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61" r:id="rId3"/>
    <p:sldId id="258" r:id="rId4"/>
    <p:sldId id="259" r:id="rId5"/>
    <p:sldId id="260" r:id="rId6"/>
    <p:sldId id="262" r:id="rId7"/>
    <p:sldId id="266" r:id="rId8"/>
    <p:sldId id="276" r:id="rId9"/>
    <p:sldId id="265" r:id="rId10"/>
    <p:sldId id="263" r:id="rId11"/>
    <p:sldId id="267" r:id="rId12"/>
    <p:sldId id="264" r:id="rId13"/>
    <p:sldId id="269" r:id="rId14"/>
    <p:sldId id="277" r:id="rId15"/>
    <p:sldId id="278" r:id="rId16"/>
    <p:sldId id="273" r:id="rId17"/>
    <p:sldId id="275" r:id="rId18"/>
    <p:sldId id="274" r:id="rId19"/>
    <p:sldId id="272" r:id="rId20"/>
    <p:sldId id="270" r:id="rId21"/>
    <p:sldId id="271" r:id="rId22"/>
    <p:sldId id="279" r:id="rId23"/>
    <p:sldId id="280" r:id="rId24"/>
    <p:sldId id="283" r:id="rId25"/>
    <p:sldId id="282" r:id="rId26"/>
    <p:sldId id="281" r:id="rId27"/>
    <p:sldId id="284" r:id="rId28"/>
    <p:sldId id="285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90" y="-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0DBAB-7E52-4B52-8D88-4FB42F2E1688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63FA7-94CF-43FF-8A15-B946B2867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80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281078-3BB3-44C5-B8BB-D75C66AD889E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FA4A3C-AF91-46EA-A961-5F7F724B6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787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fld id="{AE4DD533-AEA1-403F-A7C6-1D0313BF5046}" type="slidenum">
              <a:rPr lang="en-US" altLang="en-US" sz="1200" smtClean="0"/>
              <a:pPr eaLnBrk="1" hangingPunct="1"/>
              <a:t>3</a:t>
            </a:fld>
            <a:endParaRPr lang="en-US" altLang="en-US" sz="1200" smtClean="0"/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879" indent="-28572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2892" indent="-22857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049" indent="-22857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206" indent="-22857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362" indent="-22857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519" indent="-22857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8676" indent="-22857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5833" indent="-22857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AF30ED1-6AD5-4D59-99FE-04D9EAC83BAE}" type="slidenum">
              <a:rPr lang="en-US" altLang="en-US" smtClean="0"/>
              <a:pPr eaLnBrk="1" hangingPunct="1"/>
              <a:t>9</a:t>
            </a:fld>
            <a:endParaRPr lang="en-US" alt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FA4A3C-AF91-46EA-A961-5F7F724B6A5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651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99735-36D5-43C5-A738-FE9F36DF3228}" type="datetime1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786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6AE07-2077-4F7F-AB7C-8F3956C16953}" type="datetime1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325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D39D-160C-4998-B5D1-F213AA2A6E52}" type="datetime1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994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D4D56-4377-4E07-92E4-5B200C5D1289}" type="datetime1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137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7DF5-71BF-4FA5-9AA7-BDCF26ABA237}" type="datetime1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108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9D047-2E4D-4FFD-A6F6-45AA417584EC}" type="datetime1">
              <a:rPr lang="en-US" smtClean="0"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011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EA09-0350-4007-BC38-10D7B1F42532}" type="datetime1">
              <a:rPr lang="en-US" smtClean="0"/>
              <a:t>5/18/2017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766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BB72-FC02-47CF-98BC-99CA33CBE413}" type="datetime1">
              <a:rPr lang="en-US" smtClean="0"/>
              <a:t>5/18/2017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890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1845-DF77-4CF9-913E-50DF0A396F51}" type="datetime1">
              <a:rPr lang="en-US" smtClean="0"/>
              <a:t>5/18/2017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52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7B77-B536-473E-BFC2-804598D5E742}" type="datetime1">
              <a:rPr lang="en-US" smtClean="0"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61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6A8E-477A-4FF8-8E76-CC12CE3ED36C}" type="datetime1">
              <a:rPr lang="en-US" smtClean="0"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966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B4B13-5302-48DA-BF87-8FF716B099B9}" type="datetime1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8CCD0-1246-4947-80B3-29C7C2140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601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om/imgres?imgurl=http://www.enchantedlearning.com/asia/southkorea/flag/Flagbig.GIF&amp;imgrefurl=http://www.enchantedlearning.com/asia/southkorea/flag/&amp;usg=__NjGNZ4BbDhv-Aol9ar55uoyMPE0=&amp;h=300&amp;w=432&amp;sz=4&amp;hl=en&amp;start=3&amp;zoom=1&amp;um=1&amp;itbs=1&amp;tbnid=vnHXXH25smWn8M:&amp;tbnh=88&amp;tbnw=126&amp;prev=/images?q%3Dkorea%2Bflag%26um%3D1%26hl%3Den%26sa%3DN%26rlz%3D1T4GGLL_enUS309US342%26tbs%3Disch:1&amp;ei=RIleTcvYDsGBlAeQ9cnnCw" TargetMode="External"/><Relationship Id="rId3" Type="http://schemas.openxmlformats.org/officeDocument/2006/relationships/image" Target="../media/image1.wmf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sabaidi.net/assets/images/Flag-Malaysia.png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417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4900" b="1" dirty="0"/>
              <a:t>Systematic Managed Floating </a:t>
            </a:r>
            <a:r>
              <a:rPr lang="en-US" sz="4900" b="1" dirty="0" smtClean="0"/>
              <a:t/>
            </a:r>
            <a:br>
              <a:rPr lang="en-US" sz="49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dirty="0"/>
              <a:t>Jeffrey </a:t>
            </a:r>
            <a:r>
              <a:rPr lang="en-US" sz="4000" dirty="0" smtClean="0"/>
              <a:t>Frankel</a:t>
            </a:r>
            <a:br>
              <a:rPr lang="en-US" sz="4000" dirty="0" smtClean="0"/>
            </a:br>
            <a:r>
              <a:rPr lang="en-US" sz="2900" dirty="0" smtClean="0"/>
              <a:t>Harpel </a:t>
            </a:r>
            <a:r>
              <a:rPr lang="en-US" sz="2900" dirty="0"/>
              <a:t>Professor of Capital Formation and </a:t>
            </a:r>
            <a:r>
              <a:rPr lang="en-US" sz="2900" dirty="0" smtClean="0"/>
              <a:t>Growth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>Harvard </a:t>
            </a:r>
            <a:r>
              <a:rPr lang="en-US" sz="3100" dirty="0"/>
              <a:t>Kennedy </a:t>
            </a:r>
            <a:r>
              <a:rPr lang="en-US" sz="3100" dirty="0" smtClean="0"/>
              <a:t>School, Harvard University</a:t>
            </a:r>
            <a:r>
              <a:rPr lang="en-US" sz="3100" dirty="0"/>
              <a:t/>
            </a:r>
            <a:br>
              <a:rPr lang="en-US" sz="3100" dirty="0"/>
            </a:b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4038600"/>
            <a:ext cx="8915400" cy="2438400"/>
          </a:xfrm>
        </p:spPr>
        <p:txBody>
          <a:bodyPr>
            <a:normAutofit fontScale="47500" lnSpcReduction="20000"/>
          </a:bodyPr>
          <a:lstStyle/>
          <a:p>
            <a:r>
              <a:rPr lang="en-US" sz="7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</a:t>
            </a:r>
            <a:r>
              <a:rPr lang="en-US" sz="76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</a:t>
            </a:r>
            <a:r>
              <a:rPr lang="en-US" sz="7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Asian Monetary Policy Forum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5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Singapore</a:t>
            </a:r>
            <a:r>
              <a:rPr lang="en-US" sz="5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26 May, </a:t>
            </a:r>
            <a:r>
              <a:rPr lang="en-US" sz="5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2017</a:t>
            </a: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4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under </a:t>
            </a:r>
            <a:r>
              <a:rPr lang="en-US" sz="4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auspices of the Asian Bureau of Finance and Economic Research (ABFER), </a:t>
            </a:r>
            <a:r>
              <a:rPr lang="en-US" sz="4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4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3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with </a:t>
            </a:r>
            <a:r>
              <a:rPr lang="en-US" sz="3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support from the University of Chicago Booth School of Business, </a:t>
            </a:r>
            <a:r>
              <a:rPr lang="en-US" sz="3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3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3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</a:t>
            </a:r>
            <a:r>
              <a:rPr lang="en-US" sz="3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National University of Singapore Business School </a:t>
            </a:r>
            <a:endParaRPr lang="en-US" sz="3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3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and </a:t>
            </a:r>
            <a:r>
              <a:rPr lang="en-US" sz="3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Monetary Authority of Singapore (MAS). </a:t>
            </a:r>
          </a:p>
        </p:txBody>
      </p:sp>
    </p:spTree>
    <p:extLst>
      <p:ext uri="{BB962C8B-B14F-4D97-AF65-F5344CB8AC3E}">
        <p14:creationId xmlns:p14="http://schemas.microsoft.com/office/powerpoint/2010/main" val="2621412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Challenge (b): “Dilemma not trilemma”</a:t>
            </a:r>
            <a:endParaRPr lang="en-US" sz="3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3505200"/>
          </a:xfrm>
        </p:spPr>
        <p:txBody>
          <a:bodyPr>
            <a:normAutofit fontScale="92500"/>
          </a:bodyPr>
          <a:lstStyle/>
          <a:p>
            <a:r>
              <a:rPr lang="en-US" sz="2700" dirty="0" smtClean="0"/>
              <a:t>Challenge to trilemma from Rey (2014)</a:t>
            </a:r>
          </a:p>
          <a:p>
            <a:pPr lvl="1"/>
            <a:r>
              <a:rPr lang="en-US" sz="2400" dirty="0" smtClean="0"/>
              <a:t>and Agrippino &amp; Rey (2014), Farhi &amp; Werning (2014), Edwards (2015).</a:t>
            </a:r>
            <a:r>
              <a:rPr lang="en-US" sz="400" dirty="0" smtClean="0"/>
              <a:t/>
            </a:r>
            <a:br>
              <a:rPr lang="en-US" sz="400" dirty="0" smtClean="0"/>
            </a:br>
            <a:endParaRPr lang="en-US" sz="400" dirty="0" smtClean="0"/>
          </a:p>
          <a:p>
            <a:r>
              <a:rPr lang="en-US" sz="2700" dirty="0" smtClean="0"/>
              <a:t>Claim: Floating rates don’t offer insulation from external shocks </a:t>
            </a:r>
          </a:p>
          <a:p>
            <a:pPr lvl="1"/>
            <a:r>
              <a:rPr lang="en-US" sz="2400" dirty="0"/>
              <a:t>s</a:t>
            </a:r>
            <a:r>
              <a:rPr lang="en-US" sz="2400" dirty="0" smtClean="0"/>
              <a:t>uch as VIX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mbria Math"/>
                <a:ea typeface="Cambria Math"/>
              </a:rPr>
              <a:t>⬆</a:t>
            </a:r>
            <a:r>
              <a:rPr lang="en-US" sz="2400" dirty="0" smtClean="0"/>
              <a:t>.</a:t>
            </a:r>
            <a:r>
              <a:rPr lang="en-US" sz="400" dirty="0" smtClean="0"/>
              <a:t/>
            </a:r>
            <a:br>
              <a:rPr lang="en-US" sz="400" dirty="0" smtClean="0"/>
            </a:br>
            <a:endParaRPr lang="en-US" sz="400" dirty="0" smtClean="0"/>
          </a:p>
          <a:p>
            <a:r>
              <a:rPr lang="en-US" sz="2700" dirty="0" smtClean="0"/>
              <a:t>The triangle collapses into a single line segment, running from “monetary independence via controls” to “open capital markets,”</a:t>
            </a:r>
          </a:p>
          <a:p>
            <a:pPr lvl="1"/>
            <a:r>
              <a:rPr lang="en-US" sz="2400" dirty="0" smtClean="0"/>
              <a:t>with the choice of exchange rate regime not relevant.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47800" y="48768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+mn-lt"/>
              </a:rPr>
              <a:t>Full capital controls</a:t>
            </a:r>
            <a:endParaRPr lang="en-US" i="1" dirty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17943" y="3733800"/>
            <a:ext cx="5014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007033"/>
                </a:solidFill>
              </a:rPr>
              <a:t>•</a:t>
            </a:r>
            <a:endParaRPr lang="en-US" sz="9600" dirty="0">
              <a:solidFill>
                <a:srgbClr val="007033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19800" y="3779460"/>
            <a:ext cx="5014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007033"/>
                </a:solidFill>
              </a:rPr>
              <a:t>•</a:t>
            </a:r>
            <a:endParaRPr lang="en-US" sz="9600" dirty="0">
              <a:solidFill>
                <a:srgbClr val="007033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43600" y="492246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+mn-lt"/>
              </a:rPr>
              <a:t>Open capital markets</a:t>
            </a:r>
            <a:endParaRPr lang="en-US" i="1" dirty="0">
              <a:latin typeface="+mn-lt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2895600" y="4541460"/>
            <a:ext cx="3374929" cy="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609600" y="4189488"/>
            <a:ext cx="191110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>
                <a:solidFill>
                  <a:srgbClr val="0070C0"/>
                </a:solidFill>
              </a:rPr>
              <a:t>Monetary </a:t>
            </a:r>
            <a:br>
              <a:rPr lang="en-US" sz="2200" b="1" dirty="0">
                <a:solidFill>
                  <a:srgbClr val="0070C0"/>
                </a:solidFill>
              </a:rPr>
            </a:br>
            <a:r>
              <a:rPr lang="en-US" sz="2200" b="1" dirty="0">
                <a:solidFill>
                  <a:srgbClr val="0070C0"/>
                </a:solidFill>
              </a:rPr>
              <a:t>independence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781800" y="4236660"/>
            <a:ext cx="172970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0070C0"/>
                </a:solidFill>
              </a:rPr>
              <a:t>     Monetary </a:t>
            </a:r>
            <a:r>
              <a:rPr lang="en-US" sz="2200" b="1" dirty="0">
                <a:solidFill>
                  <a:srgbClr val="0070C0"/>
                </a:solidFill>
              </a:rPr>
              <a:t/>
            </a:r>
            <a:br>
              <a:rPr lang="en-US" sz="2200" b="1" dirty="0">
                <a:solidFill>
                  <a:srgbClr val="0070C0"/>
                </a:solidFill>
              </a:rPr>
            </a:br>
            <a:r>
              <a:rPr lang="en-US" sz="2200" b="1" dirty="0" smtClean="0">
                <a:solidFill>
                  <a:srgbClr val="0070C0"/>
                </a:solidFill>
              </a:rPr>
              <a:t>dependence 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17" name="Content Placeholder 3"/>
          <p:cNvSpPr txBox="1">
            <a:spLocks/>
          </p:cNvSpPr>
          <p:nvPr/>
        </p:nvSpPr>
        <p:spPr>
          <a:xfrm>
            <a:off x="304800" y="5410200"/>
            <a:ext cx="8229600" cy="1473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300" dirty="0" smtClean="0"/>
              <a:t>But floating </a:t>
            </a:r>
            <a:r>
              <a:rPr lang="en-US" sz="5300" i="1" dirty="0" smtClean="0"/>
              <a:t>does</a:t>
            </a:r>
            <a:r>
              <a:rPr lang="en-US" sz="5300" dirty="0" smtClean="0"/>
              <a:t> allow some monetary independence: </a:t>
            </a:r>
          </a:p>
          <a:p>
            <a:pPr lvl="1"/>
            <a:r>
              <a:rPr lang="en-US" sz="3800" dirty="0"/>
              <a:t>Aizenman, Chinn, </a:t>
            </a:r>
            <a:r>
              <a:rPr lang="en-US" sz="3800" dirty="0" smtClean="0"/>
              <a:t>&amp; </a:t>
            </a:r>
            <a:r>
              <a:rPr lang="en-US" sz="3800" dirty="0"/>
              <a:t>Ito (2010, 2011), Di Giovanni &amp;</a:t>
            </a:r>
            <a:r>
              <a:rPr lang="en-US" sz="3800" dirty="0" smtClean="0"/>
              <a:t> </a:t>
            </a:r>
            <a:r>
              <a:rPr lang="en-US" sz="3800" dirty="0"/>
              <a:t>Shambaugh (2008), </a:t>
            </a:r>
            <a:r>
              <a:rPr lang="en-US" sz="3800" dirty="0" smtClean="0"/>
              <a:t/>
            </a:r>
            <a:br>
              <a:rPr lang="en-US" sz="3800" dirty="0" smtClean="0"/>
            </a:br>
            <a:r>
              <a:rPr lang="en-US" sz="3800" dirty="0" smtClean="0"/>
              <a:t>Klein &amp; </a:t>
            </a:r>
            <a:r>
              <a:rPr lang="en-US" sz="3800" dirty="0"/>
              <a:t>Shambaugh (2012, 2015), Obstfeld (2015), Obstfeld, </a:t>
            </a:r>
            <a:r>
              <a:rPr lang="en-US" sz="3800" dirty="0" smtClean="0"/>
              <a:t>Shambaugh &amp; </a:t>
            </a:r>
            <a:r>
              <a:rPr lang="en-US" sz="3800" dirty="0"/>
              <a:t>Taylor (2005), Shambaugh (2004), and Frankel, Schmukler </a:t>
            </a:r>
            <a:r>
              <a:rPr lang="en-US" sz="3800" dirty="0" smtClean="0"/>
              <a:t>&amp; </a:t>
            </a:r>
            <a:r>
              <a:rPr lang="en-US" sz="3800" dirty="0"/>
              <a:t>Servén (2004).</a:t>
            </a:r>
            <a:r>
              <a:rPr lang="en-US" sz="3400" dirty="0" smtClean="0"/>
              <a:t/>
            </a:r>
            <a:br>
              <a:rPr lang="en-US" sz="3400" dirty="0" smtClean="0"/>
            </a:br>
            <a:endParaRPr lang="en-US" sz="34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74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5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000" dirty="0"/>
              <a:t>Challenge (c): </a:t>
            </a:r>
            <a:r>
              <a:rPr lang="en-US" sz="3000" dirty="0" smtClean="0"/>
              <a:t>“FX </a:t>
            </a:r>
            <a:r>
              <a:rPr lang="en-US" sz="3000" dirty="0"/>
              <a:t>intervention is powerless </a:t>
            </a: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 smtClean="0"/>
              <a:t>to </a:t>
            </a:r>
            <a:r>
              <a:rPr lang="en-US" sz="3000" dirty="0"/>
              <a:t>affect nominal exchange </a:t>
            </a:r>
            <a:r>
              <a:rPr lang="en-US" sz="3000" dirty="0" smtClean="0"/>
              <a:t>rates” 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81200"/>
            <a:ext cx="8229600" cy="4267200"/>
          </a:xfrm>
        </p:spPr>
        <p:txBody>
          <a:bodyPr>
            <a:normAutofit fontScale="92500"/>
          </a:bodyPr>
          <a:lstStyle/>
          <a:p>
            <a:r>
              <a:rPr lang="en-US" sz="2800" dirty="0" smtClean="0"/>
              <a:t>“unless </a:t>
            </a:r>
            <a:r>
              <a:rPr lang="en-US" sz="2800" dirty="0"/>
              <a:t>it is non-sterilized, </a:t>
            </a:r>
            <a:endParaRPr lang="en-US" sz="2800" dirty="0" smtClean="0"/>
          </a:p>
          <a:p>
            <a:pPr lvl="2"/>
            <a:r>
              <a:rPr lang="en-US" dirty="0" smtClean="0"/>
              <a:t>in </a:t>
            </a:r>
            <a:r>
              <a:rPr lang="en-US" dirty="0"/>
              <a:t>which case it is just another kind of monetary </a:t>
            </a:r>
            <a:r>
              <a:rPr lang="en-US" dirty="0" smtClean="0"/>
              <a:t>policy.”</a:t>
            </a:r>
            <a:endParaRPr lang="en-US" sz="900" dirty="0" smtClean="0"/>
          </a:p>
          <a:p>
            <a:pPr lvl="2"/>
            <a:endParaRPr lang="en-US" sz="900" dirty="0" smtClean="0"/>
          </a:p>
          <a:p>
            <a:r>
              <a:rPr lang="en-US" sz="2800" dirty="0" smtClean="0"/>
              <a:t>These days, G-7 countries don’t intervene.</a:t>
            </a:r>
            <a:r>
              <a:rPr lang="en-US" sz="900" dirty="0" smtClean="0"/>
              <a:t/>
            </a:r>
            <a:br>
              <a:rPr lang="en-US" sz="900" dirty="0" smtClean="0"/>
            </a:br>
            <a:endParaRPr lang="en-US" sz="900" dirty="0" smtClean="0"/>
          </a:p>
          <a:p>
            <a:r>
              <a:rPr lang="en-US" sz="2800" dirty="0" smtClean="0"/>
              <a:t>But major EMEs do have managed floats.</a:t>
            </a:r>
          </a:p>
          <a:p>
            <a:pPr lvl="1"/>
            <a:r>
              <a:rPr lang="en-US" dirty="0" smtClean="0"/>
              <a:t>Studies of EMEs tend to show intervention has effects:</a:t>
            </a:r>
          </a:p>
          <a:p>
            <a:pPr lvl="2"/>
            <a:r>
              <a:rPr lang="en-US" dirty="0"/>
              <a:t>Fratzscher et al (2016), </a:t>
            </a:r>
            <a:r>
              <a:rPr lang="en-US" dirty="0" smtClean="0"/>
              <a:t>Adler</a:t>
            </a:r>
            <a:r>
              <a:rPr lang="en-US" dirty="0"/>
              <a:t>, Lisack </a:t>
            </a:r>
            <a:r>
              <a:rPr lang="en-US" dirty="0" smtClean="0"/>
              <a:t>&amp; </a:t>
            </a:r>
            <a:r>
              <a:rPr lang="en-US" dirty="0"/>
              <a:t>Mano (2015),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Adler &amp; </a:t>
            </a:r>
            <a:r>
              <a:rPr lang="en-US" dirty="0"/>
              <a:t>Tovar (2011), Blanchard, Adler, </a:t>
            </a:r>
            <a:r>
              <a:rPr lang="en-US" dirty="0" smtClean="0"/>
              <a:t>&amp; </a:t>
            </a:r>
            <a:r>
              <a:rPr lang="en-US" dirty="0"/>
              <a:t>de Carvalho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Filho </a:t>
            </a:r>
            <a:r>
              <a:rPr lang="en-US" dirty="0"/>
              <a:t>(2015), Daude, Levy-Yeyati </a:t>
            </a:r>
            <a:r>
              <a:rPr lang="en-US" dirty="0" smtClean="0"/>
              <a:t>&amp; </a:t>
            </a:r>
            <a:r>
              <a:rPr lang="en-US" dirty="0"/>
              <a:t>Nagengast (2014),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Disyatat </a:t>
            </a:r>
            <a:r>
              <a:rPr lang="en-US" dirty="0" smtClean="0"/>
              <a:t>&amp; </a:t>
            </a:r>
            <a:r>
              <a:rPr lang="en-US" dirty="0"/>
              <a:t>Galati (2007).  </a:t>
            </a:r>
            <a:r>
              <a:rPr lang="en-US" dirty="0" smtClean="0"/>
              <a:t>Survey by Menkhoff </a:t>
            </a:r>
            <a:r>
              <a:rPr lang="en-US" dirty="0"/>
              <a:t>(2013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93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Challenge (d): “Exchange </a:t>
            </a:r>
            <a:r>
              <a:rPr lang="en-US" sz="3000" dirty="0"/>
              <a:t>rate </a:t>
            </a:r>
            <a:r>
              <a:rPr lang="en-US" sz="3000" dirty="0" smtClean="0"/>
              <a:t>disconnect” 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5333999"/>
          </a:xfrm>
        </p:spPr>
        <p:txBody>
          <a:bodyPr>
            <a:normAutofit fontScale="77500" lnSpcReduction="20000"/>
          </a:bodyPr>
          <a:lstStyle/>
          <a:p>
            <a:r>
              <a:rPr lang="en-US" sz="3100" dirty="0" smtClean="0"/>
              <a:t>Claim: The </a:t>
            </a:r>
            <a:r>
              <a:rPr lang="en-US" sz="3100" dirty="0"/>
              <a:t>nominal exchange rate has no implications for real economic factors such as the real exchange rate, trade, or output.  </a:t>
            </a:r>
            <a:r>
              <a:rPr lang="en-US" sz="600" dirty="0" smtClean="0"/>
              <a:t/>
            </a:r>
            <a:br>
              <a:rPr lang="en-US" sz="600" dirty="0" smtClean="0"/>
            </a:br>
            <a:endParaRPr lang="en-US" sz="600" dirty="0" smtClean="0"/>
          </a:p>
          <a:p>
            <a:r>
              <a:rPr lang="en-US" sz="3100" dirty="0" smtClean="0"/>
              <a:t>Empirical </a:t>
            </a:r>
            <a:r>
              <a:rPr lang="en-US" sz="3100" dirty="0"/>
              <a:t>studies </a:t>
            </a:r>
            <a:r>
              <a:rPr lang="en-US" sz="3100" dirty="0" smtClean="0"/>
              <a:t>often fail </a:t>
            </a:r>
            <a:r>
              <a:rPr lang="en-US" sz="3100" dirty="0"/>
              <a:t>to find correlations between 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>nominal </a:t>
            </a:r>
            <a:r>
              <a:rPr lang="en-US" sz="3100" dirty="0"/>
              <a:t>exchange rates and real </a:t>
            </a:r>
            <a:r>
              <a:rPr lang="en-US" sz="3100" dirty="0" smtClean="0"/>
              <a:t>fundamentals.  </a:t>
            </a:r>
          </a:p>
          <a:p>
            <a:pPr lvl="2"/>
            <a:r>
              <a:rPr lang="en-US" dirty="0" smtClean="0"/>
              <a:t>E.g., </a:t>
            </a:r>
            <a:r>
              <a:rPr lang="en-US" dirty="0"/>
              <a:t>Flood </a:t>
            </a:r>
            <a:r>
              <a:rPr lang="en-US" dirty="0" smtClean="0"/>
              <a:t>&amp; </a:t>
            </a:r>
            <a:r>
              <a:rPr lang="en-US" dirty="0"/>
              <a:t>Rose (1999</a:t>
            </a:r>
            <a:r>
              <a:rPr lang="en-US" dirty="0" smtClean="0"/>
              <a:t>), </a:t>
            </a:r>
            <a:r>
              <a:rPr lang="en-US" dirty="0"/>
              <a:t>Devereux &amp;</a:t>
            </a:r>
            <a:r>
              <a:rPr lang="en-US" dirty="0" smtClean="0"/>
              <a:t> </a:t>
            </a:r>
            <a:r>
              <a:rPr lang="en-US" dirty="0"/>
              <a:t>Engel (2002</a:t>
            </a:r>
            <a:r>
              <a:rPr lang="en-US" dirty="0" smtClean="0"/>
              <a:t>) and </a:t>
            </a:r>
            <a:r>
              <a:rPr lang="en-US" dirty="0"/>
              <a:t>Rose (2011</a:t>
            </a:r>
            <a:r>
              <a:rPr lang="en-US" dirty="0" smtClean="0"/>
              <a:t>).</a:t>
            </a:r>
            <a:r>
              <a:rPr lang="en-US" sz="1000" dirty="0" smtClean="0"/>
              <a:t/>
            </a:r>
            <a:br>
              <a:rPr lang="en-US" sz="1000" dirty="0" smtClean="0"/>
            </a:br>
            <a:endParaRPr lang="en-US" sz="1000" dirty="0" smtClean="0"/>
          </a:p>
          <a:p>
            <a:r>
              <a:rPr lang="en-US" sz="3100" dirty="0" smtClean="0"/>
              <a:t>Many </a:t>
            </a:r>
            <a:r>
              <a:rPr lang="en-US" sz="3100" dirty="0"/>
              <a:t>theoretical models </a:t>
            </a:r>
            <a:r>
              <a:rPr lang="en-US" sz="3100" dirty="0" smtClean="0"/>
              <a:t>say that </a:t>
            </a:r>
            <a:r>
              <a:rPr lang="en-US" sz="3100" dirty="0"/>
              <a:t>shocks have the same effect 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>on </a:t>
            </a:r>
            <a:r>
              <a:rPr lang="en-US" sz="3100" dirty="0"/>
              <a:t>the real exchange rate </a:t>
            </a:r>
            <a:endParaRPr lang="en-US" sz="3100" dirty="0" smtClean="0"/>
          </a:p>
          <a:p>
            <a:pPr lvl="1"/>
            <a:r>
              <a:rPr lang="en-US" dirty="0" smtClean="0"/>
              <a:t>regardless </a:t>
            </a:r>
            <a:r>
              <a:rPr lang="en-US" dirty="0"/>
              <a:t>whether the currency floats, </a:t>
            </a:r>
            <a:endParaRPr lang="en-US" dirty="0" smtClean="0"/>
          </a:p>
          <a:p>
            <a:pPr lvl="2"/>
            <a:r>
              <a:rPr lang="en-US" dirty="0" smtClean="0"/>
              <a:t>in </a:t>
            </a:r>
            <a:r>
              <a:rPr lang="en-US" dirty="0"/>
              <a:t>which case the shock appears in the nominal exchange rate, </a:t>
            </a:r>
            <a:endParaRPr lang="en-US" dirty="0" smtClean="0"/>
          </a:p>
          <a:p>
            <a:pPr lvl="1"/>
            <a:r>
              <a:rPr lang="en-US" dirty="0" smtClean="0"/>
              <a:t>or </a:t>
            </a:r>
            <a:r>
              <a:rPr lang="en-US" dirty="0"/>
              <a:t>is fixed, </a:t>
            </a:r>
            <a:endParaRPr lang="en-US" dirty="0" smtClean="0"/>
          </a:p>
          <a:p>
            <a:pPr lvl="2"/>
            <a:r>
              <a:rPr lang="en-US" dirty="0" smtClean="0"/>
              <a:t>in </a:t>
            </a:r>
            <a:r>
              <a:rPr lang="en-US" dirty="0"/>
              <a:t>which case the same shock shows up in price levels instead. </a:t>
            </a:r>
            <a:endParaRPr lang="en-US" dirty="0" smtClean="0"/>
          </a:p>
          <a:p>
            <a:pPr lvl="1"/>
            <a:r>
              <a:rPr lang="en-US" dirty="0" smtClean="0"/>
              <a:t>E.g., Real </a:t>
            </a:r>
            <a:r>
              <a:rPr lang="en-US" dirty="0"/>
              <a:t>Business Cycle </a:t>
            </a:r>
            <a:r>
              <a:rPr lang="en-US" dirty="0" smtClean="0"/>
              <a:t>models.</a:t>
            </a:r>
            <a:r>
              <a:rPr lang="en-US" sz="1500" dirty="0" smtClean="0"/>
              <a:t/>
            </a:r>
            <a:br>
              <a:rPr lang="en-US" sz="1500" dirty="0" smtClean="0"/>
            </a:br>
            <a:endParaRPr lang="en-US" sz="1500" dirty="0" smtClean="0"/>
          </a:p>
          <a:p>
            <a:r>
              <a:rPr lang="en-US" sz="3100" dirty="0" smtClean="0"/>
              <a:t>We will see if we can reject the null hypothesis that the exchange rate regime doesn’t matter for the real exchange rate.</a:t>
            </a:r>
            <a:endParaRPr lang="en-US" sz="3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297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Three approaches to identifying which countries are </a:t>
            </a:r>
            <a:r>
              <a:rPr lang="en-US" sz="3200" dirty="0"/>
              <a:t>systematic managed floaters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0"/>
            <a:ext cx="8991600" cy="5181600"/>
          </a:xfrm>
        </p:spPr>
        <p:txBody>
          <a:bodyPr>
            <a:normAutofit fontScale="70000" lnSpcReduction="20000"/>
          </a:bodyPr>
          <a:lstStyle/>
          <a:p>
            <a:r>
              <a:rPr lang="en-US" sz="3400" dirty="0"/>
              <a:t>1</a:t>
            </a:r>
            <a:r>
              <a:rPr lang="en-US" sz="3400" dirty="0" smtClean="0"/>
              <a:t>) </a:t>
            </a:r>
            <a:r>
              <a:rPr lang="en-US" sz="3400" dirty="0"/>
              <a:t>Regressions to estimate CB reaction function for intervention</a:t>
            </a:r>
          </a:p>
          <a:p>
            <a:pPr lvl="1"/>
            <a:r>
              <a:rPr lang="en-US" sz="3000" dirty="0"/>
              <a:t>An </a:t>
            </a:r>
            <a:r>
              <a:rPr lang="en-US" sz="3000" dirty="0" smtClean="0"/>
              <a:t>advantage of </a:t>
            </a:r>
            <a:r>
              <a:rPr lang="en-US" sz="3000" dirty="0"/>
              <a:t>using data from Turkey:</a:t>
            </a:r>
            <a:br>
              <a:rPr lang="en-US" sz="3000" dirty="0"/>
            </a:br>
            <a:r>
              <a:rPr lang="en-US" sz="3000" dirty="0"/>
              <a:t>Can compare the use of intervention data vs. reserve changes</a:t>
            </a:r>
            <a:r>
              <a:rPr lang="en-US" sz="3000" dirty="0" smtClean="0"/>
              <a:t>.</a:t>
            </a:r>
            <a:r>
              <a:rPr lang="en-US" sz="2100" dirty="0" smtClean="0"/>
              <a:t/>
            </a:r>
            <a:br>
              <a:rPr lang="en-US" sz="2100" dirty="0" smtClean="0"/>
            </a:br>
            <a:endParaRPr lang="en-US" sz="2100" dirty="0" smtClean="0"/>
          </a:p>
          <a:p>
            <a:r>
              <a:rPr lang="en-US" sz="3400" dirty="0" smtClean="0"/>
              <a:t>2) Frankel-Wei-Xie regression of Δs against EMP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where EMP </a:t>
            </a:r>
            <a:r>
              <a:rPr lang="en-US" dirty="0"/>
              <a:t>≡ </a:t>
            </a:r>
            <a:r>
              <a:rPr lang="en-US" dirty="0" smtClean="0"/>
              <a:t>Exchange Market Pressure ≡ (</a:t>
            </a:r>
            <a:r>
              <a:rPr lang="en-US" dirty="0"/>
              <a:t>Δ</a:t>
            </a:r>
            <a:r>
              <a:rPr lang="en-US" i="1" dirty="0"/>
              <a:t>s</a:t>
            </a:r>
            <a:r>
              <a:rPr lang="en-US" dirty="0"/>
              <a:t> </a:t>
            </a:r>
            <a:r>
              <a:rPr lang="en-US" dirty="0" smtClean="0"/>
              <a:t>+ </a:t>
            </a:r>
            <a:r>
              <a:rPr lang="en-US" dirty="0" err="1"/>
              <a:t>Δ</a:t>
            </a:r>
            <a:r>
              <a:rPr lang="en-US" i="1" dirty="0" err="1"/>
              <a:t>Res</a:t>
            </a:r>
            <a:r>
              <a:rPr lang="en-US" dirty="0"/>
              <a:t> /</a:t>
            </a:r>
            <a:r>
              <a:rPr lang="en-US" i="1" dirty="0"/>
              <a:t>MB</a:t>
            </a:r>
            <a:r>
              <a:rPr lang="en-US" dirty="0" smtClean="0"/>
              <a:t>).  </a:t>
            </a:r>
          </a:p>
          <a:p>
            <a:pPr lvl="1"/>
            <a:r>
              <a:rPr lang="en-US" sz="3000" dirty="0" smtClean="0"/>
              <a:t>An advantage:  </a:t>
            </a:r>
            <a:r>
              <a:rPr lang="en-US" sz="3000" dirty="0"/>
              <a:t>allows anchor to have </a:t>
            </a:r>
            <a:r>
              <a:rPr lang="en-US" sz="3000" dirty="0" smtClean="0"/>
              <a:t>whatever </a:t>
            </a:r>
            <a:r>
              <a:rPr lang="en-US" sz="3000" dirty="0"/>
              <a:t>reference currency </a:t>
            </a: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 smtClean="0"/>
              <a:t>or </a:t>
            </a:r>
            <a:r>
              <a:rPr lang="en-US" sz="3000" dirty="0"/>
              <a:t>basket of currencies </a:t>
            </a:r>
            <a:r>
              <a:rPr lang="en-US" sz="3000" dirty="0" smtClean="0"/>
              <a:t>the </a:t>
            </a:r>
            <a:r>
              <a:rPr lang="en-US" sz="3000" dirty="0"/>
              <a:t>data </a:t>
            </a:r>
            <a:r>
              <a:rPr lang="en-US" sz="3000" dirty="0" smtClean="0"/>
              <a:t>support.</a:t>
            </a:r>
            <a:r>
              <a:rPr lang="en-US" sz="2100" dirty="0" smtClean="0"/>
              <a:t/>
            </a:r>
            <a:br>
              <a:rPr lang="en-US" sz="2100" dirty="0" smtClean="0"/>
            </a:br>
            <a:endParaRPr lang="en-US" sz="2100" dirty="0" smtClean="0"/>
          </a:p>
          <a:p>
            <a:r>
              <a:rPr lang="en-US" sz="3400" dirty="0"/>
              <a:t>3) Simple-minded correlation (</a:t>
            </a:r>
            <a:r>
              <a:rPr lang="en-US" sz="3400" dirty="0" err="1"/>
              <a:t>Δ</a:t>
            </a:r>
            <a:r>
              <a:rPr lang="en-US" sz="3400" i="1" dirty="0" err="1"/>
              <a:t>s</a:t>
            </a:r>
            <a:r>
              <a:rPr lang="en-US" sz="3400" dirty="0"/>
              <a:t> , Δ</a:t>
            </a:r>
            <a:r>
              <a:rPr lang="en-US" sz="3400" i="1" dirty="0"/>
              <a:t>Res</a:t>
            </a:r>
            <a:r>
              <a:rPr lang="en-US" sz="1100" dirty="0"/>
              <a:t> </a:t>
            </a:r>
            <a:r>
              <a:rPr lang="en-US" sz="3400" dirty="0"/>
              <a:t>/</a:t>
            </a:r>
            <a:r>
              <a:rPr lang="en-US" sz="3400" i="1" dirty="0"/>
              <a:t>MB</a:t>
            </a:r>
            <a:r>
              <a:rPr lang="en-US" sz="3400" dirty="0"/>
              <a:t>),</a:t>
            </a:r>
          </a:p>
          <a:p>
            <a:pPr lvl="1"/>
            <a:r>
              <a:rPr lang="en-US" sz="2700" dirty="0"/>
              <a:t>where </a:t>
            </a:r>
            <a:r>
              <a:rPr lang="en-US" sz="2700" i="1" dirty="0"/>
              <a:t>s</a:t>
            </a:r>
            <a:r>
              <a:rPr lang="en-US" sz="2700" dirty="0"/>
              <a:t> ≡ log (value of currency); </a:t>
            </a:r>
            <a:r>
              <a:rPr lang="en-US" sz="2700" i="1" dirty="0"/>
              <a:t>Res</a:t>
            </a:r>
            <a:r>
              <a:rPr lang="en-US" sz="2700" dirty="0"/>
              <a:t> ≡ FX reserves;  </a:t>
            </a:r>
            <a:r>
              <a:rPr lang="en-US" sz="2700" i="1" dirty="0"/>
              <a:t>MB</a:t>
            </a:r>
            <a:r>
              <a:rPr lang="en-US" sz="2700" dirty="0"/>
              <a:t> ≡ monetary base</a:t>
            </a:r>
          </a:p>
          <a:p>
            <a:pPr lvl="1"/>
            <a:r>
              <a:rPr lang="en-US" dirty="0"/>
              <a:t>Advantages:  </a:t>
            </a:r>
          </a:p>
          <a:p>
            <a:pPr lvl="2"/>
            <a:r>
              <a:rPr lang="en-US" sz="3000" dirty="0"/>
              <a:t>Very easy</a:t>
            </a:r>
          </a:p>
          <a:p>
            <a:pPr lvl="2"/>
            <a:r>
              <a:rPr lang="en-US" sz="3000" dirty="0"/>
              <a:t>Don’t have </a:t>
            </a:r>
            <a:r>
              <a:rPr lang="en-US" sz="3000" dirty="0" smtClean="0"/>
              <a:t>to </a:t>
            </a:r>
            <a:r>
              <a:rPr lang="en-US" sz="3000" dirty="0"/>
              <a:t>presume anything about direction of causality</a:t>
            </a:r>
            <a:r>
              <a:rPr lang="en-US" sz="3000" dirty="0" smtClean="0"/>
              <a:t>.</a:t>
            </a:r>
            <a:endParaRPr lang="en-US" sz="1500" dirty="0" smtClean="0"/>
          </a:p>
          <a:p>
            <a:pPr lvl="2"/>
            <a:endParaRPr lang="en-US" sz="1500" dirty="0" smtClean="0"/>
          </a:p>
          <a:p>
            <a:r>
              <a:rPr lang="en-US" sz="3400" dirty="0" smtClean="0"/>
              <a:t>An advantage of all 3: Look at both </a:t>
            </a:r>
            <a:r>
              <a:rPr lang="en-US" sz="3400" dirty="0" err="1" smtClean="0"/>
              <a:t>Δ</a:t>
            </a:r>
            <a:r>
              <a:rPr lang="en-US" sz="3400" i="1" dirty="0" err="1" smtClean="0"/>
              <a:t>s</a:t>
            </a:r>
            <a:r>
              <a:rPr lang="en-US" sz="3400" dirty="0" smtClean="0"/>
              <a:t> and Δ</a:t>
            </a:r>
            <a:r>
              <a:rPr lang="en-US" sz="3400" i="1" dirty="0" smtClean="0"/>
              <a:t>Res </a:t>
            </a:r>
            <a:r>
              <a:rPr lang="en-US" sz="3400" dirty="0" smtClean="0"/>
              <a:t>to figure regime,</a:t>
            </a:r>
          </a:p>
          <a:p>
            <a:pPr lvl="1"/>
            <a:r>
              <a:rPr lang="en-US" sz="3000" dirty="0" smtClean="0"/>
              <a:t>  Not just Var(</a:t>
            </a:r>
            <a:r>
              <a:rPr lang="en-US" sz="3000" dirty="0" err="1" smtClean="0"/>
              <a:t>Δ</a:t>
            </a:r>
            <a:r>
              <a:rPr lang="en-US" sz="3000" i="1" dirty="0" err="1" smtClean="0"/>
              <a:t>s</a:t>
            </a:r>
            <a:r>
              <a:rPr lang="en-US" sz="3000" dirty="0" smtClean="0"/>
              <a:t>)</a:t>
            </a:r>
            <a:r>
              <a:rPr lang="en-US" sz="3000" i="1" dirty="0" smtClean="0"/>
              <a:t>.</a:t>
            </a: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833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839200" cy="1143000"/>
          </a:xfrm>
        </p:spPr>
        <p:txBody>
          <a:bodyPr>
            <a:noAutofit/>
          </a:bodyPr>
          <a:lstStyle/>
          <a:p>
            <a:r>
              <a:rPr lang="en-US" sz="3000" dirty="0" smtClean="0"/>
              <a:t>(1</a:t>
            </a:r>
            <a:r>
              <a:rPr lang="en-US" sz="3000" dirty="0"/>
              <a:t>) Case </a:t>
            </a:r>
            <a:r>
              <a:rPr lang="en-US" sz="3000" dirty="0" smtClean="0"/>
              <a:t>study: Turkey’s intervention data </a:t>
            </a:r>
            <a:br>
              <a:rPr lang="en-US" sz="3000" dirty="0" smtClean="0"/>
            </a:br>
            <a:r>
              <a:rPr lang="en-US" sz="2800" dirty="0" smtClean="0"/>
              <a:t>have been found to support a systematic reaction function</a:t>
            </a:r>
            <a:br>
              <a:rPr lang="en-US" sz="2800" dirty="0" smtClean="0"/>
            </a:br>
            <a:endParaRPr lang="en-US" sz="28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1050309"/>
            <a:ext cx="7543800" cy="5350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447800" y="5193268"/>
            <a:ext cx="297180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Basu </a:t>
            </a:r>
            <a:r>
              <a:rPr lang="en-US" dirty="0"/>
              <a:t>and </a:t>
            </a:r>
            <a:r>
              <a:rPr lang="en-US" dirty="0" smtClean="0"/>
              <a:t>Varoudakis (2013</a:t>
            </a:r>
            <a:r>
              <a:rPr lang="en-US" dirty="0"/>
              <a:t>)</a:t>
            </a:r>
          </a:p>
        </p:txBody>
      </p:sp>
      <p:sp>
        <p:nvSpPr>
          <p:cNvPr id="6" name="Rectangle 5"/>
          <p:cNvSpPr/>
          <p:nvPr/>
        </p:nvSpPr>
        <p:spPr>
          <a:xfrm>
            <a:off x="2819400" y="6438088"/>
            <a:ext cx="32795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Also Frömmel </a:t>
            </a:r>
            <a:r>
              <a:rPr lang="en-US" dirty="0"/>
              <a:t>and Midiliç (2016)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897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100" dirty="0" smtClean="0"/>
              <a:t>The two separate measures </a:t>
            </a:r>
            <a:r>
              <a:rPr lang="en-US" sz="3100" dirty="0"/>
              <a:t>of </a:t>
            </a:r>
            <a:r>
              <a:rPr lang="en-US" sz="3100" dirty="0" smtClean="0"/>
              <a:t>intervention look </a:t>
            </a:r>
            <a:r>
              <a:rPr lang="en-US" sz="3100" dirty="0"/>
              <a:t>quite different, as expected, </a:t>
            </a:r>
            <a:r>
              <a:rPr lang="en-US" sz="3100" dirty="0" smtClean="0"/>
              <a:t>though highly </a:t>
            </a:r>
            <a:r>
              <a:rPr lang="en-US" sz="3100" dirty="0"/>
              <a:t>correlated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057400"/>
            <a:ext cx="6966071" cy="45954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52400" y="1524000"/>
            <a:ext cx="8915400" cy="38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00" dirty="0"/>
              <a:t> Figure 5: Foreign Exchange Actions by Turkey:  Intervention Data vs. Reserve Changes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637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8100" y="228600"/>
            <a:ext cx="9067800" cy="1143000"/>
          </a:xfrm>
        </p:spPr>
        <p:txBody>
          <a:bodyPr>
            <a:noAutofit/>
          </a:bodyPr>
          <a:lstStyle/>
          <a:p>
            <a:r>
              <a:rPr lang="en-US" sz="2800" dirty="0"/>
              <a:t>C</a:t>
            </a:r>
            <a:r>
              <a:rPr lang="en-US" sz="2800" dirty="0" smtClean="0"/>
              <a:t>heck that Turkey CB reaction to exchange rate is systematic, whether using intervention data or </a:t>
            </a:r>
            <a:r>
              <a:rPr lang="el-GR" sz="2800" dirty="0" smtClean="0"/>
              <a:t>Δ</a:t>
            </a:r>
            <a:r>
              <a:rPr lang="en-US" sz="2800" dirty="0" smtClean="0"/>
              <a:t> FX reserves.</a:t>
            </a:r>
            <a:endParaRPr lang="en-US" sz="28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7083788"/>
              </p:ext>
            </p:extLst>
          </p:nvPr>
        </p:nvGraphicFramePr>
        <p:xfrm>
          <a:off x="228601" y="3108515"/>
          <a:ext cx="8610599" cy="2804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5999"/>
                <a:gridCol w="1066800"/>
                <a:gridCol w="1447801"/>
                <a:gridCol w="1511949"/>
                <a:gridCol w="2298050"/>
              </a:tblGrid>
              <a:tr h="200025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 smtClean="0"/>
                        <a:t>Regression to estimate reaction function of Turkey’s central bank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00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t-statistics are reported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sng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______Measure of FX Reserve Accumulation____</a:t>
                      </a:r>
                      <a:endParaRPr lang="en-US" sz="2400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40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u="sng" dirty="0" smtClean="0">
                          <a:effectLst/>
                        </a:rPr>
                        <a:t>In</a:t>
                      </a:r>
                      <a:r>
                        <a:rPr lang="en-US" sz="1700" u="sng" baseline="0" dirty="0" smtClean="0">
                          <a:effectLst/>
                        </a:rPr>
                        <a:t>d</a:t>
                      </a:r>
                      <a:r>
                        <a:rPr lang="en-US" sz="1700" u="sng" dirty="0" smtClean="0">
                          <a:effectLst/>
                        </a:rPr>
                        <a:t>ependent </a:t>
                      </a:r>
                      <a:r>
                        <a:rPr lang="en-US" sz="1700" u="sng" dirty="0">
                          <a:effectLst/>
                        </a:rPr>
                        <a:t>Variable</a:t>
                      </a:r>
                      <a:endParaRPr lang="en-US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sng" dirty="0" smtClean="0">
                          <a:effectLst/>
                        </a:rPr>
                        <a:t>________Intervention</a:t>
                      </a:r>
                      <a:r>
                        <a:rPr lang="en-US" sz="2400" u="none" dirty="0" smtClean="0">
                          <a:effectLst/>
                        </a:rPr>
                        <a:t>_______</a:t>
                      </a:r>
                      <a:r>
                        <a:rPr lang="en-US" sz="2400" u="sng" dirty="0" smtClean="0">
                          <a:effectLst/>
                        </a:rPr>
                        <a:t> 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sng" dirty="0" smtClean="0">
                          <a:effectLst/>
                        </a:rPr>
                        <a:t>__Δ Reserves_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s</a:t>
                      </a:r>
                      <a:r>
                        <a:rPr lang="en-US" sz="2200" baseline="-25000">
                          <a:effectLst/>
                        </a:rPr>
                        <a:t> t</a:t>
                      </a:r>
                      <a:r>
                        <a:rPr lang="en-US" sz="2200">
                          <a:effectLst/>
                        </a:rPr>
                        <a:t> – s</a:t>
                      </a:r>
                      <a:r>
                        <a:rPr lang="en-US" sz="2200" baseline="-25000">
                          <a:effectLst/>
                        </a:rPr>
                        <a:t>trend</a:t>
                      </a:r>
                      <a:endParaRPr lang="en-US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 3.6 ***</a:t>
                      </a:r>
                      <a:endParaRPr lang="en-US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2.7 **</a:t>
                      </a:r>
                      <a:endParaRPr lang="en-US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     2.7 ***</a:t>
                      </a:r>
                      <a:endParaRPr lang="en-US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1.8*</a:t>
                      </a:r>
                      <a:endParaRPr lang="en-US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s</a:t>
                      </a:r>
                      <a:r>
                        <a:rPr lang="en-US" sz="2200" baseline="-25000">
                          <a:effectLst/>
                        </a:rPr>
                        <a:t> t</a:t>
                      </a:r>
                      <a:r>
                        <a:rPr lang="en-US" sz="2200">
                          <a:effectLst/>
                        </a:rPr>
                        <a:t> – s </a:t>
                      </a:r>
                      <a:r>
                        <a:rPr lang="en-US" sz="2200" baseline="-25000">
                          <a:effectLst/>
                        </a:rPr>
                        <a:t>t-1</a:t>
                      </a:r>
                      <a:endParaRPr lang="en-US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2.3 **</a:t>
                      </a:r>
                      <a:endParaRPr lang="en-US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200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1.6</a:t>
                      </a:r>
                      <a:endParaRPr lang="en-US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     4.5 ***</a:t>
                      </a:r>
                      <a:endParaRPr lang="en-US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effectLst/>
                        </a:rPr>
                        <a:t>Reserves/ </a:t>
                      </a:r>
                      <a:r>
                        <a:rPr lang="en-US" sz="2000" dirty="0" smtClean="0">
                          <a:effectLst/>
                        </a:rPr>
                        <a:t>GDP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200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  -2.9 ***</a:t>
                      </a:r>
                      <a:endParaRPr lang="en-US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    -2.6 ***</a:t>
                      </a:r>
                      <a:endParaRPr lang="en-US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1.2</a:t>
                      </a:r>
                      <a:endParaRPr lang="en-US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constant</a:t>
                      </a:r>
                      <a:endParaRPr lang="en-US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4.3 ***</a:t>
                      </a:r>
                      <a:endParaRPr lang="en-US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  3.4 ***</a:t>
                      </a:r>
                      <a:endParaRPr lang="en-US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      3.1 ***</a:t>
                      </a:r>
                      <a:endParaRPr lang="en-US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-0.8</a:t>
                      </a:r>
                      <a:endParaRPr lang="en-US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04800" y="1447800"/>
            <a:ext cx="8534400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FX acquisition =  </a:t>
            </a:r>
            <a:br>
              <a:rPr kumimoji="0" lang="en-US" alt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alt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 +  a (</a:t>
            </a:r>
            <a:r>
              <a:rPr kumimoji="0" lang="en-US" alt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en-US" altLang="en-US" sz="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23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en-US" alt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en-US" alt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en-US" altLang="en-US" sz="2300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trend</a:t>
            </a:r>
            <a:r>
              <a:rPr kumimoji="0" lang="en-US" alt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en-US" alt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+ ß (</a:t>
            </a:r>
            <a:r>
              <a:rPr kumimoji="0" lang="en-US" alt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en-US" altLang="en-US" sz="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23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en-US" alt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– s</a:t>
            </a:r>
            <a:r>
              <a:rPr kumimoji="0" lang="en-US" altLang="en-US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23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t-1</a:t>
            </a:r>
            <a:r>
              <a:rPr kumimoji="0" lang="en-US" alt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) + δ (Res/GDP)</a:t>
            </a:r>
            <a:r>
              <a:rPr kumimoji="0" lang="en-US" altLang="en-US" sz="23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en-US" alt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+ ψ (inflation – target).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24953" y="6324600"/>
            <a:ext cx="725328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t-statistic significant at:    *** 1% level     ** 5 % level     * 10 % level  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47800" y="5913718"/>
            <a:ext cx="6096000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 smtClean="0"/>
              <a:t>Table 4.3.           133 </a:t>
            </a:r>
            <a:r>
              <a:rPr lang="en-US" dirty="0"/>
              <a:t>monthly observations:  2003m1</a:t>
            </a:r>
            <a:r>
              <a:rPr lang="en-US" sz="1600" dirty="0"/>
              <a:t>-2014m1</a:t>
            </a:r>
            <a:endParaRPr lang="en-US" sz="1600" dirty="0">
              <a:ea typeface="Calibri"/>
              <a:cs typeface="Times New Roman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52400" y="4343400"/>
            <a:ext cx="3352800" cy="762000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6553200" y="4343400"/>
            <a:ext cx="2286000" cy="762000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304800" y="2209800"/>
            <a:ext cx="85344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US" alt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The dependent variable, “FX acquisition,”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is measured first</a:t>
            </a:r>
            <a:r>
              <a:rPr kumimoji="0" lang="en-US" altLang="en-US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by FX intervention data and then by changes in FX reserves.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176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" grpId="0"/>
      <p:bldP spid="2" grpId="0"/>
      <p:bldP spid="10" grpId="0" animBg="1"/>
      <p:bldP spid="11" grpId="0" animBg="1"/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(2) Technique to estimate </a:t>
            </a:r>
            <a:r>
              <a:rPr lang="en-US" sz="3000" dirty="0"/>
              <a:t>flexibility parameter </a:t>
            </a: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 smtClean="0"/>
              <a:t>and </a:t>
            </a:r>
            <a:r>
              <a:rPr lang="en-US" sz="3000" dirty="0"/>
              <a:t>currency weights at the same time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7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447801"/>
                <a:ext cx="8686800" cy="3886200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:r>
                  <a:rPr lang="en-US" sz="3100" dirty="0"/>
                  <a:t>f</a:t>
                </a:r>
                <a:r>
                  <a:rPr lang="en-US" sz="3100" dirty="0" smtClean="0"/>
                  <a:t>rom Frankel &amp; Wei (1994, 2008, 09) and Frankel &amp; </a:t>
                </a:r>
                <a:r>
                  <a:rPr lang="en-US" sz="3100" dirty="0"/>
                  <a:t>Xie (</a:t>
                </a:r>
                <a:r>
                  <a:rPr lang="en-US" sz="3100" dirty="0" smtClean="0"/>
                  <a:t>2011):</a:t>
                </a:r>
                <a:r>
                  <a:rPr lang="en-US" sz="1200" dirty="0" smtClean="0"/>
                  <a:t/>
                </a:r>
                <a:br>
                  <a:rPr lang="en-US" sz="1200" dirty="0" smtClean="0"/>
                </a:br>
                <a:endParaRPr lang="en-US" sz="1200" dirty="0" smtClean="0"/>
              </a:p>
              <a:p>
                <a:pPr marL="0" indent="0">
                  <a:buNone/>
                </a:pPr>
                <a:r>
                  <a:rPr lang="en-US" sz="3300" dirty="0" smtClean="0"/>
                  <a:t>Δ </a:t>
                </a:r>
                <a:r>
                  <a:rPr lang="en-US" sz="3300" dirty="0"/>
                  <a:t>log</a:t>
                </a:r>
                <a:r>
                  <a:rPr lang="en-US" sz="3300" i="1" dirty="0"/>
                  <a:t> H</a:t>
                </a:r>
                <a:r>
                  <a:rPr lang="en-US" sz="3300" i="1" baseline="-25000" dirty="0"/>
                  <a:t>t</a:t>
                </a:r>
                <a:r>
                  <a:rPr lang="en-US" sz="3300" baseline="-25000" dirty="0"/>
                  <a:t> </a:t>
                </a:r>
                <a:r>
                  <a:rPr lang="en-US" sz="3300" dirty="0"/>
                  <a:t>  </a:t>
                </a:r>
                <a:r>
                  <a:rPr lang="en-US" sz="3300" dirty="0" smtClean="0"/>
                  <a:t>=  </a:t>
                </a:r>
                <a:r>
                  <a:rPr lang="en-US" sz="3300" i="1" dirty="0"/>
                  <a:t>c</a:t>
                </a:r>
                <a:r>
                  <a:rPr lang="en-US" sz="3300" dirty="0"/>
                  <a:t> </a:t>
                </a:r>
                <a:r>
                  <a:rPr lang="en-US" sz="3300" dirty="0" smtClean="0"/>
                  <a:t> +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ctrlPr>
                          <a:rPr lang="en-US" sz="3300" i="1">
                            <a:latin typeface="Cambria Math"/>
                          </a:rPr>
                        </m:ctrlPr>
                      </m:naryPr>
                      <m:sub>
                        <m:r>
                          <a:rPr lang="en-US" sz="3300" i="1">
                            <a:latin typeface="Cambria Math"/>
                          </a:rPr>
                          <m:t>𝑗</m:t>
                        </m:r>
                        <m:r>
                          <a:rPr lang="en-US" sz="3300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3300" i="1">
                            <a:latin typeface="Cambria Math"/>
                          </a:rPr>
                          <m:t>𝑘</m:t>
                        </m:r>
                      </m:sup>
                      <m:e>
                        <m:r>
                          <a:rPr lang="en-US" sz="3300" i="1">
                            <a:latin typeface="Cambria Math"/>
                          </a:rPr>
                          <m:t>(</m:t>
                        </m:r>
                        <m:sSub>
                          <m:sSubPr>
                            <m:ctrlPr>
                              <a:rPr lang="en-US" sz="33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300" i="1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US" sz="3300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sz="3300" dirty="0"/>
                  <a:t> Δlog</a:t>
                </a:r>
                <a:r>
                  <a:rPr lang="en-US" sz="3300" i="1" dirty="0"/>
                  <a:t>X</a:t>
                </a:r>
                <a:r>
                  <a:rPr lang="en-US" sz="3300" i="1" baseline="-25000" dirty="0"/>
                  <a:t>j,t</a:t>
                </a:r>
                <a:r>
                  <a:rPr lang="en-US" sz="3300" baseline="-25000" dirty="0"/>
                  <a:t> </a:t>
                </a:r>
                <a:r>
                  <a:rPr lang="en-US" sz="3300" dirty="0" smtClean="0"/>
                  <a:t>)  </a:t>
                </a:r>
                <a:r>
                  <a:rPr lang="en-US" sz="3300" dirty="0"/>
                  <a:t>+ </a:t>
                </a:r>
                <a:r>
                  <a:rPr lang="en-US" sz="3300" dirty="0" smtClean="0"/>
                  <a:t> β </a:t>
                </a:r>
                <a:r>
                  <a:rPr lang="en-US" sz="3300" dirty="0"/>
                  <a:t>Δ</a:t>
                </a:r>
                <a:r>
                  <a:rPr lang="en-US" sz="3300" i="1" dirty="0"/>
                  <a:t>EMP</a:t>
                </a:r>
                <a:r>
                  <a:rPr lang="en-US" sz="3300" i="1" baseline="-25000" dirty="0"/>
                  <a:t>t</a:t>
                </a:r>
                <a:r>
                  <a:rPr lang="en-US" sz="3300" baseline="-25000" dirty="0"/>
                  <a:t> </a:t>
                </a:r>
                <a:r>
                  <a:rPr lang="en-US" sz="3300" dirty="0"/>
                  <a:t> </a:t>
                </a:r>
                <a:r>
                  <a:rPr lang="en-US" sz="3300" dirty="0" smtClean="0"/>
                  <a:t>+ </a:t>
                </a:r>
                <a:r>
                  <a:rPr lang="en-US" sz="3300" i="1" dirty="0"/>
                  <a:t>u</a:t>
                </a:r>
                <a:r>
                  <a:rPr lang="en-US" sz="3300" i="1" baseline="-25000" dirty="0"/>
                  <a:t>t</a:t>
                </a:r>
                <a:r>
                  <a:rPr lang="en-US" sz="3300" baseline="-25000" dirty="0"/>
                  <a:t> </a:t>
                </a:r>
                <a:r>
                  <a:rPr lang="en-US" sz="3300" dirty="0"/>
                  <a:t>  </a:t>
                </a:r>
                <a:r>
                  <a:rPr lang="en-US" sz="3300" dirty="0" smtClean="0"/>
                  <a:t>       (</a:t>
                </a:r>
                <a:r>
                  <a:rPr lang="en-US" sz="3300" dirty="0"/>
                  <a:t>2</a:t>
                </a:r>
                <a:r>
                  <a:rPr lang="en-US" sz="3300" dirty="0" smtClean="0"/>
                  <a:t>)</a:t>
                </a:r>
                <a:r>
                  <a:rPr lang="en-US" sz="500" dirty="0" smtClean="0"/>
                  <a:t/>
                </a:r>
                <a:br>
                  <a:rPr lang="en-US" sz="500" dirty="0" smtClean="0"/>
                </a:br>
                <a:endParaRPr lang="en-US" sz="500" dirty="0" smtClean="0"/>
              </a:p>
              <a:p>
                <a:r>
                  <a:rPr lang="en-US" sz="3100" dirty="0"/>
                  <a:t>w</a:t>
                </a:r>
                <a:r>
                  <a:rPr lang="en-US" sz="3100" dirty="0" smtClean="0"/>
                  <a:t>here</a:t>
                </a:r>
                <a:r>
                  <a:rPr lang="en-US" sz="3100" i="1" dirty="0" smtClean="0"/>
                  <a:t> H</a:t>
                </a:r>
                <a:r>
                  <a:rPr lang="en-US" sz="3100" dirty="0" smtClean="0"/>
                  <a:t> ≡ </a:t>
                </a:r>
                <a:r>
                  <a:rPr lang="en-US" sz="3100" dirty="0"/>
                  <a:t>value of the home currency</a:t>
                </a:r>
                <a:r>
                  <a:rPr lang="en-US" sz="3100" i="1" dirty="0"/>
                  <a:t> </a:t>
                </a:r>
                <a:r>
                  <a:rPr lang="en-US" sz="3100" dirty="0" smtClean="0"/>
                  <a:t>(measured </a:t>
                </a:r>
                <a:r>
                  <a:rPr lang="en-US" sz="3100" dirty="0"/>
                  <a:t>in </a:t>
                </a:r>
                <a:r>
                  <a:rPr lang="en-US" sz="3100" dirty="0" smtClean="0"/>
                  <a:t>SDR</a:t>
                </a:r>
                <a:r>
                  <a:rPr lang="en-US" sz="3100" dirty="0"/>
                  <a:t>);   </a:t>
                </a:r>
              </a:p>
              <a:p>
                <a:r>
                  <a:rPr lang="en-US" sz="3100" i="1" dirty="0" smtClean="0"/>
                  <a:t>X</a:t>
                </a:r>
                <a:r>
                  <a:rPr lang="en-US" sz="3100" i="1" baseline="-25000" dirty="0" smtClean="0"/>
                  <a:t>j</a:t>
                </a:r>
                <a:r>
                  <a:rPr lang="en-US" sz="3100" dirty="0" smtClean="0"/>
                  <a:t> </a:t>
                </a:r>
                <a:r>
                  <a:rPr lang="en-US" sz="3100" dirty="0"/>
                  <a:t>≡ </a:t>
                </a:r>
                <a:r>
                  <a:rPr lang="en-US" sz="3100" dirty="0" smtClean="0"/>
                  <a:t>value </a:t>
                </a:r>
                <a:r>
                  <a:rPr lang="en-US" sz="3100" dirty="0"/>
                  <a:t>of the </a:t>
                </a:r>
                <a:r>
                  <a:rPr lang="en-US" sz="3100" dirty="0" smtClean="0"/>
                  <a:t>$, €, yen, RMB, </a:t>
                </a:r>
                <a:r>
                  <a:rPr lang="en-US" sz="3100" dirty="0"/>
                  <a:t>or other foreign currencies</a:t>
                </a:r>
                <a:r>
                  <a:rPr lang="en-US" sz="3100" i="1" dirty="0"/>
                  <a:t> </a:t>
                </a:r>
                <a:r>
                  <a:rPr lang="en-US" sz="3100" i="1" dirty="0" smtClean="0"/>
                  <a:t/>
                </a:r>
                <a:br>
                  <a:rPr lang="en-US" sz="3100" i="1" dirty="0" smtClean="0"/>
                </a:br>
                <a:r>
                  <a:rPr lang="en-US" sz="3100" i="1" dirty="0" smtClean="0"/>
                  <a:t>j</a:t>
                </a:r>
                <a:r>
                  <a:rPr lang="en-US" sz="3100" dirty="0" smtClean="0"/>
                  <a:t> </a:t>
                </a:r>
                <a:r>
                  <a:rPr lang="en-US" sz="3100" dirty="0"/>
                  <a:t>that are candidates for components of the </a:t>
                </a:r>
                <a:r>
                  <a:rPr lang="en-US" sz="3100" dirty="0" smtClean="0"/>
                  <a:t>basket,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1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100" i="1">
                            <a:latin typeface="Cambria Math"/>
                          </a:rPr>
                          <m:t>𝑤</m:t>
                        </m:r>
                      </m:e>
                      <m:sub>
                        <m:r>
                          <a:rPr lang="en-US" sz="3100" i="1">
                            <a:latin typeface="Cambria Math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3100" dirty="0" smtClean="0"/>
                  <a:t> </a:t>
                </a:r>
                <a:r>
                  <a:rPr lang="en-US" sz="3100" dirty="0"/>
                  <a:t>≡ </a:t>
                </a:r>
                <a:r>
                  <a:rPr lang="en-US" sz="3100" dirty="0" smtClean="0"/>
                  <a:t>basket weights to be estimated;</a:t>
                </a:r>
              </a:p>
              <a:p>
                <a:r>
                  <a:rPr lang="en-US" sz="3100" dirty="0"/>
                  <a:t>Δ</a:t>
                </a:r>
                <a:r>
                  <a:rPr lang="en-US" sz="3100" i="1" dirty="0" smtClean="0"/>
                  <a:t>EMP</a:t>
                </a:r>
                <a:r>
                  <a:rPr lang="en-US" sz="3100" i="1" baseline="-25000" dirty="0" smtClean="0"/>
                  <a:t> </a:t>
                </a:r>
                <a:r>
                  <a:rPr lang="en-US" sz="3100" i="1" baseline="-25000" dirty="0"/>
                  <a:t>t</a:t>
                </a:r>
                <a:r>
                  <a:rPr lang="en-US" sz="3100" dirty="0"/>
                  <a:t> ≡</a:t>
                </a:r>
                <a:r>
                  <a:rPr lang="en-US" sz="3100" dirty="0" smtClean="0"/>
                  <a:t> </a:t>
                </a:r>
                <a:r>
                  <a:rPr lang="en-US" sz="3100" dirty="0"/>
                  <a:t>Exchange Market Pressure ≡ Δlog</a:t>
                </a:r>
                <a:r>
                  <a:rPr lang="en-US" sz="3100" i="1" dirty="0"/>
                  <a:t> H</a:t>
                </a:r>
                <a:r>
                  <a:rPr lang="en-US" sz="3100" i="1" baseline="-25000" dirty="0"/>
                  <a:t>t</a:t>
                </a:r>
                <a:r>
                  <a:rPr lang="en-US" sz="3100" baseline="-25000" dirty="0"/>
                  <a:t> </a:t>
                </a:r>
                <a:r>
                  <a:rPr lang="en-US" sz="3100" dirty="0"/>
                  <a:t> + (Δ</a:t>
                </a:r>
                <a:r>
                  <a:rPr lang="en-US" sz="3100" i="1" dirty="0"/>
                  <a:t>Res</a:t>
                </a:r>
                <a:r>
                  <a:rPr lang="en-US" sz="3100" dirty="0"/>
                  <a:t>)/</a:t>
                </a:r>
                <a:r>
                  <a:rPr lang="en-US" sz="3100" i="1" dirty="0"/>
                  <a:t>MB</a:t>
                </a:r>
                <a:r>
                  <a:rPr lang="en-US" sz="900" i="1" dirty="0"/>
                  <a:t> </a:t>
                </a:r>
                <a:r>
                  <a:rPr lang="en-US" sz="3100" baseline="-25000" dirty="0"/>
                  <a:t>t</a:t>
                </a:r>
                <a:r>
                  <a:rPr lang="en-US" sz="3100" dirty="0"/>
                  <a:t> </a:t>
                </a:r>
                <a:r>
                  <a:rPr lang="en-US" sz="3100" dirty="0" smtClean="0"/>
                  <a:t>,</a:t>
                </a:r>
              </a:p>
              <a:p>
                <a:r>
                  <a:rPr lang="en-US" sz="3100" dirty="0"/>
                  <a:t>a</a:t>
                </a:r>
                <a:r>
                  <a:rPr lang="en-US" sz="3100" dirty="0" smtClean="0"/>
                  <a:t>nd β ≡ flexibility coefficient to be estimated. </a:t>
                </a:r>
                <a:endParaRPr lang="en-US" sz="3100" dirty="0"/>
              </a:p>
            </p:txBody>
          </p:sp>
        </mc:Choice>
        <mc:Fallback xmlns="">
          <p:sp>
            <p:nvSpPr>
              <p:cNvPr id="8" name="Content Placeholder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447801"/>
                <a:ext cx="8686800" cy="3886200"/>
              </a:xfrm>
              <a:blipFill rotWithShape="1">
                <a:blip r:embed="rId2"/>
                <a:stretch>
                  <a:fillRect l="-1404" t="-2355" r="-211" b="-1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1263560" y="5653791"/>
            <a:ext cx="49636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 smtClean="0"/>
              <a:t>β</a:t>
            </a:r>
            <a:r>
              <a:rPr lang="en-US" sz="2400" dirty="0" smtClean="0"/>
              <a:t>=0 &amp; high R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 =&gt; fixed exchange rate; 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284048" y="5257800"/>
            <a:ext cx="32699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If </a:t>
            </a:r>
            <a:r>
              <a:rPr lang="el-GR" sz="2400" dirty="0" smtClean="0"/>
              <a:t>β</a:t>
            </a:r>
            <a:r>
              <a:rPr lang="en-US" sz="2400" dirty="0" smtClean="0"/>
              <a:t>=1     =&gt;     pure float; 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295400" y="6096000"/>
            <a:ext cx="60857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0&lt;</a:t>
            </a:r>
            <a:r>
              <a:rPr lang="el-GR" sz="2400" dirty="0" smtClean="0"/>
              <a:t>β</a:t>
            </a:r>
            <a:r>
              <a:rPr lang="en-US" sz="2400" dirty="0" smtClean="0"/>
              <a:t>&lt;1 </a:t>
            </a:r>
            <a:r>
              <a:rPr lang="en-US" sz="2400" dirty="0"/>
              <a:t>&amp; high </a:t>
            </a:r>
            <a:r>
              <a:rPr lang="en-US" sz="2400" dirty="0" smtClean="0"/>
              <a:t>R</a:t>
            </a:r>
            <a:r>
              <a:rPr lang="en-US" sz="2400" baseline="30000" dirty="0" smtClean="0"/>
              <a:t>2 </a:t>
            </a:r>
            <a:r>
              <a:rPr lang="en-US" sz="2400" dirty="0" smtClean="0"/>
              <a:t> =&gt;  systematic managed float. </a:t>
            </a:r>
            <a:endParaRPr lang="en-US" sz="24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146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India shows systematic managed float in sub-periods</a:t>
            </a:r>
            <a:endParaRPr lang="en-US" sz="28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4851744"/>
              </p:ext>
            </p:extLst>
          </p:nvPr>
        </p:nvGraphicFramePr>
        <p:xfrm>
          <a:off x="304800" y="1905000"/>
          <a:ext cx="8534400" cy="45918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71767"/>
                <a:gridCol w="1350202"/>
                <a:gridCol w="1157985"/>
                <a:gridCol w="1146734"/>
                <a:gridCol w="1181427"/>
                <a:gridCol w="1097039"/>
                <a:gridCol w="1229246"/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(1)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(2)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(3)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(4)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(5)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(6)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600">
                          <a:effectLst/>
                        </a:rPr>
                        <a:t>VARIABLES</a:t>
                      </a:r>
                      <a:endParaRPr lang="en-US" sz="16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600">
                          <a:effectLst/>
                        </a:rPr>
                        <a:t>1/14/2000-10/27/2000</a:t>
                      </a:r>
                      <a:endParaRPr lang="en-US" sz="16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600">
                          <a:effectLst/>
                        </a:rPr>
                        <a:t>11/3/2000-6/17/2001</a:t>
                      </a:r>
                      <a:endParaRPr lang="en-US" sz="16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600">
                          <a:effectLst/>
                        </a:rPr>
                        <a:t>6/24/2001-12/31/2001</a:t>
                      </a:r>
                      <a:endParaRPr lang="en-US" sz="16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600">
                          <a:effectLst/>
                        </a:rPr>
                        <a:t>1/14/2002-9/23/2003</a:t>
                      </a:r>
                      <a:endParaRPr lang="en-US" sz="16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600">
                          <a:effectLst/>
                        </a:rPr>
                        <a:t>9/30/2003-2/25/2007</a:t>
                      </a:r>
                      <a:endParaRPr lang="en-US" sz="16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600" dirty="0">
                          <a:effectLst/>
                        </a:rPr>
                        <a:t>3/4/2007-5/6/2009</a:t>
                      </a:r>
                      <a:endParaRPr lang="en-US" sz="1600" dirty="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US dollar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0.77***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0.92***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0.66***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0.91***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0.72***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0.59***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(0.06)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(0.04)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(0.08)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(0.04)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(0.06)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(0.10)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Euro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0.12***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0.10***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0.23***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0.03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0.06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0.32***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(0.03)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(0.03)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(0.07)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(0.03)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(0.05)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(0.07)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Jpn yen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0.09***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0.04*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0.05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 dirty="0">
                          <a:effectLst/>
                        </a:rPr>
                        <a:t>0.03</a:t>
                      </a:r>
                      <a:endParaRPr lang="en-US" sz="2000" dirty="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0.24***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0.02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(0.02)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(0.02)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(0.05)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(0.02)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 dirty="0">
                          <a:effectLst/>
                        </a:rPr>
                        <a:t>(0.06)</a:t>
                      </a:r>
                      <a:endParaRPr lang="en-US" sz="2000" dirty="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(0.07)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△EMP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0.44***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0.04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0.46***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0.06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0.15***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0.37***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(0.06)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(0.04)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(0.10)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(0.04)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(0.05)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 dirty="0">
                          <a:effectLst/>
                        </a:rPr>
                        <a:t>(0.07)</a:t>
                      </a:r>
                      <a:endParaRPr lang="en-US" sz="2000" dirty="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800">
                          <a:effectLst/>
                        </a:rPr>
                        <a:t>Observations</a:t>
                      </a:r>
                      <a:endParaRPr lang="en-US" sz="18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>
                          <a:effectLst/>
                        </a:rPr>
                        <a:t>42</a:t>
                      </a:r>
                      <a:endParaRPr lang="en-US" sz="18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>
                          <a:effectLst/>
                        </a:rPr>
                        <a:t>32</a:t>
                      </a:r>
                      <a:endParaRPr lang="en-US" sz="18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>
                          <a:effectLst/>
                        </a:rPr>
                        <a:t>28</a:t>
                      </a:r>
                      <a:endParaRPr lang="en-US" sz="18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>
                          <a:effectLst/>
                        </a:rPr>
                        <a:t>88</a:t>
                      </a:r>
                      <a:endParaRPr lang="en-US" sz="18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>
                          <a:effectLst/>
                        </a:rPr>
                        <a:t>172</a:t>
                      </a:r>
                      <a:endParaRPr lang="en-US" sz="18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>
                          <a:effectLst/>
                        </a:rPr>
                        <a:t>109</a:t>
                      </a:r>
                      <a:endParaRPr lang="en-US" sz="18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800" dirty="0" smtClean="0">
                          <a:effectLst/>
                        </a:rPr>
                        <a:t>R</a:t>
                      </a:r>
                      <a:r>
                        <a:rPr lang="en-US" sz="1800" baseline="30000" dirty="0" smtClean="0">
                          <a:effectLst/>
                        </a:rPr>
                        <a:t>2</a:t>
                      </a:r>
                      <a:endParaRPr lang="en-US" sz="1800" baseline="30000" dirty="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>
                          <a:effectLst/>
                        </a:rPr>
                        <a:t>0.98</a:t>
                      </a:r>
                      <a:endParaRPr lang="en-US" sz="18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>
                          <a:effectLst/>
                        </a:rPr>
                        <a:t>0.98</a:t>
                      </a:r>
                      <a:endParaRPr lang="en-US" sz="18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>
                          <a:effectLst/>
                        </a:rPr>
                        <a:t>0.98</a:t>
                      </a:r>
                      <a:endParaRPr lang="en-US" sz="18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>
                          <a:effectLst/>
                        </a:rPr>
                        <a:t>0.98</a:t>
                      </a:r>
                      <a:endParaRPr lang="en-US" sz="18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>
                          <a:effectLst/>
                        </a:rPr>
                        <a:t>0.86</a:t>
                      </a:r>
                      <a:endParaRPr lang="en-US" sz="18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>
                          <a:effectLst/>
                        </a:rPr>
                        <a:t>0.78</a:t>
                      </a:r>
                      <a:endParaRPr lang="en-US" sz="18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800">
                          <a:effectLst/>
                        </a:rPr>
                        <a:t>Br. Pound</a:t>
                      </a:r>
                      <a:endParaRPr lang="en-US" sz="18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 dirty="0">
                          <a:effectLst/>
                        </a:rPr>
                        <a:t>0.02</a:t>
                      </a: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>
                          <a:effectLst/>
                        </a:rPr>
                        <a:t>-0.06</a:t>
                      </a:r>
                      <a:endParaRPr lang="en-US" sz="18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>
                          <a:effectLst/>
                        </a:rPr>
                        <a:t>0.06</a:t>
                      </a:r>
                      <a:endParaRPr lang="en-US" sz="18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>
                          <a:effectLst/>
                        </a:rPr>
                        <a:t>0.03</a:t>
                      </a:r>
                      <a:endParaRPr lang="en-US" sz="18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>
                          <a:effectLst/>
                        </a:rPr>
                        <a:t>-0.01</a:t>
                      </a:r>
                      <a:endParaRPr lang="en-US" sz="180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 dirty="0">
                          <a:effectLst/>
                        </a:rPr>
                        <a:t>0.08</a:t>
                      </a: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47625" marR="47625" marT="0" marB="0"/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457200" y="1535668"/>
            <a:ext cx="868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Table 3. Identifying Break Points in India's Exchange Rate Regime (M1:2000-M5:2009)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59280" y="6548630"/>
            <a:ext cx="7467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*** p&lt;0.01, ** p&lt;0.05, * p&lt;0.1  </a:t>
            </a:r>
            <a:r>
              <a:rPr lang="en-US" sz="1600" dirty="0" smtClean="0"/>
              <a:t> (</a:t>
            </a:r>
            <a:r>
              <a:rPr lang="en-US" sz="1600" dirty="0"/>
              <a:t>Robust </a:t>
            </a:r>
            <a:r>
              <a:rPr lang="en-US" sz="1600" dirty="0" err="1"/>
              <a:t>s.e.s</a:t>
            </a:r>
            <a:r>
              <a:rPr lang="en-US" sz="1600" dirty="0"/>
              <a:t> in parentheses.) </a:t>
            </a:r>
            <a:r>
              <a:rPr lang="en-US" sz="1600" dirty="0" smtClean="0"/>
              <a:t> All </a:t>
            </a:r>
            <a:r>
              <a:rPr lang="en-US" sz="1600" dirty="0"/>
              <a:t>data are weekly.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52400" y="990600"/>
                <a:ext cx="4840236" cy="4228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Δ log</a:t>
                </a:r>
                <a:r>
                  <a:rPr lang="en-US" i="1" dirty="0"/>
                  <a:t> H</a:t>
                </a:r>
                <a:r>
                  <a:rPr lang="en-US" i="1" baseline="-25000" dirty="0"/>
                  <a:t>t</a:t>
                </a:r>
                <a:r>
                  <a:rPr lang="en-US" baseline="-25000" dirty="0"/>
                  <a:t> </a:t>
                </a:r>
                <a:r>
                  <a:rPr lang="en-US" dirty="0"/>
                  <a:t>  =  </a:t>
                </a:r>
                <a:r>
                  <a:rPr lang="en-US" i="1" dirty="0"/>
                  <a:t>c</a:t>
                </a:r>
                <a:r>
                  <a:rPr lang="en-US" dirty="0"/>
                  <a:t>  +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ctrlPr>
                          <a:rPr lang="en-US" i="1">
                            <a:latin typeface="Cambria Math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/>
                          </a:rPr>
                          <m:t>𝑗</m:t>
                        </m:r>
                        <m:r>
                          <a:rPr lang="en-US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𝑘</m:t>
                        </m:r>
                      </m:sup>
                      <m:e>
                        <m:r>
                          <a:rPr lang="en-US" i="1">
                            <a:latin typeface="Cambria Math"/>
                          </a:rPr>
                          <m:t>(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dirty="0"/>
                  <a:t> Δlog</a:t>
                </a:r>
                <a:r>
                  <a:rPr lang="en-US" i="1" dirty="0"/>
                  <a:t>X</a:t>
                </a:r>
                <a:r>
                  <a:rPr lang="en-US" i="1" baseline="-25000" dirty="0"/>
                  <a:t>j,t</a:t>
                </a:r>
                <a:r>
                  <a:rPr lang="en-US" baseline="-25000" dirty="0"/>
                  <a:t> </a:t>
                </a:r>
                <a:r>
                  <a:rPr lang="en-US" dirty="0"/>
                  <a:t>)  +  β Δ</a:t>
                </a:r>
                <a:r>
                  <a:rPr lang="en-US" i="1" dirty="0"/>
                  <a:t>EMP</a:t>
                </a:r>
                <a:r>
                  <a:rPr lang="en-US" i="1" baseline="-25000" dirty="0"/>
                  <a:t>t</a:t>
                </a:r>
                <a:r>
                  <a:rPr lang="en-US" baseline="-25000" dirty="0"/>
                  <a:t> </a:t>
                </a:r>
                <a:r>
                  <a:rPr lang="en-US" dirty="0"/>
                  <a:t> + </a:t>
                </a:r>
                <a:r>
                  <a:rPr lang="en-US" i="1" dirty="0"/>
                  <a:t>u</a:t>
                </a:r>
                <a:r>
                  <a:rPr lang="en-US" i="1" baseline="-25000" dirty="0"/>
                  <a:t>t</a:t>
                </a:r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990600"/>
                <a:ext cx="4840236" cy="422873"/>
              </a:xfrm>
              <a:prstGeom prst="rect">
                <a:avLst/>
              </a:prstGeom>
              <a:blipFill rotWithShape="1">
                <a:blip r:embed="rId2"/>
                <a:stretch>
                  <a:fillRect l="-1008" t="-100000" b="-1550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/>
          <p:cNvSpPr/>
          <p:nvPr/>
        </p:nvSpPr>
        <p:spPr>
          <a:xfrm>
            <a:off x="5257800" y="1011603"/>
            <a:ext cx="3733800" cy="40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w</a:t>
            </a:r>
            <a:r>
              <a:rPr lang="en-US" dirty="0" smtClean="0"/>
              <a:t>here</a:t>
            </a:r>
            <a:r>
              <a:rPr lang="en-US" i="1" dirty="0" smtClean="0"/>
              <a:t> EMP</a:t>
            </a:r>
            <a:r>
              <a:rPr lang="en-US" i="1" baseline="-25000" dirty="0" smtClean="0"/>
              <a:t> </a:t>
            </a:r>
            <a:r>
              <a:rPr lang="en-US" i="1" baseline="-25000" dirty="0"/>
              <a:t>t</a:t>
            </a:r>
            <a:r>
              <a:rPr lang="en-US" dirty="0"/>
              <a:t> ≡ </a:t>
            </a:r>
            <a:r>
              <a:rPr lang="en-US" dirty="0" smtClean="0"/>
              <a:t> </a:t>
            </a:r>
            <a:r>
              <a:rPr lang="en-US" dirty="0"/>
              <a:t>Δlog</a:t>
            </a:r>
            <a:r>
              <a:rPr lang="en-US" i="1" dirty="0"/>
              <a:t> H</a:t>
            </a:r>
            <a:r>
              <a:rPr lang="en-US" i="1" baseline="-25000" dirty="0"/>
              <a:t>t</a:t>
            </a:r>
            <a:r>
              <a:rPr lang="en-US" baseline="-25000" dirty="0"/>
              <a:t> </a:t>
            </a:r>
            <a:r>
              <a:rPr lang="en-US" dirty="0"/>
              <a:t> + (Δ</a:t>
            </a:r>
            <a:r>
              <a:rPr lang="en-US" i="1" dirty="0"/>
              <a:t>Res</a:t>
            </a:r>
            <a:r>
              <a:rPr lang="en-US" dirty="0"/>
              <a:t>)/</a:t>
            </a:r>
            <a:r>
              <a:rPr lang="en-US" i="1" dirty="0"/>
              <a:t>MB</a:t>
            </a:r>
            <a:r>
              <a:rPr lang="en-US" sz="800" i="1" dirty="0"/>
              <a:t> </a:t>
            </a:r>
            <a:r>
              <a:rPr lang="en-US" baseline="-25000" dirty="0"/>
              <a:t>t</a:t>
            </a:r>
            <a:r>
              <a:rPr lang="en-US" dirty="0"/>
              <a:t> 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67512" y="4837889"/>
            <a:ext cx="8477656" cy="685799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456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038"/>
            <a:ext cx="8229600" cy="86836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Thailand shows systematic managed float throughout.</a:t>
            </a:r>
            <a:endParaRPr lang="en-US" sz="2800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019539163"/>
              </p:ext>
            </p:extLst>
          </p:nvPr>
        </p:nvGraphicFramePr>
        <p:xfrm>
          <a:off x="228600" y="1219200"/>
          <a:ext cx="8686799" cy="51526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8669"/>
                <a:gridCol w="1791731"/>
                <a:gridCol w="1905000"/>
                <a:gridCol w="1905000"/>
                <a:gridCol w="1676399"/>
              </a:tblGrid>
              <a:tr h="3048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(1)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(2)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(3)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(4)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42" marR="43742" marT="0" marB="0"/>
                </a:tc>
              </a:tr>
              <a:tr h="3352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2000" dirty="0">
                          <a:effectLst/>
                        </a:rPr>
                        <a:t>VARIABLES</a:t>
                      </a:r>
                      <a:endParaRPr lang="en-US" sz="2000" dirty="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500" dirty="0">
                          <a:effectLst/>
                        </a:rPr>
                        <a:t>1/21/1999-8/5/2001</a:t>
                      </a:r>
                      <a:endParaRPr lang="en-US" sz="1500" dirty="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500">
                          <a:effectLst/>
                        </a:rPr>
                        <a:t>8/12/2001-9/9/2006</a:t>
                      </a:r>
                      <a:endParaRPr lang="en-US" sz="15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500">
                          <a:effectLst/>
                        </a:rPr>
                        <a:t>9/16/2006-3/25/2007</a:t>
                      </a:r>
                      <a:endParaRPr lang="en-US" sz="15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500" dirty="0">
                          <a:effectLst/>
                        </a:rPr>
                        <a:t>4/1/2007-5/6/2009</a:t>
                      </a:r>
                      <a:endParaRPr lang="en-US" sz="1500" dirty="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</a:tr>
              <a:tr h="217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US dollar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0.62***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0.61***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0.80***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0.70***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</a:tr>
              <a:tr h="217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(0.09)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(0.04)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(0.28)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(0.05)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</a:tr>
              <a:tr h="217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Euro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0.26***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 dirty="0">
                          <a:effectLst/>
                        </a:rPr>
                        <a:t>0.17***</a:t>
                      </a:r>
                      <a:endParaRPr lang="en-US" sz="2000" dirty="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-0.08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0.19***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</a:tr>
              <a:tr h="217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(0.08)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(0.06)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(0.59)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(0.04)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</a:tr>
              <a:tr h="217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Jpn yen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0.15***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 dirty="0">
                          <a:effectLst/>
                        </a:rPr>
                        <a:t>0.25***</a:t>
                      </a:r>
                      <a:endParaRPr lang="en-US" sz="2000" dirty="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0.16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0.04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</a:tr>
              <a:tr h="217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(0.04)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(0.03)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(0.30)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(0.03)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</a:tr>
              <a:tr h="217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△EMP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 dirty="0" smtClean="0">
                          <a:effectLst/>
                        </a:rPr>
                        <a:t>0.20***</a:t>
                      </a:r>
                      <a:endParaRPr lang="en-US" sz="2000" dirty="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0.06***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0.50***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0.03**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</a:tr>
              <a:tr h="217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(0.05)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(0.02)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(0.17)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(0.01)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</a:tr>
              <a:tr h="217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Constant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-0.00**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0.00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-0.01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-0.00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</a:tr>
              <a:tr h="2455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(0.00)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(0.00)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(0.00)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>
                          <a:effectLst/>
                        </a:rPr>
                        <a:t>(0.00)</a:t>
                      </a:r>
                      <a:endParaRPr lang="en-US" sz="20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</a:tr>
              <a:tr h="217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800">
                          <a:effectLst/>
                        </a:rPr>
                        <a:t>Observations</a:t>
                      </a:r>
                      <a:endParaRPr lang="en-US" sz="18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>
                          <a:effectLst/>
                        </a:rPr>
                        <a:t>129</a:t>
                      </a:r>
                      <a:endParaRPr lang="en-US" sz="18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>
                          <a:effectLst/>
                        </a:rPr>
                        <a:t>257</a:t>
                      </a:r>
                      <a:endParaRPr lang="en-US" sz="18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>
                          <a:effectLst/>
                        </a:rPr>
                        <a:t>27</a:t>
                      </a:r>
                      <a:endParaRPr lang="en-US" sz="18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>
                          <a:effectLst/>
                        </a:rPr>
                        <a:t>108</a:t>
                      </a:r>
                      <a:endParaRPr lang="en-US" sz="18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</a:tr>
              <a:tr h="217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800" dirty="0" smtClean="0">
                          <a:effectLst/>
                        </a:rPr>
                        <a:t>R</a:t>
                      </a:r>
                      <a:r>
                        <a:rPr lang="en-US" sz="1800" baseline="30000" dirty="0" smtClean="0">
                          <a:effectLst/>
                        </a:rPr>
                        <a:t>2</a:t>
                      </a: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>
                          <a:effectLst/>
                        </a:rPr>
                        <a:t>0.66</a:t>
                      </a:r>
                      <a:endParaRPr lang="en-US" sz="18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>
                          <a:effectLst/>
                        </a:rPr>
                        <a:t>0.76</a:t>
                      </a:r>
                      <a:endParaRPr lang="en-US" sz="18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 dirty="0">
                          <a:effectLst/>
                        </a:rPr>
                        <a:t>0.64</a:t>
                      </a: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>
                          <a:effectLst/>
                        </a:rPr>
                        <a:t>0.90</a:t>
                      </a:r>
                      <a:endParaRPr lang="en-US" sz="18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</a:tr>
              <a:tr h="217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800">
                          <a:effectLst/>
                        </a:rPr>
                        <a:t>Br. Pound</a:t>
                      </a:r>
                      <a:endParaRPr lang="en-US" sz="18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>
                          <a:effectLst/>
                        </a:rPr>
                        <a:t>-0.02</a:t>
                      </a:r>
                      <a:endParaRPr lang="en-US" sz="18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>
                          <a:effectLst/>
                        </a:rPr>
                        <a:t>-0.04</a:t>
                      </a:r>
                      <a:endParaRPr lang="en-US" sz="18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>
                          <a:effectLst/>
                        </a:rPr>
                        <a:t>0.12</a:t>
                      </a:r>
                      <a:endParaRPr lang="en-US" sz="180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800" dirty="0" smtClean="0">
                          <a:effectLst/>
                        </a:rPr>
                        <a:t>0.07</a:t>
                      </a: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 marL="43742" marR="43742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33400" y="822811"/>
            <a:ext cx="85344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Table 2. Identifying Break Points in Thailand’s Exchange Rate Regime (M1:1999-M5:2009)</a:t>
            </a:r>
            <a:endParaRPr kumimoji="0" lang="en-US" altLang="en-US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09144" y="4019144"/>
            <a:ext cx="8382000" cy="685799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59280" y="6443246"/>
            <a:ext cx="7467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*** p&lt;0.01, ** p&lt;0.05, * p&lt;0.1  </a:t>
            </a:r>
            <a:r>
              <a:rPr lang="en-US" sz="1600" dirty="0" smtClean="0"/>
              <a:t> (</a:t>
            </a:r>
            <a:r>
              <a:rPr lang="en-US" sz="1600" dirty="0"/>
              <a:t>Robust </a:t>
            </a:r>
            <a:r>
              <a:rPr lang="en-US" sz="1600" dirty="0" err="1"/>
              <a:t>s.e.s</a:t>
            </a:r>
            <a:r>
              <a:rPr lang="en-US" sz="1600" dirty="0"/>
              <a:t> in parentheses.) </a:t>
            </a:r>
            <a:r>
              <a:rPr lang="en-US" sz="1600" dirty="0" smtClean="0"/>
              <a:t> All </a:t>
            </a:r>
            <a:r>
              <a:rPr lang="en-US" sz="1600" dirty="0"/>
              <a:t>data are weekly.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481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Countries’ choice of exchange rate regimes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89916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 majority </a:t>
            </a:r>
            <a:r>
              <a:rPr lang="en-US" dirty="0" smtClean="0"/>
              <a:t>neither freely float nor firmly peg.</a:t>
            </a:r>
            <a:r>
              <a:rPr lang="en-US" sz="1500" dirty="0" smtClean="0"/>
              <a:t/>
            </a:r>
            <a:br>
              <a:rPr lang="en-US" sz="1500" dirty="0" smtClean="0"/>
            </a:br>
            <a:endParaRPr lang="en-US" sz="1500" dirty="0" smtClean="0"/>
          </a:p>
          <a:p>
            <a:r>
              <a:rPr lang="en-US" dirty="0"/>
              <a:t>I</a:t>
            </a:r>
            <a:r>
              <a:rPr lang="en-US" dirty="0" smtClean="0"/>
              <a:t>ntermediate </a:t>
            </a:r>
            <a:r>
              <a:rPr lang="en-US" dirty="0"/>
              <a:t>exchange rate </a:t>
            </a:r>
            <a:r>
              <a:rPr lang="en-US" dirty="0" smtClean="0"/>
              <a:t>regimes, then. </a:t>
            </a:r>
          </a:p>
          <a:p>
            <a:pPr lvl="1"/>
            <a:r>
              <a:rPr lang="en-US" dirty="0" smtClean="0"/>
              <a:t>But, in practice, they also seldom obey well-defined </a:t>
            </a:r>
            <a:br>
              <a:rPr lang="en-US" dirty="0" smtClean="0"/>
            </a:br>
            <a:r>
              <a:rPr lang="en-US" dirty="0" smtClean="0"/>
              <a:t>target </a:t>
            </a:r>
            <a:r>
              <a:rPr lang="en-US" dirty="0"/>
              <a:t>zones or basket pegs.  </a:t>
            </a:r>
            <a:r>
              <a:rPr lang="en-US" dirty="0" smtClean="0"/>
              <a:t>Many are “murky” or “flaky.”</a:t>
            </a:r>
            <a:endParaRPr lang="en-US" sz="900" dirty="0" smtClean="0"/>
          </a:p>
          <a:p>
            <a:pPr lvl="1"/>
            <a:endParaRPr lang="en-US" sz="900" dirty="0" smtClean="0"/>
          </a:p>
          <a:p>
            <a:pPr lvl="1"/>
            <a:r>
              <a:rPr lang="en-US" dirty="0" smtClean="0"/>
              <a:t>Proposed: a regime of “</a:t>
            </a:r>
            <a:r>
              <a:rPr lang="en-US" dirty="0"/>
              <a:t>systematic managed floating,” 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   where </a:t>
            </a:r>
            <a:r>
              <a:rPr lang="en-US" dirty="0"/>
              <a:t>the central bank regularly responds to changes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in </a:t>
            </a:r>
            <a:r>
              <a:rPr lang="en-US" dirty="0"/>
              <a:t>total exchange market pressure </a:t>
            </a:r>
            <a:endParaRPr lang="en-US" dirty="0" smtClean="0"/>
          </a:p>
          <a:p>
            <a:pPr lvl="2"/>
            <a:r>
              <a:rPr lang="en-US" sz="2500" dirty="0" smtClean="0"/>
              <a:t>by </a:t>
            </a:r>
            <a:r>
              <a:rPr lang="en-US" sz="2500" dirty="0"/>
              <a:t>allowing some fraction to be reflected as </a:t>
            </a:r>
            <a:r>
              <a:rPr lang="el-GR" sz="2500" dirty="0" smtClean="0"/>
              <a:t>Δ</a:t>
            </a:r>
            <a:r>
              <a:rPr lang="en-US" sz="2500" dirty="0" smtClean="0"/>
              <a:t> exchange rate, </a:t>
            </a:r>
          </a:p>
          <a:p>
            <a:pPr lvl="2"/>
            <a:r>
              <a:rPr lang="en-US" sz="2500" dirty="0" smtClean="0"/>
              <a:t>and </a:t>
            </a:r>
            <a:r>
              <a:rPr lang="en-US" sz="2500" dirty="0"/>
              <a:t>the remaining fraction to be absorbed as </a:t>
            </a:r>
            <a:r>
              <a:rPr lang="el-GR" sz="2500" dirty="0"/>
              <a:t>Δ </a:t>
            </a:r>
            <a:r>
              <a:rPr lang="en-US" sz="2500" dirty="0" smtClean="0"/>
              <a:t>FX  </a:t>
            </a:r>
            <a:r>
              <a:rPr lang="en-US" sz="2500" dirty="0"/>
              <a:t>reserves</a:t>
            </a:r>
            <a:r>
              <a:rPr lang="en-US" sz="1500" dirty="0"/>
              <a:t>. </a:t>
            </a:r>
            <a:r>
              <a:rPr lang="en-US" sz="1500" dirty="0" smtClean="0"/>
              <a:t/>
            </a:r>
            <a:br>
              <a:rPr lang="en-US" sz="1500" dirty="0" smtClean="0"/>
            </a:br>
            <a:endParaRPr lang="en-US" sz="1500" dirty="0" smtClean="0"/>
          </a:p>
          <a:p>
            <a:r>
              <a:rPr lang="en-US" dirty="0" smtClean="0"/>
              <a:t>Introductory motivation:</a:t>
            </a:r>
          </a:p>
          <a:p>
            <a:pPr lvl="1"/>
            <a:r>
              <a:rPr lang="en-US" dirty="0" smtClean="0"/>
              <a:t>Consider the external shocks hitting EMEs since 2003.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527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799"/>
            <a:ext cx="8229600" cy="11430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(3) </a:t>
            </a:r>
            <a:r>
              <a:rPr lang="en-US" sz="3000" dirty="0"/>
              <a:t>Simple-minded </a:t>
            </a:r>
            <a:r>
              <a:rPr lang="en-US" sz="3000" dirty="0" smtClean="0"/>
              <a:t>Correlation </a:t>
            </a:r>
            <a:r>
              <a:rPr lang="en-US" sz="3000" dirty="0"/>
              <a:t>(Δ</a:t>
            </a:r>
            <a:r>
              <a:rPr lang="en-US" sz="3000" i="1" dirty="0"/>
              <a:t>s</a:t>
            </a:r>
            <a:r>
              <a:rPr lang="en-US" sz="800" dirty="0"/>
              <a:t> </a:t>
            </a:r>
            <a:r>
              <a:rPr lang="en-US" sz="3000" dirty="0"/>
              <a:t>, Δ</a:t>
            </a:r>
            <a:r>
              <a:rPr lang="en-US" sz="3000" i="1" dirty="0"/>
              <a:t>Res</a:t>
            </a:r>
            <a:r>
              <a:rPr lang="en-US" sz="3000" dirty="0"/>
              <a:t> /</a:t>
            </a:r>
            <a:r>
              <a:rPr lang="en-US" sz="3000" i="1" dirty="0"/>
              <a:t>MB</a:t>
            </a:r>
            <a:r>
              <a:rPr lang="en-US" sz="3000" dirty="0" smtClean="0"/>
              <a:t>),</a:t>
            </a:r>
            <a:endParaRPr lang="en-US" sz="3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81000" y="1524000"/>
                <a:ext cx="8458200" cy="4953000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en-US" dirty="0" smtClean="0"/>
                  <a:t>A truly </a:t>
                </a:r>
                <a:r>
                  <a:rPr lang="en-US" dirty="0"/>
                  <a:t>fixed exchange rate </a:t>
                </a:r>
                <a:r>
                  <a:rPr lang="en-US" dirty="0" smtClean="0"/>
                  <a:t>   =&gt; Correlation = </a:t>
                </a:r>
                <a:r>
                  <a:rPr lang="en-US" dirty="0"/>
                  <a:t>0</a:t>
                </a:r>
                <a:r>
                  <a:rPr lang="en-US" dirty="0" smtClean="0"/>
                  <a:t>, </a:t>
                </a:r>
              </a:p>
              <a:p>
                <a:pPr lvl="1"/>
                <a:r>
                  <a:rPr lang="en-US" dirty="0" smtClean="0"/>
                  <a:t>because </a:t>
                </a:r>
                <a:r>
                  <a:rPr lang="en-US" dirty="0"/>
                  <a:t>the exchange rate by definition never changes.   </a:t>
                </a:r>
                <a:r>
                  <a:rPr lang="en-US" sz="1200" dirty="0" smtClean="0"/>
                  <a:t/>
                </a:r>
                <a:br>
                  <a:rPr lang="en-US" sz="1200" dirty="0" smtClean="0"/>
                </a:br>
                <a:endParaRPr lang="en-US" sz="1200" dirty="0" smtClean="0"/>
              </a:p>
              <a:p>
                <a:r>
                  <a:rPr lang="en-US" dirty="0" smtClean="0"/>
                  <a:t>A </a:t>
                </a:r>
                <a:r>
                  <a:rPr lang="en-US" dirty="0" smtClean="0"/>
                  <a:t>pure </a:t>
                </a:r>
                <a:r>
                  <a:rPr lang="en-US" dirty="0" smtClean="0"/>
                  <a:t>float   </a:t>
                </a:r>
                <a:r>
                  <a:rPr lang="en-US" dirty="0" smtClean="0"/>
                  <a:t> </a:t>
                </a:r>
                <a:r>
                  <a:rPr lang="en-US" dirty="0" smtClean="0"/>
                  <a:t>=&gt;  again, Correlation = 0, </a:t>
                </a:r>
              </a:p>
              <a:p>
                <a:pPr lvl="1"/>
                <a:r>
                  <a:rPr lang="en-US" dirty="0"/>
                  <a:t>b</a:t>
                </a:r>
                <a:r>
                  <a:rPr lang="en-US" dirty="0" smtClean="0"/>
                  <a:t>ecause </a:t>
                </a:r>
                <a:r>
                  <a:rPr lang="en-US" dirty="0"/>
                  <a:t>reserves by definition never change. </a:t>
                </a:r>
                <a:r>
                  <a:rPr lang="en-US" sz="1200" dirty="0" smtClean="0"/>
                  <a:t/>
                </a:r>
                <a:br>
                  <a:rPr lang="en-US" sz="1200" dirty="0" smtClean="0"/>
                </a:br>
                <a:r>
                  <a:rPr lang="en-US" sz="1200" dirty="0" smtClean="0"/>
                  <a:t>  </a:t>
                </a:r>
              </a:p>
              <a:p>
                <a:r>
                  <a:rPr lang="en-US" dirty="0" smtClean="0"/>
                  <a:t>Haphazard interveners should also show low correlation.</a:t>
                </a:r>
                <a:endParaRPr lang="en-US" sz="1200" dirty="0" smtClean="0"/>
              </a:p>
              <a:p>
                <a:pPr marL="0" indent="0">
                  <a:buNone/>
                </a:pPr>
                <a:endParaRPr lang="en-US" sz="1200" dirty="0" smtClean="0"/>
              </a:p>
              <a:p>
                <a:r>
                  <a:rPr lang="en-US" dirty="0" smtClean="0"/>
                  <a:t>Only systematic managed floaters show </a:t>
                </a:r>
                <a:r>
                  <a:rPr lang="en-US" dirty="0" smtClean="0"/>
                  <a:t>high correlations.</a:t>
                </a:r>
              </a:p>
              <a:p>
                <a:pPr lvl="1"/>
                <a:r>
                  <a:rPr lang="en-US" dirty="0"/>
                  <a:t>W</a:t>
                </a:r>
                <a:r>
                  <a:rPr lang="en-US" dirty="0" smtClean="0"/>
                  <a:t>e </a:t>
                </a:r>
                <a:r>
                  <a:rPr lang="en-US" dirty="0" smtClean="0"/>
                  <a:t>arbitrarily set </a:t>
                </a:r>
                <a:r>
                  <a:rPr lang="en-US" dirty="0" smtClean="0"/>
                  <a:t>the threshold at  &gt; 0.25.</a:t>
                </a:r>
                <a:r>
                  <a:rPr lang="en-US" sz="1200" dirty="0" smtClean="0"/>
                  <a:t/>
                </a:r>
                <a:br>
                  <a:rPr lang="en-US" sz="1200" dirty="0" smtClean="0"/>
                </a:br>
                <a:endParaRPr lang="en-US" sz="1200" dirty="0" smtClean="0"/>
              </a:p>
              <a:p>
                <a:r>
                  <a:rPr lang="en-US" dirty="0" smtClean="0"/>
                  <a:t>In the hypothetical case of a perfectly systematic managed float, correlation = 1 and the relationship is proportionate:</a:t>
                </a:r>
                <a:br>
                  <a:rPr lang="en-US" dirty="0" smtClean="0"/>
                </a:br>
                <a:r>
                  <a:rPr lang="en-US" dirty="0" smtClean="0"/>
                  <a:t>			φ ≡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/>
                          <m:t>Δ</m:t>
                        </m:r>
                        <m:r>
                          <m:rPr>
                            <m:nor/>
                          </m:rPr>
                          <a:rPr lang="en-US" i="1" dirty="0"/>
                          <m:t>s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dirty="0"/>
                          <m:t>Δ</m:t>
                        </m:r>
                        <m:r>
                          <m:rPr>
                            <m:nor/>
                          </m:rPr>
                          <a:rPr lang="en-US" i="1" dirty="0"/>
                          <m:t>Res</m:t>
                        </m:r>
                        <m:r>
                          <m:rPr>
                            <m:nor/>
                          </m:rPr>
                          <a:rPr lang="en-US" dirty="0"/>
                          <m:t> /</m:t>
                        </m:r>
                        <m:r>
                          <m:rPr>
                            <m:nor/>
                          </m:rPr>
                          <a:rPr lang="en-US" i="1" dirty="0"/>
                          <m:t>MB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 </m:t>
                    </m:r>
                  </m:oMath>
                </a14:m>
                <a:endParaRPr lang="en-US" sz="1500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en-US" sz="1500" b="0" i="1" dirty="0" smtClean="0">
                    <a:latin typeface="Cambria Math"/>
                  </a:rPr>
                  <a:t/>
                </a:r>
                <a:br>
                  <a:rPr lang="en-US" sz="1500" b="0" i="1" dirty="0" smtClean="0">
                    <a:latin typeface="Cambria Math"/>
                  </a:rPr>
                </a:br>
                <a:r>
                  <a:rPr lang="en-US" b="0" i="1" dirty="0" smtClean="0">
                    <a:latin typeface="Cambria Math"/>
                  </a:rPr>
                  <a:t>			    </a:t>
                </a:r>
                <a:r>
                  <a:rPr lang="en-US" dirty="0"/>
                  <a:t>≡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  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i="1" smtClean="0">
                            <a:latin typeface="Cambria Math"/>
                          </a:rPr>
                          <m:t>β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0" i="0" dirty="0" smtClean="0">
                            <a:latin typeface="Cambria Math"/>
                          </a:rPr>
                          <m:t>(1-</m:t>
                        </m:r>
                        <m:r>
                          <m:rPr>
                            <m:sty m:val="p"/>
                          </m:rPr>
                          <a:rPr lang="el-GR" b="0" i="1" dirty="0" smtClean="0">
                            <a:latin typeface="Cambria Math"/>
                          </a:rPr>
                          <m:t>β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dirty="0" smtClean="0"/>
                  <a:t> </a:t>
                </a:r>
              </a:p>
              <a:p>
                <a:pPr marL="457200" lvl="1" indent="0">
                  <a:buNone/>
                </a:pPr>
                <a:r>
                  <a:rPr lang="en-US" sz="2900" dirty="0" smtClean="0"/>
                  <a:t>   where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900" i="1">
                        <a:latin typeface="Cambria Math"/>
                      </a:rPr>
                      <m:t>β</m:t>
                    </m:r>
                  </m:oMath>
                </a14:m>
                <a:r>
                  <a:rPr lang="en-US" sz="2900" dirty="0" smtClean="0"/>
                  <a:t> was the coefficient on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900" dirty="0"/>
                      <m:t>Δ</m:t>
                    </m:r>
                  </m:oMath>
                </a14:m>
                <a:r>
                  <a:rPr lang="en-US" sz="2900" dirty="0" smtClean="0"/>
                  <a:t>EMP in the Frankel-Wei-Xie regressions.</a:t>
                </a:r>
                <a:endParaRPr lang="en-US" sz="29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1524000"/>
                <a:ext cx="8458200" cy="4953000"/>
              </a:xfrm>
              <a:blipFill rotWithShape="1">
                <a:blip r:embed="rId2"/>
                <a:stretch>
                  <a:fillRect l="-865" t="-19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228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lvl="0" indent="457200" fontAlgn="base">
              <a:spcAft>
                <a:spcPct val="0"/>
              </a:spcAft>
            </a:pPr>
            <a:r>
              <a:rPr lang="en-US" altLang="en-US" sz="3300" dirty="0"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Table 1: </a:t>
            </a:r>
            <a:r>
              <a:rPr lang="en-US" altLang="en-US" sz="3300" dirty="0" smtClean="0"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Simple-minded correlation </a:t>
            </a:r>
            <a:r>
              <a:rPr lang="en-US" altLang="en-US" sz="3300" dirty="0"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between Δ </a:t>
            </a:r>
            <a:r>
              <a:rPr lang="en-US" altLang="en-US" sz="3300" i="1" dirty="0"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s</a:t>
            </a:r>
            <a:r>
              <a:rPr lang="en-US" altLang="en-US" sz="3300" dirty="0"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 and (Δ </a:t>
            </a:r>
            <a:r>
              <a:rPr lang="en-US" altLang="en-US" sz="3300" i="1" dirty="0"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Res</a:t>
            </a:r>
            <a:r>
              <a:rPr lang="en-US" altLang="en-US" sz="3300" dirty="0"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)/</a:t>
            </a:r>
            <a:r>
              <a:rPr lang="en-US" altLang="en-US" sz="3300" i="1" dirty="0" smtClean="0"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MB</a:t>
            </a:r>
            <a:r>
              <a:rPr lang="en-US" altLang="en-US" sz="3300" dirty="0" smtClean="0">
                <a:latin typeface="+mn-lt"/>
                <a:cs typeface="Arial" pitchFamily="34" charset="0"/>
              </a:rPr>
              <a:t>.      </a:t>
            </a:r>
            <a:r>
              <a:rPr lang="en-US" altLang="en-US" sz="2700" dirty="0" smtClean="0">
                <a:latin typeface="+mn-lt"/>
                <a:cs typeface="Arial" pitchFamily="34" charset="0"/>
              </a:rPr>
              <a:t>(</a:t>
            </a:r>
            <a:r>
              <a:rPr lang="en-US" altLang="en-US" sz="2700" dirty="0" smtClean="0">
                <a:solidFill>
                  <a:srgbClr val="222222"/>
                </a:solidFill>
                <a:latin typeface="+mn-lt"/>
                <a:ea typeface="Calibri" pitchFamily="34" charset="0"/>
                <a:cs typeface="Arial" pitchFamily="34" charset="0"/>
              </a:rPr>
              <a:t>Jan.1997 - Dec.2015)</a:t>
            </a:r>
            <a:endParaRPr lang="en-US" sz="2700" dirty="0">
              <a:latin typeface="+mn-lt"/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71516571"/>
              </p:ext>
            </p:extLst>
          </p:nvPr>
        </p:nvGraphicFramePr>
        <p:xfrm>
          <a:off x="3429000" y="1503368"/>
          <a:ext cx="2362200" cy="3764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7959"/>
                <a:gridCol w="764241"/>
              </a:tblGrid>
              <a:tr h="144069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Other Asian economies</a:t>
                      </a:r>
                      <a:endParaRPr lang="en-US" sz="2000" dirty="0">
                        <a:ea typeface="Calibri"/>
                        <a:cs typeface="Times New Roman"/>
                      </a:endParaRPr>
                    </a:p>
                  </a:txBody>
                  <a:tcPr marL="43365" marR="43365" marT="0" marB="0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65" marR="43365" marT="0" marB="0"/>
                </a:tc>
              </a:tr>
              <a:tr h="1329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Hong Kong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65" marR="4336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0.045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65" marR="43365" marT="0" marB="0"/>
                </a:tc>
              </a:tr>
              <a:tr h="1329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India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65" marR="4336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0.445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65" marR="43365" marT="0" marB="0"/>
                </a:tc>
              </a:tr>
              <a:tr h="1329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mtClean="0">
                          <a:effectLst/>
                        </a:rPr>
                        <a:t>Korea, Rep.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65" marR="4336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0.553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65" marR="43365" marT="0" marB="0"/>
                </a:tc>
              </a:tr>
              <a:tr h="1329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mtClean="0">
                          <a:effectLst/>
                        </a:rPr>
                        <a:t>Malaysia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65" marR="4336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0.269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65" marR="43365" marT="0" marB="0"/>
                </a:tc>
              </a:tr>
              <a:tr h="1329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mtClean="0">
                          <a:effectLst/>
                        </a:rPr>
                        <a:t>Philippines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65" marR="4336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0.302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65" marR="43365" marT="0" marB="0"/>
                </a:tc>
              </a:tr>
              <a:tr h="1329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mtClean="0">
                          <a:effectLst/>
                        </a:rPr>
                        <a:t>Singapore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65" marR="4336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0.607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65" marR="43365" marT="0" marB="0"/>
                </a:tc>
              </a:tr>
              <a:tr h="1329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mtClean="0">
                          <a:effectLst/>
                        </a:rPr>
                        <a:t>Thailand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65" marR="4336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0.264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65" marR="43365" marT="0" marB="0"/>
                </a:tc>
              </a:tr>
              <a:tr h="1329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mtClean="0">
                          <a:effectLst/>
                        </a:rPr>
                        <a:t>Turkey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65" marR="4336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0.295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65" marR="43365" marT="0" marB="0"/>
                </a:tc>
              </a:tr>
              <a:tr h="2389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mtClean="0">
                          <a:effectLst/>
                        </a:rPr>
                        <a:t>Vietnam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65" marR="4336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0.114</a:t>
                      </a:r>
                    </a:p>
                  </a:txBody>
                  <a:tcPr marL="43365" marR="43365" marT="0" marB="0"/>
                </a:tc>
              </a:tr>
            </a:tbl>
          </a:graphicData>
        </a:graphic>
      </p:graphicFrame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457200" y="3491870"/>
            <a:ext cx="69281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676400" y="6499184"/>
            <a:ext cx="6512104" cy="3588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1600" i="1" dirty="0" smtClean="0"/>
              <a:t>s</a:t>
            </a:r>
            <a:r>
              <a:rPr lang="en-US" sz="1600" dirty="0" smtClean="0"/>
              <a:t> ≡ log </a:t>
            </a:r>
            <a:r>
              <a:rPr lang="en-US" sz="1600" dirty="0"/>
              <a:t>of the exchange rate defined as the $</a:t>
            </a:r>
            <a:r>
              <a:rPr lang="en-US" sz="1600" dirty="0" smtClean="0"/>
              <a:t> </a:t>
            </a:r>
            <a:r>
              <a:rPr lang="en-US" sz="1600" dirty="0"/>
              <a:t>price of the domestic currency. </a:t>
            </a:r>
            <a:endParaRPr lang="en-US" sz="1600" dirty="0">
              <a:ea typeface="Calibri"/>
              <a:cs typeface="Times New Roman"/>
            </a:endParaRPr>
          </a:p>
        </p:txBody>
      </p:sp>
      <p:graphicFrame>
        <p:nvGraphicFramePr>
          <p:cNvPr id="13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7426146"/>
              </p:ext>
            </p:extLst>
          </p:nvPr>
        </p:nvGraphicFramePr>
        <p:xfrm>
          <a:off x="388819" y="1447800"/>
          <a:ext cx="2430581" cy="50280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5463"/>
                <a:gridCol w="915118"/>
              </a:tblGrid>
              <a:tr h="120728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Asia/Pac. commodity- exporters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</a:tr>
              <a:tr h="1207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Australia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0.176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</a:tr>
              <a:tr h="1207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Bahrain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</a:tr>
              <a:tr h="1207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Brunei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0.045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</a:tr>
              <a:tr h="1207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Indonesia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</a:t>
                      </a:r>
                      <a:r>
                        <a:rPr lang="en-US" sz="2000" dirty="0" smtClean="0">
                          <a:effectLst/>
                        </a:rPr>
                        <a:t>0.006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</a:tr>
              <a:tr h="1207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Kazakhstan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0.151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</a:tr>
              <a:tr h="1207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Kuwait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</a:t>
                      </a:r>
                      <a:r>
                        <a:rPr lang="en-US" sz="2000" dirty="0" smtClean="0">
                          <a:effectLst/>
                        </a:rPr>
                        <a:t>0.103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</a:tr>
              <a:tr h="1207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Mongolia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0.189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</a:tr>
              <a:tr h="1207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New Zealand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0.220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</a:tr>
              <a:tr h="1207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PNG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effectLst/>
                        </a:rPr>
                        <a:t>0.241</a:t>
                      </a:r>
                      <a:endParaRPr lang="en-US" sz="20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</a:tr>
              <a:tr h="1207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Qatar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</a:tr>
              <a:tr h="1207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Saudi </a:t>
                      </a:r>
                      <a:r>
                        <a:rPr lang="en-US" sz="2000" dirty="0" smtClean="0">
                          <a:effectLst/>
                        </a:rPr>
                        <a:t>A.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</a:t>
                      </a:r>
                      <a:r>
                        <a:rPr lang="en-US" sz="2000" dirty="0" smtClean="0">
                          <a:effectLst/>
                        </a:rPr>
                        <a:t>0.032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</a:tr>
              <a:tr h="1207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UAE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0.044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</a:tr>
              <a:tr h="120728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1050258"/>
              </p:ext>
            </p:extLst>
          </p:nvPr>
        </p:nvGraphicFramePr>
        <p:xfrm>
          <a:off x="6324600" y="1524000"/>
          <a:ext cx="2438400" cy="32754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20339"/>
                <a:gridCol w="918061"/>
              </a:tblGrid>
              <a:tr h="60960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Other</a:t>
                      </a:r>
                      <a:r>
                        <a:rPr lang="en-US" sz="20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commodity</a:t>
                      </a:r>
                      <a:br>
                        <a:rPr lang="en-US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</a:br>
                      <a:r>
                        <a:rPr lang="en-US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exporters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</a:tr>
              <a:tr h="1207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Brazil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effectLst/>
                        </a:rPr>
                        <a:t>0.288</a:t>
                      </a:r>
                      <a:endParaRPr lang="en-US" sz="20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</a:tr>
              <a:tr h="1207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Canada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effectLst/>
                        </a:rPr>
                        <a:t>0.102</a:t>
                      </a:r>
                      <a:endParaRPr lang="en-US" sz="20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</a:tr>
              <a:tr h="1207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Chile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0.101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</a:tr>
              <a:tr h="1207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Colombia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0.210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</a:tr>
              <a:tr h="1207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Peru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0.276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</a:tr>
              <a:tr h="1207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Russia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714375" algn="l"/>
                        </a:tabLst>
                        <a:defRPr/>
                      </a:pPr>
                      <a:r>
                        <a:rPr lang="en-US" sz="2000" dirty="0" smtClean="0">
                          <a:effectLst/>
                        </a:rPr>
                        <a:t>0.264</a:t>
                      </a:r>
                      <a:endParaRPr lang="en-US" sz="20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</a:tr>
              <a:tr h="1207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South Africa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effectLst/>
                        </a:rPr>
                        <a:t>0.274</a:t>
                      </a:r>
                      <a:endParaRPr lang="en-US" sz="20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</a:tr>
              <a:tr h="120728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68" marR="39368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048000" y="5486400"/>
            <a:ext cx="320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7030A0"/>
                </a:solidFill>
              </a:rPr>
              <a:t>Corr. &gt; </a:t>
            </a:r>
            <a:r>
              <a:rPr lang="en-US" sz="2400" b="1" dirty="0" smtClean="0">
                <a:solidFill>
                  <a:srgbClr val="7030A0"/>
                </a:solidFill>
              </a:rPr>
              <a:t>0.25: Systematic managed floaters</a:t>
            </a:r>
            <a:endParaRPr lang="en-US" sz="2400" b="1" dirty="0">
              <a:solidFill>
                <a:srgbClr val="7030A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329708" y="2519028"/>
            <a:ext cx="2537692" cy="277091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3333946" y="2881174"/>
            <a:ext cx="2537692" cy="277091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3335514" y="3228109"/>
            <a:ext cx="2537692" cy="277091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3333946" y="3590255"/>
            <a:ext cx="2537692" cy="277091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3343373" y="3932763"/>
            <a:ext cx="2537692" cy="277091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3354368" y="4294909"/>
            <a:ext cx="2537692" cy="277091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3365363" y="4637417"/>
            <a:ext cx="2537692" cy="277091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6295416" y="2237509"/>
            <a:ext cx="2514600" cy="277091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6285205" y="3647300"/>
            <a:ext cx="2514600" cy="277091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6295416" y="4008963"/>
            <a:ext cx="2514600" cy="277091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6295416" y="4361682"/>
            <a:ext cx="2514600" cy="277091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6518096" y="4876800"/>
            <a:ext cx="1940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Corr. </a:t>
            </a:r>
            <a:r>
              <a:rPr lang="en-US" sz="2400" b="1" dirty="0" smtClean="0"/>
              <a:t>&lt; 0.25: </a:t>
            </a:r>
            <a:endParaRPr lang="en-US" sz="2400" b="1" dirty="0"/>
          </a:p>
          <a:p>
            <a:r>
              <a:rPr lang="en-US" sz="2400" b="1" dirty="0" smtClean="0"/>
              <a:t>  firm fixers,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317448" y="2543182"/>
            <a:ext cx="2560320" cy="277091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317448" y="2923309"/>
            <a:ext cx="2560320" cy="277091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317448" y="3962400"/>
            <a:ext cx="2560320" cy="277091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>
            <a:off x="317448" y="5333428"/>
            <a:ext cx="2560320" cy="277091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>
            <a:off x="317448" y="5714428"/>
            <a:ext cx="2560320" cy="277091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317448" y="6066363"/>
            <a:ext cx="2560320" cy="277091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/>
          <p:cNvSpPr/>
          <p:nvPr/>
        </p:nvSpPr>
        <p:spPr>
          <a:xfrm>
            <a:off x="3339135" y="2161309"/>
            <a:ext cx="2541930" cy="277091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6656959" y="5624607"/>
            <a:ext cx="2142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8000"/>
                </a:solidFill>
              </a:rPr>
              <a:t>&amp; free floaters,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307720" y="2180616"/>
            <a:ext cx="2560320" cy="277091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317448" y="4646725"/>
            <a:ext cx="2560320" cy="277091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>
            <a:off x="6285688" y="2590800"/>
            <a:ext cx="2514600" cy="277091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ounded Rectangle 37"/>
          <p:cNvSpPr/>
          <p:nvPr/>
        </p:nvSpPr>
        <p:spPr>
          <a:xfrm>
            <a:off x="6295416" y="2933037"/>
            <a:ext cx="2514600" cy="277091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6658584" y="5987775"/>
            <a:ext cx="2409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</a:rPr>
              <a:t>&amp; miscellaneous.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591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4" grpId="0"/>
      <p:bldP spid="35" grpId="0" animBg="1"/>
      <p:bldP spid="36" grpId="0" animBg="1"/>
      <p:bldP spid="37" grpId="0" animBg="1"/>
      <p:bldP spid="38" grpId="0" animBg="1"/>
      <p:bldP spid="3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The final exercise: Does the regime choice matter?</a:t>
            </a:r>
            <a:endParaRPr lang="en-US" sz="30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Does it make a difference for the real exchange rate?</a:t>
            </a:r>
          </a:p>
          <a:p>
            <a:r>
              <a:rPr lang="en-US" sz="2800" dirty="0" smtClean="0"/>
              <a:t>Null hypothesis:  </a:t>
            </a:r>
            <a:br>
              <a:rPr lang="en-US" sz="2800" dirty="0" smtClean="0"/>
            </a:br>
            <a:r>
              <a:rPr lang="en-US" sz="2800" dirty="0" smtClean="0"/>
              <a:t>Shocks produce the same real exchange rate regardless:</a:t>
            </a:r>
          </a:p>
          <a:p>
            <a:pPr lvl="1"/>
            <a:r>
              <a:rPr lang="en-US" sz="2400" dirty="0" smtClean="0"/>
              <a:t>They show up in nominal exchange rate under floating,</a:t>
            </a:r>
          </a:p>
          <a:p>
            <a:pPr lvl="1"/>
            <a:r>
              <a:rPr lang="en-US" sz="2400" dirty="0"/>
              <a:t>i</a:t>
            </a:r>
            <a:r>
              <a:rPr lang="en-US" sz="2400" dirty="0" smtClean="0"/>
              <a:t>n price level if exchange rate is fixed.</a:t>
            </a:r>
          </a:p>
          <a:p>
            <a:r>
              <a:rPr lang="en-US" sz="2800" dirty="0" smtClean="0"/>
              <a:t>Alternative hypothesis: A positive external shock</a:t>
            </a:r>
          </a:p>
          <a:p>
            <a:pPr lvl="1"/>
            <a:r>
              <a:rPr lang="en-US" sz="2400" dirty="0"/>
              <a:t>w</a:t>
            </a:r>
            <a:r>
              <a:rPr lang="en-US" sz="2400" dirty="0" smtClean="0"/>
              <a:t>ill lead to real appreciation, under floating;</a:t>
            </a:r>
          </a:p>
          <a:p>
            <a:pPr lvl="1"/>
            <a:r>
              <a:rPr lang="en-US" sz="2400" dirty="0"/>
              <a:t>t</a:t>
            </a:r>
            <a:r>
              <a:rPr lang="en-US" sz="2400" dirty="0" smtClean="0"/>
              <a:t>he same under systematic managed floating, though smaller;</a:t>
            </a:r>
          </a:p>
          <a:p>
            <a:pPr lvl="1"/>
            <a:r>
              <a:rPr lang="en-US" sz="2400" dirty="0" smtClean="0"/>
              <a:t>no real appreciation, if nominal exchange rate is fixed.</a:t>
            </a:r>
          </a:p>
          <a:p>
            <a:r>
              <a:rPr lang="en-US" sz="2800" dirty="0" smtClean="0"/>
              <a:t>Our econometric tests use two external shock measures</a:t>
            </a:r>
          </a:p>
          <a:p>
            <a:pPr lvl="1"/>
            <a:r>
              <a:rPr lang="en-US" sz="2400" dirty="0" smtClean="0"/>
              <a:t>For emerging markets: the VIX;</a:t>
            </a:r>
          </a:p>
          <a:p>
            <a:pPr lvl="1"/>
            <a:r>
              <a:rPr lang="en-US" sz="2400" dirty="0" smtClean="0"/>
              <a:t>For commodity exporters:  a country-specific index of global prices for the basket of oil, minerals, and agricultural products it exports.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961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Effects </a:t>
            </a:r>
            <a:r>
              <a:rPr lang="en-US" sz="3200" dirty="0"/>
              <a:t>of Shocks on Real Exchange Rates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238430"/>
              </p:ext>
            </p:extLst>
          </p:nvPr>
        </p:nvGraphicFramePr>
        <p:xfrm>
          <a:off x="47016" y="2157271"/>
          <a:ext cx="9067800" cy="3978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16219"/>
                <a:gridCol w="938049"/>
                <a:gridCol w="938049"/>
                <a:gridCol w="993883"/>
                <a:gridCol w="914400"/>
                <a:gridCol w="1143000"/>
                <a:gridCol w="1066800"/>
                <a:gridCol w="1051729"/>
                <a:gridCol w="1005671"/>
              </a:tblGrid>
              <a:tr h="3880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(1)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(2)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(3)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(4)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(5)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(6)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(7)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(8)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80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VARIABLES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H Kong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India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Korea, R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Malaysia</a:t>
                      </a:r>
                      <a:endParaRPr lang="en-US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Philippines</a:t>
                      </a:r>
                      <a:endParaRPr lang="en-US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Singapore</a:t>
                      </a:r>
                      <a:endParaRPr lang="en-US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Thailand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Turkey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82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80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Log of VIX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0.002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-0.006*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-0.047***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-0.009*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-0.011***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-0.005***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-0.011***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-0.019***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80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(0.004)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(0.003)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(0.009)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(0.005)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(0.003)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(0.002)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(0.003)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(0.006)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80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REER Lag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0.993***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0.987***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0.874***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0.935***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0.996***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0.997***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0.970***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0.955***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80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(0.008)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(0.012)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(0.027)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(0.028)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(0.007)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(0.005)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(0.024)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(0.016)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80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Constant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mtClean="0">
                          <a:effectLst/>
                        </a:rPr>
                        <a:t>0.027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0.080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0.703***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0.326**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0.053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0.028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0.171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0.254***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80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(0.035)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(0.056)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(0.141)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(0.126)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(0.033)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(0.026)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(0.112)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(0.077)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92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</a:rPr>
                        <a:t>Observatns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227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227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227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227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227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227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227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227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92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R2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0.990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0.968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0.928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0.904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0.986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0.992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0.954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0.956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637861"/>
              </p:ext>
            </p:extLst>
          </p:nvPr>
        </p:nvGraphicFramePr>
        <p:xfrm>
          <a:off x="1898513" y="6161532"/>
          <a:ext cx="5492887" cy="3154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92887"/>
              </a:tblGrid>
              <a:tr h="1981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" dirty="0">
                          <a:effectLst/>
                        </a:rPr>
                        <a:t/>
                      </a:r>
                      <a:br>
                        <a:rPr lang="en-US" sz="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 Robust standard errors in parentheses; *** p&lt;0.01, ** p&lt;0.05, * p&lt;0.1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228600" y="1700022"/>
            <a:ext cx="8800288" cy="38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00" dirty="0"/>
              <a:t>A:   Effect of </a:t>
            </a:r>
            <a:r>
              <a:rPr lang="en-US" sz="1900" dirty="0" smtClean="0"/>
              <a:t>VIX Shocks </a:t>
            </a:r>
            <a:r>
              <a:rPr lang="en-US" sz="1900" dirty="0"/>
              <a:t>on Real Exchange Rates among Asia Non-Commodity-Exporters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864513"/>
            <a:ext cx="9126537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dirty="0" smtClean="0"/>
              <a:t>Adverse shock =&gt; </a:t>
            </a:r>
            <a:r>
              <a:rPr lang="en-US" sz="2300" b="1" dirty="0" smtClean="0">
                <a:solidFill>
                  <a:srgbClr val="7030A0"/>
                </a:solidFill>
              </a:rPr>
              <a:t>real depreciation, for all 7 systematic managed floaters;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43400" y="1245513"/>
            <a:ext cx="43963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b</a:t>
            </a:r>
            <a:r>
              <a:rPr lang="en-US" sz="2200" dirty="0" smtClean="0"/>
              <a:t>ut not for the firm fixer, Hong Kong.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094688" y="2557678"/>
            <a:ext cx="7010400" cy="1199745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094360" y="2557678"/>
            <a:ext cx="914400" cy="1219201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904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2" grpId="0" animBg="1"/>
      <p:bldP spid="1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839200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 majority of </a:t>
            </a:r>
            <a:r>
              <a:rPr lang="en-US" sz="2800" dirty="0"/>
              <a:t>firm-fixers </a:t>
            </a:r>
            <a:r>
              <a:rPr lang="en-US" sz="2800" dirty="0" smtClean="0"/>
              <a:t>show no effect on the RER, including oil-exporters: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9826925"/>
              </p:ext>
            </p:extLst>
          </p:nvPr>
        </p:nvGraphicFramePr>
        <p:xfrm>
          <a:off x="228601" y="2074860"/>
          <a:ext cx="8610599" cy="37637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23999"/>
                <a:gridCol w="1066800"/>
                <a:gridCol w="1144705"/>
                <a:gridCol w="1329253"/>
                <a:gridCol w="1170961"/>
                <a:gridCol w="1155681"/>
                <a:gridCol w="1219200"/>
              </a:tblGrid>
              <a:tr h="2850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(13)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(14)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(17)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(18)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(20)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(9)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94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VARIABLES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Bahrain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Brunei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Kuwait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Qatar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Saudi </a:t>
                      </a:r>
                      <a:r>
                        <a:rPr lang="en-US" sz="2000" dirty="0" smtClean="0">
                          <a:effectLst/>
                        </a:rPr>
                        <a:t>A.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UAE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50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Commodity Price Indices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-0.002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0.004***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0.003*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0.002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0.004**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-0.030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196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(0.004)</a:t>
                      </a:r>
                      <a:endParaRPr lang="en-US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(0.001)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(0.002)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(0.003)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(0.002)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(0.020)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48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REER Lag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0.979***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0.980***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0.996***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1.001***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1.015***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0.942***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50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(0.021)</a:t>
                      </a:r>
                      <a:endParaRPr lang="en-US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(0.008)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(0.010)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(0.013)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(0.010)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(0.049)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50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Constant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0.100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0.094**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0.022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-0.003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-0.069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0.273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00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(0.095)</a:t>
                      </a:r>
                      <a:endParaRPr lang="en-US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(0.039)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(0.049)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(0.059)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(0.048)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(0.233)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50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</a:rPr>
                        <a:t>Observatns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2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227</a:t>
                      </a:r>
                      <a:endParaRPr lang="en-US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227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227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227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50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R2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0.982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0.976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0.978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0.980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0.936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693988" y="2074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689413"/>
              </p:ext>
            </p:extLst>
          </p:nvPr>
        </p:nvGraphicFramePr>
        <p:xfrm>
          <a:off x="2100263" y="6096000"/>
          <a:ext cx="4605337" cy="2804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05337"/>
              </a:tblGrid>
              <a:tr h="762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" dirty="0" smtClean="0">
                          <a:effectLst/>
                        </a:rPr>
                        <a:t/>
                      </a:r>
                      <a:br>
                        <a:rPr lang="en-US" sz="400" dirty="0" smtClean="0">
                          <a:effectLst/>
                        </a:rPr>
                      </a:br>
                      <a:r>
                        <a:rPr lang="en-US" sz="1200" dirty="0" smtClean="0">
                          <a:effectLst/>
                        </a:rPr>
                        <a:t> Robust standard errors in parentheses; *** p&lt;0.01, ** p&lt;0.05, * p&lt;0.1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685800" y="1581090"/>
            <a:ext cx="7848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P</a:t>
            </a:r>
            <a:r>
              <a:rPr lang="en-US" sz="2000" dirty="0" smtClean="0"/>
              <a:t>:  Effect </a:t>
            </a:r>
            <a:r>
              <a:rPr lang="en-US" sz="2000" dirty="0"/>
              <a:t>of </a:t>
            </a:r>
            <a:r>
              <a:rPr lang="en-US" sz="2000" dirty="0" smtClean="0"/>
              <a:t>Commodity Shocks </a:t>
            </a:r>
            <a:r>
              <a:rPr lang="en-US" sz="2000" dirty="0"/>
              <a:t>on </a:t>
            </a:r>
            <a:r>
              <a:rPr lang="en-US" sz="2000" dirty="0" smtClean="0"/>
              <a:t>RERs </a:t>
            </a:r>
            <a:r>
              <a:rPr lang="en-US" sz="2000" dirty="0"/>
              <a:t>among F</a:t>
            </a:r>
            <a:r>
              <a:rPr lang="en-US" sz="2000" dirty="0" smtClean="0"/>
              <a:t>irm-fixing Oil-Exporters </a:t>
            </a:r>
            <a:endParaRPr lang="en-US" sz="2000" dirty="0"/>
          </a:p>
        </p:txBody>
      </p:sp>
      <p:sp>
        <p:nvSpPr>
          <p:cNvPr id="9" name="Rounded Rectangle 8"/>
          <p:cNvSpPr/>
          <p:nvPr/>
        </p:nvSpPr>
        <p:spPr>
          <a:xfrm>
            <a:off x="1752600" y="2362200"/>
            <a:ext cx="990600" cy="1467256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334000" y="2362200"/>
            <a:ext cx="1066800" cy="1467256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7772400" y="2362200"/>
            <a:ext cx="1066800" cy="1467256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57200" y="6477000"/>
            <a:ext cx="8534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7030A0"/>
                </a:solidFill>
              </a:rPr>
              <a:t>†</a:t>
            </a:r>
            <a:r>
              <a:rPr lang="en-US" sz="1600" b="1" dirty="0" smtClean="0">
                <a:solidFill>
                  <a:srgbClr val="7030A0"/>
                </a:solidFill>
              </a:rPr>
              <a:t> Brunei is </a:t>
            </a:r>
            <a:r>
              <a:rPr lang="en-US" sz="1600" b="1" dirty="0">
                <a:solidFill>
                  <a:srgbClr val="7030A0"/>
                </a:solidFill>
              </a:rPr>
              <a:t>an </a:t>
            </a:r>
            <a:r>
              <a:rPr lang="en-US" sz="1600" b="1" dirty="0" smtClean="0">
                <a:solidFill>
                  <a:srgbClr val="7030A0"/>
                </a:solidFill>
              </a:rPr>
              <a:t>exception: a highly significant effect, perhaps because its hard peg is to Singapore. </a:t>
            </a:r>
            <a:endParaRPr lang="en-US" sz="1600" dirty="0"/>
          </a:p>
        </p:txBody>
      </p:sp>
      <p:sp>
        <p:nvSpPr>
          <p:cNvPr id="13" name="Rectangle 12"/>
          <p:cNvSpPr/>
          <p:nvPr/>
        </p:nvSpPr>
        <p:spPr>
          <a:xfrm>
            <a:off x="3657600" y="2305456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7030A0"/>
                </a:solidFill>
              </a:rPr>
              <a:t>†</a:t>
            </a:r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687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0" grpId="0" animBg="1"/>
      <p:bldP spid="11" grpId="0" animBg="1"/>
      <p:bldP spid="12" grpId="0"/>
      <p:bldP spid="1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28" y="274638"/>
            <a:ext cx="8991600" cy="792162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solidFill>
                  <a:srgbClr val="008000"/>
                </a:solidFill>
              </a:rPr>
              <a:t>All four floaters show significant RER effects of commodity prices.</a:t>
            </a:r>
            <a:endParaRPr lang="en-US" sz="2800" b="1" dirty="0">
              <a:solidFill>
                <a:srgbClr val="008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0841446"/>
              </p:ext>
            </p:extLst>
          </p:nvPr>
        </p:nvGraphicFramePr>
        <p:xfrm>
          <a:off x="381000" y="1676398"/>
          <a:ext cx="8458200" cy="40386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24353"/>
                <a:gridCol w="1139483"/>
                <a:gridCol w="1139483"/>
                <a:gridCol w="1188720"/>
                <a:gridCol w="1188720"/>
                <a:gridCol w="1281007"/>
                <a:gridCol w="1096434"/>
              </a:tblGrid>
              <a:tr h="40136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(1)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(2)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(10)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(11)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(16)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(21)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136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VARIABLES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Australia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New </a:t>
                      </a:r>
                      <a:r>
                        <a:rPr lang="en-US" sz="1800" dirty="0" err="1" smtClean="0">
                          <a:effectLst/>
                        </a:rPr>
                        <a:t>Zeald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Indonesia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Papua NG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Kazakhstan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Mongolia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1363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Commodity Price Indices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0.038***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0.086**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0.091***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0.025***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0.014***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0.044***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63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(0.015)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(0.042)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(0.033)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(0.006)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(0.005)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(0.015)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136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REER Lag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0.944***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0.955***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0.890***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0.963***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0.958***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0.946***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136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(0.019)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(0.022)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(0.041)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(0.013)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(0.018)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(0.025)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136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Constant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0.269***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0.244**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0.535***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0.187***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0.198**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0.264**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136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(0.092)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(0.114)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(0.197)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(0.062)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(0.084)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(0.118)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136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Observations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226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226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227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227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227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227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136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R2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0.983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0.975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0.908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0.973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0.</a:t>
                      </a:r>
                      <a:r>
                        <a:rPr lang="en-US" sz="1600" dirty="0">
                          <a:effectLst/>
                        </a:rPr>
                        <a:t> </a:t>
                      </a:r>
                      <a:r>
                        <a:rPr lang="en-US" sz="1600" dirty="0" smtClean="0">
                          <a:effectLst/>
                        </a:rPr>
                        <a:t>965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r>
                        <a:rPr lang="en-US" sz="1600" dirty="0" smtClean="0">
                          <a:effectLst/>
                        </a:rPr>
                        <a:t>0.968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95438" y="27066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1230868"/>
            <a:ext cx="883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C:  Effect </a:t>
            </a:r>
            <a:r>
              <a:rPr lang="en-US" sz="2000" dirty="0"/>
              <a:t>of </a:t>
            </a:r>
            <a:r>
              <a:rPr lang="en-US" sz="2000" dirty="0" smtClean="0"/>
              <a:t>Commodity Shocks </a:t>
            </a:r>
            <a:r>
              <a:rPr lang="en-US" sz="2000" dirty="0"/>
              <a:t>on </a:t>
            </a:r>
            <a:r>
              <a:rPr lang="en-US" sz="2000" dirty="0" smtClean="0"/>
              <a:t>RERs </a:t>
            </a:r>
            <a:r>
              <a:rPr lang="en-US" sz="2000" dirty="0"/>
              <a:t>among </a:t>
            </a:r>
            <a:r>
              <a:rPr lang="en-US" sz="2000" dirty="0" smtClean="0"/>
              <a:t>Asia/Pacific Commodity-Exporters</a:t>
            </a:r>
            <a:endParaRPr lang="en-US" sz="20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3408070"/>
              </p:ext>
            </p:extLst>
          </p:nvPr>
        </p:nvGraphicFramePr>
        <p:xfrm>
          <a:off x="2100263" y="5867400"/>
          <a:ext cx="4605337" cy="2804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05337"/>
              </a:tblGrid>
              <a:tr h="762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" dirty="0">
                          <a:effectLst/>
                        </a:rPr>
                        <a:t/>
                      </a:r>
                      <a:br>
                        <a:rPr lang="en-US" sz="400" dirty="0">
                          <a:effectLst/>
                        </a:rPr>
                      </a:br>
                      <a:r>
                        <a:rPr lang="en-US" sz="1200" dirty="0">
                          <a:effectLst/>
                        </a:rPr>
                        <a:t> Robust standard errors in parentheses; *** p&lt;0.01, ** p&lt;0.05, * p&lt;0.1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1828800" y="2457857"/>
            <a:ext cx="1066800" cy="381000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2962072" y="2448128"/>
            <a:ext cx="1066800" cy="381000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139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  <p:bldP spid="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6356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Among other commodity exporters, </a:t>
            </a:r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7862755"/>
              </p:ext>
            </p:extLst>
          </p:nvPr>
        </p:nvGraphicFramePr>
        <p:xfrm>
          <a:off x="76200" y="1981494"/>
          <a:ext cx="8915398" cy="37463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3000"/>
                <a:gridCol w="1066800"/>
                <a:gridCol w="861314"/>
                <a:gridCol w="1031344"/>
                <a:gridCol w="962588"/>
                <a:gridCol w="878553"/>
                <a:gridCol w="977867"/>
                <a:gridCol w="1003333"/>
                <a:gridCol w="990599"/>
              </a:tblGrid>
              <a:tr h="161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(4)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(3)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(6)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(7)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(8)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(5)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(15)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(19)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4812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VARIABLES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Brazil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effectLst/>
                        </a:rPr>
                        <a:t>S.</a:t>
                      </a:r>
                      <a:r>
                        <a:rPr lang="en-US" sz="1800" b="0" baseline="0" dirty="0" smtClean="0">
                          <a:effectLst/>
                        </a:rPr>
                        <a:t> </a:t>
                      </a:r>
                      <a:r>
                        <a:rPr lang="en-US" sz="1800" b="0" dirty="0" smtClean="0">
                          <a:effectLst/>
                        </a:rPr>
                        <a:t>Africa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</a:rPr>
                        <a:t>Colombia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</a:rPr>
                        <a:t>Ecuador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</a:rPr>
                        <a:t>Peru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Chile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</a:rPr>
                        <a:t>Canada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</a:rPr>
                        <a:t>Russia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323283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Commodity Price</a:t>
                      </a:r>
                      <a:r>
                        <a:rPr lang="en-US" sz="800" dirty="0">
                          <a:effectLst/>
                        </a:rPr>
                        <a:t> </a:t>
                      </a:r>
                      <a:r>
                        <a:rPr lang="en-US" sz="1600" dirty="0">
                          <a:effectLst/>
                        </a:rPr>
                        <a:t>Indices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0.144***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</a:rPr>
                        <a:t>0.000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>
                          <a:effectLst/>
                        </a:rPr>
                        <a:t>0.011</a:t>
                      </a:r>
                      <a:endParaRPr lang="en-US" sz="18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</a:rPr>
                        <a:t>0.010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>
                          <a:effectLst/>
                        </a:rPr>
                        <a:t>0.008**</a:t>
                      </a:r>
                      <a:endParaRPr lang="en-US" sz="18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0.012*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</a:rPr>
                        <a:t>0.013***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effectLst/>
                        </a:rPr>
                        <a:t>0.033**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3984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(0.052)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(0.010)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effectLst/>
                        </a:rPr>
                        <a:t>(0.008)</a:t>
                      </a:r>
                      <a:endParaRPr lang="en-US" sz="16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(0.010)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effectLst/>
                        </a:rPr>
                        <a:t>(0.004)</a:t>
                      </a:r>
                      <a:endParaRPr lang="en-US" sz="16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(0.006)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effectLst/>
                        </a:rPr>
                        <a:t>(0.004)</a:t>
                      </a:r>
                      <a:endParaRPr lang="en-US" sz="16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(0.016)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3232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REER Lag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0.952***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0.970</a:t>
                      </a:r>
                      <a:r>
                        <a:rPr lang="en-US" sz="1500" b="0" dirty="0">
                          <a:effectLst/>
                        </a:rPr>
                        <a:t>***</a:t>
                      </a:r>
                      <a:endParaRPr lang="en-US" sz="15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0.981***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0.965***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0.970***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0.960***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0.939***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0.926***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3232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(0.017)</a:t>
                      </a:r>
                      <a:endParaRPr lang="en-US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(0.021)</a:t>
                      </a:r>
                      <a:endParaRPr lang="en-US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(0.016)</a:t>
                      </a:r>
                      <a:endParaRPr lang="en-US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(0.036)</a:t>
                      </a:r>
                      <a:endParaRPr lang="en-US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(0.013)</a:t>
                      </a:r>
                      <a:endParaRPr lang="en-US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(0.014)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(0.019)</a:t>
                      </a:r>
                      <a:endParaRPr lang="en-US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(0.028)</a:t>
                      </a:r>
                      <a:endParaRPr lang="en-US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3232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Constant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0.229***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0.138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0.091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0.170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0.138**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0.170***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0.279***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0.349***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3232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(0.079)</a:t>
                      </a:r>
                      <a:endParaRPr lang="en-US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(0.095)</a:t>
                      </a:r>
                      <a:endParaRPr lang="en-US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</a:rPr>
                        <a:t>(0.077)</a:t>
                      </a:r>
                      <a:endParaRPr lang="en-US" sz="14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</a:rPr>
                        <a:t>(0.170)</a:t>
                      </a:r>
                      <a:endParaRPr lang="en-US" sz="14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</a:rPr>
                        <a:t>(0.059)</a:t>
                      </a:r>
                      <a:endParaRPr lang="en-US" sz="14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(0.064)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</a:rPr>
                        <a:t>(0.086)</a:t>
                      </a:r>
                      <a:endParaRPr lang="en-US" sz="14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(0.130)</a:t>
                      </a:r>
                      <a:endParaRPr lang="en-US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4849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err="1" smtClean="0">
                          <a:effectLst/>
                        </a:rPr>
                        <a:t>Observatns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227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227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effectLst/>
                        </a:rPr>
                        <a:t>227</a:t>
                      </a:r>
                      <a:endParaRPr lang="en-US" sz="16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effectLst/>
                        </a:rPr>
                        <a:t>227</a:t>
                      </a:r>
                      <a:endParaRPr lang="en-US" sz="16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effectLst/>
                        </a:rPr>
                        <a:t>227</a:t>
                      </a:r>
                      <a:endParaRPr lang="en-US" sz="16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227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effectLst/>
                        </a:rPr>
                        <a:t>227</a:t>
                      </a:r>
                      <a:endParaRPr lang="en-US" sz="16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227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4849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R2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0.973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0.928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0.963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effectLst/>
                        </a:rPr>
                        <a:t>0.935</a:t>
                      </a:r>
                      <a:endParaRPr lang="en-US" sz="16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0.965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0.949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 0.984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0.974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304800" y="1524000"/>
            <a:ext cx="8610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B</a:t>
            </a:r>
            <a:r>
              <a:rPr lang="en-US" sz="2000" dirty="0" smtClean="0"/>
              <a:t>:   </a:t>
            </a:r>
            <a:r>
              <a:rPr lang="en-US" sz="2000" dirty="0"/>
              <a:t>Effect of </a:t>
            </a:r>
            <a:r>
              <a:rPr lang="en-US" sz="2000" dirty="0" smtClean="0"/>
              <a:t>Commodity Shocks </a:t>
            </a:r>
            <a:r>
              <a:rPr lang="en-US" sz="2000" dirty="0"/>
              <a:t>on </a:t>
            </a:r>
            <a:r>
              <a:rPr lang="en-US" sz="2000" dirty="0" smtClean="0"/>
              <a:t>RERs </a:t>
            </a:r>
            <a:r>
              <a:rPr lang="en-US" sz="2000" dirty="0"/>
              <a:t>among </a:t>
            </a:r>
            <a:r>
              <a:rPr lang="en-US" sz="2000" dirty="0" smtClean="0"/>
              <a:t> Non-Asia Commodity-Exporters</a:t>
            </a:r>
            <a:endParaRPr lang="en-US" sz="20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1429398"/>
              </p:ext>
            </p:extLst>
          </p:nvPr>
        </p:nvGraphicFramePr>
        <p:xfrm>
          <a:off x="2100263" y="5867400"/>
          <a:ext cx="4605337" cy="2804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05337"/>
              </a:tblGrid>
              <a:tr h="762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" dirty="0">
                          <a:effectLst/>
                        </a:rPr>
                        <a:t/>
                      </a:r>
                      <a:br>
                        <a:rPr lang="en-US" sz="400" dirty="0">
                          <a:effectLst/>
                        </a:rPr>
                      </a:br>
                      <a:r>
                        <a:rPr lang="en-US" sz="1200" dirty="0">
                          <a:effectLst/>
                        </a:rPr>
                        <a:t> Robust standard errors in parentheses; *** p&lt;0.01, ** p&lt;0.05, * p&lt;0.1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6019800" y="2286000"/>
            <a:ext cx="914400" cy="1143000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6998912" y="2286000"/>
            <a:ext cx="969818" cy="1143000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4229764" y="2286000"/>
            <a:ext cx="865908" cy="1143000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8020456" y="2276271"/>
            <a:ext cx="968344" cy="1152729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5134585" y="2276271"/>
            <a:ext cx="828471" cy="1143001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1248384" y="2276272"/>
            <a:ext cx="969818" cy="1219200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0" y="609600"/>
            <a:ext cx="91440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300" dirty="0" smtClean="0"/>
              <a:t>Commodity shocks have no significant RER effect in the firm-fixer (Ecuador) </a:t>
            </a:r>
            <a:endParaRPr lang="en-US" sz="2300" dirty="0"/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533400" y="990600"/>
            <a:ext cx="83058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solidFill>
                  <a:srgbClr val="7030A0"/>
                </a:solidFill>
              </a:rPr>
              <a:t>but do in most of the managed floaters.</a:t>
            </a:r>
            <a:r>
              <a:rPr lang="en-US" sz="2000" dirty="0" smtClean="0">
                <a:solidFill>
                  <a:srgbClr val="7030A0"/>
                </a:solidFill>
                <a:latin typeface="Calibri"/>
              </a:rPr>
              <a:t>†</a:t>
            </a:r>
            <a:endParaRPr lang="en-US" sz="2000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7055" y="6400800"/>
            <a:ext cx="78925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7030A0"/>
                </a:solidFill>
              </a:rPr>
              <a:t>† South Africa is an exception.   But it shows a positive effect in IV regressions on the BoP.</a:t>
            </a:r>
            <a:endParaRPr lang="en-US" sz="1600" b="1" dirty="0">
              <a:solidFill>
                <a:srgbClr val="7030A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481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/>
      <p:bldP spid="16" grpId="0"/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Summary of conclusions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839200" cy="5181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The paper offers the idea of a “systematic managed float,”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efined as systematic intervention as a proportion of total </a:t>
            </a:r>
            <a:br>
              <a:rPr lang="en-US" dirty="0" smtClean="0"/>
            </a:br>
            <a:r>
              <a:rPr lang="en-US" dirty="0" smtClean="0"/>
              <a:t>Exchange Market Pressure: Δ</a:t>
            </a:r>
            <a:r>
              <a:rPr lang="en-US" i="1" dirty="0" smtClean="0"/>
              <a:t>EMP</a:t>
            </a:r>
            <a:r>
              <a:rPr lang="en-US" i="1" baseline="-25000" dirty="0" smtClean="0"/>
              <a:t> </a:t>
            </a:r>
            <a:r>
              <a:rPr lang="en-US" i="1" baseline="-25000" dirty="0"/>
              <a:t>t</a:t>
            </a:r>
            <a:r>
              <a:rPr lang="en-US" dirty="0"/>
              <a:t> </a:t>
            </a:r>
            <a:r>
              <a:rPr lang="en-US" dirty="0" smtClean="0"/>
              <a:t>≡ Δ </a:t>
            </a:r>
            <a:r>
              <a:rPr lang="en-US" dirty="0" err="1" smtClean="0"/>
              <a:t>s</a:t>
            </a:r>
            <a:r>
              <a:rPr lang="en-US" i="1" baseline="-25000" dirty="0" err="1" smtClean="0"/>
              <a:t>t</a:t>
            </a:r>
            <a:r>
              <a:rPr lang="en-US" baseline="-25000" dirty="0" smtClean="0"/>
              <a:t> </a:t>
            </a:r>
            <a:r>
              <a:rPr lang="en-US" dirty="0" smtClean="0"/>
              <a:t> </a:t>
            </a:r>
            <a:r>
              <a:rPr lang="en-US" dirty="0"/>
              <a:t>+ (Δ</a:t>
            </a:r>
            <a:r>
              <a:rPr lang="en-US" i="1" dirty="0"/>
              <a:t>Res</a:t>
            </a:r>
            <a:r>
              <a:rPr lang="en-US" dirty="0"/>
              <a:t>)/</a:t>
            </a:r>
            <a:r>
              <a:rPr lang="en-US" i="1" dirty="0"/>
              <a:t>MB</a:t>
            </a:r>
            <a:r>
              <a:rPr lang="en-US" sz="800" i="1" dirty="0"/>
              <a:t> </a:t>
            </a:r>
            <a:r>
              <a:rPr lang="en-US" baseline="-25000" dirty="0" smtClean="0"/>
              <a:t>t</a:t>
            </a:r>
            <a:br>
              <a:rPr lang="en-US" baseline="-25000" dirty="0" smtClean="0"/>
            </a:br>
            <a:endParaRPr lang="en-US" sz="1100" dirty="0" smtClean="0"/>
          </a:p>
          <a:p>
            <a:r>
              <a:rPr lang="en-US" dirty="0" smtClean="0"/>
              <a:t>identified as countries with </a:t>
            </a:r>
            <a:br>
              <a:rPr lang="en-US" dirty="0" smtClean="0"/>
            </a:br>
            <a:r>
              <a:rPr lang="en-US" dirty="0" smtClean="0"/>
              <a:t>Correlation between </a:t>
            </a:r>
            <a:r>
              <a:rPr lang="en-US" altLang="en-US" dirty="0" smtClean="0"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Δ </a:t>
            </a:r>
            <a:r>
              <a:rPr lang="en-US" altLang="en-US" i="1" dirty="0"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s</a:t>
            </a:r>
            <a:r>
              <a:rPr lang="en-US" altLang="en-US" dirty="0"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 and (Δ </a:t>
            </a:r>
            <a:r>
              <a:rPr lang="en-US" altLang="en-US" i="1" dirty="0"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Res</a:t>
            </a:r>
            <a:r>
              <a:rPr lang="en-US" altLang="en-US" dirty="0"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)/</a:t>
            </a:r>
            <a:r>
              <a:rPr lang="en-US" altLang="en-US" i="1" dirty="0"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MB</a:t>
            </a:r>
            <a:r>
              <a:rPr lang="en-US" dirty="0" smtClean="0"/>
              <a:t>   &gt; 0.25;</a:t>
            </a:r>
            <a:endParaRPr lang="en-US" sz="1000" dirty="0" smtClean="0"/>
          </a:p>
          <a:p>
            <a:endParaRPr lang="en-US" sz="1000" dirty="0" smtClean="0"/>
          </a:p>
          <a:p>
            <a:pPr lvl="1"/>
            <a:r>
              <a:rPr lang="en-US" sz="3100" dirty="0" smtClean="0"/>
              <a:t>supplemented by regression of </a:t>
            </a:r>
            <a:r>
              <a:rPr lang="en-US" altLang="en-US" sz="3100" dirty="0"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Δ </a:t>
            </a:r>
            <a:r>
              <a:rPr lang="en-US" altLang="en-US" sz="3100" i="1" dirty="0"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s</a:t>
            </a:r>
            <a:r>
              <a:rPr lang="en-US" altLang="en-US" sz="3100" dirty="0"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 </a:t>
            </a:r>
            <a:r>
              <a:rPr lang="en-US" altLang="en-US" sz="3100" dirty="0" smtClean="0"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against </a:t>
            </a:r>
            <a:r>
              <a:rPr lang="en-US" altLang="en-US" sz="3100" dirty="0"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Δ </a:t>
            </a:r>
            <a:r>
              <a:rPr lang="en-US" altLang="en-US" sz="3100" dirty="0" smtClean="0"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EMP,</a:t>
            </a:r>
          </a:p>
          <a:p>
            <a:pPr lvl="2"/>
            <a:r>
              <a:rPr lang="en-US" dirty="0"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a</a:t>
            </a:r>
            <a:r>
              <a:rPr lang="en-US" dirty="0" smtClean="0"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 technique which allows baskets as anchors, not just $.</a:t>
            </a:r>
            <a:r>
              <a:rPr lang="en-US" sz="1000" dirty="0" smtClean="0">
                <a:latin typeface="Calibri" pitchFamily="34" charset="0"/>
                <a:ea typeface="Malgun Gothic" pitchFamily="34" charset="-127"/>
                <a:cs typeface="Times New Roman" pitchFamily="18" charset="0"/>
              </a:rPr>
              <a:t/>
            </a:r>
            <a:br>
              <a:rPr lang="en-US" sz="1000" dirty="0" smtClean="0">
                <a:latin typeface="Calibri" pitchFamily="34" charset="0"/>
                <a:ea typeface="Malgun Gothic" pitchFamily="34" charset="-127"/>
                <a:cs typeface="Times New Roman" pitchFamily="18" charset="0"/>
              </a:rPr>
            </a:br>
            <a:endParaRPr lang="en-US" sz="1000" dirty="0" smtClean="0">
              <a:latin typeface="Calibri" pitchFamily="34" charset="0"/>
              <a:ea typeface="Malgun Gothic" pitchFamily="34" charset="-127"/>
              <a:cs typeface="Times New Roman" pitchFamily="18" charset="0"/>
            </a:endParaRPr>
          </a:p>
          <a:p>
            <a:pPr lvl="1"/>
            <a:r>
              <a:rPr lang="en-US" sz="3100" dirty="0" smtClean="0"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and by regression of fx intervention against </a:t>
            </a:r>
            <a:r>
              <a:rPr lang="en-US" altLang="en-US" sz="3100" i="1" dirty="0" smtClean="0"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s </a:t>
            </a:r>
            <a:r>
              <a:rPr lang="en-US" altLang="en-US" sz="3100" dirty="0" smtClean="0"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for Turkey,</a:t>
            </a:r>
          </a:p>
          <a:p>
            <a:pPr lvl="2"/>
            <a:r>
              <a:rPr lang="en-US" dirty="0"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w</a:t>
            </a:r>
            <a:r>
              <a:rPr lang="en-US" dirty="0" smtClean="0"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hich allows a check on </a:t>
            </a:r>
            <a:r>
              <a:rPr lang="en-US" altLang="en-US" dirty="0" smtClean="0">
                <a:latin typeface="Calibri" pitchFamily="34" charset="0"/>
                <a:ea typeface="Malgun Gothic" pitchFamily="34" charset="-127"/>
                <a:cs typeface="Times New Roman" pitchFamily="18" charset="0"/>
              </a:rPr>
              <a:t>Δ FX Reserves vs. intervention data.</a:t>
            </a:r>
            <a:endParaRPr lang="en-US" altLang="en-US" sz="1800" dirty="0" smtClean="0">
              <a:latin typeface="Calibri" pitchFamily="34" charset="0"/>
              <a:ea typeface="Malgun Gothic" pitchFamily="34" charset="-127"/>
              <a:cs typeface="Times New Roman" pitchFamily="18" charset="0"/>
            </a:endParaRPr>
          </a:p>
          <a:p>
            <a:pPr lvl="2"/>
            <a:endParaRPr lang="en-US" sz="1800" dirty="0" smtClean="0"/>
          </a:p>
          <a:p>
            <a:pPr fontAlgn="t"/>
            <a:r>
              <a:rPr lang="en-US" dirty="0" smtClean="0"/>
              <a:t>7 examples of systematic </a:t>
            </a:r>
            <a:r>
              <a:rPr lang="en-US" dirty="0"/>
              <a:t>managed </a:t>
            </a:r>
            <a:r>
              <a:rPr lang="en-US" dirty="0" smtClean="0"/>
              <a:t>floaters in Asia: </a:t>
            </a:r>
            <a:br>
              <a:rPr lang="en-US" dirty="0" smtClean="0"/>
            </a:br>
            <a:r>
              <a:rPr lang="en-US" sz="3100" dirty="0" smtClean="0"/>
              <a:t>India, </a:t>
            </a:r>
            <a:r>
              <a:rPr lang="en-US" sz="3100" dirty="0" err="1" smtClean="0"/>
              <a:t>S.Korea</a:t>
            </a:r>
            <a:r>
              <a:rPr lang="en-US" sz="3100" dirty="0"/>
              <a:t>, </a:t>
            </a:r>
            <a:r>
              <a:rPr lang="en-US" sz="3100" dirty="0" smtClean="0"/>
              <a:t>Malaysia, Philippines, Singapore, Thailand &amp; Turkey</a:t>
            </a:r>
          </a:p>
          <a:p>
            <a:pPr fontAlgn="t"/>
            <a:r>
              <a:rPr lang="en-US" dirty="0" smtClean="0"/>
              <a:t>4 more among commodity-exporters: </a:t>
            </a:r>
            <a:br>
              <a:rPr lang="en-US" dirty="0" smtClean="0"/>
            </a:br>
            <a:r>
              <a:rPr lang="en-US" sz="3100" dirty="0" smtClean="0"/>
              <a:t>Brazil, Peru, Russia &amp; South Africa.</a:t>
            </a:r>
            <a:endParaRPr lang="en-US" sz="31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694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 choice of exchange rate regime matters.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534400" cy="5029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Null hypothesis: </a:t>
            </a:r>
            <a:br>
              <a:rPr lang="en-US" dirty="0" smtClean="0"/>
            </a:br>
            <a:r>
              <a:rPr lang="en-US" dirty="0" smtClean="0"/>
              <a:t>external shocks like the VIX and global commodity prices </a:t>
            </a:r>
            <a:br>
              <a:rPr lang="en-US" dirty="0" smtClean="0"/>
            </a:br>
            <a:r>
              <a:rPr lang="en-US" dirty="0" smtClean="0"/>
              <a:t>lead to the same Real Exchange Rate regardless of regime.</a:t>
            </a:r>
            <a:r>
              <a:rPr lang="en-US" sz="1500" dirty="0" smtClean="0"/>
              <a:t/>
            </a:r>
            <a:br>
              <a:rPr lang="en-US" sz="1500" dirty="0" smtClean="0"/>
            </a:br>
            <a:endParaRPr lang="en-US" sz="1500" dirty="0" smtClean="0"/>
          </a:p>
          <a:p>
            <a:r>
              <a:rPr lang="en-US" dirty="0" smtClean="0"/>
              <a:t>Alternative hypothesis</a:t>
            </a:r>
            <a:r>
              <a:rPr lang="en-US" dirty="0"/>
              <a:t>: </a:t>
            </a:r>
          </a:p>
          <a:p>
            <a:pPr lvl="1"/>
            <a:r>
              <a:rPr lang="en-US" sz="3100" dirty="0" smtClean="0"/>
              <a:t>External shocks are reflected in the RER for systematic </a:t>
            </a:r>
            <a:br>
              <a:rPr lang="en-US" sz="3100" dirty="0" smtClean="0"/>
            </a:br>
            <a:r>
              <a:rPr lang="en-US" sz="3100" dirty="0" smtClean="0"/>
              <a:t>managed floaters, more often than for firm-fixers,</a:t>
            </a:r>
          </a:p>
          <a:p>
            <a:pPr lvl="1"/>
            <a:r>
              <a:rPr lang="en-US" sz="3100" dirty="0"/>
              <a:t>a</a:t>
            </a:r>
            <a:r>
              <a:rPr lang="en-US" sz="3100" dirty="0" smtClean="0"/>
              <a:t>nd more often for free-floaters than for managed floaters.</a:t>
            </a:r>
          </a:p>
          <a:p>
            <a:pPr lvl="1"/>
            <a:r>
              <a:rPr lang="en-US" sz="3100" dirty="0" smtClean="0"/>
              <a:t>Note:  The paper offers no hypothesis about murky others.</a:t>
            </a:r>
          </a:p>
          <a:p>
            <a:pPr lvl="1"/>
            <a:endParaRPr lang="en-US" sz="1100" dirty="0" smtClean="0"/>
          </a:p>
          <a:p>
            <a:r>
              <a:rPr lang="en-US" dirty="0" smtClean="0"/>
              <a:t>Qualifications are needed,</a:t>
            </a:r>
          </a:p>
          <a:p>
            <a:pPr lvl="1"/>
            <a:r>
              <a:rPr lang="en-US" sz="3100" dirty="0"/>
              <a:t>i</a:t>
            </a:r>
            <a:r>
              <a:rPr lang="en-US" sz="3100" dirty="0" smtClean="0"/>
              <a:t>ncluding a need for refinement of time series estimation</a:t>
            </a:r>
          </a:p>
          <a:p>
            <a:pPr lvl="1"/>
            <a:r>
              <a:rPr lang="en-US" sz="3100" dirty="0" smtClean="0"/>
              <a:t>and results that are not uniformly consistent…</a:t>
            </a:r>
            <a:r>
              <a:rPr lang="en-US" sz="1100" dirty="0" smtClean="0"/>
              <a:t/>
            </a:r>
            <a:br>
              <a:rPr lang="en-US" sz="1100" dirty="0" smtClean="0"/>
            </a:br>
            <a:endParaRPr lang="en-US" sz="1100" dirty="0" smtClean="0"/>
          </a:p>
          <a:p>
            <a:r>
              <a:rPr lang="en-US" dirty="0" smtClean="0"/>
              <a:t>But the findings generally support the alternative hypothesis.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709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84699" y="152400"/>
            <a:ext cx="8686800" cy="609600"/>
          </a:xfrm>
          <a:solidFill>
            <a:srgbClr val="F8F8F8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n-US" altLang="en-US" sz="2800" dirty="0" smtClean="0"/>
              <a:t>Asian central bank reactions to 2010 inflows</a:t>
            </a:r>
            <a:r>
              <a:rPr lang="en-US" altLang="en-US" sz="2600" dirty="0" smtClean="0"/>
              <a:t>:</a:t>
            </a:r>
            <a:endParaRPr lang="en-US" altLang="en-US" sz="2400" b="1" dirty="0" smtClean="0">
              <a:solidFill>
                <a:srgbClr val="9900FF"/>
              </a:solidFill>
            </a:endParaRPr>
          </a:p>
        </p:txBody>
      </p:sp>
      <p:pic>
        <p:nvPicPr>
          <p:cNvPr id="552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20875"/>
            <a:ext cx="8610600" cy="516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304800" y="6411241"/>
            <a:ext cx="8646598" cy="769441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endParaRPr lang="en-US" altLang="en-US" sz="800" b="1" dirty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en-US" altLang="en-US" sz="1200" b="1" dirty="0" smtClean="0">
                <a:latin typeface="Arial" pitchFamily="34" charset="0"/>
                <a:cs typeface="Arial" pitchFamily="34" charset="0"/>
              </a:rPr>
              <a:t>Source: GS </a:t>
            </a:r>
            <a:r>
              <a:rPr lang="en-US" altLang="en-US" sz="1200" b="1" dirty="0">
                <a:latin typeface="Arial" pitchFamily="34" charset="0"/>
                <a:cs typeface="Arial" pitchFamily="34" charset="0"/>
              </a:rPr>
              <a:t>Global ECS </a:t>
            </a:r>
            <a:r>
              <a:rPr lang="en-US" altLang="en-US" sz="1200" b="1" dirty="0" smtClean="0">
                <a:latin typeface="Arial" pitchFamily="34" charset="0"/>
                <a:cs typeface="Arial" pitchFamily="34" charset="0"/>
              </a:rPr>
              <a:t>Research</a:t>
            </a:r>
            <a:r>
              <a:rPr lang="en-US" altLang="en-US" sz="1200" b="1" dirty="0" smtClean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, Goldman Sachs ,10/13/2010.                          Data: </a:t>
            </a:r>
            <a:r>
              <a:rPr lang="en-US" altLang="en-US" sz="1200" b="1" dirty="0" err="1" smtClean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Haver</a:t>
            </a:r>
            <a:r>
              <a:rPr lang="en-US" altLang="en-US" sz="1200" b="1" dirty="0" smtClean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 Analytics and Bloomberg</a:t>
            </a:r>
          </a:p>
          <a:p>
            <a:pPr eaLnBrk="1" hangingPunct="1"/>
            <a:endParaRPr lang="en-US" altLang="en-US" sz="1200" b="1" dirty="0">
              <a:solidFill>
                <a:srgbClr val="4D4D4D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en-US" altLang="en-US" sz="1200" b="1" dirty="0">
              <a:solidFill>
                <a:srgbClr val="4D4D4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3557" name="Line 5"/>
          <p:cNvSpPr>
            <a:spLocks noChangeShapeType="1"/>
          </p:cNvSpPr>
          <p:nvPr/>
        </p:nvSpPr>
        <p:spPr bwMode="auto">
          <a:xfrm flipV="1">
            <a:off x="3086100" y="5776913"/>
            <a:ext cx="1143000" cy="12700"/>
          </a:xfrm>
          <a:prstGeom prst="line">
            <a:avLst/>
          </a:prstGeom>
          <a:noFill/>
          <a:ln w="76200">
            <a:solidFill>
              <a:srgbClr val="99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3558" name="Line 6"/>
          <p:cNvSpPr>
            <a:spLocks noChangeShapeType="1"/>
          </p:cNvSpPr>
          <p:nvPr/>
        </p:nvSpPr>
        <p:spPr bwMode="auto">
          <a:xfrm flipV="1">
            <a:off x="3048000" y="5486400"/>
            <a:ext cx="2819400" cy="276225"/>
          </a:xfrm>
          <a:prstGeom prst="line">
            <a:avLst/>
          </a:prstGeom>
          <a:noFill/>
          <a:ln w="76200">
            <a:solidFill>
              <a:srgbClr val="99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3559" name="Line 7"/>
          <p:cNvSpPr>
            <a:spLocks noChangeShapeType="1"/>
          </p:cNvSpPr>
          <p:nvPr/>
        </p:nvSpPr>
        <p:spPr bwMode="auto">
          <a:xfrm flipV="1">
            <a:off x="2971800" y="4648200"/>
            <a:ext cx="685800" cy="1130300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5105400" y="2863850"/>
            <a:ext cx="1676400" cy="400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000" b="1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306" name="Text Box 10"/>
          <p:cNvSpPr txBox="1">
            <a:spLocks noChangeArrowheads="1"/>
          </p:cNvSpPr>
          <p:nvPr/>
        </p:nvSpPr>
        <p:spPr bwMode="auto">
          <a:xfrm>
            <a:off x="5678712" y="4355068"/>
            <a:ext cx="2550888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800" dirty="0">
                <a:latin typeface="Arial" pitchFamily="34" charset="0"/>
                <a:cs typeface="Arial" pitchFamily="34" charset="0"/>
              </a:rPr>
              <a:t>less-managed </a:t>
            </a:r>
            <a:r>
              <a:rPr lang="en-US" altLang="en-US" sz="1800" dirty="0" smtClean="0">
                <a:latin typeface="Arial" pitchFamily="34" charset="0"/>
                <a:cs typeface="Arial" pitchFamily="34" charset="0"/>
              </a:rPr>
              <a:t>floating</a:t>
            </a:r>
            <a:endParaRPr lang="en-US" altLang="en-US" sz="1600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308" name="Line 12"/>
          <p:cNvSpPr>
            <a:spLocks noChangeShapeType="1"/>
          </p:cNvSpPr>
          <p:nvPr/>
        </p:nvSpPr>
        <p:spPr bwMode="auto">
          <a:xfrm flipH="1">
            <a:off x="3048000" y="2667000"/>
            <a:ext cx="4724400" cy="3048000"/>
          </a:xfrm>
          <a:prstGeom prst="line">
            <a:avLst/>
          </a:prstGeom>
          <a:noFill/>
          <a:ln w="57150">
            <a:solidFill>
              <a:schemeClr val="bg1">
                <a:lumMod val="50000"/>
              </a:schemeClr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3565" name="Line 13"/>
          <p:cNvSpPr>
            <a:spLocks noChangeShapeType="1"/>
          </p:cNvSpPr>
          <p:nvPr/>
        </p:nvSpPr>
        <p:spPr bwMode="auto">
          <a:xfrm flipV="1">
            <a:off x="2971800" y="3733800"/>
            <a:ext cx="1828800" cy="2057400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63566" name="Picture 14" descr="sn-lgfla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124200"/>
            <a:ext cx="609600" cy="406400"/>
          </a:xfrm>
          <a:prstGeom prst="rect">
            <a:avLst/>
          </a:prstGeom>
          <a:noFill/>
          <a:ln w="9525">
            <a:solidFill>
              <a:srgbClr val="99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3567" name="Picture 15" descr="in-lgfla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5638800"/>
            <a:ext cx="609600" cy="406400"/>
          </a:xfrm>
          <a:prstGeom prst="rect">
            <a:avLst/>
          </a:prstGeom>
          <a:noFill/>
          <a:ln w="9525">
            <a:solidFill>
              <a:srgbClr val="00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3568" name="Picture 16" descr="See full size image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181600"/>
            <a:ext cx="642938" cy="431800"/>
          </a:xfrm>
          <a:prstGeom prst="rect">
            <a:avLst/>
          </a:prstGeom>
          <a:noFill/>
          <a:ln w="9525">
            <a:solidFill>
              <a:srgbClr val="0C1F7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63569" name="Line 17"/>
          <p:cNvSpPr>
            <a:spLocks noChangeShapeType="1"/>
          </p:cNvSpPr>
          <p:nvPr/>
        </p:nvSpPr>
        <p:spPr bwMode="auto">
          <a:xfrm flipV="1">
            <a:off x="3124200" y="5105400"/>
            <a:ext cx="2590800" cy="685800"/>
          </a:xfrm>
          <a:prstGeom prst="line">
            <a:avLst/>
          </a:prstGeom>
          <a:noFill/>
          <a:ln w="76200">
            <a:solidFill>
              <a:srgbClr val="99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63570" name="Picture 18" descr="ANd9GcTClydYvtZrv2C_FuxCOJoXOaM46WyamNz4llwRqRn4VP9yuA_wF_MPUZw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084638"/>
            <a:ext cx="533400" cy="373062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5105400" y="2369298"/>
            <a:ext cx="2255192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800" b="1" dirty="0" smtClean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1600" b="1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3145986" y="2526268"/>
            <a:ext cx="2569014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800" dirty="0" smtClean="0">
                <a:latin typeface="Arial" pitchFamily="34" charset="0"/>
                <a:cs typeface="Arial" pitchFamily="34" charset="0"/>
              </a:rPr>
              <a:t>more-managed floating</a:t>
            </a:r>
            <a:endParaRPr lang="en-US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"/>
          <p:cNvSpPr txBox="1">
            <a:spLocks noChangeArrowheads="1"/>
          </p:cNvSpPr>
          <p:nvPr/>
        </p:nvSpPr>
        <p:spPr>
          <a:xfrm>
            <a:off x="3312889" y="1952172"/>
            <a:ext cx="4724399" cy="4572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000" b="1" dirty="0" smtClean="0"/>
              <a:t>FX reserve gains  vs. currency appreciation</a:t>
            </a:r>
            <a:endParaRPr lang="en-US" altLang="en-US" sz="2000" b="1" dirty="0" smtClean="0">
              <a:solidFill>
                <a:srgbClr val="9900FF"/>
              </a:solidFill>
            </a:endParaRPr>
          </a:p>
        </p:txBody>
      </p:sp>
      <p:sp>
        <p:nvSpPr>
          <p:cNvPr id="22" name="Rectangle 2"/>
          <p:cNvSpPr txBox="1">
            <a:spLocks noChangeArrowheads="1"/>
          </p:cNvSpPr>
          <p:nvPr/>
        </p:nvSpPr>
        <p:spPr>
          <a:xfrm>
            <a:off x="437099" y="685800"/>
            <a:ext cx="8686800" cy="556986"/>
          </a:xfrm>
          <a:prstGeom prst="rect">
            <a:avLst/>
          </a:prstGeom>
          <a:solidFill>
            <a:srgbClr val="F8F8F8"/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400" b="1" dirty="0" smtClean="0">
                <a:solidFill>
                  <a:srgbClr val="C00000"/>
                </a:solidFill>
              </a:rPr>
              <a:t>Korea &amp; Singapore mostly took them in the form of reserve gains,</a:t>
            </a:r>
            <a:endParaRPr lang="en-US" altLang="en-US" sz="2400" b="1" dirty="0" smtClean="0">
              <a:solidFill>
                <a:srgbClr val="9900FF"/>
              </a:solidFill>
            </a:endParaRPr>
          </a:p>
        </p:txBody>
      </p:sp>
      <p:sp>
        <p:nvSpPr>
          <p:cNvPr id="23" name="Rectangle 2"/>
          <p:cNvSpPr txBox="1">
            <a:spLocks noChangeArrowheads="1"/>
          </p:cNvSpPr>
          <p:nvPr/>
        </p:nvSpPr>
        <p:spPr>
          <a:xfrm>
            <a:off x="381000" y="1143000"/>
            <a:ext cx="8686800" cy="764721"/>
          </a:xfrm>
          <a:prstGeom prst="rect">
            <a:avLst/>
          </a:prstGeom>
          <a:solidFill>
            <a:srgbClr val="F8F8F8"/>
          </a:solidFill>
          <a:ln>
            <a:noFill/>
          </a:ln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400" b="1" dirty="0" smtClean="0">
                <a:solidFill>
                  <a:srgbClr val="9900FF"/>
                </a:solidFill>
              </a:rPr>
              <a:t>while India &amp; Malaysia mostly took them </a:t>
            </a:r>
            <a:br>
              <a:rPr lang="en-US" altLang="en-US" sz="2400" b="1" dirty="0" smtClean="0">
                <a:solidFill>
                  <a:srgbClr val="9900FF"/>
                </a:solidFill>
              </a:rPr>
            </a:br>
            <a:r>
              <a:rPr lang="en-US" altLang="en-US" sz="2400" b="1" dirty="0" smtClean="0">
                <a:solidFill>
                  <a:srgbClr val="9900FF"/>
                </a:solidFill>
              </a:rPr>
              <a:t>in the form of currency appreciation.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086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0" grpId="0" animBg="1"/>
      <p:bldP spid="663557" grpId="0" animBg="1"/>
      <p:bldP spid="663558" grpId="0" animBg="1"/>
      <p:bldP spid="663559" grpId="0" animBg="1"/>
      <p:bldP spid="55306" grpId="0" animBg="1"/>
      <p:bldP spid="55308" grpId="0" animBg="1"/>
      <p:bldP spid="663565" grpId="0" animBg="1"/>
      <p:bldP spid="663569" grpId="0" animBg="1"/>
      <p:bldP spid="20" grpId="0" animBg="1"/>
      <p:bldP spid="21" grpId="0"/>
      <p:bldP spid="22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762000"/>
          </a:xfrm>
        </p:spPr>
        <p:txBody>
          <a:bodyPr>
            <a:normAutofit/>
          </a:bodyPr>
          <a:lstStyle/>
          <a:p>
            <a:r>
              <a:rPr lang="en-US" sz="2800" dirty="0"/>
              <a:t>R</a:t>
            </a:r>
            <a:r>
              <a:rPr lang="en-US" sz="2800" dirty="0" smtClean="0"/>
              <a:t>eactions to outflows </a:t>
            </a:r>
            <a:r>
              <a:rPr lang="en-US" sz="2800" dirty="0"/>
              <a:t>in </a:t>
            </a:r>
            <a:r>
              <a:rPr lang="en-US" sz="2800" dirty="0" smtClean="0"/>
              <a:t>“Taper Tantrum,” </a:t>
            </a:r>
            <a:r>
              <a:rPr lang="en-US" sz="2800" dirty="0"/>
              <a:t>May-Aug., </a:t>
            </a:r>
            <a:r>
              <a:rPr lang="en-US" sz="2800" dirty="0" smtClean="0"/>
              <a:t>2013.</a:t>
            </a:r>
            <a:endParaRPr lang="en-US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2663" y="6467940"/>
            <a:ext cx="5108937" cy="313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828800"/>
            <a:ext cx="6781800" cy="4434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8425" y="1666875"/>
            <a:ext cx="386715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Straight Connector 3"/>
          <p:cNvCxnSpPr/>
          <p:nvPr/>
        </p:nvCxnSpPr>
        <p:spPr>
          <a:xfrm flipH="1">
            <a:off x="4475844" y="2787468"/>
            <a:ext cx="1971676" cy="2362200"/>
          </a:xfrm>
          <a:prstGeom prst="line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0" y="1010056"/>
            <a:ext cx="9144000" cy="6857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</a:rPr>
              <a:t>Again Singapore intervened, </a:t>
            </a:r>
            <a:r>
              <a:rPr lang="en-US" sz="2400" b="1" dirty="0" smtClean="0">
                <a:solidFill>
                  <a:srgbClr val="7030A0"/>
                </a:solidFill>
              </a:rPr>
              <a:t>India &amp; Philippines mostly depreciated.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br>
              <a:rPr lang="en-US" sz="2400" dirty="0" smtClean="0">
                <a:solidFill>
                  <a:schemeClr val="tx1"/>
                </a:solidFill>
              </a:rPr>
            </a:b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 flipH="1">
            <a:off x="5257799" y="2814638"/>
            <a:ext cx="1247774" cy="228600"/>
          </a:xfrm>
          <a:prstGeom prst="line">
            <a:avLst/>
          </a:prstGeom>
          <a:noFill/>
          <a:ln w="76200">
            <a:solidFill>
              <a:srgbClr val="99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auto">
          <a:xfrm flipH="1">
            <a:off x="6371771" y="2870883"/>
            <a:ext cx="104772" cy="1117282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1" name="Picture 14" descr="sn-lgfla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1771" y="4186237"/>
            <a:ext cx="609600" cy="406400"/>
          </a:xfrm>
          <a:prstGeom prst="rect">
            <a:avLst/>
          </a:prstGeom>
          <a:noFill/>
          <a:ln w="9525">
            <a:solidFill>
              <a:srgbClr val="99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5" descr="in-lgfla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967037"/>
            <a:ext cx="609600" cy="406400"/>
          </a:xfrm>
          <a:prstGeom prst="rect">
            <a:avLst/>
          </a:prstGeom>
          <a:noFill/>
          <a:ln w="9525">
            <a:solidFill>
              <a:srgbClr val="00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2362200" y="3664505"/>
            <a:ext cx="24384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800" dirty="0">
                <a:latin typeface="Arial" pitchFamily="34" charset="0"/>
                <a:cs typeface="Arial" pitchFamily="34" charset="0"/>
              </a:rPr>
              <a:t>less-managed </a:t>
            </a:r>
            <a:r>
              <a:rPr lang="en-US" altLang="en-US" sz="1800" dirty="0" smtClean="0">
                <a:latin typeface="Arial" pitchFamily="34" charset="0"/>
                <a:cs typeface="Arial" pitchFamily="34" charset="0"/>
              </a:rPr>
              <a:t>floating</a:t>
            </a:r>
            <a:endParaRPr lang="en-US" altLang="en-US" sz="1600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4800600" y="5114164"/>
            <a:ext cx="2728914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800" dirty="0" smtClean="0">
                <a:latin typeface="Arial" pitchFamily="34" charset="0"/>
                <a:cs typeface="Arial" pitchFamily="34" charset="0"/>
              </a:rPr>
              <a:t>more-managed floating</a:t>
            </a:r>
            <a:endParaRPr lang="en-US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48153" y="1656944"/>
            <a:ext cx="3785732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2438400" y="1676400"/>
            <a:ext cx="4485822" cy="609601"/>
          </a:xfrm>
          <a:prstGeom prst="rect">
            <a:avLst/>
          </a:prstGeom>
          <a:solidFill>
            <a:srgbClr val="F8F8F8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000" b="1" dirty="0" smtClean="0"/>
              <a:t>FX reserve loss vs. currency depreciation</a:t>
            </a:r>
            <a:endParaRPr lang="en-US" altLang="en-US" sz="2000" b="1" dirty="0" smtClean="0">
              <a:solidFill>
                <a:srgbClr val="9900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867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0" grpId="0" animBg="1"/>
      <p:bldP spid="13" grpId="0" animBg="1"/>
      <p:bldP spid="14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1" y="152400"/>
            <a:ext cx="8915400" cy="609600"/>
          </a:xfrm>
        </p:spPr>
        <p:txBody>
          <a:bodyPr>
            <a:normAutofit fontScale="90000"/>
          </a:bodyPr>
          <a:lstStyle/>
          <a:p>
            <a:r>
              <a:rPr lang="en-US" sz="3100" dirty="0" smtClean="0"/>
              <a:t>Reactions to outflows in “China Tantrum,” July-Dec. 2015.</a:t>
            </a:r>
            <a:endParaRPr lang="en-US" sz="2700" b="1" dirty="0">
              <a:solidFill>
                <a:srgbClr val="C00000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6569121"/>
            <a:ext cx="4702302" cy="288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752600"/>
            <a:ext cx="6858000" cy="4697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7"/>
          <p:cNvCxnSpPr/>
          <p:nvPr/>
        </p:nvCxnSpPr>
        <p:spPr>
          <a:xfrm flipH="1">
            <a:off x="4629377" y="2819400"/>
            <a:ext cx="2152425" cy="2325469"/>
          </a:xfrm>
          <a:prstGeom prst="line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ine 6"/>
          <p:cNvSpPr>
            <a:spLocks noChangeShapeType="1"/>
          </p:cNvSpPr>
          <p:nvPr/>
        </p:nvSpPr>
        <p:spPr bwMode="auto">
          <a:xfrm flipH="1">
            <a:off x="6371771" y="2819400"/>
            <a:ext cx="410030" cy="13716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" name="Picture 14" descr="sn-lgfla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572000"/>
            <a:ext cx="609600" cy="406400"/>
          </a:xfrm>
          <a:prstGeom prst="rect">
            <a:avLst/>
          </a:prstGeom>
          <a:noFill/>
          <a:ln w="9525">
            <a:solidFill>
              <a:srgbClr val="99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910114" y="3925669"/>
            <a:ext cx="1719263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800" dirty="0">
                <a:latin typeface="Arial" pitchFamily="34" charset="0"/>
                <a:cs typeface="Arial" pitchFamily="34" charset="0"/>
              </a:rPr>
              <a:t>less-managed </a:t>
            </a:r>
            <a:r>
              <a:rPr lang="en-US" altLang="en-US" sz="1800" dirty="0" smtClean="0">
                <a:latin typeface="Arial" pitchFamily="34" charset="0"/>
                <a:cs typeface="Arial" pitchFamily="34" charset="0"/>
              </a:rPr>
              <a:t>floating</a:t>
            </a:r>
            <a:endParaRPr lang="en-US" altLang="en-US" sz="1600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5715000" y="5144869"/>
            <a:ext cx="1752600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800" dirty="0" smtClean="0">
                <a:latin typeface="Arial" pitchFamily="34" charset="0"/>
                <a:cs typeface="Arial" pitchFamily="34" charset="0"/>
              </a:rPr>
              <a:t>more-managed </a:t>
            </a:r>
            <a:br>
              <a:rPr lang="en-US" altLang="en-US" sz="1800" dirty="0" smtClean="0">
                <a:latin typeface="Arial" pitchFamily="34" charset="0"/>
                <a:cs typeface="Arial" pitchFamily="34" charset="0"/>
              </a:rPr>
            </a:br>
            <a:r>
              <a:rPr lang="en-US" altLang="en-US" sz="1800" dirty="0" smtClean="0">
                <a:latin typeface="Arial" pitchFamily="34" charset="0"/>
                <a:cs typeface="Arial" pitchFamily="34" charset="0"/>
              </a:rPr>
              <a:t>floating</a:t>
            </a:r>
            <a:endParaRPr lang="en-US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 flipH="1">
            <a:off x="6317343" y="2819399"/>
            <a:ext cx="446316" cy="152401"/>
          </a:xfrm>
          <a:prstGeom prst="line">
            <a:avLst/>
          </a:prstGeom>
          <a:noFill/>
          <a:ln w="76200">
            <a:solidFill>
              <a:srgbClr val="99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4" name="Picture 2" descr="Image result for philippines fla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2178" y="2956699"/>
            <a:ext cx="664423" cy="332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1981200" y="1602466"/>
            <a:ext cx="5219246" cy="37873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000" b="1" dirty="0" smtClean="0"/>
              <a:t>FX reserve loss vs. currency depreciation</a:t>
            </a:r>
            <a:endParaRPr lang="en-US" altLang="en-US" sz="2000" b="1" dirty="0" smtClean="0">
              <a:solidFill>
                <a:srgbClr val="9900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1143000"/>
            <a:ext cx="9144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br>
              <a:rPr lang="en-US" sz="2400" b="1" dirty="0" smtClean="0">
                <a:solidFill>
                  <a:srgbClr val="C00000"/>
                </a:solidFill>
              </a:rPr>
            </a:br>
            <a:r>
              <a:rPr lang="en-US" sz="2400" b="1" dirty="0" smtClean="0">
                <a:solidFill>
                  <a:srgbClr val="7030A0"/>
                </a:solidFill>
              </a:rPr>
              <a:t>&amp; the Philippines mostly depreciated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br>
              <a:rPr lang="en-US" sz="2400" dirty="0" smtClean="0">
                <a:solidFill>
                  <a:schemeClr val="tx1"/>
                </a:solidFill>
              </a:rPr>
            </a:b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228600" y="685800"/>
            <a:ext cx="8786421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solidFill>
                  <a:srgbClr val="C00000"/>
                </a:solidFill>
                <a:latin typeface="+mn-lt"/>
              </a:rPr>
              <a:t>Again, Singapore mostly </a:t>
            </a:r>
            <a:r>
              <a:rPr lang="en-US" sz="2500" b="1" dirty="0" smtClean="0">
                <a:solidFill>
                  <a:srgbClr val="C00000"/>
                </a:solidFill>
                <a:latin typeface="+mn-lt"/>
              </a:rPr>
              <a:t>gave</a:t>
            </a:r>
            <a:r>
              <a:rPr lang="en-US" sz="2400" b="1" dirty="0" smtClean="0">
                <a:solidFill>
                  <a:srgbClr val="C00000"/>
                </a:solidFill>
                <a:latin typeface="+mn-lt"/>
              </a:rPr>
              <a:t> up FX reserves.</a:t>
            </a:r>
            <a:endParaRPr lang="en-US" sz="24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849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  <p:bldP spid="13" grpId="0" animBg="1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Why choose a systematically managed float?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Textbook view:  intermediate regimes allow </a:t>
            </a:r>
            <a:br>
              <a:rPr lang="en-US" sz="2800" dirty="0" smtClean="0"/>
            </a:br>
            <a:r>
              <a:rPr lang="en-US" sz="2800" dirty="0" smtClean="0"/>
              <a:t>an </a:t>
            </a:r>
            <a:r>
              <a:rPr lang="en-US" sz="2800" dirty="0"/>
              <a:t>intermediate degree of monetary </a:t>
            </a:r>
            <a:r>
              <a:rPr lang="en-US" sz="2800" dirty="0" smtClean="0"/>
              <a:t>independence, including freedom from external shocks, in </a:t>
            </a:r>
            <a:r>
              <a:rPr lang="en-US" sz="2800" dirty="0"/>
              <a:t>return for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an </a:t>
            </a:r>
            <a:r>
              <a:rPr lang="en-US" sz="2800" dirty="0"/>
              <a:t>intermediate degree of exchange rate flexibility</a:t>
            </a:r>
            <a:r>
              <a:rPr lang="en-US" sz="2800" dirty="0" smtClean="0"/>
              <a:t>.</a:t>
            </a:r>
            <a:br>
              <a:rPr lang="en-US" sz="2800" dirty="0" smtClean="0"/>
            </a:br>
            <a:endParaRPr lang="en-US" sz="2800" dirty="0" smtClean="0"/>
          </a:p>
          <a:p>
            <a:r>
              <a:rPr lang="en-US" sz="2800" dirty="0" smtClean="0"/>
              <a:t>But -- four challenges:</a:t>
            </a:r>
          </a:p>
          <a:p>
            <a:pPr lvl="1"/>
            <a:r>
              <a:rPr lang="en-US" dirty="0" smtClean="0"/>
              <a:t>(</a:t>
            </a:r>
            <a:r>
              <a:rPr lang="en-US" dirty="0"/>
              <a:t>a) “the corners hypothesis,” </a:t>
            </a:r>
            <a:endParaRPr lang="en-US" dirty="0" smtClean="0"/>
          </a:p>
          <a:p>
            <a:pPr lvl="1"/>
            <a:r>
              <a:rPr lang="en-US" dirty="0" smtClean="0"/>
              <a:t>(</a:t>
            </a:r>
            <a:r>
              <a:rPr lang="en-US" dirty="0"/>
              <a:t>b) “dilemma vs. trilemma</a:t>
            </a:r>
            <a:r>
              <a:rPr lang="en-US" dirty="0" smtClean="0"/>
              <a:t>,”</a:t>
            </a:r>
          </a:p>
          <a:p>
            <a:pPr lvl="1"/>
            <a:r>
              <a:rPr lang="en-US" dirty="0" smtClean="0"/>
              <a:t>(</a:t>
            </a:r>
            <a:r>
              <a:rPr lang="en-US" dirty="0"/>
              <a:t>c) “intervention ineffectiveness” and </a:t>
            </a:r>
            <a:endParaRPr lang="en-US" dirty="0" smtClean="0"/>
          </a:p>
          <a:p>
            <a:pPr lvl="1"/>
            <a:r>
              <a:rPr lang="en-US" dirty="0" smtClean="0"/>
              <a:t>(</a:t>
            </a:r>
            <a:r>
              <a:rPr lang="en-US" dirty="0"/>
              <a:t>d) “exchange rate disconnect.”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453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0838"/>
            <a:ext cx="8229600" cy="94456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Challenge (a): Corners Hypothesis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991600" cy="4830763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“Intermediate regimes are increasingly unviable.”  </a:t>
            </a:r>
            <a:endParaRPr lang="en-US" sz="2800" dirty="0"/>
          </a:p>
          <a:p>
            <a:pPr lvl="1"/>
            <a:r>
              <a:rPr lang="en-US" sz="2400" dirty="0" smtClean="0"/>
              <a:t>“Countries are forced to move to corners: free float or firm fix.”</a:t>
            </a:r>
            <a:r>
              <a:rPr lang="en-US" sz="900" dirty="0" smtClean="0"/>
              <a:t/>
            </a:r>
            <a:br>
              <a:rPr lang="en-US" sz="900" dirty="0" smtClean="0"/>
            </a:br>
            <a:r>
              <a:rPr lang="en-US" sz="900" dirty="0" smtClean="0"/>
              <a:t>  </a:t>
            </a:r>
          </a:p>
          <a:p>
            <a:r>
              <a:rPr lang="en-US" sz="2800" dirty="0" smtClean="0"/>
              <a:t>An impressive pedigree, </a:t>
            </a:r>
          </a:p>
          <a:p>
            <a:pPr lvl="1"/>
            <a:r>
              <a:rPr lang="en-US" sz="2400" dirty="0" smtClean="0"/>
              <a:t>including: </a:t>
            </a:r>
            <a:r>
              <a:rPr lang="en-US" sz="2400" dirty="0"/>
              <a:t>Eichengreen (1994</a:t>
            </a:r>
            <a:r>
              <a:rPr lang="en-US" sz="2400" dirty="0" smtClean="0"/>
              <a:t>), CFR (</a:t>
            </a:r>
            <a:r>
              <a:rPr lang="en-US" sz="2400" dirty="0"/>
              <a:t>1999), </a:t>
            </a:r>
            <a:r>
              <a:rPr lang="en-US" sz="2400" dirty="0" smtClean="0"/>
              <a:t>Summers </a:t>
            </a:r>
            <a:r>
              <a:rPr lang="en-US" sz="2400" dirty="0"/>
              <a:t>(1999), </a:t>
            </a:r>
            <a:r>
              <a:rPr lang="en-US" sz="2400" dirty="0" smtClean="0"/>
              <a:t>Meltzer </a:t>
            </a:r>
            <a:r>
              <a:rPr lang="en-US" sz="2400" dirty="0"/>
              <a:t>(2000</a:t>
            </a:r>
            <a:r>
              <a:rPr lang="en-US" sz="2400" dirty="0" smtClean="0"/>
              <a:t>), and Fischer </a:t>
            </a:r>
            <a:r>
              <a:rPr lang="en-US" sz="2400" dirty="0"/>
              <a:t>(2001</a:t>
            </a:r>
            <a:r>
              <a:rPr lang="en-US" sz="2400" dirty="0" smtClean="0"/>
              <a:t>).</a:t>
            </a:r>
            <a:endParaRPr lang="en-US" sz="1200" dirty="0" smtClean="0"/>
          </a:p>
          <a:p>
            <a:pPr lvl="1"/>
            <a:endParaRPr lang="en-US" sz="1200" dirty="0" smtClean="0"/>
          </a:p>
          <a:p>
            <a:r>
              <a:rPr lang="en-US" sz="2800" dirty="0" smtClean="0"/>
              <a:t>But, </a:t>
            </a:r>
          </a:p>
          <a:p>
            <a:pPr lvl="1"/>
            <a:r>
              <a:rPr lang="en-US" sz="2600" dirty="0" smtClean="0"/>
              <a:t>theoretically, there are perfectly well-developed theories </a:t>
            </a:r>
            <a:br>
              <a:rPr lang="en-US" sz="2600" dirty="0" smtClean="0"/>
            </a:br>
            <a:r>
              <a:rPr lang="en-US" sz="2600" dirty="0" smtClean="0"/>
              <a:t>of intermediate regimes, </a:t>
            </a:r>
          </a:p>
          <a:p>
            <a:pPr lvl="2"/>
            <a:r>
              <a:rPr lang="en-US" dirty="0" smtClean="0"/>
              <a:t>e.g., target zones: </a:t>
            </a:r>
            <a:r>
              <a:rPr lang="en-US" sz="2300" dirty="0" smtClean="0"/>
              <a:t>Krugman (1991);  and</a:t>
            </a:r>
          </a:p>
          <a:p>
            <a:pPr lvl="1"/>
            <a:r>
              <a:rPr lang="en-US" sz="2600" dirty="0" smtClean="0"/>
              <a:t>empirically, “managed floats” are now the biggest category</a:t>
            </a:r>
          </a:p>
          <a:p>
            <a:pPr lvl="2"/>
            <a:r>
              <a:rPr lang="en-US" sz="2300" dirty="0" smtClean="0"/>
              <a:t>though many of them remain murky.</a:t>
            </a:r>
          </a:p>
          <a:p>
            <a:pPr lvl="2"/>
            <a:r>
              <a:rPr lang="en-US" sz="2300" dirty="0"/>
              <a:t>Ghosh, Ostry, </a:t>
            </a:r>
            <a:r>
              <a:rPr lang="en-US" sz="2300" dirty="0" smtClean="0"/>
              <a:t>&amp; Qureshi </a:t>
            </a:r>
            <a:r>
              <a:rPr lang="en-US" sz="2300" dirty="0"/>
              <a:t>(2015</a:t>
            </a:r>
            <a:r>
              <a:rPr lang="en-US" sz="2300" dirty="0" smtClean="0"/>
              <a:t>).</a:t>
            </a:r>
          </a:p>
          <a:p>
            <a:pPr lvl="2"/>
            <a:r>
              <a:rPr lang="en-US" sz="2300" dirty="0"/>
              <a:t>Ilzetzki, Reinhart and Rogoff (2017).</a:t>
            </a:r>
            <a:r>
              <a:rPr lang="en-US" sz="2300" dirty="0" smtClean="0"/>
              <a:t> </a:t>
            </a:r>
            <a:endParaRPr lang="en-US" sz="23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19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382000" cy="1143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+mn-lt"/>
              </a:rPr>
              <a:t>“Managed floats” have been rising</a:t>
            </a:r>
            <a:br>
              <a:rPr lang="en-US" sz="2800" dirty="0" smtClean="0">
                <a:latin typeface="+mn-lt"/>
              </a:rPr>
            </a:br>
            <a:r>
              <a:rPr lang="en-US" sz="2800" dirty="0" smtClean="0">
                <a:latin typeface="+mn-lt"/>
              </a:rPr>
              <a:t>as a share of EM exchange rate regimes</a:t>
            </a:r>
            <a:endParaRPr lang="en-US" sz="2800" dirty="0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95600" y="6477000"/>
            <a:ext cx="297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Ghosh, Ostry &amp; Qureshi (2015)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695510"/>
            <a:ext cx="8077200" cy="478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228600" y="896610"/>
            <a:ext cx="8915400" cy="932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 fontAlgn="auto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46520" y="2561616"/>
            <a:ext cx="84801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}</a:t>
            </a:r>
            <a:endParaRPr lang="en-US" sz="140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295400"/>
            <a:ext cx="861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+mn-lt"/>
              </a:rPr>
              <a:t>Distribution of Exchange Rate Regimes in Emerging Markets, 1980-2011 </a:t>
            </a:r>
            <a:r>
              <a:rPr lang="en-US" sz="2000" dirty="0" smtClean="0">
                <a:latin typeface="+mn-lt"/>
              </a:rPr>
              <a:t>(% of total)</a:t>
            </a:r>
            <a:endParaRPr lang="en-US" sz="1600" dirty="0" smtClean="0">
              <a:latin typeface="+mn-lt"/>
            </a:endParaRPr>
          </a:p>
        </p:txBody>
      </p:sp>
      <p:pic>
        <p:nvPicPr>
          <p:cNvPr id="9" name="Picture 4" descr="MCj0291970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1353" y="5534560"/>
            <a:ext cx="657447" cy="542290"/>
          </a:xfrm>
          <a:prstGeom prst="rect">
            <a:avLst/>
          </a:prstGeom>
          <a:noFill/>
          <a:ln w="76200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7" descr="j028358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1231" y="2895600"/>
            <a:ext cx="751369" cy="609508"/>
          </a:xfrm>
          <a:prstGeom prst="rect">
            <a:avLst/>
          </a:prstGeom>
          <a:solidFill>
            <a:schemeClr val="bg1"/>
          </a:solidFill>
          <a:ln w="57150">
            <a:solidFill>
              <a:srgbClr val="002060"/>
            </a:solidFill>
          </a:ln>
        </p:spPr>
      </p:pic>
      <p:cxnSp>
        <p:nvCxnSpPr>
          <p:cNvPr id="24" name="Straight Arrow Connector 23"/>
          <p:cNvCxnSpPr/>
          <p:nvPr/>
        </p:nvCxnSpPr>
        <p:spPr>
          <a:xfrm flipV="1">
            <a:off x="5791200" y="3048000"/>
            <a:ext cx="1828800" cy="685800"/>
          </a:xfrm>
          <a:prstGeom prst="straightConnector1">
            <a:avLst/>
          </a:prstGeom>
          <a:ln w="762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5791200" y="4476347"/>
            <a:ext cx="1828800" cy="385228"/>
          </a:xfrm>
          <a:prstGeom prst="straightConnector1">
            <a:avLst/>
          </a:prstGeom>
          <a:ln w="762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637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1276" y="1381313"/>
            <a:ext cx="6327775" cy="5150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05000" y="228600"/>
            <a:ext cx="55243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+mn-lt"/>
              </a:rPr>
              <a:t>T</a:t>
            </a:r>
            <a:r>
              <a:rPr lang="en-US" sz="2800" dirty="0" smtClean="0">
                <a:latin typeface="+mn-lt"/>
              </a:rPr>
              <a:t>he Trilemma or “Impossible Trinity”</a:t>
            </a:r>
            <a:endParaRPr lang="en-US" sz="2800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57600" y="1846813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+mn-lt"/>
              </a:rPr>
              <a:t>Full capital controls</a:t>
            </a:r>
            <a:endParaRPr lang="en-US" i="1" dirty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39631" y="5160536"/>
            <a:ext cx="880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Firm fix</a:t>
            </a:r>
            <a:endParaRPr lang="en-US" i="1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8976" y="5084336"/>
            <a:ext cx="127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+mn-lt"/>
              </a:rPr>
              <a:t>Pure Float</a:t>
            </a:r>
            <a:endParaRPr lang="en-US" i="1" dirty="0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51886" y="4497719"/>
            <a:ext cx="79861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solidFill>
                  <a:srgbClr val="007033"/>
                </a:solidFill>
                <a:latin typeface="+mn-lt"/>
              </a:rPr>
              <a:t>•</a:t>
            </a:r>
            <a:endParaRPr lang="en-US" sz="9600" dirty="0">
              <a:solidFill>
                <a:srgbClr val="007033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87774" y="1524000"/>
            <a:ext cx="79861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solidFill>
                  <a:srgbClr val="007033"/>
                </a:solidFill>
              </a:rPr>
              <a:t>•</a:t>
            </a:r>
            <a:endParaRPr lang="en-US" sz="9600" dirty="0">
              <a:solidFill>
                <a:srgbClr val="00703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988128" y="4505276"/>
            <a:ext cx="79861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solidFill>
                  <a:srgbClr val="007033"/>
                </a:solidFill>
                <a:latin typeface="+mn-lt"/>
              </a:rPr>
              <a:t>•</a:t>
            </a:r>
            <a:endParaRPr lang="en-US" sz="9600" dirty="0">
              <a:solidFill>
                <a:srgbClr val="007033"/>
              </a:solidFill>
              <a:latin typeface="+mn-lt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690193" y="3209564"/>
            <a:ext cx="3767" cy="1112772"/>
          </a:xfrm>
          <a:prstGeom prst="straightConnector1">
            <a:avLst/>
          </a:prstGeom>
          <a:ln w="76200">
            <a:solidFill>
              <a:srgbClr val="0070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752600" y="6140073"/>
            <a:ext cx="685800" cy="18452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456412" y="6477000"/>
            <a:ext cx="6392188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4692023" y="3657600"/>
            <a:ext cx="3767" cy="1112772"/>
          </a:xfrm>
          <a:prstGeom prst="straightConnector1">
            <a:avLst/>
          </a:prstGeom>
          <a:ln w="76200">
            <a:solidFill>
              <a:srgbClr val="0070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228600" y="874143"/>
            <a:ext cx="8458200" cy="98488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 anchor="ctr">
            <a:spAutoFit/>
          </a:bodyPr>
          <a:lstStyle/>
          <a:p>
            <a:r>
              <a:rPr lang="en-US" sz="2400" dirty="0" smtClean="0">
                <a:latin typeface="+mn-lt"/>
              </a:rPr>
              <a:t>At </a:t>
            </a:r>
            <a:r>
              <a:rPr lang="en-US" sz="2400" dirty="0">
                <a:latin typeface="+mn-lt"/>
              </a:rPr>
              <a:t>each corner of the triangle, </a:t>
            </a:r>
            <a:r>
              <a:rPr lang="en-US" sz="2400" dirty="0" smtClean="0">
                <a:latin typeface="+mn-lt"/>
              </a:rPr>
              <a:t> it </a:t>
            </a:r>
            <a:r>
              <a:rPr lang="en-US" sz="2400" dirty="0">
                <a:latin typeface="+mn-lt"/>
              </a:rPr>
              <a:t>is possible to obtain </a:t>
            </a:r>
            <a:r>
              <a:rPr lang="en-US" sz="2400" dirty="0" smtClean="0">
                <a:latin typeface="+mn-lt"/>
              </a:rPr>
              <a:t>2 attributes.</a:t>
            </a:r>
          </a:p>
          <a:p>
            <a:endParaRPr lang="en-US" sz="2400" dirty="0"/>
          </a:p>
          <a:p>
            <a:endParaRPr lang="en-US" sz="1000" dirty="0">
              <a:latin typeface="+mn-lt"/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3523634" y="1351140"/>
            <a:ext cx="2156361" cy="507831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latin typeface="+mn-lt"/>
              </a:rPr>
              <a:t>     But </a:t>
            </a:r>
            <a:r>
              <a:rPr lang="en-US" sz="2400" dirty="0">
                <a:latin typeface="+mn-lt"/>
              </a:rPr>
              <a:t>not </a:t>
            </a:r>
            <a:r>
              <a:rPr lang="en-US" sz="2400" dirty="0" smtClean="0">
                <a:latin typeface="+mn-lt"/>
              </a:rPr>
              <a:t>all 3.</a:t>
            </a:r>
            <a:r>
              <a:rPr lang="en-US" sz="800" dirty="0" smtClean="0">
                <a:latin typeface="+mn-lt"/>
              </a:rPr>
              <a:t>.</a:t>
            </a:r>
            <a:r>
              <a:rPr lang="en-US" sz="300" dirty="0" smtClean="0">
                <a:latin typeface="+mn-lt"/>
              </a:rPr>
              <a:t>  </a:t>
            </a:r>
          </a:p>
          <a:p>
            <a:pPr algn="ctr"/>
            <a:r>
              <a:rPr lang="en-US" sz="300" dirty="0" smtClean="0">
                <a:latin typeface="+mn-lt"/>
              </a:rPr>
              <a:t>  </a:t>
            </a:r>
            <a:endParaRPr lang="en-US" sz="300" dirty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" y="6019800"/>
            <a:ext cx="5844742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endParaRPr lang="en-US" sz="200" b="1" dirty="0" smtClean="0">
              <a:solidFill>
                <a:srgbClr val="005024"/>
              </a:solidFill>
            </a:endParaRPr>
          </a:p>
          <a:p>
            <a:r>
              <a:rPr lang="en-US" sz="2400" b="1" dirty="0" smtClean="0">
                <a:solidFill>
                  <a:srgbClr val="005024"/>
                </a:solidFill>
              </a:rPr>
              <a:t>=&gt;  (a) Forced to choose between corners?    </a:t>
            </a:r>
            <a:endParaRPr lang="en-US" sz="2400" b="1" dirty="0">
              <a:solidFill>
                <a:srgbClr val="005024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632679" y="6039256"/>
            <a:ext cx="3333990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</a:rPr>
              <a:t>No. Triangles have sides!</a:t>
            </a:r>
            <a:endParaRPr lang="en-US" sz="2400" b="1" dirty="0">
              <a:solidFill>
                <a:srgbClr val="7030A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4832974" y="4743236"/>
            <a:ext cx="1281170" cy="426011"/>
          </a:xfrm>
          <a:prstGeom prst="straightConnector1">
            <a:avLst/>
          </a:prstGeom>
          <a:ln w="57150">
            <a:solidFill>
              <a:srgbClr val="0070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3306894" y="4750182"/>
            <a:ext cx="1295399" cy="390164"/>
          </a:xfrm>
          <a:prstGeom prst="straightConnector1">
            <a:avLst/>
          </a:prstGeom>
          <a:ln w="57150">
            <a:solidFill>
              <a:srgbClr val="0070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arallelogram 27"/>
          <p:cNvSpPr/>
          <p:nvPr/>
        </p:nvSpPr>
        <p:spPr>
          <a:xfrm rot="6011097">
            <a:off x="5188268" y="4234376"/>
            <a:ext cx="555439" cy="1386088"/>
          </a:xfrm>
          <a:prstGeom prst="parallelogram">
            <a:avLst>
              <a:gd name="adj" fmla="val 50951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Parallelogram 30"/>
          <p:cNvSpPr/>
          <p:nvPr/>
        </p:nvSpPr>
        <p:spPr>
          <a:xfrm rot="3613452">
            <a:off x="3634159" y="4242442"/>
            <a:ext cx="559510" cy="1386088"/>
          </a:xfrm>
          <a:prstGeom prst="parallelogram">
            <a:avLst>
              <a:gd name="adj" fmla="val 50951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4278084" y="4481286"/>
            <a:ext cx="79861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solidFill>
                  <a:srgbClr val="7030A0"/>
                </a:solidFill>
              </a:rPr>
              <a:t>•</a:t>
            </a:r>
            <a:endParaRPr lang="en-US" sz="9600" dirty="0">
              <a:solidFill>
                <a:srgbClr val="7030A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661230" y="5512582"/>
            <a:ext cx="2097818" cy="5078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i="1" dirty="0" smtClean="0"/>
              <a:t>Intermediate regime</a:t>
            </a:r>
            <a:endParaRPr lang="en-US" sz="900" i="1" dirty="0" smtClean="0"/>
          </a:p>
          <a:p>
            <a:endParaRPr lang="en-US" sz="900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CCD0-1246-4947-80B3-29C7C2140F6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077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4" grpId="0"/>
      <p:bldP spid="10" grpId="0"/>
      <p:bldP spid="11" grpId="0"/>
      <p:bldP spid="8" grpId="0" animBg="1"/>
      <p:bldP spid="22" grpId="0" animBg="1"/>
      <p:bldP spid="28" grpId="0" animBg="1"/>
      <p:bldP spid="31" grpId="0" animBg="1"/>
      <p:bldP spid="32" grpId="0"/>
      <p:bldP spid="3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2153</Words>
  <Application>Microsoft Office PowerPoint</Application>
  <PresentationFormat>On-screen Show (4:3)</PresentationFormat>
  <Paragraphs>829</Paragraphs>
  <Slides>28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Systematic Managed Floating   Jeffrey Frankel Harpel Professor of Capital Formation and Growth Harvard Kennedy School, Harvard University </vt:lpstr>
      <vt:lpstr>Countries’ choice of exchange rate regimes</vt:lpstr>
      <vt:lpstr>Asian central bank reactions to 2010 inflows:</vt:lpstr>
      <vt:lpstr>Reactions to outflows in “Taper Tantrum,” May-Aug., 2013.</vt:lpstr>
      <vt:lpstr>Reactions to outflows in “China Tantrum,” July-Dec. 2015.</vt:lpstr>
      <vt:lpstr>Why choose a systematically managed float?</vt:lpstr>
      <vt:lpstr>Challenge (a): Corners Hypothesis</vt:lpstr>
      <vt:lpstr>“Managed floats” have been rising as a share of EM exchange rate regimes</vt:lpstr>
      <vt:lpstr>PowerPoint Presentation</vt:lpstr>
      <vt:lpstr>Challenge (b): “Dilemma not trilemma”</vt:lpstr>
      <vt:lpstr>Challenge (c): “FX intervention is powerless  to affect nominal exchange rates” </vt:lpstr>
      <vt:lpstr>Challenge (d): “Exchange rate disconnect” </vt:lpstr>
      <vt:lpstr>Three approaches to identifying which countries are systematic managed floaters</vt:lpstr>
      <vt:lpstr>(1) Case study: Turkey’s intervention data  have been found to support a systematic reaction function </vt:lpstr>
      <vt:lpstr>The two separate measures of intervention look quite different, as expected, though highly correlated.</vt:lpstr>
      <vt:lpstr>Check that Turkey CB reaction to exchange rate is systematic, whether using intervention data or Δ FX reserves.</vt:lpstr>
      <vt:lpstr>(2) Technique to estimate flexibility parameter  and currency weights at the same time</vt:lpstr>
      <vt:lpstr>India shows systematic managed float in sub-periods</vt:lpstr>
      <vt:lpstr>Thailand shows systematic managed float throughout.</vt:lpstr>
      <vt:lpstr>(3) Simple-minded Correlation (Δs , ΔRes /MB),</vt:lpstr>
      <vt:lpstr>Table 1: Simple-minded correlation between Δ s and (Δ Res)/MB.      (Jan.1997 - Dec.2015)</vt:lpstr>
      <vt:lpstr>The final exercise: Does the regime choice matter?</vt:lpstr>
      <vt:lpstr>Effects of Shocks on Real Exchange Rates</vt:lpstr>
      <vt:lpstr>A majority of firm-fixers show no effect on the RER, including oil-exporters:</vt:lpstr>
      <vt:lpstr>All four floaters show significant RER effects of commodity prices.</vt:lpstr>
      <vt:lpstr>Among other commodity exporters, </vt:lpstr>
      <vt:lpstr>Summary of conclusions</vt:lpstr>
      <vt:lpstr>The choice of exchange rate regime matters.</vt:lpstr>
    </vt:vector>
  </TitlesOfParts>
  <Company>Harvard Kennedy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132</cp:revision>
  <cp:lastPrinted>2017-05-18T01:09:59Z</cp:lastPrinted>
  <dcterms:created xsi:type="dcterms:W3CDTF">2017-05-12T18:21:40Z</dcterms:created>
  <dcterms:modified xsi:type="dcterms:W3CDTF">2017-05-18T15:24:20Z</dcterms:modified>
</cp:coreProperties>
</file>