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64"/>
  </p:notesMasterIdLst>
  <p:handoutMasterIdLst>
    <p:handoutMasterId r:id="rId65"/>
  </p:handoutMasterIdLst>
  <p:sldIdLst>
    <p:sldId id="257" r:id="rId2"/>
    <p:sldId id="803" r:id="rId3"/>
    <p:sldId id="743" r:id="rId4"/>
    <p:sldId id="801" r:id="rId5"/>
    <p:sldId id="744" r:id="rId6"/>
    <p:sldId id="745" r:id="rId7"/>
    <p:sldId id="805" r:id="rId8"/>
    <p:sldId id="806" r:id="rId9"/>
    <p:sldId id="626" r:id="rId10"/>
    <p:sldId id="660" r:id="rId11"/>
    <p:sldId id="842" r:id="rId12"/>
    <p:sldId id="843" r:id="rId13"/>
    <p:sldId id="844" r:id="rId14"/>
    <p:sldId id="845" r:id="rId15"/>
    <p:sldId id="846" r:id="rId16"/>
    <p:sldId id="847" r:id="rId17"/>
    <p:sldId id="848" r:id="rId18"/>
    <p:sldId id="849" r:id="rId19"/>
    <p:sldId id="638" r:id="rId20"/>
    <p:sldId id="725" r:id="rId21"/>
    <p:sldId id="637" r:id="rId22"/>
    <p:sldId id="732" r:id="rId23"/>
    <p:sldId id="697" r:id="rId24"/>
    <p:sldId id="794" r:id="rId25"/>
    <p:sldId id="782" r:id="rId26"/>
    <p:sldId id="780" r:id="rId27"/>
    <p:sldId id="786" r:id="rId28"/>
    <p:sldId id="771" r:id="rId29"/>
    <p:sldId id="778" r:id="rId30"/>
    <p:sldId id="777" r:id="rId31"/>
    <p:sldId id="772" r:id="rId32"/>
    <p:sldId id="764" r:id="rId33"/>
    <p:sldId id="687" r:id="rId34"/>
    <p:sldId id="759" r:id="rId35"/>
    <p:sldId id="800" r:id="rId36"/>
    <p:sldId id="827" r:id="rId37"/>
    <p:sldId id="824" r:id="rId38"/>
    <p:sldId id="825" r:id="rId39"/>
    <p:sldId id="826" r:id="rId40"/>
    <p:sldId id="833" r:id="rId41"/>
    <p:sldId id="834" r:id="rId42"/>
    <p:sldId id="835" r:id="rId43"/>
    <p:sldId id="836" r:id="rId44"/>
    <p:sldId id="837" r:id="rId45"/>
    <p:sldId id="838" r:id="rId46"/>
    <p:sldId id="840" r:id="rId47"/>
    <p:sldId id="808" r:id="rId48"/>
    <p:sldId id="841" r:id="rId49"/>
    <p:sldId id="784" r:id="rId50"/>
    <p:sldId id="785" r:id="rId51"/>
    <p:sldId id="828" r:id="rId52"/>
    <p:sldId id="831" r:id="rId53"/>
    <p:sldId id="832" r:id="rId54"/>
    <p:sldId id="737" r:id="rId55"/>
    <p:sldId id="738" r:id="rId56"/>
    <p:sldId id="829" r:id="rId57"/>
    <p:sldId id="830" r:id="rId58"/>
    <p:sldId id="739" r:id="rId59"/>
    <p:sldId id="793" r:id="rId60"/>
    <p:sldId id="795" r:id="rId61"/>
    <p:sldId id="797" r:id="rId62"/>
    <p:sldId id="798"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336699"/>
    <a:srgbClr val="005674"/>
    <a:srgbClr val="008000"/>
    <a:srgbClr val="D47D0A"/>
    <a:srgbClr val="DEA900"/>
    <a:srgbClr val="78250E"/>
    <a:srgbClr val="6A200C"/>
    <a:srgbClr val="000000"/>
    <a:srgbClr val="7A3D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602" autoAdjust="0"/>
    <p:restoredTop sz="89343" autoAdjust="0"/>
  </p:normalViewPr>
  <p:slideViewPr>
    <p:cSldViewPr>
      <p:cViewPr varScale="1">
        <p:scale>
          <a:sx n="65" d="100"/>
          <a:sy n="65" d="100"/>
        </p:scale>
        <p:origin x="-130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233;mi\Desktop\Debt%20to%20GDP%20and%20C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400" b="0"/>
              <a:t>Public Debt (% GDP)</a:t>
            </a:r>
          </a:p>
        </c:rich>
      </c:tx>
      <c:layout>
        <c:manualLayout>
          <c:xMode val="edge"/>
          <c:yMode val="edge"/>
          <c:x val="0.33260411198600215"/>
          <c:y val="4.1666666666666671E-2"/>
        </c:manualLayout>
      </c:layout>
      <c:overlay val="1"/>
    </c:title>
    <c:autoTitleDeleted val="0"/>
    <c:plotArea>
      <c:layout>
        <c:manualLayout>
          <c:layoutTarget val="inner"/>
          <c:xMode val="edge"/>
          <c:yMode val="edge"/>
          <c:x val="8.6071741032370933E-2"/>
          <c:y val="5.1400554097404488E-2"/>
          <c:w val="0.71492913385826773"/>
          <c:h val="0.75500255176436259"/>
        </c:manualLayout>
      </c:layout>
      <c:lineChart>
        <c:grouping val="standard"/>
        <c:varyColors val="0"/>
        <c:ser>
          <c:idx val="0"/>
          <c:order val="0"/>
          <c:tx>
            <c:strRef>
              <c:f>'debt to GDP'!$A$2</c:f>
              <c:strCache>
                <c:ptCount val="1"/>
                <c:pt idx="0">
                  <c:v>France</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GDP'!$B$2:$AA$2</c:f>
              <c:numCache>
                <c:formatCode>General</c:formatCode>
                <c:ptCount val="26"/>
                <c:pt idx="0">
                  <c:v>34.346000000000004</c:v>
                </c:pt>
                <c:pt idx="1">
                  <c:v>35.101000000000006</c:v>
                </c:pt>
                <c:pt idx="2">
                  <c:v>38.713000000000001</c:v>
                </c:pt>
                <c:pt idx="3">
                  <c:v>44.879999999999995</c:v>
                </c:pt>
                <c:pt idx="4">
                  <c:v>48.047000000000004</c:v>
                </c:pt>
                <c:pt idx="5">
                  <c:v>54.238000000000007</c:v>
                </c:pt>
                <c:pt idx="6">
                  <c:v>58.009</c:v>
                </c:pt>
                <c:pt idx="7">
                  <c:v>59.335000000000001</c:v>
                </c:pt>
                <c:pt idx="8">
                  <c:v>59.383999999999993</c:v>
                </c:pt>
                <c:pt idx="9">
                  <c:v>58.516000000000005</c:v>
                </c:pt>
                <c:pt idx="10">
                  <c:v>56.992000000000004</c:v>
                </c:pt>
                <c:pt idx="11">
                  <c:v>56.525000000000006</c:v>
                </c:pt>
                <c:pt idx="12">
                  <c:v>58.435000000000002</c:v>
                </c:pt>
                <c:pt idx="13">
                  <c:v>62.622000000000007</c:v>
                </c:pt>
                <c:pt idx="14">
                  <c:v>64.275999999999982</c:v>
                </c:pt>
                <c:pt idx="15">
                  <c:v>65.85299999999998</c:v>
                </c:pt>
                <c:pt idx="16">
                  <c:v>63.197000000000003</c:v>
                </c:pt>
                <c:pt idx="17">
                  <c:v>63.243000000000002</c:v>
                </c:pt>
                <c:pt idx="18">
                  <c:v>67.019000000000005</c:v>
                </c:pt>
                <c:pt idx="19">
                  <c:v>77.983000000000004</c:v>
                </c:pt>
                <c:pt idx="20">
                  <c:v>80.825999999999979</c:v>
                </c:pt>
                <c:pt idx="21">
                  <c:v>84.423000000000002</c:v>
                </c:pt>
                <c:pt idx="22">
                  <c:v>88.73</c:v>
                </c:pt>
                <c:pt idx="23">
                  <c:v>91.769000000000005</c:v>
                </c:pt>
                <c:pt idx="24">
                  <c:v>95.203000000000003</c:v>
                </c:pt>
                <c:pt idx="25">
                  <c:v>97.669999999999987</c:v>
                </c:pt>
              </c:numCache>
            </c:numRef>
          </c:val>
          <c:smooth val="0"/>
        </c:ser>
        <c:ser>
          <c:idx val="1"/>
          <c:order val="1"/>
          <c:tx>
            <c:strRef>
              <c:f>'debt to GDP'!$A$3</c:f>
              <c:strCache>
                <c:ptCount val="1"/>
                <c:pt idx="0">
                  <c:v>Germany</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GDP'!$B$3:$AA$3</c:f>
              <c:numCache>
                <c:formatCode>General</c:formatCode>
                <c:ptCount val="26"/>
                <c:pt idx="1">
                  <c:v>39.537000000000006</c:v>
                </c:pt>
                <c:pt idx="2">
                  <c:v>42.019000000000005</c:v>
                </c:pt>
                <c:pt idx="3">
                  <c:v>45.767000000000003</c:v>
                </c:pt>
                <c:pt idx="4">
                  <c:v>47.968000000000011</c:v>
                </c:pt>
                <c:pt idx="5">
                  <c:v>55.597000000000001</c:v>
                </c:pt>
                <c:pt idx="6">
                  <c:v>58.467000000000006</c:v>
                </c:pt>
                <c:pt idx="7">
                  <c:v>59.754000000000005</c:v>
                </c:pt>
                <c:pt idx="8">
                  <c:v>60.491</c:v>
                </c:pt>
                <c:pt idx="9">
                  <c:v>61.257000000000005</c:v>
                </c:pt>
                <c:pt idx="10">
                  <c:v>60.183</c:v>
                </c:pt>
                <c:pt idx="11">
                  <c:v>59.144000000000005</c:v>
                </c:pt>
                <c:pt idx="12">
                  <c:v>60.75</c:v>
                </c:pt>
                <c:pt idx="13">
                  <c:v>64.438000000000002</c:v>
                </c:pt>
                <c:pt idx="14">
                  <c:v>66.224999999999994</c:v>
                </c:pt>
                <c:pt idx="15">
                  <c:v>68.551999999999992</c:v>
                </c:pt>
                <c:pt idx="16">
                  <c:v>68.021000000000001</c:v>
                </c:pt>
                <c:pt idx="17">
                  <c:v>65.215000000000003</c:v>
                </c:pt>
                <c:pt idx="18">
                  <c:v>66.812000000000012</c:v>
                </c:pt>
                <c:pt idx="19">
                  <c:v>74.578999999999979</c:v>
                </c:pt>
                <c:pt idx="20">
                  <c:v>82.531999999999996</c:v>
                </c:pt>
                <c:pt idx="21">
                  <c:v>79.992999999999995</c:v>
                </c:pt>
                <c:pt idx="22">
                  <c:v>81.043999999999997</c:v>
                </c:pt>
                <c:pt idx="23">
                  <c:v>78.427000000000007</c:v>
                </c:pt>
                <c:pt idx="24">
                  <c:v>75.501000000000005</c:v>
                </c:pt>
                <c:pt idx="25">
                  <c:v>72.540000000000006</c:v>
                </c:pt>
              </c:numCache>
            </c:numRef>
          </c:val>
          <c:smooth val="0"/>
        </c:ser>
        <c:ser>
          <c:idx val="2"/>
          <c:order val="2"/>
          <c:tx>
            <c:strRef>
              <c:f>'debt to GDP'!$A$4</c:f>
              <c:strCache>
                <c:ptCount val="1"/>
                <c:pt idx="0">
                  <c:v>Greece</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GDP'!$B$4:$AA$4</c:f>
              <c:numCache>
                <c:formatCode>General</c:formatCode>
                <c:ptCount val="26"/>
                <c:pt idx="0">
                  <c:v>73.315000000000012</c:v>
                </c:pt>
                <c:pt idx="1">
                  <c:v>74.846999999999994</c:v>
                </c:pt>
                <c:pt idx="2">
                  <c:v>80.143000000000001</c:v>
                </c:pt>
                <c:pt idx="3">
                  <c:v>100.509</c:v>
                </c:pt>
                <c:pt idx="4">
                  <c:v>98.512</c:v>
                </c:pt>
                <c:pt idx="5">
                  <c:v>97.007999999999996</c:v>
                </c:pt>
                <c:pt idx="6">
                  <c:v>99.385999999999981</c:v>
                </c:pt>
                <c:pt idx="7">
                  <c:v>96.60199999999999</c:v>
                </c:pt>
                <c:pt idx="8">
                  <c:v>94.531999999999996</c:v>
                </c:pt>
                <c:pt idx="9">
                  <c:v>93.998000000000005</c:v>
                </c:pt>
                <c:pt idx="10">
                  <c:v>103.44100000000002</c:v>
                </c:pt>
                <c:pt idx="11">
                  <c:v>103.71599999999999</c:v>
                </c:pt>
                <c:pt idx="12">
                  <c:v>101.66</c:v>
                </c:pt>
                <c:pt idx="13">
                  <c:v>97.444000000000017</c:v>
                </c:pt>
                <c:pt idx="14">
                  <c:v>98.861999999999995</c:v>
                </c:pt>
                <c:pt idx="15">
                  <c:v>101.22799999999999</c:v>
                </c:pt>
                <c:pt idx="16">
                  <c:v>107.46899999999999</c:v>
                </c:pt>
                <c:pt idx="17">
                  <c:v>107.232</c:v>
                </c:pt>
                <c:pt idx="18">
                  <c:v>112.902</c:v>
                </c:pt>
                <c:pt idx="19">
                  <c:v>129.68800000000002</c:v>
                </c:pt>
                <c:pt idx="20">
                  <c:v>148.32900000000001</c:v>
                </c:pt>
                <c:pt idx="21">
                  <c:v>170.32000000000002</c:v>
                </c:pt>
                <c:pt idx="22">
                  <c:v>157.18800000000002</c:v>
                </c:pt>
                <c:pt idx="23">
                  <c:v>175.08</c:v>
                </c:pt>
                <c:pt idx="24">
                  <c:v>174.24699999999999</c:v>
                </c:pt>
                <c:pt idx="25">
                  <c:v>170.98200000000003</c:v>
                </c:pt>
              </c:numCache>
            </c:numRef>
          </c:val>
          <c:smooth val="0"/>
        </c:ser>
        <c:ser>
          <c:idx val="3"/>
          <c:order val="3"/>
          <c:tx>
            <c:strRef>
              <c:f>'debt to GDP'!$A$5</c:f>
              <c:strCache>
                <c:ptCount val="1"/>
                <c:pt idx="0">
                  <c:v>Ireland</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GDP'!$B$5:$AA$5</c:f>
              <c:numCache>
                <c:formatCode>General</c:formatCode>
                <c:ptCount val="26"/>
                <c:pt idx="0">
                  <c:v>92.897000000000006</c:v>
                </c:pt>
                <c:pt idx="1">
                  <c:v>94.006</c:v>
                </c:pt>
                <c:pt idx="2">
                  <c:v>90.801999999999992</c:v>
                </c:pt>
                <c:pt idx="3">
                  <c:v>93.611000000000004</c:v>
                </c:pt>
                <c:pt idx="4">
                  <c:v>88.248000000000005</c:v>
                </c:pt>
                <c:pt idx="5">
                  <c:v>78.715999999999994</c:v>
                </c:pt>
                <c:pt idx="6">
                  <c:v>70.021999999999991</c:v>
                </c:pt>
                <c:pt idx="7">
                  <c:v>61.728000000000009</c:v>
                </c:pt>
                <c:pt idx="8">
                  <c:v>53.139000000000003</c:v>
                </c:pt>
                <c:pt idx="9">
                  <c:v>46.721000000000011</c:v>
                </c:pt>
                <c:pt idx="10">
                  <c:v>36.266000000000012</c:v>
                </c:pt>
                <c:pt idx="11">
                  <c:v>33.437000000000005</c:v>
                </c:pt>
                <c:pt idx="12">
                  <c:v>30.73</c:v>
                </c:pt>
                <c:pt idx="13">
                  <c:v>30.071999999999999</c:v>
                </c:pt>
                <c:pt idx="14">
                  <c:v>28.337000000000003</c:v>
                </c:pt>
                <c:pt idx="15">
                  <c:v>26.206</c:v>
                </c:pt>
                <c:pt idx="16">
                  <c:v>23.776</c:v>
                </c:pt>
                <c:pt idx="17">
                  <c:v>23.964999999999996</c:v>
                </c:pt>
                <c:pt idx="18">
                  <c:v>42.598000000000006</c:v>
                </c:pt>
                <c:pt idx="19">
                  <c:v>62.184000000000005</c:v>
                </c:pt>
                <c:pt idx="20">
                  <c:v>87.409000000000006</c:v>
                </c:pt>
                <c:pt idx="21">
                  <c:v>98.936000000000007</c:v>
                </c:pt>
                <c:pt idx="22">
                  <c:v>111.41100000000002</c:v>
                </c:pt>
                <c:pt idx="23">
                  <c:v>116.093</c:v>
                </c:pt>
                <c:pt idx="24">
                  <c:v>112.44000000000001</c:v>
                </c:pt>
                <c:pt idx="25">
                  <c:v>111.67599999999999</c:v>
                </c:pt>
              </c:numCache>
            </c:numRef>
          </c:val>
          <c:smooth val="0"/>
        </c:ser>
        <c:ser>
          <c:idx val="4"/>
          <c:order val="4"/>
          <c:tx>
            <c:strRef>
              <c:f>'debt to GDP'!$A$6</c:f>
              <c:strCache>
                <c:ptCount val="1"/>
                <c:pt idx="0">
                  <c:v>Italy</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GDP'!$B$6:$AA$6</c:f>
              <c:numCache>
                <c:formatCode>General</c:formatCode>
                <c:ptCount val="26"/>
                <c:pt idx="0">
                  <c:v>94.260999999999996</c:v>
                </c:pt>
                <c:pt idx="1">
                  <c:v>97.595000000000013</c:v>
                </c:pt>
                <c:pt idx="2">
                  <c:v>104.693</c:v>
                </c:pt>
                <c:pt idx="3">
                  <c:v>115.01700000000001</c:v>
                </c:pt>
                <c:pt idx="4">
                  <c:v>121.24900000000001</c:v>
                </c:pt>
                <c:pt idx="5">
                  <c:v>120.935</c:v>
                </c:pt>
                <c:pt idx="6">
                  <c:v>120.25</c:v>
                </c:pt>
                <c:pt idx="7">
                  <c:v>117.43600000000002</c:v>
                </c:pt>
                <c:pt idx="8">
                  <c:v>114.32799999999999</c:v>
                </c:pt>
                <c:pt idx="9">
                  <c:v>113.10499999999999</c:v>
                </c:pt>
                <c:pt idx="10">
                  <c:v>108.581</c:v>
                </c:pt>
                <c:pt idx="11">
                  <c:v>108.321</c:v>
                </c:pt>
                <c:pt idx="12">
                  <c:v>105.35499999999999</c:v>
                </c:pt>
                <c:pt idx="13">
                  <c:v>104.13800000000001</c:v>
                </c:pt>
                <c:pt idx="14">
                  <c:v>103.712</c:v>
                </c:pt>
                <c:pt idx="15">
                  <c:v>105.721</c:v>
                </c:pt>
                <c:pt idx="16">
                  <c:v>106.346</c:v>
                </c:pt>
                <c:pt idx="17">
                  <c:v>103.277</c:v>
                </c:pt>
                <c:pt idx="18">
                  <c:v>106.08499999999999</c:v>
                </c:pt>
                <c:pt idx="19">
                  <c:v>116.42</c:v>
                </c:pt>
                <c:pt idx="20">
                  <c:v>119.288</c:v>
                </c:pt>
                <c:pt idx="21">
                  <c:v>120.691</c:v>
                </c:pt>
                <c:pt idx="22">
                  <c:v>126.96899999999999</c:v>
                </c:pt>
                <c:pt idx="23">
                  <c:v>132.53</c:v>
                </c:pt>
                <c:pt idx="24">
                  <c:v>136.71799999999999</c:v>
                </c:pt>
                <c:pt idx="25">
                  <c:v>136.42700000000002</c:v>
                </c:pt>
              </c:numCache>
            </c:numRef>
          </c:val>
          <c:smooth val="0"/>
        </c:ser>
        <c:ser>
          <c:idx val="5"/>
          <c:order val="5"/>
          <c:tx>
            <c:strRef>
              <c:f>'debt to GDP'!$A$7</c:f>
              <c:strCache>
                <c:ptCount val="1"/>
                <c:pt idx="0">
                  <c:v>Portugal</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GDP'!$B$7:$AA$7</c:f>
              <c:numCache>
                <c:formatCode>General</c:formatCode>
                <c:ptCount val="26"/>
                <c:pt idx="0">
                  <c:v>57.195000000000007</c:v>
                </c:pt>
                <c:pt idx="1">
                  <c:v>60.712000000000003</c:v>
                </c:pt>
                <c:pt idx="2">
                  <c:v>55.184000000000005</c:v>
                </c:pt>
                <c:pt idx="3">
                  <c:v>54.363</c:v>
                </c:pt>
                <c:pt idx="4">
                  <c:v>57.393000000000001</c:v>
                </c:pt>
                <c:pt idx="5">
                  <c:v>59.097000000000001</c:v>
                </c:pt>
                <c:pt idx="6">
                  <c:v>58.208000000000006</c:v>
                </c:pt>
                <c:pt idx="7">
                  <c:v>54.340999999999994</c:v>
                </c:pt>
                <c:pt idx="8">
                  <c:v>50.272000000000006</c:v>
                </c:pt>
                <c:pt idx="9">
                  <c:v>49.432000000000002</c:v>
                </c:pt>
                <c:pt idx="10">
                  <c:v>48.358999999999995</c:v>
                </c:pt>
                <c:pt idx="11">
                  <c:v>51.068000000000005</c:v>
                </c:pt>
                <c:pt idx="12">
                  <c:v>53.68</c:v>
                </c:pt>
                <c:pt idx="13">
                  <c:v>55.7</c:v>
                </c:pt>
                <c:pt idx="14">
                  <c:v>57.458999999999996</c:v>
                </c:pt>
                <c:pt idx="15">
                  <c:v>62.533000000000001</c:v>
                </c:pt>
                <c:pt idx="16">
                  <c:v>63.685000000000002</c:v>
                </c:pt>
                <c:pt idx="17">
                  <c:v>68.384</c:v>
                </c:pt>
                <c:pt idx="18">
                  <c:v>71.694000000000003</c:v>
                </c:pt>
                <c:pt idx="19">
                  <c:v>83.697999999999993</c:v>
                </c:pt>
                <c:pt idx="20">
                  <c:v>93.992000000000004</c:v>
                </c:pt>
                <c:pt idx="21">
                  <c:v>108.248</c:v>
                </c:pt>
                <c:pt idx="22">
                  <c:v>124.077</c:v>
                </c:pt>
                <c:pt idx="23">
                  <c:v>128.934</c:v>
                </c:pt>
                <c:pt idx="24">
                  <c:v>131.25700000000001</c:v>
                </c:pt>
                <c:pt idx="25">
                  <c:v>128.72200000000001</c:v>
                </c:pt>
              </c:numCache>
            </c:numRef>
          </c:val>
          <c:smooth val="0"/>
        </c:ser>
        <c:ser>
          <c:idx val="6"/>
          <c:order val="6"/>
          <c:tx>
            <c:strRef>
              <c:f>'debt to GDP'!$A$8</c:f>
              <c:strCache>
                <c:ptCount val="1"/>
                <c:pt idx="0">
                  <c:v>Spain</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GDP'!$B$8:$AA$8</c:f>
              <c:numCache>
                <c:formatCode>General</c:formatCode>
                <c:ptCount val="26"/>
                <c:pt idx="0">
                  <c:v>42.477000000000004</c:v>
                </c:pt>
                <c:pt idx="1">
                  <c:v>43.052</c:v>
                </c:pt>
                <c:pt idx="2">
                  <c:v>45.385999999999996</c:v>
                </c:pt>
                <c:pt idx="3">
                  <c:v>56.116</c:v>
                </c:pt>
                <c:pt idx="4">
                  <c:v>58.638000000000005</c:v>
                </c:pt>
                <c:pt idx="5">
                  <c:v>63.335000000000001</c:v>
                </c:pt>
                <c:pt idx="6">
                  <c:v>67.485000000000014</c:v>
                </c:pt>
                <c:pt idx="7">
                  <c:v>66.158999999999992</c:v>
                </c:pt>
                <c:pt idx="8">
                  <c:v>64.164999999999992</c:v>
                </c:pt>
                <c:pt idx="9">
                  <c:v>62.416999999999994</c:v>
                </c:pt>
                <c:pt idx="10">
                  <c:v>59.379000000000005</c:v>
                </c:pt>
                <c:pt idx="11">
                  <c:v>55.592000000000006</c:v>
                </c:pt>
                <c:pt idx="12">
                  <c:v>52.579000000000001</c:v>
                </c:pt>
                <c:pt idx="13">
                  <c:v>48.786000000000001</c:v>
                </c:pt>
                <c:pt idx="14">
                  <c:v>46.255000000000003</c:v>
                </c:pt>
                <c:pt idx="15">
                  <c:v>43.165000000000006</c:v>
                </c:pt>
                <c:pt idx="16">
                  <c:v>39.679000000000002</c:v>
                </c:pt>
                <c:pt idx="17">
                  <c:v>36.300999999999995</c:v>
                </c:pt>
                <c:pt idx="18">
                  <c:v>40.172000000000004</c:v>
                </c:pt>
                <c:pt idx="19">
                  <c:v>53.977000000000004</c:v>
                </c:pt>
                <c:pt idx="20">
                  <c:v>61.656000000000006</c:v>
                </c:pt>
                <c:pt idx="21">
                  <c:v>70.468999999999994</c:v>
                </c:pt>
                <c:pt idx="22">
                  <c:v>85.949000000000012</c:v>
                </c:pt>
                <c:pt idx="23">
                  <c:v>93.905000000000001</c:v>
                </c:pt>
                <c:pt idx="24">
                  <c:v>98.638999999999982</c:v>
                </c:pt>
                <c:pt idx="25">
                  <c:v>101.101</c:v>
                </c:pt>
              </c:numCache>
            </c:numRef>
          </c:val>
          <c:smooth val="0"/>
        </c:ser>
        <c:dLbls>
          <c:showLegendKey val="0"/>
          <c:showVal val="0"/>
          <c:showCatName val="0"/>
          <c:showSerName val="0"/>
          <c:showPercent val="0"/>
          <c:showBubbleSize val="0"/>
        </c:dLbls>
        <c:marker val="1"/>
        <c:smooth val="0"/>
        <c:axId val="95801728"/>
        <c:axId val="95803264"/>
      </c:lineChart>
      <c:catAx>
        <c:axId val="95801728"/>
        <c:scaling>
          <c:orientation val="minMax"/>
        </c:scaling>
        <c:delete val="0"/>
        <c:axPos val="b"/>
        <c:numFmt formatCode="General" sourceLinked="1"/>
        <c:majorTickMark val="out"/>
        <c:minorTickMark val="none"/>
        <c:tickLblPos val="nextTo"/>
        <c:crossAx val="95803264"/>
        <c:crosses val="autoZero"/>
        <c:auto val="1"/>
        <c:lblAlgn val="ctr"/>
        <c:lblOffset val="100"/>
        <c:noMultiLvlLbl val="0"/>
      </c:catAx>
      <c:valAx>
        <c:axId val="95803264"/>
        <c:scaling>
          <c:orientation val="minMax"/>
        </c:scaling>
        <c:delete val="0"/>
        <c:axPos val="l"/>
        <c:majorGridlines/>
        <c:numFmt formatCode="General" sourceLinked="1"/>
        <c:majorTickMark val="out"/>
        <c:minorTickMark val="none"/>
        <c:tickLblPos val="nextTo"/>
        <c:crossAx val="95801728"/>
        <c:crosses val="autoZero"/>
        <c:crossBetween val="between"/>
      </c:valAx>
    </c:plotArea>
    <c:legend>
      <c:legendPos val="r"/>
      <c:layout>
        <c:manualLayout>
          <c:xMode val="edge"/>
          <c:yMode val="edge"/>
          <c:x val="0.7963055555555556"/>
          <c:y val="0.14217483231262756"/>
          <c:w val="0.18702777777777779"/>
          <c:h val="0.65083515602216435"/>
        </c:manualLayout>
      </c:layout>
      <c:overlay val="0"/>
    </c:legend>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7.png"/><Relationship Id="rId1" Type="http://schemas.openxmlformats.org/officeDocument/2006/relationships/image" Target="../media/image33.png"/><Relationship Id="rId4" Type="http://schemas.openxmlformats.org/officeDocument/2006/relationships/image" Target="../media/image37.jpeg"/></Relationships>
</file>

<file path=ppt/drawings/drawing1.xml><?xml version="1.0" encoding="utf-8"?>
<c:userShapes xmlns:c="http://schemas.openxmlformats.org/drawingml/2006/chart">
  <cdr:relSizeAnchor xmlns:cdr="http://schemas.openxmlformats.org/drawingml/2006/chartDrawing">
    <cdr:from>
      <cdr:x>0.59292</cdr:x>
      <cdr:y>0.12857</cdr:y>
    </cdr:from>
    <cdr:to>
      <cdr:x>0.74336</cdr:x>
      <cdr:y>0.38571</cdr:y>
    </cdr:to>
    <cdr:cxnSp macro="">
      <cdr:nvCxnSpPr>
        <cdr:cNvPr id="2" name="Straight Arrow Connector 1"/>
        <cdr:cNvCxnSpPr/>
      </cdr:nvCxnSpPr>
      <cdr:spPr>
        <a:xfrm xmlns:a="http://schemas.openxmlformats.org/drawingml/2006/main" flipV="1">
          <a:off x="5105400" y="685801"/>
          <a:ext cx="1295400" cy="1371600"/>
        </a:xfrm>
        <a:prstGeom xmlns:a="http://schemas.openxmlformats.org/drawingml/2006/main" prst="straightConnector1">
          <a:avLst/>
        </a:prstGeom>
        <a:ln xmlns:a="http://schemas.openxmlformats.org/drawingml/2006/main" w="57150">
          <a:solidFill>
            <a:srgbClr val="0070C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0.56303</cdr:x>
      <cdr:y>0.35714</cdr:y>
    </cdr:from>
    <cdr:to>
      <cdr:x>0.7395</cdr:x>
      <cdr:y>0.71429</cdr:y>
    </cdr:to>
    <cdr:cxnSp macro="">
      <cdr:nvCxnSpPr>
        <cdr:cNvPr id="3" name="Straight Arrow Connector 2"/>
        <cdr:cNvCxnSpPr/>
      </cdr:nvCxnSpPr>
      <cdr:spPr>
        <a:xfrm xmlns:a="http://schemas.openxmlformats.org/drawingml/2006/main" flipV="1">
          <a:off x="5105400" y="1905001"/>
          <a:ext cx="1600200" cy="1905000"/>
        </a:xfrm>
        <a:prstGeom xmlns:a="http://schemas.openxmlformats.org/drawingml/2006/main" prst="straightConnector1">
          <a:avLst/>
        </a:prstGeom>
        <a:ln xmlns:a="http://schemas.openxmlformats.org/drawingml/2006/main" w="57150">
          <a:solidFill>
            <a:srgbClr val="00B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0.59664</cdr:x>
      <cdr:y>0.42857</cdr:y>
    </cdr:from>
    <cdr:to>
      <cdr:x>0.77311</cdr:x>
      <cdr:y>0.65714</cdr:y>
    </cdr:to>
    <cdr:cxnSp macro="">
      <cdr:nvCxnSpPr>
        <cdr:cNvPr id="4" name="Straight Arrow Connector 3"/>
        <cdr:cNvCxnSpPr/>
      </cdr:nvCxnSpPr>
      <cdr:spPr>
        <a:xfrm xmlns:a="http://schemas.openxmlformats.org/drawingml/2006/main" flipV="1">
          <a:off x="5410200" y="2286001"/>
          <a:ext cx="1600200" cy="1219200"/>
        </a:xfrm>
        <a:prstGeom xmlns:a="http://schemas.openxmlformats.org/drawingml/2006/main" prst="straightConnector1">
          <a:avLst/>
        </a:prstGeom>
        <a:ln xmlns:a="http://schemas.openxmlformats.org/drawingml/2006/main" w="57150">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0.59664</cdr:x>
      <cdr:y>0.3</cdr:y>
    </cdr:from>
    <cdr:to>
      <cdr:x>0.75593</cdr:x>
      <cdr:y>0.52857</cdr:y>
    </cdr:to>
    <cdr:cxnSp macro="">
      <cdr:nvCxnSpPr>
        <cdr:cNvPr id="5" name="Straight Arrow Connector 4"/>
        <cdr:cNvCxnSpPr/>
      </cdr:nvCxnSpPr>
      <cdr:spPr>
        <a:xfrm xmlns:a="http://schemas.openxmlformats.org/drawingml/2006/main" flipV="1">
          <a:off x="5410200" y="1600201"/>
          <a:ext cx="1444429" cy="1219200"/>
        </a:xfrm>
        <a:prstGeom xmlns:a="http://schemas.openxmlformats.org/drawingml/2006/main" prst="straightConnector1">
          <a:avLst/>
        </a:prstGeom>
        <a:ln xmlns:a="http://schemas.openxmlformats.org/drawingml/2006/main" w="571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0.4958</cdr:x>
      <cdr:y>0.72857</cdr:y>
    </cdr:from>
    <cdr:to>
      <cdr:x>0.54932</cdr:x>
      <cdr:y>0.7872</cdr:y>
    </cdr:to>
    <cdr:pic>
      <cdr:nvPicPr>
        <cdr:cNvPr id="6" name="Picture 5" descr="http://www.mapsofworld.com/images/world-countries-flags/ireland-flag.gi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495800" y="3886201"/>
          <a:ext cx="485341" cy="3127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0.64706</cdr:x>
      <cdr:y>0.08571</cdr:y>
    </cdr:from>
    <cdr:to>
      <cdr:x>0.70329</cdr:x>
      <cdr:y>0.14743</cdr:y>
    </cdr:to>
    <cdr:pic>
      <cdr:nvPicPr>
        <cdr:cNvPr id="7" name="Picture 6" descr="http://www.mapsofworld.com/images/world-countries-flags/greece-flag.gi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867400" y="457201"/>
          <a:ext cx="509896" cy="32919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0.56303</cdr:x>
      <cdr:y>0.42857</cdr:y>
    </cdr:from>
    <cdr:to>
      <cdr:x>0.61655</cdr:x>
      <cdr:y>0.49157</cdr:y>
    </cdr:to>
    <cdr:pic>
      <cdr:nvPicPr>
        <cdr:cNvPr id="8" name="Picture 7" descr="http://www.theflagshop.co.uk/ekmps/shops/speed/images/portugal-flag-194-p.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105400" y="2286001"/>
          <a:ext cx="485341" cy="33605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0.68067</cdr:x>
      <cdr:y>0.55714</cdr:y>
    </cdr:from>
    <cdr:to>
      <cdr:x>0.731</cdr:x>
      <cdr:y>0.61055</cdr:y>
    </cdr:to>
    <cdr:pic>
      <cdr:nvPicPr>
        <cdr:cNvPr id="9" name="Picture 8" descr="http://t2.gstatic.com/images?q=tbn:ANd9GcTYpzJsgbErl2tANvLRzEVhMDp6cynREx4EX7B-dEkG7oNWndzzniB3Q2jK"/>
        <cdr:cNvPicPr>
          <a:picLocks xmlns:a="http://schemas.openxmlformats.org/drawingml/2006/main" noChangeAspect="1" noChangeArrowheads="1"/>
        </cdr:cNvPicPr>
      </cdr:nvPicPr>
      <cdr:blipFill>
        <a:blip xmlns:a="http://schemas.openxmlformats.org/drawingml/2006/main" xmlns:r="http://schemas.openxmlformats.org/officeDocument/2006/relationships" r:embed="rId4">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172200" y="2971801"/>
          <a:ext cx="456399" cy="28487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0.10084</cdr:x>
      <cdr:y>0.94039</cdr:y>
    </cdr:from>
    <cdr:to>
      <cdr:x>0.94118</cdr:x>
      <cdr:y>1</cdr:y>
    </cdr:to>
    <cdr:sp macro="" textlink="">
      <cdr:nvSpPr>
        <cdr:cNvPr id="10" name="TextBox 9"/>
        <cdr:cNvSpPr txBox="1"/>
      </cdr:nvSpPr>
      <cdr:spPr>
        <a:xfrm xmlns:a="http://schemas.openxmlformats.org/drawingml/2006/main">
          <a:off x="914400" y="5016041"/>
          <a:ext cx="7620032" cy="3179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From Remi </a:t>
          </a:r>
          <a:r>
            <a:rPr lang="en-US" sz="1600" dirty="0" err="1" smtClean="0"/>
            <a:t>Bourgeot</a:t>
          </a:r>
          <a:r>
            <a:rPr lang="en-US" sz="1600" dirty="0" smtClean="0"/>
            <a:t>, </a:t>
          </a:r>
          <a:r>
            <a:rPr lang="en-US" sz="1600" dirty="0" err="1" smtClean="0"/>
            <a:t>Fondation</a:t>
          </a:r>
          <a:r>
            <a:rPr lang="en-US" sz="1600" dirty="0" smtClean="0"/>
            <a:t> Robert Schuman.  </a:t>
          </a:r>
          <a:r>
            <a:rPr lang="en-US" sz="1400" dirty="0" smtClean="0"/>
            <a:t>Data source: IMF </a:t>
          </a:r>
          <a:r>
            <a:rPr lang="en-US" sz="1400" i="1" dirty="0" smtClean="0"/>
            <a:t>WEO</a:t>
          </a:r>
          <a:r>
            <a:rPr lang="en-US" sz="1400" dirty="0" smtClean="0"/>
            <a:t>,.</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n-US"/>
          </a:p>
        </p:txBody>
      </p:sp>
      <p:sp>
        <p:nvSpPr>
          <p:cNvPr id="3850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850ABDDE-464F-47D4-B882-85AF9A66F4F3}" type="datetimeFigureOut">
              <a:rPr lang="en-US" altLang="en-US"/>
              <a:pPr/>
              <a:t>5/8/2018</a:t>
            </a:fld>
            <a:endParaRPr lang="en-US" altLang="en-US"/>
          </a:p>
        </p:txBody>
      </p:sp>
      <p:sp>
        <p:nvSpPr>
          <p:cNvPr id="3850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3850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DD8B37F5-0422-4ED8-A051-CDCCB8B37E00}" type="slidenum">
              <a:rPr lang="en-US" altLang="en-US"/>
              <a:pPr/>
              <a:t>‹#›</a:t>
            </a:fld>
            <a:endParaRPr lang="en-US" altLang="en-US"/>
          </a:p>
        </p:txBody>
      </p:sp>
    </p:spTree>
    <p:extLst>
      <p:ext uri="{BB962C8B-B14F-4D97-AF65-F5344CB8AC3E}">
        <p14:creationId xmlns:p14="http://schemas.microsoft.com/office/powerpoint/2010/main" val="22175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endParaRPr lang="en-US" altLang="en-US"/>
          </a:p>
        </p:txBody>
      </p:sp>
      <p:sp>
        <p:nvSpPr>
          <p:cNvPr id="808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en-US" alt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en-US" altLang="en-US"/>
          </a:p>
        </p:txBody>
      </p:sp>
      <p:sp>
        <p:nvSpPr>
          <p:cNvPr id="809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E1093EEB-E53C-48B3-B661-7EA0399FBBE4}" type="slidenum">
              <a:rPr lang="en-US" altLang="en-US"/>
              <a:pPr/>
              <a:t>‹#›</a:t>
            </a:fld>
            <a:endParaRPr lang="en-US" altLang="en-US"/>
          </a:p>
        </p:txBody>
      </p:sp>
    </p:spTree>
    <p:extLst>
      <p:ext uri="{BB962C8B-B14F-4D97-AF65-F5344CB8AC3E}">
        <p14:creationId xmlns:p14="http://schemas.microsoft.com/office/powerpoint/2010/main" val="656604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4D053FDE-310D-4BF5-9BF8-ABA4F6C1216E}" type="slidenum">
              <a:rPr lang="en-US" altLang="en-US"/>
              <a:pPr eaLnBrk="1" hangingPunct="1">
                <a:spcBef>
                  <a:spcPct val="0"/>
                </a:spcBef>
              </a:pPr>
              <a:t>1</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C73A5101-D928-48B3-8ACE-8FE5FC09F29E}" type="slidenum">
              <a:rPr lang="en-US" altLang="en-US"/>
              <a:pPr algn="r" eaLnBrk="1" hangingPunct="1">
                <a:spcBef>
                  <a:spcPct val="0"/>
                </a:spcBef>
              </a:pPr>
              <a:t>6</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cs typeface="Arial" pitchFamily="34" charset="0"/>
              </a:rPr>
              <a:t>keep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C3632-1E19-4B78-826C-EECAF57FB299}" type="slidenum">
              <a:rPr lang="x-none" smtClean="0"/>
              <a:t>8</a:t>
            </a:fld>
            <a:endParaRPr lang="x-none"/>
          </a:p>
        </p:txBody>
      </p:sp>
    </p:spTree>
    <p:extLst>
      <p:ext uri="{BB962C8B-B14F-4D97-AF65-F5344CB8AC3E}">
        <p14:creationId xmlns:p14="http://schemas.microsoft.com/office/powerpoint/2010/main" val="3266227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093EEB-E53C-48B3-B661-7EA0399FBBE4}" type="slidenum">
              <a:rPr lang="en-US" altLang="en-US" smtClean="0"/>
              <a:pPr/>
              <a:t>14</a:t>
            </a:fld>
            <a:endParaRPr lang="en-US" altLang="en-US"/>
          </a:p>
        </p:txBody>
      </p:sp>
    </p:spTree>
    <p:extLst>
      <p:ext uri="{BB962C8B-B14F-4D97-AF65-F5344CB8AC3E}">
        <p14:creationId xmlns:p14="http://schemas.microsoft.com/office/powerpoint/2010/main" val="3229671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614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F0931FB7-8671-43B1-94BD-13FFC848FD9C}" type="datetime1">
              <a:rPr lang="en-US" altLang="en-US"/>
              <a:pPr/>
              <a:t>5/8/2018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860FAF3-0215-44ED-967E-C1017BCD7999}" type="slidenum">
              <a:rPr lang="en-US" altLang="en-US"/>
              <a:pPr/>
              <a:t>‹#›</a:t>
            </a:fld>
            <a:endParaRPr lang="en-US" altLang="en-US"/>
          </a:p>
        </p:txBody>
      </p:sp>
    </p:spTree>
    <p:extLst>
      <p:ext uri="{BB962C8B-B14F-4D97-AF65-F5344CB8AC3E}">
        <p14:creationId xmlns:p14="http://schemas.microsoft.com/office/powerpoint/2010/main" val="24499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6962CAF-300F-409D-B04A-8111792ED6F9}" type="datetime1">
              <a:rPr lang="en-US" altLang="en-US"/>
              <a:pPr/>
              <a:t>5/8/2018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0ABA242-6117-4F46-813F-D1FF2B15FCF1}" type="slidenum">
              <a:rPr lang="en-US" altLang="en-US"/>
              <a:pPr/>
              <a:t>‹#›</a:t>
            </a:fld>
            <a:endParaRPr lang="en-US" altLang="en-US"/>
          </a:p>
        </p:txBody>
      </p:sp>
    </p:spTree>
    <p:extLst>
      <p:ext uri="{BB962C8B-B14F-4D97-AF65-F5344CB8AC3E}">
        <p14:creationId xmlns:p14="http://schemas.microsoft.com/office/powerpoint/2010/main" val="122030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B4E9FC7-F2F5-42D1-AFAA-220E89C550EE}" type="datetime1">
              <a:rPr lang="en-US" altLang="en-US"/>
              <a:pPr/>
              <a:t>5/8/2018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28A36B8-DAC8-4C3E-9C1A-E2FF8F94EFF4}" type="slidenum">
              <a:rPr lang="en-US" altLang="en-US"/>
              <a:pPr/>
              <a:t>‹#›</a:t>
            </a:fld>
            <a:endParaRPr lang="en-US" altLang="en-US"/>
          </a:p>
        </p:txBody>
      </p:sp>
    </p:spTree>
    <p:extLst>
      <p:ext uri="{BB962C8B-B14F-4D97-AF65-F5344CB8AC3E}">
        <p14:creationId xmlns:p14="http://schemas.microsoft.com/office/powerpoint/2010/main" val="2102459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BFAFBCA6-B4D4-4379-9868-74CEF9391E4D}" type="datetime1">
              <a:rPr lang="en-US" altLang="en-US"/>
              <a:pPr/>
              <a:t>5/8/2018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C0769C3-3182-4AAA-94CC-B731556F6F5C}" type="slidenum">
              <a:rPr lang="en-US" altLang="en-US"/>
              <a:pPr/>
              <a:t>‹#›</a:t>
            </a:fld>
            <a:endParaRPr lang="en-US" altLang="en-US"/>
          </a:p>
        </p:txBody>
      </p:sp>
    </p:spTree>
    <p:extLst>
      <p:ext uri="{BB962C8B-B14F-4D97-AF65-F5344CB8AC3E}">
        <p14:creationId xmlns:p14="http://schemas.microsoft.com/office/powerpoint/2010/main" val="1604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156ACF3-345E-4098-91A0-52CADBFD43AB}" type="datetime1">
              <a:rPr lang="en-US" altLang="en-US"/>
              <a:pPr/>
              <a:t>5/8/2018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A82F3AB-5446-41BD-9242-90190693905E}" type="slidenum">
              <a:rPr lang="en-US" altLang="en-US"/>
              <a:pPr/>
              <a:t>‹#›</a:t>
            </a:fld>
            <a:endParaRPr lang="en-US" altLang="en-US"/>
          </a:p>
        </p:txBody>
      </p:sp>
    </p:spTree>
    <p:extLst>
      <p:ext uri="{BB962C8B-B14F-4D97-AF65-F5344CB8AC3E}">
        <p14:creationId xmlns:p14="http://schemas.microsoft.com/office/powerpoint/2010/main" val="3824351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7650C0B-FE1A-49C9-8EC0-0EE5B6CF9138}" type="datetime1">
              <a:rPr lang="en-US" altLang="en-US"/>
              <a:pPr/>
              <a:t>5/8/2018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C845376-44AE-4920-8288-BBC65284B90C}" type="slidenum">
              <a:rPr lang="en-US" altLang="en-US"/>
              <a:pPr/>
              <a:t>‹#›</a:t>
            </a:fld>
            <a:endParaRPr lang="en-US" altLang="en-US"/>
          </a:p>
        </p:txBody>
      </p:sp>
    </p:spTree>
    <p:extLst>
      <p:ext uri="{BB962C8B-B14F-4D97-AF65-F5344CB8AC3E}">
        <p14:creationId xmlns:p14="http://schemas.microsoft.com/office/powerpoint/2010/main" val="184770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3E1A85E5-5C09-44E7-BC0C-9183486CB69D}" type="datetime1">
              <a:rPr lang="en-US" altLang="en-US"/>
              <a:pPr/>
              <a:t>5/8/2018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537C581-ABFC-40F8-8A19-448CFD3A7F9B}" type="slidenum">
              <a:rPr lang="en-US" altLang="en-US"/>
              <a:pPr/>
              <a:t>‹#›</a:t>
            </a:fld>
            <a:endParaRPr lang="en-US" altLang="en-US"/>
          </a:p>
        </p:txBody>
      </p:sp>
    </p:spTree>
    <p:extLst>
      <p:ext uri="{BB962C8B-B14F-4D97-AF65-F5344CB8AC3E}">
        <p14:creationId xmlns:p14="http://schemas.microsoft.com/office/powerpoint/2010/main" val="174927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40FE093-DF57-459A-BFFC-40101A3D9BD2}" type="datetime1">
              <a:rPr lang="en-US" altLang="en-US"/>
              <a:pPr/>
              <a:t>5/8/2018</a:t>
            </a:fld>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512FC624-61AE-4446-9FAF-B7C4A1BB8501}" type="slidenum">
              <a:rPr lang="en-US" altLang="en-US"/>
              <a:pPr/>
              <a:t>‹#›</a:t>
            </a:fld>
            <a:endParaRPr lang="en-US" altLang="en-US"/>
          </a:p>
        </p:txBody>
      </p:sp>
    </p:spTree>
    <p:extLst>
      <p:ext uri="{BB962C8B-B14F-4D97-AF65-F5344CB8AC3E}">
        <p14:creationId xmlns:p14="http://schemas.microsoft.com/office/powerpoint/2010/main" val="292500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6CEF16D9-AE76-461A-B52E-0ADB3A837801}" type="datetime1">
              <a:rPr lang="en-US" altLang="en-US"/>
              <a:pPr/>
              <a:t>5/8/2018</a:t>
            </a:fld>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09A618C3-BE4B-4D4E-AC06-754BDDCC1837}" type="slidenum">
              <a:rPr lang="en-US" altLang="en-US"/>
              <a:pPr/>
              <a:t>‹#›</a:t>
            </a:fld>
            <a:endParaRPr lang="en-US" altLang="en-US"/>
          </a:p>
        </p:txBody>
      </p:sp>
    </p:spTree>
    <p:extLst>
      <p:ext uri="{BB962C8B-B14F-4D97-AF65-F5344CB8AC3E}">
        <p14:creationId xmlns:p14="http://schemas.microsoft.com/office/powerpoint/2010/main" val="624678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B811C0C-4A8B-490B-9886-165653CAF23C}" type="datetime1">
              <a:rPr lang="en-US" altLang="en-US"/>
              <a:pPr/>
              <a:t>5/8/2018</a:t>
            </a:fld>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78F34F03-0286-4502-B514-BDC91C5EF89A}" type="slidenum">
              <a:rPr lang="en-US" altLang="en-US"/>
              <a:pPr/>
              <a:t>‹#›</a:t>
            </a:fld>
            <a:endParaRPr lang="en-US" altLang="en-US"/>
          </a:p>
        </p:txBody>
      </p:sp>
    </p:spTree>
    <p:extLst>
      <p:ext uri="{BB962C8B-B14F-4D97-AF65-F5344CB8AC3E}">
        <p14:creationId xmlns:p14="http://schemas.microsoft.com/office/powerpoint/2010/main" val="355285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D868860-33AC-4787-B5F3-63CDC3BDD226}" type="datetime1">
              <a:rPr lang="en-US" altLang="en-US"/>
              <a:pPr/>
              <a:t>5/8/2018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E01D366-48F2-4B08-92BF-CD661CB21DD2}" type="slidenum">
              <a:rPr lang="en-US" altLang="en-US"/>
              <a:pPr/>
              <a:t>‹#›</a:t>
            </a:fld>
            <a:endParaRPr lang="en-US" altLang="en-US"/>
          </a:p>
        </p:txBody>
      </p:sp>
    </p:spTree>
    <p:extLst>
      <p:ext uri="{BB962C8B-B14F-4D97-AF65-F5344CB8AC3E}">
        <p14:creationId xmlns:p14="http://schemas.microsoft.com/office/powerpoint/2010/main" val="416354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7F815F5-3493-4318-A874-E2FC2655BB12}" type="datetime1">
              <a:rPr lang="en-US" altLang="en-US"/>
              <a:pPr/>
              <a:t>5/8/2018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78DF50D-A9C2-481F-89DF-3A658740EF2D}" type="slidenum">
              <a:rPr lang="en-US" altLang="en-US"/>
              <a:pPr/>
              <a:t>‹#›</a:t>
            </a:fld>
            <a:endParaRPr lang="en-US" altLang="en-US"/>
          </a:p>
        </p:txBody>
      </p:sp>
    </p:spTree>
    <p:extLst>
      <p:ext uri="{BB962C8B-B14F-4D97-AF65-F5344CB8AC3E}">
        <p14:creationId xmlns:p14="http://schemas.microsoft.com/office/powerpoint/2010/main" val="193707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fld id="{82AB323F-3397-45B8-915E-C7DD2C6AD145}" type="datetime1">
              <a:rPr lang="en-US" altLang="en-US"/>
              <a:pPr/>
              <a:t>5/8/2018</a:t>
            </a:fld>
            <a:endParaRPr lang="en-US" alt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endParaRPr lang="en-US" altLang="en-US"/>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fld id="{F59F4B89-CDC9-4850-B2DD-F3843476032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gif"/><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46.wmf"/></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52.jpe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10" Type="http://schemas.openxmlformats.org/officeDocument/2006/relationships/image" Target="../media/image62.png"/><Relationship Id="rId4" Type="http://schemas.openxmlformats.org/officeDocument/2006/relationships/image" Target="../media/image56.jpeg"/><Relationship Id="rId9" Type="http://schemas.openxmlformats.org/officeDocument/2006/relationships/image" Target="../media/image61.jpe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png"/><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85.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7.png"/><Relationship Id="rId5" Type="http://schemas.openxmlformats.org/officeDocument/2006/relationships/image" Target="../media/image16.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88640"/>
            <a:ext cx="9067800" cy="2209800"/>
          </a:xfrm>
        </p:spPr>
        <p:txBody>
          <a:bodyPr/>
          <a:lstStyle/>
          <a:p>
            <a:r>
              <a:rPr lang="en-US" altLang="en-US" sz="4000" b="1" dirty="0" smtClean="0">
                <a:effectLst/>
                <a:latin typeface="Calibri" panose="020F0502020204030204" pitchFamily="34" charset="0"/>
              </a:rPr>
              <a:t>Fiscal Pro-cyclicality</a:t>
            </a:r>
            <a:br>
              <a:rPr lang="en-US" altLang="en-US" sz="4000" b="1" dirty="0" smtClean="0">
                <a:effectLst/>
                <a:latin typeface="Calibri" panose="020F0502020204030204" pitchFamily="34" charset="0"/>
              </a:rPr>
            </a:br>
            <a:r>
              <a:rPr lang="en-US" altLang="en-US" sz="4000" b="1" dirty="0" smtClean="0">
                <a:effectLst/>
                <a:latin typeface="Calibri" panose="020F0502020204030204" pitchFamily="34" charset="0"/>
              </a:rPr>
              <a:t>and Optimistic Forecasts</a:t>
            </a:r>
          </a:p>
        </p:txBody>
      </p:sp>
      <p:sp>
        <p:nvSpPr>
          <p:cNvPr id="3075" name="Rectangle 3"/>
          <p:cNvSpPr>
            <a:spLocks noGrp="1" noChangeArrowheads="1"/>
          </p:cNvSpPr>
          <p:nvPr>
            <p:ph type="subTitle" idx="1"/>
          </p:nvPr>
        </p:nvSpPr>
        <p:spPr>
          <a:xfrm>
            <a:off x="0" y="4221088"/>
            <a:ext cx="9144000" cy="1368151"/>
          </a:xfrm>
        </p:spPr>
        <p:txBody>
          <a:bodyPr/>
          <a:lstStyle/>
          <a:p>
            <a:pPr eaLnBrk="1" hangingPunct="1"/>
            <a:r>
              <a:rPr lang="en-US" altLang="en-US" sz="2800" dirty="0" smtClean="0">
                <a:effectLst/>
                <a:latin typeface="Calibri" panose="020F0502020204030204" pitchFamily="34" charset="0"/>
              </a:rPr>
              <a:t>Workshop on </a:t>
            </a:r>
            <a:br>
              <a:rPr lang="en-US" altLang="en-US" sz="2800" dirty="0" smtClean="0">
                <a:effectLst/>
                <a:latin typeface="Calibri" panose="020F0502020204030204" pitchFamily="34" charset="0"/>
              </a:rPr>
            </a:br>
            <a:r>
              <a:rPr lang="en-US" altLang="en-US" sz="2800" dirty="0" smtClean="0">
                <a:effectLst/>
                <a:latin typeface="Calibri" panose="020F0502020204030204" pitchFamily="34" charset="0"/>
              </a:rPr>
              <a:t>Fiscal Policy and Adjustment: Issues and Policy Implications   World Bank, May 9, 2018</a:t>
            </a:r>
            <a:endParaRPr lang="en-US" altLang="en-US" sz="2800" dirty="0" smtClean="0">
              <a:latin typeface="Calibri" panose="020F0502020204030204" pitchFamily="34" charset="0"/>
            </a:endParaRPr>
          </a:p>
        </p:txBody>
      </p:sp>
      <p:sp>
        <p:nvSpPr>
          <p:cNvPr id="2052" name="Rectangle 4"/>
          <p:cNvSpPr>
            <a:spLocks noChangeArrowheads="1"/>
          </p:cNvSpPr>
          <p:nvPr/>
        </p:nvSpPr>
        <p:spPr bwMode="auto">
          <a:xfrm>
            <a:off x="762000" y="2260029"/>
            <a:ext cx="74676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r>
              <a:rPr lang="en-US" altLang="en-US" sz="4400" dirty="0">
                <a:solidFill>
                  <a:srgbClr val="00264D"/>
                </a:solidFill>
                <a:latin typeface="Calibri" panose="020F0502020204030204" pitchFamily="34" charset="0"/>
              </a:rPr>
              <a:t>Jeffrey Frankel</a:t>
            </a:r>
          </a:p>
          <a:p>
            <a:pPr algn="ctr" eaLnBrk="1" hangingPunct="1">
              <a:spcBef>
                <a:spcPct val="0"/>
              </a:spcBef>
              <a:buClrTx/>
              <a:buSzTx/>
              <a:buFontTx/>
              <a:buNone/>
            </a:pPr>
            <a:r>
              <a:rPr lang="en-US" altLang="en-US" sz="2600" dirty="0">
                <a:solidFill>
                  <a:srgbClr val="00264D"/>
                </a:solidFill>
                <a:latin typeface="Calibri" panose="020F0502020204030204" pitchFamily="34" charset="0"/>
              </a:rPr>
              <a:t>Harpel </a:t>
            </a:r>
            <a:r>
              <a:rPr lang="en-US" altLang="en-US" sz="2600" dirty="0" smtClean="0">
                <a:solidFill>
                  <a:srgbClr val="00264D"/>
                </a:solidFill>
                <a:latin typeface="Calibri" panose="020F0502020204030204" pitchFamily="34" charset="0"/>
              </a:rPr>
              <a:t>Professor of Capital Formation &amp; Growth </a:t>
            </a:r>
            <a:r>
              <a:rPr lang="en-US" altLang="en-US" sz="2600" dirty="0">
                <a:solidFill>
                  <a:srgbClr val="00264D"/>
                </a:solidFill>
                <a:latin typeface="Calibri" panose="020F0502020204030204" pitchFamily="34" charset="0"/>
              </a:rPr>
              <a:t>Harvard University</a:t>
            </a:r>
          </a:p>
          <a:p>
            <a:pPr algn="ctr" eaLnBrk="1" hangingPunct="1">
              <a:spcBef>
                <a:spcPct val="0"/>
              </a:spcBef>
              <a:buClrTx/>
              <a:buSzTx/>
              <a:buFontTx/>
              <a:buNone/>
            </a:pPr>
            <a:endParaRPr lang="en-US" altLang="en-US" sz="1400" dirty="0">
              <a:solidFill>
                <a:srgbClr val="00264D"/>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76200"/>
            <a:ext cx="8686800" cy="1371600"/>
          </a:xfrm>
        </p:spPr>
        <p:txBody>
          <a:bodyPr/>
          <a:lstStyle/>
          <a:p>
            <a:r>
              <a:rPr lang="en-US" altLang="en-US" sz="3200" dirty="0" smtClean="0">
                <a:effectLst/>
                <a:latin typeface="Calibri" panose="020F0502020204030204" pitchFamily="34" charset="0"/>
              </a:rPr>
              <a:t>The quality of institutions varies, </a:t>
            </a:r>
            <a:br>
              <a:rPr lang="en-US" altLang="en-US" sz="3200" dirty="0" smtClean="0">
                <a:effectLst/>
                <a:latin typeface="Calibri" panose="020F0502020204030204" pitchFamily="34" charset="0"/>
              </a:rPr>
            </a:br>
            <a:r>
              <a:rPr lang="en-US" altLang="en-US" sz="3200" dirty="0" smtClean="0">
                <a:effectLst/>
                <a:latin typeface="Calibri" panose="020F0502020204030204" pitchFamily="34" charset="0"/>
              </a:rPr>
              <a:t>not just across countries, but also across time.</a:t>
            </a:r>
          </a:p>
        </p:txBody>
      </p:sp>
      <p:sp>
        <p:nvSpPr>
          <p:cNvPr id="4" name="Slide Number Placeholder 3"/>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BB070153-7EA6-47A7-83CE-5A90601AE6B8}" type="slidenum">
              <a:rPr lang="en-US" altLang="en-US" sz="1400">
                <a:latin typeface="Calibri" panose="020F0502020204030204" pitchFamily="34" charset="0"/>
              </a:rPr>
              <a:pPr eaLnBrk="1" hangingPunct="1">
                <a:spcBef>
                  <a:spcPct val="0"/>
                </a:spcBef>
                <a:buClrTx/>
                <a:buSzTx/>
                <a:buFontTx/>
                <a:buNone/>
              </a:pPr>
              <a:t>10</a:t>
            </a:fld>
            <a:endParaRPr lang="en-US" altLang="en-US" sz="1400">
              <a:latin typeface="Calibri" panose="020F0502020204030204" pitchFamily="34" charset="0"/>
            </a:endParaRPr>
          </a:p>
        </p:txBody>
      </p:sp>
      <p:pic>
        <p:nvPicPr>
          <p:cNvPr id="717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4264" y="2362200"/>
            <a:ext cx="2895600" cy="3733800"/>
          </a:xfrm>
          <a:noFill/>
          <a:extLst>
            <a:ext uri="{909E8E84-426E-40DD-AFC4-6F175D3DCCD1}">
              <a14:hiddenFill xmlns:a14="http://schemas.microsoft.com/office/drawing/2010/main">
                <a:solidFill>
                  <a:srgbClr val="FFFFFF"/>
                </a:solidFill>
              </a14:hiddenFill>
            </a:ext>
          </a:extLst>
        </p:spPr>
      </p:pic>
      <p:pic>
        <p:nvPicPr>
          <p:cNvPr id="61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62" y="1371600"/>
            <a:ext cx="8310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381250"/>
            <a:ext cx="29622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362200"/>
            <a:ext cx="2743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10"/>
          <p:cNvSpPr txBox="1">
            <a:spLocks noChangeArrowheads="1"/>
          </p:cNvSpPr>
          <p:nvPr/>
        </p:nvSpPr>
        <p:spPr bwMode="auto">
          <a:xfrm>
            <a:off x="3929063" y="1857375"/>
            <a:ext cx="15231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400" dirty="0">
                <a:latin typeface="Calibri" panose="020F0502020204030204" pitchFamily="34" charset="0"/>
              </a:rPr>
              <a:t>1984-2009</a:t>
            </a:r>
          </a:p>
        </p:txBody>
      </p:sp>
      <p:pic>
        <p:nvPicPr>
          <p:cNvPr id="717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1175" y="6172200"/>
            <a:ext cx="6524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7"/>
          <p:cNvSpPr txBox="1">
            <a:spLocks noChangeArrowheads="1"/>
          </p:cNvSpPr>
          <p:nvPr/>
        </p:nvSpPr>
        <p:spPr bwMode="auto">
          <a:xfrm>
            <a:off x="271463" y="6273800"/>
            <a:ext cx="167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200" dirty="0">
                <a:latin typeface="Calibri" panose="020F0502020204030204" pitchFamily="34" charset="0"/>
              </a:rPr>
              <a:t>Frankel, Végh </a:t>
            </a:r>
            <a:br>
              <a:rPr lang="en-US" altLang="en-US" sz="1200" dirty="0">
                <a:latin typeface="Calibri" panose="020F0502020204030204" pitchFamily="34" charset="0"/>
              </a:rPr>
            </a:br>
            <a:r>
              <a:rPr lang="en-US" altLang="en-US" sz="1200" dirty="0">
                <a:latin typeface="Calibri" panose="020F0502020204030204" pitchFamily="34" charset="0"/>
              </a:rPr>
              <a:t>&amp; Vuletin</a:t>
            </a:r>
            <a:r>
              <a:rPr lang="en-US" altLang="en-US" sz="1200" dirty="0" smtClean="0">
                <a:latin typeface="Calibri" panose="020F0502020204030204" pitchFamily="34" charset="0"/>
              </a:rPr>
              <a:t>, </a:t>
            </a:r>
            <a:r>
              <a:rPr lang="en-US" altLang="en-US" sz="1200" i="1" dirty="0" smtClean="0">
                <a:latin typeface="Calibri" panose="020F0502020204030204" pitchFamily="34" charset="0"/>
              </a:rPr>
              <a:t>2013</a:t>
            </a:r>
            <a:r>
              <a:rPr lang="en-US" altLang="en-US" sz="1200" i="1" dirty="0">
                <a:latin typeface="Calibri" panose="020F0502020204030204" pitchFamily="34" charset="0"/>
              </a:rPr>
              <a:t>.</a:t>
            </a:r>
          </a:p>
        </p:txBody>
      </p:sp>
      <p:sp>
        <p:nvSpPr>
          <p:cNvPr id="14" name="Line 5"/>
          <p:cNvSpPr>
            <a:spLocks noChangeShapeType="1"/>
          </p:cNvSpPr>
          <p:nvPr/>
        </p:nvSpPr>
        <p:spPr bwMode="auto">
          <a:xfrm flipV="1">
            <a:off x="6781800" y="3313332"/>
            <a:ext cx="1828800" cy="953868"/>
          </a:xfrm>
          <a:prstGeom prst="line">
            <a:avLst/>
          </a:prstGeom>
          <a:noFill/>
          <a:ln w="76200">
            <a:solidFill>
              <a:srgbClr val="00CC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 name="Line 5"/>
          <p:cNvSpPr>
            <a:spLocks noChangeShapeType="1"/>
          </p:cNvSpPr>
          <p:nvPr/>
        </p:nvSpPr>
        <p:spPr bwMode="auto">
          <a:xfrm>
            <a:off x="4607717" y="4191000"/>
            <a:ext cx="1273333" cy="838200"/>
          </a:xfrm>
          <a:prstGeom prst="line">
            <a:avLst/>
          </a:prstGeom>
          <a:noFill/>
          <a:ln w="762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6" name="Line 5"/>
          <p:cNvSpPr>
            <a:spLocks noChangeShapeType="1"/>
          </p:cNvSpPr>
          <p:nvPr/>
        </p:nvSpPr>
        <p:spPr bwMode="auto">
          <a:xfrm flipV="1">
            <a:off x="352864" y="3100388"/>
            <a:ext cx="2438400" cy="46037"/>
          </a:xfrm>
          <a:prstGeom prst="line">
            <a:avLst/>
          </a:prstGeom>
          <a:noFill/>
          <a:ln w="76200">
            <a:solidFill>
              <a:srgbClr val="0070C0"/>
            </a:solidFill>
            <a:prstDash val="sysDash"/>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6159" name="AutoShape 12" descr="data:image/jpeg;base64,/9j/4AAQSkZJRgABAQAAAQABAAD/2wCEAAkGBggGERQQBxQTFRAWGBgVGBgYGBkbGhscHRgXHRsdGB0fJyYpGBsjIBsYIC8iJSc1LDgsFx4xNjAqNSgsLikBCQoKDgwOGg8PGjIkHSUsLDU0LTQuNDQvLDAvKS0sLCwsNS8xLCwqLywpLCkwLCwsMCwsLywsLCwsNCosLCwsLP/AABEIAJ8BPgMBIgACEQEDEQH/xAAcAAEAAgMBAQEAAAAAAAAAAAAABgcEBQgDAQL/xABJEAABAwIDAwcHBwoGAgMAAAABAAIDBBEFBiEHEjETIkFRYXGBFBVCU2KS0TI0Q3KCkbEIFxgjY3OTsrPTMzVSdIOiFsIkocH/xAAbAQEAAgMBAQAAAAAAAAAAAAAAAwUBAgYEB//EADYRAAIBAgMFBQYFBQEAAAAAAAABAgMEBRESEyExUXEyQVJhkQYigaGx8ILBwtHxFCMzYuEV/9oADAMBAAIRAxEAPwDIoc4ZoyQ8Q4q1zmD0Jer2H66eJHYrEy7tBwbMNmsdycx+jfoSfZPB349ipfANs1bGwU+bIm1lNwu4DlB234PI7bH2lI4sr5fzk0yZJqG79rmnlNnjuvrbt1HtLW4sLuy39qJ06u8NxLdXjsqniXZfVffUszM+RsCze22LxAvHCRvNkHc4cR2G47FTGbdhOMYReTAj5TFqd3RsrR3cH/Z1P+lbyhzhmfI7xDijXOYPQlvw/Zv10+8disTLu0HBsw2ax3JzH6N9gSfZPB349ils8VlTelPLyZ4L3A7i3W0S1w8Ud/r95eZylNDJTOLJ2lr2kgtcCCCOIIPAr8LrfM+R8Dze22LxBzxoJG82Rvc4cR2G47FTGbdhGMYReTAXeUxcd3QSgd3B/hr7K6e3xOlV3S91/L1KBwaKvRek8EtM4sna5r2mxa4EEHqIPArzVoaHS+x3/I4f+f8AqyKnlcOx3/I4f+f+rIqeXzXGf876y+p9D9j+zV/D+oz8v/O6f99H/O1Tz8of5hB/uB/SlUDy/wDO6f8AfR/ztU8/KH+YQf7gf0pVPgX+ZdSD2v7dPo/qjn5EWRQ0FVibxFQMfJI7g1gLifAL6G2lvZwZjrIoaCqxN7YqFj5JHaBrAXE9wCsjB9jbMPYKjPNQ2mi48k0h0ruy4uAexoce5bs51w/L7DT5GpmwtOhlcN6R333JPVvE9wVHeY3Qt90XqZa2OEXV6/7cd3N7l99DSYPscbQMFRnmdtNFx5JpDpXdlxcA9Nmhxt1Ld/8AmmH5eYafItM2Fp0MrhvSO++5PZvE9wXthWzvH80v5fHHuja7Uuku6Qjsb6I77dysjL+TMHy2AaKO8nTI/nP8D6PhZczXvbu94vTEvFRwzDe29tU5Lsrrz+fRFb4Vs7zBml/L4490bTrvSXdIR1Bvojvt3KW4xkzB8t4ZXGijvJ5LUXkfq/8AwX8D6PhZZ2bNpOX8ngtrpN6YfRR2c/x6GfaI8VSects2N5oa+GlAp6ZwLXMbq5zSLEPeegjoAHHW69djhUpSU0vi/wAisvsauLpaG9MfCty/6V+iIu3KEIiIAiIgCIiAIi/TWuf8kX4n7tSgPyiIgCIiAIiIAiIgCIiAL0gnlpnB9O5zXtNw5pIIPWCOBXSP5kcl+rk/iv8Ain5kcl+rk/iv+KqP/Xocn8v3JNnIrLANs1bGwU+bIm1lNwu4DlR234PI7dfaUjiyvl7OTeUyVUt5S1zTSmz28L2vrYdeov6SlX5kcl+rk/iv+K/cGxjKFM4Pp2yte03DmzPBB6wQdCqa8jYXO/S0+i/csrLELuyedKW7l3P4fbInQ5wzPkd4hxRrnMHoS34fs366feOxWJl3aDg2YbNY7k5j9HJYEn2Twd+PYtp5mopYRT1t54wLfriHu04XcdSfaOvatAdl2VzwY7+I74qlVOrTeUJZrzLiteWF5HVXpuFTnHg+qbX7+Zssz5HwPNzbYtE0vtYSN5sje5w6Ow3HYqYzdsIxfCN6TAXeUwjXd4Sgd3B/hr7KvbC8Ngwlu5A+Qs6A95fbuJ1A7L2Wbvt6wra3va1Dg93LuOcqU45+7vXMg2yOGSnwWNk7S17TOC0gggiWS4IPAqm10zUvbuO1HyT+C5mVLik9pNT5tnc+yKyjW/D+oz8v/O6f99H/ADtVh7eqGqxKjpoqFj5JHVIs1gLnH9VLwAVeZf8AnVP++j/naujZN14IDrdotcd11JhVXZS1ruZB7WrOpSXk/qjn3B9jbMPYKjPNQ2mi4iJpDpXdl9QD2NDj3LeHOtBl9hp8jUzYWnQyuG9I7q43uereJ7grArdnmA4i8yVvKveeLnSvJ/Hh2LOwTKOB5fO9QRtD/wDU47zvAngO5ey7ubu6eUpZR8iotJ4bbR1zjKpPk0lH6v5+hW2FbO8fzS/l8ce6Np4uku6Qjsb6I77dysfL+S8Hy2AaKO8nTI/nP8D6PhZbvfb1hYWLYdFi8ZilklY08eSkMbj9puoHce9QUrenB59/MivcXubtaG9MPCty/wCmlzZtKy/lAFtdJvzD6GOzn/aHBnXziOy6pbNu2vH8w70eHnyWA9EZ/WEe1JxH2beKtN2xLJrjd0chJ/bP+K+fmRyX6uT+K/4q8t6tnS3tNvzS/cpWpM5rc4uN3akr4ulfzI5L9XJ/Ff8AFazM+x7KWGUVVPSxvEkcE0jP1rjzmxucNL66gK0ji1BtJJ/fxNNmzn1ERWpGEREAREQBERAZuDU9FVzMjxJ5iied0yAA7l9A5wJF2g2vqDa9upXPkPYxVYFVyyYyYZacwyRsLdb8oN0kgjm8wuHSOdxVTZViy7JLfNEk7YhbSJgO92Ode7R3NJ7QuoMoYnhOJUcT8Bv5K0clHvbwIDOYBztTa1tVS4nXqQWUc8nx3bvg+ZJBJlB45snnyjTSVWY542gHcijj5z5HG+6LmwYPSPE2B0uoAug9sNdk2rLabMjp21LGb8TomkkB510PNcCWC99dOIVATtia4inJcy+hI3SR1kAmx7LleuxrTqw1Tzz6bvgYksnuPNERe80CIiAIiIAiIgJsiy/NGIepl9x3wTzRiHqZfcd8F8c0vkfeNrDxL1MRFl+aMQ9TL7jvgnmjEPUy+474JpfIbWHiXqYiLL80Yh6mX3HfBPNGIepl9x3wTS+Q2sPEvUxEWX5oxD1MvuO+CeaMQ9TL7jvgml8htYeJepiIso4TiA4wy+474LFWGmjaMoy4MIvrWueQGi5OgAWV5oxD1MvuO+Czk2JTjHizERZfmjEPUy+474J5oxD1MvuO+CaXyNdrDxL1MRFl+aMQ9TL7jvgnmjEPUy+474JpfIbWHiXqYiLL80Yh6mX3HfBPNGIepl9x3wTS+Q2sPEvUxF4V3+E/6rvwK2XmjEPUy+474LHxHC66OGQvilADHEksdYDdPHRTW6e1h1X1PPc1YbGe9dl9/kQZERfXT4eEREAREQBERAFJK/O9dLR01BQF0VPBzzuuIc+UvL94kcA1x5o6LX42tG0WkoRnlqXAzmSDNubZ84GCXEB/8mOLkXvHCQBzi11vRdzjfo6dOAj6IswgoLTHgAiItjAREQBERAEREB0J+kNln1NZ7kX9xP0hss+prPci/uLntZFDQ1WJyNioWOkkdo1rQST3AKreF263vP1N9bL8/SGyz6ms9yL+4sih274HibxFQU1fJI7g1kcbifASKIZR2A1tZuyZnfyLOPJMIdIfrO1azwv4K48Ayxg+Vo+TweJkbekjVzvrOOrvEqquP6OnugnJ9dxItTMzD6qWtjD5opISfQkLN4d+45w171kEgcVEcxbTcHwS7KY8vMNN1h5oPtP4fdcqA1GL5r2huMdKHclfVrObGPruPyu4nuCoal1CLyjvfJF/aYJXrR2lX+3DxS3ei/hFhYztMwHBnbhc6Vw0IiAcB3kkD7imC7QqbMDt3Daarf1u3Yw0d7i+w7uKr+qwzKWQ9c1T+UVNrinh1sdPlcP+xbfXQqJ5k2xY1izeRwYNoqYCwZD8q3a+wt9kDjrde20sbu5ep+7E1vJ4ZQjooJzl4m8l6d/y6s6Rne17H7vU4eNuC5mVw7HjfA4r/t/6sip5VeKQ2dTRybOg9kHnGt+H9Rn5f+d0/wC+j/naujy9rSASLnh29y5wy/8AO6f99H/O1T/8oGaSnoqZ8Di17alpDmkggiOSxBHAqXCaW1loz4sg9rnlUpPyf1RaK1WOY8cCbvyU9RKziXRBjrd4LgfG1lR+Utu+MYRaPHR5TFoN7RsrR38H/a1P+pXPljPGBZvbfCJQ544xu5sje9p4jtFx2q1ubKtR4rdzXA46lUgpJyWa5cDSQbYMAlcGvbUMB9JzG2HfuuJ+4KRVWY4mwiowuOSrZ0inMbnDwc5t+qwuexYOYtn2DZhu57eTmP0jNCT7Q4O/HtVd12T8z5HeZsLc5zB6cXV7bNdPAjtVVtatJ5zWpeR0dOzw6+ilQm6dTlLen0f30N5Nt/y9TOLJ6eua9psWujjBB6iDJoV5/pDZZ9TWe5F/cWmlzRl/OTRHnanG/awqIgQ8d9tbdmov6KjmP7Ga6NnlGU5W1tOb6NIEjR1EcHkcNNb+ir2zqYfc7uD6lLe4ddWTyqx3c+5/H7ZPP0hss+prPci/uLX5i265exekqaeCKrD5YZYmlzI7AvY5ovZ50uepUdNDJTuLJgWvaSC0gggjiCDwK/Cuo4ZbpprP1K3WwiIrI0CIveioanEXiKiY58jr2a0XcbAk2HSbA6BG8t7B4IpRkLJsmba00k4czdZK599HNLWkNuD7ZYCO9aSmwbEKxz2U8T3OjuZLNPMDb3LzwaBY6nqUe1hqcc+GXzM5GEiIpDAREQBERAFM8K2YYnmSkbWZceyfi2SIkMkY8HUandcLWcDvAkEaX0UPiY2RwDyGgkAuN7AdZtc6dgV9bHpcnYO80+DVUk9ZMOfeOVjSGAnQEbrQNdXG+vbZeK9rTow1Q49M18eRtFZs1me9jWJYjNSNy+Gcm2nZDI57g0B0egc7pJcCODfRKqbH8NgweofBTSiYRndc8N3Wlw0cG3J3mg3G902vwXWOZMSw7CaWWXGXujp93de5u/cB5DBbc5wN3DUajiuXM24fl2jk3ssVTp4XE818b2vZ4kAPHboezpXiw24qVPdnnkvLd8WbTSRoERFdEYREQFu5R2A1tZuy5nfyLOPJMs6Qj2natZ4X8CrjwDK+D5Vj5PB4mRt6Txc76zjcu8StJmLafg2CXZTO5eUeiwjdB9p/D7rlV7V5izHn55ihcBH0saQyMD23E87xPRoFwl5iNWo8pZvyXD79To7LBKtaO0qNQh4pfkv4RYeYtpuD4JdlMeXmHosPNB9p/D7rlQGoxfNe0RxjpQ7kr6tZzYx9dx+V3E9wX2fDsoZGAfmecVFRa4p4TcdHyuH3uIFugqK5l2xYzizeQwYNo6UCwZFo63a8Wt9kDxWlvht3eb5e7E9rv8Pw7daw2k/FLgui/jqyWVOF5SyHrmqfyipGop4dbH2uH/YtHYVEsy7YsZxZvIYMG0dKBYMi0dbteALfZA8VAiS7V3FfF1FnhFvbLcs3zZz15iNxeS1VpZ+XcuiPpN+K+IitjwHS+x3/ACOH/n/qyKnlbmyCrp4sEiEj2g/r9C4A/wCJIqi3gvm+MRk67yXfL6n0L2QklGrn/r+ZsMv/ADun/fR/ztU8/KH+YQf7gf0pVAcAe1tVTkkW5WP+dqnP5QdTDNQQCJzXHygcCD9HIpsDi1WWa7zz+1zTnTy5P6ooNfuGaSncHwEte0ghwJBBHAgjgV+EX0I4UtDKW3fGMItHjw8pi052jZWjv4P+1r7SufLGeMDzc2+EShz+mN3Nkb3tPEdouO1ckL0hnlpnB8DnNe03Dmkgg9YI4FVdxhlKrvj7r+XobqbR1ZmLZ9g2Ybue3k5j9IzQk+0ODvx7VXddk/M+R3mbC3OcwenF1e2zXTwI7Vo8pbd8Ywi0ePN8pi4b2glA7+D/AB19pXLlzPmAZpZvYbOy4F3Med17e9p/EXHauYu8KlTeprLzRf2WOXFutm3rh4Zb/T7y8itZc0Zfzk0R52pxvjQVEVw4ceNtbdmov6Ki+Z9kNRh8L6zLkzKujaHPcQQHsa0EneF7OsBrax9lXLmLJ2W8w3c8sjmP0jHNBJ9ocHfj2qsMzZWxfKcU7qOUPgdG9rnRP4tLSCJGXvaxPWO1YtLy7tZqHajmeyrb4bfxc6D2VTLsvg+j++hUyIi7w5ELbZawLGcdna3AI5HTNIcHN0DCDcOc7gzUaEniOtale9NW1NEb0j3sPW1xb+C1mm4tR4mTsDCqeobHG/FGxeV7gbI5g0J0vukgHdvrZQ/axgOO4nQmDKzGbjnF87GkNe8XvZotZ1zdztQTuga3IUHwfau7J2FUzWE1FbK58jhI9xDIxKW843vdwbZo7d49Adqdqmc/P76WrwOeVsUkJa+MSEbj2OO8HNB0Nnt16Ray5qjZ1Y1k+7N5ct33uJXJZFdTwS0riyoa5r2mxa4EEHqIPArzX6kkfKSZCSTxJNyvyunXmQhERAERfUB8UiyRm12TJpamBu9MYXRx34B7nM5zusAB2nSbdqjqLScFOLjLgZJfQbR8T8mq6TGHOnhqWvN3G7mSnnBzb+iXAXb0cR0h0QRFiFOMM9KyzGYREUhgIiIAiIgCIiAIiIAiIgCIvoBPBAfEREAREQBERAEREAREQBERAEREAREQBERAEREAV37I9n+XcRY6simdUb0b4HxvjDTG57bO6Tc7pIBGlnFUgpJhGf8AGsvUwpcFeIW8pyzntHPe7m2BJuN0BrRuga63vey8l3SqVYaabyZtFpcT958y1hOU5/JsOqXzys0lvHutYbcL3O8euwsOu9wIwtlmLHajMtQ+qrQ0Sybu/uizSWtDbga2uACdeJPDgNap6SkoJTeb7zDCIikMBERAEREAREQBERAEREARFtssYzFgVQyWqiZND8mWN7WuD2Ei4seDhYEHraFrJtJtLMGpU32OYD58xSIyAGOEGd1/ZsGf9y0+BVj4lsSyzmeJtTlqV0AkaHttz4yDr8kneb1W3tOrRbbZPs6qsiipdiTmOlkc1rSwkjcaCQdQCCS43HshVFxiNOVGSi8pcMiRQeZRGecD/wDG8QqaYCzWyEs+o7nM/wCpA8Fol0NtN2UVedqyGow98cbeT5OUuvpuuu0tAHOcQ4jUgc0LFdstyhs9pn1uP71S6Nt7P5rXO4BrGDjvHSziR9y3pYlT2cc98uS5hweZQaLLxTEH4rM+aRrGlxvusaGsaODWtaODWgADuWIrVZ5byMIiLICIiAIiIAiIgCIiAIiIAiIgCIiAIiIAiIgCIiAIiIAiIgCIiAIiIAiIgCIrJyDmbIGVyySuhqparpkeyMsYf2bd/TvILu7goa1R045qLb5IylmTvYVSZkw+mfHi0RZRnnwl5s8EnnAMOu4flXNtdRfeuLRUIwvbHlPFpI4YJZBJI9sbWuifq5xAAuAQNSOJU3XIXWt1HKcdLZPHgFSe32kzJWOYWxE4dGN4OYd7nkHedKPQsNAeGp1u6wuwmyr+o245Nj+TJI/uif8A+wC3s3UhU1whqyEssjmpFOM94xkfHS6XAIamCoJuebGIX9paHksP1R3i6g666lNzjm015MgYREUhgIiIAiIgCIiAIiIAiIgCIiAIszCsMnxmVsFJu8q82YHODQ53Q0E6Bx4C51JA6VNcibMK/FayWnx6GWJrIZDzm2G+4bjCDwdYu3hbTmKGrXhSTcnwMpZlfIt7HknHTFJPNC6OCK+/JJzGixtYE/LJNmgNvqQFolJGcZdl5gIiLYwEREAREQBERAEREAREQBERAEREBLtk1MKvGKNp6Huf7kb3f+quLattQbk9nk2ElprnjsIiafScOBcfRae86aOo3J+aZMnzPqaZodNyT2Rk8GucWjeI6bDe07Vp6ysnxB7patxfI8lznONySeJKrqtnt7hTn2UvVm6lkjp7ZvtDps9Qc/dZVxj9bGOH12X9A/8A0dDfQnm/NFMKOtqo28GTzM+6Rw//ABeOC41W5enZUYY8slYbg9B6wR0tPAhe+acabmOrlqms3OVIcW8QHbrQ63YXAnxWbe0/p60nHstenkHLNGqREVgaBERAEREAREQBERAEREAREQBERAb7KWVqzM0oFLJFC1pBMkkjWbvVui93O6rfeF1ZhTZGQxtnlEz2ta10oAG+4AAusCQLnWwPSuNVZVHtTlylhtJRZdLTOLyzSFt2jekc8RgHiSCA49A0GvyajELWpXcdL+GXDzbJISSLJ2w5drMzU7I6OqhiDCXuikcGCU6bt3k6bvOsCLEu1IsFzjU00lG90c4Ac0kGxBFx1EXB7wpbtMzRR5zmgrKTmvdCI5YzxY9r3319JpDhY9mtjcKGr0WFGdKklJ/DLh+5iTzYREXvNAiIgCIiAIiIAiIgCIiAIiIAiIgCIiAIiIAiIgCIiAIiIAiIgCIiAIiIAiIgCIiAIiIAiIgCIiAIiIAiIgCIiA//2Q=="/>
          <p:cNvSpPr>
            <a:spLocks noChangeAspect="1" noChangeArrowheads="1"/>
          </p:cNvSpPr>
          <p:nvPr/>
        </p:nvSpPr>
        <p:spPr bwMode="auto">
          <a:xfrm>
            <a:off x="0" y="-76201"/>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sp>
        <p:nvSpPr>
          <p:cNvPr id="6160" name="AutoShape 14" descr="data:image/jpeg;base64,/9j/4AAQSkZJRgABAQAAAQABAAD/2wCEAAkGBggGERQQBxQTFRAWGBgVGBgYGBkbGhscHRgXHRsdGB0fJyYpGBsjIBsYIC8iJSc1LDgsFx4xNjAqNSgsLikBCQoKDgwOGg8PGjIkHSUsLDU0LTQuNDQvLDAvKS0sLCwsNS8xLCwqLywpLCkwLCwsMCwsLywsLCwsNCosLCwsLP/AABEIAJ8BPgMBIgACEQEDEQH/xAAcAAEAAgMBAQEAAAAAAAAAAAAABgcEBQgDAQL/xABJEAABAwIDAwcHBwoGAgMAAAABAAIDBBEFBiEHEjETIkFRYXGBFBVCU2KS0TI0Q3KCkbEIFxgjY3OTsrPTMzVSdIOiFsIkocH/xAAbAQEAAgMBAQAAAAAAAAAAAAAAAwUBAgYEB//EADYRAAIBAgMFBQYFBQEAAAAAAAABAgMEBRESEyExUXEyQVJhkQYigaGx8ILBwtHxFCMzYuEV/9oADAMBAAIRAxEAPwDIoc4ZoyQ8Q4q1zmD0Jer2H66eJHYrEy7tBwbMNmsdycx+jfoSfZPB349ipfANs1bGwU+bIm1lNwu4DlB234PI7bH2lI4sr5fzk0yZJqG79rmnlNnjuvrbt1HtLW4sLuy39qJ06u8NxLdXjsqniXZfVffUszM+RsCze22LxAvHCRvNkHc4cR2G47FTGbdhOMYReTAj5TFqd3RsrR3cH/Z1P+lbyhzhmfI7xDijXOYPQlvw/Zv10+8disTLu0HBsw2ax3JzH6N9gSfZPB349ils8VlTelPLyZ4L3A7i3W0S1w8Ud/r95eZylNDJTOLJ2lr2kgtcCCCOIIPAr8LrfM+R8Dze22LxBzxoJG82Rvc4cR2G47FTGbdhGMYReTAXeUxcd3QSgd3B/hr7K6e3xOlV3S91/L1KBwaKvRek8EtM4sna5r2mxa4EEHqIPArzVoaHS+x3/I4f+f8AqyKnlcOx3/I4f+f+rIqeXzXGf876y+p9D9j+zV/D+oz8v/O6f99H/O1Tz8of5hB/uB/SlUDy/wDO6f8AfR/ztU8/KH+YQf7gf0pVPgX+ZdSD2v7dPo/qjn5EWRQ0FVibxFQMfJI7g1gLifAL6G2lvZwZjrIoaCqxN7YqFj5JHaBrAXE9wCsjB9jbMPYKjPNQ2mi48k0h0ruy4uAexoce5bs51w/L7DT5GpmwtOhlcN6R333JPVvE9wVHeY3Qt90XqZa2OEXV6/7cd3N7l99DSYPscbQMFRnmdtNFx5JpDpXdlxcA9Nmhxt1Ld/8AmmH5eYafItM2Fp0MrhvSO++5PZvE9wXthWzvH80v5fHHuja7Uuku6Qjsb6I77dysjL+TMHy2AaKO8nTI/nP8D6PhZczXvbu94vTEvFRwzDe29tU5Lsrrz+fRFb4Vs7zBml/L4490bTrvSXdIR1Bvojvt3KW4xkzB8t4ZXGijvJ5LUXkfq/8AwX8D6PhZZ2bNpOX8ngtrpN6YfRR2c/x6GfaI8VSects2N5oa+GlAp6ZwLXMbq5zSLEPeegjoAHHW69djhUpSU0vi/wAisvsauLpaG9MfCty/6V+iIu3KEIiIAiIgCIiAIi/TWuf8kX4n7tSgPyiIgCIiAIiIAiIgCIiAL0gnlpnB9O5zXtNw5pIIPWCOBXSP5kcl+rk/iv8Ain5kcl+rk/iv+KqP/Xocn8v3JNnIrLANs1bGwU+bIm1lNwu4DlR234PI7dfaUjiyvl7OTeUyVUt5S1zTSmz28L2vrYdeov6SlX5kcl+rk/iv+K/cGxjKFM4Pp2yte03DmzPBB6wQdCqa8jYXO/S0+i/csrLELuyedKW7l3P4fbInQ5wzPkd4hxRrnMHoS34fs366feOxWJl3aDg2YbNY7k5j9HJYEn2Twd+PYtp5mopYRT1t54wLfriHu04XcdSfaOvatAdl2VzwY7+I74qlVOrTeUJZrzLiteWF5HVXpuFTnHg+qbX7+Zssz5HwPNzbYtE0vtYSN5sje5w6Ow3HYqYzdsIxfCN6TAXeUwjXd4Sgd3B/hr7KvbC8Ngwlu5A+Qs6A95fbuJ1A7L2Wbvt6wra3va1Dg93LuOcqU45+7vXMg2yOGSnwWNk7S17TOC0gggiWS4IPAqm10zUvbuO1HyT+C5mVLik9pNT5tnc+yKyjW/D+oz8v/O6f99H/ADtVh7eqGqxKjpoqFj5JHVIs1gLnH9VLwAVeZf8AnVP++j/naujZN14IDrdotcd11JhVXZS1ruZB7WrOpSXk/qjn3B9jbMPYKjPNQ2mi4iJpDpXdl9QD2NDj3LeHOtBl9hp8jUzYWnQyuG9I7q43uereJ7grArdnmA4i8yVvKveeLnSvJ/Hh2LOwTKOB5fO9QRtD/wDU47zvAngO5ey7ubu6eUpZR8iotJ4bbR1zjKpPk0lH6v5+hW2FbO8fzS/l8ce6Np4uku6Qjsb6I77dysfL+S8Hy2AaKO8nTI/nP8D6PhZbvfb1hYWLYdFi8ZilklY08eSkMbj9puoHce9QUrenB59/MivcXubtaG9MPCty/wCmlzZtKy/lAFtdJvzD6GOzn/aHBnXziOy6pbNu2vH8w70eHnyWA9EZ/WEe1JxH2beKtN2xLJrjd0chJ/bP+K+fmRyX6uT+K/4q8t6tnS3tNvzS/cpWpM5rc4uN3akr4ulfzI5L9XJ/Ff8AFazM+x7KWGUVVPSxvEkcE0jP1rjzmxucNL66gK0ji1BtJJ/fxNNmzn1ERWpGEREAREQBERAZuDU9FVzMjxJ5iied0yAA7l9A5wJF2g2vqDa9upXPkPYxVYFVyyYyYZacwyRsLdb8oN0kgjm8wuHSOdxVTZViy7JLfNEk7YhbSJgO92Ode7R3NJ7QuoMoYnhOJUcT8Bv5K0clHvbwIDOYBztTa1tVS4nXqQWUc8nx3bvg+ZJBJlB45snnyjTSVWY542gHcijj5z5HG+6LmwYPSPE2B0uoAug9sNdk2rLabMjp21LGb8TomkkB510PNcCWC99dOIVATtia4inJcy+hI3SR1kAmx7LleuxrTqw1Tzz6bvgYksnuPNERe80CIiAIiIAiIgJsiy/NGIepl9x3wTzRiHqZfcd8F8c0vkfeNrDxL1MRFl+aMQ9TL7jvgnmjEPUy+474JpfIbWHiXqYiLL80Yh6mX3HfBPNGIepl9x3wTS+Q2sPEvUxEWX5oxD1MvuO+CeaMQ9TL7jvgml8htYeJepiIso4TiA4wy+474LFWGmjaMoy4MIvrWueQGi5OgAWV5oxD1MvuO+Czk2JTjHizERZfmjEPUy+474J5oxD1MvuO+CaXyNdrDxL1MRFl+aMQ9TL7jvgnmjEPUy+474JpfIbWHiXqYiLL80Yh6mX3HfBPNGIepl9x3wTS+Q2sPEvUxF4V3+E/6rvwK2XmjEPUy+474LHxHC66OGQvilADHEksdYDdPHRTW6e1h1X1PPc1YbGe9dl9/kQZERfXT4eEREAREQBERAFJK/O9dLR01BQF0VPBzzuuIc+UvL94kcA1x5o6LX42tG0WkoRnlqXAzmSDNubZ84GCXEB/8mOLkXvHCQBzi11vRdzjfo6dOAj6IswgoLTHgAiItjAREQBERAEREB0J+kNln1NZ7kX9xP0hss+prPci/uLntZFDQ1WJyNioWOkkdo1rQST3AKreF263vP1N9bL8/SGyz6ms9yL+4sih274HibxFQU1fJI7g1kcbifASKIZR2A1tZuyZnfyLOPJMIdIfrO1azwv4K48Ayxg+Vo+TweJkbekjVzvrOOrvEqquP6OnugnJ9dxItTMzD6qWtjD5opISfQkLN4d+45w171kEgcVEcxbTcHwS7KY8vMNN1h5oPtP4fdcqA1GL5r2huMdKHclfVrObGPruPyu4nuCoal1CLyjvfJF/aYJXrR2lX+3DxS3ei/hFhYztMwHBnbhc6Vw0IiAcB3kkD7imC7QqbMDt3Daarf1u3Yw0d7i+w7uKr+qwzKWQ9c1T+UVNrinh1sdPlcP+xbfXQqJ5k2xY1izeRwYNoqYCwZD8q3a+wt9kDjrde20sbu5ep+7E1vJ4ZQjooJzl4m8l6d/y6s6Rne17H7vU4eNuC5mVw7HjfA4r/t/6sip5VeKQ2dTRybOg9kHnGt+H9Rn5f+d0/wC+j/naujy9rSASLnh29y5wy/8AO6f99H/O1T/8oGaSnoqZ8Di17alpDmkggiOSxBHAqXCaW1loz4sg9rnlUpPyf1RaK1WOY8cCbvyU9RKziXRBjrd4LgfG1lR+Utu+MYRaPHR5TFoN7RsrR38H/a1P+pXPljPGBZvbfCJQ544xu5sje9p4jtFx2q1ubKtR4rdzXA46lUgpJyWa5cDSQbYMAlcGvbUMB9JzG2HfuuJ+4KRVWY4mwiowuOSrZ0inMbnDwc5t+qwuexYOYtn2DZhu57eTmP0jNCT7Q4O/HtVd12T8z5HeZsLc5zB6cXV7bNdPAjtVVtatJ5zWpeR0dOzw6+ilQm6dTlLen0f30N5Nt/y9TOLJ6eua9psWujjBB6iDJoV5/pDZZ9TWe5F/cWmlzRl/OTRHnanG/awqIgQ8d9tbdmov6KjmP7Ga6NnlGU5W1tOb6NIEjR1EcHkcNNb+ir2zqYfc7uD6lLe4ddWTyqx3c+5/H7ZPP0hss+prPci/uLX5i265exekqaeCKrD5YZYmlzI7AvY5ovZ50uepUdNDJTuLJgWvaSC0gggjiCDwK/Cuo4ZbpprP1K3WwiIrI0CIveioanEXiKiY58jr2a0XcbAk2HSbA6BG8t7B4IpRkLJsmba00k4czdZK599HNLWkNuD7ZYCO9aSmwbEKxz2U8T3OjuZLNPMDb3LzwaBY6nqUe1hqcc+GXzM5GEiIpDAREQBERAFM8K2YYnmSkbWZceyfi2SIkMkY8HUandcLWcDvAkEaX0UPiY2RwDyGgkAuN7AdZtc6dgV9bHpcnYO80+DVUk9ZMOfeOVjSGAnQEbrQNdXG+vbZeK9rTow1Q49M18eRtFZs1me9jWJYjNSNy+Gcm2nZDI57g0B0egc7pJcCODfRKqbH8NgweofBTSiYRndc8N3Wlw0cG3J3mg3G902vwXWOZMSw7CaWWXGXujp93de5u/cB5DBbc5wN3DUajiuXM24fl2jk3ssVTp4XE818b2vZ4kAPHboezpXiw24qVPdnnkvLd8WbTSRoERFdEYREQFu5R2A1tZuy5nfyLOPJMs6Qj2natZ4X8CrjwDK+D5Vj5PB4mRt6Txc76zjcu8StJmLafg2CXZTO5eUeiwjdB9p/D7rlV7V5izHn55ihcBH0saQyMD23E87xPRoFwl5iNWo8pZvyXD79To7LBKtaO0qNQh4pfkv4RYeYtpuD4JdlMeXmHosPNB9p/D7rlQGoxfNe0RxjpQ7kr6tZzYx9dx+V3E9wX2fDsoZGAfmecVFRa4p4TcdHyuH3uIFugqK5l2xYzizeQwYNo6UCwZFo63a8Wt9kDxWlvht3eb5e7E9rv8Pw7daw2k/FLgui/jqyWVOF5SyHrmqfyipGop4dbH2uH/YtHYVEsy7YsZxZvIYMG0dKBYMi0dbteALfZA8VAiS7V3FfF1FnhFvbLcs3zZz15iNxeS1VpZ+XcuiPpN+K+IitjwHS+x3/ACOH/n/qyKnlbmyCrp4sEiEj2g/r9C4A/wCJIqi3gvm+MRk67yXfL6n0L2QklGrn/r+ZsMv/ADun/fR/ztU8/KH+YQf7gf0pVAcAe1tVTkkW5WP+dqnP5QdTDNQQCJzXHygcCD9HIpsDi1WWa7zz+1zTnTy5P6ooNfuGaSncHwEte0ghwJBBHAgjgV+EX0I4UtDKW3fGMItHjw8pi052jZWjv4P+1r7SufLGeMDzc2+EShz+mN3Nkb3tPEdouO1ckL0hnlpnB8DnNe03Dmkgg9YI4FVdxhlKrvj7r+XobqbR1ZmLZ9g2Ybue3k5j9IzQk+0ODvx7VXddk/M+R3mbC3OcwenF1e2zXTwI7Vo8pbd8Ywi0ePN8pi4b2glA7+D/AB19pXLlzPmAZpZvYbOy4F3Med17e9p/EXHauYu8KlTeprLzRf2WOXFutm3rh4Zb/T7y8itZc0Zfzk0R52pxvjQVEVw4ceNtbdmov6Ki+Z9kNRh8L6zLkzKujaHPcQQHsa0EneF7OsBrax9lXLmLJ2W8w3c8sjmP0jHNBJ9ocHfj2qsMzZWxfKcU7qOUPgdG9rnRP4tLSCJGXvaxPWO1YtLy7tZqHajmeyrb4bfxc6D2VTLsvg+j++hUyIi7w5ELbZawLGcdna3AI5HTNIcHN0DCDcOc7gzUaEniOtale9NW1NEb0j3sPW1xb+C1mm4tR4mTsDCqeobHG/FGxeV7gbI5g0J0vukgHdvrZQ/axgOO4nQmDKzGbjnF87GkNe8XvZotZ1zdztQTuga3IUHwfau7J2FUzWE1FbK58jhI9xDIxKW843vdwbZo7d49Adqdqmc/P76WrwOeVsUkJa+MSEbj2OO8HNB0Nnt16Ray5qjZ1Y1k+7N5ct33uJXJZFdTwS0riyoa5r2mxa4EEHqIPArzX6kkfKSZCSTxJNyvyunXmQhERAERfUB8UiyRm12TJpamBu9MYXRx34B7nM5zusAB2nSbdqjqLScFOLjLgZJfQbR8T8mq6TGHOnhqWvN3G7mSnnBzb+iXAXb0cR0h0QRFiFOMM9KyzGYREUhgIiIAiIgCIiAIiIAiIgCIvoBPBAfEREAREQBERAEREAREQBERAEREAREQBERAEREAV37I9n+XcRY6simdUb0b4HxvjDTG57bO6Tc7pIBGlnFUgpJhGf8AGsvUwpcFeIW8pyzntHPe7m2BJuN0BrRuga63vey8l3SqVYaabyZtFpcT958y1hOU5/JsOqXzys0lvHutYbcL3O8euwsOu9wIwtlmLHajMtQ+qrQ0Sybu/uizSWtDbga2uACdeJPDgNap6SkoJTeb7zDCIikMBERAEREAREQBERAEREARFtssYzFgVQyWqiZND8mWN7WuD2Ei4seDhYEHraFrJtJtLMGpU32OYD58xSIyAGOEGd1/ZsGf9y0+BVj4lsSyzmeJtTlqV0AkaHttz4yDr8kneb1W3tOrRbbZPs6qsiipdiTmOlkc1rSwkjcaCQdQCCS43HshVFxiNOVGSi8pcMiRQeZRGecD/wDG8QqaYCzWyEs+o7nM/wCpA8Fol0NtN2UVedqyGow98cbeT5OUuvpuuu0tAHOcQ4jUgc0LFdstyhs9pn1uP71S6Nt7P5rXO4BrGDjvHSziR9y3pYlT2cc98uS5hweZQaLLxTEH4rM+aRrGlxvusaGsaODWtaODWgADuWIrVZ5byMIiLICIiAIiIAiIgCIiAIiIAiIgCIiAIiIAiIgCIiAIiIAiIgCIiAIiIAiIgCIrJyDmbIGVyySuhqparpkeyMsYf2bd/TvILu7goa1R045qLb5IylmTvYVSZkw+mfHi0RZRnnwl5s8EnnAMOu4flXNtdRfeuLRUIwvbHlPFpI4YJZBJI9sbWuifq5xAAuAQNSOJU3XIXWt1HKcdLZPHgFSe32kzJWOYWxE4dGN4OYd7nkHedKPQsNAeGp1u6wuwmyr+o245Nj+TJI/uif8A+wC3s3UhU1whqyEssjmpFOM94xkfHS6XAIamCoJuebGIX9paHksP1R3i6g666lNzjm015MgYREUhgIiIAiIgCIiAIiIAiIgCIiAIszCsMnxmVsFJu8q82YHODQ53Q0E6Bx4C51JA6VNcibMK/FayWnx6GWJrIZDzm2G+4bjCDwdYu3hbTmKGrXhSTcnwMpZlfIt7HknHTFJPNC6OCK+/JJzGixtYE/LJNmgNvqQFolJGcZdl5gIiLYwEREAREQBERAEREAREQBERAEREBLtk1MKvGKNp6Huf7kb3f+quLattQbk9nk2ElprnjsIiafScOBcfRae86aOo3J+aZMnzPqaZodNyT2Rk8GucWjeI6bDe07Vp6ysnxB7patxfI8lznONySeJKrqtnt7hTn2UvVm6lkjp7ZvtDps9Qc/dZVxj9bGOH12X9A/8A0dDfQnm/NFMKOtqo28GTzM+6Rw//ABeOC41W5enZUYY8slYbg9B6wR0tPAhe+acabmOrlqms3OVIcW8QHbrQ63YXAnxWbe0/p60nHstenkHLNGqREVgaBERAEREAREQBERAEREAREQBERAb7KWVqzM0oFLJFC1pBMkkjWbvVui93O6rfeF1ZhTZGQxtnlEz2ta10oAG+4AAusCQLnWwPSuNVZVHtTlylhtJRZdLTOLyzSFt2jekc8RgHiSCA49A0GvyajELWpXcdL+GXDzbJISSLJ2w5drMzU7I6OqhiDCXuikcGCU6bt3k6bvOsCLEu1IsFzjU00lG90c4Ac0kGxBFx1EXB7wpbtMzRR5zmgrKTmvdCI5YzxY9r3319JpDhY9mtjcKGr0WFGdKklJ/DLh+5iTzYREXvNAiIgCIiAIiIAiIgCIiAIiIAiIgCIiAIiIAiIgCIiAIiIAiIgCIiAIiIAiIgCIiAIiIAiIgCIiAIiIAiIgCIiA//2Q=="/>
          <p:cNvSpPr>
            <a:spLocks noChangeAspect="1" noChangeArrowheads="1"/>
          </p:cNvSpPr>
          <p:nvPr/>
        </p:nvSpPr>
        <p:spPr bwMode="auto">
          <a:xfrm>
            <a:off x="0" y="-723900"/>
            <a:ext cx="3028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sp>
        <p:nvSpPr>
          <p:cNvPr id="6161" name="AutoShape 16" descr="data:image/jpeg;base64,/9j/4AAQSkZJRgABAQAAAQABAAD/2wCEAAkGBggGERQQBxQTFRAWGBgVGBgYGBkbGhscHRgXHRsdGB0fJyYpGBsjIBsYIC8iJSc1LDgsFx4xNjAqNSgsLikBCQoKDgwOGg8PGjIkHSUsLDU0LTQuNDQvLDAvKS0sLCwsNS8xLCwqLywpLCkwLCwsMCwsLywsLCwsNCosLCwsLP/AABEIAJ8BPgMBIgACEQEDEQH/xAAcAAEAAgMBAQEAAAAAAAAAAAAABgcEBQgDAQL/xABJEAABAwIDAwcHBwoGAgMAAAABAAIDBBEFBiEHEjETIkFRYXGBFBVCU2KS0TI0Q3KCkbEIFxgjY3OTsrPTMzVSdIOiFsIkocH/xAAbAQEAAgMBAQAAAAAAAAAAAAAAAwUBAgYEB//EADYRAAIBAgMFBQYFBQEAAAAAAAABAgMEBRESEyExUXEyQVJhkQYigaGx8ILBwtHxFCMzYuEV/9oADAMBAAIRAxEAPwDIoc4ZoyQ8Q4q1zmD0Jer2H66eJHYrEy7tBwbMNmsdycx+jfoSfZPB349ipfANs1bGwU+bIm1lNwu4DlB234PI7bH2lI4sr5fzk0yZJqG79rmnlNnjuvrbt1HtLW4sLuy39qJ06u8NxLdXjsqniXZfVffUszM+RsCze22LxAvHCRvNkHc4cR2G47FTGbdhOMYReTAj5TFqd3RsrR3cH/Z1P+lbyhzhmfI7xDijXOYPQlvw/Zv10+8disTLu0HBsw2ax3JzH6N9gSfZPB349ils8VlTelPLyZ4L3A7i3W0S1w8Ud/r95eZylNDJTOLJ2lr2kgtcCCCOIIPAr8LrfM+R8Dze22LxBzxoJG82Rvc4cR2G47FTGbdhGMYReTAXeUxcd3QSgd3B/hr7K6e3xOlV3S91/L1KBwaKvRek8EtM4sna5r2mxa4EEHqIPArzVoaHS+x3/I4f+f8AqyKnlcOx3/I4f+f+rIqeXzXGf876y+p9D9j+zV/D+oz8v/O6f99H/O1Tz8of5hB/uB/SlUDy/wDO6f8AfR/ztU8/KH+YQf7gf0pVPgX+ZdSD2v7dPo/qjn5EWRQ0FVibxFQMfJI7g1gLifAL6G2lvZwZjrIoaCqxN7YqFj5JHaBrAXE9wCsjB9jbMPYKjPNQ2mi48k0h0ruy4uAexoce5bs51w/L7DT5GpmwtOhlcN6R333JPVvE9wVHeY3Qt90XqZa2OEXV6/7cd3N7l99DSYPscbQMFRnmdtNFx5JpDpXdlxcA9Nmhxt1Ld/8AmmH5eYafItM2Fp0MrhvSO++5PZvE9wXthWzvH80v5fHHuja7Uuku6Qjsb6I77dysjL+TMHy2AaKO8nTI/nP8D6PhZczXvbu94vTEvFRwzDe29tU5Lsrrz+fRFb4Vs7zBml/L4490bTrvSXdIR1Bvojvt3KW4xkzB8t4ZXGijvJ5LUXkfq/8AwX8D6PhZZ2bNpOX8ngtrpN6YfRR2c/x6GfaI8VSects2N5oa+GlAp6ZwLXMbq5zSLEPeegjoAHHW69djhUpSU0vi/wAisvsauLpaG9MfCty/6V+iIu3KEIiIAiIgCIiAIi/TWuf8kX4n7tSgPyiIgCIiAIiIAiIgCIiAL0gnlpnB9O5zXtNw5pIIPWCOBXSP5kcl+rk/iv8Ain5kcl+rk/iv+KqP/Xocn8v3JNnIrLANs1bGwU+bIm1lNwu4DlR234PI7dfaUjiyvl7OTeUyVUt5S1zTSmz28L2vrYdeov6SlX5kcl+rk/iv+K/cGxjKFM4Pp2yte03DmzPBB6wQdCqa8jYXO/S0+i/csrLELuyedKW7l3P4fbInQ5wzPkd4hxRrnMHoS34fs366feOxWJl3aDg2YbNY7k5j9HJYEn2Twd+PYtp5mopYRT1t54wLfriHu04XcdSfaOvatAdl2VzwY7+I74qlVOrTeUJZrzLiteWF5HVXpuFTnHg+qbX7+Zssz5HwPNzbYtE0vtYSN5sje5w6Ow3HYqYzdsIxfCN6TAXeUwjXd4Sgd3B/hr7KvbC8Ngwlu5A+Qs6A95fbuJ1A7L2Wbvt6wra3va1Dg93LuOcqU45+7vXMg2yOGSnwWNk7S17TOC0gggiWS4IPAqm10zUvbuO1HyT+C5mVLik9pNT5tnc+yKyjW/D+oz8v/O6f99H/ADtVh7eqGqxKjpoqFj5JHVIs1gLnH9VLwAVeZf8AnVP++j/naujZN14IDrdotcd11JhVXZS1ruZB7WrOpSXk/qjn3B9jbMPYKjPNQ2mi4iJpDpXdl9QD2NDj3LeHOtBl9hp8jUzYWnQyuG9I7q43uereJ7grArdnmA4i8yVvKveeLnSvJ/Hh2LOwTKOB5fO9QRtD/wDU47zvAngO5ey7ubu6eUpZR8iotJ4bbR1zjKpPk0lH6v5+hW2FbO8fzS/l8ce6Np4uku6Qjsb6I77dysfL+S8Hy2AaKO8nTI/nP8D6PhZbvfb1hYWLYdFi8ZilklY08eSkMbj9puoHce9QUrenB59/MivcXubtaG9MPCty/wCmlzZtKy/lAFtdJvzD6GOzn/aHBnXziOy6pbNu2vH8w70eHnyWA9EZ/WEe1JxH2beKtN2xLJrjd0chJ/bP+K+fmRyX6uT+K/4q8t6tnS3tNvzS/cpWpM5rc4uN3akr4ulfzI5L9XJ/Ff8AFazM+x7KWGUVVPSxvEkcE0jP1rjzmxucNL66gK0ji1BtJJ/fxNNmzn1ERWpGEREAREQBERAZuDU9FVzMjxJ5iied0yAA7l9A5wJF2g2vqDa9upXPkPYxVYFVyyYyYZacwyRsLdb8oN0kgjm8wuHSOdxVTZViy7JLfNEk7YhbSJgO92Ode7R3NJ7QuoMoYnhOJUcT8Bv5K0clHvbwIDOYBztTa1tVS4nXqQWUc8nx3bvg+ZJBJlB45snnyjTSVWY542gHcijj5z5HG+6LmwYPSPE2B0uoAug9sNdk2rLabMjp21LGb8TomkkB510PNcCWC99dOIVATtia4inJcy+hI3SR1kAmx7LleuxrTqw1Tzz6bvgYksnuPNERe80CIiAIiIAiIgJsiy/NGIepl9x3wTzRiHqZfcd8F8c0vkfeNrDxL1MRFl+aMQ9TL7jvgnmjEPUy+474JpfIbWHiXqYiLL80Yh6mX3HfBPNGIepl9x3wTS+Q2sPEvUxEWX5oxD1MvuO+CeaMQ9TL7jvgml8htYeJepiIso4TiA4wy+474LFWGmjaMoy4MIvrWueQGi5OgAWV5oxD1MvuO+Czk2JTjHizERZfmjEPUy+474J5oxD1MvuO+CaXyNdrDxL1MRFl+aMQ9TL7jvgnmjEPUy+474JpfIbWHiXqYiLL80Yh6mX3HfBPNGIepl9x3wTS+Q2sPEvUxF4V3+E/6rvwK2XmjEPUy+474LHxHC66OGQvilADHEksdYDdPHRTW6e1h1X1PPc1YbGe9dl9/kQZERfXT4eEREAREQBERAFJK/O9dLR01BQF0VPBzzuuIc+UvL94kcA1x5o6LX42tG0WkoRnlqXAzmSDNubZ84GCXEB/8mOLkXvHCQBzi11vRdzjfo6dOAj6IswgoLTHgAiItjAREQBERAEREB0J+kNln1NZ7kX9xP0hss+prPci/uLntZFDQ1WJyNioWOkkdo1rQST3AKreF263vP1N9bL8/SGyz6ms9yL+4sih274HibxFQU1fJI7g1kcbifASKIZR2A1tZuyZnfyLOPJMIdIfrO1azwv4K48Ayxg+Vo+TweJkbekjVzvrOOrvEqquP6OnugnJ9dxItTMzD6qWtjD5opISfQkLN4d+45w171kEgcVEcxbTcHwS7KY8vMNN1h5oPtP4fdcqA1GL5r2huMdKHclfVrObGPruPyu4nuCoal1CLyjvfJF/aYJXrR2lX+3DxS3ei/hFhYztMwHBnbhc6Vw0IiAcB3kkD7imC7QqbMDt3Daarf1u3Yw0d7i+w7uKr+qwzKWQ9c1T+UVNrinh1sdPlcP+xbfXQqJ5k2xY1izeRwYNoqYCwZD8q3a+wt9kDjrde20sbu5ep+7E1vJ4ZQjooJzl4m8l6d/y6s6Rne17H7vU4eNuC5mVw7HjfA4r/t/6sip5VeKQ2dTRybOg9kHnGt+H9Rn5f+d0/wC+j/naujy9rSASLnh29y5wy/8AO6f99H/O1T/8oGaSnoqZ8Di17alpDmkggiOSxBHAqXCaW1loz4sg9rnlUpPyf1RaK1WOY8cCbvyU9RKziXRBjrd4LgfG1lR+Utu+MYRaPHR5TFoN7RsrR38H/a1P+pXPljPGBZvbfCJQ544xu5sje9p4jtFx2q1ubKtR4rdzXA46lUgpJyWa5cDSQbYMAlcGvbUMB9JzG2HfuuJ+4KRVWY4mwiowuOSrZ0inMbnDwc5t+qwuexYOYtn2DZhu57eTmP0jNCT7Q4O/HtVd12T8z5HeZsLc5zB6cXV7bNdPAjtVVtatJ5zWpeR0dOzw6+ilQm6dTlLen0f30N5Nt/y9TOLJ6eua9psWujjBB6iDJoV5/pDZZ9TWe5F/cWmlzRl/OTRHnanG/awqIgQ8d9tbdmov6KjmP7Ga6NnlGU5W1tOb6NIEjR1EcHkcNNb+ir2zqYfc7uD6lLe4ddWTyqx3c+5/H7ZPP0hss+prPci/uLX5i265exekqaeCKrD5YZYmlzI7AvY5ovZ50uepUdNDJTuLJgWvaSC0gggjiCDwK/Cuo4ZbpprP1K3WwiIrI0CIveioanEXiKiY58jr2a0XcbAk2HSbA6BG8t7B4IpRkLJsmba00k4czdZK599HNLWkNuD7ZYCO9aSmwbEKxz2U8T3OjuZLNPMDb3LzwaBY6nqUe1hqcc+GXzM5GEiIpDAREQBERAFM8K2YYnmSkbWZceyfi2SIkMkY8HUandcLWcDvAkEaX0UPiY2RwDyGgkAuN7AdZtc6dgV9bHpcnYO80+DVUk9ZMOfeOVjSGAnQEbrQNdXG+vbZeK9rTow1Q49M18eRtFZs1me9jWJYjNSNy+Gcm2nZDI57g0B0egc7pJcCODfRKqbH8NgweofBTSiYRndc8N3Wlw0cG3J3mg3G902vwXWOZMSw7CaWWXGXujp93de5u/cB5DBbc5wN3DUajiuXM24fl2jk3ssVTp4XE818b2vZ4kAPHboezpXiw24qVPdnnkvLd8WbTSRoERFdEYREQFu5R2A1tZuy5nfyLOPJMs6Qj2natZ4X8CrjwDK+D5Vj5PB4mRt6Txc76zjcu8StJmLafg2CXZTO5eUeiwjdB9p/D7rlV7V5izHn55ihcBH0saQyMD23E87xPRoFwl5iNWo8pZvyXD79To7LBKtaO0qNQh4pfkv4RYeYtpuD4JdlMeXmHosPNB9p/D7rlQGoxfNe0RxjpQ7kr6tZzYx9dx+V3E9wX2fDsoZGAfmecVFRa4p4TcdHyuH3uIFugqK5l2xYzizeQwYNo6UCwZFo63a8Wt9kDxWlvht3eb5e7E9rv8Pw7daw2k/FLgui/jqyWVOF5SyHrmqfyipGop4dbH2uH/YtHYVEsy7YsZxZvIYMG0dKBYMi0dbteALfZA8VAiS7V3FfF1FnhFvbLcs3zZz15iNxeS1VpZ+XcuiPpN+K+IitjwHS+x3/ACOH/n/qyKnlbmyCrp4sEiEj2g/r9C4A/wCJIqi3gvm+MRk67yXfL6n0L2QklGrn/r+ZsMv/ADun/fR/ztU8/KH+YQf7gf0pVAcAe1tVTkkW5WP+dqnP5QdTDNQQCJzXHygcCD9HIpsDi1WWa7zz+1zTnTy5P6ooNfuGaSncHwEte0ghwJBBHAgjgV+EX0I4UtDKW3fGMItHjw8pi052jZWjv4P+1r7SufLGeMDzc2+EShz+mN3Nkb3tPEdouO1ckL0hnlpnB8DnNe03Dmkgg9YI4FVdxhlKrvj7r+XobqbR1ZmLZ9g2Ybue3k5j9IzQk+0ODvx7VXddk/M+R3mbC3OcwenF1e2zXTwI7Vo8pbd8Ywi0ePN8pi4b2glA7+D/AB19pXLlzPmAZpZvYbOy4F3Med17e9p/EXHauYu8KlTeprLzRf2WOXFutm3rh4Zb/T7y8itZc0Zfzk0R52pxvjQVEVw4ceNtbdmov6Ki+Z9kNRh8L6zLkzKujaHPcQQHsa0EneF7OsBrax9lXLmLJ2W8w3c8sjmP0jHNBJ9ocHfj2qsMzZWxfKcU7qOUPgdG9rnRP4tLSCJGXvaxPWO1YtLy7tZqHajmeyrb4bfxc6D2VTLsvg+j++hUyIi7w5ELbZawLGcdna3AI5HTNIcHN0DCDcOc7gzUaEniOtale9NW1NEb0j3sPW1xb+C1mm4tR4mTsDCqeobHG/FGxeV7gbI5g0J0vukgHdvrZQ/axgOO4nQmDKzGbjnF87GkNe8XvZotZ1zdztQTuga3IUHwfau7J2FUzWE1FbK58jhI9xDIxKW843vdwbZo7d49Adqdqmc/P76WrwOeVsUkJa+MSEbj2OO8HNB0Nnt16Ray5qjZ1Y1k+7N5ct33uJXJZFdTwS0riyoa5r2mxa4EEHqIPArzX6kkfKSZCSTxJNyvyunXmQhERAERfUB8UiyRm12TJpamBu9MYXRx34B7nM5zusAB2nSbdqjqLScFOLjLgZJfQbR8T8mq6TGHOnhqWvN3G7mSnnBzb+iXAXb0cR0h0QRFiFOMM9KyzGYREUhgIiIAiIgCIiAIiIAiIgCIvoBPBAfEREAREQBERAEREAREQBERAEREAREQBERAEREAV37I9n+XcRY6simdUb0b4HxvjDTG57bO6Tc7pIBGlnFUgpJhGf8AGsvUwpcFeIW8pyzntHPe7m2BJuN0BrRuga63vey8l3SqVYaabyZtFpcT958y1hOU5/JsOqXzys0lvHutYbcL3O8euwsOu9wIwtlmLHajMtQ+qrQ0Sybu/uizSWtDbga2uACdeJPDgNap6SkoJTeb7zDCIikMBERAEREAREQBERAEREARFtssYzFgVQyWqiZND8mWN7WuD2Ei4seDhYEHraFrJtJtLMGpU32OYD58xSIyAGOEGd1/ZsGf9y0+BVj4lsSyzmeJtTlqV0AkaHttz4yDr8kneb1W3tOrRbbZPs6qsiipdiTmOlkc1rSwkjcaCQdQCCS43HshVFxiNOVGSi8pcMiRQeZRGecD/wDG8QqaYCzWyEs+o7nM/wCpA8Fol0NtN2UVedqyGow98cbeT5OUuvpuuu0tAHOcQ4jUgc0LFdstyhs9pn1uP71S6Nt7P5rXO4BrGDjvHSziR9y3pYlT2cc98uS5hweZQaLLxTEH4rM+aRrGlxvusaGsaODWtaODWgADuWIrVZ5byMIiLICIiAIiIAiIgCIiAIiIAiIgCIiAIiIAiIgCIiAIiIAiIgCIiAIiIAiIgCIrJyDmbIGVyySuhqparpkeyMsYf2bd/TvILu7goa1R045qLb5IylmTvYVSZkw+mfHi0RZRnnwl5s8EnnAMOu4flXNtdRfeuLRUIwvbHlPFpI4YJZBJI9sbWuifq5xAAuAQNSOJU3XIXWt1HKcdLZPHgFSe32kzJWOYWxE4dGN4OYd7nkHedKPQsNAeGp1u6wuwmyr+o245Nj+TJI/uif8A+wC3s3UhU1whqyEssjmpFOM94xkfHS6XAIamCoJuebGIX9paHksP1R3i6g666lNzjm015MgYREUhgIiIAiIgCIiAIiIAiIgCIiAIszCsMnxmVsFJu8q82YHODQ53Q0E6Bx4C51JA6VNcibMK/FayWnx6GWJrIZDzm2G+4bjCDwdYu3hbTmKGrXhSTcnwMpZlfIt7HknHTFJPNC6OCK+/JJzGixtYE/LJNmgNvqQFolJGcZdl5gIiLYwEREAREQBERAEREAREQBERAEREBLtk1MKvGKNp6Huf7kb3f+quLattQbk9nk2ElprnjsIiafScOBcfRae86aOo3J+aZMnzPqaZodNyT2Rk8GucWjeI6bDe07Vp6ysnxB7patxfI8lznONySeJKrqtnt7hTn2UvVm6lkjp7ZvtDps9Qc/dZVxj9bGOH12X9A/8A0dDfQnm/NFMKOtqo28GTzM+6Rw//ABeOC41W5enZUYY8slYbg9B6wR0tPAhe+acabmOrlqms3OVIcW8QHbrQ63YXAnxWbe0/p60nHstenkHLNGqREVgaBERAEREAREQBERAEREAREQBERAb7KWVqzM0oFLJFC1pBMkkjWbvVui93O6rfeF1ZhTZGQxtnlEz2ta10oAG+4AAusCQLnWwPSuNVZVHtTlylhtJRZdLTOLyzSFt2jekc8RgHiSCA49A0GvyajELWpXcdL+GXDzbJISSLJ2w5drMzU7I6OqhiDCXuikcGCU6bt3k6bvOsCLEu1IsFzjU00lG90c4Ac0kGxBFx1EXB7wpbtMzRR5zmgrKTmvdCI5YzxY9r3319JpDhY9mtjcKGr0WFGdKklJ/DLh+5iTzYREXvNAiIgCIiAIiIAiIgCIiAIiIAiIgCIiAIiIAiIgCIiAIiIAiIgCIiAIiIAiIgCIiAIiIAiIgCIiAIiIAiIgCIiA//2Q=="/>
          <p:cNvSpPr>
            <a:spLocks noChangeAspect="1" noChangeArrowheads="1"/>
          </p:cNvSpPr>
          <p:nvPr/>
        </p:nvSpPr>
        <p:spPr bwMode="auto">
          <a:xfrm>
            <a:off x="0" y="-723900"/>
            <a:ext cx="3028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pic>
        <p:nvPicPr>
          <p:cNvPr id="83986" name="Picture 18" descr="http://3.bp.blogspot.com/_njKPjCEOAnQ/TT1CggFZLbI/AAAAAAAACQo/b6PxjyndVCM/s1600/Australia_fla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464" y="5158010"/>
            <a:ext cx="990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AutoShape 20" descr="data:image/jpeg;base64,/9j/4AAQSkZJRgABAQAAAQABAAD/2wBDAAkGBwgHBgkIBwgKCgkLDRYPDQwMDRsUFRAWIB0iIiAdHx8kKDQsJCYxJx8fLT0tMTU3Ojo6Iys/RD84QzQ5Ojf/2wBDAQoKCg0MDRoPDxo3JR8lNzc3Nzc3Nzc3Nzc3Nzc3Nzc3Nzc3Nzc3Nzc3Nzc3Nzc3Nzc3Nzc3Nzc3Nzc3Nzc3Nzf/wAARCACsAQMDASIAAhEBAxEB/8QAHAABAAIDAQEBAAAAAAAAAAAAAAQIBQYHAwIB/8QANRAAAQMCAgoCAQIFBQEAAAAAAAECBAMRBQYSFRYhMVFVYpGTE0EHFHEiMkJhgSNSscHR8P/EABoBAQACAwEAAAAAAAAAAAAAAAACBQEDBwT/xAAzEQEAAAMFBwMCBAcAAAAAAAAAAQIFERVRU5EDBBQXIaLREjFBcYETYcHwIiMyM6Gx8f/aAAwDAQACEQMRAD8A6uADjKxAAAAAAAAAAAAAAAAAAAAAAAAAAAAAAAAAAAAAAAAAAAAAAAAAAAAAAAAAAAAAAAAAAAAAAAAAAAAAAAAAAAAAAAAAAAAAAAAAAAAAAAAAAAAAAAAAAAAAAAAAAAAAAAAAAAAAC6cxdOZWzbHMnW53uUbY5k63O9ynVOVFQz5O7w8P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wVs2xzJ1ud7lA5UVDPk7vBx0mDBAA7orAAAAAAAAAAAAAB+o1zkcqNVUbvVUTgfh0z8Q5fjScQdKnzsMqUJFB9FcPdWR1Woi82/VrX5nv+W8s08CwuBSwPC2UsMY5VkSW/xvWou5qPcu+1r2+rqVcarsob5DdbOsfn4/79E/RH0+pq+Scn4pjuIwZDcPfVwz9Qz56qqiN0Ecmkm9d+6/An51/HtXLLJU2viEVsNaqtiU1c5atX7RLW+k4rf6MV+PsbbgOZKE2TJq0olJr3VmU3KnyojVs233dbcTJZzzzRzhhyU5+HpHmRqqui1qLrorF4sci/si3T7TgQ2sd+46Hp/t9LbIfXGPvjGHxH2Zh6fT+bAZYwJcxYjq+jNjxpL23opIujai/7UVEWym55j/FuKQMCwzV0T9ZORarpzqLkW19HRRLql0REXgn2ppeVcRhYRjNDEZ8d8lsZfkpUWqiI+on8t1+kRd/+Dbs2fkOpmjKaR3KsKdTlItSnRe5GVqSov/C2ui/v+zfI79xUn4P9HzbDG2HxGEYw/Wz7JfT6Y2+7ntak+jVfSqtVtRjla5q8UVD5RrnX0Wqtkutk4IZvJcWdLzLCp4dDbMqfIivovaiscz+rSvuRtr7zsOcckYJDyxOo4VUgYVUl1mvdVlVbNcjd+gjl4J92Q2b3VNnuu2k2M8LYzf46/MPf6YsSyRmha4ED1lUFjSKlFX06isdbTpPRzXf3RU4oeRZwjbC2CAAAAAAAAAAAAAAAAAAAAAAAAAAAAAAy2VsPh4rjcbD59WrRpynfEyrSbpKx6/yqqfaX3L+5vWavxpUy/lHTh0amJYgspHVq1Kmv+nRRFtZvHja6/wDRo2X8dm5alrMg0aDZTmWp1a1LTViL9tvu387G15j/ACRieKZbwpkefWi4g19VsxY7lp6aJo6C7vpbr/lFKjfJd+jvWzjsY/wW9ftbHC2z49/ezo2S+n0xt92n5fxN+B49CxH41c6LWa9zOCqiLvTxc852Lz50mVXryqyulPV9VqPXRddb2tyIdSo+rUdUqvc97lu5zluqr/c+Sz/CkjP64w62WIW/AADYwAAD1oSa8fS+CtUpaaWdoPVuknJbGVn5ilT8t4fg0hXPZCrVKjHuW6qjkSyf4XS8mFBCbZSTTQmjDrDr+jNrbfxxlypj2P0acnD61fDXI9siqjVRtNFatl0uaLaxMz1kaNk6Cx9ee+VKlVnJHYynotZTbxVy/bt6JZDGZKzPPwbGsOa7EpNLDmyGfNS+Vfj0Fd/FdvDhcnZs/IeJZh/WxK9OM/DatRVoUqlFNKkn9Ko5LLpf+qVW0l3+O/QjLH+XZC2H3j+XvjZZ06Jw9Pp/NpYPp7HMcrXtVrk4oqWU+S4awAAAAAAAAAAAAAAAAAAAAAAAAzeUsMwvGMTbBxTEKsF1ZUbQqNpabVcq20Xb7pfdZTCE/A8Tfg2KR8RpUadWrHdp021P5Udbcqp92XeatvLPNspoSRsjZ0+v3Zh79XX/AMg5HwGLg8CZOxOpCpYfGbFRWUUe6uqXVLJdP4lXS/8AkOKVvj+V/wAOn8d10dO17f3sbFJzvjOIYbPw/F5CzqExUeny8aNRFRUcy3BN1tHhvNaPFTN23jd9nGTbz+qNvTDHC33t90p5oRj0AAWSAAAAAAAAAbp+P8s4HmaXTiysTrx5qO0v060UVtZqb10XX3Lbmnk0sy+XMwSsu15ErD2sSXUorSp1nJdaN1S6tTheyW38zzb5JtZ9jNLsZrJvj99en7glLGEI9W//AJfyzguHTa2LVJ9WlKm76MKlRRUVyIiKulfcnDycpM5i2acSxnCI+H4rU/VLGqK+jIqLeo1FTe1V+04ceRgzVTthtthsIbPbTWxh/r4s+2PUnjCMbYAAPciAAAAAAAAAADOaqjd/kaqjd/kng4jf1Tz5tXYrkp2TLogaqjd/kaqjd/kngX9U8+bUuSnZMuiBqqN3+RqqN3+SeBf1Tz5tS5Kdky6IGqo3f5Gqo3f5J4F/VPPm1Lkp2TLogaqjd/kaqjd/kngX9U8+bUuSnZMuiBqqN3+RqqN3+SeBf1Tz5tS5Kdky6IGqo3f5Gqo3f5J4F/VPPm1Lkp2TLogaqjd/kaqjd/kngX9U8+bUuSnZMuiBqqN3+RqqN3+SeBf1Tz5tS5Kdky6IGqo3f5Gqo3f5J4F/VPPm1Lkp2TLogaqjd/kaqjd/kngX9U8+bUuSnZMuiBqqN3+RqqN3+SeBf1Tz5tS5Kdky6IGqo3f5Gqo3f5J4F/VPPm1Lkp2TLogaqjd/kaqjd/kngX9U8+bUuSnZMuiBqqN3+RqqN3+SeBf1Tz5tS5Kdky6IGqo3f5Gqo3f5J4F/VPPm1Lkp2TLogaqjd/kE8C/qnnzalyU7Jl0AAVK0AAAAAAAAAAAAAAAAAAAAAAAAAAAAAAAAAAAAAAAAAAAAAAAAAAAAAAAAAAAAAAAAAAAAAAAAAAAAAAAAAAAAAAAAAAAAAAAAAAAAAAAAAAAAAAAAAAAAAAAAAAAAAAAAAAAAAH//2Q=="/>
          <p:cNvSpPr>
            <a:spLocks noChangeAspect="1" noChangeArrowheads="1"/>
          </p:cNvSpPr>
          <p:nvPr/>
        </p:nvSpPr>
        <p:spPr bwMode="auto">
          <a:xfrm>
            <a:off x="0" y="-784225"/>
            <a:ext cx="24669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pic>
        <p:nvPicPr>
          <p:cNvPr id="83990" name="Picture 22" descr="http://flagspot.net/images/v/ve3.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41800" y="5085184"/>
            <a:ext cx="901700" cy="503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3994" name="Picture 26" descr="http://www.ketv.com/image/view/-/17944840/medRes/2/-/maxh/460/maxw/620/-/pimyt2z/-/Chile-flag-jp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0" y="5158010"/>
            <a:ext cx="10715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3440113"/>
            <a:ext cx="2419350" cy="585787"/>
          </a:xfrm>
          <a:prstGeom prst="rect">
            <a:avLst/>
          </a:prstGeom>
          <a:noFill/>
        </p:spPr>
        <p:txBody>
          <a:bodyPr>
            <a:spAutoFit/>
          </a:bodyPr>
          <a:lstStyle/>
          <a:p>
            <a:pPr>
              <a:defRPr/>
            </a:pPr>
            <a:r>
              <a:rPr lang="en-US" sz="1600" dirty="0">
                <a:solidFill>
                  <a:schemeClr val="tx1">
                    <a:lumMod val="75000"/>
                  </a:schemeClr>
                </a:solidFill>
                <a:latin typeface="Calibri" panose="020F0502020204030204" pitchFamily="34" charset="0"/>
              </a:rPr>
              <a:t>Good institutions;</a:t>
            </a:r>
          </a:p>
          <a:p>
            <a:pPr>
              <a:defRPr/>
            </a:pPr>
            <a:r>
              <a:rPr lang="en-US" sz="1600" dirty="0">
                <a:solidFill>
                  <a:schemeClr val="tx1">
                    <a:lumMod val="75000"/>
                  </a:schemeClr>
                </a:solidFill>
                <a:latin typeface="Calibri" panose="020F0502020204030204" pitchFamily="34" charset="0"/>
              </a:rPr>
              <a:t>Countercyclical spending</a:t>
            </a:r>
          </a:p>
        </p:txBody>
      </p:sp>
      <p:sp>
        <p:nvSpPr>
          <p:cNvPr id="23" name="TextBox 22"/>
          <p:cNvSpPr txBox="1">
            <a:spLocks noChangeArrowheads="1"/>
          </p:cNvSpPr>
          <p:nvPr/>
        </p:nvSpPr>
        <p:spPr bwMode="auto">
          <a:xfrm>
            <a:off x="3581400" y="2743200"/>
            <a:ext cx="241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600" dirty="0">
                <a:solidFill>
                  <a:srgbClr val="C00000"/>
                </a:solidFill>
                <a:latin typeface="Calibri" panose="020F0502020204030204" pitchFamily="34" charset="0"/>
              </a:rPr>
              <a:t>Worsened institutions;</a:t>
            </a:r>
          </a:p>
          <a:p>
            <a:pPr eaLnBrk="1" hangingPunct="1">
              <a:spcBef>
                <a:spcPct val="0"/>
              </a:spcBef>
              <a:buClrTx/>
              <a:buSzTx/>
              <a:buFontTx/>
              <a:buNone/>
            </a:pPr>
            <a:r>
              <a:rPr lang="en-US" altLang="en-US" sz="1600" dirty="0" smtClean="0">
                <a:solidFill>
                  <a:srgbClr val="C00000"/>
                </a:solidFill>
                <a:latin typeface="Calibri" panose="020F0502020204030204" pitchFamily="34" charset="0"/>
              </a:rPr>
              <a:t>More-cyclical </a:t>
            </a:r>
            <a:r>
              <a:rPr lang="en-US" altLang="en-US" sz="1600" dirty="0">
                <a:solidFill>
                  <a:srgbClr val="C00000"/>
                </a:solidFill>
                <a:latin typeface="Calibri" panose="020F0502020204030204" pitchFamily="34" charset="0"/>
              </a:rPr>
              <a:t>spending.</a:t>
            </a:r>
          </a:p>
        </p:txBody>
      </p:sp>
      <p:sp>
        <p:nvSpPr>
          <p:cNvPr id="24" name="TextBox 23"/>
          <p:cNvSpPr txBox="1">
            <a:spLocks noChangeArrowheads="1"/>
          </p:cNvSpPr>
          <p:nvPr/>
        </p:nvSpPr>
        <p:spPr bwMode="auto">
          <a:xfrm>
            <a:off x="6705600" y="2729132"/>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600" dirty="0">
                <a:solidFill>
                  <a:srgbClr val="008000"/>
                </a:solidFill>
                <a:latin typeface="Calibri" panose="020F0502020204030204" pitchFamily="34" charset="0"/>
              </a:rPr>
              <a:t>Improved institutions;</a:t>
            </a:r>
          </a:p>
          <a:p>
            <a:pPr eaLnBrk="1" hangingPunct="1">
              <a:spcBef>
                <a:spcPct val="0"/>
              </a:spcBef>
              <a:buClrTx/>
              <a:buSzTx/>
              <a:buFontTx/>
              <a:buNone/>
            </a:pPr>
            <a:r>
              <a:rPr lang="en-US" altLang="en-US" sz="1600" dirty="0" smtClean="0">
                <a:solidFill>
                  <a:srgbClr val="008000"/>
                </a:solidFill>
                <a:latin typeface="Calibri" panose="020F0502020204030204" pitchFamily="34" charset="0"/>
              </a:rPr>
              <a:t>Less-cyclical </a:t>
            </a:r>
            <a:r>
              <a:rPr lang="en-US" altLang="en-US" sz="1600" dirty="0">
                <a:solidFill>
                  <a:srgbClr val="008000"/>
                </a:solidFill>
                <a:latin typeface="Calibri" panose="020F0502020204030204" pitchFamily="34" charset="0"/>
              </a:rPr>
              <a:t>spending.</a:t>
            </a:r>
          </a:p>
        </p:txBody>
      </p:sp>
      <p:sp>
        <p:nvSpPr>
          <p:cNvPr id="25" name="Line 5"/>
          <p:cNvSpPr>
            <a:spLocks noChangeShapeType="1"/>
          </p:cNvSpPr>
          <p:nvPr/>
        </p:nvSpPr>
        <p:spPr bwMode="auto">
          <a:xfrm>
            <a:off x="381000" y="4714127"/>
            <a:ext cx="2410264" cy="72008"/>
          </a:xfrm>
          <a:prstGeom prst="line">
            <a:avLst/>
          </a:prstGeom>
          <a:noFill/>
          <a:ln w="76200">
            <a:solidFill>
              <a:srgbClr val="0070C0"/>
            </a:solidFill>
            <a:prstDash val="solid"/>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6" name="Line 5"/>
          <p:cNvSpPr>
            <a:spLocks noChangeShapeType="1"/>
          </p:cNvSpPr>
          <p:nvPr/>
        </p:nvSpPr>
        <p:spPr bwMode="auto">
          <a:xfrm flipV="1">
            <a:off x="4607718" y="3327400"/>
            <a:ext cx="1283493" cy="444500"/>
          </a:xfrm>
          <a:prstGeom prst="line">
            <a:avLst/>
          </a:prstGeom>
          <a:noFill/>
          <a:ln w="76200">
            <a:solidFill>
              <a:srgbClr val="FF0000"/>
            </a:solidFill>
            <a:prstDash val="solid"/>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7" name="Line 5"/>
          <p:cNvSpPr>
            <a:spLocks noChangeShapeType="1"/>
          </p:cNvSpPr>
          <p:nvPr/>
        </p:nvSpPr>
        <p:spPr bwMode="auto">
          <a:xfrm>
            <a:off x="6908335" y="3733006"/>
            <a:ext cx="1702265" cy="688939"/>
          </a:xfrm>
          <a:prstGeom prst="line">
            <a:avLst/>
          </a:prstGeom>
          <a:noFill/>
          <a:ln w="76200">
            <a:solidFill>
              <a:srgbClr val="00CC00"/>
            </a:solidFill>
            <a:prstDash val="solid"/>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 name="Rectangle 1"/>
          <p:cNvSpPr/>
          <p:nvPr/>
        </p:nvSpPr>
        <p:spPr>
          <a:xfrm>
            <a:off x="-252536" y="1371600"/>
            <a:ext cx="2676086"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749653" y="4849415"/>
            <a:ext cx="518091" cy="307777"/>
          </a:xfrm>
          <a:prstGeom prst="rect">
            <a:avLst/>
          </a:prstGeom>
          <a:noFill/>
        </p:spPr>
        <p:txBody>
          <a:bodyPr wrap="none" rtlCol="0">
            <a:spAutoFit/>
          </a:bodyPr>
          <a:lstStyle/>
          <a:p>
            <a:r>
              <a:rPr lang="en-US" sz="1400" dirty="0" err="1" smtClean="0"/>
              <a:t>Corr</a:t>
            </a:r>
            <a:endParaRPr lang="en-US" sz="1400" dirty="0"/>
          </a:p>
        </p:txBody>
      </p:sp>
      <p:sp>
        <p:nvSpPr>
          <p:cNvPr id="29" name="TextBox 28"/>
          <p:cNvSpPr txBox="1"/>
          <p:nvPr/>
        </p:nvSpPr>
        <p:spPr>
          <a:xfrm>
            <a:off x="5206037" y="3501008"/>
            <a:ext cx="518091" cy="307777"/>
          </a:xfrm>
          <a:prstGeom prst="rect">
            <a:avLst/>
          </a:prstGeom>
          <a:noFill/>
        </p:spPr>
        <p:txBody>
          <a:bodyPr wrap="none" rtlCol="0">
            <a:spAutoFit/>
          </a:bodyPr>
          <a:lstStyle/>
          <a:p>
            <a:r>
              <a:rPr lang="en-US" sz="1400" dirty="0" err="1" smtClean="0"/>
              <a:t>Corr</a:t>
            </a:r>
            <a:endParaRPr lang="en-US" sz="1400" dirty="0"/>
          </a:p>
        </p:txBody>
      </p:sp>
      <p:sp>
        <p:nvSpPr>
          <p:cNvPr id="30" name="TextBox 29"/>
          <p:cNvSpPr txBox="1"/>
          <p:nvPr/>
        </p:nvSpPr>
        <p:spPr>
          <a:xfrm>
            <a:off x="8230373" y="4509120"/>
            <a:ext cx="518091" cy="307777"/>
          </a:xfrm>
          <a:prstGeom prst="rect">
            <a:avLst/>
          </a:prstGeom>
          <a:noFill/>
        </p:spPr>
        <p:txBody>
          <a:bodyPr wrap="none" rtlCol="0">
            <a:spAutoFit/>
          </a:bodyPr>
          <a:lstStyle/>
          <a:p>
            <a:r>
              <a:rPr lang="en-US" sz="1400" dirty="0" err="1" smtClean="0"/>
              <a:t>Corr</a:t>
            </a:r>
            <a:endParaRPr lang="en-US" sz="1400" dirty="0"/>
          </a:p>
        </p:txBody>
      </p:sp>
      <p:sp>
        <p:nvSpPr>
          <p:cNvPr id="31" name="TextBox 30"/>
          <p:cNvSpPr txBox="1"/>
          <p:nvPr/>
        </p:nvSpPr>
        <p:spPr>
          <a:xfrm>
            <a:off x="2321162" y="3193231"/>
            <a:ext cx="378630" cy="307777"/>
          </a:xfrm>
          <a:prstGeom prst="rect">
            <a:avLst/>
          </a:prstGeom>
          <a:noFill/>
        </p:spPr>
        <p:txBody>
          <a:bodyPr wrap="none" rtlCol="0">
            <a:spAutoFit/>
          </a:bodyPr>
          <a:lstStyle/>
          <a:p>
            <a:r>
              <a:rPr lang="en-US" sz="1400" dirty="0" smtClean="0"/>
              <a:t>IQ</a:t>
            </a:r>
            <a:endParaRPr lang="en-US" sz="1400" dirty="0"/>
          </a:p>
        </p:txBody>
      </p:sp>
      <p:sp>
        <p:nvSpPr>
          <p:cNvPr id="32" name="TextBox 31"/>
          <p:cNvSpPr txBox="1"/>
          <p:nvPr/>
        </p:nvSpPr>
        <p:spPr>
          <a:xfrm>
            <a:off x="5528471" y="5054422"/>
            <a:ext cx="378630" cy="307777"/>
          </a:xfrm>
          <a:prstGeom prst="rect">
            <a:avLst/>
          </a:prstGeom>
          <a:noFill/>
        </p:spPr>
        <p:txBody>
          <a:bodyPr wrap="none" rtlCol="0">
            <a:spAutoFit/>
          </a:bodyPr>
          <a:lstStyle/>
          <a:p>
            <a:r>
              <a:rPr lang="en-US" sz="1400" dirty="0" smtClean="0"/>
              <a:t>IQ</a:t>
            </a:r>
            <a:endParaRPr lang="en-US" sz="1400" dirty="0"/>
          </a:p>
        </p:txBody>
      </p:sp>
      <p:sp>
        <p:nvSpPr>
          <p:cNvPr id="33" name="TextBox 32"/>
          <p:cNvSpPr txBox="1"/>
          <p:nvPr/>
        </p:nvSpPr>
        <p:spPr>
          <a:xfrm>
            <a:off x="8463876" y="3429000"/>
            <a:ext cx="378630" cy="307777"/>
          </a:xfrm>
          <a:prstGeom prst="rect">
            <a:avLst/>
          </a:prstGeom>
          <a:noFill/>
        </p:spPr>
        <p:txBody>
          <a:bodyPr wrap="none" rtlCol="0">
            <a:spAutoFit/>
          </a:bodyPr>
          <a:lstStyle/>
          <a:p>
            <a:r>
              <a:rPr lang="en-US" sz="1400" dirty="0" smtClean="0"/>
              <a:t>IQ</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9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17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39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17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399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4">
                                            <p:txEl>
                                              <p:pRg st="0" end="0"/>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4" grpId="0"/>
      <p:bldP spid="14" grpId="0" animBg="1"/>
      <p:bldP spid="15" grpId="0" animBg="1"/>
      <p:bldP spid="16" grpId="0" animBg="1"/>
      <p:bldP spid="3" grpId="0"/>
      <p:bldP spid="25" grpId="0" animBg="1"/>
      <p:bldP spid="26" grpId="0" animBg="1"/>
      <p:bldP spid="27" grpId="0" animBg="1"/>
      <p:bldP spid="28" grpId="0"/>
      <p:bldP spid="29" grpId="0"/>
      <p:bldP spid="30"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856984" cy="1371600"/>
          </a:xfrm>
        </p:spPr>
        <p:txBody>
          <a:bodyPr>
            <a:normAutofit fontScale="90000"/>
          </a:bodyPr>
          <a:lstStyle/>
          <a:p>
            <a:pPr marL="0" indent="0"/>
            <a:r>
              <a:rPr lang="en-US" sz="3200" dirty="0">
                <a:effectLst/>
              </a:rPr>
              <a:t/>
            </a:r>
            <a:br>
              <a:rPr lang="en-US" sz="3200" dirty="0">
                <a:effectLst/>
              </a:rPr>
            </a:br>
            <a:r>
              <a:rPr lang="en-US" sz="3600" dirty="0">
                <a:effectLst/>
              </a:rPr>
              <a:t>Advanced countries can suffer </a:t>
            </a:r>
            <a:r>
              <a:rPr lang="en-US" sz="3600" dirty="0" smtClean="0">
                <a:effectLst/>
              </a:rPr>
              <a:t>pro-cyclicality too</a:t>
            </a:r>
            <a:r>
              <a:rPr lang="en-US" sz="3600" dirty="0">
                <a:effectLst/>
              </a:rPr>
              <a:t>.</a:t>
            </a:r>
            <a:br>
              <a:rPr lang="en-US" sz="3600" dirty="0">
                <a:effectLst/>
              </a:rPr>
            </a:br>
            <a:endParaRPr lang="en-US" sz="3600" dirty="0">
              <a:effectLst/>
            </a:endParaRPr>
          </a:p>
        </p:txBody>
      </p:sp>
      <p:sp>
        <p:nvSpPr>
          <p:cNvPr id="3" name="Content Placeholder 2"/>
          <p:cNvSpPr>
            <a:spLocks noGrp="1"/>
          </p:cNvSpPr>
          <p:nvPr>
            <p:ph idx="1"/>
          </p:nvPr>
        </p:nvSpPr>
        <p:spPr>
          <a:xfrm>
            <a:off x="1951045" y="2492896"/>
            <a:ext cx="3917099" cy="2664296"/>
          </a:xfrm>
        </p:spPr>
        <p:txBody>
          <a:bodyPr/>
          <a:lstStyle/>
          <a:p>
            <a:pPr marL="0" indent="0">
              <a:buNone/>
            </a:pPr>
            <a:r>
              <a:rPr lang="en-US" dirty="0" smtClean="0">
                <a:effectLst/>
              </a:rPr>
              <a:t>i) The </a:t>
            </a:r>
            <a:r>
              <a:rPr lang="en-US" dirty="0">
                <a:effectLst/>
              </a:rPr>
              <a:t>euro </a:t>
            </a:r>
            <a:r>
              <a:rPr lang="en-US" dirty="0" smtClean="0">
                <a:effectLst/>
              </a:rPr>
              <a:t>periphery.</a:t>
            </a:r>
          </a:p>
          <a:p>
            <a:pPr marL="0" indent="0">
              <a:buNone/>
            </a:pPr>
            <a:r>
              <a:rPr lang="en-US" dirty="0" smtClean="0">
                <a:effectLst/>
              </a:rPr>
              <a:t/>
            </a:r>
            <a:br>
              <a:rPr lang="en-US" dirty="0" smtClean="0">
                <a:effectLst/>
              </a:rPr>
            </a:br>
            <a:r>
              <a:rPr lang="en-US" dirty="0" smtClean="0">
                <a:effectLst/>
              </a:rPr>
              <a:t>ii</a:t>
            </a:r>
            <a:r>
              <a:rPr lang="en-US" dirty="0">
                <a:effectLst/>
              </a:rPr>
              <a:t>) The US. </a:t>
            </a:r>
            <a:r>
              <a:rPr lang="en-US" dirty="0" smtClean="0">
                <a:effectLst/>
              </a:rPr>
              <a:t> </a:t>
            </a:r>
            <a:endParaRPr lang="en-US" dirty="0" smtClean="0"/>
          </a:p>
        </p:txBody>
      </p:sp>
      <p:pic>
        <p:nvPicPr>
          <p:cNvPr id="4" name="Picture 4" descr="http://www.mapsofworld.com/images/world-countries-flags/european-union-fla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713" y="2326165"/>
            <a:ext cx="1199143" cy="81480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046" y="3591916"/>
            <a:ext cx="1193258" cy="62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237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2888" y="0"/>
            <a:ext cx="8712968" cy="1066800"/>
          </a:xfrm>
        </p:spPr>
        <p:txBody>
          <a:bodyPr>
            <a:normAutofit/>
          </a:bodyPr>
          <a:lstStyle/>
          <a:p>
            <a:r>
              <a:rPr lang="en-US" sz="3200" dirty="0" smtClean="0">
                <a:effectLst/>
                <a:latin typeface="Calibri" panose="020F0502020204030204" pitchFamily="34" charset="0"/>
              </a:rPr>
              <a:t>(i) Pro-cyclical fiscal policy in Europe:</a:t>
            </a:r>
            <a:endParaRPr lang="en-US" sz="2800" dirty="0">
              <a:effectLst/>
            </a:endParaRPr>
          </a:p>
        </p:txBody>
      </p:sp>
      <p:sp>
        <p:nvSpPr>
          <p:cNvPr id="2" name="Slide Number Placeholder 1"/>
          <p:cNvSpPr>
            <a:spLocks noGrp="1"/>
          </p:cNvSpPr>
          <p:nvPr>
            <p:ph type="sldNum" sz="quarter" idx="12"/>
          </p:nvPr>
        </p:nvSpPr>
        <p:spPr/>
        <p:txBody>
          <a:bodyPr/>
          <a:lstStyle/>
          <a:p>
            <a:fld id="{78F34F03-0286-4502-B514-BDC91C5EF89A}" type="slidenum">
              <a:rPr lang="en-US" altLang="en-US" smtClean="0"/>
              <a:pPr/>
              <a:t>12</a:t>
            </a:fld>
            <a:endParaRPr lang="en-US" altLang="en-US"/>
          </a:p>
        </p:txBody>
      </p:sp>
      <p:pic>
        <p:nvPicPr>
          <p:cNvPr id="9" name="Picture 2"/>
          <p:cNvPicPr>
            <a:picLocks noChangeAspect="1" noChangeArrowheads="1"/>
          </p:cNvPicPr>
          <p:nvPr/>
        </p:nvPicPr>
        <p:blipFill>
          <a:blip r:embed="rId2" cstate="print"/>
          <a:srcRect/>
          <a:stretch>
            <a:fillRect/>
          </a:stretch>
        </p:blipFill>
        <p:spPr bwMode="auto">
          <a:xfrm>
            <a:off x="242888" y="1556593"/>
            <a:ext cx="8701087" cy="5184775"/>
          </a:xfrm>
          <a:prstGeom prst="rect">
            <a:avLst/>
          </a:prstGeom>
          <a:noFill/>
          <a:ln w="9525">
            <a:noFill/>
            <a:miter lim="800000"/>
            <a:headEnd/>
            <a:tailEnd/>
          </a:ln>
        </p:spPr>
      </p:pic>
      <p:sp>
        <p:nvSpPr>
          <p:cNvPr id="10" name="TextBox 3"/>
          <p:cNvSpPr txBox="1">
            <a:spLocks noChangeArrowheads="1"/>
          </p:cNvSpPr>
          <p:nvPr/>
        </p:nvSpPr>
        <p:spPr bwMode="auto">
          <a:xfrm>
            <a:off x="3565525" y="6550025"/>
            <a:ext cx="2378075" cy="307975"/>
          </a:xfrm>
          <a:prstGeom prst="rect">
            <a:avLst/>
          </a:prstGeom>
          <a:noFill/>
          <a:ln w="9525">
            <a:noFill/>
            <a:miter lim="800000"/>
            <a:headEnd/>
            <a:tailEnd/>
          </a:ln>
        </p:spPr>
        <p:txBody>
          <a:bodyPr wrap="square">
            <a:spAutoFit/>
          </a:bodyPr>
          <a:lstStyle/>
          <a:p>
            <a:r>
              <a:rPr lang="en-GB" sz="1100" dirty="0">
                <a:latin typeface="Calibri" pitchFamily="34" charset="0"/>
              </a:rPr>
              <a:t>Source: </a:t>
            </a:r>
            <a:r>
              <a:rPr lang="en-GB" sz="1100" dirty="0" err="1">
                <a:latin typeface="Calibri" pitchFamily="34" charset="0"/>
              </a:rPr>
              <a:t>P.Krugman</a:t>
            </a:r>
            <a:r>
              <a:rPr lang="en-GB" sz="1100" dirty="0">
                <a:latin typeface="Calibri" pitchFamily="34" charset="0"/>
              </a:rPr>
              <a:t>, 10 May </a:t>
            </a:r>
            <a:r>
              <a:rPr lang="en-GB" sz="1100" dirty="0" smtClean="0">
                <a:latin typeface="Calibri" pitchFamily="34" charset="0"/>
              </a:rPr>
              <a:t>2012</a:t>
            </a:r>
            <a:r>
              <a:rPr lang="en-GB" sz="1400" dirty="0" smtClean="0">
                <a:latin typeface="Calibri" pitchFamily="34" charset="0"/>
              </a:rPr>
              <a:t>.</a:t>
            </a:r>
            <a:endParaRPr lang="en-GB" sz="1400" dirty="0">
              <a:latin typeface="Calibri" pitchFamily="34" charset="0"/>
            </a:endParaRPr>
          </a:p>
        </p:txBody>
      </p:sp>
      <p:cxnSp>
        <p:nvCxnSpPr>
          <p:cNvPr id="11" name="Straight Arrow Connector 10"/>
          <p:cNvCxnSpPr/>
          <p:nvPr/>
        </p:nvCxnSpPr>
        <p:spPr>
          <a:xfrm>
            <a:off x="1990965" y="2667000"/>
            <a:ext cx="6048672" cy="2895600"/>
          </a:xfrm>
          <a:prstGeom prst="straightConnector1">
            <a:avLst/>
          </a:prstGeom>
          <a:ln w="762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7" name="Picture 6" descr="http://www.mapsofworld.com/images/world-countries-flags/greece-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521" y="5502065"/>
            <a:ext cx="509882" cy="32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t2.gstatic.com/images?q=tbn:ANd9GcTYpzJsgbErl2tANvLRzEVhMDp6cynREx4EX7B-dEkG7oNWndzzniB3Q2j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256" y="2888043"/>
            <a:ext cx="456383" cy="28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www.mapsofworld.com/images/world-countries-flags/ireland-fla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4172224"/>
            <a:ext cx="485309" cy="31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www.theflagshop.co.uk/ekmps/shops/speed/images/portugal-flag-194-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3886200"/>
            <a:ext cx="485309" cy="33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2"/>
          <p:cNvSpPr txBox="1">
            <a:spLocks/>
          </p:cNvSpPr>
          <p:nvPr/>
        </p:nvSpPr>
        <p:spPr>
          <a:xfrm>
            <a:off x="76200" y="838200"/>
            <a:ext cx="8915400" cy="914400"/>
          </a:xfrm>
          <a:prstGeom prst="rect">
            <a:avLst/>
          </a:prstGeom>
          <a:solidFill>
            <a:schemeClr val="bg1"/>
          </a:solidFill>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 dirty="0">
                <a:latin typeface="Calibri" panose="020F0502020204030204" pitchFamily="34" charset="0"/>
              </a:rPr>
              <a:t/>
            </a:r>
            <a:br>
              <a:rPr lang="en-US" sz="500" dirty="0">
                <a:latin typeface="Calibri" panose="020F0502020204030204" pitchFamily="34" charset="0"/>
              </a:rPr>
            </a:br>
            <a:r>
              <a:rPr lang="en-US" sz="3700" dirty="0">
                <a:latin typeface="Calibri" panose="020F0502020204030204" pitchFamily="34" charset="0"/>
              </a:rPr>
              <a:t>When the euro crisis hit in 2009, </a:t>
            </a:r>
            <a:endParaRPr lang="en-US" sz="500" dirty="0" smtClean="0">
              <a:latin typeface="Calibri" panose="020F0502020204030204" pitchFamily="34" charset="0"/>
            </a:endParaRPr>
          </a:p>
          <a:p>
            <a:r>
              <a:rPr lang="en-US" sz="500" dirty="0" smtClean="0">
                <a:latin typeface="Calibri" panose="020F0502020204030204" pitchFamily="34" charset="0"/>
              </a:rPr>
              <a:t/>
            </a:r>
            <a:br>
              <a:rPr lang="en-US" sz="500" dirty="0" smtClean="0">
                <a:latin typeface="Calibri" panose="020F0502020204030204" pitchFamily="34" charset="0"/>
              </a:rPr>
            </a:br>
            <a:r>
              <a:rPr lang="en-US" sz="3300" dirty="0" smtClean="0">
                <a:latin typeface="Calibri" panose="020F0502020204030204" pitchFamily="34" charset="0"/>
              </a:rPr>
              <a:t>the </a:t>
            </a:r>
            <a:r>
              <a:rPr lang="en-US" sz="3300" dirty="0">
                <a:latin typeface="Calibri" panose="020F0502020204030204" pitchFamily="34" charset="0"/>
              </a:rPr>
              <a:t>bigger </a:t>
            </a:r>
            <a:r>
              <a:rPr lang="en-US" sz="3300" dirty="0" smtClean="0">
                <a:latin typeface="Calibri" panose="020F0502020204030204" pitchFamily="34" charset="0"/>
              </a:rPr>
              <a:t>fiscal contractions </a:t>
            </a:r>
            <a:r>
              <a:rPr lang="en-US" sz="3300" dirty="0">
                <a:latin typeface="Calibri" panose="020F0502020204030204" pitchFamily="34" charset="0"/>
              </a:rPr>
              <a:t>went with the </a:t>
            </a:r>
            <a:r>
              <a:rPr lang="en-US" sz="3300" dirty="0" smtClean="0">
                <a:latin typeface="Calibri" panose="020F0502020204030204" pitchFamily="34" charset="0"/>
              </a:rPr>
              <a:t>bigger recessions.</a:t>
            </a:r>
            <a:endParaRPr lang="en-US" sz="3300" dirty="0"/>
          </a:p>
        </p:txBody>
      </p:sp>
      <p:pic>
        <p:nvPicPr>
          <p:cNvPr id="15" name="Picture 4" descr="http://www.mapsofworld.com/images/world-countries-flags/european-union-fla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3400" y="147959"/>
            <a:ext cx="903684" cy="61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25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0164"/>
            <a:ext cx="9071612" cy="610344"/>
          </a:xfrm>
        </p:spPr>
        <p:txBody>
          <a:bodyPr>
            <a:normAutofit fontScale="90000"/>
          </a:bodyPr>
          <a:lstStyle/>
          <a:p>
            <a:r>
              <a:rPr lang="en-US" sz="900" b="1" dirty="0" smtClean="0">
                <a:effectLst/>
                <a:latin typeface="Calibri" panose="020F0502020204030204" pitchFamily="34" charset="0"/>
              </a:rPr>
              <a:t/>
            </a:r>
            <a:br>
              <a:rPr lang="en-US" sz="900" b="1" dirty="0" smtClean="0">
                <a:effectLst/>
                <a:latin typeface="Calibri" panose="020F0502020204030204" pitchFamily="34" charset="0"/>
              </a:rPr>
            </a:br>
            <a:r>
              <a:rPr lang="en-US" sz="3100" dirty="0">
                <a:effectLst/>
                <a:latin typeface="Calibri" panose="020F0502020204030204" pitchFamily="34" charset="0"/>
              </a:rPr>
              <a:t/>
            </a:r>
            <a:br>
              <a:rPr lang="en-US" sz="3100" dirty="0">
                <a:effectLst/>
                <a:latin typeface="Calibri" panose="020F0502020204030204" pitchFamily="34" charset="0"/>
              </a:rPr>
            </a:br>
            <a:r>
              <a:rPr lang="en-US" sz="3100" dirty="0" smtClean="0">
                <a:effectLst/>
                <a:latin typeface="Calibri" panose="020F0502020204030204" pitchFamily="34" charset="0"/>
              </a:rPr>
              <a:t> </a:t>
            </a:r>
            <a:r>
              <a:rPr lang="en-US" sz="2900" dirty="0" smtClean="0">
                <a:effectLst/>
                <a:latin typeface="Calibri" panose="020F0502020204030204" pitchFamily="34" charset="0"/>
              </a:rPr>
              <a:t>Effects of austerity were worse than the Troika </a:t>
            </a:r>
            <a:r>
              <a:rPr lang="en-US" sz="2900" dirty="0">
                <a:effectLst/>
                <a:latin typeface="Calibri" panose="020F0502020204030204" pitchFamily="34" charset="0"/>
              </a:rPr>
              <a:t>had assumed</a:t>
            </a:r>
            <a:r>
              <a:rPr lang="en-US" sz="2900" dirty="0" smtClean="0">
                <a:effectLst/>
                <a:latin typeface="Calibri" panose="020F0502020204030204" pitchFamily="34" charset="0"/>
              </a:rPr>
              <a:t>.</a:t>
            </a:r>
            <a:br>
              <a:rPr lang="en-US" sz="2900" dirty="0" smtClean="0">
                <a:effectLst/>
                <a:latin typeface="Calibri" panose="020F0502020204030204" pitchFamily="34" charset="0"/>
              </a:rPr>
            </a:br>
            <a:endParaRPr lang="en-US" sz="2900" dirty="0">
              <a:effectLst/>
              <a:latin typeface="Calibri" panose="020F0502020204030204" pitchFamily="34" charset="0"/>
            </a:endParaRPr>
          </a:p>
        </p:txBody>
      </p:sp>
      <p:pic>
        <p:nvPicPr>
          <p:cNvPr id="1026" name="Picture 2" descr="Unfortunately we are unable to provide accessible alternative text for this. If you require assistance to access this image, please contact help@nature.com or the auth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590800"/>
            <a:ext cx="7239000" cy="36748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8616" y="2153478"/>
            <a:ext cx="8102984" cy="415498"/>
          </a:xfrm>
          <a:prstGeom prst="rect">
            <a:avLst/>
          </a:prstGeom>
        </p:spPr>
        <p:txBody>
          <a:bodyPr wrap="square">
            <a:spAutoFit/>
          </a:bodyPr>
          <a:lstStyle/>
          <a:p>
            <a:r>
              <a:rPr lang="en-US" sz="2100" b="1" dirty="0">
                <a:solidFill>
                  <a:schemeClr val="accent6">
                    <a:lumMod val="50000"/>
                  </a:schemeClr>
                </a:solidFill>
                <a:latin typeface="Calibri" panose="020F0502020204030204" pitchFamily="34" charset="0"/>
              </a:rPr>
              <a:t>Europe: Growth Forecast Errors vs. Fiscal Consolidation Forecasts</a:t>
            </a:r>
          </a:p>
        </p:txBody>
      </p:sp>
      <p:sp>
        <p:nvSpPr>
          <p:cNvPr id="5" name="Rectangle 4"/>
          <p:cNvSpPr/>
          <p:nvPr/>
        </p:nvSpPr>
        <p:spPr>
          <a:xfrm>
            <a:off x="382854" y="6331386"/>
            <a:ext cx="8149586" cy="553998"/>
          </a:xfrm>
          <a:prstGeom prst="rect">
            <a:avLst/>
          </a:prstGeom>
        </p:spPr>
        <p:txBody>
          <a:bodyPr wrap="square">
            <a:spAutoFit/>
          </a:bodyPr>
          <a:lstStyle/>
          <a:p>
            <a:r>
              <a:rPr lang="en-US" sz="1500" dirty="0">
                <a:latin typeface="Calibri" panose="020F0502020204030204" pitchFamily="34" charset="0"/>
              </a:rPr>
              <a:t>Note: Figure plots forecast error for real GDP growth in 2010 </a:t>
            </a:r>
            <a:r>
              <a:rPr lang="en-US" sz="1500" dirty="0" smtClean="0">
                <a:latin typeface="Calibri" panose="020F0502020204030204" pitchFamily="34" charset="0"/>
              </a:rPr>
              <a:t>&amp; 2011 </a:t>
            </a:r>
            <a:r>
              <a:rPr lang="en-US" sz="1500" dirty="0">
                <a:latin typeface="Calibri" panose="020F0502020204030204" pitchFamily="34" charset="0"/>
              </a:rPr>
              <a:t>relative to forecasts made </a:t>
            </a:r>
            <a:r>
              <a:rPr lang="en-US" sz="1500" dirty="0" smtClean="0">
                <a:latin typeface="Calibri" panose="020F0502020204030204" pitchFamily="34" charset="0"/>
              </a:rPr>
              <a:t>in</a:t>
            </a:r>
            <a:br>
              <a:rPr lang="en-US" sz="1500" dirty="0" smtClean="0">
                <a:latin typeface="Calibri" panose="020F0502020204030204" pitchFamily="34" charset="0"/>
              </a:rPr>
            </a:br>
            <a:r>
              <a:rPr lang="en-US" sz="1500" dirty="0" smtClean="0">
                <a:latin typeface="Calibri" panose="020F0502020204030204" pitchFamily="34" charset="0"/>
              </a:rPr>
              <a:t>the </a:t>
            </a:r>
            <a:r>
              <a:rPr lang="en-US" sz="1500" dirty="0">
                <a:latin typeface="Calibri" panose="020F0502020204030204" pitchFamily="34" charset="0"/>
              </a:rPr>
              <a:t>spring of </a:t>
            </a:r>
            <a:r>
              <a:rPr lang="en-US" sz="1500" dirty="0" smtClean="0">
                <a:latin typeface="Calibri" panose="020F0502020204030204" pitchFamily="34" charset="0"/>
              </a:rPr>
              <a:t>2010, </a:t>
            </a:r>
            <a:r>
              <a:rPr lang="en-US" sz="1500" dirty="0">
                <a:latin typeface="Calibri" panose="020F0502020204030204" pitchFamily="34" charset="0"/>
              </a:rPr>
              <a:t>on forecasts of fiscal consolidation for 2010 </a:t>
            </a:r>
            <a:r>
              <a:rPr lang="en-US" sz="1500" dirty="0" smtClean="0">
                <a:latin typeface="Calibri" panose="020F0502020204030204" pitchFamily="34" charset="0"/>
              </a:rPr>
              <a:t>&amp; </a:t>
            </a:r>
            <a:r>
              <a:rPr lang="en-US" sz="1500" dirty="0">
                <a:latin typeface="Calibri" panose="020F0502020204030204" pitchFamily="34" charset="0"/>
              </a:rPr>
              <a:t>2011 made in spring of year </a:t>
            </a:r>
            <a:r>
              <a:rPr lang="en-US" sz="1500" dirty="0" smtClean="0">
                <a:latin typeface="Calibri" panose="020F0502020204030204" pitchFamily="34" charset="0"/>
              </a:rPr>
              <a:t>2010.</a:t>
            </a:r>
            <a:endParaRPr lang="en-US" sz="1500" dirty="0">
              <a:latin typeface="Calibri" panose="020F0502020204030204" pitchFamily="34" charset="0"/>
            </a:endParaRPr>
          </a:p>
        </p:txBody>
      </p:sp>
      <p:cxnSp>
        <p:nvCxnSpPr>
          <p:cNvPr id="8" name="Straight Arrow Connector 7"/>
          <p:cNvCxnSpPr/>
          <p:nvPr/>
        </p:nvCxnSpPr>
        <p:spPr>
          <a:xfrm>
            <a:off x="1158114" y="3040443"/>
            <a:ext cx="5763538" cy="1836357"/>
          </a:xfrm>
          <a:prstGeom prst="straightConnector1">
            <a:avLst/>
          </a:prstGeom>
          <a:ln w="762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028" name="Picture 4" descr="http://www.mapsofworld.com/images/world-countries-flags/european-union-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2062"/>
            <a:ext cx="678950" cy="4613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52864" y="3113782"/>
            <a:ext cx="2931886" cy="707886"/>
          </a:xfrm>
          <a:prstGeom prst="rect">
            <a:avLst/>
          </a:prstGeom>
          <a:solidFill>
            <a:schemeClr val="bg1"/>
          </a:solidFill>
        </p:spPr>
        <p:txBody>
          <a:bodyPr wrap="square">
            <a:spAutoFit/>
          </a:bodyPr>
          <a:lstStyle/>
          <a:p>
            <a:r>
              <a:rPr lang="en-US" sz="1600" dirty="0" smtClean="0"/>
              <a:t>Blanchard &amp; Leigh, 2014, </a:t>
            </a:r>
            <a:r>
              <a:rPr lang="en-US" sz="1200" dirty="0" smtClean="0"/>
              <a:t>“Growth Forecast Errors and Fiscal </a:t>
            </a:r>
            <a:r>
              <a:rPr lang="en-US" sz="1200" dirty="0" err="1" smtClean="0"/>
              <a:t>Multipliers,”</a:t>
            </a:r>
            <a:r>
              <a:rPr lang="en-US" sz="1200" i="1" dirty="0" err="1" smtClean="0"/>
              <a:t>American</a:t>
            </a:r>
            <a:r>
              <a:rPr lang="en-US" sz="1200" i="1" dirty="0" smtClean="0"/>
              <a:t> </a:t>
            </a:r>
            <a:r>
              <a:rPr lang="en-US" sz="1200" i="1" dirty="0"/>
              <a:t>Economic </a:t>
            </a:r>
            <a:r>
              <a:rPr lang="en-US" sz="1200" i="1" dirty="0" smtClean="0"/>
              <a:t>Review.</a:t>
            </a:r>
            <a:endParaRPr lang="en-US" sz="1200" i="1" dirty="0" smtClean="0">
              <a:solidFill>
                <a:srgbClr val="0066CC"/>
              </a:solidFill>
            </a:endParaRPr>
          </a:p>
        </p:txBody>
      </p:sp>
      <p:sp>
        <p:nvSpPr>
          <p:cNvPr id="3" name="TextBox 2"/>
          <p:cNvSpPr txBox="1"/>
          <p:nvPr/>
        </p:nvSpPr>
        <p:spPr>
          <a:xfrm>
            <a:off x="1475656" y="228600"/>
            <a:ext cx="6043386" cy="523220"/>
          </a:xfrm>
          <a:prstGeom prst="rect">
            <a:avLst/>
          </a:prstGeom>
          <a:noFill/>
        </p:spPr>
        <p:txBody>
          <a:bodyPr wrap="none" rtlCol="0">
            <a:spAutoFit/>
          </a:bodyPr>
          <a:lstStyle/>
          <a:p>
            <a:r>
              <a:rPr lang="en-US" sz="2800" dirty="0" smtClean="0">
                <a:latin typeface="Calibri" panose="020F0502020204030204" pitchFamily="34" charset="0"/>
              </a:rPr>
              <a:t>Why? A different kind of over-optimism:</a:t>
            </a:r>
            <a:endParaRPr lang="en-US" sz="2800" dirty="0">
              <a:latin typeface="Calibri" panose="020F0502020204030204" pitchFamily="34" charset="0"/>
            </a:endParaRPr>
          </a:p>
        </p:txBody>
      </p:sp>
      <p:pic>
        <p:nvPicPr>
          <p:cNvPr id="11" name="Picture 10" descr="http://www.mapsofworld.com/images/world-countries-flags/greece-fla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7580" y="5029200"/>
            <a:ext cx="509882" cy="32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t2.gstatic.com/images?q=tbn:ANd9GcTYpzJsgbErl2tANvLRzEVhMDp6cynREx4EX7B-dEkG7oNWndzzniB3Q2j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3665" y="4080215"/>
            <a:ext cx="456383" cy="28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www.mapsofworld.com/images/world-countries-flags/ireland-fla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3826495"/>
            <a:ext cx="485309" cy="31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http://www.theflagshop.co.uk/ekmps/shops/speed/images/portugal-flag-194-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0362" y="3519684"/>
            <a:ext cx="485309" cy="33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66261" y="1134308"/>
            <a:ext cx="8995413" cy="102041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dirty="0" smtClean="0">
                <a:latin typeface="Calibri" panose="020F0502020204030204" pitchFamily="34" charset="0"/>
              </a:rPr>
              <a:t>The evidence:  the bigger the fiscal contraction, the bigger </a:t>
            </a:r>
            <a:br>
              <a:rPr lang="en-US" sz="2700" dirty="0" smtClean="0">
                <a:latin typeface="Calibri" panose="020F0502020204030204" pitchFamily="34" charset="0"/>
              </a:rPr>
            </a:br>
            <a:r>
              <a:rPr lang="en-US" sz="2700" dirty="0" smtClean="0">
                <a:latin typeface="Calibri" panose="020F0502020204030204" pitchFamily="34" charset="0"/>
              </a:rPr>
              <a:t>the GDP loss </a:t>
            </a:r>
            <a:r>
              <a:rPr lang="en-US" sz="2700" i="1" dirty="0" smtClean="0">
                <a:latin typeface="Calibri" panose="020F0502020204030204" pitchFamily="34" charset="0"/>
              </a:rPr>
              <a:t>relative to what had been officially forecast in 2010.</a:t>
            </a:r>
            <a:endParaRPr lang="en-US" sz="2900" dirty="0">
              <a:latin typeface="Calibri" panose="020F0502020204030204" pitchFamily="34" charset="0"/>
            </a:endParaRPr>
          </a:p>
        </p:txBody>
      </p:sp>
    </p:spTree>
    <p:extLst>
      <p:ext uri="{BB962C8B-B14F-4D97-AF65-F5344CB8AC3E}">
        <p14:creationId xmlns:p14="http://schemas.microsoft.com/office/powerpoint/2010/main" val="372266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altLang="en-US" sz="2400" dirty="0" smtClean="0">
                <a:effectLst/>
                <a:latin typeface="Calibri" panose="020F0502020204030204" pitchFamily="34" charset="0"/>
                <a:cs typeface="Times New Roman" pitchFamily="18" charset="0"/>
              </a:rPr>
              <a:t>With austerity</a:t>
            </a:r>
            <a:r>
              <a:rPr lang="en-US" altLang="en-US" sz="2400" dirty="0">
                <a:effectLst/>
                <a:latin typeface="Calibri" panose="020F0502020204030204" pitchFamily="34" charset="0"/>
                <a:cs typeface="Times New Roman" pitchFamily="18" charset="0"/>
              </a:rPr>
              <a:t>, debt/GDP ratios continued to rise </a:t>
            </a:r>
            <a:r>
              <a:rPr lang="en-US" altLang="en-US" sz="2400" dirty="0" smtClean="0">
                <a:effectLst/>
                <a:latin typeface="Calibri" panose="020F0502020204030204" pitchFamily="34" charset="0"/>
                <a:cs typeface="Times New Roman" pitchFamily="18" charset="0"/>
              </a:rPr>
              <a:t>sharply: </a:t>
            </a:r>
            <a:r>
              <a:rPr lang="en-US" altLang="en-US" sz="2400" dirty="0">
                <a:effectLst/>
                <a:latin typeface="Calibri" panose="020F0502020204030204" pitchFamily="34" charset="0"/>
                <a:cs typeface="Times New Roman" pitchFamily="18" charset="0"/>
              </a:rPr>
              <a:t/>
            </a:r>
            <a:br>
              <a:rPr lang="en-US" altLang="en-US" sz="2400" dirty="0">
                <a:effectLst/>
                <a:latin typeface="Calibri" panose="020F0502020204030204" pitchFamily="34" charset="0"/>
                <a:cs typeface="Times New Roman" pitchFamily="18" charset="0"/>
              </a:rPr>
            </a:br>
            <a:r>
              <a:rPr lang="en-US" altLang="en-US" sz="2400" dirty="0">
                <a:effectLst/>
                <a:latin typeface="Calibri" panose="020F0502020204030204" pitchFamily="34" charset="0"/>
                <a:cs typeface="Times New Roman" pitchFamily="18" charset="0"/>
              </a:rPr>
              <a:t>Declining GDP outweighed progress on reduction of budget </a:t>
            </a:r>
            <a:r>
              <a:rPr lang="en-US" altLang="en-US" sz="2400" dirty="0" smtClean="0">
                <a:effectLst/>
                <a:latin typeface="Calibri" panose="020F0502020204030204" pitchFamily="34" charset="0"/>
                <a:cs typeface="Times New Roman" pitchFamily="18" charset="0"/>
              </a:rPr>
              <a:t>deficits</a:t>
            </a:r>
            <a:br>
              <a:rPr lang="en-US" altLang="en-US" sz="2400" dirty="0" smtClean="0">
                <a:effectLst/>
                <a:latin typeface="Calibri" panose="020F0502020204030204" pitchFamily="34" charset="0"/>
                <a:cs typeface="Times New Roman" pitchFamily="18" charset="0"/>
              </a:rPr>
            </a:br>
            <a:r>
              <a:rPr lang="en-US" altLang="en-US" sz="2000" dirty="0" smtClean="0">
                <a:effectLst/>
                <a:latin typeface="Calibri" panose="020F0502020204030204" pitchFamily="34" charset="0"/>
                <a:cs typeface="Times New Roman" pitchFamily="18" charset="0"/>
              </a:rPr>
              <a:t>(</a:t>
            </a:r>
            <a:r>
              <a:rPr lang="en-US" altLang="en-US" sz="2000" dirty="0" err="1" smtClean="0">
                <a:effectLst/>
                <a:latin typeface="Calibri" panose="020F0502020204030204" pitchFamily="34" charset="0"/>
                <a:cs typeface="Times New Roman" pitchFamily="18" charset="0"/>
              </a:rPr>
              <a:t>Fatas</a:t>
            </a:r>
            <a:r>
              <a:rPr lang="en-US" altLang="en-US" sz="2000" dirty="0" smtClean="0">
                <a:effectLst/>
                <a:latin typeface="Calibri" panose="020F0502020204030204" pitchFamily="34" charset="0"/>
                <a:cs typeface="Times New Roman" pitchFamily="18" charset="0"/>
              </a:rPr>
              <a:t> &amp; Summers, 2018)</a:t>
            </a:r>
            <a:r>
              <a:rPr lang="en-US" altLang="en-US" sz="2000" dirty="0" smtClean="0">
                <a:effectLst/>
                <a:latin typeface="Calibri" panose="020F0502020204030204" pitchFamily="34" charset="0"/>
                <a:cs typeface="Times New Roman" pitchFamily="18" charset="0"/>
              </a:rPr>
              <a:t>.</a:t>
            </a:r>
            <a:endParaRPr lang="en-US" sz="2000" dirty="0">
              <a:effectLst/>
              <a:latin typeface="Calibri" panose="020F0502020204030204" pitchFamily="34" charset="0"/>
            </a:endParaRPr>
          </a:p>
        </p:txBody>
      </p:sp>
      <p:sp>
        <p:nvSpPr>
          <p:cNvPr id="4" name="TextBox 3"/>
          <p:cNvSpPr txBox="1"/>
          <p:nvPr/>
        </p:nvSpPr>
        <p:spPr>
          <a:xfrm>
            <a:off x="1447800" y="6172200"/>
            <a:ext cx="6096000" cy="430887"/>
          </a:xfrm>
          <a:prstGeom prst="rect">
            <a:avLst/>
          </a:prstGeom>
          <a:noFill/>
        </p:spPr>
        <p:txBody>
          <a:bodyPr wrap="square" rtlCol="0">
            <a:spAutoFit/>
          </a:bodyPr>
          <a:lstStyle/>
          <a:p>
            <a:r>
              <a:rPr lang="en-US" sz="1200" dirty="0" smtClean="0"/>
              <a:t>.</a:t>
            </a:r>
            <a:r>
              <a:rPr lang="en-US" sz="1000" b="1" dirty="0" smtClean="0"/>
              <a:t/>
            </a:r>
            <a:br>
              <a:rPr lang="en-US" sz="1000" b="1" dirty="0" smtClean="0"/>
            </a:br>
            <a:endParaRPr lang="en-US" sz="1000" b="1" dirty="0"/>
          </a:p>
        </p:txBody>
      </p:sp>
      <p:graphicFrame>
        <p:nvGraphicFramePr>
          <p:cNvPr id="5" name="Graphique 1"/>
          <p:cNvGraphicFramePr/>
          <p:nvPr>
            <p:extLst>
              <p:ext uri="{D42A27DB-BD31-4B8C-83A1-F6EECF244321}">
                <p14:modId xmlns:p14="http://schemas.microsoft.com/office/powerpoint/2010/main" val="1723050925"/>
              </p:ext>
            </p:extLst>
          </p:nvPr>
        </p:nvGraphicFramePr>
        <p:xfrm>
          <a:off x="0" y="1371599"/>
          <a:ext cx="9067800" cy="5334001"/>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4" descr="http://www.mapsofworld.com/images/world-countries-flags/european-union-fla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72062"/>
            <a:ext cx="678950" cy="46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665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F34F03-0286-4502-B514-BDC91C5EF89A}" type="slidenum">
              <a:rPr lang="en-US" altLang="en-US" smtClean="0"/>
              <a:pPr/>
              <a:t>15</a:t>
            </a:fld>
            <a:endParaRPr lang="en-US" altLang="en-US"/>
          </a:p>
        </p:txBody>
      </p:sp>
      <p:pic>
        <p:nvPicPr>
          <p:cNvPr id="4098" name="Picture 2" descr="Image result for budget deficit unemployment us 2017 2018 fiscal cycl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89" y="1828800"/>
            <a:ext cx="7877175"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15253" y="6550223"/>
            <a:ext cx="6625099" cy="307777"/>
          </a:xfrm>
          <a:prstGeom prst="rect">
            <a:avLst/>
          </a:prstGeom>
        </p:spPr>
        <p:txBody>
          <a:bodyPr wrap="square">
            <a:spAutoFit/>
          </a:bodyPr>
          <a:lstStyle/>
          <a:p>
            <a:r>
              <a:rPr lang="en-US" sz="1400" dirty="0" smtClean="0">
                <a:latin typeface="Calibri" panose="020F0502020204030204" pitchFamily="34" charset="0"/>
              </a:rPr>
              <a:t>“This </a:t>
            </a:r>
            <a:r>
              <a:rPr lang="en-US" sz="1400" dirty="0">
                <a:latin typeface="Calibri" panose="020F0502020204030204" pitchFamily="34" charset="0"/>
              </a:rPr>
              <a:t>is how the world’s biggest economy goes </a:t>
            </a:r>
            <a:r>
              <a:rPr lang="en-US" sz="1400" dirty="0" smtClean="0">
                <a:latin typeface="Calibri" panose="020F0502020204030204" pitchFamily="34" charset="0"/>
              </a:rPr>
              <a:t>broke…” </a:t>
            </a:r>
            <a:r>
              <a:rPr lang="en-US" sz="1400" dirty="0">
                <a:latin typeface="Calibri" panose="020F0502020204030204" pitchFamily="34" charset="0"/>
              </a:rPr>
              <a:t>Tama </a:t>
            </a:r>
            <a:r>
              <a:rPr lang="en-US" sz="1400" dirty="0" err="1" smtClean="0">
                <a:latin typeface="Calibri" panose="020F0502020204030204" pitchFamily="34" charset="0"/>
              </a:rPr>
              <a:t>Churchouse</a:t>
            </a:r>
            <a:r>
              <a:rPr lang="en-US" sz="1400" dirty="0" smtClean="0">
                <a:latin typeface="Calibri" panose="020F0502020204030204" pitchFamily="34" charset="0"/>
              </a:rPr>
              <a:t>, Feb.26</a:t>
            </a:r>
            <a:r>
              <a:rPr lang="en-US" sz="1400" dirty="0">
                <a:latin typeface="Calibri" panose="020F0502020204030204" pitchFamily="34" charset="0"/>
              </a:rPr>
              <a:t>, 2018</a:t>
            </a:r>
          </a:p>
        </p:txBody>
      </p:sp>
      <p:sp>
        <p:nvSpPr>
          <p:cNvPr id="4" name="TextBox 3"/>
          <p:cNvSpPr txBox="1"/>
          <p:nvPr/>
        </p:nvSpPr>
        <p:spPr>
          <a:xfrm>
            <a:off x="1167999" y="228600"/>
            <a:ext cx="6375801" cy="584775"/>
          </a:xfrm>
          <a:prstGeom prst="rect">
            <a:avLst/>
          </a:prstGeom>
          <a:noFill/>
        </p:spPr>
        <p:txBody>
          <a:bodyPr wrap="square" rtlCol="0">
            <a:spAutoFit/>
          </a:bodyPr>
          <a:lstStyle/>
          <a:p>
            <a:pPr algn="ctr"/>
            <a:r>
              <a:rPr lang="en-US" sz="2400" dirty="0" smtClean="0">
                <a:latin typeface="Calibri" panose="020F0502020204030204" pitchFamily="34" charset="0"/>
              </a:rPr>
              <a:t> </a:t>
            </a:r>
            <a:r>
              <a:rPr lang="en-US" sz="3200" dirty="0" smtClean="0">
                <a:latin typeface="Calibri" panose="020F0502020204030204" pitchFamily="34" charset="0"/>
              </a:rPr>
              <a:t>(ii) US fiscal policy</a:t>
            </a:r>
            <a:endParaRPr lang="en-US" sz="2400" dirty="0">
              <a:latin typeface="Calibri" panose="020F0502020204030204" pitchFamily="34" charset="0"/>
            </a:endParaRPr>
          </a:p>
        </p:txBody>
      </p:sp>
      <p:sp>
        <p:nvSpPr>
          <p:cNvPr id="5" name="TextBox 4"/>
          <p:cNvSpPr txBox="1"/>
          <p:nvPr/>
        </p:nvSpPr>
        <p:spPr>
          <a:xfrm>
            <a:off x="5364088" y="1795046"/>
            <a:ext cx="1119217" cy="338554"/>
          </a:xfrm>
          <a:prstGeom prst="rect">
            <a:avLst/>
          </a:prstGeom>
          <a:solidFill>
            <a:schemeClr val="bg1"/>
          </a:solidFill>
        </p:spPr>
        <p:txBody>
          <a:bodyPr wrap="none" rtlCol="0">
            <a:spAutoFit/>
          </a:bodyPr>
          <a:lstStyle/>
          <a:p>
            <a:r>
              <a:rPr lang="en-US" sz="1600" b="1" dirty="0" smtClean="0">
                <a:solidFill>
                  <a:schemeClr val="accent4">
                    <a:lumMod val="50000"/>
                  </a:schemeClr>
                </a:solidFill>
              </a:rPr>
              <a:t>(% GDP)</a:t>
            </a:r>
            <a:endParaRPr lang="en-US" sz="1600" b="1" dirty="0">
              <a:solidFill>
                <a:schemeClr val="accent4">
                  <a:lumMod val="50000"/>
                </a:schemeClr>
              </a:solidFill>
            </a:endParaRPr>
          </a:p>
        </p:txBody>
      </p:sp>
      <p:cxnSp>
        <p:nvCxnSpPr>
          <p:cNvPr id="7" name="Straight Arrow Connector 6"/>
          <p:cNvCxnSpPr/>
          <p:nvPr/>
        </p:nvCxnSpPr>
        <p:spPr>
          <a:xfrm flipV="1">
            <a:off x="7564574" y="3429000"/>
            <a:ext cx="436426" cy="457200"/>
          </a:xfrm>
          <a:prstGeom prst="straightConnector1">
            <a:avLst/>
          </a:prstGeom>
          <a:ln w="762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452320" y="4512568"/>
            <a:ext cx="472480" cy="364232"/>
          </a:xfrm>
          <a:prstGeom prst="straightConnector1">
            <a:avLst/>
          </a:prstGeom>
          <a:ln w="76200">
            <a:solidFill>
              <a:srgbClr val="008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88035"/>
            <a:ext cx="989173" cy="521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6200" y="838200"/>
            <a:ext cx="8856984" cy="492443"/>
          </a:xfrm>
          <a:prstGeom prst="rect">
            <a:avLst/>
          </a:prstGeom>
          <a:noFill/>
        </p:spPr>
        <p:txBody>
          <a:bodyPr wrap="square" rtlCol="0">
            <a:spAutoFit/>
          </a:bodyPr>
          <a:lstStyle/>
          <a:p>
            <a:pPr algn="ctr"/>
            <a:r>
              <a:rPr lang="en-US" sz="2600" dirty="0" smtClean="0">
                <a:latin typeface="Calibri" panose="020F0502020204030204" pitchFamily="34" charset="0"/>
              </a:rPr>
              <a:t>has turned strongly expansionary, </a:t>
            </a:r>
            <a:r>
              <a:rPr lang="en-US" sz="2600" dirty="0">
                <a:latin typeface="Calibri" panose="020F0502020204030204" pitchFamily="34" charset="0"/>
              </a:rPr>
              <a:t>for the 1</a:t>
            </a:r>
            <a:r>
              <a:rPr lang="en-US" sz="2600" baseline="30000" dirty="0">
                <a:latin typeface="Calibri" panose="020F0502020204030204" pitchFamily="34" charset="0"/>
              </a:rPr>
              <a:t>st</a:t>
            </a:r>
            <a:r>
              <a:rPr lang="en-US" sz="2600" dirty="0">
                <a:latin typeface="Calibri" panose="020F0502020204030204" pitchFamily="34" charset="0"/>
              </a:rPr>
              <a:t> time since </a:t>
            </a:r>
            <a:r>
              <a:rPr lang="en-US" sz="2600" dirty="0" smtClean="0">
                <a:latin typeface="Calibri" panose="020F0502020204030204" pitchFamily="34" charset="0"/>
              </a:rPr>
              <a:t>WWII </a:t>
            </a:r>
            <a:endParaRPr lang="en-US" sz="2600" dirty="0">
              <a:latin typeface="Calibri" panose="020F0502020204030204" pitchFamily="34" charset="0"/>
            </a:endParaRPr>
          </a:p>
        </p:txBody>
      </p:sp>
      <p:sp>
        <p:nvSpPr>
          <p:cNvPr id="12" name="TextBox 11"/>
          <p:cNvSpPr txBox="1"/>
          <p:nvPr/>
        </p:nvSpPr>
        <p:spPr>
          <a:xfrm>
            <a:off x="152400" y="1237119"/>
            <a:ext cx="8856984" cy="447675"/>
          </a:xfrm>
          <a:prstGeom prst="rect">
            <a:avLst/>
          </a:prstGeom>
          <a:noFill/>
        </p:spPr>
        <p:txBody>
          <a:bodyPr wrap="square" rtlCol="0">
            <a:spAutoFit/>
          </a:bodyPr>
          <a:lstStyle/>
          <a:p>
            <a:pPr algn="ctr"/>
            <a:r>
              <a:rPr lang="en-US" sz="2600" dirty="0" smtClean="0">
                <a:latin typeface="Calibri" panose="020F0502020204030204" pitchFamily="34" charset="0"/>
              </a:rPr>
              <a:t>at a time when the economy is at full employment.</a:t>
            </a:r>
            <a:endParaRPr lang="en-US" sz="2600" dirty="0">
              <a:latin typeface="Calibri" panose="020F0502020204030204" pitchFamily="34" charset="0"/>
            </a:endParaRPr>
          </a:p>
        </p:txBody>
      </p:sp>
      <p:sp>
        <p:nvSpPr>
          <p:cNvPr id="6" name="TextBox 5"/>
          <p:cNvSpPr txBox="1"/>
          <p:nvPr/>
        </p:nvSpPr>
        <p:spPr>
          <a:xfrm>
            <a:off x="61536" y="2843644"/>
            <a:ext cx="478016" cy="369332"/>
          </a:xfrm>
          <a:prstGeom prst="rect">
            <a:avLst/>
          </a:prstGeom>
          <a:noFill/>
          <a:ln w="38100">
            <a:solidFill>
              <a:srgbClr val="0070C0"/>
            </a:solidFill>
          </a:ln>
        </p:spPr>
        <p:txBody>
          <a:bodyPr wrap="none" rtlCol="0">
            <a:spAutoFit/>
          </a:bodyPr>
          <a:lstStyle/>
          <a:p>
            <a:r>
              <a:rPr lang="en-US" dirty="0" smtClean="0"/>
              <a:t>BD</a:t>
            </a:r>
            <a:endParaRPr lang="en-US" dirty="0"/>
          </a:p>
        </p:txBody>
      </p:sp>
      <p:sp>
        <p:nvSpPr>
          <p:cNvPr id="13" name="TextBox 12"/>
          <p:cNvSpPr txBox="1"/>
          <p:nvPr/>
        </p:nvSpPr>
        <p:spPr>
          <a:xfrm>
            <a:off x="8507566" y="2708920"/>
            <a:ext cx="312906" cy="369332"/>
          </a:xfrm>
          <a:prstGeom prst="rect">
            <a:avLst/>
          </a:prstGeom>
          <a:noFill/>
          <a:ln w="38100">
            <a:solidFill>
              <a:srgbClr val="D47D0A"/>
            </a:solidFill>
          </a:ln>
        </p:spPr>
        <p:txBody>
          <a:bodyPr wrap="none" rtlCol="0">
            <a:spAutoFit/>
          </a:bodyPr>
          <a:lstStyle/>
          <a:p>
            <a:r>
              <a:rPr lang="en-US" dirty="0" smtClean="0"/>
              <a:t>u</a:t>
            </a:r>
            <a:endParaRPr lang="en-US" dirty="0"/>
          </a:p>
        </p:txBody>
      </p:sp>
    </p:spTree>
    <p:extLst>
      <p:ext uri="{BB962C8B-B14F-4D97-AF65-F5344CB8AC3E}">
        <p14:creationId xmlns:p14="http://schemas.microsoft.com/office/powerpoint/2010/main" val="138719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0" grpId="0"/>
      <p:bldP spid="12" grpId="0"/>
      <p:bldP spid="6"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458200" cy="1143000"/>
          </a:xfrm>
        </p:spPr>
        <p:txBody>
          <a:bodyPr>
            <a:noAutofit/>
          </a:bodyPr>
          <a:lstStyle/>
          <a:p>
            <a:r>
              <a:rPr lang="en-US" sz="2600" dirty="0" smtClean="0">
                <a:effectLst/>
              </a:rPr>
              <a:t>In </a:t>
            </a:r>
            <a:r>
              <a:rPr lang="en-US" sz="2600" dirty="0">
                <a:effectLst/>
              </a:rPr>
              <a:t>Dec. </a:t>
            </a:r>
            <a:r>
              <a:rPr lang="en-US" sz="2600" dirty="0" smtClean="0">
                <a:effectLst/>
              </a:rPr>
              <a:t>2017, the government cut taxes sharply although </a:t>
            </a:r>
            <a:br>
              <a:rPr lang="en-US" sz="2600" dirty="0" smtClean="0">
                <a:effectLst/>
              </a:rPr>
            </a:br>
            <a:r>
              <a:rPr lang="en-US" sz="2600" dirty="0" smtClean="0">
                <a:effectLst/>
              </a:rPr>
              <a:t>the US economy was already operating at its potential.</a:t>
            </a:r>
            <a:endParaRPr lang="en-US" sz="2600" dirty="0">
              <a:effectLst/>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7063" y="1752600"/>
            <a:ext cx="7383599" cy="4976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9000" y="6248400"/>
            <a:ext cx="1808059" cy="307777"/>
          </a:xfrm>
          <a:prstGeom prst="rect">
            <a:avLst/>
          </a:prstGeom>
          <a:noFill/>
        </p:spPr>
        <p:txBody>
          <a:bodyPr wrap="none" rtlCol="0">
            <a:spAutoFit/>
          </a:bodyPr>
          <a:lstStyle/>
          <a:p>
            <a:r>
              <a:rPr lang="en-US" sz="1400" dirty="0" smtClean="0">
                <a:latin typeface="+mn-lt"/>
              </a:rPr>
              <a:t>Ed Dolan, Feb. 8, 2018</a:t>
            </a:r>
            <a:endParaRPr lang="en-US" sz="1400" dirty="0">
              <a:latin typeface="+mn-lt"/>
            </a:endParaRPr>
          </a:p>
        </p:txBody>
      </p:sp>
      <p:cxnSp>
        <p:nvCxnSpPr>
          <p:cNvPr id="6" name="Straight Arrow Connector 5"/>
          <p:cNvCxnSpPr/>
          <p:nvPr/>
        </p:nvCxnSpPr>
        <p:spPr>
          <a:xfrm flipV="1">
            <a:off x="7543800" y="3352800"/>
            <a:ext cx="457200" cy="533400"/>
          </a:xfrm>
          <a:prstGeom prst="straightConnector1">
            <a:avLst/>
          </a:prstGeom>
          <a:ln w="762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543800" y="4267200"/>
            <a:ext cx="4572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9782" y="170700"/>
            <a:ext cx="675618" cy="35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752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81281460"/>
              </p:ext>
            </p:extLst>
          </p:nvPr>
        </p:nvGraphicFramePr>
        <p:xfrm>
          <a:off x="179512" y="1251507"/>
          <a:ext cx="8496944" cy="5129821"/>
        </p:xfrm>
        <a:graphic>
          <a:graphicData uri="http://schemas.openxmlformats.org/drawingml/2006/table">
            <a:tbl>
              <a:tblPr firstRow="1" firstCol="1" bandRow="1">
                <a:tableStyleId>{5C22544A-7EE6-4342-B048-85BDC9FD1C3A}</a:tableStyleId>
              </a:tblPr>
              <a:tblGrid>
                <a:gridCol w="1368152"/>
                <a:gridCol w="1656184"/>
                <a:gridCol w="3952828"/>
                <a:gridCol w="1519780"/>
              </a:tblGrid>
              <a:tr h="923581">
                <a:tc>
                  <a:txBody>
                    <a:bodyPr/>
                    <a:lstStyle/>
                    <a:p>
                      <a:pPr marL="0" marR="0" algn="ctr">
                        <a:lnSpc>
                          <a:spcPct val="115000"/>
                        </a:lnSpc>
                        <a:spcBef>
                          <a:spcPts val="0"/>
                        </a:spcBef>
                        <a:spcAft>
                          <a:spcPts val="0"/>
                        </a:spcAft>
                      </a:pPr>
                      <a:r>
                        <a:rPr lang="en-US" sz="2000" dirty="0">
                          <a:effectLst/>
                        </a:rPr>
                        <a:t> </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effectLst/>
                        </a:rPr>
                        <a:t> Conservative</a:t>
                      </a:r>
                    </a:p>
                    <a:p>
                      <a:pPr marL="0" marR="0" algn="ctr">
                        <a:lnSpc>
                          <a:spcPct val="115000"/>
                        </a:lnSpc>
                        <a:spcBef>
                          <a:spcPts val="0"/>
                        </a:spcBef>
                        <a:spcAft>
                          <a:spcPts val="0"/>
                        </a:spcAft>
                      </a:pPr>
                      <a:r>
                        <a:rPr lang="en-US" sz="2000" dirty="0" smtClean="0">
                          <a:effectLst/>
                        </a:rPr>
                        <a:t>leaders</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effectLst/>
                        </a:rPr>
                        <a:t>Fiscal </a:t>
                      </a:r>
                      <a:r>
                        <a:rPr lang="en-US" sz="2000" dirty="0">
                          <a:effectLst/>
                        </a:rPr>
                        <a:t>action: </a:t>
                      </a:r>
                      <a:r>
                        <a:rPr lang="en-US" sz="2000" dirty="0" smtClean="0">
                          <a:effectLst/>
                        </a:rPr>
                        <a:t/>
                      </a:r>
                      <a:br>
                        <a:rPr lang="en-US" sz="2000" dirty="0" smtClean="0">
                          <a:effectLst/>
                        </a:rPr>
                      </a:br>
                      <a:r>
                        <a:rPr lang="en-US" sz="2000" dirty="0" smtClean="0">
                          <a:effectLst/>
                        </a:rPr>
                        <a:t>discipline </a:t>
                      </a:r>
                      <a:r>
                        <a:rPr lang="en-US" sz="2000" dirty="0">
                          <a:effectLst/>
                        </a:rPr>
                        <a:t>or laxity?</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Cyclicality?</a:t>
                      </a:r>
                      <a:endParaRPr lang="en-US" sz="2000" dirty="0">
                        <a:effectLst/>
                        <a:latin typeface="Calibri"/>
                        <a:ea typeface="Calibri"/>
                        <a:cs typeface="Times New Roman"/>
                      </a:endParaRPr>
                    </a:p>
                  </a:txBody>
                  <a:tcPr marL="68580" marR="68580" marT="0" marB="0"/>
                </a:tc>
              </a:tr>
              <a:tr h="554149">
                <a:tc>
                  <a:txBody>
                    <a:bodyPr/>
                    <a:lstStyle/>
                    <a:p>
                      <a:pPr marL="0" marR="0">
                        <a:lnSpc>
                          <a:spcPct val="115000"/>
                        </a:lnSpc>
                        <a:spcBef>
                          <a:spcPts val="0"/>
                        </a:spcBef>
                        <a:spcAft>
                          <a:spcPts val="0"/>
                        </a:spcAft>
                      </a:pPr>
                      <a:r>
                        <a:rPr lang="en-US" sz="2000" dirty="0">
                          <a:effectLst/>
                        </a:rPr>
                        <a:t>Aug.1988 thru 1990</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G HW Bush</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 </a:t>
                      </a:r>
                      <a:r>
                        <a:rPr lang="en-US" sz="2000" dirty="0" smtClean="0">
                          <a:effectLst/>
                        </a:rPr>
                        <a:t>Promised</a:t>
                      </a:r>
                      <a:br>
                        <a:rPr lang="en-US" sz="2000" dirty="0" smtClean="0">
                          <a:effectLst/>
                        </a:rPr>
                      </a:br>
                      <a:r>
                        <a:rPr lang="en-US" sz="2000" dirty="0" smtClean="0">
                          <a:effectLst/>
                        </a:rPr>
                        <a:t> </a:t>
                      </a:r>
                      <a:r>
                        <a:rPr lang="en-US" sz="2000" dirty="0">
                          <a:effectLst/>
                        </a:rPr>
                        <a:t>“read my lips, no new taxes” </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Boom, so </a:t>
                      </a:r>
                      <a:br>
                        <a:rPr lang="en-US" sz="2000" dirty="0">
                          <a:effectLst/>
                        </a:rPr>
                      </a:br>
                      <a:r>
                        <a:rPr lang="en-US" sz="2000" dirty="0">
                          <a:effectLst/>
                        </a:rPr>
                        <a:t>pro-cyclical</a:t>
                      </a:r>
                      <a:endParaRPr lang="en-US" sz="2000" dirty="0">
                        <a:effectLst/>
                        <a:latin typeface="Calibri"/>
                        <a:ea typeface="Calibri"/>
                        <a:cs typeface="Times New Roman"/>
                      </a:endParaRPr>
                    </a:p>
                  </a:txBody>
                  <a:tcPr marL="68580" marR="68580" marT="0" marB="0"/>
                </a:tc>
              </a:tr>
              <a:tr h="554149">
                <a:tc>
                  <a:txBody>
                    <a:bodyPr/>
                    <a:lstStyle/>
                    <a:p>
                      <a:pPr marL="0" marR="0">
                        <a:lnSpc>
                          <a:spcPct val="115000"/>
                        </a:lnSpc>
                        <a:spcBef>
                          <a:spcPts val="0"/>
                        </a:spcBef>
                        <a:spcAft>
                          <a:spcPts val="0"/>
                        </a:spcAft>
                      </a:pPr>
                      <a:r>
                        <a:rPr lang="en-US" sz="2000">
                          <a:effectLst/>
                        </a:rPr>
                        <a:t>Sept. 1990</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G HW Bush</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Agreed with </a:t>
                      </a:r>
                      <a:r>
                        <a:rPr lang="en-US" sz="2000" dirty="0" smtClean="0">
                          <a:effectLst/>
                        </a:rPr>
                        <a:t>Congress</a:t>
                      </a:r>
                      <a:r>
                        <a:rPr lang="en-US" sz="2000" baseline="0" dirty="0" smtClean="0">
                          <a:effectLst/>
                        </a:rPr>
                        <a:t> </a:t>
                      </a:r>
                    </a:p>
                    <a:p>
                      <a:pPr marL="0" marR="0" algn="ctr">
                        <a:lnSpc>
                          <a:spcPct val="115000"/>
                        </a:lnSpc>
                        <a:spcBef>
                          <a:spcPts val="0"/>
                        </a:spcBef>
                        <a:spcAft>
                          <a:spcPts val="0"/>
                        </a:spcAft>
                      </a:pPr>
                      <a:r>
                        <a:rPr lang="en-US" sz="2000" dirty="0" smtClean="0">
                          <a:effectLst/>
                        </a:rPr>
                        <a:t>to </a:t>
                      </a:r>
                      <a:r>
                        <a:rPr lang="en-US" sz="2000" dirty="0">
                          <a:effectLst/>
                        </a:rPr>
                        <a:t>raise taxes &amp; cut spending </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Recession, so </a:t>
                      </a:r>
                      <a:r>
                        <a:rPr lang="en-US" sz="2000" dirty="0" smtClean="0">
                          <a:effectLst/>
                        </a:rPr>
                        <a:t/>
                      </a:r>
                      <a:br>
                        <a:rPr lang="en-US" sz="2000" dirty="0" smtClean="0">
                          <a:effectLst/>
                        </a:rPr>
                      </a:br>
                      <a:r>
                        <a:rPr lang="en-US" sz="2000" dirty="0" smtClean="0">
                          <a:effectLst/>
                        </a:rPr>
                        <a:t>pro-cyclical</a:t>
                      </a:r>
                      <a:endParaRPr lang="en-US" sz="2000" dirty="0">
                        <a:effectLst/>
                        <a:latin typeface="Calibri"/>
                        <a:ea typeface="Calibri"/>
                        <a:cs typeface="Times New Roman"/>
                      </a:endParaRPr>
                    </a:p>
                  </a:txBody>
                  <a:tcPr marL="68580" marR="68580" marT="0" marB="0"/>
                </a:tc>
              </a:tr>
              <a:tr h="554149">
                <a:tc>
                  <a:txBody>
                    <a:bodyPr/>
                    <a:lstStyle/>
                    <a:p>
                      <a:pPr marL="0" marR="0">
                        <a:lnSpc>
                          <a:spcPct val="115000"/>
                        </a:lnSpc>
                        <a:spcBef>
                          <a:spcPts val="0"/>
                        </a:spcBef>
                        <a:spcAft>
                          <a:spcPts val="0"/>
                        </a:spcAft>
                      </a:pPr>
                      <a:r>
                        <a:rPr lang="en-US" sz="2000">
                          <a:effectLst/>
                        </a:rPr>
                        <a:t>June 1993</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Congressional</a:t>
                      </a:r>
                    </a:p>
                    <a:p>
                      <a:pPr marL="0" marR="0">
                        <a:lnSpc>
                          <a:spcPct val="115000"/>
                        </a:lnSpc>
                        <a:spcBef>
                          <a:spcPts val="0"/>
                        </a:spcBef>
                        <a:spcAft>
                          <a:spcPts val="0"/>
                        </a:spcAft>
                      </a:pPr>
                      <a:r>
                        <a:rPr lang="en-US" sz="2000" dirty="0">
                          <a:effectLst/>
                        </a:rPr>
                        <a:t>Republicans</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Voted against Clinton’s budget balance law (extension of GHWB’s) </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Boom, so </a:t>
                      </a:r>
                      <a:br>
                        <a:rPr lang="en-US" sz="2000">
                          <a:effectLst/>
                        </a:rPr>
                      </a:br>
                      <a:r>
                        <a:rPr lang="en-US" sz="2000">
                          <a:effectLst/>
                        </a:rPr>
                        <a:t>pro-cyclical</a:t>
                      </a:r>
                      <a:endParaRPr lang="en-US" sz="2000">
                        <a:effectLst/>
                        <a:latin typeface="Calibri"/>
                        <a:ea typeface="Calibri"/>
                        <a:cs typeface="Times New Roman"/>
                      </a:endParaRPr>
                    </a:p>
                  </a:txBody>
                  <a:tcPr marL="68580" marR="68580" marT="0" marB="0"/>
                </a:tc>
              </a:tr>
              <a:tr h="554149">
                <a:tc>
                  <a:txBody>
                    <a:bodyPr/>
                    <a:lstStyle/>
                    <a:p>
                      <a:pPr marL="0" marR="0">
                        <a:lnSpc>
                          <a:spcPct val="115000"/>
                        </a:lnSpc>
                        <a:spcBef>
                          <a:spcPts val="0"/>
                        </a:spcBef>
                        <a:spcAft>
                          <a:spcPts val="0"/>
                        </a:spcAft>
                      </a:pPr>
                      <a:r>
                        <a:rPr lang="en-US" sz="2000" dirty="0">
                          <a:effectLst/>
                        </a:rPr>
                        <a:t>May 2003</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G W Bush</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More tax cuts and more spending.</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Boom, so </a:t>
                      </a:r>
                      <a:br>
                        <a:rPr lang="en-US" sz="2000" dirty="0">
                          <a:effectLst/>
                        </a:rPr>
                      </a:br>
                      <a:r>
                        <a:rPr lang="en-US" sz="2000" dirty="0">
                          <a:effectLst/>
                        </a:rPr>
                        <a:t>pro-cyclical.</a:t>
                      </a:r>
                      <a:endParaRPr lang="en-US" sz="2000" dirty="0">
                        <a:effectLst/>
                        <a:latin typeface="Calibri"/>
                        <a:ea typeface="Calibri"/>
                        <a:cs typeface="Times New Roman"/>
                      </a:endParaRPr>
                    </a:p>
                  </a:txBody>
                  <a:tcPr marL="68580" marR="68580" marT="0" marB="0"/>
                </a:tc>
              </a:tr>
              <a:tr h="554149">
                <a:tc>
                  <a:txBody>
                    <a:bodyPr/>
                    <a:lstStyle/>
                    <a:p>
                      <a:pPr marL="0" marR="0">
                        <a:lnSpc>
                          <a:spcPct val="115000"/>
                        </a:lnSpc>
                        <a:spcBef>
                          <a:spcPts val="0"/>
                        </a:spcBef>
                        <a:spcAft>
                          <a:spcPts val="0"/>
                        </a:spcAft>
                      </a:pPr>
                      <a:r>
                        <a:rPr lang="en-US" sz="2000" dirty="0">
                          <a:effectLst/>
                        </a:rPr>
                        <a:t>Feb</a:t>
                      </a:r>
                      <a:r>
                        <a:rPr lang="en-US" sz="2000" dirty="0" smtClean="0">
                          <a:effectLst/>
                        </a:rPr>
                        <a:t>. 2009</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Congressional</a:t>
                      </a:r>
                    </a:p>
                    <a:p>
                      <a:pPr marL="0" marR="0">
                        <a:lnSpc>
                          <a:spcPct val="115000"/>
                        </a:lnSpc>
                        <a:spcBef>
                          <a:spcPts val="0"/>
                        </a:spcBef>
                        <a:spcAft>
                          <a:spcPts val="0"/>
                        </a:spcAft>
                      </a:pPr>
                      <a:r>
                        <a:rPr lang="en-US" sz="2000" dirty="0">
                          <a:effectLst/>
                        </a:rPr>
                        <a:t>Republicans</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Voted against Obama fiscal </a:t>
                      </a:r>
                      <a:r>
                        <a:rPr lang="en-US" sz="2000" dirty="0" smtClean="0">
                          <a:effectLst/>
                        </a:rPr>
                        <a:t>stimulus</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Recession, so </a:t>
                      </a:r>
                      <a:endParaRPr lang="en-US" sz="2000" dirty="0" smtClean="0">
                        <a:effectLst/>
                      </a:endParaRPr>
                    </a:p>
                    <a:p>
                      <a:pPr marL="0" marR="0">
                        <a:lnSpc>
                          <a:spcPct val="115000"/>
                        </a:lnSpc>
                        <a:spcBef>
                          <a:spcPts val="0"/>
                        </a:spcBef>
                        <a:spcAft>
                          <a:spcPts val="0"/>
                        </a:spcAft>
                      </a:pPr>
                      <a:r>
                        <a:rPr lang="en-US" sz="2000" dirty="0" smtClean="0">
                          <a:effectLst/>
                        </a:rPr>
                        <a:t>pro-cyclical</a:t>
                      </a:r>
                      <a:endParaRPr lang="en-US" sz="2000" dirty="0">
                        <a:effectLst/>
                        <a:latin typeface="Calibri"/>
                        <a:ea typeface="Calibri"/>
                        <a:cs typeface="Times New Roman"/>
                      </a:endParaRPr>
                    </a:p>
                  </a:txBody>
                  <a:tcPr marL="68580" marR="68580" marT="0" marB="0"/>
                </a:tc>
              </a:tr>
              <a:tr h="554149">
                <a:tc>
                  <a:txBody>
                    <a:bodyPr/>
                    <a:lstStyle/>
                    <a:p>
                      <a:pPr marL="0" marR="0">
                        <a:lnSpc>
                          <a:spcPct val="115000"/>
                        </a:lnSpc>
                        <a:spcBef>
                          <a:spcPts val="0"/>
                        </a:spcBef>
                        <a:spcAft>
                          <a:spcPts val="0"/>
                        </a:spcAft>
                      </a:pPr>
                      <a:r>
                        <a:rPr lang="en-US" sz="2000" dirty="0">
                          <a:effectLst/>
                        </a:rPr>
                        <a:t>Dec</a:t>
                      </a:r>
                      <a:r>
                        <a:rPr lang="en-US" sz="2000" dirty="0" smtClean="0">
                          <a:effectLst/>
                        </a:rPr>
                        <a:t>. 2017</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Trump</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Tax </a:t>
                      </a:r>
                      <a:r>
                        <a:rPr lang="en-US" sz="2000" dirty="0" smtClean="0">
                          <a:effectLst/>
                        </a:rPr>
                        <a:t>cut, </a:t>
                      </a:r>
                    </a:p>
                    <a:p>
                      <a:pPr marL="0" marR="0" algn="ctr">
                        <a:lnSpc>
                          <a:spcPct val="115000"/>
                        </a:lnSpc>
                        <a:spcBef>
                          <a:spcPts val="0"/>
                        </a:spcBef>
                        <a:spcAft>
                          <a:spcPts val="0"/>
                        </a:spcAft>
                      </a:pPr>
                      <a:r>
                        <a:rPr lang="en-US" sz="2000" dirty="0" smtClean="0">
                          <a:effectLst/>
                        </a:rPr>
                        <a:t>followed by spending increase</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Boom, so </a:t>
                      </a:r>
                      <a:br>
                        <a:rPr lang="en-US" sz="2000" dirty="0">
                          <a:effectLst/>
                        </a:rPr>
                      </a:br>
                      <a:r>
                        <a:rPr lang="en-US" sz="2000" dirty="0">
                          <a:effectLst/>
                        </a:rPr>
                        <a:t>pro-cyclical</a:t>
                      </a:r>
                      <a:endParaRPr lang="en-US" sz="2000" dirty="0">
                        <a:effectLst/>
                        <a:latin typeface="Calibri"/>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7A82F3AB-5446-41BD-9242-90190693905E}" type="slidenum">
              <a:rPr lang="en-US" altLang="en-US" smtClean="0"/>
              <a:pPr/>
              <a:t>17</a:t>
            </a:fld>
            <a:endParaRPr lang="en-US" altLang="en-US"/>
          </a:p>
        </p:txBody>
      </p:sp>
      <p:sp>
        <p:nvSpPr>
          <p:cNvPr id="5" name="Title 4"/>
          <p:cNvSpPr txBox="1">
            <a:spLocks noGrp="1"/>
          </p:cNvSpPr>
          <p:nvPr>
            <p:ph type="title"/>
          </p:nvPr>
        </p:nvSpPr>
        <p:spPr>
          <a:xfrm>
            <a:off x="1885225" y="116632"/>
            <a:ext cx="5373587" cy="954107"/>
          </a:xfrm>
          <a:prstGeom prst="rect">
            <a:avLst/>
          </a:prstGeom>
          <a:noFill/>
        </p:spPr>
        <p:txBody>
          <a:bodyPr wrap="none" rtlCol="0">
            <a:spAutoFit/>
          </a:bodyPr>
          <a:lstStyle/>
          <a:p>
            <a:r>
              <a:rPr lang="en-US" sz="2800" dirty="0" smtClean="0">
                <a:effectLst/>
                <a:latin typeface="Calibri" panose="020F0502020204030204" pitchFamily="34" charset="0"/>
              </a:rPr>
              <a:t>American “fiscal conservatives”</a:t>
            </a:r>
            <a:br>
              <a:rPr lang="en-US" sz="2800" dirty="0" smtClean="0">
                <a:effectLst/>
                <a:latin typeface="Calibri" panose="020F0502020204030204" pitchFamily="34" charset="0"/>
              </a:rPr>
            </a:br>
            <a:r>
              <a:rPr lang="en-US" sz="2800" dirty="0" smtClean="0">
                <a:effectLst/>
                <a:latin typeface="Calibri" panose="020F0502020204030204" pitchFamily="34" charset="0"/>
              </a:rPr>
              <a:t>have behaved pro-cyclically before</a:t>
            </a:r>
            <a:endParaRPr lang="en-US" sz="2800" dirty="0">
              <a:effectLst/>
              <a:latin typeface="Calibri" panose="020F0502020204030204" pitchFamily="34" charset="0"/>
            </a:endParaRPr>
          </a:p>
        </p:txBody>
      </p:sp>
      <p:sp>
        <p:nvSpPr>
          <p:cNvPr id="7" name="Rectangle 1"/>
          <p:cNvSpPr>
            <a:spLocks noChangeArrowheads="1"/>
          </p:cNvSpPr>
          <p:nvPr/>
        </p:nvSpPr>
        <p:spPr bwMode="auto">
          <a:xfrm>
            <a:off x="2022475" y="26971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9782" y="170700"/>
            <a:ext cx="675618" cy="35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422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371600"/>
          </a:xfrm>
        </p:spPr>
        <p:txBody>
          <a:bodyPr/>
          <a:lstStyle/>
          <a:p>
            <a:r>
              <a:rPr lang="en-US" sz="3600" dirty="0" smtClean="0">
                <a:effectLst/>
              </a:rPr>
              <a:t>Three kinds of over-optimism</a:t>
            </a:r>
            <a:endParaRPr lang="en-US" sz="3600" dirty="0">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48579934"/>
              </p:ext>
            </p:extLst>
          </p:nvPr>
        </p:nvGraphicFramePr>
        <p:xfrm>
          <a:off x="323528" y="1700808"/>
          <a:ext cx="8568952" cy="4389120"/>
        </p:xfrm>
        <a:graphic>
          <a:graphicData uri="http://schemas.openxmlformats.org/drawingml/2006/table">
            <a:tbl>
              <a:tblPr firstRow="1" bandRow="1">
                <a:tableStyleId>{5C22544A-7EE6-4342-B048-85BDC9FD1C3A}</a:tableStyleId>
              </a:tblPr>
              <a:tblGrid>
                <a:gridCol w="2142238"/>
                <a:gridCol w="2063160"/>
                <a:gridCol w="2360925"/>
                <a:gridCol w="2002629"/>
              </a:tblGrid>
              <a:tr h="683531">
                <a:tc>
                  <a:txBody>
                    <a:bodyPr/>
                    <a:lstStyle/>
                    <a:p>
                      <a:pPr algn="ctr"/>
                      <a:endParaRPr lang="en-US" sz="2400" dirty="0"/>
                    </a:p>
                  </a:txBody>
                  <a:tcPr/>
                </a:tc>
                <a:tc>
                  <a:txBody>
                    <a:bodyPr/>
                    <a:lstStyle/>
                    <a:p>
                      <a:pPr algn="ctr"/>
                      <a:r>
                        <a:rPr lang="en-US" sz="2400" dirty="0" smtClean="0"/>
                        <a:t>Belief</a:t>
                      </a:r>
                      <a:endParaRPr lang="en-US" sz="2400" dirty="0"/>
                    </a:p>
                  </a:txBody>
                  <a:tcPr/>
                </a:tc>
                <a:tc>
                  <a:txBody>
                    <a:bodyPr/>
                    <a:lstStyle/>
                    <a:p>
                      <a:pPr algn="ctr"/>
                      <a:r>
                        <a:rPr lang="en-US" sz="2400" dirty="0" smtClean="0"/>
                        <a:t>Optimistic</a:t>
                      </a:r>
                      <a:r>
                        <a:rPr lang="en-US" sz="2400" baseline="0" dirty="0" smtClean="0"/>
                        <a:t> p</a:t>
                      </a:r>
                      <a:r>
                        <a:rPr lang="en-US" sz="2400" dirty="0" smtClean="0"/>
                        <a:t>olicy action</a:t>
                      </a:r>
                      <a:endParaRPr lang="en-US" sz="2400" dirty="0"/>
                    </a:p>
                  </a:txBody>
                  <a:tcPr/>
                </a:tc>
                <a:tc>
                  <a:txBody>
                    <a:bodyPr/>
                    <a:lstStyle/>
                    <a:p>
                      <a:pPr algn="ctr"/>
                      <a:r>
                        <a:rPr lang="en-US" sz="2400" dirty="0" smtClean="0"/>
                        <a:t>Unintended consequence</a:t>
                      </a:r>
                      <a:endParaRPr lang="en-US" sz="2400" dirty="0"/>
                    </a:p>
                  </a:txBody>
                  <a:tcPr/>
                </a:tc>
              </a:tr>
              <a:tr h="976473">
                <a:tc>
                  <a:txBody>
                    <a:bodyPr/>
                    <a:lstStyle/>
                    <a:p>
                      <a:pPr algn="ctr"/>
                      <a:r>
                        <a:rPr lang="en-US" sz="2400" b="1" dirty="0" smtClean="0"/>
                        <a:t>Commodity exporters</a:t>
                      </a:r>
                      <a:endParaRPr lang="en-US" sz="2400" b="1" dirty="0"/>
                    </a:p>
                  </a:txBody>
                  <a:tcPr/>
                </a:tc>
                <a:tc>
                  <a:txBody>
                    <a:bodyPr/>
                    <a:lstStyle/>
                    <a:p>
                      <a:pPr algn="ctr"/>
                      <a:r>
                        <a:rPr lang="en-US" sz="2400" dirty="0" smtClean="0"/>
                        <a:t>Booms</a:t>
                      </a:r>
                      <a:r>
                        <a:rPr lang="en-US" sz="2400" baseline="0" dirty="0" smtClean="0"/>
                        <a:t> will continue into the future</a:t>
                      </a:r>
                      <a:endParaRPr lang="en-US" sz="2400" dirty="0"/>
                    </a:p>
                  </a:txBody>
                  <a:tcPr/>
                </a:tc>
                <a:tc>
                  <a:txBody>
                    <a:bodyPr/>
                    <a:lstStyle/>
                    <a:p>
                      <a:pPr algn="ctr"/>
                      <a:r>
                        <a:rPr lang="en-US" sz="2400" dirty="0" smtClean="0"/>
                        <a:t>Can</a:t>
                      </a:r>
                      <a:r>
                        <a:rPr lang="en-US" sz="2400" baseline="0" dirty="0" smtClean="0"/>
                        <a:t> afford </a:t>
                      </a:r>
                      <a:br>
                        <a:rPr lang="en-US" sz="2400" baseline="0" dirty="0" smtClean="0"/>
                      </a:br>
                      <a:r>
                        <a:rPr lang="en-US" sz="2400" baseline="0" dirty="0" smtClean="0"/>
                        <a:t>to run deficits during boom.</a:t>
                      </a:r>
                      <a:endParaRPr lang="en-US" sz="2400" dirty="0"/>
                    </a:p>
                  </a:txBody>
                  <a:tcPr/>
                </a:tc>
                <a:tc>
                  <a:txBody>
                    <a:bodyPr/>
                    <a:lstStyle/>
                    <a:p>
                      <a:pPr algn="ctr"/>
                      <a:r>
                        <a:rPr lang="en-US" sz="2400" dirty="0" smtClean="0"/>
                        <a:t>Pro-cyclical</a:t>
                      </a:r>
                      <a:r>
                        <a:rPr lang="en-US" sz="2400" baseline="0" dirty="0" smtClean="0"/>
                        <a:t> fiscal policy.</a:t>
                      </a:r>
                      <a:endParaRPr lang="en-US" sz="2400" dirty="0"/>
                    </a:p>
                  </a:txBody>
                  <a:tcPr/>
                </a:tc>
              </a:tr>
              <a:tr h="976473">
                <a:tc>
                  <a:txBody>
                    <a:bodyPr/>
                    <a:lstStyle/>
                    <a:p>
                      <a:pPr algn="ctr"/>
                      <a:r>
                        <a:rPr lang="en-US" sz="2400" b="1" dirty="0" smtClean="0"/>
                        <a:t>Euro-crisis</a:t>
                      </a:r>
                      <a:r>
                        <a:rPr lang="en-US" sz="2400" b="1" baseline="0" dirty="0" smtClean="0"/>
                        <a:t> Troika</a:t>
                      </a:r>
                      <a:endParaRPr lang="en-US" sz="2400" b="1" dirty="0"/>
                    </a:p>
                  </a:txBody>
                  <a:tcPr/>
                </a:tc>
                <a:tc>
                  <a:txBody>
                    <a:bodyPr/>
                    <a:lstStyle/>
                    <a:p>
                      <a:pPr algn="ctr"/>
                      <a:r>
                        <a:rPr lang="en-US" sz="2400" dirty="0" smtClean="0"/>
                        <a:t>“Expansionary austerity”</a:t>
                      </a:r>
                      <a:endParaRPr lang="en-US" sz="2400" dirty="0"/>
                    </a:p>
                  </a:txBody>
                  <a:tcPr/>
                </a:tc>
                <a:tc>
                  <a:txBody>
                    <a:bodyPr/>
                    <a:lstStyle/>
                    <a:p>
                      <a:pPr algn="ctr"/>
                      <a:r>
                        <a:rPr lang="en-US" sz="2400" dirty="0" smtClean="0"/>
                        <a:t>Spending cuts would not hurt GDP much.</a:t>
                      </a:r>
                      <a:endParaRPr lang="en-US" sz="2400" dirty="0"/>
                    </a:p>
                  </a:txBody>
                  <a:tcPr/>
                </a:tc>
                <a:tc>
                  <a:txBody>
                    <a:bodyPr/>
                    <a:lstStyle/>
                    <a:p>
                      <a:pPr algn="ctr"/>
                      <a:r>
                        <a:rPr lang="en-US" sz="2400" dirty="0" smtClean="0"/>
                        <a:t>Debt/GDP ↑.</a:t>
                      </a:r>
                      <a:endParaRPr lang="en-US" sz="2400" dirty="0"/>
                    </a:p>
                  </a:txBody>
                  <a:tcPr/>
                </a:tc>
              </a:tr>
              <a:tr h="683531">
                <a:tc>
                  <a:txBody>
                    <a:bodyPr/>
                    <a:lstStyle/>
                    <a:p>
                      <a:pPr algn="ctr"/>
                      <a:r>
                        <a:rPr lang="en-US" sz="2400" b="1" dirty="0" smtClean="0"/>
                        <a:t>American fiscal conservatives</a:t>
                      </a:r>
                      <a:endParaRPr lang="en-US" sz="2400" b="1" dirty="0"/>
                    </a:p>
                  </a:txBody>
                  <a:tcPr/>
                </a:tc>
                <a:tc>
                  <a:txBody>
                    <a:bodyPr/>
                    <a:lstStyle/>
                    <a:p>
                      <a:pPr algn="ctr"/>
                      <a:r>
                        <a:rPr lang="en-US" sz="2400" dirty="0" smtClean="0"/>
                        <a:t>Supply side economics</a:t>
                      </a:r>
                      <a:endParaRPr lang="en-US" sz="2400" dirty="0"/>
                    </a:p>
                  </a:txBody>
                  <a:tcPr/>
                </a:tc>
                <a:tc>
                  <a:txBody>
                    <a:bodyPr/>
                    <a:lstStyle/>
                    <a:p>
                      <a:pPr algn="ctr"/>
                      <a:r>
                        <a:rPr lang="en-US" sz="2400" dirty="0" smtClean="0"/>
                        <a:t>Tax</a:t>
                      </a:r>
                      <a:r>
                        <a:rPr lang="en-US" sz="2400" baseline="0" dirty="0" smtClean="0"/>
                        <a:t> cuts will boost GDP a lot:</a:t>
                      </a:r>
                      <a:br>
                        <a:rPr lang="en-US" sz="2400" baseline="0" dirty="0" smtClean="0"/>
                      </a:br>
                      <a:r>
                        <a:rPr lang="en-US" sz="2400" baseline="0" dirty="0" smtClean="0"/>
                        <a:t>Budget deficit ↓.</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Budget</a:t>
                      </a:r>
                      <a:r>
                        <a:rPr lang="en-US" sz="24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deficit</a:t>
                      </a:r>
                      <a:r>
                        <a:rPr lang="en-US" sz="2400" dirty="0" smtClean="0"/>
                        <a:t> ↑.</a:t>
                      </a:r>
                    </a:p>
                    <a:p>
                      <a:pPr algn="ctr"/>
                      <a:endParaRPr lang="en-US" sz="2400" b="1" dirty="0"/>
                    </a:p>
                  </a:txBody>
                  <a:tcPr/>
                </a:tc>
              </a:tr>
            </a:tbl>
          </a:graphicData>
        </a:graphic>
      </p:graphicFrame>
      <p:sp>
        <p:nvSpPr>
          <p:cNvPr id="4" name="Slide Number Placeholder 3"/>
          <p:cNvSpPr>
            <a:spLocks noGrp="1"/>
          </p:cNvSpPr>
          <p:nvPr>
            <p:ph type="sldNum" sz="quarter" idx="12"/>
          </p:nvPr>
        </p:nvSpPr>
        <p:spPr/>
        <p:txBody>
          <a:bodyPr/>
          <a:lstStyle/>
          <a:p>
            <a:fld id="{7A82F3AB-5446-41BD-9242-90190693905E}" type="slidenum">
              <a:rPr lang="en-US" altLang="en-US" smtClean="0"/>
              <a:pPr/>
              <a:t>18</a:t>
            </a:fld>
            <a:endParaRPr lang="en-US" altLang="en-US"/>
          </a:p>
        </p:txBody>
      </p:sp>
      <p:sp>
        <p:nvSpPr>
          <p:cNvPr id="3" name="Rounded Rectangle 2"/>
          <p:cNvSpPr/>
          <p:nvPr/>
        </p:nvSpPr>
        <p:spPr>
          <a:xfrm>
            <a:off x="323528" y="2564904"/>
            <a:ext cx="8568952" cy="1080120"/>
          </a:xfrm>
          <a:prstGeom prst="roundRect">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3528" y="3739066"/>
            <a:ext cx="8568952" cy="108012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23528" y="4898179"/>
            <a:ext cx="8568952" cy="1188132"/>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15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8C4CF833-F6A3-45B1-B610-D37990774791}" type="slidenum">
              <a:rPr lang="en-US" altLang="en-US" sz="1400">
                <a:latin typeface="Calibri" panose="020F0502020204030204" pitchFamily="34" charset="0"/>
              </a:rPr>
              <a:pPr eaLnBrk="1" hangingPunct="1">
                <a:spcBef>
                  <a:spcPct val="0"/>
                </a:spcBef>
                <a:buClrTx/>
                <a:buSzTx/>
                <a:buFontTx/>
                <a:buNone/>
              </a:pPr>
              <a:t>19</a:t>
            </a:fld>
            <a:endParaRPr lang="en-US" altLang="en-US" sz="1400">
              <a:latin typeface="Calibri" panose="020F0502020204030204" pitchFamily="34" charset="0"/>
            </a:endParaRPr>
          </a:p>
        </p:txBody>
      </p:sp>
      <p:sp>
        <p:nvSpPr>
          <p:cNvPr id="8195" name="Rectangle 2"/>
          <p:cNvSpPr>
            <a:spLocks noGrp="1" noChangeArrowheads="1"/>
          </p:cNvSpPr>
          <p:nvPr>
            <p:ph type="title"/>
          </p:nvPr>
        </p:nvSpPr>
        <p:spPr>
          <a:xfrm>
            <a:off x="152400" y="-152400"/>
            <a:ext cx="8915400" cy="1371600"/>
          </a:xfrm>
          <a:noFill/>
          <a:extLst>
            <a:ext uri="{909E8E84-426E-40DD-AFC4-6F175D3DCCD1}">
              <a14:hiddenFill xmlns:a14="http://schemas.microsoft.com/office/drawing/2010/main">
                <a:solidFill>
                  <a:srgbClr val="FFFFFF"/>
                </a:solidFill>
              </a14:hiddenFill>
            </a:ext>
          </a:extLst>
        </p:spPr>
        <p:txBody>
          <a:bodyPr/>
          <a:lstStyle/>
          <a:p>
            <a:r>
              <a:rPr lang="en-US" altLang="en-US" sz="3000" dirty="0" smtClean="0">
                <a:effectLst/>
                <a:latin typeface="Calibri" panose="020F0502020204030204" pitchFamily="34" charset="0"/>
              </a:rPr>
              <a:t>How can countries avoid pro-cyclical fiscal policy?</a:t>
            </a:r>
          </a:p>
        </p:txBody>
      </p:sp>
      <p:sp>
        <p:nvSpPr>
          <p:cNvPr id="28676" name="Rectangle 3"/>
          <p:cNvSpPr>
            <a:spLocks noGrp="1" noChangeArrowheads="1"/>
          </p:cNvSpPr>
          <p:nvPr>
            <p:ph type="body" idx="1"/>
          </p:nvPr>
        </p:nvSpPr>
        <p:spPr>
          <a:xfrm>
            <a:off x="168442" y="1066800"/>
            <a:ext cx="8975558" cy="5715000"/>
          </a:xfrm>
          <a:noFill/>
          <a:extLst>
            <a:ext uri="{909E8E84-426E-40DD-AFC4-6F175D3DCCD1}">
              <a14:hiddenFill xmlns:a14="http://schemas.microsoft.com/office/drawing/2010/main">
                <a:solidFill>
                  <a:srgbClr val="FFFFFF"/>
                </a:solidFill>
              </a14:hiddenFill>
            </a:ext>
          </a:extLst>
        </p:spPr>
        <p:txBody>
          <a:bodyPr/>
          <a:lstStyle/>
          <a:p>
            <a:r>
              <a:rPr lang="en-US" altLang="en-US" sz="3000" dirty="0" smtClean="0">
                <a:effectLst/>
                <a:latin typeface="Calibri" panose="020F0502020204030204" pitchFamily="34" charset="0"/>
              </a:rPr>
              <a:t>What </a:t>
            </a:r>
            <a:r>
              <a:rPr lang="en-US" altLang="en-US" sz="3000" i="1" dirty="0" smtClean="0">
                <a:effectLst/>
                <a:latin typeface="Calibri" panose="020F0502020204030204" pitchFamily="34" charset="0"/>
              </a:rPr>
              <a:t>are</a:t>
            </a:r>
            <a:r>
              <a:rPr lang="en-US" altLang="en-US" sz="3000" dirty="0" smtClean="0">
                <a:effectLst/>
                <a:latin typeface="Calibri" panose="020F0502020204030204" pitchFamily="34" charset="0"/>
              </a:rPr>
              <a:t> “good institutions,” exactly?</a:t>
            </a:r>
            <a:r>
              <a:rPr lang="en-US" altLang="en-US" sz="1000" dirty="0" smtClean="0">
                <a:effectLst/>
                <a:latin typeface="Calibri" panose="020F0502020204030204" pitchFamily="34" charset="0"/>
              </a:rPr>
              <a:t/>
            </a:r>
            <a:br>
              <a:rPr lang="en-US" altLang="en-US" sz="1000" dirty="0" smtClean="0">
                <a:effectLst/>
                <a:latin typeface="Calibri" panose="020F0502020204030204" pitchFamily="34" charset="0"/>
              </a:rPr>
            </a:br>
            <a:endParaRPr lang="en-US" altLang="en-US" sz="1000" dirty="0" smtClean="0">
              <a:effectLst/>
              <a:latin typeface="Calibri" panose="020F0502020204030204" pitchFamily="34" charset="0"/>
            </a:endParaRPr>
          </a:p>
          <a:p>
            <a:r>
              <a:rPr lang="en-US" altLang="en-US" sz="3000" dirty="0" smtClean="0">
                <a:effectLst/>
                <a:latin typeface="Calibri" panose="020F0502020204030204" pitchFamily="34" charset="0"/>
              </a:rPr>
              <a:t>Rules?</a:t>
            </a:r>
          </a:p>
          <a:p>
            <a:pPr lvl="1"/>
            <a:r>
              <a:rPr lang="en-US" altLang="en-US" dirty="0" smtClean="0">
                <a:effectLst/>
                <a:latin typeface="Calibri" panose="020F0502020204030204" pitchFamily="34" charset="0"/>
              </a:rPr>
              <a:t>Budget deficit ceilings (SGP) or debt brakes?</a:t>
            </a:r>
          </a:p>
          <a:p>
            <a:pPr lvl="2"/>
            <a:r>
              <a:rPr lang="en-US" altLang="en-US" dirty="0" smtClean="0">
                <a:effectLst/>
                <a:latin typeface="Calibri" panose="020F0502020204030204" pitchFamily="34" charset="0"/>
              </a:rPr>
              <a:t>Have been tried by many countries:  </a:t>
            </a:r>
          </a:p>
          <a:p>
            <a:pPr lvl="3"/>
            <a:r>
              <a:rPr lang="en-US" altLang="en-US" dirty="0" smtClean="0">
                <a:effectLst/>
                <a:latin typeface="Calibri" panose="020F0502020204030204" pitchFamily="34" charset="0"/>
              </a:rPr>
              <a:t>&gt; 97 IMF members.</a:t>
            </a:r>
          </a:p>
          <a:p>
            <a:pPr lvl="3"/>
            <a:r>
              <a:rPr lang="en-US" altLang="en-US" dirty="0" smtClean="0">
                <a:effectLst/>
                <a:latin typeface="Calibri" panose="020F0502020204030204" pitchFamily="34" charset="0"/>
              </a:rPr>
              <a:t>Usually fail.</a:t>
            </a:r>
          </a:p>
          <a:p>
            <a:pPr lvl="1"/>
            <a:r>
              <a:rPr lang="en-US" altLang="en-US" dirty="0" smtClean="0">
                <a:effectLst/>
                <a:latin typeface="Calibri" panose="020F0502020204030204" pitchFamily="34" charset="0"/>
              </a:rPr>
              <a:t>Rules for </a:t>
            </a:r>
            <a:r>
              <a:rPr lang="en-US" altLang="en-US" i="1" dirty="0" smtClean="0">
                <a:effectLst/>
                <a:latin typeface="Calibri" panose="020F0502020204030204" pitchFamily="34" charset="0"/>
              </a:rPr>
              <a:t>cyclically adjusted </a:t>
            </a:r>
            <a:r>
              <a:rPr lang="en-US" altLang="en-US" dirty="0" smtClean="0">
                <a:effectLst/>
                <a:latin typeface="Calibri" panose="020F0502020204030204" pitchFamily="34" charset="0"/>
              </a:rPr>
              <a:t>budgets?</a:t>
            </a:r>
          </a:p>
          <a:p>
            <a:pPr lvl="2"/>
            <a:r>
              <a:rPr lang="en-US" altLang="en-US" dirty="0" smtClean="0">
                <a:effectLst/>
                <a:latin typeface="Calibri" panose="020F0502020204030204" pitchFamily="34" charset="0"/>
              </a:rPr>
              <a:t>Countries can more likely stick with them.  But…</a:t>
            </a:r>
            <a:r>
              <a:rPr lang="en-US" altLang="en-US" sz="800" dirty="0" smtClean="0">
                <a:effectLst/>
                <a:latin typeface="Calibri" panose="020F0502020204030204" pitchFamily="34" charset="0"/>
              </a:rPr>
              <a:t/>
            </a:r>
            <a:br>
              <a:rPr lang="en-US" altLang="en-US" sz="800" dirty="0" smtClean="0">
                <a:effectLst/>
                <a:latin typeface="Calibri" panose="020F0502020204030204" pitchFamily="34" charset="0"/>
              </a:rPr>
            </a:br>
            <a:endParaRPr lang="en-US" altLang="en-US" sz="800" dirty="0" smtClean="0">
              <a:effectLst/>
              <a:latin typeface="Calibri" panose="020F0502020204030204" pitchFamily="34" charset="0"/>
            </a:endParaRPr>
          </a:p>
          <a:p>
            <a:r>
              <a:rPr lang="en-US" altLang="en-US" sz="3000" dirty="0" smtClean="0">
                <a:effectLst/>
                <a:latin typeface="Calibri" panose="020F0502020204030204" pitchFamily="34" charset="0"/>
              </a:rPr>
              <a:t>Rules don’t address a major problem:</a:t>
            </a:r>
          </a:p>
          <a:p>
            <a:pPr lvl="1"/>
            <a:r>
              <a:rPr lang="en-US" altLang="en-US" dirty="0" smtClean="0">
                <a:effectLst/>
                <a:latin typeface="Calibri" panose="020F0502020204030204" pitchFamily="34" charset="0"/>
              </a:rPr>
              <a:t>Over-optimism in official forecasts</a:t>
            </a:r>
          </a:p>
          <a:p>
            <a:pPr lvl="2"/>
            <a:r>
              <a:rPr lang="en-US" altLang="en-US" dirty="0" smtClean="0">
                <a:effectLst/>
                <a:latin typeface="Calibri" panose="020F0502020204030204" pitchFamily="34" charset="0"/>
              </a:rPr>
              <a:t>of GDP growth rates, tax receipts &amp; budgets.</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932363"/>
            <a:ext cx="16764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6">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867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6">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8676">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8676">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867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676">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676">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81000"/>
            <a:ext cx="8640960" cy="1371600"/>
          </a:xfrm>
        </p:spPr>
        <p:txBody>
          <a:bodyPr/>
          <a:lstStyle/>
          <a:p>
            <a:r>
              <a:rPr lang="en-US" sz="3200" dirty="0" smtClean="0">
                <a:effectLst/>
              </a:rPr>
              <a:t>Fiscal policy has two jobs (</a:t>
            </a:r>
            <a:r>
              <a:rPr lang="en-US" sz="3200" dirty="0" err="1" smtClean="0">
                <a:effectLst/>
              </a:rPr>
              <a:t>macroeconomicly</a:t>
            </a:r>
            <a:r>
              <a:rPr lang="en-US" sz="3200" dirty="0" smtClean="0">
                <a:effectLst/>
              </a:rPr>
              <a:t>). </a:t>
            </a:r>
            <a:endParaRPr lang="en-US" sz="3200" dirty="0">
              <a:effectLst/>
            </a:endParaRPr>
          </a:p>
        </p:txBody>
      </p:sp>
      <p:sp>
        <p:nvSpPr>
          <p:cNvPr id="3" name="Content Placeholder 2"/>
          <p:cNvSpPr>
            <a:spLocks noGrp="1"/>
          </p:cNvSpPr>
          <p:nvPr>
            <p:ph idx="1"/>
          </p:nvPr>
        </p:nvSpPr>
        <p:spPr>
          <a:xfrm>
            <a:off x="323528" y="2346176"/>
            <a:ext cx="8496944" cy="3819128"/>
          </a:xfrm>
        </p:spPr>
        <p:txBody>
          <a:bodyPr/>
          <a:lstStyle/>
          <a:p>
            <a:r>
              <a:rPr lang="en-US" dirty="0" smtClean="0">
                <a:effectLst/>
              </a:rPr>
              <a:t>Long run:  keep enough budget discipline </a:t>
            </a:r>
          </a:p>
          <a:p>
            <a:pPr marL="0" indent="0">
              <a:buNone/>
            </a:pPr>
            <a:r>
              <a:rPr lang="en-US" dirty="0" smtClean="0">
                <a:effectLst/>
              </a:rPr>
              <a:t>   on average to ensure debt is sustainable.</a:t>
            </a:r>
            <a:endParaRPr lang="en-US" sz="1800" dirty="0" smtClean="0">
              <a:effectLst/>
            </a:endParaRPr>
          </a:p>
          <a:p>
            <a:pPr marL="0" indent="0">
              <a:buNone/>
            </a:pPr>
            <a:endParaRPr lang="en-US" sz="1800" dirty="0">
              <a:effectLst/>
            </a:endParaRPr>
          </a:p>
          <a:p>
            <a:r>
              <a:rPr lang="en-US" dirty="0" smtClean="0">
                <a:effectLst/>
              </a:rPr>
              <a:t>Medium run:  keep fiscal policy counter-cyclical.</a:t>
            </a:r>
          </a:p>
          <a:p>
            <a:pPr lvl="1"/>
            <a:r>
              <a:rPr lang="en-US" dirty="0" smtClean="0">
                <a:effectLst/>
              </a:rPr>
              <a:t>Or, if counter-cyclical is too difficult, </a:t>
            </a:r>
            <a:br>
              <a:rPr lang="en-US" dirty="0" smtClean="0">
                <a:effectLst/>
              </a:rPr>
            </a:br>
            <a:r>
              <a:rPr lang="en-US" dirty="0" smtClean="0">
                <a:effectLst/>
              </a:rPr>
              <a:t>at least don’t allow it to be </a:t>
            </a:r>
            <a:r>
              <a:rPr lang="en-US" i="1" dirty="0" smtClean="0">
                <a:effectLst/>
              </a:rPr>
              <a:t>pro</a:t>
            </a:r>
            <a:r>
              <a:rPr lang="en-US" dirty="0" smtClean="0">
                <a:effectLst/>
              </a:rPr>
              <a:t>-cyclical.</a:t>
            </a:r>
          </a:p>
          <a:p>
            <a:pPr marL="0" indent="0">
              <a:buNone/>
            </a:pPr>
            <a:endParaRPr lang="en-US" dirty="0">
              <a:effectLst/>
            </a:endParaRPr>
          </a:p>
        </p:txBody>
      </p:sp>
      <p:sp>
        <p:nvSpPr>
          <p:cNvPr id="4" name="Slide Number Placeholder 3"/>
          <p:cNvSpPr>
            <a:spLocks noGrp="1"/>
          </p:cNvSpPr>
          <p:nvPr>
            <p:ph type="sldNum" sz="quarter" idx="12"/>
          </p:nvPr>
        </p:nvSpPr>
        <p:spPr/>
        <p:txBody>
          <a:bodyPr/>
          <a:lstStyle/>
          <a:p>
            <a:fld id="{7A82F3AB-5446-41BD-9242-90190693905E}" type="slidenum">
              <a:rPr lang="en-US" altLang="en-US" smtClean="0"/>
              <a:pPr/>
              <a:t>2</a:t>
            </a:fld>
            <a:endParaRPr lang="en-US" altLang="en-US"/>
          </a:p>
        </p:txBody>
      </p:sp>
    </p:spTree>
    <p:extLst>
      <p:ext uri="{BB962C8B-B14F-4D97-AF65-F5344CB8AC3E}">
        <p14:creationId xmlns:p14="http://schemas.microsoft.com/office/powerpoint/2010/main" val="58077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228600"/>
            <a:ext cx="8991600" cy="1143000"/>
          </a:xfrm>
        </p:spPr>
        <p:txBody>
          <a:bodyPr/>
          <a:lstStyle/>
          <a:p>
            <a:r>
              <a:rPr lang="en-US" altLang="en-US" sz="3200" dirty="0" smtClean="0">
                <a:effectLst/>
                <a:latin typeface="Calibri" panose="020F0502020204030204" pitchFamily="34" charset="0"/>
              </a:rPr>
              <a:t>Countries with Balanced Budget Rules </a:t>
            </a:r>
            <a:br>
              <a:rPr lang="en-US" altLang="en-US" sz="3200" dirty="0" smtClean="0">
                <a:effectLst/>
                <a:latin typeface="Calibri" panose="020F0502020204030204" pitchFamily="34" charset="0"/>
              </a:rPr>
            </a:br>
            <a:r>
              <a:rPr lang="en-US" altLang="en-US" sz="3000" dirty="0" smtClean="0">
                <a:effectLst/>
                <a:latin typeface="Calibri" panose="020F0502020204030204" pitchFamily="34" charset="0"/>
              </a:rPr>
              <a:t>frequently violate them.</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6400800" cy="452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528" y="6290604"/>
            <a:ext cx="3124200"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1" name="Subtitle 2"/>
          <p:cNvSpPr txBox="1">
            <a:spLocks/>
          </p:cNvSpPr>
          <p:nvPr/>
        </p:nvSpPr>
        <p:spPr bwMode="auto">
          <a:xfrm>
            <a:off x="2438400" y="6356350"/>
            <a:ext cx="29416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buClrTx/>
              <a:buSzTx/>
              <a:buFont typeface="Arial" pitchFamily="34" charset="0"/>
              <a:buNone/>
            </a:pPr>
            <a:r>
              <a:rPr lang="en-US" altLang="en-US" sz="1400">
                <a:latin typeface="Calibri" panose="020F0502020204030204" pitchFamily="34" charset="0"/>
              </a:rPr>
              <a:t>International Monetary Fund, 2014</a:t>
            </a:r>
          </a:p>
        </p:txBody>
      </p:sp>
      <p:pic>
        <p:nvPicPr>
          <p:cNvPr id="92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935" y="6262468"/>
            <a:ext cx="1140733" cy="52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2038" y="1600200"/>
            <a:ext cx="353536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4" name="TextBox 2"/>
          <p:cNvSpPr txBox="1">
            <a:spLocks noChangeArrowheads="1"/>
          </p:cNvSpPr>
          <p:nvPr/>
        </p:nvSpPr>
        <p:spPr bwMode="auto">
          <a:xfrm>
            <a:off x="7086600" y="1676400"/>
            <a:ext cx="1563248" cy="646331"/>
          </a:xfrm>
          <a:prstGeom prst="rect">
            <a:avLst/>
          </a:prstGeom>
          <a:solidFill>
            <a:srgbClr val="0033CC"/>
          </a:solidFill>
          <a:ln w="9525">
            <a:solidFill>
              <a:schemeClr val="tx1"/>
            </a:solidFill>
            <a:miter lim="800000"/>
            <a:headEnd/>
            <a:tailEnd/>
          </a:ln>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b="1" dirty="0">
                <a:solidFill>
                  <a:schemeClr val="bg1"/>
                </a:solidFill>
                <a:latin typeface="Calibri" panose="020F0502020204030204" pitchFamily="34" charset="0"/>
              </a:rPr>
              <a:t>BBR: Balanced</a:t>
            </a:r>
            <a:br>
              <a:rPr lang="en-US" altLang="en-US" sz="1800" b="1" dirty="0">
                <a:solidFill>
                  <a:schemeClr val="bg1"/>
                </a:solidFill>
                <a:latin typeface="Calibri" panose="020F0502020204030204" pitchFamily="34" charset="0"/>
              </a:rPr>
            </a:br>
            <a:r>
              <a:rPr lang="en-US" altLang="en-US" sz="1800" b="1" dirty="0">
                <a:solidFill>
                  <a:schemeClr val="bg1"/>
                </a:solidFill>
                <a:latin typeface="Calibri" panose="020F0502020204030204" pitchFamily="34" charset="0"/>
              </a:rPr>
              <a:t>  Budget Rules</a:t>
            </a:r>
          </a:p>
        </p:txBody>
      </p:sp>
      <p:sp>
        <p:nvSpPr>
          <p:cNvPr id="9225" name="TextBox 12"/>
          <p:cNvSpPr txBox="1">
            <a:spLocks noChangeArrowheads="1"/>
          </p:cNvSpPr>
          <p:nvPr/>
        </p:nvSpPr>
        <p:spPr bwMode="auto">
          <a:xfrm>
            <a:off x="7086600" y="2414588"/>
            <a:ext cx="1610441" cy="369332"/>
          </a:xfrm>
          <a:prstGeom prst="rect">
            <a:avLst/>
          </a:prstGeom>
          <a:solidFill>
            <a:srgbClr val="C00000"/>
          </a:solidFill>
          <a:ln w="9525">
            <a:solidFill>
              <a:srgbClr val="00B0F0"/>
            </a:solidFill>
            <a:miter lim="800000"/>
            <a:headEnd/>
            <a:tailEnd/>
          </a:ln>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b="1" dirty="0">
                <a:solidFill>
                  <a:schemeClr val="bg1"/>
                </a:solidFill>
                <a:latin typeface="Calibri" panose="020F0502020204030204" pitchFamily="34" charset="0"/>
              </a:rPr>
              <a:t>DR: Debt Rules</a:t>
            </a:r>
          </a:p>
        </p:txBody>
      </p:sp>
      <p:sp>
        <p:nvSpPr>
          <p:cNvPr id="9226" name="TextBox 13"/>
          <p:cNvSpPr txBox="1">
            <a:spLocks noChangeArrowheads="1"/>
          </p:cNvSpPr>
          <p:nvPr/>
        </p:nvSpPr>
        <p:spPr bwMode="auto">
          <a:xfrm>
            <a:off x="7086600" y="2895600"/>
            <a:ext cx="1941513" cy="646113"/>
          </a:xfrm>
          <a:prstGeom prst="rect">
            <a:avLst/>
          </a:prstGeom>
          <a:solidFill>
            <a:srgbClr val="FFDF79"/>
          </a:solidFill>
          <a:ln w="9525">
            <a:solidFill>
              <a:srgbClr val="000000"/>
            </a:solidFill>
            <a:miter lim="800000"/>
            <a:headEnd/>
            <a:tailEnd/>
          </a:ln>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b="1" dirty="0">
                <a:solidFill>
                  <a:srgbClr val="000000"/>
                </a:solidFill>
                <a:latin typeface="Calibri" panose="020F0502020204030204" pitchFamily="34" charset="0"/>
              </a:rPr>
              <a:t>ER:</a:t>
            </a:r>
            <a:r>
              <a:rPr lang="en-US" altLang="en-US" sz="1000" b="1" dirty="0">
                <a:solidFill>
                  <a:srgbClr val="000000"/>
                </a:solidFill>
                <a:latin typeface="Calibri" panose="020F0502020204030204" pitchFamily="34" charset="0"/>
              </a:rPr>
              <a:t> </a:t>
            </a:r>
            <a:r>
              <a:rPr lang="en-US" altLang="en-US" sz="1700" b="1" dirty="0">
                <a:solidFill>
                  <a:srgbClr val="000000"/>
                </a:solidFill>
                <a:latin typeface="Calibri" panose="020F0502020204030204" pitchFamily="34" charset="0"/>
              </a:rPr>
              <a:t>Expenditure</a:t>
            </a:r>
            <a:r>
              <a:rPr lang="en-US" altLang="en-US" sz="1800" b="1" dirty="0">
                <a:solidFill>
                  <a:srgbClr val="000000"/>
                </a:solidFill>
                <a:latin typeface="Calibri" panose="020F0502020204030204" pitchFamily="34" charset="0"/>
              </a:rPr>
              <a:t>                 Rules</a:t>
            </a:r>
          </a:p>
        </p:txBody>
      </p:sp>
      <p:cxnSp>
        <p:nvCxnSpPr>
          <p:cNvPr id="11" name="Straight Arrow Connector 10"/>
          <p:cNvCxnSpPr/>
          <p:nvPr/>
        </p:nvCxnSpPr>
        <p:spPr>
          <a:xfrm>
            <a:off x="1497013" y="4289425"/>
            <a:ext cx="5706432"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203445" y="3962400"/>
            <a:ext cx="1409360" cy="707886"/>
          </a:xfrm>
          <a:prstGeom prst="rect">
            <a:avLst/>
          </a:prstGeom>
          <a:solidFill>
            <a:schemeClr val="bg1"/>
          </a:solidFill>
          <a:ln w="57150">
            <a:solidFill>
              <a:srgbClr val="006386"/>
            </a:solidFill>
          </a:ln>
        </p:spPr>
        <p:txBody>
          <a:bodyPr wrap="none" rtlCol="0">
            <a:spAutoFit/>
          </a:bodyPr>
          <a:lstStyle/>
          <a:p>
            <a:r>
              <a:rPr lang="en-US" sz="2000" dirty="0" smtClean="0">
                <a:solidFill>
                  <a:schemeClr val="tx1">
                    <a:lumMod val="75000"/>
                  </a:schemeClr>
                </a:solidFill>
                <a:latin typeface="Calibri" panose="020F0502020204030204" pitchFamily="34" charset="0"/>
              </a:rPr>
              <a:t>Compliance</a:t>
            </a:r>
          </a:p>
          <a:p>
            <a:r>
              <a:rPr lang="en-US" sz="2000" dirty="0" smtClean="0">
                <a:solidFill>
                  <a:schemeClr val="tx1">
                    <a:lumMod val="75000"/>
                  </a:schemeClr>
                </a:solidFill>
                <a:latin typeface="Calibri" panose="020F0502020204030204" pitchFamily="34" charset="0"/>
              </a:rPr>
              <a:t>&lt; 50%</a:t>
            </a:r>
            <a:endParaRPr lang="en-US" sz="2000" dirty="0">
              <a:solidFill>
                <a:schemeClr val="tx1">
                  <a:lumMod val="75000"/>
                </a:schemeClr>
              </a:solidFill>
              <a:latin typeface="Calibri" panose="020F0502020204030204" pitchFamily="34" charset="0"/>
            </a:endParaRPr>
          </a:p>
        </p:txBody>
      </p:sp>
      <p:sp>
        <p:nvSpPr>
          <p:cNvPr id="14" name="Rounded Rectangle 13"/>
          <p:cNvSpPr/>
          <p:nvPr/>
        </p:nvSpPr>
        <p:spPr>
          <a:xfrm>
            <a:off x="2332038" y="1676400"/>
            <a:ext cx="868362" cy="1571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763F6858-4B0C-4FFA-B50B-FAE11CBB3279}" type="slidenum">
              <a:rPr lang="en-US" altLang="en-US" sz="1400">
                <a:latin typeface="Calibri" panose="020F0502020204030204" pitchFamily="34" charset="0"/>
              </a:rPr>
              <a:pPr eaLnBrk="1" hangingPunct="1">
                <a:spcBef>
                  <a:spcPct val="0"/>
                </a:spcBef>
                <a:buClrTx/>
                <a:buSzTx/>
                <a:buFontTx/>
                <a:buNone/>
              </a:pPr>
              <a:t>21</a:t>
            </a:fld>
            <a:endParaRPr lang="en-US" altLang="en-US" sz="1400">
              <a:latin typeface="Calibri" panose="020F0502020204030204" pitchFamily="34" charset="0"/>
            </a:endParaRPr>
          </a:p>
        </p:txBody>
      </p:sp>
      <p:sp>
        <p:nvSpPr>
          <p:cNvPr id="11267" name="Rectangle 2"/>
          <p:cNvSpPr>
            <a:spLocks noGrp="1" noChangeArrowheads="1"/>
          </p:cNvSpPr>
          <p:nvPr>
            <p:ph type="title"/>
          </p:nvPr>
        </p:nvSpPr>
        <p:spPr>
          <a:xfrm>
            <a:off x="457200" y="26963"/>
            <a:ext cx="8229600" cy="1371600"/>
          </a:xfrm>
          <a:noFill/>
          <a:extLst>
            <a:ext uri="{909E8E84-426E-40DD-AFC4-6F175D3DCCD1}">
              <a14:hiddenFill xmlns:a14="http://schemas.microsoft.com/office/drawing/2010/main">
                <a:solidFill>
                  <a:srgbClr val="FFFFFF"/>
                </a:solidFill>
              </a14:hiddenFill>
            </a:ext>
          </a:extLst>
        </p:spPr>
        <p:txBody>
          <a:bodyPr/>
          <a:lstStyle/>
          <a:p>
            <a:r>
              <a:rPr lang="en-US" altLang="en-US" sz="4000" dirty="0" smtClean="0">
                <a:effectLst/>
                <a:latin typeface="Calibri" panose="020F0502020204030204" pitchFamily="34" charset="0"/>
              </a:rPr>
              <a:t>Over-optimism in official forecasts</a:t>
            </a:r>
          </a:p>
        </p:txBody>
      </p:sp>
      <p:sp>
        <p:nvSpPr>
          <p:cNvPr id="29700" name="Rectangle 3"/>
          <p:cNvSpPr>
            <a:spLocks noGrp="1" noChangeArrowheads="1"/>
          </p:cNvSpPr>
          <p:nvPr>
            <p:ph type="body" idx="1"/>
          </p:nvPr>
        </p:nvSpPr>
        <p:spPr>
          <a:xfrm>
            <a:off x="228600" y="1447800"/>
            <a:ext cx="9144000" cy="838200"/>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en-US" altLang="en-US" sz="3000" dirty="0" smtClean="0">
                <a:effectLst/>
                <a:latin typeface="Calibri" panose="020F0502020204030204" pitchFamily="34" charset="0"/>
              </a:rPr>
              <a:t>Statistically significant findings among 33 countries</a:t>
            </a:r>
          </a:p>
          <a:p>
            <a:pPr lvl="1">
              <a:lnSpc>
                <a:spcPct val="80000"/>
              </a:lnSpc>
            </a:pPr>
            <a:r>
              <a:rPr lang="en-US" altLang="en-US" sz="2000" dirty="0" smtClean="0">
                <a:effectLst/>
                <a:latin typeface="Calibri" panose="020F0502020204030204" pitchFamily="34" charset="0"/>
              </a:rPr>
              <a:t>Frankel </a:t>
            </a:r>
            <a:r>
              <a:rPr lang="en-US" altLang="en-US" sz="1600" dirty="0" smtClean="0">
                <a:effectLst/>
                <a:latin typeface="Calibri" panose="020F0502020204030204" pitchFamily="34" charset="0"/>
              </a:rPr>
              <a:t>(2011, 2012).</a:t>
            </a:r>
            <a:endParaRPr lang="en-US" altLang="en-US" sz="2800" dirty="0" smtClean="0">
              <a:effectLst/>
              <a:latin typeface="Calibri" panose="020F0502020204030204" pitchFamily="34" charset="0"/>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206025"/>
            <a:ext cx="2316675" cy="230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372616" y="2362200"/>
            <a:ext cx="6359624" cy="51054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609600" indent="-609600"/>
            <a:r>
              <a:rPr lang="en-US" altLang="en-US" sz="3000" kern="0" dirty="0" smtClean="0">
                <a:effectLst/>
                <a:latin typeface="Calibri" panose="020F0502020204030204" pitchFamily="34" charset="0"/>
              </a:rPr>
              <a:t>Official forecasts on average </a:t>
            </a:r>
            <a:br>
              <a:rPr lang="en-US" altLang="en-US" sz="3000" kern="0" dirty="0" smtClean="0">
                <a:effectLst/>
                <a:latin typeface="Calibri" panose="020F0502020204030204" pitchFamily="34" charset="0"/>
              </a:rPr>
            </a:br>
            <a:r>
              <a:rPr lang="en-US" altLang="en-US" sz="3000" kern="0" dirty="0" smtClean="0">
                <a:effectLst/>
                <a:latin typeface="Calibri" panose="020F0502020204030204" pitchFamily="34" charset="0"/>
              </a:rPr>
              <a:t>are overly optimistic, for:</a:t>
            </a:r>
          </a:p>
          <a:p>
            <a:pPr marL="990600" lvl="1" indent="-533400"/>
            <a:r>
              <a:rPr lang="en-US" altLang="en-US" kern="0" dirty="0" smtClean="0">
                <a:effectLst/>
                <a:latin typeface="Calibri" panose="020F0502020204030204" pitchFamily="34" charset="0"/>
              </a:rPr>
              <a:t>(1) budgets  &amp;   </a:t>
            </a:r>
          </a:p>
          <a:p>
            <a:pPr marL="990600" lvl="1" indent="-533400"/>
            <a:r>
              <a:rPr lang="en-US" altLang="en-US" kern="0" dirty="0" smtClean="0">
                <a:effectLst/>
                <a:latin typeface="Calibri" panose="020F0502020204030204" pitchFamily="34" charset="0"/>
              </a:rPr>
              <a:t>(2) GDP .</a:t>
            </a:r>
            <a:r>
              <a:rPr lang="en-US" altLang="en-US" sz="3000" kern="0" dirty="0" smtClean="0">
                <a:effectLst/>
                <a:latin typeface="Calibri" panose="020F0502020204030204" pitchFamily="34" charset="0"/>
              </a:rPr>
              <a:t/>
            </a:r>
            <a:br>
              <a:rPr lang="en-US" altLang="en-US" sz="3000" kern="0" dirty="0" smtClean="0">
                <a:effectLst/>
                <a:latin typeface="Calibri" panose="020F0502020204030204" pitchFamily="34" charset="0"/>
              </a:rPr>
            </a:br>
            <a:endParaRPr lang="en-US" altLang="en-US" sz="800" kern="0" dirty="0" smtClean="0">
              <a:effectLst/>
              <a:latin typeface="Calibri" panose="020F0502020204030204" pitchFamily="34" charset="0"/>
            </a:endParaRPr>
          </a:p>
          <a:p>
            <a:pPr marL="609600" indent="-609600"/>
            <a:r>
              <a:rPr lang="en-US" altLang="en-US" sz="3000" kern="0" dirty="0" smtClean="0">
                <a:effectLst/>
                <a:latin typeface="Calibri" panose="020F0502020204030204" pitchFamily="34" charset="0"/>
              </a:rPr>
              <a:t>The bias toward optimism is:</a:t>
            </a:r>
          </a:p>
          <a:p>
            <a:pPr marL="990600" lvl="1" indent="-533400"/>
            <a:r>
              <a:rPr lang="en-US" altLang="en-US" kern="0" dirty="0" smtClean="0">
                <a:effectLst/>
                <a:latin typeface="Calibri" panose="020F0502020204030204" pitchFamily="34" charset="0"/>
              </a:rPr>
              <a:t>(3) stronger the longer </a:t>
            </a:r>
            <a:br>
              <a:rPr lang="en-US" altLang="en-US" kern="0" dirty="0" smtClean="0">
                <a:effectLst/>
                <a:latin typeface="Calibri" panose="020F0502020204030204" pitchFamily="34" charset="0"/>
              </a:rPr>
            </a:br>
            <a:r>
              <a:rPr lang="en-US" altLang="en-US" kern="0" dirty="0" smtClean="0">
                <a:effectLst/>
                <a:latin typeface="Calibri" panose="020F0502020204030204" pitchFamily="34" charset="0"/>
              </a:rPr>
              <a:t>     the forecast horizon;</a:t>
            </a:r>
          </a:p>
          <a:p>
            <a:pPr marL="990600" lvl="1" indent="-533400"/>
            <a:r>
              <a:rPr lang="en-US" altLang="en-US" kern="0" dirty="0" smtClean="0">
                <a:effectLst/>
                <a:latin typeface="Calibri" panose="020F0502020204030204" pitchFamily="34" charset="0"/>
              </a:rPr>
              <a:t>(4) greater in booms. </a:t>
            </a:r>
          </a:p>
        </p:txBody>
      </p:sp>
      <p:pic>
        <p:nvPicPr>
          <p:cNvPr id="7" name="Picture 4" descr="bs01606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4152" y="4862058"/>
            <a:ext cx="1611043" cy="1491382"/>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763F6858-4B0C-4FFA-B50B-FAE11CBB3279}" type="slidenum">
              <a:rPr lang="en-US" altLang="en-US" sz="1400">
                <a:latin typeface="Calibri" panose="020F0502020204030204" pitchFamily="34" charset="0"/>
              </a:rPr>
              <a:pPr eaLnBrk="1" hangingPunct="1">
                <a:spcBef>
                  <a:spcPct val="0"/>
                </a:spcBef>
                <a:buClrTx/>
                <a:buSzTx/>
                <a:buFontTx/>
                <a:buNone/>
              </a:pPr>
              <a:t>22</a:t>
            </a:fld>
            <a:endParaRPr lang="en-US" altLang="en-US" sz="1400">
              <a:latin typeface="Calibri" panose="020F0502020204030204" pitchFamily="34" charset="0"/>
            </a:endParaRPr>
          </a:p>
        </p:txBody>
      </p:sp>
      <p:sp>
        <p:nvSpPr>
          <p:cNvPr id="11267" name="Rectangle 2"/>
          <p:cNvSpPr>
            <a:spLocks noGrp="1" noChangeArrowheads="1"/>
          </p:cNvSpPr>
          <p:nvPr>
            <p:ph type="title"/>
          </p:nvPr>
        </p:nvSpPr>
        <p:spPr>
          <a:xfrm>
            <a:off x="457200" y="617240"/>
            <a:ext cx="8229600" cy="1371600"/>
          </a:xfrm>
          <a:noFill/>
          <a:extLst>
            <a:ext uri="{909E8E84-426E-40DD-AFC4-6F175D3DCCD1}">
              <a14:hiddenFill xmlns:a14="http://schemas.microsoft.com/office/drawing/2010/main">
                <a:solidFill>
                  <a:srgbClr val="FFFFFF"/>
                </a:solidFill>
              </a14:hiddenFill>
            </a:ext>
          </a:extLst>
        </p:spPr>
        <p:txBody>
          <a:bodyPr/>
          <a:lstStyle/>
          <a:p>
            <a:r>
              <a:rPr lang="en-US" altLang="en-US" sz="3200" dirty="0" smtClean="0">
                <a:effectLst/>
                <a:latin typeface="Calibri" panose="020F0502020204030204" pitchFamily="34" charset="0"/>
              </a:rPr>
              <a:t>Implication of forecast bias for actual budgets</a:t>
            </a:r>
          </a:p>
        </p:txBody>
      </p:sp>
      <p:sp>
        <p:nvSpPr>
          <p:cNvPr id="29700" name="Rectangle 3"/>
          <p:cNvSpPr>
            <a:spLocks noGrp="1" noChangeArrowheads="1"/>
          </p:cNvSpPr>
          <p:nvPr>
            <p:ph type="body" idx="1"/>
          </p:nvPr>
        </p:nvSpPr>
        <p:spPr>
          <a:xfrm>
            <a:off x="304800" y="1916832"/>
            <a:ext cx="7543800" cy="5029200"/>
          </a:xfrm>
          <a:noFill/>
          <a:extLst>
            <a:ext uri="{909E8E84-426E-40DD-AFC4-6F175D3DCCD1}">
              <a14:hiddenFill xmlns:a14="http://schemas.microsoft.com/office/drawing/2010/main">
                <a:solidFill>
                  <a:srgbClr val="FFFFFF"/>
                </a:solidFill>
              </a14:hiddenFill>
            </a:ext>
          </a:extLst>
        </p:spPr>
        <p:txBody>
          <a:bodyPr/>
          <a:lstStyle/>
          <a:p>
            <a:pPr marL="0" indent="0">
              <a:lnSpc>
                <a:spcPct val="80000"/>
              </a:lnSpc>
              <a:buNone/>
            </a:pPr>
            <a:endParaRPr lang="en-US" altLang="en-US" sz="2400" dirty="0" smtClean="0">
              <a:effectLst/>
              <a:latin typeface="Calibri" panose="020F0502020204030204" pitchFamily="34" charset="0"/>
            </a:endParaRPr>
          </a:p>
          <a:p>
            <a:pPr>
              <a:lnSpc>
                <a:spcPct val="80000"/>
              </a:lnSpc>
            </a:pPr>
            <a:r>
              <a:rPr lang="en-US" altLang="en-US" dirty="0" smtClean="0">
                <a:effectLst/>
                <a:latin typeface="Calibri" panose="020F0502020204030204" pitchFamily="34" charset="0"/>
              </a:rPr>
              <a:t>Can lead to pro-cyclical fiscal policy:</a:t>
            </a:r>
          </a:p>
          <a:p>
            <a:pPr lvl="1">
              <a:lnSpc>
                <a:spcPct val="80000"/>
              </a:lnSpc>
            </a:pPr>
            <a:r>
              <a:rPr lang="en-US" altLang="en-US" dirty="0" smtClean="0">
                <a:effectLst/>
                <a:latin typeface="Calibri" panose="020F0502020204030204" pitchFamily="34" charset="0"/>
              </a:rPr>
              <a:t>If the boom is forecast to last indefinitely,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there is no apparent need to retrench.</a:t>
            </a:r>
            <a:r>
              <a:rPr lang="en-US" altLang="en-US" sz="1600" dirty="0" smtClean="0">
                <a:effectLst/>
                <a:latin typeface="Calibri" panose="020F0502020204030204" pitchFamily="34" charset="0"/>
              </a:rPr>
              <a:t/>
            </a:r>
            <a:br>
              <a:rPr lang="en-US" altLang="en-US" sz="1600" dirty="0" smtClean="0">
                <a:effectLst/>
                <a:latin typeface="Calibri" panose="020F0502020204030204" pitchFamily="34" charset="0"/>
              </a:rPr>
            </a:br>
            <a:endParaRPr lang="en-US" altLang="en-US" sz="1600" dirty="0" smtClean="0">
              <a:effectLst/>
              <a:latin typeface="Calibri" panose="020F0502020204030204" pitchFamily="34" charset="0"/>
            </a:endParaRPr>
          </a:p>
          <a:p>
            <a:pPr lvl="1">
              <a:lnSpc>
                <a:spcPct val="80000"/>
              </a:lnSpc>
            </a:pPr>
            <a:endParaRPr lang="en-US" altLang="en-US" sz="2400" dirty="0" smtClean="0">
              <a:effectLst/>
              <a:latin typeface="Calibri" panose="020F0502020204030204" pitchFamily="34" charset="0"/>
            </a:endParaRPr>
          </a:p>
          <a:p>
            <a:pPr>
              <a:lnSpc>
                <a:spcPct val="80000"/>
              </a:lnSpc>
            </a:pPr>
            <a:r>
              <a:rPr lang="en-US" altLang="en-US" dirty="0" smtClean="0">
                <a:effectLst/>
                <a:latin typeface="Calibri" panose="020F0502020204030204" pitchFamily="34" charset="0"/>
              </a:rPr>
              <a:t>BD rules don’t help</a:t>
            </a:r>
            <a:r>
              <a:rPr lang="en-US" altLang="en-US" sz="2800" dirty="0" smtClean="0">
                <a:effectLst/>
                <a:latin typeface="Calibri" panose="020F0502020204030204" pitchFamily="34" charset="0"/>
              </a:rPr>
              <a:t>. </a:t>
            </a:r>
            <a:endParaRPr lang="en-US" altLang="en-US" sz="2800" dirty="0">
              <a:effectLst/>
              <a:latin typeface="Calibri" panose="020F0502020204030204" pitchFamily="34" charset="0"/>
            </a:endParaRPr>
          </a:p>
          <a:p>
            <a:pPr lvl="1">
              <a:lnSpc>
                <a:spcPct val="80000"/>
              </a:lnSpc>
            </a:pPr>
            <a:r>
              <a:rPr lang="en-US" altLang="en-US" dirty="0" smtClean="0">
                <a:effectLst/>
                <a:latin typeface="Calibri" panose="020F0502020204030204" pitchFamily="34" charset="0"/>
              </a:rPr>
              <a:t>The SGP </a:t>
            </a:r>
            <a:r>
              <a:rPr lang="en-US" altLang="en-US" i="1" dirty="0" smtClean="0">
                <a:effectLst/>
                <a:latin typeface="Calibri" panose="020F0502020204030204" pitchFamily="34" charset="0"/>
              </a:rPr>
              <a:t>worsens</a:t>
            </a:r>
            <a:r>
              <a:rPr lang="en-US" altLang="en-US" dirty="0" smtClean="0">
                <a:effectLst/>
                <a:latin typeface="Calibri" panose="020F0502020204030204" pitchFamily="34" charset="0"/>
              </a:rPr>
              <a:t> forecast bias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for euro countries.</a:t>
            </a:r>
          </a:p>
          <a:p>
            <a:pPr lvl="2">
              <a:lnSpc>
                <a:spcPct val="80000"/>
              </a:lnSpc>
            </a:pPr>
            <a:r>
              <a:rPr lang="en-US" altLang="en-US" sz="1800" dirty="0">
                <a:effectLst/>
                <a:latin typeface="Calibri" panose="020F0502020204030204" pitchFamily="34" charset="0"/>
              </a:rPr>
              <a:t>Frankel &amp; </a:t>
            </a:r>
            <a:r>
              <a:rPr lang="en-US" altLang="en-US" sz="1800" dirty="0" err="1">
                <a:effectLst/>
                <a:latin typeface="Calibri" panose="020F0502020204030204" pitchFamily="34" charset="0"/>
              </a:rPr>
              <a:t>Schreger</a:t>
            </a:r>
            <a:r>
              <a:rPr lang="en-US" altLang="en-US" sz="1800" dirty="0">
                <a:effectLst/>
                <a:latin typeface="Calibri" panose="020F0502020204030204" pitchFamily="34" charset="0"/>
              </a:rPr>
              <a:t> (2013</a:t>
            </a:r>
            <a:r>
              <a:rPr lang="en-US" altLang="en-US" sz="1800" dirty="0" smtClean="0">
                <a:effectLst/>
                <a:latin typeface="Calibri" panose="020F0502020204030204" pitchFamily="34" charset="0"/>
              </a:rPr>
              <a:t>)</a:t>
            </a: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75" y="0"/>
            <a:ext cx="1000125" cy="99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bs01606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5933" y="2420888"/>
            <a:ext cx="1136658" cy="1052232"/>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4" descr="http://www.mapsofworld.com/images/world-countries-flags/european-union-fla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4603" y="4615668"/>
            <a:ext cx="1213131" cy="82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55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70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70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0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6CF37151-8A47-4473-9E64-868B227FD0BE}" type="slidenum">
              <a:rPr lang="en-US" altLang="en-US" sz="1400">
                <a:latin typeface="Calibri" panose="020F0502020204030204" pitchFamily="34" charset="0"/>
              </a:rPr>
              <a:pPr eaLnBrk="1" hangingPunct="1">
                <a:spcBef>
                  <a:spcPct val="0"/>
                </a:spcBef>
                <a:buClrTx/>
                <a:buSzTx/>
                <a:buFontTx/>
                <a:buNone/>
              </a:pPr>
              <a:t>23</a:t>
            </a:fld>
            <a:endParaRPr lang="en-US" altLang="en-US" sz="1400" dirty="0">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47075316"/>
              </p:ext>
            </p:extLst>
          </p:nvPr>
        </p:nvGraphicFramePr>
        <p:xfrm>
          <a:off x="615752" y="1889125"/>
          <a:ext cx="8077200" cy="3293102"/>
        </p:xfrm>
        <a:graphic>
          <a:graphicData uri="http://schemas.openxmlformats.org/drawingml/2006/table">
            <a:tbl>
              <a:tblPr/>
              <a:tblGrid>
                <a:gridCol w="2019300"/>
                <a:gridCol w="2019300"/>
                <a:gridCol w="2019300"/>
                <a:gridCol w="2019300"/>
              </a:tblGrid>
              <a:tr h="4572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ahoma" pitchFamily="34" charset="0"/>
                          <a:cs typeface="Arial" pitchFamily="34" charset="0"/>
                        </a:rPr>
                        <a:t>Variables</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1 year ahead</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2 years ahead</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3 years ahead</a:t>
                      </a:r>
                    </a:p>
                  </a:txBody>
                  <a:tcPr marT="45719" marB="45719" anchor="ctr" horzOverflow="overflow">
                    <a:lnL>
                      <a:noFill/>
                    </a:lnL>
                    <a:lnR>
                      <a:noFill/>
                    </a:lnR>
                    <a:lnT>
                      <a:noFill/>
                    </a:lnT>
                    <a:lnB>
                      <a:noFill/>
                    </a:lnB>
                    <a:lnTlToBr>
                      <a:noFill/>
                    </a:lnTlToBr>
                    <a:lnBlToTr>
                      <a:noFill/>
                    </a:lnBlToTr>
                    <a:noFill/>
                  </a:tcPr>
                </a:tc>
              </a:tr>
              <a:tr h="487363">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Tahoma" pitchFamily="34" charset="0"/>
                          <a:cs typeface="Arial" pitchFamily="34" charset="0"/>
                        </a:rPr>
                        <a:t>GDP </a:t>
                      </a:r>
                      <a:r>
                        <a:rPr kumimoji="0" lang="en-US" altLang="en-US" sz="2000" b="0" i="0" u="none" strike="noStrike" cap="none" normalizeH="0" baseline="0" smtClean="0">
                          <a:ln>
                            <a:noFill/>
                          </a:ln>
                          <a:solidFill>
                            <a:schemeClr val="tx1"/>
                          </a:solidFill>
                          <a:effectLst/>
                          <a:latin typeface="Tahoma" pitchFamily="34" charset="0"/>
                          <a:cs typeface="Arial" pitchFamily="34" charset="0"/>
                        </a:rPr>
                        <a:t>gap</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Tahoma" pitchFamily="34" charset="0"/>
                          <a:cs typeface="Arial" pitchFamily="34" charset="0"/>
                        </a:rPr>
                        <a:t>0.093***</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Tahoma" pitchFamily="34" charset="0"/>
                          <a:cs typeface="Arial" pitchFamily="34" charset="0"/>
                        </a:rPr>
                        <a:t>0.258***</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Tahoma" pitchFamily="34" charset="0"/>
                          <a:cs typeface="Arial" pitchFamily="34" charset="0"/>
                        </a:rPr>
                        <a:t>0.289***</a:t>
                      </a:r>
                    </a:p>
                  </a:txBody>
                  <a:tcPr marT="45719" marB="45719" anchor="ctr" horzOverflow="overflow">
                    <a:lnL>
                      <a:noFill/>
                    </a:lnL>
                    <a:lnR>
                      <a:noFill/>
                    </a:lnR>
                    <a:lnT>
                      <a:noFill/>
                    </a:lnT>
                    <a:lnB>
                      <a:noFill/>
                    </a:lnB>
                    <a:lnTlToBr>
                      <a:noFill/>
                    </a:lnTlToBr>
                    <a:lnBlToTr>
                      <a:noFill/>
                    </a:lnBlToTr>
                    <a:noFill/>
                  </a:tcPr>
                </a:tc>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(0.019)</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(0.040)</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(0.063)</a:t>
                      </a:r>
                    </a:p>
                  </a:txBody>
                  <a:tcPr marT="45719" marB="45719" anchor="ctr" horzOverflow="overflow">
                    <a:lnL>
                      <a:noFill/>
                    </a:lnL>
                    <a:lnR>
                      <a:noFill/>
                    </a:lnR>
                    <a:lnT>
                      <a:noFill/>
                    </a:lnT>
                    <a:lnB>
                      <a:noFill/>
                    </a:lnB>
                    <a:lnTlToBr>
                      <a:noFill/>
                    </a:lnTlToBr>
                    <a:lnBlToTr>
                      <a:noFill/>
                    </a:lnBlToTr>
                    <a:noFill/>
                  </a:tcPr>
                </a:tc>
              </a:tr>
              <a:tr h="4572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ahoma" pitchFamily="34" charset="0"/>
                          <a:cs typeface="Arial" pitchFamily="34" charset="0"/>
                        </a:rPr>
                        <a:t>Constant</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ahoma" pitchFamily="34" charset="0"/>
                          <a:cs typeface="Arial" pitchFamily="34" charset="0"/>
                        </a:rPr>
                        <a:t>0.201</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ahoma" pitchFamily="34" charset="0"/>
                          <a:cs typeface="Arial" pitchFamily="34" charset="0"/>
                        </a:rPr>
                        <a:t>0.649***</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ahoma" pitchFamily="34" charset="0"/>
                          <a:cs typeface="Arial" pitchFamily="34" charset="0"/>
                        </a:rPr>
                        <a:t>1.364***</a:t>
                      </a:r>
                    </a:p>
                  </a:txBody>
                  <a:tcPr marT="45719" marB="45719" anchor="ctr" horzOverflow="overflow">
                    <a:lnL>
                      <a:noFill/>
                    </a:lnL>
                    <a:lnR>
                      <a:noFill/>
                    </a:lnR>
                    <a:lnT>
                      <a:noFill/>
                    </a:lnT>
                    <a:lnB>
                      <a:noFill/>
                    </a:lnB>
                    <a:lnTlToBr>
                      <a:noFill/>
                    </a:lnTlToBr>
                    <a:lnBlToTr>
                      <a:noFill/>
                    </a:lnBlToTr>
                    <a:noFill/>
                  </a:tcPr>
                </a:tc>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(0.197)</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(0.231)</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(0.348)</a:t>
                      </a:r>
                    </a:p>
                  </a:txBody>
                  <a:tcPr marT="45719" marB="45719"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Observations</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398</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300</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179</a:t>
                      </a:r>
                    </a:p>
                  </a:txBody>
                  <a:tcPr marT="45719" marB="45719"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R</a:t>
                      </a:r>
                      <a:r>
                        <a:rPr kumimoji="0" lang="en-US" altLang="en-US" sz="2000" b="0" i="0" u="none" strike="noStrike" cap="none" normalizeH="0" baseline="30000" smtClean="0">
                          <a:ln>
                            <a:noFill/>
                          </a:ln>
                          <a:solidFill>
                            <a:schemeClr val="tx1"/>
                          </a:solidFill>
                          <a:effectLst/>
                          <a:latin typeface="Tahoma" pitchFamily="34" charset="0"/>
                          <a:cs typeface="Arial" pitchFamily="34" charset="0"/>
                        </a:rPr>
                        <a:t>2</a:t>
                      </a:r>
                      <a:endParaRPr kumimoji="0" lang="en-US" altLang="en-US" sz="2000" b="0" i="0" u="none" strike="noStrike" cap="none" normalizeH="0" baseline="0" smtClean="0">
                        <a:ln>
                          <a:noFill/>
                        </a:ln>
                        <a:solidFill>
                          <a:schemeClr val="tx1"/>
                        </a:solidFill>
                        <a:effectLst/>
                        <a:latin typeface="Tahoma" pitchFamily="34" charset="0"/>
                        <a:cs typeface="Arial" pitchFamily="34" charset="0"/>
                      </a:endParaRP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0.033</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0.113</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ahoma" pitchFamily="34" charset="0"/>
                          <a:cs typeface="Arial" pitchFamily="34" charset="0"/>
                        </a:rPr>
                        <a:t>0.092</a:t>
                      </a:r>
                    </a:p>
                  </a:txBody>
                  <a:tcPr marT="45719" marB="45719" anchor="ctr" horzOverflow="overflow">
                    <a:lnL>
                      <a:noFill/>
                    </a:lnL>
                    <a:lnR>
                      <a:noFill/>
                    </a:lnR>
                    <a:lnT>
                      <a:noFill/>
                    </a:lnT>
                    <a:lnB>
                      <a:noFill/>
                    </a:lnB>
                    <a:lnTlToBr>
                      <a:noFill/>
                    </a:lnTlToBr>
                    <a:lnBlToTr>
                      <a:noFill/>
                    </a:lnBlToTr>
                    <a:noFill/>
                  </a:tcPr>
                </a:tc>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RMSE</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2.25</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2.73</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3.10</a:t>
                      </a:r>
                    </a:p>
                  </a:txBody>
                  <a:tcPr marT="45719" marB="45719" anchor="ctr" horzOverflow="overflow">
                    <a:lnL>
                      <a:noFill/>
                    </a:lnL>
                    <a:lnR>
                      <a:noFill/>
                    </a:lnR>
                    <a:lnT>
                      <a:noFill/>
                    </a:lnT>
                    <a:lnB>
                      <a:noFill/>
                    </a:lnB>
                    <a:lnTlToBr>
                      <a:noFill/>
                    </a:lnTlToBr>
                    <a:lnBlToTr>
                      <a:noFill/>
                    </a:lnBlToTr>
                    <a:noFill/>
                  </a:tcPr>
                </a:tc>
              </a:tr>
            </a:tbl>
          </a:graphicData>
        </a:graphic>
      </p:graphicFrame>
      <p:sp>
        <p:nvSpPr>
          <p:cNvPr id="14372" name="Rectangle 4"/>
          <p:cNvSpPr>
            <a:spLocks noChangeArrowheads="1"/>
          </p:cNvSpPr>
          <p:nvPr/>
        </p:nvSpPr>
        <p:spPr bwMode="auto">
          <a:xfrm>
            <a:off x="1645840" y="1456262"/>
            <a:ext cx="6022504" cy="388562"/>
          </a:xfrm>
          <a:prstGeom prst="rect">
            <a:avLst/>
          </a:prstGeom>
          <a:solidFill>
            <a:schemeClr val="bg1"/>
          </a:solidFill>
          <a:ln>
            <a:noFill/>
          </a:ln>
          <a:extLst/>
        </p:spPr>
        <p:txBody>
          <a:bodyPr wrap="square" lIns="9522" tIns="9522" rIns="9522" bIns="9522"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en-US" sz="2400" dirty="0" smtClean="0">
                <a:latin typeface="Calibri" panose="020F0502020204030204" pitchFamily="34" charset="0"/>
              </a:rPr>
              <a:t>Budget </a:t>
            </a:r>
            <a:r>
              <a:rPr lang="en-US" altLang="en-US" sz="2400" dirty="0">
                <a:latin typeface="Calibri" panose="020F0502020204030204" pitchFamily="34" charset="0"/>
              </a:rPr>
              <a:t>balance forecast error as % of </a:t>
            </a:r>
            <a:r>
              <a:rPr lang="en-US" altLang="en-US" sz="2400" dirty="0" smtClean="0">
                <a:latin typeface="Calibri" panose="020F0502020204030204" pitchFamily="34" charset="0"/>
              </a:rPr>
              <a:t>GDP</a:t>
            </a:r>
            <a:endParaRPr lang="en-US" altLang="en-US" sz="1800" dirty="0">
              <a:latin typeface="Calibri" panose="020F0502020204030204" pitchFamily="34" charset="0"/>
            </a:endParaRPr>
          </a:p>
        </p:txBody>
      </p:sp>
      <p:sp>
        <p:nvSpPr>
          <p:cNvPr id="14373" name="Rectangle 4"/>
          <p:cNvSpPr>
            <a:spLocks noChangeArrowheads="1"/>
          </p:cNvSpPr>
          <p:nvPr/>
        </p:nvSpPr>
        <p:spPr bwMode="auto">
          <a:xfrm>
            <a:off x="467544" y="5373216"/>
            <a:ext cx="8352929" cy="557839"/>
          </a:xfrm>
          <a:prstGeom prst="rect">
            <a:avLst/>
          </a:prstGeom>
          <a:solidFill>
            <a:schemeClr val="bg1"/>
          </a:solidFill>
          <a:ln>
            <a:noFill/>
          </a:ln>
          <a:extLst/>
        </p:spPr>
        <p:txBody>
          <a:bodyPr wrap="square" lIns="9522" tIns="9522" rIns="9522" bIns="9522"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en-US" sz="1900" dirty="0">
                <a:latin typeface="Calibri" panose="020F0502020204030204" pitchFamily="34" charset="0"/>
              </a:rPr>
              <a:t>*** </a:t>
            </a:r>
            <a:r>
              <a:rPr lang="en-US" altLang="en-US" sz="1900" dirty="0" smtClean="0">
                <a:latin typeface="Calibri" panose="020F0502020204030204" pitchFamily="34" charset="0"/>
              </a:rPr>
              <a:t>p&lt;0.01             </a:t>
            </a:r>
            <a:r>
              <a:rPr lang="en-US" altLang="en-US" sz="1600" dirty="0" smtClean="0">
                <a:latin typeface="Calibri" panose="020F0502020204030204" pitchFamily="34" charset="0"/>
              </a:rPr>
              <a:t>(</a:t>
            </a:r>
            <a:r>
              <a:rPr lang="en-US" altLang="en-US" sz="1600" dirty="0">
                <a:latin typeface="Calibri" panose="020F0502020204030204" pitchFamily="34" charset="0"/>
              </a:rPr>
              <a:t>Robust standard errors in </a:t>
            </a:r>
            <a:r>
              <a:rPr lang="en-US" altLang="en-US" sz="1600" dirty="0" smtClean="0">
                <a:latin typeface="Calibri" panose="020F0502020204030204" pitchFamily="34" charset="0"/>
              </a:rPr>
              <a:t>parentheses, clustered </a:t>
            </a:r>
            <a:r>
              <a:rPr lang="en-US" altLang="en-US" sz="1600" dirty="0">
                <a:latin typeface="Calibri" panose="020F0502020204030204" pitchFamily="34" charset="0"/>
              </a:rPr>
              <a:t>by country</a:t>
            </a:r>
            <a:r>
              <a:rPr lang="en-US" altLang="en-US" sz="1600" dirty="0" smtClean="0">
                <a:latin typeface="Calibri" panose="020F0502020204030204" pitchFamily="34" charset="0"/>
              </a:rPr>
              <a:t>.)</a:t>
            </a:r>
            <a:r>
              <a:rPr lang="en-US" altLang="en-US" sz="1900" dirty="0">
                <a:latin typeface="Calibri" panose="020F0502020204030204" pitchFamily="34" charset="0"/>
              </a:rPr>
              <a:t/>
            </a:r>
            <a:br>
              <a:rPr lang="en-US" altLang="en-US" sz="1900" dirty="0">
                <a:latin typeface="Calibri" panose="020F0502020204030204" pitchFamily="34" charset="0"/>
              </a:rPr>
            </a:br>
            <a:r>
              <a:rPr lang="en-US" altLang="en-US" sz="1600" dirty="0" smtClean="0">
                <a:latin typeface="Calibri" panose="020F0502020204030204" pitchFamily="34" charset="0"/>
              </a:rPr>
              <a:t>GDP </a:t>
            </a:r>
            <a:r>
              <a:rPr lang="en-US" altLang="en-US" sz="1600" dirty="0">
                <a:latin typeface="Calibri" panose="020F0502020204030204" pitchFamily="34" charset="0"/>
              </a:rPr>
              <a:t>gap is </a:t>
            </a:r>
            <a:r>
              <a:rPr lang="en-US" altLang="en-US" sz="1600" dirty="0" smtClean="0">
                <a:latin typeface="Calibri" panose="020F0502020204030204" pitchFamily="34" charset="0"/>
              </a:rPr>
              <a:t>lagged: it </a:t>
            </a:r>
            <a:r>
              <a:rPr lang="en-US" altLang="en-US" sz="1600" dirty="0">
                <a:latin typeface="Calibri" panose="020F0502020204030204" pitchFamily="34" charset="0"/>
              </a:rPr>
              <a:t>lines up with the year </a:t>
            </a:r>
            <a:r>
              <a:rPr lang="en-US" altLang="en-US" sz="1600" dirty="0" smtClean="0">
                <a:latin typeface="Calibri" panose="020F0502020204030204" pitchFamily="34" charset="0"/>
              </a:rPr>
              <a:t>in </a:t>
            </a:r>
            <a:r>
              <a:rPr lang="en-US" altLang="en-US" sz="1600" dirty="0">
                <a:latin typeface="Calibri" panose="020F0502020204030204" pitchFamily="34" charset="0"/>
              </a:rPr>
              <a:t>which </a:t>
            </a:r>
            <a:r>
              <a:rPr lang="en-US" altLang="en-US" sz="1600" dirty="0" smtClean="0">
                <a:latin typeface="Calibri" panose="020F0502020204030204" pitchFamily="34" charset="0"/>
              </a:rPr>
              <a:t>forecast </a:t>
            </a:r>
            <a:r>
              <a:rPr lang="en-US" altLang="en-US" sz="1600" dirty="0">
                <a:latin typeface="Calibri" panose="020F0502020204030204" pitchFamily="34" charset="0"/>
              </a:rPr>
              <a:t>was made, not the year being forecast. </a:t>
            </a:r>
          </a:p>
        </p:txBody>
      </p:sp>
      <p:sp>
        <p:nvSpPr>
          <p:cNvPr id="3" name="Rounded Rectangle 2"/>
          <p:cNvSpPr/>
          <p:nvPr/>
        </p:nvSpPr>
        <p:spPr>
          <a:xfrm>
            <a:off x="539552" y="3200400"/>
            <a:ext cx="7772400"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9" name="Rounded Rectangle 8"/>
          <p:cNvSpPr/>
          <p:nvPr/>
        </p:nvSpPr>
        <p:spPr>
          <a:xfrm>
            <a:off x="539552" y="2356340"/>
            <a:ext cx="7772400"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4" name="TextBox 3"/>
          <p:cNvSpPr txBox="1"/>
          <p:nvPr/>
        </p:nvSpPr>
        <p:spPr>
          <a:xfrm>
            <a:off x="715031" y="313492"/>
            <a:ext cx="2848857" cy="523220"/>
          </a:xfrm>
          <a:prstGeom prst="rect">
            <a:avLst/>
          </a:prstGeom>
          <a:noFill/>
        </p:spPr>
        <p:txBody>
          <a:bodyPr wrap="none" rtlCol="0">
            <a:spAutoFit/>
          </a:bodyPr>
          <a:lstStyle/>
          <a:p>
            <a:pPr algn="ctr"/>
            <a:r>
              <a:rPr lang="en-US" sz="2800" dirty="0" smtClean="0">
                <a:latin typeface="+mn-lt"/>
              </a:rPr>
              <a:t>The optimism bias</a:t>
            </a:r>
            <a:endParaRPr lang="en-US" sz="2800" dirty="0">
              <a:latin typeface="+mn-lt"/>
            </a:endParaRPr>
          </a:p>
        </p:txBody>
      </p:sp>
      <p:sp>
        <p:nvSpPr>
          <p:cNvPr id="5" name="Rectangle 4"/>
          <p:cNvSpPr/>
          <p:nvPr/>
        </p:nvSpPr>
        <p:spPr>
          <a:xfrm>
            <a:off x="6876255" y="6228020"/>
            <a:ext cx="1368153" cy="369332"/>
          </a:xfrm>
          <a:prstGeom prst="rect">
            <a:avLst/>
          </a:prstGeom>
        </p:spPr>
        <p:txBody>
          <a:bodyPr wrap="square">
            <a:spAutoFit/>
          </a:bodyPr>
          <a:lstStyle/>
          <a:p>
            <a:r>
              <a:rPr lang="en-US" altLang="en-US" sz="1400" dirty="0">
                <a:latin typeface="Calibri" panose="020F0502020204030204" pitchFamily="34" charset="0"/>
              </a:rPr>
              <a:t>Frankel (</a:t>
            </a:r>
            <a:r>
              <a:rPr lang="en-US" altLang="en-US" sz="1400" dirty="0" smtClean="0">
                <a:latin typeface="Calibri" panose="020F0502020204030204" pitchFamily="34" charset="0"/>
              </a:rPr>
              <a:t>2011)   </a:t>
            </a:r>
            <a:r>
              <a:rPr lang="en-US" altLang="en-US" dirty="0" smtClean="0">
                <a:latin typeface="Calibri" panose="020F0502020204030204" pitchFamily="34" charset="0"/>
              </a:rPr>
              <a:t>                                             </a:t>
            </a:r>
            <a:endParaRPr lang="en-US" altLang="en-US" dirty="0">
              <a:latin typeface="Calibri" panose="020F0502020204030204" pitchFamily="34" charset="0"/>
            </a:endParaRPr>
          </a:p>
        </p:txBody>
      </p:sp>
      <p:sp>
        <p:nvSpPr>
          <p:cNvPr id="10" name="TextBox 9"/>
          <p:cNvSpPr txBox="1"/>
          <p:nvPr/>
        </p:nvSpPr>
        <p:spPr>
          <a:xfrm>
            <a:off x="2835297" y="764704"/>
            <a:ext cx="3525581" cy="523220"/>
          </a:xfrm>
          <a:prstGeom prst="rect">
            <a:avLst/>
          </a:prstGeom>
          <a:noFill/>
        </p:spPr>
        <p:txBody>
          <a:bodyPr wrap="none" rtlCol="0">
            <a:spAutoFit/>
          </a:bodyPr>
          <a:lstStyle/>
          <a:p>
            <a:pPr algn="ctr"/>
            <a:r>
              <a:rPr lang="en-US" sz="2800" dirty="0" smtClean="0">
                <a:latin typeface="+mn-lt"/>
              </a:rPr>
              <a:t>and at longer horizons.</a:t>
            </a:r>
            <a:endParaRPr lang="en-US" sz="2800" dirty="0">
              <a:latin typeface="+mn-lt"/>
            </a:endParaRPr>
          </a:p>
        </p:txBody>
      </p:sp>
      <p:sp>
        <p:nvSpPr>
          <p:cNvPr id="11" name="TextBox 10"/>
          <p:cNvSpPr txBox="1"/>
          <p:nvPr/>
        </p:nvSpPr>
        <p:spPr>
          <a:xfrm>
            <a:off x="3486750" y="313492"/>
            <a:ext cx="4778296" cy="523220"/>
          </a:xfrm>
          <a:prstGeom prst="rect">
            <a:avLst/>
          </a:prstGeom>
          <a:noFill/>
        </p:spPr>
        <p:txBody>
          <a:bodyPr wrap="none" rtlCol="0">
            <a:spAutoFit/>
          </a:bodyPr>
          <a:lstStyle/>
          <a:p>
            <a:pPr algn="ctr"/>
            <a:r>
              <a:rPr lang="en-US" sz="2800" dirty="0" smtClean="0">
                <a:latin typeface="+mn-lt"/>
              </a:rPr>
              <a:t>is significantly greater in booms</a:t>
            </a:r>
          </a:p>
        </p:txBody>
      </p:sp>
      <p:sp>
        <p:nvSpPr>
          <p:cNvPr id="13" name="Rounded Rectangle 12"/>
          <p:cNvSpPr/>
          <p:nvPr/>
        </p:nvSpPr>
        <p:spPr>
          <a:xfrm>
            <a:off x="539552" y="2348880"/>
            <a:ext cx="3654460"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4" name="Rounded Rectangle 13"/>
          <p:cNvSpPr/>
          <p:nvPr/>
        </p:nvSpPr>
        <p:spPr>
          <a:xfrm>
            <a:off x="539552" y="3212976"/>
            <a:ext cx="7772400"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6209" y="598670"/>
            <a:ext cx="1000125" cy="99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p:bldP spid="11" grpId="0"/>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04664"/>
            <a:ext cx="8229600" cy="1371600"/>
          </a:xfrm>
        </p:spPr>
        <p:txBody>
          <a:bodyPr/>
          <a:lstStyle/>
          <a:p>
            <a:r>
              <a:rPr lang="en-US" sz="3200" dirty="0" smtClean="0">
                <a:effectLst/>
                <a:latin typeface="Calibri" panose="020F0502020204030204" pitchFamily="34" charset="0"/>
              </a:rPr>
              <a:t>What institutions might help address </a:t>
            </a:r>
            <a:br>
              <a:rPr lang="en-US" sz="3200" dirty="0" smtClean="0">
                <a:effectLst/>
                <a:latin typeface="Calibri" panose="020F0502020204030204" pitchFamily="34" charset="0"/>
              </a:rPr>
            </a:br>
            <a:r>
              <a:rPr lang="en-US" sz="3200" dirty="0" smtClean="0">
                <a:effectLst/>
                <a:latin typeface="Calibri" panose="020F0502020204030204" pitchFamily="34" charset="0"/>
              </a:rPr>
              <a:t>the problem of bias in fiscal forecasts?</a:t>
            </a:r>
            <a:endParaRPr lang="en-US" sz="3200" dirty="0">
              <a:effectLst/>
              <a:latin typeface="Calibri" panose="020F0502020204030204" pitchFamily="34" charset="0"/>
            </a:endParaRPr>
          </a:p>
        </p:txBody>
      </p:sp>
      <p:sp>
        <p:nvSpPr>
          <p:cNvPr id="4" name="Content Placeholder 3"/>
          <p:cNvSpPr>
            <a:spLocks noGrp="1"/>
          </p:cNvSpPr>
          <p:nvPr>
            <p:ph idx="1"/>
          </p:nvPr>
        </p:nvSpPr>
        <p:spPr>
          <a:xfrm>
            <a:off x="539552" y="2204864"/>
            <a:ext cx="7704856" cy="4114800"/>
          </a:xfrm>
        </p:spPr>
        <p:txBody>
          <a:bodyPr/>
          <a:lstStyle/>
          <a:p>
            <a:r>
              <a:rPr lang="en-US" sz="2800" dirty="0" smtClean="0">
                <a:effectLst/>
              </a:rPr>
              <a:t>Evidence, e.g. from Europe, suggests that </a:t>
            </a:r>
            <a:br>
              <a:rPr lang="en-US" sz="2800" dirty="0" smtClean="0">
                <a:effectLst/>
              </a:rPr>
            </a:br>
            <a:r>
              <a:rPr lang="en-US" sz="2800" dirty="0" smtClean="0">
                <a:effectLst/>
              </a:rPr>
              <a:t>fiscal rules do not solve the problem.</a:t>
            </a:r>
            <a:br>
              <a:rPr lang="en-US" sz="2800" dirty="0" smtClean="0">
                <a:effectLst/>
              </a:rPr>
            </a:br>
            <a:endParaRPr lang="en-US" sz="2800" dirty="0" smtClean="0">
              <a:effectLst/>
            </a:endParaRPr>
          </a:p>
          <a:p>
            <a:r>
              <a:rPr lang="en-US" sz="2800" dirty="0" smtClean="0">
                <a:effectLst/>
              </a:rPr>
              <a:t>Evidence suggesting possible solutions:</a:t>
            </a:r>
            <a:r>
              <a:rPr lang="en-US" sz="1100" dirty="0" smtClean="0">
                <a:effectLst/>
              </a:rPr>
              <a:t/>
            </a:r>
            <a:br>
              <a:rPr lang="en-US" sz="1100" dirty="0" smtClean="0">
                <a:effectLst/>
              </a:rPr>
            </a:br>
            <a:endParaRPr lang="en-US" sz="1100" dirty="0" smtClean="0">
              <a:effectLst/>
            </a:endParaRPr>
          </a:p>
          <a:p>
            <a:pPr lvl="1"/>
            <a:r>
              <a:rPr lang="en-US" sz="2600" dirty="0" smtClean="0">
                <a:effectLst/>
              </a:rPr>
              <a:t>(1) </a:t>
            </a:r>
            <a:r>
              <a:rPr lang="en-US" sz="2600" dirty="0">
                <a:effectLst/>
              </a:rPr>
              <a:t>P</a:t>
            </a:r>
            <a:r>
              <a:rPr lang="en-US" sz="2600" dirty="0" smtClean="0">
                <a:effectLst/>
              </a:rPr>
              <a:t>rivate sector forecasts can help.</a:t>
            </a:r>
            <a:r>
              <a:rPr lang="en-US" sz="1400" dirty="0" smtClean="0">
                <a:effectLst/>
              </a:rPr>
              <a:t/>
            </a:r>
            <a:br>
              <a:rPr lang="en-US" sz="1400" dirty="0" smtClean="0">
                <a:effectLst/>
              </a:rPr>
            </a:br>
            <a:endParaRPr lang="en-US" sz="1400" dirty="0" smtClean="0">
              <a:effectLst/>
            </a:endParaRPr>
          </a:p>
          <a:p>
            <a:pPr lvl="1"/>
            <a:r>
              <a:rPr lang="en-US" sz="2600" dirty="0" smtClean="0">
                <a:effectLst/>
              </a:rPr>
              <a:t>(2) The case of Chile’s fiscal institutions.</a:t>
            </a:r>
          </a:p>
          <a:p>
            <a:pPr lvl="1"/>
            <a:endParaRPr lang="en-US" sz="2400" dirty="0" smtClean="0">
              <a:effectLst/>
            </a:endParaRPr>
          </a:p>
          <a:p>
            <a:endParaRPr lang="en-US" sz="2800" dirty="0">
              <a:effectLst/>
            </a:endParaRPr>
          </a:p>
        </p:txBody>
      </p:sp>
      <p:sp>
        <p:nvSpPr>
          <p:cNvPr id="2" name="Slide Number Placeholder 1"/>
          <p:cNvSpPr>
            <a:spLocks noGrp="1"/>
          </p:cNvSpPr>
          <p:nvPr>
            <p:ph type="sldNum" sz="quarter" idx="12"/>
          </p:nvPr>
        </p:nvSpPr>
        <p:spPr/>
        <p:txBody>
          <a:bodyPr/>
          <a:lstStyle/>
          <a:p>
            <a:fld id="{78F34F03-0286-4502-B514-BDC91C5EF89A}" type="slidenum">
              <a:rPr lang="en-US" altLang="en-US" smtClean="0"/>
              <a:pPr/>
              <a:t>24</a:t>
            </a:fld>
            <a:endParaRPr lang="en-US" altLang="en-US"/>
          </a:p>
        </p:txBody>
      </p:sp>
      <p:pic>
        <p:nvPicPr>
          <p:cNvPr id="5" name="Picture 8" descr="C:\Users\Evan\AppData\Local\Microsoft\Windows\Temporary Internet Files\Content.IE5\YY9R19J1\MC9004348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3879" y="3501008"/>
            <a:ext cx="1270198" cy="127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892" y="4880183"/>
            <a:ext cx="975605" cy="7810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http://www.mapsofworld.com/images/world-countries-flags/european-union-fla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4296" y="2204864"/>
            <a:ext cx="1016172" cy="69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54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1B55364D-4C4D-4D42-9DD7-0063EE09A7F3}" type="slidenum">
              <a:rPr lang="en-US" altLang="en-US">
                <a:latin typeface="Arial" pitchFamily="34" charset="0"/>
              </a:rPr>
              <a:pPr eaLnBrk="1" hangingPunct="1"/>
              <a:t>25</a:t>
            </a:fld>
            <a:endParaRPr lang="en-US" altLang="en-US">
              <a:latin typeface="Arial" pitchFamily="34" charset="0"/>
            </a:endParaRPr>
          </a:p>
        </p:txBody>
      </p:sp>
      <p:pic>
        <p:nvPicPr>
          <p:cNvPr id="39939" name="Picture 2" descr="C:\Users\Evan\Downloads\gd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1916832"/>
            <a:ext cx="8121650"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2"/>
          <p:cNvSpPr txBox="1">
            <a:spLocks noChangeArrowheads="1"/>
          </p:cNvSpPr>
          <p:nvPr/>
        </p:nvSpPr>
        <p:spPr bwMode="auto">
          <a:xfrm>
            <a:off x="467544" y="1168860"/>
            <a:ext cx="83652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400" dirty="0">
                <a:latin typeface="+mn-lt"/>
              </a:rPr>
              <a:t>When official forecasts of GDP are more optimistic</a:t>
            </a:r>
            <a:br>
              <a:rPr lang="en-US" altLang="en-US" sz="2400" dirty="0">
                <a:latin typeface="+mn-lt"/>
              </a:rPr>
            </a:br>
            <a:r>
              <a:rPr lang="en-US" altLang="en-US" sz="2400" dirty="0">
                <a:latin typeface="+mn-lt"/>
              </a:rPr>
              <a:t>than private forecasts, </a:t>
            </a:r>
            <a:r>
              <a:rPr lang="en-US" altLang="en-US" sz="2400" dirty="0" smtClean="0">
                <a:latin typeface="+mn-lt"/>
              </a:rPr>
              <a:t>on average they </a:t>
            </a:r>
            <a:r>
              <a:rPr lang="en-US" altLang="en-US" sz="2400" dirty="0">
                <a:latin typeface="+mn-lt"/>
              </a:rPr>
              <a:t>are too optimistic.</a:t>
            </a:r>
          </a:p>
        </p:txBody>
      </p:sp>
      <p:cxnSp>
        <p:nvCxnSpPr>
          <p:cNvPr id="5" name="Straight Arrow Connector 4"/>
          <p:cNvCxnSpPr/>
          <p:nvPr/>
        </p:nvCxnSpPr>
        <p:spPr>
          <a:xfrm flipV="1">
            <a:off x="1404938" y="3356992"/>
            <a:ext cx="6900862" cy="2592288"/>
          </a:xfrm>
          <a:prstGeom prst="straightConnector1">
            <a:avLst/>
          </a:prstGeom>
          <a:ln w="76200">
            <a:solidFill>
              <a:srgbClr val="7A3D93"/>
            </a:solidFill>
            <a:tailEnd type="arrow"/>
          </a:ln>
        </p:spPr>
        <p:style>
          <a:lnRef idx="1">
            <a:schemeClr val="accent1"/>
          </a:lnRef>
          <a:fillRef idx="0">
            <a:schemeClr val="accent1"/>
          </a:fillRef>
          <a:effectRef idx="0">
            <a:schemeClr val="accent1"/>
          </a:effectRef>
          <a:fontRef idx="minor">
            <a:schemeClr val="tx1"/>
          </a:fontRef>
        </p:style>
      </p:cxnSp>
      <p:sp>
        <p:nvSpPr>
          <p:cNvPr id="8" name="TextBox 4"/>
          <p:cNvSpPr txBox="1">
            <a:spLocks noChangeArrowheads="1"/>
          </p:cNvSpPr>
          <p:nvPr/>
        </p:nvSpPr>
        <p:spPr bwMode="auto">
          <a:xfrm>
            <a:off x="1403648" y="181089"/>
            <a:ext cx="64087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r>
              <a:rPr lang="en-US" altLang="en-US" sz="3000" b="1" dirty="0" smtClean="0">
                <a:solidFill>
                  <a:srgbClr val="7030A0"/>
                </a:solidFill>
                <a:latin typeface="Calibri" panose="020F0502020204030204" pitchFamily="34" charset="0"/>
              </a:rPr>
              <a:t>(1) Private forecasts </a:t>
            </a:r>
            <a:r>
              <a:rPr lang="en-US" altLang="en-US" sz="3000" b="1" dirty="0">
                <a:solidFill>
                  <a:srgbClr val="7030A0"/>
                </a:solidFill>
                <a:latin typeface="Calibri" panose="020F0502020204030204" pitchFamily="34" charset="0"/>
              </a:rPr>
              <a:t>can </a:t>
            </a:r>
            <a:r>
              <a:rPr lang="en-US" altLang="en-US" sz="3000" b="1" dirty="0" smtClean="0">
                <a:solidFill>
                  <a:srgbClr val="7030A0"/>
                </a:solidFill>
                <a:latin typeface="Calibri" panose="020F0502020204030204" pitchFamily="34" charset="0"/>
              </a:rPr>
              <a:t>help</a:t>
            </a:r>
            <a:br>
              <a:rPr lang="en-US" altLang="en-US" sz="3000" b="1" dirty="0" smtClean="0">
                <a:solidFill>
                  <a:srgbClr val="7030A0"/>
                </a:solidFill>
                <a:latin typeface="Calibri" panose="020F0502020204030204" pitchFamily="34" charset="0"/>
              </a:rPr>
            </a:br>
            <a:r>
              <a:rPr lang="en-US" altLang="en-US" sz="2800" dirty="0" smtClean="0">
                <a:solidFill>
                  <a:srgbClr val="7030A0"/>
                </a:solidFill>
                <a:latin typeface="Calibri" panose="020F0502020204030204" pitchFamily="34" charset="0"/>
              </a:rPr>
              <a:t>Frankel </a:t>
            </a:r>
            <a:r>
              <a:rPr lang="en-US" altLang="en-US" sz="2800" dirty="0">
                <a:solidFill>
                  <a:srgbClr val="7030A0"/>
                </a:solidFill>
                <a:latin typeface="Calibri" panose="020F0502020204030204" pitchFamily="34" charset="0"/>
              </a:rPr>
              <a:t>&amp; Schreger (2016</a:t>
            </a:r>
            <a:r>
              <a:rPr lang="en-US" altLang="en-US" sz="2800" dirty="0" smtClean="0">
                <a:solidFill>
                  <a:srgbClr val="7030A0"/>
                </a:solidFill>
                <a:latin typeface="Calibri" panose="020F0502020204030204" pitchFamily="34" charset="0"/>
              </a:rPr>
              <a:t>)</a:t>
            </a:r>
            <a:endParaRPr lang="en-US" altLang="en-US" sz="2800" dirty="0">
              <a:solidFill>
                <a:srgbClr val="7030A0"/>
              </a:solidFill>
              <a:latin typeface="Calibri" panose="020F0502020204030204" pitchFamily="34" charset="0"/>
            </a:endParaRPr>
          </a:p>
        </p:txBody>
      </p:sp>
      <p:pic>
        <p:nvPicPr>
          <p:cNvPr id="7" name="Picture 8" descr="C:\Users\Evan\AppData\Local\Microsoft\Windows\Temporary Internet Files\Content.IE5\YY9R19J1\MC90043482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7726" y="29568"/>
            <a:ext cx="1270198" cy="127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353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833584EA-891B-42BB-8F3A-E06C5553857D}" type="slidenum">
              <a:rPr lang="en-US" altLang="en-US">
                <a:latin typeface="Arial" pitchFamily="34" charset="0"/>
              </a:rPr>
              <a:pPr eaLnBrk="1" hangingPunct="1"/>
              <a:t>26</a:t>
            </a:fld>
            <a:endParaRPr lang="en-US" altLang="en-US">
              <a:latin typeface="Arial" pitchFamily="34" charset="0"/>
            </a:endParaRPr>
          </a:p>
        </p:txBody>
      </p:sp>
      <p:pic>
        <p:nvPicPr>
          <p:cNvPr id="37891" name="Picture 2" descr="C:\Users\Evan\Downloads\BB1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1294978"/>
            <a:ext cx="81216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3"/>
          <p:cNvSpPr txBox="1">
            <a:spLocks noChangeArrowheads="1"/>
          </p:cNvSpPr>
          <p:nvPr/>
        </p:nvSpPr>
        <p:spPr bwMode="auto">
          <a:xfrm>
            <a:off x="728980" y="430882"/>
            <a:ext cx="78584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400" dirty="0">
                <a:latin typeface="+mn-lt"/>
              </a:rPr>
              <a:t>When official forecasts of budget balance are more optimistic</a:t>
            </a:r>
            <a:br>
              <a:rPr lang="en-US" altLang="en-US" sz="2400" dirty="0">
                <a:latin typeface="+mn-lt"/>
              </a:rPr>
            </a:br>
            <a:r>
              <a:rPr lang="en-US" altLang="en-US" sz="2400" dirty="0">
                <a:latin typeface="+mn-lt"/>
              </a:rPr>
              <a:t>than private forecasts, </a:t>
            </a:r>
            <a:r>
              <a:rPr lang="en-US" altLang="en-US" sz="2400" dirty="0" smtClean="0">
                <a:latin typeface="+mn-lt"/>
              </a:rPr>
              <a:t>on average they </a:t>
            </a:r>
            <a:r>
              <a:rPr lang="en-US" altLang="en-US" sz="2400" dirty="0">
                <a:latin typeface="+mn-lt"/>
              </a:rPr>
              <a:t>are too optimistic.</a:t>
            </a:r>
          </a:p>
        </p:txBody>
      </p:sp>
      <p:cxnSp>
        <p:nvCxnSpPr>
          <p:cNvPr id="5" name="Straight Arrow Connector 4"/>
          <p:cNvCxnSpPr/>
          <p:nvPr/>
        </p:nvCxnSpPr>
        <p:spPr>
          <a:xfrm flipV="1">
            <a:off x="1404938" y="2147242"/>
            <a:ext cx="6900862" cy="3036888"/>
          </a:xfrm>
          <a:prstGeom prst="straightConnector1">
            <a:avLst/>
          </a:prstGeom>
          <a:ln w="76200">
            <a:solidFill>
              <a:srgbClr val="7A3D93"/>
            </a:solidFill>
            <a:tailEnd type="arrow"/>
          </a:ln>
        </p:spPr>
        <p:style>
          <a:lnRef idx="1">
            <a:schemeClr val="accent1"/>
          </a:lnRef>
          <a:fillRef idx="0">
            <a:schemeClr val="accent1"/>
          </a:fillRef>
          <a:effectRef idx="0">
            <a:schemeClr val="accent1"/>
          </a:effectRef>
          <a:fontRef idx="minor">
            <a:schemeClr val="tx1"/>
          </a:fontRef>
        </p:style>
      </p:cxnSp>
      <p:sp>
        <p:nvSpPr>
          <p:cNvPr id="6" name="TextBox 4"/>
          <p:cNvSpPr txBox="1">
            <a:spLocks noChangeArrowheads="1"/>
          </p:cNvSpPr>
          <p:nvPr/>
        </p:nvSpPr>
        <p:spPr bwMode="auto">
          <a:xfrm>
            <a:off x="3563888" y="6330806"/>
            <a:ext cx="2592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600" dirty="0" smtClean="0">
                <a:latin typeface="Calibri" panose="020F0502020204030204" pitchFamily="34" charset="0"/>
              </a:rPr>
              <a:t>Frankel &amp; Schreger (2016) </a:t>
            </a:r>
            <a:endParaRPr lang="en-US" altLang="en-US" sz="1600" dirty="0">
              <a:latin typeface="Calibri" panose="020F0502020204030204" pitchFamily="34" charset="0"/>
            </a:endParaRPr>
          </a:p>
        </p:txBody>
      </p:sp>
    </p:spTree>
    <p:extLst>
      <p:ext uri="{BB962C8B-B14F-4D97-AF65-F5344CB8AC3E}">
        <p14:creationId xmlns:p14="http://schemas.microsoft.com/office/powerpoint/2010/main" val="1117781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6EB5C303-ACD7-47A1-A14D-A9406CF3E6A4}" type="slidenum">
              <a:rPr lang="en-US" altLang="en-US" sz="1400">
                <a:latin typeface="Calibri" panose="020F0502020204030204" pitchFamily="34" charset="0"/>
              </a:rPr>
              <a:pPr eaLnBrk="1" hangingPunct="1">
                <a:spcBef>
                  <a:spcPct val="0"/>
                </a:spcBef>
                <a:buClrTx/>
                <a:buSzTx/>
                <a:buFontTx/>
                <a:buNone/>
              </a:pPr>
              <a:t>27</a:t>
            </a:fld>
            <a:endParaRPr lang="en-US" altLang="en-US" sz="1400">
              <a:latin typeface="Calibri" panose="020F0502020204030204" pitchFamily="34" charset="0"/>
            </a:endParaRPr>
          </a:p>
        </p:txBody>
      </p:sp>
      <p:sp>
        <p:nvSpPr>
          <p:cNvPr id="3" name="Rectangle 2"/>
          <p:cNvSpPr>
            <a:spLocks noChangeArrowheads="1"/>
          </p:cNvSpPr>
          <p:nvPr/>
        </p:nvSpPr>
        <p:spPr bwMode="auto">
          <a:xfrm>
            <a:off x="296416" y="522288"/>
            <a:ext cx="8668072"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r>
              <a:rPr lang="en-US" altLang="en-US" sz="2800" dirty="0" smtClean="0">
                <a:latin typeface="Calibri" panose="020F0502020204030204" pitchFamily="34" charset="0"/>
              </a:rPr>
              <a:t>Frankel &amp; Schreger (2016) </a:t>
            </a:r>
          </a:p>
          <a:p>
            <a:pPr algn="ctr" eaLnBrk="1" hangingPunct="1">
              <a:spcBef>
                <a:spcPct val="0"/>
              </a:spcBef>
              <a:buClrTx/>
              <a:buSzTx/>
              <a:buFontTx/>
              <a:buNone/>
            </a:pPr>
            <a:r>
              <a:rPr lang="en-US" altLang="en-US" sz="2800" dirty="0">
                <a:latin typeface="Calibri" panose="020F0502020204030204" pitchFamily="34" charset="0"/>
              </a:rPr>
              <a:t>c</a:t>
            </a:r>
            <a:r>
              <a:rPr lang="en-US" altLang="en-US" sz="2800" dirty="0" smtClean="0">
                <a:latin typeface="Calibri" panose="020F0502020204030204" pitchFamily="34" charset="0"/>
              </a:rPr>
              <a:t>onclusions regarding private forecasts:</a:t>
            </a:r>
            <a:r>
              <a:rPr lang="en-US" altLang="en-US" sz="2400" dirty="0">
                <a:latin typeface="Calibri" panose="020F0502020204030204" pitchFamily="34" charset="0"/>
              </a:rPr>
              <a:t/>
            </a:r>
            <a:br>
              <a:rPr lang="en-US" altLang="en-US" sz="2400" dirty="0">
                <a:latin typeface="Calibri" panose="020F0502020204030204" pitchFamily="34" charset="0"/>
              </a:rPr>
            </a:br>
            <a:r>
              <a:rPr lang="en-US" altLang="en-US" sz="2000" dirty="0">
                <a:latin typeface="Calibri" panose="020F0502020204030204" pitchFamily="34" charset="0"/>
              </a:rPr>
              <a:t> </a:t>
            </a:r>
            <a:br>
              <a:rPr lang="en-US" altLang="en-US" sz="2000" dirty="0">
                <a:latin typeface="Calibri" panose="020F0502020204030204" pitchFamily="34" charset="0"/>
              </a:rPr>
            </a:br>
            <a:r>
              <a:rPr lang="en-US" altLang="en-US" sz="2800" dirty="0">
                <a:latin typeface="Calibri" panose="020F0502020204030204" pitchFamily="34" charset="0"/>
              </a:rPr>
              <a:t>Incorporating private sector forecasts into the budget process could help countries stick to fiscal </a:t>
            </a:r>
            <a:r>
              <a:rPr lang="en-US" altLang="en-US" sz="2800" dirty="0" smtClean="0">
                <a:latin typeface="Calibri" panose="020F0502020204030204" pitchFamily="34" charset="0"/>
              </a:rPr>
              <a:t>rules</a:t>
            </a:r>
            <a:r>
              <a:rPr lang="en-US" altLang="en-US" sz="2800" dirty="0">
                <a:latin typeface="Calibri" panose="020F0502020204030204" pitchFamily="34" charset="0"/>
              </a:rPr>
              <a:t>.</a:t>
            </a:r>
            <a:br>
              <a:rPr lang="en-US" altLang="en-US" sz="2800" dirty="0">
                <a:latin typeface="Calibri" panose="020F0502020204030204" pitchFamily="34" charset="0"/>
              </a:rPr>
            </a:br>
            <a:endParaRPr lang="en-US" altLang="en-US" sz="2800" dirty="0">
              <a:latin typeface="Calibri" panose="020F0502020204030204" pitchFamily="34" charset="0"/>
            </a:endParaRPr>
          </a:p>
          <a:p>
            <a:pPr eaLnBrk="1" hangingPunct="1">
              <a:spcBef>
                <a:spcPct val="0"/>
              </a:spcBef>
              <a:buClrTx/>
              <a:buSzTx/>
              <a:buFont typeface="Tahoma" pitchFamily="34" charset="0"/>
              <a:buAutoNum type="arabicPeriod"/>
            </a:pPr>
            <a:r>
              <a:rPr lang="en-US" altLang="en-US" sz="2300" dirty="0">
                <a:latin typeface="Calibri" panose="020F0502020204030204" pitchFamily="34" charset="0"/>
              </a:rPr>
              <a:t> Official forecasters are more over-optimistic than private forecasters judged by </a:t>
            </a:r>
            <a:r>
              <a:rPr lang="en-US" altLang="en-US" sz="2300" dirty="0" smtClean="0">
                <a:latin typeface="Calibri" panose="020F0502020204030204" pitchFamily="34" charset="0"/>
              </a:rPr>
              <a:t>average outcomes </a:t>
            </a:r>
            <a:r>
              <a:rPr lang="en-US" altLang="en-US" sz="2300" dirty="0">
                <a:latin typeface="Calibri" panose="020F0502020204030204" pitchFamily="34" charset="0"/>
              </a:rPr>
              <a:t>for budget balances &amp; real GDP. </a:t>
            </a:r>
            <a:r>
              <a:rPr lang="en-US" altLang="en-US" sz="1400" dirty="0">
                <a:latin typeface="Calibri" panose="020F0502020204030204" pitchFamily="34" charset="0"/>
              </a:rPr>
              <a:t/>
            </a:r>
            <a:br>
              <a:rPr lang="en-US" altLang="en-US" sz="1400" dirty="0">
                <a:latin typeface="Calibri" panose="020F0502020204030204" pitchFamily="34" charset="0"/>
              </a:rPr>
            </a:br>
            <a:endParaRPr lang="en-US" altLang="en-US" sz="1400" dirty="0">
              <a:latin typeface="Calibri" panose="020F0502020204030204" pitchFamily="34" charset="0"/>
            </a:endParaRPr>
          </a:p>
          <a:p>
            <a:pPr eaLnBrk="1" hangingPunct="1">
              <a:spcBef>
                <a:spcPct val="0"/>
              </a:spcBef>
              <a:buClrTx/>
              <a:buSzTx/>
              <a:buFont typeface="Tahoma" pitchFamily="34" charset="0"/>
              <a:buAutoNum type="arabicPeriod"/>
            </a:pPr>
            <a:r>
              <a:rPr lang="en-US" altLang="en-US" sz="2300" dirty="0">
                <a:latin typeface="Calibri" panose="020F0502020204030204" pitchFamily="34" charset="0"/>
              </a:rPr>
              <a:t> While euro area governments </a:t>
            </a:r>
            <a:r>
              <a:rPr lang="en-US" altLang="en-US" sz="2300" smtClean="0">
                <a:latin typeface="Calibri" panose="020F0502020204030204" pitchFamily="34" charset="0"/>
              </a:rPr>
              <a:t>would never </a:t>
            </a:r>
            <a:r>
              <a:rPr lang="en-US" altLang="en-US" sz="2300" dirty="0" smtClean="0">
                <a:latin typeface="Calibri" panose="020F0502020204030204" pitchFamily="34" charset="0"/>
              </a:rPr>
              <a:t>forecast </a:t>
            </a:r>
            <a:r>
              <a:rPr lang="en-US" altLang="en-US" sz="2300" dirty="0">
                <a:latin typeface="Calibri" panose="020F0502020204030204" pitchFamily="34" charset="0"/>
              </a:rPr>
              <a:t>violations </a:t>
            </a:r>
            <a:r>
              <a:rPr lang="en-US" altLang="en-US" sz="2300" dirty="0" smtClean="0">
                <a:latin typeface="Calibri" panose="020F0502020204030204" pitchFamily="34" charset="0"/>
              </a:rPr>
              <a:t/>
            </a:r>
            <a:br>
              <a:rPr lang="en-US" altLang="en-US" sz="2300" dirty="0" smtClean="0">
                <a:latin typeface="Calibri" panose="020F0502020204030204" pitchFamily="34" charset="0"/>
              </a:rPr>
            </a:br>
            <a:r>
              <a:rPr lang="en-US" altLang="en-US" sz="2300" dirty="0" smtClean="0">
                <a:latin typeface="Calibri" panose="020F0502020204030204" pitchFamily="34" charset="0"/>
              </a:rPr>
              <a:t>of </a:t>
            </a:r>
            <a:r>
              <a:rPr lang="en-US" altLang="en-US" sz="2300" dirty="0">
                <a:latin typeface="Calibri" panose="020F0502020204030204" pitchFamily="34" charset="0"/>
              </a:rPr>
              <a:t>the 3% deficit/GDP cap in the SGP during the period 1999-2009, private sector forecasters </a:t>
            </a:r>
            <a:r>
              <a:rPr lang="en-US" altLang="en-US" sz="2300" dirty="0" smtClean="0">
                <a:latin typeface="Calibri" panose="020F0502020204030204" pitchFamily="34" charset="0"/>
              </a:rPr>
              <a:t>would. </a:t>
            </a:r>
            <a:r>
              <a:rPr lang="en-US" altLang="en-US" sz="1600" dirty="0">
                <a:latin typeface="Calibri" panose="020F0502020204030204" pitchFamily="34" charset="0"/>
              </a:rPr>
              <a:t/>
            </a:r>
            <a:br>
              <a:rPr lang="en-US" altLang="en-US" sz="1600" dirty="0">
                <a:latin typeface="Calibri" panose="020F0502020204030204" pitchFamily="34" charset="0"/>
              </a:rPr>
            </a:br>
            <a:endParaRPr lang="en-US" altLang="en-US" sz="1600" dirty="0">
              <a:latin typeface="Calibri" panose="020F0502020204030204" pitchFamily="34" charset="0"/>
            </a:endParaRPr>
          </a:p>
          <a:p>
            <a:pPr eaLnBrk="1" hangingPunct="1">
              <a:spcBef>
                <a:spcPct val="0"/>
              </a:spcBef>
              <a:buClrTx/>
              <a:buSzTx/>
              <a:buFont typeface="Tahoma" pitchFamily="34" charset="0"/>
              <a:buAutoNum type="arabicPeriod"/>
            </a:pPr>
            <a:r>
              <a:rPr lang="en-US" altLang="en-US" sz="2300" dirty="0">
                <a:latin typeface="Calibri" panose="020F0502020204030204" pitchFamily="34" charset="0"/>
              </a:rPr>
              <a:t> </a:t>
            </a:r>
            <a:r>
              <a:rPr lang="en-US" altLang="en-US" sz="2300" dirty="0" smtClean="0">
                <a:latin typeface="Calibri" panose="020F0502020204030204" pitchFamily="34" charset="0"/>
              </a:rPr>
              <a:t>Official forecasts could do better over time </a:t>
            </a:r>
            <a:br>
              <a:rPr lang="en-US" altLang="en-US" sz="2300" dirty="0" smtClean="0">
                <a:latin typeface="Calibri" panose="020F0502020204030204" pitchFamily="34" charset="0"/>
              </a:rPr>
            </a:br>
            <a:r>
              <a:rPr lang="en-US" altLang="en-US" sz="2300" dirty="0" smtClean="0">
                <a:latin typeface="Calibri" panose="020F0502020204030204" pitchFamily="34" charset="0"/>
              </a:rPr>
              <a:t>by putting some weight on private forecasts.  </a:t>
            </a:r>
            <a:r>
              <a:rPr lang="en-US" altLang="en-US" sz="2300" dirty="0">
                <a:latin typeface="Calibri" panose="020F0502020204030204" pitchFamily="34" charset="0"/>
              </a:rPr>
              <a:t/>
            </a:r>
            <a:br>
              <a:rPr lang="en-US" altLang="en-US" sz="2300" dirty="0">
                <a:latin typeface="Calibri" panose="020F0502020204030204" pitchFamily="34" charset="0"/>
              </a:rPr>
            </a:br>
            <a:endParaRPr lang="en-US" altLang="en-US" sz="2300" dirty="0">
              <a:latin typeface="Calibri" panose="020F0502020204030204" pitchFamily="34" charset="0"/>
            </a:endParaRPr>
          </a:p>
        </p:txBody>
      </p:sp>
    </p:spTree>
    <p:extLst>
      <p:ext uri="{BB962C8B-B14F-4D97-AF65-F5344CB8AC3E}">
        <p14:creationId xmlns:p14="http://schemas.microsoft.com/office/powerpoint/2010/main" val="2743247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BDD8994F-7A88-4858-86EF-6DECD18FAC4E}" type="slidenum">
              <a:rPr lang="en-US" altLang="en-US" sz="1400">
                <a:latin typeface="Calibri" panose="020F0502020204030204" pitchFamily="34" charset="0"/>
              </a:rPr>
              <a:pPr eaLnBrk="1" hangingPunct="1">
                <a:spcBef>
                  <a:spcPct val="0"/>
                </a:spcBef>
                <a:buClrTx/>
                <a:buSzTx/>
                <a:buFontTx/>
                <a:buNone/>
              </a:pPr>
              <a:t>28</a:t>
            </a:fld>
            <a:endParaRPr lang="en-US" altLang="en-US" sz="1400">
              <a:latin typeface="Calibri" panose="020F0502020204030204" pitchFamily="34" charset="0"/>
            </a:endParaRPr>
          </a:p>
        </p:txBody>
      </p:sp>
      <p:sp>
        <p:nvSpPr>
          <p:cNvPr id="309251" name="Rectangle 3"/>
          <p:cNvSpPr>
            <a:spLocks noGrp="1" noChangeArrowheads="1"/>
          </p:cNvSpPr>
          <p:nvPr>
            <p:ph type="body" idx="4294967295"/>
          </p:nvPr>
        </p:nvSpPr>
        <p:spPr>
          <a:xfrm>
            <a:off x="379040" y="2148408"/>
            <a:ext cx="81534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000" dirty="0" smtClean="0">
                <a:effectLst/>
                <a:latin typeface="Calibri" panose="020F0502020204030204" pitchFamily="34" charset="0"/>
              </a:rPr>
              <a:t>In 2000 Chile instituted its structural budget rule.</a:t>
            </a:r>
            <a:r>
              <a:rPr lang="en-US" altLang="en-US" sz="300" dirty="0" smtClean="0">
                <a:effectLst/>
                <a:latin typeface="Calibri" panose="020F0502020204030204" pitchFamily="34" charset="0"/>
              </a:rPr>
              <a:t/>
            </a:r>
            <a:br>
              <a:rPr lang="en-US" altLang="en-US" sz="300" dirty="0" smtClean="0">
                <a:effectLst/>
                <a:latin typeface="Calibri" panose="020F0502020204030204" pitchFamily="34" charset="0"/>
              </a:rPr>
            </a:br>
            <a:r>
              <a:rPr lang="en-US" altLang="en-US" sz="300" dirty="0" smtClean="0">
                <a:effectLst/>
                <a:latin typeface="Calibri" panose="020F0502020204030204" pitchFamily="34" charset="0"/>
              </a:rPr>
              <a:t> </a:t>
            </a:r>
          </a:p>
          <a:p>
            <a:r>
              <a:rPr lang="en-US" altLang="en-US" sz="3000" dirty="0" smtClean="0">
                <a:effectLst/>
                <a:latin typeface="Calibri" panose="020F0502020204030204" pitchFamily="34" charset="0"/>
              </a:rPr>
              <a:t>The institution was formalized in law in 2006.</a:t>
            </a:r>
            <a:r>
              <a:rPr lang="en-US" altLang="en-US" sz="300" dirty="0" smtClean="0">
                <a:effectLst/>
                <a:latin typeface="Calibri" panose="020F0502020204030204" pitchFamily="34" charset="0"/>
              </a:rPr>
              <a:t/>
            </a:r>
            <a:br>
              <a:rPr lang="en-US" altLang="en-US" sz="300" dirty="0" smtClean="0">
                <a:effectLst/>
                <a:latin typeface="Calibri" panose="020F0502020204030204" pitchFamily="34" charset="0"/>
              </a:rPr>
            </a:br>
            <a:endParaRPr lang="en-US" altLang="en-US" sz="300" dirty="0" smtClean="0">
              <a:effectLst/>
              <a:latin typeface="Calibri" panose="020F0502020204030204" pitchFamily="34" charset="0"/>
            </a:endParaRPr>
          </a:p>
          <a:p>
            <a:r>
              <a:rPr lang="en-US" altLang="en-US" sz="3000" dirty="0" smtClean="0">
                <a:effectLst/>
                <a:latin typeface="Calibri" panose="020F0502020204030204" pitchFamily="34" charset="0"/>
              </a:rPr>
              <a:t>The structural budget surplus must…</a:t>
            </a:r>
          </a:p>
          <a:p>
            <a:pPr lvl="1"/>
            <a:r>
              <a:rPr lang="en-US" altLang="en-US" sz="2600" dirty="0">
                <a:effectLst/>
                <a:latin typeface="Calibri" panose="020F0502020204030204" pitchFamily="34" charset="0"/>
              </a:rPr>
              <a:t>b</a:t>
            </a:r>
            <a:r>
              <a:rPr lang="en-US" altLang="en-US" sz="2600" dirty="0" smtClean="0">
                <a:effectLst/>
                <a:latin typeface="Calibri" panose="020F0502020204030204" pitchFamily="34" charset="0"/>
              </a:rPr>
              <a:t>e targeted, at 0 as of 2008,</a:t>
            </a:r>
            <a:endParaRPr lang="en-US" altLang="en-US" sz="2200" dirty="0" smtClean="0">
              <a:effectLst/>
              <a:latin typeface="Calibri" panose="020F0502020204030204" pitchFamily="34" charset="0"/>
            </a:endParaRPr>
          </a:p>
          <a:p>
            <a:pPr lvl="1"/>
            <a:r>
              <a:rPr lang="en-US" altLang="en-US" sz="2400" dirty="0" smtClean="0">
                <a:effectLst/>
                <a:latin typeface="Calibri" panose="020F0502020204030204" pitchFamily="34" charset="0"/>
              </a:rPr>
              <a:t>where structural is defined by output &amp; </a:t>
            </a:r>
            <a:br>
              <a:rPr lang="en-US" altLang="en-US" sz="2400" dirty="0" smtClean="0">
                <a:effectLst/>
                <a:latin typeface="Calibri" panose="020F0502020204030204" pitchFamily="34" charset="0"/>
              </a:rPr>
            </a:br>
            <a:r>
              <a:rPr lang="en-US" altLang="en-US" sz="2400" dirty="0" smtClean="0">
                <a:effectLst/>
                <a:latin typeface="Calibri" panose="020F0502020204030204" pitchFamily="34" charset="0"/>
              </a:rPr>
              <a:t>copper price equal to their long-run trend values.</a:t>
            </a:r>
            <a:r>
              <a:rPr lang="en-US" altLang="en-US" sz="300" dirty="0" smtClean="0">
                <a:effectLst/>
                <a:latin typeface="Calibri" panose="020F0502020204030204" pitchFamily="34" charset="0"/>
              </a:rPr>
              <a:t/>
            </a:r>
            <a:br>
              <a:rPr lang="en-US" altLang="en-US" sz="300" dirty="0" smtClean="0">
                <a:effectLst/>
                <a:latin typeface="Calibri" panose="020F0502020204030204" pitchFamily="34" charset="0"/>
              </a:rPr>
            </a:br>
            <a:endParaRPr lang="en-US" altLang="en-US" sz="300" dirty="0" smtClean="0">
              <a:effectLst/>
              <a:latin typeface="Calibri" panose="020F0502020204030204" pitchFamily="34" charset="0"/>
            </a:endParaRPr>
          </a:p>
          <a:p>
            <a:r>
              <a:rPr lang="en-US" altLang="en-US" sz="2800" dirty="0" smtClean="0">
                <a:effectLst/>
                <a:latin typeface="Calibri" panose="020F0502020204030204" pitchFamily="34" charset="0"/>
              </a:rPr>
              <a:t>I.e., in a boom the government can only spend increased revenues that are deemed permanent; </a:t>
            </a:r>
            <a:br>
              <a:rPr lang="en-US" altLang="en-US" sz="2800" dirty="0" smtClean="0">
                <a:effectLst/>
                <a:latin typeface="Calibri" panose="020F0502020204030204" pitchFamily="34" charset="0"/>
              </a:rPr>
            </a:br>
            <a:r>
              <a:rPr lang="en-US" altLang="en-US" sz="2800" dirty="0" smtClean="0">
                <a:effectLst/>
                <a:latin typeface="Calibri" panose="020F0502020204030204" pitchFamily="34" charset="0"/>
              </a:rPr>
              <a:t>any temporary copper bonanzas must be saved.</a:t>
            </a:r>
          </a:p>
        </p:txBody>
      </p:sp>
      <p:pic>
        <p:nvPicPr>
          <p:cNvPr id="52229" name="Picture 4"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287817"/>
            <a:ext cx="1042593" cy="8086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539552" y="1124744"/>
            <a:ext cx="8095592" cy="9144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US" altLang="en-US" sz="2900" kern="0" dirty="0" smtClean="0">
                <a:effectLst/>
                <a:latin typeface="Calibri" panose="020F0502020204030204" pitchFamily="34" charset="0"/>
              </a:rPr>
              <a:t>Chile’s fiscal institutions appear to have overcome the problem of over-optimism </a:t>
            </a:r>
            <a:r>
              <a:rPr lang="en-US" altLang="en-US" sz="2900" kern="0" dirty="0" smtClean="0">
                <a:solidFill>
                  <a:srgbClr val="7A3D93"/>
                </a:solidFill>
                <a:effectLst/>
                <a:latin typeface="Calibri" panose="020F0502020204030204" pitchFamily="34" charset="0"/>
              </a:rPr>
              <a:t>- </a:t>
            </a:r>
            <a:r>
              <a:rPr lang="en-US" altLang="en-US" sz="2900" kern="0" dirty="0" smtClean="0">
                <a:solidFill>
                  <a:schemeClr val="tx1"/>
                </a:solidFill>
                <a:effectLst/>
                <a:latin typeface="Calibri" panose="020F0502020204030204" pitchFamily="34" charset="0"/>
              </a:rPr>
              <a:t>Frankel (2013)</a:t>
            </a:r>
            <a:endParaRPr lang="en-US" altLang="en-US" sz="3200" kern="0" dirty="0" smtClean="0">
              <a:effectLst/>
              <a:latin typeface="Calibri" panose="020F0502020204030204" pitchFamily="34" charset="0"/>
            </a:endParaRPr>
          </a:p>
        </p:txBody>
      </p:sp>
      <p:sp>
        <p:nvSpPr>
          <p:cNvPr id="7" name="Rectangle 2"/>
          <p:cNvSpPr>
            <a:spLocks noChangeArrowheads="1"/>
          </p:cNvSpPr>
          <p:nvPr/>
        </p:nvSpPr>
        <p:spPr bwMode="auto">
          <a:xfrm>
            <a:off x="0" y="-27384"/>
            <a:ext cx="906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r>
              <a:rPr lang="en-US" altLang="en-US" b="1" dirty="0" smtClean="0">
                <a:solidFill>
                  <a:srgbClr val="7A3D93"/>
                </a:solidFill>
                <a:latin typeface="Calibri" panose="020F0502020204030204" pitchFamily="34" charset="0"/>
              </a:rPr>
              <a:t>(2) The case of Chile</a:t>
            </a:r>
            <a:endParaRPr lang="ru-RU" altLang="en-US" dirty="0">
              <a:solidFill>
                <a:srgbClr val="7A3D93"/>
              </a:solidFill>
              <a:latin typeface="Calibri" panose="020F0502020204030204" pitchFamily="34" charset="0"/>
            </a:endParaRPr>
          </a:p>
        </p:txBody>
      </p:sp>
      <p:pic>
        <p:nvPicPr>
          <p:cNvPr id="9" name="Picture 4" descr="j02899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344" y="3645024"/>
            <a:ext cx="1152128" cy="111721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9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9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92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925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9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9DDEFBF3-96F2-473C-BF7D-E8D0D283833D}" type="slidenum">
              <a:rPr lang="en-US" altLang="en-US" sz="1400">
                <a:latin typeface="Calibri" panose="020F0502020204030204" pitchFamily="34" charset="0"/>
              </a:rPr>
              <a:pPr eaLnBrk="1" hangingPunct="1">
                <a:spcBef>
                  <a:spcPct val="0"/>
                </a:spcBef>
                <a:buClrTx/>
                <a:buSzTx/>
                <a:buFontTx/>
                <a:buNone/>
              </a:pPr>
              <a:t>29</a:t>
            </a:fld>
            <a:endParaRPr lang="en-US" altLang="en-US" sz="1400">
              <a:latin typeface="Calibri" panose="020F0502020204030204" pitchFamily="34" charset="0"/>
            </a:endParaRPr>
          </a:p>
        </p:txBody>
      </p:sp>
      <p:sp>
        <p:nvSpPr>
          <p:cNvPr id="360451" name="Rectangle 3"/>
          <p:cNvSpPr>
            <a:spLocks noGrp="1" noChangeArrowheads="1"/>
          </p:cNvSpPr>
          <p:nvPr>
            <p:ph type="body" idx="4294967295"/>
          </p:nvPr>
        </p:nvSpPr>
        <p:spPr>
          <a:xfrm>
            <a:off x="288032" y="1628800"/>
            <a:ext cx="8244408" cy="48691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r>
              <a:rPr lang="en-US" altLang="en-US" sz="1800" dirty="0" smtClean="0">
                <a:effectLst/>
                <a:latin typeface="Calibri" panose="020F0502020204030204" pitchFamily="34" charset="0"/>
                <a:cs typeface="Times New Roman" pitchFamily="18" charset="0"/>
              </a:rPr>
              <a:t>  </a:t>
            </a:r>
          </a:p>
          <a:p>
            <a:r>
              <a:rPr lang="en-US" altLang="en-US" sz="2800" dirty="0" smtClean="0">
                <a:effectLst/>
                <a:latin typeface="Calibri" panose="020F0502020204030204" pitchFamily="34" charset="0"/>
                <a:cs typeface="Times New Roman" pitchFamily="18" charset="0"/>
              </a:rPr>
              <a:t>Chile did not show bias toward optimism </a:t>
            </a:r>
            <a:br>
              <a:rPr lang="en-US" altLang="en-US" sz="2800" dirty="0" smtClean="0">
                <a:effectLst/>
                <a:latin typeface="Calibri" panose="020F0502020204030204" pitchFamily="34" charset="0"/>
                <a:cs typeface="Times New Roman" pitchFamily="18" charset="0"/>
              </a:rPr>
            </a:br>
            <a:r>
              <a:rPr lang="en-US" altLang="en-US" sz="2800" dirty="0" smtClean="0">
                <a:effectLst/>
                <a:latin typeface="Calibri" panose="020F0502020204030204" pitchFamily="34" charset="0"/>
                <a:cs typeface="Times New Roman" pitchFamily="18" charset="0"/>
              </a:rPr>
              <a:t>in forecasts of the budget, growth or copper price. </a:t>
            </a:r>
            <a:r>
              <a:rPr lang="en-US" altLang="en-US" sz="800" dirty="0" smtClean="0">
                <a:effectLst/>
                <a:latin typeface="Calibri" panose="020F0502020204030204" pitchFamily="34" charset="0"/>
                <a:cs typeface="Times New Roman" pitchFamily="18" charset="0"/>
              </a:rPr>
              <a:t/>
            </a:r>
            <a:br>
              <a:rPr lang="en-US" altLang="en-US" sz="800" dirty="0" smtClean="0">
                <a:effectLst/>
                <a:latin typeface="Calibri" panose="020F0502020204030204" pitchFamily="34" charset="0"/>
                <a:cs typeface="Times New Roman" pitchFamily="18" charset="0"/>
              </a:rPr>
            </a:br>
            <a:r>
              <a:rPr lang="en-US" altLang="en-US" sz="800" dirty="0" smtClean="0">
                <a:effectLst/>
                <a:latin typeface="Calibri" panose="020F0502020204030204" pitchFamily="34" charset="0"/>
                <a:cs typeface="Times New Roman" pitchFamily="18" charset="0"/>
              </a:rPr>
              <a:t>   </a:t>
            </a:r>
          </a:p>
          <a:p>
            <a:r>
              <a:rPr lang="en-US" altLang="en-US" sz="2800" dirty="0" smtClean="0">
                <a:effectLst/>
                <a:latin typeface="Calibri" panose="020F0502020204030204" pitchFamily="34" charset="0"/>
                <a:cs typeface="Times New Roman" pitchFamily="18" charset="0"/>
              </a:rPr>
              <a:t>The key innovation that allowed Chile </a:t>
            </a:r>
            <a:br>
              <a:rPr lang="en-US" altLang="en-US" sz="2800" dirty="0" smtClean="0">
                <a:effectLst/>
                <a:latin typeface="Calibri" panose="020F0502020204030204" pitchFamily="34" charset="0"/>
                <a:cs typeface="Times New Roman" pitchFamily="18" charset="0"/>
              </a:rPr>
            </a:br>
            <a:r>
              <a:rPr lang="en-US" altLang="en-US" sz="2800" dirty="0" smtClean="0">
                <a:effectLst/>
                <a:latin typeface="Calibri" panose="020F0502020204030204" pitchFamily="34" charset="0"/>
                <a:cs typeface="Times New Roman" pitchFamily="18" charset="0"/>
              </a:rPr>
              <a:t>to achieve countercyclical fiscal policy:</a:t>
            </a:r>
          </a:p>
          <a:p>
            <a:pPr lvl="1"/>
            <a:r>
              <a:rPr lang="en-US" altLang="en-US" sz="2600" dirty="0" smtClean="0">
                <a:effectLst/>
                <a:latin typeface="Calibri" panose="020F0502020204030204" pitchFamily="34" charset="0"/>
                <a:cs typeface="Times New Roman" pitchFamily="18" charset="0"/>
              </a:rPr>
              <a:t>not just a structural budget rule in itself, </a:t>
            </a:r>
          </a:p>
          <a:p>
            <a:pPr lvl="1">
              <a:spcBef>
                <a:spcPts val="0"/>
              </a:spcBef>
            </a:pPr>
            <a:r>
              <a:rPr lang="en-US" altLang="en-US" sz="2600" dirty="0" smtClean="0">
                <a:effectLst/>
                <a:latin typeface="Calibri" panose="020F0502020204030204" pitchFamily="34" charset="0"/>
                <a:cs typeface="Times New Roman" pitchFamily="18" charset="0"/>
              </a:rPr>
              <a:t>but rather </a:t>
            </a:r>
            <a:r>
              <a:rPr lang="en-US" altLang="en-US" sz="2600" dirty="0">
                <a:effectLst/>
                <a:latin typeface="Calibri" panose="020F0502020204030204" pitchFamily="34" charset="0"/>
                <a:cs typeface="Times New Roman" pitchFamily="18" charset="0"/>
              </a:rPr>
              <a:t>a</a:t>
            </a:r>
            <a:r>
              <a:rPr lang="en-US" altLang="en-US" sz="2600" dirty="0" smtClean="0">
                <a:effectLst/>
                <a:latin typeface="Calibri" panose="020F0502020204030204" pitchFamily="34" charset="0"/>
                <a:cs typeface="Times New Roman" pitchFamily="18" charset="0"/>
              </a:rPr>
              <a:t> regime that entrusts to two panels </a:t>
            </a:r>
            <a:br>
              <a:rPr lang="en-US" altLang="en-US" sz="2600" dirty="0" smtClean="0">
                <a:effectLst/>
                <a:latin typeface="Calibri" panose="020F0502020204030204" pitchFamily="34" charset="0"/>
                <a:cs typeface="Times New Roman" pitchFamily="18" charset="0"/>
              </a:rPr>
            </a:br>
            <a:r>
              <a:rPr lang="en-US" altLang="en-US" sz="2600" dirty="0" smtClean="0">
                <a:effectLst/>
                <a:latin typeface="Calibri" panose="020F0502020204030204" pitchFamily="34" charset="0"/>
                <a:cs typeface="Times New Roman" pitchFamily="18" charset="0"/>
              </a:rPr>
              <a:t>of independent experts estimation of </a:t>
            </a:r>
            <a:br>
              <a:rPr lang="en-US" altLang="en-US" sz="2600" dirty="0" smtClean="0">
                <a:effectLst/>
                <a:latin typeface="Calibri" panose="020F0502020204030204" pitchFamily="34" charset="0"/>
                <a:cs typeface="Times New Roman" pitchFamily="18" charset="0"/>
              </a:rPr>
            </a:br>
            <a:r>
              <a:rPr lang="en-US" altLang="en-US" sz="2600" dirty="0" smtClean="0">
                <a:effectLst/>
                <a:latin typeface="Calibri" panose="020F0502020204030204" pitchFamily="34" charset="0"/>
                <a:cs typeface="Times New Roman" pitchFamily="18" charset="0"/>
              </a:rPr>
              <a:t>the long-run trends of copper prices &amp; GDP.</a:t>
            </a:r>
          </a:p>
        </p:txBody>
      </p:sp>
      <p:pic>
        <p:nvPicPr>
          <p:cNvPr id="8" name="Picture 8" descr="C:\Users\Evan\AppData\Local\Microsoft\Windows\Temporary Internet Files\Content.IE5\YY9R19J1\MC90043482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487" y="3068960"/>
            <a:ext cx="1483657" cy="148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hile-fla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368" y="321615"/>
            <a:ext cx="886914" cy="7100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bwMode="auto">
          <a:xfrm>
            <a:off x="1763688" y="116632"/>
            <a:ext cx="5638800" cy="11430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US" altLang="en-US" sz="1800" kern="0" dirty="0" smtClean="0">
                <a:effectLst/>
                <a:latin typeface="Calibri" panose="020F0502020204030204" pitchFamily="34" charset="0"/>
              </a:rPr>
              <a:t>Chilean fiscal institutions, continued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04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04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04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045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6553200" y="6245225"/>
            <a:ext cx="2133600" cy="476250"/>
          </a:xfrm>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8A0DB08F-8C65-414D-A1B3-6691E0B66CA7}" type="slidenum">
              <a:rPr lang="en-US" altLang="en-US" sz="1400">
                <a:latin typeface="Calibri" panose="020F0502020204030204" pitchFamily="34" charset="0"/>
              </a:rPr>
              <a:pPr eaLnBrk="1" hangingPunct="1">
                <a:spcBef>
                  <a:spcPct val="0"/>
                </a:spcBef>
                <a:buClrTx/>
                <a:buSzTx/>
                <a:buFontTx/>
                <a:buNone/>
              </a:pPr>
              <a:t>3</a:t>
            </a:fld>
            <a:endParaRPr lang="en-US" altLang="en-US" sz="1400">
              <a:latin typeface="Calibri" panose="020F0502020204030204" pitchFamily="34" charset="0"/>
            </a:endParaRPr>
          </a:p>
        </p:txBody>
      </p:sp>
      <p:sp>
        <p:nvSpPr>
          <p:cNvPr id="47107" name="Rectangle 2"/>
          <p:cNvSpPr>
            <a:spLocks noGrp="1" noChangeArrowheads="1"/>
          </p:cNvSpPr>
          <p:nvPr>
            <p:ph type="title"/>
          </p:nvPr>
        </p:nvSpPr>
        <p:spPr>
          <a:xfrm>
            <a:off x="1143000" y="188640"/>
            <a:ext cx="6324600" cy="1371600"/>
          </a:xfrm>
          <a:noFill/>
          <a:extLst>
            <a:ext uri="{909E8E84-426E-40DD-AFC4-6F175D3DCCD1}">
              <a14:hiddenFill xmlns:a14="http://schemas.microsoft.com/office/drawing/2010/main">
                <a:solidFill>
                  <a:srgbClr val="FFFFFF"/>
                </a:solidFill>
              </a14:hiddenFill>
            </a:ext>
          </a:extLst>
        </p:spPr>
        <p:txBody>
          <a:bodyPr/>
          <a:lstStyle/>
          <a:p>
            <a:r>
              <a:rPr lang="en-US" altLang="en-US" sz="3200" dirty="0" smtClean="0">
                <a:effectLst/>
                <a:latin typeface="Calibri" panose="020F0502020204030204" pitchFamily="34" charset="0"/>
              </a:rPr>
              <a:t>Pro-cyclicality</a:t>
            </a:r>
          </a:p>
        </p:txBody>
      </p:sp>
      <p:sp>
        <p:nvSpPr>
          <p:cNvPr id="157699" name="Rectangle 3"/>
          <p:cNvSpPr>
            <a:spLocks noGrp="1" noChangeArrowheads="1"/>
          </p:cNvSpPr>
          <p:nvPr>
            <p:ph type="body" idx="1"/>
          </p:nvPr>
        </p:nvSpPr>
        <p:spPr>
          <a:xfrm>
            <a:off x="381000" y="1772816"/>
            <a:ext cx="8458200" cy="4343400"/>
          </a:xfrm>
        </p:spPr>
        <p:txBody>
          <a:bodyPr/>
          <a:lstStyle/>
          <a:p>
            <a:pPr marL="0" indent="0" eaLnBrk="1" hangingPunct="1">
              <a:buNone/>
            </a:pPr>
            <a:r>
              <a:rPr lang="en-US" altLang="en-US" sz="3000" dirty="0" smtClean="0">
                <a:effectLst/>
                <a:latin typeface="Calibri" panose="020F0502020204030204" pitchFamily="34" charset="0"/>
              </a:rPr>
              <a:t>Fiscal policy has historically tended </a:t>
            </a:r>
            <a:br>
              <a:rPr lang="en-US" altLang="en-US" sz="3000" dirty="0" smtClean="0">
                <a:effectLst/>
                <a:latin typeface="Calibri" panose="020F0502020204030204" pitchFamily="34" charset="0"/>
              </a:rPr>
            </a:br>
            <a:r>
              <a:rPr lang="en-US" altLang="en-US" sz="3000" dirty="0" smtClean="0">
                <a:effectLst/>
                <a:latin typeface="Calibri" panose="020F0502020204030204" pitchFamily="34" charset="0"/>
              </a:rPr>
              <a:t>to be pro-cyclical in most developing countries,			</a:t>
            </a:r>
            <a:r>
              <a:rPr lang="en-US" altLang="en-US" sz="2400" dirty="0" smtClean="0">
                <a:effectLst/>
                <a:latin typeface="Calibri" panose="020F0502020204030204" pitchFamily="34" charset="0"/>
              </a:rPr>
              <a:t>thereby worsening ups &amp; downs in the economic cycle.</a:t>
            </a:r>
          </a:p>
          <a:p>
            <a:pPr eaLnBrk="1" hangingPunct="1"/>
            <a:r>
              <a:rPr lang="en-US" altLang="en-US" sz="2800" dirty="0" smtClean="0">
                <a:effectLst/>
                <a:latin typeface="Calibri" panose="020F0502020204030204" pitchFamily="34" charset="0"/>
              </a:rPr>
              <a:t>Correlation </a:t>
            </a:r>
            <a:r>
              <a:rPr lang="en-US" altLang="en-US" sz="2800" dirty="0">
                <a:effectLst/>
                <a:latin typeface="Calibri" panose="020F0502020204030204" pitchFamily="34" charset="0"/>
              </a:rPr>
              <a:t>of income &amp; spending mostly </a:t>
            </a:r>
            <a:r>
              <a:rPr lang="en-US" altLang="en-US" sz="2800" dirty="0" smtClean="0">
                <a:effectLst/>
                <a:latin typeface="Calibri" panose="020F0502020204030204" pitchFamily="34" charset="0"/>
              </a:rPr>
              <a:t>positive: </a:t>
            </a:r>
          </a:p>
          <a:p>
            <a:pPr lvl="1" eaLnBrk="1" hangingPunct="1"/>
            <a:r>
              <a:rPr lang="en-US" altLang="en-US" sz="2000" dirty="0" err="1" smtClean="0">
                <a:effectLst/>
                <a:latin typeface="Calibri" panose="020F0502020204030204" pitchFamily="34" charset="0"/>
              </a:rPr>
              <a:t>Cuddington</a:t>
            </a:r>
            <a:r>
              <a:rPr lang="en-US" altLang="en-US" sz="2000" dirty="0" smtClean="0">
                <a:effectLst/>
                <a:latin typeface="Calibri" panose="020F0502020204030204" pitchFamily="34" charset="0"/>
              </a:rPr>
              <a:t> (1989</a:t>
            </a:r>
            <a:r>
              <a:rPr lang="en-US" altLang="en-US" sz="2000" dirty="0">
                <a:effectLst/>
                <a:latin typeface="Calibri" panose="020F0502020204030204" pitchFamily="34" charset="0"/>
              </a:rPr>
              <a:t>), Gavin &amp; Perotti (1997), </a:t>
            </a:r>
            <a:r>
              <a:rPr lang="en-US" altLang="en-US" sz="2000" dirty="0" err="1" smtClean="0">
                <a:effectLst/>
                <a:latin typeface="Calibri" panose="020F0502020204030204" pitchFamily="34" charset="0"/>
              </a:rPr>
              <a:t>Tornell</a:t>
            </a:r>
            <a:r>
              <a:rPr lang="en-US" altLang="en-US" sz="2000" dirty="0" smtClean="0">
                <a:effectLst/>
                <a:latin typeface="Calibri" panose="020F0502020204030204" pitchFamily="34" charset="0"/>
              </a:rPr>
              <a:t> &amp; Lane (1999), Kaminsky, Reinhart &amp; </a:t>
            </a:r>
            <a:r>
              <a:rPr lang="en-US" altLang="en-US" sz="2000" dirty="0">
                <a:effectLst/>
                <a:latin typeface="Calibri" panose="020F0502020204030204" pitchFamily="34" charset="0"/>
              </a:rPr>
              <a:t>Végh </a:t>
            </a:r>
            <a:r>
              <a:rPr lang="en-US" altLang="en-US" sz="2000" dirty="0" smtClean="0">
                <a:effectLst/>
                <a:latin typeface="Calibri" panose="020F0502020204030204" pitchFamily="34" charset="0"/>
              </a:rPr>
              <a:t>(2004), </a:t>
            </a:r>
            <a:r>
              <a:rPr lang="en-US" altLang="en-US" sz="2000" dirty="0" err="1" smtClean="0">
                <a:effectLst/>
                <a:latin typeface="Calibri" panose="020F0502020204030204" pitchFamily="34" charset="0"/>
              </a:rPr>
              <a:t>Talvi</a:t>
            </a:r>
            <a:r>
              <a:rPr lang="en-US" altLang="en-US" sz="2000" dirty="0" smtClean="0">
                <a:effectLst/>
                <a:latin typeface="Calibri" panose="020F0502020204030204" pitchFamily="34" charset="0"/>
              </a:rPr>
              <a:t> &amp; Végh (2005), Alesina, Mendoza &amp; Oviedo (2006</a:t>
            </a:r>
            <a:r>
              <a:rPr lang="en-US" altLang="en-US" sz="2000" dirty="0">
                <a:effectLst/>
                <a:latin typeface="Calibri" panose="020F0502020204030204" pitchFamily="34" charset="0"/>
              </a:rPr>
              <a:t>), Campante &amp; Tabellini</a:t>
            </a:r>
            <a:r>
              <a:rPr lang="en-US" altLang="en-US" sz="2000" b="1" dirty="0">
                <a:effectLst/>
                <a:latin typeface="Calibri" panose="020F0502020204030204" pitchFamily="34" charset="0"/>
              </a:rPr>
              <a:t> </a:t>
            </a:r>
            <a:r>
              <a:rPr lang="en-US" altLang="en-US" sz="2000" dirty="0">
                <a:effectLst/>
                <a:latin typeface="Calibri" panose="020F0502020204030204" pitchFamily="34" charset="0"/>
              </a:rPr>
              <a:t>(2008), </a:t>
            </a:r>
            <a:r>
              <a:rPr lang="en-US" altLang="en-US" sz="2000" dirty="0" smtClean="0">
                <a:effectLst/>
                <a:latin typeface="Calibri" panose="020F0502020204030204" pitchFamily="34" charset="0"/>
              </a:rPr>
              <a:t>Ilzetski &amp; </a:t>
            </a:r>
            <a:r>
              <a:rPr lang="en-US" altLang="en-US" sz="2000" dirty="0">
                <a:effectLst/>
                <a:latin typeface="Calibri" panose="020F0502020204030204" pitchFamily="34" charset="0"/>
              </a:rPr>
              <a:t>Végh </a:t>
            </a:r>
            <a:r>
              <a:rPr lang="en-US" altLang="en-US" sz="2000" dirty="0" smtClean="0">
                <a:effectLst/>
                <a:latin typeface="Calibri" panose="020F0502020204030204" pitchFamily="34" charset="0"/>
              </a:rPr>
              <a:t>(2008), </a:t>
            </a:r>
            <a:r>
              <a:rPr lang="en-US" altLang="en-US" sz="2000" dirty="0" err="1" smtClean="0">
                <a:effectLst/>
                <a:latin typeface="Calibri" panose="020F0502020204030204" pitchFamily="34" charset="0"/>
              </a:rPr>
              <a:t>Medas</a:t>
            </a:r>
            <a:r>
              <a:rPr lang="en-US" altLang="en-US" sz="2000" dirty="0" smtClean="0">
                <a:effectLst/>
                <a:latin typeface="Calibri" panose="020F0502020204030204" pitchFamily="34" charset="0"/>
              </a:rPr>
              <a:t> &amp; </a:t>
            </a:r>
            <a:r>
              <a:rPr lang="en-US" altLang="en-US" sz="2000" dirty="0" err="1" smtClean="0">
                <a:effectLst/>
                <a:latin typeface="Calibri" panose="020F0502020204030204" pitchFamily="34" charset="0"/>
              </a:rPr>
              <a:t>Zakharova</a:t>
            </a:r>
            <a:r>
              <a:rPr lang="en-US" altLang="en-US" sz="2000" dirty="0" smtClean="0">
                <a:effectLst/>
                <a:latin typeface="Calibri" panose="020F0502020204030204" pitchFamily="34" charset="0"/>
              </a:rPr>
              <a:t> (2009), Erbil (2011),</a:t>
            </a:r>
            <a:r>
              <a:rPr lang="en-US" sz="2000" dirty="0">
                <a:effectLst/>
              </a:rPr>
              <a:t> </a:t>
            </a:r>
            <a:r>
              <a:rPr lang="en-US" sz="2000" dirty="0" smtClean="0">
                <a:effectLst/>
                <a:latin typeface="Calibri" panose="020F0502020204030204" pitchFamily="34" charset="0"/>
              </a:rPr>
              <a:t>Céspedes &amp; Velasco</a:t>
            </a:r>
            <a:r>
              <a:rPr lang="en-US" altLang="en-US" sz="2000" dirty="0" smtClean="0">
                <a:effectLst/>
                <a:latin typeface="Calibri" panose="020F0502020204030204" pitchFamily="34" charset="0"/>
              </a:rPr>
              <a:t> (2014), </a:t>
            </a:r>
            <a:r>
              <a:rPr lang="en-US" sz="2000" dirty="0" err="1" smtClean="0">
                <a:effectLst/>
                <a:latin typeface="Calibri" panose="020F0502020204030204" pitchFamily="34" charset="0"/>
              </a:rPr>
              <a:t>Bova</a:t>
            </a:r>
            <a:r>
              <a:rPr lang="en-US" sz="2000" dirty="0">
                <a:effectLst/>
                <a:latin typeface="Calibri" panose="020F0502020204030204" pitchFamily="34" charset="0"/>
              </a:rPr>
              <a:t>, </a:t>
            </a:r>
            <a:r>
              <a:rPr lang="en-US" sz="2000" dirty="0" err="1" smtClean="0">
                <a:effectLst/>
                <a:latin typeface="Calibri" panose="020F0502020204030204" pitchFamily="34" charset="0"/>
              </a:rPr>
              <a:t>Carcenac</a:t>
            </a:r>
            <a:r>
              <a:rPr lang="en-US" sz="2000" dirty="0" smtClean="0">
                <a:effectLst/>
                <a:latin typeface="Calibri" panose="020F0502020204030204" pitchFamily="34" charset="0"/>
              </a:rPr>
              <a:t> &amp; </a:t>
            </a:r>
            <a:r>
              <a:rPr lang="en-US" sz="2000" dirty="0" err="1" smtClean="0">
                <a:effectLst/>
                <a:latin typeface="Calibri" panose="020F0502020204030204" pitchFamily="34" charset="0"/>
              </a:rPr>
              <a:t>Guerguil</a:t>
            </a:r>
            <a:r>
              <a:rPr lang="en-US" sz="2000" dirty="0" smtClean="0">
                <a:effectLst/>
                <a:latin typeface="Calibri" panose="020F0502020204030204" pitchFamily="34" charset="0"/>
              </a:rPr>
              <a:t> (2014)</a:t>
            </a:r>
            <a:r>
              <a:rPr lang="en-US" altLang="en-US" sz="2000" dirty="0" smtClean="0">
                <a:effectLst/>
                <a:latin typeface="Calibri" panose="020F0502020204030204" pitchFamily="34" charset="0"/>
              </a:rPr>
              <a:t>, </a:t>
            </a:r>
            <a:r>
              <a:rPr lang="en-US" sz="2000" dirty="0" err="1" smtClean="0">
                <a:effectLst/>
                <a:latin typeface="Calibri" panose="020F0502020204030204" pitchFamily="34" charset="0"/>
              </a:rPr>
              <a:t>Avellan</a:t>
            </a:r>
            <a:r>
              <a:rPr lang="en-US" sz="2000" dirty="0" smtClean="0">
                <a:effectLst/>
                <a:latin typeface="Calibri" panose="020F0502020204030204" pitchFamily="34" charset="0"/>
              </a:rPr>
              <a:t> &amp; Vuletin (2015), </a:t>
            </a:r>
            <a:r>
              <a:rPr lang="en-US" sz="2000" dirty="0" err="1">
                <a:effectLst/>
              </a:rPr>
              <a:t>Végh</a:t>
            </a:r>
            <a:r>
              <a:rPr lang="en-US" sz="2000" dirty="0">
                <a:effectLst/>
              </a:rPr>
              <a:t>, </a:t>
            </a:r>
            <a:r>
              <a:rPr lang="en-US" sz="2000" dirty="0" smtClean="0">
                <a:effectLst/>
              </a:rPr>
              <a:t>Lederman </a:t>
            </a:r>
            <a:r>
              <a:rPr lang="en-US" sz="2000" dirty="0">
                <a:effectLst/>
              </a:rPr>
              <a:t>&amp;</a:t>
            </a:r>
            <a:r>
              <a:rPr lang="en-US" sz="2000" dirty="0" smtClean="0">
                <a:effectLst/>
              </a:rPr>
              <a:t> </a:t>
            </a:r>
            <a:r>
              <a:rPr lang="en-US" sz="2000" dirty="0">
                <a:effectLst/>
              </a:rPr>
              <a:t>Bennett (</a:t>
            </a:r>
            <a:r>
              <a:rPr lang="en-US" sz="2000" dirty="0" smtClean="0">
                <a:effectLst/>
              </a:rPr>
              <a:t>2017)</a:t>
            </a:r>
            <a:r>
              <a:rPr lang="en-US" altLang="en-US" sz="2000" dirty="0" smtClean="0">
                <a:effectLst/>
              </a:rPr>
              <a:t>.</a:t>
            </a:r>
          </a:p>
          <a:p>
            <a:pPr eaLnBrk="1" hangingPunct="1"/>
            <a:r>
              <a:rPr lang="en-US" sz="2800" dirty="0" smtClean="0">
                <a:effectLst/>
                <a:latin typeface="Calibri" panose="020F0502020204030204" pitchFamily="34" charset="0"/>
              </a:rPr>
              <a:t>Tax policy tends to be pro-cyclical as well:</a:t>
            </a:r>
          </a:p>
          <a:p>
            <a:pPr lvl="1" eaLnBrk="1" hangingPunct="1"/>
            <a:r>
              <a:rPr lang="en-US" sz="2000" dirty="0" smtClean="0">
                <a:effectLst/>
                <a:latin typeface="Calibri" panose="020F0502020204030204" pitchFamily="34" charset="0"/>
              </a:rPr>
              <a:t>V</a:t>
            </a:r>
            <a:r>
              <a:rPr lang="en-US" altLang="en-US" sz="2000" dirty="0">
                <a:effectLst/>
                <a:latin typeface="Calibri" panose="020F0502020204030204" pitchFamily="34" charset="0"/>
              </a:rPr>
              <a:t>é</a:t>
            </a:r>
            <a:r>
              <a:rPr lang="en-US" sz="2000" dirty="0" smtClean="0">
                <a:effectLst/>
                <a:latin typeface="Calibri" panose="020F0502020204030204" pitchFamily="34" charset="0"/>
              </a:rPr>
              <a:t>gh </a:t>
            </a:r>
            <a:r>
              <a:rPr lang="en-US" sz="2000" dirty="0">
                <a:effectLst/>
                <a:latin typeface="Calibri" panose="020F0502020204030204" pitchFamily="34" charset="0"/>
              </a:rPr>
              <a:t>&amp; </a:t>
            </a:r>
            <a:r>
              <a:rPr lang="en-US" sz="2000" dirty="0" smtClean="0">
                <a:effectLst/>
                <a:latin typeface="Calibri" panose="020F0502020204030204" pitchFamily="34" charset="0"/>
              </a:rPr>
              <a:t>Vuletin (2015). </a:t>
            </a:r>
            <a:endParaRPr lang="en-US" altLang="en-US" sz="2000" dirty="0">
              <a:effectLst/>
              <a:latin typeface="Calibri" panose="020F0502020204030204" pitchFamily="34" charset="0"/>
            </a:endParaRPr>
          </a:p>
        </p:txBody>
      </p:sp>
      <p:pic>
        <p:nvPicPr>
          <p:cNvPr id="47109" name="Picture 6" descr="rollercoa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188640"/>
            <a:ext cx="1524000" cy="2074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101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7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7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6372AE45-0181-4B0D-9109-E4EA5A77928D}" type="slidenum">
              <a:rPr lang="en-US" altLang="en-US" sz="1400">
                <a:latin typeface="Arial" pitchFamily="34" charset="0"/>
              </a:rPr>
              <a:pPr eaLnBrk="1" hangingPunct="1">
                <a:spcBef>
                  <a:spcPct val="0"/>
                </a:spcBef>
                <a:buClrTx/>
                <a:buSzTx/>
                <a:buFontTx/>
                <a:buNone/>
              </a:pPr>
              <a:t>30</a:t>
            </a:fld>
            <a:endParaRPr lang="en-US" altLang="en-US" sz="1400">
              <a:latin typeface="Arial" pitchFamily="34" charset="0"/>
            </a:endParaRPr>
          </a:p>
        </p:txBody>
      </p:sp>
      <p:pic>
        <p:nvPicPr>
          <p:cNvPr id="58371" name="Picture 2" descr="Chile YF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800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3"/>
          <p:cNvSpPr>
            <a:spLocks noChangeArrowheads="1"/>
          </p:cNvSpPr>
          <p:nvPr/>
        </p:nvSpPr>
        <p:spPr bwMode="auto">
          <a:xfrm>
            <a:off x="533400" y="188640"/>
            <a:ext cx="815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r>
              <a:rPr lang="en-US" altLang="en-US" sz="2800" dirty="0" smtClean="0">
                <a:latin typeface="+mn-lt"/>
              </a:rPr>
              <a:t>Unlike the rest of the panel of 33 countries,</a:t>
            </a:r>
          </a:p>
          <a:p>
            <a:pPr algn="ctr" eaLnBrk="1" hangingPunct="1">
              <a:spcBef>
                <a:spcPct val="0"/>
              </a:spcBef>
              <a:buClrTx/>
              <a:buSzTx/>
              <a:buFontTx/>
              <a:buNone/>
            </a:pPr>
            <a:r>
              <a:rPr lang="en-US" altLang="en-US" sz="2800" dirty="0" smtClean="0">
                <a:latin typeface="+mn-lt"/>
              </a:rPr>
              <a:t>Chile’s </a:t>
            </a:r>
            <a:r>
              <a:rPr lang="en-US" altLang="en-US" sz="2800" dirty="0">
                <a:latin typeface="+mn-lt"/>
              </a:rPr>
              <a:t>official forecasts </a:t>
            </a:r>
            <a:r>
              <a:rPr lang="en-US" altLang="en-US" sz="2800" dirty="0" smtClean="0">
                <a:latin typeface="+mn-lt"/>
              </a:rPr>
              <a:t>were </a:t>
            </a:r>
            <a:r>
              <a:rPr lang="en-US" altLang="en-US" sz="2800" i="1" dirty="0" smtClean="0">
                <a:latin typeface="+mn-lt"/>
              </a:rPr>
              <a:t>not</a:t>
            </a:r>
            <a:r>
              <a:rPr lang="en-US" altLang="en-US" sz="2800" dirty="0" smtClean="0">
                <a:latin typeface="+mn-lt"/>
              </a:rPr>
              <a:t> </a:t>
            </a:r>
            <a:r>
              <a:rPr lang="en-US" altLang="en-US" sz="2800" dirty="0">
                <a:latin typeface="+mn-lt"/>
              </a:rPr>
              <a:t>over-optimistic</a:t>
            </a:r>
            <a:r>
              <a:rPr lang="en-US" altLang="en-US" sz="2600" dirty="0"/>
              <a:t>.</a:t>
            </a:r>
          </a:p>
        </p:txBody>
      </p:sp>
      <p:cxnSp>
        <p:nvCxnSpPr>
          <p:cNvPr id="8" name="Straight Arrow Connector 7"/>
          <p:cNvCxnSpPr/>
          <p:nvPr/>
        </p:nvCxnSpPr>
        <p:spPr>
          <a:xfrm>
            <a:off x="7308304" y="3739066"/>
            <a:ext cx="0" cy="504056"/>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pic>
        <p:nvPicPr>
          <p:cNvPr id="58374" name="Picture 7" descr="http://nachodonut.files.wordpress.com/2010/10/chile-fl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572000"/>
            <a:ext cx="9794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403648" y="1311151"/>
            <a:ext cx="7128792" cy="461665"/>
          </a:xfrm>
          <a:prstGeom prst="rect">
            <a:avLst/>
          </a:prstGeom>
          <a:solidFill>
            <a:schemeClr val="bg1"/>
          </a:solidFill>
        </p:spPr>
        <p:txBody>
          <a:bodyPr wrap="square" rtlCol="0">
            <a:spAutoFit/>
          </a:bodyPr>
          <a:lstStyle/>
          <a:p>
            <a:pPr algn="ctr"/>
            <a:r>
              <a:rPr lang="en-US" sz="2400" dirty="0" smtClean="0">
                <a:latin typeface="+mn-lt"/>
              </a:rPr>
              <a:t>Forecasts of budget balance vs. actual</a:t>
            </a:r>
            <a:endParaRPr lang="en-US" sz="2400" dirty="0">
              <a:latin typeface="+mn-lt"/>
            </a:endParaRPr>
          </a:p>
        </p:txBody>
      </p:sp>
      <p:sp>
        <p:nvSpPr>
          <p:cNvPr id="11" name="Rectangle 10"/>
          <p:cNvSpPr/>
          <p:nvPr/>
        </p:nvSpPr>
        <p:spPr>
          <a:xfrm>
            <a:off x="4610100" y="2099805"/>
            <a:ext cx="8651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DE3A71EC-806C-4B84-A6BC-3A8AA3E5CDA6}" type="slidenum">
              <a:rPr lang="en-US" altLang="en-US" sz="1400">
                <a:latin typeface="Calibri" panose="020F0502020204030204" pitchFamily="34" charset="0"/>
              </a:rPr>
              <a:pPr eaLnBrk="1" hangingPunct="1">
                <a:spcBef>
                  <a:spcPct val="0"/>
                </a:spcBef>
                <a:buClrTx/>
                <a:buSzTx/>
                <a:buFontTx/>
                <a:buNone/>
              </a:pPr>
              <a:t>31</a:t>
            </a:fld>
            <a:endParaRPr lang="en-US" altLang="en-US" sz="1400">
              <a:latin typeface="Calibri" panose="020F0502020204030204" pitchFamily="34" charset="0"/>
            </a:endParaRPr>
          </a:p>
        </p:txBody>
      </p:sp>
      <p:sp>
        <p:nvSpPr>
          <p:cNvPr id="315394" name="Rectangle 2"/>
          <p:cNvSpPr>
            <a:spLocks noGrp="1" noChangeArrowheads="1"/>
          </p:cNvSpPr>
          <p:nvPr>
            <p:ph type="body" idx="4294967295"/>
          </p:nvPr>
        </p:nvSpPr>
        <p:spPr>
          <a:xfrm>
            <a:off x="0" y="1058863"/>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800" dirty="0" smtClean="0">
                <a:effectLst/>
                <a:latin typeface="Calibri" panose="020F0502020204030204" pitchFamily="34" charset="0"/>
              </a:rPr>
              <a:t>Chile’s fiscal position strengthened immediately: </a:t>
            </a:r>
          </a:p>
          <a:p>
            <a:pPr lvl="1">
              <a:lnSpc>
                <a:spcPct val="90000"/>
              </a:lnSpc>
            </a:pPr>
            <a:r>
              <a:rPr lang="en-US" altLang="en-US" sz="2400" dirty="0" smtClean="0">
                <a:effectLst/>
                <a:latin typeface="Calibri" panose="020F0502020204030204" pitchFamily="34" charset="0"/>
              </a:rPr>
              <a:t>Public saving rose from 2.5 % of GDP in 2000 to 7.9 % in 2005</a:t>
            </a:r>
          </a:p>
          <a:p>
            <a:pPr lvl="1">
              <a:lnSpc>
                <a:spcPct val="90000"/>
              </a:lnSpc>
            </a:pPr>
            <a:r>
              <a:rPr lang="en-US" altLang="en-US" sz="2400" dirty="0" smtClean="0">
                <a:effectLst/>
                <a:latin typeface="Calibri" panose="020F0502020204030204" pitchFamily="34" charset="0"/>
              </a:rPr>
              <a:t>allowing national saving to rise from 21 % to 24 %.</a:t>
            </a:r>
            <a:r>
              <a:rPr lang="en-US" altLang="en-US" sz="500" dirty="0" smtClean="0">
                <a:effectLst/>
                <a:latin typeface="Calibri" panose="020F0502020204030204" pitchFamily="34" charset="0"/>
              </a:rPr>
              <a:t/>
            </a:r>
            <a:br>
              <a:rPr lang="en-US" altLang="en-US" sz="500" dirty="0" smtClean="0">
                <a:effectLst/>
                <a:latin typeface="Calibri" panose="020F0502020204030204" pitchFamily="34" charset="0"/>
              </a:rPr>
            </a:br>
            <a:endParaRPr lang="en-US" altLang="en-US" sz="600" dirty="0" smtClean="0">
              <a:effectLst/>
              <a:latin typeface="Calibri" panose="020F0502020204030204" pitchFamily="34" charset="0"/>
            </a:endParaRPr>
          </a:p>
          <a:p>
            <a:pPr>
              <a:lnSpc>
                <a:spcPct val="90000"/>
              </a:lnSpc>
            </a:pPr>
            <a:r>
              <a:rPr lang="en-US" altLang="en-US" sz="2800" dirty="0" smtClean="0">
                <a:effectLst/>
                <a:latin typeface="Calibri" panose="020F0502020204030204" pitchFamily="34" charset="0"/>
              </a:rPr>
              <a:t>Government debt fell sharply as a share of GDP </a:t>
            </a:r>
            <a:br>
              <a:rPr lang="en-US" altLang="en-US" sz="2800" dirty="0" smtClean="0">
                <a:effectLst/>
                <a:latin typeface="Calibri" panose="020F0502020204030204" pitchFamily="34" charset="0"/>
              </a:rPr>
            </a:br>
            <a:r>
              <a:rPr lang="en-US" altLang="en-US" sz="2800" dirty="0" smtClean="0">
                <a:effectLst/>
                <a:latin typeface="Calibri" panose="020F0502020204030204" pitchFamily="34" charset="0"/>
              </a:rPr>
              <a:t>and the sovereign spread gradually declined. </a:t>
            </a:r>
            <a:br>
              <a:rPr lang="en-US" altLang="en-US" sz="2800" dirty="0" smtClean="0">
                <a:effectLst/>
                <a:latin typeface="Calibri" panose="020F0502020204030204" pitchFamily="34" charset="0"/>
              </a:rPr>
            </a:br>
            <a:endParaRPr lang="en-US" altLang="en-US" sz="700" dirty="0" smtClean="0">
              <a:effectLst/>
              <a:latin typeface="Calibri" panose="020F0502020204030204" pitchFamily="34" charset="0"/>
            </a:endParaRPr>
          </a:p>
          <a:p>
            <a:pPr>
              <a:lnSpc>
                <a:spcPct val="90000"/>
              </a:lnSpc>
            </a:pPr>
            <a:r>
              <a:rPr lang="en-US" altLang="en-US" sz="2800" dirty="0" smtClean="0">
                <a:effectLst/>
                <a:latin typeface="Calibri" panose="020F0502020204030204" pitchFamily="34" charset="0"/>
              </a:rPr>
              <a:t>By 2006, Chile achieved a sovereign debt rating of A, </a:t>
            </a:r>
          </a:p>
          <a:p>
            <a:pPr lvl="2">
              <a:lnSpc>
                <a:spcPct val="90000"/>
              </a:lnSpc>
            </a:pPr>
            <a:r>
              <a:rPr lang="en-US" altLang="en-US" sz="1900" dirty="0" smtClean="0">
                <a:effectLst/>
                <a:latin typeface="Calibri" panose="020F0502020204030204" pitchFamily="34" charset="0"/>
              </a:rPr>
              <a:t>several notches ahead of Latin American peers.</a:t>
            </a:r>
            <a:br>
              <a:rPr lang="en-US" altLang="en-US" sz="1900" dirty="0" smtClean="0">
                <a:effectLst/>
                <a:latin typeface="Calibri" panose="020F0502020204030204" pitchFamily="34" charset="0"/>
              </a:rPr>
            </a:br>
            <a:endParaRPr lang="en-US" altLang="en-US" sz="500" dirty="0" smtClean="0">
              <a:effectLst/>
              <a:latin typeface="Calibri" panose="020F0502020204030204" pitchFamily="34" charset="0"/>
            </a:endParaRPr>
          </a:p>
          <a:p>
            <a:pPr>
              <a:lnSpc>
                <a:spcPct val="90000"/>
              </a:lnSpc>
            </a:pPr>
            <a:r>
              <a:rPr lang="en-US" altLang="en-US" sz="2800" dirty="0" smtClean="0">
                <a:effectLst/>
                <a:latin typeface="Calibri" panose="020F0502020204030204" pitchFamily="34" charset="0"/>
              </a:rPr>
              <a:t>By 2007, it had become a net creditor.  </a:t>
            </a:r>
            <a:r>
              <a:rPr lang="en-US" altLang="en-US" sz="600" dirty="0" smtClean="0">
                <a:effectLst/>
                <a:latin typeface="Calibri" panose="020F0502020204030204" pitchFamily="34" charset="0"/>
              </a:rPr>
              <a:t/>
            </a:r>
            <a:br>
              <a:rPr lang="en-US" altLang="en-US" sz="600" dirty="0" smtClean="0">
                <a:effectLst/>
                <a:latin typeface="Calibri" panose="020F0502020204030204" pitchFamily="34" charset="0"/>
              </a:rPr>
            </a:br>
            <a:endParaRPr lang="en-US" altLang="en-US" sz="600" dirty="0" smtClean="0">
              <a:effectLst/>
              <a:latin typeface="Calibri" panose="020F0502020204030204" pitchFamily="34" charset="0"/>
            </a:endParaRPr>
          </a:p>
          <a:p>
            <a:pPr>
              <a:lnSpc>
                <a:spcPct val="90000"/>
              </a:lnSpc>
            </a:pPr>
            <a:r>
              <a:rPr lang="en-US" altLang="en-US" sz="2800" dirty="0" smtClean="0">
                <a:effectLst/>
                <a:latin typeface="Calibri" panose="020F0502020204030204" pitchFamily="34" charset="0"/>
              </a:rPr>
              <a:t>By Dec. 2007, Chile’s sovereign rating had climbed to A+, </a:t>
            </a:r>
          </a:p>
          <a:p>
            <a:pPr lvl="2">
              <a:lnSpc>
                <a:spcPct val="90000"/>
              </a:lnSpc>
            </a:pPr>
            <a:r>
              <a:rPr lang="en-US" altLang="en-US" sz="1900" dirty="0" smtClean="0">
                <a:effectLst/>
                <a:latin typeface="Calibri" panose="020F0502020204030204" pitchFamily="34" charset="0"/>
              </a:rPr>
              <a:t>ahead of some advanced countries. </a:t>
            </a:r>
            <a:br>
              <a:rPr lang="en-US" altLang="en-US" sz="1900" dirty="0" smtClean="0">
                <a:effectLst/>
                <a:latin typeface="Calibri" panose="020F0502020204030204" pitchFamily="34" charset="0"/>
              </a:rPr>
            </a:br>
            <a:r>
              <a:rPr lang="en-US" altLang="en-US" sz="800" dirty="0" smtClean="0">
                <a:effectLst/>
                <a:latin typeface="Calibri" panose="020F0502020204030204" pitchFamily="34" charset="0"/>
              </a:rPr>
              <a:t> </a:t>
            </a:r>
          </a:p>
          <a:p>
            <a:pPr>
              <a:lnSpc>
                <a:spcPct val="90000"/>
              </a:lnSpc>
            </a:pPr>
            <a:r>
              <a:rPr lang="en-US" altLang="en-US" sz="2800" dirty="0" smtClean="0">
                <a:effectLst/>
                <a:latin typeface="Calibri" panose="020F0502020204030204" pitchFamily="34" charset="0"/>
              </a:rPr>
              <a:t>=&gt; It was able to respond to the 2008-09 recession</a:t>
            </a:r>
          </a:p>
          <a:p>
            <a:pPr lvl="1">
              <a:lnSpc>
                <a:spcPct val="90000"/>
              </a:lnSpc>
            </a:pPr>
            <a:r>
              <a:rPr lang="en-US" altLang="en-US" sz="2400" dirty="0" smtClean="0">
                <a:effectLst/>
                <a:latin typeface="Calibri" panose="020F0502020204030204" pitchFamily="34" charset="0"/>
              </a:rPr>
              <a:t>via fiscal expansion.</a:t>
            </a:r>
          </a:p>
        </p:txBody>
      </p:sp>
      <p:pic>
        <p:nvPicPr>
          <p:cNvPr id="53252" name="Picture 3"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52400"/>
            <a:ext cx="1001713"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253" name="Text Box 4"/>
          <p:cNvSpPr txBox="1">
            <a:spLocks noChangeArrowheads="1"/>
          </p:cNvSpPr>
          <p:nvPr/>
        </p:nvSpPr>
        <p:spPr bwMode="auto">
          <a:xfrm>
            <a:off x="3351213" y="158750"/>
            <a:ext cx="226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3400">
                <a:solidFill>
                  <a:schemeClr val="tx2"/>
                </a:solidFill>
                <a:latin typeface="Calibri" panose="020F0502020204030204" pitchFamily="34" charset="0"/>
                <a:cs typeface="Times New Roman" pitchFamily="18" charset="0"/>
              </a:rPr>
              <a:t>The Pay-off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539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539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539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539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5394">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5394">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1539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5394">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15394">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5394">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539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94A93699-90AA-421D-A40D-A0C54DA3AC31}" type="slidenum">
              <a:rPr lang="en-US" altLang="en-US" sz="1400">
                <a:latin typeface="Calibri" panose="020F0502020204030204" pitchFamily="34" charset="0"/>
              </a:rPr>
              <a:pPr eaLnBrk="1" hangingPunct="1">
                <a:spcBef>
                  <a:spcPct val="0"/>
                </a:spcBef>
                <a:buClrTx/>
                <a:buSzTx/>
                <a:buFontTx/>
                <a:buNone/>
              </a:pPr>
              <a:t>32</a:t>
            </a:fld>
            <a:endParaRPr lang="en-US" altLang="en-US" sz="1400">
              <a:latin typeface="Calibri" panose="020F0502020204030204" pitchFamily="34" charset="0"/>
            </a:endParaRPr>
          </a:p>
        </p:txBody>
      </p:sp>
      <p:sp>
        <p:nvSpPr>
          <p:cNvPr id="45059" name="Rectangle 2"/>
          <p:cNvSpPr>
            <a:spLocks noGrp="1" noChangeArrowheads="1"/>
          </p:cNvSpPr>
          <p:nvPr>
            <p:ph type="title" idx="4294967295"/>
          </p:nvPr>
        </p:nvSpPr>
        <p:spPr>
          <a:xfrm>
            <a:off x="228600" y="109538"/>
            <a:ext cx="8610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latin typeface="Calibri" panose="020F0502020204030204" pitchFamily="34" charset="0"/>
              </a:rPr>
              <a:t>L</a:t>
            </a:r>
            <a:r>
              <a:rPr lang="en-US" altLang="en-US" sz="2800" dirty="0" smtClean="0">
                <a:effectLst/>
                <a:latin typeface="Calibri" panose="020F0502020204030204" pitchFamily="34" charset="0"/>
              </a:rPr>
              <a:t>ist of relevant references by the author</a:t>
            </a:r>
          </a:p>
        </p:txBody>
      </p:sp>
      <p:sp>
        <p:nvSpPr>
          <p:cNvPr id="381955" name="Rectangle 3"/>
          <p:cNvSpPr>
            <a:spLocks noGrp="1" noChangeArrowheads="1"/>
          </p:cNvSpPr>
          <p:nvPr>
            <p:ph type="body" idx="4294967295"/>
          </p:nvPr>
        </p:nvSpPr>
        <p:spPr>
          <a:xfrm>
            <a:off x="325912" y="1052736"/>
            <a:ext cx="8566568" cy="5832648"/>
          </a:xfrm>
          <a:solidFill>
            <a:schemeClr val="bg1"/>
          </a:solidFill>
        </p:spPr>
        <p:txBody>
          <a:bodyPr/>
          <a:lstStyle/>
          <a:p>
            <a:pPr marL="0" indent="0">
              <a:lnSpc>
                <a:spcPct val="90000"/>
              </a:lnSpc>
              <a:buFont typeface="Wingdings" pitchFamily="2" charset="2"/>
              <a:buNone/>
            </a:pPr>
            <a:endParaRPr lang="en-US" altLang="en-US" sz="800" dirty="0" smtClean="0">
              <a:effectLst/>
              <a:latin typeface="Calibri" panose="020F0502020204030204" pitchFamily="34" charset="0"/>
            </a:endParaRPr>
          </a:p>
          <a:p>
            <a:pPr marL="0" indent="0">
              <a:lnSpc>
                <a:spcPct val="90000"/>
              </a:lnSpc>
            </a:pPr>
            <a:r>
              <a:rPr lang="en-US" altLang="en-US" sz="2000" dirty="0" smtClean="0">
                <a:effectLst/>
                <a:latin typeface="Calibri" panose="020F0502020204030204" pitchFamily="34" charset="0"/>
              </a:rPr>
              <a:t> “Bias in Official Fiscal Forecasts: Can Private Forecasts Help?” </a:t>
            </a:r>
            <a:br>
              <a:rPr lang="en-US" altLang="en-US" sz="2000" dirty="0" smtClean="0">
                <a:effectLst/>
                <a:latin typeface="Calibri" panose="020F0502020204030204" pitchFamily="34" charset="0"/>
              </a:rPr>
            </a:br>
            <a:r>
              <a:rPr lang="en-US" altLang="en-US" sz="2000" dirty="0" smtClean="0">
                <a:effectLst/>
                <a:latin typeface="Calibri" panose="020F0502020204030204" pitchFamily="34" charset="0"/>
              </a:rPr>
              <a:t>with Jesse Schreger, NBER Working Paper 22349, 2016.</a:t>
            </a:r>
            <a:endParaRPr lang="en-US" altLang="en-US" sz="800" dirty="0" smtClean="0">
              <a:effectLst/>
              <a:latin typeface="Calibri" panose="020F0502020204030204" pitchFamily="34" charset="0"/>
            </a:endParaRPr>
          </a:p>
          <a:p>
            <a:pPr marL="0" indent="0">
              <a:lnSpc>
                <a:spcPct val="90000"/>
              </a:lnSpc>
              <a:buNone/>
            </a:pPr>
            <a:endParaRPr lang="en-US" altLang="en-US" sz="800" dirty="0">
              <a:effectLst/>
              <a:latin typeface="Calibri" panose="020F0502020204030204" pitchFamily="34" charset="0"/>
            </a:endParaRPr>
          </a:p>
          <a:p>
            <a:pPr marL="0" indent="0">
              <a:lnSpc>
                <a:spcPct val="90000"/>
              </a:lnSpc>
            </a:pPr>
            <a:r>
              <a:rPr lang="en-US" altLang="en-US" sz="2000" dirty="0">
                <a:effectLst/>
                <a:latin typeface="Calibri" panose="020F0502020204030204" pitchFamily="34" charset="0"/>
              </a:rPr>
              <a:t>“On Graduation from Fiscal Pro-cyclicality,” with Carlos </a:t>
            </a:r>
            <a:r>
              <a:rPr lang="en-US" altLang="en-US" sz="2000" dirty="0" smtClean="0">
                <a:effectLst/>
                <a:latin typeface="Calibri" panose="020F0502020204030204" pitchFamily="34" charset="0"/>
              </a:rPr>
              <a:t>Végh </a:t>
            </a:r>
            <a:r>
              <a:rPr lang="en-US" altLang="en-US" sz="2000" dirty="0">
                <a:effectLst/>
                <a:latin typeface="Calibri" panose="020F0502020204030204" pitchFamily="34" charset="0"/>
              </a:rPr>
              <a:t>&amp; Guillermo Vuletin, </a:t>
            </a:r>
            <a:r>
              <a:rPr lang="en-US" altLang="en-US" sz="2000" i="1" dirty="0">
                <a:effectLst/>
                <a:latin typeface="Calibri" panose="020F0502020204030204" pitchFamily="34" charset="0"/>
              </a:rPr>
              <a:t>Journal of Development Economics</a:t>
            </a:r>
            <a:r>
              <a:rPr lang="en-US" altLang="en-US" sz="2000" dirty="0">
                <a:effectLst/>
                <a:latin typeface="Calibri" panose="020F0502020204030204" pitchFamily="34" charset="0"/>
              </a:rPr>
              <a:t>, 100, 1, 2013; pp. </a:t>
            </a:r>
            <a:r>
              <a:rPr lang="en-US" altLang="en-US" sz="2000" dirty="0" smtClean="0">
                <a:effectLst/>
                <a:latin typeface="Calibri" panose="020F0502020204030204" pitchFamily="34" charset="0"/>
              </a:rPr>
              <a:t>32-47.</a:t>
            </a:r>
            <a:r>
              <a:rPr lang="en-US" altLang="en-US" sz="800" dirty="0">
                <a:effectLst/>
                <a:latin typeface="Calibri" panose="020F0502020204030204" pitchFamily="34" charset="0"/>
              </a:rPr>
              <a:t/>
            </a:r>
            <a:br>
              <a:rPr lang="en-US" altLang="en-US" sz="800" dirty="0">
                <a:effectLst/>
                <a:latin typeface="Calibri" panose="020F0502020204030204" pitchFamily="34" charset="0"/>
              </a:rPr>
            </a:br>
            <a:endParaRPr lang="en-US" altLang="en-US" sz="800" dirty="0">
              <a:effectLst/>
              <a:latin typeface="Calibri" panose="020F0502020204030204" pitchFamily="34" charset="0"/>
            </a:endParaRPr>
          </a:p>
          <a:p>
            <a:pPr marL="0" indent="0">
              <a:lnSpc>
                <a:spcPct val="90000"/>
              </a:lnSpc>
            </a:pPr>
            <a:r>
              <a:rPr lang="en-US" altLang="en-US" sz="2000" dirty="0">
                <a:effectLst/>
                <a:latin typeface="Calibri" panose="020F0502020204030204" pitchFamily="34" charset="0"/>
              </a:rPr>
              <a:t>“A Solution to Fiscal Pro-cyclicality: The Structural Budget Institutions Pioneered by Chile,” </a:t>
            </a:r>
            <a:r>
              <a:rPr lang="en-US" sz="2000" dirty="0">
                <a:effectLst/>
                <a:latin typeface="Calibri" panose="020F0502020204030204" pitchFamily="34" charset="0"/>
              </a:rPr>
              <a:t>in </a:t>
            </a:r>
            <a:r>
              <a:rPr lang="en-US" sz="2000" i="1" dirty="0">
                <a:effectLst/>
                <a:latin typeface="Calibri" panose="020F0502020204030204" pitchFamily="34" charset="0"/>
              </a:rPr>
              <a:t>Fiscal Policy and Macroeconomic Performance, </a:t>
            </a:r>
            <a:r>
              <a:rPr lang="en-US" sz="2000" dirty="0">
                <a:effectLst/>
                <a:latin typeface="Calibri" panose="020F0502020204030204" pitchFamily="34" charset="0"/>
              </a:rPr>
              <a:t>Luis Felipe Céspedes &amp; Jordi </a:t>
            </a:r>
            <a:r>
              <a:rPr lang="en-US" sz="2000" dirty="0" err="1">
                <a:effectLst/>
                <a:latin typeface="Calibri" panose="020F0502020204030204" pitchFamily="34" charset="0"/>
              </a:rPr>
              <a:t>Galí</a:t>
            </a:r>
            <a:r>
              <a:rPr lang="en-US" sz="2000" dirty="0">
                <a:effectLst/>
                <a:latin typeface="Calibri" panose="020F0502020204030204" pitchFamily="34" charset="0"/>
              </a:rPr>
              <a:t>, eds. (Central Bank of Chile: Santiago), 2013, pp. 323-391.</a:t>
            </a:r>
            <a:r>
              <a:rPr lang="en-US" altLang="en-US" sz="800" dirty="0" smtClean="0">
                <a:effectLst/>
                <a:latin typeface="Calibri" panose="020F0502020204030204" pitchFamily="34" charset="0"/>
              </a:rPr>
              <a:t/>
            </a:r>
            <a:br>
              <a:rPr lang="en-US" altLang="en-US" sz="800" dirty="0" smtClean="0">
                <a:effectLst/>
                <a:latin typeface="Calibri" panose="020F0502020204030204" pitchFamily="34" charset="0"/>
              </a:rPr>
            </a:br>
            <a:endParaRPr lang="en-US" altLang="en-US" sz="800" dirty="0" smtClean="0">
              <a:effectLst/>
              <a:latin typeface="Calibri" panose="020F0502020204030204" pitchFamily="34" charset="0"/>
            </a:endParaRPr>
          </a:p>
          <a:p>
            <a:pPr marL="0" indent="0">
              <a:lnSpc>
                <a:spcPct val="90000"/>
              </a:lnSpc>
            </a:pPr>
            <a:r>
              <a:rPr lang="en-US" altLang="en-US" sz="2000" dirty="0" smtClean="0">
                <a:effectLst/>
                <a:latin typeface="Calibri" panose="020F0502020204030204" pitchFamily="34" charset="0"/>
              </a:rPr>
              <a:t>"Over-optimistic Official Forecasts and Fiscal Rules in the Eurozone," </a:t>
            </a:r>
            <a:br>
              <a:rPr lang="en-US" altLang="en-US" sz="2000" dirty="0" smtClean="0">
                <a:effectLst/>
                <a:latin typeface="Calibri" panose="020F0502020204030204" pitchFamily="34" charset="0"/>
              </a:rPr>
            </a:br>
            <a:r>
              <a:rPr lang="en-US" altLang="en-US" sz="2000" dirty="0" smtClean="0">
                <a:effectLst/>
                <a:latin typeface="Calibri" panose="020F0502020204030204" pitchFamily="34" charset="0"/>
              </a:rPr>
              <a:t>with J. Schreger; </a:t>
            </a:r>
            <a:r>
              <a:rPr lang="en-US" altLang="en-US" sz="2000" i="1" dirty="0" smtClean="0">
                <a:effectLst/>
                <a:latin typeface="Calibri" panose="020F0502020204030204" pitchFamily="34" charset="0"/>
              </a:rPr>
              <a:t>Review of World Economy</a:t>
            </a:r>
            <a:r>
              <a:rPr lang="en-US" altLang="en-US" sz="2000" dirty="0" smtClean="0">
                <a:effectLst/>
                <a:latin typeface="Calibri" panose="020F0502020204030204" pitchFamily="34" charset="0"/>
              </a:rPr>
              <a:t>, 2013. </a:t>
            </a:r>
            <a:r>
              <a:rPr lang="en-US" altLang="en-US" sz="500" dirty="0" smtClean="0">
                <a:effectLst/>
                <a:latin typeface="Calibri" panose="020F0502020204030204" pitchFamily="34" charset="0"/>
              </a:rPr>
              <a:t>.  </a:t>
            </a:r>
            <a:r>
              <a:rPr lang="en-US" altLang="en-US" sz="800" dirty="0" smtClean="0">
                <a:effectLst/>
                <a:latin typeface="Calibri" panose="020F0502020204030204" pitchFamily="34" charset="0"/>
              </a:rPr>
              <a:t/>
            </a:r>
            <a:br>
              <a:rPr lang="en-US" altLang="en-US" sz="800" dirty="0" smtClean="0">
                <a:effectLst/>
                <a:latin typeface="Calibri" panose="020F0502020204030204" pitchFamily="34" charset="0"/>
              </a:rPr>
            </a:br>
            <a:endParaRPr lang="en-US" altLang="en-US" sz="800" dirty="0" smtClean="0">
              <a:effectLst>
                <a:outerShdw blurRad="38100" dist="38100" dir="2700000" algn="tl">
                  <a:srgbClr val="FFFFFF"/>
                </a:outerShdw>
              </a:effectLst>
              <a:latin typeface="Calibri" panose="020F0502020204030204" pitchFamily="34" charset="0"/>
            </a:endParaRPr>
          </a:p>
          <a:p>
            <a:pPr marL="0" indent="0">
              <a:lnSpc>
                <a:spcPct val="90000"/>
              </a:lnSpc>
            </a:pPr>
            <a:r>
              <a:rPr lang="en-US" altLang="en-US" sz="2000" dirty="0" smtClean="0">
                <a:effectLst/>
                <a:latin typeface="Calibri" panose="020F0502020204030204" pitchFamily="34" charset="0"/>
              </a:rPr>
              <a:t>"Over-optimism in Forecasts by Official Budget Agencies and Its Implications," </a:t>
            </a:r>
            <a:r>
              <a:rPr lang="en-US" altLang="en-US" sz="2000" i="1" dirty="0" smtClean="0">
                <a:effectLst/>
                <a:latin typeface="Calibri" panose="020F0502020204030204" pitchFamily="34" charset="0"/>
              </a:rPr>
              <a:t>Oxford Review of Economic Policy</a:t>
            </a:r>
            <a:r>
              <a:rPr lang="en-US" altLang="en-US" sz="2000" dirty="0" smtClean="0">
                <a:effectLst/>
                <a:latin typeface="Calibri" panose="020F0502020204030204" pitchFamily="34" charset="0"/>
              </a:rPr>
              <a:t>, 2011, 536-562. </a:t>
            </a:r>
            <a:r>
              <a:rPr lang="en-US" altLang="en-US" sz="800" dirty="0" smtClean="0">
                <a:effectLst/>
                <a:latin typeface="Calibri" panose="020F0502020204030204" pitchFamily="34" charset="0"/>
              </a:rPr>
              <a:t/>
            </a:r>
            <a:br>
              <a:rPr lang="en-US" altLang="en-US" sz="800" dirty="0" smtClean="0">
                <a:effectLst/>
                <a:latin typeface="Calibri" panose="020F0502020204030204" pitchFamily="34" charset="0"/>
              </a:rPr>
            </a:br>
            <a:endParaRPr lang="en-US" altLang="en-US" sz="800" dirty="0" smtClean="0">
              <a:effectLst/>
              <a:latin typeface="Calibri" panose="020F0502020204030204" pitchFamily="34" charset="0"/>
            </a:endParaRPr>
          </a:p>
          <a:p>
            <a:pPr marL="0" indent="0">
              <a:lnSpc>
                <a:spcPct val="90000"/>
              </a:lnSpc>
            </a:pPr>
            <a:r>
              <a:rPr lang="en-US" altLang="en-US" sz="2000" dirty="0" smtClean="0">
                <a:effectLst/>
                <a:latin typeface="Calibri" panose="020F0502020204030204" pitchFamily="34" charset="0"/>
              </a:rPr>
              <a:t> “A Lesson From the South for Fiscal Policy in the US and Other Advanced Countries,” </a:t>
            </a:r>
            <a:r>
              <a:rPr lang="en-US" altLang="en-US" sz="2000" i="1" dirty="0" smtClean="0">
                <a:effectLst/>
                <a:latin typeface="Calibri" panose="020F0502020204030204" pitchFamily="34" charset="0"/>
              </a:rPr>
              <a:t>Comparative Economic Studies, </a:t>
            </a:r>
            <a:r>
              <a:rPr lang="en-US" altLang="en-US" sz="2000" dirty="0" smtClean="0">
                <a:effectLst/>
                <a:latin typeface="Calibri" panose="020F0502020204030204" pitchFamily="34" charset="0"/>
              </a:rPr>
              <a:t>2011, 407-430.</a:t>
            </a:r>
            <a:r>
              <a:rPr lang="en-US" altLang="en-US" sz="2000" i="1" dirty="0" smtClean="0">
                <a:effectLst/>
                <a:latin typeface="Calibri" panose="020F0502020204030204" pitchFamily="34" charset="0"/>
              </a:rPr>
              <a:t> </a:t>
            </a:r>
            <a:r>
              <a:rPr lang="en-US" altLang="en-US" sz="800" dirty="0" smtClean="0">
                <a:effectLst/>
                <a:latin typeface="Calibri" panose="020F0502020204030204" pitchFamily="34" charset="0"/>
              </a:rPr>
              <a:t/>
            </a:r>
            <a:br>
              <a:rPr lang="en-US" altLang="en-US" sz="800" dirty="0" smtClean="0">
                <a:effectLst/>
                <a:latin typeface="Calibri" panose="020F0502020204030204" pitchFamily="34" charset="0"/>
              </a:rPr>
            </a:br>
            <a:endParaRPr lang="en-US" altLang="en-US" sz="800" dirty="0" smtClean="0">
              <a:effectLst/>
              <a:latin typeface="Calibri" panose="020F0502020204030204" pitchFamily="34" charset="0"/>
            </a:endParaRPr>
          </a:p>
          <a:p>
            <a:pPr marL="0" indent="0">
              <a:lnSpc>
                <a:spcPct val="90000"/>
              </a:lnSpc>
            </a:pPr>
            <a:r>
              <a:rPr lang="en-US" altLang="en-US" sz="2000" dirty="0" smtClean="0">
                <a:effectLst/>
                <a:latin typeface="Calibri" panose="020F0502020204030204" pitchFamily="34" charset="0"/>
              </a:rPr>
              <a:t> “Snake-Oil Tax Cuts,” 2008,</a:t>
            </a:r>
            <a:r>
              <a:rPr lang="en-US" altLang="en-US" sz="1800" b="1" dirty="0" smtClean="0">
                <a:effectLst/>
                <a:latin typeface="Calibri" panose="020F0502020204030204" pitchFamily="34" charset="0"/>
              </a:rPr>
              <a:t> </a:t>
            </a:r>
            <a:r>
              <a:rPr lang="en-US" altLang="en-US" sz="2000" dirty="0" smtClean="0">
                <a:effectLst/>
                <a:latin typeface="Calibri" panose="020F0502020204030204" pitchFamily="34" charset="0"/>
              </a:rPr>
              <a:t>HKS RWP 08-056. </a:t>
            </a:r>
          </a:p>
        </p:txBody>
      </p:sp>
    </p:spTree>
    <p:extLst>
      <p:ext uri="{BB962C8B-B14F-4D97-AF65-F5344CB8AC3E}">
        <p14:creationId xmlns:p14="http://schemas.microsoft.com/office/powerpoint/2010/main" val="33982261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8566635" y="6381750"/>
            <a:ext cx="541869" cy="476250"/>
          </a:xfrm>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2C1D1B32-A6E9-4582-AF66-0EDCD0769366}" type="slidenum">
              <a:rPr lang="en-US" altLang="en-US" sz="1400">
                <a:latin typeface="Calibri" panose="020F0502020204030204" pitchFamily="34" charset="0"/>
              </a:rPr>
              <a:pPr eaLnBrk="1" hangingPunct="1">
                <a:spcBef>
                  <a:spcPct val="0"/>
                </a:spcBef>
                <a:buClrTx/>
                <a:buSzTx/>
                <a:buFontTx/>
                <a:buNone/>
              </a:pPr>
              <a:t>33</a:t>
            </a:fld>
            <a:endParaRPr lang="en-US" altLang="en-US" sz="1400">
              <a:latin typeface="Calibri" panose="020F0502020204030204" pitchFamily="34" charset="0"/>
            </a:endParaRPr>
          </a:p>
        </p:txBody>
      </p:sp>
      <p:sp>
        <p:nvSpPr>
          <p:cNvPr id="46083" name="Rectangle 2"/>
          <p:cNvSpPr>
            <a:spLocks noGrp="1" noChangeArrowheads="1"/>
          </p:cNvSpPr>
          <p:nvPr>
            <p:ph type="title"/>
          </p:nvPr>
        </p:nvSpPr>
        <p:spPr>
          <a:xfrm>
            <a:off x="1905000" y="-99392"/>
            <a:ext cx="5410200" cy="1371600"/>
          </a:xfrm>
          <a:noFill/>
          <a:extLst>
            <a:ext uri="{909E8E84-426E-40DD-AFC4-6F175D3DCCD1}">
              <a14:hiddenFill xmlns:a14="http://schemas.microsoft.com/office/drawing/2010/main">
                <a:solidFill>
                  <a:srgbClr val="FFFFFF"/>
                </a:solidFill>
              </a14:hiddenFill>
            </a:ext>
          </a:extLst>
        </p:spPr>
        <p:txBody>
          <a:bodyPr/>
          <a:lstStyle/>
          <a:p>
            <a:r>
              <a:rPr lang="en-US" altLang="en-US" dirty="0" smtClean="0">
                <a:effectLst/>
                <a:latin typeface="Calibri" panose="020F0502020204030204" pitchFamily="34" charset="0"/>
              </a:rPr>
              <a:t>Appendices</a:t>
            </a:r>
          </a:p>
        </p:txBody>
      </p:sp>
      <p:sp>
        <p:nvSpPr>
          <p:cNvPr id="157699" name="Rectangle 3"/>
          <p:cNvSpPr>
            <a:spLocks noGrp="1" noChangeArrowheads="1"/>
          </p:cNvSpPr>
          <p:nvPr>
            <p:ph type="body" idx="1"/>
          </p:nvPr>
        </p:nvSpPr>
        <p:spPr>
          <a:xfrm>
            <a:off x="179512" y="1268760"/>
            <a:ext cx="6912768" cy="4419600"/>
          </a:xfrm>
        </p:spPr>
        <p:txBody>
          <a:bodyPr/>
          <a:lstStyle/>
          <a:p>
            <a:pPr eaLnBrk="1" hangingPunct="1"/>
            <a:r>
              <a:rPr lang="en-US" altLang="en-US" dirty="0" smtClean="0">
                <a:effectLst/>
                <a:latin typeface="Calibri" panose="020F0502020204030204" pitchFamily="34" charset="0"/>
              </a:rPr>
              <a:t>Appendix I: More on pro-cyclical  politicians in the US.</a:t>
            </a:r>
            <a:endParaRPr lang="en-US" altLang="en-US" sz="800" dirty="0" smtClean="0">
              <a:effectLst/>
              <a:latin typeface="Calibri" panose="020F0502020204030204" pitchFamily="34" charset="0"/>
            </a:endParaRPr>
          </a:p>
          <a:p>
            <a:pPr eaLnBrk="1" hangingPunct="1">
              <a:buNone/>
            </a:pPr>
            <a:endParaRPr lang="en-US" altLang="en-US" sz="800" dirty="0" smtClean="0">
              <a:effectLst/>
              <a:latin typeface="Calibri" panose="020F0502020204030204" pitchFamily="34" charset="0"/>
            </a:endParaRPr>
          </a:p>
          <a:p>
            <a:pPr eaLnBrk="1" hangingPunct="1"/>
            <a:r>
              <a:rPr lang="en-US" altLang="en-US" dirty="0" smtClean="0">
                <a:effectLst/>
                <a:latin typeface="Calibri" panose="020F0502020204030204" pitchFamily="34" charset="0"/>
              </a:rPr>
              <a:t>Appendix II: More on forecast bias</a:t>
            </a:r>
          </a:p>
          <a:p>
            <a:pPr lvl="1" eaLnBrk="1" hangingPunct="1"/>
            <a:r>
              <a:rPr lang="en-US" altLang="en-US" dirty="0" smtClean="0">
                <a:effectLst/>
                <a:latin typeface="Calibri" panose="020F0502020204030204" pitchFamily="34" charset="0"/>
              </a:rPr>
              <a:t>Official forecasts</a:t>
            </a:r>
          </a:p>
          <a:p>
            <a:pPr lvl="1" eaLnBrk="1" hangingPunct="1"/>
            <a:r>
              <a:rPr lang="en-US" altLang="en-US" dirty="0" smtClean="0">
                <a:effectLst/>
                <a:latin typeface="Calibri" panose="020F0502020204030204" pitchFamily="34" charset="0"/>
              </a:rPr>
              <a:t>Private forecasts</a:t>
            </a:r>
          </a:p>
          <a:p>
            <a:pPr lvl="1" eaLnBrk="1" hangingPunct="1"/>
            <a:endParaRPr lang="en-US" altLang="en-US" sz="1400" dirty="0" smtClean="0">
              <a:effectLst/>
              <a:latin typeface="Calibri" panose="020F0502020204030204" pitchFamily="34" charset="0"/>
            </a:endParaRPr>
          </a:p>
          <a:p>
            <a:pPr eaLnBrk="1" hangingPunct="1"/>
            <a:r>
              <a:rPr lang="en-US" altLang="en-US" dirty="0" smtClean="0">
                <a:effectLst/>
                <a:latin typeface="Calibri" panose="020F0502020204030204" pitchFamily="34" charset="0"/>
              </a:rPr>
              <a:t>Appendix III: More on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    the European case</a:t>
            </a:r>
            <a:r>
              <a:rPr lang="en-US" altLang="en-US" sz="1400" dirty="0" smtClean="0">
                <a:effectLst/>
                <a:latin typeface="Calibri" panose="020F0502020204030204" pitchFamily="34" charset="0"/>
              </a:rPr>
              <a:t/>
            </a:r>
            <a:br>
              <a:rPr lang="en-US" altLang="en-US" sz="1400" dirty="0" smtClean="0">
                <a:effectLst/>
                <a:latin typeface="Calibri" panose="020F0502020204030204" pitchFamily="34" charset="0"/>
              </a:rPr>
            </a:br>
            <a:endParaRPr lang="en-US" altLang="en-US" sz="1400" dirty="0" smtClean="0">
              <a:effectLst/>
              <a:latin typeface="Calibri" panose="020F0502020204030204" pitchFamily="34" charset="0"/>
            </a:endParaRPr>
          </a:p>
          <a:p>
            <a:pPr eaLnBrk="1" hangingPunct="1"/>
            <a:r>
              <a:rPr lang="en-US" altLang="en-US" dirty="0" smtClean="0">
                <a:effectLst/>
                <a:latin typeface="Calibri" panose="020F0502020204030204" pitchFamily="34" charset="0"/>
              </a:rPr>
              <a:t>Appendix IV: More on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       delegation of forecasts.</a:t>
            </a:r>
            <a:br>
              <a:rPr lang="en-US" altLang="en-US" dirty="0" smtClean="0">
                <a:effectLst/>
                <a:latin typeface="Calibri" panose="020F0502020204030204" pitchFamily="34" charset="0"/>
              </a:rPr>
            </a:br>
            <a:endParaRPr lang="en-US" altLang="en-US" dirty="0" smtClean="0">
              <a:effectLst/>
              <a:latin typeface="Calibri" panose="020F0502020204030204" pitchFamily="34" charset="0"/>
            </a:endParaRPr>
          </a:p>
          <a:p>
            <a:pPr eaLnBrk="1" hangingPunct="1"/>
            <a:r>
              <a:rPr lang="en-US" altLang="en-US" sz="1000" dirty="0" smtClean="0">
                <a:effectLst/>
                <a:latin typeface="Calibri" panose="020F0502020204030204" pitchFamily="34" charset="0"/>
              </a:rPr>
              <a:t/>
            </a:r>
            <a:br>
              <a:rPr lang="en-US" altLang="en-US" sz="1000" dirty="0" smtClean="0">
                <a:effectLst/>
                <a:latin typeface="Calibri" panose="020F0502020204030204" pitchFamily="34" charset="0"/>
              </a:rPr>
            </a:br>
            <a:r>
              <a:rPr lang="en-US" altLang="en-US" sz="2000" dirty="0" smtClean="0">
                <a:effectLst/>
                <a:latin typeface="Calibri" panose="020F0502020204030204" pitchFamily="34" charset="0"/>
              </a:rPr>
              <a:t> </a:t>
            </a:r>
            <a:endParaRPr lang="en-US" altLang="en-US" sz="2400" dirty="0" smtClean="0">
              <a:effectLst/>
              <a:latin typeface="Calibri" panose="020F0502020204030204" pitchFamily="34" charset="0"/>
            </a:endParaRPr>
          </a:p>
        </p:txBody>
      </p:sp>
      <p:pic>
        <p:nvPicPr>
          <p:cNvPr id="6" name="Picture 4" descr="http://europa.eu/abc/symbols/emblem/images/europ_flag/jau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4749" y="4322137"/>
            <a:ext cx="1335698" cy="90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http://www.ushistory.org/betsy/more/flags/usflag64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3987" y="1535917"/>
            <a:ext cx="1301677" cy="74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http://nachodonut.files.wordpress.com/2010/10/chile-fla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0749" y="5656916"/>
            <a:ext cx="1303699" cy="86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9320" y="2708920"/>
            <a:ext cx="1256344" cy="125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52388" y="609600"/>
            <a:ext cx="9067800" cy="1447800"/>
          </a:xfrm>
          <a:solidFill>
            <a:schemeClr val="bg1"/>
          </a:solidFill>
        </p:spPr>
        <p:txBody>
          <a:bodyPr/>
          <a:lstStyle/>
          <a:p>
            <a:pPr eaLnBrk="1" hangingPunct="1">
              <a:defRPr/>
            </a:pPr>
            <a:r>
              <a:rPr lang="en-US" sz="2800" b="1" dirty="0" smtClean="0">
                <a:solidFill>
                  <a:schemeClr val="accent3">
                    <a:lumMod val="50000"/>
                  </a:schemeClr>
                </a:solidFill>
                <a:effectLst/>
                <a:latin typeface="Calibri" panose="020F0502020204030204" pitchFamily="34" charset="0"/>
              </a:rPr>
              <a:t>Through 3 cycles, some pursued austerity during recessions,</a:t>
            </a:r>
            <a:r>
              <a:rPr lang="en-US" sz="2800" dirty="0" smtClean="0">
                <a:solidFill>
                  <a:schemeClr val="accent3">
                    <a:lumMod val="50000"/>
                  </a:schemeClr>
                </a:solidFill>
                <a:effectLst/>
                <a:latin typeface="Calibri" panose="020F0502020204030204" pitchFamily="34" charset="0"/>
              </a:rPr>
              <a:t> </a:t>
            </a:r>
            <a:br>
              <a:rPr lang="en-US" sz="2800" dirty="0" smtClean="0">
                <a:solidFill>
                  <a:schemeClr val="accent3">
                    <a:lumMod val="50000"/>
                  </a:schemeClr>
                </a:solidFill>
                <a:effectLst/>
                <a:latin typeface="Calibri" panose="020F0502020204030204" pitchFamily="34" charset="0"/>
              </a:rPr>
            </a:br>
            <a:r>
              <a:rPr lang="en-US" sz="2800" b="1" dirty="0" smtClean="0">
                <a:solidFill>
                  <a:srgbClr val="FF0000"/>
                </a:solidFill>
                <a:effectLst/>
                <a:latin typeface="Calibri" panose="020F0502020204030204" pitchFamily="34" charset="0"/>
              </a:rPr>
              <a:t>followed by fiscal expansion</a:t>
            </a:r>
            <a:br>
              <a:rPr lang="en-US" sz="2800" b="1" dirty="0" smtClean="0">
                <a:solidFill>
                  <a:srgbClr val="FF0000"/>
                </a:solidFill>
                <a:effectLst/>
                <a:latin typeface="Calibri" panose="020F0502020204030204" pitchFamily="34" charset="0"/>
              </a:rPr>
            </a:br>
            <a:r>
              <a:rPr lang="en-US" sz="2800" b="1" dirty="0" smtClean="0">
                <a:solidFill>
                  <a:srgbClr val="FF0000"/>
                </a:solidFill>
                <a:effectLst/>
                <a:latin typeface="Calibri" panose="020F0502020204030204" pitchFamily="34" charset="0"/>
              </a:rPr>
              <a:t>when the economy was already expanding</a:t>
            </a:r>
            <a:r>
              <a:rPr lang="en-US" sz="2800" b="1" dirty="0" smtClean="0">
                <a:solidFill>
                  <a:srgbClr val="39471D"/>
                </a:solidFill>
                <a:effectLst/>
                <a:latin typeface="Calibri" panose="020F0502020204030204" pitchFamily="34" charset="0"/>
              </a:rPr>
              <a:t>.</a:t>
            </a:r>
          </a:p>
        </p:txBody>
      </p:sp>
      <p:pic>
        <p:nvPicPr>
          <p:cNvPr id="35843"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52400" y="2057400"/>
            <a:ext cx="8843963" cy="4648200"/>
          </a:xfrm>
        </p:spPr>
      </p:pic>
      <p:sp>
        <p:nvSpPr>
          <p:cNvPr id="5" name="Down Arrow 4"/>
          <p:cNvSpPr/>
          <p:nvPr/>
        </p:nvSpPr>
        <p:spPr>
          <a:xfrm flipV="1">
            <a:off x="3048000" y="3886200"/>
            <a:ext cx="304800" cy="6524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endParaRPr lang="en-US" altLang="en-US" sz="1800" smtClean="0">
              <a:solidFill>
                <a:srgbClr val="FFFFFF"/>
              </a:solidFill>
            </a:endParaRPr>
          </a:p>
        </p:txBody>
      </p:sp>
      <p:sp>
        <p:nvSpPr>
          <p:cNvPr id="10" name="Down Arrow 9"/>
          <p:cNvSpPr/>
          <p:nvPr/>
        </p:nvSpPr>
        <p:spPr>
          <a:xfrm flipV="1">
            <a:off x="4191000" y="4149725"/>
            <a:ext cx="304800" cy="5746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endParaRPr lang="en-US" altLang="en-US" sz="1800" smtClean="0">
              <a:solidFill>
                <a:srgbClr val="FFFFFF"/>
              </a:solidFill>
            </a:endParaRPr>
          </a:p>
        </p:txBody>
      </p:sp>
      <p:sp>
        <p:nvSpPr>
          <p:cNvPr id="11" name="Down Arrow 10"/>
          <p:cNvSpPr/>
          <p:nvPr/>
        </p:nvSpPr>
        <p:spPr>
          <a:xfrm flipV="1">
            <a:off x="6705600" y="4191000"/>
            <a:ext cx="3048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endParaRPr lang="en-US" altLang="en-US" sz="1800" smtClean="0">
              <a:solidFill>
                <a:srgbClr val="FFFFFF"/>
              </a:solidFill>
            </a:endParaRPr>
          </a:p>
        </p:txBody>
      </p:sp>
      <p:sp>
        <p:nvSpPr>
          <p:cNvPr id="12" name="Down Arrow 11"/>
          <p:cNvSpPr/>
          <p:nvPr/>
        </p:nvSpPr>
        <p:spPr>
          <a:xfrm flipV="1">
            <a:off x="6026150" y="3925888"/>
            <a:ext cx="304800" cy="6524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endParaRPr lang="en-US" altLang="en-US" sz="1800" smtClean="0">
              <a:solidFill>
                <a:srgbClr val="FFFFFF"/>
              </a:solidFill>
            </a:endParaRPr>
          </a:p>
        </p:txBody>
      </p:sp>
      <p:pic>
        <p:nvPicPr>
          <p:cNvPr id="37899" name="Picture 7" descr="20050729210815!George-W-Bu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2888" y="4479925"/>
            <a:ext cx="698500" cy="915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900" name="Picture 7" descr="20050729210815!George-W-Bu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638" y="3405188"/>
            <a:ext cx="661987" cy="869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901" name="Picture 5" descr="http://theexpiredmeter.com/wp-content/uploads/2011/03/US_Capit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5163" y="5483225"/>
            <a:ext cx="957262" cy="669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902"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01913" y="2825750"/>
            <a:ext cx="746125" cy="8620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903"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82950" y="5224463"/>
            <a:ext cx="746125" cy="8620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904" name="Picture 5" descr="http://theexpiredmeter.com/wp-content/uploads/2011/03/US_Capit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3475" y="3236913"/>
            <a:ext cx="955675" cy="6683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905" name="Picture 7" descr="Ronald-Reaga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450" y="5294313"/>
            <a:ext cx="706438" cy="893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 name="Down Arrow 18"/>
          <p:cNvSpPr/>
          <p:nvPr/>
        </p:nvSpPr>
        <p:spPr>
          <a:xfrm>
            <a:off x="1143000" y="4495800"/>
            <a:ext cx="304800" cy="596900"/>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endParaRPr lang="en-US" altLang="en-US" sz="1800" smtClean="0">
              <a:solidFill>
                <a:srgbClr val="FFFFFF"/>
              </a:solidFill>
            </a:endParaRPr>
          </a:p>
        </p:txBody>
      </p:sp>
      <p:sp>
        <p:nvSpPr>
          <p:cNvPr id="20" name="Down Arrow 19"/>
          <p:cNvSpPr/>
          <p:nvPr/>
        </p:nvSpPr>
        <p:spPr>
          <a:xfrm>
            <a:off x="3595688" y="4467225"/>
            <a:ext cx="273050" cy="533400"/>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endParaRPr lang="en-US" altLang="en-US" sz="1800" smtClean="0">
              <a:solidFill>
                <a:srgbClr val="FFFFFF"/>
              </a:solidFill>
            </a:endParaRPr>
          </a:p>
        </p:txBody>
      </p:sp>
      <p:sp>
        <p:nvSpPr>
          <p:cNvPr id="21" name="Down Arrow 20"/>
          <p:cNvSpPr/>
          <p:nvPr/>
        </p:nvSpPr>
        <p:spPr>
          <a:xfrm>
            <a:off x="8077200" y="5395913"/>
            <a:ext cx="344488" cy="673100"/>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endParaRPr lang="en-US" altLang="en-US" sz="1800" smtClean="0">
              <a:solidFill>
                <a:srgbClr val="FFFFFF"/>
              </a:solidFill>
            </a:endParaRPr>
          </a:p>
        </p:txBody>
      </p:sp>
      <p:cxnSp>
        <p:nvCxnSpPr>
          <p:cNvPr id="22" name="Straight Connector 21"/>
          <p:cNvCxnSpPr/>
          <p:nvPr/>
        </p:nvCxnSpPr>
        <p:spPr>
          <a:xfrm>
            <a:off x="609600" y="4598809"/>
            <a:ext cx="8153400" cy="1587"/>
          </a:xfrm>
          <a:prstGeom prst="line">
            <a:avLst/>
          </a:prstGeom>
          <a:ln w="5715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bwMode="auto">
          <a:xfrm>
            <a:off x="35496" y="0"/>
            <a:ext cx="8607425" cy="6858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defRPr/>
            </a:pPr>
            <a:r>
              <a:rPr lang="en-US" sz="3400" b="1" kern="0" dirty="0" smtClean="0">
                <a:solidFill>
                  <a:srgbClr val="000000"/>
                </a:solidFill>
                <a:effectLst/>
                <a:latin typeface="Calibri" panose="020F0502020204030204" pitchFamily="34" charset="0"/>
              </a:rPr>
              <a:t>Appendix I: Pro-cyclical politicians in the US</a:t>
            </a:r>
            <a:endParaRPr lang="en-US" sz="3400" b="1" kern="0" dirty="0" smtClean="0">
              <a:solidFill>
                <a:srgbClr val="39471D"/>
              </a:solidFill>
              <a:effectLst/>
              <a:latin typeface="Calibri" panose="020F0502020204030204" pitchFamily="34" charset="0"/>
            </a:endParaRPr>
          </a:p>
        </p:txBody>
      </p:sp>
      <p:sp>
        <p:nvSpPr>
          <p:cNvPr id="2" name="AutoShape 2" descr="Image result for trum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rum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Donald Trum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18032" y="3571081"/>
            <a:ext cx="1156617" cy="825315"/>
          </a:xfrm>
          <a:prstGeom prst="rect">
            <a:avLst/>
          </a:prstGeom>
          <a:noFill/>
          <a:extLst>
            <a:ext uri="{909E8E84-426E-40DD-AFC4-6F175D3DCCD1}">
              <a14:hiddenFill xmlns:a14="http://schemas.microsoft.com/office/drawing/2010/main">
                <a:solidFill>
                  <a:srgbClr val="FFFFFF"/>
                </a:solidFill>
              </a14:hiddenFill>
            </a:ext>
          </a:extLst>
        </p:spPr>
      </p:pic>
      <p:sp>
        <p:nvSpPr>
          <p:cNvPr id="25" name="Down Arrow 24"/>
          <p:cNvSpPr/>
          <p:nvPr/>
        </p:nvSpPr>
        <p:spPr>
          <a:xfrm flipV="1">
            <a:off x="8861234" y="3945731"/>
            <a:ext cx="3048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endParaRPr lang="en-US" altLang="en-US" sz="1800" smtClean="0">
              <a:solidFill>
                <a:srgbClr val="FFFFFF"/>
              </a:solidFill>
            </a:endParaRPr>
          </a:p>
        </p:txBody>
      </p:sp>
      <p:sp>
        <p:nvSpPr>
          <p:cNvPr id="4" name="TextBox 3"/>
          <p:cNvSpPr txBox="1"/>
          <p:nvPr/>
        </p:nvSpPr>
        <p:spPr>
          <a:xfrm>
            <a:off x="4746928" y="3326170"/>
            <a:ext cx="2297937" cy="276999"/>
          </a:xfrm>
          <a:prstGeom prst="rect">
            <a:avLst/>
          </a:prstGeom>
          <a:noFill/>
        </p:spPr>
        <p:txBody>
          <a:bodyPr wrap="none" rtlCol="0">
            <a:spAutoFit/>
          </a:bodyPr>
          <a:lstStyle/>
          <a:p>
            <a:r>
              <a:rPr lang="en-US" sz="1200" b="1" dirty="0" smtClean="0">
                <a:latin typeface="+mn-lt"/>
              </a:rPr>
              <a:t>(8) Dec.2017  tax cut at full </a:t>
            </a:r>
            <a:r>
              <a:rPr lang="en-US" sz="1200" b="1" dirty="0" err="1" smtClean="0">
                <a:latin typeface="+mn-lt"/>
              </a:rPr>
              <a:t>empl</a:t>
            </a:r>
            <a:r>
              <a:rPr lang="en-US" sz="1200" b="1" dirty="0" smtClean="0">
                <a:latin typeface="+mn-lt"/>
              </a:rPr>
              <a:t>.</a:t>
            </a:r>
            <a:endParaRPr lang="en-US" sz="1200" b="1" dirty="0">
              <a:latin typeface="+mn-lt"/>
            </a:endParaRPr>
          </a:p>
        </p:txBody>
      </p:sp>
      <p:sp>
        <p:nvSpPr>
          <p:cNvPr id="6" name="TextBox 5"/>
          <p:cNvSpPr txBox="1"/>
          <p:nvPr/>
        </p:nvSpPr>
        <p:spPr>
          <a:xfrm>
            <a:off x="8820472" y="4509120"/>
            <a:ext cx="420308" cy="307777"/>
          </a:xfrm>
          <a:prstGeom prst="rect">
            <a:avLst/>
          </a:prstGeom>
          <a:noFill/>
        </p:spPr>
        <p:txBody>
          <a:bodyPr wrap="none" rtlCol="0">
            <a:spAutoFit/>
          </a:bodyPr>
          <a:lstStyle/>
          <a:p>
            <a:r>
              <a:rPr lang="en-US" sz="1400" dirty="0" smtClean="0"/>
              <a:t>(8)</a:t>
            </a:r>
            <a:endParaRPr lang="en-US" sz="1400" dirty="0"/>
          </a:p>
        </p:txBody>
      </p:sp>
      <p:pic>
        <p:nvPicPr>
          <p:cNvPr id="26" name="Picture 13" descr="http://www.ushistory.org/betsy/more/flags/usflag640.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21688" y="118048"/>
            <a:ext cx="684045" cy="38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659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9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9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90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89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90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90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P spid="5" grpId="0" animBg="1"/>
      <p:bldP spid="10" grpId="0" animBg="1"/>
      <p:bldP spid="11" grpId="0" animBg="1"/>
      <p:bldP spid="12" grpId="0" animBg="1"/>
      <p:bldP spid="19" grpId="0" animBg="1"/>
      <p:bldP spid="20" grpId="0" animBg="1"/>
      <p:bldP spid="21" grpId="0" animBg="1"/>
      <p:bldP spid="25" grpId="0" animBg="1"/>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 y="257200"/>
            <a:ext cx="8507288" cy="1371600"/>
          </a:xfrm>
        </p:spPr>
        <p:txBody>
          <a:bodyPr>
            <a:noAutofit/>
          </a:bodyPr>
          <a:lstStyle/>
          <a:p>
            <a:r>
              <a:rPr lang="en-US" sz="2800" dirty="0" smtClean="0">
                <a:effectLst/>
                <a:latin typeface="Calibri" panose="020F0502020204030204" pitchFamily="34" charset="0"/>
              </a:rPr>
              <a:t>The US 2017 Tax Act boosts real GDP </a:t>
            </a:r>
            <a:br>
              <a:rPr lang="en-US" sz="2800" dirty="0" smtClean="0">
                <a:effectLst/>
                <a:latin typeface="Calibri" panose="020F0502020204030204" pitchFamily="34" charset="0"/>
              </a:rPr>
            </a:br>
            <a:r>
              <a:rPr lang="en-US" sz="2800" dirty="0" smtClean="0">
                <a:effectLst/>
                <a:latin typeface="Calibri" panose="020F0502020204030204" pitchFamily="34" charset="0"/>
              </a:rPr>
              <a:t>in relation to real potential GDP in the near term, </a:t>
            </a:r>
            <a:br>
              <a:rPr lang="en-US" sz="2800" dirty="0" smtClean="0">
                <a:effectLst/>
                <a:latin typeface="Calibri" panose="020F0502020204030204" pitchFamily="34" charset="0"/>
              </a:rPr>
            </a:br>
            <a:r>
              <a:rPr lang="en-US" sz="2800" dirty="0" smtClean="0">
                <a:effectLst/>
                <a:latin typeface="Calibri" panose="020F0502020204030204" pitchFamily="34" charset="0"/>
              </a:rPr>
              <a:t>exacerbating excess demand in the economy 2018-2020.</a:t>
            </a:r>
            <a:endParaRPr lang="en-US" sz="2800" dirty="0">
              <a:effectLst/>
              <a:latin typeface="Calibri" panose="020F0502020204030204" pitchFamily="34" charset="0"/>
            </a:endParaRPr>
          </a:p>
        </p:txBody>
      </p:sp>
      <p:sp>
        <p:nvSpPr>
          <p:cNvPr id="3" name="Content Placeholder 2"/>
          <p:cNvSpPr>
            <a:spLocks noGrp="1"/>
          </p:cNvSpPr>
          <p:nvPr>
            <p:ph idx="1"/>
          </p:nvPr>
        </p:nvSpPr>
        <p:spPr>
          <a:xfrm>
            <a:off x="381000" y="5640213"/>
            <a:ext cx="8534400" cy="563563"/>
          </a:xfrm>
        </p:spPr>
        <p:txBody>
          <a:bodyPr>
            <a:noAutofit/>
          </a:bodyPr>
          <a:lstStyle/>
          <a:p>
            <a:pPr marL="0" indent="0">
              <a:buNone/>
            </a:pPr>
            <a:r>
              <a:rPr lang="en-US" sz="1900" i="1" dirty="0" smtClean="0">
                <a:effectLst/>
                <a:latin typeface="Calibri" panose="020F0502020204030204" pitchFamily="34" charset="0"/>
              </a:rPr>
              <a:t>The Budget and Economic Outlook: 2018 to 2028</a:t>
            </a:r>
            <a:r>
              <a:rPr lang="en-US" sz="1900" dirty="0" smtClean="0">
                <a:effectLst/>
                <a:latin typeface="Calibri" panose="020F0502020204030204" pitchFamily="34" charset="0"/>
              </a:rPr>
              <a:t>, US CBO, April 2018, Fig. B-1, p.116.</a:t>
            </a:r>
            <a:endParaRPr lang="en-US" sz="1900" dirty="0">
              <a:effectLst/>
              <a:latin typeface="Calibri" panose="020F050202020403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65177"/>
            <a:ext cx="820660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71464" y="1784176"/>
            <a:ext cx="6516960" cy="415498"/>
          </a:xfrm>
          <a:prstGeom prst="rect">
            <a:avLst/>
          </a:prstGeom>
        </p:spPr>
        <p:txBody>
          <a:bodyPr wrap="square">
            <a:spAutoFit/>
          </a:bodyPr>
          <a:lstStyle/>
          <a:p>
            <a:r>
              <a:rPr lang="en-US" sz="2100" dirty="0" smtClean="0">
                <a:latin typeface="Calibri" panose="020F0502020204030204" pitchFamily="34" charset="0"/>
              </a:rPr>
              <a:t>Economic Effects of the 2017 Tax Act at a Glance -- CBO</a:t>
            </a:r>
            <a:endParaRPr lang="en-US" sz="2100" dirty="0">
              <a:latin typeface="Calibri" panose="020F0502020204030204" pitchFamily="34" charset="0"/>
            </a:endParaRPr>
          </a:p>
        </p:txBody>
      </p:sp>
      <p:sp>
        <p:nvSpPr>
          <p:cNvPr id="5" name="Rectangle 4"/>
          <p:cNvSpPr/>
          <p:nvPr/>
        </p:nvSpPr>
        <p:spPr>
          <a:xfrm>
            <a:off x="381000" y="6074712"/>
            <a:ext cx="8686800" cy="738664"/>
          </a:xfrm>
          <a:prstGeom prst="rect">
            <a:avLst/>
          </a:prstGeom>
        </p:spPr>
        <p:txBody>
          <a:bodyPr wrap="square">
            <a:spAutoFit/>
          </a:bodyPr>
          <a:lstStyle/>
          <a:p>
            <a:r>
              <a:rPr lang="en-US" sz="1400" dirty="0" smtClean="0">
                <a:latin typeface="Calibri" panose="020F0502020204030204" pitchFamily="34" charset="0"/>
              </a:rPr>
              <a:t>Potential GDP is CBO’s estimate of the maximum sustainable output of the economy. Excess demand exists when the demand for goods and services exceeds the amount that the economy can sustainably supply. The output gap is the difference between GDP and CBO’s estimate of potential GDP and is expressed as a percentage of potential GDP. </a:t>
            </a:r>
            <a:endParaRPr lang="en-US" sz="1400" dirty="0">
              <a:latin typeface="Calibri" panose="020F0502020204030204" pitchFamily="34" charset="0"/>
            </a:endParaRPr>
          </a:p>
        </p:txBody>
      </p:sp>
      <p:sp>
        <p:nvSpPr>
          <p:cNvPr id="6" name="TextBox 5"/>
          <p:cNvSpPr txBox="1"/>
          <p:nvPr/>
        </p:nvSpPr>
        <p:spPr>
          <a:xfrm>
            <a:off x="76200" y="2088976"/>
            <a:ext cx="1371600" cy="954107"/>
          </a:xfrm>
          <a:prstGeom prst="rect">
            <a:avLst/>
          </a:prstGeom>
          <a:noFill/>
        </p:spPr>
        <p:txBody>
          <a:bodyPr wrap="square" rtlCol="0">
            <a:spAutoFit/>
          </a:bodyPr>
          <a:lstStyle/>
          <a:p>
            <a:r>
              <a:rPr lang="en-US" sz="2400" dirty="0" smtClean="0">
                <a:latin typeface="Calibri" panose="020F0502020204030204" pitchFamily="34" charset="0"/>
              </a:rPr>
              <a:t>% </a:t>
            </a:r>
            <a:r>
              <a:rPr lang="en-US" sz="1600" dirty="0" smtClean="0">
                <a:latin typeface="Calibri" panose="020F0502020204030204" pitchFamily="34" charset="0"/>
              </a:rPr>
              <a:t>of potential </a:t>
            </a:r>
            <a:br>
              <a:rPr lang="en-US" sz="1600" dirty="0" smtClean="0">
                <a:latin typeface="Calibri" panose="020F0502020204030204" pitchFamily="34" charset="0"/>
              </a:rPr>
            </a:br>
            <a:r>
              <a:rPr lang="en-US" sz="1600" dirty="0" smtClean="0">
                <a:latin typeface="Calibri" panose="020F0502020204030204" pitchFamily="34" charset="0"/>
              </a:rPr>
              <a:t>GDP</a:t>
            </a:r>
            <a:endParaRPr lang="en-US" sz="1600" dirty="0">
              <a:latin typeface="Calibri" panose="020F0502020204030204" pitchFamily="34" charset="0"/>
            </a:endParaRPr>
          </a:p>
        </p:txBody>
      </p:sp>
      <p:sp>
        <p:nvSpPr>
          <p:cNvPr id="7" name="TextBox 6"/>
          <p:cNvSpPr txBox="1"/>
          <p:nvPr/>
        </p:nvSpPr>
        <p:spPr>
          <a:xfrm>
            <a:off x="5940152" y="2924944"/>
            <a:ext cx="3086101" cy="400110"/>
          </a:xfrm>
          <a:prstGeom prst="rect">
            <a:avLst/>
          </a:prstGeom>
          <a:noFill/>
        </p:spPr>
        <p:txBody>
          <a:bodyPr wrap="none" rtlCol="0">
            <a:spAutoFit/>
          </a:bodyPr>
          <a:lstStyle/>
          <a:p>
            <a:r>
              <a:rPr lang="en-US" sz="2000" b="1" dirty="0" smtClean="0">
                <a:solidFill>
                  <a:srgbClr val="78250E"/>
                </a:solidFill>
              </a:rPr>
              <a:t>Excess Demand due to</a:t>
            </a:r>
            <a:endParaRPr lang="en-US" sz="2000" b="1" dirty="0">
              <a:solidFill>
                <a:srgbClr val="78250E"/>
              </a:solidFill>
            </a:endParaRPr>
          </a:p>
        </p:txBody>
      </p:sp>
      <p:cxnSp>
        <p:nvCxnSpPr>
          <p:cNvPr id="9" name="Straight Arrow Connector 8"/>
          <p:cNvCxnSpPr/>
          <p:nvPr/>
        </p:nvCxnSpPr>
        <p:spPr>
          <a:xfrm flipH="1">
            <a:off x="4499992" y="2924944"/>
            <a:ext cx="1008112" cy="504056"/>
          </a:xfrm>
          <a:prstGeom prst="straightConnector1">
            <a:avLst/>
          </a:prstGeom>
          <a:ln w="28575">
            <a:solidFill>
              <a:srgbClr val="D47D0A"/>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644008" y="3445559"/>
            <a:ext cx="1530288" cy="271682"/>
          </a:xfrm>
          <a:prstGeom prst="straightConnector1">
            <a:avLst/>
          </a:prstGeom>
          <a:ln w="28575">
            <a:solidFill>
              <a:srgbClr val="78250E"/>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3" descr="http://www.ushistory.org/betsy/more/flags/usflag64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1688" y="118048"/>
            <a:ext cx="684045" cy="38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481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224"/>
            <a:ext cx="8229600" cy="1371600"/>
          </a:xfrm>
        </p:spPr>
        <p:txBody>
          <a:bodyPr/>
          <a:lstStyle/>
          <a:p>
            <a:r>
              <a:rPr lang="en-US" altLang="en-US" sz="3400" b="1" dirty="0">
                <a:effectLst/>
                <a:latin typeface="Calibri" panose="020F0502020204030204" pitchFamily="34" charset="0"/>
              </a:rPr>
              <a:t>Appendix II</a:t>
            </a:r>
            <a:r>
              <a:rPr lang="en-US" altLang="en-US" sz="3400" b="1" dirty="0" smtClean="0">
                <a:effectLst/>
                <a:latin typeface="Calibri" panose="020F0502020204030204" pitchFamily="34" charset="0"/>
              </a:rPr>
              <a:t>: </a:t>
            </a:r>
            <a:br>
              <a:rPr lang="en-US" altLang="en-US" sz="3400" b="1" dirty="0" smtClean="0">
                <a:effectLst/>
                <a:latin typeface="Calibri" panose="020F0502020204030204" pitchFamily="34" charset="0"/>
              </a:rPr>
            </a:br>
            <a:r>
              <a:rPr lang="en-US" altLang="en-US" sz="3400" b="1" dirty="0" smtClean="0">
                <a:effectLst/>
                <a:latin typeface="Calibri" panose="020F0502020204030204" pitchFamily="34" charset="0"/>
              </a:rPr>
              <a:t>More on bias in budget forecasts</a:t>
            </a:r>
            <a:endParaRPr lang="en-US" sz="3400" b="1" dirty="0">
              <a:effectLst/>
            </a:endParaRPr>
          </a:p>
        </p:txBody>
      </p:sp>
      <p:sp>
        <p:nvSpPr>
          <p:cNvPr id="3" name="Content Placeholder 2"/>
          <p:cNvSpPr>
            <a:spLocks noGrp="1"/>
          </p:cNvSpPr>
          <p:nvPr>
            <p:ph idx="1"/>
          </p:nvPr>
        </p:nvSpPr>
        <p:spPr>
          <a:xfrm>
            <a:off x="673224" y="2348880"/>
            <a:ext cx="6635080" cy="3747120"/>
          </a:xfrm>
        </p:spPr>
        <p:txBody>
          <a:bodyPr/>
          <a:lstStyle/>
          <a:p>
            <a:r>
              <a:rPr lang="en-US" b="1" dirty="0" smtClean="0">
                <a:solidFill>
                  <a:srgbClr val="7030A0"/>
                </a:solidFill>
                <a:effectLst/>
              </a:rPr>
              <a:t>(1) Bias in official forecasts</a:t>
            </a:r>
            <a:br>
              <a:rPr lang="en-US" b="1" dirty="0" smtClean="0">
                <a:solidFill>
                  <a:srgbClr val="7030A0"/>
                </a:solidFill>
                <a:effectLst/>
              </a:rPr>
            </a:br>
            <a:endParaRPr lang="en-US" b="1" dirty="0" smtClean="0">
              <a:solidFill>
                <a:srgbClr val="7030A0"/>
              </a:solidFill>
              <a:effectLst/>
            </a:endParaRPr>
          </a:p>
          <a:p>
            <a:r>
              <a:rPr lang="en-US" b="1" dirty="0" smtClean="0">
                <a:solidFill>
                  <a:srgbClr val="7030A0"/>
                </a:solidFill>
                <a:effectLst/>
              </a:rPr>
              <a:t>(2) Can private forecasts help?</a:t>
            </a:r>
          </a:p>
        </p:txBody>
      </p:sp>
      <p:sp>
        <p:nvSpPr>
          <p:cNvPr id="4" name="Slide Number Placeholder 3"/>
          <p:cNvSpPr>
            <a:spLocks noGrp="1"/>
          </p:cNvSpPr>
          <p:nvPr>
            <p:ph type="sldNum" sz="quarter" idx="12"/>
          </p:nvPr>
        </p:nvSpPr>
        <p:spPr/>
        <p:txBody>
          <a:bodyPr/>
          <a:lstStyle/>
          <a:p>
            <a:fld id="{7A82F3AB-5446-41BD-9242-90190693905E}" type="slidenum">
              <a:rPr lang="en-US" altLang="en-US" smtClean="0"/>
              <a:pPr/>
              <a:t>36</a:t>
            </a:fld>
            <a:endParaRPr lang="en-US" altLang="en-US"/>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708920"/>
            <a:ext cx="1913400" cy="190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7997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8902EC76-208C-4D33-B317-D7B577B4F4F7}" type="slidenum">
              <a:rPr lang="en-US" altLang="en-US" sz="1400">
                <a:latin typeface="Calibri" panose="020F0502020204030204" pitchFamily="34" charset="0"/>
              </a:rPr>
              <a:pPr eaLnBrk="1" hangingPunct="1">
                <a:spcBef>
                  <a:spcPct val="0"/>
                </a:spcBef>
                <a:buClrTx/>
                <a:buSzTx/>
                <a:buFontTx/>
                <a:buNone/>
              </a:pPr>
              <a:t>37</a:t>
            </a:fld>
            <a:endParaRPr lang="en-US" altLang="en-US" sz="1400">
              <a:latin typeface="Calibri" panose="020F0502020204030204" pitchFamily="34" charset="0"/>
            </a:endParaRPr>
          </a:p>
        </p:txBody>
      </p:sp>
      <p:pic>
        <p:nvPicPr>
          <p:cNvPr id="14339" name="Picture 2" descr="UnitedStatesYF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3058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ChangeArrowheads="1"/>
          </p:cNvSpPr>
          <p:nvPr/>
        </p:nvSpPr>
        <p:spPr bwMode="auto">
          <a:xfrm>
            <a:off x="609600" y="961564"/>
            <a:ext cx="815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US official projections </a:t>
            </a:r>
            <a:r>
              <a:rPr lang="en-US" altLang="en-US" sz="2800" dirty="0" smtClean="0">
                <a:latin typeface="Calibri" panose="020F0502020204030204" pitchFamily="34" charset="0"/>
              </a:rPr>
              <a:t>were </a:t>
            </a:r>
            <a:r>
              <a:rPr lang="en-US" altLang="en-US" sz="2800" dirty="0">
                <a:latin typeface="Calibri" panose="020F0502020204030204" pitchFamily="34" charset="0"/>
              </a:rPr>
              <a:t>over-optimistic on </a:t>
            </a:r>
            <a:r>
              <a:rPr lang="en-US" altLang="en-US" sz="2800" dirty="0" smtClean="0">
                <a:latin typeface="Calibri" panose="020F0502020204030204" pitchFamily="34" charset="0"/>
              </a:rPr>
              <a:t>average.</a:t>
            </a:r>
            <a:endParaRPr lang="en-US" altLang="en-US" sz="2800" dirty="0">
              <a:latin typeface="Calibri" panose="020F0502020204030204" pitchFamily="34" charset="0"/>
            </a:endParaRPr>
          </a:p>
        </p:txBody>
      </p:sp>
      <p:cxnSp>
        <p:nvCxnSpPr>
          <p:cNvPr id="6" name="Straight Arrow Connector 5"/>
          <p:cNvCxnSpPr/>
          <p:nvPr/>
        </p:nvCxnSpPr>
        <p:spPr>
          <a:xfrm rot="5400000" flipH="1" flipV="1">
            <a:off x="3581401" y="3822700"/>
            <a:ext cx="304800" cy="3175"/>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3582194" y="3685381"/>
            <a:ext cx="304800" cy="158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778625" y="3609975"/>
            <a:ext cx="1588" cy="304800"/>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780213" y="3429000"/>
            <a:ext cx="1587" cy="212725"/>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4345" name="TextBox 9"/>
          <p:cNvSpPr txBox="1">
            <a:spLocks noChangeArrowheads="1"/>
          </p:cNvSpPr>
          <p:nvPr/>
        </p:nvSpPr>
        <p:spPr bwMode="auto">
          <a:xfrm>
            <a:off x="6629400" y="6172200"/>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a:latin typeface="Calibri" panose="020F0502020204030204" pitchFamily="34" charset="0"/>
              </a:rPr>
              <a:t>F &amp; Schreger, 2013</a:t>
            </a:r>
          </a:p>
        </p:txBody>
      </p:sp>
      <p:pic>
        <p:nvPicPr>
          <p:cNvPr id="14346" name="Picture 13" descr="http://www.ushistory.org/betsy/more/flags/usflag64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838" y="4267200"/>
            <a:ext cx="10318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600314" y="2036515"/>
            <a:ext cx="4154016" cy="2108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99592" y="6172200"/>
            <a:ext cx="2304256" cy="20912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28184" y="6237312"/>
            <a:ext cx="2304256" cy="20912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63688" y="260648"/>
            <a:ext cx="6269601" cy="584775"/>
          </a:xfrm>
          <a:prstGeom prst="rect">
            <a:avLst/>
          </a:prstGeom>
          <a:noFill/>
        </p:spPr>
        <p:txBody>
          <a:bodyPr wrap="none" rtlCol="0">
            <a:spAutoFit/>
          </a:bodyPr>
          <a:lstStyle/>
          <a:p>
            <a:r>
              <a:rPr lang="en-US" sz="3200" b="1" dirty="0" smtClean="0">
                <a:solidFill>
                  <a:srgbClr val="7030A0"/>
                </a:solidFill>
                <a:latin typeface="+mj-lt"/>
              </a:rPr>
              <a:t>(1) More on bias in official forecasts</a:t>
            </a:r>
            <a:endParaRPr lang="en-US" sz="3200" b="1" dirty="0">
              <a:solidFill>
                <a:srgbClr val="7030A0"/>
              </a:solidFill>
              <a:latin typeface="+mj-lt"/>
            </a:endParaRPr>
          </a:p>
        </p:txBody>
      </p:sp>
    </p:spTree>
    <p:extLst>
      <p:ext uri="{BB962C8B-B14F-4D97-AF65-F5344CB8AC3E}">
        <p14:creationId xmlns:p14="http://schemas.microsoft.com/office/powerpoint/2010/main" val="2710219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3"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A5C0DC2D-7735-4071-912B-F4B3F1A9CF5F}" type="slidenum">
              <a:rPr lang="en-US" altLang="en-US" sz="1400">
                <a:latin typeface="Arial" pitchFamily="34" charset="0"/>
              </a:rPr>
              <a:pPr eaLnBrk="1" hangingPunct="1">
                <a:spcBef>
                  <a:spcPct val="0"/>
                </a:spcBef>
                <a:buClrTx/>
                <a:buSzTx/>
                <a:buFontTx/>
                <a:buNone/>
              </a:pPr>
              <a:t>38</a:t>
            </a:fld>
            <a:endParaRPr lang="en-US" altLang="en-US" sz="1400">
              <a:latin typeface="Arial" pitchFamily="34" charset="0"/>
            </a:endParaRP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45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p:cNvSpPr txBox="1">
            <a:spLocks noChangeArrowheads="1"/>
          </p:cNvSpPr>
          <p:nvPr/>
        </p:nvSpPr>
        <p:spPr bwMode="auto">
          <a:xfrm>
            <a:off x="685800" y="327025"/>
            <a:ext cx="7772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Greek official forecasts </a:t>
            </a:r>
            <a:r>
              <a:rPr lang="en-US" altLang="en-US" sz="2800" dirty="0" smtClean="0">
                <a:latin typeface="Calibri" panose="020F0502020204030204" pitchFamily="34" charset="0"/>
              </a:rPr>
              <a:t>were </a:t>
            </a:r>
            <a:r>
              <a:rPr lang="en-US" altLang="en-US" sz="2800" i="1" dirty="0">
                <a:latin typeface="Calibri" panose="020F0502020204030204" pitchFamily="34" charset="0"/>
              </a:rPr>
              <a:t>always</a:t>
            </a:r>
            <a:r>
              <a:rPr lang="en-US" altLang="en-US" sz="2800" dirty="0">
                <a:latin typeface="Calibri" panose="020F0502020204030204" pitchFamily="34" charset="0"/>
              </a:rPr>
              <a:t> </a:t>
            </a:r>
            <a:r>
              <a:rPr lang="en-US" altLang="en-US" sz="2800" dirty="0" smtClean="0">
                <a:latin typeface="Calibri" panose="020F0502020204030204" pitchFamily="34" charset="0"/>
              </a:rPr>
              <a:t>over-optimistic</a:t>
            </a:r>
            <a:r>
              <a:rPr lang="en-US" altLang="en-US" sz="2800" dirty="0">
                <a:latin typeface="Calibri" panose="020F0502020204030204" pitchFamily="34" charset="0"/>
              </a:rPr>
              <a:t>.</a:t>
            </a:r>
            <a:br>
              <a:rPr lang="en-US" altLang="en-US" sz="2800" dirty="0">
                <a:latin typeface="Calibri" panose="020F0502020204030204" pitchFamily="34" charset="0"/>
              </a:rPr>
            </a:br>
            <a:endParaRPr lang="en-US" altLang="en-US" sz="2800" dirty="0">
              <a:latin typeface="Calibri" panose="020F0502020204030204" pitchFamily="34" charset="0"/>
            </a:endParaRPr>
          </a:p>
        </p:txBody>
      </p:sp>
      <p:sp>
        <p:nvSpPr>
          <p:cNvPr id="16389" name="TextBox 4"/>
          <p:cNvSpPr txBox="1">
            <a:spLocks noChangeArrowheads="1"/>
          </p:cNvSpPr>
          <p:nvPr/>
        </p:nvSpPr>
        <p:spPr bwMode="auto">
          <a:xfrm>
            <a:off x="7080250" y="6143625"/>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a:t>F &amp; Schreger, 2013</a:t>
            </a:r>
          </a:p>
        </p:txBody>
      </p:sp>
      <p:cxnSp>
        <p:nvCxnSpPr>
          <p:cNvPr id="7" name="Straight Arrow Connector 6"/>
          <p:cNvCxnSpPr/>
          <p:nvPr/>
        </p:nvCxnSpPr>
        <p:spPr>
          <a:xfrm rot="5400000" flipH="1" flipV="1">
            <a:off x="1801813" y="3027362"/>
            <a:ext cx="666750" cy="3175"/>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1822450" y="2673350"/>
            <a:ext cx="623888" cy="158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6392" name="TextBox 8"/>
          <p:cNvSpPr txBox="1">
            <a:spLocks noChangeArrowheads="1"/>
          </p:cNvSpPr>
          <p:nvPr/>
        </p:nvSpPr>
        <p:spPr bwMode="auto">
          <a:xfrm>
            <a:off x="2728913" y="6477000"/>
            <a:ext cx="405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200"/>
              <a:t>Data from Greece’s Stability and Convergence Programs</a:t>
            </a:r>
            <a:r>
              <a:rPr lang="en-US" altLang="en-US" sz="1800"/>
              <a:t>.</a:t>
            </a:r>
          </a:p>
        </p:txBody>
      </p:sp>
      <p:pic>
        <p:nvPicPr>
          <p:cNvPr id="16393" name="Picture 10" descr="http://www.mapsofworld.com/images/world-countries-flags/greece-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981450"/>
            <a:ext cx="1143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899592" y="6172200"/>
            <a:ext cx="2304256" cy="20912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83830" y="1595744"/>
            <a:ext cx="4308450" cy="2300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44208" y="6143625"/>
            <a:ext cx="2376264" cy="2272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040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3CC59F2A-B9BC-4618-BB6C-E4ABB817EBF7}" type="slidenum">
              <a:rPr lang="en-US" altLang="en-US" sz="1400">
                <a:latin typeface="Arial" pitchFamily="34" charset="0"/>
              </a:rPr>
              <a:pPr eaLnBrk="1" hangingPunct="1">
                <a:spcBef>
                  <a:spcPct val="0"/>
                </a:spcBef>
                <a:buClrTx/>
                <a:buSzTx/>
                <a:buFontTx/>
                <a:buNone/>
              </a:pPr>
              <a:t>39</a:t>
            </a:fld>
            <a:endParaRPr lang="en-US" altLang="en-US" sz="1400">
              <a:latin typeface="Arial" pitchFamily="34" charset="0"/>
            </a:endParaRPr>
          </a:p>
        </p:txBody>
      </p:sp>
      <p:pic>
        <p:nvPicPr>
          <p:cNvPr id="17411" name="Picture 2" descr="Germany YF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772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
          <p:cNvSpPr>
            <a:spLocks noChangeArrowheads="1"/>
          </p:cNvSpPr>
          <p:nvPr/>
        </p:nvSpPr>
        <p:spPr bwMode="auto">
          <a:xfrm>
            <a:off x="838200" y="457200"/>
            <a:ext cx="807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 German forecasts </a:t>
            </a:r>
            <a:r>
              <a:rPr lang="en-US" altLang="en-US" sz="2800" dirty="0" smtClean="0">
                <a:latin typeface="Calibri" panose="020F0502020204030204" pitchFamily="34" charset="0"/>
              </a:rPr>
              <a:t>were also </a:t>
            </a:r>
            <a:r>
              <a:rPr lang="en-US" altLang="en-US" sz="2800" dirty="0">
                <a:latin typeface="Calibri" panose="020F0502020204030204" pitchFamily="34" charset="0"/>
              </a:rPr>
              <a:t>usually </a:t>
            </a:r>
            <a:r>
              <a:rPr lang="en-US" altLang="en-US" sz="2800" dirty="0" smtClean="0">
                <a:latin typeface="Calibri" panose="020F0502020204030204" pitchFamily="34" charset="0"/>
              </a:rPr>
              <a:t>too optimistic.</a:t>
            </a:r>
            <a:endParaRPr lang="en-US" altLang="en-US" sz="2800" dirty="0">
              <a:latin typeface="Calibri" panose="020F0502020204030204" pitchFamily="34" charset="0"/>
            </a:endParaRPr>
          </a:p>
        </p:txBody>
      </p:sp>
      <p:pic>
        <p:nvPicPr>
          <p:cNvPr id="17413" name="Picture 2" descr="http://www.mapsofworld.com/images/world-countries-flags/germany-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4003675"/>
            <a:ext cx="11430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V="1">
            <a:off x="2133600" y="3429000"/>
            <a:ext cx="0" cy="838200"/>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133600" y="3124200"/>
            <a:ext cx="1588" cy="71913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486400" y="3295650"/>
            <a:ext cx="3175" cy="666750"/>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486400" y="2743200"/>
            <a:ext cx="1588" cy="94773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627784" y="1758799"/>
            <a:ext cx="4308450" cy="2300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99592" y="6237312"/>
            <a:ext cx="4308450" cy="2300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880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457200" y="228600"/>
            <a:ext cx="8229600" cy="1143000"/>
          </a:xfrm>
        </p:spPr>
        <p:txBody>
          <a:bodyPr/>
          <a:lstStyle/>
          <a:p>
            <a:pPr eaLnBrk="1" hangingPunct="1"/>
            <a:r>
              <a:rPr lang="en-US" altLang="en-US" sz="3200" dirty="0" smtClean="0">
                <a:effectLst/>
              </a:rPr>
              <a:t>Why do leaders fail to take advantage </a:t>
            </a:r>
            <a:br>
              <a:rPr lang="en-US" altLang="en-US" sz="3200" dirty="0" smtClean="0">
                <a:effectLst/>
              </a:rPr>
            </a:br>
            <a:r>
              <a:rPr lang="en-US" altLang="en-US" sz="3200" dirty="0" smtClean="0">
                <a:effectLst/>
              </a:rPr>
              <a:t>of boom times to strengthen the budget?</a:t>
            </a:r>
          </a:p>
        </p:txBody>
      </p:sp>
      <p:sp>
        <p:nvSpPr>
          <p:cNvPr id="38915" name="Content Placeholder 2"/>
          <p:cNvSpPr>
            <a:spLocks noGrp="1"/>
          </p:cNvSpPr>
          <p:nvPr>
            <p:ph idx="4294967295"/>
          </p:nvPr>
        </p:nvSpPr>
        <p:spPr>
          <a:xfrm>
            <a:off x="304800" y="1676400"/>
            <a:ext cx="8839200" cy="4953000"/>
          </a:xfrm>
        </p:spPr>
        <p:txBody>
          <a:bodyPr/>
          <a:lstStyle/>
          <a:p>
            <a:pPr eaLnBrk="1" hangingPunct="1"/>
            <a:r>
              <a:rPr lang="en-US" altLang="en-US" sz="3000" dirty="0" smtClean="0">
                <a:effectLst/>
              </a:rPr>
              <a:t>People don’t see the need to “fix the hole </a:t>
            </a:r>
            <a:br>
              <a:rPr lang="en-US" altLang="en-US" sz="3000" dirty="0" smtClean="0">
                <a:effectLst/>
              </a:rPr>
            </a:br>
            <a:r>
              <a:rPr lang="en-US" altLang="en-US" sz="3000" dirty="0" smtClean="0">
                <a:effectLst/>
              </a:rPr>
              <a:t>in the roof when the sun is shining.”</a:t>
            </a:r>
          </a:p>
          <a:p>
            <a:pPr lvl="1" eaLnBrk="1" hangingPunct="1"/>
            <a:r>
              <a:rPr lang="en-US" altLang="en-US" dirty="0" smtClean="0">
                <a:effectLst/>
              </a:rPr>
              <a:t>They may see the mistake </a:t>
            </a:r>
            <a:br>
              <a:rPr lang="en-US" altLang="en-US" dirty="0" smtClean="0">
                <a:effectLst/>
              </a:rPr>
            </a:br>
            <a:r>
              <a:rPr lang="en-US" altLang="en-US" dirty="0" smtClean="0">
                <a:effectLst/>
              </a:rPr>
              <a:t>  when the storm hits,</a:t>
            </a:r>
            <a:r>
              <a:rPr lang="en-US" altLang="en-US" sz="2100" dirty="0" smtClean="0">
                <a:effectLst/>
              </a:rPr>
              <a:t> </a:t>
            </a:r>
          </a:p>
          <a:p>
            <a:pPr lvl="2" eaLnBrk="1" hangingPunct="1"/>
            <a:r>
              <a:rPr lang="en-US" altLang="en-US" dirty="0" smtClean="0">
                <a:effectLst/>
              </a:rPr>
              <a:t>but then it is too late.</a:t>
            </a:r>
            <a:r>
              <a:rPr lang="en-US" altLang="en-US" sz="2800" dirty="0" smtClean="0">
                <a:effectLst/>
              </a:rPr>
              <a:t/>
            </a:r>
            <a:br>
              <a:rPr lang="en-US" altLang="en-US" sz="2800" dirty="0" smtClean="0">
                <a:effectLst/>
              </a:rPr>
            </a:br>
            <a:endParaRPr lang="en-US" altLang="en-US" sz="2800" dirty="0" smtClean="0">
              <a:effectLst/>
            </a:endParaRPr>
          </a:p>
          <a:p>
            <a:pPr eaLnBrk="1" hangingPunct="1"/>
            <a:r>
              <a:rPr lang="en-US" altLang="en-US" sz="2900" dirty="0" smtClean="0">
                <a:effectLst/>
              </a:rPr>
              <a:t>My claim: Official forecasts </a:t>
            </a:r>
            <a:br>
              <a:rPr lang="en-US" altLang="en-US" sz="2900" dirty="0" smtClean="0">
                <a:effectLst/>
              </a:rPr>
            </a:br>
            <a:r>
              <a:rPr lang="en-US" altLang="en-US" sz="2900" dirty="0" smtClean="0">
                <a:effectLst/>
              </a:rPr>
              <a:t>are over-optimistic in boom periods, </a:t>
            </a:r>
            <a:br>
              <a:rPr lang="en-US" altLang="en-US" sz="2900" dirty="0" smtClean="0">
                <a:effectLst/>
              </a:rPr>
            </a:br>
            <a:r>
              <a:rPr lang="en-US" altLang="en-US" sz="2600" dirty="0" smtClean="0">
                <a:effectLst/>
              </a:rPr>
              <a:t>rationalizing the failure to act</a:t>
            </a:r>
          </a:p>
          <a:p>
            <a:pPr lvl="1" eaLnBrk="1" hangingPunct="1"/>
            <a:r>
              <a:rPr lang="en-US" altLang="en-US" sz="2400" dirty="0" smtClean="0">
                <a:effectLst/>
              </a:rPr>
              <a:t>according to data from 33 countries.</a:t>
            </a:r>
            <a:r>
              <a:rPr lang="en-US" altLang="en-US" sz="2600" dirty="0" smtClean="0">
                <a:effectLst/>
              </a:rPr>
              <a:t/>
            </a:r>
            <a:br>
              <a:rPr lang="en-US" altLang="en-US" sz="2600" dirty="0" smtClean="0">
                <a:effectLst/>
              </a:rPr>
            </a:br>
            <a:endParaRPr lang="en-US" altLang="en-US" sz="200" dirty="0" smtClean="0">
              <a:effectLst/>
            </a:endParaRPr>
          </a:p>
        </p:txBody>
      </p:sp>
      <p:pic>
        <p:nvPicPr>
          <p:cNvPr id="38918" name="Picture 6" descr="http://acting4camera.com/wp-content/uploads/2012/07/Roof-Ho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475" y="2743200"/>
            <a:ext cx="3184525" cy="2098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9924" name="Picture 4" descr="C:\Users\Evan\AppData\Local\Microsoft\Windows\Temporary Internet Files\Content.IE5\W3DQ6JHQ\MC90023276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3388" y="5046663"/>
            <a:ext cx="1522412"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7029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9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9AB607C4-1205-4BA6-A082-AE007A7641A5}" type="slidenum">
              <a:rPr lang="en-US" altLang="en-US" sz="1400">
                <a:latin typeface="Calibri" panose="020F0502020204030204" pitchFamily="34" charset="0"/>
              </a:rPr>
              <a:pPr eaLnBrk="1" hangingPunct="1">
                <a:spcBef>
                  <a:spcPct val="0"/>
                </a:spcBef>
                <a:buClrTx/>
                <a:buSzTx/>
                <a:buFontTx/>
                <a:buNone/>
              </a:pPr>
              <a:t>40</a:t>
            </a:fld>
            <a:endParaRPr lang="en-US" altLang="en-US" sz="1400">
              <a:latin typeface="Calibri" panose="020F0502020204030204" pitchFamily="34" charset="0"/>
            </a:endParaRPr>
          </a:p>
        </p:txBody>
      </p:sp>
      <p:sp>
        <p:nvSpPr>
          <p:cNvPr id="29699" name="Rectangle 1"/>
          <p:cNvSpPr>
            <a:spLocks noChangeArrowheads="1"/>
          </p:cNvSpPr>
          <p:nvPr/>
        </p:nvSpPr>
        <p:spPr bwMode="auto">
          <a:xfrm>
            <a:off x="-152400" y="274003"/>
            <a:ext cx="960913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a:spcBef>
                <a:spcPct val="0"/>
              </a:spcBef>
              <a:buClrTx/>
              <a:buSzTx/>
              <a:buFontTx/>
              <a:buNone/>
            </a:pPr>
            <a:r>
              <a:rPr lang="en-US" altLang="en-US" sz="3400" b="1" dirty="0" smtClean="0">
                <a:solidFill>
                  <a:srgbClr val="7030A0"/>
                </a:solidFill>
                <a:latin typeface="Calibri" pitchFamily="34" charset="0"/>
              </a:rPr>
              <a:t>(2) New results using private </a:t>
            </a:r>
            <a:r>
              <a:rPr lang="en-US" altLang="en-US" sz="3400" b="1" dirty="0">
                <a:solidFill>
                  <a:srgbClr val="7030A0"/>
                </a:solidFill>
                <a:latin typeface="Calibri" pitchFamily="34" charset="0"/>
              </a:rPr>
              <a:t>sector forecasts, </a:t>
            </a:r>
          </a:p>
          <a:p>
            <a:pPr algn="ctr">
              <a:spcBef>
                <a:spcPct val="0"/>
              </a:spcBef>
              <a:buClrTx/>
              <a:buSzTx/>
              <a:buFontTx/>
              <a:buNone/>
            </a:pPr>
            <a:r>
              <a:rPr lang="en-US" altLang="en-US" sz="3400" b="1" dirty="0">
                <a:solidFill>
                  <a:srgbClr val="7030A0"/>
                </a:solidFill>
                <a:latin typeface="Calibri" pitchFamily="34" charset="0"/>
              </a:rPr>
              <a:t>from </a:t>
            </a:r>
            <a:r>
              <a:rPr lang="en-US" altLang="en-US" sz="3400" b="1" i="1" dirty="0">
                <a:solidFill>
                  <a:srgbClr val="7030A0"/>
                </a:solidFill>
                <a:latin typeface="Calibri" pitchFamily="34" charset="0"/>
              </a:rPr>
              <a:t>Consensus Economics</a:t>
            </a:r>
            <a:endParaRPr lang="en-US" altLang="en-US" sz="3400" i="1" dirty="0">
              <a:solidFill>
                <a:srgbClr val="7030A0"/>
              </a:solidFill>
              <a:latin typeface="Calibri" panose="020F0502020204030204" pitchFamily="34" charset="0"/>
            </a:endParaRPr>
          </a:p>
        </p:txBody>
      </p:sp>
      <p:sp>
        <p:nvSpPr>
          <p:cNvPr id="29700" name="Rectangle 1"/>
          <p:cNvSpPr>
            <a:spLocks noChangeArrowheads="1"/>
          </p:cNvSpPr>
          <p:nvPr/>
        </p:nvSpPr>
        <p:spPr bwMode="auto">
          <a:xfrm>
            <a:off x="1295400" y="1340768"/>
            <a:ext cx="62484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lvl="1" algn="ctr">
              <a:spcBef>
                <a:spcPct val="0"/>
              </a:spcBef>
              <a:buClrTx/>
              <a:buSzTx/>
              <a:buFontTx/>
              <a:buNone/>
            </a:pPr>
            <a:r>
              <a:rPr lang="en-US" altLang="en-US" sz="700" dirty="0">
                <a:latin typeface="Calibri" panose="020F0502020204030204" pitchFamily="34" charset="0"/>
              </a:rPr>
              <a:t>                                                                                 </a:t>
            </a:r>
            <a:br>
              <a:rPr lang="en-US" altLang="en-US" sz="700" dirty="0">
                <a:latin typeface="Calibri" panose="020F0502020204030204" pitchFamily="34" charset="0"/>
              </a:rPr>
            </a:br>
            <a:r>
              <a:rPr lang="en-US" altLang="en-US" sz="2400" dirty="0">
                <a:latin typeface="Calibri" pitchFamily="34" charset="0"/>
              </a:rPr>
              <a:t>Frankel &amp; Schreger </a:t>
            </a:r>
            <a:r>
              <a:rPr lang="en-US" altLang="en-US" sz="2400" dirty="0" smtClean="0">
                <a:latin typeface="Calibri" pitchFamily="34" charset="0"/>
              </a:rPr>
              <a:t>(2016)</a:t>
            </a:r>
            <a:endParaRPr lang="en-US" altLang="en-US" sz="2400" dirty="0">
              <a:latin typeface="Calibri" panose="020F0502020204030204" pitchFamily="34" charset="0"/>
            </a:endParaRPr>
          </a:p>
        </p:txBody>
      </p:sp>
      <p:sp>
        <p:nvSpPr>
          <p:cNvPr id="28677" name="TextBox 2"/>
          <p:cNvSpPr txBox="1">
            <a:spLocks noChangeArrowheads="1"/>
          </p:cNvSpPr>
          <p:nvPr/>
        </p:nvSpPr>
        <p:spPr bwMode="auto">
          <a:xfrm>
            <a:off x="228600" y="2057400"/>
            <a:ext cx="342900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200" dirty="0">
                <a:latin typeface="Calibri" panose="020F0502020204030204" pitchFamily="34" charset="0"/>
              </a:rPr>
              <a:t>The extension of the analysis helps answer two important questions.</a:t>
            </a:r>
            <a:br>
              <a:rPr lang="en-US" altLang="en-US" sz="2200" dirty="0">
                <a:latin typeface="Calibri" panose="020F0502020204030204" pitchFamily="34" charset="0"/>
              </a:rPr>
            </a:br>
            <a:r>
              <a:rPr lang="en-US" altLang="en-US" sz="1800" dirty="0">
                <a:latin typeface="Calibri" panose="020F0502020204030204" pitchFamily="34" charset="0"/>
              </a:rPr>
              <a:t>   </a:t>
            </a:r>
          </a:p>
          <a:p>
            <a:pPr eaLnBrk="1" hangingPunct="1">
              <a:spcBef>
                <a:spcPct val="0"/>
              </a:spcBef>
              <a:buClrTx/>
              <a:buSzTx/>
              <a:buFont typeface="Tahoma" pitchFamily="34" charset="0"/>
              <a:buAutoNum type="romanLcPeriod"/>
            </a:pPr>
            <a:r>
              <a:rPr lang="en-US" altLang="en-US" sz="2000" dirty="0">
                <a:latin typeface="Calibri" panose="020F0502020204030204" pitchFamily="34" charset="0"/>
              </a:rPr>
              <a:t> </a:t>
            </a:r>
            <a:r>
              <a:rPr lang="en-US" altLang="en-US" sz="2200" dirty="0">
                <a:latin typeface="Calibri" panose="020F0502020204030204" pitchFamily="34" charset="0"/>
              </a:rPr>
              <a:t>When the time sample is short, results based on ex post realizations </a:t>
            </a:r>
            <a:br>
              <a:rPr lang="en-US" altLang="en-US" sz="2200" dirty="0">
                <a:latin typeface="Calibri" panose="020F0502020204030204" pitchFamily="34" charset="0"/>
              </a:rPr>
            </a:br>
            <a:r>
              <a:rPr lang="en-US" altLang="en-US" sz="2200" dirty="0">
                <a:latin typeface="Calibri" panose="020F0502020204030204" pitchFamily="34" charset="0"/>
              </a:rPr>
              <a:t>  can be too sensitive to particular historical outcomes: </a:t>
            </a:r>
          </a:p>
          <a:p>
            <a:pPr eaLnBrk="1" hangingPunct="1">
              <a:spcBef>
                <a:spcPct val="0"/>
              </a:spcBef>
              <a:buClrTx/>
              <a:buSzTx/>
              <a:buFontTx/>
              <a:buNone/>
            </a:pPr>
            <a:r>
              <a:rPr lang="en-US" altLang="en-US" sz="2000" dirty="0">
                <a:latin typeface="Calibri" panose="020F0502020204030204" pitchFamily="34" charset="0"/>
              </a:rPr>
              <a:t>Might earlier findings of over-optimism be explained by one historical event, </a:t>
            </a:r>
          </a:p>
          <a:p>
            <a:pPr eaLnBrk="1" hangingPunct="1">
              <a:spcBef>
                <a:spcPct val="0"/>
              </a:spcBef>
              <a:buClrTx/>
              <a:buSzTx/>
              <a:buFontTx/>
              <a:buNone/>
            </a:pPr>
            <a:r>
              <a:rPr lang="en-US" altLang="en-US" sz="2000" dirty="0">
                <a:latin typeface="Calibri" panose="020F0502020204030204" pitchFamily="34" charset="0"/>
              </a:rPr>
              <a:t>the severe 2008-09 crisis that everyone underestimated?  </a:t>
            </a:r>
            <a:r>
              <a:rPr lang="en-US" altLang="en-US" sz="800" dirty="0">
                <a:latin typeface="Calibri" panose="020F0502020204030204" pitchFamily="34" charset="0"/>
              </a:rPr>
              <a:t/>
            </a:r>
            <a:br>
              <a:rPr lang="en-US" altLang="en-US" sz="800" dirty="0">
                <a:latin typeface="Calibri" panose="020F0502020204030204" pitchFamily="34" charset="0"/>
              </a:rPr>
            </a:br>
            <a:r>
              <a:rPr lang="en-US" altLang="en-US" sz="400" dirty="0">
                <a:latin typeface="Calibri" panose="020F0502020204030204" pitchFamily="34" charset="0"/>
              </a:rPr>
              <a:t/>
            </a:r>
            <a:br>
              <a:rPr lang="en-US" altLang="en-US" sz="400" dirty="0">
                <a:latin typeface="Calibri" panose="020F0502020204030204" pitchFamily="34" charset="0"/>
              </a:rPr>
            </a:br>
            <a:endParaRPr lang="en-US" altLang="en-US" sz="400" dirty="0">
              <a:latin typeface="Calibri" panose="020F0502020204030204" pitchFamily="34" charset="0"/>
            </a:endParaRPr>
          </a:p>
          <a:p>
            <a:pPr eaLnBrk="1" hangingPunct="1">
              <a:spcBef>
                <a:spcPct val="0"/>
              </a:spcBef>
              <a:buClrTx/>
              <a:buSzTx/>
              <a:buFontTx/>
              <a:buNone/>
            </a:pPr>
            <a:r>
              <a:rPr lang="en-US" altLang="en-US" sz="2000" dirty="0">
                <a:latin typeface="Calibri" panose="020F0502020204030204" pitchFamily="34" charset="0"/>
              </a:rPr>
              <a:t>Private forecasts offer an alternative standard by which to judge performance </a:t>
            </a:r>
            <a:br>
              <a:rPr lang="en-US" altLang="en-US" sz="2000" dirty="0">
                <a:latin typeface="Calibri" panose="020F0502020204030204" pitchFamily="34" charset="0"/>
              </a:rPr>
            </a:br>
            <a:r>
              <a:rPr lang="en-US" altLang="en-US" sz="2000" dirty="0">
                <a:latin typeface="Calibri" panose="020F0502020204030204" pitchFamily="34" charset="0"/>
              </a:rPr>
              <a:t>of official forecasts, less sensitive to historically volatile ex post outcomes.    </a:t>
            </a:r>
          </a:p>
          <a:p>
            <a:pPr eaLnBrk="1" hangingPunct="1">
              <a:spcBef>
                <a:spcPct val="0"/>
              </a:spcBef>
              <a:buClrTx/>
              <a:buSzTx/>
              <a:buFont typeface="Tahoma" pitchFamily="34" charset="0"/>
              <a:buAutoNum type="romanLcPeriod" startAt="2"/>
            </a:pPr>
            <a:endParaRPr lang="en-US" altLang="en-US" sz="2000" dirty="0">
              <a:latin typeface="Calibri" panose="020F0502020204030204" pitchFamily="34" charset="0"/>
            </a:endParaRPr>
          </a:p>
          <a:p>
            <a:pPr eaLnBrk="1" hangingPunct="1">
              <a:spcBef>
                <a:spcPct val="0"/>
              </a:spcBef>
              <a:buClrTx/>
              <a:buSzTx/>
              <a:buFont typeface="Tahoma" pitchFamily="34" charset="0"/>
              <a:buAutoNum type="romanLcPeriod" startAt="2"/>
            </a:pPr>
            <a:r>
              <a:rPr lang="en-US" altLang="en-US" sz="2400" dirty="0">
                <a:latin typeface="Calibri" panose="020F0502020204030204" pitchFamily="34" charset="0"/>
              </a:rPr>
              <a:t>  If the reform proposal is that budget-makers </a:t>
            </a:r>
            <a:r>
              <a:rPr lang="en-US" altLang="en-US" sz="2400" dirty="0" smtClean="0">
                <a:latin typeface="Calibri" panose="020F0502020204030204" pitchFamily="34" charset="0"/>
              </a:rPr>
              <a:t>should use  </a:t>
            </a:r>
            <a:r>
              <a:rPr lang="en-US" altLang="en-US" sz="2000" dirty="0">
                <a:latin typeface="Calibri" panose="020F0502020204030204" pitchFamily="34" charset="0"/>
              </a:rPr>
              <a:t/>
            </a:r>
            <a:br>
              <a:rPr lang="en-US" altLang="en-US" sz="2000" dirty="0">
                <a:latin typeface="Calibri" panose="020F0502020204030204" pitchFamily="34" charset="0"/>
              </a:rPr>
            </a:br>
            <a:r>
              <a:rPr lang="en-US" altLang="en-US" sz="2400" dirty="0">
                <a:latin typeface="Calibri" panose="020F0502020204030204" pitchFamily="34" charset="0"/>
              </a:rPr>
              <a:t>independent projections such as those by private forecasters, </a:t>
            </a:r>
          </a:p>
          <a:p>
            <a:pPr eaLnBrk="1" hangingPunct="1">
              <a:spcBef>
                <a:spcPct val="0"/>
              </a:spcBef>
              <a:buClrTx/>
              <a:buSzTx/>
              <a:buFontTx/>
              <a:buNone/>
            </a:pPr>
            <a:r>
              <a:rPr lang="en-US" altLang="en-US" sz="2200" dirty="0">
                <a:latin typeface="Calibri" panose="020F0502020204030204" pitchFamily="34" charset="0"/>
              </a:rPr>
              <a:t>     </a:t>
            </a:r>
            <a:r>
              <a:rPr lang="en-US" altLang="en-US" sz="2200" dirty="0" smtClean="0">
                <a:latin typeface="Calibri" panose="020F0502020204030204" pitchFamily="34" charset="0"/>
              </a:rPr>
              <a:t>it may be instructive to test </a:t>
            </a:r>
            <a:r>
              <a:rPr lang="en-US" altLang="en-US" sz="2200" dirty="0">
                <a:latin typeface="Calibri" panose="020F0502020204030204" pitchFamily="34" charset="0"/>
              </a:rPr>
              <a:t>whether private forecasters suffer </a:t>
            </a:r>
            <a:r>
              <a:rPr lang="en-US" altLang="en-US" sz="2200" dirty="0" smtClean="0">
                <a:latin typeface="Calibri" panose="020F0502020204030204" pitchFamily="34" charset="0"/>
              </a:rPr>
              <a:t/>
            </a:r>
            <a:br>
              <a:rPr lang="en-US" altLang="en-US" sz="2200" dirty="0" smtClean="0">
                <a:latin typeface="Calibri" panose="020F0502020204030204" pitchFamily="34" charset="0"/>
              </a:rPr>
            </a:br>
            <a:r>
              <a:rPr lang="en-US" altLang="en-US" sz="2200" dirty="0" smtClean="0">
                <a:latin typeface="Calibri" panose="020F0502020204030204" pitchFamily="34" charset="0"/>
              </a:rPr>
              <a:t>     from </a:t>
            </a:r>
            <a:r>
              <a:rPr lang="en-US" altLang="en-US" sz="2200" dirty="0">
                <a:latin typeface="Calibri" panose="020F0502020204030204" pitchFamily="34" charset="0"/>
              </a:rPr>
              <a:t>optimism bias </a:t>
            </a:r>
            <a:r>
              <a:rPr lang="en-US" altLang="en-US" sz="2200" dirty="0" smtClean="0">
                <a:latin typeface="Calibri" panose="020F0502020204030204" pitchFamily="34" charset="0"/>
              </a:rPr>
              <a:t>as </a:t>
            </a:r>
            <a:r>
              <a:rPr lang="en-US" altLang="en-US" sz="2200" dirty="0">
                <a:latin typeface="Calibri" panose="020F0502020204030204" pitchFamily="34" charset="0"/>
              </a:rPr>
              <a:t>badly </a:t>
            </a:r>
            <a:r>
              <a:rPr lang="en-US" altLang="en-US" sz="2200" dirty="0" smtClean="0">
                <a:latin typeface="Calibri" panose="020F0502020204030204" pitchFamily="34" charset="0"/>
              </a:rPr>
              <a:t>as </a:t>
            </a:r>
            <a:r>
              <a:rPr lang="en-US" altLang="en-US" sz="2200" dirty="0">
                <a:latin typeface="Calibri" panose="020F0502020204030204" pitchFamily="34" charset="0"/>
              </a:rPr>
              <a:t>government forecasters.</a:t>
            </a:r>
          </a:p>
        </p:txBody>
      </p:sp>
    </p:spTree>
    <p:extLst>
      <p:ext uri="{BB962C8B-B14F-4D97-AF65-F5344CB8AC3E}">
        <p14:creationId xmlns:p14="http://schemas.microsoft.com/office/powerpoint/2010/main" val="2736789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67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67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6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2546EF60-CFFC-4789-A201-FC11C13585DF}" type="slidenum">
              <a:rPr lang="en-US" altLang="en-US" sz="1400">
                <a:latin typeface="Calibri" panose="020F0502020204030204" pitchFamily="34" charset="0"/>
              </a:rPr>
              <a:pPr eaLnBrk="1" hangingPunct="1">
                <a:spcBef>
                  <a:spcPct val="0"/>
                </a:spcBef>
                <a:buClrTx/>
                <a:buSzTx/>
                <a:buFontTx/>
                <a:buNone/>
              </a:pPr>
              <a:t>41</a:t>
            </a:fld>
            <a:endParaRPr lang="en-US" altLang="en-US" sz="1400">
              <a:latin typeface="Calibri" panose="020F0502020204030204" pitchFamily="34" charset="0"/>
            </a:endParaRP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96975"/>
            <a:ext cx="4114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Italy_BB_1Y.tif" descr="/Users/jesseschreger/Dropbox/Consensus/Over-Optimistic Project/Regression results/Writeup_alt_updated/BB/Italy_BB_1Y.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86200"/>
            <a:ext cx="41148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4"/>
          <p:cNvSpPr txBox="1">
            <a:spLocks noChangeArrowheads="1"/>
          </p:cNvSpPr>
          <p:nvPr/>
        </p:nvSpPr>
        <p:spPr bwMode="auto">
          <a:xfrm>
            <a:off x="3429000" y="2297113"/>
            <a:ext cx="932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a:latin typeface="Calibri" panose="020F0502020204030204" pitchFamily="34" charset="0"/>
              </a:rPr>
              <a:t>  1-Year </a:t>
            </a:r>
            <a:br>
              <a:rPr lang="en-US" altLang="en-US" sz="1800">
                <a:latin typeface="Calibri" panose="020F0502020204030204" pitchFamily="34" charset="0"/>
              </a:rPr>
            </a:br>
            <a:r>
              <a:rPr lang="en-US" altLang="en-US" sz="1800">
                <a:latin typeface="Calibri" panose="020F0502020204030204" pitchFamily="34" charset="0"/>
              </a:rPr>
              <a:t>  Ahead</a:t>
            </a:r>
          </a:p>
        </p:txBody>
      </p:sp>
      <p:sp>
        <p:nvSpPr>
          <p:cNvPr id="6" name="TextBox 5"/>
          <p:cNvSpPr txBox="1">
            <a:spLocks noChangeArrowheads="1"/>
          </p:cNvSpPr>
          <p:nvPr/>
        </p:nvSpPr>
        <p:spPr bwMode="auto">
          <a:xfrm>
            <a:off x="3581400" y="4994275"/>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a:latin typeface="Calibri" panose="020F0502020204030204" pitchFamily="34" charset="0"/>
              </a:rPr>
              <a:t>2-Year Ahead</a:t>
            </a:r>
          </a:p>
        </p:txBody>
      </p:sp>
      <p:sp>
        <p:nvSpPr>
          <p:cNvPr id="29703" name="Rectangle 6"/>
          <p:cNvSpPr>
            <a:spLocks noChangeArrowheads="1"/>
          </p:cNvSpPr>
          <p:nvPr/>
        </p:nvSpPr>
        <p:spPr bwMode="auto">
          <a:xfrm>
            <a:off x="1371600" y="6519863"/>
            <a:ext cx="50272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dirty="0">
                <a:latin typeface="Calibri" panose="020F0502020204030204" pitchFamily="34" charset="0"/>
              </a:rPr>
              <a:t>Notes: Forecast year is year being forecast</a:t>
            </a:r>
            <a:r>
              <a:rPr lang="en-US" altLang="en-US" sz="1200" dirty="0">
                <a:latin typeface="Calibri" panose="020F0502020204030204" pitchFamily="34" charset="0"/>
              </a:rPr>
              <a:t>.   </a:t>
            </a:r>
            <a:r>
              <a:rPr lang="en-US" altLang="en-US" sz="1000" dirty="0">
                <a:latin typeface="Calibri" panose="020F0502020204030204" pitchFamily="34" charset="0"/>
              </a:rPr>
              <a:t>Frankel &amp; Schreger (June 2013)</a:t>
            </a:r>
          </a:p>
        </p:txBody>
      </p:sp>
      <p:sp>
        <p:nvSpPr>
          <p:cNvPr id="30728" name="TextBox 7"/>
          <p:cNvSpPr txBox="1">
            <a:spLocks noChangeArrowheads="1"/>
          </p:cNvSpPr>
          <p:nvPr/>
        </p:nvSpPr>
        <p:spPr bwMode="auto">
          <a:xfrm>
            <a:off x="260350" y="746125"/>
            <a:ext cx="3126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a:latin typeface="Calibri" panose="020F0502020204030204" pitchFamily="34" charset="0"/>
              </a:rPr>
              <a:t>Fig.2: Budget Balance Forecasts</a:t>
            </a:r>
          </a:p>
        </p:txBody>
      </p:sp>
      <p:sp>
        <p:nvSpPr>
          <p:cNvPr id="15" name="Rectangle 14"/>
          <p:cNvSpPr>
            <a:spLocks noChangeArrowheads="1"/>
          </p:cNvSpPr>
          <p:nvPr/>
        </p:nvSpPr>
        <p:spPr bwMode="auto">
          <a:xfrm>
            <a:off x="4724400" y="746125"/>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a:latin typeface="Calibri" panose="020F0502020204030204" pitchFamily="34" charset="0"/>
              </a:rPr>
              <a:t>Fig.3: Real GDP Growth Forecasts</a:t>
            </a:r>
          </a:p>
        </p:txBody>
      </p:sp>
      <p:pic>
        <p:nvPicPr>
          <p:cNvPr id="82952" name="Italy_BB_1Y.tif" descr="/Users/jesseschreger/Dropbox/Consensus/Over-Optimistic Project/Regression results/Writeup_alt_updated/BB/Italy_BB_1Y.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182688"/>
            <a:ext cx="41148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3" name="Italy_BB_1Y.tif" descr="/Users/jesseschreger/Dropbox/Consensus/Over-Optimistic Project/Regression results/Writeup_alt_updated/BB/Italy_BB_1Y.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892550"/>
            <a:ext cx="41243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8012113" y="2297113"/>
            <a:ext cx="8326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a:latin typeface="Calibri" panose="020F0502020204030204" pitchFamily="34" charset="0"/>
              </a:rPr>
              <a:t>1-year </a:t>
            </a:r>
            <a:br>
              <a:rPr lang="en-US" altLang="en-US" sz="1800">
                <a:latin typeface="Calibri" panose="020F0502020204030204" pitchFamily="34" charset="0"/>
              </a:rPr>
            </a:br>
            <a:r>
              <a:rPr lang="en-US" altLang="en-US" sz="1800">
                <a:latin typeface="Calibri" panose="020F0502020204030204" pitchFamily="34" charset="0"/>
              </a:rPr>
              <a:t>Ahead</a:t>
            </a:r>
          </a:p>
        </p:txBody>
      </p:sp>
      <p:sp>
        <p:nvSpPr>
          <p:cNvPr id="19" name="TextBox 18"/>
          <p:cNvSpPr txBox="1">
            <a:spLocks noChangeArrowheads="1"/>
          </p:cNvSpPr>
          <p:nvPr/>
        </p:nvSpPr>
        <p:spPr bwMode="auto">
          <a:xfrm>
            <a:off x="8001000" y="5002213"/>
            <a:ext cx="91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a:latin typeface="Calibri" panose="020F0502020204030204" pitchFamily="34" charset="0"/>
              </a:rPr>
              <a:t>2-Year Ahead</a:t>
            </a:r>
          </a:p>
        </p:txBody>
      </p:sp>
      <p:sp>
        <p:nvSpPr>
          <p:cNvPr id="30734" name="TextBox 19"/>
          <p:cNvSpPr txBox="1">
            <a:spLocks noChangeArrowheads="1"/>
          </p:cNvSpPr>
          <p:nvPr/>
        </p:nvSpPr>
        <p:spPr bwMode="auto">
          <a:xfrm>
            <a:off x="285750" y="255588"/>
            <a:ext cx="78840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200">
                <a:latin typeface="Calibri" panose="020F0502020204030204" pitchFamily="34" charset="0"/>
              </a:rPr>
              <a:t>Italy is typical: Private forecasts more realistic than official forecasts</a:t>
            </a:r>
          </a:p>
        </p:txBody>
      </p:sp>
      <p:pic>
        <p:nvPicPr>
          <p:cNvPr id="29711" name="Picture 16" descr="http://t0.gstatic.com/images?q=tbn:ANd9GcSXYmompy0XniEp8e1Rmou1Cpv89VCd-Mv6bqHQP4PgNmn4dg0AX246o0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2209800"/>
            <a:ext cx="10668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p:nvPr/>
        </p:nvCxnSpPr>
        <p:spPr>
          <a:xfrm>
            <a:off x="1357313" y="1524000"/>
            <a:ext cx="0" cy="381000"/>
          </a:xfrm>
          <a:prstGeom prst="straightConnector1">
            <a:avLst/>
          </a:prstGeom>
          <a:ln w="38100">
            <a:solidFill>
              <a:srgbClr val="7A3D93"/>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357313" y="1524000"/>
            <a:ext cx="0" cy="762000"/>
          </a:xfrm>
          <a:prstGeom prst="straightConnector1">
            <a:avLst/>
          </a:prstGeom>
          <a:ln w="38100">
            <a:solidFill>
              <a:srgbClr val="7A3D93"/>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509713" y="4191000"/>
            <a:ext cx="0" cy="381000"/>
          </a:xfrm>
          <a:prstGeom prst="straightConnector1">
            <a:avLst/>
          </a:prstGeom>
          <a:ln w="38100">
            <a:solidFill>
              <a:srgbClr val="7A3D93"/>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509713" y="4114800"/>
            <a:ext cx="14287" cy="838200"/>
          </a:xfrm>
          <a:prstGeom prst="straightConnector1">
            <a:avLst/>
          </a:prstGeom>
          <a:ln w="38100">
            <a:solidFill>
              <a:srgbClr val="7A3D93"/>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853113" y="1600200"/>
            <a:ext cx="14287" cy="207963"/>
          </a:xfrm>
          <a:prstGeom prst="straightConnector1">
            <a:avLst/>
          </a:prstGeom>
          <a:ln w="38100">
            <a:solidFill>
              <a:srgbClr val="7A3D93"/>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853113" y="1676400"/>
            <a:ext cx="14287" cy="381000"/>
          </a:xfrm>
          <a:prstGeom prst="straightConnector1">
            <a:avLst/>
          </a:prstGeom>
          <a:ln w="38100">
            <a:solidFill>
              <a:srgbClr val="7A3D93"/>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791200" y="4162425"/>
            <a:ext cx="0" cy="228600"/>
          </a:xfrm>
          <a:prstGeom prst="straightConnector1">
            <a:avLst/>
          </a:prstGeom>
          <a:ln w="38100">
            <a:solidFill>
              <a:srgbClr val="7A3D93"/>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791200" y="4314825"/>
            <a:ext cx="14288" cy="381000"/>
          </a:xfrm>
          <a:prstGeom prst="straightConnector1">
            <a:avLst/>
          </a:prstGeom>
          <a:ln w="38100">
            <a:solidFill>
              <a:srgbClr val="7A3D9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47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nodeType="afterEffect">
                                  <p:stCondLst>
                                    <p:cond delay="0"/>
                                  </p:stCondLst>
                                  <p:childTnLst>
                                    <p:set>
                                      <p:cBhvr>
                                        <p:cTn id="19" dur="1" fill="hold">
                                          <p:stCondLst>
                                            <p:cond delay="499"/>
                                          </p:stCondLst>
                                        </p:cTn>
                                        <p:tgtEl>
                                          <p:spTgt spid="8294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par>
                          <p:cTn id="30" fill="hold" nodeType="afterGroup">
                            <p:stCondLst>
                              <p:cond delay="500"/>
                            </p:stCondLst>
                            <p:childTnLst>
                              <p:par>
                                <p:cTn id="31" presetID="1" presetClass="entr" presetSubtype="0" fill="hold" nodeType="afterEffect">
                                  <p:stCondLst>
                                    <p:cond delay="0"/>
                                  </p:stCondLst>
                                  <p:childTnLst>
                                    <p:set>
                                      <p:cBhvr>
                                        <p:cTn id="32" dur="1" fill="hold">
                                          <p:stCondLst>
                                            <p:cond delay="499"/>
                                          </p:stCondLst>
                                        </p:cTn>
                                        <p:tgtEl>
                                          <p:spTgt spid="829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499"/>
                                          </p:stCondLst>
                                        </p:cTn>
                                        <p:tgtEl>
                                          <p:spTgt spid="82953"/>
                                        </p:tgtEl>
                                        <p:attrNameLst>
                                          <p:attrName>style.visibility</p:attrName>
                                        </p:attrNameLst>
                                      </p:cBhvr>
                                      <p:to>
                                        <p:strVal val="visible"/>
                                      </p:to>
                                    </p:set>
                                  </p:childTnLst>
                                </p:cTn>
                              </p:par>
                            </p:childTnLst>
                          </p:cTn>
                        </p:par>
                        <p:par>
                          <p:cTn id="41" fill="hold" nodeType="afterGroup">
                            <p:stCondLst>
                              <p:cond delay="500"/>
                            </p:stCondLst>
                            <p:childTnLst>
                              <p:par>
                                <p:cTn id="42" presetID="1" presetClass="entr" presetSubtype="0" fill="hold" grpId="0" nodeType="afterEffect">
                                  <p:stCondLst>
                                    <p:cond delay="0"/>
                                  </p:stCondLst>
                                  <p:childTnLst>
                                    <p:set>
                                      <p:cBhvr>
                                        <p:cTn id="43" dur="1" fill="hold">
                                          <p:stCondLst>
                                            <p:cond delay="499"/>
                                          </p:stCondLst>
                                        </p:cTn>
                                        <p:tgtEl>
                                          <p:spTgt spid="1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29703" grpId="0"/>
      <p:bldP spid="15" grpId="0"/>
      <p:bldP spid="18" grpId="0" autoUpdateAnimBg="0"/>
      <p:bldP spid="19"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88293FB7-2022-4558-8C0D-63A9D11376B2}" type="slidenum">
              <a:rPr lang="en-US" altLang="en-US" sz="1400">
                <a:latin typeface="Calibri" panose="020F0502020204030204" pitchFamily="34" charset="0"/>
              </a:rPr>
              <a:pPr eaLnBrk="1" hangingPunct="1">
                <a:spcBef>
                  <a:spcPct val="0"/>
                </a:spcBef>
                <a:buClrTx/>
                <a:buSzTx/>
                <a:buFontTx/>
                <a:buNone/>
              </a:pPr>
              <a:t>42</a:t>
            </a:fld>
            <a:endParaRPr lang="en-US" altLang="en-US" sz="1400">
              <a:latin typeface="Calibri" panose="020F0502020204030204" pitchFamily="34" charset="0"/>
            </a:endParaRPr>
          </a:p>
        </p:txBody>
      </p:sp>
      <p:sp>
        <p:nvSpPr>
          <p:cNvPr id="21507" name="Rectangle 2"/>
          <p:cNvSpPr>
            <a:spLocks noChangeArrowheads="1"/>
          </p:cNvSpPr>
          <p:nvPr/>
        </p:nvSpPr>
        <p:spPr bwMode="auto">
          <a:xfrm>
            <a:off x="533400" y="288925"/>
            <a:ext cx="85344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r>
              <a:rPr lang="en-US" altLang="en-US" sz="2800" b="1" dirty="0">
                <a:solidFill>
                  <a:srgbClr val="7A3D93"/>
                </a:solidFill>
                <a:latin typeface="Calibri" panose="020F0502020204030204" pitchFamily="34" charset="0"/>
              </a:rPr>
              <a:t>T</a:t>
            </a:r>
            <a:r>
              <a:rPr lang="en-US" altLang="en-US" sz="2800" b="1" dirty="0" smtClean="0">
                <a:solidFill>
                  <a:srgbClr val="7A3D93"/>
                </a:solidFill>
                <a:latin typeface="Calibri" panose="020F0502020204030204" pitchFamily="34" charset="0"/>
              </a:rPr>
              <a:t>hree </a:t>
            </a:r>
            <a:r>
              <a:rPr lang="en-US" altLang="en-US" sz="2800" b="1" dirty="0">
                <a:solidFill>
                  <a:srgbClr val="7A3D93"/>
                </a:solidFill>
                <a:latin typeface="Calibri" panose="020F0502020204030204" pitchFamily="34" charset="0"/>
              </a:rPr>
              <a:t>main </a:t>
            </a:r>
            <a:r>
              <a:rPr lang="en-US" altLang="en-US" sz="2800" b="1" dirty="0" smtClean="0">
                <a:solidFill>
                  <a:srgbClr val="7A3D93"/>
                </a:solidFill>
                <a:latin typeface="Calibri" panose="020F0502020204030204" pitchFamily="34" charset="0"/>
              </a:rPr>
              <a:t>results from private forecasts, </a:t>
            </a:r>
            <a:r>
              <a:rPr lang="en-US" altLang="en-US" sz="2400" dirty="0">
                <a:latin typeface="Calibri" panose="020F0502020204030204" pitchFamily="34" charset="0"/>
              </a:rPr>
              <a:t/>
            </a:r>
            <a:br>
              <a:rPr lang="en-US" altLang="en-US" sz="2400" dirty="0">
                <a:latin typeface="Calibri" panose="020F0502020204030204" pitchFamily="34" charset="0"/>
              </a:rPr>
            </a:br>
            <a:r>
              <a:rPr lang="en-US" altLang="en-US" sz="2400" dirty="0">
                <a:latin typeface="Calibri" panose="020F0502020204030204" pitchFamily="34" charset="0"/>
              </a:rPr>
              <a:t>for a sample of </a:t>
            </a:r>
            <a:r>
              <a:rPr lang="en-US" altLang="en-US" sz="2400" dirty="0" smtClean="0">
                <a:latin typeface="Calibri" panose="020F0502020204030204" pitchFamily="34" charset="0"/>
              </a:rPr>
              <a:t>26 </a:t>
            </a:r>
            <a:r>
              <a:rPr lang="en-US" altLang="en-US" sz="2400" dirty="0">
                <a:latin typeface="Calibri" panose="020F0502020204030204" pitchFamily="34" charset="0"/>
              </a:rPr>
              <a:t>countries (sample period up to </a:t>
            </a:r>
            <a:r>
              <a:rPr lang="en-US" altLang="en-US" sz="2400" dirty="0" smtClean="0">
                <a:latin typeface="Calibri" panose="020F0502020204030204" pitchFamily="34" charset="0"/>
              </a:rPr>
              <a:t>2013.) </a:t>
            </a:r>
            <a:r>
              <a:rPr lang="en-US" altLang="en-US" sz="1800" dirty="0">
                <a:latin typeface="Calibri" panose="020F0502020204030204" pitchFamily="34" charset="0"/>
              </a:rPr>
              <a:t/>
            </a:r>
            <a:br>
              <a:rPr lang="en-US" altLang="en-US" sz="1800" dirty="0">
                <a:latin typeface="Calibri" panose="020F0502020204030204" pitchFamily="34" charset="0"/>
              </a:rPr>
            </a:br>
            <a:endParaRPr lang="en-US" altLang="en-US" sz="1800" dirty="0">
              <a:latin typeface="Calibri" panose="020F0502020204030204" pitchFamily="34" charset="0"/>
            </a:endParaRPr>
          </a:p>
          <a:p>
            <a:pPr eaLnBrk="1" hangingPunct="1">
              <a:spcBef>
                <a:spcPct val="0"/>
              </a:spcBef>
              <a:buClrTx/>
              <a:buSzTx/>
              <a:buFont typeface="Tahoma" pitchFamily="34" charset="0"/>
              <a:buAutoNum type="arabicPeriod"/>
            </a:pPr>
            <a:r>
              <a:rPr lang="en-US" altLang="en-US" sz="2400" dirty="0">
                <a:latin typeface="Calibri" panose="020F0502020204030204" pitchFamily="34" charset="0"/>
              </a:rPr>
              <a:t> Official forecasters are more over-optimistic than private forecasters on average</a:t>
            </a:r>
            <a:r>
              <a:rPr lang="en-US" altLang="en-US" sz="2400" dirty="0" smtClean="0">
                <a:latin typeface="Calibri" panose="020F0502020204030204" pitchFamily="34" charset="0"/>
              </a:rPr>
              <a:t>,</a:t>
            </a:r>
            <a:r>
              <a:rPr lang="en-US" sz="2400" dirty="0" smtClean="0">
                <a:latin typeface="Calibri" panose="020F0502020204030204" pitchFamily="34" charset="0"/>
              </a:rPr>
              <a:t> </a:t>
            </a:r>
            <a:r>
              <a:rPr lang="en-US" sz="2400" dirty="0">
                <a:latin typeface="Calibri" panose="020F0502020204030204" pitchFamily="34" charset="0"/>
              </a:rPr>
              <a:t>at the 1- &amp; 2-year horizon for budget balances </a:t>
            </a:r>
            <a:r>
              <a:rPr lang="en-US" sz="2400" dirty="0" smtClean="0">
                <a:latin typeface="Calibri" panose="020F0502020204030204" pitchFamily="34" charset="0"/>
              </a:rPr>
              <a:t>and </a:t>
            </a:r>
            <a:r>
              <a:rPr lang="en-US" sz="2400" dirty="0">
                <a:latin typeface="Calibri" panose="020F0502020204030204" pitchFamily="34" charset="0"/>
              </a:rPr>
              <a:t>at the 1- &amp; 2-year horizon for real GDP forecasts</a:t>
            </a:r>
            <a:r>
              <a:rPr lang="en-US" sz="2400" dirty="0" smtClean="0">
                <a:latin typeface="Calibri" panose="020F0502020204030204" pitchFamily="34" charset="0"/>
              </a:rPr>
              <a:t>.</a:t>
            </a:r>
            <a:r>
              <a:rPr lang="en-US" altLang="en-US" sz="2400" dirty="0" smtClean="0">
                <a:latin typeface="Calibri" panose="020F0502020204030204" pitchFamily="34" charset="0"/>
              </a:rPr>
              <a:t> </a:t>
            </a:r>
            <a:r>
              <a:rPr lang="en-US" altLang="en-US" sz="800" dirty="0">
                <a:latin typeface="Calibri" panose="020F0502020204030204" pitchFamily="34" charset="0"/>
              </a:rPr>
              <a:t/>
            </a:r>
            <a:br>
              <a:rPr lang="en-US" altLang="en-US" sz="800" dirty="0">
                <a:latin typeface="Calibri" panose="020F0502020204030204" pitchFamily="34" charset="0"/>
              </a:rPr>
            </a:br>
            <a:endParaRPr lang="en-US" altLang="en-US" sz="800" dirty="0">
              <a:latin typeface="Calibri" panose="020F0502020204030204" pitchFamily="34" charset="0"/>
            </a:endParaRPr>
          </a:p>
          <a:p>
            <a:pPr eaLnBrk="1" hangingPunct="1">
              <a:spcBef>
                <a:spcPct val="0"/>
              </a:spcBef>
              <a:buClrTx/>
              <a:buSzTx/>
              <a:buFont typeface="Tahoma" pitchFamily="34" charset="0"/>
              <a:buAutoNum type="arabicPeriod"/>
            </a:pPr>
            <a:r>
              <a:rPr lang="en-US" altLang="en-US" sz="2400" dirty="0">
                <a:latin typeface="Calibri" panose="020F0502020204030204" pitchFamily="34" charset="0"/>
              </a:rPr>
              <a:t> While euro area governments were very reluctant to forecast violations of the 3% deficit/GDP cap in the SGP; private sector forecasters were not. </a:t>
            </a:r>
            <a:r>
              <a:rPr lang="en-US" altLang="en-US" sz="800" dirty="0">
                <a:latin typeface="Calibri" panose="020F0502020204030204" pitchFamily="34" charset="0"/>
              </a:rPr>
              <a:t/>
            </a:r>
            <a:br>
              <a:rPr lang="en-US" altLang="en-US" sz="800" dirty="0">
                <a:latin typeface="Calibri" panose="020F0502020204030204" pitchFamily="34" charset="0"/>
              </a:rPr>
            </a:br>
            <a:endParaRPr lang="en-US" altLang="en-US" sz="800" dirty="0">
              <a:latin typeface="Calibri" panose="020F0502020204030204" pitchFamily="34" charset="0"/>
            </a:endParaRPr>
          </a:p>
          <a:p>
            <a:pPr eaLnBrk="1" hangingPunct="1">
              <a:spcBef>
                <a:spcPct val="0"/>
              </a:spcBef>
              <a:buClrTx/>
              <a:buSzTx/>
              <a:buFont typeface="Tahoma" pitchFamily="34" charset="0"/>
              <a:buAutoNum type="arabicPeriod"/>
            </a:pPr>
            <a:r>
              <a:rPr lang="en-US" altLang="en-US" sz="2400" dirty="0">
                <a:latin typeface="Calibri" panose="020F0502020204030204" pitchFamily="34" charset="0"/>
              </a:rPr>
              <a:t>The difference between official forecast &amp; private forecast </a:t>
            </a:r>
            <a:br>
              <a:rPr lang="en-US" altLang="en-US" sz="2400" dirty="0">
                <a:latin typeface="Calibri" panose="020F0502020204030204" pitchFamily="34" charset="0"/>
              </a:rPr>
            </a:br>
            <a:r>
              <a:rPr lang="en-US" altLang="en-US" sz="2400" dirty="0">
                <a:latin typeface="Calibri" panose="020F0502020204030204" pitchFamily="34" charset="0"/>
              </a:rPr>
              <a:t>is positively correlated with the difference between </a:t>
            </a:r>
            <a:br>
              <a:rPr lang="en-US" altLang="en-US" sz="2400" dirty="0">
                <a:latin typeface="Calibri" panose="020F0502020204030204" pitchFamily="34" charset="0"/>
              </a:rPr>
            </a:br>
            <a:r>
              <a:rPr lang="en-US" altLang="en-US" sz="2400" dirty="0">
                <a:latin typeface="Calibri" panose="020F0502020204030204" pitchFamily="34" charset="0"/>
              </a:rPr>
              <a:t>official forecast and ex post realization.  </a:t>
            </a:r>
            <a:r>
              <a:rPr lang="en-US" altLang="en-US" sz="1800" dirty="0">
                <a:latin typeface="Calibri" panose="020F0502020204030204" pitchFamily="34" charset="0"/>
              </a:rPr>
              <a:t/>
            </a:r>
            <a:br>
              <a:rPr lang="en-US" altLang="en-US" sz="1800" dirty="0">
                <a:latin typeface="Calibri" panose="020F0502020204030204" pitchFamily="34" charset="0"/>
              </a:rPr>
            </a:br>
            <a:endParaRPr lang="en-US" altLang="en-US" sz="1800" dirty="0">
              <a:latin typeface="Calibri" panose="020F0502020204030204" pitchFamily="34" charset="0"/>
            </a:endParaRPr>
          </a:p>
          <a:p>
            <a:pPr eaLnBrk="1" hangingPunct="1">
              <a:spcBef>
                <a:spcPct val="0"/>
              </a:spcBef>
              <a:buClrTx/>
              <a:buSzTx/>
              <a:buFont typeface="Arial" pitchFamily="34" charset="0"/>
              <a:buChar char="•"/>
            </a:pPr>
            <a:r>
              <a:rPr lang="en-US" altLang="en-US" sz="2400" dirty="0">
                <a:latin typeface="Calibri" panose="020F0502020204030204" pitchFamily="34" charset="0"/>
              </a:rPr>
              <a:t> These results suggest that incorporating private sector forecasts into the budget process could help countries stick to fiscal rules, </a:t>
            </a:r>
            <a:br>
              <a:rPr lang="en-US" altLang="en-US" sz="2400" dirty="0">
                <a:latin typeface="Calibri" panose="020F0502020204030204" pitchFamily="34" charset="0"/>
              </a:rPr>
            </a:br>
            <a:r>
              <a:rPr lang="en-US" altLang="en-US" sz="2400" dirty="0">
                <a:latin typeface="Calibri" panose="020F0502020204030204" pitchFamily="34" charset="0"/>
              </a:rPr>
              <a:t>by identifying over-optimism ex ante rather than just ex post. </a:t>
            </a:r>
          </a:p>
        </p:txBody>
      </p:sp>
    </p:spTree>
    <p:extLst>
      <p:ext uri="{BB962C8B-B14F-4D97-AF65-F5344CB8AC3E}">
        <p14:creationId xmlns:p14="http://schemas.microsoft.com/office/powerpoint/2010/main" val="3246750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B8566CD5-3403-4DE9-9861-758335075771}" type="slidenum">
              <a:rPr lang="en-US" altLang="en-US" sz="1400">
                <a:latin typeface="Calibri" panose="020F0502020204030204" pitchFamily="34" charset="0"/>
              </a:rPr>
              <a:pPr eaLnBrk="1" hangingPunct="1">
                <a:spcBef>
                  <a:spcPct val="0"/>
                </a:spcBef>
                <a:buClrTx/>
                <a:buSzTx/>
                <a:buFontTx/>
                <a:buNone/>
              </a:pPr>
              <a:t>43</a:t>
            </a:fld>
            <a:endParaRPr lang="en-US" altLang="en-US" sz="1400">
              <a:latin typeface="Calibri" panose="020F0502020204030204" pitchFamily="34" charset="0"/>
            </a:endParaRPr>
          </a:p>
        </p:txBody>
      </p:sp>
      <p:pic>
        <p:nvPicPr>
          <p:cNvPr id="34819" name="Italy_BB_1Y.tif" descr="/Users/jesseschreger/Dropbox/Consensus/Over-Optimistic Project/Regression results/Writeup_alt_updated/BB/Italy_BB_1Y.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47788"/>
            <a:ext cx="2871788"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Italy_BB_1Y.tif" descr="/Users/jesseschreger/Dropbox/Consensus/Over-Optimistic Project/Regression results/Writeup_alt_updated/BB/Italy_BB_1Y.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371600"/>
            <a:ext cx="28717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Italy_BB_1Y.tif" descr="/Users/jesseschreger/Dropbox/Consensus/Over-Optimistic Project/Regression results/Writeup_alt_updated/BB/Italy_BB_1Y.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4392" y="1412081"/>
            <a:ext cx="2873375"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5"/>
          <p:cNvSpPr txBox="1">
            <a:spLocks noChangeArrowheads="1"/>
          </p:cNvSpPr>
          <p:nvPr/>
        </p:nvSpPr>
        <p:spPr bwMode="auto">
          <a:xfrm>
            <a:off x="609600" y="228600"/>
            <a:ext cx="8075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Budget forecasts &amp; realizations in the euro area</a:t>
            </a:r>
          </a:p>
        </p:txBody>
      </p:sp>
      <p:sp>
        <p:nvSpPr>
          <p:cNvPr id="7" name="Oval 6"/>
          <p:cNvSpPr/>
          <p:nvPr/>
        </p:nvSpPr>
        <p:spPr>
          <a:xfrm>
            <a:off x="4295775" y="2886075"/>
            <a:ext cx="446088" cy="100012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endParaRPr lang="en-US" altLang="en-US" sz="1800">
              <a:solidFill>
                <a:srgbClr val="FFFFFF"/>
              </a:solidFill>
              <a:latin typeface="Calibri" panose="020F0502020204030204" pitchFamily="34" charset="0"/>
            </a:endParaRPr>
          </a:p>
        </p:txBody>
      </p:sp>
      <p:sp>
        <p:nvSpPr>
          <p:cNvPr id="8" name="Oval 7"/>
          <p:cNvSpPr/>
          <p:nvPr/>
        </p:nvSpPr>
        <p:spPr>
          <a:xfrm>
            <a:off x="1295400" y="2894013"/>
            <a:ext cx="517525" cy="100012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endParaRPr lang="en-US" altLang="en-US" sz="1800">
              <a:solidFill>
                <a:srgbClr val="FFFFFF"/>
              </a:solidFill>
              <a:latin typeface="Calibri" panose="020F0502020204030204" pitchFamily="34" charset="0"/>
            </a:endParaRPr>
          </a:p>
        </p:txBody>
      </p:sp>
      <p:sp>
        <p:nvSpPr>
          <p:cNvPr id="9" name="Rectangle 8"/>
          <p:cNvSpPr/>
          <p:nvPr/>
        </p:nvSpPr>
        <p:spPr>
          <a:xfrm>
            <a:off x="358775" y="4225925"/>
            <a:ext cx="8458200" cy="2403475"/>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r>
              <a:rPr lang="en-US" altLang="en-US" sz="2600" dirty="0">
                <a:latin typeface="Calibri" panose="020F0502020204030204" pitchFamily="34" charset="0"/>
              </a:rPr>
              <a:t>In the euro countries, which are subject to SGP rules, </a:t>
            </a:r>
            <a:br>
              <a:rPr lang="en-US" altLang="en-US" sz="2600" dirty="0">
                <a:latin typeface="Calibri" panose="020F0502020204030204" pitchFamily="34" charset="0"/>
              </a:rPr>
            </a:br>
            <a:r>
              <a:rPr lang="en-US" altLang="en-US" sz="2600" dirty="0">
                <a:latin typeface="Calibri" panose="020F0502020204030204" pitchFamily="34" charset="0"/>
              </a:rPr>
              <a:t>the optimism bias </a:t>
            </a:r>
            <a:r>
              <a:rPr lang="en-US" altLang="en-US" sz="2600" dirty="0" smtClean="0">
                <a:latin typeface="Calibri" panose="020F0502020204030204" pitchFamily="34" charset="0"/>
              </a:rPr>
              <a:t>took the form of </a:t>
            </a:r>
            <a:r>
              <a:rPr lang="en-US" altLang="en-US" sz="2600" dirty="0">
                <a:latin typeface="Calibri" panose="020F0502020204030204" pitchFamily="34" charset="0"/>
              </a:rPr>
              <a:t>never forecasting </a:t>
            </a:r>
            <a:r>
              <a:rPr lang="en-US" altLang="en-US" sz="2600" dirty="0" smtClean="0">
                <a:latin typeface="Calibri" panose="020F0502020204030204" pitchFamily="34" charset="0"/>
              </a:rPr>
              <a:t/>
            </a:r>
            <a:br>
              <a:rPr lang="en-US" altLang="en-US" sz="2600" dirty="0" smtClean="0">
                <a:latin typeface="Calibri" panose="020F0502020204030204" pitchFamily="34" charset="0"/>
              </a:rPr>
            </a:br>
            <a:r>
              <a:rPr lang="en-US" altLang="en-US" sz="2600" dirty="0" smtClean="0">
                <a:latin typeface="Calibri" panose="020F0502020204030204" pitchFamily="34" charset="0"/>
              </a:rPr>
              <a:t>next </a:t>
            </a:r>
            <a:r>
              <a:rPr lang="en-US" altLang="en-US" sz="2600" dirty="0">
                <a:latin typeface="Calibri" panose="020F0502020204030204" pitchFamily="34" charset="0"/>
              </a:rPr>
              <a:t>year’s budget deficit &gt; 3% of GDP.</a:t>
            </a:r>
          </a:p>
          <a:p>
            <a:pPr algn="ctr" eaLnBrk="1" hangingPunct="1">
              <a:spcBef>
                <a:spcPct val="0"/>
              </a:spcBef>
              <a:buClrTx/>
              <a:buSzTx/>
              <a:buFontTx/>
              <a:buNone/>
            </a:pPr>
            <a:endParaRPr lang="en-US" altLang="en-US" sz="2600" dirty="0">
              <a:latin typeface="Calibri" panose="020F0502020204030204" pitchFamily="34" charset="0"/>
            </a:endParaRPr>
          </a:p>
          <a:p>
            <a:pPr algn="ctr" eaLnBrk="1" hangingPunct="1">
              <a:spcBef>
                <a:spcPct val="0"/>
              </a:spcBef>
              <a:buClrTx/>
              <a:buSzTx/>
              <a:buFontTx/>
              <a:buNone/>
            </a:pPr>
            <a:endParaRPr lang="en-US" altLang="en-US" sz="2600" dirty="0">
              <a:latin typeface="Calibri" panose="020F0502020204030204" pitchFamily="34" charset="0"/>
            </a:endParaRPr>
          </a:p>
          <a:p>
            <a:pPr algn="ctr" eaLnBrk="1" hangingPunct="1">
              <a:spcBef>
                <a:spcPct val="0"/>
              </a:spcBef>
              <a:buClrTx/>
              <a:buSzTx/>
              <a:buFontTx/>
              <a:buNone/>
            </a:pPr>
            <a:endParaRPr lang="en-US" altLang="en-US" sz="2600" dirty="0">
              <a:latin typeface="Calibri" panose="020F0502020204030204" pitchFamily="34" charset="0"/>
            </a:endParaRPr>
          </a:p>
        </p:txBody>
      </p:sp>
      <p:sp>
        <p:nvSpPr>
          <p:cNvPr id="10" name="Rectangle 9"/>
          <p:cNvSpPr/>
          <p:nvPr/>
        </p:nvSpPr>
        <p:spPr>
          <a:xfrm>
            <a:off x="358775" y="5673725"/>
            <a:ext cx="8458200" cy="955675"/>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a:solidFill>
                  <a:schemeClr val="tx1"/>
                </a:solidFill>
                <a:latin typeface="Calibri" panose="020F0502020204030204" pitchFamily="34" charset="0"/>
              </a:rPr>
              <a:t>Private-sector forecasts surveyed</a:t>
            </a:r>
            <a:r>
              <a:rPr lang="en-US" sz="2000" dirty="0">
                <a:solidFill>
                  <a:schemeClr val="tx1"/>
                </a:solidFill>
                <a:latin typeface="Calibri" panose="020F0502020204030204" pitchFamily="34" charset="0"/>
              </a:rPr>
              <a:t> </a:t>
            </a:r>
            <a:r>
              <a:rPr lang="en-US" sz="2400" dirty="0">
                <a:solidFill>
                  <a:schemeClr val="tx1"/>
                </a:solidFill>
                <a:latin typeface="Calibri" panose="020F0502020204030204" pitchFamily="34" charset="0"/>
              </a:rPr>
              <a:t>by</a:t>
            </a:r>
            <a:r>
              <a:rPr lang="en-US" sz="2000" dirty="0">
                <a:solidFill>
                  <a:schemeClr val="tx1"/>
                </a:solidFill>
                <a:latin typeface="Calibri" panose="020F0502020204030204" pitchFamily="34" charset="0"/>
              </a:rPr>
              <a:t> </a:t>
            </a:r>
            <a:r>
              <a:rPr lang="en-US" sz="2600" i="1" dirty="0">
                <a:solidFill>
                  <a:schemeClr val="tx1"/>
                </a:solidFill>
                <a:latin typeface="Calibri" panose="020F0502020204030204" pitchFamily="34" charset="0"/>
              </a:rPr>
              <a:t>Consensus</a:t>
            </a:r>
            <a:r>
              <a:rPr lang="en-US" sz="1400" i="1" dirty="0">
                <a:solidFill>
                  <a:schemeClr val="tx1"/>
                </a:solidFill>
                <a:latin typeface="Calibri" panose="020F0502020204030204" pitchFamily="34" charset="0"/>
              </a:rPr>
              <a:t> </a:t>
            </a:r>
            <a:r>
              <a:rPr lang="en-US" sz="2600" i="1" dirty="0">
                <a:solidFill>
                  <a:schemeClr val="tx1"/>
                </a:solidFill>
                <a:latin typeface="Calibri" panose="020F0502020204030204" pitchFamily="34" charset="0"/>
              </a:rPr>
              <a:t>Forecasts </a:t>
            </a:r>
            <a:r>
              <a:rPr lang="en-US" sz="2600" dirty="0">
                <a:solidFill>
                  <a:schemeClr val="tx1"/>
                </a:solidFill>
                <a:latin typeface="Calibri" panose="020F0502020204030204" pitchFamily="34" charset="0"/>
              </a:rPr>
              <a:t>are free to forecast budget deficits &gt; 3% of GDP.</a:t>
            </a:r>
          </a:p>
        </p:txBody>
      </p:sp>
      <p:sp>
        <p:nvSpPr>
          <p:cNvPr id="34827" name="TextBox 4"/>
          <p:cNvSpPr txBox="1">
            <a:spLocks noChangeArrowheads="1"/>
          </p:cNvSpPr>
          <p:nvPr/>
        </p:nvSpPr>
        <p:spPr bwMode="auto">
          <a:xfrm>
            <a:off x="6802438" y="685800"/>
            <a:ext cx="2341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dirty="0" smtClean="0">
                <a:latin typeface="Calibri" panose="020F0502020204030204" pitchFamily="34" charset="0"/>
              </a:rPr>
              <a:t>Frankel </a:t>
            </a:r>
            <a:r>
              <a:rPr lang="en-US" altLang="en-US" sz="1800" dirty="0">
                <a:latin typeface="Calibri" panose="020F0502020204030204" pitchFamily="34" charset="0"/>
              </a:rPr>
              <a:t>&amp; Schreger</a:t>
            </a:r>
            <a:br>
              <a:rPr lang="en-US" altLang="en-US" sz="1800" dirty="0">
                <a:latin typeface="Calibri" panose="020F0502020204030204" pitchFamily="34" charset="0"/>
              </a:rPr>
            </a:br>
            <a:r>
              <a:rPr lang="en-US" altLang="en-US" sz="1800" dirty="0" smtClean="0">
                <a:latin typeface="Calibri" panose="020F0502020204030204" pitchFamily="34" charset="0"/>
              </a:rPr>
              <a:t>(</a:t>
            </a:r>
            <a:r>
              <a:rPr lang="en-US" altLang="en-US" sz="1800" dirty="0">
                <a:latin typeface="Calibri" panose="020F0502020204030204" pitchFamily="34" charset="0"/>
              </a:rPr>
              <a:t>2016), Figure 5 </a:t>
            </a:r>
          </a:p>
        </p:txBody>
      </p:sp>
      <p:sp>
        <p:nvSpPr>
          <p:cNvPr id="34828" name="Rectangle 12"/>
          <p:cNvSpPr>
            <a:spLocks noChangeArrowheads="1"/>
          </p:cNvSpPr>
          <p:nvPr/>
        </p:nvSpPr>
        <p:spPr bwMode="auto">
          <a:xfrm>
            <a:off x="3070225" y="762000"/>
            <a:ext cx="30441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200" dirty="0">
                <a:latin typeface="Calibri" panose="020F0502020204030204" pitchFamily="34" charset="0"/>
              </a:rPr>
              <a:t>2-years ahead, thru 2009</a:t>
            </a:r>
          </a:p>
        </p:txBody>
      </p:sp>
      <p:sp>
        <p:nvSpPr>
          <p:cNvPr id="13" name="Oval 12"/>
          <p:cNvSpPr/>
          <p:nvPr/>
        </p:nvSpPr>
        <p:spPr>
          <a:xfrm>
            <a:off x="6802438" y="1600200"/>
            <a:ext cx="976312" cy="2295525"/>
          </a:xfrm>
          <a:prstGeom prst="ellipse">
            <a:avLst/>
          </a:prstGeom>
          <a:noFill/>
          <a:ln w="57150">
            <a:solidFill>
              <a:srgbClr val="7A3D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endParaRPr lang="en-US" altLang="en-US" sz="1800">
              <a:solidFill>
                <a:srgbClr val="FFFFFF"/>
              </a:solidFill>
              <a:latin typeface="Calibri" panose="020F0502020204030204" pitchFamily="34" charset="0"/>
            </a:endParaRPr>
          </a:p>
        </p:txBody>
      </p:sp>
    </p:spTree>
    <p:extLst>
      <p:ext uri="{BB962C8B-B14F-4D97-AF65-F5344CB8AC3E}">
        <p14:creationId xmlns:p14="http://schemas.microsoft.com/office/powerpoint/2010/main" val="3111573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F34F03-0286-4502-B514-BDC91C5EF89A}" type="slidenum">
              <a:rPr lang="en-US" altLang="en-US" smtClean="0"/>
              <a:pPr/>
              <a:t>44</a:t>
            </a:fld>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49269706"/>
              </p:ext>
            </p:extLst>
          </p:nvPr>
        </p:nvGraphicFramePr>
        <p:xfrm>
          <a:off x="457200" y="2044874"/>
          <a:ext cx="8229600" cy="2305050"/>
        </p:xfrm>
        <a:graphic>
          <a:graphicData uri="http://schemas.openxmlformats.org/drawingml/2006/table">
            <a:tbl>
              <a:tblPr firstRow="1" firstCol="1" bandRow="1">
                <a:tableStyleId>{5C22544A-7EE6-4342-B048-85BDC9FD1C3A}</a:tableStyleId>
              </a:tblPr>
              <a:tblGrid>
                <a:gridCol w="4267200"/>
                <a:gridCol w="2057400"/>
                <a:gridCol w="1905000"/>
              </a:tblGrid>
              <a:tr h="514350">
                <a:tc>
                  <a:txBody>
                    <a:bodyPr/>
                    <a:lstStyle/>
                    <a:p>
                      <a:endParaRPr lang="en-US" sz="2500" dirty="0">
                        <a:effectLst/>
                        <a:latin typeface="Times New Roman"/>
                      </a:endParaRPr>
                    </a:p>
                  </a:txBody>
                  <a:tcPr marL="63500" marR="63500" marT="0" marB="0" anchor="b"/>
                </a:tc>
                <a:tc>
                  <a:txBody>
                    <a:bodyPr/>
                    <a:lstStyle/>
                    <a:p>
                      <a:pPr marL="0" marR="0" algn="ctr">
                        <a:spcBef>
                          <a:spcPts val="0"/>
                        </a:spcBef>
                        <a:spcAft>
                          <a:spcPts val="0"/>
                        </a:spcAft>
                      </a:pPr>
                      <a:r>
                        <a:rPr lang="en-US" sz="2500" dirty="0">
                          <a:effectLst/>
                        </a:rPr>
                        <a:t>Mean </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Standard Error</a:t>
                      </a:r>
                      <a:endParaRPr lang="en-US" sz="2500" dirty="0">
                        <a:effectLst/>
                        <a:latin typeface="Times"/>
                        <a:ea typeface="MS Mincho"/>
                        <a:cs typeface="Times New Roman"/>
                      </a:endParaRPr>
                    </a:p>
                  </a:txBody>
                  <a:tcPr marL="63500" marR="63500" marT="0" marB="0" anchor="b"/>
                </a:tc>
              </a:tr>
              <a:tr h="514350">
                <a:tc>
                  <a:txBody>
                    <a:bodyPr/>
                    <a:lstStyle/>
                    <a:p>
                      <a:pPr marL="0" marR="0" algn="ctr">
                        <a:spcBef>
                          <a:spcPts val="0"/>
                        </a:spcBef>
                        <a:spcAft>
                          <a:spcPts val="0"/>
                        </a:spcAft>
                      </a:pPr>
                      <a:r>
                        <a:rPr lang="en-US" sz="2500" dirty="0">
                          <a:effectLst/>
                        </a:rPr>
                        <a:t>Official Minus Consensus</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0.478***</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a:t>
                      </a:r>
                      <a:r>
                        <a:rPr lang="en-US" sz="2500" dirty="0" smtClean="0">
                          <a:effectLst/>
                        </a:rPr>
                        <a:t>0.086) </a:t>
                      </a:r>
                      <a:endParaRPr lang="en-US" sz="2500" dirty="0">
                        <a:effectLst/>
                        <a:latin typeface="Times"/>
                        <a:ea typeface="MS Mincho"/>
                        <a:cs typeface="Times New Roman"/>
                      </a:endParaRPr>
                    </a:p>
                  </a:txBody>
                  <a:tcPr marL="63500" marR="63500" marT="0" marB="0" anchor="b"/>
                </a:tc>
              </a:tr>
              <a:tr h="514350">
                <a:tc>
                  <a:txBody>
                    <a:bodyPr/>
                    <a:lstStyle/>
                    <a:p>
                      <a:pPr marL="0" marR="0" algn="ctr">
                        <a:spcBef>
                          <a:spcPts val="0"/>
                        </a:spcBef>
                        <a:spcAft>
                          <a:spcPts val="0"/>
                        </a:spcAft>
                      </a:pPr>
                      <a:r>
                        <a:rPr lang="en-US" sz="2500">
                          <a:effectLst/>
                        </a:rPr>
                        <a:t>Official Forecast Error </a:t>
                      </a:r>
                      <a:endParaRPr lang="en-US" sz="250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1.060* </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a:effectLst/>
                        </a:rPr>
                        <a:t>(0.541) </a:t>
                      </a:r>
                      <a:endParaRPr lang="en-US" sz="2500">
                        <a:effectLst/>
                        <a:latin typeface="Times"/>
                        <a:ea typeface="MS Mincho"/>
                        <a:cs typeface="Times New Roman"/>
                      </a:endParaRPr>
                    </a:p>
                  </a:txBody>
                  <a:tcPr marL="63500" marR="63500" marT="0" marB="0" anchor="b"/>
                </a:tc>
              </a:tr>
              <a:tr h="514350">
                <a:tc>
                  <a:txBody>
                    <a:bodyPr/>
                    <a:lstStyle/>
                    <a:p>
                      <a:pPr marL="0" marR="0" algn="ctr">
                        <a:spcBef>
                          <a:spcPts val="0"/>
                        </a:spcBef>
                        <a:spcAft>
                          <a:spcPts val="0"/>
                        </a:spcAft>
                      </a:pPr>
                      <a:r>
                        <a:rPr lang="en-US" sz="2500">
                          <a:effectLst/>
                        </a:rPr>
                        <a:t>Consensus Forecast Error</a:t>
                      </a:r>
                      <a:endParaRPr lang="en-US" sz="250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0.582 </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(0.548) </a:t>
                      </a:r>
                      <a:endParaRPr lang="en-US" sz="2500" dirty="0">
                        <a:effectLst/>
                        <a:latin typeface="Times"/>
                        <a:ea typeface="MS Mincho"/>
                        <a:cs typeface="Times New Roman"/>
                      </a:endParaRPr>
                    </a:p>
                  </a:txBody>
                  <a:tcPr marL="63500" marR="63500" marT="0" marB="0" anchor="b"/>
                </a:tc>
              </a:tr>
            </a:tbl>
          </a:graphicData>
        </a:graphic>
      </p:graphicFrame>
      <p:sp>
        <p:nvSpPr>
          <p:cNvPr id="7" name="Rectangle 2"/>
          <p:cNvSpPr>
            <a:spLocks noChangeArrowheads="1"/>
          </p:cNvSpPr>
          <p:nvPr/>
        </p:nvSpPr>
        <p:spPr bwMode="auto">
          <a:xfrm>
            <a:off x="139874" y="349478"/>
            <a:ext cx="8839200" cy="18004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en-US" sz="2000" dirty="0" smtClean="0">
                <a:latin typeface="Calibri" panose="020F0502020204030204" pitchFamily="34" charset="0"/>
                <a:ea typeface="Malgun Gothic" pitchFamily="34" charset="-127"/>
              </a:rPr>
              <a:t>                             Frankel </a:t>
            </a:r>
            <a:r>
              <a:rPr lang="en-US" altLang="en-US" sz="2000" dirty="0">
                <a:latin typeface="Calibri" panose="020F0502020204030204" pitchFamily="34" charset="0"/>
                <a:ea typeface="Malgun Gothic" pitchFamily="34" charset="-127"/>
              </a:rPr>
              <a:t>&amp; Schreger </a:t>
            </a:r>
            <a:r>
              <a:rPr lang="en-US" altLang="en-US" sz="2000" dirty="0" smtClean="0">
                <a:latin typeface="Calibri" pitchFamily="34" charset="0"/>
                <a:ea typeface="Malgun Gothic" pitchFamily="34" charset="-127"/>
              </a:rPr>
              <a:t>(2016)      Table III</a:t>
            </a:r>
            <a:r>
              <a:rPr lang="en-US" altLang="en-US" sz="1400" dirty="0" smtClean="0">
                <a:latin typeface="Calibri" pitchFamily="34" charset="0"/>
                <a:ea typeface="Malgun Gothic" pitchFamily="34" charset="-127"/>
              </a:rPr>
              <a:t/>
            </a:r>
            <a:br>
              <a:rPr lang="en-US" altLang="en-US" sz="1400" dirty="0" smtClean="0">
                <a:latin typeface="Calibri" pitchFamily="34" charset="0"/>
                <a:ea typeface="Malgun Gothic" pitchFamily="34" charset="-127"/>
              </a:rPr>
            </a:br>
            <a:r>
              <a:rPr lang="en-US" altLang="en-US" sz="1400" b="1" dirty="0">
                <a:latin typeface="Calibri" pitchFamily="34" charset="0"/>
                <a:ea typeface="Malgun Gothic" pitchFamily="34" charset="-127"/>
              </a:rPr>
              <a:t/>
            </a:r>
            <a:br>
              <a:rPr lang="en-US" altLang="en-US" sz="1400" b="1" dirty="0">
                <a:latin typeface="Calibri" pitchFamily="34" charset="0"/>
                <a:ea typeface="Malgun Gothic" pitchFamily="34" charset="-127"/>
              </a:rPr>
            </a:br>
            <a:r>
              <a:rPr lang="en-US" altLang="en-US" sz="2800" b="1" dirty="0">
                <a:latin typeface="Calibri" pitchFamily="34" charset="0"/>
                <a:ea typeface="Malgun Gothic" pitchFamily="34" charset="-127"/>
              </a:rPr>
              <a:t>  Summary Statistics for Budget Balance Forecasts </a:t>
            </a:r>
            <a:r>
              <a:rPr lang="en-US" altLang="en-US" sz="2300" dirty="0">
                <a:latin typeface="Calibri" pitchFamily="34" charset="0"/>
                <a:ea typeface="Malgun Gothic" pitchFamily="34" charset="-127"/>
              </a:rPr>
              <a:t>(% of GDP)</a:t>
            </a:r>
            <a:r>
              <a:rPr lang="en-US" altLang="en-US" sz="1400" b="1" dirty="0">
                <a:latin typeface="Calibri" pitchFamily="34" charset="0"/>
                <a:ea typeface="Malgun Gothic" pitchFamily="34" charset="-127"/>
              </a:rPr>
              <a:t/>
            </a:r>
            <a:br>
              <a:rPr lang="en-US" altLang="en-US" sz="1400" b="1" dirty="0">
                <a:latin typeface="Calibri" pitchFamily="34" charset="0"/>
                <a:ea typeface="Malgun Gothic" pitchFamily="34" charset="-127"/>
              </a:rPr>
            </a:br>
            <a:endParaRPr lang="en-US" altLang="en-US" sz="1400" dirty="0">
              <a:latin typeface="Calibri" panose="020F0502020204030204" pitchFamily="34" charset="0"/>
            </a:endParaRPr>
          </a:p>
          <a:p>
            <a:pPr>
              <a:spcBef>
                <a:spcPct val="0"/>
              </a:spcBef>
              <a:buClrTx/>
              <a:buSzTx/>
              <a:buFontTx/>
              <a:buNone/>
            </a:pPr>
            <a:r>
              <a:rPr lang="en-US" altLang="en-US" sz="2400" b="1" dirty="0">
                <a:latin typeface="Calibri" pitchFamily="34" charset="0"/>
                <a:cs typeface="Times New Roman" pitchFamily="18" charset="0"/>
              </a:rPr>
              <a:t>     </a:t>
            </a:r>
            <a:r>
              <a:rPr lang="en-US" altLang="en-US" sz="2400" b="1" dirty="0" smtClean="0">
                <a:latin typeface="Calibri" pitchFamily="34" charset="0"/>
                <a:cs typeface="Times New Roman" pitchFamily="18" charset="0"/>
              </a:rPr>
              <a:t>Two-year </a:t>
            </a:r>
            <a:r>
              <a:rPr lang="en-US" altLang="en-US" sz="2400" b="1" dirty="0">
                <a:latin typeface="Calibri" pitchFamily="34" charset="0"/>
                <a:cs typeface="Times New Roman" pitchFamily="18" charset="0"/>
              </a:rPr>
              <a:t>ahead forecasts</a:t>
            </a:r>
            <a:r>
              <a:rPr lang="en-US" altLang="en-US" sz="2400" dirty="0">
                <a:latin typeface="Calibri" pitchFamily="34" charset="0"/>
                <a:cs typeface="Times New Roman" pitchFamily="18" charset="0"/>
              </a:rPr>
              <a:t> </a:t>
            </a:r>
            <a:r>
              <a:rPr lang="en-US" altLang="en-US" sz="2400" dirty="0" smtClean="0">
                <a:latin typeface="Calibri" pitchFamily="34" charset="0"/>
                <a:cs typeface="Times New Roman" pitchFamily="18" charset="0"/>
              </a:rPr>
              <a:t>(95 observations, 10 countries)</a:t>
            </a:r>
            <a:r>
              <a:rPr lang="en-US" altLang="en-US" sz="1100" b="1" dirty="0">
                <a:latin typeface="Calibri" pitchFamily="34" charset="0"/>
                <a:cs typeface="Times New Roman" pitchFamily="18" charset="0"/>
              </a:rPr>
              <a:t/>
            </a:r>
            <a:br>
              <a:rPr lang="en-US" altLang="en-US" sz="1100" b="1" dirty="0">
                <a:latin typeface="Calibri" pitchFamily="34" charset="0"/>
                <a:cs typeface="Times New Roman" pitchFamily="18" charset="0"/>
              </a:rPr>
            </a:br>
            <a:endParaRPr lang="en-US" altLang="en-US" sz="1100" dirty="0">
              <a:latin typeface="Calibri" panose="020F0502020204030204" pitchFamily="34" charset="0"/>
            </a:endParaRPr>
          </a:p>
        </p:txBody>
      </p:sp>
      <p:sp>
        <p:nvSpPr>
          <p:cNvPr id="8" name="Rectangle 7"/>
          <p:cNvSpPr/>
          <p:nvPr/>
        </p:nvSpPr>
        <p:spPr>
          <a:xfrm>
            <a:off x="228600" y="4953000"/>
            <a:ext cx="8915400" cy="1292662"/>
          </a:xfrm>
          <a:prstGeom prst="rect">
            <a:avLst/>
          </a:prstGeom>
        </p:spPr>
        <p:txBody>
          <a:bodyPr wrap="square">
            <a:spAutoFit/>
          </a:bodyPr>
          <a:lstStyle/>
          <a:p>
            <a:pPr>
              <a:buFont typeface="Arial" pitchFamily="34" charset="0"/>
              <a:buChar char="•"/>
            </a:pPr>
            <a:r>
              <a:rPr lang="en-US" altLang="en-US" sz="2600" dirty="0" smtClean="0">
                <a:latin typeface="Calibri" panose="020F0502020204030204" pitchFamily="34" charset="0"/>
                <a:cs typeface="Times New Roman" pitchFamily="18" charset="0"/>
              </a:rPr>
              <a:t> </a:t>
            </a:r>
            <a:r>
              <a:rPr lang="en-US" altLang="en-US" sz="2600" b="1" dirty="0" smtClean="0">
                <a:solidFill>
                  <a:srgbClr val="0070C0"/>
                </a:solidFill>
                <a:latin typeface="Calibri" panose="020F0502020204030204" pitchFamily="34" charset="0"/>
                <a:cs typeface="Times New Roman" pitchFamily="18" charset="0"/>
              </a:rPr>
              <a:t>The </a:t>
            </a:r>
            <a:r>
              <a:rPr lang="en-US" altLang="en-US" sz="2600" b="1" dirty="0">
                <a:solidFill>
                  <a:srgbClr val="0070C0"/>
                </a:solidFill>
                <a:latin typeface="Calibri" panose="020F0502020204030204" pitchFamily="34" charset="0"/>
                <a:cs typeface="Times New Roman" pitchFamily="18" charset="0"/>
              </a:rPr>
              <a:t>official </a:t>
            </a:r>
            <a:r>
              <a:rPr lang="en-US" altLang="en-US" sz="2600" b="1" dirty="0" smtClean="0">
                <a:solidFill>
                  <a:srgbClr val="0070C0"/>
                </a:solidFill>
                <a:latin typeface="Calibri" panose="020F0502020204030204" pitchFamily="34" charset="0"/>
                <a:cs typeface="Times New Roman" pitchFamily="18" charset="0"/>
              </a:rPr>
              <a:t>budget forecasts are over-optimistic </a:t>
            </a:r>
            <a:r>
              <a:rPr lang="en-US" altLang="en-US" sz="2600" b="1" dirty="0">
                <a:solidFill>
                  <a:srgbClr val="0070C0"/>
                </a:solidFill>
                <a:latin typeface="Calibri" panose="020F0502020204030204" pitchFamily="34" charset="0"/>
                <a:cs typeface="Times New Roman" pitchFamily="18" charset="0"/>
              </a:rPr>
              <a:t>on </a:t>
            </a:r>
            <a:r>
              <a:rPr lang="en-US" altLang="en-US" sz="2600" b="1" dirty="0" smtClean="0">
                <a:solidFill>
                  <a:srgbClr val="0070C0"/>
                </a:solidFill>
                <a:latin typeface="Calibri" panose="020F0502020204030204" pitchFamily="34" charset="0"/>
                <a:cs typeface="Times New Roman" pitchFamily="18" charset="0"/>
              </a:rPr>
              <a:t>average.</a:t>
            </a:r>
            <a:endParaRPr lang="en-US" altLang="en-US" sz="2600" b="1" dirty="0">
              <a:solidFill>
                <a:srgbClr val="0070C0"/>
              </a:solidFill>
              <a:latin typeface="Calibri" panose="020F0502020204030204" pitchFamily="34" charset="0"/>
              <a:cs typeface="Times New Roman" pitchFamily="18" charset="0"/>
            </a:endParaRPr>
          </a:p>
          <a:p>
            <a:pPr>
              <a:buFont typeface="Arial" pitchFamily="34" charset="0"/>
              <a:buChar char="•"/>
            </a:pPr>
            <a:r>
              <a:rPr lang="en-US" altLang="en-US" sz="2600" b="1" dirty="0">
                <a:solidFill>
                  <a:srgbClr val="7030A0"/>
                </a:solidFill>
                <a:latin typeface="Calibri" pitchFamily="34" charset="0"/>
                <a:cs typeface="Times New Roman" pitchFamily="18" charset="0"/>
              </a:rPr>
              <a:t> </a:t>
            </a:r>
            <a:r>
              <a:rPr lang="en-US" altLang="en-US" sz="2600" b="1" dirty="0" smtClean="0">
                <a:solidFill>
                  <a:srgbClr val="7030A0"/>
                </a:solidFill>
                <a:latin typeface="Calibri" pitchFamily="34" charset="0"/>
                <a:cs typeface="Times New Roman" pitchFamily="18" charset="0"/>
              </a:rPr>
              <a:t>The private forecasts from Consensus Economics are</a:t>
            </a:r>
            <a:br>
              <a:rPr lang="en-US" altLang="en-US" sz="2600" b="1" dirty="0" smtClean="0">
                <a:solidFill>
                  <a:srgbClr val="7030A0"/>
                </a:solidFill>
                <a:latin typeface="Calibri" pitchFamily="34" charset="0"/>
                <a:cs typeface="Times New Roman" pitchFamily="18" charset="0"/>
              </a:rPr>
            </a:br>
            <a:r>
              <a:rPr lang="en-US" altLang="en-US" sz="2600" b="1" dirty="0" smtClean="0">
                <a:solidFill>
                  <a:srgbClr val="7030A0"/>
                </a:solidFill>
                <a:latin typeface="Calibri" pitchFamily="34" charset="0"/>
                <a:cs typeface="Times New Roman" pitchFamily="18" charset="0"/>
              </a:rPr>
              <a:t>   significantly less over-optimistic than the official forecasts.</a:t>
            </a:r>
            <a:endParaRPr lang="en-US" sz="2600" dirty="0"/>
          </a:p>
        </p:txBody>
      </p:sp>
      <p:sp>
        <p:nvSpPr>
          <p:cNvPr id="9" name="Oval 8"/>
          <p:cNvSpPr/>
          <p:nvPr/>
        </p:nvSpPr>
        <p:spPr>
          <a:xfrm>
            <a:off x="4876800" y="2819400"/>
            <a:ext cx="1752600" cy="53340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endParaRPr lang="en-US" altLang="en-US" sz="1800">
              <a:solidFill>
                <a:srgbClr val="FFFFFF"/>
              </a:solidFill>
              <a:latin typeface="Calibri" panose="020F0502020204030204" pitchFamily="34" charset="0"/>
            </a:endParaRPr>
          </a:p>
        </p:txBody>
      </p:sp>
      <p:sp>
        <p:nvSpPr>
          <p:cNvPr id="10" name="Oval 9"/>
          <p:cNvSpPr/>
          <p:nvPr/>
        </p:nvSpPr>
        <p:spPr>
          <a:xfrm>
            <a:off x="4953000" y="3352800"/>
            <a:ext cx="1600200" cy="561975"/>
          </a:xfrm>
          <a:prstGeom prst="ellipse">
            <a:avLst/>
          </a:prstGeom>
          <a:noFill/>
          <a:ln w="762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endParaRPr lang="en-US" altLang="en-US" sz="1800">
              <a:solidFill>
                <a:srgbClr val="FF0000"/>
              </a:solidFill>
              <a:latin typeface="Calibri" panose="020F0502020204030204" pitchFamily="34" charset="0"/>
            </a:endParaRPr>
          </a:p>
        </p:txBody>
      </p:sp>
      <p:sp>
        <p:nvSpPr>
          <p:cNvPr id="11" name="Rectangle 10"/>
          <p:cNvSpPr/>
          <p:nvPr/>
        </p:nvSpPr>
        <p:spPr>
          <a:xfrm>
            <a:off x="1143000" y="4419600"/>
            <a:ext cx="7162800" cy="276999"/>
          </a:xfrm>
          <a:prstGeom prst="rect">
            <a:avLst/>
          </a:prstGeom>
        </p:spPr>
        <p:txBody>
          <a:bodyPr wrap="square">
            <a:spAutoFit/>
          </a:bodyPr>
          <a:lstStyle/>
          <a:p>
            <a:r>
              <a:rPr lang="en-US" sz="1200" dirty="0" smtClean="0"/>
              <a:t>Driscoll-</a:t>
            </a:r>
            <a:r>
              <a:rPr lang="en-US" sz="1200" dirty="0" err="1" smtClean="0"/>
              <a:t>Kraay</a:t>
            </a:r>
            <a:r>
              <a:rPr lang="en-US" sz="1200" dirty="0"/>
              <a:t> </a:t>
            </a:r>
            <a:r>
              <a:rPr lang="en-US" sz="1200" dirty="0" smtClean="0"/>
              <a:t>Standard </a:t>
            </a:r>
            <a:r>
              <a:rPr lang="en-US" sz="1200" dirty="0"/>
              <a:t>Errors with 2 year lag. </a:t>
            </a:r>
            <a:r>
              <a:rPr lang="en-US" sz="1200" dirty="0" smtClean="0"/>
              <a:t> Only </a:t>
            </a:r>
            <a:r>
              <a:rPr lang="en-US" sz="1200" dirty="0"/>
              <a:t>includes countries with at least 6 years of data. </a:t>
            </a:r>
          </a:p>
        </p:txBody>
      </p:sp>
    </p:spTree>
    <p:extLst>
      <p:ext uri="{BB962C8B-B14F-4D97-AF65-F5344CB8AC3E}">
        <p14:creationId xmlns:p14="http://schemas.microsoft.com/office/powerpoint/2010/main" val="160505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F34F03-0286-4502-B514-BDC91C5EF89A}" type="slidenum">
              <a:rPr lang="en-US" altLang="en-US" smtClean="0"/>
              <a:pPr/>
              <a:t>45</a:t>
            </a:fld>
            <a:endParaRPr lang="en-US" altLang="en-US"/>
          </a:p>
        </p:txBody>
      </p:sp>
      <p:graphicFrame>
        <p:nvGraphicFramePr>
          <p:cNvPr id="3" name="Table 2"/>
          <p:cNvGraphicFramePr>
            <a:graphicFrameLocks noGrp="1"/>
          </p:cNvGraphicFramePr>
          <p:nvPr>
            <p:extLst>
              <p:ext uri="{D42A27DB-BD31-4B8C-83A1-F6EECF244321}">
                <p14:modId xmlns:p14="http://schemas.microsoft.com/office/powerpoint/2010/main" val="4057442838"/>
              </p:ext>
            </p:extLst>
          </p:nvPr>
        </p:nvGraphicFramePr>
        <p:xfrm>
          <a:off x="381000" y="2133600"/>
          <a:ext cx="8229600" cy="2243328"/>
        </p:xfrm>
        <a:graphic>
          <a:graphicData uri="http://schemas.openxmlformats.org/drawingml/2006/table">
            <a:tbl>
              <a:tblPr firstRow="1" firstCol="1" bandRow="1">
                <a:tableStyleId>{5C22544A-7EE6-4342-B048-85BDC9FD1C3A}</a:tableStyleId>
              </a:tblPr>
              <a:tblGrid>
                <a:gridCol w="4724400"/>
                <a:gridCol w="1752600"/>
                <a:gridCol w="1752600"/>
              </a:tblGrid>
              <a:tr h="685800">
                <a:tc>
                  <a:txBody>
                    <a:bodyPr/>
                    <a:lstStyle/>
                    <a:p>
                      <a:endParaRPr lang="en-US" sz="2500" dirty="0">
                        <a:effectLst/>
                        <a:latin typeface="Times New Roman"/>
                      </a:endParaRPr>
                    </a:p>
                  </a:txBody>
                  <a:tcPr marL="63500" marR="63500" marT="0" marB="0" anchor="b"/>
                </a:tc>
                <a:tc>
                  <a:txBody>
                    <a:bodyPr/>
                    <a:lstStyle/>
                    <a:p>
                      <a:pPr marL="0" marR="0" algn="ctr">
                        <a:spcBef>
                          <a:spcPts val="0"/>
                        </a:spcBef>
                        <a:spcAft>
                          <a:spcPts val="0"/>
                        </a:spcAft>
                      </a:pPr>
                      <a:r>
                        <a:rPr lang="en-US" sz="2500">
                          <a:effectLst/>
                        </a:rPr>
                        <a:t>Mean </a:t>
                      </a:r>
                      <a:endParaRPr lang="en-US" sz="250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Standard Error</a:t>
                      </a:r>
                      <a:endParaRPr lang="en-US" sz="2500" dirty="0">
                        <a:effectLst/>
                        <a:latin typeface="Times"/>
                        <a:ea typeface="MS Mincho"/>
                        <a:cs typeface="Times New Roman"/>
                      </a:endParaRPr>
                    </a:p>
                  </a:txBody>
                  <a:tcPr marL="63500" marR="63500" marT="0" marB="0" anchor="b"/>
                </a:tc>
              </a:tr>
              <a:tr h="493776">
                <a:tc>
                  <a:txBody>
                    <a:bodyPr/>
                    <a:lstStyle/>
                    <a:p>
                      <a:pPr marL="0" marR="0" algn="ctr">
                        <a:spcBef>
                          <a:spcPts val="0"/>
                        </a:spcBef>
                        <a:spcAft>
                          <a:spcPts val="0"/>
                        </a:spcAft>
                      </a:pPr>
                      <a:r>
                        <a:rPr lang="en-US" sz="2500" dirty="0">
                          <a:effectLst/>
                        </a:rPr>
                        <a:t>Official Minus Consensus</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0.135** </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a:t>
                      </a:r>
                      <a:r>
                        <a:rPr lang="en-US" sz="2500" dirty="0" smtClean="0">
                          <a:effectLst/>
                        </a:rPr>
                        <a:t>0.048) </a:t>
                      </a:r>
                      <a:endParaRPr lang="en-US" sz="2500" dirty="0">
                        <a:effectLst/>
                        <a:latin typeface="Times"/>
                        <a:ea typeface="MS Mincho"/>
                        <a:cs typeface="Times New Roman"/>
                      </a:endParaRPr>
                    </a:p>
                  </a:txBody>
                  <a:tcPr marL="63500" marR="63500" marT="0" marB="0" anchor="b"/>
                </a:tc>
              </a:tr>
              <a:tr h="493776">
                <a:tc>
                  <a:txBody>
                    <a:bodyPr/>
                    <a:lstStyle/>
                    <a:p>
                      <a:pPr marL="0" marR="0" algn="ctr">
                        <a:spcBef>
                          <a:spcPts val="0"/>
                        </a:spcBef>
                        <a:spcAft>
                          <a:spcPts val="0"/>
                        </a:spcAft>
                      </a:pPr>
                      <a:r>
                        <a:rPr lang="en-US" sz="2500" dirty="0">
                          <a:effectLst/>
                        </a:rPr>
                        <a:t>Official Forecast Error </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1.244 </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a:effectLst/>
                        </a:rPr>
                        <a:t>(0.738) </a:t>
                      </a:r>
                      <a:endParaRPr lang="en-US" sz="2500">
                        <a:effectLst/>
                        <a:latin typeface="Times"/>
                        <a:ea typeface="MS Mincho"/>
                        <a:cs typeface="Times New Roman"/>
                      </a:endParaRPr>
                    </a:p>
                  </a:txBody>
                  <a:tcPr marL="63500" marR="63500" marT="0" marB="0" anchor="b"/>
                </a:tc>
              </a:tr>
              <a:tr h="493776">
                <a:tc>
                  <a:txBody>
                    <a:bodyPr/>
                    <a:lstStyle/>
                    <a:p>
                      <a:pPr marL="0" marR="0" algn="ctr">
                        <a:spcBef>
                          <a:spcPts val="0"/>
                        </a:spcBef>
                        <a:spcAft>
                          <a:spcPts val="0"/>
                        </a:spcAft>
                      </a:pPr>
                      <a:r>
                        <a:rPr lang="en-US" sz="2500" dirty="0">
                          <a:effectLst/>
                        </a:rPr>
                        <a:t>Consensus Forecast Error</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1.110 </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(0.736) </a:t>
                      </a:r>
                      <a:endParaRPr lang="en-US" sz="2500" dirty="0">
                        <a:effectLst/>
                        <a:latin typeface="Times"/>
                        <a:ea typeface="MS Mincho"/>
                        <a:cs typeface="Times New Roman"/>
                      </a:endParaRPr>
                    </a:p>
                  </a:txBody>
                  <a:tcPr marL="63500" marR="63500" marT="0" marB="0" anchor="b"/>
                </a:tc>
              </a:tr>
            </a:tbl>
          </a:graphicData>
        </a:graphic>
      </p:graphicFrame>
      <p:sp>
        <p:nvSpPr>
          <p:cNvPr id="4" name="Rectangle 2"/>
          <p:cNvSpPr>
            <a:spLocks noChangeArrowheads="1"/>
          </p:cNvSpPr>
          <p:nvPr/>
        </p:nvSpPr>
        <p:spPr bwMode="auto">
          <a:xfrm>
            <a:off x="295405" y="349478"/>
            <a:ext cx="8391395" cy="18004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7200"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a:spcBef>
                <a:spcPct val="0"/>
              </a:spcBef>
              <a:buClrTx/>
              <a:buSzTx/>
              <a:buFontTx/>
              <a:buNone/>
            </a:pPr>
            <a:r>
              <a:rPr lang="en-US" altLang="en-US" sz="2000" dirty="0" smtClean="0">
                <a:latin typeface="Calibri" panose="020F0502020204030204" pitchFamily="34" charset="0"/>
                <a:ea typeface="Malgun Gothic" pitchFamily="34" charset="-127"/>
              </a:rPr>
              <a:t>Frankel </a:t>
            </a:r>
            <a:r>
              <a:rPr lang="en-US" altLang="en-US" sz="2000" dirty="0">
                <a:latin typeface="Calibri" panose="020F0502020204030204" pitchFamily="34" charset="0"/>
                <a:ea typeface="Malgun Gothic" pitchFamily="34" charset="-127"/>
              </a:rPr>
              <a:t>&amp; Schreger </a:t>
            </a:r>
            <a:r>
              <a:rPr lang="en-US" altLang="en-US" sz="2000" dirty="0" smtClean="0">
                <a:latin typeface="Calibri" pitchFamily="34" charset="0"/>
                <a:ea typeface="Malgun Gothic" pitchFamily="34" charset="-127"/>
              </a:rPr>
              <a:t>(2016)      Table IV</a:t>
            </a:r>
            <a:r>
              <a:rPr lang="en-US" altLang="en-US" sz="1400" dirty="0" smtClean="0">
                <a:latin typeface="Calibri" pitchFamily="34" charset="0"/>
                <a:ea typeface="Malgun Gothic" pitchFamily="34" charset="-127"/>
              </a:rPr>
              <a:t/>
            </a:r>
            <a:br>
              <a:rPr lang="en-US" altLang="en-US" sz="1400" dirty="0" smtClean="0">
                <a:latin typeface="Calibri" pitchFamily="34" charset="0"/>
                <a:ea typeface="Malgun Gothic" pitchFamily="34" charset="-127"/>
              </a:rPr>
            </a:br>
            <a:r>
              <a:rPr lang="en-US" altLang="en-US" sz="1400" b="1" dirty="0">
                <a:latin typeface="Calibri" pitchFamily="34" charset="0"/>
                <a:ea typeface="Malgun Gothic" pitchFamily="34" charset="-127"/>
              </a:rPr>
              <a:t/>
            </a:r>
            <a:br>
              <a:rPr lang="en-US" altLang="en-US" sz="1400" b="1" dirty="0">
                <a:latin typeface="Calibri" pitchFamily="34" charset="0"/>
                <a:ea typeface="Malgun Gothic" pitchFamily="34" charset="-127"/>
              </a:rPr>
            </a:br>
            <a:r>
              <a:rPr lang="en-US" altLang="en-US" sz="2800" b="1" dirty="0">
                <a:latin typeface="Calibri" pitchFamily="34" charset="0"/>
                <a:ea typeface="Malgun Gothic" pitchFamily="34" charset="-127"/>
              </a:rPr>
              <a:t>  Summary Statistics for </a:t>
            </a:r>
            <a:r>
              <a:rPr lang="en-US" altLang="en-US" sz="2800" b="1" dirty="0" smtClean="0">
                <a:latin typeface="Calibri" pitchFamily="34" charset="0"/>
                <a:ea typeface="Malgun Gothic" pitchFamily="34" charset="-127"/>
              </a:rPr>
              <a:t>GDP Growth Forecasts</a:t>
            </a:r>
            <a:r>
              <a:rPr lang="en-US" altLang="en-US" sz="1400" b="1" dirty="0">
                <a:latin typeface="Calibri" pitchFamily="34" charset="0"/>
                <a:ea typeface="Malgun Gothic" pitchFamily="34" charset="-127"/>
              </a:rPr>
              <a:t/>
            </a:r>
            <a:br>
              <a:rPr lang="en-US" altLang="en-US" sz="1400" b="1" dirty="0">
                <a:latin typeface="Calibri" pitchFamily="34" charset="0"/>
                <a:ea typeface="Malgun Gothic" pitchFamily="34" charset="-127"/>
              </a:rPr>
            </a:br>
            <a:endParaRPr lang="en-US" altLang="en-US" sz="1400" dirty="0">
              <a:latin typeface="Calibri" panose="020F0502020204030204" pitchFamily="34" charset="0"/>
            </a:endParaRPr>
          </a:p>
          <a:p>
            <a:pPr algn="ctr">
              <a:spcBef>
                <a:spcPct val="0"/>
              </a:spcBef>
              <a:buClrTx/>
              <a:buSzTx/>
              <a:buFontTx/>
              <a:buNone/>
            </a:pPr>
            <a:r>
              <a:rPr lang="en-US" altLang="en-US" sz="2400" b="1" dirty="0">
                <a:latin typeface="Calibri" pitchFamily="34" charset="0"/>
                <a:cs typeface="Times New Roman" pitchFamily="18" charset="0"/>
              </a:rPr>
              <a:t>     </a:t>
            </a:r>
            <a:r>
              <a:rPr lang="en-US" altLang="en-US" sz="2400" b="1" dirty="0" smtClean="0">
                <a:latin typeface="Calibri" pitchFamily="34" charset="0"/>
                <a:cs typeface="Times New Roman" pitchFamily="18" charset="0"/>
              </a:rPr>
              <a:t>Two-year </a:t>
            </a:r>
            <a:r>
              <a:rPr lang="en-US" altLang="en-US" sz="2400" b="1" dirty="0">
                <a:latin typeface="Calibri" pitchFamily="34" charset="0"/>
                <a:cs typeface="Times New Roman" pitchFamily="18" charset="0"/>
              </a:rPr>
              <a:t>ahead forecasts</a:t>
            </a:r>
            <a:r>
              <a:rPr lang="en-US" altLang="en-US" sz="2400" dirty="0">
                <a:latin typeface="Calibri" pitchFamily="34" charset="0"/>
                <a:cs typeface="Times New Roman" pitchFamily="18" charset="0"/>
              </a:rPr>
              <a:t> </a:t>
            </a:r>
            <a:r>
              <a:rPr lang="en-US" altLang="en-US" sz="2400" dirty="0" smtClean="0">
                <a:latin typeface="Calibri" pitchFamily="34" charset="0"/>
                <a:cs typeface="Times New Roman" pitchFamily="18" charset="0"/>
              </a:rPr>
              <a:t>(278 observations, 23 countries)</a:t>
            </a:r>
            <a:r>
              <a:rPr lang="en-US" altLang="en-US" sz="1100" b="1" dirty="0">
                <a:latin typeface="Calibri" pitchFamily="34" charset="0"/>
                <a:cs typeface="Times New Roman" pitchFamily="18" charset="0"/>
              </a:rPr>
              <a:t/>
            </a:r>
            <a:br>
              <a:rPr lang="en-US" altLang="en-US" sz="1100" b="1" dirty="0">
                <a:latin typeface="Calibri" pitchFamily="34" charset="0"/>
                <a:cs typeface="Times New Roman" pitchFamily="18" charset="0"/>
              </a:rPr>
            </a:br>
            <a:endParaRPr lang="en-US" altLang="en-US" sz="1100" dirty="0">
              <a:latin typeface="Calibri" panose="020F0502020204030204" pitchFamily="34" charset="0"/>
            </a:endParaRPr>
          </a:p>
        </p:txBody>
      </p:sp>
      <p:sp>
        <p:nvSpPr>
          <p:cNvPr id="5" name="Rectangle 4"/>
          <p:cNvSpPr/>
          <p:nvPr/>
        </p:nvSpPr>
        <p:spPr>
          <a:xfrm>
            <a:off x="905004" y="5031938"/>
            <a:ext cx="7553196" cy="1292662"/>
          </a:xfrm>
          <a:prstGeom prst="rect">
            <a:avLst/>
          </a:prstGeom>
        </p:spPr>
        <p:txBody>
          <a:bodyPr wrap="square">
            <a:spAutoFit/>
          </a:bodyPr>
          <a:lstStyle/>
          <a:p>
            <a:pPr>
              <a:buFont typeface="Arial" pitchFamily="34" charset="0"/>
              <a:buChar char="•"/>
            </a:pPr>
            <a:r>
              <a:rPr lang="en-US" altLang="en-US" sz="2600" b="1" dirty="0" smtClean="0">
                <a:solidFill>
                  <a:srgbClr val="7030A0"/>
                </a:solidFill>
                <a:latin typeface="Calibri" pitchFamily="34" charset="0"/>
                <a:cs typeface="Times New Roman" pitchFamily="18" charset="0"/>
              </a:rPr>
              <a:t> As with the forecasts of budget balance, </a:t>
            </a:r>
            <a:br>
              <a:rPr lang="en-US" altLang="en-US" sz="2600" b="1" dirty="0" smtClean="0">
                <a:solidFill>
                  <a:srgbClr val="7030A0"/>
                </a:solidFill>
                <a:latin typeface="Calibri" pitchFamily="34" charset="0"/>
                <a:cs typeface="Times New Roman" pitchFamily="18" charset="0"/>
              </a:rPr>
            </a:br>
            <a:r>
              <a:rPr lang="en-US" altLang="en-US" sz="2600" b="1" dirty="0" smtClean="0">
                <a:solidFill>
                  <a:srgbClr val="7030A0"/>
                </a:solidFill>
                <a:latin typeface="Calibri" pitchFamily="34" charset="0"/>
                <a:cs typeface="Times New Roman" pitchFamily="18" charset="0"/>
              </a:rPr>
              <a:t>the private forecasts of GDP growth are significantly </a:t>
            </a:r>
            <a:br>
              <a:rPr lang="en-US" altLang="en-US" sz="2600" b="1" dirty="0" smtClean="0">
                <a:solidFill>
                  <a:srgbClr val="7030A0"/>
                </a:solidFill>
                <a:latin typeface="Calibri" pitchFamily="34" charset="0"/>
                <a:cs typeface="Times New Roman" pitchFamily="18" charset="0"/>
              </a:rPr>
            </a:br>
            <a:r>
              <a:rPr lang="en-US" altLang="en-US" sz="2600" b="1" dirty="0" smtClean="0">
                <a:solidFill>
                  <a:srgbClr val="7030A0"/>
                </a:solidFill>
                <a:latin typeface="Calibri" pitchFamily="34" charset="0"/>
                <a:cs typeface="Times New Roman" pitchFamily="18" charset="0"/>
              </a:rPr>
              <a:t>less over-optimistic than the official forecasts.</a:t>
            </a:r>
            <a:endParaRPr lang="en-US" sz="2600" dirty="0"/>
          </a:p>
        </p:txBody>
      </p:sp>
      <p:sp>
        <p:nvSpPr>
          <p:cNvPr id="6" name="Oval 5"/>
          <p:cNvSpPr/>
          <p:nvPr/>
        </p:nvSpPr>
        <p:spPr>
          <a:xfrm>
            <a:off x="5105400" y="2895600"/>
            <a:ext cx="1752600" cy="53340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endParaRPr lang="en-US" altLang="en-US" sz="1800">
              <a:solidFill>
                <a:srgbClr val="FFFFFF"/>
              </a:solidFill>
              <a:latin typeface="Calibri" panose="020F0502020204030204" pitchFamily="34" charset="0"/>
            </a:endParaRPr>
          </a:p>
        </p:txBody>
      </p:sp>
      <p:sp>
        <p:nvSpPr>
          <p:cNvPr id="7" name="Rectangle 6"/>
          <p:cNvSpPr/>
          <p:nvPr/>
        </p:nvSpPr>
        <p:spPr>
          <a:xfrm>
            <a:off x="1143000" y="4419600"/>
            <a:ext cx="7162800" cy="276999"/>
          </a:xfrm>
          <a:prstGeom prst="rect">
            <a:avLst/>
          </a:prstGeom>
        </p:spPr>
        <p:txBody>
          <a:bodyPr wrap="square">
            <a:spAutoFit/>
          </a:bodyPr>
          <a:lstStyle/>
          <a:p>
            <a:r>
              <a:rPr lang="en-US" sz="1200" dirty="0" smtClean="0"/>
              <a:t>Driscoll-</a:t>
            </a:r>
            <a:r>
              <a:rPr lang="en-US" sz="1200" dirty="0" err="1" smtClean="0"/>
              <a:t>Kraay</a:t>
            </a:r>
            <a:r>
              <a:rPr lang="en-US" sz="1200" dirty="0"/>
              <a:t> </a:t>
            </a:r>
            <a:r>
              <a:rPr lang="en-US" sz="1200" dirty="0" smtClean="0"/>
              <a:t>Standard </a:t>
            </a:r>
            <a:r>
              <a:rPr lang="en-US" sz="1200" dirty="0"/>
              <a:t>Errors with 2 year lag. </a:t>
            </a:r>
            <a:r>
              <a:rPr lang="en-US" sz="1200" dirty="0" smtClean="0"/>
              <a:t> Only </a:t>
            </a:r>
            <a:r>
              <a:rPr lang="en-US" sz="1200" dirty="0"/>
              <a:t>includes countries with at least 6 years of data. </a:t>
            </a:r>
          </a:p>
        </p:txBody>
      </p:sp>
    </p:spTree>
    <p:extLst>
      <p:ext uri="{BB962C8B-B14F-4D97-AF65-F5344CB8AC3E}">
        <p14:creationId xmlns:p14="http://schemas.microsoft.com/office/powerpoint/2010/main" val="157835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91300" y="6236875"/>
            <a:ext cx="2133600" cy="476250"/>
          </a:xfrm>
        </p:spPr>
        <p:txBody>
          <a:bodyPr/>
          <a:lstStyle/>
          <a:p>
            <a:fld id="{78F34F03-0286-4502-B514-BDC91C5EF89A}" type="slidenum">
              <a:rPr lang="en-US" altLang="en-US" smtClean="0">
                <a:latin typeface="Calibri" panose="020F0502020204030204" pitchFamily="34" charset="0"/>
              </a:rPr>
              <a:pPr/>
              <a:t>46</a:t>
            </a:fld>
            <a:endParaRPr lang="en-US" altLang="en-US">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51081788"/>
              </p:ext>
            </p:extLst>
          </p:nvPr>
        </p:nvGraphicFramePr>
        <p:xfrm>
          <a:off x="266700" y="1557146"/>
          <a:ext cx="8610600" cy="4257485"/>
        </p:xfrm>
        <a:graphic>
          <a:graphicData uri="http://schemas.openxmlformats.org/drawingml/2006/table">
            <a:tbl>
              <a:tblPr firstRow="1" firstCol="1" bandRow="1">
                <a:tableStyleId>{5C22544A-7EE6-4342-B048-85BDC9FD1C3A}</a:tableStyleId>
              </a:tblPr>
              <a:tblGrid>
                <a:gridCol w="2095500"/>
                <a:gridCol w="1600200"/>
                <a:gridCol w="1600200"/>
                <a:gridCol w="1752600"/>
                <a:gridCol w="1562100"/>
              </a:tblGrid>
              <a:tr h="390239">
                <a:tc>
                  <a:txBody>
                    <a:bodyPr/>
                    <a:lstStyle/>
                    <a:p>
                      <a:pPr marL="0" marR="0" algn="ctr">
                        <a:spcBef>
                          <a:spcPts val="0"/>
                        </a:spcBef>
                        <a:spcAft>
                          <a:spcPts val="0"/>
                        </a:spcAft>
                      </a:pPr>
                      <a:endParaRPr lang="en-US" sz="2300" dirty="0">
                        <a:effectLst/>
                        <a:latin typeface="Calibri" panose="020F0502020204030204" pitchFamily="34" charset="0"/>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effectLst/>
                          <a:latin typeface="Calibri" panose="020F0502020204030204" pitchFamily="34" charset="0"/>
                        </a:rPr>
                        <a:t>(1)</a:t>
                      </a:r>
                    </a:p>
                    <a:p>
                      <a:pPr marL="0" marR="0" algn="ctr">
                        <a:spcBef>
                          <a:spcPts val="0"/>
                        </a:spcBef>
                        <a:spcAft>
                          <a:spcPts val="0"/>
                        </a:spcAft>
                      </a:pPr>
                      <a:r>
                        <a:rPr lang="en-US" sz="2000" dirty="0" smtClean="0">
                          <a:effectLst/>
                          <a:latin typeface="Calibri" panose="020F0502020204030204" pitchFamily="34" charset="0"/>
                        </a:rPr>
                        <a:t>Off. Error t+1</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smtClean="0">
                          <a:effectLst/>
                          <a:latin typeface="Calibri" panose="020F0502020204030204" pitchFamily="34" charset="0"/>
                        </a:rPr>
                        <a:t>(2)</a:t>
                      </a:r>
                      <a:br>
                        <a:rPr lang="en-US" sz="2000" dirty="0" smtClean="0">
                          <a:effectLst/>
                          <a:latin typeface="Calibri" panose="020F0502020204030204" pitchFamily="34" charset="0"/>
                        </a:rPr>
                      </a:br>
                      <a:r>
                        <a:rPr lang="en-US" sz="2000" dirty="0" smtClean="0">
                          <a:effectLst/>
                          <a:latin typeface="Calibri" panose="020F0502020204030204" pitchFamily="34" charset="0"/>
                        </a:rPr>
                        <a:t>Off</a:t>
                      </a:r>
                      <a:r>
                        <a:rPr lang="en-US" sz="2000" dirty="0">
                          <a:effectLst/>
                          <a:latin typeface="Calibri" panose="020F0502020204030204" pitchFamily="34" charset="0"/>
                        </a:rPr>
                        <a:t>. Error t+1</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smtClean="0">
                          <a:effectLst/>
                          <a:latin typeface="Calibri" panose="020F0502020204030204" pitchFamily="34" charset="0"/>
                        </a:rPr>
                        <a:t>(3)</a:t>
                      </a:r>
                      <a:br>
                        <a:rPr lang="en-US" sz="2000" dirty="0" smtClean="0">
                          <a:effectLst/>
                          <a:latin typeface="Calibri" panose="020F0502020204030204" pitchFamily="34" charset="0"/>
                        </a:rPr>
                      </a:br>
                      <a:r>
                        <a:rPr lang="en-US" sz="2000" dirty="0" smtClean="0">
                          <a:effectLst/>
                          <a:latin typeface="Calibri" panose="020F0502020204030204" pitchFamily="34" charset="0"/>
                        </a:rPr>
                        <a:t>Off</a:t>
                      </a:r>
                      <a:r>
                        <a:rPr lang="en-US" sz="2000" dirty="0">
                          <a:effectLst/>
                          <a:latin typeface="Calibri" panose="020F0502020204030204" pitchFamily="34" charset="0"/>
                        </a:rPr>
                        <a:t>. Error t+2</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smtClean="0">
                          <a:effectLst/>
                          <a:latin typeface="Calibri" panose="020F0502020204030204" pitchFamily="34" charset="0"/>
                        </a:rPr>
                        <a:t>(4)</a:t>
                      </a:r>
                      <a:br>
                        <a:rPr lang="en-US" sz="2000" dirty="0" smtClean="0">
                          <a:effectLst/>
                          <a:latin typeface="Calibri" panose="020F0502020204030204" pitchFamily="34" charset="0"/>
                        </a:rPr>
                      </a:br>
                      <a:r>
                        <a:rPr lang="en-US" sz="2000" dirty="0" smtClean="0">
                          <a:effectLst/>
                          <a:latin typeface="Calibri" panose="020F0502020204030204" pitchFamily="34" charset="0"/>
                        </a:rPr>
                        <a:t>Off</a:t>
                      </a:r>
                      <a:r>
                        <a:rPr lang="en-US" sz="2000" dirty="0">
                          <a:effectLst/>
                          <a:latin typeface="Calibri" panose="020F0502020204030204" pitchFamily="34" charset="0"/>
                        </a:rPr>
                        <a:t>. Error t+2</a:t>
                      </a:r>
                      <a:endParaRPr lang="en-US" sz="2000" dirty="0">
                        <a:effectLst/>
                        <a:latin typeface="Calibri" panose="020F0502020204030204" pitchFamily="34" charset="0"/>
                        <a:ea typeface="MS Mincho"/>
                        <a:cs typeface="Times New Roman"/>
                      </a:endParaRPr>
                    </a:p>
                  </a:txBody>
                  <a:tcPr marL="63500" marR="63500" marT="0" marB="0" anchor="b"/>
                </a:tc>
              </a:tr>
              <a:tr h="780478">
                <a:tc>
                  <a:txBody>
                    <a:bodyPr/>
                    <a:lstStyle/>
                    <a:p>
                      <a:pPr marL="0" marR="0" algn="ctr">
                        <a:spcBef>
                          <a:spcPts val="0"/>
                        </a:spcBef>
                        <a:spcAft>
                          <a:spcPts val="0"/>
                        </a:spcAft>
                      </a:pPr>
                      <a:r>
                        <a:rPr lang="en-US" sz="2300" dirty="0">
                          <a:effectLst/>
                          <a:latin typeface="Calibri" panose="020F0502020204030204" pitchFamily="34" charset="0"/>
                        </a:rPr>
                        <a:t>Official-Consensus</a:t>
                      </a:r>
                      <a:endParaRPr lang="en-US" sz="23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300">
                          <a:effectLst/>
                          <a:latin typeface="Calibri" panose="020F0502020204030204" pitchFamily="34" charset="0"/>
                        </a:rPr>
                        <a:t>0.856*** </a:t>
                      </a:r>
                      <a:endParaRPr lang="en-US" sz="23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300">
                          <a:effectLst/>
                          <a:latin typeface="Calibri" panose="020F0502020204030204" pitchFamily="34" charset="0"/>
                        </a:rPr>
                        <a:t>0.845*** </a:t>
                      </a:r>
                      <a:endParaRPr lang="en-US" sz="23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300">
                          <a:effectLst/>
                          <a:latin typeface="Calibri" panose="020F0502020204030204" pitchFamily="34" charset="0"/>
                        </a:rPr>
                        <a:t>0.471** </a:t>
                      </a:r>
                      <a:endParaRPr lang="en-US" sz="23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300">
                          <a:effectLst/>
                          <a:latin typeface="Calibri" panose="020F0502020204030204" pitchFamily="34" charset="0"/>
                        </a:rPr>
                        <a:t>0.284* </a:t>
                      </a:r>
                      <a:endParaRPr lang="en-US" sz="2300">
                        <a:effectLst/>
                        <a:latin typeface="Calibri" panose="020F0502020204030204" pitchFamily="34" charset="0"/>
                        <a:ea typeface="MS Mincho"/>
                        <a:cs typeface="Times New Roman"/>
                      </a:endParaRPr>
                    </a:p>
                  </a:txBody>
                  <a:tcPr marL="63500" marR="63500" marT="0" marB="0" anchor="b"/>
                </a:tc>
              </a:tr>
              <a:tr h="390239">
                <a:tc>
                  <a:txBody>
                    <a:bodyPr/>
                    <a:lstStyle/>
                    <a:p>
                      <a:endParaRPr lang="en-US" sz="2300">
                        <a:effectLst/>
                        <a:latin typeface="Calibri" panose="020F0502020204030204" pitchFamily="34" charset="0"/>
                      </a:endParaRPr>
                    </a:p>
                  </a:txBody>
                  <a:tcPr marL="63500" marR="63500" marT="0" marB="0" anchor="b"/>
                </a:tc>
                <a:tc>
                  <a:txBody>
                    <a:bodyPr/>
                    <a:lstStyle/>
                    <a:p>
                      <a:pPr marL="0" marR="0" algn="ctr">
                        <a:spcBef>
                          <a:spcPts val="0"/>
                        </a:spcBef>
                        <a:spcAft>
                          <a:spcPts val="0"/>
                        </a:spcAft>
                      </a:pPr>
                      <a:r>
                        <a:rPr lang="en-US" sz="2100" dirty="0">
                          <a:effectLst/>
                          <a:latin typeface="Calibri" panose="020F0502020204030204" pitchFamily="34" charset="0"/>
                        </a:rPr>
                        <a:t>(0.161) </a:t>
                      </a:r>
                      <a:endParaRPr lang="en-US" sz="21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100" dirty="0">
                          <a:effectLst/>
                          <a:latin typeface="Calibri" panose="020F0502020204030204" pitchFamily="34" charset="0"/>
                        </a:rPr>
                        <a:t>(0.181) </a:t>
                      </a:r>
                      <a:endParaRPr lang="en-US" sz="21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100" dirty="0">
                          <a:effectLst/>
                          <a:latin typeface="Calibri" panose="020F0502020204030204" pitchFamily="34" charset="0"/>
                        </a:rPr>
                        <a:t>(0.203) </a:t>
                      </a:r>
                      <a:endParaRPr lang="en-US" sz="21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100" dirty="0">
                          <a:effectLst/>
                          <a:latin typeface="Calibri" panose="020F0502020204030204" pitchFamily="34" charset="0"/>
                        </a:rPr>
                        <a:t>(0.135) </a:t>
                      </a:r>
                      <a:endParaRPr lang="en-US" sz="2100" dirty="0">
                        <a:effectLst/>
                        <a:latin typeface="Calibri" panose="020F0502020204030204" pitchFamily="34" charset="0"/>
                        <a:ea typeface="MS Mincho"/>
                        <a:cs typeface="Times New Roman"/>
                      </a:endParaRPr>
                    </a:p>
                  </a:txBody>
                  <a:tcPr marL="63500" marR="63500" marT="0" marB="0" anchor="b"/>
                </a:tc>
              </a:tr>
              <a:tr h="390239">
                <a:tc>
                  <a:txBody>
                    <a:bodyPr/>
                    <a:lstStyle/>
                    <a:p>
                      <a:pPr marL="0" marR="0" algn="ctr">
                        <a:spcBef>
                          <a:spcPts val="0"/>
                        </a:spcBef>
                        <a:spcAft>
                          <a:spcPts val="0"/>
                        </a:spcAft>
                      </a:pPr>
                      <a:r>
                        <a:rPr lang="en-US" sz="2300">
                          <a:effectLst/>
                          <a:latin typeface="Calibri" panose="020F0502020204030204" pitchFamily="34" charset="0"/>
                        </a:rPr>
                        <a:t>Constant </a:t>
                      </a:r>
                      <a:endParaRPr lang="en-US" sz="23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300" dirty="0">
                          <a:effectLst/>
                          <a:latin typeface="Calibri" panose="020F0502020204030204" pitchFamily="34" charset="0"/>
                        </a:rPr>
                        <a:t>-4.669*** </a:t>
                      </a:r>
                      <a:endParaRPr lang="en-US" sz="23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300">
                          <a:effectLst/>
                          <a:latin typeface="Calibri" panose="020F0502020204030204" pitchFamily="34" charset="0"/>
                        </a:rPr>
                        <a:t>-1.855** </a:t>
                      </a:r>
                      <a:endParaRPr lang="en-US" sz="23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300">
                          <a:effectLst/>
                          <a:latin typeface="Calibri" panose="020F0502020204030204" pitchFamily="34" charset="0"/>
                        </a:rPr>
                        <a:t>1.595*** </a:t>
                      </a:r>
                      <a:endParaRPr lang="en-US" sz="23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300">
                          <a:effectLst/>
                          <a:latin typeface="Calibri" panose="020F0502020204030204" pitchFamily="34" charset="0"/>
                        </a:rPr>
                        <a:t>1.141 </a:t>
                      </a:r>
                      <a:endParaRPr lang="en-US" sz="2300">
                        <a:effectLst/>
                        <a:latin typeface="Calibri" panose="020F0502020204030204" pitchFamily="34" charset="0"/>
                        <a:ea typeface="MS Mincho"/>
                        <a:cs typeface="Times New Roman"/>
                      </a:endParaRPr>
                    </a:p>
                  </a:txBody>
                  <a:tcPr marL="63500" marR="63500" marT="0" marB="0" anchor="b"/>
                </a:tc>
              </a:tr>
              <a:tr h="390239">
                <a:tc>
                  <a:txBody>
                    <a:bodyPr/>
                    <a:lstStyle/>
                    <a:p>
                      <a:endParaRPr lang="en-US" sz="2300">
                        <a:effectLst/>
                        <a:latin typeface="Calibri" panose="020F0502020204030204" pitchFamily="34" charset="0"/>
                      </a:endParaRPr>
                    </a:p>
                  </a:txBody>
                  <a:tcPr marL="63500" marR="63500" marT="0" marB="0" anchor="b"/>
                </a:tc>
                <a:tc>
                  <a:txBody>
                    <a:bodyPr/>
                    <a:lstStyle/>
                    <a:p>
                      <a:pPr marL="0" marR="0" algn="ctr">
                        <a:spcBef>
                          <a:spcPts val="0"/>
                        </a:spcBef>
                        <a:spcAft>
                          <a:spcPts val="0"/>
                        </a:spcAft>
                      </a:pPr>
                      <a:r>
                        <a:rPr lang="en-US" sz="2100" dirty="0">
                          <a:effectLst/>
                          <a:latin typeface="Calibri" panose="020F0502020204030204" pitchFamily="34" charset="0"/>
                        </a:rPr>
                        <a:t>(0.124) </a:t>
                      </a:r>
                      <a:endParaRPr lang="en-US" sz="21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100" dirty="0">
                          <a:effectLst/>
                          <a:latin typeface="Calibri" panose="020F0502020204030204" pitchFamily="34" charset="0"/>
                        </a:rPr>
                        <a:t>(0.764) </a:t>
                      </a:r>
                      <a:endParaRPr lang="en-US" sz="21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100" dirty="0">
                          <a:effectLst/>
                          <a:latin typeface="Calibri" panose="020F0502020204030204" pitchFamily="34" charset="0"/>
                        </a:rPr>
                        <a:t>(0.020) </a:t>
                      </a:r>
                      <a:endParaRPr lang="en-US" sz="21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100" dirty="0">
                          <a:effectLst/>
                          <a:latin typeface="Calibri" panose="020F0502020204030204" pitchFamily="34" charset="0"/>
                        </a:rPr>
                        <a:t>(0.702) </a:t>
                      </a:r>
                      <a:endParaRPr lang="en-US" sz="2100" dirty="0">
                        <a:effectLst/>
                        <a:latin typeface="Calibri" panose="020F0502020204030204" pitchFamily="34" charset="0"/>
                        <a:ea typeface="MS Mincho"/>
                        <a:cs typeface="Times New Roman"/>
                      </a:endParaRPr>
                    </a:p>
                  </a:txBody>
                  <a:tcPr marL="63500" marR="63500" marT="0" marB="0" anchor="b"/>
                </a:tc>
              </a:tr>
              <a:tr h="339338">
                <a:tc>
                  <a:txBody>
                    <a:bodyPr/>
                    <a:lstStyle/>
                    <a:p>
                      <a:pPr marL="0" marR="0" algn="ctr">
                        <a:spcBef>
                          <a:spcPts val="0"/>
                        </a:spcBef>
                        <a:spcAft>
                          <a:spcPts val="0"/>
                        </a:spcAft>
                      </a:pPr>
                      <a:r>
                        <a:rPr lang="en-US" sz="2000" dirty="0" smtClean="0">
                          <a:effectLst/>
                          <a:latin typeface="Calibri" panose="020F0502020204030204" pitchFamily="34" charset="0"/>
                        </a:rPr>
                        <a:t>Observations </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a:effectLst/>
                          <a:latin typeface="Calibri" panose="020F0502020204030204" pitchFamily="34" charset="0"/>
                        </a:rPr>
                        <a:t>272 </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272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232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232 </a:t>
                      </a:r>
                      <a:endParaRPr lang="en-US" sz="2000">
                        <a:effectLst/>
                        <a:latin typeface="Calibri" panose="020F0502020204030204" pitchFamily="34" charset="0"/>
                        <a:ea typeface="MS Mincho"/>
                        <a:cs typeface="Times New Roman"/>
                      </a:endParaRPr>
                    </a:p>
                  </a:txBody>
                  <a:tcPr marL="63500" marR="63500" marT="0" marB="0" anchor="b"/>
                </a:tc>
              </a:tr>
              <a:tr h="339338">
                <a:tc>
                  <a:txBody>
                    <a:bodyPr/>
                    <a:lstStyle/>
                    <a:p>
                      <a:pPr marL="0" marR="0" algn="ctr">
                        <a:spcBef>
                          <a:spcPts val="0"/>
                        </a:spcBef>
                        <a:spcAft>
                          <a:spcPts val="0"/>
                        </a:spcAft>
                      </a:pPr>
                      <a:r>
                        <a:rPr lang="en-US" sz="2000" dirty="0">
                          <a:effectLst/>
                          <a:latin typeface="Calibri" panose="020F0502020204030204" pitchFamily="34" charset="0"/>
                        </a:rPr>
                        <a:t>R-squared </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a:effectLst/>
                          <a:latin typeface="Calibri" panose="020F0502020204030204" pitchFamily="34" charset="0"/>
                        </a:rPr>
                        <a:t>0.416 </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0.594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0.424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0.593 </a:t>
                      </a:r>
                      <a:endParaRPr lang="en-US" sz="2000">
                        <a:effectLst/>
                        <a:latin typeface="Calibri" panose="020F0502020204030204" pitchFamily="34" charset="0"/>
                        <a:ea typeface="MS Mincho"/>
                        <a:cs typeface="Times New Roman"/>
                      </a:endParaRPr>
                    </a:p>
                  </a:txBody>
                  <a:tcPr marL="63500" marR="63500" marT="0" marB="0" anchor="b"/>
                </a:tc>
              </a:tr>
              <a:tr h="339338">
                <a:tc>
                  <a:txBody>
                    <a:bodyPr/>
                    <a:lstStyle/>
                    <a:p>
                      <a:pPr marL="0" marR="0" algn="ctr">
                        <a:spcBef>
                          <a:spcPts val="0"/>
                        </a:spcBef>
                        <a:spcAft>
                          <a:spcPts val="0"/>
                        </a:spcAft>
                      </a:pPr>
                      <a:r>
                        <a:rPr lang="en-US" sz="2000">
                          <a:effectLst/>
                          <a:latin typeface="Calibri" panose="020F0502020204030204" pitchFamily="34" charset="0"/>
                        </a:rPr>
                        <a:t>Countries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a:effectLst/>
                          <a:latin typeface="Calibri" panose="020F0502020204030204" pitchFamily="34" charset="0"/>
                        </a:rPr>
                        <a:t>26 </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26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23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23 </a:t>
                      </a:r>
                      <a:endParaRPr lang="en-US" sz="2000">
                        <a:effectLst/>
                        <a:latin typeface="Calibri" panose="020F0502020204030204" pitchFamily="34" charset="0"/>
                        <a:ea typeface="MS Mincho"/>
                        <a:cs typeface="Times New Roman"/>
                      </a:endParaRPr>
                    </a:p>
                  </a:txBody>
                  <a:tcPr marL="63500" marR="63500" marT="0" marB="0" anchor="b"/>
                </a:tc>
              </a:tr>
              <a:tr h="339338">
                <a:tc>
                  <a:txBody>
                    <a:bodyPr/>
                    <a:lstStyle/>
                    <a:p>
                      <a:pPr marL="0" marR="0" algn="ctr">
                        <a:spcBef>
                          <a:spcPts val="0"/>
                        </a:spcBef>
                        <a:spcAft>
                          <a:spcPts val="0"/>
                        </a:spcAft>
                      </a:pPr>
                      <a:r>
                        <a:rPr lang="en-US" sz="2000">
                          <a:effectLst/>
                          <a:latin typeface="Calibri" panose="020F0502020204030204" pitchFamily="34" charset="0"/>
                        </a:rPr>
                        <a:t>Year FE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Yes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Yes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Yes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a:effectLst/>
                          <a:latin typeface="Calibri" panose="020F0502020204030204" pitchFamily="34" charset="0"/>
                        </a:rPr>
                        <a:t>Yes </a:t>
                      </a:r>
                      <a:endParaRPr lang="en-US" sz="2000" dirty="0">
                        <a:effectLst/>
                        <a:latin typeface="Calibri" panose="020F0502020204030204" pitchFamily="34" charset="0"/>
                        <a:ea typeface="MS Mincho"/>
                        <a:cs typeface="Times New Roman"/>
                      </a:endParaRPr>
                    </a:p>
                  </a:txBody>
                  <a:tcPr marL="63500" marR="63500" marT="0" marB="0" anchor="b"/>
                </a:tc>
              </a:tr>
              <a:tr h="339338">
                <a:tc>
                  <a:txBody>
                    <a:bodyPr/>
                    <a:lstStyle/>
                    <a:p>
                      <a:pPr marL="0" marR="0" algn="ctr">
                        <a:spcBef>
                          <a:spcPts val="0"/>
                        </a:spcBef>
                        <a:spcAft>
                          <a:spcPts val="0"/>
                        </a:spcAft>
                      </a:pPr>
                      <a:r>
                        <a:rPr lang="en-US" sz="2000">
                          <a:effectLst/>
                          <a:latin typeface="Calibri" panose="020F0502020204030204" pitchFamily="34" charset="0"/>
                        </a:rPr>
                        <a:t>Country FE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a:effectLst/>
                          <a:latin typeface="Calibri" panose="020F0502020204030204" pitchFamily="34" charset="0"/>
                        </a:rPr>
                        <a:t>No </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a:effectLst/>
                          <a:latin typeface="Calibri" panose="020F0502020204030204" pitchFamily="34" charset="0"/>
                        </a:rPr>
                        <a:t>Yes </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a:effectLst/>
                          <a:latin typeface="Calibri" panose="020F0502020204030204" pitchFamily="34" charset="0"/>
                        </a:rPr>
                        <a:t>No </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smtClean="0">
                          <a:effectLst/>
                          <a:latin typeface="Calibri" panose="020F0502020204030204" pitchFamily="34" charset="0"/>
                        </a:rPr>
                        <a:t>Yes </a:t>
                      </a:r>
                      <a:endParaRPr lang="en-US" sz="2000" dirty="0">
                        <a:effectLst/>
                        <a:latin typeface="Calibri" panose="020F0502020204030204" pitchFamily="34" charset="0"/>
                        <a:ea typeface="MS Mincho"/>
                        <a:cs typeface="Times New Roman"/>
                      </a:endParaRPr>
                    </a:p>
                  </a:txBody>
                  <a:tcPr marL="63500" marR="63500" marT="0" marB="0" anchor="b"/>
                </a:tc>
              </a:tr>
            </a:tbl>
          </a:graphicData>
        </a:graphic>
      </p:graphicFrame>
      <p:sp>
        <p:nvSpPr>
          <p:cNvPr id="4" name="Rounded Rectangle 3"/>
          <p:cNvSpPr/>
          <p:nvPr/>
        </p:nvSpPr>
        <p:spPr>
          <a:xfrm>
            <a:off x="342900" y="2260948"/>
            <a:ext cx="8343900" cy="685800"/>
          </a:xfrm>
          <a:prstGeom prst="roundRect">
            <a:avLst/>
          </a:prstGeom>
          <a:noFill/>
          <a:ln w="76200">
            <a:solidFill>
              <a:srgbClr val="7A3D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endParaRPr lang="en-US" altLang="en-US" sz="1800">
              <a:solidFill>
                <a:srgbClr val="FFFFFF"/>
              </a:solidFill>
              <a:latin typeface="Calibri" panose="020F0502020204030204" pitchFamily="34" charset="0"/>
            </a:endParaRPr>
          </a:p>
        </p:txBody>
      </p:sp>
      <p:sp>
        <p:nvSpPr>
          <p:cNvPr id="5" name="Rectangle 2"/>
          <p:cNvSpPr>
            <a:spLocks noChangeArrowheads="1"/>
          </p:cNvSpPr>
          <p:nvPr/>
        </p:nvSpPr>
        <p:spPr bwMode="auto">
          <a:xfrm>
            <a:off x="222830" y="183177"/>
            <a:ext cx="865446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a:spcBef>
                <a:spcPct val="0"/>
              </a:spcBef>
              <a:buClrTx/>
              <a:buSzTx/>
              <a:buNone/>
            </a:pPr>
            <a:r>
              <a:rPr lang="en-US" altLang="en-US" sz="2800" dirty="0" smtClean="0">
                <a:latin typeface="Calibri" panose="020F0502020204030204" pitchFamily="34" charset="0"/>
                <a:cs typeface="Times New Roman" pitchFamily="18" charset="0"/>
              </a:rPr>
              <a:t>Official GDP Growth </a:t>
            </a:r>
            <a:r>
              <a:rPr lang="en-US" altLang="en-US" sz="2800" dirty="0">
                <a:latin typeface="Calibri" panose="020F0502020204030204" pitchFamily="34" charset="0"/>
                <a:cs typeface="Times New Roman" pitchFamily="18" charset="0"/>
              </a:rPr>
              <a:t>Forecast Errors </a:t>
            </a:r>
            <a:br>
              <a:rPr lang="en-US" altLang="en-US" sz="2800" dirty="0">
                <a:latin typeface="Calibri" panose="020F0502020204030204" pitchFamily="34" charset="0"/>
                <a:cs typeface="Times New Roman" pitchFamily="18" charset="0"/>
              </a:rPr>
            </a:br>
            <a:r>
              <a:rPr lang="en-US" altLang="en-US" sz="2800" dirty="0">
                <a:latin typeface="Calibri" panose="020F0502020204030204" pitchFamily="34" charset="0"/>
                <a:cs typeface="Times New Roman" pitchFamily="18" charset="0"/>
              </a:rPr>
              <a:t>and Government-Private Disagreement </a:t>
            </a:r>
          </a:p>
          <a:p>
            <a:pPr algn="ctr">
              <a:spcBef>
                <a:spcPct val="0"/>
              </a:spcBef>
              <a:buClrTx/>
              <a:buSzTx/>
              <a:buNone/>
            </a:pPr>
            <a:r>
              <a:rPr lang="en-US" sz="2000" dirty="0" smtClean="0">
                <a:latin typeface="Calibri" panose="020F0502020204030204" pitchFamily="34" charset="0"/>
              </a:rPr>
              <a:t>excluding 2008-09, to make sure the great recession isn’t driving the results </a:t>
            </a:r>
            <a:endParaRPr lang="en-US" sz="2000" dirty="0">
              <a:latin typeface="Calibri" panose="020F0502020204030204" pitchFamily="34" charset="0"/>
            </a:endParaRPr>
          </a:p>
        </p:txBody>
      </p:sp>
      <p:sp>
        <p:nvSpPr>
          <p:cNvPr id="6" name="Rectangle 5"/>
          <p:cNvSpPr/>
          <p:nvPr/>
        </p:nvSpPr>
        <p:spPr>
          <a:xfrm>
            <a:off x="9740212" y="2399000"/>
            <a:ext cx="1744452" cy="446276"/>
          </a:xfrm>
          <a:prstGeom prst="rect">
            <a:avLst/>
          </a:prstGeom>
        </p:spPr>
        <p:txBody>
          <a:bodyPr wrap="none">
            <a:spAutoFit/>
          </a:bodyPr>
          <a:lstStyle/>
          <a:p>
            <a:pPr lvl="0" algn="ctr" fontAlgn="auto">
              <a:spcBef>
                <a:spcPts val="0"/>
              </a:spcBef>
              <a:spcAft>
                <a:spcPts val="0"/>
              </a:spcAft>
            </a:pPr>
            <a:r>
              <a:rPr lang="en-US" sz="2300" dirty="0">
                <a:solidFill>
                  <a:srgbClr val="003366"/>
                </a:solidFill>
                <a:latin typeface="Calibri" panose="020F0502020204030204" pitchFamily="34" charset="0"/>
                <a:cs typeface="Arial"/>
              </a:rPr>
              <a:t>Off. Error t+1</a:t>
            </a:r>
            <a:endParaRPr lang="en-US" sz="2300" dirty="0">
              <a:solidFill>
                <a:srgbClr val="003366"/>
              </a:solidFill>
              <a:latin typeface="Calibri" panose="020F0502020204030204" pitchFamily="34" charset="0"/>
              <a:ea typeface="MS Mincho"/>
              <a:cs typeface="Times New Roman"/>
            </a:endParaRPr>
          </a:p>
        </p:txBody>
      </p:sp>
      <p:sp>
        <p:nvSpPr>
          <p:cNvPr id="7" name="TextBox 6"/>
          <p:cNvSpPr txBox="1">
            <a:spLocks noChangeArrowheads="1"/>
          </p:cNvSpPr>
          <p:nvPr/>
        </p:nvSpPr>
        <p:spPr bwMode="auto">
          <a:xfrm>
            <a:off x="152400" y="5766148"/>
            <a:ext cx="883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r>
              <a:rPr lang="en-US" altLang="en-US" sz="2400" b="1" dirty="0">
                <a:solidFill>
                  <a:srgbClr val="7030A0"/>
                </a:solidFill>
                <a:latin typeface="Calibri" panose="020F0502020204030204" pitchFamily="34" charset="0"/>
              </a:rPr>
              <a:t>The official-private difference in ex ante </a:t>
            </a:r>
            <a:r>
              <a:rPr lang="en-US" altLang="en-US" sz="2400" b="1" dirty="0" smtClean="0">
                <a:solidFill>
                  <a:srgbClr val="7030A0"/>
                </a:solidFill>
                <a:latin typeface="Calibri" panose="020F0502020204030204" pitchFamily="34" charset="0"/>
              </a:rPr>
              <a:t>forecasts </a:t>
            </a:r>
            <a:br>
              <a:rPr lang="en-US" altLang="en-US" sz="2400" b="1" dirty="0" smtClean="0">
                <a:solidFill>
                  <a:srgbClr val="7030A0"/>
                </a:solidFill>
                <a:latin typeface="Calibri" panose="020F0502020204030204" pitchFamily="34" charset="0"/>
              </a:rPr>
            </a:br>
            <a:r>
              <a:rPr lang="en-US" altLang="en-US" sz="2400" b="1" dirty="0" smtClean="0">
                <a:solidFill>
                  <a:srgbClr val="7030A0"/>
                </a:solidFill>
                <a:latin typeface="Calibri" panose="020F0502020204030204" pitchFamily="34" charset="0"/>
              </a:rPr>
              <a:t>is </a:t>
            </a:r>
            <a:r>
              <a:rPr lang="en-US" altLang="en-US" sz="2400" b="1" dirty="0">
                <a:solidFill>
                  <a:srgbClr val="7030A0"/>
                </a:solidFill>
                <a:latin typeface="Calibri" panose="020F0502020204030204" pitchFamily="34" charset="0"/>
              </a:rPr>
              <a:t>significantly correlated with the ex post official prediction error.</a:t>
            </a:r>
          </a:p>
        </p:txBody>
      </p:sp>
      <p:sp>
        <p:nvSpPr>
          <p:cNvPr id="8" name="TextBox 4"/>
          <p:cNvSpPr txBox="1">
            <a:spLocks noChangeArrowheads="1"/>
          </p:cNvSpPr>
          <p:nvPr/>
        </p:nvSpPr>
        <p:spPr bwMode="auto">
          <a:xfrm>
            <a:off x="3039616" y="6546830"/>
            <a:ext cx="37646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600" dirty="0" smtClean="0">
                <a:latin typeface="Calibri" panose="020F0502020204030204" pitchFamily="34" charset="0"/>
              </a:rPr>
              <a:t>Frankel &amp; Schreger (2016), Table VII</a:t>
            </a:r>
            <a:endParaRPr lang="en-US" altLang="en-US" sz="1600" dirty="0">
              <a:latin typeface="Calibri" panose="020F0502020204030204" pitchFamily="34" charset="0"/>
            </a:endParaRPr>
          </a:p>
        </p:txBody>
      </p:sp>
    </p:spTree>
    <p:extLst>
      <p:ext uri="{BB962C8B-B14F-4D97-AF65-F5344CB8AC3E}">
        <p14:creationId xmlns:p14="http://schemas.microsoft.com/office/powerpoint/2010/main" val="292581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B8B0617B-B837-4333-8E8A-1C27F84CC900}" type="slidenum">
              <a:rPr lang="en-US" altLang="en-US">
                <a:latin typeface="Arial" pitchFamily="34" charset="0"/>
              </a:rPr>
              <a:pPr eaLnBrk="1" hangingPunct="1"/>
              <a:t>47</a:t>
            </a:fld>
            <a:endParaRPr lang="en-US" altLang="en-US">
              <a:latin typeface="Arial" pitchFamily="34" charset="0"/>
            </a:endParaRPr>
          </a:p>
        </p:txBody>
      </p:sp>
      <p:pic>
        <p:nvPicPr>
          <p:cNvPr id="40963" name="Picture 2" descr="C:\Users\Evan\Downloads\gd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79294"/>
            <a:ext cx="812006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V="1">
            <a:off x="1600200" y="3068960"/>
            <a:ext cx="6068144" cy="1731640"/>
          </a:xfrm>
          <a:prstGeom prst="straightConnector1">
            <a:avLst/>
          </a:prstGeom>
          <a:ln w="76200">
            <a:solidFill>
              <a:srgbClr val="7A3D93"/>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3563888" y="6546830"/>
            <a:ext cx="2592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600" dirty="0" smtClean="0">
                <a:latin typeface="Calibri" panose="020F0502020204030204" pitchFamily="34" charset="0"/>
              </a:rPr>
              <a:t>Frankel &amp; Schreger (2016)</a:t>
            </a:r>
            <a:endParaRPr lang="en-US" altLang="en-US" sz="1600" dirty="0">
              <a:latin typeface="Calibri" panose="020F0502020204030204" pitchFamily="34" charset="0"/>
            </a:endParaRPr>
          </a:p>
        </p:txBody>
      </p:sp>
      <p:sp>
        <p:nvSpPr>
          <p:cNvPr id="6" name="Rectangle 5"/>
          <p:cNvSpPr/>
          <p:nvPr/>
        </p:nvSpPr>
        <p:spPr>
          <a:xfrm>
            <a:off x="1547664" y="251937"/>
            <a:ext cx="6261394" cy="584775"/>
          </a:xfrm>
          <a:prstGeom prst="rect">
            <a:avLst/>
          </a:prstGeom>
        </p:spPr>
        <p:txBody>
          <a:bodyPr wrap="none">
            <a:spAutoFit/>
          </a:bodyPr>
          <a:lstStyle/>
          <a:p>
            <a:r>
              <a:rPr lang="en-US" altLang="en-US" sz="3200" dirty="0" smtClean="0">
                <a:latin typeface="Calibri" panose="020F0502020204030204" pitchFamily="34" charset="0"/>
              </a:rPr>
              <a:t>More results using </a:t>
            </a:r>
            <a:r>
              <a:rPr lang="en-US" altLang="en-US" sz="3200" i="1" dirty="0" smtClean="0">
                <a:latin typeface="Calibri" panose="020F0502020204030204" pitchFamily="34" charset="0"/>
              </a:rPr>
              <a:t>private</a:t>
            </a:r>
            <a:r>
              <a:rPr lang="en-US" altLang="en-US" sz="3200" dirty="0" smtClean="0">
                <a:latin typeface="Calibri" panose="020F0502020204030204" pitchFamily="34" charset="0"/>
              </a:rPr>
              <a:t> forecasts</a:t>
            </a:r>
            <a:endParaRPr lang="en-US" sz="3200" dirty="0"/>
          </a:p>
        </p:txBody>
      </p:sp>
    </p:spTree>
    <p:extLst>
      <p:ext uri="{BB962C8B-B14F-4D97-AF65-F5344CB8AC3E}">
        <p14:creationId xmlns:p14="http://schemas.microsoft.com/office/powerpoint/2010/main" val="700672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B47DF5B5-C9EE-4823-B418-109093EB4080}" type="slidenum">
              <a:rPr lang="en-US" altLang="en-US">
                <a:latin typeface="Arial" pitchFamily="34" charset="0"/>
              </a:rPr>
              <a:pPr eaLnBrk="1" hangingPunct="1"/>
              <a:t>48</a:t>
            </a:fld>
            <a:endParaRPr lang="en-US" altLang="en-US">
              <a:latin typeface="Arial" pitchFamily="34" charset="0"/>
            </a:endParaRPr>
          </a:p>
        </p:txBody>
      </p:sp>
      <p:pic>
        <p:nvPicPr>
          <p:cNvPr id="38915" name="Picture 2" descr="C:\Users\Evan\Downloads\BB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908720"/>
            <a:ext cx="8121650"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V="1">
            <a:off x="1752600" y="2858616"/>
            <a:ext cx="5986463" cy="2442592"/>
          </a:xfrm>
          <a:prstGeom prst="straightConnector1">
            <a:avLst/>
          </a:prstGeom>
          <a:ln w="76200">
            <a:solidFill>
              <a:srgbClr val="7A3D93"/>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3563888" y="6453336"/>
            <a:ext cx="2592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600" dirty="0" smtClean="0">
                <a:latin typeface="Calibri" panose="020F0502020204030204" pitchFamily="34" charset="0"/>
              </a:rPr>
              <a:t>Frankel &amp; Schreger (2016)</a:t>
            </a:r>
            <a:endParaRPr lang="en-US" altLang="en-US" sz="1600" dirty="0">
              <a:latin typeface="Calibri" panose="020F0502020204030204" pitchFamily="34" charset="0"/>
            </a:endParaRPr>
          </a:p>
        </p:txBody>
      </p:sp>
    </p:spTree>
    <p:extLst>
      <p:ext uri="{BB962C8B-B14F-4D97-AF65-F5344CB8AC3E}">
        <p14:creationId xmlns:p14="http://schemas.microsoft.com/office/powerpoint/2010/main" val="2133930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38225024-D3D3-400F-B8C3-63C591EF7C2F}" type="slidenum">
              <a:rPr lang="en-US" altLang="en-US" sz="1400">
                <a:latin typeface="Arial" pitchFamily="34" charset="0"/>
              </a:rPr>
              <a:pPr eaLnBrk="1" hangingPunct="1">
                <a:spcBef>
                  <a:spcPct val="0"/>
                </a:spcBef>
                <a:buClrTx/>
                <a:buSzTx/>
                <a:buFontTx/>
                <a:buNone/>
              </a:pPr>
              <a:t>49</a:t>
            </a:fld>
            <a:endParaRPr lang="en-US" altLang="en-US" sz="1400">
              <a:latin typeface="Arial" pitchFamily="34" charset="0"/>
            </a:endParaRPr>
          </a:p>
        </p:txBody>
      </p:sp>
      <p:pic>
        <p:nvPicPr>
          <p:cNvPr id="61443" name="Picture 2" descr="C:\Users\Evan\Downloads\Mexico_GD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916831"/>
            <a:ext cx="7915275" cy="494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2"/>
          <p:cNvSpPr txBox="1">
            <a:spLocks noChangeArrowheads="1"/>
          </p:cNvSpPr>
          <p:nvPr/>
        </p:nvSpPr>
        <p:spPr bwMode="auto">
          <a:xfrm>
            <a:off x="-76200" y="624170"/>
            <a:ext cx="92964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r>
              <a:rPr lang="en-US" altLang="en-US" sz="3000" dirty="0" smtClean="0">
                <a:latin typeface="Calibri" panose="020F0502020204030204" pitchFamily="34" charset="0"/>
              </a:rPr>
              <a:t>The </a:t>
            </a:r>
            <a:r>
              <a:rPr lang="en-US" altLang="en-US" sz="3000" dirty="0">
                <a:latin typeface="Calibri" panose="020F0502020204030204" pitchFamily="34" charset="0"/>
              </a:rPr>
              <a:t>private sector downgraded </a:t>
            </a:r>
            <a:r>
              <a:rPr lang="en-US" altLang="en-US" sz="3000" dirty="0" smtClean="0">
                <a:latin typeface="Calibri" panose="020F0502020204030204" pitchFamily="34" charset="0"/>
              </a:rPr>
              <a:t>GDP forecasts </a:t>
            </a:r>
            <a:r>
              <a:rPr lang="en-US" altLang="en-US" sz="3000" dirty="0">
                <a:latin typeface="Calibri" panose="020F0502020204030204" pitchFamily="34" charset="0"/>
              </a:rPr>
              <a:t>for Mexico</a:t>
            </a:r>
          </a:p>
          <a:p>
            <a:pPr algn="ctr" eaLnBrk="1" hangingPunct="1">
              <a:spcBef>
                <a:spcPct val="0"/>
              </a:spcBef>
              <a:buClrTx/>
              <a:buSzTx/>
              <a:buFontTx/>
              <a:buNone/>
            </a:pPr>
            <a:r>
              <a:rPr lang="en-US" altLang="en-US" sz="2400" dirty="0">
                <a:latin typeface="Calibri" panose="020F0502020204030204" pitchFamily="34" charset="0"/>
              </a:rPr>
              <a:t>in response to the 2008-09 global crisis, </a:t>
            </a:r>
            <a:br>
              <a:rPr lang="en-US" altLang="en-US" sz="2400" dirty="0">
                <a:latin typeface="Calibri" panose="020F0502020204030204" pitchFamily="34" charset="0"/>
              </a:rPr>
            </a:br>
            <a:r>
              <a:rPr lang="en-US" altLang="en-US" sz="2400" dirty="0">
                <a:latin typeface="Calibri" panose="020F0502020204030204" pitchFamily="34" charset="0"/>
              </a:rPr>
              <a:t>while government forecasters did not.</a:t>
            </a:r>
          </a:p>
        </p:txBody>
      </p:sp>
      <p:cxnSp>
        <p:nvCxnSpPr>
          <p:cNvPr id="5" name="Straight Arrow Connector 4"/>
          <p:cNvCxnSpPr/>
          <p:nvPr/>
        </p:nvCxnSpPr>
        <p:spPr>
          <a:xfrm>
            <a:off x="6736422" y="3601948"/>
            <a:ext cx="762000" cy="762000"/>
          </a:xfrm>
          <a:prstGeom prst="straightConnector1">
            <a:avLst/>
          </a:prstGeom>
          <a:ln w="57150">
            <a:solidFill>
              <a:srgbClr val="7A3D93"/>
            </a:solidFill>
            <a:tailEnd type="arrow"/>
          </a:ln>
        </p:spPr>
        <p:style>
          <a:lnRef idx="1">
            <a:schemeClr val="accent1"/>
          </a:lnRef>
          <a:fillRef idx="0">
            <a:schemeClr val="accent1"/>
          </a:fillRef>
          <a:effectRef idx="0">
            <a:schemeClr val="accent1"/>
          </a:effectRef>
          <a:fontRef idx="minor">
            <a:schemeClr val="tx1"/>
          </a:fontRef>
        </p:style>
      </p:cxnSp>
      <p:pic>
        <p:nvPicPr>
          <p:cNvPr id="7" name="Picture 3" descr="C:\Users\Evan\AppData\Local\Microsoft\Windows\Temporary Internet Files\Content.IE5\YY9R19J1\MC90002435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3909" y="116632"/>
            <a:ext cx="968571" cy="55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B5D8EE56-A95C-4C9A-942E-E14E2FAE094D}" type="slidenum">
              <a:rPr lang="en-US" altLang="en-US" sz="1400">
                <a:latin typeface="Calibri" panose="020F0502020204030204" pitchFamily="34" charset="0"/>
              </a:rPr>
              <a:pPr eaLnBrk="1" hangingPunct="1">
                <a:spcBef>
                  <a:spcPct val="0"/>
                </a:spcBef>
                <a:buClrTx/>
                <a:buSzTx/>
                <a:buFontTx/>
                <a:buNone/>
              </a:pPr>
              <a:t>5</a:t>
            </a:fld>
            <a:endParaRPr lang="en-US" altLang="en-US" sz="1400">
              <a:latin typeface="Calibri" panose="020F0502020204030204" pitchFamily="34" charset="0"/>
            </a:endParaRPr>
          </a:p>
        </p:txBody>
      </p:sp>
      <p:sp>
        <p:nvSpPr>
          <p:cNvPr id="48131" name="Rectangle 2"/>
          <p:cNvSpPr>
            <a:spLocks noGrp="1" noChangeArrowheads="1"/>
          </p:cNvSpPr>
          <p:nvPr>
            <p:ph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endParaRPr lang="en-US" altLang="en-US" smtClean="0">
              <a:effectLst/>
              <a:latin typeface="Calibri" panose="020F0502020204030204" pitchFamily="34" charset="0"/>
            </a:endParaRPr>
          </a:p>
        </p:txBody>
      </p:sp>
      <p:sp>
        <p:nvSpPr>
          <p:cNvPr id="48132" name="Rectangle 6"/>
          <p:cNvSpPr>
            <a:spLocks noChangeArrowheads="1"/>
          </p:cNvSpPr>
          <p:nvPr/>
        </p:nvSpPr>
        <p:spPr bwMode="auto">
          <a:xfrm>
            <a:off x="179512" y="210344"/>
            <a:ext cx="883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a:spcBef>
                <a:spcPct val="0"/>
              </a:spcBef>
              <a:buClrTx/>
              <a:buSzTx/>
              <a:buFontTx/>
              <a:buNone/>
            </a:pPr>
            <a:r>
              <a:rPr lang="en-US" altLang="en-US" sz="3400" b="1" dirty="0">
                <a:solidFill>
                  <a:schemeClr val="tx2"/>
                </a:solidFill>
                <a:latin typeface="Calibri" panose="020F0502020204030204" pitchFamily="34" charset="0"/>
              </a:rPr>
              <a:t>Correlations between Gov.t Spending &amp; GDP</a:t>
            </a:r>
          </a:p>
          <a:p>
            <a:pPr algn="ctr">
              <a:spcBef>
                <a:spcPct val="0"/>
              </a:spcBef>
              <a:buClrTx/>
              <a:buSzTx/>
              <a:buFontTx/>
              <a:buNone/>
            </a:pPr>
            <a:r>
              <a:rPr lang="en-US" altLang="en-US" sz="3400" b="1" dirty="0">
                <a:solidFill>
                  <a:schemeClr val="tx2"/>
                </a:solidFill>
                <a:latin typeface="Calibri" panose="020F0502020204030204" pitchFamily="34" charset="0"/>
              </a:rPr>
              <a:t>1960-1999</a:t>
            </a:r>
          </a:p>
        </p:txBody>
      </p:sp>
      <p:pic>
        <p:nvPicPr>
          <p:cNvPr id="48133" name="Picture 2" descr="http://www.voxeu.org/sites/default/files/image/FromMar2011/FrankelFi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6868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92373" y="1181100"/>
            <a:ext cx="461665" cy="1093504"/>
          </a:xfrm>
          <a:prstGeom prst="rect">
            <a:avLst/>
          </a:prstGeom>
          <a:solidFill>
            <a:srgbClr val="FFFF00"/>
          </a:solidFill>
          <a:ln w="9525">
            <a:solidFill>
              <a:srgbClr val="020113"/>
            </a:solidFill>
            <a:miter lim="800000"/>
            <a:headEnd/>
            <a:tailEnd/>
          </a:ln>
        </p:spPr>
        <p:txBody>
          <a:bodyPr vert="eaVert"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b="1">
                <a:solidFill>
                  <a:srgbClr val="020113"/>
                </a:solidFill>
                <a:latin typeface="Calibri" panose="020F0502020204030204" pitchFamily="34" charset="0"/>
              </a:rPr>
              <a:t>procyclical</a:t>
            </a:r>
          </a:p>
        </p:txBody>
      </p:sp>
      <p:sp>
        <p:nvSpPr>
          <p:cNvPr id="12" name="Text Box 7"/>
          <p:cNvSpPr txBox="1">
            <a:spLocks noChangeArrowheads="1"/>
          </p:cNvSpPr>
          <p:nvPr/>
        </p:nvSpPr>
        <p:spPr bwMode="auto">
          <a:xfrm rot="16200000" flipV="1">
            <a:off x="6482716" y="1563484"/>
            <a:ext cx="13716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40000" dirty="0">
                <a:solidFill>
                  <a:srgbClr val="006699"/>
                </a:solidFill>
                <a:latin typeface="Bookman Old Style" panose="02050604050505020204" pitchFamily="18" charset="0"/>
              </a:rPr>
              <a:t>}</a:t>
            </a:r>
          </a:p>
        </p:txBody>
      </p:sp>
      <p:sp>
        <p:nvSpPr>
          <p:cNvPr id="14" name="Rectangle 5"/>
          <p:cNvSpPr txBox="1">
            <a:spLocks noChangeArrowheads="1"/>
          </p:cNvSpPr>
          <p:nvPr/>
        </p:nvSpPr>
        <p:spPr bwMode="auto">
          <a:xfrm>
            <a:off x="3563888" y="5424208"/>
            <a:ext cx="5472607" cy="1143000"/>
          </a:xfrm>
          <a:prstGeom prst="rect">
            <a:avLst/>
          </a:prstGeom>
          <a:solidFill>
            <a:schemeClr val="bg1"/>
          </a:solidFill>
          <a:ln>
            <a:solidFill>
              <a:schemeClr val="tx1">
                <a:lumMod val="75000"/>
              </a:schemeClr>
            </a:solidFill>
          </a:ln>
          <a:extLst/>
        </p:spPr>
        <p:txBody>
          <a:bodyPr anchor="ctr" anchorCtr="1"/>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r">
              <a:spcBef>
                <a:spcPct val="0"/>
              </a:spcBef>
              <a:buClrTx/>
              <a:buSzTx/>
              <a:buFontTx/>
              <a:buNone/>
            </a:pPr>
            <a:r>
              <a:rPr lang="en-US" altLang="en-US" sz="3000" b="1" i="1" dirty="0">
                <a:solidFill>
                  <a:srgbClr val="006699"/>
                </a:solidFill>
                <a:latin typeface="Calibri" panose="020F0502020204030204" pitchFamily="34" charset="0"/>
              </a:rPr>
              <a:t>G</a:t>
            </a:r>
            <a:r>
              <a:rPr lang="en-US" altLang="en-US" sz="3000" b="1" dirty="0">
                <a:solidFill>
                  <a:srgbClr val="006699"/>
                </a:solidFill>
                <a:latin typeface="Calibri" panose="020F0502020204030204" pitchFamily="34" charset="0"/>
              </a:rPr>
              <a:t> always used to be </a:t>
            </a:r>
            <a:r>
              <a:rPr lang="en-US" altLang="en-US" sz="3000" b="1" dirty="0" smtClean="0">
                <a:solidFill>
                  <a:srgbClr val="006699"/>
                </a:solidFill>
                <a:latin typeface="Calibri" panose="020F0502020204030204" pitchFamily="34" charset="0"/>
              </a:rPr>
              <a:t>pro-cyclical</a:t>
            </a:r>
            <a:r>
              <a:rPr lang="en-US" altLang="en-US" sz="3000" b="1" dirty="0">
                <a:solidFill>
                  <a:srgbClr val="006699"/>
                </a:solidFill>
                <a:latin typeface="Calibri" panose="020F0502020204030204" pitchFamily="34" charset="0"/>
              </a:rPr>
              <a:t/>
            </a:r>
            <a:br>
              <a:rPr lang="en-US" altLang="en-US" sz="3000" b="1" dirty="0">
                <a:solidFill>
                  <a:srgbClr val="006699"/>
                </a:solidFill>
                <a:latin typeface="Calibri" panose="020F0502020204030204" pitchFamily="34" charset="0"/>
              </a:rPr>
            </a:br>
            <a:r>
              <a:rPr lang="en-US" altLang="en-US" sz="3000" b="1" dirty="0">
                <a:solidFill>
                  <a:srgbClr val="006699"/>
                </a:solidFill>
                <a:latin typeface="Calibri" panose="020F0502020204030204" pitchFamily="34" charset="0"/>
              </a:rPr>
              <a:t>for most developing </a:t>
            </a:r>
            <a:r>
              <a:rPr lang="en-US" altLang="en-US" sz="3000" b="1" dirty="0" smtClean="0">
                <a:solidFill>
                  <a:srgbClr val="006699"/>
                </a:solidFill>
                <a:latin typeface="Calibri" panose="020F0502020204030204" pitchFamily="34" charset="0"/>
              </a:rPr>
              <a:t>countries.</a:t>
            </a:r>
            <a:endParaRPr lang="en-US" altLang="en-US" sz="3000" b="1" dirty="0">
              <a:solidFill>
                <a:srgbClr val="006699"/>
              </a:solidFill>
              <a:latin typeface="Calibri" panose="020F0502020204030204" pitchFamily="34" charset="0"/>
            </a:endParaRPr>
          </a:p>
        </p:txBody>
      </p:sp>
      <p:sp>
        <p:nvSpPr>
          <p:cNvPr id="15" name="Text Box 9"/>
          <p:cNvSpPr txBox="1">
            <a:spLocks noChangeArrowheads="1"/>
          </p:cNvSpPr>
          <p:nvPr/>
        </p:nvSpPr>
        <p:spPr bwMode="auto">
          <a:xfrm>
            <a:off x="74910" y="4953000"/>
            <a:ext cx="461665" cy="1502142"/>
          </a:xfrm>
          <a:prstGeom prst="rect">
            <a:avLst/>
          </a:prstGeom>
          <a:solidFill>
            <a:schemeClr val="tx1"/>
          </a:solidFill>
          <a:ln w="9525">
            <a:solidFill>
              <a:srgbClr val="020113"/>
            </a:solidFill>
            <a:miter lim="800000"/>
            <a:headEnd/>
            <a:tailEnd/>
          </a:ln>
        </p:spPr>
        <p:txBody>
          <a:bodyPr vert="eaVert"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b="1">
                <a:solidFill>
                  <a:srgbClr val="FFFF00"/>
                </a:solidFill>
                <a:latin typeface="Calibri" panose="020F0502020204030204" pitchFamily="34" charset="0"/>
              </a:rPr>
              <a:t>countercyclical</a:t>
            </a:r>
          </a:p>
        </p:txBody>
      </p:sp>
      <p:sp>
        <p:nvSpPr>
          <p:cNvPr id="48138" name="Text Box 4"/>
          <p:cNvSpPr txBox="1">
            <a:spLocks noChangeArrowheads="1"/>
          </p:cNvSpPr>
          <p:nvPr/>
        </p:nvSpPr>
        <p:spPr bwMode="auto">
          <a:xfrm>
            <a:off x="2798911" y="1340768"/>
            <a:ext cx="4797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en-US" sz="1600" dirty="0">
                <a:solidFill>
                  <a:srgbClr val="020113"/>
                </a:solidFill>
                <a:latin typeface="Calibri" panose="020F0502020204030204" pitchFamily="34" charset="0"/>
              </a:rPr>
              <a:t>a</a:t>
            </a:r>
            <a:r>
              <a:rPr lang="en-US" altLang="en-US" sz="1600" dirty="0" smtClean="0">
                <a:solidFill>
                  <a:srgbClr val="020113"/>
                </a:solidFill>
                <a:latin typeface="Calibri" panose="020F0502020204030204" pitchFamily="34" charset="0"/>
              </a:rPr>
              <a:t>dapted </a:t>
            </a:r>
            <a:r>
              <a:rPr lang="en-US" altLang="en-US" sz="1600" dirty="0">
                <a:solidFill>
                  <a:srgbClr val="020113"/>
                </a:solidFill>
                <a:latin typeface="Calibri" panose="020F0502020204030204" pitchFamily="34" charset="0"/>
              </a:rPr>
              <a:t>from Kaminsky, Reinhart &amp; </a:t>
            </a:r>
            <a:r>
              <a:rPr lang="en-US" altLang="en-US" sz="1600" dirty="0" smtClean="0">
                <a:solidFill>
                  <a:srgbClr val="020113"/>
                </a:solidFill>
                <a:latin typeface="Calibri" panose="020F0502020204030204" pitchFamily="34" charset="0"/>
              </a:rPr>
              <a:t>Végh </a:t>
            </a:r>
            <a:r>
              <a:rPr lang="en-US" altLang="en-US" sz="1600" dirty="0">
                <a:solidFill>
                  <a:srgbClr val="020113"/>
                </a:solidFill>
                <a:latin typeface="Calibri" panose="020F0502020204030204" pitchFamily="34" charset="0"/>
              </a:rPr>
              <a:t>(2004)</a:t>
            </a:r>
          </a:p>
        </p:txBody>
      </p:sp>
      <p:pic>
        <p:nvPicPr>
          <p:cNvPr id="56322" name="Picture 2" descr="http://www.rasco-int.com/files/imgs/Azerbaijan_Flag__by_ayx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956" y="659524"/>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a:stCxn id="56322" idx="3"/>
          </p:cNvCxnSpPr>
          <p:nvPr/>
        </p:nvCxnSpPr>
        <p:spPr>
          <a:xfrm>
            <a:off x="8676456" y="830974"/>
            <a:ext cx="190500" cy="3390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6324" name="Picture 4" descr="http://theblackcordelias.files.wordpress.com/2008/04/flag-swiss.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6324600"/>
            <a:ext cx="571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p:cNvCxnSpPr/>
          <p:nvPr/>
        </p:nvCxnSpPr>
        <p:spPr>
          <a:xfrm flipH="1" flipV="1">
            <a:off x="1006475" y="6316663"/>
            <a:ext cx="2286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1" idx="2"/>
          </p:cNvCxnSpPr>
          <p:nvPr/>
        </p:nvCxnSpPr>
        <p:spPr>
          <a:xfrm>
            <a:off x="4902200" y="2710098"/>
            <a:ext cx="0" cy="4141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771382" y="4953000"/>
            <a:ext cx="856" cy="7901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4" descr="http://www.mapsofworld.com/images/world-countries-flags/greece-fla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3096" y="5769696"/>
            <a:ext cx="510504" cy="3466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2" descr="File:Flag of Chile.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0445" y="2361310"/>
            <a:ext cx="523509" cy="348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971600" y="1340768"/>
            <a:ext cx="1888081" cy="338554"/>
          </a:xfrm>
          <a:prstGeom prst="rect">
            <a:avLst/>
          </a:prstGeom>
        </p:spPr>
        <p:txBody>
          <a:bodyPr wrap="none">
            <a:spAutoFit/>
          </a:bodyPr>
          <a:lstStyle/>
          <a:p>
            <a:r>
              <a:rPr lang="en-US" sz="1600" dirty="0" smtClean="0">
                <a:latin typeface="+mn-lt"/>
              </a:rPr>
              <a:t>“</a:t>
            </a:r>
            <a:r>
              <a:rPr lang="en-US" sz="1600" dirty="0" err="1">
                <a:latin typeface="+mn-lt"/>
              </a:rPr>
              <a:t>G</a:t>
            </a:r>
            <a:r>
              <a:rPr lang="en-US" sz="1600" dirty="0" err="1" smtClean="0">
                <a:latin typeface="+mn-lt"/>
              </a:rPr>
              <a:t>rafico</a:t>
            </a:r>
            <a:r>
              <a:rPr lang="en-US" sz="1600" dirty="0" smtClean="0">
                <a:latin typeface="+mn-lt"/>
              </a:rPr>
              <a:t> </a:t>
            </a:r>
            <a:r>
              <a:rPr lang="en-US" sz="1600" dirty="0">
                <a:latin typeface="+mn-lt"/>
              </a:rPr>
              <a:t>de </a:t>
            </a:r>
            <a:r>
              <a:rPr lang="en-US" sz="1600" dirty="0" err="1" smtClean="0">
                <a:latin typeface="+mn-lt"/>
              </a:rPr>
              <a:t>Peñarol</a:t>
            </a:r>
            <a:r>
              <a:rPr lang="en-US" sz="1600" dirty="0" smtClean="0">
                <a:latin typeface="+mn-lt"/>
              </a:rPr>
              <a:t>”</a:t>
            </a:r>
            <a:endParaRPr lang="en-US" sz="1600" dirty="0">
              <a:latin typeface="+mn-lt"/>
            </a:endParaRPr>
          </a:p>
        </p:txBody>
      </p:sp>
    </p:spTree>
    <p:extLst>
      <p:ext uri="{BB962C8B-B14F-4D97-AF65-F5344CB8AC3E}">
        <p14:creationId xmlns:p14="http://schemas.microsoft.com/office/powerpoint/2010/main" val="4257416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3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C954FABE-93EE-406B-98BF-05D3C28DD206}" type="slidenum">
              <a:rPr lang="en-US" altLang="en-US" sz="1400">
                <a:latin typeface="Arial" pitchFamily="34" charset="0"/>
              </a:rPr>
              <a:pPr eaLnBrk="1" hangingPunct="1">
                <a:spcBef>
                  <a:spcPct val="0"/>
                </a:spcBef>
                <a:buClrTx/>
                <a:buSzTx/>
                <a:buFontTx/>
                <a:buNone/>
              </a:pPr>
              <a:t>50</a:t>
            </a:fld>
            <a:endParaRPr lang="en-US" altLang="en-US" sz="1400">
              <a:latin typeface="Arial" pitchFamily="34" charset="0"/>
            </a:endParaRPr>
          </a:p>
        </p:txBody>
      </p:sp>
      <p:pic>
        <p:nvPicPr>
          <p:cNvPr id="624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570038"/>
            <a:ext cx="8210550"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6200" y="304800"/>
            <a:ext cx="9296400" cy="1138238"/>
          </a:xfrm>
          <a:prstGeom prst="rect">
            <a:avLst/>
          </a:prstGeom>
          <a:noFill/>
        </p:spPr>
        <p:txBody>
          <a:bodyPr>
            <a:spAutoFit/>
          </a:bodyPr>
          <a:lstStyle/>
          <a:p>
            <a:pPr algn="ctr">
              <a:defRPr/>
            </a:pPr>
            <a:r>
              <a:rPr lang="en-US" sz="2400" dirty="0">
                <a:latin typeface="+mn-lt"/>
                <a:cs typeface="Arial" charset="0"/>
              </a:rPr>
              <a:t>The private</a:t>
            </a:r>
            <a:r>
              <a:rPr lang="en-US" sz="1000" dirty="0">
                <a:latin typeface="+mn-lt"/>
                <a:cs typeface="Arial" charset="0"/>
              </a:rPr>
              <a:t> </a:t>
            </a:r>
            <a:r>
              <a:rPr lang="en-US" sz="2400" dirty="0">
                <a:latin typeface="+mn-lt"/>
                <a:cs typeface="Arial" charset="0"/>
              </a:rPr>
              <a:t>sector </a:t>
            </a:r>
            <a:r>
              <a:rPr lang="en-US" sz="2400" dirty="0" smtClean="0">
                <a:latin typeface="+mn-lt"/>
                <a:cs typeface="Arial" charset="0"/>
              </a:rPr>
              <a:t>was less </a:t>
            </a:r>
            <a:r>
              <a:rPr lang="en-US" sz="2400" dirty="0">
                <a:latin typeface="+mn-lt"/>
                <a:cs typeface="Arial" charset="0"/>
              </a:rPr>
              <a:t>optimistic</a:t>
            </a:r>
            <a:br>
              <a:rPr lang="en-US" sz="2400" dirty="0">
                <a:latin typeface="+mn-lt"/>
                <a:cs typeface="Arial" charset="0"/>
              </a:rPr>
            </a:br>
            <a:r>
              <a:rPr lang="en-US" sz="2400" dirty="0">
                <a:latin typeface="+mn-lt"/>
                <a:cs typeface="Arial" charset="0"/>
              </a:rPr>
              <a:t>than government forecasters about Mexican</a:t>
            </a:r>
            <a:r>
              <a:rPr lang="en-US" sz="1050" dirty="0">
                <a:latin typeface="+mn-lt"/>
                <a:cs typeface="Arial" charset="0"/>
              </a:rPr>
              <a:t> </a:t>
            </a:r>
            <a:r>
              <a:rPr lang="en-US" sz="2400" dirty="0">
                <a:latin typeface="+mn-lt"/>
                <a:cs typeface="Arial" charset="0"/>
              </a:rPr>
              <a:t>budget </a:t>
            </a:r>
            <a:r>
              <a:rPr lang="en-US" sz="2400" dirty="0" smtClean="0">
                <a:latin typeface="+mn-lt"/>
                <a:cs typeface="Arial" charset="0"/>
              </a:rPr>
              <a:t>prospects also,</a:t>
            </a:r>
            <a:endParaRPr lang="en-US" sz="2400" dirty="0">
              <a:latin typeface="+mn-lt"/>
              <a:cs typeface="Arial" charset="0"/>
            </a:endParaRPr>
          </a:p>
          <a:p>
            <a:pPr algn="ctr">
              <a:defRPr/>
            </a:pPr>
            <a:r>
              <a:rPr lang="en-US" sz="2000" dirty="0">
                <a:latin typeface="+mn-lt"/>
                <a:cs typeface="Arial" charset="0"/>
              </a:rPr>
              <a:t>especially in the 2009 global crisis.</a:t>
            </a:r>
          </a:p>
        </p:txBody>
      </p:sp>
      <p:cxnSp>
        <p:nvCxnSpPr>
          <p:cNvPr id="5" name="Straight Arrow Connector 4"/>
          <p:cNvCxnSpPr/>
          <p:nvPr/>
        </p:nvCxnSpPr>
        <p:spPr>
          <a:xfrm>
            <a:off x="1916113" y="2700338"/>
            <a:ext cx="838200" cy="990600"/>
          </a:xfrm>
          <a:prstGeom prst="straightConnector1">
            <a:avLst/>
          </a:prstGeom>
          <a:ln w="57150">
            <a:solidFill>
              <a:srgbClr val="7A3D93"/>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781800" y="2438400"/>
            <a:ext cx="457200" cy="1752600"/>
          </a:xfrm>
          <a:prstGeom prst="straightConnector1">
            <a:avLst/>
          </a:prstGeom>
          <a:ln w="57150">
            <a:solidFill>
              <a:srgbClr val="7A3D93"/>
            </a:solidFill>
            <a:tailEnd type="arrow"/>
          </a:ln>
        </p:spPr>
        <p:style>
          <a:lnRef idx="1">
            <a:schemeClr val="accent1"/>
          </a:lnRef>
          <a:fillRef idx="0">
            <a:schemeClr val="accent1"/>
          </a:fillRef>
          <a:effectRef idx="0">
            <a:schemeClr val="accent1"/>
          </a:effectRef>
          <a:fontRef idx="minor">
            <a:schemeClr val="tx1"/>
          </a:fontRef>
        </p:style>
      </p:cxnSp>
      <p:pic>
        <p:nvPicPr>
          <p:cNvPr id="62471" name="Picture 3" descr="C:\Users\Evan\AppData\Local\Microsoft\Windows\Temporary Internet Files\Content.IE5\YY9R19J1\MC90002435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1764" y="188640"/>
            <a:ext cx="800472" cy="45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60129CB6-EA53-4DE2-A28F-B18E5C5D3AC2}" type="slidenum">
              <a:rPr lang="en-US" altLang="en-US" sz="1400">
                <a:latin typeface="Calibri" panose="020F0502020204030204" pitchFamily="34" charset="0"/>
              </a:rPr>
              <a:pPr eaLnBrk="1" hangingPunct="1">
                <a:spcBef>
                  <a:spcPct val="0"/>
                </a:spcBef>
                <a:buClrTx/>
                <a:buSzTx/>
                <a:buFontTx/>
                <a:buNone/>
              </a:pPr>
              <a:t>51</a:t>
            </a:fld>
            <a:endParaRPr lang="en-US" altLang="en-US" sz="1400">
              <a:latin typeface="Calibri" panose="020F0502020204030204" pitchFamily="34" charset="0"/>
            </a:endParaRPr>
          </a:p>
        </p:txBody>
      </p:sp>
      <p:sp>
        <p:nvSpPr>
          <p:cNvPr id="22531" name="Rectangle 2"/>
          <p:cNvSpPr>
            <a:spLocks noGrp="1" noChangeArrowheads="1"/>
          </p:cNvSpPr>
          <p:nvPr>
            <p:ph type="title" idx="4294967295"/>
          </p:nvPr>
        </p:nvSpPr>
        <p:spPr>
          <a:xfrm>
            <a:off x="-36512" y="833264"/>
            <a:ext cx="91440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400" dirty="0" smtClean="0">
                <a:effectLst/>
                <a:latin typeface="Calibri" panose="020F0502020204030204" pitchFamily="34" charset="0"/>
              </a:rPr>
              <a:t>Econometric findings regarding bias</a:t>
            </a:r>
            <a:br>
              <a:rPr lang="en-US" altLang="en-US" sz="3400" dirty="0" smtClean="0">
                <a:effectLst/>
                <a:latin typeface="Calibri" panose="020F0502020204030204" pitchFamily="34" charset="0"/>
              </a:rPr>
            </a:br>
            <a:r>
              <a:rPr lang="en-US" altLang="en-US" sz="3400" dirty="0" smtClean="0">
                <a:effectLst/>
                <a:latin typeface="Calibri" panose="020F0502020204030204" pitchFamily="34" charset="0"/>
              </a:rPr>
              <a:t>among EU countries in particular</a:t>
            </a:r>
            <a:r>
              <a:rPr lang="en-US" altLang="en-US" sz="3400" b="1" dirty="0" smtClean="0">
                <a:effectLst/>
                <a:latin typeface="Calibri" panose="020F0502020204030204" pitchFamily="34" charset="0"/>
              </a:rPr>
              <a:t>.</a:t>
            </a:r>
          </a:p>
        </p:txBody>
      </p:sp>
      <p:sp>
        <p:nvSpPr>
          <p:cNvPr id="384003" name="Rectangle 3"/>
          <p:cNvSpPr>
            <a:spLocks noGrp="1" noChangeArrowheads="1"/>
          </p:cNvSpPr>
          <p:nvPr>
            <p:ph type="body" idx="4294967295"/>
          </p:nvPr>
        </p:nvSpPr>
        <p:spPr>
          <a:xfrm>
            <a:off x="0" y="2590800"/>
            <a:ext cx="91440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r>
              <a:rPr lang="en-US" altLang="en-US" sz="3300" dirty="0" smtClean="0">
                <a:effectLst/>
                <a:latin typeface="Calibri" panose="020F0502020204030204" pitchFamily="34" charset="0"/>
              </a:rPr>
              <a:t>Euro countries, subject to the SGP,</a:t>
            </a:r>
          </a:p>
          <a:p>
            <a:pPr marL="990600" lvl="1" indent="-533400"/>
            <a:r>
              <a:rPr lang="en-US" altLang="en-US" sz="3000" dirty="0" smtClean="0">
                <a:effectLst/>
                <a:latin typeface="Calibri" panose="020F0502020204030204" pitchFamily="34" charset="0"/>
              </a:rPr>
              <a:t>show even more optimism bias than others</a:t>
            </a:r>
          </a:p>
          <a:p>
            <a:pPr marL="1390650" lvl="2" indent="-533400"/>
            <a:r>
              <a:rPr lang="en-US" altLang="en-US" sz="2600" dirty="0" smtClean="0">
                <a:effectLst/>
                <a:latin typeface="Calibri" panose="020F0502020204030204" pitchFamily="34" charset="0"/>
              </a:rPr>
              <a:t>in growth forecasts, significant at 1 and 2-year horizons</a:t>
            </a:r>
          </a:p>
          <a:p>
            <a:pPr marL="990600" lvl="1" indent="-533400"/>
            <a:r>
              <a:rPr lang="en-US" altLang="en-US" sz="3000" dirty="0" smtClean="0">
                <a:effectLst/>
                <a:latin typeface="Calibri" panose="020F0502020204030204" pitchFamily="34" charset="0"/>
              </a:rPr>
              <a:t>particularly when GDP is currently high.</a:t>
            </a:r>
          </a:p>
          <a:p>
            <a:pPr marL="990600" lvl="1" indent="-533400"/>
            <a:r>
              <a:rPr lang="en-US" altLang="en-US" sz="3000" dirty="0" smtClean="0">
                <a:effectLst/>
                <a:latin typeface="Calibri" panose="020F0502020204030204" pitchFamily="34" charset="0"/>
              </a:rPr>
              <a:t>Forecasts of budget balance among euro countries also show extra bias when GDP is currently high.</a:t>
            </a:r>
          </a:p>
          <a:p>
            <a:pPr marL="609600" indent="-609600">
              <a:buFont typeface="Wingdings" pitchFamily="2" charset="2"/>
              <a:buNone/>
            </a:pPr>
            <a:r>
              <a:rPr lang="en-US" altLang="en-US" sz="3400" dirty="0" smtClean="0">
                <a:effectLst/>
                <a:latin typeface="Calibri" panose="020F0502020204030204" pitchFamily="34" charset="0"/>
              </a:rPr>
              <a:t/>
            </a:r>
            <a:br>
              <a:rPr lang="en-US" altLang="en-US" sz="3400" dirty="0" smtClean="0">
                <a:effectLst/>
                <a:latin typeface="Calibri" panose="020F0502020204030204" pitchFamily="34" charset="0"/>
              </a:rPr>
            </a:br>
            <a:endParaRPr lang="en-US" altLang="en-US" sz="1200" dirty="0" smtClean="0">
              <a:effectLst/>
              <a:latin typeface="Calibri" panose="020F0502020204030204" pitchFamily="34" charset="0"/>
            </a:endParaRPr>
          </a:p>
        </p:txBody>
      </p:sp>
      <p:pic>
        <p:nvPicPr>
          <p:cNvPr id="57346" name="Picture 2" descr="http://www.mapsofworld.com/images/world-countries-flags/european-union-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2060848"/>
            <a:ext cx="1447800" cy="98376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52388" y="189978"/>
            <a:ext cx="9067800" cy="5111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defRPr/>
            </a:pPr>
            <a:r>
              <a:rPr lang="en-US" sz="3600" b="1" kern="0" dirty="0" smtClean="0">
                <a:solidFill>
                  <a:srgbClr val="000000"/>
                </a:solidFill>
                <a:effectLst/>
                <a:latin typeface="Calibri" panose="020F0502020204030204" pitchFamily="34" charset="0"/>
              </a:rPr>
              <a:t>Appendix III: </a:t>
            </a:r>
            <a:r>
              <a:rPr lang="en-US" sz="3600" b="1" kern="0" dirty="0">
                <a:solidFill>
                  <a:srgbClr val="000000"/>
                </a:solidFill>
                <a:effectLst/>
                <a:latin typeface="Calibri" panose="020F0502020204030204" pitchFamily="34" charset="0"/>
              </a:rPr>
              <a:t>T</a:t>
            </a:r>
            <a:r>
              <a:rPr lang="en-US" sz="3600" b="1" kern="0" dirty="0" smtClean="0">
                <a:solidFill>
                  <a:srgbClr val="000000"/>
                </a:solidFill>
                <a:effectLst/>
                <a:latin typeface="Calibri" panose="020F0502020204030204" pitchFamily="34" charset="0"/>
              </a:rPr>
              <a:t>he Europe case</a:t>
            </a:r>
            <a:endParaRPr lang="en-US" sz="3600" b="1" kern="0" dirty="0" smtClean="0">
              <a:solidFill>
                <a:srgbClr val="39471D"/>
              </a:solidFill>
              <a:effectLst/>
              <a:latin typeface="Calibri" panose="020F0502020204030204" pitchFamily="34" charset="0"/>
            </a:endParaRPr>
          </a:p>
        </p:txBody>
      </p:sp>
    </p:spTree>
    <p:extLst>
      <p:ext uri="{BB962C8B-B14F-4D97-AF65-F5344CB8AC3E}">
        <p14:creationId xmlns:p14="http://schemas.microsoft.com/office/powerpoint/2010/main" val="4175663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40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40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40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40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40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1BF72C91-5589-4F12-AD45-46C414E54785}" type="slidenum">
              <a:rPr lang="en-US" altLang="en-US" sz="1400">
                <a:latin typeface="Calibri" panose="020F0502020204030204" pitchFamily="34" charset="0"/>
              </a:rPr>
              <a:pPr eaLnBrk="1" hangingPunct="1">
                <a:spcBef>
                  <a:spcPct val="0"/>
                </a:spcBef>
                <a:buClrTx/>
                <a:buSzTx/>
                <a:buFontTx/>
                <a:buNone/>
              </a:pPr>
              <a:t>52</a:t>
            </a:fld>
            <a:endParaRPr lang="en-US" altLang="en-US" sz="1400">
              <a:latin typeface="Calibri" panose="020F0502020204030204" pitchFamily="34" charset="0"/>
            </a:endParaRPr>
          </a:p>
        </p:txBody>
      </p:sp>
      <p:pic>
        <p:nvPicPr>
          <p:cNvPr id="17411" name="Picture 2" descr="fbalerror1_europe.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
          <p:cNvSpPr>
            <a:spLocks noChangeArrowheads="1"/>
          </p:cNvSpPr>
          <p:nvPr/>
        </p:nvSpPr>
        <p:spPr bwMode="auto">
          <a:xfrm>
            <a:off x="228600" y="990600"/>
            <a:ext cx="8915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dirty="0">
                <a:latin typeface="Calibri" panose="020F0502020204030204" pitchFamily="34" charset="0"/>
              </a:rPr>
              <a:t>Figure 1 (F&amp;S, </a:t>
            </a:r>
            <a:r>
              <a:rPr lang="en-US" altLang="en-US" sz="1400" dirty="0" smtClean="0">
                <a:latin typeface="Calibri" panose="020F0502020204030204" pitchFamily="34" charset="0"/>
              </a:rPr>
              <a:t>2013): </a:t>
            </a:r>
            <a:r>
              <a:rPr lang="en-US" altLang="en-US" sz="1800" dirty="0">
                <a:latin typeface="Calibri" panose="020F0502020204030204" pitchFamily="34" charset="0"/>
              </a:rPr>
              <a:t/>
            </a:r>
            <a:br>
              <a:rPr lang="en-US" altLang="en-US" sz="1800" dirty="0">
                <a:latin typeface="Calibri" panose="020F0502020204030204" pitchFamily="34" charset="0"/>
              </a:rPr>
            </a:br>
            <a:r>
              <a:rPr lang="en-US" altLang="en-US" sz="2400" dirty="0">
                <a:latin typeface="Calibri" panose="020F0502020204030204" pitchFamily="34" charset="0"/>
              </a:rPr>
              <a:t>Mean 1-year ahead budget forecast errors, European Countries, </a:t>
            </a:r>
            <a:r>
              <a:rPr lang="en-US" altLang="en-US" sz="2400" dirty="0" smtClean="0">
                <a:latin typeface="Calibri" panose="020F0502020204030204" pitchFamily="34" charset="0"/>
              </a:rPr>
              <a:t/>
            </a:r>
            <a:br>
              <a:rPr lang="en-US" altLang="en-US" sz="2400" dirty="0" smtClean="0">
                <a:latin typeface="Calibri" panose="020F0502020204030204" pitchFamily="34" charset="0"/>
              </a:rPr>
            </a:br>
            <a:r>
              <a:rPr lang="en-US" altLang="en-US" sz="1200" dirty="0" smtClean="0">
                <a:latin typeface="Calibri" panose="020F0502020204030204" pitchFamily="34" charset="0"/>
              </a:rPr>
              <a:t>Full </a:t>
            </a:r>
            <a:r>
              <a:rPr lang="en-US" altLang="en-US" sz="1200" dirty="0">
                <a:latin typeface="Calibri" panose="020F0502020204030204" pitchFamily="34" charset="0"/>
              </a:rPr>
              <a:t>Sample Period</a:t>
            </a:r>
          </a:p>
        </p:txBody>
      </p:sp>
      <p:sp>
        <p:nvSpPr>
          <p:cNvPr id="18437" name="TextBox 3"/>
          <p:cNvSpPr txBox="1">
            <a:spLocks noChangeArrowheads="1"/>
          </p:cNvSpPr>
          <p:nvPr/>
        </p:nvSpPr>
        <p:spPr bwMode="auto">
          <a:xfrm>
            <a:off x="720080" y="188640"/>
            <a:ext cx="8604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Most  European official forecasts </a:t>
            </a:r>
            <a:r>
              <a:rPr lang="en-US" altLang="en-US" sz="2800" dirty="0" smtClean="0">
                <a:latin typeface="Calibri" panose="020F0502020204030204" pitchFamily="34" charset="0"/>
              </a:rPr>
              <a:t>were </a:t>
            </a:r>
            <a:r>
              <a:rPr lang="en-US" altLang="en-US" sz="2800" dirty="0">
                <a:latin typeface="Calibri" panose="020F0502020204030204" pitchFamily="34" charset="0"/>
              </a:rPr>
              <a:t>over-optimistic.</a:t>
            </a:r>
          </a:p>
        </p:txBody>
      </p:sp>
      <p:sp>
        <p:nvSpPr>
          <p:cNvPr id="17414" name="TextBox 6"/>
          <p:cNvSpPr txBox="1">
            <a:spLocks noChangeArrowheads="1"/>
          </p:cNvSpPr>
          <p:nvPr/>
        </p:nvSpPr>
        <p:spPr bwMode="auto">
          <a:xfrm>
            <a:off x="1905000" y="2438400"/>
            <a:ext cx="62974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a:latin typeface="Calibri" panose="020F0502020204030204" pitchFamily="34" charset="0"/>
              </a:rPr>
              <a:t>For 17 Europeans, the bias is even higher than others, averaging: </a:t>
            </a:r>
            <a:br>
              <a:rPr lang="en-US" altLang="en-US" sz="1800">
                <a:latin typeface="Calibri" panose="020F0502020204030204" pitchFamily="34" charset="0"/>
              </a:rPr>
            </a:br>
            <a:r>
              <a:rPr lang="en-US" altLang="en-US" sz="1800">
                <a:latin typeface="Calibri" panose="020F0502020204030204" pitchFamily="34" charset="0"/>
              </a:rPr>
              <a:t>			0.5% at the 1-year horizon, </a:t>
            </a:r>
            <a:br>
              <a:rPr lang="en-US" altLang="en-US" sz="1800">
                <a:latin typeface="Calibri" panose="020F0502020204030204" pitchFamily="34" charset="0"/>
              </a:rPr>
            </a:br>
            <a:r>
              <a:rPr lang="en-US" altLang="en-US" sz="1800">
                <a:latin typeface="Calibri" panose="020F0502020204030204" pitchFamily="34" charset="0"/>
              </a:rPr>
              <a:t>			1.3% at the 2-year horizon, </a:t>
            </a:r>
            <a:br>
              <a:rPr lang="en-US" altLang="en-US" sz="1800">
                <a:latin typeface="Calibri" panose="020F0502020204030204" pitchFamily="34" charset="0"/>
              </a:rPr>
            </a:br>
            <a:r>
              <a:rPr lang="en-US" altLang="en-US" sz="1800">
                <a:latin typeface="Calibri" panose="020F0502020204030204" pitchFamily="34" charset="0"/>
              </a:rPr>
              <a:t>			2.4% at the 3-year horizon</a:t>
            </a:r>
          </a:p>
        </p:txBody>
      </p:sp>
    </p:spTree>
    <p:extLst>
      <p:ext uri="{BB962C8B-B14F-4D97-AF65-F5344CB8AC3E}">
        <p14:creationId xmlns:p14="http://schemas.microsoft.com/office/powerpoint/2010/main" val="4084594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2871AD9C-E686-4D35-B084-C12EEE285A60}" type="slidenum">
              <a:rPr lang="en-US" altLang="en-US" sz="1400">
                <a:latin typeface="Calibri" panose="020F0502020204030204" pitchFamily="34" charset="0"/>
              </a:rPr>
              <a:pPr eaLnBrk="1" hangingPunct="1">
                <a:spcBef>
                  <a:spcPct val="0"/>
                </a:spcBef>
                <a:buClrTx/>
                <a:buSzTx/>
                <a:buFontTx/>
                <a:buNone/>
              </a:pPr>
              <a:t>53</a:t>
            </a:fld>
            <a:endParaRPr lang="en-US" altLang="en-US" sz="1400">
              <a:latin typeface="Calibri" panose="020F0502020204030204" pitchFamily="34" charset="0"/>
            </a:endParaRPr>
          </a:p>
        </p:txBody>
      </p:sp>
      <p:pic>
        <p:nvPicPr>
          <p:cNvPr id="18435" name="Picture 11" descr="fbalerror2_europe.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7848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3"/>
          <p:cNvSpPr>
            <a:spLocks noChangeArrowheads="1"/>
          </p:cNvSpPr>
          <p:nvPr/>
        </p:nvSpPr>
        <p:spPr bwMode="auto">
          <a:xfrm>
            <a:off x="381000" y="477838"/>
            <a:ext cx="8382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dirty="0">
                <a:latin typeface="Calibri" panose="020F0502020204030204" pitchFamily="34" charset="0"/>
              </a:rPr>
              <a:t>Figure 2 (F&amp;S, </a:t>
            </a:r>
            <a:r>
              <a:rPr lang="en-US" altLang="en-US" sz="1400" dirty="0" smtClean="0">
                <a:latin typeface="Calibri" panose="020F0502020204030204" pitchFamily="34" charset="0"/>
              </a:rPr>
              <a:t>2013): </a:t>
            </a:r>
            <a:r>
              <a:rPr lang="en-US" altLang="en-US" sz="1800" b="1" dirty="0">
                <a:latin typeface="Calibri" panose="020F0502020204030204" pitchFamily="34" charset="0"/>
              </a:rPr>
              <a:t/>
            </a:r>
            <a:br>
              <a:rPr lang="en-US" altLang="en-US" sz="1800" b="1" dirty="0">
                <a:latin typeface="Calibri" panose="020F0502020204030204" pitchFamily="34" charset="0"/>
              </a:rPr>
            </a:br>
            <a:r>
              <a:rPr lang="en-US" altLang="en-US" sz="2400" dirty="0">
                <a:latin typeface="Calibri" panose="020F0502020204030204" pitchFamily="34" charset="0"/>
              </a:rPr>
              <a:t>Mean 2-year ahead budget forecast errors, European Countries, </a:t>
            </a:r>
            <a:r>
              <a:rPr lang="en-US" altLang="en-US" sz="2400" dirty="0" smtClean="0">
                <a:latin typeface="Calibri" panose="020F0502020204030204" pitchFamily="34" charset="0"/>
              </a:rPr>
              <a:t/>
            </a:r>
            <a:br>
              <a:rPr lang="en-US" altLang="en-US" sz="2400" dirty="0" smtClean="0">
                <a:latin typeface="Calibri" panose="020F0502020204030204" pitchFamily="34" charset="0"/>
              </a:rPr>
            </a:br>
            <a:r>
              <a:rPr lang="en-US" altLang="en-US" sz="1200" dirty="0" smtClean="0">
                <a:latin typeface="Calibri" panose="020F0502020204030204" pitchFamily="34" charset="0"/>
              </a:rPr>
              <a:t>Full </a:t>
            </a:r>
            <a:r>
              <a:rPr lang="en-US" altLang="en-US" sz="1200" dirty="0">
                <a:latin typeface="Calibri" panose="020F0502020204030204" pitchFamily="34" charset="0"/>
              </a:rPr>
              <a:t>Sample Period</a:t>
            </a:r>
          </a:p>
        </p:txBody>
      </p:sp>
    </p:spTree>
    <p:extLst>
      <p:ext uri="{BB962C8B-B14F-4D97-AF65-F5344CB8AC3E}">
        <p14:creationId xmlns:p14="http://schemas.microsoft.com/office/powerpoint/2010/main" val="4249205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55C7C6B4-BCB6-43E5-B55C-82FD2C115A0C}" type="slidenum">
              <a:rPr lang="en-US" altLang="en-US" sz="1400">
                <a:latin typeface="Calibri" panose="020F0502020204030204" pitchFamily="34" charset="0"/>
              </a:rPr>
              <a:pPr eaLnBrk="1" hangingPunct="1">
                <a:spcBef>
                  <a:spcPct val="0"/>
                </a:spcBef>
                <a:buClrTx/>
                <a:buSzTx/>
                <a:buFontTx/>
                <a:buNone/>
              </a:pPr>
              <a:t>54</a:t>
            </a:fld>
            <a:endParaRPr lang="en-US" altLang="en-US" sz="1400">
              <a:latin typeface="Calibri" panose="020F0502020204030204" pitchFamily="34" charset="0"/>
            </a:endParaRPr>
          </a:p>
        </p:txBody>
      </p:sp>
      <p:pic>
        <p:nvPicPr>
          <p:cNvPr id="20483" name="Picture 3" descr="europebudget.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38288"/>
            <a:ext cx="8153400"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3"/>
          <p:cNvSpPr>
            <a:spLocks noChangeArrowheads="1"/>
          </p:cNvSpPr>
          <p:nvPr/>
        </p:nvSpPr>
        <p:spPr bwMode="auto">
          <a:xfrm>
            <a:off x="609600" y="663575"/>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dirty="0">
                <a:latin typeface="Calibri" panose="020F0502020204030204" pitchFamily="34" charset="0"/>
              </a:rPr>
              <a:t>Figure 2 (F&amp;S, </a:t>
            </a:r>
            <a:r>
              <a:rPr lang="en-US" altLang="en-US" sz="1800" dirty="0" smtClean="0">
                <a:latin typeface="Calibri" panose="020F0502020204030204" pitchFamily="34" charset="0"/>
              </a:rPr>
              <a:t>2013): </a:t>
            </a:r>
            <a:r>
              <a:rPr lang="en-US" altLang="en-US" sz="1800" b="1" dirty="0">
                <a:latin typeface="Calibri" panose="020F0502020204030204" pitchFamily="34" charset="0"/>
              </a:rPr>
              <a:t/>
            </a:r>
            <a:br>
              <a:rPr lang="en-US" altLang="en-US" sz="1800" b="1" dirty="0">
                <a:latin typeface="Calibri" panose="020F0502020204030204" pitchFamily="34" charset="0"/>
              </a:rPr>
            </a:br>
            <a:r>
              <a:rPr lang="en-US" altLang="en-US" sz="2800" dirty="0">
                <a:latin typeface="Calibri" panose="020F0502020204030204" pitchFamily="34" charset="0"/>
              </a:rPr>
              <a:t>Mean Budget Forecast Errors, Europe, </a:t>
            </a:r>
            <a:r>
              <a:rPr lang="en-US" altLang="en-US" sz="2400" dirty="0">
                <a:latin typeface="Calibri" panose="020F0502020204030204" pitchFamily="34" charset="0"/>
              </a:rPr>
              <a:t>1995-2011</a:t>
            </a:r>
          </a:p>
        </p:txBody>
      </p:sp>
      <p:pic>
        <p:nvPicPr>
          <p:cNvPr id="20485" name="Picture 4" descr="http://europa.eu/abc/symbols/emblem/images/europ_flag/jau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35175"/>
            <a:ext cx="979488"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43576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71F50F9D-B193-4765-B73E-0FEF9E581A0C}" type="slidenum">
              <a:rPr lang="en-US" altLang="en-US" sz="1400">
                <a:latin typeface="Calibri" panose="020F0502020204030204" pitchFamily="34" charset="0"/>
              </a:rPr>
              <a:pPr eaLnBrk="1" hangingPunct="1">
                <a:spcBef>
                  <a:spcPct val="0"/>
                </a:spcBef>
                <a:buClrTx/>
                <a:buSzTx/>
                <a:buFontTx/>
                <a:buNone/>
              </a:pPr>
              <a:t>55</a:t>
            </a:fld>
            <a:endParaRPr lang="en-US" altLang="en-US" sz="1400">
              <a:latin typeface="Calibri" panose="020F0502020204030204" pitchFamily="34" charset="0"/>
            </a:endParaRPr>
          </a:p>
        </p:txBody>
      </p:sp>
      <p:sp>
        <p:nvSpPr>
          <p:cNvPr id="21507" name="Rectangle 3"/>
          <p:cNvSpPr>
            <a:spLocks noChangeArrowheads="1"/>
          </p:cNvSpPr>
          <p:nvPr/>
        </p:nvSpPr>
        <p:spPr bwMode="auto">
          <a:xfrm>
            <a:off x="304800" y="228600"/>
            <a:ext cx="8839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dirty="0">
                <a:latin typeface="Calibri" panose="020F0502020204030204" pitchFamily="34" charset="0"/>
              </a:rPr>
              <a:t>Figure 3 (F&amp;S, </a:t>
            </a:r>
            <a:r>
              <a:rPr lang="en-US" altLang="en-US" sz="1800" dirty="0" smtClean="0">
                <a:latin typeface="Calibri" panose="020F0502020204030204" pitchFamily="34" charset="0"/>
              </a:rPr>
              <a:t>2013): </a:t>
            </a:r>
            <a:r>
              <a:rPr lang="en-US" altLang="en-US" sz="1800" b="1" dirty="0">
                <a:latin typeface="Calibri" panose="020F0502020204030204" pitchFamily="34" charset="0"/>
              </a:rPr>
              <a:t/>
            </a:r>
            <a:br>
              <a:rPr lang="en-US" altLang="en-US" sz="1800" b="1" dirty="0">
                <a:latin typeface="Calibri" panose="020F0502020204030204" pitchFamily="34" charset="0"/>
              </a:rPr>
            </a:br>
            <a:r>
              <a:rPr lang="en-US" altLang="en-US" sz="2800" dirty="0">
                <a:latin typeface="Calibri" panose="020F0502020204030204" pitchFamily="34" charset="0"/>
              </a:rPr>
              <a:t>Mean GDP Growth Forecast Errors, Europe, </a:t>
            </a:r>
            <a:r>
              <a:rPr lang="en-US" altLang="en-US" sz="2400" dirty="0">
                <a:latin typeface="Calibri" panose="020F0502020204030204" pitchFamily="34" charset="0"/>
              </a:rPr>
              <a:t>1995-2011</a:t>
            </a:r>
          </a:p>
        </p:txBody>
      </p:sp>
      <p:pic>
        <p:nvPicPr>
          <p:cNvPr id="21508" name="Picture 4" descr="europegdpr.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57288"/>
            <a:ext cx="8458200" cy="51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http://europa.eu/abc/symbols/emblem/images/europ_flag/jau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979488"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3216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AF5F2681-81FB-469D-98D1-F849D85C3B13}" type="slidenum">
              <a:rPr lang="en-US" altLang="en-US" sz="1400">
                <a:latin typeface="Calibri" panose="020F0502020204030204" pitchFamily="34" charset="0"/>
              </a:rPr>
              <a:pPr eaLnBrk="1" hangingPunct="1">
                <a:spcBef>
                  <a:spcPct val="0"/>
                </a:spcBef>
                <a:buClrTx/>
                <a:buSzTx/>
                <a:buFontTx/>
                <a:buNone/>
              </a:pPr>
              <a:t>56</a:t>
            </a:fld>
            <a:endParaRPr lang="en-US" altLang="en-US" sz="1400">
              <a:latin typeface="Calibri" panose="020F0502020204030204" pitchFamily="34" charset="0"/>
            </a:endParaRPr>
          </a:p>
        </p:txBody>
      </p:sp>
      <p:sp>
        <p:nvSpPr>
          <p:cNvPr id="23555" name="Rectangle 17"/>
          <p:cNvSpPr>
            <a:spLocks noChangeArrowheads="1"/>
          </p:cNvSpPr>
          <p:nvPr/>
        </p:nvSpPr>
        <p:spPr bwMode="auto">
          <a:xfrm>
            <a:off x="399238" y="5592135"/>
            <a:ext cx="719709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5000"/>
              <a:buFont typeface="Wingdings" pitchFamily="2" charset="2"/>
              <a:buChar char="n"/>
              <a:tabLst>
                <a:tab pos="457200" algn="l"/>
              </a:tabLst>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tabLst>
                <a:tab pos="457200" algn="l"/>
              </a:tabLst>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tabLst>
                <a:tab pos="457200" algn="l"/>
              </a:tabLst>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9pPr>
          </a:lstStyle>
          <a:p>
            <a:pPr>
              <a:spcBef>
                <a:spcPct val="0"/>
              </a:spcBef>
              <a:buClrTx/>
              <a:buSzTx/>
              <a:buFontTx/>
              <a:buNone/>
            </a:pPr>
            <a:r>
              <a:rPr lang="en-US" altLang="en-US" sz="1500" dirty="0">
                <a:solidFill>
                  <a:srgbClr val="000000"/>
                </a:solidFill>
                <a:latin typeface="Calibri" panose="020F0502020204030204" pitchFamily="34" charset="0"/>
                <a:cs typeface="Times New Roman" pitchFamily="18" charset="0"/>
              </a:rPr>
              <a:t>***p&lt;0.01, **p&lt;0.05, *p&lt;0.1.  (Robust standard errors in parentheses.)  Random effects. </a:t>
            </a:r>
          </a:p>
          <a:p>
            <a:pPr>
              <a:spcBef>
                <a:spcPct val="0"/>
              </a:spcBef>
              <a:buClrTx/>
              <a:buSzTx/>
              <a:buFontTx/>
              <a:buNone/>
            </a:pPr>
            <a:r>
              <a:rPr lang="en-US" altLang="en-US" sz="1800" dirty="0">
                <a:solidFill>
                  <a:srgbClr val="000000"/>
                </a:solidFill>
                <a:latin typeface="Calibri" panose="020F0502020204030204" pitchFamily="34" charset="0"/>
                <a:cs typeface="Times New Roman" pitchFamily="18" charset="0"/>
              </a:rPr>
              <a:t> SGP ≡ dummy for countries subject to the SGP.</a:t>
            </a:r>
          </a:p>
          <a:p>
            <a:pPr>
              <a:spcBef>
                <a:spcPct val="0"/>
              </a:spcBef>
              <a:buClrTx/>
              <a:buSzTx/>
              <a:buFontTx/>
              <a:buNone/>
            </a:pPr>
            <a:r>
              <a:rPr lang="en-US" altLang="en-US" sz="1800" dirty="0">
                <a:solidFill>
                  <a:srgbClr val="000000"/>
                </a:solidFill>
                <a:latin typeface="Calibri" panose="020F0502020204030204" pitchFamily="34" charset="0"/>
                <a:cs typeface="Times New Roman" pitchFamily="18" charset="0"/>
              </a:rPr>
              <a:t> GDP gap ≡ GDP as deviation from trend. </a:t>
            </a:r>
          </a:p>
          <a:p>
            <a:pPr>
              <a:spcBef>
                <a:spcPct val="0"/>
              </a:spcBef>
              <a:buClrTx/>
              <a:buSzTx/>
              <a:buFontTx/>
              <a:buNone/>
            </a:pPr>
            <a:r>
              <a:rPr lang="en-US" altLang="en-US" sz="1500" dirty="0">
                <a:solidFill>
                  <a:srgbClr val="000000"/>
                </a:solidFill>
                <a:latin typeface="Calibri" pitchFamily="34" charset="0"/>
                <a:cs typeface="Times New Roman" pitchFamily="18" charset="0"/>
              </a:rPr>
              <a:t>All variables are lagged so that they line up with the year in which the forecast was made. </a:t>
            </a:r>
            <a:endParaRPr lang="en-US" altLang="en-US" sz="1500" dirty="0">
              <a:latin typeface="Calibri" panose="020F050202020403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458066407"/>
              </p:ext>
            </p:extLst>
          </p:nvPr>
        </p:nvGraphicFramePr>
        <p:xfrm>
          <a:off x="152400" y="1344613"/>
          <a:ext cx="8839200" cy="4050816"/>
        </p:xfrm>
        <a:graphic>
          <a:graphicData uri="http://schemas.openxmlformats.org/drawingml/2006/table">
            <a:tbl>
              <a:tblPr/>
              <a:tblGrid>
                <a:gridCol w="1736725"/>
                <a:gridCol w="946150"/>
                <a:gridCol w="1263650"/>
                <a:gridCol w="1025525"/>
                <a:gridCol w="1184275"/>
                <a:gridCol w="1420813"/>
                <a:gridCol w="1262062"/>
              </a:tblGrid>
              <a:tr h="658813">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ahoma" pitchFamily="34" charset="0"/>
                          <a:cs typeface="Arial" pitchFamily="34" charset="0"/>
                        </a:rPr>
                        <a:t>Variables</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1 year ahead</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ahoma" pitchFamily="34" charset="0"/>
                          <a:cs typeface="Arial" pitchFamily="34" charset="0"/>
                        </a:rPr>
                        <a:t>2 years ahead</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3 years ahead</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ahoma" pitchFamily="34" charset="0"/>
                          <a:cs typeface="Arial" pitchFamily="34" charset="0"/>
                        </a:rPr>
                        <a:t>1 year ahead</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2 years ahead</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ahoma" pitchFamily="34" charset="0"/>
                          <a:cs typeface="Arial" pitchFamily="34" charset="0"/>
                        </a:rPr>
                        <a:t>3 years ahead</a:t>
                      </a:r>
                    </a:p>
                  </a:txBody>
                  <a:tcPr marL="48964" marR="48964" marT="24485" marB="24485" anchor="ctr" horzOverflow="overflow">
                    <a:lnL>
                      <a:noFill/>
                    </a:lnL>
                    <a:lnR>
                      <a:noFill/>
                    </a:lnR>
                    <a:lnT>
                      <a:noFill/>
                    </a:lnT>
                    <a:lnB>
                      <a:noFill/>
                    </a:lnB>
                    <a:lnTlToBr>
                      <a:noFill/>
                    </a:lnTlToBr>
                    <a:lnBlToTr>
                      <a:noFill/>
                    </a:lnBlToTr>
                    <a:noFill/>
                  </a:tcPr>
                </a:tc>
              </a:tr>
              <a:tr h="4889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SGP dummy</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0.379*</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0.780</a:t>
                      </a:r>
                      <a:r>
                        <a:rPr kumimoji="0" lang="en-US" altLang="en-US" sz="2000" b="0" i="0" u="none" strike="noStrike" cap="none" normalizeH="0" baseline="0" smtClean="0">
                          <a:ln>
                            <a:noFill/>
                          </a:ln>
                          <a:solidFill>
                            <a:schemeClr val="tx1"/>
                          </a:solidFill>
                          <a:effectLst/>
                          <a:latin typeface="Tahoma" pitchFamily="34" charset="0"/>
                          <a:cs typeface="Arial" pitchFamily="34" charset="0"/>
                        </a:rPr>
                        <a:t>**</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–0.555</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0.192</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0.221</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–1.067*</a:t>
                      </a:r>
                    </a:p>
                  </a:txBody>
                  <a:tcPr marL="48964" marR="48964" marT="24485" marB="24485"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(0.199)</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(0.352)</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(0.529)</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(0.215)</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(0.410)</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(0.549)</a:t>
                      </a:r>
                    </a:p>
                  </a:txBody>
                  <a:tcPr marL="48964" marR="48964" marT="24485" marB="24485" anchor="ctr" horzOverflow="overflow">
                    <a:lnL>
                      <a:noFill/>
                    </a:lnL>
                    <a:lnR>
                      <a:noFill/>
                    </a:lnR>
                    <a:lnT>
                      <a:noFill/>
                    </a:lnT>
                    <a:lnB>
                      <a:noFill/>
                    </a:lnB>
                    <a:lnTlToBr>
                      <a:noFill/>
                    </a:lnTlToBr>
                    <a:lnBlToTr>
                      <a:noFill/>
                    </a:lnBlToTr>
                    <a:noFill/>
                  </a:tcPr>
                </a:tc>
              </a:tr>
              <a:tr h="4889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SGP*GDP</a:t>
                      </a:r>
                      <a:r>
                        <a:rPr kumimoji="0" lang="en-US" altLang="en-US" sz="2000" b="0" i="0" u="none" strike="noStrike" cap="none" normalizeH="0" baseline="0" smtClean="0">
                          <a:ln>
                            <a:noFill/>
                          </a:ln>
                          <a:solidFill>
                            <a:schemeClr val="tx1"/>
                          </a:solidFill>
                          <a:effectLst/>
                          <a:latin typeface="Tahoma" pitchFamily="34" charset="0"/>
                          <a:cs typeface="Arial" pitchFamily="34" charset="0"/>
                        </a:rPr>
                        <a:t>gap</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smtClean="0">
                        <a:ln>
                          <a:noFill/>
                        </a:ln>
                        <a:solidFill>
                          <a:schemeClr val="tx1"/>
                        </a:solidFill>
                        <a:effectLst/>
                        <a:latin typeface="Tahoma" pitchFamily="34" charset="0"/>
                        <a:cs typeface="Arial" pitchFamily="34" charset="0"/>
                      </a:endParaRP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smtClean="0">
                        <a:ln>
                          <a:noFill/>
                        </a:ln>
                        <a:solidFill>
                          <a:schemeClr val="tx1"/>
                        </a:solidFill>
                        <a:effectLst/>
                        <a:latin typeface="Tahoma" pitchFamily="34" charset="0"/>
                        <a:cs typeface="Arial" pitchFamily="34" charset="0"/>
                      </a:endParaRP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smtClean="0">
                        <a:ln>
                          <a:noFill/>
                        </a:ln>
                        <a:solidFill>
                          <a:schemeClr val="tx1"/>
                        </a:solidFill>
                        <a:effectLst/>
                        <a:latin typeface="Tahoma" pitchFamily="34" charset="0"/>
                        <a:cs typeface="Arial" pitchFamily="34" charset="0"/>
                      </a:endParaRP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0.148**</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0.516***</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ahoma" pitchFamily="34" charset="0"/>
                          <a:cs typeface="Arial" pitchFamily="34" charset="0"/>
                        </a:rPr>
                        <a:t>0.522***</a:t>
                      </a:r>
                    </a:p>
                  </a:txBody>
                  <a:tcPr marL="48964" marR="48964" marT="24485" marB="24485"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Tahoma" pitchFamily="34" charset="0"/>
                        <a:cs typeface="Arial" pitchFamily="34" charset="0"/>
                      </a:endParaRP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(0.068)</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(0.141)</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(0.161)</a:t>
                      </a:r>
                    </a:p>
                  </a:txBody>
                  <a:tcPr marL="48964" marR="48964" marT="24485" marB="24485"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Constant</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0.239</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0.914***</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2.436</a:t>
                      </a:r>
                      <a:r>
                        <a:rPr kumimoji="0" lang="en-US" altLang="en-US" sz="1600" b="0" i="0" u="none" strike="noStrike" cap="none" normalizeH="0" baseline="0" smtClean="0">
                          <a:ln>
                            <a:noFill/>
                          </a:ln>
                          <a:solidFill>
                            <a:schemeClr val="tx1"/>
                          </a:solidFill>
                          <a:effectLst/>
                          <a:latin typeface="Tahoma" pitchFamily="34" charset="0"/>
                          <a:cs typeface="Arial" pitchFamily="34" charset="0"/>
                        </a:rPr>
                        <a:t>***</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0.252</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0.887***</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2.444***</a:t>
                      </a:r>
                    </a:p>
                  </a:txBody>
                  <a:tcPr marL="48964" marR="48964" marT="24485" marB="24485" anchor="ctr" horzOverflow="overflow">
                    <a:lnL>
                      <a:noFill/>
                    </a:lnL>
                    <a:lnR>
                      <a:noFill/>
                    </a:lnR>
                    <a:lnT>
                      <a:noFill/>
                    </a:lnT>
                    <a:lnB>
                      <a:noFill/>
                    </a:lnB>
                    <a:lnTlToBr>
                      <a:noFill/>
                    </a:lnTlToBr>
                    <a:lnBlToTr>
                      <a:noFill/>
                    </a:lnBlToTr>
                    <a:noFill/>
                  </a:tcPr>
                </a:tc>
              </a:tr>
              <a:tr h="323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Tahoma" pitchFamily="34" charset="0"/>
                        <a:cs typeface="Arial" pitchFamily="34" charset="0"/>
                      </a:endParaRP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(0.168)</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(0.318)</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(0.643)</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(0.168)</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(0.330)</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(0.642)</a:t>
                      </a:r>
                    </a:p>
                  </a:txBody>
                  <a:tcPr marL="48964" marR="48964" marT="24485" marB="24485" anchor="ctr" horzOverflow="overflow">
                    <a:lnL>
                      <a:noFill/>
                    </a:lnL>
                    <a:lnR>
                      <a:noFill/>
                    </a:lnR>
                    <a:lnT>
                      <a:noFill/>
                    </a:lnT>
                    <a:lnB>
                      <a:noFill/>
                    </a:lnB>
                    <a:lnTlToBr>
                      <a:noFill/>
                    </a:lnTlToBr>
                    <a:lnBlToTr>
                      <a:noFill/>
                    </a:lnBlToTr>
                    <a:noFill/>
                  </a:tcPr>
                </a:tc>
              </a:tr>
              <a:tr h="3048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Observations</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369</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282</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175</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368</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282</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175</a:t>
                      </a:r>
                    </a:p>
                  </a:txBody>
                  <a:tcPr marL="48964" marR="48964" marT="24485" marB="24485" anchor="ctr" horzOverflow="overflow">
                    <a:lnL>
                      <a:noFill/>
                    </a:lnL>
                    <a:lnR>
                      <a:noFill/>
                    </a:lnR>
                    <a:lnT>
                      <a:noFill/>
                    </a:lnT>
                    <a:lnB>
                      <a:noFill/>
                    </a:lnB>
                    <a:lnTlToBr>
                      <a:noFill/>
                    </a:lnTlToBr>
                    <a:lnBlToTr>
                      <a:noFill/>
                    </a:lnBlToTr>
                    <a:noFill/>
                  </a:tcPr>
                </a:tc>
              </a:tr>
              <a:tr h="2921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Countries</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33</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31</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28</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33</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31</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28</a:t>
                      </a:r>
                    </a:p>
                  </a:txBody>
                  <a:tcPr marL="48964" marR="48964" marT="24485" marB="24485" anchor="ctr" horzOverflow="overflow">
                    <a:lnL>
                      <a:noFill/>
                    </a:lnL>
                    <a:lnR>
                      <a:noFill/>
                    </a:lnR>
                    <a:lnT>
                      <a:noFill/>
                    </a:lnT>
                    <a:lnB>
                      <a:noFill/>
                    </a:lnB>
                    <a:lnTlToBr>
                      <a:noFill/>
                    </a:lnTlToBr>
                    <a:lnBlToTr>
                      <a:noFill/>
                    </a:lnBlToTr>
                    <a:noFill/>
                  </a:tcPr>
                </a:tc>
              </a:tr>
              <a:tr h="261938">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R</a:t>
                      </a:r>
                      <a:r>
                        <a:rPr kumimoji="0" lang="en-US" altLang="en-US" sz="1400" b="0" i="0" u="none" strike="noStrike" cap="none" normalizeH="0" baseline="30000" smtClean="0">
                          <a:ln>
                            <a:noFill/>
                          </a:ln>
                          <a:solidFill>
                            <a:schemeClr val="tx1"/>
                          </a:solidFill>
                          <a:effectLst/>
                          <a:latin typeface="Tahoma" pitchFamily="34" charset="0"/>
                          <a:cs typeface="Arial" pitchFamily="34" charset="0"/>
                        </a:rPr>
                        <a:t>2</a:t>
                      </a:r>
                      <a:endParaRPr kumimoji="0" lang="en-US" altLang="en-US" sz="1400" b="0" i="0" u="none" strike="noStrike" cap="none" normalizeH="0" baseline="0" smtClean="0">
                        <a:ln>
                          <a:noFill/>
                        </a:ln>
                        <a:solidFill>
                          <a:schemeClr val="tx1"/>
                        </a:solidFill>
                        <a:effectLst/>
                        <a:latin typeface="Tahoma" pitchFamily="34" charset="0"/>
                        <a:cs typeface="Arial" pitchFamily="34" charset="0"/>
                      </a:endParaRP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0.006</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0.006</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0.007</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ahoma" pitchFamily="34" charset="0"/>
                          <a:cs typeface="Arial" pitchFamily="34" charset="0"/>
                        </a:rPr>
                        <a:t>0.011</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ahoma" pitchFamily="34" charset="0"/>
                          <a:cs typeface="Arial" pitchFamily="34" charset="0"/>
                        </a:rPr>
                        <a:t>0.042</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0.040</a:t>
                      </a:r>
                    </a:p>
                  </a:txBody>
                  <a:tcPr marL="48964" marR="48964" marT="24485" marB="24485" anchor="ctr" horzOverflow="overflow">
                    <a:lnL>
                      <a:noFill/>
                    </a:lnL>
                    <a:lnR>
                      <a:noFill/>
                    </a:lnR>
                    <a:lnT>
                      <a:noFill/>
                    </a:lnT>
                    <a:lnB>
                      <a:noFill/>
                    </a:lnB>
                    <a:lnTlToBr>
                      <a:noFill/>
                    </a:lnTlToBr>
                    <a:lnBlToTr>
                      <a:noFill/>
                    </a:lnBlToTr>
                    <a:noFill/>
                  </a:tcPr>
                </a:tc>
              </a:tr>
              <a:tr h="201613">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RMSE</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2.40</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3.44</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3.81</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2.38</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3.36</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Tahoma" pitchFamily="34" charset="0"/>
                          <a:cs typeface="Arial" pitchFamily="34" charset="0"/>
                        </a:rPr>
                        <a:t>3.73</a:t>
                      </a:r>
                    </a:p>
                  </a:txBody>
                  <a:tcPr marL="48964" marR="48964" marT="24485" marB="24485" anchor="ctr" horzOverflow="overflow">
                    <a:lnL>
                      <a:noFill/>
                    </a:lnL>
                    <a:lnR>
                      <a:noFill/>
                    </a:lnR>
                    <a:lnT>
                      <a:noFill/>
                    </a:lnT>
                    <a:lnB>
                      <a:noFill/>
                    </a:lnB>
                    <a:lnTlToBr>
                      <a:noFill/>
                    </a:lnTlToBr>
                    <a:lnBlToTr>
                      <a:noFill/>
                    </a:lnBlToTr>
                    <a:noFill/>
                  </a:tcPr>
                </a:tc>
              </a:tr>
            </a:tbl>
          </a:graphicData>
        </a:graphic>
      </p:graphicFrame>
      <p:sp>
        <p:nvSpPr>
          <p:cNvPr id="23634" name="Rectangle 17"/>
          <p:cNvSpPr>
            <a:spLocks noChangeArrowheads="1"/>
          </p:cNvSpPr>
          <p:nvPr/>
        </p:nvSpPr>
        <p:spPr bwMode="auto">
          <a:xfrm>
            <a:off x="1115244" y="370691"/>
            <a:ext cx="6985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lr>
                <a:schemeClr val="hlink"/>
              </a:buClr>
              <a:buSzPct val="65000"/>
              <a:buFont typeface="Wingdings" pitchFamily="2" charset="2"/>
              <a:buChar char="n"/>
              <a:tabLst>
                <a:tab pos="457200" algn="l"/>
              </a:tabLst>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tabLst>
                <a:tab pos="457200" algn="l"/>
              </a:tabLst>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tabLst>
                <a:tab pos="457200" algn="l"/>
              </a:tabLst>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9pPr>
          </a:lstStyle>
          <a:p>
            <a:pPr algn="ctr">
              <a:spcBef>
                <a:spcPct val="0"/>
              </a:spcBef>
              <a:buClrTx/>
              <a:buSzTx/>
              <a:buNone/>
            </a:pPr>
            <a:r>
              <a:rPr lang="en-US" altLang="en-US" sz="2800" dirty="0" smtClean="0">
                <a:solidFill>
                  <a:srgbClr val="000000"/>
                </a:solidFill>
                <a:latin typeface="Calibri" panose="020F0502020204030204" pitchFamily="34" charset="0"/>
                <a:cs typeface="Times New Roman" pitchFamily="18" charset="0"/>
              </a:rPr>
              <a:t>GDP </a:t>
            </a:r>
            <a:r>
              <a:rPr lang="en-US" altLang="en-US" sz="2800" dirty="0">
                <a:solidFill>
                  <a:srgbClr val="000000"/>
                </a:solidFill>
                <a:latin typeface="Calibri" panose="020F0502020204030204" pitchFamily="34" charset="0"/>
                <a:cs typeface="Times New Roman" pitchFamily="18" charset="0"/>
              </a:rPr>
              <a:t>growth rate forecast error, </a:t>
            </a:r>
            <a:r>
              <a:rPr lang="en-US" altLang="en-US" sz="2800" dirty="0" smtClean="0">
                <a:solidFill>
                  <a:srgbClr val="000000"/>
                </a:solidFill>
                <a:latin typeface="Calibri" panose="020F0502020204030204" pitchFamily="34" charset="0"/>
                <a:cs typeface="Times New Roman" pitchFamily="18" charset="0"/>
              </a:rPr>
              <a:t/>
            </a:r>
            <a:br>
              <a:rPr lang="en-US" altLang="en-US" sz="2800" dirty="0" smtClean="0">
                <a:solidFill>
                  <a:srgbClr val="000000"/>
                </a:solidFill>
                <a:latin typeface="Calibri" panose="020F0502020204030204" pitchFamily="34" charset="0"/>
                <a:cs typeface="Times New Roman" pitchFamily="18" charset="0"/>
              </a:rPr>
            </a:br>
            <a:r>
              <a:rPr lang="en-US" altLang="en-US" sz="1200" dirty="0" smtClean="0">
                <a:solidFill>
                  <a:srgbClr val="000000"/>
                </a:solidFill>
                <a:latin typeface="Calibri" panose="020F0502020204030204" pitchFamily="34" charset="0"/>
                <a:cs typeface="Times New Roman" pitchFamily="18" charset="0"/>
              </a:rPr>
              <a:t>full dataset. </a:t>
            </a:r>
            <a:r>
              <a:rPr lang="en-US" altLang="en-US" sz="1200" dirty="0">
                <a:latin typeface="Calibri" panose="020F0502020204030204" pitchFamily="34" charset="0"/>
              </a:rPr>
              <a:t>Frankel (2011), Table 5 </a:t>
            </a:r>
            <a:r>
              <a:rPr lang="en-US" altLang="en-US" sz="1200" dirty="0" smtClean="0">
                <a:latin typeface="Calibri" panose="020F0502020204030204" pitchFamily="34" charset="0"/>
              </a:rPr>
              <a:t>(c)</a:t>
            </a:r>
            <a:endParaRPr lang="en-US" altLang="en-US" sz="1200" dirty="0">
              <a:latin typeface="Calibri" panose="020F0502020204030204" pitchFamily="34" charset="0"/>
            </a:endParaRPr>
          </a:p>
        </p:txBody>
      </p:sp>
      <p:sp>
        <p:nvSpPr>
          <p:cNvPr id="8" name="Rounded Rectangle 7"/>
          <p:cNvSpPr/>
          <p:nvPr/>
        </p:nvSpPr>
        <p:spPr>
          <a:xfrm>
            <a:off x="57150" y="2881532"/>
            <a:ext cx="8934450"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9" name="Rounded Rectangle 8"/>
          <p:cNvSpPr/>
          <p:nvPr/>
        </p:nvSpPr>
        <p:spPr>
          <a:xfrm>
            <a:off x="57150" y="2057400"/>
            <a:ext cx="5048250"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118114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3EBB9A19-4868-4B36-9471-37C4CEF0C351}" type="slidenum">
              <a:rPr lang="en-US" altLang="en-US" sz="1400">
                <a:latin typeface="Calibri" panose="020F0502020204030204" pitchFamily="34" charset="0"/>
              </a:rPr>
              <a:pPr eaLnBrk="1" hangingPunct="1">
                <a:spcBef>
                  <a:spcPct val="0"/>
                </a:spcBef>
                <a:buClrTx/>
                <a:buSzTx/>
                <a:buFontTx/>
                <a:buNone/>
              </a:pPr>
              <a:t>57</a:t>
            </a:fld>
            <a:endParaRPr lang="en-US" altLang="en-US" sz="140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4280214"/>
              </p:ext>
            </p:extLst>
          </p:nvPr>
        </p:nvGraphicFramePr>
        <p:xfrm>
          <a:off x="228600" y="1435305"/>
          <a:ext cx="8763000" cy="3923163"/>
        </p:xfrm>
        <a:graphic>
          <a:graphicData uri="http://schemas.openxmlformats.org/drawingml/2006/table">
            <a:tbl>
              <a:tblPr/>
              <a:tblGrid>
                <a:gridCol w="1600200"/>
                <a:gridCol w="1066800"/>
                <a:gridCol w="1219200"/>
                <a:gridCol w="1143000"/>
                <a:gridCol w="1066800"/>
                <a:gridCol w="1382713"/>
                <a:gridCol w="1284287"/>
              </a:tblGrid>
              <a:tr h="538163">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Variables</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1 year ahead</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2 years ahead</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3 years ahead</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1 year ahead</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2 years ahead</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3 years ahead</a:t>
                      </a:r>
                    </a:p>
                  </a:txBody>
                  <a:tcPr marL="50800" marR="50800" marT="25404" marB="25404" anchor="ctr" horzOverflow="overflow">
                    <a:lnL>
                      <a:noFill/>
                    </a:lnL>
                    <a:lnR>
                      <a:noFill/>
                    </a:lnR>
                    <a:lnT>
                      <a:noFill/>
                    </a:lnT>
                    <a:lnB>
                      <a:noFill/>
                    </a:lnB>
                    <a:lnTlToBr>
                      <a:noFill/>
                    </a:lnTlToBr>
                    <a:lnBlToTr>
                      <a:noFill/>
                    </a:lnBlToTr>
                    <a:noFill/>
                  </a:tcPr>
                </a:tc>
              </a:tr>
              <a:tr h="37147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SGP dummy</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tx1"/>
                          </a:solidFill>
                          <a:effectLst/>
                          <a:latin typeface="Tahoma" pitchFamily="34" charset="0"/>
                          <a:cs typeface="Arial" pitchFamily="34" charset="0"/>
                        </a:rPr>
                        <a:t>0.368</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tx1"/>
                          </a:solidFill>
                          <a:effectLst/>
                          <a:latin typeface="Tahoma" pitchFamily="34" charset="0"/>
                          <a:cs typeface="Arial" pitchFamily="34" charset="0"/>
                        </a:rPr>
                        <a:t>0.922***</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tx1"/>
                          </a:solidFill>
                          <a:effectLst/>
                          <a:latin typeface="Tahoma" pitchFamily="34" charset="0"/>
                          <a:cs typeface="Arial" pitchFamily="34" charset="0"/>
                        </a:rPr>
                        <a:t>0.625</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tx1"/>
                          </a:solidFill>
                          <a:effectLst/>
                          <a:latin typeface="Tahoma" pitchFamily="34" charset="0"/>
                          <a:cs typeface="Arial" pitchFamily="34" charset="0"/>
                        </a:rPr>
                        <a:t>0.182</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tx1"/>
                          </a:solidFill>
                          <a:effectLst/>
                          <a:latin typeface="Tahoma" pitchFamily="34" charset="0"/>
                          <a:cs typeface="Arial" pitchFamily="34" charset="0"/>
                        </a:rPr>
                        <a:t>0.331</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tx1"/>
                          </a:solidFill>
                          <a:effectLst/>
                          <a:latin typeface="Tahoma" pitchFamily="34" charset="0"/>
                          <a:cs typeface="Arial" pitchFamily="34" charset="0"/>
                        </a:rPr>
                        <a:t>0.066</a:t>
                      </a:r>
                    </a:p>
                  </a:txBody>
                  <a:tcPr marL="50800" marR="50800" marT="25404" marB="25404" anchor="ctr" horzOverflow="overflow">
                    <a:lnL>
                      <a:noFill/>
                    </a:lnL>
                    <a:lnR>
                      <a:noFill/>
                    </a:lnR>
                    <a:lnT>
                      <a:noFill/>
                    </a:lnT>
                    <a:lnB>
                      <a:noFill/>
                    </a:lnB>
                    <a:lnTlToBr>
                      <a:noFill/>
                    </a:lnTlToBr>
                    <a:lnBlToTr>
                      <a:noFill/>
                    </a:lnBlToTr>
                    <a:noFill/>
                  </a:tcPr>
                </a:tc>
              </a:tr>
              <a:tr h="3556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(0.342)</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ahoma" pitchFamily="34" charset="0"/>
                          <a:cs typeface="Arial" pitchFamily="34" charset="0"/>
                        </a:rPr>
                        <a:t>(0.329)</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(0.415)</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(0.335)</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(0.355)</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(0.449)</a:t>
                      </a:r>
                    </a:p>
                  </a:txBody>
                  <a:tcPr marL="50800" marR="50800" marT="25404" marB="25404" anchor="ctr" horzOverflow="overflow">
                    <a:lnL>
                      <a:noFill/>
                    </a:lnL>
                    <a:lnR>
                      <a:noFill/>
                    </a:lnR>
                    <a:lnT>
                      <a:noFill/>
                    </a:lnT>
                    <a:lnB>
                      <a:noFill/>
                    </a:lnB>
                    <a:lnTlToBr>
                      <a:noFill/>
                    </a:lnTlToBr>
                    <a:lnBlToTr>
                      <a:noFill/>
                    </a:lnBlToTr>
                    <a:noFill/>
                  </a:tcPr>
                </a:tc>
              </a:tr>
              <a:tr h="5080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SGP</a:t>
                      </a:r>
                      <a:r>
                        <a:rPr kumimoji="0" lang="en-US" altLang="en-US" sz="800" b="0" i="0" u="none" strike="noStrike" cap="none" normalizeH="0" baseline="0" dirty="0" smtClean="0">
                          <a:ln>
                            <a:noFill/>
                          </a:ln>
                          <a:solidFill>
                            <a:schemeClr val="tx1"/>
                          </a:solidFill>
                          <a:effectLst/>
                          <a:latin typeface="Tahoma" pitchFamily="34" charset="0"/>
                          <a:cs typeface="Arial" pitchFamily="34" charset="0"/>
                        </a:rPr>
                        <a:t> </a:t>
                      </a: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a:t>
                      </a:r>
                      <a:r>
                        <a:rPr kumimoji="0" lang="en-US" altLang="en-US" sz="1000" b="0" i="0" u="none" strike="noStrike" cap="none" normalizeH="0" baseline="0" dirty="0" smtClean="0">
                          <a:ln>
                            <a:noFill/>
                          </a:ln>
                          <a:solidFill>
                            <a:schemeClr val="tx1"/>
                          </a:solidFill>
                          <a:effectLst/>
                          <a:latin typeface="Tahoma" pitchFamily="34" charset="0"/>
                          <a:cs typeface="Arial" pitchFamily="34" charset="0"/>
                        </a:rPr>
                        <a:t> </a:t>
                      </a: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GDP</a:t>
                      </a:r>
                      <a:r>
                        <a:rPr kumimoji="0" lang="en-US" altLang="en-US" sz="800" b="0" i="0" u="none" strike="noStrike" cap="none" normalizeH="0" baseline="0" dirty="0" smtClean="0">
                          <a:ln>
                            <a:noFill/>
                          </a:ln>
                          <a:solidFill>
                            <a:schemeClr val="tx1"/>
                          </a:solidFill>
                          <a:effectLst/>
                          <a:latin typeface="Tahoma" pitchFamily="34" charset="0"/>
                          <a:cs typeface="Arial" pitchFamily="34" charset="0"/>
                        </a:rPr>
                        <a:t> </a:t>
                      </a: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gap</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0.161**</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0.509***</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0.544***</a:t>
                      </a:r>
                    </a:p>
                  </a:txBody>
                  <a:tcPr marL="50800" marR="50800" marT="25404" marB="25404" anchor="ctr" horzOverflow="overflow">
                    <a:lnL>
                      <a:noFill/>
                    </a:lnL>
                    <a:lnR>
                      <a:noFill/>
                    </a:lnR>
                    <a:lnT>
                      <a:noFill/>
                    </a:lnT>
                    <a:lnB>
                      <a:noFill/>
                    </a:lnB>
                    <a:lnTlToBr>
                      <a:noFill/>
                    </a:lnTlToBr>
                    <a:lnBlToTr>
                      <a:noFill/>
                    </a:lnBlToTr>
                    <a:noFill/>
                  </a:tcPr>
                </a:tc>
              </a:tr>
              <a:tr h="224808">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(0.065)</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(0.147)</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(0.148)</a:t>
                      </a:r>
                    </a:p>
                  </a:txBody>
                  <a:tcPr marL="50800" marR="50800" marT="25404" marB="25404" anchor="ctr" horzOverflow="overflow">
                    <a:lnL>
                      <a:noFill/>
                    </a:lnL>
                    <a:lnR>
                      <a:noFill/>
                    </a:lnR>
                    <a:lnT>
                      <a:noFill/>
                    </a:lnT>
                    <a:lnB>
                      <a:noFill/>
                    </a:lnB>
                    <a:lnTlToBr>
                      <a:noFill/>
                    </a:lnTlToBr>
                    <a:lnBlToTr>
                      <a:noFill/>
                    </a:lnBlToTr>
                    <a:noFill/>
                  </a:tcPr>
                </a:tc>
              </a:tr>
              <a:tr h="3556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chemeClr val="tx1"/>
                          </a:solidFill>
                          <a:effectLst/>
                          <a:latin typeface="Tahoma" pitchFamily="34" charset="0"/>
                          <a:cs typeface="Arial" pitchFamily="34" charset="0"/>
                        </a:rPr>
                        <a:t>Constant</a:t>
                      </a:r>
                      <a:endParaRPr kumimoji="0" lang="en-US" altLang="en-US" sz="1700" b="0" i="0" u="none" strike="noStrike" cap="none" normalizeH="0" baseline="0" dirty="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Tahoma" pitchFamily="34" charset="0"/>
                          <a:cs typeface="Arial" pitchFamily="34" charset="0"/>
                        </a:rPr>
                        <a:t>0.245</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Tahoma" pitchFamily="34" charset="0"/>
                          <a:cs typeface="Arial" pitchFamily="34" charset="0"/>
                        </a:rPr>
                        <a:t>0.530**</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Tahoma" pitchFamily="34" charset="0"/>
                          <a:cs typeface="Arial" pitchFamily="34" charset="0"/>
                        </a:rPr>
                        <a:t>1.235***</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Tahoma" pitchFamily="34" charset="0"/>
                          <a:cs typeface="Arial" pitchFamily="34" charset="0"/>
                        </a:rPr>
                        <a:t>0.219</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Tahoma" pitchFamily="34" charset="0"/>
                          <a:cs typeface="Arial" pitchFamily="34" charset="0"/>
                        </a:rPr>
                        <a:t>0.501*</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Tahoma" pitchFamily="34" charset="0"/>
                          <a:cs typeface="Arial" pitchFamily="34" charset="0"/>
                        </a:rPr>
                        <a:t>1.240***</a:t>
                      </a:r>
                    </a:p>
                  </a:txBody>
                  <a:tcPr marL="50800" marR="50800" marT="25404" marB="25404" anchor="ctr" horzOverflow="overflow">
                    <a:lnL>
                      <a:noFill/>
                    </a:lnL>
                    <a:lnR>
                      <a:noFill/>
                    </a:lnR>
                    <a:lnT>
                      <a:noFill/>
                    </a:lnT>
                    <a:lnB>
                      <a:noFill/>
                    </a:lnB>
                    <a:lnTlToBr>
                      <a:noFill/>
                    </a:lnTlToBr>
                    <a:lnBlToTr>
                      <a:noFill/>
                    </a:lnBlToTr>
                    <a:noFill/>
                  </a:tcPr>
                </a:tc>
              </a:tr>
              <a:tr h="3556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ahoma" pitchFamily="34" charset="0"/>
                          <a:cs typeface="Arial" pitchFamily="34" charset="0"/>
                        </a:rPr>
                        <a:t>(0.198)</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ahoma" pitchFamily="34" charset="0"/>
                          <a:cs typeface="Arial" pitchFamily="34" charset="0"/>
                        </a:rPr>
                        <a:t>(0.268)</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ahoma" pitchFamily="34" charset="0"/>
                          <a:cs typeface="Arial" pitchFamily="34" charset="0"/>
                        </a:rPr>
                        <a:t>(0.408)</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ahoma" pitchFamily="34" charset="0"/>
                          <a:cs typeface="Arial" pitchFamily="34" charset="0"/>
                        </a:rPr>
                        <a:t>(0.193)</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ahoma" pitchFamily="34" charset="0"/>
                          <a:cs typeface="Arial" pitchFamily="34" charset="0"/>
                        </a:rPr>
                        <a:t>(0.268)</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ahoma" pitchFamily="34" charset="0"/>
                          <a:cs typeface="Arial" pitchFamily="34" charset="0"/>
                        </a:rPr>
                        <a:t>(0.404)</a:t>
                      </a:r>
                    </a:p>
                  </a:txBody>
                  <a:tcPr marL="50800" marR="50800" marT="25404" marB="25404" anchor="ctr" horzOverflow="overflow">
                    <a:lnL>
                      <a:noFill/>
                    </a:lnL>
                    <a:lnR>
                      <a:noFill/>
                    </a:lnR>
                    <a:lnT>
                      <a:noFill/>
                    </a:lnT>
                    <a:lnB>
                      <a:noFill/>
                    </a:lnB>
                    <a:lnTlToBr>
                      <a:noFill/>
                    </a:lnTlToBr>
                    <a:lnBlToTr>
                      <a:noFill/>
                    </a:lnBlToTr>
                    <a:noFill/>
                  </a:tcPr>
                </a:tc>
              </a:tr>
              <a:tr h="346816">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Observations</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399</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300</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179</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398</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300</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179</a:t>
                      </a:r>
                    </a:p>
                  </a:txBody>
                  <a:tcPr marL="50800" marR="50800" marT="25404" marB="25404" anchor="ctr" horzOverflow="overflow">
                    <a:lnL>
                      <a:noFill/>
                    </a:lnL>
                    <a:lnR>
                      <a:noFill/>
                    </a:lnR>
                    <a:lnT>
                      <a:noFill/>
                    </a:lnT>
                    <a:lnB>
                      <a:noFill/>
                    </a:lnB>
                    <a:lnTlToBr>
                      <a:noFill/>
                    </a:lnTlToBr>
                    <a:lnBlToTr>
                      <a:noFill/>
                    </a:lnBlToTr>
                    <a:noFill/>
                  </a:tcPr>
                </a:tc>
              </a:tr>
              <a:tr h="36004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Countries</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33</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31</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29</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33</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31</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29</a:t>
                      </a:r>
                    </a:p>
                  </a:txBody>
                  <a:tcPr marL="50800" marR="50800" marT="25404" marB="25404" anchor="ctr" horzOverflow="overflow">
                    <a:lnL>
                      <a:noFill/>
                    </a:lnL>
                    <a:lnR>
                      <a:noFill/>
                    </a:lnR>
                    <a:lnT>
                      <a:noFill/>
                    </a:lnT>
                    <a:lnB>
                      <a:noFill/>
                    </a:lnB>
                    <a:lnTlToBr>
                      <a:noFill/>
                    </a:lnTlToBr>
                    <a:lnBlToTr>
                      <a:noFill/>
                    </a:lnBlToTr>
                    <a:noFill/>
                  </a:tcPr>
                </a:tc>
              </a:tr>
              <a:tr h="2635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R</a:t>
                      </a:r>
                      <a:r>
                        <a:rPr kumimoji="0" lang="en-US" altLang="en-US" sz="1400" b="0" i="0" u="none" strike="noStrike" cap="none" normalizeH="0" baseline="30000" smtClean="0">
                          <a:ln>
                            <a:noFill/>
                          </a:ln>
                          <a:solidFill>
                            <a:schemeClr val="tx1"/>
                          </a:solidFill>
                          <a:effectLst/>
                          <a:latin typeface="Tahoma" pitchFamily="34" charset="0"/>
                          <a:cs typeface="Arial" pitchFamily="34" charset="0"/>
                        </a:rPr>
                        <a:t>2</a:t>
                      </a:r>
                      <a:endParaRPr kumimoji="0" lang="en-US" altLang="en-US" sz="1400" b="0" i="0" u="none" strike="noStrike" cap="none" normalizeH="0" baseline="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0.018</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0.023</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0.008</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0.029</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ahoma" pitchFamily="34" charset="0"/>
                          <a:cs typeface="Arial" pitchFamily="34" charset="0"/>
                        </a:rPr>
                        <a:t>0.080</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0.076</a:t>
                      </a:r>
                    </a:p>
                  </a:txBody>
                  <a:tcPr marL="50800" marR="50800" marT="25404" marB="25404" anchor="ctr" horzOverflow="overflow">
                    <a:lnL>
                      <a:noFill/>
                    </a:lnL>
                    <a:lnR>
                      <a:noFill/>
                    </a:lnR>
                    <a:lnT>
                      <a:noFill/>
                    </a:lnT>
                    <a:lnB>
                      <a:noFill/>
                    </a:lnB>
                    <a:lnTlToBr>
                      <a:noFill/>
                    </a:lnTlToBr>
                    <a:lnBlToTr>
                      <a:noFill/>
                    </a:lnBlToTr>
                    <a:noFill/>
                  </a:tcPr>
                </a:tc>
              </a:tr>
              <a:tr h="2032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RMSE</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2.113</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2.701</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3.130</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2.122</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2.614</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Tahoma" pitchFamily="34" charset="0"/>
                          <a:cs typeface="Arial" pitchFamily="34" charset="0"/>
                        </a:rPr>
                        <a:t>3.011</a:t>
                      </a:r>
                    </a:p>
                  </a:txBody>
                  <a:tcPr marL="50800" marR="50800" marT="25404" marB="25404" anchor="ctr" horzOverflow="overflow">
                    <a:lnL>
                      <a:noFill/>
                    </a:lnL>
                    <a:lnR>
                      <a:noFill/>
                    </a:lnR>
                    <a:lnT>
                      <a:noFill/>
                    </a:lnT>
                    <a:lnB>
                      <a:noFill/>
                    </a:lnB>
                    <a:lnTlToBr>
                      <a:noFill/>
                    </a:lnTlToBr>
                    <a:lnBlToTr>
                      <a:noFill/>
                    </a:lnBlToTr>
                    <a:noFill/>
                  </a:tcPr>
                </a:tc>
              </a:tr>
            </a:tbl>
          </a:graphicData>
        </a:graphic>
      </p:graphicFrame>
      <p:sp>
        <p:nvSpPr>
          <p:cNvPr id="24657" name="Rectangle 17"/>
          <p:cNvSpPr>
            <a:spLocks noChangeArrowheads="1"/>
          </p:cNvSpPr>
          <p:nvPr/>
        </p:nvSpPr>
        <p:spPr bwMode="auto">
          <a:xfrm>
            <a:off x="1907704" y="370691"/>
            <a:ext cx="48969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lr>
                <a:schemeClr val="hlink"/>
              </a:buClr>
              <a:buSzPct val="65000"/>
              <a:buFont typeface="Wingdings" pitchFamily="2" charset="2"/>
              <a:buChar char="n"/>
              <a:tabLst>
                <a:tab pos="457200" algn="l"/>
              </a:tabLst>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tabLst>
                <a:tab pos="457200" algn="l"/>
              </a:tabLst>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tabLst>
                <a:tab pos="457200" algn="l"/>
              </a:tabLst>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9pPr>
          </a:lstStyle>
          <a:p>
            <a:pPr algn="ctr">
              <a:spcBef>
                <a:spcPct val="0"/>
              </a:spcBef>
              <a:buClrTx/>
              <a:buSzTx/>
              <a:buFontTx/>
              <a:buNone/>
            </a:pPr>
            <a:r>
              <a:rPr lang="en-US" altLang="en-US" sz="2800" dirty="0" smtClean="0">
                <a:solidFill>
                  <a:srgbClr val="000000"/>
                </a:solidFill>
                <a:latin typeface="Calibri" panose="020F0502020204030204" pitchFamily="34" charset="0"/>
                <a:cs typeface="Times New Roman" pitchFamily="18" charset="0"/>
              </a:rPr>
              <a:t>Budget </a:t>
            </a:r>
            <a:r>
              <a:rPr lang="en-US" altLang="en-US" sz="2800" dirty="0">
                <a:solidFill>
                  <a:srgbClr val="000000"/>
                </a:solidFill>
                <a:latin typeface="Calibri" panose="020F0502020204030204" pitchFamily="34" charset="0"/>
                <a:cs typeface="Times New Roman" pitchFamily="18" charset="0"/>
              </a:rPr>
              <a:t>balance forecast error, </a:t>
            </a:r>
            <a:r>
              <a:rPr lang="en-US" altLang="en-US" sz="2800" dirty="0" smtClean="0">
                <a:solidFill>
                  <a:srgbClr val="000000"/>
                </a:solidFill>
                <a:latin typeface="Calibri" panose="020F0502020204030204" pitchFamily="34" charset="0"/>
                <a:cs typeface="Times New Roman" pitchFamily="18" charset="0"/>
              </a:rPr>
              <a:t/>
            </a:r>
            <a:br>
              <a:rPr lang="en-US" altLang="en-US" sz="2800" dirty="0" smtClean="0">
                <a:solidFill>
                  <a:srgbClr val="000000"/>
                </a:solidFill>
                <a:latin typeface="Calibri" panose="020F0502020204030204" pitchFamily="34" charset="0"/>
                <a:cs typeface="Times New Roman" pitchFamily="18" charset="0"/>
              </a:rPr>
            </a:br>
            <a:r>
              <a:rPr lang="en-US" altLang="en-US" sz="1200" dirty="0" smtClean="0">
                <a:solidFill>
                  <a:srgbClr val="000000"/>
                </a:solidFill>
                <a:latin typeface="Calibri" panose="020F0502020204030204" pitchFamily="34" charset="0"/>
                <a:cs typeface="Times New Roman" pitchFamily="18" charset="0"/>
              </a:rPr>
              <a:t>full dataset.   Frankel (2011), Table 3(c).</a:t>
            </a:r>
            <a:endParaRPr lang="en-US" altLang="en-US" sz="1200" dirty="0">
              <a:latin typeface="Calibri" panose="020F0502020204030204" pitchFamily="34" charset="0"/>
            </a:endParaRPr>
          </a:p>
        </p:txBody>
      </p:sp>
      <p:sp>
        <p:nvSpPr>
          <p:cNvPr id="24658" name="Rectangle 17"/>
          <p:cNvSpPr>
            <a:spLocks noChangeArrowheads="1"/>
          </p:cNvSpPr>
          <p:nvPr/>
        </p:nvSpPr>
        <p:spPr bwMode="auto">
          <a:xfrm>
            <a:off x="543254" y="5597564"/>
            <a:ext cx="719709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5000"/>
              <a:buFont typeface="Wingdings" pitchFamily="2" charset="2"/>
              <a:buChar char="n"/>
              <a:tabLst>
                <a:tab pos="457200" algn="l"/>
              </a:tabLst>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tabLst>
                <a:tab pos="457200" algn="l"/>
              </a:tabLst>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tabLst>
                <a:tab pos="457200" algn="l"/>
              </a:tabLst>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9pPr>
          </a:lstStyle>
          <a:p>
            <a:pPr>
              <a:spcBef>
                <a:spcPct val="0"/>
              </a:spcBef>
              <a:buClrTx/>
              <a:buSzTx/>
              <a:buFontTx/>
              <a:buNone/>
            </a:pPr>
            <a:r>
              <a:rPr lang="en-US" altLang="en-US" sz="1500" dirty="0">
                <a:solidFill>
                  <a:srgbClr val="000000"/>
                </a:solidFill>
                <a:latin typeface="Calibri" panose="020F0502020204030204" pitchFamily="34" charset="0"/>
                <a:cs typeface="Times New Roman" pitchFamily="18" charset="0"/>
              </a:rPr>
              <a:t>***p&lt;0.01, **p&lt;0.05, *p&lt;0.1.  (Robust standard errors in parentheses.)  Random effects. </a:t>
            </a:r>
          </a:p>
          <a:p>
            <a:pPr>
              <a:spcBef>
                <a:spcPct val="0"/>
              </a:spcBef>
              <a:buClrTx/>
              <a:buSzTx/>
              <a:buFontTx/>
              <a:buNone/>
            </a:pPr>
            <a:r>
              <a:rPr lang="en-US" altLang="en-US" sz="1800" dirty="0">
                <a:solidFill>
                  <a:srgbClr val="000000"/>
                </a:solidFill>
                <a:latin typeface="Calibri" panose="020F0502020204030204" pitchFamily="34" charset="0"/>
                <a:cs typeface="Times New Roman" pitchFamily="18" charset="0"/>
              </a:rPr>
              <a:t> SGP ≡ dummy for countries subject to the SGP.</a:t>
            </a:r>
          </a:p>
          <a:p>
            <a:pPr>
              <a:spcBef>
                <a:spcPct val="0"/>
              </a:spcBef>
              <a:buClrTx/>
              <a:buSzTx/>
              <a:buFontTx/>
              <a:buNone/>
            </a:pPr>
            <a:r>
              <a:rPr lang="en-US" altLang="en-US" sz="1800" dirty="0">
                <a:solidFill>
                  <a:srgbClr val="000000"/>
                </a:solidFill>
                <a:latin typeface="Calibri" panose="020F0502020204030204" pitchFamily="34" charset="0"/>
                <a:cs typeface="Times New Roman" pitchFamily="18" charset="0"/>
              </a:rPr>
              <a:t> GDP gap ≡ GDP as deviation from trend. </a:t>
            </a:r>
          </a:p>
          <a:p>
            <a:pPr>
              <a:spcBef>
                <a:spcPct val="0"/>
              </a:spcBef>
              <a:buClrTx/>
              <a:buSzTx/>
              <a:buFontTx/>
              <a:buNone/>
            </a:pPr>
            <a:r>
              <a:rPr lang="en-US" altLang="en-US" sz="1500" dirty="0">
                <a:solidFill>
                  <a:srgbClr val="000000"/>
                </a:solidFill>
                <a:latin typeface="Calibri" pitchFamily="34" charset="0"/>
                <a:cs typeface="Times New Roman" pitchFamily="18" charset="0"/>
              </a:rPr>
              <a:t>All variables are lagged so that they line up with the year in which the forecast was made. </a:t>
            </a:r>
            <a:endParaRPr lang="en-US" altLang="en-US" sz="1500" dirty="0">
              <a:latin typeface="Calibri" panose="020F0502020204030204" pitchFamily="34" charset="0"/>
            </a:endParaRPr>
          </a:p>
        </p:txBody>
      </p:sp>
      <p:sp>
        <p:nvSpPr>
          <p:cNvPr id="7" name="Rounded Rectangle 6"/>
          <p:cNvSpPr/>
          <p:nvPr/>
        </p:nvSpPr>
        <p:spPr>
          <a:xfrm>
            <a:off x="170968" y="2683768"/>
            <a:ext cx="8791136"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271573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658FD4EE-B420-4B2C-8092-1CBD2733C2AF}" type="slidenum">
              <a:rPr lang="en-US" altLang="en-US" sz="1400">
                <a:latin typeface="Calibri" panose="020F0502020204030204" pitchFamily="34" charset="0"/>
              </a:rPr>
              <a:pPr eaLnBrk="1" hangingPunct="1">
                <a:spcBef>
                  <a:spcPct val="0"/>
                </a:spcBef>
                <a:buClrTx/>
                <a:buSzTx/>
                <a:buFontTx/>
                <a:buNone/>
              </a:pPr>
              <a:t>58</a:t>
            </a:fld>
            <a:endParaRPr lang="en-US" altLang="en-US" sz="1400">
              <a:latin typeface="Calibri" panose="020F0502020204030204" pitchFamily="34" charset="0"/>
            </a:endParaRPr>
          </a:p>
        </p:txBody>
      </p:sp>
      <p:sp>
        <p:nvSpPr>
          <p:cNvPr id="25603" name="Rectangle 2"/>
          <p:cNvSpPr>
            <a:spLocks noGrp="1" noChangeArrowheads="1"/>
          </p:cNvSpPr>
          <p:nvPr>
            <p:ph type="title" idx="4294967295"/>
          </p:nvPr>
        </p:nvSpPr>
        <p:spPr>
          <a:xfrm>
            <a:off x="0" y="76200"/>
            <a:ext cx="9144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smtClean="0">
                <a:effectLst/>
                <a:latin typeface="Calibri" panose="020F0502020204030204" pitchFamily="34" charset="0"/>
              </a:rPr>
              <a:t>More findings regarding systematic forecast errors in Europe </a:t>
            </a:r>
            <a:r>
              <a:rPr lang="en-US" altLang="en-US" sz="3200" dirty="0" smtClean="0">
                <a:effectLst/>
                <a:latin typeface="Calibri" panose="020F0502020204030204" pitchFamily="34" charset="0"/>
              </a:rPr>
              <a:t/>
            </a:r>
            <a:br>
              <a:rPr lang="en-US" altLang="en-US" sz="3200" dirty="0" smtClean="0">
                <a:effectLst/>
                <a:latin typeface="Calibri" panose="020F0502020204030204" pitchFamily="34" charset="0"/>
              </a:rPr>
            </a:br>
            <a:r>
              <a:rPr lang="en-US" altLang="en-US" sz="1600" dirty="0" smtClean="0">
                <a:effectLst/>
                <a:latin typeface="Calibri" panose="020F0502020204030204" pitchFamily="34" charset="0"/>
              </a:rPr>
              <a:t>(Frankel &amp; </a:t>
            </a:r>
            <a:r>
              <a:rPr lang="en-US" altLang="en-US" sz="1600" dirty="0" err="1" smtClean="0">
                <a:effectLst/>
                <a:latin typeface="Calibri" panose="020F0502020204030204" pitchFamily="34" charset="0"/>
              </a:rPr>
              <a:t>Schreger</a:t>
            </a:r>
            <a:r>
              <a:rPr lang="en-US" altLang="en-US" sz="1600" dirty="0" smtClean="0">
                <a:effectLst/>
                <a:latin typeface="Calibri" panose="020F0502020204030204" pitchFamily="34" charset="0"/>
              </a:rPr>
              <a:t>, 2013a).</a:t>
            </a:r>
          </a:p>
        </p:txBody>
      </p:sp>
      <p:sp>
        <p:nvSpPr>
          <p:cNvPr id="384003" name="Rectangle 3"/>
          <p:cNvSpPr>
            <a:spLocks noGrp="1" noChangeArrowheads="1"/>
          </p:cNvSpPr>
          <p:nvPr>
            <p:ph type="body" idx="4294967295"/>
          </p:nvPr>
        </p:nvSpPr>
        <p:spPr>
          <a:xfrm>
            <a:off x="0" y="10414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buFont typeface="Wingdings" pitchFamily="2" charset="2"/>
              <a:buNone/>
            </a:pPr>
            <a:r>
              <a:rPr lang="en-US" altLang="en-US" sz="2400" dirty="0" smtClean="0">
                <a:effectLst/>
                <a:latin typeface="Calibri" panose="020F0502020204030204" pitchFamily="34" charset="0"/>
              </a:rPr>
              <a:t>Besides cyclicality </a:t>
            </a:r>
            <a:r>
              <a:rPr lang="en-US" altLang="en-US" sz="2000" dirty="0" smtClean="0">
                <a:effectLst/>
                <a:latin typeface="Calibri" panose="020F0502020204030204" pitchFamily="34" charset="0"/>
              </a:rPr>
              <a:t>(output gap), </a:t>
            </a:r>
            <a:r>
              <a:rPr lang="en-US" altLang="en-US" sz="2400" dirty="0" smtClean="0">
                <a:effectLst/>
                <a:latin typeface="Calibri" panose="020F0502020204030204" pitchFamily="34" charset="0"/>
              </a:rPr>
              <a:t>another determinant of government bias:</a:t>
            </a:r>
            <a:br>
              <a:rPr lang="en-US" altLang="en-US" sz="2400" dirty="0" smtClean="0">
                <a:effectLst/>
                <a:latin typeface="Calibri" panose="020F0502020204030204" pitchFamily="34" charset="0"/>
              </a:rPr>
            </a:br>
            <a:r>
              <a:rPr lang="en-US" altLang="en-US" sz="2400" dirty="0" smtClean="0">
                <a:effectLst/>
                <a:latin typeface="Calibri" panose="020F0502020204030204" pitchFamily="34" charset="0"/>
              </a:rPr>
              <a:t>they over-forecast speed of disappearance of budget deficits.</a:t>
            </a:r>
            <a:r>
              <a:rPr lang="en-US" altLang="en-US" sz="3400" dirty="0" smtClean="0">
                <a:effectLst/>
                <a:latin typeface="Calibri" panose="020F0502020204030204" pitchFamily="34" charset="0"/>
              </a:rPr>
              <a:t/>
            </a:r>
            <a:br>
              <a:rPr lang="en-US" altLang="en-US" sz="3400" dirty="0" smtClean="0">
                <a:effectLst/>
                <a:latin typeface="Calibri" panose="020F0502020204030204" pitchFamily="34" charset="0"/>
              </a:rPr>
            </a:br>
            <a:endParaRPr lang="en-US" altLang="en-US" sz="1200" dirty="0" smtClean="0">
              <a:effectLst/>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9389413"/>
              </p:ext>
            </p:extLst>
          </p:nvPr>
        </p:nvGraphicFramePr>
        <p:xfrm>
          <a:off x="381000" y="1941513"/>
          <a:ext cx="8382000" cy="4461194"/>
        </p:xfrm>
        <a:graphic>
          <a:graphicData uri="http://schemas.openxmlformats.org/drawingml/2006/table">
            <a:tbl>
              <a:tblPr/>
              <a:tblGrid>
                <a:gridCol w="3084513"/>
                <a:gridCol w="1738312"/>
                <a:gridCol w="1898650"/>
                <a:gridCol w="1660525"/>
              </a:tblGrid>
              <a:tr h="2254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endParaRPr>
                    </a:p>
                  </a:txBody>
                  <a:tcPr marL="47625" marR="476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a:t>
                      </a:r>
                      <a:endParaRPr kumimoji="0" lang="en-US" altLang="en-US" sz="12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(2)</a:t>
                      </a:r>
                      <a:endParaRPr kumimoji="0" lang="en-US" altLang="en-US" sz="12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(3)</a:t>
                      </a:r>
                      <a:endParaRPr kumimoji="0" lang="en-US" altLang="en-US" sz="12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VARIABLES</a:t>
                      </a:r>
                      <a:endParaRPr kumimoji="0" lang="en-US" altLang="en-US" sz="12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1"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BBE</a:t>
                      </a:r>
                      <a:r>
                        <a:rPr kumimoji="0" lang="en-US" altLang="en-US" sz="2400" b="0" i="1" u="none" strike="noStrike" cap="none" normalizeH="0" baseline="-25000" smtClean="0">
                          <a:ln>
                            <a:noFill/>
                          </a:ln>
                          <a:solidFill>
                            <a:schemeClr val="tx1"/>
                          </a:solidFill>
                          <a:effectLst/>
                          <a:latin typeface="Times New Roman" pitchFamily="18" charset="0"/>
                          <a:ea typeface="Cambria" pitchFamily="18" charset="0"/>
                          <a:cs typeface="Times New Roman" pitchFamily="18" charset="0"/>
                        </a:rPr>
                        <a:t>t+</a:t>
                      </a:r>
                      <a:r>
                        <a:rPr kumimoji="0" lang="en-US" altLang="en-US" sz="2400" b="0" i="0" u="none" strike="noStrike" cap="none" normalizeH="0" baseline="-25000" smtClean="0">
                          <a:ln>
                            <a:noFill/>
                          </a:ln>
                          <a:solidFill>
                            <a:schemeClr val="tx1"/>
                          </a:solidFill>
                          <a:effectLst/>
                          <a:latin typeface="Times New Roman" pitchFamily="18" charset="0"/>
                          <a:ea typeface="Cambria" pitchFamily="18" charset="0"/>
                          <a:cs typeface="Times New Roman" pitchFamily="18" charset="0"/>
                        </a:rPr>
                        <a:t>1</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1"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BBE</a:t>
                      </a:r>
                      <a:r>
                        <a:rPr kumimoji="0" lang="en-US" altLang="en-US" sz="2400" b="0" i="1" u="none" strike="noStrike" cap="none" normalizeH="0" baseline="-25000" smtClean="0">
                          <a:ln>
                            <a:noFill/>
                          </a:ln>
                          <a:solidFill>
                            <a:schemeClr val="tx1"/>
                          </a:solidFill>
                          <a:effectLst/>
                          <a:latin typeface="Times New Roman" pitchFamily="18" charset="0"/>
                          <a:ea typeface="Cambria" pitchFamily="18" charset="0"/>
                          <a:cs typeface="Times New Roman" pitchFamily="18" charset="0"/>
                        </a:rPr>
                        <a:t>t+</a:t>
                      </a:r>
                      <a:r>
                        <a:rPr kumimoji="0" lang="en-US" altLang="en-US" sz="2400" b="0" i="0" u="none" strike="noStrike" cap="none" normalizeH="0" baseline="-25000" smtClean="0">
                          <a:ln>
                            <a:noFill/>
                          </a:ln>
                          <a:solidFill>
                            <a:schemeClr val="tx1"/>
                          </a:solidFill>
                          <a:effectLst/>
                          <a:latin typeface="Times New Roman" pitchFamily="18" charset="0"/>
                          <a:ea typeface="Cambria" pitchFamily="18" charset="0"/>
                          <a:cs typeface="Times New Roman" pitchFamily="18" charset="0"/>
                        </a:rPr>
                        <a:t>2</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1"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BBE</a:t>
                      </a:r>
                      <a:r>
                        <a:rPr kumimoji="0" lang="en-US" altLang="en-US" sz="2400" b="0" i="1" u="none" strike="noStrike" cap="none" normalizeH="0" baseline="-25000" smtClean="0">
                          <a:ln>
                            <a:noFill/>
                          </a:ln>
                          <a:solidFill>
                            <a:schemeClr val="tx1"/>
                          </a:solidFill>
                          <a:effectLst/>
                          <a:latin typeface="Times New Roman" pitchFamily="18" charset="0"/>
                          <a:ea typeface="Cambria" pitchFamily="18" charset="0"/>
                          <a:cs typeface="Times New Roman" pitchFamily="18" charset="0"/>
                        </a:rPr>
                        <a:t>t+</a:t>
                      </a:r>
                      <a:r>
                        <a:rPr kumimoji="0" lang="en-US" altLang="en-US" sz="2400" b="0" i="0" u="none" strike="noStrike" cap="none" normalizeH="0" baseline="-25000" smtClean="0">
                          <a:ln>
                            <a:noFill/>
                          </a:ln>
                          <a:solidFill>
                            <a:schemeClr val="tx1"/>
                          </a:solidFill>
                          <a:effectLst/>
                          <a:latin typeface="Times New Roman" pitchFamily="18" charset="0"/>
                          <a:ea typeface="Cambria" pitchFamily="18" charset="0"/>
                          <a:cs typeface="Times New Roman" pitchFamily="18" charset="0"/>
                        </a:rPr>
                        <a:t>3</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1"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Surplus</a:t>
                      </a:r>
                      <a:r>
                        <a:rPr kumimoji="0" lang="en-US" altLang="en-US" sz="2200" b="0" i="1" u="none" strike="noStrike" cap="none" normalizeH="0" baseline="-25000" smtClean="0">
                          <a:ln>
                            <a:noFill/>
                          </a:ln>
                          <a:solidFill>
                            <a:schemeClr val="tx1"/>
                          </a:solidFill>
                          <a:effectLst/>
                          <a:latin typeface="Times New Roman" pitchFamily="18" charset="0"/>
                          <a:ea typeface="Cambria" pitchFamily="18" charset="0"/>
                          <a:cs typeface="Times New Roman" pitchFamily="18" charset="0"/>
                        </a:rPr>
                        <a:t>t</a:t>
                      </a:r>
                      <a:r>
                        <a:rPr kumimoji="0" lang="en-US" altLang="en-US" sz="2200" b="0" i="1"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*BudgetBalance</a:t>
                      </a:r>
                      <a:r>
                        <a:rPr kumimoji="0" lang="en-US" altLang="en-US" sz="2200" b="0" i="1" u="none" strike="noStrike" cap="none" normalizeH="0" baseline="-25000" smtClean="0">
                          <a:ln>
                            <a:noFill/>
                          </a:ln>
                          <a:solidFill>
                            <a:schemeClr val="tx1"/>
                          </a:solidFill>
                          <a:effectLst/>
                          <a:latin typeface="Times New Roman" pitchFamily="18" charset="0"/>
                          <a:ea typeface="Cambria" pitchFamily="18" charset="0"/>
                          <a:cs typeface="Times New Roman" pitchFamily="18" charset="0"/>
                        </a:rPr>
                        <a:t>t</a:t>
                      </a:r>
                      <a:endParaRPr kumimoji="0" lang="en-US" altLang="en-US" sz="22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-0.080</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-0.295**</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-0.175</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54013">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(0.057)</a:t>
                      </a:r>
                      <a:endParaRPr kumimoji="0" lang="en-US" alt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(0.108)</a:t>
                      </a:r>
                      <a:endParaRPr kumimoji="0" lang="en-US" alt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(0.171)</a:t>
                      </a:r>
                      <a:endParaRPr kumimoji="0" lang="en-US" alt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1"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Deficit*BudgetBalance</a:t>
                      </a:r>
                      <a:r>
                        <a:rPr kumimoji="0" lang="en-US" altLang="en-US" sz="2200" b="0" i="1" u="none" strike="noStrike" cap="none" normalizeH="0" baseline="-25000" smtClean="0">
                          <a:ln>
                            <a:noFill/>
                          </a:ln>
                          <a:solidFill>
                            <a:schemeClr val="tx1"/>
                          </a:solidFill>
                          <a:effectLst/>
                          <a:latin typeface="Times New Roman" pitchFamily="18" charset="0"/>
                          <a:ea typeface="Cambria" pitchFamily="18" charset="0"/>
                          <a:cs typeface="Times New Roman" pitchFamily="18" charset="0"/>
                        </a:rPr>
                        <a:t>t</a:t>
                      </a:r>
                      <a:endParaRPr kumimoji="0" lang="en-US" altLang="en-US" sz="22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-0.293***</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-0.363**</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-0.558***</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354013">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(0.064)</a:t>
                      </a:r>
                      <a:endParaRPr kumimoji="0" lang="en-US" alt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(0.134)</a:t>
                      </a:r>
                      <a:endParaRPr kumimoji="0" lang="en-US" alt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(0.180)</a:t>
                      </a:r>
                      <a:endParaRPr kumimoji="0" lang="en-US" alt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1"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Output Gap</a:t>
                      </a:r>
                      <a:r>
                        <a:rPr kumimoji="0" lang="en-US" altLang="en-US" sz="2400" b="0" i="1" u="none" strike="noStrike" cap="none" normalizeH="0" baseline="-25000" smtClean="0">
                          <a:ln>
                            <a:noFill/>
                          </a:ln>
                          <a:solidFill>
                            <a:schemeClr val="tx1"/>
                          </a:solidFill>
                          <a:effectLst/>
                          <a:latin typeface="Times New Roman" pitchFamily="18" charset="0"/>
                          <a:ea typeface="Cambria" pitchFamily="18" charset="0"/>
                          <a:cs typeface="Times New Roman" pitchFamily="18" charset="0"/>
                        </a:rPr>
                        <a:t>t</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0.651***</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1.409***</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1.812***</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354013">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(0.113)</a:t>
                      </a:r>
                      <a:endParaRPr kumimoji="0" lang="en-US" alt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(0.281)</a:t>
                      </a:r>
                      <a:endParaRPr kumimoji="0" lang="en-US" alt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(0.452)</a:t>
                      </a:r>
                      <a:endParaRPr kumimoji="0" lang="en-US" alt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334963">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Constant</a:t>
                      </a:r>
                      <a:endParaRPr kumimoji="0" lang="en-US" altLang="en-US" sz="22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-0.150</a:t>
                      </a:r>
                      <a:endParaRPr kumimoji="0" lang="en-US" altLang="en-US" sz="22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0.459</a:t>
                      </a:r>
                      <a:endParaRPr kumimoji="0" lang="en-US" altLang="en-US" sz="22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0.932**</a:t>
                      </a:r>
                      <a:endParaRPr kumimoji="0" lang="en-US" altLang="en-US" sz="22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2286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(0.169)</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(0.274)</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(0.404)</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182563">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2127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Observations</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243</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210</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164</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2127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R-2</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0.213</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0.344</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0.374</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2127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Countries</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17</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16</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15</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323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Year FE</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No</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No</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No</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669" name="Rectangle 1"/>
          <p:cNvSpPr>
            <a:spLocks noChangeArrowheads="1"/>
          </p:cNvSpPr>
          <p:nvPr/>
        </p:nvSpPr>
        <p:spPr bwMode="auto">
          <a:xfrm>
            <a:off x="0"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endParaRPr lang="en-US" altLang="en-US" sz="1800">
              <a:latin typeface="Calibri" panose="020F0502020204030204" pitchFamily="34" charset="0"/>
            </a:endParaRPr>
          </a:p>
        </p:txBody>
      </p:sp>
      <p:sp>
        <p:nvSpPr>
          <p:cNvPr id="25670" name="Rectangle 2"/>
          <p:cNvSpPr>
            <a:spLocks noChangeArrowheads="1"/>
          </p:cNvSpPr>
          <p:nvPr/>
        </p:nvSpPr>
        <p:spPr bwMode="auto">
          <a:xfrm>
            <a:off x="177800" y="6505575"/>
            <a:ext cx="828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en-US" sz="1200">
                <a:latin typeface="Calibri" panose="020F0502020204030204" pitchFamily="34" charset="0"/>
              </a:rPr>
              <a:t>(Robust s.e.is n parentheses, clustered at the country level.)    ***, **, &amp;* : significance at the level of 1, 5, and 10%, respectively.</a:t>
            </a:r>
            <a:endParaRPr lang="en-US" altLang="en-US" sz="600">
              <a:latin typeface="Calibri" panose="020F0502020204030204" pitchFamily="34" charset="0"/>
            </a:endParaRPr>
          </a:p>
        </p:txBody>
      </p:sp>
      <p:sp>
        <p:nvSpPr>
          <p:cNvPr id="10" name="Rounded Rectangle 9"/>
          <p:cNvSpPr/>
          <p:nvPr/>
        </p:nvSpPr>
        <p:spPr>
          <a:xfrm>
            <a:off x="381000" y="3171825"/>
            <a:ext cx="8458200" cy="762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endParaRPr lang="en-US" altLang="en-US" sz="1800">
              <a:solidFill>
                <a:srgbClr val="FFFFFF"/>
              </a:solidFill>
              <a:latin typeface="Calibri" panose="020F0502020204030204" pitchFamily="34" charset="0"/>
            </a:endParaRPr>
          </a:p>
        </p:txBody>
      </p:sp>
      <p:sp>
        <p:nvSpPr>
          <p:cNvPr id="11" name="Rounded Rectangle 10"/>
          <p:cNvSpPr/>
          <p:nvPr/>
        </p:nvSpPr>
        <p:spPr>
          <a:xfrm>
            <a:off x="388938" y="3914775"/>
            <a:ext cx="8458200" cy="685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endParaRPr lang="en-US" altLang="en-US" sz="1800">
              <a:solidFill>
                <a:srgbClr val="FFFFFF"/>
              </a:solidFill>
              <a:latin typeface="Calibri" panose="020F0502020204030204" pitchFamily="34" charset="0"/>
            </a:endParaRPr>
          </a:p>
        </p:txBody>
      </p:sp>
    </p:spTree>
    <p:extLst>
      <p:ext uri="{BB962C8B-B14F-4D97-AF65-F5344CB8AC3E}">
        <p14:creationId xmlns:p14="http://schemas.microsoft.com/office/powerpoint/2010/main" val="3253240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400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4AF75BD0-82FF-420E-9DA5-5624D3EC1B27}" type="slidenum">
              <a:rPr lang="en-US" altLang="en-US" sz="1400">
                <a:latin typeface="Calibri" panose="020F0502020204030204" pitchFamily="34" charset="0"/>
              </a:rPr>
              <a:pPr eaLnBrk="1" hangingPunct="1">
                <a:spcBef>
                  <a:spcPct val="0"/>
                </a:spcBef>
                <a:buClrTx/>
                <a:buSzTx/>
                <a:buFontTx/>
                <a:buNone/>
              </a:pPr>
              <a:t>59</a:t>
            </a:fld>
            <a:endParaRPr lang="en-US" altLang="en-US" sz="1400">
              <a:latin typeface="Calibri" panose="020F0502020204030204" pitchFamily="34" charset="0"/>
            </a:endParaRPr>
          </a:p>
        </p:txBody>
      </p:sp>
      <p:sp>
        <p:nvSpPr>
          <p:cNvPr id="57347" name="Rectangle 2"/>
          <p:cNvSpPr>
            <a:spLocks noGrp="1" noChangeArrowheads="1"/>
          </p:cNvSpPr>
          <p:nvPr>
            <p:ph type="title" idx="4294967295"/>
          </p:nvPr>
        </p:nvSpPr>
        <p:spPr>
          <a:xfrm>
            <a:off x="0" y="868288"/>
            <a:ext cx="9144000" cy="8325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smtClean="0">
                <a:effectLst/>
                <a:latin typeface="Calibri" panose="020F0502020204030204" pitchFamily="34" charset="0"/>
              </a:rPr>
              <a:t>5 econometric findings regarding official forecasts in Chile.</a:t>
            </a:r>
            <a:br>
              <a:rPr lang="en-US" altLang="en-US" sz="2800" dirty="0" smtClean="0">
                <a:effectLst/>
                <a:latin typeface="Calibri" panose="020F0502020204030204" pitchFamily="34" charset="0"/>
              </a:rPr>
            </a:br>
            <a:r>
              <a:rPr lang="en-US" altLang="en-US" sz="800" dirty="0" smtClean="0">
                <a:effectLst/>
                <a:latin typeface="Calibri" panose="020F0502020204030204" pitchFamily="34" charset="0"/>
              </a:rPr>
              <a:t/>
            </a:r>
            <a:br>
              <a:rPr lang="en-US" altLang="en-US" sz="800" dirty="0" smtClean="0">
                <a:effectLst/>
                <a:latin typeface="Calibri" panose="020F0502020204030204" pitchFamily="34" charset="0"/>
              </a:rPr>
            </a:br>
            <a:r>
              <a:rPr lang="en-US" altLang="en-US" sz="1600" dirty="0" smtClean="0">
                <a:effectLst/>
                <a:latin typeface="Calibri" panose="020F0502020204030204" pitchFamily="34" charset="0"/>
              </a:rPr>
              <a:t>Frankel, 2013,  </a:t>
            </a:r>
            <a:r>
              <a:rPr lang="en-US" altLang="en-US" sz="1600" dirty="0">
                <a:effectLst/>
                <a:latin typeface="Calibri" panose="020F0502020204030204" pitchFamily="34" charset="0"/>
              </a:rPr>
              <a:t>“A Solution to Fiscal Pro-cyclicality: The Structural Budget Institutions Pioneered by Chile,” </a:t>
            </a:r>
            <a:r>
              <a:rPr lang="en-US" altLang="en-US" sz="1600" dirty="0" smtClean="0">
                <a:effectLst/>
                <a:latin typeface="Calibri" panose="020F0502020204030204" pitchFamily="34" charset="0"/>
              </a:rPr>
              <a:t/>
            </a:r>
            <a:br>
              <a:rPr lang="en-US" altLang="en-US" sz="1600" dirty="0" smtClean="0">
                <a:effectLst/>
                <a:latin typeface="Calibri" panose="020F0502020204030204" pitchFamily="34" charset="0"/>
              </a:rPr>
            </a:br>
            <a:r>
              <a:rPr lang="en-US" sz="1600" dirty="0" smtClean="0">
                <a:effectLst/>
                <a:latin typeface="Calibri" panose="020F0502020204030204" pitchFamily="34" charset="0"/>
              </a:rPr>
              <a:t>in </a:t>
            </a:r>
            <a:r>
              <a:rPr lang="en-US" sz="1600" i="1" dirty="0">
                <a:effectLst/>
                <a:latin typeface="Calibri" panose="020F0502020204030204" pitchFamily="34" charset="0"/>
              </a:rPr>
              <a:t>Fiscal Policy and Macroeconomic Performance, </a:t>
            </a:r>
            <a:r>
              <a:rPr lang="en-US" sz="1600" dirty="0">
                <a:effectLst/>
                <a:latin typeface="Calibri" panose="020F0502020204030204" pitchFamily="34" charset="0"/>
              </a:rPr>
              <a:t>Luis Felipe Céspedes &amp; Jordi Galí, </a:t>
            </a:r>
            <a:r>
              <a:rPr lang="en-US" sz="1600" dirty="0" smtClean="0">
                <a:effectLst/>
                <a:latin typeface="Calibri" panose="020F0502020204030204" pitchFamily="34" charset="0"/>
              </a:rPr>
              <a:t>editors.</a:t>
            </a:r>
            <a:endParaRPr lang="en-US" altLang="en-US" sz="1600" dirty="0" smtClean="0">
              <a:effectLst/>
              <a:latin typeface="Calibri" panose="020F0502020204030204" pitchFamily="34" charset="0"/>
            </a:endParaRPr>
          </a:p>
        </p:txBody>
      </p:sp>
      <p:sp>
        <p:nvSpPr>
          <p:cNvPr id="388099" name="Rectangle 3"/>
          <p:cNvSpPr>
            <a:spLocks noGrp="1" noChangeArrowheads="1"/>
          </p:cNvSpPr>
          <p:nvPr>
            <p:ph type="body" idx="4294967295"/>
          </p:nvPr>
        </p:nvSpPr>
        <p:spPr>
          <a:xfrm>
            <a:off x="0" y="1924000"/>
            <a:ext cx="8991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pPr>
            <a:r>
              <a:rPr lang="en-US" altLang="en-US" sz="2700" dirty="0" smtClean="0">
                <a:effectLst/>
                <a:latin typeface="Calibri" panose="020F0502020204030204" pitchFamily="34" charset="0"/>
              </a:rPr>
              <a:t>(1) The key macroeconomic input for budget forecasting in most countries</a:t>
            </a:r>
            <a:r>
              <a:rPr lang="en-US" altLang="en-US" sz="2400" b="1" dirty="0" smtClean="0">
                <a:effectLst/>
                <a:latin typeface="Calibri" panose="020F0502020204030204" pitchFamily="34" charset="0"/>
              </a:rPr>
              <a:t>:</a:t>
            </a:r>
            <a:r>
              <a:rPr lang="en-US" altLang="en-US" sz="2700" dirty="0" smtClean="0">
                <a:effectLst/>
                <a:latin typeface="Calibri" panose="020F0502020204030204" pitchFamily="34" charset="0"/>
              </a:rPr>
              <a:t> GDP.      In Chile</a:t>
            </a:r>
            <a:r>
              <a:rPr lang="en-US" altLang="en-US" sz="2400" b="1" dirty="0" smtClean="0">
                <a:effectLst/>
                <a:latin typeface="Calibri" panose="020F0502020204030204" pitchFamily="34" charset="0"/>
              </a:rPr>
              <a:t>:</a:t>
            </a:r>
            <a:r>
              <a:rPr lang="en-US" altLang="en-US" sz="2700" dirty="0" smtClean="0">
                <a:effectLst/>
                <a:latin typeface="Calibri" panose="020F0502020204030204" pitchFamily="34" charset="0"/>
              </a:rPr>
              <a:t> the copper price.</a:t>
            </a:r>
            <a:br>
              <a:rPr lang="en-US" altLang="en-US" sz="2700" dirty="0" smtClean="0">
                <a:effectLst/>
                <a:latin typeface="Calibri" panose="020F0502020204030204" pitchFamily="34" charset="0"/>
              </a:rPr>
            </a:br>
            <a:endParaRPr lang="en-US" altLang="en-US" sz="1200" dirty="0" smtClean="0">
              <a:effectLst/>
              <a:latin typeface="Calibri" panose="020F0502020204030204" pitchFamily="34" charset="0"/>
            </a:endParaRPr>
          </a:p>
          <a:p>
            <a:pPr marL="609600" indent="-609600">
              <a:lnSpc>
                <a:spcPct val="90000"/>
              </a:lnSpc>
            </a:pPr>
            <a:r>
              <a:rPr lang="en-US" altLang="en-US" sz="2700" dirty="0" smtClean="0">
                <a:effectLst/>
                <a:latin typeface="Calibri" panose="020F0502020204030204" pitchFamily="34" charset="0"/>
              </a:rPr>
              <a:t>(2) Real copper prices revert to trend in the long run.</a:t>
            </a:r>
            <a:br>
              <a:rPr lang="en-US" altLang="en-US" sz="2700" dirty="0" smtClean="0">
                <a:effectLst/>
                <a:latin typeface="Calibri" panose="020F0502020204030204" pitchFamily="34" charset="0"/>
              </a:rPr>
            </a:br>
            <a:r>
              <a:rPr lang="en-US" altLang="en-US" sz="200" dirty="0" smtClean="0">
                <a:effectLst/>
                <a:latin typeface="Calibri" panose="020F0502020204030204" pitchFamily="34" charset="0"/>
              </a:rPr>
              <a:t> </a:t>
            </a:r>
          </a:p>
          <a:p>
            <a:pPr marL="609600" indent="-609600">
              <a:lnSpc>
                <a:spcPct val="90000"/>
              </a:lnSpc>
            </a:pPr>
            <a:r>
              <a:rPr lang="en-US" altLang="en-US" sz="2800" dirty="0" smtClean="0">
                <a:effectLst/>
                <a:latin typeface="Calibri" panose="020F0502020204030204" pitchFamily="34" charset="0"/>
              </a:rPr>
              <a:t>But this is not always readily perceived:   </a:t>
            </a:r>
          </a:p>
          <a:p>
            <a:pPr marL="990600" lvl="1" indent="-533400">
              <a:lnSpc>
                <a:spcPct val="90000"/>
              </a:lnSpc>
            </a:pPr>
            <a:r>
              <a:rPr lang="en-US" altLang="en-US" sz="2400" dirty="0" smtClean="0">
                <a:effectLst/>
                <a:latin typeface="Calibri" panose="020F0502020204030204" pitchFamily="34" charset="0"/>
              </a:rPr>
              <a:t>(3)  </a:t>
            </a:r>
            <a:r>
              <a:rPr lang="en-US" altLang="en-US" sz="2200" dirty="0" smtClean="0">
                <a:effectLst/>
                <a:latin typeface="Calibri" panose="020F0502020204030204" pitchFamily="34" charset="0"/>
              </a:rPr>
              <a:t>30 years of data are not enough</a:t>
            </a:r>
          </a:p>
          <a:p>
            <a:pPr marL="990600" lvl="1" indent="-533400">
              <a:lnSpc>
                <a:spcPct val="90000"/>
              </a:lnSpc>
              <a:buFont typeface="Wingdings" pitchFamily="2" charset="2"/>
              <a:buNone/>
            </a:pPr>
            <a:r>
              <a:rPr lang="en-US" altLang="en-US" sz="2200" dirty="0" smtClean="0">
                <a:effectLst/>
                <a:latin typeface="Calibri" panose="020F0502020204030204" pitchFamily="34" charset="0"/>
              </a:rPr>
              <a:t>	to reject a random walk statistically;</a:t>
            </a:r>
            <a:r>
              <a:rPr lang="en-US" altLang="en-US" sz="2400" dirty="0" smtClean="0">
                <a:effectLst/>
                <a:latin typeface="Calibri" panose="020F0502020204030204" pitchFamily="34" charset="0"/>
              </a:rPr>
              <a:t> </a:t>
            </a:r>
            <a:r>
              <a:rPr lang="en-US" altLang="en-US" sz="2000" dirty="0" smtClean="0">
                <a:effectLst/>
                <a:latin typeface="Calibri" panose="020F0502020204030204" pitchFamily="34" charset="0"/>
              </a:rPr>
              <a:t>200 years of data are needed.</a:t>
            </a:r>
            <a:br>
              <a:rPr lang="en-US" altLang="en-US" sz="2000" dirty="0" smtClean="0">
                <a:effectLst/>
                <a:latin typeface="Calibri" panose="020F0502020204030204" pitchFamily="34" charset="0"/>
              </a:rPr>
            </a:br>
            <a:endParaRPr lang="en-US" altLang="en-US" sz="600" dirty="0" smtClean="0">
              <a:effectLst/>
              <a:latin typeface="Calibri" panose="020F0502020204030204" pitchFamily="34" charset="0"/>
            </a:endParaRPr>
          </a:p>
          <a:p>
            <a:pPr marL="990600" lvl="1" indent="-533400">
              <a:lnSpc>
                <a:spcPct val="90000"/>
              </a:lnSpc>
            </a:pPr>
            <a:r>
              <a:rPr lang="en-US" altLang="en-US" sz="2400" dirty="0" smtClean="0">
                <a:effectLst/>
                <a:latin typeface="Calibri" panose="020F0502020204030204" pitchFamily="34" charset="0"/>
              </a:rPr>
              <a:t>(4) U</a:t>
            </a:r>
            <a:r>
              <a:rPr lang="en-US" altLang="en-US" sz="2200" dirty="0" smtClean="0">
                <a:effectLst/>
                <a:latin typeface="Calibri" panose="020F0502020204030204" pitchFamily="34" charset="0"/>
              </a:rPr>
              <a:t>ncertainty</a:t>
            </a:r>
            <a:r>
              <a:rPr lang="en-US" altLang="en-US" sz="2400" dirty="0" smtClean="0">
                <a:effectLst/>
                <a:latin typeface="Calibri" panose="020F0502020204030204" pitchFamily="34" charset="0"/>
              </a:rPr>
              <a:t> </a:t>
            </a:r>
            <a:r>
              <a:rPr lang="en-US" altLang="en-US" sz="2000" dirty="0" smtClean="0">
                <a:effectLst/>
                <a:latin typeface="Calibri" panose="020F0502020204030204" pitchFamily="34" charset="0"/>
              </a:rPr>
              <a:t>(option-implied volatility)</a:t>
            </a:r>
            <a:r>
              <a:rPr lang="en-US" altLang="en-US" sz="2400" dirty="0" smtClean="0">
                <a:effectLst/>
                <a:latin typeface="Calibri" panose="020F0502020204030204" pitchFamily="34" charset="0"/>
              </a:rPr>
              <a:t> </a:t>
            </a:r>
            <a:r>
              <a:rPr lang="en-US" altLang="en-US" sz="2200" dirty="0" smtClean="0">
                <a:effectLst/>
                <a:latin typeface="Calibri" panose="020F0502020204030204" pitchFamily="34" charset="0"/>
              </a:rPr>
              <a:t>is higher </a:t>
            </a:r>
            <a:br>
              <a:rPr lang="en-US" altLang="en-US" sz="2200" dirty="0" smtClean="0">
                <a:effectLst/>
                <a:latin typeface="Calibri" panose="020F0502020204030204" pitchFamily="34" charset="0"/>
              </a:rPr>
            </a:br>
            <a:r>
              <a:rPr lang="en-US" altLang="en-US" sz="2200" dirty="0" smtClean="0">
                <a:effectLst/>
                <a:latin typeface="Calibri" panose="020F0502020204030204" pitchFamily="34" charset="0"/>
              </a:rPr>
              <a:t>when copper prices are toward the top of the cycle.</a:t>
            </a:r>
            <a:br>
              <a:rPr lang="en-US" altLang="en-US" sz="2200" dirty="0" smtClean="0">
                <a:effectLst/>
                <a:latin typeface="Calibri" panose="020F0502020204030204" pitchFamily="34" charset="0"/>
              </a:rPr>
            </a:br>
            <a:endParaRPr lang="en-US" altLang="en-US" sz="400" dirty="0" smtClean="0">
              <a:effectLst/>
              <a:latin typeface="Calibri" panose="020F0502020204030204" pitchFamily="34" charset="0"/>
            </a:endParaRPr>
          </a:p>
          <a:p>
            <a:pPr marL="609600" indent="-609600">
              <a:lnSpc>
                <a:spcPct val="90000"/>
              </a:lnSpc>
            </a:pPr>
            <a:r>
              <a:rPr lang="en-US" altLang="en-US" sz="2700" dirty="0" smtClean="0">
                <a:effectLst/>
                <a:latin typeface="Calibri" panose="020F0502020204030204" pitchFamily="34" charset="0"/>
              </a:rPr>
              <a:t>(5) Chile’s official forecasts are not overly optimistic.</a:t>
            </a:r>
            <a:r>
              <a:rPr lang="en-US" altLang="en-US" sz="2800" dirty="0" smtClean="0">
                <a:effectLst/>
                <a:latin typeface="Calibri" panose="020F0502020204030204" pitchFamily="34" charset="0"/>
              </a:rPr>
              <a:t/>
            </a:r>
            <a:br>
              <a:rPr lang="en-US" altLang="en-US" sz="2800" dirty="0" smtClean="0">
                <a:effectLst/>
                <a:latin typeface="Calibri" panose="020F0502020204030204" pitchFamily="34" charset="0"/>
              </a:rPr>
            </a:br>
            <a:r>
              <a:rPr lang="en-US" altLang="en-US" sz="600" dirty="0" smtClean="0">
                <a:effectLst/>
                <a:latin typeface="Calibri" panose="020F0502020204030204" pitchFamily="34" charset="0"/>
              </a:rPr>
              <a:t/>
            </a:r>
            <a:br>
              <a:rPr lang="en-US" altLang="en-US" sz="600" dirty="0" smtClean="0">
                <a:effectLst/>
                <a:latin typeface="Calibri" panose="020F0502020204030204" pitchFamily="34" charset="0"/>
              </a:rPr>
            </a:br>
            <a:endParaRPr lang="en-US" altLang="en-US" sz="2500" dirty="0" smtClean="0">
              <a:effectLst/>
              <a:latin typeface="Calibri" panose="020F0502020204030204" pitchFamily="34" charset="0"/>
            </a:endParaRPr>
          </a:p>
        </p:txBody>
      </p:sp>
      <p:pic>
        <p:nvPicPr>
          <p:cNvPr id="388100" name="Picture 4"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8488" y="5410200"/>
            <a:ext cx="773112"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8101" name="Picture 5" descr="j02899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2971800"/>
            <a:ext cx="838200" cy="790575"/>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827584" y="116632"/>
            <a:ext cx="7431843" cy="553998"/>
          </a:xfrm>
          <a:prstGeom prst="rect">
            <a:avLst/>
          </a:prstGeom>
        </p:spPr>
        <p:txBody>
          <a:bodyPr wrap="none">
            <a:spAutoFit/>
          </a:bodyPr>
          <a:lstStyle/>
          <a:p>
            <a:pPr eaLnBrk="1" hangingPunct="1">
              <a:defRPr/>
            </a:pPr>
            <a:r>
              <a:rPr lang="en-US" sz="3000" b="1" kern="0" dirty="0">
                <a:solidFill>
                  <a:srgbClr val="000000"/>
                </a:solidFill>
                <a:latin typeface="Calibri" panose="020F0502020204030204" pitchFamily="34" charset="0"/>
              </a:rPr>
              <a:t>Appendix </a:t>
            </a:r>
            <a:r>
              <a:rPr lang="en-US" sz="3000" b="1" kern="0" dirty="0" smtClean="0">
                <a:solidFill>
                  <a:srgbClr val="000000"/>
                </a:solidFill>
                <a:latin typeface="Calibri" panose="020F0502020204030204" pitchFamily="34" charset="0"/>
              </a:rPr>
              <a:t>IV: More on delegation of forecasts</a:t>
            </a:r>
            <a:endParaRPr lang="en-US" sz="3000" b="1" kern="0" dirty="0">
              <a:solidFill>
                <a:srgbClr val="39471D"/>
              </a:solidFill>
              <a:latin typeface="Calibri" panose="020F0502020204030204" pitchFamily="34" charset="0"/>
            </a:endParaRPr>
          </a:p>
        </p:txBody>
      </p:sp>
    </p:spTree>
    <p:extLst>
      <p:ext uri="{BB962C8B-B14F-4D97-AF65-F5344CB8AC3E}">
        <p14:creationId xmlns:p14="http://schemas.microsoft.com/office/powerpoint/2010/main" val="4170175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81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809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809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809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88099">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8099">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88099">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88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6272EE3E-56D3-4529-A4DF-8FC0D671D9A7}" type="slidenum">
              <a:rPr lang="en-US" altLang="en-US" sz="1400">
                <a:latin typeface="Calibri" panose="020F0502020204030204" pitchFamily="34" charset="0"/>
              </a:rPr>
              <a:pPr eaLnBrk="1" hangingPunct="1">
                <a:spcBef>
                  <a:spcPct val="0"/>
                </a:spcBef>
                <a:buClrTx/>
                <a:buSzTx/>
                <a:buFontTx/>
                <a:buNone/>
              </a:pPr>
              <a:t>6</a:t>
            </a:fld>
            <a:endParaRPr lang="en-US" altLang="en-US" sz="1400">
              <a:latin typeface="Calibri" panose="020F0502020204030204" pitchFamily="34" charset="0"/>
            </a:endParaRPr>
          </a:p>
        </p:txBody>
      </p:sp>
      <p:sp>
        <p:nvSpPr>
          <p:cNvPr id="6" name="Slide Number Placeholder 5"/>
          <p:cNvSpPr txBox="1">
            <a:spLocks noGrp="1"/>
          </p:cNvSpPr>
          <p:nvPr/>
        </p:nvSpPr>
        <p:spPr bwMode="auto">
          <a:xfrm>
            <a:off x="6553200" y="6245225"/>
            <a:ext cx="2133600" cy="476250"/>
          </a:xfrm>
          <a:prstGeom prst="rect">
            <a:avLst/>
          </a:prstGeom>
          <a:noFill/>
          <a:ln>
            <a:miter lim="800000"/>
            <a:headEnd/>
            <a:tailEnd/>
          </a:ln>
        </p:spPr>
        <p:txBody>
          <a:bodyPr anchor="b"/>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r" eaLnBrk="1" hangingPunct="1">
              <a:spcBef>
                <a:spcPct val="0"/>
              </a:spcBef>
              <a:buClrTx/>
              <a:buSzTx/>
              <a:buFontTx/>
              <a:buNone/>
            </a:pPr>
            <a:fld id="{21801E73-7A60-4F34-86BE-8C927C5316ED}" type="slidenum">
              <a:rPr lang="en-US" altLang="en-US" sz="1400">
                <a:effectLst>
                  <a:outerShdw blurRad="38100" dist="38100" dir="2700000" algn="tl">
                    <a:srgbClr val="000000"/>
                  </a:outerShdw>
                </a:effectLst>
                <a:latin typeface="Calibri" panose="020F0502020204030204" pitchFamily="34" charset="0"/>
              </a:rPr>
              <a:pPr algn="r" eaLnBrk="1" hangingPunct="1">
                <a:spcBef>
                  <a:spcPct val="0"/>
                </a:spcBef>
                <a:buClrTx/>
                <a:buSzTx/>
                <a:buFontTx/>
                <a:buNone/>
              </a:pPr>
              <a:t>6</a:t>
            </a:fld>
            <a:endParaRPr lang="en-US" altLang="en-US" sz="1400">
              <a:effectLst>
                <a:outerShdw blurRad="38100" dist="38100" dir="2700000" algn="tl">
                  <a:srgbClr val="000000"/>
                </a:outerShdw>
              </a:effectLst>
              <a:latin typeface="Calibri" panose="020F0502020204030204" pitchFamily="34" charset="0"/>
            </a:endParaRPr>
          </a:p>
        </p:txBody>
      </p:sp>
      <p:sp>
        <p:nvSpPr>
          <p:cNvPr id="66563" name="Rectangle 3"/>
          <p:cNvSpPr>
            <a:spLocks noGrp="1" noChangeArrowheads="1"/>
          </p:cNvSpPr>
          <p:nvPr>
            <p:ph type="body" idx="4294967295"/>
          </p:nvPr>
        </p:nvSpPr>
        <p:spPr>
          <a:xfrm>
            <a:off x="107504" y="789384"/>
            <a:ext cx="8640960"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ffectLst/>
                <a:latin typeface="Calibri" panose="020F0502020204030204" pitchFamily="34" charset="0"/>
              </a:rPr>
              <a:t>An important development --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some developing countries were able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to break the historic pattern after 2000:</a:t>
            </a:r>
            <a:r>
              <a:rPr lang="en-US" altLang="en-US" sz="500" dirty="0" smtClean="0">
                <a:effectLst/>
                <a:latin typeface="Calibri" panose="020F0502020204030204" pitchFamily="34" charset="0"/>
              </a:rPr>
              <a:t/>
            </a:r>
            <a:br>
              <a:rPr lang="en-US" altLang="en-US" sz="500" dirty="0" smtClean="0">
                <a:effectLst/>
                <a:latin typeface="Calibri" panose="020F0502020204030204" pitchFamily="34" charset="0"/>
              </a:rPr>
            </a:br>
            <a:endParaRPr lang="en-US" altLang="en-US" sz="500" dirty="0" smtClean="0">
              <a:effectLst/>
              <a:latin typeface="Calibri" panose="020F0502020204030204" pitchFamily="34" charset="0"/>
            </a:endParaRPr>
          </a:p>
          <a:p>
            <a:pPr lvl="1" eaLnBrk="1" hangingPunct="1"/>
            <a:r>
              <a:rPr lang="en-US" altLang="en-US" dirty="0" smtClean="0">
                <a:effectLst/>
                <a:latin typeface="Calibri" panose="020F0502020204030204" pitchFamily="34" charset="0"/>
              </a:rPr>
              <a:t>taking advantage of the boom of 2002-2008</a:t>
            </a:r>
          </a:p>
          <a:p>
            <a:pPr lvl="2" eaLnBrk="1" hangingPunct="1"/>
            <a:r>
              <a:rPr lang="en-US" altLang="en-US" dirty="0" smtClean="0">
                <a:effectLst/>
                <a:latin typeface="Calibri" panose="020F0502020204030204" pitchFamily="34" charset="0"/>
              </a:rPr>
              <a:t>to run budget surpluses &amp; build reserves,</a:t>
            </a:r>
            <a:r>
              <a:rPr lang="en-US" altLang="en-US" sz="500" dirty="0" smtClean="0">
                <a:effectLst/>
                <a:latin typeface="Calibri" panose="020F0502020204030204" pitchFamily="34" charset="0"/>
              </a:rPr>
              <a:t/>
            </a:r>
            <a:br>
              <a:rPr lang="en-US" altLang="en-US" sz="500" dirty="0" smtClean="0">
                <a:effectLst/>
                <a:latin typeface="Calibri" panose="020F0502020204030204" pitchFamily="34" charset="0"/>
              </a:rPr>
            </a:br>
            <a:endParaRPr lang="en-US" altLang="en-US" sz="500" dirty="0" smtClean="0">
              <a:effectLst/>
              <a:latin typeface="Calibri" panose="020F0502020204030204" pitchFamily="34" charset="0"/>
            </a:endParaRPr>
          </a:p>
          <a:p>
            <a:pPr lvl="1" eaLnBrk="1" hangingPunct="1"/>
            <a:r>
              <a:rPr lang="en-US" altLang="en-US" dirty="0" smtClean="0">
                <a:effectLst/>
                <a:latin typeface="Calibri" panose="020F0502020204030204" pitchFamily="34" charset="0"/>
              </a:rPr>
              <a:t>thereby earning the ability to expand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fiscally in the 2008-09 crisis.</a:t>
            </a:r>
            <a:r>
              <a:rPr lang="en-US" altLang="en-US" sz="800" dirty="0" smtClean="0">
                <a:effectLst/>
                <a:latin typeface="Calibri" panose="020F0502020204030204" pitchFamily="34" charset="0"/>
              </a:rPr>
              <a:t/>
            </a:r>
            <a:br>
              <a:rPr lang="en-US" altLang="en-US" sz="800" dirty="0" smtClean="0">
                <a:effectLst/>
                <a:latin typeface="Calibri" panose="020F0502020204030204" pitchFamily="34" charset="0"/>
              </a:rPr>
            </a:br>
            <a:endParaRPr lang="en-US" altLang="en-US" sz="800" dirty="0" smtClean="0">
              <a:effectLst/>
              <a:latin typeface="Calibri" panose="020F0502020204030204" pitchFamily="34" charset="0"/>
            </a:endParaRPr>
          </a:p>
          <a:p>
            <a:pPr lvl="1" eaLnBrk="1" hangingPunct="1"/>
            <a:r>
              <a:rPr lang="en-US" altLang="en-US" dirty="0" smtClean="0">
                <a:effectLst/>
                <a:latin typeface="Calibri" panose="020F0502020204030204" pitchFamily="34" charset="0"/>
              </a:rPr>
              <a:t>Chile, Costa Rica, Botswana, Malaysia, S. Korea…</a:t>
            </a:r>
            <a:r>
              <a:rPr lang="en-US" altLang="en-US" sz="1600" dirty="0" smtClean="0">
                <a:effectLst/>
                <a:latin typeface="Calibri" panose="020F0502020204030204" pitchFamily="34" charset="0"/>
              </a:rPr>
              <a:t/>
            </a:r>
            <a:br>
              <a:rPr lang="en-US" altLang="en-US" sz="1600" dirty="0" smtClean="0">
                <a:effectLst/>
                <a:latin typeface="Calibri" panose="020F0502020204030204" pitchFamily="34" charset="0"/>
              </a:rPr>
            </a:br>
            <a:endParaRPr lang="en-US" altLang="en-US" sz="1600" dirty="0" smtClean="0">
              <a:effectLst/>
              <a:latin typeface="Calibri" panose="020F0502020204030204" pitchFamily="34" charset="0"/>
            </a:endParaRPr>
          </a:p>
          <a:p>
            <a:pPr eaLnBrk="1" hangingPunct="1"/>
            <a:r>
              <a:rPr lang="en-US" altLang="en-US" sz="3000" dirty="0" smtClean="0">
                <a:effectLst/>
                <a:latin typeface="Calibri" panose="020F0502020204030204" pitchFamily="34" charset="0"/>
              </a:rPr>
              <a:t>Subsequently, some went back to full pro-cyclicality,</a:t>
            </a:r>
          </a:p>
          <a:p>
            <a:pPr lvl="1" eaLnBrk="1" hangingPunct="1"/>
            <a:r>
              <a:rPr lang="en-US" altLang="en-US" sz="2600" dirty="0">
                <a:effectLst/>
                <a:latin typeface="Calibri" panose="020F0502020204030204" pitchFamily="34" charset="0"/>
              </a:rPr>
              <a:t>e</a:t>
            </a:r>
            <a:r>
              <a:rPr lang="en-US" altLang="en-US" sz="2600" dirty="0" smtClean="0">
                <a:effectLst/>
                <a:latin typeface="Calibri" panose="020F0502020204030204" pitchFamily="34" charset="0"/>
              </a:rPr>
              <a:t>.g., Argentina, Brazil, &amp; Ecuador.</a:t>
            </a:r>
          </a:p>
        </p:txBody>
      </p:sp>
      <p:pic>
        <p:nvPicPr>
          <p:cNvPr id="347141" name="Picture 5"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1081" y="4581128"/>
            <a:ext cx="762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8" name="Text Box 6"/>
          <p:cNvSpPr txBox="1">
            <a:spLocks noChangeArrowheads="1"/>
          </p:cNvSpPr>
          <p:nvPr/>
        </p:nvSpPr>
        <p:spPr bwMode="auto">
          <a:xfrm>
            <a:off x="2208501" y="255587"/>
            <a:ext cx="45237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200" b="1" dirty="0">
                <a:solidFill>
                  <a:schemeClr val="tx2"/>
                </a:solidFill>
                <a:latin typeface="Calibri" panose="020F0502020204030204" pitchFamily="34" charset="0"/>
              </a:rPr>
              <a:t>The procyclicality of fiscal policy,</a:t>
            </a:r>
            <a:r>
              <a:rPr lang="en-US" altLang="en-US" sz="1800" b="1" dirty="0">
                <a:latin typeface="Calibri" panose="020F0502020204030204" pitchFamily="34" charset="0"/>
              </a:rPr>
              <a:t> </a:t>
            </a:r>
            <a:r>
              <a:rPr lang="en-US" altLang="en-US" sz="1800" b="1" dirty="0">
                <a:solidFill>
                  <a:schemeClr val="tx2"/>
                </a:solidFill>
                <a:latin typeface="Calibri" panose="020F0502020204030204" pitchFamily="34" charset="0"/>
              </a:rPr>
              <a:t>cont</a:t>
            </a:r>
            <a:r>
              <a:rPr lang="en-US" altLang="en-US" sz="1800" b="1" dirty="0">
                <a:latin typeface="Calibri" panose="020F0502020204030204" pitchFamily="34" charset="0"/>
              </a:rPr>
              <a:t>.</a:t>
            </a:r>
          </a:p>
        </p:txBody>
      </p:sp>
    </p:spTree>
    <p:extLst>
      <p:ext uri="{BB962C8B-B14F-4D97-AF65-F5344CB8AC3E}">
        <p14:creationId xmlns:p14="http://schemas.microsoft.com/office/powerpoint/2010/main" val="1819841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71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56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65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06FDD021-6AFB-4A2D-9530-49F1F80F468E}" type="slidenum">
              <a:rPr lang="en-US" altLang="en-US" sz="1400">
                <a:latin typeface="Calibri" panose="020F0502020204030204" pitchFamily="34" charset="0"/>
              </a:rPr>
              <a:pPr eaLnBrk="1" hangingPunct="1">
                <a:spcBef>
                  <a:spcPct val="0"/>
                </a:spcBef>
                <a:buClrTx/>
                <a:buSzTx/>
                <a:buFontTx/>
                <a:buNone/>
              </a:pPr>
              <a:t>60</a:t>
            </a:fld>
            <a:endParaRPr lang="en-US" altLang="en-US" sz="1400">
              <a:latin typeface="Calibri" panose="020F0502020204030204" pitchFamily="34" charset="0"/>
            </a:endParaRPr>
          </a:p>
        </p:txBody>
      </p:sp>
      <p:sp>
        <p:nvSpPr>
          <p:cNvPr id="60419" name="Rectangle 2"/>
          <p:cNvSpPr>
            <a:spLocks noGrp="1" noChangeArrowheads="1"/>
          </p:cNvSpPr>
          <p:nvPr>
            <p:ph type="title" idx="4294967295"/>
          </p:nvPr>
        </p:nvSpPr>
        <p:spPr>
          <a:xfrm>
            <a:off x="0" y="-18256"/>
            <a:ext cx="8991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dirty="0" smtClean="0">
                <a:effectLst/>
                <a:latin typeface="Calibri" panose="020F0502020204030204" pitchFamily="34" charset="0"/>
                <a:cs typeface="Times New Roman" pitchFamily="18" charset="0"/>
              </a:rPr>
              <a:t>Application of the innovation to other countries</a:t>
            </a:r>
          </a:p>
        </p:txBody>
      </p:sp>
      <p:sp>
        <p:nvSpPr>
          <p:cNvPr id="362499" name="Rectangle 3"/>
          <p:cNvSpPr>
            <a:spLocks noGrp="1" noChangeArrowheads="1"/>
          </p:cNvSpPr>
          <p:nvPr>
            <p:ph type="body" idx="4294967295"/>
          </p:nvPr>
        </p:nvSpPr>
        <p:spPr>
          <a:xfrm>
            <a:off x="0" y="908720"/>
            <a:ext cx="91440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smtClean="0">
                <a:effectLst/>
                <a:latin typeface="Calibri" panose="020F0502020204030204" pitchFamily="34" charset="0"/>
                <a:cs typeface="Times New Roman" pitchFamily="18" charset="0"/>
              </a:rPr>
              <a:t>Any country could adopt the Chilean mechanism.</a:t>
            </a:r>
            <a:br>
              <a:rPr lang="en-US" altLang="en-US" sz="2800" dirty="0" smtClean="0">
                <a:effectLst/>
                <a:latin typeface="Calibri" panose="020F0502020204030204" pitchFamily="34" charset="0"/>
                <a:cs typeface="Times New Roman" pitchFamily="18" charset="0"/>
              </a:rPr>
            </a:br>
            <a:endParaRPr lang="en-US" altLang="en-US" sz="1200" dirty="0" smtClean="0">
              <a:effectLst/>
              <a:latin typeface="Calibri" panose="020F0502020204030204" pitchFamily="34" charset="0"/>
              <a:cs typeface="Times New Roman" pitchFamily="18" charset="0"/>
            </a:endParaRPr>
          </a:p>
          <a:p>
            <a:r>
              <a:rPr lang="en-US" altLang="en-US" sz="2800" dirty="0" smtClean="0">
                <a:effectLst/>
                <a:latin typeface="Calibri" panose="020F0502020204030204" pitchFamily="34" charset="0"/>
                <a:cs typeface="Times New Roman" pitchFamily="18" charset="0"/>
              </a:rPr>
              <a:t>Suggestion: give the panels institutional independence</a:t>
            </a:r>
          </a:p>
          <a:p>
            <a:pPr lvl="1"/>
            <a:r>
              <a:rPr lang="en-US" altLang="en-US" sz="2400" dirty="0" smtClean="0">
                <a:effectLst/>
                <a:latin typeface="Calibri" panose="020F0502020204030204" pitchFamily="34" charset="0"/>
                <a:cs typeface="Times New Roman" pitchFamily="18" charset="0"/>
              </a:rPr>
              <a:t>as is familiar from central banking:</a:t>
            </a:r>
            <a:endParaRPr lang="en-US" altLang="en-US" sz="2600" dirty="0" smtClean="0">
              <a:effectLst/>
              <a:latin typeface="Calibri" panose="020F0502020204030204" pitchFamily="34" charset="0"/>
              <a:cs typeface="Times New Roman" pitchFamily="18" charset="0"/>
            </a:endParaRPr>
          </a:p>
          <a:p>
            <a:pPr lvl="2"/>
            <a:r>
              <a:rPr lang="en-US" altLang="en-US" sz="2000" dirty="0" smtClean="0">
                <a:effectLst/>
                <a:latin typeface="Calibri" panose="020F0502020204030204" pitchFamily="34" charset="0"/>
                <a:cs typeface="Times New Roman" pitchFamily="18" charset="0"/>
              </a:rPr>
              <a:t>laws protecting them from being fired.</a:t>
            </a:r>
            <a:r>
              <a:rPr lang="en-US" altLang="en-US" sz="2200" dirty="0" smtClean="0">
                <a:effectLst/>
                <a:latin typeface="Calibri" panose="020F0502020204030204" pitchFamily="34" charset="0"/>
                <a:cs typeface="Times New Roman" pitchFamily="18" charset="0"/>
              </a:rPr>
              <a:t/>
            </a:r>
            <a:br>
              <a:rPr lang="en-US" altLang="en-US" sz="2200" dirty="0" smtClean="0">
                <a:effectLst/>
                <a:latin typeface="Calibri" panose="020F0502020204030204" pitchFamily="34" charset="0"/>
                <a:cs typeface="Times New Roman" pitchFamily="18" charset="0"/>
              </a:rPr>
            </a:br>
            <a:endParaRPr lang="en-US" altLang="en-US" sz="1000" dirty="0" smtClean="0">
              <a:effectLst/>
              <a:latin typeface="Calibri" panose="020F0502020204030204" pitchFamily="34" charset="0"/>
              <a:cs typeface="Times New Roman" pitchFamily="18" charset="0"/>
            </a:endParaRPr>
          </a:p>
          <a:p>
            <a:r>
              <a:rPr lang="en-US" altLang="en-US" sz="2800" dirty="0" smtClean="0">
                <a:effectLst/>
                <a:latin typeface="Calibri" panose="020F0502020204030204" pitchFamily="34" charset="0"/>
                <a:cs typeface="Times New Roman" pitchFamily="18" charset="0"/>
              </a:rPr>
              <a:t>Open questions:</a:t>
            </a:r>
            <a:endParaRPr lang="en-US" altLang="en-US" sz="2400" dirty="0" smtClean="0">
              <a:effectLst/>
              <a:latin typeface="Calibri" panose="020F0502020204030204" pitchFamily="34" charset="0"/>
              <a:cs typeface="Times New Roman" pitchFamily="18" charset="0"/>
            </a:endParaRPr>
          </a:p>
          <a:p>
            <a:pPr lvl="1"/>
            <a:r>
              <a:rPr lang="en-US" altLang="en-US" sz="2400" dirty="0" smtClean="0">
                <a:effectLst/>
                <a:latin typeface="Calibri" panose="020F0502020204030204" pitchFamily="34" charset="0"/>
                <a:cs typeface="Times New Roman" pitchFamily="18" charset="0"/>
              </a:rPr>
              <a:t>How much of the structural budget calculations are </a:t>
            </a:r>
            <a:br>
              <a:rPr lang="en-US" altLang="en-US" sz="2400" dirty="0" smtClean="0">
                <a:effectLst/>
                <a:latin typeface="Calibri" panose="020F0502020204030204" pitchFamily="34" charset="0"/>
                <a:cs typeface="Times New Roman" pitchFamily="18" charset="0"/>
              </a:rPr>
            </a:br>
            <a:r>
              <a:rPr lang="en-US" altLang="en-US" sz="2400" dirty="0" smtClean="0">
                <a:effectLst/>
                <a:latin typeface="Calibri" panose="020F0502020204030204" pitchFamily="34" charset="0"/>
                <a:cs typeface="Times New Roman" pitchFamily="18" charset="0"/>
              </a:rPr>
              <a:t>to be delegated to the independent panels of experts?</a:t>
            </a:r>
          </a:p>
          <a:p>
            <a:pPr lvl="2"/>
            <a:r>
              <a:rPr lang="en-US" altLang="en-US" sz="2200" dirty="0" smtClean="0">
                <a:effectLst/>
                <a:latin typeface="Calibri" panose="020F0502020204030204" pitchFamily="34" charset="0"/>
                <a:cs typeface="Times New Roman" pitchFamily="18" charset="0"/>
              </a:rPr>
              <a:t>Minimalist approach: they compute only 10-year moving averages.</a:t>
            </a:r>
          </a:p>
          <a:p>
            <a:pPr lvl="2"/>
            <a:r>
              <a:rPr lang="en-US" altLang="en-US" sz="2200" dirty="0" smtClean="0">
                <a:effectLst/>
                <a:latin typeface="Calibri" panose="020F0502020204030204" pitchFamily="34" charset="0"/>
                <a:cs typeface="Times New Roman" pitchFamily="18" charset="0"/>
              </a:rPr>
              <a:t>Fiscal councils that act as outside checks </a:t>
            </a:r>
            <a:r>
              <a:rPr lang="en-US" sz="1800" dirty="0">
                <a:effectLst/>
              </a:rPr>
              <a:t>(</a:t>
            </a:r>
            <a:r>
              <a:rPr lang="en-US" sz="1800" dirty="0" err="1">
                <a:effectLst/>
              </a:rPr>
              <a:t>Debrun</a:t>
            </a:r>
            <a:r>
              <a:rPr lang="en-US" sz="1800" dirty="0">
                <a:effectLst/>
              </a:rPr>
              <a:t> </a:t>
            </a:r>
            <a:r>
              <a:rPr lang="en-US" sz="1800" dirty="0" smtClean="0">
                <a:effectLst/>
              </a:rPr>
              <a:t>&amp; </a:t>
            </a:r>
            <a:r>
              <a:rPr lang="en-US" sz="1800" dirty="0" err="1">
                <a:effectLst/>
              </a:rPr>
              <a:t>Kinda</a:t>
            </a:r>
            <a:r>
              <a:rPr lang="en-US" sz="1800" dirty="0">
                <a:effectLst/>
              </a:rPr>
              <a:t>, 2014</a:t>
            </a:r>
            <a:r>
              <a:rPr lang="en-US" sz="1800" dirty="0" smtClean="0">
                <a:effectLst/>
              </a:rPr>
              <a:t>):</a:t>
            </a:r>
            <a:endParaRPr lang="en-US" altLang="en-US" sz="1800" dirty="0" smtClean="0">
              <a:effectLst/>
              <a:latin typeface="Calibri" panose="020F0502020204030204" pitchFamily="34" charset="0"/>
              <a:cs typeface="Times New Roman" pitchFamily="18" charset="0"/>
            </a:endParaRPr>
          </a:p>
          <a:p>
            <a:pPr lvl="3"/>
            <a:r>
              <a:rPr lang="en-US" sz="1800" dirty="0">
                <a:effectLst/>
              </a:rPr>
              <a:t>U.S. Congressional Budget Office </a:t>
            </a:r>
            <a:r>
              <a:rPr lang="en-US" sz="1800" dirty="0" smtClean="0">
                <a:effectLst/>
              </a:rPr>
              <a:t>(1974)</a:t>
            </a:r>
          </a:p>
          <a:p>
            <a:pPr lvl="3"/>
            <a:r>
              <a:rPr lang="en-US" sz="1800" dirty="0" smtClean="0">
                <a:effectLst/>
              </a:rPr>
              <a:t>Swedish </a:t>
            </a:r>
            <a:r>
              <a:rPr lang="en-US" sz="1800" dirty="0">
                <a:effectLst/>
              </a:rPr>
              <a:t>Economic Policy </a:t>
            </a:r>
            <a:r>
              <a:rPr lang="en-US" sz="1800" dirty="0" smtClean="0">
                <a:effectLst/>
              </a:rPr>
              <a:t>Council (2008), </a:t>
            </a:r>
          </a:p>
          <a:p>
            <a:pPr lvl="3"/>
            <a:r>
              <a:rPr lang="en-US" sz="1800" dirty="0">
                <a:effectLst/>
              </a:rPr>
              <a:t>U</a:t>
            </a:r>
            <a:r>
              <a:rPr lang="en-US" sz="1800" dirty="0" smtClean="0">
                <a:effectLst/>
              </a:rPr>
              <a:t>.K. </a:t>
            </a:r>
            <a:r>
              <a:rPr lang="en-US" sz="1800" dirty="0">
                <a:effectLst/>
              </a:rPr>
              <a:t>Office of Budget </a:t>
            </a:r>
            <a:r>
              <a:rPr lang="en-US" sz="1800" dirty="0" smtClean="0">
                <a:effectLst/>
              </a:rPr>
              <a:t>Responsibility (2010). </a:t>
            </a:r>
          </a:p>
          <a:p>
            <a:pPr lvl="2"/>
            <a:r>
              <a:rPr lang="en-US" altLang="en-US" sz="2200" dirty="0" smtClean="0">
                <a:effectLst/>
                <a:latin typeface="Calibri" panose="020F0502020204030204" pitchFamily="34" charset="0"/>
                <a:cs typeface="Times New Roman" pitchFamily="18" charset="0"/>
              </a:rPr>
              <a:t>Can one guard against subversion of the institutions?</a:t>
            </a:r>
          </a:p>
        </p:txBody>
      </p:sp>
    </p:spTree>
    <p:extLst>
      <p:ext uri="{BB962C8B-B14F-4D97-AF65-F5344CB8AC3E}">
        <p14:creationId xmlns:p14="http://schemas.microsoft.com/office/powerpoint/2010/main" val="151684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24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249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6249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6249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6249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6249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2499">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2499">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2499">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62499">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624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F34F03-0286-4502-B514-BDC91C5EF89A}" type="slidenum">
              <a:rPr lang="en-US" altLang="en-US" smtClean="0"/>
              <a:pPr/>
              <a:t>61</a:t>
            </a:fld>
            <a:endParaRPr lang="en-US" altLang="en-US"/>
          </a:p>
        </p:txBody>
      </p:sp>
      <p:sp>
        <p:nvSpPr>
          <p:cNvPr id="3" name="Rectangle 2"/>
          <p:cNvSpPr/>
          <p:nvPr/>
        </p:nvSpPr>
        <p:spPr>
          <a:xfrm>
            <a:off x="611560" y="5734997"/>
            <a:ext cx="8136904" cy="646331"/>
          </a:xfrm>
          <a:prstGeom prst="rect">
            <a:avLst/>
          </a:prstGeom>
        </p:spPr>
        <p:txBody>
          <a:bodyPr wrap="square">
            <a:spAutoFit/>
          </a:bodyPr>
          <a:lstStyle/>
          <a:p>
            <a:r>
              <a:rPr lang="en-US" dirty="0"/>
              <a:t>Xavier </a:t>
            </a:r>
            <a:r>
              <a:rPr lang="en-US" dirty="0" err="1"/>
              <a:t>Debrun</a:t>
            </a:r>
            <a:r>
              <a:rPr lang="en-US" dirty="0"/>
              <a:t> and </a:t>
            </a:r>
            <a:r>
              <a:rPr lang="en-US" dirty="0" err="1"/>
              <a:t>Tidiane</a:t>
            </a:r>
            <a:r>
              <a:rPr lang="en-US" dirty="0"/>
              <a:t> </a:t>
            </a:r>
            <a:r>
              <a:rPr lang="en-US" dirty="0" err="1" smtClean="0"/>
              <a:t>Kinda</a:t>
            </a:r>
            <a:r>
              <a:rPr lang="en-US" dirty="0" smtClean="0"/>
              <a:t>, 2014, “Strengthening </a:t>
            </a:r>
            <a:r>
              <a:rPr lang="en-US" dirty="0"/>
              <a:t>Post-Crisis Fiscal </a:t>
            </a:r>
            <a:r>
              <a:rPr lang="en-US" dirty="0" smtClean="0"/>
              <a:t>Credibility: Fiscal </a:t>
            </a:r>
            <a:r>
              <a:rPr lang="en-US" dirty="0"/>
              <a:t>Councils on the Rise—A New </a:t>
            </a:r>
            <a:r>
              <a:rPr lang="en-US" dirty="0" smtClean="0"/>
              <a:t>Dataset,” IMF WP 14/58, Fig. 1.</a:t>
            </a:r>
            <a:endParaRPr lang="en-US" dirty="0"/>
          </a:p>
        </p:txBody>
      </p:sp>
      <p:pic>
        <p:nvPicPr>
          <p:cNvPr id="141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 y="476671"/>
            <a:ext cx="9010764" cy="525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27784" y="548680"/>
            <a:ext cx="4258217" cy="523220"/>
          </a:xfrm>
          <a:prstGeom prst="rect">
            <a:avLst/>
          </a:prstGeom>
          <a:noFill/>
        </p:spPr>
        <p:txBody>
          <a:bodyPr wrap="none" rtlCol="0">
            <a:spAutoFit/>
          </a:bodyPr>
          <a:lstStyle/>
          <a:p>
            <a:r>
              <a:rPr lang="en-US" sz="2800" dirty="0" smtClean="0"/>
              <a:t>Number of Fiscal Councils</a:t>
            </a:r>
            <a:endParaRPr lang="en-US" sz="2800" dirty="0"/>
          </a:p>
        </p:txBody>
      </p:sp>
      <p:pic>
        <p:nvPicPr>
          <p:cNvPr id="141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325" y="6597352"/>
            <a:ext cx="2001763" cy="141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6806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F34F03-0286-4502-B514-BDC91C5EF89A}" type="slidenum">
              <a:rPr lang="en-US" altLang="en-US" smtClean="0"/>
              <a:pPr/>
              <a:t>62</a:t>
            </a:fld>
            <a:endParaRPr lang="en-US" altLang="en-US"/>
          </a:p>
        </p:txBody>
      </p:sp>
      <p:sp>
        <p:nvSpPr>
          <p:cNvPr id="5" name="Rectangle 4"/>
          <p:cNvSpPr/>
          <p:nvPr/>
        </p:nvSpPr>
        <p:spPr>
          <a:xfrm>
            <a:off x="1259632" y="6021288"/>
            <a:ext cx="6984776" cy="584775"/>
          </a:xfrm>
          <a:prstGeom prst="rect">
            <a:avLst/>
          </a:prstGeom>
        </p:spPr>
        <p:txBody>
          <a:bodyPr wrap="square">
            <a:spAutoFit/>
          </a:bodyPr>
          <a:lstStyle/>
          <a:p>
            <a:r>
              <a:rPr lang="en-US" sz="1600" dirty="0" smtClean="0"/>
              <a:t>X. </a:t>
            </a:r>
            <a:r>
              <a:rPr lang="en-US" sz="1600" dirty="0" err="1"/>
              <a:t>Debrun</a:t>
            </a:r>
            <a:r>
              <a:rPr lang="en-US" sz="1600" dirty="0"/>
              <a:t> </a:t>
            </a:r>
            <a:r>
              <a:rPr lang="en-US" sz="1600" dirty="0" smtClean="0"/>
              <a:t>&amp; T. </a:t>
            </a:r>
            <a:r>
              <a:rPr lang="en-US" sz="1600" dirty="0" err="1" smtClean="0"/>
              <a:t>Kinda</a:t>
            </a:r>
            <a:r>
              <a:rPr lang="en-US" sz="1600" dirty="0" smtClean="0"/>
              <a:t>, 2014, “Strengthening </a:t>
            </a:r>
            <a:r>
              <a:rPr lang="en-US" sz="1600" dirty="0"/>
              <a:t>Post-Crisis Fiscal </a:t>
            </a:r>
            <a:r>
              <a:rPr lang="en-US" sz="1600" dirty="0" smtClean="0"/>
              <a:t>Credibility: </a:t>
            </a:r>
            <a:br>
              <a:rPr lang="en-US" sz="1600" dirty="0" smtClean="0"/>
            </a:br>
            <a:r>
              <a:rPr lang="en-US" sz="1600" dirty="0" smtClean="0"/>
              <a:t>Fiscal </a:t>
            </a:r>
            <a:r>
              <a:rPr lang="en-US" sz="1600" dirty="0"/>
              <a:t>Councils on the Rise—A New </a:t>
            </a:r>
            <a:r>
              <a:rPr lang="en-US" sz="1600" dirty="0" smtClean="0"/>
              <a:t>Dataset,” IMF WP 14/58, Fig. 5.</a:t>
            </a:r>
            <a:endParaRPr lang="en-US" sz="1600" dirty="0"/>
          </a:p>
        </p:txBody>
      </p:sp>
      <p:sp>
        <p:nvSpPr>
          <p:cNvPr id="3" name="TextBox 2"/>
          <p:cNvSpPr txBox="1"/>
          <p:nvPr/>
        </p:nvSpPr>
        <p:spPr>
          <a:xfrm>
            <a:off x="179512" y="468541"/>
            <a:ext cx="8856984" cy="800219"/>
          </a:xfrm>
          <a:prstGeom prst="rect">
            <a:avLst/>
          </a:prstGeom>
          <a:noFill/>
        </p:spPr>
        <p:txBody>
          <a:bodyPr wrap="square" rtlCol="0">
            <a:spAutoFit/>
          </a:bodyPr>
          <a:lstStyle/>
          <a:p>
            <a:pPr algn="ctr"/>
            <a:r>
              <a:rPr lang="en-US" sz="2400" dirty="0" smtClean="0">
                <a:latin typeface="Calibri" panose="020F0502020204030204" pitchFamily="34" charset="0"/>
              </a:rPr>
              <a:t>Fiscal councils are less likely to make over-optimistic budget forecasts  </a:t>
            </a:r>
            <a:r>
              <a:rPr lang="en-US" sz="2200" dirty="0" smtClean="0">
                <a:latin typeface="Calibri" panose="020F0502020204030204" pitchFamily="34" charset="0"/>
              </a:rPr>
              <a:t>(esp. cyclically adjusted) if they have high media visibility.</a:t>
            </a:r>
            <a:endParaRPr lang="en-US" sz="2200" dirty="0">
              <a:latin typeface="Calibri" panose="020F0502020204030204" pitchFamily="34" charset="0"/>
            </a:endParaRPr>
          </a:p>
        </p:txBody>
      </p:sp>
      <p:sp>
        <p:nvSpPr>
          <p:cNvPr id="4" name="Rectangle 3"/>
          <p:cNvSpPr/>
          <p:nvPr/>
        </p:nvSpPr>
        <p:spPr>
          <a:xfrm>
            <a:off x="1259632" y="1527175"/>
            <a:ext cx="7416824" cy="461665"/>
          </a:xfrm>
          <a:prstGeom prst="rect">
            <a:avLst/>
          </a:prstGeom>
        </p:spPr>
        <p:txBody>
          <a:bodyPr wrap="square">
            <a:spAutoFit/>
          </a:bodyPr>
          <a:lstStyle/>
          <a:p>
            <a:r>
              <a:rPr lang="en-US" sz="2400" dirty="0">
                <a:latin typeface="Calibri" panose="020F0502020204030204" pitchFamily="34" charset="0"/>
              </a:rPr>
              <a:t>Mean Forecast Error and Fiscal Councils’ </a:t>
            </a:r>
            <a:r>
              <a:rPr lang="en-US" sz="2400" dirty="0" smtClean="0">
                <a:latin typeface="Calibri" panose="020F0502020204030204" pitchFamily="34" charset="0"/>
              </a:rPr>
              <a:t>Characteristic </a:t>
            </a:r>
            <a:endParaRPr lang="en-US" sz="2400" dirty="0">
              <a:latin typeface="Calibri" panose="020F0502020204030204" pitchFamily="34" charset="0"/>
            </a:endParaRPr>
          </a:p>
        </p:txBody>
      </p:sp>
      <p:sp>
        <p:nvSpPr>
          <p:cNvPr id="6" name="TextBox 5"/>
          <p:cNvSpPr txBox="1"/>
          <p:nvPr/>
        </p:nvSpPr>
        <p:spPr>
          <a:xfrm>
            <a:off x="1931310" y="2556193"/>
            <a:ext cx="624466" cy="584775"/>
          </a:xfrm>
          <a:prstGeom prst="rect">
            <a:avLst/>
          </a:prstGeom>
          <a:noFill/>
        </p:spPr>
        <p:txBody>
          <a:bodyPr wrap="none" rtlCol="0">
            <a:spAutoFit/>
          </a:bodyPr>
          <a:lstStyle/>
          <a:p>
            <a:r>
              <a:rPr lang="en-US" sz="1600" dirty="0"/>
              <a:t>% </a:t>
            </a:r>
            <a:br>
              <a:rPr lang="en-US" sz="1600" dirty="0"/>
            </a:br>
            <a:r>
              <a:rPr lang="en-US" sz="1600" dirty="0"/>
              <a:t>error</a:t>
            </a:r>
          </a:p>
        </p:txBody>
      </p:sp>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8" r="50913"/>
          <a:stretch/>
        </p:blipFill>
        <p:spPr bwMode="auto">
          <a:xfrm>
            <a:off x="2555776" y="2196409"/>
            <a:ext cx="4469668" cy="3823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573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1219200"/>
            <a:ext cx="8915400" cy="4214163"/>
          </a:xfrm>
          <a:prstGeom prst="rect">
            <a:avLst/>
          </a:prstGeom>
          <a:noFill/>
        </p:spPr>
      </p:pic>
      <p:sp>
        <p:nvSpPr>
          <p:cNvPr id="4" name="Rectangle 3"/>
          <p:cNvSpPr/>
          <p:nvPr/>
        </p:nvSpPr>
        <p:spPr>
          <a:xfrm>
            <a:off x="179512" y="5787260"/>
            <a:ext cx="8593427" cy="646331"/>
          </a:xfrm>
          <a:prstGeom prst="rect">
            <a:avLst/>
          </a:prstGeom>
        </p:spPr>
        <p:txBody>
          <a:bodyPr wrap="square">
            <a:spAutoFit/>
          </a:bodyPr>
          <a:lstStyle/>
          <a:p>
            <a:r>
              <a:rPr lang="en-US" dirty="0" smtClean="0">
                <a:latin typeface="Calibri" panose="020F0502020204030204" pitchFamily="34" charset="0"/>
              </a:rPr>
              <a:t>DEVELOPING: 43</a:t>
            </a:r>
            <a:r>
              <a:rPr lang="en-US" dirty="0">
                <a:latin typeface="Calibri" panose="020F0502020204030204" pitchFamily="34" charset="0"/>
              </a:rPr>
              <a:t>% (or 32 out of 75) </a:t>
            </a:r>
            <a:r>
              <a:rPr lang="en-US" dirty="0" smtClean="0">
                <a:latin typeface="Calibri" panose="020F0502020204030204" pitchFamily="34" charset="0"/>
              </a:rPr>
              <a:t>countercyclical. </a:t>
            </a:r>
            <a:r>
              <a:rPr lang="en-US" i="1" dirty="0" smtClean="0">
                <a:latin typeface="Calibri" panose="020F0502020204030204" pitchFamily="34" charset="0"/>
              </a:rPr>
              <a:t>Was </a:t>
            </a:r>
            <a:r>
              <a:rPr lang="en-US" i="1" dirty="0">
                <a:latin typeface="Calibri" panose="020F0502020204030204" pitchFamily="34" charset="0"/>
              </a:rPr>
              <a:t>17% (or 13 out of 75) in </a:t>
            </a:r>
            <a:r>
              <a:rPr lang="en-US" i="1" dirty="0" smtClean="0">
                <a:latin typeface="Calibri" panose="020F0502020204030204" pitchFamily="34" charset="0"/>
              </a:rPr>
              <a:t>1960-99.</a:t>
            </a:r>
            <a:endParaRPr lang="en-US" dirty="0">
              <a:latin typeface="Calibri" panose="020F0502020204030204" pitchFamily="34" charset="0"/>
            </a:endParaRPr>
          </a:p>
          <a:p>
            <a:r>
              <a:rPr lang="en-US" dirty="0" smtClean="0">
                <a:latin typeface="Calibri" panose="020F0502020204030204" pitchFamily="34" charset="0"/>
              </a:rPr>
              <a:t>ADVANCED: 86</a:t>
            </a:r>
            <a:r>
              <a:rPr lang="en-US" dirty="0">
                <a:latin typeface="Calibri" panose="020F0502020204030204" pitchFamily="34" charset="0"/>
              </a:rPr>
              <a:t>% (or 18 out of </a:t>
            </a:r>
            <a:r>
              <a:rPr lang="en-US" dirty="0" smtClean="0">
                <a:latin typeface="Calibri" panose="020F0502020204030204" pitchFamily="34" charset="0"/>
              </a:rPr>
              <a:t>21) countercyclical.  </a:t>
            </a:r>
            <a:r>
              <a:rPr lang="en-US" i="1" dirty="0" smtClean="0">
                <a:latin typeface="Calibri" panose="020F0502020204030204" pitchFamily="34" charset="0"/>
              </a:rPr>
              <a:t>Was </a:t>
            </a:r>
            <a:r>
              <a:rPr lang="en-US" i="1" dirty="0">
                <a:latin typeface="Calibri" panose="020F0502020204030204" pitchFamily="34" charset="0"/>
              </a:rPr>
              <a:t>80% (or 16 out of 20) in </a:t>
            </a:r>
            <a:r>
              <a:rPr lang="en-US" i="1" dirty="0" smtClean="0">
                <a:latin typeface="Calibri" panose="020F0502020204030204" pitchFamily="34" charset="0"/>
              </a:rPr>
              <a:t>1960-99.</a:t>
            </a:r>
            <a:endParaRPr lang="en-US" dirty="0">
              <a:latin typeface="Calibri" panose="020F0502020204030204" pitchFamily="34" charset="0"/>
            </a:endParaRPr>
          </a:p>
        </p:txBody>
      </p:sp>
      <p:sp>
        <p:nvSpPr>
          <p:cNvPr id="15" name="Rectangle 7"/>
          <p:cNvSpPr>
            <a:spLocks noChangeArrowheads="1"/>
          </p:cNvSpPr>
          <p:nvPr/>
        </p:nvSpPr>
        <p:spPr bwMode="auto">
          <a:xfrm>
            <a:off x="2479964" y="3657600"/>
            <a:ext cx="681643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0"/>
              </a:spcBef>
              <a:buFontTx/>
              <a:buNone/>
            </a:pPr>
            <a:r>
              <a:rPr lang="en-US" altLang="en-US" sz="2800" b="1" dirty="0">
                <a:solidFill>
                  <a:srgbClr val="006699"/>
                </a:solidFill>
                <a:latin typeface="Calibri" panose="020F0502020204030204" pitchFamily="34" charset="0"/>
              </a:rPr>
              <a:t>In the </a:t>
            </a:r>
            <a:r>
              <a:rPr lang="en-US" altLang="en-US" sz="2800" b="1" dirty="0" smtClean="0">
                <a:solidFill>
                  <a:srgbClr val="006699"/>
                </a:solidFill>
                <a:latin typeface="Calibri" panose="020F0502020204030204" pitchFamily="34" charset="0"/>
              </a:rPr>
              <a:t>decade 2000-2009, </a:t>
            </a:r>
            <a:r>
              <a:rPr lang="en-US" altLang="en-US" sz="2800" b="1" dirty="0">
                <a:solidFill>
                  <a:srgbClr val="006699"/>
                </a:solidFill>
                <a:latin typeface="Calibri" panose="020F0502020204030204" pitchFamily="34" charset="0"/>
              </a:rPr>
              <a:t/>
            </a:r>
            <a:br>
              <a:rPr lang="en-US" altLang="en-US" sz="2800" b="1" dirty="0">
                <a:solidFill>
                  <a:srgbClr val="006699"/>
                </a:solidFill>
                <a:latin typeface="Calibri" panose="020F0502020204030204" pitchFamily="34" charset="0"/>
              </a:rPr>
            </a:br>
            <a:r>
              <a:rPr lang="en-US" altLang="en-US" sz="2800" b="1" dirty="0">
                <a:solidFill>
                  <a:srgbClr val="006699"/>
                </a:solidFill>
                <a:latin typeface="Calibri" panose="020F0502020204030204" pitchFamily="34" charset="0"/>
              </a:rPr>
              <a:t>about </a:t>
            </a:r>
            <a:r>
              <a:rPr lang="en-US" altLang="en-US" sz="2800" b="1" dirty="0" smtClean="0">
                <a:solidFill>
                  <a:srgbClr val="006699"/>
                </a:solidFill>
                <a:latin typeface="Calibri" panose="020F0502020204030204" pitchFamily="34" charset="0"/>
              </a:rPr>
              <a:t>1/4 </a:t>
            </a:r>
            <a:r>
              <a:rPr lang="en-US" altLang="en-US" sz="2800" b="1" dirty="0">
                <a:solidFill>
                  <a:srgbClr val="006699"/>
                </a:solidFill>
                <a:latin typeface="Calibri" panose="020F0502020204030204" pitchFamily="34" charset="0"/>
              </a:rPr>
              <a:t>developing countries </a:t>
            </a:r>
            <a:br>
              <a:rPr lang="en-US" altLang="en-US" sz="2800" b="1" dirty="0">
                <a:solidFill>
                  <a:srgbClr val="006699"/>
                </a:solidFill>
                <a:latin typeface="Calibri" panose="020F0502020204030204" pitchFamily="34" charset="0"/>
              </a:rPr>
            </a:br>
            <a:r>
              <a:rPr lang="en-US" altLang="en-US" sz="2800" b="1" dirty="0">
                <a:solidFill>
                  <a:srgbClr val="006699"/>
                </a:solidFill>
                <a:latin typeface="Calibri" panose="020F0502020204030204" pitchFamily="34" charset="0"/>
              </a:rPr>
              <a:t>switched to </a:t>
            </a:r>
            <a:r>
              <a:rPr lang="en-US" altLang="en-US" sz="2800" b="1" i="1" dirty="0">
                <a:solidFill>
                  <a:srgbClr val="006699"/>
                </a:solidFill>
                <a:latin typeface="Calibri" panose="020F0502020204030204" pitchFamily="34" charset="0"/>
              </a:rPr>
              <a:t>countercyclical</a:t>
            </a:r>
            <a:r>
              <a:rPr lang="en-US" altLang="en-US" sz="2800" b="1" dirty="0">
                <a:solidFill>
                  <a:srgbClr val="006699"/>
                </a:solidFill>
                <a:latin typeface="Calibri" panose="020F0502020204030204" pitchFamily="34" charset="0"/>
              </a:rPr>
              <a:t> fiscal policy:</a:t>
            </a:r>
            <a:br>
              <a:rPr lang="en-US" altLang="en-US" sz="2800" b="1" dirty="0">
                <a:solidFill>
                  <a:srgbClr val="006699"/>
                </a:solidFill>
                <a:latin typeface="Calibri" panose="020F0502020204030204" pitchFamily="34" charset="0"/>
              </a:rPr>
            </a:br>
            <a:r>
              <a:rPr lang="en-US" altLang="en-US" sz="2800" b="1" dirty="0">
                <a:solidFill>
                  <a:srgbClr val="006699"/>
                </a:solidFill>
                <a:latin typeface="Calibri" panose="020F0502020204030204" pitchFamily="34" charset="0"/>
              </a:rPr>
              <a:t>Negative correlation of G &amp; GDP.</a:t>
            </a:r>
          </a:p>
        </p:txBody>
      </p:sp>
      <p:sp>
        <p:nvSpPr>
          <p:cNvPr id="16" name="AutoShape 10"/>
          <p:cNvSpPr>
            <a:spLocks noChangeArrowheads="1"/>
          </p:cNvSpPr>
          <p:nvPr/>
        </p:nvSpPr>
        <p:spPr bwMode="auto">
          <a:xfrm rot="4440997">
            <a:off x="2464713" y="497075"/>
            <a:ext cx="1331960" cy="4391025"/>
          </a:xfrm>
          <a:prstGeom prst="curvedRightArrow">
            <a:avLst>
              <a:gd name="adj1" fmla="val 53553"/>
              <a:gd name="adj2" fmla="val 107106"/>
              <a:gd name="adj3" fmla="val 33333"/>
            </a:avLst>
          </a:prstGeom>
          <a:solidFill>
            <a:srgbClr val="FFFF00"/>
          </a:solidFill>
          <a:ln w="57150">
            <a:solidFill>
              <a:srgbClr val="336699"/>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US" altLang="en-US" sz="1800" smtClean="0">
              <a:latin typeface="Calibri" pitchFamily="34" charset="0"/>
            </a:endParaRPr>
          </a:p>
        </p:txBody>
      </p:sp>
      <p:cxnSp>
        <p:nvCxnSpPr>
          <p:cNvPr id="17" name="Straight Arrow Connector 16"/>
          <p:cNvCxnSpPr/>
          <p:nvPr/>
        </p:nvCxnSpPr>
        <p:spPr>
          <a:xfrm flipH="1" flipV="1">
            <a:off x="905326" y="4967514"/>
            <a:ext cx="85274"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77108" y="1075894"/>
            <a:ext cx="0" cy="7529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4" descr="http://www.mapsofworld.com/images/world-countries-flags/greece-fla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8485" y="1066800"/>
            <a:ext cx="469715" cy="31894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2" descr="File:Flag of Chile.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372" y="5273483"/>
            <a:ext cx="523509" cy="348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4" name="Text Box 11"/>
          <p:cNvSpPr txBox="1">
            <a:spLocks noChangeArrowheads="1"/>
          </p:cNvSpPr>
          <p:nvPr/>
        </p:nvSpPr>
        <p:spPr bwMode="auto">
          <a:xfrm>
            <a:off x="696877" y="1300663"/>
            <a:ext cx="7227596" cy="338554"/>
          </a:xfrm>
          <a:prstGeom prst="rect">
            <a:avLst/>
          </a:prstGeom>
          <a:solidFill>
            <a:schemeClr val="bg1">
              <a:lumMod val="95000"/>
            </a:schemeClr>
          </a:solidFill>
          <a:ln>
            <a:noFill/>
          </a:ln>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r>
              <a:rPr lang="en-US" altLang="en-US" sz="1600" dirty="0" smtClean="0">
                <a:solidFill>
                  <a:srgbClr val="020113"/>
                </a:solidFill>
                <a:latin typeface="+mn-lt"/>
              </a:rPr>
              <a:t>Adapted from Frankel</a:t>
            </a:r>
            <a:r>
              <a:rPr lang="en-US" altLang="en-US" sz="1600" dirty="0">
                <a:solidFill>
                  <a:srgbClr val="020113"/>
                </a:solidFill>
                <a:latin typeface="+mn-lt"/>
              </a:rPr>
              <a:t>, </a:t>
            </a:r>
            <a:r>
              <a:rPr lang="en-US" altLang="en-US" sz="1600" dirty="0" smtClean="0">
                <a:solidFill>
                  <a:srgbClr val="020113"/>
                </a:solidFill>
                <a:latin typeface="+mn-lt"/>
              </a:rPr>
              <a:t>Végh </a:t>
            </a:r>
            <a:r>
              <a:rPr lang="en-US" altLang="en-US" sz="1600" dirty="0">
                <a:solidFill>
                  <a:srgbClr val="020113"/>
                </a:solidFill>
                <a:latin typeface="+mn-lt"/>
              </a:rPr>
              <a:t>&amp; Vuletin </a:t>
            </a:r>
            <a:r>
              <a:rPr lang="en-US" altLang="en-US" sz="1600" dirty="0" smtClean="0">
                <a:solidFill>
                  <a:srgbClr val="020113"/>
                </a:solidFill>
                <a:latin typeface="+mn-lt"/>
              </a:rPr>
              <a:t>(</a:t>
            </a:r>
            <a:r>
              <a:rPr lang="en-US" altLang="en-US" sz="1600" i="1" dirty="0" smtClean="0">
                <a:solidFill>
                  <a:srgbClr val="020113"/>
                </a:solidFill>
                <a:latin typeface="+mn-lt"/>
              </a:rPr>
              <a:t>JDE</a:t>
            </a:r>
            <a:r>
              <a:rPr lang="en-US" altLang="en-US" sz="1600" dirty="0" smtClean="0">
                <a:solidFill>
                  <a:srgbClr val="020113"/>
                </a:solidFill>
                <a:latin typeface="+mn-lt"/>
              </a:rPr>
              <a:t>, 2013)</a:t>
            </a:r>
            <a:endParaRPr lang="en-US" altLang="en-US" sz="1600" dirty="0">
              <a:solidFill>
                <a:srgbClr val="020113"/>
              </a:solidFill>
              <a:latin typeface="+mn-lt"/>
            </a:endParaRPr>
          </a:p>
        </p:txBody>
      </p:sp>
      <p:sp>
        <p:nvSpPr>
          <p:cNvPr id="13" name="Rectangle 4"/>
          <p:cNvSpPr txBox="1">
            <a:spLocks noChangeArrowheads="1"/>
          </p:cNvSpPr>
          <p:nvPr/>
        </p:nvSpPr>
        <p:spPr>
          <a:xfrm>
            <a:off x="76200" y="228600"/>
            <a:ext cx="89154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latin typeface="Calibri" panose="020F0502020204030204" pitchFamily="34" charset="0"/>
              </a:rPr>
              <a:t>Correlations between Government spending &amp; GDP </a:t>
            </a:r>
            <a:br>
              <a:rPr lang="en-US" altLang="en-US" sz="3200" b="1" dirty="0" smtClean="0">
                <a:latin typeface="Calibri" panose="020F0502020204030204" pitchFamily="34" charset="0"/>
              </a:rPr>
            </a:br>
            <a:r>
              <a:rPr lang="en-US" altLang="en-US" sz="3200" b="1" dirty="0" smtClean="0">
                <a:latin typeface="Calibri" panose="020F0502020204030204" pitchFamily="34" charset="0"/>
              </a:rPr>
              <a:t>2000-2009</a:t>
            </a:r>
          </a:p>
        </p:txBody>
      </p:sp>
      <p:cxnSp>
        <p:nvCxnSpPr>
          <p:cNvPr id="21" name="Straight Arrow Connector 20"/>
          <p:cNvCxnSpPr/>
          <p:nvPr/>
        </p:nvCxnSpPr>
        <p:spPr>
          <a:xfrm>
            <a:off x="8895355" y="748123"/>
            <a:ext cx="0" cy="63762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4" descr="Flag of Venezuela.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06028" y="609820"/>
            <a:ext cx="414909" cy="276606"/>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H="1" flipV="1">
            <a:off x="1248927" y="4977873"/>
            <a:ext cx="371151" cy="3706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 descr="Flag of Costa Rica (state).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6160" y="5296775"/>
            <a:ext cx="455116" cy="27317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p:cNvCxnSpPr/>
          <p:nvPr/>
        </p:nvCxnSpPr>
        <p:spPr>
          <a:xfrm flipV="1">
            <a:off x="1914939" y="4714461"/>
            <a:ext cx="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2" descr="Flag of Malaysia.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4705" y="4989468"/>
            <a:ext cx="473141" cy="2365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lag of South Korea.sv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7632" y="4617680"/>
            <a:ext cx="527547" cy="351698"/>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flipV="1">
            <a:off x="2743200" y="4333882"/>
            <a:ext cx="221974" cy="3143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459887" y="6505599"/>
            <a:ext cx="2216569" cy="307777"/>
          </a:xfrm>
          <a:prstGeom prst="rect">
            <a:avLst/>
          </a:prstGeom>
          <a:noFill/>
        </p:spPr>
        <p:txBody>
          <a:bodyPr wrap="none" rtlCol="0">
            <a:spAutoFit/>
          </a:bodyPr>
          <a:lstStyle/>
          <a:p>
            <a:r>
              <a:rPr lang="en-US" sz="1400" dirty="0" smtClean="0">
                <a:latin typeface="Calibri" panose="020F0502020204030204" pitchFamily="34" charset="0"/>
              </a:rPr>
              <a:t>Thanks to Guillermo Vuletin</a:t>
            </a:r>
            <a:endParaRPr lang="en-US" sz="1400" dirty="0">
              <a:latin typeface="Calibri" panose="020F0502020204030204" pitchFamily="34" charset="0"/>
            </a:endParaRPr>
          </a:p>
        </p:txBody>
      </p:sp>
    </p:spTree>
    <p:extLst>
      <p:ext uri="{BB962C8B-B14F-4D97-AF65-F5344CB8AC3E}">
        <p14:creationId xmlns:p14="http://schemas.microsoft.com/office/powerpoint/2010/main" val="120994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115CEA9-28AE-4FBC-BEAF-A2E770AEDF40}"/>
              </a:ext>
            </a:extLst>
          </p:cNvPr>
          <p:cNvPicPr>
            <a:picLocks noChangeAspect="1"/>
          </p:cNvPicPr>
          <p:nvPr/>
        </p:nvPicPr>
        <p:blipFill>
          <a:blip r:embed="rId3"/>
          <a:stretch>
            <a:fillRect/>
          </a:stretch>
        </p:blipFill>
        <p:spPr>
          <a:xfrm>
            <a:off x="-66773" y="1124744"/>
            <a:ext cx="9144000" cy="5348298"/>
          </a:xfrm>
          <a:prstGeom prst="rect">
            <a:avLst/>
          </a:prstGeom>
        </p:spPr>
      </p:pic>
      <p:sp>
        <p:nvSpPr>
          <p:cNvPr id="5" name="Title 1"/>
          <p:cNvSpPr txBox="1">
            <a:spLocks/>
          </p:cNvSpPr>
          <p:nvPr/>
        </p:nvSpPr>
        <p:spPr>
          <a:xfrm>
            <a:off x="304800" y="145264"/>
            <a:ext cx="8607136" cy="11955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Calibri" panose="020F0502020204030204" pitchFamily="34" charset="0"/>
              </a:rPr>
              <a:t>Update of Correlation (</a:t>
            </a:r>
            <a:r>
              <a:rPr lang="en-US" sz="3200" b="1" dirty="0" err="1" smtClean="0">
                <a:latin typeface="Calibri" panose="020F0502020204030204" pitchFamily="34" charset="0"/>
              </a:rPr>
              <a:t>Govt</a:t>
            </a:r>
            <a:r>
              <a:rPr lang="en-US" sz="3200" b="1" dirty="0" smtClean="0">
                <a:latin typeface="Calibri" panose="020F0502020204030204" pitchFamily="34" charset="0"/>
              </a:rPr>
              <a:t> spending, GDP): </a:t>
            </a:r>
          </a:p>
          <a:p>
            <a:r>
              <a:rPr lang="en-US" sz="3200" b="1" dirty="0" smtClean="0">
                <a:latin typeface="Calibri" panose="020F0502020204030204" pitchFamily="34" charset="0"/>
              </a:rPr>
              <a:t>2000-17</a:t>
            </a:r>
            <a:endParaRPr lang="en-US" sz="3200" b="1" dirty="0">
              <a:latin typeface="Calibri" panose="020F0502020204030204" pitchFamily="34" charset="0"/>
            </a:endParaRPr>
          </a:p>
        </p:txBody>
      </p:sp>
      <p:sp>
        <p:nvSpPr>
          <p:cNvPr id="6" name="Title 1"/>
          <p:cNvSpPr txBox="1">
            <a:spLocks/>
          </p:cNvSpPr>
          <p:nvPr/>
        </p:nvSpPr>
        <p:spPr bwMode="auto">
          <a:xfrm>
            <a:off x="4892292" y="4818306"/>
            <a:ext cx="3786354" cy="1118803"/>
          </a:xfrm>
          <a:prstGeom prst="rect">
            <a:avLst/>
          </a:prstGeom>
          <a:solidFill>
            <a:schemeClr val="bg1"/>
          </a:solidFill>
          <a:ln w="19050">
            <a:solidFill>
              <a:schemeClr val="tx1"/>
            </a:solidFill>
            <a:miter lim="800000"/>
            <a:headEnd/>
            <a:tailEnd/>
          </a:ln>
          <a:effectLst/>
        </p:spPr>
        <p:txBody>
          <a:bodyPr vert="horz" wrap="square" lIns="91440" tIns="45720" rIns="91440" bIns="45720" numCol="1" anchor="ctr" anchorCtr="0" compatLnSpc="1">
            <a:prstTxWarp prst="textNoShape">
              <a:avLst/>
            </a:prstTxWarp>
            <a:normAutofit fontScale="7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US" sz="3100" b="1" kern="0" dirty="0" smtClean="0">
                <a:solidFill>
                  <a:srgbClr val="0070C0"/>
                </a:solidFill>
                <a:effectLst/>
                <a:latin typeface="Calibri" panose="020F0502020204030204" pitchFamily="34" charset="0"/>
              </a:rPr>
              <a:t/>
            </a:r>
            <a:br>
              <a:rPr lang="en-US" sz="3100" b="1" kern="0" dirty="0" smtClean="0">
                <a:solidFill>
                  <a:srgbClr val="0070C0"/>
                </a:solidFill>
                <a:effectLst/>
                <a:latin typeface="Calibri" panose="020F0502020204030204" pitchFamily="34" charset="0"/>
              </a:rPr>
            </a:br>
            <a:r>
              <a:rPr lang="en-US" sz="3700" b="1" kern="0" dirty="0" smtClean="0">
                <a:solidFill>
                  <a:srgbClr val="0070C0"/>
                </a:solidFill>
                <a:effectLst/>
                <a:latin typeface="Calibri" panose="020F0502020204030204" pitchFamily="34" charset="0"/>
              </a:rPr>
              <a:t>After 2010, back-sliding among some countries.</a:t>
            </a:r>
          </a:p>
          <a:p>
            <a:endParaRPr lang="en-US" sz="3700" kern="0" dirty="0">
              <a:solidFill>
                <a:srgbClr val="0070C0"/>
              </a:solidFill>
              <a:effectLst/>
              <a:latin typeface="Calibri" panose="020F0502020204030204" pitchFamily="34" charset="0"/>
            </a:endParaRPr>
          </a:p>
        </p:txBody>
      </p:sp>
      <p:cxnSp>
        <p:nvCxnSpPr>
          <p:cNvPr id="7" name="Straight Arrow Connector 6"/>
          <p:cNvCxnSpPr/>
          <p:nvPr/>
        </p:nvCxnSpPr>
        <p:spPr>
          <a:xfrm>
            <a:off x="7764290" y="1304636"/>
            <a:ext cx="168478" cy="6782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674497" y="981173"/>
            <a:ext cx="171450" cy="3352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4" descr="Flag of Venezuela.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3149" y="755348"/>
            <a:ext cx="377190" cy="25146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a:off x="8387486" y="1271704"/>
            <a:ext cx="17085" cy="3641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8" descr="Flag of Argentina.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0834" y="990600"/>
            <a:ext cx="449766" cy="28110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V="1">
            <a:off x="1095081" y="5743732"/>
            <a:ext cx="0" cy="5368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 descr="File:Flag of Chil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828" y="6248400"/>
            <a:ext cx="523509" cy="348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a:off x="5943600" y="2133600"/>
            <a:ext cx="0" cy="5307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 descr="Flag of Brazil.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63503" y="1963293"/>
            <a:ext cx="461010" cy="322707"/>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a:stCxn id="29" idx="1"/>
          </p:cNvCxnSpPr>
          <p:nvPr/>
        </p:nvCxnSpPr>
        <p:spPr>
          <a:xfrm flipH="1" flipV="1">
            <a:off x="1486340" y="5721460"/>
            <a:ext cx="218661" cy="3133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2" descr="Flag of Costa Rica (state).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5001" y="5894593"/>
            <a:ext cx="467091" cy="280367"/>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p:nvPr/>
        </p:nvCxnSpPr>
        <p:spPr>
          <a:xfrm flipH="1">
            <a:off x="8143460" y="1439501"/>
            <a:ext cx="1" cy="3793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5" name="Picture 2" descr="File:Flag of Ecuador.sv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77858" y="1330657"/>
            <a:ext cx="386408" cy="25744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Flag of South Korea.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04079" y="6246388"/>
            <a:ext cx="527547" cy="351698"/>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cxnSp>
        <p:nvCxnSpPr>
          <p:cNvPr id="39" name="Straight Arrow Connector 38"/>
          <p:cNvCxnSpPr/>
          <p:nvPr/>
        </p:nvCxnSpPr>
        <p:spPr>
          <a:xfrm flipH="1" flipV="1">
            <a:off x="1324469" y="5618924"/>
            <a:ext cx="77222" cy="6418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4" descr="http://www.mapsofworld.com/images/world-countries-flags/greece-flag.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96847" y="1166020"/>
            <a:ext cx="414984" cy="28178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 name="Text Box 7"/>
          <p:cNvSpPr txBox="1">
            <a:spLocks noChangeArrowheads="1"/>
          </p:cNvSpPr>
          <p:nvPr/>
        </p:nvSpPr>
        <p:spPr bwMode="auto">
          <a:xfrm rot="16200000" flipV="1">
            <a:off x="6584707" y="1827153"/>
            <a:ext cx="13716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32200" dirty="0">
                <a:solidFill>
                  <a:srgbClr val="0070C0"/>
                </a:solidFill>
                <a:latin typeface="Bookman Old Style" panose="02050604050505020204" pitchFamily="18" charset="0"/>
              </a:rPr>
              <a:t>}</a:t>
            </a:r>
          </a:p>
        </p:txBody>
      </p:sp>
      <p:sp>
        <p:nvSpPr>
          <p:cNvPr id="25" name="TextBox 24"/>
          <p:cNvSpPr txBox="1"/>
          <p:nvPr/>
        </p:nvSpPr>
        <p:spPr>
          <a:xfrm>
            <a:off x="6716752" y="6073551"/>
            <a:ext cx="1883208" cy="307777"/>
          </a:xfrm>
          <a:prstGeom prst="rect">
            <a:avLst/>
          </a:prstGeom>
          <a:noFill/>
        </p:spPr>
        <p:txBody>
          <a:bodyPr wrap="none" rtlCol="0">
            <a:spAutoFit/>
          </a:bodyPr>
          <a:lstStyle/>
          <a:p>
            <a:r>
              <a:rPr lang="en-US" sz="1400" dirty="0" smtClean="0">
                <a:latin typeface="Calibri" panose="020F0502020204030204" pitchFamily="34" charset="0"/>
              </a:rPr>
              <a:t>Thanks to Luis </a:t>
            </a:r>
            <a:r>
              <a:rPr lang="en-US" sz="1400" dirty="0" err="1" smtClean="0">
                <a:latin typeface="Calibri" panose="020F0502020204030204" pitchFamily="34" charset="0"/>
              </a:rPr>
              <a:t>Morano</a:t>
            </a:r>
            <a:r>
              <a:rPr lang="en-US" sz="1400" dirty="0" smtClean="0">
                <a:latin typeface="Calibri" panose="020F0502020204030204" pitchFamily="34" charset="0"/>
              </a:rPr>
              <a:t>.</a:t>
            </a:r>
            <a:endParaRPr lang="en-US" sz="1400" dirty="0">
              <a:latin typeface="Calibri" panose="020F0502020204030204" pitchFamily="34" charset="0"/>
            </a:endParaRPr>
          </a:p>
        </p:txBody>
      </p:sp>
      <p:sp>
        <p:nvSpPr>
          <p:cNvPr id="2" name="Rectangle 1"/>
          <p:cNvSpPr/>
          <p:nvPr/>
        </p:nvSpPr>
        <p:spPr>
          <a:xfrm>
            <a:off x="3203848" y="6413266"/>
            <a:ext cx="6048672" cy="400110"/>
          </a:xfrm>
          <a:prstGeom prst="rect">
            <a:avLst/>
          </a:prstGeom>
        </p:spPr>
        <p:txBody>
          <a:bodyPr wrap="square">
            <a:spAutoFit/>
          </a:bodyPr>
          <a:lstStyle/>
          <a:p>
            <a:r>
              <a:rPr lang="en-US" sz="1000" dirty="0" smtClean="0">
                <a:latin typeface="+mn-lt"/>
              </a:rPr>
              <a:t>Cyclical </a:t>
            </a:r>
            <a:r>
              <a:rPr lang="en-US" sz="1000" dirty="0">
                <a:latin typeface="+mn-lt"/>
              </a:rPr>
              <a:t>components of both real GDP and real Government Spending </a:t>
            </a:r>
            <a:r>
              <a:rPr lang="en-US" sz="1000" dirty="0" smtClean="0">
                <a:latin typeface="+mn-lt"/>
              </a:rPr>
              <a:t>are </a:t>
            </a:r>
            <a:r>
              <a:rPr lang="en-US" sz="1000" dirty="0">
                <a:latin typeface="+mn-lt"/>
              </a:rPr>
              <a:t>calculated </a:t>
            </a:r>
            <a:r>
              <a:rPr lang="en-US" sz="1000" dirty="0" smtClean="0">
                <a:latin typeface="+mn-lt"/>
              </a:rPr>
              <a:t>by </a:t>
            </a:r>
            <a:r>
              <a:rPr lang="en-US" sz="1000" dirty="0" err="1" smtClean="0">
                <a:latin typeface="+mn-lt"/>
              </a:rPr>
              <a:t>Hodrick</a:t>
            </a:r>
            <a:r>
              <a:rPr lang="en-US" sz="1000" dirty="0" smtClean="0">
                <a:latin typeface="+mn-lt"/>
              </a:rPr>
              <a:t>-Prescott filter,</a:t>
            </a:r>
          </a:p>
          <a:p>
            <a:r>
              <a:rPr lang="en-US" sz="1000" dirty="0" smtClean="0">
                <a:latin typeface="+mn-lt"/>
              </a:rPr>
              <a:t>using </a:t>
            </a:r>
            <a:r>
              <a:rPr lang="en-US" sz="1000" dirty="0">
                <a:latin typeface="+mn-lt"/>
              </a:rPr>
              <a:t>6.25 as smoothing </a:t>
            </a:r>
            <a:r>
              <a:rPr lang="en-US" sz="1000" dirty="0" smtClean="0">
                <a:latin typeface="+mn-lt"/>
              </a:rPr>
              <a:t>parameter </a:t>
            </a:r>
            <a:r>
              <a:rPr lang="en-US" sz="1000" dirty="0">
                <a:latin typeface="+mn-lt"/>
              </a:rPr>
              <a:t>and extracting the cyclical components from the series of the </a:t>
            </a:r>
            <a:r>
              <a:rPr lang="en-US" sz="1000" dirty="0" smtClean="0">
                <a:latin typeface="+mn-lt"/>
              </a:rPr>
              <a:t>level.</a:t>
            </a:r>
            <a:r>
              <a:rPr lang="en-US" sz="1000" dirty="0">
                <a:latin typeface="+mn-lt"/>
              </a:rPr>
              <a:t> </a:t>
            </a:r>
          </a:p>
        </p:txBody>
      </p:sp>
    </p:spTree>
    <p:extLst>
      <p:ext uri="{BB962C8B-B14F-4D97-AF65-F5344CB8AC3E}">
        <p14:creationId xmlns:p14="http://schemas.microsoft.com/office/powerpoint/2010/main" val="396859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CA7B1826-9331-447E-AD41-3F8251565F1B}" type="slidenum">
              <a:rPr lang="en-US" altLang="en-US" sz="1400">
                <a:latin typeface="Calibri" panose="020F0502020204030204" pitchFamily="34" charset="0"/>
              </a:rPr>
              <a:pPr eaLnBrk="1" hangingPunct="1">
                <a:spcBef>
                  <a:spcPct val="0"/>
                </a:spcBef>
                <a:buClrTx/>
                <a:buSzTx/>
                <a:buFontTx/>
                <a:buNone/>
              </a:pPr>
              <a:t>9</a:t>
            </a:fld>
            <a:endParaRPr lang="en-US" altLang="en-US" sz="1400">
              <a:latin typeface="Calibri" panose="020F0502020204030204" pitchFamily="34" charset="0"/>
            </a:endParaRPr>
          </a:p>
        </p:txBody>
      </p:sp>
      <p:pic>
        <p:nvPicPr>
          <p:cNvPr id="26627"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2400" y="1779984"/>
            <a:ext cx="9296400" cy="5105400"/>
          </a:xfrm>
          <a:noFill/>
          <a:extLst>
            <a:ext uri="{909E8E84-426E-40DD-AFC4-6F175D3DCCD1}">
              <a14:hiddenFill xmlns:a14="http://schemas.microsoft.com/office/drawing/2010/main">
                <a:solidFill>
                  <a:srgbClr val="FFFFFF"/>
                </a:solidFill>
              </a14:hiddenFill>
            </a:ext>
          </a:extLst>
        </p:spPr>
      </p:pic>
      <p:sp>
        <p:nvSpPr>
          <p:cNvPr id="141317" name="Line 5"/>
          <p:cNvSpPr>
            <a:spLocks noChangeShapeType="1"/>
          </p:cNvSpPr>
          <p:nvPr/>
        </p:nvSpPr>
        <p:spPr bwMode="auto">
          <a:xfrm>
            <a:off x="1943798" y="2924944"/>
            <a:ext cx="6845963" cy="1570856"/>
          </a:xfrm>
          <a:prstGeom prst="line">
            <a:avLst/>
          </a:prstGeom>
          <a:noFill/>
          <a:ln w="76200">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5125" name="Text Box 7"/>
          <p:cNvSpPr txBox="1">
            <a:spLocks noChangeArrowheads="1"/>
          </p:cNvSpPr>
          <p:nvPr/>
        </p:nvSpPr>
        <p:spPr bwMode="auto">
          <a:xfrm>
            <a:off x="4901461" y="5292497"/>
            <a:ext cx="37803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r" eaLnBrk="1" hangingPunct="1">
              <a:spcBef>
                <a:spcPct val="0"/>
              </a:spcBef>
              <a:buClrTx/>
              <a:buSzTx/>
              <a:buNone/>
            </a:pPr>
            <a:r>
              <a:rPr lang="en-US" altLang="en-US" sz="1600" dirty="0">
                <a:solidFill>
                  <a:srgbClr val="333300"/>
                </a:solidFill>
                <a:latin typeface="Calibri" panose="020F0502020204030204" pitchFamily="34" charset="0"/>
              </a:rPr>
              <a:t>Frankel, Végh &amp; Vuletin; </a:t>
            </a:r>
            <a:r>
              <a:rPr lang="en-US" altLang="en-US" sz="1600" i="1" dirty="0">
                <a:solidFill>
                  <a:srgbClr val="333300"/>
                </a:solidFill>
                <a:latin typeface="Calibri" panose="020F0502020204030204" pitchFamily="34" charset="0"/>
              </a:rPr>
              <a:t>JDE, </a:t>
            </a:r>
            <a:r>
              <a:rPr lang="en-US" altLang="en-US" sz="1600" dirty="0">
                <a:solidFill>
                  <a:srgbClr val="333300"/>
                </a:solidFill>
                <a:latin typeface="Calibri" panose="020F0502020204030204" pitchFamily="34" charset="0"/>
              </a:rPr>
              <a:t>2013</a:t>
            </a:r>
            <a:r>
              <a:rPr lang="en-US" altLang="en-US" sz="1600" i="1" dirty="0">
                <a:solidFill>
                  <a:srgbClr val="003300"/>
                </a:solidFill>
                <a:latin typeface="Calibri" panose="020F0502020204030204" pitchFamily="34" charset="0"/>
              </a:rPr>
              <a:t>.</a:t>
            </a:r>
          </a:p>
          <a:p>
            <a:pPr algn="r" eaLnBrk="1" hangingPunct="1">
              <a:spcBef>
                <a:spcPct val="0"/>
              </a:spcBef>
              <a:buClrTx/>
              <a:buSzTx/>
              <a:buFontTx/>
              <a:buNone/>
            </a:pPr>
            <a:r>
              <a:rPr lang="en-US" altLang="en-US" sz="1600" dirty="0" smtClean="0">
                <a:solidFill>
                  <a:srgbClr val="333300"/>
                </a:solidFill>
                <a:latin typeface="Calibri" panose="020F0502020204030204" pitchFamily="34" charset="0"/>
              </a:rPr>
              <a:t>”</a:t>
            </a:r>
            <a:r>
              <a:rPr lang="en-US" altLang="en-US" sz="1600" dirty="0">
                <a:solidFill>
                  <a:srgbClr val="333300"/>
                </a:solidFill>
                <a:latin typeface="Calibri" panose="020F0502020204030204" pitchFamily="34" charset="0"/>
              </a:rPr>
              <a:t>On Graduation from Fiscal </a:t>
            </a:r>
            <a:r>
              <a:rPr lang="en-US" altLang="en-US" sz="1600" dirty="0" smtClean="0">
                <a:solidFill>
                  <a:srgbClr val="333300"/>
                </a:solidFill>
                <a:latin typeface="Calibri" panose="020F0502020204030204" pitchFamily="34" charset="0"/>
              </a:rPr>
              <a:t>Procyclicality</a:t>
            </a:r>
            <a:r>
              <a:rPr lang="en-US" altLang="en-US" sz="1600" dirty="0">
                <a:solidFill>
                  <a:srgbClr val="333300"/>
                </a:solidFill>
                <a:latin typeface="Calibri" panose="020F0502020204030204" pitchFamily="34" charset="0"/>
              </a:rPr>
              <a:t>.</a:t>
            </a:r>
            <a:r>
              <a:rPr lang="en-US" altLang="en-US" sz="1600" dirty="0" smtClean="0">
                <a:solidFill>
                  <a:srgbClr val="333300"/>
                </a:solidFill>
                <a:latin typeface="Calibri" panose="020F0502020204030204" pitchFamily="34" charset="0"/>
              </a:rPr>
              <a:t>” </a:t>
            </a:r>
            <a:endParaRPr lang="en-US" altLang="en-US" sz="1600" i="1" dirty="0">
              <a:solidFill>
                <a:srgbClr val="003300"/>
              </a:solidFill>
              <a:latin typeface="Calibri" panose="020F0502020204030204" pitchFamily="34" charset="0"/>
            </a:endParaRPr>
          </a:p>
        </p:txBody>
      </p:sp>
      <p:sp>
        <p:nvSpPr>
          <p:cNvPr id="5126" name="Rectangle 2"/>
          <p:cNvSpPr>
            <a:spLocks noChangeArrowheads="1"/>
          </p:cNvSpPr>
          <p:nvPr/>
        </p:nvSpPr>
        <p:spPr bwMode="auto">
          <a:xfrm>
            <a:off x="685800" y="228600"/>
            <a:ext cx="7924800" cy="7620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a:spcBef>
                <a:spcPct val="0"/>
              </a:spcBef>
              <a:buClrTx/>
              <a:buSzTx/>
              <a:buFontTx/>
              <a:buNone/>
            </a:pPr>
            <a:r>
              <a:rPr lang="en-US" altLang="en-US" b="1" dirty="0">
                <a:solidFill>
                  <a:srgbClr val="FFFF00"/>
                </a:solidFill>
                <a:latin typeface="Calibri" panose="020F0502020204030204" pitchFamily="34" charset="0"/>
              </a:rPr>
              <a:t>Who achieves </a:t>
            </a:r>
            <a:r>
              <a:rPr lang="en-US" altLang="en-US" b="1" dirty="0" smtClean="0">
                <a:solidFill>
                  <a:srgbClr val="FFFF00"/>
                </a:solidFill>
                <a:latin typeface="Calibri" panose="020F0502020204030204" pitchFamily="34" charset="0"/>
              </a:rPr>
              <a:t>countercyclical </a:t>
            </a:r>
            <a:r>
              <a:rPr lang="en-US" altLang="en-US" b="1" dirty="0">
                <a:solidFill>
                  <a:srgbClr val="FFFF00"/>
                </a:solidFill>
                <a:latin typeface="Calibri" panose="020F0502020204030204" pitchFamily="34" charset="0"/>
              </a:rPr>
              <a:t>fiscal policy?</a:t>
            </a:r>
          </a:p>
        </p:txBody>
      </p:sp>
      <p:sp>
        <p:nvSpPr>
          <p:cNvPr id="128006" name="Rectangle 6"/>
          <p:cNvSpPr>
            <a:spLocks noChangeArrowheads="1"/>
          </p:cNvSpPr>
          <p:nvPr/>
        </p:nvSpPr>
        <p:spPr bwMode="auto">
          <a:xfrm>
            <a:off x="1371600" y="1066800"/>
            <a:ext cx="65532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a:spcBef>
                <a:spcPct val="0"/>
              </a:spcBef>
              <a:buClrTx/>
              <a:buSzTx/>
              <a:buFontTx/>
              <a:buNone/>
            </a:pPr>
            <a:r>
              <a:rPr lang="en-US" altLang="en-US" b="1" dirty="0">
                <a:solidFill>
                  <a:srgbClr val="008000"/>
                </a:solidFill>
                <a:latin typeface="Calibri" panose="020F0502020204030204" pitchFamily="34" charset="0"/>
              </a:rPr>
              <a:t>Countries with “good institutions”</a:t>
            </a:r>
          </a:p>
        </p:txBody>
      </p:sp>
      <p:sp>
        <p:nvSpPr>
          <p:cNvPr id="2" name="TextBox 1"/>
          <p:cNvSpPr txBox="1"/>
          <p:nvPr/>
        </p:nvSpPr>
        <p:spPr>
          <a:xfrm>
            <a:off x="8388424" y="3789040"/>
            <a:ext cx="397866" cy="369332"/>
          </a:xfrm>
          <a:prstGeom prst="rect">
            <a:avLst/>
          </a:prstGeom>
          <a:noFill/>
        </p:spPr>
        <p:txBody>
          <a:bodyPr wrap="none" rtlCol="0">
            <a:spAutoFit/>
          </a:bodyPr>
          <a:lstStyle/>
          <a:p>
            <a:r>
              <a:rPr lang="en-US" dirty="0" smtClean="0">
                <a:latin typeface="Calibri" panose="020F0502020204030204" pitchFamily="34" charset="0"/>
              </a:rPr>
              <a:t>IQ</a:t>
            </a:r>
            <a:endParaRPr lang="en-US" dirty="0">
              <a:latin typeface="Calibri" panose="020F0502020204030204" pitchFamily="34" charset="0"/>
            </a:endParaRPr>
          </a:p>
        </p:txBody>
      </p:sp>
      <p:sp>
        <p:nvSpPr>
          <p:cNvPr id="3" name="Rectangle 2"/>
          <p:cNvSpPr/>
          <p:nvPr/>
        </p:nvSpPr>
        <p:spPr>
          <a:xfrm>
            <a:off x="1691680" y="1875646"/>
            <a:ext cx="64807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87624" y="4897992"/>
            <a:ext cx="4337341" cy="400110"/>
          </a:xfrm>
          <a:prstGeom prst="rect">
            <a:avLst/>
          </a:prstGeom>
          <a:solidFill>
            <a:schemeClr val="bg1"/>
          </a:solidFill>
        </p:spPr>
        <p:txBody>
          <a:bodyPr wrap="none" rtlCol="0">
            <a:spAutoFit/>
          </a:bodyPr>
          <a:lstStyle/>
          <a:p>
            <a:r>
              <a:rPr lang="en-US" sz="2000" dirty="0" err="1" smtClean="0">
                <a:latin typeface="+mn-lt"/>
              </a:rPr>
              <a:t>Corr</a:t>
            </a:r>
            <a:r>
              <a:rPr lang="en-US" sz="2000" dirty="0" smtClean="0">
                <a:latin typeface="+mn-lt"/>
              </a:rPr>
              <a:t>(G,GDP) = 0.81  –  1.02 (average</a:t>
            </a:r>
            <a:r>
              <a:rPr lang="en-US" sz="800" dirty="0" smtClean="0">
                <a:latin typeface="+mn-lt"/>
              </a:rPr>
              <a:t> </a:t>
            </a:r>
            <a:r>
              <a:rPr lang="en-US" sz="2000" dirty="0" smtClean="0">
                <a:latin typeface="+mn-lt"/>
              </a:rPr>
              <a:t>IQ)</a:t>
            </a:r>
            <a:endParaRPr lang="en-US" sz="2000" dirty="0">
              <a:latin typeface="+mn-lt"/>
            </a:endParaRPr>
          </a:p>
        </p:txBody>
      </p:sp>
      <p:sp>
        <p:nvSpPr>
          <p:cNvPr id="5" name="TextBox 4"/>
          <p:cNvSpPr txBox="1"/>
          <p:nvPr/>
        </p:nvSpPr>
        <p:spPr>
          <a:xfrm>
            <a:off x="2627784" y="5219908"/>
            <a:ext cx="1745991" cy="369332"/>
          </a:xfrm>
          <a:prstGeom prst="rect">
            <a:avLst/>
          </a:prstGeom>
          <a:solidFill>
            <a:schemeClr val="bg1"/>
          </a:solidFill>
        </p:spPr>
        <p:txBody>
          <a:bodyPr wrap="none" rtlCol="0">
            <a:spAutoFit/>
          </a:bodyPr>
          <a:lstStyle/>
          <a:p>
            <a:r>
              <a:rPr lang="en-US" dirty="0">
                <a:latin typeface="+mn-lt"/>
              </a:rPr>
              <a:t>(</a:t>
            </a:r>
            <a:r>
              <a:rPr lang="en-US" dirty="0" smtClean="0">
                <a:latin typeface="+mn-lt"/>
              </a:rPr>
              <a:t>.09)</a:t>
            </a:r>
            <a:r>
              <a:rPr lang="en-US" sz="1100" dirty="0" smtClean="0"/>
              <a:t>***  </a:t>
            </a:r>
            <a:r>
              <a:rPr lang="en-US" dirty="0" smtClean="0"/>
              <a:t>  </a:t>
            </a:r>
            <a:r>
              <a:rPr lang="en-US" dirty="0" smtClean="0">
                <a:latin typeface="+mn-lt"/>
              </a:rPr>
              <a:t>(.15)</a:t>
            </a:r>
            <a:r>
              <a:rPr lang="en-US" sz="1100" dirty="0" smtClean="0"/>
              <a:t>***</a:t>
            </a:r>
            <a:endParaRPr lang="en-US" sz="1100" dirty="0"/>
          </a:p>
        </p:txBody>
      </p:sp>
      <p:sp>
        <p:nvSpPr>
          <p:cNvPr id="6" name="Rectangle 5"/>
          <p:cNvSpPr/>
          <p:nvPr/>
        </p:nvSpPr>
        <p:spPr>
          <a:xfrm>
            <a:off x="6444208" y="2392948"/>
            <a:ext cx="223249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16679" y="2861096"/>
            <a:ext cx="824265" cy="253916"/>
          </a:xfrm>
          <a:prstGeom prst="rect">
            <a:avLst/>
          </a:prstGeom>
          <a:noFill/>
        </p:spPr>
        <p:txBody>
          <a:bodyPr wrap="none" rtlCol="0">
            <a:spAutoFit/>
          </a:bodyPr>
          <a:lstStyle/>
          <a:p>
            <a:r>
              <a:rPr lang="en-US" sz="1050" dirty="0" smtClean="0"/>
              <a:t>1960-2009</a:t>
            </a:r>
            <a:endParaRPr lang="en-US" sz="1050" dirty="0"/>
          </a:p>
        </p:txBody>
      </p:sp>
      <p:sp>
        <p:nvSpPr>
          <p:cNvPr id="14" name="TextBox 13"/>
          <p:cNvSpPr txBox="1"/>
          <p:nvPr/>
        </p:nvSpPr>
        <p:spPr>
          <a:xfrm rot="16200000">
            <a:off x="-595125" y="4131630"/>
            <a:ext cx="1630575" cy="369332"/>
          </a:xfrm>
          <a:prstGeom prst="rect">
            <a:avLst/>
          </a:prstGeom>
          <a:solidFill>
            <a:schemeClr val="bg1"/>
          </a:solidFill>
        </p:spPr>
        <p:txBody>
          <a:bodyPr wrap="none" rtlCol="0">
            <a:spAutoFit/>
          </a:bodyPr>
          <a:lstStyle/>
          <a:p>
            <a:r>
              <a:rPr lang="en-US" b="1" dirty="0" err="1" smtClean="0"/>
              <a:t>Corr</a:t>
            </a:r>
            <a:r>
              <a:rPr lang="en-US" b="1" dirty="0" smtClean="0"/>
              <a:t>(G,GDP)</a:t>
            </a:r>
            <a:endParaRPr lang="en-US" b="1" dirty="0"/>
          </a:p>
        </p:txBody>
      </p:sp>
      <p:sp>
        <p:nvSpPr>
          <p:cNvPr id="15" name="TextBox 14"/>
          <p:cNvSpPr txBox="1"/>
          <p:nvPr/>
        </p:nvSpPr>
        <p:spPr>
          <a:xfrm>
            <a:off x="3131840" y="5938263"/>
            <a:ext cx="3693386" cy="369332"/>
          </a:xfrm>
          <a:prstGeom prst="rect">
            <a:avLst/>
          </a:prstGeom>
          <a:solidFill>
            <a:schemeClr val="bg1"/>
          </a:solidFill>
        </p:spPr>
        <p:txBody>
          <a:bodyPr wrap="square" rtlCol="0">
            <a:spAutoFit/>
          </a:bodyPr>
          <a:lstStyle/>
          <a:p>
            <a:r>
              <a:rPr lang="en-US" b="1" dirty="0" smtClean="0"/>
              <a:t>Average Institutional Quality</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0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13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7" grpId="0" animBg="1"/>
      <p:bldP spid="5125" grpId="0"/>
      <p:bldP spid="128006" grpId="0" animBg="1"/>
      <p:bldP spid="2" grpId="0"/>
      <p:bldP spid="4" grpId="0" animBg="1"/>
      <p:bldP spid="5" grpId="0" animBg="1"/>
      <p:bldP spid="8" grpId="0"/>
      <p:bldP spid="14" grpId="0" animBg="1"/>
      <p:bldP spid="15" grpId="0" animBg="1"/>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13696</TotalTime>
  <Words>2493</Words>
  <Application>Microsoft Office PowerPoint</Application>
  <PresentationFormat>On-screen Show (4:3)</PresentationFormat>
  <Paragraphs>729</Paragraphs>
  <Slides>62</Slides>
  <Notes>22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Textured</vt:lpstr>
      <vt:lpstr>Fiscal Pro-cyclicality and Optimistic Forecasts</vt:lpstr>
      <vt:lpstr>Fiscal policy has two jobs (macroeconomicly). </vt:lpstr>
      <vt:lpstr>Pro-cyclicality</vt:lpstr>
      <vt:lpstr>Why do leaders fail to take advantage  of boom times to strengthen the budget?</vt:lpstr>
      <vt:lpstr>PowerPoint Presentation</vt:lpstr>
      <vt:lpstr>PowerPoint Presentation</vt:lpstr>
      <vt:lpstr>PowerPoint Presentation</vt:lpstr>
      <vt:lpstr>PowerPoint Presentation</vt:lpstr>
      <vt:lpstr>PowerPoint Presentation</vt:lpstr>
      <vt:lpstr>The quality of institutions varies,  not just across countries, but also across time.</vt:lpstr>
      <vt:lpstr> Advanced countries can suffer pro-cyclicality too. </vt:lpstr>
      <vt:lpstr>(i) Pro-cyclical fiscal policy in Europe:</vt:lpstr>
      <vt:lpstr>   Effects of austerity were worse than the Troika had assumed. </vt:lpstr>
      <vt:lpstr>With austerity, debt/GDP ratios continued to rise sharply:  Declining GDP outweighed progress on reduction of budget deficits (Fatas &amp; Summers, 2018).</vt:lpstr>
      <vt:lpstr>PowerPoint Presentation</vt:lpstr>
      <vt:lpstr>In Dec. 2017, the government cut taxes sharply although  the US economy was already operating at its potential.</vt:lpstr>
      <vt:lpstr>American “fiscal conservatives” have behaved pro-cyclically before</vt:lpstr>
      <vt:lpstr>Three kinds of over-optimism</vt:lpstr>
      <vt:lpstr>How can countries avoid pro-cyclical fiscal policy?</vt:lpstr>
      <vt:lpstr>Countries with Balanced Budget Rules  frequently violate them.</vt:lpstr>
      <vt:lpstr>Over-optimism in official forecasts</vt:lpstr>
      <vt:lpstr>Implication of forecast bias for actual budgets</vt:lpstr>
      <vt:lpstr>PowerPoint Presentation</vt:lpstr>
      <vt:lpstr>What institutions might help address  the problem of bias in fiscal forecasts?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 of relevant references by the author</vt:lpstr>
      <vt:lpstr>Appendices</vt:lpstr>
      <vt:lpstr>Through 3 cycles, some pursued austerity during recessions,  followed by fiscal expansion when the economy was already expanding.</vt:lpstr>
      <vt:lpstr>The US 2017 Tax Act boosts real GDP  in relation to real potential GDP in the near term,  exacerbating excess demand in the economy 2018-2020.</vt:lpstr>
      <vt:lpstr>Appendix II:  More on bias in budget forecasts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Econometric findings regarding bias among EU countries in particular.</vt:lpstr>
      <vt:lpstr>PowerPoint Presentation</vt:lpstr>
      <vt:lpstr>PowerPoint Presentation</vt:lpstr>
      <vt:lpstr>PowerPoint Presentation</vt:lpstr>
      <vt:lpstr>PowerPoint Presentation</vt:lpstr>
      <vt:lpstr>PowerPoint Presentation</vt:lpstr>
      <vt:lpstr>PowerPoint Presentation</vt:lpstr>
      <vt:lpstr>More findings regarding systematic forecast errors in Europe  (Frankel &amp; Schreger, 2013a).</vt:lpstr>
      <vt:lpstr>5 econometric findings regarding official forecasts in Chile.  Frankel, 2013,  “A Solution to Fiscal Pro-cyclicality: The Structural Budget Institutions Pioneered by Chile,”  in Fiscal Policy and Macroeconomic Performance, Luis Felipe Céspedes &amp; Jordi Galí, editors.</vt:lpstr>
      <vt:lpstr>Application of the innovation to other countries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Economics – II  Jeffrey Frankel Harpel Professor, Harvard University</dc:title>
  <dc:creator>Jeff Frankel</dc:creator>
  <cp:lastModifiedBy>Dell</cp:lastModifiedBy>
  <cp:revision>726</cp:revision>
  <dcterms:created xsi:type="dcterms:W3CDTF">2010-07-03T14:27:27Z</dcterms:created>
  <dcterms:modified xsi:type="dcterms:W3CDTF">2018-05-08T22:27:13Z</dcterms:modified>
</cp:coreProperties>
</file>