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7" r:id="rId2"/>
    <p:sldId id="803" r:id="rId3"/>
    <p:sldId id="743" r:id="rId4"/>
    <p:sldId id="801" r:id="rId5"/>
    <p:sldId id="744" r:id="rId6"/>
    <p:sldId id="745" r:id="rId7"/>
    <p:sldId id="805" r:id="rId8"/>
    <p:sldId id="806" r:id="rId9"/>
    <p:sldId id="626" r:id="rId10"/>
    <p:sldId id="660" r:id="rId11"/>
    <p:sldId id="842" r:id="rId12"/>
    <p:sldId id="843" r:id="rId13"/>
    <p:sldId id="844" r:id="rId14"/>
    <p:sldId id="845" r:id="rId15"/>
    <p:sldId id="852" r:id="rId16"/>
    <p:sldId id="847" r:id="rId17"/>
    <p:sldId id="848" r:id="rId18"/>
    <p:sldId id="849" r:id="rId19"/>
    <p:sldId id="638" r:id="rId20"/>
    <p:sldId id="725" r:id="rId21"/>
    <p:sldId id="637" r:id="rId22"/>
    <p:sldId id="732" r:id="rId23"/>
    <p:sldId id="851" r:id="rId24"/>
    <p:sldId id="697" r:id="rId25"/>
    <p:sldId id="794" r:id="rId26"/>
    <p:sldId id="782" r:id="rId27"/>
    <p:sldId id="780" r:id="rId28"/>
    <p:sldId id="786" r:id="rId29"/>
    <p:sldId id="771" r:id="rId30"/>
    <p:sldId id="778" r:id="rId31"/>
    <p:sldId id="777" r:id="rId32"/>
    <p:sldId id="772" r:id="rId33"/>
    <p:sldId id="76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D0A"/>
    <a:srgbClr val="008000"/>
    <a:srgbClr val="006699"/>
    <a:srgbClr val="336699"/>
    <a:srgbClr val="005674"/>
    <a:srgbClr val="DEA900"/>
    <a:srgbClr val="78250E"/>
    <a:srgbClr val="6A200C"/>
    <a:srgbClr val="000000"/>
    <a:srgbClr val="7A3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602" autoAdjust="0"/>
    <p:restoredTop sz="89343" autoAdjust="0"/>
  </p:normalViewPr>
  <p:slideViewPr>
    <p:cSldViewPr>
      <p:cViewPr varScale="1">
        <p:scale>
          <a:sx n="95" d="100"/>
          <a:sy n="95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&#233;mi\Desktop\Debt%20to%20GDP%20and%20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400" b="0"/>
              <a:t>Public Debt (% GDP)</a:t>
            </a:r>
          </a:p>
        </c:rich>
      </c:tx>
      <c:layout>
        <c:manualLayout>
          <c:xMode val="edge"/>
          <c:yMode val="edge"/>
          <c:x val="0.33260411198600215"/>
          <c:y val="4.16666666666666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071741032370933E-2"/>
          <c:y val="5.1400554097404488E-2"/>
          <c:w val="0.71492913385826773"/>
          <c:h val="0.75500255176436259"/>
        </c:manualLayout>
      </c:layout>
      <c:lineChart>
        <c:grouping val="standard"/>
        <c:varyColors val="0"/>
        <c:ser>
          <c:idx val="0"/>
          <c:order val="0"/>
          <c:tx>
            <c:strRef>
              <c:f>'debt to GDP'!$A$2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GDP'!$B$2:$AA$2</c:f>
              <c:numCache>
                <c:formatCode>General</c:formatCode>
                <c:ptCount val="26"/>
                <c:pt idx="0">
                  <c:v>34.346000000000004</c:v>
                </c:pt>
                <c:pt idx="1">
                  <c:v>35.101000000000006</c:v>
                </c:pt>
                <c:pt idx="2">
                  <c:v>38.713000000000001</c:v>
                </c:pt>
                <c:pt idx="3">
                  <c:v>44.879999999999995</c:v>
                </c:pt>
                <c:pt idx="4">
                  <c:v>48.047000000000004</c:v>
                </c:pt>
                <c:pt idx="5">
                  <c:v>54.238000000000007</c:v>
                </c:pt>
                <c:pt idx="6">
                  <c:v>58.009</c:v>
                </c:pt>
                <c:pt idx="7">
                  <c:v>59.335000000000001</c:v>
                </c:pt>
                <c:pt idx="8">
                  <c:v>59.383999999999993</c:v>
                </c:pt>
                <c:pt idx="9">
                  <c:v>58.516000000000005</c:v>
                </c:pt>
                <c:pt idx="10">
                  <c:v>56.992000000000004</c:v>
                </c:pt>
                <c:pt idx="11">
                  <c:v>56.525000000000006</c:v>
                </c:pt>
                <c:pt idx="12">
                  <c:v>58.435000000000002</c:v>
                </c:pt>
                <c:pt idx="13">
                  <c:v>62.622000000000007</c:v>
                </c:pt>
                <c:pt idx="14">
                  <c:v>64.275999999999982</c:v>
                </c:pt>
                <c:pt idx="15">
                  <c:v>65.85299999999998</c:v>
                </c:pt>
                <c:pt idx="16">
                  <c:v>63.197000000000003</c:v>
                </c:pt>
                <c:pt idx="17">
                  <c:v>63.243000000000002</c:v>
                </c:pt>
                <c:pt idx="18">
                  <c:v>67.019000000000005</c:v>
                </c:pt>
                <c:pt idx="19">
                  <c:v>77.983000000000004</c:v>
                </c:pt>
                <c:pt idx="20">
                  <c:v>80.825999999999979</c:v>
                </c:pt>
                <c:pt idx="21">
                  <c:v>84.423000000000002</c:v>
                </c:pt>
                <c:pt idx="22">
                  <c:v>88.73</c:v>
                </c:pt>
                <c:pt idx="23">
                  <c:v>91.769000000000005</c:v>
                </c:pt>
                <c:pt idx="24">
                  <c:v>95.203000000000003</c:v>
                </c:pt>
                <c:pt idx="25">
                  <c:v>97.669999999999987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'debt to GDP'!$A$3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GDP'!$B$3:$AA$3</c:f>
              <c:numCache>
                <c:formatCode>General</c:formatCode>
                <c:ptCount val="26"/>
                <c:pt idx="1">
                  <c:v>39.537000000000006</c:v>
                </c:pt>
                <c:pt idx="2">
                  <c:v>42.019000000000005</c:v>
                </c:pt>
                <c:pt idx="3">
                  <c:v>45.767000000000003</c:v>
                </c:pt>
                <c:pt idx="4">
                  <c:v>47.968000000000011</c:v>
                </c:pt>
                <c:pt idx="5">
                  <c:v>55.597000000000001</c:v>
                </c:pt>
                <c:pt idx="6">
                  <c:v>58.467000000000006</c:v>
                </c:pt>
                <c:pt idx="7">
                  <c:v>59.754000000000005</c:v>
                </c:pt>
                <c:pt idx="8">
                  <c:v>60.491</c:v>
                </c:pt>
                <c:pt idx="9">
                  <c:v>61.257000000000005</c:v>
                </c:pt>
                <c:pt idx="10">
                  <c:v>60.183</c:v>
                </c:pt>
                <c:pt idx="11">
                  <c:v>59.144000000000005</c:v>
                </c:pt>
                <c:pt idx="12">
                  <c:v>60.75</c:v>
                </c:pt>
                <c:pt idx="13">
                  <c:v>64.438000000000002</c:v>
                </c:pt>
                <c:pt idx="14">
                  <c:v>66.224999999999994</c:v>
                </c:pt>
                <c:pt idx="15">
                  <c:v>68.551999999999992</c:v>
                </c:pt>
                <c:pt idx="16">
                  <c:v>68.021000000000001</c:v>
                </c:pt>
                <c:pt idx="17">
                  <c:v>65.215000000000003</c:v>
                </c:pt>
                <c:pt idx="18">
                  <c:v>66.812000000000012</c:v>
                </c:pt>
                <c:pt idx="19">
                  <c:v>74.578999999999979</c:v>
                </c:pt>
                <c:pt idx="20">
                  <c:v>82.531999999999996</c:v>
                </c:pt>
                <c:pt idx="21">
                  <c:v>79.992999999999995</c:v>
                </c:pt>
                <c:pt idx="22">
                  <c:v>81.043999999999997</c:v>
                </c:pt>
                <c:pt idx="23">
                  <c:v>78.427000000000007</c:v>
                </c:pt>
                <c:pt idx="24">
                  <c:v>75.501000000000005</c:v>
                </c:pt>
                <c:pt idx="25">
                  <c:v>72.540000000000006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'debt to GDP'!$A$4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GDP'!$B$4:$AA$4</c:f>
              <c:numCache>
                <c:formatCode>General</c:formatCode>
                <c:ptCount val="26"/>
                <c:pt idx="0">
                  <c:v>73.315000000000012</c:v>
                </c:pt>
                <c:pt idx="1">
                  <c:v>74.846999999999994</c:v>
                </c:pt>
                <c:pt idx="2">
                  <c:v>80.143000000000001</c:v>
                </c:pt>
                <c:pt idx="3">
                  <c:v>100.509</c:v>
                </c:pt>
                <c:pt idx="4">
                  <c:v>98.512</c:v>
                </c:pt>
                <c:pt idx="5">
                  <c:v>97.007999999999996</c:v>
                </c:pt>
                <c:pt idx="6">
                  <c:v>99.385999999999981</c:v>
                </c:pt>
                <c:pt idx="7">
                  <c:v>96.60199999999999</c:v>
                </c:pt>
                <c:pt idx="8">
                  <c:v>94.531999999999996</c:v>
                </c:pt>
                <c:pt idx="9">
                  <c:v>93.998000000000005</c:v>
                </c:pt>
                <c:pt idx="10">
                  <c:v>103.44100000000002</c:v>
                </c:pt>
                <c:pt idx="11">
                  <c:v>103.71599999999999</c:v>
                </c:pt>
                <c:pt idx="12">
                  <c:v>101.66</c:v>
                </c:pt>
                <c:pt idx="13">
                  <c:v>97.444000000000017</c:v>
                </c:pt>
                <c:pt idx="14">
                  <c:v>98.861999999999995</c:v>
                </c:pt>
                <c:pt idx="15">
                  <c:v>101.22799999999999</c:v>
                </c:pt>
                <c:pt idx="16">
                  <c:v>107.46899999999999</c:v>
                </c:pt>
                <c:pt idx="17">
                  <c:v>107.232</c:v>
                </c:pt>
                <c:pt idx="18">
                  <c:v>112.902</c:v>
                </c:pt>
                <c:pt idx="19">
                  <c:v>129.68800000000002</c:v>
                </c:pt>
                <c:pt idx="20">
                  <c:v>148.32900000000001</c:v>
                </c:pt>
                <c:pt idx="21">
                  <c:v>170.32000000000002</c:v>
                </c:pt>
                <c:pt idx="22">
                  <c:v>157.18800000000002</c:v>
                </c:pt>
                <c:pt idx="23">
                  <c:v>175.08</c:v>
                </c:pt>
                <c:pt idx="24">
                  <c:v>174.24699999999999</c:v>
                </c:pt>
                <c:pt idx="25">
                  <c:v>170.98200000000003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'debt to GDP'!$A$5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GDP'!$B$5:$AA$5</c:f>
              <c:numCache>
                <c:formatCode>General</c:formatCode>
                <c:ptCount val="26"/>
                <c:pt idx="0">
                  <c:v>92.897000000000006</c:v>
                </c:pt>
                <c:pt idx="1">
                  <c:v>94.006</c:v>
                </c:pt>
                <c:pt idx="2">
                  <c:v>90.801999999999992</c:v>
                </c:pt>
                <c:pt idx="3">
                  <c:v>93.611000000000004</c:v>
                </c:pt>
                <c:pt idx="4">
                  <c:v>88.248000000000005</c:v>
                </c:pt>
                <c:pt idx="5">
                  <c:v>78.715999999999994</c:v>
                </c:pt>
                <c:pt idx="6">
                  <c:v>70.021999999999991</c:v>
                </c:pt>
                <c:pt idx="7">
                  <c:v>61.728000000000009</c:v>
                </c:pt>
                <c:pt idx="8">
                  <c:v>53.139000000000003</c:v>
                </c:pt>
                <c:pt idx="9">
                  <c:v>46.721000000000011</c:v>
                </c:pt>
                <c:pt idx="10">
                  <c:v>36.266000000000012</c:v>
                </c:pt>
                <c:pt idx="11">
                  <c:v>33.437000000000005</c:v>
                </c:pt>
                <c:pt idx="12">
                  <c:v>30.73</c:v>
                </c:pt>
                <c:pt idx="13">
                  <c:v>30.071999999999999</c:v>
                </c:pt>
                <c:pt idx="14">
                  <c:v>28.337000000000003</c:v>
                </c:pt>
                <c:pt idx="15">
                  <c:v>26.206</c:v>
                </c:pt>
                <c:pt idx="16">
                  <c:v>23.776</c:v>
                </c:pt>
                <c:pt idx="17">
                  <c:v>23.964999999999996</c:v>
                </c:pt>
                <c:pt idx="18">
                  <c:v>42.598000000000006</c:v>
                </c:pt>
                <c:pt idx="19">
                  <c:v>62.184000000000005</c:v>
                </c:pt>
                <c:pt idx="20">
                  <c:v>87.409000000000006</c:v>
                </c:pt>
                <c:pt idx="21">
                  <c:v>98.936000000000007</c:v>
                </c:pt>
                <c:pt idx="22">
                  <c:v>111.41100000000002</c:v>
                </c:pt>
                <c:pt idx="23">
                  <c:v>116.093</c:v>
                </c:pt>
                <c:pt idx="24">
                  <c:v>112.44000000000001</c:v>
                </c:pt>
                <c:pt idx="25">
                  <c:v>111.67599999999999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'debt to GDP'!$A$6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GDP'!$B$6:$AA$6</c:f>
              <c:numCache>
                <c:formatCode>General</c:formatCode>
                <c:ptCount val="26"/>
                <c:pt idx="0">
                  <c:v>94.260999999999996</c:v>
                </c:pt>
                <c:pt idx="1">
                  <c:v>97.595000000000013</c:v>
                </c:pt>
                <c:pt idx="2">
                  <c:v>104.693</c:v>
                </c:pt>
                <c:pt idx="3">
                  <c:v>115.01700000000001</c:v>
                </c:pt>
                <c:pt idx="4">
                  <c:v>121.24900000000001</c:v>
                </c:pt>
                <c:pt idx="5">
                  <c:v>120.935</c:v>
                </c:pt>
                <c:pt idx="6">
                  <c:v>120.25</c:v>
                </c:pt>
                <c:pt idx="7">
                  <c:v>117.43600000000002</c:v>
                </c:pt>
                <c:pt idx="8">
                  <c:v>114.32799999999999</c:v>
                </c:pt>
                <c:pt idx="9">
                  <c:v>113.10499999999999</c:v>
                </c:pt>
                <c:pt idx="10">
                  <c:v>108.581</c:v>
                </c:pt>
                <c:pt idx="11">
                  <c:v>108.321</c:v>
                </c:pt>
                <c:pt idx="12">
                  <c:v>105.35499999999999</c:v>
                </c:pt>
                <c:pt idx="13">
                  <c:v>104.13800000000001</c:v>
                </c:pt>
                <c:pt idx="14">
                  <c:v>103.712</c:v>
                </c:pt>
                <c:pt idx="15">
                  <c:v>105.721</c:v>
                </c:pt>
                <c:pt idx="16">
                  <c:v>106.346</c:v>
                </c:pt>
                <c:pt idx="17">
                  <c:v>103.277</c:v>
                </c:pt>
                <c:pt idx="18">
                  <c:v>106.08499999999999</c:v>
                </c:pt>
                <c:pt idx="19">
                  <c:v>116.42</c:v>
                </c:pt>
                <c:pt idx="20">
                  <c:v>119.288</c:v>
                </c:pt>
                <c:pt idx="21">
                  <c:v>120.691</c:v>
                </c:pt>
                <c:pt idx="22">
                  <c:v>126.96899999999999</c:v>
                </c:pt>
                <c:pt idx="23">
                  <c:v>132.53</c:v>
                </c:pt>
                <c:pt idx="24">
                  <c:v>136.71799999999999</c:v>
                </c:pt>
                <c:pt idx="25">
                  <c:v>136.42700000000002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'debt to GDP'!$A$7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GDP'!$B$7:$AA$7</c:f>
              <c:numCache>
                <c:formatCode>General</c:formatCode>
                <c:ptCount val="26"/>
                <c:pt idx="0">
                  <c:v>57.195000000000007</c:v>
                </c:pt>
                <c:pt idx="1">
                  <c:v>60.712000000000003</c:v>
                </c:pt>
                <c:pt idx="2">
                  <c:v>55.184000000000005</c:v>
                </c:pt>
                <c:pt idx="3">
                  <c:v>54.363</c:v>
                </c:pt>
                <c:pt idx="4">
                  <c:v>57.393000000000001</c:v>
                </c:pt>
                <c:pt idx="5">
                  <c:v>59.097000000000001</c:v>
                </c:pt>
                <c:pt idx="6">
                  <c:v>58.208000000000006</c:v>
                </c:pt>
                <c:pt idx="7">
                  <c:v>54.340999999999994</c:v>
                </c:pt>
                <c:pt idx="8">
                  <c:v>50.272000000000006</c:v>
                </c:pt>
                <c:pt idx="9">
                  <c:v>49.432000000000002</c:v>
                </c:pt>
                <c:pt idx="10">
                  <c:v>48.358999999999995</c:v>
                </c:pt>
                <c:pt idx="11">
                  <c:v>51.068000000000005</c:v>
                </c:pt>
                <c:pt idx="12">
                  <c:v>53.68</c:v>
                </c:pt>
                <c:pt idx="13">
                  <c:v>55.7</c:v>
                </c:pt>
                <c:pt idx="14">
                  <c:v>57.458999999999996</c:v>
                </c:pt>
                <c:pt idx="15">
                  <c:v>62.533000000000001</c:v>
                </c:pt>
                <c:pt idx="16">
                  <c:v>63.685000000000002</c:v>
                </c:pt>
                <c:pt idx="17">
                  <c:v>68.384</c:v>
                </c:pt>
                <c:pt idx="18">
                  <c:v>71.694000000000003</c:v>
                </c:pt>
                <c:pt idx="19">
                  <c:v>83.697999999999993</c:v>
                </c:pt>
                <c:pt idx="20">
                  <c:v>93.992000000000004</c:v>
                </c:pt>
                <c:pt idx="21">
                  <c:v>108.248</c:v>
                </c:pt>
                <c:pt idx="22">
                  <c:v>124.077</c:v>
                </c:pt>
                <c:pt idx="23">
                  <c:v>128.934</c:v>
                </c:pt>
                <c:pt idx="24">
                  <c:v>131.25700000000001</c:v>
                </c:pt>
                <c:pt idx="25">
                  <c:v>128.72200000000001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'debt to GDP'!$A$8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'debt to GDP'!$B$1:$AA$1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'debt to GDP'!$B$8:$AA$8</c:f>
              <c:numCache>
                <c:formatCode>General</c:formatCode>
                <c:ptCount val="26"/>
                <c:pt idx="0">
                  <c:v>42.477000000000004</c:v>
                </c:pt>
                <c:pt idx="1">
                  <c:v>43.052</c:v>
                </c:pt>
                <c:pt idx="2">
                  <c:v>45.385999999999996</c:v>
                </c:pt>
                <c:pt idx="3">
                  <c:v>56.116</c:v>
                </c:pt>
                <c:pt idx="4">
                  <c:v>58.638000000000005</c:v>
                </c:pt>
                <c:pt idx="5">
                  <c:v>63.335000000000001</c:v>
                </c:pt>
                <c:pt idx="6">
                  <c:v>67.485000000000014</c:v>
                </c:pt>
                <c:pt idx="7">
                  <c:v>66.158999999999992</c:v>
                </c:pt>
                <c:pt idx="8">
                  <c:v>64.164999999999992</c:v>
                </c:pt>
                <c:pt idx="9">
                  <c:v>62.416999999999994</c:v>
                </c:pt>
                <c:pt idx="10">
                  <c:v>59.379000000000005</c:v>
                </c:pt>
                <c:pt idx="11">
                  <c:v>55.592000000000006</c:v>
                </c:pt>
                <c:pt idx="12">
                  <c:v>52.579000000000001</c:v>
                </c:pt>
                <c:pt idx="13">
                  <c:v>48.786000000000001</c:v>
                </c:pt>
                <c:pt idx="14">
                  <c:v>46.255000000000003</c:v>
                </c:pt>
                <c:pt idx="15">
                  <c:v>43.165000000000006</c:v>
                </c:pt>
                <c:pt idx="16">
                  <c:v>39.679000000000002</c:v>
                </c:pt>
                <c:pt idx="17">
                  <c:v>36.300999999999995</c:v>
                </c:pt>
                <c:pt idx="18">
                  <c:v>40.172000000000004</c:v>
                </c:pt>
                <c:pt idx="19">
                  <c:v>53.977000000000004</c:v>
                </c:pt>
                <c:pt idx="20">
                  <c:v>61.656000000000006</c:v>
                </c:pt>
                <c:pt idx="21">
                  <c:v>70.468999999999994</c:v>
                </c:pt>
                <c:pt idx="22">
                  <c:v>85.949000000000012</c:v>
                </c:pt>
                <c:pt idx="23">
                  <c:v>93.905000000000001</c:v>
                </c:pt>
                <c:pt idx="24">
                  <c:v>98.638999999999982</c:v>
                </c:pt>
                <c:pt idx="25">
                  <c:v>101.101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1088"/>
        <c:axId val="36042624"/>
      </c:lineChart>
      <c:catAx>
        <c:axId val="3604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42624"/>
        <c:crosses val="autoZero"/>
        <c:auto val="1"/>
        <c:lblAlgn val="ctr"/>
        <c:lblOffset val="100"/>
        <c:noMultiLvlLbl val="0"/>
      </c:catAx>
      <c:valAx>
        <c:axId val="3604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4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3055555555556"/>
          <c:y val="0.14217483231262756"/>
          <c:w val="0.18702777777777779"/>
          <c:h val="0.6508351560221643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image" Target="../media/image33.png"/><Relationship Id="rId4" Type="http://schemas.openxmlformats.org/officeDocument/2006/relationships/image" Target="../media/image3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0.59292</cdr:x>
      <cdr:y>0.12857</cdr:y>
    </cdr:from>
    <cdr:to>
      <cdr:x>0.74336</cdr:x>
      <cdr:y>0.38571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5105400" y="685801"/>
          <a:ext cx="1295400" cy="13716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0.56303</cdr:x>
      <cdr:y>0.35714</cdr:y>
    </cdr:from>
    <cdr:to>
      <cdr:x>0.7395</cdr:x>
      <cdr:y>0.71429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5105400" y="1905001"/>
          <a:ext cx="1600200" cy="19050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0.59664</cdr:x>
      <cdr:y>0.42857</cdr:y>
    </cdr:from>
    <cdr:to>
      <cdr:x>0.77311</cdr:x>
      <cdr:y>0.65714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5410200" y="2286001"/>
          <a:ext cx="1600200" cy="12192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0.59664</cdr:x>
      <cdr:y>0.3</cdr:y>
    </cdr:from>
    <cdr:to>
      <cdr:x>0.75593</cdr:x>
      <cdr:y>0.52857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5410200" y="1600201"/>
          <a:ext cx="1444429" cy="12192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0.4958</cdr:x>
      <cdr:y>0.72857</cdr:y>
    </cdr:from>
    <cdr:to>
      <cdr:x>0.54932</cdr:x>
      <cdr:y>0.7872</cdr:y>
    </cdr:to>
    <cdr:pic>
      <cdr:nvPicPr>
        <cdr:cNvPr id="6" name="Picture 5" descr="http://www.mapsofworld.com/images/world-countries-flags/ireland-flag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95800" y="3886201"/>
          <a:ext cx="485341" cy="312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0.64706</cdr:x>
      <cdr:y>0.08571</cdr:y>
    </cdr:from>
    <cdr:to>
      <cdr:x>0.70329</cdr:x>
      <cdr:y>0.14743</cdr:y>
    </cdr:to>
    <cdr:pic>
      <cdr:nvPicPr>
        <cdr:cNvPr id="7" name="Picture 6" descr="http://www.mapsofworld.com/images/world-countries-flags/greece-flag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867400" y="457201"/>
          <a:ext cx="509896" cy="329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0.56303</cdr:x>
      <cdr:y>0.42857</cdr:y>
    </cdr:from>
    <cdr:to>
      <cdr:x>0.61655</cdr:x>
      <cdr:y>0.49157</cdr:y>
    </cdr:to>
    <cdr:pic>
      <cdr:nvPicPr>
        <cdr:cNvPr id="8" name="Picture 7" descr="http://www.theflagshop.co.uk/ekmps/shops/speed/images/portugal-flag-194-p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05400" y="2286001"/>
          <a:ext cx="485341" cy="3360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0.68067</cdr:x>
      <cdr:y>0.55714</cdr:y>
    </cdr:from>
    <cdr:to>
      <cdr:x>0.731</cdr:x>
      <cdr:y>0.61055</cdr:y>
    </cdr:to>
    <cdr:pic>
      <cdr:nvPicPr>
        <cdr:cNvPr id="9" name="Picture 8" descr="http://t2.gstatic.com/images?q=tbn:ANd9GcTYpzJsgbErl2tANvLRzEVhMDp6cynREx4EX7B-dEkG7oNWndzzniB3Q2jK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172200" y="2971801"/>
          <a:ext cx="456399" cy="284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0.10084</cdr:x>
      <cdr:y>0.94039</cdr:y>
    </cdr:from>
    <cdr:to>
      <cdr:x>0.94118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14400" y="5016041"/>
          <a:ext cx="7620032" cy="317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From Remi </a:t>
          </a:r>
          <a:r>
            <a:rPr lang="en-US" sz="1600" dirty="0" err="1" smtClean="0"/>
            <a:t>Bourgeot</a:t>
          </a:r>
          <a:r>
            <a:rPr lang="en-US" sz="1600" dirty="0" smtClean="0"/>
            <a:t>, </a:t>
          </a:r>
          <a:r>
            <a:rPr lang="en-US" sz="1600" dirty="0" err="1" smtClean="0"/>
            <a:t>Fondation</a:t>
          </a:r>
          <a:r>
            <a:rPr lang="en-US" sz="1600" dirty="0" smtClean="0"/>
            <a:t> Robert Schuman.  </a:t>
          </a:r>
          <a:r>
            <a:rPr lang="en-US" sz="1400" dirty="0" smtClean="0"/>
            <a:t>Data source: IMF </a:t>
          </a:r>
          <a:r>
            <a:rPr lang="en-US" sz="1400" i="1" dirty="0" smtClean="0"/>
            <a:t>WEO</a:t>
          </a:r>
          <a:r>
            <a:rPr lang="en-US" sz="1400" dirty="0" smtClean="0"/>
            <a:t>,.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50ABDDE-464F-47D4-B882-85AF9A66F4F3}" type="datetimeFigureOut">
              <a:rPr lang="en-US" altLang="en-US"/>
              <a:pPr/>
              <a:t>5/13/2018</a:t>
            </a:fld>
            <a:endParaRPr lang="en-US" altLang="en-US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8B37F5-0422-4ED8-A051-CDCCB8B37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1093EEB-E53C-48B3-B661-7EA0399FB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53FDE-310D-4BF5-9BF8-ABA4F6C1216E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A5101-D928-48B3-8ACE-8FE5FC09F29E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keep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C3632-1E19-4B78-826C-EECAF57FB29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622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3EEB-E53C-48B3-B661-7EA0399FBBE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7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3F506-9E5C-4D78-BC56-5D529CBD9629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FAF3-0215-44ED-967E-C1017BCD7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3515-6D17-41FE-AA3F-F5B260D6729A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BA242-6117-4F46-813F-D1FF2B15F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30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A01F1-E655-4AFA-9E31-314812668074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A36B8-DAC8-4C3E-9C1A-E2FF8F94E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45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66816-CD70-4B2D-A014-34B85E759006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769C3-3182-4AAA-94CC-B731556F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7340F-DC86-4BA2-B515-64BADB4E12F8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2F3AB-5446-41BD-9242-901906939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35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BBECC-DD01-4F10-82D0-3769E1394116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45376-44AE-4920-8288-BBC65284B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BE21E-56B1-4403-BA0B-904E6EBBA0E5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7C581-ABFC-40F8-8A19-448CFD3A7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2E12F-F2EE-402A-A54B-A2B27E092473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C624-61AE-4446-9FAF-B7C4A1BB8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0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B9459-8C18-4AE0-9B98-F8A3991CBDC0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618C3-BE4B-4D4E-AC06-754BDDCC1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6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EB31A-F48D-4446-8A27-F8FFDA1557D9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34F03-0286-4502-B514-BDC91C5EF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8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D2F7-B729-4198-B5C4-8B276437AA19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1D366-48F2-4B08-92BF-CD661CB21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4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3ED03-4223-47A5-A090-84B54693CF10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DF50D-A9C2-481F-89DF-3A658740E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0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4972D879-262C-4ED4-89B4-7F3A68CCFC34}" type="datetime1">
              <a:rPr lang="en-US" altLang="en-US" smtClean="0"/>
              <a:t>5/13/2018</a:t>
            </a:fld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F59F4B89-CDC9-4850-B2DD-F384347603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067800" cy="2209800"/>
          </a:xfrm>
        </p:spPr>
        <p:txBody>
          <a:bodyPr/>
          <a:lstStyle/>
          <a:p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Fiscal Pro-cyclicality</a:t>
            </a:r>
            <a:br>
              <a:rPr lang="en-US" altLang="en-US" sz="4000" b="1" dirty="0" smtClean="0">
                <a:effectLst/>
                <a:latin typeface="Calibri" panose="020F0502020204030204" pitchFamily="34" charset="0"/>
              </a:rPr>
            </a:br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and Optimistic Forecasts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21088"/>
            <a:ext cx="9144000" cy="1368151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Workshop on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Fiscal Policy and Adjustment: Issues and Policy Implications   </a:t>
            </a:r>
            <a:r>
              <a:rPr lang="en-US" altLang="en-US" sz="2800" smtClean="0">
                <a:effectLst/>
                <a:latin typeface="Calibri" panose="020F0502020204030204" pitchFamily="34" charset="0"/>
              </a:rPr>
              <a:t>LAC, World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Bank, May 9, 2018+</a:t>
            </a:r>
            <a:endParaRPr lang="en-US" alt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2260029"/>
            <a:ext cx="7467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264D"/>
                </a:solidFill>
                <a:latin typeface="Calibri" panose="020F0502020204030204" pitchFamily="34" charset="0"/>
              </a:rPr>
              <a:t>Jeffrey Frankel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264D"/>
                </a:solidFill>
                <a:latin typeface="Calibri" panose="020F0502020204030204" pitchFamily="34" charset="0"/>
              </a:rPr>
              <a:t>Harpel </a:t>
            </a:r>
            <a:r>
              <a:rPr lang="en-US" altLang="en-US" sz="2600" dirty="0" smtClean="0">
                <a:solidFill>
                  <a:srgbClr val="00264D"/>
                </a:solidFill>
                <a:latin typeface="Calibri" panose="020F0502020204030204" pitchFamily="34" charset="0"/>
              </a:rPr>
              <a:t>Professor of Capital Formation &amp; Growth </a:t>
            </a:r>
            <a:r>
              <a:rPr lang="en-US" altLang="en-US" sz="2600" dirty="0">
                <a:solidFill>
                  <a:srgbClr val="00264D"/>
                </a:solidFill>
                <a:latin typeface="Calibri" panose="020F0502020204030204" pitchFamily="34" charset="0"/>
              </a:rPr>
              <a:t>Harvard University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264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The quality of institutions varies, </a:t>
            </a:r>
            <a:br>
              <a:rPr lang="en-US" altLang="en-US" sz="3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not just across countries, but also across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070153-7EA6-47A7-83CE-5A90601AE6B8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64" y="2362200"/>
            <a:ext cx="2895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62" y="1371600"/>
            <a:ext cx="831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1250"/>
            <a:ext cx="2962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929063" y="1857375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1984-2009</a:t>
            </a:r>
          </a:p>
        </p:txBody>
      </p:sp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172200"/>
            <a:ext cx="6524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271463" y="62738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</a:rPr>
              <a:t>Frankel, Végh </a:t>
            </a:r>
            <a:br>
              <a:rPr lang="en-US" altLang="en-US" sz="1200" dirty="0">
                <a:latin typeface="Calibri" panose="020F0502020204030204" pitchFamily="34" charset="0"/>
              </a:rPr>
            </a:br>
            <a:r>
              <a:rPr lang="en-US" altLang="en-US" sz="1200" dirty="0">
                <a:latin typeface="Calibri" panose="020F0502020204030204" pitchFamily="34" charset="0"/>
              </a:rPr>
              <a:t>&amp; Vuletin</a:t>
            </a:r>
            <a:r>
              <a:rPr lang="en-US" altLang="en-US" sz="1200" dirty="0" smtClean="0">
                <a:latin typeface="Calibri" panose="020F0502020204030204" pitchFamily="34" charset="0"/>
              </a:rPr>
              <a:t>,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2013</a:t>
            </a:r>
            <a:r>
              <a:rPr lang="en-US" altLang="en-US" sz="1200" i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6781800" y="3313332"/>
            <a:ext cx="1828800" cy="953868"/>
          </a:xfrm>
          <a:prstGeom prst="line">
            <a:avLst/>
          </a:prstGeom>
          <a:noFill/>
          <a:ln w="76200">
            <a:solidFill>
              <a:srgbClr val="00CC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607717" y="4191000"/>
            <a:ext cx="1273333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52864" y="3100388"/>
            <a:ext cx="2438400" cy="46037"/>
          </a:xfrm>
          <a:prstGeom prst="line">
            <a:avLst/>
          </a:prstGeom>
          <a:noFill/>
          <a:ln w="76200">
            <a:solidFill>
              <a:srgbClr val="0070C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9" name="AutoShape 12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620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0" name="AutoShape 14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1" name="AutoShape 16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86" name="Picture 18" descr="http://3.bp.blogspot.com/_njKPjCEOAnQ/TT1CggFZLbI/AAAAAAAACQo/b6PxjyndVCM/s1600/Australia_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4" y="515801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AutoShape 20" descr="data:image/jpeg;base64,/9j/4AAQSkZJRgABAQAAAQABAAD/2wBDAAkGBwgHBgkIBwgKCgkLDRYPDQwMDRsUFRAWIB0iIiAdHx8kKDQsJCYxJx8fLT0tMTU3Ojo6Iys/RD84QzQ5Ojf/2wBDAQoKCg0MDRoPDxo3JR8lNzc3Nzc3Nzc3Nzc3Nzc3Nzc3Nzc3Nzc3Nzc3Nzc3Nzc3Nzc3Nzc3Nzc3Nzc3Nzc3Nzf/wAARCACsAQMDASIAAhEBAxEB/8QAHAABAAIDAQEBAAAAAAAAAAAAAAQIBQYHAwIB/8QANRAAAQMCAgoCAQIFBQEAAAAAAAECBAMRBQYSFRYhMVFVYpGTE0EHFHEiMkJhgSNSscHR8P/EABoBAQACAwEAAAAAAAAAAAAAAAACBQEDBwT/xAAzEQEAAAMFBwMCBAcAAAAAAAAAAQIFERVRU5EDBBQXIaLREjFBcYETYcHwIiMyM6Gx8f/aAAwDAQACEQMRAD8A6uADjKxAAAAAAAAAAAAAAAAAAAAAAAAAAAAAAAAAAAAAAAAAAAAAAAAAAAAAAAAAAAAAAAAAAAAAAAAAAAAAAAAAAAAAAAAAAAAAAAAAAAAAAAAAAAAAAAAAAAAAAAAAAAAAAAAAAAAAC6cxdOZWzbHMnW53uUbY5k63O9ynVOVFQz5O7w8P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wVs2xzJ1ud7lA5UVDPk7vBx0mDBAA7orAAAAAAAAAAAAAB+o1zkcqNVUbvVUTgfh0z8Q5fjScQdKnzsMqUJFB9FcPdWR1Woi82/VrX5nv+W8s08CwuBSwPC2UsMY5VkSW/xvWou5qPcu+1r2+rqVcarsob5DdbOsfn4/79E/RH0+pq+Scn4pjuIwZDcPfVwz9Qz56qqiN0Ecmkm9d+6/An51/HtXLLJU2viEVsNaqtiU1c5atX7RLW+k4rf6MV+PsbbgOZKE2TJq0olJr3VmU3KnyojVs233dbcTJZzzzRzhhyU5+HpHmRqqui1qLrorF4sci/si3T7TgQ2sd+46Hp/t9LbIfXGPvjGHxH2Zh6fT+bAZYwJcxYjq+jNjxpL23opIujai/7UVEWym55j/FuKQMCwzV0T9ZORarpzqLkW19HRRLql0REXgn2ppeVcRhYRjNDEZ8d8lsZfkpUWqiI+on8t1+kRd/+Dbs2fkOpmjKaR3KsKdTlItSnRe5GVqSov/C2ui/v+zfI79xUn4P9HzbDG2HxGEYw/Wz7JfT6Y2+7ntak+jVfSqtVtRjla5q8UVD5RrnX0Wqtkutk4IZvJcWdLzLCp4dDbMqfIivovaiscz+rSvuRtr7zsOcckYJDyxOo4VUgYVUl1mvdVlVbNcjd+gjl4J92Q2b3VNnuu2k2M8LYzf46/MPf6YsSyRmha4ED1lUFjSKlFX06isdbTpPRzXf3RU4oeRZwjbC2CAAAAAAAAAAAAAAAAAAAAAAAAAAAAAAy2VsPh4rjcbD59WrRpynfEyrSbpKx6/yqqfaX3L+5vWavxpUy/lHTh0amJYgspHVq1Kmv+nRRFtZvHja6/wDRo2X8dm5alrMg0aDZTmWp1a1LTViL9tvu387G15j/ACRieKZbwpkefWi4g19VsxY7lp6aJo6C7vpbr/lFKjfJd+jvWzjsY/wW9ftbHC2z49/ezo2S+n0xt92n5fxN+B49CxH41c6LWa9zOCqiLvTxc852Lz50mVXryqyulPV9VqPXRddb2tyIdSo+rUdUqvc97lu5zluqr/c+Sz/CkjP64w62WIW/AADYwAAD1oSa8fS+CtUpaaWdoPVuknJbGVn5ilT8t4fg0hXPZCrVKjHuW6qjkSyf4XS8mFBCbZSTTQmjDrDr+jNrbfxxlypj2P0acnD61fDXI9siqjVRtNFatl0uaLaxMz1kaNk6Cx9ee+VKlVnJHYynotZTbxVy/bt6JZDGZKzPPwbGsOa7EpNLDmyGfNS+Vfj0Fd/FdvDhcnZs/IeJZh/WxK9OM/DatRVoUqlFNKkn9Ko5LLpf+qVW0l3+O/QjLH+XZC2H3j+XvjZZ06Jw9Pp/NpYPp7HMcrXtVrk4oqWU+S4awAAAAAAAAAAAAAAAAAAAAAAAAzeUsMwvGMTbBxTEKsF1ZUbQqNpabVcq20Xb7pfdZTCE/A8Tfg2KR8RpUadWrHdp021P5Udbcqp92XeatvLPNspoSRsjZ0+v3Zh79XX/AMg5HwGLg8CZOxOpCpYfGbFRWUUe6uqXVLJdP4lXS/8AkOKVvj+V/wAOn8d10dO17f3sbFJzvjOIYbPw/F5CzqExUeny8aNRFRUcy3BN1tHhvNaPFTN23jd9nGTbz+qNvTDHC33t90p5oRj0AAWSAAAAAAAAAbp+P8s4HmaXTiysTrx5qO0v060UVtZqb10XX3Lbmnk0sy+XMwSsu15ErD2sSXUorSp1nJdaN1S6tTheyW38zzb5JtZ9jNLsZrJvj99en7glLGEI9W//AJfyzguHTa2LVJ9WlKm76MKlRRUVyIiKulfcnDycpM5i2acSxnCI+H4rU/VLGqK+jIqLeo1FTe1V+04ceRgzVTthtthsIbPbTWxh/r4s+2PUnjCMbYAAPciAAAAAAAAAADOaqjd/kaqjd/kng4jf1Tz5tXYr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E8C/qnnzalyU7Jl0AAVK0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0" y="-784225"/>
            <a:ext cx="2466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90" name="Picture 22" descr="http://flagspot.net/images/v/ve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085184"/>
            <a:ext cx="901700" cy="50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4" name="Picture 26" descr="http://www.ketv.com/image/view/-/17944840/medRes/2/-/maxh/460/maxw/620/-/pimyt2z/-/Chile-flag-jp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8010"/>
            <a:ext cx="1071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40113"/>
            <a:ext cx="2419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Good institutions;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Countercyclical spending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2743200"/>
            <a:ext cx="241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Worsened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More-cyclical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spending.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05600" y="2729132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Improved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Less-cyclical </a:t>
            </a: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spending.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381000" y="4714127"/>
            <a:ext cx="2410264" cy="72008"/>
          </a:xfrm>
          <a:prstGeom prst="line">
            <a:avLst/>
          </a:prstGeom>
          <a:noFill/>
          <a:ln w="76200">
            <a:solidFill>
              <a:srgbClr val="0070C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4607718" y="3327400"/>
            <a:ext cx="1283493" cy="4445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6908335" y="3733006"/>
            <a:ext cx="1702265" cy="688939"/>
          </a:xfrm>
          <a:prstGeom prst="line">
            <a:avLst/>
          </a:prstGeom>
          <a:noFill/>
          <a:ln w="76200">
            <a:solidFill>
              <a:srgbClr val="00CC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2536" y="1371600"/>
            <a:ext cx="267608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49653" y="484941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6037" y="3501008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230373" y="4509120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Corr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321162" y="3193231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IQ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528471" y="505442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IQ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463876" y="342900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IQ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14" grpId="0" animBg="1"/>
      <p:bldP spid="15" grpId="0" animBg="1"/>
      <p:bldP spid="16" grpId="0" animBg="1"/>
      <p:bldP spid="3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3716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600" dirty="0">
                <a:effectLst/>
              </a:rPr>
              <a:t>Advanced countries can suffer </a:t>
            </a:r>
            <a:r>
              <a:rPr lang="en-US" sz="3600" dirty="0" smtClean="0">
                <a:effectLst/>
              </a:rPr>
              <a:t>pro-cyclicality too</a:t>
            </a:r>
            <a:r>
              <a:rPr lang="en-US" sz="3600" dirty="0">
                <a:effectLst/>
              </a:rPr>
              <a:t>.</a:t>
            </a:r>
            <a:br>
              <a:rPr lang="en-US" sz="3600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45" y="2492896"/>
            <a:ext cx="3917099" cy="26642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i) The </a:t>
            </a:r>
            <a:r>
              <a:rPr lang="en-US" dirty="0">
                <a:effectLst/>
              </a:rPr>
              <a:t>euro </a:t>
            </a:r>
            <a:r>
              <a:rPr lang="en-US" dirty="0" smtClean="0">
                <a:effectLst/>
              </a:rPr>
              <a:t>periphery.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ii</a:t>
            </a:r>
            <a:r>
              <a:rPr lang="en-US" dirty="0">
                <a:effectLst/>
              </a:rPr>
              <a:t>) The US. 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pic>
        <p:nvPicPr>
          <p:cNvPr id="4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13" y="2326165"/>
            <a:ext cx="1199143" cy="8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6" y="3591916"/>
            <a:ext cx="1193258" cy="62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88" y="0"/>
            <a:ext cx="8712968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Calibri" panose="020F0502020204030204" pitchFamily="34" charset="0"/>
              </a:rPr>
              <a:t>(i) Pro-cyclical fiscal policy in Europe:</a:t>
            </a:r>
            <a:endParaRPr lang="en-US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556593"/>
            <a:ext cx="87010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565525" y="6550025"/>
            <a:ext cx="2378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itchFamily="34" charset="0"/>
              </a:rPr>
              <a:t>Source: </a:t>
            </a:r>
            <a:r>
              <a:rPr lang="en-GB" sz="1100" dirty="0" err="1">
                <a:latin typeface="Calibri" pitchFamily="34" charset="0"/>
              </a:rPr>
              <a:t>P.Krugman</a:t>
            </a:r>
            <a:r>
              <a:rPr lang="en-GB" sz="1100" dirty="0">
                <a:latin typeface="Calibri" pitchFamily="34" charset="0"/>
              </a:rPr>
              <a:t>, 10 May </a:t>
            </a:r>
            <a:r>
              <a:rPr lang="en-GB" sz="1100" dirty="0" smtClean="0">
                <a:latin typeface="Calibri" pitchFamily="34" charset="0"/>
              </a:rPr>
              <a:t>2012</a:t>
            </a:r>
            <a:r>
              <a:rPr lang="en-GB" sz="1400" dirty="0" smtClean="0">
                <a:latin typeface="Calibri" pitchFamily="34" charset="0"/>
              </a:rPr>
              <a:t>.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90965" y="2667000"/>
            <a:ext cx="6048672" cy="289560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21" y="5502065"/>
            <a:ext cx="509882" cy="3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2.gstatic.com/images?q=tbn:ANd9GcTYpzJsgbErl2tANvLRzEVhMDp6cynREx4EX7B-dEkG7oNWndzzniB3Q2j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56" y="2888043"/>
            <a:ext cx="456383" cy="2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www.mapsofworld.com/images/world-countries-flags/ireland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72224"/>
            <a:ext cx="485309" cy="3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www.theflagshop.co.uk/ekmps/shops/speed/images/portugal-flag-194-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485309" cy="3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" y="838200"/>
            <a:ext cx="89154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" dirty="0">
                <a:latin typeface="Calibri" panose="020F0502020204030204" pitchFamily="34" charset="0"/>
              </a:rPr>
              <a:t/>
            </a:r>
            <a:br>
              <a:rPr lang="en-US" sz="500" dirty="0">
                <a:latin typeface="Calibri" panose="020F0502020204030204" pitchFamily="34" charset="0"/>
              </a:rPr>
            </a:br>
            <a:r>
              <a:rPr lang="en-US" sz="3700" dirty="0">
                <a:latin typeface="Calibri" panose="020F0502020204030204" pitchFamily="34" charset="0"/>
              </a:rPr>
              <a:t>When the euro crisis hit in 2009, </a:t>
            </a:r>
            <a:endParaRPr lang="en-US" sz="500" dirty="0" smtClean="0">
              <a:latin typeface="Calibri" panose="020F0502020204030204" pitchFamily="34" charset="0"/>
            </a:endParaRPr>
          </a:p>
          <a:p>
            <a:r>
              <a:rPr lang="en-US" sz="500" dirty="0" smtClean="0">
                <a:latin typeface="Calibri" panose="020F0502020204030204" pitchFamily="34" charset="0"/>
              </a:rPr>
              <a:t/>
            </a:r>
            <a:br>
              <a:rPr lang="en-US" sz="500" dirty="0" smtClean="0">
                <a:latin typeface="Calibri" panose="020F0502020204030204" pitchFamily="34" charset="0"/>
              </a:rPr>
            </a:br>
            <a:r>
              <a:rPr lang="en-US" sz="3300" dirty="0" smtClean="0">
                <a:latin typeface="Calibri" panose="020F0502020204030204" pitchFamily="34" charset="0"/>
              </a:rPr>
              <a:t>the </a:t>
            </a:r>
            <a:r>
              <a:rPr lang="en-US" sz="3300" dirty="0">
                <a:latin typeface="Calibri" panose="020F0502020204030204" pitchFamily="34" charset="0"/>
              </a:rPr>
              <a:t>bigger </a:t>
            </a:r>
            <a:r>
              <a:rPr lang="en-US" sz="3300" dirty="0" smtClean="0">
                <a:latin typeface="Calibri" panose="020F0502020204030204" pitchFamily="34" charset="0"/>
              </a:rPr>
              <a:t>fiscal contractions </a:t>
            </a:r>
            <a:r>
              <a:rPr lang="en-US" sz="3300" dirty="0">
                <a:latin typeface="Calibri" panose="020F0502020204030204" pitchFamily="34" charset="0"/>
              </a:rPr>
              <a:t>went with the </a:t>
            </a:r>
            <a:r>
              <a:rPr lang="en-US" sz="3300" dirty="0" smtClean="0">
                <a:latin typeface="Calibri" panose="020F0502020204030204" pitchFamily="34" charset="0"/>
              </a:rPr>
              <a:t>bigger recessions.</a:t>
            </a:r>
            <a:endParaRPr lang="en-US" sz="3300" dirty="0"/>
          </a:p>
        </p:txBody>
      </p:sp>
      <p:pic>
        <p:nvPicPr>
          <p:cNvPr id="15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7959"/>
            <a:ext cx="903684" cy="6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0164"/>
            <a:ext cx="9071612" cy="610344"/>
          </a:xfrm>
        </p:spPr>
        <p:txBody>
          <a:bodyPr>
            <a:normAutofit fontScale="90000"/>
          </a:bodyPr>
          <a:lstStyle/>
          <a:p>
            <a:r>
              <a:rPr lang="en-US" sz="900" b="1" dirty="0" smtClean="0">
                <a:effectLst/>
                <a:latin typeface="Calibri" panose="020F0502020204030204" pitchFamily="34" charset="0"/>
              </a:rPr>
              <a:t/>
            </a:r>
            <a:br>
              <a:rPr lang="en-US" sz="900" b="1" dirty="0" smtClean="0">
                <a:effectLst/>
                <a:latin typeface="Calibri" panose="020F0502020204030204" pitchFamily="34" charset="0"/>
              </a:rPr>
            </a:br>
            <a:r>
              <a:rPr lang="en-US" sz="3100" dirty="0">
                <a:effectLst/>
                <a:latin typeface="Calibri" panose="020F0502020204030204" pitchFamily="34" charset="0"/>
              </a:rPr>
              <a:t/>
            </a:r>
            <a:br>
              <a:rPr lang="en-US" sz="3100" dirty="0">
                <a:effectLst/>
                <a:latin typeface="Calibri" panose="020F0502020204030204" pitchFamily="34" charset="0"/>
              </a:rPr>
            </a:br>
            <a:r>
              <a:rPr lang="en-US" sz="31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2900" dirty="0" smtClean="0">
                <a:effectLst/>
                <a:latin typeface="Calibri" panose="020F0502020204030204" pitchFamily="34" charset="0"/>
              </a:rPr>
              <a:t>Effects of austerity were worse than the Troika </a:t>
            </a:r>
            <a:r>
              <a:rPr lang="en-US" sz="2900" dirty="0">
                <a:effectLst/>
                <a:latin typeface="Calibri" panose="020F0502020204030204" pitchFamily="34" charset="0"/>
              </a:rPr>
              <a:t>had assumed</a:t>
            </a:r>
            <a:r>
              <a:rPr lang="en-US" sz="2900" dirty="0" smtClean="0">
                <a:effectLst/>
                <a:latin typeface="Calibri" panose="020F0502020204030204" pitchFamily="34" charset="0"/>
              </a:rPr>
              <a:t>.</a:t>
            </a:r>
            <a:br>
              <a:rPr lang="en-US" sz="2900" dirty="0" smtClean="0">
                <a:effectLst/>
                <a:latin typeface="Calibri" panose="020F0502020204030204" pitchFamily="34" charset="0"/>
              </a:rPr>
            </a:br>
            <a:endParaRPr lang="en-US" sz="29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Unfortunately we are unable to provide accessible alternative text for this. If you require assistance to access this image, please contact help@nature.com or the auth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7239000" cy="36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8616" y="2153478"/>
            <a:ext cx="81029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Europe: Growth Forecast Errors vs. Fiscal Consolidation Forecasts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854" y="6331386"/>
            <a:ext cx="8149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Note: Figure plots forecast error for real GDP growth in 2010 </a:t>
            </a:r>
            <a:r>
              <a:rPr lang="en-US" sz="1500" dirty="0" smtClean="0">
                <a:latin typeface="Calibri" panose="020F0502020204030204" pitchFamily="34" charset="0"/>
              </a:rPr>
              <a:t>&amp; 2011 </a:t>
            </a:r>
            <a:r>
              <a:rPr lang="en-US" sz="1500" dirty="0">
                <a:latin typeface="Calibri" panose="020F0502020204030204" pitchFamily="34" charset="0"/>
              </a:rPr>
              <a:t>relative to forecasts made </a:t>
            </a:r>
            <a:r>
              <a:rPr lang="en-US" sz="1500" dirty="0" smtClean="0">
                <a:latin typeface="Calibri" panose="020F0502020204030204" pitchFamily="34" charset="0"/>
              </a:rPr>
              <a:t>in</a:t>
            </a:r>
            <a:br>
              <a:rPr lang="en-US" sz="1500" dirty="0" smtClean="0">
                <a:latin typeface="Calibri" panose="020F0502020204030204" pitchFamily="34" charset="0"/>
              </a:rPr>
            </a:br>
            <a:r>
              <a:rPr lang="en-US" sz="1500" dirty="0" smtClean="0">
                <a:latin typeface="Calibri" panose="020F0502020204030204" pitchFamily="34" charset="0"/>
              </a:rPr>
              <a:t>the </a:t>
            </a:r>
            <a:r>
              <a:rPr lang="en-US" sz="1500" dirty="0">
                <a:latin typeface="Calibri" panose="020F0502020204030204" pitchFamily="34" charset="0"/>
              </a:rPr>
              <a:t>spring of </a:t>
            </a:r>
            <a:r>
              <a:rPr lang="en-US" sz="1500" dirty="0" smtClean="0">
                <a:latin typeface="Calibri" panose="020F0502020204030204" pitchFamily="34" charset="0"/>
              </a:rPr>
              <a:t>2010, </a:t>
            </a:r>
            <a:r>
              <a:rPr lang="en-US" sz="1500" dirty="0">
                <a:latin typeface="Calibri" panose="020F0502020204030204" pitchFamily="34" charset="0"/>
              </a:rPr>
              <a:t>on forecasts of fiscal consolidation for 2010 </a:t>
            </a:r>
            <a:r>
              <a:rPr lang="en-US" sz="1500" dirty="0" smtClean="0">
                <a:latin typeface="Calibri" panose="020F0502020204030204" pitchFamily="34" charset="0"/>
              </a:rPr>
              <a:t>&amp; </a:t>
            </a:r>
            <a:r>
              <a:rPr lang="en-US" sz="1500" dirty="0">
                <a:latin typeface="Calibri" panose="020F0502020204030204" pitchFamily="34" charset="0"/>
              </a:rPr>
              <a:t>2011 made in spring of year </a:t>
            </a:r>
            <a:r>
              <a:rPr lang="en-US" sz="1500" dirty="0" smtClean="0">
                <a:latin typeface="Calibri" panose="020F0502020204030204" pitchFamily="34" charset="0"/>
              </a:rPr>
              <a:t>2010.</a:t>
            </a:r>
            <a:endParaRPr lang="en-US" sz="15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58114" y="3040443"/>
            <a:ext cx="5763538" cy="1836357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2062"/>
            <a:ext cx="678950" cy="4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52864" y="3113782"/>
            <a:ext cx="293188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Blanchard &amp; Leigh, 2014, </a:t>
            </a:r>
            <a:r>
              <a:rPr lang="en-US" sz="1200" dirty="0" smtClean="0"/>
              <a:t>“Growth Forecast Errors and Fiscal </a:t>
            </a:r>
            <a:r>
              <a:rPr lang="en-US" sz="1200" dirty="0" err="1" smtClean="0"/>
              <a:t>Multipliers,”</a:t>
            </a:r>
            <a:r>
              <a:rPr lang="en-US" sz="1200" i="1" dirty="0" err="1" smtClean="0"/>
              <a:t>American</a:t>
            </a:r>
            <a:r>
              <a:rPr lang="en-US" sz="1200" i="1" dirty="0" smtClean="0"/>
              <a:t> </a:t>
            </a:r>
            <a:r>
              <a:rPr lang="en-US" sz="1200" i="1" dirty="0"/>
              <a:t>Economic </a:t>
            </a:r>
            <a:r>
              <a:rPr lang="en-US" sz="1200" i="1" dirty="0" smtClean="0"/>
              <a:t>Review.</a:t>
            </a:r>
            <a:endParaRPr lang="en-US" sz="1200" i="1" dirty="0" smtClean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28600"/>
            <a:ext cx="6043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Why? A different kind of over-optimism: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80" y="5029200"/>
            <a:ext cx="509882" cy="3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t2.gstatic.com/images?q=tbn:ANd9GcTYpzJsgbErl2tANvLRzEVhMDp6cynREx4EX7B-dEkG7oNWndzzniB3Q2j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65" y="4080215"/>
            <a:ext cx="456383" cy="2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www.mapsofworld.com/images/world-countries-flags/ireland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26495"/>
            <a:ext cx="485309" cy="3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theflagshop.co.uk/ekmps/shops/speed/images/portugal-flag-194-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2" y="3519684"/>
            <a:ext cx="485309" cy="3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6261" y="1134308"/>
            <a:ext cx="8995413" cy="102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latin typeface="Calibri" panose="020F0502020204030204" pitchFamily="34" charset="0"/>
              </a:rPr>
              <a:t>The evidence:  the bigger the fiscal contraction, the bigger </a:t>
            </a:r>
            <a:br>
              <a:rPr lang="en-US" sz="2700" dirty="0" smtClean="0">
                <a:latin typeface="Calibri" panose="020F0502020204030204" pitchFamily="34" charset="0"/>
              </a:rPr>
            </a:br>
            <a:r>
              <a:rPr lang="en-US" sz="2700" dirty="0" smtClean="0">
                <a:latin typeface="Calibri" panose="020F0502020204030204" pitchFamily="34" charset="0"/>
              </a:rPr>
              <a:t>the GDP loss </a:t>
            </a:r>
            <a:r>
              <a:rPr lang="en-US" sz="2700" i="1" dirty="0" smtClean="0">
                <a:latin typeface="Calibri" panose="020F0502020204030204" pitchFamily="34" charset="0"/>
              </a:rPr>
              <a:t>relative to what had been officially forecast in 2010.</a:t>
            </a:r>
            <a:endParaRPr lang="en-US" sz="29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With austerity</a:t>
            </a:r>
            <a: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  <a:t>, debt/GDP ratios continued to rise </a:t>
            </a:r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sharply: </a:t>
            </a:r>
            <a: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400" dirty="0">
                <a:effectLst/>
                <a:latin typeface="Calibri" panose="020F0502020204030204" pitchFamily="34" charset="0"/>
                <a:cs typeface="Times New Roman" pitchFamily="18" charset="0"/>
              </a:rPr>
              <a:t>Declining GDP outweighed progress on reduction of budget </a:t>
            </a:r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deficits</a:t>
            </a:r>
            <a:b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0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  <a:cs typeface="Times New Roman" pitchFamily="18" charset="0"/>
              </a:rPr>
              <a:t>Fatas</a:t>
            </a:r>
            <a:r>
              <a:rPr lang="en-US" altLang="en-US" sz="20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&amp; Summers, 2018).</a:t>
            </a:r>
            <a:endParaRPr lang="en-US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1722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.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n-US" sz="1000" b="1" dirty="0"/>
          </a:p>
        </p:txBody>
      </p:sp>
      <p:graphicFrame>
        <p:nvGraphicFramePr>
          <p:cNvPr id="5" name="Graphique 1"/>
          <p:cNvGraphicFramePr/>
          <p:nvPr>
            <p:extLst>
              <p:ext uri="{D42A27DB-BD31-4B8C-83A1-F6EECF244321}">
                <p14:modId xmlns:p14="http://schemas.microsoft.com/office/powerpoint/2010/main" val="1723050925"/>
              </p:ext>
            </p:extLst>
          </p:nvPr>
        </p:nvGraphicFramePr>
        <p:xfrm>
          <a:off x="0" y="1371599"/>
          <a:ext cx="9067800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2062"/>
            <a:ext cx="678950" cy="4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3" y="1666096"/>
            <a:ext cx="8523609" cy="45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67999" y="179929"/>
            <a:ext cx="637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(ii) US fiscal policy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62603" y="3212976"/>
            <a:ext cx="762530" cy="668124"/>
          </a:xfrm>
          <a:prstGeom prst="straightConnector1">
            <a:avLst/>
          </a:prstGeom>
          <a:ln w="76200">
            <a:solidFill>
              <a:srgbClr val="D47D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01283" y="4005064"/>
            <a:ext cx="690693" cy="927192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8035"/>
            <a:ext cx="989173" cy="52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2048" y="836712"/>
            <a:ext cx="862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Departing </a:t>
            </a:r>
            <a:r>
              <a:rPr lang="en-US" sz="2400" dirty="0" smtClean="0">
                <a:latin typeface="Calibri" panose="020F0502020204030204" pitchFamily="34" charset="0"/>
              </a:rPr>
              <a:t>from history, especially in peacetime, the budget deficit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has been </a:t>
            </a:r>
            <a:r>
              <a:rPr lang="en-US" sz="2400" dirty="0" smtClean="0">
                <a:latin typeface="Calibri" panose="020F0502020204030204" pitchFamily="34" charset="0"/>
              </a:rPr>
              <a:t>raised </a:t>
            </a:r>
            <a:r>
              <a:rPr lang="en-US" sz="2400" dirty="0" smtClean="0">
                <a:latin typeface="Calibri" panose="020F0502020204030204" pitchFamily="34" charset="0"/>
              </a:rPr>
              <a:t>sharply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3018" y="1183749"/>
            <a:ext cx="5893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hough the economy is at full employment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41" y="3131676"/>
            <a:ext cx="478016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23590" y="4499828"/>
            <a:ext cx="312906" cy="369332"/>
          </a:xfrm>
          <a:prstGeom prst="rect">
            <a:avLst/>
          </a:prstGeom>
          <a:noFill/>
          <a:ln w="38100">
            <a:solidFill>
              <a:srgbClr val="D47D0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" y="6372036"/>
            <a:ext cx="883777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Source</a:t>
            </a:r>
            <a:r>
              <a:rPr lang="en-US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Goldman Sachs Global Investment </a:t>
            </a:r>
            <a:r>
              <a:rPr lang="en-US" dirty="0" smtClean="0">
                <a:latin typeface="+mn-lt"/>
              </a:rPr>
              <a:t>Research, May 12, 2018 </a:t>
            </a:r>
            <a:r>
              <a:rPr lang="en-US" sz="1400" dirty="0" smtClean="0">
                <a:latin typeface="+mn-lt"/>
              </a:rPr>
              <a:t>Data: Dept.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Labor &amp; OMB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95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>
            <a:noAutofit/>
          </a:bodyPr>
          <a:lstStyle/>
          <a:p>
            <a:r>
              <a:rPr lang="en-US" sz="2600" dirty="0" smtClean="0">
                <a:effectLst/>
              </a:rPr>
              <a:t>In </a:t>
            </a:r>
            <a:r>
              <a:rPr lang="en-US" sz="2600" dirty="0">
                <a:effectLst/>
              </a:rPr>
              <a:t>Dec. </a:t>
            </a:r>
            <a:r>
              <a:rPr lang="en-US" sz="2600" dirty="0" smtClean="0">
                <a:effectLst/>
              </a:rPr>
              <a:t>2017, the government cut taxes sharply although </a:t>
            </a:r>
            <a:br>
              <a:rPr lang="en-US" sz="2600" dirty="0" smtClean="0">
                <a:effectLst/>
              </a:rPr>
            </a:br>
            <a:r>
              <a:rPr lang="en-US" sz="2600" dirty="0" smtClean="0">
                <a:effectLst/>
              </a:rPr>
              <a:t>the US economy was already operating at its potential.</a:t>
            </a:r>
            <a:endParaRPr lang="en-US" sz="2600" dirty="0"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3" y="1752600"/>
            <a:ext cx="7383599" cy="49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248400"/>
            <a:ext cx="180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Ed Dolan, Feb. 8, 2018</a:t>
            </a:r>
            <a:endParaRPr lang="en-US" sz="14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543800" y="3352800"/>
            <a:ext cx="457200" cy="533400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43800" y="4267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82" y="170700"/>
            <a:ext cx="675618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281460"/>
              </p:ext>
            </p:extLst>
          </p:nvPr>
        </p:nvGraphicFramePr>
        <p:xfrm>
          <a:off x="179512" y="1251507"/>
          <a:ext cx="8496944" cy="5129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656184"/>
                <a:gridCol w="3952828"/>
                <a:gridCol w="1519780"/>
              </a:tblGrid>
              <a:tr h="923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Conservative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leaders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Fiscal </a:t>
                      </a:r>
                      <a:r>
                        <a:rPr lang="en-US" sz="2000" dirty="0">
                          <a:effectLst/>
                        </a:rPr>
                        <a:t>action: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discipline </a:t>
                      </a:r>
                      <a:r>
                        <a:rPr lang="en-US" sz="2000" dirty="0">
                          <a:effectLst/>
                        </a:rPr>
                        <a:t>or laxity?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Cyclicality?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Aug.1988 thru 1990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 HW Bush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Promised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“read my lips, no new taxes”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Boom, so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Sept. 1990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 HW Bush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Agreed with </a:t>
                      </a:r>
                      <a:r>
                        <a:rPr lang="en-US" sz="2000" dirty="0" smtClean="0">
                          <a:effectLst/>
                        </a:rPr>
                        <a:t>Congress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 </a:t>
                      </a:r>
                      <a:r>
                        <a:rPr lang="en-US" sz="2000" dirty="0">
                          <a:effectLst/>
                        </a:rPr>
                        <a:t>raise taxes &amp; cut spending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Recession, so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June 1993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Congressional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Republicans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Voted against Clinton’s budget balance law (extension of GHWB’s)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Boom, so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pro-cyclical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 2003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 W Bush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More tax cuts and more spending.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Boom, so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pro-cyclical.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</a:t>
                      </a:r>
                      <a:r>
                        <a:rPr lang="en-US" sz="2000" dirty="0" smtClean="0">
                          <a:effectLst/>
                        </a:rPr>
                        <a:t>. 2009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Congressional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Republicans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Voted against Obama fiscal </a:t>
                      </a:r>
                      <a:r>
                        <a:rPr lang="en-US" sz="2000" dirty="0" smtClean="0">
                          <a:effectLst/>
                        </a:rPr>
                        <a:t>stimulus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Recession, so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</a:t>
                      </a:r>
                      <a:r>
                        <a:rPr lang="en-US" sz="2000" dirty="0" smtClean="0">
                          <a:effectLst/>
                        </a:rPr>
                        <a:t>. 2017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Trump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Tax </a:t>
                      </a:r>
                      <a:r>
                        <a:rPr lang="en-US" sz="2000" dirty="0" smtClean="0">
                          <a:effectLst/>
                        </a:rPr>
                        <a:t>cut,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followed by spending increase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Boom, so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pro-cyclical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885225" y="116632"/>
            <a:ext cx="5373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/>
                <a:latin typeface="Calibri" panose="020F0502020204030204" pitchFamily="34" charset="0"/>
              </a:rPr>
              <a:t>American “fiscal conservatives”</a:t>
            </a:r>
            <a:br>
              <a:rPr lang="en-US" sz="2800" dirty="0" smtClean="0">
                <a:effectLst/>
                <a:latin typeface="Calibri" panose="020F0502020204030204" pitchFamily="34" charset="0"/>
              </a:rPr>
            </a:br>
            <a:r>
              <a:rPr lang="en-US" sz="2800" dirty="0" smtClean="0">
                <a:effectLst/>
                <a:latin typeface="Calibri" panose="020F0502020204030204" pitchFamily="34" charset="0"/>
              </a:rPr>
              <a:t>have behaved pro-cyclically before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22475" y="2697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82" y="170700"/>
            <a:ext cx="675618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Three kinds of over-optimism</a:t>
            </a:r>
            <a:endParaRPr lang="en-US" sz="3600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79934"/>
              </p:ext>
            </p:extLst>
          </p:nvPr>
        </p:nvGraphicFramePr>
        <p:xfrm>
          <a:off x="323528" y="1700808"/>
          <a:ext cx="856895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063160"/>
                <a:gridCol w="2360925"/>
                <a:gridCol w="2002629"/>
              </a:tblGrid>
              <a:tr h="68353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Belief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Optimistic</a:t>
                      </a:r>
                      <a:r>
                        <a:rPr lang="en-US" sz="2400" baseline="0" dirty="0" smtClean="0"/>
                        <a:t> p</a:t>
                      </a:r>
                      <a:r>
                        <a:rPr lang="en-US" sz="2400" dirty="0" smtClean="0"/>
                        <a:t>olicy 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Unintended consequence</a:t>
                      </a:r>
                      <a:endParaRPr lang="en-US" sz="2400" dirty="0"/>
                    </a:p>
                  </a:txBody>
                  <a:tcPr/>
                </a:tc>
              </a:tr>
              <a:tr h="976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Commodity exporters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Booms</a:t>
                      </a:r>
                      <a:r>
                        <a:rPr lang="en-US" sz="2400" baseline="0" dirty="0" smtClean="0"/>
                        <a:t> will continue into the future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</a:t>
                      </a:r>
                      <a:r>
                        <a:rPr lang="en-US" sz="2400" baseline="0" dirty="0" smtClean="0"/>
                        <a:t> afford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to run deficits during boom.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Pro-cyclical</a:t>
                      </a:r>
                      <a:r>
                        <a:rPr lang="en-US" sz="2400" baseline="0" dirty="0" smtClean="0"/>
                        <a:t> fiscal policy.</a:t>
                      </a:r>
                      <a:endParaRPr lang="en-US" sz="2400" dirty="0"/>
                    </a:p>
                  </a:txBody>
                  <a:tcPr/>
                </a:tc>
              </a:tr>
              <a:tr h="9764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Euro-crisis</a:t>
                      </a:r>
                      <a:r>
                        <a:rPr lang="en-US" sz="2400" b="1" baseline="0" dirty="0" smtClean="0"/>
                        <a:t> Troika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“Expansionary austerity”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Spending cuts would not hurt GDP much.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Debt/GDP ↑.</a:t>
                      </a:r>
                      <a:endParaRPr lang="en-US" sz="2400" dirty="0"/>
                    </a:p>
                  </a:txBody>
                  <a:tcPr/>
                </a:tc>
              </a:tr>
              <a:tr h="6835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American fiscal conservatives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Supply side economics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Tax</a:t>
                      </a:r>
                      <a:r>
                        <a:rPr lang="en-US" sz="2400" baseline="0" dirty="0" smtClean="0"/>
                        <a:t> cuts will boost GDP a lot: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Budget deficit ↓.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deficit</a:t>
                      </a:r>
                      <a:r>
                        <a:rPr lang="en-US" sz="2400" dirty="0" smtClean="0"/>
                        <a:t> ↑.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323528" y="2564904"/>
            <a:ext cx="8568952" cy="1080120"/>
          </a:xfrm>
          <a:prstGeom prst="round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3528" y="3739066"/>
            <a:ext cx="8568952" cy="108012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3528" y="4898179"/>
            <a:ext cx="8568952" cy="118813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4CF833-F6A3-45B1-B610-D3799077479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15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How can countries avoid pro-cyclical fiscal policy?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2" y="1066800"/>
            <a:ext cx="8975558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What </a:t>
            </a:r>
            <a:r>
              <a:rPr lang="en-US" altLang="en-US" sz="3000" i="1" dirty="0" smtClean="0">
                <a:effectLst/>
                <a:latin typeface="Calibri" panose="020F0502020204030204" pitchFamily="34" charset="0"/>
              </a:rPr>
              <a:t>are</a:t>
            </a: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 “good institutions,” exactly?</a:t>
            </a:r>
            <a:r>
              <a:rPr lang="en-US" altLang="en-US" sz="10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000" dirty="0" smtClean="0">
                <a:effectLst/>
                <a:latin typeface="Calibri" panose="020F0502020204030204" pitchFamily="34" charset="0"/>
              </a:rPr>
            </a:br>
            <a:endParaRPr lang="en-US" altLang="en-US" sz="10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Rules?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Budget deficit ceilings (SGP) or debt brakes?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Have been tried by many countries:  </a:t>
            </a:r>
          </a:p>
          <a:p>
            <a:pPr lvl="3"/>
            <a:r>
              <a:rPr lang="en-US" altLang="en-US" dirty="0" smtClean="0">
                <a:effectLst/>
                <a:latin typeface="Calibri" panose="020F0502020204030204" pitchFamily="34" charset="0"/>
              </a:rPr>
              <a:t>&gt; 97 IMF members.</a:t>
            </a:r>
          </a:p>
          <a:p>
            <a:pPr lvl="3"/>
            <a:r>
              <a:rPr lang="en-US" altLang="en-US" dirty="0" smtClean="0">
                <a:effectLst/>
                <a:latin typeface="Calibri" panose="020F0502020204030204" pitchFamily="34" charset="0"/>
              </a:rPr>
              <a:t>Usually fail.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Rules for </a:t>
            </a:r>
            <a:r>
              <a:rPr lang="en-US" altLang="en-US" i="1" dirty="0" smtClean="0">
                <a:effectLst/>
                <a:latin typeface="Calibri" panose="020F0502020204030204" pitchFamily="34" charset="0"/>
              </a:rPr>
              <a:t>cyclically adjusted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budgets?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Countries can more likely stick with them.  But…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Rules don’t address a major problem: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Over-optimism in official forecasts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of GDP growth rates, tax receipts &amp; budgets.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32363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81000"/>
            <a:ext cx="8640960" cy="13716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Fiscal policy has two jobs (</a:t>
            </a:r>
            <a:r>
              <a:rPr lang="en-US" sz="3200" dirty="0" err="1" smtClean="0">
                <a:effectLst/>
              </a:rPr>
              <a:t>macroeconomically</a:t>
            </a:r>
            <a:r>
              <a:rPr lang="en-US" sz="3200" dirty="0" smtClean="0">
                <a:effectLst/>
              </a:rPr>
              <a:t>). 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6176"/>
            <a:ext cx="8496944" cy="3819128"/>
          </a:xfrm>
        </p:spPr>
        <p:txBody>
          <a:bodyPr/>
          <a:lstStyle/>
          <a:p>
            <a:r>
              <a:rPr lang="en-US" dirty="0" smtClean="0">
                <a:effectLst/>
              </a:rPr>
              <a:t>Long run:  keep enough budget discipline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  on average to ensure debt is sustainable.</a:t>
            </a:r>
            <a:endParaRPr lang="en-US" sz="1800" dirty="0" smtClean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r>
              <a:rPr lang="en-US" dirty="0" smtClean="0">
                <a:effectLst/>
              </a:rPr>
              <a:t>Medium run:  keep fiscal policy counter-cyclical.</a:t>
            </a:r>
          </a:p>
          <a:p>
            <a:pPr lvl="1"/>
            <a:r>
              <a:rPr lang="en-US" dirty="0" smtClean="0">
                <a:effectLst/>
              </a:rPr>
              <a:t>Or, if counter-cyclical is too difficult,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at least don’t allow it to be </a:t>
            </a:r>
            <a:r>
              <a:rPr lang="en-US" i="1" dirty="0" smtClean="0">
                <a:effectLst/>
              </a:rPr>
              <a:t>pro</a:t>
            </a:r>
            <a:r>
              <a:rPr lang="en-US" dirty="0" smtClean="0">
                <a:effectLst/>
              </a:rPr>
              <a:t>-cyclical.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7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Countries with Balanced Budget Rules </a:t>
            </a:r>
            <a:br>
              <a:rPr lang="en-US" altLang="en-US" sz="3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frequently violate them.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400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8" y="6290604"/>
            <a:ext cx="312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ubtitle 2"/>
          <p:cNvSpPr txBox="1">
            <a:spLocks/>
          </p:cNvSpPr>
          <p:nvPr/>
        </p:nvSpPr>
        <p:spPr bwMode="auto">
          <a:xfrm>
            <a:off x="2438400" y="6356350"/>
            <a:ext cx="29416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400">
                <a:latin typeface="Calibri" panose="020F0502020204030204" pitchFamily="34" charset="0"/>
              </a:rPr>
              <a:t>International Monetary Fund, 2014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" y="6262468"/>
            <a:ext cx="1140733" cy="5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600200"/>
            <a:ext cx="3535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7086600" y="1676400"/>
            <a:ext cx="1563248" cy="646331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BBR: Balanced</a:t>
            </a:r>
            <a:b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 Budget Rules</a:t>
            </a: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086600" y="2414588"/>
            <a:ext cx="1610441" cy="369332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DR: Debt Rules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7086600" y="2895600"/>
            <a:ext cx="1941513" cy="646113"/>
          </a:xfrm>
          <a:prstGeom prst="rect">
            <a:avLst/>
          </a:prstGeom>
          <a:solidFill>
            <a:srgbClr val="FFDF7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ER:</a:t>
            </a: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Expenditure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Rules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97013" y="4289425"/>
            <a:ext cx="5706432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03445" y="3962400"/>
            <a:ext cx="140936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638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Compliance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&lt; 50%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32038" y="1676400"/>
            <a:ext cx="868362" cy="1571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18C3-BE4B-4D4E-AC06-754BDDCC18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3F6858-4B0C-4FFA-B50B-FAE11CBB3279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63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000" dirty="0" smtClean="0">
                <a:effectLst/>
                <a:latin typeface="Calibri" panose="020F0502020204030204" pitchFamily="34" charset="0"/>
              </a:rPr>
              <a:t>Over-optimism in official forecasts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Statistically significant findings among 33 countries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Frankel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(2011, 2012).</a:t>
            </a:r>
            <a:endParaRPr lang="en-US" altLang="en-US" sz="2800" dirty="0" smtClean="0">
              <a:effectLst/>
              <a:latin typeface="Calibri" panose="020F05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6025"/>
            <a:ext cx="2316675" cy="230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2616" y="2362200"/>
            <a:ext cx="63596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609600" indent="-6096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Official forecasts on average </a:t>
            </a:r>
            <a:br>
              <a:rPr lang="en-US" altLang="en-US" sz="3000" kern="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are overly optimistic, for: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(1) GDP  &amp;   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(2) budgets.</a:t>
            </a:r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0" kern="0" dirty="0" smtClean="0">
                <a:effectLst/>
                <a:latin typeface="Calibri" panose="020F0502020204030204" pitchFamily="34" charset="0"/>
              </a:rPr>
            </a:br>
            <a:endParaRPr lang="en-US" altLang="en-US" sz="800" kern="0" dirty="0" smtClean="0">
              <a:effectLst/>
              <a:latin typeface="Calibri" panose="020F0502020204030204" pitchFamily="34" charset="0"/>
            </a:endParaRPr>
          </a:p>
          <a:p>
            <a:pPr marL="609600" indent="-6096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The bias toward optimism is: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(3) stronger the longer </a:t>
            </a:r>
            <a:br>
              <a:rPr lang="en-US" altLang="en-US" kern="0" dirty="0" smtClean="0">
                <a:effectLst/>
                <a:latin typeface="Calibri" panose="020F0502020204030204" pitchFamily="34" charset="0"/>
              </a:rPr>
            </a:b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     the forecast horizon;</a:t>
            </a:r>
          </a:p>
          <a:p>
            <a:pPr marL="990600" lvl="1" indent="-533400"/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(4) greater in booms. </a:t>
            </a:r>
          </a:p>
        </p:txBody>
      </p:sp>
      <p:pic>
        <p:nvPicPr>
          <p:cNvPr id="7" name="Picture 4" descr="bs0160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52" y="4862058"/>
            <a:ext cx="1611043" cy="1491382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3F6858-4B0C-4FFA-B50B-FAE11CBB3279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24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Implication of forecast bias for actual budgets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988840"/>
            <a:ext cx="8011617" cy="4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Over-optimistic in growth forecasts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leads to over-optimism in tax revenue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a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nd so to over-optimism in budget forecasts.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ffectLst/>
                <a:latin typeface="Calibri" panose="020F0502020204030204" pitchFamily="34" charset="0"/>
              </a:rPr>
              <a:t>Can lead to pro-cyclical fiscal policy: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ffectLst/>
                <a:latin typeface="Calibri" panose="020F0502020204030204" pitchFamily="34" charset="0"/>
              </a:rPr>
              <a:t>If the boom is forecast to last indefinitely, </a:t>
            </a:r>
            <a:br>
              <a:rPr lang="en-US" altLang="en-US" dirty="0">
                <a:effectLst/>
                <a:latin typeface="Calibri" panose="020F0502020204030204" pitchFamily="34" charset="0"/>
              </a:rPr>
            </a:br>
            <a:r>
              <a:rPr lang="en-US" altLang="en-US" dirty="0">
                <a:effectLst/>
                <a:latin typeface="Calibri" panose="020F0502020204030204" pitchFamily="34" charset="0"/>
              </a:rPr>
              <a:t>there is no apparent need to retrench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.</a:t>
            </a:r>
            <a:endParaRPr lang="en-US" altLang="en-US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9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s0160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23" y="4005064"/>
            <a:ext cx="1322355" cy="1224136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160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Mistakes in GDP forecasts tend to cause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mistakes in tax revenue forecasts</a:t>
            </a:r>
            <a:endParaRPr lang="en-US" sz="2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>
                <a:effectLst/>
              </a:rPr>
              <a:pPr/>
              <a:t>23</a:t>
            </a:fld>
            <a:endParaRPr lang="en-US" altLang="en-US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00162" cy="44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6167045"/>
            <a:ext cx="576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+mn-lt"/>
              </a:rPr>
              <a:t>Andrew Powell, IDB, Nov</a:t>
            </a:r>
            <a:r>
              <a:rPr lang="en-US" sz="1700" dirty="0">
                <a:latin typeface="+mn-lt"/>
              </a:rPr>
              <a:t>. </a:t>
            </a:r>
            <a:r>
              <a:rPr lang="en-US" sz="1700" dirty="0" smtClean="0">
                <a:latin typeface="+mn-lt"/>
              </a:rPr>
              <a:t>2017 </a:t>
            </a:r>
            <a:r>
              <a:rPr lang="en-US" sz="1700" dirty="0">
                <a:latin typeface="+mn-lt"/>
              </a:rPr>
              <a:t>LACEA, Buenos </a:t>
            </a:r>
            <a:r>
              <a:rPr lang="en-US" sz="1700" dirty="0" smtClean="0">
                <a:latin typeface="+mn-lt"/>
              </a:rPr>
              <a:t>Aires.</a:t>
            </a:r>
            <a:br>
              <a:rPr lang="en-US" sz="1700" dirty="0" smtClean="0">
                <a:latin typeface="+mn-lt"/>
              </a:rPr>
            </a:br>
            <a:r>
              <a:rPr lang="en-US" sz="17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“</a:t>
            </a:r>
            <a:r>
              <a:rPr lang="en-US" sz="1600" dirty="0" smtClean="0">
                <a:latin typeface="+mn-lt"/>
              </a:rPr>
              <a:t>Fiscal </a:t>
            </a:r>
            <a:r>
              <a:rPr lang="en-US" sz="1600" dirty="0">
                <a:latin typeface="+mn-lt"/>
              </a:rPr>
              <a:t>Challenges in Latin America and the </a:t>
            </a:r>
            <a:r>
              <a:rPr lang="en-US" sz="1600" dirty="0" smtClean="0">
                <a:latin typeface="+mn-lt"/>
              </a:rPr>
              <a:t>Caribbean.”</a:t>
            </a:r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4077072"/>
            <a:ext cx="22322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87624" y="3212976"/>
            <a:ext cx="6264696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7544" y="1484784"/>
            <a:ext cx="352839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LAC country forecasts for 2016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CF37151-8A47-4473-9E64-868B227FD0B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75316"/>
              </p:ext>
            </p:extLst>
          </p:nvPr>
        </p:nvGraphicFramePr>
        <p:xfrm>
          <a:off x="615752" y="1889125"/>
          <a:ext cx="8077200" cy="3293102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Variables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year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years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years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GDP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gap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0.093***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0.258***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0.289***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(0.019)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(0.040)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(0.063)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Constant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0.201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0.649***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1.364***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(0.197)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(0.231)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(0.348)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Observations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398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179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0.033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0.113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0.092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RMSE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2.25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2.73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3.10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2" name="Rectangle 4"/>
          <p:cNvSpPr>
            <a:spLocks noChangeArrowheads="1"/>
          </p:cNvSpPr>
          <p:nvPr/>
        </p:nvSpPr>
        <p:spPr bwMode="auto">
          <a:xfrm>
            <a:off x="1645840" y="1456262"/>
            <a:ext cx="6022504" cy="3885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522" tIns="9522" rIns="9522" bIns="952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Budget </a:t>
            </a:r>
            <a:r>
              <a:rPr lang="en-US" altLang="en-US" sz="2400" dirty="0">
                <a:latin typeface="Calibri" panose="020F0502020204030204" pitchFamily="34" charset="0"/>
              </a:rPr>
              <a:t>balance forecast error as % of </a:t>
            </a:r>
            <a:r>
              <a:rPr lang="en-US" altLang="en-US" sz="2400" dirty="0" smtClean="0">
                <a:latin typeface="Calibri" panose="020F0502020204030204" pitchFamily="34" charset="0"/>
              </a:rPr>
              <a:t>GDP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14373" name="Rectangle 4"/>
          <p:cNvSpPr>
            <a:spLocks noChangeArrowheads="1"/>
          </p:cNvSpPr>
          <p:nvPr/>
        </p:nvSpPr>
        <p:spPr bwMode="auto">
          <a:xfrm>
            <a:off x="467544" y="5373216"/>
            <a:ext cx="8352929" cy="5578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522" tIns="9522" rIns="9522" bIns="952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latin typeface="Calibri" panose="020F0502020204030204" pitchFamily="34" charset="0"/>
              </a:rPr>
              <a:t>*** </a:t>
            </a:r>
            <a:r>
              <a:rPr lang="en-US" altLang="en-US" sz="1900" dirty="0" smtClean="0">
                <a:latin typeface="Calibri" panose="020F0502020204030204" pitchFamily="34" charset="0"/>
              </a:rPr>
              <a:t>p&lt;0.01             </a:t>
            </a:r>
            <a:r>
              <a:rPr lang="en-US" altLang="en-US" sz="1600" dirty="0" smtClean="0">
                <a:latin typeface="Calibri" panose="020F0502020204030204" pitchFamily="34" charset="0"/>
              </a:rPr>
              <a:t>(</a:t>
            </a:r>
            <a:r>
              <a:rPr lang="en-US" altLang="en-US" sz="1600" dirty="0">
                <a:latin typeface="Calibri" panose="020F0502020204030204" pitchFamily="34" charset="0"/>
              </a:rPr>
              <a:t>Robust standard errors in </a:t>
            </a:r>
            <a:r>
              <a:rPr lang="en-US" altLang="en-US" sz="1600" dirty="0" smtClean="0">
                <a:latin typeface="Calibri" panose="020F0502020204030204" pitchFamily="34" charset="0"/>
              </a:rPr>
              <a:t>parentheses, clustered </a:t>
            </a:r>
            <a:r>
              <a:rPr lang="en-US" altLang="en-US" sz="1600" dirty="0">
                <a:latin typeface="Calibri" panose="020F0502020204030204" pitchFamily="34" charset="0"/>
              </a:rPr>
              <a:t>by country</a:t>
            </a:r>
            <a:r>
              <a:rPr lang="en-US" altLang="en-US" sz="1600" dirty="0" smtClean="0">
                <a:latin typeface="Calibri" panose="020F0502020204030204" pitchFamily="34" charset="0"/>
              </a:rPr>
              <a:t>.)</a:t>
            </a:r>
            <a:r>
              <a:rPr lang="en-US" altLang="en-US" sz="1900" dirty="0">
                <a:latin typeface="Calibri" panose="020F0502020204030204" pitchFamily="34" charset="0"/>
              </a:rPr>
              <a:t/>
            </a:r>
            <a:br>
              <a:rPr lang="en-US" altLang="en-US" sz="1900" dirty="0">
                <a:latin typeface="Calibri" panose="020F0502020204030204" pitchFamily="34" charset="0"/>
              </a:rPr>
            </a:br>
            <a:r>
              <a:rPr lang="en-US" altLang="en-US" sz="1600" dirty="0" smtClean="0">
                <a:latin typeface="Calibri" panose="020F0502020204030204" pitchFamily="34" charset="0"/>
              </a:rPr>
              <a:t>GDP </a:t>
            </a:r>
            <a:r>
              <a:rPr lang="en-US" altLang="en-US" sz="1600" dirty="0">
                <a:latin typeface="Calibri" panose="020F0502020204030204" pitchFamily="34" charset="0"/>
              </a:rPr>
              <a:t>gap is </a:t>
            </a:r>
            <a:r>
              <a:rPr lang="en-US" altLang="en-US" sz="1600" dirty="0" smtClean="0">
                <a:latin typeface="Calibri" panose="020F0502020204030204" pitchFamily="34" charset="0"/>
              </a:rPr>
              <a:t>lagged: it </a:t>
            </a:r>
            <a:r>
              <a:rPr lang="en-US" altLang="en-US" sz="1600" dirty="0">
                <a:latin typeface="Calibri" panose="020F0502020204030204" pitchFamily="34" charset="0"/>
              </a:rPr>
              <a:t>lines up with the year </a:t>
            </a:r>
            <a:r>
              <a:rPr lang="en-US" altLang="en-US" sz="1600" dirty="0" smtClean="0">
                <a:latin typeface="Calibri" panose="020F0502020204030204" pitchFamily="34" charset="0"/>
              </a:rPr>
              <a:t>in </a:t>
            </a:r>
            <a:r>
              <a:rPr lang="en-US" altLang="en-US" sz="1600" dirty="0">
                <a:latin typeface="Calibri" panose="020F0502020204030204" pitchFamily="34" charset="0"/>
              </a:rPr>
              <a:t>which </a:t>
            </a:r>
            <a:r>
              <a:rPr lang="en-US" altLang="en-US" sz="1600" dirty="0" smtClean="0">
                <a:latin typeface="Calibri" panose="020F0502020204030204" pitchFamily="34" charset="0"/>
              </a:rPr>
              <a:t>forecast </a:t>
            </a:r>
            <a:r>
              <a:rPr lang="en-US" altLang="en-US" sz="1600" dirty="0">
                <a:latin typeface="Calibri" panose="020F0502020204030204" pitchFamily="34" charset="0"/>
              </a:rPr>
              <a:t>was made, not the year being forecast.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9552" y="3200400"/>
            <a:ext cx="77724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552" y="2356340"/>
            <a:ext cx="77724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031" y="313492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The optimism bias</a:t>
            </a: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255" y="6228020"/>
            <a:ext cx="1368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Calibri" panose="020F0502020204030204" pitchFamily="34" charset="0"/>
              </a:rPr>
              <a:t>Frankel (</a:t>
            </a:r>
            <a:r>
              <a:rPr lang="en-US" altLang="en-US" sz="1400" dirty="0" smtClean="0">
                <a:latin typeface="Calibri" panose="020F0502020204030204" pitchFamily="34" charset="0"/>
              </a:rPr>
              <a:t>2011)   </a:t>
            </a:r>
            <a:r>
              <a:rPr lang="en-US" altLang="en-US" dirty="0" smtClean="0">
                <a:latin typeface="Calibri" panose="020F0502020204030204" pitchFamily="34" charset="0"/>
              </a:rPr>
              <a:t>                                             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5297" y="764704"/>
            <a:ext cx="352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and at longer horizons.</a:t>
            </a:r>
            <a:endParaRPr lang="en-US" sz="2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6750" y="313492"/>
            <a:ext cx="477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is significantly greater in booms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9552" y="2348880"/>
            <a:ext cx="365446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552" y="3212976"/>
            <a:ext cx="77724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09" y="598670"/>
            <a:ext cx="1000125" cy="9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1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29208"/>
            <a:ext cx="8229600" cy="1371600"/>
          </a:xfrm>
        </p:spPr>
        <p:txBody>
          <a:bodyPr/>
          <a:lstStyle/>
          <a:p>
            <a:r>
              <a:rPr lang="en-US" sz="3200" dirty="0" smtClean="0">
                <a:effectLst/>
                <a:latin typeface="Calibri" panose="020F0502020204030204" pitchFamily="34" charset="0"/>
              </a:rPr>
              <a:t>What institutions might help address </a:t>
            </a:r>
            <a:br>
              <a:rPr lang="en-US" sz="3200" dirty="0" smtClean="0">
                <a:effectLst/>
                <a:latin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</a:rPr>
              <a:t>the problem of bias in fiscal forecasts?</a:t>
            </a:r>
            <a:endParaRPr lang="en-US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4244712"/>
            <a:ext cx="7704856" cy="3000712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Evidence suggesting possible solutions:</a:t>
            </a:r>
            <a:r>
              <a:rPr lang="en-US" sz="1100" dirty="0" smtClean="0">
                <a:effectLst/>
              </a:rPr>
              <a:t/>
            </a:r>
            <a:br>
              <a:rPr lang="en-US" sz="1100" dirty="0" smtClean="0">
                <a:effectLst/>
              </a:rPr>
            </a:br>
            <a:endParaRPr lang="en-US" sz="11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(1) </a:t>
            </a:r>
            <a:r>
              <a:rPr lang="en-US" sz="2600" dirty="0">
                <a:effectLst/>
              </a:rPr>
              <a:t>P</a:t>
            </a:r>
            <a:r>
              <a:rPr lang="en-US" sz="2600" dirty="0" smtClean="0">
                <a:effectLst/>
              </a:rPr>
              <a:t>rivate sector forecasts can help.</a:t>
            </a: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endParaRPr lang="en-US" sz="1400" dirty="0" smtClean="0">
              <a:effectLst/>
            </a:endParaRPr>
          </a:p>
          <a:p>
            <a:pPr lvl="1"/>
            <a:r>
              <a:rPr lang="en-US" sz="2600" dirty="0" smtClean="0">
                <a:effectLst/>
              </a:rPr>
              <a:t>(2) The case of Chile’s fiscal institutions.</a:t>
            </a:r>
          </a:p>
          <a:p>
            <a:pPr lvl="1"/>
            <a:endParaRPr lang="en-US" sz="2400" dirty="0" smtClean="0">
              <a:effectLst/>
            </a:endParaRPr>
          </a:p>
          <a:p>
            <a:endParaRPr lang="en-US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79" y="4077072"/>
            <a:ext cx="1270198" cy="12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92" y="5456247"/>
            <a:ext cx="975605" cy="781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84984"/>
            <a:ext cx="1016172" cy="6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2435690"/>
            <a:ext cx="8839201" cy="12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BD rules don’t help</a:t>
            </a:r>
            <a:r>
              <a:rPr lang="en-US" altLang="en-US" sz="2800" kern="0" dirty="0" smtClean="0">
                <a:effectLst/>
                <a:latin typeface="Calibri" panose="020F0502020204030204" pitchFamily="34" charset="0"/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Europe’s SGP </a:t>
            </a:r>
            <a:r>
              <a:rPr lang="en-US" altLang="en-US" i="1" kern="0" dirty="0" smtClean="0">
                <a:effectLst/>
                <a:latin typeface="Calibri" panose="020F0502020204030204" pitchFamily="34" charset="0"/>
              </a:rPr>
              <a:t>worsens</a:t>
            </a:r>
            <a:r>
              <a:rPr lang="en-US" altLang="en-US" kern="0" dirty="0" smtClean="0">
                <a:effectLst/>
                <a:latin typeface="Calibri" panose="020F0502020204030204" pitchFamily="34" charset="0"/>
              </a:rPr>
              <a:t> forecast bias for euro members.</a:t>
            </a:r>
          </a:p>
          <a:p>
            <a:pPr lvl="2">
              <a:lnSpc>
                <a:spcPct val="80000"/>
              </a:lnSpc>
            </a:pPr>
            <a:r>
              <a:rPr lang="en-US" altLang="en-US" sz="1800" kern="0" dirty="0" smtClean="0">
                <a:effectLst/>
                <a:latin typeface="Calibri" panose="020F0502020204030204" pitchFamily="34" charset="0"/>
              </a:rPr>
              <a:t>Frankel &amp; Schreger (2013)</a:t>
            </a:r>
          </a:p>
        </p:txBody>
      </p:sp>
    </p:spTree>
    <p:extLst>
      <p:ext uri="{BB962C8B-B14F-4D97-AF65-F5344CB8AC3E}">
        <p14:creationId xmlns:p14="http://schemas.microsoft.com/office/powerpoint/2010/main" val="38995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1B55364D-4C4D-4D42-9DD7-0063EE09A7F3}" type="slidenum">
              <a:rPr lang="en-US" altLang="en-US">
                <a:latin typeface="Arial" pitchFamily="34" charset="0"/>
              </a:rPr>
              <a:pPr eaLnBrk="1" hangingPunct="1"/>
              <a:t>26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39939" name="Picture 2" descr="C:\Users\Evan\Downloads\gd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916832"/>
            <a:ext cx="812165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467544" y="1168860"/>
            <a:ext cx="8365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</a:rPr>
              <a:t>When official forecasts of GDP are more optimistic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than private forecasts, </a:t>
            </a:r>
            <a:r>
              <a:rPr lang="en-US" altLang="en-US" sz="2400" dirty="0" smtClean="0">
                <a:latin typeface="+mn-lt"/>
              </a:rPr>
              <a:t>on average they </a:t>
            </a:r>
            <a:r>
              <a:rPr lang="en-US" altLang="en-US" sz="2400" dirty="0">
                <a:latin typeface="+mn-lt"/>
              </a:rPr>
              <a:t>are too optimistic.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4938" y="3356992"/>
            <a:ext cx="6900862" cy="2592288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03648" y="181089"/>
            <a:ext cx="6408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(1) Private forecasts </a:t>
            </a:r>
            <a:r>
              <a:rPr lang="en-US" altLang="en-US" sz="3000" b="1" dirty="0">
                <a:solidFill>
                  <a:srgbClr val="7030A0"/>
                </a:solidFill>
                <a:latin typeface="Calibri" panose="020F0502020204030204" pitchFamily="34" charset="0"/>
              </a:rPr>
              <a:t>can </a:t>
            </a:r>
            <a:r>
              <a:rPr lang="en-US" alt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help</a:t>
            </a:r>
            <a:br>
              <a:rPr lang="en-US" altLang="en-US" sz="3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alt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Frankel </a:t>
            </a:r>
            <a:r>
              <a:rPr lang="en-US" alt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&amp; Schreger (2016</a:t>
            </a:r>
            <a:r>
              <a:rPr lang="en-US" alt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)</a:t>
            </a:r>
            <a:endParaRPr lang="en-US" altLang="en-US" sz="2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26" y="29568"/>
            <a:ext cx="1270198" cy="12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33584EA-891B-42BB-8F3A-E06C5553857D}" type="slidenum">
              <a:rPr lang="en-US" altLang="en-US">
                <a:latin typeface="Arial" pitchFamily="34" charset="0"/>
              </a:rPr>
              <a:pPr eaLnBrk="1" hangingPunct="1"/>
              <a:t>27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37891" name="Picture 2" descr="C:\Users\Evan\Downloads\BB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94978"/>
            <a:ext cx="81216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28980" y="430882"/>
            <a:ext cx="7858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+mn-lt"/>
              </a:rPr>
              <a:t>When official forecasts of budget balance are more optimistic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than private forecasts, </a:t>
            </a:r>
            <a:r>
              <a:rPr lang="en-US" altLang="en-US" sz="2400" dirty="0" smtClean="0">
                <a:latin typeface="+mn-lt"/>
              </a:rPr>
              <a:t>on average they </a:t>
            </a:r>
            <a:r>
              <a:rPr lang="en-US" altLang="en-US" sz="2400" dirty="0">
                <a:latin typeface="+mn-lt"/>
              </a:rPr>
              <a:t>are too optimistic.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4938" y="2147242"/>
            <a:ext cx="6900862" cy="3036888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63888" y="6330806"/>
            <a:ext cx="2592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Calibri" panose="020F0502020204030204" pitchFamily="34" charset="0"/>
              </a:rPr>
              <a:t>Frankel &amp; Schreger (2016) 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B5C303-ACD7-47A1-A14D-A9406CF3E6A4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6416" y="522288"/>
            <a:ext cx="866807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Frankel &amp; Schreger (2016)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c</a:t>
            </a:r>
            <a:r>
              <a:rPr lang="en-US" altLang="en-US" sz="2800" dirty="0" smtClean="0">
                <a:latin typeface="Calibri" panose="020F0502020204030204" pitchFamily="34" charset="0"/>
              </a:rPr>
              <a:t>onclusions regarding private forecasts:</a:t>
            </a:r>
            <a:r>
              <a:rPr lang="en-US" altLang="en-US" sz="2400" dirty="0">
                <a:latin typeface="Calibri" panose="020F0502020204030204" pitchFamily="34" charset="0"/>
              </a:rPr>
              <a:t/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br>
              <a:rPr lang="en-US" altLang="en-US" sz="20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Incorporating private sector forecasts into the budget process could help countries stick to fiscal </a:t>
            </a:r>
            <a:r>
              <a:rPr lang="en-US" altLang="en-US" sz="2800" dirty="0" smtClean="0">
                <a:latin typeface="Calibri" panose="020F0502020204030204" pitchFamily="34" charset="0"/>
              </a:rPr>
              <a:t>rules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  <a:br>
              <a:rPr lang="en-US" altLang="en-US" sz="2800" dirty="0">
                <a:latin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Official forecasters are more over-optimistic than private forecasters judged by </a:t>
            </a:r>
            <a:r>
              <a:rPr lang="en-US" altLang="en-US" sz="2300" dirty="0" smtClean="0">
                <a:latin typeface="Calibri" panose="020F0502020204030204" pitchFamily="34" charset="0"/>
              </a:rPr>
              <a:t>average outcomes </a:t>
            </a:r>
            <a:r>
              <a:rPr lang="en-US" altLang="en-US" sz="2300" dirty="0">
                <a:latin typeface="Calibri" panose="020F0502020204030204" pitchFamily="34" charset="0"/>
              </a:rPr>
              <a:t>for budget balances &amp; real GDP. </a:t>
            </a:r>
            <a:r>
              <a:rPr lang="en-US" altLang="en-US" sz="1400" dirty="0">
                <a:latin typeface="Calibri" panose="020F0502020204030204" pitchFamily="34" charset="0"/>
              </a:rPr>
              <a:t/>
            </a:r>
            <a:br>
              <a:rPr lang="en-US" altLang="en-US" sz="1400" dirty="0">
                <a:latin typeface="Calibri" panose="020F0502020204030204" pitchFamily="34" charset="0"/>
              </a:rPr>
            </a:br>
            <a:endParaRPr lang="en-US" altLang="en-US" sz="1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While euro area governments </a:t>
            </a:r>
            <a:r>
              <a:rPr lang="en-US" altLang="en-US" sz="2300" smtClean="0">
                <a:latin typeface="Calibri" panose="020F0502020204030204" pitchFamily="34" charset="0"/>
              </a:rPr>
              <a:t>would never </a:t>
            </a:r>
            <a:r>
              <a:rPr lang="en-US" altLang="en-US" sz="2300" dirty="0" smtClean="0">
                <a:latin typeface="Calibri" panose="020F0502020204030204" pitchFamily="34" charset="0"/>
              </a:rPr>
              <a:t>forecast </a:t>
            </a:r>
            <a:r>
              <a:rPr lang="en-US" altLang="en-US" sz="2300" dirty="0">
                <a:latin typeface="Calibri" panose="020F0502020204030204" pitchFamily="34" charset="0"/>
              </a:rPr>
              <a:t>violations </a:t>
            </a:r>
            <a:r>
              <a:rPr lang="en-US" altLang="en-US" sz="2300" dirty="0" smtClean="0">
                <a:latin typeface="Calibri" panose="020F0502020204030204" pitchFamily="34" charset="0"/>
              </a:rPr>
              <a:t/>
            </a:r>
            <a:br>
              <a:rPr lang="en-US" altLang="en-US" sz="2300" dirty="0" smtClean="0">
                <a:latin typeface="Calibri" panose="020F0502020204030204" pitchFamily="34" charset="0"/>
              </a:rPr>
            </a:br>
            <a:r>
              <a:rPr lang="en-US" altLang="en-US" sz="2300" dirty="0" smtClean="0">
                <a:latin typeface="Calibri" panose="020F0502020204030204" pitchFamily="34" charset="0"/>
              </a:rPr>
              <a:t>of </a:t>
            </a:r>
            <a:r>
              <a:rPr lang="en-US" altLang="en-US" sz="2300" dirty="0">
                <a:latin typeface="Calibri" panose="020F0502020204030204" pitchFamily="34" charset="0"/>
              </a:rPr>
              <a:t>the 3% deficit/GDP cap in the SGP during the period 1999-2009, private sector forecasters </a:t>
            </a:r>
            <a:r>
              <a:rPr lang="en-US" altLang="en-US" sz="2300" dirty="0" smtClean="0">
                <a:latin typeface="Calibri" panose="020F0502020204030204" pitchFamily="34" charset="0"/>
              </a:rPr>
              <a:t>would. </a:t>
            </a:r>
            <a:r>
              <a:rPr lang="en-US" altLang="en-US" sz="1600" dirty="0">
                <a:latin typeface="Calibri" panose="020F0502020204030204" pitchFamily="34" charset="0"/>
              </a:rPr>
              <a:t/>
            </a:r>
            <a:br>
              <a:rPr lang="en-US" altLang="en-US" sz="1600" dirty="0">
                <a:latin typeface="Calibri" panose="020F0502020204030204" pitchFamily="34" charset="0"/>
              </a:rPr>
            </a:b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</a:t>
            </a:r>
            <a:r>
              <a:rPr lang="en-US" altLang="en-US" sz="2300" dirty="0" smtClean="0">
                <a:latin typeface="Calibri" panose="020F0502020204030204" pitchFamily="34" charset="0"/>
              </a:rPr>
              <a:t>Official forecasts could do better over time </a:t>
            </a:r>
            <a:br>
              <a:rPr lang="en-US" altLang="en-US" sz="2300" dirty="0" smtClean="0">
                <a:latin typeface="Calibri" panose="020F0502020204030204" pitchFamily="34" charset="0"/>
              </a:rPr>
            </a:br>
            <a:r>
              <a:rPr lang="en-US" altLang="en-US" sz="2300" dirty="0" smtClean="0">
                <a:latin typeface="Calibri" panose="020F0502020204030204" pitchFamily="34" charset="0"/>
              </a:rPr>
              <a:t>by putting some weight on private forecasts.  </a:t>
            </a:r>
            <a:r>
              <a:rPr lang="en-US" altLang="en-US" sz="2300" dirty="0">
                <a:latin typeface="Calibri" panose="020F0502020204030204" pitchFamily="34" charset="0"/>
              </a:rPr>
              <a:t/>
            </a:r>
            <a:br>
              <a:rPr lang="en-US" altLang="en-US" sz="2300" dirty="0">
                <a:latin typeface="Calibri" panose="020F0502020204030204" pitchFamily="34" charset="0"/>
              </a:rPr>
            </a:br>
            <a:endParaRPr lang="en-US" altLang="en-US" sz="2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DD8994F-7A88-4858-86EF-6DECD18FAC4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9040" y="2148408"/>
            <a:ext cx="8153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In 2000 Chile instituted its structural budget rule.</a:t>
            </a: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The institution was formalized in law in 2006.</a:t>
            </a: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" dirty="0" smtClean="0">
                <a:effectLst/>
                <a:latin typeface="Calibri" panose="020F0502020204030204" pitchFamily="34" charset="0"/>
              </a:rPr>
            </a:br>
            <a:endParaRPr lang="en-US" altLang="en-US" sz="3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The structural budget surplus must…</a:t>
            </a:r>
          </a:p>
          <a:p>
            <a:pPr lvl="1"/>
            <a:r>
              <a:rPr lang="en-US" altLang="en-US" sz="2600" dirty="0">
                <a:effectLst/>
                <a:latin typeface="Calibri" panose="020F0502020204030204" pitchFamily="34" charset="0"/>
              </a:rPr>
              <a:t>b</a:t>
            </a: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e targeted, at 0 as of 2008,</a:t>
            </a:r>
            <a:endParaRPr lang="en-US" altLang="en-US" sz="2200" dirty="0" smtClean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where structural is defined by output &amp; </a:t>
            </a:r>
            <a:br>
              <a:rPr lang="en-US" altLang="en-US" sz="24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copper price equal to their long-run trend values.</a:t>
            </a:r>
            <a:r>
              <a:rPr lang="en-US" altLang="en-US" sz="3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00" dirty="0" smtClean="0">
                <a:effectLst/>
                <a:latin typeface="Calibri" panose="020F0502020204030204" pitchFamily="34" charset="0"/>
              </a:rPr>
            </a:br>
            <a:endParaRPr lang="en-US" altLang="en-US" sz="3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I.e., in a boom the government can only spend increased revenues that are deemed permanent;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any temporary copper bonanzas must be saved.</a:t>
            </a:r>
          </a:p>
        </p:txBody>
      </p:sp>
      <p:pic>
        <p:nvPicPr>
          <p:cNvPr id="52229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7817"/>
            <a:ext cx="1042593" cy="808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1124744"/>
            <a:ext cx="80955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2900" kern="0" dirty="0" smtClean="0">
                <a:effectLst/>
                <a:latin typeface="Calibri" panose="020F0502020204030204" pitchFamily="34" charset="0"/>
              </a:rPr>
              <a:t>Chile’s fiscal institutions appear to have overcome the problem of over-optimism </a:t>
            </a:r>
            <a:r>
              <a:rPr lang="en-US" altLang="en-US" sz="2900" kern="0" dirty="0" smtClean="0">
                <a:solidFill>
                  <a:srgbClr val="7A3D93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altLang="en-US" sz="290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Frankel (2013)</a:t>
            </a:r>
            <a:endParaRPr lang="en-US" altLang="en-US" sz="3200" kern="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384"/>
            <a:ext cx="906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7A3D93"/>
                </a:solidFill>
                <a:latin typeface="Calibri" panose="020F0502020204030204" pitchFamily="34" charset="0"/>
              </a:rPr>
              <a:t>(2) The case of Chile</a:t>
            </a:r>
            <a:endParaRPr lang="ru-RU" altLang="en-US" dirty="0">
              <a:solidFill>
                <a:srgbClr val="7A3D93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j0289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5024"/>
            <a:ext cx="1152128" cy="111721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A0DB08F-8C65-414D-A1B3-6691E0B66C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640"/>
            <a:ext cx="6324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Pro-cyclicality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2816"/>
            <a:ext cx="8458200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Fiscal policy has historically tended </a:t>
            </a:r>
            <a:br>
              <a:rPr lang="en-US" altLang="en-US" sz="3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to be pro-cyclical in most developing countries,			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thereby worsening ups &amp; downs in the economic cycle.</a:t>
            </a:r>
          </a:p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Correlation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of income &amp; spending mostly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positive: </a:t>
            </a:r>
          </a:p>
          <a:p>
            <a:pPr lvl="1" eaLnBrk="1" hangingPunct="1"/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Cuddington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(1989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), Gavin &amp; Perotti (1997),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Tornell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Lane (1999), Kaminsky, Reinhart &amp;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Végh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(2004),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Talvi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Végh (2005), Alesina, Mendoza &amp; Oviedo (2006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), Campante &amp; Tabellini</a:t>
            </a:r>
            <a:r>
              <a:rPr lang="en-US" altLang="en-US" sz="2000" b="1" dirty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(2008),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Ilzetski &amp;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Végh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(2008),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Medas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Zakharova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(2009), Erbil (2011),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Céspedes &amp; Velasco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(2014),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Bova</a:t>
            </a:r>
            <a:r>
              <a:rPr lang="en-US" sz="2000" dirty="0">
                <a:effectLst/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Carcenac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&amp;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Guerguil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(2014)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Avellan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&amp; Vuletin (2015), </a:t>
            </a:r>
            <a:r>
              <a:rPr lang="en-US" sz="2000" dirty="0" err="1">
                <a:effectLst/>
              </a:rPr>
              <a:t>Végh</a:t>
            </a:r>
            <a:r>
              <a:rPr lang="en-US" sz="2000" dirty="0">
                <a:effectLst/>
              </a:rPr>
              <a:t>, </a:t>
            </a:r>
            <a:r>
              <a:rPr lang="en-US" sz="2000" dirty="0" smtClean="0">
                <a:effectLst/>
              </a:rPr>
              <a:t>Lederman </a:t>
            </a:r>
            <a:r>
              <a:rPr lang="en-US" sz="2000" dirty="0">
                <a:effectLst/>
              </a:rPr>
              <a:t>&amp;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Bennett (</a:t>
            </a:r>
            <a:r>
              <a:rPr lang="en-US" sz="2000" dirty="0" smtClean="0">
                <a:effectLst/>
              </a:rPr>
              <a:t>2017)</a:t>
            </a:r>
            <a:r>
              <a:rPr lang="en-US" altLang="en-US" sz="2000" dirty="0" smtClean="0">
                <a:effectLst/>
              </a:rPr>
              <a:t>.</a:t>
            </a:r>
          </a:p>
          <a:p>
            <a:pPr eaLnBrk="1" hangingPunct="1"/>
            <a:r>
              <a:rPr lang="en-US" sz="2800" dirty="0" smtClean="0">
                <a:effectLst/>
                <a:latin typeface="Calibri" panose="020F0502020204030204" pitchFamily="34" charset="0"/>
              </a:rPr>
              <a:t>Tax policy tends to be pro-cyclical as well:</a:t>
            </a:r>
          </a:p>
          <a:p>
            <a:pPr lvl="1" eaLnBrk="1" hangingPunct="1"/>
            <a:r>
              <a:rPr lang="en-US" sz="2000" dirty="0" smtClean="0">
                <a:effectLst/>
                <a:latin typeface="Calibri" panose="020F0502020204030204" pitchFamily="34" charset="0"/>
              </a:rPr>
              <a:t>V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é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gh </a:t>
            </a:r>
            <a:r>
              <a:rPr lang="en-US" sz="2000" dirty="0">
                <a:effectLst/>
                <a:latin typeface="Calibri" panose="020F0502020204030204" pitchFamily="34" charset="0"/>
              </a:rPr>
              <a:t>&amp; 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Vuletin (2015). </a:t>
            </a:r>
            <a:endParaRPr lang="en-US" altLang="en-US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7109" name="Picture 6" descr="roller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24000" cy="207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DEFBF3-96F2-473C-BF7D-E8D0D283833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032" y="1628800"/>
            <a:ext cx="8244408" cy="4869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 </a:t>
            </a: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Chile did not show bias toward optimism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in forecasts of the budget, growth or copper price. </a:t>
            </a:r>
            <a:r>
              <a:rPr lang="en-US" altLang="en-US" sz="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  </a:t>
            </a: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The key innovation that allowed Chile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to achieve countercyclical fiscal policy:</a:t>
            </a:r>
          </a:p>
          <a:p>
            <a:pPr lvl="1"/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not just a structural budget rule in itself, </a:t>
            </a:r>
          </a:p>
          <a:p>
            <a:pPr lvl="1">
              <a:spcBef>
                <a:spcPts val="0"/>
              </a:spcBef>
            </a:pP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but rather </a:t>
            </a:r>
            <a:r>
              <a:rPr lang="en-US" altLang="en-US" sz="2600" dirty="0">
                <a:effectLst/>
                <a:latin typeface="Calibri" panose="020F0502020204030204" pitchFamily="34" charset="0"/>
                <a:cs typeface="Times New Roman" pitchFamily="18" charset="0"/>
              </a:rPr>
              <a:t>a</a:t>
            </a: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regime that entrusts to two panels </a:t>
            </a:r>
            <a:b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of independent experts estimation of </a:t>
            </a:r>
            <a:b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the long-run trends of copper prices &amp; GDP.</a:t>
            </a:r>
          </a:p>
        </p:txBody>
      </p:sp>
      <p:pic>
        <p:nvPicPr>
          <p:cNvPr id="8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87" y="3068960"/>
            <a:ext cx="1483657" cy="14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hile-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1615"/>
            <a:ext cx="886914" cy="710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63688" y="116632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1800" kern="0" dirty="0" smtClean="0">
                <a:effectLst/>
                <a:latin typeface="Calibri" panose="020F0502020204030204" pitchFamily="34" charset="0"/>
              </a:rPr>
              <a:t>Chilean fiscal institutions,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72AE45-0181-4B0D-9109-E4EA5A77928D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58371" name="Picture 2" descr="Chile YF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533400" y="18864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</a:rPr>
              <a:t>Unlike the rest of the panel of 33 countries,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+mn-lt"/>
              </a:rPr>
              <a:t>Chile’s </a:t>
            </a:r>
            <a:r>
              <a:rPr lang="en-US" altLang="en-US" sz="2800" dirty="0">
                <a:latin typeface="+mn-lt"/>
              </a:rPr>
              <a:t>official forecasts </a:t>
            </a:r>
            <a:r>
              <a:rPr lang="en-US" altLang="en-US" sz="2800" dirty="0" smtClean="0">
                <a:latin typeface="+mn-lt"/>
              </a:rPr>
              <a:t>were </a:t>
            </a:r>
            <a:r>
              <a:rPr lang="en-US" altLang="en-US" sz="2800" i="1" dirty="0" smtClean="0">
                <a:latin typeface="+mn-lt"/>
              </a:rPr>
              <a:t>not</a:t>
            </a:r>
            <a:r>
              <a:rPr lang="en-US" altLang="en-US" sz="2800" dirty="0" smtClean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over-optimistic</a:t>
            </a:r>
            <a:r>
              <a:rPr lang="en-US" altLang="en-US" sz="2600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08304" y="3739066"/>
            <a:ext cx="0" cy="504056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4" name="Picture 7" descr="http://nachodonut.files.wordpress.com/2010/10/chile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9794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1311151"/>
            <a:ext cx="7128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Forecasts of budget balance vs. actual</a:t>
            </a:r>
            <a:endParaRPr lang="en-US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0100" y="2099805"/>
            <a:ext cx="8651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E3A71EC-806C-4B84-A6BC-3A8AA3E5CDA6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8863"/>
            <a:ext cx="9144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Chile’s fiscal position strengthened immediately: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Public saving rose from 2.5 % of GDP in 2000 to 7.9 % in 2005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allowing national saving to rise from 21 % to 24 %.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effectLst/>
                <a:latin typeface="Calibri" panose="020F0502020204030204" pitchFamily="34" charset="0"/>
              </a:rPr>
            </a:br>
            <a:endParaRPr lang="en-US" altLang="en-US" sz="6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Government debt fell sharply as a share of GDP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and the sovereign spread gradually declined.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endParaRPr lang="en-US" altLang="en-US" sz="7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By 2006, Chile achieved a sovereign debt rating of A,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 smtClean="0">
                <a:effectLst/>
                <a:latin typeface="Calibri" panose="020F0502020204030204" pitchFamily="34" charset="0"/>
              </a:rPr>
              <a:t>several notches ahead of Latin American peers.</a:t>
            </a:r>
            <a:br>
              <a:rPr lang="en-US" altLang="en-US" sz="1900" dirty="0" smtClean="0"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By 2007, it had become a net creditor.  </a:t>
            </a:r>
            <a:r>
              <a:rPr lang="en-US" altLang="en-US" sz="6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600" dirty="0" smtClean="0">
                <a:effectLst/>
                <a:latin typeface="Calibri" panose="020F0502020204030204" pitchFamily="34" charset="0"/>
              </a:rPr>
            </a:br>
            <a:endParaRPr lang="en-US" altLang="en-US" sz="6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By Dec. 2007, Chile’s sovereign rating had climbed to A+, </a:t>
            </a:r>
          </a:p>
          <a:p>
            <a:pPr lvl="2">
              <a:lnSpc>
                <a:spcPct val="90000"/>
              </a:lnSpc>
            </a:pPr>
            <a:r>
              <a:rPr lang="en-US" altLang="en-US" sz="1900" dirty="0" smtClean="0">
                <a:effectLst/>
                <a:latin typeface="Calibri" panose="020F0502020204030204" pitchFamily="34" charset="0"/>
              </a:rPr>
              <a:t>ahead of some advanced countries. </a:t>
            </a:r>
            <a:br>
              <a:rPr lang="en-US" altLang="en-US" sz="1900" dirty="0" smtClean="0">
                <a:effectLst/>
                <a:latin typeface="Calibri" panose="020F0502020204030204" pitchFamily="34" charset="0"/>
              </a:rPr>
            </a:b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=&gt; It was able to respond to the 2008-09 recession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via fiscal expansion.</a:t>
            </a:r>
          </a:p>
        </p:txBody>
      </p:sp>
      <p:pic>
        <p:nvPicPr>
          <p:cNvPr id="53252" name="Picture 3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01713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351213" y="158750"/>
            <a:ext cx="226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chemeClr val="tx2"/>
                </a:solidFill>
                <a:latin typeface="Calibri" panose="020F0502020204030204" pitchFamily="34" charset="0"/>
                <a:cs typeface="Times New Roman" pitchFamily="18" charset="0"/>
              </a:rPr>
              <a:t>The Pay-off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A93699-90AA-421D-A40D-A0C54DA3AC3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9538"/>
            <a:ext cx="8610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  <a:latin typeface="Calibri" panose="020F0502020204030204" pitchFamily="34" charset="0"/>
              </a:rPr>
              <a:t>L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ist of relevant references by the author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912" y="1052736"/>
            <a:ext cx="8566568" cy="5832648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“Bias in Official Fiscal Forecasts: Can Private Forecasts Help?” </a:t>
            </a:r>
            <a:br>
              <a:rPr lang="en-US" altLang="en-US" sz="2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with Jesse Schreger, NBER Working Paper 22349, 2016.</a:t>
            </a: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>
                <a:effectLst/>
                <a:latin typeface="Calibri" panose="020F0502020204030204" pitchFamily="34" charset="0"/>
              </a:rPr>
              <a:t>“On Graduation from Fiscal Pro-cyclicality,” with Carlos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Végh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&amp; Guillermo Vuletin, </a:t>
            </a:r>
            <a:r>
              <a:rPr lang="en-US" altLang="en-US" sz="2000" i="1" dirty="0">
                <a:effectLst/>
                <a:latin typeface="Calibri" panose="020F0502020204030204" pitchFamily="34" charset="0"/>
              </a:rPr>
              <a:t>Journal of Development Economics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, 100, 1, 2013; pp.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32-47.</a:t>
            </a:r>
            <a:r>
              <a:rPr lang="en-US" altLang="en-US" sz="800" dirty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>
                <a:effectLst/>
                <a:latin typeface="Calibri" panose="020F0502020204030204" pitchFamily="34" charset="0"/>
              </a:rPr>
            </a:br>
            <a:endParaRPr lang="en-US" altLang="en-US" sz="8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>
                <a:effectLst/>
                <a:latin typeface="Calibri" panose="020F0502020204030204" pitchFamily="34" charset="0"/>
              </a:rPr>
              <a:t>“A Solution to Fiscal Pro-cyclicality: The Structural Budget Institutions Pioneered by Chile,” </a:t>
            </a:r>
            <a:r>
              <a:rPr lang="en-US" sz="2000" dirty="0">
                <a:effectLst/>
                <a:latin typeface="Calibri" panose="020F0502020204030204" pitchFamily="34" charset="0"/>
              </a:rPr>
              <a:t>in </a:t>
            </a:r>
            <a:r>
              <a:rPr lang="en-US" sz="2000" i="1" dirty="0">
                <a:effectLst/>
                <a:latin typeface="Calibri" panose="020F0502020204030204" pitchFamily="34" charset="0"/>
              </a:rPr>
              <a:t>Fiscal Policy and Macroeconomic Performance, </a:t>
            </a:r>
            <a:r>
              <a:rPr lang="en-US" sz="2000" dirty="0">
                <a:effectLst/>
                <a:latin typeface="Calibri" panose="020F0502020204030204" pitchFamily="34" charset="0"/>
              </a:rPr>
              <a:t>Luis Felipe Céspedes &amp; Jordi </a:t>
            </a:r>
            <a:r>
              <a:rPr lang="en-US" sz="2000" dirty="0" err="1">
                <a:effectLst/>
                <a:latin typeface="Calibri" panose="020F0502020204030204" pitchFamily="34" charset="0"/>
              </a:rPr>
              <a:t>Galí</a:t>
            </a:r>
            <a:r>
              <a:rPr lang="en-US" sz="2000" dirty="0">
                <a:effectLst/>
                <a:latin typeface="Calibri" panose="020F0502020204030204" pitchFamily="34" charset="0"/>
              </a:rPr>
              <a:t>, eds. (Central Bank of Chile: Santiago), 2013, pp. 323-391.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"Over-optimistic Official Forecasts and Fiscal Rules in the Eurozone," </a:t>
            </a:r>
            <a:br>
              <a:rPr lang="en-US" altLang="en-US" sz="2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with J. Schreger;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Review of World Economy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2013. 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>.  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"Over-optimism in Forecasts by Official Budget Agencies and Its Implications,"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Oxford Review of Economic Policy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2011, 536-562. 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“A Lesson From the South for Fiscal Policy in the US and Other Advanced Countries,”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Comparative Economic Studies,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2011, 407-430.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 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“Snake-Oil Tax Cuts,” 2008,</a:t>
            </a:r>
            <a:r>
              <a:rPr lang="en-US" altLang="en-US" sz="1800" b="1" dirty="0" smtClean="0">
                <a:effectLst/>
                <a:latin typeface="Calibri" panose="020F0502020204030204" pitchFamily="34" charset="0"/>
              </a:rPr>
              <a:t> 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HKS RWP 08-056. </a:t>
            </a:r>
          </a:p>
        </p:txBody>
      </p:sp>
    </p:spTree>
    <p:extLst>
      <p:ext uri="{BB962C8B-B14F-4D97-AF65-F5344CB8AC3E}">
        <p14:creationId xmlns:p14="http://schemas.microsoft.com/office/powerpoint/2010/main" val="3398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ffectLst/>
              </a:rPr>
              <a:t>Why do leaders fail to take advantage </a:t>
            </a:r>
            <a:br>
              <a:rPr lang="en-US" altLang="en-US" sz="3200" dirty="0" smtClean="0">
                <a:effectLst/>
              </a:rPr>
            </a:br>
            <a:r>
              <a:rPr lang="en-US" altLang="en-US" sz="3200" dirty="0" smtClean="0">
                <a:effectLst/>
              </a:rPr>
              <a:t>of boom times to strengthen the budget?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839200" cy="4953000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effectLst/>
              </a:rPr>
              <a:t>People don’t see the need to “fix the hole </a:t>
            </a:r>
            <a:br>
              <a:rPr lang="en-US" altLang="en-US" sz="3000" dirty="0" smtClean="0">
                <a:effectLst/>
              </a:rPr>
            </a:br>
            <a:r>
              <a:rPr lang="en-US" altLang="en-US" sz="3000" dirty="0" smtClean="0">
                <a:effectLst/>
              </a:rPr>
              <a:t>in the roof when the sun is shining.”</a:t>
            </a:r>
          </a:p>
          <a:p>
            <a:pPr lvl="1" eaLnBrk="1" hangingPunct="1"/>
            <a:r>
              <a:rPr lang="en-US" altLang="en-US" dirty="0" smtClean="0">
                <a:effectLst/>
              </a:rPr>
              <a:t>They may see the mistake </a:t>
            </a:r>
            <a:br>
              <a:rPr lang="en-US" altLang="en-US" dirty="0" smtClean="0">
                <a:effectLst/>
              </a:rPr>
            </a:br>
            <a:r>
              <a:rPr lang="en-US" altLang="en-US" dirty="0" smtClean="0">
                <a:effectLst/>
              </a:rPr>
              <a:t>  when the storm hits,</a:t>
            </a:r>
            <a:r>
              <a:rPr lang="en-US" altLang="en-US" sz="2100" dirty="0" smtClean="0">
                <a:effectLst/>
              </a:rPr>
              <a:t> </a:t>
            </a:r>
          </a:p>
          <a:p>
            <a:pPr lvl="2" eaLnBrk="1" hangingPunct="1"/>
            <a:r>
              <a:rPr lang="en-US" altLang="en-US" dirty="0" smtClean="0">
                <a:effectLst/>
              </a:rPr>
              <a:t>but then it is too late.</a:t>
            </a:r>
            <a:r>
              <a:rPr lang="en-US" altLang="en-US" sz="2800" dirty="0" smtClean="0">
                <a:effectLst/>
              </a:rPr>
              <a:t/>
            </a:r>
            <a:br>
              <a:rPr lang="en-US" altLang="en-US" sz="2800" dirty="0" smtClean="0">
                <a:effectLst/>
              </a:rPr>
            </a:br>
            <a:endParaRPr lang="en-US" altLang="en-US" sz="2800" dirty="0" smtClean="0">
              <a:effectLst/>
            </a:endParaRPr>
          </a:p>
          <a:p>
            <a:pPr eaLnBrk="1" hangingPunct="1"/>
            <a:r>
              <a:rPr lang="en-US" altLang="en-US" sz="2900" dirty="0" smtClean="0">
                <a:effectLst/>
              </a:rPr>
              <a:t>My claim: Official forecasts </a:t>
            </a:r>
            <a:br>
              <a:rPr lang="en-US" altLang="en-US" sz="2900" dirty="0" smtClean="0">
                <a:effectLst/>
              </a:rPr>
            </a:br>
            <a:r>
              <a:rPr lang="en-US" altLang="en-US" sz="2900" dirty="0" smtClean="0">
                <a:effectLst/>
              </a:rPr>
              <a:t>are over-optimistic in boom periods, </a:t>
            </a:r>
            <a:br>
              <a:rPr lang="en-US" altLang="en-US" sz="2900" dirty="0" smtClean="0">
                <a:effectLst/>
              </a:rPr>
            </a:br>
            <a:r>
              <a:rPr lang="en-US" altLang="en-US" sz="2600" dirty="0" smtClean="0">
                <a:effectLst/>
              </a:rPr>
              <a:t>rationalizing the failure to act</a:t>
            </a:r>
          </a:p>
          <a:p>
            <a:pPr lvl="1" eaLnBrk="1" hangingPunct="1"/>
            <a:r>
              <a:rPr lang="en-US" altLang="en-US" sz="2400" dirty="0" smtClean="0">
                <a:effectLst/>
              </a:rPr>
              <a:t>according to data from 33 countries.</a:t>
            </a:r>
            <a:r>
              <a:rPr lang="en-US" altLang="en-US" sz="2600" dirty="0" smtClean="0">
                <a:effectLst/>
              </a:rPr>
              <a:t/>
            </a:r>
            <a:br>
              <a:rPr lang="en-US" altLang="en-US" sz="2600" dirty="0" smtClean="0">
                <a:effectLst/>
              </a:rPr>
            </a:br>
            <a:endParaRPr lang="en-US" altLang="en-US" sz="200" dirty="0" smtClean="0">
              <a:effectLst/>
            </a:endParaRPr>
          </a:p>
        </p:txBody>
      </p:sp>
      <p:pic>
        <p:nvPicPr>
          <p:cNvPr id="38918" name="Picture 6" descr="http://acting4camera.com/wp-content/uploads/2012/07/Roof-H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743200"/>
            <a:ext cx="3184525" cy="2098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4" name="Picture 4" descr="C:\Users\Evan\AppData\Local\Microsoft\Windows\Temporary Internet Files\Content.IE5\W3DQ6JHQ\MC9002327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5046663"/>
            <a:ext cx="15224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0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D8EE56-A95C-4C9A-942E-E14E2FAE094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179512" y="210344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Correlations between Gov.t Spending &amp; GDP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1960-1999</a:t>
            </a:r>
          </a:p>
        </p:txBody>
      </p:sp>
      <p:pic>
        <p:nvPicPr>
          <p:cNvPr id="48133" name="Picture 2" descr="http://www.voxeu.org/sites/default/files/image/FromMar2011/Frankel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86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2373" y="1181100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 flipV="1">
            <a:off x="6482716" y="1563484"/>
            <a:ext cx="1371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0" dirty="0">
                <a:solidFill>
                  <a:srgbClr val="006699"/>
                </a:solidFill>
                <a:latin typeface="Bookman Old Style" panose="02050604050505020204" pitchFamily="18" charset="0"/>
              </a:rPr>
              <a:t>}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63888" y="5424208"/>
            <a:ext cx="547260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006699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  <a:t> always used to be </a:t>
            </a:r>
            <a:r>
              <a:rPr lang="en-US" altLang="en-US" sz="3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pro-cyclical</a:t>
            </a:r>
            <a: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  <a:t/>
            </a:r>
            <a:b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6699"/>
                </a:solidFill>
                <a:latin typeface="Calibri" panose="020F0502020204030204" pitchFamily="34" charset="0"/>
              </a:rPr>
              <a:t>for most developing </a:t>
            </a:r>
            <a:r>
              <a:rPr lang="en-US" altLang="en-US" sz="30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countries.</a:t>
            </a:r>
            <a:endParaRPr lang="en-US" altLang="en-US" sz="3000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4910" y="4953000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2798911" y="1340768"/>
            <a:ext cx="479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20113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1600" dirty="0" smtClean="0">
                <a:solidFill>
                  <a:srgbClr val="020113"/>
                </a:solidFill>
                <a:latin typeface="Calibri" panose="020F0502020204030204" pitchFamily="34" charset="0"/>
              </a:rPr>
              <a:t>dapted </a:t>
            </a:r>
            <a:r>
              <a:rPr lang="en-US" altLang="en-US" sz="1600" dirty="0">
                <a:solidFill>
                  <a:srgbClr val="020113"/>
                </a:solidFill>
                <a:latin typeface="Calibri" panose="020F0502020204030204" pitchFamily="34" charset="0"/>
              </a:rPr>
              <a:t>from Kaminsky, Reinhart &amp; </a:t>
            </a:r>
            <a:r>
              <a:rPr lang="en-US" altLang="en-US" sz="1600" dirty="0" smtClean="0">
                <a:solidFill>
                  <a:srgbClr val="020113"/>
                </a:solidFill>
                <a:latin typeface="Calibri" panose="020F0502020204030204" pitchFamily="34" charset="0"/>
              </a:rPr>
              <a:t>Végh </a:t>
            </a:r>
            <a:r>
              <a:rPr lang="en-US" altLang="en-US" sz="1600" dirty="0">
                <a:solidFill>
                  <a:srgbClr val="020113"/>
                </a:solidFill>
                <a:latin typeface="Calibri" panose="020F0502020204030204" pitchFamily="34" charset="0"/>
              </a:rPr>
              <a:t>(2004)</a:t>
            </a:r>
          </a:p>
        </p:txBody>
      </p:sp>
      <p:pic>
        <p:nvPicPr>
          <p:cNvPr id="56322" name="Picture 2" descr="http://www.rasco-int.com/files/imgs/Azerbaijan_Flag__by_ayx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56" y="659524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56322" idx="3"/>
          </p:cNvCxnSpPr>
          <p:nvPr/>
        </p:nvCxnSpPr>
        <p:spPr>
          <a:xfrm>
            <a:off x="8676456" y="830974"/>
            <a:ext cx="190500" cy="339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Picture 4" descr="http://theblackcordelias.files.wordpress.com/2008/04/flag-swis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24600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1006475" y="6316663"/>
            <a:ext cx="228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</p:cNvCxnSpPr>
          <p:nvPr/>
        </p:nvCxnSpPr>
        <p:spPr>
          <a:xfrm>
            <a:off x="4902200" y="2710098"/>
            <a:ext cx="0" cy="414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71382" y="4953000"/>
            <a:ext cx="856" cy="790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6" y="5769696"/>
            <a:ext cx="510504" cy="34663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Chile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5" y="2361310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340768"/>
            <a:ext cx="1888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“</a:t>
            </a:r>
            <a:r>
              <a:rPr lang="en-US" sz="1600" dirty="0" err="1">
                <a:latin typeface="+mn-lt"/>
              </a:rPr>
              <a:t>G</a:t>
            </a:r>
            <a:r>
              <a:rPr lang="en-US" sz="1600" dirty="0" err="1" smtClean="0">
                <a:latin typeface="+mn-lt"/>
              </a:rPr>
              <a:t>rafico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de </a:t>
            </a:r>
            <a:r>
              <a:rPr lang="en-US" sz="1600" dirty="0" err="1" smtClean="0">
                <a:latin typeface="+mn-lt"/>
              </a:rPr>
              <a:t>Peñarol</a:t>
            </a:r>
            <a:r>
              <a:rPr lang="en-US" sz="1600" dirty="0" smtClean="0">
                <a:latin typeface="+mn-lt"/>
              </a:rPr>
              <a:t>”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4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2EE3E-56D3-4529-A4DF-8FC0D671D9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01E73-7A60-4F34-86BE-8C927C5316ED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789384"/>
            <a:ext cx="864096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An important development -- 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some developing countries were able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to break the historic pattern after 2000: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taking advantage of the boom of 2002-2008</a:t>
            </a:r>
          </a:p>
          <a:p>
            <a:pPr lvl="2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to run budget surpluses &amp; build reserves,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thereby earning the ability to expand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fiscally in the 2008-09 crisis.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Chile, Costa Rica, Botswana, Malaysia, S. Korea…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600" dirty="0" smtClean="0">
                <a:effectLst/>
                <a:latin typeface="Calibri" panose="020F0502020204030204" pitchFamily="34" charset="0"/>
              </a:rPr>
            </a:br>
            <a:endParaRPr lang="en-US" altLang="en-US" sz="1600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Subsequently, some went back to full pro-cyclicality,</a:t>
            </a:r>
          </a:p>
          <a:p>
            <a:pPr lvl="1" eaLnBrk="1" hangingPunct="1"/>
            <a:r>
              <a:rPr lang="en-US" altLang="en-US" sz="2600" dirty="0">
                <a:effectLst/>
                <a:latin typeface="Calibri" panose="020F0502020204030204" pitchFamily="34" charset="0"/>
              </a:rPr>
              <a:t>e</a:t>
            </a: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.g., Argentina, Brazil, &amp; Ecuador.</a:t>
            </a:r>
          </a:p>
        </p:txBody>
      </p:sp>
      <p:pic>
        <p:nvPicPr>
          <p:cNvPr id="347141" name="Picture 5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81" y="4581128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208501" y="255587"/>
            <a:ext cx="45237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The procyclicality of fiscal policy,</a:t>
            </a:r>
            <a:r>
              <a:rPr lang="en-US" altLang="en-US" sz="1800" b="1" dirty="0">
                <a:latin typeface="Calibri" panose="020F0502020204030204" pitchFamily="34" charset="0"/>
              </a:rPr>
              <a:t> </a:t>
            </a:r>
            <a:r>
              <a:rPr lang="en-US" altLang="en-US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cont</a:t>
            </a:r>
            <a:r>
              <a:rPr lang="en-US" altLang="en-US" sz="1800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8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19200"/>
            <a:ext cx="8915400" cy="42141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9512" y="5787260"/>
            <a:ext cx="859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DEVELOPING: 43</a:t>
            </a:r>
            <a:r>
              <a:rPr lang="en-US" dirty="0">
                <a:latin typeface="Calibri" panose="020F0502020204030204" pitchFamily="34" charset="0"/>
              </a:rPr>
              <a:t>% (or 32 out of 75) </a:t>
            </a:r>
            <a:r>
              <a:rPr lang="en-US" dirty="0" smtClean="0">
                <a:latin typeface="Calibri" panose="020F0502020204030204" pitchFamily="34" charset="0"/>
              </a:rPr>
              <a:t>countercyclical. </a:t>
            </a:r>
            <a:r>
              <a:rPr lang="en-US" i="1" dirty="0" smtClean="0">
                <a:latin typeface="Calibri" panose="020F0502020204030204" pitchFamily="34" charset="0"/>
              </a:rPr>
              <a:t>Was </a:t>
            </a:r>
            <a:r>
              <a:rPr lang="en-US" i="1" dirty="0">
                <a:latin typeface="Calibri" panose="020F0502020204030204" pitchFamily="34" charset="0"/>
              </a:rPr>
              <a:t>17% (or 13 out of 75) in </a:t>
            </a:r>
            <a:r>
              <a:rPr lang="en-US" i="1" dirty="0" smtClean="0">
                <a:latin typeface="Calibri" panose="020F0502020204030204" pitchFamily="34" charset="0"/>
              </a:rPr>
              <a:t>1960-99.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ADVANCED: 86</a:t>
            </a:r>
            <a:r>
              <a:rPr lang="en-US" dirty="0">
                <a:latin typeface="Calibri" panose="020F0502020204030204" pitchFamily="34" charset="0"/>
              </a:rPr>
              <a:t>% (or 18 out of </a:t>
            </a:r>
            <a:r>
              <a:rPr lang="en-US" dirty="0" smtClean="0">
                <a:latin typeface="Calibri" panose="020F0502020204030204" pitchFamily="34" charset="0"/>
              </a:rPr>
              <a:t>21) countercyclical.  </a:t>
            </a:r>
            <a:r>
              <a:rPr lang="en-US" i="1" dirty="0" smtClean="0">
                <a:latin typeface="Calibri" panose="020F0502020204030204" pitchFamily="34" charset="0"/>
              </a:rPr>
              <a:t>Was </a:t>
            </a:r>
            <a:r>
              <a:rPr lang="en-US" i="1" dirty="0">
                <a:latin typeface="Calibri" panose="020F0502020204030204" pitchFamily="34" charset="0"/>
              </a:rPr>
              <a:t>80% (or 16 out of 20) in </a:t>
            </a:r>
            <a:r>
              <a:rPr lang="en-US" i="1" dirty="0" smtClean="0">
                <a:latin typeface="Calibri" panose="020F0502020204030204" pitchFamily="34" charset="0"/>
              </a:rPr>
              <a:t>1960-99.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79964" y="3657600"/>
            <a:ext cx="68164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In the </a:t>
            </a:r>
            <a:r>
              <a:rPr lang="en-US" altLang="en-US" sz="28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decade 2000-2009, </a:t>
            </a: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/>
            </a:r>
            <a:b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about </a:t>
            </a:r>
            <a:r>
              <a:rPr lang="en-US" altLang="en-US" sz="28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1/4 </a:t>
            </a: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developing countries </a:t>
            </a:r>
            <a:b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switched to </a:t>
            </a:r>
            <a:r>
              <a:rPr lang="en-US" altLang="en-US" sz="2800" b="1" i="1" dirty="0">
                <a:solidFill>
                  <a:srgbClr val="006699"/>
                </a:solidFill>
                <a:latin typeface="Calibri" panose="020F0502020204030204" pitchFamily="34" charset="0"/>
              </a:rPr>
              <a:t>countercyclical</a:t>
            </a: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 fiscal policy:</a:t>
            </a:r>
            <a:b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Negative correlation of G &amp; GDP.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4440997">
            <a:off x="2464713" y="497075"/>
            <a:ext cx="1331960" cy="4391025"/>
          </a:xfrm>
          <a:prstGeom prst="curvedRightArrow">
            <a:avLst>
              <a:gd name="adj1" fmla="val 53553"/>
              <a:gd name="adj2" fmla="val 107106"/>
              <a:gd name="adj3" fmla="val 33333"/>
            </a:avLst>
          </a:prstGeom>
          <a:solidFill>
            <a:srgbClr val="FFFF00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05326" y="4967514"/>
            <a:ext cx="85274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77108" y="1075894"/>
            <a:ext cx="0" cy="75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85" y="1066800"/>
            <a:ext cx="469715" cy="31894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Flag of Chil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2" y="5273483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6877" y="1300663"/>
            <a:ext cx="722759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Adapted from Frankel</a:t>
            </a:r>
            <a:r>
              <a:rPr lang="en-US" altLang="en-US" sz="1600" dirty="0">
                <a:solidFill>
                  <a:srgbClr val="020113"/>
                </a:solidFill>
                <a:latin typeface="+mn-lt"/>
              </a:rPr>
              <a:t>, </a:t>
            </a: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Végh </a:t>
            </a:r>
            <a:r>
              <a:rPr lang="en-US" altLang="en-US" sz="1600" dirty="0">
                <a:solidFill>
                  <a:srgbClr val="020113"/>
                </a:solidFill>
                <a:latin typeface="+mn-lt"/>
              </a:rPr>
              <a:t>&amp; Vuletin </a:t>
            </a: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(</a:t>
            </a:r>
            <a:r>
              <a:rPr lang="en-US" altLang="en-US" sz="1600" i="1" dirty="0" smtClean="0">
                <a:solidFill>
                  <a:srgbClr val="020113"/>
                </a:solidFill>
                <a:latin typeface="+mn-lt"/>
              </a:rPr>
              <a:t>JDE</a:t>
            </a:r>
            <a:r>
              <a:rPr lang="en-US" altLang="en-US" sz="1600" dirty="0" smtClean="0">
                <a:solidFill>
                  <a:srgbClr val="020113"/>
                </a:solidFill>
                <a:latin typeface="+mn-lt"/>
              </a:rPr>
              <a:t>, 2013)</a:t>
            </a:r>
            <a:endParaRPr lang="en-US" altLang="en-US" sz="1600" dirty="0">
              <a:solidFill>
                <a:srgbClr val="020113"/>
              </a:solidFill>
              <a:latin typeface="+mn-lt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76200" y="2286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latin typeface="Calibri" panose="020F0502020204030204" pitchFamily="34" charset="0"/>
              </a:rPr>
              <a:t>Correlations between Government spending &amp; GDP </a:t>
            </a:r>
            <a:br>
              <a:rPr lang="en-US" altLang="en-US" sz="3200" b="1" dirty="0" smtClean="0">
                <a:latin typeface="Calibri" panose="020F0502020204030204" pitchFamily="34" charset="0"/>
              </a:rPr>
            </a:br>
            <a:r>
              <a:rPr lang="en-US" altLang="en-US" sz="3200" b="1" dirty="0" smtClean="0">
                <a:latin typeface="Calibri" panose="020F0502020204030204" pitchFamily="34" charset="0"/>
              </a:rPr>
              <a:t>2000-2009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895355" y="748123"/>
            <a:ext cx="0" cy="6376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Flag of Venezuel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28" y="609820"/>
            <a:ext cx="414909" cy="2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1248927" y="4977873"/>
            <a:ext cx="371151" cy="3706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Flag of Costa Rica (state)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60" y="5296775"/>
            <a:ext cx="455116" cy="2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1914939" y="4714461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Flag of Malaysi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05" y="4989468"/>
            <a:ext cx="473141" cy="2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South Korea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32" y="4617680"/>
            <a:ext cx="527547" cy="35169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2743200" y="4333882"/>
            <a:ext cx="221974" cy="314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59887" y="6505599"/>
            <a:ext cx="2216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Thanks to Guillermo Vuletin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F3AB-5446-41BD-9242-90190693905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15CEA9-28AE-4FBC-BEAF-A2E770AE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773" y="1124744"/>
            <a:ext cx="9144000" cy="53482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45264"/>
            <a:ext cx="8607136" cy="119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libri" panose="020F0502020204030204" pitchFamily="34" charset="0"/>
              </a:rPr>
              <a:t>Update of Correlation (</a:t>
            </a:r>
            <a:r>
              <a:rPr lang="en-US" sz="3200" b="1" dirty="0" err="1" smtClean="0">
                <a:latin typeface="Calibri" panose="020F0502020204030204" pitchFamily="34" charset="0"/>
              </a:rPr>
              <a:t>Govt</a:t>
            </a:r>
            <a:r>
              <a:rPr lang="en-US" sz="3200" b="1" dirty="0" smtClean="0">
                <a:latin typeface="Calibri" panose="020F0502020204030204" pitchFamily="34" charset="0"/>
              </a:rPr>
              <a:t> spending, GDP): </a:t>
            </a:r>
          </a:p>
          <a:p>
            <a:r>
              <a:rPr lang="en-US" sz="3200" b="1" dirty="0" smtClean="0">
                <a:latin typeface="Calibri" panose="020F0502020204030204" pitchFamily="34" charset="0"/>
              </a:rPr>
              <a:t>2000-17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92292" y="4818306"/>
            <a:ext cx="3786354" cy="11188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sz="3100" b="1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3100" b="1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sz="3700" b="1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After 2010, back-sliding among some countries.</a:t>
            </a:r>
          </a:p>
          <a:p>
            <a:endParaRPr lang="en-US" sz="3700" kern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64290" y="1304636"/>
            <a:ext cx="168478" cy="6782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674497" y="981173"/>
            <a:ext cx="171450" cy="3352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Flag of Venezuel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49" y="755348"/>
            <a:ext cx="377190" cy="2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8387486" y="1271704"/>
            <a:ext cx="17085" cy="364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Flag of Argentin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34" y="990600"/>
            <a:ext cx="449766" cy="2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095081" y="5743732"/>
            <a:ext cx="0" cy="5368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ile:Flag of Chil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8" y="6248400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5943600" y="2133600"/>
            <a:ext cx="0" cy="5307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Flag of Brazil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03" y="1963293"/>
            <a:ext cx="461010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>
            <a:stCxn id="29" idx="1"/>
          </p:cNvCxnSpPr>
          <p:nvPr/>
        </p:nvCxnSpPr>
        <p:spPr>
          <a:xfrm flipH="1" flipV="1">
            <a:off x="1486340" y="5721460"/>
            <a:ext cx="218661" cy="313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Flag of Costa Rica (state)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1" y="5894593"/>
            <a:ext cx="467091" cy="2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8143460" y="1439501"/>
            <a:ext cx="1" cy="379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File:Flag of Ecuador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58" y="1330657"/>
            <a:ext cx="386408" cy="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Flag of South Korea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79" y="6246388"/>
            <a:ext cx="527547" cy="35169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1324469" y="5618924"/>
            <a:ext cx="77222" cy="641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47" y="1166020"/>
            <a:ext cx="414984" cy="2817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 rot="16200000" flipV="1">
            <a:off x="6584707" y="1827153"/>
            <a:ext cx="13716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200" dirty="0">
                <a:solidFill>
                  <a:srgbClr val="0070C0"/>
                </a:solidFill>
                <a:latin typeface="Bookman Old Style" panose="02050604050505020204" pitchFamily="18" charset="0"/>
              </a:rPr>
              <a:t>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6752" y="6073551"/>
            <a:ext cx="1883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Thanks to Luis </a:t>
            </a:r>
            <a:r>
              <a:rPr lang="en-US" sz="1400" dirty="0" err="1" smtClean="0">
                <a:latin typeface="Calibri" panose="020F0502020204030204" pitchFamily="34" charset="0"/>
              </a:rPr>
              <a:t>Morano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641326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n-lt"/>
              </a:rPr>
              <a:t>Cyclical </a:t>
            </a:r>
            <a:r>
              <a:rPr lang="en-US" sz="1000" dirty="0">
                <a:latin typeface="+mn-lt"/>
              </a:rPr>
              <a:t>components of both real GDP and real Government Spending </a:t>
            </a:r>
            <a:r>
              <a:rPr lang="en-US" sz="1000" dirty="0" smtClean="0">
                <a:latin typeface="+mn-lt"/>
              </a:rPr>
              <a:t>are </a:t>
            </a:r>
            <a:r>
              <a:rPr lang="en-US" sz="1000" dirty="0">
                <a:latin typeface="+mn-lt"/>
              </a:rPr>
              <a:t>calculated </a:t>
            </a:r>
            <a:r>
              <a:rPr lang="en-US" sz="1000" dirty="0" smtClean="0">
                <a:latin typeface="+mn-lt"/>
              </a:rPr>
              <a:t>by </a:t>
            </a:r>
            <a:r>
              <a:rPr lang="en-US" sz="1000" dirty="0" err="1" smtClean="0">
                <a:latin typeface="+mn-lt"/>
              </a:rPr>
              <a:t>Hodrick</a:t>
            </a:r>
            <a:r>
              <a:rPr lang="en-US" sz="1000" dirty="0" smtClean="0">
                <a:latin typeface="+mn-lt"/>
              </a:rPr>
              <a:t>-Prescott filter,</a:t>
            </a:r>
          </a:p>
          <a:p>
            <a:r>
              <a:rPr lang="en-US" sz="1000" dirty="0" smtClean="0">
                <a:latin typeface="+mn-lt"/>
              </a:rPr>
              <a:t>using </a:t>
            </a:r>
            <a:r>
              <a:rPr lang="en-US" sz="1000" dirty="0">
                <a:latin typeface="+mn-lt"/>
              </a:rPr>
              <a:t>6.25 as smoothing </a:t>
            </a:r>
            <a:r>
              <a:rPr lang="en-US" sz="1000" dirty="0" smtClean="0">
                <a:latin typeface="+mn-lt"/>
              </a:rPr>
              <a:t>parameter </a:t>
            </a:r>
            <a:r>
              <a:rPr lang="en-US" sz="1000" dirty="0">
                <a:latin typeface="+mn-lt"/>
              </a:rPr>
              <a:t>and extracting the cyclical components from the series of the </a:t>
            </a:r>
            <a:r>
              <a:rPr lang="en-US" sz="1000" dirty="0" smtClean="0">
                <a:latin typeface="+mn-lt"/>
              </a:rPr>
              <a:t>level.</a:t>
            </a:r>
            <a:r>
              <a:rPr lang="en-US" sz="1000" dirty="0">
                <a:latin typeface="+mn-lt"/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C624-61AE-4446-9FAF-B7C4A1BB850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5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7B1826-9331-447E-AD41-3F8251565F1B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779984"/>
            <a:ext cx="9296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1943798" y="2924944"/>
            <a:ext cx="6845963" cy="1570856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901461" y="5292497"/>
            <a:ext cx="3780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Frankel, Végh &amp; Vuletin; </a:t>
            </a:r>
            <a:r>
              <a:rPr lang="en-US" altLang="en-US" sz="1600" i="1" dirty="0">
                <a:solidFill>
                  <a:srgbClr val="333300"/>
                </a:solidFill>
                <a:latin typeface="Calibri" panose="020F0502020204030204" pitchFamily="34" charset="0"/>
              </a:rPr>
              <a:t>JDE, 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2013</a:t>
            </a:r>
            <a:r>
              <a:rPr lang="en-US" altLang="en-US" sz="1600" i="1" dirty="0">
                <a:solidFill>
                  <a:srgbClr val="003300"/>
                </a:solidFill>
                <a:latin typeface="Calibri" panose="020F0502020204030204" pitchFamily="34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333300"/>
                </a:solidFill>
                <a:latin typeface="Calibri" panose="020F0502020204030204" pitchFamily="34" charset="0"/>
              </a:rPr>
              <a:t>”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On Graduation from Fiscal </a:t>
            </a:r>
            <a:r>
              <a:rPr lang="en-US" altLang="en-US" sz="1600" dirty="0" smtClean="0">
                <a:solidFill>
                  <a:srgbClr val="333300"/>
                </a:solidFill>
                <a:latin typeface="Calibri" panose="020F0502020204030204" pitchFamily="34" charset="0"/>
              </a:rPr>
              <a:t>Procyclicality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1600" dirty="0" smtClean="0">
                <a:solidFill>
                  <a:srgbClr val="333300"/>
                </a:solidFill>
                <a:latin typeface="Calibri" panose="020F0502020204030204" pitchFamily="34" charset="0"/>
              </a:rPr>
              <a:t>” </a:t>
            </a:r>
            <a:endParaRPr lang="en-US" altLang="en-US" sz="1600" i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685800" y="228600"/>
            <a:ext cx="7924800" cy="762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Who achieves </a:t>
            </a: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countercyclical 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fiscal policy?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Countries with “good institutions”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8424" y="378904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IQ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1875646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624" y="4897992"/>
            <a:ext cx="43373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Corr</a:t>
            </a:r>
            <a:r>
              <a:rPr lang="en-US" sz="2000" dirty="0" smtClean="0">
                <a:latin typeface="+mn-lt"/>
              </a:rPr>
              <a:t>(G,GDP) = 0.81  –  1.02 (average</a:t>
            </a:r>
            <a:r>
              <a:rPr lang="en-US" sz="8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IQ)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219908"/>
            <a:ext cx="1745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.09)</a:t>
            </a:r>
            <a:r>
              <a:rPr lang="en-US" sz="1100" dirty="0" smtClean="0"/>
              <a:t>***  </a:t>
            </a:r>
            <a:r>
              <a:rPr lang="en-US" dirty="0" smtClean="0"/>
              <a:t>  </a:t>
            </a:r>
            <a:r>
              <a:rPr lang="en-US" dirty="0" smtClean="0">
                <a:latin typeface="+mn-lt"/>
              </a:rPr>
              <a:t>(.15)</a:t>
            </a:r>
            <a:r>
              <a:rPr lang="en-US" sz="1100" dirty="0" smtClean="0"/>
              <a:t>***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6444208" y="2392948"/>
            <a:ext cx="223249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6679" y="2861096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1960-2009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95125" y="4131630"/>
            <a:ext cx="1630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Corr</a:t>
            </a:r>
            <a:r>
              <a:rPr lang="en-US" b="1" dirty="0" smtClean="0"/>
              <a:t>(G,GDP)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5938263"/>
            <a:ext cx="3693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Institutional Quality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5125" grpId="0"/>
      <p:bldP spid="128006" grpId="0" animBg="1"/>
      <p:bldP spid="2" grpId="0"/>
      <p:bldP spid="4" grpId="0" animBg="1"/>
      <p:bldP spid="5" grpId="0" animBg="1"/>
      <p:bldP spid="8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13897</TotalTime>
  <Words>1102</Words>
  <Application>Microsoft Office PowerPoint</Application>
  <PresentationFormat>On-screen Show (4:3)</PresentationFormat>
  <Paragraphs>320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Textured</vt:lpstr>
      <vt:lpstr>Fiscal Pro-cyclicality and Optimistic Forecasts</vt:lpstr>
      <vt:lpstr>Fiscal policy has two jobs (macroeconomically). </vt:lpstr>
      <vt:lpstr>Pro-cyclicality</vt:lpstr>
      <vt:lpstr>Why do leaders fail to take advantage  of boom times to strengthen the budget?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quality of institutions varies,  not just across countries, but also across time.</vt:lpstr>
      <vt:lpstr> Advanced countries can suffer pro-cyclicality too. </vt:lpstr>
      <vt:lpstr>(i) Pro-cyclical fiscal policy in Europe:</vt:lpstr>
      <vt:lpstr>   Effects of austerity were worse than the Troika had assumed. </vt:lpstr>
      <vt:lpstr>With austerity, debt/GDP ratios continued to rise sharply:  Declining GDP outweighed progress on reduction of budget deficits (Fatas &amp; Summers, 2018).</vt:lpstr>
      <vt:lpstr>PowerPoint Presentation</vt:lpstr>
      <vt:lpstr>In Dec. 2017, the government cut taxes sharply although  the US economy was already operating at its potential.</vt:lpstr>
      <vt:lpstr>American “fiscal conservatives” have behaved pro-cyclically before</vt:lpstr>
      <vt:lpstr>Three kinds of over-optimism</vt:lpstr>
      <vt:lpstr>How can countries avoid pro-cyclical fiscal policy?</vt:lpstr>
      <vt:lpstr>Countries with Balanced Budget Rules  frequently violate them.</vt:lpstr>
      <vt:lpstr>Over-optimism in official forecasts</vt:lpstr>
      <vt:lpstr>Implication of forecast bias for actual budgets</vt:lpstr>
      <vt:lpstr>Mistakes in GDP forecasts tend to cause  mistakes in tax revenue forecasts</vt:lpstr>
      <vt:lpstr>PowerPoint Presentation</vt:lpstr>
      <vt:lpstr>What institutions might help address  the problem of bias in fiscal forecasts?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relevant references by the author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Economics – II  Jeffrey Frankel Harpel Professor, Harvard University</dc:title>
  <dc:creator>Jeff Frankel</dc:creator>
  <cp:lastModifiedBy>Dell</cp:lastModifiedBy>
  <cp:revision>739</cp:revision>
  <dcterms:created xsi:type="dcterms:W3CDTF">2010-07-03T14:27:27Z</dcterms:created>
  <dcterms:modified xsi:type="dcterms:W3CDTF">2018-05-13T16:50:30Z</dcterms:modified>
</cp:coreProperties>
</file>