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</p:sldMasterIdLst>
  <p:notesMasterIdLst>
    <p:notesMasterId r:id="rId35"/>
  </p:notesMasterIdLst>
  <p:handoutMasterIdLst>
    <p:handoutMasterId r:id="rId36"/>
  </p:handoutMasterIdLst>
  <p:sldIdLst>
    <p:sldId id="257" r:id="rId2"/>
    <p:sldId id="803" r:id="rId3"/>
    <p:sldId id="743" r:id="rId4"/>
    <p:sldId id="801" r:id="rId5"/>
    <p:sldId id="744" r:id="rId6"/>
    <p:sldId id="745" r:id="rId7"/>
    <p:sldId id="805" r:id="rId8"/>
    <p:sldId id="806" r:id="rId9"/>
    <p:sldId id="626" r:id="rId10"/>
    <p:sldId id="660" r:id="rId11"/>
    <p:sldId id="842" r:id="rId12"/>
    <p:sldId id="843" r:id="rId13"/>
    <p:sldId id="844" r:id="rId14"/>
    <p:sldId id="845" r:id="rId15"/>
    <p:sldId id="852" r:id="rId16"/>
    <p:sldId id="847" r:id="rId17"/>
    <p:sldId id="848" r:id="rId18"/>
    <p:sldId id="849" r:id="rId19"/>
    <p:sldId id="638" r:id="rId20"/>
    <p:sldId id="725" r:id="rId21"/>
    <p:sldId id="637" r:id="rId22"/>
    <p:sldId id="732" r:id="rId23"/>
    <p:sldId id="851" r:id="rId24"/>
    <p:sldId id="697" r:id="rId25"/>
    <p:sldId id="794" r:id="rId26"/>
    <p:sldId id="782" r:id="rId27"/>
    <p:sldId id="780" r:id="rId28"/>
    <p:sldId id="786" r:id="rId29"/>
    <p:sldId id="771" r:id="rId30"/>
    <p:sldId id="778" r:id="rId31"/>
    <p:sldId id="777" r:id="rId32"/>
    <p:sldId id="772" r:id="rId33"/>
    <p:sldId id="764" r:id="rId3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47D0A"/>
    <a:srgbClr val="008000"/>
    <a:srgbClr val="006699"/>
    <a:srgbClr val="336699"/>
    <a:srgbClr val="005674"/>
    <a:srgbClr val="DEA900"/>
    <a:srgbClr val="78250E"/>
    <a:srgbClr val="6A200C"/>
    <a:srgbClr val="000000"/>
    <a:srgbClr val="7A3D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9602" autoAdjust="0"/>
    <p:restoredTop sz="89343" autoAdjust="0"/>
  </p:normalViewPr>
  <p:slideViewPr>
    <p:cSldViewPr>
      <p:cViewPr varScale="1">
        <p:scale>
          <a:sx n="95" d="100"/>
          <a:sy n="95" d="100"/>
        </p:scale>
        <p:origin x="-174" y="-102"/>
      </p:cViewPr>
      <p:guideLst>
        <p:guide orient="horz" pos="2160"/>
        <p:guide pos="2880"/>
      </p:guideLst>
    </p:cSldViewPr>
  </p:slid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R&#233;mi\Desktop\Debt%20to%20GDP%20and%20CA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fr-FR" sz="1400" b="0"/>
              <a:t>Public Debt (% GDP)</a:t>
            </a:r>
          </a:p>
        </c:rich>
      </c:tx>
      <c:layout>
        <c:manualLayout>
          <c:xMode val="edge"/>
          <c:yMode val="edge"/>
          <c:x val="0.33260411198600215"/>
          <c:y val="4.1666666666666671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8.6071741032370933E-2"/>
          <c:y val="5.1400554097404488E-2"/>
          <c:w val="0.71492913385826773"/>
          <c:h val="0.75500255176436259"/>
        </c:manualLayout>
      </c:layout>
      <c:lineChart>
        <c:grouping val="standard"/>
        <c:varyColors val="0"/>
        <c:ser>
          <c:idx val="0"/>
          <c:order val="0"/>
          <c:tx>
            <c:strRef>
              <c:f>'debt to GDP'!$A$2</c:f>
              <c:strCache>
                <c:ptCount val="1"/>
                <c:pt idx="0">
                  <c:v>France</c:v>
                </c:pt>
              </c:strCache>
            </c:strRef>
          </c:tx>
          <c:marker>
            <c:symbol val="none"/>
          </c:marker>
          <c:cat>
            <c:numRef>
              <c:f>'debt to GDP'!$B$1:$AA$1</c:f>
              <c:numCache>
                <c:formatCode>General</c:formatCode>
                <c:ptCount val="26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</c:numCache>
            </c:numRef>
          </c:cat>
          <c:val>
            <c:numRef>
              <c:f>'debt to GDP'!$B$2:$AA$2</c:f>
              <c:numCache>
                <c:formatCode>General</c:formatCode>
                <c:ptCount val="26"/>
                <c:pt idx="0">
                  <c:v>34.346000000000004</c:v>
                </c:pt>
                <c:pt idx="1">
                  <c:v>35.101000000000006</c:v>
                </c:pt>
                <c:pt idx="2">
                  <c:v>38.713000000000001</c:v>
                </c:pt>
                <c:pt idx="3">
                  <c:v>44.879999999999995</c:v>
                </c:pt>
                <c:pt idx="4">
                  <c:v>48.047000000000004</c:v>
                </c:pt>
                <c:pt idx="5">
                  <c:v>54.238000000000007</c:v>
                </c:pt>
                <c:pt idx="6">
                  <c:v>58.009</c:v>
                </c:pt>
                <c:pt idx="7">
                  <c:v>59.335000000000001</c:v>
                </c:pt>
                <c:pt idx="8">
                  <c:v>59.383999999999993</c:v>
                </c:pt>
                <c:pt idx="9">
                  <c:v>58.516000000000005</c:v>
                </c:pt>
                <c:pt idx="10">
                  <c:v>56.992000000000004</c:v>
                </c:pt>
                <c:pt idx="11">
                  <c:v>56.525000000000006</c:v>
                </c:pt>
                <c:pt idx="12">
                  <c:v>58.435000000000002</c:v>
                </c:pt>
                <c:pt idx="13">
                  <c:v>62.622000000000007</c:v>
                </c:pt>
                <c:pt idx="14">
                  <c:v>64.275999999999982</c:v>
                </c:pt>
                <c:pt idx="15">
                  <c:v>65.85299999999998</c:v>
                </c:pt>
                <c:pt idx="16">
                  <c:v>63.197000000000003</c:v>
                </c:pt>
                <c:pt idx="17">
                  <c:v>63.243000000000002</c:v>
                </c:pt>
                <c:pt idx="18">
                  <c:v>67.019000000000005</c:v>
                </c:pt>
                <c:pt idx="19">
                  <c:v>77.983000000000004</c:v>
                </c:pt>
                <c:pt idx="20">
                  <c:v>80.825999999999979</c:v>
                </c:pt>
                <c:pt idx="21">
                  <c:v>84.423000000000002</c:v>
                </c:pt>
                <c:pt idx="22">
                  <c:v>88.73</c:v>
                </c:pt>
                <c:pt idx="23">
                  <c:v>91.769000000000005</c:v>
                </c:pt>
                <c:pt idx="24">
                  <c:v>95.203000000000003</c:v>
                </c:pt>
                <c:pt idx="25">
                  <c:v>97.669999999999987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'debt to GDP'!$A$3</c:f>
              <c:strCache>
                <c:ptCount val="1"/>
                <c:pt idx="0">
                  <c:v>Germany</c:v>
                </c:pt>
              </c:strCache>
            </c:strRef>
          </c:tx>
          <c:marker>
            <c:symbol val="none"/>
          </c:marker>
          <c:cat>
            <c:numRef>
              <c:f>'debt to GDP'!$B$1:$AA$1</c:f>
              <c:numCache>
                <c:formatCode>General</c:formatCode>
                <c:ptCount val="26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</c:numCache>
            </c:numRef>
          </c:cat>
          <c:val>
            <c:numRef>
              <c:f>'debt to GDP'!$B$3:$AA$3</c:f>
              <c:numCache>
                <c:formatCode>General</c:formatCode>
                <c:ptCount val="26"/>
                <c:pt idx="1">
                  <c:v>39.537000000000006</c:v>
                </c:pt>
                <c:pt idx="2">
                  <c:v>42.019000000000005</c:v>
                </c:pt>
                <c:pt idx="3">
                  <c:v>45.767000000000003</c:v>
                </c:pt>
                <c:pt idx="4">
                  <c:v>47.968000000000011</c:v>
                </c:pt>
                <c:pt idx="5">
                  <c:v>55.597000000000001</c:v>
                </c:pt>
                <c:pt idx="6">
                  <c:v>58.467000000000006</c:v>
                </c:pt>
                <c:pt idx="7">
                  <c:v>59.754000000000005</c:v>
                </c:pt>
                <c:pt idx="8">
                  <c:v>60.491</c:v>
                </c:pt>
                <c:pt idx="9">
                  <c:v>61.257000000000005</c:v>
                </c:pt>
                <c:pt idx="10">
                  <c:v>60.183</c:v>
                </c:pt>
                <c:pt idx="11">
                  <c:v>59.144000000000005</c:v>
                </c:pt>
                <c:pt idx="12">
                  <c:v>60.75</c:v>
                </c:pt>
                <c:pt idx="13">
                  <c:v>64.438000000000002</c:v>
                </c:pt>
                <c:pt idx="14">
                  <c:v>66.224999999999994</c:v>
                </c:pt>
                <c:pt idx="15">
                  <c:v>68.551999999999992</c:v>
                </c:pt>
                <c:pt idx="16">
                  <c:v>68.021000000000001</c:v>
                </c:pt>
                <c:pt idx="17">
                  <c:v>65.215000000000003</c:v>
                </c:pt>
                <c:pt idx="18">
                  <c:v>66.812000000000012</c:v>
                </c:pt>
                <c:pt idx="19">
                  <c:v>74.578999999999979</c:v>
                </c:pt>
                <c:pt idx="20">
                  <c:v>82.531999999999996</c:v>
                </c:pt>
                <c:pt idx="21">
                  <c:v>79.992999999999995</c:v>
                </c:pt>
                <c:pt idx="22">
                  <c:v>81.043999999999997</c:v>
                </c:pt>
                <c:pt idx="23">
                  <c:v>78.427000000000007</c:v>
                </c:pt>
                <c:pt idx="24">
                  <c:v>75.501000000000005</c:v>
                </c:pt>
                <c:pt idx="25">
                  <c:v>72.540000000000006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'debt to GDP'!$A$4</c:f>
              <c:strCache>
                <c:ptCount val="1"/>
                <c:pt idx="0">
                  <c:v>Greece</c:v>
                </c:pt>
              </c:strCache>
            </c:strRef>
          </c:tx>
          <c:marker>
            <c:symbol val="none"/>
          </c:marker>
          <c:cat>
            <c:numRef>
              <c:f>'debt to GDP'!$B$1:$AA$1</c:f>
              <c:numCache>
                <c:formatCode>General</c:formatCode>
                <c:ptCount val="26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</c:numCache>
            </c:numRef>
          </c:cat>
          <c:val>
            <c:numRef>
              <c:f>'debt to GDP'!$B$4:$AA$4</c:f>
              <c:numCache>
                <c:formatCode>General</c:formatCode>
                <c:ptCount val="26"/>
                <c:pt idx="0">
                  <c:v>73.315000000000012</c:v>
                </c:pt>
                <c:pt idx="1">
                  <c:v>74.846999999999994</c:v>
                </c:pt>
                <c:pt idx="2">
                  <c:v>80.143000000000001</c:v>
                </c:pt>
                <c:pt idx="3">
                  <c:v>100.509</c:v>
                </c:pt>
                <c:pt idx="4">
                  <c:v>98.512</c:v>
                </c:pt>
                <c:pt idx="5">
                  <c:v>97.007999999999996</c:v>
                </c:pt>
                <c:pt idx="6">
                  <c:v>99.385999999999981</c:v>
                </c:pt>
                <c:pt idx="7">
                  <c:v>96.60199999999999</c:v>
                </c:pt>
                <c:pt idx="8">
                  <c:v>94.531999999999996</c:v>
                </c:pt>
                <c:pt idx="9">
                  <c:v>93.998000000000005</c:v>
                </c:pt>
                <c:pt idx="10">
                  <c:v>103.44100000000002</c:v>
                </c:pt>
                <c:pt idx="11">
                  <c:v>103.71599999999999</c:v>
                </c:pt>
                <c:pt idx="12">
                  <c:v>101.66</c:v>
                </c:pt>
                <c:pt idx="13">
                  <c:v>97.444000000000017</c:v>
                </c:pt>
                <c:pt idx="14">
                  <c:v>98.861999999999995</c:v>
                </c:pt>
                <c:pt idx="15">
                  <c:v>101.22799999999999</c:v>
                </c:pt>
                <c:pt idx="16">
                  <c:v>107.46899999999999</c:v>
                </c:pt>
                <c:pt idx="17">
                  <c:v>107.232</c:v>
                </c:pt>
                <c:pt idx="18">
                  <c:v>112.902</c:v>
                </c:pt>
                <c:pt idx="19">
                  <c:v>129.68800000000002</c:v>
                </c:pt>
                <c:pt idx="20">
                  <c:v>148.32900000000001</c:v>
                </c:pt>
                <c:pt idx="21">
                  <c:v>170.32000000000002</c:v>
                </c:pt>
                <c:pt idx="22">
                  <c:v>157.18800000000002</c:v>
                </c:pt>
                <c:pt idx="23">
                  <c:v>175.08</c:v>
                </c:pt>
                <c:pt idx="24">
                  <c:v>174.24699999999999</c:v>
                </c:pt>
                <c:pt idx="25">
                  <c:v>170.98200000000003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'debt to GDP'!$A$5</c:f>
              <c:strCache>
                <c:ptCount val="1"/>
                <c:pt idx="0">
                  <c:v>Ireland</c:v>
                </c:pt>
              </c:strCache>
            </c:strRef>
          </c:tx>
          <c:marker>
            <c:symbol val="none"/>
          </c:marker>
          <c:cat>
            <c:numRef>
              <c:f>'debt to GDP'!$B$1:$AA$1</c:f>
              <c:numCache>
                <c:formatCode>General</c:formatCode>
                <c:ptCount val="26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</c:numCache>
            </c:numRef>
          </c:cat>
          <c:val>
            <c:numRef>
              <c:f>'debt to GDP'!$B$5:$AA$5</c:f>
              <c:numCache>
                <c:formatCode>General</c:formatCode>
                <c:ptCount val="26"/>
                <c:pt idx="0">
                  <c:v>92.897000000000006</c:v>
                </c:pt>
                <c:pt idx="1">
                  <c:v>94.006</c:v>
                </c:pt>
                <c:pt idx="2">
                  <c:v>90.801999999999992</c:v>
                </c:pt>
                <c:pt idx="3">
                  <c:v>93.611000000000004</c:v>
                </c:pt>
                <c:pt idx="4">
                  <c:v>88.248000000000005</c:v>
                </c:pt>
                <c:pt idx="5">
                  <c:v>78.715999999999994</c:v>
                </c:pt>
                <c:pt idx="6">
                  <c:v>70.021999999999991</c:v>
                </c:pt>
                <c:pt idx="7">
                  <c:v>61.728000000000009</c:v>
                </c:pt>
                <c:pt idx="8">
                  <c:v>53.139000000000003</c:v>
                </c:pt>
                <c:pt idx="9">
                  <c:v>46.721000000000011</c:v>
                </c:pt>
                <c:pt idx="10">
                  <c:v>36.266000000000012</c:v>
                </c:pt>
                <c:pt idx="11">
                  <c:v>33.437000000000005</c:v>
                </c:pt>
                <c:pt idx="12">
                  <c:v>30.73</c:v>
                </c:pt>
                <c:pt idx="13">
                  <c:v>30.071999999999999</c:v>
                </c:pt>
                <c:pt idx="14">
                  <c:v>28.337000000000003</c:v>
                </c:pt>
                <c:pt idx="15">
                  <c:v>26.206</c:v>
                </c:pt>
                <c:pt idx="16">
                  <c:v>23.776</c:v>
                </c:pt>
                <c:pt idx="17">
                  <c:v>23.964999999999996</c:v>
                </c:pt>
                <c:pt idx="18">
                  <c:v>42.598000000000006</c:v>
                </c:pt>
                <c:pt idx="19">
                  <c:v>62.184000000000005</c:v>
                </c:pt>
                <c:pt idx="20">
                  <c:v>87.409000000000006</c:v>
                </c:pt>
                <c:pt idx="21">
                  <c:v>98.936000000000007</c:v>
                </c:pt>
                <c:pt idx="22">
                  <c:v>111.41100000000002</c:v>
                </c:pt>
                <c:pt idx="23">
                  <c:v>116.093</c:v>
                </c:pt>
                <c:pt idx="24">
                  <c:v>112.44000000000001</c:v>
                </c:pt>
                <c:pt idx="25">
                  <c:v>111.67599999999999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'debt to GDP'!$A$6</c:f>
              <c:strCache>
                <c:ptCount val="1"/>
                <c:pt idx="0">
                  <c:v>Italy</c:v>
                </c:pt>
              </c:strCache>
            </c:strRef>
          </c:tx>
          <c:marker>
            <c:symbol val="none"/>
          </c:marker>
          <c:cat>
            <c:numRef>
              <c:f>'debt to GDP'!$B$1:$AA$1</c:f>
              <c:numCache>
                <c:formatCode>General</c:formatCode>
                <c:ptCount val="26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</c:numCache>
            </c:numRef>
          </c:cat>
          <c:val>
            <c:numRef>
              <c:f>'debt to GDP'!$B$6:$AA$6</c:f>
              <c:numCache>
                <c:formatCode>General</c:formatCode>
                <c:ptCount val="26"/>
                <c:pt idx="0">
                  <c:v>94.260999999999996</c:v>
                </c:pt>
                <c:pt idx="1">
                  <c:v>97.595000000000013</c:v>
                </c:pt>
                <c:pt idx="2">
                  <c:v>104.693</c:v>
                </c:pt>
                <c:pt idx="3">
                  <c:v>115.01700000000001</c:v>
                </c:pt>
                <c:pt idx="4">
                  <c:v>121.24900000000001</c:v>
                </c:pt>
                <c:pt idx="5">
                  <c:v>120.935</c:v>
                </c:pt>
                <c:pt idx="6">
                  <c:v>120.25</c:v>
                </c:pt>
                <c:pt idx="7">
                  <c:v>117.43600000000002</c:v>
                </c:pt>
                <c:pt idx="8">
                  <c:v>114.32799999999999</c:v>
                </c:pt>
                <c:pt idx="9">
                  <c:v>113.10499999999999</c:v>
                </c:pt>
                <c:pt idx="10">
                  <c:v>108.581</c:v>
                </c:pt>
                <c:pt idx="11">
                  <c:v>108.321</c:v>
                </c:pt>
                <c:pt idx="12">
                  <c:v>105.35499999999999</c:v>
                </c:pt>
                <c:pt idx="13">
                  <c:v>104.13800000000001</c:v>
                </c:pt>
                <c:pt idx="14">
                  <c:v>103.712</c:v>
                </c:pt>
                <c:pt idx="15">
                  <c:v>105.721</c:v>
                </c:pt>
                <c:pt idx="16">
                  <c:v>106.346</c:v>
                </c:pt>
                <c:pt idx="17">
                  <c:v>103.277</c:v>
                </c:pt>
                <c:pt idx="18">
                  <c:v>106.08499999999999</c:v>
                </c:pt>
                <c:pt idx="19">
                  <c:v>116.42</c:v>
                </c:pt>
                <c:pt idx="20">
                  <c:v>119.288</c:v>
                </c:pt>
                <c:pt idx="21">
                  <c:v>120.691</c:v>
                </c:pt>
                <c:pt idx="22">
                  <c:v>126.96899999999999</c:v>
                </c:pt>
                <c:pt idx="23">
                  <c:v>132.53</c:v>
                </c:pt>
                <c:pt idx="24">
                  <c:v>136.71799999999999</c:v>
                </c:pt>
                <c:pt idx="25">
                  <c:v>136.42700000000002</c:v>
                </c:pt>
              </c:numCache>
            </c:numRef>
          </c:val>
          <c:smooth val="0"/>
        </c:ser>
        <c:ser>
          <c:idx val="5"/>
          <c:order val="5"/>
          <c:tx>
            <c:strRef>
              <c:f>'debt to GDP'!$A$7</c:f>
              <c:strCache>
                <c:ptCount val="1"/>
                <c:pt idx="0">
                  <c:v>Portugal</c:v>
                </c:pt>
              </c:strCache>
            </c:strRef>
          </c:tx>
          <c:marker>
            <c:symbol val="none"/>
          </c:marker>
          <c:cat>
            <c:numRef>
              <c:f>'debt to GDP'!$B$1:$AA$1</c:f>
              <c:numCache>
                <c:formatCode>General</c:formatCode>
                <c:ptCount val="26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</c:numCache>
            </c:numRef>
          </c:cat>
          <c:val>
            <c:numRef>
              <c:f>'debt to GDP'!$B$7:$AA$7</c:f>
              <c:numCache>
                <c:formatCode>General</c:formatCode>
                <c:ptCount val="26"/>
                <c:pt idx="0">
                  <c:v>57.195000000000007</c:v>
                </c:pt>
                <c:pt idx="1">
                  <c:v>60.712000000000003</c:v>
                </c:pt>
                <c:pt idx="2">
                  <c:v>55.184000000000005</c:v>
                </c:pt>
                <c:pt idx="3">
                  <c:v>54.363</c:v>
                </c:pt>
                <c:pt idx="4">
                  <c:v>57.393000000000001</c:v>
                </c:pt>
                <c:pt idx="5">
                  <c:v>59.097000000000001</c:v>
                </c:pt>
                <c:pt idx="6">
                  <c:v>58.208000000000006</c:v>
                </c:pt>
                <c:pt idx="7">
                  <c:v>54.340999999999994</c:v>
                </c:pt>
                <c:pt idx="8">
                  <c:v>50.272000000000006</c:v>
                </c:pt>
                <c:pt idx="9">
                  <c:v>49.432000000000002</c:v>
                </c:pt>
                <c:pt idx="10">
                  <c:v>48.358999999999995</c:v>
                </c:pt>
                <c:pt idx="11">
                  <c:v>51.068000000000005</c:v>
                </c:pt>
                <c:pt idx="12">
                  <c:v>53.68</c:v>
                </c:pt>
                <c:pt idx="13">
                  <c:v>55.7</c:v>
                </c:pt>
                <c:pt idx="14">
                  <c:v>57.458999999999996</c:v>
                </c:pt>
                <c:pt idx="15">
                  <c:v>62.533000000000001</c:v>
                </c:pt>
                <c:pt idx="16">
                  <c:v>63.685000000000002</c:v>
                </c:pt>
                <c:pt idx="17">
                  <c:v>68.384</c:v>
                </c:pt>
                <c:pt idx="18">
                  <c:v>71.694000000000003</c:v>
                </c:pt>
                <c:pt idx="19">
                  <c:v>83.697999999999993</c:v>
                </c:pt>
                <c:pt idx="20">
                  <c:v>93.992000000000004</c:v>
                </c:pt>
                <c:pt idx="21">
                  <c:v>108.248</c:v>
                </c:pt>
                <c:pt idx="22">
                  <c:v>124.077</c:v>
                </c:pt>
                <c:pt idx="23">
                  <c:v>128.934</c:v>
                </c:pt>
                <c:pt idx="24">
                  <c:v>131.25700000000001</c:v>
                </c:pt>
                <c:pt idx="25">
                  <c:v>128.72200000000001</c:v>
                </c:pt>
              </c:numCache>
            </c:numRef>
          </c:val>
          <c:smooth val="0"/>
        </c:ser>
        <c:ser>
          <c:idx val="6"/>
          <c:order val="6"/>
          <c:tx>
            <c:strRef>
              <c:f>'debt to GDP'!$A$8</c:f>
              <c:strCache>
                <c:ptCount val="1"/>
                <c:pt idx="0">
                  <c:v>Spain</c:v>
                </c:pt>
              </c:strCache>
            </c:strRef>
          </c:tx>
          <c:marker>
            <c:symbol val="none"/>
          </c:marker>
          <c:cat>
            <c:numRef>
              <c:f>'debt to GDP'!$B$1:$AA$1</c:f>
              <c:numCache>
                <c:formatCode>General</c:formatCode>
                <c:ptCount val="26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</c:numCache>
            </c:numRef>
          </c:cat>
          <c:val>
            <c:numRef>
              <c:f>'debt to GDP'!$B$8:$AA$8</c:f>
              <c:numCache>
                <c:formatCode>General</c:formatCode>
                <c:ptCount val="26"/>
                <c:pt idx="0">
                  <c:v>42.477000000000004</c:v>
                </c:pt>
                <c:pt idx="1">
                  <c:v>43.052</c:v>
                </c:pt>
                <c:pt idx="2">
                  <c:v>45.385999999999996</c:v>
                </c:pt>
                <c:pt idx="3">
                  <c:v>56.116</c:v>
                </c:pt>
                <c:pt idx="4">
                  <c:v>58.638000000000005</c:v>
                </c:pt>
                <c:pt idx="5">
                  <c:v>63.335000000000001</c:v>
                </c:pt>
                <c:pt idx="6">
                  <c:v>67.485000000000014</c:v>
                </c:pt>
                <c:pt idx="7">
                  <c:v>66.158999999999992</c:v>
                </c:pt>
                <c:pt idx="8">
                  <c:v>64.164999999999992</c:v>
                </c:pt>
                <c:pt idx="9">
                  <c:v>62.416999999999994</c:v>
                </c:pt>
                <c:pt idx="10">
                  <c:v>59.379000000000005</c:v>
                </c:pt>
                <c:pt idx="11">
                  <c:v>55.592000000000006</c:v>
                </c:pt>
                <c:pt idx="12">
                  <c:v>52.579000000000001</c:v>
                </c:pt>
                <c:pt idx="13">
                  <c:v>48.786000000000001</c:v>
                </c:pt>
                <c:pt idx="14">
                  <c:v>46.255000000000003</c:v>
                </c:pt>
                <c:pt idx="15">
                  <c:v>43.165000000000006</c:v>
                </c:pt>
                <c:pt idx="16">
                  <c:v>39.679000000000002</c:v>
                </c:pt>
                <c:pt idx="17">
                  <c:v>36.300999999999995</c:v>
                </c:pt>
                <c:pt idx="18">
                  <c:v>40.172000000000004</c:v>
                </c:pt>
                <c:pt idx="19">
                  <c:v>53.977000000000004</c:v>
                </c:pt>
                <c:pt idx="20">
                  <c:v>61.656000000000006</c:v>
                </c:pt>
                <c:pt idx="21">
                  <c:v>70.468999999999994</c:v>
                </c:pt>
                <c:pt idx="22">
                  <c:v>85.949000000000012</c:v>
                </c:pt>
                <c:pt idx="23">
                  <c:v>93.905000000000001</c:v>
                </c:pt>
                <c:pt idx="24">
                  <c:v>98.638999999999982</c:v>
                </c:pt>
                <c:pt idx="25">
                  <c:v>101.101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6041088"/>
        <c:axId val="36042624"/>
      </c:lineChart>
      <c:catAx>
        <c:axId val="360410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6042624"/>
        <c:crosses val="autoZero"/>
        <c:auto val="1"/>
        <c:lblAlgn val="ctr"/>
        <c:lblOffset val="100"/>
        <c:noMultiLvlLbl val="0"/>
      </c:catAx>
      <c:valAx>
        <c:axId val="3604262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604108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963055555555556"/>
          <c:y val="0.14217483231262756"/>
          <c:w val="0.18702777777777779"/>
          <c:h val="0.65083515602216435"/>
        </c:manualLayout>
      </c:layout>
      <c:overlay val="0"/>
    </c:legend>
    <c:plotVisOnly val="1"/>
    <c:dispBlanksAs val="gap"/>
    <c:showDLblsOverMax val="0"/>
  </c:chart>
  <c:externalData r:id="rId1">
    <c:autoUpdate val="0"/>
  </c:externalData>
  <c:userShapes r:id="rId2"/>
</c:chartSpace>
</file>

<file path=ppt/drawing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7.png"/><Relationship Id="rId1" Type="http://schemas.openxmlformats.org/officeDocument/2006/relationships/image" Target="../media/image33.png"/><Relationship Id="rId4" Type="http://schemas.openxmlformats.org/officeDocument/2006/relationships/image" Target="../media/image37.jpe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0.59292</cdr:x>
      <cdr:y>0.12857</cdr:y>
    </cdr:from>
    <cdr:to>
      <cdr:x>0.74336</cdr:x>
      <cdr:y>0.38571</cdr:y>
    </cdr:to>
    <cdr:cxnSp macro="">
      <cdr:nvCxnSpPr>
        <cdr:cNvPr id="2" name="Straight Arrow Connector 1"/>
        <cdr:cNvCxnSpPr/>
      </cdr:nvCxnSpPr>
      <cdr:spPr>
        <a:xfrm xmlns:a="http://schemas.openxmlformats.org/drawingml/2006/main" flipV="1">
          <a:off x="5105400" y="685801"/>
          <a:ext cx="1295400" cy="1371600"/>
        </a:xfrm>
        <a:prstGeom xmlns:a="http://schemas.openxmlformats.org/drawingml/2006/main" prst="straightConnector1">
          <a:avLst/>
        </a:prstGeom>
        <a:ln xmlns:a="http://schemas.openxmlformats.org/drawingml/2006/main" w="57150">
          <a:solidFill>
            <a:srgbClr val="0070C0"/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0.56303</cdr:x>
      <cdr:y>0.35714</cdr:y>
    </cdr:from>
    <cdr:to>
      <cdr:x>0.7395</cdr:x>
      <cdr:y>0.71429</cdr:y>
    </cdr:to>
    <cdr:cxnSp macro="">
      <cdr:nvCxnSpPr>
        <cdr:cNvPr id="3" name="Straight Arrow Connector 2"/>
        <cdr:cNvCxnSpPr/>
      </cdr:nvCxnSpPr>
      <cdr:spPr>
        <a:xfrm xmlns:a="http://schemas.openxmlformats.org/drawingml/2006/main" flipV="1">
          <a:off x="5105400" y="1905001"/>
          <a:ext cx="1600200" cy="1905000"/>
        </a:xfrm>
        <a:prstGeom xmlns:a="http://schemas.openxmlformats.org/drawingml/2006/main" prst="straightConnector1">
          <a:avLst/>
        </a:prstGeom>
        <a:ln xmlns:a="http://schemas.openxmlformats.org/drawingml/2006/main" w="57150">
          <a:solidFill>
            <a:srgbClr val="00B050"/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0.59664</cdr:x>
      <cdr:y>0.42857</cdr:y>
    </cdr:from>
    <cdr:to>
      <cdr:x>0.77311</cdr:x>
      <cdr:y>0.65714</cdr:y>
    </cdr:to>
    <cdr:cxnSp macro="">
      <cdr:nvCxnSpPr>
        <cdr:cNvPr id="4" name="Straight Arrow Connector 3"/>
        <cdr:cNvCxnSpPr/>
      </cdr:nvCxnSpPr>
      <cdr:spPr>
        <a:xfrm xmlns:a="http://schemas.openxmlformats.org/drawingml/2006/main" flipV="1">
          <a:off x="5410200" y="2286001"/>
          <a:ext cx="1600200" cy="1219200"/>
        </a:xfrm>
        <a:prstGeom xmlns:a="http://schemas.openxmlformats.org/drawingml/2006/main" prst="straightConnector1">
          <a:avLst/>
        </a:prstGeom>
        <a:ln xmlns:a="http://schemas.openxmlformats.org/drawingml/2006/main" w="57150">
          <a:solidFill>
            <a:srgbClr val="7030A0"/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0.59664</cdr:x>
      <cdr:y>0.3</cdr:y>
    </cdr:from>
    <cdr:to>
      <cdr:x>0.75593</cdr:x>
      <cdr:y>0.52857</cdr:y>
    </cdr:to>
    <cdr:cxnSp macro="">
      <cdr:nvCxnSpPr>
        <cdr:cNvPr id="5" name="Straight Arrow Connector 4"/>
        <cdr:cNvCxnSpPr/>
      </cdr:nvCxnSpPr>
      <cdr:spPr>
        <a:xfrm xmlns:a="http://schemas.openxmlformats.org/drawingml/2006/main" flipV="1">
          <a:off x="5410200" y="1600201"/>
          <a:ext cx="1444429" cy="1219200"/>
        </a:xfrm>
        <a:prstGeom xmlns:a="http://schemas.openxmlformats.org/drawingml/2006/main" prst="straightConnector1">
          <a:avLst/>
        </a:prstGeom>
        <a:ln xmlns:a="http://schemas.openxmlformats.org/drawingml/2006/main" w="57150">
          <a:solidFill>
            <a:srgbClr val="FF0000"/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0.4958</cdr:x>
      <cdr:y>0.72857</cdr:y>
    </cdr:from>
    <cdr:to>
      <cdr:x>0.54932</cdr:x>
      <cdr:y>0.7872</cdr:y>
    </cdr:to>
    <cdr:pic>
      <cdr:nvPicPr>
        <cdr:cNvPr id="6" name="Picture 5" descr="http://www.mapsofworld.com/images/world-countries-flags/ireland-flag.gif"/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4495800" y="3886201"/>
          <a:ext cx="485341" cy="31273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val="000000"/>
              </a:solidFill>
              <a:miter lim="800000"/>
              <a:headEnd/>
              <a:tailEnd/>
            </a14:hiddenLine>
          </a:ext>
        </a:extLst>
      </cdr:spPr>
    </cdr:pic>
  </cdr:relSizeAnchor>
  <cdr:relSizeAnchor xmlns:cdr="http://schemas.openxmlformats.org/drawingml/2006/chartDrawing">
    <cdr:from>
      <cdr:x>0.64706</cdr:x>
      <cdr:y>0.08571</cdr:y>
    </cdr:from>
    <cdr:to>
      <cdr:x>0.70329</cdr:x>
      <cdr:y>0.14743</cdr:y>
    </cdr:to>
    <cdr:pic>
      <cdr:nvPicPr>
        <cdr:cNvPr id="7" name="Picture 6" descr="http://www.mapsofworld.com/images/world-countries-flags/greece-flag.gif"/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5867400" y="457201"/>
          <a:ext cx="509896" cy="32919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val="000000"/>
              </a:solidFill>
              <a:miter lim="800000"/>
              <a:headEnd/>
              <a:tailEnd/>
            </a14:hiddenLine>
          </a:ext>
        </a:extLst>
      </cdr:spPr>
    </cdr:pic>
  </cdr:relSizeAnchor>
  <cdr:relSizeAnchor xmlns:cdr="http://schemas.openxmlformats.org/drawingml/2006/chartDrawing">
    <cdr:from>
      <cdr:x>0.56303</cdr:x>
      <cdr:y>0.42857</cdr:y>
    </cdr:from>
    <cdr:to>
      <cdr:x>0.61655</cdr:x>
      <cdr:y>0.49157</cdr:y>
    </cdr:to>
    <cdr:pic>
      <cdr:nvPicPr>
        <cdr:cNvPr id="8" name="Picture 7" descr="http://www.theflagshop.co.uk/ekmps/shops/speed/images/portugal-flag-194-p.jpg"/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3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5105400" y="2286001"/>
          <a:ext cx="485341" cy="33605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val="000000"/>
              </a:solidFill>
              <a:miter lim="800000"/>
              <a:headEnd/>
              <a:tailEnd/>
            </a14:hiddenLine>
          </a:ext>
        </a:extLst>
      </cdr:spPr>
    </cdr:pic>
  </cdr:relSizeAnchor>
  <cdr:relSizeAnchor xmlns:cdr="http://schemas.openxmlformats.org/drawingml/2006/chartDrawing">
    <cdr:from>
      <cdr:x>0.68067</cdr:x>
      <cdr:y>0.55714</cdr:y>
    </cdr:from>
    <cdr:to>
      <cdr:x>0.731</cdr:x>
      <cdr:y>0.61055</cdr:y>
    </cdr:to>
    <cdr:pic>
      <cdr:nvPicPr>
        <cdr:cNvPr id="9" name="Picture 8" descr="http://t2.gstatic.com/images?q=tbn:ANd9GcTYpzJsgbErl2tANvLRzEVhMDp6cynREx4EX7B-dEkG7oNWndzzniB3Q2jK"/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4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172200" y="2971801"/>
          <a:ext cx="456399" cy="28487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val="000000"/>
              </a:solidFill>
              <a:miter lim="800000"/>
              <a:headEnd/>
              <a:tailEnd/>
            </a14:hiddenLine>
          </a:ext>
        </a:extLst>
      </cdr:spPr>
    </cdr:pic>
  </cdr:relSizeAnchor>
  <cdr:relSizeAnchor xmlns:cdr="http://schemas.openxmlformats.org/drawingml/2006/chartDrawing">
    <cdr:from>
      <cdr:x>0.10084</cdr:x>
      <cdr:y>0.94039</cdr:y>
    </cdr:from>
    <cdr:to>
      <cdr:x>0.94118</cdr:x>
      <cdr:y>1</cdr:y>
    </cdr:to>
    <cdr:sp macro="" textlink="">
      <cdr:nvSpPr>
        <cdr:cNvPr id="10" name="TextBox 9"/>
        <cdr:cNvSpPr txBox="1"/>
      </cdr:nvSpPr>
      <cdr:spPr>
        <a:xfrm xmlns:a="http://schemas.openxmlformats.org/drawingml/2006/main">
          <a:off x="914400" y="5016041"/>
          <a:ext cx="7620032" cy="31796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600" dirty="0" smtClean="0"/>
            <a:t>From Remi </a:t>
          </a:r>
          <a:r>
            <a:rPr lang="en-US" sz="1600" dirty="0" err="1" smtClean="0"/>
            <a:t>Bourgeot</a:t>
          </a:r>
          <a:r>
            <a:rPr lang="en-US" sz="1600" dirty="0" smtClean="0"/>
            <a:t>, </a:t>
          </a:r>
          <a:r>
            <a:rPr lang="en-US" sz="1600" dirty="0" err="1" smtClean="0"/>
            <a:t>Fondation</a:t>
          </a:r>
          <a:r>
            <a:rPr lang="en-US" sz="1600" dirty="0" smtClean="0"/>
            <a:t> Robert Schuman.  </a:t>
          </a:r>
          <a:r>
            <a:rPr lang="en-US" sz="1400" dirty="0" smtClean="0"/>
            <a:t>Data source: IMF </a:t>
          </a:r>
          <a:r>
            <a:rPr lang="en-US" sz="1400" i="1" dirty="0" smtClean="0"/>
            <a:t>WEO</a:t>
          </a:r>
          <a:r>
            <a:rPr lang="en-US" sz="1400" dirty="0" smtClean="0"/>
            <a:t>,.</a:t>
          </a:r>
          <a:endParaRPr lang="en-US" sz="14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0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 altLang="en-US"/>
          </a:p>
        </p:txBody>
      </p:sp>
      <p:sp>
        <p:nvSpPr>
          <p:cNvPr id="3850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850ABDDE-464F-47D4-B882-85AF9A66F4F3}" type="datetimeFigureOut">
              <a:rPr lang="en-US" altLang="en-US"/>
              <a:pPr/>
              <a:t>5/13/2018</a:t>
            </a:fld>
            <a:endParaRPr lang="en-US" altLang="en-US"/>
          </a:p>
        </p:txBody>
      </p:sp>
      <p:sp>
        <p:nvSpPr>
          <p:cNvPr id="3850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 altLang="en-US"/>
          </a:p>
        </p:txBody>
      </p:sp>
      <p:sp>
        <p:nvSpPr>
          <p:cNvPr id="3850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DD8B37F5-0422-4ED8-A051-CDCCB8B37E0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7576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634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9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809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809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E1093EEB-E53C-48B3-B661-7EA0399FBBE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5660465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D053FDE-310D-4BF5-9BF8-ABA4F6C1216E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23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C73A5101-D928-48B3-8ACE-8FE5FC09F29E}" type="slidenum">
              <a:rPr lang="en-US" altLang="en-US"/>
              <a:pPr algn="r" eaLnBrk="1" hangingPunct="1">
                <a:spcBef>
                  <a:spcPct val="0"/>
                </a:spcBef>
              </a:pPr>
              <a:t>6</a:t>
            </a:fld>
            <a:endParaRPr lang="en-US" altLang="en-US"/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 smtClean="0">
                <a:latin typeface="Arial" pitchFamily="34" charset="0"/>
                <a:cs typeface="Arial" pitchFamily="34" charset="0"/>
              </a:rPr>
              <a:t>keep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4C3632-1E19-4B78-826C-EECAF57FB299}" type="slidenum">
              <a:rPr lang="x-none" smtClean="0"/>
              <a:t>8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2662279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093EEB-E53C-48B3-B661-7EA0399FBBE4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296713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E13F506-9E5C-4D78-BC56-5D529CBD9629}" type="datetime1">
              <a:rPr lang="en-US" altLang="en-US" smtClean="0"/>
              <a:t>5/13/2018</a:t>
            </a:fld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860FAF3-0215-44ED-967E-C1017BCD799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49947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D23515-6D17-41FE-AA3F-F5B260D6729A}" type="datetime1">
              <a:rPr lang="en-US" altLang="en-US" smtClean="0"/>
              <a:t>5/13/2018</a:t>
            </a:fld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ABA242-6117-4F46-813F-D1FF2B15FCF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203044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5A01F1-E655-4AFA-9E31-314812668074}" type="datetime1">
              <a:rPr lang="en-US" altLang="en-US" smtClean="0"/>
              <a:t>5/13/2018</a:t>
            </a:fld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28A36B8-DAC8-4C3E-9C1A-E2FF8F94EFF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024596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CE66816-CD70-4B2D-A014-34B85E759006}" type="datetime1">
              <a:rPr lang="en-US" altLang="en-US" smtClean="0"/>
              <a:t>5/13/2018</a:t>
            </a:fld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C0769C3-3182-4AAA-94CC-B731556F6F5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0420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D47340F-DC86-4BA2-B515-64BADB4E12F8}" type="datetime1">
              <a:rPr lang="en-US" altLang="en-US" smtClean="0"/>
              <a:t>5/13/2018</a:t>
            </a:fld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A82F3AB-5446-41BD-9242-90190693905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24351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EBBECC-DD01-4F10-82D0-3769E1394116}" type="datetime1">
              <a:rPr lang="en-US" altLang="en-US" smtClean="0"/>
              <a:t>5/13/2018</a:t>
            </a:fld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C845376-44AE-4920-8288-BBC65284B90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477040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21BE21E-56B1-4403-BA0B-904E6EBBA0E5}" type="datetime1">
              <a:rPr lang="en-US" altLang="en-US" smtClean="0"/>
              <a:t>5/13/2018</a:t>
            </a:fld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537C581-ABFC-40F8-8A19-448CFD3A7F9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4927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F02E12F-F2EE-402A-A54B-A2B27E092473}" type="datetime1">
              <a:rPr lang="en-US" altLang="en-US" smtClean="0"/>
              <a:t>5/13/2018</a:t>
            </a:fld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2FC624-61AE-4446-9FAF-B7C4A1BB850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25001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9B9459-8C18-4AE0-9B98-F8A3991CBDC0}" type="datetime1">
              <a:rPr lang="en-US" altLang="en-US" smtClean="0"/>
              <a:t>5/13/2018</a:t>
            </a:fld>
            <a:endParaRPr lang="en-U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9A618C3-BE4B-4D4E-AC06-754BDDCC183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246781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45EB31A-F48D-4446-8A27-F8FFDA1557D9}" type="datetime1">
              <a:rPr lang="en-US" altLang="en-US" smtClean="0"/>
              <a:t>5/13/2018</a:t>
            </a:fld>
            <a:endParaRPr lang="en-US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8F34F03-0286-4502-B514-BDC91C5EF89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52855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1BD2F7-B729-4198-B5C4-8B276437AA19}" type="datetime1">
              <a:rPr lang="en-US" altLang="en-US" smtClean="0"/>
              <a:t>5/13/2018</a:t>
            </a:fld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01D366-48F2-4B08-92BF-CD661CB21DD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635402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63ED03-4223-47A5-A090-84B54693CF10}" type="datetime1">
              <a:rPr lang="en-US" altLang="en-US" smtClean="0"/>
              <a:t>5/13/2018</a:t>
            </a:fld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8DF50D-A9C2-481F-89DF-3A658740EF2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7075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defRPr>
            </a:lvl1pPr>
          </a:lstStyle>
          <a:p>
            <a:fld id="{4972D879-262C-4ED4-89B4-7F3A68CCFC34}" type="datetime1">
              <a:rPr lang="en-US" altLang="en-US" smtClean="0"/>
              <a:t>5/13/2018</a:t>
            </a:fld>
            <a:endParaRPr lang="en-US" altLang="en-US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defRPr>
            </a:lvl1pPr>
          </a:lstStyle>
          <a:p>
            <a:fld id="{F59F4B89-CDC9-4850-B2DD-F38434760328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29.gif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png"/><Relationship Id="rId4" Type="http://schemas.openxmlformats.org/officeDocument/2006/relationships/image" Target="../media/image3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7" Type="http://schemas.openxmlformats.org/officeDocument/2006/relationships/image" Target="../media/image34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jpe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wm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imgres?imgurl=http://tvchaska.com/football-world-cup-2010/chile-flag.jpg&amp;imgrefurl=http://tvchaska.com/football-world-cup-2010/&amp;usg=__Wb8DEhjYoTzqiX0O3io29wuqSsM=&amp;h=400&amp;w=286&amp;sz=26&amp;hl=en&amp;start=5&amp;zoom=1&amp;um=1&amp;itbs=1&amp;tbnid=QkEVccY9M6ejqM:&amp;tbnh=124&amp;tbnw=89&amp;prev=/images?q=chile+flag&amp;um=1&amp;hl=en&amp;sa=N&amp;rlz=1T4GGLL_enUS309US342&amp;tbs=isch:1" TargetMode="External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gif"/><Relationship Id="rId4" Type="http://schemas.openxmlformats.org/officeDocument/2006/relationships/image" Target="../media/image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imgres?imgurl=http://tvchaska.com/football-world-cup-2010/chile-flag.jpg&amp;imgrefurl=http://tvchaska.com/football-world-cup-2010/&amp;usg=__Wb8DEhjYoTzqiX0O3io29wuqSsM=&amp;h=400&amp;w=286&amp;sz=26&amp;hl=en&amp;start=5&amp;zoom=1&amp;um=1&amp;itbs=1&amp;tbnid=QkEVccY9M6ejqM:&amp;tbnh=124&amp;tbnw=89&amp;prev=/images?q=chile+flag&amp;um=1&amp;hl=en&amp;sa=N&amp;rlz=1T4GGLL_enUS309US342&amp;tbs=isch:1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jpeg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hyperlink" Target="http://www.google.com/imgres?imgurl=http://tvchaska.com/football-world-cup-2010/chile-flag.jpg&amp;imgrefurl=http://tvchaska.com/football-world-cup-2010/&amp;usg=__Wb8DEhjYoTzqiX0O3io29wuqSsM=&amp;h=400&amp;w=286&amp;sz=26&amp;hl=en&amp;start=5&amp;zoom=1&amp;um=1&amp;itbs=1&amp;tbnid=QkEVccY9M6ejqM:&amp;tbnh=124&amp;tbnw=89&amp;prev=/images?q=chile+flag&amp;um=1&amp;hl=en&amp;sa=N&amp;rlz=1T4GGLL_enUS309US342&amp;tbs=isch:1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imgres?imgurl=http://tvchaska.com/football-world-cup-2010/chile-flag.jpg&amp;imgrefurl=http://tvchaska.com/football-world-cup-2010/&amp;usg=__Wb8DEhjYoTzqiX0O3io29wuqSsM=&amp;h=400&amp;w=286&amp;sz=26&amp;hl=en&amp;start=5&amp;zoom=1&amp;um=1&amp;itbs=1&amp;tbnid=QkEVccY9M6ejqM:&amp;tbnh=124&amp;tbnw=89&amp;prev=/images?q=chile+flag&amp;um=1&amp;hl=en&amp;sa=N&amp;rlz=1T4GGLL_enUS309US342&amp;tbs=isch:1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imgres?imgurl=http://tvchaska.com/football-world-cup-2010/chile-flag.jpg&amp;imgrefurl=http://tvchaska.com/football-world-cup-2010/&amp;usg=__Wb8DEhjYoTzqiX0O3io29wuqSsM=&amp;h=400&amp;w=286&amp;sz=26&amp;hl=en&amp;start=5&amp;zoom=1&amp;um=1&amp;itbs=1&amp;tbnid=QkEVccY9M6ejqM:&amp;tbnh=124&amp;tbnw=89&amp;prev=/images?q=chile+flag&amp;um=1&amp;hl=en&amp;sa=N&amp;rlz=1T4GGLL_enUS309US342&amp;tbs=isch:1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0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11" Type="http://schemas.openxmlformats.org/officeDocument/2006/relationships/image" Target="../media/image7.png"/><Relationship Id="rId5" Type="http://schemas.openxmlformats.org/officeDocument/2006/relationships/image" Target="../media/image16.png"/><Relationship Id="rId10" Type="http://schemas.openxmlformats.org/officeDocument/2006/relationships/image" Target="../media/image14.png"/><Relationship Id="rId4" Type="http://schemas.openxmlformats.org/officeDocument/2006/relationships/image" Target="../media/image11.png"/><Relationship Id="rId9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88640"/>
            <a:ext cx="9067800" cy="2209800"/>
          </a:xfrm>
        </p:spPr>
        <p:txBody>
          <a:bodyPr/>
          <a:lstStyle/>
          <a:p>
            <a:r>
              <a:rPr lang="en-US" altLang="en-US" sz="4000" b="1" dirty="0" smtClean="0">
                <a:effectLst/>
                <a:latin typeface="Calibri" panose="020F0502020204030204" pitchFamily="34" charset="0"/>
              </a:rPr>
              <a:t>Fiscal Pro-cyclicality</a:t>
            </a:r>
            <a:br>
              <a:rPr lang="en-US" altLang="en-US" sz="4000" b="1" dirty="0" smtClean="0">
                <a:effectLst/>
                <a:latin typeface="Calibri" panose="020F0502020204030204" pitchFamily="34" charset="0"/>
              </a:rPr>
            </a:br>
            <a:r>
              <a:rPr lang="en-US" altLang="en-US" sz="4000" b="1" dirty="0" smtClean="0">
                <a:effectLst/>
                <a:latin typeface="Calibri" panose="020F0502020204030204" pitchFamily="34" charset="0"/>
              </a:rPr>
              <a:t>and Optimistic Forecasts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4221088"/>
            <a:ext cx="9144000" cy="1368151"/>
          </a:xfrm>
        </p:spPr>
        <p:txBody>
          <a:bodyPr/>
          <a:lstStyle/>
          <a:p>
            <a:pPr eaLnBrk="1" hangingPunct="1"/>
            <a:r>
              <a:rPr lang="en-US" altLang="en-US" sz="2800" dirty="0" smtClean="0">
                <a:effectLst/>
                <a:latin typeface="Calibri" panose="020F0502020204030204" pitchFamily="34" charset="0"/>
              </a:rPr>
              <a:t>Workshop on </a:t>
            </a:r>
            <a:br>
              <a:rPr lang="en-US" altLang="en-US" sz="2800" dirty="0" smtClean="0">
                <a:effectLst/>
                <a:latin typeface="Calibri" panose="020F0502020204030204" pitchFamily="34" charset="0"/>
              </a:rPr>
            </a:br>
            <a:r>
              <a:rPr lang="en-US" altLang="en-US" sz="2800" dirty="0" smtClean="0">
                <a:effectLst/>
                <a:latin typeface="Calibri" panose="020F0502020204030204" pitchFamily="34" charset="0"/>
              </a:rPr>
              <a:t>Fiscal Policy and Adjustment: Issues and Policy Implications   </a:t>
            </a:r>
            <a:r>
              <a:rPr lang="en-US" altLang="en-US" sz="2800" smtClean="0">
                <a:effectLst/>
                <a:latin typeface="Calibri" panose="020F0502020204030204" pitchFamily="34" charset="0"/>
              </a:rPr>
              <a:t>LAC, World </a:t>
            </a:r>
            <a:r>
              <a:rPr lang="en-US" altLang="en-US" sz="2800" dirty="0" smtClean="0">
                <a:effectLst/>
                <a:latin typeface="Calibri" panose="020F0502020204030204" pitchFamily="34" charset="0"/>
              </a:rPr>
              <a:t>Bank, May 9, 2018+</a:t>
            </a:r>
            <a:endParaRPr lang="en-US" altLang="en-US" sz="2800" dirty="0" smtClean="0">
              <a:latin typeface="Calibri" panose="020F0502020204030204" pitchFamily="34" charset="0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762000" y="2260029"/>
            <a:ext cx="7467600" cy="1785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4400" dirty="0">
                <a:solidFill>
                  <a:srgbClr val="00264D"/>
                </a:solidFill>
                <a:latin typeface="Calibri" panose="020F0502020204030204" pitchFamily="34" charset="0"/>
              </a:rPr>
              <a:t>Jeffrey Frankel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600" dirty="0">
                <a:solidFill>
                  <a:srgbClr val="00264D"/>
                </a:solidFill>
                <a:latin typeface="Calibri" panose="020F0502020204030204" pitchFamily="34" charset="0"/>
              </a:rPr>
              <a:t>Harpel </a:t>
            </a:r>
            <a:r>
              <a:rPr lang="en-US" altLang="en-US" sz="2600" dirty="0" smtClean="0">
                <a:solidFill>
                  <a:srgbClr val="00264D"/>
                </a:solidFill>
                <a:latin typeface="Calibri" panose="020F0502020204030204" pitchFamily="34" charset="0"/>
              </a:rPr>
              <a:t>Professor of Capital Formation &amp; Growth </a:t>
            </a:r>
            <a:r>
              <a:rPr lang="en-US" altLang="en-US" sz="2600" dirty="0">
                <a:solidFill>
                  <a:srgbClr val="00264D"/>
                </a:solidFill>
                <a:latin typeface="Calibri" panose="020F0502020204030204" pitchFamily="34" charset="0"/>
              </a:rPr>
              <a:t>Harvard University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00264D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228600" y="76200"/>
            <a:ext cx="8686800" cy="1371600"/>
          </a:xfrm>
        </p:spPr>
        <p:txBody>
          <a:bodyPr/>
          <a:lstStyle/>
          <a:p>
            <a:r>
              <a:rPr lang="en-US" altLang="en-US" sz="3200" dirty="0" smtClean="0">
                <a:effectLst/>
                <a:latin typeface="Calibri" panose="020F0502020204030204" pitchFamily="34" charset="0"/>
              </a:rPr>
              <a:t>The quality of institutions varies, </a:t>
            </a:r>
            <a:br>
              <a:rPr lang="en-US" altLang="en-US" sz="3200" dirty="0" smtClean="0">
                <a:effectLst/>
                <a:latin typeface="Calibri" panose="020F0502020204030204" pitchFamily="34" charset="0"/>
              </a:rPr>
            </a:br>
            <a:r>
              <a:rPr lang="en-US" altLang="en-US" sz="3200" dirty="0" smtClean="0">
                <a:effectLst/>
                <a:latin typeface="Calibri" panose="020F0502020204030204" pitchFamily="34" charset="0"/>
              </a:rPr>
              <a:t>not just across countries, but also across time.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BB070153-7EA6-47A7-83CE-5A90601AE6B8}" type="slidenum">
              <a:rPr lang="en-US" altLang="en-US" sz="1400">
                <a:latin typeface="Calibri" panose="020F050202020403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10</a:t>
            </a:fld>
            <a:endParaRPr lang="en-US" altLang="en-US" sz="1400">
              <a:latin typeface="Calibri" panose="020F0502020204030204" pitchFamily="34" charset="0"/>
            </a:endParaRPr>
          </a:p>
        </p:txBody>
      </p:sp>
      <p:pic>
        <p:nvPicPr>
          <p:cNvPr id="717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4264" y="2362200"/>
            <a:ext cx="2895600" cy="3733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962" y="1371600"/>
            <a:ext cx="83105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2381250"/>
            <a:ext cx="2962275" cy="371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2362200"/>
            <a:ext cx="27432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2" name="TextBox 10"/>
          <p:cNvSpPr txBox="1">
            <a:spLocks noChangeArrowheads="1"/>
          </p:cNvSpPr>
          <p:nvPr/>
        </p:nvSpPr>
        <p:spPr bwMode="auto">
          <a:xfrm>
            <a:off x="3929063" y="1857375"/>
            <a:ext cx="152317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dirty="0">
                <a:latin typeface="Calibri" panose="020F0502020204030204" pitchFamily="34" charset="0"/>
              </a:rPr>
              <a:t>1984-2009</a:t>
            </a:r>
          </a:p>
        </p:txBody>
      </p:sp>
      <p:pic>
        <p:nvPicPr>
          <p:cNvPr id="7177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1175" y="6172200"/>
            <a:ext cx="6524625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4" name="Text Box 7"/>
          <p:cNvSpPr txBox="1">
            <a:spLocks noChangeArrowheads="1"/>
          </p:cNvSpPr>
          <p:nvPr/>
        </p:nvSpPr>
        <p:spPr bwMode="auto">
          <a:xfrm>
            <a:off x="271463" y="6273800"/>
            <a:ext cx="1676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latin typeface="Calibri" panose="020F0502020204030204" pitchFamily="34" charset="0"/>
              </a:rPr>
              <a:t>Frankel, Végh </a:t>
            </a:r>
            <a:br>
              <a:rPr lang="en-US" altLang="en-US" sz="1200" dirty="0">
                <a:latin typeface="Calibri" panose="020F0502020204030204" pitchFamily="34" charset="0"/>
              </a:rPr>
            </a:br>
            <a:r>
              <a:rPr lang="en-US" altLang="en-US" sz="1200" dirty="0">
                <a:latin typeface="Calibri" panose="020F0502020204030204" pitchFamily="34" charset="0"/>
              </a:rPr>
              <a:t>&amp; Vuletin</a:t>
            </a:r>
            <a:r>
              <a:rPr lang="en-US" altLang="en-US" sz="1200" dirty="0" smtClean="0">
                <a:latin typeface="Calibri" panose="020F0502020204030204" pitchFamily="34" charset="0"/>
              </a:rPr>
              <a:t>, </a:t>
            </a:r>
            <a:r>
              <a:rPr lang="en-US" altLang="en-US" sz="1200" i="1" dirty="0" smtClean="0">
                <a:latin typeface="Calibri" panose="020F0502020204030204" pitchFamily="34" charset="0"/>
              </a:rPr>
              <a:t>2013</a:t>
            </a:r>
            <a:r>
              <a:rPr lang="en-US" altLang="en-US" sz="1200" i="1" dirty="0">
                <a:latin typeface="Calibri" panose="020F0502020204030204" pitchFamily="34" charset="0"/>
              </a:rPr>
              <a:t>.</a:t>
            </a:r>
          </a:p>
        </p:txBody>
      </p:sp>
      <p:sp>
        <p:nvSpPr>
          <p:cNvPr id="14" name="Line 5"/>
          <p:cNvSpPr>
            <a:spLocks noChangeShapeType="1"/>
          </p:cNvSpPr>
          <p:nvPr/>
        </p:nvSpPr>
        <p:spPr bwMode="auto">
          <a:xfrm flipV="1">
            <a:off x="6781800" y="3313332"/>
            <a:ext cx="1828800" cy="953868"/>
          </a:xfrm>
          <a:prstGeom prst="line">
            <a:avLst/>
          </a:prstGeom>
          <a:noFill/>
          <a:ln w="76200">
            <a:solidFill>
              <a:srgbClr val="00CC00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Calibri" panose="020F0502020204030204" pitchFamily="34" charset="0"/>
            </a:endParaRPr>
          </a:p>
        </p:txBody>
      </p:sp>
      <p:sp>
        <p:nvSpPr>
          <p:cNvPr id="15" name="Line 5"/>
          <p:cNvSpPr>
            <a:spLocks noChangeShapeType="1"/>
          </p:cNvSpPr>
          <p:nvPr/>
        </p:nvSpPr>
        <p:spPr bwMode="auto">
          <a:xfrm>
            <a:off x="4607717" y="4191000"/>
            <a:ext cx="1273333" cy="838200"/>
          </a:xfrm>
          <a:prstGeom prst="line">
            <a:avLst/>
          </a:prstGeom>
          <a:noFill/>
          <a:ln w="76200">
            <a:solidFill>
              <a:srgbClr val="FF0000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Calibri" panose="020F0502020204030204" pitchFamily="34" charset="0"/>
            </a:endParaRPr>
          </a:p>
        </p:txBody>
      </p:sp>
      <p:sp>
        <p:nvSpPr>
          <p:cNvPr id="16" name="Line 5"/>
          <p:cNvSpPr>
            <a:spLocks noChangeShapeType="1"/>
          </p:cNvSpPr>
          <p:nvPr/>
        </p:nvSpPr>
        <p:spPr bwMode="auto">
          <a:xfrm flipV="1">
            <a:off x="352864" y="3100388"/>
            <a:ext cx="2438400" cy="46037"/>
          </a:xfrm>
          <a:prstGeom prst="line">
            <a:avLst/>
          </a:prstGeom>
          <a:noFill/>
          <a:ln w="76200">
            <a:solidFill>
              <a:srgbClr val="0070C0"/>
            </a:solidFill>
            <a:prstDash val="sys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Calibri" panose="020F0502020204030204" pitchFamily="34" charset="0"/>
            </a:endParaRPr>
          </a:p>
        </p:txBody>
      </p:sp>
      <p:sp>
        <p:nvSpPr>
          <p:cNvPr id="6159" name="AutoShape 12" descr="data:image/jpeg;base64,/9j/4AAQSkZJRgABAQAAAQABAAD/2wCEAAkGBggGERQQBxQTFRAWGBgVGBgYGBkbGhscHRgXHRsdGB0fJyYpGBsjIBsYIC8iJSc1LDgsFx4xNjAqNSgsLikBCQoKDgwOGg8PGjIkHSUsLDU0LTQuNDQvLDAvKS0sLCwsNS8xLCwqLywpLCkwLCwsMCwsLywsLCwsNCosLCwsLP/AABEIAJ8BPgMBIgACEQEDEQH/xAAcAAEAAgMBAQEAAAAAAAAAAAAABgcEBQgDAQL/xABJEAABAwIDAwcHBwoGAgMAAAABAAIDBBEFBiEHEjETIkFRYXGBFBVCU2KS0TI0Q3KCkbEIFxgjY3OTsrPTMzVSdIOiFsIkocH/xAAbAQEAAgMBAQAAAAAAAAAAAAAAAwUBAgYEB//EADYRAAIBAgMFBQYFBQEAAAAAAAABAgMEBRESEyExUXEyQVJhkQYigaGx8ILBwtHxFCMzYuEV/9oADAMBAAIRAxEAPwDIoc4ZoyQ8Q4q1zmD0Jer2H66eJHYrEy7tBwbMNmsdycx+jfoSfZPB349ipfANs1bGwU+bIm1lNwu4DlB234PI7bH2lI4sr5fzk0yZJqG79rmnlNnjuvrbt1HtLW4sLuy39qJ06u8NxLdXjsqniXZfVffUszM+RsCze22LxAvHCRvNkHc4cR2G47FTGbdhOMYReTAj5TFqd3RsrR3cH/Z1P+lbyhzhmfI7xDijXOYPQlvw/Zv10+8disTLu0HBsw2ax3JzH6N9gSfZPB349ils8VlTelPLyZ4L3A7i3W0S1w8Ud/r95eZylNDJTOLJ2lr2kgtcCCCOIIPAr8LrfM+R8Dze22LxBzxoJG82Rvc4cR2G47FTGbdhGMYReTAXeUxcd3QSgd3B/hr7K6e3xOlV3S91/L1KBwaKvRek8EtM4sna5r2mxa4EEHqIPArzVoaHS+x3/I4f+f8AqyKnlcOx3/I4f+f+rIqeXzXGf876y+p9D9j+zV/D+oz8v/O6f99H/O1Tz8of5hB/uB/SlUDy/wDO6f8AfR/ztU8/KH+YQf7gf0pVPgX+ZdSD2v7dPo/qjn5EWRQ0FVibxFQMfJI7g1gLifAL6G2lvZwZjrIoaCqxN7YqFj5JHaBrAXE9wCsjB9jbMPYKjPNQ2mi48k0h0ruy4uAexoce5bs51w/L7DT5GpmwtOhlcN6R333JPVvE9wVHeY3Qt90XqZa2OEXV6/7cd3N7l99DSYPscbQMFRnmdtNFx5JpDpXdlxcA9Nmhxt1Ld/8AmmH5eYafItM2Fp0MrhvSO++5PZvE9wXthWzvH80v5fHHuja7Uuku6Qjsb6I77dysjL+TMHy2AaKO8nTI/nP8D6PhZczXvbu94vTEvFRwzDe29tU5Lsrrz+fRFb4Vs7zBml/L4490bTrvSXdIR1Bvojvt3KW4xkzB8t4ZXGijvJ5LUXkfq/8AwX8D6PhZZ2bNpOX8ngtrpN6YfRR2c/x6GfaI8VSects2N5oa+GlAp6ZwLXMbq5zSLEPeegjoAHHW69djhUpSU0vi/wAisvsauLpaG9MfCty/6V+iIu3KEIiIAiIgCIiAIi/TWuf8kX4n7tSgPyiIgCIiAIiIAiIgCIiAL0gnlpnB9O5zXtNw5pIIPWCOBXSP5kcl+rk/iv8Ain5kcl+rk/iv+KqP/Xocn8v3JNnIrLANs1bGwU+bIm1lNwu4DlR234PI7dfaUjiyvl7OTeUyVUt5S1zTSmz28L2vrYdeov6SlX5kcl+rk/iv+K/cGxjKFM4Pp2yte03DmzPBB6wQdCqa8jYXO/S0+i/csrLELuyedKW7l3P4fbInQ5wzPkd4hxRrnMHoS34fs366feOxWJl3aDg2YbNY7k5j9HJYEn2Twd+PYtp5mopYRT1t54wLfriHu04XcdSfaOvatAdl2VzwY7+I74qlVOrTeUJZrzLiteWF5HVXpuFTnHg+qbX7+Zssz5HwPNzbYtE0vtYSN5sje5w6Ow3HYqYzdsIxfCN6TAXeUwjXd4Sgd3B/hr7KvbC8Ngwlu5A+Qs6A95fbuJ1A7L2Wbvt6wra3va1Dg93LuOcqU45+7vXMg2yOGSnwWNk7S17TOC0gggiWS4IPAqm10zUvbuO1HyT+C5mVLik9pNT5tnc+yKyjW/D+oz8v/O6f99H/ADtVh7eqGqxKjpoqFj5JHVIs1gLnH9VLwAVeZf8AnVP++j/naujZN14IDrdotcd11JhVXZS1ruZB7WrOpSXk/qjn3B9jbMPYKjPNQ2mi4iJpDpXdl9QD2NDj3LeHOtBl9hp8jUzYWnQyuG9I7q43uereJ7grArdnmA4i8yVvKveeLnSvJ/Hh2LOwTKOB5fO9QRtD/wDU47zvAngO5ey7ubu6eUpZR8iotJ4bbR1zjKpPk0lH6v5+hW2FbO8fzS/l8ce6Np4uku6Qjsb6I77dysfL+S8Hy2AaKO8nTI/nP8D6PhZbvfb1hYWLYdFi8ZilklY08eSkMbj9puoHce9QUrenB59/MivcXubtaG9MPCty/wCmlzZtKy/lAFtdJvzD6GOzn/aHBnXziOy6pbNu2vH8w70eHnyWA9EZ/WEe1JxH2beKtN2xLJrjd0chJ/bP+K+fmRyX6uT+K/4q8t6tnS3tNvzS/cpWpM5rc4uN3akr4ulfzI5L9XJ/Ff8AFazM+x7KWGUVVPSxvEkcE0jP1rjzmxucNL66gK0ji1BtJJ/fxNNmzn1ERWpGEREAREQBERAZuDU9FVzMjxJ5iied0yAA7l9A5wJF2g2vqDa9upXPkPYxVYFVyyYyYZacwyRsLdb8oN0kgjm8wuHSOdxVTZViy7JLfNEk7YhbSJgO92Ode7R3NJ7QuoMoYnhOJUcT8Bv5K0clHvbwIDOYBztTa1tVS4nXqQWUc8nx3bvg+ZJBJlB45snnyjTSVWY542gHcijj5z5HG+6LmwYPSPE2B0uoAug9sNdk2rLabMjp21LGb8TomkkB510PNcCWC99dOIVATtia4inJcy+hI3SR1kAmx7LleuxrTqw1Tzz6bvgYksnuPNERe80CIiAIiIAiIgJsiy/NGIepl9x3wTzRiHqZfcd8F8c0vkfeNrDxL1MRFl+aMQ9TL7jvgnmjEPUy+474JpfIbWHiXqYiLL80Yh6mX3HfBPNGIepl9x3wTS+Q2sPEvUxEWX5oxD1MvuO+CeaMQ9TL7jvgml8htYeJepiIso4TiA4wy+474LFWGmjaMoy4MIvrWueQGi5OgAWV5oxD1MvuO+Czk2JTjHizERZfmjEPUy+474J5oxD1MvuO+CaXyNdrDxL1MRFl+aMQ9TL7jvgnmjEPUy+474JpfIbWHiXqYiLL80Yh6mX3HfBPNGIepl9x3wTS+Q2sPEvUxF4V3+E/6rvwK2XmjEPUy+474LHxHC66OGQvilADHEksdYDdPHRTW6e1h1X1PPc1YbGe9dl9/kQZERfXT4eEREAREQBERAFJK/O9dLR01BQF0VPBzzuuIc+UvL94kcA1x5o6LX42tG0WkoRnlqXAzmSDNubZ84GCXEB/8mOLkXvHCQBzi11vRdzjfo6dOAj6IswgoLTHgAiItjAREQBERAEREB0J+kNln1NZ7kX9xP0hss+prPci/uLntZFDQ1WJyNioWOkkdo1rQST3AKreF263vP1N9bL8/SGyz6ms9yL+4sih274HibxFQU1fJI7g1kcbifASKIZR2A1tZuyZnfyLOPJMIdIfrO1azwv4K48Ayxg+Vo+TweJkbekjVzvrOOrvEqquP6OnugnJ9dxItTMzD6qWtjD5opISfQkLN4d+45w171kEgcVEcxbTcHwS7KY8vMNN1h5oPtP4fdcqA1GL5r2huMdKHclfVrObGPruPyu4nuCoal1CLyjvfJF/aYJXrR2lX+3DxS3ei/hFhYztMwHBnbhc6Vw0IiAcB3kkD7imC7QqbMDt3Daarf1u3Yw0d7i+w7uKr+qwzKWQ9c1T+UVNrinh1sdPlcP+xbfXQqJ5k2xY1izeRwYNoqYCwZD8q3a+wt9kDjrde20sbu5ep+7E1vJ4ZQjooJzl4m8l6d/y6s6Rne17H7vU4eNuC5mVw7HjfA4r/t/6sip5VeKQ2dTRybOg9kHnGt+H9Rn5f+d0/wC+j/naujy9rSASLnh29y5wy/8AO6f99H/O1T/8oGaSnoqZ8Di17alpDmkggiOSxBHAqXCaW1loz4sg9rnlUpPyf1RaK1WOY8cCbvyU9RKziXRBjrd4LgfG1lR+Utu+MYRaPHR5TFoN7RsrR38H/a1P+pXPljPGBZvbfCJQ544xu5sje9p4jtFx2q1ubKtR4rdzXA46lUgpJyWa5cDSQbYMAlcGvbUMB9JzG2HfuuJ+4KRVWY4mwiowuOSrZ0inMbnDwc5t+qwuexYOYtn2DZhu57eTmP0jNCT7Q4O/HtVd12T8z5HeZsLc5zB6cXV7bNdPAjtVVtatJ5zWpeR0dOzw6+ilQm6dTlLen0f30N5Nt/y9TOLJ6eua9psWujjBB6iDJoV5/pDZZ9TWe5F/cWmlzRl/OTRHnanG/awqIgQ8d9tbdmov6KjmP7Ga6NnlGU5W1tOb6NIEjR1EcHkcNNb+ir2zqYfc7uD6lLe4ddWTyqx3c+5/H7ZPP0hss+prPci/uLX5i265exekqaeCKrD5YZYmlzI7AvY5ovZ50uepUdNDJTuLJgWvaSC0gggjiCDwK/Cuo4ZbpprP1K3WwiIrI0CIveioanEXiKiY58jr2a0XcbAk2HSbA6BG8t7B4IpRkLJsmba00k4czdZK599HNLWkNuD7ZYCO9aSmwbEKxz2U8T3OjuZLNPMDb3LzwaBY6nqUe1hqcc+GXzM5GEiIpDAREQBERAFM8K2YYnmSkbWZceyfi2SIkMkY8HUandcLWcDvAkEaX0UPiY2RwDyGgkAuN7AdZtc6dgV9bHpcnYO80+DVUk9ZMOfeOVjSGAnQEbrQNdXG+vbZeK9rTow1Q49M18eRtFZs1me9jWJYjNSNy+Gcm2nZDI57g0B0egc7pJcCODfRKqbH8NgweofBTSiYRndc8N3Wlw0cG3J3mg3G902vwXWOZMSw7CaWWXGXujp93de5u/cB5DBbc5wN3DUajiuXM24fl2jk3ssVTp4XE818b2vZ4kAPHboezpXiw24qVPdnnkvLd8WbTSRoERFdEYREQFu5R2A1tZuy5nfyLOPJMs6Qj2natZ4X8CrjwDK+D5Vj5PB4mRt6Txc76zjcu8StJmLafg2CXZTO5eUeiwjdB9p/D7rlV7V5izHn55ihcBH0saQyMD23E87xPRoFwl5iNWo8pZvyXD79To7LBKtaO0qNQh4pfkv4RYeYtpuD4JdlMeXmHosPNB9p/D7rlQGoxfNe0RxjpQ7kr6tZzYx9dx+V3E9wX2fDsoZGAfmecVFRa4p4TcdHyuH3uIFugqK5l2xYzizeQwYNo6UCwZFo63a8Wt9kDxWlvht3eb5e7E9rv8Pw7daw2k/FLgui/jqyWVOF5SyHrmqfyipGop4dbH2uH/YtHYVEsy7YsZxZvIYMG0dKBYMi0dbteALfZA8VAiS7V3FfF1FnhFvbLcs3zZz15iNxeS1VpZ+XcuiPpN+K+IitjwHS+x3/ACOH/n/qyKnlbmyCrp4sEiEj2g/r9C4A/wCJIqi3gvm+MRk67yXfL6n0L2QklGrn/r+ZsMv/ADun/fR/ztU8/KH+YQf7gf0pVAcAe1tVTkkW5WP+dqnP5QdTDNQQCJzXHygcCD9HIpsDi1WWa7zz+1zTnTy5P6ooNfuGaSncHwEte0ghwJBBHAgjgV+EX0I4UtDKW3fGMItHjw8pi052jZWjv4P+1r7SufLGeMDzc2+EShz+mN3Nkb3tPEdouO1ckL0hnlpnB8DnNe03Dmkgg9YI4FVdxhlKrvj7r+XobqbR1ZmLZ9g2Ybue3k5j9IzQk+0ODvx7VXddk/M+R3mbC3OcwenF1e2zXTwI7Vo8pbd8Ywi0ePN8pi4b2glA7+D/AB19pXLlzPmAZpZvYbOy4F3Med17e9p/EXHauYu8KlTeprLzRf2WOXFutm3rh4Zb/T7y8itZc0Zfzk0R52pxvjQVEVw4ceNtbdmov6Ki+Z9kNRh8L6zLkzKujaHPcQQHsa0EneF7OsBrax9lXLmLJ2W8w3c8sjmP0jHNBJ9ocHfj2qsMzZWxfKcU7qOUPgdG9rnRP4tLSCJGXvaxPWO1YtLy7tZqHajmeyrb4bfxc6D2VTLsvg+j++hUyIi7w5ELbZawLGcdna3AI5HTNIcHN0DCDcOc7gzUaEniOtale9NW1NEb0j3sPW1xb+C1mm4tR4mTsDCqeobHG/FGxeV7gbI5g0J0vukgHdvrZQ/axgOO4nQmDKzGbjnF87GkNe8XvZotZ1zdztQTuga3IUHwfau7J2FUzWE1FbK58jhI9xDIxKW843vdwbZo7d49Adqdqmc/P76WrwOeVsUkJa+MSEbj2OO8HNB0Nnt16Ray5qjZ1Y1k+7N5ct33uJXJZFdTwS0riyoa5r2mxa4EEHqIPArzX6kkfKSZCSTxJNyvyunXmQhERAERfUB8UiyRm12TJpamBu9MYXRx34B7nM5zusAB2nSbdqjqLScFOLjLgZJfQbR8T8mq6TGHOnhqWvN3G7mSnnBzb+iXAXb0cR0h0QRFiFOMM9KyzGYREUhgIiIAiIgCIiAIiIAiIgCIvoBPBAfEREAREQBERAEREAREQBERAEREAREQBERAEREAV37I9n+XcRY6simdUb0b4HxvjDTG57bO6Tc7pIBGlnFUgpJhGf8AGsvUwpcFeIW8pyzntHPe7m2BJuN0BrRuga63vey8l3SqVYaabyZtFpcT958y1hOU5/JsOqXzys0lvHutYbcL3O8euwsOu9wIwtlmLHajMtQ+qrQ0Sybu/uizSWtDbga2uACdeJPDgNap6SkoJTeb7zDCIikMBERAEREAREQBERAEREARFtssYzFgVQyWqiZND8mWN7WuD2Ei4seDhYEHraFrJtJtLMGpU32OYD58xSIyAGOEGd1/ZsGf9y0+BVj4lsSyzmeJtTlqV0AkaHttz4yDr8kneb1W3tOrRbbZPs6qsiipdiTmOlkc1rSwkjcaCQdQCCS43HshVFxiNOVGSi8pcMiRQeZRGecD/wDG8QqaYCzWyEs+o7nM/wCpA8Fol0NtN2UVedqyGow98cbeT5OUuvpuuu0tAHOcQ4jUgc0LFdstyhs9pn1uP71S6Nt7P5rXO4BrGDjvHSziR9y3pYlT2cc98uS5hweZQaLLxTEH4rM+aRrGlxvusaGsaODWtaODWgADuWIrVZ5byMIiLICIiAIiIAiIgCIiAIiIAiIgCIiAIiIAiIgCIiAIiIAiIgCIiAIiIAiIgCIrJyDmbIGVyySuhqparpkeyMsYf2bd/TvILu7goa1R045qLb5IylmTvYVSZkw+mfHi0RZRnnwl5s8EnnAMOu4flXNtdRfeuLRUIwvbHlPFpI4YJZBJI9sbWuifq5xAAuAQNSOJU3XIXWt1HKcdLZPHgFSe32kzJWOYWxE4dGN4OYd7nkHedKPQsNAeGp1u6wuwmyr+o245Nj+TJI/uif8A+wC3s3UhU1whqyEssjmpFOM94xkfHS6XAIamCoJuebGIX9paHksP1R3i6g666lNzjm015MgYREUhgIiIAiIgCIiAIiIAiIgCIiAIszCsMnxmVsFJu8q82YHODQ53Q0E6Bx4C51JA6VNcibMK/FayWnx6GWJrIZDzm2G+4bjCDwdYu3hbTmKGrXhSTcnwMpZlfIt7HknHTFJPNC6OCK+/JJzGixtYE/LJNmgNvqQFolJGcZdl5gIiLYwEREAREQBERAEREAREQBERAEREBLtk1MKvGKNp6Huf7kb3f+quLattQbk9nk2ElprnjsIiafScOBcfRae86aOo3J+aZMnzPqaZodNyT2Rk8GucWjeI6bDe07Vp6ysnxB7patxfI8lznONySeJKrqtnt7hTn2UvVm6lkjp7ZvtDps9Qc/dZVxj9bGOH12X9A/8A0dDfQnm/NFMKOtqo28GTzM+6Rw//ABeOC41W5enZUYY8slYbg9B6wR0tPAhe+acabmOrlqms3OVIcW8QHbrQ63YXAnxWbe0/p60nHstenkHLNGqREVgaBERAEREAREQBERAEREAREQBERAb7KWVqzM0oFLJFC1pBMkkjWbvVui93O6rfeF1ZhTZGQxtnlEz2ta10oAG+4AAusCQLnWwPSuNVZVHtTlylhtJRZdLTOLyzSFt2jekc8RgHiSCA49A0GvyajELWpXcdL+GXDzbJISSLJ2w5drMzU7I6OqhiDCXuikcGCU6bt3k6bvOsCLEu1IsFzjU00lG90c4Ac0kGxBFx1EXB7wpbtMzRR5zmgrKTmvdCI5YzxY9r3319JpDhY9mtjcKGr0WFGdKklJ/DLh+5iTzYREXvNAiIgCIiAIiIAiIgCIiAIiIAiIgCIiAIiIAiIgCIiAIiIAiIgCIiAIiIAiIgCIiAIiIAiIgCIiAIiIAiIgCIiA//2Q=="/>
          <p:cNvSpPr>
            <a:spLocks noChangeAspect="1" noChangeArrowheads="1"/>
          </p:cNvSpPr>
          <p:nvPr/>
        </p:nvSpPr>
        <p:spPr bwMode="auto">
          <a:xfrm>
            <a:off x="0" y="-76201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latin typeface="Calibri" panose="020F0502020204030204" pitchFamily="34" charset="0"/>
            </a:endParaRPr>
          </a:p>
        </p:txBody>
      </p:sp>
      <p:sp>
        <p:nvSpPr>
          <p:cNvPr id="6160" name="AutoShape 14" descr="data:image/jpeg;base64,/9j/4AAQSkZJRgABAQAAAQABAAD/2wCEAAkGBggGERQQBxQTFRAWGBgVGBgYGBkbGhscHRgXHRsdGB0fJyYpGBsjIBsYIC8iJSc1LDgsFx4xNjAqNSgsLikBCQoKDgwOGg8PGjIkHSUsLDU0LTQuNDQvLDAvKS0sLCwsNS8xLCwqLywpLCkwLCwsMCwsLywsLCwsNCosLCwsLP/AABEIAJ8BPgMBIgACEQEDEQH/xAAcAAEAAgMBAQEAAAAAAAAAAAAABgcEBQgDAQL/xABJEAABAwIDAwcHBwoGAgMAAAABAAIDBBEFBiEHEjETIkFRYXGBFBVCU2KS0TI0Q3KCkbEIFxgjY3OTsrPTMzVSdIOiFsIkocH/xAAbAQEAAgMBAQAAAAAAAAAAAAAAAwUBAgYEB//EADYRAAIBAgMFBQYFBQEAAAAAAAABAgMEBRESEyExUXEyQVJhkQYigaGx8ILBwtHxFCMzYuEV/9oADAMBAAIRAxEAPwDIoc4ZoyQ8Q4q1zmD0Jer2H66eJHYrEy7tBwbMNmsdycx+jfoSfZPB349ipfANs1bGwU+bIm1lNwu4DlB234PI7bH2lI4sr5fzk0yZJqG79rmnlNnjuvrbt1HtLW4sLuy39qJ06u8NxLdXjsqniXZfVffUszM+RsCze22LxAvHCRvNkHc4cR2G47FTGbdhOMYReTAj5TFqd3RsrR3cH/Z1P+lbyhzhmfI7xDijXOYPQlvw/Zv10+8disTLu0HBsw2ax3JzH6N9gSfZPB349ils8VlTelPLyZ4L3A7i3W0S1w8Ud/r95eZylNDJTOLJ2lr2kgtcCCCOIIPAr8LrfM+R8Dze22LxBzxoJG82Rvc4cR2G47FTGbdhGMYReTAXeUxcd3QSgd3B/hr7K6e3xOlV3S91/L1KBwaKvRek8EtM4sna5r2mxa4EEHqIPArzVoaHS+x3/I4f+f8AqyKnlcOx3/I4f+f+rIqeXzXGf876y+p9D9j+zV/D+oz8v/O6f99H/O1Tz8of5hB/uB/SlUDy/wDO6f8AfR/ztU8/KH+YQf7gf0pVPgX+ZdSD2v7dPo/qjn5EWRQ0FVibxFQMfJI7g1gLifAL6G2lvZwZjrIoaCqxN7YqFj5JHaBrAXE9wCsjB9jbMPYKjPNQ2mi48k0h0ruy4uAexoce5bs51w/L7DT5GpmwtOhlcN6R333JPVvE9wVHeY3Qt90XqZa2OEXV6/7cd3N7l99DSYPscbQMFRnmdtNFx5JpDpXdlxcA9Nmhxt1Ld/8AmmH5eYafItM2Fp0MrhvSO++5PZvE9wXthWzvH80v5fHHuja7Uuku6Qjsb6I77dysjL+TMHy2AaKO8nTI/nP8D6PhZczXvbu94vTEvFRwzDe29tU5Lsrrz+fRFb4Vs7zBml/L4490bTrvSXdIR1Bvojvt3KW4xkzB8t4ZXGijvJ5LUXkfq/8AwX8D6PhZZ2bNpOX8ngtrpN6YfRR2c/x6GfaI8VSects2N5oa+GlAp6ZwLXMbq5zSLEPeegjoAHHW69djhUpSU0vi/wAisvsauLpaG9MfCty/6V+iIu3KEIiIAiIgCIiAIi/TWuf8kX4n7tSgPyiIgCIiAIiIAiIgCIiAL0gnlpnB9O5zXtNw5pIIPWCOBXSP5kcl+rk/iv8Ain5kcl+rk/iv+KqP/Xocn8v3JNnIrLANs1bGwU+bIm1lNwu4DlR234PI7dfaUjiyvl7OTeUyVUt5S1zTSmz28L2vrYdeov6SlX5kcl+rk/iv+K/cGxjKFM4Pp2yte03DmzPBB6wQdCqa8jYXO/S0+i/csrLELuyedKW7l3P4fbInQ5wzPkd4hxRrnMHoS34fs366feOxWJl3aDg2YbNY7k5j9HJYEn2Twd+PYtp5mopYRT1t54wLfriHu04XcdSfaOvatAdl2VzwY7+I74qlVOrTeUJZrzLiteWF5HVXpuFTnHg+qbX7+Zssz5HwPNzbYtE0vtYSN5sje5w6Ow3HYqYzdsIxfCN6TAXeUwjXd4Sgd3B/hr7KvbC8Ngwlu5A+Qs6A95fbuJ1A7L2Wbvt6wra3va1Dg93LuOcqU45+7vXMg2yOGSnwWNk7S17TOC0gggiWS4IPAqm10zUvbuO1HyT+C5mVLik9pNT5tnc+yKyjW/D+oz8v/O6f99H/ADtVh7eqGqxKjpoqFj5JHVIs1gLnH9VLwAVeZf8AnVP++j/naujZN14IDrdotcd11JhVXZS1ruZB7WrOpSXk/qjn3B9jbMPYKjPNQ2mi4iJpDpXdl9QD2NDj3LeHOtBl9hp8jUzYWnQyuG9I7q43uereJ7grArdnmA4i8yVvKveeLnSvJ/Hh2LOwTKOB5fO9QRtD/wDU47zvAngO5ey7ubu6eUpZR8iotJ4bbR1zjKpPk0lH6v5+hW2FbO8fzS/l8ce6Np4uku6Qjsb6I77dysfL+S8Hy2AaKO8nTI/nP8D6PhZbvfb1hYWLYdFi8ZilklY08eSkMbj9puoHce9QUrenB59/MivcXubtaG9MPCty/wCmlzZtKy/lAFtdJvzD6GOzn/aHBnXziOy6pbNu2vH8w70eHnyWA9EZ/WEe1JxH2beKtN2xLJrjd0chJ/bP+K+fmRyX6uT+K/4q8t6tnS3tNvzS/cpWpM5rc4uN3akr4ulfzI5L9XJ/Ff8AFazM+x7KWGUVVPSxvEkcE0jP1rjzmxucNL66gK0ji1BtJJ/fxNNmzn1ERWpGEREAREQBERAZuDU9FVzMjxJ5iied0yAA7l9A5wJF2g2vqDa9upXPkPYxVYFVyyYyYZacwyRsLdb8oN0kgjm8wuHSOdxVTZViy7JLfNEk7YhbSJgO92Ode7R3NJ7QuoMoYnhOJUcT8Bv5K0clHvbwIDOYBztTa1tVS4nXqQWUc8nx3bvg+ZJBJlB45snnyjTSVWY542gHcijj5z5HG+6LmwYPSPE2B0uoAug9sNdk2rLabMjp21LGb8TomkkB510PNcCWC99dOIVATtia4inJcy+hI3SR1kAmx7LleuxrTqw1Tzz6bvgYksnuPNERe80CIiAIiIAiIgJsiy/NGIepl9x3wTzRiHqZfcd8F8c0vkfeNrDxL1MRFl+aMQ9TL7jvgnmjEPUy+474JpfIbWHiXqYiLL80Yh6mX3HfBPNGIepl9x3wTS+Q2sPEvUxEWX5oxD1MvuO+CeaMQ9TL7jvgml8htYeJepiIso4TiA4wy+474LFWGmjaMoy4MIvrWueQGi5OgAWV5oxD1MvuO+Czk2JTjHizERZfmjEPUy+474J5oxD1MvuO+CaXyNdrDxL1MRFl+aMQ9TL7jvgnmjEPUy+474JpfIbWHiXqYiLL80Yh6mX3HfBPNGIepl9x3wTS+Q2sPEvUxF4V3+E/6rvwK2XmjEPUy+474LHxHC66OGQvilADHEksdYDdPHRTW6e1h1X1PPc1YbGe9dl9/kQZERfXT4eEREAREQBERAFJK/O9dLR01BQF0VPBzzuuIc+UvL94kcA1x5o6LX42tG0WkoRnlqXAzmSDNubZ84GCXEB/8mOLkXvHCQBzi11vRdzjfo6dOAj6IswgoLTHgAiItjAREQBERAEREB0J+kNln1NZ7kX9xP0hss+prPci/uLntZFDQ1WJyNioWOkkdo1rQST3AKreF263vP1N9bL8/SGyz6ms9yL+4sih274HibxFQU1fJI7g1kcbifASKIZR2A1tZuyZnfyLOPJMIdIfrO1azwv4K48Ayxg+Vo+TweJkbekjVzvrOOrvEqquP6OnugnJ9dxItTMzD6qWtjD5opISfQkLN4d+45w171kEgcVEcxbTcHwS7KY8vMNN1h5oPtP4fdcqA1GL5r2huMdKHclfVrObGPruPyu4nuCoal1CLyjvfJF/aYJXrR2lX+3DxS3ei/hFhYztMwHBnbhc6Vw0IiAcB3kkD7imC7QqbMDt3Daarf1u3Yw0d7i+w7uKr+qwzKWQ9c1T+UVNrinh1sdPlcP+xbfXQqJ5k2xY1izeRwYNoqYCwZD8q3a+wt9kDjrde20sbu5ep+7E1vJ4ZQjooJzl4m8l6d/y6s6Rne17H7vU4eNuC5mVw7HjfA4r/t/6sip5VeKQ2dTRybOg9kHnGt+H9Rn5f+d0/wC+j/naujy9rSASLnh29y5wy/8AO6f99H/O1T/8oGaSnoqZ8Di17alpDmkggiOSxBHAqXCaW1loz4sg9rnlUpPyf1RaK1WOY8cCbvyU9RKziXRBjrd4LgfG1lR+Utu+MYRaPHR5TFoN7RsrR38H/a1P+pXPljPGBZvbfCJQ544xu5sje9p4jtFx2q1ubKtR4rdzXA46lUgpJyWa5cDSQbYMAlcGvbUMB9JzG2HfuuJ+4KRVWY4mwiowuOSrZ0inMbnDwc5t+qwuexYOYtn2DZhu57eTmP0jNCT7Q4O/HtVd12T8z5HeZsLc5zB6cXV7bNdPAjtVVtatJ5zWpeR0dOzw6+ilQm6dTlLen0f30N5Nt/y9TOLJ6eua9psWujjBB6iDJoV5/pDZZ9TWe5F/cWmlzRl/OTRHnanG/awqIgQ8d9tbdmov6KjmP7Ga6NnlGU5W1tOb6NIEjR1EcHkcNNb+ir2zqYfc7uD6lLe4ddWTyqx3c+5/H7ZPP0hss+prPci/uLX5i265exekqaeCKrD5YZYmlzI7AvY5ovZ50uepUdNDJTuLJgWvaSC0gggjiCDwK/Cuo4ZbpprP1K3WwiIrI0CIveioanEXiKiY58jr2a0XcbAk2HSbA6BG8t7B4IpRkLJsmba00k4czdZK599HNLWkNuD7ZYCO9aSmwbEKxz2U8T3OjuZLNPMDb3LzwaBY6nqUe1hqcc+GXzM5GEiIpDAREQBERAFM8K2YYnmSkbWZceyfi2SIkMkY8HUandcLWcDvAkEaX0UPiY2RwDyGgkAuN7AdZtc6dgV9bHpcnYO80+DVUk9ZMOfeOVjSGAnQEbrQNdXG+vbZeK9rTow1Q49M18eRtFZs1me9jWJYjNSNy+Gcm2nZDI57g0B0egc7pJcCODfRKqbH8NgweofBTSiYRndc8N3Wlw0cG3J3mg3G902vwXWOZMSw7CaWWXGXujp93de5u/cB5DBbc5wN3DUajiuXM24fl2jk3ssVTp4XE818b2vZ4kAPHboezpXiw24qVPdnnkvLd8WbTSRoERFdEYREQFu5R2A1tZuy5nfyLOPJMs6Qj2natZ4X8CrjwDK+D5Vj5PB4mRt6Txc76zjcu8StJmLafg2CXZTO5eUeiwjdB9p/D7rlV7V5izHn55ihcBH0saQyMD23E87xPRoFwl5iNWo8pZvyXD79To7LBKtaO0qNQh4pfkv4RYeYtpuD4JdlMeXmHosPNB9p/D7rlQGoxfNe0RxjpQ7kr6tZzYx9dx+V3E9wX2fDsoZGAfmecVFRa4p4TcdHyuH3uIFugqK5l2xYzizeQwYNo6UCwZFo63a8Wt9kDxWlvht3eb5e7E9rv8Pw7daw2k/FLgui/jqyWVOF5SyHrmqfyipGop4dbH2uH/YtHYVEsy7YsZxZvIYMG0dKBYMi0dbteALfZA8VAiS7V3FfF1FnhFvbLcs3zZz15iNxeS1VpZ+XcuiPpN+K+IitjwHS+x3/ACOH/n/qyKnlbmyCrp4sEiEj2g/r9C4A/wCJIqi3gvm+MRk67yXfL6n0L2QklGrn/r+ZsMv/ADun/fR/ztU8/KH+YQf7gf0pVAcAe1tVTkkW5WP+dqnP5QdTDNQQCJzXHygcCD9HIpsDi1WWa7zz+1zTnTy5P6ooNfuGaSncHwEte0ghwJBBHAgjgV+EX0I4UtDKW3fGMItHjw8pi052jZWjv4P+1r7SufLGeMDzc2+EShz+mN3Nkb3tPEdouO1ckL0hnlpnB8DnNe03Dmkgg9YI4FVdxhlKrvj7r+XobqbR1ZmLZ9g2Ybue3k5j9IzQk+0ODvx7VXddk/M+R3mbC3OcwenF1e2zXTwI7Vo8pbd8Ywi0ePN8pi4b2glA7+D/AB19pXLlzPmAZpZvYbOy4F3Med17e9p/EXHauYu8KlTeprLzRf2WOXFutm3rh4Zb/T7y8itZc0Zfzk0R52pxvjQVEVw4ceNtbdmov6Ki+Z9kNRh8L6zLkzKujaHPcQQHsa0EneF7OsBrax9lXLmLJ2W8w3c8sjmP0jHNBJ9ocHfj2qsMzZWxfKcU7qOUPgdG9rnRP4tLSCJGXvaxPWO1YtLy7tZqHajmeyrb4bfxc6D2VTLsvg+j++hUyIi7w5ELbZawLGcdna3AI5HTNIcHN0DCDcOc7gzUaEniOtale9NW1NEb0j3sPW1xb+C1mm4tR4mTsDCqeobHG/FGxeV7gbI5g0J0vukgHdvrZQ/axgOO4nQmDKzGbjnF87GkNe8XvZotZ1zdztQTuga3IUHwfau7J2FUzWE1FbK58jhI9xDIxKW843vdwbZo7d49Adqdqmc/P76WrwOeVsUkJa+MSEbj2OO8HNB0Nnt16Ray5qjZ1Y1k+7N5ct33uJXJZFdTwS0riyoa5r2mxa4EEHqIPArzX6kkfKSZCSTxJNyvyunXmQhERAERfUB8UiyRm12TJpamBu9MYXRx34B7nM5zusAB2nSbdqjqLScFOLjLgZJfQbR8T8mq6TGHOnhqWvN3G7mSnnBzb+iXAXb0cR0h0QRFiFOMM9KyzGYREUhgIiIAiIgCIiAIiIAiIgCIvoBPBAfEREAREQBERAEREAREQBERAEREAREQBERAEREAV37I9n+XcRY6simdUb0b4HxvjDTG57bO6Tc7pIBGlnFUgpJhGf8AGsvUwpcFeIW8pyzntHPe7m2BJuN0BrRuga63vey8l3SqVYaabyZtFpcT958y1hOU5/JsOqXzys0lvHutYbcL3O8euwsOu9wIwtlmLHajMtQ+qrQ0Sybu/uizSWtDbga2uACdeJPDgNap6SkoJTeb7zDCIikMBERAEREAREQBERAEREARFtssYzFgVQyWqiZND8mWN7WuD2Ei4seDhYEHraFrJtJtLMGpU32OYD58xSIyAGOEGd1/ZsGf9y0+BVj4lsSyzmeJtTlqV0AkaHttz4yDr8kneb1W3tOrRbbZPs6qsiipdiTmOlkc1rSwkjcaCQdQCCS43HshVFxiNOVGSi8pcMiRQeZRGecD/wDG8QqaYCzWyEs+o7nM/wCpA8Fol0NtN2UVedqyGow98cbeT5OUuvpuuu0tAHOcQ4jUgc0LFdstyhs9pn1uP71S6Nt7P5rXO4BrGDjvHSziR9y3pYlT2cc98uS5hweZQaLLxTEH4rM+aRrGlxvusaGsaODWtaODWgADuWIrVZ5byMIiLICIiAIiIAiIgCIiAIiIAiIgCIiAIiIAiIgCIiAIiIAiIgCIiAIiIAiIgCIrJyDmbIGVyySuhqparpkeyMsYf2bd/TvILu7goa1R045qLb5IylmTvYVSZkw+mfHi0RZRnnwl5s8EnnAMOu4flXNtdRfeuLRUIwvbHlPFpI4YJZBJI9sbWuifq5xAAuAQNSOJU3XIXWt1HKcdLZPHgFSe32kzJWOYWxE4dGN4OYd7nkHedKPQsNAeGp1u6wuwmyr+o245Nj+TJI/uif8A+wC3s3UhU1whqyEssjmpFOM94xkfHS6XAIamCoJuebGIX9paHksP1R3i6g666lNzjm015MgYREUhgIiIAiIgCIiAIiIAiIgCIiAIszCsMnxmVsFJu8q82YHODQ53Q0E6Bx4C51JA6VNcibMK/FayWnx6GWJrIZDzm2G+4bjCDwdYu3hbTmKGrXhSTcnwMpZlfIt7HknHTFJPNC6OCK+/JJzGixtYE/LJNmgNvqQFolJGcZdl5gIiLYwEREAREQBERAEREAREQBERAEREBLtk1MKvGKNp6Huf7kb3f+quLattQbk9nk2ElprnjsIiafScOBcfRae86aOo3J+aZMnzPqaZodNyT2Rk8GucWjeI6bDe07Vp6ysnxB7patxfI8lznONySeJKrqtnt7hTn2UvVm6lkjp7ZvtDps9Qc/dZVxj9bGOH12X9A/8A0dDfQnm/NFMKOtqo28GTzM+6Rw//ABeOC41W5enZUYY8slYbg9B6wR0tPAhe+acabmOrlqms3OVIcW8QHbrQ63YXAnxWbe0/p60nHstenkHLNGqREVgaBERAEREAREQBERAEREAREQBERAb7KWVqzM0oFLJFC1pBMkkjWbvVui93O6rfeF1ZhTZGQxtnlEz2ta10oAG+4AAusCQLnWwPSuNVZVHtTlylhtJRZdLTOLyzSFt2jekc8RgHiSCA49A0GvyajELWpXcdL+GXDzbJISSLJ2w5drMzU7I6OqhiDCXuikcGCU6bt3k6bvOsCLEu1IsFzjU00lG90c4Ac0kGxBFx1EXB7wpbtMzRR5zmgrKTmvdCI5YzxY9r3319JpDhY9mtjcKGr0WFGdKklJ/DLh+5iTzYREXvNAiIgCIiAIiIAiIgCIiAIiIAiIgCIiAIiIAiIgCIiAIiIAiIgCIiAIiIAiIgCIiAIiIAiIgCIiAIiIAiIgCIiA//2Q=="/>
          <p:cNvSpPr>
            <a:spLocks noChangeAspect="1" noChangeArrowheads="1"/>
          </p:cNvSpPr>
          <p:nvPr/>
        </p:nvSpPr>
        <p:spPr bwMode="auto">
          <a:xfrm>
            <a:off x="0" y="-723900"/>
            <a:ext cx="3028950" cy="151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latin typeface="Calibri" panose="020F0502020204030204" pitchFamily="34" charset="0"/>
            </a:endParaRPr>
          </a:p>
        </p:txBody>
      </p:sp>
      <p:sp>
        <p:nvSpPr>
          <p:cNvPr id="6161" name="AutoShape 16" descr="data:image/jpeg;base64,/9j/4AAQSkZJRgABAQAAAQABAAD/2wCEAAkGBggGERQQBxQTFRAWGBgVGBgYGBkbGhscHRgXHRsdGB0fJyYpGBsjIBsYIC8iJSc1LDgsFx4xNjAqNSgsLikBCQoKDgwOGg8PGjIkHSUsLDU0LTQuNDQvLDAvKS0sLCwsNS8xLCwqLywpLCkwLCwsMCwsLywsLCwsNCosLCwsLP/AABEIAJ8BPgMBIgACEQEDEQH/xAAcAAEAAgMBAQEAAAAAAAAAAAAABgcEBQgDAQL/xABJEAABAwIDAwcHBwoGAgMAAAABAAIDBBEFBiEHEjETIkFRYXGBFBVCU2KS0TI0Q3KCkbEIFxgjY3OTsrPTMzVSdIOiFsIkocH/xAAbAQEAAgMBAQAAAAAAAAAAAAAAAwUBAgYEB//EADYRAAIBAgMFBQYFBQEAAAAAAAABAgMEBRESEyExUXEyQVJhkQYigaGx8ILBwtHxFCMzYuEV/9oADAMBAAIRAxEAPwDIoc4ZoyQ8Q4q1zmD0Jer2H66eJHYrEy7tBwbMNmsdycx+jfoSfZPB349ipfANs1bGwU+bIm1lNwu4DlB234PI7bH2lI4sr5fzk0yZJqG79rmnlNnjuvrbt1HtLW4sLuy39qJ06u8NxLdXjsqniXZfVffUszM+RsCze22LxAvHCRvNkHc4cR2G47FTGbdhOMYReTAj5TFqd3RsrR3cH/Z1P+lbyhzhmfI7xDijXOYPQlvw/Zv10+8disTLu0HBsw2ax3JzH6N9gSfZPB349ils8VlTelPLyZ4L3A7i3W0S1w8Ud/r95eZylNDJTOLJ2lr2kgtcCCCOIIPAr8LrfM+R8Dze22LxBzxoJG82Rvc4cR2G47FTGbdhGMYReTAXeUxcd3QSgd3B/hr7K6e3xOlV3S91/L1KBwaKvRek8EtM4sna5r2mxa4EEHqIPArzVoaHS+x3/I4f+f8AqyKnlcOx3/I4f+f+rIqeXzXGf876y+p9D9j+zV/D+oz8v/O6f99H/O1Tz8of5hB/uB/SlUDy/wDO6f8AfR/ztU8/KH+YQf7gf0pVPgX+ZdSD2v7dPo/qjn5EWRQ0FVibxFQMfJI7g1gLifAL6G2lvZwZjrIoaCqxN7YqFj5JHaBrAXE9wCsjB9jbMPYKjPNQ2mi48k0h0ruy4uAexoce5bs51w/L7DT5GpmwtOhlcN6R333JPVvE9wVHeY3Qt90XqZa2OEXV6/7cd3N7l99DSYPscbQMFRnmdtNFx5JpDpXdlxcA9Nmhxt1Ld/8AmmH5eYafItM2Fp0MrhvSO++5PZvE9wXthWzvH80v5fHHuja7Uuku6Qjsb6I77dysjL+TMHy2AaKO8nTI/nP8D6PhZczXvbu94vTEvFRwzDe29tU5Lsrrz+fRFb4Vs7zBml/L4490bTrvSXdIR1Bvojvt3KW4xkzB8t4ZXGijvJ5LUXkfq/8AwX8D6PhZZ2bNpOX8ngtrpN6YfRR2c/x6GfaI8VSects2N5oa+GlAp6ZwLXMbq5zSLEPeegjoAHHW69djhUpSU0vi/wAisvsauLpaG9MfCty/6V+iIu3KEIiIAiIgCIiAIi/TWuf8kX4n7tSgPyiIgCIiAIiIAiIgCIiAL0gnlpnB9O5zXtNw5pIIPWCOBXSP5kcl+rk/iv8Ain5kcl+rk/iv+KqP/Xocn8v3JNnIrLANs1bGwU+bIm1lNwu4DlR234PI7dfaUjiyvl7OTeUyVUt5S1zTSmz28L2vrYdeov6SlX5kcl+rk/iv+K/cGxjKFM4Pp2yte03DmzPBB6wQdCqa8jYXO/S0+i/csrLELuyedKW7l3P4fbInQ5wzPkd4hxRrnMHoS34fs366feOxWJl3aDg2YbNY7k5j9HJYEn2Twd+PYtp5mopYRT1t54wLfriHu04XcdSfaOvatAdl2VzwY7+I74qlVOrTeUJZrzLiteWF5HVXpuFTnHg+qbX7+Zssz5HwPNzbYtE0vtYSN5sje5w6Ow3HYqYzdsIxfCN6TAXeUwjXd4Sgd3B/hr7KvbC8Ngwlu5A+Qs6A95fbuJ1A7L2Wbvt6wra3va1Dg93LuOcqU45+7vXMg2yOGSnwWNk7S17TOC0gggiWS4IPAqm10zUvbuO1HyT+C5mVLik9pNT5tnc+yKyjW/D+oz8v/O6f99H/ADtVh7eqGqxKjpoqFj5JHVIs1gLnH9VLwAVeZf8AnVP++j/naujZN14IDrdotcd11JhVXZS1ruZB7WrOpSXk/qjn3B9jbMPYKjPNQ2mi4iJpDpXdl9QD2NDj3LeHOtBl9hp8jUzYWnQyuG9I7q43uereJ7grArdnmA4i8yVvKveeLnSvJ/Hh2LOwTKOB5fO9QRtD/wDU47zvAngO5ey7ubu6eUpZR8iotJ4bbR1zjKpPk0lH6v5+hW2FbO8fzS/l8ce6Np4uku6Qjsb6I77dysfL+S8Hy2AaKO8nTI/nP8D6PhZbvfb1hYWLYdFi8ZilklY08eSkMbj9puoHce9QUrenB59/MivcXubtaG9MPCty/wCmlzZtKy/lAFtdJvzD6GOzn/aHBnXziOy6pbNu2vH8w70eHnyWA9EZ/WEe1JxH2beKtN2xLJrjd0chJ/bP+K+fmRyX6uT+K/4q8t6tnS3tNvzS/cpWpM5rc4uN3akr4ulfzI5L9XJ/Ff8AFazM+x7KWGUVVPSxvEkcE0jP1rjzmxucNL66gK0ji1BtJJ/fxNNmzn1ERWpGEREAREQBERAZuDU9FVzMjxJ5iied0yAA7l9A5wJF2g2vqDa9upXPkPYxVYFVyyYyYZacwyRsLdb8oN0kgjm8wuHSOdxVTZViy7JLfNEk7YhbSJgO92Ode7R3NJ7QuoMoYnhOJUcT8Bv5K0clHvbwIDOYBztTa1tVS4nXqQWUc8nx3bvg+ZJBJlB45snnyjTSVWY542gHcijj5z5HG+6LmwYPSPE2B0uoAug9sNdk2rLabMjp21LGb8TomkkB510PNcCWC99dOIVATtia4inJcy+hI3SR1kAmx7LleuxrTqw1Tzz6bvgYksnuPNERe80CIiAIiIAiIgJsiy/NGIepl9x3wTzRiHqZfcd8F8c0vkfeNrDxL1MRFl+aMQ9TL7jvgnmjEPUy+474JpfIbWHiXqYiLL80Yh6mX3HfBPNGIepl9x3wTS+Q2sPEvUxEWX5oxD1MvuO+CeaMQ9TL7jvgml8htYeJepiIso4TiA4wy+474LFWGmjaMoy4MIvrWueQGi5OgAWV5oxD1MvuO+Czk2JTjHizERZfmjEPUy+474J5oxD1MvuO+CaXyNdrDxL1MRFl+aMQ9TL7jvgnmjEPUy+474JpfIbWHiXqYiLL80Yh6mX3HfBPNGIepl9x3wTS+Q2sPEvUxF4V3+E/6rvwK2XmjEPUy+474LHxHC66OGQvilADHEksdYDdPHRTW6e1h1X1PPc1YbGe9dl9/kQZERfXT4eEREAREQBERAFJK/O9dLR01BQF0VPBzzuuIc+UvL94kcA1x5o6LX42tG0WkoRnlqXAzmSDNubZ84GCXEB/8mOLkXvHCQBzi11vRdzjfo6dOAj6IswgoLTHgAiItjAREQBERAEREB0J+kNln1NZ7kX9xP0hss+prPci/uLntZFDQ1WJyNioWOkkdo1rQST3AKreF263vP1N9bL8/SGyz6ms9yL+4sih274HibxFQU1fJI7g1kcbifASKIZR2A1tZuyZnfyLOPJMIdIfrO1azwv4K48Ayxg+Vo+TweJkbekjVzvrOOrvEqquP6OnugnJ9dxItTMzD6qWtjD5opISfQkLN4d+45w171kEgcVEcxbTcHwS7KY8vMNN1h5oPtP4fdcqA1GL5r2huMdKHclfVrObGPruPyu4nuCoal1CLyjvfJF/aYJXrR2lX+3DxS3ei/hFhYztMwHBnbhc6Vw0IiAcB3kkD7imC7QqbMDt3Daarf1u3Yw0d7i+w7uKr+qwzKWQ9c1T+UVNrinh1sdPlcP+xbfXQqJ5k2xY1izeRwYNoqYCwZD8q3a+wt9kDjrde20sbu5ep+7E1vJ4ZQjooJzl4m8l6d/y6s6Rne17H7vU4eNuC5mVw7HjfA4r/t/6sip5VeKQ2dTRybOg9kHnGt+H9Rn5f+d0/wC+j/naujy9rSASLnh29y5wy/8AO6f99H/O1T/8oGaSnoqZ8Di17alpDmkggiOSxBHAqXCaW1loz4sg9rnlUpPyf1RaK1WOY8cCbvyU9RKziXRBjrd4LgfG1lR+Utu+MYRaPHR5TFoN7RsrR38H/a1P+pXPljPGBZvbfCJQ544xu5sje9p4jtFx2q1ubKtR4rdzXA46lUgpJyWa5cDSQbYMAlcGvbUMB9JzG2HfuuJ+4KRVWY4mwiowuOSrZ0inMbnDwc5t+qwuexYOYtn2DZhu57eTmP0jNCT7Q4O/HtVd12T8z5HeZsLc5zB6cXV7bNdPAjtVVtatJ5zWpeR0dOzw6+ilQm6dTlLen0f30N5Nt/y9TOLJ6eua9psWujjBB6iDJoV5/pDZZ9TWe5F/cWmlzRl/OTRHnanG/awqIgQ8d9tbdmov6KjmP7Ga6NnlGU5W1tOb6NIEjR1EcHkcNNb+ir2zqYfc7uD6lLe4ddWTyqx3c+5/H7ZPP0hss+prPci/uLX5i265exekqaeCKrD5YZYmlzI7AvY5ovZ50uepUdNDJTuLJgWvaSC0gggjiCDwK/Cuo4ZbpprP1K3WwiIrI0CIveioanEXiKiY58jr2a0XcbAk2HSbA6BG8t7B4IpRkLJsmba00k4czdZK599HNLWkNuD7ZYCO9aSmwbEKxz2U8T3OjuZLNPMDb3LzwaBY6nqUe1hqcc+GXzM5GEiIpDAREQBERAFM8K2YYnmSkbWZceyfi2SIkMkY8HUandcLWcDvAkEaX0UPiY2RwDyGgkAuN7AdZtc6dgV9bHpcnYO80+DVUk9ZMOfeOVjSGAnQEbrQNdXG+vbZeK9rTow1Q49M18eRtFZs1me9jWJYjNSNy+Gcm2nZDI57g0B0egc7pJcCODfRKqbH8NgweofBTSiYRndc8N3Wlw0cG3J3mg3G902vwXWOZMSw7CaWWXGXujp93de5u/cB5DBbc5wN3DUajiuXM24fl2jk3ssVTp4XE818b2vZ4kAPHboezpXiw24qVPdnnkvLd8WbTSRoERFdEYREQFu5R2A1tZuy5nfyLOPJMs6Qj2natZ4X8CrjwDK+D5Vj5PB4mRt6Txc76zjcu8StJmLafg2CXZTO5eUeiwjdB9p/D7rlV7V5izHn55ihcBH0saQyMD23E87xPRoFwl5iNWo8pZvyXD79To7LBKtaO0qNQh4pfkv4RYeYtpuD4JdlMeXmHosPNB9p/D7rlQGoxfNe0RxjpQ7kr6tZzYx9dx+V3E9wX2fDsoZGAfmecVFRa4p4TcdHyuH3uIFugqK5l2xYzizeQwYNo6UCwZFo63a8Wt9kDxWlvht3eb5e7E9rv8Pw7daw2k/FLgui/jqyWVOF5SyHrmqfyipGop4dbH2uH/YtHYVEsy7YsZxZvIYMG0dKBYMi0dbteALfZA8VAiS7V3FfF1FnhFvbLcs3zZz15iNxeS1VpZ+XcuiPpN+K+IitjwHS+x3/ACOH/n/qyKnlbmyCrp4sEiEj2g/r9C4A/wCJIqi3gvm+MRk67yXfL6n0L2QklGrn/r+ZsMv/ADun/fR/ztU8/KH+YQf7gf0pVAcAe1tVTkkW5WP+dqnP5QdTDNQQCJzXHygcCD9HIpsDi1WWa7zz+1zTnTy5P6ooNfuGaSncHwEte0ghwJBBHAgjgV+EX0I4UtDKW3fGMItHjw8pi052jZWjv4P+1r7SufLGeMDzc2+EShz+mN3Nkb3tPEdouO1ckL0hnlpnB8DnNe03Dmkgg9YI4FVdxhlKrvj7r+XobqbR1ZmLZ9g2Ybue3k5j9IzQk+0ODvx7VXddk/M+R3mbC3OcwenF1e2zXTwI7Vo8pbd8Ywi0ePN8pi4b2glA7+D/AB19pXLlzPmAZpZvYbOy4F3Med17e9p/EXHauYu8KlTeprLzRf2WOXFutm3rh4Zb/T7y8itZc0Zfzk0R52pxvjQVEVw4ceNtbdmov6Ki+Z9kNRh8L6zLkzKujaHPcQQHsa0EneF7OsBrax9lXLmLJ2W8w3c8sjmP0jHNBJ9ocHfj2qsMzZWxfKcU7qOUPgdG9rnRP4tLSCJGXvaxPWO1YtLy7tZqHajmeyrb4bfxc6D2VTLsvg+j++hUyIi7w5ELbZawLGcdna3AI5HTNIcHN0DCDcOc7gzUaEniOtale9NW1NEb0j3sPW1xb+C1mm4tR4mTsDCqeobHG/FGxeV7gbI5g0J0vukgHdvrZQ/axgOO4nQmDKzGbjnF87GkNe8XvZotZ1zdztQTuga3IUHwfau7J2FUzWE1FbK58jhI9xDIxKW843vdwbZo7d49Adqdqmc/P76WrwOeVsUkJa+MSEbj2OO8HNB0Nnt16Ray5qjZ1Y1k+7N5ct33uJXJZFdTwS0riyoa5r2mxa4EEHqIPArzX6kkfKSZCSTxJNyvyunXmQhERAERfUB8UiyRm12TJpamBu9MYXRx34B7nM5zusAB2nSbdqjqLScFOLjLgZJfQbR8T8mq6TGHOnhqWvN3G7mSnnBzb+iXAXb0cR0h0QRFiFOMM9KyzGYREUhgIiIAiIgCIiAIiIAiIgCIvoBPBAfEREAREQBERAEREAREQBERAEREAREQBERAEREAV37I9n+XcRY6simdUb0b4HxvjDTG57bO6Tc7pIBGlnFUgpJhGf8AGsvUwpcFeIW8pyzntHPe7m2BJuN0BrRuga63vey8l3SqVYaabyZtFpcT958y1hOU5/JsOqXzys0lvHutYbcL3O8euwsOu9wIwtlmLHajMtQ+qrQ0Sybu/uizSWtDbga2uACdeJPDgNap6SkoJTeb7zDCIikMBERAEREAREQBERAEREARFtssYzFgVQyWqiZND8mWN7WuD2Ei4seDhYEHraFrJtJtLMGpU32OYD58xSIyAGOEGd1/ZsGf9y0+BVj4lsSyzmeJtTlqV0AkaHttz4yDr8kneb1W3tOrRbbZPs6qsiipdiTmOlkc1rSwkjcaCQdQCCS43HshVFxiNOVGSi8pcMiRQeZRGecD/wDG8QqaYCzWyEs+o7nM/wCpA8Fol0NtN2UVedqyGow98cbeT5OUuvpuuu0tAHOcQ4jUgc0LFdstyhs9pn1uP71S6Nt7P5rXO4BrGDjvHSziR9y3pYlT2cc98uS5hweZQaLLxTEH4rM+aRrGlxvusaGsaODWtaODWgADuWIrVZ5byMIiLICIiAIiIAiIgCIiAIiIAiIgCIiAIiIAiIgCIiAIiIAiIgCIiAIiIAiIgCIrJyDmbIGVyySuhqparpkeyMsYf2bd/TvILu7goa1R045qLb5IylmTvYVSZkw+mfHi0RZRnnwl5s8EnnAMOu4flXNtdRfeuLRUIwvbHlPFpI4YJZBJI9sbWuifq5xAAuAQNSOJU3XIXWt1HKcdLZPHgFSe32kzJWOYWxE4dGN4OYd7nkHedKPQsNAeGp1u6wuwmyr+o245Nj+TJI/uif8A+wC3s3UhU1whqyEssjmpFOM94xkfHS6XAIamCoJuebGIX9paHksP1R3i6g666lNzjm015MgYREUhgIiIAiIgCIiAIiIAiIgCIiAIszCsMnxmVsFJu8q82YHODQ53Q0E6Bx4C51JA6VNcibMK/FayWnx6GWJrIZDzm2G+4bjCDwdYu3hbTmKGrXhSTcnwMpZlfIt7HknHTFJPNC6OCK+/JJzGixtYE/LJNmgNvqQFolJGcZdl5gIiLYwEREAREQBERAEREAREQBERAEREBLtk1MKvGKNp6Huf7kb3f+quLattQbk9nk2ElprnjsIiafScOBcfRae86aOo3J+aZMnzPqaZodNyT2Rk8GucWjeI6bDe07Vp6ysnxB7patxfI8lznONySeJKrqtnt7hTn2UvVm6lkjp7ZvtDps9Qc/dZVxj9bGOH12X9A/8A0dDfQnm/NFMKOtqo28GTzM+6Rw//ABeOC41W5enZUYY8slYbg9B6wR0tPAhe+acabmOrlqms3OVIcW8QHbrQ63YXAnxWbe0/p60nHstenkHLNGqREVgaBERAEREAREQBERAEREAREQBERAb7KWVqzM0oFLJFC1pBMkkjWbvVui93O6rfeF1ZhTZGQxtnlEz2ta10oAG+4AAusCQLnWwPSuNVZVHtTlylhtJRZdLTOLyzSFt2jekc8RgHiSCA49A0GvyajELWpXcdL+GXDzbJISSLJ2w5drMzU7I6OqhiDCXuikcGCU6bt3k6bvOsCLEu1IsFzjU00lG90c4Ac0kGxBFx1EXB7wpbtMzRR5zmgrKTmvdCI5YzxY9r3319JpDhY9mtjcKGr0WFGdKklJ/DLh+5iTzYREXvNAiIgCIiAIiIAiIgCIiAIiIAiIgCIiAIiIAiIgCIiAIiIAiIgCIiAIiIAiIgCIiAIiIAiIgCIiAIiIAiIgCIiA//2Q=="/>
          <p:cNvSpPr>
            <a:spLocks noChangeAspect="1" noChangeArrowheads="1"/>
          </p:cNvSpPr>
          <p:nvPr/>
        </p:nvSpPr>
        <p:spPr bwMode="auto">
          <a:xfrm>
            <a:off x="0" y="-723900"/>
            <a:ext cx="3028950" cy="151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latin typeface="Calibri" panose="020F0502020204030204" pitchFamily="34" charset="0"/>
            </a:endParaRPr>
          </a:p>
        </p:txBody>
      </p:sp>
      <p:pic>
        <p:nvPicPr>
          <p:cNvPr id="83986" name="Picture 18" descr="http://3.bp.blogspot.com/_njKPjCEOAnQ/TT1CggFZLbI/AAAAAAAACQo/b6PxjyndVCM/s1600/Australia_flag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464" y="5158010"/>
            <a:ext cx="9906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63" name="AutoShape 20" descr="data:image/jpeg;base64,/9j/4AAQSkZJRgABAQAAAQABAAD/2wBDAAkGBwgHBgkIBwgKCgkLDRYPDQwMDRsUFRAWIB0iIiAdHx8kKDQsJCYxJx8fLT0tMTU3Ojo6Iys/RD84QzQ5Ojf/2wBDAQoKCg0MDRoPDxo3JR8lNzc3Nzc3Nzc3Nzc3Nzc3Nzc3Nzc3Nzc3Nzc3Nzc3Nzc3Nzc3Nzc3Nzc3Nzc3Nzc3Nzf/wAARCACsAQMDASIAAhEBAxEB/8QAHAABAAIDAQEBAAAAAAAAAAAAAAQIBQYHAwIB/8QANRAAAQMCAgoCAQIFBQEAAAAAAAECBAMRBQYSFRYhMVFVYpGTE0EHFHEiMkJhgSNSscHR8P/EABoBAQACAwEAAAAAAAAAAAAAAAACBQEDBwT/xAAzEQEAAAMFBwMCBAcAAAAAAAAAAQIFERVRU5EDBBQXIaLREjFBcYETYcHwIiMyM6Gx8f/aAAwDAQACEQMRAD8A6uADjKxAAAAAAAAAAAAAAAAAAAAAAAAAAAAAAAAAAAAAAAAAAAAAAAAAAAAAAAAAAAAAAAAAAAAAAAAAAAAAAAAAAAAAAAAAAAAAAAAAAAAAAAAAAAAAAAAAAAAAAAAAAAAAAAAAAAAAC6cxdOZWzbHMnW53uUbY5k63O9ynVOVFQz5O7w8PHSYLJ3TmLpzK2bY5k63O9yjbHMnW53uUcqKhnyd3g46TBZO6cxdOZWzbHMnW53uUbY5k63O9yjlRUM+Tu8HHSYLJ3TmLpzK2bY5k63O9yjbHMnW53uUcqKhnyd3g46TBZO6cxdOZWzbHMnW53uUbY5k63O9yjlRUM+Tu8HHSYLJ3TmLpzK2bY5k63O9yjbHMnW53uUcqKhnyd3g46TBZO6cxdOZWzbHMnW53uUbY5k63O9yjlRUM+Tu8HHSYLJ3TmLpzK2bY5k63O9yjbHMnW53uUcqKhnyd3g46TBZO6cxdOZWzbHMnW53uUbY5k63O9yjlRUM+Tu8HHSYLJ3TmLpzK2bY5k63O9yjbHMnW53uUcqKhnyd3g46TBZO6cxdOZWzbHMnW53uUbY5k63O9yjlRUM+Tu8HHSYLJ3TmLpzK2bY5k63O9yjbHMnW53uUcqKhnyd3g46TBZO6cxdOZWzbHMnW53uUbY5k63O9yjlRUM+Tu8HHSYLJ3TmLpzK2bY5k63O9yjbHMnW53uUcqKhnyd3g46TBZO6cxdOZWzbHMnW53uUbY5k63O9yjlRUM+Tu8HHSYLJ3TmLpzK2bY5k63O9yjbHMnW53uUcqKhnyd3g46TBZO6cwVs2xzJ1ud7lA5UVDPk7vBx0mDBAA7orAAAAAAAAAAAAAB+o1zkcqNVUbvVUTgfh0z8Q5fjScQdKnzsMqUJFB9FcPdWR1Woi82/VrX5nv+W8s08CwuBSwPC2UsMY5VkSW/xvWou5qPcu+1r2+rqVcarsob5DdbOsfn4/79E/RH0+pq+Scn4pjuIwZDcPfVwz9Qz56qqiN0Ecmkm9d+6/An51/HtXLLJU2viEVsNaqtiU1c5atX7RLW+k4rf6MV+PsbbgOZKE2TJq0olJr3VmU3KnyojVs233dbcTJZzzzRzhhyU5+HpHmRqqui1qLrorF4sci/si3T7TgQ2sd+46Hp/t9LbIfXGPvjGHxH2Zh6fT+bAZYwJcxYjq+jNjxpL23opIujai/7UVEWym55j/FuKQMCwzV0T9ZORarpzqLkW19HRRLql0REXgn2ppeVcRhYRjNDEZ8d8lsZfkpUWqiI+on8t1+kRd/+Dbs2fkOpmjKaR3KsKdTlItSnRe5GVqSov/C2ui/v+zfI79xUn4P9HzbDG2HxGEYw/Wz7JfT6Y2+7ntak+jVfSqtVtRjla5q8UVD5RrnX0Wqtkutk4IZvJcWdLzLCp4dDbMqfIivovaiscz+rSvuRtr7zsOcckYJDyxOo4VUgYVUl1mvdVlVbNcjd+gjl4J92Q2b3VNnuu2k2M8LYzf46/MPf6YsSyRmha4ED1lUFjSKlFX06isdbTpPRzXf3RU4oeRZwjbC2CAAAAAAAAAAAAAAAAAAAAAAAAAAAAAAy2VsPh4rjcbD59WrRpynfEyrSbpKx6/yqqfaX3L+5vWavxpUy/lHTh0amJYgspHVq1Kmv+nRRFtZvHja6/wDRo2X8dm5alrMg0aDZTmWp1a1LTViL9tvu387G15j/ACRieKZbwpkefWi4g19VsxY7lp6aJo6C7vpbr/lFKjfJd+jvWzjsY/wW9ftbHC2z49/ezo2S+n0xt92n5fxN+B49CxH41c6LWa9zOCqiLvTxc852Lz50mVXryqyulPV9VqPXRddb2tyIdSo+rUdUqvc97lu5zluqr/c+Sz/CkjP64w62WIW/AADYwAAD1oSa8fS+CtUpaaWdoPVuknJbGVn5ilT8t4fg0hXPZCrVKjHuW6qjkSyf4XS8mFBCbZSTTQmjDrDr+jNrbfxxlypj2P0acnD61fDXI9siqjVRtNFatl0uaLaxMz1kaNk6Cx9ee+VKlVnJHYynotZTbxVy/bt6JZDGZKzPPwbGsOa7EpNLDmyGfNS+Vfj0Fd/FdvDhcnZs/IeJZh/WxK9OM/DatRVoUqlFNKkn9Ko5LLpf+qVW0l3+O/QjLH+XZC2H3j+XvjZZ06Jw9Pp/NpYPp7HMcrXtVrk4oqWU+S4awAAAAAAAAAAAAAAAAAAAAAAAAzeUsMwvGMTbBxTEKsF1ZUbQqNpabVcq20Xb7pfdZTCE/A8Tfg2KR8RpUadWrHdp021P5Udbcqp92XeatvLPNspoSRsjZ0+v3Zh79XX/AMg5HwGLg8CZOxOpCpYfGbFRWUUe6uqXVLJdP4lXS/8AkOKVvj+V/wAOn8d10dO17f3sbFJzvjOIYbPw/F5CzqExUeny8aNRFRUcy3BN1tHhvNaPFTN23jd9nGTbz+qNvTDHC33t90p5oRj0AAWSAAAAAAAAAbp+P8s4HmaXTiysTrx5qO0v060UVtZqb10XX3Lbmnk0sy+XMwSsu15ErD2sSXUorSp1nJdaN1S6tTheyW38zzb5JtZ9jNLsZrJvj99en7glLGEI9W//AJfyzguHTa2LVJ9WlKm76MKlRRUVyIiKulfcnDycpM5i2acSxnCI+H4rU/VLGqK+jIqLeo1FTe1V+04ceRgzVTthtthsIbPbTWxh/r4s+2PUnjCMbYAAPciAAAAAAAAAADOaqjd/kaqjd/kng4jf1Tz5tXYrkp2TLogaqjd/kaqjd/kngX9U8+bUuSnZMuiBqqN3+RqqN3+SeBf1Tz5tS5Kdky6IGqo3f5Gqo3f5J4F/VPPm1Lkp2TLogaqjd/kaqjd/kngX9U8+bUuSnZMuiBqqN3+RqqN3+SeBf1Tz5tS5Kdky6IGqo3f5Gqo3f5J4F/VPPm1Lkp2TLogaqjd/kaqjd/kngX9U8+bUuSnZMuiBqqN3+RqqN3+SeBf1Tz5tS5Kdky6IGqo3f5Gqo3f5J4F/VPPm1Lkp2TLogaqjd/kaqjd/kngX9U8+bUuSnZMuiBqqN3+RqqN3+SeBf1Tz5tS5Kdky6IGqo3f5Gqo3f5J4F/VPPm1Lkp2TLogaqjd/kaqjd/kngX9U8+bUuSnZMuiBqqN3+RqqN3+SeBf1Tz5tS5Kdky6IGqo3f5Gqo3f5J4F/VPPm1Lkp2TLogaqjd/kE8C/qnnzalyU7Jl0AAVK0AAAAAAAAAAAAAAAAAAAAAAAAAAAAAAAAAAAAAAAAAAAAAAAAAAAAAAAAAAAAAAAAAAAAAAAAAAAAAAAAAAAAAAAAAAAAAAAAAAAAAAAAAAAAAAAAAAAAAAAAAAAAAAAAAAAAAH//2Q=="/>
          <p:cNvSpPr>
            <a:spLocks noChangeAspect="1" noChangeArrowheads="1"/>
          </p:cNvSpPr>
          <p:nvPr/>
        </p:nvSpPr>
        <p:spPr bwMode="auto">
          <a:xfrm>
            <a:off x="0" y="-784225"/>
            <a:ext cx="2466975" cy="163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latin typeface="Calibri" panose="020F0502020204030204" pitchFamily="34" charset="0"/>
            </a:endParaRPr>
          </a:p>
        </p:txBody>
      </p:sp>
      <p:pic>
        <p:nvPicPr>
          <p:cNvPr id="83990" name="Picture 22" descr="http://flagspot.net/images/v/ve3.gi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1800" y="5085184"/>
            <a:ext cx="901700" cy="5032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994" name="Picture 26" descr="http://www.ketv.com/image/view/-/17944840/medRes/2/-/maxh/460/maxw/620/-/pimyt2z/-/Chile-flag-jpg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5158010"/>
            <a:ext cx="1071563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81000" y="3440113"/>
            <a:ext cx="2419350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600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</a:rPr>
              <a:t>Good institutions;</a:t>
            </a:r>
          </a:p>
          <a:p>
            <a:pPr>
              <a:defRPr/>
            </a:pPr>
            <a:r>
              <a:rPr lang="en-US" sz="1600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</a:rPr>
              <a:t>Countercyclical spending</a:t>
            </a: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3581400" y="2743200"/>
            <a:ext cx="24193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dirty="0">
                <a:solidFill>
                  <a:srgbClr val="C00000"/>
                </a:solidFill>
                <a:latin typeface="Calibri" panose="020F0502020204030204" pitchFamily="34" charset="0"/>
              </a:rPr>
              <a:t>Worsened institutions;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More-cyclical </a:t>
            </a:r>
            <a:r>
              <a:rPr lang="en-US" altLang="en-US" sz="1600" dirty="0">
                <a:solidFill>
                  <a:srgbClr val="C00000"/>
                </a:solidFill>
                <a:latin typeface="Calibri" panose="020F0502020204030204" pitchFamily="34" charset="0"/>
              </a:rPr>
              <a:t>spending.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6705600" y="2729132"/>
            <a:ext cx="2286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dirty="0">
                <a:solidFill>
                  <a:srgbClr val="008000"/>
                </a:solidFill>
                <a:latin typeface="Calibri" panose="020F0502020204030204" pitchFamily="34" charset="0"/>
              </a:rPr>
              <a:t>Improved institutions;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dirty="0" smtClean="0">
                <a:solidFill>
                  <a:srgbClr val="008000"/>
                </a:solidFill>
                <a:latin typeface="Calibri" panose="020F0502020204030204" pitchFamily="34" charset="0"/>
              </a:rPr>
              <a:t>Less-cyclical </a:t>
            </a:r>
            <a:r>
              <a:rPr lang="en-US" altLang="en-US" sz="1600" dirty="0">
                <a:solidFill>
                  <a:srgbClr val="008000"/>
                </a:solidFill>
                <a:latin typeface="Calibri" panose="020F0502020204030204" pitchFamily="34" charset="0"/>
              </a:rPr>
              <a:t>spending.</a:t>
            </a:r>
          </a:p>
        </p:txBody>
      </p:sp>
      <p:sp>
        <p:nvSpPr>
          <p:cNvPr id="25" name="Line 5"/>
          <p:cNvSpPr>
            <a:spLocks noChangeShapeType="1"/>
          </p:cNvSpPr>
          <p:nvPr/>
        </p:nvSpPr>
        <p:spPr bwMode="auto">
          <a:xfrm>
            <a:off x="381000" y="4714127"/>
            <a:ext cx="2410264" cy="72008"/>
          </a:xfrm>
          <a:prstGeom prst="line">
            <a:avLst/>
          </a:prstGeom>
          <a:noFill/>
          <a:ln w="76200">
            <a:solidFill>
              <a:srgbClr val="0070C0"/>
            </a:solidFill>
            <a:prstDash val="solid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Calibri" panose="020F0502020204030204" pitchFamily="34" charset="0"/>
            </a:endParaRPr>
          </a:p>
        </p:txBody>
      </p:sp>
      <p:sp>
        <p:nvSpPr>
          <p:cNvPr id="26" name="Line 5"/>
          <p:cNvSpPr>
            <a:spLocks noChangeShapeType="1"/>
          </p:cNvSpPr>
          <p:nvPr/>
        </p:nvSpPr>
        <p:spPr bwMode="auto">
          <a:xfrm flipV="1">
            <a:off x="4607718" y="3327400"/>
            <a:ext cx="1283493" cy="444500"/>
          </a:xfrm>
          <a:prstGeom prst="line">
            <a:avLst/>
          </a:prstGeom>
          <a:noFill/>
          <a:ln w="76200">
            <a:solidFill>
              <a:srgbClr val="FF0000"/>
            </a:solidFill>
            <a:prstDash val="solid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Calibri" panose="020F0502020204030204" pitchFamily="34" charset="0"/>
            </a:endParaRPr>
          </a:p>
        </p:txBody>
      </p:sp>
      <p:sp>
        <p:nvSpPr>
          <p:cNvPr id="27" name="Line 5"/>
          <p:cNvSpPr>
            <a:spLocks noChangeShapeType="1"/>
          </p:cNvSpPr>
          <p:nvPr/>
        </p:nvSpPr>
        <p:spPr bwMode="auto">
          <a:xfrm>
            <a:off x="6908335" y="3733006"/>
            <a:ext cx="1702265" cy="688939"/>
          </a:xfrm>
          <a:prstGeom prst="line">
            <a:avLst/>
          </a:prstGeom>
          <a:noFill/>
          <a:ln w="76200">
            <a:solidFill>
              <a:srgbClr val="00CC00"/>
            </a:solidFill>
            <a:prstDash val="solid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Calibri" panose="020F050202020403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-252536" y="1371600"/>
            <a:ext cx="2676086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1749653" y="4849415"/>
            <a:ext cx="5180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Corr</a:t>
            </a:r>
            <a:endParaRPr lang="en-US" sz="1400" dirty="0"/>
          </a:p>
        </p:txBody>
      </p:sp>
      <p:sp>
        <p:nvSpPr>
          <p:cNvPr id="29" name="TextBox 28"/>
          <p:cNvSpPr txBox="1"/>
          <p:nvPr/>
        </p:nvSpPr>
        <p:spPr>
          <a:xfrm>
            <a:off x="5206037" y="3501008"/>
            <a:ext cx="5180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Corr</a:t>
            </a:r>
            <a:endParaRPr lang="en-US" sz="1400" dirty="0"/>
          </a:p>
        </p:txBody>
      </p:sp>
      <p:sp>
        <p:nvSpPr>
          <p:cNvPr id="30" name="TextBox 29"/>
          <p:cNvSpPr txBox="1"/>
          <p:nvPr/>
        </p:nvSpPr>
        <p:spPr>
          <a:xfrm>
            <a:off x="8230373" y="4509120"/>
            <a:ext cx="5180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Corr</a:t>
            </a:r>
            <a:endParaRPr lang="en-US" sz="1400" dirty="0"/>
          </a:p>
        </p:txBody>
      </p:sp>
      <p:sp>
        <p:nvSpPr>
          <p:cNvPr id="31" name="TextBox 30"/>
          <p:cNvSpPr txBox="1"/>
          <p:nvPr/>
        </p:nvSpPr>
        <p:spPr>
          <a:xfrm>
            <a:off x="2321162" y="3193231"/>
            <a:ext cx="3786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IQ</a:t>
            </a:r>
            <a:endParaRPr lang="en-US" sz="1400" dirty="0"/>
          </a:p>
        </p:txBody>
      </p:sp>
      <p:sp>
        <p:nvSpPr>
          <p:cNvPr id="32" name="TextBox 31"/>
          <p:cNvSpPr txBox="1"/>
          <p:nvPr/>
        </p:nvSpPr>
        <p:spPr>
          <a:xfrm>
            <a:off x="5528471" y="5054422"/>
            <a:ext cx="3786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IQ</a:t>
            </a:r>
            <a:endParaRPr lang="en-US" sz="1400" dirty="0"/>
          </a:p>
        </p:txBody>
      </p:sp>
      <p:sp>
        <p:nvSpPr>
          <p:cNvPr id="33" name="TextBox 32"/>
          <p:cNvSpPr txBox="1"/>
          <p:nvPr/>
        </p:nvSpPr>
        <p:spPr>
          <a:xfrm>
            <a:off x="8463876" y="3429000"/>
            <a:ext cx="3786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IQ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2" grpId="0"/>
      <p:bldP spid="6154" grpId="0"/>
      <p:bldP spid="14" grpId="0" animBg="1"/>
      <p:bldP spid="15" grpId="0" animBg="1"/>
      <p:bldP spid="16" grpId="0" animBg="1"/>
      <p:bldP spid="3" grpId="0"/>
      <p:bldP spid="25" grpId="0" animBg="1"/>
      <p:bldP spid="26" grpId="0" animBg="1"/>
      <p:bldP spid="27" grpId="0" animBg="1"/>
      <p:bldP spid="28" grpId="0"/>
      <p:bldP spid="29" grpId="0"/>
      <p:bldP spid="30" grpId="0"/>
      <p:bldP spid="31" grpId="0"/>
      <p:bldP spid="32" grpId="0"/>
      <p:bldP spid="3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332656"/>
            <a:ext cx="8856984" cy="1371600"/>
          </a:xfrm>
        </p:spPr>
        <p:txBody>
          <a:bodyPr>
            <a:normAutofit fontScale="90000"/>
          </a:bodyPr>
          <a:lstStyle/>
          <a:p>
            <a:pPr marL="0" indent="0"/>
            <a:r>
              <a:rPr lang="en-US" sz="3200" dirty="0">
                <a:effectLst/>
              </a:rPr>
              <a:t/>
            </a:r>
            <a:br>
              <a:rPr lang="en-US" sz="3200" dirty="0">
                <a:effectLst/>
              </a:rPr>
            </a:br>
            <a:r>
              <a:rPr lang="en-US" sz="3600" dirty="0">
                <a:effectLst/>
              </a:rPr>
              <a:t>Advanced countries can suffer </a:t>
            </a:r>
            <a:r>
              <a:rPr lang="en-US" sz="3600" dirty="0" smtClean="0">
                <a:effectLst/>
              </a:rPr>
              <a:t>pro-cyclicality too</a:t>
            </a:r>
            <a:r>
              <a:rPr lang="en-US" sz="3600" dirty="0">
                <a:effectLst/>
              </a:rPr>
              <a:t>.</a:t>
            </a:r>
            <a:br>
              <a:rPr lang="en-US" sz="3600" dirty="0">
                <a:effectLst/>
              </a:rPr>
            </a:br>
            <a:endParaRPr lang="en-US" sz="3600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51045" y="2492896"/>
            <a:ext cx="3917099" cy="2664296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effectLst/>
              </a:rPr>
              <a:t>i) The </a:t>
            </a:r>
            <a:r>
              <a:rPr lang="en-US" dirty="0">
                <a:effectLst/>
              </a:rPr>
              <a:t>euro </a:t>
            </a:r>
            <a:r>
              <a:rPr lang="en-US" dirty="0" smtClean="0">
                <a:effectLst/>
              </a:rPr>
              <a:t>periphery.</a:t>
            </a:r>
          </a:p>
          <a:p>
            <a:pPr marL="0" indent="0">
              <a:buNone/>
            </a:pPr>
            <a:r>
              <a:rPr lang="en-US" dirty="0" smtClean="0">
                <a:effectLst/>
              </a:rPr>
              <a:t/>
            </a:r>
            <a:br>
              <a:rPr lang="en-US" dirty="0" smtClean="0">
                <a:effectLst/>
              </a:rPr>
            </a:br>
            <a:r>
              <a:rPr lang="en-US" dirty="0" smtClean="0">
                <a:effectLst/>
              </a:rPr>
              <a:t>ii</a:t>
            </a:r>
            <a:r>
              <a:rPr lang="en-US" dirty="0">
                <a:effectLst/>
              </a:rPr>
              <a:t>) The US. </a:t>
            </a:r>
            <a:r>
              <a:rPr lang="en-US" dirty="0" smtClean="0">
                <a:effectLst/>
              </a:rPr>
              <a:t> </a:t>
            </a:r>
            <a:endParaRPr lang="en-US" dirty="0" smtClean="0"/>
          </a:p>
        </p:txBody>
      </p:sp>
      <p:pic>
        <p:nvPicPr>
          <p:cNvPr id="4" name="Picture 4" descr="http://www.mapsofworld.com/images/world-countries-flags/european-union-flag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713" y="2326165"/>
            <a:ext cx="1199143" cy="814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046" y="3591916"/>
            <a:ext cx="1193258" cy="629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2F3AB-5446-41BD-9242-90190693905E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92379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42888" y="0"/>
            <a:ext cx="8712968" cy="1066800"/>
          </a:xfrm>
        </p:spPr>
        <p:txBody>
          <a:bodyPr>
            <a:normAutofit/>
          </a:bodyPr>
          <a:lstStyle/>
          <a:p>
            <a:r>
              <a:rPr lang="en-US" sz="3200" dirty="0" smtClean="0">
                <a:effectLst/>
                <a:latin typeface="Calibri" panose="020F0502020204030204" pitchFamily="34" charset="0"/>
              </a:rPr>
              <a:t>(i) Pro-cyclical fiscal policy in Europe:</a:t>
            </a:r>
            <a:endParaRPr lang="en-US" sz="2800" dirty="0">
              <a:effectLst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34F03-0286-4502-B514-BDC91C5EF89A}" type="slidenum">
              <a:rPr lang="en-US" altLang="en-US" smtClean="0"/>
              <a:pPr/>
              <a:t>12</a:t>
            </a:fld>
            <a:endParaRPr lang="en-US" altLang="en-US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8" y="1556593"/>
            <a:ext cx="8701087" cy="51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3"/>
          <p:cNvSpPr txBox="1">
            <a:spLocks noChangeArrowheads="1"/>
          </p:cNvSpPr>
          <p:nvPr/>
        </p:nvSpPr>
        <p:spPr bwMode="auto">
          <a:xfrm>
            <a:off x="3565525" y="6550025"/>
            <a:ext cx="23780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sz="1100" dirty="0">
                <a:latin typeface="Calibri" pitchFamily="34" charset="0"/>
              </a:rPr>
              <a:t>Source: </a:t>
            </a:r>
            <a:r>
              <a:rPr lang="en-GB" sz="1100" dirty="0" err="1">
                <a:latin typeface="Calibri" pitchFamily="34" charset="0"/>
              </a:rPr>
              <a:t>P.Krugman</a:t>
            </a:r>
            <a:r>
              <a:rPr lang="en-GB" sz="1100" dirty="0">
                <a:latin typeface="Calibri" pitchFamily="34" charset="0"/>
              </a:rPr>
              <a:t>, 10 May </a:t>
            </a:r>
            <a:r>
              <a:rPr lang="en-GB" sz="1100" dirty="0" smtClean="0">
                <a:latin typeface="Calibri" pitchFamily="34" charset="0"/>
              </a:rPr>
              <a:t>2012</a:t>
            </a:r>
            <a:r>
              <a:rPr lang="en-GB" sz="1400" dirty="0" smtClean="0">
                <a:latin typeface="Calibri" pitchFamily="34" charset="0"/>
              </a:rPr>
              <a:t>.</a:t>
            </a:r>
            <a:endParaRPr lang="en-GB" sz="1400" dirty="0">
              <a:latin typeface="Calibri" pitchFamily="34" charset="0"/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1990965" y="2667000"/>
            <a:ext cx="6048672" cy="2895600"/>
          </a:xfrm>
          <a:prstGeom prst="straightConnector1">
            <a:avLst/>
          </a:prstGeom>
          <a:ln w="76200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http://www.mapsofworld.com/images/world-countries-flags/greece-flag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2521" y="5502065"/>
            <a:ext cx="509882" cy="329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http://t2.gstatic.com/images?q=tbn:ANd9GcTYpzJsgbErl2tANvLRzEVhMDp6cynREx4EX7B-dEkG7oNWndzzniB3Q2jK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256" y="2888043"/>
            <a:ext cx="456383" cy="284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 descr="http://www.mapsofworld.com/images/world-countries-flags/ireland-flag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4172224"/>
            <a:ext cx="485309" cy="312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 descr="http://www.theflagshop.co.uk/ekmps/shops/speed/images/portugal-flag-194-p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3886200"/>
            <a:ext cx="485309" cy="336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2"/>
          <p:cNvSpPr txBox="1">
            <a:spLocks/>
          </p:cNvSpPr>
          <p:nvPr/>
        </p:nvSpPr>
        <p:spPr>
          <a:xfrm>
            <a:off x="76200" y="838200"/>
            <a:ext cx="8915400" cy="9144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00" dirty="0">
                <a:latin typeface="Calibri" panose="020F0502020204030204" pitchFamily="34" charset="0"/>
              </a:rPr>
              <a:t/>
            </a:r>
            <a:br>
              <a:rPr lang="en-US" sz="500" dirty="0">
                <a:latin typeface="Calibri" panose="020F0502020204030204" pitchFamily="34" charset="0"/>
              </a:rPr>
            </a:br>
            <a:r>
              <a:rPr lang="en-US" sz="3700" dirty="0">
                <a:latin typeface="Calibri" panose="020F0502020204030204" pitchFamily="34" charset="0"/>
              </a:rPr>
              <a:t>When the euro crisis hit in 2009, </a:t>
            </a:r>
            <a:endParaRPr lang="en-US" sz="500" dirty="0" smtClean="0">
              <a:latin typeface="Calibri" panose="020F0502020204030204" pitchFamily="34" charset="0"/>
            </a:endParaRPr>
          </a:p>
          <a:p>
            <a:r>
              <a:rPr lang="en-US" sz="500" dirty="0" smtClean="0">
                <a:latin typeface="Calibri" panose="020F0502020204030204" pitchFamily="34" charset="0"/>
              </a:rPr>
              <a:t/>
            </a:r>
            <a:br>
              <a:rPr lang="en-US" sz="500" dirty="0" smtClean="0">
                <a:latin typeface="Calibri" panose="020F0502020204030204" pitchFamily="34" charset="0"/>
              </a:rPr>
            </a:br>
            <a:r>
              <a:rPr lang="en-US" sz="3300" dirty="0" smtClean="0">
                <a:latin typeface="Calibri" panose="020F0502020204030204" pitchFamily="34" charset="0"/>
              </a:rPr>
              <a:t>the </a:t>
            </a:r>
            <a:r>
              <a:rPr lang="en-US" sz="3300" dirty="0">
                <a:latin typeface="Calibri" panose="020F0502020204030204" pitchFamily="34" charset="0"/>
              </a:rPr>
              <a:t>bigger </a:t>
            </a:r>
            <a:r>
              <a:rPr lang="en-US" sz="3300" dirty="0" smtClean="0">
                <a:latin typeface="Calibri" panose="020F0502020204030204" pitchFamily="34" charset="0"/>
              </a:rPr>
              <a:t>fiscal contractions </a:t>
            </a:r>
            <a:r>
              <a:rPr lang="en-US" sz="3300" dirty="0">
                <a:latin typeface="Calibri" panose="020F0502020204030204" pitchFamily="34" charset="0"/>
              </a:rPr>
              <a:t>went with the </a:t>
            </a:r>
            <a:r>
              <a:rPr lang="en-US" sz="3300" dirty="0" smtClean="0">
                <a:latin typeface="Calibri" panose="020F0502020204030204" pitchFamily="34" charset="0"/>
              </a:rPr>
              <a:t>bigger recessions.</a:t>
            </a:r>
            <a:endParaRPr lang="en-US" sz="3300" dirty="0"/>
          </a:p>
        </p:txBody>
      </p:sp>
      <p:pic>
        <p:nvPicPr>
          <p:cNvPr id="15" name="Picture 4" descr="http://www.mapsofworld.com/images/world-countries-flags/european-union-flag.gi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147959"/>
            <a:ext cx="903684" cy="614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9255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600164"/>
            <a:ext cx="9071612" cy="610344"/>
          </a:xfrm>
        </p:spPr>
        <p:txBody>
          <a:bodyPr>
            <a:normAutofit fontScale="90000"/>
          </a:bodyPr>
          <a:lstStyle/>
          <a:p>
            <a:r>
              <a:rPr lang="en-US" sz="900" b="1" dirty="0" smtClean="0">
                <a:effectLst/>
                <a:latin typeface="Calibri" panose="020F0502020204030204" pitchFamily="34" charset="0"/>
              </a:rPr>
              <a:t/>
            </a:r>
            <a:br>
              <a:rPr lang="en-US" sz="900" b="1" dirty="0" smtClean="0">
                <a:effectLst/>
                <a:latin typeface="Calibri" panose="020F0502020204030204" pitchFamily="34" charset="0"/>
              </a:rPr>
            </a:br>
            <a:r>
              <a:rPr lang="en-US" sz="3100" dirty="0">
                <a:effectLst/>
                <a:latin typeface="Calibri" panose="020F0502020204030204" pitchFamily="34" charset="0"/>
              </a:rPr>
              <a:t/>
            </a:r>
            <a:br>
              <a:rPr lang="en-US" sz="3100" dirty="0">
                <a:effectLst/>
                <a:latin typeface="Calibri" panose="020F0502020204030204" pitchFamily="34" charset="0"/>
              </a:rPr>
            </a:br>
            <a:r>
              <a:rPr lang="en-US" sz="3100" dirty="0" smtClean="0">
                <a:effectLst/>
                <a:latin typeface="Calibri" panose="020F0502020204030204" pitchFamily="34" charset="0"/>
              </a:rPr>
              <a:t> </a:t>
            </a:r>
            <a:r>
              <a:rPr lang="en-US" sz="2900" dirty="0" smtClean="0">
                <a:effectLst/>
                <a:latin typeface="Calibri" panose="020F0502020204030204" pitchFamily="34" charset="0"/>
              </a:rPr>
              <a:t>Effects of austerity were worse than the Troika </a:t>
            </a:r>
            <a:r>
              <a:rPr lang="en-US" sz="2900" dirty="0">
                <a:effectLst/>
                <a:latin typeface="Calibri" panose="020F0502020204030204" pitchFamily="34" charset="0"/>
              </a:rPr>
              <a:t>had assumed</a:t>
            </a:r>
            <a:r>
              <a:rPr lang="en-US" sz="2900" dirty="0" smtClean="0">
                <a:effectLst/>
                <a:latin typeface="Calibri" panose="020F0502020204030204" pitchFamily="34" charset="0"/>
              </a:rPr>
              <a:t>.</a:t>
            </a:r>
            <a:br>
              <a:rPr lang="en-US" sz="2900" dirty="0" smtClean="0">
                <a:effectLst/>
                <a:latin typeface="Calibri" panose="020F0502020204030204" pitchFamily="34" charset="0"/>
              </a:rPr>
            </a:br>
            <a:endParaRPr lang="en-US" sz="2900" dirty="0">
              <a:effectLst/>
              <a:latin typeface="Calibri" panose="020F0502020204030204" pitchFamily="34" charset="0"/>
            </a:endParaRPr>
          </a:p>
        </p:txBody>
      </p:sp>
      <p:pic>
        <p:nvPicPr>
          <p:cNvPr id="1026" name="Picture 2" descr="Unfortunately we are unable to provide accessible alternative text for this. If you require assistance to access this image, please contact help@nature.com or the author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590800"/>
            <a:ext cx="7239000" cy="3674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888616" y="2153478"/>
            <a:ext cx="8102984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1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</a:rPr>
              <a:t>Europe: Growth Forecast Errors vs. Fiscal Consolidation Forecasts</a:t>
            </a:r>
          </a:p>
        </p:txBody>
      </p:sp>
      <p:sp>
        <p:nvSpPr>
          <p:cNvPr id="5" name="Rectangle 4"/>
          <p:cNvSpPr/>
          <p:nvPr/>
        </p:nvSpPr>
        <p:spPr>
          <a:xfrm>
            <a:off x="382854" y="6331386"/>
            <a:ext cx="814958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500" dirty="0">
                <a:latin typeface="Calibri" panose="020F0502020204030204" pitchFamily="34" charset="0"/>
              </a:rPr>
              <a:t>Note: Figure plots forecast error for real GDP growth in 2010 </a:t>
            </a:r>
            <a:r>
              <a:rPr lang="en-US" sz="1500" dirty="0" smtClean="0">
                <a:latin typeface="Calibri" panose="020F0502020204030204" pitchFamily="34" charset="0"/>
              </a:rPr>
              <a:t>&amp; 2011 </a:t>
            </a:r>
            <a:r>
              <a:rPr lang="en-US" sz="1500" dirty="0">
                <a:latin typeface="Calibri" panose="020F0502020204030204" pitchFamily="34" charset="0"/>
              </a:rPr>
              <a:t>relative to forecasts made </a:t>
            </a:r>
            <a:r>
              <a:rPr lang="en-US" sz="1500" dirty="0" smtClean="0">
                <a:latin typeface="Calibri" panose="020F0502020204030204" pitchFamily="34" charset="0"/>
              </a:rPr>
              <a:t>in</a:t>
            </a:r>
            <a:br>
              <a:rPr lang="en-US" sz="1500" dirty="0" smtClean="0">
                <a:latin typeface="Calibri" panose="020F0502020204030204" pitchFamily="34" charset="0"/>
              </a:rPr>
            </a:br>
            <a:r>
              <a:rPr lang="en-US" sz="1500" dirty="0" smtClean="0">
                <a:latin typeface="Calibri" panose="020F0502020204030204" pitchFamily="34" charset="0"/>
              </a:rPr>
              <a:t>the </a:t>
            </a:r>
            <a:r>
              <a:rPr lang="en-US" sz="1500" dirty="0">
                <a:latin typeface="Calibri" panose="020F0502020204030204" pitchFamily="34" charset="0"/>
              </a:rPr>
              <a:t>spring of </a:t>
            </a:r>
            <a:r>
              <a:rPr lang="en-US" sz="1500" dirty="0" smtClean="0">
                <a:latin typeface="Calibri" panose="020F0502020204030204" pitchFamily="34" charset="0"/>
              </a:rPr>
              <a:t>2010, </a:t>
            </a:r>
            <a:r>
              <a:rPr lang="en-US" sz="1500" dirty="0">
                <a:latin typeface="Calibri" panose="020F0502020204030204" pitchFamily="34" charset="0"/>
              </a:rPr>
              <a:t>on forecasts of fiscal consolidation for 2010 </a:t>
            </a:r>
            <a:r>
              <a:rPr lang="en-US" sz="1500" dirty="0" smtClean="0">
                <a:latin typeface="Calibri" panose="020F0502020204030204" pitchFamily="34" charset="0"/>
              </a:rPr>
              <a:t>&amp; </a:t>
            </a:r>
            <a:r>
              <a:rPr lang="en-US" sz="1500" dirty="0">
                <a:latin typeface="Calibri" panose="020F0502020204030204" pitchFamily="34" charset="0"/>
              </a:rPr>
              <a:t>2011 made in spring of year </a:t>
            </a:r>
            <a:r>
              <a:rPr lang="en-US" sz="1500" dirty="0" smtClean="0">
                <a:latin typeface="Calibri" panose="020F0502020204030204" pitchFamily="34" charset="0"/>
              </a:rPr>
              <a:t>2010.</a:t>
            </a:r>
            <a:endParaRPr lang="en-US" sz="1500" dirty="0">
              <a:latin typeface="Calibri" panose="020F0502020204030204" pitchFamily="34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1158114" y="3040443"/>
            <a:ext cx="5763538" cy="1836357"/>
          </a:xfrm>
          <a:prstGeom prst="straightConnector1">
            <a:avLst/>
          </a:prstGeom>
          <a:ln w="76200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 descr="http://www.mapsofworld.com/images/world-countries-flags/european-union-flag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72062"/>
            <a:ext cx="678950" cy="46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6052864" y="3113782"/>
            <a:ext cx="2931886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1600" dirty="0" smtClean="0"/>
              <a:t>Blanchard &amp; Leigh, 2014, </a:t>
            </a:r>
            <a:r>
              <a:rPr lang="en-US" sz="1200" dirty="0" smtClean="0"/>
              <a:t>“Growth Forecast Errors and Fiscal </a:t>
            </a:r>
            <a:r>
              <a:rPr lang="en-US" sz="1200" dirty="0" err="1" smtClean="0"/>
              <a:t>Multipliers,”</a:t>
            </a:r>
            <a:r>
              <a:rPr lang="en-US" sz="1200" i="1" dirty="0" err="1" smtClean="0"/>
              <a:t>American</a:t>
            </a:r>
            <a:r>
              <a:rPr lang="en-US" sz="1200" i="1" dirty="0" smtClean="0"/>
              <a:t> </a:t>
            </a:r>
            <a:r>
              <a:rPr lang="en-US" sz="1200" i="1" dirty="0"/>
              <a:t>Economic </a:t>
            </a:r>
            <a:r>
              <a:rPr lang="en-US" sz="1200" i="1" dirty="0" smtClean="0"/>
              <a:t>Review.</a:t>
            </a:r>
            <a:endParaRPr lang="en-US" sz="1200" i="1" dirty="0" smtClean="0">
              <a:solidFill>
                <a:srgbClr val="0066CC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75656" y="228600"/>
            <a:ext cx="60433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Calibri" panose="020F0502020204030204" pitchFamily="34" charset="0"/>
              </a:rPr>
              <a:t>Why? A different kind of over-optimism:</a:t>
            </a:r>
            <a:endParaRPr lang="en-US" sz="2800" dirty="0">
              <a:latin typeface="Calibri" panose="020F0502020204030204" pitchFamily="34" charset="0"/>
            </a:endParaRPr>
          </a:p>
        </p:txBody>
      </p:sp>
      <p:pic>
        <p:nvPicPr>
          <p:cNvPr id="11" name="Picture 10" descr="http://www.mapsofworld.com/images/world-countries-flags/greece-flag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7580" y="5029200"/>
            <a:ext cx="509882" cy="329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 descr="http://t2.gstatic.com/images?q=tbn:ANd9GcTYpzJsgbErl2tANvLRzEVhMDp6cynREx4EX7B-dEkG7oNWndzzniB3Q2jK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3665" y="4080215"/>
            <a:ext cx="456383" cy="284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 descr="http://www.mapsofworld.com/images/world-countries-flags/ireland-flag.g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3826495"/>
            <a:ext cx="485309" cy="312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 descr="http://www.theflagshop.co.uk/ekmps/shops/speed/images/portugal-flag-194-p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0362" y="3519684"/>
            <a:ext cx="485309" cy="336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66261" y="1134308"/>
            <a:ext cx="8995413" cy="1020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700" dirty="0" smtClean="0">
                <a:latin typeface="Calibri" panose="020F0502020204030204" pitchFamily="34" charset="0"/>
              </a:rPr>
              <a:t>The evidence:  the bigger the fiscal contraction, the bigger </a:t>
            </a:r>
            <a:br>
              <a:rPr lang="en-US" sz="2700" dirty="0" smtClean="0">
                <a:latin typeface="Calibri" panose="020F0502020204030204" pitchFamily="34" charset="0"/>
              </a:rPr>
            </a:br>
            <a:r>
              <a:rPr lang="en-US" sz="2700" dirty="0" smtClean="0">
                <a:latin typeface="Calibri" panose="020F0502020204030204" pitchFamily="34" charset="0"/>
              </a:rPr>
              <a:t>the GDP loss </a:t>
            </a:r>
            <a:r>
              <a:rPr lang="en-US" sz="2700" i="1" dirty="0" smtClean="0">
                <a:latin typeface="Calibri" panose="020F0502020204030204" pitchFamily="34" charset="0"/>
              </a:rPr>
              <a:t>relative to what had been officially forecast in 2010.</a:t>
            </a:r>
            <a:endParaRPr lang="en-US" sz="2900" dirty="0">
              <a:latin typeface="Calibri" panose="020F050202020403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2F3AB-5446-41BD-9242-90190693905E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22661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9" grpId="0" animBg="1"/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274638"/>
            <a:ext cx="8915400" cy="1143000"/>
          </a:xfrm>
        </p:spPr>
        <p:txBody>
          <a:bodyPr>
            <a:noAutofit/>
          </a:bodyPr>
          <a:lstStyle/>
          <a:p>
            <a:r>
              <a:rPr lang="en-US" altLang="en-US" sz="2400" dirty="0" smtClean="0">
                <a:effectLst/>
                <a:latin typeface="Calibri" panose="020F0502020204030204" pitchFamily="34" charset="0"/>
                <a:cs typeface="Times New Roman" pitchFamily="18" charset="0"/>
              </a:rPr>
              <a:t>With austerity</a:t>
            </a:r>
            <a:r>
              <a:rPr lang="en-US" altLang="en-US" sz="2400" dirty="0">
                <a:effectLst/>
                <a:latin typeface="Calibri" panose="020F0502020204030204" pitchFamily="34" charset="0"/>
                <a:cs typeface="Times New Roman" pitchFamily="18" charset="0"/>
              </a:rPr>
              <a:t>, debt/GDP ratios continued to rise </a:t>
            </a:r>
            <a:r>
              <a:rPr lang="en-US" altLang="en-US" sz="2400" dirty="0" smtClean="0">
                <a:effectLst/>
                <a:latin typeface="Calibri" panose="020F0502020204030204" pitchFamily="34" charset="0"/>
                <a:cs typeface="Times New Roman" pitchFamily="18" charset="0"/>
              </a:rPr>
              <a:t>sharply: </a:t>
            </a:r>
            <a:r>
              <a:rPr lang="en-US" altLang="en-US" sz="2400" dirty="0">
                <a:effectLst/>
                <a:latin typeface="Calibri" panose="020F0502020204030204" pitchFamily="34" charset="0"/>
                <a:cs typeface="Times New Roman" pitchFamily="18" charset="0"/>
              </a:rPr>
              <a:t/>
            </a:r>
            <a:br>
              <a:rPr lang="en-US" altLang="en-US" sz="2400" dirty="0">
                <a:effectLst/>
                <a:latin typeface="Calibri" panose="020F0502020204030204" pitchFamily="34" charset="0"/>
                <a:cs typeface="Times New Roman" pitchFamily="18" charset="0"/>
              </a:rPr>
            </a:br>
            <a:r>
              <a:rPr lang="en-US" altLang="en-US" sz="2400" dirty="0">
                <a:effectLst/>
                <a:latin typeface="Calibri" panose="020F0502020204030204" pitchFamily="34" charset="0"/>
                <a:cs typeface="Times New Roman" pitchFamily="18" charset="0"/>
              </a:rPr>
              <a:t>Declining GDP outweighed progress on reduction of budget </a:t>
            </a:r>
            <a:r>
              <a:rPr lang="en-US" altLang="en-US" sz="2400" dirty="0" smtClean="0">
                <a:effectLst/>
                <a:latin typeface="Calibri" panose="020F0502020204030204" pitchFamily="34" charset="0"/>
                <a:cs typeface="Times New Roman" pitchFamily="18" charset="0"/>
              </a:rPr>
              <a:t>deficits</a:t>
            </a:r>
            <a:br>
              <a:rPr lang="en-US" altLang="en-US" sz="2400" dirty="0" smtClean="0">
                <a:effectLst/>
                <a:latin typeface="Calibri" panose="020F0502020204030204" pitchFamily="34" charset="0"/>
                <a:cs typeface="Times New Roman" pitchFamily="18" charset="0"/>
              </a:rPr>
            </a:br>
            <a:r>
              <a:rPr lang="en-US" altLang="en-US" sz="2000" dirty="0" smtClean="0">
                <a:effectLst/>
                <a:latin typeface="Calibri" panose="020F0502020204030204" pitchFamily="34" charset="0"/>
                <a:cs typeface="Times New Roman" pitchFamily="18" charset="0"/>
              </a:rPr>
              <a:t>(</a:t>
            </a:r>
            <a:r>
              <a:rPr lang="en-US" altLang="en-US" sz="2000" dirty="0" err="1" smtClean="0">
                <a:effectLst/>
                <a:latin typeface="Calibri" panose="020F0502020204030204" pitchFamily="34" charset="0"/>
                <a:cs typeface="Times New Roman" pitchFamily="18" charset="0"/>
              </a:rPr>
              <a:t>Fatas</a:t>
            </a:r>
            <a:r>
              <a:rPr lang="en-US" altLang="en-US" sz="2000" dirty="0" smtClean="0">
                <a:effectLst/>
                <a:latin typeface="Calibri" panose="020F0502020204030204" pitchFamily="34" charset="0"/>
                <a:cs typeface="Times New Roman" pitchFamily="18" charset="0"/>
              </a:rPr>
              <a:t> &amp; Summers, 2018).</a:t>
            </a:r>
            <a:endParaRPr lang="en-US" sz="2000" dirty="0">
              <a:effectLst/>
              <a:latin typeface="Calibri" panose="020F05020202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47800" y="6172200"/>
            <a:ext cx="6096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.</a:t>
            </a:r>
            <a:r>
              <a:rPr lang="en-US" sz="1000" b="1" dirty="0" smtClean="0"/>
              <a:t/>
            </a:r>
            <a:br>
              <a:rPr lang="en-US" sz="1000" b="1" dirty="0" smtClean="0"/>
            </a:br>
            <a:endParaRPr lang="en-US" sz="1000" b="1" dirty="0"/>
          </a:p>
        </p:txBody>
      </p:sp>
      <p:graphicFrame>
        <p:nvGraphicFramePr>
          <p:cNvPr id="5" name="Graphique 1"/>
          <p:cNvGraphicFramePr/>
          <p:nvPr>
            <p:extLst>
              <p:ext uri="{D42A27DB-BD31-4B8C-83A1-F6EECF244321}">
                <p14:modId xmlns:p14="http://schemas.microsoft.com/office/powerpoint/2010/main" val="1723050925"/>
              </p:ext>
            </p:extLst>
          </p:nvPr>
        </p:nvGraphicFramePr>
        <p:xfrm>
          <a:off x="0" y="1371599"/>
          <a:ext cx="9067800" cy="53340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Picture 4" descr="http://www.mapsofworld.com/images/world-countries-flags/european-union-flag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72062"/>
            <a:ext cx="678950" cy="46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2F3AB-5446-41BD-9242-90190693905E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2665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34F03-0286-4502-B514-BDC91C5EF89A}" type="slidenum">
              <a:rPr lang="en-US" altLang="en-US" smtClean="0"/>
              <a:pPr/>
              <a:t>15</a:t>
            </a:fld>
            <a:endParaRPr lang="en-US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283" y="1666096"/>
            <a:ext cx="8523609" cy="457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167999" y="179929"/>
            <a:ext cx="63758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Calibri" panose="020F0502020204030204" pitchFamily="34" charset="0"/>
              </a:rPr>
              <a:t> </a:t>
            </a:r>
            <a:r>
              <a:rPr lang="en-US" sz="3200" dirty="0" smtClean="0">
                <a:latin typeface="Calibri" panose="020F0502020204030204" pitchFamily="34" charset="0"/>
              </a:rPr>
              <a:t>(ii) US fiscal policy</a:t>
            </a:r>
            <a:endParaRPr lang="en-US" sz="2400" dirty="0">
              <a:latin typeface="Calibri" panose="020F0502020204030204" pitchFamily="34" charset="0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flipV="1">
            <a:off x="7562603" y="3212976"/>
            <a:ext cx="762530" cy="668124"/>
          </a:xfrm>
          <a:prstGeom prst="straightConnector1">
            <a:avLst/>
          </a:prstGeom>
          <a:ln w="76200">
            <a:solidFill>
              <a:srgbClr val="D47D0A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7501283" y="4005064"/>
            <a:ext cx="690693" cy="927192"/>
          </a:xfrm>
          <a:prstGeom prst="straightConnector1">
            <a:avLst/>
          </a:prstGeom>
          <a:ln w="76200">
            <a:solidFill>
              <a:srgbClr val="008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88035"/>
            <a:ext cx="989173" cy="521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362048" y="836712"/>
            <a:ext cx="86285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Calibri" panose="020F0502020204030204" pitchFamily="34" charset="0"/>
              </a:rPr>
              <a:t> </a:t>
            </a:r>
            <a:r>
              <a:rPr lang="en-US" sz="2400" dirty="0" smtClean="0">
                <a:latin typeface="Calibri" panose="020F0502020204030204" pitchFamily="34" charset="0"/>
              </a:rPr>
              <a:t>Departing </a:t>
            </a:r>
            <a:r>
              <a:rPr lang="en-US" sz="2400" dirty="0" smtClean="0">
                <a:latin typeface="Calibri" panose="020F0502020204030204" pitchFamily="34" charset="0"/>
              </a:rPr>
              <a:t>from history, especially in peacetime, the budget deficit </a:t>
            </a:r>
            <a:br>
              <a:rPr lang="en-US" sz="2400" dirty="0" smtClean="0">
                <a:latin typeface="Calibri" panose="020F0502020204030204" pitchFamily="34" charset="0"/>
              </a:rPr>
            </a:br>
            <a:r>
              <a:rPr lang="en-US" sz="2400" dirty="0" smtClean="0">
                <a:latin typeface="Calibri" panose="020F0502020204030204" pitchFamily="34" charset="0"/>
              </a:rPr>
              <a:t>has been </a:t>
            </a:r>
            <a:r>
              <a:rPr lang="en-US" sz="2400" dirty="0" smtClean="0">
                <a:latin typeface="Calibri" panose="020F0502020204030204" pitchFamily="34" charset="0"/>
              </a:rPr>
              <a:t>raised </a:t>
            </a:r>
            <a:r>
              <a:rPr lang="en-US" sz="2400" dirty="0" smtClean="0">
                <a:latin typeface="Calibri" panose="020F0502020204030204" pitchFamily="34" charset="0"/>
              </a:rPr>
              <a:t>sharply</a:t>
            </a:r>
            <a:endParaRPr lang="en-US" sz="2400" dirty="0">
              <a:latin typeface="Calibri" panose="020F050202020403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153018" y="1183749"/>
            <a:ext cx="589331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Calibri" panose="020F0502020204030204" pitchFamily="34" charset="0"/>
              </a:rPr>
              <a:t>t</a:t>
            </a:r>
            <a:r>
              <a:rPr lang="en-US" sz="2400" dirty="0" smtClean="0">
                <a:latin typeface="Calibri" panose="020F0502020204030204" pitchFamily="34" charset="0"/>
              </a:rPr>
              <a:t>hough the economy is at full employment</a:t>
            </a:r>
            <a:r>
              <a:rPr lang="en-US" sz="2600" dirty="0" smtClean="0">
                <a:latin typeface="Calibri" panose="020F0502020204030204" pitchFamily="34" charset="0"/>
              </a:rPr>
              <a:t>.</a:t>
            </a:r>
            <a:endParaRPr lang="en-US" sz="2600" dirty="0">
              <a:latin typeface="Calibri" panose="020F050202020403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2841" y="3131676"/>
            <a:ext cx="478016" cy="369332"/>
          </a:xfrm>
          <a:prstGeom prst="rect">
            <a:avLst/>
          </a:prstGeom>
          <a:noFill/>
          <a:ln w="38100">
            <a:solidFill>
              <a:srgbClr val="008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BD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8723590" y="4499828"/>
            <a:ext cx="312906" cy="369332"/>
          </a:xfrm>
          <a:prstGeom prst="rect">
            <a:avLst/>
          </a:prstGeom>
          <a:noFill/>
          <a:ln w="38100">
            <a:solidFill>
              <a:srgbClr val="D47D0A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u</a:t>
            </a:r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152400" y="6372036"/>
            <a:ext cx="8837773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dirty="0">
                <a:latin typeface="+mn-lt"/>
              </a:rPr>
              <a:t>Source</a:t>
            </a:r>
            <a:r>
              <a:rPr lang="en-US" dirty="0" smtClean="0">
                <a:latin typeface="+mn-lt"/>
              </a:rPr>
              <a:t>: </a:t>
            </a:r>
            <a:r>
              <a:rPr lang="en-US" dirty="0">
                <a:latin typeface="+mn-lt"/>
              </a:rPr>
              <a:t>Goldman Sachs Global Investment </a:t>
            </a:r>
            <a:r>
              <a:rPr lang="en-US" dirty="0" smtClean="0">
                <a:latin typeface="+mn-lt"/>
              </a:rPr>
              <a:t>Research, May 12, 2018 </a:t>
            </a:r>
            <a:r>
              <a:rPr lang="en-US" sz="1400" dirty="0" smtClean="0">
                <a:latin typeface="+mn-lt"/>
              </a:rPr>
              <a:t>Data: Dept. </a:t>
            </a:r>
            <a:r>
              <a:rPr lang="en-US" sz="1400" dirty="0">
                <a:latin typeface="+mn-lt"/>
              </a:rPr>
              <a:t>of </a:t>
            </a:r>
            <a:r>
              <a:rPr lang="en-US" sz="1400" dirty="0" smtClean="0">
                <a:latin typeface="+mn-lt"/>
              </a:rPr>
              <a:t>Labor &amp; OMB </a:t>
            </a:r>
            <a:endParaRPr lang="en-US" sz="1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09531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 animBg="1"/>
      <p:bldP spid="1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533400"/>
            <a:ext cx="8458200" cy="1143000"/>
          </a:xfrm>
        </p:spPr>
        <p:txBody>
          <a:bodyPr>
            <a:noAutofit/>
          </a:bodyPr>
          <a:lstStyle/>
          <a:p>
            <a:r>
              <a:rPr lang="en-US" sz="2600" dirty="0" smtClean="0">
                <a:effectLst/>
              </a:rPr>
              <a:t>In </a:t>
            </a:r>
            <a:r>
              <a:rPr lang="en-US" sz="2600" dirty="0">
                <a:effectLst/>
              </a:rPr>
              <a:t>Dec. </a:t>
            </a:r>
            <a:r>
              <a:rPr lang="en-US" sz="2600" dirty="0" smtClean="0">
                <a:effectLst/>
              </a:rPr>
              <a:t>2017, the government cut taxes sharply although </a:t>
            </a:r>
            <a:br>
              <a:rPr lang="en-US" sz="2600" dirty="0" smtClean="0">
                <a:effectLst/>
              </a:rPr>
            </a:br>
            <a:r>
              <a:rPr lang="en-US" sz="2600" dirty="0" smtClean="0">
                <a:effectLst/>
              </a:rPr>
              <a:t>the US economy was already operating at its potential.</a:t>
            </a:r>
            <a:endParaRPr lang="en-US" sz="2600" dirty="0">
              <a:effectLst/>
            </a:endParaRP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063" y="1752600"/>
            <a:ext cx="7383599" cy="4976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429000" y="6248400"/>
            <a:ext cx="18080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+mn-lt"/>
              </a:rPr>
              <a:t>Ed Dolan, Feb. 8, 2018</a:t>
            </a:r>
            <a:endParaRPr lang="en-US" sz="1400" dirty="0">
              <a:latin typeface="+mn-lt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7543800" y="3352800"/>
            <a:ext cx="457200" cy="533400"/>
          </a:xfrm>
          <a:prstGeom prst="straightConnector1">
            <a:avLst/>
          </a:prstGeom>
          <a:ln w="76200">
            <a:solidFill>
              <a:srgbClr val="008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7543800" y="4267200"/>
            <a:ext cx="457200" cy="45720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9782" y="170700"/>
            <a:ext cx="675618" cy="356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2F3AB-5446-41BD-9242-90190693905E}" type="slidenum">
              <a:rPr lang="en-US" altLang="en-US" smtClean="0"/>
              <a:pPr/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77525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81281460"/>
              </p:ext>
            </p:extLst>
          </p:nvPr>
        </p:nvGraphicFramePr>
        <p:xfrm>
          <a:off x="179512" y="1251507"/>
          <a:ext cx="8496944" cy="512982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68152"/>
                <a:gridCol w="1656184"/>
                <a:gridCol w="3952828"/>
                <a:gridCol w="1519780"/>
              </a:tblGrid>
              <a:tr h="92358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 Conservative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leaders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Fiscal </a:t>
                      </a:r>
                      <a:r>
                        <a:rPr lang="en-US" sz="2000" dirty="0">
                          <a:effectLst/>
                        </a:rPr>
                        <a:t>action: </a:t>
                      </a:r>
                      <a:r>
                        <a:rPr lang="en-US" sz="2000" dirty="0" smtClean="0">
                          <a:effectLst/>
                        </a:rPr>
                        <a:t/>
                      </a:r>
                      <a:br>
                        <a:rPr lang="en-US" sz="2000" dirty="0" smtClean="0">
                          <a:effectLst/>
                        </a:rPr>
                      </a:br>
                      <a:r>
                        <a:rPr lang="en-US" sz="2000" dirty="0" smtClean="0">
                          <a:effectLst/>
                        </a:rPr>
                        <a:t>discipline </a:t>
                      </a:r>
                      <a:r>
                        <a:rPr lang="en-US" sz="2000" dirty="0">
                          <a:effectLst/>
                        </a:rPr>
                        <a:t>or laxity?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Cyclicality?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5414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Aug.1988 thru 1990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G HW Bush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smtClean="0">
                          <a:effectLst/>
                        </a:rPr>
                        <a:t>Promised</a:t>
                      </a:r>
                      <a:br>
                        <a:rPr lang="en-US" sz="2000" dirty="0" smtClean="0">
                          <a:effectLst/>
                        </a:rPr>
                      </a:br>
                      <a:r>
                        <a:rPr lang="en-US" sz="2000" dirty="0" smtClean="0">
                          <a:effectLst/>
                        </a:rPr>
                        <a:t> </a:t>
                      </a:r>
                      <a:r>
                        <a:rPr lang="en-US" sz="2000" dirty="0">
                          <a:effectLst/>
                        </a:rPr>
                        <a:t>“read my lips, no new taxes” 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Boom, so </a:t>
                      </a:r>
                      <a:br>
                        <a:rPr lang="en-US" sz="2000" dirty="0">
                          <a:effectLst/>
                        </a:rPr>
                      </a:br>
                      <a:r>
                        <a:rPr lang="en-US" sz="2000" dirty="0">
                          <a:effectLst/>
                        </a:rPr>
                        <a:t>pro-cyclical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5414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Sept. 1990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G HW Bush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Agreed with </a:t>
                      </a:r>
                      <a:r>
                        <a:rPr lang="en-US" sz="2000" dirty="0" smtClean="0">
                          <a:effectLst/>
                        </a:rPr>
                        <a:t>Congress</a:t>
                      </a:r>
                      <a:r>
                        <a:rPr lang="en-US" sz="2000" baseline="0" dirty="0" smtClean="0">
                          <a:effectLst/>
                        </a:rPr>
                        <a:t>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to </a:t>
                      </a:r>
                      <a:r>
                        <a:rPr lang="en-US" sz="2000" dirty="0">
                          <a:effectLst/>
                        </a:rPr>
                        <a:t>raise taxes &amp; cut spending 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Recession, so </a:t>
                      </a:r>
                      <a:r>
                        <a:rPr lang="en-US" sz="2000" dirty="0" smtClean="0">
                          <a:effectLst/>
                        </a:rPr>
                        <a:t/>
                      </a:r>
                      <a:br>
                        <a:rPr lang="en-US" sz="2000" dirty="0" smtClean="0">
                          <a:effectLst/>
                        </a:rPr>
                      </a:br>
                      <a:r>
                        <a:rPr lang="en-US" sz="2000" dirty="0" smtClean="0">
                          <a:effectLst/>
                        </a:rPr>
                        <a:t>pro-cyclical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5414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June 1993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Congressional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Republicans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Voted against Clinton’s budget balance law (extension of GHWB’s) 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Boom, so </a:t>
                      </a:r>
                      <a:br>
                        <a:rPr lang="en-US" sz="2000">
                          <a:effectLst/>
                        </a:rPr>
                      </a:br>
                      <a:r>
                        <a:rPr lang="en-US" sz="2000">
                          <a:effectLst/>
                        </a:rPr>
                        <a:t>pro-cyclical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5414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May 2003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G W Bush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More tax cuts and more spending.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Boom, so </a:t>
                      </a:r>
                      <a:br>
                        <a:rPr lang="en-US" sz="2000" dirty="0">
                          <a:effectLst/>
                        </a:rPr>
                      </a:br>
                      <a:r>
                        <a:rPr lang="en-US" sz="2000" dirty="0">
                          <a:effectLst/>
                        </a:rPr>
                        <a:t>pro-cyclical.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5414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Feb</a:t>
                      </a:r>
                      <a:r>
                        <a:rPr lang="en-US" sz="2000" dirty="0" smtClean="0">
                          <a:effectLst/>
                        </a:rPr>
                        <a:t>. 2009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Congressional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Republicans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Voted against Obama fiscal </a:t>
                      </a:r>
                      <a:r>
                        <a:rPr lang="en-US" sz="2000" dirty="0" smtClean="0">
                          <a:effectLst/>
                        </a:rPr>
                        <a:t>stimulus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Recession, so </a:t>
                      </a:r>
                      <a:endParaRPr lang="en-US" sz="2000" dirty="0" smtClean="0"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pro-cyclical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5414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Dec</a:t>
                      </a:r>
                      <a:r>
                        <a:rPr lang="en-US" sz="2000" dirty="0" smtClean="0">
                          <a:effectLst/>
                        </a:rPr>
                        <a:t>. 2017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Trump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Tax </a:t>
                      </a:r>
                      <a:r>
                        <a:rPr lang="en-US" sz="2000" dirty="0" smtClean="0">
                          <a:effectLst/>
                        </a:rPr>
                        <a:t>cut,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followed by spending increase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Boom, so </a:t>
                      </a:r>
                      <a:br>
                        <a:rPr lang="en-US" sz="2000" dirty="0">
                          <a:effectLst/>
                        </a:rPr>
                      </a:br>
                      <a:r>
                        <a:rPr lang="en-US" sz="2000" dirty="0">
                          <a:effectLst/>
                        </a:rPr>
                        <a:t>pro-cyclical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2F3AB-5446-41BD-9242-90190693905E}" type="slidenum">
              <a:rPr lang="en-US" altLang="en-US" smtClean="0"/>
              <a:pPr/>
              <a:t>17</a:t>
            </a:fld>
            <a:endParaRPr lang="en-US" altLang="en-US"/>
          </a:p>
        </p:txBody>
      </p:sp>
      <p:sp>
        <p:nvSpPr>
          <p:cNvPr id="5" name="Title 4"/>
          <p:cNvSpPr txBox="1">
            <a:spLocks noGrp="1"/>
          </p:cNvSpPr>
          <p:nvPr>
            <p:ph type="title"/>
          </p:nvPr>
        </p:nvSpPr>
        <p:spPr>
          <a:xfrm>
            <a:off x="1885225" y="116632"/>
            <a:ext cx="537358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effectLst/>
                <a:latin typeface="Calibri" panose="020F0502020204030204" pitchFamily="34" charset="0"/>
              </a:rPr>
              <a:t>American “fiscal conservatives”</a:t>
            </a:r>
            <a:br>
              <a:rPr lang="en-US" sz="2800" dirty="0" smtClean="0">
                <a:effectLst/>
                <a:latin typeface="Calibri" panose="020F0502020204030204" pitchFamily="34" charset="0"/>
              </a:rPr>
            </a:br>
            <a:r>
              <a:rPr lang="en-US" sz="2800" dirty="0" smtClean="0">
                <a:effectLst/>
                <a:latin typeface="Calibri" panose="020F0502020204030204" pitchFamily="34" charset="0"/>
              </a:rPr>
              <a:t>have behaved pro-cyclically before</a:t>
            </a:r>
            <a:endParaRPr lang="en-US" sz="2800" dirty="0">
              <a:effectLst/>
              <a:latin typeface="Calibri" panose="020F0502020204030204" pitchFamily="34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2022475" y="269716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9782" y="170700"/>
            <a:ext cx="675618" cy="356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4220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371600"/>
          </a:xfrm>
        </p:spPr>
        <p:txBody>
          <a:bodyPr/>
          <a:lstStyle/>
          <a:p>
            <a:r>
              <a:rPr lang="en-US" sz="3600" dirty="0" smtClean="0">
                <a:effectLst/>
              </a:rPr>
              <a:t>Three kinds of over-optimism</a:t>
            </a:r>
            <a:endParaRPr lang="en-US" sz="3600" dirty="0">
              <a:effectLst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48579934"/>
              </p:ext>
            </p:extLst>
          </p:nvPr>
        </p:nvGraphicFramePr>
        <p:xfrm>
          <a:off x="323528" y="1700808"/>
          <a:ext cx="8568952" cy="438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2238"/>
                <a:gridCol w="2063160"/>
                <a:gridCol w="2360925"/>
                <a:gridCol w="2002629"/>
              </a:tblGrid>
              <a:tr h="683531"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Belief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Optimistic</a:t>
                      </a:r>
                      <a:r>
                        <a:rPr lang="en-US" sz="2400" baseline="0" dirty="0" smtClean="0"/>
                        <a:t> p</a:t>
                      </a:r>
                      <a:r>
                        <a:rPr lang="en-US" sz="2400" dirty="0" smtClean="0"/>
                        <a:t>olicy action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Unintended consequence</a:t>
                      </a:r>
                      <a:endParaRPr lang="en-US" sz="2400" dirty="0"/>
                    </a:p>
                  </a:txBody>
                  <a:tcPr/>
                </a:tc>
              </a:tr>
              <a:tr h="976473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Commodity exporters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Booms</a:t>
                      </a:r>
                      <a:r>
                        <a:rPr lang="en-US" sz="2400" baseline="0" dirty="0" smtClean="0"/>
                        <a:t> will continue into the future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Can</a:t>
                      </a:r>
                      <a:r>
                        <a:rPr lang="en-US" sz="2400" baseline="0" dirty="0" smtClean="0"/>
                        <a:t> afford </a:t>
                      </a:r>
                      <a:br>
                        <a:rPr lang="en-US" sz="2400" baseline="0" dirty="0" smtClean="0"/>
                      </a:br>
                      <a:r>
                        <a:rPr lang="en-US" sz="2400" baseline="0" dirty="0" smtClean="0"/>
                        <a:t>to run deficits during boom.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Pro-cyclical</a:t>
                      </a:r>
                      <a:r>
                        <a:rPr lang="en-US" sz="2400" baseline="0" dirty="0" smtClean="0"/>
                        <a:t> fiscal policy.</a:t>
                      </a:r>
                      <a:endParaRPr lang="en-US" sz="2400" dirty="0"/>
                    </a:p>
                  </a:txBody>
                  <a:tcPr/>
                </a:tc>
              </a:tr>
              <a:tr h="976473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Euro-crisis</a:t>
                      </a:r>
                      <a:r>
                        <a:rPr lang="en-US" sz="2400" b="1" baseline="0" dirty="0" smtClean="0"/>
                        <a:t> Troika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“Expansionary austerity”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Spending cuts would not hurt GDP much.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Debt/GDP ↑.</a:t>
                      </a:r>
                      <a:endParaRPr lang="en-US" sz="2400" dirty="0"/>
                    </a:p>
                  </a:txBody>
                  <a:tcPr/>
                </a:tc>
              </a:tr>
              <a:tr h="683531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American fiscal conservatives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Supply side economics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Tax</a:t>
                      </a:r>
                      <a:r>
                        <a:rPr lang="en-US" sz="2400" baseline="0" dirty="0" smtClean="0"/>
                        <a:t> cuts will boost GDP a lot:</a:t>
                      </a:r>
                      <a:br>
                        <a:rPr lang="en-US" sz="2400" baseline="0" dirty="0" smtClean="0"/>
                      </a:br>
                      <a:r>
                        <a:rPr lang="en-US" sz="2400" baseline="0" dirty="0" smtClean="0"/>
                        <a:t>Budget deficit ↓.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Budget</a:t>
                      </a:r>
                      <a:r>
                        <a:rPr lang="en-US" sz="2400" baseline="0" dirty="0" smtClean="0"/>
                        <a:t>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aseline="0" dirty="0" smtClean="0"/>
                        <a:t>deficit</a:t>
                      </a:r>
                      <a:r>
                        <a:rPr lang="en-US" sz="2400" dirty="0" smtClean="0"/>
                        <a:t> ↑.</a:t>
                      </a:r>
                    </a:p>
                    <a:p>
                      <a:pPr algn="ctr"/>
                      <a:endParaRPr lang="en-US" sz="24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2F3AB-5446-41BD-9242-90190693905E}" type="slidenum">
              <a:rPr lang="en-US" altLang="en-US" smtClean="0"/>
              <a:pPr/>
              <a:t>18</a:t>
            </a:fld>
            <a:endParaRPr lang="en-US" altLang="en-US"/>
          </a:p>
        </p:txBody>
      </p:sp>
      <p:sp>
        <p:nvSpPr>
          <p:cNvPr id="3" name="Rounded Rectangle 2"/>
          <p:cNvSpPr/>
          <p:nvPr/>
        </p:nvSpPr>
        <p:spPr>
          <a:xfrm>
            <a:off x="323528" y="2564904"/>
            <a:ext cx="8568952" cy="1080120"/>
          </a:xfrm>
          <a:prstGeom prst="roundRect">
            <a:avLst/>
          </a:prstGeom>
          <a:noFill/>
          <a:ln w="7620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323528" y="3739066"/>
            <a:ext cx="8568952" cy="1080120"/>
          </a:xfrm>
          <a:prstGeom prst="roundRect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323528" y="4898179"/>
            <a:ext cx="8568952" cy="1188132"/>
          </a:xfrm>
          <a:prstGeom prst="round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150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8C4CF833-F6A3-45B1-B610-D37990774791}" type="slidenum">
              <a:rPr lang="en-US" altLang="en-US" sz="1400">
                <a:latin typeface="Calibri" panose="020F050202020403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19</a:t>
            </a:fld>
            <a:endParaRPr lang="en-US" altLang="en-US" sz="1400">
              <a:latin typeface="Calibri" panose="020F0502020204030204" pitchFamily="34" charset="0"/>
            </a:endParaRPr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-152400"/>
            <a:ext cx="8915400" cy="1371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en-US" altLang="en-US" sz="3000" dirty="0" smtClean="0">
                <a:effectLst/>
                <a:latin typeface="Calibri" panose="020F0502020204030204" pitchFamily="34" charset="0"/>
              </a:rPr>
              <a:t>How can countries avoid pro-cyclical fiscal policy?</a:t>
            </a:r>
          </a:p>
        </p:txBody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8442" y="1066800"/>
            <a:ext cx="8975558" cy="5715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en-US" altLang="en-US" sz="3000" dirty="0" smtClean="0">
                <a:effectLst/>
                <a:latin typeface="Calibri" panose="020F0502020204030204" pitchFamily="34" charset="0"/>
              </a:rPr>
              <a:t>What </a:t>
            </a:r>
            <a:r>
              <a:rPr lang="en-US" altLang="en-US" sz="3000" i="1" dirty="0" smtClean="0">
                <a:effectLst/>
                <a:latin typeface="Calibri" panose="020F0502020204030204" pitchFamily="34" charset="0"/>
              </a:rPr>
              <a:t>are</a:t>
            </a:r>
            <a:r>
              <a:rPr lang="en-US" altLang="en-US" sz="3000" dirty="0" smtClean="0">
                <a:effectLst/>
                <a:latin typeface="Calibri" panose="020F0502020204030204" pitchFamily="34" charset="0"/>
              </a:rPr>
              <a:t> “good institutions,” exactly?</a:t>
            </a:r>
            <a:r>
              <a:rPr lang="en-US" altLang="en-US" sz="1000" dirty="0" smtClean="0">
                <a:effectLst/>
                <a:latin typeface="Calibri" panose="020F0502020204030204" pitchFamily="34" charset="0"/>
              </a:rPr>
              <a:t/>
            </a:r>
            <a:br>
              <a:rPr lang="en-US" altLang="en-US" sz="1000" dirty="0" smtClean="0">
                <a:effectLst/>
                <a:latin typeface="Calibri" panose="020F0502020204030204" pitchFamily="34" charset="0"/>
              </a:rPr>
            </a:br>
            <a:endParaRPr lang="en-US" altLang="en-US" sz="1000" dirty="0" smtClean="0">
              <a:effectLst/>
              <a:latin typeface="Calibri" panose="020F0502020204030204" pitchFamily="34" charset="0"/>
            </a:endParaRPr>
          </a:p>
          <a:p>
            <a:r>
              <a:rPr lang="en-US" altLang="en-US" sz="3000" dirty="0" smtClean="0">
                <a:effectLst/>
                <a:latin typeface="Calibri" panose="020F0502020204030204" pitchFamily="34" charset="0"/>
              </a:rPr>
              <a:t>Rules?</a:t>
            </a:r>
          </a:p>
          <a:p>
            <a:pPr lvl="1"/>
            <a:r>
              <a:rPr lang="en-US" altLang="en-US" dirty="0" smtClean="0">
                <a:effectLst/>
                <a:latin typeface="Calibri" panose="020F0502020204030204" pitchFamily="34" charset="0"/>
              </a:rPr>
              <a:t>Budget deficit ceilings (SGP) or debt brakes?</a:t>
            </a:r>
          </a:p>
          <a:p>
            <a:pPr lvl="2"/>
            <a:r>
              <a:rPr lang="en-US" altLang="en-US" dirty="0" smtClean="0">
                <a:effectLst/>
                <a:latin typeface="Calibri" panose="020F0502020204030204" pitchFamily="34" charset="0"/>
              </a:rPr>
              <a:t>Have been tried by many countries:  </a:t>
            </a:r>
          </a:p>
          <a:p>
            <a:pPr lvl="3"/>
            <a:r>
              <a:rPr lang="en-US" altLang="en-US" dirty="0" smtClean="0">
                <a:effectLst/>
                <a:latin typeface="Calibri" panose="020F0502020204030204" pitchFamily="34" charset="0"/>
              </a:rPr>
              <a:t>&gt; 97 IMF members.</a:t>
            </a:r>
          </a:p>
          <a:p>
            <a:pPr lvl="3"/>
            <a:r>
              <a:rPr lang="en-US" altLang="en-US" dirty="0" smtClean="0">
                <a:effectLst/>
                <a:latin typeface="Calibri" panose="020F0502020204030204" pitchFamily="34" charset="0"/>
              </a:rPr>
              <a:t>Usually fail.</a:t>
            </a:r>
          </a:p>
          <a:p>
            <a:pPr lvl="1"/>
            <a:r>
              <a:rPr lang="en-US" altLang="en-US" dirty="0" smtClean="0">
                <a:effectLst/>
                <a:latin typeface="Calibri" panose="020F0502020204030204" pitchFamily="34" charset="0"/>
              </a:rPr>
              <a:t>Rules for </a:t>
            </a:r>
            <a:r>
              <a:rPr lang="en-US" altLang="en-US" i="1" dirty="0" smtClean="0">
                <a:effectLst/>
                <a:latin typeface="Calibri" panose="020F0502020204030204" pitchFamily="34" charset="0"/>
              </a:rPr>
              <a:t>cyclically adjusted </a:t>
            </a:r>
            <a:r>
              <a:rPr lang="en-US" altLang="en-US" dirty="0" smtClean="0">
                <a:effectLst/>
                <a:latin typeface="Calibri" panose="020F0502020204030204" pitchFamily="34" charset="0"/>
              </a:rPr>
              <a:t>budgets?</a:t>
            </a:r>
          </a:p>
          <a:p>
            <a:pPr lvl="2"/>
            <a:r>
              <a:rPr lang="en-US" altLang="en-US" dirty="0" smtClean="0">
                <a:effectLst/>
                <a:latin typeface="Calibri" panose="020F0502020204030204" pitchFamily="34" charset="0"/>
              </a:rPr>
              <a:t>Countries can more likely stick with them.  But…</a:t>
            </a:r>
            <a:r>
              <a:rPr lang="en-US" altLang="en-US" sz="800" dirty="0" smtClean="0">
                <a:effectLst/>
                <a:latin typeface="Calibri" panose="020F0502020204030204" pitchFamily="34" charset="0"/>
              </a:rPr>
              <a:t/>
            </a:r>
            <a:br>
              <a:rPr lang="en-US" altLang="en-US" sz="800" dirty="0" smtClean="0">
                <a:effectLst/>
                <a:latin typeface="Calibri" panose="020F0502020204030204" pitchFamily="34" charset="0"/>
              </a:rPr>
            </a:br>
            <a:endParaRPr lang="en-US" altLang="en-US" sz="800" dirty="0" smtClean="0">
              <a:effectLst/>
              <a:latin typeface="Calibri" panose="020F0502020204030204" pitchFamily="34" charset="0"/>
            </a:endParaRPr>
          </a:p>
          <a:p>
            <a:r>
              <a:rPr lang="en-US" altLang="en-US" sz="3000" dirty="0" smtClean="0">
                <a:effectLst/>
                <a:latin typeface="Calibri" panose="020F0502020204030204" pitchFamily="34" charset="0"/>
              </a:rPr>
              <a:t>Rules don’t address a major problem:</a:t>
            </a:r>
          </a:p>
          <a:p>
            <a:pPr lvl="1"/>
            <a:r>
              <a:rPr lang="en-US" altLang="en-US" dirty="0" smtClean="0">
                <a:effectLst/>
                <a:latin typeface="Calibri" panose="020F0502020204030204" pitchFamily="34" charset="0"/>
              </a:rPr>
              <a:t>Over-optimism in official forecasts</a:t>
            </a:r>
          </a:p>
          <a:p>
            <a:pPr lvl="2"/>
            <a:r>
              <a:rPr lang="en-US" altLang="en-US" dirty="0" smtClean="0">
                <a:effectLst/>
                <a:latin typeface="Calibri" panose="020F0502020204030204" pitchFamily="34" charset="0"/>
              </a:rPr>
              <a:t>of GDP growth rates, tax receipts &amp; budgets.</a:t>
            </a: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4932363"/>
            <a:ext cx="1676400" cy="167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381000"/>
            <a:ext cx="8640960" cy="1371600"/>
          </a:xfrm>
        </p:spPr>
        <p:txBody>
          <a:bodyPr/>
          <a:lstStyle/>
          <a:p>
            <a:r>
              <a:rPr lang="en-US" sz="3200" dirty="0" smtClean="0">
                <a:effectLst/>
              </a:rPr>
              <a:t>Fiscal policy has two jobs (</a:t>
            </a:r>
            <a:r>
              <a:rPr lang="en-US" sz="3200" dirty="0" err="1" smtClean="0">
                <a:effectLst/>
              </a:rPr>
              <a:t>macroeconomically</a:t>
            </a:r>
            <a:r>
              <a:rPr lang="en-US" sz="3200" dirty="0" smtClean="0">
                <a:effectLst/>
              </a:rPr>
              <a:t>). </a:t>
            </a:r>
            <a:endParaRPr lang="en-US" sz="3200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2346176"/>
            <a:ext cx="8496944" cy="3819128"/>
          </a:xfrm>
        </p:spPr>
        <p:txBody>
          <a:bodyPr/>
          <a:lstStyle/>
          <a:p>
            <a:r>
              <a:rPr lang="en-US" dirty="0" smtClean="0">
                <a:effectLst/>
              </a:rPr>
              <a:t>Long run:  keep enough budget discipline </a:t>
            </a:r>
          </a:p>
          <a:p>
            <a:pPr marL="0" indent="0">
              <a:buNone/>
            </a:pPr>
            <a:r>
              <a:rPr lang="en-US" dirty="0" smtClean="0">
                <a:effectLst/>
              </a:rPr>
              <a:t>   on average to ensure debt is sustainable.</a:t>
            </a:r>
            <a:endParaRPr lang="en-US" sz="1800" dirty="0" smtClean="0">
              <a:effectLst/>
            </a:endParaRPr>
          </a:p>
          <a:p>
            <a:pPr marL="0" indent="0">
              <a:buNone/>
            </a:pPr>
            <a:endParaRPr lang="en-US" sz="1800" dirty="0">
              <a:effectLst/>
            </a:endParaRPr>
          </a:p>
          <a:p>
            <a:r>
              <a:rPr lang="en-US" dirty="0" smtClean="0">
                <a:effectLst/>
              </a:rPr>
              <a:t>Medium run:  keep fiscal policy counter-cyclical.</a:t>
            </a:r>
          </a:p>
          <a:p>
            <a:pPr lvl="1"/>
            <a:r>
              <a:rPr lang="en-US" dirty="0" smtClean="0">
                <a:effectLst/>
              </a:rPr>
              <a:t>Or, if counter-cyclical is too difficult, </a:t>
            </a:r>
            <a:br>
              <a:rPr lang="en-US" dirty="0" smtClean="0">
                <a:effectLst/>
              </a:rPr>
            </a:br>
            <a:r>
              <a:rPr lang="en-US" dirty="0" smtClean="0">
                <a:effectLst/>
              </a:rPr>
              <a:t>at least don’t allow it to be </a:t>
            </a:r>
            <a:r>
              <a:rPr lang="en-US" i="1" dirty="0" smtClean="0">
                <a:effectLst/>
              </a:rPr>
              <a:t>pro</a:t>
            </a:r>
            <a:r>
              <a:rPr lang="en-US" dirty="0" smtClean="0">
                <a:effectLst/>
              </a:rPr>
              <a:t>-cyclical.</a:t>
            </a:r>
          </a:p>
          <a:p>
            <a:pPr marL="0" indent="0">
              <a:buNone/>
            </a:pP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2F3AB-5446-41BD-9242-90190693905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80774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8991600" cy="1143000"/>
          </a:xfrm>
        </p:spPr>
        <p:txBody>
          <a:bodyPr/>
          <a:lstStyle/>
          <a:p>
            <a:r>
              <a:rPr lang="en-US" altLang="en-US" sz="3200" dirty="0" smtClean="0">
                <a:effectLst/>
                <a:latin typeface="Calibri" panose="020F0502020204030204" pitchFamily="34" charset="0"/>
              </a:rPr>
              <a:t>Countries with Balanced Budget Rules </a:t>
            </a:r>
            <a:br>
              <a:rPr lang="en-US" altLang="en-US" sz="3200" dirty="0" smtClean="0">
                <a:effectLst/>
                <a:latin typeface="Calibri" panose="020F0502020204030204" pitchFamily="34" charset="0"/>
              </a:rPr>
            </a:br>
            <a:r>
              <a:rPr lang="en-US" altLang="en-US" sz="3000" dirty="0" smtClean="0">
                <a:effectLst/>
                <a:latin typeface="Calibri" panose="020F0502020204030204" pitchFamily="34" charset="0"/>
              </a:rPr>
              <a:t>frequently violate them.</a:t>
            </a: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600200"/>
            <a:ext cx="6400800" cy="452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2528" y="6290604"/>
            <a:ext cx="3124200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1" name="Subtitle 2"/>
          <p:cNvSpPr txBox="1">
            <a:spLocks/>
          </p:cNvSpPr>
          <p:nvPr/>
        </p:nvSpPr>
        <p:spPr bwMode="auto">
          <a:xfrm>
            <a:off x="2438400" y="6356350"/>
            <a:ext cx="2941638" cy="34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buClrTx/>
              <a:buSzTx/>
              <a:buFont typeface="Arial" pitchFamily="34" charset="0"/>
              <a:buNone/>
            </a:pPr>
            <a:r>
              <a:rPr lang="en-US" altLang="en-US" sz="1400">
                <a:latin typeface="Calibri" panose="020F0502020204030204" pitchFamily="34" charset="0"/>
              </a:rPr>
              <a:t>International Monetary Fund, 2014</a:t>
            </a:r>
          </a:p>
        </p:txBody>
      </p:sp>
      <p:pic>
        <p:nvPicPr>
          <p:cNvPr id="92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935" y="6262468"/>
            <a:ext cx="1140733" cy="524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2038" y="1600200"/>
            <a:ext cx="353536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4" name="TextBox 2"/>
          <p:cNvSpPr txBox="1">
            <a:spLocks noChangeArrowheads="1"/>
          </p:cNvSpPr>
          <p:nvPr/>
        </p:nvSpPr>
        <p:spPr bwMode="auto">
          <a:xfrm>
            <a:off x="7086600" y="1676400"/>
            <a:ext cx="1563248" cy="646331"/>
          </a:xfrm>
          <a:prstGeom prst="rect">
            <a:avLst/>
          </a:prstGeom>
          <a:solidFill>
            <a:srgbClr val="0033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 dirty="0">
                <a:solidFill>
                  <a:schemeClr val="bg1"/>
                </a:solidFill>
                <a:latin typeface="Calibri" panose="020F0502020204030204" pitchFamily="34" charset="0"/>
              </a:rPr>
              <a:t>BBR: Balanced</a:t>
            </a:r>
            <a:br>
              <a:rPr lang="en-US" altLang="en-US" sz="1800" b="1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en-US" altLang="en-US" sz="1800" b="1" dirty="0">
                <a:solidFill>
                  <a:schemeClr val="bg1"/>
                </a:solidFill>
                <a:latin typeface="Calibri" panose="020F0502020204030204" pitchFamily="34" charset="0"/>
              </a:rPr>
              <a:t>  Budget Rules</a:t>
            </a:r>
          </a:p>
        </p:txBody>
      </p:sp>
      <p:sp>
        <p:nvSpPr>
          <p:cNvPr id="9225" name="TextBox 12"/>
          <p:cNvSpPr txBox="1">
            <a:spLocks noChangeArrowheads="1"/>
          </p:cNvSpPr>
          <p:nvPr/>
        </p:nvSpPr>
        <p:spPr bwMode="auto">
          <a:xfrm>
            <a:off x="7086600" y="2414588"/>
            <a:ext cx="1610441" cy="369332"/>
          </a:xfrm>
          <a:prstGeom prst="rect">
            <a:avLst/>
          </a:prstGeom>
          <a:solidFill>
            <a:srgbClr val="C00000"/>
          </a:solidFill>
          <a:ln w="9525">
            <a:solidFill>
              <a:srgbClr val="00B0F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 dirty="0">
                <a:solidFill>
                  <a:schemeClr val="bg1"/>
                </a:solidFill>
                <a:latin typeface="Calibri" panose="020F0502020204030204" pitchFamily="34" charset="0"/>
              </a:rPr>
              <a:t>DR: Debt Rules</a:t>
            </a:r>
          </a:p>
        </p:txBody>
      </p:sp>
      <p:sp>
        <p:nvSpPr>
          <p:cNvPr id="9226" name="TextBox 13"/>
          <p:cNvSpPr txBox="1">
            <a:spLocks noChangeArrowheads="1"/>
          </p:cNvSpPr>
          <p:nvPr/>
        </p:nvSpPr>
        <p:spPr bwMode="auto">
          <a:xfrm>
            <a:off x="7086600" y="2895600"/>
            <a:ext cx="1941513" cy="646113"/>
          </a:xfrm>
          <a:prstGeom prst="rect">
            <a:avLst/>
          </a:prstGeom>
          <a:solidFill>
            <a:srgbClr val="FFDF7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 dirty="0">
                <a:solidFill>
                  <a:srgbClr val="000000"/>
                </a:solidFill>
                <a:latin typeface="Calibri" panose="020F0502020204030204" pitchFamily="34" charset="0"/>
              </a:rPr>
              <a:t>ER:</a:t>
            </a:r>
            <a:r>
              <a:rPr lang="en-US" altLang="en-US" sz="10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altLang="en-US" sz="1700" b="1" dirty="0">
                <a:solidFill>
                  <a:srgbClr val="000000"/>
                </a:solidFill>
                <a:latin typeface="Calibri" panose="020F0502020204030204" pitchFamily="34" charset="0"/>
              </a:rPr>
              <a:t>Expenditure</a:t>
            </a:r>
            <a:r>
              <a:rPr lang="en-US" altLang="en-US" sz="1800" b="1" dirty="0">
                <a:solidFill>
                  <a:srgbClr val="000000"/>
                </a:solidFill>
                <a:latin typeface="Calibri" panose="020F0502020204030204" pitchFamily="34" charset="0"/>
              </a:rPr>
              <a:t>                 Rules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1497013" y="4289425"/>
            <a:ext cx="5706432" cy="0"/>
          </a:xfrm>
          <a:prstGeom prst="straightConnector1">
            <a:avLst/>
          </a:prstGeom>
          <a:ln w="762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7203445" y="3962400"/>
            <a:ext cx="1409360" cy="707886"/>
          </a:xfrm>
          <a:prstGeom prst="rect">
            <a:avLst/>
          </a:prstGeom>
          <a:solidFill>
            <a:schemeClr val="bg1"/>
          </a:solidFill>
          <a:ln w="57150">
            <a:solidFill>
              <a:srgbClr val="006386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</a:rPr>
              <a:t>Compliance</a:t>
            </a:r>
          </a:p>
          <a:p>
            <a:r>
              <a:rPr lang="en-US" sz="2000" dirty="0" smtClean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</a:rPr>
              <a:t>&lt; 50%</a:t>
            </a:r>
            <a:endParaRPr lang="en-US" sz="2000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2332038" y="1676400"/>
            <a:ext cx="868362" cy="15716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618C3-BE4B-4D4E-AC06-754BDDCC1837}" type="slidenum">
              <a:rPr lang="en-US" altLang="en-US" smtClean="0"/>
              <a:pPr/>
              <a:t>20</a:t>
            </a:fld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763F6858-4B0C-4FFA-B50B-FAE11CBB3279}" type="slidenum">
              <a:rPr lang="en-US" altLang="en-US" sz="1400">
                <a:latin typeface="Calibri" panose="020F050202020403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21</a:t>
            </a:fld>
            <a:endParaRPr lang="en-US" altLang="en-US" sz="1400">
              <a:latin typeface="Calibri" panose="020F0502020204030204" pitchFamily="34" charset="0"/>
            </a:endParaRPr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6963"/>
            <a:ext cx="8229600" cy="1371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en-US" altLang="en-US" sz="4000" dirty="0" smtClean="0">
                <a:effectLst/>
                <a:latin typeface="Calibri" panose="020F0502020204030204" pitchFamily="34" charset="0"/>
              </a:rPr>
              <a:t>Over-optimism in official forecasts</a:t>
            </a:r>
          </a:p>
        </p:txBody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447800"/>
            <a:ext cx="9144000" cy="838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z="3000" dirty="0" smtClean="0">
                <a:effectLst/>
                <a:latin typeface="Calibri" panose="020F0502020204030204" pitchFamily="34" charset="0"/>
              </a:rPr>
              <a:t>Statistically significant findings among 33 countries</a:t>
            </a:r>
          </a:p>
          <a:p>
            <a:pPr lvl="1">
              <a:lnSpc>
                <a:spcPct val="80000"/>
              </a:lnSpc>
            </a:pPr>
            <a:r>
              <a:rPr lang="en-US" altLang="en-US" sz="2000" dirty="0" smtClean="0">
                <a:effectLst/>
                <a:latin typeface="Calibri" panose="020F0502020204030204" pitchFamily="34" charset="0"/>
              </a:rPr>
              <a:t>Frankel </a:t>
            </a:r>
            <a:r>
              <a:rPr lang="en-US" altLang="en-US" sz="1600" dirty="0" smtClean="0">
                <a:effectLst/>
                <a:latin typeface="Calibri" panose="020F0502020204030204" pitchFamily="34" charset="0"/>
              </a:rPr>
              <a:t>(2011, 2012).</a:t>
            </a:r>
            <a:endParaRPr lang="en-US" altLang="en-US" sz="2800" dirty="0" smtClean="0">
              <a:effectLst/>
              <a:latin typeface="Calibri" panose="020F0502020204030204" pitchFamily="34" charset="0"/>
            </a:endParaRPr>
          </a:p>
        </p:txBody>
      </p:sp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206025"/>
            <a:ext cx="2316675" cy="2306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372616" y="2362200"/>
            <a:ext cx="6359624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9pPr>
          </a:lstStyle>
          <a:p>
            <a:pPr marL="609600" indent="-609600"/>
            <a:r>
              <a:rPr lang="en-US" altLang="en-US" sz="3000" kern="0" dirty="0" smtClean="0">
                <a:effectLst/>
                <a:latin typeface="Calibri" panose="020F0502020204030204" pitchFamily="34" charset="0"/>
              </a:rPr>
              <a:t>Official forecasts on average </a:t>
            </a:r>
            <a:br>
              <a:rPr lang="en-US" altLang="en-US" sz="3000" kern="0" dirty="0" smtClean="0">
                <a:effectLst/>
                <a:latin typeface="Calibri" panose="020F0502020204030204" pitchFamily="34" charset="0"/>
              </a:rPr>
            </a:br>
            <a:r>
              <a:rPr lang="en-US" altLang="en-US" sz="3000" kern="0" dirty="0" smtClean="0">
                <a:effectLst/>
                <a:latin typeface="Calibri" panose="020F0502020204030204" pitchFamily="34" charset="0"/>
              </a:rPr>
              <a:t>are overly optimistic, for:</a:t>
            </a:r>
          </a:p>
          <a:p>
            <a:pPr marL="990600" lvl="1" indent="-533400"/>
            <a:r>
              <a:rPr lang="en-US" altLang="en-US" kern="0" dirty="0" smtClean="0">
                <a:effectLst/>
                <a:latin typeface="Calibri" panose="020F0502020204030204" pitchFamily="34" charset="0"/>
              </a:rPr>
              <a:t>(1) GDP  &amp;   </a:t>
            </a:r>
          </a:p>
          <a:p>
            <a:pPr marL="990600" lvl="1" indent="-533400"/>
            <a:r>
              <a:rPr lang="en-US" altLang="en-US" kern="0" dirty="0" smtClean="0">
                <a:effectLst/>
                <a:latin typeface="Calibri" panose="020F0502020204030204" pitchFamily="34" charset="0"/>
              </a:rPr>
              <a:t>(2) budgets.</a:t>
            </a:r>
            <a:r>
              <a:rPr lang="en-US" altLang="en-US" sz="3000" kern="0" dirty="0" smtClean="0">
                <a:effectLst/>
                <a:latin typeface="Calibri" panose="020F0502020204030204" pitchFamily="34" charset="0"/>
              </a:rPr>
              <a:t/>
            </a:r>
            <a:br>
              <a:rPr lang="en-US" altLang="en-US" sz="3000" kern="0" dirty="0" smtClean="0">
                <a:effectLst/>
                <a:latin typeface="Calibri" panose="020F0502020204030204" pitchFamily="34" charset="0"/>
              </a:rPr>
            </a:br>
            <a:endParaRPr lang="en-US" altLang="en-US" sz="800" kern="0" dirty="0" smtClean="0">
              <a:effectLst/>
              <a:latin typeface="Calibri" panose="020F0502020204030204" pitchFamily="34" charset="0"/>
            </a:endParaRPr>
          </a:p>
          <a:p>
            <a:pPr marL="609600" indent="-609600"/>
            <a:r>
              <a:rPr lang="en-US" altLang="en-US" sz="3000" kern="0" dirty="0" smtClean="0">
                <a:effectLst/>
                <a:latin typeface="Calibri" panose="020F0502020204030204" pitchFamily="34" charset="0"/>
              </a:rPr>
              <a:t>The bias toward optimism is:</a:t>
            </a:r>
          </a:p>
          <a:p>
            <a:pPr marL="990600" lvl="1" indent="-533400"/>
            <a:r>
              <a:rPr lang="en-US" altLang="en-US" kern="0" dirty="0" smtClean="0">
                <a:effectLst/>
                <a:latin typeface="Calibri" panose="020F0502020204030204" pitchFamily="34" charset="0"/>
              </a:rPr>
              <a:t>(3) stronger the longer </a:t>
            </a:r>
            <a:br>
              <a:rPr lang="en-US" altLang="en-US" kern="0" dirty="0" smtClean="0">
                <a:effectLst/>
                <a:latin typeface="Calibri" panose="020F0502020204030204" pitchFamily="34" charset="0"/>
              </a:rPr>
            </a:br>
            <a:r>
              <a:rPr lang="en-US" altLang="en-US" kern="0" dirty="0" smtClean="0">
                <a:effectLst/>
                <a:latin typeface="Calibri" panose="020F0502020204030204" pitchFamily="34" charset="0"/>
              </a:rPr>
              <a:t>     the forecast horizon;</a:t>
            </a:r>
          </a:p>
          <a:p>
            <a:pPr marL="990600" lvl="1" indent="-533400"/>
            <a:r>
              <a:rPr lang="en-US" altLang="en-US" kern="0" dirty="0" smtClean="0">
                <a:effectLst/>
                <a:latin typeface="Calibri" panose="020F0502020204030204" pitchFamily="34" charset="0"/>
              </a:rPr>
              <a:t>(4) greater in booms. </a:t>
            </a:r>
          </a:p>
        </p:txBody>
      </p:sp>
      <p:pic>
        <p:nvPicPr>
          <p:cNvPr id="7" name="Picture 4" descr="bs01606_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4152" y="4862058"/>
            <a:ext cx="1611043" cy="1491382"/>
          </a:xfrm>
          <a:prstGeom prst="rect">
            <a:avLst/>
          </a:prstGeom>
          <a:solidFill>
            <a:srgbClr val="FF99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763F6858-4B0C-4FFA-B50B-FAE11CBB3279}" type="slidenum">
              <a:rPr lang="en-US" altLang="en-US" sz="1400">
                <a:latin typeface="Calibri" panose="020F050202020403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22</a:t>
            </a:fld>
            <a:endParaRPr lang="en-US" altLang="en-US" sz="1400">
              <a:latin typeface="Calibri" panose="020F0502020204030204" pitchFamily="34" charset="0"/>
            </a:endParaRPr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17240"/>
            <a:ext cx="8229600" cy="1371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en-US" altLang="en-US" sz="3200" dirty="0" smtClean="0">
                <a:effectLst/>
                <a:latin typeface="Calibri" panose="020F0502020204030204" pitchFamily="34" charset="0"/>
              </a:rPr>
              <a:t>Implication of forecast bias for actual budgets</a:t>
            </a:r>
          </a:p>
        </p:txBody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799" y="1988840"/>
            <a:ext cx="8011617" cy="43924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>
              <a:lnSpc>
                <a:spcPct val="80000"/>
              </a:lnSpc>
            </a:pPr>
            <a:endParaRPr lang="en-US" altLang="en-US" sz="2400" dirty="0">
              <a:effectLst/>
              <a:latin typeface="Calibri" panose="020F0502020204030204" pitchFamily="34" charset="0"/>
            </a:endParaRPr>
          </a:p>
          <a:p>
            <a:pPr>
              <a:lnSpc>
                <a:spcPct val="80000"/>
              </a:lnSpc>
            </a:pPr>
            <a:r>
              <a:rPr lang="en-US" altLang="en-US" dirty="0" smtClean="0">
                <a:effectLst/>
                <a:latin typeface="Calibri" panose="020F0502020204030204" pitchFamily="34" charset="0"/>
              </a:rPr>
              <a:t>Over-optimistic in growth forecasts </a:t>
            </a:r>
            <a:br>
              <a:rPr lang="en-US" altLang="en-US" dirty="0" smtClean="0">
                <a:effectLst/>
                <a:latin typeface="Calibri" panose="020F0502020204030204" pitchFamily="34" charset="0"/>
              </a:rPr>
            </a:br>
            <a:r>
              <a:rPr lang="en-US" altLang="en-US" dirty="0" smtClean="0">
                <a:effectLst/>
                <a:latin typeface="Calibri" panose="020F0502020204030204" pitchFamily="34" charset="0"/>
              </a:rPr>
              <a:t>leads to over-optimism in tax revenue</a:t>
            </a:r>
          </a:p>
          <a:p>
            <a:pPr lvl="2">
              <a:lnSpc>
                <a:spcPct val="80000"/>
              </a:lnSpc>
            </a:pPr>
            <a:r>
              <a:rPr lang="en-US" altLang="en-US" sz="2800" dirty="0">
                <a:effectLst/>
                <a:latin typeface="Calibri" panose="020F0502020204030204" pitchFamily="34" charset="0"/>
              </a:rPr>
              <a:t>a</a:t>
            </a:r>
            <a:r>
              <a:rPr lang="en-US" altLang="en-US" sz="2800" dirty="0" smtClean="0">
                <a:effectLst/>
                <a:latin typeface="Calibri" panose="020F0502020204030204" pitchFamily="34" charset="0"/>
              </a:rPr>
              <a:t>nd so to over-optimism in budget forecasts.</a:t>
            </a:r>
          </a:p>
          <a:p>
            <a:pPr marL="0" indent="0">
              <a:lnSpc>
                <a:spcPct val="80000"/>
              </a:lnSpc>
              <a:buNone/>
            </a:pPr>
            <a:endParaRPr lang="en-US" altLang="en-US" sz="2400" dirty="0">
              <a:effectLst/>
              <a:latin typeface="Calibri" panose="020F0502020204030204" pitchFamily="34" charset="0"/>
            </a:endParaRPr>
          </a:p>
          <a:p>
            <a:pPr>
              <a:lnSpc>
                <a:spcPct val="80000"/>
              </a:lnSpc>
            </a:pPr>
            <a:r>
              <a:rPr lang="en-US" altLang="en-US" dirty="0">
                <a:effectLst/>
                <a:latin typeface="Calibri" panose="020F0502020204030204" pitchFamily="34" charset="0"/>
              </a:rPr>
              <a:t>Can lead to pro-cyclical fiscal policy:</a:t>
            </a:r>
          </a:p>
          <a:p>
            <a:pPr lvl="1">
              <a:lnSpc>
                <a:spcPct val="80000"/>
              </a:lnSpc>
            </a:pPr>
            <a:r>
              <a:rPr lang="en-US" altLang="en-US" dirty="0">
                <a:effectLst/>
                <a:latin typeface="Calibri" panose="020F0502020204030204" pitchFamily="34" charset="0"/>
              </a:rPr>
              <a:t>If the boom is forecast to last indefinitely, </a:t>
            </a:r>
            <a:br>
              <a:rPr lang="en-US" altLang="en-US" dirty="0">
                <a:effectLst/>
                <a:latin typeface="Calibri" panose="020F0502020204030204" pitchFamily="34" charset="0"/>
              </a:rPr>
            </a:br>
            <a:r>
              <a:rPr lang="en-US" altLang="en-US" dirty="0">
                <a:effectLst/>
                <a:latin typeface="Calibri" panose="020F0502020204030204" pitchFamily="34" charset="0"/>
              </a:rPr>
              <a:t>there is no apparent need to retrench</a:t>
            </a:r>
            <a:r>
              <a:rPr lang="en-US" altLang="en-US" dirty="0" smtClean="0">
                <a:effectLst/>
                <a:latin typeface="Calibri" panose="020F0502020204030204" pitchFamily="34" charset="0"/>
              </a:rPr>
              <a:t>.</a:t>
            </a:r>
            <a:endParaRPr lang="en-US" altLang="en-US" dirty="0">
              <a:effectLst/>
              <a:latin typeface="Calibri" panose="020F0502020204030204" pitchFamily="34" charset="0"/>
            </a:endParaRPr>
          </a:p>
        </p:txBody>
      </p:sp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875" y="0"/>
            <a:ext cx="1000125" cy="9957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bs01606_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2723" y="4005064"/>
            <a:ext cx="1322355" cy="1224136"/>
          </a:xfrm>
          <a:prstGeom prst="rect">
            <a:avLst/>
          </a:prstGeom>
          <a:solidFill>
            <a:srgbClr val="FF99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7556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371600"/>
          </a:xfrm>
        </p:spPr>
        <p:txBody>
          <a:bodyPr/>
          <a:lstStyle/>
          <a:p>
            <a:r>
              <a:rPr lang="en-US" sz="2800" dirty="0" smtClean="0">
                <a:effectLst/>
              </a:rPr>
              <a:t>Mistakes in GDP forecasts tend to cause </a:t>
            </a:r>
            <a:br>
              <a:rPr lang="en-US" sz="2800" dirty="0" smtClean="0">
                <a:effectLst/>
              </a:rPr>
            </a:br>
            <a:r>
              <a:rPr lang="en-US" sz="2800" dirty="0" smtClean="0">
                <a:effectLst/>
              </a:rPr>
              <a:t>mistakes in tax revenue forecasts</a:t>
            </a:r>
            <a:endParaRPr lang="en-US" sz="2800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2F3AB-5446-41BD-9242-90190693905E}" type="slidenum">
              <a:rPr lang="en-US" altLang="en-US" smtClean="0">
                <a:effectLst/>
              </a:rPr>
              <a:pPr/>
              <a:t>23</a:t>
            </a:fld>
            <a:endParaRPr lang="en-US" altLang="en-US">
              <a:effectLst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bright="-27000" contrast="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84784"/>
            <a:ext cx="8100162" cy="4400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1763688" y="6167045"/>
            <a:ext cx="576064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700" dirty="0" smtClean="0">
                <a:latin typeface="+mn-lt"/>
              </a:rPr>
              <a:t>Andrew Powell, IDB, Nov</a:t>
            </a:r>
            <a:r>
              <a:rPr lang="en-US" sz="1700" dirty="0">
                <a:latin typeface="+mn-lt"/>
              </a:rPr>
              <a:t>. </a:t>
            </a:r>
            <a:r>
              <a:rPr lang="en-US" sz="1700" dirty="0" smtClean="0">
                <a:latin typeface="+mn-lt"/>
              </a:rPr>
              <a:t>2017 </a:t>
            </a:r>
            <a:r>
              <a:rPr lang="en-US" sz="1700" dirty="0">
                <a:latin typeface="+mn-lt"/>
              </a:rPr>
              <a:t>LACEA, Buenos </a:t>
            </a:r>
            <a:r>
              <a:rPr lang="en-US" sz="1700" dirty="0" smtClean="0">
                <a:latin typeface="+mn-lt"/>
              </a:rPr>
              <a:t>Aires.</a:t>
            </a:r>
            <a:br>
              <a:rPr lang="en-US" sz="1700" dirty="0" smtClean="0">
                <a:latin typeface="+mn-lt"/>
              </a:rPr>
            </a:br>
            <a:r>
              <a:rPr lang="en-US" sz="1700" dirty="0" smtClean="0">
                <a:latin typeface="+mn-lt"/>
              </a:rPr>
              <a:t> </a:t>
            </a:r>
            <a:r>
              <a:rPr lang="en-US" sz="1600" dirty="0" smtClean="0">
                <a:latin typeface="+mn-lt"/>
              </a:rPr>
              <a:t>“</a:t>
            </a:r>
            <a:r>
              <a:rPr lang="en-US" sz="1600" dirty="0" smtClean="0">
                <a:latin typeface="+mn-lt"/>
              </a:rPr>
              <a:t>Fiscal </a:t>
            </a:r>
            <a:r>
              <a:rPr lang="en-US" sz="1600" dirty="0">
                <a:latin typeface="+mn-lt"/>
              </a:rPr>
              <a:t>Challenges in Latin America and the </a:t>
            </a:r>
            <a:r>
              <a:rPr lang="en-US" sz="1600" dirty="0" smtClean="0">
                <a:latin typeface="+mn-lt"/>
              </a:rPr>
              <a:t>Caribbean.”</a:t>
            </a:r>
            <a:endParaRPr lang="en-US" sz="1600" dirty="0">
              <a:latin typeface="+mn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228184" y="4077072"/>
            <a:ext cx="2232248" cy="720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1187624" y="3212976"/>
            <a:ext cx="6264696" cy="1008112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467544" y="1484784"/>
            <a:ext cx="3528392" cy="57606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4">
                    <a:lumMod val="10000"/>
                  </a:schemeClr>
                </a:solidFill>
              </a:rPr>
              <a:t>LAC country forecasts for 2016</a:t>
            </a:r>
            <a:endParaRPr lang="en-US" dirty="0">
              <a:solidFill>
                <a:schemeClr val="accent4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211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6CF37151-8A47-4473-9E64-868B227FD0BE}" type="slidenum">
              <a:rPr lang="en-US" altLang="en-US" sz="1400">
                <a:latin typeface="Calibri" panose="020F050202020403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24</a:t>
            </a:fld>
            <a:endParaRPr lang="en-US" altLang="en-US" sz="1400" dirty="0">
              <a:latin typeface="Calibri" panose="020F0502020204030204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7075316"/>
              </p:ext>
            </p:extLst>
          </p:nvPr>
        </p:nvGraphicFramePr>
        <p:xfrm>
          <a:off x="615752" y="1889125"/>
          <a:ext cx="8077200" cy="3293102"/>
        </p:xfrm>
        <a:graphic>
          <a:graphicData uri="http://schemas.openxmlformats.org/drawingml/2006/table">
            <a:tbl>
              <a:tblPr/>
              <a:tblGrid>
                <a:gridCol w="2019300"/>
                <a:gridCol w="2019300"/>
                <a:gridCol w="2019300"/>
                <a:gridCol w="2019300"/>
              </a:tblGrid>
              <a:tr h="4572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Variables</a:t>
                      </a: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1 year ahead</a:t>
                      </a: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2 years ahead</a:t>
                      </a: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3 years ahead</a:t>
                      </a: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736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GDP </a:t>
                      </a: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gap</a:t>
                      </a: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0.093***</a:t>
                      </a: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0.258***</a:t>
                      </a: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0.289***</a:t>
                      </a: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12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(0.019)</a:t>
                      </a: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(0.040)</a:t>
                      </a: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(0.063)</a:t>
                      </a: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Constant</a:t>
                      </a: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0.201</a:t>
                      </a: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0.649***</a:t>
                      </a: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1.364***</a:t>
                      </a: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12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(0.197)</a:t>
                      </a: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(0.231)</a:t>
                      </a: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(0.348)</a:t>
                      </a: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8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Observations</a:t>
                      </a: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398</a:t>
                      </a: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300</a:t>
                      </a: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179</a:t>
                      </a: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8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R</a:t>
                      </a:r>
                      <a:r>
                        <a:rPr kumimoji="0" lang="en-US" altLang="en-US" sz="20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2</a:t>
                      </a:r>
                      <a:endParaRPr kumimoji="0" lang="en-US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0.033</a:t>
                      </a: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0.113</a:t>
                      </a: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0.092</a:t>
                      </a: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12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RMSE</a:t>
                      </a: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2.25</a:t>
                      </a: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2.73</a:t>
                      </a: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3.10</a:t>
                      </a:r>
                    </a:p>
                  </a:txBody>
                  <a:tcPr marT="45719" marB="4571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4372" name="Rectangle 4"/>
          <p:cNvSpPr>
            <a:spLocks noChangeArrowheads="1"/>
          </p:cNvSpPr>
          <p:nvPr/>
        </p:nvSpPr>
        <p:spPr bwMode="auto">
          <a:xfrm>
            <a:off x="1645840" y="1456262"/>
            <a:ext cx="6022504" cy="388562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square" lIns="9522" tIns="9522" rIns="9522" bIns="9522" anchor="ctr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dirty="0" smtClean="0">
                <a:latin typeface="Calibri" panose="020F0502020204030204" pitchFamily="34" charset="0"/>
              </a:rPr>
              <a:t>Budget </a:t>
            </a:r>
            <a:r>
              <a:rPr lang="en-US" altLang="en-US" sz="2400" dirty="0">
                <a:latin typeface="Calibri" panose="020F0502020204030204" pitchFamily="34" charset="0"/>
              </a:rPr>
              <a:t>balance forecast error as % of </a:t>
            </a:r>
            <a:r>
              <a:rPr lang="en-US" altLang="en-US" sz="2400" dirty="0" smtClean="0">
                <a:latin typeface="Calibri" panose="020F0502020204030204" pitchFamily="34" charset="0"/>
              </a:rPr>
              <a:t>GDP</a:t>
            </a:r>
            <a:endParaRPr lang="en-US" altLang="en-US" sz="1800" dirty="0">
              <a:latin typeface="Calibri" panose="020F0502020204030204" pitchFamily="34" charset="0"/>
            </a:endParaRPr>
          </a:p>
        </p:txBody>
      </p:sp>
      <p:sp>
        <p:nvSpPr>
          <p:cNvPr id="14373" name="Rectangle 4"/>
          <p:cNvSpPr>
            <a:spLocks noChangeArrowheads="1"/>
          </p:cNvSpPr>
          <p:nvPr/>
        </p:nvSpPr>
        <p:spPr bwMode="auto">
          <a:xfrm>
            <a:off x="467544" y="5373216"/>
            <a:ext cx="8352929" cy="557839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square" lIns="9522" tIns="9522" rIns="9522" bIns="9522" anchor="ctr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900" dirty="0">
                <a:latin typeface="Calibri" panose="020F0502020204030204" pitchFamily="34" charset="0"/>
              </a:rPr>
              <a:t>*** </a:t>
            </a:r>
            <a:r>
              <a:rPr lang="en-US" altLang="en-US" sz="1900" dirty="0" smtClean="0">
                <a:latin typeface="Calibri" panose="020F0502020204030204" pitchFamily="34" charset="0"/>
              </a:rPr>
              <a:t>p&lt;0.01             </a:t>
            </a:r>
            <a:r>
              <a:rPr lang="en-US" altLang="en-US" sz="1600" dirty="0" smtClean="0">
                <a:latin typeface="Calibri" panose="020F0502020204030204" pitchFamily="34" charset="0"/>
              </a:rPr>
              <a:t>(</a:t>
            </a:r>
            <a:r>
              <a:rPr lang="en-US" altLang="en-US" sz="1600" dirty="0">
                <a:latin typeface="Calibri" panose="020F0502020204030204" pitchFamily="34" charset="0"/>
              </a:rPr>
              <a:t>Robust standard errors in </a:t>
            </a:r>
            <a:r>
              <a:rPr lang="en-US" altLang="en-US" sz="1600" dirty="0" smtClean="0">
                <a:latin typeface="Calibri" panose="020F0502020204030204" pitchFamily="34" charset="0"/>
              </a:rPr>
              <a:t>parentheses, clustered </a:t>
            </a:r>
            <a:r>
              <a:rPr lang="en-US" altLang="en-US" sz="1600" dirty="0">
                <a:latin typeface="Calibri" panose="020F0502020204030204" pitchFamily="34" charset="0"/>
              </a:rPr>
              <a:t>by country</a:t>
            </a:r>
            <a:r>
              <a:rPr lang="en-US" altLang="en-US" sz="1600" dirty="0" smtClean="0">
                <a:latin typeface="Calibri" panose="020F0502020204030204" pitchFamily="34" charset="0"/>
              </a:rPr>
              <a:t>.)</a:t>
            </a:r>
            <a:r>
              <a:rPr lang="en-US" altLang="en-US" sz="1900" dirty="0">
                <a:latin typeface="Calibri" panose="020F0502020204030204" pitchFamily="34" charset="0"/>
              </a:rPr>
              <a:t/>
            </a:r>
            <a:br>
              <a:rPr lang="en-US" altLang="en-US" sz="1900" dirty="0">
                <a:latin typeface="Calibri" panose="020F0502020204030204" pitchFamily="34" charset="0"/>
              </a:rPr>
            </a:br>
            <a:r>
              <a:rPr lang="en-US" altLang="en-US" sz="1600" dirty="0" smtClean="0">
                <a:latin typeface="Calibri" panose="020F0502020204030204" pitchFamily="34" charset="0"/>
              </a:rPr>
              <a:t>GDP </a:t>
            </a:r>
            <a:r>
              <a:rPr lang="en-US" altLang="en-US" sz="1600" dirty="0">
                <a:latin typeface="Calibri" panose="020F0502020204030204" pitchFamily="34" charset="0"/>
              </a:rPr>
              <a:t>gap is </a:t>
            </a:r>
            <a:r>
              <a:rPr lang="en-US" altLang="en-US" sz="1600" dirty="0" smtClean="0">
                <a:latin typeface="Calibri" panose="020F0502020204030204" pitchFamily="34" charset="0"/>
              </a:rPr>
              <a:t>lagged: it </a:t>
            </a:r>
            <a:r>
              <a:rPr lang="en-US" altLang="en-US" sz="1600" dirty="0">
                <a:latin typeface="Calibri" panose="020F0502020204030204" pitchFamily="34" charset="0"/>
              </a:rPr>
              <a:t>lines up with the year </a:t>
            </a:r>
            <a:r>
              <a:rPr lang="en-US" altLang="en-US" sz="1600" dirty="0" smtClean="0">
                <a:latin typeface="Calibri" panose="020F0502020204030204" pitchFamily="34" charset="0"/>
              </a:rPr>
              <a:t>in </a:t>
            </a:r>
            <a:r>
              <a:rPr lang="en-US" altLang="en-US" sz="1600" dirty="0">
                <a:latin typeface="Calibri" panose="020F0502020204030204" pitchFamily="34" charset="0"/>
              </a:rPr>
              <a:t>which </a:t>
            </a:r>
            <a:r>
              <a:rPr lang="en-US" altLang="en-US" sz="1600" dirty="0" smtClean="0">
                <a:latin typeface="Calibri" panose="020F0502020204030204" pitchFamily="34" charset="0"/>
              </a:rPr>
              <a:t>forecast </a:t>
            </a:r>
            <a:r>
              <a:rPr lang="en-US" altLang="en-US" sz="1600" dirty="0">
                <a:latin typeface="Calibri" panose="020F0502020204030204" pitchFamily="34" charset="0"/>
              </a:rPr>
              <a:t>was made, not the year being forecast. 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39552" y="3200400"/>
            <a:ext cx="7772400" cy="45720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539552" y="2356340"/>
            <a:ext cx="7772400" cy="45720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15031" y="313492"/>
            <a:ext cx="28488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smtClean="0">
                <a:latin typeface="+mn-lt"/>
              </a:rPr>
              <a:t>The optimism bias</a:t>
            </a:r>
            <a:endParaRPr lang="en-US" sz="2800" dirty="0"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876255" y="6228020"/>
            <a:ext cx="13681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1400" dirty="0">
                <a:latin typeface="Calibri" panose="020F0502020204030204" pitchFamily="34" charset="0"/>
              </a:rPr>
              <a:t>Frankel (</a:t>
            </a:r>
            <a:r>
              <a:rPr lang="en-US" altLang="en-US" sz="1400" dirty="0" smtClean="0">
                <a:latin typeface="Calibri" panose="020F0502020204030204" pitchFamily="34" charset="0"/>
              </a:rPr>
              <a:t>2011)   </a:t>
            </a:r>
            <a:r>
              <a:rPr lang="en-US" altLang="en-US" dirty="0" smtClean="0">
                <a:latin typeface="Calibri" panose="020F0502020204030204" pitchFamily="34" charset="0"/>
              </a:rPr>
              <a:t>                                             </a:t>
            </a:r>
            <a:endParaRPr lang="en-US" altLang="en-US" dirty="0">
              <a:latin typeface="Calibri" panose="020F0502020204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35297" y="764704"/>
            <a:ext cx="35255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smtClean="0">
                <a:latin typeface="+mn-lt"/>
              </a:rPr>
              <a:t>and at longer horizons.</a:t>
            </a:r>
            <a:endParaRPr lang="en-US" sz="2800" dirty="0">
              <a:latin typeface="+mn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86750" y="313492"/>
            <a:ext cx="47782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smtClean="0">
                <a:latin typeface="+mn-lt"/>
              </a:rPr>
              <a:t>is significantly greater in booms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39552" y="2348880"/>
            <a:ext cx="3654460" cy="45720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539552" y="3212976"/>
            <a:ext cx="7772400" cy="45720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</a:endParaRPr>
          </a:p>
        </p:txBody>
      </p:sp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6209" y="598670"/>
            <a:ext cx="1000125" cy="9957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  <p:bldP spid="10" grpId="0"/>
      <p:bldP spid="11" grpId="0"/>
      <p:bldP spid="13" grpId="0" animBg="1"/>
      <p:bldP spid="1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67544" y="329208"/>
            <a:ext cx="8229600" cy="1371600"/>
          </a:xfrm>
        </p:spPr>
        <p:txBody>
          <a:bodyPr/>
          <a:lstStyle/>
          <a:p>
            <a:r>
              <a:rPr lang="en-US" sz="3200" dirty="0" smtClean="0">
                <a:effectLst/>
                <a:latin typeface="Calibri" panose="020F0502020204030204" pitchFamily="34" charset="0"/>
              </a:rPr>
              <a:t>What institutions might help address </a:t>
            </a:r>
            <a:br>
              <a:rPr lang="en-US" sz="3200" dirty="0" smtClean="0">
                <a:effectLst/>
                <a:latin typeface="Calibri" panose="020F0502020204030204" pitchFamily="34" charset="0"/>
              </a:rPr>
            </a:br>
            <a:r>
              <a:rPr lang="en-US" sz="3200" dirty="0" smtClean="0">
                <a:effectLst/>
                <a:latin typeface="Calibri" panose="020F0502020204030204" pitchFamily="34" charset="0"/>
              </a:rPr>
              <a:t>the problem of bias in fiscal forecasts?</a:t>
            </a:r>
            <a:endParaRPr lang="en-US" sz="3200" dirty="0">
              <a:effectLst/>
              <a:latin typeface="Calibri" panose="020F0502020204030204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51520" y="4244712"/>
            <a:ext cx="7704856" cy="3000712"/>
          </a:xfrm>
        </p:spPr>
        <p:txBody>
          <a:bodyPr/>
          <a:lstStyle/>
          <a:p>
            <a:r>
              <a:rPr lang="en-US" sz="2800" dirty="0" smtClean="0">
                <a:effectLst/>
              </a:rPr>
              <a:t>Evidence suggesting possible solutions:</a:t>
            </a:r>
            <a:r>
              <a:rPr lang="en-US" sz="1100" dirty="0" smtClean="0">
                <a:effectLst/>
              </a:rPr>
              <a:t/>
            </a:r>
            <a:br>
              <a:rPr lang="en-US" sz="1100" dirty="0" smtClean="0">
                <a:effectLst/>
              </a:rPr>
            </a:br>
            <a:endParaRPr lang="en-US" sz="1100" dirty="0" smtClean="0">
              <a:effectLst/>
            </a:endParaRPr>
          </a:p>
          <a:p>
            <a:pPr lvl="1"/>
            <a:r>
              <a:rPr lang="en-US" sz="2600" dirty="0" smtClean="0">
                <a:effectLst/>
              </a:rPr>
              <a:t>(1) </a:t>
            </a:r>
            <a:r>
              <a:rPr lang="en-US" sz="2600" dirty="0">
                <a:effectLst/>
              </a:rPr>
              <a:t>P</a:t>
            </a:r>
            <a:r>
              <a:rPr lang="en-US" sz="2600" dirty="0" smtClean="0">
                <a:effectLst/>
              </a:rPr>
              <a:t>rivate sector forecasts can help.</a:t>
            </a:r>
            <a:r>
              <a:rPr lang="en-US" sz="1400" dirty="0" smtClean="0">
                <a:effectLst/>
              </a:rPr>
              <a:t/>
            </a:r>
            <a:br>
              <a:rPr lang="en-US" sz="1400" dirty="0" smtClean="0">
                <a:effectLst/>
              </a:rPr>
            </a:br>
            <a:endParaRPr lang="en-US" sz="1400" dirty="0" smtClean="0">
              <a:effectLst/>
            </a:endParaRPr>
          </a:p>
          <a:p>
            <a:pPr lvl="1"/>
            <a:r>
              <a:rPr lang="en-US" sz="2600" dirty="0" smtClean="0">
                <a:effectLst/>
              </a:rPr>
              <a:t>(2) The case of Chile’s fiscal institutions.</a:t>
            </a:r>
          </a:p>
          <a:p>
            <a:pPr lvl="1"/>
            <a:endParaRPr lang="en-US" sz="2400" dirty="0" smtClean="0">
              <a:effectLst/>
            </a:endParaRPr>
          </a:p>
          <a:p>
            <a:endParaRPr lang="en-US" sz="2800" dirty="0">
              <a:effectLst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34F03-0286-4502-B514-BDC91C5EF89A}" type="slidenum">
              <a:rPr lang="en-US" altLang="en-US" smtClean="0"/>
              <a:pPr/>
              <a:t>25</a:t>
            </a:fld>
            <a:endParaRPr lang="en-US" altLang="en-US"/>
          </a:p>
        </p:txBody>
      </p:sp>
      <p:pic>
        <p:nvPicPr>
          <p:cNvPr id="5" name="Picture 8" descr="C:\Users\Evan\AppData\Local\Microsoft\Windows\Temporary Internet Files\Content.IE5\YY9R19J1\MC900434826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3879" y="4077072"/>
            <a:ext cx="1270198" cy="1270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chile-fla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0892" y="5456247"/>
            <a:ext cx="975605" cy="78106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://www.mapsofworld.com/images/world-countries-flags/european-union-flag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3284984"/>
            <a:ext cx="1016172" cy="690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51520" y="2435690"/>
            <a:ext cx="8839201" cy="123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en-US" altLang="en-US" kern="0" dirty="0" smtClean="0">
                <a:effectLst/>
                <a:latin typeface="Calibri" panose="020F0502020204030204" pitchFamily="34" charset="0"/>
              </a:rPr>
              <a:t>BD rules don’t help</a:t>
            </a:r>
            <a:r>
              <a:rPr lang="en-US" altLang="en-US" sz="2800" kern="0" dirty="0" smtClean="0">
                <a:effectLst/>
                <a:latin typeface="Calibri" panose="020F0502020204030204" pitchFamily="34" charset="0"/>
              </a:rPr>
              <a:t>. </a:t>
            </a:r>
          </a:p>
          <a:p>
            <a:pPr lvl="1">
              <a:lnSpc>
                <a:spcPct val="80000"/>
              </a:lnSpc>
            </a:pPr>
            <a:r>
              <a:rPr lang="en-US" altLang="en-US" kern="0" dirty="0" smtClean="0">
                <a:effectLst/>
                <a:latin typeface="Calibri" panose="020F0502020204030204" pitchFamily="34" charset="0"/>
              </a:rPr>
              <a:t>Europe’s SGP </a:t>
            </a:r>
            <a:r>
              <a:rPr lang="en-US" altLang="en-US" i="1" kern="0" dirty="0" smtClean="0">
                <a:effectLst/>
                <a:latin typeface="Calibri" panose="020F0502020204030204" pitchFamily="34" charset="0"/>
              </a:rPr>
              <a:t>worsens</a:t>
            </a:r>
            <a:r>
              <a:rPr lang="en-US" altLang="en-US" kern="0" dirty="0" smtClean="0">
                <a:effectLst/>
                <a:latin typeface="Calibri" panose="020F0502020204030204" pitchFamily="34" charset="0"/>
              </a:rPr>
              <a:t> forecast bias for euro members.</a:t>
            </a:r>
          </a:p>
          <a:p>
            <a:pPr lvl="2">
              <a:lnSpc>
                <a:spcPct val="80000"/>
              </a:lnSpc>
            </a:pPr>
            <a:r>
              <a:rPr lang="en-US" altLang="en-US" sz="1800" kern="0" dirty="0" smtClean="0">
                <a:effectLst/>
                <a:latin typeface="Calibri" panose="020F0502020204030204" pitchFamily="34" charset="0"/>
              </a:rPr>
              <a:t>Frankel &amp; Schreger (2013)</a:t>
            </a:r>
          </a:p>
        </p:txBody>
      </p:sp>
    </p:spTree>
    <p:extLst>
      <p:ext uri="{BB962C8B-B14F-4D97-AF65-F5344CB8AC3E}">
        <p14:creationId xmlns:p14="http://schemas.microsoft.com/office/powerpoint/2010/main" val="3899546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fld id="{1B55364D-4C4D-4D42-9DD7-0063EE09A7F3}" type="slidenum">
              <a:rPr lang="en-US" altLang="en-US">
                <a:latin typeface="Arial" pitchFamily="34" charset="0"/>
              </a:rPr>
              <a:pPr eaLnBrk="1" hangingPunct="1"/>
              <a:t>26</a:t>
            </a:fld>
            <a:endParaRPr lang="en-US" altLang="en-US">
              <a:latin typeface="Arial" pitchFamily="34" charset="0"/>
            </a:endParaRPr>
          </a:p>
        </p:txBody>
      </p:sp>
      <p:pic>
        <p:nvPicPr>
          <p:cNvPr id="39939" name="Picture 2" descr="C:\Users\Evan\Downloads\gdp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175" y="1916832"/>
            <a:ext cx="8121650" cy="4968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0" name="TextBox 2"/>
          <p:cNvSpPr txBox="1">
            <a:spLocks noChangeArrowheads="1"/>
          </p:cNvSpPr>
          <p:nvPr/>
        </p:nvSpPr>
        <p:spPr bwMode="auto">
          <a:xfrm>
            <a:off x="467544" y="1168860"/>
            <a:ext cx="836524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altLang="en-US" sz="2400" dirty="0">
                <a:latin typeface="+mn-lt"/>
              </a:rPr>
              <a:t>When official forecasts of GDP are more optimistic</a:t>
            </a:r>
            <a:br>
              <a:rPr lang="en-US" altLang="en-US" sz="2400" dirty="0">
                <a:latin typeface="+mn-lt"/>
              </a:rPr>
            </a:br>
            <a:r>
              <a:rPr lang="en-US" altLang="en-US" sz="2400" dirty="0">
                <a:latin typeface="+mn-lt"/>
              </a:rPr>
              <a:t>than private forecasts, </a:t>
            </a:r>
            <a:r>
              <a:rPr lang="en-US" altLang="en-US" sz="2400" dirty="0" smtClean="0">
                <a:latin typeface="+mn-lt"/>
              </a:rPr>
              <a:t>on average they </a:t>
            </a:r>
            <a:r>
              <a:rPr lang="en-US" altLang="en-US" sz="2400" dirty="0">
                <a:latin typeface="+mn-lt"/>
              </a:rPr>
              <a:t>are too optimistic.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1404938" y="3356992"/>
            <a:ext cx="6900862" cy="2592288"/>
          </a:xfrm>
          <a:prstGeom prst="straightConnector1">
            <a:avLst/>
          </a:prstGeom>
          <a:ln w="76200">
            <a:solidFill>
              <a:srgbClr val="7A3D9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4"/>
          <p:cNvSpPr txBox="1">
            <a:spLocks noChangeArrowheads="1"/>
          </p:cNvSpPr>
          <p:nvPr/>
        </p:nvSpPr>
        <p:spPr bwMode="auto">
          <a:xfrm>
            <a:off x="1403648" y="181089"/>
            <a:ext cx="6408712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000" b="1" dirty="0" smtClean="0">
                <a:solidFill>
                  <a:srgbClr val="7030A0"/>
                </a:solidFill>
                <a:latin typeface="Calibri" panose="020F0502020204030204" pitchFamily="34" charset="0"/>
              </a:rPr>
              <a:t>(1) Private forecasts </a:t>
            </a:r>
            <a:r>
              <a:rPr lang="en-US" altLang="en-US" sz="3000" b="1" dirty="0">
                <a:solidFill>
                  <a:srgbClr val="7030A0"/>
                </a:solidFill>
                <a:latin typeface="Calibri" panose="020F0502020204030204" pitchFamily="34" charset="0"/>
              </a:rPr>
              <a:t>can </a:t>
            </a:r>
            <a:r>
              <a:rPr lang="en-US" altLang="en-US" sz="3000" b="1" dirty="0" smtClean="0">
                <a:solidFill>
                  <a:srgbClr val="7030A0"/>
                </a:solidFill>
                <a:latin typeface="Calibri" panose="020F0502020204030204" pitchFamily="34" charset="0"/>
              </a:rPr>
              <a:t>help</a:t>
            </a:r>
            <a:br>
              <a:rPr lang="en-US" altLang="en-US" sz="3000" b="1" dirty="0" smtClean="0">
                <a:solidFill>
                  <a:srgbClr val="7030A0"/>
                </a:solidFill>
                <a:latin typeface="Calibri" panose="020F0502020204030204" pitchFamily="34" charset="0"/>
              </a:rPr>
            </a:br>
            <a:r>
              <a:rPr lang="en-US" altLang="en-US" sz="2800" dirty="0" smtClean="0">
                <a:solidFill>
                  <a:srgbClr val="7030A0"/>
                </a:solidFill>
                <a:latin typeface="Calibri" panose="020F0502020204030204" pitchFamily="34" charset="0"/>
              </a:rPr>
              <a:t>Frankel </a:t>
            </a:r>
            <a:r>
              <a:rPr lang="en-US" altLang="en-US" sz="2800" dirty="0">
                <a:solidFill>
                  <a:srgbClr val="7030A0"/>
                </a:solidFill>
                <a:latin typeface="Calibri" panose="020F0502020204030204" pitchFamily="34" charset="0"/>
              </a:rPr>
              <a:t>&amp; Schreger (2016</a:t>
            </a:r>
            <a:r>
              <a:rPr lang="en-US" altLang="en-US" sz="2800" dirty="0" smtClean="0">
                <a:solidFill>
                  <a:srgbClr val="7030A0"/>
                </a:solidFill>
                <a:latin typeface="Calibri" panose="020F0502020204030204" pitchFamily="34" charset="0"/>
              </a:rPr>
              <a:t>)</a:t>
            </a:r>
            <a:endParaRPr lang="en-US" altLang="en-US" sz="2800" dirty="0">
              <a:solidFill>
                <a:srgbClr val="7030A0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Picture 8" descr="C:\Users\Evan\AppData\Local\Microsoft\Windows\Temporary Internet Files\Content.IE5\YY9R19J1\MC900434826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7726" y="29568"/>
            <a:ext cx="1270198" cy="1270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7353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fld id="{833584EA-891B-42BB-8F3A-E06C5553857D}" type="slidenum">
              <a:rPr lang="en-US" altLang="en-US">
                <a:latin typeface="Arial" pitchFamily="34" charset="0"/>
              </a:rPr>
              <a:pPr eaLnBrk="1" hangingPunct="1"/>
              <a:t>27</a:t>
            </a:fld>
            <a:endParaRPr lang="en-US" altLang="en-US">
              <a:latin typeface="Arial" pitchFamily="34" charset="0"/>
            </a:endParaRPr>
          </a:p>
        </p:txBody>
      </p:sp>
      <p:pic>
        <p:nvPicPr>
          <p:cNvPr id="37891" name="Picture 2" descr="C:\Users\Evan\Downloads\BB1 (1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175" y="1294978"/>
            <a:ext cx="8121650" cy="508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2" name="TextBox 3"/>
          <p:cNvSpPr txBox="1">
            <a:spLocks noChangeArrowheads="1"/>
          </p:cNvSpPr>
          <p:nvPr/>
        </p:nvSpPr>
        <p:spPr bwMode="auto">
          <a:xfrm>
            <a:off x="728980" y="430882"/>
            <a:ext cx="785843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altLang="en-US" sz="2400" dirty="0">
                <a:latin typeface="+mn-lt"/>
              </a:rPr>
              <a:t>When official forecasts of budget balance are more optimistic</a:t>
            </a:r>
            <a:br>
              <a:rPr lang="en-US" altLang="en-US" sz="2400" dirty="0">
                <a:latin typeface="+mn-lt"/>
              </a:rPr>
            </a:br>
            <a:r>
              <a:rPr lang="en-US" altLang="en-US" sz="2400" dirty="0">
                <a:latin typeface="+mn-lt"/>
              </a:rPr>
              <a:t>than private forecasts, </a:t>
            </a:r>
            <a:r>
              <a:rPr lang="en-US" altLang="en-US" sz="2400" dirty="0" smtClean="0">
                <a:latin typeface="+mn-lt"/>
              </a:rPr>
              <a:t>on average they </a:t>
            </a:r>
            <a:r>
              <a:rPr lang="en-US" altLang="en-US" sz="2400" dirty="0">
                <a:latin typeface="+mn-lt"/>
              </a:rPr>
              <a:t>are too optimistic.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1404938" y="2147242"/>
            <a:ext cx="6900862" cy="3036888"/>
          </a:xfrm>
          <a:prstGeom prst="straightConnector1">
            <a:avLst/>
          </a:prstGeom>
          <a:ln w="76200">
            <a:solidFill>
              <a:srgbClr val="7A3D9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4"/>
          <p:cNvSpPr txBox="1">
            <a:spLocks noChangeArrowheads="1"/>
          </p:cNvSpPr>
          <p:nvPr/>
        </p:nvSpPr>
        <p:spPr bwMode="auto">
          <a:xfrm>
            <a:off x="3563888" y="6330806"/>
            <a:ext cx="259228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dirty="0" smtClean="0">
                <a:latin typeface="Calibri" panose="020F0502020204030204" pitchFamily="34" charset="0"/>
              </a:rPr>
              <a:t>Frankel &amp; Schreger (2016) </a:t>
            </a:r>
            <a:endParaRPr lang="en-US" altLang="en-US" sz="16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7781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6EB5C303-ACD7-47A1-A14D-A9406CF3E6A4}" type="slidenum">
              <a:rPr lang="en-US" altLang="en-US" sz="1400">
                <a:latin typeface="Calibri" panose="020F050202020403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28</a:t>
            </a:fld>
            <a:endParaRPr lang="en-US" altLang="en-US" sz="1400">
              <a:latin typeface="Calibri" panose="020F0502020204030204" pitchFamily="34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96416" y="522288"/>
            <a:ext cx="8668072" cy="5847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dirty="0" smtClean="0">
                <a:latin typeface="Calibri" panose="020F0502020204030204" pitchFamily="34" charset="0"/>
              </a:rPr>
              <a:t>Frankel &amp; Schreger (2016)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dirty="0">
                <a:latin typeface="Calibri" panose="020F0502020204030204" pitchFamily="34" charset="0"/>
              </a:rPr>
              <a:t>c</a:t>
            </a:r>
            <a:r>
              <a:rPr lang="en-US" altLang="en-US" sz="2800" dirty="0" smtClean="0">
                <a:latin typeface="Calibri" panose="020F0502020204030204" pitchFamily="34" charset="0"/>
              </a:rPr>
              <a:t>onclusions regarding private forecasts:</a:t>
            </a:r>
            <a:r>
              <a:rPr lang="en-US" altLang="en-US" sz="2400" dirty="0">
                <a:latin typeface="Calibri" panose="020F0502020204030204" pitchFamily="34" charset="0"/>
              </a:rPr>
              <a:t/>
            </a:r>
            <a:br>
              <a:rPr lang="en-US" altLang="en-US" sz="2400" dirty="0">
                <a:latin typeface="Calibri" panose="020F0502020204030204" pitchFamily="34" charset="0"/>
              </a:rPr>
            </a:br>
            <a:r>
              <a:rPr lang="en-US" altLang="en-US" sz="2000" dirty="0">
                <a:latin typeface="Calibri" panose="020F0502020204030204" pitchFamily="34" charset="0"/>
              </a:rPr>
              <a:t> </a:t>
            </a:r>
            <a:br>
              <a:rPr lang="en-US" altLang="en-US" sz="2000" dirty="0">
                <a:latin typeface="Calibri" panose="020F0502020204030204" pitchFamily="34" charset="0"/>
              </a:rPr>
            </a:br>
            <a:r>
              <a:rPr lang="en-US" altLang="en-US" sz="2800" dirty="0">
                <a:latin typeface="Calibri" panose="020F0502020204030204" pitchFamily="34" charset="0"/>
              </a:rPr>
              <a:t>Incorporating private sector forecasts into the budget process could help countries stick to fiscal </a:t>
            </a:r>
            <a:r>
              <a:rPr lang="en-US" altLang="en-US" sz="2800" dirty="0" smtClean="0">
                <a:latin typeface="Calibri" panose="020F0502020204030204" pitchFamily="34" charset="0"/>
              </a:rPr>
              <a:t>rules</a:t>
            </a:r>
            <a:r>
              <a:rPr lang="en-US" altLang="en-US" sz="2800" dirty="0">
                <a:latin typeface="Calibri" panose="020F0502020204030204" pitchFamily="34" charset="0"/>
              </a:rPr>
              <a:t>.</a:t>
            </a:r>
            <a:br>
              <a:rPr lang="en-US" altLang="en-US" sz="2800" dirty="0">
                <a:latin typeface="Calibri" panose="020F0502020204030204" pitchFamily="34" charset="0"/>
              </a:rPr>
            </a:br>
            <a:endParaRPr lang="en-US" altLang="en-US" sz="2800" dirty="0">
              <a:latin typeface="Calibri" panose="020F050202020403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 typeface="Tahoma" pitchFamily="34" charset="0"/>
              <a:buAutoNum type="arabicPeriod"/>
            </a:pPr>
            <a:r>
              <a:rPr lang="en-US" altLang="en-US" sz="2300" dirty="0">
                <a:latin typeface="Calibri" panose="020F0502020204030204" pitchFamily="34" charset="0"/>
              </a:rPr>
              <a:t> Official forecasters are more over-optimistic than private forecasters judged by </a:t>
            </a:r>
            <a:r>
              <a:rPr lang="en-US" altLang="en-US" sz="2300" dirty="0" smtClean="0">
                <a:latin typeface="Calibri" panose="020F0502020204030204" pitchFamily="34" charset="0"/>
              </a:rPr>
              <a:t>average outcomes </a:t>
            </a:r>
            <a:r>
              <a:rPr lang="en-US" altLang="en-US" sz="2300" dirty="0">
                <a:latin typeface="Calibri" panose="020F0502020204030204" pitchFamily="34" charset="0"/>
              </a:rPr>
              <a:t>for budget balances &amp; real GDP. </a:t>
            </a:r>
            <a:r>
              <a:rPr lang="en-US" altLang="en-US" sz="1400" dirty="0">
                <a:latin typeface="Calibri" panose="020F0502020204030204" pitchFamily="34" charset="0"/>
              </a:rPr>
              <a:t/>
            </a:r>
            <a:br>
              <a:rPr lang="en-US" altLang="en-US" sz="1400" dirty="0">
                <a:latin typeface="Calibri" panose="020F0502020204030204" pitchFamily="34" charset="0"/>
              </a:rPr>
            </a:br>
            <a:endParaRPr lang="en-US" altLang="en-US" sz="1400" dirty="0">
              <a:latin typeface="Calibri" panose="020F050202020403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 typeface="Tahoma" pitchFamily="34" charset="0"/>
              <a:buAutoNum type="arabicPeriod"/>
            </a:pPr>
            <a:r>
              <a:rPr lang="en-US" altLang="en-US" sz="2300" dirty="0">
                <a:latin typeface="Calibri" panose="020F0502020204030204" pitchFamily="34" charset="0"/>
              </a:rPr>
              <a:t> While euro area governments </a:t>
            </a:r>
            <a:r>
              <a:rPr lang="en-US" altLang="en-US" sz="2300" smtClean="0">
                <a:latin typeface="Calibri" panose="020F0502020204030204" pitchFamily="34" charset="0"/>
              </a:rPr>
              <a:t>would never </a:t>
            </a:r>
            <a:r>
              <a:rPr lang="en-US" altLang="en-US" sz="2300" dirty="0" smtClean="0">
                <a:latin typeface="Calibri" panose="020F0502020204030204" pitchFamily="34" charset="0"/>
              </a:rPr>
              <a:t>forecast </a:t>
            </a:r>
            <a:r>
              <a:rPr lang="en-US" altLang="en-US" sz="2300" dirty="0">
                <a:latin typeface="Calibri" panose="020F0502020204030204" pitchFamily="34" charset="0"/>
              </a:rPr>
              <a:t>violations </a:t>
            </a:r>
            <a:r>
              <a:rPr lang="en-US" altLang="en-US" sz="2300" dirty="0" smtClean="0">
                <a:latin typeface="Calibri" panose="020F0502020204030204" pitchFamily="34" charset="0"/>
              </a:rPr>
              <a:t/>
            </a:r>
            <a:br>
              <a:rPr lang="en-US" altLang="en-US" sz="2300" dirty="0" smtClean="0">
                <a:latin typeface="Calibri" panose="020F0502020204030204" pitchFamily="34" charset="0"/>
              </a:rPr>
            </a:br>
            <a:r>
              <a:rPr lang="en-US" altLang="en-US" sz="2300" dirty="0" smtClean="0">
                <a:latin typeface="Calibri" panose="020F0502020204030204" pitchFamily="34" charset="0"/>
              </a:rPr>
              <a:t>of </a:t>
            </a:r>
            <a:r>
              <a:rPr lang="en-US" altLang="en-US" sz="2300" dirty="0">
                <a:latin typeface="Calibri" panose="020F0502020204030204" pitchFamily="34" charset="0"/>
              </a:rPr>
              <a:t>the 3% deficit/GDP cap in the SGP during the period 1999-2009, private sector forecasters </a:t>
            </a:r>
            <a:r>
              <a:rPr lang="en-US" altLang="en-US" sz="2300" dirty="0" smtClean="0">
                <a:latin typeface="Calibri" panose="020F0502020204030204" pitchFamily="34" charset="0"/>
              </a:rPr>
              <a:t>would. </a:t>
            </a:r>
            <a:r>
              <a:rPr lang="en-US" altLang="en-US" sz="1600" dirty="0">
                <a:latin typeface="Calibri" panose="020F0502020204030204" pitchFamily="34" charset="0"/>
              </a:rPr>
              <a:t/>
            </a:r>
            <a:br>
              <a:rPr lang="en-US" altLang="en-US" sz="1600" dirty="0">
                <a:latin typeface="Calibri" panose="020F0502020204030204" pitchFamily="34" charset="0"/>
              </a:rPr>
            </a:br>
            <a:endParaRPr lang="en-US" altLang="en-US" sz="1600" dirty="0">
              <a:latin typeface="Calibri" panose="020F050202020403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 typeface="Tahoma" pitchFamily="34" charset="0"/>
              <a:buAutoNum type="arabicPeriod"/>
            </a:pPr>
            <a:r>
              <a:rPr lang="en-US" altLang="en-US" sz="2300" dirty="0">
                <a:latin typeface="Calibri" panose="020F0502020204030204" pitchFamily="34" charset="0"/>
              </a:rPr>
              <a:t> </a:t>
            </a:r>
            <a:r>
              <a:rPr lang="en-US" altLang="en-US" sz="2300" dirty="0" smtClean="0">
                <a:latin typeface="Calibri" panose="020F0502020204030204" pitchFamily="34" charset="0"/>
              </a:rPr>
              <a:t>Official forecasts could do better over time </a:t>
            </a:r>
            <a:br>
              <a:rPr lang="en-US" altLang="en-US" sz="2300" dirty="0" smtClean="0">
                <a:latin typeface="Calibri" panose="020F0502020204030204" pitchFamily="34" charset="0"/>
              </a:rPr>
            </a:br>
            <a:r>
              <a:rPr lang="en-US" altLang="en-US" sz="2300" dirty="0" smtClean="0">
                <a:latin typeface="Calibri" panose="020F0502020204030204" pitchFamily="34" charset="0"/>
              </a:rPr>
              <a:t>by putting some weight on private forecasts.  </a:t>
            </a:r>
            <a:r>
              <a:rPr lang="en-US" altLang="en-US" sz="2300" dirty="0">
                <a:latin typeface="Calibri" panose="020F0502020204030204" pitchFamily="34" charset="0"/>
              </a:rPr>
              <a:t/>
            </a:r>
            <a:br>
              <a:rPr lang="en-US" altLang="en-US" sz="2300" dirty="0">
                <a:latin typeface="Calibri" panose="020F0502020204030204" pitchFamily="34" charset="0"/>
              </a:rPr>
            </a:br>
            <a:endParaRPr lang="en-US" altLang="en-US" sz="23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3247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BDD8994F-7A88-4858-86EF-6DECD18FAC4E}" type="slidenum">
              <a:rPr lang="en-US" altLang="en-US" sz="1400">
                <a:latin typeface="Calibri" panose="020F050202020403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29</a:t>
            </a:fld>
            <a:endParaRPr lang="en-US" altLang="en-US" sz="1400">
              <a:latin typeface="Calibri" panose="020F0502020204030204" pitchFamily="34" charset="0"/>
            </a:endParaRPr>
          </a:p>
        </p:txBody>
      </p:sp>
      <p:sp>
        <p:nvSpPr>
          <p:cNvPr id="30925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79040" y="2148408"/>
            <a:ext cx="8153400" cy="495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sz="3000" dirty="0" smtClean="0">
                <a:effectLst/>
                <a:latin typeface="Calibri" panose="020F0502020204030204" pitchFamily="34" charset="0"/>
              </a:rPr>
              <a:t>In 2000 Chile instituted its structural budget rule.</a:t>
            </a:r>
            <a:r>
              <a:rPr lang="en-US" altLang="en-US" sz="300" dirty="0" smtClean="0">
                <a:effectLst/>
                <a:latin typeface="Calibri" panose="020F0502020204030204" pitchFamily="34" charset="0"/>
              </a:rPr>
              <a:t/>
            </a:r>
            <a:br>
              <a:rPr lang="en-US" altLang="en-US" sz="300" dirty="0" smtClean="0">
                <a:effectLst/>
                <a:latin typeface="Calibri" panose="020F0502020204030204" pitchFamily="34" charset="0"/>
              </a:rPr>
            </a:br>
            <a:r>
              <a:rPr lang="en-US" altLang="en-US" sz="300" dirty="0" smtClean="0">
                <a:effectLst/>
                <a:latin typeface="Calibri" panose="020F0502020204030204" pitchFamily="34" charset="0"/>
              </a:rPr>
              <a:t> </a:t>
            </a:r>
          </a:p>
          <a:p>
            <a:r>
              <a:rPr lang="en-US" altLang="en-US" sz="3000" dirty="0" smtClean="0">
                <a:effectLst/>
                <a:latin typeface="Calibri" panose="020F0502020204030204" pitchFamily="34" charset="0"/>
              </a:rPr>
              <a:t>The institution was formalized in law in 2006.</a:t>
            </a:r>
            <a:r>
              <a:rPr lang="en-US" altLang="en-US" sz="300" dirty="0" smtClean="0">
                <a:effectLst/>
                <a:latin typeface="Calibri" panose="020F0502020204030204" pitchFamily="34" charset="0"/>
              </a:rPr>
              <a:t/>
            </a:r>
            <a:br>
              <a:rPr lang="en-US" altLang="en-US" sz="300" dirty="0" smtClean="0">
                <a:effectLst/>
                <a:latin typeface="Calibri" panose="020F0502020204030204" pitchFamily="34" charset="0"/>
              </a:rPr>
            </a:br>
            <a:endParaRPr lang="en-US" altLang="en-US" sz="300" dirty="0" smtClean="0">
              <a:effectLst/>
              <a:latin typeface="Calibri" panose="020F0502020204030204" pitchFamily="34" charset="0"/>
            </a:endParaRPr>
          </a:p>
          <a:p>
            <a:r>
              <a:rPr lang="en-US" altLang="en-US" sz="3000" dirty="0" smtClean="0">
                <a:effectLst/>
                <a:latin typeface="Calibri" panose="020F0502020204030204" pitchFamily="34" charset="0"/>
              </a:rPr>
              <a:t>The structural budget surplus must…</a:t>
            </a:r>
          </a:p>
          <a:p>
            <a:pPr lvl="1"/>
            <a:r>
              <a:rPr lang="en-US" altLang="en-US" sz="2600" dirty="0">
                <a:effectLst/>
                <a:latin typeface="Calibri" panose="020F0502020204030204" pitchFamily="34" charset="0"/>
              </a:rPr>
              <a:t>b</a:t>
            </a:r>
            <a:r>
              <a:rPr lang="en-US" altLang="en-US" sz="2600" dirty="0" smtClean="0">
                <a:effectLst/>
                <a:latin typeface="Calibri" panose="020F0502020204030204" pitchFamily="34" charset="0"/>
              </a:rPr>
              <a:t>e targeted, at 0 as of 2008,</a:t>
            </a:r>
            <a:endParaRPr lang="en-US" altLang="en-US" sz="2200" dirty="0" smtClean="0">
              <a:effectLst/>
              <a:latin typeface="Calibri" panose="020F0502020204030204" pitchFamily="34" charset="0"/>
            </a:endParaRPr>
          </a:p>
          <a:p>
            <a:pPr lvl="1"/>
            <a:r>
              <a:rPr lang="en-US" altLang="en-US" sz="2400" dirty="0" smtClean="0">
                <a:effectLst/>
                <a:latin typeface="Calibri" panose="020F0502020204030204" pitchFamily="34" charset="0"/>
              </a:rPr>
              <a:t>where structural is defined by output &amp; </a:t>
            </a:r>
            <a:br>
              <a:rPr lang="en-US" altLang="en-US" sz="2400" dirty="0" smtClean="0">
                <a:effectLst/>
                <a:latin typeface="Calibri" panose="020F0502020204030204" pitchFamily="34" charset="0"/>
              </a:rPr>
            </a:br>
            <a:r>
              <a:rPr lang="en-US" altLang="en-US" sz="2400" dirty="0" smtClean="0">
                <a:effectLst/>
                <a:latin typeface="Calibri" panose="020F0502020204030204" pitchFamily="34" charset="0"/>
              </a:rPr>
              <a:t>copper price equal to their long-run trend values.</a:t>
            </a:r>
            <a:r>
              <a:rPr lang="en-US" altLang="en-US" sz="300" dirty="0" smtClean="0">
                <a:effectLst/>
                <a:latin typeface="Calibri" panose="020F0502020204030204" pitchFamily="34" charset="0"/>
              </a:rPr>
              <a:t/>
            </a:r>
            <a:br>
              <a:rPr lang="en-US" altLang="en-US" sz="300" dirty="0" smtClean="0">
                <a:effectLst/>
                <a:latin typeface="Calibri" panose="020F0502020204030204" pitchFamily="34" charset="0"/>
              </a:rPr>
            </a:br>
            <a:endParaRPr lang="en-US" altLang="en-US" sz="300" dirty="0" smtClean="0">
              <a:effectLst/>
              <a:latin typeface="Calibri" panose="020F0502020204030204" pitchFamily="34" charset="0"/>
            </a:endParaRPr>
          </a:p>
          <a:p>
            <a:r>
              <a:rPr lang="en-US" altLang="en-US" sz="2800" dirty="0" smtClean="0">
                <a:effectLst/>
                <a:latin typeface="Calibri" panose="020F0502020204030204" pitchFamily="34" charset="0"/>
              </a:rPr>
              <a:t>I.e., in a boom the government can only spend increased revenues that are deemed permanent; </a:t>
            </a:r>
            <a:br>
              <a:rPr lang="en-US" altLang="en-US" sz="2800" dirty="0" smtClean="0">
                <a:effectLst/>
                <a:latin typeface="Calibri" panose="020F0502020204030204" pitchFamily="34" charset="0"/>
              </a:rPr>
            </a:br>
            <a:r>
              <a:rPr lang="en-US" altLang="en-US" sz="2800" dirty="0" smtClean="0">
                <a:effectLst/>
                <a:latin typeface="Calibri" panose="020F0502020204030204" pitchFamily="34" charset="0"/>
              </a:rPr>
              <a:t>any temporary copper bonanzas must be saved.</a:t>
            </a:r>
          </a:p>
        </p:txBody>
      </p:sp>
      <p:pic>
        <p:nvPicPr>
          <p:cNvPr id="52229" name="Picture 4" descr="chile-fla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287817"/>
            <a:ext cx="1042593" cy="80861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539552" y="1124744"/>
            <a:ext cx="8095592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9pPr>
          </a:lstStyle>
          <a:p>
            <a:r>
              <a:rPr lang="en-US" altLang="en-US" sz="2900" kern="0" dirty="0" smtClean="0">
                <a:effectLst/>
                <a:latin typeface="Calibri" panose="020F0502020204030204" pitchFamily="34" charset="0"/>
              </a:rPr>
              <a:t>Chile’s fiscal institutions appear to have overcome the problem of over-optimism </a:t>
            </a:r>
            <a:r>
              <a:rPr lang="en-US" altLang="en-US" sz="2900" kern="0" dirty="0" smtClean="0">
                <a:solidFill>
                  <a:srgbClr val="7A3D93"/>
                </a:solidFill>
                <a:effectLst/>
                <a:latin typeface="Calibri" panose="020F0502020204030204" pitchFamily="34" charset="0"/>
              </a:rPr>
              <a:t>- </a:t>
            </a:r>
            <a:r>
              <a:rPr lang="en-US" altLang="en-US" sz="2900" kern="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Frankel (2013)</a:t>
            </a:r>
            <a:endParaRPr lang="en-US" altLang="en-US" sz="3200" kern="0" dirty="0" smtClean="0">
              <a:effectLst/>
              <a:latin typeface="Calibri" panose="020F0502020204030204" pitchFamily="34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-27384"/>
            <a:ext cx="9067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b="1" dirty="0" smtClean="0">
                <a:solidFill>
                  <a:srgbClr val="7A3D93"/>
                </a:solidFill>
                <a:latin typeface="Calibri" panose="020F0502020204030204" pitchFamily="34" charset="0"/>
              </a:rPr>
              <a:t>(2) The case of Chile</a:t>
            </a:r>
            <a:endParaRPr lang="ru-RU" altLang="en-US" dirty="0">
              <a:solidFill>
                <a:srgbClr val="7A3D93"/>
              </a:solidFill>
              <a:latin typeface="Calibri" panose="020F0502020204030204" pitchFamily="34" charset="0"/>
            </a:endParaRPr>
          </a:p>
        </p:txBody>
      </p:sp>
      <p:pic>
        <p:nvPicPr>
          <p:cNvPr id="9" name="Picture 4" descr="j028990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3645024"/>
            <a:ext cx="1152128" cy="1117215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8A0DB08F-8C65-414D-A1B3-6691E0B66CA7}" type="slidenum">
              <a:rPr lang="en-US" altLang="en-US" sz="1400">
                <a:latin typeface="Calibri" panose="020F050202020403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3</a:t>
            </a:fld>
            <a:endParaRPr lang="en-US" altLang="en-US" sz="1400">
              <a:latin typeface="Calibri" panose="020F0502020204030204" pitchFamily="34" charset="0"/>
            </a:endParaRPr>
          </a:p>
        </p:txBody>
      </p:sp>
      <p:sp>
        <p:nvSpPr>
          <p:cNvPr id="47107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188640"/>
            <a:ext cx="6324600" cy="1371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en-US" altLang="en-US" sz="3200" dirty="0" smtClean="0">
                <a:effectLst/>
                <a:latin typeface="Calibri" panose="020F0502020204030204" pitchFamily="34" charset="0"/>
              </a:rPr>
              <a:t>Pro-cyclicality</a:t>
            </a:r>
          </a:p>
        </p:txBody>
      </p:sp>
      <p:sp>
        <p:nvSpPr>
          <p:cNvPr id="157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772816"/>
            <a:ext cx="8458200" cy="4343400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altLang="en-US" sz="3000" dirty="0" smtClean="0">
                <a:effectLst/>
                <a:latin typeface="Calibri" panose="020F0502020204030204" pitchFamily="34" charset="0"/>
              </a:rPr>
              <a:t>Fiscal policy has historically tended </a:t>
            </a:r>
            <a:br>
              <a:rPr lang="en-US" altLang="en-US" sz="3000" dirty="0" smtClean="0">
                <a:effectLst/>
                <a:latin typeface="Calibri" panose="020F0502020204030204" pitchFamily="34" charset="0"/>
              </a:rPr>
            </a:br>
            <a:r>
              <a:rPr lang="en-US" altLang="en-US" sz="3000" dirty="0" smtClean="0">
                <a:effectLst/>
                <a:latin typeface="Calibri" panose="020F0502020204030204" pitchFamily="34" charset="0"/>
              </a:rPr>
              <a:t>to be pro-cyclical in most developing countries,			</a:t>
            </a:r>
            <a:r>
              <a:rPr lang="en-US" altLang="en-US" sz="2400" dirty="0" smtClean="0">
                <a:effectLst/>
                <a:latin typeface="Calibri" panose="020F0502020204030204" pitchFamily="34" charset="0"/>
              </a:rPr>
              <a:t>thereby worsening ups &amp; downs in the economic cycle.</a:t>
            </a:r>
          </a:p>
          <a:p>
            <a:pPr eaLnBrk="1" hangingPunct="1"/>
            <a:r>
              <a:rPr lang="en-US" altLang="en-US" sz="2800" dirty="0" smtClean="0">
                <a:effectLst/>
                <a:latin typeface="Calibri" panose="020F0502020204030204" pitchFamily="34" charset="0"/>
              </a:rPr>
              <a:t>Correlation </a:t>
            </a:r>
            <a:r>
              <a:rPr lang="en-US" altLang="en-US" sz="2800" dirty="0">
                <a:effectLst/>
                <a:latin typeface="Calibri" panose="020F0502020204030204" pitchFamily="34" charset="0"/>
              </a:rPr>
              <a:t>of income &amp; spending mostly </a:t>
            </a:r>
            <a:r>
              <a:rPr lang="en-US" altLang="en-US" sz="2800" dirty="0" smtClean="0">
                <a:effectLst/>
                <a:latin typeface="Calibri" panose="020F0502020204030204" pitchFamily="34" charset="0"/>
              </a:rPr>
              <a:t>positive: </a:t>
            </a:r>
          </a:p>
          <a:p>
            <a:pPr lvl="1" eaLnBrk="1" hangingPunct="1"/>
            <a:r>
              <a:rPr lang="en-US" altLang="en-US" sz="2000" dirty="0" err="1" smtClean="0">
                <a:effectLst/>
                <a:latin typeface="Calibri" panose="020F0502020204030204" pitchFamily="34" charset="0"/>
              </a:rPr>
              <a:t>Cuddington</a:t>
            </a:r>
            <a:r>
              <a:rPr lang="en-US" altLang="en-US" sz="2000" dirty="0" smtClean="0">
                <a:effectLst/>
                <a:latin typeface="Calibri" panose="020F0502020204030204" pitchFamily="34" charset="0"/>
              </a:rPr>
              <a:t> (1989</a:t>
            </a:r>
            <a:r>
              <a:rPr lang="en-US" altLang="en-US" sz="2000" dirty="0">
                <a:effectLst/>
                <a:latin typeface="Calibri" panose="020F0502020204030204" pitchFamily="34" charset="0"/>
              </a:rPr>
              <a:t>), Gavin &amp; Perotti (1997), </a:t>
            </a:r>
            <a:r>
              <a:rPr lang="en-US" altLang="en-US" sz="2000" dirty="0" err="1" smtClean="0">
                <a:effectLst/>
                <a:latin typeface="Calibri" panose="020F0502020204030204" pitchFamily="34" charset="0"/>
              </a:rPr>
              <a:t>Tornell</a:t>
            </a:r>
            <a:r>
              <a:rPr lang="en-US" altLang="en-US" sz="2000" dirty="0" smtClean="0">
                <a:effectLst/>
                <a:latin typeface="Calibri" panose="020F0502020204030204" pitchFamily="34" charset="0"/>
              </a:rPr>
              <a:t> &amp; Lane (1999), Kaminsky, Reinhart &amp; </a:t>
            </a:r>
            <a:r>
              <a:rPr lang="en-US" altLang="en-US" sz="2000" dirty="0">
                <a:effectLst/>
                <a:latin typeface="Calibri" panose="020F0502020204030204" pitchFamily="34" charset="0"/>
              </a:rPr>
              <a:t>Végh </a:t>
            </a:r>
            <a:r>
              <a:rPr lang="en-US" altLang="en-US" sz="2000" dirty="0" smtClean="0">
                <a:effectLst/>
                <a:latin typeface="Calibri" panose="020F0502020204030204" pitchFamily="34" charset="0"/>
              </a:rPr>
              <a:t>(2004), </a:t>
            </a:r>
            <a:r>
              <a:rPr lang="en-US" altLang="en-US" sz="2000" dirty="0" err="1" smtClean="0">
                <a:effectLst/>
                <a:latin typeface="Calibri" panose="020F0502020204030204" pitchFamily="34" charset="0"/>
              </a:rPr>
              <a:t>Talvi</a:t>
            </a:r>
            <a:r>
              <a:rPr lang="en-US" altLang="en-US" sz="2000" dirty="0" smtClean="0">
                <a:effectLst/>
                <a:latin typeface="Calibri" panose="020F0502020204030204" pitchFamily="34" charset="0"/>
              </a:rPr>
              <a:t> &amp; Végh (2005), Alesina, Mendoza &amp; Oviedo (2006</a:t>
            </a:r>
            <a:r>
              <a:rPr lang="en-US" altLang="en-US" sz="2000" dirty="0">
                <a:effectLst/>
                <a:latin typeface="Calibri" panose="020F0502020204030204" pitchFamily="34" charset="0"/>
              </a:rPr>
              <a:t>), Campante &amp; Tabellini</a:t>
            </a:r>
            <a:r>
              <a:rPr lang="en-US" altLang="en-US" sz="2000" b="1" dirty="0">
                <a:effectLst/>
                <a:latin typeface="Calibri" panose="020F0502020204030204" pitchFamily="34" charset="0"/>
              </a:rPr>
              <a:t> </a:t>
            </a:r>
            <a:r>
              <a:rPr lang="en-US" altLang="en-US" sz="2000" dirty="0">
                <a:effectLst/>
                <a:latin typeface="Calibri" panose="020F0502020204030204" pitchFamily="34" charset="0"/>
              </a:rPr>
              <a:t>(2008), </a:t>
            </a:r>
            <a:r>
              <a:rPr lang="en-US" altLang="en-US" sz="2000" dirty="0" smtClean="0">
                <a:effectLst/>
                <a:latin typeface="Calibri" panose="020F0502020204030204" pitchFamily="34" charset="0"/>
              </a:rPr>
              <a:t>Ilzetski &amp; </a:t>
            </a:r>
            <a:r>
              <a:rPr lang="en-US" altLang="en-US" sz="2000" dirty="0">
                <a:effectLst/>
                <a:latin typeface="Calibri" panose="020F0502020204030204" pitchFamily="34" charset="0"/>
              </a:rPr>
              <a:t>Végh </a:t>
            </a:r>
            <a:r>
              <a:rPr lang="en-US" altLang="en-US" sz="2000" dirty="0" smtClean="0">
                <a:effectLst/>
                <a:latin typeface="Calibri" panose="020F0502020204030204" pitchFamily="34" charset="0"/>
              </a:rPr>
              <a:t>(2008), </a:t>
            </a:r>
            <a:r>
              <a:rPr lang="en-US" altLang="en-US" sz="2000" dirty="0" err="1" smtClean="0">
                <a:effectLst/>
                <a:latin typeface="Calibri" panose="020F0502020204030204" pitchFamily="34" charset="0"/>
              </a:rPr>
              <a:t>Medas</a:t>
            </a:r>
            <a:r>
              <a:rPr lang="en-US" altLang="en-US" sz="2000" dirty="0" smtClean="0">
                <a:effectLst/>
                <a:latin typeface="Calibri" panose="020F0502020204030204" pitchFamily="34" charset="0"/>
              </a:rPr>
              <a:t> &amp; </a:t>
            </a:r>
            <a:r>
              <a:rPr lang="en-US" altLang="en-US" sz="2000" dirty="0" err="1" smtClean="0">
                <a:effectLst/>
                <a:latin typeface="Calibri" panose="020F0502020204030204" pitchFamily="34" charset="0"/>
              </a:rPr>
              <a:t>Zakharova</a:t>
            </a:r>
            <a:r>
              <a:rPr lang="en-US" altLang="en-US" sz="2000" dirty="0" smtClean="0">
                <a:effectLst/>
                <a:latin typeface="Calibri" panose="020F0502020204030204" pitchFamily="34" charset="0"/>
              </a:rPr>
              <a:t> (2009), Erbil (2011),</a:t>
            </a:r>
            <a:r>
              <a:rPr lang="en-US" sz="2000" dirty="0">
                <a:effectLst/>
              </a:rPr>
              <a:t> </a:t>
            </a:r>
            <a:r>
              <a:rPr lang="en-US" sz="2000" dirty="0" smtClean="0">
                <a:effectLst/>
                <a:latin typeface="Calibri" panose="020F0502020204030204" pitchFamily="34" charset="0"/>
              </a:rPr>
              <a:t>Céspedes &amp; Velasco</a:t>
            </a:r>
            <a:r>
              <a:rPr lang="en-US" altLang="en-US" sz="2000" dirty="0" smtClean="0">
                <a:effectLst/>
                <a:latin typeface="Calibri" panose="020F0502020204030204" pitchFamily="34" charset="0"/>
              </a:rPr>
              <a:t> (2014), </a:t>
            </a:r>
            <a:r>
              <a:rPr lang="en-US" sz="2000" dirty="0" err="1" smtClean="0">
                <a:effectLst/>
                <a:latin typeface="Calibri" panose="020F0502020204030204" pitchFamily="34" charset="0"/>
              </a:rPr>
              <a:t>Bova</a:t>
            </a:r>
            <a:r>
              <a:rPr lang="en-US" sz="2000" dirty="0">
                <a:effectLst/>
                <a:latin typeface="Calibri" panose="020F0502020204030204" pitchFamily="34" charset="0"/>
              </a:rPr>
              <a:t>, </a:t>
            </a:r>
            <a:r>
              <a:rPr lang="en-US" sz="2000" dirty="0" err="1" smtClean="0">
                <a:effectLst/>
                <a:latin typeface="Calibri" panose="020F0502020204030204" pitchFamily="34" charset="0"/>
              </a:rPr>
              <a:t>Carcenac</a:t>
            </a:r>
            <a:r>
              <a:rPr lang="en-US" sz="2000" dirty="0" smtClean="0">
                <a:effectLst/>
                <a:latin typeface="Calibri" panose="020F0502020204030204" pitchFamily="34" charset="0"/>
              </a:rPr>
              <a:t> &amp; </a:t>
            </a:r>
            <a:r>
              <a:rPr lang="en-US" sz="2000" dirty="0" err="1" smtClean="0">
                <a:effectLst/>
                <a:latin typeface="Calibri" panose="020F0502020204030204" pitchFamily="34" charset="0"/>
              </a:rPr>
              <a:t>Guerguil</a:t>
            </a:r>
            <a:r>
              <a:rPr lang="en-US" sz="2000" dirty="0" smtClean="0">
                <a:effectLst/>
                <a:latin typeface="Calibri" panose="020F0502020204030204" pitchFamily="34" charset="0"/>
              </a:rPr>
              <a:t> (2014)</a:t>
            </a:r>
            <a:r>
              <a:rPr lang="en-US" altLang="en-US" sz="2000" dirty="0" smtClean="0">
                <a:effectLst/>
                <a:latin typeface="Calibri" panose="020F0502020204030204" pitchFamily="34" charset="0"/>
              </a:rPr>
              <a:t>, </a:t>
            </a:r>
            <a:r>
              <a:rPr lang="en-US" sz="2000" dirty="0" err="1" smtClean="0">
                <a:effectLst/>
                <a:latin typeface="Calibri" panose="020F0502020204030204" pitchFamily="34" charset="0"/>
              </a:rPr>
              <a:t>Avellan</a:t>
            </a:r>
            <a:r>
              <a:rPr lang="en-US" sz="2000" dirty="0" smtClean="0">
                <a:effectLst/>
                <a:latin typeface="Calibri" panose="020F0502020204030204" pitchFamily="34" charset="0"/>
              </a:rPr>
              <a:t> &amp; Vuletin (2015), </a:t>
            </a:r>
            <a:r>
              <a:rPr lang="en-US" sz="2000" dirty="0" err="1">
                <a:effectLst/>
              </a:rPr>
              <a:t>Végh</a:t>
            </a:r>
            <a:r>
              <a:rPr lang="en-US" sz="2000" dirty="0">
                <a:effectLst/>
              </a:rPr>
              <a:t>, </a:t>
            </a:r>
            <a:r>
              <a:rPr lang="en-US" sz="2000" dirty="0" smtClean="0">
                <a:effectLst/>
              </a:rPr>
              <a:t>Lederman </a:t>
            </a:r>
            <a:r>
              <a:rPr lang="en-US" sz="2000" dirty="0">
                <a:effectLst/>
              </a:rPr>
              <a:t>&amp;</a:t>
            </a:r>
            <a:r>
              <a:rPr lang="en-US" sz="2000" dirty="0" smtClean="0">
                <a:effectLst/>
              </a:rPr>
              <a:t> </a:t>
            </a:r>
            <a:r>
              <a:rPr lang="en-US" sz="2000" dirty="0">
                <a:effectLst/>
              </a:rPr>
              <a:t>Bennett (</a:t>
            </a:r>
            <a:r>
              <a:rPr lang="en-US" sz="2000" dirty="0" smtClean="0">
                <a:effectLst/>
              </a:rPr>
              <a:t>2017)</a:t>
            </a:r>
            <a:r>
              <a:rPr lang="en-US" altLang="en-US" sz="2000" dirty="0" smtClean="0">
                <a:effectLst/>
              </a:rPr>
              <a:t>.</a:t>
            </a:r>
          </a:p>
          <a:p>
            <a:pPr eaLnBrk="1" hangingPunct="1"/>
            <a:r>
              <a:rPr lang="en-US" sz="2800" dirty="0" smtClean="0">
                <a:effectLst/>
                <a:latin typeface="Calibri" panose="020F0502020204030204" pitchFamily="34" charset="0"/>
              </a:rPr>
              <a:t>Tax policy tends to be pro-cyclical as well:</a:t>
            </a:r>
          </a:p>
          <a:p>
            <a:pPr lvl="1" eaLnBrk="1" hangingPunct="1"/>
            <a:r>
              <a:rPr lang="en-US" sz="2000" dirty="0" smtClean="0">
                <a:effectLst/>
                <a:latin typeface="Calibri" panose="020F0502020204030204" pitchFamily="34" charset="0"/>
              </a:rPr>
              <a:t>V</a:t>
            </a:r>
            <a:r>
              <a:rPr lang="en-US" altLang="en-US" sz="2000" dirty="0">
                <a:effectLst/>
                <a:latin typeface="Calibri" panose="020F0502020204030204" pitchFamily="34" charset="0"/>
              </a:rPr>
              <a:t>é</a:t>
            </a:r>
            <a:r>
              <a:rPr lang="en-US" sz="2000" dirty="0" smtClean="0">
                <a:effectLst/>
                <a:latin typeface="Calibri" panose="020F0502020204030204" pitchFamily="34" charset="0"/>
              </a:rPr>
              <a:t>gh </a:t>
            </a:r>
            <a:r>
              <a:rPr lang="en-US" sz="2000" dirty="0">
                <a:effectLst/>
                <a:latin typeface="Calibri" panose="020F0502020204030204" pitchFamily="34" charset="0"/>
              </a:rPr>
              <a:t>&amp; </a:t>
            </a:r>
            <a:r>
              <a:rPr lang="en-US" sz="2000" dirty="0" smtClean="0">
                <a:effectLst/>
                <a:latin typeface="Calibri" panose="020F0502020204030204" pitchFamily="34" charset="0"/>
              </a:rPr>
              <a:t>Vuletin (2015). </a:t>
            </a:r>
            <a:endParaRPr lang="en-US" altLang="en-US" sz="2000" dirty="0">
              <a:effectLst/>
              <a:latin typeface="Calibri" panose="020F0502020204030204" pitchFamily="34" charset="0"/>
            </a:endParaRPr>
          </a:p>
        </p:txBody>
      </p:sp>
      <p:pic>
        <p:nvPicPr>
          <p:cNvPr id="47109" name="Picture 6" descr="rollercoast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188640"/>
            <a:ext cx="1524000" cy="20748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8101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9DDEFBF3-96F2-473C-BF7D-E8D0D283833D}" type="slidenum">
              <a:rPr lang="en-US" altLang="en-US" sz="1400">
                <a:latin typeface="Calibri" panose="020F050202020403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30</a:t>
            </a:fld>
            <a:endParaRPr lang="en-US" altLang="en-US" sz="1400">
              <a:latin typeface="Calibri" panose="020F0502020204030204" pitchFamily="34" charset="0"/>
            </a:endParaRPr>
          </a:p>
        </p:txBody>
      </p:sp>
      <p:sp>
        <p:nvSpPr>
          <p:cNvPr id="36045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88032" y="1628800"/>
            <a:ext cx="8244408" cy="486916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en-US" sz="1800" dirty="0" smtClean="0">
                <a:effectLst/>
                <a:latin typeface="Calibri" panose="020F0502020204030204" pitchFamily="34" charset="0"/>
                <a:cs typeface="Times New Roman" pitchFamily="18" charset="0"/>
              </a:rPr>
              <a:t>  </a:t>
            </a:r>
          </a:p>
          <a:p>
            <a:r>
              <a:rPr lang="en-US" altLang="en-US" sz="2800" dirty="0" smtClean="0">
                <a:effectLst/>
                <a:latin typeface="Calibri" panose="020F0502020204030204" pitchFamily="34" charset="0"/>
                <a:cs typeface="Times New Roman" pitchFamily="18" charset="0"/>
              </a:rPr>
              <a:t>Chile did not show bias toward optimism </a:t>
            </a:r>
            <a:br>
              <a:rPr lang="en-US" altLang="en-US" sz="2800" dirty="0" smtClean="0">
                <a:effectLst/>
                <a:latin typeface="Calibri" panose="020F0502020204030204" pitchFamily="34" charset="0"/>
                <a:cs typeface="Times New Roman" pitchFamily="18" charset="0"/>
              </a:rPr>
            </a:br>
            <a:r>
              <a:rPr lang="en-US" altLang="en-US" sz="2800" dirty="0" smtClean="0">
                <a:effectLst/>
                <a:latin typeface="Calibri" panose="020F0502020204030204" pitchFamily="34" charset="0"/>
                <a:cs typeface="Times New Roman" pitchFamily="18" charset="0"/>
              </a:rPr>
              <a:t>in forecasts of the budget, growth or copper price. </a:t>
            </a:r>
            <a:r>
              <a:rPr lang="en-US" altLang="en-US" sz="800" dirty="0" smtClean="0">
                <a:effectLst/>
                <a:latin typeface="Calibri" panose="020F0502020204030204" pitchFamily="34" charset="0"/>
                <a:cs typeface="Times New Roman" pitchFamily="18" charset="0"/>
              </a:rPr>
              <a:t/>
            </a:r>
            <a:br>
              <a:rPr lang="en-US" altLang="en-US" sz="800" dirty="0" smtClean="0">
                <a:effectLst/>
                <a:latin typeface="Calibri" panose="020F0502020204030204" pitchFamily="34" charset="0"/>
                <a:cs typeface="Times New Roman" pitchFamily="18" charset="0"/>
              </a:rPr>
            </a:br>
            <a:r>
              <a:rPr lang="en-US" altLang="en-US" sz="800" dirty="0" smtClean="0">
                <a:effectLst/>
                <a:latin typeface="Calibri" panose="020F0502020204030204" pitchFamily="34" charset="0"/>
                <a:cs typeface="Times New Roman" pitchFamily="18" charset="0"/>
              </a:rPr>
              <a:t>   </a:t>
            </a:r>
          </a:p>
          <a:p>
            <a:r>
              <a:rPr lang="en-US" altLang="en-US" sz="2800" dirty="0" smtClean="0">
                <a:effectLst/>
                <a:latin typeface="Calibri" panose="020F0502020204030204" pitchFamily="34" charset="0"/>
                <a:cs typeface="Times New Roman" pitchFamily="18" charset="0"/>
              </a:rPr>
              <a:t>The key innovation that allowed Chile </a:t>
            </a:r>
            <a:br>
              <a:rPr lang="en-US" altLang="en-US" sz="2800" dirty="0" smtClean="0">
                <a:effectLst/>
                <a:latin typeface="Calibri" panose="020F0502020204030204" pitchFamily="34" charset="0"/>
                <a:cs typeface="Times New Roman" pitchFamily="18" charset="0"/>
              </a:rPr>
            </a:br>
            <a:r>
              <a:rPr lang="en-US" altLang="en-US" sz="2800" dirty="0" smtClean="0">
                <a:effectLst/>
                <a:latin typeface="Calibri" panose="020F0502020204030204" pitchFamily="34" charset="0"/>
                <a:cs typeface="Times New Roman" pitchFamily="18" charset="0"/>
              </a:rPr>
              <a:t>to achieve countercyclical fiscal policy:</a:t>
            </a:r>
          </a:p>
          <a:p>
            <a:pPr lvl="1"/>
            <a:r>
              <a:rPr lang="en-US" altLang="en-US" sz="2600" dirty="0" smtClean="0">
                <a:effectLst/>
                <a:latin typeface="Calibri" panose="020F0502020204030204" pitchFamily="34" charset="0"/>
                <a:cs typeface="Times New Roman" pitchFamily="18" charset="0"/>
              </a:rPr>
              <a:t>not just a structural budget rule in itself, </a:t>
            </a:r>
          </a:p>
          <a:p>
            <a:pPr lvl="1">
              <a:spcBef>
                <a:spcPts val="0"/>
              </a:spcBef>
            </a:pPr>
            <a:r>
              <a:rPr lang="en-US" altLang="en-US" sz="2600" dirty="0" smtClean="0">
                <a:effectLst/>
                <a:latin typeface="Calibri" panose="020F0502020204030204" pitchFamily="34" charset="0"/>
                <a:cs typeface="Times New Roman" pitchFamily="18" charset="0"/>
              </a:rPr>
              <a:t>but rather </a:t>
            </a:r>
            <a:r>
              <a:rPr lang="en-US" altLang="en-US" sz="2600" dirty="0">
                <a:effectLst/>
                <a:latin typeface="Calibri" panose="020F0502020204030204" pitchFamily="34" charset="0"/>
                <a:cs typeface="Times New Roman" pitchFamily="18" charset="0"/>
              </a:rPr>
              <a:t>a</a:t>
            </a:r>
            <a:r>
              <a:rPr lang="en-US" altLang="en-US" sz="2600" dirty="0" smtClean="0">
                <a:effectLst/>
                <a:latin typeface="Calibri" panose="020F0502020204030204" pitchFamily="34" charset="0"/>
                <a:cs typeface="Times New Roman" pitchFamily="18" charset="0"/>
              </a:rPr>
              <a:t> regime that entrusts to two panels </a:t>
            </a:r>
            <a:br>
              <a:rPr lang="en-US" altLang="en-US" sz="2600" dirty="0" smtClean="0">
                <a:effectLst/>
                <a:latin typeface="Calibri" panose="020F0502020204030204" pitchFamily="34" charset="0"/>
                <a:cs typeface="Times New Roman" pitchFamily="18" charset="0"/>
              </a:rPr>
            </a:br>
            <a:r>
              <a:rPr lang="en-US" altLang="en-US" sz="2600" dirty="0" smtClean="0">
                <a:effectLst/>
                <a:latin typeface="Calibri" panose="020F0502020204030204" pitchFamily="34" charset="0"/>
                <a:cs typeface="Times New Roman" pitchFamily="18" charset="0"/>
              </a:rPr>
              <a:t>of independent experts estimation of </a:t>
            </a:r>
            <a:br>
              <a:rPr lang="en-US" altLang="en-US" sz="2600" dirty="0" smtClean="0">
                <a:effectLst/>
                <a:latin typeface="Calibri" panose="020F0502020204030204" pitchFamily="34" charset="0"/>
                <a:cs typeface="Times New Roman" pitchFamily="18" charset="0"/>
              </a:rPr>
            </a:br>
            <a:r>
              <a:rPr lang="en-US" altLang="en-US" sz="2600" dirty="0" smtClean="0">
                <a:effectLst/>
                <a:latin typeface="Calibri" panose="020F0502020204030204" pitchFamily="34" charset="0"/>
                <a:cs typeface="Times New Roman" pitchFamily="18" charset="0"/>
              </a:rPr>
              <a:t>the long-run trends of copper prices &amp; GDP.</a:t>
            </a:r>
          </a:p>
        </p:txBody>
      </p:sp>
      <p:pic>
        <p:nvPicPr>
          <p:cNvPr id="8" name="Picture 8" descr="C:\Users\Evan\AppData\Local\Microsoft\Windows\Temporary Internet Files\Content.IE5\YY9R19J1\MC900434826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2487" y="3068960"/>
            <a:ext cx="1483657" cy="1483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 descr="chile-flag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321615"/>
            <a:ext cx="886914" cy="71005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1763688" y="116632"/>
            <a:ext cx="5638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9pPr>
          </a:lstStyle>
          <a:p>
            <a:r>
              <a:rPr lang="en-US" altLang="en-US" sz="1800" kern="0" dirty="0" smtClean="0">
                <a:effectLst/>
                <a:latin typeface="Calibri" panose="020F0502020204030204" pitchFamily="34" charset="0"/>
              </a:rPr>
              <a:t>Chilean fiscal institutions, continued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4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4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6372AE45-0181-4B0D-9109-E4EA5A77928D}" type="slidenum">
              <a:rPr lang="en-US" altLang="en-US" sz="1400">
                <a:latin typeface="Arial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31</a:t>
            </a:fld>
            <a:endParaRPr lang="en-US" altLang="en-US" sz="1400">
              <a:latin typeface="Arial" pitchFamily="34" charset="0"/>
            </a:endParaRPr>
          </a:p>
        </p:txBody>
      </p:sp>
      <p:pic>
        <p:nvPicPr>
          <p:cNvPr id="58371" name="Picture 2" descr="Chile YFM.t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295400"/>
            <a:ext cx="80010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2" name="Rectangle 3"/>
          <p:cNvSpPr>
            <a:spLocks noChangeArrowheads="1"/>
          </p:cNvSpPr>
          <p:nvPr/>
        </p:nvSpPr>
        <p:spPr bwMode="auto">
          <a:xfrm>
            <a:off x="533400" y="188640"/>
            <a:ext cx="81534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dirty="0" smtClean="0">
                <a:latin typeface="+mn-lt"/>
              </a:rPr>
              <a:t>Unlike the rest of the panel of 33 countries,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dirty="0" smtClean="0">
                <a:latin typeface="+mn-lt"/>
              </a:rPr>
              <a:t>Chile’s </a:t>
            </a:r>
            <a:r>
              <a:rPr lang="en-US" altLang="en-US" sz="2800" dirty="0">
                <a:latin typeface="+mn-lt"/>
              </a:rPr>
              <a:t>official forecasts </a:t>
            </a:r>
            <a:r>
              <a:rPr lang="en-US" altLang="en-US" sz="2800" dirty="0" smtClean="0">
                <a:latin typeface="+mn-lt"/>
              </a:rPr>
              <a:t>were </a:t>
            </a:r>
            <a:r>
              <a:rPr lang="en-US" altLang="en-US" sz="2800" i="1" dirty="0" smtClean="0">
                <a:latin typeface="+mn-lt"/>
              </a:rPr>
              <a:t>not</a:t>
            </a:r>
            <a:r>
              <a:rPr lang="en-US" altLang="en-US" sz="2800" dirty="0" smtClean="0">
                <a:latin typeface="+mn-lt"/>
              </a:rPr>
              <a:t> </a:t>
            </a:r>
            <a:r>
              <a:rPr lang="en-US" altLang="en-US" sz="2800" dirty="0">
                <a:latin typeface="+mn-lt"/>
              </a:rPr>
              <a:t>over-optimistic</a:t>
            </a:r>
            <a:r>
              <a:rPr lang="en-US" altLang="en-US" sz="2600" dirty="0"/>
              <a:t>.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7308304" y="3739066"/>
            <a:ext cx="0" cy="504056"/>
          </a:xfrm>
          <a:prstGeom prst="straightConnector1">
            <a:avLst/>
          </a:prstGeom>
          <a:ln w="38100">
            <a:solidFill>
              <a:srgbClr val="CC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8374" name="Picture 7" descr="http://nachodonut.files.wordpress.com/2010/10/chile-fla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4572000"/>
            <a:ext cx="979488" cy="65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403648" y="1311151"/>
            <a:ext cx="71287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n-lt"/>
              </a:rPr>
              <a:t>Forecasts of budget balance vs. actual</a:t>
            </a:r>
            <a:endParaRPr lang="en-US" sz="2400" dirty="0">
              <a:latin typeface="+mn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610100" y="2099805"/>
            <a:ext cx="865188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DE3A71EC-806C-4B84-A6BC-3A8AA3E5CDA6}" type="slidenum">
              <a:rPr lang="en-US" altLang="en-US" sz="1400">
                <a:latin typeface="Calibri" panose="020F050202020403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32</a:t>
            </a:fld>
            <a:endParaRPr lang="en-US" altLang="en-US" sz="1400">
              <a:latin typeface="Calibri" panose="020F0502020204030204" pitchFamily="34" charset="0"/>
            </a:endParaRPr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058863"/>
            <a:ext cx="9144000" cy="5638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800" dirty="0" smtClean="0">
                <a:effectLst/>
                <a:latin typeface="Calibri" panose="020F0502020204030204" pitchFamily="34" charset="0"/>
              </a:rPr>
              <a:t>Chile’s fiscal position strengthened immediately: 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 smtClean="0">
                <a:effectLst/>
                <a:latin typeface="Calibri" panose="020F0502020204030204" pitchFamily="34" charset="0"/>
              </a:rPr>
              <a:t>Public saving rose from 2.5 % of GDP in 2000 to 7.9 % in 2005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 smtClean="0">
                <a:effectLst/>
                <a:latin typeface="Calibri" panose="020F0502020204030204" pitchFamily="34" charset="0"/>
              </a:rPr>
              <a:t>allowing national saving to rise from 21 % to 24 %.</a:t>
            </a:r>
            <a:r>
              <a:rPr lang="en-US" altLang="en-US" sz="500" dirty="0" smtClean="0">
                <a:effectLst/>
                <a:latin typeface="Calibri" panose="020F0502020204030204" pitchFamily="34" charset="0"/>
              </a:rPr>
              <a:t/>
            </a:r>
            <a:br>
              <a:rPr lang="en-US" altLang="en-US" sz="500" dirty="0" smtClean="0">
                <a:effectLst/>
                <a:latin typeface="Calibri" panose="020F0502020204030204" pitchFamily="34" charset="0"/>
              </a:rPr>
            </a:br>
            <a:endParaRPr lang="en-US" altLang="en-US" sz="600" dirty="0" smtClean="0">
              <a:effectLst/>
              <a:latin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altLang="en-US" sz="2800" dirty="0" smtClean="0">
                <a:effectLst/>
                <a:latin typeface="Calibri" panose="020F0502020204030204" pitchFamily="34" charset="0"/>
              </a:rPr>
              <a:t>Government debt fell sharply as a share of GDP </a:t>
            </a:r>
            <a:br>
              <a:rPr lang="en-US" altLang="en-US" sz="2800" dirty="0" smtClean="0">
                <a:effectLst/>
                <a:latin typeface="Calibri" panose="020F0502020204030204" pitchFamily="34" charset="0"/>
              </a:rPr>
            </a:br>
            <a:r>
              <a:rPr lang="en-US" altLang="en-US" sz="2800" dirty="0" smtClean="0">
                <a:effectLst/>
                <a:latin typeface="Calibri" panose="020F0502020204030204" pitchFamily="34" charset="0"/>
              </a:rPr>
              <a:t>and the sovereign spread gradually declined. </a:t>
            </a:r>
            <a:br>
              <a:rPr lang="en-US" altLang="en-US" sz="2800" dirty="0" smtClean="0">
                <a:effectLst/>
                <a:latin typeface="Calibri" panose="020F0502020204030204" pitchFamily="34" charset="0"/>
              </a:rPr>
            </a:br>
            <a:endParaRPr lang="en-US" altLang="en-US" sz="700" dirty="0" smtClean="0">
              <a:effectLst/>
              <a:latin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altLang="en-US" sz="2800" dirty="0" smtClean="0">
                <a:effectLst/>
                <a:latin typeface="Calibri" panose="020F0502020204030204" pitchFamily="34" charset="0"/>
              </a:rPr>
              <a:t>By 2006, Chile achieved a sovereign debt rating of A, </a:t>
            </a:r>
          </a:p>
          <a:p>
            <a:pPr lvl="2">
              <a:lnSpc>
                <a:spcPct val="90000"/>
              </a:lnSpc>
            </a:pPr>
            <a:r>
              <a:rPr lang="en-US" altLang="en-US" sz="1900" dirty="0" smtClean="0">
                <a:effectLst/>
                <a:latin typeface="Calibri" panose="020F0502020204030204" pitchFamily="34" charset="0"/>
              </a:rPr>
              <a:t>several notches ahead of Latin American peers.</a:t>
            </a:r>
            <a:br>
              <a:rPr lang="en-US" altLang="en-US" sz="1900" dirty="0" smtClean="0">
                <a:effectLst/>
                <a:latin typeface="Calibri" panose="020F0502020204030204" pitchFamily="34" charset="0"/>
              </a:rPr>
            </a:br>
            <a:endParaRPr lang="en-US" altLang="en-US" sz="500" dirty="0" smtClean="0">
              <a:effectLst/>
              <a:latin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altLang="en-US" sz="2800" dirty="0" smtClean="0">
                <a:effectLst/>
                <a:latin typeface="Calibri" panose="020F0502020204030204" pitchFamily="34" charset="0"/>
              </a:rPr>
              <a:t>By 2007, it had become a net creditor.  </a:t>
            </a:r>
            <a:r>
              <a:rPr lang="en-US" altLang="en-US" sz="600" dirty="0" smtClean="0">
                <a:effectLst/>
                <a:latin typeface="Calibri" panose="020F0502020204030204" pitchFamily="34" charset="0"/>
              </a:rPr>
              <a:t/>
            </a:r>
            <a:br>
              <a:rPr lang="en-US" altLang="en-US" sz="600" dirty="0" smtClean="0">
                <a:effectLst/>
                <a:latin typeface="Calibri" panose="020F0502020204030204" pitchFamily="34" charset="0"/>
              </a:rPr>
            </a:br>
            <a:endParaRPr lang="en-US" altLang="en-US" sz="600" dirty="0" smtClean="0">
              <a:effectLst/>
              <a:latin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altLang="en-US" sz="2800" dirty="0" smtClean="0">
                <a:effectLst/>
                <a:latin typeface="Calibri" panose="020F0502020204030204" pitchFamily="34" charset="0"/>
              </a:rPr>
              <a:t>By Dec. 2007, Chile’s sovereign rating had climbed to A+, </a:t>
            </a:r>
          </a:p>
          <a:p>
            <a:pPr lvl="2">
              <a:lnSpc>
                <a:spcPct val="90000"/>
              </a:lnSpc>
            </a:pPr>
            <a:r>
              <a:rPr lang="en-US" altLang="en-US" sz="1900" dirty="0" smtClean="0">
                <a:effectLst/>
                <a:latin typeface="Calibri" panose="020F0502020204030204" pitchFamily="34" charset="0"/>
              </a:rPr>
              <a:t>ahead of some advanced countries. </a:t>
            </a:r>
            <a:br>
              <a:rPr lang="en-US" altLang="en-US" sz="1900" dirty="0" smtClean="0">
                <a:effectLst/>
                <a:latin typeface="Calibri" panose="020F0502020204030204" pitchFamily="34" charset="0"/>
              </a:rPr>
            </a:br>
            <a:r>
              <a:rPr lang="en-US" altLang="en-US" sz="800" dirty="0" smtClean="0">
                <a:effectLst/>
                <a:latin typeface="Calibri" panose="020F0502020204030204" pitchFamily="34" charset="0"/>
              </a:rPr>
              <a:t> </a:t>
            </a:r>
          </a:p>
          <a:p>
            <a:pPr>
              <a:lnSpc>
                <a:spcPct val="90000"/>
              </a:lnSpc>
            </a:pPr>
            <a:r>
              <a:rPr lang="en-US" altLang="en-US" sz="2800" dirty="0" smtClean="0">
                <a:effectLst/>
                <a:latin typeface="Calibri" panose="020F0502020204030204" pitchFamily="34" charset="0"/>
              </a:rPr>
              <a:t>=&gt; It was able to respond to the 2008-09 recession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 smtClean="0">
                <a:effectLst/>
                <a:latin typeface="Calibri" panose="020F0502020204030204" pitchFamily="34" charset="0"/>
              </a:rPr>
              <a:t>via fiscal expansion.</a:t>
            </a:r>
          </a:p>
        </p:txBody>
      </p:sp>
      <p:pic>
        <p:nvPicPr>
          <p:cNvPr id="53252" name="Picture 3" descr="chile-fla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152400"/>
            <a:ext cx="1001713" cy="1066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253" name="Text Box 4"/>
          <p:cNvSpPr txBox="1">
            <a:spLocks noChangeArrowheads="1"/>
          </p:cNvSpPr>
          <p:nvPr/>
        </p:nvSpPr>
        <p:spPr bwMode="auto">
          <a:xfrm>
            <a:off x="3351213" y="158750"/>
            <a:ext cx="2260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400">
                <a:solidFill>
                  <a:schemeClr val="tx2"/>
                </a:solidFill>
                <a:latin typeface="Calibri" panose="020F0502020204030204" pitchFamily="34" charset="0"/>
                <a:cs typeface="Times New Roman" pitchFamily="18" charset="0"/>
              </a:rPr>
              <a:t>The Pay-off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94A93699-90AA-421D-A40D-A0C54DA3AC31}" type="slidenum">
              <a:rPr lang="en-US" altLang="en-US" sz="1400">
                <a:latin typeface="Calibri" panose="020F050202020403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33</a:t>
            </a:fld>
            <a:endParaRPr lang="en-US" altLang="en-US" sz="1400">
              <a:latin typeface="Calibri" panose="020F0502020204030204" pitchFamily="34" charset="0"/>
            </a:endParaRPr>
          </a:p>
        </p:txBody>
      </p:sp>
      <p:sp>
        <p:nvSpPr>
          <p:cNvPr id="4505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8600" y="109538"/>
            <a:ext cx="8610600" cy="762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sz="2800" dirty="0">
                <a:effectLst/>
                <a:latin typeface="Calibri" panose="020F0502020204030204" pitchFamily="34" charset="0"/>
              </a:rPr>
              <a:t>L</a:t>
            </a:r>
            <a:r>
              <a:rPr lang="en-US" altLang="en-US" sz="2800" dirty="0" smtClean="0">
                <a:effectLst/>
                <a:latin typeface="Calibri" panose="020F0502020204030204" pitchFamily="34" charset="0"/>
              </a:rPr>
              <a:t>ist of relevant references by the author</a:t>
            </a:r>
          </a:p>
        </p:txBody>
      </p:sp>
      <p:sp>
        <p:nvSpPr>
          <p:cNvPr id="38195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25912" y="1052736"/>
            <a:ext cx="8566568" cy="5832648"/>
          </a:xfrm>
          <a:solidFill>
            <a:schemeClr val="bg1"/>
          </a:solidFill>
        </p:spPr>
        <p:txBody>
          <a:bodyPr/>
          <a:lstStyle/>
          <a:p>
            <a:pPr marL="0" indent="0">
              <a:lnSpc>
                <a:spcPct val="90000"/>
              </a:lnSpc>
              <a:buFont typeface="Wingdings" pitchFamily="2" charset="2"/>
              <a:buNone/>
            </a:pPr>
            <a:endParaRPr lang="en-US" altLang="en-US" sz="800" dirty="0" smtClean="0">
              <a:effectLst/>
              <a:latin typeface="Calibri" panose="020F0502020204030204" pitchFamily="34" charset="0"/>
            </a:endParaRPr>
          </a:p>
          <a:p>
            <a:pPr marL="0" indent="0">
              <a:lnSpc>
                <a:spcPct val="90000"/>
              </a:lnSpc>
            </a:pPr>
            <a:r>
              <a:rPr lang="en-US" altLang="en-US" sz="2000" dirty="0" smtClean="0">
                <a:effectLst/>
                <a:latin typeface="Calibri" panose="020F0502020204030204" pitchFamily="34" charset="0"/>
              </a:rPr>
              <a:t> “Bias in Official Fiscal Forecasts: Can Private Forecasts Help?” </a:t>
            </a:r>
            <a:br>
              <a:rPr lang="en-US" altLang="en-US" sz="2000" dirty="0" smtClean="0">
                <a:effectLst/>
                <a:latin typeface="Calibri" panose="020F0502020204030204" pitchFamily="34" charset="0"/>
              </a:rPr>
            </a:br>
            <a:r>
              <a:rPr lang="en-US" altLang="en-US" sz="2000" dirty="0" smtClean="0">
                <a:effectLst/>
                <a:latin typeface="Calibri" panose="020F0502020204030204" pitchFamily="34" charset="0"/>
              </a:rPr>
              <a:t>with Jesse Schreger, NBER Working Paper 22349, 2016.</a:t>
            </a:r>
            <a:endParaRPr lang="en-US" altLang="en-US" sz="800" dirty="0" smtClean="0">
              <a:effectLst/>
              <a:latin typeface="Calibri" panose="020F0502020204030204" pitchFamily="34" charset="0"/>
            </a:endParaRPr>
          </a:p>
          <a:p>
            <a:pPr marL="0" indent="0">
              <a:lnSpc>
                <a:spcPct val="90000"/>
              </a:lnSpc>
              <a:buNone/>
            </a:pPr>
            <a:endParaRPr lang="en-US" altLang="en-US" sz="800" dirty="0">
              <a:effectLst/>
              <a:latin typeface="Calibri" panose="020F0502020204030204" pitchFamily="34" charset="0"/>
            </a:endParaRPr>
          </a:p>
          <a:p>
            <a:pPr marL="0" indent="0">
              <a:lnSpc>
                <a:spcPct val="90000"/>
              </a:lnSpc>
            </a:pPr>
            <a:r>
              <a:rPr lang="en-US" altLang="en-US" sz="2000" dirty="0">
                <a:effectLst/>
                <a:latin typeface="Calibri" panose="020F0502020204030204" pitchFamily="34" charset="0"/>
              </a:rPr>
              <a:t>“On Graduation from Fiscal Pro-cyclicality,” with Carlos </a:t>
            </a:r>
            <a:r>
              <a:rPr lang="en-US" altLang="en-US" sz="2000" dirty="0" smtClean="0">
                <a:effectLst/>
                <a:latin typeface="Calibri" panose="020F0502020204030204" pitchFamily="34" charset="0"/>
              </a:rPr>
              <a:t>Végh </a:t>
            </a:r>
            <a:r>
              <a:rPr lang="en-US" altLang="en-US" sz="2000" dirty="0">
                <a:effectLst/>
                <a:latin typeface="Calibri" panose="020F0502020204030204" pitchFamily="34" charset="0"/>
              </a:rPr>
              <a:t>&amp; Guillermo Vuletin, </a:t>
            </a:r>
            <a:r>
              <a:rPr lang="en-US" altLang="en-US" sz="2000" i="1" dirty="0">
                <a:effectLst/>
                <a:latin typeface="Calibri" panose="020F0502020204030204" pitchFamily="34" charset="0"/>
              </a:rPr>
              <a:t>Journal of Development Economics</a:t>
            </a:r>
            <a:r>
              <a:rPr lang="en-US" altLang="en-US" sz="2000" dirty="0">
                <a:effectLst/>
                <a:latin typeface="Calibri" panose="020F0502020204030204" pitchFamily="34" charset="0"/>
              </a:rPr>
              <a:t>, 100, 1, 2013; pp. </a:t>
            </a:r>
            <a:r>
              <a:rPr lang="en-US" altLang="en-US" sz="2000" dirty="0" smtClean="0">
                <a:effectLst/>
                <a:latin typeface="Calibri" panose="020F0502020204030204" pitchFamily="34" charset="0"/>
              </a:rPr>
              <a:t>32-47.</a:t>
            </a:r>
            <a:r>
              <a:rPr lang="en-US" altLang="en-US" sz="800" dirty="0">
                <a:effectLst/>
                <a:latin typeface="Calibri" panose="020F0502020204030204" pitchFamily="34" charset="0"/>
              </a:rPr>
              <a:t/>
            </a:r>
            <a:br>
              <a:rPr lang="en-US" altLang="en-US" sz="800" dirty="0">
                <a:effectLst/>
                <a:latin typeface="Calibri" panose="020F0502020204030204" pitchFamily="34" charset="0"/>
              </a:rPr>
            </a:br>
            <a:endParaRPr lang="en-US" altLang="en-US" sz="800" dirty="0">
              <a:effectLst/>
              <a:latin typeface="Calibri" panose="020F0502020204030204" pitchFamily="34" charset="0"/>
            </a:endParaRPr>
          </a:p>
          <a:p>
            <a:pPr marL="0" indent="0">
              <a:lnSpc>
                <a:spcPct val="90000"/>
              </a:lnSpc>
            </a:pPr>
            <a:r>
              <a:rPr lang="en-US" altLang="en-US" sz="2000" dirty="0">
                <a:effectLst/>
                <a:latin typeface="Calibri" panose="020F0502020204030204" pitchFamily="34" charset="0"/>
              </a:rPr>
              <a:t>“A Solution to Fiscal Pro-cyclicality: The Structural Budget Institutions Pioneered by Chile,” </a:t>
            </a:r>
            <a:r>
              <a:rPr lang="en-US" sz="2000" dirty="0">
                <a:effectLst/>
                <a:latin typeface="Calibri" panose="020F0502020204030204" pitchFamily="34" charset="0"/>
              </a:rPr>
              <a:t>in </a:t>
            </a:r>
            <a:r>
              <a:rPr lang="en-US" sz="2000" i="1" dirty="0">
                <a:effectLst/>
                <a:latin typeface="Calibri" panose="020F0502020204030204" pitchFamily="34" charset="0"/>
              </a:rPr>
              <a:t>Fiscal Policy and Macroeconomic Performance, </a:t>
            </a:r>
            <a:r>
              <a:rPr lang="en-US" sz="2000" dirty="0">
                <a:effectLst/>
                <a:latin typeface="Calibri" panose="020F0502020204030204" pitchFamily="34" charset="0"/>
              </a:rPr>
              <a:t>Luis Felipe Céspedes &amp; Jordi </a:t>
            </a:r>
            <a:r>
              <a:rPr lang="en-US" sz="2000" dirty="0" err="1">
                <a:effectLst/>
                <a:latin typeface="Calibri" panose="020F0502020204030204" pitchFamily="34" charset="0"/>
              </a:rPr>
              <a:t>Galí</a:t>
            </a:r>
            <a:r>
              <a:rPr lang="en-US" sz="2000" dirty="0">
                <a:effectLst/>
                <a:latin typeface="Calibri" panose="020F0502020204030204" pitchFamily="34" charset="0"/>
              </a:rPr>
              <a:t>, eds. (Central Bank of Chile: Santiago), 2013, pp. 323-391.</a:t>
            </a:r>
            <a:r>
              <a:rPr lang="en-US" altLang="en-US" sz="800" dirty="0" smtClean="0">
                <a:effectLst/>
                <a:latin typeface="Calibri" panose="020F0502020204030204" pitchFamily="34" charset="0"/>
              </a:rPr>
              <a:t/>
            </a:r>
            <a:br>
              <a:rPr lang="en-US" altLang="en-US" sz="800" dirty="0" smtClean="0">
                <a:effectLst/>
                <a:latin typeface="Calibri" panose="020F0502020204030204" pitchFamily="34" charset="0"/>
              </a:rPr>
            </a:br>
            <a:endParaRPr lang="en-US" altLang="en-US" sz="800" dirty="0" smtClean="0">
              <a:effectLst/>
              <a:latin typeface="Calibri" panose="020F0502020204030204" pitchFamily="34" charset="0"/>
            </a:endParaRPr>
          </a:p>
          <a:p>
            <a:pPr marL="0" indent="0">
              <a:lnSpc>
                <a:spcPct val="90000"/>
              </a:lnSpc>
            </a:pPr>
            <a:r>
              <a:rPr lang="en-US" altLang="en-US" sz="2000" dirty="0" smtClean="0">
                <a:effectLst/>
                <a:latin typeface="Calibri" panose="020F0502020204030204" pitchFamily="34" charset="0"/>
              </a:rPr>
              <a:t>"Over-optimistic Official Forecasts and Fiscal Rules in the Eurozone," </a:t>
            </a:r>
            <a:br>
              <a:rPr lang="en-US" altLang="en-US" sz="2000" dirty="0" smtClean="0">
                <a:effectLst/>
                <a:latin typeface="Calibri" panose="020F0502020204030204" pitchFamily="34" charset="0"/>
              </a:rPr>
            </a:br>
            <a:r>
              <a:rPr lang="en-US" altLang="en-US" sz="2000" dirty="0" smtClean="0">
                <a:effectLst/>
                <a:latin typeface="Calibri" panose="020F0502020204030204" pitchFamily="34" charset="0"/>
              </a:rPr>
              <a:t>with J. Schreger; </a:t>
            </a:r>
            <a:r>
              <a:rPr lang="en-US" altLang="en-US" sz="2000" i="1" dirty="0" smtClean="0">
                <a:effectLst/>
                <a:latin typeface="Calibri" panose="020F0502020204030204" pitchFamily="34" charset="0"/>
              </a:rPr>
              <a:t>Review of World Economy</a:t>
            </a:r>
            <a:r>
              <a:rPr lang="en-US" altLang="en-US" sz="2000" dirty="0" smtClean="0">
                <a:effectLst/>
                <a:latin typeface="Calibri" panose="020F0502020204030204" pitchFamily="34" charset="0"/>
              </a:rPr>
              <a:t>, 2013. </a:t>
            </a:r>
            <a:r>
              <a:rPr lang="en-US" altLang="en-US" sz="500" dirty="0" smtClean="0">
                <a:effectLst/>
                <a:latin typeface="Calibri" panose="020F0502020204030204" pitchFamily="34" charset="0"/>
              </a:rPr>
              <a:t>.  </a:t>
            </a:r>
            <a:r>
              <a:rPr lang="en-US" altLang="en-US" sz="800" dirty="0" smtClean="0">
                <a:effectLst/>
                <a:latin typeface="Calibri" panose="020F0502020204030204" pitchFamily="34" charset="0"/>
              </a:rPr>
              <a:t/>
            </a:r>
            <a:br>
              <a:rPr lang="en-US" altLang="en-US" sz="800" dirty="0" smtClean="0">
                <a:effectLst/>
                <a:latin typeface="Calibri" panose="020F0502020204030204" pitchFamily="34" charset="0"/>
              </a:rPr>
            </a:br>
            <a:endParaRPr lang="en-US" altLang="en-US" sz="800" dirty="0" smtClean="0">
              <a:effectLst>
                <a:outerShdw blurRad="38100" dist="38100" dir="2700000" algn="tl">
                  <a:srgbClr val="FFFFFF"/>
                </a:outerShdw>
              </a:effectLst>
              <a:latin typeface="Calibri" panose="020F0502020204030204" pitchFamily="34" charset="0"/>
            </a:endParaRPr>
          </a:p>
          <a:p>
            <a:pPr marL="0" indent="0">
              <a:lnSpc>
                <a:spcPct val="90000"/>
              </a:lnSpc>
            </a:pPr>
            <a:r>
              <a:rPr lang="en-US" altLang="en-US" sz="2000" dirty="0" smtClean="0">
                <a:effectLst/>
                <a:latin typeface="Calibri" panose="020F0502020204030204" pitchFamily="34" charset="0"/>
              </a:rPr>
              <a:t>"Over-optimism in Forecasts by Official Budget Agencies and Its Implications," </a:t>
            </a:r>
            <a:r>
              <a:rPr lang="en-US" altLang="en-US" sz="2000" i="1" dirty="0" smtClean="0">
                <a:effectLst/>
                <a:latin typeface="Calibri" panose="020F0502020204030204" pitchFamily="34" charset="0"/>
              </a:rPr>
              <a:t>Oxford Review of Economic Policy</a:t>
            </a:r>
            <a:r>
              <a:rPr lang="en-US" altLang="en-US" sz="2000" dirty="0" smtClean="0">
                <a:effectLst/>
                <a:latin typeface="Calibri" panose="020F0502020204030204" pitchFamily="34" charset="0"/>
              </a:rPr>
              <a:t>, 2011, 536-562. </a:t>
            </a:r>
            <a:r>
              <a:rPr lang="en-US" altLang="en-US" sz="800" dirty="0" smtClean="0">
                <a:effectLst/>
                <a:latin typeface="Calibri" panose="020F0502020204030204" pitchFamily="34" charset="0"/>
              </a:rPr>
              <a:t/>
            </a:r>
            <a:br>
              <a:rPr lang="en-US" altLang="en-US" sz="800" dirty="0" smtClean="0">
                <a:effectLst/>
                <a:latin typeface="Calibri" panose="020F0502020204030204" pitchFamily="34" charset="0"/>
              </a:rPr>
            </a:br>
            <a:endParaRPr lang="en-US" altLang="en-US" sz="800" dirty="0" smtClean="0">
              <a:effectLst/>
              <a:latin typeface="Calibri" panose="020F0502020204030204" pitchFamily="34" charset="0"/>
            </a:endParaRPr>
          </a:p>
          <a:p>
            <a:pPr marL="0" indent="0">
              <a:lnSpc>
                <a:spcPct val="90000"/>
              </a:lnSpc>
            </a:pPr>
            <a:r>
              <a:rPr lang="en-US" altLang="en-US" sz="2000" dirty="0" smtClean="0">
                <a:effectLst/>
                <a:latin typeface="Calibri" panose="020F0502020204030204" pitchFamily="34" charset="0"/>
              </a:rPr>
              <a:t> “A Lesson From the South for Fiscal Policy in the US and Other Advanced Countries,” </a:t>
            </a:r>
            <a:r>
              <a:rPr lang="en-US" altLang="en-US" sz="2000" i="1" dirty="0" smtClean="0">
                <a:effectLst/>
                <a:latin typeface="Calibri" panose="020F0502020204030204" pitchFamily="34" charset="0"/>
              </a:rPr>
              <a:t>Comparative Economic Studies, </a:t>
            </a:r>
            <a:r>
              <a:rPr lang="en-US" altLang="en-US" sz="2000" dirty="0" smtClean="0">
                <a:effectLst/>
                <a:latin typeface="Calibri" panose="020F0502020204030204" pitchFamily="34" charset="0"/>
              </a:rPr>
              <a:t>2011, 407-430.</a:t>
            </a:r>
            <a:r>
              <a:rPr lang="en-US" altLang="en-US" sz="2000" i="1" dirty="0" smtClean="0">
                <a:effectLst/>
                <a:latin typeface="Calibri" panose="020F0502020204030204" pitchFamily="34" charset="0"/>
              </a:rPr>
              <a:t> </a:t>
            </a:r>
            <a:r>
              <a:rPr lang="en-US" altLang="en-US" sz="800" dirty="0" smtClean="0">
                <a:effectLst/>
                <a:latin typeface="Calibri" panose="020F0502020204030204" pitchFamily="34" charset="0"/>
              </a:rPr>
              <a:t/>
            </a:r>
            <a:br>
              <a:rPr lang="en-US" altLang="en-US" sz="800" dirty="0" smtClean="0">
                <a:effectLst/>
                <a:latin typeface="Calibri" panose="020F0502020204030204" pitchFamily="34" charset="0"/>
              </a:rPr>
            </a:br>
            <a:endParaRPr lang="en-US" altLang="en-US" sz="800" dirty="0" smtClean="0">
              <a:effectLst/>
              <a:latin typeface="Calibri" panose="020F0502020204030204" pitchFamily="34" charset="0"/>
            </a:endParaRPr>
          </a:p>
          <a:p>
            <a:pPr marL="0" indent="0">
              <a:lnSpc>
                <a:spcPct val="90000"/>
              </a:lnSpc>
            </a:pPr>
            <a:r>
              <a:rPr lang="en-US" altLang="en-US" sz="2000" dirty="0" smtClean="0">
                <a:effectLst/>
                <a:latin typeface="Calibri" panose="020F0502020204030204" pitchFamily="34" charset="0"/>
              </a:rPr>
              <a:t> “Snake-Oil Tax Cuts,” 2008,</a:t>
            </a:r>
            <a:r>
              <a:rPr lang="en-US" altLang="en-US" sz="1800" b="1" dirty="0" smtClean="0">
                <a:effectLst/>
                <a:latin typeface="Calibri" panose="020F0502020204030204" pitchFamily="34" charset="0"/>
              </a:rPr>
              <a:t> </a:t>
            </a:r>
            <a:r>
              <a:rPr lang="en-US" altLang="en-US" sz="2000" dirty="0" smtClean="0">
                <a:effectLst/>
                <a:latin typeface="Calibri" panose="020F0502020204030204" pitchFamily="34" charset="0"/>
              </a:rPr>
              <a:t>HKS RWP 08-056. </a:t>
            </a:r>
          </a:p>
        </p:txBody>
      </p:sp>
    </p:spTree>
    <p:extLst>
      <p:ext uri="{BB962C8B-B14F-4D97-AF65-F5344CB8AC3E}">
        <p14:creationId xmlns:p14="http://schemas.microsoft.com/office/powerpoint/2010/main" val="3398226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 idx="4294967295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z="3200" dirty="0" smtClean="0">
                <a:effectLst/>
              </a:rPr>
              <a:t>Why do leaders fail to take advantage </a:t>
            </a:r>
            <a:br>
              <a:rPr lang="en-US" altLang="en-US" sz="3200" dirty="0" smtClean="0">
                <a:effectLst/>
              </a:rPr>
            </a:br>
            <a:r>
              <a:rPr lang="en-US" altLang="en-US" sz="3200" dirty="0" smtClean="0">
                <a:effectLst/>
              </a:rPr>
              <a:t>of boom times to strengthen the budget?</a:t>
            </a:r>
          </a:p>
        </p:txBody>
      </p:sp>
      <p:sp>
        <p:nvSpPr>
          <p:cNvPr id="38915" name="Content Placeholder 2"/>
          <p:cNvSpPr>
            <a:spLocks noGrp="1"/>
          </p:cNvSpPr>
          <p:nvPr>
            <p:ph idx="4294967295"/>
          </p:nvPr>
        </p:nvSpPr>
        <p:spPr>
          <a:xfrm>
            <a:off x="304800" y="1676400"/>
            <a:ext cx="8839200" cy="4953000"/>
          </a:xfrm>
        </p:spPr>
        <p:txBody>
          <a:bodyPr/>
          <a:lstStyle/>
          <a:p>
            <a:pPr eaLnBrk="1" hangingPunct="1"/>
            <a:r>
              <a:rPr lang="en-US" altLang="en-US" sz="3000" dirty="0" smtClean="0">
                <a:effectLst/>
              </a:rPr>
              <a:t>People don’t see the need to “fix the hole </a:t>
            </a:r>
            <a:br>
              <a:rPr lang="en-US" altLang="en-US" sz="3000" dirty="0" smtClean="0">
                <a:effectLst/>
              </a:rPr>
            </a:br>
            <a:r>
              <a:rPr lang="en-US" altLang="en-US" sz="3000" dirty="0" smtClean="0">
                <a:effectLst/>
              </a:rPr>
              <a:t>in the roof when the sun is shining.”</a:t>
            </a:r>
          </a:p>
          <a:p>
            <a:pPr lvl="1" eaLnBrk="1" hangingPunct="1"/>
            <a:r>
              <a:rPr lang="en-US" altLang="en-US" dirty="0" smtClean="0">
                <a:effectLst/>
              </a:rPr>
              <a:t>They may see the mistake </a:t>
            </a:r>
            <a:br>
              <a:rPr lang="en-US" altLang="en-US" dirty="0" smtClean="0">
                <a:effectLst/>
              </a:rPr>
            </a:br>
            <a:r>
              <a:rPr lang="en-US" altLang="en-US" dirty="0" smtClean="0">
                <a:effectLst/>
              </a:rPr>
              <a:t>  when the storm hits,</a:t>
            </a:r>
            <a:r>
              <a:rPr lang="en-US" altLang="en-US" sz="2100" dirty="0" smtClean="0">
                <a:effectLst/>
              </a:rPr>
              <a:t> </a:t>
            </a:r>
          </a:p>
          <a:p>
            <a:pPr lvl="2" eaLnBrk="1" hangingPunct="1"/>
            <a:r>
              <a:rPr lang="en-US" altLang="en-US" dirty="0" smtClean="0">
                <a:effectLst/>
              </a:rPr>
              <a:t>but then it is too late.</a:t>
            </a:r>
            <a:r>
              <a:rPr lang="en-US" altLang="en-US" sz="2800" dirty="0" smtClean="0">
                <a:effectLst/>
              </a:rPr>
              <a:t/>
            </a:r>
            <a:br>
              <a:rPr lang="en-US" altLang="en-US" sz="2800" dirty="0" smtClean="0">
                <a:effectLst/>
              </a:rPr>
            </a:br>
            <a:endParaRPr lang="en-US" altLang="en-US" sz="2800" dirty="0" smtClean="0">
              <a:effectLst/>
            </a:endParaRPr>
          </a:p>
          <a:p>
            <a:pPr eaLnBrk="1" hangingPunct="1"/>
            <a:r>
              <a:rPr lang="en-US" altLang="en-US" sz="2900" dirty="0" smtClean="0">
                <a:effectLst/>
              </a:rPr>
              <a:t>My claim: Official forecasts </a:t>
            </a:r>
            <a:br>
              <a:rPr lang="en-US" altLang="en-US" sz="2900" dirty="0" smtClean="0">
                <a:effectLst/>
              </a:rPr>
            </a:br>
            <a:r>
              <a:rPr lang="en-US" altLang="en-US" sz="2900" dirty="0" smtClean="0">
                <a:effectLst/>
              </a:rPr>
              <a:t>are over-optimistic in boom periods, </a:t>
            </a:r>
            <a:br>
              <a:rPr lang="en-US" altLang="en-US" sz="2900" dirty="0" smtClean="0">
                <a:effectLst/>
              </a:rPr>
            </a:br>
            <a:r>
              <a:rPr lang="en-US" altLang="en-US" sz="2600" dirty="0" smtClean="0">
                <a:effectLst/>
              </a:rPr>
              <a:t>rationalizing the failure to act</a:t>
            </a:r>
          </a:p>
          <a:p>
            <a:pPr lvl="1" eaLnBrk="1" hangingPunct="1"/>
            <a:r>
              <a:rPr lang="en-US" altLang="en-US" sz="2400" dirty="0" smtClean="0">
                <a:effectLst/>
              </a:rPr>
              <a:t>according to data from 33 countries.</a:t>
            </a:r>
            <a:r>
              <a:rPr lang="en-US" altLang="en-US" sz="2600" dirty="0" smtClean="0">
                <a:effectLst/>
              </a:rPr>
              <a:t/>
            </a:r>
            <a:br>
              <a:rPr lang="en-US" altLang="en-US" sz="2600" dirty="0" smtClean="0">
                <a:effectLst/>
              </a:rPr>
            </a:br>
            <a:endParaRPr lang="en-US" altLang="en-US" sz="200" dirty="0" smtClean="0">
              <a:effectLst/>
            </a:endParaRPr>
          </a:p>
        </p:txBody>
      </p:sp>
      <p:pic>
        <p:nvPicPr>
          <p:cNvPr id="38918" name="Picture 6" descr="http://acting4camera.com/wp-content/uploads/2012/07/Roof-Hol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8475" y="2743200"/>
            <a:ext cx="3184525" cy="209867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9924" name="Picture 4" descr="C:\Users\Evan\AppData\Local\Microsoft\Windows\Temporary Internet Files\Content.IE5\W3DQ6JHQ\MC900232765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3388" y="5046663"/>
            <a:ext cx="1522412" cy="170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34F03-0286-4502-B514-BDC91C5EF89A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97029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B5D8EE56-A95C-4C9A-942E-E14E2FAE094D}" type="slidenum">
              <a:rPr lang="en-US" altLang="en-US" sz="1400">
                <a:latin typeface="Calibri" panose="020F050202020403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lang="en-US" altLang="en-US" sz="1400">
              <a:latin typeface="Calibri" panose="020F0502020204030204" pitchFamily="34" charset="0"/>
            </a:endParaRPr>
          </a:p>
        </p:txBody>
      </p:sp>
      <p:sp>
        <p:nvSpPr>
          <p:cNvPr id="48131" name="Rectangle 2"/>
          <p:cNvSpPr>
            <a:spLocks noGrp="1" noChangeArrowheads="1"/>
          </p:cNvSpPr>
          <p:nvPr>
            <p:ph idx="429496729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 typeface="Wingdings" pitchFamily="2" charset="2"/>
              <a:buNone/>
            </a:pPr>
            <a:endParaRPr lang="en-US" altLang="en-US" smtClean="0">
              <a:effectLst/>
              <a:latin typeface="Calibri" panose="020F0502020204030204" pitchFamily="34" charset="0"/>
            </a:endParaRPr>
          </a:p>
        </p:txBody>
      </p:sp>
      <p:sp>
        <p:nvSpPr>
          <p:cNvPr id="48132" name="Rectangle 6"/>
          <p:cNvSpPr>
            <a:spLocks noChangeArrowheads="1"/>
          </p:cNvSpPr>
          <p:nvPr/>
        </p:nvSpPr>
        <p:spPr bwMode="auto">
          <a:xfrm>
            <a:off x="179512" y="210344"/>
            <a:ext cx="88392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400" b="1" dirty="0">
                <a:solidFill>
                  <a:schemeClr val="tx2"/>
                </a:solidFill>
                <a:latin typeface="Calibri" panose="020F0502020204030204" pitchFamily="34" charset="0"/>
              </a:rPr>
              <a:t>Correlations between Gov.t Spending &amp; GDP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400" b="1" dirty="0">
                <a:solidFill>
                  <a:schemeClr val="tx2"/>
                </a:solidFill>
                <a:latin typeface="Calibri" panose="020F0502020204030204" pitchFamily="34" charset="0"/>
              </a:rPr>
              <a:t>1960-1999</a:t>
            </a:r>
          </a:p>
        </p:txBody>
      </p:sp>
      <p:pic>
        <p:nvPicPr>
          <p:cNvPr id="48133" name="Picture 2" descr="http://www.voxeu.org/sites/default/files/image/FromMar2011/FrankelFig1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066800"/>
            <a:ext cx="8686800" cy="567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92373" y="1181100"/>
            <a:ext cx="461665" cy="1093504"/>
          </a:xfrm>
          <a:prstGeom prst="rect">
            <a:avLst/>
          </a:prstGeom>
          <a:solidFill>
            <a:srgbClr val="FFFF00"/>
          </a:solidFill>
          <a:ln w="9525">
            <a:solidFill>
              <a:srgbClr val="020113"/>
            </a:solidFill>
            <a:miter lim="800000"/>
            <a:headEnd/>
            <a:tailEnd/>
          </a:ln>
        </p:spPr>
        <p:txBody>
          <a:bodyPr vert="eaVert"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>
                <a:solidFill>
                  <a:srgbClr val="020113"/>
                </a:solidFill>
                <a:latin typeface="Calibri" panose="020F0502020204030204" pitchFamily="34" charset="0"/>
              </a:rPr>
              <a:t>procyclical</a:t>
            </a: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 rot="16200000" flipV="1">
            <a:off x="6482716" y="1563484"/>
            <a:ext cx="1371600" cy="6247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40000" dirty="0">
                <a:solidFill>
                  <a:srgbClr val="006699"/>
                </a:solidFill>
                <a:latin typeface="Bookman Old Style" panose="02050604050505020204" pitchFamily="18" charset="0"/>
              </a:rPr>
              <a:t>}</a:t>
            </a:r>
          </a:p>
        </p:txBody>
      </p:sp>
      <p:sp>
        <p:nvSpPr>
          <p:cNvPr id="14" name="Rectangle 5"/>
          <p:cNvSpPr txBox="1">
            <a:spLocks noChangeArrowheads="1"/>
          </p:cNvSpPr>
          <p:nvPr/>
        </p:nvSpPr>
        <p:spPr bwMode="auto">
          <a:xfrm>
            <a:off x="3563888" y="5424208"/>
            <a:ext cx="5472607" cy="1143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75000"/>
              </a:schemeClr>
            </a:solidFill>
          </a:ln>
          <a:extLst/>
        </p:spPr>
        <p:txBody>
          <a:bodyPr anchor="ctr" anchorCtr="1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000" b="1" i="1" dirty="0">
                <a:solidFill>
                  <a:srgbClr val="006699"/>
                </a:solidFill>
                <a:latin typeface="Calibri" panose="020F0502020204030204" pitchFamily="34" charset="0"/>
              </a:rPr>
              <a:t>G</a:t>
            </a:r>
            <a:r>
              <a:rPr lang="en-US" altLang="en-US" sz="3000" b="1" dirty="0">
                <a:solidFill>
                  <a:srgbClr val="006699"/>
                </a:solidFill>
                <a:latin typeface="Calibri" panose="020F0502020204030204" pitchFamily="34" charset="0"/>
              </a:rPr>
              <a:t> always used to be </a:t>
            </a:r>
            <a:r>
              <a:rPr lang="en-US" altLang="en-US" sz="3000" b="1" dirty="0" smtClean="0">
                <a:solidFill>
                  <a:srgbClr val="006699"/>
                </a:solidFill>
                <a:latin typeface="Calibri" panose="020F0502020204030204" pitchFamily="34" charset="0"/>
              </a:rPr>
              <a:t>pro-cyclical</a:t>
            </a:r>
            <a:r>
              <a:rPr lang="en-US" altLang="en-US" sz="3000" b="1" dirty="0">
                <a:solidFill>
                  <a:srgbClr val="006699"/>
                </a:solidFill>
                <a:latin typeface="Calibri" panose="020F0502020204030204" pitchFamily="34" charset="0"/>
              </a:rPr>
              <a:t/>
            </a:r>
            <a:br>
              <a:rPr lang="en-US" altLang="en-US" sz="3000" b="1" dirty="0">
                <a:solidFill>
                  <a:srgbClr val="006699"/>
                </a:solidFill>
                <a:latin typeface="Calibri" panose="020F0502020204030204" pitchFamily="34" charset="0"/>
              </a:rPr>
            </a:br>
            <a:r>
              <a:rPr lang="en-US" altLang="en-US" sz="3000" b="1" dirty="0">
                <a:solidFill>
                  <a:srgbClr val="006699"/>
                </a:solidFill>
                <a:latin typeface="Calibri" panose="020F0502020204030204" pitchFamily="34" charset="0"/>
              </a:rPr>
              <a:t>for most developing </a:t>
            </a:r>
            <a:r>
              <a:rPr lang="en-US" altLang="en-US" sz="3000" b="1" dirty="0" smtClean="0">
                <a:solidFill>
                  <a:srgbClr val="006699"/>
                </a:solidFill>
                <a:latin typeface="Calibri" panose="020F0502020204030204" pitchFamily="34" charset="0"/>
              </a:rPr>
              <a:t>countries.</a:t>
            </a:r>
            <a:endParaRPr lang="en-US" altLang="en-US" sz="3000" b="1" dirty="0">
              <a:solidFill>
                <a:srgbClr val="006699"/>
              </a:solidFill>
              <a:latin typeface="Calibri" panose="020F0502020204030204" pitchFamily="34" charset="0"/>
            </a:endParaRPr>
          </a:p>
        </p:txBody>
      </p:sp>
      <p:sp>
        <p:nvSpPr>
          <p:cNvPr id="15" name="Text Box 9"/>
          <p:cNvSpPr txBox="1">
            <a:spLocks noChangeArrowheads="1"/>
          </p:cNvSpPr>
          <p:nvPr/>
        </p:nvSpPr>
        <p:spPr bwMode="auto">
          <a:xfrm>
            <a:off x="74910" y="4953000"/>
            <a:ext cx="461665" cy="1502142"/>
          </a:xfrm>
          <a:prstGeom prst="rect">
            <a:avLst/>
          </a:prstGeom>
          <a:solidFill>
            <a:schemeClr val="tx1"/>
          </a:solidFill>
          <a:ln w="9525">
            <a:solidFill>
              <a:srgbClr val="020113"/>
            </a:solidFill>
            <a:miter lim="800000"/>
            <a:headEnd/>
            <a:tailEnd/>
          </a:ln>
        </p:spPr>
        <p:txBody>
          <a:bodyPr vert="eaVert"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>
                <a:solidFill>
                  <a:srgbClr val="FFFF00"/>
                </a:solidFill>
                <a:latin typeface="Calibri" panose="020F0502020204030204" pitchFamily="34" charset="0"/>
              </a:rPr>
              <a:t>countercyclical</a:t>
            </a:r>
          </a:p>
        </p:txBody>
      </p:sp>
      <p:sp>
        <p:nvSpPr>
          <p:cNvPr id="48138" name="Text Box 4"/>
          <p:cNvSpPr txBox="1">
            <a:spLocks noChangeArrowheads="1"/>
          </p:cNvSpPr>
          <p:nvPr/>
        </p:nvSpPr>
        <p:spPr bwMode="auto">
          <a:xfrm>
            <a:off x="2798911" y="1340768"/>
            <a:ext cx="479742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dirty="0">
                <a:solidFill>
                  <a:srgbClr val="020113"/>
                </a:solidFill>
                <a:latin typeface="Calibri" panose="020F0502020204030204" pitchFamily="34" charset="0"/>
              </a:rPr>
              <a:t>a</a:t>
            </a:r>
            <a:r>
              <a:rPr lang="en-US" altLang="en-US" sz="1600" dirty="0" smtClean="0">
                <a:solidFill>
                  <a:srgbClr val="020113"/>
                </a:solidFill>
                <a:latin typeface="Calibri" panose="020F0502020204030204" pitchFamily="34" charset="0"/>
              </a:rPr>
              <a:t>dapted </a:t>
            </a:r>
            <a:r>
              <a:rPr lang="en-US" altLang="en-US" sz="1600" dirty="0">
                <a:solidFill>
                  <a:srgbClr val="020113"/>
                </a:solidFill>
                <a:latin typeface="Calibri" panose="020F0502020204030204" pitchFamily="34" charset="0"/>
              </a:rPr>
              <a:t>from Kaminsky, Reinhart &amp; </a:t>
            </a:r>
            <a:r>
              <a:rPr lang="en-US" altLang="en-US" sz="1600" dirty="0" smtClean="0">
                <a:solidFill>
                  <a:srgbClr val="020113"/>
                </a:solidFill>
                <a:latin typeface="Calibri" panose="020F0502020204030204" pitchFamily="34" charset="0"/>
              </a:rPr>
              <a:t>Végh </a:t>
            </a:r>
            <a:r>
              <a:rPr lang="en-US" altLang="en-US" sz="1600" dirty="0">
                <a:solidFill>
                  <a:srgbClr val="020113"/>
                </a:solidFill>
                <a:latin typeface="Calibri" panose="020F0502020204030204" pitchFamily="34" charset="0"/>
              </a:rPr>
              <a:t>(2004)</a:t>
            </a:r>
          </a:p>
        </p:txBody>
      </p:sp>
      <p:pic>
        <p:nvPicPr>
          <p:cNvPr id="56322" name="Picture 2" descr="http://www.rasco-int.com/files/imgs/Azerbaijan_Flag__by_ayxan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4956" y="659524"/>
            <a:ext cx="5715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Arrow Connector 12"/>
          <p:cNvCxnSpPr>
            <a:stCxn id="56322" idx="3"/>
          </p:cNvCxnSpPr>
          <p:nvPr/>
        </p:nvCxnSpPr>
        <p:spPr>
          <a:xfrm>
            <a:off x="8676456" y="830974"/>
            <a:ext cx="190500" cy="339013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6324" name="Picture 4" descr="http://theblackcordelias.files.wordpress.com/2008/04/flag-swiss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6324600"/>
            <a:ext cx="5715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2" name="Straight Arrow Connector 21"/>
          <p:cNvCxnSpPr/>
          <p:nvPr/>
        </p:nvCxnSpPr>
        <p:spPr>
          <a:xfrm flipH="1" flipV="1">
            <a:off x="1006475" y="6316663"/>
            <a:ext cx="228600" cy="3048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21" idx="2"/>
          </p:cNvCxnSpPr>
          <p:nvPr/>
        </p:nvCxnSpPr>
        <p:spPr>
          <a:xfrm>
            <a:off x="4902200" y="2710098"/>
            <a:ext cx="0" cy="41410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V="1">
            <a:off x="1771382" y="4953000"/>
            <a:ext cx="856" cy="79013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4" descr="http://www.mapsofworld.com/images/world-countries-flags/greece-flag.g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3096" y="5769696"/>
            <a:ext cx="510504" cy="346639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File:Flag of Chile.sv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0445" y="2361310"/>
            <a:ext cx="523509" cy="348788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971600" y="1340768"/>
            <a:ext cx="188808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>
                <a:latin typeface="+mn-lt"/>
              </a:rPr>
              <a:t>“</a:t>
            </a:r>
            <a:r>
              <a:rPr lang="en-US" sz="1600" dirty="0" err="1">
                <a:latin typeface="+mn-lt"/>
              </a:rPr>
              <a:t>G</a:t>
            </a:r>
            <a:r>
              <a:rPr lang="en-US" sz="1600" dirty="0" err="1" smtClean="0">
                <a:latin typeface="+mn-lt"/>
              </a:rPr>
              <a:t>rafico</a:t>
            </a:r>
            <a:r>
              <a:rPr lang="en-US" sz="1600" dirty="0" smtClean="0">
                <a:latin typeface="+mn-lt"/>
              </a:rPr>
              <a:t> </a:t>
            </a:r>
            <a:r>
              <a:rPr lang="en-US" sz="1600" dirty="0">
                <a:latin typeface="+mn-lt"/>
              </a:rPr>
              <a:t>de </a:t>
            </a:r>
            <a:r>
              <a:rPr lang="en-US" sz="1600" dirty="0" err="1" smtClean="0">
                <a:latin typeface="+mn-lt"/>
              </a:rPr>
              <a:t>Peñarol</a:t>
            </a:r>
            <a:r>
              <a:rPr lang="en-US" sz="1600" dirty="0" smtClean="0">
                <a:latin typeface="+mn-lt"/>
              </a:rPr>
              <a:t>”</a:t>
            </a:r>
            <a:endParaRPr lang="en-US" sz="1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574160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4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6272EE3E-56D3-4529-A4DF-8FC0D671D9A7}" type="slidenum">
              <a:rPr lang="en-US" altLang="en-US" sz="1400">
                <a:latin typeface="Calibri" panose="020F050202020403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lang="en-US" altLang="en-US" sz="1400">
              <a:latin typeface="Calibri" panose="020F0502020204030204" pitchFamily="34" charset="0"/>
            </a:endParaRPr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21801E73-7A60-4F34-86BE-8C927C5316ED}" type="slidenum">
              <a:rPr lang="en-US" altLang="en-US" sz="1400"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lang="en-US" altLang="en-US" sz="1400">
              <a:effectLst>
                <a:outerShdw blurRad="38100" dist="38100" dir="2700000" algn="tl">
                  <a:srgbClr val="000000"/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07504" y="789384"/>
            <a:ext cx="8640960" cy="6096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 dirty="0" smtClean="0">
                <a:effectLst/>
                <a:latin typeface="Calibri" panose="020F0502020204030204" pitchFamily="34" charset="0"/>
              </a:rPr>
              <a:t>An important development --  </a:t>
            </a:r>
            <a:br>
              <a:rPr lang="en-US" altLang="en-US" dirty="0" smtClean="0">
                <a:effectLst/>
                <a:latin typeface="Calibri" panose="020F0502020204030204" pitchFamily="34" charset="0"/>
              </a:rPr>
            </a:br>
            <a:r>
              <a:rPr lang="en-US" altLang="en-US" dirty="0" smtClean="0">
                <a:effectLst/>
                <a:latin typeface="Calibri" panose="020F0502020204030204" pitchFamily="34" charset="0"/>
              </a:rPr>
              <a:t>some developing countries were able </a:t>
            </a:r>
            <a:br>
              <a:rPr lang="en-US" altLang="en-US" dirty="0" smtClean="0">
                <a:effectLst/>
                <a:latin typeface="Calibri" panose="020F0502020204030204" pitchFamily="34" charset="0"/>
              </a:rPr>
            </a:br>
            <a:r>
              <a:rPr lang="en-US" altLang="en-US" dirty="0" smtClean="0">
                <a:effectLst/>
                <a:latin typeface="Calibri" panose="020F0502020204030204" pitchFamily="34" charset="0"/>
              </a:rPr>
              <a:t>to break the historic pattern after 2000:</a:t>
            </a:r>
            <a:r>
              <a:rPr lang="en-US" altLang="en-US" sz="500" dirty="0" smtClean="0">
                <a:effectLst/>
                <a:latin typeface="Calibri" panose="020F0502020204030204" pitchFamily="34" charset="0"/>
              </a:rPr>
              <a:t/>
            </a:r>
            <a:br>
              <a:rPr lang="en-US" altLang="en-US" sz="500" dirty="0" smtClean="0">
                <a:effectLst/>
                <a:latin typeface="Calibri" panose="020F0502020204030204" pitchFamily="34" charset="0"/>
              </a:rPr>
            </a:br>
            <a:endParaRPr lang="en-US" altLang="en-US" sz="500" dirty="0" smtClean="0">
              <a:effectLst/>
              <a:latin typeface="Calibri" panose="020F0502020204030204" pitchFamily="34" charset="0"/>
            </a:endParaRPr>
          </a:p>
          <a:p>
            <a:pPr lvl="1" eaLnBrk="1" hangingPunct="1"/>
            <a:r>
              <a:rPr lang="en-US" altLang="en-US" dirty="0" smtClean="0">
                <a:effectLst/>
                <a:latin typeface="Calibri" panose="020F0502020204030204" pitchFamily="34" charset="0"/>
              </a:rPr>
              <a:t>taking advantage of the boom of 2002-2008</a:t>
            </a:r>
          </a:p>
          <a:p>
            <a:pPr lvl="2" eaLnBrk="1" hangingPunct="1"/>
            <a:r>
              <a:rPr lang="en-US" altLang="en-US" dirty="0" smtClean="0">
                <a:effectLst/>
                <a:latin typeface="Calibri" panose="020F0502020204030204" pitchFamily="34" charset="0"/>
              </a:rPr>
              <a:t>to run budget surpluses &amp; build reserves,</a:t>
            </a:r>
            <a:r>
              <a:rPr lang="en-US" altLang="en-US" sz="500" dirty="0" smtClean="0">
                <a:effectLst/>
                <a:latin typeface="Calibri" panose="020F0502020204030204" pitchFamily="34" charset="0"/>
              </a:rPr>
              <a:t/>
            </a:r>
            <a:br>
              <a:rPr lang="en-US" altLang="en-US" sz="500" dirty="0" smtClean="0">
                <a:effectLst/>
                <a:latin typeface="Calibri" panose="020F0502020204030204" pitchFamily="34" charset="0"/>
              </a:rPr>
            </a:br>
            <a:endParaRPr lang="en-US" altLang="en-US" sz="500" dirty="0" smtClean="0">
              <a:effectLst/>
              <a:latin typeface="Calibri" panose="020F0502020204030204" pitchFamily="34" charset="0"/>
            </a:endParaRPr>
          </a:p>
          <a:p>
            <a:pPr lvl="1" eaLnBrk="1" hangingPunct="1"/>
            <a:r>
              <a:rPr lang="en-US" altLang="en-US" dirty="0" smtClean="0">
                <a:effectLst/>
                <a:latin typeface="Calibri" panose="020F0502020204030204" pitchFamily="34" charset="0"/>
              </a:rPr>
              <a:t>thereby earning the ability to expand </a:t>
            </a:r>
            <a:br>
              <a:rPr lang="en-US" altLang="en-US" dirty="0" smtClean="0">
                <a:effectLst/>
                <a:latin typeface="Calibri" panose="020F0502020204030204" pitchFamily="34" charset="0"/>
              </a:rPr>
            </a:br>
            <a:r>
              <a:rPr lang="en-US" altLang="en-US" dirty="0" smtClean="0">
                <a:effectLst/>
                <a:latin typeface="Calibri" panose="020F0502020204030204" pitchFamily="34" charset="0"/>
              </a:rPr>
              <a:t>fiscally in the 2008-09 crisis.</a:t>
            </a:r>
            <a:r>
              <a:rPr lang="en-US" altLang="en-US" sz="800" dirty="0" smtClean="0">
                <a:effectLst/>
                <a:latin typeface="Calibri" panose="020F0502020204030204" pitchFamily="34" charset="0"/>
              </a:rPr>
              <a:t/>
            </a:r>
            <a:br>
              <a:rPr lang="en-US" altLang="en-US" sz="800" dirty="0" smtClean="0">
                <a:effectLst/>
                <a:latin typeface="Calibri" panose="020F0502020204030204" pitchFamily="34" charset="0"/>
              </a:rPr>
            </a:br>
            <a:endParaRPr lang="en-US" altLang="en-US" sz="800" dirty="0" smtClean="0">
              <a:effectLst/>
              <a:latin typeface="Calibri" panose="020F0502020204030204" pitchFamily="34" charset="0"/>
            </a:endParaRPr>
          </a:p>
          <a:p>
            <a:pPr lvl="1" eaLnBrk="1" hangingPunct="1"/>
            <a:r>
              <a:rPr lang="en-US" altLang="en-US" dirty="0" smtClean="0">
                <a:effectLst/>
                <a:latin typeface="Calibri" panose="020F0502020204030204" pitchFamily="34" charset="0"/>
              </a:rPr>
              <a:t>Chile, Costa Rica, Botswana, Malaysia, S. Korea…</a:t>
            </a:r>
            <a:r>
              <a:rPr lang="en-US" altLang="en-US" sz="1600" dirty="0" smtClean="0">
                <a:effectLst/>
                <a:latin typeface="Calibri" panose="020F0502020204030204" pitchFamily="34" charset="0"/>
              </a:rPr>
              <a:t/>
            </a:r>
            <a:br>
              <a:rPr lang="en-US" altLang="en-US" sz="1600" dirty="0" smtClean="0">
                <a:effectLst/>
                <a:latin typeface="Calibri" panose="020F0502020204030204" pitchFamily="34" charset="0"/>
              </a:rPr>
            </a:br>
            <a:endParaRPr lang="en-US" altLang="en-US" sz="1600" dirty="0" smtClean="0">
              <a:effectLst/>
              <a:latin typeface="Calibri" panose="020F0502020204030204" pitchFamily="34" charset="0"/>
            </a:endParaRPr>
          </a:p>
          <a:p>
            <a:pPr eaLnBrk="1" hangingPunct="1"/>
            <a:r>
              <a:rPr lang="en-US" altLang="en-US" sz="3000" dirty="0" smtClean="0">
                <a:effectLst/>
                <a:latin typeface="Calibri" panose="020F0502020204030204" pitchFamily="34" charset="0"/>
              </a:rPr>
              <a:t>Subsequently, some went back to full pro-cyclicality,</a:t>
            </a:r>
          </a:p>
          <a:p>
            <a:pPr lvl="1" eaLnBrk="1" hangingPunct="1"/>
            <a:r>
              <a:rPr lang="en-US" altLang="en-US" sz="2600" dirty="0">
                <a:effectLst/>
                <a:latin typeface="Calibri" panose="020F0502020204030204" pitchFamily="34" charset="0"/>
              </a:rPr>
              <a:t>e</a:t>
            </a:r>
            <a:r>
              <a:rPr lang="en-US" altLang="en-US" sz="2600" dirty="0" smtClean="0">
                <a:effectLst/>
                <a:latin typeface="Calibri" panose="020F0502020204030204" pitchFamily="34" charset="0"/>
              </a:rPr>
              <a:t>.g., Argentina, Brazil, &amp; Ecuador.</a:t>
            </a:r>
          </a:p>
        </p:txBody>
      </p:sp>
      <p:pic>
        <p:nvPicPr>
          <p:cNvPr id="347141" name="Picture 5" descr="chile-fla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1081" y="4581128"/>
            <a:ext cx="762000" cy="609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158" name="Text Box 6"/>
          <p:cNvSpPr txBox="1">
            <a:spLocks noChangeArrowheads="1"/>
          </p:cNvSpPr>
          <p:nvPr/>
        </p:nvSpPr>
        <p:spPr bwMode="auto">
          <a:xfrm>
            <a:off x="2208501" y="255587"/>
            <a:ext cx="4523739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200" b="1" dirty="0">
                <a:solidFill>
                  <a:schemeClr val="tx2"/>
                </a:solidFill>
                <a:latin typeface="Calibri" panose="020F0502020204030204" pitchFamily="34" charset="0"/>
              </a:rPr>
              <a:t>The procyclicality of fiscal policy,</a:t>
            </a:r>
            <a:r>
              <a:rPr lang="en-US" altLang="en-US" sz="1800" b="1" dirty="0">
                <a:latin typeface="Calibri" panose="020F0502020204030204" pitchFamily="34" charset="0"/>
              </a:rPr>
              <a:t> </a:t>
            </a:r>
            <a:r>
              <a:rPr lang="en-US" altLang="en-US" sz="1800" b="1" dirty="0">
                <a:solidFill>
                  <a:schemeClr val="tx2"/>
                </a:solidFill>
                <a:latin typeface="Calibri" panose="020F0502020204030204" pitchFamily="34" charset="0"/>
              </a:rPr>
              <a:t>cont</a:t>
            </a:r>
            <a:r>
              <a:rPr lang="en-US" altLang="en-US" sz="1800" b="1" dirty="0">
                <a:latin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19841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1" y="1219200"/>
            <a:ext cx="8915400" cy="4214163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179512" y="5787260"/>
            <a:ext cx="859342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Calibri" panose="020F0502020204030204" pitchFamily="34" charset="0"/>
              </a:rPr>
              <a:t>DEVELOPING: 43</a:t>
            </a:r>
            <a:r>
              <a:rPr lang="en-US" dirty="0">
                <a:latin typeface="Calibri" panose="020F0502020204030204" pitchFamily="34" charset="0"/>
              </a:rPr>
              <a:t>% (or 32 out of 75) </a:t>
            </a:r>
            <a:r>
              <a:rPr lang="en-US" dirty="0" smtClean="0">
                <a:latin typeface="Calibri" panose="020F0502020204030204" pitchFamily="34" charset="0"/>
              </a:rPr>
              <a:t>countercyclical. </a:t>
            </a:r>
            <a:r>
              <a:rPr lang="en-US" i="1" dirty="0" smtClean="0">
                <a:latin typeface="Calibri" panose="020F0502020204030204" pitchFamily="34" charset="0"/>
              </a:rPr>
              <a:t>Was </a:t>
            </a:r>
            <a:r>
              <a:rPr lang="en-US" i="1" dirty="0">
                <a:latin typeface="Calibri" panose="020F0502020204030204" pitchFamily="34" charset="0"/>
              </a:rPr>
              <a:t>17% (or 13 out of 75) in </a:t>
            </a:r>
            <a:r>
              <a:rPr lang="en-US" i="1" dirty="0" smtClean="0">
                <a:latin typeface="Calibri" panose="020F0502020204030204" pitchFamily="34" charset="0"/>
              </a:rPr>
              <a:t>1960-99.</a:t>
            </a:r>
            <a:endParaRPr lang="en-US" dirty="0">
              <a:latin typeface="Calibri" panose="020F0502020204030204" pitchFamily="34" charset="0"/>
            </a:endParaRPr>
          </a:p>
          <a:p>
            <a:r>
              <a:rPr lang="en-US" dirty="0" smtClean="0">
                <a:latin typeface="Calibri" panose="020F0502020204030204" pitchFamily="34" charset="0"/>
              </a:rPr>
              <a:t>ADVANCED: 86</a:t>
            </a:r>
            <a:r>
              <a:rPr lang="en-US" dirty="0">
                <a:latin typeface="Calibri" panose="020F0502020204030204" pitchFamily="34" charset="0"/>
              </a:rPr>
              <a:t>% (or 18 out of </a:t>
            </a:r>
            <a:r>
              <a:rPr lang="en-US" dirty="0" smtClean="0">
                <a:latin typeface="Calibri" panose="020F0502020204030204" pitchFamily="34" charset="0"/>
              </a:rPr>
              <a:t>21) countercyclical.  </a:t>
            </a:r>
            <a:r>
              <a:rPr lang="en-US" i="1" dirty="0" smtClean="0">
                <a:latin typeface="Calibri" panose="020F0502020204030204" pitchFamily="34" charset="0"/>
              </a:rPr>
              <a:t>Was </a:t>
            </a:r>
            <a:r>
              <a:rPr lang="en-US" i="1" dirty="0">
                <a:latin typeface="Calibri" panose="020F0502020204030204" pitchFamily="34" charset="0"/>
              </a:rPr>
              <a:t>80% (or 16 out of 20) in </a:t>
            </a:r>
            <a:r>
              <a:rPr lang="en-US" i="1" dirty="0" smtClean="0">
                <a:latin typeface="Calibri" panose="020F0502020204030204" pitchFamily="34" charset="0"/>
              </a:rPr>
              <a:t>1960-99.</a:t>
            </a:r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15" name="Rectangle 7"/>
          <p:cNvSpPr>
            <a:spLocks noChangeArrowheads="1"/>
          </p:cNvSpPr>
          <p:nvPr/>
        </p:nvSpPr>
        <p:spPr bwMode="auto">
          <a:xfrm>
            <a:off x="2479964" y="3657600"/>
            <a:ext cx="6816436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006699"/>
                </a:solidFill>
                <a:latin typeface="Calibri" panose="020F0502020204030204" pitchFamily="34" charset="0"/>
              </a:rPr>
              <a:t>In the </a:t>
            </a:r>
            <a:r>
              <a:rPr lang="en-US" altLang="en-US" sz="2800" b="1" dirty="0" smtClean="0">
                <a:solidFill>
                  <a:srgbClr val="006699"/>
                </a:solidFill>
                <a:latin typeface="Calibri" panose="020F0502020204030204" pitchFamily="34" charset="0"/>
              </a:rPr>
              <a:t>decade 2000-2009, </a:t>
            </a:r>
            <a:r>
              <a:rPr lang="en-US" altLang="en-US" sz="2800" b="1" dirty="0">
                <a:solidFill>
                  <a:srgbClr val="006699"/>
                </a:solidFill>
                <a:latin typeface="Calibri" panose="020F0502020204030204" pitchFamily="34" charset="0"/>
              </a:rPr>
              <a:t/>
            </a:r>
            <a:br>
              <a:rPr lang="en-US" altLang="en-US" sz="2800" b="1" dirty="0">
                <a:solidFill>
                  <a:srgbClr val="006699"/>
                </a:solidFill>
                <a:latin typeface="Calibri" panose="020F0502020204030204" pitchFamily="34" charset="0"/>
              </a:rPr>
            </a:br>
            <a:r>
              <a:rPr lang="en-US" altLang="en-US" sz="2800" b="1" dirty="0">
                <a:solidFill>
                  <a:srgbClr val="006699"/>
                </a:solidFill>
                <a:latin typeface="Calibri" panose="020F0502020204030204" pitchFamily="34" charset="0"/>
              </a:rPr>
              <a:t>about </a:t>
            </a:r>
            <a:r>
              <a:rPr lang="en-US" altLang="en-US" sz="2800" b="1" dirty="0" smtClean="0">
                <a:solidFill>
                  <a:srgbClr val="006699"/>
                </a:solidFill>
                <a:latin typeface="Calibri" panose="020F0502020204030204" pitchFamily="34" charset="0"/>
              </a:rPr>
              <a:t>1/4 </a:t>
            </a:r>
            <a:r>
              <a:rPr lang="en-US" altLang="en-US" sz="2800" b="1" dirty="0">
                <a:solidFill>
                  <a:srgbClr val="006699"/>
                </a:solidFill>
                <a:latin typeface="Calibri" panose="020F0502020204030204" pitchFamily="34" charset="0"/>
              </a:rPr>
              <a:t>developing countries </a:t>
            </a:r>
            <a:br>
              <a:rPr lang="en-US" altLang="en-US" sz="2800" b="1" dirty="0">
                <a:solidFill>
                  <a:srgbClr val="006699"/>
                </a:solidFill>
                <a:latin typeface="Calibri" panose="020F0502020204030204" pitchFamily="34" charset="0"/>
              </a:rPr>
            </a:br>
            <a:r>
              <a:rPr lang="en-US" altLang="en-US" sz="2800" b="1" dirty="0">
                <a:solidFill>
                  <a:srgbClr val="006699"/>
                </a:solidFill>
                <a:latin typeface="Calibri" panose="020F0502020204030204" pitchFamily="34" charset="0"/>
              </a:rPr>
              <a:t>switched to </a:t>
            </a:r>
            <a:r>
              <a:rPr lang="en-US" altLang="en-US" sz="2800" b="1" i="1" dirty="0">
                <a:solidFill>
                  <a:srgbClr val="006699"/>
                </a:solidFill>
                <a:latin typeface="Calibri" panose="020F0502020204030204" pitchFamily="34" charset="0"/>
              </a:rPr>
              <a:t>countercyclical</a:t>
            </a:r>
            <a:r>
              <a:rPr lang="en-US" altLang="en-US" sz="2800" b="1" dirty="0">
                <a:solidFill>
                  <a:srgbClr val="006699"/>
                </a:solidFill>
                <a:latin typeface="Calibri" panose="020F0502020204030204" pitchFamily="34" charset="0"/>
              </a:rPr>
              <a:t> fiscal policy:</a:t>
            </a:r>
            <a:br>
              <a:rPr lang="en-US" altLang="en-US" sz="2800" b="1" dirty="0">
                <a:solidFill>
                  <a:srgbClr val="006699"/>
                </a:solidFill>
                <a:latin typeface="Calibri" panose="020F0502020204030204" pitchFamily="34" charset="0"/>
              </a:rPr>
            </a:br>
            <a:r>
              <a:rPr lang="en-US" altLang="en-US" sz="2800" b="1" dirty="0">
                <a:solidFill>
                  <a:srgbClr val="006699"/>
                </a:solidFill>
                <a:latin typeface="Calibri" panose="020F0502020204030204" pitchFamily="34" charset="0"/>
              </a:rPr>
              <a:t>Negative correlation of G &amp; GDP.</a:t>
            </a:r>
          </a:p>
        </p:txBody>
      </p:sp>
      <p:sp>
        <p:nvSpPr>
          <p:cNvPr id="16" name="AutoShape 10"/>
          <p:cNvSpPr>
            <a:spLocks noChangeArrowheads="1"/>
          </p:cNvSpPr>
          <p:nvPr/>
        </p:nvSpPr>
        <p:spPr bwMode="auto">
          <a:xfrm rot="4440997">
            <a:off x="2464713" y="497075"/>
            <a:ext cx="1331960" cy="4391025"/>
          </a:xfrm>
          <a:prstGeom prst="curvedRightArrow">
            <a:avLst>
              <a:gd name="adj1" fmla="val 53553"/>
              <a:gd name="adj2" fmla="val 107106"/>
              <a:gd name="adj3" fmla="val 33333"/>
            </a:avLst>
          </a:prstGeom>
          <a:solidFill>
            <a:srgbClr val="FFFF00"/>
          </a:solidFill>
          <a:ln w="57150">
            <a:solidFill>
              <a:srgbClr val="336699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en-US" sz="1800" smtClean="0">
              <a:latin typeface="Calibri" pitchFamily="34" charset="0"/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 flipH="1" flipV="1">
            <a:off x="905326" y="4967514"/>
            <a:ext cx="85274" cy="3810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8377108" y="1075894"/>
            <a:ext cx="0" cy="75290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4" descr="http://www.mapsofworld.com/images/world-countries-flags/greece-flag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8485" y="1066800"/>
            <a:ext cx="469715" cy="318944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File:Flag of Chile.sv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372" y="5273483"/>
            <a:ext cx="523509" cy="348788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696877" y="1300663"/>
            <a:ext cx="7227596" cy="33855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dirty="0" smtClean="0">
                <a:solidFill>
                  <a:srgbClr val="020113"/>
                </a:solidFill>
                <a:latin typeface="+mn-lt"/>
              </a:rPr>
              <a:t>Adapted from Frankel</a:t>
            </a:r>
            <a:r>
              <a:rPr lang="en-US" altLang="en-US" sz="1600" dirty="0">
                <a:solidFill>
                  <a:srgbClr val="020113"/>
                </a:solidFill>
                <a:latin typeface="+mn-lt"/>
              </a:rPr>
              <a:t>, </a:t>
            </a:r>
            <a:r>
              <a:rPr lang="en-US" altLang="en-US" sz="1600" dirty="0" smtClean="0">
                <a:solidFill>
                  <a:srgbClr val="020113"/>
                </a:solidFill>
                <a:latin typeface="+mn-lt"/>
              </a:rPr>
              <a:t>Végh </a:t>
            </a:r>
            <a:r>
              <a:rPr lang="en-US" altLang="en-US" sz="1600" dirty="0">
                <a:solidFill>
                  <a:srgbClr val="020113"/>
                </a:solidFill>
                <a:latin typeface="+mn-lt"/>
              </a:rPr>
              <a:t>&amp; Vuletin </a:t>
            </a:r>
            <a:r>
              <a:rPr lang="en-US" altLang="en-US" sz="1600" dirty="0" smtClean="0">
                <a:solidFill>
                  <a:srgbClr val="020113"/>
                </a:solidFill>
                <a:latin typeface="+mn-lt"/>
              </a:rPr>
              <a:t>(</a:t>
            </a:r>
            <a:r>
              <a:rPr lang="en-US" altLang="en-US" sz="1600" i="1" dirty="0" smtClean="0">
                <a:solidFill>
                  <a:srgbClr val="020113"/>
                </a:solidFill>
                <a:latin typeface="+mn-lt"/>
              </a:rPr>
              <a:t>JDE</a:t>
            </a:r>
            <a:r>
              <a:rPr lang="en-US" altLang="en-US" sz="1600" dirty="0" smtClean="0">
                <a:solidFill>
                  <a:srgbClr val="020113"/>
                </a:solidFill>
                <a:latin typeface="+mn-lt"/>
              </a:rPr>
              <a:t>, 2013)</a:t>
            </a:r>
            <a:endParaRPr lang="en-US" altLang="en-US" sz="1600" dirty="0">
              <a:solidFill>
                <a:srgbClr val="020113"/>
              </a:solidFill>
              <a:latin typeface="+mn-lt"/>
            </a:endParaRPr>
          </a:p>
        </p:txBody>
      </p:sp>
      <p:sp>
        <p:nvSpPr>
          <p:cNvPr id="13" name="Rectangle 4"/>
          <p:cNvSpPr txBox="1">
            <a:spLocks noChangeArrowheads="1"/>
          </p:cNvSpPr>
          <p:nvPr/>
        </p:nvSpPr>
        <p:spPr>
          <a:xfrm>
            <a:off x="76200" y="228600"/>
            <a:ext cx="89154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3200" b="1" dirty="0" smtClean="0">
                <a:latin typeface="Calibri" panose="020F0502020204030204" pitchFamily="34" charset="0"/>
              </a:rPr>
              <a:t>Correlations between Government spending &amp; GDP </a:t>
            </a:r>
            <a:br>
              <a:rPr lang="en-US" altLang="en-US" sz="3200" b="1" dirty="0" smtClean="0">
                <a:latin typeface="Calibri" panose="020F0502020204030204" pitchFamily="34" charset="0"/>
              </a:rPr>
            </a:br>
            <a:r>
              <a:rPr lang="en-US" altLang="en-US" sz="3200" b="1" dirty="0" smtClean="0">
                <a:latin typeface="Calibri" panose="020F0502020204030204" pitchFamily="34" charset="0"/>
              </a:rPr>
              <a:t>2000-2009</a:t>
            </a:r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8895355" y="748123"/>
            <a:ext cx="0" cy="63762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4" descr="Flag of Venezuela.sv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6028" y="609820"/>
            <a:ext cx="414909" cy="276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3" name="Straight Arrow Connector 22"/>
          <p:cNvCxnSpPr/>
          <p:nvPr/>
        </p:nvCxnSpPr>
        <p:spPr>
          <a:xfrm flipH="1" flipV="1">
            <a:off x="1248927" y="4977873"/>
            <a:ext cx="371151" cy="37064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" descr="Flag of Costa Rica (state).sv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6160" y="5296775"/>
            <a:ext cx="455116" cy="273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5" name="Straight Arrow Connector 24"/>
          <p:cNvCxnSpPr/>
          <p:nvPr/>
        </p:nvCxnSpPr>
        <p:spPr>
          <a:xfrm flipV="1">
            <a:off x="1914939" y="4714461"/>
            <a:ext cx="0" cy="3810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" descr="Flag of Malaysia.sv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4705" y="4989468"/>
            <a:ext cx="473141" cy="236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Flag of South Korea.sv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7632" y="4617680"/>
            <a:ext cx="527547" cy="351698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7" name="Straight Arrow Connector 26"/>
          <p:cNvCxnSpPr/>
          <p:nvPr/>
        </p:nvCxnSpPr>
        <p:spPr>
          <a:xfrm flipV="1">
            <a:off x="2743200" y="4333882"/>
            <a:ext cx="221974" cy="31431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6459887" y="6505599"/>
            <a:ext cx="22165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Calibri" panose="020F0502020204030204" pitchFamily="34" charset="0"/>
              </a:rPr>
              <a:t>Thanks to Guillermo Vuletin</a:t>
            </a:r>
            <a:endParaRPr lang="en-US" sz="1400" dirty="0">
              <a:latin typeface="Calibri" panose="020F050202020403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2F3AB-5446-41BD-9242-90190693905E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09941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115CEA9-28AE-4FBC-BEAF-A2E770AEDF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6773" y="1124744"/>
            <a:ext cx="9144000" cy="5348298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304800" y="145264"/>
            <a:ext cx="8607136" cy="1195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smtClean="0">
                <a:latin typeface="Calibri" panose="020F0502020204030204" pitchFamily="34" charset="0"/>
              </a:rPr>
              <a:t>Update of Correlation (</a:t>
            </a:r>
            <a:r>
              <a:rPr lang="en-US" sz="3200" b="1" dirty="0" err="1" smtClean="0">
                <a:latin typeface="Calibri" panose="020F0502020204030204" pitchFamily="34" charset="0"/>
              </a:rPr>
              <a:t>Govt</a:t>
            </a:r>
            <a:r>
              <a:rPr lang="en-US" sz="3200" b="1" dirty="0" smtClean="0">
                <a:latin typeface="Calibri" panose="020F0502020204030204" pitchFamily="34" charset="0"/>
              </a:rPr>
              <a:t> spending, GDP): </a:t>
            </a:r>
          </a:p>
          <a:p>
            <a:r>
              <a:rPr lang="en-US" sz="3200" b="1" dirty="0" smtClean="0">
                <a:latin typeface="Calibri" panose="020F0502020204030204" pitchFamily="34" charset="0"/>
              </a:rPr>
              <a:t>2000-17</a:t>
            </a:r>
            <a:endParaRPr lang="en-US" sz="3200" b="1" dirty="0">
              <a:latin typeface="Calibri" panose="020F0502020204030204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4892292" y="4818306"/>
            <a:ext cx="3786354" cy="1118803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75000" lnSpcReduction="200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9pPr>
          </a:lstStyle>
          <a:p>
            <a:r>
              <a:rPr lang="en-US" sz="3100" b="1" kern="0" dirty="0" smtClean="0">
                <a:solidFill>
                  <a:srgbClr val="0070C0"/>
                </a:solidFill>
                <a:effectLst/>
                <a:latin typeface="Calibri" panose="020F0502020204030204" pitchFamily="34" charset="0"/>
              </a:rPr>
              <a:t/>
            </a:r>
            <a:br>
              <a:rPr lang="en-US" sz="3100" b="1" kern="0" dirty="0" smtClean="0">
                <a:solidFill>
                  <a:srgbClr val="0070C0"/>
                </a:solidFill>
                <a:effectLst/>
                <a:latin typeface="Calibri" panose="020F0502020204030204" pitchFamily="34" charset="0"/>
              </a:rPr>
            </a:br>
            <a:r>
              <a:rPr lang="en-US" sz="3700" b="1" kern="0" dirty="0" smtClean="0">
                <a:solidFill>
                  <a:srgbClr val="0070C0"/>
                </a:solidFill>
                <a:effectLst/>
                <a:latin typeface="Calibri" panose="020F0502020204030204" pitchFamily="34" charset="0"/>
              </a:rPr>
              <a:t>After 2010, back-sliding among some countries.</a:t>
            </a:r>
          </a:p>
          <a:p>
            <a:endParaRPr lang="en-US" sz="3700" kern="0" dirty="0">
              <a:solidFill>
                <a:srgbClr val="0070C0"/>
              </a:solidFill>
              <a:effectLst/>
              <a:latin typeface="Calibri" panose="020F0502020204030204" pitchFamily="34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7764290" y="1304636"/>
            <a:ext cx="168478" cy="678209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>
            <a:off x="8674497" y="981173"/>
            <a:ext cx="171450" cy="335279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4" descr="Flag of Venezuela.sv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3149" y="755348"/>
            <a:ext cx="377190" cy="251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Straight Arrow Connector 10"/>
          <p:cNvCxnSpPr/>
          <p:nvPr/>
        </p:nvCxnSpPr>
        <p:spPr>
          <a:xfrm flipH="1">
            <a:off x="8387486" y="1271704"/>
            <a:ext cx="17085" cy="36411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8" descr="Flag of Argentina.sv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0834" y="990600"/>
            <a:ext cx="449766" cy="281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Straight Arrow Connector 12"/>
          <p:cNvCxnSpPr/>
          <p:nvPr/>
        </p:nvCxnSpPr>
        <p:spPr>
          <a:xfrm flipV="1">
            <a:off x="1095081" y="5743732"/>
            <a:ext cx="0" cy="53688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2" descr="File:Flag of Chile.sv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828" y="6248400"/>
            <a:ext cx="523509" cy="348788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1" name="Straight Arrow Connector 20"/>
          <p:cNvCxnSpPr/>
          <p:nvPr/>
        </p:nvCxnSpPr>
        <p:spPr>
          <a:xfrm>
            <a:off x="5943600" y="2133600"/>
            <a:ext cx="0" cy="530763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" descr="Flag of Brazil.sv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3503" y="1963293"/>
            <a:ext cx="461010" cy="322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6" name="Straight Arrow Connector 25"/>
          <p:cNvCxnSpPr>
            <a:stCxn id="29" idx="1"/>
          </p:cNvCxnSpPr>
          <p:nvPr/>
        </p:nvCxnSpPr>
        <p:spPr>
          <a:xfrm flipH="1" flipV="1">
            <a:off x="1486340" y="5721460"/>
            <a:ext cx="218661" cy="313317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Picture 2" descr="Flag of Costa Rica (state).sv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5001" y="5894593"/>
            <a:ext cx="467091" cy="280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4" name="Straight Arrow Connector 33"/>
          <p:cNvCxnSpPr/>
          <p:nvPr/>
        </p:nvCxnSpPr>
        <p:spPr>
          <a:xfrm flipH="1">
            <a:off x="8143460" y="1439501"/>
            <a:ext cx="1" cy="37936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Picture 2" descr="File:Flag of Ecuador.sv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7858" y="1330657"/>
            <a:ext cx="386408" cy="257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4" descr="Flag of South Korea.sv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4079" y="6246388"/>
            <a:ext cx="527547" cy="351698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9" name="Straight Arrow Connector 38"/>
          <p:cNvCxnSpPr/>
          <p:nvPr/>
        </p:nvCxnSpPr>
        <p:spPr>
          <a:xfrm flipH="1" flipV="1">
            <a:off x="1324469" y="5618924"/>
            <a:ext cx="77222" cy="64181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4" descr="http://www.mapsofworld.com/images/world-countries-flags/greece-flag.gif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6847" y="1166020"/>
            <a:ext cx="414984" cy="28178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 Box 7"/>
          <p:cNvSpPr txBox="1">
            <a:spLocks noChangeArrowheads="1"/>
          </p:cNvSpPr>
          <p:nvPr/>
        </p:nvSpPr>
        <p:spPr bwMode="auto">
          <a:xfrm rot="16200000" flipV="1">
            <a:off x="6584707" y="1827153"/>
            <a:ext cx="1371600" cy="5047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2200" dirty="0">
                <a:solidFill>
                  <a:srgbClr val="0070C0"/>
                </a:solidFill>
                <a:latin typeface="Bookman Old Style" panose="02050604050505020204" pitchFamily="18" charset="0"/>
              </a:rPr>
              <a:t>}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16752" y="6073551"/>
            <a:ext cx="18832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Calibri" panose="020F0502020204030204" pitchFamily="34" charset="0"/>
              </a:rPr>
              <a:t>Thanks to Luis </a:t>
            </a:r>
            <a:r>
              <a:rPr lang="en-US" sz="1400" dirty="0" err="1" smtClean="0">
                <a:latin typeface="Calibri" panose="020F0502020204030204" pitchFamily="34" charset="0"/>
              </a:rPr>
              <a:t>Morano</a:t>
            </a:r>
            <a:r>
              <a:rPr lang="en-US" sz="1400" dirty="0" smtClean="0">
                <a:latin typeface="Calibri" panose="020F0502020204030204" pitchFamily="34" charset="0"/>
              </a:rPr>
              <a:t>.</a:t>
            </a:r>
            <a:endParaRPr lang="en-US" sz="1400" dirty="0">
              <a:latin typeface="Calibri" panose="020F050202020403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203848" y="6413266"/>
            <a:ext cx="60486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 smtClean="0">
                <a:latin typeface="+mn-lt"/>
              </a:rPr>
              <a:t>Cyclical </a:t>
            </a:r>
            <a:r>
              <a:rPr lang="en-US" sz="1000" dirty="0">
                <a:latin typeface="+mn-lt"/>
              </a:rPr>
              <a:t>components of both real GDP and real Government Spending </a:t>
            </a:r>
            <a:r>
              <a:rPr lang="en-US" sz="1000" dirty="0" smtClean="0">
                <a:latin typeface="+mn-lt"/>
              </a:rPr>
              <a:t>are </a:t>
            </a:r>
            <a:r>
              <a:rPr lang="en-US" sz="1000" dirty="0">
                <a:latin typeface="+mn-lt"/>
              </a:rPr>
              <a:t>calculated </a:t>
            </a:r>
            <a:r>
              <a:rPr lang="en-US" sz="1000" dirty="0" smtClean="0">
                <a:latin typeface="+mn-lt"/>
              </a:rPr>
              <a:t>by </a:t>
            </a:r>
            <a:r>
              <a:rPr lang="en-US" sz="1000" dirty="0" err="1" smtClean="0">
                <a:latin typeface="+mn-lt"/>
              </a:rPr>
              <a:t>Hodrick</a:t>
            </a:r>
            <a:r>
              <a:rPr lang="en-US" sz="1000" dirty="0" smtClean="0">
                <a:latin typeface="+mn-lt"/>
              </a:rPr>
              <a:t>-Prescott filter,</a:t>
            </a:r>
          </a:p>
          <a:p>
            <a:r>
              <a:rPr lang="en-US" sz="1000" dirty="0" smtClean="0">
                <a:latin typeface="+mn-lt"/>
              </a:rPr>
              <a:t>using </a:t>
            </a:r>
            <a:r>
              <a:rPr lang="en-US" sz="1000" dirty="0">
                <a:latin typeface="+mn-lt"/>
              </a:rPr>
              <a:t>6.25 as smoothing </a:t>
            </a:r>
            <a:r>
              <a:rPr lang="en-US" sz="1000" dirty="0" smtClean="0">
                <a:latin typeface="+mn-lt"/>
              </a:rPr>
              <a:t>parameter </a:t>
            </a:r>
            <a:r>
              <a:rPr lang="en-US" sz="1000" dirty="0">
                <a:latin typeface="+mn-lt"/>
              </a:rPr>
              <a:t>and extracting the cyclical components from the series of the </a:t>
            </a:r>
            <a:r>
              <a:rPr lang="en-US" sz="1000" dirty="0" smtClean="0">
                <a:latin typeface="+mn-lt"/>
              </a:rPr>
              <a:t>level.</a:t>
            </a:r>
            <a:r>
              <a:rPr lang="en-US" sz="1000" dirty="0">
                <a:latin typeface="+mn-lt"/>
              </a:rPr>
              <a:t> 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FC624-61AE-4446-9FAF-B7C4A1BB8501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68590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CA7B1826-9331-447E-AD41-3F8251565F1B}" type="slidenum">
              <a:rPr lang="en-US" altLang="en-US" sz="1400">
                <a:latin typeface="Calibri" panose="020F050202020403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9</a:t>
            </a:fld>
            <a:endParaRPr lang="en-US" altLang="en-US" sz="1400">
              <a:latin typeface="Calibri" panose="020F0502020204030204" pitchFamily="34" charset="0"/>
            </a:endParaRPr>
          </a:p>
        </p:txBody>
      </p:sp>
      <p:pic>
        <p:nvPicPr>
          <p:cNvPr id="26627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52400" y="1779984"/>
            <a:ext cx="9296400" cy="5105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1317" name="Line 5"/>
          <p:cNvSpPr>
            <a:spLocks noChangeShapeType="1"/>
          </p:cNvSpPr>
          <p:nvPr/>
        </p:nvSpPr>
        <p:spPr bwMode="auto">
          <a:xfrm>
            <a:off x="1943798" y="2924944"/>
            <a:ext cx="6845963" cy="1570856"/>
          </a:xfrm>
          <a:prstGeom prst="line">
            <a:avLst/>
          </a:prstGeom>
          <a:noFill/>
          <a:ln w="76200">
            <a:solidFill>
              <a:srgbClr val="00CC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Calibri" panose="020F0502020204030204" pitchFamily="34" charset="0"/>
            </a:endParaRPr>
          </a:p>
        </p:txBody>
      </p:sp>
      <p:sp>
        <p:nvSpPr>
          <p:cNvPr id="5125" name="Text Box 7"/>
          <p:cNvSpPr txBox="1">
            <a:spLocks noChangeArrowheads="1"/>
          </p:cNvSpPr>
          <p:nvPr/>
        </p:nvSpPr>
        <p:spPr bwMode="auto">
          <a:xfrm>
            <a:off x="4901461" y="5292497"/>
            <a:ext cx="378037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None/>
            </a:pPr>
            <a:r>
              <a:rPr lang="en-US" altLang="en-US" sz="1600" dirty="0">
                <a:solidFill>
                  <a:srgbClr val="333300"/>
                </a:solidFill>
                <a:latin typeface="Calibri" panose="020F0502020204030204" pitchFamily="34" charset="0"/>
              </a:rPr>
              <a:t>Frankel, Végh &amp; Vuletin; </a:t>
            </a:r>
            <a:r>
              <a:rPr lang="en-US" altLang="en-US" sz="1600" i="1" dirty="0">
                <a:solidFill>
                  <a:srgbClr val="333300"/>
                </a:solidFill>
                <a:latin typeface="Calibri" panose="020F0502020204030204" pitchFamily="34" charset="0"/>
              </a:rPr>
              <a:t>JDE, </a:t>
            </a:r>
            <a:r>
              <a:rPr lang="en-US" altLang="en-US" sz="1600" dirty="0">
                <a:solidFill>
                  <a:srgbClr val="333300"/>
                </a:solidFill>
                <a:latin typeface="Calibri" panose="020F0502020204030204" pitchFamily="34" charset="0"/>
              </a:rPr>
              <a:t>2013</a:t>
            </a:r>
            <a:r>
              <a:rPr lang="en-US" altLang="en-US" sz="1600" i="1" dirty="0">
                <a:solidFill>
                  <a:srgbClr val="003300"/>
                </a:solidFill>
                <a:latin typeface="Calibri" panose="020F0502020204030204" pitchFamily="34" charset="0"/>
              </a:rPr>
              <a:t>.</a:t>
            </a: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dirty="0" smtClean="0">
                <a:solidFill>
                  <a:srgbClr val="333300"/>
                </a:solidFill>
                <a:latin typeface="Calibri" panose="020F0502020204030204" pitchFamily="34" charset="0"/>
              </a:rPr>
              <a:t>”</a:t>
            </a:r>
            <a:r>
              <a:rPr lang="en-US" altLang="en-US" sz="1600" dirty="0">
                <a:solidFill>
                  <a:srgbClr val="333300"/>
                </a:solidFill>
                <a:latin typeface="Calibri" panose="020F0502020204030204" pitchFamily="34" charset="0"/>
              </a:rPr>
              <a:t>On Graduation from Fiscal </a:t>
            </a:r>
            <a:r>
              <a:rPr lang="en-US" altLang="en-US" sz="1600" dirty="0" smtClean="0">
                <a:solidFill>
                  <a:srgbClr val="333300"/>
                </a:solidFill>
                <a:latin typeface="Calibri" panose="020F0502020204030204" pitchFamily="34" charset="0"/>
              </a:rPr>
              <a:t>Procyclicality</a:t>
            </a:r>
            <a:r>
              <a:rPr lang="en-US" altLang="en-US" sz="1600" dirty="0">
                <a:solidFill>
                  <a:srgbClr val="333300"/>
                </a:solidFill>
                <a:latin typeface="Calibri" panose="020F0502020204030204" pitchFamily="34" charset="0"/>
              </a:rPr>
              <a:t>.</a:t>
            </a:r>
            <a:r>
              <a:rPr lang="en-US" altLang="en-US" sz="1600" dirty="0" smtClean="0">
                <a:solidFill>
                  <a:srgbClr val="333300"/>
                </a:solidFill>
                <a:latin typeface="Calibri" panose="020F0502020204030204" pitchFamily="34" charset="0"/>
              </a:rPr>
              <a:t>” </a:t>
            </a:r>
            <a:endParaRPr lang="en-US" altLang="en-US" sz="1600" i="1" dirty="0">
              <a:solidFill>
                <a:srgbClr val="003300"/>
              </a:solidFill>
              <a:latin typeface="Calibri" panose="020F0502020204030204" pitchFamily="34" charset="0"/>
            </a:endParaRPr>
          </a:p>
        </p:txBody>
      </p:sp>
      <p:sp>
        <p:nvSpPr>
          <p:cNvPr id="5126" name="Rectangle 2"/>
          <p:cNvSpPr>
            <a:spLocks noChangeArrowheads="1"/>
          </p:cNvSpPr>
          <p:nvPr/>
        </p:nvSpPr>
        <p:spPr bwMode="auto">
          <a:xfrm>
            <a:off x="685800" y="228600"/>
            <a:ext cx="7924800" cy="762000"/>
          </a:xfrm>
          <a:prstGeom prst="rect">
            <a:avLst/>
          </a:prstGeom>
          <a:solidFill>
            <a:srgbClr val="008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b="1" dirty="0">
                <a:solidFill>
                  <a:srgbClr val="FFFF00"/>
                </a:solidFill>
                <a:latin typeface="Calibri" panose="020F0502020204030204" pitchFamily="34" charset="0"/>
              </a:rPr>
              <a:t>Who achieves </a:t>
            </a:r>
            <a:r>
              <a:rPr lang="en-US" altLang="en-US" b="1" dirty="0" smtClean="0">
                <a:solidFill>
                  <a:srgbClr val="FFFF00"/>
                </a:solidFill>
                <a:latin typeface="Calibri" panose="020F0502020204030204" pitchFamily="34" charset="0"/>
              </a:rPr>
              <a:t>countercyclical </a:t>
            </a:r>
            <a:r>
              <a:rPr lang="en-US" altLang="en-US" b="1" dirty="0">
                <a:solidFill>
                  <a:srgbClr val="FFFF00"/>
                </a:solidFill>
                <a:latin typeface="Calibri" panose="020F0502020204030204" pitchFamily="34" charset="0"/>
              </a:rPr>
              <a:t>fiscal policy?</a:t>
            </a:r>
          </a:p>
        </p:txBody>
      </p:sp>
      <p:sp>
        <p:nvSpPr>
          <p:cNvPr id="128006" name="Rectangle 6"/>
          <p:cNvSpPr>
            <a:spLocks noChangeArrowheads="1"/>
          </p:cNvSpPr>
          <p:nvPr/>
        </p:nvSpPr>
        <p:spPr bwMode="auto">
          <a:xfrm>
            <a:off x="1371600" y="1066800"/>
            <a:ext cx="6553200" cy="45720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b="1" dirty="0">
                <a:solidFill>
                  <a:srgbClr val="008000"/>
                </a:solidFill>
                <a:latin typeface="Calibri" panose="020F0502020204030204" pitchFamily="34" charset="0"/>
              </a:rPr>
              <a:t>Countries with “good institutions”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388424" y="3789040"/>
            <a:ext cx="3978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alibri" panose="020F0502020204030204" pitchFamily="34" charset="0"/>
              </a:rPr>
              <a:t>IQ</a:t>
            </a:r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691680" y="1875646"/>
            <a:ext cx="648072" cy="144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187624" y="4897992"/>
            <a:ext cx="4337341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000" dirty="0" err="1" smtClean="0">
                <a:latin typeface="+mn-lt"/>
              </a:rPr>
              <a:t>Corr</a:t>
            </a:r>
            <a:r>
              <a:rPr lang="en-US" sz="2000" dirty="0" smtClean="0">
                <a:latin typeface="+mn-lt"/>
              </a:rPr>
              <a:t>(G,GDP) = 0.81  –  1.02 (average</a:t>
            </a:r>
            <a:r>
              <a:rPr lang="en-US" sz="800" dirty="0" smtClean="0">
                <a:latin typeface="+mn-lt"/>
              </a:rPr>
              <a:t> </a:t>
            </a:r>
            <a:r>
              <a:rPr lang="en-US" sz="2000" dirty="0" smtClean="0">
                <a:latin typeface="+mn-lt"/>
              </a:rPr>
              <a:t>IQ)</a:t>
            </a:r>
            <a:endParaRPr lang="en-US" sz="2000" dirty="0">
              <a:latin typeface="+mn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27784" y="5219908"/>
            <a:ext cx="174599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latin typeface="+mn-lt"/>
              </a:rPr>
              <a:t>(</a:t>
            </a:r>
            <a:r>
              <a:rPr lang="en-US" dirty="0" smtClean="0">
                <a:latin typeface="+mn-lt"/>
              </a:rPr>
              <a:t>.09)</a:t>
            </a:r>
            <a:r>
              <a:rPr lang="en-US" sz="1100" dirty="0" smtClean="0"/>
              <a:t>***  </a:t>
            </a:r>
            <a:r>
              <a:rPr lang="en-US" dirty="0" smtClean="0"/>
              <a:t>  </a:t>
            </a:r>
            <a:r>
              <a:rPr lang="en-US" dirty="0" smtClean="0">
                <a:latin typeface="+mn-lt"/>
              </a:rPr>
              <a:t>(.15)</a:t>
            </a:r>
            <a:r>
              <a:rPr lang="en-US" sz="1100" dirty="0" smtClean="0"/>
              <a:t>***</a:t>
            </a:r>
            <a:endParaRPr lang="en-US" sz="1100" dirty="0"/>
          </a:p>
        </p:txBody>
      </p:sp>
      <p:sp>
        <p:nvSpPr>
          <p:cNvPr id="6" name="Rectangle 5"/>
          <p:cNvSpPr/>
          <p:nvPr/>
        </p:nvSpPr>
        <p:spPr>
          <a:xfrm>
            <a:off x="6444208" y="2392948"/>
            <a:ext cx="2232494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 rot="16200000">
            <a:off x="-116679" y="2861096"/>
            <a:ext cx="82426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 smtClean="0"/>
              <a:t>1960-2009</a:t>
            </a:r>
            <a:endParaRPr lang="en-US" sz="1050" dirty="0"/>
          </a:p>
        </p:txBody>
      </p:sp>
      <p:sp>
        <p:nvSpPr>
          <p:cNvPr id="14" name="TextBox 13"/>
          <p:cNvSpPr txBox="1"/>
          <p:nvPr/>
        </p:nvSpPr>
        <p:spPr>
          <a:xfrm rot="16200000">
            <a:off x="-595125" y="4131630"/>
            <a:ext cx="163057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b="1" dirty="0" err="1" smtClean="0"/>
              <a:t>Corr</a:t>
            </a:r>
            <a:r>
              <a:rPr lang="en-US" b="1" dirty="0" smtClean="0"/>
              <a:t>(G,GDP)</a:t>
            </a:r>
            <a:endParaRPr lang="en-US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3131840" y="5938263"/>
            <a:ext cx="369338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/>
              <a:t>Average Institutional Quality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317" grpId="0" animBg="1"/>
      <p:bldP spid="5125" grpId="0"/>
      <p:bldP spid="128006" grpId="0" animBg="1"/>
      <p:bldP spid="2" grpId="0"/>
      <p:bldP spid="4" grpId="0" animBg="1"/>
      <p:bldP spid="5" grpId="0" animBg="1"/>
      <p:bldP spid="8" grpId="0"/>
      <p:bldP spid="14" grpId="0" animBg="1"/>
      <p:bldP spid="15" grpId="0" animBg="1"/>
    </p:bldLst>
  </p:timing>
</p:sld>
</file>

<file path=ppt/theme/theme1.xml><?xml version="1.0" encoding="utf-8"?>
<a:theme xmlns:a="http://schemas.openxmlformats.org/drawingml/2006/main" name="Textured">
  <a:themeElements>
    <a:clrScheme name="Textured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extured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ed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Textured</Template>
  <TotalTime>13897</TotalTime>
  <Words>1102</Words>
  <Application>Microsoft Office PowerPoint</Application>
  <PresentationFormat>On-screen Show (4:3)</PresentationFormat>
  <Paragraphs>320</Paragraphs>
  <Slides>33</Slides>
  <Notes>16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Textured</vt:lpstr>
      <vt:lpstr>Fiscal Pro-cyclicality and Optimistic Forecasts</vt:lpstr>
      <vt:lpstr>Fiscal policy has two jobs (macroeconomically). </vt:lpstr>
      <vt:lpstr>Pro-cyclicality</vt:lpstr>
      <vt:lpstr>Why do leaders fail to take advantage  of boom times to strengthen the budget?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quality of institutions varies,  not just across countries, but also across time.</vt:lpstr>
      <vt:lpstr> Advanced countries can suffer pro-cyclicality too. </vt:lpstr>
      <vt:lpstr>(i) Pro-cyclical fiscal policy in Europe:</vt:lpstr>
      <vt:lpstr>   Effects of austerity were worse than the Troika had assumed. </vt:lpstr>
      <vt:lpstr>With austerity, debt/GDP ratios continued to rise sharply:  Declining GDP outweighed progress on reduction of budget deficits (Fatas &amp; Summers, 2018).</vt:lpstr>
      <vt:lpstr>PowerPoint Presentation</vt:lpstr>
      <vt:lpstr>In Dec. 2017, the government cut taxes sharply although  the US economy was already operating at its potential.</vt:lpstr>
      <vt:lpstr>American “fiscal conservatives” have behaved pro-cyclically before</vt:lpstr>
      <vt:lpstr>Three kinds of over-optimism</vt:lpstr>
      <vt:lpstr>How can countries avoid pro-cyclical fiscal policy?</vt:lpstr>
      <vt:lpstr>Countries with Balanced Budget Rules  frequently violate them.</vt:lpstr>
      <vt:lpstr>Over-optimism in official forecasts</vt:lpstr>
      <vt:lpstr>Implication of forecast bias for actual budgets</vt:lpstr>
      <vt:lpstr>Mistakes in GDP forecasts tend to cause  mistakes in tax revenue forecasts</vt:lpstr>
      <vt:lpstr>PowerPoint Presentation</vt:lpstr>
      <vt:lpstr>What institutions might help address  the problem of bias in fiscal forecasts?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List of relevant references by the author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Energy Economics – II  Jeffrey Frankel Harpel Professor, Harvard University</dc:title>
  <dc:creator>Jeff Frankel</dc:creator>
  <cp:lastModifiedBy>Dell</cp:lastModifiedBy>
  <cp:revision>739</cp:revision>
  <dcterms:created xsi:type="dcterms:W3CDTF">2010-07-03T14:27:27Z</dcterms:created>
  <dcterms:modified xsi:type="dcterms:W3CDTF">2018-05-13T16:50:30Z</dcterms:modified>
</cp:coreProperties>
</file>