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4" r:id="rId7"/>
    <p:sldId id="268" r:id="rId8"/>
    <p:sldId id="269" r:id="rId9"/>
    <p:sldId id="270" r:id="rId10"/>
    <p:sldId id="271" r:id="rId11"/>
    <p:sldId id="272" r:id="rId12"/>
    <p:sldId id="26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51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85ADC1-0ED8-4CB2-B707-A360C3E4A6CB}" type="datetimeFigureOut">
              <a:rPr lang="en-US" smtClean="0"/>
              <a:t>12/2/2016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BBD14A-9827-45AF-9CF5-2B3F13D0D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091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0220C-17BE-43A5-88A2-62F09D3D501F}" type="datetimeFigureOut">
              <a:rPr lang="en-US" smtClean="0"/>
              <a:t>12/2/2016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5309C-3AEE-413D-9DDE-CFE43B1FA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928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0220C-17BE-43A5-88A2-62F09D3D501F}" type="datetimeFigureOut">
              <a:rPr lang="en-US" smtClean="0"/>
              <a:t>12/2/2016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5309C-3AEE-413D-9DDE-CFE43B1FA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750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0220C-17BE-43A5-88A2-62F09D3D501F}" type="datetimeFigureOut">
              <a:rPr lang="en-US" smtClean="0"/>
              <a:t>12/2/2016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5309C-3AEE-413D-9DDE-CFE43B1FA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068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0220C-17BE-43A5-88A2-62F09D3D501F}" type="datetimeFigureOut">
              <a:rPr lang="en-US" smtClean="0"/>
              <a:t>12/2/2016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5309C-3AEE-413D-9DDE-CFE43B1FA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820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0220C-17BE-43A5-88A2-62F09D3D501F}" type="datetimeFigureOut">
              <a:rPr lang="en-US" smtClean="0"/>
              <a:t>12/2/2016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5309C-3AEE-413D-9DDE-CFE43B1FA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15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0220C-17BE-43A5-88A2-62F09D3D501F}" type="datetimeFigureOut">
              <a:rPr lang="en-US" smtClean="0"/>
              <a:t>12/2/2016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5309C-3AEE-413D-9DDE-CFE43B1FA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718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0220C-17BE-43A5-88A2-62F09D3D501F}" type="datetimeFigureOut">
              <a:rPr lang="en-US" smtClean="0"/>
              <a:t>12/2/2016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5309C-3AEE-413D-9DDE-CFE43B1FA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488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0220C-17BE-43A5-88A2-62F09D3D501F}" type="datetimeFigureOut">
              <a:rPr lang="en-US" smtClean="0"/>
              <a:t>12/2/2016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5309C-3AEE-413D-9DDE-CFE43B1FA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837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0220C-17BE-43A5-88A2-62F09D3D501F}" type="datetimeFigureOut">
              <a:rPr lang="en-US" smtClean="0"/>
              <a:t>12/2/2016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5309C-3AEE-413D-9DDE-CFE43B1FA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426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0220C-17BE-43A5-88A2-62F09D3D501F}" type="datetimeFigureOut">
              <a:rPr lang="en-US" smtClean="0"/>
              <a:t>12/2/2016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5309C-3AEE-413D-9DDE-CFE43B1FA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854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0220C-17BE-43A5-88A2-62F09D3D501F}" type="datetimeFigureOut">
              <a:rPr lang="en-US" smtClean="0"/>
              <a:t>12/2/2016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5309C-3AEE-413D-9DDE-CFE43B1FA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481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0220C-17BE-43A5-88A2-62F09D3D501F}" type="datetimeFigureOut">
              <a:rPr lang="en-US" smtClean="0"/>
              <a:t>12/2/2016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5309C-3AEE-413D-9DDE-CFE43B1FA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761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fred.stlouisfed.org/graph/?g=c0gU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8970"/>
            <a:ext cx="7772400" cy="3643314"/>
          </a:xfrm>
        </p:spPr>
        <p:txBody>
          <a:bodyPr>
            <a:normAutofit fontScale="90000"/>
          </a:bodyPr>
          <a:lstStyle/>
          <a:p>
            <a:r>
              <a:rPr lang="en-US" sz="4900" b="1" dirty="0"/>
              <a:t>Global economic </a:t>
            </a:r>
            <a:r>
              <a:rPr lang="en-US" sz="4900" b="1" dirty="0" smtClean="0"/>
              <a:t>challenges</a:t>
            </a:r>
            <a:br>
              <a:rPr lang="en-US" sz="4900" b="1" dirty="0" smtClean="0"/>
            </a:br>
            <a:r>
              <a:rPr lang="en-US" sz="4900" b="1" dirty="0" smtClean="0"/>
              <a:t>for </a:t>
            </a:r>
            <a:r>
              <a:rPr lang="en-US" sz="4900" b="1" dirty="0"/>
              <a:t>Donald </a:t>
            </a:r>
            <a:r>
              <a:rPr lang="en-US" sz="4900" b="1" dirty="0" smtClean="0"/>
              <a:t>Trump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dirty="0" smtClean="0"/>
              <a:t>Jeffrey Frankel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100" dirty="0" smtClean="0"/>
              <a:t>Harpel Professor of Capital Formation &amp; Growth</a:t>
            </a:r>
            <a:r>
              <a:rPr lang="en-US" sz="3100" dirty="0"/>
              <a:t/>
            </a:r>
            <a:br>
              <a:rPr lang="en-US" sz="3100" dirty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100" dirty="0" smtClean="0"/>
              <a:t>Harvard University</a:t>
            </a:r>
            <a:endParaRPr lang="en-US" sz="3100" dirty="0"/>
          </a:p>
        </p:txBody>
      </p:sp>
      <p:pic>
        <p:nvPicPr>
          <p:cNvPr id="4" name="Picture 3" descr="Image result for aei logo\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6016" y="4419600"/>
            <a:ext cx="1370773" cy="130968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1041610" y="5272086"/>
            <a:ext cx="7035590" cy="112871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900" dirty="0" smtClean="0"/>
              <a:t>American Enterprise Institute </a:t>
            </a:r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en-US" sz="2800" dirty="0" smtClean="0"/>
              <a:t>Monday, December 5, 2016, 10:00 am - 12:00 pm </a:t>
            </a:r>
            <a:endParaRPr lang="en-US" sz="2800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5218" y="3453639"/>
            <a:ext cx="28384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9961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pPr lvl="0"/>
            <a:r>
              <a:rPr lang="en-US" sz="2800" dirty="0" smtClean="0"/>
              <a:t>“How does the importance of free trade fit in and </a:t>
            </a:r>
            <a:br>
              <a:rPr lang="en-US" sz="2800" dirty="0" smtClean="0"/>
            </a:br>
            <a:r>
              <a:rPr lang="en-US" sz="2800" dirty="0" smtClean="0"/>
              <a:t>can the US continue its leadership in promoting trade?”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067800" cy="5257800"/>
          </a:xfrm>
        </p:spPr>
        <p:txBody>
          <a:bodyPr>
            <a:normAutofit fontScale="70000" lnSpcReduction="20000"/>
          </a:bodyPr>
          <a:lstStyle/>
          <a:p>
            <a:r>
              <a:rPr lang="en-US" sz="3400" dirty="0" smtClean="0"/>
              <a:t>In </a:t>
            </a:r>
            <a:r>
              <a:rPr lang="en-US" sz="3400" dirty="0"/>
              <a:t>the long run, a reversal of US-led globalization </a:t>
            </a:r>
            <a:r>
              <a:rPr lang="en-US" sz="3400" dirty="0" smtClean="0"/>
              <a:t>will </a:t>
            </a:r>
            <a:r>
              <a:rPr lang="en-US" sz="3400" dirty="0"/>
              <a:t>damage </a:t>
            </a:r>
            <a:r>
              <a:rPr lang="en-US" sz="3400" dirty="0" smtClean="0"/>
              <a:t/>
            </a:r>
            <a:br>
              <a:rPr lang="en-US" sz="3400" dirty="0" smtClean="0"/>
            </a:br>
            <a:r>
              <a:rPr lang="en-US" sz="3400" dirty="0" smtClean="0"/>
              <a:t>both our </a:t>
            </a:r>
            <a:r>
              <a:rPr lang="en-US" sz="3400" dirty="0"/>
              <a:t>economy &amp;</a:t>
            </a:r>
            <a:r>
              <a:rPr lang="en-US" sz="3400" dirty="0" smtClean="0"/>
              <a:t> our </a:t>
            </a:r>
            <a:r>
              <a:rPr lang="en-US" sz="3400" dirty="0"/>
              <a:t>geopolitical position</a:t>
            </a:r>
            <a:r>
              <a:rPr lang="en-US" sz="3400" dirty="0" smtClean="0"/>
              <a:t>.</a:t>
            </a:r>
            <a:r>
              <a:rPr lang="en-US" sz="1600" dirty="0" smtClean="0"/>
              <a:t/>
            </a:r>
            <a:br>
              <a:rPr lang="en-US" sz="1600" dirty="0" smtClean="0"/>
            </a:br>
            <a:endParaRPr lang="en-US" sz="1600" dirty="0"/>
          </a:p>
          <a:p>
            <a:r>
              <a:rPr lang="en-US" sz="3400" dirty="0"/>
              <a:t>Would a sharp increase in import tariffs, </a:t>
            </a:r>
            <a:r>
              <a:rPr lang="en-US" sz="3400" dirty="0" smtClean="0"/>
              <a:t>even </a:t>
            </a:r>
            <a:r>
              <a:rPr lang="en-US" sz="3400" dirty="0"/>
              <a:t>if inconsistent with </a:t>
            </a:r>
            <a:r>
              <a:rPr lang="en-US" sz="3400" dirty="0" smtClean="0"/>
              <a:t/>
            </a:r>
            <a:br>
              <a:rPr lang="en-US" sz="3400" dirty="0" smtClean="0"/>
            </a:br>
            <a:r>
              <a:rPr lang="en-US" sz="3400" dirty="0" smtClean="0"/>
              <a:t>our </a:t>
            </a:r>
            <a:r>
              <a:rPr lang="en-US" sz="3400" dirty="0"/>
              <a:t>international </a:t>
            </a:r>
            <a:r>
              <a:rPr lang="en-US" sz="3400" dirty="0" smtClean="0"/>
              <a:t>obligations, at least </a:t>
            </a:r>
            <a:r>
              <a:rPr lang="en-US" sz="3400" dirty="0"/>
              <a:t>improve the trade balance?</a:t>
            </a:r>
          </a:p>
          <a:p>
            <a:pPr lvl="1"/>
            <a:r>
              <a:rPr lang="en-US" sz="3000" dirty="0" smtClean="0"/>
              <a:t>It is possible, </a:t>
            </a:r>
            <a:r>
              <a:rPr lang="en-US" sz="3000" dirty="0"/>
              <a:t>in the short term</a:t>
            </a:r>
            <a:r>
              <a:rPr lang="en-US" sz="3000" dirty="0" smtClean="0"/>
              <a:t>.</a:t>
            </a:r>
            <a:r>
              <a:rPr lang="en-US" sz="1100" dirty="0" smtClean="0"/>
              <a:t/>
            </a:r>
            <a:br>
              <a:rPr lang="en-US" sz="1100" dirty="0" smtClean="0"/>
            </a:br>
            <a:endParaRPr lang="en-US" sz="1100" dirty="0"/>
          </a:p>
          <a:p>
            <a:pPr lvl="1"/>
            <a:r>
              <a:rPr lang="en-US" sz="3000" dirty="0"/>
              <a:t>But </a:t>
            </a:r>
            <a:r>
              <a:rPr lang="en-US" sz="3000" dirty="0" smtClean="0"/>
              <a:t>even then, at full employment it would not much boost output or jobs.</a:t>
            </a:r>
            <a:r>
              <a:rPr lang="en-US" sz="1100" dirty="0" smtClean="0"/>
              <a:t/>
            </a:r>
            <a:br>
              <a:rPr lang="en-US" sz="1100" dirty="0" smtClean="0"/>
            </a:br>
            <a:endParaRPr lang="en-US" sz="1100" dirty="0" smtClean="0"/>
          </a:p>
          <a:p>
            <a:pPr lvl="1"/>
            <a:r>
              <a:rPr lang="en-US" sz="3000" dirty="0" smtClean="0"/>
              <a:t>Moreover the </a:t>
            </a:r>
            <a:r>
              <a:rPr lang="en-US" sz="3000" dirty="0"/>
              <a:t>fall in imports is likely to be offset by a fall in </a:t>
            </a:r>
            <a:r>
              <a:rPr lang="en-US" sz="3000" dirty="0" smtClean="0"/>
              <a:t>exports:</a:t>
            </a:r>
            <a:endParaRPr lang="en-US" sz="3000" dirty="0"/>
          </a:p>
          <a:p>
            <a:pPr lvl="2"/>
            <a:r>
              <a:rPr lang="en-US" sz="2900" dirty="0"/>
              <a:t>If Mexicans’ income falls, their imports from us will fall.</a:t>
            </a:r>
          </a:p>
          <a:p>
            <a:pPr lvl="2"/>
            <a:r>
              <a:rPr lang="en-US" sz="2900" dirty="0"/>
              <a:t>If our inputs of </a:t>
            </a:r>
            <a:r>
              <a:rPr lang="en-US" sz="2900" dirty="0" smtClean="0"/>
              <a:t>labor-intensive </a:t>
            </a:r>
            <a:r>
              <a:rPr lang="en-US" sz="2900" dirty="0"/>
              <a:t>auto parts from </a:t>
            </a:r>
            <a:r>
              <a:rPr lang="en-US" sz="2900"/>
              <a:t>Mexico </a:t>
            </a:r>
            <a:r>
              <a:rPr lang="en-US" sz="2900" smtClean="0"/>
              <a:t>fall, </a:t>
            </a:r>
            <a:r>
              <a:rPr lang="en-US" sz="2900" dirty="0" smtClean="0"/>
              <a:t/>
            </a:r>
            <a:br>
              <a:rPr lang="en-US" sz="2900" dirty="0" smtClean="0"/>
            </a:br>
            <a:r>
              <a:rPr lang="en-US" sz="2900" dirty="0" smtClean="0"/>
              <a:t>our </a:t>
            </a:r>
            <a:r>
              <a:rPr lang="en-US" sz="2900" dirty="0"/>
              <a:t>exports of finished autos </a:t>
            </a:r>
            <a:r>
              <a:rPr lang="en-US" sz="2900" dirty="0" smtClean="0"/>
              <a:t>may </a:t>
            </a:r>
            <a:r>
              <a:rPr lang="en-US" sz="2900" dirty="0"/>
              <a:t>fall.</a:t>
            </a:r>
          </a:p>
          <a:p>
            <a:pPr lvl="2"/>
            <a:r>
              <a:rPr lang="en-US" sz="2900" dirty="0"/>
              <a:t>If Mexico retaliates against our tariffs by raising </a:t>
            </a:r>
            <a:r>
              <a:rPr lang="en-US" sz="2900" dirty="0" smtClean="0"/>
              <a:t>its </a:t>
            </a:r>
            <a:r>
              <a:rPr lang="en-US" sz="2900" dirty="0"/>
              <a:t>own, </a:t>
            </a:r>
            <a:r>
              <a:rPr lang="en-US" sz="2900" dirty="0" smtClean="0"/>
              <a:t/>
            </a:r>
            <a:br>
              <a:rPr lang="en-US" sz="2900" dirty="0" smtClean="0"/>
            </a:br>
            <a:r>
              <a:rPr lang="en-US" sz="2900" dirty="0" smtClean="0"/>
              <a:t>as </a:t>
            </a:r>
            <a:r>
              <a:rPr lang="en-US" sz="2900" dirty="0"/>
              <a:t>it is entitled to do, our exports to it will fall</a:t>
            </a:r>
            <a:r>
              <a:rPr lang="en-US" sz="2900" dirty="0" smtClean="0"/>
              <a:t>.</a:t>
            </a:r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dirty="0" smtClean="0"/>
          </a:p>
          <a:p>
            <a:r>
              <a:rPr lang="en-US" sz="3400" dirty="0"/>
              <a:t>The net effect </a:t>
            </a:r>
            <a:r>
              <a:rPr lang="en-US" sz="3400" dirty="0" smtClean="0"/>
              <a:t>depends </a:t>
            </a:r>
            <a:r>
              <a:rPr lang="en-US" sz="3400" dirty="0"/>
              <a:t>on the </a:t>
            </a:r>
            <a:r>
              <a:rPr lang="en-US" sz="3400" dirty="0" smtClean="0"/>
              <a:t>macroeconomics </a:t>
            </a:r>
            <a:r>
              <a:rPr lang="en-US" sz="3400" dirty="0"/>
              <a:t>already considered: </a:t>
            </a:r>
            <a:r>
              <a:rPr lang="en-US" sz="3400" dirty="0" smtClean="0"/>
              <a:t>a </a:t>
            </a:r>
            <a:r>
              <a:rPr lang="en-US" sz="3400" dirty="0"/>
              <a:t>fiscal expansion </a:t>
            </a:r>
            <a:r>
              <a:rPr lang="en-US" sz="3400" dirty="0" smtClean="0"/>
              <a:t>would </a:t>
            </a:r>
            <a:r>
              <a:rPr lang="en-US" sz="3400" dirty="0"/>
              <a:t>likely to worsen the trade balance.</a:t>
            </a:r>
          </a:p>
          <a:p>
            <a:pPr lvl="2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290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57286"/>
            <a:ext cx="7772400" cy="3643314"/>
          </a:xfrm>
        </p:spPr>
        <p:txBody>
          <a:bodyPr>
            <a:normAutofit/>
          </a:bodyPr>
          <a:lstStyle/>
          <a:p>
            <a:r>
              <a:rPr lang="en-US" sz="4000" dirty="0"/>
              <a:t>Global economic </a:t>
            </a:r>
            <a:r>
              <a:rPr lang="en-US" sz="4000" dirty="0" smtClean="0"/>
              <a:t>challenges</a:t>
            </a:r>
            <a:br>
              <a:rPr lang="en-US" sz="4000" dirty="0" smtClean="0"/>
            </a:br>
            <a:r>
              <a:rPr lang="en-US" sz="4000" dirty="0" smtClean="0"/>
              <a:t>for </a:t>
            </a:r>
            <a:r>
              <a:rPr lang="en-US" sz="4000" dirty="0"/>
              <a:t>Donald </a:t>
            </a:r>
            <a:r>
              <a:rPr lang="en-US" sz="4000" dirty="0" smtClean="0"/>
              <a:t>Trump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dirty="0" smtClean="0"/>
              <a:t>Jeffrey Frankel</a:t>
            </a:r>
            <a:br>
              <a:rPr lang="en-US" sz="3600" dirty="0" smtClean="0"/>
            </a:br>
            <a:endParaRPr lang="en-US" sz="3100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4114800"/>
            <a:ext cx="28384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03079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77272-7F0D-4D88-A49C-E33188C27637}" type="slidenum">
              <a:rPr lang="en-US" smtClean="0"/>
              <a:t>12</a:t>
            </a:fld>
            <a:endParaRPr lang="en-US"/>
          </a:p>
        </p:txBody>
      </p:sp>
      <p:pic>
        <p:nvPicPr>
          <p:cNvPr id="3" name="FRED Graph Chart" descr="FRED Graph">
            <a:hlinkClick r:id="rId2" tooltip="View this chart in your browser. 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5923" y="1514473"/>
            <a:ext cx="8229600" cy="5125223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152400" y="304800"/>
            <a:ext cx="8839200" cy="80803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smtClean="0"/>
              <a:t>Appendix: The big improvement </a:t>
            </a:r>
            <a:r>
              <a:rPr lang="en-US" sz="2800" dirty="0"/>
              <a:t>t</a:t>
            </a:r>
            <a:r>
              <a:rPr lang="en-US" sz="2800" dirty="0" smtClean="0"/>
              <a:t>he trade balance</a:t>
            </a:r>
            <a:br>
              <a:rPr lang="en-US" sz="2800" dirty="0" smtClean="0"/>
            </a:br>
            <a:r>
              <a:rPr lang="en-US" sz="2800" dirty="0" smtClean="0"/>
              <a:t>came in the recession of 2007-09.</a:t>
            </a:r>
            <a:endParaRPr lang="en-US" sz="2800" dirty="0"/>
          </a:p>
        </p:txBody>
      </p:sp>
      <p:pic>
        <p:nvPicPr>
          <p:cNvPr id="5122" name="Picture 2" descr="FRE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6235621"/>
            <a:ext cx="1207923" cy="404075"/>
          </a:xfrm>
          <a:prstGeom prst="rect">
            <a:avLst/>
          </a:prstGeom>
          <a:solidFill>
            <a:schemeClr val="accent1"/>
          </a:solidFill>
        </p:spPr>
      </p:pic>
      <p:cxnSp>
        <p:nvCxnSpPr>
          <p:cNvPr id="6" name="Straight Arrow Connector 5"/>
          <p:cNvCxnSpPr/>
          <p:nvPr/>
        </p:nvCxnSpPr>
        <p:spPr>
          <a:xfrm flipV="1">
            <a:off x="5181600" y="2438400"/>
            <a:ext cx="381000" cy="3200400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538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Autofit/>
          </a:bodyPr>
          <a:lstStyle/>
          <a:p>
            <a:pPr lvl="0"/>
            <a:r>
              <a:rPr lang="en-US" sz="3200" dirty="0" smtClean="0"/>
              <a:t>Quadrennial panels offer </a:t>
            </a:r>
            <a:br>
              <a:rPr lang="en-US" sz="3200" dirty="0" smtClean="0"/>
            </a:br>
            <a:r>
              <a:rPr lang="en-US" sz="3200" dirty="0" smtClean="0"/>
              <a:t>“Advice for the new Administration”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133600"/>
            <a:ext cx="7848600" cy="4114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 </a:t>
            </a:r>
            <a:r>
              <a:rPr lang="en-US" dirty="0"/>
              <a:t>feel the need this year to acknowledge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that </a:t>
            </a:r>
            <a:r>
              <a:rPr lang="en-US" dirty="0"/>
              <a:t>advice from us “experts” and “elites”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is </a:t>
            </a:r>
            <a:r>
              <a:rPr lang="en-US" dirty="0"/>
              <a:t>unwanted by Mr. Trump and his </a:t>
            </a:r>
            <a:r>
              <a:rPr lang="en-US" dirty="0" smtClean="0"/>
              <a:t>supporters.</a:t>
            </a:r>
          </a:p>
          <a:p>
            <a:pPr lvl="1"/>
            <a:r>
              <a:rPr lang="en-US" dirty="0" smtClean="0"/>
              <a:t>Just </a:t>
            </a:r>
            <a:r>
              <a:rPr lang="en-US" dirty="0"/>
              <a:t>to show that we understand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/>
          </a:p>
          <a:p>
            <a:r>
              <a:rPr lang="en-US" dirty="0"/>
              <a:t>That said, the </a:t>
            </a:r>
            <a:r>
              <a:rPr lang="en-US" dirty="0" smtClean="0"/>
              <a:t>incoming </a:t>
            </a:r>
            <a:r>
              <a:rPr lang="en-US" dirty="0"/>
              <a:t>Administration will encounter international events and constraints that it did not figure on in the </a:t>
            </a:r>
            <a:r>
              <a:rPr lang="en-US" dirty="0" smtClean="0"/>
              <a:t>campaign.</a:t>
            </a:r>
            <a:endParaRPr lang="en-US" sz="1500" dirty="0"/>
          </a:p>
          <a:p>
            <a:pPr lvl="1"/>
            <a:r>
              <a:rPr lang="en-US" dirty="0" smtClean="0"/>
              <a:t>It is a </a:t>
            </a:r>
            <a:r>
              <a:rPr lang="en-US" dirty="0"/>
              <a:t>common pattern, </a:t>
            </a:r>
          </a:p>
          <a:p>
            <a:pPr lvl="1"/>
            <a:r>
              <a:rPr lang="en-US" dirty="0" smtClean="0"/>
              <a:t>though </a:t>
            </a:r>
            <a:r>
              <a:rPr lang="en-US" dirty="0"/>
              <a:t>much more extreme this time.</a:t>
            </a:r>
          </a:p>
        </p:txBody>
      </p:sp>
    </p:spTree>
    <p:extLst>
      <p:ext uri="{BB962C8B-B14F-4D97-AF65-F5344CB8AC3E}">
        <p14:creationId xmlns:p14="http://schemas.microsoft.com/office/powerpoint/2010/main" val="2690113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839200" cy="1143000"/>
          </a:xfrm>
        </p:spPr>
        <p:txBody>
          <a:bodyPr>
            <a:noAutofit/>
          </a:bodyPr>
          <a:lstStyle/>
          <a:p>
            <a:pPr lvl="0"/>
            <a:r>
              <a:rPr lang="en-US" sz="3200" dirty="0" smtClean="0"/>
              <a:t>International trade, the US deficit, and the Chinese exchange rate were big issues in the campaign.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22437"/>
            <a:ext cx="8763000" cy="5135563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sz="3900" dirty="0" smtClean="0"/>
              <a:t>Let’s </a:t>
            </a:r>
            <a:r>
              <a:rPr lang="en-US" sz="3900" dirty="0"/>
              <a:t>start with </a:t>
            </a:r>
            <a:r>
              <a:rPr lang="en-US" sz="3900" dirty="0" smtClean="0"/>
              <a:t>Mr. Trump’s </a:t>
            </a:r>
            <a:r>
              <a:rPr lang="en-US" sz="3900" dirty="0"/>
              <a:t>promise immediately </a:t>
            </a:r>
            <a:r>
              <a:rPr lang="en-US" sz="3900" dirty="0" smtClean="0"/>
              <a:t/>
            </a:r>
            <a:br>
              <a:rPr lang="en-US" sz="3900" dirty="0" smtClean="0"/>
            </a:br>
            <a:r>
              <a:rPr lang="en-US" sz="3900" dirty="0" smtClean="0"/>
              <a:t>to </a:t>
            </a:r>
            <a:r>
              <a:rPr lang="en-US" sz="3900" dirty="0"/>
              <a:t>name China a manipulator of its currency</a:t>
            </a:r>
            <a:r>
              <a:rPr lang="en-US" sz="3900" dirty="0" smtClean="0"/>
              <a:t>.</a:t>
            </a:r>
            <a:r>
              <a:rPr lang="en-US" sz="2600" dirty="0" smtClean="0"/>
              <a:t/>
            </a:r>
            <a:br>
              <a:rPr lang="en-US" sz="2600" dirty="0" smtClean="0"/>
            </a:br>
            <a:endParaRPr lang="en-US" sz="2600" dirty="0"/>
          </a:p>
          <a:p>
            <a:r>
              <a:rPr lang="en-US" dirty="0" smtClean="0"/>
              <a:t>He may </a:t>
            </a:r>
            <a:r>
              <a:rPr lang="en-US" dirty="0"/>
              <a:t>have to confront the reality that if China moved to a freely market-determined exchange </a:t>
            </a:r>
            <a:r>
              <a:rPr lang="en-US" dirty="0" smtClean="0"/>
              <a:t>rate, </a:t>
            </a:r>
            <a:r>
              <a:rPr lang="en-US" dirty="0"/>
              <a:t>as he </a:t>
            </a:r>
            <a:r>
              <a:rPr lang="en-US" dirty="0" smtClean="0"/>
              <a:t>&amp; </a:t>
            </a:r>
            <a:r>
              <a:rPr lang="en-US" dirty="0"/>
              <a:t>other US politicians have </a:t>
            </a:r>
            <a:r>
              <a:rPr lang="en-US" dirty="0" smtClean="0"/>
              <a:t>urged, </a:t>
            </a:r>
            <a:r>
              <a:rPr lang="en-US" dirty="0"/>
              <a:t>the RMB would </a:t>
            </a:r>
            <a:r>
              <a:rPr lang="en-US" dirty="0" smtClean="0"/>
              <a:t>weaken, </a:t>
            </a:r>
            <a:r>
              <a:rPr lang="en-US" dirty="0"/>
              <a:t>not </a:t>
            </a:r>
            <a:r>
              <a:rPr lang="en-US" dirty="0" smtClean="0"/>
              <a:t>strengthen:</a:t>
            </a:r>
            <a:r>
              <a:rPr lang="en-US" sz="1000" dirty="0" smtClean="0"/>
              <a:t/>
            </a:r>
            <a:br>
              <a:rPr lang="en-US" sz="1000" dirty="0" smtClean="0"/>
            </a:br>
            <a:endParaRPr lang="en-US" sz="1000" dirty="0"/>
          </a:p>
          <a:p>
            <a:pPr lvl="1"/>
            <a:r>
              <a:rPr lang="en-US" dirty="0"/>
              <a:t>For more than two years, the </a:t>
            </a:r>
            <a:r>
              <a:rPr lang="en-US" dirty="0" err="1"/>
              <a:t>PBoC</a:t>
            </a:r>
            <a:r>
              <a:rPr lang="en-US" dirty="0"/>
              <a:t> has been intervening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fight RMB depreciation, not to encourage it.</a:t>
            </a:r>
          </a:p>
          <a:p>
            <a:pPr lvl="2"/>
            <a:r>
              <a:rPr lang="en-US" dirty="0"/>
              <a:t>It has sold dollars and bought RMB, not the other way around</a:t>
            </a:r>
            <a:r>
              <a:rPr lang="en-US" dirty="0" smtClean="0"/>
              <a:t>. [See graph</a:t>
            </a:r>
            <a:r>
              <a:rPr lang="en-US" dirty="0"/>
              <a:t>]</a:t>
            </a:r>
          </a:p>
          <a:p>
            <a:pPr lvl="1"/>
            <a:r>
              <a:rPr lang="en-US" dirty="0"/>
              <a:t>Similarly, </a:t>
            </a:r>
            <a:r>
              <a:rPr lang="en-US" dirty="0" smtClean="0"/>
              <a:t>China has </a:t>
            </a:r>
            <a:r>
              <a:rPr lang="en-US" dirty="0"/>
              <a:t>recently tightened controls on capital </a:t>
            </a:r>
            <a:r>
              <a:rPr lang="en-US" dirty="0" smtClean="0"/>
              <a:t>outflows,</a:t>
            </a:r>
          </a:p>
          <a:p>
            <a:pPr lvl="2"/>
            <a:r>
              <a:rPr lang="en-US" dirty="0" smtClean="0"/>
              <a:t>not </a:t>
            </a:r>
            <a:r>
              <a:rPr lang="en-US" dirty="0"/>
              <a:t>inflows</a:t>
            </a:r>
            <a:r>
              <a:rPr lang="en-US" dirty="0" smtClean="0"/>
              <a:t>.</a:t>
            </a:r>
            <a:r>
              <a:rPr lang="en-US" sz="1000" dirty="0" smtClean="0"/>
              <a:t/>
            </a:r>
            <a:br>
              <a:rPr lang="en-US" sz="1000" dirty="0" smtClean="0"/>
            </a:br>
            <a:endParaRPr lang="en-US" sz="1000" dirty="0"/>
          </a:p>
          <a:p>
            <a:pPr lvl="1"/>
            <a:r>
              <a:rPr lang="en-US" dirty="0" smtClean="0"/>
              <a:t>If it stops, the RMB will weaken further,</a:t>
            </a:r>
            <a:r>
              <a:rPr lang="en-US" sz="1000" dirty="0" smtClean="0"/>
              <a:t/>
            </a:r>
            <a:br>
              <a:rPr lang="en-US" sz="1000" dirty="0" smtClean="0"/>
            </a:br>
            <a:endParaRPr lang="en-US" sz="1000" dirty="0" smtClean="0"/>
          </a:p>
          <a:p>
            <a:pPr lvl="1"/>
            <a:r>
              <a:rPr lang="en-US" dirty="0"/>
              <a:t>w</a:t>
            </a:r>
            <a:r>
              <a:rPr lang="en-US" dirty="0" smtClean="0"/>
              <a:t>hich would help </a:t>
            </a:r>
            <a:r>
              <a:rPr lang="en-US" dirty="0"/>
              <a:t>China’s net exports to the US, </a:t>
            </a:r>
          </a:p>
          <a:p>
            <a:pPr lvl="2"/>
            <a:r>
              <a:rPr lang="en-US" dirty="0" smtClean="0"/>
              <a:t>not </a:t>
            </a:r>
            <a:r>
              <a:rPr lang="en-US" dirty="0"/>
              <a:t>reduce them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029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82000" cy="1143000"/>
          </a:xfrm>
        </p:spPr>
        <p:txBody>
          <a:bodyPr>
            <a:noAutofit/>
          </a:bodyPr>
          <a:lstStyle/>
          <a:p>
            <a:pPr lvl="2" algn="ctr"/>
            <a:r>
              <a:rPr lang="en-US" sz="2800" dirty="0" smtClean="0">
                <a:latin typeface="+mn-lt"/>
              </a:rPr>
              <a:t>Since mid-2014</a:t>
            </a:r>
            <a:r>
              <a:rPr lang="en-US" sz="2800" dirty="0" smtClean="0">
                <a:latin typeface="+mn-lt"/>
              </a:rPr>
              <a:t>, the People’s Bank of China has been selling foreign exchange reserves and buying RMB, </a:t>
            </a:r>
            <a:endParaRPr lang="en-US" sz="2800" dirty="0"/>
          </a:p>
        </p:txBody>
      </p:sp>
      <p:pic>
        <p:nvPicPr>
          <p:cNvPr id="1026" name="Picture 2" descr="China Foreign Exchange Reserve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09800"/>
            <a:ext cx="8656572" cy="3852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76200" y="5983069"/>
            <a:ext cx="8763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dirty="0" smtClean="0"/>
              <a:t>China’s reserves peaked at $3,993 billion </a:t>
            </a:r>
            <a:r>
              <a:rPr lang="en-US" sz="2200" dirty="0"/>
              <a:t>in June of </a:t>
            </a:r>
            <a:r>
              <a:rPr lang="en-US" sz="2200" dirty="0" smtClean="0"/>
              <a:t>2014. </a:t>
            </a:r>
            <a:br>
              <a:rPr lang="en-US" sz="2200" dirty="0" smtClean="0"/>
            </a:br>
            <a:r>
              <a:rPr lang="en-US" sz="2200" dirty="0" smtClean="0"/>
              <a:t>Since then it has spent $872 billion defending the RMB (as of Oct. 2016).</a:t>
            </a:r>
            <a:endParaRPr lang="en-US" sz="2200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4724400" y="2728086"/>
            <a:ext cx="2667000" cy="1981200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/>
          <p:cNvSpPr txBox="1">
            <a:spLocks/>
          </p:cNvSpPr>
          <p:nvPr/>
        </p:nvSpPr>
        <p:spPr>
          <a:xfrm>
            <a:off x="579372" y="1127886"/>
            <a:ext cx="8382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2" algn="ctr"/>
            <a:r>
              <a:rPr lang="en-US" sz="2800" kern="0" dirty="0" smtClean="0">
                <a:solidFill>
                  <a:sysClr val="windowText" lastClr="000000"/>
                </a:solidFill>
                <a:latin typeface="+mn-lt"/>
              </a:rPr>
              <a:t>to resist depreciation, not the other way around </a:t>
            </a:r>
            <a:br>
              <a:rPr lang="en-US" sz="2800" kern="0" dirty="0" smtClean="0">
                <a:solidFill>
                  <a:sysClr val="windowText" lastClr="000000"/>
                </a:solidFill>
                <a:latin typeface="+mn-lt"/>
              </a:rPr>
            </a:br>
            <a:r>
              <a:rPr lang="en-US" sz="2800" kern="0" dirty="0" smtClean="0">
                <a:solidFill>
                  <a:sysClr val="windowText" lastClr="000000"/>
                </a:solidFill>
                <a:latin typeface="+mn-lt"/>
              </a:rPr>
              <a:t>as it had over the preceding 10 years</a:t>
            </a:r>
            <a:r>
              <a:rPr lang="en-US" sz="2800" kern="0" dirty="0" smtClean="0">
                <a:solidFill>
                  <a:sysClr val="windowText" lastClr="000000"/>
                </a:solidFill>
              </a:rPr>
              <a:t>.</a:t>
            </a:r>
            <a:endParaRPr lang="en-US" sz="2800" kern="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8382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z="3200" dirty="0" smtClean="0"/>
              <a:t>The US trade balance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382000" cy="4038599"/>
          </a:xfrm>
        </p:spPr>
        <p:txBody>
          <a:bodyPr>
            <a:normAutofit/>
          </a:bodyPr>
          <a:lstStyle/>
          <a:p>
            <a:r>
              <a:rPr lang="en-US" sz="3000" dirty="0" smtClean="0"/>
              <a:t>Little-known </a:t>
            </a:r>
            <a:r>
              <a:rPr lang="en-US" sz="3000" dirty="0"/>
              <a:t>fact</a:t>
            </a:r>
            <a:r>
              <a:rPr lang="en-US" sz="3000" dirty="0" smtClean="0"/>
              <a:t>: </a:t>
            </a:r>
            <a:r>
              <a:rPr lang="en-US" sz="3000" dirty="0"/>
              <a:t>The US trade deficit </a:t>
            </a:r>
            <a:r>
              <a:rPr lang="en-US" sz="3000" dirty="0" smtClean="0"/>
              <a:t>has </a:t>
            </a:r>
            <a:r>
              <a:rPr lang="en-US" sz="3000" dirty="0"/>
              <a:t>been narrowing for the last 10 </a:t>
            </a:r>
            <a:r>
              <a:rPr lang="en-US" sz="3000" dirty="0" smtClean="0"/>
              <a:t>years </a:t>
            </a:r>
            <a:r>
              <a:rPr lang="en-US" sz="3000" dirty="0" smtClean="0"/>
              <a:t>as a share of GDP</a:t>
            </a:r>
          </a:p>
          <a:p>
            <a:pPr lvl="1"/>
            <a:r>
              <a:rPr lang="en-US" dirty="0" smtClean="0"/>
              <a:t>[See graph.]</a:t>
            </a:r>
            <a:br>
              <a:rPr lang="en-US" dirty="0" smtClean="0"/>
            </a:br>
            <a:endParaRPr lang="en-US" dirty="0"/>
          </a:p>
          <a:p>
            <a:r>
              <a:rPr lang="en-US" sz="3000" dirty="0"/>
              <a:t>Mr. Trump’s policies are likely to </a:t>
            </a:r>
            <a:r>
              <a:rPr lang="en-US" sz="3000" dirty="0" smtClean="0"/>
              <a:t>put </a:t>
            </a:r>
            <a:r>
              <a:rPr lang="en-US" sz="3000" dirty="0"/>
              <a:t>the </a:t>
            </a:r>
            <a:r>
              <a:rPr lang="en-US" sz="3000" dirty="0" smtClean="0"/>
              <a:t/>
            </a:r>
            <a:br>
              <a:rPr lang="en-US" sz="3000" dirty="0" smtClean="0"/>
            </a:br>
            <a:r>
              <a:rPr lang="en-US" sz="3000" dirty="0" smtClean="0"/>
              <a:t>trade </a:t>
            </a:r>
            <a:r>
              <a:rPr lang="en-US" sz="3000" dirty="0"/>
              <a:t>deficit back on a deteriorating </a:t>
            </a:r>
            <a:r>
              <a:rPr lang="en-US" sz="3000" dirty="0" smtClean="0"/>
              <a:t>path,</a:t>
            </a:r>
            <a:endParaRPr lang="en-US" sz="3000" dirty="0"/>
          </a:p>
          <a:p>
            <a:pPr lvl="1"/>
            <a:r>
              <a:rPr lang="en-US" dirty="0"/>
              <a:t>even if he doesn’t stop China from intervening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 </a:t>
            </a:r>
            <a:r>
              <a:rPr lang="en-US" dirty="0"/>
              <a:t>the foreign exchange </a:t>
            </a:r>
            <a:r>
              <a:rPr lang="en-US" dirty="0" smtClean="0"/>
              <a:t>market.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75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77272-7F0D-4D88-A49C-E33188C27637}" type="slidenum">
              <a:rPr lang="en-US" smtClean="0"/>
              <a:t>6</a:t>
            </a:fld>
            <a:endParaRPr lang="en-US"/>
          </a:p>
        </p:txBody>
      </p:sp>
      <p:pic>
        <p:nvPicPr>
          <p:cNvPr id="3" name="Picture 2" descr="United States Current Account to GD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680" y="1456776"/>
            <a:ext cx="8845920" cy="5401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228600" y="411162"/>
            <a:ext cx="8686800" cy="80803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smtClean="0"/>
              <a:t>The US trade deficit as a share of GDP </a:t>
            </a:r>
          </a:p>
          <a:p>
            <a:r>
              <a:rPr lang="en-US" sz="2800" dirty="0" smtClean="0"/>
              <a:t>has narrowed over the last ten years.</a:t>
            </a:r>
            <a:endParaRPr lang="en-US" sz="2800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6172200" y="3657600"/>
            <a:ext cx="2057400" cy="1524000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092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Mr. Trump’s policies are likely to set the trade deficit </a:t>
            </a:r>
            <a:br>
              <a:rPr lang="en-US" sz="2800" dirty="0" smtClean="0"/>
            </a:br>
            <a:r>
              <a:rPr lang="en-US" sz="2800" dirty="0" smtClean="0"/>
              <a:t>back on a deteriorating path.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76400"/>
            <a:ext cx="8839200" cy="4876800"/>
          </a:xfrm>
        </p:spPr>
        <p:txBody>
          <a:bodyPr>
            <a:normAutofit fontScale="92500" lnSpcReduction="20000"/>
          </a:bodyPr>
          <a:lstStyle/>
          <a:p>
            <a:r>
              <a:rPr lang="en-US" sz="3000" dirty="0"/>
              <a:t>P</a:t>
            </a:r>
            <a:r>
              <a:rPr lang="en-US" sz="3000" dirty="0" smtClean="0"/>
              <a:t>lans </a:t>
            </a:r>
            <a:r>
              <a:rPr lang="en-US" sz="3000" dirty="0"/>
              <a:t>for </a:t>
            </a:r>
            <a:r>
              <a:rPr lang="en-US" sz="3000" dirty="0" smtClean="0"/>
              <a:t>fiscal expansion:</a:t>
            </a:r>
          </a:p>
          <a:p>
            <a:pPr lvl="1"/>
            <a:r>
              <a:rPr lang="en-US" sz="2600" dirty="0" smtClean="0"/>
              <a:t>massive </a:t>
            </a:r>
            <a:r>
              <a:rPr lang="en-US" sz="2600" dirty="0"/>
              <a:t>tax cuts </a:t>
            </a:r>
            <a:endParaRPr lang="en-US" sz="2600" dirty="0" smtClean="0"/>
          </a:p>
          <a:p>
            <a:pPr lvl="1"/>
            <a:r>
              <a:rPr lang="en-US" sz="2600" dirty="0" smtClean="0"/>
              <a:t>and spending increases </a:t>
            </a:r>
          </a:p>
          <a:p>
            <a:pPr lvl="2"/>
            <a:r>
              <a:rPr lang="en-US" dirty="0" smtClean="0"/>
              <a:t>including </a:t>
            </a:r>
            <a:r>
              <a:rPr lang="en-US" dirty="0"/>
              <a:t>military and infrastructure </a:t>
            </a:r>
            <a:r>
              <a:rPr lang="en-US" dirty="0" smtClean="0"/>
              <a:t>investment.</a:t>
            </a:r>
            <a:r>
              <a:rPr lang="en-US" sz="900" dirty="0" smtClean="0"/>
              <a:t/>
            </a:r>
            <a:br>
              <a:rPr lang="en-US" sz="900" dirty="0" smtClean="0"/>
            </a:br>
            <a:endParaRPr lang="en-US" sz="900" dirty="0"/>
          </a:p>
          <a:p>
            <a:r>
              <a:rPr lang="en-US" sz="3000" dirty="0"/>
              <a:t>It is hard to predict </a:t>
            </a:r>
            <a:r>
              <a:rPr lang="en-US" sz="3000" dirty="0" smtClean="0"/>
              <a:t>the </a:t>
            </a:r>
            <a:r>
              <a:rPr lang="en-US" sz="3000" dirty="0"/>
              <a:t>carryover </a:t>
            </a:r>
            <a:r>
              <a:rPr lang="en-US" sz="3000" dirty="0" smtClean="0"/>
              <a:t>from </a:t>
            </a:r>
            <a:br>
              <a:rPr lang="en-US" sz="3000" dirty="0" smtClean="0"/>
            </a:br>
            <a:r>
              <a:rPr lang="en-US" sz="3000" dirty="0" smtClean="0"/>
              <a:t>campaign statements to </a:t>
            </a:r>
            <a:r>
              <a:rPr lang="en-US" sz="3000" dirty="0"/>
              <a:t>actual policies.</a:t>
            </a:r>
          </a:p>
          <a:p>
            <a:pPr lvl="1"/>
            <a:r>
              <a:rPr lang="en-US" sz="2600" dirty="0"/>
              <a:t>But Congress is likely to support this sort of fiscal expansion.</a:t>
            </a:r>
          </a:p>
          <a:p>
            <a:pPr lvl="1"/>
            <a:r>
              <a:rPr lang="en-US" sz="2600" dirty="0" smtClean="0"/>
              <a:t>It would repeat what </a:t>
            </a:r>
            <a:r>
              <a:rPr lang="en-US" sz="2600" dirty="0"/>
              <a:t>Ronald Reagan and </a:t>
            </a:r>
            <a:r>
              <a:rPr lang="en-US" sz="2600" dirty="0" smtClean="0"/>
              <a:t>George W. Bush did.</a:t>
            </a:r>
            <a:r>
              <a:rPr lang="en-US" sz="2200" dirty="0" smtClean="0"/>
              <a:t/>
            </a:r>
            <a:br>
              <a:rPr lang="en-US" sz="2200" dirty="0" smtClean="0"/>
            </a:br>
            <a:endParaRPr lang="en-US" sz="2200" dirty="0"/>
          </a:p>
          <a:p>
            <a:r>
              <a:rPr lang="en-US" sz="3000" dirty="0"/>
              <a:t>The budget deficit </a:t>
            </a:r>
            <a:r>
              <a:rPr lang="en-US" sz="3000" dirty="0" smtClean="0"/>
              <a:t>would </a:t>
            </a:r>
            <a:r>
              <a:rPr lang="en-US" sz="3000" dirty="0"/>
              <a:t>reduce national </a:t>
            </a:r>
            <a:r>
              <a:rPr lang="en-US" sz="3000" dirty="0" smtClean="0"/>
              <a:t>savings,</a:t>
            </a:r>
            <a:br>
              <a:rPr lang="en-US" sz="3000" dirty="0" smtClean="0"/>
            </a:br>
            <a:r>
              <a:rPr lang="en-US" sz="3000" dirty="0" smtClean="0"/>
              <a:t>which would worsen </a:t>
            </a:r>
            <a:r>
              <a:rPr lang="en-US" sz="3000" dirty="0"/>
              <a:t>the current account deficit.</a:t>
            </a:r>
          </a:p>
          <a:p>
            <a:pPr lvl="1"/>
            <a:r>
              <a:rPr lang="en-US" sz="2600" dirty="0"/>
              <a:t>An example of the “twin deficits” </a:t>
            </a:r>
            <a:r>
              <a:rPr lang="en-US" sz="2600" dirty="0" smtClean="0"/>
              <a:t>we </a:t>
            </a:r>
            <a:r>
              <a:rPr lang="en-US" sz="2600" dirty="0"/>
              <a:t>saw under Reagan &amp;</a:t>
            </a:r>
            <a:r>
              <a:rPr lang="en-US" sz="2600" dirty="0" smtClean="0"/>
              <a:t> </a:t>
            </a:r>
            <a:r>
              <a:rPr lang="en-US" sz="2600" dirty="0"/>
              <a:t>Bush.</a:t>
            </a:r>
          </a:p>
        </p:txBody>
      </p:sp>
    </p:spTree>
    <p:extLst>
      <p:ext uri="{BB962C8B-B14F-4D97-AF65-F5344CB8AC3E}">
        <p14:creationId xmlns:p14="http://schemas.microsoft.com/office/powerpoint/2010/main" val="1518831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-76200"/>
            <a:ext cx="8763000" cy="1143000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2800" dirty="0"/>
              <a:t>W</a:t>
            </a:r>
            <a:r>
              <a:rPr lang="en-US" sz="2800" dirty="0" smtClean="0"/>
              <a:t>hat causal channel would widen the trade deficit?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763000" cy="60960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Fiscal </a:t>
            </a:r>
            <a:r>
              <a:rPr lang="en-US" dirty="0"/>
              <a:t>expansion </a:t>
            </a:r>
            <a:r>
              <a:rPr lang="en-US" dirty="0" smtClean="0"/>
              <a:t>would </a:t>
            </a:r>
            <a:r>
              <a:rPr lang="en-US" dirty="0"/>
              <a:t>put upward pressure on interest rates, especially since we are already essentially at full employment.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Fed had already been expected to raise interest rates Dec</a:t>
            </a:r>
            <a:r>
              <a:rPr lang="en-US" dirty="0" smtClean="0"/>
              <a:t>. 14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Recent developments augur more interest rate hikes in 2017 </a:t>
            </a:r>
            <a:r>
              <a:rPr lang="en-US" dirty="0" smtClean="0"/>
              <a:t>&amp; </a:t>
            </a:r>
            <a:r>
              <a:rPr lang="en-US" dirty="0"/>
              <a:t>2018.</a:t>
            </a:r>
          </a:p>
          <a:p>
            <a:pPr lvl="1"/>
            <a:r>
              <a:rPr lang="en-US" dirty="0"/>
              <a:t>The new Administration will probably oppose the increases</a:t>
            </a:r>
          </a:p>
          <a:p>
            <a:pPr lvl="2"/>
            <a:r>
              <a:rPr lang="en-US" dirty="0" smtClean="0"/>
              <a:t>notwithstanding </a:t>
            </a:r>
            <a:r>
              <a:rPr lang="en-US" dirty="0"/>
              <a:t>that </a:t>
            </a:r>
            <a:r>
              <a:rPr lang="en-US" dirty="0" smtClean="0"/>
              <a:t>the </a:t>
            </a:r>
            <a:r>
              <a:rPr lang="en-US" dirty="0"/>
              <a:t>candidate </a:t>
            </a:r>
            <a:r>
              <a:rPr lang="en-US" dirty="0" smtClean="0"/>
              <a:t>has attacked </a:t>
            </a:r>
            <a:r>
              <a:rPr lang="en-US" dirty="0"/>
              <a:t>the Fed for keeping interest rates too low.</a:t>
            </a:r>
          </a:p>
          <a:p>
            <a:pPr lvl="2"/>
            <a:r>
              <a:rPr lang="en-US" dirty="0" smtClean="0"/>
              <a:t>One hopes </a:t>
            </a:r>
            <a:r>
              <a:rPr lang="en-US" dirty="0"/>
              <a:t>the Fed’s independence will </a:t>
            </a:r>
            <a:r>
              <a:rPr lang="en-US" dirty="0" smtClean="0"/>
              <a:t>hold, </a:t>
            </a:r>
            <a:r>
              <a:rPr lang="en-US" dirty="0"/>
              <a:t>as it did under Volcker</a:t>
            </a:r>
            <a:r>
              <a:rPr lang="en-US" dirty="0" smtClean="0"/>
              <a:t>.</a:t>
            </a:r>
            <a:r>
              <a:rPr lang="en-US" sz="1000" dirty="0" smtClean="0"/>
              <a:t/>
            </a:r>
            <a:br>
              <a:rPr lang="en-US" sz="1000" dirty="0" smtClean="0"/>
            </a:br>
            <a:endParaRPr lang="en-US" sz="1000" dirty="0"/>
          </a:p>
          <a:p>
            <a:r>
              <a:rPr lang="en-US" dirty="0" smtClean="0"/>
              <a:t>That </a:t>
            </a:r>
            <a:r>
              <a:rPr lang="en-US" dirty="0"/>
              <a:t>will also put upward pressure on the </a:t>
            </a:r>
            <a:r>
              <a:rPr lang="en-US" dirty="0" smtClean="0"/>
              <a:t>dollar</a:t>
            </a:r>
            <a:r>
              <a:rPr lang="en-US" dirty="0"/>
              <a:t>:</a:t>
            </a:r>
            <a:endParaRPr lang="en-US" dirty="0" smtClean="0"/>
          </a:p>
          <a:p>
            <a:pPr lvl="1"/>
            <a:r>
              <a:rPr lang="en-US" dirty="0" smtClean="0"/>
              <a:t>Because higher interest rates attract a capital inflow, as in the classic Mundell-Fleming model  (BD ↑ =&gt; NS↓ =&gt;  i rate ↑ =&gt;  $ ↑)</a:t>
            </a:r>
          </a:p>
          <a:p>
            <a:pPr lvl="1"/>
            <a:r>
              <a:rPr lang="en-US" dirty="0" smtClean="0"/>
              <a:t>Mr. Trump </a:t>
            </a:r>
            <a:r>
              <a:rPr lang="en-US" dirty="0"/>
              <a:t>is doing more to depreciate other currencies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against </a:t>
            </a:r>
            <a:r>
              <a:rPr lang="en-US" dirty="0"/>
              <a:t>the $ than currency manipulation does</a:t>
            </a:r>
            <a:r>
              <a:rPr lang="en-US" dirty="0" smtClean="0"/>
              <a:t>.</a:t>
            </a:r>
            <a:r>
              <a:rPr lang="en-US" sz="1500" dirty="0" smtClean="0"/>
              <a:t/>
            </a:r>
            <a:br>
              <a:rPr lang="en-US" sz="1500" dirty="0" smtClean="0"/>
            </a:br>
            <a:endParaRPr lang="en-US" sz="1500" dirty="0"/>
          </a:p>
          <a:p>
            <a:r>
              <a:rPr lang="en-US" dirty="0"/>
              <a:t>Indeed the increases in US interest rates and the value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the dollar are already underway, ever since the election. 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/>
              <a:t>[See graph.]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22554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550" y="117644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After the election the dollar appreciated</a:t>
            </a:r>
            <a:br>
              <a:rPr lang="en-US" sz="2800" dirty="0" smtClean="0"/>
            </a:br>
            <a:r>
              <a:rPr lang="en-US" sz="2800" dirty="0" smtClean="0"/>
              <a:t>against a broad set of currencies.</a:t>
            </a:r>
            <a:endParaRPr lang="en-US" sz="28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297324"/>
            <a:ext cx="8537844" cy="52131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 descr="FRE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6172200"/>
            <a:ext cx="1143000" cy="339622"/>
          </a:xfrm>
          <a:prstGeom prst="rect">
            <a:avLst/>
          </a:prstGeom>
          <a:solidFill>
            <a:schemeClr val="accent1"/>
          </a:solidFill>
        </p:spPr>
      </p:pic>
      <p:sp>
        <p:nvSpPr>
          <p:cNvPr id="4" name="Rectangle 3"/>
          <p:cNvSpPr/>
          <p:nvPr/>
        </p:nvSpPr>
        <p:spPr>
          <a:xfrm>
            <a:off x="533400" y="6324600"/>
            <a:ext cx="1901483" cy="21544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 sz="800" dirty="0" smtClean="0"/>
              <a:t>https://fred.stlouisfed.org/series/TWEXB</a:t>
            </a:r>
            <a:endParaRPr lang="en-US" sz="800" dirty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8159038" y="2819400"/>
            <a:ext cx="260747" cy="1066800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061448" y="3868748"/>
            <a:ext cx="1320552" cy="338554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Nov. 9, 2016</a:t>
            </a:r>
            <a:endParaRPr lang="en-US" sz="1600" dirty="0"/>
          </a:p>
        </p:txBody>
      </p:sp>
      <p:sp>
        <p:nvSpPr>
          <p:cNvPr id="14" name="Rectangle 13"/>
          <p:cNvSpPr/>
          <p:nvPr/>
        </p:nvSpPr>
        <p:spPr>
          <a:xfrm>
            <a:off x="7062280" y="4625529"/>
            <a:ext cx="12271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/>
              <a:t>Nov.  8: 122.8</a:t>
            </a:r>
            <a:br>
              <a:rPr lang="en-US" sz="1400" dirty="0" smtClean="0"/>
            </a:br>
            <a:r>
              <a:rPr lang="en-US" sz="1400" dirty="0" smtClean="0"/>
              <a:t>Nov. 25:</a:t>
            </a:r>
            <a:r>
              <a:rPr lang="en-US" sz="800" dirty="0" smtClean="0"/>
              <a:t> </a:t>
            </a:r>
            <a:r>
              <a:rPr lang="en-US" sz="1400" dirty="0" smtClean="0"/>
              <a:t>127.9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540368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303</Words>
  <Application>Microsoft Office PowerPoint</Application>
  <PresentationFormat>On-screen Show (4:3)</PresentationFormat>
  <Paragraphs>67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Global economic challenges for Donald Trump  Jeffrey Frankel Harpel Professor of Capital Formation &amp; Growth  Harvard University</vt:lpstr>
      <vt:lpstr>Quadrennial panels offer  “Advice for the new Administration”</vt:lpstr>
      <vt:lpstr>International trade, the US deficit, and the Chinese exchange rate were big issues in the campaign.</vt:lpstr>
      <vt:lpstr>Since mid-2014, the People’s Bank of China has been selling foreign exchange reserves and buying RMB, </vt:lpstr>
      <vt:lpstr>The US trade balance</vt:lpstr>
      <vt:lpstr>PowerPoint Presentation</vt:lpstr>
      <vt:lpstr>Mr. Trump’s policies are likely to set the trade deficit  back on a deteriorating path.</vt:lpstr>
      <vt:lpstr>What causal channel would widen the trade deficit?</vt:lpstr>
      <vt:lpstr>After the election the dollar appreciated against a broad set of currencies.</vt:lpstr>
      <vt:lpstr>“How does the importance of free trade fit in and  can the US continue its leadership in promoting trade?”</vt:lpstr>
      <vt:lpstr>Global economic challenges for Donald Trump  Jeffrey Frankel 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itfsa</dc:creator>
  <cp:lastModifiedBy>itfsa</cp:lastModifiedBy>
  <cp:revision>30</cp:revision>
  <dcterms:created xsi:type="dcterms:W3CDTF">2016-12-02T19:38:26Z</dcterms:created>
  <dcterms:modified xsi:type="dcterms:W3CDTF">2016-12-02T23:51:23Z</dcterms:modified>
</cp:coreProperties>
</file>