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14"/>
  </p:notesMasterIdLst>
  <p:handoutMasterIdLst>
    <p:handoutMasterId r:id="rId15"/>
  </p:handoutMasterIdLst>
  <p:sldIdLst>
    <p:sldId id="256" r:id="rId2"/>
    <p:sldId id="259" r:id="rId3"/>
    <p:sldId id="261" r:id="rId4"/>
    <p:sldId id="264" r:id="rId5"/>
    <p:sldId id="265" r:id="rId6"/>
    <p:sldId id="258" r:id="rId7"/>
    <p:sldId id="266" r:id="rId8"/>
    <p:sldId id="267" r:id="rId9"/>
    <p:sldId id="257" r:id="rId10"/>
    <p:sldId id="260" r:id="rId11"/>
    <p:sldId id="269" r:id="rId12"/>
    <p:sldId id="268" r:id="rId13"/>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480" autoAdjust="0"/>
    <p:restoredTop sz="94660"/>
  </p:normalViewPr>
  <p:slideViewPr>
    <p:cSldViewPr>
      <p:cViewPr varScale="1">
        <p:scale>
          <a:sx n="103" d="100"/>
          <a:sy n="103" d="100"/>
        </p:scale>
        <p:origin x="-324" y="-9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513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70338" y="0"/>
            <a:ext cx="3038475" cy="465138"/>
          </a:xfrm>
          <a:prstGeom prst="rect">
            <a:avLst/>
          </a:prstGeom>
        </p:spPr>
        <p:txBody>
          <a:bodyPr vert="horz" lIns="91440" tIns="45720" rIns="91440" bIns="45720" rtlCol="0"/>
          <a:lstStyle>
            <a:lvl1pPr algn="r">
              <a:defRPr sz="1200"/>
            </a:lvl1pPr>
          </a:lstStyle>
          <a:p>
            <a:fld id="{13A68D90-6335-4F5E-97C2-86B8B765CE7F}" type="datetimeFigureOut">
              <a:rPr lang="en-US" smtClean="0"/>
              <a:t>8/11/2018</a:t>
            </a:fld>
            <a:endParaRPr lang="en-US"/>
          </a:p>
        </p:txBody>
      </p:sp>
      <p:sp>
        <p:nvSpPr>
          <p:cNvPr id="4" name="Footer Placeholder 3"/>
          <p:cNvSpPr>
            <a:spLocks noGrp="1"/>
          </p:cNvSpPr>
          <p:nvPr>
            <p:ph type="ftr" sz="quarter" idx="2"/>
          </p:nvPr>
        </p:nvSpPr>
        <p:spPr>
          <a:xfrm>
            <a:off x="0" y="8829675"/>
            <a:ext cx="3038475" cy="465138"/>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70338" y="8829675"/>
            <a:ext cx="3038475" cy="465138"/>
          </a:xfrm>
          <a:prstGeom prst="rect">
            <a:avLst/>
          </a:prstGeom>
        </p:spPr>
        <p:txBody>
          <a:bodyPr vert="horz" lIns="91440" tIns="45720" rIns="91440" bIns="45720" rtlCol="0" anchor="b"/>
          <a:lstStyle>
            <a:lvl1pPr algn="r">
              <a:defRPr sz="1200"/>
            </a:lvl1pPr>
          </a:lstStyle>
          <a:p>
            <a:fld id="{AA3EC9C2-6694-4281-9A04-14DCAC496F22}" type="slidenum">
              <a:rPr lang="en-US" smtClean="0"/>
              <a:t>‹#›</a:t>
            </a:fld>
            <a:endParaRPr lang="en-US"/>
          </a:p>
        </p:txBody>
      </p:sp>
    </p:spTree>
    <p:extLst>
      <p:ext uri="{BB962C8B-B14F-4D97-AF65-F5344CB8AC3E}">
        <p14:creationId xmlns:p14="http://schemas.microsoft.com/office/powerpoint/2010/main" val="219778793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513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970338" y="0"/>
            <a:ext cx="3038475" cy="465138"/>
          </a:xfrm>
          <a:prstGeom prst="rect">
            <a:avLst/>
          </a:prstGeom>
        </p:spPr>
        <p:txBody>
          <a:bodyPr vert="horz" lIns="91440" tIns="45720" rIns="91440" bIns="45720" rtlCol="0"/>
          <a:lstStyle>
            <a:lvl1pPr algn="r">
              <a:defRPr sz="1200"/>
            </a:lvl1pPr>
          </a:lstStyle>
          <a:p>
            <a:fld id="{11A630B9-EDA7-4954-A6A2-C0B34CBC3798}" type="datetimeFigureOut">
              <a:rPr lang="en-US" smtClean="0"/>
              <a:t>8/11/2018</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701675" y="4416425"/>
            <a:ext cx="5607050" cy="4183063"/>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675"/>
            <a:ext cx="3038475" cy="465138"/>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970338" y="8829675"/>
            <a:ext cx="3038475" cy="465138"/>
          </a:xfrm>
          <a:prstGeom prst="rect">
            <a:avLst/>
          </a:prstGeom>
        </p:spPr>
        <p:txBody>
          <a:bodyPr vert="horz" lIns="91440" tIns="45720" rIns="91440" bIns="45720" rtlCol="0" anchor="b"/>
          <a:lstStyle>
            <a:lvl1pPr algn="r">
              <a:defRPr sz="1200"/>
            </a:lvl1pPr>
          </a:lstStyle>
          <a:p>
            <a:fld id="{3DD27E8E-31DE-4385-BDD4-E2944BC05231}" type="slidenum">
              <a:rPr lang="en-US" smtClean="0"/>
              <a:t>‹#›</a:t>
            </a:fld>
            <a:endParaRPr lang="en-US"/>
          </a:p>
        </p:txBody>
      </p:sp>
    </p:spTree>
    <p:extLst>
      <p:ext uri="{BB962C8B-B14F-4D97-AF65-F5344CB8AC3E}">
        <p14:creationId xmlns:p14="http://schemas.microsoft.com/office/powerpoint/2010/main" val="37951476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DD27E8E-31DE-4385-BDD4-E2944BC05231}" type="slidenum">
              <a:rPr lang="en-US" smtClean="0"/>
              <a:t>5</a:t>
            </a:fld>
            <a:endParaRPr lang="en-US"/>
          </a:p>
        </p:txBody>
      </p:sp>
    </p:spTree>
    <p:extLst>
      <p:ext uri="{BB962C8B-B14F-4D97-AF65-F5344CB8AC3E}">
        <p14:creationId xmlns:p14="http://schemas.microsoft.com/office/powerpoint/2010/main" val="214523108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23D831B4-5F72-417D-B95D-C7FCC8830F90}" type="datetime1">
              <a:rPr lang="en-US" smtClean="0"/>
              <a:t>8/11/2018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073C9E6-60FF-40AF-A4BE-BF093E6C86C3}" type="slidenum">
              <a:rPr lang="en-US" smtClean="0"/>
              <a:t>‹#›</a:t>
            </a:fld>
            <a:endParaRPr lang="en-US"/>
          </a:p>
        </p:txBody>
      </p:sp>
    </p:spTree>
    <p:extLst>
      <p:ext uri="{BB962C8B-B14F-4D97-AF65-F5344CB8AC3E}">
        <p14:creationId xmlns:p14="http://schemas.microsoft.com/office/powerpoint/2010/main" val="303273544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AC454F7-23BD-4CC5-9ADB-9D317733991C}" type="datetime1">
              <a:rPr lang="en-US" smtClean="0"/>
              <a:t>8/11/2018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073C9E6-60FF-40AF-A4BE-BF093E6C86C3}" type="slidenum">
              <a:rPr lang="en-US" smtClean="0"/>
              <a:t>‹#›</a:t>
            </a:fld>
            <a:endParaRPr lang="en-US"/>
          </a:p>
        </p:txBody>
      </p:sp>
    </p:spTree>
    <p:extLst>
      <p:ext uri="{BB962C8B-B14F-4D97-AF65-F5344CB8AC3E}">
        <p14:creationId xmlns:p14="http://schemas.microsoft.com/office/powerpoint/2010/main" val="30055323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7834F08-FB84-476F-A2C1-C83465617B06}" type="datetime1">
              <a:rPr lang="en-US" smtClean="0"/>
              <a:t>8/11/2018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073C9E6-60FF-40AF-A4BE-BF093E6C86C3}" type="slidenum">
              <a:rPr lang="en-US" smtClean="0"/>
              <a:t>‹#›</a:t>
            </a:fld>
            <a:endParaRPr lang="en-US"/>
          </a:p>
        </p:txBody>
      </p:sp>
    </p:spTree>
    <p:extLst>
      <p:ext uri="{BB962C8B-B14F-4D97-AF65-F5344CB8AC3E}">
        <p14:creationId xmlns:p14="http://schemas.microsoft.com/office/powerpoint/2010/main" val="36386703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C704524-DB0A-45A8-9256-5A04890E1EE4}" type="datetime1">
              <a:rPr lang="en-US" smtClean="0"/>
              <a:t>8/11/2018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073C9E6-60FF-40AF-A4BE-BF093E6C86C3}" type="slidenum">
              <a:rPr lang="en-US" smtClean="0"/>
              <a:t>‹#›</a:t>
            </a:fld>
            <a:endParaRPr lang="en-US"/>
          </a:p>
        </p:txBody>
      </p:sp>
    </p:spTree>
    <p:extLst>
      <p:ext uri="{BB962C8B-B14F-4D97-AF65-F5344CB8AC3E}">
        <p14:creationId xmlns:p14="http://schemas.microsoft.com/office/powerpoint/2010/main" val="23411313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77522E0-2FFE-4C2D-8C77-FAEE2BB8DB8E}" type="datetime1">
              <a:rPr lang="en-US" smtClean="0"/>
              <a:t>8/11/2018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073C9E6-60FF-40AF-A4BE-BF093E6C86C3}" type="slidenum">
              <a:rPr lang="en-US" smtClean="0"/>
              <a:t>‹#›</a:t>
            </a:fld>
            <a:endParaRPr lang="en-US"/>
          </a:p>
        </p:txBody>
      </p:sp>
    </p:spTree>
    <p:extLst>
      <p:ext uri="{BB962C8B-B14F-4D97-AF65-F5344CB8AC3E}">
        <p14:creationId xmlns:p14="http://schemas.microsoft.com/office/powerpoint/2010/main" val="375178624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088479EC-B8AF-4706-8359-9D9F9D995179}" type="datetime1">
              <a:rPr lang="en-US" smtClean="0"/>
              <a:t>8/11/2018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073C9E6-60FF-40AF-A4BE-BF093E6C86C3}" type="slidenum">
              <a:rPr lang="en-US" smtClean="0"/>
              <a:t>‹#›</a:t>
            </a:fld>
            <a:endParaRPr lang="en-US"/>
          </a:p>
        </p:txBody>
      </p:sp>
    </p:spTree>
    <p:extLst>
      <p:ext uri="{BB962C8B-B14F-4D97-AF65-F5344CB8AC3E}">
        <p14:creationId xmlns:p14="http://schemas.microsoft.com/office/powerpoint/2010/main" val="4121094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84945DC7-B062-49F0-9B0C-5D84928B32C3}" type="datetime1">
              <a:rPr lang="en-US" smtClean="0"/>
              <a:t>8/11/2018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073C9E6-60FF-40AF-A4BE-BF093E6C86C3}" type="slidenum">
              <a:rPr lang="en-US" smtClean="0"/>
              <a:t>‹#›</a:t>
            </a:fld>
            <a:endParaRPr lang="en-US"/>
          </a:p>
        </p:txBody>
      </p:sp>
    </p:spTree>
    <p:extLst>
      <p:ext uri="{BB962C8B-B14F-4D97-AF65-F5344CB8AC3E}">
        <p14:creationId xmlns:p14="http://schemas.microsoft.com/office/powerpoint/2010/main" val="10614903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9CAFB2C4-CB6B-4E6F-9A30-A9B89ABBA8FD}" type="datetime1">
              <a:rPr lang="en-US" smtClean="0"/>
              <a:t>8/11/2018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073C9E6-60FF-40AF-A4BE-BF093E6C86C3}" type="slidenum">
              <a:rPr lang="en-US" smtClean="0"/>
              <a:t>‹#›</a:t>
            </a:fld>
            <a:endParaRPr lang="en-US"/>
          </a:p>
        </p:txBody>
      </p:sp>
    </p:spTree>
    <p:extLst>
      <p:ext uri="{BB962C8B-B14F-4D97-AF65-F5344CB8AC3E}">
        <p14:creationId xmlns:p14="http://schemas.microsoft.com/office/powerpoint/2010/main" val="375783641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D14C2DF-61FA-4EC9-BE0B-DA0428CC837B}" type="datetime1">
              <a:rPr lang="en-US" smtClean="0"/>
              <a:t>8/11/2018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073C9E6-60FF-40AF-A4BE-BF093E6C86C3}" type="slidenum">
              <a:rPr lang="en-US" smtClean="0"/>
              <a:t>‹#›</a:t>
            </a:fld>
            <a:endParaRPr lang="en-US"/>
          </a:p>
        </p:txBody>
      </p:sp>
    </p:spTree>
    <p:extLst>
      <p:ext uri="{BB962C8B-B14F-4D97-AF65-F5344CB8AC3E}">
        <p14:creationId xmlns:p14="http://schemas.microsoft.com/office/powerpoint/2010/main" val="840744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ED49AF8-003C-4DD3-855D-A51CCBB6AE94}" type="datetime1">
              <a:rPr lang="en-US" smtClean="0"/>
              <a:t>8/11/2018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073C9E6-60FF-40AF-A4BE-BF093E6C86C3}" type="slidenum">
              <a:rPr lang="en-US" smtClean="0"/>
              <a:t>‹#›</a:t>
            </a:fld>
            <a:endParaRPr lang="en-US"/>
          </a:p>
        </p:txBody>
      </p:sp>
    </p:spTree>
    <p:extLst>
      <p:ext uri="{BB962C8B-B14F-4D97-AF65-F5344CB8AC3E}">
        <p14:creationId xmlns:p14="http://schemas.microsoft.com/office/powerpoint/2010/main" val="330673614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1EA82AA-EE1D-490E-9C9C-BE07520E5FD4}" type="datetime1">
              <a:rPr lang="en-US" smtClean="0"/>
              <a:t>8/11/2018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073C9E6-60FF-40AF-A4BE-BF093E6C86C3}" type="slidenum">
              <a:rPr lang="en-US" smtClean="0"/>
              <a:t>‹#›</a:t>
            </a:fld>
            <a:endParaRPr lang="en-US"/>
          </a:p>
        </p:txBody>
      </p:sp>
    </p:spTree>
    <p:extLst>
      <p:ext uri="{BB962C8B-B14F-4D97-AF65-F5344CB8AC3E}">
        <p14:creationId xmlns:p14="http://schemas.microsoft.com/office/powerpoint/2010/main" val="61315561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DD96448-85E1-49A3-AA93-8A20E1E6603C}" type="datetime1">
              <a:rPr lang="en-US" smtClean="0"/>
              <a:t>8/11/2018</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073C9E6-60FF-40AF-A4BE-BF093E6C86C3}" type="slidenum">
              <a:rPr lang="en-US" smtClean="0"/>
              <a:t>‹#›</a:t>
            </a:fld>
            <a:endParaRPr lang="en-US"/>
          </a:p>
        </p:txBody>
      </p:sp>
    </p:spTree>
    <p:extLst>
      <p:ext uri="{BB962C8B-B14F-4D97-AF65-F5344CB8AC3E}">
        <p14:creationId xmlns:p14="http://schemas.microsoft.com/office/powerpoint/2010/main" val="58301307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8" Type="http://schemas.openxmlformats.org/officeDocument/2006/relationships/hyperlink" Target="https://www.bloomberg.com/news/articles/2018-03-06/courts-unshackled-clos-from-rule-but-some-don-t-want-to-let-go" TargetMode="External"/><Relationship Id="rId3" Type="http://schemas.openxmlformats.org/officeDocument/2006/relationships/hyperlink" Target="http://econofact.org/consumer-financial-protection-in-need-of-protection" TargetMode="External"/><Relationship Id="rId7" Type="http://schemas.openxmlformats.org/officeDocument/2006/relationships/hyperlink" Target="https://www.project-syndicate.org/commentary/case-against-subsidizing-housing-debt-by-jeffrey-frankel-2017-05" TargetMode="External"/><Relationship Id="rId2" Type="http://schemas.openxmlformats.org/officeDocument/2006/relationships/hyperlink" Target="http://www.jeffrey-frankel.com/2017/02/24/let-the-us-fiduciary-rule-go-ahead/" TargetMode="External"/><Relationship Id="rId1" Type="http://schemas.openxmlformats.org/officeDocument/2006/relationships/slideLayout" Target="../slideLayouts/slideLayout2.xml"/><Relationship Id="rId6" Type="http://schemas.openxmlformats.org/officeDocument/2006/relationships/hyperlink" Target="https://www.politico.com/story/2018/05/21/trump-signs-bill-blocking-cfpb-auto-lending-measure-558281" TargetMode="External"/><Relationship Id="rId5" Type="http://schemas.openxmlformats.org/officeDocument/2006/relationships/hyperlink" Target="http://econofact.org/the-case-for-protecting-student-loan-borrowers" TargetMode="External"/><Relationship Id="rId4" Type="http://schemas.openxmlformats.org/officeDocument/2006/relationships/hyperlink" Target="https://www.cnbc.com/2018/05/17/time-runs-out-for-congress-to-overturn-consumer-bureaus-payday-lending-rule.html" TargetMode="External"/><Relationship Id="rId9" Type="http://schemas.openxmlformats.org/officeDocument/2006/relationships/hyperlink" Target="https://www.npr.org/2017/06/08/532036374/house-passes-bill-aimed-at-reversing-dodd-frank-financial-regulations" TargetMode="External"/></Relationships>
</file>

<file path=ppt/slides/_rels/slide12.xml.rels><?xml version="1.0" encoding="UTF-8" standalone="yes"?>
<Relationships xmlns="http://schemas.openxmlformats.org/package/2006/relationships"><Relationship Id="rId3" Type="http://schemas.openxmlformats.org/officeDocument/2006/relationships/hyperlink" Target="https://www.npr.org/2017/06/08/532036374/house-passes-bill-aimed-at-reversing-dodd-frank-financial-regulations" TargetMode="External"/><Relationship Id="rId2" Type="http://schemas.openxmlformats.org/officeDocument/2006/relationships/hyperlink" Target="https://econofact.org/the-dodd-frank-financial-reform"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cid:lebdavnfhk" TargetMode="External"/><Relationship Id="rId2" Type="http://schemas.openxmlformats.org/officeDocument/2006/relationships/image" Target="../media/image4.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09600" y="533400"/>
            <a:ext cx="7772400" cy="2838450"/>
          </a:xfrm>
        </p:spPr>
        <p:txBody>
          <a:bodyPr>
            <a:normAutofit fontScale="90000"/>
          </a:bodyPr>
          <a:lstStyle/>
          <a:p>
            <a:r>
              <a:rPr lang="en-US" dirty="0"/>
              <a:t> </a:t>
            </a:r>
            <a:br>
              <a:rPr lang="en-US" dirty="0"/>
            </a:br>
            <a:r>
              <a:rPr lang="en-US" b="1" dirty="0"/>
              <a:t>The Next Economic </a:t>
            </a:r>
            <a:r>
              <a:rPr lang="en-US" b="1" dirty="0" smtClean="0"/>
              <a:t>Crisis</a:t>
            </a:r>
            <a:r>
              <a:rPr lang="en-US" sz="2200" b="1" dirty="0" smtClean="0"/>
              <a:t/>
            </a:r>
            <a:br>
              <a:rPr lang="en-US" sz="2200" b="1" dirty="0" smtClean="0"/>
            </a:br>
            <a:r>
              <a:rPr lang="en-US" sz="2200" dirty="0"/>
              <a:t/>
            </a:r>
            <a:br>
              <a:rPr lang="en-US" sz="2200" dirty="0"/>
            </a:br>
            <a:r>
              <a:rPr lang="en-US" dirty="0" smtClean="0"/>
              <a:t>Jeffrey Frankel</a:t>
            </a:r>
            <a:br>
              <a:rPr lang="en-US" dirty="0" smtClean="0"/>
            </a:br>
            <a:r>
              <a:rPr lang="en-US" sz="3100" dirty="0" smtClean="0"/>
              <a:t>Harpel Professor of Capital Formation and Growth,  Harvard University</a:t>
            </a:r>
            <a:r>
              <a:rPr lang="en-US" dirty="0" smtClean="0"/>
              <a:t/>
            </a:r>
            <a:br>
              <a:rPr lang="en-US" dirty="0" smtClean="0"/>
            </a:br>
            <a:endParaRPr lang="en-US" dirty="0"/>
          </a:p>
        </p:txBody>
      </p:sp>
      <p:sp>
        <p:nvSpPr>
          <p:cNvPr id="3" name="Subtitle 2"/>
          <p:cNvSpPr>
            <a:spLocks noGrp="1"/>
          </p:cNvSpPr>
          <p:nvPr>
            <p:ph type="subTitle" idx="1"/>
          </p:nvPr>
        </p:nvSpPr>
        <p:spPr>
          <a:xfrm>
            <a:off x="1371600" y="4648200"/>
            <a:ext cx="6400800" cy="1752600"/>
          </a:xfrm>
        </p:spPr>
        <p:txBody>
          <a:bodyPr>
            <a:normAutofit lnSpcReduction="10000"/>
          </a:bodyPr>
          <a:lstStyle/>
          <a:p>
            <a:r>
              <a:rPr lang="en-US" sz="4000" dirty="0">
                <a:solidFill>
                  <a:schemeClr val="tx1">
                    <a:lumMod val="50000"/>
                    <a:lumOff val="50000"/>
                  </a:schemeClr>
                </a:solidFill>
              </a:rPr>
              <a:t>AEI Jackson Hole Retreat</a:t>
            </a:r>
            <a:r>
              <a:rPr lang="en-US" dirty="0" smtClean="0">
                <a:solidFill>
                  <a:schemeClr val="tx1">
                    <a:lumMod val="50000"/>
                    <a:lumOff val="50000"/>
                  </a:schemeClr>
                </a:solidFill>
              </a:rPr>
              <a:t/>
            </a:r>
            <a:br>
              <a:rPr lang="en-US" dirty="0" smtClean="0">
                <a:solidFill>
                  <a:schemeClr val="tx1">
                    <a:lumMod val="50000"/>
                    <a:lumOff val="50000"/>
                  </a:schemeClr>
                </a:solidFill>
              </a:rPr>
            </a:br>
            <a:r>
              <a:rPr lang="en-US" dirty="0" smtClean="0">
                <a:solidFill>
                  <a:schemeClr val="tx1">
                    <a:lumMod val="50000"/>
                    <a:lumOff val="50000"/>
                  </a:schemeClr>
                </a:solidFill>
              </a:rPr>
              <a:t>Jackson Hole, Wyo.</a:t>
            </a:r>
          </a:p>
          <a:p>
            <a:r>
              <a:rPr lang="en-US" dirty="0" smtClean="0">
                <a:solidFill>
                  <a:schemeClr val="tx1">
                    <a:lumMod val="50000"/>
                    <a:lumOff val="50000"/>
                  </a:schemeClr>
                </a:solidFill>
              </a:rPr>
              <a:t>August 13, 2018</a:t>
            </a:r>
            <a:endParaRPr lang="en-US" dirty="0">
              <a:solidFill>
                <a:schemeClr val="tx1">
                  <a:lumMod val="50000"/>
                  <a:lumOff val="50000"/>
                </a:schemeClr>
              </a:solidFill>
            </a:endParaRPr>
          </a:p>
        </p:txBody>
      </p:sp>
      <p:pic>
        <p:nvPicPr>
          <p:cNvPr id="1026" name="Picture 2" descr="Image result for harvard logo"/>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038600" y="3223608"/>
            <a:ext cx="914400" cy="89119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9149594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smtClean="0"/>
              <a:t>As I put it before the </a:t>
            </a:r>
            <a:r>
              <a:rPr lang="en-US" sz="3200" i="1" dirty="0" smtClean="0"/>
              <a:t>last</a:t>
            </a:r>
            <a:r>
              <a:rPr lang="en-US" sz="3200" dirty="0" smtClean="0"/>
              <a:t> recession:</a:t>
            </a:r>
            <a:endParaRPr lang="en-US" sz="3200" dirty="0"/>
          </a:p>
        </p:txBody>
      </p:sp>
      <p:sp>
        <p:nvSpPr>
          <p:cNvPr id="3" name="Content Placeholder 2"/>
          <p:cNvSpPr>
            <a:spLocks noGrp="1"/>
          </p:cNvSpPr>
          <p:nvPr>
            <p:ph idx="1"/>
          </p:nvPr>
        </p:nvSpPr>
        <p:spPr>
          <a:xfrm>
            <a:off x="304800" y="1371600"/>
            <a:ext cx="8382000" cy="3505200"/>
          </a:xfrm>
        </p:spPr>
        <p:txBody>
          <a:bodyPr>
            <a:normAutofit/>
          </a:bodyPr>
          <a:lstStyle/>
          <a:p>
            <a:pPr marL="0" indent="0">
              <a:buNone/>
            </a:pPr>
            <a:r>
              <a:rPr lang="en-US" sz="2400" dirty="0"/>
              <a:t>“The future downturn is likely to be far worse than the recent one… It is impossible to say when the next recession will come. But when it does, it is likely to be worse… Why? Precisely because we will enter it at a time when the budget deficit and national debt are already alarmingly high. Thus when the next recession hits, we will not have luxury of being able to cut taxes and increase </a:t>
            </a:r>
            <a:r>
              <a:rPr lang="en-US" sz="2400" dirty="0" smtClean="0"/>
              <a:t>spending…”</a:t>
            </a:r>
            <a:br>
              <a:rPr lang="en-US" sz="2400" dirty="0" smtClean="0"/>
            </a:br>
            <a:r>
              <a:rPr lang="en-US" sz="1800" dirty="0" smtClean="0"/>
              <a:t/>
            </a:r>
            <a:br>
              <a:rPr lang="en-US" sz="1800" dirty="0" smtClean="0"/>
            </a:br>
            <a:r>
              <a:rPr lang="en-US" sz="2200" baseline="30000" dirty="0" smtClean="0"/>
              <a:t> </a:t>
            </a:r>
            <a:r>
              <a:rPr lang="en-US" sz="2200" baseline="30000" dirty="0"/>
              <a:t>"A Debate on the Deficit," </a:t>
            </a:r>
            <a:r>
              <a:rPr lang="en-US" sz="2200" i="1" baseline="30000" dirty="0" smtClean="0"/>
              <a:t>The </a:t>
            </a:r>
            <a:r>
              <a:rPr lang="en-US" sz="2200" i="1" baseline="30000" dirty="0"/>
              <a:t>Means to Prosperity: Fiscal Policy Reconsidered</a:t>
            </a:r>
            <a:r>
              <a:rPr lang="en-US" sz="2200" baseline="30000" dirty="0"/>
              <a:t>, </a:t>
            </a:r>
            <a:r>
              <a:rPr lang="en-US" sz="2200" baseline="30000" dirty="0" err="1" smtClean="0"/>
              <a:t>P.G.Berglund</a:t>
            </a:r>
            <a:r>
              <a:rPr lang="en-US" sz="2200" baseline="30000" dirty="0" smtClean="0"/>
              <a:t> &amp; </a:t>
            </a:r>
            <a:r>
              <a:rPr lang="en-US" sz="2200" baseline="30000" dirty="0" err="1" smtClean="0"/>
              <a:t>M.Vernengo</a:t>
            </a:r>
            <a:r>
              <a:rPr lang="en-US" sz="2200" baseline="30000" dirty="0" smtClean="0"/>
              <a:t>, eds. </a:t>
            </a:r>
            <a:r>
              <a:rPr lang="en-US" sz="2200" baseline="30000" dirty="0"/>
              <a:t>(Routledge, 2005</a:t>
            </a:r>
            <a:r>
              <a:rPr lang="en-US" sz="2200" baseline="30000" dirty="0" smtClean="0"/>
              <a:t>).  Also </a:t>
            </a:r>
            <a:r>
              <a:rPr lang="en-US" sz="2200" i="1" baseline="30000" dirty="0" smtClean="0"/>
              <a:t>The Forward</a:t>
            </a:r>
            <a:r>
              <a:rPr lang="en-US" sz="2200" baseline="30000" dirty="0" smtClean="0"/>
              <a:t>, 11/19/2003;  </a:t>
            </a:r>
            <a:r>
              <a:rPr lang="en-US" sz="2200" i="1" baseline="30000" dirty="0" smtClean="0"/>
              <a:t>Cato Journal, </a:t>
            </a:r>
            <a:r>
              <a:rPr lang="en-US" sz="2200" baseline="30000" dirty="0" smtClean="0"/>
              <a:t>Summer 2007;  </a:t>
            </a:r>
            <a:r>
              <a:rPr lang="en-US" sz="2200" i="1" baseline="30000" dirty="0" smtClean="0"/>
              <a:t>WSJ</a:t>
            </a:r>
            <a:r>
              <a:rPr lang="en-US" sz="2200" baseline="30000" dirty="0" smtClean="0"/>
              <a:t> 1/21/2008.</a:t>
            </a:r>
          </a:p>
        </p:txBody>
      </p:sp>
      <p:sp>
        <p:nvSpPr>
          <p:cNvPr id="4" name="TextBox 3"/>
          <p:cNvSpPr txBox="1"/>
          <p:nvPr/>
        </p:nvSpPr>
        <p:spPr>
          <a:xfrm>
            <a:off x="914400" y="5446693"/>
            <a:ext cx="7238999" cy="954107"/>
          </a:xfrm>
          <a:prstGeom prst="rect">
            <a:avLst/>
          </a:prstGeom>
          <a:noFill/>
        </p:spPr>
        <p:txBody>
          <a:bodyPr wrap="square" rtlCol="0">
            <a:spAutoFit/>
          </a:bodyPr>
          <a:lstStyle/>
          <a:p>
            <a:pPr algn="ctr"/>
            <a:r>
              <a:rPr lang="en-US" sz="2400" dirty="0"/>
              <a:t>https://</a:t>
            </a:r>
            <a:r>
              <a:rPr lang="en-US" sz="2400" dirty="0" smtClean="0"/>
              <a:t>scholar.harvard.edu/frankel</a:t>
            </a:r>
            <a:r>
              <a:rPr lang="en-US" sz="800" dirty="0" smtClean="0"/>
              <a:t/>
            </a:r>
            <a:br>
              <a:rPr lang="en-US" sz="800" dirty="0" smtClean="0"/>
            </a:br>
            <a:endParaRPr lang="en-US" sz="800" dirty="0" smtClean="0"/>
          </a:p>
          <a:p>
            <a:pPr algn="ctr"/>
            <a:r>
              <a:rPr lang="en-US" sz="2400" dirty="0" smtClean="0"/>
              <a:t>www.project-syndicate.org/columnist/jeffrey-frankel</a:t>
            </a:r>
            <a:endParaRPr lang="en-US" sz="2400" dirty="0"/>
          </a:p>
        </p:txBody>
      </p:sp>
      <p:pic>
        <p:nvPicPr>
          <p:cNvPr id="5" name="Picture 2" descr="Image result for harvard logo"/>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343934" y="4740911"/>
            <a:ext cx="608533" cy="593089"/>
          </a:xfrm>
          <a:prstGeom prst="rect">
            <a:avLst/>
          </a:prstGeom>
          <a:noFill/>
          <a:extLst>
            <a:ext uri="{909E8E84-426E-40DD-AFC4-6F175D3DCCD1}">
              <a14:hiddenFill xmlns:a14="http://schemas.microsoft.com/office/drawing/2010/main">
                <a:solidFill>
                  <a:srgbClr val="FFFFFF"/>
                </a:solidFill>
              </a14:hiddenFill>
            </a:ext>
          </a:extLst>
        </p:spPr>
      </p:pic>
      <p:sp>
        <p:nvSpPr>
          <p:cNvPr id="6" name="Slide Number Placeholder 5"/>
          <p:cNvSpPr>
            <a:spLocks noGrp="1"/>
          </p:cNvSpPr>
          <p:nvPr>
            <p:ph type="sldNum" sz="quarter" idx="12"/>
          </p:nvPr>
        </p:nvSpPr>
        <p:spPr/>
        <p:txBody>
          <a:bodyPr/>
          <a:lstStyle/>
          <a:p>
            <a:fld id="{E073C9E6-60FF-40AF-A4BE-BF093E6C86C3}" type="slidenum">
              <a:rPr lang="en-US" smtClean="0"/>
              <a:t>10</a:t>
            </a:fld>
            <a:endParaRPr lang="en-US"/>
          </a:p>
        </p:txBody>
      </p:sp>
    </p:spTree>
    <p:extLst>
      <p:ext uri="{BB962C8B-B14F-4D97-AF65-F5344CB8AC3E}">
        <p14:creationId xmlns:p14="http://schemas.microsoft.com/office/powerpoint/2010/main" val="35954241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1143000"/>
          </a:xfrm>
        </p:spPr>
        <p:txBody>
          <a:bodyPr>
            <a:normAutofit/>
          </a:bodyPr>
          <a:lstStyle/>
          <a:p>
            <a:r>
              <a:rPr lang="en-US" sz="2800" dirty="0" smtClean="0"/>
              <a:t>Appendix on financial regulation</a:t>
            </a:r>
            <a:endParaRPr lang="en-US" sz="2800" dirty="0"/>
          </a:p>
        </p:txBody>
      </p:sp>
      <p:sp>
        <p:nvSpPr>
          <p:cNvPr id="3" name="Content Placeholder 2"/>
          <p:cNvSpPr>
            <a:spLocks noGrp="1"/>
          </p:cNvSpPr>
          <p:nvPr>
            <p:ph idx="1"/>
          </p:nvPr>
        </p:nvSpPr>
        <p:spPr>
          <a:xfrm>
            <a:off x="304800" y="838200"/>
            <a:ext cx="8382000" cy="6096000"/>
          </a:xfrm>
        </p:spPr>
        <p:txBody>
          <a:bodyPr>
            <a:normAutofit fontScale="47500" lnSpcReduction="20000"/>
          </a:bodyPr>
          <a:lstStyle/>
          <a:p>
            <a:pPr fontAlgn="base"/>
            <a:r>
              <a:rPr lang="en-US" sz="5500" dirty="0" smtClean="0"/>
              <a:t>Reinstate Obama’s</a:t>
            </a:r>
            <a:r>
              <a:rPr lang="en-US" sz="5500" dirty="0"/>
              <a:t> </a:t>
            </a:r>
            <a:r>
              <a:rPr lang="en-US" sz="5500" dirty="0">
                <a:hlinkClick r:id="rId2"/>
              </a:rPr>
              <a:t>fiduciary rule</a:t>
            </a:r>
            <a:r>
              <a:rPr lang="en-US" sz="5500" dirty="0" smtClean="0"/>
              <a:t>,</a:t>
            </a:r>
            <a:r>
              <a:rPr lang="en-US" sz="3800" dirty="0" smtClean="0"/>
              <a:t>*</a:t>
            </a:r>
            <a:r>
              <a:rPr lang="en-US" sz="5500" dirty="0" smtClean="0"/>
              <a:t>  </a:t>
            </a:r>
            <a:br>
              <a:rPr lang="en-US" sz="5500" dirty="0" smtClean="0"/>
            </a:br>
            <a:r>
              <a:rPr lang="en-US" sz="4900" dirty="0" smtClean="0"/>
              <a:t>which </a:t>
            </a:r>
            <a:r>
              <a:rPr lang="en-US" sz="4900" dirty="0"/>
              <a:t>would have required professional financial advisers, in return for their fees, to put their clients’ interests first when advising them on assets invested through retirement </a:t>
            </a:r>
            <a:r>
              <a:rPr lang="en-US" sz="4900" dirty="0" smtClean="0"/>
              <a:t>plans.</a:t>
            </a:r>
            <a:endParaRPr lang="en-US" sz="1700" dirty="0" smtClean="0"/>
          </a:p>
          <a:p>
            <a:pPr fontAlgn="base"/>
            <a:endParaRPr lang="en-US" sz="1700" dirty="0"/>
          </a:p>
          <a:p>
            <a:pPr fontAlgn="base"/>
            <a:r>
              <a:rPr lang="en-US" sz="5500" dirty="0"/>
              <a:t>Resume the good work that the </a:t>
            </a:r>
            <a:r>
              <a:rPr lang="en-US" sz="5500" dirty="0">
                <a:hlinkClick r:id="rId3"/>
              </a:rPr>
              <a:t>Consumer Financial Protection Bureau</a:t>
            </a:r>
            <a:r>
              <a:rPr lang="en-US" sz="3800" dirty="0"/>
              <a:t>*</a:t>
            </a:r>
            <a:r>
              <a:rPr lang="en-US" sz="5500" dirty="0"/>
              <a:t> </a:t>
            </a:r>
            <a:r>
              <a:rPr lang="en-US" sz="5500" dirty="0" smtClean="0"/>
              <a:t>had </a:t>
            </a:r>
            <a:r>
              <a:rPr lang="en-US" sz="5500" dirty="0"/>
              <a:t>been doing until now, protecting households who take out </a:t>
            </a:r>
          </a:p>
          <a:p>
            <a:pPr lvl="1" fontAlgn="base"/>
            <a:r>
              <a:rPr lang="en-US" sz="4900" dirty="0">
                <a:hlinkClick r:id="rId4"/>
              </a:rPr>
              <a:t>pay-day loans</a:t>
            </a:r>
            <a:r>
              <a:rPr lang="en-US" sz="3800" dirty="0"/>
              <a:t>*</a:t>
            </a:r>
            <a:r>
              <a:rPr lang="en-US" sz="4900" dirty="0"/>
              <a:t>, </a:t>
            </a:r>
            <a:r>
              <a:rPr lang="en-US" sz="4900" dirty="0">
                <a:hlinkClick r:id="rId5"/>
              </a:rPr>
              <a:t>student loans</a:t>
            </a:r>
            <a:r>
              <a:rPr lang="en-US" sz="4900" dirty="0"/>
              <a:t>, and </a:t>
            </a:r>
            <a:r>
              <a:rPr lang="en-US" sz="4900" dirty="0">
                <a:hlinkClick r:id="rId6"/>
              </a:rPr>
              <a:t>car loans</a:t>
            </a:r>
            <a:r>
              <a:rPr lang="en-US" sz="3800" dirty="0"/>
              <a:t>*</a:t>
            </a:r>
            <a:r>
              <a:rPr lang="en-US" sz="4900" dirty="0"/>
              <a:t>.  </a:t>
            </a:r>
          </a:p>
          <a:p>
            <a:pPr lvl="1" fontAlgn="base"/>
            <a:r>
              <a:rPr lang="en-US" sz="4900" dirty="0"/>
              <a:t>And  </a:t>
            </a:r>
            <a:r>
              <a:rPr lang="en-US" sz="4900" dirty="0">
                <a:hlinkClick r:id="rId7"/>
              </a:rPr>
              <a:t>housing finance</a:t>
            </a:r>
            <a:r>
              <a:rPr lang="en-US" sz="4900" dirty="0"/>
              <a:t>, where the 2007-08 crisis originated.  </a:t>
            </a:r>
          </a:p>
          <a:p>
            <a:pPr lvl="1" fontAlgn="base"/>
            <a:r>
              <a:rPr lang="en-US" sz="4900" dirty="0"/>
              <a:t>Mortgage-originators, for example, should be required </a:t>
            </a:r>
            <a:br>
              <a:rPr lang="en-US" sz="4900" dirty="0"/>
            </a:br>
            <a:r>
              <a:rPr lang="en-US" sz="4900" dirty="0"/>
              <a:t>to “keep skin in the game” by </a:t>
            </a:r>
            <a:r>
              <a:rPr lang="en-US" sz="4900" dirty="0">
                <a:hlinkClick r:id="rId8"/>
              </a:rPr>
              <a:t>risk-retention</a:t>
            </a:r>
            <a:r>
              <a:rPr lang="en-US" sz="4900" dirty="0"/>
              <a:t> rules</a:t>
            </a:r>
            <a:r>
              <a:rPr lang="en-US" sz="4900" dirty="0" smtClean="0"/>
              <a:t>.</a:t>
            </a:r>
          </a:p>
          <a:p>
            <a:pPr lvl="1" fontAlgn="base"/>
            <a:r>
              <a:rPr lang="en-US" sz="4900" dirty="0" smtClean="0"/>
              <a:t>Mortgages should have a 20% minimum down-payment.</a:t>
            </a:r>
            <a:endParaRPr lang="en-US" sz="2900" dirty="0" smtClean="0"/>
          </a:p>
          <a:p>
            <a:pPr marL="0" indent="0" fontAlgn="base">
              <a:buNone/>
            </a:pPr>
            <a:endParaRPr lang="en-US" sz="2900" dirty="0" smtClean="0"/>
          </a:p>
          <a:p>
            <a:pPr fontAlgn="base"/>
            <a:r>
              <a:rPr lang="en-US" sz="5500" dirty="0" smtClean="0"/>
              <a:t>I do not favor trying to smash </a:t>
            </a:r>
            <a:r>
              <a:rPr lang="en-US" sz="5500" dirty="0"/>
              <a:t>banks into such small pieces</a:t>
            </a:r>
            <a:r>
              <a:rPr lang="en-US" sz="5500" dirty="0" smtClean="0"/>
              <a:t> as to solve the “too big to fail problem”</a:t>
            </a:r>
          </a:p>
          <a:p>
            <a:pPr lvl="1" fontAlgn="base"/>
            <a:r>
              <a:rPr lang="en-US" sz="4800" dirty="0" smtClean="0"/>
              <a:t>But…</a:t>
            </a:r>
            <a:r>
              <a:rPr lang="en-US" sz="1600" dirty="0" smtClean="0"/>
              <a:t/>
            </a:r>
            <a:br>
              <a:rPr lang="en-US" sz="1600" dirty="0" smtClean="0"/>
            </a:br>
            <a:endParaRPr lang="en-US" sz="1600" dirty="0"/>
          </a:p>
        </p:txBody>
      </p:sp>
      <p:sp>
        <p:nvSpPr>
          <p:cNvPr id="4" name="TextBox 3"/>
          <p:cNvSpPr txBox="1"/>
          <p:nvPr/>
        </p:nvSpPr>
        <p:spPr>
          <a:xfrm>
            <a:off x="1295400" y="6324600"/>
            <a:ext cx="6934200" cy="307777"/>
          </a:xfrm>
          <a:prstGeom prst="rect">
            <a:avLst/>
          </a:prstGeom>
          <a:noFill/>
        </p:spPr>
        <p:txBody>
          <a:bodyPr wrap="square" rtlCol="0">
            <a:spAutoFit/>
          </a:bodyPr>
          <a:lstStyle/>
          <a:p>
            <a:r>
              <a:rPr lang="en-US" sz="1400" dirty="0" smtClean="0"/>
              <a:t>* Would have been de-regulated in </a:t>
            </a:r>
            <a:r>
              <a:rPr lang="en-US" sz="1400" dirty="0" smtClean="0">
                <a:hlinkClick r:id="rId9"/>
              </a:rPr>
              <a:t>Financial Choice Act</a:t>
            </a:r>
            <a:r>
              <a:rPr lang="en-US" sz="1400" dirty="0" smtClean="0"/>
              <a:t>, </a:t>
            </a:r>
            <a:r>
              <a:rPr lang="en-US" sz="1200" dirty="0" smtClean="0"/>
              <a:t>passed only by House, June 2017</a:t>
            </a:r>
            <a:endParaRPr lang="en-US" sz="1200" dirty="0"/>
          </a:p>
        </p:txBody>
      </p:sp>
      <p:sp>
        <p:nvSpPr>
          <p:cNvPr id="5" name="Slide Number Placeholder 4"/>
          <p:cNvSpPr>
            <a:spLocks noGrp="1"/>
          </p:cNvSpPr>
          <p:nvPr>
            <p:ph type="sldNum" sz="quarter" idx="12"/>
          </p:nvPr>
        </p:nvSpPr>
        <p:spPr/>
        <p:txBody>
          <a:bodyPr/>
          <a:lstStyle/>
          <a:p>
            <a:fld id="{E073C9E6-60FF-40AF-A4BE-BF093E6C86C3}" type="slidenum">
              <a:rPr lang="en-US" smtClean="0"/>
              <a:t>11</a:t>
            </a:fld>
            <a:endParaRPr lang="en-US"/>
          </a:p>
        </p:txBody>
      </p:sp>
    </p:spTree>
    <p:extLst>
      <p:ext uri="{BB962C8B-B14F-4D97-AF65-F5344CB8AC3E}">
        <p14:creationId xmlns:p14="http://schemas.microsoft.com/office/powerpoint/2010/main" val="37457770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4"/>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1143000"/>
          </a:xfrm>
        </p:spPr>
        <p:txBody>
          <a:bodyPr>
            <a:normAutofit/>
          </a:bodyPr>
          <a:lstStyle/>
          <a:p>
            <a:r>
              <a:rPr lang="en-US" sz="2000" dirty="0" smtClean="0"/>
              <a:t>Appendix on financial regulation, continued</a:t>
            </a:r>
            <a:endParaRPr lang="en-US" sz="2000" dirty="0"/>
          </a:p>
        </p:txBody>
      </p:sp>
      <p:sp>
        <p:nvSpPr>
          <p:cNvPr id="3" name="Content Placeholder 2"/>
          <p:cNvSpPr>
            <a:spLocks noGrp="1"/>
          </p:cNvSpPr>
          <p:nvPr>
            <p:ph idx="1"/>
          </p:nvPr>
        </p:nvSpPr>
        <p:spPr>
          <a:xfrm>
            <a:off x="304800" y="685800"/>
            <a:ext cx="8382000" cy="6096000"/>
          </a:xfrm>
        </p:spPr>
        <p:txBody>
          <a:bodyPr>
            <a:normAutofit fontScale="40000" lnSpcReduction="20000"/>
          </a:bodyPr>
          <a:lstStyle/>
          <a:p>
            <a:r>
              <a:rPr lang="en-US" sz="6500" dirty="0" smtClean="0"/>
              <a:t>Preserve </a:t>
            </a:r>
            <a:r>
              <a:rPr lang="en-US" sz="6500" dirty="0" smtClean="0">
                <a:hlinkClick r:id="rId2"/>
              </a:rPr>
              <a:t>Dodd-Frank</a:t>
            </a:r>
            <a:r>
              <a:rPr lang="en-US" sz="6500" dirty="0" smtClean="0"/>
              <a:t>.</a:t>
            </a:r>
            <a:r>
              <a:rPr lang="en-US" sz="4500" dirty="0" smtClean="0"/>
              <a:t>*</a:t>
            </a:r>
          </a:p>
          <a:p>
            <a:pPr lvl="1"/>
            <a:r>
              <a:rPr lang="en-US" sz="5500" dirty="0" smtClean="0"/>
              <a:t>Its </a:t>
            </a:r>
            <a:r>
              <a:rPr lang="en-US" sz="5500" dirty="0"/>
              <a:t>key features – </a:t>
            </a:r>
            <a:r>
              <a:rPr lang="en-US" sz="5500" dirty="0" smtClean="0"/>
              <a:t>higher </a:t>
            </a:r>
            <a:r>
              <a:rPr lang="en-US" sz="5500" dirty="0"/>
              <a:t>capital requirements for banks, </a:t>
            </a:r>
            <a:r>
              <a:rPr lang="en-US" sz="5500" dirty="0" smtClean="0"/>
              <a:t>the CFPB, SIFI designation, </a:t>
            </a:r>
            <a:r>
              <a:rPr lang="en-US" sz="5500" dirty="0"/>
              <a:t>tough stress tests on banks, and enhanced transparency for derivatives – have strengthened the financial system considerably. </a:t>
            </a:r>
            <a:r>
              <a:rPr lang="en-US" sz="5500" dirty="0" smtClean="0"/>
              <a:t> Undermining </a:t>
            </a:r>
            <a:r>
              <a:rPr lang="en-US" sz="5500" dirty="0"/>
              <a:t>or rescinding them would substantially increase the risk of an eventual recurrence of the 2007-2008 financial crisis</a:t>
            </a:r>
            <a:r>
              <a:rPr lang="en-US" sz="5500" dirty="0" smtClean="0"/>
              <a:t>.</a:t>
            </a:r>
            <a:endParaRPr lang="en-US" sz="5500" dirty="0"/>
          </a:p>
          <a:p>
            <a:pPr lvl="1"/>
            <a:r>
              <a:rPr lang="en-US" sz="5500" dirty="0"/>
              <a:t>I </a:t>
            </a:r>
            <a:r>
              <a:rPr lang="en-US" sz="5500" dirty="0" smtClean="0"/>
              <a:t>was never wedded </a:t>
            </a:r>
            <a:r>
              <a:rPr lang="en-US" sz="5500" dirty="0"/>
              <a:t>to the Volcker </a:t>
            </a:r>
            <a:r>
              <a:rPr lang="en-US" sz="5500" dirty="0" smtClean="0"/>
              <a:t>Rule,* and</a:t>
            </a:r>
          </a:p>
          <a:p>
            <a:pPr lvl="1"/>
            <a:r>
              <a:rPr lang="en-US" sz="5500" dirty="0" smtClean="0"/>
              <a:t>I agree with the objective of cutting banks’ </a:t>
            </a:r>
            <a:r>
              <a:rPr lang="en-US" sz="5500" dirty="0"/>
              <a:t>paperwork burden, </a:t>
            </a:r>
            <a:endParaRPr lang="en-US" sz="5500" dirty="0" smtClean="0"/>
          </a:p>
          <a:p>
            <a:pPr lvl="2"/>
            <a:r>
              <a:rPr lang="en-US" sz="4500" dirty="0" smtClean="0"/>
              <a:t>especially </a:t>
            </a:r>
            <a:r>
              <a:rPr lang="en-US" sz="4500" dirty="0"/>
              <a:t>on small </a:t>
            </a:r>
            <a:r>
              <a:rPr lang="en-US" sz="4500" dirty="0" smtClean="0"/>
              <a:t>banks: </a:t>
            </a:r>
          </a:p>
          <a:p>
            <a:pPr lvl="1"/>
            <a:r>
              <a:rPr lang="en-US" sz="5500" dirty="0" smtClean="0"/>
              <a:t>Threshold for “too big to fail” stress-tests needed to be raised; </a:t>
            </a:r>
          </a:p>
          <a:p>
            <a:pPr lvl="2"/>
            <a:r>
              <a:rPr lang="en-US" sz="4600" dirty="0" smtClean="0"/>
              <a:t>$50 </a:t>
            </a:r>
            <a:r>
              <a:rPr lang="en-US" sz="4600" dirty="0"/>
              <a:t>billion in </a:t>
            </a:r>
            <a:r>
              <a:rPr lang="en-US" sz="4600" dirty="0" smtClean="0"/>
              <a:t>assets was too low. </a:t>
            </a:r>
            <a:endParaRPr lang="en-US" sz="4600" i="1" dirty="0" smtClean="0"/>
          </a:p>
          <a:p>
            <a:pPr lvl="1"/>
            <a:r>
              <a:rPr lang="en-US" sz="5500" dirty="0" smtClean="0"/>
              <a:t>But $250 </a:t>
            </a:r>
            <a:r>
              <a:rPr lang="en-US" sz="5500" dirty="0"/>
              <a:t>billion </a:t>
            </a:r>
            <a:r>
              <a:rPr lang="en-US" sz="5500" dirty="0" smtClean="0"/>
              <a:t>threshold is </a:t>
            </a:r>
            <a:r>
              <a:rPr lang="en-US" sz="5500" dirty="0"/>
              <a:t>probably too </a:t>
            </a:r>
            <a:r>
              <a:rPr lang="en-US" sz="5500" dirty="0" smtClean="0"/>
              <a:t>high.</a:t>
            </a:r>
          </a:p>
          <a:p>
            <a:pPr lvl="1"/>
            <a:r>
              <a:rPr lang="en-US" sz="5500" dirty="0" smtClean="0"/>
              <a:t>Don’t</a:t>
            </a:r>
            <a:r>
              <a:rPr lang="en-US" sz="5500" dirty="0"/>
              <a:t> weaken the “living will” process, </a:t>
            </a:r>
            <a:endParaRPr lang="en-US" sz="5500" dirty="0" smtClean="0"/>
          </a:p>
          <a:p>
            <a:pPr lvl="1"/>
            <a:r>
              <a:rPr lang="en-US" sz="5500" dirty="0" smtClean="0"/>
              <a:t>nor</a:t>
            </a:r>
            <a:r>
              <a:rPr lang="en-US" sz="5500" dirty="0"/>
              <a:t> exempt non-banks from annual stress </a:t>
            </a:r>
            <a:r>
              <a:rPr lang="en-US" sz="5500" dirty="0" smtClean="0"/>
              <a:t>tests.</a:t>
            </a:r>
          </a:p>
          <a:p>
            <a:pPr lvl="1"/>
            <a:r>
              <a:rPr lang="en-US" sz="5500" dirty="0" smtClean="0"/>
              <a:t>To </a:t>
            </a:r>
            <a:r>
              <a:rPr lang="en-US" sz="5500" dirty="0"/>
              <a:t>minimize the risk of another financial crisis, keep the supplementary leverage ratio placed on the largest </a:t>
            </a:r>
            <a:r>
              <a:rPr lang="en-US" sz="5500" dirty="0" smtClean="0"/>
              <a:t>banks</a:t>
            </a:r>
          </a:p>
          <a:p>
            <a:pPr lvl="1"/>
            <a:r>
              <a:rPr lang="en-US" sz="5500" dirty="0" smtClean="0"/>
              <a:t>Bank </a:t>
            </a:r>
            <a:r>
              <a:rPr lang="en-US" sz="5500" dirty="0"/>
              <a:t>capital standards should, if anything, be further tightened</a:t>
            </a:r>
            <a:r>
              <a:rPr lang="en-US" sz="5500" dirty="0" smtClean="0"/>
              <a:t>.</a:t>
            </a:r>
          </a:p>
        </p:txBody>
      </p:sp>
      <p:sp>
        <p:nvSpPr>
          <p:cNvPr id="4" name="TextBox 3"/>
          <p:cNvSpPr txBox="1"/>
          <p:nvPr/>
        </p:nvSpPr>
        <p:spPr>
          <a:xfrm>
            <a:off x="2286000" y="6397823"/>
            <a:ext cx="4648200" cy="307777"/>
          </a:xfrm>
          <a:prstGeom prst="rect">
            <a:avLst/>
          </a:prstGeom>
          <a:noFill/>
        </p:spPr>
        <p:txBody>
          <a:bodyPr wrap="square" rtlCol="0">
            <a:spAutoFit/>
          </a:bodyPr>
          <a:lstStyle/>
          <a:p>
            <a:r>
              <a:rPr lang="en-US" sz="1400" dirty="0" smtClean="0"/>
              <a:t>* Would have been de-regulated in </a:t>
            </a:r>
            <a:r>
              <a:rPr lang="en-US" sz="1400" dirty="0" smtClean="0">
                <a:hlinkClick r:id="rId3"/>
              </a:rPr>
              <a:t>Financial Choice Act</a:t>
            </a:r>
            <a:r>
              <a:rPr lang="en-US" sz="1400" dirty="0"/>
              <a:t>.</a:t>
            </a:r>
            <a:endParaRPr lang="en-US" sz="1200" dirty="0"/>
          </a:p>
        </p:txBody>
      </p:sp>
      <p:sp>
        <p:nvSpPr>
          <p:cNvPr id="5" name="Slide Number Placeholder 4"/>
          <p:cNvSpPr>
            <a:spLocks noGrp="1"/>
          </p:cNvSpPr>
          <p:nvPr>
            <p:ph type="sldNum" sz="quarter" idx="12"/>
          </p:nvPr>
        </p:nvSpPr>
        <p:spPr/>
        <p:txBody>
          <a:bodyPr/>
          <a:lstStyle/>
          <a:p>
            <a:fld id="{E073C9E6-60FF-40AF-A4BE-BF093E6C86C3}" type="slidenum">
              <a:rPr lang="en-US" smtClean="0"/>
              <a:t>12</a:t>
            </a:fld>
            <a:endParaRPr lang="en-US"/>
          </a:p>
        </p:txBody>
      </p:sp>
    </p:spTree>
    <p:extLst>
      <p:ext uri="{BB962C8B-B14F-4D97-AF65-F5344CB8AC3E}">
        <p14:creationId xmlns:p14="http://schemas.microsoft.com/office/powerpoint/2010/main" val="26537672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4"/>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3">
                                            <p:txEl>
                                              <p:pRg st="5" end="5"/>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
                                            <p:txEl>
                                              <p:pRg st="8" end="8"/>
                                            </p:txEl>
                                          </p:spTgt>
                                        </p:tgtEl>
                                        <p:attrNameLst>
                                          <p:attrName>style.visibility</p:attrName>
                                        </p:attrNameLst>
                                      </p:cBhvr>
                                      <p:to>
                                        <p:strVal val="visible"/>
                                      </p:to>
                                    </p:set>
                                  </p:childTnLst>
                                </p:cTn>
                              </p:par>
                              <p:par>
                                <p:cTn id="35" presetID="1" presetClass="entr" presetSubtype="0" fill="hold" nodeType="withEffect">
                                  <p:stCondLst>
                                    <p:cond delay="0"/>
                                  </p:stCondLst>
                                  <p:childTnLst>
                                    <p:set>
                                      <p:cBhvr>
                                        <p:cTn id="36"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nodeType="clickEffect">
                                  <p:stCondLst>
                                    <p:cond delay="0"/>
                                  </p:stCondLst>
                                  <p:childTnLst>
                                    <p:set>
                                      <p:cBhvr>
                                        <p:cTn id="40"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nodeType="clickEffect">
                                  <p:stCondLst>
                                    <p:cond delay="0"/>
                                  </p:stCondLst>
                                  <p:childTnLst>
                                    <p:set>
                                      <p:cBhvr>
                                        <p:cTn id="44" dur="1" fill="hold">
                                          <p:stCondLst>
                                            <p:cond delay="0"/>
                                          </p:stCondLst>
                                        </p:cTn>
                                        <p:tgtEl>
                                          <p:spTgt spid="3">
                                            <p:txEl>
                                              <p:pRg st="11" end="1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1143000"/>
          </a:xfrm>
        </p:spPr>
        <p:txBody>
          <a:bodyPr>
            <a:normAutofit/>
          </a:bodyPr>
          <a:lstStyle/>
          <a:p>
            <a:r>
              <a:rPr lang="en-US" sz="3200" dirty="0"/>
              <a:t>The economic statistics have been </a:t>
            </a:r>
            <a:r>
              <a:rPr lang="en-US" sz="3200" dirty="0" smtClean="0"/>
              <a:t>good.</a:t>
            </a:r>
            <a:endParaRPr lang="en-US" sz="3200" dirty="0"/>
          </a:p>
        </p:txBody>
      </p:sp>
      <p:sp>
        <p:nvSpPr>
          <p:cNvPr id="3" name="Content Placeholder 2"/>
          <p:cNvSpPr>
            <a:spLocks noGrp="1"/>
          </p:cNvSpPr>
          <p:nvPr>
            <p:ph idx="1"/>
          </p:nvPr>
        </p:nvSpPr>
        <p:spPr>
          <a:xfrm>
            <a:off x="457200" y="1066800"/>
            <a:ext cx="8229600" cy="5562600"/>
          </a:xfrm>
        </p:spPr>
        <p:txBody>
          <a:bodyPr>
            <a:normAutofit fontScale="85000" lnSpcReduction="20000"/>
          </a:bodyPr>
          <a:lstStyle/>
          <a:p>
            <a:pPr lvl="0"/>
            <a:r>
              <a:rPr lang="en-US" dirty="0" smtClean="0"/>
              <a:t>The </a:t>
            </a:r>
            <a:r>
              <a:rPr lang="en-US" dirty="0"/>
              <a:t>expansion has been </a:t>
            </a:r>
            <a:r>
              <a:rPr lang="en-US" dirty="0" smtClean="0"/>
              <a:t>long-lived.</a:t>
            </a:r>
            <a:endParaRPr lang="en-US" sz="2800" dirty="0"/>
          </a:p>
          <a:p>
            <a:pPr lvl="1"/>
            <a:r>
              <a:rPr lang="en-US" dirty="0"/>
              <a:t>If it continues another year, it will </a:t>
            </a:r>
            <a:r>
              <a:rPr lang="en-US" dirty="0" smtClean="0"/>
              <a:t>equal </a:t>
            </a:r>
            <a:br>
              <a:rPr lang="en-US" dirty="0" smtClean="0"/>
            </a:br>
            <a:r>
              <a:rPr lang="en-US" dirty="0" smtClean="0"/>
              <a:t>the </a:t>
            </a:r>
            <a:r>
              <a:rPr lang="en-US" dirty="0"/>
              <a:t>record 10-year expansion in the 1990s</a:t>
            </a:r>
            <a:r>
              <a:rPr lang="en-US" dirty="0" smtClean="0"/>
              <a:t>.</a:t>
            </a:r>
            <a:r>
              <a:rPr lang="en-US" sz="3800" dirty="0" smtClean="0"/>
              <a:t/>
            </a:r>
            <a:br>
              <a:rPr lang="en-US" sz="3800" dirty="0" smtClean="0"/>
            </a:br>
            <a:endParaRPr lang="en-US" sz="3800" dirty="0"/>
          </a:p>
          <a:p>
            <a:pPr lvl="0"/>
            <a:r>
              <a:rPr lang="en-US" dirty="0"/>
              <a:t>Unemployment is low </a:t>
            </a:r>
            <a:endParaRPr lang="en-US" sz="2800" dirty="0"/>
          </a:p>
          <a:p>
            <a:pPr lvl="1"/>
            <a:r>
              <a:rPr lang="en-US" dirty="0" smtClean="0"/>
              <a:t>3.9% in July,</a:t>
            </a:r>
            <a:endParaRPr lang="en-US" sz="2400" dirty="0"/>
          </a:p>
          <a:p>
            <a:pPr lvl="1"/>
            <a:r>
              <a:rPr lang="en-US" dirty="0" smtClean="0"/>
              <a:t>as </a:t>
            </a:r>
            <a:r>
              <a:rPr lang="en-US" dirty="0"/>
              <a:t>low as </a:t>
            </a:r>
            <a:r>
              <a:rPr lang="en-US" dirty="0" smtClean="0"/>
              <a:t>in </a:t>
            </a:r>
            <a:r>
              <a:rPr lang="en-US" dirty="0"/>
              <a:t>2000</a:t>
            </a:r>
            <a:r>
              <a:rPr lang="en-US" dirty="0" smtClean="0"/>
              <a:t>.</a:t>
            </a:r>
            <a:r>
              <a:rPr lang="en-US" sz="3800" dirty="0" smtClean="0"/>
              <a:t/>
            </a:r>
            <a:br>
              <a:rPr lang="en-US" sz="3800" dirty="0" smtClean="0"/>
            </a:br>
            <a:endParaRPr lang="en-US" sz="3800" dirty="0"/>
          </a:p>
          <a:p>
            <a:pPr lvl="0"/>
            <a:r>
              <a:rPr lang="en-US" dirty="0" smtClean="0"/>
              <a:t>GDP growth </a:t>
            </a:r>
            <a:r>
              <a:rPr lang="en-US" dirty="0"/>
              <a:t>has been relatively </a:t>
            </a:r>
            <a:r>
              <a:rPr lang="en-US" dirty="0" smtClean="0"/>
              <a:t>strong:</a:t>
            </a:r>
            <a:endParaRPr lang="en-US" sz="2800" dirty="0"/>
          </a:p>
          <a:p>
            <a:pPr lvl="1"/>
            <a:r>
              <a:rPr lang="en-US" dirty="0" smtClean="0"/>
              <a:t>BEA </a:t>
            </a:r>
            <a:r>
              <a:rPr lang="en-US" dirty="0"/>
              <a:t>estimated 2</a:t>
            </a:r>
            <a:r>
              <a:rPr lang="en-US" baseline="30000" dirty="0"/>
              <a:t>nd</a:t>
            </a:r>
            <a:r>
              <a:rPr lang="en-US" dirty="0"/>
              <a:t>-Q 2018 growth at 4.1%,</a:t>
            </a:r>
            <a:endParaRPr lang="en-US" sz="2400" dirty="0"/>
          </a:p>
          <a:p>
            <a:pPr lvl="1"/>
            <a:r>
              <a:rPr lang="en-US" dirty="0"/>
              <a:t>the highest </a:t>
            </a:r>
            <a:r>
              <a:rPr lang="en-US" dirty="0" smtClean="0"/>
              <a:t>quarter since </a:t>
            </a:r>
            <a:r>
              <a:rPr lang="en-US" dirty="0"/>
              <a:t>4.9% in </a:t>
            </a:r>
            <a:r>
              <a:rPr lang="en-US" dirty="0" smtClean="0"/>
              <a:t>2014.</a:t>
            </a:r>
            <a:r>
              <a:rPr lang="en-US" sz="3800" dirty="0" smtClean="0"/>
              <a:t/>
            </a:r>
            <a:br>
              <a:rPr lang="en-US" sz="3800" dirty="0" smtClean="0"/>
            </a:br>
            <a:endParaRPr lang="en-US" sz="3800" dirty="0"/>
          </a:p>
          <a:p>
            <a:r>
              <a:rPr lang="en-US" dirty="0"/>
              <a:t>But sooner or later there will be a new </a:t>
            </a:r>
            <a:r>
              <a:rPr lang="en-US" dirty="0" smtClean="0"/>
              <a:t>recession.</a:t>
            </a:r>
            <a:br>
              <a:rPr lang="en-US" dirty="0" smtClean="0"/>
            </a:br>
            <a:endParaRPr lang="en-US" sz="1000" dirty="0"/>
          </a:p>
          <a:p>
            <a:pPr marL="0" indent="0">
              <a:buNone/>
            </a:pPr>
            <a:r>
              <a:rPr lang="en-US" dirty="0" smtClean="0"/>
              <a:t>     I </a:t>
            </a:r>
            <a:r>
              <a:rPr lang="en-US" dirty="0"/>
              <a:t>worry that when it </a:t>
            </a:r>
            <a:r>
              <a:rPr lang="en-US" dirty="0" smtClean="0"/>
              <a:t>comes, </a:t>
            </a:r>
            <a:r>
              <a:rPr lang="en-US" dirty="0"/>
              <a:t>it </a:t>
            </a:r>
            <a:r>
              <a:rPr lang="en-US" dirty="0" smtClean="0"/>
              <a:t>will </a:t>
            </a:r>
            <a:r>
              <a:rPr lang="en-US" dirty="0"/>
              <a:t>be severe</a:t>
            </a:r>
            <a:r>
              <a:rPr lang="en-US" dirty="0" smtClean="0"/>
              <a:t>.</a:t>
            </a:r>
            <a:endParaRPr lang="en-US" sz="2800" dirty="0"/>
          </a:p>
        </p:txBody>
      </p:sp>
      <p:pic>
        <p:nvPicPr>
          <p:cNvPr id="1026" name="Picture 2" descr="https://data.bls.gov/generated_files/graphics/latest_numbers_LNS14000000_1992_2018_all_period_M07_data.g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267200" y="2133600"/>
            <a:ext cx="4648200" cy="2324100"/>
          </a:xfrm>
          <a:prstGeom prst="rect">
            <a:avLst/>
          </a:prstGeom>
          <a:noFill/>
          <a:extLst>
            <a:ext uri="{909E8E84-426E-40DD-AFC4-6F175D3DCCD1}">
              <a14:hiddenFill xmlns:a14="http://schemas.microsoft.com/office/drawing/2010/main">
                <a:solidFill>
                  <a:srgbClr val="FFFFFF"/>
                </a:solidFill>
              </a14:hiddenFill>
            </a:ext>
          </a:extLst>
        </p:spPr>
      </p:pic>
      <p:sp>
        <p:nvSpPr>
          <p:cNvPr id="4" name="Slide Number Placeholder 3"/>
          <p:cNvSpPr>
            <a:spLocks noGrp="1"/>
          </p:cNvSpPr>
          <p:nvPr>
            <p:ph type="sldNum" sz="quarter" idx="12"/>
          </p:nvPr>
        </p:nvSpPr>
        <p:spPr/>
        <p:txBody>
          <a:bodyPr/>
          <a:lstStyle/>
          <a:p>
            <a:fld id="{E073C9E6-60FF-40AF-A4BE-BF093E6C86C3}" type="slidenum">
              <a:rPr lang="en-US" smtClean="0"/>
              <a:t>2</a:t>
            </a:fld>
            <a:endParaRPr lang="en-US"/>
          </a:p>
        </p:txBody>
      </p:sp>
    </p:spTree>
    <p:extLst>
      <p:ext uri="{BB962C8B-B14F-4D97-AF65-F5344CB8AC3E}">
        <p14:creationId xmlns:p14="http://schemas.microsoft.com/office/powerpoint/2010/main" val="5897230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1026"/>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3">
                                            <p:txEl>
                                              <p:pRg st="6" end="6"/>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274638"/>
            <a:ext cx="8763000" cy="1143000"/>
          </a:xfrm>
        </p:spPr>
        <p:txBody>
          <a:bodyPr>
            <a:normAutofit/>
          </a:bodyPr>
          <a:lstStyle/>
          <a:p>
            <a:r>
              <a:rPr lang="en-US" sz="3200" dirty="0"/>
              <a:t>What could set off a downturn in the coming years?</a:t>
            </a:r>
          </a:p>
        </p:txBody>
      </p:sp>
      <p:sp>
        <p:nvSpPr>
          <p:cNvPr id="3" name="Content Placeholder 2"/>
          <p:cNvSpPr>
            <a:spLocks noGrp="1"/>
          </p:cNvSpPr>
          <p:nvPr>
            <p:ph idx="1"/>
          </p:nvPr>
        </p:nvSpPr>
        <p:spPr>
          <a:xfrm>
            <a:off x="304800" y="1828800"/>
            <a:ext cx="8534400" cy="4373563"/>
          </a:xfrm>
        </p:spPr>
        <p:txBody>
          <a:bodyPr>
            <a:normAutofit lnSpcReduction="10000"/>
          </a:bodyPr>
          <a:lstStyle/>
          <a:p>
            <a:r>
              <a:rPr lang="en-US" dirty="0" smtClean="0"/>
              <a:t>One </a:t>
            </a:r>
            <a:r>
              <a:rPr lang="en-US" dirty="0"/>
              <a:t>possibility: </a:t>
            </a:r>
            <a:endParaRPr lang="en-US" dirty="0" smtClean="0"/>
          </a:p>
          <a:p>
            <a:pPr marL="457200" lvl="1" indent="0">
              <a:buNone/>
            </a:pPr>
            <a:r>
              <a:rPr lang="en-US" dirty="0" smtClean="0"/>
              <a:t>Because the </a:t>
            </a:r>
            <a:r>
              <a:rPr lang="en-US" dirty="0"/>
              <a:t>US stock market is </a:t>
            </a:r>
            <a:r>
              <a:rPr lang="en-US" dirty="0" smtClean="0"/>
              <a:t>high, historically,</a:t>
            </a:r>
          </a:p>
          <a:p>
            <a:pPr lvl="2"/>
            <a:r>
              <a:rPr lang="en-US" dirty="0" smtClean="0"/>
              <a:t>e.g., by the CAPE ratio,  </a:t>
            </a:r>
            <a:endParaRPr lang="en-US" dirty="0"/>
          </a:p>
          <a:p>
            <a:pPr lvl="1"/>
            <a:r>
              <a:rPr lang="en-US" dirty="0" smtClean="0"/>
              <a:t>and global corporate debt is also high, historically,</a:t>
            </a:r>
          </a:p>
          <a:p>
            <a:pPr lvl="1"/>
            <a:r>
              <a:rPr lang="en-US" dirty="0" smtClean="0"/>
              <a:t>a </a:t>
            </a:r>
            <a:r>
              <a:rPr lang="en-US" dirty="0"/>
              <a:t>negative shock could send </a:t>
            </a:r>
            <a:r>
              <a:rPr lang="en-US" dirty="0" smtClean="0"/>
              <a:t>securities </a:t>
            </a:r>
            <a:r>
              <a:rPr lang="en-US" dirty="0"/>
              <a:t>tumbling</a:t>
            </a:r>
            <a:r>
              <a:rPr lang="en-US" dirty="0" smtClean="0"/>
              <a:t>.</a:t>
            </a:r>
            <a:endParaRPr lang="en-US" sz="1600" dirty="0"/>
          </a:p>
          <a:p>
            <a:pPr marL="914400" lvl="2" indent="0">
              <a:buNone/>
            </a:pPr>
            <a:r>
              <a:rPr lang="en-US" sz="1600" dirty="0" smtClean="0"/>
              <a:t>  </a:t>
            </a:r>
          </a:p>
          <a:p>
            <a:r>
              <a:rPr lang="en-US" dirty="0" smtClean="0"/>
              <a:t>What </a:t>
            </a:r>
            <a:r>
              <a:rPr lang="en-US" dirty="0"/>
              <a:t>sort of shock?   </a:t>
            </a:r>
            <a:endParaRPr lang="en-US" dirty="0" smtClean="0"/>
          </a:p>
          <a:p>
            <a:pPr lvl="1"/>
            <a:r>
              <a:rPr lang="en-US" dirty="0" smtClean="0"/>
              <a:t>A </a:t>
            </a:r>
            <a:r>
              <a:rPr lang="en-US" dirty="0"/>
              <a:t>return of inflation is one good </a:t>
            </a:r>
            <a:r>
              <a:rPr lang="en-US" dirty="0" smtClean="0"/>
              <a:t>candidate.</a:t>
            </a:r>
          </a:p>
          <a:p>
            <a:pPr lvl="1"/>
            <a:r>
              <a:rPr lang="en-US" dirty="0" smtClean="0"/>
              <a:t>Trade war escalation </a:t>
            </a:r>
            <a:r>
              <a:rPr lang="en-US" dirty="0"/>
              <a:t>is another</a:t>
            </a:r>
            <a:r>
              <a:rPr lang="en-US" dirty="0" smtClean="0"/>
              <a:t>.</a:t>
            </a:r>
          </a:p>
        </p:txBody>
      </p:sp>
      <p:sp>
        <p:nvSpPr>
          <p:cNvPr id="4" name="Slide Number Placeholder 3"/>
          <p:cNvSpPr>
            <a:spLocks noGrp="1"/>
          </p:cNvSpPr>
          <p:nvPr>
            <p:ph type="sldNum" sz="quarter" idx="12"/>
          </p:nvPr>
        </p:nvSpPr>
        <p:spPr/>
        <p:txBody>
          <a:bodyPr/>
          <a:lstStyle/>
          <a:p>
            <a:fld id="{E073C9E6-60FF-40AF-A4BE-BF093E6C86C3}" type="slidenum">
              <a:rPr lang="en-US" smtClean="0"/>
              <a:t>3</a:t>
            </a:fld>
            <a:endParaRPr lang="en-US"/>
          </a:p>
        </p:txBody>
      </p:sp>
    </p:spTree>
    <p:extLst>
      <p:ext uri="{BB962C8B-B14F-4D97-AF65-F5344CB8AC3E}">
        <p14:creationId xmlns:p14="http://schemas.microsoft.com/office/powerpoint/2010/main" val="24444042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3">
                                            <p:txEl>
                                              <p:pRg st="6" end="6"/>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762000"/>
            <a:ext cx="8763000" cy="1066800"/>
          </a:xfrm>
        </p:spPr>
        <p:txBody>
          <a:bodyPr>
            <a:noAutofit/>
          </a:bodyPr>
          <a:lstStyle/>
          <a:p>
            <a:r>
              <a:rPr lang="en-US" sz="3200" dirty="0"/>
              <a:t>Why do </a:t>
            </a:r>
            <a:r>
              <a:rPr lang="en-US" sz="3200" dirty="0" smtClean="0"/>
              <a:t>I </a:t>
            </a:r>
            <a:r>
              <a:rPr lang="en-US" sz="3200" dirty="0"/>
              <a:t>worry </a:t>
            </a:r>
            <a:r>
              <a:rPr lang="en-US" sz="3200" dirty="0" smtClean="0"/>
              <a:t>the </a:t>
            </a:r>
            <a:r>
              <a:rPr lang="en-US" sz="3200" dirty="0"/>
              <a:t>next recession could be severe?   Because policy is currently </a:t>
            </a:r>
            <a:r>
              <a:rPr lang="en-US" sz="3200" dirty="0" smtClean="0"/>
              <a:t>pro-cyclical</a:t>
            </a:r>
            <a:br>
              <a:rPr lang="en-US" sz="3200" dirty="0" smtClean="0"/>
            </a:br>
            <a:r>
              <a:rPr lang="en-US" sz="3200" dirty="0" smtClean="0"/>
              <a:t>rather </a:t>
            </a:r>
            <a:r>
              <a:rPr lang="en-US" sz="3200" dirty="0"/>
              <a:t>than counter-cyclical.</a:t>
            </a:r>
          </a:p>
        </p:txBody>
      </p:sp>
      <p:sp>
        <p:nvSpPr>
          <p:cNvPr id="3" name="Content Placeholder 2"/>
          <p:cNvSpPr>
            <a:spLocks noGrp="1"/>
          </p:cNvSpPr>
          <p:nvPr>
            <p:ph idx="1"/>
          </p:nvPr>
        </p:nvSpPr>
        <p:spPr>
          <a:xfrm>
            <a:off x="304800" y="2362200"/>
            <a:ext cx="8610600" cy="4648200"/>
          </a:xfrm>
        </p:spPr>
        <p:txBody>
          <a:bodyPr>
            <a:normAutofit/>
          </a:bodyPr>
          <a:lstStyle/>
          <a:p>
            <a:r>
              <a:rPr lang="en-US" sz="2800" dirty="0" smtClean="0"/>
              <a:t>Admittedly it is </a:t>
            </a:r>
            <a:r>
              <a:rPr lang="en-US" sz="2800" dirty="0"/>
              <a:t>hard to get counter-cyclical </a:t>
            </a:r>
            <a:r>
              <a:rPr lang="en-US" sz="2800" dirty="0" smtClean="0"/>
              <a:t>timing right;</a:t>
            </a:r>
          </a:p>
          <a:p>
            <a:pPr lvl="1"/>
            <a:r>
              <a:rPr lang="en-US" dirty="0" smtClean="0"/>
              <a:t>but </a:t>
            </a:r>
            <a:r>
              <a:rPr lang="en-US" dirty="0"/>
              <a:t>that is no excuse for adopting </a:t>
            </a:r>
            <a:r>
              <a:rPr lang="en-US" i="1" dirty="0"/>
              <a:t>pro-cyclical</a:t>
            </a:r>
            <a:r>
              <a:rPr lang="en-US" dirty="0"/>
              <a:t> policy</a:t>
            </a:r>
            <a:r>
              <a:rPr lang="en-US" dirty="0" smtClean="0"/>
              <a:t>.</a:t>
            </a:r>
            <a:br>
              <a:rPr lang="en-US" dirty="0" smtClean="0"/>
            </a:br>
            <a:endParaRPr lang="en-US" sz="2000" dirty="0"/>
          </a:p>
          <a:p>
            <a:pPr lvl="0"/>
            <a:r>
              <a:rPr lang="en-US" sz="2800" dirty="0" smtClean="0"/>
              <a:t>(1) Especially </a:t>
            </a:r>
            <a:r>
              <a:rPr lang="en-US" sz="2800" dirty="0"/>
              <a:t>fiscal </a:t>
            </a:r>
            <a:r>
              <a:rPr lang="en-US" sz="2800" dirty="0" smtClean="0"/>
              <a:t>policy;</a:t>
            </a:r>
            <a:r>
              <a:rPr lang="en-US" sz="1800" dirty="0" smtClean="0"/>
              <a:t/>
            </a:r>
            <a:br>
              <a:rPr lang="en-US" sz="1800" dirty="0" smtClean="0"/>
            </a:br>
            <a:endParaRPr lang="en-US" sz="1800" dirty="0" smtClean="0"/>
          </a:p>
          <a:p>
            <a:pPr lvl="0"/>
            <a:r>
              <a:rPr lang="en-US" sz="2800" dirty="0" smtClean="0"/>
              <a:t>(2) But also macro-prudential policy;</a:t>
            </a:r>
            <a:r>
              <a:rPr lang="en-US" sz="1800" dirty="0" smtClean="0"/>
              <a:t/>
            </a:r>
            <a:br>
              <a:rPr lang="en-US" sz="1800" dirty="0" smtClean="0"/>
            </a:br>
            <a:endParaRPr lang="en-US" sz="1800" dirty="0" smtClean="0"/>
          </a:p>
          <a:p>
            <a:pPr lvl="0"/>
            <a:r>
              <a:rPr lang="en-US" sz="2800" dirty="0" smtClean="0"/>
              <a:t>(3) </a:t>
            </a:r>
            <a:r>
              <a:rPr lang="en-US" sz="2800" dirty="0" smtClean="0"/>
              <a:t>And </a:t>
            </a:r>
            <a:r>
              <a:rPr lang="en-US" sz="2800" dirty="0" smtClean="0"/>
              <a:t>monetary policy.</a:t>
            </a:r>
            <a:endParaRPr lang="en-US" sz="2800" dirty="0"/>
          </a:p>
        </p:txBody>
      </p:sp>
      <p:sp>
        <p:nvSpPr>
          <p:cNvPr id="4" name="Slide Number Placeholder 3"/>
          <p:cNvSpPr>
            <a:spLocks noGrp="1"/>
          </p:cNvSpPr>
          <p:nvPr>
            <p:ph type="sldNum" sz="quarter" idx="12"/>
          </p:nvPr>
        </p:nvSpPr>
        <p:spPr/>
        <p:txBody>
          <a:bodyPr/>
          <a:lstStyle/>
          <a:p>
            <a:fld id="{E073C9E6-60FF-40AF-A4BE-BF093E6C86C3}" type="slidenum">
              <a:rPr lang="en-US" smtClean="0"/>
              <a:t>4</a:t>
            </a:fld>
            <a:endParaRPr lang="en-US"/>
          </a:p>
        </p:txBody>
      </p:sp>
    </p:spTree>
    <p:extLst>
      <p:ext uri="{BB962C8B-B14F-4D97-AF65-F5344CB8AC3E}">
        <p14:creationId xmlns:p14="http://schemas.microsoft.com/office/powerpoint/2010/main" val="33785081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1143000"/>
          </a:xfrm>
        </p:spPr>
        <p:txBody>
          <a:bodyPr>
            <a:normAutofit/>
          </a:bodyPr>
          <a:lstStyle/>
          <a:p>
            <a:r>
              <a:rPr lang="en-US" sz="3600" dirty="0"/>
              <a:t>(1) Pro-cyclical fiscal policy</a:t>
            </a:r>
          </a:p>
        </p:txBody>
      </p:sp>
      <p:sp>
        <p:nvSpPr>
          <p:cNvPr id="3" name="Content Placeholder 2"/>
          <p:cNvSpPr>
            <a:spLocks noGrp="1"/>
          </p:cNvSpPr>
          <p:nvPr>
            <p:ph idx="1"/>
          </p:nvPr>
        </p:nvSpPr>
        <p:spPr>
          <a:xfrm>
            <a:off x="152400" y="1219200"/>
            <a:ext cx="8763000" cy="5715000"/>
          </a:xfrm>
        </p:spPr>
        <p:txBody>
          <a:bodyPr>
            <a:normAutofit fontScale="77500" lnSpcReduction="20000"/>
          </a:bodyPr>
          <a:lstStyle/>
          <a:p>
            <a:r>
              <a:rPr lang="en-US" dirty="0" smtClean="0"/>
              <a:t>We are now undergoing the most radically pro-cyclical fiscal expansion since WWII </a:t>
            </a:r>
          </a:p>
          <a:p>
            <a:pPr lvl="1"/>
            <a:r>
              <a:rPr lang="en-US" dirty="0" smtClean="0"/>
              <a:t>=&gt; budget deficit &gt; $1 tr. by 2020 (CBO):</a:t>
            </a:r>
          </a:p>
          <a:p>
            <a:pPr lvl="1"/>
            <a:r>
              <a:rPr lang="en-US" dirty="0" smtClean="0"/>
              <a:t>Tax cuts</a:t>
            </a:r>
          </a:p>
          <a:p>
            <a:pPr lvl="2"/>
            <a:r>
              <a:rPr lang="en-US" dirty="0" smtClean="0"/>
              <a:t>Corporate tax reform was needed.  But should have been revenue-neutral</a:t>
            </a:r>
          </a:p>
          <a:p>
            <a:pPr lvl="1"/>
            <a:r>
              <a:rPr lang="en-US" dirty="0" smtClean="0"/>
              <a:t>Rapid spending increases.</a:t>
            </a:r>
            <a:r>
              <a:rPr lang="en-US" sz="1700" dirty="0" smtClean="0"/>
              <a:t/>
            </a:r>
            <a:br>
              <a:rPr lang="en-US" sz="1700" dirty="0" smtClean="0"/>
            </a:br>
            <a:endParaRPr lang="en-US" sz="1700" dirty="0" smtClean="0"/>
          </a:p>
          <a:p>
            <a:r>
              <a:rPr lang="en-US" dirty="0" smtClean="0"/>
              <a:t>When the next recession comes, we won’t have “fiscal space”</a:t>
            </a:r>
            <a:br>
              <a:rPr lang="en-US" dirty="0" smtClean="0"/>
            </a:br>
            <a:r>
              <a:rPr lang="en-US" dirty="0" smtClean="0"/>
              <a:t> to respond, having already used up our ammunition.</a:t>
            </a:r>
          </a:p>
          <a:p>
            <a:pPr lvl="1"/>
            <a:r>
              <a:rPr lang="en-US" dirty="0" smtClean="0"/>
              <a:t>Such destabilizing fiscal policy is traditional in developing countries, exacerbating their booms &amp; busts.</a:t>
            </a:r>
          </a:p>
          <a:p>
            <a:pPr lvl="2"/>
            <a:r>
              <a:rPr lang="en-US" dirty="0" smtClean="0"/>
              <a:t>Well-documented, e.g., by Kaminsky</a:t>
            </a:r>
            <a:r>
              <a:rPr lang="en-US" dirty="0"/>
              <a:t>, </a:t>
            </a:r>
            <a:r>
              <a:rPr lang="en-US" dirty="0" smtClean="0"/>
              <a:t>Reinhart &amp; Végh (2005).</a:t>
            </a:r>
            <a:r>
              <a:rPr lang="en-US" sz="1700" dirty="0" smtClean="0"/>
              <a:t/>
            </a:r>
            <a:br>
              <a:rPr lang="en-US" sz="1700" dirty="0" smtClean="0"/>
            </a:br>
            <a:endParaRPr lang="en-US" sz="1700" dirty="0" smtClean="0"/>
          </a:p>
          <a:p>
            <a:r>
              <a:rPr lang="en-US" dirty="0" smtClean="0"/>
              <a:t>Another reason, besides cyclical timing, why this is an especially bad time to push up the budget deficit:</a:t>
            </a:r>
          </a:p>
          <a:p>
            <a:pPr lvl="1"/>
            <a:r>
              <a:rPr lang="en-US" dirty="0" smtClean="0"/>
              <a:t>The retirement of the baby boom generation means that </a:t>
            </a:r>
            <a:br>
              <a:rPr lang="en-US" dirty="0" smtClean="0"/>
            </a:br>
            <a:r>
              <a:rPr lang="en-US" dirty="0" smtClean="0"/>
              <a:t>big deficits in Social security and </a:t>
            </a:r>
            <a:r>
              <a:rPr lang="en-US" dirty="0"/>
              <a:t>M</a:t>
            </a:r>
            <a:r>
              <a:rPr lang="en-US" dirty="0" smtClean="0"/>
              <a:t>edicare are coming.</a:t>
            </a:r>
          </a:p>
          <a:p>
            <a:pPr lvl="1"/>
            <a:endParaRPr lang="en-US" dirty="0"/>
          </a:p>
        </p:txBody>
      </p:sp>
      <p:sp>
        <p:nvSpPr>
          <p:cNvPr id="4" name="Slide Number Placeholder 3"/>
          <p:cNvSpPr>
            <a:spLocks noGrp="1"/>
          </p:cNvSpPr>
          <p:nvPr>
            <p:ph type="sldNum" sz="quarter" idx="12"/>
          </p:nvPr>
        </p:nvSpPr>
        <p:spPr/>
        <p:txBody>
          <a:bodyPr/>
          <a:lstStyle/>
          <a:p>
            <a:fld id="{E073C9E6-60FF-40AF-A4BE-BF093E6C86C3}" type="slidenum">
              <a:rPr lang="en-US" smtClean="0"/>
              <a:t>5</a:t>
            </a:fld>
            <a:endParaRPr lang="en-US"/>
          </a:p>
        </p:txBody>
      </p:sp>
    </p:spTree>
    <p:extLst>
      <p:ext uri="{BB962C8B-B14F-4D97-AF65-F5344CB8AC3E}">
        <p14:creationId xmlns:p14="http://schemas.microsoft.com/office/powerpoint/2010/main" val="34532211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nodeType="clickEffect">
                                  <p:stCondLst>
                                    <p:cond delay="0"/>
                                  </p:stCondLst>
                                  <p:childTnLst>
                                    <p:set>
                                      <p:cBhvr>
                                        <p:cTn id="40"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78F34F03-0286-4502-B514-BDC91C5EF89A}" type="slidenum">
              <a:rPr lang="en-US" altLang="en-US" smtClean="0"/>
              <a:pPr/>
              <a:t>6</a:t>
            </a:fld>
            <a:endParaRPr lang="en-US" altLang="en-US"/>
          </a:p>
        </p:txBody>
      </p:sp>
      <p:pic>
        <p:nvPicPr>
          <p:cNvPr id="4098" name="Picture 2" descr="Image result for budget deficit unemployment us 2017 2018 fiscal cyclical"/>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39189" y="1905000"/>
            <a:ext cx="7877175" cy="4724400"/>
          </a:xfrm>
          <a:prstGeom prst="rect">
            <a:avLst/>
          </a:prstGeom>
          <a:noFill/>
          <a:extLst>
            <a:ext uri="{909E8E84-426E-40DD-AFC4-6F175D3DCCD1}">
              <a14:hiddenFill xmlns:a14="http://schemas.microsoft.com/office/drawing/2010/main">
                <a:solidFill>
                  <a:srgbClr val="FFFFFF"/>
                </a:solidFill>
              </a14:hiddenFill>
            </a:ext>
          </a:extLst>
        </p:spPr>
      </p:pic>
      <p:sp>
        <p:nvSpPr>
          <p:cNvPr id="3" name="Rectangle 2"/>
          <p:cNvSpPr/>
          <p:nvPr/>
        </p:nvSpPr>
        <p:spPr>
          <a:xfrm>
            <a:off x="838201" y="6553200"/>
            <a:ext cx="7848600" cy="276999"/>
          </a:xfrm>
          <a:prstGeom prst="rect">
            <a:avLst/>
          </a:prstGeom>
        </p:spPr>
        <p:txBody>
          <a:bodyPr wrap="square">
            <a:spAutoFit/>
          </a:bodyPr>
          <a:lstStyle/>
          <a:p>
            <a:r>
              <a:rPr lang="en-US" sz="1200" dirty="0" smtClean="0">
                <a:latin typeface="Calibri" panose="020F0502020204030204" pitchFamily="34" charset="0"/>
              </a:rPr>
              <a:t>“This </a:t>
            </a:r>
            <a:r>
              <a:rPr lang="en-US" sz="1200" dirty="0">
                <a:latin typeface="Calibri" panose="020F0502020204030204" pitchFamily="34" charset="0"/>
              </a:rPr>
              <a:t>is how the world’s biggest economy goes </a:t>
            </a:r>
            <a:r>
              <a:rPr lang="en-US" sz="1200" dirty="0" smtClean="0">
                <a:latin typeface="Calibri" panose="020F0502020204030204" pitchFamily="34" charset="0"/>
              </a:rPr>
              <a:t>broke…” </a:t>
            </a:r>
            <a:r>
              <a:rPr lang="en-US" sz="1200" dirty="0">
                <a:latin typeface="Calibri" panose="020F0502020204030204" pitchFamily="34" charset="0"/>
              </a:rPr>
              <a:t>Tama </a:t>
            </a:r>
            <a:r>
              <a:rPr lang="en-US" sz="1200" dirty="0" err="1" smtClean="0">
                <a:latin typeface="Calibri" panose="020F0502020204030204" pitchFamily="34" charset="0"/>
              </a:rPr>
              <a:t>Churchouse</a:t>
            </a:r>
            <a:r>
              <a:rPr lang="en-US" sz="1200" dirty="0" smtClean="0">
                <a:latin typeface="Calibri" panose="020F0502020204030204" pitchFamily="34" charset="0"/>
              </a:rPr>
              <a:t>, Feb.26</a:t>
            </a:r>
            <a:r>
              <a:rPr lang="en-US" sz="1200" dirty="0">
                <a:latin typeface="Calibri" panose="020F0502020204030204" pitchFamily="34" charset="0"/>
              </a:rPr>
              <a:t>, </a:t>
            </a:r>
            <a:r>
              <a:rPr lang="en-US" sz="1200" dirty="0" smtClean="0">
                <a:latin typeface="Calibri" panose="020F0502020204030204" pitchFamily="34" charset="0"/>
              </a:rPr>
              <a:t>2018. www.stansburychurchouse.com</a:t>
            </a:r>
            <a:endParaRPr lang="en-US" sz="1200" dirty="0">
              <a:latin typeface="Calibri" panose="020F0502020204030204" pitchFamily="34" charset="0"/>
            </a:endParaRPr>
          </a:p>
        </p:txBody>
      </p:sp>
      <p:sp>
        <p:nvSpPr>
          <p:cNvPr id="4" name="TextBox 3"/>
          <p:cNvSpPr txBox="1"/>
          <p:nvPr/>
        </p:nvSpPr>
        <p:spPr>
          <a:xfrm>
            <a:off x="1167999" y="164068"/>
            <a:ext cx="6375801" cy="369332"/>
          </a:xfrm>
          <a:prstGeom prst="rect">
            <a:avLst/>
          </a:prstGeom>
          <a:noFill/>
        </p:spPr>
        <p:txBody>
          <a:bodyPr wrap="square" rtlCol="0">
            <a:spAutoFit/>
          </a:bodyPr>
          <a:lstStyle/>
          <a:p>
            <a:pPr algn="ctr"/>
            <a:r>
              <a:rPr lang="en-US" dirty="0" smtClean="0">
                <a:latin typeface="Calibri" panose="020F0502020204030204" pitchFamily="34" charset="0"/>
              </a:rPr>
              <a:t> </a:t>
            </a:r>
            <a:r>
              <a:rPr lang="en-US" dirty="0">
                <a:latin typeface="Calibri" panose="020F0502020204030204" pitchFamily="34" charset="0"/>
              </a:rPr>
              <a:t>F</a:t>
            </a:r>
            <a:r>
              <a:rPr lang="en-US" dirty="0" smtClean="0">
                <a:latin typeface="Calibri" panose="020F0502020204030204" pitchFamily="34" charset="0"/>
              </a:rPr>
              <a:t>iscal policy, continued</a:t>
            </a:r>
            <a:endParaRPr lang="en-US" dirty="0">
              <a:latin typeface="Calibri" panose="020F0502020204030204" pitchFamily="34" charset="0"/>
            </a:endParaRPr>
          </a:p>
        </p:txBody>
      </p:sp>
      <p:sp>
        <p:nvSpPr>
          <p:cNvPr id="5" name="TextBox 4"/>
          <p:cNvSpPr txBox="1"/>
          <p:nvPr/>
        </p:nvSpPr>
        <p:spPr>
          <a:xfrm>
            <a:off x="5334000" y="1882329"/>
            <a:ext cx="838200" cy="338554"/>
          </a:xfrm>
          <a:prstGeom prst="rect">
            <a:avLst/>
          </a:prstGeom>
          <a:solidFill>
            <a:schemeClr val="bg1"/>
          </a:solidFill>
        </p:spPr>
        <p:txBody>
          <a:bodyPr wrap="square" rtlCol="0">
            <a:spAutoFit/>
          </a:bodyPr>
          <a:lstStyle/>
          <a:p>
            <a:endParaRPr lang="en-US" sz="1600" b="1" dirty="0">
              <a:solidFill>
                <a:schemeClr val="accent4">
                  <a:lumMod val="50000"/>
                </a:schemeClr>
              </a:solidFill>
            </a:endParaRPr>
          </a:p>
        </p:txBody>
      </p:sp>
      <p:cxnSp>
        <p:nvCxnSpPr>
          <p:cNvPr id="7" name="Straight Arrow Connector 6"/>
          <p:cNvCxnSpPr/>
          <p:nvPr/>
        </p:nvCxnSpPr>
        <p:spPr>
          <a:xfrm flipV="1">
            <a:off x="7564574" y="3505200"/>
            <a:ext cx="360226" cy="457200"/>
          </a:xfrm>
          <a:prstGeom prst="straightConnector1">
            <a:avLst/>
          </a:prstGeom>
          <a:ln w="76200">
            <a:solidFill>
              <a:srgbClr val="CC0000"/>
            </a:solidFill>
            <a:tailEnd type="arrow"/>
          </a:ln>
        </p:spPr>
        <p:style>
          <a:lnRef idx="1">
            <a:schemeClr val="accent1"/>
          </a:lnRef>
          <a:fillRef idx="0">
            <a:schemeClr val="accent1"/>
          </a:fillRef>
          <a:effectRef idx="0">
            <a:schemeClr val="accent1"/>
          </a:effectRef>
          <a:fontRef idx="minor">
            <a:schemeClr val="tx1"/>
          </a:fontRef>
        </p:style>
      </p:cxnSp>
      <p:cxnSp>
        <p:nvCxnSpPr>
          <p:cNvPr id="11" name="Straight Arrow Connector 10"/>
          <p:cNvCxnSpPr/>
          <p:nvPr/>
        </p:nvCxnSpPr>
        <p:spPr>
          <a:xfrm>
            <a:off x="7452320" y="4588768"/>
            <a:ext cx="472480" cy="440432"/>
          </a:xfrm>
          <a:prstGeom prst="straightConnector1">
            <a:avLst/>
          </a:prstGeom>
          <a:ln w="76200">
            <a:solidFill>
              <a:srgbClr val="00B050"/>
            </a:solidFill>
            <a:tailEnd type="arrow"/>
          </a:ln>
        </p:spPr>
        <p:style>
          <a:lnRef idx="1">
            <a:schemeClr val="accent1"/>
          </a:lnRef>
          <a:fillRef idx="0">
            <a:schemeClr val="accent1"/>
          </a:fillRef>
          <a:effectRef idx="0">
            <a:schemeClr val="accent1"/>
          </a:effectRef>
          <a:fontRef idx="minor">
            <a:schemeClr val="tx1"/>
          </a:fontRef>
        </p:style>
      </p:cxnSp>
      <p:sp>
        <p:nvSpPr>
          <p:cNvPr id="10" name="TextBox 9"/>
          <p:cNvSpPr txBox="1"/>
          <p:nvPr/>
        </p:nvSpPr>
        <p:spPr>
          <a:xfrm>
            <a:off x="0" y="605135"/>
            <a:ext cx="9067800" cy="461665"/>
          </a:xfrm>
          <a:prstGeom prst="rect">
            <a:avLst/>
          </a:prstGeom>
          <a:noFill/>
        </p:spPr>
        <p:txBody>
          <a:bodyPr wrap="square" rtlCol="0">
            <a:spAutoFit/>
          </a:bodyPr>
          <a:lstStyle/>
          <a:p>
            <a:pPr algn="ctr"/>
            <a:r>
              <a:rPr lang="en-US" sz="2400" dirty="0" smtClean="0">
                <a:latin typeface="Calibri" panose="020F0502020204030204" pitchFamily="34" charset="0"/>
              </a:rPr>
              <a:t>Usually taxes fall &amp; govt. spending rises in response to recessions.  </a:t>
            </a:r>
            <a:endParaRPr lang="en-US" sz="2400" dirty="0">
              <a:latin typeface="Calibri" panose="020F0502020204030204" pitchFamily="34" charset="0"/>
            </a:endParaRPr>
          </a:p>
        </p:txBody>
      </p:sp>
      <p:sp>
        <p:nvSpPr>
          <p:cNvPr id="12" name="TextBox 11"/>
          <p:cNvSpPr txBox="1"/>
          <p:nvPr/>
        </p:nvSpPr>
        <p:spPr>
          <a:xfrm>
            <a:off x="152400" y="1074003"/>
            <a:ext cx="8856984" cy="830997"/>
          </a:xfrm>
          <a:prstGeom prst="rect">
            <a:avLst/>
          </a:prstGeom>
          <a:noFill/>
        </p:spPr>
        <p:txBody>
          <a:bodyPr wrap="square" rtlCol="0">
            <a:spAutoFit/>
          </a:bodyPr>
          <a:lstStyle/>
          <a:p>
            <a:pPr algn="ctr"/>
            <a:r>
              <a:rPr lang="en-US" sz="2400" dirty="0" smtClean="0">
                <a:latin typeface="Calibri" panose="020F0502020204030204" pitchFamily="34" charset="0"/>
              </a:rPr>
              <a:t>Now, for the 1</a:t>
            </a:r>
            <a:r>
              <a:rPr lang="en-US" sz="2400" baseline="30000" dirty="0" smtClean="0">
                <a:latin typeface="Calibri" panose="020F0502020204030204" pitchFamily="34" charset="0"/>
              </a:rPr>
              <a:t>st</a:t>
            </a:r>
            <a:r>
              <a:rPr lang="en-US" sz="2400" dirty="0" smtClean="0">
                <a:latin typeface="Calibri" panose="020F0502020204030204" pitchFamily="34" charset="0"/>
              </a:rPr>
              <a:t> time since WWII,</a:t>
            </a:r>
            <a:r>
              <a:rPr lang="en-US" sz="2400" b="1" dirty="0" smtClean="0">
                <a:latin typeface="Calibri" panose="020F0502020204030204" pitchFamily="34" charset="0"/>
              </a:rPr>
              <a:t> </a:t>
            </a:r>
            <a:r>
              <a:rPr lang="en-US" sz="2400" dirty="0" smtClean="0">
                <a:latin typeface="Calibri" panose="020F0502020204030204" pitchFamily="34" charset="0"/>
              </a:rPr>
              <a:t>fiscal policy has turned</a:t>
            </a:r>
            <a:br>
              <a:rPr lang="en-US" sz="2400" dirty="0" smtClean="0">
                <a:latin typeface="Calibri" panose="020F0502020204030204" pitchFamily="34" charset="0"/>
              </a:rPr>
            </a:br>
            <a:r>
              <a:rPr lang="en-US" sz="2400" dirty="0" smtClean="0">
                <a:latin typeface="Calibri" panose="020F0502020204030204" pitchFamily="34" charset="0"/>
              </a:rPr>
              <a:t>strongly expansionary at a time of full employment.</a:t>
            </a:r>
            <a:endParaRPr lang="en-US" sz="2400" dirty="0">
              <a:latin typeface="Calibri" panose="020F0502020204030204" pitchFamily="34" charset="0"/>
            </a:endParaRPr>
          </a:p>
        </p:txBody>
      </p:sp>
      <p:sp>
        <p:nvSpPr>
          <p:cNvPr id="6" name="TextBox 5"/>
          <p:cNvSpPr txBox="1"/>
          <p:nvPr/>
        </p:nvSpPr>
        <p:spPr>
          <a:xfrm>
            <a:off x="762000" y="6248400"/>
            <a:ext cx="7654364" cy="338554"/>
          </a:xfrm>
          <a:prstGeom prst="rect">
            <a:avLst/>
          </a:prstGeom>
          <a:solidFill>
            <a:schemeClr val="bg1"/>
          </a:solidFill>
        </p:spPr>
        <p:txBody>
          <a:bodyPr wrap="square" rtlCol="0">
            <a:spAutoFit/>
          </a:bodyPr>
          <a:lstStyle/>
          <a:p>
            <a:r>
              <a:rPr lang="en-US" sz="1600" dirty="0" smtClean="0"/>
              <a:t>Data source: Bloomberg</a:t>
            </a:r>
            <a:endParaRPr lang="en-US" sz="1600" dirty="0"/>
          </a:p>
        </p:txBody>
      </p:sp>
      <p:sp>
        <p:nvSpPr>
          <p:cNvPr id="8" name="TextBox 7"/>
          <p:cNvSpPr txBox="1"/>
          <p:nvPr/>
        </p:nvSpPr>
        <p:spPr>
          <a:xfrm>
            <a:off x="152400" y="2051606"/>
            <a:ext cx="1836528" cy="307777"/>
          </a:xfrm>
          <a:prstGeom prst="rect">
            <a:avLst/>
          </a:prstGeom>
          <a:noFill/>
        </p:spPr>
        <p:txBody>
          <a:bodyPr wrap="none" rtlCol="0">
            <a:spAutoFit/>
          </a:bodyPr>
          <a:lstStyle/>
          <a:p>
            <a:r>
              <a:rPr lang="en-US" sz="1400" dirty="0" smtClean="0"/>
              <a:t>Budget deficit (% GDP)</a:t>
            </a:r>
            <a:endParaRPr lang="en-US" sz="1400" dirty="0"/>
          </a:p>
        </p:txBody>
      </p:sp>
      <p:sp>
        <p:nvSpPr>
          <p:cNvPr id="13" name="TextBox 12"/>
          <p:cNvSpPr txBox="1"/>
          <p:nvPr/>
        </p:nvSpPr>
        <p:spPr>
          <a:xfrm>
            <a:off x="7438022" y="2057400"/>
            <a:ext cx="1324978" cy="307777"/>
          </a:xfrm>
          <a:prstGeom prst="rect">
            <a:avLst/>
          </a:prstGeom>
          <a:noFill/>
        </p:spPr>
        <p:txBody>
          <a:bodyPr wrap="none" rtlCol="0">
            <a:spAutoFit/>
          </a:bodyPr>
          <a:lstStyle/>
          <a:p>
            <a:r>
              <a:rPr lang="en-US" sz="1400" dirty="0" smtClean="0"/>
              <a:t>Unemployment</a:t>
            </a:r>
            <a:endParaRPr lang="en-US" sz="1400" dirty="0"/>
          </a:p>
        </p:txBody>
      </p:sp>
    </p:spTree>
    <p:extLst>
      <p:ext uri="{BB962C8B-B14F-4D97-AF65-F5344CB8AC3E}">
        <p14:creationId xmlns:p14="http://schemas.microsoft.com/office/powerpoint/2010/main" val="26169253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098"/>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5"/>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8"/>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3"/>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6"/>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0"/>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499"/>
                                          </p:stCondLst>
                                        </p:cTn>
                                        <p:tgtEl>
                                          <p:spTgt spid="7"/>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12"/>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5" grpId="0" animBg="1"/>
      <p:bldP spid="10" grpId="0"/>
      <p:bldP spid="12" grpId="0"/>
      <p:bldP spid="6" grpId="0" animBg="1"/>
      <p:bldP spid="8" grpId="0"/>
      <p:bldP spid="13"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smtClean="0"/>
              <a:t>(2) Pro-cyclical financial regulation </a:t>
            </a:r>
            <a:endParaRPr lang="en-US" sz="3200" dirty="0"/>
          </a:p>
        </p:txBody>
      </p:sp>
      <p:sp>
        <p:nvSpPr>
          <p:cNvPr id="3" name="Content Placeholder 2"/>
          <p:cNvSpPr>
            <a:spLocks noGrp="1"/>
          </p:cNvSpPr>
          <p:nvPr>
            <p:ph idx="1"/>
          </p:nvPr>
        </p:nvSpPr>
        <p:spPr>
          <a:xfrm>
            <a:off x="304800" y="1600200"/>
            <a:ext cx="8382000" cy="4525963"/>
          </a:xfrm>
        </p:spPr>
        <p:txBody>
          <a:bodyPr>
            <a:normAutofit fontScale="92500" lnSpcReduction="20000"/>
          </a:bodyPr>
          <a:lstStyle/>
          <a:p>
            <a:r>
              <a:rPr lang="en-US" dirty="0" smtClean="0"/>
              <a:t>The wrong way to do it: </a:t>
            </a:r>
            <a:r>
              <a:rPr lang="en-US" dirty="0"/>
              <a:t>relaxing financial regulation at the height of financial booms </a:t>
            </a:r>
            <a:endParaRPr lang="en-US" dirty="0" smtClean="0"/>
          </a:p>
          <a:p>
            <a:pPr lvl="1"/>
            <a:r>
              <a:rPr lang="en-US" dirty="0" smtClean="0"/>
              <a:t>and </a:t>
            </a:r>
            <a:r>
              <a:rPr lang="en-US" dirty="0"/>
              <a:t>then tightening it in response to financial </a:t>
            </a:r>
            <a:r>
              <a:rPr lang="en-US" dirty="0" smtClean="0"/>
              <a:t>crashes.</a:t>
            </a:r>
          </a:p>
          <a:p>
            <a:pPr lvl="1"/>
            <a:r>
              <a:rPr lang="en-US" dirty="0" smtClean="0"/>
              <a:t>Exacerbates </a:t>
            </a:r>
            <a:r>
              <a:rPr lang="en-US" dirty="0"/>
              <a:t>the swings</a:t>
            </a:r>
            <a:r>
              <a:rPr lang="en-US" dirty="0" smtClean="0"/>
              <a:t>.</a:t>
            </a:r>
            <a:br>
              <a:rPr lang="en-US" dirty="0" smtClean="0"/>
            </a:br>
            <a:endParaRPr lang="en-US" dirty="0"/>
          </a:p>
          <a:p>
            <a:r>
              <a:rPr lang="en-US" dirty="0"/>
              <a:t>Other countries do this </a:t>
            </a:r>
            <a:r>
              <a:rPr lang="en-US" dirty="0" smtClean="0"/>
              <a:t>better.</a:t>
            </a:r>
          </a:p>
          <a:p>
            <a:pPr lvl="1"/>
            <a:r>
              <a:rPr lang="en-US" dirty="0" smtClean="0"/>
              <a:t>E.g. Asians’ macroprudential </a:t>
            </a:r>
            <a:r>
              <a:rPr lang="en-US" dirty="0"/>
              <a:t>policy is countercyclical:  </a:t>
            </a:r>
            <a:endParaRPr lang="en-US" dirty="0" smtClean="0"/>
          </a:p>
          <a:p>
            <a:pPr lvl="2"/>
            <a:r>
              <a:rPr lang="en-US" sz="2600" dirty="0"/>
              <a:t>T</a:t>
            </a:r>
            <a:r>
              <a:rPr lang="en-US" sz="2600" dirty="0" smtClean="0"/>
              <a:t>hey </a:t>
            </a:r>
            <a:r>
              <a:rPr lang="en-US" sz="2600" dirty="0"/>
              <a:t>raise bank reserve requirements and </a:t>
            </a:r>
            <a:r>
              <a:rPr lang="en-US" sz="2600" dirty="0" smtClean="0"/>
              <a:t>tighten homeowners</a:t>
            </a:r>
            <a:r>
              <a:rPr lang="en-US" sz="2600" dirty="0"/>
              <a:t>’ loan-to-value ceilings </a:t>
            </a:r>
            <a:r>
              <a:rPr lang="en-US" sz="2600" dirty="0" smtClean="0"/>
              <a:t>in a boom, </a:t>
            </a:r>
          </a:p>
          <a:p>
            <a:pPr lvl="2"/>
            <a:r>
              <a:rPr lang="en-US" sz="2600" dirty="0" smtClean="0"/>
              <a:t>and </a:t>
            </a:r>
            <a:r>
              <a:rPr lang="en-US" sz="2600" dirty="0"/>
              <a:t>loosen them when there is a financial downturn, </a:t>
            </a:r>
            <a:endParaRPr lang="en-US" sz="2600" dirty="0" smtClean="0"/>
          </a:p>
          <a:p>
            <a:pPr lvl="2"/>
            <a:r>
              <a:rPr lang="en-US" sz="2600" dirty="0" smtClean="0"/>
              <a:t>rather </a:t>
            </a:r>
            <a:r>
              <a:rPr lang="en-US" sz="2600" dirty="0"/>
              <a:t>than the other way around.</a:t>
            </a:r>
            <a:r>
              <a:rPr lang="en-US" dirty="0"/>
              <a:t/>
            </a:r>
            <a:br>
              <a:rPr lang="en-US" dirty="0"/>
            </a:br>
            <a:endParaRPr lang="en-US" dirty="0"/>
          </a:p>
        </p:txBody>
      </p:sp>
      <p:sp>
        <p:nvSpPr>
          <p:cNvPr id="4" name="TextBox 3"/>
          <p:cNvSpPr txBox="1"/>
          <p:nvPr/>
        </p:nvSpPr>
        <p:spPr>
          <a:xfrm>
            <a:off x="3352800" y="6248400"/>
            <a:ext cx="1676400" cy="369332"/>
          </a:xfrm>
          <a:prstGeom prst="rect">
            <a:avLst/>
          </a:prstGeom>
          <a:noFill/>
        </p:spPr>
        <p:txBody>
          <a:bodyPr wrap="square" rtlCol="0">
            <a:spAutoFit/>
          </a:bodyPr>
          <a:lstStyle/>
          <a:p>
            <a:r>
              <a:rPr lang="en-US" dirty="0" smtClean="0"/>
              <a:t>(See appendix.)</a:t>
            </a:r>
            <a:endParaRPr lang="en-US" dirty="0"/>
          </a:p>
        </p:txBody>
      </p:sp>
      <p:sp>
        <p:nvSpPr>
          <p:cNvPr id="5" name="Slide Number Placeholder 4"/>
          <p:cNvSpPr>
            <a:spLocks noGrp="1"/>
          </p:cNvSpPr>
          <p:nvPr>
            <p:ph type="sldNum" sz="quarter" idx="12"/>
          </p:nvPr>
        </p:nvSpPr>
        <p:spPr/>
        <p:txBody>
          <a:bodyPr/>
          <a:lstStyle/>
          <a:p>
            <a:fld id="{E073C9E6-60FF-40AF-A4BE-BF093E6C86C3}" type="slidenum">
              <a:rPr lang="en-US" smtClean="0"/>
              <a:t>7</a:t>
            </a:fld>
            <a:endParaRPr lang="en-US"/>
          </a:p>
        </p:txBody>
      </p:sp>
    </p:spTree>
    <p:extLst>
      <p:ext uri="{BB962C8B-B14F-4D97-AF65-F5344CB8AC3E}">
        <p14:creationId xmlns:p14="http://schemas.microsoft.com/office/powerpoint/2010/main" val="2459090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
                                            <p:txEl>
                                              <p:pRg st="6" end="6"/>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smtClean="0"/>
              <a:t>(3) Even pro-cyclical monetary </a:t>
            </a:r>
            <a:r>
              <a:rPr lang="en-US" sz="3200" dirty="0" smtClean="0"/>
              <a:t>policy</a:t>
            </a:r>
            <a:endParaRPr lang="en-US" sz="3200" dirty="0"/>
          </a:p>
        </p:txBody>
      </p:sp>
      <p:sp>
        <p:nvSpPr>
          <p:cNvPr id="3" name="Content Placeholder 2"/>
          <p:cNvSpPr>
            <a:spLocks noGrp="1"/>
          </p:cNvSpPr>
          <p:nvPr>
            <p:ph idx="1"/>
          </p:nvPr>
        </p:nvSpPr>
        <p:spPr>
          <a:xfrm>
            <a:off x="304800" y="1371600"/>
            <a:ext cx="8382000" cy="5410200"/>
          </a:xfrm>
        </p:spPr>
        <p:txBody>
          <a:bodyPr>
            <a:normAutofit fontScale="77500" lnSpcReduction="20000"/>
          </a:bodyPr>
          <a:lstStyle/>
          <a:p>
            <a:r>
              <a:rPr lang="en-US" dirty="0" smtClean="0"/>
              <a:t>Some criticized the Fed in 2010 for easy money</a:t>
            </a:r>
          </a:p>
          <a:p>
            <a:pPr lvl="1"/>
            <a:r>
              <a:rPr lang="en-US" sz="3000" dirty="0"/>
              <a:t>e</a:t>
            </a:r>
            <a:r>
              <a:rPr lang="en-US" sz="3000" dirty="0" smtClean="0"/>
              <a:t>ven though unemployment was still above 9%.</a:t>
            </a:r>
          </a:p>
          <a:p>
            <a:pPr lvl="1"/>
            <a:r>
              <a:rPr lang="en-US" sz="3000" dirty="0" smtClean="0"/>
              <a:t>Now </a:t>
            </a:r>
            <a:r>
              <a:rPr lang="en-US" sz="3000" dirty="0"/>
              <a:t>President Trump says he is “not thrilled” (July 19) </a:t>
            </a:r>
            <a:r>
              <a:rPr lang="en-US" sz="3000" dirty="0" smtClean="0"/>
              <a:t/>
            </a:r>
            <a:br>
              <a:rPr lang="en-US" sz="3000" dirty="0" smtClean="0"/>
            </a:br>
            <a:r>
              <a:rPr lang="en-US" sz="3000" dirty="0" smtClean="0"/>
              <a:t>about </a:t>
            </a:r>
            <a:r>
              <a:rPr lang="en-US" sz="3000" dirty="0"/>
              <a:t>the </a:t>
            </a:r>
            <a:r>
              <a:rPr lang="en-US" sz="3000" dirty="0" smtClean="0"/>
              <a:t>Fed raising interest rates, </a:t>
            </a:r>
          </a:p>
          <a:p>
            <a:pPr lvl="2"/>
            <a:r>
              <a:rPr lang="en-US" sz="2600" dirty="0" smtClean="0"/>
              <a:t>even though unemployment is below 4%.</a:t>
            </a:r>
            <a:endParaRPr lang="en-US" sz="2600" dirty="0"/>
          </a:p>
          <a:p>
            <a:pPr lvl="1"/>
            <a:r>
              <a:rPr lang="en-US" sz="3000" dirty="0" smtClean="0"/>
              <a:t>That is arguing for pro-cyclical monetary policy.</a:t>
            </a:r>
            <a:endParaRPr lang="en-US" sz="1000" dirty="0" smtClean="0"/>
          </a:p>
          <a:p>
            <a:pPr lvl="1"/>
            <a:endParaRPr lang="en-US" sz="1000" dirty="0" smtClean="0"/>
          </a:p>
          <a:p>
            <a:r>
              <a:rPr lang="en-US" dirty="0" smtClean="0"/>
              <a:t>In </a:t>
            </a:r>
            <a:r>
              <a:rPr lang="en-US" dirty="0"/>
              <a:t>past recessions, the Fed has responded by </a:t>
            </a:r>
            <a:r>
              <a:rPr lang="en-US" dirty="0" smtClean="0"/>
              <a:t/>
            </a:r>
            <a:br>
              <a:rPr lang="en-US" dirty="0" smtClean="0"/>
            </a:br>
            <a:r>
              <a:rPr lang="en-US" dirty="0" smtClean="0"/>
              <a:t>cutting </a:t>
            </a:r>
            <a:r>
              <a:rPr lang="en-US" dirty="0"/>
              <a:t>interest rates around </a:t>
            </a:r>
            <a:r>
              <a:rPr lang="en-US" dirty="0" smtClean="0"/>
              <a:t>500 </a:t>
            </a:r>
            <a:r>
              <a:rPr lang="en-US" dirty="0"/>
              <a:t>basis </a:t>
            </a:r>
            <a:r>
              <a:rPr lang="en-US" dirty="0" smtClean="0"/>
              <a:t>points,  </a:t>
            </a:r>
          </a:p>
          <a:p>
            <a:pPr lvl="1"/>
            <a:r>
              <a:rPr lang="en-US" dirty="0"/>
              <a:t>h</a:t>
            </a:r>
            <a:r>
              <a:rPr lang="en-US" dirty="0" smtClean="0"/>
              <a:t>elping to </a:t>
            </a:r>
            <a:r>
              <a:rPr lang="en-US" dirty="0"/>
              <a:t>moderate those recessions. </a:t>
            </a:r>
            <a:r>
              <a:rPr lang="en-US" sz="1000" dirty="0" smtClean="0"/>
              <a:t/>
            </a:r>
            <a:br>
              <a:rPr lang="en-US" sz="1000" dirty="0" smtClean="0"/>
            </a:br>
            <a:endParaRPr lang="en-US" sz="1000" dirty="0" smtClean="0"/>
          </a:p>
          <a:p>
            <a:r>
              <a:rPr lang="en-US" dirty="0" smtClean="0"/>
              <a:t>But it </a:t>
            </a:r>
            <a:r>
              <a:rPr lang="en-US" dirty="0"/>
              <a:t>won’t be able to do </a:t>
            </a:r>
            <a:r>
              <a:rPr lang="en-US" dirty="0" smtClean="0"/>
              <a:t>it next time, </a:t>
            </a:r>
          </a:p>
          <a:p>
            <a:pPr lvl="1"/>
            <a:r>
              <a:rPr lang="en-US" dirty="0" smtClean="0"/>
              <a:t>if </a:t>
            </a:r>
            <a:r>
              <a:rPr lang="en-US" dirty="0"/>
              <a:t>interest rates at the peak </a:t>
            </a:r>
            <a:r>
              <a:rPr lang="en-US" dirty="0" smtClean="0"/>
              <a:t>are </a:t>
            </a:r>
            <a:r>
              <a:rPr lang="en-US" dirty="0"/>
              <a:t>only 200 basis </a:t>
            </a:r>
            <a:r>
              <a:rPr lang="en-US" dirty="0" smtClean="0"/>
              <a:t>points.</a:t>
            </a:r>
            <a:endParaRPr lang="en-US" dirty="0"/>
          </a:p>
          <a:p>
            <a:pPr lvl="1"/>
            <a:r>
              <a:rPr lang="en-US" dirty="0" smtClean="0"/>
              <a:t>Martin </a:t>
            </a:r>
            <a:r>
              <a:rPr lang="en-US" dirty="0"/>
              <a:t>Feldstein favors more </a:t>
            </a:r>
            <a:r>
              <a:rPr lang="en-US" dirty="0" smtClean="0"/>
              <a:t>Fed tightening. </a:t>
            </a:r>
          </a:p>
          <a:p>
            <a:pPr lvl="2"/>
            <a:r>
              <a:rPr lang="en-US" dirty="0" smtClean="0"/>
              <a:t>July </a:t>
            </a:r>
            <a:r>
              <a:rPr lang="en-US" dirty="0"/>
              <a:t>26 in the </a:t>
            </a:r>
            <a:r>
              <a:rPr lang="en-US" i="1" dirty="0"/>
              <a:t>WSJ</a:t>
            </a:r>
            <a:r>
              <a:rPr lang="en-US" dirty="0"/>
              <a:t>: “raising the rate when the economy is strong will give the Fed room to respond in the next economic downturn with a significant reduction</a:t>
            </a:r>
            <a:r>
              <a:rPr lang="en-US" dirty="0" smtClean="0"/>
              <a:t>”.   That is counter-cyclical monetary policy.</a:t>
            </a:r>
            <a:endParaRPr lang="en-US" sz="2000" dirty="0"/>
          </a:p>
        </p:txBody>
      </p:sp>
      <p:sp>
        <p:nvSpPr>
          <p:cNvPr id="4" name="Slide Number Placeholder 3"/>
          <p:cNvSpPr>
            <a:spLocks noGrp="1"/>
          </p:cNvSpPr>
          <p:nvPr>
            <p:ph type="sldNum" sz="quarter" idx="12"/>
          </p:nvPr>
        </p:nvSpPr>
        <p:spPr/>
        <p:txBody>
          <a:bodyPr/>
          <a:lstStyle/>
          <a:p>
            <a:fld id="{E073C9E6-60FF-40AF-A4BE-BF093E6C86C3}" type="slidenum">
              <a:rPr lang="en-US" smtClean="0"/>
              <a:t>8</a:t>
            </a:fld>
            <a:endParaRPr lang="en-US"/>
          </a:p>
        </p:txBody>
      </p:sp>
    </p:spTree>
    <p:extLst>
      <p:ext uri="{BB962C8B-B14F-4D97-AF65-F5344CB8AC3E}">
        <p14:creationId xmlns:p14="http://schemas.microsoft.com/office/powerpoint/2010/main" val="11091912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8" end="8"/>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xEl>
                                              <p:pRg st="10" end="10"/>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11" end="1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533400"/>
            <a:ext cx="8686800" cy="1143000"/>
          </a:xfrm>
        </p:spPr>
        <p:txBody>
          <a:bodyPr>
            <a:noAutofit/>
          </a:bodyPr>
          <a:lstStyle/>
          <a:p>
            <a:r>
              <a:rPr lang="en-US" sz="2400" dirty="0" smtClean="0">
                <a:latin typeface="Calibri" panose="020F0502020204030204" pitchFamily="34" charset="0"/>
              </a:rPr>
              <a:t>The Fed responded to each of the last 3 recessions</a:t>
            </a:r>
            <a:br>
              <a:rPr lang="en-US" sz="2400" dirty="0" smtClean="0">
                <a:latin typeface="Calibri" panose="020F0502020204030204" pitchFamily="34" charset="0"/>
              </a:rPr>
            </a:br>
            <a:r>
              <a:rPr lang="en-US" sz="2400" dirty="0" smtClean="0">
                <a:latin typeface="Calibri" panose="020F0502020204030204" pitchFamily="34" charset="0"/>
              </a:rPr>
              <a:t>by cutting the interest rate more than 500 basis points.   Next time?</a:t>
            </a:r>
            <a:endParaRPr lang="en-US" sz="2400" dirty="0">
              <a:latin typeface="Calibri" panose="020F0502020204030204" pitchFamily="34" charset="0"/>
            </a:endParaRPr>
          </a:p>
        </p:txBody>
      </p:sp>
      <p:pic>
        <p:nvPicPr>
          <p:cNvPr id="2049" name="Picture 1" descr="Exhibit"/>
          <p:cNvPicPr>
            <a:picLocks noChangeAspect="1" noChangeArrowheads="1"/>
          </p:cNvPicPr>
          <p:nvPr/>
        </p:nvPicPr>
        <p:blipFill>
          <a:blip r:embed="rId2" r:link="rId3">
            <a:extLst>
              <a:ext uri="{28A0092B-C50C-407E-A947-70E740481C1C}">
                <a14:useLocalDpi xmlns:a14="http://schemas.microsoft.com/office/drawing/2010/main" val="0"/>
              </a:ext>
            </a:extLst>
          </a:blip>
          <a:srcRect/>
          <a:stretch>
            <a:fillRect/>
          </a:stretch>
        </p:blipFill>
        <p:spPr bwMode="auto">
          <a:xfrm>
            <a:off x="457200" y="1746275"/>
            <a:ext cx="8305800" cy="4833520"/>
          </a:xfrm>
          <a:prstGeom prst="rect">
            <a:avLst/>
          </a:prstGeom>
          <a:noFill/>
          <a:extLst>
            <a:ext uri="{909E8E84-426E-40DD-AFC4-6F175D3DCCD1}">
              <a14:hiddenFill xmlns:a14="http://schemas.microsoft.com/office/drawing/2010/main">
                <a:solidFill>
                  <a:srgbClr val="FFFFFF"/>
                </a:solidFill>
              </a14:hiddenFill>
            </a:ext>
          </a:extLst>
        </p:spPr>
      </p:pic>
      <p:sp>
        <p:nvSpPr>
          <p:cNvPr id="6" name="Rectangle 5"/>
          <p:cNvSpPr/>
          <p:nvPr/>
        </p:nvSpPr>
        <p:spPr>
          <a:xfrm>
            <a:off x="2910038" y="6581001"/>
            <a:ext cx="5548162" cy="276999"/>
          </a:xfrm>
          <a:prstGeom prst="rect">
            <a:avLst/>
          </a:prstGeom>
        </p:spPr>
        <p:txBody>
          <a:bodyPr wrap="square">
            <a:spAutoFit/>
          </a:bodyPr>
          <a:lstStyle/>
          <a:p>
            <a:r>
              <a:rPr lang="en-US" sz="1200" dirty="0">
                <a:latin typeface="Calibri" panose="020F0502020204030204" pitchFamily="34" charset="0"/>
              </a:rPr>
              <a:t>US Economics Analyst: From ZLB to ELB </a:t>
            </a:r>
            <a:r>
              <a:rPr lang="en-US" sz="1200" dirty="0" smtClean="0">
                <a:latin typeface="Calibri" panose="020F0502020204030204" pitchFamily="34" charset="0"/>
              </a:rPr>
              <a:t>, GS, Feb. 26, 2016.  </a:t>
            </a:r>
            <a:endParaRPr lang="en-US" sz="1200" dirty="0">
              <a:latin typeface="Calibri" panose="020F0502020204030204" pitchFamily="34" charset="0"/>
            </a:endParaRPr>
          </a:p>
        </p:txBody>
      </p:sp>
      <p:sp>
        <p:nvSpPr>
          <p:cNvPr id="5" name="Line 7"/>
          <p:cNvSpPr>
            <a:spLocks noChangeShapeType="1"/>
          </p:cNvSpPr>
          <p:nvPr/>
        </p:nvSpPr>
        <p:spPr bwMode="auto">
          <a:xfrm>
            <a:off x="6032500" y="3730823"/>
            <a:ext cx="457200" cy="2133600"/>
          </a:xfrm>
          <a:prstGeom prst="line">
            <a:avLst/>
          </a:prstGeom>
          <a:noFill/>
          <a:ln w="76200">
            <a:solidFill>
              <a:srgbClr val="008000"/>
            </a:solidFill>
            <a:round/>
            <a:headEnd/>
            <a:tailEnd type="triangle" w="med" len="med"/>
          </a:ln>
          <a:extLst>
            <a:ext uri="{909E8E84-426E-40DD-AFC4-6F175D3DCCD1}">
              <a14:hiddenFill xmlns:a14="http://schemas.microsoft.com/office/drawing/2010/main">
                <a:noFill/>
              </a14:hiddenFill>
            </a:ext>
          </a:extLst>
        </p:spPr>
        <p:txBody>
          <a:bodyPr/>
          <a:lstStyle/>
          <a:p>
            <a:endParaRPr lang="en-US">
              <a:latin typeface="Calibri" panose="020F0502020204030204" pitchFamily="34" charset="0"/>
            </a:endParaRPr>
          </a:p>
        </p:txBody>
      </p:sp>
      <p:sp>
        <p:nvSpPr>
          <p:cNvPr id="7" name="TextBox 6"/>
          <p:cNvSpPr txBox="1"/>
          <p:nvPr/>
        </p:nvSpPr>
        <p:spPr>
          <a:xfrm>
            <a:off x="1167999" y="0"/>
            <a:ext cx="6375801" cy="584775"/>
          </a:xfrm>
          <a:prstGeom prst="rect">
            <a:avLst/>
          </a:prstGeom>
          <a:noFill/>
        </p:spPr>
        <p:txBody>
          <a:bodyPr wrap="square" rtlCol="0">
            <a:spAutoFit/>
          </a:bodyPr>
          <a:lstStyle/>
          <a:p>
            <a:pPr algn="ctr"/>
            <a:r>
              <a:rPr lang="en-US" sz="3200" dirty="0" smtClean="0">
                <a:latin typeface="Calibri" panose="020F0502020204030204" pitchFamily="34" charset="0"/>
              </a:rPr>
              <a:t>Monetary policy</a:t>
            </a:r>
            <a:endParaRPr lang="en-US" sz="2400" dirty="0">
              <a:latin typeface="Calibri" panose="020F0502020204030204" pitchFamily="34" charset="0"/>
            </a:endParaRPr>
          </a:p>
        </p:txBody>
      </p:sp>
      <p:sp>
        <p:nvSpPr>
          <p:cNvPr id="8" name="Rectangle 7"/>
          <p:cNvSpPr/>
          <p:nvPr/>
        </p:nvSpPr>
        <p:spPr>
          <a:xfrm>
            <a:off x="3976838" y="6248400"/>
            <a:ext cx="1433362" cy="307777"/>
          </a:xfrm>
          <a:prstGeom prst="rect">
            <a:avLst/>
          </a:prstGeom>
        </p:spPr>
        <p:txBody>
          <a:bodyPr wrap="square">
            <a:spAutoFit/>
          </a:bodyPr>
          <a:lstStyle/>
          <a:p>
            <a:r>
              <a:rPr lang="en-US" sz="1400" dirty="0" smtClean="0">
                <a:latin typeface="Calibri" panose="020F0502020204030204" pitchFamily="34" charset="0"/>
              </a:rPr>
              <a:t>Data source: FRB</a:t>
            </a:r>
            <a:endParaRPr lang="en-US" sz="1400" dirty="0">
              <a:latin typeface="Calibri" panose="020F0502020204030204" pitchFamily="34" charset="0"/>
            </a:endParaRPr>
          </a:p>
        </p:txBody>
      </p:sp>
      <p:sp>
        <p:nvSpPr>
          <p:cNvPr id="3" name="Slide Number Placeholder 2"/>
          <p:cNvSpPr>
            <a:spLocks noGrp="1"/>
          </p:cNvSpPr>
          <p:nvPr>
            <p:ph type="sldNum" sz="quarter" idx="12"/>
          </p:nvPr>
        </p:nvSpPr>
        <p:spPr/>
        <p:txBody>
          <a:bodyPr/>
          <a:lstStyle/>
          <a:p>
            <a:fld id="{E073C9E6-60FF-40AF-A4BE-BF093E6C86C3}" type="slidenum">
              <a:rPr lang="en-US" smtClean="0"/>
              <a:t>9</a:t>
            </a:fld>
            <a:endParaRPr lang="en-US"/>
          </a:p>
        </p:txBody>
      </p:sp>
    </p:spTree>
    <p:extLst>
      <p:ext uri="{BB962C8B-B14F-4D97-AF65-F5344CB8AC3E}">
        <p14:creationId xmlns:p14="http://schemas.microsoft.com/office/powerpoint/2010/main" val="3139520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1322</TotalTime>
  <Words>616</Words>
  <Application>Microsoft Office PowerPoint</Application>
  <PresentationFormat>On-screen Show (4:3)</PresentationFormat>
  <Paragraphs>117</Paragraphs>
  <Slides>12</Slides>
  <Notes>1</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Office Theme</vt:lpstr>
      <vt:lpstr>  The Next Economic Crisis  Jeffrey Frankel Harpel Professor of Capital Formation and Growth,  Harvard University </vt:lpstr>
      <vt:lpstr>The economic statistics have been good.</vt:lpstr>
      <vt:lpstr>What could set off a downturn in the coming years?</vt:lpstr>
      <vt:lpstr>Why do I worry the next recession could be severe?   Because policy is currently pro-cyclical rather than counter-cyclical.</vt:lpstr>
      <vt:lpstr>(1) Pro-cyclical fiscal policy</vt:lpstr>
      <vt:lpstr>PowerPoint Presentation</vt:lpstr>
      <vt:lpstr>(2) Pro-cyclical financial regulation </vt:lpstr>
      <vt:lpstr>(3) Even pro-cyclical monetary policy</vt:lpstr>
      <vt:lpstr>The Fed responded to each of the last 3 recessions by cutting the interest rate more than 500 basis points.   Next time?</vt:lpstr>
      <vt:lpstr>As I put it before the last recession:</vt:lpstr>
      <vt:lpstr>Appendix on financial regulation</vt:lpstr>
      <vt:lpstr>Appendix on financial regulation, continued</vt:lpstr>
    </vt:vector>
  </TitlesOfParts>
  <Company>Microsoft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itfsa</dc:creator>
  <cp:lastModifiedBy>Dell</cp:lastModifiedBy>
  <cp:revision>87</cp:revision>
  <cp:lastPrinted>2018-08-08T21:47:39Z</cp:lastPrinted>
  <dcterms:created xsi:type="dcterms:W3CDTF">2018-07-31T18:39:02Z</dcterms:created>
  <dcterms:modified xsi:type="dcterms:W3CDTF">2018-08-12T01:57:27Z</dcterms:modified>
</cp:coreProperties>
</file>