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2"/>
  </p:notesMasterIdLst>
  <p:sldIdLst>
    <p:sldId id="256" r:id="rId2"/>
    <p:sldId id="258" r:id="rId3"/>
    <p:sldId id="259" r:id="rId4"/>
    <p:sldId id="261" r:id="rId5"/>
    <p:sldId id="260" r:id="rId6"/>
    <p:sldId id="257" r:id="rId7"/>
    <p:sldId id="262" r:id="rId8"/>
    <p:sldId id="266" r:id="rId9"/>
    <p:sldId id="267" r:id="rId10"/>
    <p:sldId id="269" r:id="rId11"/>
    <p:sldId id="268" r:id="rId12"/>
    <p:sldId id="275" r:id="rId13"/>
    <p:sldId id="263" r:id="rId14"/>
    <p:sldId id="264" r:id="rId15"/>
    <p:sldId id="265" r:id="rId16"/>
    <p:sldId id="270" r:id="rId17"/>
    <p:sldId id="276" r:id="rId18"/>
    <p:sldId id="272" r:id="rId19"/>
    <p:sldId id="273" r:id="rId20"/>
    <p:sldId id="27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5620"/>
    <p:restoredTop sz="94660"/>
  </p:normalViewPr>
  <p:slideViewPr>
    <p:cSldViewPr>
      <p:cViewPr varScale="1">
        <p:scale>
          <a:sx n="126" d="100"/>
          <a:sy n="126" d="100"/>
        </p:scale>
        <p:origin x="-42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3F3CF3F-C0AF-41F4-BE8A-240134D503D0}" type="datetimeFigureOut">
              <a:rPr lang="en-US" smtClean="0"/>
              <a:t>9/13/2017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BCFF500-8AED-4A76-9238-0B26777838E9}" type="slidenum">
              <a:rPr lang="en-US" smtClean="0"/>
              <a:t>‹#›</a:t>
            </a:fld>
            <a:endParaRPr lang="en-US"/>
          </a:p>
        </p:txBody>
      </p:sp>
    </p:spTree>
    <p:extLst>
      <p:ext uri="{BB962C8B-B14F-4D97-AF65-F5344CB8AC3E}">
        <p14:creationId xmlns:p14="http://schemas.microsoft.com/office/powerpoint/2010/main" val="8089378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Rot="1" noChangeAspect="1" noChangeArrowheads="1" noTextEdit="1"/>
          </p:cNvSpPr>
          <p:nvPr>
            <p:ph type="sldImg"/>
          </p:nvPr>
        </p:nvSpPr>
        <p:spPr>
          <a:ln/>
        </p:spPr>
      </p:sp>
      <p:sp>
        <p:nvSpPr>
          <p:cNvPr id="69635"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smtClean="0">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0" y="0"/>
            <a:ext cx="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marL="0" marR="0" lvl="0" indent="0" algn="l" fontAlgn="base">
              <a:lnSpc>
                <a:spcPct val="100000"/>
              </a:lnSpc>
            </a:pPr>
            <a:r>
              <a:rPr lang="en-US" sz="1000" u="none">
                <a:solidFill>
                  <a:srgbClr val="000000">
                    <a:alpha val="100000"/>
                  </a:srgbClr>
                </a:solidFill>
                <a:latin typeface="Calibri"/>
              </a:rPr>
              <a:t>Source: 
U.S. Bureau of the Census
Release: 
Income and Poverty in the United States
Units: 
2015 CPI-U-RS Adjusted Dollars, Not Seasonally Adjusted
Frequency: 
          Annual
Household data are collected as of March.
As stated in the Census's "Source and Accuracy of Estimates for Income, Poverty, and Health Insurance Coverage in the United States: 2011" (http://www.census.gov/hhes/www/p60_243sa.pdf)
Estimation of Median Incomes. The Census Bureau has changed the methodology for computing median income over time. The Census Bureau has computed medians using either Pareto interpolation or linear interpolation. Currently, we are using linear interpolation to estimate all medians. Pareto interpolation assumes a decreasing density of population within an income interval, whereas linear interpolation assumes a constant density of population within an income interval. The Census Bureau calculated estimates of median income and associated standard errors for 1979 through 1987 using Pareto interpolation if the estimate was larger than $20,000 for people or $40,000 for families and households. This is because the width of the income interval containing the estimate is greater than $2,500.
We calculated estimates of median income and associated standard errors for 1976, 1977, and 1978 using Pareto interpolation if the estimate was larger than $12,000 for people or $18,000 for families and households. This is because the width of the income interval containing the estimate is greater than $1,000. All other estimates of median income and associated standard errors for 1976 through 2011 (2012 ASEC) and almost all of the estimates of median income and associated standard errors for 1975 and earlier were calculated using linear interpolation.
Thus, use caution when comparing median incomes above $12,000 for people or $18,000 for families and households for different years. Median incomes below those levels are more comparable from year to year since they have always been calculated using linear interpolation. For an indication of the comparability of medians calculated using Pareto interpolation with medians calculated using linear interpolation, see Series P-60, Number 114, Money Income in 1976 of Families and Persons in the United States (www2.census.gov/prod2/popscan/p60-114.pdf).
U.S. Bureau of the Census, 
      Real Median Household Income in the United States [MEHOINUSA672N], 
      retrieved from FRED, 
      Federal Reserve Bank of St. Louis; 
      https://fred.stlouisfed.org/series/MEHOINUSA672N, 
      September 13, 2017.
</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24A1875-10EA-47EA-BDBD-718826C256D8}" type="datetime1">
              <a:rPr lang="en-US" smtClean="0"/>
              <a:t>9/13/2017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152671-6DA4-4F1E-8F0E-4F16C7DCCEF7}" type="slidenum">
              <a:rPr lang="en-US" smtClean="0"/>
              <a:t>‹#›</a:t>
            </a:fld>
            <a:endParaRPr lang="en-US"/>
          </a:p>
        </p:txBody>
      </p:sp>
    </p:spTree>
    <p:extLst>
      <p:ext uri="{BB962C8B-B14F-4D97-AF65-F5344CB8AC3E}">
        <p14:creationId xmlns:p14="http://schemas.microsoft.com/office/powerpoint/2010/main" val="1453143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0E6D2B2-C073-457A-8FEE-1D1094FC597C}" type="datetime1">
              <a:rPr lang="en-US" smtClean="0"/>
              <a:t>9/13/2017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152671-6DA4-4F1E-8F0E-4F16C7DCCEF7}" type="slidenum">
              <a:rPr lang="en-US" smtClean="0"/>
              <a:t>‹#›</a:t>
            </a:fld>
            <a:endParaRPr lang="en-US"/>
          </a:p>
        </p:txBody>
      </p:sp>
    </p:spTree>
    <p:extLst>
      <p:ext uri="{BB962C8B-B14F-4D97-AF65-F5344CB8AC3E}">
        <p14:creationId xmlns:p14="http://schemas.microsoft.com/office/powerpoint/2010/main" val="29651921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BD622A9-C218-428E-9EC2-3384B7A25503}" type="datetime1">
              <a:rPr lang="en-US" smtClean="0"/>
              <a:t>9/13/2017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152671-6DA4-4F1E-8F0E-4F16C7DCCEF7}" type="slidenum">
              <a:rPr lang="en-US" smtClean="0"/>
              <a:t>‹#›</a:t>
            </a:fld>
            <a:endParaRPr lang="en-US"/>
          </a:p>
        </p:txBody>
      </p:sp>
    </p:spTree>
    <p:extLst>
      <p:ext uri="{BB962C8B-B14F-4D97-AF65-F5344CB8AC3E}">
        <p14:creationId xmlns:p14="http://schemas.microsoft.com/office/powerpoint/2010/main" val="7922857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8957011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CC742D7-FAA5-4A2F-98B5-E259A9A050B3}" type="datetime1">
              <a:rPr lang="en-US" smtClean="0"/>
              <a:t>9/13/2017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152671-6DA4-4F1E-8F0E-4F16C7DCCEF7}" type="slidenum">
              <a:rPr lang="en-US" smtClean="0"/>
              <a:t>‹#›</a:t>
            </a:fld>
            <a:endParaRPr lang="en-US"/>
          </a:p>
        </p:txBody>
      </p:sp>
    </p:spTree>
    <p:extLst>
      <p:ext uri="{BB962C8B-B14F-4D97-AF65-F5344CB8AC3E}">
        <p14:creationId xmlns:p14="http://schemas.microsoft.com/office/powerpoint/2010/main" val="1403741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7E6DE9-1FEA-443E-9C90-F082F8B7F008}" type="datetime1">
              <a:rPr lang="en-US" smtClean="0"/>
              <a:t>9/13/2017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E152671-6DA4-4F1E-8F0E-4F16C7DCCEF7}" type="slidenum">
              <a:rPr lang="en-US" smtClean="0"/>
              <a:t>‹#›</a:t>
            </a:fld>
            <a:endParaRPr lang="en-US"/>
          </a:p>
        </p:txBody>
      </p:sp>
    </p:spTree>
    <p:extLst>
      <p:ext uri="{BB962C8B-B14F-4D97-AF65-F5344CB8AC3E}">
        <p14:creationId xmlns:p14="http://schemas.microsoft.com/office/powerpoint/2010/main" val="34753769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515B3B-FC97-4860-8F09-C5ACA88A1ED6}" type="datetime1">
              <a:rPr lang="en-US" smtClean="0"/>
              <a:t>9/13/2017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152671-6DA4-4F1E-8F0E-4F16C7DCCEF7}" type="slidenum">
              <a:rPr lang="en-US" smtClean="0"/>
              <a:t>‹#›</a:t>
            </a:fld>
            <a:endParaRPr lang="en-US"/>
          </a:p>
        </p:txBody>
      </p:sp>
    </p:spTree>
    <p:extLst>
      <p:ext uri="{BB962C8B-B14F-4D97-AF65-F5344CB8AC3E}">
        <p14:creationId xmlns:p14="http://schemas.microsoft.com/office/powerpoint/2010/main" val="1843156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4FD994-513A-4F2E-8094-5CA4E295B1A4}" type="datetime1">
              <a:rPr lang="en-US" smtClean="0"/>
              <a:t>9/13/2017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E152671-6DA4-4F1E-8F0E-4F16C7DCCEF7}" type="slidenum">
              <a:rPr lang="en-US" smtClean="0"/>
              <a:t>‹#›</a:t>
            </a:fld>
            <a:endParaRPr lang="en-US"/>
          </a:p>
        </p:txBody>
      </p:sp>
    </p:spTree>
    <p:extLst>
      <p:ext uri="{BB962C8B-B14F-4D97-AF65-F5344CB8AC3E}">
        <p14:creationId xmlns:p14="http://schemas.microsoft.com/office/powerpoint/2010/main" val="34108919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C69F96C-3295-447A-B8C1-01537D16865C}" type="datetime1">
              <a:rPr lang="en-US" smtClean="0"/>
              <a:t>9/13/2017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E152671-6DA4-4F1E-8F0E-4F16C7DCCEF7}" type="slidenum">
              <a:rPr lang="en-US" smtClean="0"/>
              <a:t>‹#›</a:t>
            </a:fld>
            <a:endParaRPr lang="en-US"/>
          </a:p>
        </p:txBody>
      </p:sp>
    </p:spTree>
    <p:extLst>
      <p:ext uri="{BB962C8B-B14F-4D97-AF65-F5344CB8AC3E}">
        <p14:creationId xmlns:p14="http://schemas.microsoft.com/office/powerpoint/2010/main" val="37092972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799657-936A-414E-9F5C-59368CC92799}" type="datetime1">
              <a:rPr lang="en-US" smtClean="0"/>
              <a:t>9/13/2017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E152671-6DA4-4F1E-8F0E-4F16C7DCCEF7}" type="slidenum">
              <a:rPr lang="en-US" smtClean="0"/>
              <a:t>‹#›</a:t>
            </a:fld>
            <a:endParaRPr lang="en-US"/>
          </a:p>
        </p:txBody>
      </p:sp>
    </p:spTree>
    <p:extLst>
      <p:ext uri="{BB962C8B-B14F-4D97-AF65-F5344CB8AC3E}">
        <p14:creationId xmlns:p14="http://schemas.microsoft.com/office/powerpoint/2010/main" val="344343110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87AE570-0779-4630-9FFE-B9EB04ACD081}" type="datetime1">
              <a:rPr lang="en-US" smtClean="0"/>
              <a:t>9/13/2017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152671-6DA4-4F1E-8F0E-4F16C7DCCEF7}" type="slidenum">
              <a:rPr lang="en-US" smtClean="0"/>
              <a:t>‹#›</a:t>
            </a:fld>
            <a:endParaRPr lang="en-US"/>
          </a:p>
        </p:txBody>
      </p:sp>
    </p:spTree>
    <p:extLst>
      <p:ext uri="{BB962C8B-B14F-4D97-AF65-F5344CB8AC3E}">
        <p14:creationId xmlns:p14="http://schemas.microsoft.com/office/powerpoint/2010/main" val="32732370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B8DD24-4591-4137-8578-94296759EDB8}" type="datetime1">
              <a:rPr lang="en-US" smtClean="0"/>
              <a:t>9/13/2017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E152671-6DA4-4F1E-8F0E-4F16C7DCCEF7}" type="slidenum">
              <a:rPr lang="en-US" smtClean="0"/>
              <a:t>‹#›</a:t>
            </a:fld>
            <a:endParaRPr lang="en-US"/>
          </a:p>
        </p:txBody>
      </p:sp>
    </p:spTree>
    <p:extLst>
      <p:ext uri="{BB962C8B-B14F-4D97-AF65-F5344CB8AC3E}">
        <p14:creationId xmlns:p14="http://schemas.microsoft.com/office/powerpoint/2010/main" val="27168938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0FAD51-0828-44B6-BC2C-7B4B28E748A8}" type="datetime1">
              <a:rPr lang="en-US" smtClean="0"/>
              <a:t>9/13/2017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152671-6DA4-4F1E-8F0E-4F16C7DCCEF7}" type="slidenum">
              <a:rPr lang="en-US" smtClean="0"/>
              <a:t>‹#›</a:t>
            </a:fld>
            <a:endParaRPr lang="en-US"/>
          </a:p>
        </p:txBody>
      </p:sp>
    </p:spTree>
    <p:extLst>
      <p:ext uri="{BB962C8B-B14F-4D97-AF65-F5344CB8AC3E}">
        <p14:creationId xmlns:p14="http://schemas.microsoft.com/office/powerpoint/2010/main" val="38690391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fred.stlouisfed.org/graph/?g=f37o" TargetMode="External"/><Relationship Id="rId2" Type="http://schemas.openxmlformats.org/officeDocument/2006/relationships/notesSlide" Target="../notesSlides/notesSlide2.xml"/><Relationship Id="rId1" Type="http://schemas.openxmlformats.org/officeDocument/2006/relationships/slideLayout" Target="../slideLayouts/slideLayout12.xml"/><Relationship Id="rId4" Type="http://schemas.openxmlformats.org/officeDocument/2006/relationships/image" Target="../media/image8.jpg"/></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piie.com/blogs/trade-investment-policy-watch/public-comment-trump-administration-report-significant-trade" TargetMode="External"/><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762000"/>
            <a:ext cx="8229600" cy="3048000"/>
          </a:xfrm>
        </p:spPr>
        <p:txBody>
          <a:bodyPr>
            <a:normAutofit fontScale="90000"/>
          </a:bodyPr>
          <a:lstStyle/>
          <a:p>
            <a:r>
              <a:rPr lang="en-US" sz="4900" dirty="0" smtClean="0"/>
              <a:t>“Five Trade Fallacies” </a:t>
            </a:r>
            <a:r>
              <a:rPr lang="en-US" sz="3600" dirty="0" smtClean="0"/>
              <a:t/>
            </a:r>
            <a:br>
              <a:rPr lang="en-US" sz="3600" dirty="0" smtClean="0"/>
            </a:br>
            <a:r>
              <a:rPr lang="en-US" sz="3600" dirty="0" smtClean="0"/>
              <a:t> </a:t>
            </a:r>
            <a:br>
              <a:rPr lang="en-US" sz="3600" dirty="0" smtClean="0"/>
            </a:br>
            <a:r>
              <a:rPr lang="en-US" dirty="0" smtClean="0"/>
              <a:t>Jeffrey Frankel</a:t>
            </a:r>
            <a:br>
              <a:rPr lang="en-US" dirty="0" smtClean="0"/>
            </a:br>
            <a:r>
              <a:rPr lang="en-US" sz="3300" dirty="0" smtClean="0"/>
              <a:t>Harpel Professor of Capital Formation &amp; Growth</a:t>
            </a:r>
            <a:br>
              <a:rPr lang="en-US" sz="3300" dirty="0" smtClean="0"/>
            </a:br>
            <a:r>
              <a:rPr lang="en-US" sz="3300" dirty="0" smtClean="0"/>
              <a:t>Harvard University</a:t>
            </a:r>
            <a:r>
              <a:rPr lang="en-US" sz="3300" dirty="0"/>
              <a:t> </a:t>
            </a:r>
          </a:p>
        </p:txBody>
      </p:sp>
      <p:sp>
        <p:nvSpPr>
          <p:cNvPr id="3" name="Subtitle 2"/>
          <p:cNvSpPr>
            <a:spLocks noGrp="1"/>
          </p:cNvSpPr>
          <p:nvPr>
            <p:ph type="subTitle" idx="1"/>
          </p:nvPr>
        </p:nvSpPr>
        <p:spPr>
          <a:xfrm>
            <a:off x="685800" y="4267200"/>
            <a:ext cx="8077200" cy="2286000"/>
          </a:xfrm>
        </p:spPr>
        <p:txBody>
          <a:bodyPr>
            <a:normAutofit fontScale="92500"/>
          </a:bodyPr>
          <a:lstStyle/>
          <a:p>
            <a:r>
              <a:rPr lang="en-US" sz="3600" i="1" dirty="0"/>
              <a:t>Trade Deficits and </a:t>
            </a:r>
            <a:r>
              <a:rPr lang="en-US" sz="3600" i="1" dirty="0" smtClean="0"/>
              <a:t>the </a:t>
            </a:r>
            <a:r>
              <a:rPr lang="en-US" sz="3600" i="1" dirty="0"/>
              <a:t>Trump Administration</a:t>
            </a:r>
            <a:r>
              <a:rPr lang="en-US" sz="3600" dirty="0" smtClean="0"/>
              <a:t/>
            </a:r>
            <a:br>
              <a:rPr lang="en-US" sz="3600" dirty="0" smtClean="0"/>
            </a:br>
            <a:r>
              <a:rPr lang="en-US" sz="3600" dirty="0" smtClean="0"/>
              <a:t>American Enterprise Institute,</a:t>
            </a:r>
            <a:br>
              <a:rPr lang="en-US" sz="3600" dirty="0" smtClean="0"/>
            </a:br>
            <a:r>
              <a:rPr lang="en-US" sz="3000" dirty="0" smtClean="0"/>
              <a:t>Washington DC</a:t>
            </a:r>
          </a:p>
          <a:p>
            <a:r>
              <a:rPr lang="en-US" sz="3000" dirty="0"/>
              <a:t>September 15, </a:t>
            </a:r>
            <a:r>
              <a:rPr lang="en-US" sz="3000" dirty="0" smtClean="0"/>
              <a:t>2017</a:t>
            </a:r>
            <a:endParaRPr lang="en-US" sz="3000" dirty="0"/>
          </a:p>
        </p:txBody>
      </p:sp>
    </p:spTree>
    <p:extLst>
      <p:ext uri="{BB962C8B-B14F-4D97-AF65-F5344CB8AC3E}">
        <p14:creationId xmlns:p14="http://schemas.microsoft.com/office/powerpoint/2010/main" val="19427271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991600" cy="1782762"/>
          </a:xfrm>
        </p:spPr>
        <p:txBody>
          <a:bodyPr>
            <a:normAutofit fontScale="90000"/>
          </a:bodyPr>
          <a:lstStyle/>
          <a:p>
            <a:pPr lvl="0"/>
            <a:r>
              <a:rPr lang="en-US" sz="3600" b="1" dirty="0" smtClean="0"/>
              <a:t>Fallacy #5: </a:t>
            </a:r>
            <a:r>
              <a:rPr lang="en-US" sz="3600" dirty="0" smtClean="0"/>
              <a:t>“Trade explains the </a:t>
            </a:r>
            <a:r>
              <a:rPr lang="en-US" sz="3600" dirty="0"/>
              <a:t>stagnation </a:t>
            </a:r>
            <a:r>
              <a:rPr lang="en-US" sz="3600" dirty="0" smtClean="0"/>
              <a:t/>
            </a:r>
            <a:br>
              <a:rPr lang="en-US" sz="3600" dirty="0" smtClean="0"/>
            </a:br>
            <a:r>
              <a:rPr lang="en-US" sz="3600" dirty="0" smtClean="0"/>
              <a:t>in </a:t>
            </a:r>
            <a:r>
              <a:rPr lang="en-US" sz="3600" dirty="0" smtClean="0"/>
              <a:t>US median </a:t>
            </a:r>
            <a:r>
              <a:rPr lang="en-US" sz="3600" dirty="0"/>
              <a:t>family income </a:t>
            </a:r>
            <a:r>
              <a:rPr lang="en-US" sz="3600" dirty="0" smtClean="0"/>
              <a:t>since </a:t>
            </a:r>
            <a:r>
              <a:rPr lang="en-US" sz="3600" dirty="0"/>
              <a:t>2001.  </a:t>
            </a:r>
            <a:r>
              <a:rPr lang="en-US" sz="3600" dirty="0" smtClean="0"/>
              <a:t/>
            </a:r>
            <a:br>
              <a:rPr lang="en-US" sz="3600" dirty="0" smtClean="0"/>
            </a:br>
            <a:r>
              <a:rPr lang="en-US" sz="3600" dirty="0" smtClean="0"/>
              <a:t>An </a:t>
            </a:r>
            <a:r>
              <a:rPr lang="en-US" sz="3600" dirty="0"/>
              <a:t>aggressive trade policy would reduce inequality</a:t>
            </a:r>
            <a:r>
              <a:rPr lang="en-US" sz="3600" dirty="0" smtClean="0"/>
              <a:t>.”</a:t>
            </a:r>
            <a:endParaRPr lang="en-US" dirty="0"/>
          </a:p>
        </p:txBody>
      </p:sp>
      <p:sp>
        <p:nvSpPr>
          <p:cNvPr id="3" name="Content Placeholder 2"/>
          <p:cNvSpPr>
            <a:spLocks noGrp="1"/>
          </p:cNvSpPr>
          <p:nvPr>
            <p:ph idx="1"/>
          </p:nvPr>
        </p:nvSpPr>
        <p:spPr>
          <a:xfrm>
            <a:off x="76200" y="2209801"/>
            <a:ext cx="8991600" cy="5257799"/>
          </a:xfrm>
        </p:spPr>
        <p:txBody>
          <a:bodyPr>
            <a:normAutofit fontScale="47500" lnSpcReduction="20000"/>
          </a:bodyPr>
          <a:lstStyle/>
          <a:p>
            <a:pPr marL="0" indent="0">
              <a:buNone/>
            </a:pPr>
            <a:r>
              <a:rPr lang="en-US" sz="5900" dirty="0"/>
              <a:t>Probably wrong</a:t>
            </a:r>
            <a:r>
              <a:rPr lang="en-US" sz="5900" dirty="0" smtClean="0"/>
              <a:t>.</a:t>
            </a:r>
            <a:r>
              <a:rPr lang="en-US" sz="1100" dirty="0" smtClean="0"/>
              <a:t/>
            </a:r>
            <a:br>
              <a:rPr lang="en-US" sz="1100" dirty="0" smtClean="0"/>
            </a:br>
            <a:endParaRPr lang="en-US" sz="1100" dirty="0" smtClean="0"/>
          </a:p>
          <a:p>
            <a:r>
              <a:rPr lang="en-US" sz="5900" dirty="0" smtClean="0"/>
              <a:t>Yes, imports create </a:t>
            </a:r>
            <a:r>
              <a:rPr lang="en-US" sz="5900" dirty="0"/>
              <a:t>both winners and losers</a:t>
            </a:r>
            <a:r>
              <a:rPr lang="en-US" sz="5900" dirty="0" smtClean="0"/>
              <a:t>.</a:t>
            </a:r>
            <a:r>
              <a:rPr lang="en-US" sz="1100" dirty="0" smtClean="0"/>
              <a:t/>
            </a:r>
            <a:br>
              <a:rPr lang="en-US" sz="1100" dirty="0" smtClean="0"/>
            </a:br>
            <a:r>
              <a:rPr lang="en-US" sz="1100" dirty="0" smtClean="0"/>
              <a:t>  </a:t>
            </a:r>
            <a:endParaRPr lang="en-US" sz="1100" dirty="0"/>
          </a:p>
          <a:p>
            <a:pPr lvl="1"/>
            <a:r>
              <a:rPr lang="en-US" sz="4600" dirty="0"/>
              <a:t>So do all </a:t>
            </a:r>
            <a:r>
              <a:rPr lang="en-US" sz="4600" dirty="0" smtClean="0"/>
              <a:t>changes. </a:t>
            </a:r>
            <a:r>
              <a:rPr lang="en-US" sz="4600" i="1" dirty="0"/>
              <a:t> </a:t>
            </a:r>
            <a:r>
              <a:rPr lang="en-US" sz="4600" i="1" dirty="0" smtClean="0"/>
              <a:t> Keeping </a:t>
            </a:r>
            <a:r>
              <a:rPr lang="en-US" sz="4600" i="1" dirty="0"/>
              <a:t>out</a:t>
            </a:r>
            <a:r>
              <a:rPr lang="en-US" sz="4600" dirty="0"/>
              <a:t> </a:t>
            </a:r>
            <a:r>
              <a:rPr lang="en-US" sz="4600" dirty="0" smtClean="0"/>
              <a:t>imports does too.</a:t>
            </a:r>
            <a:r>
              <a:rPr lang="en-US" sz="1700" dirty="0" smtClean="0"/>
              <a:t/>
            </a:r>
            <a:br>
              <a:rPr lang="en-US" sz="1700" dirty="0" smtClean="0"/>
            </a:br>
            <a:endParaRPr lang="en-US" sz="1700" dirty="0"/>
          </a:p>
          <a:p>
            <a:pPr lvl="1"/>
            <a:r>
              <a:rPr lang="en-US" sz="4600" dirty="0" smtClean="0"/>
              <a:t>Take </a:t>
            </a:r>
            <a:r>
              <a:rPr lang="en-US" sz="4600" dirty="0"/>
              <a:t>the example of Trump </a:t>
            </a:r>
            <a:r>
              <a:rPr lang="en-US" sz="4600" dirty="0" smtClean="0"/>
              <a:t>moves </a:t>
            </a:r>
            <a:r>
              <a:rPr lang="en-US" sz="4600" dirty="0"/>
              <a:t>against imports of steel</a:t>
            </a:r>
            <a:r>
              <a:rPr lang="en-US" sz="3800" dirty="0"/>
              <a:t> </a:t>
            </a:r>
            <a:r>
              <a:rPr lang="en-US" sz="3800" dirty="0" smtClean="0"/>
              <a:t>&amp; </a:t>
            </a:r>
            <a:r>
              <a:rPr lang="en-US" sz="4600" dirty="0" smtClean="0"/>
              <a:t>aluminum.</a:t>
            </a:r>
          </a:p>
          <a:p>
            <a:pPr lvl="2"/>
            <a:r>
              <a:rPr lang="en-US" sz="4200" dirty="0"/>
              <a:t>E</a:t>
            </a:r>
            <a:r>
              <a:rPr lang="en-US" sz="4200" dirty="0" smtClean="0"/>
              <a:t>ven ignoring the flimsy national </a:t>
            </a:r>
            <a:r>
              <a:rPr lang="en-US" sz="4200" dirty="0"/>
              <a:t>security claim (under Section 232</a:t>
            </a:r>
            <a:r>
              <a:rPr lang="en-US" sz="4200" dirty="0" smtClean="0"/>
              <a:t>),</a:t>
            </a:r>
          </a:p>
          <a:p>
            <a:pPr lvl="2"/>
            <a:r>
              <a:rPr lang="en-US" sz="4400" dirty="0" smtClean="0"/>
              <a:t>loss </a:t>
            </a:r>
            <a:r>
              <a:rPr lang="en-US" sz="4400" dirty="0"/>
              <a:t>of </a:t>
            </a:r>
            <a:r>
              <a:rPr lang="en-US" sz="4400" dirty="0" smtClean="0"/>
              <a:t>these imports </a:t>
            </a:r>
            <a:r>
              <a:rPr lang="en-US" sz="4400" dirty="0"/>
              <a:t>would raise costs </a:t>
            </a:r>
            <a:r>
              <a:rPr lang="en-US" sz="4400" dirty="0" smtClean="0"/>
              <a:t>to </a:t>
            </a:r>
            <a:r>
              <a:rPr lang="en-US" sz="4400" dirty="0"/>
              <a:t>US manufacturers that use </a:t>
            </a:r>
            <a:r>
              <a:rPr lang="en-US" sz="4400" dirty="0" smtClean="0"/>
              <a:t>the </a:t>
            </a:r>
            <a:r>
              <a:rPr lang="en-US" sz="4400" dirty="0"/>
              <a:t>products as inputs (such as autos).  </a:t>
            </a:r>
            <a:r>
              <a:rPr lang="en-US" sz="4400" dirty="0" smtClean="0"/>
              <a:t>This </a:t>
            </a:r>
            <a:r>
              <a:rPr lang="en-US" sz="4400" dirty="0"/>
              <a:t>would both raise the cost of living at home and make US exports less competitive </a:t>
            </a:r>
            <a:r>
              <a:rPr lang="en-US" sz="4400" dirty="0" smtClean="0"/>
              <a:t>abroad.</a:t>
            </a:r>
            <a:r>
              <a:rPr lang="en-US" sz="1700" dirty="0" smtClean="0"/>
              <a:t/>
            </a:r>
            <a:br>
              <a:rPr lang="en-US" sz="1700" dirty="0" smtClean="0"/>
            </a:br>
            <a:r>
              <a:rPr lang="en-US" sz="1700" dirty="0" smtClean="0"/>
              <a:t> </a:t>
            </a:r>
          </a:p>
          <a:p>
            <a:pPr lvl="1"/>
            <a:r>
              <a:rPr lang="en-US" sz="4800" dirty="0" smtClean="0"/>
              <a:t>Further costs of import protection: We would lose exports through</a:t>
            </a:r>
          </a:p>
          <a:p>
            <a:pPr lvl="2"/>
            <a:r>
              <a:rPr lang="en-US" sz="4400" dirty="0" smtClean="0"/>
              <a:t>(</a:t>
            </a:r>
            <a:r>
              <a:rPr lang="en-US" sz="4400" dirty="0"/>
              <a:t>1) foreign loss of dollar earnings with which to buy goods from us, </a:t>
            </a:r>
            <a:endParaRPr lang="en-US" sz="4400" dirty="0" smtClean="0"/>
          </a:p>
          <a:p>
            <a:pPr lvl="2"/>
            <a:r>
              <a:rPr lang="en-US" sz="4400" dirty="0" smtClean="0"/>
              <a:t>(</a:t>
            </a:r>
            <a:r>
              <a:rPr lang="en-US" sz="4400" dirty="0"/>
              <a:t>2) dollar appreciation, </a:t>
            </a:r>
            <a:r>
              <a:rPr lang="en-US" sz="4400" dirty="0" smtClean="0"/>
              <a:t>and  </a:t>
            </a:r>
          </a:p>
          <a:p>
            <a:pPr lvl="2"/>
            <a:r>
              <a:rPr lang="en-US" sz="4400" dirty="0" smtClean="0"/>
              <a:t>(</a:t>
            </a:r>
            <a:r>
              <a:rPr lang="en-US" sz="4400" dirty="0"/>
              <a:t>3) foreign retaliation against US products</a:t>
            </a:r>
            <a:r>
              <a:rPr lang="en-US" sz="4400" dirty="0" smtClean="0"/>
              <a:t>.</a:t>
            </a:r>
            <a:r>
              <a:rPr lang="en-US" sz="2500" dirty="0" smtClean="0"/>
              <a:t/>
            </a:r>
            <a:br>
              <a:rPr lang="en-US" sz="2500" dirty="0" smtClean="0"/>
            </a:br>
            <a:endParaRPr lang="en-US" sz="2500" dirty="0"/>
          </a:p>
        </p:txBody>
      </p:sp>
      <p:sp>
        <p:nvSpPr>
          <p:cNvPr id="4" name="Slide Number Placeholder 3"/>
          <p:cNvSpPr>
            <a:spLocks noGrp="1"/>
          </p:cNvSpPr>
          <p:nvPr>
            <p:ph type="sldNum" sz="quarter" idx="12"/>
          </p:nvPr>
        </p:nvSpPr>
        <p:spPr/>
        <p:txBody>
          <a:bodyPr/>
          <a:lstStyle/>
          <a:p>
            <a:fld id="{FE152671-6DA4-4F1E-8F0E-4F16C7DCCEF7}" type="slidenum">
              <a:rPr lang="en-US" smtClean="0"/>
              <a:t>10</a:t>
            </a:fld>
            <a:endParaRPr lang="en-US" dirty="0"/>
          </a:p>
        </p:txBody>
      </p:sp>
    </p:spTree>
    <p:extLst>
      <p:ext uri="{BB962C8B-B14F-4D97-AF65-F5344CB8AC3E}">
        <p14:creationId xmlns:p14="http://schemas.microsoft.com/office/powerpoint/2010/main" val="26535738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944562"/>
          </a:xfrm>
        </p:spPr>
        <p:txBody>
          <a:bodyPr>
            <a:normAutofit/>
          </a:bodyPr>
          <a:lstStyle/>
          <a:p>
            <a:pPr lvl="0"/>
            <a:r>
              <a:rPr lang="en-US" sz="3600" dirty="0" smtClean="0"/>
              <a:t>Fallacy #5: income distribution</a:t>
            </a:r>
            <a:r>
              <a:rPr lang="en-US" sz="2400" dirty="0" smtClean="0"/>
              <a:t>, continued </a:t>
            </a:r>
            <a:r>
              <a:rPr lang="en-US" sz="3600" dirty="0" smtClean="0"/>
              <a:t>; </a:t>
            </a:r>
            <a:endParaRPr lang="en-US" dirty="0"/>
          </a:p>
        </p:txBody>
      </p:sp>
      <p:sp>
        <p:nvSpPr>
          <p:cNvPr id="3" name="Content Placeholder 2"/>
          <p:cNvSpPr>
            <a:spLocks noGrp="1"/>
          </p:cNvSpPr>
          <p:nvPr>
            <p:ph idx="1"/>
          </p:nvPr>
        </p:nvSpPr>
        <p:spPr>
          <a:xfrm>
            <a:off x="152400" y="1337593"/>
            <a:ext cx="8839200" cy="5486400"/>
          </a:xfrm>
        </p:spPr>
        <p:txBody>
          <a:bodyPr>
            <a:normAutofit fontScale="40000" lnSpcReduction="20000"/>
          </a:bodyPr>
          <a:lstStyle/>
          <a:p>
            <a:r>
              <a:rPr lang="en-US" sz="6000" dirty="0"/>
              <a:t>Yes, specific industries &amp; localities suffer from import competition.  </a:t>
            </a:r>
          </a:p>
          <a:p>
            <a:pPr lvl="1"/>
            <a:r>
              <a:rPr lang="en-US" sz="5500" dirty="0"/>
              <a:t>But this leaves out two big factors on the “plus“ side:  </a:t>
            </a:r>
          </a:p>
          <a:p>
            <a:pPr lvl="2"/>
            <a:r>
              <a:rPr lang="en-US" sz="5000" dirty="0"/>
              <a:t>trade creates export jobs, paying higher wages than other jobs; </a:t>
            </a:r>
          </a:p>
          <a:p>
            <a:pPr lvl="2"/>
            <a:r>
              <a:rPr lang="en-US" sz="5000" dirty="0"/>
              <a:t>trade lowers the price of importable consumer goods, </a:t>
            </a:r>
            <a:br>
              <a:rPr lang="en-US" sz="5000" dirty="0"/>
            </a:br>
            <a:r>
              <a:rPr lang="en-US" sz="5000" dirty="0"/>
              <a:t>disproportionately bought by lower-income households</a:t>
            </a:r>
            <a:r>
              <a:rPr lang="en-US" sz="5000" dirty="0" smtClean="0"/>
              <a:t>.</a:t>
            </a:r>
            <a:r>
              <a:rPr lang="en-US" sz="3500" dirty="0" smtClean="0"/>
              <a:t/>
            </a:r>
            <a:br>
              <a:rPr lang="en-US" sz="3500" dirty="0" smtClean="0"/>
            </a:br>
            <a:endParaRPr lang="en-US" sz="3500" dirty="0" smtClean="0"/>
          </a:p>
          <a:p>
            <a:r>
              <a:rPr lang="en-US" sz="6000" dirty="0" smtClean="0"/>
              <a:t>It </a:t>
            </a:r>
            <a:r>
              <a:rPr lang="en-US" sz="6000" dirty="0"/>
              <a:t>is hard to say whether or how much </a:t>
            </a:r>
            <a:r>
              <a:rPr lang="en-US" sz="6000" dirty="0" smtClean="0"/>
              <a:t>trade </a:t>
            </a:r>
            <a:br>
              <a:rPr lang="en-US" sz="6000" dirty="0" smtClean="0"/>
            </a:br>
            <a:r>
              <a:rPr lang="en-US" sz="6000" dirty="0" smtClean="0"/>
              <a:t>has </a:t>
            </a:r>
            <a:r>
              <a:rPr lang="en-US" sz="6000" dirty="0"/>
              <a:t>contributed to rising inequality.  </a:t>
            </a:r>
            <a:endParaRPr lang="en-US" sz="6000" dirty="0" smtClean="0"/>
          </a:p>
          <a:p>
            <a:pPr lvl="1"/>
            <a:r>
              <a:rPr lang="en-US" sz="5500" dirty="0" smtClean="0"/>
              <a:t>Probably </a:t>
            </a:r>
            <a:r>
              <a:rPr lang="en-US" sz="5500" dirty="0"/>
              <a:t>less than such other factors </a:t>
            </a:r>
            <a:r>
              <a:rPr lang="en-US" sz="5500" dirty="0" smtClean="0"/>
              <a:t>as:</a:t>
            </a:r>
          </a:p>
          <a:p>
            <a:pPr lvl="2"/>
            <a:r>
              <a:rPr lang="en-US" sz="4600" dirty="0" smtClean="0"/>
              <a:t>technological </a:t>
            </a:r>
            <a:r>
              <a:rPr lang="en-US" sz="4600" dirty="0"/>
              <a:t>progress, </a:t>
            </a:r>
            <a:endParaRPr lang="en-US" sz="4600" dirty="0" smtClean="0"/>
          </a:p>
          <a:p>
            <a:pPr lvl="2"/>
            <a:r>
              <a:rPr lang="en-US" sz="4600" dirty="0" smtClean="0"/>
              <a:t>slowed </a:t>
            </a:r>
            <a:r>
              <a:rPr lang="en-US" sz="4600" dirty="0"/>
              <a:t>education rates, </a:t>
            </a:r>
            <a:endParaRPr lang="en-US" sz="4600" dirty="0" smtClean="0"/>
          </a:p>
          <a:p>
            <a:pPr lvl="2"/>
            <a:r>
              <a:rPr lang="en-US" sz="4600" dirty="0" smtClean="0"/>
              <a:t>winner-take-all </a:t>
            </a:r>
            <a:r>
              <a:rPr lang="en-US" sz="4600" dirty="0"/>
              <a:t>markets, </a:t>
            </a:r>
            <a:endParaRPr lang="en-US" sz="4600" dirty="0" smtClean="0"/>
          </a:p>
          <a:p>
            <a:pPr lvl="2"/>
            <a:r>
              <a:rPr lang="en-US" sz="4600" dirty="0" smtClean="0"/>
              <a:t>assortative </a:t>
            </a:r>
            <a:r>
              <a:rPr lang="en-US" sz="4600" dirty="0"/>
              <a:t>mating, and </a:t>
            </a:r>
            <a:endParaRPr lang="en-US" sz="4600" dirty="0" smtClean="0"/>
          </a:p>
          <a:p>
            <a:pPr lvl="2"/>
            <a:r>
              <a:rPr lang="en-US" sz="4600" dirty="0" smtClean="0"/>
              <a:t>increased </a:t>
            </a:r>
            <a:r>
              <a:rPr lang="en-US" sz="4600" dirty="0"/>
              <a:t>monopoly power in some industries</a:t>
            </a:r>
            <a:r>
              <a:rPr lang="en-US" sz="4600" dirty="0" smtClean="0"/>
              <a:t>.</a:t>
            </a:r>
            <a:endParaRPr lang="en-US" sz="2000" dirty="0" smtClean="0"/>
          </a:p>
          <a:p>
            <a:endParaRPr lang="en-US" sz="2000" dirty="0"/>
          </a:p>
          <a:p>
            <a:r>
              <a:rPr lang="en-US" sz="6000" dirty="0"/>
              <a:t>We do not need to know the relative importance </a:t>
            </a:r>
            <a:r>
              <a:rPr lang="en-US" sz="6000" dirty="0" smtClean="0"/>
              <a:t/>
            </a:r>
            <a:br>
              <a:rPr lang="en-US" sz="6000" dirty="0" smtClean="0"/>
            </a:br>
            <a:r>
              <a:rPr lang="en-US" sz="6000" dirty="0" smtClean="0"/>
              <a:t>of </a:t>
            </a:r>
            <a:r>
              <a:rPr lang="en-US" sz="6000" dirty="0"/>
              <a:t>causes </a:t>
            </a:r>
            <a:r>
              <a:rPr lang="en-US" sz="6000" dirty="0" smtClean="0"/>
              <a:t>of inequality </a:t>
            </a:r>
            <a:r>
              <a:rPr lang="en-US" sz="6000" dirty="0"/>
              <a:t>to know </a:t>
            </a:r>
            <a:r>
              <a:rPr lang="en-US" sz="6000" dirty="0" smtClean="0"/>
              <a:t>policies </a:t>
            </a:r>
            <a:r>
              <a:rPr lang="en-US" sz="6000" dirty="0"/>
              <a:t>to address it. </a:t>
            </a:r>
          </a:p>
        </p:txBody>
      </p:sp>
      <p:sp>
        <p:nvSpPr>
          <p:cNvPr id="4" name="Slide Number Placeholder 3"/>
          <p:cNvSpPr>
            <a:spLocks noGrp="1"/>
          </p:cNvSpPr>
          <p:nvPr>
            <p:ph type="sldNum" sz="quarter" idx="12"/>
          </p:nvPr>
        </p:nvSpPr>
        <p:spPr/>
        <p:txBody>
          <a:bodyPr/>
          <a:lstStyle/>
          <a:p>
            <a:fld id="{FE152671-6DA4-4F1E-8F0E-4F16C7DCCEF7}" type="slidenum">
              <a:rPr lang="en-US" smtClean="0"/>
              <a:t>11</a:t>
            </a:fld>
            <a:endParaRPr lang="en-US"/>
          </a:p>
        </p:txBody>
      </p:sp>
    </p:spTree>
    <p:extLst>
      <p:ext uri="{BB962C8B-B14F-4D97-AF65-F5344CB8AC3E}">
        <p14:creationId xmlns:p14="http://schemas.microsoft.com/office/powerpoint/2010/main" val="10929258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8" end="8"/>
                                            </p:txEl>
                                          </p:spTgt>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427038"/>
            <a:ext cx="8458200" cy="1782762"/>
          </a:xfrm>
        </p:spPr>
        <p:txBody>
          <a:bodyPr>
            <a:normAutofit fontScale="90000"/>
          </a:bodyPr>
          <a:lstStyle/>
          <a:p>
            <a:pPr lvl="2" algn="ctr"/>
            <a:r>
              <a:rPr lang="en-US" dirty="0"/>
              <a:t> </a:t>
            </a:r>
            <a:br>
              <a:rPr lang="en-US" dirty="0"/>
            </a:br>
            <a:r>
              <a:rPr lang="en-US" sz="3600" dirty="0" smtClean="0">
                <a:latin typeface="+mn-lt"/>
              </a:rPr>
              <a:t>#6: “Trade </a:t>
            </a:r>
            <a:r>
              <a:rPr lang="en-US" sz="3600" dirty="0">
                <a:latin typeface="+mn-lt"/>
              </a:rPr>
              <a:t>policy threats against China </a:t>
            </a:r>
            <a:r>
              <a:rPr lang="en-US" sz="3600" dirty="0" smtClean="0">
                <a:latin typeface="+mn-lt"/>
              </a:rPr>
              <a:t/>
            </a:r>
            <a:br>
              <a:rPr lang="en-US" sz="3600" dirty="0" smtClean="0">
                <a:latin typeface="+mn-lt"/>
              </a:rPr>
            </a:br>
            <a:r>
              <a:rPr lang="en-US" sz="3600" dirty="0" smtClean="0">
                <a:latin typeface="+mn-lt"/>
              </a:rPr>
              <a:t>(</a:t>
            </a:r>
            <a:r>
              <a:rPr lang="en-US" sz="3600" dirty="0">
                <a:latin typeface="+mn-lt"/>
              </a:rPr>
              <a:t>or South Korea!) can serve as ‘bargaining chips’ to help resolve the North Korean nuclear threat.”</a:t>
            </a:r>
            <a:r>
              <a:rPr lang="en-US" dirty="0"/>
              <a:t/>
            </a:r>
            <a:br>
              <a:rPr lang="en-US" dirty="0"/>
            </a:br>
            <a:endParaRPr lang="en-US" dirty="0"/>
          </a:p>
        </p:txBody>
      </p:sp>
      <p:sp>
        <p:nvSpPr>
          <p:cNvPr id="3" name="Content Placeholder 2"/>
          <p:cNvSpPr>
            <a:spLocks noGrp="1"/>
          </p:cNvSpPr>
          <p:nvPr>
            <p:ph idx="1"/>
          </p:nvPr>
        </p:nvSpPr>
        <p:spPr>
          <a:xfrm>
            <a:off x="228600" y="2743200"/>
            <a:ext cx="8686800" cy="3382963"/>
          </a:xfrm>
        </p:spPr>
        <p:txBody>
          <a:bodyPr/>
          <a:lstStyle/>
          <a:p>
            <a:r>
              <a:rPr lang="en-US" dirty="0" smtClean="0"/>
              <a:t>Folly (not fallacy).</a:t>
            </a:r>
          </a:p>
          <a:p>
            <a:r>
              <a:rPr lang="en-US" dirty="0" smtClean="0"/>
              <a:t>A deal-maker should know fundamental principles of bargaining:</a:t>
            </a:r>
          </a:p>
          <a:p>
            <a:pPr lvl="1"/>
            <a:r>
              <a:rPr lang="en-US" dirty="0" smtClean="0"/>
              <a:t>One needs to think of what the other country wants.</a:t>
            </a:r>
          </a:p>
          <a:p>
            <a:pPr lvl="1"/>
            <a:r>
              <a:rPr lang="en-US" dirty="0" smtClean="0"/>
              <a:t>Threats and promises require credibility.</a:t>
            </a:r>
          </a:p>
          <a:p>
            <a:pPr lvl="2"/>
            <a:r>
              <a:rPr lang="en-US" dirty="0" smtClean="0"/>
              <a:t>Trump has already squandered his many times over.</a:t>
            </a:r>
            <a:endParaRPr lang="en-US" dirty="0"/>
          </a:p>
        </p:txBody>
      </p:sp>
      <p:sp>
        <p:nvSpPr>
          <p:cNvPr id="5" name="Slide Number Placeholder 4"/>
          <p:cNvSpPr>
            <a:spLocks noGrp="1"/>
          </p:cNvSpPr>
          <p:nvPr>
            <p:ph type="sldNum" sz="quarter" idx="12"/>
          </p:nvPr>
        </p:nvSpPr>
        <p:spPr/>
        <p:txBody>
          <a:bodyPr/>
          <a:lstStyle/>
          <a:p>
            <a:fld id="{FE152671-6DA4-4F1E-8F0E-4F16C7DCCEF7}" type="slidenum">
              <a:rPr lang="en-US" smtClean="0"/>
              <a:t>12</a:t>
            </a:fld>
            <a:endParaRPr lang="en-US"/>
          </a:p>
        </p:txBody>
      </p:sp>
    </p:spTree>
    <p:extLst>
      <p:ext uri="{BB962C8B-B14F-4D97-AF65-F5344CB8AC3E}">
        <p14:creationId xmlns:p14="http://schemas.microsoft.com/office/powerpoint/2010/main" val="1908710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Appendices</a:t>
            </a:r>
            <a:endParaRPr lang="en-US" dirty="0"/>
          </a:p>
        </p:txBody>
      </p:sp>
      <p:sp>
        <p:nvSpPr>
          <p:cNvPr id="3" name="Content Placeholder 2"/>
          <p:cNvSpPr>
            <a:spLocks noGrp="1"/>
          </p:cNvSpPr>
          <p:nvPr>
            <p:ph idx="1"/>
          </p:nvPr>
        </p:nvSpPr>
        <p:spPr>
          <a:xfrm>
            <a:off x="152400" y="1828800"/>
            <a:ext cx="8763000" cy="4297363"/>
          </a:xfrm>
        </p:spPr>
        <p:txBody>
          <a:bodyPr/>
          <a:lstStyle/>
          <a:p>
            <a:r>
              <a:rPr lang="en-US" dirty="0" smtClean="0"/>
              <a:t>China’s bilateral imbalances</a:t>
            </a:r>
          </a:p>
          <a:p>
            <a:r>
              <a:rPr lang="en-US" dirty="0" smtClean="0"/>
              <a:t>The US trade balance as saving minus investment</a:t>
            </a:r>
          </a:p>
          <a:p>
            <a:r>
              <a:rPr lang="en-US" dirty="0" smtClean="0"/>
              <a:t>Widening US income inequality.</a:t>
            </a:r>
          </a:p>
          <a:p>
            <a:pPr lvl="1"/>
            <a:r>
              <a:rPr lang="en-US" dirty="0"/>
              <a:t>The share of US income going to </a:t>
            </a:r>
            <a:r>
              <a:rPr lang="en-US" dirty="0" smtClean="0"/>
              <a:t>the </a:t>
            </a:r>
            <a:r>
              <a:rPr lang="en-US" dirty="0"/>
              <a:t>top is now back to what it was in the 1920s</a:t>
            </a:r>
            <a:r>
              <a:rPr lang="en-US" dirty="0" smtClean="0"/>
              <a:t>.  But why?</a:t>
            </a:r>
          </a:p>
          <a:p>
            <a:pPr lvl="1"/>
            <a:r>
              <a:rPr lang="en-US" dirty="0" smtClean="0"/>
              <a:t>Technology, as reflected in the skilled wage premium.</a:t>
            </a:r>
          </a:p>
          <a:p>
            <a:pPr lvl="1"/>
            <a:r>
              <a:rPr lang="en-US" dirty="0" smtClean="0"/>
              <a:t>The supply of educated workers has not kept up.</a:t>
            </a:r>
          </a:p>
          <a:p>
            <a:pPr lvl="1"/>
            <a:r>
              <a:rPr lang="en-US" dirty="0" smtClean="0"/>
              <a:t>What can be done about it?  Ten policies.</a:t>
            </a:r>
            <a:endParaRPr lang="en-US" dirty="0"/>
          </a:p>
        </p:txBody>
      </p:sp>
      <p:sp>
        <p:nvSpPr>
          <p:cNvPr id="4" name="Slide Number Placeholder 3"/>
          <p:cNvSpPr>
            <a:spLocks noGrp="1"/>
          </p:cNvSpPr>
          <p:nvPr>
            <p:ph type="sldNum" sz="quarter" idx="12"/>
          </p:nvPr>
        </p:nvSpPr>
        <p:spPr/>
        <p:txBody>
          <a:bodyPr/>
          <a:lstStyle/>
          <a:p>
            <a:fld id="{FE152671-6DA4-4F1E-8F0E-4F16C7DCCEF7}" type="slidenum">
              <a:rPr lang="en-US" smtClean="0"/>
              <a:t>13</a:t>
            </a:fld>
            <a:endParaRPr lang="en-US"/>
          </a:p>
        </p:txBody>
      </p:sp>
    </p:spTree>
    <p:extLst>
      <p:ext uri="{BB962C8B-B14F-4D97-AF65-F5344CB8AC3E}">
        <p14:creationId xmlns:p14="http://schemas.microsoft.com/office/powerpoint/2010/main" val="12030620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Content Placeholder 4" descr="ChinaTBinclbilatUS2012.jpg"/>
          <p:cNvPicPr>
            <a:picLocks noGrp="1" noChangeAspect="1"/>
          </p:cNvPicPr>
          <p:nvPr>
            <p:ph idx="1"/>
          </p:nvPr>
        </p:nvPicPr>
        <p:blipFill>
          <a:blip r:embed="rId2">
            <a:extLst>
              <a:ext uri="{28A0092B-C50C-407E-A947-70E740481C1C}">
                <a14:useLocalDpi xmlns:a14="http://schemas.microsoft.com/office/drawing/2010/main" val="0"/>
              </a:ext>
            </a:extLst>
          </a:blip>
          <a:srcRect/>
          <a:stretch>
            <a:fillRect/>
          </a:stretch>
        </p:blipFill>
        <p:spPr>
          <a:xfrm>
            <a:off x="1143000" y="2133600"/>
            <a:ext cx="6557070" cy="4343400"/>
          </a:xfrm>
        </p:spPr>
      </p:pic>
      <p:sp>
        <p:nvSpPr>
          <p:cNvPr id="27651" name="Slide Number Placeholder 3"/>
          <p:cNvSpPr>
            <a:spLocks noGrp="1"/>
          </p:cNvSpPr>
          <p:nvPr>
            <p:ph type="sldNum" sz="quarter" idx="12"/>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fld id="{3AF2634A-9894-4C3E-A90D-CFB1D41FA58C}" type="slidenum">
              <a:rPr lang="en-US" altLang="en-US" sz="1400"/>
              <a:pPr eaLnBrk="1" hangingPunct="1">
                <a:spcBef>
                  <a:spcPct val="0"/>
                </a:spcBef>
                <a:buFontTx/>
                <a:buNone/>
              </a:pPr>
              <a:t>14</a:t>
            </a:fld>
            <a:endParaRPr lang="en-US" altLang="en-US" sz="1400"/>
          </a:p>
        </p:txBody>
      </p:sp>
      <p:sp>
        <p:nvSpPr>
          <p:cNvPr id="27653" name="TextBox 6"/>
          <p:cNvSpPr txBox="1">
            <a:spLocks noChangeArrowheads="1"/>
          </p:cNvSpPr>
          <p:nvPr/>
        </p:nvSpPr>
        <p:spPr bwMode="auto">
          <a:xfrm>
            <a:off x="0" y="990600"/>
            <a:ext cx="9172853" cy="1015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US" altLang="en-US" sz="3000" dirty="0" smtClean="0">
                <a:latin typeface="+mn-lt"/>
              </a:rPr>
              <a:t>China runs bilateral deficit with the US, while importing commodities and other inputs from other countries</a:t>
            </a:r>
            <a:r>
              <a:rPr lang="en-US" altLang="en-US" sz="2800" dirty="0" smtClean="0">
                <a:latin typeface="+mn-lt"/>
              </a:rPr>
              <a:t>.</a:t>
            </a:r>
            <a:endParaRPr lang="en-US" altLang="en-US" sz="2800" dirty="0">
              <a:latin typeface="+mn-lt"/>
            </a:endParaRPr>
          </a:p>
        </p:txBody>
      </p:sp>
      <p:cxnSp>
        <p:nvCxnSpPr>
          <p:cNvPr id="8" name="Straight Arrow Connector 7"/>
          <p:cNvCxnSpPr/>
          <p:nvPr/>
        </p:nvCxnSpPr>
        <p:spPr>
          <a:xfrm flipV="1">
            <a:off x="1981200" y="3962400"/>
            <a:ext cx="2590800" cy="1295400"/>
          </a:xfrm>
          <a:prstGeom prst="straightConnector1">
            <a:avLst/>
          </a:prstGeom>
          <a:ln w="38100">
            <a:solidFill>
              <a:srgbClr val="0099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4572000" y="3962400"/>
            <a:ext cx="2362200" cy="1524000"/>
          </a:xfrm>
          <a:prstGeom prst="straightConnector1">
            <a:avLst/>
          </a:prstGeom>
          <a:ln w="38100">
            <a:solidFill>
              <a:srgbClr val="7030A0"/>
            </a:solidFill>
            <a:tailEnd type="arrow"/>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1066800" y="228600"/>
            <a:ext cx="6978834" cy="584775"/>
          </a:xfrm>
          <a:prstGeom prst="rect">
            <a:avLst/>
          </a:prstGeom>
          <a:noFill/>
        </p:spPr>
        <p:txBody>
          <a:bodyPr wrap="none" rtlCol="0">
            <a:spAutoFit/>
          </a:bodyPr>
          <a:lstStyle/>
          <a:p>
            <a:r>
              <a:rPr lang="en-US" sz="3200" dirty="0" smtClean="0"/>
              <a:t>More on Fallacy #2:  Bilateral imbalances</a:t>
            </a:r>
            <a:endParaRPr lang="en-US" sz="3200" dirty="0"/>
          </a:p>
        </p:txBody>
      </p:sp>
    </p:spTree>
    <p:extLst>
      <p:ext uri="{BB962C8B-B14F-4D97-AF65-F5344CB8AC3E}">
        <p14:creationId xmlns:p14="http://schemas.microsoft.com/office/powerpoint/2010/main" val="23292434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767208"/>
            <a:ext cx="8991600" cy="1061591"/>
          </a:xfrm>
        </p:spPr>
        <p:txBody>
          <a:bodyPr>
            <a:normAutofit/>
          </a:bodyPr>
          <a:lstStyle/>
          <a:p>
            <a:r>
              <a:rPr lang="en-US" sz="2800" dirty="0" smtClean="0">
                <a:latin typeface="Calibri" panose="020F0502020204030204" pitchFamily="34" charset="0"/>
                <a:cs typeface="Calibri" panose="020F0502020204030204" pitchFamily="34" charset="0"/>
              </a:rPr>
              <a:t>When national saving falls relative to investment, </a:t>
            </a:r>
            <a:br>
              <a:rPr lang="en-US" sz="2800" dirty="0" smtClean="0">
                <a:latin typeface="Calibri" panose="020F0502020204030204" pitchFamily="34" charset="0"/>
                <a:cs typeface="Calibri" panose="020F0502020204030204" pitchFamily="34" charset="0"/>
              </a:rPr>
            </a:br>
            <a:r>
              <a:rPr lang="en-US" sz="2800" dirty="0" smtClean="0">
                <a:latin typeface="Calibri" panose="020F0502020204030204" pitchFamily="34" charset="0"/>
                <a:cs typeface="Calibri" panose="020F0502020204030204" pitchFamily="34" charset="0"/>
              </a:rPr>
              <a:t>the trade balance falls.  </a:t>
            </a:r>
            <a:endParaRPr lang="en-US" sz="2800" dirty="0">
              <a:latin typeface="Calibri" panose="020F0502020204030204" pitchFamily="34" charset="0"/>
              <a:cs typeface="Calibri" panose="020F0502020204030204" pitchFamily="34" charset="0"/>
            </a:endParaRPr>
          </a:p>
        </p:txBody>
      </p:sp>
      <p:pic>
        <p:nvPicPr>
          <p:cNvPr id="1026" name="Picture 2" descr="trump-small"/>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457201" y="1834964"/>
            <a:ext cx="7620000" cy="5029371"/>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13"/>
          <p:cNvSpPr>
            <a:spLocks noChangeArrowheads="1"/>
          </p:cNvSpPr>
          <p:nvPr/>
        </p:nvSpPr>
        <p:spPr bwMode="auto">
          <a:xfrm>
            <a:off x="2068284" y="2368364"/>
            <a:ext cx="4572000" cy="400110"/>
          </a:xfrm>
          <a:prstGeom prst="rect">
            <a:avLst/>
          </a:prstGeom>
          <a:solidFill>
            <a:schemeClr val="bg1"/>
          </a:solidFill>
          <a:ln w="9525">
            <a:solidFill>
              <a:srgbClr val="FF0066"/>
            </a:solidFill>
            <a:miter lim="800000"/>
            <a:headEnd/>
            <a:tailEnd/>
          </a:ln>
        </p:spPr>
        <p:txBody>
          <a:bodyPr wrap="square" anchor="ctr">
            <a:spAutoFit/>
          </a:bodyPr>
          <a:lstStyle>
            <a:lvl1pPr eaLnBrk="0" hangingPunct="0">
              <a:defRPr sz="2400">
                <a:solidFill>
                  <a:schemeClr val="tx1"/>
                </a:solidFill>
                <a:latin typeface="Times New Roman" pitchFamily="18" charset="0"/>
                <a:cs typeface="Times New Roman" pitchFamily="18" charset="0"/>
              </a:defRPr>
            </a:lvl1pPr>
            <a:lvl2pPr marL="742950" indent="-285750" eaLnBrk="0" hangingPunct="0">
              <a:defRPr sz="2400">
                <a:solidFill>
                  <a:schemeClr val="tx1"/>
                </a:solidFill>
                <a:latin typeface="Times New Roman" pitchFamily="18" charset="0"/>
                <a:cs typeface="Times New Roman" pitchFamily="18" charset="0"/>
              </a:defRPr>
            </a:lvl2pPr>
            <a:lvl3pPr marL="1143000" indent="-228600" eaLnBrk="0" hangingPunct="0">
              <a:defRPr sz="2400">
                <a:solidFill>
                  <a:schemeClr val="tx1"/>
                </a:solidFill>
                <a:latin typeface="Times New Roman" pitchFamily="18" charset="0"/>
                <a:cs typeface="Times New Roman" pitchFamily="18" charset="0"/>
              </a:defRPr>
            </a:lvl3pPr>
            <a:lvl4pPr marL="1600200" indent="-228600" eaLnBrk="0" hangingPunct="0">
              <a:defRPr sz="2400">
                <a:solidFill>
                  <a:schemeClr val="tx1"/>
                </a:solidFill>
                <a:latin typeface="Times New Roman" pitchFamily="18" charset="0"/>
                <a:cs typeface="Times New Roman" pitchFamily="18" charset="0"/>
              </a:defRPr>
            </a:lvl4pPr>
            <a:lvl5pPr marL="2057400" indent="-228600" eaLnBrk="0" hangingPunct="0">
              <a:defRPr sz="2400">
                <a:solidFill>
                  <a:schemeClr val="tx1"/>
                </a:solidFill>
                <a:latin typeface="Times New Roman" pitchFamily="18" charset="0"/>
                <a:cs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cs typeface="Times New Roman" pitchFamily="18" charset="0"/>
              </a:defRPr>
            </a:lvl9pPr>
          </a:lstStyle>
          <a:p>
            <a:pPr algn="ctr" eaLnBrk="1" hangingPunct="1"/>
            <a:r>
              <a:rPr lang="en-US" altLang="en-US" sz="2000" dirty="0" smtClean="0">
                <a:solidFill>
                  <a:srgbClr val="FF0066"/>
                </a:solidFill>
                <a:latin typeface="Calibri" panose="020F0502020204030204" pitchFamily="34" charset="0"/>
              </a:rPr>
              <a:t>Trend: Gap </a:t>
            </a:r>
            <a:r>
              <a:rPr lang="en-US" altLang="en-US" sz="2000" dirty="0">
                <a:solidFill>
                  <a:srgbClr val="FF0066"/>
                </a:solidFill>
                <a:latin typeface="Calibri" panose="020F0502020204030204" pitchFamily="34" charset="0"/>
              </a:rPr>
              <a:t>widened, </a:t>
            </a:r>
            <a:r>
              <a:rPr lang="en-US" altLang="en-US" sz="2000" dirty="0" smtClean="0">
                <a:solidFill>
                  <a:srgbClr val="FF0066"/>
                </a:solidFill>
                <a:latin typeface="Calibri" panose="020F0502020204030204" pitchFamily="34" charset="0"/>
              </a:rPr>
              <a:t>as </a:t>
            </a:r>
            <a:r>
              <a:rPr lang="en-US" altLang="en-US" sz="2000" dirty="0">
                <a:solidFill>
                  <a:srgbClr val="FF0066"/>
                </a:solidFill>
                <a:latin typeface="Calibri" panose="020F0502020204030204" pitchFamily="34" charset="0"/>
              </a:rPr>
              <a:t>NS </a:t>
            </a:r>
            <a:r>
              <a:rPr lang="en-US" altLang="en-US" sz="2000" dirty="0" smtClean="0">
                <a:solidFill>
                  <a:srgbClr val="FF0066"/>
                </a:solidFill>
                <a:latin typeface="Calibri" panose="020F0502020204030204" pitchFamily="34" charset="0"/>
              </a:rPr>
              <a:t>fell relative </a:t>
            </a:r>
            <a:r>
              <a:rPr lang="en-US" altLang="en-US" sz="2000" dirty="0">
                <a:solidFill>
                  <a:srgbClr val="FF0066"/>
                </a:solidFill>
                <a:latin typeface="Calibri" panose="020F0502020204030204" pitchFamily="34" charset="0"/>
              </a:rPr>
              <a:t>to I</a:t>
            </a:r>
          </a:p>
        </p:txBody>
      </p:sp>
      <p:sp>
        <p:nvSpPr>
          <p:cNvPr id="5" name="Line 14"/>
          <p:cNvSpPr>
            <a:spLocks noChangeShapeType="1"/>
          </p:cNvSpPr>
          <p:nvPr/>
        </p:nvSpPr>
        <p:spPr bwMode="auto">
          <a:xfrm>
            <a:off x="6048828" y="4669360"/>
            <a:ext cx="23150" cy="717976"/>
          </a:xfrm>
          <a:prstGeom prst="line">
            <a:avLst/>
          </a:prstGeom>
          <a:noFill/>
          <a:ln w="57150">
            <a:solidFill>
              <a:srgbClr val="FF0066"/>
            </a:solidFill>
            <a:round/>
            <a:headEnd/>
            <a:tailEnd type="triangle" w="med" len="med"/>
          </a:ln>
          <a:extLst>
            <a:ext uri="{909E8E84-426E-40DD-AFC4-6F175D3DCCD1}">
              <a14:hiddenFill xmlns:a14="http://schemas.microsoft.com/office/drawing/2010/main">
                <a:noFill/>
              </a14:hiddenFill>
            </a:ext>
          </a:extLst>
        </p:spPr>
        <p:txBody>
          <a:bodyPr/>
          <a:lstStyle/>
          <a:p>
            <a:endParaRPr lang="en-US">
              <a:latin typeface="Calibri" panose="020F0502020204030204" pitchFamily="34" charset="0"/>
            </a:endParaRPr>
          </a:p>
        </p:txBody>
      </p:sp>
      <p:sp>
        <p:nvSpPr>
          <p:cNvPr id="6" name="Line 15"/>
          <p:cNvSpPr>
            <a:spLocks noChangeShapeType="1"/>
          </p:cNvSpPr>
          <p:nvPr/>
        </p:nvSpPr>
        <p:spPr bwMode="auto">
          <a:xfrm flipH="1">
            <a:off x="6048828" y="3501377"/>
            <a:ext cx="23150" cy="732972"/>
          </a:xfrm>
          <a:prstGeom prst="line">
            <a:avLst/>
          </a:prstGeom>
          <a:noFill/>
          <a:ln w="57150">
            <a:solidFill>
              <a:srgbClr val="FF0066"/>
            </a:solidFill>
            <a:round/>
            <a:headEnd/>
            <a:tailEnd type="triangle" w="med" len="med"/>
          </a:ln>
          <a:extLst>
            <a:ext uri="{909E8E84-426E-40DD-AFC4-6F175D3DCCD1}">
              <a14:hiddenFill xmlns:a14="http://schemas.microsoft.com/office/drawing/2010/main">
                <a:noFill/>
              </a14:hiddenFill>
            </a:ext>
          </a:extLst>
        </p:spPr>
        <p:txBody>
          <a:bodyPr/>
          <a:lstStyle/>
          <a:p>
            <a:endParaRPr lang="en-US">
              <a:latin typeface="Calibri" panose="020F0502020204030204" pitchFamily="34" charset="0"/>
            </a:endParaRPr>
          </a:p>
        </p:txBody>
      </p:sp>
      <p:cxnSp>
        <p:nvCxnSpPr>
          <p:cNvPr id="7" name="Straight Arrow Connector 6"/>
          <p:cNvCxnSpPr/>
          <p:nvPr/>
        </p:nvCxnSpPr>
        <p:spPr>
          <a:xfrm>
            <a:off x="1447800" y="2878614"/>
            <a:ext cx="5105400" cy="1573996"/>
          </a:xfrm>
          <a:prstGeom prst="straightConnector1">
            <a:avLst/>
          </a:prstGeom>
          <a:ln w="5715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8" name="Straight Arrow Connector 7"/>
          <p:cNvCxnSpPr/>
          <p:nvPr/>
        </p:nvCxnSpPr>
        <p:spPr>
          <a:xfrm>
            <a:off x="1447800" y="2878614"/>
            <a:ext cx="5181600" cy="735475"/>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a:off x="1295400" y="4631696"/>
            <a:ext cx="5257800" cy="784668"/>
          </a:xfrm>
          <a:prstGeom prst="straightConnector1">
            <a:avLst/>
          </a:prstGeom>
          <a:ln w="57150">
            <a:solidFill>
              <a:srgbClr val="FF0066"/>
            </a:solidFill>
            <a:tailEnd type="arrow"/>
          </a:ln>
        </p:spPr>
        <p:style>
          <a:lnRef idx="1">
            <a:schemeClr val="accent1"/>
          </a:lnRef>
          <a:fillRef idx="0">
            <a:schemeClr val="accent1"/>
          </a:fillRef>
          <a:effectRef idx="0">
            <a:schemeClr val="accent1"/>
          </a:effectRef>
          <a:fontRef idx="minor">
            <a:schemeClr val="tx1"/>
          </a:fontRef>
        </p:style>
      </p:cxnSp>
      <p:sp>
        <p:nvSpPr>
          <p:cNvPr id="17" name="Rectangle 16"/>
          <p:cNvSpPr/>
          <p:nvPr/>
        </p:nvSpPr>
        <p:spPr>
          <a:xfrm>
            <a:off x="4535202" y="6619916"/>
            <a:ext cx="1898250" cy="523220"/>
          </a:xfrm>
          <a:prstGeom prst="rect">
            <a:avLst/>
          </a:prstGeom>
        </p:spPr>
        <p:txBody>
          <a:bodyPr wrap="square">
            <a:spAutoFit/>
          </a:bodyPr>
          <a:lstStyle/>
          <a:p>
            <a:r>
              <a:rPr lang="en-US" sz="1400" dirty="0" smtClean="0"/>
              <a:t>CFR</a:t>
            </a:r>
            <a:r>
              <a:rPr lang="en-US" sz="1400" dirty="0"/>
              <a:t>, Oct. 12, 2016</a:t>
            </a:r>
            <a:br>
              <a:rPr lang="en-US" sz="1400" dirty="0"/>
            </a:br>
            <a:endParaRPr lang="en-US" sz="1400" dirty="0"/>
          </a:p>
        </p:txBody>
      </p:sp>
      <p:sp>
        <p:nvSpPr>
          <p:cNvPr id="11" name="TextBox 10"/>
          <p:cNvSpPr txBox="1"/>
          <p:nvPr/>
        </p:nvSpPr>
        <p:spPr>
          <a:xfrm>
            <a:off x="152399" y="228600"/>
            <a:ext cx="9067801" cy="538609"/>
          </a:xfrm>
          <a:prstGeom prst="rect">
            <a:avLst/>
          </a:prstGeom>
          <a:noFill/>
        </p:spPr>
        <p:txBody>
          <a:bodyPr wrap="square" rtlCol="0">
            <a:spAutoFit/>
          </a:bodyPr>
          <a:lstStyle/>
          <a:p>
            <a:r>
              <a:rPr lang="en-US" sz="2900" dirty="0" smtClean="0"/>
              <a:t>More on Fallacy #3:  Trade deficit is a macro phenomenon</a:t>
            </a:r>
            <a:endParaRPr lang="en-US" sz="2900" dirty="0"/>
          </a:p>
        </p:txBody>
      </p:sp>
      <p:sp>
        <p:nvSpPr>
          <p:cNvPr id="3" name="Slide Number Placeholder 2"/>
          <p:cNvSpPr>
            <a:spLocks noGrp="1"/>
          </p:cNvSpPr>
          <p:nvPr>
            <p:ph type="sldNum" sz="quarter" idx="12"/>
          </p:nvPr>
        </p:nvSpPr>
        <p:spPr/>
        <p:txBody>
          <a:bodyPr/>
          <a:lstStyle/>
          <a:p>
            <a:fld id="{FE152671-6DA4-4F1E-8F0E-4F16C7DCCEF7}" type="slidenum">
              <a:rPr lang="en-US" smtClean="0"/>
              <a:t>15</a:t>
            </a:fld>
            <a:endParaRPr lang="en-US"/>
          </a:p>
        </p:txBody>
      </p:sp>
      <p:sp>
        <p:nvSpPr>
          <p:cNvPr id="10" name="TextBox 9"/>
          <p:cNvSpPr txBox="1"/>
          <p:nvPr/>
        </p:nvSpPr>
        <p:spPr>
          <a:xfrm>
            <a:off x="7914691" y="4191000"/>
            <a:ext cx="848309" cy="523220"/>
          </a:xfrm>
          <a:prstGeom prst="rect">
            <a:avLst/>
          </a:prstGeom>
          <a:noFill/>
        </p:spPr>
        <p:txBody>
          <a:bodyPr wrap="none" rtlCol="0">
            <a:spAutoFit/>
          </a:bodyPr>
          <a:lstStyle/>
          <a:p>
            <a:r>
              <a:rPr lang="en-US" sz="1400" dirty="0" smtClean="0">
                <a:solidFill>
                  <a:schemeClr val="tx1">
                    <a:lumMod val="75000"/>
                    <a:lumOff val="25000"/>
                  </a:schemeClr>
                </a:solidFill>
                <a:latin typeface="Times New Roman" panose="02020603050405020304" pitchFamily="18" charset="0"/>
                <a:cs typeface="Times New Roman" panose="02020603050405020304" pitchFamily="18" charset="0"/>
              </a:rPr>
              <a:t>National </a:t>
            </a:r>
            <a:br>
              <a:rPr lang="en-US" sz="1400" dirty="0" smtClean="0">
                <a:solidFill>
                  <a:schemeClr val="tx1">
                    <a:lumMod val="75000"/>
                    <a:lumOff val="25000"/>
                  </a:schemeClr>
                </a:solidFill>
                <a:latin typeface="Times New Roman" panose="02020603050405020304" pitchFamily="18" charset="0"/>
                <a:cs typeface="Times New Roman" panose="02020603050405020304" pitchFamily="18" charset="0"/>
              </a:rPr>
            </a:br>
            <a:r>
              <a:rPr lang="en-US" sz="1400" dirty="0" smtClean="0">
                <a:solidFill>
                  <a:schemeClr val="tx1">
                    <a:lumMod val="75000"/>
                    <a:lumOff val="25000"/>
                  </a:schemeClr>
                </a:solidFill>
                <a:latin typeface="Times New Roman" panose="02020603050405020304" pitchFamily="18" charset="0"/>
                <a:cs typeface="Times New Roman" panose="02020603050405020304" pitchFamily="18" charset="0"/>
              </a:rPr>
              <a:t>saving</a:t>
            </a:r>
            <a:endParaRPr lang="en-US" sz="1400" dirty="0">
              <a:solidFill>
                <a:schemeClr val="tx1">
                  <a:lumMod val="75000"/>
                  <a:lumOff val="2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7429809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9"/>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441683"/>
            <a:ext cx="8534400" cy="1143000"/>
          </a:xfrm>
        </p:spPr>
        <p:txBody>
          <a:bodyPr>
            <a:normAutofit fontScale="90000"/>
          </a:bodyPr>
          <a:lstStyle/>
          <a:p>
            <a:r>
              <a:rPr lang="en-US" sz="2900" dirty="0" smtClean="0"/>
              <a:t>More on </a:t>
            </a:r>
            <a:r>
              <a:rPr lang="en-US" sz="2900" dirty="0" smtClean="0"/>
              <a:t>#5, Inequality: </a:t>
            </a:r>
            <a:r>
              <a:rPr lang="en-US" sz="2900" dirty="0" smtClean="0"/>
              <a:t>The </a:t>
            </a:r>
            <a:r>
              <a:rPr lang="en-US" sz="2900" dirty="0"/>
              <a:t>share of US income </a:t>
            </a:r>
            <a:r>
              <a:rPr lang="en-US" sz="2900" dirty="0" smtClean="0"/>
              <a:t/>
            </a:r>
            <a:br>
              <a:rPr lang="en-US" sz="2900" dirty="0" smtClean="0"/>
            </a:br>
            <a:r>
              <a:rPr lang="en-US" sz="2900" dirty="0" smtClean="0"/>
              <a:t>going </a:t>
            </a:r>
            <a:r>
              <a:rPr lang="en-US" sz="2900" dirty="0"/>
              <a:t>to </a:t>
            </a:r>
            <a:r>
              <a:rPr lang="en-US" sz="2900" dirty="0" smtClean="0"/>
              <a:t>the </a:t>
            </a:r>
            <a:r>
              <a:rPr lang="en-US" sz="2900" dirty="0" smtClean="0"/>
              <a:t>top is </a:t>
            </a:r>
            <a:r>
              <a:rPr lang="en-US" sz="2900" dirty="0"/>
              <a:t>now back to </a:t>
            </a:r>
            <a:r>
              <a:rPr lang="en-US" sz="2900" dirty="0" smtClean="0"/>
              <a:t>what it was in the </a:t>
            </a:r>
            <a:r>
              <a:rPr lang="en-US" sz="2900" dirty="0"/>
              <a:t>1920s.</a:t>
            </a:r>
          </a:p>
        </p:txBody>
      </p:sp>
      <p:pic>
        <p:nvPicPr>
          <p:cNvPr id="2050" name="Picture 2" descr="Income Concentration at the Top Has Risen Sharply Since the 1970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532964" y="1614845"/>
            <a:ext cx="6035167" cy="49530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609600" y="6553200"/>
            <a:ext cx="7696200" cy="276999"/>
          </a:xfrm>
          <a:prstGeom prst="rect">
            <a:avLst/>
          </a:prstGeom>
        </p:spPr>
        <p:txBody>
          <a:bodyPr wrap="square">
            <a:spAutoFit/>
          </a:bodyPr>
          <a:lstStyle/>
          <a:p>
            <a:r>
              <a:rPr lang="en-US" sz="1200" dirty="0"/>
              <a:t>Chad Stone et al, CBPP, Sept </a:t>
            </a:r>
            <a:r>
              <a:rPr lang="en-US" sz="1200" cap="all" dirty="0"/>
              <a:t>30, 2016   </a:t>
            </a:r>
            <a:r>
              <a:rPr lang="en-US" sz="800" dirty="0"/>
              <a:t>www.cbpp.org/research/poverty-and-inequality/a-guide-to-statistics-on-historical-trends-in-income-inequality</a:t>
            </a:r>
          </a:p>
        </p:txBody>
      </p:sp>
      <p:cxnSp>
        <p:nvCxnSpPr>
          <p:cNvPr id="5" name="Straight Arrow Connector 4"/>
          <p:cNvCxnSpPr/>
          <p:nvPr/>
        </p:nvCxnSpPr>
        <p:spPr>
          <a:xfrm flipV="1">
            <a:off x="5486400" y="3900845"/>
            <a:ext cx="1752600" cy="1066800"/>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0B4EFB9F-A735-4EFD-8651-88123DE721FA}" type="slidenum">
              <a:rPr lang="en-US" smtClean="0"/>
              <a:t>16</a:t>
            </a:fld>
            <a:endParaRPr lang="en-US"/>
          </a:p>
        </p:txBody>
      </p:sp>
    </p:spTree>
    <p:extLst>
      <p:ext uri="{BB962C8B-B14F-4D97-AF65-F5344CB8AC3E}">
        <p14:creationId xmlns:p14="http://schemas.microsoft.com/office/powerpoint/2010/main" val="4249849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381000" y="95250"/>
          <a:ext cx="8667750" cy="6286500"/>
          <a:chOff x="381000" y="95250"/>
          <a:chExt cx="8667750" cy="6286500"/>
        </a:xfrm>
      </p:grpSpPr>
      <p:pic>
        <p:nvPicPr>
          <p:cNvPr id="3" name="FRED Graph Chart" descr="FRED Graph">
            <a:hlinkClick r:id="rId3" tooltip="View this chart in your browser. "/>
          </p:cNvPr>
          <p:cNvPicPr>
            <a:picLocks noChangeAspect="1"/>
          </p:cNvPicPr>
          <p:nvPr/>
        </p:nvPicPr>
        <p:blipFill>
          <a:blip r:embed="rId4"/>
          <a:stretch>
            <a:fillRect/>
          </a:stretch>
        </p:blipFill>
        <p:spPr>
          <a:xfrm>
            <a:off x="228600" y="1600200"/>
            <a:ext cx="8610600" cy="5257800"/>
          </a:xfrm>
          <a:prstGeom prst="rect">
            <a:avLst/>
          </a:prstGeom>
        </p:spPr>
      </p:pic>
      <p:sp>
        <p:nvSpPr>
          <p:cNvPr id="2" name="TextBox 1"/>
          <p:cNvSpPr txBox="1"/>
          <p:nvPr/>
        </p:nvSpPr>
        <p:spPr>
          <a:xfrm>
            <a:off x="381000" y="95250"/>
            <a:ext cx="7620000" cy="952500"/>
          </a:xfrm>
          <a:prstGeom prst="rect">
            <a:avLst/>
          </a:prstGeom>
        </p:spPr>
        <p:txBody>
          <a:bodyPr lIns="91440" tIns="45720" rIns="91440" bIns="45720" rtlCol="0">
            <a:spAutoFit/>
          </a:bodyPr>
          <a:lstStyle/>
          <a:p>
            <a:pPr marL="0" marR="0" lvl="0" indent="0" algn="ctr" fontAlgn="base">
              <a:lnSpc>
                <a:spcPct val="100000"/>
              </a:lnSpc>
            </a:pPr>
            <a:r>
              <a:rPr lang="en-US" sz="2400" u="none">
                <a:solidFill>
                  <a:srgbClr val="333333">
                    <a:alpha val="20000"/>
                  </a:srgbClr>
                </a:solidFill>
                <a:latin typeface="Calibri"/>
              </a:rPr>
              <a:t> </a:t>
            </a:r>
          </a:p>
        </p:txBody>
      </p:sp>
      <p:sp>
        <p:nvSpPr>
          <p:cNvPr id="4" name="TextBox 3"/>
          <p:cNvSpPr txBox="1"/>
          <p:nvPr/>
        </p:nvSpPr>
        <p:spPr>
          <a:xfrm>
            <a:off x="457200" y="479048"/>
            <a:ext cx="8341001" cy="892552"/>
          </a:xfrm>
          <a:prstGeom prst="rect">
            <a:avLst/>
          </a:prstGeom>
          <a:noFill/>
        </p:spPr>
        <p:txBody>
          <a:bodyPr wrap="none" rtlCol="0">
            <a:spAutoFit/>
          </a:bodyPr>
          <a:lstStyle/>
          <a:p>
            <a:pPr algn="ctr"/>
            <a:r>
              <a:rPr lang="en-US" sz="2800" dirty="0" smtClean="0"/>
              <a:t>US Real Median Family Income has been flat since 2000</a:t>
            </a:r>
            <a:r>
              <a:rPr lang="en-US" sz="2400" dirty="0" smtClean="0"/>
              <a:t>,</a:t>
            </a:r>
          </a:p>
          <a:p>
            <a:pPr algn="ctr"/>
            <a:r>
              <a:rPr lang="en-US" sz="2400" dirty="0"/>
              <a:t>e</a:t>
            </a:r>
            <a:r>
              <a:rPr lang="en-US" sz="2400" dirty="0" smtClean="0"/>
              <a:t>ven with gains in 2015-16</a:t>
            </a:r>
            <a:endParaRPr lang="en-US" sz="2400" dirty="0"/>
          </a:p>
        </p:txBody>
      </p:sp>
      <p:cxnSp>
        <p:nvCxnSpPr>
          <p:cNvPr id="5" name="Straight Arrow Connector 4"/>
          <p:cNvCxnSpPr/>
          <p:nvPr/>
        </p:nvCxnSpPr>
        <p:spPr>
          <a:xfrm>
            <a:off x="5150742" y="2644329"/>
            <a:ext cx="1326258" cy="0"/>
          </a:xfrm>
          <a:prstGeom prst="straightConnector1">
            <a:avLst/>
          </a:prstGeom>
          <a:ln w="5715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6705600" y="2644329"/>
            <a:ext cx="1676400" cy="0"/>
          </a:xfrm>
          <a:prstGeom prst="straightConnector1">
            <a:avLst/>
          </a:prstGeom>
          <a:ln w="57150">
            <a:solidFill>
              <a:srgbClr val="FF0000"/>
            </a:solidFill>
            <a:prstDash val="dash"/>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001336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8915400" cy="1143000"/>
          </a:xfrm>
        </p:spPr>
        <p:txBody>
          <a:bodyPr>
            <a:normAutofit/>
          </a:bodyPr>
          <a:lstStyle/>
          <a:p>
            <a:r>
              <a:rPr lang="en-US" sz="2800" dirty="0" smtClean="0"/>
              <a:t>Widening </a:t>
            </a:r>
            <a:r>
              <a:rPr lang="en-US" sz="2800" dirty="0"/>
              <a:t>gap between “skilled” &amp; “unskilled” workers, </a:t>
            </a:r>
            <a:r>
              <a:rPr lang="en-US" sz="2800" dirty="0" smtClean="0"/>
              <a:t>(defined </a:t>
            </a:r>
            <a:r>
              <a:rPr lang="en-US" sz="2800" dirty="0"/>
              <a:t>by college </a:t>
            </a:r>
            <a:r>
              <a:rPr lang="en-US" sz="2800" dirty="0" smtClean="0"/>
              <a:t>graduation).</a:t>
            </a:r>
            <a:endParaRPr lang="en-US" sz="28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3919" y="1447800"/>
            <a:ext cx="7042149" cy="50855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2857043" y="6550223"/>
            <a:ext cx="3228191" cy="307777"/>
          </a:xfrm>
          <a:prstGeom prst="rect">
            <a:avLst/>
          </a:prstGeom>
        </p:spPr>
        <p:txBody>
          <a:bodyPr wrap="none">
            <a:spAutoFit/>
          </a:bodyPr>
          <a:lstStyle/>
          <a:p>
            <a:r>
              <a:rPr lang="en-US" sz="1400" dirty="0">
                <a:solidFill>
                  <a:schemeClr val="tx1">
                    <a:lumMod val="95000"/>
                    <a:lumOff val="5000"/>
                  </a:schemeClr>
                </a:solidFill>
              </a:rPr>
              <a:t>Jason Furman, CEA, Oct. 17, 2016, Fig.10. </a:t>
            </a:r>
            <a:endParaRPr lang="en-US" sz="1400" dirty="0"/>
          </a:p>
        </p:txBody>
      </p:sp>
      <p:cxnSp>
        <p:nvCxnSpPr>
          <p:cNvPr id="5" name="Straight Arrow Connector 4"/>
          <p:cNvCxnSpPr/>
          <p:nvPr/>
        </p:nvCxnSpPr>
        <p:spPr>
          <a:xfrm flipV="1">
            <a:off x="1981200" y="2819400"/>
            <a:ext cx="5105400" cy="1981200"/>
          </a:xfrm>
          <a:prstGeom prst="straightConnector1">
            <a:avLst/>
          </a:prstGeom>
          <a:ln w="571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0B4EFB9F-A735-4EFD-8651-88123DE721FA}" type="slidenum">
              <a:rPr lang="en-US" smtClean="0"/>
              <a:t>18</a:t>
            </a:fld>
            <a:endParaRPr lang="en-US"/>
          </a:p>
        </p:txBody>
      </p:sp>
    </p:spTree>
    <p:extLst>
      <p:ext uri="{BB962C8B-B14F-4D97-AF65-F5344CB8AC3E}">
        <p14:creationId xmlns:p14="http://schemas.microsoft.com/office/powerpoint/2010/main" val="37573935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50838"/>
            <a:ext cx="9144000" cy="868362"/>
          </a:xfrm>
        </p:spPr>
        <p:txBody>
          <a:bodyPr>
            <a:normAutofit/>
          </a:bodyPr>
          <a:lstStyle/>
          <a:p>
            <a:r>
              <a:rPr lang="en-US" sz="2800" dirty="0" smtClean="0"/>
              <a:t>Trend </a:t>
            </a:r>
            <a:r>
              <a:rPr lang="en-US" sz="2800" dirty="0"/>
              <a:t>in years of education slowed during 1981-2012</a:t>
            </a:r>
            <a:r>
              <a:rPr lang="en-US" sz="2800" dirty="0" smtClean="0"/>
              <a:t>.</a:t>
            </a:r>
            <a:endParaRPr lang="en-US" sz="2800"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49742" y="1905000"/>
            <a:ext cx="7479858" cy="47991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Rectangle 5"/>
          <p:cNvSpPr/>
          <p:nvPr/>
        </p:nvSpPr>
        <p:spPr>
          <a:xfrm>
            <a:off x="5979584" y="6550223"/>
            <a:ext cx="3228191" cy="307777"/>
          </a:xfrm>
          <a:prstGeom prst="rect">
            <a:avLst/>
          </a:prstGeom>
        </p:spPr>
        <p:txBody>
          <a:bodyPr wrap="none">
            <a:spAutoFit/>
          </a:bodyPr>
          <a:lstStyle/>
          <a:p>
            <a:r>
              <a:rPr lang="en-US" sz="1400" dirty="0">
                <a:solidFill>
                  <a:schemeClr val="tx1">
                    <a:lumMod val="95000"/>
                    <a:lumOff val="5000"/>
                  </a:schemeClr>
                </a:solidFill>
              </a:rPr>
              <a:t>Jason Furman, CEA, Oct. 17, 2016, Fig.11. </a:t>
            </a:r>
            <a:endParaRPr lang="en-US" sz="1400" dirty="0"/>
          </a:p>
        </p:txBody>
      </p:sp>
      <p:sp>
        <p:nvSpPr>
          <p:cNvPr id="7" name="Rectangle 6"/>
          <p:cNvSpPr/>
          <p:nvPr/>
        </p:nvSpPr>
        <p:spPr>
          <a:xfrm>
            <a:off x="6049095" y="3687620"/>
            <a:ext cx="1875705" cy="738664"/>
          </a:xfrm>
          <a:prstGeom prst="rect">
            <a:avLst/>
          </a:prstGeom>
          <a:solidFill>
            <a:schemeClr val="bg1"/>
          </a:solidFill>
        </p:spPr>
        <p:txBody>
          <a:bodyPr wrap="none">
            <a:spAutoFit/>
          </a:bodyPr>
          <a:lstStyle/>
          <a:p>
            <a:pPr algn="ctr"/>
            <a:r>
              <a:rPr lang="en-US" sz="1400" b="1" dirty="0">
                <a:solidFill>
                  <a:schemeClr val="accent6">
                    <a:lumMod val="75000"/>
                  </a:schemeClr>
                </a:solidFill>
              </a:rPr>
              <a:t>Trend</a:t>
            </a:r>
            <a:br>
              <a:rPr lang="en-US" sz="1400" b="1" dirty="0">
                <a:solidFill>
                  <a:schemeClr val="accent6">
                    <a:lumMod val="75000"/>
                  </a:schemeClr>
                </a:solidFill>
              </a:rPr>
            </a:br>
            <a:r>
              <a:rPr lang="en-US" sz="1400" b="1" dirty="0">
                <a:solidFill>
                  <a:schemeClr val="accent6">
                    <a:lumMod val="75000"/>
                  </a:schemeClr>
                </a:solidFill>
              </a:rPr>
              <a:t>1981 – 2012</a:t>
            </a:r>
            <a:br>
              <a:rPr lang="en-US" sz="1400" b="1" dirty="0">
                <a:solidFill>
                  <a:schemeClr val="accent6">
                    <a:lumMod val="75000"/>
                  </a:schemeClr>
                </a:solidFill>
              </a:rPr>
            </a:br>
            <a:r>
              <a:rPr lang="en-US" sz="1400" dirty="0">
                <a:solidFill>
                  <a:schemeClr val="accent6">
                    <a:lumMod val="75000"/>
                  </a:schemeClr>
                </a:solidFill>
              </a:rPr>
              <a:t>= 1951+30 to 1982+30.</a:t>
            </a:r>
          </a:p>
        </p:txBody>
      </p:sp>
      <p:sp>
        <p:nvSpPr>
          <p:cNvPr id="8" name="Rectangle 7"/>
          <p:cNvSpPr/>
          <p:nvPr/>
        </p:nvSpPr>
        <p:spPr>
          <a:xfrm>
            <a:off x="2438400" y="3623208"/>
            <a:ext cx="1875706" cy="738664"/>
          </a:xfrm>
          <a:prstGeom prst="rect">
            <a:avLst/>
          </a:prstGeom>
          <a:solidFill>
            <a:schemeClr val="bg1"/>
          </a:solidFill>
        </p:spPr>
        <p:txBody>
          <a:bodyPr wrap="none">
            <a:spAutoFit/>
          </a:bodyPr>
          <a:lstStyle/>
          <a:p>
            <a:pPr algn="ctr"/>
            <a:r>
              <a:rPr lang="en-US" sz="1400" b="1" dirty="0">
                <a:solidFill>
                  <a:srgbClr val="C00000"/>
                </a:solidFill>
              </a:rPr>
              <a:t>Trend</a:t>
            </a:r>
            <a:br>
              <a:rPr lang="en-US" sz="1400" b="1" dirty="0">
                <a:solidFill>
                  <a:srgbClr val="C00000"/>
                </a:solidFill>
              </a:rPr>
            </a:br>
            <a:r>
              <a:rPr lang="en-US" sz="1400" b="1" dirty="0">
                <a:solidFill>
                  <a:srgbClr val="C00000"/>
                </a:solidFill>
              </a:rPr>
              <a:t>1906 – 1981</a:t>
            </a:r>
            <a:br>
              <a:rPr lang="en-US" sz="1400" b="1" dirty="0">
                <a:solidFill>
                  <a:srgbClr val="C00000"/>
                </a:solidFill>
              </a:rPr>
            </a:br>
            <a:r>
              <a:rPr lang="en-US" sz="1400" dirty="0">
                <a:solidFill>
                  <a:srgbClr val="C00000"/>
                </a:solidFill>
              </a:rPr>
              <a:t>= 1876+30 to 1951+30.</a:t>
            </a:r>
          </a:p>
        </p:txBody>
      </p:sp>
      <p:sp>
        <p:nvSpPr>
          <p:cNvPr id="4" name="Rectangle 3"/>
          <p:cNvSpPr/>
          <p:nvPr/>
        </p:nvSpPr>
        <p:spPr>
          <a:xfrm>
            <a:off x="304800" y="1428690"/>
            <a:ext cx="8534400" cy="400110"/>
          </a:xfrm>
          <a:prstGeom prst="rect">
            <a:avLst/>
          </a:prstGeom>
        </p:spPr>
        <p:txBody>
          <a:bodyPr wrap="square">
            <a:spAutoFit/>
          </a:bodyPr>
          <a:lstStyle/>
          <a:p>
            <a:r>
              <a:rPr lang="en-US" sz="2000" dirty="0"/>
              <a:t>Mean Years of Schooling at Age 30, U.S. Native-Born, by Year of Birth, 1876-1982</a:t>
            </a:r>
          </a:p>
        </p:txBody>
      </p:sp>
      <p:cxnSp>
        <p:nvCxnSpPr>
          <p:cNvPr id="9" name="Straight Arrow Connector 8"/>
          <p:cNvCxnSpPr/>
          <p:nvPr/>
        </p:nvCxnSpPr>
        <p:spPr>
          <a:xfrm flipV="1">
            <a:off x="5986563" y="3200400"/>
            <a:ext cx="1938237" cy="304800"/>
          </a:xfrm>
          <a:prstGeom prst="straightConnector1">
            <a:avLst/>
          </a:prstGeom>
          <a:ln w="76200">
            <a:solidFill>
              <a:schemeClr val="accent6">
                <a:lumMod val="75000"/>
              </a:schemeClr>
            </a:solidFill>
            <a:tailEnd type="arrow"/>
          </a:ln>
        </p:spPr>
        <p:style>
          <a:lnRef idx="1">
            <a:schemeClr val="accent1"/>
          </a:lnRef>
          <a:fillRef idx="0">
            <a:schemeClr val="accent1"/>
          </a:fillRef>
          <a:effectRef idx="0">
            <a:schemeClr val="accent1"/>
          </a:effectRef>
          <a:fontRef idx="minor">
            <a:schemeClr val="tx1"/>
          </a:fontRef>
        </p:style>
      </p:cxnSp>
      <p:sp>
        <p:nvSpPr>
          <p:cNvPr id="3" name="Slide Number Placeholder 2"/>
          <p:cNvSpPr>
            <a:spLocks noGrp="1"/>
          </p:cNvSpPr>
          <p:nvPr>
            <p:ph type="sldNum" sz="quarter" idx="12"/>
          </p:nvPr>
        </p:nvSpPr>
        <p:spPr/>
        <p:txBody>
          <a:bodyPr/>
          <a:lstStyle/>
          <a:p>
            <a:fld id="{0B4EFB9F-A735-4EFD-8651-88123DE721FA}" type="slidenum">
              <a:rPr lang="en-US" smtClean="0"/>
              <a:t>19</a:t>
            </a:fld>
            <a:endParaRPr lang="en-US"/>
          </a:p>
        </p:txBody>
      </p:sp>
    </p:spTree>
    <p:extLst>
      <p:ext uri="{BB962C8B-B14F-4D97-AF65-F5344CB8AC3E}">
        <p14:creationId xmlns:p14="http://schemas.microsoft.com/office/powerpoint/2010/main" val="21240415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lvl="0"/>
            <a:r>
              <a:rPr lang="en-US" sz="3600" b="1" dirty="0" smtClean="0"/>
              <a:t>Fallacy #1: </a:t>
            </a:r>
            <a:r>
              <a:rPr lang="en-US" sz="3600" dirty="0"/>
              <a:t>“US trade negotiators have been </a:t>
            </a:r>
            <a:r>
              <a:rPr lang="en-US" sz="3600" dirty="0" smtClean="0"/>
              <a:t/>
            </a:r>
            <a:br>
              <a:rPr lang="en-US" sz="3600" dirty="0" smtClean="0"/>
            </a:br>
            <a:r>
              <a:rPr lang="en-US" sz="3600" dirty="0" smtClean="0"/>
              <a:t>out-negotiated </a:t>
            </a:r>
            <a:r>
              <a:rPr lang="en-US" sz="3600" dirty="0"/>
              <a:t>by those from other countries</a:t>
            </a:r>
            <a:r>
              <a:rPr lang="en-US" sz="3600" dirty="0" smtClean="0"/>
              <a:t>.”</a:t>
            </a:r>
            <a:endParaRPr lang="en-US" dirty="0"/>
          </a:p>
        </p:txBody>
      </p:sp>
      <p:sp>
        <p:nvSpPr>
          <p:cNvPr id="3" name="Content Placeholder 2"/>
          <p:cNvSpPr>
            <a:spLocks noGrp="1"/>
          </p:cNvSpPr>
          <p:nvPr>
            <p:ph idx="1"/>
          </p:nvPr>
        </p:nvSpPr>
        <p:spPr>
          <a:xfrm>
            <a:off x="152400" y="1600200"/>
            <a:ext cx="8686800" cy="5257800"/>
          </a:xfrm>
        </p:spPr>
        <p:txBody>
          <a:bodyPr>
            <a:normAutofit fontScale="77500" lnSpcReduction="20000"/>
          </a:bodyPr>
          <a:lstStyle/>
          <a:p>
            <a:pPr marL="0" indent="0">
              <a:buNone/>
            </a:pPr>
            <a:r>
              <a:rPr lang="en-US" sz="3400" dirty="0" smtClean="0"/>
              <a:t>Wrong</a:t>
            </a:r>
            <a:r>
              <a:rPr lang="en-US" sz="3400" dirty="0"/>
              <a:t>.</a:t>
            </a:r>
          </a:p>
          <a:p>
            <a:r>
              <a:rPr lang="en-US" sz="3400" dirty="0" smtClean="0"/>
              <a:t>In </a:t>
            </a:r>
            <a:r>
              <a:rPr lang="en-US" sz="3400" dirty="0"/>
              <a:t>most trade negotiations, such as TPP, NAFTA, and the Uruguay </a:t>
            </a:r>
            <a:r>
              <a:rPr lang="en-US" sz="3400" dirty="0" smtClean="0"/>
              <a:t>Round, </a:t>
            </a:r>
            <a:r>
              <a:rPr lang="en-US" sz="3400" dirty="0"/>
              <a:t>the US has been able to get most of what it asked for – </a:t>
            </a:r>
            <a:r>
              <a:rPr lang="en-US" sz="3400" dirty="0" smtClean="0"/>
              <a:t>as leader </a:t>
            </a:r>
            <a:r>
              <a:rPr lang="en-US" sz="3400" dirty="0"/>
              <a:t>of the international order. </a:t>
            </a:r>
            <a:endParaRPr lang="en-US" sz="1100" dirty="0" smtClean="0"/>
          </a:p>
          <a:p>
            <a:endParaRPr lang="en-US" sz="1100" dirty="0" smtClean="0"/>
          </a:p>
          <a:p>
            <a:r>
              <a:rPr lang="en-US" sz="3400" dirty="0"/>
              <a:t>T</a:t>
            </a:r>
            <a:r>
              <a:rPr lang="en-US" sz="3400" dirty="0" smtClean="0"/>
              <a:t>rade </a:t>
            </a:r>
            <a:r>
              <a:rPr lang="en-US" sz="3400" dirty="0"/>
              <a:t>agreements have required high-tariff trading partners to reduce barriers against US </a:t>
            </a:r>
            <a:r>
              <a:rPr lang="en-US" sz="3400" dirty="0" smtClean="0"/>
              <a:t>goods.</a:t>
            </a:r>
            <a:r>
              <a:rPr lang="en-US" sz="1000" dirty="0" smtClean="0"/>
              <a:t/>
            </a:r>
            <a:br>
              <a:rPr lang="en-US" sz="1000" dirty="0" smtClean="0"/>
            </a:br>
            <a:endParaRPr lang="en-US" sz="1000" dirty="0"/>
          </a:p>
          <a:p>
            <a:r>
              <a:rPr lang="en-US" sz="3400" dirty="0" smtClean="0"/>
              <a:t>US </a:t>
            </a:r>
            <a:r>
              <a:rPr lang="en-US" sz="3400" dirty="0"/>
              <a:t>demands </a:t>
            </a:r>
            <a:r>
              <a:rPr lang="en-US" sz="3400" dirty="0" smtClean="0"/>
              <a:t>have also driven deeper</a:t>
            </a:r>
            <a:r>
              <a:rPr lang="en-US" sz="1300" dirty="0" smtClean="0"/>
              <a:t> </a:t>
            </a:r>
            <a:r>
              <a:rPr lang="en-US" sz="3400" dirty="0" smtClean="0"/>
              <a:t>integration</a:t>
            </a:r>
          </a:p>
          <a:p>
            <a:pPr lvl="1"/>
            <a:r>
              <a:rPr lang="en-US" dirty="0"/>
              <a:t> </a:t>
            </a:r>
            <a:r>
              <a:rPr lang="en-US" dirty="0" smtClean="0"/>
              <a:t>in </a:t>
            </a:r>
            <a:r>
              <a:rPr lang="en-US" dirty="0"/>
              <a:t>such areas as labor rights, the environment, investor-state dispute settlement and intellectual property </a:t>
            </a:r>
            <a:r>
              <a:rPr lang="en-US" dirty="0" smtClean="0"/>
              <a:t>rights. </a:t>
            </a:r>
            <a:r>
              <a:rPr lang="en-US" sz="600" dirty="0" smtClean="0"/>
              <a:t/>
            </a:r>
            <a:br>
              <a:rPr lang="en-US" sz="600" dirty="0" smtClean="0"/>
            </a:br>
            <a:endParaRPr lang="en-US" sz="600" dirty="0"/>
          </a:p>
          <a:p>
            <a:r>
              <a:rPr lang="en-US" sz="3400" dirty="0" smtClean="0"/>
              <a:t>How </a:t>
            </a:r>
            <a:r>
              <a:rPr lang="en-US" sz="3400" dirty="0"/>
              <a:t>could NAFTA usefully be modernized </a:t>
            </a:r>
            <a:r>
              <a:rPr lang="en-US" sz="3400" dirty="0" smtClean="0"/>
              <a:t>&amp; </a:t>
            </a:r>
            <a:r>
              <a:rPr lang="en-US" sz="3400" dirty="0"/>
              <a:t>expanded?  </a:t>
            </a:r>
            <a:r>
              <a:rPr lang="en-US" sz="3400" dirty="0" smtClean="0"/>
              <a:t>TPP</a:t>
            </a:r>
            <a:r>
              <a:rPr lang="en-US" sz="3400" dirty="0"/>
              <a:t>. </a:t>
            </a:r>
            <a:r>
              <a:rPr lang="en-US" sz="1000" dirty="0" smtClean="0"/>
              <a:t/>
            </a:r>
            <a:br>
              <a:rPr lang="en-US" sz="1000" dirty="0" smtClean="0"/>
            </a:br>
            <a:endParaRPr lang="en-US" sz="1000" dirty="0" smtClean="0"/>
          </a:p>
          <a:p>
            <a:r>
              <a:rPr lang="en-US" sz="3400" dirty="0" smtClean="0"/>
              <a:t>One </a:t>
            </a:r>
            <a:r>
              <a:rPr lang="en-US" sz="3400" dirty="0"/>
              <a:t>of the funniest things that Trump has said: </a:t>
            </a:r>
            <a:r>
              <a:rPr lang="en-US" sz="3400" dirty="0" smtClean="0"/>
              <a:t/>
            </a:r>
            <a:br>
              <a:rPr lang="en-US" sz="3400" dirty="0" smtClean="0"/>
            </a:br>
            <a:r>
              <a:rPr lang="en-US" sz="3400" dirty="0" smtClean="0"/>
              <a:t>"</a:t>
            </a:r>
            <a:r>
              <a:rPr lang="en-US" sz="3400" dirty="0"/>
              <a:t>The negotiators for Germany have done a far better job than the negotiators for the US</a:t>
            </a:r>
            <a:r>
              <a:rPr lang="en-US" sz="3400" dirty="0" smtClean="0"/>
              <a:t>."</a:t>
            </a:r>
            <a:endParaRPr lang="en-US" sz="3400" dirty="0"/>
          </a:p>
        </p:txBody>
      </p:sp>
      <p:sp>
        <p:nvSpPr>
          <p:cNvPr id="4" name="Slide Number Placeholder 3"/>
          <p:cNvSpPr>
            <a:spLocks noGrp="1"/>
          </p:cNvSpPr>
          <p:nvPr>
            <p:ph type="sldNum" sz="quarter" idx="12"/>
          </p:nvPr>
        </p:nvSpPr>
        <p:spPr/>
        <p:txBody>
          <a:bodyPr/>
          <a:lstStyle/>
          <a:p>
            <a:fld id="{FE152671-6DA4-4F1E-8F0E-4F16C7DCCEF7}" type="slidenum">
              <a:rPr lang="en-US" smtClean="0"/>
              <a:t>2</a:t>
            </a:fld>
            <a:endParaRPr lang="en-US"/>
          </a:p>
        </p:txBody>
      </p:sp>
    </p:spTree>
    <p:extLst>
      <p:ext uri="{BB962C8B-B14F-4D97-AF65-F5344CB8AC3E}">
        <p14:creationId xmlns:p14="http://schemas.microsoft.com/office/powerpoint/2010/main" val="29825936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lvl="1" algn="ctr" rtl="0">
              <a:spcBef>
                <a:spcPct val="0"/>
              </a:spcBef>
            </a:pPr>
            <a:r>
              <a:rPr lang="en-US" sz="2800" dirty="0" smtClean="0">
                <a:latin typeface="+mn-lt"/>
              </a:rPr>
              <a:t>We do not need to know the relative importance of causes of stagnating median income to know some of the policies to address it.  Here are ten:</a:t>
            </a:r>
            <a:endParaRPr lang="en-US" sz="2800" dirty="0">
              <a:latin typeface="+mn-lt"/>
            </a:endParaRPr>
          </a:p>
        </p:txBody>
      </p:sp>
      <p:sp>
        <p:nvSpPr>
          <p:cNvPr id="3" name="Content Placeholder 2"/>
          <p:cNvSpPr>
            <a:spLocks noGrp="1"/>
          </p:cNvSpPr>
          <p:nvPr>
            <p:ph idx="1"/>
          </p:nvPr>
        </p:nvSpPr>
        <p:spPr>
          <a:xfrm>
            <a:off x="457200" y="1653729"/>
            <a:ext cx="8229600" cy="5257800"/>
          </a:xfrm>
        </p:spPr>
        <p:txBody>
          <a:bodyPr>
            <a:normAutofit fontScale="70000" lnSpcReduction="20000"/>
          </a:bodyPr>
          <a:lstStyle/>
          <a:p>
            <a:r>
              <a:rPr lang="en-US" dirty="0" smtClean="0"/>
              <a:t>Expand</a:t>
            </a:r>
            <a:r>
              <a:rPr lang="en-US" dirty="0"/>
              <a:t>, don’t reduce, the health-insured population.</a:t>
            </a:r>
          </a:p>
          <a:p>
            <a:r>
              <a:rPr lang="en-US" dirty="0"/>
              <a:t>Strengthen, don’t weaken, US financial regulation.</a:t>
            </a:r>
          </a:p>
          <a:p>
            <a:r>
              <a:rPr lang="en-US" dirty="0" smtClean="0"/>
              <a:t>Reform </a:t>
            </a:r>
            <a:r>
              <a:rPr lang="en-US" dirty="0"/>
              <a:t>the tax system (staying revenue-neutral)</a:t>
            </a:r>
          </a:p>
          <a:p>
            <a:pPr lvl="1"/>
            <a:r>
              <a:rPr lang="en-US" dirty="0"/>
              <a:t>Expand the </a:t>
            </a:r>
            <a:r>
              <a:rPr lang="en-US" dirty="0" smtClean="0"/>
              <a:t>EITC, not the </a:t>
            </a:r>
            <a:r>
              <a:rPr lang="en-US" dirty="0"/>
              <a:t>estate </a:t>
            </a:r>
            <a:r>
              <a:rPr lang="en-US" dirty="0" smtClean="0"/>
              <a:t>tax exemption.</a:t>
            </a:r>
            <a:endParaRPr lang="en-US" dirty="0"/>
          </a:p>
          <a:p>
            <a:pPr lvl="1"/>
            <a:r>
              <a:rPr lang="en-US" dirty="0"/>
              <a:t>Make the payroll tax more </a:t>
            </a:r>
            <a:r>
              <a:rPr lang="en-US" dirty="0" smtClean="0"/>
              <a:t>progressive, not less.</a:t>
            </a:r>
            <a:endParaRPr lang="en-US" dirty="0"/>
          </a:p>
          <a:p>
            <a:pPr lvl="1"/>
            <a:r>
              <a:rPr lang="en-US" dirty="0"/>
              <a:t>Corporate: lower the tax rate, but offset by eliminating </a:t>
            </a:r>
            <a:r>
              <a:rPr lang="en-US" dirty="0" smtClean="0"/>
              <a:t>deductions.</a:t>
            </a:r>
            <a:endParaRPr lang="en-US" dirty="0"/>
          </a:p>
          <a:p>
            <a:r>
              <a:rPr lang="en-US" dirty="0"/>
              <a:t>Put social security on a sound footing</a:t>
            </a:r>
            <a:r>
              <a:rPr lang="en-US" dirty="0" smtClean="0"/>
              <a:t>.</a:t>
            </a:r>
          </a:p>
          <a:p>
            <a:r>
              <a:rPr lang="en-US" dirty="0"/>
              <a:t>Improve education, esp. universal pre-school education</a:t>
            </a:r>
            <a:r>
              <a:rPr lang="en-US" dirty="0" smtClean="0"/>
              <a:t>.</a:t>
            </a:r>
            <a:endParaRPr lang="en-US" dirty="0"/>
          </a:p>
          <a:p>
            <a:r>
              <a:rPr lang="en-US" dirty="0"/>
              <a:t>Increase infrastructure spending</a:t>
            </a:r>
            <a:r>
              <a:rPr lang="en-US" dirty="0" smtClean="0"/>
              <a:t>.</a:t>
            </a:r>
          </a:p>
          <a:p>
            <a:r>
              <a:rPr lang="en-US"/>
              <a:t>Address the long-term rise in household </a:t>
            </a:r>
            <a:r>
              <a:rPr lang="en-US"/>
              <a:t>debt</a:t>
            </a:r>
            <a:r>
              <a:rPr lang="en-US" smtClean="0"/>
              <a:t>.</a:t>
            </a:r>
            <a:endParaRPr lang="en-US" dirty="0" smtClean="0"/>
          </a:p>
          <a:p>
            <a:r>
              <a:rPr lang="en-US" dirty="0" smtClean="0"/>
              <a:t>Energy:</a:t>
            </a:r>
          </a:p>
          <a:p>
            <a:pPr lvl="1"/>
            <a:r>
              <a:rPr lang="en-US" dirty="0"/>
              <a:t>Start a carbon </a:t>
            </a:r>
            <a:r>
              <a:rPr lang="en-US" dirty="0" smtClean="0"/>
              <a:t>tax; don’t </a:t>
            </a:r>
            <a:r>
              <a:rPr lang="en-US" dirty="0"/>
              <a:t>subsidize fossil </a:t>
            </a:r>
            <a:r>
              <a:rPr lang="en-US" dirty="0" smtClean="0"/>
              <a:t>fuels</a:t>
            </a:r>
            <a:r>
              <a:rPr lang="en-US" dirty="0"/>
              <a:t>.</a:t>
            </a:r>
            <a:endParaRPr lang="en-US" dirty="0" smtClean="0"/>
          </a:p>
          <a:p>
            <a:pPr lvl="1"/>
            <a:r>
              <a:rPr lang="en-US" dirty="0"/>
              <a:t>B</a:t>
            </a:r>
            <a:r>
              <a:rPr lang="en-US" dirty="0" smtClean="0"/>
              <a:t>ut </a:t>
            </a:r>
            <a:r>
              <a:rPr lang="en-US" dirty="0"/>
              <a:t>allow fracking (regulated).  </a:t>
            </a:r>
            <a:endParaRPr lang="en-US" dirty="0" smtClean="0"/>
          </a:p>
          <a:p>
            <a:r>
              <a:rPr lang="en-US" dirty="0" smtClean="0"/>
              <a:t>Keep </a:t>
            </a:r>
            <a:r>
              <a:rPr lang="en-US" dirty="0"/>
              <a:t>US global economic leadership, including </a:t>
            </a:r>
            <a:r>
              <a:rPr lang="en-US" dirty="0" smtClean="0"/>
              <a:t>trade </a:t>
            </a:r>
            <a:r>
              <a:rPr lang="en-US" dirty="0"/>
              <a:t>agreements.</a:t>
            </a:r>
          </a:p>
          <a:p>
            <a:r>
              <a:rPr lang="en-US" dirty="0"/>
              <a:t>Consider wage insurance.</a:t>
            </a:r>
          </a:p>
        </p:txBody>
      </p:sp>
      <p:sp>
        <p:nvSpPr>
          <p:cNvPr id="4" name="Slide Number Placeholder 3"/>
          <p:cNvSpPr>
            <a:spLocks noGrp="1"/>
          </p:cNvSpPr>
          <p:nvPr>
            <p:ph type="sldNum" sz="quarter" idx="12"/>
          </p:nvPr>
        </p:nvSpPr>
        <p:spPr/>
        <p:txBody>
          <a:bodyPr/>
          <a:lstStyle/>
          <a:p>
            <a:fld id="{FE152671-6DA4-4F1E-8F0E-4F16C7DCCEF7}" type="slidenum">
              <a:rPr lang="en-US" smtClean="0"/>
              <a:t>20</a:t>
            </a:fld>
            <a:endParaRPr lang="en-US"/>
          </a:p>
        </p:txBody>
      </p:sp>
    </p:spTree>
    <p:extLst>
      <p:ext uri="{BB962C8B-B14F-4D97-AF65-F5344CB8AC3E}">
        <p14:creationId xmlns:p14="http://schemas.microsoft.com/office/powerpoint/2010/main" val="2563721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3">
                                            <p:txEl>
                                              <p:pRg st="11" end="11"/>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3">
                                            <p:txEl>
                                              <p:pRg st="13" end="13"/>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Fallacy #2: </a:t>
            </a:r>
            <a:r>
              <a:rPr lang="en-US" sz="3200" dirty="0"/>
              <a:t>“Bilateral trade imbalances reflect bad trade agreements.” </a:t>
            </a:r>
          </a:p>
        </p:txBody>
      </p:sp>
      <p:sp>
        <p:nvSpPr>
          <p:cNvPr id="3" name="Content Placeholder 2"/>
          <p:cNvSpPr>
            <a:spLocks noGrp="1"/>
          </p:cNvSpPr>
          <p:nvPr>
            <p:ph idx="1"/>
          </p:nvPr>
        </p:nvSpPr>
        <p:spPr>
          <a:xfrm>
            <a:off x="228600" y="1676400"/>
            <a:ext cx="8839200" cy="4800600"/>
          </a:xfrm>
        </p:spPr>
        <p:txBody>
          <a:bodyPr>
            <a:normAutofit fontScale="85000" lnSpcReduction="10000"/>
          </a:bodyPr>
          <a:lstStyle/>
          <a:p>
            <a:pPr marL="0" lvl="0" indent="0">
              <a:buNone/>
            </a:pPr>
            <a:r>
              <a:rPr lang="en-US" dirty="0" smtClean="0"/>
              <a:t>    Wrong. </a:t>
            </a:r>
          </a:p>
          <a:p>
            <a:r>
              <a:rPr lang="en-US" dirty="0"/>
              <a:t>If country </a:t>
            </a:r>
            <a:r>
              <a:rPr lang="en-US" b="1" i="1" dirty="0"/>
              <a:t>A</a:t>
            </a:r>
            <a:r>
              <a:rPr lang="en-US" dirty="0"/>
              <a:t> </a:t>
            </a:r>
            <a:r>
              <a:rPr lang="en-US" dirty="0" smtClean="0"/>
              <a:t>runs </a:t>
            </a:r>
            <a:r>
              <a:rPr lang="en-US" dirty="0"/>
              <a:t>a bilateral trade deficit with country </a:t>
            </a:r>
            <a:r>
              <a:rPr lang="en-US" b="1" i="1" dirty="0"/>
              <a:t>C</a:t>
            </a:r>
            <a:r>
              <a:rPr lang="en-US" dirty="0" smtClean="0"/>
              <a:t>, </a:t>
            </a:r>
            <a:br>
              <a:rPr lang="en-US" dirty="0" smtClean="0"/>
            </a:br>
            <a:r>
              <a:rPr lang="en-US" dirty="0" smtClean="0"/>
              <a:t>it </a:t>
            </a:r>
            <a:r>
              <a:rPr lang="en-US" dirty="0"/>
              <a:t>generally signifies some combination of </a:t>
            </a:r>
            <a:r>
              <a:rPr lang="en-US" dirty="0" smtClean="0"/>
              <a:t>3 </a:t>
            </a:r>
            <a:r>
              <a:rPr lang="en-US" dirty="0"/>
              <a:t>causes: </a:t>
            </a:r>
            <a:endParaRPr lang="en-US" dirty="0" smtClean="0"/>
          </a:p>
          <a:p>
            <a:pPr lvl="1"/>
            <a:r>
              <a:rPr lang="en-US" dirty="0" smtClean="0"/>
              <a:t>(</a:t>
            </a:r>
            <a:r>
              <a:rPr lang="en-US" dirty="0"/>
              <a:t>i) </a:t>
            </a:r>
            <a:r>
              <a:rPr lang="en-US" b="1" i="1" dirty="0"/>
              <a:t>A</a:t>
            </a:r>
            <a:r>
              <a:rPr lang="en-US" dirty="0"/>
              <a:t> currently has a trade deficit overall, </a:t>
            </a:r>
            <a:endParaRPr lang="en-US" dirty="0" smtClean="0"/>
          </a:p>
          <a:p>
            <a:pPr lvl="1"/>
            <a:r>
              <a:rPr lang="en-US" dirty="0" smtClean="0"/>
              <a:t>(</a:t>
            </a:r>
            <a:r>
              <a:rPr lang="en-US" dirty="0"/>
              <a:t>ii) </a:t>
            </a:r>
            <a:r>
              <a:rPr lang="en-US" b="1" i="1" dirty="0" smtClean="0"/>
              <a:t>C</a:t>
            </a:r>
            <a:r>
              <a:rPr lang="en-US" dirty="0" smtClean="0"/>
              <a:t> </a:t>
            </a:r>
            <a:r>
              <a:rPr lang="en-US" dirty="0"/>
              <a:t>has a trade surplus overall, </a:t>
            </a:r>
            <a:endParaRPr lang="en-US" dirty="0" smtClean="0"/>
          </a:p>
          <a:p>
            <a:pPr lvl="1"/>
            <a:r>
              <a:rPr lang="en-US" dirty="0" smtClean="0"/>
              <a:t>(</a:t>
            </a:r>
            <a:r>
              <a:rPr lang="en-US" dirty="0"/>
              <a:t>iii) </a:t>
            </a:r>
            <a:r>
              <a:rPr lang="en-US" b="1" i="1" dirty="0"/>
              <a:t>C</a:t>
            </a:r>
            <a:r>
              <a:rPr lang="en-US" dirty="0" smtClean="0"/>
              <a:t> </a:t>
            </a:r>
            <a:r>
              <a:rPr lang="en-US" dirty="0"/>
              <a:t>needs to earn a structural surplus with countries like </a:t>
            </a:r>
            <a:r>
              <a:rPr lang="en-US" b="1" i="1" dirty="0"/>
              <a:t>A</a:t>
            </a:r>
            <a:r>
              <a:rPr lang="en-US" dirty="0"/>
              <a:t>, </a:t>
            </a:r>
            <a:r>
              <a:rPr lang="en-US" dirty="0" smtClean="0"/>
              <a:t/>
            </a:r>
            <a:br>
              <a:rPr lang="en-US" dirty="0" smtClean="0"/>
            </a:br>
            <a:r>
              <a:rPr lang="en-US" dirty="0" smtClean="0"/>
              <a:t>to </a:t>
            </a:r>
            <a:r>
              <a:rPr lang="en-US" dirty="0"/>
              <a:t>pay for a structural deficit </a:t>
            </a:r>
            <a:r>
              <a:rPr lang="en-US" dirty="0" smtClean="0"/>
              <a:t>with, e.g., oil</a:t>
            </a:r>
            <a:r>
              <a:rPr lang="en-US" sz="1200" dirty="0" smtClean="0"/>
              <a:t> </a:t>
            </a:r>
            <a:r>
              <a:rPr lang="en-US" dirty="0" smtClean="0"/>
              <a:t>exporters. </a:t>
            </a:r>
            <a:r>
              <a:rPr lang="en-US" sz="2400" dirty="0" smtClean="0"/>
              <a:t>(See Fig.1.)</a:t>
            </a:r>
            <a:endParaRPr lang="en-US" sz="2400" dirty="0"/>
          </a:p>
          <a:p>
            <a:r>
              <a:rPr lang="en-US" dirty="0" smtClean="0"/>
              <a:t>If </a:t>
            </a:r>
            <a:r>
              <a:rPr lang="en-US" dirty="0"/>
              <a:t>we stop importing consumer electronics from China, </a:t>
            </a:r>
            <a:r>
              <a:rPr lang="en-US" dirty="0" smtClean="0"/>
              <a:t/>
            </a:r>
            <a:br>
              <a:rPr lang="en-US" dirty="0" smtClean="0"/>
            </a:br>
            <a:r>
              <a:rPr lang="en-US" dirty="0" smtClean="0"/>
              <a:t>we </a:t>
            </a:r>
            <a:r>
              <a:rPr lang="en-US" dirty="0"/>
              <a:t>will import them from other Asian countries.</a:t>
            </a:r>
          </a:p>
          <a:p>
            <a:r>
              <a:rPr lang="en-US" dirty="0"/>
              <a:t>The guy who cuts my hair insists </a:t>
            </a:r>
            <a:r>
              <a:rPr lang="en-US" dirty="0" smtClean="0"/>
              <a:t>I </a:t>
            </a:r>
            <a:r>
              <a:rPr lang="en-US" dirty="0"/>
              <a:t>pay him with money.  </a:t>
            </a:r>
            <a:r>
              <a:rPr lang="en-US" dirty="0" smtClean="0"/>
              <a:t/>
            </a:r>
            <a:br>
              <a:rPr lang="en-US" dirty="0" smtClean="0"/>
            </a:br>
            <a:r>
              <a:rPr lang="en-US" dirty="0" smtClean="0"/>
              <a:t>He </a:t>
            </a:r>
            <a:r>
              <a:rPr lang="en-US" dirty="0"/>
              <a:t>refuses to accept as payment a lecture in </a:t>
            </a:r>
            <a:r>
              <a:rPr lang="en-US" dirty="0" smtClean="0"/>
              <a:t>economics. </a:t>
            </a:r>
            <a:endParaRPr lang="en-US" dirty="0"/>
          </a:p>
        </p:txBody>
      </p:sp>
      <p:sp>
        <p:nvSpPr>
          <p:cNvPr id="4" name="Slide Number Placeholder 3"/>
          <p:cNvSpPr>
            <a:spLocks noGrp="1"/>
          </p:cNvSpPr>
          <p:nvPr>
            <p:ph type="sldNum" sz="quarter" idx="12"/>
          </p:nvPr>
        </p:nvSpPr>
        <p:spPr/>
        <p:txBody>
          <a:bodyPr/>
          <a:lstStyle/>
          <a:p>
            <a:fld id="{FE152671-6DA4-4F1E-8F0E-4F16C7DCCEF7}" type="slidenum">
              <a:rPr lang="en-US" smtClean="0"/>
              <a:t>3</a:t>
            </a:fld>
            <a:endParaRPr lang="en-US"/>
          </a:p>
        </p:txBody>
      </p:sp>
    </p:spTree>
    <p:extLst>
      <p:ext uri="{BB962C8B-B14F-4D97-AF65-F5344CB8AC3E}">
        <p14:creationId xmlns:p14="http://schemas.microsoft.com/office/powerpoint/2010/main" val="15193963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6628" name="AutoShape 8" descr="http://www.rba.gov.au/publications/bulletin/2013/jun/images/graph-0613-3-01.gif"/>
          <p:cNvSpPr>
            <a:spLocks noChangeAspect="1" noChangeArrowheads="1"/>
          </p:cNvSpPr>
          <p:nvPr/>
        </p:nvSpPr>
        <p:spPr bwMode="auto">
          <a:xfrm>
            <a:off x="63500" y="-136525"/>
            <a:ext cx="4591050" cy="3762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eaLnBrk="1" hangingPunct="1">
              <a:spcBef>
                <a:spcPct val="0"/>
              </a:spcBef>
              <a:buFontTx/>
              <a:buNone/>
            </a:pPr>
            <a:endParaRPr lang="en-US" altLang="en-US" sz="1800"/>
          </a:p>
        </p:txBody>
      </p:sp>
      <p:pic>
        <p:nvPicPr>
          <p:cNvPr id="26629" name="Picture 10" descr="http://www.rba.gov.au/publications/bulletin/2013/jun/images/graph-0613-3-01.gif"/>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85800" y="1905000"/>
            <a:ext cx="7620000" cy="42367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TextBox 8"/>
          <p:cNvSpPr txBox="1"/>
          <p:nvPr/>
        </p:nvSpPr>
        <p:spPr>
          <a:xfrm>
            <a:off x="5334000" y="6215390"/>
            <a:ext cx="2805576" cy="261610"/>
          </a:xfrm>
          <a:prstGeom prst="rect">
            <a:avLst/>
          </a:prstGeom>
          <a:solidFill>
            <a:schemeClr val="bg1"/>
          </a:solidFill>
        </p:spPr>
        <p:txBody>
          <a:bodyPr wrap="none">
            <a:spAutoFit/>
          </a:bodyPr>
          <a:lstStyle/>
          <a:p>
            <a:pPr>
              <a:defRPr/>
            </a:pPr>
            <a:r>
              <a:rPr lang="en-US" sz="1100" dirty="0">
                <a:solidFill>
                  <a:schemeClr val="tx1">
                    <a:lumMod val="75000"/>
                    <a:lumOff val="25000"/>
                  </a:schemeClr>
                </a:solidFill>
              </a:rPr>
              <a:t>Source</a:t>
            </a:r>
            <a:r>
              <a:rPr lang="en-US" sz="1100" dirty="0" smtClean="0">
                <a:solidFill>
                  <a:schemeClr val="tx1">
                    <a:lumMod val="75000"/>
                    <a:lumOff val="25000"/>
                  </a:schemeClr>
                </a:solidFill>
              </a:rPr>
              <a:t>: Reserve Bank of Australia (June </a:t>
            </a:r>
            <a:r>
              <a:rPr lang="en-US" sz="1100" dirty="0">
                <a:solidFill>
                  <a:schemeClr val="tx1">
                    <a:lumMod val="75000"/>
                    <a:lumOff val="25000"/>
                  </a:schemeClr>
                </a:solidFill>
              </a:rPr>
              <a:t>2013)</a:t>
            </a:r>
          </a:p>
        </p:txBody>
      </p:sp>
      <p:cxnSp>
        <p:nvCxnSpPr>
          <p:cNvPr id="12" name="Straight Arrow Connector 11"/>
          <p:cNvCxnSpPr/>
          <p:nvPr/>
        </p:nvCxnSpPr>
        <p:spPr>
          <a:xfrm>
            <a:off x="7620000" y="4267200"/>
            <a:ext cx="0" cy="1003572"/>
          </a:xfrm>
          <a:prstGeom prst="straightConnector1">
            <a:avLst/>
          </a:prstGeom>
          <a:ln w="7620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26633" name="TextBox 17"/>
          <p:cNvSpPr txBox="1">
            <a:spLocks noChangeArrowheads="1"/>
          </p:cNvSpPr>
          <p:nvPr/>
        </p:nvSpPr>
        <p:spPr bwMode="auto">
          <a:xfrm>
            <a:off x="533400" y="480536"/>
            <a:ext cx="8001000" cy="9541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sz="3200">
                <a:solidFill>
                  <a:schemeClr val="tx1"/>
                </a:solidFill>
                <a:latin typeface="Arial" charset="0"/>
                <a:cs typeface="Arial" charset="0"/>
              </a:defRPr>
            </a:lvl1pPr>
            <a:lvl2pPr marL="742950" indent="-285750" eaLnBrk="0" hangingPunct="0">
              <a:spcBef>
                <a:spcPct val="20000"/>
              </a:spcBef>
              <a:buChar char="–"/>
              <a:defRPr sz="2800">
                <a:solidFill>
                  <a:schemeClr val="tx1"/>
                </a:solidFill>
                <a:latin typeface="Arial" charset="0"/>
                <a:cs typeface="Arial" charset="0"/>
              </a:defRPr>
            </a:lvl2pPr>
            <a:lvl3pPr marL="1143000" indent="-228600" eaLnBrk="0" hangingPunct="0">
              <a:spcBef>
                <a:spcPct val="20000"/>
              </a:spcBef>
              <a:buChar char="•"/>
              <a:defRPr sz="2400">
                <a:solidFill>
                  <a:schemeClr val="tx1"/>
                </a:solidFill>
                <a:latin typeface="Arial" charset="0"/>
                <a:cs typeface="Arial" charset="0"/>
              </a:defRPr>
            </a:lvl3pPr>
            <a:lvl4pPr marL="1600200" indent="-228600" eaLnBrk="0" hangingPunct="0">
              <a:spcBef>
                <a:spcPct val="20000"/>
              </a:spcBef>
              <a:buChar char="–"/>
              <a:defRPr sz="2000">
                <a:solidFill>
                  <a:schemeClr val="tx1"/>
                </a:solidFill>
                <a:latin typeface="Arial" charset="0"/>
                <a:cs typeface="Arial" charset="0"/>
              </a:defRPr>
            </a:lvl4pPr>
            <a:lvl5pPr marL="2057400" indent="-228600" eaLnBrk="0" hangingPunct="0">
              <a:spcBef>
                <a:spcPct val="20000"/>
              </a:spcBef>
              <a:buChar char="»"/>
              <a:defRPr sz="2000">
                <a:solidFill>
                  <a:schemeClr val="tx1"/>
                </a:solidFill>
                <a:latin typeface="Arial" charset="0"/>
                <a:cs typeface="Arial" charset="0"/>
              </a:defRPr>
            </a:lvl5pPr>
            <a:lvl6pPr marL="2514600" indent="-228600" eaLnBrk="0" fontAlgn="base" hangingPunct="0">
              <a:spcBef>
                <a:spcPct val="20000"/>
              </a:spcBef>
              <a:spcAft>
                <a:spcPct val="0"/>
              </a:spcAft>
              <a:buChar char="»"/>
              <a:defRPr sz="2000">
                <a:solidFill>
                  <a:schemeClr val="tx1"/>
                </a:solidFill>
                <a:latin typeface="Arial" charset="0"/>
                <a:cs typeface="Arial" charset="0"/>
              </a:defRPr>
            </a:lvl6pPr>
            <a:lvl7pPr marL="2971800" indent="-228600" eaLnBrk="0" fontAlgn="base" hangingPunct="0">
              <a:spcBef>
                <a:spcPct val="20000"/>
              </a:spcBef>
              <a:spcAft>
                <a:spcPct val="0"/>
              </a:spcAft>
              <a:buChar char="»"/>
              <a:defRPr sz="2000">
                <a:solidFill>
                  <a:schemeClr val="tx1"/>
                </a:solidFill>
                <a:latin typeface="Arial" charset="0"/>
                <a:cs typeface="Arial" charset="0"/>
              </a:defRPr>
            </a:lvl7pPr>
            <a:lvl8pPr marL="3429000" indent="-228600" eaLnBrk="0" fontAlgn="base" hangingPunct="0">
              <a:spcBef>
                <a:spcPct val="20000"/>
              </a:spcBef>
              <a:spcAft>
                <a:spcPct val="0"/>
              </a:spcAft>
              <a:buChar char="»"/>
              <a:defRPr sz="2000">
                <a:solidFill>
                  <a:schemeClr val="tx1"/>
                </a:solidFill>
                <a:latin typeface="Arial" charset="0"/>
                <a:cs typeface="Arial" charset="0"/>
              </a:defRPr>
            </a:lvl8pPr>
            <a:lvl9pPr marL="3886200" indent="-228600" eaLnBrk="0" fontAlgn="base" hangingPunct="0">
              <a:spcBef>
                <a:spcPct val="20000"/>
              </a:spcBef>
              <a:spcAft>
                <a:spcPct val="0"/>
              </a:spcAft>
              <a:buChar char="»"/>
              <a:defRPr sz="2000">
                <a:solidFill>
                  <a:schemeClr val="tx1"/>
                </a:solidFill>
                <a:latin typeface="Arial" charset="0"/>
                <a:cs typeface="Arial" charset="0"/>
              </a:defRPr>
            </a:lvl9pPr>
          </a:lstStyle>
          <a:p>
            <a:pPr algn="ctr" eaLnBrk="1" hangingPunct="1">
              <a:spcBef>
                <a:spcPct val="0"/>
              </a:spcBef>
              <a:buFontTx/>
              <a:buNone/>
            </a:pPr>
            <a:r>
              <a:rPr lang="en-US" altLang="en-US" sz="2800" dirty="0" smtClean="0">
                <a:latin typeface="+mn-lt"/>
              </a:rPr>
              <a:t>Fig.1: China </a:t>
            </a:r>
            <a:r>
              <a:rPr lang="en-US" altLang="en-US" sz="2800" dirty="0">
                <a:latin typeface="+mn-lt"/>
              </a:rPr>
              <a:t>runs a </a:t>
            </a:r>
            <a:r>
              <a:rPr lang="en-US" altLang="en-US" sz="2800" dirty="0" smtClean="0">
                <a:latin typeface="+mn-lt"/>
              </a:rPr>
              <a:t>trade deficit </a:t>
            </a:r>
            <a:r>
              <a:rPr lang="en-US" altLang="en-US" sz="2800" dirty="0">
                <a:latin typeface="+mn-lt"/>
              </a:rPr>
              <a:t>in primary products, offset by a surplus in manufactures.</a:t>
            </a:r>
          </a:p>
        </p:txBody>
      </p:sp>
      <p:sp>
        <p:nvSpPr>
          <p:cNvPr id="5" name="Slide Number Placeholder 4"/>
          <p:cNvSpPr>
            <a:spLocks noGrp="1"/>
          </p:cNvSpPr>
          <p:nvPr>
            <p:ph type="sldNum" sz="quarter" idx="12"/>
          </p:nvPr>
        </p:nvSpPr>
        <p:spPr/>
        <p:txBody>
          <a:bodyPr/>
          <a:lstStyle/>
          <a:p>
            <a:fld id="{FE152671-6DA4-4F1E-8F0E-4F16C7DCCEF7}" type="slidenum">
              <a:rPr lang="en-US" smtClean="0"/>
              <a:t>4</a:t>
            </a:fld>
            <a:endParaRPr lang="en-US"/>
          </a:p>
        </p:txBody>
      </p:sp>
      <p:cxnSp>
        <p:nvCxnSpPr>
          <p:cNvPr id="14" name="Straight Arrow Connector 13"/>
          <p:cNvCxnSpPr/>
          <p:nvPr/>
        </p:nvCxnSpPr>
        <p:spPr>
          <a:xfrm flipV="1">
            <a:off x="7620000" y="3276600"/>
            <a:ext cx="0" cy="838200"/>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108284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smtClean="0"/>
              <a:t>Fallacy #3: </a:t>
            </a:r>
            <a:r>
              <a:rPr lang="en-US" sz="3200" dirty="0"/>
              <a:t>“A trade deficit indicates </a:t>
            </a:r>
            <a:r>
              <a:rPr lang="en-US" sz="3200" dirty="0" smtClean="0"/>
              <a:t/>
            </a:r>
            <a:br>
              <a:rPr lang="en-US" sz="3200" dirty="0" smtClean="0"/>
            </a:br>
            <a:r>
              <a:rPr lang="en-US" sz="3200" dirty="0" smtClean="0"/>
              <a:t>the </a:t>
            </a:r>
            <a:r>
              <a:rPr lang="en-US" sz="3200" dirty="0"/>
              <a:t>absence of a level playing field.” </a:t>
            </a:r>
          </a:p>
        </p:txBody>
      </p:sp>
      <p:sp>
        <p:nvSpPr>
          <p:cNvPr id="3" name="Content Placeholder 2"/>
          <p:cNvSpPr>
            <a:spLocks noGrp="1"/>
          </p:cNvSpPr>
          <p:nvPr>
            <p:ph idx="1"/>
          </p:nvPr>
        </p:nvSpPr>
        <p:spPr>
          <a:xfrm>
            <a:off x="152400" y="1600200"/>
            <a:ext cx="8610600" cy="5105400"/>
          </a:xfrm>
        </p:spPr>
        <p:txBody>
          <a:bodyPr>
            <a:normAutofit fontScale="77500" lnSpcReduction="20000"/>
          </a:bodyPr>
          <a:lstStyle/>
          <a:p>
            <a:pPr marL="57150" indent="0">
              <a:buNone/>
            </a:pPr>
            <a:r>
              <a:rPr lang="en-US" dirty="0" smtClean="0"/>
              <a:t>    Wrong.</a:t>
            </a:r>
            <a:r>
              <a:rPr lang="en-US" sz="600" dirty="0" smtClean="0"/>
              <a:t/>
            </a:r>
            <a:br>
              <a:rPr lang="en-US" sz="600" dirty="0" smtClean="0"/>
            </a:br>
            <a:endParaRPr lang="en-US" sz="600" dirty="0" smtClean="0"/>
          </a:p>
          <a:p>
            <a:r>
              <a:rPr lang="en-US" dirty="0" smtClean="0"/>
              <a:t>There </a:t>
            </a:r>
            <a:r>
              <a:rPr lang="en-US" dirty="0"/>
              <a:t>is no (positive) correlation between countries’ </a:t>
            </a:r>
            <a:r>
              <a:rPr lang="en-US" dirty="0" smtClean="0"/>
              <a:t/>
            </a:r>
            <a:br>
              <a:rPr lang="en-US" dirty="0" smtClean="0"/>
            </a:br>
            <a:r>
              <a:rPr lang="en-US" dirty="0" smtClean="0"/>
              <a:t>tariff </a:t>
            </a:r>
            <a:r>
              <a:rPr lang="en-US" dirty="0"/>
              <a:t>rates and their trade balances</a:t>
            </a:r>
            <a:r>
              <a:rPr lang="en-US" dirty="0" smtClean="0"/>
              <a:t>.  [See Figure 2.]</a:t>
            </a:r>
            <a:r>
              <a:rPr lang="en-US" sz="1000" dirty="0" smtClean="0"/>
              <a:t/>
            </a:r>
            <a:br>
              <a:rPr lang="en-US" sz="1000" dirty="0" smtClean="0"/>
            </a:br>
            <a:endParaRPr lang="en-US" sz="1000" dirty="0"/>
          </a:p>
          <a:p>
            <a:r>
              <a:rPr lang="en-US" dirty="0"/>
              <a:t>Trade deficits are macroeconomic </a:t>
            </a:r>
            <a:r>
              <a:rPr lang="en-US" dirty="0" smtClean="0"/>
              <a:t>phenomena, </a:t>
            </a:r>
          </a:p>
          <a:p>
            <a:pPr lvl="1"/>
            <a:r>
              <a:rPr lang="en-US" dirty="0" smtClean="0"/>
              <a:t>influenced </a:t>
            </a:r>
            <a:r>
              <a:rPr lang="en-US" dirty="0"/>
              <a:t>by national incomes and exchange rates, </a:t>
            </a:r>
            <a:endParaRPr lang="en-US" dirty="0" smtClean="0"/>
          </a:p>
          <a:p>
            <a:pPr lvl="1"/>
            <a:r>
              <a:rPr lang="en-US" dirty="0" smtClean="0"/>
              <a:t>and </a:t>
            </a:r>
            <a:r>
              <a:rPr lang="en-US" dirty="0"/>
              <a:t>determined in a deeper sense by national saving </a:t>
            </a:r>
            <a:r>
              <a:rPr lang="en-US" dirty="0" smtClean="0"/>
              <a:t>&amp; </a:t>
            </a:r>
            <a:r>
              <a:rPr lang="en-US" dirty="0"/>
              <a:t>investment</a:t>
            </a:r>
            <a:r>
              <a:rPr lang="en-US" dirty="0" smtClean="0"/>
              <a:t>.</a:t>
            </a:r>
            <a:r>
              <a:rPr lang="en-US" sz="1000" dirty="0" smtClean="0"/>
              <a:t/>
            </a:r>
            <a:br>
              <a:rPr lang="en-US" sz="1000" dirty="0" smtClean="0"/>
            </a:br>
            <a:endParaRPr lang="en-US" sz="1000" dirty="0"/>
          </a:p>
          <a:p>
            <a:r>
              <a:rPr lang="en-US" dirty="0"/>
              <a:t>The </a:t>
            </a:r>
            <a:r>
              <a:rPr lang="en-US" dirty="0" smtClean="0"/>
              <a:t>US has </a:t>
            </a:r>
            <a:r>
              <a:rPr lang="en-US" dirty="0"/>
              <a:t>run current account deficits since 1982 </a:t>
            </a:r>
            <a:r>
              <a:rPr lang="en-US" dirty="0" smtClean="0"/>
              <a:t/>
            </a:r>
            <a:br>
              <a:rPr lang="en-US" dirty="0" smtClean="0"/>
            </a:br>
            <a:r>
              <a:rPr lang="en-US" dirty="0" smtClean="0"/>
              <a:t>because </a:t>
            </a:r>
            <a:r>
              <a:rPr lang="en-US" dirty="0"/>
              <a:t>national saving </a:t>
            </a:r>
            <a:r>
              <a:rPr lang="en-US" dirty="0" smtClean="0"/>
              <a:t>has </a:t>
            </a:r>
            <a:r>
              <a:rPr lang="en-US" dirty="0"/>
              <a:t>been </a:t>
            </a:r>
            <a:r>
              <a:rPr lang="en-US" dirty="0" smtClean="0"/>
              <a:t>low [</a:t>
            </a:r>
            <a:r>
              <a:rPr lang="en-US" dirty="0"/>
              <a:t>s</a:t>
            </a:r>
            <a:r>
              <a:rPr lang="en-US" dirty="0" smtClean="0"/>
              <a:t>ee Figure 3],</a:t>
            </a:r>
            <a:endParaRPr lang="en-US" dirty="0"/>
          </a:p>
          <a:p>
            <a:pPr lvl="1"/>
            <a:r>
              <a:rPr lang="en-US" dirty="0" smtClean="0"/>
              <a:t>both </a:t>
            </a:r>
            <a:r>
              <a:rPr lang="en-US" dirty="0"/>
              <a:t>low private saving and low public </a:t>
            </a:r>
            <a:r>
              <a:rPr lang="en-US" dirty="0" smtClean="0"/>
              <a:t>saving. </a:t>
            </a:r>
            <a:endParaRPr lang="en-US" dirty="0"/>
          </a:p>
          <a:p>
            <a:pPr lvl="1"/>
            <a:r>
              <a:rPr lang="en-US" dirty="0"/>
              <a:t>The famous twin deficits: </a:t>
            </a:r>
            <a:r>
              <a:rPr lang="en-US" dirty="0" smtClean="0"/>
              <a:t>increase </a:t>
            </a:r>
            <a:r>
              <a:rPr lang="en-US" dirty="0"/>
              <a:t>in the budget deficit leads to an increase in the trade deficit (e.g., 2001-07</a:t>
            </a:r>
            <a:r>
              <a:rPr lang="en-US" dirty="0" smtClean="0"/>
              <a:t>).</a:t>
            </a:r>
            <a:r>
              <a:rPr lang="en-US" sz="1000" dirty="0" smtClean="0"/>
              <a:t/>
            </a:r>
            <a:br>
              <a:rPr lang="en-US" sz="1000" dirty="0" smtClean="0"/>
            </a:br>
            <a:endParaRPr lang="en-US" sz="1000" dirty="0"/>
          </a:p>
          <a:p>
            <a:r>
              <a:rPr lang="en-US" dirty="0"/>
              <a:t>China, Germany, Japan, </a:t>
            </a:r>
            <a:r>
              <a:rPr lang="en-US" dirty="0" smtClean="0"/>
              <a:t>&amp; </a:t>
            </a:r>
            <a:r>
              <a:rPr lang="en-US" dirty="0"/>
              <a:t>South Korea run current account surpluses because they have high national saving rates</a:t>
            </a:r>
            <a:r>
              <a:rPr lang="en-US" dirty="0" smtClean="0"/>
              <a:t>.</a:t>
            </a:r>
            <a:endParaRPr lang="en-US" dirty="0"/>
          </a:p>
        </p:txBody>
      </p:sp>
      <p:sp>
        <p:nvSpPr>
          <p:cNvPr id="5" name="Slide Number Placeholder 4"/>
          <p:cNvSpPr>
            <a:spLocks noGrp="1"/>
          </p:cNvSpPr>
          <p:nvPr>
            <p:ph type="sldNum" sz="quarter" idx="12"/>
          </p:nvPr>
        </p:nvSpPr>
        <p:spPr/>
        <p:txBody>
          <a:bodyPr/>
          <a:lstStyle/>
          <a:p>
            <a:fld id="{FE152671-6DA4-4F1E-8F0E-4F16C7DCCEF7}" type="slidenum">
              <a:rPr lang="en-US" smtClean="0"/>
              <a:t>5</a:t>
            </a:fld>
            <a:endParaRPr lang="en-US"/>
          </a:p>
        </p:txBody>
      </p:sp>
    </p:spTree>
    <p:extLst>
      <p:ext uri="{BB962C8B-B14F-4D97-AF65-F5344CB8AC3E}">
        <p14:creationId xmlns:p14="http://schemas.microsoft.com/office/powerpoint/2010/main" val="3390874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28600"/>
            <a:ext cx="9067800" cy="1143000"/>
          </a:xfrm>
        </p:spPr>
        <p:txBody>
          <a:bodyPr>
            <a:normAutofit/>
          </a:bodyPr>
          <a:lstStyle/>
          <a:p>
            <a:r>
              <a:rPr lang="en-US" sz="2800" dirty="0" smtClean="0"/>
              <a:t>Fig. 2: High tariffs do not improve a country’s trade balance.</a:t>
            </a:r>
            <a:endParaRPr lang="en-US" sz="2800"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324517"/>
            <a:ext cx="8671156" cy="5029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ectangle 3"/>
          <p:cNvSpPr/>
          <p:nvPr/>
        </p:nvSpPr>
        <p:spPr>
          <a:xfrm>
            <a:off x="457200" y="6412468"/>
            <a:ext cx="8458200" cy="338554"/>
          </a:xfrm>
          <a:prstGeom prst="rect">
            <a:avLst/>
          </a:prstGeom>
        </p:spPr>
        <p:txBody>
          <a:bodyPr wrap="square">
            <a:spAutoFit/>
          </a:bodyPr>
          <a:lstStyle/>
          <a:p>
            <a:r>
              <a:rPr lang="en-US" sz="1600" dirty="0" smtClean="0"/>
              <a:t>Caroline Freund, PIIE, May 8, 2017 </a:t>
            </a:r>
            <a:r>
              <a:rPr lang="en-US" sz="1200" u="sng" dirty="0" smtClean="0"/>
              <a:t>“</a:t>
            </a:r>
            <a:r>
              <a:rPr lang="en-US" sz="1200" u="sng" dirty="0">
                <a:hlinkClick r:id="rId3"/>
              </a:rPr>
              <a:t>Public Comment on Trump Administration Report on Significant Trade </a:t>
            </a:r>
            <a:r>
              <a:rPr lang="en-US" sz="1200" u="sng" dirty="0" smtClean="0">
                <a:hlinkClick r:id="rId3"/>
              </a:rPr>
              <a:t>Deficits</a:t>
            </a:r>
            <a:r>
              <a:rPr lang="en-US" sz="1200" u="sng" dirty="0"/>
              <a:t>.</a:t>
            </a:r>
            <a:r>
              <a:rPr lang="en-US" sz="1200" u="sng" dirty="0" smtClean="0"/>
              <a:t>”</a:t>
            </a:r>
            <a:endParaRPr lang="en-US" sz="1200" u="sng" dirty="0"/>
          </a:p>
        </p:txBody>
      </p:sp>
      <p:sp>
        <p:nvSpPr>
          <p:cNvPr id="5" name="Rectangle 4"/>
          <p:cNvSpPr/>
          <p:nvPr/>
        </p:nvSpPr>
        <p:spPr>
          <a:xfrm>
            <a:off x="304800" y="1295400"/>
            <a:ext cx="8686800" cy="369332"/>
          </a:xfrm>
          <a:prstGeom prst="rect">
            <a:avLst/>
          </a:prstGeom>
          <a:solidFill>
            <a:schemeClr val="bg1"/>
          </a:solidFill>
        </p:spPr>
        <p:txBody>
          <a:bodyPr wrap="square">
            <a:spAutoFit/>
          </a:bodyPr>
          <a:lstStyle/>
          <a:p>
            <a:r>
              <a:rPr lang="en-US" dirty="0" smtClean="0"/>
              <a:t>  Average applied tariffs and average trade balances from 2012 to 2015 for 183 countries</a:t>
            </a:r>
            <a:endParaRPr lang="en-US" dirty="0"/>
          </a:p>
        </p:txBody>
      </p:sp>
      <p:sp>
        <p:nvSpPr>
          <p:cNvPr id="3" name="Slide Number Placeholder 2"/>
          <p:cNvSpPr>
            <a:spLocks noGrp="1"/>
          </p:cNvSpPr>
          <p:nvPr>
            <p:ph type="sldNum" sz="quarter" idx="12"/>
          </p:nvPr>
        </p:nvSpPr>
        <p:spPr/>
        <p:txBody>
          <a:bodyPr/>
          <a:lstStyle/>
          <a:p>
            <a:fld id="{FE152671-6DA4-4F1E-8F0E-4F16C7DCCEF7}" type="slidenum">
              <a:rPr lang="en-US" smtClean="0"/>
              <a:t>6</a:t>
            </a:fld>
            <a:endParaRPr lang="en-US"/>
          </a:p>
        </p:txBody>
      </p:sp>
      <p:cxnSp>
        <p:nvCxnSpPr>
          <p:cNvPr id="7" name="Straight Arrow Connector 6"/>
          <p:cNvCxnSpPr/>
          <p:nvPr/>
        </p:nvCxnSpPr>
        <p:spPr>
          <a:xfrm>
            <a:off x="1828800" y="3505200"/>
            <a:ext cx="5715000" cy="533400"/>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24638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9067800" cy="1143000"/>
          </a:xfrm>
        </p:spPr>
        <p:txBody>
          <a:bodyPr>
            <a:normAutofit/>
          </a:bodyPr>
          <a:lstStyle/>
          <a:p>
            <a:r>
              <a:rPr lang="en-US" sz="2800" dirty="0" smtClean="0"/>
              <a:t>Fig. 3: Current account ≡ national saving - investment</a:t>
            </a:r>
            <a:endParaRPr lang="en-US" sz="2800" dirty="0"/>
          </a:p>
        </p:txBody>
      </p:sp>
      <p:pic>
        <p:nvPicPr>
          <p:cNvPr id="4" name="Content Placeholder 3" descr="http://ei.marketwatch.com/Multimedia/2017/04/21/Photos/MG/MW-FK945_saving_20170421103840_MG.jpg?uuid=3678601e-26a0-11e7-b765-001cc448aede"/>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838200" y="1371600"/>
            <a:ext cx="7391400" cy="4754563"/>
          </a:xfrm>
          <a:prstGeom prst="rect">
            <a:avLst/>
          </a:prstGeom>
          <a:noFill/>
          <a:ln>
            <a:noFill/>
          </a:ln>
        </p:spPr>
      </p:pic>
      <p:sp>
        <p:nvSpPr>
          <p:cNvPr id="5" name="Rectangle 4"/>
          <p:cNvSpPr/>
          <p:nvPr/>
        </p:nvSpPr>
        <p:spPr>
          <a:xfrm>
            <a:off x="1600200" y="6197025"/>
            <a:ext cx="5943600" cy="584775"/>
          </a:xfrm>
          <a:prstGeom prst="rect">
            <a:avLst/>
          </a:prstGeom>
        </p:spPr>
        <p:txBody>
          <a:bodyPr wrap="square">
            <a:spAutoFit/>
          </a:bodyPr>
          <a:lstStyle/>
          <a:p>
            <a:pPr algn="ctr" fontAlgn="base"/>
            <a:r>
              <a:rPr lang="en-US" sz="1600" dirty="0"/>
              <a:t>Jeff Sachs, “Opinion: What Trump doesn’t get about the link between U.S. savings and trade deficits,“  </a:t>
            </a:r>
            <a:r>
              <a:rPr lang="en-US" sz="1600" i="1" dirty="0" err="1"/>
              <a:t>Marketwatch</a:t>
            </a:r>
            <a:r>
              <a:rPr lang="en-US" sz="1600" dirty="0"/>
              <a:t>, April 21, 2017.</a:t>
            </a:r>
            <a:endParaRPr lang="en-US" sz="1600" b="1" dirty="0"/>
          </a:p>
        </p:txBody>
      </p:sp>
      <p:sp>
        <p:nvSpPr>
          <p:cNvPr id="6" name="Slide Number Placeholder 5"/>
          <p:cNvSpPr>
            <a:spLocks noGrp="1"/>
          </p:cNvSpPr>
          <p:nvPr>
            <p:ph type="sldNum" sz="quarter" idx="12"/>
          </p:nvPr>
        </p:nvSpPr>
        <p:spPr/>
        <p:txBody>
          <a:bodyPr/>
          <a:lstStyle/>
          <a:p>
            <a:fld id="{FE152671-6DA4-4F1E-8F0E-4F16C7DCCEF7}" type="slidenum">
              <a:rPr lang="en-US" smtClean="0"/>
              <a:t>7</a:t>
            </a:fld>
            <a:endParaRPr lang="en-US"/>
          </a:p>
        </p:txBody>
      </p:sp>
      <p:cxnSp>
        <p:nvCxnSpPr>
          <p:cNvPr id="9" name="Straight Arrow Connector 8"/>
          <p:cNvCxnSpPr/>
          <p:nvPr/>
        </p:nvCxnSpPr>
        <p:spPr>
          <a:xfrm>
            <a:off x="2057400" y="3124200"/>
            <a:ext cx="3810000" cy="1676400"/>
          </a:xfrm>
          <a:prstGeom prst="straightConnector1">
            <a:avLst/>
          </a:prstGeom>
          <a:ln w="57150">
            <a:solidFill>
              <a:srgbClr val="FF0066"/>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12795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 y="274638"/>
            <a:ext cx="8915400" cy="1143000"/>
          </a:xfrm>
        </p:spPr>
        <p:txBody>
          <a:bodyPr>
            <a:noAutofit/>
          </a:bodyPr>
          <a:lstStyle/>
          <a:p>
            <a:r>
              <a:rPr lang="en-US" sz="3200" b="1" dirty="0" smtClean="0"/>
              <a:t>Fallacy #4: </a:t>
            </a:r>
            <a:r>
              <a:rPr lang="en-US" sz="3200" dirty="0" smtClean="0"/>
              <a:t/>
            </a:r>
            <a:br>
              <a:rPr lang="en-US" sz="3200" dirty="0" smtClean="0"/>
            </a:br>
            <a:r>
              <a:rPr lang="en-US" sz="3200" dirty="0" smtClean="0"/>
              <a:t>“</a:t>
            </a:r>
            <a:r>
              <a:rPr lang="en-US" sz="3200" dirty="0"/>
              <a:t>Trade deficits are bad, subtracting from </a:t>
            </a:r>
            <a:r>
              <a:rPr lang="en-US" sz="3200" dirty="0" smtClean="0"/>
              <a:t>growth.  </a:t>
            </a:r>
            <a:r>
              <a:rPr lang="en-US" sz="3200" dirty="0" smtClean="0"/>
              <a:t>Cut the </a:t>
            </a:r>
            <a:r>
              <a:rPr lang="en-US" sz="3200" dirty="0"/>
              <a:t>trade deficit </a:t>
            </a:r>
            <a:r>
              <a:rPr lang="en-US" sz="3200" dirty="0" smtClean="0"/>
              <a:t>to add </a:t>
            </a:r>
            <a:r>
              <a:rPr lang="en-US" sz="3200" dirty="0"/>
              <a:t>to </a:t>
            </a:r>
            <a:r>
              <a:rPr lang="en-US" sz="3200" dirty="0" smtClean="0"/>
              <a:t>GDP </a:t>
            </a:r>
            <a:r>
              <a:rPr lang="en-US" sz="3200" dirty="0"/>
              <a:t>&amp;</a:t>
            </a:r>
            <a:r>
              <a:rPr lang="en-US" sz="3200" dirty="0" smtClean="0"/>
              <a:t> </a:t>
            </a:r>
            <a:r>
              <a:rPr lang="en-US" sz="3200" dirty="0" smtClean="0"/>
              <a:t>create </a:t>
            </a:r>
            <a:r>
              <a:rPr lang="en-US" sz="3200" dirty="0"/>
              <a:t>jobs.” </a:t>
            </a:r>
          </a:p>
        </p:txBody>
      </p:sp>
      <p:sp>
        <p:nvSpPr>
          <p:cNvPr id="3" name="Content Placeholder 2"/>
          <p:cNvSpPr>
            <a:spLocks noGrp="1"/>
          </p:cNvSpPr>
          <p:nvPr>
            <p:ph idx="1"/>
          </p:nvPr>
        </p:nvSpPr>
        <p:spPr>
          <a:xfrm>
            <a:off x="152400" y="1828800"/>
            <a:ext cx="8763000" cy="5181600"/>
          </a:xfrm>
        </p:spPr>
        <p:txBody>
          <a:bodyPr>
            <a:normAutofit fontScale="77500" lnSpcReduction="20000"/>
          </a:bodyPr>
          <a:lstStyle/>
          <a:p>
            <a:r>
              <a:rPr lang="en-US" dirty="0"/>
              <a:t>Well, not </a:t>
            </a:r>
            <a:r>
              <a:rPr lang="en-US" i="1" dirty="0"/>
              <a:t>always</a:t>
            </a:r>
            <a:r>
              <a:rPr lang="en-US" dirty="0"/>
              <a:t> wrong.   </a:t>
            </a:r>
          </a:p>
          <a:p>
            <a:pPr lvl="1"/>
            <a:r>
              <a:rPr lang="en-US" dirty="0"/>
              <a:t>An export </a:t>
            </a:r>
            <a:r>
              <a:rPr lang="en-US" dirty="0" smtClean="0"/>
              <a:t>boost when </a:t>
            </a:r>
            <a:r>
              <a:rPr lang="en-US" dirty="0"/>
              <a:t>there is excess capacity in the economy </a:t>
            </a:r>
            <a:br>
              <a:rPr lang="en-US" dirty="0"/>
            </a:br>
            <a:r>
              <a:rPr lang="en-US" dirty="0" smtClean="0"/>
              <a:t>can add </a:t>
            </a:r>
            <a:r>
              <a:rPr lang="en-US" dirty="0"/>
              <a:t>nicely to output </a:t>
            </a:r>
            <a:r>
              <a:rPr lang="en-US" dirty="0" smtClean="0"/>
              <a:t>&amp; </a:t>
            </a:r>
            <a:r>
              <a:rPr lang="en-US" dirty="0"/>
              <a:t>employment</a:t>
            </a:r>
            <a:r>
              <a:rPr lang="en-US" dirty="0" smtClean="0"/>
              <a:t>.  </a:t>
            </a:r>
            <a:r>
              <a:rPr lang="en-US" dirty="0" smtClean="0"/>
              <a:t>(We </a:t>
            </a:r>
            <a:r>
              <a:rPr lang="en-US" dirty="0" smtClean="0"/>
              <a:t>are no longer there</a:t>
            </a:r>
            <a:r>
              <a:rPr lang="en-US" dirty="0" smtClean="0"/>
              <a:t>.)</a:t>
            </a:r>
            <a:endParaRPr lang="en-US" dirty="0"/>
          </a:p>
          <a:p>
            <a:pPr lvl="1"/>
            <a:r>
              <a:rPr lang="en-US" dirty="0"/>
              <a:t>Also chronic current account deficits imply rising international </a:t>
            </a:r>
            <a:r>
              <a:rPr lang="en-US" dirty="0" smtClean="0"/>
              <a:t>debt</a:t>
            </a:r>
          </a:p>
          <a:p>
            <a:pPr lvl="2"/>
            <a:r>
              <a:rPr lang="en-US" sz="2600" dirty="0" smtClean="0"/>
              <a:t>which</a:t>
            </a:r>
            <a:r>
              <a:rPr lang="en-US" sz="2600" dirty="0"/>
              <a:t>, for normal countries, eventually </a:t>
            </a:r>
            <a:r>
              <a:rPr lang="en-US" sz="2600" dirty="0" smtClean="0"/>
              <a:t>impairs </a:t>
            </a:r>
            <a:r>
              <a:rPr lang="en-US" sz="2600" dirty="0"/>
              <a:t>creditworthiness</a:t>
            </a:r>
            <a:r>
              <a:rPr lang="en-US" sz="2600" dirty="0" smtClean="0"/>
              <a:t>.</a:t>
            </a:r>
            <a:r>
              <a:rPr lang="en-US" sz="700" dirty="0" smtClean="0"/>
              <a:t/>
            </a:r>
            <a:br>
              <a:rPr lang="en-US" sz="700" dirty="0" smtClean="0"/>
            </a:br>
            <a:r>
              <a:rPr lang="en-US" sz="700" dirty="0" smtClean="0"/>
              <a:t/>
            </a:r>
            <a:br>
              <a:rPr lang="en-US" sz="700" dirty="0" smtClean="0"/>
            </a:br>
            <a:endParaRPr lang="en-US" sz="700" dirty="0"/>
          </a:p>
          <a:p>
            <a:r>
              <a:rPr lang="en-US" dirty="0"/>
              <a:t>But trade deficits are not always bad news </a:t>
            </a:r>
            <a:r>
              <a:rPr lang="en-US" dirty="0" smtClean="0"/>
              <a:t/>
            </a:r>
            <a:br>
              <a:rPr lang="en-US" dirty="0" smtClean="0"/>
            </a:br>
            <a:r>
              <a:rPr lang="en-US" dirty="0" smtClean="0"/>
              <a:t>and </a:t>
            </a:r>
            <a:r>
              <a:rPr lang="en-US" dirty="0"/>
              <a:t>trade surpluses are not always good news:</a:t>
            </a:r>
          </a:p>
          <a:p>
            <a:pPr lvl="1"/>
            <a:r>
              <a:rPr lang="en-US" dirty="0"/>
              <a:t>E.g., the rise in the trade deficit in the late 1990s </a:t>
            </a:r>
            <a:r>
              <a:rPr lang="en-US" dirty="0" smtClean="0"/>
              <a:t>(post-NAFTA)</a:t>
            </a:r>
            <a:br>
              <a:rPr lang="en-US" dirty="0" smtClean="0"/>
            </a:br>
            <a:r>
              <a:rPr lang="en-US" dirty="0" smtClean="0"/>
              <a:t>accompanied </a:t>
            </a:r>
            <a:r>
              <a:rPr lang="en-US" dirty="0"/>
              <a:t>the longest US economic expansion on </a:t>
            </a:r>
            <a:r>
              <a:rPr lang="en-US" dirty="0" smtClean="0"/>
              <a:t>record.</a:t>
            </a:r>
          </a:p>
          <a:p>
            <a:pPr lvl="2"/>
            <a:r>
              <a:rPr lang="en-US" sz="2600" dirty="0" smtClean="0"/>
              <a:t>Originating </a:t>
            </a:r>
            <a:r>
              <a:rPr lang="en-US" sz="2600" dirty="0"/>
              <a:t>in an investment </a:t>
            </a:r>
            <a:r>
              <a:rPr lang="en-US" sz="2600" dirty="0" smtClean="0"/>
              <a:t>boom,</a:t>
            </a:r>
          </a:p>
          <a:p>
            <a:pPr lvl="2"/>
            <a:r>
              <a:rPr lang="en-US" sz="2600" dirty="0"/>
              <a:t>i</a:t>
            </a:r>
            <a:r>
              <a:rPr lang="en-US" sz="2600" dirty="0" smtClean="0"/>
              <a:t>t brought unemployment </a:t>
            </a:r>
            <a:r>
              <a:rPr lang="en-US" sz="2600" dirty="0"/>
              <a:t>as low as 3.8% by </a:t>
            </a:r>
            <a:r>
              <a:rPr lang="en-US" sz="2600" dirty="0" smtClean="0"/>
              <a:t>2000, </a:t>
            </a:r>
            <a:br>
              <a:rPr lang="en-US" sz="2600" dirty="0" smtClean="0"/>
            </a:br>
            <a:r>
              <a:rPr lang="en-US" sz="2600" dirty="0" smtClean="0"/>
              <a:t>with </a:t>
            </a:r>
            <a:r>
              <a:rPr lang="en-US" sz="2600" dirty="0"/>
              <a:t>rising real wages </a:t>
            </a:r>
            <a:r>
              <a:rPr lang="en-US" sz="2600" dirty="0" smtClean="0"/>
              <a:t>&amp; </a:t>
            </a:r>
            <a:r>
              <a:rPr lang="en-US" sz="2600" dirty="0"/>
              <a:t>incomes for the median </a:t>
            </a:r>
            <a:r>
              <a:rPr lang="en-US" sz="2600" dirty="0" smtClean="0"/>
              <a:t>family.</a:t>
            </a:r>
            <a:endParaRPr lang="en-US" sz="2600" dirty="0"/>
          </a:p>
          <a:p>
            <a:pPr lvl="1"/>
            <a:r>
              <a:rPr lang="en-US" dirty="0"/>
              <a:t>Conversely, </a:t>
            </a:r>
            <a:r>
              <a:rPr lang="en-US" dirty="0" smtClean="0"/>
              <a:t>a sudden </a:t>
            </a:r>
            <a:r>
              <a:rPr lang="en-US" dirty="0"/>
              <a:t>trade balance </a:t>
            </a:r>
            <a:r>
              <a:rPr lang="en-US" dirty="0" smtClean="0"/>
              <a:t>rise is usually due </a:t>
            </a:r>
            <a:r>
              <a:rPr lang="en-US" dirty="0"/>
              <a:t>to </a:t>
            </a:r>
            <a:r>
              <a:rPr lang="en-US" dirty="0" smtClean="0"/>
              <a:t>recession.  </a:t>
            </a:r>
          </a:p>
          <a:p>
            <a:pPr lvl="2"/>
            <a:r>
              <a:rPr lang="en-US" sz="2600" dirty="0" smtClean="0"/>
              <a:t>E.g</a:t>
            </a:r>
            <a:r>
              <a:rPr lang="en-US" sz="2600" dirty="0"/>
              <a:t>., the US deficit fell by half in 2009</a:t>
            </a:r>
            <a:r>
              <a:rPr lang="en-US" sz="2600" dirty="0" smtClean="0"/>
              <a:t>.   [See Figure 4.]</a:t>
            </a:r>
            <a:endParaRPr lang="en-US" sz="2600" dirty="0"/>
          </a:p>
        </p:txBody>
      </p:sp>
      <p:sp>
        <p:nvSpPr>
          <p:cNvPr id="4" name="Slide Number Placeholder 3"/>
          <p:cNvSpPr>
            <a:spLocks noGrp="1"/>
          </p:cNvSpPr>
          <p:nvPr>
            <p:ph type="sldNum" sz="quarter" idx="12"/>
          </p:nvPr>
        </p:nvSpPr>
        <p:spPr/>
        <p:txBody>
          <a:bodyPr/>
          <a:lstStyle/>
          <a:p>
            <a:fld id="{FE152671-6DA4-4F1E-8F0E-4F16C7DCCEF7}" type="slidenum">
              <a:rPr lang="en-US" smtClean="0"/>
              <a:t>8</a:t>
            </a:fld>
            <a:endParaRPr lang="en-US" dirty="0"/>
          </a:p>
        </p:txBody>
      </p:sp>
    </p:spTree>
    <p:extLst>
      <p:ext uri="{BB962C8B-B14F-4D97-AF65-F5344CB8AC3E}">
        <p14:creationId xmlns:p14="http://schemas.microsoft.com/office/powerpoint/2010/main" val="37857553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74638"/>
            <a:ext cx="8763000" cy="1143000"/>
          </a:xfrm>
        </p:spPr>
        <p:txBody>
          <a:bodyPr>
            <a:normAutofit fontScale="90000"/>
          </a:bodyPr>
          <a:lstStyle/>
          <a:p>
            <a:r>
              <a:rPr lang="en-US" sz="3100" dirty="0" smtClean="0"/>
              <a:t>Figure 4: The </a:t>
            </a:r>
            <a:r>
              <a:rPr lang="en-US" sz="3100" dirty="0"/>
              <a:t>trade balance </a:t>
            </a:r>
            <a:r>
              <a:rPr lang="en-US" sz="3100" dirty="0" smtClean="0"/>
              <a:t>need </a:t>
            </a:r>
            <a:r>
              <a:rPr lang="en-US" sz="3100" dirty="0"/>
              <a:t>not </a:t>
            </a:r>
            <a:r>
              <a:rPr lang="en-US" sz="3100" dirty="0" smtClean="0"/>
              <a:t>add </a:t>
            </a:r>
            <a:r>
              <a:rPr lang="en-US" sz="3100" dirty="0"/>
              <a:t>to growth.  </a:t>
            </a:r>
            <a:r>
              <a:rPr lang="en-US" sz="900" dirty="0" smtClean="0"/>
              <a:t/>
            </a:r>
            <a:br>
              <a:rPr lang="en-US" sz="900" dirty="0" smtClean="0"/>
            </a:br>
            <a:r>
              <a:rPr lang="en-US" sz="900" dirty="0" smtClean="0"/>
              <a:t/>
            </a:r>
            <a:br>
              <a:rPr lang="en-US" sz="900" dirty="0" smtClean="0"/>
            </a:br>
            <a:r>
              <a:rPr lang="en-US" sz="3100" dirty="0" smtClean="0"/>
              <a:t>Indeed </a:t>
            </a:r>
            <a:r>
              <a:rPr lang="en-US" sz="3100" dirty="0"/>
              <a:t>the balance “improves” in recessions like 2007-09</a:t>
            </a:r>
            <a:r>
              <a:rPr lang="en-US" sz="3100" dirty="0" smtClean="0"/>
              <a:t>.</a:t>
            </a:r>
            <a:endParaRPr lang="en-US" dirty="0"/>
          </a:p>
        </p:txBody>
      </p:sp>
      <p:pic>
        <p:nvPicPr>
          <p:cNvPr id="1026"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143000" y="1585581"/>
            <a:ext cx="6400800" cy="46269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228600" y="6367046"/>
            <a:ext cx="8763000" cy="338554"/>
          </a:xfrm>
          <a:prstGeom prst="rect">
            <a:avLst/>
          </a:prstGeom>
        </p:spPr>
        <p:txBody>
          <a:bodyPr wrap="square">
            <a:spAutoFit/>
          </a:bodyPr>
          <a:lstStyle/>
          <a:p>
            <a:r>
              <a:rPr lang="en-US" sz="1600" dirty="0"/>
              <a:t>From: Menzie Chinn &amp; Michael Klein, “Is the Trade Deficit a Drag on Growth?” </a:t>
            </a:r>
            <a:r>
              <a:rPr lang="en-US" sz="1600" i="1" dirty="0" err="1"/>
              <a:t>Econofact</a:t>
            </a:r>
            <a:r>
              <a:rPr lang="en-US" sz="1600" dirty="0"/>
              <a:t>, Jan.20, </a:t>
            </a:r>
            <a:r>
              <a:rPr lang="en-US" sz="1600" dirty="0" smtClean="0"/>
              <a:t>2017</a:t>
            </a:r>
            <a:endParaRPr lang="en-US" dirty="0"/>
          </a:p>
        </p:txBody>
      </p:sp>
      <p:cxnSp>
        <p:nvCxnSpPr>
          <p:cNvPr id="6" name="Straight Arrow Connector 5"/>
          <p:cNvCxnSpPr/>
          <p:nvPr/>
        </p:nvCxnSpPr>
        <p:spPr>
          <a:xfrm>
            <a:off x="4191000" y="3505200"/>
            <a:ext cx="533400" cy="1981200"/>
          </a:xfrm>
          <a:prstGeom prst="straightConnector1">
            <a:avLst/>
          </a:prstGeom>
          <a:ln w="57150">
            <a:solidFill>
              <a:srgbClr val="0070C0"/>
            </a:solidFill>
            <a:tailEnd type="arrow"/>
          </a:ln>
        </p:spPr>
        <p:style>
          <a:lnRef idx="1">
            <a:schemeClr val="accent1"/>
          </a:lnRef>
          <a:fillRef idx="0">
            <a:schemeClr val="accent1"/>
          </a:fillRef>
          <a:effectRef idx="0">
            <a:schemeClr val="accent1"/>
          </a:effectRef>
          <a:fontRef idx="minor">
            <a:schemeClr val="tx1"/>
          </a:fontRef>
        </p:style>
      </p:cxnSp>
      <p:cxnSp>
        <p:nvCxnSpPr>
          <p:cNvPr id="7" name="Straight Arrow Connector 6"/>
          <p:cNvCxnSpPr/>
          <p:nvPr/>
        </p:nvCxnSpPr>
        <p:spPr>
          <a:xfrm flipV="1">
            <a:off x="3962400" y="2819400"/>
            <a:ext cx="762000" cy="2209800"/>
          </a:xfrm>
          <a:prstGeom prst="straightConnector1">
            <a:avLst/>
          </a:prstGeom>
          <a:ln w="57150">
            <a:solidFill>
              <a:srgbClr val="FF0066"/>
            </a:solidFill>
            <a:tailEnd type="arrow"/>
          </a:ln>
        </p:spPr>
        <p:style>
          <a:lnRef idx="1">
            <a:schemeClr val="accent1"/>
          </a:lnRef>
          <a:fillRef idx="0">
            <a:schemeClr val="accent1"/>
          </a:fillRef>
          <a:effectRef idx="0">
            <a:schemeClr val="accent1"/>
          </a:effectRef>
          <a:fontRef idx="minor">
            <a:schemeClr val="tx1"/>
          </a:fontRef>
        </p:style>
      </p:cxnSp>
      <p:sp>
        <p:nvSpPr>
          <p:cNvPr id="15" name="Slide Number Placeholder 14"/>
          <p:cNvSpPr>
            <a:spLocks noGrp="1"/>
          </p:cNvSpPr>
          <p:nvPr>
            <p:ph type="sldNum" sz="quarter" idx="12"/>
          </p:nvPr>
        </p:nvSpPr>
        <p:spPr/>
        <p:txBody>
          <a:bodyPr/>
          <a:lstStyle/>
          <a:p>
            <a:fld id="{FE152671-6DA4-4F1E-8F0E-4F16C7DCCEF7}" type="slidenum">
              <a:rPr lang="en-US" smtClean="0"/>
              <a:t>9</a:t>
            </a:fld>
            <a:endParaRPr lang="en-US"/>
          </a:p>
        </p:txBody>
      </p:sp>
    </p:spTree>
    <p:extLst>
      <p:ext uri="{BB962C8B-B14F-4D97-AF65-F5344CB8AC3E}">
        <p14:creationId xmlns:p14="http://schemas.microsoft.com/office/powerpoint/2010/main" val="3974564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202</TotalTime>
  <Words>790</Words>
  <Application>Microsoft Office PowerPoint</Application>
  <PresentationFormat>On-screen Show (4:3)</PresentationFormat>
  <Paragraphs>143</Paragraphs>
  <Slides>20</Slides>
  <Notes>2</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“Five Trade Fallacies”    Jeffrey Frankel Harpel Professor of Capital Formation &amp; Growth Harvard University </vt:lpstr>
      <vt:lpstr>Fallacy #1: “US trade negotiators have been  out-negotiated by those from other countries.”</vt:lpstr>
      <vt:lpstr>Fallacy #2: “Bilateral trade imbalances reflect bad trade agreements.” </vt:lpstr>
      <vt:lpstr>PowerPoint Presentation</vt:lpstr>
      <vt:lpstr>Fallacy #3: “A trade deficit indicates  the absence of a level playing field.” </vt:lpstr>
      <vt:lpstr>Fig. 2: High tariffs do not improve a country’s trade balance.</vt:lpstr>
      <vt:lpstr>Fig. 3: Current account ≡ national saving - investment</vt:lpstr>
      <vt:lpstr>Fallacy #4:  “Trade deficits are bad, subtracting from growth.  Cut the trade deficit to add to GDP &amp; create jobs.” </vt:lpstr>
      <vt:lpstr>Figure 4: The trade balance need not add to growth.    Indeed the balance “improves” in recessions like 2007-09.</vt:lpstr>
      <vt:lpstr>Fallacy #5: “Trade explains the stagnation  in US median family income since 2001.   An aggressive trade policy would reduce inequality.”</vt:lpstr>
      <vt:lpstr>Fallacy #5: income distribution, continued ; </vt:lpstr>
      <vt:lpstr>  #6: “Trade policy threats against China  (or South Korea!) can serve as ‘bargaining chips’ to help resolve the North Korean nuclear threat.” </vt:lpstr>
      <vt:lpstr>Appendices</vt:lpstr>
      <vt:lpstr>PowerPoint Presentation</vt:lpstr>
      <vt:lpstr>When national saving falls relative to investment,  the trade balance falls.  </vt:lpstr>
      <vt:lpstr>More on #5, Inequality: The share of US income  going to the top is now back to what it was in the 1920s.</vt:lpstr>
      <vt:lpstr>PowerPoint Presentation</vt:lpstr>
      <vt:lpstr>Widening gap between “skilled” &amp; “unskilled” workers, (defined by college graduation).</vt:lpstr>
      <vt:lpstr>Trend in years of education slowed during 1981-2012.</vt:lpstr>
      <vt:lpstr>We do not need to know the relative importance of causes of stagnating median income to know some of the policies to address it.  Here are ten:</vt:lpstr>
    </vt:vector>
  </TitlesOfParts>
  <Company>Harvard Kennedy School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Dell</dc:creator>
  <cp:lastModifiedBy>itfsa</cp:lastModifiedBy>
  <cp:revision>42</cp:revision>
  <dcterms:created xsi:type="dcterms:W3CDTF">2017-09-04T02:51:11Z</dcterms:created>
  <dcterms:modified xsi:type="dcterms:W3CDTF">2017-09-13T22:14:28Z</dcterms:modified>
</cp:coreProperties>
</file>