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1" r:id="rId5"/>
    <p:sldId id="260" r:id="rId6"/>
    <p:sldId id="257" r:id="rId7"/>
    <p:sldId id="262" r:id="rId8"/>
    <p:sldId id="266" r:id="rId9"/>
    <p:sldId id="267" r:id="rId10"/>
    <p:sldId id="269" r:id="rId11"/>
    <p:sldId id="268" r:id="rId12"/>
    <p:sldId id="275" r:id="rId13"/>
    <p:sldId id="263" r:id="rId14"/>
    <p:sldId id="264" r:id="rId15"/>
    <p:sldId id="265" r:id="rId16"/>
    <p:sldId id="270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4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F3CF3F-C0AF-41F4-BE8A-240134D503D0}" type="datetimeFigureOut">
              <a:rPr lang="en-US" smtClean="0"/>
              <a:t>9/12/2017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FF500-8AED-4A76-9238-0B2677783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37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A1875-10EA-47EA-BDBD-718826C256D8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14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6D2B2-C073-457A-8FEE-1D1094FC597C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192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22A9-C218-428E-9EC2-3384B7A25503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285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742D7-FAA5-4A2F-98B5-E259A9A050B3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74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E6DE9-1FEA-443E-9C90-F082F8B7F008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7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5B3B-FC97-4860-8F09-C5ACA88A1ED6}" type="datetime1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6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FD994-513A-4F2E-8094-5CA4E295B1A4}" type="datetime1">
              <a:rPr lang="en-US" smtClean="0"/>
              <a:t>9/12/2017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9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9F96C-3295-447A-B8C1-01537D16865C}" type="datetime1">
              <a:rPr lang="en-US" smtClean="0"/>
              <a:t>9/12/2017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9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99657-936A-414E-9F5C-59368CC92799}" type="datetime1">
              <a:rPr lang="en-US" smtClean="0"/>
              <a:t>9/12/2017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431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AE570-0779-4630-9FFE-B9EB04ACD081}" type="datetime1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3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8DD24-4591-4137-8578-94296759EDB8}" type="datetime1">
              <a:rPr lang="en-US" smtClean="0"/>
              <a:t>9/12/2017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9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FAD51-0828-44B6-BC2C-7B4B28E748A8}" type="datetime1">
              <a:rPr lang="en-US" smtClean="0"/>
              <a:t>9/12/2017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152671-6DA4-4F1E-8F0E-4F16C7DC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39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iie.com/blogs/trade-investment-policy-watch/public-comment-trump-administration-report-significant-trad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762000"/>
            <a:ext cx="8229600" cy="3048000"/>
          </a:xfrm>
        </p:spPr>
        <p:txBody>
          <a:bodyPr>
            <a:normAutofit fontScale="90000"/>
          </a:bodyPr>
          <a:lstStyle/>
          <a:p>
            <a:r>
              <a:rPr lang="en-US" sz="4900" dirty="0" smtClean="0"/>
              <a:t>“Five </a:t>
            </a:r>
            <a:r>
              <a:rPr lang="en-US" sz="4900" dirty="0" smtClean="0"/>
              <a:t>Trade </a:t>
            </a:r>
            <a:r>
              <a:rPr lang="en-US" sz="4900" dirty="0" smtClean="0"/>
              <a:t>Fallacies”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dirty="0" smtClean="0"/>
              <a:t>Jeffrey Frankel</a:t>
            </a:r>
            <a:br>
              <a:rPr lang="en-US" dirty="0" smtClean="0"/>
            </a:br>
            <a:r>
              <a:rPr lang="en-US" sz="3300" dirty="0" smtClean="0"/>
              <a:t>Harpel Professor of Capital Formation &amp; Growth</a:t>
            </a:r>
            <a:br>
              <a:rPr lang="en-US" sz="3300" dirty="0" smtClean="0"/>
            </a:br>
            <a:r>
              <a:rPr lang="en-US" sz="3300" dirty="0" smtClean="0"/>
              <a:t>Harvard University</a:t>
            </a:r>
            <a:r>
              <a:rPr lang="en-US" sz="3300" dirty="0"/>
              <a:t> 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267200"/>
            <a:ext cx="8077200" cy="2286000"/>
          </a:xfrm>
        </p:spPr>
        <p:txBody>
          <a:bodyPr>
            <a:normAutofit fontScale="92500"/>
          </a:bodyPr>
          <a:lstStyle/>
          <a:p>
            <a:r>
              <a:rPr lang="en-US" sz="3600" i="1" dirty="0"/>
              <a:t>Trade Deficits and </a:t>
            </a:r>
            <a:r>
              <a:rPr lang="en-US" sz="3600" i="1" dirty="0" smtClean="0"/>
              <a:t>the </a:t>
            </a:r>
            <a:r>
              <a:rPr lang="en-US" sz="3600" i="1" dirty="0"/>
              <a:t>Trump Administration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American </a:t>
            </a:r>
            <a:r>
              <a:rPr lang="en-US" sz="3600" dirty="0" smtClean="0"/>
              <a:t>Enterprise </a:t>
            </a:r>
            <a:r>
              <a:rPr lang="en-US" sz="3600" dirty="0" smtClean="0"/>
              <a:t>Institute,</a:t>
            </a:r>
            <a:br>
              <a:rPr lang="en-US" sz="3600" dirty="0" smtClean="0"/>
            </a:br>
            <a:r>
              <a:rPr lang="en-US" sz="3000" dirty="0" smtClean="0"/>
              <a:t>Washington </a:t>
            </a:r>
            <a:r>
              <a:rPr lang="en-US" sz="3000" dirty="0" smtClean="0"/>
              <a:t>DC</a:t>
            </a:r>
          </a:p>
          <a:p>
            <a:r>
              <a:rPr lang="en-US" sz="3000" dirty="0"/>
              <a:t>September 15, </a:t>
            </a:r>
            <a:r>
              <a:rPr lang="en-US" sz="3000" dirty="0" smtClean="0"/>
              <a:t>2017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4272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1782762"/>
          </a:xfrm>
        </p:spPr>
        <p:txBody>
          <a:bodyPr>
            <a:normAutofit fontScale="90000"/>
          </a:bodyPr>
          <a:lstStyle/>
          <a:p>
            <a:pPr lvl="0"/>
            <a:r>
              <a:rPr lang="en-US" sz="3600" b="1" dirty="0" smtClean="0"/>
              <a:t>Fallacy #5: </a:t>
            </a:r>
            <a:r>
              <a:rPr lang="en-US" sz="3600" dirty="0" smtClean="0"/>
              <a:t>“Trade explains the </a:t>
            </a:r>
            <a:r>
              <a:rPr lang="en-US" sz="3600" dirty="0"/>
              <a:t>stagnation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in </a:t>
            </a:r>
            <a:r>
              <a:rPr lang="en-US" sz="3600" dirty="0"/>
              <a:t>median family income in the US since 2001. 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An </a:t>
            </a:r>
            <a:r>
              <a:rPr lang="en-US" sz="3600" dirty="0"/>
              <a:t>aggressive trade policy would reduce inequality</a:t>
            </a:r>
            <a:r>
              <a:rPr lang="en-US" sz="3600" dirty="0" smtClean="0"/>
              <a:t>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2209801"/>
            <a:ext cx="8991600" cy="525779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5900" dirty="0"/>
              <a:t>Probably wrong</a:t>
            </a:r>
            <a:r>
              <a:rPr lang="en-US" sz="5900" dirty="0" smtClean="0"/>
              <a:t>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sz="5900" dirty="0" smtClean="0"/>
              <a:t>Yes, imports create </a:t>
            </a:r>
            <a:r>
              <a:rPr lang="en-US" sz="5900" dirty="0"/>
              <a:t>both winners and losers</a:t>
            </a:r>
            <a:r>
              <a:rPr lang="en-US" sz="5900" dirty="0" smtClean="0"/>
              <a:t>.</a:t>
            </a:r>
            <a:r>
              <a:rPr lang="en-US" sz="1100" dirty="0" smtClean="0"/>
              <a:t/>
            </a:r>
            <a:br>
              <a:rPr lang="en-US" sz="1100" dirty="0" smtClean="0"/>
            </a:br>
            <a:r>
              <a:rPr lang="en-US" sz="1100" dirty="0" smtClean="0"/>
              <a:t>  </a:t>
            </a:r>
            <a:endParaRPr lang="en-US" sz="1100" dirty="0"/>
          </a:p>
          <a:p>
            <a:pPr lvl="1"/>
            <a:r>
              <a:rPr lang="en-US" sz="4600" dirty="0"/>
              <a:t>So do all </a:t>
            </a:r>
            <a:r>
              <a:rPr lang="en-US" sz="4600" dirty="0" smtClean="0"/>
              <a:t>changes. </a:t>
            </a:r>
            <a:r>
              <a:rPr lang="en-US" sz="4600" i="1" dirty="0"/>
              <a:t> </a:t>
            </a:r>
            <a:r>
              <a:rPr lang="en-US" sz="4600" i="1" dirty="0" smtClean="0"/>
              <a:t> </a:t>
            </a:r>
            <a:r>
              <a:rPr lang="en-US" sz="4600" i="1" dirty="0" smtClean="0"/>
              <a:t>Keeping </a:t>
            </a:r>
            <a:r>
              <a:rPr lang="en-US" sz="4600" i="1" dirty="0"/>
              <a:t>out</a:t>
            </a:r>
            <a:r>
              <a:rPr lang="en-US" sz="4600" dirty="0"/>
              <a:t> </a:t>
            </a:r>
            <a:r>
              <a:rPr lang="en-US" sz="4600" dirty="0" smtClean="0"/>
              <a:t>imports does too.</a:t>
            </a:r>
            <a:r>
              <a:rPr lang="en-US" sz="1700" dirty="0" smtClean="0"/>
              <a:t/>
            </a:r>
            <a:br>
              <a:rPr lang="en-US" sz="1700" dirty="0" smtClean="0"/>
            </a:br>
            <a:endParaRPr lang="en-US" sz="1700" dirty="0"/>
          </a:p>
          <a:p>
            <a:pPr lvl="1"/>
            <a:r>
              <a:rPr lang="en-US" sz="4600" dirty="0" smtClean="0"/>
              <a:t>Take </a:t>
            </a:r>
            <a:r>
              <a:rPr lang="en-US" sz="4600" dirty="0"/>
              <a:t>the example of Trump </a:t>
            </a:r>
            <a:r>
              <a:rPr lang="en-US" sz="4600" dirty="0" smtClean="0"/>
              <a:t>moves </a:t>
            </a:r>
            <a:r>
              <a:rPr lang="en-US" sz="4600" dirty="0"/>
              <a:t>against imports of steel</a:t>
            </a:r>
            <a:r>
              <a:rPr lang="en-US" sz="3800" dirty="0"/>
              <a:t> </a:t>
            </a:r>
            <a:r>
              <a:rPr lang="en-US" sz="3800" dirty="0" smtClean="0"/>
              <a:t>&amp; </a:t>
            </a:r>
            <a:r>
              <a:rPr lang="en-US" sz="4600" dirty="0" smtClean="0"/>
              <a:t>aluminum.</a:t>
            </a:r>
          </a:p>
          <a:p>
            <a:pPr lvl="2"/>
            <a:r>
              <a:rPr lang="en-US" sz="4200" dirty="0"/>
              <a:t>E</a:t>
            </a:r>
            <a:r>
              <a:rPr lang="en-US" sz="4200" dirty="0" smtClean="0"/>
              <a:t>ven ignoring the flimsy national </a:t>
            </a:r>
            <a:r>
              <a:rPr lang="en-US" sz="4200" dirty="0"/>
              <a:t>security claim (under Section 232</a:t>
            </a:r>
            <a:r>
              <a:rPr lang="en-US" sz="4200" dirty="0" smtClean="0"/>
              <a:t>),</a:t>
            </a:r>
            <a:endParaRPr lang="en-US" sz="4200" dirty="0" smtClean="0"/>
          </a:p>
          <a:p>
            <a:pPr lvl="2"/>
            <a:r>
              <a:rPr lang="en-US" sz="4400" dirty="0" smtClean="0"/>
              <a:t>loss </a:t>
            </a:r>
            <a:r>
              <a:rPr lang="en-US" sz="4400" dirty="0"/>
              <a:t>of </a:t>
            </a:r>
            <a:r>
              <a:rPr lang="en-US" sz="4400" dirty="0" smtClean="0"/>
              <a:t>these imports </a:t>
            </a:r>
            <a:r>
              <a:rPr lang="en-US" sz="4400" dirty="0"/>
              <a:t>would raise costs </a:t>
            </a:r>
            <a:r>
              <a:rPr lang="en-US" sz="4400" dirty="0" smtClean="0"/>
              <a:t>to </a:t>
            </a:r>
            <a:r>
              <a:rPr lang="en-US" sz="4400" dirty="0"/>
              <a:t>US manufacturers that use </a:t>
            </a:r>
            <a:r>
              <a:rPr lang="en-US" sz="4400" dirty="0" smtClean="0"/>
              <a:t>the </a:t>
            </a:r>
            <a:r>
              <a:rPr lang="en-US" sz="4400" dirty="0"/>
              <a:t>products as inputs (such as autos).  </a:t>
            </a:r>
            <a:r>
              <a:rPr lang="en-US" sz="4400" dirty="0" smtClean="0"/>
              <a:t>This </a:t>
            </a:r>
            <a:r>
              <a:rPr lang="en-US" sz="4400" dirty="0"/>
              <a:t>would both raise the cost of living at home and make US exports less competitive </a:t>
            </a:r>
            <a:r>
              <a:rPr lang="en-US" sz="4400" dirty="0" smtClean="0"/>
              <a:t>abroad.</a:t>
            </a:r>
            <a:r>
              <a:rPr lang="en-US" sz="1700" dirty="0" smtClean="0"/>
              <a:t/>
            </a:r>
            <a:br>
              <a:rPr lang="en-US" sz="1700" dirty="0" smtClean="0"/>
            </a:br>
            <a:r>
              <a:rPr lang="en-US" sz="1700" dirty="0" smtClean="0"/>
              <a:t> </a:t>
            </a:r>
            <a:endParaRPr lang="en-US" sz="1700" dirty="0" smtClean="0"/>
          </a:p>
          <a:p>
            <a:pPr lvl="1"/>
            <a:r>
              <a:rPr lang="en-US" sz="4800" dirty="0" smtClean="0"/>
              <a:t>Further costs of import protection: We </a:t>
            </a:r>
            <a:r>
              <a:rPr lang="en-US" sz="4800" dirty="0" smtClean="0"/>
              <a:t>would lose exports </a:t>
            </a:r>
            <a:r>
              <a:rPr lang="en-US" sz="4800" dirty="0" smtClean="0"/>
              <a:t>through</a:t>
            </a:r>
            <a:endParaRPr lang="en-US" sz="4800" dirty="0" smtClean="0"/>
          </a:p>
          <a:p>
            <a:pPr lvl="2"/>
            <a:r>
              <a:rPr lang="en-US" sz="4400" dirty="0" smtClean="0"/>
              <a:t>(</a:t>
            </a:r>
            <a:r>
              <a:rPr lang="en-US" sz="4400" dirty="0"/>
              <a:t>1) foreign loss of dollar earnings with which to buy goods from us, </a:t>
            </a:r>
            <a:endParaRPr lang="en-US" sz="4400" dirty="0" smtClean="0"/>
          </a:p>
          <a:p>
            <a:pPr lvl="2"/>
            <a:r>
              <a:rPr lang="en-US" sz="4400" dirty="0" smtClean="0"/>
              <a:t>(</a:t>
            </a:r>
            <a:r>
              <a:rPr lang="en-US" sz="4400" dirty="0"/>
              <a:t>2) dollar appreciation, </a:t>
            </a:r>
            <a:r>
              <a:rPr lang="en-US" sz="4400" dirty="0" smtClean="0"/>
              <a:t>and  </a:t>
            </a:r>
            <a:endParaRPr lang="en-US" sz="4400" dirty="0" smtClean="0"/>
          </a:p>
          <a:p>
            <a:pPr lvl="2"/>
            <a:r>
              <a:rPr lang="en-US" sz="4400" dirty="0" smtClean="0"/>
              <a:t>(</a:t>
            </a:r>
            <a:r>
              <a:rPr lang="en-US" sz="4400" dirty="0"/>
              <a:t>3) foreign retaliation against US products</a:t>
            </a:r>
            <a:r>
              <a:rPr lang="en-US" sz="4400" dirty="0" smtClean="0"/>
              <a:t>.</a:t>
            </a:r>
            <a:r>
              <a:rPr lang="en-US" sz="2500" dirty="0" smtClean="0"/>
              <a:t/>
            </a:r>
            <a:br>
              <a:rPr lang="en-US" sz="2500" dirty="0" smtClean="0"/>
            </a:br>
            <a:endParaRPr lang="en-US" sz="25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73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944562"/>
          </a:xfrm>
        </p:spPr>
        <p:txBody>
          <a:bodyPr>
            <a:normAutofit/>
          </a:bodyPr>
          <a:lstStyle/>
          <a:p>
            <a:pPr lvl="0"/>
            <a:r>
              <a:rPr lang="en-US" sz="3600" dirty="0" smtClean="0"/>
              <a:t>Fallacy #5: income distribution</a:t>
            </a:r>
            <a:r>
              <a:rPr lang="en-US" sz="2400" dirty="0" smtClean="0"/>
              <a:t>, continued </a:t>
            </a:r>
            <a:r>
              <a:rPr lang="en-US" sz="3600" dirty="0" smtClean="0"/>
              <a:t>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37593"/>
            <a:ext cx="8839200" cy="5486400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/>
              <a:t>Yes, specific industries &amp; localities suffer from import competition.  </a:t>
            </a:r>
          </a:p>
          <a:p>
            <a:pPr lvl="1"/>
            <a:r>
              <a:rPr lang="en-US" sz="5500" dirty="0"/>
              <a:t>But this leaves out two big factors on the “plus“ side:  </a:t>
            </a:r>
          </a:p>
          <a:p>
            <a:pPr lvl="2"/>
            <a:r>
              <a:rPr lang="en-US" sz="5000" dirty="0"/>
              <a:t>trade creates export jobs, paying higher wages than other jobs; </a:t>
            </a:r>
          </a:p>
          <a:p>
            <a:pPr lvl="2"/>
            <a:r>
              <a:rPr lang="en-US" sz="5000" dirty="0"/>
              <a:t>trade lowers the price of importable consumer goods, </a:t>
            </a:r>
            <a:br>
              <a:rPr lang="en-US" sz="5000" dirty="0"/>
            </a:br>
            <a:r>
              <a:rPr lang="en-US" sz="5000" dirty="0"/>
              <a:t>disproportionately bought by lower-income households</a:t>
            </a:r>
            <a:r>
              <a:rPr lang="en-US" sz="5000" dirty="0" smtClean="0"/>
              <a:t>.</a:t>
            </a:r>
            <a:r>
              <a:rPr lang="en-US" sz="3500" dirty="0" smtClean="0"/>
              <a:t/>
            </a:r>
            <a:br>
              <a:rPr lang="en-US" sz="3500" dirty="0" smtClean="0"/>
            </a:br>
            <a:endParaRPr lang="en-US" sz="3500" dirty="0" smtClean="0"/>
          </a:p>
          <a:p>
            <a:r>
              <a:rPr lang="en-US" sz="6000" dirty="0" smtClean="0"/>
              <a:t>It </a:t>
            </a:r>
            <a:r>
              <a:rPr lang="en-US" sz="6000" dirty="0"/>
              <a:t>is hard to say whether or how much </a:t>
            </a:r>
            <a:r>
              <a:rPr lang="en-US" sz="6000" dirty="0" smtClean="0"/>
              <a:t>trade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has </a:t>
            </a:r>
            <a:r>
              <a:rPr lang="en-US" sz="6000" dirty="0"/>
              <a:t>contributed to rising inequality.  </a:t>
            </a:r>
            <a:endParaRPr lang="en-US" sz="6000" dirty="0" smtClean="0"/>
          </a:p>
          <a:p>
            <a:pPr lvl="1"/>
            <a:r>
              <a:rPr lang="en-US" sz="5500" dirty="0" smtClean="0"/>
              <a:t>Probably </a:t>
            </a:r>
            <a:r>
              <a:rPr lang="en-US" sz="5500" dirty="0"/>
              <a:t>less than such other factors </a:t>
            </a:r>
            <a:r>
              <a:rPr lang="en-US" sz="5500" dirty="0" smtClean="0"/>
              <a:t>as:</a:t>
            </a:r>
            <a:endParaRPr lang="en-US" sz="5500" dirty="0" smtClean="0"/>
          </a:p>
          <a:p>
            <a:pPr lvl="2"/>
            <a:r>
              <a:rPr lang="en-US" sz="4600" dirty="0" smtClean="0"/>
              <a:t>technological </a:t>
            </a:r>
            <a:r>
              <a:rPr lang="en-US" sz="4600" dirty="0"/>
              <a:t>progress, </a:t>
            </a:r>
            <a:endParaRPr lang="en-US" sz="4600" dirty="0" smtClean="0"/>
          </a:p>
          <a:p>
            <a:pPr lvl="2"/>
            <a:r>
              <a:rPr lang="en-US" sz="4600" dirty="0" smtClean="0"/>
              <a:t>slowed </a:t>
            </a:r>
            <a:r>
              <a:rPr lang="en-US" sz="4600" dirty="0"/>
              <a:t>education rates, </a:t>
            </a:r>
            <a:endParaRPr lang="en-US" sz="4600" dirty="0" smtClean="0"/>
          </a:p>
          <a:p>
            <a:pPr lvl="2"/>
            <a:r>
              <a:rPr lang="en-US" sz="4600" dirty="0" smtClean="0"/>
              <a:t>winner-take-all </a:t>
            </a:r>
            <a:r>
              <a:rPr lang="en-US" sz="4600" dirty="0"/>
              <a:t>markets, </a:t>
            </a:r>
            <a:endParaRPr lang="en-US" sz="4600" dirty="0" smtClean="0"/>
          </a:p>
          <a:p>
            <a:pPr lvl="2"/>
            <a:r>
              <a:rPr lang="en-US" sz="4600" dirty="0" smtClean="0"/>
              <a:t>assortative </a:t>
            </a:r>
            <a:r>
              <a:rPr lang="en-US" sz="4600" dirty="0"/>
              <a:t>mating, and </a:t>
            </a:r>
            <a:endParaRPr lang="en-US" sz="4600" dirty="0" smtClean="0"/>
          </a:p>
          <a:p>
            <a:pPr lvl="2"/>
            <a:r>
              <a:rPr lang="en-US" sz="4600" dirty="0" smtClean="0"/>
              <a:t>increased </a:t>
            </a:r>
            <a:r>
              <a:rPr lang="en-US" sz="4600" dirty="0"/>
              <a:t>monopoly power in some industries</a:t>
            </a:r>
            <a:r>
              <a:rPr lang="en-US" sz="4600" dirty="0" smtClean="0"/>
              <a:t>.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6000" dirty="0"/>
              <a:t>We do not need to know the relative importance 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>of </a:t>
            </a:r>
            <a:r>
              <a:rPr lang="en-US" sz="6000" dirty="0"/>
              <a:t>causes </a:t>
            </a:r>
            <a:r>
              <a:rPr lang="en-US" sz="6000" dirty="0" smtClean="0"/>
              <a:t>of inequality </a:t>
            </a:r>
            <a:r>
              <a:rPr lang="en-US" sz="6000" dirty="0"/>
              <a:t>to know </a:t>
            </a:r>
            <a:r>
              <a:rPr lang="en-US" sz="6000" dirty="0" smtClean="0"/>
              <a:t>policies </a:t>
            </a:r>
            <a:r>
              <a:rPr lang="en-US" sz="6000" dirty="0"/>
              <a:t>to address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25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27038"/>
            <a:ext cx="8458200" cy="1782762"/>
          </a:xfrm>
        </p:spPr>
        <p:txBody>
          <a:bodyPr>
            <a:normAutofit fontScale="90000"/>
          </a:bodyPr>
          <a:lstStyle/>
          <a:p>
            <a:pPr lvl="2" algn="ctr"/>
            <a:r>
              <a:rPr lang="en-US" dirty="0"/>
              <a:t> </a:t>
            </a:r>
            <a:br>
              <a:rPr lang="en-US" dirty="0"/>
            </a:br>
            <a:r>
              <a:rPr lang="en-US" sz="3600" dirty="0" smtClean="0">
                <a:latin typeface="+mn-lt"/>
              </a:rPr>
              <a:t>#6: “Trade </a:t>
            </a:r>
            <a:r>
              <a:rPr lang="en-US" sz="3600" dirty="0">
                <a:latin typeface="+mn-lt"/>
              </a:rPr>
              <a:t>policy threats against China </a:t>
            </a:r>
            <a:r>
              <a:rPr lang="en-US" sz="3600" dirty="0" smtClean="0">
                <a:latin typeface="+mn-lt"/>
              </a:rPr>
              <a:t/>
            </a:r>
            <a:br>
              <a:rPr lang="en-US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(</a:t>
            </a:r>
            <a:r>
              <a:rPr lang="en-US" sz="3600" dirty="0">
                <a:latin typeface="+mn-lt"/>
              </a:rPr>
              <a:t>or South Korea!) can serve as ‘bargaining chips’ to help resolve the North Korean nuclear threat.”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743200"/>
            <a:ext cx="8686800" cy="3382963"/>
          </a:xfrm>
        </p:spPr>
        <p:txBody>
          <a:bodyPr/>
          <a:lstStyle/>
          <a:p>
            <a:r>
              <a:rPr lang="en-US" dirty="0" smtClean="0"/>
              <a:t>Folly (not fallacy).</a:t>
            </a:r>
          </a:p>
          <a:p>
            <a:r>
              <a:rPr lang="en-US" dirty="0" smtClean="0"/>
              <a:t>A deal-maker should know fundamental principles of bargaining:</a:t>
            </a:r>
          </a:p>
          <a:p>
            <a:pPr lvl="1"/>
            <a:r>
              <a:rPr lang="en-US" dirty="0" smtClean="0"/>
              <a:t>One needs to think of what the other country wants.</a:t>
            </a:r>
          </a:p>
          <a:p>
            <a:pPr lvl="1"/>
            <a:r>
              <a:rPr lang="en-US" dirty="0" smtClean="0"/>
              <a:t>Threats and promises require credibility.</a:t>
            </a:r>
          </a:p>
          <a:p>
            <a:pPr lvl="2"/>
            <a:r>
              <a:rPr lang="en-US" dirty="0" smtClean="0"/>
              <a:t>Trump has already squandered his many times over.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1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763000" cy="4297363"/>
          </a:xfrm>
        </p:spPr>
        <p:txBody>
          <a:bodyPr/>
          <a:lstStyle/>
          <a:p>
            <a:r>
              <a:rPr lang="en-US" dirty="0" smtClean="0"/>
              <a:t>China’s bilateral imbalances</a:t>
            </a:r>
          </a:p>
          <a:p>
            <a:r>
              <a:rPr lang="en-US" dirty="0" smtClean="0"/>
              <a:t>The US trade balance as saving minus investment</a:t>
            </a:r>
          </a:p>
          <a:p>
            <a:r>
              <a:rPr lang="en-US" dirty="0" smtClean="0"/>
              <a:t>Widening US income inequality.</a:t>
            </a:r>
          </a:p>
          <a:p>
            <a:pPr lvl="1"/>
            <a:r>
              <a:rPr lang="en-US" dirty="0"/>
              <a:t>The share of US income going to </a:t>
            </a:r>
            <a:r>
              <a:rPr lang="en-US" dirty="0" smtClean="0"/>
              <a:t>the </a:t>
            </a:r>
            <a:r>
              <a:rPr lang="en-US" dirty="0"/>
              <a:t>top is now back to what it was in the 1920s</a:t>
            </a:r>
            <a:r>
              <a:rPr lang="en-US" dirty="0" smtClean="0"/>
              <a:t>.  But why?</a:t>
            </a:r>
          </a:p>
          <a:p>
            <a:pPr lvl="1"/>
            <a:r>
              <a:rPr lang="en-US" dirty="0" smtClean="0"/>
              <a:t>Technology, as reflected in the skilled wage premium.</a:t>
            </a:r>
          </a:p>
          <a:p>
            <a:pPr lvl="1"/>
            <a:r>
              <a:rPr lang="en-US" dirty="0" smtClean="0"/>
              <a:t>The supply of educated workers has not kept up.</a:t>
            </a:r>
          </a:p>
          <a:p>
            <a:pPr lvl="1"/>
            <a:r>
              <a:rPr lang="en-US" dirty="0" smtClean="0"/>
              <a:t>What can be done about it?  Ten policies.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62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Content Placeholder 4" descr="ChinaTBinclbilatUS201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2133600"/>
            <a:ext cx="6557070" cy="4343400"/>
          </a:xfrm>
        </p:spPr>
      </p:pic>
      <p:sp>
        <p:nvSpPr>
          <p:cNvPr id="276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AF2634A-9894-4C3E-A90D-CFB1D41FA58C}" type="slidenum">
              <a:rPr lang="en-US" altLang="en-US" sz="1400"/>
              <a:pPr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27653" name="TextBox 6"/>
          <p:cNvSpPr txBox="1">
            <a:spLocks noChangeArrowheads="1"/>
          </p:cNvSpPr>
          <p:nvPr/>
        </p:nvSpPr>
        <p:spPr bwMode="auto">
          <a:xfrm>
            <a:off x="0" y="990600"/>
            <a:ext cx="917285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000" dirty="0" smtClean="0">
                <a:latin typeface="+mn-lt"/>
              </a:rPr>
              <a:t>China runs bilateral deficit with the US, while importing commodities and other inputs from other countries</a:t>
            </a:r>
            <a:r>
              <a:rPr lang="en-US" altLang="en-US" sz="2800" dirty="0" smtClean="0">
                <a:latin typeface="+mn-lt"/>
              </a:rPr>
              <a:t>.</a:t>
            </a:r>
            <a:endParaRPr lang="en-US" altLang="en-US" sz="2800" dirty="0">
              <a:latin typeface="+mn-lt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981200" y="3962400"/>
            <a:ext cx="2590800" cy="1295400"/>
          </a:xfrm>
          <a:prstGeom prst="straightConnector1">
            <a:avLst/>
          </a:prstGeom>
          <a:ln w="38100">
            <a:solidFill>
              <a:srgbClr val="0099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572000" y="3962400"/>
            <a:ext cx="2362200" cy="15240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066800" y="228600"/>
            <a:ext cx="69788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More on Fallacy #2:  Bilateral imbalances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924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7208"/>
            <a:ext cx="8991600" cy="106159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When national saving falls relative to investment, </a:t>
            </a:r>
            <a:b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trade balance falls.  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 descr="trump-smal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834964"/>
            <a:ext cx="7620000" cy="5029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2068284" y="2368364"/>
            <a:ext cx="4572000" cy="400110"/>
          </a:xfrm>
          <a:prstGeom prst="rect">
            <a:avLst/>
          </a:prstGeom>
          <a:solidFill>
            <a:schemeClr val="bg1"/>
          </a:soli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algn="ctr" eaLnBrk="1" hangingPunct="1"/>
            <a:r>
              <a:rPr lang="en-US" altLang="en-US" sz="2000" dirty="0" smtClean="0">
                <a:solidFill>
                  <a:srgbClr val="FF0066"/>
                </a:solidFill>
                <a:latin typeface="Calibri" panose="020F0502020204030204" pitchFamily="34" charset="0"/>
              </a:rPr>
              <a:t>Trend: Gap </a:t>
            </a:r>
            <a:r>
              <a:rPr lang="en-US" altLang="en-US" sz="2000" dirty="0">
                <a:solidFill>
                  <a:srgbClr val="FF0066"/>
                </a:solidFill>
                <a:latin typeface="Calibri" panose="020F0502020204030204" pitchFamily="34" charset="0"/>
              </a:rPr>
              <a:t>widened, </a:t>
            </a:r>
            <a:r>
              <a:rPr lang="en-US" altLang="en-US" sz="2000" dirty="0" smtClean="0">
                <a:solidFill>
                  <a:srgbClr val="FF0066"/>
                </a:solidFill>
                <a:latin typeface="Calibri" panose="020F0502020204030204" pitchFamily="34" charset="0"/>
              </a:rPr>
              <a:t>as </a:t>
            </a:r>
            <a:r>
              <a:rPr lang="en-US" altLang="en-US" sz="2000" dirty="0">
                <a:solidFill>
                  <a:srgbClr val="FF0066"/>
                </a:solidFill>
                <a:latin typeface="Calibri" panose="020F0502020204030204" pitchFamily="34" charset="0"/>
              </a:rPr>
              <a:t>NS </a:t>
            </a:r>
            <a:r>
              <a:rPr lang="en-US" altLang="en-US" sz="2000" dirty="0" smtClean="0">
                <a:solidFill>
                  <a:srgbClr val="FF0066"/>
                </a:solidFill>
                <a:latin typeface="Calibri" panose="020F0502020204030204" pitchFamily="34" charset="0"/>
              </a:rPr>
              <a:t>fell relative </a:t>
            </a:r>
            <a:r>
              <a:rPr lang="en-US" altLang="en-US" sz="2000" dirty="0">
                <a:solidFill>
                  <a:srgbClr val="FF0066"/>
                </a:solidFill>
                <a:latin typeface="Calibri" panose="020F0502020204030204" pitchFamily="34" charset="0"/>
              </a:rPr>
              <a:t>to I</a:t>
            </a: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6048828" y="4669360"/>
            <a:ext cx="23150" cy="717976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6" name="Line 15"/>
          <p:cNvSpPr>
            <a:spLocks noChangeShapeType="1"/>
          </p:cNvSpPr>
          <p:nvPr/>
        </p:nvSpPr>
        <p:spPr bwMode="auto">
          <a:xfrm flipH="1">
            <a:off x="6048828" y="3501377"/>
            <a:ext cx="23150" cy="73297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447800" y="2878614"/>
            <a:ext cx="5105400" cy="1573996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447800" y="2878614"/>
            <a:ext cx="5181600" cy="73547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295400" y="4631696"/>
            <a:ext cx="5257800" cy="784668"/>
          </a:xfrm>
          <a:prstGeom prst="straightConnector1">
            <a:avLst/>
          </a:prstGeom>
          <a:ln w="57150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535202" y="6619916"/>
            <a:ext cx="18982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CFR</a:t>
            </a:r>
            <a:r>
              <a:rPr lang="en-US" sz="1400" dirty="0"/>
              <a:t>, Oct. 12, 2016</a:t>
            </a:r>
            <a:br>
              <a:rPr lang="en-US" sz="1400" dirty="0"/>
            </a:br>
            <a:endParaRPr lang="en-US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152399" y="228600"/>
            <a:ext cx="9067801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smtClean="0"/>
              <a:t>More on Fallacy #3:  Trade deficit is a macro phenomenon</a:t>
            </a:r>
            <a:endParaRPr lang="en-US" sz="29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914691" y="4191000"/>
            <a:ext cx="848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National </a:t>
            </a:r>
            <a:b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saving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980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1683"/>
            <a:ext cx="8458200" cy="114300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More on Fallacy #5: The </a:t>
            </a:r>
            <a:r>
              <a:rPr lang="en-US" sz="2900" dirty="0"/>
              <a:t>share of US income going to </a:t>
            </a:r>
            <a:r>
              <a:rPr lang="en-US" sz="2900" dirty="0" smtClean="0"/>
              <a:t/>
            </a:r>
            <a:br>
              <a:rPr lang="en-US" sz="2900" dirty="0" smtClean="0"/>
            </a:br>
            <a:r>
              <a:rPr lang="en-US" sz="2900" dirty="0" smtClean="0"/>
              <a:t>the top is </a:t>
            </a:r>
            <a:r>
              <a:rPr lang="en-US" sz="2900" dirty="0"/>
              <a:t>now back to </a:t>
            </a:r>
            <a:r>
              <a:rPr lang="en-US" sz="2900" dirty="0" smtClean="0"/>
              <a:t>what it was in the </a:t>
            </a:r>
            <a:r>
              <a:rPr lang="en-US" sz="2900" dirty="0"/>
              <a:t>1920s.</a:t>
            </a:r>
          </a:p>
        </p:txBody>
      </p:sp>
      <p:pic>
        <p:nvPicPr>
          <p:cNvPr id="2050" name="Picture 2" descr="Income Concentration at the Top Has Risen Sharply Since the 1970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964" y="1614845"/>
            <a:ext cx="6035167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600" y="6553200"/>
            <a:ext cx="7696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Chad Stone et al, CBPP, Sept </a:t>
            </a:r>
            <a:r>
              <a:rPr lang="en-US" sz="1200" cap="all" dirty="0"/>
              <a:t>30, 2016   </a:t>
            </a:r>
            <a:r>
              <a:rPr lang="en-US" sz="800" dirty="0"/>
              <a:t>www.cbpp.org/research/poverty-and-inequality/a-guide-to-statistics-on-historical-trends-in-income-inequality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5486400" y="3900845"/>
            <a:ext cx="1752600" cy="1066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49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89154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Widening </a:t>
            </a:r>
            <a:r>
              <a:rPr lang="en-US" sz="2800" dirty="0"/>
              <a:t>gap between “skilled” &amp; “unskilled” workers, </a:t>
            </a:r>
            <a:r>
              <a:rPr lang="en-US" sz="2800" dirty="0" smtClean="0"/>
              <a:t>(defined </a:t>
            </a:r>
            <a:r>
              <a:rPr lang="en-US" sz="2800" dirty="0"/>
              <a:t>by college </a:t>
            </a:r>
            <a:r>
              <a:rPr lang="en-US" sz="2800" dirty="0" smtClean="0"/>
              <a:t>graduation).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19" y="1447800"/>
            <a:ext cx="7042149" cy="508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57043" y="6550223"/>
            <a:ext cx="32281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Fig.10. </a:t>
            </a:r>
            <a:endParaRPr lang="en-US" sz="14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981200" y="2819400"/>
            <a:ext cx="5105400" cy="1981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93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50838"/>
            <a:ext cx="91440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Trend </a:t>
            </a:r>
            <a:r>
              <a:rPr lang="en-US" sz="2800" dirty="0"/>
              <a:t>in years of education slowed during 1981-2012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42" y="1905000"/>
            <a:ext cx="7479858" cy="479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979584" y="6550223"/>
            <a:ext cx="322819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Fig.11. </a:t>
            </a:r>
            <a:endParaRPr lang="en-US" sz="1400" dirty="0"/>
          </a:p>
        </p:txBody>
      </p:sp>
      <p:sp>
        <p:nvSpPr>
          <p:cNvPr id="7" name="Rectangle 6"/>
          <p:cNvSpPr/>
          <p:nvPr/>
        </p:nvSpPr>
        <p:spPr>
          <a:xfrm>
            <a:off x="6049095" y="3687620"/>
            <a:ext cx="1875705" cy="73866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Trend</a:t>
            </a:r>
            <a:b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1981 – 2012</a:t>
            </a:r>
            <a:b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= 1951+30 to 1982+30.</a:t>
            </a:r>
          </a:p>
        </p:txBody>
      </p:sp>
      <p:sp>
        <p:nvSpPr>
          <p:cNvPr id="8" name="Rectangle 7"/>
          <p:cNvSpPr/>
          <p:nvPr/>
        </p:nvSpPr>
        <p:spPr>
          <a:xfrm>
            <a:off x="2438400" y="3623208"/>
            <a:ext cx="1875706" cy="73866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Trend</a:t>
            </a:r>
            <a:br>
              <a:rPr lang="en-US" sz="1400" b="1" dirty="0">
                <a:solidFill>
                  <a:srgbClr val="C00000"/>
                </a:solidFill>
              </a:rPr>
            </a:br>
            <a:r>
              <a:rPr lang="en-US" sz="1400" b="1" dirty="0">
                <a:solidFill>
                  <a:srgbClr val="C00000"/>
                </a:solidFill>
              </a:rPr>
              <a:t>1906 – 1981</a:t>
            </a:r>
            <a:br>
              <a:rPr lang="en-US" sz="1400" b="1" dirty="0">
                <a:solidFill>
                  <a:srgbClr val="C00000"/>
                </a:solidFill>
              </a:rPr>
            </a:br>
            <a:r>
              <a:rPr lang="en-US" sz="1400" dirty="0">
                <a:solidFill>
                  <a:srgbClr val="C00000"/>
                </a:solidFill>
              </a:rPr>
              <a:t>= 1876+30 to 1951+30.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428690"/>
            <a:ext cx="8534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Mean Years of Schooling at Age 30, U.S. Native-Born, by Year of Birth, 1876-1982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86563" y="3200400"/>
            <a:ext cx="1938237" cy="304800"/>
          </a:xfrm>
          <a:prstGeom prst="straightConnector1">
            <a:avLst/>
          </a:prstGeom>
          <a:ln w="762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4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dirty="0" smtClean="0">
                <a:latin typeface="+mn-lt"/>
              </a:rPr>
              <a:t>We do not need to know the relative importance of causes of </a:t>
            </a:r>
            <a:r>
              <a:rPr lang="en-US" sz="2800" dirty="0" smtClean="0">
                <a:latin typeface="+mn-lt"/>
              </a:rPr>
              <a:t>stagnating median income to </a:t>
            </a:r>
            <a:r>
              <a:rPr lang="en-US" sz="2800" dirty="0" smtClean="0">
                <a:latin typeface="+mn-lt"/>
              </a:rPr>
              <a:t>know some of the policies to address it.  Here are ten: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3729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Expand</a:t>
            </a:r>
            <a:r>
              <a:rPr lang="en-US" dirty="0"/>
              <a:t>, don’t reduce, the health-insured population.</a:t>
            </a:r>
          </a:p>
          <a:p>
            <a:r>
              <a:rPr lang="en-US" dirty="0"/>
              <a:t>Strengthen, don’t weaken, US financial regulation.</a:t>
            </a:r>
          </a:p>
          <a:p>
            <a:r>
              <a:rPr lang="en-US" dirty="0"/>
              <a:t>Address the long-term rise in household debt.</a:t>
            </a:r>
          </a:p>
          <a:p>
            <a:r>
              <a:rPr lang="en-US" dirty="0"/>
              <a:t>Reform the tax system (staying revenue-neutral)</a:t>
            </a:r>
          </a:p>
          <a:p>
            <a:pPr lvl="1"/>
            <a:r>
              <a:rPr lang="en-US" dirty="0"/>
              <a:t>Expand the </a:t>
            </a:r>
            <a:r>
              <a:rPr lang="en-US" dirty="0" smtClean="0"/>
              <a:t>EITC, not the </a:t>
            </a:r>
            <a:r>
              <a:rPr lang="en-US" dirty="0"/>
              <a:t>estate </a:t>
            </a:r>
            <a:r>
              <a:rPr lang="en-US" dirty="0" smtClean="0"/>
              <a:t>tax exemption.</a:t>
            </a:r>
            <a:endParaRPr lang="en-US" dirty="0"/>
          </a:p>
          <a:p>
            <a:pPr lvl="1"/>
            <a:r>
              <a:rPr lang="en-US" dirty="0"/>
              <a:t>Make the payroll tax more </a:t>
            </a:r>
            <a:r>
              <a:rPr lang="en-US" dirty="0" smtClean="0"/>
              <a:t>progressive, not less.</a:t>
            </a:r>
            <a:endParaRPr lang="en-US" dirty="0"/>
          </a:p>
          <a:p>
            <a:pPr lvl="1"/>
            <a:r>
              <a:rPr lang="en-US" dirty="0"/>
              <a:t>Corporate: lower the tax rate, but offset by eliminating </a:t>
            </a:r>
            <a:r>
              <a:rPr lang="en-US" dirty="0" smtClean="0"/>
              <a:t>deductions.</a:t>
            </a:r>
            <a:endParaRPr lang="en-US" dirty="0"/>
          </a:p>
          <a:p>
            <a:r>
              <a:rPr lang="en-US" dirty="0"/>
              <a:t>Put social security on a sound footing</a:t>
            </a:r>
            <a:r>
              <a:rPr lang="en-US" dirty="0" smtClean="0"/>
              <a:t>.</a:t>
            </a:r>
          </a:p>
          <a:p>
            <a:r>
              <a:rPr lang="en-US" dirty="0"/>
              <a:t>Improve education, esp. universal pre-school education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Increase infrastructure spending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Energy:</a:t>
            </a:r>
          </a:p>
          <a:p>
            <a:pPr lvl="1"/>
            <a:r>
              <a:rPr lang="en-US" dirty="0"/>
              <a:t>Start a carbon </a:t>
            </a:r>
            <a:r>
              <a:rPr lang="en-US" dirty="0" smtClean="0"/>
              <a:t>tax; d</a:t>
            </a:r>
            <a:r>
              <a:rPr lang="en-US" dirty="0" smtClean="0"/>
              <a:t>on’t </a:t>
            </a:r>
            <a:r>
              <a:rPr lang="en-US" dirty="0"/>
              <a:t>subsidize fossil </a:t>
            </a:r>
            <a:r>
              <a:rPr lang="en-US" dirty="0" smtClean="0"/>
              <a:t>fuels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ut </a:t>
            </a:r>
            <a:r>
              <a:rPr lang="en-US" dirty="0"/>
              <a:t>allow fracking (regulated).  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/>
              <a:t>US global economic leadership, including </a:t>
            </a:r>
            <a:r>
              <a:rPr lang="en-US" dirty="0" smtClean="0"/>
              <a:t>trade </a:t>
            </a:r>
            <a:r>
              <a:rPr lang="en-US" dirty="0"/>
              <a:t>agreements.</a:t>
            </a:r>
          </a:p>
          <a:p>
            <a:r>
              <a:rPr lang="en-US" dirty="0"/>
              <a:t>Consider wage insurance.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sz="3600" b="1" dirty="0" smtClean="0"/>
              <a:t>Fallacy #1: </a:t>
            </a:r>
            <a:r>
              <a:rPr lang="en-US" sz="3600" dirty="0"/>
              <a:t>“US trade negotiators have been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out-negotiated </a:t>
            </a:r>
            <a:r>
              <a:rPr lang="en-US" sz="3600" dirty="0"/>
              <a:t>by those from other countries</a:t>
            </a:r>
            <a:r>
              <a:rPr lang="en-US" sz="3600" dirty="0" smtClean="0"/>
              <a:t>.”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86800" cy="52578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400" dirty="0" smtClean="0"/>
              <a:t>Wrong</a:t>
            </a:r>
            <a:r>
              <a:rPr lang="en-US" sz="3400" dirty="0"/>
              <a:t>.</a:t>
            </a:r>
          </a:p>
          <a:p>
            <a:r>
              <a:rPr lang="en-US" sz="3400" dirty="0" smtClean="0"/>
              <a:t>In </a:t>
            </a:r>
            <a:r>
              <a:rPr lang="en-US" sz="3400" dirty="0"/>
              <a:t>most trade negotiations, such as TPP, NAFTA, and the Uruguay </a:t>
            </a:r>
            <a:r>
              <a:rPr lang="en-US" sz="3400" dirty="0" smtClean="0"/>
              <a:t>Round, </a:t>
            </a:r>
            <a:r>
              <a:rPr lang="en-US" sz="3400" dirty="0"/>
              <a:t>the US has been able to get most of what it asked for – </a:t>
            </a:r>
            <a:r>
              <a:rPr lang="en-US" sz="3400" dirty="0" smtClean="0"/>
              <a:t>as leader </a:t>
            </a:r>
            <a:r>
              <a:rPr lang="en-US" sz="3400" dirty="0"/>
              <a:t>of the international order. </a:t>
            </a:r>
            <a:endParaRPr lang="en-US" sz="1100" dirty="0" smtClean="0"/>
          </a:p>
          <a:p>
            <a:endParaRPr lang="en-US" sz="1100" dirty="0" smtClean="0"/>
          </a:p>
          <a:p>
            <a:r>
              <a:rPr lang="en-US" sz="3400" dirty="0"/>
              <a:t>T</a:t>
            </a:r>
            <a:r>
              <a:rPr lang="en-US" sz="3400" dirty="0" smtClean="0"/>
              <a:t>rade </a:t>
            </a:r>
            <a:r>
              <a:rPr lang="en-US" sz="3400" dirty="0"/>
              <a:t>agreements have required high-tariff trading partners to reduce barriers against US </a:t>
            </a:r>
            <a:r>
              <a:rPr lang="en-US" sz="3400" dirty="0" smtClean="0"/>
              <a:t>goods.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r>
              <a:rPr lang="en-US" sz="3400" dirty="0" smtClean="0"/>
              <a:t>US </a:t>
            </a:r>
            <a:r>
              <a:rPr lang="en-US" sz="3400" dirty="0"/>
              <a:t>demands </a:t>
            </a:r>
            <a:r>
              <a:rPr lang="en-US" sz="3400" dirty="0" smtClean="0"/>
              <a:t>have also driven </a:t>
            </a:r>
            <a:r>
              <a:rPr lang="en-US" sz="3400" dirty="0" smtClean="0"/>
              <a:t>deeper</a:t>
            </a:r>
            <a:r>
              <a:rPr lang="en-US" sz="1300" dirty="0" smtClean="0"/>
              <a:t> </a:t>
            </a:r>
            <a:r>
              <a:rPr lang="en-US" sz="3400" dirty="0" smtClean="0"/>
              <a:t>integration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/>
              <a:t>such areas as labor rights, the environment, investor-state dispute settlement and intellectual property </a:t>
            </a:r>
            <a:r>
              <a:rPr lang="en-US" dirty="0" smtClean="0"/>
              <a:t>rights. </a:t>
            </a:r>
            <a:r>
              <a:rPr lang="en-US" sz="600" dirty="0" smtClean="0"/>
              <a:t/>
            </a:r>
            <a:br>
              <a:rPr lang="en-US" sz="600" dirty="0" smtClean="0"/>
            </a:br>
            <a:endParaRPr lang="en-US" sz="600" dirty="0"/>
          </a:p>
          <a:p>
            <a:r>
              <a:rPr lang="en-US" sz="3400" dirty="0" smtClean="0"/>
              <a:t>How </a:t>
            </a:r>
            <a:r>
              <a:rPr lang="en-US" sz="3400" dirty="0"/>
              <a:t>could NAFTA usefully be modernized </a:t>
            </a:r>
            <a:r>
              <a:rPr lang="en-US" sz="3400" dirty="0" smtClean="0"/>
              <a:t>&amp; </a:t>
            </a:r>
            <a:r>
              <a:rPr lang="en-US" sz="3400" dirty="0"/>
              <a:t>expanded?  </a:t>
            </a:r>
            <a:r>
              <a:rPr lang="en-US" sz="3400" dirty="0" smtClean="0"/>
              <a:t>TPP</a:t>
            </a:r>
            <a:r>
              <a:rPr lang="en-US" sz="3400" dirty="0"/>
              <a:t>. 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 smtClean="0"/>
          </a:p>
          <a:p>
            <a:r>
              <a:rPr lang="en-US" sz="3400" dirty="0" smtClean="0"/>
              <a:t>One </a:t>
            </a:r>
            <a:r>
              <a:rPr lang="en-US" sz="3400" dirty="0"/>
              <a:t>of the funniest things that Trump has said: </a:t>
            </a:r>
            <a:r>
              <a:rPr lang="en-US" sz="3400" dirty="0" smtClean="0"/>
              <a:t/>
            </a:r>
            <a:br>
              <a:rPr lang="en-US" sz="3400" dirty="0" smtClean="0"/>
            </a:br>
            <a:r>
              <a:rPr lang="en-US" sz="3400" dirty="0" smtClean="0"/>
              <a:t>"</a:t>
            </a:r>
            <a:r>
              <a:rPr lang="en-US" sz="3400" dirty="0"/>
              <a:t>The negotiators for Germany have done a far better job than the negotiators for the US</a:t>
            </a:r>
            <a:r>
              <a:rPr lang="en-US" sz="3400" dirty="0" smtClean="0"/>
              <a:t>."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59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Fallacy #2: </a:t>
            </a:r>
            <a:r>
              <a:rPr lang="en-US" sz="3200" dirty="0"/>
              <a:t>“Bilateral trade imbalances reflect bad trade agreements.”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839200" cy="4800600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en-US" dirty="0" smtClean="0"/>
              <a:t>    Wrong</a:t>
            </a:r>
            <a:r>
              <a:rPr lang="en-US" dirty="0" smtClean="0"/>
              <a:t>. </a:t>
            </a:r>
          </a:p>
          <a:p>
            <a:r>
              <a:rPr lang="en-US" dirty="0"/>
              <a:t>If country </a:t>
            </a:r>
            <a:r>
              <a:rPr lang="en-US" b="1" i="1" dirty="0"/>
              <a:t>A</a:t>
            </a:r>
            <a:r>
              <a:rPr lang="en-US" dirty="0"/>
              <a:t> </a:t>
            </a:r>
            <a:r>
              <a:rPr lang="en-US" dirty="0" smtClean="0"/>
              <a:t>runs </a:t>
            </a:r>
            <a:r>
              <a:rPr lang="en-US" dirty="0"/>
              <a:t>a bilateral trade deficit with country </a:t>
            </a:r>
            <a:r>
              <a:rPr lang="en-US" b="1" i="1" dirty="0"/>
              <a:t>C</a:t>
            </a:r>
            <a:r>
              <a:rPr lang="en-US" dirty="0" smtClean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it </a:t>
            </a:r>
            <a:r>
              <a:rPr lang="en-US" dirty="0"/>
              <a:t>generally signifies some combination of </a:t>
            </a:r>
            <a:r>
              <a:rPr lang="en-US" dirty="0" smtClean="0"/>
              <a:t>3 </a:t>
            </a:r>
            <a:r>
              <a:rPr lang="en-US" dirty="0"/>
              <a:t>causes: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i) </a:t>
            </a:r>
            <a:r>
              <a:rPr lang="en-US" b="1" i="1" dirty="0"/>
              <a:t>A</a:t>
            </a:r>
            <a:r>
              <a:rPr lang="en-US" dirty="0"/>
              <a:t> currently has a trade deficit overall,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ii) </a:t>
            </a:r>
            <a:r>
              <a:rPr lang="en-US" b="1" i="1" dirty="0" smtClean="0"/>
              <a:t>C</a:t>
            </a:r>
            <a:r>
              <a:rPr lang="en-US" dirty="0" smtClean="0"/>
              <a:t> </a:t>
            </a:r>
            <a:r>
              <a:rPr lang="en-US" dirty="0"/>
              <a:t>has a trade surplus overall, </a:t>
            </a:r>
            <a:endParaRPr lang="en-US" dirty="0" smtClean="0"/>
          </a:p>
          <a:p>
            <a:pPr lvl="1"/>
            <a:r>
              <a:rPr lang="en-US" dirty="0" smtClean="0"/>
              <a:t>(</a:t>
            </a:r>
            <a:r>
              <a:rPr lang="en-US" dirty="0"/>
              <a:t>iii) </a:t>
            </a:r>
            <a:r>
              <a:rPr lang="en-US" b="1" i="1" dirty="0"/>
              <a:t>C</a:t>
            </a:r>
            <a:r>
              <a:rPr lang="en-US" dirty="0" smtClean="0"/>
              <a:t> </a:t>
            </a:r>
            <a:r>
              <a:rPr lang="en-US" dirty="0"/>
              <a:t>needs to earn a structural surplus with countries like </a:t>
            </a:r>
            <a:r>
              <a:rPr lang="en-US" b="1" i="1" dirty="0"/>
              <a:t>A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pay for a structural deficit </a:t>
            </a:r>
            <a:r>
              <a:rPr lang="en-US" dirty="0" smtClean="0"/>
              <a:t>with, e.g., oil</a:t>
            </a:r>
            <a:r>
              <a:rPr lang="en-US" sz="1200" dirty="0" smtClean="0"/>
              <a:t> </a:t>
            </a:r>
            <a:r>
              <a:rPr lang="en-US" dirty="0" smtClean="0"/>
              <a:t>exporters</a:t>
            </a:r>
            <a:r>
              <a:rPr lang="en-US" dirty="0" smtClean="0"/>
              <a:t>. </a:t>
            </a:r>
            <a:r>
              <a:rPr lang="en-US" sz="2400" dirty="0" smtClean="0"/>
              <a:t>(See Fig.1.)</a:t>
            </a:r>
            <a:endParaRPr lang="en-US" sz="2400" dirty="0"/>
          </a:p>
          <a:p>
            <a:r>
              <a:rPr lang="en-US" dirty="0" smtClean="0"/>
              <a:t>If </a:t>
            </a:r>
            <a:r>
              <a:rPr lang="en-US" dirty="0"/>
              <a:t>we stop importing consumer electronics from China,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we </a:t>
            </a:r>
            <a:r>
              <a:rPr lang="en-US" dirty="0"/>
              <a:t>will import them from other Asian countries.</a:t>
            </a:r>
          </a:p>
          <a:p>
            <a:r>
              <a:rPr lang="en-US" dirty="0"/>
              <a:t>The guy who cuts my hair insists </a:t>
            </a:r>
            <a:r>
              <a:rPr lang="en-US" dirty="0" smtClean="0"/>
              <a:t>I </a:t>
            </a:r>
            <a:r>
              <a:rPr lang="en-US" dirty="0"/>
              <a:t>pay him with money.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 </a:t>
            </a:r>
            <a:r>
              <a:rPr lang="en-US" dirty="0"/>
              <a:t>refuses to accept as payment a lecture in </a:t>
            </a:r>
            <a:r>
              <a:rPr lang="en-US" dirty="0" smtClean="0"/>
              <a:t>economics.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9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AutoShape 8" descr="http://www.rba.gov.au/publications/bulletin/2013/jun/images/graph-0613-3-01.gif"/>
          <p:cNvSpPr>
            <a:spLocks noChangeAspect="1" noChangeArrowheads="1"/>
          </p:cNvSpPr>
          <p:nvPr/>
        </p:nvSpPr>
        <p:spPr bwMode="auto">
          <a:xfrm>
            <a:off x="63500" y="-136525"/>
            <a:ext cx="4591050" cy="376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26629" name="Picture 10" descr="http://www.rba.gov.au/publications/bulletin/2013/jun/images/graph-0613-3-0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7620000" cy="4236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334000" y="6215390"/>
            <a:ext cx="2805576" cy="26161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Source</a:t>
            </a:r>
            <a:r>
              <a:rPr lang="en-US" sz="1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Reserve Bank of Australia (June 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2013)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7620000" y="4267200"/>
            <a:ext cx="0" cy="1003572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7"/>
          <p:cNvSpPr txBox="1">
            <a:spLocks noChangeArrowheads="1"/>
          </p:cNvSpPr>
          <p:nvPr/>
        </p:nvSpPr>
        <p:spPr bwMode="auto">
          <a:xfrm>
            <a:off x="533400" y="480536"/>
            <a:ext cx="8001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 smtClean="0">
                <a:latin typeface="+mn-lt"/>
              </a:rPr>
              <a:t>Fig.1: China </a:t>
            </a:r>
            <a:r>
              <a:rPr lang="en-US" altLang="en-US" sz="2800" dirty="0">
                <a:latin typeface="+mn-lt"/>
              </a:rPr>
              <a:t>runs a </a:t>
            </a:r>
            <a:r>
              <a:rPr lang="en-US" altLang="en-US" sz="2800" dirty="0" smtClean="0">
                <a:latin typeface="+mn-lt"/>
              </a:rPr>
              <a:t>trade deficit </a:t>
            </a:r>
            <a:r>
              <a:rPr lang="en-US" altLang="en-US" sz="2800" dirty="0">
                <a:latin typeface="+mn-lt"/>
              </a:rPr>
              <a:t>in primary products, offset by a surplus in manufactures.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4</a:t>
            </a:fld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7620000" y="3276600"/>
            <a:ext cx="0" cy="838200"/>
          </a:xfrm>
          <a:prstGeom prst="straightConnector1">
            <a:avLst/>
          </a:prstGeom>
          <a:ln w="762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082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Fallacy #3: </a:t>
            </a:r>
            <a:r>
              <a:rPr lang="en-US" sz="3200" dirty="0"/>
              <a:t>“A trade deficit indicates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the </a:t>
            </a:r>
            <a:r>
              <a:rPr lang="en-US" sz="3200" dirty="0"/>
              <a:t>absence of a level playing field.”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610600" cy="5105400"/>
          </a:xfrm>
        </p:spPr>
        <p:txBody>
          <a:bodyPr>
            <a:normAutofit fontScale="77500" lnSpcReduction="20000"/>
          </a:bodyPr>
          <a:lstStyle/>
          <a:p>
            <a:pPr marL="57150" indent="0">
              <a:buNone/>
            </a:pPr>
            <a:r>
              <a:rPr lang="en-US" dirty="0" smtClean="0"/>
              <a:t>    Wrong.</a:t>
            </a:r>
            <a:r>
              <a:rPr lang="en-US" sz="600" dirty="0" smtClean="0"/>
              <a:t/>
            </a:r>
            <a:br>
              <a:rPr lang="en-US" sz="600" dirty="0" smtClean="0"/>
            </a:br>
            <a:endParaRPr lang="en-US" sz="600" dirty="0" smtClean="0"/>
          </a:p>
          <a:p>
            <a:r>
              <a:rPr lang="en-US" dirty="0" smtClean="0"/>
              <a:t>There </a:t>
            </a:r>
            <a:r>
              <a:rPr lang="en-US" dirty="0"/>
              <a:t>is no (positive) correlation between countries’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tariff </a:t>
            </a:r>
            <a:r>
              <a:rPr lang="en-US" dirty="0"/>
              <a:t>rates and their trade balances</a:t>
            </a:r>
            <a:r>
              <a:rPr lang="en-US" dirty="0" smtClean="0"/>
              <a:t>.  [See </a:t>
            </a:r>
            <a:r>
              <a:rPr lang="en-US" dirty="0" smtClean="0"/>
              <a:t>Figure 2.]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r>
              <a:rPr lang="en-US" dirty="0"/>
              <a:t>Trade deficits are macroeconomic </a:t>
            </a:r>
            <a:r>
              <a:rPr lang="en-US" dirty="0" smtClean="0"/>
              <a:t>phenomena, </a:t>
            </a:r>
          </a:p>
          <a:p>
            <a:pPr lvl="1"/>
            <a:r>
              <a:rPr lang="en-US" dirty="0" smtClean="0"/>
              <a:t>influenced </a:t>
            </a:r>
            <a:r>
              <a:rPr lang="en-US" dirty="0"/>
              <a:t>by national incomes and exchange rates, </a:t>
            </a:r>
            <a:endParaRPr lang="en-US" dirty="0" smtClean="0"/>
          </a:p>
          <a:p>
            <a:pPr lvl="1"/>
            <a:r>
              <a:rPr lang="en-US" dirty="0" smtClean="0"/>
              <a:t>and </a:t>
            </a:r>
            <a:r>
              <a:rPr lang="en-US" dirty="0"/>
              <a:t>determined in a deeper sense by national saving </a:t>
            </a:r>
            <a:r>
              <a:rPr lang="en-US" dirty="0" smtClean="0"/>
              <a:t>&amp; </a:t>
            </a:r>
            <a:r>
              <a:rPr lang="en-US" dirty="0"/>
              <a:t>investment</a:t>
            </a:r>
            <a:r>
              <a:rPr lang="en-US" dirty="0" smtClean="0"/>
              <a:t>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r>
              <a:rPr lang="en-US" dirty="0"/>
              <a:t>The </a:t>
            </a:r>
            <a:r>
              <a:rPr lang="en-US" dirty="0" smtClean="0"/>
              <a:t>US has </a:t>
            </a:r>
            <a:r>
              <a:rPr lang="en-US" dirty="0"/>
              <a:t>run current account deficits since 1982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because </a:t>
            </a:r>
            <a:r>
              <a:rPr lang="en-US" dirty="0"/>
              <a:t>national saving </a:t>
            </a:r>
            <a:r>
              <a:rPr lang="en-US" dirty="0" smtClean="0"/>
              <a:t>has </a:t>
            </a:r>
            <a:r>
              <a:rPr lang="en-US" dirty="0"/>
              <a:t>been </a:t>
            </a:r>
            <a:r>
              <a:rPr lang="en-US" dirty="0" smtClean="0"/>
              <a:t>low [</a:t>
            </a:r>
            <a:r>
              <a:rPr lang="en-US" dirty="0"/>
              <a:t>s</a:t>
            </a:r>
            <a:r>
              <a:rPr lang="en-US" dirty="0" smtClean="0"/>
              <a:t>ee Figure 3],</a:t>
            </a:r>
            <a:endParaRPr lang="en-US" dirty="0"/>
          </a:p>
          <a:p>
            <a:pPr lvl="1"/>
            <a:r>
              <a:rPr lang="en-US" dirty="0" smtClean="0"/>
              <a:t>both </a:t>
            </a:r>
            <a:r>
              <a:rPr lang="en-US" dirty="0"/>
              <a:t>low private saving and low public </a:t>
            </a:r>
            <a:r>
              <a:rPr lang="en-US" dirty="0" smtClean="0"/>
              <a:t>saving. </a:t>
            </a:r>
            <a:endParaRPr lang="en-US" dirty="0"/>
          </a:p>
          <a:p>
            <a:pPr lvl="1"/>
            <a:r>
              <a:rPr lang="en-US" dirty="0"/>
              <a:t>The famous twin deficits: </a:t>
            </a:r>
            <a:r>
              <a:rPr lang="en-US" dirty="0" smtClean="0"/>
              <a:t>increase </a:t>
            </a:r>
            <a:r>
              <a:rPr lang="en-US" dirty="0"/>
              <a:t>in the budget deficit leads to an increase in the trade deficit (e.g., 2001-07</a:t>
            </a:r>
            <a:r>
              <a:rPr lang="en-US" dirty="0" smtClean="0"/>
              <a:t>).</a:t>
            </a:r>
            <a:r>
              <a:rPr lang="en-US" sz="1000" dirty="0" smtClean="0"/>
              <a:t/>
            </a:r>
            <a:br>
              <a:rPr lang="en-US" sz="1000" dirty="0" smtClean="0"/>
            </a:br>
            <a:endParaRPr lang="en-US" sz="1000" dirty="0"/>
          </a:p>
          <a:p>
            <a:r>
              <a:rPr lang="en-US" dirty="0"/>
              <a:t>China, Germany, Japan, </a:t>
            </a:r>
            <a:r>
              <a:rPr lang="en-US" dirty="0" smtClean="0"/>
              <a:t>&amp; </a:t>
            </a:r>
            <a:r>
              <a:rPr lang="en-US" dirty="0"/>
              <a:t>South Korea run current account surpluses because they have high national saving rates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7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0678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Fig. 2: High </a:t>
            </a:r>
            <a:r>
              <a:rPr lang="en-US" sz="2800" dirty="0" smtClean="0"/>
              <a:t>tariffs do not improve a country’s trade balance.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24517"/>
            <a:ext cx="8671156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6412468"/>
            <a:ext cx="84582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/>
              <a:t>Caroline Freund, PIIE, May 8, 2017 </a:t>
            </a:r>
            <a:r>
              <a:rPr lang="en-US" sz="1200" u="sng" dirty="0" smtClean="0"/>
              <a:t>“</a:t>
            </a:r>
            <a:r>
              <a:rPr lang="en-US" sz="1200" u="sng" dirty="0">
                <a:hlinkClick r:id="rId3"/>
              </a:rPr>
              <a:t>Public Comment on Trump Administration Report on Significant Trade </a:t>
            </a:r>
            <a:r>
              <a:rPr lang="en-US" sz="1200" u="sng" dirty="0" smtClean="0">
                <a:hlinkClick r:id="rId3"/>
              </a:rPr>
              <a:t>Deficits</a:t>
            </a:r>
            <a:r>
              <a:rPr lang="en-US" sz="1200" u="sng" dirty="0"/>
              <a:t>.</a:t>
            </a:r>
            <a:r>
              <a:rPr lang="en-US" sz="1200" u="sng" dirty="0" smtClean="0"/>
              <a:t>”</a:t>
            </a:r>
            <a:endParaRPr lang="en-US" sz="1200" u="sng" dirty="0"/>
          </a:p>
        </p:txBody>
      </p:sp>
      <p:sp>
        <p:nvSpPr>
          <p:cNvPr id="5" name="Rectangle 4"/>
          <p:cNvSpPr/>
          <p:nvPr/>
        </p:nvSpPr>
        <p:spPr>
          <a:xfrm>
            <a:off x="304800" y="1295400"/>
            <a:ext cx="86868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  Average </a:t>
            </a:r>
            <a:r>
              <a:rPr lang="en-US" dirty="0" smtClean="0"/>
              <a:t>applied tariffs and average trade balances from 2012 to 2015 for 183 countries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6</a:t>
            </a:fld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828800" y="3505200"/>
            <a:ext cx="5715000" cy="53340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463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Fig. 3: Current </a:t>
            </a:r>
            <a:r>
              <a:rPr lang="en-US" sz="2800" dirty="0" smtClean="0"/>
              <a:t>account ≡ national saving - investment</a:t>
            </a:r>
            <a:endParaRPr lang="en-US" sz="2800" dirty="0"/>
          </a:p>
        </p:txBody>
      </p:sp>
      <p:pic>
        <p:nvPicPr>
          <p:cNvPr id="4" name="Content Placeholder 3" descr="http://ei.marketwatch.com/Multimedia/2017/04/21/Photos/MG/MW-FK945_saving_20170421103840_MG.jpg?uuid=3678601e-26a0-11e7-b765-001cc448aede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391400" cy="475456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600200" y="6197025"/>
            <a:ext cx="5943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sz="1600" dirty="0"/>
              <a:t>Jeff Sachs, “Opinion: What Trump doesn’t get about the link between U.S. savings and trade deficits,“  </a:t>
            </a:r>
            <a:r>
              <a:rPr lang="en-US" sz="1600" i="1" dirty="0" err="1"/>
              <a:t>Marketwatch</a:t>
            </a:r>
            <a:r>
              <a:rPr lang="en-US" sz="1600" dirty="0"/>
              <a:t>, April 21, 2017.</a:t>
            </a:r>
            <a:endParaRPr lang="en-US" sz="16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7</a:t>
            </a:fld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057400" y="3124200"/>
            <a:ext cx="3810000" cy="1676400"/>
          </a:xfrm>
          <a:prstGeom prst="straightConnector1">
            <a:avLst/>
          </a:prstGeom>
          <a:ln w="57150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2795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915400" cy="11430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Fallacy #4: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“</a:t>
            </a:r>
            <a:r>
              <a:rPr lang="en-US" sz="3200" dirty="0"/>
              <a:t>Trade deficits are bad, subtracting from </a:t>
            </a:r>
            <a:r>
              <a:rPr lang="en-US" sz="3200" dirty="0" smtClean="0"/>
              <a:t>growth.  </a:t>
            </a:r>
            <a:r>
              <a:rPr lang="en-US" sz="3200" dirty="0" smtClean="0"/>
              <a:t>Cut</a:t>
            </a:r>
            <a:r>
              <a:rPr lang="en-US" sz="3200" dirty="0" smtClean="0"/>
              <a:t>ting </a:t>
            </a:r>
            <a:r>
              <a:rPr lang="en-US" sz="3200" dirty="0"/>
              <a:t>a trade deficit adds to </a:t>
            </a:r>
            <a:r>
              <a:rPr lang="en-US" sz="3200" dirty="0" smtClean="0"/>
              <a:t>GDP </a:t>
            </a:r>
            <a:r>
              <a:rPr lang="en-US" sz="3200" dirty="0"/>
              <a:t>&amp;</a:t>
            </a:r>
            <a:r>
              <a:rPr lang="en-US" sz="3200" dirty="0" smtClean="0"/>
              <a:t> </a:t>
            </a:r>
            <a:r>
              <a:rPr lang="en-US" sz="3200" dirty="0"/>
              <a:t>creates jobs.”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610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Well, not </a:t>
            </a:r>
            <a:r>
              <a:rPr lang="en-US" i="1" dirty="0"/>
              <a:t>always</a:t>
            </a:r>
            <a:r>
              <a:rPr lang="en-US" dirty="0"/>
              <a:t> wrong.   </a:t>
            </a:r>
          </a:p>
          <a:p>
            <a:pPr lvl="1"/>
            <a:r>
              <a:rPr lang="en-US" dirty="0"/>
              <a:t>An export </a:t>
            </a:r>
            <a:r>
              <a:rPr lang="en-US" dirty="0" smtClean="0"/>
              <a:t>boost when </a:t>
            </a:r>
            <a:r>
              <a:rPr lang="en-US" dirty="0"/>
              <a:t>there is excess capacity in the economy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can </a:t>
            </a:r>
            <a:r>
              <a:rPr lang="en-US" dirty="0" smtClean="0"/>
              <a:t>add </a:t>
            </a:r>
            <a:r>
              <a:rPr lang="en-US" dirty="0"/>
              <a:t>nicely to output </a:t>
            </a:r>
            <a:r>
              <a:rPr lang="en-US" dirty="0" smtClean="0"/>
              <a:t>&amp; </a:t>
            </a:r>
            <a:r>
              <a:rPr lang="en-US" dirty="0"/>
              <a:t>employment</a:t>
            </a:r>
            <a:r>
              <a:rPr lang="en-US" dirty="0" smtClean="0"/>
              <a:t>.  We are no longer there.</a:t>
            </a:r>
            <a:endParaRPr lang="en-US" dirty="0"/>
          </a:p>
          <a:p>
            <a:pPr lvl="1"/>
            <a:r>
              <a:rPr lang="en-US" dirty="0"/>
              <a:t>Also chronic current account deficits imply rising international </a:t>
            </a:r>
            <a:r>
              <a:rPr lang="en-US" dirty="0" smtClean="0"/>
              <a:t>debt</a:t>
            </a:r>
          </a:p>
          <a:p>
            <a:pPr lvl="2"/>
            <a:r>
              <a:rPr lang="en-US" sz="2600" dirty="0" smtClean="0"/>
              <a:t>which</a:t>
            </a:r>
            <a:r>
              <a:rPr lang="en-US" sz="2600" dirty="0"/>
              <a:t>, for normal countries, eventually </a:t>
            </a:r>
            <a:r>
              <a:rPr lang="en-US" sz="2600" dirty="0" smtClean="0"/>
              <a:t>impairs </a:t>
            </a:r>
            <a:r>
              <a:rPr lang="en-US" sz="2600" dirty="0"/>
              <a:t>creditworthiness</a:t>
            </a:r>
            <a:r>
              <a:rPr lang="en-US" sz="2600" dirty="0" smtClean="0"/>
              <a:t>.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/>
          </a:p>
          <a:p>
            <a:r>
              <a:rPr lang="en-US" dirty="0"/>
              <a:t>But trade deficits are not always bad news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trade surpluses are not always good news:</a:t>
            </a:r>
          </a:p>
          <a:p>
            <a:pPr lvl="1"/>
            <a:r>
              <a:rPr lang="en-US" dirty="0"/>
              <a:t>E.g., the rise in the trade deficit in the late 1990s </a:t>
            </a:r>
            <a:r>
              <a:rPr lang="en-US" dirty="0" smtClean="0"/>
              <a:t>(post-NAFTA)</a:t>
            </a:r>
            <a:br>
              <a:rPr lang="en-US" dirty="0" smtClean="0"/>
            </a:br>
            <a:r>
              <a:rPr lang="en-US" dirty="0" smtClean="0"/>
              <a:t>accompanied </a:t>
            </a:r>
            <a:r>
              <a:rPr lang="en-US" dirty="0"/>
              <a:t>the longest US economic expansion on </a:t>
            </a:r>
            <a:r>
              <a:rPr lang="en-US" dirty="0" smtClean="0"/>
              <a:t>record.</a:t>
            </a:r>
          </a:p>
          <a:p>
            <a:pPr lvl="2"/>
            <a:r>
              <a:rPr lang="en-US" sz="2600" dirty="0" smtClean="0"/>
              <a:t>Originating </a:t>
            </a:r>
            <a:r>
              <a:rPr lang="en-US" sz="2600" dirty="0"/>
              <a:t>in an investment </a:t>
            </a:r>
            <a:r>
              <a:rPr lang="en-US" sz="2600" dirty="0" smtClean="0"/>
              <a:t>boom,</a:t>
            </a:r>
            <a:endParaRPr lang="en-US" sz="2600" dirty="0" smtClean="0"/>
          </a:p>
          <a:p>
            <a:pPr lvl="2"/>
            <a:r>
              <a:rPr lang="en-US" sz="2600" dirty="0"/>
              <a:t>i</a:t>
            </a:r>
            <a:r>
              <a:rPr lang="en-US" sz="2600" dirty="0" smtClean="0"/>
              <a:t>t brought </a:t>
            </a:r>
            <a:r>
              <a:rPr lang="en-US" sz="2600" dirty="0" smtClean="0"/>
              <a:t>unemployment </a:t>
            </a:r>
            <a:r>
              <a:rPr lang="en-US" sz="2600" dirty="0"/>
              <a:t>as low as 3.8% by </a:t>
            </a:r>
            <a:r>
              <a:rPr lang="en-US" sz="2600" dirty="0" smtClean="0"/>
              <a:t>2000, </a:t>
            </a:r>
            <a:br>
              <a:rPr lang="en-US" sz="2600" dirty="0" smtClean="0"/>
            </a:br>
            <a:r>
              <a:rPr lang="en-US" sz="2600" dirty="0" smtClean="0"/>
              <a:t>with </a:t>
            </a:r>
            <a:r>
              <a:rPr lang="en-US" sz="2600" dirty="0"/>
              <a:t>rising real wages </a:t>
            </a:r>
            <a:r>
              <a:rPr lang="en-US" sz="2600" dirty="0" smtClean="0"/>
              <a:t>&amp; </a:t>
            </a:r>
            <a:r>
              <a:rPr lang="en-US" sz="2600" dirty="0"/>
              <a:t>incomes for the median </a:t>
            </a:r>
            <a:r>
              <a:rPr lang="en-US" sz="2600" dirty="0" smtClean="0"/>
              <a:t>family.</a:t>
            </a:r>
            <a:endParaRPr lang="en-US" sz="2600" dirty="0"/>
          </a:p>
          <a:p>
            <a:pPr lvl="1"/>
            <a:r>
              <a:rPr lang="en-US" dirty="0"/>
              <a:t>Conversely, </a:t>
            </a:r>
            <a:r>
              <a:rPr lang="en-US" dirty="0" smtClean="0"/>
              <a:t>a sudden </a:t>
            </a:r>
            <a:r>
              <a:rPr lang="en-US" dirty="0"/>
              <a:t>trade balance </a:t>
            </a:r>
            <a:r>
              <a:rPr lang="en-US" dirty="0" smtClean="0"/>
              <a:t>rise is usually </a:t>
            </a:r>
            <a:r>
              <a:rPr lang="en-US" dirty="0" smtClean="0"/>
              <a:t>du</a:t>
            </a:r>
            <a:r>
              <a:rPr lang="en-US" dirty="0" smtClean="0"/>
              <a:t>e </a:t>
            </a:r>
            <a:r>
              <a:rPr lang="en-US" dirty="0"/>
              <a:t>to </a:t>
            </a:r>
            <a:r>
              <a:rPr lang="en-US" dirty="0" smtClean="0"/>
              <a:t>recession.  </a:t>
            </a:r>
            <a:endParaRPr lang="en-US" dirty="0" smtClean="0"/>
          </a:p>
          <a:p>
            <a:pPr lvl="2"/>
            <a:r>
              <a:rPr lang="en-US" sz="2600" dirty="0" smtClean="0"/>
              <a:t>E.g</a:t>
            </a:r>
            <a:r>
              <a:rPr lang="en-US" sz="2600" dirty="0"/>
              <a:t>., the US deficit fell by half in 2009</a:t>
            </a:r>
            <a:r>
              <a:rPr lang="en-US" sz="2600" dirty="0" smtClean="0"/>
              <a:t>.   [See Figure 4.]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75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Figure 4: </a:t>
            </a:r>
            <a:r>
              <a:rPr lang="en-US" sz="3100" dirty="0" smtClean="0"/>
              <a:t>The </a:t>
            </a:r>
            <a:r>
              <a:rPr lang="en-US" sz="3100" dirty="0"/>
              <a:t>trade balance </a:t>
            </a:r>
            <a:r>
              <a:rPr lang="en-US" sz="3100" dirty="0" smtClean="0"/>
              <a:t>need </a:t>
            </a:r>
            <a:r>
              <a:rPr lang="en-US" sz="3100" dirty="0"/>
              <a:t>not </a:t>
            </a:r>
            <a:r>
              <a:rPr lang="en-US" sz="3100" dirty="0" smtClean="0"/>
              <a:t>add </a:t>
            </a:r>
            <a:r>
              <a:rPr lang="en-US" sz="3100" dirty="0"/>
              <a:t>to growth.  </a:t>
            </a: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3100" dirty="0" smtClean="0"/>
              <a:t>Indeed </a:t>
            </a:r>
            <a:r>
              <a:rPr lang="en-US" sz="3100" dirty="0"/>
              <a:t>the balance “improves” in recessions like 2007-09</a:t>
            </a:r>
            <a:r>
              <a:rPr lang="en-US" sz="3100" dirty="0" smtClean="0"/>
              <a:t>.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85581"/>
            <a:ext cx="6400800" cy="46269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6367046"/>
            <a:ext cx="87630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From: Menzie Chinn &amp; Michael Klein, “Is the Trade Deficit a Drag on Growth?” </a:t>
            </a:r>
            <a:r>
              <a:rPr lang="en-US" sz="1600" i="1" dirty="0" err="1"/>
              <a:t>Econofact</a:t>
            </a:r>
            <a:r>
              <a:rPr lang="en-US" sz="1600" dirty="0"/>
              <a:t>, Jan.20, </a:t>
            </a:r>
            <a:r>
              <a:rPr lang="en-US" sz="1600" dirty="0" smtClean="0"/>
              <a:t>2017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191000" y="3505200"/>
            <a:ext cx="533400" cy="1981200"/>
          </a:xfrm>
          <a:prstGeom prst="straightConnector1">
            <a:avLst/>
          </a:prstGeom>
          <a:ln w="5715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3962400" y="2819400"/>
            <a:ext cx="762000" cy="2209800"/>
          </a:xfrm>
          <a:prstGeom prst="straightConnector1">
            <a:avLst/>
          </a:prstGeom>
          <a:ln w="57150">
            <a:solidFill>
              <a:srgbClr val="FF006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152671-6DA4-4F1E-8F0E-4F16C7DCCEF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64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772</Words>
  <Application>Microsoft Office PowerPoint</Application>
  <PresentationFormat>On-screen Show (4:3)</PresentationFormat>
  <Paragraphs>139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“Five Trade Fallacies”    Jeffrey Frankel Harpel Professor of Capital Formation &amp; Growth Harvard University </vt:lpstr>
      <vt:lpstr>Fallacy #1: “US trade negotiators have been  out-negotiated by those from other countries.”</vt:lpstr>
      <vt:lpstr>Fallacy #2: “Bilateral trade imbalances reflect bad trade agreements.” </vt:lpstr>
      <vt:lpstr>PowerPoint Presentation</vt:lpstr>
      <vt:lpstr>Fallacy #3: “A trade deficit indicates  the absence of a level playing field.” </vt:lpstr>
      <vt:lpstr>Fig. 2: High tariffs do not improve a country’s trade balance.</vt:lpstr>
      <vt:lpstr>Fig. 3: Current account ≡ national saving - investment</vt:lpstr>
      <vt:lpstr>Fallacy #4:  “Trade deficits are bad, subtracting from growth.  Cutting a trade deficit adds to GDP &amp; creates jobs.” </vt:lpstr>
      <vt:lpstr>Figure 4: The trade balance need not add to growth.    Indeed the balance “improves” in recessions like 2007-09.</vt:lpstr>
      <vt:lpstr>Fallacy #5: “Trade explains the stagnation  in median family income in the US since 2001.   An aggressive trade policy would reduce inequality.”</vt:lpstr>
      <vt:lpstr>Fallacy #5: income distribution, continued ; </vt:lpstr>
      <vt:lpstr>  #6: “Trade policy threats against China  (or South Korea!) can serve as ‘bargaining chips’ to help resolve the North Korean nuclear threat.” </vt:lpstr>
      <vt:lpstr>Appendices</vt:lpstr>
      <vt:lpstr>PowerPoint Presentation</vt:lpstr>
      <vt:lpstr>When national saving falls relative to investment,  the trade balance falls.  </vt:lpstr>
      <vt:lpstr>More on Fallacy #5: The share of US income going to  the top is now back to what it was in the 1920s.</vt:lpstr>
      <vt:lpstr>Widening gap between “skilled” &amp; “unskilled” workers, (defined by college graduation).</vt:lpstr>
      <vt:lpstr>Trend in years of education slowed during 1981-2012.</vt:lpstr>
      <vt:lpstr>We do not need to know the relative importance of causes of stagnating median income to know some of the policies to address it.  Here are ten: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itfsa</cp:lastModifiedBy>
  <cp:revision>39</cp:revision>
  <dcterms:created xsi:type="dcterms:W3CDTF">2017-09-04T02:51:11Z</dcterms:created>
  <dcterms:modified xsi:type="dcterms:W3CDTF">2017-09-12T22:25:54Z</dcterms:modified>
</cp:coreProperties>
</file>