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57" r:id="rId4"/>
    <p:sldId id="262" r:id="rId5"/>
    <p:sldId id="258" r:id="rId6"/>
    <p:sldId id="278" r:id="rId7"/>
    <p:sldId id="279" r:id="rId8"/>
    <p:sldId id="265" r:id="rId9"/>
    <p:sldId id="264" r:id="rId10"/>
    <p:sldId id="281" r:id="rId11"/>
    <p:sldId id="280" r:id="rId12"/>
    <p:sldId id="260" r:id="rId13"/>
    <p:sldId id="277" r:id="rId14"/>
    <p:sldId id="295" r:id="rId15"/>
    <p:sldId id="259" r:id="rId16"/>
    <p:sldId id="274" r:id="rId17"/>
    <p:sldId id="273" r:id="rId18"/>
    <p:sldId id="291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1" autoAdjust="0"/>
    <p:restoredTop sz="90054" autoAdjust="0"/>
  </p:normalViewPr>
  <p:slideViewPr>
    <p:cSldViewPr snapToGrid="0">
      <p:cViewPr varScale="1">
        <p:scale>
          <a:sx n="60" d="100"/>
          <a:sy n="60" d="100"/>
        </p:scale>
        <p:origin x="9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B177B-6164-4E7C-8F61-954A34D3BE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255AE5-27DB-4D1B-B9F1-00ADF02B4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42BD1-E974-404E-83F2-036E3CC05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6B58-66C9-4358-A6AC-1BE4EC816B27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56991-9962-4AE7-921B-33102D88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24AD2-EC76-4DC1-8D15-17C4ADD9E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8BB3B-7D75-4D90-88BB-53616E706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9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B35AB-750B-4871-B871-D11BA8C4C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7E31DF-FACE-4F4B-ABA3-DE9FC1BBA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C1ECA-93DD-41F9-B21A-C93A5D673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6B58-66C9-4358-A6AC-1BE4EC816B27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9AA47-9F45-4AE3-9526-2E97529B4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FBB58-EF1A-48A5-8B0A-36AAD768C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8BB3B-7D75-4D90-88BB-53616E706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52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B06B4C-0A61-47A0-94DD-890081F282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379883-16DD-4F5F-B25F-FBBBD7A52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875BB-8B08-4585-B512-0350B2155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6B58-66C9-4358-A6AC-1BE4EC816B27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283A9-D858-4379-94CE-37E210968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2582B-95DB-44BC-A7BF-858FA50C0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8BB3B-7D75-4D90-88BB-53616E706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85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92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BF0B1-C8B2-4C7D-A3E9-F9F8CC683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A1643-79D6-4A5F-9B99-ABA0C4816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E6876-F2E1-43A1-932E-54CE6F4E7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6B58-66C9-4358-A6AC-1BE4EC816B27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99FB2-8B8B-4978-8B03-4EC129C0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EFC79-378B-47F7-B472-B5A8E983C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8BB3B-7D75-4D90-88BB-53616E706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63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F6565-0BDB-487F-881F-CB2FA4E05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E744B-D465-4DD2-979D-BC6D9A0FA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52F94-C226-436B-832E-42CA649EB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6B58-66C9-4358-A6AC-1BE4EC816B27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AE637-95FF-4EAE-A9B5-32191BB2D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6A9F1-41AA-4286-8EA3-2FC2E380B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8BB3B-7D75-4D90-88BB-53616E706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7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CFF4D-83A9-4193-AE71-2A015D579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D20AF-9685-4A49-BDEF-0CA0FD81D0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95676A-9663-48A4-B150-50014326C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535D94-54E5-44CA-A115-513F70307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6B58-66C9-4358-A6AC-1BE4EC816B27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5A686-F087-4089-AC01-F0E2F2929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96545-A017-4F5C-B70C-43D0E257B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8BB3B-7D75-4D90-88BB-53616E706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42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80773-29F7-4FE4-ABBF-18990A6BE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04D56-4591-41FC-90C3-900065DA9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27B259-2419-4565-AC0E-7569FB95F3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D3AF3C-F6FE-467E-A042-0EB109EE40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8E737A-D1C5-47B4-8F0D-738EB98530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FB0D93-7877-4BDC-BA53-D80B2CC23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6B58-66C9-4358-A6AC-1BE4EC816B27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8B9990-DB51-40A5-A697-22C0798BA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58EADC-8DF1-4185-B9D4-73629C41C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8BB3B-7D75-4D90-88BB-53616E706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9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072E6-0708-4C47-93FF-ACB6E8BBE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51A55-0B50-42D3-B38E-CF39EB3E6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6B58-66C9-4358-A6AC-1BE4EC816B27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B26CDA-B925-4399-9D9E-AF5DE382E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46B378-1B0C-4214-924E-C67741E6C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8BB3B-7D75-4D90-88BB-53616E706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21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D42C13-CE22-40DE-A005-BD616804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6B58-66C9-4358-A6AC-1BE4EC816B27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440523-B586-4B96-95EE-58CB0B2EB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43403-E5AC-4E53-AAA6-B8E4894C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8BB3B-7D75-4D90-88BB-53616E706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4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E8556-C104-44DB-9D0F-B9EBBB2AC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3C4B7-76ED-4960-AB46-AC5BBD358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199206-5DA1-457A-8E7D-B339DD7C6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8A46F5-C709-4B2D-BDF0-EFB12B4BB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6B58-66C9-4358-A6AC-1BE4EC816B27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27008-863C-405B-8E15-8253D2A5F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8575F-E529-4CED-9CC5-7DA8CF648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8BB3B-7D75-4D90-88BB-53616E706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86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95FE7-191C-4FBE-94A7-3FFF8DECA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7B330E-261B-45AB-BB52-94E934E142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CAB88-AD1B-41B1-A95C-33700325F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439436-B274-4C7F-8280-F862A4A98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6B58-66C9-4358-A6AC-1BE4EC816B27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DC39C-A3F6-4445-B3BB-743AEEA4C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18D1D-E9F6-4EDB-A483-64A08696B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8BB3B-7D75-4D90-88BB-53616E706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5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7A81BC-665B-4722-B146-2DB7E4FA5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1DADD-BD87-41B7-AF59-A83F428E5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D20C2-A33F-42B4-85C4-1399AA942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F6B58-66C9-4358-A6AC-1BE4EC816B27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9F0B-99FD-47E5-9ED6-BAAA0A3881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34318-5A04-4F85-87CF-A4E388056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8BB3B-7D75-4D90-88BB-53616E706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5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ist.com/finance-and-economics/2020/08/01/in-emerging-markets-short-term-panic-gives-way-to-long-term-worry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economist.com/finance-and-economics/2020/08/01/in-emerging-markets-short-term-panic-gives-way-to-long-term-worr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f.org/external/pubs/ft/fandd/2020/09/debt-pandemic-reinhart-rogoff-bulow-trebesch.ht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imf.org/2020/09/17/imf-lending-during-the-pandemic-and-beyond/?utm_medium=email&amp;utm_source=govdelivery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E367B-4A21-45DB-A55A-5B08BE069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2273"/>
            <a:ext cx="10515600" cy="335126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dirty="0"/>
              <a:t>“How have some economies managed to weather </a:t>
            </a:r>
            <a:br>
              <a:rPr lang="en-US" sz="6400" dirty="0"/>
            </a:br>
            <a:r>
              <a:rPr lang="en-US" sz="6400" dirty="0"/>
              <a:t>the Covid-19 shock better than others?”</a:t>
            </a:r>
            <a:br>
              <a:rPr lang="en-US" sz="5700" dirty="0"/>
            </a:br>
            <a:endParaRPr lang="en-US" sz="5700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dirty="0"/>
              <a:t>Jeffrey Frankel</a:t>
            </a:r>
            <a:br>
              <a:rPr lang="en-US" sz="3200" dirty="0"/>
            </a:br>
            <a:r>
              <a:rPr lang="en-US" sz="4500" dirty="0" err="1"/>
              <a:t>Harpel</a:t>
            </a:r>
            <a:r>
              <a:rPr lang="en-US" sz="4500" dirty="0"/>
              <a:t> Professor of Capital Formation &amp; Growth, </a:t>
            </a:r>
            <a:br>
              <a:rPr lang="en-US" sz="4500" dirty="0"/>
            </a:br>
            <a:r>
              <a:rPr lang="en-US" sz="4500" dirty="0"/>
              <a:t>Harvard University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789420A-544B-4D9D-AFEE-2FDE29FB8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099" y="4262124"/>
            <a:ext cx="9217100" cy="17543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American Enterprise Institute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 Monday, September 21, 2:00 pm.</a:t>
            </a: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Virtual Event on “A global asset price bubble in a weak world economy”</a:t>
            </a: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1155CC"/>
                </a:solidFill>
                <a:latin typeface="+mn-lt"/>
                <a:cs typeface="Times New Roman" panose="02020603050405020304" pitchFamily="18" charset="0"/>
              </a:rPr>
              <a:t>www.aei.org/events/webinar-a-global-asset-price-bubble-in-a-weak-world-economy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0578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0B91C-B04A-4F49-89BD-47BFD68CC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7" y="365125"/>
            <a:ext cx="10874829" cy="1325563"/>
          </a:xfrm>
        </p:spPr>
        <p:txBody>
          <a:bodyPr>
            <a:normAutofit/>
          </a:bodyPr>
          <a:lstStyle/>
          <a:p>
            <a:r>
              <a:rPr lang="en-US" sz="4000" dirty="0"/>
              <a:t>Appendix graphs: EMDE difficulties financing deficits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5AA53-E87F-4AB7-9114-612A02933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2" y="1985373"/>
            <a:ext cx="10874828" cy="435133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Fiscal response less in Low-Income vs. Advanced Economies.</a:t>
            </a:r>
            <a:br>
              <a:rPr lang="en-US" sz="1000" dirty="0"/>
            </a:br>
            <a:endParaRPr lang="en-US" sz="10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High debt &amp; high spreads limit fiscal space.</a:t>
            </a:r>
            <a:br>
              <a:rPr lang="en-US" sz="1000" dirty="0"/>
            </a:br>
            <a:endParaRPr lang="en-US" sz="10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Capital outflows followed February 2020 shock.</a:t>
            </a:r>
            <a:br>
              <a:rPr lang="en-US" sz="1000" dirty="0"/>
            </a:br>
            <a:endParaRPr lang="en-US" sz="10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“Risk off” from February.</a:t>
            </a:r>
            <a:br>
              <a:rPr lang="en-US" sz="900" dirty="0"/>
            </a:br>
            <a:endParaRPr lang="en-US" sz="9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EM asset prices have recovered.   For now.</a:t>
            </a:r>
            <a:r>
              <a:rPr lang="en-US" sz="400" dirty="0"/>
              <a:t> </a:t>
            </a:r>
            <a:br>
              <a:rPr lang="en-US" sz="400" dirty="0"/>
            </a:br>
            <a:br>
              <a:rPr lang="en-US" sz="400" dirty="0"/>
            </a:br>
            <a:endParaRPr lang="en-US" sz="4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Downgrades of sovereign debt.</a:t>
            </a:r>
            <a:br>
              <a:rPr lang="en-US" sz="1000" dirty="0"/>
            </a:br>
            <a:endParaRPr lang="en-US" sz="10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Official flows have helped.</a:t>
            </a:r>
            <a:br>
              <a:rPr lang="en-US" sz="1300" dirty="0"/>
            </a:br>
            <a:endParaRPr lang="en-US" sz="13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IMF financing.</a:t>
            </a:r>
          </a:p>
        </p:txBody>
      </p:sp>
    </p:spTree>
    <p:extLst>
      <p:ext uri="{BB962C8B-B14F-4D97-AF65-F5344CB8AC3E}">
        <p14:creationId xmlns:p14="http://schemas.microsoft.com/office/powerpoint/2010/main" val="729996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384E6-0CB9-49CA-8763-053D2B820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8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1. While the spending response in Advanced Economies </a:t>
            </a:r>
            <a:br>
              <a:rPr lang="en-US" sz="3200" dirty="0"/>
            </a:br>
            <a:r>
              <a:rPr lang="en-US" sz="3200" dirty="0"/>
              <a:t>has been massive, Low-Income Countries lack the fiscal space.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7CB4A2-BDE6-4151-9EED-6B80523C38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0585" y="1523618"/>
            <a:ext cx="4978400" cy="51153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0252B4-C3C5-47A8-9EB8-6C78B5AC617D}"/>
              </a:ext>
            </a:extLst>
          </p:cNvPr>
          <p:cNvSpPr/>
          <p:nvPr/>
        </p:nvSpPr>
        <p:spPr>
          <a:xfrm>
            <a:off x="4686300" y="6344335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</a:t>
            </a:r>
            <a:r>
              <a:rPr lang="en-US" u="sng" dirty="0">
                <a:hlinkClick r:id="rId3"/>
              </a:rPr>
              <a:t>A sigh of relief, a gasp for breath</a:t>
            </a:r>
            <a:r>
              <a:rPr lang="en-US" dirty="0"/>
              <a:t>,” </a:t>
            </a:r>
            <a:r>
              <a:rPr lang="en-US" i="1" dirty="0"/>
              <a:t>The Economist</a:t>
            </a:r>
            <a:r>
              <a:rPr lang="en-US" dirty="0"/>
              <a:t>, August 1, 2020.</a:t>
            </a:r>
          </a:p>
        </p:txBody>
      </p:sp>
    </p:spTree>
    <p:extLst>
      <p:ext uri="{BB962C8B-B14F-4D97-AF65-F5344CB8AC3E}">
        <p14:creationId xmlns:p14="http://schemas.microsoft.com/office/powerpoint/2010/main" val="2933098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5EB339-1C3E-4C24-8B59-EBF8E3EE17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7600" y="152400"/>
            <a:ext cx="6593840" cy="67056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6EE8A0-65DB-4FC1-B41A-038435BB47F6}"/>
              </a:ext>
            </a:extLst>
          </p:cNvPr>
          <p:cNvSpPr/>
          <p:nvPr/>
        </p:nvSpPr>
        <p:spPr>
          <a:xfrm>
            <a:off x="406400" y="5915075"/>
            <a:ext cx="4582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“COVID-19 Response in Emerging Market Economies: Conventional</a:t>
            </a:r>
            <a:r>
              <a:rPr lang="en-US" sz="1400" b="1" dirty="0"/>
              <a:t> </a:t>
            </a:r>
            <a:r>
              <a:rPr lang="en-US" sz="1400" dirty="0"/>
              <a:t>Policies and Beyond,” IMF blog, Aug. 6, 2020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A8E6EA6-9F85-4ADB-A10E-438CCF00FFBB}"/>
              </a:ext>
            </a:extLst>
          </p:cNvPr>
          <p:cNvSpPr/>
          <p:nvPr/>
        </p:nvSpPr>
        <p:spPr>
          <a:xfrm rot="21251765">
            <a:off x="7109885" y="2127103"/>
            <a:ext cx="3420444" cy="1295356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ECEDE5-2679-4E2C-9F50-82860750EB1E}"/>
              </a:ext>
            </a:extLst>
          </p:cNvPr>
          <p:cNvSpPr txBox="1">
            <a:spLocks/>
          </p:cNvSpPr>
          <p:nvPr/>
        </p:nvSpPr>
        <p:spPr>
          <a:xfrm>
            <a:off x="165099" y="1760220"/>
            <a:ext cx="5140326" cy="28149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2. Little space to run budget deficits, </a:t>
            </a:r>
            <a:r>
              <a:rPr lang="en-US" sz="2500" dirty="0"/>
              <a:t>among those EMDEs that entered 2020 with high Debt/GDPs </a:t>
            </a:r>
            <a:br>
              <a:rPr lang="en-US" sz="2500" dirty="0"/>
            </a:br>
            <a:r>
              <a:rPr lang="en-US" sz="2500" dirty="0"/>
              <a:t>&amp; that saw higher sovereign spreads </a:t>
            </a:r>
            <a:br>
              <a:rPr lang="en-US" sz="2500" dirty="0"/>
            </a:br>
            <a:r>
              <a:rPr lang="en-US" sz="2500" dirty="0"/>
              <a:t>when the Covid-19 recession hit.</a:t>
            </a:r>
          </a:p>
        </p:txBody>
      </p:sp>
    </p:spTree>
    <p:extLst>
      <p:ext uri="{BB962C8B-B14F-4D97-AF65-F5344CB8AC3E}">
        <p14:creationId xmlns:p14="http://schemas.microsoft.com/office/powerpoint/2010/main" val="262187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2A8D6-A4FB-4F8B-B428-1357F45DB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23" y="100009"/>
            <a:ext cx="11291773" cy="139918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3. Portfolio outflows from EMs when the Covid-19 crisis hit</a:t>
            </a:r>
            <a:br>
              <a:rPr lang="en-US" sz="2800" dirty="0"/>
            </a:br>
            <a:r>
              <a:rPr lang="en-US" sz="2800" dirty="0"/>
              <a:t>exceeded outflows in the 2008 GFC or 2013 Taper Tantrum.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516380-4969-478F-B41F-25A54E3763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551" r="1365"/>
          <a:stretch/>
        </p:blipFill>
        <p:spPr>
          <a:xfrm>
            <a:off x="2595561" y="1685924"/>
            <a:ext cx="6819902" cy="44713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2351296-8B0F-49D1-A2B5-1B80738D5948}"/>
              </a:ext>
            </a:extLst>
          </p:cNvPr>
          <p:cNvSpPr/>
          <p:nvPr/>
        </p:nvSpPr>
        <p:spPr>
          <a:xfrm>
            <a:off x="2886082" y="1262720"/>
            <a:ext cx="4957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algn="just">
              <a:spcBef>
                <a:spcPts val="0"/>
              </a:spcBef>
              <a:spcAft>
                <a:spcPts val="600"/>
              </a:spcAft>
            </a:pPr>
            <a:r>
              <a:rPr lang="en-US" sz="2800" b="1" dirty="0">
                <a:effectLst/>
                <a:latin typeface="Montserrat"/>
                <a:ea typeface="Calibri" panose="020F0502020204030204" pitchFamily="34" charset="0"/>
                <a:cs typeface="Segoe UI Historic" panose="020B0502040204020203" pitchFamily="34" charset="0"/>
              </a:rPr>
              <a:t>	</a:t>
            </a:r>
            <a:r>
              <a:rPr lang="en-US" sz="2400" b="1" dirty="0">
                <a:latin typeface="Montserrat"/>
                <a:ea typeface="Calibri" panose="020F0502020204030204" pitchFamily="34" charset="0"/>
                <a:cs typeface="Segoe UI Historic" panose="020B0502040204020203" pitchFamily="34" charset="0"/>
              </a:rPr>
              <a:t>           Portfolio flows</a:t>
            </a:r>
            <a:r>
              <a:rPr lang="en-US" sz="2400" dirty="0">
                <a:latin typeface="Montserrat"/>
                <a:ea typeface="Calibri" panose="020F0502020204030204" pitchFamily="34" charset="0"/>
                <a:cs typeface="Segoe UI Historic" panose="020B0502040204020203" pitchFamily="34" charset="0"/>
              </a:rPr>
              <a:t>, USD bn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04DF8D-0C5C-4FAD-997E-B48563124920}"/>
              </a:ext>
            </a:extLst>
          </p:cNvPr>
          <p:cNvSpPr/>
          <p:nvPr/>
        </p:nvSpPr>
        <p:spPr>
          <a:xfrm>
            <a:off x="2622259" y="6156674"/>
            <a:ext cx="82123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G20 High-Level Ministerial Conference: Tackling the COVID-19 Crisis – Restoring Sustainable flows of Capital and Robust Financing for Development, 8 July 2020,  Session II Issues Note, Figure 1B.  Data Sourc3: IIF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D634969-0092-4448-9CE0-291E774D121E}"/>
              </a:ext>
            </a:extLst>
          </p:cNvPr>
          <p:cNvCxnSpPr>
            <a:cxnSpLocks/>
          </p:cNvCxnSpPr>
          <p:nvPr/>
        </p:nvCxnSpPr>
        <p:spPr>
          <a:xfrm>
            <a:off x="4125686" y="3211286"/>
            <a:ext cx="3526971" cy="1883228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77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39A071-A6D0-4DA9-A57D-F0AE194C2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183" y="1472463"/>
            <a:ext cx="8193734" cy="51246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EA532B-B500-419A-87EB-7E09C4C1A81F}"/>
              </a:ext>
            </a:extLst>
          </p:cNvPr>
          <p:cNvSpPr txBox="1"/>
          <p:nvPr/>
        </p:nvSpPr>
        <p:spPr>
          <a:xfrm>
            <a:off x="1148315" y="295275"/>
            <a:ext cx="103242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4. “Risk off” -- the VIX rose sharply from Feb. 20 to March 16, 2020 --</a:t>
            </a:r>
          </a:p>
          <a:p>
            <a:pPr algn="ctr"/>
            <a:r>
              <a:rPr lang="en-US" sz="2800" dirty="0">
                <a:latin typeface="+mj-lt"/>
              </a:rPr>
              <a:t>hit EM assets, among others.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44C76E-4ABE-4014-8F71-E1020A7E1E36}"/>
              </a:ext>
            </a:extLst>
          </p:cNvPr>
          <p:cNvSpPr txBox="1"/>
          <p:nvPr/>
        </p:nvSpPr>
        <p:spPr>
          <a:xfrm>
            <a:off x="6678054" y="1507177"/>
            <a:ext cx="22563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2010 - Sept. 17, 2020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3EEDDB8-3FC2-4BAE-BE88-19E49F484149}"/>
              </a:ext>
            </a:extLst>
          </p:cNvPr>
          <p:cNvCxnSpPr>
            <a:cxnSpLocks/>
          </p:cNvCxnSpPr>
          <p:nvPr/>
        </p:nvCxnSpPr>
        <p:spPr>
          <a:xfrm flipV="1">
            <a:off x="9548037" y="2302537"/>
            <a:ext cx="93984" cy="3048286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98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81736-4217-4A9A-AB6C-2A5083FDE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911" y="1650999"/>
            <a:ext cx="481828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5. Since March, EM asset prices have recovered.</a:t>
            </a:r>
            <a:br>
              <a:rPr lang="en-US" sz="3200" dirty="0"/>
            </a:br>
            <a:r>
              <a:rPr lang="en-US" sz="3200" dirty="0"/>
              <a:t>But can it last?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36BCA7-776D-49A9-B8D3-FB887A89AC56}"/>
              </a:ext>
            </a:extLst>
          </p:cNvPr>
          <p:cNvSpPr/>
          <p:nvPr/>
        </p:nvSpPr>
        <p:spPr>
          <a:xfrm>
            <a:off x="1246417" y="5734733"/>
            <a:ext cx="3499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</a:t>
            </a:r>
            <a:r>
              <a:rPr lang="en-US" u="sng" dirty="0">
                <a:hlinkClick r:id="rId2"/>
              </a:rPr>
              <a:t>A sigh of relief, a gasp for breath</a:t>
            </a:r>
            <a:r>
              <a:rPr lang="en-US" dirty="0"/>
              <a:t>,” </a:t>
            </a:r>
          </a:p>
          <a:p>
            <a:r>
              <a:rPr lang="en-US" i="1" dirty="0"/>
              <a:t>The Economist</a:t>
            </a:r>
            <a:r>
              <a:rPr lang="en-US" dirty="0"/>
              <a:t>, August 1, 2020.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274C0E-6177-41CC-B1ED-CE1F405D7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758" y="499420"/>
            <a:ext cx="5489092" cy="598311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DF15930-DD33-4CEE-A916-09534A45A742}"/>
              </a:ext>
            </a:extLst>
          </p:cNvPr>
          <p:cNvCxnSpPr>
            <a:cxnSpLocks/>
          </p:cNvCxnSpPr>
          <p:nvPr/>
        </p:nvCxnSpPr>
        <p:spPr>
          <a:xfrm>
            <a:off x="6624084" y="2466753"/>
            <a:ext cx="776176" cy="1552354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4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E84DE-06A0-4B38-BE49-9439BC007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6. Downgrades of sovereign debts in 2020 exceed</a:t>
            </a:r>
            <a:br>
              <a:rPr lang="en-US" sz="3200" dirty="0"/>
            </a:br>
            <a:r>
              <a:rPr lang="en-US" sz="3200" dirty="0"/>
              <a:t>1982 </a:t>
            </a:r>
            <a:r>
              <a:rPr lang="en-US" sz="3200" dirty="0" err="1"/>
              <a:t>intl.debt</a:t>
            </a:r>
            <a:r>
              <a:rPr lang="en-US" sz="3200" dirty="0"/>
              <a:t> crisis, 1997-98 Asia crisis, 2008-09 GFC, etc.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3CE8EA-EC17-4439-BA3E-B4C40A04C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6956" y="1781175"/>
            <a:ext cx="6646263" cy="43957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45C3148-FB01-4F32-A83D-60082F1E7354}"/>
              </a:ext>
            </a:extLst>
          </p:cNvPr>
          <p:cNvSpPr/>
          <p:nvPr/>
        </p:nvSpPr>
        <p:spPr>
          <a:xfrm>
            <a:off x="7934960" y="3339515"/>
            <a:ext cx="3769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J.Bulow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C.Reinhart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K.Rogoff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&amp;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C.Trebesch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, “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 Debt Pandemic,”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</a:rPr>
              <a:t>Finance &amp; Development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, Fall 2020. 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0482077-1E3B-4718-8A9F-37D0FB3B5AC9}"/>
              </a:ext>
            </a:extLst>
          </p:cNvPr>
          <p:cNvSpPr/>
          <p:nvPr/>
        </p:nvSpPr>
        <p:spPr>
          <a:xfrm>
            <a:off x="7438177" y="2828111"/>
            <a:ext cx="270615" cy="29217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2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662D8-8AA2-431B-8E55-3AB0E9C20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14552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7. When the EMDEs lost private capital inflows, </a:t>
            </a:r>
            <a:br>
              <a:rPr lang="en-US" sz="3200" dirty="0"/>
            </a:br>
            <a:r>
              <a:rPr lang="en-US" sz="3200" dirty="0"/>
              <a:t>official flows helped.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5E7D02-63FE-4B2A-8A81-39E820948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2400" y="1584960"/>
            <a:ext cx="5667932" cy="51161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7DE869E-236F-4121-BCF6-42A95F72E85B}"/>
              </a:ext>
            </a:extLst>
          </p:cNvPr>
          <p:cNvSpPr/>
          <p:nvPr/>
        </p:nvSpPr>
        <p:spPr>
          <a:xfrm>
            <a:off x="8656320" y="3105835"/>
            <a:ext cx="3769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Calibri" panose="020F0502020204030204" pitchFamily="34" charset="0"/>
                <a:ea typeface="Times New Roman" panose="02020603050405020304" pitchFamily="18" charset="0"/>
              </a:rPr>
              <a:t>J.Bulow, C.Reinhart, K.Rogoff &amp; C.Trebesch, “</a:t>
            </a:r>
            <a:r>
              <a:rPr lang="en-US" u="sng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The Debt Pandemic</a:t>
            </a:r>
            <a:r>
              <a:rPr lang="en-US">
                <a:latin typeface="Calibri" panose="020F0502020204030204" pitchFamily="34" charset="0"/>
                <a:ea typeface="Times New Roman" panose="02020603050405020304" pitchFamily="18" charset="0"/>
              </a:rPr>
              <a:t>,” </a:t>
            </a:r>
            <a:r>
              <a:rPr lang="en-US" i="1">
                <a:latin typeface="Calibri" panose="020F0502020204030204" pitchFamily="34" charset="0"/>
                <a:ea typeface="Times New Roman" panose="02020603050405020304" pitchFamily="18" charset="0"/>
              </a:rPr>
              <a:t>Finance &amp; Development</a:t>
            </a:r>
            <a:r>
              <a:rPr lang="en-US">
                <a:latin typeface="Calibri" panose="020F0502020204030204" pitchFamily="34" charset="0"/>
                <a:ea typeface="Times New Roman" panose="02020603050405020304" pitchFamily="18" charset="0"/>
              </a:rPr>
              <a:t>, Fall 2020.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566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DB80BC-DF6D-4EED-835F-8EDA34F390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5187" y="-85898"/>
            <a:ext cx="5895974" cy="70962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8A69821-E204-480E-A44F-C88319C6DE01}"/>
              </a:ext>
            </a:extLst>
          </p:cNvPr>
          <p:cNvSpPr txBox="1">
            <a:spLocks/>
          </p:cNvSpPr>
          <p:nvPr/>
        </p:nvSpPr>
        <p:spPr>
          <a:xfrm>
            <a:off x="478971" y="2338614"/>
            <a:ext cx="64641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8. The IMF has provided financial assistance to about 80 countries as of September, </a:t>
            </a:r>
            <a:br>
              <a:rPr lang="en-US" sz="2800" dirty="0"/>
            </a:br>
            <a:r>
              <a:rPr lang="en-US" sz="2800" dirty="0"/>
              <a:t>mainly through emergency lending </a:t>
            </a:r>
            <a:br>
              <a:rPr lang="en-US" sz="2800" dirty="0"/>
            </a:br>
            <a:r>
              <a:rPr lang="en-US" sz="2800" dirty="0"/>
              <a:t>and precautionary lending tools. 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2D2A04-E26F-4399-AAC7-61699D29A69E}"/>
              </a:ext>
            </a:extLst>
          </p:cNvPr>
          <p:cNvSpPr txBox="1"/>
          <p:nvPr/>
        </p:nvSpPr>
        <p:spPr>
          <a:xfrm>
            <a:off x="6010276" y="6391275"/>
            <a:ext cx="589597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hlinkClick r:id="rId3"/>
              </a:rPr>
              <a:t>IMF Lending During the Pandemic and Beyond</a:t>
            </a:r>
            <a:r>
              <a:rPr lang="en-US" sz="1400" b="1" u="sng" dirty="0"/>
              <a:t>, </a:t>
            </a:r>
            <a:r>
              <a:rPr lang="en-US" sz="1400" dirty="0"/>
              <a:t>IMF, Sept. 17, 2020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61455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A2198-AD43-45C3-82D4-43067D79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032" y="-59066"/>
            <a:ext cx="10428767" cy="130003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Major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273DB-2295-49ED-88A0-485B21D74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014" y="1392322"/>
            <a:ext cx="10898372" cy="528955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Although health &amp; economic impacts of the pandemic have spread </a:t>
            </a:r>
            <a:br>
              <a:rPr lang="en-US" dirty="0"/>
            </a:br>
            <a:r>
              <a:rPr lang="en-US" dirty="0"/>
              <a:t>to virtually every part of the globe, severity has varied widely,</a:t>
            </a:r>
          </a:p>
          <a:p>
            <a:pPr lvl="1"/>
            <a:r>
              <a:rPr lang="en-US" sz="2600" dirty="0"/>
              <a:t>across continents and across countries, </a:t>
            </a:r>
          </a:p>
          <a:p>
            <a:pPr lvl="1"/>
            <a:r>
              <a:rPr lang="en-US" sz="2600" dirty="0"/>
              <a:t>and not always in ways that would have been predicted.</a:t>
            </a:r>
          </a:p>
          <a:p>
            <a:pPr lvl="1"/>
            <a:r>
              <a:rPr lang="en-US" sz="2600" dirty="0"/>
              <a:t>It’s not too early to draw some lessons.</a:t>
            </a:r>
            <a:br>
              <a:rPr lang="en-US" sz="800" dirty="0"/>
            </a:br>
            <a:endParaRPr lang="en-US" sz="800" dirty="0"/>
          </a:p>
          <a:p>
            <a:r>
              <a:rPr lang="en-US" dirty="0"/>
              <a:t>Surprisingly, death rates have been worse in the US than among most Emerging Market / Developing Economies (EMDEs).</a:t>
            </a:r>
          </a:p>
          <a:p>
            <a:pPr lvl="1"/>
            <a:r>
              <a:rPr lang="en-US" sz="2600" dirty="0"/>
              <a:t>But economic impacts will be more extensive among EMDEs.</a:t>
            </a:r>
          </a:p>
          <a:p>
            <a:pPr lvl="1"/>
            <a:r>
              <a:rPr lang="en-US" sz="2600" dirty="0"/>
              <a:t>In particular, they lack fiscal space to respond.</a:t>
            </a:r>
            <a:br>
              <a:rPr lang="en-US" sz="800" dirty="0"/>
            </a:br>
            <a:endParaRPr lang="en-US" sz="800" dirty="0"/>
          </a:p>
          <a:p>
            <a:r>
              <a:rPr lang="en-US" dirty="0"/>
              <a:t>The trade-off between health &amp; the economy is illusory.</a:t>
            </a:r>
          </a:p>
        </p:txBody>
      </p:sp>
    </p:spTree>
    <p:extLst>
      <p:ext uri="{BB962C8B-B14F-4D97-AF65-F5344CB8AC3E}">
        <p14:creationId xmlns:p14="http://schemas.microsoft.com/office/powerpoint/2010/main" val="345868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F0197-D7F2-481F-8DF3-8EBB58702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53" y="78714"/>
            <a:ext cx="11244815" cy="1325563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+mn-lt"/>
              </a:rPr>
              <a:t>No sign of a trade-off between economic growth &amp; health.</a:t>
            </a:r>
            <a:br>
              <a:rPr lang="en-US" sz="3600" dirty="0">
                <a:latin typeface="+mn-lt"/>
              </a:rPr>
            </a:br>
            <a:r>
              <a:rPr lang="en-US" sz="3200" dirty="0">
                <a:latin typeface="+mn-lt"/>
              </a:rPr>
              <a:t>To the contrary.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526C03A-CE7C-4C26-ADB5-169FB7AB45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5582" y="1333500"/>
            <a:ext cx="8523638" cy="54899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1DEA6B-C7F8-43D0-B3D8-E79374D6601F}"/>
              </a:ext>
            </a:extLst>
          </p:cNvPr>
          <p:cNvSpPr/>
          <p:nvPr/>
        </p:nvSpPr>
        <p:spPr>
          <a:xfrm>
            <a:off x="9124951" y="4291310"/>
            <a:ext cx="23717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200" dirty="0">
                <a:solidFill>
                  <a:srgbClr val="1D3D63"/>
                </a:solidFill>
              </a:rPr>
              <a:t>“Which countries have protected both health and the economy </a:t>
            </a:r>
            <a:br>
              <a:rPr lang="en-US" altLang="en-US" sz="1200" dirty="0">
                <a:solidFill>
                  <a:srgbClr val="1D3D63"/>
                </a:solidFill>
              </a:rPr>
            </a:br>
            <a:r>
              <a:rPr lang="en-US" altLang="en-US" sz="1200" dirty="0">
                <a:solidFill>
                  <a:srgbClr val="1D3D63"/>
                </a:solidFill>
              </a:rPr>
              <a:t>in the pandemic?”</a:t>
            </a:r>
            <a:br>
              <a:rPr lang="en-US" altLang="en-US" sz="1200" dirty="0">
                <a:solidFill>
                  <a:srgbClr val="1D3D63"/>
                </a:solidFill>
              </a:rPr>
            </a:br>
            <a:r>
              <a:rPr lang="en-US" altLang="en-US" sz="1200" dirty="0">
                <a:cs typeface="Arial" panose="020B0604020202020204" pitchFamily="34" charset="0"/>
              </a:rPr>
              <a:t>Joe </a:t>
            </a:r>
            <a:r>
              <a:rPr lang="en-US" altLang="en-US" sz="1200" dirty="0" err="1">
                <a:cs typeface="Arial" panose="020B0604020202020204" pitchFamily="34" charset="0"/>
              </a:rPr>
              <a:t>Hasell</a:t>
            </a:r>
            <a:r>
              <a:rPr lang="en-US" altLang="en-US" sz="1200" dirty="0">
                <a:cs typeface="Arial" panose="020B0604020202020204" pitchFamily="34" charset="0"/>
              </a:rPr>
              <a:t>,</a:t>
            </a:r>
            <a:r>
              <a:rPr lang="en-US" altLang="en-US" sz="1200" dirty="0">
                <a:solidFill>
                  <a:srgbClr val="222222"/>
                </a:solidFill>
                <a:cs typeface="Arial" panose="020B0604020202020204" pitchFamily="34" charset="0"/>
              </a:rPr>
              <a:t>  </a:t>
            </a:r>
            <a:r>
              <a:rPr lang="en-US" altLang="en-US" sz="1200" dirty="0">
                <a:solidFill>
                  <a:srgbClr val="577291"/>
                </a:solidFill>
                <a:cs typeface="Arial" panose="020B0604020202020204" pitchFamily="34" charset="0"/>
              </a:rPr>
              <a:t>Sept. 2020</a:t>
            </a:r>
            <a:endParaRPr lang="en-US" sz="12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3BDFC7-7F5E-4AA4-A8D2-94553D07C87D}"/>
              </a:ext>
            </a:extLst>
          </p:cNvPr>
          <p:cNvCxnSpPr>
            <a:cxnSpLocks/>
          </p:cNvCxnSpPr>
          <p:nvPr/>
        </p:nvCxnSpPr>
        <p:spPr>
          <a:xfrm>
            <a:off x="2510921" y="2492577"/>
            <a:ext cx="5837460" cy="3309509"/>
          </a:xfrm>
          <a:prstGeom prst="line">
            <a:avLst/>
          </a:prstGeom>
          <a:ln w="1016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53D046B-9457-4431-BBB3-2FBD007B2DA2}"/>
              </a:ext>
            </a:extLst>
          </p:cNvPr>
          <p:cNvSpPr txBox="1"/>
          <p:nvPr/>
        </p:nvSpPr>
        <p:spPr>
          <a:xfrm flipH="1">
            <a:off x="723202" y="2751911"/>
            <a:ext cx="1323313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Confirmed deaths per million</a:t>
            </a:r>
          </a:p>
          <a:p>
            <a:pPr algn="ctr"/>
            <a:r>
              <a:rPr lang="en-US" dirty="0"/>
              <a:t>people.</a:t>
            </a:r>
          </a:p>
          <a:p>
            <a:pPr algn="ctr"/>
            <a:r>
              <a:rPr lang="en-US" dirty="0"/>
              <a:t>(Aug. 30)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00C247-94D3-4663-B9FC-CDB7F9A18BC0}"/>
              </a:ext>
            </a:extLst>
          </p:cNvPr>
          <p:cNvSpPr txBox="1"/>
          <p:nvPr/>
        </p:nvSpPr>
        <p:spPr>
          <a:xfrm flipH="1">
            <a:off x="4212773" y="5878285"/>
            <a:ext cx="5138055" cy="2423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dirty="0"/>
              <a:t>GDP growth, 2020 Q2 (from previous year)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5AB01AF-34C0-40C3-BF6E-14E08DB6FBB4}"/>
              </a:ext>
            </a:extLst>
          </p:cNvPr>
          <p:cNvSpPr/>
          <p:nvPr/>
        </p:nvSpPr>
        <p:spPr>
          <a:xfrm>
            <a:off x="8189519" y="5442856"/>
            <a:ext cx="799894" cy="380747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B43D9D8-DDF6-46EB-B60A-A58A37B07B7B}"/>
              </a:ext>
            </a:extLst>
          </p:cNvPr>
          <p:cNvSpPr/>
          <p:nvPr/>
        </p:nvSpPr>
        <p:spPr>
          <a:xfrm>
            <a:off x="4007617" y="3187819"/>
            <a:ext cx="1160738" cy="38439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1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C3A5D-282D-44F7-BA24-8513797CF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Of the G-20, India’s economy was the worst-hit in Q2,</a:t>
            </a:r>
            <a:br>
              <a:rPr lang="en-US" sz="3600" dirty="0"/>
            </a:br>
            <a:r>
              <a:rPr lang="en-US" sz="2800" dirty="0"/>
              <a:t>followed by UK, Spain &amp; Mexico.  China a&amp; Korea did the best.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51D120-98D0-4C43-92DE-8D1ACF318A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890" y="1690688"/>
            <a:ext cx="8816164" cy="50802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4512AB-BFE1-4216-B560-7DAB16BBC019}"/>
              </a:ext>
            </a:extLst>
          </p:cNvPr>
          <p:cNvSpPr txBox="1"/>
          <p:nvPr/>
        </p:nvSpPr>
        <p:spPr>
          <a:xfrm>
            <a:off x="6519816" y="6219372"/>
            <a:ext cx="2069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IMF, Sept. 2, 2020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187BE9F-7B9B-4EEC-8A1B-868B3D12E467}"/>
              </a:ext>
            </a:extLst>
          </p:cNvPr>
          <p:cNvSpPr/>
          <p:nvPr/>
        </p:nvSpPr>
        <p:spPr>
          <a:xfrm>
            <a:off x="7929751" y="3124202"/>
            <a:ext cx="1900050" cy="319153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916AFDD-5CCE-4731-AF49-5A5970E38945}"/>
              </a:ext>
            </a:extLst>
          </p:cNvPr>
          <p:cNvSpPr/>
          <p:nvPr/>
        </p:nvSpPr>
        <p:spPr>
          <a:xfrm>
            <a:off x="1888683" y="2122463"/>
            <a:ext cx="2204852" cy="410754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6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DE22C-BACA-47FA-B370-7B290E98B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Peru’s recession has been even worse than Spain &amp; UK; </a:t>
            </a:r>
            <a:br>
              <a:rPr lang="en-US" sz="3000" dirty="0"/>
            </a:br>
            <a:r>
              <a:rPr lang="en-US" sz="3000" dirty="0"/>
              <a:t>while Taiwan has suffered the least, followed by South Korea.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07FC50-C405-4151-80F9-9210085EF7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6840" y="1158950"/>
            <a:ext cx="8682300" cy="57281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83D2A8-C8D4-4B01-BB8E-CB6C4EB81C3C}"/>
              </a:ext>
            </a:extLst>
          </p:cNvPr>
          <p:cNvSpPr/>
          <p:nvPr/>
        </p:nvSpPr>
        <p:spPr>
          <a:xfrm>
            <a:off x="895351" y="4707087"/>
            <a:ext cx="2438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200" dirty="0">
                <a:solidFill>
                  <a:srgbClr val="1D3D63"/>
                </a:solidFill>
              </a:rPr>
              <a:t>“Which countries have protected both health and the economy </a:t>
            </a:r>
            <a:br>
              <a:rPr lang="en-US" altLang="en-US" sz="1200" dirty="0">
                <a:solidFill>
                  <a:srgbClr val="1D3D63"/>
                </a:solidFill>
              </a:rPr>
            </a:br>
            <a:r>
              <a:rPr lang="en-US" altLang="en-US" sz="1200" dirty="0">
                <a:solidFill>
                  <a:srgbClr val="1D3D63"/>
                </a:solidFill>
              </a:rPr>
              <a:t>in the pandemic?”</a:t>
            </a:r>
            <a:br>
              <a:rPr lang="en-US" altLang="en-US" sz="1200" dirty="0">
                <a:solidFill>
                  <a:srgbClr val="1D3D63"/>
                </a:solidFill>
              </a:rPr>
            </a:br>
            <a:r>
              <a:rPr lang="en-US" altLang="en-US" sz="1200" dirty="0">
                <a:cs typeface="Arial" panose="020B0604020202020204" pitchFamily="34" charset="0"/>
              </a:rPr>
              <a:t>Joe </a:t>
            </a:r>
            <a:r>
              <a:rPr lang="en-US" altLang="en-US" sz="1200" dirty="0" err="1">
                <a:cs typeface="Arial" panose="020B0604020202020204" pitchFamily="34" charset="0"/>
              </a:rPr>
              <a:t>Hasell</a:t>
            </a:r>
            <a:r>
              <a:rPr lang="en-US" altLang="en-US" sz="1200" dirty="0">
                <a:cs typeface="Arial" panose="020B0604020202020204" pitchFamily="34" charset="0"/>
              </a:rPr>
              <a:t>,</a:t>
            </a:r>
            <a:r>
              <a:rPr lang="en-US" altLang="en-US" sz="1200" dirty="0">
                <a:solidFill>
                  <a:srgbClr val="222222"/>
                </a:solidFill>
                <a:cs typeface="Arial" panose="020B0604020202020204" pitchFamily="34" charset="0"/>
              </a:rPr>
              <a:t>  </a:t>
            </a:r>
            <a:r>
              <a:rPr lang="en-US" altLang="en-US" sz="1200" dirty="0">
                <a:solidFill>
                  <a:srgbClr val="577291"/>
                </a:solidFill>
                <a:cs typeface="Arial" panose="020B0604020202020204" pitchFamily="34" charset="0"/>
              </a:rPr>
              <a:t>Sept. 2020.</a:t>
            </a:r>
            <a:endParaRPr lang="en-US" sz="12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4040BB8-6F01-4CFE-8A51-12D00E2DB271}"/>
              </a:ext>
            </a:extLst>
          </p:cNvPr>
          <p:cNvSpPr/>
          <p:nvPr/>
        </p:nvSpPr>
        <p:spPr>
          <a:xfrm>
            <a:off x="2647125" y="5619206"/>
            <a:ext cx="3060050" cy="43107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C78D32B-9AD2-4AF8-ACA2-FE9724769981}"/>
              </a:ext>
            </a:extLst>
          </p:cNvPr>
          <p:cNvSpPr/>
          <p:nvPr/>
        </p:nvSpPr>
        <p:spPr>
          <a:xfrm>
            <a:off x="8357261" y="1797501"/>
            <a:ext cx="2090055" cy="32387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5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99DA0-833D-4029-B841-21148C9F5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83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Why differences across continents in Covid-19?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FB1DE-3B3D-4A75-AD0A-0CEAA4EB7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983"/>
            <a:ext cx="10515600" cy="4880340"/>
          </a:xfrm>
        </p:spPr>
        <p:txBody>
          <a:bodyPr>
            <a:normAutofit/>
          </a:bodyPr>
          <a:lstStyle/>
          <a:p>
            <a:r>
              <a:rPr lang="en-US" dirty="0"/>
              <a:t>Why has Latin America been hit so badly (≈ ½ global summer deaths)?</a:t>
            </a:r>
          </a:p>
          <a:p>
            <a:pPr lvl="1"/>
            <a:r>
              <a:rPr lang="en-US" dirty="0"/>
              <a:t>Big densely populated cities, informal workers, internal migrants;</a:t>
            </a:r>
          </a:p>
          <a:p>
            <a:pPr lvl="1"/>
            <a:r>
              <a:rPr lang="en-US" dirty="0"/>
              <a:t>Inequality, inadequate public health systems.</a:t>
            </a:r>
          </a:p>
          <a:p>
            <a:r>
              <a:rPr lang="en-US" dirty="0"/>
              <a:t>Why have East &amp; SE Asia done the best?</a:t>
            </a:r>
            <a:endParaRPr lang="en-US" sz="1000" dirty="0"/>
          </a:p>
          <a:p>
            <a:pPr lvl="1"/>
            <a:r>
              <a:rPr lang="en-US" dirty="0"/>
              <a:t>In part: cultural willingness to wear masks or quarantine;</a:t>
            </a:r>
          </a:p>
          <a:p>
            <a:pPr lvl="1"/>
            <a:r>
              <a:rPr lang="en-US" dirty="0"/>
              <a:t>Recent experience with epidemics =&gt; good habits of response, </a:t>
            </a:r>
          </a:p>
          <a:p>
            <a:pPr lvl="2"/>
            <a:r>
              <a:rPr lang="en-US" dirty="0"/>
              <a:t>vs. Western Hemisphere &amp; Europe.</a:t>
            </a:r>
          </a:p>
          <a:p>
            <a:r>
              <a:rPr lang="en-US" dirty="0"/>
              <a:t>Why has Africa apparently done better than expected?</a:t>
            </a:r>
          </a:p>
          <a:p>
            <a:pPr lvl="1"/>
            <a:r>
              <a:rPr lang="en-US" dirty="0"/>
              <a:t>Again, experience with epidemics =&gt; habits of response;</a:t>
            </a:r>
          </a:p>
          <a:p>
            <a:pPr lvl="1"/>
            <a:r>
              <a:rPr lang="en-US" dirty="0"/>
              <a:t>Low population density;</a:t>
            </a:r>
          </a:p>
          <a:p>
            <a:pPr lvl="1"/>
            <a:r>
              <a:rPr lang="en-US" dirty="0"/>
              <a:t>Young population.</a:t>
            </a:r>
          </a:p>
        </p:txBody>
      </p:sp>
    </p:spTree>
    <p:extLst>
      <p:ext uri="{BB962C8B-B14F-4D97-AF65-F5344CB8AC3E}">
        <p14:creationId xmlns:p14="http://schemas.microsoft.com/office/powerpoint/2010/main" val="249390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D7BC-4A58-4DD4-A745-6F2B9D30B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6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Why differences </a:t>
            </a:r>
            <a:r>
              <a:rPr lang="en-US" sz="4000" i="1" dirty="0"/>
              <a:t>within</a:t>
            </a:r>
            <a:r>
              <a:rPr lang="en-US" sz="4000" dirty="0"/>
              <a:t> continents?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9C5FC-A6AD-4D50-881B-9248B13DA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68405"/>
            <a:ext cx="10613571" cy="5228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Air hubs are hit 1</a:t>
            </a:r>
            <a:r>
              <a:rPr lang="en-US" baseline="30000" dirty="0"/>
              <a:t>st</a:t>
            </a:r>
            <a:r>
              <a:rPr lang="en-US" dirty="0"/>
              <a:t> (Milan, London, NYC, Johannesburg).</a:t>
            </a:r>
            <a:br>
              <a:rPr lang="en-US" sz="900" dirty="0"/>
            </a:br>
            <a:endParaRPr lang="en-US" sz="900" dirty="0"/>
          </a:p>
          <a:p>
            <a:r>
              <a:rPr lang="en-US" dirty="0"/>
              <a:t>Within Latin America, 3 doing esp. badly:  Brazil, Mexico, &amp; Nicaragua.</a:t>
            </a:r>
            <a:endParaRPr lang="en-US" sz="2000" dirty="0"/>
          </a:p>
          <a:p>
            <a:pPr lvl="1"/>
            <a:r>
              <a:rPr lang="en-US" dirty="0"/>
              <a:t>Why?   Poor political leadership.</a:t>
            </a:r>
            <a:endParaRPr lang="en-US" sz="1600" dirty="0"/>
          </a:p>
          <a:p>
            <a:pPr lvl="2"/>
            <a:r>
              <a:rPr lang="en-US" sz="2400" dirty="0"/>
              <a:t>The 3 presidents repeatedly deny seriousness of the coronavirus,</a:t>
            </a:r>
          </a:p>
          <a:p>
            <a:pPr lvl="2"/>
            <a:r>
              <a:rPr lang="en-US" sz="2400" dirty="0"/>
              <a:t>discourage testing and mask-wearing.</a:t>
            </a:r>
          </a:p>
          <a:p>
            <a:pPr lvl="1"/>
            <a:r>
              <a:rPr lang="en-US" dirty="0"/>
              <a:t>Vs., e.g., Uruguay is doing it right </a:t>
            </a:r>
          </a:p>
          <a:p>
            <a:pPr lvl="2"/>
            <a:r>
              <a:rPr lang="en-US" sz="2400" dirty="0"/>
              <a:t>=&gt; many tests, few cases.</a:t>
            </a:r>
          </a:p>
          <a:p>
            <a:pPr lvl="1"/>
            <a:r>
              <a:rPr lang="en-US" dirty="0"/>
              <a:t>But then: in cases like Peru it is hard to say what they have done wrong,</a:t>
            </a:r>
          </a:p>
          <a:p>
            <a:pPr lvl="2"/>
            <a:r>
              <a:rPr lang="en-US" dirty="0"/>
              <a:t>and yet suffering badly.</a:t>
            </a:r>
            <a:br>
              <a:rPr lang="en-US" sz="1000" dirty="0"/>
            </a:br>
            <a:endParaRPr lang="en-US" sz="1000" dirty="0"/>
          </a:p>
          <a:p>
            <a:r>
              <a:rPr lang="en-US" dirty="0"/>
              <a:t>Within Europe.</a:t>
            </a:r>
          </a:p>
          <a:p>
            <a:pPr lvl="1"/>
            <a:r>
              <a:rPr lang="en-US" dirty="0"/>
              <a:t>UK leadership did not take the situation seriously enough. UK has done poorly.</a:t>
            </a:r>
          </a:p>
          <a:p>
            <a:pPr lvl="1"/>
            <a:r>
              <a:rPr lang="en-US" dirty="0"/>
              <a:t>Vs. Germany’s leaders did take it seriously.  Has done well.</a:t>
            </a:r>
          </a:p>
        </p:txBody>
      </p:sp>
    </p:spTree>
    <p:extLst>
      <p:ext uri="{BB962C8B-B14F-4D97-AF65-F5344CB8AC3E}">
        <p14:creationId xmlns:p14="http://schemas.microsoft.com/office/powerpoint/2010/main" val="253632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C6534-5891-401A-A2BD-47785EC99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Economic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0130F-F468-42B4-9D9D-F37BE2902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1860697"/>
            <a:ext cx="10763250" cy="401146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The economic outlook will overall be worse in EMDEs, </a:t>
            </a:r>
          </a:p>
          <a:p>
            <a:pPr lvl="1"/>
            <a:r>
              <a:rPr lang="en-US" dirty="0"/>
              <a:t>in particular, due to lack of fiscal space, </a:t>
            </a:r>
          </a:p>
          <a:p>
            <a:pPr lvl="1"/>
            <a:r>
              <a:rPr lang="en-US" dirty="0"/>
              <a:t>relative to the US &amp; Europe which have been able to respond </a:t>
            </a:r>
            <a:br>
              <a:rPr lang="en-US" dirty="0"/>
            </a:br>
            <a:r>
              <a:rPr lang="en-US" dirty="0"/>
              <a:t>with unprecedented fiscal spending &amp; monetary expansion. </a:t>
            </a:r>
            <a:br>
              <a:rPr lang="en-US" sz="800" dirty="0"/>
            </a:br>
            <a:endParaRPr lang="en-US" sz="800" dirty="0"/>
          </a:p>
          <a:p>
            <a:pPr lvl="0"/>
            <a:r>
              <a:rPr lang="en-US" dirty="0"/>
              <a:t>Initially (Feb. 20-March 16) global investors switched to “risk off”</a:t>
            </a:r>
          </a:p>
          <a:p>
            <a:pPr lvl="1"/>
            <a:r>
              <a:rPr lang="en-US" dirty="0"/>
              <a:t>and pulled out of EMDEs.</a:t>
            </a:r>
            <a:br>
              <a:rPr lang="en-US" sz="800" dirty="0"/>
            </a:br>
            <a:endParaRPr lang="en-US" sz="800" dirty="0"/>
          </a:p>
          <a:p>
            <a:r>
              <a:rPr lang="en-US" dirty="0"/>
              <a:t>EM asset prices recovered in spring/summer,</a:t>
            </a:r>
          </a:p>
          <a:p>
            <a:pPr lvl="1"/>
            <a:r>
              <a:rPr lang="en-US" dirty="0"/>
              <a:t>spurred by aggressive Fed easing.</a:t>
            </a:r>
            <a:br>
              <a:rPr lang="en-US" sz="800" dirty="0"/>
            </a:br>
            <a:endParaRPr lang="en-US" sz="800" dirty="0"/>
          </a:p>
          <a:p>
            <a:r>
              <a:rPr lang="en-US" dirty="0"/>
              <a:t>But how long before the financial environment turns against EMDEs?</a:t>
            </a:r>
          </a:p>
        </p:txBody>
      </p:sp>
    </p:spTree>
    <p:extLst>
      <p:ext uri="{BB962C8B-B14F-4D97-AF65-F5344CB8AC3E}">
        <p14:creationId xmlns:p14="http://schemas.microsoft.com/office/powerpoint/2010/main" val="67062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C6534-5891-401A-A2BD-47785EC99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Possible lessons for policy, so far in the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0130F-F468-42B4-9D9D-F37BE2902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358" y="1616522"/>
            <a:ext cx="9930810" cy="4351338"/>
          </a:xfrm>
        </p:spPr>
        <p:txBody>
          <a:bodyPr>
            <a:noAutofit/>
          </a:bodyPr>
          <a:lstStyle/>
          <a:p>
            <a:pPr lvl="0"/>
            <a:r>
              <a:rPr lang="en-US" sz="3200" dirty="0"/>
              <a:t>Countries suffer worse, overall, where governments downplay Covid-19,</a:t>
            </a:r>
          </a:p>
          <a:p>
            <a:pPr lvl="1"/>
            <a:r>
              <a:rPr lang="en-US" sz="2800" dirty="0"/>
              <a:t>e.g., suppressing statistics, failing to promote masks &amp; testing, </a:t>
            </a:r>
            <a:br>
              <a:rPr lang="en-US" sz="2800" dirty="0"/>
            </a:br>
            <a:r>
              <a:rPr lang="en-US" sz="2800" dirty="0"/>
              <a:t>or re-opening early after a shut-down, </a:t>
            </a:r>
          </a:p>
          <a:p>
            <a:pPr lvl="1"/>
            <a:r>
              <a:rPr lang="en-US" sz="2800" dirty="0"/>
              <a:t>whether for economic or political motivations.</a:t>
            </a:r>
            <a:br>
              <a:rPr lang="en-US" sz="2800" dirty="0"/>
            </a:br>
            <a:endParaRPr lang="en-US" sz="2800" dirty="0"/>
          </a:p>
          <a:p>
            <a:r>
              <a:rPr lang="en-US" sz="3200" dirty="0"/>
              <a:t>The presumed trade-off between protecting health </a:t>
            </a:r>
            <a:br>
              <a:rPr lang="en-US" sz="3200" dirty="0"/>
            </a:br>
            <a:r>
              <a:rPr lang="en-US" sz="3200" dirty="0"/>
              <a:t>and protecting the economy is illusory,</a:t>
            </a:r>
          </a:p>
          <a:p>
            <a:pPr lvl="1"/>
            <a:r>
              <a:rPr lang="en-US" sz="2800" dirty="0"/>
              <a:t>despite the beliefs of some political leaders.</a:t>
            </a:r>
          </a:p>
        </p:txBody>
      </p:sp>
    </p:spTree>
    <p:extLst>
      <p:ext uri="{BB962C8B-B14F-4D97-AF65-F5344CB8AC3E}">
        <p14:creationId xmlns:p14="http://schemas.microsoft.com/office/powerpoint/2010/main" val="333640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5703</TotalTime>
  <Words>604</Words>
  <Application>Microsoft Office PowerPoint</Application>
  <PresentationFormat>Widescreen</PresentationFormat>
  <Paragraphs>95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Office Theme</vt:lpstr>
      <vt:lpstr>PowerPoint Presentation</vt:lpstr>
      <vt:lpstr>Major points</vt:lpstr>
      <vt:lpstr>No sign of a trade-off between economic growth &amp; health. To the contrary.</vt:lpstr>
      <vt:lpstr>Of the G-20, India’s economy was the worst-hit in Q2, followed by UK, Spain &amp; Mexico.  China a&amp; Korea did the best.</vt:lpstr>
      <vt:lpstr>Peru’s recession has been even worse than Spain &amp; UK;  while Taiwan has suffered the least, followed by South Korea.</vt:lpstr>
      <vt:lpstr>Why differences across continents in Covid-19?</vt:lpstr>
      <vt:lpstr>Why differences within continents?</vt:lpstr>
      <vt:lpstr>Economic impact</vt:lpstr>
      <vt:lpstr>Possible lessons for policy, so far in the pandemic</vt:lpstr>
      <vt:lpstr>Appendix graphs: EMDE difficulties financing deficits</vt:lpstr>
      <vt:lpstr>1. While the spending response in Advanced Economies  has been massive, Low-Income Countries lack the fiscal space.</vt:lpstr>
      <vt:lpstr>PowerPoint Presentation</vt:lpstr>
      <vt:lpstr>3. Portfolio outflows from EMs when the Covid-19 crisis hit exceeded outflows in the 2008 GFC or 2013 Taper Tantrum.</vt:lpstr>
      <vt:lpstr>PowerPoint Presentation</vt:lpstr>
      <vt:lpstr>5. Since March, EM asset prices have recovered. But can it last?</vt:lpstr>
      <vt:lpstr>6. Downgrades of sovereign debts in 2020 exceed 1982 intl.debt crisis, 1997-98 Asia crisis, 2008-09 GFC, etc.</vt:lpstr>
      <vt:lpstr>7. When the EMDEs lost private capital inflows,  official flows helped.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Frankel, Jeffrey A.</dc:creator>
  <cp:lastModifiedBy>Frankel, Jeffrey A.</cp:lastModifiedBy>
  <cp:revision>75</cp:revision>
  <cp:lastPrinted>2020-09-01T20:10:51Z</cp:lastPrinted>
  <dcterms:created xsi:type="dcterms:W3CDTF">2020-09-01T14:25:19Z</dcterms:created>
  <dcterms:modified xsi:type="dcterms:W3CDTF">2020-09-21T15:05:33Z</dcterms:modified>
</cp:coreProperties>
</file>