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67" r:id="rId4"/>
    <p:sldId id="268" r:id="rId5"/>
    <p:sldId id="273" r:id="rId6"/>
    <p:sldId id="269" r:id="rId7"/>
    <p:sldId id="258" r:id="rId8"/>
    <p:sldId id="260" r:id="rId9"/>
    <p:sldId id="259" r:id="rId10"/>
    <p:sldId id="270" r:id="rId11"/>
    <p:sldId id="271" r:id="rId12"/>
    <p:sldId id="262" r:id="rId13"/>
    <p:sldId id="276" r:id="rId14"/>
    <p:sldId id="274" r:id="rId15"/>
    <p:sldId id="272" r:id="rId16"/>
    <p:sldId id="263" r:id="rId17"/>
    <p:sldId id="264" r:id="rId18"/>
    <p:sldId id="265" r:id="rId19"/>
    <p:sldId id="275" r:id="rId20"/>
    <p:sldId id="532" r:id="rId21"/>
    <p:sldId id="533" r:id="rId22"/>
    <p:sldId id="534" r:id="rId23"/>
    <p:sldId id="535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C7524"/>
    <a:srgbClr val="003BB0"/>
    <a:srgbClr val="1063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7C22B8-1737-4D33-8952-9DEBD03A94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4698713-A8C6-4A84-AD7C-D04A62288F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89B532-93B0-42B0-BBB1-986325255E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B42F6-8CE6-46CB-A5E2-D11BA358A412}" type="datetimeFigureOut">
              <a:rPr lang="en-US" smtClean="0"/>
              <a:t>4/27/2020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53715E-5888-4054-A641-BC2FE3372D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B04EA6-60E4-46F6-B826-7C3174155C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D0B40-8D45-47CB-AFB0-12CE2EA83B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78603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AE62C8-020D-4D73-9F3E-473B9CAF31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5DB612F-8132-4E75-A292-E2001CCE7C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60954C-1AFE-4BB1-99E8-C492486CE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B42F6-8CE6-46CB-A5E2-D11BA358A412}" type="datetimeFigureOut">
              <a:rPr lang="en-US" smtClean="0"/>
              <a:t>4/27/2020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243E3A-37D6-4459-A9DD-9E32476BBD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C0E25E-C774-4393-B5F0-1C207609E0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D0B40-8D45-47CB-AFB0-12CE2EA83B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66164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DC494C5-99BA-4ACC-9E9B-B0D4856E27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2770348-39D9-40DE-B26F-7037E88254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6516D8-32EE-4832-8E29-3102259AE0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B42F6-8CE6-46CB-A5E2-D11BA358A412}" type="datetimeFigureOut">
              <a:rPr lang="en-US" smtClean="0"/>
              <a:t>4/27/2020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9B9930-EFF0-42CA-9109-36D83A58EE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48C37F-2FA4-4D8B-978A-754B8C0468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D0B40-8D45-47CB-AFB0-12CE2EA83B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6202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975953-A202-48D8-9780-0DF15ECDA2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7CA071-E270-4438-82C8-F0FA9606E8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8B2401-A3EA-4D1D-AEC9-0F2D41895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B42F6-8CE6-46CB-A5E2-D11BA358A412}" type="datetimeFigureOut">
              <a:rPr lang="en-US" smtClean="0"/>
              <a:t>4/27/2020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1EA12E-D25B-4BDB-9980-1D8420F7A3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6690DB-6F7C-4130-870E-2146EA9FFC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D0B40-8D45-47CB-AFB0-12CE2EA83B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6967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504A35-541A-4B48-8764-9FB8D4B82F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025CCE-4FF9-44EB-A1BC-EBD737B19E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F450CE-41DE-4236-B93A-63F61EAEF8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B42F6-8CE6-46CB-A5E2-D11BA358A412}" type="datetimeFigureOut">
              <a:rPr lang="en-US" smtClean="0"/>
              <a:t>4/27/2020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58FFC0-D9AC-48DE-BC28-ABE0F635A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812B6F-BCDF-4C61-9FC9-DDBB3D6F85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D0B40-8D45-47CB-AFB0-12CE2EA83B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30757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D30A63-07B1-474D-B564-9E77FD3931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5DDA78-BCB9-4652-AD00-132A84BB76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42FC95-8ED4-4736-B04F-0D76906D32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E90FB60-1EB9-449F-BE44-06C84200B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B42F6-8CE6-46CB-A5E2-D11BA358A412}" type="datetimeFigureOut">
              <a:rPr lang="en-US" smtClean="0"/>
              <a:t>4/27/2020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182439-2452-4F1F-AB9D-6EFB2EE6FF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4CDF6B-44F0-4EC2-A752-DF76D9F76F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D0B40-8D45-47CB-AFB0-12CE2EA83B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3043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9F3D8E-8661-4859-853F-EDF3F5D5F2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1496BD-27E2-482A-8FD1-79D3D243D7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E47D79-8296-47D1-BD3E-491DBF4F7D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0EA4210-3C7B-4048-9031-19A1B9C92B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9431F93-18CF-44E7-A7CE-AA0444B8D93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FBA2145-8BEC-4760-ADB0-78C4DFD697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B42F6-8CE6-46CB-A5E2-D11BA358A412}" type="datetimeFigureOut">
              <a:rPr lang="en-US" smtClean="0"/>
              <a:t>4/27/2020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3F59671-2330-44F3-A3BC-A20F9B068F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4A2B6FC-C671-4814-9A33-7C27339E33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D0B40-8D45-47CB-AFB0-12CE2EA83B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78416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ECD936-7970-4824-BE8D-6EBA7BAF70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A876108-0D9C-4A4E-9616-B4C598A363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B42F6-8CE6-46CB-A5E2-D11BA358A412}" type="datetimeFigureOut">
              <a:rPr lang="en-US" smtClean="0"/>
              <a:t>4/27/2020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AB2A185-E35A-41E3-AC4C-A4FD0AFC03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E7E8E26-74B2-4DF2-AAA1-C2C29590CF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D0B40-8D45-47CB-AFB0-12CE2EA83B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3314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C21770C-6C30-4DC3-9691-5DF8F9B388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B42F6-8CE6-46CB-A5E2-D11BA358A412}" type="datetimeFigureOut">
              <a:rPr lang="en-US" smtClean="0"/>
              <a:t>4/27/2020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F17983E-C3D8-4EBE-B0EA-8D004EA292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EBCC72-7DC2-4F2D-8BE3-36154396FA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D0B40-8D45-47CB-AFB0-12CE2EA83B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24370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DE2D31-48F2-44CB-8FB7-3B956B0E25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D1C24F-C805-49EE-B735-651D767F8E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78B9BA-83A0-4910-9879-2D755E7EA9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4932859-BB3F-46C0-A061-0509693F1D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B42F6-8CE6-46CB-A5E2-D11BA358A412}" type="datetimeFigureOut">
              <a:rPr lang="en-US" smtClean="0"/>
              <a:t>4/27/2020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BCDA47-522B-4EFC-A364-A1A572F9A4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C74DAE7-E1FD-4FDF-B555-1BF41C7B04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D0B40-8D45-47CB-AFB0-12CE2EA83B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8224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2EA81C-0B82-430F-B406-54E750346E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6361ADE-A570-49B0-AC7E-07490F4BC6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2B7AD26-59E3-40EB-B765-0E1FC41365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5D15C5-F26B-4D3B-ABDD-B4FCDBDCAF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B42F6-8CE6-46CB-A5E2-D11BA358A412}" type="datetimeFigureOut">
              <a:rPr lang="en-US" smtClean="0"/>
              <a:t>4/27/2020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E86486E-8663-48D5-9BFA-0D5FC62F6F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2817134-7BB1-4660-828B-377D88DA21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D0B40-8D45-47CB-AFB0-12CE2EA83B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4993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FE3FB18-8650-4E01-9112-A1BDA7BCF8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A56C3F-E4B1-4627-87CE-D162EBBEF6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44A497-A9DF-471F-BCEE-BDF847A2D8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1B42F6-8CE6-46CB-A5E2-D11BA358A412}" type="datetimeFigureOut">
              <a:rPr lang="en-US" smtClean="0"/>
              <a:t>4/27/2020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0DF2B5-0BEC-4C1A-98D2-26B7ED19FB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4F379E-1772-4704-88E6-DAD87C76EB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ED0B40-8D45-47CB-AFB0-12CE2EA83B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2911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t.com/coronavirus-latest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ft.com/content/6bd88b7d-3386-4543-b2e9-0d5c6fac846c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70DB84-366C-4A05-BEA3-5A04F5B687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751012"/>
            <a:ext cx="9144000" cy="2573337"/>
          </a:xfrm>
        </p:spPr>
        <p:txBody>
          <a:bodyPr>
            <a:normAutofit fontScale="90000"/>
          </a:bodyPr>
          <a:lstStyle/>
          <a:p>
            <a:r>
              <a:rPr lang="en-US" sz="5300" b="1" dirty="0"/>
              <a:t>Economic Trends Amid COVID-19</a:t>
            </a:r>
            <a:br>
              <a:rPr lang="en-US" sz="4000" b="1" dirty="0"/>
            </a:br>
            <a:br>
              <a:rPr lang="en-US" sz="4000" dirty="0"/>
            </a:br>
            <a:r>
              <a:rPr lang="en-US" sz="4400" b="1" dirty="0"/>
              <a:t>Bank of China Board Training Session</a:t>
            </a:r>
            <a:br>
              <a:rPr lang="en-US" sz="4000" b="1" dirty="0"/>
            </a:br>
            <a:br>
              <a:rPr lang="en-US" sz="4000" b="1" dirty="0"/>
            </a:br>
            <a:r>
              <a:rPr lang="en-US" sz="3100" b="1" dirty="0"/>
              <a:t>April 29, 2020 (Beijing Time)</a:t>
            </a:r>
            <a:br>
              <a:rPr lang="en-US" sz="3100" dirty="0"/>
            </a:br>
            <a:endParaRPr lang="en-US" sz="3100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2731F30B-D9C0-4380-A536-6D078856F9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630738"/>
            <a:ext cx="9144000" cy="750887"/>
          </a:xfrm>
        </p:spPr>
        <p:txBody>
          <a:bodyPr>
            <a:noAutofit/>
          </a:bodyPr>
          <a:lstStyle/>
          <a:p>
            <a:r>
              <a:rPr lang="en-US" sz="4000" dirty="0"/>
              <a:t>Professor Jeffrey Frankel</a:t>
            </a:r>
            <a:br>
              <a:rPr lang="en-US" sz="3600" dirty="0"/>
            </a:br>
            <a:r>
              <a:rPr lang="en-US" sz="3600" dirty="0"/>
              <a:t>Harvard University</a:t>
            </a:r>
          </a:p>
        </p:txBody>
      </p:sp>
    </p:spTree>
    <p:extLst>
      <p:ext uri="{BB962C8B-B14F-4D97-AF65-F5344CB8AC3E}">
        <p14:creationId xmlns:p14="http://schemas.microsoft.com/office/powerpoint/2010/main" val="28245521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132095-EC90-41E4-A8F8-E0EDDE7389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6551"/>
            <a:ext cx="10515600" cy="1016000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+mn-lt"/>
              </a:rPr>
              <a:t>3. Collapse of oil prices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8157CB-F421-4AF2-A4F3-AC3E18C6BD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66850"/>
            <a:ext cx="10515600" cy="4643438"/>
          </a:xfrm>
        </p:spPr>
        <p:txBody>
          <a:bodyPr>
            <a:normAutofit fontScale="92500" lnSpcReduction="10000"/>
          </a:bodyPr>
          <a:lstStyle/>
          <a:p>
            <a:r>
              <a:rPr lang="en-US" sz="3200" dirty="0"/>
              <a:t>started February 26. </a:t>
            </a:r>
          </a:p>
          <a:p>
            <a:r>
              <a:rPr lang="en-US" sz="3200" dirty="0"/>
              <a:t>On April 20, price of WTI &lt; 0.</a:t>
            </a:r>
          </a:p>
          <a:p>
            <a:r>
              <a:rPr lang="en-US" sz="3200" dirty="0"/>
              <a:t>The losers: Middle East &amp; Russia </a:t>
            </a:r>
            <a:br>
              <a:rPr lang="en-US" sz="3200" dirty="0"/>
            </a:br>
            <a:r>
              <a:rPr lang="en-US" sz="3200" dirty="0"/>
              <a:t>and some in Latin America &amp; Africa</a:t>
            </a:r>
            <a:r>
              <a:rPr lang="en-US" b="1" dirty="0"/>
              <a:t>. </a:t>
            </a:r>
            <a:br>
              <a:rPr lang="en-US" sz="4300" b="1" dirty="0"/>
            </a:br>
            <a:endParaRPr lang="en-US" sz="4300" b="1" dirty="0"/>
          </a:p>
          <a:p>
            <a:r>
              <a:rPr lang="en-US" sz="3200" dirty="0"/>
              <a:t>For many developing countries, a fall in commodity export prices </a:t>
            </a:r>
            <a:br>
              <a:rPr lang="en-US" sz="3200" dirty="0"/>
            </a:br>
            <a:r>
              <a:rPr lang="en-US" sz="3200" dirty="0"/>
              <a:t>comes on top of:</a:t>
            </a:r>
          </a:p>
          <a:p>
            <a:pPr lvl="1"/>
            <a:r>
              <a:rPr lang="en-US" sz="2800" dirty="0"/>
              <a:t>a sudden stop to capital inflows, </a:t>
            </a:r>
          </a:p>
          <a:p>
            <a:pPr lvl="1"/>
            <a:r>
              <a:rPr lang="en-US" sz="2800" dirty="0"/>
              <a:t>declining remittances, </a:t>
            </a:r>
          </a:p>
          <a:p>
            <a:pPr lvl="1"/>
            <a:r>
              <a:rPr lang="en-US" sz="2800" dirty="0"/>
              <a:t>and the terrible challenges of Covid-19 itself spreading to countries with health care systems that are inadequate even at the best of times.</a:t>
            </a:r>
          </a:p>
        </p:txBody>
      </p:sp>
      <p:pic>
        <p:nvPicPr>
          <p:cNvPr id="8" name="Picture 7" descr="A close up of a map&#10;&#10;Description automatically generated">
            <a:extLst>
              <a:ext uri="{FF2B5EF4-FFF2-40B4-BE49-F238E27FC236}">
                <a16:creationId xmlns:a16="http://schemas.microsoft.com/office/drawing/2014/main" id="{FFB18E3A-E556-43DE-B8AD-3209612F49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4906" y="701960"/>
            <a:ext cx="4705894" cy="287436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1BD84E1-8A76-498F-9FB5-4005AFC84149}"/>
              </a:ext>
            </a:extLst>
          </p:cNvPr>
          <p:cNvSpPr txBox="1"/>
          <p:nvPr/>
        </p:nvSpPr>
        <p:spPr>
          <a:xfrm>
            <a:off x="7943850" y="1990723"/>
            <a:ext cx="1960793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WTI Crude Oil Price</a:t>
            </a:r>
            <a:r>
              <a:rPr lang="en-US" dirty="0"/>
              <a:t>, </a:t>
            </a:r>
            <a:br>
              <a:rPr lang="en-US" dirty="0"/>
            </a:br>
            <a:r>
              <a:rPr lang="en-US" sz="1100" i="1" dirty="0"/>
              <a:t>Macrotrends</a:t>
            </a:r>
            <a:r>
              <a:rPr lang="en-US" sz="1100" dirty="0"/>
              <a:t>, April 24, 2020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C6B02534-D63C-47EC-814D-18D4A8DF6DA1}"/>
              </a:ext>
            </a:extLst>
          </p:cNvPr>
          <p:cNvCxnSpPr>
            <a:cxnSpLocks/>
          </p:cNvCxnSpPr>
          <p:nvPr/>
        </p:nvCxnSpPr>
        <p:spPr>
          <a:xfrm>
            <a:off x="10422388" y="771121"/>
            <a:ext cx="343583" cy="1368019"/>
          </a:xfrm>
          <a:prstGeom prst="straightConnector1">
            <a:avLst/>
          </a:prstGeom>
          <a:ln w="952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89230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EE8D90F-30A3-4556-951F-F5853A7281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4587" y="3166833"/>
            <a:ext cx="4542825" cy="52433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9F0100B-571A-45D3-80B9-2EE7AE2BB8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4587" y="3166833"/>
            <a:ext cx="4542825" cy="524333"/>
          </a:xfrm>
          <a:prstGeom prst="rect">
            <a:avLst/>
          </a:prstGeom>
        </p:spPr>
      </p:pic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DFCF66F-7044-4FF0-9E7A-94ABA37E8BF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599851" y="866774"/>
            <a:ext cx="7183593" cy="5596761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4D55B4EA-C0F2-4E98-AF7F-74B0437FDA99}"/>
              </a:ext>
            </a:extLst>
          </p:cNvPr>
          <p:cNvSpPr txBox="1">
            <a:spLocks/>
          </p:cNvSpPr>
          <p:nvPr/>
        </p:nvSpPr>
        <p:spPr>
          <a:xfrm>
            <a:off x="924323" y="153294"/>
            <a:ext cx="10515600" cy="980182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>
                <a:latin typeface="+mn-lt"/>
              </a:rPr>
              <a:t>Impact of the Covid-19 outbreak on oil &amp; commodity prices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4B896D7-D070-450A-87B6-D25158632B78}"/>
              </a:ext>
            </a:extLst>
          </p:cNvPr>
          <p:cNvSpPr/>
          <p:nvPr/>
        </p:nvSpPr>
        <p:spPr>
          <a:xfrm>
            <a:off x="4208649" y="6425684"/>
            <a:ext cx="34728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IMF </a:t>
            </a:r>
            <a:r>
              <a:rPr lang="en-US" i="1" dirty="0"/>
              <a:t>WEO</a:t>
            </a:r>
            <a:r>
              <a:rPr lang="en-US" dirty="0"/>
              <a:t>, April 2020. Figure 1.SF.1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D9164C8-DCD5-40CA-A223-E0F8420B61C4}"/>
              </a:ext>
            </a:extLst>
          </p:cNvPr>
          <p:cNvSpPr txBox="1"/>
          <p:nvPr/>
        </p:nvSpPr>
        <p:spPr>
          <a:xfrm>
            <a:off x="9629775" y="6000750"/>
            <a:ext cx="4042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%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1FAC4ED-AE5B-4748-855F-CF6A20DE5829}"/>
              </a:ext>
            </a:extLst>
          </p:cNvPr>
          <p:cNvSpPr txBox="1"/>
          <p:nvPr/>
        </p:nvSpPr>
        <p:spPr>
          <a:xfrm>
            <a:off x="3562350" y="5991225"/>
            <a:ext cx="4042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%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16FE009F-78DA-40DA-B72C-CE5E0438A3A9}"/>
              </a:ext>
            </a:extLst>
          </p:cNvPr>
          <p:cNvSpPr/>
          <p:nvPr/>
        </p:nvSpPr>
        <p:spPr>
          <a:xfrm>
            <a:off x="2209869" y="1162975"/>
            <a:ext cx="6470837" cy="264869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2003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DA7B33-3E3C-4868-B40F-9B0682BA8F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375" y="365125"/>
            <a:ext cx="11544300" cy="1325563"/>
          </a:xfrm>
        </p:spPr>
        <p:txBody>
          <a:bodyPr>
            <a:normAutofit fontScale="90000"/>
          </a:bodyPr>
          <a:lstStyle/>
          <a:p>
            <a:r>
              <a:rPr lang="en-US" sz="3600" dirty="0">
                <a:latin typeface="+mn-lt"/>
              </a:rPr>
              <a:t>4. It is rare that one can predict recession before the numbers are in. But this time: most countries are in recession. Worse than 2008-09.</a:t>
            </a:r>
            <a:endParaRPr lang="en-US" sz="2800" dirty="0">
              <a:latin typeface="+mn-lt"/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48B6076-8917-418A-A84C-5DD02D415E4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22551" y="2085975"/>
            <a:ext cx="9118811" cy="45288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20818293-B51C-4A06-91B7-6D98FB4B619D}"/>
              </a:ext>
            </a:extLst>
          </p:cNvPr>
          <p:cNvSpPr/>
          <p:nvPr/>
        </p:nvSpPr>
        <p:spPr>
          <a:xfrm>
            <a:off x="2562225" y="6391274"/>
            <a:ext cx="7848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IMF </a:t>
            </a:r>
            <a:r>
              <a:rPr lang="en-US" i="1" dirty="0"/>
              <a:t>WEO</a:t>
            </a:r>
            <a:r>
              <a:rPr lang="en-US" dirty="0"/>
              <a:t>, April 2020, Figure 1.5. World Growth in GDP per Capita and Recession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AD020E45-551B-4357-BAE0-01119FFB6715}"/>
              </a:ext>
            </a:extLst>
          </p:cNvPr>
          <p:cNvSpPr/>
          <p:nvPr/>
        </p:nvSpPr>
        <p:spPr>
          <a:xfrm>
            <a:off x="2277429" y="2047875"/>
            <a:ext cx="188595" cy="3143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BC0D6CAE-5BAE-4B21-9037-1DF050FEF2A2}"/>
              </a:ext>
            </a:extLst>
          </p:cNvPr>
          <p:cNvCxnSpPr>
            <a:cxnSpLocks/>
          </p:cNvCxnSpPr>
          <p:nvPr/>
        </p:nvCxnSpPr>
        <p:spPr>
          <a:xfrm flipV="1">
            <a:off x="9568541" y="2810494"/>
            <a:ext cx="478972" cy="2216727"/>
          </a:xfrm>
          <a:prstGeom prst="straightConnector1">
            <a:avLst/>
          </a:prstGeom>
          <a:ln w="1079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1">
            <a:extLst>
              <a:ext uri="{FF2B5EF4-FFF2-40B4-BE49-F238E27FC236}">
                <a16:creationId xmlns:a16="http://schemas.microsoft.com/office/drawing/2014/main" id="{6914A142-856F-4BED-8A9D-D67A5D8D6A35}"/>
              </a:ext>
            </a:extLst>
          </p:cNvPr>
          <p:cNvSpPr txBox="1">
            <a:spLocks/>
          </p:cNvSpPr>
          <p:nvPr/>
        </p:nvSpPr>
        <p:spPr>
          <a:xfrm>
            <a:off x="7572372" y="1932672"/>
            <a:ext cx="3618139" cy="63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latin typeface="+mn-lt"/>
              </a:rPr>
              <a:t>(</a:t>
            </a:r>
            <a:r>
              <a:rPr lang="en-US" sz="2400" dirty="0"/>
              <a:t>IMF baseline forecast</a:t>
            </a:r>
            <a:r>
              <a:rPr lang="en-US" sz="2400" dirty="0">
                <a:latin typeface="+mn-lt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327658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ECF5CB-09FB-4B03-A452-21D796AA24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2725"/>
            <a:ext cx="10515600" cy="1325563"/>
          </a:xfrm>
        </p:spPr>
        <p:txBody>
          <a:bodyPr/>
          <a:lstStyle/>
          <a:p>
            <a:r>
              <a:rPr lang="en-US" b="1" dirty="0"/>
              <a:t>III. Policy response by governments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E16008-8DCB-4DC4-B293-E67641E298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475" y="1895475"/>
            <a:ext cx="11601450" cy="47910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/>
              <a:t>1. In most countries, officials did not take Covid-19 seriously enough,</a:t>
            </a:r>
          </a:p>
          <a:p>
            <a:pPr lvl="1"/>
            <a:r>
              <a:rPr lang="en-US" sz="2600" dirty="0"/>
              <a:t>especially those with insufficient awareness of past history of pandemics.</a:t>
            </a:r>
          </a:p>
          <a:p>
            <a:pPr lvl="1"/>
            <a:r>
              <a:rPr lang="en-US" sz="2600" dirty="0"/>
              <a:t>China released the genetic code for the new coronavirus in early January.</a:t>
            </a:r>
          </a:p>
          <a:p>
            <a:pPr lvl="1"/>
            <a:r>
              <a:rPr lang="en-US" sz="2600" dirty="0"/>
              <a:t>WHO declared Public Health Emergency of International Concern January 30.</a:t>
            </a:r>
          </a:p>
          <a:p>
            <a:pPr lvl="1"/>
            <a:r>
              <a:rPr lang="en-US" sz="2600" dirty="0"/>
              <a:t>But countries like the US &amp; UK did not use the time to prepare.</a:t>
            </a:r>
          </a:p>
          <a:p>
            <a:pPr lvl="1"/>
            <a:r>
              <a:rPr lang="en-US" sz="2600" dirty="0"/>
              <a:t>They should have launched testing campaigns &amp; ordered equipment.</a:t>
            </a:r>
          </a:p>
          <a:p>
            <a:pPr lvl="1"/>
            <a:r>
              <a:rPr lang="en-US" sz="2600" dirty="0"/>
              <a:t>President Trump was in denial.  E.g., Feb. 26: “…when you have 15 people, </a:t>
            </a:r>
            <a:br>
              <a:rPr lang="en-US" sz="2600" dirty="0"/>
            </a:br>
            <a:r>
              <a:rPr lang="en-US" sz="2600" dirty="0"/>
              <a:t>and the 15 within a couple of days is going to be down to close to zero, </a:t>
            </a:r>
            <a:br>
              <a:rPr lang="en-US" sz="2600" dirty="0"/>
            </a:br>
            <a:r>
              <a:rPr lang="en-US" sz="2600" dirty="0"/>
              <a:t>that’s a pretty good job we’ve done.”</a:t>
            </a:r>
          </a:p>
        </p:txBody>
      </p:sp>
    </p:spTree>
    <p:extLst>
      <p:ext uri="{BB962C8B-B14F-4D97-AF65-F5344CB8AC3E}">
        <p14:creationId xmlns:p14="http://schemas.microsoft.com/office/powerpoint/2010/main" val="642955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E16008-8DCB-4DC4-B293-E67641E298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04900"/>
            <a:ext cx="10515600" cy="3009900"/>
          </a:xfrm>
        </p:spPr>
        <p:txBody>
          <a:bodyPr>
            <a:normAutofit/>
          </a:bodyPr>
          <a:lstStyle/>
          <a:p>
            <a:r>
              <a:rPr lang="en-US" sz="3200" dirty="0"/>
              <a:t>2. By now, however, most countries have responded with:</a:t>
            </a:r>
            <a:br>
              <a:rPr lang="en-US" sz="1600" dirty="0"/>
            </a:br>
            <a:endParaRPr lang="en-US" sz="1600" dirty="0"/>
          </a:p>
          <a:p>
            <a:pPr lvl="1"/>
            <a:r>
              <a:rPr lang="en-US" sz="2600" dirty="0"/>
              <a:t>public health measures</a:t>
            </a:r>
            <a:br>
              <a:rPr lang="en-US" sz="1300" dirty="0"/>
            </a:br>
            <a:endParaRPr lang="en-US" sz="1300" dirty="0"/>
          </a:p>
          <a:p>
            <a:pPr lvl="1"/>
            <a:r>
              <a:rPr lang="en-US" sz="2600" dirty="0"/>
              <a:t>and appropriate macroeconomic stimulus:</a:t>
            </a:r>
          </a:p>
          <a:p>
            <a:pPr lvl="2"/>
            <a:r>
              <a:rPr lang="en-US" sz="2400" dirty="0"/>
              <a:t>fiscal relief &amp; stimulus measures (in US, March 27)</a:t>
            </a:r>
          </a:p>
          <a:p>
            <a:pPr lvl="2"/>
            <a:r>
              <a:rPr lang="en-US" sz="2400" dirty="0"/>
              <a:t>and monetary expansion</a:t>
            </a:r>
          </a:p>
          <a:p>
            <a:pPr lvl="3"/>
            <a:r>
              <a:rPr lang="en-US" sz="2200" dirty="0"/>
              <a:t>going even beyond the Unconventional Monetary Policies of 2008-09.</a:t>
            </a:r>
          </a:p>
        </p:txBody>
      </p:sp>
    </p:spTree>
    <p:extLst>
      <p:ext uri="{BB962C8B-B14F-4D97-AF65-F5344CB8AC3E}">
        <p14:creationId xmlns:p14="http://schemas.microsoft.com/office/powerpoint/2010/main" val="404577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28CD7B-9F37-44C0-88B6-A40FF0CAE2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+mn-lt"/>
              </a:rPr>
              <a:t>IV</a:t>
            </a:r>
            <a:r>
              <a:rPr lang="en-US" dirty="0"/>
              <a:t>.  </a:t>
            </a:r>
            <a:r>
              <a:rPr lang="en-US" b="1" dirty="0"/>
              <a:t>Forecast of GDP growth:</a:t>
            </a:r>
            <a:br>
              <a:rPr lang="en-US" b="1" dirty="0"/>
            </a:br>
            <a:r>
              <a:rPr lang="en-US" sz="3600" dirty="0"/>
              <a:t>IMF’s </a:t>
            </a:r>
            <a:r>
              <a:rPr lang="en-US" sz="3600" i="1" dirty="0"/>
              <a:t>World Economic Outlook</a:t>
            </a:r>
            <a:r>
              <a:rPr lang="en-US" sz="3600" dirty="0"/>
              <a:t>, April 14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52A60F-875A-4BAB-B44F-5E958BACD3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7057" y="1895475"/>
            <a:ext cx="10810875" cy="4597400"/>
          </a:xfrm>
        </p:spPr>
        <p:txBody>
          <a:bodyPr>
            <a:normAutofit/>
          </a:bodyPr>
          <a:lstStyle/>
          <a:p>
            <a:r>
              <a:rPr lang="en-US" dirty="0"/>
              <a:t>lowered its forecast for global growth in 2020 sharply, </a:t>
            </a:r>
          </a:p>
          <a:p>
            <a:pPr lvl="1"/>
            <a:r>
              <a:rPr lang="en-US" sz="2600" dirty="0"/>
              <a:t>by 6.3% pts. from the January forecast,</a:t>
            </a:r>
          </a:p>
          <a:p>
            <a:pPr lvl="1"/>
            <a:r>
              <a:rPr lang="en-US" sz="2600" dirty="0"/>
              <a:t>to an unprecedented </a:t>
            </a:r>
            <a:r>
              <a:rPr lang="en-US" sz="2600" b="1" dirty="0"/>
              <a:t>–3.0% worldwide</a:t>
            </a:r>
            <a:r>
              <a:rPr lang="en-US" sz="2600" dirty="0"/>
              <a:t>.</a:t>
            </a:r>
            <a:br>
              <a:rPr lang="en-US" sz="900" dirty="0"/>
            </a:br>
            <a:endParaRPr lang="en-US" sz="900" dirty="0"/>
          </a:p>
          <a:p>
            <a:r>
              <a:rPr lang="en-US" dirty="0"/>
              <a:t>That averages</a:t>
            </a:r>
            <a:r>
              <a:rPr lang="en-US" b="1" dirty="0"/>
              <a:t> -1.0 % in EM &amp; developing countries</a:t>
            </a:r>
            <a:endParaRPr lang="en-US" dirty="0"/>
          </a:p>
          <a:p>
            <a:r>
              <a:rPr lang="en-US" dirty="0"/>
              <a:t>and</a:t>
            </a:r>
            <a:r>
              <a:rPr lang="en-US" b="1" dirty="0"/>
              <a:t> -6.1% in advanced economies </a:t>
            </a:r>
            <a:r>
              <a:rPr lang="en-US" dirty="0"/>
              <a:t>(expected mostly in Q2)</a:t>
            </a:r>
          </a:p>
          <a:p>
            <a:pPr lvl="1"/>
            <a:r>
              <a:rPr lang="en-US" sz="2600" dirty="0"/>
              <a:t>including -5.9% in US 2020 GDP.  </a:t>
            </a:r>
          </a:p>
          <a:p>
            <a:pPr lvl="2"/>
            <a:r>
              <a:rPr lang="en-US" i="1" dirty="0"/>
              <a:t>US Q1 report from BEA April 29 may show a fall of only ≈ 4-5% q/q, per annum.</a:t>
            </a:r>
          </a:p>
          <a:p>
            <a:pPr lvl="2"/>
            <a:r>
              <a:rPr lang="en-US" i="1" dirty="0"/>
              <a:t>US Q2  ≈ almost -40%, q/q compounded per annum.</a:t>
            </a:r>
          </a:p>
          <a:p>
            <a:pPr lvl="2"/>
            <a:r>
              <a:rPr lang="en-US" i="1" dirty="0"/>
              <a:t>Goldman-Sachs forecasts US unemployment ≈ 15% in Q3.</a:t>
            </a:r>
            <a:br>
              <a:rPr lang="en-US" sz="900" i="1" dirty="0"/>
            </a:br>
            <a:endParaRPr lang="en-US" sz="900" i="1" dirty="0"/>
          </a:p>
          <a:p>
            <a:r>
              <a:rPr lang="en-US" dirty="0"/>
              <a:t>IMF’s base case is probably still too optimistic, due to downside risks.</a:t>
            </a:r>
          </a:p>
        </p:txBody>
      </p:sp>
    </p:spTree>
    <p:extLst>
      <p:ext uri="{BB962C8B-B14F-4D97-AF65-F5344CB8AC3E}">
        <p14:creationId xmlns:p14="http://schemas.microsoft.com/office/powerpoint/2010/main" val="3959082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ABF057-71A2-44FB-AE6B-A3864D59B7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6225" y="327025"/>
            <a:ext cx="11811000" cy="1325563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+mn-lt"/>
              </a:rPr>
              <a:t>The IMF base case is a 2020 recession much worse than 2008.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1FEEEA6-F10A-40BB-850E-19A068B8E6F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2925" y="1534561"/>
            <a:ext cx="10515600" cy="461858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25EA816B-19D1-4FB1-A364-27D0AA70E4DB}"/>
              </a:ext>
            </a:extLst>
          </p:cNvPr>
          <p:cNvSpPr/>
          <p:nvPr/>
        </p:nvSpPr>
        <p:spPr>
          <a:xfrm>
            <a:off x="4109975" y="6425684"/>
            <a:ext cx="39720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IMF </a:t>
            </a:r>
            <a:r>
              <a:rPr lang="en-US" i="1" dirty="0"/>
              <a:t>World Economic Outlook</a:t>
            </a:r>
            <a:r>
              <a:rPr lang="en-US" dirty="0"/>
              <a:t>, April 2020</a:t>
            </a:r>
          </a:p>
        </p:txBody>
      </p:sp>
      <p:sp>
        <p:nvSpPr>
          <p:cNvPr id="6" name="Right Triangle 5">
            <a:extLst>
              <a:ext uri="{FF2B5EF4-FFF2-40B4-BE49-F238E27FC236}">
                <a16:creationId xmlns:a16="http://schemas.microsoft.com/office/drawing/2014/main" id="{D5AC87B0-D239-4392-9DE4-B153A28FDC4D}"/>
              </a:ext>
            </a:extLst>
          </p:cNvPr>
          <p:cNvSpPr/>
          <p:nvPr/>
        </p:nvSpPr>
        <p:spPr>
          <a:xfrm rot="11261996">
            <a:off x="10714112" y="2032554"/>
            <a:ext cx="225773" cy="180755"/>
          </a:xfrm>
          <a:prstGeom prst="rtTriangle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7DF2651A-E9D3-48D4-B591-358E7BBF66D8}"/>
              </a:ext>
            </a:extLst>
          </p:cNvPr>
          <p:cNvSpPr/>
          <p:nvPr/>
        </p:nvSpPr>
        <p:spPr>
          <a:xfrm>
            <a:off x="1071382" y="3220366"/>
            <a:ext cx="1280220" cy="264869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8D2FF0FA-172E-411E-8AA3-06AF010BA372}"/>
              </a:ext>
            </a:extLst>
          </p:cNvPr>
          <p:cNvSpPr/>
          <p:nvPr/>
        </p:nvSpPr>
        <p:spPr>
          <a:xfrm>
            <a:off x="893071" y="2502272"/>
            <a:ext cx="1408242" cy="291356"/>
          </a:xfrm>
          <a:prstGeom prst="round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3EEEC28E-4BF4-41FC-A7E5-2C21495F34C4}"/>
              </a:ext>
            </a:extLst>
          </p:cNvPr>
          <p:cNvSpPr/>
          <p:nvPr/>
        </p:nvSpPr>
        <p:spPr>
          <a:xfrm>
            <a:off x="7369967" y="2492747"/>
            <a:ext cx="722650" cy="291356"/>
          </a:xfrm>
          <a:prstGeom prst="round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F911A81B-A944-4828-9330-8EAD2821B046}"/>
              </a:ext>
            </a:extLst>
          </p:cNvPr>
          <p:cNvSpPr/>
          <p:nvPr/>
        </p:nvSpPr>
        <p:spPr>
          <a:xfrm>
            <a:off x="7389017" y="3232464"/>
            <a:ext cx="722650" cy="218900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3A00727E-C036-441D-84DF-F88CE3959323}"/>
              </a:ext>
            </a:extLst>
          </p:cNvPr>
          <p:cNvSpPr/>
          <p:nvPr/>
        </p:nvSpPr>
        <p:spPr>
          <a:xfrm>
            <a:off x="7389017" y="2925091"/>
            <a:ext cx="722650" cy="264869"/>
          </a:xfrm>
          <a:prstGeom prst="roundRect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8E33E4DF-7D57-456A-9DC4-CCD3982133AB}"/>
              </a:ext>
            </a:extLst>
          </p:cNvPr>
          <p:cNvSpPr/>
          <p:nvPr/>
        </p:nvSpPr>
        <p:spPr>
          <a:xfrm>
            <a:off x="1080639" y="2925091"/>
            <a:ext cx="2061807" cy="264869"/>
          </a:xfrm>
          <a:prstGeom prst="roundRect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36C28146-E10F-4F9F-84A0-FC812BCAE3B1}"/>
              </a:ext>
            </a:extLst>
          </p:cNvPr>
          <p:cNvSpPr/>
          <p:nvPr/>
        </p:nvSpPr>
        <p:spPr>
          <a:xfrm>
            <a:off x="1106743" y="3527680"/>
            <a:ext cx="961848" cy="240790"/>
          </a:xfrm>
          <a:prstGeom prst="roundRect">
            <a:avLst/>
          </a:prstGeom>
          <a:noFill/>
          <a:ln w="38100">
            <a:solidFill>
              <a:srgbClr val="10639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998F1D29-8301-4A64-A234-348EC061C676}"/>
              </a:ext>
            </a:extLst>
          </p:cNvPr>
          <p:cNvSpPr/>
          <p:nvPr/>
        </p:nvSpPr>
        <p:spPr>
          <a:xfrm>
            <a:off x="7417592" y="3505967"/>
            <a:ext cx="722651" cy="218900"/>
          </a:xfrm>
          <a:prstGeom prst="roundRect">
            <a:avLst/>
          </a:prstGeom>
          <a:noFill/>
          <a:ln w="38100">
            <a:solidFill>
              <a:srgbClr val="10639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7440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6983F25-1184-4B12-9886-5FA3E61CE6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8162" y="3004766"/>
            <a:ext cx="3855675" cy="84846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99C2696-8189-4914-A575-52CD95AB9E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88925"/>
            <a:ext cx="10858500" cy="511175"/>
          </a:xfrm>
        </p:spPr>
        <p:txBody>
          <a:bodyPr>
            <a:noAutofit/>
          </a:bodyPr>
          <a:lstStyle/>
          <a:p>
            <a:r>
              <a:rPr lang="en-US" sz="3600" dirty="0">
                <a:latin typeface="+mn-lt"/>
              </a:rPr>
              <a:t>Even EM &amp; Developing Economies show negative growth.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8AA6874-355D-4B4B-BFAA-95BCF1ADF78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153160" y="1954733"/>
            <a:ext cx="10054443" cy="440796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32C9380-EC78-4E99-A755-3C08DC1FE3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8321" y="972419"/>
            <a:ext cx="4489281" cy="967527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DAE60BAE-1FB2-4C76-B372-7467EE5F6425}"/>
              </a:ext>
            </a:extLst>
          </p:cNvPr>
          <p:cNvSpPr/>
          <p:nvPr/>
        </p:nvSpPr>
        <p:spPr>
          <a:xfrm>
            <a:off x="4109975" y="6444734"/>
            <a:ext cx="39720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IMF </a:t>
            </a:r>
            <a:r>
              <a:rPr lang="en-US" i="1" dirty="0"/>
              <a:t>World Economic Outlook</a:t>
            </a:r>
            <a:r>
              <a:rPr lang="en-US" dirty="0"/>
              <a:t>, April 2020</a:t>
            </a:r>
          </a:p>
        </p:txBody>
      </p:sp>
      <p:sp>
        <p:nvSpPr>
          <p:cNvPr id="9" name="Right Triangle 8">
            <a:extLst>
              <a:ext uri="{FF2B5EF4-FFF2-40B4-BE49-F238E27FC236}">
                <a16:creationId xmlns:a16="http://schemas.microsoft.com/office/drawing/2014/main" id="{806180B5-2300-47E9-9E8A-221E315822E9}"/>
              </a:ext>
            </a:extLst>
          </p:cNvPr>
          <p:cNvSpPr/>
          <p:nvPr/>
        </p:nvSpPr>
        <p:spPr>
          <a:xfrm rot="11261996">
            <a:off x="10666487" y="1146729"/>
            <a:ext cx="225773" cy="180755"/>
          </a:xfrm>
          <a:prstGeom prst="rtTriangle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F235D16-F238-44B1-8607-D47F68DA9104}"/>
              </a:ext>
            </a:extLst>
          </p:cNvPr>
          <p:cNvSpPr/>
          <p:nvPr/>
        </p:nvSpPr>
        <p:spPr>
          <a:xfrm>
            <a:off x="1340964" y="2584705"/>
            <a:ext cx="874407" cy="240790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339A7C12-55F7-4166-96C1-9DE84CDEA730}"/>
              </a:ext>
            </a:extLst>
          </p:cNvPr>
          <p:cNvSpPr/>
          <p:nvPr/>
        </p:nvSpPr>
        <p:spPr>
          <a:xfrm>
            <a:off x="7412340" y="2540372"/>
            <a:ext cx="656955" cy="291356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D388CA3F-F004-405A-BC39-A7C72D1FE331}"/>
              </a:ext>
            </a:extLst>
          </p:cNvPr>
          <p:cNvSpPr/>
          <p:nvPr/>
        </p:nvSpPr>
        <p:spPr>
          <a:xfrm>
            <a:off x="7389017" y="1991641"/>
            <a:ext cx="722650" cy="264869"/>
          </a:xfrm>
          <a:prstGeom prst="roundRect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B705D3E8-C9BB-4BF0-9664-2A55C6282A5D}"/>
              </a:ext>
            </a:extLst>
          </p:cNvPr>
          <p:cNvSpPr/>
          <p:nvPr/>
        </p:nvSpPr>
        <p:spPr>
          <a:xfrm>
            <a:off x="1080639" y="1954733"/>
            <a:ext cx="4348611" cy="301777"/>
          </a:xfrm>
          <a:prstGeom prst="roundRect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9923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25F09-882C-44AE-8B2D-D230DDE08B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3074" y="365125"/>
            <a:ext cx="9610725" cy="1325563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+mn-lt"/>
              </a:rPr>
              <a:t>Trade is falling even more sharply than GDP.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B2C93CC-C671-4B0E-B90A-14D9A9E38C2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73282" y="2611121"/>
            <a:ext cx="10515600" cy="337375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8F888DA-7616-4E37-A016-191FC8BEE5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4001" y="1630279"/>
            <a:ext cx="4684882" cy="96752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C1E4F17-8650-4481-B844-83083651C0BC}"/>
              </a:ext>
            </a:extLst>
          </p:cNvPr>
          <p:cNvSpPr/>
          <p:nvPr/>
        </p:nvSpPr>
        <p:spPr>
          <a:xfrm>
            <a:off x="4129025" y="6359009"/>
            <a:ext cx="39720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IMF </a:t>
            </a:r>
            <a:r>
              <a:rPr lang="en-US" i="1" dirty="0"/>
              <a:t>World Economic Outlook</a:t>
            </a:r>
            <a:r>
              <a:rPr lang="en-US" dirty="0"/>
              <a:t>, April 2020</a:t>
            </a:r>
          </a:p>
        </p:txBody>
      </p:sp>
      <p:sp>
        <p:nvSpPr>
          <p:cNvPr id="7" name="Right Triangle 6">
            <a:extLst>
              <a:ext uri="{FF2B5EF4-FFF2-40B4-BE49-F238E27FC236}">
                <a16:creationId xmlns:a16="http://schemas.microsoft.com/office/drawing/2014/main" id="{EC4859FF-CD46-46D9-AF02-B8B5DED31936}"/>
              </a:ext>
            </a:extLst>
          </p:cNvPr>
          <p:cNvSpPr/>
          <p:nvPr/>
        </p:nvSpPr>
        <p:spPr>
          <a:xfrm rot="10970407">
            <a:off x="10685537" y="1937394"/>
            <a:ext cx="225773" cy="180755"/>
          </a:xfrm>
          <a:prstGeom prst="rtTriangle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ECFA4A7-F16F-43BB-9026-2D43643AEF6C}"/>
              </a:ext>
            </a:extLst>
          </p:cNvPr>
          <p:cNvSpPr/>
          <p:nvPr/>
        </p:nvSpPr>
        <p:spPr>
          <a:xfrm>
            <a:off x="7390568" y="2605688"/>
            <a:ext cx="656955" cy="291356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4982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9175A6-61AF-4BF3-AFD7-FC518C657C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+mn-lt"/>
              </a:rPr>
              <a:t>V.  What </a:t>
            </a:r>
            <a:r>
              <a:rPr lang="en-US" b="1" dirty="0"/>
              <a:t>shape of recovery: “V”, “U”, or “W”?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102A31-C0C5-4B95-9533-29A047A1F6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4850" y="1504951"/>
            <a:ext cx="10306050" cy="505777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400" dirty="0"/>
              <a:t>1. V-shaped recovery in the global economy is not likely.</a:t>
            </a:r>
          </a:p>
          <a:p>
            <a:pPr lvl="1"/>
            <a:r>
              <a:rPr lang="en-US" sz="2600" dirty="0"/>
              <a:t>At first, V bounce-backs seemed plausible.  </a:t>
            </a:r>
          </a:p>
          <a:p>
            <a:pPr lvl="1"/>
            <a:r>
              <a:rPr lang="en-US" sz="2600" dirty="0"/>
              <a:t>Natural disasters usually follow that pattern. </a:t>
            </a:r>
          </a:p>
          <a:p>
            <a:pPr lvl="1"/>
            <a:r>
              <a:rPr lang="en-US" sz="2600" dirty="0"/>
              <a:t>E.g., China’s 2003 SARS is estimated to have cost 2% growth in Q2, </a:t>
            </a:r>
            <a:br>
              <a:rPr lang="en-US" sz="2600" dirty="0"/>
            </a:br>
            <a:r>
              <a:rPr lang="en-US" sz="2600" dirty="0"/>
              <a:t>but didn’t show up in the year’s overall GDP.</a:t>
            </a:r>
          </a:p>
          <a:p>
            <a:pPr lvl="1"/>
            <a:r>
              <a:rPr lang="en-US" sz="2600" dirty="0"/>
              <a:t>Indeed, China itself reports that </a:t>
            </a:r>
          </a:p>
          <a:p>
            <a:pPr marL="457200" lvl="1" indent="0">
              <a:buNone/>
            </a:pPr>
            <a:r>
              <a:rPr lang="en-US" sz="2600" dirty="0"/>
              <a:t>  Industrial Production bounced back</a:t>
            </a:r>
          </a:p>
          <a:p>
            <a:pPr marL="457200" lvl="1" indent="0">
              <a:buNone/>
            </a:pPr>
            <a:r>
              <a:rPr lang="en-US" sz="2600" dirty="0"/>
              <a:t> in March 2020 from its February plunge.</a:t>
            </a:r>
          </a:p>
          <a:p>
            <a:pPr marL="457200" lvl="1" indent="0">
              <a:buNone/>
            </a:pPr>
            <a:endParaRPr lang="en-US" sz="2600" dirty="0"/>
          </a:p>
          <a:p>
            <a:pPr marL="457200" lvl="1" indent="0">
              <a:buNone/>
            </a:pPr>
            <a:br>
              <a:rPr lang="en-US" sz="2600" dirty="0"/>
            </a:br>
            <a:endParaRPr lang="en-US" sz="2600" dirty="0"/>
          </a:p>
          <a:p>
            <a:pPr lvl="1"/>
            <a:r>
              <a:rPr lang="en-US" sz="2600" dirty="0"/>
              <a:t>But a V is too optimistic, for the aggregate world economy.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6F70810-7E45-4631-954C-24180C2E5B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7560" y="3611776"/>
            <a:ext cx="4013340" cy="2417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310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75235F-C3D9-426C-9B52-E4B7789D2C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D7CCAE-A2F6-4370-9D18-EE0EA66138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62149"/>
            <a:ext cx="10515600" cy="4214813"/>
          </a:xfrm>
        </p:spPr>
        <p:txBody>
          <a:bodyPr>
            <a:normAutofit/>
          </a:bodyPr>
          <a:lstStyle/>
          <a:p>
            <a:r>
              <a:rPr lang="en-US" sz="3200" dirty="0"/>
              <a:t>I. Historical severity of the crisis</a:t>
            </a:r>
            <a:br>
              <a:rPr lang="en-US" sz="900" dirty="0"/>
            </a:br>
            <a:endParaRPr lang="en-US" sz="900" dirty="0"/>
          </a:p>
          <a:p>
            <a:r>
              <a:rPr lang="en-US" sz="3200" dirty="0"/>
              <a:t>II. The rapid sequence of events so far</a:t>
            </a:r>
            <a:br>
              <a:rPr lang="en-US" sz="1400" dirty="0"/>
            </a:br>
            <a:endParaRPr lang="en-US" sz="1400" dirty="0"/>
          </a:p>
          <a:p>
            <a:r>
              <a:rPr lang="en-US" sz="3200" dirty="0"/>
              <a:t>III. Policy response by governments</a:t>
            </a:r>
            <a:endParaRPr lang="en-US" sz="800" dirty="0"/>
          </a:p>
          <a:p>
            <a:endParaRPr lang="en-US" sz="800" dirty="0"/>
          </a:p>
          <a:p>
            <a:r>
              <a:rPr lang="en-US" sz="3200" dirty="0"/>
              <a:t>IV. Forecast of GDP growth: </a:t>
            </a:r>
            <a:r>
              <a:rPr lang="en-US" sz="3200" i="1" dirty="0"/>
              <a:t>World Economic Outlook</a:t>
            </a:r>
            <a:endParaRPr lang="en-US" sz="800" dirty="0"/>
          </a:p>
          <a:p>
            <a:endParaRPr lang="en-US" sz="800" dirty="0"/>
          </a:p>
          <a:p>
            <a:r>
              <a:rPr lang="en-US" sz="3200" dirty="0"/>
              <a:t>V.  Shape of the recovery: “V”, “U”, or “W”?</a:t>
            </a:r>
          </a:p>
        </p:txBody>
      </p:sp>
    </p:spTree>
    <p:extLst>
      <p:ext uri="{BB962C8B-B14F-4D97-AF65-F5344CB8AC3E}">
        <p14:creationId xmlns:p14="http://schemas.microsoft.com/office/powerpoint/2010/main" val="590659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B712C83-7AA3-43F9-AF51-82345868E9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400" dirty="0">
                <a:latin typeface="+mn-lt"/>
              </a:rPr>
              <a:t>2. More likely, at best, is a U-shaped recovery:</a:t>
            </a:r>
            <a:br>
              <a:rPr lang="en-US" b="1" dirty="0"/>
            </a:b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C2DB065-BDE4-4DF7-80B3-152851C56B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4875" y="1609725"/>
            <a:ext cx="10744200" cy="4652963"/>
          </a:xfrm>
        </p:spPr>
        <p:txBody>
          <a:bodyPr>
            <a:normAutofit fontScale="77500" lnSpcReduction="20000"/>
          </a:bodyPr>
          <a:lstStyle/>
          <a:p>
            <a:r>
              <a:rPr lang="en-US" sz="4000" dirty="0"/>
              <a:t>60% of business leaders expect “U” shape </a:t>
            </a:r>
          </a:p>
          <a:p>
            <a:pPr lvl="1"/>
            <a:r>
              <a:rPr lang="en-US" sz="3200" dirty="0"/>
              <a:t>-- World Ec. Forum, April 24.</a:t>
            </a:r>
            <a:br>
              <a:rPr lang="en-US" sz="1100" dirty="0"/>
            </a:br>
            <a:endParaRPr lang="en-US" sz="1100" dirty="0"/>
          </a:p>
          <a:p>
            <a:r>
              <a:rPr lang="en-US" sz="3600" dirty="0"/>
              <a:t>Certain segments of the economy go back to work, </a:t>
            </a:r>
          </a:p>
          <a:p>
            <a:pPr lvl="1"/>
            <a:r>
              <a:rPr lang="en-US" sz="3200" dirty="0"/>
              <a:t>perhaps in shifts,</a:t>
            </a:r>
          </a:p>
          <a:p>
            <a:r>
              <a:rPr lang="en-US" sz="3600" dirty="0"/>
              <a:t>while others remain shut down longer…</a:t>
            </a:r>
            <a:br>
              <a:rPr lang="en-US" sz="3600" dirty="0"/>
            </a:br>
            <a:endParaRPr lang="en-US" sz="3600" dirty="0"/>
          </a:p>
          <a:p>
            <a:r>
              <a:rPr lang="en-US" sz="3600" dirty="0"/>
              <a:t>at least until we achieve massive, frequent, convenient, free testing </a:t>
            </a:r>
          </a:p>
          <a:p>
            <a:pPr lvl="1"/>
            <a:r>
              <a:rPr lang="en-US" sz="3200" dirty="0"/>
              <a:t>+ contact-tracing </a:t>
            </a:r>
          </a:p>
          <a:p>
            <a:pPr lvl="1"/>
            <a:r>
              <a:rPr lang="en-US" sz="3200" dirty="0"/>
              <a:t>+ reliable tests for anti-bodies;</a:t>
            </a:r>
          </a:p>
          <a:p>
            <a:r>
              <a:rPr lang="en-US" sz="3600" dirty="0"/>
              <a:t>and perhaps even until a vaccine is available, </a:t>
            </a:r>
            <a:br>
              <a:rPr lang="en-US" sz="3600" dirty="0"/>
            </a:br>
            <a:r>
              <a:rPr lang="en-US" sz="3600" dirty="0"/>
              <a:t>which we are told will take 1 ½ years at best,</a:t>
            </a:r>
          </a:p>
          <a:p>
            <a:pPr lvl="1"/>
            <a:r>
              <a:rPr lang="en-US" sz="3200" dirty="0"/>
              <a:t>or an effective treatment.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A38D04A-6115-40E4-A027-C0F268B8F8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Prof. J. Frankel</a:t>
            </a:r>
            <a:endParaRPr lang="en-US" b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59033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AE866C-B2CE-47BB-B068-A1D6F3FB29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825" y="365125"/>
            <a:ext cx="11068050" cy="1325563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+mn-lt"/>
              </a:rPr>
              <a:t>3</a:t>
            </a:r>
            <a:r>
              <a:rPr lang="en-US" sz="3200" dirty="0"/>
              <a:t>. </a:t>
            </a:r>
            <a:r>
              <a:rPr lang="en-US" sz="3200" b="1" dirty="0"/>
              <a:t>I worry about a W-shaped recovery, arising from policy mistakes. 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9CC408-91C3-4207-89C0-0CDB7476FC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3899" y="1825625"/>
            <a:ext cx="11172825" cy="4527550"/>
          </a:xfrm>
        </p:spPr>
        <p:txBody>
          <a:bodyPr/>
          <a:lstStyle/>
          <a:p>
            <a:pPr marL="0" indent="0">
              <a:buNone/>
            </a:pPr>
            <a:r>
              <a:rPr lang="en-US" sz="3000" dirty="0"/>
              <a:t>Two possible mistakes are illustrated by events of the inter-war period.</a:t>
            </a:r>
            <a:br>
              <a:rPr lang="en-US" sz="1100" dirty="0"/>
            </a:br>
            <a:endParaRPr lang="en-US" sz="1100" dirty="0"/>
          </a:p>
          <a:p>
            <a:r>
              <a:rPr lang="en-US" sz="2900" dirty="0"/>
              <a:t>Mistake #1: Leaders sound the “all-clear” signal on contagion too soon.</a:t>
            </a:r>
            <a:br>
              <a:rPr lang="en-US" sz="1400" dirty="0"/>
            </a:br>
            <a:endParaRPr lang="en-US" sz="1400" dirty="0"/>
          </a:p>
          <a:p>
            <a:pPr lvl="1"/>
            <a:r>
              <a:rPr lang="en-US" dirty="0"/>
              <a:t>Some politicians have shown an excessive bias towards optimism.  </a:t>
            </a:r>
          </a:p>
          <a:p>
            <a:pPr lvl="2"/>
            <a:r>
              <a:rPr lang="en-US" dirty="0"/>
              <a:t>This over-optimism has already done harm by delaying action.  </a:t>
            </a:r>
          </a:p>
          <a:p>
            <a:pPr lvl="2"/>
            <a:r>
              <a:rPr lang="en-US" dirty="0"/>
              <a:t>It can do more harm if they try to re-open the economy prematurely.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The 1918-19 global influenza pandemic is an informative precedent. </a:t>
            </a:r>
          </a:p>
          <a:p>
            <a:pPr lvl="2"/>
            <a:r>
              <a:rPr lang="en-US" dirty="0"/>
              <a:t>American cities instituted public health interventions in 1918.</a:t>
            </a:r>
          </a:p>
          <a:p>
            <a:pPr lvl="2"/>
            <a:r>
              <a:rPr lang="en-US" dirty="0"/>
              <a:t>Those cities that let up early suffered a 2</a:t>
            </a:r>
            <a:r>
              <a:rPr lang="en-US" baseline="30000" dirty="0"/>
              <a:t>nd</a:t>
            </a:r>
            <a:r>
              <a:rPr lang="en-US" dirty="0"/>
              <a:t> or 3</a:t>
            </a:r>
            <a:r>
              <a:rPr lang="en-US" baseline="30000" dirty="0"/>
              <a:t>rd</a:t>
            </a:r>
            <a:r>
              <a:rPr lang="en-US" dirty="0"/>
              <a:t> wave of flu, with more deaths.</a:t>
            </a:r>
          </a:p>
        </p:txBody>
      </p:sp>
    </p:spTree>
    <p:extLst>
      <p:ext uri="{BB962C8B-B14F-4D97-AF65-F5344CB8AC3E}">
        <p14:creationId xmlns:p14="http://schemas.microsoft.com/office/powerpoint/2010/main" val="41103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36CBA1-AD78-4C61-9E89-0FC07A6947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2025" y="483052"/>
            <a:ext cx="9763125" cy="6353175"/>
          </a:xfrm>
        </p:spPr>
        <p:txBody>
          <a:bodyPr>
            <a:normAutofit fontScale="92500" lnSpcReduction="20000"/>
          </a:bodyPr>
          <a:lstStyle/>
          <a:p>
            <a:r>
              <a:rPr lang="en-US" sz="3100" dirty="0"/>
              <a:t>Mistake #2: Abandoning economic stimulus too soon,</a:t>
            </a:r>
            <a:br>
              <a:rPr lang="en-US" sz="1700" dirty="0"/>
            </a:br>
            <a:endParaRPr lang="en-US" sz="1700" dirty="0"/>
          </a:p>
          <a:p>
            <a:pPr lvl="1"/>
            <a:r>
              <a:rPr lang="en-US" sz="2600" dirty="0"/>
              <a:t>resulting in a renewed downturn.</a:t>
            </a:r>
            <a:br>
              <a:rPr lang="en-US" sz="1100" dirty="0"/>
            </a:br>
            <a:endParaRPr lang="en-US" sz="1100" dirty="0"/>
          </a:p>
          <a:p>
            <a:pPr lvl="1"/>
            <a:r>
              <a:rPr lang="en-US" sz="2600" dirty="0"/>
              <a:t>The best precedent in the US is 1936-37.</a:t>
            </a:r>
          </a:p>
          <a:p>
            <a:pPr lvl="2"/>
            <a:r>
              <a:rPr lang="en-US" sz="2200" dirty="0"/>
              <a:t>The Roosevelt Treasury prematurely curbed federal spending </a:t>
            </a:r>
          </a:p>
          <a:p>
            <a:pPr lvl="3"/>
            <a:r>
              <a:rPr lang="en-US" sz="2000" dirty="0"/>
              <a:t>&amp; raised taxes to restore a balanced budget. </a:t>
            </a:r>
          </a:p>
          <a:p>
            <a:pPr lvl="2"/>
            <a:r>
              <a:rPr lang="en-US" sz="2200" dirty="0"/>
              <a:t>The Fed too tightened in 1936.  </a:t>
            </a:r>
          </a:p>
          <a:p>
            <a:pPr lvl="2"/>
            <a:r>
              <a:rPr lang="en-US" sz="2200" dirty="0"/>
              <a:t>As a result, the US went back into severe recession in 1937-38.</a:t>
            </a:r>
            <a:br>
              <a:rPr lang="en-US" dirty="0"/>
            </a:br>
            <a:endParaRPr lang="en-US" sz="1800" dirty="0"/>
          </a:p>
          <a:p>
            <a:pPr lvl="1"/>
            <a:r>
              <a:rPr lang="en-US" sz="2600" dirty="0"/>
              <a:t>This could easily happen again,</a:t>
            </a:r>
          </a:p>
          <a:p>
            <a:pPr lvl="2"/>
            <a:r>
              <a:rPr lang="en-US" sz="2200" dirty="0"/>
              <a:t>perhaps as the result of partisan politics in 2021</a:t>
            </a:r>
          </a:p>
          <a:p>
            <a:pPr lvl="2"/>
            <a:r>
              <a:rPr lang="en-US" sz="2200" dirty="0"/>
              <a:t>together with the budget reality for 2020.  </a:t>
            </a:r>
            <a:r>
              <a:rPr lang="en-US" sz="2000" i="1" dirty="0"/>
              <a:t>CBO, April 24: </a:t>
            </a:r>
          </a:p>
          <a:p>
            <a:pPr lvl="3"/>
            <a:r>
              <a:rPr lang="en-US" sz="2000" i="1" dirty="0"/>
              <a:t>US budget deficit ≈ $3.7 trillion  </a:t>
            </a:r>
          </a:p>
          <a:p>
            <a:pPr lvl="3"/>
            <a:r>
              <a:rPr lang="en-US" sz="2000" i="1" dirty="0"/>
              <a:t>&amp;  Debt/GDP ≈ 101% </a:t>
            </a:r>
            <a:r>
              <a:rPr lang="en-US" sz="2000" dirty="0"/>
              <a:t>.</a:t>
            </a:r>
            <a:br>
              <a:rPr lang="en-US" sz="1700" dirty="0"/>
            </a:br>
            <a:endParaRPr lang="en-US" sz="1700" dirty="0"/>
          </a:p>
          <a:p>
            <a:r>
              <a:rPr lang="en-US" sz="3000" dirty="0"/>
              <a:t> Conclusion:</a:t>
            </a:r>
            <a:br>
              <a:rPr lang="en-US" sz="3000" dirty="0"/>
            </a:br>
            <a:r>
              <a:rPr lang="en-US" sz="3000" dirty="0"/>
              <a:t>A W-shaped pattern, i.e., relapses in health &amp; the economy,</a:t>
            </a:r>
          </a:p>
          <a:p>
            <a:pPr lvl="1"/>
            <a:r>
              <a:rPr lang="en-US" sz="2600" dirty="0"/>
              <a:t>could result from early withdrawal</a:t>
            </a:r>
          </a:p>
          <a:p>
            <a:pPr lvl="2"/>
            <a:r>
              <a:rPr lang="en-US" sz="2200" dirty="0"/>
              <a:t>either of public health measures</a:t>
            </a:r>
          </a:p>
          <a:p>
            <a:pPr lvl="2"/>
            <a:r>
              <a:rPr lang="en-US" sz="2200" dirty="0"/>
              <a:t>or of economic stimulus.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2993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70DB84-366C-4A05-BEA3-5A04F5B687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798637"/>
            <a:ext cx="9144000" cy="2573337"/>
          </a:xfrm>
        </p:spPr>
        <p:txBody>
          <a:bodyPr>
            <a:normAutofit fontScale="90000"/>
          </a:bodyPr>
          <a:lstStyle/>
          <a:p>
            <a:r>
              <a:rPr lang="en-US" sz="4900" b="1" dirty="0"/>
              <a:t>Economic Trends Amid COVID-19</a:t>
            </a:r>
            <a:br>
              <a:rPr lang="en-US" sz="4000" b="1" dirty="0"/>
            </a:br>
            <a:br>
              <a:rPr lang="en-US" sz="4000" dirty="0"/>
            </a:br>
            <a:r>
              <a:rPr lang="en-US" sz="4000" b="1" dirty="0"/>
              <a:t>Bank of China Board Training Session</a:t>
            </a:r>
            <a:br>
              <a:rPr lang="en-US" sz="4000" b="1" dirty="0"/>
            </a:br>
            <a:br>
              <a:rPr lang="en-US" sz="3100" dirty="0"/>
            </a:br>
            <a:endParaRPr lang="en-US" sz="3100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2731F30B-D9C0-4380-A536-6D078856F9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630738"/>
            <a:ext cx="9144000" cy="750887"/>
          </a:xfrm>
        </p:spPr>
        <p:txBody>
          <a:bodyPr>
            <a:noAutofit/>
          </a:bodyPr>
          <a:lstStyle/>
          <a:p>
            <a:r>
              <a:rPr lang="en-US" sz="3600" dirty="0"/>
              <a:t>Professor Jeffrey Frankel</a:t>
            </a:r>
            <a:br>
              <a:rPr lang="en-US" sz="3600" dirty="0"/>
            </a:br>
            <a:r>
              <a:rPr lang="en-US" sz="3600" dirty="0"/>
              <a:t>Harvard University</a:t>
            </a:r>
          </a:p>
        </p:txBody>
      </p:sp>
    </p:spTree>
    <p:extLst>
      <p:ext uri="{BB962C8B-B14F-4D97-AF65-F5344CB8AC3E}">
        <p14:creationId xmlns:p14="http://schemas.microsoft.com/office/powerpoint/2010/main" val="37531287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A2FD90-EF34-4DFA-B642-C711ACFB7F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I. Historical severity of the crisis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A24583-E94A-4B8D-AC8F-51B1CF4B0C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3200" dirty="0"/>
              <a:t>The developments of 2020 are much worse, even, than</a:t>
            </a:r>
          </a:p>
          <a:p>
            <a:r>
              <a:rPr lang="en-US" sz="3200" dirty="0"/>
              <a:t>pandemics like the H1N1 virus of 2009 (“Swine flu”) </a:t>
            </a:r>
          </a:p>
          <a:p>
            <a:r>
              <a:rPr lang="en-US" sz="3200" dirty="0"/>
              <a:t>or recessions like the 2007-09 Global Financial Crisis.  </a:t>
            </a:r>
          </a:p>
          <a:p>
            <a:pPr marL="0" indent="0">
              <a:buNone/>
            </a:pPr>
            <a:br>
              <a:rPr lang="en-US" sz="3200" dirty="0"/>
            </a:br>
            <a:r>
              <a:rPr lang="en-US" sz="3200" dirty="0"/>
              <a:t>For adequate precedents we have to go back </a:t>
            </a:r>
            <a:br>
              <a:rPr lang="en-US" sz="3200" dirty="0"/>
            </a:br>
            <a:r>
              <a:rPr lang="en-US" sz="3200" dirty="0"/>
              <a:t>to the first half of the 20</a:t>
            </a:r>
            <a:r>
              <a:rPr lang="en-US" sz="3200" baseline="30000" dirty="0"/>
              <a:t>th</a:t>
            </a:r>
            <a:r>
              <a:rPr lang="en-US" sz="3200" dirty="0"/>
              <a:t> century:  </a:t>
            </a:r>
          </a:p>
          <a:p>
            <a:r>
              <a:rPr lang="en-US" sz="3200" dirty="0"/>
              <a:t>the global influenza pandemic of 1918-19 </a:t>
            </a:r>
          </a:p>
          <a:p>
            <a:r>
              <a:rPr lang="en-US" sz="3200" dirty="0"/>
              <a:t>and the Great Depression of the 1930s.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1429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81723B-8E1F-4FE5-A2E6-DD8868A9F4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7651"/>
            <a:ext cx="10515600" cy="1443038"/>
          </a:xfrm>
        </p:spPr>
        <p:txBody>
          <a:bodyPr/>
          <a:lstStyle/>
          <a:p>
            <a:r>
              <a:rPr lang="en-US" b="1" dirty="0"/>
              <a:t>II. The rapid sequence of events so far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944789-321D-4E14-880E-AE100503A2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93889"/>
            <a:ext cx="10515600" cy="47005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/>
              <a:t>1. Spread of virus, usually followed by shutdowns: </a:t>
            </a:r>
            <a:br>
              <a:rPr lang="en-US" b="1" dirty="0"/>
            </a:br>
            <a:endParaRPr lang="en-US" b="1" dirty="0"/>
          </a:p>
          <a:p>
            <a:pPr lvl="1"/>
            <a:r>
              <a:rPr lang="en-US" sz="2800" dirty="0"/>
              <a:t>China (lockdown began in Wuhan, January 23); </a:t>
            </a:r>
          </a:p>
          <a:p>
            <a:pPr lvl="1"/>
            <a:r>
              <a:rPr lang="en-US" sz="2800" dirty="0"/>
              <a:t>then other East Asia;</a:t>
            </a:r>
          </a:p>
          <a:p>
            <a:pPr lvl="1"/>
            <a:r>
              <a:rPr lang="en-US" sz="2800" dirty="0"/>
              <a:t>Italy, </a:t>
            </a:r>
          </a:p>
          <a:p>
            <a:pPr lvl="1"/>
            <a:r>
              <a:rPr lang="en-US" sz="2800" dirty="0"/>
              <a:t>then other Europe; </a:t>
            </a:r>
          </a:p>
          <a:p>
            <a:pPr lvl="1"/>
            <a:r>
              <a:rPr lang="en-US" sz="2800" dirty="0"/>
              <a:t>US, starting with the East &amp; West coasts;</a:t>
            </a:r>
          </a:p>
          <a:p>
            <a:pPr lvl="1"/>
            <a:r>
              <a:rPr lang="en-US" sz="2800" dirty="0"/>
              <a:t>Developing Countries.</a:t>
            </a:r>
          </a:p>
        </p:txBody>
      </p:sp>
    </p:spTree>
    <p:extLst>
      <p:ext uri="{BB962C8B-B14F-4D97-AF65-F5344CB8AC3E}">
        <p14:creationId xmlns:p14="http://schemas.microsoft.com/office/powerpoint/2010/main" val="980635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FFDBA0-6FC6-40BD-9231-BE81DA54D8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240" y="-46357"/>
            <a:ext cx="11877040" cy="1325563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+mn-lt"/>
              </a:rPr>
              <a:t>Reported deaths have peaked in Italy &amp; Spain. UK &amp; US may be next.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EE294D0-F554-4C80-B458-DFFE706BE57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04183" y="934716"/>
            <a:ext cx="10142431" cy="553607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194C3EF-8374-43AD-93F0-9F20267E45A3}"/>
              </a:ext>
            </a:extLst>
          </p:cNvPr>
          <p:cNvSpPr/>
          <p:nvPr/>
        </p:nvSpPr>
        <p:spPr>
          <a:xfrm>
            <a:off x="8085477" y="6267659"/>
            <a:ext cx="1822935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dirty="0">
                <a:hlinkClick r:id="rId3"/>
              </a:rPr>
              <a:t>https://www.ft.com/coronavirus-latest</a:t>
            </a:r>
            <a:endParaRPr lang="en-US" sz="800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0C93FF9-81B7-4628-9F44-10EE28B88E46}"/>
              </a:ext>
            </a:extLst>
          </p:cNvPr>
          <p:cNvSpPr/>
          <p:nvPr/>
        </p:nvSpPr>
        <p:spPr>
          <a:xfrm>
            <a:off x="7152435" y="2492185"/>
            <a:ext cx="656955" cy="240790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D63D475-DDA1-4C02-8571-69A11D47614A}"/>
              </a:ext>
            </a:extLst>
          </p:cNvPr>
          <p:cNvSpPr/>
          <p:nvPr/>
        </p:nvSpPr>
        <p:spPr>
          <a:xfrm>
            <a:off x="6186191" y="2568442"/>
            <a:ext cx="542938" cy="218900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862D3476-373B-4215-83B2-B0ED1838666B}"/>
              </a:ext>
            </a:extLst>
          </p:cNvPr>
          <p:cNvSpPr/>
          <p:nvPr/>
        </p:nvSpPr>
        <p:spPr>
          <a:xfrm>
            <a:off x="5608207" y="2274468"/>
            <a:ext cx="370834" cy="240790"/>
          </a:xfrm>
          <a:prstGeom prst="roundRect">
            <a:avLst/>
          </a:prstGeom>
          <a:noFill/>
          <a:ln w="57150">
            <a:solidFill>
              <a:srgbClr val="003BB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251AF199-C0E1-4ED3-B0C0-CC4663B85EB8}"/>
              </a:ext>
            </a:extLst>
          </p:cNvPr>
          <p:cNvSpPr/>
          <p:nvPr/>
        </p:nvSpPr>
        <p:spPr>
          <a:xfrm>
            <a:off x="5721012" y="1751954"/>
            <a:ext cx="493580" cy="240790"/>
          </a:xfrm>
          <a:prstGeom prst="roundRect">
            <a:avLst/>
          </a:prstGeom>
          <a:noFill/>
          <a:ln w="57150">
            <a:solidFill>
              <a:srgbClr val="003BB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56F5B82-CE0B-4B0A-9CDF-1A5561CA73E7}"/>
              </a:ext>
            </a:extLst>
          </p:cNvPr>
          <p:cNvSpPr txBox="1"/>
          <p:nvPr/>
        </p:nvSpPr>
        <p:spPr>
          <a:xfrm>
            <a:off x="930008" y="6381829"/>
            <a:ext cx="10440807" cy="338554"/>
          </a:xfrm>
          <a:prstGeom prst="rect">
            <a:avLst/>
          </a:prstGeom>
          <a:solidFill>
            <a:schemeClr val="bg1"/>
          </a:solidFill>
          <a:ln w="57150">
            <a:solidFill>
              <a:schemeClr val="bg2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1600" dirty="0"/>
              <a:t>Note: Excess mortality in 14 countries runs about 60% above reported Covid19 death tolls.</a:t>
            </a:r>
            <a:r>
              <a:rPr lang="en-US" sz="800" dirty="0"/>
              <a:t>   </a:t>
            </a:r>
            <a:r>
              <a:rPr lang="en-US" sz="1600" dirty="0"/>
              <a:t> </a:t>
            </a:r>
            <a:r>
              <a:rPr lang="en-US" sz="800" dirty="0">
                <a:hlinkClick r:id="rId4"/>
              </a:rPr>
              <a:t>www.ft.com/content/6bd88b7d-3386-4543-b2e9-0d5c6fac846c</a:t>
            </a:r>
            <a:endParaRPr lang="en-US" sz="800" dirty="0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EE9C0176-1A78-4A84-B95B-9DC7A93155F1}"/>
              </a:ext>
            </a:extLst>
          </p:cNvPr>
          <p:cNvSpPr/>
          <p:nvPr/>
        </p:nvSpPr>
        <p:spPr>
          <a:xfrm>
            <a:off x="10464268" y="5518408"/>
            <a:ext cx="542938" cy="240790"/>
          </a:xfrm>
          <a:prstGeom prst="roundRect">
            <a:avLst/>
          </a:prstGeom>
          <a:noFill/>
          <a:ln w="57150">
            <a:solidFill>
              <a:srgbClr val="EC752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3634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3B91A8-76D6-4A06-846E-DB9743A86D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latin typeface="+mn-lt"/>
              </a:rPr>
              <a:t>2. “Risk off” in global financial markets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48A629-02AF-474F-8540-FA930801D1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7699" y="1816100"/>
            <a:ext cx="11077575" cy="4775200"/>
          </a:xfrm>
        </p:spPr>
        <p:txBody>
          <a:bodyPr>
            <a:normAutofit/>
          </a:bodyPr>
          <a:lstStyle/>
          <a:p>
            <a:pPr lvl="1"/>
            <a:r>
              <a:rPr lang="en-US" sz="3200" dirty="0"/>
              <a:t>Perceived risk, as measured by the VIX (CBOE Volatility Index)</a:t>
            </a:r>
            <a:br>
              <a:rPr lang="en-US" sz="800" dirty="0"/>
            </a:br>
            <a:r>
              <a:rPr lang="en-US" sz="800" dirty="0"/>
              <a:t> </a:t>
            </a:r>
          </a:p>
          <a:p>
            <a:pPr lvl="1"/>
            <a:r>
              <a:rPr lang="en-US" sz="3200" dirty="0"/>
              <a:t>was below 14.0 as late as Feb. 14,  </a:t>
            </a:r>
            <a:br>
              <a:rPr lang="en-US" sz="3200" dirty="0"/>
            </a:br>
            <a:r>
              <a:rPr lang="en-US" sz="3200" dirty="0"/>
              <a:t>but then rose, to 70 in mid-March.</a:t>
            </a:r>
            <a:br>
              <a:rPr lang="en-US" sz="800" dirty="0"/>
            </a:br>
            <a:endParaRPr lang="en-US" sz="800" dirty="0"/>
          </a:p>
          <a:p>
            <a:pPr lvl="1"/>
            <a:r>
              <a:rPr lang="en-US" sz="3200" dirty="0"/>
              <a:t>=&gt; Investors turned risk-averse:</a:t>
            </a:r>
          </a:p>
          <a:p>
            <a:pPr lvl="2"/>
            <a:r>
              <a:rPr lang="en-US" sz="2400" dirty="0"/>
              <a:t>pulled out of equites (Feb. 24-March 23),</a:t>
            </a:r>
          </a:p>
          <a:p>
            <a:pPr lvl="2"/>
            <a:r>
              <a:rPr lang="en-US" sz="2400" dirty="0"/>
              <a:t>then corporate bonds (esp. junk bonds &amp; EM securities, March 10-23).</a:t>
            </a:r>
            <a:br>
              <a:rPr lang="en-US" sz="2400" dirty="0"/>
            </a:br>
            <a:endParaRPr lang="en-US" sz="2400" dirty="0"/>
          </a:p>
          <a:p>
            <a:pPr lvl="1"/>
            <a:r>
              <a:rPr lang="en-US" sz="2800" dirty="0"/>
              <a:t>They moved into safe-haven currencies, </a:t>
            </a:r>
          </a:p>
          <a:p>
            <a:pPr lvl="2"/>
            <a:r>
              <a:rPr lang="en-US" sz="2400" dirty="0"/>
              <a:t>particularly the US $, </a:t>
            </a:r>
          </a:p>
          <a:p>
            <a:pPr lvl="3"/>
            <a:r>
              <a:rPr lang="en-US" sz="2200" dirty="0"/>
              <a:t>which on March 23 reached its highest value since 2002.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960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C4E2A1-C110-4DA1-B4D3-895C434B1A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1075" y="61684"/>
            <a:ext cx="10572749" cy="1325563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+mn-lt"/>
              </a:rPr>
              <a:t>Investors shifted out of corporate bonds &amp; equities</a:t>
            </a:r>
            <a:r>
              <a:rPr lang="en-US" sz="3200" dirty="0"/>
              <a:t>.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A2CA956-9674-40A9-990E-7307CC1883C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19151" y="1290573"/>
            <a:ext cx="4759038" cy="486495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1E66C53-4DA8-4E0A-8997-C950460346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6111" y="1308523"/>
            <a:ext cx="4854289" cy="4916362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946438F-0167-4B39-84D3-AC8B5D9B1E89}"/>
              </a:ext>
            </a:extLst>
          </p:cNvPr>
          <p:cNvSpPr/>
          <p:nvPr/>
        </p:nvSpPr>
        <p:spPr>
          <a:xfrm>
            <a:off x="1476375" y="6224885"/>
            <a:ext cx="950594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IMF </a:t>
            </a:r>
            <a:r>
              <a:rPr lang="en-US" i="1" dirty="0"/>
              <a:t>WEO</a:t>
            </a:r>
            <a:r>
              <a:rPr lang="en-US" dirty="0"/>
              <a:t>, April 2020.  Figure 1.2. Advanced Economies: Monetary and Financial Market Conditions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5D7919B0-6E86-40AA-90F1-2404342A2B36}"/>
              </a:ext>
            </a:extLst>
          </p:cNvPr>
          <p:cNvSpPr/>
          <p:nvPr/>
        </p:nvSpPr>
        <p:spPr>
          <a:xfrm>
            <a:off x="1143954" y="1238250"/>
            <a:ext cx="188595" cy="3143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88C7CF50-D7DC-4B26-8556-A7EDC8F98705}"/>
              </a:ext>
            </a:extLst>
          </p:cNvPr>
          <p:cNvSpPr/>
          <p:nvPr/>
        </p:nvSpPr>
        <p:spPr>
          <a:xfrm>
            <a:off x="6744653" y="1308259"/>
            <a:ext cx="188597" cy="34575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B0B71127-C785-4EB6-8960-1DA9686236EE}"/>
              </a:ext>
            </a:extLst>
          </p:cNvPr>
          <p:cNvCxnSpPr>
            <a:cxnSpLocks/>
          </p:cNvCxnSpPr>
          <p:nvPr/>
        </p:nvCxnSpPr>
        <p:spPr>
          <a:xfrm flipV="1">
            <a:off x="3581400" y="2035630"/>
            <a:ext cx="838200" cy="1731074"/>
          </a:xfrm>
          <a:prstGeom prst="straightConnector1">
            <a:avLst/>
          </a:prstGeom>
          <a:ln w="952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F6D05288-AFE1-47DC-BA1E-9C511D00C118}"/>
              </a:ext>
            </a:extLst>
          </p:cNvPr>
          <p:cNvCxnSpPr>
            <a:cxnSpLocks/>
          </p:cNvCxnSpPr>
          <p:nvPr/>
        </p:nvCxnSpPr>
        <p:spPr>
          <a:xfrm>
            <a:off x="10067925" y="1552574"/>
            <a:ext cx="270105" cy="1190626"/>
          </a:xfrm>
          <a:prstGeom prst="straightConnector1">
            <a:avLst/>
          </a:prstGeom>
          <a:ln w="952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9228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BABB7C-92EB-4054-9735-24B0693C5C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+mn-lt"/>
              </a:rPr>
              <a:t>Investors pulled out of Emerging Market bonds. </a:t>
            </a:r>
            <a:br>
              <a:rPr lang="en-US" sz="3200" dirty="0">
                <a:latin typeface="+mn-lt"/>
              </a:rPr>
            </a:br>
            <a:r>
              <a:rPr lang="en-US" sz="2000" dirty="0">
                <a:latin typeface="+mn-lt"/>
              </a:rPr>
              <a:t>(EMBI Sovereign Spreads, basis points)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3CDF6D1-2E3F-4A05-AE0C-A9F4B215BE6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64772" y="1355408"/>
            <a:ext cx="9296400" cy="495088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E8210BA-A7C0-4037-BA3A-55FA7D6D2639}"/>
              </a:ext>
            </a:extLst>
          </p:cNvPr>
          <p:cNvSpPr/>
          <p:nvPr/>
        </p:nvSpPr>
        <p:spPr>
          <a:xfrm>
            <a:off x="4819651" y="6181725"/>
            <a:ext cx="2362200" cy="3743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IMF </a:t>
            </a:r>
            <a:r>
              <a:rPr lang="en-US" i="1" dirty="0"/>
              <a:t>WEO</a:t>
            </a:r>
            <a:r>
              <a:rPr lang="en-US" dirty="0"/>
              <a:t>, April 2020.  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70D6162F-A9BC-4515-8AF0-6FA5E3017BAA}"/>
              </a:ext>
            </a:extLst>
          </p:cNvPr>
          <p:cNvSpPr/>
          <p:nvPr/>
        </p:nvSpPr>
        <p:spPr>
          <a:xfrm>
            <a:off x="2253030" y="1419225"/>
            <a:ext cx="207455" cy="3143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3F852572-BC1A-4306-907A-C1128AF4C6D4}"/>
              </a:ext>
            </a:extLst>
          </p:cNvPr>
          <p:cNvSpPr/>
          <p:nvPr/>
        </p:nvSpPr>
        <p:spPr>
          <a:xfrm>
            <a:off x="6577382" y="1495425"/>
            <a:ext cx="207455" cy="3143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EF3FC315-6C1F-4C22-980C-3CF5E347835D}"/>
              </a:ext>
            </a:extLst>
          </p:cNvPr>
          <p:cNvCxnSpPr>
            <a:cxnSpLocks/>
          </p:cNvCxnSpPr>
          <p:nvPr/>
        </p:nvCxnSpPr>
        <p:spPr>
          <a:xfrm flipV="1">
            <a:off x="4819651" y="1652588"/>
            <a:ext cx="514349" cy="2342469"/>
          </a:xfrm>
          <a:prstGeom prst="straightConnector1">
            <a:avLst/>
          </a:prstGeom>
          <a:ln w="952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1A129B2D-4816-41EB-8BE1-A879A1B28D99}"/>
              </a:ext>
            </a:extLst>
          </p:cNvPr>
          <p:cNvCxnSpPr>
            <a:cxnSpLocks/>
          </p:cNvCxnSpPr>
          <p:nvPr/>
        </p:nvCxnSpPr>
        <p:spPr>
          <a:xfrm flipV="1">
            <a:off x="9078686" y="1733550"/>
            <a:ext cx="304800" cy="2043793"/>
          </a:xfrm>
          <a:prstGeom prst="straightConnector1">
            <a:avLst/>
          </a:prstGeom>
          <a:ln w="952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FB70F7B0-AD99-4308-8404-F3D880148378}"/>
              </a:ext>
            </a:extLst>
          </p:cNvPr>
          <p:cNvSpPr/>
          <p:nvPr/>
        </p:nvSpPr>
        <p:spPr>
          <a:xfrm>
            <a:off x="2048934" y="1462768"/>
            <a:ext cx="207455" cy="3143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737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0148BE-1802-4905-A2B7-EF10F53078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34925"/>
            <a:ext cx="10515600" cy="1325563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+mn-lt"/>
              </a:rPr>
              <a:t>Investors pulled out of Emerging Market equities. </a:t>
            </a:r>
            <a:br>
              <a:rPr lang="en-US" sz="3200" dirty="0">
                <a:latin typeface="+mn-lt"/>
              </a:rPr>
            </a:br>
            <a:r>
              <a:rPr lang="en-US" sz="1600" dirty="0">
                <a:latin typeface="+mn-lt"/>
              </a:rPr>
              <a:t>(Jan.1, 2019 = 100)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58577CA-4873-4F8F-9DFD-BFD997C1E6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85875" y="1075387"/>
            <a:ext cx="9486900" cy="5190233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F585B9EE-3E37-4FAD-A152-B0DA4D5DC48F}"/>
              </a:ext>
            </a:extLst>
          </p:cNvPr>
          <p:cNvSpPr/>
          <p:nvPr/>
        </p:nvSpPr>
        <p:spPr>
          <a:xfrm>
            <a:off x="4208649" y="6425684"/>
            <a:ext cx="32829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IMF </a:t>
            </a:r>
            <a:r>
              <a:rPr lang="en-US" i="1" dirty="0"/>
              <a:t>WEO</a:t>
            </a:r>
            <a:r>
              <a:rPr lang="en-US" dirty="0"/>
              <a:t>, April 2020. Figure 1.3. 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82EA68EB-0E3A-4814-A5FD-FFE073A40794}"/>
              </a:ext>
            </a:extLst>
          </p:cNvPr>
          <p:cNvCxnSpPr>
            <a:cxnSpLocks/>
          </p:cNvCxnSpPr>
          <p:nvPr/>
        </p:nvCxnSpPr>
        <p:spPr>
          <a:xfrm>
            <a:off x="5274804" y="2003757"/>
            <a:ext cx="381000" cy="1774372"/>
          </a:xfrm>
          <a:prstGeom prst="straightConnector1">
            <a:avLst/>
          </a:prstGeom>
          <a:ln w="952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F61B900B-A569-4F7A-ABF4-943315221435}"/>
              </a:ext>
            </a:extLst>
          </p:cNvPr>
          <p:cNvCxnSpPr>
            <a:cxnSpLocks/>
          </p:cNvCxnSpPr>
          <p:nvPr/>
        </p:nvCxnSpPr>
        <p:spPr>
          <a:xfrm>
            <a:off x="9644733" y="1807028"/>
            <a:ext cx="413667" cy="2079172"/>
          </a:xfrm>
          <a:prstGeom prst="straightConnector1">
            <a:avLst/>
          </a:prstGeom>
          <a:ln w="952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2295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16003</TotalTime>
  <Words>648</Words>
  <Application>Microsoft Office PowerPoint</Application>
  <PresentationFormat>Widescreen</PresentationFormat>
  <Paragraphs>140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7" baseType="lpstr">
      <vt:lpstr>Arial</vt:lpstr>
      <vt:lpstr>Calibri</vt:lpstr>
      <vt:lpstr>Calibri Light</vt:lpstr>
      <vt:lpstr>Office Theme</vt:lpstr>
      <vt:lpstr>Economic Trends Amid COVID-19  Bank of China Board Training Session  April 29, 2020 (Beijing Time) </vt:lpstr>
      <vt:lpstr>Outline</vt:lpstr>
      <vt:lpstr>I. Historical severity of the crisis</vt:lpstr>
      <vt:lpstr>II. The rapid sequence of events so far</vt:lpstr>
      <vt:lpstr>Reported deaths have peaked in Italy &amp; Spain. UK &amp; US may be next.</vt:lpstr>
      <vt:lpstr>2. “Risk off” in global financial markets</vt:lpstr>
      <vt:lpstr>Investors shifted out of corporate bonds &amp; equities.</vt:lpstr>
      <vt:lpstr>Investors pulled out of Emerging Market bonds.  (EMBI Sovereign Spreads, basis points)</vt:lpstr>
      <vt:lpstr>Investors pulled out of Emerging Market equities.  (Jan.1, 2019 = 100)</vt:lpstr>
      <vt:lpstr>3. Collapse of oil prices </vt:lpstr>
      <vt:lpstr>PowerPoint Presentation</vt:lpstr>
      <vt:lpstr>4. It is rare that one can predict recession before the numbers are in. But this time: most countries are in recession. Worse than 2008-09.</vt:lpstr>
      <vt:lpstr>III. Policy response by governments</vt:lpstr>
      <vt:lpstr>PowerPoint Presentation</vt:lpstr>
      <vt:lpstr>IV.  Forecast of GDP growth: IMF’s World Economic Outlook, April 14 </vt:lpstr>
      <vt:lpstr>The IMF base case is a 2020 recession much worse than 2008.</vt:lpstr>
      <vt:lpstr>Even EM &amp; Developing Economies show negative growth.</vt:lpstr>
      <vt:lpstr>Trade is falling even more sharply than GDP.</vt:lpstr>
      <vt:lpstr>V.  What shape of recovery: “V”, “U”, or “W”? </vt:lpstr>
      <vt:lpstr>2. More likely, at best, is a U-shaped recovery: </vt:lpstr>
      <vt:lpstr>3. I worry about a W-shaped recovery, arising from policy mistakes. </vt:lpstr>
      <vt:lpstr>PowerPoint Presentation</vt:lpstr>
      <vt:lpstr>Economic Trends Amid COVID-19  Bank of China Board Training Session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Coronavirus Recession of 2020</dc:title>
  <dc:creator>Frankel, Jeffrey A.</dc:creator>
  <cp:lastModifiedBy>Frankel, Jeffrey A.</cp:lastModifiedBy>
  <cp:revision>86</cp:revision>
  <dcterms:created xsi:type="dcterms:W3CDTF">2020-04-17T16:58:28Z</dcterms:created>
  <dcterms:modified xsi:type="dcterms:W3CDTF">2020-04-29T00:16:51Z</dcterms:modified>
</cp:coreProperties>
</file>