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2"/>
  </p:notesMasterIdLst>
  <p:sldIdLst>
    <p:sldId id="261" r:id="rId2"/>
    <p:sldId id="292" r:id="rId3"/>
    <p:sldId id="267" r:id="rId4"/>
    <p:sldId id="262" r:id="rId5"/>
    <p:sldId id="257" r:id="rId6"/>
    <p:sldId id="264" r:id="rId7"/>
    <p:sldId id="259" r:id="rId8"/>
    <p:sldId id="275" r:id="rId9"/>
    <p:sldId id="263" r:id="rId10"/>
    <p:sldId id="276" r:id="rId11"/>
    <p:sldId id="293" r:id="rId12"/>
    <p:sldId id="274" r:id="rId13"/>
    <p:sldId id="286" r:id="rId14"/>
    <p:sldId id="277" r:id="rId15"/>
    <p:sldId id="279" r:id="rId16"/>
    <p:sldId id="278" r:id="rId17"/>
    <p:sldId id="269" r:id="rId18"/>
    <p:sldId id="289" r:id="rId19"/>
    <p:sldId id="270" r:id="rId20"/>
    <p:sldId id="283" r:id="rId21"/>
    <p:sldId id="285" r:id="rId22"/>
    <p:sldId id="288" r:id="rId23"/>
    <p:sldId id="258" r:id="rId24"/>
    <p:sldId id="284" r:id="rId25"/>
    <p:sldId id="271" r:id="rId26"/>
    <p:sldId id="287" r:id="rId27"/>
    <p:sldId id="291" r:id="rId28"/>
    <p:sldId id="294" r:id="rId29"/>
    <p:sldId id="295" r:id="rId30"/>
    <p:sldId id="256"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4DE"/>
    <a:srgbClr val="2969A3"/>
    <a:srgbClr val="BB8C1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2923" autoAdjust="0"/>
  </p:normalViewPr>
  <p:slideViewPr>
    <p:cSldViewPr snapToGrid="0">
      <p:cViewPr varScale="1">
        <p:scale>
          <a:sx n="54" d="100"/>
          <a:sy n="54" d="100"/>
        </p:scale>
        <p:origin x="1148"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42A8B4-ACA8-4215-B122-E6C53A65D188}" type="datetimeFigureOut">
              <a:rPr lang="en-US" smtClean="0"/>
              <a:t>2/14/2023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1A88EF-9257-49F1-AB03-FFC0BDC02E72}" type="slidenum">
              <a:rPr lang="en-US" smtClean="0"/>
              <a:t>‹#›</a:t>
            </a:fld>
            <a:endParaRPr lang="en-US"/>
          </a:p>
        </p:txBody>
      </p:sp>
    </p:spTree>
    <p:extLst>
      <p:ext uri="{BB962C8B-B14F-4D97-AF65-F5344CB8AC3E}">
        <p14:creationId xmlns:p14="http://schemas.microsoft.com/office/powerpoint/2010/main" val="25404784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0"/>
            <a:ext cx="0" cy="0"/>
          </a:xfrm>
          <a:prstGeom prst="rect">
            <a:avLst/>
          </a:prstGeom>
          <a:noFill/>
          <a:ln w="12700">
            <a:solidFill>
              <a:prstClr val="black"/>
            </a:solidFill>
          </a:ln>
        </p:spPr>
      </p:sp>
      <p:sp>
        <p:nvSpPr>
          <p:cNvPr id="3" name="Notes Placeholder"/>
          <p:cNvSpPr>
            <a:spLocks noGrp="1"/>
          </p:cNvSpPr>
          <p:nvPr>
            <p:ph type="body" idx="1"/>
          </p:nvPr>
        </p:nvSpPr>
        <p:spPr>
          <a:xfrm>
            <a:off x="0" y="0"/>
            <a:ext cx="5486400" cy="3600450"/>
          </a:xfrm>
          <a:prstGeom prst="rect">
            <a:avLst/>
          </a:prstGeom>
        </p:spPr>
        <p:txBody>
          <a:bodyPr/>
          <a:lstStyle/>
          <a:p>
            <a:pPr marL="0" marR="0" lvl="0" indent="0" algn="l" fontAlgn="base">
              <a:lnSpc>
                <a:spcPct val="100000"/>
              </a:lnSpc>
            </a:pPr>
            <a:r>
              <a:rPr lang="en-US" sz="1000" u="none" spc="0">
                <a:solidFill>
                  <a:srgbClr val="000000">
                    <a:alpha val="100000"/>
                  </a:srgbClr>
                </a:solidFill>
                <a:latin typeface="Calibri"/>
              </a:rPr>
              <a:t>Source:
            U.S. Bureau of Economic Analysis
Release:
            Gross Domestic Product
Units: 
Percent Change from Preceding Period, Seasonally Adjusted Annual Rate
Frequency: 
          Quarterly
BEA Account Code: A191RLGross domestic product (GDP) is the value of the goods and services produced by the nation's economy less the value of the goods and services used up in production. GDP is also equal to the sum of personal consumption expenditures, gross private domestic investment, net exports of goods and services, and government consumption expenditures and gross investment. Real values are inflation-adjusted estimates—that is, estimates that exclude the effects of price changes.For more information about this series, please visit the Bureau of Economic Analysis.
U.S. Bureau of Economic Analysis,
                    Real Gross Domestic Product [A191RL1Q225SBEA],
                    retrieved from FRED,
                    Federal Reserve Bank of St. Louis;
                    https://fred.stlouisfed.org/series/A191RL1Q225SBEA,
                    January 18, 2023.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0"/>
            <a:ext cx="0" cy="0"/>
          </a:xfrm>
          <a:prstGeom prst="rect">
            <a:avLst/>
          </a:prstGeom>
          <a:noFill/>
          <a:ln w="12700">
            <a:solidFill>
              <a:prstClr val="black"/>
            </a:solidFill>
          </a:ln>
        </p:spPr>
      </p:sp>
      <p:sp>
        <p:nvSpPr>
          <p:cNvPr id="3" name="Notes Placeholder"/>
          <p:cNvSpPr>
            <a:spLocks noGrp="1"/>
          </p:cNvSpPr>
          <p:nvPr>
            <p:ph type="body" idx="1"/>
          </p:nvPr>
        </p:nvSpPr>
        <p:spPr>
          <a:xfrm>
            <a:off x="0" y="0"/>
            <a:ext cx="5486400" cy="3600450"/>
          </a:xfrm>
          <a:prstGeom prst="rect">
            <a:avLst/>
          </a:prstGeom>
        </p:spPr>
        <p:txBody>
          <a:bodyPr/>
          <a:lstStyle/>
          <a:p>
            <a:pPr marL="0" marR="0" lvl="0" indent="0" algn="l" fontAlgn="base">
              <a:lnSpc>
                <a:spcPct val="100000"/>
              </a:lnSpc>
            </a:pPr>
            <a:r>
              <a:rPr lang="en-US" sz="1000" u="none" spc="0" dirty="0">
                <a:solidFill>
                  <a:srgbClr val="000000">
                    <a:alpha val="100000"/>
                  </a:srgbClr>
                </a:solidFill>
                <a:latin typeface="Calibri"/>
              </a:rPr>
              <a:t>Source:
            Eurostat
Release:
            National Accounts - GDP (Eurostat)
Units: 
Millions of Chained 2010 Euros, Seasonally Adjusted
Frequency: 
          Quarterly
Eurostat unit ID: CLV10_MNACEurostat item ID = B1GQEurostat country ID: </a:t>
            </a:r>
            <a:r>
              <a:rPr lang="en-US" sz="1000" u="none" spc="0" dirty="0" err="1">
                <a:solidFill>
                  <a:srgbClr val="000000">
                    <a:alpha val="100000"/>
                  </a:srgbClr>
                </a:solidFill>
                <a:latin typeface="Calibri"/>
              </a:rPr>
              <a:t>ITSeasonally</a:t>
            </a:r>
            <a:r>
              <a:rPr lang="en-US" sz="1000" u="none" spc="0" dirty="0">
                <a:solidFill>
                  <a:srgbClr val="000000">
                    <a:alpha val="100000"/>
                  </a:srgbClr>
                </a:solidFill>
                <a:latin typeface="Calibri"/>
              </a:rPr>
              <a:t> and calendar adjusted </a:t>
            </a:r>
            <a:r>
              <a:rPr lang="en-US" sz="1000" u="none" spc="0" dirty="0" err="1">
                <a:solidFill>
                  <a:srgbClr val="000000">
                    <a:alpha val="100000"/>
                  </a:srgbClr>
                </a:solidFill>
                <a:latin typeface="Calibri"/>
              </a:rPr>
              <a:t>data.For</a:t>
            </a:r>
            <a:r>
              <a:rPr lang="en-US" sz="1000" u="none" spc="0" dirty="0">
                <a:solidFill>
                  <a:srgbClr val="000000">
                    <a:alpha val="100000"/>
                  </a:srgbClr>
                </a:solidFill>
                <a:latin typeface="Calibri"/>
              </a:rPr>
              <a:t> euro area member states, the national currency series are converted into euros using the irrevocably fixed exchange rate. This preserves the same growth rates than for the previous national currency series. Both series coincide for years after accession to the euro area but differ for earlier years due to market exchange rate </a:t>
            </a:r>
            <a:r>
              <a:rPr lang="en-US" sz="1000" u="none" spc="0" dirty="0" err="1">
                <a:solidFill>
                  <a:srgbClr val="000000">
                    <a:alpha val="100000"/>
                  </a:srgbClr>
                </a:solidFill>
                <a:latin typeface="Calibri"/>
              </a:rPr>
              <a:t>movements.Copyright</a:t>
            </a:r>
            <a:r>
              <a:rPr lang="en-US" sz="1000" u="none" spc="0" dirty="0">
                <a:solidFill>
                  <a:srgbClr val="000000">
                    <a:alpha val="100000"/>
                  </a:srgbClr>
                </a:solidFill>
                <a:latin typeface="Calibri"/>
              </a:rPr>
              <a:t>, European Union, http://ec.europa.eu, 1995-2016.Complete terms of use are available at http://ec.europa.eu/geninfo/legal_notices_en.htm#copyright
Eurostat,
                    Real Gross Domestic Product for Italy [CLVMNACSCAB1GQIT],
                    retrieved from FRED,
                    Federal Reserve Bank of St. Louis;
                    https://fred.stlouisfed.org/series/CLVMNACSCAB1GQIT,
                    January 17, 2023.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0"/>
            <a:ext cx="0" cy="0"/>
          </a:xfrm>
          <a:prstGeom prst="rect">
            <a:avLst/>
          </a:prstGeom>
          <a:noFill/>
          <a:ln w="12700">
            <a:solidFill>
              <a:prstClr val="black"/>
            </a:solidFill>
          </a:ln>
        </p:spPr>
      </p:sp>
      <p:sp>
        <p:nvSpPr>
          <p:cNvPr id="3" name="Notes Placeholder"/>
          <p:cNvSpPr>
            <a:spLocks noGrp="1"/>
          </p:cNvSpPr>
          <p:nvPr>
            <p:ph type="body" idx="1"/>
          </p:nvPr>
        </p:nvSpPr>
        <p:spPr>
          <a:xfrm>
            <a:off x="0" y="0"/>
            <a:ext cx="5486400" cy="3600450"/>
          </a:xfrm>
          <a:prstGeom prst="rect">
            <a:avLst/>
          </a:prstGeom>
        </p:spPr>
        <p:txBody>
          <a:bodyPr/>
          <a:lstStyle/>
          <a:p>
            <a:pPr marL="0" marR="0" lvl="0" indent="0" algn="l" fontAlgn="base">
              <a:lnSpc>
                <a:spcPct val="100000"/>
              </a:lnSpc>
            </a:pPr>
            <a:r>
              <a:rPr lang="en-US" sz="1000" u="none" spc="0">
                <a:solidFill>
                  <a:srgbClr val="000000">
                    <a:alpha val="100000"/>
                  </a:srgbClr>
                </a:solidFill>
                <a:latin typeface="Calibri"/>
              </a:rPr>
              <a:t>Source:
            Eurostat
Release:
            National Accounts - GDP (Eurostat)
Units: 
Millions of Chained 2010 Euros, Not Seasonally Adjusted
Frequency: 
          Quarterly
Eurostat unit ID: CLV10_MNACEurostat item ID = B1GQEurostat country ID: IEFor euro area member states, the national currency series are converted into euros using the irrevocably fixed exchange rate. This preserves the same growth rates than for the previous national currency series. Both series coincide for years after accession to the euro area but differ for earlier years due to market exchange rate movements.Copyright, European Union, http://ec.europa.eu, 1995-2016.Complete terms of use are available at http://ec.europa.eu/geninfo/legal_notices_en.htm#copyright
Eurostat,
                    Real Gross Domestic Product for Ireland [CLVMNACNSAB1GQIE],
                    retrieved from FRED,
                    Federal Reserve Bank of St. Louis;
                    https://fred.stlouisfed.org/series/CLVMNACNSAB1GQIE,
                    January 20, 2023.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0"/>
            <a:ext cx="0" cy="0"/>
          </a:xfrm>
          <a:prstGeom prst="rect">
            <a:avLst/>
          </a:prstGeom>
          <a:noFill/>
          <a:ln w="12700">
            <a:solidFill>
              <a:prstClr val="black"/>
            </a:solidFill>
          </a:ln>
        </p:spPr>
      </p:sp>
      <p:sp>
        <p:nvSpPr>
          <p:cNvPr id="3" name="Notes Placeholder"/>
          <p:cNvSpPr>
            <a:spLocks noGrp="1"/>
          </p:cNvSpPr>
          <p:nvPr>
            <p:ph type="body" idx="1"/>
          </p:nvPr>
        </p:nvSpPr>
        <p:spPr>
          <a:xfrm>
            <a:off x="0" y="0"/>
            <a:ext cx="5486400" cy="3600450"/>
          </a:xfrm>
          <a:prstGeom prst="rect">
            <a:avLst/>
          </a:prstGeom>
        </p:spPr>
        <p:txBody>
          <a:bodyPr/>
          <a:lstStyle/>
          <a:p>
            <a:pPr marL="0" marR="0" lvl="0" indent="0" algn="l" fontAlgn="base">
              <a:lnSpc>
                <a:spcPct val="100000"/>
              </a:lnSpc>
            </a:pPr>
            <a:r>
              <a:rPr lang="en-US" sz="1000" u="none" spc="0">
                <a:solidFill>
                  <a:srgbClr val="000000">
                    <a:alpha val="100000"/>
                  </a:srgbClr>
                </a:solidFill>
                <a:latin typeface="Calibri"/>
              </a:rPr>
              <a:t>Source:
            U.S. Bureau of Economic Analysis
Release:
            Gross Domestic Product
Units: 
Billions of Chained 2012 Dollars, Seasonally Adjusted Annual Rate
Frequency: 
          Quarterly
BEA Account Code: A191RXReal gross domestic product is the inflation adjusted value of the goods and services produced by labor and property located in the United States.For more information see the Guide to the National Income and Product Accounts of the United States (NIPA). For more information, please visit the Bureau of Economic Analysis.
U.S. Bureau of Economic Analysis,
                    Real Gross Domestic Product [GDPC1],
                    retrieved from FRED,
                    Federal Reserve Bank of St. Louis;
                    https://fred.stlouisfed.org/series/GDPC1,
                    February 12, 2023.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0"/>
            <a:ext cx="0" cy="0"/>
          </a:xfrm>
          <a:prstGeom prst="rect">
            <a:avLst/>
          </a:prstGeom>
          <a:noFill/>
          <a:ln w="12700">
            <a:solidFill>
              <a:prstClr val="black"/>
            </a:solidFill>
          </a:ln>
        </p:spPr>
      </p:sp>
      <p:sp>
        <p:nvSpPr>
          <p:cNvPr id="3" name="Notes Placeholder"/>
          <p:cNvSpPr>
            <a:spLocks noGrp="1"/>
          </p:cNvSpPr>
          <p:nvPr>
            <p:ph type="body" idx="1"/>
          </p:nvPr>
        </p:nvSpPr>
        <p:spPr>
          <a:xfrm>
            <a:off x="0" y="0"/>
            <a:ext cx="5486400" cy="3600450"/>
          </a:xfrm>
          <a:prstGeom prst="rect">
            <a:avLst/>
          </a:prstGeom>
        </p:spPr>
        <p:txBody>
          <a:bodyPr/>
          <a:lstStyle/>
          <a:p>
            <a:pPr marL="0" marR="0" lvl="0" indent="0" algn="l" fontAlgn="base">
              <a:lnSpc>
                <a:spcPct val="100000"/>
              </a:lnSpc>
            </a:pPr>
            <a:r>
              <a:rPr lang="en-US" sz="1000" u="none" spc="0">
                <a:solidFill>
                  <a:srgbClr val="000000">
                    <a:alpha val="100000"/>
                  </a:srgbClr>
                </a:solidFill>
                <a:latin typeface="Calibri"/>
              </a:rPr>
              <a:t>Source:
            U.S. Bureau of Labor Statistics
Release:
            Employment Situation
Units: 
Thousands of Persons, Seasonally Adjusted
Frequency: 
          Monthly
All Employees: Total Nonfarm, commonly known as Total Nonfarm Payroll, is a measure of the number of U.S. workers in the economy that excludes proprietors, private household employees, unpaid volunteers, farm employees, and the unincorporated self-employed. This measure accounts for approximately 80 percent of the workers who contribute to Gross Domestic Product (GDP).This measure provides useful insights into the current economic situation because it can represent the number of jobs added or lost in an economy. Increases in employment might indicate that businesses are hiring which might also suggest that businesses are growing. Additionally, those who are newly employed have increased their personal incomes, which means (all else constant) their disposable incomes have also increased, thus fostering further economic expansion.Generally, the U.S. labor force and levels of employment and unemployment are subject to fluctuations due to seasonal changes in weather, major holidays, and the opening and closing of schools. The Bureau of Labor Statistics (BLS) adjusts the data to offset the seasonal effects to show non-seasonal changes: for example, women's participation in the labor force; or a general decline in the number of employees, a possible indication of a downturn in the economy. To closely examine seasonal and non-seasonal changes, the BLS releases two monthly statistical measures: the seasonally adjusted All Employees: Total Nonfarm (PAYEMS) and All Employees: Total Nonfarm (PAYNSA), which is not seasonally adjusted.The series comes from the 'Current Employment Statistics (Establishment Survey).'The source code is: CES0000000001
U.S. Bureau of Labor Statistics,
                    All Employees, Total Nonfarm [PAYEMS],
                    retrieved from FRED,
                    Federal Reserve Bank of St. Louis;
                    https://fred.stlouisfed.org/series/PAYEMS,
                    February 12, 2023.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0"/>
            <a:ext cx="0" cy="0"/>
          </a:xfrm>
          <a:prstGeom prst="rect">
            <a:avLst/>
          </a:prstGeom>
          <a:noFill/>
          <a:ln w="12700">
            <a:solidFill>
              <a:prstClr val="black"/>
            </a:solidFill>
          </a:ln>
        </p:spPr>
      </p:sp>
      <p:sp>
        <p:nvSpPr>
          <p:cNvPr id="3" name="Notes Placeholder"/>
          <p:cNvSpPr>
            <a:spLocks noGrp="1"/>
          </p:cNvSpPr>
          <p:nvPr>
            <p:ph type="body" idx="1"/>
          </p:nvPr>
        </p:nvSpPr>
        <p:spPr>
          <a:xfrm>
            <a:off x="0" y="0"/>
            <a:ext cx="5486400" cy="3600450"/>
          </a:xfrm>
          <a:prstGeom prst="rect">
            <a:avLst/>
          </a:prstGeom>
        </p:spPr>
        <p:txBody>
          <a:bodyPr/>
          <a:lstStyle/>
          <a:p>
            <a:pPr marL="0" marR="0" lvl="0" indent="0" algn="l" fontAlgn="base">
              <a:lnSpc>
                <a:spcPct val="100000"/>
              </a:lnSpc>
            </a:pPr>
            <a:r>
              <a:rPr lang="en-US" sz="1000" u="none" spc="0" dirty="0">
                <a:solidFill>
                  <a:srgbClr val="000000">
                    <a:alpha val="100000"/>
                  </a:srgbClr>
                </a:solidFill>
                <a:latin typeface="Calibri"/>
              </a:rPr>
              <a:t>Source:
            Eurostat
Release:
            National Accounts - GDP (Eurostat)
Units: 
Millions of Chained 2010 Euros, Seasonally Adjusted
Frequency: 
          Quarterly
Eurostat unit ID: CLV10_MNACEurostat item ID = B1GQEurostat country ID: </a:t>
            </a:r>
            <a:r>
              <a:rPr lang="en-US" sz="1000" u="none" spc="0" dirty="0" err="1">
                <a:solidFill>
                  <a:srgbClr val="000000">
                    <a:alpha val="100000"/>
                  </a:srgbClr>
                </a:solidFill>
                <a:latin typeface="Calibri"/>
              </a:rPr>
              <a:t>ITSeasonally</a:t>
            </a:r>
            <a:r>
              <a:rPr lang="en-US" sz="1000" u="none" spc="0" dirty="0">
                <a:solidFill>
                  <a:srgbClr val="000000">
                    <a:alpha val="100000"/>
                  </a:srgbClr>
                </a:solidFill>
                <a:latin typeface="Calibri"/>
              </a:rPr>
              <a:t> and calendar adjusted </a:t>
            </a:r>
            <a:r>
              <a:rPr lang="en-US" sz="1000" u="none" spc="0" dirty="0" err="1">
                <a:solidFill>
                  <a:srgbClr val="000000">
                    <a:alpha val="100000"/>
                  </a:srgbClr>
                </a:solidFill>
                <a:latin typeface="Calibri"/>
              </a:rPr>
              <a:t>data.For</a:t>
            </a:r>
            <a:r>
              <a:rPr lang="en-US" sz="1000" u="none" spc="0" dirty="0">
                <a:solidFill>
                  <a:srgbClr val="000000">
                    <a:alpha val="100000"/>
                  </a:srgbClr>
                </a:solidFill>
                <a:latin typeface="Calibri"/>
              </a:rPr>
              <a:t> euro area member states, the national currency series are converted into euros using the irrevocably fixed exchange rate. This preserves the same growth rates than for the previous national currency series. Both series coincide for years after accession to the euro area but differ for earlier years due to market exchange rate </a:t>
            </a:r>
            <a:r>
              <a:rPr lang="en-US" sz="1000" u="none" spc="0" dirty="0" err="1">
                <a:solidFill>
                  <a:srgbClr val="000000">
                    <a:alpha val="100000"/>
                  </a:srgbClr>
                </a:solidFill>
                <a:latin typeface="Calibri"/>
              </a:rPr>
              <a:t>movements.Copyright</a:t>
            </a:r>
            <a:r>
              <a:rPr lang="en-US" sz="1000" u="none" spc="0" dirty="0">
                <a:solidFill>
                  <a:srgbClr val="000000">
                    <a:alpha val="100000"/>
                  </a:srgbClr>
                </a:solidFill>
                <a:latin typeface="Calibri"/>
              </a:rPr>
              <a:t>, European Union, http://ec.europa.eu, 1995-2016.Complete terms of use are available at http://ec.europa.eu/geninfo/legal_notices_en.htm#copyright
Eurostat,
                    Real Gross Domestic Product for Italy [CLVMNACSCAB1GQIT],
                    retrieved from FRED,
                    Federal Reserve Bank of St. Louis;
                    https://fred.stlouisfed.org/series/CLVMNACSCAB1GQIT,
                    January 17, 2023.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FBBB1-0382-4930-B02D-AF93C11844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F912D41-77A6-4E98-AB39-835824C5501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4F3D788-DB93-4C7D-A095-EB781615F2D9}"/>
              </a:ext>
            </a:extLst>
          </p:cNvPr>
          <p:cNvSpPr>
            <a:spLocks noGrp="1"/>
          </p:cNvSpPr>
          <p:nvPr>
            <p:ph type="dt" sz="half" idx="10"/>
          </p:nvPr>
        </p:nvSpPr>
        <p:spPr/>
        <p:txBody>
          <a:bodyPr/>
          <a:lstStyle/>
          <a:p>
            <a:fld id="{8E263BF6-AFB3-4ED8-95F2-BEF4ED07EFBB}" type="datetime1">
              <a:rPr lang="en-US" smtClean="0"/>
              <a:t>2/14/2023</a:t>
            </a:fld>
            <a:endParaRPr lang="en-US"/>
          </a:p>
        </p:txBody>
      </p:sp>
      <p:sp>
        <p:nvSpPr>
          <p:cNvPr id="5" name="Footer Placeholder 4">
            <a:extLst>
              <a:ext uri="{FF2B5EF4-FFF2-40B4-BE49-F238E27FC236}">
                <a16:creationId xmlns:a16="http://schemas.microsoft.com/office/drawing/2014/main" id="{66214237-2EBC-49D5-A2CC-D01E1BC9A7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9E88EC-9C8A-4CD0-B7CE-AF120ED7AD97}"/>
              </a:ext>
            </a:extLst>
          </p:cNvPr>
          <p:cNvSpPr>
            <a:spLocks noGrp="1"/>
          </p:cNvSpPr>
          <p:nvPr>
            <p:ph type="sldNum" sz="quarter" idx="12"/>
          </p:nvPr>
        </p:nvSpPr>
        <p:spPr/>
        <p:txBody>
          <a:bodyPr/>
          <a:lstStyle/>
          <a:p>
            <a:fld id="{8CD51424-9AE3-4867-8CD2-08EDFA495985}" type="slidenum">
              <a:rPr lang="en-US" smtClean="0"/>
              <a:t>‹#›</a:t>
            </a:fld>
            <a:endParaRPr lang="en-US"/>
          </a:p>
        </p:txBody>
      </p:sp>
    </p:spTree>
    <p:extLst>
      <p:ext uri="{BB962C8B-B14F-4D97-AF65-F5344CB8AC3E}">
        <p14:creationId xmlns:p14="http://schemas.microsoft.com/office/powerpoint/2010/main" val="42779766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DA429-9B20-45DD-BE24-A5023F4381C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B63C03D-4F57-4352-994D-839C2BBF417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5945F1-3E2D-4691-8BCC-A4CB2B179CC5}"/>
              </a:ext>
            </a:extLst>
          </p:cNvPr>
          <p:cNvSpPr>
            <a:spLocks noGrp="1"/>
          </p:cNvSpPr>
          <p:nvPr>
            <p:ph type="dt" sz="half" idx="10"/>
          </p:nvPr>
        </p:nvSpPr>
        <p:spPr/>
        <p:txBody>
          <a:bodyPr/>
          <a:lstStyle/>
          <a:p>
            <a:fld id="{D7284399-0570-4378-BE62-C9EC499179A2}" type="datetime1">
              <a:rPr lang="en-US" smtClean="0"/>
              <a:t>2/14/2023</a:t>
            </a:fld>
            <a:endParaRPr lang="en-US"/>
          </a:p>
        </p:txBody>
      </p:sp>
      <p:sp>
        <p:nvSpPr>
          <p:cNvPr id="5" name="Footer Placeholder 4">
            <a:extLst>
              <a:ext uri="{FF2B5EF4-FFF2-40B4-BE49-F238E27FC236}">
                <a16:creationId xmlns:a16="http://schemas.microsoft.com/office/drawing/2014/main" id="{9B1FE95E-9662-4948-80AC-5A6208B614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516A24-EF32-4810-BAA5-442D4B032E96}"/>
              </a:ext>
            </a:extLst>
          </p:cNvPr>
          <p:cNvSpPr>
            <a:spLocks noGrp="1"/>
          </p:cNvSpPr>
          <p:nvPr>
            <p:ph type="sldNum" sz="quarter" idx="12"/>
          </p:nvPr>
        </p:nvSpPr>
        <p:spPr/>
        <p:txBody>
          <a:bodyPr/>
          <a:lstStyle/>
          <a:p>
            <a:fld id="{8CD51424-9AE3-4867-8CD2-08EDFA495985}" type="slidenum">
              <a:rPr lang="en-US" smtClean="0"/>
              <a:t>‹#›</a:t>
            </a:fld>
            <a:endParaRPr lang="en-US"/>
          </a:p>
        </p:txBody>
      </p:sp>
    </p:spTree>
    <p:extLst>
      <p:ext uri="{BB962C8B-B14F-4D97-AF65-F5344CB8AC3E}">
        <p14:creationId xmlns:p14="http://schemas.microsoft.com/office/powerpoint/2010/main" val="4149784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D384484-2FE2-47CB-B4EA-5406D1093B6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C498579-4862-4D51-B541-3EC6F7ADE79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96B034-82BF-42DB-8556-EEE3AE3C03C2}"/>
              </a:ext>
            </a:extLst>
          </p:cNvPr>
          <p:cNvSpPr>
            <a:spLocks noGrp="1"/>
          </p:cNvSpPr>
          <p:nvPr>
            <p:ph type="dt" sz="half" idx="10"/>
          </p:nvPr>
        </p:nvSpPr>
        <p:spPr/>
        <p:txBody>
          <a:bodyPr/>
          <a:lstStyle/>
          <a:p>
            <a:fld id="{AA114134-3429-4433-8E2D-AF0D65EFAC82}" type="datetime1">
              <a:rPr lang="en-US" smtClean="0"/>
              <a:t>2/14/2023</a:t>
            </a:fld>
            <a:endParaRPr lang="en-US"/>
          </a:p>
        </p:txBody>
      </p:sp>
      <p:sp>
        <p:nvSpPr>
          <p:cNvPr id="5" name="Footer Placeholder 4">
            <a:extLst>
              <a:ext uri="{FF2B5EF4-FFF2-40B4-BE49-F238E27FC236}">
                <a16:creationId xmlns:a16="http://schemas.microsoft.com/office/drawing/2014/main" id="{BC2EDBDA-FC50-4861-9F39-EC9E726D2F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496EEE-8900-4E2D-B08A-25A7CB97199E}"/>
              </a:ext>
            </a:extLst>
          </p:cNvPr>
          <p:cNvSpPr>
            <a:spLocks noGrp="1"/>
          </p:cNvSpPr>
          <p:nvPr>
            <p:ph type="sldNum" sz="quarter" idx="12"/>
          </p:nvPr>
        </p:nvSpPr>
        <p:spPr/>
        <p:txBody>
          <a:bodyPr/>
          <a:lstStyle/>
          <a:p>
            <a:fld id="{8CD51424-9AE3-4867-8CD2-08EDFA495985}" type="slidenum">
              <a:rPr lang="en-US" smtClean="0"/>
              <a:t>‹#›</a:t>
            </a:fld>
            <a:endParaRPr lang="en-US"/>
          </a:p>
        </p:txBody>
      </p:sp>
    </p:spTree>
    <p:extLst>
      <p:ext uri="{BB962C8B-B14F-4D97-AF65-F5344CB8AC3E}">
        <p14:creationId xmlns:p14="http://schemas.microsoft.com/office/powerpoint/2010/main" val="849163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2016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E378F-EA5B-4CDD-8EA9-02FD9618BE6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61A69E-C393-4489-82D3-77D3BA374E3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312B9A-0E83-41FC-A68A-39B1E0FEDFF3}"/>
              </a:ext>
            </a:extLst>
          </p:cNvPr>
          <p:cNvSpPr>
            <a:spLocks noGrp="1"/>
          </p:cNvSpPr>
          <p:nvPr>
            <p:ph type="dt" sz="half" idx="10"/>
          </p:nvPr>
        </p:nvSpPr>
        <p:spPr/>
        <p:txBody>
          <a:bodyPr/>
          <a:lstStyle/>
          <a:p>
            <a:fld id="{3A756733-718C-443D-84E1-032F2A9F865E}" type="datetime1">
              <a:rPr lang="en-US" smtClean="0"/>
              <a:t>2/14/2023</a:t>
            </a:fld>
            <a:endParaRPr lang="en-US"/>
          </a:p>
        </p:txBody>
      </p:sp>
      <p:sp>
        <p:nvSpPr>
          <p:cNvPr id="5" name="Footer Placeholder 4">
            <a:extLst>
              <a:ext uri="{FF2B5EF4-FFF2-40B4-BE49-F238E27FC236}">
                <a16:creationId xmlns:a16="http://schemas.microsoft.com/office/drawing/2014/main" id="{4545745B-FFF3-42DF-AB63-E1994C2357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5FC272-0C78-4470-B359-EAAE72EECB0F}"/>
              </a:ext>
            </a:extLst>
          </p:cNvPr>
          <p:cNvSpPr>
            <a:spLocks noGrp="1"/>
          </p:cNvSpPr>
          <p:nvPr>
            <p:ph type="sldNum" sz="quarter" idx="12"/>
          </p:nvPr>
        </p:nvSpPr>
        <p:spPr/>
        <p:txBody>
          <a:bodyPr/>
          <a:lstStyle/>
          <a:p>
            <a:fld id="{8CD51424-9AE3-4867-8CD2-08EDFA495985}" type="slidenum">
              <a:rPr lang="en-US" smtClean="0"/>
              <a:t>‹#›</a:t>
            </a:fld>
            <a:endParaRPr lang="en-US"/>
          </a:p>
        </p:txBody>
      </p:sp>
    </p:spTree>
    <p:extLst>
      <p:ext uri="{BB962C8B-B14F-4D97-AF65-F5344CB8AC3E}">
        <p14:creationId xmlns:p14="http://schemas.microsoft.com/office/powerpoint/2010/main" val="491024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687CB-B712-49A8-94B8-643EF77A938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B51BEB4-C385-4C62-996C-8EBCDEEBE96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3530DDB-1560-4231-94FF-02F33A543081}"/>
              </a:ext>
            </a:extLst>
          </p:cNvPr>
          <p:cNvSpPr>
            <a:spLocks noGrp="1"/>
          </p:cNvSpPr>
          <p:nvPr>
            <p:ph type="dt" sz="half" idx="10"/>
          </p:nvPr>
        </p:nvSpPr>
        <p:spPr/>
        <p:txBody>
          <a:bodyPr/>
          <a:lstStyle/>
          <a:p>
            <a:fld id="{247552F6-5FB4-48A7-B3CF-0C3CE646BFE5}" type="datetime1">
              <a:rPr lang="en-US" smtClean="0"/>
              <a:t>2/14/2023</a:t>
            </a:fld>
            <a:endParaRPr lang="en-US"/>
          </a:p>
        </p:txBody>
      </p:sp>
      <p:sp>
        <p:nvSpPr>
          <p:cNvPr id="5" name="Footer Placeholder 4">
            <a:extLst>
              <a:ext uri="{FF2B5EF4-FFF2-40B4-BE49-F238E27FC236}">
                <a16:creationId xmlns:a16="http://schemas.microsoft.com/office/drawing/2014/main" id="{0E71772F-496C-43BC-B7A2-948BD06C6E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B2ABB7-D1E7-437E-9D71-AE2233C9C41A}"/>
              </a:ext>
            </a:extLst>
          </p:cNvPr>
          <p:cNvSpPr>
            <a:spLocks noGrp="1"/>
          </p:cNvSpPr>
          <p:nvPr>
            <p:ph type="sldNum" sz="quarter" idx="12"/>
          </p:nvPr>
        </p:nvSpPr>
        <p:spPr/>
        <p:txBody>
          <a:bodyPr/>
          <a:lstStyle/>
          <a:p>
            <a:fld id="{8CD51424-9AE3-4867-8CD2-08EDFA495985}" type="slidenum">
              <a:rPr lang="en-US" smtClean="0"/>
              <a:t>‹#›</a:t>
            </a:fld>
            <a:endParaRPr lang="en-US"/>
          </a:p>
        </p:txBody>
      </p:sp>
    </p:spTree>
    <p:extLst>
      <p:ext uri="{BB962C8B-B14F-4D97-AF65-F5344CB8AC3E}">
        <p14:creationId xmlns:p14="http://schemas.microsoft.com/office/powerpoint/2010/main" val="876910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2305F-16AB-40F7-8C1A-B05DA3C9FC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688B346-6BE3-4D5C-8AC6-EA3C3437F20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D76DBEF-5A9A-4F96-9B1A-9420BF39169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C40DFBB-B808-49D1-AC00-0FD810634EE0}"/>
              </a:ext>
            </a:extLst>
          </p:cNvPr>
          <p:cNvSpPr>
            <a:spLocks noGrp="1"/>
          </p:cNvSpPr>
          <p:nvPr>
            <p:ph type="dt" sz="half" idx="10"/>
          </p:nvPr>
        </p:nvSpPr>
        <p:spPr/>
        <p:txBody>
          <a:bodyPr/>
          <a:lstStyle/>
          <a:p>
            <a:fld id="{53FAAF78-176A-4DAA-8365-85951F948318}" type="datetime1">
              <a:rPr lang="en-US" smtClean="0"/>
              <a:t>2/14/2023</a:t>
            </a:fld>
            <a:endParaRPr lang="en-US"/>
          </a:p>
        </p:txBody>
      </p:sp>
      <p:sp>
        <p:nvSpPr>
          <p:cNvPr id="6" name="Footer Placeholder 5">
            <a:extLst>
              <a:ext uri="{FF2B5EF4-FFF2-40B4-BE49-F238E27FC236}">
                <a16:creationId xmlns:a16="http://schemas.microsoft.com/office/drawing/2014/main" id="{D3DB745A-E711-4519-AA0E-593142A563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C6B06F-1C2B-4184-8704-01459E332CFE}"/>
              </a:ext>
            </a:extLst>
          </p:cNvPr>
          <p:cNvSpPr>
            <a:spLocks noGrp="1"/>
          </p:cNvSpPr>
          <p:nvPr>
            <p:ph type="sldNum" sz="quarter" idx="12"/>
          </p:nvPr>
        </p:nvSpPr>
        <p:spPr/>
        <p:txBody>
          <a:bodyPr/>
          <a:lstStyle/>
          <a:p>
            <a:fld id="{8CD51424-9AE3-4867-8CD2-08EDFA495985}" type="slidenum">
              <a:rPr lang="en-US" smtClean="0"/>
              <a:t>‹#›</a:t>
            </a:fld>
            <a:endParaRPr lang="en-US"/>
          </a:p>
        </p:txBody>
      </p:sp>
    </p:spTree>
    <p:extLst>
      <p:ext uri="{BB962C8B-B14F-4D97-AF65-F5344CB8AC3E}">
        <p14:creationId xmlns:p14="http://schemas.microsoft.com/office/powerpoint/2010/main" val="2287475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204E1-A09C-406E-A39A-C27992B83F2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0082C36-D621-4A57-A094-7F73B23DE5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276CB29-144E-4BD7-B0BB-471D6EFBCDE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60ECCFC-3EB8-4F41-9AC1-2C14CC1E52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41287E2-4DF7-4748-A27F-71B2AB2764F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8FE1738-198C-4C5D-BA74-281AADDD04B7}"/>
              </a:ext>
            </a:extLst>
          </p:cNvPr>
          <p:cNvSpPr>
            <a:spLocks noGrp="1"/>
          </p:cNvSpPr>
          <p:nvPr>
            <p:ph type="dt" sz="half" idx="10"/>
          </p:nvPr>
        </p:nvSpPr>
        <p:spPr/>
        <p:txBody>
          <a:bodyPr/>
          <a:lstStyle/>
          <a:p>
            <a:fld id="{C612C91C-48FA-45C4-A41F-14FF6DB1D239}" type="datetime1">
              <a:rPr lang="en-US" smtClean="0"/>
              <a:t>2/14/2023</a:t>
            </a:fld>
            <a:endParaRPr lang="en-US"/>
          </a:p>
        </p:txBody>
      </p:sp>
      <p:sp>
        <p:nvSpPr>
          <p:cNvPr id="8" name="Footer Placeholder 7">
            <a:extLst>
              <a:ext uri="{FF2B5EF4-FFF2-40B4-BE49-F238E27FC236}">
                <a16:creationId xmlns:a16="http://schemas.microsoft.com/office/drawing/2014/main" id="{292A64B9-6F12-4F6D-8BA7-620902B3453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FB5FC01-0838-4F3E-877B-3C8874ACE8B6}"/>
              </a:ext>
            </a:extLst>
          </p:cNvPr>
          <p:cNvSpPr>
            <a:spLocks noGrp="1"/>
          </p:cNvSpPr>
          <p:nvPr>
            <p:ph type="sldNum" sz="quarter" idx="12"/>
          </p:nvPr>
        </p:nvSpPr>
        <p:spPr/>
        <p:txBody>
          <a:bodyPr/>
          <a:lstStyle/>
          <a:p>
            <a:fld id="{8CD51424-9AE3-4867-8CD2-08EDFA495985}" type="slidenum">
              <a:rPr lang="en-US" smtClean="0"/>
              <a:t>‹#›</a:t>
            </a:fld>
            <a:endParaRPr lang="en-US"/>
          </a:p>
        </p:txBody>
      </p:sp>
    </p:spTree>
    <p:extLst>
      <p:ext uri="{BB962C8B-B14F-4D97-AF65-F5344CB8AC3E}">
        <p14:creationId xmlns:p14="http://schemas.microsoft.com/office/powerpoint/2010/main" val="30882197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37C6A-C3BF-4E92-AC7C-F04C40CF795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C281DB2-FD2F-44B9-BD74-9697B6383680}"/>
              </a:ext>
            </a:extLst>
          </p:cNvPr>
          <p:cNvSpPr>
            <a:spLocks noGrp="1"/>
          </p:cNvSpPr>
          <p:nvPr>
            <p:ph type="dt" sz="half" idx="10"/>
          </p:nvPr>
        </p:nvSpPr>
        <p:spPr/>
        <p:txBody>
          <a:bodyPr/>
          <a:lstStyle/>
          <a:p>
            <a:fld id="{ED6845D9-449F-4D0E-AA81-F8D900E96C6C}" type="datetime1">
              <a:rPr lang="en-US" smtClean="0"/>
              <a:t>2/14/2023</a:t>
            </a:fld>
            <a:endParaRPr lang="en-US"/>
          </a:p>
        </p:txBody>
      </p:sp>
      <p:sp>
        <p:nvSpPr>
          <p:cNvPr id="4" name="Footer Placeholder 3">
            <a:extLst>
              <a:ext uri="{FF2B5EF4-FFF2-40B4-BE49-F238E27FC236}">
                <a16:creationId xmlns:a16="http://schemas.microsoft.com/office/drawing/2014/main" id="{1D6F23CD-D092-4533-8E8A-5366B853EF2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5D09CAB-72B4-4778-B065-98D83058FD55}"/>
              </a:ext>
            </a:extLst>
          </p:cNvPr>
          <p:cNvSpPr>
            <a:spLocks noGrp="1"/>
          </p:cNvSpPr>
          <p:nvPr>
            <p:ph type="sldNum" sz="quarter" idx="12"/>
          </p:nvPr>
        </p:nvSpPr>
        <p:spPr/>
        <p:txBody>
          <a:bodyPr/>
          <a:lstStyle/>
          <a:p>
            <a:fld id="{8CD51424-9AE3-4867-8CD2-08EDFA495985}" type="slidenum">
              <a:rPr lang="en-US" smtClean="0"/>
              <a:t>‹#›</a:t>
            </a:fld>
            <a:endParaRPr lang="en-US"/>
          </a:p>
        </p:txBody>
      </p:sp>
    </p:spTree>
    <p:extLst>
      <p:ext uri="{BB962C8B-B14F-4D97-AF65-F5344CB8AC3E}">
        <p14:creationId xmlns:p14="http://schemas.microsoft.com/office/powerpoint/2010/main" val="3257882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CFDA0CE-33A5-4926-837D-1514F8D7FEA2}"/>
              </a:ext>
            </a:extLst>
          </p:cNvPr>
          <p:cNvSpPr>
            <a:spLocks noGrp="1"/>
          </p:cNvSpPr>
          <p:nvPr>
            <p:ph type="dt" sz="half" idx="10"/>
          </p:nvPr>
        </p:nvSpPr>
        <p:spPr/>
        <p:txBody>
          <a:bodyPr/>
          <a:lstStyle/>
          <a:p>
            <a:fld id="{98E896D3-03F1-40B6-B89D-0F6555E086DF}" type="datetime1">
              <a:rPr lang="en-US" smtClean="0"/>
              <a:t>2/14/2023</a:t>
            </a:fld>
            <a:endParaRPr lang="en-US"/>
          </a:p>
        </p:txBody>
      </p:sp>
      <p:sp>
        <p:nvSpPr>
          <p:cNvPr id="3" name="Footer Placeholder 2">
            <a:extLst>
              <a:ext uri="{FF2B5EF4-FFF2-40B4-BE49-F238E27FC236}">
                <a16:creationId xmlns:a16="http://schemas.microsoft.com/office/drawing/2014/main" id="{763809BF-CE29-4A4F-9BCB-A05C175D0B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D2B02ED-2576-420F-8B4B-330D5982855A}"/>
              </a:ext>
            </a:extLst>
          </p:cNvPr>
          <p:cNvSpPr>
            <a:spLocks noGrp="1"/>
          </p:cNvSpPr>
          <p:nvPr>
            <p:ph type="sldNum" sz="quarter" idx="12"/>
          </p:nvPr>
        </p:nvSpPr>
        <p:spPr/>
        <p:txBody>
          <a:bodyPr/>
          <a:lstStyle/>
          <a:p>
            <a:fld id="{8CD51424-9AE3-4867-8CD2-08EDFA495985}" type="slidenum">
              <a:rPr lang="en-US" smtClean="0"/>
              <a:t>‹#›</a:t>
            </a:fld>
            <a:endParaRPr lang="en-US"/>
          </a:p>
        </p:txBody>
      </p:sp>
    </p:spTree>
    <p:extLst>
      <p:ext uri="{BB962C8B-B14F-4D97-AF65-F5344CB8AC3E}">
        <p14:creationId xmlns:p14="http://schemas.microsoft.com/office/powerpoint/2010/main" val="33995541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1DCD3-15AC-4EB3-83EF-D2F04DF1CD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0725DCD-243E-45B5-8ED6-311332FF103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32E1937-4811-4C74-A045-5E9D49CE95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BBB4AA-E2B7-4D58-AF45-83AC8BFD42E2}"/>
              </a:ext>
            </a:extLst>
          </p:cNvPr>
          <p:cNvSpPr>
            <a:spLocks noGrp="1"/>
          </p:cNvSpPr>
          <p:nvPr>
            <p:ph type="dt" sz="half" idx="10"/>
          </p:nvPr>
        </p:nvSpPr>
        <p:spPr/>
        <p:txBody>
          <a:bodyPr/>
          <a:lstStyle/>
          <a:p>
            <a:fld id="{C7BBEFE8-F0F7-40D4-A390-65731FA24261}" type="datetime1">
              <a:rPr lang="en-US" smtClean="0"/>
              <a:t>2/14/2023</a:t>
            </a:fld>
            <a:endParaRPr lang="en-US"/>
          </a:p>
        </p:txBody>
      </p:sp>
      <p:sp>
        <p:nvSpPr>
          <p:cNvPr id="6" name="Footer Placeholder 5">
            <a:extLst>
              <a:ext uri="{FF2B5EF4-FFF2-40B4-BE49-F238E27FC236}">
                <a16:creationId xmlns:a16="http://schemas.microsoft.com/office/drawing/2014/main" id="{80EE258C-C6EE-4A54-A9BF-B4D760A4712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2B1FA8-68B0-4E62-BB3F-089A5F540448}"/>
              </a:ext>
            </a:extLst>
          </p:cNvPr>
          <p:cNvSpPr>
            <a:spLocks noGrp="1"/>
          </p:cNvSpPr>
          <p:nvPr>
            <p:ph type="sldNum" sz="quarter" idx="12"/>
          </p:nvPr>
        </p:nvSpPr>
        <p:spPr/>
        <p:txBody>
          <a:bodyPr/>
          <a:lstStyle/>
          <a:p>
            <a:fld id="{8CD51424-9AE3-4867-8CD2-08EDFA495985}" type="slidenum">
              <a:rPr lang="en-US" smtClean="0"/>
              <a:t>‹#›</a:t>
            </a:fld>
            <a:endParaRPr lang="en-US"/>
          </a:p>
        </p:txBody>
      </p:sp>
    </p:spTree>
    <p:extLst>
      <p:ext uri="{BB962C8B-B14F-4D97-AF65-F5344CB8AC3E}">
        <p14:creationId xmlns:p14="http://schemas.microsoft.com/office/powerpoint/2010/main" val="3048172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5A5DE-0D0E-4D62-A69D-228C66DE13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35227E9-AE15-4628-8E96-520BB2C1D0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1097BC9-36F7-487F-8009-F8E78FE668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7791E9-307A-449B-B42A-F67D438E1FE6}"/>
              </a:ext>
            </a:extLst>
          </p:cNvPr>
          <p:cNvSpPr>
            <a:spLocks noGrp="1"/>
          </p:cNvSpPr>
          <p:nvPr>
            <p:ph type="dt" sz="half" idx="10"/>
          </p:nvPr>
        </p:nvSpPr>
        <p:spPr/>
        <p:txBody>
          <a:bodyPr/>
          <a:lstStyle/>
          <a:p>
            <a:fld id="{A033CF1D-C91B-41B7-9BD3-0D16E19924EF}" type="datetime1">
              <a:rPr lang="en-US" smtClean="0"/>
              <a:t>2/14/2023</a:t>
            </a:fld>
            <a:endParaRPr lang="en-US"/>
          </a:p>
        </p:txBody>
      </p:sp>
      <p:sp>
        <p:nvSpPr>
          <p:cNvPr id="6" name="Footer Placeholder 5">
            <a:extLst>
              <a:ext uri="{FF2B5EF4-FFF2-40B4-BE49-F238E27FC236}">
                <a16:creationId xmlns:a16="http://schemas.microsoft.com/office/drawing/2014/main" id="{28A4E715-891E-45AC-AD65-BDE82E33F5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A677B7-E34C-491E-B01B-F39913E3677F}"/>
              </a:ext>
            </a:extLst>
          </p:cNvPr>
          <p:cNvSpPr>
            <a:spLocks noGrp="1"/>
          </p:cNvSpPr>
          <p:nvPr>
            <p:ph type="sldNum" sz="quarter" idx="12"/>
          </p:nvPr>
        </p:nvSpPr>
        <p:spPr/>
        <p:txBody>
          <a:bodyPr/>
          <a:lstStyle/>
          <a:p>
            <a:fld id="{8CD51424-9AE3-4867-8CD2-08EDFA495985}" type="slidenum">
              <a:rPr lang="en-US" smtClean="0"/>
              <a:t>‹#›</a:t>
            </a:fld>
            <a:endParaRPr lang="en-US"/>
          </a:p>
        </p:txBody>
      </p:sp>
    </p:spTree>
    <p:extLst>
      <p:ext uri="{BB962C8B-B14F-4D97-AF65-F5344CB8AC3E}">
        <p14:creationId xmlns:p14="http://schemas.microsoft.com/office/powerpoint/2010/main" val="12661021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B1D6A2C-3289-46F8-B805-1B9753C7F5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7F32451-59CE-41FA-A5ED-C877ADBC9C8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CB43F6-FF15-4A85-8B66-FAFC1A70C31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B0EED4-C872-4D9E-BA4B-A75BACED21A4}" type="datetime1">
              <a:rPr lang="en-US" smtClean="0"/>
              <a:t>2/14/2023</a:t>
            </a:fld>
            <a:endParaRPr lang="en-US"/>
          </a:p>
        </p:txBody>
      </p:sp>
      <p:sp>
        <p:nvSpPr>
          <p:cNvPr id="5" name="Footer Placeholder 4">
            <a:extLst>
              <a:ext uri="{FF2B5EF4-FFF2-40B4-BE49-F238E27FC236}">
                <a16:creationId xmlns:a16="http://schemas.microsoft.com/office/drawing/2014/main" id="{8A77233B-67A3-457E-BBA4-A17CFBDA7B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F4BC48A-2FDA-4796-9E27-538C4AB7CD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D51424-9AE3-4867-8CD2-08EDFA495985}" type="slidenum">
              <a:rPr lang="en-US" smtClean="0"/>
              <a:t>‹#›</a:t>
            </a:fld>
            <a:endParaRPr lang="en-US"/>
          </a:p>
        </p:txBody>
      </p:sp>
    </p:spTree>
    <p:extLst>
      <p:ext uri="{BB962C8B-B14F-4D97-AF65-F5344CB8AC3E}">
        <p14:creationId xmlns:p14="http://schemas.microsoft.com/office/powerpoint/2010/main" val="13313093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fred.stlouisfed.org/graph/?g=YSeK"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4.jpg"/></Relationships>
</file>

<file path=ppt/slides/_rels/slide18.xml.rels><?xml version="1.0" encoding="UTF-8" standalone="yes"?>
<Relationships xmlns="http://schemas.openxmlformats.org/package/2006/relationships"><Relationship Id="rId3" Type="http://schemas.openxmlformats.org/officeDocument/2006/relationships/hyperlink" Target="https://fred.stlouisfed.org/graph/?g=Z1j9"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5.jpg"/></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ceicdata.com/en/indicator/bangladesh/real-gdp-growth" TargetMode="External"/><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27.xml.rels><?xml version="1.0" encoding="UTF-8" standalone="yes"?>
<Relationships xmlns="http://schemas.openxmlformats.org/package/2006/relationships"><Relationship Id="rId2" Type="http://schemas.openxmlformats.org/officeDocument/2006/relationships/hyperlink" Target="http://www.nber.org/cycles/july1979.html"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fred.stlouisfed.org/graph/?g=ZXxT"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3.jpg"/></Relationships>
</file>

<file path=ppt/slides/_rels/slide29.xml.rels><?xml version="1.0" encoding="UTF-8" standalone="yes"?>
<Relationships xmlns="http://schemas.openxmlformats.org/package/2006/relationships"><Relationship Id="rId3" Type="http://schemas.openxmlformats.org/officeDocument/2006/relationships/hyperlink" Target="https://fred.stlouisfed.org/graph/?g=ZXS8"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fred.stlouisfed.org/graph/?g=Z2gK"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fred.stlouisfed.org/graph/?g=YUWa"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nber.org/news/business-cycle-dating-committee-announcement-july-19-2021" TargetMode="External"/><Relationship Id="rId2" Type="http://schemas.openxmlformats.org/officeDocument/2006/relationships/image" Target="../media/image2.emf"/><Relationship Id="rId1" Type="http://schemas.openxmlformats.org/officeDocument/2006/relationships/slideLayout" Target="../slideLayouts/slideLayout2.xml"/><Relationship Id="rId4" Type="http://schemas.openxmlformats.org/officeDocument/2006/relationships/hyperlink" Target="https://www.nber.org/news/business-cycle-dating-committee-announcement-june-8-202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054541B-BC9D-4783-B436-F3BB6993D722}"/>
              </a:ext>
            </a:extLst>
          </p:cNvPr>
          <p:cNvSpPr/>
          <p:nvPr/>
        </p:nvSpPr>
        <p:spPr>
          <a:xfrm>
            <a:off x="878889" y="822584"/>
            <a:ext cx="10289219" cy="2078711"/>
          </a:xfrm>
          <a:prstGeom prst="rect">
            <a:avLst/>
          </a:prstGeom>
        </p:spPr>
        <p:txBody>
          <a:bodyPr wrap="square">
            <a:spAutoFit/>
          </a:bodyPr>
          <a:lstStyle/>
          <a:p>
            <a:pPr algn="ctr">
              <a:lnSpc>
                <a:spcPct val="107000"/>
              </a:lnSpc>
              <a:spcAft>
                <a:spcPts val="800"/>
              </a:spcAft>
            </a:pPr>
            <a:r>
              <a:rPr lang="en-US" sz="4000" dirty="0">
                <a:solidFill>
                  <a:srgbClr val="1E1E1E"/>
                </a:solidFill>
                <a:latin typeface="Calibri" panose="020F0502020204030204" pitchFamily="34" charset="0"/>
                <a:ea typeface="Calibri" panose="020F0502020204030204" pitchFamily="34" charset="0"/>
                <a:cs typeface="Calibri" panose="020F0502020204030204" pitchFamily="34" charset="0"/>
              </a:rPr>
              <a:t>Who needs a Business Cycle Dating Committee? Isn’t a recession simply </a:t>
            </a:r>
            <a:r>
              <a:rPr lang="en-US" sz="3600" dirty="0">
                <a:solidFill>
                  <a:srgbClr val="1E1E1E"/>
                </a:solidFill>
                <a:latin typeface="Calibri" panose="020F0502020204030204" pitchFamily="34" charset="0"/>
                <a:ea typeface="Calibri" panose="020F0502020204030204" pitchFamily="34" charset="0"/>
                <a:cs typeface="Calibri" panose="020F0502020204030204" pitchFamily="34" charset="0"/>
              </a:rPr>
              <a:t>two consecutive quarters</a:t>
            </a:r>
          </a:p>
          <a:p>
            <a:pPr algn="ctr">
              <a:lnSpc>
                <a:spcPct val="107000"/>
              </a:lnSpc>
              <a:spcAft>
                <a:spcPts val="800"/>
              </a:spcAft>
            </a:pPr>
            <a:r>
              <a:rPr lang="en-US" sz="3600" dirty="0">
                <a:solidFill>
                  <a:srgbClr val="1E1E1E"/>
                </a:solidFill>
                <a:latin typeface="Calibri" panose="020F0502020204030204" pitchFamily="34" charset="0"/>
                <a:ea typeface="Calibri" panose="020F0502020204030204" pitchFamily="34" charset="0"/>
                <a:cs typeface="Calibri" panose="020F0502020204030204" pitchFamily="34" charset="0"/>
              </a:rPr>
              <a:t>of negative GDP growth?</a:t>
            </a:r>
            <a:endParaRPr lang="en-US" sz="3600" dirty="0">
              <a:latin typeface="Calibri" panose="020F0502020204030204" pitchFamily="34" charset="0"/>
              <a:ea typeface="Calibri" panose="020F0502020204030204" pitchFamily="34" charset="0"/>
              <a:cs typeface="Calibri" panose="020F0502020204030204" pitchFamily="34" charset="0"/>
            </a:endParaRPr>
          </a:p>
        </p:txBody>
      </p:sp>
      <p:sp>
        <p:nvSpPr>
          <p:cNvPr id="3" name="Rectangle 2">
            <a:extLst>
              <a:ext uri="{FF2B5EF4-FFF2-40B4-BE49-F238E27FC236}">
                <a16:creationId xmlns:a16="http://schemas.microsoft.com/office/drawing/2014/main" id="{D55FA31B-3752-4A96-B086-13AAD59FD7AA}"/>
              </a:ext>
            </a:extLst>
          </p:cNvPr>
          <p:cNvSpPr/>
          <p:nvPr/>
        </p:nvSpPr>
        <p:spPr>
          <a:xfrm>
            <a:off x="1828800" y="3236244"/>
            <a:ext cx="8458200" cy="658835"/>
          </a:xfrm>
          <a:prstGeom prst="rect">
            <a:avLst/>
          </a:prstGeom>
        </p:spPr>
        <p:txBody>
          <a:bodyPr wrap="square">
            <a:spAutoFit/>
          </a:bodyPr>
          <a:lstStyle/>
          <a:p>
            <a:pPr algn="ctr">
              <a:lnSpc>
                <a:spcPct val="107000"/>
              </a:lnSpc>
              <a:spcAft>
                <a:spcPts val="800"/>
              </a:spcAft>
            </a:pPr>
            <a:r>
              <a:rPr lang="en-US" sz="3600" dirty="0">
                <a:solidFill>
                  <a:srgbClr val="1E1E1E"/>
                </a:solidFill>
                <a:latin typeface="Calibri" panose="020F0502020204030204" pitchFamily="34" charset="0"/>
                <a:ea typeface="Calibri" panose="020F0502020204030204" pitchFamily="34" charset="0"/>
                <a:cs typeface="Calibri" panose="020F0502020204030204" pitchFamily="34" charset="0"/>
              </a:rPr>
              <a:t>Prof. Jeffrey Frankel, HKS</a:t>
            </a:r>
            <a:endParaRPr lang="en-US" sz="3600" dirty="0">
              <a:latin typeface="Calibri" panose="020F0502020204030204" pitchFamily="34" charset="0"/>
              <a:ea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id="{1EE93579-681D-4DDB-A4A1-4EB27698BD30}"/>
              </a:ext>
            </a:extLst>
          </p:cNvPr>
          <p:cNvSpPr/>
          <p:nvPr/>
        </p:nvSpPr>
        <p:spPr>
          <a:xfrm>
            <a:off x="1905000" y="4436984"/>
            <a:ext cx="8458200" cy="2049600"/>
          </a:xfrm>
          <a:prstGeom prst="rect">
            <a:avLst/>
          </a:prstGeom>
        </p:spPr>
        <p:txBody>
          <a:bodyPr wrap="square">
            <a:spAutoFit/>
          </a:bodyPr>
          <a:lstStyle/>
          <a:p>
            <a:pPr algn="ctr">
              <a:lnSpc>
                <a:spcPct val="107000"/>
              </a:lnSpc>
              <a:spcAft>
                <a:spcPts val="800"/>
              </a:spcAft>
            </a:pPr>
            <a:r>
              <a:rPr lang="en-US" sz="3600" dirty="0">
                <a:solidFill>
                  <a:srgbClr val="1E1E1E"/>
                </a:solidFill>
                <a:latin typeface="Calibri" panose="020F0502020204030204" pitchFamily="34" charset="0"/>
                <a:ea typeface="Calibri" panose="020F0502020204030204" pitchFamily="34" charset="0"/>
                <a:cs typeface="Calibri" panose="020F0502020204030204" pitchFamily="34" charset="0"/>
              </a:rPr>
              <a:t>Macroeconomic Policy Seminar,</a:t>
            </a:r>
          </a:p>
          <a:p>
            <a:pPr algn="ctr">
              <a:lnSpc>
                <a:spcPct val="107000"/>
              </a:lnSpc>
              <a:spcAft>
                <a:spcPts val="800"/>
              </a:spcAft>
            </a:pPr>
            <a:r>
              <a:rPr lang="en-US" sz="3600" dirty="0">
                <a:solidFill>
                  <a:srgbClr val="1E1E1E"/>
                </a:solidFill>
                <a:latin typeface="Calibri" panose="020F0502020204030204" pitchFamily="34" charset="0"/>
                <a:ea typeface="Calibri" panose="020F0502020204030204" pitchFamily="34" charset="0"/>
                <a:cs typeface="Calibri" panose="020F0502020204030204" pitchFamily="34" charset="0"/>
              </a:rPr>
              <a:t>Harvard Economics Department</a:t>
            </a:r>
          </a:p>
          <a:p>
            <a:pPr algn="ctr">
              <a:lnSpc>
                <a:spcPct val="107000"/>
              </a:lnSpc>
              <a:spcAft>
                <a:spcPts val="800"/>
              </a:spcAft>
            </a:pPr>
            <a:r>
              <a:rPr lang="en-US" sz="3600" dirty="0">
                <a:solidFill>
                  <a:srgbClr val="1E1E1E"/>
                </a:solidFill>
                <a:latin typeface="Calibri" panose="020F0502020204030204" pitchFamily="34" charset="0"/>
                <a:ea typeface="Calibri" panose="020F0502020204030204" pitchFamily="34" charset="0"/>
                <a:cs typeface="Calibri" panose="020F0502020204030204" pitchFamily="34" charset="0"/>
              </a:rPr>
              <a:t>Feb. 14, 2023</a:t>
            </a:r>
            <a:endParaRPr lang="en-US" sz="36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034965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48711-A2A9-48FE-81E6-4FE2028AA594}"/>
              </a:ext>
            </a:extLst>
          </p:cNvPr>
          <p:cNvSpPr>
            <a:spLocks noGrp="1"/>
          </p:cNvSpPr>
          <p:nvPr>
            <p:ph type="title"/>
          </p:nvPr>
        </p:nvSpPr>
        <p:spPr>
          <a:xfrm>
            <a:off x="838200" y="136628"/>
            <a:ext cx="10515600" cy="1335912"/>
          </a:xfrm>
        </p:spPr>
        <p:txBody>
          <a:bodyPr>
            <a:normAutofit/>
          </a:bodyPr>
          <a:lstStyle/>
          <a:p>
            <a:pPr algn="ctr"/>
            <a:r>
              <a:rPr lang="en-US" sz="3600" dirty="0">
                <a:solidFill>
                  <a:schemeClr val="bg1">
                    <a:lumMod val="65000"/>
                  </a:schemeClr>
                </a:solidFill>
              </a:rPr>
              <a:t>Two disadvantages of using the NBER BCDC.</a:t>
            </a:r>
          </a:p>
        </p:txBody>
      </p:sp>
      <p:sp>
        <p:nvSpPr>
          <p:cNvPr id="3" name="Content Placeholder 2">
            <a:extLst>
              <a:ext uri="{FF2B5EF4-FFF2-40B4-BE49-F238E27FC236}">
                <a16:creationId xmlns:a16="http://schemas.microsoft.com/office/drawing/2014/main" id="{5E40153E-A86D-41E2-96D1-D91729FB8A47}"/>
              </a:ext>
            </a:extLst>
          </p:cNvPr>
          <p:cNvSpPr>
            <a:spLocks noGrp="1"/>
          </p:cNvSpPr>
          <p:nvPr>
            <p:ph idx="1"/>
          </p:nvPr>
        </p:nvSpPr>
        <p:spPr>
          <a:xfrm>
            <a:off x="320635" y="1603169"/>
            <a:ext cx="11435938" cy="3954482"/>
          </a:xfrm>
        </p:spPr>
        <p:txBody>
          <a:bodyPr>
            <a:normAutofit/>
          </a:bodyPr>
          <a:lstStyle/>
          <a:p>
            <a:pPr marL="457200" lvl="1" indent="0">
              <a:buNone/>
            </a:pPr>
            <a:r>
              <a:rPr lang="en-US" sz="3000" b="1" dirty="0"/>
              <a:t>#2 An unelected unaccountable panel of professors lacks legitimacy.</a:t>
            </a:r>
            <a:r>
              <a:rPr lang="en-US" sz="2800" b="1" dirty="0"/>
              <a:t> </a:t>
            </a:r>
          </a:p>
          <a:p>
            <a:pPr marL="457200" lvl="1" indent="0">
              <a:buNone/>
            </a:pPr>
            <a:r>
              <a:rPr lang="en-US" sz="900" dirty="0"/>
              <a:t>	</a:t>
            </a:r>
            <a:r>
              <a:rPr lang="en-US" sz="900" b="1" dirty="0"/>
              <a:t> </a:t>
            </a:r>
          </a:p>
          <a:p>
            <a:pPr marL="457200" lvl="1" indent="0">
              <a:buNone/>
            </a:pPr>
            <a:endParaRPr lang="en-US" sz="900" b="1" dirty="0"/>
          </a:p>
          <a:p>
            <a:pPr lvl="1"/>
            <a:r>
              <a:rPr lang="en-US" dirty="0"/>
              <a:t> Counter-argument: The reputation of the NBER is strong enough </a:t>
            </a:r>
            <a:br>
              <a:rPr lang="en-US" dirty="0"/>
            </a:br>
            <a:r>
              <a:rPr lang="en-US" dirty="0"/>
              <a:t>that its impartiality has seldom been questioned.  So far.</a:t>
            </a:r>
            <a:br>
              <a:rPr lang="en-US" dirty="0"/>
            </a:br>
            <a:endParaRPr lang="en-US" dirty="0"/>
          </a:p>
          <a:p>
            <a:pPr lvl="1"/>
            <a:r>
              <a:rPr lang="en-US" dirty="0"/>
              <a:t>And, for the record, no political considerations arose in 25 years of deliberations.</a:t>
            </a:r>
            <a:br>
              <a:rPr lang="en-US" dirty="0"/>
            </a:br>
            <a:endParaRPr lang="en-US" dirty="0"/>
          </a:p>
          <a:p>
            <a:pPr lvl="1"/>
            <a:r>
              <a:rPr lang="en-US" dirty="0"/>
              <a:t>Nevertheless, it is easy to see how this could become a problem</a:t>
            </a:r>
          </a:p>
          <a:p>
            <a:pPr lvl="2"/>
            <a:r>
              <a:rPr lang="en-US" sz="2200" dirty="0"/>
              <a:t>as with 2022 H1.</a:t>
            </a:r>
            <a:br>
              <a:rPr lang="en-US" sz="200" dirty="0"/>
            </a:br>
            <a:endParaRPr lang="en-US" sz="200" dirty="0"/>
          </a:p>
        </p:txBody>
      </p:sp>
      <p:sp>
        <p:nvSpPr>
          <p:cNvPr id="4" name="Slide Number Placeholder 3">
            <a:extLst>
              <a:ext uri="{FF2B5EF4-FFF2-40B4-BE49-F238E27FC236}">
                <a16:creationId xmlns:a16="http://schemas.microsoft.com/office/drawing/2014/main" id="{BE1AF29E-DD68-4AED-A3AB-8AFFE2E13AC4}"/>
              </a:ext>
            </a:extLst>
          </p:cNvPr>
          <p:cNvSpPr>
            <a:spLocks noGrp="1"/>
          </p:cNvSpPr>
          <p:nvPr>
            <p:ph type="sldNum" sz="quarter" idx="12"/>
          </p:nvPr>
        </p:nvSpPr>
        <p:spPr/>
        <p:txBody>
          <a:bodyPr/>
          <a:lstStyle/>
          <a:p>
            <a:fld id="{8CD51424-9AE3-4867-8CD2-08EDFA495985}" type="slidenum">
              <a:rPr lang="en-US" smtClean="0"/>
              <a:t>10</a:t>
            </a:fld>
            <a:endParaRPr lang="en-US"/>
          </a:p>
        </p:txBody>
      </p:sp>
    </p:spTree>
    <p:extLst>
      <p:ext uri="{BB962C8B-B14F-4D97-AF65-F5344CB8AC3E}">
        <p14:creationId xmlns:p14="http://schemas.microsoft.com/office/powerpoint/2010/main" val="1315568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749AB-8096-4CF5-B03F-A64BF21C5D46}"/>
              </a:ext>
            </a:extLst>
          </p:cNvPr>
          <p:cNvSpPr>
            <a:spLocks noGrp="1"/>
          </p:cNvSpPr>
          <p:nvPr>
            <p:ph type="title"/>
          </p:nvPr>
        </p:nvSpPr>
        <p:spPr>
          <a:xfrm>
            <a:off x="838200" y="71252"/>
            <a:ext cx="10515600" cy="1187531"/>
          </a:xfrm>
        </p:spPr>
        <p:txBody>
          <a:bodyPr>
            <a:normAutofit/>
          </a:bodyPr>
          <a:lstStyle/>
          <a:p>
            <a:r>
              <a:rPr lang="en-US" sz="3600" dirty="0"/>
              <a:t>Committees in other countries</a:t>
            </a:r>
          </a:p>
        </p:txBody>
      </p:sp>
      <p:sp>
        <p:nvSpPr>
          <p:cNvPr id="3" name="Content Placeholder 2">
            <a:extLst>
              <a:ext uri="{FF2B5EF4-FFF2-40B4-BE49-F238E27FC236}">
                <a16:creationId xmlns:a16="http://schemas.microsoft.com/office/drawing/2014/main" id="{6F977114-165B-4D41-B1CB-845A7DBB020D}"/>
              </a:ext>
            </a:extLst>
          </p:cNvPr>
          <p:cNvSpPr>
            <a:spLocks noGrp="1"/>
          </p:cNvSpPr>
          <p:nvPr>
            <p:ph idx="1"/>
          </p:nvPr>
        </p:nvSpPr>
        <p:spPr>
          <a:xfrm>
            <a:off x="838200" y="1322555"/>
            <a:ext cx="10515600" cy="5137623"/>
          </a:xfrm>
        </p:spPr>
        <p:txBody>
          <a:bodyPr>
            <a:normAutofit/>
          </a:bodyPr>
          <a:lstStyle/>
          <a:p>
            <a:pPr lvl="1"/>
            <a:r>
              <a:rPr lang="en-US" sz="2800" dirty="0"/>
              <a:t>A lack of legitimacy &amp; transparency may explain why, in countries with an academic panel modeled on the BCDC but not officially anointed, their declarations of turning points receive virtually no public attention</a:t>
            </a:r>
            <a:r>
              <a:rPr lang="en-US" dirty="0"/>
              <a:t>.</a:t>
            </a:r>
          </a:p>
          <a:p>
            <a:pPr lvl="2"/>
            <a:r>
              <a:rPr lang="en-US" sz="2400" dirty="0"/>
              <a:t>CEPR-EABCN Euro Area Business Cycle Dating Committee.</a:t>
            </a:r>
          </a:p>
          <a:p>
            <a:pPr lvl="2"/>
            <a:r>
              <a:rPr lang="en-US" sz="2400" dirty="0"/>
              <a:t>Canada (CD Howe Institute Business Cycle Council)</a:t>
            </a:r>
          </a:p>
          <a:p>
            <a:pPr lvl="2"/>
            <a:r>
              <a:rPr lang="en-US" sz="2400" dirty="0"/>
              <a:t>French BCDC, Spanish BCDC, &amp; Brazilian ECDC</a:t>
            </a:r>
            <a:r>
              <a:rPr lang="en-US" sz="2100" dirty="0"/>
              <a:t>. </a:t>
            </a:r>
            <a:br>
              <a:rPr lang="en-US" sz="2100" dirty="0"/>
            </a:br>
            <a:br>
              <a:rPr lang="en-US" sz="800" dirty="0"/>
            </a:br>
            <a:endParaRPr lang="en-US" sz="800" dirty="0"/>
          </a:p>
          <a:p>
            <a:pPr lvl="1"/>
            <a:r>
              <a:rPr lang="en-US" sz="2800" dirty="0"/>
              <a:t>In Japan, the President of ESRI, advised by its Committee on Business Cycle Indicators, also considers a variety of variables </a:t>
            </a:r>
            <a:br>
              <a:rPr lang="en-US" sz="2800" dirty="0"/>
            </a:br>
            <a:r>
              <a:rPr lang="en-US" sz="2800" dirty="0"/>
              <a:t>to determine recession dates</a:t>
            </a:r>
          </a:p>
          <a:p>
            <a:pPr lvl="2"/>
            <a:r>
              <a:rPr lang="en-US" sz="2400" dirty="0"/>
              <a:t>sometimes with a lag of two years. </a:t>
            </a:r>
          </a:p>
          <a:p>
            <a:pPr lvl="2"/>
            <a:r>
              <a:rPr lang="en-US" sz="2400" dirty="0"/>
              <a:t>But ESRI lies within the Cabinet Office of Japan’s government.</a:t>
            </a:r>
          </a:p>
        </p:txBody>
      </p:sp>
      <p:sp>
        <p:nvSpPr>
          <p:cNvPr id="4" name="Slide Number Placeholder 3">
            <a:extLst>
              <a:ext uri="{FF2B5EF4-FFF2-40B4-BE49-F238E27FC236}">
                <a16:creationId xmlns:a16="http://schemas.microsoft.com/office/drawing/2014/main" id="{501A8248-861E-445D-9A0D-4E3DC882884A}"/>
              </a:ext>
            </a:extLst>
          </p:cNvPr>
          <p:cNvSpPr>
            <a:spLocks noGrp="1"/>
          </p:cNvSpPr>
          <p:nvPr>
            <p:ph type="sldNum" sz="quarter" idx="12"/>
          </p:nvPr>
        </p:nvSpPr>
        <p:spPr/>
        <p:txBody>
          <a:bodyPr/>
          <a:lstStyle/>
          <a:p>
            <a:fld id="{8CD51424-9AE3-4867-8CD2-08EDFA495985}" type="slidenum">
              <a:rPr lang="en-US" smtClean="0"/>
              <a:t>11</a:t>
            </a:fld>
            <a:endParaRPr lang="en-US"/>
          </a:p>
        </p:txBody>
      </p:sp>
    </p:spTree>
    <p:extLst>
      <p:ext uri="{BB962C8B-B14F-4D97-AF65-F5344CB8AC3E}">
        <p14:creationId xmlns:p14="http://schemas.microsoft.com/office/powerpoint/2010/main" val="451901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DBD0E-DE72-4FA0-8370-B0C6A0154DFA}"/>
              </a:ext>
            </a:extLst>
          </p:cNvPr>
          <p:cNvSpPr>
            <a:spLocks noGrp="1"/>
          </p:cNvSpPr>
          <p:nvPr>
            <p:ph type="title"/>
          </p:nvPr>
        </p:nvSpPr>
        <p:spPr>
          <a:xfrm>
            <a:off x="154376" y="175122"/>
            <a:ext cx="11397868" cy="1178665"/>
          </a:xfrm>
        </p:spPr>
        <p:txBody>
          <a:bodyPr>
            <a:normAutofit/>
          </a:bodyPr>
          <a:lstStyle/>
          <a:p>
            <a:pPr algn="ctr"/>
            <a:r>
              <a:rPr lang="en-US" sz="4000" dirty="0">
                <a:solidFill>
                  <a:schemeClr val="accent5">
                    <a:lumMod val="75000"/>
                  </a:schemeClr>
                </a:solidFill>
                <a:latin typeface="+mn-lt"/>
              </a:rPr>
              <a:t>(III) Two advantages of the NBER over a 2-quarter rule</a:t>
            </a:r>
          </a:p>
        </p:txBody>
      </p:sp>
      <p:sp>
        <p:nvSpPr>
          <p:cNvPr id="3" name="Content Placeholder 2">
            <a:extLst>
              <a:ext uri="{FF2B5EF4-FFF2-40B4-BE49-F238E27FC236}">
                <a16:creationId xmlns:a16="http://schemas.microsoft.com/office/drawing/2014/main" id="{A2B856E8-89F8-4D8F-9405-F12DEF2BDC25}"/>
              </a:ext>
            </a:extLst>
          </p:cNvPr>
          <p:cNvSpPr>
            <a:spLocks noGrp="1"/>
          </p:cNvSpPr>
          <p:nvPr>
            <p:ph idx="1"/>
          </p:nvPr>
        </p:nvSpPr>
        <p:spPr>
          <a:xfrm>
            <a:off x="794131" y="1263185"/>
            <a:ext cx="10725839" cy="5182193"/>
          </a:xfrm>
        </p:spPr>
        <p:txBody>
          <a:bodyPr>
            <a:normAutofit/>
          </a:bodyPr>
          <a:lstStyle/>
          <a:p>
            <a:r>
              <a:rPr lang="en-US" dirty="0"/>
              <a:t> What purpose is served by having a definitive system </a:t>
            </a:r>
            <a:br>
              <a:rPr lang="en-US" dirty="0"/>
            </a:br>
            <a:r>
              <a:rPr lang="en-US" dirty="0"/>
              <a:t>for determining turning points?</a:t>
            </a:r>
            <a:endParaRPr lang="en-US" sz="2000" dirty="0"/>
          </a:p>
          <a:p>
            <a:pPr lvl="1"/>
            <a:r>
              <a:rPr lang="en-US" dirty="0"/>
              <a:t>A common accepted chronology, that is not subsequently revised, is useful: </a:t>
            </a:r>
          </a:p>
          <a:p>
            <a:pPr lvl="1"/>
            <a:r>
              <a:rPr lang="en-US" dirty="0"/>
              <a:t>For research by macroeconomists &amp; economic historians,</a:t>
            </a:r>
            <a:endParaRPr lang="en-US" sz="2200" dirty="0"/>
          </a:p>
          <a:p>
            <a:pPr lvl="1"/>
            <a:r>
              <a:rPr lang="en-US" dirty="0"/>
              <a:t>      claims by politicians &amp; media pundits regarding recessions,</a:t>
            </a:r>
          </a:p>
          <a:p>
            <a:pPr lvl="1"/>
            <a:r>
              <a:rPr lang="en-US" dirty="0"/>
              <a:t>      voters’ judgments.</a:t>
            </a:r>
            <a:br>
              <a:rPr lang="en-US" dirty="0"/>
            </a:br>
            <a:endParaRPr lang="en-US" sz="1800" dirty="0"/>
          </a:p>
          <a:p>
            <a:r>
              <a:rPr lang="en-US" b="1" dirty="0"/>
              <a:t>#1. Revisions in the data, especially GDP.</a:t>
            </a:r>
            <a:endParaRPr lang="en-US" sz="2400" b="1" dirty="0"/>
          </a:p>
          <a:p>
            <a:pPr lvl="1"/>
            <a:r>
              <a:rPr lang="en-US" dirty="0"/>
              <a:t>Substantial.  E.g., Mankiw &amp; Shapiro (1986).</a:t>
            </a:r>
            <a:endParaRPr lang="en-US" sz="2200" dirty="0"/>
          </a:p>
          <a:p>
            <a:pPr lvl="2"/>
            <a:r>
              <a:rPr lang="en-US" sz="2200" dirty="0"/>
              <a:t>In US: Advance, Second, Third, July, then each subsequent July for 5 years.</a:t>
            </a:r>
          </a:p>
          <a:p>
            <a:pPr lvl="2"/>
            <a:r>
              <a:rPr lang="en-US" sz="2200" dirty="0"/>
              <a:t>Over 1996-2021, mean absolute revision from Advance to Third = 0.6 %-point p.a.</a:t>
            </a:r>
            <a:br>
              <a:rPr lang="en-US" sz="800" dirty="0"/>
            </a:br>
            <a:endParaRPr lang="en-US" sz="800" dirty="0"/>
          </a:p>
          <a:p>
            <a:pPr lvl="1"/>
            <a:r>
              <a:rPr lang="en-US" dirty="0"/>
              <a:t>Under an automatic GDP rule, the revisions can mean that recessions are declared, then erased.  E.g., the UK recession of 2011-12, erased in July 2013.</a:t>
            </a:r>
            <a:r>
              <a:rPr lang="en-US" sz="1650" i="1" dirty="0"/>
              <a:t>.</a:t>
            </a:r>
            <a:r>
              <a:rPr lang="en-US" sz="2000" dirty="0"/>
              <a:t> </a:t>
            </a:r>
            <a:endParaRPr lang="en-US" sz="2200" dirty="0"/>
          </a:p>
          <a:p>
            <a:pPr lvl="2"/>
            <a:endParaRPr lang="en-US" sz="1800" dirty="0"/>
          </a:p>
          <a:p>
            <a:endParaRPr lang="en-US" dirty="0"/>
          </a:p>
        </p:txBody>
      </p:sp>
      <p:sp>
        <p:nvSpPr>
          <p:cNvPr id="4" name="Slide Number Placeholder 3">
            <a:extLst>
              <a:ext uri="{FF2B5EF4-FFF2-40B4-BE49-F238E27FC236}">
                <a16:creationId xmlns:a16="http://schemas.microsoft.com/office/drawing/2014/main" id="{96F65A42-673D-40BC-A439-3545C3EF5CD3}"/>
              </a:ext>
            </a:extLst>
          </p:cNvPr>
          <p:cNvSpPr>
            <a:spLocks noGrp="1"/>
          </p:cNvSpPr>
          <p:nvPr>
            <p:ph type="sldNum" sz="quarter" idx="12"/>
          </p:nvPr>
        </p:nvSpPr>
        <p:spPr/>
        <p:txBody>
          <a:bodyPr/>
          <a:lstStyle/>
          <a:p>
            <a:fld id="{8CD51424-9AE3-4867-8CD2-08EDFA495985}" type="slidenum">
              <a:rPr lang="en-US" smtClean="0"/>
              <a:t>12</a:t>
            </a:fld>
            <a:endParaRPr lang="en-US"/>
          </a:p>
        </p:txBody>
      </p:sp>
    </p:spTree>
    <p:extLst>
      <p:ext uri="{BB962C8B-B14F-4D97-AF65-F5344CB8AC3E}">
        <p14:creationId xmlns:p14="http://schemas.microsoft.com/office/powerpoint/2010/main" val="105739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0E55F-B7F7-4EEC-8DC1-80DE226CEB9E}"/>
              </a:ext>
            </a:extLst>
          </p:cNvPr>
          <p:cNvSpPr>
            <a:spLocks noGrp="1"/>
          </p:cNvSpPr>
          <p:nvPr>
            <p:ph type="title"/>
          </p:nvPr>
        </p:nvSpPr>
        <p:spPr/>
        <p:txBody>
          <a:bodyPr>
            <a:normAutofit/>
          </a:bodyPr>
          <a:lstStyle/>
          <a:p>
            <a:r>
              <a:rPr lang="en-US" sz="3600" dirty="0"/>
              <a:t>Dating the Great Recession in real time</a:t>
            </a:r>
          </a:p>
        </p:txBody>
      </p:sp>
      <p:sp>
        <p:nvSpPr>
          <p:cNvPr id="3" name="Content Placeholder 2">
            <a:extLst>
              <a:ext uri="{FF2B5EF4-FFF2-40B4-BE49-F238E27FC236}">
                <a16:creationId xmlns:a16="http://schemas.microsoft.com/office/drawing/2014/main" id="{10291553-8FCD-4C68-B1F2-F4B654C5CB74}"/>
              </a:ext>
            </a:extLst>
          </p:cNvPr>
          <p:cNvSpPr>
            <a:spLocks noGrp="1"/>
          </p:cNvSpPr>
          <p:nvPr>
            <p:ph idx="1"/>
          </p:nvPr>
        </p:nvSpPr>
        <p:spPr>
          <a:xfrm>
            <a:off x="593765" y="1674562"/>
            <a:ext cx="10854047" cy="4957591"/>
          </a:xfrm>
        </p:spPr>
        <p:txBody>
          <a:bodyPr>
            <a:normAutofit/>
          </a:bodyPr>
          <a:lstStyle/>
          <a:p>
            <a:pPr lvl="1"/>
            <a:r>
              <a:rPr lang="en-US" dirty="0"/>
              <a:t>12/2/2008, when the NBER announced that the 2008 contraction had begun </a:t>
            </a:r>
            <a:br>
              <a:rPr lang="en-US" dirty="0"/>
            </a:br>
            <a:r>
              <a:rPr lang="en-US" dirty="0"/>
              <a:t>with a peak in Dec 2007, BEA still reported the expenditure measure of GDP higher in both the 1</a:t>
            </a:r>
            <a:r>
              <a:rPr lang="en-US" baseline="30000" dirty="0"/>
              <a:t>st</a:t>
            </a:r>
            <a:r>
              <a:rPr lang="en-US" dirty="0"/>
              <a:t> &amp; 2</a:t>
            </a:r>
            <a:r>
              <a:rPr lang="en-US" baseline="30000" dirty="0"/>
              <a:t>nd</a:t>
            </a:r>
            <a:r>
              <a:rPr lang="en-US" dirty="0"/>
              <a:t> quarters of 2008 than the last quarter of 2007.</a:t>
            </a:r>
            <a:br>
              <a:rPr lang="en-US" sz="800" dirty="0"/>
            </a:br>
            <a:endParaRPr lang="en-US" sz="800" dirty="0"/>
          </a:p>
          <a:p>
            <a:pPr lvl="1"/>
            <a:r>
              <a:rPr lang="en-US" dirty="0"/>
              <a:t>The Committee based the call on other indicators, such as job loss &amp; GDI.</a:t>
            </a:r>
            <a:br>
              <a:rPr lang="en-US" sz="1000" dirty="0"/>
            </a:br>
            <a:endParaRPr lang="en-US" sz="1000" dirty="0"/>
          </a:p>
          <a:p>
            <a:pPr lvl="1"/>
            <a:r>
              <a:rPr lang="en-US" dirty="0"/>
              <a:t>Much later, the Commerce Department revised its statistics:   </a:t>
            </a:r>
            <a:br>
              <a:rPr lang="en-US" dirty="0"/>
            </a:br>
            <a:r>
              <a:rPr lang="en-US" dirty="0"/>
              <a:t>The final estimates reassuringly show that GDP was in fact lower </a:t>
            </a:r>
            <a:br>
              <a:rPr lang="en-US" dirty="0"/>
            </a:br>
            <a:r>
              <a:rPr lang="en-US" dirty="0"/>
              <a:t>in the 1</a:t>
            </a:r>
            <a:r>
              <a:rPr lang="en-US" baseline="30000" dirty="0"/>
              <a:t>st</a:t>
            </a:r>
            <a:r>
              <a:rPr lang="en-US" dirty="0"/>
              <a:t> two quarters of 2008 than in the last quarter of 2007.    </a:t>
            </a:r>
            <a:br>
              <a:rPr lang="en-US" sz="800" dirty="0"/>
            </a:br>
            <a:endParaRPr lang="en-US" sz="800" dirty="0"/>
          </a:p>
          <a:p>
            <a:pPr lvl="1"/>
            <a:r>
              <a:rPr lang="en-US" dirty="0"/>
              <a:t>Even though the announcement of the beginning of the recession was greeted as long overdue when it was made, one would have had to wait another 1 ½ years to get that crucial revision from BEA if one had stuck with the “2 quarters of negative growth” rule.   </a:t>
            </a:r>
            <a:br>
              <a:rPr lang="en-US" dirty="0"/>
            </a:br>
            <a:endParaRPr lang="en-US" sz="1800" dirty="0"/>
          </a:p>
          <a:p>
            <a:endParaRPr lang="en-US" dirty="0"/>
          </a:p>
        </p:txBody>
      </p:sp>
      <p:sp>
        <p:nvSpPr>
          <p:cNvPr id="4" name="Slide Number Placeholder 3">
            <a:extLst>
              <a:ext uri="{FF2B5EF4-FFF2-40B4-BE49-F238E27FC236}">
                <a16:creationId xmlns:a16="http://schemas.microsoft.com/office/drawing/2014/main" id="{2F67C622-3B41-490E-A30E-62640C471AA0}"/>
              </a:ext>
            </a:extLst>
          </p:cNvPr>
          <p:cNvSpPr>
            <a:spLocks noGrp="1"/>
          </p:cNvSpPr>
          <p:nvPr>
            <p:ph type="sldNum" sz="quarter" idx="12"/>
          </p:nvPr>
        </p:nvSpPr>
        <p:spPr/>
        <p:txBody>
          <a:bodyPr/>
          <a:lstStyle/>
          <a:p>
            <a:fld id="{8CD51424-9AE3-4867-8CD2-08EDFA495985}" type="slidenum">
              <a:rPr lang="en-US" smtClean="0"/>
              <a:t>13</a:t>
            </a:fld>
            <a:endParaRPr lang="en-US"/>
          </a:p>
        </p:txBody>
      </p:sp>
    </p:spTree>
    <p:extLst>
      <p:ext uri="{BB962C8B-B14F-4D97-AF65-F5344CB8AC3E}">
        <p14:creationId xmlns:p14="http://schemas.microsoft.com/office/powerpoint/2010/main" val="2132409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7E788-8D19-486D-AB03-8A90E4F9E783}"/>
              </a:ext>
            </a:extLst>
          </p:cNvPr>
          <p:cNvSpPr>
            <a:spLocks noGrp="1"/>
          </p:cNvSpPr>
          <p:nvPr>
            <p:ph type="title"/>
          </p:nvPr>
        </p:nvSpPr>
        <p:spPr>
          <a:xfrm>
            <a:off x="1699308" y="62668"/>
            <a:ext cx="9216528" cy="716096"/>
          </a:xfrm>
        </p:spPr>
        <p:txBody>
          <a:bodyPr>
            <a:normAutofit/>
          </a:bodyPr>
          <a:lstStyle/>
          <a:p>
            <a:r>
              <a:rPr lang="en-US" sz="2800" dirty="0">
                <a:solidFill>
                  <a:schemeClr val="bg1">
                    <a:lumMod val="65000"/>
                  </a:schemeClr>
                </a:solidFill>
              </a:rPr>
              <a:t>Two advantages of the NBER over a 2-quarter rule</a:t>
            </a:r>
          </a:p>
        </p:txBody>
      </p:sp>
      <p:sp>
        <p:nvSpPr>
          <p:cNvPr id="3" name="Content Placeholder 2">
            <a:extLst>
              <a:ext uri="{FF2B5EF4-FFF2-40B4-BE49-F238E27FC236}">
                <a16:creationId xmlns:a16="http://schemas.microsoft.com/office/drawing/2014/main" id="{DE842CDD-4F3B-4729-849C-F4FDA774337F}"/>
              </a:ext>
            </a:extLst>
          </p:cNvPr>
          <p:cNvSpPr>
            <a:spLocks noGrp="1"/>
          </p:cNvSpPr>
          <p:nvPr>
            <p:ph idx="1"/>
          </p:nvPr>
        </p:nvSpPr>
        <p:spPr>
          <a:xfrm>
            <a:off x="838199" y="902525"/>
            <a:ext cx="10630359" cy="6175169"/>
          </a:xfrm>
        </p:spPr>
        <p:txBody>
          <a:bodyPr>
            <a:normAutofit fontScale="92500" lnSpcReduction="10000"/>
          </a:bodyPr>
          <a:lstStyle/>
          <a:p>
            <a:pPr marL="0" indent="0">
              <a:buNone/>
            </a:pPr>
            <a:r>
              <a:rPr lang="en-US" sz="3000" b="1" dirty="0"/>
              <a:t> #2  Even leaving aside revisions, the two-consecutive-quarter growth           </a:t>
            </a:r>
            <a:br>
              <a:rPr lang="en-US" sz="3000" b="1" dirty="0"/>
            </a:br>
            <a:r>
              <a:rPr lang="en-US" sz="3000" b="1" dirty="0"/>
              <a:t>        rule can give an ambiguous answer, or the wrong answer.</a:t>
            </a:r>
            <a:br>
              <a:rPr lang="en-US" sz="900" dirty="0"/>
            </a:br>
            <a:endParaRPr lang="en-US" sz="900" dirty="0"/>
          </a:p>
          <a:p>
            <a:r>
              <a:rPr lang="en-US" sz="3000" dirty="0"/>
              <a:t>Can give an ambiguous answer:  Measures of GDP differ.</a:t>
            </a:r>
          </a:p>
          <a:p>
            <a:pPr lvl="1"/>
            <a:r>
              <a:rPr lang="en-US" dirty="0"/>
              <a:t>The income-side measure can give a different answer from the expenditure side</a:t>
            </a:r>
            <a:br>
              <a:rPr lang="en-US" sz="700" dirty="0"/>
            </a:br>
            <a:endParaRPr lang="en-US" sz="700" dirty="0"/>
          </a:p>
          <a:p>
            <a:pPr lvl="1"/>
            <a:r>
              <a:rPr lang="en-US" dirty="0"/>
              <a:t>E.g., substantially different in US recently. GDI </a:t>
            </a:r>
            <a:r>
              <a:rPr lang="en-US" i="1" dirty="0"/>
              <a:t>grew</a:t>
            </a:r>
            <a:r>
              <a:rPr lang="en-US" dirty="0"/>
              <a:t> in 2022 H1, while “GDP” fell.</a:t>
            </a:r>
            <a:br>
              <a:rPr lang="en-US" sz="600" dirty="0"/>
            </a:br>
            <a:endParaRPr lang="en-US" sz="600" dirty="0"/>
          </a:p>
          <a:p>
            <a:pPr lvl="1"/>
            <a:r>
              <a:rPr lang="en-US" dirty="0"/>
              <a:t>Experts consider GDI to be as good or better than the expenditure measure (“GDE”).</a:t>
            </a:r>
            <a:endParaRPr lang="en-US" sz="2200" dirty="0"/>
          </a:p>
          <a:p>
            <a:pPr lvl="2"/>
            <a:r>
              <a:rPr lang="en-US" sz="2100" dirty="0"/>
              <a:t>More correlated with other indicators such as employment.</a:t>
            </a:r>
          </a:p>
          <a:p>
            <a:pPr lvl="2"/>
            <a:r>
              <a:rPr lang="en-US" sz="2100" dirty="0"/>
              <a:t>Subsequent revisions tend to move GDE in the direction of GDI.</a:t>
            </a:r>
          </a:p>
          <a:p>
            <a:pPr lvl="2"/>
            <a:r>
              <a:rPr lang="en-US" sz="2100" dirty="0"/>
              <a:t> E.g., CEA (1997), </a:t>
            </a:r>
            <a:r>
              <a:rPr lang="en-US" sz="2100" dirty="0" err="1"/>
              <a:t>Fixler</a:t>
            </a:r>
            <a:r>
              <a:rPr lang="en-US" sz="2100" dirty="0"/>
              <a:t> &amp; </a:t>
            </a:r>
            <a:r>
              <a:rPr lang="en-US" sz="2100" dirty="0" err="1"/>
              <a:t>Nalewaik</a:t>
            </a:r>
            <a:r>
              <a:rPr lang="en-US" sz="2100" dirty="0"/>
              <a:t> (2007, 09), </a:t>
            </a:r>
            <a:r>
              <a:rPr lang="en-US" sz="2100" dirty="0" err="1"/>
              <a:t>Landefeld</a:t>
            </a:r>
            <a:r>
              <a:rPr lang="en-US" sz="2100" dirty="0"/>
              <a:t> (2010), </a:t>
            </a:r>
            <a:r>
              <a:rPr lang="en-US" sz="2100" dirty="0" err="1"/>
              <a:t>Nalewaik</a:t>
            </a:r>
            <a:r>
              <a:rPr lang="en-US" sz="2100" dirty="0"/>
              <a:t> (2010, 11, 12).</a:t>
            </a:r>
            <a:br>
              <a:rPr lang="en-US" sz="900" dirty="0"/>
            </a:br>
            <a:endParaRPr lang="en-US" sz="900" dirty="0"/>
          </a:p>
          <a:p>
            <a:pPr lvl="1"/>
            <a:r>
              <a:rPr lang="en-US" dirty="0"/>
              <a:t>An average of GDE &amp; GDI is probably better than either alone.</a:t>
            </a:r>
          </a:p>
          <a:p>
            <a:pPr lvl="2"/>
            <a:r>
              <a:rPr lang="en-US" sz="2100" dirty="0"/>
              <a:t>Used by the NBER BCDC since 2008, called GDO by the CEA &amp; published by BEA since 2015.</a:t>
            </a:r>
            <a:br>
              <a:rPr lang="en-US" sz="600" dirty="0"/>
            </a:br>
            <a:endParaRPr lang="en-US" sz="600" dirty="0"/>
          </a:p>
          <a:p>
            <a:pPr lvl="1" algn="ctr"/>
            <a:r>
              <a:rPr lang="en-US" dirty="0"/>
              <a:t>Some statistical formulas based on both GDE &amp; GDI are perhaps still more accurate.</a:t>
            </a:r>
          </a:p>
          <a:p>
            <a:pPr lvl="2"/>
            <a:r>
              <a:rPr lang="en-US" sz="2100" dirty="0"/>
              <a:t>Philadelphia Fed’s “</a:t>
            </a:r>
            <a:r>
              <a:rPr lang="en-US" sz="2100" dirty="0" err="1"/>
              <a:t>GDPplus</a:t>
            </a:r>
            <a:r>
              <a:rPr lang="en-US" sz="2100" dirty="0"/>
              <a:t>” --  </a:t>
            </a:r>
            <a:r>
              <a:rPr lang="en-US" sz="2100" dirty="0" err="1"/>
              <a:t>Aruoba</a:t>
            </a:r>
            <a:r>
              <a:rPr lang="en-US" sz="2100" dirty="0"/>
              <a:t>, et al (2016) </a:t>
            </a:r>
          </a:p>
          <a:p>
            <a:pPr lvl="2"/>
            <a:r>
              <a:rPr lang="en-US" sz="2100" dirty="0"/>
              <a:t> “GDP++” from the KOF Swiss Economic Institute -- Jacobs, et al. (2022)</a:t>
            </a:r>
          </a:p>
          <a:p>
            <a:pPr lvl="2"/>
            <a:r>
              <a:rPr lang="en-US" sz="2100" dirty="0"/>
              <a:t>Statistics Canada </a:t>
            </a:r>
          </a:p>
          <a:p>
            <a:pPr lvl="3"/>
            <a:r>
              <a:rPr lang="en-US" sz="1900" dirty="0"/>
              <a:t>“treats these discrepancies [GDE vs. GDI] to obtain a consistent [overall] GDP figure.” . </a:t>
            </a:r>
          </a:p>
        </p:txBody>
      </p:sp>
      <p:sp>
        <p:nvSpPr>
          <p:cNvPr id="4" name="Slide Number Placeholder 3">
            <a:extLst>
              <a:ext uri="{FF2B5EF4-FFF2-40B4-BE49-F238E27FC236}">
                <a16:creationId xmlns:a16="http://schemas.microsoft.com/office/drawing/2014/main" id="{8AA40511-8E6B-4910-83DF-EE5C9A25C0C6}"/>
              </a:ext>
            </a:extLst>
          </p:cNvPr>
          <p:cNvSpPr>
            <a:spLocks noGrp="1"/>
          </p:cNvSpPr>
          <p:nvPr>
            <p:ph type="sldNum" sz="quarter" idx="12"/>
          </p:nvPr>
        </p:nvSpPr>
        <p:spPr/>
        <p:txBody>
          <a:bodyPr/>
          <a:lstStyle/>
          <a:p>
            <a:fld id="{8CD51424-9AE3-4867-8CD2-08EDFA495985}" type="slidenum">
              <a:rPr lang="en-US" smtClean="0"/>
              <a:t>14</a:t>
            </a:fld>
            <a:endParaRPr lang="en-US"/>
          </a:p>
        </p:txBody>
      </p:sp>
    </p:spTree>
    <p:extLst>
      <p:ext uri="{BB962C8B-B14F-4D97-AF65-F5344CB8AC3E}">
        <p14:creationId xmlns:p14="http://schemas.microsoft.com/office/powerpoint/2010/main" val="1882129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3" end="13"/>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7ADC6-0C19-429F-BB08-4CEA45BCD755}"/>
              </a:ext>
            </a:extLst>
          </p:cNvPr>
          <p:cNvSpPr>
            <a:spLocks noGrp="1"/>
          </p:cNvSpPr>
          <p:nvPr>
            <p:ph type="title"/>
          </p:nvPr>
        </p:nvSpPr>
        <p:spPr>
          <a:xfrm>
            <a:off x="1448790" y="48927"/>
            <a:ext cx="9905010" cy="1419610"/>
          </a:xfrm>
        </p:spPr>
        <p:txBody>
          <a:bodyPr>
            <a:normAutofit/>
          </a:bodyPr>
          <a:lstStyle/>
          <a:p>
            <a:r>
              <a:rPr lang="en-US" sz="3200" b="1" dirty="0">
                <a:solidFill>
                  <a:schemeClr val="accent2">
                    <a:lumMod val="75000"/>
                  </a:schemeClr>
                </a:solidFill>
                <a:latin typeface="+mn-lt"/>
              </a:rPr>
              <a:t>GDI growth </a:t>
            </a:r>
            <a:r>
              <a:rPr lang="en-US" sz="3200" b="1" dirty="0">
                <a:latin typeface="+mn-lt"/>
              </a:rPr>
              <a:t>&gt; 0 in 2022 H1</a:t>
            </a:r>
            <a:r>
              <a:rPr lang="en-US" sz="3200" dirty="0">
                <a:latin typeface="+mn-lt"/>
              </a:rPr>
              <a:t>, despite “</a:t>
            </a:r>
            <a:r>
              <a:rPr lang="en-US" sz="3200" b="1" dirty="0">
                <a:solidFill>
                  <a:srgbClr val="00A4DE"/>
                </a:solidFill>
                <a:latin typeface="+mn-lt"/>
              </a:rPr>
              <a:t>GDP” growth </a:t>
            </a:r>
            <a:r>
              <a:rPr lang="en-US" sz="3200" dirty="0">
                <a:latin typeface="+mn-lt"/>
              </a:rPr>
              <a:t>&lt; 0</a:t>
            </a:r>
          </a:p>
        </p:txBody>
      </p:sp>
      <p:pic>
        <p:nvPicPr>
          <p:cNvPr id="4" name="Content Placeholder 3">
            <a:extLst>
              <a:ext uri="{FF2B5EF4-FFF2-40B4-BE49-F238E27FC236}">
                <a16:creationId xmlns:a16="http://schemas.microsoft.com/office/drawing/2014/main" id="{DBDDEB7C-84BF-4757-A7CB-2722E1F643D2}"/>
              </a:ext>
            </a:extLst>
          </p:cNvPr>
          <p:cNvPicPr>
            <a:picLocks noGrp="1" noChangeAspect="1"/>
          </p:cNvPicPr>
          <p:nvPr>
            <p:ph idx="1"/>
          </p:nvPr>
        </p:nvPicPr>
        <p:blipFill>
          <a:blip r:embed="rId2"/>
          <a:stretch>
            <a:fillRect/>
          </a:stretch>
        </p:blipFill>
        <p:spPr>
          <a:xfrm>
            <a:off x="1448790" y="1223728"/>
            <a:ext cx="8186679" cy="5133860"/>
          </a:xfrm>
          <a:prstGeom prst="rect">
            <a:avLst/>
          </a:prstGeom>
        </p:spPr>
      </p:pic>
      <p:sp>
        <p:nvSpPr>
          <p:cNvPr id="5" name="TextBox 4">
            <a:extLst>
              <a:ext uri="{FF2B5EF4-FFF2-40B4-BE49-F238E27FC236}">
                <a16:creationId xmlns:a16="http://schemas.microsoft.com/office/drawing/2014/main" id="{ED723EA9-A191-4BD4-B132-CDC61E3CA207}"/>
              </a:ext>
            </a:extLst>
          </p:cNvPr>
          <p:cNvSpPr txBox="1"/>
          <p:nvPr/>
        </p:nvSpPr>
        <p:spPr>
          <a:xfrm>
            <a:off x="5905041" y="2754217"/>
            <a:ext cx="3176767" cy="338554"/>
          </a:xfrm>
          <a:prstGeom prst="rect">
            <a:avLst/>
          </a:prstGeom>
          <a:noFill/>
        </p:spPr>
        <p:txBody>
          <a:bodyPr wrap="none" rtlCol="0">
            <a:spAutoFit/>
          </a:bodyPr>
          <a:lstStyle/>
          <a:p>
            <a:r>
              <a:rPr lang="en-US" sz="1600" dirty="0"/>
              <a:t>Source: Menzie Chinn, </a:t>
            </a:r>
            <a:r>
              <a:rPr lang="en-US" sz="1600" dirty="0" err="1"/>
              <a:t>Econbrowser</a:t>
            </a:r>
            <a:endParaRPr lang="en-US" sz="1600" dirty="0"/>
          </a:p>
        </p:txBody>
      </p:sp>
      <p:sp>
        <p:nvSpPr>
          <p:cNvPr id="6" name="TextBox 5">
            <a:extLst>
              <a:ext uri="{FF2B5EF4-FFF2-40B4-BE49-F238E27FC236}">
                <a16:creationId xmlns:a16="http://schemas.microsoft.com/office/drawing/2014/main" id="{C002A387-86A8-4F3E-A479-A9725A64A5F1}"/>
              </a:ext>
            </a:extLst>
          </p:cNvPr>
          <p:cNvSpPr txBox="1"/>
          <p:nvPr/>
        </p:nvSpPr>
        <p:spPr>
          <a:xfrm>
            <a:off x="2314852" y="1286422"/>
            <a:ext cx="7456208" cy="430887"/>
          </a:xfrm>
          <a:prstGeom prst="rect">
            <a:avLst/>
          </a:prstGeom>
          <a:solidFill>
            <a:schemeClr val="bg1"/>
          </a:solidFill>
        </p:spPr>
        <p:txBody>
          <a:bodyPr wrap="none" rtlCol="0">
            <a:spAutoFit/>
          </a:bodyPr>
          <a:lstStyle/>
          <a:p>
            <a:r>
              <a:rPr lang="en-US" sz="2200" b="1" dirty="0">
                <a:solidFill>
                  <a:schemeClr val="bg1">
                    <a:lumMod val="65000"/>
                  </a:schemeClr>
                </a:solidFill>
              </a:rPr>
              <a:t>Five Measures of Recent Economic Growth 2020 Q4 – 2022 Q2</a:t>
            </a:r>
          </a:p>
        </p:txBody>
      </p:sp>
      <p:cxnSp>
        <p:nvCxnSpPr>
          <p:cNvPr id="7" name="Straight Arrow Connector 6">
            <a:extLst>
              <a:ext uri="{FF2B5EF4-FFF2-40B4-BE49-F238E27FC236}">
                <a16:creationId xmlns:a16="http://schemas.microsoft.com/office/drawing/2014/main" id="{9FE67332-0B3C-4E04-8042-A5D3B7800BAB}"/>
              </a:ext>
            </a:extLst>
          </p:cNvPr>
          <p:cNvCxnSpPr>
            <a:cxnSpLocks/>
          </p:cNvCxnSpPr>
          <p:nvPr/>
        </p:nvCxnSpPr>
        <p:spPr>
          <a:xfrm flipH="1">
            <a:off x="9659220" y="4787050"/>
            <a:ext cx="454432" cy="236213"/>
          </a:xfrm>
          <a:prstGeom prst="straightConnector1">
            <a:avLst/>
          </a:prstGeom>
          <a:ln w="38100">
            <a:solidFill>
              <a:srgbClr val="BB8C15"/>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46061037-2C5A-494B-9399-51B5D2074EDA}"/>
              </a:ext>
            </a:extLst>
          </p:cNvPr>
          <p:cNvSpPr txBox="1"/>
          <p:nvPr/>
        </p:nvSpPr>
        <p:spPr>
          <a:xfrm flipH="1">
            <a:off x="10113652" y="4571995"/>
            <a:ext cx="1298539" cy="400110"/>
          </a:xfrm>
          <a:prstGeom prst="rect">
            <a:avLst/>
          </a:prstGeom>
          <a:noFill/>
          <a:ln w="28575">
            <a:solidFill>
              <a:srgbClr val="BB8C15"/>
            </a:solidFill>
          </a:ln>
        </p:spPr>
        <p:txBody>
          <a:bodyPr wrap="square" rtlCol="0">
            <a:spAutoFit/>
          </a:bodyPr>
          <a:lstStyle/>
          <a:p>
            <a:r>
              <a:rPr lang="en-US" dirty="0">
                <a:solidFill>
                  <a:srgbClr val="BB8C15"/>
                </a:solidFill>
              </a:rPr>
              <a:t> </a:t>
            </a:r>
            <a:r>
              <a:rPr lang="el-GR" sz="2000" b="1" dirty="0">
                <a:solidFill>
                  <a:srgbClr val="BB8C15"/>
                </a:solidFill>
              </a:rPr>
              <a:t>Δ</a:t>
            </a:r>
            <a:r>
              <a:rPr lang="en-US" sz="2000" b="1" dirty="0">
                <a:solidFill>
                  <a:srgbClr val="BB8C15"/>
                </a:solidFill>
              </a:rPr>
              <a:t> GDI  &gt; 0</a:t>
            </a:r>
          </a:p>
        </p:txBody>
      </p:sp>
      <p:cxnSp>
        <p:nvCxnSpPr>
          <p:cNvPr id="13" name="Straight Arrow Connector 12">
            <a:extLst>
              <a:ext uri="{FF2B5EF4-FFF2-40B4-BE49-F238E27FC236}">
                <a16:creationId xmlns:a16="http://schemas.microsoft.com/office/drawing/2014/main" id="{A6B21694-3B92-4641-BBD5-0473D18586F5}"/>
              </a:ext>
            </a:extLst>
          </p:cNvPr>
          <p:cNvCxnSpPr>
            <a:cxnSpLocks/>
          </p:cNvCxnSpPr>
          <p:nvPr/>
        </p:nvCxnSpPr>
        <p:spPr>
          <a:xfrm flipH="1" flipV="1">
            <a:off x="9670106" y="5423373"/>
            <a:ext cx="465319" cy="98654"/>
          </a:xfrm>
          <a:prstGeom prst="straightConnector1">
            <a:avLst/>
          </a:prstGeom>
          <a:ln w="38100">
            <a:solidFill>
              <a:srgbClr val="00A4DE"/>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F1B99D08-E052-4774-8732-FFB8435F6448}"/>
              </a:ext>
            </a:extLst>
          </p:cNvPr>
          <p:cNvSpPr txBox="1"/>
          <p:nvPr/>
        </p:nvSpPr>
        <p:spPr>
          <a:xfrm flipH="1">
            <a:off x="10159175" y="5341917"/>
            <a:ext cx="1298539" cy="400110"/>
          </a:xfrm>
          <a:prstGeom prst="rect">
            <a:avLst/>
          </a:prstGeom>
          <a:noFill/>
          <a:ln w="28575">
            <a:solidFill>
              <a:srgbClr val="00A4DE"/>
            </a:solidFill>
          </a:ln>
        </p:spPr>
        <p:txBody>
          <a:bodyPr wrap="square" rtlCol="0">
            <a:spAutoFit/>
          </a:bodyPr>
          <a:lstStyle/>
          <a:p>
            <a:r>
              <a:rPr lang="en-US" dirty="0">
                <a:solidFill>
                  <a:schemeClr val="accent5">
                    <a:lumMod val="75000"/>
                  </a:schemeClr>
                </a:solidFill>
              </a:rPr>
              <a:t> </a:t>
            </a:r>
            <a:r>
              <a:rPr lang="el-GR" sz="2000" b="1" dirty="0">
                <a:solidFill>
                  <a:schemeClr val="accent5">
                    <a:lumMod val="75000"/>
                  </a:schemeClr>
                </a:solidFill>
              </a:rPr>
              <a:t>Δ</a:t>
            </a:r>
            <a:r>
              <a:rPr lang="en-US" sz="2000" b="1" dirty="0">
                <a:solidFill>
                  <a:schemeClr val="accent5">
                    <a:lumMod val="75000"/>
                  </a:schemeClr>
                </a:solidFill>
              </a:rPr>
              <a:t> GDE &lt; 0</a:t>
            </a:r>
          </a:p>
        </p:txBody>
      </p:sp>
      <p:cxnSp>
        <p:nvCxnSpPr>
          <p:cNvPr id="19" name="Straight Connector 18">
            <a:extLst>
              <a:ext uri="{FF2B5EF4-FFF2-40B4-BE49-F238E27FC236}">
                <a16:creationId xmlns:a16="http://schemas.microsoft.com/office/drawing/2014/main" id="{29AA8587-89A0-468D-BAFD-E8247C47EEA3}"/>
              </a:ext>
            </a:extLst>
          </p:cNvPr>
          <p:cNvCxnSpPr>
            <a:cxnSpLocks/>
          </p:cNvCxnSpPr>
          <p:nvPr/>
        </p:nvCxnSpPr>
        <p:spPr>
          <a:xfrm>
            <a:off x="2101932" y="5314205"/>
            <a:ext cx="7557287" cy="0"/>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1A606EF4-D243-4579-83FF-DCF697E937F0}"/>
              </a:ext>
            </a:extLst>
          </p:cNvPr>
          <p:cNvSpPr>
            <a:spLocks noGrp="1"/>
          </p:cNvSpPr>
          <p:nvPr>
            <p:ph type="sldNum" sz="quarter" idx="12"/>
          </p:nvPr>
        </p:nvSpPr>
        <p:spPr/>
        <p:txBody>
          <a:bodyPr/>
          <a:lstStyle/>
          <a:p>
            <a:fld id="{8CD51424-9AE3-4867-8CD2-08EDFA495985}" type="slidenum">
              <a:rPr lang="en-US" smtClean="0"/>
              <a:t>15</a:t>
            </a:fld>
            <a:endParaRPr lang="en-US"/>
          </a:p>
        </p:txBody>
      </p:sp>
    </p:spTree>
    <p:extLst>
      <p:ext uri="{BB962C8B-B14F-4D97-AF65-F5344CB8AC3E}">
        <p14:creationId xmlns:p14="http://schemas.microsoft.com/office/powerpoint/2010/main" val="3724878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7E788-8D19-486D-AB03-8A90E4F9E783}"/>
              </a:ext>
            </a:extLst>
          </p:cNvPr>
          <p:cNvSpPr>
            <a:spLocks noGrp="1"/>
          </p:cNvSpPr>
          <p:nvPr>
            <p:ph type="title"/>
          </p:nvPr>
        </p:nvSpPr>
        <p:spPr>
          <a:xfrm>
            <a:off x="2910592" y="-203456"/>
            <a:ext cx="7112183" cy="1013552"/>
          </a:xfrm>
        </p:spPr>
        <p:txBody>
          <a:bodyPr>
            <a:normAutofit/>
          </a:bodyPr>
          <a:lstStyle/>
          <a:p>
            <a:r>
              <a:rPr lang="en-US" sz="2400" dirty="0">
                <a:solidFill>
                  <a:schemeClr val="bg1">
                    <a:lumMod val="75000"/>
                  </a:schemeClr>
                </a:solidFill>
              </a:rPr>
              <a:t>Two advantages of the NBER over a 2-quarter rule</a:t>
            </a:r>
          </a:p>
        </p:txBody>
      </p:sp>
      <p:sp>
        <p:nvSpPr>
          <p:cNvPr id="3" name="Content Placeholder 2">
            <a:extLst>
              <a:ext uri="{FF2B5EF4-FFF2-40B4-BE49-F238E27FC236}">
                <a16:creationId xmlns:a16="http://schemas.microsoft.com/office/drawing/2014/main" id="{DE842CDD-4F3B-4729-849C-F4FDA774337F}"/>
              </a:ext>
            </a:extLst>
          </p:cNvPr>
          <p:cNvSpPr>
            <a:spLocks noGrp="1"/>
          </p:cNvSpPr>
          <p:nvPr>
            <p:ph idx="1"/>
          </p:nvPr>
        </p:nvSpPr>
        <p:spPr>
          <a:xfrm>
            <a:off x="463139" y="587181"/>
            <a:ext cx="11645735" cy="6163944"/>
          </a:xfrm>
        </p:spPr>
        <p:txBody>
          <a:bodyPr>
            <a:normAutofit/>
          </a:bodyPr>
          <a:lstStyle/>
          <a:p>
            <a:pPr marL="0" indent="0">
              <a:buNone/>
            </a:pPr>
            <a:r>
              <a:rPr lang="en-US" sz="2400" b="1" dirty="0">
                <a:solidFill>
                  <a:schemeClr val="bg1">
                    <a:lumMod val="75000"/>
                  </a:schemeClr>
                </a:solidFill>
              </a:rPr>
              <a:t> #2  Even leaving aside revisions, the two-consecutive-quarter growth rule   </a:t>
            </a:r>
            <a:br>
              <a:rPr lang="en-US" sz="2400" b="1" dirty="0">
                <a:solidFill>
                  <a:schemeClr val="bg1">
                    <a:lumMod val="75000"/>
                  </a:schemeClr>
                </a:solidFill>
              </a:rPr>
            </a:br>
            <a:r>
              <a:rPr lang="en-US" sz="2400" b="1" dirty="0">
                <a:solidFill>
                  <a:schemeClr val="bg1">
                    <a:lumMod val="75000"/>
                  </a:schemeClr>
                </a:solidFill>
              </a:rPr>
              <a:t>       can give an ambiguous answer or the wrong answer</a:t>
            </a:r>
            <a:r>
              <a:rPr lang="en-US" sz="3000" b="1" dirty="0">
                <a:solidFill>
                  <a:schemeClr val="bg1">
                    <a:lumMod val="75000"/>
                  </a:schemeClr>
                </a:solidFill>
              </a:rPr>
              <a:t>.</a:t>
            </a:r>
            <a:br>
              <a:rPr lang="en-US" sz="600" dirty="0"/>
            </a:br>
            <a:br>
              <a:rPr lang="en-US" sz="600" dirty="0"/>
            </a:br>
            <a:endParaRPr lang="en-US" sz="600" dirty="0"/>
          </a:p>
          <a:p>
            <a:r>
              <a:rPr lang="en-US" dirty="0"/>
              <a:t>Can give the “wrong” answer:   What if a GDP downturn clearly indicates </a:t>
            </a:r>
            <a:br>
              <a:rPr lang="en-US" dirty="0"/>
            </a:br>
            <a:r>
              <a:rPr lang="en-US" dirty="0"/>
              <a:t>a recession, but does not meet the two-quarter rule?</a:t>
            </a:r>
            <a:br>
              <a:rPr lang="en-US" sz="800" dirty="0"/>
            </a:br>
            <a:r>
              <a:rPr lang="en-US" sz="800" dirty="0"/>
              <a:t>   </a:t>
            </a:r>
          </a:p>
          <a:p>
            <a:pPr lvl="1"/>
            <a:r>
              <a:rPr lang="en-US" sz="2600" dirty="0"/>
              <a:t> (</a:t>
            </a:r>
            <a:r>
              <a:rPr lang="en-US" sz="2600" dirty="0" err="1"/>
              <a:t>i</a:t>
            </a:r>
            <a:r>
              <a:rPr lang="en-US" sz="2600" dirty="0"/>
              <a:t>)  Negative quarters that aren’t consecutive. </a:t>
            </a:r>
          </a:p>
          <a:p>
            <a:pPr lvl="2"/>
            <a:r>
              <a:rPr lang="en-US" sz="2400" dirty="0"/>
              <a:t>E.g., the US in the first 3 quarters of 2001: down, up, down.  No recession?</a:t>
            </a:r>
          </a:p>
          <a:p>
            <a:pPr lvl="3"/>
            <a:r>
              <a:rPr lang="en-US" sz="2100" dirty="0"/>
              <a:t>Other indicators, like employment &amp; GDI =&gt;  recession.</a:t>
            </a:r>
            <a:r>
              <a:rPr lang="en-US" dirty="0"/>
              <a:t> </a:t>
            </a:r>
            <a:br>
              <a:rPr lang="en-US" sz="600" dirty="0"/>
            </a:br>
            <a:endParaRPr lang="en-US" sz="600" dirty="0"/>
          </a:p>
          <a:p>
            <a:pPr lvl="2"/>
            <a:r>
              <a:rPr lang="en-US" sz="2400" dirty="0"/>
              <a:t>The case seems especially clear if 3 quarters comprise: </a:t>
            </a:r>
            <a:br>
              <a:rPr lang="en-US" sz="2400" dirty="0"/>
            </a:br>
            <a:r>
              <a:rPr lang="en-US" sz="2400" dirty="0"/>
              <a:t>    big fall, small rise, then another fall.</a:t>
            </a:r>
          </a:p>
          <a:p>
            <a:pPr lvl="2"/>
            <a:r>
              <a:rPr lang="en-US" sz="2400" dirty="0"/>
              <a:t>Italy 2011-14  (See graph)</a:t>
            </a:r>
          </a:p>
          <a:p>
            <a:pPr lvl="2"/>
            <a:r>
              <a:rPr lang="en-US" sz="2400" dirty="0"/>
              <a:t>Or Ireland 2008 -13  (See graph).</a:t>
            </a:r>
            <a:br>
              <a:rPr lang="en-US" sz="2400" dirty="0"/>
            </a:br>
            <a:endParaRPr lang="en-US" sz="2400" dirty="0"/>
          </a:p>
          <a:p>
            <a:pPr lvl="1"/>
            <a:r>
              <a:rPr lang="en-US" sz="2600" dirty="0"/>
              <a:t>(ii) A single very severe negative quarter.  E.g., </a:t>
            </a:r>
            <a:r>
              <a:rPr lang="en-US" sz="2600" dirty="0" err="1"/>
              <a:t>Covid</a:t>
            </a:r>
            <a:r>
              <a:rPr lang="en-US" sz="2600" dirty="0"/>
              <a:t> recession of 2020.</a:t>
            </a:r>
          </a:p>
        </p:txBody>
      </p:sp>
      <p:sp>
        <p:nvSpPr>
          <p:cNvPr id="4" name="Slide Number Placeholder 3">
            <a:extLst>
              <a:ext uri="{FF2B5EF4-FFF2-40B4-BE49-F238E27FC236}">
                <a16:creationId xmlns:a16="http://schemas.microsoft.com/office/drawing/2014/main" id="{99A1DE42-16E4-4B65-AF89-432368BC2D56}"/>
              </a:ext>
            </a:extLst>
          </p:cNvPr>
          <p:cNvSpPr>
            <a:spLocks noGrp="1"/>
          </p:cNvSpPr>
          <p:nvPr>
            <p:ph type="sldNum" sz="quarter" idx="12"/>
          </p:nvPr>
        </p:nvSpPr>
        <p:spPr/>
        <p:txBody>
          <a:bodyPr/>
          <a:lstStyle/>
          <a:p>
            <a:fld id="{8CD51424-9AE3-4867-8CD2-08EDFA495985}" type="slidenum">
              <a:rPr lang="en-US" smtClean="0"/>
              <a:t>16</a:t>
            </a:fld>
            <a:endParaRPr lang="en-US"/>
          </a:p>
        </p:txBody>
      </p:sp>
    </p:spTree>
    <p:extLst>
      <p:ext uri="{BB962C8B-B14F-4D97-AF65-F5344CB8AC3E}">
        <p14:creationId xmlns:p14="http://schemas.microsoft.com/office/powerpoint/2010/main" val="3427407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81000" y="95250"/>
          <a:ext cx="8667750" cy="6286500"/>
          <a:chOff x="381000" y="95250"/>
          <a:chExt cx="8667750" cy="6286500"/>
        </a:xfrm>
      </p:grpSpPr>
      <p:pic>
        <p:nvPicPr>
          <p:cNvPr id="3" name="FRED Graph Chart" descr="FRED Graph">
            <a:hlinkClick r:id="rId3" tooltip="View this chart in your browser. "/>
          </p:cNvPr>
          <p:cNvPicPr>
            <a:picLocks noChangeAspect="1"/>
          </p:cNvPicPr>
          <p:nvPr/>
        </p:nvPicPr>
        <p:blipFill>
          <a:blip r:embed="rId4"/>
          <a:stretch>
            <a:fillRect/>
          </a:stretch>
        </p:blipFill>
        <p:spPr>
          <a:xfrm>
            <a:off x="1905000" y="1447800"/>
            <a:ext cx="8458200" cy="5238750"/>
          </a:xfrm>
          <a:prstGeom prst="rect">
            <a:avLst/>
          </a:prstGeom>
        </p:spPr>
      </p:pic>
      <p:sp>
        <p:nvSpPr>
          <p:cNvPr id="4" name="TextBox 3">
            <a:extLst>
              <a:ext uri="{FF2B5EF4-FFF2-40B4-BE49-F238E27FC236}">
                <a16:creationId xmlns:a16="http://schemas.microsoft.com/office/drawing/2014/main" id="{F5F1C3CD-274E-4CBE-8A5F-0EAF1F7D432A}"/>
              </a:ext>
            </a:extLst>
          </p:cNvPr>
          <p:cNvSpPr txBox="1"/>
          <p:nvPr/>
        </p:nvSpPr>
        <p:spPr>
          <a:xfrm>
            <a:off x="3319478" y="1447801"/>
            <a:ext cx="5953172" cy="461665"/>
          </a:xfrm>
          <a:prstGeom prst="rect">
            <a:avLst/>
          </a:prstGeom>
          <a:solidFill>
            <a:schemeClr val="bg1"/>
          </a:solidFill>
        </p:spPr>
        <p:txBody>
          <a:bodyPr wrap="square" rtlCol="0">
            <a:spAutoFit/>
          </a:bodyPr>
          <a:lstStyle/>
          <a:p>
            <a:pPr algn="ctr"/>
            <a:r>
              <a:rPr lang="en-US" sz="2400" dirty="0"/>
              <a:t>Level of real GDP for Italy, 2011-2018</a:t>
            </a:r>
          </a:p>
        </p:txBody>
      </p:sp>
      <p:sp>
        <p:nvSpPr>
          <p:cNvPr id="6" name="TextBox 5">
            <a:extLst>
              <a:ext uri="{FF2B5EF4-FFF2-40B4-BE49-F238E27FC236}">
                <a16:creationId xmlns:a16="http://schemas.microsoft.com/office/drawing/2014/main" id="{92D451D0-1EC0-4D19-B208-F70C833AED09}"/>
              </a:ext>
            </a:extLst>
          </p:cNvPr>
          <p:cNvSpPr txBox="1"/>
          <p:nvPr/>
        </p:nvSpPr>
        <p:spPr>
          <a:xfrm>
            <a:off x="2486064" y="189638"/>
            <a:ext cx="7620000" cy="954107"/>
          </a:xfrm>
          <a:prstGeom prst="rect">
            <a:avLst/>
          </a:prstGeom>
          <a:solidFill>
            <a:schemeClr val="bg1"/>
          </a:solidFill>
        </p:spPr>
        <p:txBody>
          <a:bodyPr wrap="square" rtlCol="0">
            <a:spAutoFit/>
          </a:bodyPr>
          <a:lstStyle/>
          <a:p>
            <a:pPr algn="ctr"/>
            <a:r>
              <a:rPr lang="en-US" sz="2800" dirty="0"/>
              <a:t>(</a:t>
            </a:r>
            <a:r>
              <a:rPr lang="en-US" sz="2800" dirty="0" err="1"/>
              <a:t>i</a:t>
            </a:r>
            <a:r>
              <a:rPr lang="en-US" sz="2800" dirty="0"/>
              <a:t>) The 2-quarter rule says an Italian recession began in 2011 Q3 &amp; ended 2013 Q2</a:t>
            </a:r>
          </a:p>
        </p:txBody>
      </p:sp>
      <p:sp>
        <p:nvSpPr>
          <p:cNvPr id="7" name="TextBox 6">
            <a:extLst>
              <a:ext uri="{FF2B5EF4-FFF2-40B4-BE49-F238E27FC236}">
                <a16:creationId xmlns:a16="http://schemas.microsoft.com/office/drawing/2014/main" id="{6BE9D57A-B13C-458D-B7A4-E36D16451FDA}"/>
              </a:ext>
            </a:extLst>
          </p:cNvPr>
          <p:cNvSpPr txBox="1"/>
          <p:nvPr/>
        </p:nvSpPr>
        <p:spPr>
          <a:xfrm>
            <a:off x="4147851" y="1981200"/>
            <a:ext cx="1524000" cy="400110"/>
          </a:xfrm>
          <a:prstGeom prst="rect">
            <a:avLst/>
          </a:prstGeom>
          <a:solidFill>
            <a:schemeClr val="bg1"/>
          </a:solidFill>
        </p:spPr>
        <p:txBody>
          <a:bodyPr wrap="square" rtlCol="0">
            <a:spAutoFit/>
          </a:bodyPr>
          <a:lstStyle/>
          <a:p>
            <a:pPr algn="ctr"/>
            <a:r>
              <a:rPr lang="en-US" sz="2000" b="1" dirty="0">
                <a:solidFill>
                  <a:srgbClr val="FF0000"/>
                </a:solidFill>
              </a:rPr>
              <a:t>Q3 2011</a:t>
            </a:r>
          </a:p>
        </p:txBody>
      </p:sp>
      <p:sp>
        <p:nvSpPr>
          <p:cNvPr id="8" name="TextBox 7">
            <a:extLst>
              <a:ext uri="{FF2B5EF4-FFF2-40B4-BE49-F238E27FC236}">
                <a16:creationId xmlns:a16="http://schemas.microsoft.com/office/drawing/2014/main" id="{19500934-0284-408D-8771-04399AE1EDFC}"/>
              </a:ext>
            </a:extLst>
          </p:cNvPr>
          <p:cNvSpPr txBox="1"/>
          <p:nvPr/>
        </p:nvSpPr>
        <p:spPr>
          <a:xfrm>
            <a:off x="4452651" y="4267200"/>
            <a:ext cx="1259506" cy="400110"/>
          </a:xfrm>
          <a:prstGeom prst="rect">
            <a:avLst/>
          </a:prstGeom>
          <a:noFill/>
        </p:spPr>
        <p:txBody>
          <a:bodyPr wrap="square" rtlCol="0">
            <a:spAutoFit/>
          </a:bodyPr>
          <a:lstStyle/>
          <a:p>
            <a:pPr algn="ctr"/>
            <a:r>
              <a:rPr lang="en-US" sz="2000" b="1" dirty="0">
                <a:solidFill>
                  <a:srgbClr val="FF0000"/>
                </a:solidFill>
              </a:rPr>
              <a:t>Q2  2013</a:t>
            </a:r>
          </a:p>
        </p:txBody>
      </p:sp>
      <p:sp>
        <p:nvSpPr>
          <p:cNvPr id="9" name="TextBox 8">
            <a:extLst>
              <a:ext uri="{FF2B5EF4-FFF2-40B4-BE49-F238E27FC236}">
                <a16:creationId xmlns:a16="http://schemas.microsoft.com/office/drawing/2014/main" id="{23E4B29A-E508-4AEF-9BD4-25C4A3CF97B0}"/>
              </a:ext>
            </a:extLst>
          </p:cNvPr>
          <p:cNvSpPr txBox="1"/>
          <p:nvPr/>
        </p:nvSpPr>
        <p:spPr>
          <a:xfrm>
            <a:off x="6012545" y="4171890"/>
            <a:ext cx="1259506" cy="400110"/>
          </a:xfrm>
          <a:prstGeom prst="rect">
            <a:avLst/>
          </a:prstGeom>
          <a:solidFill>
            <a:schemeClr val="bg1"/>
          </a:solidFill>
        </p:spPr>
        <p:txBody>
          <a:bodyPr wrap="square" rtlCol="0">
            <a:spAutoFit/>
          </a:bodyPr>
          <a:lstStyle/>
          <a:p>
            <a:pPr algn="ctr"/>
            <a:r>
              <a:rPr lang="en-US" sz="2000" b="1" dirty="0">
                <a:solidFill>
                  <a:srgbClr val="FF0000"/>
                </a:solidFill>
              </a:rPr>
              <a:t>Q4  2014 </a:t>
            </a:r>
          </a:p>
        </p:txBody>
      </p:sp>
      <p:sp>
        <p:nvSpPr>
          <p:cNvPr id="10" name="TextBox 9">
            <a:extLst>
              <a:ext uri="{FF2B5EF4-FFF2-40B4-BE49-F238E27FC236}">
                <a16:creationId xmlns:a16="http://schemas.microsoft.com/office/drawing/2014/main" id="{237AF4E9-C238-428E-82C2-169DCF939D35}"/>
              </a:ext>
            </a:extLst>
          </p:cNvPr>
          <p:cNvSpPr txBox="1"/>
          <p:nvPr/>
        </p:nvSpPr>
        <p:spPr>
          <a:xfrm>
            <a:off x="7696201" y="2424240"/>
            <a:ext cx="1231075" cy="400110"/>
          </a:xfrm>
          <a:prstGeom prst="rect">
            <a:avLst/>
          </a:prstGeom>
          <a:solidFill>
            <a:schemeClr val="bg1"/>
          </a:solidFill>
        </p:spPr>
        <p:txBody>
          <a:bodyPr wrap="square" rtlCol="0">
            <a:spAutoFit/>
          </a:bodyPr>
          <a:lstStyle/>
          <a:p>
            <a:pPr algn="ctr"/>
            <a:r>
              <a:rPr lang="en-US" sz="2000" b="1" dirty="0">
                <a:solidFill>
                  <a:srgbClr val="FF0000"/>
                </a:solidFill>
              </a:rPr>
              <a:t> 2017 </a:t>
            </a:r>
          </a:p>
        </p:txBody>
      </p:sp>
      <p:cxnSp>
        <p:nvCxnSpPr>
          <p:cNvPr id="14" name="Straight Arrow Connector 13">
            <a:extLst>
              <a:ext uri="{FF2B5EF4-FFF2-40B4-BE49-F238E27FC236}">
                <a16:creationId xmlns:a16="http://schemas.microsoft.com/office/drawing/2014/main" id="{638A2D77-0977-4955-B44E-E2F845927065}"/>
              </a:ext>
            </a:extLst>
          </p:cNvPr>
          <p:cNvCxnSpPr>
            <a:cxnSpLocks/>
          </p:cNvCxnSpPr>
          <p:nvPr/>
        </p:nvCxnSpPr>
        <p:spPr>
          <a:xfrm>
            <a:off x="5165766" y="4691060"/>
            <a:ext cx="106879" cy="91409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D14637CF-A424-4996-97D2-8A01CB468499}"/>
              </a:ext>
            </a:extLst>
          </p:cNvPr>
          <p:cNvCxnSpPr>
            <a:cxnSpLocks/>
          </p:cNvCxnSpPr>
          <p:nvPr/>
        </p:nvCxnSpPr>
        <p:spPr>
          <a:xfrm flipH="1">
            <a:off x="3766851" y="2209801"/>
            <a:ext cx="533400" cy="7620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0A90F8C1-DA12-4827-857E-5F4C628F891B}"/>
              </a:ext>
            </a:extLst>
          </p:cNvPr>
          <p:cNvCxnSpPr>
            <a:cxnSpLocks/>
          </p:cNvCxnSpPr>
          <p:nvPr/>
        </p:nvCxnSpPr>
        <p:spPr>
          <a:xfrm>
            <a:off x="6642299" y="4667311"/>
            <a:ext cx="20153" cy="103304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2DADD38C-1586-40D6-832F-662C5ED94207}"/>
              </a:ext>
            </a:extLst>
          </p:cNvPr>
          <p:cNvCxnSpPr>
            <a:cxnSpLocks/>
          </p:cNvCxnSpPr>
          <p:nvPr/>
        </p:nvCxnSpPr>
        <p:spPr>
          <a:xfrm>
            <a:off x="8799616" y="2695545"/>
            <a:ext cx="368135" cy="147684"/>
          </a:xfrm>
          <a:prstGeom prst="straightConnector1">
            <a:avLst/>
          </a:prstGeom>
          <a:ln w="28575">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9E2ACC61-DDC0-495D-8DD1-39A4C947A998}"/>
              </a:ext>
            </a:extLst>
          </p:cNvPr>
          <p:cNvCxnSpPr>
            <a:cxnSpLocks/>
          </p:cNvCxnSpPr>
          <p:nvPr/>
        </p:nvCxnSpPr>
        <p:spPr>
          <a:xfrm>
            <a:off x="8443356" y="2954975"/>
            <a:ext cx="94641" cy="610876"/>
          </a:xfrm>
          <a:prstGeom prst="straightConnector1">
            <a:avLst/>
          </a:prstGeom>
          <a:ln w="28575">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13D74BFD-6F77-4C56-971F-F3E7F3EEB9BE}"/>
              </a:ext>
            </a:extLst>
          </p:cNvPr>
          <p:cNvSpPr/>
          <p:nvPr/>
        </p:nvSpPr>
        <p:spPr>
          <a:xfrm>
            <a:off x="3891148" y="3047793"/>
            <a:ext cx="4552208" cy="954107"/>
          </a:xfrm>
          <a:prstGeom prst="rect">
            <a:avLst/>
          </a:prstGeom>
        </p:spPr>
        <p:txBody>
          <a:bodyPr wrap="square">
            <a:spAutoFit/>
          </a:bodyPr>
          <a:lstStyle/>
          <a:p>
            <a:pPr lvl="3"/>
            <a:r>
              <a:rPr lang="en-US" sz="2100" dirty="0"/>
              <a:t> </a:t>
            </a:r>
            <a:r>
              <a:rPr lang="en-US" sz="2800" dirty="0"/>
              <a:t>Surely, it did not end until Q4 2014.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animBg="1"/>
      <p:bldP spid="10" grpId="0" animBg="1"/>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81000" y="95250"/>
          <a:ext cx="8667750" cy="6286500"/>
          <a:chOff x="381000" y="95250"/>
          <a:chExt cx="8667750" cy="6286500"/>
        </a:xfrm>
      </p:grpSpPr>
      <p:pic>
        <p:nvPicPr>
          <p:cNvPr id="3" name="FRED Graph Chart" descr="FRED Graph">
            <a:hlinkClick r:id="rId3" tooltip="View this chart in your browser. "/>
          </p:cNvPr>
          <p:cNvPicPr>
            <a:picLocks noChangeAspect="1"/>
          </p:cNvPicPr>
          <p:nvPr/>
        </p:nvPicPr>
        <p:blipFill>
          <a:blip r:embed="rId4"/>
          <a:stretch>
            <a:fillRect/>
          </a:stretch>
        </p:blipFill>
        <p:spPr>
          <a:xfrm>
            <a:off x="1762699" y="1286767"/>
            <a:ext cx="8429051" cy="5418833"/>
          </a:xfrm>
          <a:prstGeom prst="rect">
            <a:avLst/>
          </a:prstGeom>
        </p:spPr>
      </p:pic>
      <p:sp>
        <p:nvSpPr>
          <p:cNvPr id="2" name="TextBox 1"/>
          <p:cNvSpPr txBox="1"/>
          <p:nvPr/>
        </p:nvSpPr>
        <p:spPr>
          <a:xfrm>
            <a:off x="1905000" y="95251"/>
            <a:ext cx="7620000" cy="461665"/>
          </a:xfrm>
          <a:prstGeom prst="rect">
            <a:avLst/>
          </a:prstGeom>
          <a:noFill/>
        </p:spPr>
        <p:txBody>
          <a:bodyPr lIns="91440" tIns="45720" rIns="91440" bIns="45720" rtlCol="0">
            <a:spAutoFit/>
          </a:bodyPr>
          <a:lstStyle/>
          <a:p>
            <a:pPr algn="ctr" fontAlgn="base"/>
            <a:r>
              <a:rPr lang="en-US" sz="2400">
                <a:solidFill>
                  <a:srgbClr val="333333">
                    <a:alpha val="20000"/>
                  </a:srgbClr>
                </a:solidFill>
                <a:latin typeface="Calibri"/>
              </a:rPr>
              <a:t> </a:t>
            </a:r>
          </a:p>
        </p:txBody>
      </p:sp>
      <p:sp>
        <p:nvSpPr>
          <p:cNvPr id="4" name="TextBox 3">
            <a:extLst>
              <a:ext uri="{FF2B5EF4-FFF2-40B4-BE49-F238E27FC236}">
                <a16:creationId xmlns:a16="http://schemas.microsoft.com/office/drawing/2014/main" id="{2F7A2F97-1E6F-4C9B-9C8E-F426361D75D1}"/>
              </a:ext>
            </a:extLst>
          </p:cNvPr>
          <p:cNvSpPr txBox="1"/>
          <p:nvPr/>
        </p:nvSpPr>
        <p:spPr>
          <a:xfrm>
            <a:off x="1997714" y="6511900"/>
            <a:ext cx="1279517" cy="215444"/>
          </a:xfrm>
          <a:prstGeom prst="rect">
            <a:avLst/>
          </a:prstGeom>
          <a:noFill/>
        </p:spPr>
        <p:txBody>
          <a:bodyPr wrap="none" rtlCol="0">
            <a:spAutoFit/>
          </a:bodyPr>
          <a:lstStyle/>
          <a:p>
            <a:r>
              <a:rPr lang="en-US" sz="800" dirty="0"/>
              <a:t>Q1 2007- Q3 2014 not S.A.</a:t>
            </a:r>
          </a:p>
        </p:txBody>
      </p:sp>
      <p:sp>
        <p:nvSpPr>
          <p:cNvPr id="5" name="TextBox 4">
            <a:extLst>
              <a:ext uri="{FF2B5EF4-FFF2-40B4-BE49-F238E27FC236}">
                <a16:creationId xmlns:a16="http://schemas.microsoft.com/office/drawing/2014/main" id="{124814DE-BF2E-455D-9FB1-A82BD78563D0}"/>
              </a:ext>
            </a:extLst>
          </p:cNvPr>
          <p:cNvSpPr txBox="1"/>
          <p:nvPr/>
        </p:nvSpPr>
        <p:spPr>
          <a:xfrm>
            <a:off x="2395251" y="152400"/>
            <a:ext cx="7620000" cy="954107"/>
          </a:xfrm>
          <a:prstGeom prst="rect">
            <a:avLst/>
          </a:prstGeom>
          <a:solidFill>
            <a:schemeClr val="bg1"/>
          </a:solidFill>
        </p:spPr>
        <p:txBody>
          <a:bodyPr wrap="square" rtlCol="0">
            <a:spAutoFit/>
          </a:bodyPr>
          <a:lstStyle/>
          <a:p>
            <a:pPr algn="ctr"/>
            <a:r>
              <a:rPr lang="en-US" sz="2800" dirty="0"/>
              <a:t>The 2-quarter rule says an Irish recession began in Q1 2008 &amp; ended Q1 2009</a:t>
            </a:r>
          </a:p>
        </p:txBody>
      </p:sp>
      <p:sp>
        <p:nvSpPr>
          <p:cNvPr id="6" name="TextBox 5">
            <a:extLst>
              <a:ext uri="{FF2B5EF4-FFF2-40B4-BE49-F238E27FC236}">
                <a16:creationId xmlns:a16="http://schemas.microsoft.com/office/drawing/2014/main" id="{78C53EF7-DFC1-46C9-8852-59343672D385}"/>
              </a:ext>
            </a:extLst>
          </p:cNvPr>
          <p:cNvSpPr txBox="1"/>
          <p:nvPr/>
        </p:nvSpPr>
        <p:spPr>
          <a:xfrm>
            <a:off x="4147851" y="3380342"/>
            <a:ext cx="1524000" cy="400110"/>
          </a:xfrm>
          <a:prstGeom prst="rect">
            <a:avLst/>
          </a:prstGeom>
          <a:solidFill>
            <a:schemeClr val="bg1"/>
          </a:solidFill>
        </p:spPr>
        <p:txBody>
          <a:bodyPr wrap="square" rtlCol="0">
            <a:spAutoFit/>
          </a:bodyPr>
          <a:lstStyle/>
          <a:p>
            <a:pPr algn="ctr"/>
            <a:r>
              <a:rPr lang="en-US" sz="2000" b="1" dirty="0">
                <a:solidFill>
                  <a:srgbClr val="FF0000"/>
                </a:solidFill>
              </a:rPr>
              <a:t>Q1 2008</a:t>
            </a:r>
          </a:p>
        </p:txBody>
      </p:sp>
      <p:sp>
        <p:nvSpPr>
          <p:cNvPr id="7" name="TextBox 6">
            <a:extLst>
              <a:ext uri="{FF2B5EF4-FFF2-40B4-BE49-F238E27FC236}">
                <a16:creationId xmlns:a16="http://schemas.microsoft.com/office/drawing/2014/main" id="{4F19FB2F-604E-4A8E-9E85-C2A9C8511CC4}"/>
              </a:ext>
            </a:extLst>
          </p:cNvPr>
          <p:cNvSpPr txBox="1"/>
          <p:nvPr/>
        </p:nvSpPr>
        <p:spPr>
          <a:xfrm>
            <a:off x="4507736" y="4267200"/>
            <a:ext cx="1259506" cy="400110"/>
          </a:xfrm>
          <a:prstGeom prst="rect">
            <a:avLst/>
          </a:prstGeom>
          <a:noFill/>
        </p:spPr>
        <p:txBody>
          <a:bodyPr wrap="square" rtlCol="0">
            <a:spAutoFit/>
          </a:bodyPr>
          <a:lstStyle/>
          <a:p>
            <a:pPr algn="ctr"/>
            <a:r>
              <a:rPr lang="en-US" sz="2000" b="1" dirty="0">
                <a:solidFill>
                  <a:srgbClr val="FF0000"/>
                </a:solidFill>
              </a:rPr>
              <a:t>Q1  2009</a:t>
            </a:r>
          </a:p>
        </p:txBody>
      </p:sp>
      <p:sp>
        <p:nvSpPr>
          <p:cNvPr id="8" name="TextBox 7">
            <a:extLst>
              <a:ext uri="{FF2B5EF4-FFF2-40B4-BE49-F238E27FC236}">
                <a16:creationId xmlns:a16="http://schemas.microsoft.com/office/drawing/2014/main" id="{8C0D9132-D677-4E43-9E68-843450ED3DA6}"/>
              </a:ext>
            </a:extLst>
          </p:cNvPr>
          <p:cNvSpPr txBox="1"/>
          <p:nvPr/>
        </p:nvSpPr>
        <p:spPr>
          <a:xfrm>
            <a:off x="7734471" y="3826934"/>
            <a:ext cx="1259506" cy="400110"/>
          </a:xfrm>
          <a:prstGeom prst="rect">
            <a:avLst/>
          </a:prstGeom>
          <a:noFill/>
        </p:spPr>
        <p:txBody>
          <a:bodyPr wrap="square" rtlCol="0">
            <a:spAutoFit/>
          </a:bodyPr>
          <a:lstStyle/>
          <a:p>
            <a:pPr algn="ctr"/>
            <a:r>
              <a:rPr lang="en-US" sz="2000" b="1" dirty="0">
                <a:solidFill>
                  <a:srgbClr val="FF0000"/>
                </a:solidFill>
              </a:rPr>
              <a:t>Q1  2013 </a:t>
            </a:r>
          </a:p>
        </p:txBody>
      </p:sp>
      <p:sp>
        <p:nvSpPr>
          <p:cNvPr id="9" name="TextBox 8">
            <a:extLst>
              <a:ext uri="{FF2B5EF4-FFF2-40B4-BE49-F238E27FC236}">
                <a16:creationId xmlns:a16="http://schemas.microsoft.com/office/drawing/2014/main" id="{D6890D29-0099-48C2-AA86-87806349C574}"/>
              </a:ext>
            </a:extLst>
          </p:cNvPr>
          <p:cNvSpPr txBox="1"/>
          <p:nvPr/>
        </p:nvSpPr>
        <p:spPr>
          <a:xfrm>
            <a:off x="8335182" y="2495490"/>
            <a:ext cx="1231075" cy="400110"/>
          </a:xfrm>
          <a:prstGeom prst="rect">
            <a:avLst/>
          </a:prstGeom>
          <a:solidFill>
            <a:schemeClr val="bg1"/>
          </a:solidFill>
        </p:spPr>
        <p:txBody>
          <a:bodyPr wrap="square" rtlCol="0">
            <a:spAutoFit/>
          </a:bodyPr>
          <a:lstStyle/>
          <a:p>
            <a:pPr algn="ctr"/>
            <a:r>
              <a:rPr lang="en-US" sz="2000" b="1" dirty="0">
                <a:solidFill>
                  <a:srgbClr val="FF0000"/>
                </a:solidFill>
              </a:rPr>
              <a:t> 2014 </a:t>
            </a:r>
          </a:p>
        </p:txBody>
      </p:sp>
      <p:cxnSp>
        <p:nvCxnSpPr>
          <p:cNvPr id="10" name="Straight Arrow Connector 9">
            <a:extLst>
              <a:ext uri="{FF2B5EF4-FFF2-40B4-BE49-F238E27FC236}">
                <a16:creationId xmlns:a16="http://schemas.microsoft.com/office/drawing/2014/main" id="{72969BC8-62CD-4C5B-93AA-BEAA81CD9067}"/>
              </a:ext>
            </a:extLst>
          </p:cNvPr>
          <p:cNvCxnSpPr>
            <a:cxnSpLocks/>
          </p:cNvCxnSpPr>
          <p:nvPr/>
        </p:nvCxnSpPr>
        <p:spPr>
          <a:xfrm flipH="1">
            <a:off x="4714505" y="4655435"/>
            <a:ext cx="171596" cy="68050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2F13DA2A-36B5-4249-A6BC-2E9118B46F52}"/>
              </a:ext>
            </a:extLst>
          </p:cNvPr>
          <p:cNvCxnSpPr>
            <a:cxnSpLocks/>
          </p:cNvCxnSpPr>
          <p:nvPr/>
        </p:nvCxnSpPr>
        <p:spPr>
          <a:xfrm flipH="1">
            <a:off x="3766851" y="3608943"/>
            <a:ext cx="533400" cy="7620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423654F0-1A01-4B41-AAC1-33144597B204}"/>
              </a:ext>
            </a:extLst>
          </p:cNvPr>
          <p:cNvCxnSpPr>
            <a:cxnSpLocks/>
          </p:cNvCxnSpPr>
          <p:nvPr/>
        </p:nvCxnSpPr>
        <p:spPr>
          <a:xfrm>
            <a:off x="8352708" y="4267200"/>
            <a:ext cx="171596" cy="108061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947F9F5D-8C28-470F-8396-53FFC611656B}"/>
              </a:ext>
            </a:extLst>
          </p:cNvPr>
          <p:cNvCxnSpPr>
            <a:cxnSpLocks/>
          </p:cNvCxnSpPr>
          <p:nvPr/>
        </p:nvCxnSpPr>
        <p:spPr>
          <a:xfrm flipV="1">
            <a:off x="9320269" y="2178754"/>
            <a:ext cx="528810" cy="400110"/>
          </a:xfrm>
          <a:prstGeom prst="straightConnector1">
            <a:avLst/>
          </a:prstGeom>
          <a:ln w="28575">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740294CB-9D37-4A9A-83F5-08CD3A2BB2AB}"/>
              </a:ext>
            </a:extLst>
          </p:cNvPr>
          <p:cNvCxnSpPr>
            <a:cxnSpLocks/>
          </p:cNvCxnSpPr>
          <p:nvPr/>
        </p:nvCxnSpPr>
        <p:spPr>
          <a:xfrm>
            <a:off x="9176978" y="2945964"/>
            <a:ext cx="389279" cy="662979"/>
          </a:xfrm>
          <a:prstGeom prst="straightConnector1">
            <a:avLst/>
          </a:prstGeom>
          <a:ln w="28575">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EE874719-C5A9-401E-AE40-A0CEFA6E1E6F}"/>
              </a:ext>
            </a:extLst>
          </p:cNvPr>
          <p:cNvSpPr txBox="1"/>
          <p:nvPr/>
        </p:nvSpPr>
        <p:spPr>
          <a:xfrm>
            <a:off x="3218641" y="1291849"/>
            <a:ext cx="5956572" cy="461665"/>
          </a:xfrm>
          <a:prstGeom prst="rect">
            <a:avLst/>
          </a:prstGeom>
          <a:solidFill>
            <a:schemeClr val="bg1"/>
          </a:solidFill>
        </p:spPr>
        <p:txBody>
          <a:bodyPr wrap="square" rtlCol="0">
            <a:spAutoFit/>
          </a:bodyPr>
          <a:lstStyle/>
          <a:p>
            <a:pPr algn="ctr"/>
            <a:r>
              <a:rPr lang="en-US" sz="2400" dirty="0"/>
              <a:t>Level of real GDP for Ireland, 2007-2014</a:t>
            </a:r>
          </a:p>
        </p:txBody>
      </p:sp>
      <p:sp>
        <p:nvSpPr>
          <p:cNvPr id="19" name="Rectangle 18">
            <a:extLst>
              <a:ext uri="{FF2B5EF4-FFF2-40B4-BE49-F238E27FC236}">
                <a16:creationId xmlns:a16="http://schemas.microsoft.com/office/drawing/2014/main" id="{D0B0C918-970E-46B9-A50C-1BC9D8722B94}"/>
              </a:ext>
            </a:extLst>
          </p:cNvPr>
          <p:cNvSpPr/>
          <p:nvPr/>
        </p:nvSpPr>
        <p:spPr>
          <a:xfrm>
            <a:off x="4495451" y="6494318"/>
            <a:ext cx="3090911" cy="246221"/>
          </a:xfrm>
          <a:prstGeom prst="rect">
            <a:avLst/>
          </a:prstGeom>
        </p:spPr>
        <p:txBody>
          <a:bodyPr wrap="none">
            <a:spAutoFit/>
          </a:bodyPr>
          <a:lstStyle/>
          <a:p>
            <a:r>
              <a:rPr lang="en-US" sz="1000" dirty="0"/>
              <a:t>https://fred.stlouisfed.org/series/CLVMNACNSAB1GQIE</a:t>
            </a:r>
          </a:p>
        </p:txBody>
      </p:sp>
      <p:sp>
        <p:nvSpPr>
          <p:cNvPr id="18" name="Rectangle 17">
            <a:extLst>
              <a:ext uri="{FF2B5EF4-FFF2-40B4-BE49-F238E27FC236}">
                <a16:creationId xmlns:a16="http://schemas.microsoft.com/office/drawing/2014/main" id="{C21A2C5F-8CD0-4490-896D-2710C275CF0D}"/>
              </a:ext>
            </a:extLst>
          </p:cNvPr>
          <p:cNvSpPr/>
          <p:nvPr/>
        </p:nvSpPr>
        <p:spPr>
          <a:xfrm>
            <a:off x="6096000" y="2897574"/>
            <a:ext cx="2549238" cy="954107"/>
          </a:xfrm>
          <a:prstGeom prst="rect">
            <a:avLst/>
          </a:prstGeom>
        </p:spPr>
        <p:txBody>
          <a:bodyPr wrap="square">
            <a:spAutoFit/>
          </a:bodyPr>
          <a:lstStyle/>
          <a:p>
            <a:pPr algn="ctr"/>
            <a:r>
              <a:rPr lang="en-US" sz="2800" dirty="0"/>
              <a:t>I’d say it ended Q1 2013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P spid="9" grpId="0" animBg="1"/>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21B7471-E4FF-4426-AE56-2414A567492F}"/>
              </a:ext>
            </a:extLst>
          </p:cNvPr>
          <p:cNvPicPr>
            <a:picLocks noChangeAspect="1"/>
          </p:cNvPicPr>
          <p:nvPr/>
        </p:nvPicPr>
        <p:blipFill>
          <a:blip r:embed="rId2"/>
          <a:stretch>
            <a:fillRect/>
          </a:stretch>
        </p:blipFill>
        <p:spPr>
          <a:xfrm>
            <a:off x="1600200" y="1447800"/>
            <a:ext cx="8991600" cy="5257800"/>
          </a:xfrm>
          <a:prstGeom prst="rect">
            <a:avLst/>
          </a:prstGeom>
        </p:spPr>
      </p:pic>
      <p:sp>
        <p:nvSpPr>
          <p:cNvPr id="3" name="TextBox 2">
            <a:extLst>
              <a:ext uri="{FF2B5EF4-FFF2-40B4-BE49-F238E27FC236}">
                <a16:creationId xmlns:a16="http://schemas.microsoft.com/office/drawing/2014/main" id="{AD01E7D6-A8CE-4732-93E9-DF61E8F1AF54}"/>
              </a:ext>
            </a:extLst>
          </p:cNvPr>
          <p:cNvSpPr txBox="1"/>
          <p:nvPr/>
        </p:nvSpPr>
        <p:spPr>
          <a:xfrm>
            <a:off x="5029200" y="2743200"/>
            <a:ext cx="1259506" cy="400110"/>
          </a:xfrm>
          <a:prstGeom prst="rect">
            <a:avLst/>
          </a:prstGeom>
          <a:noFill/>
        </p:spPr>
        <p:txBody>
          <a:bodyPr wrap="square" rtlCol="0">
            <a:spAutoFit/>
          </a:bodyPr>
          <a:lstStyle/>
          <a:p>
            <a:pPr algn="ctr"/>
            <a:r>
              <a:rPr lang="en-US" sz="2000" b="1" dirty="0">
                <a:solidFill>
                  <a:srgbClr val="FF0000"/>
                </a:solidFill>
              </a:rPr>
              <a:t>Q1  2020</a:t>
            </a:r>
          </a:p>
        </p:txBody>
      </p:sp>
      <p:cxnSp>
        <p:nvCxnSpPr>
          <p:cNvPr id="4" name="Straight Arrow Connector 3">
            <a:extLst>
              <a:ext uri="{FF2B5EF4-FFF2-40B4-BE49-F238E27FC236}">
                <a16:creationId xmlns:a16="http://schemas.microsoft.com/office/drawing/2014/main" id="{F3EC8229-68AA-4824-B404-4DD8999143C0}"/>
              </a:ext>
            </a:extLst>
          </p:cNvPr>
          <p:cNvCxnSpPr>
            <a:cxnSpLocks/>
          </p:cNvCxnSpPr>
          <p:nvPr/>
        </p:nvCxnSpPr>
        <p:spPr>
          <a:xfrm>
            <a:off x="5866412" y="3143310"/>
            <a:ext cx="146463" cy="107911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E3A0B2FF-289C-4573-9040-43A8827AC2A0}"/>
              </a:ext>
            </a:extLst>
          </p:cNvPr>
          <p:cNvSpPr txBox="1"/>
          <p:nvPr/>
        </p:nvSpPr>
        <p:spPr>
          <a:xfrm>
            <a:off x="1667495" y="322699"/>
            <a:ext cx="8854044" cy="584775"/>
          </a:xfrm>
          <a:prstGeom prst="rect">
            <a:avLst/>
          </a:prstGeom>
          <a:solidFill>
            <a:schemeClr val="bg1"/>
          </a:solidFill>
        </p:spPr>
        <p:txBody>
          <a:bodyPr wrap="square" rtlCol="0">
            <a:spAutoFit/>
          </a:bodyPr>
          <a:lstStyle/>
          <a:p>
            <a:pPr algn="ctr"/>
            <a:r>
              <a:rPr lang="en-US" sz="3200" dirty="0"/>
              <a:t>(ii) China’s covid-19 recession lasted only 1 quarter</a:t>
            </a:r>
          </a:p>
        </p:txBody>
      </p:sp>
      <p:sp>
        <p:nvSpPr>
          <p:cNvPr id="7" name="TextBox 6">
            <a:extLst>
              <a:ext uri="{FF2B5EF4-FFF2-40B4-BE49-F238E27FC236}">
                <a16:creationId xmlns:a16="http://schemas.microsoft.com/office/drawing/2014/main" id="{995BE9A8-F8FE-40F7-B6D4-8061D6ED5B62}"/>
              </a:ext>
            </a:extLst>
          </p:cNvPr>
          <p:cNvSpPr txBox="1"/>
          <p:nvPr/>
        </p:nvSpPr>
        <p:spPr>
          <a:xfrm>
            <a:off x="3319478" y="1288474"/>
            <a:ext cx="5953172" cy="461665"/>
          </a:xfrm>
          <a:prstGeom prst="rect">
            <a:avLst/>
          </a:prstGeom>
          <a:solidFill>
            <a:schemeClr val="bg1"/>
          </a:solidFill>
        </p:spPr>
        <p:txBody>
          <a:bodyPr wrap="square" rtlCol="0">
            <a:spAutoFit/>
          </a:bodyPr>
          <a:lstStyle/>
          <a:p>
            <a:pPr algn="ctr"/>
            <a:r>
              <a:rPr lang="en-US" sz="2400" dirty="0"/>
              <a:t>Real GDP growth rate for China, 2017-2022</a:t>
            </a:r>
          </a:p>
        </p:txBody>
      </p:sp>
    </p:spTree>
    <p:extLst>
      <p:ext uri="{BB962C8B-B14F-4D97-AF65-F5344CB8AC3E}">
        <p14:creationId xmlns:p14="http://schemas.microsoft.com/office/powerpoint/2010/main" val="3632901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2B1A4-3618-45E0-829C-89B7BBF5ECC0}"/>
              </a:ext>
            </a:extLst>
          </p:cNvPr>
          <p:cNvSpPr>
            <a:spLocks noGrp="1"/>
          </p:cNvSpPr>
          <p:nvPr>
            <p:ph type="title"/>
          </p:nvPr>
        </p:nvSpPr>
        <p:spPr>
          <a:xfrm>
            <a:off x="838200" y="305751"/>
            <a:ext cx="10515600" cy="1297420"/>
          </a:xfrm>
        </p:spPr>
        <p:txBody>
          <a:bodyPr/>
          <a:lstStyle/>
          <a:p>
            <a:pPr algn="ctr"/>
            <a:r>
              <a:rPr lang="en-US" b="1" dirty="0">
                <a:solidFill>
                  <a:srgbClr val="0070C0"/>
                </a:solidFill>
              </a:rPr>
              <a:t>Outline</a:t>
            </a:r>
          </a:p>
        </p:txBody>
      </p:sp>
      <p:sp>
        <p:nvSpPr>
          <p:cNvPr id="3" name="Content Placeholder 2">
            <a:extLst>
              <a:ext uri="{FF2B5EF4-FFF2-40B4-BE49-F238E27FC236}">
                <a16:creationId xmlns:a16="http://schemas.microsoft.com/office/drawing/2014/main" id="{6B4B0872-0560-4422-85D0-41C4255B23E5}"/>
              </a:ext>
            </a:extLst>
          </p:cNvPr>
          <p:cNvSpPr>
            <a:spLocks noGrp="1"/>
          </p:cNvSpPr>
          <p:nvPr>
            <p:ph idx="1"/>
          </p:nvPr>
        </p:nvSpPr>
        <p:spPr>
          <a:xfrm>
            <a:off x="665019" y="1781300"/>
            <a:ext cx="10901549" cy="4360038"/>
          </a:xfrm>
        </p:spPr>
        <p:txBody>
          <a:bodyPr>
            <a:normAutofit/>
          </a:bodyPr>
          <a:lstStyle/>
          <a:p>
            <a:pPr marL="571500" indent="-571500">
              <a:buFont typeface="+mj-lt"/>
              <a:buAutoNum type="romanUcPeriod"/>
            </a:pPr>
            <a:r>
              <a:rPr lang="en-US" sz="4000" dirty="0">
                <a:solidFill>
                  <a:schemeClr val="accent5">
                    <a:lumMod val="75000"/>
                  </a:schemeClr>
                </a:solidFill>
              </a:rPr>
              <a:t>Motivation: </a:t>
            </a:r>
            <a:br>
              <a:rPr lang="en-US" sz="4000" dirty="0">
                <a:solidFill>
                  <a:schemeClr val="accent5">
                    <a:lumMod val="75000"/>
                  </a:schemeClr>
                </a:solidFill>
              </a:rPr>
            </a:br>
            <a:r>
              <a:rPr lang="en-US" sz="4000" dirty="0">
                <a:solidFill>
                  <a:schemeClr val="accent5">
                    <a:lumMod val="75000"/>
                  </a:schemeClr>
                </a:solidFill>
              </a:rPr>
              <a:t>How should recessions be declared in real time?</a:t>
            </a:r>
            <a:br>
              <a:rPr lang="en-US" sz="1200" dirty="0">
                <a:solidFill>
                  <a:schemeClr val="accent5">
                    <a:lumMod val="75000"/>
                  </a:schemeClr>
                </a:solidFill>
              </a:rPr>
            </a:br>
            <a:endParaRPr lang="en-US" sz="1200" dirty="0">
              <a:solidFill>
                <a:schemeClr val="accent5">
                  <a:lumMod val="75000"/>
                </a:schemeClr>
              </a:solidFill>
            </a:endParaRPr>
          </a:p>
          <a:p>
            <a:pPr marL="571500" indent="-571500">
              <a:buFont typeface="+mj-lt"/>
              <a:buAutoNum type="romanUcPeriod"/>
            </a:pPr>
            <a:r>
              <a:rPr lang="en-US" sz="4000" dirty="0">
                <a:solidFill>
                  <a:schemeClr val="accent5">
                    <a:lumMod val="75000"/>
                  </a:schemeClr>
                </a:solidFill>
              </a:rPr>
              <a:t>Two disadvantages of using the NBER BCDC</a:t>
            </a:r>
            <a:br>
              <a:rPr lang="en-US" sz="1200" dirty="0">
                <a:solidFill>
                  <a:schemeClr val="accent5">
                    <a:lumMod val="75000"/>
                  </a:schemeClr>
                </a:solidFill>
              </a:rPr>
            </a:br>
            <a:endParaRPr lang="en-US" sz="1200" dirty="0">
              <a:solidFill>
                <a:schemeClr val="accent5">
                  <a:lumMod val="75000"/>
                </a:schemeClr>
              </a:solidFill>
            </a:endParaRPr>
          </a:p>
          <a:p>
            <a:pPr marL="571500" indent="-571500">
              <a:buFont typeface="+mj-lt"/>
              <a:buAutoNum type="romanUcPeriod"/>
            </a:pPr>
            <a:r>
              <a:rPr lang="en-US" sz="4000" dirty="0">
                <a:solidFill>
                  <a:schemeClr val="accent5">
                    <a:lumMod val="75000"/>
                  </a:schemeClr>
                </a:solidFill>
              </a:rPr>
              <a:t>Two advantages of the NBER, </a:t>
            </a:r>
            <a:br>
              <a:rPr lang="en-US" sz="4000" dirty="0">
                <a:solidFill>
                  <a:schemeClr val="accent5">
                    <a:lumMod val="75000"/>
                  </a:schemeClr>
                </a:solidFill>
              </a:rPr>
            </a:br>
            <a:r>
              <a:rPr lang="en-US" sz="4000" dirty="0">
                <a:solidFill>
                  <a:schemeClr val="accent5">
                    <a:lumMod val="75000"/>
                  </a:schemeClr>
                </a:solidFill>
              </a:rPr>
              <a:t>vs. a 2-negative-quarters rule</a:t>
            </a:r>
            <a:br>
              <a:rPr lang="en-US" sz="1200" dirty="0">
                <a:solidFill>
                  <a:schemeClr val="accent5">
                    <a:lumMod val="75000"/>
                  </a:schemeClr>
                </a:solidFill>
              </a:rPr>
            </a:br>
            <a:endParaRPr lang="en-US" sz="1200" dirty="0">
              <a:solidFill>
                <a:schemeClr val="accent5">
                  <a:lumMod val="75000"/>
                </a:schemeClr>
              </a:solidFill>
            </a:endParaRPr>
          </a:p>
          <a:p>
            <a:pPr marL="571500" indent="-571500">
              <a:buFont typeface="+mj-lt"/>
              <a:buAutoNum type="romanUcPeriod"/>
            </a:pPr>
            <a:r>
              <a:rPr lang="en-US" sz="4000" dirty="0">
                <a:solidFill>
                  <a:schemeClr val="accent5">
                    <a:lumMod val="75000"/>
                  </a:schemeClr>
                </a:solidFill>
              </a:rPr>
              <a:t>The negative-quarters rule in other countries</a:t>
            </a:r>
          </a:p>
          <a:p>
            <a:pPr marL="571500" indent="-571500">
              <a:buFont typeface="+mj-lt"/>
              <a:buAutoNum type="romanUcPeriod"/>
            </a:pPr>
            <a:endParaRPr lang="en-US" sz="3200" dirty="0">
              <a:solidFill>
                <a:schemeClr val="accent5">
                  <a:lumMod val="75000"/>
                </a:schemeClr>
              </a:solidFill>
            </a:endParaRPr>
          </a:p>
          <a:p>
            <a:pPr marL="571500" indent="-571500">
              <a:buFont typeface="+mj-lt"/>
              <a:buAutoNum type="romanUcPeriod"/>
            </a:pPr>
            <a:endParaRPr lang="en-US" sz="3200" dirty="0">
              <a:solidFill>
                <a:schemeClr val="accent5">
                  <a:lumMod val="75000"/>
                </a:schemeClr>
              </a:solidFill>
            </a:endParaRPr>
          </a:p>
          <a:p>
            <a:pPr marL="514350" indent="-514350">
              <a:buFont typeface="+mj-lt"/>
              <a:buAutoNum type="romanUcPeriod"/>
            </a:pPr>
            <a:endParaRPr lang="en-US" sz="3200" dirty="0"/>
          </a:p>
        </p:txBody>
      </p:sp>
      <p:sp>
        <p:nvSpPr>
          <p:cNvPr id="4" name="Slide Number Placeholder 3">
            <a:extLst>
              <a:ext uri="{FF2B5EF4-FFF2-40B4-BE49-F238E27FC236}">
                <a16:creationId xmlns:a16="http://schemas.microsoft.com/office/drawing/2014/main" id="{8462F02F-210E-4BD4-BC67-B70A725D8601}"/>
              </a:ext>
            </a:extLst>
          </p:cNvPr>
          <p:cNvSpPr>
            <a:spLocks noGrp="1"/>
          </p:cNvSpPr>
          <p:nvPr>
            <p:ph type="sldNum" sz="quarter" idx="12"/>
          </p:nvPr>
        </p:nvSpPr>
        <p:spPr/>
        <p:txBody>
          <a:bodyPr/>
          <a:lstStyle/>
          <a:p>
            <a:fld id="{8CD51424-9AE3-4867-8CD2-08EDFA495985}" type="slidenum">
              <a:rPr lang="en-US" smtClean="0"/>
              <a:t>2</a:t>
            </a:fld>
            <a:endParaRPr lang="en-US"/>
          </a:p>
        </p:txBody>
      </p:sp>
    </p:spTree>
    <p:extLst>
      <p:ext uri="{BB962C8B-B14F-4D97-AF65-F5344CB8AC3E}">
        <p14:creationId xmlns:p14="http://schemas.microsoft.com/office/powerpoint/2010/main" val="1207682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0A635-65FA-44EC-85EF-6AACA4B6347A}"/>
              </a:ext>
            </a:extLst>
          </p:cNvPr>
          <p:cNvSpPr>
            <a:spLocks noGrp="1"/>
          </p:cNvSpPr>
          <p:nvPr>
            <p:ph type="title"/>
          </p:nvPr>
        </p:nvSpPr>
        <p:spPr>
          <a:xfrm>
            <a:off x="838200" y="299024"/>
            <a:ext cx="10515600" cy="1221304"/>
          </a:xfrm>
        </p:spPr>
        <p:txBody>
          <a:bodyPr>
            <a:normAutofit/>
          </a:bodyPr>
          <a:lstStyle/>
          <a:p>
            <a:r>
              <a:rPr lang="en-US" sz="4000" dirty="0">
                <a:solidFill>
                  <a:schemeClr val="accent5">
                    <a:lumMod val="75000"/>
                  </a:schemeClr>
                </a:solidFill>
                <a:latin typeface="+mn-lt"/>
              </a:rPr>
              <a:t>(IV) The negative-quarters rule in other countries</a:t>
            </a:r>
          </a:p>
        </p:txBody>
      </p:sp>
      <p:sp>
        <p:nvSpPr>
          <p:cNvPr id="3" name="Content Placeholder 2">
            <a:extLst>
              <a:ext uri="{FF2B5EF4-FFF2-40B4-BE49-F238E27FC236}">
                <a16:creationId xmlns:a16="http://schemas.microsoft.com/office/drawing/2014/main" id="{307123CD-AB59-42AF-B375-EC691143575E}"/>
              </a:ext>
            </a:extLst>
          </p:cNvPr>
          <p:cNvSpPr>
            <a:spLocks noGrp="1"/>
          </p:cNvSpPr>
          <p:nvPr>
            <p:ph idx="1"/>
          </p:nvPr>
        </p:nvSpPr>
        <p:spPr>
          <a:xfrm>
            <a:off x="838200" y="1555669"/>
            <a:ext cx="10515600" cy="5106389"/>
          </a:xfrm>
        </p:spPr>
        <p:txBody>
          <a:bodyPr>
            <a:normAutofit fontScale="92500"/>
          </a:bodyPr>
          <a:lstStyle/>
          <a:p>
            <a:pPr marL="457200" lvl="1" indent="0">
              <a:buNone/>
            </a:pPr>
            <a:r>
              <a:rPr lang="en-US" sz="3200" dirty="0"/>
              <a:t>1) Some advanced economies grow so slowly that even </a:t>
            </a:r>
            <a:br>
              <a:rPr lang="en-US" sz="3200" dirty="0"/>
            </a:br>
            <a:r>
              <a:rPr lang="en-US" sz="3200" dirty="0"/>
              <a:t>a slight slackening can put them into negative territory.</a:t>
            </a:r>
            <a:br>
              <a:rPr lang="en-US" dirty="0"/>
            </a:br>
            <a:endParaRPr lang="en-US" sz="2000" dirty="0"/>
          </a:p>
          <a:p>
            <a:pPr lvl="1"/>
            <a:r>
              <a:rPr lang="en-US" sz="3200" dirty="0"/>
              <a:t>Japan </a:t>
            </a:r>
          </a:p>
          <a:p>
            <a:pPr lvl="2"/>
            <a:r>
              <a:rPr lang="en-US" sz="2600" dirty="0"/>
              <a:t>Its growth has averaged only 1% p.a. in recent decades. </a:t>
            </a:r>
            <a:br>
              <a:rPr lang="en-US" sz="2600" dirty="0"/>
            </a:br>
            <a:r>
              <a:rPr lang="en-US" sz="2600" dirty="0"/>
              <a:t>That helps explain why…</a:t>
            </a:r>
          </a:p>
          <a:p>
            <a:pPr lvl="2"/>
            <a:r>
              <a:rPr lang="en-US" sz="2600" dirty="0"/>
              <a:t>by the 2-quarter rule, it had 5 recessions during the decade, 2007-2016 (see graph).</a:t>
            </a:r>
          </a:p>
          <a:p>
            <a:pPr lvl="2"/>
            <a:r>
              <a:rPr lang="en-US" sz="2600" dirty="0"/>
              <a:t>Perhaps that is why Japan does not use the 2-quarter rule. </a:t>
            </a:r>
          </a:p>
          <a:p>
            <a:pPr lvl="2"/>
            <a:r>
              <a:rPr lang="en-US" sz="2600" dirty="0"/>
              <a:t>Instead, Japan’s ESRI determined only 2 recessions during this period.</a:t>
            </a:r>
            <a:br>
              <a:rPr lang="en-US" sz="2200" dirty="0"/>
            </a:br>
            <a:endParaRPr lang="en-US" sz="2200" dirty="0"/>
          </a:p>
          <a:p>
            <a:pPr lvl="1"/>
            <a:r>
              <a:rPr lang="en-US" sz="3200" dirty="0"/>
              <a:t>EU may be getting there too.  </a:t>
            </a:r>
          </a:p>
          <a:p>
            <a:pPr lvl="2"/>
            <a:r>
              <a:rPr lang="en-US" sz="2800" dirty="0"/>
              <a:t>Italy’s 2022 GDP is the same as it was in 2005.</a:t>
            </a:r>
          </a:p>
        </p:txBody>
      </p:sp>
      <p:sp>
        <p:nvSpPr>
          <p:cNvPr id="4" name="Slide Number Placeholder 3">
            <a:extLst>
              <a:ext uri="{FF2B5EF4-FFF2-40B4-BE49-F238E27FC236}">
                <a16:creationId xmlns:a16="http://schemas.microsoft.com/office/drawing/2014/main" id="{213F7D06-340D-4E29-B4AB-8E12321CC70F}"/>
              </a:ext>
            </a:extLst>
          </p:cNvPr>
          <p:cNvSpPr>
            <a:spLocks noGrp="1"/>
          </p:cNvSpPr>
          <p:nvPr>
            <p:ph type="sldNum" sz="quarter" idx="12"/>
          </p:nvPr>
        </p:nvSpPr>
        <p:spPr/>
        <p:txBody>
          <a:bodyPr/>
          <a:lstStyle/>
          <a:p>
            <a:fld id="{8CD51424-9AE3-4867-8CD2-08EDFA495985}" type="slidenum">
              <a:rPr lang="en-US" smtClean="0"/>
              <a:t>20</a:t>
            </a:fld>
            <a:endParaRPr lang="en-US"/>
          </a:p>
        </p:txBody>
      </p:sp>
    </p:spTree>
    <p:extLst>
      <p:ext uri="{BB962C8B-B14F-4D97-AF65-F5344CB8AC3E}">
        <p14:creationId xmlns:p14="http://schemas.microsoft.com/office/powerpoint/2010/main" val="3373622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1519" y="325915"/>
            <a:ext cx="10047382" cy="786788"/>
          </a:xfrm>
        </p:spPr>
        <p:txBody>
          <a:bodyPr>
            <a:noAutofit/>
          </a:bodyPr>
          <a:lstStyle/>
          <a:p>
            <a:pPr algn="ctr"/>
            <a:br>
              <a:rPr lang="en-US" sz="800" dirty="0"/>
            </a:br>
            <a:br>
              <a:rPr lang="en-US" sz="800" dirty="0"/>
            </a:br>
            <a:r>
              <a:rPr lang="en-US" sz="2800" dirty="0">
                <a:latin typeface="+mn-lt"/>
              </a:rPr>
              <a:t>By the 2-quarter-GDP rule, Japan had 5 recessions during 2008-16.</a:t>
            </a:r>
            <a:r>
              <a:rPr lang="en-US" sz="2800" dirty="0"/>
              <a:t> </a:t>
            </a:r>
            <a:endParaRPr lang="en-US" sz="2400" dirty="0">
              <a:latin typeface="+mn-lt"/>
            </a:endParaRPr>
          </a:p>
        </p:txBody>
      </p:sp>
      <p:pic>
        <p:nvPicPr>
          <p:cNvPr id="5122" name="Picture 2"/>
          <p:cNvPicPr>
            <a:picLocks noGrp="1" noChangeAspect="1" noChangeArrowheads="1"/>
          </p:cNvPicPr>
          <p:nvPr>
            <p:ph idx="1"/>
          </p:nvPr>
        </p:nvPicPr>
        <p:blipFill>
          <a:blip r:embed="rId2">
            <a:extLst>
              <a:ext uri="{BEBA8EAE-BF5A-486C-A8C5-ECC9F3942E4B}">
                <a14:imgProps xmlns:a14="http://schemas.microsoft.com/office/drawing/2010/main">
                  <a14:imgLayer r:embed="rId3">
                    <a14:imgEffect>
                      <a14:brightnessContrast bright="-36000" contrast="73000"/>
                    </a14:imgEffect>
                  </a14:imgLayer>
                </a14:imgProps>
              </a:ext>
              <a:ext uri="{28A0092B-C50C-407E-A947-70E740481C1C}">
                <a14:useLocalDpi xmlns:a14="http://schemas.microsoft.com/office/drawing/2010/main" val="0"/>
              </a:ext>
            </a:extLst>
          </a:blip>
          <a:srcRect/>
          <a:stretch>
            <a:fillRect/>
          </a:stretch>
        </p:blipFill>
        <p:spPr bwMode="auto">
          <a:xfrm>
            <a:off x="1356079" y="1366089"/>
            <a:ext cx="9450598" cy="5067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53851839-F708-4DAF-8FCD-2309388284F0}" type="slidenum">
              <a:rPr lang="en-US" smtClean="0"/>
              <a:t>21</a:t>
            </a:fld>
            <a:endParaRPr lang="en-US"/>
          </a:p>
        </p:txBody>
      </p:sp>
      <p:sp>
        <p:nvSpPr>
          <p:cNvPr id="5" name="Title 1">
            <a:extLst>
              <a:ext uri="{FF2B5EF4-FFF2-40B4-BE49-F238E27FC236}">
                <a16:creationId xmlns:a16="http://schemas.microsoft.com/office/drawing/2014/main" id="{65669005-F220-4A37-A455-8ED8F60AA550}"/>
              </a:ext>
            </a:extLst>
          </p:cNvPr>
          <p:cNvSpPr txBox="1">
            <a:spLocks/>
          </p:cNvSpPr>
          <p:nvPr/>
        </p:nvSpPr>
        <p:spPr>
          <a:xfrm>
            <a:off x="2952225" y="1424030"/>
            <a:ext cx="6786685" cy="365125"/>
          </a:xfrm>
          <a:prstGeom prst="rect">
            <a:avLst/>
          </a:prstGeom>
          <a:solidFill>
            <a:schemeClr val="bg2"/>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a:t> </a:t>
            </a:r>
            <a:r>
              <a:rPr lang="en-US" sz="2400" dirty="0">
                <a:latin typeface="+mn-lt"/>
              </a:rPr>
              <a:t>Real GDP for Japan, 2007-2019</a:t>
            </a:r>
          </a:p>
        </p:txBody>
      </p:sp>
      <p:sp>
        <p:nvSpPr>
          <p:cNvPr id="6" name="Rectangle 5">
            <a:extLst>
              <a:ext uri="{FF2B5EF4-FFF2-40B4-BE49-F238E27FC236}">
                <a16:creationId xmlns:a16="http://schemas.microsoft.com/office/drawing/2014/main" id="{E97FF200-9CFD-4889-A087-B78F3878B773}"/>
              </a:ext>
            </a:extLst>
          </p:cNvPr>
          <p:cNvSpPr/>
          <p:nvPr/>
        </p:nvSpPr>
        <p:spPr>
          <a:xfrm>
            <a:off x="3106760" y="3101113"/>
            <a:ext cx="1589313" cy="584775"/>
          </a:xfrm>
          <a:prstGeom prst="rect">
            <a:avLst/>
          </a:prstGeom>
        </p:spPr>
        <p:txBody>
          <a:bodyPr wrap="square">
            <a:spAutoFit/>
          </a:bodyPr>
          <a:lstStyle/>
          <a:p>
            <a:r>
              <a:rPr lang="en-US" sz="1600" b="1" dirty="0">
                <a:solidFill>
                  <a:schemeClr val="accent1">
                    <a:lumMod val="75000"/>
                  </a:schemeClr>
                </a:solidFill>
                <a:ea typeface="Calibri" panose="020F0502020204030204" pitchFamily="34" charset="0"/>
              </a:rPr>
              <a:t>Feb. 2008 – </a:t>
            </a:r>
            <a:br>
              <a:rPr lang="en-US" sz="1600" b="1" dirty="0">
                <a:solidFill>
                  <a:schemeClr val="accent1">
                    <a:lumMod val="75000"/>
                  </a:schemeClr>
                </a:solidFill>
                <a:ea typeface="Calibri" panose="020F0502020204030204" pitchFamily="34" charset="0"/>
              </a:rPr>
            </a:br>
            <a:r>
              <a:rPr lang="en-US" sz="1600" b="1" dirty="0">
                <a:solidFill>
                  <a:schemeClr val="accent1">
                    <a:lumMod val="75000"/>
                  </a:schemeClr>
                </a:solidFill>
                <a:ea typeface="Calibri" panose="020F0502020204030204" pitchFamily="34" charset="0"/>
              </a:rPr>
              <a:t>March 2009</a:t>
            </a:r>
            <a:endParaRPr lang="en-US" sz="1600" b="1" dirty="0">
              <a:solidFill>
                <a:schemeClr val="accent1">
                  <a:lumMod val="75000"/>
                </a:schemeClr>
              </a:solidFill>
            </a:endParaRPr>
          </a:p>
        </p:txBody>
      </p:sp>
      <p:sp>
        <p:nvSpPr>
          <p:cNvPr id="7" name="Rectangle 6">
            <a:extLst>
              <a:ext uri="{FF2B5EF4-FFF2-40B4-BE49-F238E27FC236}">
                <a16:creationId xmlns:a16="http://schemas.microsoft.com/office/drawing/2014/main" id="{94053776-69D0-4228-9013-663C04199E98}"/>
              </a:ext>
            </a:extLst>
          </p:cNvPr>
          <p:cNvSpPr/>
          <p:nvPr/>
        </p:nvSpPr>
        <p:spPr>
          <a:xfrm>
            <a:off x="5401830" y="3101113"/>
            <a:ext cx="1016496" cy="830997"/>
          </a:xfrm>
          <a:prstGeom prst="rect">
            <a:avLst/>
          </a:prstGeom>
        </p:spPr>
        <p:txBody>
          <a:bodyPr wrap="square">
            <a:spAutoFit/>
          </a:bodyPr>
          <a:lstStyle/>
          <a:p>
            <a:pPr algn="ctr"/>
            <a:r>
              <a:rPr lang="en-US" sz="1600" b="1" dirty="0">
                <a:solidFill>
                  <a:schemeClr val="accent1">
                    <a:lumMod val="75000"/>
                  </a:schemeClr>
                </a:solidFill>
                <a:ea typeface="Calibri" panose="020F0502020204030204" pitchFamily="34" charset="0"/>
              </a:rPr>
              <a:t>March- Nov. 2012</a:t>
            </a:r>
            <a:endParaRPr lang="en-US" sz="1600" b="1" dirty="0">
              <a:solidFill>
                <a:schemeClr val="accent1">
                  <a:lumMod val="75000"/>
                </a:schemeClr>
              </a:solidFill>
            </a:endParaRPr>
          </a:p>
        </p:txBody>
      </p:sp>
      <p:sp>
        <p:nvSpPr>
          <p:cNvPr id="9" name="Rectangle 8">
            <a:extLst>
              <a:ext uri="{FF2B5EF4-FFF2-40B4-BE49-F238E27FC236}">
                <a16:creationId xmlns:a16="http://schemas.microsoft.com/office/drawing/2014/main" id="{9C570956-7219-49B2-9DF0-210AAEBFF9B6}"/>
              </a:ext>
            </a:extLst>
          </p:cNvPr>
          <p:cNvSpPr/>
          <p:nvPr/>
        </p:nvSpPr>
        <p:spPr>
          <a:xfrm>
            <a:off x="2522425" y="2405215"/>
            <a:ext cx="5515742" cy="369332"/>
          </a:xfrm>
          <a:prstGeom prst="rect">
            <a:avLst/>
          </a:prstGeom>
        </p:spPr>
        <p:txBody>
          <a:bodyPr wrap="none">
            <a:spAutoFit/>
          </a:bodyPr>
          <a:lstStyle/>
          <a:p>
            <a:pPr algn="ctr"/>
            <a:r>
              <a:rPr lang="en-US" b="1" dirty="0">
                <a:solidFill>
                  <a:schemeClr val="accent1">
                    <a:lumMod val="75000"/>
                  </a:schemeClr>
                </a:solidFill>
                <a:ea typeface="Calibri" panose="020F0502020204030204" pitchFamily="34" charset="0"/>
              </a:rPr>
              <a:t>Officially, Japan had only 2 recessions during this period</a:t>
            </a:r>
            <a:endParaRPr lang="en-US" b="1" dirty="0">
              <a:solidFill>
                <a:schemeClr val="accent1">
                  <a:lumMod val="75000"/>
                </a:schemeClr>
              </a:solidFill>
            </a:endParaRPr>
          </a:p>
        </p:txBody>
      </p:sp>
      <p:sp>
        <p:nvSpPr>
          <p:cNvPr id="8" name="Oval 7">
            <a:extLst>
              <a:ext uri="{FF2B5EF4-FFF2-40B4-BE49-F238E27FC236}">
                <a16:creationId xmlns:a16="http://schemas.microsoft.com/office/drawing/2014/main" id="{E4CF1081-6CB0-4654-B270-ACF02DE3DF3C}"/>
              </a:ext>
            </a:extLst>
          </p:cNvPr>
          <p:cNvSpPr/>
          <p:nvPr/>
        </p:nvSpPr>
        <p:spPr>
          <a:xfrm rot="20708651">
            <a:off x="3057187" y="3575223"/>
            <a:ext cx="650068" cy="217787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5D0E6707-24FC-41EA-B416-855850B141F5}"/>
              </a:ext>
            </a:extLst>
          </p:cNvPr>
          <p:cNvSpPr/>
          <p:nvPr/>
        </p:nvSpPr>
        <p:spPr>
          <a:xfrm rot="19712247">
            <a:off x="4752889" y="3937205"/>
            <a:ext cx="397087" cy="9144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5ECCE77-0F17-447C-B0D6-2642BE519B9D}"/>
              </a:ext>
            </a:extLst>
          </p:cNvPr>
          <p:cNvSpPr/>
          <p:nvPr/>
        </p:nvSpPr>
        <p:spPr>
          <a:xfrm rot="19133166">
            <a:off x="5698038" y="3748641"/>
            <a:ext cx="328171" cy="75570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01EFAC60-A70B-4F37-84D6-176AB4F23F0A}"/>
              </a:ext>
            </a:extLst>
          </p:cNvPr>
          <p:cNvSpPr/>
          <p:nvPr/>
        </p:nvSpPr>
        <p:spPr>
          <a:xfrm rot="19253346">
            <a:off x="7938362" y="2992581"/>
            <a:ext cx="267789" cy="53593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C23D837-1BD8-4F12-8ECF-BB4ADA6A2FFA}"/>
              </a:ext>
            </a:extLst>
          </p:cNvPr>
          <p:cNvSpPr/>
          <p:nvPr/>
        </p:nvSpPr>
        <p:spPr>
          <a:xfrm rot="19712247">
            <a:off x="6952571" y="3066540"/>
            <a:ext cx="397087" cy="9144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3627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8" grpId="0" animBg="1"/>
      <p:bldP spid="11" grpId="0" animBg="1"/>
      <p:bldP spid="16" grpId="0" animBg="1"/>
      <p:bldP spid="17" grpId="0" animBg="1"/>
      <p:bldP spid="1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E616F-4E9E-40AE-908F-5D180FB2AE64}"/>
              </a:ext>
            </a:extLst>
          </p:cNvPr>
          <p:cNvSpPr>
            <a:spLocks noGrp="1"/>
          </p:cNvSpPr>
          <p:nvPr>
            <p:ph type="title"/>
          </p:nvPr>
        </p:nvSpPr>
        <p:spPr/>
        <p:txBody>
          <a:bodyPr>
            <a:normAutofit/>
          </a:bodyPr>
          <a:lstStyle/>
          <a:p>
            <a:r>
              <a:rPr lang="en-US" sz="3600" dirty="0">
                <a:solidFill>
                  <a:schemeClr val="bg1">
                    <a:lumMod val="75000"/>
                  </a:schemeClr>
                </a:solidFill>
              </a:rPr>
              <a:t>The negative-quarters rule in other countries</a:t>
            </a:r>
          </a:p>
        </p:txBody>
      </p:sp>
      <p:sp>
        <p:nvSpPr>
          <p:cNvPr id="3" name="Content Placeholder 2">
            <a:extLst>
              <a:ext uri="{FF2B5EF4-FFF2-40B4-BE49-F238E27FC236}">
                <a16:creationId xmlns:a16="http://schemas.microsoft.com/office/drawing/2014/main" id="{54F9E1AF-7CDD-4790-A0C4-ADA68F66A1F6}"/>
              </a:ext>
            </a:extLst>
          </p:cNvPr>
          <p:cNvSpPr>
            <a:spLocks noGrp="1"/>
          </p:cNvSpPr>
          <p:nvPr>
            <p:ph idx="1"/>
          </p:nvPr>
        </p:nvSpPr>
        <p:spPr>
          <a:xfrm>
            <a:off x="838199" y="1825623"/>
            <a:ext cx="10882745" cy="3880195"/>
          </a:xfrm>
        </p:spPr>
        <p:txBody>
          <a:bodyPr>
            <a:normAutofit/>
          </a:bodyPr>
          <a:lstStyle/>
          <a:p>
            <a:pPr marL="0" indent="0">
              <a:buNone/>
            </a:pPr>
            <a:r>
              <a:rPr lang="en-US" dirty="0"/>
              <a:t>2) Some EMDEs grow so</a:t>
            </a:r>
            <a:r>
              <a:rPr lang="en-US" i="1" dirty="0"/>
              <a:t> rapidly </a:t>
            </a:r>
            <a:r>
              <a:rPr lang="en-US" dirty="0"/>
              <a:t>that even a large slackening </a:t>
            </a:r>
            <a:br>
              <a:rPr lang="en-US" dirty="0"/>
            </a:br>
            <a:r>
              <a:rPr lang="en-US" dirty="0"/>
              <a:t>does not put them into negative GDP territory.</a:t>
            </a:r>
          </a:p>
          <a:p>
            <a:pPr lvl="1"/>
            <a:r>
              <a:rPr lang="en-US" sz="2800" dirty="0"/>
              <a:t>Especially those that still have non-negligible population growth.</a:t>
            </a:r>
            <a:br>
              <a:rPr lang="en-US" sz="800" dirty="0"/>
            </a:br>
            <a:br>
              <a:rPr lang="en-US" sz="800" dirty="0"/>
            </a:br>
            <a:endParaRPr lang="en-US" sz="800" dirty="0"/>
          </a:p>
          <a:p>
            <a:pPr lvl="1"/>
            <a:r>
              <a:rPr lang="en-US" sz="2800" dirty="0"/>
              <a:t>E.g., Bangladesh: GDP growth hasn’t been &lt; 0 since 1975. (see graph)</a:t>
            </a:r>
            <a:br>
              <a:rPr lang="en-US" sz="800" dirty="0"/>
            </a:br>
            <a:br>
              <a:rPr lang="en-US" sz="800" dirty="0"/>
            </a:br>
            <a:endParaRPr lang="en-US" sz="800" dirty="0"/>
          </a:p>
          <a:p>
            <a:pPr lvl="1"/>
            <a:r>
              <a:rPr lang="en-US" sz="2800" dirty="0"/>
              <a:t>China: growth high for 5 decades, 1970-2019.</a:t>
            </a:r>
          </a:p>
          <a:p>
            <a:pPr lvl="2"/>
            <a:r>
              <a:rPr lang="en-US" sz="2400" dirty="0"/>
              <a:t>China had not had growth &lt; 0 since 1993 (until 2020).</a:t>
            </a:r>
          </a:p>
          <a:p>
            <a:pPr lvl="2"/>
            <a:r>
              <a:rPr lang="en-US" sz="2400" dirty="0"/>
              <a:t>even an 8-%-</a:t>
            </a:r>
            <a:r>
              <a:rPr lang="en-US" sz="2400" dirty="0" err="1"/>
              <a:t>pt</a:t>
            </a:r>
            <a:r>
              <a:rPr lang="en-US" sz="2400" dirty="0"/>
              <a:t> fall in GDP growth (from 14% in 2007 to </a:t>
            </a:r>
            <a:r>
              <a:rPr lang="en-US" sz="2400" dirty="0">
                <a:solidFill>
                  <a:schemeClr val="bg1">
                    <a:lumMod val="50000"/>
                  </a:schemeClr>
                </a:solidFill>
              </a:rPr>
              <a:t>6% </a:t>
            </a:r>
            <a:r>
              <a:rPr lang="en-US" sz="2400" dirty="0"/>
              <a:t>in 2009) </a:t>
            </a:r>
            <a:br>
              <a:rPr lang="en-US" sz="2400" dirty="0"/>
            </a:br>
            <a:r>
              <a:rPr lang="en-US" sz="2400" dirty="0"/>
              <a:t>was not enough to cause Chinese output to shrink in absolute terms. </a:t>
            </a:r>
          </a:p>
        </p:txBody>
      </p:sp>
      <p:sp>
        <p:nvSpPr>
          <p:cNvPr id="5" name="Rectangle 4">
            <a:extLst>
              <a:ext uri="{FF2B5EF4-FFF2-40B4-BE49-F238E27FC236}">
                <a16:creationId xmlns:a16="http://schemas.microsoft.com/office/drawing/2014/main" id="{D9FA7C72-0F45-4319-B3EC-C5A4D35849ED}"/>
              </a:ext>
            </a:extLst>
          </p:cNvPr>
          <p:cNvSpPr/>
          <p:nvPr/>
        </p:nvSpPr>
        <p:spPr>
          <a:xfrm>
            <a:off x="3273631" y="6133330"/>
            <a:ext cx="3388426" cy="200056"/>
          </a:xfrm>
          <a:prstGeom prst="rect">
            <a:avLst/>
          </a:prstGeom>
        </p:spPr>
        <p:txBody>
          <a:bodyPr wrap="square">
            <a:spAutoFit/>
          </a:bodyPr>
          <a:lstStyle/>
          <a:p>
            <a:r>
              <a:rPr lang="en-US" sz="700" dirty="0"/>
              <a:t>www.focus-economics.com/blog/fastest-growing-economies-in-the-world</a:t>
            </a:r>
          </a:p>
        </p:txBody>
      </p:sp>
      <p:sp>
        <p:nvSpPr>
          <p:cNvPr id="4" name="Slide Number Placeholder 3">
            <a:extLst>
              <a:ext uri="{FF2B5EF4-FFF2-40B4-BE49-F238E27FC236}">
                <a16:creationId xmlns:a16="http://schemas.microsoft.com/office/drawing/2014/main" id="{C8E47754-FCC1-4211-883A-5DCD581413E2}"/>
              </a:ext>
            </a:extLst>
          </p:cNvPr>
          <p:cNvSpPr>
            <a:spLocks noGrp="1"/>
          </p:cNvSpPr>
          <p:nvPr>
            <p:ph type="sldNum" sz="quarter" idx="12"/>
          </p:nvPr>
        </p:nvSpPr>
        <p:spPr/>
        <p:txBody>
          <a:bodyPr/>
          <a:lstStyle/>
          <a:p>
            <a:fld id="{8CD51424-9AE3-4867-8CD2-08EDFA495985}" type="slidenum">
              <a:rPr lang="en-US" smtClean="0"/>
              <a:t>22</a:t>
            </a:fld>
            <a:endParaRPr lang="en-US"/>
          </a:p>
        </p:txBody>
      </p:sp>
    </p:spTree>
    <p:extLst>
      <p:ext uri="{BB962C8B-B14F-4D97-AF65-F5344CB8AC3E}">
        <p14:creationId xmlns:p14="http://schemas.microsoft.com/office/powerpoint/2010/main" val="3248286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329A4BE-6513-4CFE-A84B-CA85DE631755}"/>
              </a:ext>
            </a:extLst>
          </p:cNvPr>
          <p:cNvPicPr>
            <a:picLocks noChangeAspect="1"/>
          </p:cNvPicPr>
          <p:nvPr/>
        </p:nvPicPr>
        <p:blipFill>
          <a:blip r:embed="rId2"/>
          <a:stretch>
            <a:fillRect/>
          </a:stretch>
        </p:blipFill>
        <p:spPr>
          <a:xfrm>
            <a:off x="1600200" y="1609108"/>
            <a:ext cx="9144000" cy="5013366"/>
          </a:xfrm>
          <a:prstGeom prst="rect">
            <a:avLst/>
          </a:prstGeom>
        </p:spPr>
      </p:pic>
      <p:sp>
        <p:nvSpPr>
          <p:cNvPr id="3" name="TextBox 2">
            <a:extLst>
              <a:ext uri="{FF2B5EF4-FFF2-40B4-BE49-F238E27FC236}">
                <a16:creationId xmlns:a16="http://schemas.microsoft.com/office/drawing/2014/main" id="{CF4D8774-8DB0-4661-88A3-56BB6778C309}"/>
              </a:ext>
            </a:extLst>
          </p:cNvPr>
          <p:cNvSpPr txBox="1"/>
          <p:nvPr/>
        </p:nvSpPr>
        <p:spPr>
          <a:xfrm>
            <a:off x="1905000" y="370582"/>
            <a:ext cx="8305800" cy="1015663"/>
          </a:xfrm>
          <a:prstGeom prst="rect">
            <a:avLst/>
          </a:prstGeom>
          <a:solidFill>
            <a:schemeClr val="bg1"/>
          </a:solidFill>
        </p:spPr>
        <p:txBody>
          <a:bodyPr wrap="square" rtlCol="0">
            <a:spAutoFit/>
          </a:bodyPr>
          <a:lstStyle/>
          <a:p>
            <a:pPr algn="ctr"/>
            <a:r>
              <a:rPr lang="en-US" sz="2800" dirty="0"/>
              <a:t>Bangladeshi growth averages 6 ½ %;</a:t>
            </a:r>
            <a:r>
              <a:rPr lang="en-US" sz="2800" baseline="30000" dirty="0"/>
              <a:t> Ϯ</a:t>
            </a:r>
            <a:r>
              <a:rPr lang="en-US" sz="2800" dirty="0"/>
              <a:t> </a:t>
            </a:r>
            <a:br>
              <a:rPr lang="en-US" sz="3200" dirty="0"/>
            </a:br>
            <a:r>
              <a:rPr lang="en-US" sz="3200" dirty="0"/>
              <a:t>it </a:t>
            </a:r>
            <a:r>
              <a:rPr lang="en-US" sz="2800" dirty="0"/>
              <a:t>hasn’t been &lt; 0 since 1975;  not &lt; 2.0% since 1980</a:t>
            </a:r>
          </a:p>
        </p:txBody>
      </p:sp>
      <p:sp>
        <p:nvSpPr>
          <p:cNvPr id="4" name="TextBox 3">
            <a:extLst>
              <a:ext uri="{FF2B5EF4-FFF2-40B4-BE49-F238E27FC236}">
                <a16:creationId xmlns:a16="http://schemas.microsoft.com/office/drawing/2014/main" id="{60A960BA-3D06-4166-9B63-A721B55C3B8F}"/>
              </a:ext>
            </a:extLst>
          </p:cNvPr>
          <p:cNvSpPr txBox="1"/>
          <p:nvPr/>
        </p:nvSpPr>
        <p:spPr>
          <a:xfrm>
            <a:off x="2493818" y="1836004"/>
            <a:ext cx="7288481" cy="461665"/>
          </a:xfrm>
          <a:prstGeom prst="rect">
            <a:avLst/>
          </a:prstGeom>
          <a:solidFill>
            <a:schemeClr val="bg1"/>
          </a:solidFill>
        </p:spPr>
        <p:txBody>
          <a:bodyPr wrap="square" rtlCol="0">
            <a:spAutoFit/>
          </a:bodyPr>
          <a:lstStyle/>
          <a:p>
            <a:pPr algn="ctr"/>
            <a:r>
              <a:rPr lang="en-US" sz="2400" dirty="0"/>
              <a:t>Real GDP growth rate for Bangladesh, annual, 1994-2022</a:t>
            </a:r>
          </a:p>
        </p:txBody>
      </p:sp>
      <p:sp>
        <p:nvSpPr>
          <p:cNvPr id="5" name="Rectangle 4">
            <a:extLst>
              <a:ext uri="{FF2B5EF4-FFF2-40B4-BE49-F238E27FC236}">
                <a16:creationId xmlns:a16="http://schemas.microsoft.com/office/drawing/2014/main" id="{B2AB15F6-1286-4A24-89B0-2079049127E4}"/>
              </a:ext>
            </a:extLst>
          </p:cNvPr>
          <p:cNvSpPr/>
          <p:nvPr/>
        </p:nvSpPr>
        <p:spPr>
          <a:xfrm>
            <a:off x="2286000" y="6124701"/>
            <a:ext cx="2514600" cy="615553"/>
          </a:xfrm>
          <a:prstGeom prst="rect">
            <a:avLst/>
          </a:prstGeom>
        </p:spPr>
        <p:txBody>
          <a:bodyPr wrap="square">
            <a:spAutoFit/>
          </a:bodyPr>
          <a:lstStyle/>
          <a:p>
            <a:r>
              <a:rPr lang="en-US" sz="1600" dirty="0"/>
              <a:t>GDP not available quarterly</a:t>
            </a:r>
            <a:br>
              <a:rPr lang="en-US" dirty="0"/>
            </a:br>
            <a:r>
              <a:rPr lang="en-US" dirty="0"/>
              <a:t>Ϯ  </a:t>
            </a:r>
            <a:r>
              <a:rPr lang="en-US" sz="1600" dirty="0"/>
              <a:t>June 2007- June 2022.   </a:t>
            </a:r>
          </a:p>
        </p:txBody>
      </p:sp>
      <p:sp>
        <p:nvSpPr>
          <p:cNvPr id="6" name="TextBox 5">
            <a:extLst>
              <a:ext uri="{FF2B5EF4-FFF2-40B4-BE49-F238E27FC236}">
                <a16:creationId xmlns:a16="http://schemas.microsoft.com/office/drawing/2014/main" id="{8E93DC1F-6522-4547-93F1-4C767F33BA4B}"/>
              </a:ext>
            </a:extLst>
          </p:cNvPr>
          <p:cNvSpPr txBox="1"/>
          <p:nvPr/>
        </p:nvSpPr>
        <p:spPr>
          <a:xfrm>
            <a:off x="7255823" y="4046125"/>
            <a:ext cx="2123705" cy="584775"/>
          </a:xfrm>
          <a:prstGeom prst="rect">
            <a:avLst/>
          </a:prstGeom>
          <a:noFill/>
        </p:spPr>
        <p:txBody>
          <a:bodyPr wrap="square" rtlCol="0">
            <a:spAutoFit/>
          </a:bodyPr>
          <a:lstStyle/>
          <a:p>
            <a:pPr algn="ctr"/>
            <a:r>
              <a:rPr lang="en-US" sz="1600" dirty="0">
                <a:solidFill>
                  <a:srgbClr val="FF0000"/>
                </a:solidFill>
              </a:rPr>
              <a:t>June 2019-June 2020</a:t>
            </a:r>
          </a:p>
          <a:p>
            <a:pPr algn="ctr"/>
            <a:r>
              <a:rPr lang="en-US" sz="1600" dirty="0">
                <a:solidFill>
                  <a:srgbClr val="FF0000"/>
                </a:solidFill>
              </a:rPr>
              <a:t>3.4%, record low &gt; 0 </a:t>
            </a:r>
            <a:r>
              <a:rPr lang="en-US" baseline="30000" dirty="0">
                <a:solidFill>
                  <a:srgbClr val="FF0000"/>
                </a:solidFill>
              </a:rPr>
              <a:t>Ϯ Ϯ </a:t>
            </a:r>
          </a:p>
        </p:txBody>
      </p:sp>
      <p:cxnSp>
        <p:nvCxnSpPr>
          <p:cNvPr id="9" name="Straight Arrow Connector 8">
            <a:extLst>
              <a:ext uri="{FF2B5EF4-FFF2-40B4-BE49-F238E27FC236}">
                <a16:creationId xmlns:a16="http://schemas.microsoft.com/office/drawing/2014/main" id="{4F53F674-AF4B-4FC3-BE5D-064AEFA7E7CA}"/>
              </a:ext>
            </a:extLst>
          </p:cNvPr>
          <p:cNvCxnSpPr>
            <a:cxnSpLocks/>
          </p:cNvCxnSpPr>
          <p:nvPr/>
        </p:nvCxnSpPr>
        <p:spPr>
          <a:xfrm>
            <a:off x="8914481" y="4701696"/>
            <a:ext cx="533400" cy="64906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A84000AC-9A8E-4C1B-A7C0-FE7A24266040}"/>
              </a:ext>
            </a:extLst>
          </p:cNvPr>
          <p:cNvSpPr/>
          <p:nvPr/>
        </p:nvSpPr>
        <p:spPr>
          <a:xfrm rot="10800000" flipV="1">
            <a:off x="4648200" y="6393875"/>
            <a:ext cx="1066800" cy="338554"/>
          </a:xfrm>
          <a:prstGeom prst="rect">
            <a:avLst/>
          </a:prstGeom>
        </p:spPr>
        <p:txBody>
          <a:bodyPr wrap="square">
            <a:spAutoFit/>
          </a:bodyPr>
          <a:lstStyle/>
          <a:p>
            <a:r>
              <a:rPr lang="en-US" sz="1600" dirty="0">
                <a:solidFill>
                  <a:srgbClr val="FF0000"/>
                </a:solidFill>
              </a:rPr>
              <a:t>Ϯ </a:t>
            </a:r>
            <a:r>
              <a:rPr lang="en-US" sz="1600" dirty="0" err="1">
                <a:solidFill>
                  <a:srgbClr val="FF0000"/>
                </a:solidFill>
              </a:rPr>
              <a:t>Ϯ</a:t>
            </a:r>
            <a:r>
              <a:rPr lang="en-US" sz="1600" dirty="0">
                <a:solidFill>
                  <a:srgbClr val="FF0000"/>
                </a:solidFill>
              </a:rPr>
              <a:t> </a:t>
            </a:r>
            <a:r>
              <a:rPr lang="en-US" sz="1600" dirty="0">
                <a:hlinkClick r:id="rId3"/>
              </a:rPr>
              <a:t>CEIC.</a:t>
            </a:r>
            <a:endParaRPr lang="en-US" sz="1600" dirty="0"/>
          </a:p>
        </p:txBody>
      </p:sp>
    </p:spTree>
    <p:extLst>
      <p:ext uri="{BB962C8B-B14F-4D97-AF65-F5344CB8AC3E}">
        <p14:creationId xmlns:p14="http://schemas.microsoft.com/office/powerpoint/2010/main" val="1426224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07123CD-AB59-42AF-B375-EC691143575E}"/>
              </a:ext>
            </a:extLst>
          </p:cNvPr>
          <p:cNvSpPr>
            <a:spLocks noGrp="1"/>
          </p:cNvSpPr>
          <p:nvPr>
            <p:ph idx="1"/>
          </p:nvPr>
        </p:nvSpPr>
        <p:spPr>
          <a:xfrm>
            <a:off x="838200" y="1802041"/>
            <a:ext cx="10515600" cy="4168316"/>
          </a:xfrm>
        </p:spPr>
        <p:txBody>
          <a:bodyPr>
            <a:normAutofit fontScale="92500"/>
          </a:bodyPr>
          <a:lstStyle/>
          <a:p>
            <a:pPr lvl="1"/>
            <a:r>
              <a:rPr lang="en-US" sz="3200" dirty="0"/>
              <a:t>Much talk about one in 2023.</a:t>
            </a:r>
            <a:br>
              <a:rPr lang="en-US" sz="3200" dirty="0"/>
            </a:br>
            <a:endParaRPr lang="en-US" sz="3200" dirty="0"/>
          </a:p>
          <a:p>
            <a:pPr lvl="1"/>
            <a:r>
              <a:rPr lang="en-US" sz="3200" dirty="0"/>
              <a:t>But how is it defined?  As two quarters of negative growth?</a:t>
            </a:r>
            <a:br>
              <a:rPr lang="en-US" sz="3200" dirty="0"/>
            </a:br>
            <a:endParaRPr lang="en-US" sz="3200" dirty="0"/>
          </a:p>
          <a:p>
            <a:pPr lvl="1"/>
            <a:r>
              <a:rPr lang="en-US" sz="3200" dirty="0"/>
              <a:t>Global GDP never fell, between 1960 and 2007. (See graph)</a:t>
            </a:r>
            <a:br>
              <a:rPr lang="en-US" sz="3200" dirty="0"/>
            </a:br>
            <a:endParaRPr lang="en-US" sz="3200" dirty="0"/>
          </a:p>
          <a:p>
            <a:pPr lvl="1"/>
            <a:r>
              <a:rPr lang="en-US" sz="3200" dirty="0"/>
              <a:t>Some suggest using growth in GDP/capita. </a:t>
            </a:r>
          </a:p>
          <a:p>
            <a:pPr lvl="2"/>
            <a:r>
              <a:rPr lang="en-US" sz="2600" dirty="0"/>
              <a:t>But that no longer helps much.</a:t>
            </a:r>
            <a:br>
              <a:rPr lang="en-US" dirty="0"/>
            </a:br>
            <a:endParaRPr lang="en-US" sz="1400" dirty="0"/>
          </a:p>
          <a:p>
            <a:endParaRPr lang="en-US" dirty="0"/>
          </a:p>
        </p:txBody>
      </p:sp>
      <p:sp>
        <p:nvSpPr>
          <p:cNvPr id="6" name="Rectangle 5">
            <a:extLst>
              <a:ext uri="{FF2B5EF4-FFF2-40B4-BE49-F238E27FC236}">
                <a16:creationId xmlns:a16="http://schemas.microsoft.com/office/drawing/2014/main" id="{9EA27991-3984-45CE-962C-7DECAE6FFAE0}"/>
              </a:ext>
            </a:extLst>
          </p:cNvPr>
          <p:cNvSpPr/>
          <p:nvPr/>
        </p:nvSpPr>
        <p:spPr>
          <a:xfrm>
            <a:off x="4476997" y="584264"/>
            <a:ext cx="3586347" cy="584775"/>
          </a:xfrm>
          <a:prstGeom prst="rect">
            <a:avLst/>
          </a:prstGeom>
        </p:spPr>
        <p:txBody>
          <a:bodyPr wrap="square">
            <a:spAutoFit/>
          </a:bodyPr>
          <a:lstStyle/>
          <a:p>
            <a:r>
              <a:rPr lang="en-US" sz="3200" dirty="0"/>
              <a:t>“Global recession?”</a:t>
            </a:r>
          </a:p>
        </p:txBody>
      </p:sp>
      <p:sp>
        <p:nvSpPr>
          <p:cNvPr id="2" name="Slide Number Placeholder 1">
            <a:extLst>
              <a:ext uri="{FF2B5EF4-FFF2-40B4-BE49-F238E27FC236}">
                <a16:creationId xmlns:a16="http://schemas.microsoft.com/office/drawing/2014/main" id="{A2E751ED-0472-4326-8001-29CF958A8563}"/>
              </a:ext>
            </a:extLst>
          </p:cNvPr>
          <p:cNvSpPr>
            <a:spLocks noGrp="1"/>
          </p:cNvSpPr>
          <p:nvPr>
            <p:ph type="sldNum" sz="quarter" idx="12"/>
          </p:nvPr>
        </p:nvSpPr>
        <p:spPr/>
        <p:txBody>
          <a:bodyPr/>
          <a:lstStyle/>
          <a:p>
            <a:fld id="{8CD51424-9AE3-4867-8CD2-08EDFA495985}" type="slidenum">
              <a:rPr lang="en-US" smtClean="0"/>
              <a:t>24</a:t>
            </a:fld>
            <a:endParaRPr lang="en-US"/>
          </a:p>
        </p:txBody>
      </p:sp>
    </p:spTree>
    <p:extLst>
      <p:ext uri="{BB962C8B-B14F-4D97-AF65-F5344CB8AC3E}">
        <p14:creationId xmlns:p14="http://schemas.microsoft.com/office/powerpoint/2010/main" val="3754953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2DEBE1A1-A3BB-4470-ACE4-F701E2EE42E9}"/>
              </a:ext>
            </a:extLst>
          </p:cNvPr>
          <p:cNvPicPr>
            <a:picLocks noGrp="1" noChangeAspect="1"/>
          </p:cNvPicPr>
          <p:nvPr>
            <p:ph idx="1"/>
          </p:nvPr>
        </p:nvPicPr>
        <p:blipFill>
          <a:blip r:embed="rId2"/>
          <a:stretch>
            <a:fillRect/>
          </a:stretch>
        </p:blipFill>
        <p:spPr>
          <a:xfrm>
            <a:off x="1306830" y="1690952"/>
            <a:ext cx="9806940" cy="5196841"/>
          </a:xfrm>
          <a:prstGeom prst="rect">
            <a:avLst/>
          </a:prstGeom>
        </p:spPr>
      </p:pic>
      <p:sp>
        <p:nvSpPr>
          <p:cNvPr id="5" name="Title 1">
            <a:extLst>
              <a:ext uri="{FF2B5EF4-FFF2-40B4-BE49-F238E27FC236}">
                <a16:creationId xmlns:a16="http://schemas.microsoft.com/office/drawing/2014/main" id="{CD192F2E-6AFD-4B09-9BCC-C254DA3E0143}"/>
              </a:ext>
            </a:extLst>
          </p:cNvPr>
          <p:cNvSpPr txBox="1">
            <a:spLocks/>
          </p:cNvSpPr>
          <p:nvPr/>
        </p:nvSpPr>
        <p:spPr>
          <a:xfrm>
            <a:off x="855024" y="147942"/>
            <a:ext cx="11032177" cy="141960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solidFill>
                  <a:sysClr val="windowText" lastClr="000000"/>
                </a:solidFill>
                <a:latin typeface="Calibri Light" panose="020F0302020204030204"/>
              </a:rPr>
              <a:t>Definition of Global Recession?  World growth did not go negative</a:t>
            </a:r>
            <a:br>
              <a:rPr lang="en-US" sz="3200" dirty="0">
                <a:solidFill>
                  <a:sysClr val="windowText" lastClr="000000"/>
                </a:solidFill>
                <a:latin typeface="Calibri Light" panose="020F0302020204030204"/>
              </a:rPr>
            </a:br>
            <a:r>
              <a:rPr lang="en-US" sz="3200" dirty="0">
                <a:solidFill>
                  <a:sysClr val="windowText" lastClr="000000"/>
                </a:solidFill>
                <a:latin typeface="Calibri Light" panose="020F0302020204030204"/>
              </a:rPr>
              <a:t>even in 1974 or 1982, though it did in 2009 &amp; 2020;</a:t>
            </a:r>
          </a:p>
        </p:txBody>
      </p:sp>
      <p:cxnSp>
        <p:nvCxnSpPr>
          <p:cNvPr id="6" name="Straight Connector 5">
            <a:extLst>
              <a:ext uri="{FF2B5EF4-FFF2-40B4-BE49-F238E27FC236}">
                <a16:creationId xmlns:a16="http://schemas.microsoft.com/office/drawing/2014/main" id="{97FC86CD-4616-4CA6-913E-2F4E9ED9DFEB}"/>
              </a:ext>
            </a:extLst>
          </p:cNvPr>
          <p:cNvCxnSpPr>
            <a:cxnSpLocks/>
          </p:cNvCxnSpPr>
          <p:nvPr/>
        </p:nvCxnSpPr>
        <p:spPr>
          <a:xfrm>
            <a:off x="1651785" y="4629796"/>
            <a:ext cx="8804910" cy="0"/>
          </a:xfrm>
          <a:prstGeom prst="line">
            <a:avLst/>
          </a:prstGeom>
          <a:ln w="57150">
            <a:prstDash val="sysDash"/>
          </a:ln>
        </p:spPr>
        <p:style>
          <a:lnRef idx="1">
            <a:schemeClr val="accent2"/>
          </a:lnRef>
          <a:fillRef idx="0">
            <a:schemeClr val="accent2"/>
          </a:fillRef>
          <a:effectRef idx="0">
            <a:schemeClr val="accent2"/>
          </a:effectRef>
          <a:fontRef idx="minor">
            <a:schemeClr val="tx1"/>
          </a:fontRef>
        </p:style>
      </p:cxnSp>
      <p:sp>
        <p:nvSpPr>
          <p:cNvPr id="8" name="Rectangle 7">
            <a:extLst>
              <a:ext uri="{FF2B5EF4-FFF2-40B4-BE49-F238E27FC236}">
                <a16:creationId xmlns:a16="http://schemas.microsoft.com/office/drawing/2014/main" id="{73482DE1-93BB-4AE2-ADF9-623D1C1C89CA}"/>
              </a:ext>
            </a:extLst>
          </p:cNvPr>
          <p:cNvSpPr/>
          <p:nvPr/>
        </p:nvSpPr>
        <p:spPr>
          <a:xfrm rot="10800000" flipV="1">
            <a:off x="2514600" y="6490155"/>
            <a:ext cx="4495800" cy="215444"/>
          </a:xfrm>
          <a:prstGeom prst="rect">
            <a:avLst/>
          </a:prstGeom>
        </p:spPr>
        <p:txBody>
          <a:bodyPr wrap="square">
            <a:spAutoFit/>
          </a:bodyPr>
          <a:lstStyle/>
          <a:p>
            <a:r>
              <a:rPr lang="en-US" sz="800" dirty="0"/>
              <a:t>https://tradingeconomics.com/world/gdp-growth-annual-percent-2010-wb-data.html</a:t>
            </a:r>
          </a:p>
        </p:txBody>
      </p:sp>
      <p:sp>
        <p:nvSpPr>
          <p:cNvPr id="7" name="Title 1">
            <a:extLst>
              <a:ext uri="{FF2B5EF4-FFF2-40B4-BE49-F238E27FC236}">
                <a16:creationId xmlns:a16="http://schemas.microsoft.com/office/drawing/2014/main" id="{DC5A3261-9446-45A9-B8C9-7A7881BCE2BB}"/>
              </a:ext>
            </a:extLst>
          </p:cNvPr>
          <p:cNvSpPr txBox="1">
            <a:spLocks/>
          </p:cNvSpPr>
          <p:nvPr/>
        </p:nvSpPr>
        <p:spPr>
          <a:xfrm>
            <a:off x="971800" y="1285990"/>
            <a:ext cx="10515600" cy="7888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solidFill>
                  <a:sysClr val="windowText" lastClr="000000"/>
                </a:solidFill>
                <a:latin typeface="Calibri Light" panose="020F0302020204030204"/>
              </a:rPr>
              <a:t>It has fallen below 2.0% more often.</a:t>
            </a:r>
          </a:p>
        </p:txBody>
      </p:sp>
      <p:cxnSp>
        <p:nvCxnSpPr>
          <p:cNvPr id="9" name="Straight Connector 8">
            <a:extLst>
              <a:ext uri="{FF2B5EF4-FFF2-40B4-BE49-F238E27FC236}">
                <a16:creationId xmlns:a16="http://schemas.microsoft.com/office/drawing/2014/main" id="{36FAF944-9877-409A-A0CE-03DA0926CE0F}"/>
              </a:ext>
            </a:extLst>
          </p:cNvPr>
          <p:cNvCxnSpPr>
            <a:cxnSpLocks/>
          </p:cNvCxnSpPr>
          <p:nvPr/>
        </p:nvCxnSpPr>
        <p:spPr>
          <a:xfrm>
            <a:off x="1614178" y="3998422"/>
            <a:ext cx="8804910" cy="0"/>
          </a:xfrm>
          <a:prstGeom prst="line">
            <a:avLst/>
          </a:prstGeom>
          <a:ln w="38100">
            <a:prstDash val="sysDash"/>
          </a:ln>
        </p:spPr>
        <p:style>
          <a:lnRef idx="1">
            <a:schemeClr val="accent2"/>
          </a:lnRef>
          <a:fillRef idx="0">
            <a:schemeClr val="accent2"/>
          </a:fillRef>
          <a:effectRef idx="0">
            <a:schemeClr val="accent2"/>
          </a:effectRef>
          <a:fontRef idx="minor">
            <a:schemeClr val="tx1"/>
          </a:fontRef>
        </p:style>
      </p:cxnSp>
      <p:sp>
        <p:nvSpPr>
          <p:cNvPr id="2" name="TextBox 1">
            <a:extLst>
              <a:ext uri="{FF2B5EF4-FFF2-40B4-BE49-F238E27FC236}">
                <a16:creationId xmlns:a16="http://schemas.microsoft.com/office/drawing/2014/main" id="{8A0A895F-2790-4123-9447-42376067AF54}"/>
              </a:ext>
            </a:extLst>
          </p:cNvPr>
          <p:cNvSpPr txBox="1"/>
          <p:nvPr/>
        </p:nvSpPr>
        <p:spPr>
          <a:xfrm>
            <a:off x="3657595" y="2198921"/>
            <a:ext cx="4965527" cy="430887"/>
          </a:xfrm>
          <a:prstGeom prst="rect">
            <a:avLst/>
          </a:prstGeom>
          <a:noFill/>
        </p:spPr>
        <p:txBody>
          <a:bodyPr wrap="none" rtlCol="0">
            <a:spAutoFit/>
          </a:bodyPr>
          <a:lstStyle/>
          <a:p>
            <a:r>
              <a:rPr lang="en-US" sz="2200" dirty="0"/>
              <a:t>World GDP growth (annual %), 1960-2021</a:t>
            </a:r>
          </a:p>
        </p:txBody>
      </p:sp>
      <p:sp>
        <p:nvSpPr>
          <p:cNvPr id="10" name="TextBox 9">
            <a:extLst>
              <a:ext uri="{FF2B5EF4-FFF2-40B4-BE49-F238E27FC236}">
                <a16:creationId xmlns:a16="http://schemas.microsoft.com/office/drawing/2014/main" id="{E0E02E1F-9169-46D8-99CD-EBB673C75EDB}"/>
              </a:ext>
            </a:extLst>
          </p:cNvPr>
          <p:cNvSpPr txBox="1"/>
          <p:nvPr/>
        </p:nvSpPr>
        <p:spPr>
          <a:xfrm>
            <a:off x="10614556" y="2458192"/>
            <a:ext cx="322616" cy="369332"/>
          </a:xfrm>
          <a:prstGeom prst="rect">
            <a:avLst/>
          </a:prstGeom>
          <a:noFill/>
        </p:spPr>
        <p:txBody>
          <a:bodyPr wrap="square" rtlCol="0">
            <a:spAutoFit/>
          </a:bodyPr>
          <a:lstStyle/>
          <a:p>
            <a:r>
              <a:rPr lang="en-US" dirty="0"/>
              <a:t>%</a:t>
            </a:r>
          </a:p>
        </p:txBody>
      </p:sp>
      <p:sp>
        <p:nvSpPr>
          <p:cNvPr id="3" name="Slide Number Placeholder 2">
            <a:extLst>
              <a:ext uri="{FF2B5EF4-FFF2-40B4-BE49-F238E27FC236}">
                <a16:creationId xmlns:a16="http://schemas.microsoft.com/office/drawing/2014/main" id="{FC6074F7-E7A4-41EF-AB22-F6D5C4F96AEC}"/>
              </a:ext>
            </a:extLst>
          </p:cNvPr>
          <p:cNvSpPr>
            <a:spLocks noGrp="1"/>
          </p:cNvSpPr>
          <p:nvPr>
            <p:ph type="sldNum" sz="quarter" idx="12"/>
          </p:nvPr>
        </p:nvSpPr>
        <p:spPr/>
        <p:txBody>
          <a:bodyPr/>
          <a:lstStyle/>
          <a:p>
            <a:fld id="{8CD51424-9AE3-4867-8CD2-08EDFA495985}" type="slidenum">
              <a:rPr lang="en-US" smtClean="0"/>
              <a:t>25</a:t>
            </a:fld>
            <a:endParaRPr lang="en-US"/>
          </a:p>
        </p:txBody>
      </p:sp>
    </p:spTree>
    <p:extLst>
      <p:ext uri="{BB962C8B-B14F-4D97-AF65-F5344CB8AC3E}">
        <p14:creationId xmlns:p14="http://schemas.microsoft.com/office/powerpoint/2010/main" val="4054969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EF2B7FC-15B9-4F7E-8A26-A3D479AF8546}"/>
              </a:ext>
            </a:extLst>
          </p:cNvPr>
          <p:cNvPicPr>
            <a:picLocks noChangeAspect="1"/>
          </p:cNvPicPr>
          <p:nvPr/>
        </p:nvPicPr>
        <p:blipFill rotWithShape="1">
          <a:blip r:embed="rId2"/>
          <a:srcRect t="31627" b="30770"/>
          <a:stretch/>
        </p:blipFill>
        <p:spPr>
          <a:xfrm>
            <a:off x="8236025" y="4344040"/>
            <a:ext cx="3611841" cy="2351238"/>
          </a:xfrm>
          <a:prstGeom prst="rect">
            <a:avLst/>
          </a:prstGeom>
        </p:spPr>
      </p:pic>
      <p:pic>
        <p:nvPicPr>
          <p:cNvPr id="5" name="Picture 4">
            <a:extLst>
              <a:ext uri="{FF2B5EF4-FFF2-40B4-BE49-F238E27FC236}">
                <a16:creationId xmlns:a16="http://schemas.microsoft.com/office/drawing/2014/main" id="{F6EB918B-FC34-4515-88A5-487903386345}"/>
              </a:ext>
            </a:extLst>
          </p:cNvPr>
          <p:cNvPicPr>
            <a:picLocks noChangeAspect="1"/>
          </p:cNvPicPr>
          <p:nvPr/>
        </p:nvPicPr>
        <p:blipFill>
          <a:blip r:embed="rId3"/>
          <a:stretch>
            <a:fillRect/>
          </a:stretch>
        </p:blipFill>
        <p:spPr>
          <a:xfrm>
            <a:off x="328305" y="2106830"/>
            <a:ext cx="7064068" cy="4412725"/>
          </a:xfrm>
          <a:prstGeom prst="rect">
            <a:avLst/>
          </a:prstGeom>
        </p:spPr>
      </p:pic>
      <p:sp>
        <p:nvSpPr>
          <p:cNvPr id="6" name="TextBox 5">
            <a:extLst>
              <a:ext uri="{FF2B5EF4-FFF2-40B4-BE49-F238E27FC236}">
                <a16:creationId xmlns:a16="http://schemas.microsoft.com/office/drawing/2014/main" id="{5B1D64A2-6EC6-43A6-8A1E-998F8D68C563}"/>
              </a:ext>
            </a:extLst>
          </p:cNvPr>
          <p:cNvSpPr txBox="1"/>
          <p:nvPr/>
        </p:nvSpPr>
        <p:spPr>
          <a:xfrm>
            <a:off x="2339440" y="1554089"/>
            <a:ext cx="3431973" cy="400110"/>
          </a:xfrm>
          <a:prstGeom prst="rect">
            <a:avLst/>
          </a:prstGeom>
          <a:noFill/>
        </p:spPr>
        <p:txBody>
          <a:bodyPr wrap="square" rtlCol="0">
            <a:spAutoFit/>
          </a:bodyPr>
          <a:lstStyle/>
          <a:p>
            <a:pPr algn="ctr"/>
            <a:r>
              <a:rPr lang="en-US" sz="2000" dirty="0"/>
              <a:t>Seven white men in blue shirts</a:t>
            </a:r>
          </a:p>
        </p:txBody>
      </p:sp>
      <p:sp>
        <p:nvSpPr>
          <p:cNvPr id="7" name="TextBox 6">
            <a:extLst>
              <a:ext uri="{FF2B5EF4-FFF2-40B4-BE49-F238E27FC236}">
                <a16:creationId xmlns:a16="http://schemas.microsoft.com/office/drawing/2014/main" id="{2F1D914E-E0FD-4089-91A9-7F1CDFB02209}"/>
              </a:ext>
            </a:extLst>
          </p:cNvPr>
          <p:cNvSpPr txBox="1"/>
          <p:nvPr/>
        </p:nvSpPr>
        <p:spPr>
          <a:xfrm>
            <a:off x="6657630" y="3925612"/>
            <a:ext cx="6167720" cy="400110"/>
          </a:xfrm>
          <a:prstGeom prst="rect">
            <a:avLst/>
          </a:prstGeom>
          <a:noFill/>
        </p:spPr>
        <p:txBody>
          <a:bodyPr wrap="square" rtlCol="0">
            <a:spAutoFit/>
          </a:bodyPr>
          <a:lstStyle/>
          <a:p>
            <a:pPr algn="ctr"/>
            <a:r>
              <a:rPr lang="en-US" sz="2000" dirty="0"/>
              <a:t>Jeopardy question: “What is a recession?”</a:t>
            </a:r>
          </a:p>
        </p:txBody>
      </p:sp>
      <p:pic>
        <p:nvPicPr>
          <p:cNvPr id="3" name="Picture 2" descr="A picture containing text, newspaper, screenshot&#10;&#10;Description automatically generated">
            <a:extLst>
              <a:ext uri="{FF2B5EF4-FFF2-40B4-BE49-F238E27FC236}">
                <a16:creationId xmlns:a16="http://schemas.microsoft.com/office/drawing/2014/main" id="{5E1D0A95-BE97-4327-B091-78ED7C0D24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68275" y="341549"/>
            <a:ext cx="2386940" cy="3437194"/>
          </a:xfrm>
          <a:prstGeom prst="rect">
            <a:avLst/>
          </a:prstGeom>
        </p:spPr>
      </p:pic>
      <p:sp>
        <p:nvSpPr>
          <p:cNvPr id="8" name="TextBox 7">
            <a:extLst>
              <a:ext uri="{FF2B5EF4-FFF2-40B4-BE49-F238E27FC236}">
                <a16:creationId xmlns:a16="http://schemas.microsoft.com/office/drawing/2014/main" id="{83F1FD0F-99B7-48BC-954D-29E10A692E99}"/>
              </a:ext>
            </a:extLst>
          </p:cNvPr>
          <p:cNvSpPr txBox="1"/>
          <p:nvPr/>
        </p:nvSpPr>
        <p:spPr>
          <a:xfrm>
            <a:off x="7422073" y="1647115"/>
            <a:ext cx="1886195" cy="707886"/>
          </a:xfrm>
          <a:prstGeom prst="rect">
            <a:avLst/>
          </a:prstGeom>
          <a:noFill/>
        </p:spPr>
        <p:txBody>
          <a:bodyPr wrap="square" rtlCol="0">
            <a:spAutoFit/>
          </a:bodyPr>
          <a:lstStyle/>
          <a:p>
            <a:pPr algn="r"/>
            <a:r>
              <a:rPr lang="en-US" sz="2000" dirty="0"/>
              <a:t>“The Dating Game”</a:t>
            </a:r>
          </a:p>
        </p:txBody>
      </p:sp>
      <p:sp>
        <p:nvSpPr>
          <p:cNvPr id="2" name="Slide Number Placeholder 1">
            <a:extLst>
              <a:ext uri="{FF2B5EF4-FFF2-40B4-BE49-F238E27FC236}">
                <a16:creationId xmlns:a16="http://schemas.microsoft.com/office/drawing/2014/main" id="{A0D75FB0-D77E-436A-89F6-81F9ACB3F417}"/>
              </a:ext>
            </a:extLst>
          </p:cNvPr>
          <p:cNvSpPr>
            <a:spLocks noGrp="1"/>
          </p:cNvSpPr>
          <p:nvPr>
            <p:ph type="sldNum" sz="quarter" idx="12"/>
          </p:nvPr>
        </p:nvSpPr>
        <p:spPr/>
        <p:txBody>
          <a:bodyPr/>
          <a:lstStyle/>
          <a:p>
            <a:fld id="{8CD51424-9AE3-4867-8CD2-08EDFA495985}" type="slidenum">
              <a:rPr lang="en-US" smtClean="0"/>
              <a:t>26</a:t>
            </a:fld>
            <a:endParaRPr lang="en-US"/>
          </a:p>
        </p:txBody>
      </p:sp>
      <p:sp>
        <p:nvSpPr>
          <p:cNvPr id="9" name="TextBox 8">
            <a:extLst>
              <a:ext uri="{FF2B5EF4-FFF2-40B4-BE49-F238E27FC236}">
                <a16:creationId xmlns:a16="http://schemas.microsoft.com/office/drawing/2014/main" id="{0783DC52-1545-43D0-827D-ECCA665EC024}"/>
              </a:ext>
            </a:extLst>
          </p:cNvPr>
          <p:cNvSpPr txBox="1"/>
          <p:nvPr/>
        </p:nvSpPr>
        <p:spPr>
          <a:xfrm>
            <a:off x="4581897" y="388331"/>
            <a:ext cx="3431973" cy="1107996"/>
          </a:xfrm>
          <a:prstGeom prst="rect">
            <a:avLst/>
          </a:prstGeom>
          <a:noFill/>
        </p:spPr>
        <p:txBody>
          <a:bodyPr wrap="square" rtlCol="0">
            <a:spAutoFit/>
          </a:bodyPr>
          <a:lstStyle/>
          <a:p>
            <a:pPr algn="ctr"/>
            <a:r>
              <a:rPr lang="en-US" sz="6600" dirty="0">
                <a:latin typeface="Blackadder ITC" panose="04020505051007020D02" pitchFamily="82" charset="0"/>
              </a:rPr>
              <a:t>Thank  you</a:t>
            </a:r>
          </a:p>
        </p:txBody>
      </p:sp>
    </p:spTree>
    <p:extLst>
      <p:ext uri="{BB962C8B-B14F-4D97-AF65-F5344CB8AC3E}">
        <p14:creationId xmlns:p14="http://schemas.microsoft.com/office/powerpoint/2010/main" val="41490462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3487E-AA3A-4EBE-BD0D-3E4AB736FEDC}"/>
              </a:ext>
            </a:extLst>
          </p:cNvPr>
          <p:cNvSpPr>
            <a:spLocks noGrp="1"/>
          </p:cNvSpPr>
          <p:nvPr>
            <p:ph type="title"/>
          </p:nvPr>
        </p:nvSpPr>
        <p:spPr>
          <a:xfrm>
            <a:off x="838200" y="662008"/>
            <a:ext cx="10515600" cy="1325563"/>
          </a:xfrm>
        </p:spPr>
        <p:txBody>
          <a:bodyPr>
            <a:normAutofit/>
          </a:bodyPr>
          <a:lstStyle/>
          <a:p>
            <a:r>
              <a:rPr lang="en-US" sz="3600" dirty="0">
                <a:latin typeface="+mn-lt"/>
              </a:rPr>
              <a:t>History of the NBER’s dating of peaks &amp; troughs</a:t>
            </a:r>
          </a:p>
        </p:txBody>
      </p:sp>
      <p:sp>
        <p:nvSpPr>
          <p:cNvPr id="3" name="Content Placeholder 2">
            <a:extLst>
              <a:ext uri="{FF2B5EF4-FFF2-40B4-BE49-F238E27FC236}">
                <a16:creationId xmlns:a16="http://schemas.microsoft.com/office/drawing/2014/main" id="{C043EBCE-C01D-4EC7-AFA9-E1B06C5B942E}"/>
              </a:ext>
            </a:extLst>
          </p:cNvPr>
          <p:cNvSpPr>
            <a:spLocks noGrp="1"/>
          </p:cNvSpPr>
          <p:nvPr>
            <p:ph idx="1"/>
          </p:nvPr>
        </p:nvSpPr>
        <p:spPr>
          <a:xfrm>
            <a:off x="814450" y="1923802"/>
            <a:ext cx="10515600" cy="4548251"/>
          </a:xfrm>
        </p:spPr>
        <p:txBody>
          <a:bodyPr>
            <a:normAutofit/>
          </a:bodyPr>
          <a:lstStyle/>
          <a:p>
            <a:r>
              <a:rPr lang="en-US" dirty="0"/>
              <a:t>The NBER was founded in 1920.</a:t>
            </a:r>
          </a:p>
          <a:p>
            <a:pPr lvl="1"/>
            <a:r>
              <a:rPr lang="en-US" dirty="0"/>
              <a:t>Its Business Cycle chronology goes back to 1854.</a:t>
            </a:r>
          </a:p>
          <a:p>
            <a:pPr lvl="1"/>
            <a:r>
              <a:rPr lang="en-US" dirty="0"/>
              <a:t>Burns &amp; Mitchell (1946)</a:t>
            </a:r>
          </a:p>
          <a:p>
            <a:pPr lvl="1"/>
            <a:r>
              <a:rPr lang="en-US" dirty="0"/>
              <a:t>Three requirements: duration, depth, &amp; diffusion within the economy.</a:t>
            </a:r>
          </a:p>
          <a:p>
            <a:pPr lvl="1"/>
            <a:r>
              <a:rPr lang="en-US" dirty="0"/>
              <a:t>During its first 50 years, the dating received little real-time attention.</a:t>
            </a:r>
            <a:br>
              <a:rPr lang="en-US" sz="1600" dirty="0"/>
            </a:br>
            <a:endParaRPr lang="en-US" sz="1600" dirty="0"/>
          </a:p>
          <a:p>
            <a:r>
              <a:rPr lang="en-US" dirty="0"/>
              <a:t>Martin Feldstein established a committee in 1978.  </a:t>
            </a:r>
            <a:endParaRPr lang="en-US" sz="1400" dirty="0"/>
          </a:p>
          <a:p>
            <a:pPr lvl="1"/>
            <a:r>
              <a:rPr lang="en-US" dirty="0"/>
              <a:t>The first press release dates from </a:t>
            </a:r>
            <a:r>
              <a:rPr lang="en-US" u="sng" dirty="0">
                <a:hlinkClick r:id="rId2"/>
              </a:rPr>
              <a:t>July 27, 1979</a:t>
            </a:r>
            <a:r>
              <a:rPr lang="en-US" dirty="0"/>
              <a:t>.  </a:t>
            </a:r>
            <a:endParaRPr lang="en-US" sz="1400" dirty="0"/>
          </a:p>
          <a:p>
            <a:pPr lvl="1"/>
            <a:r>
              <a:rPr lang="en-US" dirty="0"/>
              <a:t>The NBER President, currently Jim Poterba, designates committee members.</a:t>
            </a:r>
            <a:endParaRPr lang="en-US" sz="1400" dirty="0"/>
          </a:p>
          <a:p>
            <a:pPr lvl="1"/>
            <a:r>
              <a:rPr lang="en-US" dirty="0"/>
              <a:t>The membership of the committee varies between 6 and 10.</a:t>
            </a:r>
            <a:endParaRPr lang="en-US" sz="1400" dirty="0"/>
          </a:p>
          <a:p>
            <a:pPr lvl="1"/>
            <a:r>
              <a:rPr lang="en-US" dirty="0"/>
              <a:t>Bob Hall has been chairman of the committee since 1978.</a:t>
            </a:r>
          </a:p>
        </p:txBody>
      </p:sp>
      <p:sp>
        <p:nvSpPr>
          <p:cNvPr id="4" name="Title 1">
            <a:extLst>
              <a:ext uri="{FF2B5EF4-FFF2-40B4-BE49-F238E27FC236}">
                <a16:creationId xmlns:a16="http://schemas.microsoft.com/office/drawing/2014/main" id="{8C41E29F-3427-4A94-8AFE-5C2677F4FD7A}"/>
              </a:ext>
            </a:extLst>
          </p:cNvPr>
          <p:cNvSpPr txBox="1">
            <a:spLocks/>
          </p:cNvSpPr>
          <p:nvPr/>
        </p:nvSpPr>
        <p:spPr>
          <a:xfrm>
            <a:off x="838200" y="127619"/>
            <a:ext cx="5348844" cy="12855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Appendices</a:t>
            </a:r>
          </a:p>
        </p:txBody>
      </p:sp>
      <p:sp>
        <p:nvSpPr>
          <p:cNvPr id="5" name="Slide Number Placeholder 4">
            <a:extLst>
              <a:ext uri="{FF2B5EF4-FFF2-40B4-BE49-F238E27FC236}">
                <a16:creationId xmlns:a16="http://schemas.microsoft.com/office/drawing/2014/main" id="{1504B4EA-5AF3-4C72-80DB-4914AACEB067}"/>
              </a:ext>
            </a:extLst>
          </p:cNvPr>
          <p:cNvSpPr>
            <a:spLocks noGrp="1"/>
          </p:cNvSpPr>
          <p:nvPr>
            <p:ph type="sldNum" sz="quarter" idx="12"/>
          </p:nvPr>
        </p:nvSpPr>
        <p:spPr/>
        <p:txBody>
          <a:bodyPr/>
          <a:lstStyle/>
          <a:p>
            <a:fld id="{8CD51424-9AE3-4867-8CD2-08EDFA495985}" type="slidenum">
              <a:rPr lang="en-US" smtClean="0"/>
              <a:t>27</a:t>
            </a:fld>
            <a:endParaRPr lang="en-US"/>
          </a:p>
        </p:txBody>
      </p:sp>
    </p:spTree>
    <p:extLst>
      <p:ext uri="{BB962C8B-B14F-4D97-AF65-F5344CB8AC3E}">
        <p14:creationId xmlns:p14="http://schemas.microsoft.com/office/powerpoint/2010/main" val="7708690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81000" y="95250"/>
          <a:ext cx="8667750" cy="6286500"/>
          <a:chOff x="381000" y="95250"/>
          <a:chExt cx="8667750" cy="6286500"/>
        </a:xfrm>
      </p:grpSpPr>
      <p:pic>
        <p:nvPicPr>
          <p:cNvPr id="3" name="FRED Graph Chart" descr="FRED Graph">
            <a:hlinkClick r:id="rId3" tooltip="View this chart in your browser. "/>
          </p:cNvPr>
          <p:cNvPicPr>
            <a:picLocks noChangeAspect="1"/>
          </p:cNvPicPr>
          <p:nvPr/>
        </p:nvPicPr>
        <p:blipFill>
          <a:blip r:embed="rId4"/>
          <a:stretch>
            <a:fillRect/>
          </a:stretch>
        </p:blipFill>
        <p:spPr>
          <a:xfrm>
            <a:off x="2000250" y="1447801"/>
            <a:ext cx="8191500" cy="5124449"/>
          </a:xfrm>
          <a:prstGeom prst="rect">
            <a:avLst/>
          </a:prstGeom>
        </p:spPr>
      </p:pic>
      <p:sp>
        <p:nvSpPr>
          <p:cNvPr id="2" name="TextBox 1"/>
          <p:cNvSpPr txBox="1"/>
          <p:nvPr/>
        </p:nvSpPr>
        <p:spPr>
          <a:xfrm>
            <a:off x="2057400" y="95251"/>
            <a:ext cx="7620000" cy="461665"/>
          </a:xfrm>
          <a:prstGeom prst="rect">
            <a:avLst/>
          </a:prstGeom>
          <a:noFill/>
        </p:spPr>
        <p:txBody>
          <a:bodyPr lIns="91440" tIns="45720" rIns="91440" bIns="45720" rtlCol="0">
            <a:spAutoFit/>
          </a:bodyPr>
          <a:lstStyle/>
          <a:p>
            <a:pPr algn="ctr" fontAlgn="base"/>
            <a:r>
              <a:rPr lang="en-US" sz="2400">
                <a:solidFill>
                  <a:srgbClr val="333333">
                    <a:alpha val="20000"/>
                  </a:srgbClr>
                </a:solidFill>
                <a:latin typeface="Calibri"/>
              </a:rPr>
              <a:t> </a:t>
            </a:r>
          </a:p>
        </p:txBody>
      </p:sp>
      <p:sp>
        <p:nvSpPr>
          <p:cNvPr id="4" name="TextBox 3">
            <a:extLst>
              <a:ext uri="{FF2B5EF4-FFF2-40B4-BE49-F238E27FC236}">
                <a16:creationId xmlns:a16="http://schemas.microsoft.com/office/drawing/2014/main" id="{8E692B04-AFDB-401D-A484-67038245581B}"/>
              </a:ext>
            </a:extLst>
          </p:cNvPr>
          <p:cNvSpPr txBox="1"/>
          <p:nvPr/>
        </p:nvSpPr>
        <p:spPr>
          <a:xfrm>
            <a:off x="3276600" y="1447802"/>
            <a:ext cx="5953172" cy="461665"/>
          </a:xfrm>
          <a:prstGeom prst="rect">
            <a:avLst/>
          </a:prstGeom>
          <a:solidFill>
            <a:schemeClr val="bg1"/>
          </a:solidFill>
        </p:spPr>
        <p:txBody>
          <a:bodyPr wrap="square" rtlCol="0">
            <a:spAutoFit/>
          </a:bodyPr>
          <a:lstStyle/>
          <a:p>
            <a:pPr algn="ctr"/>
            <a:r>
              <a:rPr lang="en-US" sz="2400" dirty="0"/>
              <a:t>      Level of real GDP for US, 2000-2002</a:t>
            </a:r>
          </a:p>
        </p:txBody>
      </p:sp>
      <p:sp>
        <p:nvSpPr>
          <p:cNvPr id="5" name="TextBox 4">
            <a:extLst>
              <a:ext uri="{FF2B5EF4-FFF2-40B4-BE49-F238E27FC236}">
                <a16:creationId xmlns:a16="http://schemas.microsoft.com/office/drawing/2014/main" id="{90147779-BF45-42E1-B93C-5B9BBBA003ED}"/>
              </a:ext>
            </a:extLst>
          </p:cNvPr>
          <p:cNvSpPr txBox="1"/>
          <p:nvPr/>
        </p:nvSpPr>
        <p:spPr>
          <a:xfrm>
            <a:off x="2176153" y="212644"/>
            <a:ext cx="7620000" cy="954107"/>
          </a:xfrm>
          <a:prstGeom prst="rect">
            <a:avLst/>
          </a:prstGeom>
          <a:solidFill>
            <a:schemeClr val="bg1"/>
          </a:solidFill>
        </p:spPr>
        <p:txBody>
          <a:bodyPr wrap="square" rtlCol="0">
            <a:spAutoFit/>
          </a:bodyPr>
          <a:lstStyle/>
          <a:p>
            <a:pPr algn="ctr"/>
            <a:r>
              <a:rPr lang="en-US" sz="2800" dirty="0"/>
              <a:t>The 2-consecutive- quarter rule says the US did not experience a recession in 2001</a:t>
            </a:r>
          </a:p>
        </p:txBody>
      </p:sp>
      <p:sp>
        <p:nvSpPr>
          <p:cNvPr id="6" name="TextBox 5">
            <a:extLst>
              <a:ext uri="{FF2B5EF4-FFF2-40B4-BE49-F238E27FC236}">
                <a16:creationId xmlns:a16="http://schemas.microsoft.com/office/drawing/2014/main" id="{7B64EAE2-F6AD-473D-8027-21A7EABAEA4A}"/>
              </a:ext>
            </a:extLst>
          </p:cNvPr>
          <p:cNvSpPr txBox="1"/>
          <p:nvPr/>
        </p:nvSpPr>
        <p:spPr>
          <a:xfrm>
            <a:off x="4520142" y="3635514"/>
            <a:ext cx="1118658" cy="707886"/>
          </a:xfrm>
          <a:prstGeom prst="rect">
            <a:avLst/>
          </a:prstGeom>
          <a:solidFill>
            <a:schemeClr val="bg1"/>
          </a:solidFill>
        </p:spPr>
        <p:txBody>
          <a:bodyPr wrap="square" rtlCol="0">
            <a:spAutoFit/>
          </a:bodyPr>
          <a:lstStyle/>
          <a:p>
            <a:pPr algn="ctr"/>
            <a:r>
              <a:rPr lang="en-US" sz="2000" b="1" dirty="0">
                <a:solidFill>
                  <a:srgbClr val="FF0000"/>
                </a:solidFill>
              </a:rPr>
              <a:t>March 2001</a:t>
            </a:r>
          </a:p>
        </p:txBody>
      </p:sp>
      <p:sp>
        <p:nvSpPr>
          <p:cNvPr id="7" name="TextBox 6">
            <a:extLst>
              <a:ext uri="{FF2B5EF4-FFF2-40B4-BE49-F238E27FC236}">
                <a16:creationId xmlns:a16="http://schemas.microsoft.com/office/drawing/2014/main" id="{A909C448-A051-4C6C-A565-916E8AB86FB5}"/>
              </a:ext>
            </a:extLst>
          </p:cNvPr>
          <p:cNvSpPr txBox="1"/>
          <p:nvPr/>
        </p:nvSpPr>
        <p:spPr>
          <a:xfrm>
            <a:off x="7451178" y="2949714"/>
            <a:ext cx="1007023" cy="707886"/>
          </a:xfrm>
          <a:prstGeom prst="rect">
            <a:avLst/>
          </a:prstGeom>
          <a:solidFill>
            <a:schemeClr val="bg1"/>
          </a:solidFill>
        </p:spPr>
        <p:txBody>
          <a:bodyPr wrap="square" rtlCol="0">
            <a:spAutoFit/>
          </a:bodyPr>
          <a:lstStyle/>
          <a:p>
            <a:pPr algn="ctr"/>
            <a:r>
              <a:rPr lang="en-US" sz="2000" b="1" dirty="0">
                <a:solidFill>
                  <a:srgbClr val="FF0000"/>
                </a:solidFill>
              </a:rPr>
              <a:t>Nov.  2001</a:t>
            </a:r>
          </a:p>
        </p:txBody>
      </p:sp>
      <p:cxnSp>
        <p:nvCxnSpPr>
          <p:cNvPr id="8" name="Straight Arrow Connector 7">
            <a:extLst>
              <a:ext uri="{FF2B5EF4-FFF2-40B4-BE49-F238E27FC236}">
                <a16:creationId xmlns:a16="http://schemas.microsoft.com/office/drawing/2014/main" id="{C29C9016-4DC1-4C69-B509-1E2EBCB54111}"/>
              </a:ext>
            </a:extLst>
          </p:cNvPr>
          <p:cNvCxnSpPr>
            <a:cxnSpLocks/>
          </p:cNvCxnSpPr>
          <p:nvPr/>
        </p:nvCxnSpPr>
        <p:spPr>
          <a:xfrm>
            <a:off x="8172964" y="3724276"/>
            <a:ext cx="0" cy="55756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A882BFFC-58A8-4595-A9B8-8FCB834A6781}"/>
              </a:ext>
            </a:extLst>
          </p:cNvPr>
          <p:cNvCxnSpPr>
            <a:cxnSpLocks/>
          </p:cNvCxnSpPr>
          <p:nvPr/>
        </p:nvCxnSpPr>
        <p:spPr>
          <a:xfrm>
            <a:off x="5181601" y="4343401"/>
            <a:ext cx="193173" cy="49369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81000" y="95250"/>
          <a:ext cx="8667750" cy="6286500"/>
          <a:chOff x="381000" y="95250"/>
          <a:chExt cx="8667750" cy="6286500"/>
        </a:xfrm>
      </p:grpSpPr>
      <p:pic>
        <p:nvPicPr>
          <p:cNvPr id="3" name="FRED Graph Chart" descr="FRED Graph">
            <a:hlinkClick r:id="rId3" tooltip="View this chart in your browser. "/>
          </p:cNvPr>
          <p:cNvPicPr>
            <a:picLocks noChangeAspect="1"/>
          </p:cNvPicPr>
          <p:nvPr/>
        </p:nvPicPr>
        <p:blipFill>
          <a:blip r:embed="rId4"/>
          <a:stretch>
            <a:fillRect/>
          </a:stretch>
        </p:blipFill>
        <p:spPr>
          <a:xfrm>
            <a:off x="2000250" y="1295400"/>
            <a:ext cx="8191500" cy="5372100"/>
          </a:xfrm>
          <a:prstGeom prst="rect">
            <a:avLst/>
          </a:prstGeom>
        </p:spPr>
      </p:pic>
      <p:sp>
        <p:nvSpPr>
          <p:cNvPr id="2" name="TextBox 1"/>
          <p:cNvSpPr txBox="1"/>
          <p:nvPr/>
        </p:nvSpPr>
        <p:spPr>
          <a:xfrm>
            <a:off x="1905000" y="-228600"/>
            <a:ext cx="7620000" cy="461665"/>
          </a:xfrm>
          <a:prstGeom prst="rect">
            <a:avLst/>
          </a:prstGeom>
          <a:noFill/>
        </p:spPr>
        <p:txBody>
          <a:bodyPr lIns="91440" tIns="45720" rIns="91440" bIns="45720" rtlCol="0">
            <a:spAutoFit/>
          </a:bodyPr>
          <a:lstStyle/>
          <a:p>
            <a:pPr algn="ctr" fontAlgn="base"/>
            <a:r>
              <a:rPr lang="en-US" sz="2400">
                <a:solidFill>
                  <a:srgbClr val="333333">
                    <a:alpha val="20000"/>
                  </a:srgbClr>
                </a:solidFill>
                <a:latin typeface="Calibri"/>
              </a:rPr>
              <a:t> </a:t>
            </a:r>
          </a:p>
        </p:txBody>
      </p:sp>
      <p:sp>
        <p:nvSpPr>
          <p:cNvPr id="4" name="TextBox 3">
            <a:extLst>
              <a:ext uri="{FF2B5EF4-FFF2-40B4-BE49-F238E27FC236}">
                <a16:creationId xmlns:a16="http://schemas.microsoft.com/office/drawing/2014/main" id="{8BFD570F-D29A-47A6-8CE6-0EF3C3F0490F}"/>
              </a:ext>
            </a:extLst>
          </p:cNvPr>
          <p:cNvSpPr txBox="1"/>
          <p:nvPr/>
        </p:nvSpPr>
        <p:spPr>
          <a:xfrm>
            <a:off x="5205942" y="2209800"/>
            <a:ext cx="1118658" cy="707886"/>
          </a:xfrm>
          <a:prstGeom prst="rect">
            <a:avLst/>
          </a:prstGeom>
          <a:solidFill>
            <a:schemeClr val="bg1"/>
          </a:solidFill>
        </p:spPr>
        <p:txBody>
          <a:bodyPr wrap="square" rtlCol="0">
            <a:spAutoFit/>
          </a:bodyPr>
          <a:lstStyle/>
          <a:p>
            <a:pPr algn="ctr"/>
            <a:r>
              <a:rPr lang="en-US" sz="2000" b="1" dirty="0">
                <a:solidFill>
                  <a:srgbClr val="FF0000"/>
                </a:solidFill>
              </a:rPr>
              <a:t>March 2001</a:t>
            </a:r>
          </a:p>
        </p:txBody>
      </p:sp>
      <p:cxnSp>
        <p:nvCxnSpPr>
          <p:cNvPr id="5" name="Straight Arrow Connector 4">
            <a:extLst>
              <a:ext uri="{FF2B5EF4-FFF2-40B4-BE49-F238E27FC236}">
                <a16:creationId xmlns:a16="http://schemas.microsoft.com/office/drawing/2014/main" id="{15D2FE5D-A0CE-427B-9A0C-CB0D7C386B21}"/>
              </a:ext>
            </a:extLst>
          </p:cNvPr>
          <p:cNvCxnSpPr>
            <a:cxnSpLocks/>
          </p:cNvCxnSpPr>
          <p:nvPr/>
        </p:nvCxnSpPr>
        <p:spPr>
          <a:xfrm flipH="1" flipV="1">
            <a:off x="4038600" y="2350978"/>
            <a:ext cx="1186543" cy="4783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175DB06-24E4-4557-BFE1-061028C945EB}"/>
              </a:ext>
            </a:extLst>
          </p:cNvPr>
          <p:cNvSpPr txBox="1"/>
          <p:nvPr/>
        </p:nvSpPr>
        <p:spPr>
          <a:xfrm>
            <a:off x="5029200" y="1295401"/>
            <a:ext cx="4810172" cy="461665"/>
          </a:xfrm>
          <a:prstGeom prst="rect">
            <a:avLst/>
          </a:prstGeom>
          <a:solidFill>
            <a:schemeClr val="bg1"/>
          </a:solidFill>
        </p:spPr>
        <p:txBody>
          <a:bodyPr wrap="square" rtlCol="0">
            <a:spAutoFit/>
          </a:bodyPr>
          <a:lstStyle/>
          <a:p>
            <a:pPr algn="ctr"/>
            <a:r>
              <a:rPr lang="en-US" sz="2400" dirty="0"/>
              <a:t>      Level of US employment, 2000-05</a:t>
            </a:r>
          </a:p>
        </p:txBody>
      </p:sp>
      <p:sp>
        <p:nvSpPr>
          <p:cNvPr id="10" name="TextBox 9">
            <a:extLst>
              <a:ext uri="{FF2B5EF4-FFF2-40B4-BE49-F238E27FC236}">
                <a16:creationId xmlns:a16="http://schemas.microsoft.com/office/drawing/2014/main" id="{D781A6F0-1492-4712-846F-5442F1763B64}"/>
              </a:ext>
            </a:extLst>
          </p:cNvPr>
          <p:cNvSpPr txBox="1"/>
          <p:nvPr/>
        </p:nvSpPr>
        <p:spPr>
          <a:xfrm>
            <a:off x="2362201" y="212645"/>
            <a:ext cx="7611093" cy="954107"/>
          </a:xfrm>
          <a:prstGeom prst="rect">
            <a:avLst/>
          </a:prstGeom>
          <a:solidFill>
            <a:schemeClr val="bg1"/>
          </a:solidFill>
        </p:spPr>
        <p:txBody>
          <a:bodyPr wrap="square" rtlCol="0">
            <a:spAutoFit/>
          </a:bodyPr>
          <a:lstStyle/>
          <a:p>
            <a:pPr algn="ctr"/>
            <a:r>
              <a:rPr lang="en-US" sz="2800" dirty="0"/>
              <a:t>But other indicators, esp. employment, </a:t>
            </a:r>
            <a:br>
              <a:rPr lang="en-US" sz="2800" dirty="0"/>
            </a:br>
            <a:r>
              <a:rPr lang="en-US" sz="2800" dirty="0"/>
              <a:t>make clear there was a recession in 2001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C90010D-B1A4-4D51-888F-8B869B57CC56}"/>
              </a:ext>
            </a:extLst>
          </p:cNvPr>
          <p:cNvSpPr/>
          <p:nvPr/>
        </p:nvSpPr>
        <p:spPr>
          <a:xfrm>
            <a:off x="486886" y="1751597"/>
            <a:ext cx="11020304" cy="4708981"/>
          </a:xfrm>
          <a:prstGeom prst="rect">
            <a:avLst/>
          </a:prstGeom>
        </p:spPr>
        <p:txBody>
          <a:bodyPr wrap="square">
            <a:spAutoFit/>
          </a:bodyPr>
          <a:lstStyle/>
          <a:p>
            <a:pPr marL="457200" indent="-457200">
              <a:buFont typeface="Arial" panose="020B0604020202020204" pitchFamily="34" charset="0"/>
              <a:buChar char="•"/>
            </a:pPr>
            <a:r>
              <a:rPr lang="en-US" sz="2500" dirty="0"/>
              <a:t>This talk is based in part on “Business cycle dating committees: US Perspective,“ Seminar on Business Cycle Dating, CIDE, Mexico City, Oct. 30-31, 2019.</a:t>
            </a:r>
          </a:p>
          <a:p>
            <a:endParaRPr lang="en-US" sz="1100" dirty="0"/>
          </a:p>
          <a:p>
            <a:pPr marL="457200" indent="-457200">
              <a:buFont typeface="Arial" panose="020B0604020202020204" pitchFamily="34" charset="0"/>
              <a:buChar char="•"/>
            </a:pPr>
            <a:r>
              <a:rPr lang="en-US" sz="2500" dirty="0"/>
              <a:t>The question</a:t>
            </a:r>
            <a:r>
              <a:rPr lang="en-US" sz="2500" b="1" dirty="0"/>
              <a:t> </a:t>
            </a:r>
            <a:r>
              <a:rPr lang="en-US" sz="2500" dirty="0"/>
              <a:t>asked each time the NBER BCDC declares a turning point: </a:t>
            </a:r>
            <a:br>
              <a:rPr lang="en-US" sz="2500" dirty="0"/>
            </a:br>
            <a:r>
              <a:rPr lang="en-US" sz="2500" dirty="0"/>
              <a:t>“Who needs a committee to identify recessions?  I thought the criterion </a:t>
            </a:r>
            <a:br>
              <a:rPr lang="en-US" sz="2500" dirty="0"/>
            </a:br>
            <a:r>
              <a:rPr lang="en-US" sz="2500" dirty="0"/>
              <a:t>was simply two consecutive quarters of falling GDP.”</a:t>
            </a:r>
            <a:br>
              <a:rPr lang="en-US" sz="800" b="1" dirty="0"/>
            </a:br>
            <a:endParaRPr lang="en-US" sz="800" b="1" dirty="0"/>
          </a:p>
          <a:p>
            <a:pPr marL="457200" indent="-457200">
              <a:buFont typeface="Arial" panose="020B0604020202020204" pitchFamily="34" charset="0"/>
              <a:buChar char="•"/>
            </a:pPr>
            <a:r>
              <a:rPr lang="en-US" sz="2500" dirty="0"/>
              <a:t>The NBER BCDC is officially recognized on BEA’s website:  </a:t>
            </a:r>
            <a:br>
              <a:rPr lang="en-US" sz="2500" dirty="0"/>
            </a:br>
            <a:r>
              <a:rPr lang="en-US" sz="2500" i="1" dirty="0"/>
              <a:t>“The designation of a recession is the province of a committee</a:t>
            </a:r>
            <a:br>
              <a:rPr lang="en-US" sz="2500" i="1" dirty="0"/>
            </a:br>
            <a:r>
              <a:rPr lang="en-US" sz="2500" i="1" dirty="0"/>
              <a:t>of experts at the National Bureau of Economic Research (NBER), </a:t>
            </a:r>
            <a:br>
              <a:rPr lang="en-US" sz="2500" i="1" dirty="0"/>
            </a:br>
            <a:r>
              <a:rPr lang="en-US" sz="2500" i="1" dirty="0"/>
              <a:t>a private non-profit research organization.”</a:t>
            </a:r>
            <a:r>
              <a:rPr lang="en-US" sz="2500" b="1" dirty="0"/>
              <a:t> </a:t>
            </a:r>
          </a:p>
          <a:p>
            <a:r>
              <a:rPr lang="en-US" sz="800" b="1" dirty="0"/>
              <a:t> </a:t>
            </a:r>
          </a:p>
          <a:p>
            <a:pPr marL="342900" indent="-342900">
              <a:buFont typeface="Arial" panose="020B0604020202020204" pitchFamily="34" charset="0"/>
              <a:buChar char="•"/>
            </a:pPr>
            <a:r>
              <a:rPr lang="en-US" sz="2500" dirty="0"/>
              <a:t>  Weighing pros &amp; cons, I personally favor the committee </a:t>
            </a:r>
            <a:br>
              <a:rPr lang="en-US" sz="2500" dirty="0"/>
            </a:br>
            <a:r>
              <a:rPr lang="en-US" sz="2500" dirty="0"/>
              <a:t>  approach over the automatic rule, at least for the US.</a:t>
            </a:r>
          </a:p>
        </p:txBody>
      </p:sp>
      <p:sp>
        <p:nvSpPr>
          <p:cNvPr id="5" name="Title 1">
            <a:extLst>
              <a:ext uri="{FF2B5EF4-FFF2-40B4-BE49-F238E27FC236}">
                <a16:creationId xmlns:a16="http://schemas.microsoft.com/office/drawing/2014/main" id="{ABB23E51-3550-42FB-831C-DA085EC22412}"/>
              </a:ext>
            </a:extLst>
          </p:cNvPr>
          <p:cNvSpPr>
            <a:spLocks noGrp="1"/>
          </p:cNvSpPr>
          <p:nvPr>
            <p:ph type="title"/>
          </p:nvPr>
        </p:nvSpPr>
        <p:spPr>
          <a:xfrm>
            <a:off x="926275" y="280699"/>
            <a:ext cx="10427524" cy="1320459"/>
          </a:xfrm>
        </p:spPr>
        <p:txBody>
          <a:bodyPr>
            <a:normAutofit/>
          </a:bodyPr>
          <a:lstStyle/>
          <a:p>
            <a:pPr algn="ctr"/>
            <a:r>
              <a:rPr lang="en-US" sz="4000" dirty="0">
                <a:solidFill>
                  <a:srgbClr val="2969A3"/>
                </a:solidFill>
                <a:latin typeface="+mn-lt"/>
              </a:rPr>
              <a:t>(I) Motivation: </a:t>
            </a:r>
            <a:br>
              <a:rPr lang="en-US" sz="4000" dirty="0">
                <a:solidFill>
                  <a:srgbClr val="2969A3"/>
                </a:solidFill>
                <a:latin typeface="+mn-lt"/>
              </a:rPr>
            </a:br>
            <a:r>
              <a:rPr lang="en-US" sz="4000" dirty="0">
                <a:solidFill>
                  <a:schemeClr val="accent5">
                    <a:lumMod val="75000"/>
                  </a:schemeClr>
                </a:solidFill>
              </a:rPr>
              <a:t>How should recessions be declared in real time?</a:t>
            </a:r>
            <a:endParaRPr lang="en-US" sz="4000" dirty="0">
              <a:solidFill>
                <a:srgbClr val="2969A3"/>
              </a:solidFill>
              <a:latin typeface="+mn-lt"/>
            </a:endParaRPr>
          </a:p>
        </p:txBody>
      </p:sp>
      <p:sp>
        <p:nvSpPr>
          <p:cNvPr id="2" name="Slide Number Placeholder 1">
            <a:extLst>
              <a:ext uri="{FF2B5EF4-FFF2-40B4-BE49-F238E27FC236}">
                <a16:creationId xmlns:a16="http://schemas.microsoft.com/office/drawing/2014/main" id="{8AC61D0D-1B14-490D-8705-2153556F9FE7}"/>
              </a:ext>
            </a:extLst>
          </p:cNvPr>
          <p:cNvSpPr>
            <a:spLocks noGrp="1"/>
          </p:cNvSpPr>
          <p:nvPr>
            <p:ph type="sldNum" sz="quarter" idx="12"/>
          </p:nvPr>
        </p:nvSpPr>
        <p:spPr/>
        <p:txBody>
          <a:bodyPr/>
          <a:lstStyle/>
          <a:p>
            <a:fld id="{8CD51424-9AE3-4867-8CD2-08EDFA495985}" type="slidenum">
              <a:rPr lang="en-US" smtClean="0"/>
              <a:t>3</a:t>
            </a:fld>
            <a:endParaRPr lang="en-US"/>
          </a:p>
        </p:txBody>
      </p:sp>
    </p:spTree>
    <p:extLst>
      <p:ext uri="{BB962C8B-B14F-4D97-AF65-F5344CB8AC3E}">
        <p14:creationId xmlns:p14="http://schemas.microsoft.com/office/powerpoint/2010/main" val="384237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81000" y="95250"/>
          <a:ext cx="8667750" cy="6286500"/>
          <a:chOff x="381000" y="95250"/>
          <a:chExt cx="8667750" cy="6286500"/>
        </a:xfrm>
      </p:grpSpPr>
      <p:pic>
        <p:nvPicPr>
          <p:cNvPr id="3" name="FRED Graph Chart" descr="FRED Graph">
            <a:hlinkClick r:id="rId3" tooltip="View this chart in your browser. "/>
          </p:cNvPr>
          <p:cNvPicPr>
            <a:picLocks noChangeAspect="1"/>
          </p:cNvPicPr>
          <p:nvPr/>
        </p:nvPicPr>
        <p:blipFill>
          <a:blip r:embed="rId4"/>
          <a:stretch>
            <a:fillRect/>
          </a:stretch>
        </p:blipFill>
        <p:spPr>
          <a:xfrm>
            <a:off x="1906979" y="1081397"/>
            <a:ext cx="8191500" cy="5524500"/>
          </a:xfrm>
          <a:prstGeom prst="rect">
            <a:avLst/>
          </a:prstGeom>
        </p:spPr>
      </p:pic>
      <p:sp>
        <p:nvSpPr>
          <p:cNvPr id="4" name="TextBox 3">
            <a:extLst>
              <a:ext uri="{FF2B5EF4-FFF2-40B4-BE49-F238E27FC236}">
                <a16:creationId xmlns:a16="http://schemas.microsoft.com/office/drawing/2014/main" id="{BC526E1D-7937-4DA0-9685-FC0C26C7EEEF}"/>
              </a:ext>
            </a:extLst>
          </p:cNvPr>
          <p:cNvSpPr txBox="1"/>
          <p:nvPr/>
        </p:nvSpPr>
        <p:spPr>
          <a:xfrm>
            <a:off x="6107648" y="1154668"/>
            <a:ext cx="2045753" cy="369332"/>
          </a:xfrm>
          <a:prstGeom prst="rect">
            <a:avLst/>
          </a:prstGeom>
          <a:noFill/>
        </p:spPr>
        <p:txBody>
          <a:bodyPr wrap="none" rtlCol="0">
            <a:spAutoFit/>
          </a:bodyPr>
          <a:lstStyle/>
          <a:p>
            <a:r>
              <a:rPr lang="en-US" dirty="0"/>
              <a:t>Q12005 – Q2 2022 </a:t>
            </a:r>
          </a:p>
        </p:txBody>
      </p:sp>
      <p:sp>
        <p:nvSpPr>
          <p:cNvPr id="5" name="TextBox 4">
            <a:extLst>
              <a:ext uri="{FF2B5EF4-FFF2-40B4-BE49-F238E27FC236}">
                <a16:creationId xmlns:a16="http://schemas.microsoft.com/office/drawing/2014/main" id="{2DFAA461-934C-4E06-8E38-83F58F33D15E}"/>
              </a:ext>
            </a:extLst>
          </p:cNvPr>
          <p:cNvSpPr txBox="1"/>
          <p:nvPr/>
        </p:nvSpPr>
        <p:spPr>
          <a:xfrm>
            <a:off x="2196938" y="240476"/>
            <a:ext cx="8024022" cy="584775"/>
          </a:xfrm>
          <a:prstGeom prst="rect">
            <a:avLst/>
          </a:prstGeom>
          <a:noFill/>
        </p:spPr>
        <p:txBody>
          <a:bodyPr wrap="square" rtlCol="0">
            <a:spAutoFit/>
          </a:bodyPr>
          <a:lstStyle/>
          <a:p>
            <a:r>
              <a:rPr lang="en-US" sz="3200" dirty="0"/>
              <a:t>Italy’s 2022 GDP is at the same level as in 2005</a:t>
            </a:r>
          </a:p>
        </p:txBody>
      </p:sp>
      <p:sp>
        <p:nvSpPr>
          <p:cNvPr id="6" name="Rectangle 5">
            <a:extLst>
              <a:ext uri="{FF2B5EF4-FFF2-40B4-BE49-F238E27FC236}">
                <a16:creationId xmlns:a16="http://schemas.microsoft.com/office/drawing/2014/main" id="{926C4ED8-B913-41F5-9E62-3E8AD9862CF6}"/>
              </a:ext>
            </a:extLst>
          </p:cNvPr>
          <p:cNvSpPr/>
          <p:nvPr/>
        </p:nvSpPr>
        <p:spPr>
          <a:xfrm>
            <a:off x="4724400" y="6400800"/>
            <a:ext cx="4572000" cy="230832"/>
          </a:xfrm>
          <a:prstGeom prst="rect">
            <a:avLst/>
          </a:prstGeom>
        </p:spPr>
        <p:txBody>
          <a:bodyPr>
            <a:spAutoFit/>
          </a:bodyPr>
          <a:lstStyle/>
          <a:p>
            <a:r>
              <a:rPr lang="en-US" sz="900" dirty="0"/>
              <a:t>https://fred.stlouisfed.org/series/CLVMNACSCAB1GQIT</a:t>
            </a:r>
          </a:p>
        </p:txBody>
      </p:sp>
      <p:cxnSp>
        <p:nvCxnSpPr>
          <p:cNvPr id="7" name="Straight Connector 6">
            <a:extLst>
              <a:ext uri="{FF2B5EF4-FFF2-40B4-BE49-F238E27FC236}">
                <a16:creationId xmlns:a16="http://schemas.microsoft.com/office/drawing/2014/main" id="{8C0A4CB0-4CD8-4DEA-BA53-3BADEA312D37}"/>
              </a:ext>
            </a:extLst>
          </p:cNvPr>
          <p:cNvCxnSpPr>
            <a:cxnSpLocks/>
          </p:cNvCxnSpPr>
          <p:nvPr/>
        </p:nvCxnSpPr>
        <p:spPr>
          <a:xfrm>
            <a:off x="2867110" y="2385366"/>
            <a:ext cx="7025035" cy="0"/>
          </a:xfrm>
          <a:prstGeom prst="line">
            <a:avLst/>
          </a:prstGeom>
          <a:ln w="57150">
            <a:solidFill>
              <a:schemeClr val="accent6">
                <a:lumMod val="75000"/>
              </a:schemeClr>
            </a:solidFill>
            <a:prstDash val="sysDash"/>
          </a:ln>
        </p:spPr>
        <p:style>
          <a:lnRef idx="1">
            <a:schemeClr val="accent2"/>
          </a:lnRef>
          <a:fillRef idx="0">
            <a:schemeClr val="accent2"/>
          </a:fillRef>
          <a:effectRef idx="0">
            <a:schemeClr val="accent2"/>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5BEFA9C-A84E-4D34-9C56-0BBEB335B3E8}"/>
              </a:ext>
            </a:extLst>
          </p:cNvPr>
          <p:cNvSpPr/>
          <p:nvPr/>
        </p:nvSpPr>
        <p:spPr>
          <a:xfrm>
            <a:off x="2209800" y="504646"/>
            <a:ext cx="8001000" cy="6124754"/>
          </a:xfrm>
          <a:prstGeom prst="rect">
            <a:avLst/>
          </a:prstGeom>
        </p:spPr>
        <p:txBody>
          <a:bodyPr wrap="square">
            <a:spAutoFit/>
          </a:bodyPr>
          <a:lstStyle/>
          <a:p>
            <a:r>
              <a:rPr lang="en-US" sz="2400" b="1" dirty="0"/>
              <a:t>Current Members of NBER Business Cycle Dating Committee</a:t>
            </a:r>
          </a:p>
          <a:p>
            <a:r>
              <a:rPr lang="en-US" sz="2400" dirty="0"/>
              <a:t>Robert Hall, Stanford University, Chair, 1978-</a:t>
            </a:r>
          </a:p>
          <a:p>
            <a:r>
              <a:rPr lang="en-US" sz="2400" dirty="0"/>
              <a:t>Robert J. Gordon, Northwestern University, 1978-</a:t>
            </a:r>
          </a:p>
          <a:p>
            <a:r>
              <a:rPr lang="en-US" sz="2400" dirty="0"/>
              <a:t>James Poterba, MIT, 2008-</a:t>
            </a:r>
          </a:p>
          <a:p>
            <a:r>
              <a:rPr lang="en-US" sz="2400" dirty="0"/>
              <a:t>Valerie Ramey, UC, San Diego, 2017-</a:t>
            </a:r>
          </a:p>
          <a:p>
            <a:r>
              <a:rPr lang="en-US" sz="2400" dirty="0"/>
              <a:t>Christina Romer, UC , Berkeley, 2003-2008, 2010-</a:t>
            </a:r>
          </a:p>
          <a:p>
            <a:r>
              <a:rPr lang="en-US" sz="2400" dirty="0"/>
              <a:t>David Romer, UC, Berkeley, 2003-2009, 2010-</a:t>
            </a:r>
          </a:p>
          <a:p>
            <a:r>
              <a:rPr lang="en-US" sz="2400" dirty="0"/>
              <a:t>James Stock, Harvard University, 2009-2012, 2016-</a:t>
            </a:r>
          </a:p>
          <a:p>
            <a:r>
              <a:rPr lang="en-US" sz="2400" dirty="0"/>
              <a:t>Mark W. Watson, Princeton University, 2009-</a:t>
            </a:r>
            <a:endParaRPr lang="en-US" sz="800" dirty="0"/>
          </a:p>
          <a:p>
            <a:endParaRPr lang="en-US" sz="800" dirty="0"/>
          </a:p>
          <a:p>
            <a:r>
              <a:rPr lang="en-US" sz="2400" b="1" dirty="0"/>
              <a:t>Past Members </a:t>
            </a:r>
          </a:p>
          <a:p>
            <a:r>
              <a:rPr lang="en-US" sz="2400" dirty="0"/>
              <a:t>Ben Bernanke, Princeton University, 2000-2002</a:t>
            </a:r>
          </a:p>
          <a:p>
            <a:r>
              <a:rPr lang="en-US" sz="2400" dirty="0"/>
              <a:t>Martin Feldstein, Harvard Univ., 1978-1982, 1984-2019</a:t>
            </a:r>
          </a:p>
          <a:p>
            <a:r>
              <a:rPr lang="en-US" sz="2400" dirty="0"/>
              <a:t>Jeffrey Frankel, Harvard Univ., 1993-1996, 1999-2019</a:t>
            </a:r>
          </a:p>
          <a:p>
            <a:r>
              <a:rPr lang="en-US" sz="2400" dirty="0"/>
              <a:t>Benjamin Friedman, Harvard University, 1978-1991</a:t>
            </a:r>
          </a:p>
          <a:p>
            <a:r>
              <a:rPr lang="en-US" sz="2400" dirty="0"/>
              <a:t>N. Gregory Mankiw, Harvard University, 1991-2000</a:t>
            </a:r>
          </a:p>
          <a:p>
            <a:r>
              <a:rPr lang="en-US" sz="2400" dirty="0"/>
              <a:t>… +</a:t>
            </a:r>
            <a:r>
              <a:rPr lang="en-US" sz="2400" i="1" dirty="0"/>
              <a:t> four others.</a:t>
            </a:r>
          </a:p>
        </p:txBody>
      </p:sp>
    </p:spTree>
    <p:extLst>
      <p:ext uri="{BB962C8B-B14F-4D97-AF65-F5344CB8AC3E}">
        <p14:creationId xmlns:p14="http://schemas.microsoft.com/office/powerpoint/2010/main" val="40399498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A3A37-AA81-44F9-9746-AB89EE05464A}"/>
              </a:ext>
            </a:extLst>
          </p:cNvPr>
          <p:cNvSpPr>
            <a:spLocks noGrp="1"/>
          </p:cNvSpPr>
          <p:nvPr>
            <p:ph type="title"/>
          </p:nvPr>
        </p:nvSpPr>
        <p:spPr/>
        <p:txBody>
          <a:bodyPr>
            <a:normAutofit/>
          </a:bodyPr>
          <a:lstStyle/>
          <a:p>
            <a:pPr algn="ctr"/>
            <a:r>
              <a:rPr lang="en-US" sz="3600" dirty="0"/>
              <a:t>“Hook” to recent events</a:t>
            </a:r>
          </a:p>
        </p:txBody>
      </p:sp>
      <p:sp>
        <p:nvSpPr>
          <p:cNvPr id="3" name="Content Placeholder 2">
            <a:extLst>
              <a:ext uri="{FF2B5EF4-FFF2-40B4-BE49-F238E27FC236}">
                <a16:creationId xmlns:a16="http://schemas.microsoft.com/office/drawing/2014/main" id="{D3D03F8E-2A04-45F9-8DD2-273B43916136}"/>
              </a:ext>
            </a:extLst>
          </p:cNvPr>
          <p:cNvSpPr>
            <a:spLocks noGrp="1"/>
          </p:cNvSpPr>
          <p:nvPr>
            <p:ph idx="1"/>
          </p:nvPr>
        </p:nvSpPr>
        <p:spPr>
          <a:xfrm>
            <a:off x="665020" y="1676279"/>
            <a:ext cx="11044051" cy="4392230"/>
          </a:xfrm>
        </p:spPr>
        <p:txBody>
          <a:bodyPr>
            <a:normAutofit/>
          </a:bodyPr>
          <a:lstStyle/>
          <a:p>
            <a:r>
              <a:rPr lang="en-US" dirty="0"/>
              <a:t>In Q1 &amp; Q2 of 2022, US growth &lt; 0</a:t>
            </a:r>
          </a:p>
          <a:p>
            <a:pPr lvl="1"/>
            <a:r>
              <a:rPr lang="en-US" dirty="0"/>
              <a:t>as measured by the most widely used measure of GDP.</a:t>
            </a:r>
            <a:br>
              <a:rPr lang="en-US" dirty="0"/>
            </a:br>
            <a:endParaRPr lang="en-US" dirty="0"/>
          </a:p>
          <a:p>
            <a:r>
              <a:rPr lang="en-US" dirty="0"/>
              <a:t>When the BEA released 2</a:t>
            </a:r>
            <a:r>
              <a:rPr lang="en-US" baseline="30000" dirty="0"/>
              <a:t>nd </a:t>
            </a:r>
            <a:r>
              <a:rPr lang="en-US" dirty="0"/>
              <a:t>quarter growth, July 28, 2022, </a:t>
            </a:r>
            <a:br>
              <a:rPr lang="en-US" dirty="0"/>
            </a:br>
            <a:r>
              <a:rPr lang="en-US" dirty="0"/>
              <a:t>        many inferred that the US was in recession. </a:t>
            </a:r>
            <a:br>
              <a:rPr lang="en-US" dirty="0"/>
            </a:br>
            <a:endParaRPr lang="en-US" sz="1800" dirty="0"/>
          </a:p>
          <a:p>
            <a:r>
              <a:rPr lang="en-US" dirty="0"/>
              <a:t>It was explained that the NBER is the official arbiter of turning points, </a:t>
            </a:r>
          </a:p>
          <a:p>
            <a:pPr lvl="1"/>
            <a:r>
              <a:rPr lang="en-US" dirty="0"/>
              <a:t>and that the Committee was unlikely to declare a recession:  </a:t>
            </a:r>
          </a:p>
          <a:p>
            <a:pPr lvl="2"/>
            <a:r>
              <a:rPr lang="en-US" sz="2400" dirty="0"/>
              <a:t>almost all other indicators remained positive. </a:t>
            </a:r>
          </a:p>
          <a:p>
            <a:r>
              <a:rPr lang="en-US" dirty="0"/>
              <a:t>But some critics accused the Biden Admin of “moving the goal posts.” </a:t>
            </a:r>
          </a:p>
        </p:txBody>
      </p:sp>
      <p:sp>
        <p:nvSpPr>
          <p:cNvPr id="4" name="Slide Number Placeholder 3">
            <a:extLst>
              <a:ext uri="{FF2B5EF4-FFF2-40B4-BE49-F238E27FC236}">
                <a16:creationId xmlns:a16="http://schemas.microsoft.com/office/drawing/2014/main" id="{EA2F44D0-2EC9-456F-BFE9-EFB2A6C9747A}"/>
              </a:ext>
            </a:extLst>
          </p:cNvPr>
          <p:cNvSpPr>
            <a:spLocks noGrp="1"/>
          </p:cNvSpPr>
          <p:nvPr>
            <p:ph type="sldNum" sz="quarter" idx="12"/>
          </p:nvPr>
        </p:nvSpPr>
        <p:spPr/>
        <p:txBody>
          <a:bodyPr/>
          <a:lstStyle/>
          <a:p>
            <a:fld id="{8CD51424-9AE3-4867-8CD2-08EDFA495985}" type="slidenum">
              <a:rPr lang="en-US" smtClean="0"/>
              <a:t>5</a:t>
            </a:fld>
            <a:endParaRPr lang="en-US"/>
          </a:p>
        </p:txBody>
      </p:sp>
    </p:spTree>
    <p:extLst>
      <p:ext uri="{BB962C8B-B14F-4D97-AF65-F5344CB8AC3E}">
        <p14:creationId xmlns:p14="http://schemas.microsoft.com/office/powerpoint/2010/main" val="3446297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02AE761-C017-4364-8A3E-FB984ACDB164}"/>
              </a:ext>
            </a:extLst>
          </p:cNvPr>
          <p:cNvSpPr txBox="1"/>
          <p:nvPr/>
        </p:nvSpPr>
        <p:spPr>
          <a:xfrm>
            <a:off x="3537636" y="228601"/>
            <a:ext cx="5149165" cy="584775"/>
          </a:xfrm>
          <a:prstGeom prst="rect">
            <a:avLst/>
          </a:prstGeom>
          <a:noFill/>
        </p:spPr>
        <p:txBody>
          <a:bodyPr wrap="square" rtlCol="0">
            <a:spAutoFit/>
          </a:bodyPr>
          <a:lstStyle/>
          <a:p>
            <a:r>
              <a:rPr lang="en-US" sz="3200" dirty="0"/>
              <a:t>Indicators used by the BCDC </a:t>
            </a:r>
          </a:p>
        </p:txBody>
      </p:sp>
      <p:sp>
        <p:nvSpPr>
          <p:cNvPr id="5" name="TextBox 4">
            <a:extLst>
              <a:ext uri="{FF2B5EF4-FFF2-40B4-BE49-F238E27FC236}">
                <a16:creationId xmlns:a16="http://schemas.microsoft.com/office/drawing/2014/main" id="{7E5284D0-37DD-4714-82B8-A0B69D2244A4}"/>
              </a:ext>
            </a:extLst>
          </p:cNvPr>
          <p:cNvSpPr txBox="1"/>
          <p:nvPr/>
        </p:nvSpPr>
        <p:spPr>
          <a:xfrm>
            <a:off x="2327286" y="914400"/>
            <a:ext cx="7280583" cy="2973122"/>
          </a:xfrm>
          <a:prstGeom prst="rect">
            <a:avLst/>
          </a:prstGeom>
          <a:noFill/>
        </p:spPr>
        <p:txBody>
          <a:bodyPr wrap="none" rtlCol="0">
            <a:spAutoFit/>
          </a:bodyPr>
          <a:lstStyle/>
          <a:p>
            <a:pPr>
              <a:lnSpc>
                <a:spcPct val="90000"/>
              </a:lnSpc>
            </a:pPr>
            <a:r>
              <a:rPr lang="en-US" sz="2800" dirty="0"/>
              <a:t>Most important:</a:t>
            </a:r>
          </a:p>
          <a:p>
            <a:pPr marL="457200" indent="-457200">
              <a:lnSpc>
                <a:spcPct val="90000"/>
              </a:lnSpc>
              <a:buFont typeface="Arial" panose="020B0604020202020204" pitchFamily="34" charset="0"/>
              <a:buChar char="•"/>
            </a:pPr>
            <a:r>
              <a:rPr lang="en-US" sz="2800" dirty="0"/>
              <a:t>GDP</a:t>
            </a:r>
            <a:r>
              <a:rPr lang="en-US" sz="3200" dirty="0"/>
              <a:t> </a:t>
            </a:r>
          </a:p>
          <a:p>
            <a:pPr marL="914400" lvl="1" indent="-457200">
              <a:lnSpc>
                <a:spcPct val="90000"/>
              </a:lnSpc>
              <a:buFont typeface="Arial" panose="020B0604020202020204" pitchFamily="34" charset="0"/>
              <a:buChar char="•"/>
            </a:pPr>
            <a:r>
              <a:rPr lang="en-US" sz="2400" dirty="0"/>
              <a:t>not just the expenditure-side measure (“GDE”),</a:t>
            </a:r>
          </a:p>
          <a:p>
            <a:pPr marL="914400" lvl="1" indent="-457200">
              <a:lnSpc>
                <a:spcPct val="90000"/>
              </a:lnSpc>
              <a:buFont typeface="Arial" panose="020B0604020202020204" pitchFamily="34" charset="0"/>
              <a:buChar char="•"/>
            </a:pPr>
            <a:r>
              <a:rPr lang="en-US" sz="2400" dirty="0"/>
              <a:t>but also the income-side (GDI).</a:t>
            </a:r>
          </a:p>
          <a:p>
            <a:pPr marL="914400" lvl="1" indent="-457200">
              <a:lnSpc>
                <a:spcPct val="90000"/>
              </a:lnSpc>
              <a:buFont typeface="Arial" panose="020B0604020202020204" pitchFamily="34" charset="0"/>
              <a:buChar char="•"/>
            </a:pPr>
            <a:r>
              <a:rPr lang="en-US" sz="2400" dirty="0"/>
              <a:t>Esp. the two averaged (“Gross Domestic Output”)</a:t>
            </a:r>
          </a:p>
          <a:p>
            <a:pPr marL="457200" indent="-457200">
              <a:lnSpc>
                <a:spcPct val="90000"/>
              </a:lnSpc>
              <a:buFont typeface="Arial" panose="020B0604020202020204" pitchFamily="34" charset="0"/>
              <a:buChar char="•"/>
            </a:pPr>
            <a:r>
              <a:rPr lang="en-US" sz="2800" dirty="0"/>
              <a:t>Employment</a:t>
            </a:r>
          </a:p>
          <a:p>
            <a:pPr marL="914400" lvl="1" indent="-457200">
              <a:lnSpc>
                <a:spcPct val="90000"/>
              </a:lnSpc>
              <a:buFont typeface="Arial" panose="020B0604020202020204" pitchFamily="34" charset="0"/>
              <a:buChar char="•"/>
            </a:pPr>
            <a:r>
              <a:rPr lang="en-US" sz="2400" dirty="0"/>
              <a:t>Nonfarm payroll</a:t>
            </a:r>
          </a:p>
          <a:p>
            <a:pPr marL="914400" lvl="1" indent="-457200">
              <a:lnSpc>
                <a:spcPct val="90000"/>
              </a:lnSpc>
              <a:buFont typeface="Arial" panose="020B0604020202020204" pitchFamily="34" charset="0"/>
              <a:buChar char="•"/>
            </a:pPr>
            <a:r>
              <a:rPr lang="en-US" sz="2400" dirty="0">
                <a:solidFill>
                  <a:srgbClr val="000000"/>
                </a:solidFill>
                <a:latin typeface="Arimo"/>
              </a:rPr>
              <a:t>Also as measured by the household survey.</a:t>
            </a:r>
            <a:endParaRPr lang="en-US" sz="2400" dirty="0"/>
          </a:p>
        </p:txBody>
      </p:sp>
      <p:sp>
        <p:nvSpPr>
          <p:cNvPr id="6" name="Rectangle 5">
            <a:extLst>
              <a:ext uri="{FF2B5EF4-FFF2-40B4-BE49-F238E27FC236}">
                <a16:creationId xmlns:a16="http://schemas.microsoft.com/office/drawing/2014/main" id="{8489CA10-214D-48C5-B74B-A55781174973}"/>
              </a:ext>
            </a:extLst>
          </p:cNvPr>
          <p:cNvSpPr/>
          <p:nvPr/>
        </p:nvSpPr>
        <p:spPr>
          <a:xfrm>
            <a:off x="2401658" y="3886201"/>
            <a:ext cx="7204492" cy="2400657"/>
          </a:xfrm>
          <a:prstGeom prst="rect">
            <a:avLst/>
          </a:prstGeom>
        </p:spPr>
        <p:txBody>
          <a:bodyPr wrap="square">
            <a:spAutoFit/>
          </a:bodyPr>
          <a:lstStyle/>
          <a:p>
            <a:r>
              <a:rPr lang="en-US" sz="2800" dirty="0">
                <a:solidFill>
                  <a:srgbClr val="000000"/>
                </a:solidFill>
                <a:latin typeface="Calibri" panose="020F0502020204030204" pitchFamily="34" charset="0"/>
                <a:cs typeface="Calibri" panose="020F0502020204030204" pitchFamily="34" charset="0"/>
              </a:rPr>
              <a:t>Also: </a:t>
            </a:r>
          </a:p>
          <a:p>
            <a:pPr marL="914400" lvl="1" indent="-457200">
              <a:buFont typeface="Arial" panose="020B0604020202020204" pitchFamily="34" charset="0"/>
              <a:buChar char="•"/>
            </a:pPr>
            <a:r>
              <a:rPr lang="en-US" sz="2400" dirty="0">
                <a:solidFill>
                  <a:srgbClr val="000000"/>
                </a:solidFill>
                <a:latin typeface="Calibri" panose="020F0502020204030204" pitchFamily="34" charset="0"/>
                <a:cs typeface="Calibri" panose="020F0502020204030204" pitchFamily="34" charset="0"/>
              </a:rPr>
              <a:t>real personal income less transfers (PILT), </a:t>
            </a:r>
          </a:p>
          <a:p>
            <a:pPr marL="914400" lvl="1" indent="-457200">
              <a:buFont typeface="Arial" panose="020B0604020202020204" pitchFamily="34" charset="0"/>
              <a:buChar char="•"/>
            </a:pPr>
            <a:r>
              <a:rPr lang="en-US" sz="2400" dirty="0">
                <a:solidFill>
                  <a:srgbClr val="000000"/>
                </a:solidFill>
                <a:latin typeface="Calibri" panose="020F0502020204030204" pitchFamily="34" charset="0"/>
                <a:cs typeface="Calibri" panose="020F0502020204030204" pitchFamily="34" charset="0"/>
              </a:rPr>
              <a:t>real personal consumption expenditures,</a:t>
            </a:r>
          </a:p>
          <a:p>
            <a:pPr marL="914400" lvl="1" indent="-457200">
              <a:buFont typeface="Arial" panose="020B0604020202020204" pitchFamily="34" charset="0"/>
              <a:buChar char="•"/>
            </a:pPr>
            <a:r>
              <a:rPr lang="en-US" sz="2400" dirty="0">
                <a:solidFill>
                  <a:srgbClr val="000000"/>
                </a:solidFill>
                <a:latin typeface="Calibri" panose="020F0502020204030204" pitchFamily="34" charset="0"/>
                <a:cs typeface="Calibri" panose="020F0502020204030204" pitchFamily="34" charset="0"/>
              </a:rPr>
              <a:t>wholesale-retail sales adjusted for price changes,</a:t>
            </a:r>
          </a:p>
          <a:p>
            <a:pPr marL="914400" lvl="1" indent="-457200">
              <a:buFont typeface="Arial" panose="020B0604020202020204" pitchFamily="34" charset="0"/>
              <a:buChar char="•"/>
            </a:pPr>
            <a:r>
              <a:rPr lang="en-US" sz="2400" dirty="0">
                <a:solidFill>
                  <a:srgbClr val="000000"/>
                </a:solidFill>
                <a:latin typeface="Calibri" panose="020F0502020204030204" pitchFamily="34" charset="0"/>
                <a:cs typeface="Calibri" panose="020F0502020204030204" pitchFamily="34" charset="0"/>
              </a:rPr>
              <a:t>&amp; industrial production.</a:t>
            </a:r>
          </a:p>
          <a:p>
            <a:pPr marL="914400" lvl="1" indent="-457200">
              <a:buFont typeface="Arial" panose="020B0604020202020204" pitchFamily="34" charset="0"/>
              <a:buChar char="•"/>
            </a:pPr>
            <a:r>
              <a:rPr lang="en-US" sz="2400" dirty="0">
                <a:solidFill>
                  <a:srgbClr val="000000"/>
                </a:solidFill>
                <a:latin typeface="Calibri" panose="020F0502020204030204" pitchFamily="34" charset="0"/>
                <a:cs typeface="Calibri" panose="020F0502020204030204" pitchFamily="34" charset="0"/>
              </a:rPr>
              <a:t>Everything else.</a:t>
            </a:r>
            <a:endParaRPr lang="en-US" sz="2400" dirty="0">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E2C43009-A71C-40B0-9899-031C07A02882}"/>
              </a:ext>
            </a:extLst>
          </p:cNvPr>
          <p:cNvSpPr txBox="1"/>
          <p:nvPr/>
        </p:nvSpPr>
        <p:spPr>
          <a:xfrm>
            <a:off x="2565071" y="6448300"/>
            <a:ext cx="7600207" cy="369332"/>
          </a:xfrm>
          <a:prstGeom prst="rect">
            <a:avLst/>
          </a:prstGeom>
          <a:noFill/>
        </p:spPr>
        <p:txBody>
          <a:bodyPr wrap="square" rtlCol="0">
            <a:spAutoFit/>
          </a:bodyPr>
          <a:lstStyle/>
          <a:p>
            <a:r>
              <a:rPr lang="en-US" dirty="0"/>
              <a:t>Source - Business Cycle Dating Procedures: Frequently Asked Questions, NBER</a:t>
            </a:r>
          </a:p>
        </p:txBody>
      </p:sp>
      <p:sp>
        <p:nvSpPr>
          <p:cNvPr id="2" name="Slide Number Placeholder 1">
            <a:extLst>
              <a:ext uri="{FF2B5EF4-FFF2-40B4-BE49-F238E27FC236}">
                <a16:creationId xmlns:a16="http://schemas.microsoft.com/office/drawing/2014/main" id="{9EA43122-E6EE-47B7-B63D-4BCB644D3539}"/>
              </a:ext>
            </a:extLst>
          </p:cNvPr>
          <p:cNvSpPr>
            <a:spLocks noGrp="1"/>
          </p:cNvSpPr>
          <p:nvPr>
            <p:ph type="sldNum" sz="quarter" idx="12"/>
          </p:nvPr>
        </p:nvSpPr>
        <p:spPr/>
        <p:txBody>
          <a:bodyPr/>
          <a:lstStyle/>
          <a:p>
            <a:fld id="{8CD51424-9AE3-4867-8CD2-08EDFA495985}" type="slidenum">
              <a:rPr lang="en-US" smtClean="0"/>
              <a:t>6</a:t>
            </a:fld>
            <a:endParaRPr lang="en-US"/>
          </a:p>
        </p:txBody>
      </p:sp>
    </p:spTree>
    <p:extLst>
      <p:ext uri="{BB962C8B-B14F-4D97-AF65-F5344CB8AC3E}">
        <p14:creationId xmlns:p14="http://schemas.microsoft.com/office/powerpoint/2010/main" val="2613938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xEl>
                                              <p:pRg st="2" end="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81000" y="95250"/>
          <a:ext cx="8667750" cy="6286500"/>
          <a:chOff x="381000" y="95250"/>
          <a:chExt cx="8667750" cy="6286500"/>
        </a:xfrm>
      </p:grpSpPr>
      <p:pic>
        <p:nvPicPr>
          <p:cNvPr id="3" name="FRED Graph Chart" descr="FRED Graph">
            <a:hlinkClick r:id="rId3" tooltip="View this chart in your browser. "/>
          </p:cNvPr>
          <p:cNvPicPr>
            <a:picLocks noChangeAspect="1"/>
          </p:cNvPicPr>
          <p:nvPr/>
        </p:nvPicPr>
        <p:blipFill>
          <a:blip r:embed="rId4"/>
          <a:stretch>
            <a:fillRect/>
          </a:stretch>
        </p:blipFill>
        <p:spPr>
          <a:xfrm>
            <a:off x="405742" y="1484418"/>
            <a:ext cx="11576462" cy="5250292"/>
          </a:xfrm>
          <a:prstGeom prst="rect">
            <a:avLst/>
          </a:prstGeom>
        </p:spPr>
      </p:pic>
      <p:sp>
        <p:nvSpPr>
          <p:cNvPr id="2" name="TextBox 1"/>
          <p:cNvSpPr txBox="1"/>
          <p:nvPr/>
        </p:nvSpPr>
        <p:spPr>
          <a:xfrm>
            <a:off x="1905000" y="95251"/>
            <a:ext cx="7620000" cy="461665"/>
          </a:xfrm>
          <a:prstGeom prst="rect">
            <a:avLst/>
          </a:prstGeom>
          <a:noFill/>
        </p:spPr>
        <p:txBody>
          <a:bodyPr lIns="91440" tIns="45720" rIns="91440" bIns="45720" rtlCol="0">
            <a:spAutoFit/>
          </a:bodyPr>
          <a:lstStyle/>
          <a:p>
            <a:pPr algn="ctr" fontAlgn="base"/>
            <a:r>
              <a:rPr lang="en-US" sz="2400">
                <a:solidFill>
                  <a:srgbClr val="333333">
                    <a:alpha val="20000"/>
                  </a:srgbClr>
                </a:solidFill>
                <a:latin typeface="Calibri"/>
              </a:rPr>
              <a:t> </a:t>
            </a:r>
          </a:p>
        </p:txBody>
      </p:sp>
      <p:sp>
        <p:nvSpPr>
          <p:cNvPr id="4" name="TextBox 3">
            <a:extLst>
              <a:ext uri="{FF2B5EF4-FFF2-40B4-BE49-F238E27FC236}">
                <a16:creationId xmlns:a16="http://schemas.microsoft.com/office/drawing/2014/main" id="{7A420D24-9ECD-4EC6-868F-EAECDD1F9475}"/>
              </a:ext>
            </a:extLst>
          </p:cNvPr>
          <p:cNvSpPr txBox="1"/>
          <p:nvPr/>
        </p:nvSpPr>
        <p:spPr>
          <a:xfrm>
            <a:off x="2326575" y="223650"/>
            <a:ext cx="7620000" cy="1077218"/>
          </a:xfrm>
          <a:prstGeom prst="rect">
            <a:avLst/>
          </a:prstGeom>
          <a:solidFill>
            <a:schemeClr val="bg1"/>
          </a:solidFill>
        </p:spPr>
        <p:txBody>
          <a:bodyPr wrap="square" rtlCol="0">
            <a:spAutoFit/>
          </a:bodyPr>
          <a:lstStyle/>
          <a:p>
            <a:pPr algn="ctr"/>
            <a:r>
              <a:rPr lang="en-US" sz="3200" dirty="0"/>
              <a:t>NBER-declared recessions do have high overlap with the 2-negative quarters rule</a:t>
            </a:r>
          </a:p>
        </p:txBody>
      </p:sp>
      <p:sp>
        <p:nvSpPr>
          <p:cNvPr id="5" name="TextBox 4">
            <a:extLst>
              <a:ext uri="{FF2B5EF4-FFF2-40B4-BE49-F238E27FC236}">
                <a16:creationId xmlns:a16="http://schemas.microsoft.com/office/drawing/2014/main" id="{D2B63D2C-CA9B-4E42-955A-2F799EA7B006}"/>
              </a:ext>
            </a:extLst>
          </p:cNvPr>
          <p:cNvSpPr txBox="1"/>
          <p:nvPr/>
        </p:nvSpPr>
        <p:spPr>
          <a:xfrm>
            <a:off x="4619259" y="1495621"/>
            <a:ext cx="5049468" cy="400110"/>
          </a:xfrm>
          <a:prstGeom prst="rect">
            <a:avLst/>
          </a:prstGeom>
          <a:solidFill>
            <a:schemeClr val="bg1"/>
          </a:solidFill>
        </p:spPr>
        <p:txBody>
          <a:bodyPr wrap="square" rtlCol="0">
            <a:spAutoFit/>
          </a:bodyPr>
          <a:lstStyle/>
          <a:p>
            <a:pPr algn="ctr"/>
            <a:r>
              <a:rPr lang="en-US" sz="2000" dirty="0"/>
              <a:t>US real GDP growth rate, 1947 Q2 -2022 Q3</a:t>
            </a:r>
          </a:p>
        </p:txBody>
      </p:sp>
      <p:sp>
        <p:nvSpPr>
          <p:cNvPr id="6" name="TextBox 5">
            <a:extLst>
              <a:ext uri="{FF2B5EF4-FFF2-40B4-BE49-F238E27FC236}">
                <a16:creationId xmlns:a16="http://schemas.microsoft.com/office/drawing/2014/main" id="{F873BB09-73E6-40CA-AD12-FE01E64963BB}"/>
              </a:ext>
            </a:extLst>
          </p:cNvPr>
          <p:cNvSpPr txBox="1"/>
          <p:nvPr/>
        </p:nvSpPr>
        <p:spPr>
          <a:xfrm>
            <a:off x="7116890" y="2666082"/>
            <a:ext cx="2622021" cy="523220"/>
          </a:xfrm>
          <a:prstGeom prst="rect">
            <a:avLst/>
          </a:prstGeom>
          <a:solidFill>
            <a:schemeClr val="bg1"/>
          </a:solidFill>
        </p:spPr>
        <p:txBody>
          <a:bodyPr wrap="square" rtlCol="0">
            <a:spAutoFit/>
          </a:bodyPr>
          <a:lstStyle/>
          <a:p>
            <a:r>
              <a:rPr lang="en-US" sz="2800" dirty="0"/>
              <a:t>but not always…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48711-A2A9-48FE-81E6-4FE2028AA594}"/>
              </a:ext>
            </a:extLst>
          </p:cNvPr>
          <p:cNvSpPr>
            <a:spLocks noGrp="1"/>
          </p:cNvSpPr>
          <p:nvPr>
            <p:ph type="title"/>
          </p:nvPr>
        </p:nvSpPr>
        <p:spPr>
          <a:xfrm>
            <a:off x="926275" y="-75555"/>
            <a:ext cx="10427524" cy="1320459"/>
          </a:xfrm>
        </p:spPr>
        <p:txBody>
          <a:bodyPr>
            <a:normAutofit/>
          </a:bodyPr>
          <a:lstStyle/>
          <a:p>
            <a:pPr algn="ctr"/>
            <a:r>
              <a:rPr lang="en-US" sz="4000" dirty="0">
                <a:solidFill>
                  <a:srgbClr val="2969A3"/>
                </a:solidFill>
                <a:latin typeface="+mn-lt"/>
              </a:rPr>
              <a:t>(II) Two disadvantages of using the NBER BCDC.</a:t>
            </a:r>
          </a:p>
        </p:txBody>
      </p:sp>
      <p:sp>
        <p:nvSpPr>
          <p:cNvPr id="3" name="Content Placeholder 2">
            <a:extLst>
              <a:ext uri="{FF2B5EF4-FFF2-40B4-BE49-F238E27FC236}">
                <a16:creationId xmlns:a16="http://schemas.microsoft.com/office/drawing/2014/main" id="{5E40153E-A86D-41E2-96D1-D91729FB8A47}"/>
              </a:ext>
            </a:extLst>
          </p:cNvPr>
          <p:cNvSpPr>
            <a:spLocks noGrp="1"/>
          </p:cNvSpPr>
          <p:nvPr>
            <p:ph idx="1"/>
          </p:nvPr>
        </p:nvSpPr>
        <p:spPr>
          <a:xfrm>
            <a:off x="627959" y="1112702"/>
            <a:ext cx="11038903" cy="5750805"/>
          </a:xfrm>
        </p:spPr>
        <p:txBody>
          <a:bodyPr>
            <a:normAutofit/>
          </a:bodyPr>
          <a:lstStyle/>
          <a:p>
            <a:pPr marL="457200" lvl="1" indent="0">
              <a:buNone/>
            </a:pPr>
            <a:r>
              <a:rPr lang="en-US" sz="3000" b="1" dirty="0"/>
              <a:t>#1 Long lag from turning point to when the committee declares it. </a:t>
            </a:r>
            <a:br>
              <a:rPr lang="en-US" sz="800" b="1" dirty="0"/>
            </a:br>
            <a:endParaRPr lang="en-US" sz="800" b="1" dirty="0"/>
          </a:p>
          <a:p>
            <a:pPr lvl="1"/>
            <a:r>
              <a:rPr lang="en-US" dirty="0"/>
              <a:t>Typical public reaction to an NBER announcement: “These geniuses are just telling us what everyone in the real world has known a long time.”</a:t>
            </a:r>
            <a:br>
              <a:rPr lang="en-US" sz="1050" dirty="0"/>
            </a:br>
            <a:endParaRPr lang="en-US" sz="1050" dirty="0"/>
          </a:p>
          <a:p>
            <a:pPr lvl="1"/>
            <a:r>
              <a:rPr lang="en-US" dirty="0"/>
              <a:t>Counter-argument 1: One cannot reliably identify a recession with a short lag,</a:t>
            </a:r>
          </a:p>
          <a:p>
            <a:pPr lvl="2"/>
            <a:r>
              <a:rPr lang="en-US" sz="2200" dirty="0"/>
              <a:t>especially because the data are revised.</a:t>
            </a:r>
          </a:p>
          <a:p>
            <a:pPr lvl="2"/>
            <a:r>
              <a:rPr lang="en-US" sz="2200" dirty="0"/>
              <a:t>The BCDC waits until it is reasonably sure that it won’t have to retract a call.</a:t>
            </a:r>
            <a:br>
              <a:rPr lang="en-US" sz="900" dirty="0"/>
            </a:br>
            <a:endParaRPr lang="en-US" sz="900" dirty="0"/>
          </a:p>
          <a:p>
            <a:pPr lvl="1"/>
            <a:r>
              <a:rPr lang="en-US" dirty="0"/>
              <a:t>Counter-argument 2: When it comes to troughs, polls show public perceptions lag the end of the recession by longer still.  (E.g., elections of 1992 &amp; 2014.)</a:t>
            </a:r>
            <a:br>
              <a:rPr lang="en-US" sz="800" dirty="0"/>
            </a:br>
            <a:endParaRPr lang="en-US" sz="800" dirty="0"/>
          </a:p>
          <a:p>
            <a:pPr lvl="1"/>
            <a:r>
              <a:rPr lang="en-US" dirty="0"/>
              <a:t>Counter-argument 3 (the best):  there exists an entire industry of pundits </a:t>
            </a:r>
            <a:br>
              <a:rPr lang="en-US" dirty="0"/>
            </a:br>
            <a:r>
              <a:rPr lang="en-US" dirty="0"/>
              <a:t>&amp; forecasters whose job is to “shoot from the hip,” </a:t>
            </a:r>
          </a:p>
          <a:p>
            <a:pPr lvl="2"/>
            <a:r>
              <a:rPr lang="en-US" sz="2200" dirty="0"/>
              <a:t>i.e., to be faster than everyone else in declaring a recession.  </a:t>
            </a:r>
          </a:p>
          <a:p>
            <a:pPr lvl="2"/>
            <a:r>
              <a:rPr lang="en-US" sz="2200" dirty="0"/>
              <a:t>The NBER wouldn’t play a useful role by joining in that competition.</a:t>
            </a:r>
          </a:p>
          <a:p>
            <a:pPr lvl="2"/>
            <a:r>
              <a:rPr lang="en-US" sz="2200" dirty="0"/>
              <a:t>Its role is to be definitive, rather than fast.</a:t>
            </a:r>
          </a:p>
        </p:txBody>
      </p:sp>
      <p:sp>
        <p:nvSpPr>
          <p:cNvPr id="4" name="Slide Number Placeholder 3">
            <a:extLst>
              <a:ext uri="{FF2B5EF4-FFF2-40B4-BE49-F238E27FC236}">
                <a16:creationId xmlns:a16="http://schemas.microsoft.com/office/drawing/2014/main" id="{E122DFAA-D878-4C24-B76A-EA81A2A1564F}"/>
              </a:ext>
            </a:extLst>
          </p:cNvPr>
          <p:cNvSpPr>
            <a:spLocks noGrp="1"/>
          </p:cNvSpPr>
          <p:nvPr>
            <p:ph type="sldNum" sz="quarter" idx="12"/>
          </p:nvPr>
        </p:nvSpPr>
        <p:spPr/>
        <p:txBody>
          <a:bodyPr/>
          <a:lstStyle/>
          <a:p>
            <a:fld id="{8CD51424-9AE3-4867-8CD2-08EDFA495985}" type="slidenum">
              <a:rPr lang="en-US" smtClean="0"/>
              <a:t>8</a:t>
            </a:fld>
            <a:endParaRPr lang="en-US"/>
          </a:p>
        </p:txBody>
      </p:sp>
    </p:spTree>
    <p:extLst>
      <p:ext uri="{BB962C8B-B14F-4D97-AF65-F5344CB8AC3E}">
        <p14:creationId xmlns:p14="http://schemas.microsoft.com/office/powerpoint/2010/main" val="3828270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599" y="668358"/>
            <a:ext cx="8592239" cy="487362"/>
          </a:xfrm>
        </p:spPr>
        <p:txBody>
          <a:bodyPr>
            <a:noAutofit/>
          </a:bodyPr>
          <a:lstStyle/>
          <a:p>
            <a:pPr algn="ctr"/>
            <a:r>
              <a:rPr lang="en-US" sz="3000" dirty="0">
                <a:latin typeface="+mn-lt"/>
              </a:rPr>
              <a:t>The 12 business cycle turning points</a:t>
            </a:r>
            <a:br>
              <a:rPr lang="en-US" sz="500" dirty="0">
                <a:latin typeface="+mn-lt"/>
              </a:rPr>
            </a:br>
            <a:br>
              <a:rPr lang="en-US" sz="500" dirty="0">
                <a:latin typeface="+mn-lt"/>
              </a:rPr>
            </a:br>
            <a:r>
              <a:rPr lang="en-US" sz="2400" dirty="0">
                <a:latin typeface="+mn-lt"/>
              </a:rPr>
              <a:t>declared by the NBER Business Cycle Dating Committee, </a:t>
            </a:r>
            <a:r>
              <a:rPr lang="en-US" sz="2800" dirty="0"/>
              <a:t>with lags</a:t>
            </a:r>
            <a:br>
              <a:rPr lang="en-US" sz="2800" dirty="0"/>
            </a:br>
            <a:endParaRPr lang="en-US" sz="2400" dirty="0"/>
          </a:p>
        </p:txBody>
      </p:sp>
      <p:pic>
        <p:nvPicPr>
          <p:cNvPr id="4098"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514600" y="1524000"/>
            <a:ext cx="71628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53851839-F708-4DAF-8FCD-2309388284F0}" type="slidenum">
              <a:rPr lang="en-US" smtClean="0"/>
              <a:t>9</a:t>
            </a:fld>
            <a:endParaRPr lang="en-US"/>
          </a:p>
        </p:txBody>
      </p:sp>
      <p:sp>
        <p:nvSpPr>
          <p:cNvPr id="11" name="Rectangle 10">
            <a:extLst>
              <a:ext uri="{FF2B5EF4-FFF2-40B4-BE49-F238E27FC236}">
                <a16:creationId xmlns:a16="http://schemas.microsoft.com/office/drawing/2014/main" id="{08D5CAF3-F735-4385-8B10-31023889F69E}"/>
              </a:ext>
            </a:extLst>
          </p:cNvPr>
          <p:cNvSpPr/>
          <p:nvPr/>
        </p:nvSpPr>
        <p:spPr>
          <a:xfrm>
            <a:off x="2590800" y="1752600"/>
            <a:ext cx="69342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3" name="Table 9">
            <a:extLst>
              <a:ext uri="{FF2B5EF4-FFF2-40B4-BE49-F238E27FC236}">
                <a16:creationId xmlns:a16="http://schemas.microsoft.com/office/drawing/2014/main" id="{7FEA2880-EB40-43EC-AF50-484A3999B3AC}"/>
              </a:ext>
            </a:extLst>
          </p:cNvPr>
          <p:cNvGraphicFramePr>
            <a:graphicFrameLocks noGrp="1"/>
          </p:cNvGraphicFramePr>
          <p:nvPr/>
        </p:nvGraphicFramePr>
        <p:xfrm>
          <a:off x="2528950" y="1414450"/>
          <a:ext cx="7048500" cy="1100150"/>
        </p:xfrm>
        <a:graphic>
          <a:graphicData uri="http://schemas.openxmlformats.org/drawingml/2006/table">
            <a:tbl>
              <a:tblPr firstRow="1" bandRow="1">
                <a:tableStyleId>{5940675A-B579-460E-94D1-54222C63F5DA}</a:tableStyleId>
              </a:tblPr>
              <a:tblGrid>
                <a:gridCol w="2476500">
                  <a:extLst>
                    <a:ext uri="{9D8B030D-6E8A-4147-A177-3AD203B41FA5}">
                      <a16:colId xmlns:a16="http://schemas.microsoft.com/office/drawing/2014/main" val="3675028767"/>
                    </a:ext>
                  </a:extLst>
                </a:gridCol>
                <a:gridCol w="1143000">
                  <a:extLst>
                    <a:ext uri="{9D8B030D-6E8A-4147-A177-3AD203B41FA5}">
                      <a16:colId xmlns:a16="http://schemas.microsoft.com/office/drawing/2014/main" val="2716685098"/>
                    </a:ext>
                  </a:extLst>
                </a:gridCol>
                <a:gridCol w="2133600">
                  <a:extLst>
                    <a:ext uri="{9D8B030D-6E8A-4147-A177-3AD203B41FA5}">
                      <a16:colId xmlns:a16="http://schemas.microsoft.com/office/drawing/2014/main" val="3265029536"/>
                    </a:ext>
                  </a:extLst>
                </a:gridCol>
                <a:gridCol w="1295400">
                  <a:extLst>
                    <a:ext uri="{9D8B030D-6E8A-4147-A177-3AD203B41FA5}">
                      <a16:colId xmlns:a16="http://schemas.microsoft.com/office/drawing/2014/main" val="1447966619"/>
                    </a:ext>
                  </a:extLst>
                </a:gridCol>
              </a:tblGrid>
              <a:tr h="368630">
                <a:tc>
                  <a:txBody>
                    <a:bodyPr/>
                    <a:lstStyle/>
                    <a:p>
                      <a:r>
                        <a:rPr lang="en-US" b="1" dirty="0"/>
                        <a:t>Turning Point Date</a:t>
                      </a:r>
                    </a:p>
                  </a:txBody>
                  <a:tcPr/>
                </a:tc>
                <a:tc>
                  <a:txBody>
                    <a:bodyPr/>
                    <a:lstStyle/>
                    <a:p>
                      <a:endParaRPr lang="en-US" b="1" dirty="0"/>
                    </a:p>
                  </a:txBody>
                  <a:tcPr/>
                </a:tc>
                <a:tc>
                  <a:txBody>
                    <a:bodyPr/>
                    <a:lstStyle/>
                    <a:p>
                      <a:r>
                        <a:rPr lang="en-US" b="1" dirty="0"/>
                        <a:t>Announcement</a:t>
                      </a:r>
                      <a:r>
                        <a:rPr lang="en-US" sz="1200" b="1" dirty="0"/>
                        <a:t> </a:t>
                      </a:r>
                      <a:r>
                        <a:rPr lang="en-US" b="1" dirty="0"/>
                        <a:t>Date</a:t>
                      </a:r>
                    </a:p>
                  </a:txBody>
                  <a:tcPr/>
                </a:tc>
                <a:tc>
                  <a:txBody>
                    <a:bodyPr/>
                    <a:lstStyle/>
                    <a:p>
                      <a:r>
                        <a:rPr lang="en-US" b="1" dirty="0"/>
                        <a:t>Lag </a:t>
                      </a:r>
                      <a:r>
                        <a:rPr lang="en-US" sz="1500" b="1" dirty="0"/>
                        <a:t>(months)</a:t>
                      </a:r>
                    </a:p>
                  </a:txBody>
                  <a:tcPr/>
                </a:tc>
                <a:extLst>
                  <a:ext uri="{0D108BD9-81ED-4DB2-BD59-A6C34878D82A}">
                    <a16:rowId xmlns:a16="http://schemas.microsoft.com/office/drawing/2014/main" val="1140849384"/>
                  </a:ext>
                </a:extLst>
              </a:tr>
              <a:tr h="0">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b="1" dirty="0">
                          <a:solidFill>
                            <a:schemeClr val="bg1">
                              <a:lumMod val="50000"/>
                            </a:schemeClr>
                          </a:solidFill>
                          <a:latin typeface="Times New Roman" panose="02020603050405020304" pitchFamily="18" charset="0"/>
                          <a:cs typeface="Times New Roman" panose="02020603050405020304" pitchFamily="18" charset="0"/>
                        </a:rPr>
                        <a:t>April 2020 (Q3 2020)</a:t>
                      </a:r>
                    </a:p>
                  </a:txBody>
                  <a:tcPr/>
                </a:tc>
                <a:tc>
                  <a:txBody>
                    <a:bodyPr/>
                    <a:lstStyle/>
                    <a:p>
                      <a:pPr algn="ctr"/>
                      <a:r>
                        <a:rPr lang="en-US" b="1" dirty="0">
                          <a:solidFill>
                            <a:schemeClr val="bg1">
                              <a:lumMod val="50000"/>
                            </a:schemeClr>
                          </a:solidFill>
                          <a:latin typeface="Times New Roman" panose="02020603050405020304" pitchFamily="18" charset="0"/>
                          <a:cs typeface="Times New Roman" panose="02020603050405020304" pitchFamily="18" charset="0"/>
                        </a:rPr>
                        <a:t>Trough</a:t>
                      </a:r>
                    </a:p>
                  </a:txBody>
                  <a:tcPr/>
                </a:tc>
                <a:tc>
                  <a:txBody>
                    <a:bodyPr/>
                    <a:lstStyle/>
                    <a:p>
                      <a:pPr algn="ctr"/>
                      <a:r>
                        <a:rPr lang="en-US" b="1" i="0" u="none" strike="noStrike" dirty="0">
                          <a:solidFill>
                            <a:schemeClr val="accent5">
                              <a:lumMod val="75000"/>
                            </a:schemeClr>
                          </a:solidFill>
                          <a:effectLst/>
                          <a:latin typeface="Times New Roman" panose="02020603050405020304" pitchFamily="18" charset="0"/>
                          <a:ea typeface="+mn-ea"/>
                          <a:cs typeface="Times New Roman" panose="02020603050405020304" pitchFamily="18" charset="0"/>
                          <a:hlinkClick r:id="rId3" tooltip="Business Cycle Dating Committee Announcement July 19, 2021">
                            <a:extLst>
                              <a:ext uri="{A12FA001-AC4F-418D-AE19-62706E023703}">
                                <ahyp:hlinkClr xmlns:ahyp="http://schemas.microsoft.com/office/drawing/2018/hyperlinkcolor" val="tx"/>
                              </a:ext>
                            </a:extLst>
                          </a:hlinkClick>
                        </a:rPr>
                        <a:t>July 19, 2021</a:t>
                      </a:r>
                      <a:r>
                        <a:rPr lang="en-US" b="1" i="0" dirty="0">
                          <a:solidFill>
                            <a:schemeClr val="accent5">
                              <a:lumMod val="75000"/>
                            </a:schemeClr>
                          </a:solidFill>
                          <a:effectLst/>
                          <a:latin typeface="Times New Roman" panose="02020603050405020304" pitchFamily="18" charset="0"/>
                          <a:ea typeface="+mn-ea"/>
                          <a:cs typeface="Times New Roman" panose="02020603050405020304" pitchFamily="18" charset="0"/>
                        </a:rPr>
                        <a:t> </a:t>
                      </a:r>
                      <a:endParaRPr lang="en-US" b="1" dirty="0">
                        <a:solidFill>
                          <a:schemeClr val="accent5">
                            <a:lumMod val="75000"/>
                          </a:schemeClr>
                        </a:solidFill>
                        <a:latin typeface="Times New Roman" panose="02020603050405020304" pitchFamily="18" charset="0"/>
                        <a:cs typeface="Times New Roman" panose="02020603050405020304" pitchFamily="18" charset="0"/>
                      </a:endParaRPr>
                    </a:p>
                  </a:txBody>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b="1" dirty="0">
                          <a:solidFill>
                            <a:schemeClr val="bg1">
                              <a:lumMod val="50000"/>
                            </a:schemeClr>
                          </a:solidFill>
                          <a:latin typeface="Times New Roman" panose="02020603050405020304" pitchFamily="18" charset="0"/>
                          <a:cs typeface="Times New Roman" panose="02020603050405020304" pitchFamily="18" charset="0"/>
                        </a:rPr>
                        <a:t>3</a:t>
                      </a:r>
                    </a:p>
                  </a:txBody>
                  <a:tcPr/>
                </a:tc>
                <a:extLst>
                  <a:ext uri="{0D108BD9-81ED-4DB2-BD59-A6C34878D82A}">
                    <a16:rowId xmlns:a16="http://schemas.microsoft.com/office/drawing/2014/main" val="4058152266"/>
                  </a:ext>
                </a:extLst>
              </a:tr>
              <a:tr h="182880">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b="1" dirty="0">
                          <a:solidFill>
                            <a:schemeClr val="bg1">
                              <a:lumMod val="50000"/>
                            </a:schemeClr>
                          </a:solidFill>
                          <a:latin typeface="Times New Roman" panose="02020603050405020304" pitchFamily="18" charset="0"/>
                          <a:cs typeface="Times New Roman" panose="02020603050405020304" pitchFamily="18" charset="0"/>
                        </a:rPr>
                        <a:t>March 2020  (Q4 2019)</a:t>
                      </a:r>
                    </a:p>
                  </a:txBody>
                  <a:tcPr/>
                </a:tc>
                <a:tc>
                  <a:txBody>
                    <a:bodyPr/>
                    <a:lstStyle/>
                    <a:p>
                      <a:pPr algn="ctr"/>
                      <a:r>
                        <a:rPr lang="en-US" b="1" dirty="0">
                          <a:solidFill>
                            <a:schemeClr val="bg1">
                              <a:lumMod val="50000"/>
                            </a:schemeClr>
                          </a:solidFill>
                          <a:latin typeface="Times New Roman" panose="02020603050405020304" pitchFamily="18" charset="0"/>
                          <a:cs typeface="Times New Roman" panose="02020603050405020304" pitchFamily="18" charset="0"/>
                        </a:rPr>
                        <a:t>Peak</a:t>
                      </a:r>
                    </a:p>
                  </a:txBody>
                  <a:tcPr/>
                </a:tc>
                <a:tc>
                  <a:txBody>
                    <a:bodyPr/>
                    <a:lstStyle/>
                    <a:p>
                      <a:pPr algn="ctr"/>
                      <a:r>
                        <a:rPr lang="en-US" b="1" i="0" u="none" strike="noStrike" dirty="0">
                          <a:solidFill>
                            <a:schemeClr val="accent5">
                              <a:lumMod val="75000"/>
                            </a:schemeClr>
                          </a:solidFill>
                          <a:effectLst/>
                          <a:latin typeface="Times New Roman" panose="02020603050405020304" pitchFamily="18" charset="0"/>
                          <a:ea typeface="+mn-ea"/>
                          <a:cs typeface="Times New Roman" panose="02020603050405020304" pitchFamily="18" charset="0"/>
                          <a:hlinkClick r:id="rId4" tooltip="Business Cycle Dating Committee Announcement June 8, 2020">
                            <a:extLst>
                              <a:ext uri="{A12FA001-AC4F-418D-AE19-62706E023703}">
                                <ahyp:hlinkClr xmlns:ahyp="http://schemas.microsoft.com/office/drawing/2018/hyperlinkcolor" val="tx"/>
                              </a:ext>
                            </a:extLst>
                          </a:hlinkClick>
                        </a:rPr>
                        <a:t>June 8, 2020</a:t>
                      </a:r>
                      <a:endParaRPr lang="en-US" b="1" dirty="0">
                        <a:solidFill>
                          <a:schemeClr val="accent5">
                            <a:lumMod val="75000"/>
                          </a:schemeClr>
                        </a:solidFill>
                        <a:latin typeface="Times New Roman" panose="02020603050405020304" pitchFamily="18" charset="0"/>
                        <a:cs typeface="Times New Roman" panose="02020603050405020304" pitchFamily="18" charset="0"/>
                      </a:endParaRPr>
                    </a:p>
                  </a:txBody>
                  <a:tcPr/>
                </a:tc>
                <a:tc>
                  <a:txBody>
                    <a:bodyPr/>
                    <a:lstStyle/>
                    <a:p>
                      <a:pPr algn="ctr"/>
                      <a:r>
                        <a:rPr lang="en-US" b="1" dirty="0">
                          <a:solidFill>
                            <a:schemeClr val="bg1">
                              <a:lumMod val="50000"/>
                            </a:schemeClr>
                          </a:solidFill>
                          <a:latin typeface="Times New Roman" panose="02020603050405020304" pitchFamily="18" charset="0"/>
                          <a:cs typeface="Times New Roman" panose="02020603050405020304" pitchFamily="18" charset="0"/>
                        </a:rPr>
                        <a:t>2</a:t>
                      </a:r>
                    </a:p>
                  </a:txBody>
                  <a:tcPr/>
                </a:tc>
                <a:extLst>
                  <a:ext uri="{0D108BD9-81ED-4DB2-BD59-A6C34878D82A}">
                    <a16:rowId xmlns:a16="http://schemas.microsoft.com/office/drawing/2014/main" val="2046280479"/>
                  </a:ext>
                </a:extLst>
              </a:tr>
            </a:tbl>
          </a:graphicData>
        </a:graphic>
      </p:graphicFrame>
      <p:sp>
        <p:nvSpPr>
          <p:cNvPr id="5" name="TextBox 4">
            <a:extLst>
              <a:ext uri="{FF2B5EF4-FFF2-40B4-BE49-F238E27FC236}">
                <a16:creationId xmlns:a16="http://schemas.microsoft.com/office/drawing/2014/main" id="{4399304B-8E83-4651-8EA7-CF112873D0E9}"/>
              </a:ext>
            </a:extLst>
          </p:cNvPr>
          <p:cNvSpPr txBox="1"/>
          <p:nvPr/>
        </p:nvSpPr>
        <p:spPr>
          <a:xfrm>
            <a:off x="8610601" y="6288071"/>
            <a:ext cx="674793" cy="400110"/>
          </a:xfrm>
          <a:prstGeom prst="rect">
            <a:avLst/>
          </a:prstGeom>
          <a:solidFill>
            <a:schemeClr val="bg1"/>
          </a:solidFill>
        </p:spPr>
        <p:txBody>
          <a:bodyPr wrap="square" rtlCol="0">
            <a:spAutoFit/>
          </a:bodyPr>
          <a:lstStyle/>
          <a:p>
            <a:r>
              <a:rPr lang="en-US" sz="2000" b="1" dirty="0"/>
              <a:t>10.2</a:t>
            </a:r>
          </a:p>
        </p:txBody>
      </p:sp>
      <p:cxnSp>
        <p:nvCxnSpPr>
          <p:cNvPr id="7" name="Straight Connector 6">
            <a:extLst>
              <a:ext uri="{FF2B5EF4-FFF2-40B4-BE49-F238E27FC236}">
                <a16:creationId xmlns:a16="http://schemas.microsoft.com/office/drawing/2014/main" id="{B3805648-9CAE-49D4-8F41-E494D2A536BE}"/>
              </a:ext>
            </a:extLst>
          </p:cNvPr>
          <p:cNvCxnSpPr>
            <a:cxnSpLocks/>
          </p:cNvCxnSpPr>
          <p:nvPr/>
        </p:nvCxnSpPr>
        <p:spPr>
          <a:xfrm>
            <a:off x="2538350" y="2474929"/>
            <a:ext cx="0" cy="4190096"/>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4AFFABA7-7F31-42A2-B5E7-E5F37486AFE6}"/>
              </a:ext>
            </a:extLst>
          </p:cNvPr>
          <p:cNvCxnSpPr>
            <a:cxnSpLocks/>
          </p:cNvCxnSpPr>
          <p:nvPr/>
        </p:nvCxnSpPr>
        <p:spPr>
          <a:xfrm>
            <a:off x="2526476" y="6307775"/>
            <a:ext cx="7022275"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1D01A222-668D-4D0E-AC41-C23DB1D339D9}"/>
              </a:ext>
            </a:extLst>
          </p:cNvPr>
          <p:cNvCxnSpPr>
            <a:cxnSpLocks/>
          </p:cNvCxnSpPr>
          <p:nvPr/>
        </p:nvCxnSpPr>
        <p:spPr>
          <a:xfrm>
            <a:off x="2514601" y="5562600"/>
            <a:ext cx="7022275"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180FFFC7-FBC3-4AA7-86F7-1E97CF3C7144}"/>
              </a:ext>
            </a:extLst>
          </p:cNvPr>
          <p:cNvCxnSpPr>
            <a:cxnSpLocks/>
          </p:cNvCxnSpPr>
          <p:nvPr/>
        </p:nvCxnSpPr>
        <p:spPr>
          <a:xfrm>
            <a:off x="2526476" y="4776850"/>
            <a:ext cx="7022275"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57738775-BD91-453B-90E9-6BAFD1EA3049}"/>
              </a:ext>
            </a:extLst>
          </p:cNvPr>
          <p:cNvCxnSpPr>
            <a:cxnSpLocks/>
          </p:cNvCxnSpPr>
          <p:nvPr/>
        </p:nvCxnSpPr>
        <p:spPr>
          <a:xfrm>
            <a:off x="2538351" y="4050475"/>
            <a:ext cx="7022275"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718E2E4F-9B0E-4435-96E2-63023F2FD9E2}"/>
              </a:ext>
            </a:extLst>
          </p:cNvPr>
          <p:cNvCxnSpPr>
            <a:cxnSpLocks/>
          </p:cNvCxnSpPr>
          <p:nvPr/>
        </p:nvCxnSpPr>
        <p:spPr>
          <a:xfrm>
            <a:off x="2555176" y="3276600"/>
            <a:ext cx="7022275"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546E1680-D116-4277-ADFE-A37AAFA7E2E9}"/>
              </a:ext>
            </a:extLst>
          </p:cNvPr>
          <p:cNvCxnSpPr>
            <a:cxnSpLocks/>
          </p:cNvCxnSpPr>
          <p:nvPr/>
        </p:nvCxnSpPr>
        <p:spPr>
          <a:xfrm>
            <a:off x="2548251" y="2514600"/>
            <a:ext cx="7022275"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804B863C-9852-4C30-BFE6-515A391C3AF6}"/>
              </a:ext>
            </a:extLst>
          </p:cNvPr>
          <p:cNvCxnSpPr>
            <a:cxnSpLocks/>
          </p:cNvCxnSpPr>
          <p:nvPr/>
        </p:nvCxnSpPr>
        <p:spPr>
          <a:xfrm>
            <a:off x="2526476" y="1781300"/>
            <a:ext cx="7022275" cy="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897D1F37-9187-417E-9FAF-7AB5022E5F70}"/>
              </a:ext>
            </a:extLst>
          </p:cNvPr>
          <p:cNvCxnSpPr>
            <a:cxnSpLocks/>
          </p:cNvCxnSpPr>
          <p:nvPr/>
        </p:nvCxnSpPr>
        <p:spPr>
          <a:xfrm>
            <a:off x="2555176" y="1424050"/>
            <a:ext cx="7022275" cy="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9023D41F-8247-49FA-A6E2-4B819FE20D55}"/>
              </a:ext>
            </a:extLst>
          </p:cNvPr>
          <p:cNvCxnSpPr>
            <a:cxnSpLocks/>
          </p:cNvCxnSpPr>
          <p:nvPr/>
        </p:nvCxnSpPr>
        <p:spPr>
          <a:xfrm>
            <a:off x="2543301" y="6703625"/>
            <a:ext cx="7022275" cy="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99465124-404A-44B4-95E8-0E6544A2D44A}"/>
              </a:ext>
            </a:extLst>
          </p:cNvPr>
          <p:cNvCxnSpPr>
            <a:cxnSpLocks/>
          </p:cNvCxnSpPr>
          <p:nvPr/>
        </p:nvCxnSpPr>
        <p:spPr>
          <a:xfrm>
            <a:off x="2543301" y="6312725"/>
            <a:ext cx="7022275" cy="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3" name="Rectangle: Rounded Corners 2">
            <a:extLst>
              <a:ext uri="{FF2B5EF4-FFF2-40B4-BE49-F238E27FC236}">
                <a16:creationId xmlns:a16="http://schemas.microsoft.com/office/drawing/2014/main" id="{1ADD2444-D80D-481F-8FCF-313489B32F30}"/>
              </a:ext>
            </a:extLst>
          </p:cNvPr>
          <p:cNvSpPr/>
          <p:nvPr/>
        </p:nvSpPr>
        <p:spPr>
          <a:xfrm>
            <a:off x="4071548" y="6300231"/>
            <a:ext cx="5299732" cy="363729"/>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022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4980</TotalTime>
  <Words>4013</Words>
  <Application>Microsoft Office PowerPoint</Application>
  <PresentationFormat>Widescreen</PresentationFormat>
  <Paragraphs>264</Paragraphs>
  <Slides>30</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Arimo</vt:lpstr>
      <vt:lpstr>Blackadder ITC</vt:lpstr>
      <vt:lpstr>Calibri</vt:lpstr>
      <vt:lpstr>Calibri Light</vt:lpstr>
      <vt:lpstr>Times New Roman</vt:lpstr>
      <vt:lpstr>Office Theme</vt:lpstr>
      <vt:lpstr>PowerPoint Presentation</vt:lpstr>
      <vt:lpstr>Outline</vt:lpstr>
      <vt:lpstr>(I) Motivation:  How should recessions be declared in real time?</vt:lpstr>
      <vt:lpstr>PowerPoint Presentation</vt:lpstr>
      <vt:lpstr>“Hook” to recent events</vt:lpstr>
      <vt:lpstr>PowerPoint Presentation</vt:lpstr>
      <vt:lpstr>PowerPoint Presentation</vt:lpstr>
      <vt:lpstr>(II) Two disadvantages of using the NBER BCDC.</vt:lpstr>
      <vt:lpstr>The 12 business cycle turning points  declared by the NBER Business Cycle Dating Committee, with lags </vt:lpstr>
      <vt:lpstr>Two disadvantages of using the NBER BCDC.</vt:lpstr>
      <vt:lpstr>Committees in other countries</vt:lpstr>
      <vt:lpstr>(III) Two advantages of the NBER over a 2-quarter rule</vt:lpstr>
      <vt:lpstr>Dating the Great Recession in real time</vt:lpstr>
      <vt:lpstr>Two advantages of the NBER over a 2-quarter rule</vt:lpstr>
      <vt:lpstr>GDI growth &gt; 0 in 2022 H1, despite “GDP” growth &lt; 0</vt:lpstr>
      <vt:lpstr>Two advantages of the NBER over a 2-quarter rule</vt:lpstr>
      <vt:lpstr>PowerPoint Presentation</vt:lpstr>
      <vt:lpstr>PowerPoint Presentation</vt:lpstr>
      <vt:lpstr>PowerPoint Presentation</vt:lpstr>
      <vt:lpstr>(IV) The negative-quarters rule in other countries</vt:lpstr>
      <vt:lpstr>  By the 2-quarter-GDP rule, Japan had 5 recessions during 2008-16. </vt:lpstr>
      <vt:lpstr>The negative-quarters rule in other countries</vt:lpstr>
      <vt:lpstr>PowerPoint Presentation</vt:lpstr>
      <vt:lpstr>PowerPoint Presentation</vt:lpstr>
      <vt:lpstr>PowerPoint Presentation</vt:lpstr>
      <vt:lpstr>PowerPoint Presentation</vt:lpstr>
      <vt:lpstr>History of the NBER’s dating of peaks &amp; troughs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Frankel, Jeffrey A.</dc:creator>
  <cp:lastModifiedBy>Frankel, Jeffrey A.</cp:lastModifiedBy>
  <cp:revision>129</cp:revision>
  <dcterms:created xsi:type="dcterms:W3CDTF">2023-01-19T20:08:06Z</dcterms:created>
  <dcterms:modified xsi:type="dcterms:W3CDTF">2023-02-14T14:26:07Z</dcterms:modified>
</cp:coreProperties>
</file>