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57" r:id="rId3"/>
    <p:sldId id="258" r:id="rId4"/>
    <p:sldId id="259" r:id="rId5"/>
    <p:sldId id="273" r:id="rId6"/>
    <p:sldId id="261" r:id="rId7"/>
    <p:sldId id="263" r:id="rId8"/>
    <p:sldId id="266" r:id="rId9"/>
    <p:sldId id="267" r:id="rId10"/>
    <p:sldId id="268" r:id="rId11"/>
    <p:sldId id="269" r:id="rId12"/>
    <p:sldId id="271" r:id="rId13"/>
    <p:sldId id="270" r:id="rId14"/>
    <p:sldId id="272" r:id="rId15"/>
    <p:sldId id="264" r:id="rId16"/>
    <p:sldId id="275" r:id="rId17"/>
    <p:sldId id="282" r:id="rId18"/>
    <p:sldId id="287" r:id="rId19"/>
    <p:sldId id="289" r:id="rId20"/>
    <p:sldId id="284" r:id="rId21"/>
    <p:sldId id="291" r:id="rId22"/>
    <p:sldId id="301" r:id="rId23"/>
    <p:sldId id="297" r:id="rId24"/>
    <p:sldId id="298" r:id="rId25"/>
    <p:sldId id="302" r:id="rId26"/>
    <p:sldId id="299" r:id="rId27"/>
    <p:sldId id="293" r:id="rId28"/>
    <p:sldId id="279" r:id="rId29"/>
    <p:sldId id="276" r:id="rId30"/>
    <p:sldId id="277" r:id="rId31"/>
    <p:sldId id="278" r:id="rId32"/>
    <p:sldId id="280" r:id="rId33"/>
    <p:sldId id="311" r:id="rId34"/>
    <p:sldId id="307" r:id="rId35"/>
    <p:sldId id="310" r:id="rId36"/>
    <p:sldId id="288" r:id="rId37"/>
    <p:sldId id="303" r:id="rId38"/>
    <p:sldId id="304" r:id="rId39"/>
    <p:sldId id="306" r:id="rId40"/>
    <p:sldId id="300" r:id="rId41"/>
    <p:sldId id="29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8BB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90"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6D245-48DB-4797-8A90-DD354F7B8F46}" type="datetimeFigureOut">
              <a:rPr lang="en-US" smtClean="0"/>
              <a:t>7/10/2018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EC7BB-4690-4B9B-92A6-5A6544CA42BE}" type="slidenum">
              <a:rPr lang="en-US" smtClean="0"/>
              <a:t>‹#›</a:t>
            </a:fld>
            <a:endParaRPr lang="en-US"/>
          </a:p>
        </p:txBody>
      </p:sp>
    </p:spTree>
    <p:extLst>
      <p:ext uri="{BB962C8B-B14F-4D97-AF65-F5344CB8AC3E}">
        <p14:creationId xmlns:p14="http://schemas.microsoft.com/office/powerpoint/2010/main" val="401816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H.10 Foreign Exchange Rates
Units: 
Chinese Yuan to One U.S. Dollar, Not Seasonally Adjusted
Frequency: 
          Daily
Noon buying rates in New York City for cable transfers payable in foreign currencies.
Board of Governors of the Federal Reserve System (US), 
      China / U.S. Foreign Exchange Rate [DEXCHUS], 
      retrieved from FRED, 
      Federal Reserve Bank of St. Louis; 
      https://fred.stlouisfed.org/series/DEXCHUS, 
      July 9, 2018.
Source: 
Board of Governors of the Federal Reserve System (US)
Release: 
G.5 Foreign Exchange Rates
Units: 
Chinese Yuan to One U.S. Dollar, Not Seasonally Adjusted
Frequency: 
          Monthly
Averages of daily figures. Noon buying rates in New York City for cable transfers payable in foreign currencies.This data series is updated from the source files in the Data Download Program (http://www.federalreserve.gov/datadownload/Choose.aspx?rel=h10). The files are updated on a weekly basis every Monday. If Monday is a holiday, the data files are updated the next business day.Monthly values are averages of the daily data available. Preliminary value for the current month is provided by the source even if not all daily values are available for the entire month.Please note that the values reported on the press release may not correspond to the values in the Data Download Program when the press release is published on a day other than Monday. This inconsistency is resolved on the next available weekly release date.
Board of Governors of the Federal Reserve System (US), 
      China / U.S. Foreign Exchange Rate [EXCHUS], 
      retrieved from FRED, 
      Federal Reserve Bank of St. Louis; 
      https://fred.stlouisfed.org/series/EXCHUS, 
      July 9, 2018.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31987-4BF0-4F8A-A143-8BB3AEDDF7A3}" type="slidenum">
              <a:rPr lang="en-US" altLang="en-US"/>
              <a:pPr/>
              <a:t>36</a:t>
            </a:fld>
            <a:endParaRPr lang="en-US" alt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3AEC1B-1D5B-49AA-B7F7-BA7F47881D4D}" type="datetime1">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402567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0797C-1131-4A9C-A950-DB81BF05739F}" type="datetime1">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293597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91886-25AD-4BF0-86F5-19DFD21D5B09}" type="datetime1">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407721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13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F6C52-BAD3-42E8-BACC-3637C60CBFE0}" type="datetime1">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85241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AEBC0-CC7A-4B6B-AFD1-C05BC08E8195}" type="datetime1">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99211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78A9B5-DB6E-4EE6-AAB5-A5448A502BC5}" type="datetime1">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318053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156432-ABBC-4677-BFCD-AA66A8C1A656}" type="datetime1">
              <a:rPr lang="en-US" smtClean="0"/>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223484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84F124-15EF-495F-8BB3-023919025A9C}" type="datetime1">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297615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DD3C7-9E4D-4150-8A6B-08EC7FB996F7}" type="datetime1">
              <a:rPr lang="en-US" smtClean="0"/>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109580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08851-D836-44D3-ABB0-E948451B57F8}" type="datetime1">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12235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6DFF5-0894-4796-9071-663620C876E9}" type="datetime1">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198043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95FD2-D9F3-41FD-8E0E-A7FE74624543}" type="datetime1">
              <a:rPr lang="en-US" smtClean="0"/>
              <a:t>7/10/2018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9740B-6456-4A04-80BD-A64592DA6921}" type="slidenum">
              <a:rPr lang="en-US" smtClean="0"/>
              <a:t>‹#›</a:t>
            </a:fld>
            <a:endParaRPr lang="en-US"/>
          </a:p>
        </p:txBody>
      </p:sp>
    </p:spTree>
    <p:extLst>
      <p:ext uri="{BB962C8B-B14F-4D97-AF65-F5344CB8AC3E}">
        <p14:creationId xmlns:p14="http://schemas.microsoft.com/office/powerpoint/2010/main" val="4002155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roject-syndicate.org/columnist/jeffrey-frankel" TargetMode="External"/><Relationship Id="rId2" Type="http://schemas.openxmlformats.org/officeDocument/2006/relationships/hyperlink" Target="https://scholar.harvard.edu/frankel" TargetMode="External"/><Relationship Id="rId1" Type="http://schemas.openxmlformats.org/officeDocument/2006/relationships/slideLayout" Target="../slideLayouts/slideLayout1.xml"/><Relationship Id="rId5" Type="http://schemas.openxmlformats.org/officeDocument/2006/relationships/hyperlink" Target="https://twitter.com/JFrankelEcon" TargetMode="External"/><Relationship Id="rId4" Type="http://schemas.openxmlformats.org/officeDocument/2006/relationships/hyperlink" Target="http://www.jeffrey-frankel.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fred.stlouisfed.org/graph/?g=koj8"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3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hyperlink" Target="http://www.crwflags.com/fotw/images/c/ch~.gi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2133600"/>
          </a:xfrm>
        </p:spPr>
        <p:txBody>
          <a:bodyPr>
            <a:normAutofit fontScale="90000"/>
          </a:bodyPr>
          <a:lstStyle/>
          <a:p>
            <a:r>
              <a:rPr lang="en-US" sz="4900" dirty="0" smtClean="0"/>
              <a:t>Shifts in Economic Powers</a:t>
            </a:r>
            <a:br>
              <a:rPr lang="en-US" sz="4900" dirty="0" smtClean="0"/>
            </a:br>
            <a:r>
              <a:rPr lang="en-US" sz="3100" dirty="0" smtClean="0"/>
              <a:t/>
            </a:r>
            <a:br>
              <a:rPr lang="en-US" sz="3100" dirty="0" smtClean="0"/>
            </a:br>
            <a:r>
              <a:rPr lang="en-US" dirty="0" smtClean="0"/>
              <a:t>Jeffrey Frankel</a:t>
            </a:r>
            <a:br>
              <a:rPr lang="en-US" dirty="0" smtClean="0"/>
            </a:br>
            <a:r>
              <a:rPr lang="en-US" sz="3100" dirty="0" smtClean="0"/>
              <a:t>Harpel Professor of Capital Formation &amp; Growth</a:t>
            </a:r>
            <a:br>
              <a:rPr lang="en-US" sz="3100" dirty="0" smtClean="0"/>
            </a:br>
            <a:r>
              <a:rPr lang="en-US" sz="3100" dirty="0" smtClean="0"/>
              <a:t>Harvard Kennedy School, Harvard University</a:t>
            </a:r>
            <a:endParaRPr lang="en-US" sz="3100" dirty="0"/>
          </a:p>
        </p:txBody>
      </p:sp>
      <p:sp>
        <p:nvSpPr>
          <p:cNvPr id="3" name="Subtitle 2"/>
          <p:cNvSpPr>
            <a:spLocks noGrp="1"/>
          </p:cNvSpPr>
          <p:nvPr>
            <p:ph type="subTitle" idx="1"/>
          </p:nvPr>
        </p:nvSpPr>
        <p:spPr>
          <a:xfrm>
            <a:off x="990600" y="4572000"/>
            <a:ext cx="7315200" cy="1752600"/>
          </a:xfrm>
        </p:spPr>
        <p:txBody>
          <a:bodyPr>
            <a:normAutofit fontScale="92500"/>
          </a:bodyPr>
          <a:lstStyle/>
          <a:p>
            <a:r>
              <a:rPr lang="en-US" dirty="0"/>
              <a:t>Boston Consulting Group session with</a:t>
            </a:r>
          </a:p>
          <a:p>
            <a:r>
              <a:rPr lang="en-US" dirty="0" smtClean="0"/>
              <a:t>Executive </a:t>
            </a:r>
            <a:r>
              <a:rPr lang="en-US" dirty="0"/>
              <a:t>Committee members of </a:t>
            </a:r>
            <a:r>
              <a:rPr lang="en-US" dirty="0" err="1"/>
              <a:t>Groupama</a:t>
            </a:r>
            <a:endParaRPr lang="en-US" dirty="0" smtClean="0"/>
          </a:p>
          <a:p>
            <a:r>
              <a:rPr lang="en-US" dirty="0" smtClean="0"/>
              <a:t>11:00-12:30 pm, Wednesday, 11 July, 2018</a:t>
            </a:r>
            <a:endParaRPr lang="en-US" dirty="0"/>
          </a:p>
        </p:txBody>
      </p:sp>
    </p:spTree>
    <p:extLst>
      <p:ext uri="{BB962C8B-B14F-4D97-AF65-F5344CB8AC3E}">
        <p14:creationId xmlns:p14="http://schemas.microsoft.com/office/powerpoint/2010/main" val="678599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4" y="152400"/>
            <a:ext cx="9144000" cy="1143000"/>
          </a:xfrm>
        </p:spPr>
        <p:txBody>
          <a:bodyPr/>
          <a:lstStyle/>
          <a:p>
            <a:r>
              <a:rPr lang="en-US" sz="3200" dirty="0" smtClean="0">
                <a:latin typeface="Calibri" panose="020F0502020204030204" pitchFamily="34" charset="0"/>
              </a:rPr>
              <a:t>China’s GDP reportedly passed the US in 2014.</a:t>
            </a:r>
            <a:endParaRPr lang="en-US" sz="32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latin typeface="Calibri" panose="020F0502020204030204" pitchFamily="34" charset="0"/>
              </a:rPr>
              <a:pPr>
                <a:defRPr/>
              </a:pPr>
              <a:t>10</a:t>
            </a:fld>
            <a:endParaRPr lang="en-US">
              <a:latin typeface="Calibri" panose="020F0502020204030204" pitchFamily="34" charset="0"/>
            </a:endParaRPr>
          </a:p>
        </p:txBody>
      </p:sp>
      <p:pic>
        <p:nvPicPr>
          <p:cNvPr id="4098" name="Picture 2" descr="http://dublinopinion.com/test/wp-content/uploads/2014/05/Econ_Primac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7890237" cy="47187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5551" y="5800348"/>
            <a:ext cx="7820539" cy="892552"/>
          </a:xfrm>
          <a:prstGeom prst="rect">
            <a:avLst/>
          </a:prstGeom>
          <a:solidFill>
            <a:schemeClr val="bg1"/>
          </a:solidFill>
          <a:ln w="57150">
            <a:solidFill>
              <a:srgbClr val="C00000"/>
            </a:solidFill>
          </a:ln>
        </p:spPr>
        <p:txBody>
          <a:bodyPr wrap="none" rtlCol="0">
            <a:spAutoFit/>
          </a:bodyPr>
          <a:lstStyle/>
          <a:p>
            <a:pPr algn="ctr"/>
            <a:r>
              <a:rPr lang="en-US" sz="2800" dirty="0" smtClean="0">
                <a:latin typeface="Calibri" panose="020F0502020204030204" pitchFamily="34" charset="0"/>
              </a:rPr>
              <a:t>But I call that a mis-application of the PPP numbers</a:t>
            </a:r>
            <a:br>
              <a:rPr lang="en-US" sz="2800" dirty="0" smtClean="0">
                <a:latin typeface="Calibri" panose="020F0502020204030204" pitchFamily="34" charset="0"/>
              </a:rPr>
            </a:br>
            <a:r>
              <a:rPr lang="en-US" sz="2400" dirty="0" smtClean="0">
                <a:latin typeface="Calibri" panose="020F0502020204030204" pitchFamily="34" charset="0"/>
              </a:rPr>
              <a:t>from the World Bank’s ICP project</a:t>
            </a:r>
            <a:r>
              <a:rPr lang="en-US" sz="2400" dirty="0" smtClean="0">
                <a:solidFill>
                  <a:srgbClr val="FF0000"/>
                </a:solidFill>
                <a:latin typeface="Calibri" panose="020F0502020204030204" pitchFamily="34" charset="0"/>
              </a:rPr>
              <a:t>.</a:t>
            </a:r>
            <a:endParaRPr lang="en-US" sz="2400" dirty="0">
              <a:solidFill>
                <a:srgbClr val="FF0000"/>
              </a:solidFill>
              <a:latin typeface="Calibri" panose="020F0502020204030204" pitchFamily="34" charset="0"/>
            </a:endParaRPr>
          </a:p>
        </p:txBody>
      </p:sp>
      <p:cxnSp>
        <p:nvCxnSpPr>
          <p:cNvPr id="7" name="Straight Arrow Connector 6"/>
          <p:cNvCxnSpPr/>
          <p:nvPr/>
        </p:nvCxnSpPr>
        <p:spPr>
          <a:xfrm flipV="1">
            <a:off x="5029200" y="2921000"/>
            <a:ext cx="2133600" cy="1422400"/>
          </a:xfrm>
          <a:prstGeom prst="straightConnector1">
            <a:avLst/>
          </a:prstGeom>
          <a:ln w="952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91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6" y="533400"/>
            <a:ext cx="3962400" cy="1069926"/>
          </a:xfrm>
          <a:ln w="28575">
            <a:solidFill>
              <a:schemeClr val="tx1"/>
            </a:solidFill>
          </a:ln>
        </p:spPr>
        <p:txBody>
          <a:bodyPr>
            <a:normAutofit/>
          </a:bodyPr>
          <a:lstStyle/>
          <a:p>
            <a:r>
              <a:rPr lang="en-US" sz="2800" dirty="0" smtClean="0">
                <a:latin typeface="Calibri" panose="020F0502020204030204" pitchFamily="34" charset="0"/>
              </a:rPr>
              <a:t>Use </a:t>
            </a:r>
            <a:r>
              <a:rPr lang="en-US" sz="2800" i="1" dirty="0" smtClean="0">
                <a:latin typeface="Calibri" panose="020F0502020204030204" pitchFamily="34" charset="0"/>
              </a:rPr>
              <a:t>PPP rates </a:t>
            </a:r>
            <a:r>
              <a:rPr lang="en-US" sz="2800" dirty="0" smtClean="0">
                <a:latin typeface="Calibri" panose="020F0502020204030204" pitchFamily="34" charset="0"/>
              </a:rPr>
              <a:t>to compare income per capita</a:t>
            </a:r>
            <a:endParaRPr lang="en-US" sz="2800" dirty="0">
              <a:latin typeface="Calibri" panose="020F0502020204030204" pitchFamily="34" charset="0"/>
            </a:endParaRPr>
          </a:p>
        </p:txBody>
      </p:sp>
      <p:sp>
        <p:nvSpPr>
          <p:cNvPr id="3" name="Content Placeholder 2"/>
          <p:cNvSpPr>
            <a:spLocks noGrp="1"/>
          </p:cNvSpPr>
          <p:nvPr>
            <p:ph idx="1"/>
          </p:nvPr>
        </p:nvSpPr>
        <p:spPr>
          <a:xfrm>
            <a:off x="316523" y="1940840"/>
            <a:ext cx="3647440" cy="4525963"/>
          </a:xfrm>
        </p:spPr>
        <p:txBody>
          <a:bodyPr>
            <a:normAutofit lnSpcReduction="10000"/>
          </a:bodyPr>
          <a:lstStyle/>
          <a:p>
            <a:r>
              <a:rPr lang="en-US" sz="3000" dirty="0" smtClean="0">
                <a:latin typeface="Calibri" panose="020F0502020204030204" pitchFamily="34" charset="0"/>
              </a:rPr>
              <a:t>e.g., to </a:t>
            </a:r>
            <a:r>
              <a:rPr lang="en-US" sz="3000" kern="0" dirty="0">
                <a:latin typeface="Calibri" panose="020F0502020204030204" pitchFamily="34" charset="0"/>
              </a:rPr>
              <a:t>judge</a:t>
            </a:r>
            <a:r>
              <a:rPr lang="en-US" sz="3000" dirty="0" smtClean="0">
                <a:latin typeface="Calibri" panose="020F0502020204030204" pitchFamily="34" charset="0"/>
              </a:rPr>
              <a:t> if:</a:t>
            </a:r>
          </a:p>
          <a:p>
            <a:pPr lvl="1"/>
            <a:r>
              <a:rPr lang="en-US" sz="2600" dirty="0" smtClean="0">
                <a:latin typeface="Calibri" panose="020F0502020204030204" pitchFamily="34" charset="0"/>
              </a:rPr>
              <a:t>governments </a:t>
            </a:r>
            <a:r>
              <a:rPr lang="en-US" sz="2600" dirty="0">
                <a:latin typeface="Calibri" panose="020F0502020204030204" pitchFamily="34" charset="0"/>
              </a:rPr>
              <a:t>have </a:t>
            </a:r>
            <a:r>
              <a:rPr lang="en-US" sz="2600" dirty="0" smtClean="0">
                <a:latin typeface="Calibri" panose="020F0502020204030204" pitchFamily="34" charset="0"/>
              </a:rPr>
              <a:t>successfully raised living standards; </a:t>
            </a:r>
            <a:r>
              <a:rPr lang="en-US" sz="1100" dirty="0" smtClean="0">
                <a:latin typeface="Calibri" panose="020F0502020204030204" pitchFamily="34" charset="0"/>
              </a:rPr>
              <a:t/>
            </a:r>
            <a:br>
              <a:rPr lang="en-US" sz="1100" dirty="0" smtClean="0">
                <a:latin typeface="Calibri" panose="020F0502020204030204" pitchFamily="34" charset="0"/>
              </a:rPr>
            </a:br>
            <a:endParaRPr lang="en-US" sz="1100" dirty="0" smtClean="0">
              <a:latin typeface="Calibri" panose="020F0502020204030204" pitchFamily="34" charset="0"/>
            </a:endParaRPr>
          </a:p>
          <a:p>
            <a:pPr lvl="1"/>
            <a:r>
              <a:rPr lang="en-US" sz="2600" dirty="0" smtClean="0">
                <a:latin typeface="Calibri" panose="020F0502020204030204" pitchFamily="34" charset="0"/>
              </a:rPr>
              <a:t>a country is rich enough to cut pollution;</a:t>
            </a:r>
            <a:r>
              <a:rPr lang="en-US" sz="1100" dirty="0" smtClean="0">
                <a:latin typeface="Calibri" panose="020F0502020204030204" pitchFamily="34" charset="0"/>
              </a:rPr>
              <a:t/>
            </a:r>
            <a:br>
              <a:rPr lang="en-US" sz="1100" dirty="0" smtClean="0">
                <a:latin typeface="Calibri" panose="020F0502020204030204" pitchFamily="34" charset="0"/>
              </a:rPr>
            </a:br>
            <a:endParaRPr lang="en-US" sz="1100" dirty="0" smtClean="0">
              <a:latin typeface="Calibri" panose="020F0502020204030204" pitchFamily="34" charset="0"/>
            </a:endParaRPr>
          </a:p>
          <a:p>
            <a:pPr lvl="1"/>
            <a:r>
              <a:rPr lang="en-US" sz="2600" dirty="0">
                <a:latin typeface="Calibri" panose="020F0502020204030204" pitchFamily="34" charset="0"/>
              </a:rPr>
              <a:t>the currency is </a:t>
            </a:r>
            <a:r>
              <a:rPr lang="en-US" sz="2600" dirty="0" smtClean="0">
                <a:latin typeface="Calibri" panose="020F0502020204030204" pitchFamily="34" charset="0"/>
              </a:rPr>
              <a:t>“undervalued,”  </a:t>
            </a:r>
            <a:br>
              <a:rPr lang="en-US" sz="2600" dirty="0" smtClean="0">
                <a:latin typeface="Calibri" panose="020F0502020204030204" pitchFamily="34" charset="0"/>
              </a:rPr>
            </a:br>
            <a:r>
              <a:rPr lang="en-US" sz="2600" dirty="0" smtClean="0">
                <a:latin typeface="Calibri" panose="020F0502020204030204" pitchFamily="34" charset="0"/>
              </a:rPr>
              <a:t>given its income.  </a:t>
            </a:r>
            <a:endParaRPr lang="en-US" sz="26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latin typeface="Calibri" panose="020F0502020204030204" pitchFamily="34" charset="0"/>
              </a:rPr>
              <a:pPr>
                <a:defRPr/>
              </a:pPr>
              <a:t>11</a:t>
            </a:fld>
            <a:endParaRPr lang="en-US">
              <a:latin typeface="Calibri" panose="020F0502020204030204" pitchFamily="34" charset="0"/>
            </a:endParaRPr>
          </a:p>
        </p:txBody>
      </p:sp>
      <p:sp>
        <p:nvSpPr>
          <p:cNvPr id="5" name="Title 1"/>
          <p:cNvSpPr txBox="1">
            <a:spLocks/>
          </p:cNvSpPr>
          <p:nvPr/>
        </p:nvSpPr>
        <p:spPr bwMode="auto">
          <a:xfrm>
            <a:off x="4495800" y="533400"/>
            <a:ext cx="4358640" cy="102576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kern="0" dirty="0" smtClean="0">
                <a:solidFill>
                  <a:schemeClr val="tx1"/>
                </a:solidFill>
                <a:latin typeface="Calibri" panose="020F0502020204030204" pitchFamily="34" charset="0"/>
              </a:rPr>
              <a:t>Use </a:t>
            </a:r>
            <a:r>
              <a:rPr lang="en-US" sz="2800" i="1" kern="0" dirty="0" smtClean="0">
                <a:solidFill>
                  <a:schemeClr val="tx1"/>
                </a:solidFill>
                <a:latin typeface="Calibri" panose="020F0502020204030204" pitchFamily="34" charset="0"/>
              </a:rPr>
              <a:t>actual exchange rates </a:t>
            </a:r>
            <a:r>
              <a:rPr lang="en-US" sz="2800" kern="0" dirty="0" smtClean="0">
                <a:solidFill>
                  <a:schemeClr val="tx1"/>
                </a:solidFill>
                <a:latin typeface="Calibri" panose="020F0502020204030204" pitchFamily="34" charset="0"/>
              </a:rPr>
              <a:t/>
            </a:r>
            <a:br>
              <a:rPr lang="en-US" sz="2800" kern="0" dirty="0" smtClean="0">
                <a:solidFill>
                  <a:schemeClr val="tx1"/>
                </a:solidFill>
                <a:latin typeface="Calibri" panose="020F0502020204030204" pitchFamily="34" charset="0"/>
              </a:rPr>
            </a:br>
            <a:r>
              <a:rPr lang="en-US" sz="2800" kern="0" dirty="0" smtClean="0">
                <a:solidFill>
                  <a:schemeClr val="tx1"/>
                </a:solidFill>
                <a:latin typeface="Calibri" panose="020F0502020204030204" pitchFamily="34" charset="0"/>
              </a:rPr>
              <a:t>to compare GDP</a:t>
            </a:r>
            <a:endParaRPr lang="en-US" sz="2800" kern="0" dirty="0">
              <a:solidFill>
                <a:schemeClr val="tx1"/>
              </a:solidFill>
              <a:latin typeface="Calibri" panose="020F0502020204030204" pitchFamily="34" charset="0"/>
            </a:endParaRPr>
          </a:p>
        </p:txBody>
      </p:sp>
      <p:sp>
        <p:nvSpPr>
          <p:cNvPr id="6" name="Content Placeholder 2"/>
          <p:cNvSpPr txBox="1">
            <a:spLocks/>
          </p:cNvSpPr>
          <p:nvPr/>
        </p:nvSpPr>
        <p:spPr bwMode="auto">
          <a:xfrm>
            <a:off x="4372708" y="1852246"/>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3000" kern="0" dirty="0" smtClean="0">
                <a:latin typeface="Calibri" panose="020F0502020204030204" pitchFamily="34" charset="0"/>
              </a:rPr>
              <a:t>e.g., to judge:</a:t>
            </a:r>
          </a:p>
          <a:p>
            <a:pPr lvl="1"/>
            <a:r>
              <a:rPr lang="en-US" sz="2600" dirty="0" smtClean="0">
                <a:latin typeface="Calibri" panose="020F0502020204030204" pitchFamily="34" charset="0"/>
                <a:ea typeface="Calibri"/>
                <a:cs typeface="Times New Roman"/>
              </a:rPr>
              <a:t>How </a:t>
            </a:r>
            <a:r>
              <a:rPr lang="en-US" sz="2600" dirty="0">
                <a:latin typeface="Calibri" panose="020F0502020204030204" pitchFamily="34" charset="0"/>
                <a:ea typeface="Calibri"/>
                <a:cs typeface="Times New Roman"/>
              </a:rPr>
              <a:t>big is </a:t>
            </a:r>
            <a:r>
              <a:rPr lang="en-US" sz="2600" dirty="0" smtClean="0">
                <a:latin typeface="Calibri" panose="020F0502020204030204" pitchFamily="34" charset="0"/>
                <a:ea typeface="Calibri"/>
                <a:cs typeface="Times New Roman"/>
              </a:rPr>
              <a:t>the market, </a:t>
            </a:r>
            <a:br>
              <a:rPr lang="en-US" sz="2600" dirty="0" smtClean="0">
                <a:latin typeface="Calibri" panose="020F0502020204030204" pitchFamily="34" charset="0"/>
                <a:ea typeface="Calibri"/>
                <a:cs typeface="Times New Roman"/>
              </a:rPr>
            </a:br>
            <a:r>
              <a:rPr lang="en-US" sz="2600" dirty="0" smtClean="0">
                <a:latin typeface="Calibri" panose="020F0502020204030204" pitchFamily="34" charset="0"/>
                <a:ea typeface="Calibri"/>
                <a:cs typeface="Times New Roman"/>
              </a:rPr>
              <a:t>from the view of multinational companies?</a:t>
            </a:r>
            <a:r>
              <a:rPr lang="en-US" sz="500" dirty="0" smtClean="0">
                <a:latin typeface="Calibri" panose="020F0502020204030204" pitchFamily="34" charset="0"/>
                <a:ea typeface="Calibri"/>
                <a:cs typeface="Times New Roman"/>
              </a:rPr>
              <a:t/>
            </a:r>
            <a:br>
              <a:rPr lang="en-US" sz="500" dirty="0" smtClean="0">
                <a:latin typeface="Calibri" panose="020F0502020204030204" pitchFamily="34" charset="0"/>
                <a:ea typeface="Calibri"/>
                <a:cs typeface="Times New Roman"/>
              </a:rPr>
            </a:br>
            <a:r>
              <a:rPr lang="en-US" sz="500" dirty="0" smtClean="0">
                <a:latin typeface="Calibri" panose="020F0502020204030204" pitchFamily="34" charset="0"/>
                <a:ea typeface="Calibri"/>
                <a:cs typeface="Times New Roman"/>
              </a:rPr>
              <a:t> </a:t>
            </a:r>
          </a:p>
          <a:p>
            <a:pPr lvl="1"/>
            <a:r>
              <a:rPr lang="en-US" sz="2600" dirty="0" smtClean="0">
                <a:latin typeface="Calibri" panose="020F0502020204030204" pitchFamily="34" charset="0"/>
                <a:ea typeface="Calibri"/>
                <a:cs typeface="Times New Roman"/>
              </a:rPr>
              <a:t>How big should a country’s quota be in the IMF? </a:t>
            </a:r>
            <a:r>
              <a:rPr lang="en-US" sz="500" dirty="0" smtClean="0">
                <a:latin typeface="Calibri" panose="020F0502020204030204" pitchFamily="34" charset="0"/>
                <a:ea typeface="Calibri"/>
                <a:cs typeface="Times New Roman"/>
              </a:rPr>
              <a:t/>
            </a:r>
            <a:br>
              <a:rPr lang="en-US" sz="500" dirty="0" smtClean="0">
                <a:latin typeface="Calibri" panose="020F0502020204030204" pitchFamily="34" charset="0"/>
                <a:ea typeface="Calibri"/>
                <a:cs typeface="Times New Roman"/>
              </a:rPr>
            </a:br>
            <a:r>
              <a:rPr lang="en-US" sz="500" dirty="0" smtClean="0">
                <a:latin typeface="Calibri" panose="020F0502020204030204" pitchFamily="34" charset="0"/>
                <a:ea typeface="Calibri"/>
                <a:cs typeface="Times New Roman"/>
              </a:rPr>
              <a:t>  </a:t>
            </a:r>
          </a:p>
          <a:p>
            <a:pPr lvl="1"/>
            <a:r>
              <a:rPr lang="en-US" sz="2600" dirty="0" smtClean="0">
                <a:latin typeface="Calibri" panose="020F0502020204030204" pitchFamily="34" charset="0"/>
                <a:ea typeface="Calibri"/>
                <a:cs typeface="Times New Roman"/>
              </a:rPr>
              <a:t>How </a:t>
            </a:r>
            <a:r>
              <a:rPr lang="en-US" sz="2600" dirty="0">
                <a:latin typeface="Calibri" panose="020F0502020204030204" pitchFamily="34" charset="0"/>
                <a:ea typeface="Calibri"/>
                <a:cs typeface="Times New Roman"/>
              </a:rPr>
              <a:t>many ships </a:t>
            </a:r>
            <a:r>
              <a:rPr lang="en-US" sz="2600" dirty="0" smtClean="0">
                <a:latin typeface="Calibri" panose="020F0502020204030204" pitchFamily="34" charset="0"/>
                <a:ea typeface="Calibri"/>
                <a:cs typeface="Times New Roman"/>
              </a:rPr>
              <a:t/>
            </a:r>
            <a:br>
              <a:rPr lang="en-US" sz="2600" dirty="0" smtClean="0">
                <a:latin typeface="Calibri" panose="020F0502020204030204" pitchFamily="34" charset="0"/>
                <a:ea typeface="Calibri"/>
                <a:cs typeface="Times New Roman"/>
              </a:rPr>
            </a:br>
            <a:r>
              <a:rPr lang="en-US" sz="2600" dirty="0" smtClean="0">
                <a:latin typeface="Calibri" panose="020F0502020204030204" pitchFamily="34" charset="0"/>
                <a:ea typeface="Calibri"/>
                <a:cs typeface="Times New Roman"/>
              </a:rPr>
              <a:t>can its navy </a:t>
            </a:r>
            <a:r>
              <a:rPr lang="en-US" sz="2600" dirty="0">
                <a:latin typeface="Calibri" panose="020F0502020204030204" pitchFamily="34" charset="0"/>
                <a:ea typeface="Calibri"/>
                <a:cs typeface="Times New Roman"/>
              </a:rPr>
              <a:t>buy</a:t>
            </a:r>
            <a:r>
              <a:rPr lang="en-US" sz="2600" dirty="0" smtClean="0">
                <a:latin typeface="Calibri" panose="020F0502020204030204" pitchFamily="34" charset="0"/>
                <a:ea typeface="Calibri"/>
                <a:cs typeface="Times New Roman"/>
              </a:rPr>
              <a:t>?</a:t>
            </a:r>
            <a:r>
              <a:rPr lang="en-US" sz="500" dirty="0" smtClean="0">
                <a:latin typeface="Calibri" panose="020F0502020204030204" pitchFamily="34" charset="0"/>
                <a:ea typeface="Calibri"/>
                <a:cs typeface="Times New Roman"/>
              </a:rPr>
              <a:t/>
            </a:r>
            <a:br>
              <a:rPr lang="en-US" sz="500" dirty="0" smtClean="0">
                <a:latin typeface="Calibri" panose="020F0502020204030204" pitchFamily="34" charset="0"/>
                <a:ea typeface="Calibri"/>
                <a:cs typeface="Times New Roman"/>
              </a:rPr>
            </a:br>
            <a:r>
              <a:rPr lang="en-US" sz="500" dirty="0" smtClean="0">
                <a:latin typeface="Calibri" panose="020F0502020204030204" pitchFamily="34" charset="0"/>
                <a:ea typeface="Calibri"/>
                <a:cs typeface="Times New Roman"/>
              </a:rPr>
              <a:t> </a:t>
            </a:r>
          </a:p>
          <a:p>
            <a:pPr lvl="1"/>
            <a:r>
              <a:rPr lang="en-US" sz="2600" dirty="0" smtClean="0">
                <a:latin typeface="Calibri" panose="020F0502020204030204" pitchFamily="34" charset="0"/>
                <a:ea typeface="Calibri"/>
                <a:cs typeface="Times New Roman"/>
              </a:rPr>
              <a:t>How </a:t>
            </a:r>
            <a:r>
              <a:rPr lang="en-US" sz="2600" dirty="0">
                <a:latin typeface="Calibri" panose="020F0502020204030204" pitchFamily="34" charset="0"/>
                <a:ea typeface="Calibri"/>
                <a:cs typeface="Times New Roman"/>
              </a:rPr>
              <a:t>big is the </a:t>
            </a:r>
            <a:r>
              <a:rPr lang="en-US" sz="2600" dirty="0" smtClean="0">
                <a:latin typeface="Calibri" panose="020F0502020204030204" pitchFamily="34" charset="0"/>
                <a:ea typeface="Calibri"/>
                <a:cs typeface="Times New Roman"/>
              </a:rPr>
              <a:t>global role </a:t>
            </a:r>
            <a:br>
              <a:rPr lang="en-US" sz="2600" dirty="0" smtClean="0">
                <a:latin typeface="Calibri" panose="020F0502020204030204" pitchFamily="34" charset="0"/>
                <a:ea typeface="Calibri"/>
                <a:cs typeface="Times New Roman"/>
              </a:rPr>
            </a:br>
            <a:r>
              <a:rPr lang="en-US" sz="2600" dirty="0" smtClean="0">
                <a:latin typeface="Calibri" panose="020F0502020204030204" pitchFamily="34" charset="0"/>
                <a:ea typeface="Calibri"/>
                <a:cs typeface="Times New Roman"/>
              </a:rPr>
              <a:t>for its currency?</a:t>
            </a:r>
            <a:endParaRPr lang="en-US" sz="2600" dirty="0">
              <a:latin typeface="Calibri" panose="020F0502020204030204" pitchFamily="34" charset="0"/>
              <a:ea typeface="Calibri"/>
              <a:cs typeface="Times New Roman"/>
            </a:endParaRPr>
          </a:p>
          <a:p>
            <a:pPr marL="457200" lvl="1" indent="0">
              <a:buNone/>
            </a:pPr>
            <a:endParaRPr lang="en-US" sz="2600" kern="0" dirty="0">
              <a:latin typeface="Calibri" panose="020F0502020204030204" pitchFamily="34" charset="0"/>
            </a:endParaRPr>
          </a:p>
        </p:txBody>
      </p:sp>
    </p:spTree>
    <p:extLst>
      <p:ext uri="{BB962C8B-B14F-4D97-AF65-F5344CB8AC3E}">
        <p14:creationId xmlns:p14="http://schemas.microsoft.com/office/powerpoint/2010/main" val="1882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2800" dirty="0" smtClean="0"/>
              <a:t>China GDP has reached US only if measured in PPP terms.</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19137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619875"/>
            <a:ext cx="47529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8A9740B-6456-4A04-80BD-A64592DA6921}" type="slidenum">
              <a:rPr lang="en-US" smtClean="0"/>
              <a:t>12</a:t>
            </a:fld>
            <a:endParaRPr lang="en-US"/>
          </a:p>
        </p:txBody>
      </p:sp>
    </p:spTree>
    <p:extLst>
      <p:ext uri="{BB962C8B-B14F-4D97-AF65-F5344CB8AC3E}">
        <p14:creationId xmlns:p14="http://schemas.microsoft.com/office/powerpoint/2010/main" val="1223876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2DB58AB-0D11-4AA5-8AB6-048F0F5CBDEA}" type="slidenum">
              <a:rPr lang="en-US" smtClean="0"/>
              <a:pPr>
                <a:defRPr/>
              </a:pPr>
              <a:t>13</a:t>
            </a:fld>
            <a:endParaRPr lang="en-US"/>
          </a:p>
        </p:txBody>
      </p:sp>
      <p:pic>
        <p:nvPicPr>
          <p:cNvPr id="3074" name="Picture 2" descr="C:\Users\jfrankel\AppData\Local\Microsoft\Windows\Temporary Internet Files\Content.Outlook\G2NB0RCO\GDP differen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516" y="1219200"/>
            <a:ext cx="9792116" cy="55626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735869" y="274638"/>
            <a:ext cx="7417531" cy="1143000"/>
          </a:xfrm>
          <a:solidFill>
            <a:schemeClr val="bg1"/>
          </a:solidFill>
        </p:spPr>
        <p:txBody>
          <a:bodyPr>
            <a:normAutofit fontScale="90000"/>
          </a:bodyPr>
          <a:lstStyle/>
          <a:p>
            <a:pPr algn="l"/>
            <a:r>
              <a:rPr lang="en-US" sz="2800" b="1" dirty="0">
                <a:solidFill>
                  <a:srgbClr val="E3120B"/>
                </a:solidFill>
              </a:rPr>
              <a:t>Measuring </a:t>
            </a:r>
            <a:r>
              <a:rPr lang="en-US" sz="2800" b="1" dirty="0" smtClean="0">
                <a:solidFill>
                  <a:srgbClr val="E3120B"/>
                </a:solidFill>
              </a:rPr>
              <a:t>GDP </a:t>
            </a:r>
            <a:br>
              <a:rPr lang="en-US" sz="2800" b="1" dirty="0" smtClean="0">
                <a:solidFill>
                  <a:srgbClr val="E3120B"/>
                </a:solidFill>
              </a:rPr>
            </a:br>
            <a:r>
              <a:rPr lang="en-US" sz="2500" b="1" dirty="0">
                <a:solidFill>
                  <a:schemeClr val="accent4">
                    <a:lumMod val="50000"/>
                  </a:schemeClr>
                </a:solidFill>
                <a:latin typeface="Calibri" panose="020F0502020204030204" pitchFamily="34" charset="0"/>
              </a:rPr>
              <a:t>U</a:t>
            </a:r>
            <a:r>
              <a:rPr lang="en-US" sz="2500" b="1" dirty="0" smtClean="0">
                <a:solidFill>
                  <a:schemeClr val="accent4">
                    <a:lumMod val="50000"/>
                  </a:schemeClr>
                </a:solidFill>
                <a:latin typeface="Calibri" panose="020F0502020204030204" pitchFamily="34" charset="0"/>
              </a:rPr>
              <a:t>sing actual exchange rates gives a different answer:                     </a:t>
            </a:r>
            <a:br>
              <a:rPr lang="en-US" sz="2500" b="1" dirty="0" smtClean="0">
                <a:solidFill>
                  <a:schemeClr val="accent4">
                    <a:lumMod val="50000"/>
                  </a:schemeClr>
                </a:solidFill>
                <a:latin typeface="Calibri" panose="020F0502020204030204" pitchFamily="34" charset="0"/>
              </a:rPr>
            </a:br>
            <a:r>
              <a:rPr lang="en-US" sz="2500" b="1" dirty="0" smtClean="0">
                <a:solidFill>
                  <a:schemeClr val="accent4">
                    <a:lumMod val="50000"/>
                  </a:schemeClr>
                </a:solidFill>
                <a:latin typeface="Calibri" panose="020F0502020204030204" pitchFamily="34" charset="0"/>
              </a:rPr>
              <a:t>The US is still 45% bigger than China, even in 2018</a:t>
            </a:r>
            <a:r>
              <a:rPr lang="en-US" sz="600" b="1" dirty="0" smtClean="0">
                <a:solidFill>
                  <a:schemeClr val="accent4">
                    <a:lumMod val="50000"/>
                  </a:schemeClr>
                </a:solidFill>
                <a:latin typeface="Calibri" panose="020F0502020204030204" pitchFamily="34" charset="0"/>
              </a:rPr>
              <a:t>,</a:t>
            </a:r>
            <a:r>
              <a:rPr lang="en-US" sz="2500" b="1" dirty="0" smtClean="0">
                <a:solidFill>
                  <a:schemeClr val="accent4">
                    <a:lumMod val="50000"/>
                  </a:schemeClr>
                </a:solidFill>
                <a:latin typeface="Calibri" panose="020F0502020204030204" pitchFamily="34" charset="0"/>
              </a:rPr>
              <a:t> </a:t>
            </a:r>
            <a:r>
              <a:rPr lang="en-US" sz="900" dirty="0" smtClean="0">
                <a:solidFill>
                  <a:schemeClr val="accent4">
                    <a:lumMod val="50000"/>
                  </a:schemeClr>
                </a:solidFill>
                <a:latin typeface="Calibri" panose="020F0502020204030204" pitchFamily="34" charset="0"/>
              </a:rPr>
              <a:t>23.3 %/ 16.1%</a:t>
            </a:r>
            <a:endParaRPr lang="en-US" sz="900" dirty="0">
              <a:solidFill>
                <a:schemeClr val="accent4">
                  <a:lumMod val="50000"/>
                </a:schemeClr>
              </a:solidFill>
              <a:latin typeface="Calibri" panose="020F0502020204030204" pitchFamily="34" charset="0"/>
            </a:endParaRPr>
          </a:p>
        </p:txBody>
      </p:sp>
      <p:sp>
        <p:nvSpPr>
          <p:cNvPr id="5" name="TextBox 4"/>
          <p:cNvSpPr txBox="1"/>
          <p:nvPr/>
        </p:nvSpPr>
        <p:spPr>
          <a:xfrm>
            <a:off x="7874730" y="6477000"/>
            <a:ext cx="1040670" cy="215444"/>
          </a:xfrm>
          <a:prstGeom prst="rect">
            <a:avLst/>
          </a:prstGeom>
          <a:noFill/>
        </p:spPr>
        <p:txBody>
          <a:bodyPr wrap="none" rtlCol="0">
            <a:spAutoFit/>
          </a:bodyPr>
          <a:lstStyle/>
          <a:p>
            <a:r>
              <a:rPr lang="en-US" sz="800" dirty="0" smtClean="0">
                <a:solidFill>
                  <a:schemeClr val="accent4">
                    <a:lumMod val="50000"/>
                  </a:schemeClr>
                </a:solidFill>
              </a:rPr>
              <a:t>Thanks to Qing Yu</a:t>
            </a:r>
            <a:endParaRPr lang="en-US" sz="800" dirty="0">
              <a:solidFill>
                <a:schemeClr val="accent4">
                  <a:lumMod val="50000"/>
                </a:schemeClr>
              </a:solidFill>
            </a:endParaRPr>
          </a:p>
        </p:txBody>
      </p:sp>
      <p:pic>
        <p:nvPicPr>
          <p:cNvPr id="10" name="Picture 2" descr="http://sandiegodiplomacy.org/wp-content/uploads/2011/07/Flag-Chin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8425" y="4544483"/>
            <a:ext cx="612775" cy="40851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5484812" y="4953000"/>
            <a:ext cx="1588" cy="9704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268921" y="2538250"/>
            <a:ext cx="0" cy="1564827"/>
          </a:xfrm>
          <a:prstGeom prst="straightConnector1">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4" descr="America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2046" y="2286000"/>
            <a:ext cx="612775" cy="4163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276452" y="1703960"/>
            <a:ext cx="817853" cy="369332"/>
          </a:xfrm>
          <a:prstGeom prst="rect">
            <a:avLst/>
          </a:prstGeom>
          <a:noFill/>
        </p:spPr>
        <p:txBody>
          <a:bodyPr wrap="none" rtlCol="0">
            <a:spAutoFit/>
          </a:bodyPr>
          <a:lstStyle/>
          <a:p>
            <a:r>
              <a:rPr lang="en-US" b="1" dirty="0" smtClean="0">
                <a:solidFill>
                  <a:schemeClr val="accent4">
                    <a:lumMod val="10000"/>
                  </a:schemeClr>
                </a:solidFill>
              </a:rPr>
              <a:t>, 2014</a:t>
            </a:r>
            <a:r>
              <a:rPr lang="en-US" dirty="0" smtClean="0">
                <a:solidFill>
                  <a:schemeClr val="accent4">
                    <a:lumMod val="50000"/>
                  </a:schemeClr>
                </a:solidFill>
              </a:rPr>
              <a:t> </a:t>
            </a:r>
            <a:endParaRPr lang="en-US" dirty="0">
              <a:solidFill>
                <a:schemeClr val="accent4">
                  <a:lumMod val="50000"/>
                </a:schemeClr>
              </a:solidFill>
            </a:endParaRPr>
          </a:p>
        </p:txBody>
      </p:sp>
      <p:sp>
        <p:nvSpPr>
          <p:cNvPr id="2" name="Rectangle 1"/>
          <p:cNvSpPr/>
          <p:nvPr/>
        </p:nvSpPr>
        <p:spPr>
          <a:xfrm>
            <a:off x="3352800" y="2057400"/>
            <a:ext cx="2362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57800" y="5867400"/>
            <a:ext cx="604653" cy="307777"/>
          </a:xfrm>
          <a:prstGeom prst="rect">
            <a:avLst/>
          </a:prstGeom>
          <a:noFill/>
        </p:spPr>
        <p:txBody>
          <a:bodyPr wrap="none" rtlCol="0">
            <a:spAutoFit/>
          </a:bodyPr>
          <a:lstStyle/>
          <a:p>
            <a:r>
              <a:rPr lang="en-US" sz="1400" b="1" dirty="0" smtClean="0">
                <a:solidFill>
                  <a:schemeClr val="bg1"/>
                </a:solidFill>
              </a:rPr>
              <a:t>China</a:t>
            </a:r>
            <a:endParaRPr lang="en-US" sz="1400" b="1" dirty="0">
              <a:solidFill>
                <a:schemeClr val="bg1"/>
              </a:solidFill>
            </a:endParaRPr>
          </a:p>
        </p:txBody>
      </p:sp>
    </p:spTree>
    <p:extLst>
      <p:ext uri="{BB962C8B-B14F-4D97-AF65-F5344CB8AC3E}">
        <p14:creationId xmlns:p14="http://schemas.microsoft.com/office/powerpoint/2010/main" val="11895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700"/>
            <a:ext cx="9130396" cy="914400"/>
          </a:xfrm>
        </p:spPr>
        <p:txBody>
          <a:bodyPr/>
          <a:lstStyle/>
          <a:p>
            <a:r>
              <a:rPr lang="en-US" sz="3200" dirty="0" smtClean="0">
                <a:latin typeface="Calibri" panose="020F0502020204030204" pitchFamily="34" charset="0"/>
              </a:rPr>
              <a:t>China has </a:t>
            </a:r>
            <a:r>
              <a:rPr lang="en-US" sz="3200" i="1" dirty="0" smtClean="0">
                <a:latin typeface="Calibri" panose="020F0502020204030204" pitchFamily="34" charset="0"/>
              </a:rPr>
              <a:t>not</a:t>
            </a:r>
            <a:r>
              <a:rPr lang="en-US" sz="3200" dirty="0" smtClean="0">
                <a:latin typeface="Calibri" panose="020F0502020204030204" pitchFamily="34" charset="0"/>
              </a:rPr>
              <a:t> yet overtaken the US. </a:t>
            </a:r>
            <a:endParaRPr lang="en-US" sz="3200" dirty="0">
              <a:solidFill>
                <a:schemeClr val="tx1"/>
              </a:solidFill>
              <a:latin typeface="Calibri" panose="020F0502020204030204" pitchFamily="34" charset="0"/>
            </a:endParaRPr>
          </a:p>
        </p:txBody>
      </p:sp>
      <p:sp>
        <p:nvSpPr>
          <p:cNvPr id="8" name="TextBox 7"/>
          <p:cNvSpPr txBox="1"/>
          <p:nvPr/>
        </p:nvSpPr>
        <p:spPr>
          <a:xfrm>
            <a:off x="126567" y="5643045"/>
            <a:ext cx="8859171" cy="861774"/>
          </a:xfrm>
          <a:prstGeom prst="rect">
            <a:avLst/>
          </a:prstGeom>
          <a:noFill/>
        </p:spPr>
        <p:txBody>
          <a:bodyPr wrap="square" rtlCol="0">
            <a:spAutoFit/>
          </a:bodyPr>
          <a:lstStyle/>
          <a:p>
            <a:pPr algn="ctr"/>
            <a:r>
              <a:rPr lang="en-US" sz="2800" b="1" dirty="0" smtClean="0">
                <a:solidFill>
                  <a:srgbClr val="C00000"/>
                </a:solidFill>
                <a:latin typeface="Calibri" panose="020F0502020204030204" pitchFamily="34" charset="0"/>
              </a:rPr>
              <a:t>The cross-over won’t come before the 2020s. </a:t>
            </a:r>
            <a:br>
              <a:rPr lang="en-US" sz="2800" b="1" dirty="0" smtClean="0">
                <a:solidFill>
                  <a:srgbClr val="C00000"/>
                </a:solidFill>
                <a:latin typeface="Calibri" panose="020F0502020204030204" pitchFamily="34" charset="0"/>
              </a:rPr>
            </a:br>
            <a:r>
              <a:rPr lang="en-US" sz="2200" b="1" dirty="0" smtClean="0">
                <a:solidFill>
                  <a:srgbClr val="C00000"/>
                </a:solidFill>
                <a:latin typeface="Calibri" panose="020F0502020204030204" pitchFamily="34" charset="0"/>
              </a:rPr>
              <a:t>In 2029, if the growth differential ≈ 4% and there is no real appreciation.</a:t>
            </a:r>
            <a:endParaRPr lang="en-US" sz="2200" b="1" dirty="0">
              <a:solidFill>
                <a:srgbClr val="C00000"/>
              </a:solidFill>
              <a:latin typeface="Calibri" panose="020F0502020204030204" pitchFamily="34" charset="0"/>
            </a:endParaRPr>
          </a:p>
        </p:txBody>
      </p:sp>
      <p:pic>
        <p:nvPicPr>
          <p:cNvPr id="7" name="Picture 2" descr="C:\Users\jfrankel\AppData\Local\Microsoft\Windows\Temporary Internet Files\Content.Outlook\G2NB0RCO\2021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567" y="914400"/>
            <a:ext cx="8915833" cy="46482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5486400" y="3302000"/>
            <a:ext cx="1600200" cy="914400"/>
          </a:xfrm>
          <a:prstGeom prst="straightConnector1">
            <a:avLst/>
          </a:prstGeom>
          <a:ln w="952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20842" y="4992469"/>
            <a:ext cx="813043" cy="400110"/>
          </a:xfrm>
          <a:prstGeom prst="rect">
            <a:avLst/>
          </a:prstGeom>
          <a:noFill/>
        </p:spPr>
        <p:txBody>
          <a:bodyPr wrap="none" rtlCol="0">
            <a:spAutoFit/>
          </a:bodyPr>
          <a:lstStyle/>
          <a:p>
            <a:r>
              <a:rPr lang="en-US" sz="700" dirty="0" smtClean="0">
                <a:solidFill>
                  <a:schemeClr val="accent4">
                    <a:lumMod val="75000"/>
                  </a:schemeClr>
                </a:solidFill>
              </a:rPr>
              <a:t>Author’s </a:t>
            </a:r>
            <a:br>
              <a:rPr lang="en-US" sz="700" dirty="0" smtClean="0">
                <a:solidFill>
                  <a:schemeClr val="accent4">
                    <a:lumMod val="75000"/>
                  </a:schemeClr>
                </a:solidFill>
              </a:rPr>
            </a:br>
            <a:r>
              <a:rPr lang="en-US" sz="700" dirty="0" smtClean="0">
                <a:solidFill>
                  <a:schemeClr val="accent4">
                    <a:lumMod val="75000"/>
                  </a:schemeClr>
                </a:solidFill>
              </a:rPr>
              <a:t>calculations.</a:t>
            </a:r>
          </a:p>
          <a:p>
            <a:r>
              <a:rPr lang="en-US" sz="600" dirty="0" smtClean="0">
                <a:solidFill>
                  <a:schemeClr val="accent4">
                    <a:lumMod val="75000"/>
                  </a:schemeClr>
                </a:solidFill>
              </a:rPr>
              <a:t>(Thanks to Qing Yu.)</a:t>
            </a:r>
            <a:endParaRPr lang="en-US" sz="600" dirty="0">
              <a:solidFill>
                <a:schemeClr val="accent4">
                  <a:lumMod val="75000"/>
                </a:schemeClr>
              </a:solidFill>
            </a:endParaRPr>
          </a:p>
        </p:txBody>
      </p:sp>
      <p:pic>
        <p:nvPicPr>
          <p:cNvPr id="11" name="Picture 2" descr="http://sandiegodiplomacy.org/wp-content/uploads/2011/07/Flag-Chin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3467" y="4331758"/>
            <a:ext cx="612775" cy="4085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merica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67" y="2202086"/>
            <a:ext cx="612775" cy="4163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8A9740B-6456-4A04-80BD-A64592DA6921}" type="slidenum">
              <a:rPr lang="en-US" smtClean="0"/>
              <a:t>14</a:t>
            </a:fld>
            <a:endParaRPr lang="en-US"/>
          </a:p>
        </p:txBody>
      </p:sp>
    </p:spTree>
    <p:extLst>
      <p:ext uri="{BB962C8B-B14F-4D97-AF65-F5344CB8AC3E}">
        <p14:creationId xmlns:p14="http://schemas.microsoft.com/office/powerpoint/2010/main" val="111616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3. China’s recent slowdown</a:t>
            </a:r>
            <a:endParaRPr lang="en-US" sz="36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430" y="2243930"/>
            <a:ext cx="8025770" cy="392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0" y="1219200"/>
            <a:ext cx="89916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China’s growth has slowed relative </a:t>
            </a:r>
            <a:r>
              <a:rPr lang="en-US" sz="2800" dirty="0"/>
              <a:t>to </a:t>
            </a:r>
            <a:r>
              <a:rPr lang="en-US" sz="2800" dirty="0" smtClean="0"/>
              <a:t>past 10% average.</a:t>
            </a:r>
            <a:endParaRPr lang="en-US" sz="2800" dirty="0"/>
          </a:p>
        </p:txBody>
      </p:sp>
      <p:sp>
        <p:nvSpPr>
          <p:cNvPr id="6" name="Line 6"/>
          <p:cNvSpPr>
            <a:spLocks noChangeShapeType="1"/>
          </p:cNvSpPr>
          <p:nvPr/>
        </p:nvSpPr>
        <p:spPr bwMode="auto">
          <a:xfrm>
            <a:off x="6096000" y="3962400"/>
            <a:ext cx="1752600" cy="5715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Rounded Rectangle 3"/>
          <p:cNvSpPr/>
          <p:nvPr/>
        </p:nvSpPr>
        <p:spPr>
          <a:xfrm>
            <a:off x="438556" y="2819400"/>
            <a:ext cx="838200"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066800" y="3895928"/>
            <a:ext cx="6736408" cy="58368"/>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2" descr="http://sandiegodiplomacy.org/wp-content/uploads/2011/07/Flag-Chin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39744"/>
            <a:ext cx="919133" cy="6127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8A9740B-6456-4A04-80BD-A64592DA6921}" type="slidenum">
              <a:rPr lang="en-US" smtClean="0"/>
              <a:t>15</a:t>
            </a:fld>
            <a:endParaRPr lang="en-US"/>
          </a:p>
        </p:txBody>
      </p:sp>
    </p:spTree>
    <p:extLst>
      <p:ext uri="{BB962C8B-B14F-4D97-AF65-F5344CB8AC3E}">
        <p14:creationId xmlns:p14="http://schemas.microsoft.com/office/powerpoint/2010/main" val="42524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Autofit/>
          </a:bodyPr>
          <a:lstStyle/>
          <a:p>
            <a:r>
              <a:rPr lang="en-US" sz="3200" dirty="0" smtClean="0"/>
              <a:t>Reasons for China’s long-term slowdown</a:t>
            </a:r>
            <a:endParaRPr lang="en-US" sz="3200" dirty="0"/>
          </a:p>
        </p:txBody>
      </p:sp>
      <p:sp>
        <p:nvSpPr>
          <p:cNvPr id="3" name="Content Placeholder 2"/>
          <p:cNvSpPr>
            <a:spLocks noGrp="1"/>
          </p:cNvSpPr>
          <p:nvPr>
            <p:ph idx="1"/>
          </p:nvPr>
        </p:nvSpPr>
        <p:spPr>
          <a:xfrm>
            <a:off x="609600" y="1143000"/>
            <a:ext cx="8382000" cy="5791200"/>
          </a:xfrm>
        </p:spPr>
        <p:txBody>
          <a:bodyPr>
            <a:normAutofit fontScale="92500" lnSpcReduction="10000"/>
          </a:bodyPr>
          <a:lstStyle/>
          <a:p>
            <a:r>
              <a:rPr lang="en-US" dirty="0" smtClean="0"/>
              <a:t>Natural convergence </a:t>
            </a:r>
          </a:p>
          <a:p>
            <a:pPr lvl="2"/>
            <a:r>
              <a:rPr lang="en-US" dirty="0" smtClean="0"/>
              <a:t>Technological catch-up;</a:t>
            </a:r>
            <a:endParaRPr lang="en-US" dirty="0"/>
          </a:p>
          <a:p>
            <a:pPr lvl="2"/>
            <a:r>
              <a:rPr lang="en-US" dirty="0" smtClean="0"/>
              <a:t>Diminishing returns to capital </a:t>
            </a:r>
            <a:endParaRPr lang="en-US" sz="1700" dirty="0"/>
          </a:p>
          <a:p>
            <a:pPr lvl="3"/>
            <a:r>
              <a:rPr lang="en-US" sz="1600" dirty="0" smtClean="0"/>
              <a:t>Krugman (1994), </a:t>
            </a:r>
            <a:r>
              <a:rPr lang="en-US" sz="1600" dirty="0"/>
              <a:t>Young </a:t>
            </a:r>
            <a:r>
              <a:rPr lang="en-US" sz="1600" dirty="0" smtClean="0"/>
              <a:t>(1994</a:t>
            </a:r>
            <a:r>
              <a:rPr lang="en-US" sz="1600" dirty="0"/>
              <a:t>, 1995</a:t>
            </a:r>
            <a:r>
              <a:rPr lang="en-US" sz="1600" dirty="0" smtClean="0"/>
              <a:t>);</a:t>
            </a:r>
          </a:p>
          <a:p>
            <a:pPr lvl="2"/>
            <a:r>
              <a:rPr lang="en-US" dirty="0" smtClean="0"/>
              <a:t>Rural-urban migration</a:t>
            </a:r>
          </a:p>
          <a:p>
            <a:pPr lvl="3"/>
            <a:r>
              <a:rPr lang="en-US" sz="1600" dirty="0" smtClean="0"/>
              <a:t>Lewis turning point (1954);</a:t>
            </a:r>
          </a:p>
          <a:p>
            <a:pPr lvl="2"/>
            <a:r>
              <a:rPr lang="en-US" dirty="0" smtClean="0"/>
              <a:t>Rising costs of labor &amp; land;</a:t>
            </a:r>
          </a:p>
          <a:p>
            <a:pPr lvl="2"/>
            <a:r>
              <a:rPr lang="en-US" dirty="0" smtClean="0"/>
              <a:t>Services have a lower rate of productivity growth.</a:t>
            </a:r>
            <a:r>
              <a:rPr lang="en-US" sz="900" dirty="0" smtClean="0"/>
              <a:t/>
            </a:r>
            <a:br>
              <a:rPr lang="en-US" sz="900" dirty="0" smtClean="0"/>
            </a:br>
            <a:endParaRPr lang="en-US" sz="900" dirty="0" smtClean="0"/>
          </a:p>
          <a:p>
            <a:pPr>
              <a:lnSpc>
                <a:spcPct val="110000"/>
              </a:lnSpc>
              <a:spcBef>
                <a:spcPts val="0"/>
              </a:spcBef>
            </a:pPr>
            <a:r>
              <a:rPr lang="en-US" dirty="0" smtClean="0"/>
              <a:t>Middle-income trap?</a:t>
            </a:r>
          </a:p>
          <a:p>
            <a:pPr lvl="3">
              <a:lnSpc>
                <a:spcPct val="110000"/>
              </a:lnSpc>
              <a:spcBef>
                <a:spcPts val="0"/>
              </a:spcBef>
            </a:pPr>
            <a:r>
              <a:rPr lang="en-US" dirty="0" smtClean="0"/>
              <a:t> </a:t>
            </a:r>
            <a:r>
              <a:rPr lang="en-US" sz="1600" dirty="0" smtClean="0"/>
              <a:t>Eichengreen, Park &amp; Shin (2012)  *</a:t>
            </a:r>
          </a:p>
          <a:p>
            <a:r>
              <a:rPr lang="en-US" dirty="0" smtClean="0"/>
              <a:t>Regression </a:t>
            </a:r>
            <a:r>
              <a:rPr lang="en-US" dirty="0"/>
              <a:t>to the </a:t>
            </a:r>
            <a:r>
              <a:rPr lang="en-US" dirty="0" smtClean="0"/>
              <a:t>mean</a:t>
            </a:r>
            <a:r>
              <a:rPr lang="en-US" sz="2200" dirty="0" smtClean="0"/>
              <a:t> </a:t>
            </a:r>
            <a:endParaRPr lang="en-US" sz="1800" dirty="0"/>
          </a:p>
          <a:p>
            <a:pPr lvl="3"/>
            <a:r>
              <a:rPr lang="en-US" sz="1600" dirty="0" smtClean="0"/>
              <a:t>Prasad (2009), Pritchett &amp; Summers (2014). *</a:t>
            </a:r>
          </a:p>
          <a:p>
            <a:r>
              <a:rPr lang="en-US" dirty="0" smtClean="0"/>
              <a:t>Aging. </a:t>
            </a:r>
            <a:r>
              <a:rPr lang="en-US" sz="1600" dirty="0" smtClean="0"/>
              <a:t>*</a:t>
            </a:r>
          </a:p>
          <a:p>
            <a:pPr marL="0" indent="0">
              <a:buNone/>
            </a:pPr>
            <a:endParaRPr lang="en-US" sz="100" dirty="0" smtClean="0"/>
          </a:p>
          <a:p>
            <a:pPr marL="0" indent="0">
              <a:buNone/>
            </a:pPr>
            <a:r>
              <a:rPr lang="en-US" sz="2400" dirty="0" smtClean="0"/>
              <a:t>		              </a:t>
            </a:r>
            <a:r>
              <a:rPr lang="en-US" sz="1400" dirty="0" smtClean="0"/>
              <a:t>* See appendix.</a:t>
            </a:r>
          </a:p>
          <a:p>
            <a:endParaRPr lang="en-US" sz="2400" dirty="0" smtClean="0"/>
          </a:p>
        </p:txBody>
      </p:sp>
      <p:sp>
        <p:nvSpPr>
          <p:cNvPr id="4" name="Slide Number Placeholder 3"/>
          <p:cNvSpPr>
            <a:spLocks noGrp="1"/>
          </p:cNvSpPr>
          <p:nvPr>
            <p:ph type="sldNum" sz="quarter" idx="12"/>
          </p:nvPr>
        </p:nvSpPr>
        <p:spPr/>
        <p:txBody>
          <a:bodyPr/>
          <a:lstStyle/>
          <a:p>
            <a:fld id="{68A9740B-6456-4A04-80BD-A64592DA6921}" type="slidenum">
              <a:rPr lang="en-US" smtClean="0"/>
              <a:t>16</a:t>
            </a:fld>
            <a:endParaRPr lang="en-US"/>
          </a:p>
        </p:txBody>
      </p:sp>
    </p:spTree>
    <p:extLst>
      <p:ext uri="{BB962C8B-B14F-4D97-AF65-F5344CB8AC3E}">
        <p14:creationId xmlns:p14="http://schemas.microsoft.com/office/powerpoint/2010/main" val="123575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Autofit/>
          </a:bodyPr>
          <a:lstStyle/>
          <a:p>
            <a:r>
              <a:rPr lang="en-US" sz="3600" dirty="0" smtClean="0"/>
              <a:t>4. Rivals for top international currency status: </a:t>
            </a:r>
            <a:r>
              <a:rPr lang="en-US" sz="3200" dirty="0" smtClean="0"/>
              <a:t>The $, €, &amp; RMB</a:t>
            </a:r>
            <a:endParaRPr lang="en-US" sz="3200" dirty="0"/>
          </a:p>
        </p:txBody>
      </p:sp>
      <p:pic>
        <p:nvPicPr>
          <p:cNvPr id="81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52" y="1514272"/>
            <a:ext cx="869624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p:nvSpPr>
        <p:spPr bwMode="auto">
          <a:xfrm>
            <a:off x="1981200" y="2057400"/>
            <a:ext cx="3200400" cy="38862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en-US">
              <a:latin typeface="Calibri" panose="020F0502020204030204" pitchFamily="34" charset="0"/>
            </a:endParaRPr>
          </a:p>
        </p:txBody>
      </p:sp>
      <p:sp>
        <p:nvSpPr>
          <p:cNvPr id="9" name="Rectangle 5"/>
          <p:cNvSpPr>
            <a:spLocks noChangeArrowheads="1"/>
          </p:cNvSpPr>
          <p:nvPr/>
        </p:nvSpPr>
        <p:spPr bwMode="auto">
          <a:xfrm>
            <a:off x="5334000" y="2057400"/>
            <a:ext cx="3362528" cy="38862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dirty="0" smtClean="0">
                <a:latin typeface="Calibri" panose="020F0502020204030204" pitchFamily="34" charset="0"/>
              </a:rPr>
              <a:t> </a:t>
            </a:r>
            <a:endParaRPr lang="fr-FR" altLang="en-US" dirty="0">
              <a:latin typeface="Calibri" panose="020F0502020204030204" pitchFamily="34" charset="0"/>
            </a:endParaRPr>
          </a:p>
        </p:txBody>
      </p:sp>
      <p:sp>
        <p:nvSpPr>
          <p:cNvPr id="10" name="Rounded Rectangle 9"/>
          <p:cNvSpPr/>
          <p:nvPr/>
        </p:nvSpPr>
        <p:spPr>
          <a:xfrm>
            <a:off x="1981200" y="2895600"/>
            <a:ext cx="3200400" cy="838200"/>
          </a:xfrm>
          <a:prstGeom prst="roundRect">
            <a:avLst/>
          </a:prstGeom>
          <a:noFill/>
          <a:ln w="952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Rectangle 4"/>
          <p:cNvSpPr/>
          <p:nvPr/>
        </p:nvSpPr>
        <p:spPr>
          <a:xfrm>
            <a:off x="152400" y="6019800"/>
            <a:ext cx="8915400" cy="769441"/>
          </a:xfrm>
          <a:prstGeom prst="rect">
            <a:avLst/>
          </a:prstGeom>
          <a:solidFill>
            <a:schemeClr val="bg1"/>
          </a:solidFill>
        </p:spPr>
        <p:txBody>
          <a:bodyPr wrap="square">
            <a:spAutoFit/>
          </a:bodyPr>
          <a:lstStyle/>
          <a:p>
            <a:pPr algn="ctr"/>
            <a:r>
              <a:rPr lang="en-US" altLang="en-US" sz="2200" b="1" dirty="0" smtClean="0">
                <a:solidFill>
                  <a:srgbClr val="7030A0"/>
                </a:solidFill>
                <a:latin typeface="Calibri" panose="020F0502020204030204" pitchFamily="34" charset="0"/>
              </a:rPr>
              <a:t>Central banks’ holdings of reserves are the most easily quantified, </a:t>
            </a:r>
          </a:p>
          <a:p>
            <a:pPr algn="ctr"/>
            <a:r>
              <a:rPr lang="en-US" altLang="en-US" sz="2200" b="1" dirty="0" smtClean="0">
                <a:solidFill>
                  <a:srgbClr val="7030A0"/>
                </a:solidFill>
                <a:latin typeface="Calibri" panose="020F0502020204030204" pitchFamily="34" charset="0"/>
              </a:rPr>
              <a:t>and probably the most important, of the various measures.</a:t>
            </a:r>
            <a:endParaRPr lang="en-US" altLang="en-US" sz="2200" b="1" dirty="0">
              <a:solidFill>
                <a:srgbClr val="7030A0"/>
              </a:solidFill>
              <a:latin typeface="Calibri" panose="020F0502020204030204" pitchFamily="34" charset="0"/>
            </a:endParaRPr>
          </a:p>
        </p:txBody>
      </p:sp>
      <p:sp>
        <p:nvSpPr>
          <p:cNvPr id="6" name="TextBox 5"/>
          <p:cNvSpPr txBox="1"/>
          <p:nvPr/>
        </p:nvSpPr>
        <p:spPr>
          <a:xfrm>
            <a:off x="228600" y="1371600"/>
            <a:ext cx="8838027" cy="461665"/>
          </a:xfrm>
          <a:prstGeom prst="rect">
            <a:avLst/>
          </a:prstGeom>
          <a:solidFill>
            <a:schemeClr val="bg1"/>
          </a:solidFill>
        </p:spPr>
        <p:txBody>
          <a:bodyPr wrap="square" rtlCol="0">
            <a:spAutoFit/>
          </a:bodyPr>
          <a:lstStyle/>
          <a:p>
            <a:r>
              <a:rPr lang="en-US" sz="2400" dirty="0"/>
              <a:t>A</a:t>
            </a:r>
            <a:r>
              <a:rPr lang="en-US" sz="2400" dirty="0" smtClean="0"/>
              <a:t>n international currency is one used outside its home country. Uses:</a:t>
            </a:r>
            <a:endParaRPr lang="en-US" sz="2400" dirty="0"/>
          </a:p>
        </p:txBody>
      </p:sp>
      <p:sp>
        <p:nvSpPr>
          <p:cNvPr id="3" name="Slide Number Placeholder 2"/>
          <p:cNvSpPr>
            <a:spLocks noGrp="1"/>
          </p:cNvSpPr>
          <p:nvPr>
            <p:ph type="sldNum" sz="quarter" idx="12"/>
          </p:nvPr>
        </p:nvSpPr>
        <p:spPr/>
        <p:txBody>
          <a:bodyPr/>
          <a:lstStyle/>
          <a:p>
            <a:fld id="{68A9740B-6456-4A04-80BD-A64592DA6921}" type="slidenum">
              <a:rPr lang="en-US" smtClean="0"/>
              <a:t>17</a:t>
            </a:fld>
            <a:endParaRPr lang="en-US"/>
          </a:p>
        </p:txBody>
      </p:sp>
    </p:spTree>
    <p:extLst>
      <p:ext uri="{BB962C8B-B14F-4D97-AF65-F5344CB8AC3E}">
        <p14:creationId xmlns:p14="http://schemas.microsoft.com/office/powerpoint/2010/main" val="358534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534150"/>
            <a:ext cx="2133600" cy="476250"/>
          </a:xfrm>
        </p:spPr>
        <p:txBody>
          <a:bodyPr/>
          <a:lstStyle/>
          <a:p>
            <a:pPr>
              <a:defRPr/>
            </a:pPr>
            <a:fld id="{E267690F-238C-4824-9118-B2CBB1E51DAD}" type="slidenum">
              <a:rPr lang="en-US" smtClean="0">
                <a:latin typeface="Calibri" panose="020F0502020204030204" pitchFamily="34" charset="0"/>
              </a:rPr>
              <a:pPr>
                <a:defRPr/>
              </a:pPr>
              <a:t>18</a:t>
            </a:fld>
            <a:endParaRPr lang="en-US" dirty="0">
              <a:latin typeface="Calibri" panose="020F0502020204030204" pitchFamily="34" charset="0"/>
            </a:endParaRPr>
          </a:p>
        </p:txBody>
      </p:sp>
      <p:pic>
        <p:nvPicPr>
          <p:cNvPr id="870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878" y="3657600"/>
            <a:ext cx="4329113"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530" y="6248400"/>
            <a:ext cx="6950870" cy="504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75" y="1371600"/>
            <a:ext cx="17240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071" y="1371600"/>
            <a:ext cx="6976729" cy="462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2971800"/>
            <a:ext cx="172402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40599" y="4953000"/>
            <a:ext cx="1651001" cy="923330"/>
          </a:xfrm>
          <a:prstGeom prst="rect">
            <a:avLst/>
          </a:prstGeom>
          <a:solidFill>
            <a:schemeClr val="bg1"/>
          </a:solidFill>
        </p:spPr>
        <p:txBody>
          <a:bodyPr wrap="square" rtlCol="0">
            <a:spAutoFit/>
          </a:bodyPr>
          <a:lstStyle/>
          <a:p>
            <a:pPr algn="ctr"/>
            <a:r>
              <a:rPr lang="en-US" dirty="0" smtClean="0">
                <a:solidFill>
                  <a:schemeClr val="bg1">
                    <a:lumMod val="50000"/>
                  </a:schemeClr>
                </a:solidFill>
                <a:latin typeface="Calibri" panose="020F0502020204030204" pitchFamily="34" charset="0"/>
              </a:rPr>
              <a:t>Eichengreen,</a:t>
            </a:r>
            <a:br>
              <a:rPr lang="en-US" dirty="0" smtClean="0">
                <a:solidFill>
                  <a:schemeClr val="bg1">
                    <a:lumMod val="50000"/>
                  </a:schemeClr>
                </a:solidFill>
                <a:latin typeface="Calibri" panose="020F0502020204030204" pitchFamily="34" charset="0"/>
              </a:rPr>
            </a:br>
            <a:r>
              <a:rPr lang="en-US" dirty="0" smtClean="0">
                <a:solidFill>
                  <a:schemeClr val="bg1">
                    <a:lumMod val="50000"/>
                  </a:schemeClr>
                </a:solidFill>
                <a:latin typeface="Calibri" panose="020F0502020204030204" pitchFamily="34" charset="0"/>
              </a:rPr>
              <a:t>Chitu &amp; Mehl, </a:t>
            </a:r>
            <a:br>
              <a:rPr lang="en-US" dirty="0" smtClean="0">
                <a:solidFill>
                  <a:schemeClr val="bg1">
                    <a:lumMod val="50000"/>
                  </a:schemeClr>
                </a:solidFill>
                <a:latin typeface="Calibri" panose="020F0502020204030204" pitchFamily="34" charset="0"/>
              </a:rPr>
            </a:br>
            <a:r>
              <a:rPr lang="en-US" dirty="0" smtClean="0">
                <a:solidFill>
                  <a:schemeClr val="bg1">
                    <a:lumMod val="50000"/>
                  </a:schemeClr>
                </a:solidFill>
                <a:latin typeface="Calibri" panose="020F0502020204030204" pitchFamily="34" charset="0"/>
              </a:rPr>
              <a:t>2017</a:t>
            </a:r>
            <a:endParaRPr lang="en-US" dirty="0">
              <a:solidFill>
                <a:schemeClr val="bg1">
                  <a:lumMod val="50000"/>
                </a:schemeClr>
              </a:solidFill>
              <a:latin typeface="Calibri" panose="020F0502020204030204" pitchFamily="34" charset="0"/>
            </a:endParaRPr>
          </a:p>
        </p:txBody>
      </p:sp>
      <p:sp>
        <p:nvSpPr>
          <p:cNvPr id="4" name="TextBox 3"/>
          <p:cNvSpPr txBox="1"/>
          <p:nvPr/>
        </p:nvSpPr>
        <p:spPr>
          <a:xfrm>
            <a:off x="76200" y="848380"/>
            <a:ext cx="8991600" cy="523220"/>
          </a:xfrm>
          <a:prstGeom prst="rect">
            <a:avLst/>
          </a:prstGeom>
          <a:noFill/>
        </p:spPr>
        <p:txBody>
          <a:bodyPr wrap="square" rtlCol="0">
            <a:spAutoFit/>
          </a:bodyPr>
          <a:lstStyle/>
          <a:p>
            <a:pPr algn="ctr"/>
            <a:r>
              <a:rPr lang="en-US" sz="2800" b="1" dirty="0" smtClean="0">
                <a:solidFill>
                  <a:schemeClr val="tx2">
                    <a:lumMod val="60000"/>
                    <a:lumOff val="40000"/>
                  </a:schemeClr>
                </a:solidFill>
                <a:latin typeface="Calibri" panose="020F0502020204030204" pitchFamily="34" charset="0"/>
              </a:rPr>
              <a:t>Central bank holdings of FX Reserves, 1947-2013</a:t>
            </a:r>
            <a:endParaRPr lang="en-US" sz="2800" b="1" dirty="0">
              <a:solidFill>
                <a:schemeClr val="tx2">
                  <a:lumMod val="60000"/>
                  <a:lumOff val="40000"/>
                </a:schemeClr>
              </a:solidFill>
              <a:latin typeface="Calibri" panose="020F0502020204030204" pitchFamily="34" charset="0"/>
            </a:endParaRPr>
          </a:p>
        </p:txBody>
      </p:sp>
      <p:sp>
        <p:nvSpPr>
          <p:cNvPr id="5" name="TextBox 4"/>
          <p:cNvSpPr txBox="1"/>
          <p:nvPr/>
        </p:nvSpPr>
        <p:spPr>
          <a:xfrm>
            <a:off x="228600" y="228600"/>
            <a:ext cx="8728095" cy="523220"/>
          </a:xfrm>
          <a:prstGeom prst="rect">
            <a:avLst/>
          </a:prstGeom>
          <a:noFill/>
        </p:spPr>
        <p:txBody>
          <a:bodyPr wrap="none" rtlCol="0">
            <a:spAutoFit/>
          </a:bodyPr>
          <a:lstStyle/>
          <a:p>
            <a:r>
              <a:rPr lang="en-US" sz="2800" dirty="0" smtClean="0">
                <a:latin typeface="Calibri" panose="020F0502020204030204" pitchFamily="34" charset="0"/>
              </a:rPr>
              <a:t>The US $ had passed ₤ by 1955 and has been #1 ever since.</a:t>
            </a:r>
            <a:endParaRPr lang="en-US" sz="2800" dirty="0">
              <a:latin typeface="Calibri" panose="020F0502020204030204" pitchFamily="34" charset="0"/>
            </a:endParaRPr>
          </a:p>
        </p:txBody>
      </p:sp>
      <p:cxnSp>
        <p:nvCxnSpPr>
          <p:cNvPr id="8" name="Straight Arrow Connector 7"/>
          <p:cNvCxnSpPr/>
          <p:nvPr/>
        </p:nvCxnSpPr>
        <p:spPr>
          <a:xfrm flipV="1">
            <a:off x="838200" y="2799945"/>
            <a:ext cx="1600200" cy="1981199"/>
          </a:xfrm>
          <a:prstGeom prst="straightConnector1">
            <a:avLst/>
          </a:prstGeom>
          <a:ln w="76200">
            <a:solidFill>
              <a:srgbClr val="3333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86071" y="1371600"/>
            <a:ext cx="728329"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8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smtClean="0"/>
              <a:t>Some predicted that the RMB</a:t>
            </a:r>
            <a:br>
              <a:rPr lang="en-US" sz="3200" dirty="0" smtClean="0"/>
            </a:br>
            <a:r>
              <a:rPr lang="en-US" sz="3200" dirty="0" smtClean="0"/>
              <a:t>might soon challenge the $ for #1</a:t>
            </a:r>
            <a:endParaRPr lang="en-US" sz="3200" dirty="0"/>
          </a:p>
        </p:txBody>
      </p:sp>
      <p:sp>
        <p:nvSpPr>
          <p:cNvPr id="4" name="Content Placeholder 3"/>
          <p:cNvSpPr>
            <a:spLocks noGrp="1"/>
          </p:cNvSpPr>
          <p:nvPr>
            <p:ph idx="1"/>
          </p:nvPr>
        </p:nvSpPr>
        <p:spPr>
          <a:xfrm>
            <a:off x="457200" y="1981200"/>
            <a:ext cx="8229600" cy="4267200"/>
          </a:xfrm>
        </p:spPr>
        <p:txBody>
          <a:bodyPr/>
          <a:lstStyle/>
          <a:p>
            <a:pPr marL="342900" lvl="2" indent="-342900"/>
            <a:r>
              <a:rPr lang="en-US" altLang="en-US" dirty="0">
                <a:latin typeface="Calibri" panose="020F0502020204030204" pitchFamily="34" charset="0"/>
              </a:rPr>
              <a:t>c</a:t>
            </a:r>
            <a:r>
              <a:rPr lang="en-US" altLang="en-US" dirty="0" smtClean="0">
                <a:latin typeface="Calibri" panose="020F0502020204030204" pitchFamily="34" charset="0"/>
              </a:rPr>
              <a:t>arried away, no doubt, by the China’s stunning economic rise.</a:t>
            </a:r>
            <a:endParaRPr lang="en-US" altLang="en-US" sz="1100" dirty="0" smtClean="0">
              <a:latin typeface="Calibri" panose="020F0502020204030204" pitchFamily="34" charset="0"/>
            </a:endParaRPr>
          </a:p>
          <a:p>
            <a:pPr marL="0" lvl="2" indent="0">
              <a:buNone/>
            </a:pPr>
            <a:endParaRPr lang="en-US" altLang="en-US" sz="1100" dirty="0" smtClean="0">
              <a:latin typeface="Calibri" panose="020F0502020204030204" pitchFamily="34" charset="0"/>
            </a:endParaRPr>
          </a:p>
          <a:p>
            <a:pPr marL="342900" lvl="2" indent="-342900"/>
            <a:r>
              <a:rPr lang="en-US" altLang="en-US" dirty="0" smtClean="0">
                <a:latin typeface="Calibri" panose="020F0502020204030204" pitchFamily="34" charset="0"/>
              </a:rPr>
              <a:t>E.g., Subramanian (2011a, b) claimed that the RMB </a:t>
            </a:r>
            <a:br>
              <a:rPr lang="en-US" altLang="en-US" dirty="0" smtClean="0">
                <a:latin typeface="Calibri" panose="020F0502020204030204" pitchFamily="34" charset="0"/>
              </a:rPr>
            </a:br>
            <a:r>
              <a:rPr lang="en-US" altLang="en-US" dirty="0" smtClean="0">
                <a:latin typeface="Calibri" panose="020F0502020204030204" pitchFamily="34" charset="0"/>
              </a:rPr>
              <a:t>might overtake the $ by 2020.</a:t>
            </a:r>
            <a:r>
              <a:rPr lang="en-US" altLang="en-US" sz="1100" dirty="0" smtClean="0">
                <a:latin typeface="Calibri" panose="020F0502020204030204" pitchFamily="34" charset="0"/>
              </a:rPr>
              <a:t/>
            </a:r>
            <a:br>
              <a:rPr lang="en-US" altLang="en-US" sz="1100" dirty="0" smtClean="0">
                <a:latin typeface="Calibri" panose="020F0502020204030204" pitchFamily="34" charset="0"/>
              </a:rPr>
            </a:br>
            <a:endParaRPr lang="en-US" altLang="en-US" sz="1100" dirty="0">
              <a:latin typeface="Calibri" panose="020F0502020204030204" pitchFamily="34" charset="0"/>
            </a:endParaRPr>
          </a:p>
          <a:p>
            <a:pPr marL="342900" lvl="2" indent="-342900"/>
            <a:r>
              <a:rPr lang="en-US" altLang="en-US" dirty="0" smtClean="0">
                <a:latin typeface="Calibri" panose="020F0502020204030204" pitchFamily="34" charset="0"/>
              </a:rPr>
              <a:t>But in fact the RMB still has a long way before it is a top international currency.</a:t>
            </a:r>
          </a:p>
          <a:p>
            <a:pPr marL="800100" lvl="3" indent="-342900"/>
            <a:r>
              <a:rPr lang="en-US" altLang="en-US" dirty="0" smtClean="0">
                <a:latin typeface="Calibri" panose="020F0502020204030204" pitchFamily="34" charset="0"/>
              </a:rPr>
              <a:t>It is </a:t>
            </a:r>
            <a:r>
              <a:rPr lang="en-US" altLang="en-US" dirty="0">
                <a:latin typeface="Calibri" panose="020F0502020204030204" pitchFamily="34" charset="0"/>
              </a:rPr>
              <a:t>just now becoming a </a:t>
            </a:r>
            <a:r>
              <a:rPr lang="en-US" altLang="en-US" i="1" dirty="0">
                <a:latin typeface="Calibri" panose="020F0502020204030204" pitchFamily="34" charset="0"/>
              </a:rPr>
              <a:t>normal</a:t>
            </a:r>
            <a:r>
              <a:rPr lang="en-US" altLang="en-US" dirty="0">
                <a:latin typeface="Calibri" panose="020F0502020204030204" pitchFamily="34" charset="0"/>
              </a:rPr>
              <a:t> </a:t>
            </a:r>
            <a:r>
              <a:rPr lang="en-US" altLang="en-US" dirty="0" smtClean="0">
                <a:latin typeface="Calibri" panose="020F0502020204030204" pitchFamily="34" charset="0"/>
              </a:rPr>
              <a:t>currency</a:t>
            </a:r>
            <a:r>
              <a:rPr lang="en-US" altLang="en-US" dirty="0">
                <a:latin typeface="Calibri" panose="020F0502020204030204" pitchFamily="34" charset="0"/>
              </a:rPr>
              <a:t>.</a:t>
            </a:r>
            <a:endParaRPr lang="en-US" altLang="en-US" dirty="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68A9740B-6456-4A04-80BD-A64592DA6921}" type="slidenum">
              <a:rPr lang="en-US" smtClean="0"/>
              <a:t>19</a:t>
            </a:fld>
            <a:endParaRPr lang="en-US"/>
          </a:p>
        </p:txBody>
      </p:sp>
    </p:spTree>
    <p:extLst>
      <p:ext uri="{BB962C8B-B14F-4D97-AF65-F5344CB8AC3E}">
        <p14:creationId xmlns:p14="http://schemas.microsoft.com/office/powerpoint/2010/main" val="18890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Shifts in Economic Powers</a:t>
            </a:r>
            <a:endParaRPr lang="en-US" dirty="0"/>
          </a:p>
        </p:txBody>
      </p:sp>
      <p:sp>
        <p:nvSpPr>
          <p:cNvPr id="3" name="Content Placeholder 2"/>
          <p:cNvSpPr>
            <a:spLocks noGrp="1"/>
          </p:cNvSpPr>
          <p:nvPr>
            <p:ph idx="1"/>
          </p:nvPr>
        </p:nvSpPr>
        <p:spPr>
          <a:xfrm>
            <a:off x="228600" y="1676400"/>
            <a:ext cx="8763000" cy="4800600"/>
          </a:xfrm>
        </p:spPr>
        <p:txBody>
          <a:bodyPr>
            <a:noAutofit/>
          </a:bodyPr>
          <a:lstStyle/>
          <a:p>
            <a:pPr marL="457200" lvl="0" indent="-457200">
              <a:lnSpc>
                <a:spcPct val="114000"/>
              </a:lnSpc>
              <a:buFont typeface="+mj-lt"/>
              <a:buAutoNum type="arabicPeriod"/>
            </a:pPr>
            <a:r>
              <a:rPr lang="en-US" sz="2800" dirty="0" smtClean="0"/>
              <a:t>Long-term </a:t>
            </a:r>
            <a:r>
              <a:rPr lang="en-US" sz="2800" dirty="0"/>
              <a:t>perspective on the rise </a:t>
            </a:r>
            <a:r>
              <a:rPr lang="en-US" sz="2800" dirty="0" smtClean="0"/>
              <a:t>&amp; </a:t>
            </a:r>
            <a:r>
              <a:rPr lang="en-US" sz="2800" dirty="0"/>
              <a:t>fall of great </a:t>
            </a:r>
            <a:r>
              <a:rPr lang="en-US" sz="2800" dirty="0" smtClean="0"/>
              <a:t>powers</a:t>
            </a:r>
            <a:r>
              <a:rPr lang="en-US" sz="1000" dirty="0" smtClean="0"/>
              <a:t/>
            </a:r>
            <a:br>
              <a:rPr lang="en-US" sz="1000" dirty="0" smtClean="0"/>
            </a:br>
            <a:endParaRPr lang="en-US" sz="1000" dirty="0"/>
          </a:p>
          <a:p>
            <a:pPr marL="457200" lvl="0" indent="-457200">
              <a:buFont typeface="+mj-lt"/>
              <a:buAutoNum type="arabicPeriod"/>
            </a:pPr>
            <a:r>
              <a:rPr lang="en-US" sz="2800" dirty="0"/>
              <a:t>The rise of </a:t>
            </a:r>
            <a:r>
              <a:rPr lang="en-US" sz="2800" dirty="0" smtClean="0"/>
              <a:t>China.  </a:t>
            </a:r>
          </a:p>
          <a:p>
            <a:pPr marL="857250" lvl="1" indent="-457200"/>
            <a:r>
              <a:rPr lang="en-US" sz="2100" dirty="0" smtClean="0"/>
              <a:t>Did its GDP pass the US in 2014? </a:t>
            </a:r>
            <a:r>
              <a:rPr lang="en-US" sz="1000" dirty="0" smtClean="0"/>
              <a:t/>
            </a:r>
            <a:br>
              <a:rPr lang="en-US" sz="1000" dirty="0" smtClean="0"/>
            </a:br>
            <a:endParaRPr lang="en-US" sz="1000" dirty="0"/>
          </a:p>
          <a:p>
            <a:pPr marL="457200" lvl="0" indent="-457200">
              <a:buFont typeface="+mj-lt"/>
              <a:buAutoNum type="arabicPeriod"/>
            </a:pPr>
            <a:r>
              <a:rPr lang="en-US" sz="2800" dirty="0"/>
              <a:t>China's recent </a:t>
            </a:r>
            <a:r>
              <a:rPr lang="en-US" sz="2800" dirty="0" smtClean="0"/>
              <a:t>slowdown</a:t>
            </a:r>
          </a:p>
          <a:p>
            <a:pPr lvl="1"/>
            <a:r>
              <a:rPr lang="en-US" sz="2100" dirty="0" smtClean="0"/>
              <a:t> Explanations.</a:t>
            </a:r>
            <a:r>
              <a:rPr lang="en-US" sz="1000" dirty="0" smtClean="0"/>
              <a:t/>
            </a:r>
            <a:br>
              <a:rPr lang="en-US" sz="1000" dirty="0" smtClean="0"/>
            </a:br>
            <a:endParaRPr lang="en-US" sz="1000" dirty="0"/>
          </a:p>
          <a:p>
            <a:pPr marL="457200" lvl="0" indent="-457200">
              <a:buFont typeface="+mj-lt"/>
              <a:buAutoNum type="arabicPeriod"/>
            </a:pPr>
            <a:r>
              <a:rPr lang="en-US" sz="2800" dirty="0" smtClean="0"/>
              <a:t>Rivals </a:t>
            </a:r>
            <a:r>
              <a:rPr lang="en-US" sz="2800" dirty="0"/>
              <a:t>for top international currency status</a:t>
            </a:r>
            <a:r>
              <a:rPr lang="en-US" sz="2500" dirty="0"/>
              <a:t>: </a:t>
            </a:r>
            <a:endParaRPr lang="en-US" sz="2500" dirty="0" smtClean="0"/>
          </a:p>
          <a:p>
            <a:pPr marL="857250" lvl="1" indent="-457200"/>
            <a:r>
              <a:rPr lang="en-US" sz="2100" dirty="0" smtClean="0"/>
              <a:t>The $, €, &amp; RMB.</a:t>
            </a:r>
            <a:r>
              <a:rPr lang="en-US" sz="1050" dirty="0" smtClean="0"/>
              <a:t/>
            </a:r>
            <a:br>
              <a:rPr lang="en-US" sz="1050" dirty="0" smtClean="0"/>
            </a:br>
            <a:endParaRPr lang="en-US" sz="1050" dirty="0" smtClean="0"/>
          </a:p>
          <a:p>
            <a:pPr marL="457200" indent="-457200">
              <a:lnSpc>
                <a:spcPct val="114000"/>
              </a:lnSpc>
              <a:buFont typeface="+mj-lt"/>
              <a:buAutoNum type="arabicPeriod"/>
            </a:pPr>
            <a:r>
              <a:rPr lang="en-US" sz="2800" dirty="0" smtClean="0"/>
              <a:t>Policy mistakes in EU &amp; US.</a:t>
            </a:r>
            <a:endParaRPr lang="en-US" sz="2800" dirty="0"/>
          </a:p>
        </p:txBody>
      </p:sp>
      <p:sp>
        <p:nvSpPr>
          <p:cNvPr id="4" name="Slide Number Placeholder 3"/>
          <p:cNvSpPr>
            <a:spLocks noGrp="1"/>
          </p:cNvSpPr>
          <p:nvPr>
            <p:ph type="sldNum" sz="quarter" idx="12"/>
          </p:nvPr>
        </p:nvSpPr>
        <p:spPr/>
        <p:txBody>
          <a:bodyPr/>
          <a:lstStyle/>
          <a:p>
            <a:fld id="{68A9740B-6456-4A04-80BD-A64592DA6921}" type="slidenum">
              <a:rPr lang="en-US" smtClean="0"/>
              <a:t>2</a:t>
            </a:fld>
            <a:endParaRPr lang="en-US"/>
          </a:p>
        </p:txBody>
      </p:sp>
    </p:spTree>
    <p:extLst>
      <p:ext uri="{BB962C8B-B14F-4D97-AF65-F5344CB8AC3E}">
        <p14:creationId xmlns:p14="http://schemas.microsoft.com/office/powerpoint/2010/main" val="117979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r>
              <a:rPr lang="en-US" sz="3600" dirty="0" smtClean="0"/>
              <a:t>The traditional list of criteria</a:t>
            </a:r>
            <a:br>
              <a:rPr lang="en-US" sz="3600" dirty="0" smtClean="0"/>
            </a:br>
            <a:r>
              <a:rPr lang="en-US" sz="3600" dirty="0" smtClean="0"/>
              <a:t>for determining international currency status:</a:t>
            </a:r>
            <a:endParaRPr lang="en-US" dirty="0"/>
          </a:p>
        </p:txBody>
      </p:sp>
      <p:sp>
        <p:nvSpPr>
          <p:cNvPr id="3" name="Content Placeholder 2"/>
          <p:cNvSpPr>
            <a:spLocks noGrp="1"/>
          </p:cNvSpPr>
          <p:nvPr>
            <p:ph idx="1"/>
          </p:nvPr>
        </p:nvSpPr>
        <p:spPr>
          <a:xfrm>
            <a:off x="152400" y="1676400"/>
            <a:ext cx="8839200" cy="4678363"/>
          </a:xfrm>
        </p:spPr>
        <p:txBody>
          <a:bodyPr>
            <a:normAutofit lnSpcReduction="10000"/>
          </a:bodyPr>
          <a:lstStyle/>
          <a:p>
            <a:r>
              <a:rPr lang="en-US" sz="2800" dirty="0" smtClean="0"/>
              <a:t>Historical inertia, due to network effects that entrench #1</a:t>
            </a:r>
          </a:p>
          <a:p>
            <a:pPr lvl="1"/>
            <a:r>
              <a:rPr lang="en-US" sz="2400" dirty="0" smtClean="0"/>
              <a:t>Vs. the “new view” which says change comes </a:t>
            </a:r>
            <a:r>
              <a:rPr lang="en-US" sz="2400" dirty="0" smtClean="0"/>
              <a:t>rapidly</a:t>
            </a:r>
            <a:endParaRPr lang="en-US" sz="2400" dirty="0" smtClean="0"/>
          </a:p>
          <a:p>
            <a:pPr lvl="2"/>
            <a:r>
              <a:rPr lang="en-US" altLang="en-US" sz="2000" dirty="0" smtClean="0">
                <a:latin typeface="Calibri" panose="020F0502020204030204" pitchFamily="34" charset="0"/>
              </a:rPr>
              <a:t>Eichengreen</a:t>
            </a:r>
            <a:r>
              <a:rPr lang="en-US" altLang="en-US" sz="1600" dirty="0" smtClean="0">
                <a:latin typeface="Calibri" panose="020F0502020204030204" pitchFamily="34" charset="0"/>
              </a:rPr>
              <a:t> </a:t>
            </a:r>
            <a:r>
              <a:rPr lang="en-US" altLang="en-US" sz="2000" dirty="0" smtClean="0">
                <a:latin typeface="Calibri" panose="020F0502020204030204" pitchFamily="34" charset="0"/>
              </a:rPr>
              <a:t>(2011</a:t>
            </a:r>
            <a:r>
              <a:rPr lang="en-US" sz="2000" dirty="0" smtClean="0"/>
              <a:t>): $ caught up with ₤ in 1924.</a:t>
            </a:r>
          </a:p>
          <a:p>
            <a:r>
              <a:rPr lang="en-US" sz="2800" dirty="0" smtClean="0"/>
              <a:t>Size </a:t>
            </a:r>
            <a:r>
              <a:rPr lang="en-US" sz="2800" dirty="0" smtClean="0"/>
              <a:t>of the home economy</a:t>
            </a:r>
          </a:p>
          <a:p>
            <a:pPr lvl="1"/>
            <a:r>
              <a:rPr lang="en-US" sz="2400" dirty="0" smtClean="0"/>
              <a:t>approximately equal for the </a:t>
            </a:r>
            <a:r>
              <a:rPr lang="en-US" sz="2400" dirty="0"/>
              <a:t>$, €, &amp; RMB</a:t>
            </a:r>
            <a:endParaRPr lang="en-US" sz="2400" dirty="0" smtClean="0"/>
          </a:p>
          <a:p>
            <a:r>
              <a:rPr lang="en-US" sz="2800" dirty="0" smtClean="0"/>
              <a:t>Reputation of the currency for retaining value</a:t>
            </a:r>
          </a:p>
          <a:p>
            <a:pPr lvl="1"/>
            <a:r>
              <a:rPr lang="en-US" sz="2400" dirty="0"/>
              <a:t>l</a:t>
            </a:r>
            <a:r>
              <a:rPr lang="en-US" sz="2400" dirty="0" smtClean="0"/>
              <a:t>ed to mis-predictions in 1990s re the rise of DM &amp; ¥.</a:t>
            </a:r>
          </a:p>
          <a:p>
            <a:r>
              <a:rPr lang="en-US" sz="2800" dirty="0" smtClean="0"/>
              <a:t>Depth/liquidity/openness of home financial market.</a:t>
            </a:r>
            <a:endParaRPr lang="en-US" sz="2800" dirty="0"/>
          </a:p>
          <a:p>
            <a:pPr lvl="2"/>
            <a:r>
              <a:rPr lang="en-US" sz="2000" dirty="0"/>
              <a:t>w</a:t>
            </a:r>
            <a:r>
              <a:rPr lang="en-US" sz="2000" dirty="0" smtClean="0"/>
              <a:t>hich the RMB is missing;</a:t>
            </a:r>
          </a:p>
          <a:p>
            <a:pPr lvl="1"/>
            <a:r>
              <a:rPr lang="en-US" sz="2400" dirty="0" smtClean="0"/>
              <a:t>including a deep, liquid, integrated government bond market</a:t>
            </a:r>
            <a:endParaRPr lang="en-US" sz="2400" dirty="0"/>
          </a:p>
          <a:p>
            <a:pPr lvl="2"/>
            <a:r>
              <a:rPr lang="en-US" sz="2000" dirty="0" smtClean="0"/>
              <a:t>which the euro is also missing (not by accident).</a:t>
            </a:r>
          </a:p>
        </p:txBody>
      </p:sp>
      <p:sp>
        <p:nvSpPr>
          <p:cNvPr id="5" name="Slide Number Placeholder 4"/>
          <p:cNvSpPr>
            <a:spLocks noGrp="1"/>
          </p:cNvSpPr>
          <p:nvPr>
            <p:ph type="sldNum" sz="quarter" idx="12"/>
          </p:nvPr>
        </p:nvSpPr>
        <p:spPr/>
        <p:txBody>
          <a:bodyPr/>
          <a:lstStyle/>
          <a:p>
            <a:fld id="{68A9740B-6456-4A04-80BD-A64592DA6921}" type="slidenum">
              <a:rPr lang="en-US" smtClean="0"/>
              <a:t>20</a:t>
            </a:fld>
            <a:endParaRPr lang="en-US"/>
          </a:p>
        </p:txBody>
      </p:sp>
    </p:spTree>
    <p:extLst>
      <p:ext uri="{BB962C8B-B14F-4D97-AF65-F5344CB8AC3E}">
        <p14:creationId xmlns:p14="http://schemas.microsoft.com/office/powerpoint/2010/main" val="23968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762000"/>
          </a:xfrm>
        </p:spPr>
        <p:txBody>
          <a:bodyPr>
            <a:normAutofit/>
          </a:bodyPr>
          <a:lstStyle/>
          <a:p>
            <a:r>
              <a:rPr lang="en-US" sz="2800" dirty="0">
                <a:solidFill>
                  <a:schemeClr val="tx2">
                    <a:lumMod val="60000"/>
                    <a:lumOff val="40000"/>
                  </a:schemeClr>
                </a:solidFill>
                <a:latin typeface="Calibri" panose="020F0502020204030204" pitchFamily="34" charset="0"/>
              </a:rPr>
              <a:t>In foreign </a:t>
            </a:r>
            <a:r>
              <a:rPr lang="en-US" sz="2800" dirty="0" smtClean="0">
                <a:solidFill>
                  <a:schemeClr val="tx2">
                    <a:lumMod val="60000"/>
                    <a:lumOff val="40000"/>
                  </a:schemeClr>
                </a:solidFill>
                <a:latin typeface="Calibri" panose="020F0502020204030204" pitchFamily="34" charset="0"/>
              </a:rPr>
              <a:t>exchange </a:t>
            </a:r>
            <a:r>
              <a:rPr lang="en-US" sz="2800" dirty="0">
                <a:solidFill>
                  <a:schemeClr val="tx2">
                    <a:lumMod val="60000"/>
                    <a:lumOff val="40000"/>
                  </a:schemeClr>
                </a:solidFill>
                <a:latin typeface="Calibri" panose="020F0502020204030204" pitchFamily="34" charset="0"/>
              </a:rPr>
              <a:t>reserves</a:t>
            </a:r>
            <a:r>
              <a:rPr lang="en-US" sz="2800" dirty="0">
                <a:solidFill>
                  <a:srgbClr val="FFFFFF"/>
                </a:solidFill>
                <a:latin typeface="Calibri" panose="020F0502020204030204" pitchFamily="34" charset="0"/>
              </a:rPr>
              <a:t>,</a:t>
            </a:r>
            <a:endParaRPr lang="en-US" sz="2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pPr>
                <a:defRPr/>
              </a:pPr>
              <a:t>21</a:t>
            </a:fld>
            <a:endParaRPr lang="en-US"/>
          </a:p>
        </p:txBody>
      </p:sp>
      <p:sp>
        <p:nvSpPr>
          <p:cNvPr id="6" name="Content Placeholder 5"/>
          <p:cNvSpPr>
            <a:spLocks noGrp="1"/>
          </p:cNvSpPr>
          <p:nvPr>
            <p:ph idx="1"/>
          </p:nvPr>
        </p:nvSpPr>
        <p:spPr>
          <a:xfrm>
            <a:off x="304800" y="3048000"/>
            <a:ext cx="8610600" cy="1219200"/>
          </a:xfrm>
        </p:spPr>
        <p:txBody>
          <a:bodyPr>
            <a:normAutofit fontScale="25000" lnSpcReduction="20000"/>
          </a:bodyPr>
          <a:lstStyle/>
          <a:p>
            <a:r>
              <a:rPr lang="en-US" sz="9600" dirty="0" smtClean="0">
                <a:latin typeface="Calibri" panose="020F0502020204030204" pitchFamily="34" charset="0"/>
              </a:rPr>
              <a:t>New data on Central Bank holdings of RMB revealed, Q IV, 2016:  </a:t>
            </a:r>
          </a:p>
          <a:p>
            <a:pPr lvl="1"/>
            <a:r>
              <a:rPr lang="en-US" sz="9200" dirty="0" smtClean="0">
                <a:latin typeface="Calibri" panose="020F0502020204030204" pitchFamily="34" charset="0"/>
              </a:rPr>
              <a:t>The RMB is </a:t>
            </a:r>
            <a:r>
              <a:rPr lang="en-US" sz="9200" dirty="0" smtClean="0">
                <a:latin typeface="Calibri" panose="020F0502020204030204" pitchFamily="34" charset="0"/>
              </a:rPr>
              <a:t>only in </a:t>
            </a:r>
            <a:r>
              <a:rPr lang="en-US" sz="9200" dirty="0" smtClean="0">
                <a:latin typeface="Calibri" panose="020F0502020204030204" pitchFamily="34" charset="0"/>
              </a:rPr>
              <a:t>7</a:t>
            </a:r>
            <a:r>
              <a:rPr lang="en-US" sz="9200" baseline="30000" dirty="0" smtClean="0">
                <a:latin typeface="Calibri" panose="020F0502020204030204" pitchFamily="34" charset="0"/>
              </a:rPr>
              <a:t>th</a:t>
            </a:r>
            <a:r>
              <a:rPr lang="en-US" sz="9200" dirty="0" smtClean="0">
                <a:latin typeface="Calibri" panose="020F0502020204030204" pitchFamily="34" charset="0"/>
              </a:rPr>
              <a:t> place, well behind Australian $.</a:t>
            </a:r>
          </a:p>
          <a:p>
            <a:pPr lvl="1"/>
            <a:r>
              <a:rPr lang="en-US" sz="8000" dirty="0" smtClean="0">
                <a:latin typeface="Calibri" panose="020F0502020204030204" pitchFamily="34" charset="0"/>
              </a:rPr>
              <a:t>Source: IMF COFER, March 31, 2017.</a:t>
            </a:r>
            <a:endParaRPr lang="en-US" sz="8000" dirty="0">
              <a:latin typeface="Calibri" panose="020F0502020204030204" pitchFamily="34" charset="0"/>
            </a:endParaRPr>
          </a:p>
        </p:txBody>
      </p:sp>
      <p:sp>
        <p:nvSpPr>
          <p:cNvPr id="3" name="TextBox 2"/>
          <p:cNvSpPr txBox="1"/>
          <p:nvPr/>
        </p:nvSpPr>
        <p:spPr>
          <a:xfrm>
            <a:off x="381000" y="1113472"/>
            <a:ext cx="8534400"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Calibri" panose="020F0502020204030204" pitchFamily="34" charset="0"/>
              </a:rPr>
              <a:t>The RMB passed </a:t>
            </a:r>
            <a:r>
              <a:rPr lang="en-US" sz="2400" dirty="0">
                <a:latin typeface="Calibri" panose="020F0502020204030204" pitchFamily="34" charset="0"/>
              </a:rPr>
              <a:t>the Swiss </a:t>
            </a:r>
            <a:r>
              <a:rPr lang="en-US" sz="2400" dirty="0" smtClean="0">
                <a:latin typeface="Calibri" panose="020F0502020204030204" pitchFamily="34" charset="0"/>
              </a:rPr>
              <a:t>franc in 2014 </a:t>
            </a:r>
            <a:br>
              <a:rPr lang="en-US" sz="2400" dirty="0" smtClean="0">
                <a:latin typeface="Calibri" panose="020F0502020204030204" pitchFamily="34" charset="0"/>
              </a:rPr>
            </a:br>
            <a:r>
              <a:rPr lang="en-US" sz="2400" dirty="0" smtClean="0">
                <a:latin typeface="Calibri" panose="020F0502020204030204" pitchFamily="34" charset="0"/>
              </a:rPr>
              <a:t>to </a:t>
            </a:r>
            <a:r>
              <a:rPr lang="en-US" sz="2400" dirty="0">
                <a:latin typeface="Calibri" panose="020F0502020204030204" pitchFamily="34" charset="0"/>
              </a:rPr>
              <a:t>become the </a:t>
            </a:r>
            <a:r>
              <a:rPr lang="en-US" sz="2400" dirty="0" smtClean="0">
                <a:latin typeface="Calibri" panose="020F0502020204030204" pitchFamily="34" charset="0"/>
              </a:rPr>
              <a:t>7th </a:t>
            </a:r>
            <a:r>
              <a:rPr lang="en-US" sz="2400" dirty="0">
                <a:latin typeface="Calibri" panose="020F0502020204030204" pitchFamily="34" charset="0"/>
              </a:rPr>
              <a:t>most-used </a:t>
            </a:r>
            <a:r>
              <a:rPr lang="en-US" sz="2400" dirty="0" smtClean="0">
                <a:latin typeface="Calibri" panose="020F0502020204030204" pitchFamily="34" charset="0"/>
              </a:rPr>
              <a:t>currency </a:t>
            </a:r>
          </a:p>
          <a:p>
            <a:pPr marL="742950" lvl="1" indent="-285750">
              <a:buFont typeface="Arial" panose="020B0604020202020204" pitchFamily="34" charset="0"/>
              <a:buChar char="•"/>
            </a:pPr>
            <a:r>
              <a:rPr lang="en-US" sz="2100" dirty="0">
                <a:latin typeface="Calibri" panose="020F0502020204030204" pitchFamily="34" charset="0"/>
              </a:rPr>
              <a:t>b</a:t>
            </a:r>
            <a:r>
              <a:rPr lang="en-US" sz="2100" dirty="0" smtClean="0">
                <a:latin typeface="Calibri" panose="020F0502020204030204" pitchFamily="34" charset="0"/>
              </a:rPr>
              <a:t>ut with </a:t>
            </a:r>
            <a:r>
              <a:rPr lang="en-US" sz="2100" dirty="0">
                <a:latin typeface="Calibri" panose="020F0502020204030204" pitchFamily="34" charset="0"/>
              </a:rPr>
              <a:t>a market share of </a:t>
            </a:r>
            <a:r>
              <a:rPr lang="en-US" sz="2100" dirty="0" smtClean="0">
                <a:latin typeface="Calibri" panose="020F0502020204030204" pitchFamily="34" charset="0"/>
              </a:rPr>
              <a:t>only 1.4 %, still far behind $ &amp; €</a:t>
            </a:r>
            <a:r>
              <a:rPr lang="en-US" sz="2100" dirty="0" smtClean="0"/>
              <a:t>.</a:t>
            </a:r>
            <a:endParaRPr lang="en-US" sz="2100" dirty="0" smtClean="0">
              <a:latin typeface="Calibri" panose="020F0502020204030204" pitchFamily="34" charset="0"/>
            </a:endParaRPr>
          </a:p>
          <a:p>
            <a:pPr marL="742950" lvl="1" indent="-285750">
              <a:buFont typeface="Arial" panose="020B0604020202020204" pitchFamily="34" charset="0"/>
              <a:buChar char="•"/>
            </a:pPr>
            <a:r>
              <a:rPr lang="en-US" sz="2000" dirty="0" smtClean="0">
                <a:latin typeface="Calibri" panose="020F0502020204030204" pitchFamily="34" charset="0"/>
              </a:rPr>
              <a:t>Source: SWIFT.</a:t>
            </a:r>
          </a:p>
        </p:txBody>
      </p:sp>
      <p:sp>
        <p:nvSpPr>
          <p:cNvPr id="7" name="Title 1"/>
          <p:cNvSpPr txBox="1">
            <a:spLocks/>
          </p:cNvSpPr>
          <p:nvPr/>
        </p:nvSpPr>
        <p:spPr bwMode="auto">
          <a:xfrm>
            <a:off x="457200" y="3810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kern="0" dirty="0" smtClean="0">
                <a:solidFill>
                  <a:schemeClr val="tx2">
                    <a:lumMod val="60000"/>
                    <a:lumOff val="40000"/>
                  </a:schemeClr>
                </a:solidFill>
                <a:latin typeface="Calibri" panose="020F0502020204030204" pitchFamily="34" charset="0"/>
              </a:rPr>
              <a:t>In world payments</a:t>
            </a:r>
            <a:r>
              <a:rPr lang="en-US" sz="2800" kern="0" dirty="0" smtClean="0">
                <a:solidFill>
                  <a:srgbClr val="FFFFFF"/>
                </a:solidFill>
                <a:latin typeface="Calibri" panose="020F0502020204030204" pitchFamily="34" charset="0"/>
              </a:rPr>
              <a:t>,</a:t>
            </a:r>
            <a:endParaRPr lang="en-US" sz="2800" kern="0" dirty="0">
              <a:latin typeface="Calibri" panose="020F0502020204030204" pitchFamily="34" charset="0"/>
            </a:endParaRPr>
          </a:p>
        </p:txBody>
      </p:sp>
      <p:sp>
        <p:nvSpPr>
          <p:cNvPr id="8" name="Content Placeholder 5"/>
          <p:cNvSpPr txBox="1">
            <a:spLocks/>
          </p:cNvSpPr>
          <p:nvPr/>
        </p:nvSpPr>
        <p:spPr>
          <a:xfrm>
            <a:off x="457200" y="4800600"/>
            <a:ext cx="8610600" cy="14478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900" dirty="0" smtClean="0">
                <a:latin typeface="Calibri" panose="020F0502020204030204" pitchFamily="34" charset="0"/>
              </a:rPr>
              <a:t>Only in 2016 did the RMB break into 8</a:t>
            </a:r>
            <a:r>
              <a:rPr lang="en-US" sz="5900" baseline="30000" dirty="0" smtClean="0">
                <a:latin typeface="Calibri" panose="020F0502020204030204" pitchFamily="34" charset="0"/>
              </a:rPr>
              <a:t>th</a:t>
            </a:r>
            <a:r>
              <a:rPr lang="en-US" sz="5900" dirty="0" smtClean="0">
                <a:latin typeface="Calibri" panose="020F0502020204030204" pitchFamily="34" charset="0"/>
              </a:rPr>
              <a:t> place</a:t>
            </a:r>
          </a:p>
          <a:p>
            <a:pPr lvl="1"/>
            <a:r>
              <a:rPr lang="en-US" sz="5100" dirty="0">
                <a:latin typeface="Calibri" panose="020F0502020204030204" pitchFamily="34" charset="0"/>
              </a:rPr>
              <a:t>w</a:t>
            </a:r>
            <a:r>
              <a:rPr lang="en-US" sz="5100" dirty="0" smtClean="0">
                <a:latin typeface="Calibri" panose="020F0502020204030204" pitchFamily="34" charset="0"/>
              </a:rPr>
              <a:t>ith a market share of 4%,</a:t>
            </a:r>
          </a:p>
          <a:p>
            <a:pPr lvl="1"/>
            <a:r>
              <a:rPr lang="en-US" sz="5100" dirty="0" smtClean="0">
                <a:latin typeface="Calibri" panose="020F0502020204030204" pitchFamily="34" charset="0"/>
              </a:rPr>
              <a:t>passing the Swedish kronor, but still behind the CHF.</a:t>
            </a:r>
          </a:p>
          <a:p>
            <a:pPr lvl="1"/>
            <a:r>
              <a:rPr lang="en-US" sz="5000" dirty="0" smtClean="0">
                <a:latin typeface="Calibri" panose="020F0502020204030204" pitchFamily="34" charset="0"/>
              </a:rPr>
              <a:t>Source: BIS, Dec. 2016 </a:t>
            </a:r>
            <a:r>
              <a:rPr lang="en-US" sz="800" dirty="0" smtClean="0">
                <a:latin typeface="Calibri" panose="020F0502020204030204" pitchFamily="34" charset="0"/>
              </a:rPr>
              <a:t>www.bis.org/publ/rpfx16.htm</a:t>
            </a:r>
            <a:endParaRPr lang="en-US" sz="800" dirty="0">
              <a:latin typeface="Calibri" panose="020F0502020204030204" pitchFamily="34" charset="0"/>
            </a:endParaRPr>
          </a:p>
        </p:txBody>
      </p:sp>
      <p:sp>
        <p:nvSpPr>
          <p:cNvPr id="9" name="Title 1"/>
          <p:cNvSpPr txBox="1">
            <a:spLocks/>
          </p:cNvSpPr>
          <p:nvPr/>
        </p:nvSpPr>
        <p:spPr>
          <a:xfrm>
            <a:off x="457200" y="41148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tx2">
                    <a:lumMod val="60000"/>
                    <a:lumOff val="40000"/>
                  </a:schemeClr>
                </a:solidFill>
                <a:latin typeface="Calibri" panose="020F0502020204030204" pitchFamily="34" charset="0"/>
              </a:rPr>
              <a:t>In foreign exchange trading volume</a:t>
            </a:r>
            <a:r>
              <a:rPr lang="en-US" sz="3200" dirty="0" smtClean="0">
                <a:solidFill>
                  <a:srgbClr val="FFFFFF"/>
                </a:solidFill>
                <a:latin typeface="Calibri" panose="020F0502020204030204" pitchFamily="34" charset="0"/>
              </a:rPr>
              <a:t>,</a:t>
            </a:r>
            <a:endParaRPr lang="en-US" sz="3200" dirty="0">
              <a:latin typeface="Calibri" panose="020F0502020204030204" pitchFamily="34" charset="0"/>
            </a:endParaRPr>
          </a:p>
        </p:txBody>
      </p:sp>
      <p:sp>
        <p:nvSpPr>
          <p:cNvPr id="5" name="TextBox 4"/>
          <p:cNvSpPr txBox="1"/>
          <p:nvPr/>
        </p:nvSpPr>
        <p:spPr>
          <a:xfrm>
            <a:off x="381000" y="152400"/>
            <a:ext cx="3410806" cy="523220"/>
          </a:xfrm>
          <a:prstGeom prst="rect">
            <a:avLst/>
          </a:prstGeom>
          <a:noFill/>
        </p:spPr>
        <p:txBody>
          <a:bodyPr wrap="none" rtlCol="0">
            <a:spAutoFit/>
          </a:bodyPr>
          <a:lstStyle/>
          <a:p>
            <a:r>
              <a:rPr lang="en-US" sz="2800" i="1" dirty="0" smtClean="0">
                <a:solidFill>
                  <a:srgbClr val="0070C0"/>
                </a:solidFill>
              </a:rPr>
              <a:t>By various measures…</a:t>
            </a:r>
            <a:endParaRPr lang="en-US" sz="2800" i="1" dirty="0">
              <a:solidFill>
                <a:srgbClr val="0070C0"/>
              </a:solidFill>
            </a:endParaRPr>
          </a:p>
        </p:txBody>
      </p:sp>
      <p:sp>
        <p:nvSpPr>
          <p:cNvPr id="10" name="TextBox 9"/>
          <p:cNvSpPr txBox="1"/>
          <p:nvPr/>
        </p:nvSpPr>
        <p:spPr>
          <a:xfrm>
            <a:off x="4267200" y="6096000"/>
            <a:ext cx="4602157" cy="523220"/>
          </a:xfrm>
          <a:prstGeom prst="rect">
            <a:avLst/>
          </a:prstGeom>
          <a:solidFill>
            <a:schemeClr val="bg1"/>
          </a:solidFill>
        </p:spPr>
        <p:txBody>
          <a:bodyPr wrap="none" rtlCol="0">
            <a:spAutoFit/>
          </a:bodyPr>
          <a:lstStyle/>
          <a:p>
            <a:r>
              <a:rPr lang="en-US" sz="2800" i="1" dirty="0" smtClean="0">
                <a:solidFill>
                  <a:srgbClr val="0070C0"/>
                </a:solidFill>
              </a:rPr>
              <a:t>…the RMB still lags far behind.</a:t>
            </a:r>
            <a:endParaRPr lang="en-US" sz="2800" i="1" dirty="0">
              <a:solidFill>
                <a:srgbClr val="0070C0"/>
              </a:solidFill>
            </a:endParaRPr>
          </a:p>
        </p:txBody>
      </p:sp>
    </p:spTree>
    <p:extLst>
      <p:ext uri="{BB962C8B-B14F-4D97-AF65-F5344CB8AC3E}">
        <p14:creationId xmlns:p14="http://schemas.microsoft.com/office/powerpoint/2010/main" val="3354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600" dirty="0" smtClean="0"/>
              <a:t>5. Policy </a:t>
            </a:r>
            <a:r>
              <a:rPr lang="en-US" sz="3600" dirty="0"/>
              <a:t>mistakes in China, </a:t>
            </a:r>
            <a:r>
              <a:rPr lang="en-US" sz="3600" dirty="0" smtClean="0"/>
              <a:t>Europe </a:t>
            </a:r>
            <a:r>
              <a:rPr lang="en-US" sz="3600" dirty="0"/>
              <a:t>&amp; US</a:t>
            </a:r>
            <a:r>
              <a:rPr lang="en-US" sz="3600" dirty="0" smtClean="0"/>
              <a:t>.</a:t>
            </a:r>
            <a:endParaRPr lang="en-US" sz="3600" dirty="0"/>
          </a:p>
        </p:txBody>
      </p:sp>
      <p:sp>
        <p:nvSpPr>
          <p:cNvPr id="3" name="Content Placeholder 2"/>
          <p:cNvSpPr>
            <a:spLocks noGrp="1"/>
          </p:cNvSpPr>
          <p:nvPr>
            <p:ph idx="1"/>
          </p:nvPr>
        </p:nvSpPr>
        <p:spPr>
          <a:xfrm>
            <a:off x="685800" y="2438400"/>
            <a:ext cx="7086600" cy="2468563"/>
          </a:xfrm>
        </p:spPr>
        <p:txBody>
          <a:bodyPr>
            <a:normAutofit/>
          </a:bodyPr>
          <a:lstStyle/>
          <a:p>
            <a:pPr marL="571500" indent="-571500">
              <a:buFont typeface="+mj-lt"/>
              <a:buAutoNum type="romanLcPeriod"/>
            </a:pPr>
            <a:r>
              <a:rPr lang="en-US" dirty="0" smtClean="0"/>
              <a:t>Policy reforms needed in China</a:t>
            </a:r>
            <a:r>
              <a:rPr lang="en-US" sz="1800" dirty="0" smtClean="0"/>
              <a:t/>
            </a:r>
            <a:br>
              <a:rPr lang="en-US" sz="1800" dirty="0" smtClean="0"/>
            </a:br>
            <a:endParaRPr lang="en-US" sz="1800" dirty="0" smtClean="0"/>
          </a:p>
          <a:p>
            <a:pPr marL="571500" indent="-571500">
              <a:buFont typeface="+mj-lt"/>
              <a:buAutoNum type="romanLcPeriod"/>
            </a:pPr>
            <a:r>
              <a:rPr lang="en-US" dirty="0" smtClean="0"/>
              <a:t>Policy mistakes in the EU &amp; eurozone</a:t>
            </a:r>
            <a:r>
              <a:rPr lang="en-US" sz="1800" dirty="0" smtClean="0"/>
              <a:t/>
            </a:r>
            <a:br>
              <a:rPr lang="en-US" sz="1800" dirty="0" smtClean="0"/>
            </a:br>
            <a:endParaRPr lang="en-US" sz="1800" dirty="0" smtClean="0"/>
          </a:p>
          <a:p>
            <a:pPr marL="571500" indent="-571500">
              <a:buFont typeface="+mj-lt"/>
              <a:buAutoNum type="romanLcPeriod"/>
            </a:pPr>
            <a:r>
              <a:rPr lang="en-US" dirty="0" smtClean="0"/>
              <a:t>Policy mistakes in the US.</a:t>
            </a:r>
            <a:endParaRPr lang="en-US" dirty="0"/>
          </a:p>
        </p:txBody>
      </p:sp>
      <p:pic>
        <p:nvPicPr>
          <p:cNvPr id="4" name="Picture 2" descr="http://sandiegodiplomacy.org/wp-content/uploads/2011/07/Flag-Chin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8007" y="2331562"/>
            <a:ext cx="1011046" cy="6740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lag of Europ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985" y="3235037"/>
            <a:ext cx="1039091" cy="6927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lag of the United States of Ameri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8886" y="4114800"/>
            <a:ext cx="1024114" cy="63402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8A9740B-6456-4A04-80BD-A64592DA6921}" type="slidenum">
              <a:rPr lang="en-US" smtClean="0"/>
              <a:t>22</a:t>
            </a:fld>
            <a:endParaRPr lang="en-US"/>
          </a:p>
        </p:txBody>
      </p:sp>
    </p:spTree>
    <p:extLst>
      <p:ext uri="{BB962C8B-B14F-4D97-AF65-F5344CB8AC3E}">
        <p14:creationId xmlns:p14="http://schemas.microsoft.com/office/powerpoint/2010/main" val="4950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Autofit/>
          </a:bodyPr>
          <a:lstStyle/>
          <a:p>
            <a:pPr lvl="0"/>
            <a:r>
              <a:rPr lang="en-US" sz="3200" dirty="0" smtClean="0"/>
              <a:t>(i) China’s government needs some reforms</a:t>
            </a:r>
            <a:endParaRPr lang="en-US" sz="3200" dirty="0"/>
          </a:p>
        </p:txBody>
      </p:sp>
      <p:sp>
        <p:nvSpPr>
          <p:cNvPr id="3" name="Content Placeholder 2"/>
          <p:cNvSpPr>
            <a:spLocks noGrp="1"/>
          </p:cNvSpPr>
          <p:nvPr>
            <p:ph idx="1"/>
          </p:nvPr>
        </p:nvSpPr>
        <p:spPr>
          <a:xfrm>
            <a:off x="228600" y="1295400"/>
            <a:ext cx="8458200" cy="5486400"/>
          </a:xfrm>
        </p:spPr>
        <p:txBody>
          <a:bodyPr>
            <a:normAutofit fontScale="92500" lnSpcReduction="20000"/>
          </a:bodyPr>
          <a:lstStyle/>
          <a:p>
            <a:r>
              <a:rPr lang="en-US" dirty="0" smtClean="0"/>
              <a:t>As recognized by the Chinese themselves, </a:t>
            </a:r>
          </a:p>
          <a:p>
            <a:pPr lvl="1"/>
            <a:r>
              <a:rPr lang="en-US" dirty="0" smtClean="0"/>
              <a:t>e.g., made official at </a:t>
            </a:r>
            <a:r>
              <a:rPr lang="en-US" dirty="0"/>
              <a:t>the Third Plenum of </a:t>
            </a:r>
            <a:r>
              <a:rPr lang="en-US" dirty="0" smtClean="0"/>
              <a:t>2013</a:t>
            </a:r>
          </a:p>
          <a:p>
            <a:r>
              <a:rPr lang="en-US" dirty="0" smtClean="0"/>
              <a:t>Some reforms have been pursued:</a:t>
            </a:r>
          </a:p>
          <a:p>
            <a:pPr lvl="1"/>
            <a:r>
              <a:rPr lang="en-US" dirty="0" smtClean="0"/>
              <a:t>Anti-corruption drive.</a:t>
            </a:r>
          </a:p>
          <a:p>
            <a:pPr lvl="1"/>
            <a:r>
              <a:rPr lang="en-US" dirty="0"/>
              <a:t>S</a:t>
            </a:r>
            <a:r>
              <a:rPr lang="en-US" dirty="0" smtClean="0"/>
              <a:t>hifting </a:t>
            </a:r>
            <a:r>
              <a:rPr lang="en-US" dirty="0"/>
              <a:t>composition of GDP </a:t>
            </a:r>
          </a:p>
          <a:p>
            <a:pPr lvl="2"/>
            <a:r>
              <a:rPr lang="en-US" dirty="0"/>
              <a:t>From Investment </a:t>
            </a:r>
            <a:r>
              <a:rPr lang="en-US" dirty="0" smtClean="0"/>
              <a:t>&amp; </a:t>
            </a:r>
            <a:r>
              <a:rPr lang="en-US" dirty="0"/>
              <a:t>Net Exports, to Consumption</a:t>
            </a:r>
            <a:endParaRPr lang="en-US" sz="2200" dirty="0"/>
          </a:p>
          <a:p>
            <a:pPr lvl="2"/>
            <a:r>
              <a:rPr lang="en-US" dirty="0"/>
              <a:t>From Manufacturing to </a:t>
            </a:r>
            <a:r>
              <a:rPr lang="en-US" dirty="0" smtClean="0"/>
              <a:t>Services. </a:t>
            </a:r>
          </a:p>
          <a:p>
            <a:r>
              <a:rPr lang="en-US" dirty="0" smtClean="0"/>
              <a:t>But others have seen very little progress:</a:t>
            </a:r>
            <a:endParaRPr lang="en-US" dirty="0"/>
          </a:p>
          <a:p>
            <a:pPr lvl="2"/>
            <a:r>
              <a:rPr lang="en-US" sz="2300" dirty="0"/>
              <a:t>Rural land rights </a:t>
            </a:r>
            <a:r>
              <a:rPr lang="en-US" sz="2300" dirty="0" smtClean="0"/>
              <a:t>&amp; </a:t>
            </a:r>
            <a:r>
              <a:rPr lang="en-US" sz="2300" dirty="0"/>
              <a:t>hukou </a:t>
            </a:r>
            <a:r>
              <a:rPr lang="en-US" sz="2300" dirty="0" smtClean="0"/>
              <a:t>system,</a:t>
            </a:r>
          </a:p>
          <a:p>
            <a:pPr lvl="2"/>
            <a:r>
              <a:rPr lang="en-US" sz="2300" dirty="0"/>
              <a:t>Market </a:t>
            </a:r>
            <a:r>
              <a:rPr lang="en-US" sz="2300" dirty="0" smtClean="0"/>
              <a:t>orientation,</a:t>
            </a:r>
            <a:endParaRPr lang="en-US" sz="2300" dirty="0"/>
          </a:p>
          <a:p>
            <a:pPr lvl="2"/>
            <a:r>
              <a:rPr lang="en-US" sz="2300" dirty="0" smtClean="0"/>
              <a:t>Shrink State Owned Enterprises,</a:t>
            </a:r>
          </a:p>
          <a:p>
            <a:pPr lvl="2"/>
            <a:r>
              <a:rPr lang="en-US" sz="2300" dirty="0" smtClean="0"/>
              <a:t>Clean </a:t>
            </a:r>
            <a:r>
              <a:rPr lang="en-US" sz="2300" dirty="0"/>
              <a:t>up the environment</a:t>
            </a:r>
            <a:r>
              <a:rPr lang="en-US" sz="2300" dirty="0" smtClean="0"/>
              <a:t>.</a:t>
            </a:r>
          </a:p>
          <a:p>
            <a:r>
              <a:rPr lang="en-US" sz="3100" dirty="0" smtClean="0"/>
              <a:t>Fiscal expansion, though well-timed (esp. in 2009),</a:t>
            </a:r>
          </a:p>
          <a:p>
            <a:pPr lvl="2"/>
            <a:r>
              <a:rPr lang="en-US" sz="2300" dirty="0" smtClean="0"/>
              <a:t>was </a:t>
            </a:r>
            <a:r>
              <a:rPr lang="en-US" sz="2300" dirty="0"/>
              <a:t>allocated </a:t>
            </a:r>
            <a:r>
              <a:rPr lang="en-US" sz="2300" dirty="0" smtClean="0"/>
              <a:t>too much to heavy investment, e.g., steel capacity.</a:t>
            </a:r>
            <a:endParaRPr lang="en-US" sz="2300" dirty="0"/>
          </a:p>
        </p:txBody>
      </p:sp>
      <p:pic>
        <p:nvPicPr>
          <p:cNvPr id="4" name="Picture 2" descr="http://sandiegodiplomacy.org/wp-content/uploads/2011/07/Flag-Chin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1143000"/>
            <a:ext cx="1011046" cy="6740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8A9740B-6456-4A04-80BD-A64592DA6921}" type="slidenum">
              <a:rPr lang="en-US" smtClean="0"/>
              <a:t>23</a:t>
            </a:fld>
            <a:endParaRPr lang="en-US"/>
          </a:p>
        </p:txBody>
      </p:sp>
    </p:spTree>
    <p:extLst>
      <p:ext uri="{BB962C8B-B14F-4D97-AF65-F5344CB8AC3E}">
        <p14:creationId xmlns:p14="http://schemas.microsoft.com/office/powerpoint/2010/main" val="44214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But China’s economic policy mistakes</a:t>
            </a:r>
            <a:br>
              <a:rPr lang="en-US" sz="3200" dirty="0" smtClean="0"/>
            </a:br>
            <a:r>
              <a:rPr lang="en-US" sz="3200" dirty="0" smtClean="0"/>
              <a:t>are out-done by the EU’s &amp; the US.</a:t>
            </a:r>
            <a:endParaRPr lang="en-US" sz="3200" dirty="0"/>
          </a:p>
        </p:txBody>
      </p:sp>
      <p:sp>
        <p:nvSpPr>
          <p:cNvPr id="3" name="Content Placeholder 2"/>
          <p:cNvSpPr>
            <a:spLocks noGrp="1"/>
          </p:cNvSpPr>
          <p:nvPr>
            <p:ph idx="1"/>
          </p:nvPr>
        </p:nvSpPr>
        <p:spPr>
          <a:xfrm>
            <a:off x="457200" y="1676400"/>
            <a:ext cx="8229600" cy="4800600"/>
          </a:xfrm>
        </p:spPr>
        <p:txBody>
          <a:bodyPr>
            <a:normAutofit/>
          </a:bodyPr>
          <a:lstStyle/>
          <a:p>
            <a:pPr marL="0" indent="0">
              <a:buNone/>
            </a:pPr>
            <a:r>
              <a:rPr lang="en-US" sz="3000" dirty="0" smtClean="0"/>
              <a:t>(ii) Europe</a:t>
            </a:r>
          </a:p>
          <a:p>
            <a:pPr lvl="1"/>
            <a:r>
              <a:rPr lang="en-US" sz="2600" dirty="0" smtClean="0"/>
              <a:t>Pro-cyclical fiscal policy</a:t>
            </a:r>
          </a:p>
          <a:p>
            <a:pPr lvl="2"/>
            <a:r>
              <a:rPr lang="en-US" dirty="0" smtClean="0"/>
              <a:t>An extreme example: Greece</a:t>
            </a:r>
          </a:p>
          <a:p>
            <a:pPr lvl="2"/>
            <a:r>
              <a:rPr lang="en-US" dirty="0" smtClean="0"/>
              <a:t>After 2010, periphery needed structural reform, </a:t>
            </a:r>
          </a:p>
          <a:p>
            <a:pPr lvl="3"/>
            <a:r>
              <a:rPr lang="en-US" dirty="0" smtClean="0"/>
              <a:t>not fiscal austerity.</a:t>
            </a:r>
          </a:p>
          <a:p>
            <a:pPr lvl="1"/>
            <a:r>
              <a:rPr lang="en-US" sz="2600" dirty="0" smtClean="0"/>
              <a:t>Brexit.</a:t>
            </a:r>
          </a:p>
          <a:p>
            <a:pPr lvl="1"/>
            <a:r>
              <a:rPr lang="en-US" sz="2600" dirty="0" smtClean="0"/>
              <a:t>I won’t count refugee policy as a mistake</a:t>
            </a:r>
          </a:p>
          <a:p>
            <a:pPr lvl="2"/>
            <a:r>
              <a:rPr lang="en-US" sz="2200" dirty="0" smtClean="0"/>
              <a:t>because there was no good solution.</a:t>
            </a:r>
          </a:p>
          <a:p>
            <a:pPr lvl="1"/>
            <a:r>
              <a:rPr lang="en-US" sz="2600" dirty="0" smtClean="0"/>
              <a:t>Even if the euro itself was not a mistake,</a:t>
            </a:r>
          </a:p>
          <a:p>
            <a:pPr lvl="2"/>
            <a:r>
              <a:rPr lang="en-US" dirty="0" smtClean="0"/>
              <a:t>I see 9 mistakes in its execution.</a:t>
            </a:r>
          </a:p>
          <a:p>
            <a:pPr marL="457200" lvl="1" indent="0">
              <a:buNone/>
            </a:pPr>
            <a:endParaRPr lang="en-US" sz="1000" dirty="0" smtClean="0"/>
          </a:p>
        </p:txBody>
      </p:sp>
      <p:pic>
        <p:nvPicPr>
          <p:cNvPr id="4" name="Picture 2" descr="Flag of Europ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600200"/>
            <a:ext cx="1039091" cy="69272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8A9740B-6456-4A04-80BD-A64592DA6921}" type="slidenum">
              <a:rPr lang="en-US" smtClean="0"/>
              <a:t>24</a:t>
            </a:fld>
            <a:endParaRPr lang="en-US"/>
          </a:p>
        </p:txBody>
      </p:sp>
    </p:spTree>
    <p:extLst>
      <p:ext uri="{BB962C8B-B14F-4D97-AF65-F5344CB8AC3E}">
        <p14:creationId xmlns:p14="http://schemas.microsoft.com/office/powerpoint/2010/main" val="52107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838200"/>
          </a:xfrm>
        </p:spPr>
        <p:txBody>
          <a:bodyPr>
            <a:normAutofit/>
          </a:bodyPr>
          <a:lstStyle/>
          <a:p>
            <a:r>
              <a:rPr lang="en-US" sz="2800" dirty="0" smtClean="0"/>
              <a:t>Nine mistakes in the execution of European EMU</a:t>
            </a:r>
            <a:endParaRPr lang="en-US" sz="2800" dirty="0"/>
          </a:p>
        </p:txBody>
      </p:sp>
      <p:sp>
        <p:nvSpPr>
          <p:cNvPr id="3" name="Content Placeholder 2"/>
          <p:cNvSpPr>
            <a:spLocks noGrp="1"/>
          </p:cNvSpPr>
          <p:nvPr>
            <p:ph idx="1"/>
          </p:nvPr>
        </p:nvSpPr>
        <p:spPr>
          <a:xfrm>
            <a:off x="304800" y="914400"/>
            <a:ext cx="8382000" cy="5181600"/>
          </a:xfrm>
        </p:spPr>
        <p:txBody>
          <a:bodyPr>
            <a:noAutofit/>
          </a:bodyPr>
          <a:lstStyle/>
          <a:p>
            <a:pPr marL="514350" lvl="0" indent="-514350">
              <a:buFont typeface="+mj-lt"/>
              <a:buAutoNum type="arabicPeriod"/>
            </a:pPr>
            <a:r>
              <a:rPr lang="en-US" sz="2100" dirty="0" smtClean="0"/>
              <a:t>The euro </a:t>
            </a:r>
            <a:r>
              <a:rPr lang="en-US" sz="2100" b="1" dirty="0"/>
              <a:t>membership</a:t>
            </a:r>
            <a:r>
              <a:rPr lang="en-US" sz="2100" dirty="0"/>
              <a:t> should not have been expanded so quickly. </a:t>
            </a:r>
            <a:endParaRPr lang="en-US" sz="2100" dirty="0" smtClean="0"/>
          </a:p>
          <a:p>
            <a:pPr lvl="1"/>
            <a:r>
              <a:rPr lang="en-US" sz="1800" dirty="0" smtClean="0"/>
              <a:t>19 </a:t>
            </a:r>
            <a:r>
              <a:rPr lang="en-US" sz="1800" dirty="0"/>
              <a:t>countries </a:t>
            </a:r>
            <a:r>
              <a:rPr lang="en-US" sz="1800" dirty="0" smtClean="0"/>
              <a:t>was too many for the Optimum Currency Area test.</a:t>
            </a:r>
            <a:endParaRPr lang="en-US" sz="1800" dirty="0"/>
          </a:p>
          <a:p>
            <a:pPr marL="514350" lvl="0" indent="-514350">
              <a:buFont typeface="+mj-lt"/>
              <a:buAutoNum type="arabicPeriod"/>
            </a:pPr>
            <a:r>
              <a:rPr lang="en-US" sz="2100" dirty="0"/>
              <a:t>The </a:t>
            </a:r>
            <a:r>
              <a:rPr lang="en-US" sz="2100" dirty="0" smtClean="0"/>
              <a:t>problem of </a:t>
            </a:r>
            <a:r>
              <a:rPr lang="en-US" sz="2100" b="1" dirty="0" smtClean="0"/>
              <a:t>fiscal </a:t>
            </a:r>
            <a:r>
              <a:rPr lang="en-US" sz="2100" b="1" dirty="0"/>
              <a:t>moral </a:t>
            </a:r>
            <a:r>
              <a:rPr lang="en-US" sz="2100" b="1" dirty="0" smtClean="0"/>
              <a:t>hazard, </a:t>
            </a:r>
            <a:r>
              <a:rPr lang="en-US" sz="2100" dirty="0" smtClean="0"/>
              <a:t>though </a:t>
            </a:r>
            <a:r>
              <a:rPr lang="en-US" sz="2100" dirty="0"/>
              <a:t>correctly identified at Maastricht, had not been effectively addressed, </a:t>
            </a:r>
            <a:endParaRPr lang="en-US" sz="2100" dirty="0" smtClean="0"/>
          </a:p>
          <a:p>
            <a:pPr lvl="1"/>
            <a:r>
              <a:rPr lang="en-US" sz="1600" dirty="0" smtClean="0"/>
              <a:t>especially </a:t>
            </a:r>
            <a:r>
              <a:rPr lang="en-US" sz="1600" dirty="0"/>
              <a:t>because of an optimism bias in official forecasts. </a:t>
            </a:r>
          </a:p>
          <a:p>
            <a:pPr marL="514350" lvl="0" indent="-514350">
              <a:buFont typeface="+mj-lt"/>
              <a:buAutoNum type="arabicPeriod"/>
            </a:pPr>
            <a:r>
              <a:rPr lang="en-US" sz="2100" dirty="0"/>
              <a:t>E</a:t>
            </a:r>
            <a:r>
              <a:rPr lang="en-US" sz="2100" dirty="0" smtClean="0"/>
              <a:t>uro-wide </a:t>
            </a:r>
            <a:r>
              <a:rPr lang="en-US" sz="2100" b="1" dirty="0" smtClean="0"/>
              <a:t>banking regulation </a:t>
            </a:r>
            <a:r>
              <a:rPr lang="en-US" sz="2100" dirty="0" smtClean="0"/>
              <a:t>was omitted.</a:t>
            </a:r>
          </a:p>
          <a:p>
            <a:pPr marL="514350" lvl="0" indent="-514350">
              <a:buFont typeface="+mj-lt"/>
              <a:buAutoNum type="arabicPeriod"/>
            </a:pPr>
            <a:r>
              <a:rPr lang="en-US" sz="2100" dirty="0" smtClean="0"/>
              <a:t>When capital </a:t>
            </a:r>
            <a:r>
              <a:rPr lang="en-US" sz="2100" dirty="0"/>
              <a:t>flowed copiously to </a:t>
            </a:r>
            <a:r>
              <a:rPr lang="en-US" sz="2100" dirty="0" smtClean="0"/>
              <a:t>periphery </a:t>
            </a:r>
            <a:r>
              <a:rPr lang="en-US" sz="2100" dirty="0"/>
              <a:t>countries </a:t>
            </a:r>
            <a:r>
              <a:rPr lang="en-US" sz="2100" dirty="0" smtClean="0"/>
              <a:t>and </a:t>
            </a:r>
            <a:r>
              <a:rPr lang="en-US" sz="2100" b="1" dirty="0" smtClean="0"/>
              <a:t>interest </a:t>
            </a:r>
            <a:r>
              <a:rPr lang="en-US" sz="2100" b="1" dirty="0"/>
              <a:t>rate spreads</a:t>
            </a:r>
            <a:r>
              <a:rPr lang="en-US" sz="2100" dirty="0"/>
              <a:t> fell almost to zero, this was viewed as a good thing </a:t>
            </a:r>
          </a:p>
          <a:p>
            <a:pPr lvl="1"/>
            <a:r>
              <a:rPr lang="en-US" sz="1600" dirty="0" smtClean="0"/>
              <a:t>rather </a:t>
            </a:r>
            <a:r>
              <a:rPr lang="en-US" sz="1600" dirty="0"/>
              <a:t>than as a sign that the moral hazard problem had not been solved</a:t>
            </a:r>
            <a:r>
              <a:rPr lang="en-US" sz="1600" dirty="0" smtClean="0"/>
              <a:t>.</a:t>
            </a:r>
            <a:endParaRPr lang="en-US" sz="1600" b="1" dirty="0" smtClean="0"/>
          </a:p>
          <a:p>
            <a:pPr marL="514350" lvl="0" indent="-514350">
              <a:buFont typeface="+mj-lt"/>
              <a:buAutoNum type="arabicPeriod"/>
            </a:pPr>
            <a:r>
              <a:rPr lang="en-US" sz="2100" b="1" dirty="0" smtClean="0"/>
              <a:t>Too-tight ECB monetary policy</a:t>
            </a:r>
            <a:r>
              <a:rPr lang="en-US" sz="2100" dirty="0" smtClean="0"/>
              <a:t>, </a:t>
            </a:r>
            <a:r>
              <a:rPr lang="en-US" sz="2100" dirty="0"/>
              <a:t>2008-12. </a:t>
            </a:r>
          </a:p>
          <a:p>
            <a:pPr marL="514350" lvl="0" indent="-514350">
              <a:buFont typeface="+mj-lt"/>
              <a:buAutoNum type="arabicPeriod"/>
            </a:pPr>
            <a:r>
              <a:rPr lang="en-US" sz="2100" dirty="0"/>
              <a:t>The </a:t>
            </a:r>
            <a:r>
              <a:rPr lang="en-US" sz="2100" b="1" dirty="0"/>
              <a:t>failure to send Greece to the IMF early</a:t>
            </a:r>
            <a:r>
              <a:rPr lang="en-US" sz="2100" dirty="0"/>
              <a:t> in the crisis, </a:t>
            </a:r>
            <a:r>
              <a:rPr lang="en-US" sz="2100" dirty="0" smtClean="0"/>
              <a:t>say Jan. 2010.  </a:t>
            </a:r>
            <a:endParaRPr lang="en-US" sz="2100" dirty="0"/>
          </a:p>
          <a:p>
            <a:pPr marL="514350" lvl="0" indent="-514350">
              <a:buFont typeface="+mj-lt"/>
              <a:buAutoNum type="arabicPeriod"/>
            </a:pPr>
            <a:r>
              <a:rPr lang="en-US" sz="2100" dirty="0"/>
              <a:t>The </a:t>
            </a:r>
            <a:r>
              <a:rPr lang="en-US" sz="2100" b="1" dirty="0"/>
              <a:t>failure to write down more of the debt,</a:t>
            </a:r>
            <a:r>
              <a:rPr lang="en-US" sz="2100" dirty="0"/>
              <a:t> earlier, </a:t>
            </a:r>
            <a:r>
              <a:rPr lang="en-US" sz="2100" dirty="0" smtClean="0"/>
              <a:t/>
            </a:r>
            <a:br>
              <a:rPr lang="en-US" sz="2100" dirty="0" smtClean="0"/>
            </a:br>
            <a:r>
              <a:rPr lang="en-US" sz="2100" dirty="0" smtClean="0"/>
              <a:t>at </a:t>
            </a:r>
            <a:r>
              <a:rPr lang="en-US" sz="2100" dirty="0"/>
              <a:t>a time when most was still held by private creditors.   </a:t>
            </a:r>
          </a:p>
          <a:p>
            <a:pPr marL="514350" lvl="0" indent="-514350">
              <a:buFont typeface="+mj-lt"/>
              <a:buAutoNum type="arabicPeriod"/>
            </a:pPr>
            <a:r>
              <a:rPr lang="en-US" sz="2100" dirty="0"/>
              <a:t>The stubborn </a:t>
            </a:r>
            <a:r>
              <a:rPr lang="en-US" sz="2100" b="1" dirty="0"/>
              <a:t>belief, esp. in Germany, that fiscal austerity is not contractionary</a:t>
            </a:r>
            <a:r>
              <a:rPr lang="en-US" sz="2100" dirty="0"/>
              <a:t>, even in the short run</a:t>
            </a:r>
            <a:r>
              <a:rPr lang="en-US" sz="2100" dirty="0" smtClean="0"/>
              <a:t>.  Result:  Debt/GDP ↑.  </a:t>
            </a:r>
            <a:endParaRPr lang="en-US" sz="2100" dirty="0"/>
          </a:p>
          <a:p>
            <a:pPr marL="514350" lvl="0" indent="-514350">
              <a:buFont typeface="+mj-lt"/>
              <a:buAutoNum type="arabicPeriod"/>
            </a:pPr>
            <a:r>
              <a:rPr lang="en-US" sz="2100" dirty="0"/>
              <a:t>When </a:t>
            </a:r>
            <a:r>
              <a:rPr lang="en-US" sz="2100" dirty="0" smtClean="0"/>
              <a:t>Alexis </a:t>
            </a:r>
            <a:r>
              <a:rPr lang="en-US" sz="2100" dirty="0"/>
              <a:t>Tsipras </a:t>
            </a:r>
            <a:r>
              <a:rPr lang="en-US" sz="2100" dirty="0" smtClean="0"/>
              <a:t>became PM </a:t>
            </a:r>
            <a:r>
              <a:rPr lang="en-US" sz="2100" dirty="0"/>
              <a:t>in </a:t>
            </a:r>
            <a:r>
              <a:rPr lang="en-US" sz="2100" dirty="0" smtClean="0"/>
              <a:t>Jan. </a:t>
            </a:r>
            <a:r>
              <a:rPr lang="en-US" sz="2100" dirty="0"/>
              <a:t>2015, he misplayed his hand. </a:t>
            </a:r>
          </a:p>
        </p:txBody>
      </p:sp>
      <p:sp>
        <p:nvSpPr>
          <p:cNvPr id="4" name="Slide Number Placeholder 3"/>
          <p:cNvSpPr>
            <a:spLocks noGrp="1"/>
          </p:cNvSpPr>
          <p:nvPr>
            <p:ph type="sldNum" sz="quarter" idx="12"/>
          </p:nvPr>
        </p:nvSpPr>
        <p:spPr/>
        <p:txBody>
          <a:bodyPr/>
          <a:lstStyle/>
          <a:p>
            <a:fld id="{68A9740B-6456-4A04-80BD-A64592DA6921}" type="slidenum">
              <a:rPr lang="en-US" smtClean="0"/>
              <a:t>25</a:t>
            </a:fld>
            <a:endParaRPr lang="en-US"/>
          </a:p>
        </p:txBody>
      </p:sp>
    </p:spTree>
    <p:extLst>
      <p:ext uri="{BB962C8B-B14F-4D97-AF65-F5344CB8AC3E}">
        <p14:creationId xmlns:p14="http://schemas.microsoft.com/office/powerpoint/2010/main" val="251070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Autofit/>
          </a:bodyPr>
          <a:lstStyle/>
          <a:p>
            <a:r>
              <a:rPr lang="en-US" sz="2000" dirty="0" smtClean="0"/>
              <a:t>China’s economic policy mistakes are easily out-done by the EU’s &amp; the US, cont.</a:t>
            </a:r>
            <a:endParaRPr lang="en-US" sz="3600" dirty="0"/>
          </a:p>
        </p:txBody>
      </p:sp>
      <p:sp>
        <p:nvSpPr>
          <p:cNvPr id="3" name="Content Placeholder 2"/>
          <p:cNvSpPr>
            <a:spLocks noGrp="1"/>
          </p:cNvSpPr>
          <p:nvPr>
            <p:ph idx="1"/>
          </p:nvPr>
        </p:nvSpPr>
        <p:spPr>
          <a:xfrm>
            <a:off x="76200" y="1219200"/>
            <a:ext cx="8915400" cy="5334000"/>
          </a:xfrm>
        </p:spPr>
        <p:txBody>
          <a:bodyPr>
            <a:normAutofit fontScale="92500" lnSpcReduction="20000"/>
          </a:bodyPr>
          <a:lstStyle/>
          <a:p>
            <a:pPr marL="457200" lvl="1" indent="0">
              <a:buNone/>
            </a:pPr>
            <a:endParaRPr lang="en-US" sz="1000" dirty="0" smtClean="0"/>
          </a:p>
          <a:p>
            <a:pPr marL="0" indent="0">
              <a:buNone/>
            </a:pPr>
            <a:r>
              <a:rPr lang="en-US" dirty="0" smtClean="0"/>
              <a:t>(iii) The US</a:t>
            </a:r>
          </a:p>
          <a:p>
            <a:pPr lvl="1"/>
            <a:r>
              <a:rPr lang="en-US" dirty="0" smtClean="0"/>
              <a:t>Where would I start?</a:t>
            </a:r>
          </a:p>
          <a:p>
            <a:pPr lvl="2"/>
            <a:r>
              <a:rPr lang="en-US" dirty="0" smtClean="0"/>
              <a:t>Perhaps January 2001.</a:t>
            </a:r>
            <a:r>
              <a:rPr lang="en-US" sz="3000" dirty="0" smtClean="0"/>
              <a:t/>
            </a:r>
            <a:br>
              <a:rPr lang="en-US" sz="3000" dirty="0" smtClean="0"/>
            </a:br>
            <a:endParaRPr lang="en-US" sz="3000" dirty="0" smtClean="0"/>
          </a:p>
          <a:p>
            <a:pPr lvl="1"/>
            <a:r>
              <a:rPr lang="en-US" dirty="0" smtClean="0"/>
              <a:t>But Trump makes Bush look a paragon of competence!</a:t>
            </a:r>
          </a:p>
          <a:p>
            <a:pPr lvl="2"/>
            <a:r>
              <a:rPr lang="en-US" dirty="0" smtClean="0"/>
              <a:t>A repeat of pro-cyclical fiscal policy:</a:t>
            </a:r>
          </a:p>
          <a:p>
            <a:pPr lvl="3"/>
            <a:r>
              <a:rPr lang="en-US" dirty="0" smtClean="0"/>
              <a:t>Taxes are cut &amp; spending is boosted at the peak of the business cycle.</a:t>
            </a:r>
          </a:p>
          <a:p>
            <a:pPr lvl="2"/>
            <a:r>
              <a:rPr lang="en-US" dirty="0" smtClean="0"/>
              <a:t>Pro-cyclical macroprudential policy:</a:t>
            </a:r>
          </a:p>
          <a:p>
            <a:pPr lvl="3"/>
            <a:r>
              <a:rPr lang="en-US" dirty="0" smtClean="0"/>
              <a:t>deregulation at the peak of the financial cycle.</a:t>
            </a:r>
          </a:p>
          <a:p>
            <a:pPr lvl="2"/>
            <a:r>
              <a:rPr lang="en-US" dirty="0" smtClean="0"/>
              <a:t>=&gt;   the next recession may be a severe one.</a:t>
            </a:r>
          </a:p>
          <a:p>
            <a:pPr lvl="2"/>
            <a:r>
              <a:rPr lang="en-US" dirty="0" smtClean="0"/>
              <a:t>Assaults on health insurance, the environment, etc.</a:t>
            </a:r>
          </a:p>
          <a:p>
            <a:pPr lvl="2"/>
            <a:r>
              <a:rPr lang="en-US" dirty="0" smtClean="0"/>
              <a:t>A </a:t>
            </a:r>
            <a:r>
              <a:rPr lang="en-US" dirty="0"/>
              <a:t>reckless trade war.</a:t>
            </a:r>
          </a:p>
          <a:p>
            <a:pPr lvl="3"/>
            <a:r>
              <a:rPr lang="en-US" dirty="0" smtClean="0"/>
              <a:t>which is hurting US producers even in the short run, aside from </a:t>
            </a:r>
          </a:p>
          <a:p>
            <a:pPr lvl="3"/>
            <a:r>
              <a:rPr lang="en-US" dirty="0" smtClean="0"/>
              <a:t>the long-term damage to the postwar liberal multilateral order.</a:t>
            </a:r>
          </a:p>
        </p:txBody>
      </p:sp>
      <p:pic>
        <p:nvPicPr>
          <p:cNvPr id="5" name="Picture 4" descr="Flag of the United States of Amer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447800"/>
            <a:ext cx="1024114" cy="63402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8A9740B-6456-4A04-80BD-A64592DA6921}" type="slidenum">
              <a:rPr lang="en-US" smtClean="0"/>
              <a:t>26</a:t>
            </a:fld>
            <a:endParaRPr lang="en-US"/>
          </a:p>
        </p:txBody>
      </p:sp>
    </p:spTree>
    <p:extLst>
      <p:ext uri="{BB962C8B-B14F-4D97-AF65-F5344CB8AC3E}">
        <p14:creationId xmlns:p14="http://schemas.microsoft.com/office/powerpoint/2010/main" val="18142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133600"/>
          </a:xfrm>
        </p:spPr>
        <p:txBody>
          <a:bodyPr>
            <a:normAutofit fontScale="90000"/>
          </a:bodyPr>
          <a:lstStyle/>
          <a:p>
            <a:r>
              <a:rPr lang="en-US" dirty="0" smtClean="0"/>
              <a:t>Jeffrey Frankel</a:t>
            </a:r>
            <a:br>
              <a:rPr lang="en-US" dirty="0" smtClean="0"/>
            </a:br>
            <a:r>
              <a:rPr lang="en-US" sz="3100" dirty="0" smtClean="0"/>
              <a:t>Harpel Professor of Capital Formation &amp; Growth</a:t>
            </a:r>
            <a:br>
              <a:rPr lang="en-US" sz="3100" dirty="0" smtClean="0"/>
            </a:br>
            <a:r>
              <a:rPr lang="en-US" sz="3100" dirty="0" smtClean="0"/>
              <a:t>Harvard Kennedy School, Harvard University</a:t>
            </a:r>
            <a:endParaRPr lang="en-US" sz="3100" dirty="0"/>
          </a:p>
        </p:txBody>
      </p:sp>
      <p:sp>
        <p:nvSpPr>
          <p:cNvPr id="3" name="Subtitle 2"/>
          <p:cNvSpPr>
            <a:spLocks noGrp="1"/>
          </p:cNvSpPr>
          <p:nvPr>
            <p:ph type="subTitle" idx="1"/>
          </p:nvPr>
        </p:nvSpPr>
        <p:spPr>
          <a:xfrm>
            <a:off x="609600" y="3429000"/>
            <a:ext cx="8077200" cy="1752600"/>
          </a:xfrm>
        </p:spPr>
        <p:txBody>
          <a:bodyPr>
            <a:noAutofit/>
          </a:bodyPr>
          <a:lstStyle/>
          <a:p>
            <a:pPr marL="342900" indent="-342900" algn="l">
              <a:buFont typeface="Arial" panose="020B0604020202020204" pitchFamily="34" charset="0"/>
              <a:buChar char="•"/>
            </a:pPr>
            <a:r>
              <a:rPr lang="en-US" sz="2600" dirty="0" smtClean="0">
                <a:solidFill>
                  <a:schemeClr val="tx1"/>
                </a:solidFill>
              </a:rPr>
              <a:t>Home page: </a:t>
            </a:r>
            <a:r>
              <a:rPr lang="en-US" sz="2600" dirty="0" smtClean="0">
                <a:solidFill>
                  <a:schemeClr val="tx1"/>
                </a:solidFill>
                <a:hlinkClick r:id="rId2"/>
              </a:rPr>
              <a:t>https://scholar.harvard.edu/frankel</a:t>
            </a:r>
            <a:endParaRPr lang="en-US" sz="2600" dirty="0" smtClean="0">
              <a:solidFill>
                <a:schemeClr val="tx1"/>
              </a:solidFill>
            </a:endParaRPr>
          </a:p>
          <a:p>
            <a:pPr marL="342900" indent="-342900" algn="l">
              <a:buFont typeface="Arial" panose="020B0604020202020204" pitchFamily="34" charset="0"/>
              <a:buChar char="•"/>
            </a:pPr>
            <a:r>
              <a:rPr lang="en-US" sz="2600" dirty="0" smtClean="0">
                <a:solidFill>
                  <a:schemeClr val="tx1"/>
                </a:solidFill>
              </a:rPr>
              <a:t>Monthly column at </a:t>
            </a:r>
            <a:r>
              <a:rPr lang="en-US" sz="2600" i="1" dirty="0" smtClean="0">
                <a:solidFill>
                  <a:schemeClr val="tx1"/>
                </a:solidFill>
              </a:rPr>
              <a:t>Project Syndicate</a:t>
            </a:r>
            <a:r>
              <a:rPr lang="en-US" sz="2600" dirty="0" smtClean="0">
                <a:solidFill>
                  <a:schemeClr val="tx1"/>
                </a:solidFill>
              </a:rPr>
              <a:t>: </a:t>
            </a:r>
            <a:br>
              <a:rPr lang="en-US" sz="2600" dirty="0" smtClean="0">
                <a:solidFill>
                  <a:schemeClr val="tx1"/>
                </a:solidFill>
              </a:rPr>
            </a:br>
            <a:r>
              <a:rPr lang="en-US" sz="2600" dirty="0" smtClean="0">
                <a:solidFill>
                  <a:schemeClr val="tx1"/>
                </a:solidFill>
                <a:hlinkClick r:id="rId3"/>
              </a:rPr>
              <a:t>www.project-syndicate.org/columnist/jeffrey-frankel</a:t>
            </a:r>
            <a:endParaRPr lang="en-US" sz="2600" dirty="0" smtClean="0">
              <a:solidFill>
                <a:schemeClr val="tx1"/>
              </a:solidFill>
            </a:endParaRPr>
          </a:p>
          <a:p>
            <a:pPr marL="342900" indent="-342900" algn="l">
              <a:buFont typeface="Arial" panose="020B0604020202020204" pitchFamily="34" charset="0"/>
              <a:buChar char="•"/>
            </a:pPr>
            <a:r>
              <a:rPr lang="en-US" sz="2600" dirty="0" smtClean="0">
                <a:solidFill>
                  <a:schemeClr val="tx1"/>
                </a:solidFill>
              </a:rPr>
              <a:t>Blog: </a:t>
            </a:r>
            <a:r>
              <a:rPr lang="en-US" sz="2600" dirty="0" smtClean="0">
                <a:solidFill>
                  <a:schemeClr val="tx1"/>
                </a:solidFill>
                <a:hlinkClick r:id="rId4"/>
              </a:rPr>
              <a:t>www.jeffrey-frankel.com/</a:t>
            </a:r>
            <a:endParaRPr lang="en-US" sz="2600" dirty="0" smtClean="0">
              <a:solidFill>
                <a:schemeClr val="tx1"/>
              </a:solidFill>
            </a:endParaRPr>
          </a:p>
          <a:p>
            <a:pPr marL="342900" indent="-342900" algn="l">
              <a:buFont typeface="Arial" panose="020B0604020202020204" pitchFamily="34" charset="0"/>
              <a:buChar char="•"/>
            </a:pPr>
            <a:r>
              <a:rPr lang="en-US" sz="2600" dirty="0" smtClean="0">
                <a:solidFill>
                  <a:schemeClr val="tx1"/>
                </a:solidFill>
              </a:rPr>
              <a:t>Twitter: </a:t>
            </a:r>
            <a:r>
              <a:rPr lang="en-US" sz="2600" dirty="0">
                <a:hlinkClick r:id="rId5"/>
              </a:rPr>
              <a:t>@</a:t>
            </a:r>
            <a:r>
              <a:rPr lang="en-US" sz="2600" u="sng" dirty="0" err="1">
                <a:hlinkClick r:id="rId5"/>
              </a:rPr>
              <a:t>JFrankelEcon</a:t>
            </a:r>
            <a:endParaRPr lang="en-US" sz="2600" dirty="0">
              <a:solidFill>
                <a:schemeClr val="tx1"/>
              </a:solidFill>
            </a:endParaRPr>
          </a:p>
        </p:txBody>
      </p:sp>
    </p:spTree>
    <p:extLst>
      <p:ext uri="{BB962C8B-B14F-4D97-AF65-F5344CB8AC3E}">
        <p14:creationId xmlns:p14="http://schemas.microsoft.com/office/powerpoint/2010/main" val="2196525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534400" cy="1143000"/>
          </a:xfrm>
        </p:spPr>
        <p:txBody>
          <a:bodyPr>
            <a:noAutofit/>
          </a:bodyPr>
          <a:lstStyle/>
          <a:p>
            <a:r>
              <a:rPr lang="en-US" sz="3600" dirty="0" smtClean="0"/>
              <a:t>Appendix I: Reasons for long-term slowdown </a:t>
            </a:r>
            <a:br>
              <a:rPr lang="en-US" sz="3600" dirty="0" smtClean="0"/>
            </a:br>
            <a:r>
              <a:rPr lang="en-US" sz="3600" dirty="0" smtClean="0"/>
              <a:t>in China’s growth</a:t>
            </a:r>
            <a:endParaRPr lang="en-US" sz="3600" dirty="0"/>
          </a:p>
        </p:txBody>
      </p:sp>
      <p:sp>
        <p:nvSpPr>
          <p:cNvPr id="3" name="Content Placeholder 2"/>
          <p:cNvSpPr>
            <a:spLocks noGrp="1"/>
          </p:cNvSpPr>
          <p:nvPr>
            <p:ph idx="1"/>
          </p:nvPr>
        </p:nvSpPr>
        <p:spPr>
          <a:xfrm>
            <a:off x="762000" y="2590800"/>
            <a:ext cx="7391400" cy="3382963"/>
          </a:xfrm>
        </p:spPr>
        <p:txBody>
          <a:bodyPr>
            <a:normAutofit lnSpcReduction="10000"/>
          </a:bodyPr>
          <a:lstStyle/>
          <a:p>
            <a:pPr marL="571500" indent="-571500">
              <a:buFont typeface="+mj-lt"/>
              <a:buAutoNum type="romanLcPeriod"/>
            </a:pPr>
            <a:r>
              <a:rPr lang="en-US" dirty="0" smtClean="0"/>
              <a:t>Middle-income trap? </a:t>
            </a:r>
            <a:r>
              <a:rPr lang="en-US" sz="1100" dirty="0" smtClean="0"/>
              <a:t/>
            </a:r>
            <a:br>
              <a:rPr lang="en-US" sz="1100" dirty="0" smtClean="0"/>
            </a:br>
            <a:endParaRPr lang="en-US" sz="1100" dirty="0" smtClean="0"/>
          </a:p>
          <a:p>
            <a:pPr marL="571500" indent="-571500">
              <a:buFont typeface="+mj-lt"/>
              <a:buAutoNum type="romanLcPeriod"/>
            </a:pPr>
            <a:r>
              <a:rPr lang="en-US" dirty="0" smtClean="0"/>
              <a:t>Regression to the mean</a:t>
            </a:r>
            <a:r>
              <a:rPr lang="en-US" sz="2200" dirty="0" smtClean="0"/>
              <a:t>. </a:t>
            </a:r>
            <a:r>
              <a:rPr lang="en-US" sz="1100" dirty="0" smtClean="0"/>
              <a:t/>
            </a:r>
            <a:br>
              <a:rPr lang="en-US" sz="1100" dirty="0" smtClean="0"/>
            </a:br>
            <a:endParaRPr lang="en-US" sz="1100" dirty="0" smtClean="0"/>
          </a:p>
          <a:p>
            <a:pPr marL="571500" indent="-571500">
              <a:buFont typeface="+mj-lt"/>
              <a:buAutoNum type="romanLcPeriod"/>
            </a:pPr>
            <a:r>
              <a:rPr lang="en-US" dirty="0" smtClean="0"/>
              <a:t>Aging.</a:t>
            </a:r>
            <a:endParaRPr lang="en-US" sz="2200" dirty="0" smtClean="0"/>
          </a:p>
          <a:p>
            <a:pPr marL="0" indent="0">
              <a:buNone/>
            </a:pPr>
            <a:r>
              <a:rPr lang="en-US" sz="2200" dirty="0" smtClean="0"/>
              <a:t/>
            </a:r>
            <a:br>
              <a:rPr lang="en-US" sz="2200" dirty="0" smtClean="0"/>
            </a:br>
            <a:r>
              <a:rPr lang="en-US" dirty="0" smtClean="0"/>
              <a:t>Is China undergoing a smooth transition </a:t>
            </a:r>
            <a:br>
              <a:rPr lang="en-US" dirty="0" smtClean="0"/>
            </a:br>
            <a:r>
              <a:rPr lang="en-US" dirty="0" smtClean="0"/>
              <a:t>to a slower long-term growth path ?</a:t>
            </a:r>
          </a:p>
        </p:txBody>
      </p:sp>
      <p:sp>
        <p:nvSpPr>
          <p:cNvPr id="4" name="Slide Number Placeholder 3"/>
          <p:cNvSpPr>
            <a:spLocks noGrp="1"/>
          </p:cNvSpPr>
          <p:nvPr>
            <p:ph type="sldNum" sz="quarter" idx="12"/>
          </p:nvPr>
        </p:nvSpPr>
        <p:spPr/>
        <p:txBody>
          <a:bodyPr/>
          <a:lstStyle/>
          <a:p>
            <a:fld id="{68A9740B-6456-4A04-80BD-A64592DA6921}" type="slidenum">
              <a:rPr lang="en-US" smtClean="0"/>
              <a:t>28</a:t>
            </a:fld>
            <a:endParaRPr lang="en-US"/>
          </a:p>
        </p:txBody>
      </p:sp>
    </p:spTree>
    <p:extLst>
      <p:ext uri="{BB962C8B-B14F-4D97-AF65-F5344CB8AC3E}">
        <p14:creationId xmlns:p14="http://schemas.microsoft.com/office/powerpoint/2010/main" val="2012315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792162"/>
          </a:xfrm>
        </p:spPr>
        <p:txBody>
          <a:bodyPr>
            <a:normAutofit/>
          </a:bodyPr>
          <a:lstStyle/>
          <a:p>
            <a:r>
              <a:rPr lang="en-US" sz="3200" dirty="0" smtClean="0"/>
              <a:t>Is there a “middle-income growth trap”?</a:t>
            </a:r>
            <a:endParaRPr lang="en-US" sz="3200" dirty="0"/>
          </a:p>
        </p:txBody>
      </p:sp>
      <p:pic>
        <p:nvPicPr>
          <p:cNvPr id="1028" name="Picture 4" descr="http://www.voxeu.org/sites/default/files/image/FromApr2012/canuto_fi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6400800" cy="41529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9957" y="6324600"/>
            <a:ext cx="9060243" cy="307777"/>
          </a:xfrm>
          <a:prstGeom prst="rect">
            <a:avLst/>
          </a:prstGeom>
          <a:solidFill>
            <a:schemeClr val="bg1"/>
          </a:solidFill>
        </p:spPr>
        <p:txBody>
          <a:bodyPr wrap="square">
            <a:spAutoFit/>
          </a:bodyPr>
          <a:lstStyle/>
          <a:p>
            <a:r>
              <a:rPr lang="en-US" sz="1200" dirty="0" smtClean="0"/>
              <a:t>Citing Eichengreen, Park &amp; </a:t>
            </a:r>
            <a:r>
              <a:rPr lang="en-US" sz="1200" dirty="0"/>
              <a:t>Shin </a:t>
            </a:r>
            <a:r>
              <a:rPr lang="en-US" sz="1200" dirty="0" smtClean="0"/>
              <a:t>“When </a:t>
            </a:r>
            <a:r>
              <a:rPr lang="en-US" sz="1200" dirty="0"/>
              <a:t>Fast Economies Slow Down: </a:t>
            </a:r>
            <a:r>
              <a:rPr lang="en-US" sz="1200" dirty="0" smtClean="0"/>
              <a:t>International Evidence </a:t>
            </a:r>
            <a:r>
              <a:rPr lang="en-US" sz="1200" dirty="0"/>
              <a:t>and Implications for China”,  </a:t>
            </a:r>
            <a:r>
              <a:rPr lang="en-US" sz="1200" i="1" dirty="0" smtClean="0"/>
              <a:t>Asian Ec. Papers</a:t>
            </a:r>
            <a:r>
              <a:rPr lang="en-US" sz="1200" dirty="0" smtClean="0"/>
              <a:t>, 2012</a:t>
            </a:r>
            <a:r>
              <a:rPr lang="en-US" sz="1400" dirty="0" smtClean="0"/>
              <a:t>.</a:t>
            </a:r>
            <a:endParaRPr lang="en-US" sz="1400" dirty="0"/>
          </a:p>
        </p:txBody>
      </p:sp>
      <p:sp>
        <p:nvSpPr>
          <p:cNvPr id="6" name="Rectangle 5"/>
          <p:cNvSpPr/>
          <p:nvPr/>
        </p:nvSpPr>
        <p:spPr>
          <a:xfrm>
            <a:off x="228600" y="5232737"/>
            <a:ext cx="8610600" cy="1015663"/>
          </a:xfrm>
          <a:prstGeom prst="rect">
            <a:avLst/>
          </a:prstGeom>
        </p:spPr>
        <p:txBody>
          <a:bodyPr wrap="square">
            <a:spAutoFit/>
          </a:bodyPr>
          <a:lstStyle/>
          <a:p>
            <a:pPr fontAlgn="base"/>
            <a:r>
              <a:rPr lang="en-US" sz="2000" dirty="0" smtClean="0"/>
              <a:t>“Formal </a:t>
            </a:r>
            <a:r>
              <a:rPr lang="en-US" sz="2000" dirty="0"/>
              <a:t>evidence on growth </a:t>
            </a:r>
            <a:r>
              <a:rPr lang="en-US" sz="2000" dirty="0" smtClean="0"/>
              <a:t>slowdowns</a:t>
            </a:r>
            <a:r>
              <a:rPr lang="en-US" sz="2000" dirty="0"/>
              <a:t> and middle-income traps has suggested that at per capita incomes of about US</a:t>
            </a:r>
            <a:r>
              <a:rPr lang="en-US" sz="2000" dirty="0" smtClean="0"/>
              <a:t>$ 16,700 </a:t>
            </a:r>
            <a:r>
              <a:rPr lang="en-US" sz="2000" dirty="0"/>
              <a:t>in 2005 constant international prices, the growth rate of per capita GDP typically slows from 5.6 to 2.1</a:t>
            </a:r>
            <a:r>
              <a:rPr lang="en-US" sz="2000" dirty="0" smtClean="0"/>
              <a:t>%.”</a:t>
            </a:r>
          </a:p>
        </p:txBody>
      </p:sp>
      <p:sp>
        <p:nvSpPr>
          <p:cNvPr id="7" name="Rectangle 6"/>
          <p:cNvSpPr/>
          <p:nvPr/>
        </p:nvSpPr>
        <p:spPr>
          <a:xfrm>
            <a:off x="5943600" y="3848101"/>
            <a:ext cx="3124200" cy="738664"/>
          </a:xfrm>
          <a:prstGeom prst="rect">
            <a:avLst/>
          </a:prstGeom>
          <a:solidFill>
            <a:schemeClr val="bg1"/>
          </a:solidFill>
        </p:spPr>
        <p:txBody>
          <a:bodyPr wrap="square">
            <a:spAutoFit/>
          </a:bodyPr>
          <a:lstStyle/>
          <a:p>
            <a:pPr fontAlgn="base"/>
            <a:r>
              <a:rPr lang="en-US" sz="1400" dirty="0" smtClean="0"/>
              <a:t>“Avoiding </a:t>
            </a:r>
            <a:r>
              <a:rPr lang="en-US" sz="1400" dirty="0"/>
              <a:t>middle-income growth </a:t>
            </a:r>
            <a:r>
              <a:rPr lang="en-US" sz="1400" dirty="0" smtClean="0"/>
              <a:t>traps,” Pierre-Richard </a:t>
            </a:r>
            <a:r>
              <a:rPr lang="en-US" sz="1400" dirty="0" err="1"/>
              <a:t>Agénor</a:t>
            </a:r>
            <a:r>
              <a:rPr lang="en-US" sz="1400" dirty="0"/>
              <a:t>, </a:t>
            </a:r>
            <a:r>
              <a:rPr lang="en-US" sz="1400" dirty="0" err="1"/>
              <a:t>Otaviano</a:t>
            </a:r>
            <a:r>
              <a:rPr lang="en-US" sz="1400" dirty="0"/>
              <a:t> </a:t>
            </a:r>
            <a:r>
              <a:rPr lang="en-US" sz="1400" dirty="0" err="1"/>
              <a:t>Canuto</a:t>
            </a:r>
            <a:r>
              <a:rPr lang="en-US" sz="1400" dirty="0"/>
              <a:t>, Michael </a:t>
            </a:r>
            <a:r>
              <a:rPr lang="en-US" sz="1400" dirty="0" err="1" smtClean="0"/>
              <a:t>Jelenic</a:t>
            </a:r>
            <a:r>
              <a:rPr lang="en-US" sz="1400" dirty="0" smtClean="0"/>
              <a:t>, </a:t>
            </a:r>
            <a:r>
              <a:rPr lang="en-US" sz="1400" i="1" dirty="0" smtClean="0"/>
              <a:t>VoxEU</a:t>
            </a:r>
            <a:r>
              <a:rPr lang="en-US" sz="1400" dirty="0" smtClean="0"/>
              <a:t>, Dec. </a:t>
            </a:r>
            <a:r>
              <a:rPr lang="en-US" sz="1400" dirty="0"/>
              <a:t>2012</a:t>
            </a:r>
          </a:p>
        </p:txBody>
      </p:sp>
      <p:pic>
        <p:nvPicPr>
          <p:cNvPr id="8" name="Picture 7" descr="http://www.draconika.com/img/chinese-dragon-r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6054" y="76200"/>
            <a:ext cx="541746" cy="364832"/>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8A9740B-6456-4A04-80BD-A64592DA6921}" type="slidenum">
              <a:rPr lang="en-US" smtClean="0"/>
              <a:t>29</a:t>
            </a:fld>
            <a:endParaRPr lang="en-US"/>
          </a:p>
        </p:txBody>
      </p:sp>
    </p:spTree>
    <p:extLst>
      <p:ext uri="{BB962C8B-B14F-4D97-AF65-F5344CB8AC3E}">
        <p14:creationId xmlns:p14="http://schemas.microsoft.com/office/powerpoint/2010/main" val="3674412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639762"/>
          </a:xfrm>
        </p:spPr>
        <p:txBody>
          <a:bodyPr>
            <a:noAutofit/>
          </a:bodyPr>
          <a:lstStyle/>
          <a:p>
            <a:pPr lvl="0"/>
            <a:r>
              <a:rPr lang="en-US" sz="3600" dirty="0" smtClean="0"/>
              <a:t>1. The long-term rise &amp; fall of great powers</a:t>
            </a:r>
            <a:endParaRPr lang="en-US" sz="36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534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629400" y="1962090"/>
            <a:ext cx="1569660" cy="400110"/>
          </a:xfrm>
          <a:prstGeom prst="rect">
            <a:avLst/>
          </a:prstGeom>
          <a:noFill/>
        </p:spPr>
        <p:txBody>
          <a:bodyPr wrap="none" rtlCol="0">
            <a:spAutoFit/>
          </a:bodyPr>
          <a:lstStyle/>
          <a:p>
            <a:r>
              <a:rPr lang="en-US" sz="2000" dirty="0" smtClean="0">
                <a:solidFill>
                  <a:schemeClr val="tx1">
                    <a:lumMod val="75000"/>
                    <a:lumOff val="25000"/>
                  </a:schemeClr>
                </a:solidFill>
                <a:latin typeface="Arial Black" panose="020B0A04020102020204" pitchFamily="34" charset="0"/>
              </a:rPr>
              <a:t>PPP basis</a:t>
            </a:r>
            <a:endParaRPr lang="en-US" sz="2000" dirty="0">
              <a:solidFill>
                <a:schemeClr val="tx1">
                  <a:lumMod val="75000"/>
                  <a:lumOff val="25000"/>
                </a:schemeClr>
              </a:solidFill>
              <a:latin typeface="Arial Black" panose="020B0A04020102020204" pitchFamily="34" charset="0"/>
            </a:endParaRPr>
          </a:p>
        </p:txBody>
      </p:sp>
      <p:sp>
        <p:nvSpPr>
          <p:cNvPr id="9" name="Rectangle 8"/>
          <p:cNvSpPr/>
          <p:nvPr/>
        </p:nvSpPr>
        <p:spPr>
          <a:xfrm>
            <a:off x="1036460" y="6096000"/>
            <a:ext cx="7162600" cy="523220"/>
          </a:xfrm>
          <a:prstGeom prst="rect">
            <a:avLst/>
          </a:prstGeom>
        </p:spPr>
        <p:txBody>
          <a:bodyPr wrap="square">
            <a:spAutoFit/>
          </a:bodyPr>
          <a:lstStyle/>
          <a:p>
            <a:r>
              <a:rPr lang="en-US" sz="1400" dirty="0"/>
              <a:t>The global contribution </a:t>
            </a:r>
            <a:r>
              <a:rPr lang="en-US" sz="1400" dirty="0" smtClean="0"/>
              <a:t>by </a:t>
            </a:r>
            <a:r>
              <a:rPr lang="en-US" sz="1400" dirty="0"/>
              <a:t>major economies from 1 AD to 2008 AD according to </a:t>
            </a:r>
            <a:r>
              <a:rPr lang="en-US" sz="1400" dirty="0" smtClean="0"/>
              <a:t>estimates </a:t>
            </a:r>
            <a:br>
              <a:rPr lang="en-US" sz="1400" dirty="0" smtClean="0"/>
            </a:br>
            <a:r>
              <a:rPr lang="en-US" sz="1400" dirty="0" smtClean="0"/>
              <a:t>by Angus Maddison, 2007, </a:t>
            </a:r>
            <a:r>
              <a:rPr lang="en-US" sz="1400" i="1" dirty="0"/>
              <a:t>Contours of the World </a:t>
            </a:r>
            <a:r>
              <a:rPr lang="en-US" sz="1400" i="1" dirty="0" smtClean="0"/>
              <a:t>Economy, I - 2030 AD</a:t>
            </a:r>
            <a:r>
              <a:rPr lang="en-US" sz="1400" dirty="0" smtClean="0"/>
              <a:t> (Oxford Univ. Press).</a:t>
            </a:r>
            <a:endParaRPr lang="en-US" sz="1400" dirty="0"/>
          </a:p>
        </p:txBody>
      </p:sp>
      <p:sp>
        <p:nvSpPr>
          <p:cNvPr id="10" name="Title 1"/>
          <p:cNvSpPr txBox="1">
            <a:spLocks/>
          </p:cNvSpPr>
          <p:nvPr/>
        </p:nvSpPr>
        <p:spPr>
          <a:xfrm>
            <a:off x="76200" y="762000"/>
            <a:ext cx="8991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00" dirty="0" smtClean="0"/>
              <a:t>From 1500 to 1820, China was the world’s largest economy.</a:t>
            </a:r>
            <a:endParaRPr lang="en-US" sz="2900" dirty="0"/>
          </a:p>
        </p:txBody>
      </p:sp>
      <p:pic>
        <p:nvPicPr>
          <p:cNvPr id="1029" name="Picture 5" descr="Flag of the Qing Dynasty (1889-1912).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2422" y="2667000"/>
            <a:ext cx="1039578" cy="69305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6506" y="6642556"/>
            <a:ext cx="1334020" cy="215444"/>
          </a:xfrm>
          <a:prstGeom prst="rect">
            <a:avLst/>
          </a:prstGeom>
          <a:noFill/>
        </p:spPr>
        <p:txBody>
          <a:bodyPr wrap="none" rtlCol="0">
            <a:spAutoFit/>
          </a:bodyPr>
          <a:lstStyle/>
          <a:p>
            <a:r>
              <a:rPr lang="en-US" sz="800" dirty="0" smtClean="0"/>
              <a:t>Note: Flag is Qing Dynasty’s</a:t>
            </a:r>
            <a:endParaRPr lang="en-US" sz="800" dirty="0"/>
          </a:p>
        </p:txBody>
      </p:sp>
      <p:cxnSp>
        <p:nvCxnSpPr>
          <p:cNvPr id="12" name="Straight Connector 11"/>
          <p:cNvCxnSpPr/>
          <p:nvPr/>
        </p:nvCxnSpPr>
        <p:spPr>
          <a:xfrm>
            <a:off x="2819400" y="3276600"/>
            <a:ext cx="0" cy="2125496"/>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87112" y="3124200"/>
            <a:ext cx="0" cy="2371928"/>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4687112" y="3013526"/>
            <a:ext cx="1866088" cy="216807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760526" y="3429000"/>
            <a:ext cx="1868874" cy="1828800"/>
          </a:xfrm>
          <a:prstGeom prst="straightConnector1">
            <a:avLst/>
          </a:prstGeom>
          <a:ln w="57150">
            <a:solidFill>
              <a:srgbClr val="3333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75509" y="3013526"/>
            <a:ext cx="1019454" cy="788700"/>
          </a:xfrm>
          <a:prstGeom prst="straightConnector1">
            <a:avLst/>
          </a:prstGeom>
          <a:ln w="57150">
            <a:solidFill>
              <a:srgbClr val="008BBC"/>
            </a:solidFill>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2"/>
          </p:nvPr>
        </p:nvSpPr>
        <p:spPr/>
        <p:txBody>
          <a:bodyPr/>
          <a:lstStyle/>
          <a:p>
            <a:fld id="{68A9740B-6456-4A04-80BD-A64592DA6921}" type="slidenum">
              <a:rPr lang="en-US" smtClean="0"/>
              <a:t>3</a:t>
            </a:fld>
            <a:endParaRPr lang="en-US"/>
          </a:p>
        </p:txBody>
      </p:sp>
    </p:spTree>
    <p:extLst>
      <p:ext uri="{BB962C8B-B14F-4D97-AF65-F5344CB8AC3E}">
        <p14:creationId xmlns:p14="http://schemas.microsoft.com/office/powerpoint/2010/main" val="322467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3000" dirty="0" smtClean="0"/>
              <a:t>Pritchett &amp; Summers (2014): “Regression to the mean” fits the data better than middle-income trap</a:t>
            </a:r>
            <a:endParaRPr lang="en-US" sz="3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315200" cy="487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6474023"/>
            <a:ext cx="8001000" cy="307777"/>
          </a:xfrm>
          <a:prstGeom prst="rect">
            <a:avLst/>
          </a:prstGeom>
        </p:spPr>
        <p:txBody>
          <a:bodyPr wrap="square">
            <a:spAutoFit/>
          </a:bodyPr>
          <a:lstStyle/>
          <a:p>
            <a:r>
              <a:rPr lang="en-US" sz="1400" dirty="0" smtClean="0"/>
              <a:t>“</a:t>
            </a:r>
            <a:r>
              <a:rPr lang="en-US" sz="1400" dirty="0" err="1" smtClean="0"/>
              <a:t>Asiaphoria</a:t>
            </a:r>
            <a:r>
              <a:rPr lang="en-US" sz="1400" dirty="0" smtClean="0"/>
              <a:t> </a:t>
            </a:r>
            <a:r>
              <a:rPr lang="en-US" sz="1400" dirty="0"/>
              <a:t>Meets Regression to the </a:t>
            </a:r>
            <a:r>
              <a:rPr lang="en-US" sz="1400" dirty="0" smtClean="0"/>
              <a:t>Mean,”</a:t>
            </a:r>
            <a:r>
              <a:rPr lang="en-US" sz="1400" dirty="0"/>
              <a:t> </a:t>
            </a:r>
            <a:r>
              <a:rPr lang="en-US" sz="1400" dirty="0" smtClean="0"/>
              <a:t>NBER WP No</a:t>
            </a:r>
            <a:r>
              <a:rPr lang="en-US" sz="1400" dirty="0"/>
              <a:t>. </a:t>
            </a:r>
            <a:r>
              <a:rPr lang="en-US" sz="1400" dirty="0" smtClean="0"/>
              <a:t>20573, </a:t>
            </a:r>
            <a:r>
              <a:rPr lang="en-US" sz="1400" dirty="0" err="1" smtClean="0"/>
              <a:t>Lant</a:t>
            </a:r>
            <a:r>
              <a:rPr lang="en-US" sz="1400" dirty="0" smtClean="0"/>
              <a:t> </a:t>
            </a:r>
            <a:r>
              <a:rPr lang="en-US" sz="1400" dirty="0"/>
              <a:t>Pritchett </a:t>
            </a:r>
            <a:r>
              <a:rPr lang="en-US" sz="1400" dirty="0" smtClean="0"/>
              <a:t>and Lawrence Summers</a:t>
            </a:r>
            <a:r>
              <a:rPr lang="en-US" sz="1400" dirty="0"/>
              <a:t> </a:t>
            </a:r>
          </a:p>
        </p:txBody>
      </p:sp>
      <p:pic>
        <p:nvPicPr>
          <p:cNvPr id="5" name="Picture 4" descr="http://www.draconika.com/img/chinese-dragon-r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6054" y="76200"/>
            <a:ext cx="541746" cy="364832"/>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819400" y="4572000"/>
            <a:ext cx="2216727"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68A9740B-6456-4A04-80BD-A64592DA6921}" type="slidenum">
              <a:rPr lang="en-US" smtClean="0"/>
              <a:t>30</a:t>
            </a:fld>
            <a:endParaRPr lang="en-US"/>
          </a:p>
        </p:txBody>
      </p:sp>
    </p:spTree>
    <p:extLst>
      <p:ext uri="{BB962C8B-B14F-4D97-AF65-F5344CB8AC3E}">
        <p14:creationId xmlns:p14="http://schemas.microsoft.com/office/powerpoint/2010/main" val="1272168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2800" dirty="0" smtClean="0"/>
              <a:t>Demographic factors are reducing growth rate in China</a:t>
            </a:r>
            <a:br>
              <a:rPr lang="en-US" sz="2800" dirty="0" smtClean="0"/>
            </a:br>
            <a:r>
              <a:rPr lang="en-US" sz="2800" dirty="0" smtClean="0"/>
              <a:t>even more than in other countries</a:t>
            </a:r>
            <a:endParaRPr lang="en-US"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11248"/>
            <a:ext cx="8229600" cy="4303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400800"/>
            <a:ext cx="2943225" cy="39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4738" y="6493204"/>
            <a:ext cx="1338262" cy="21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266" y="6418764"/>
            <a:ext cx="2071687" cy="28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6"/>
          <p:cNvSpPr>
            <a:spLocks noChangeShapeType="1"/>
          </p:cNvSpPr>
          <p:nvPr/>
        </p:nvSpPr>
        <p:spPr bwMode="auto">
          <a:xfrm>
            <a:off x="5867400" y="2971800"/>
            <a:ext cx="2438400" cy="1371600"/>
          </a:xfrm>
          <a:prstGeom prst="line">
            <a:avLst/>
          </a:prstGeom>
          <a:noFill/>
          <a:ln w="984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fld id="{68A9740B-6456-4A04-80BD-A64592DA6921}" type="slidenum">
              <a:rPr lang="en-US" smtClean="0"/>
              <a:t>31</a:t>
            </a:fld>
            <a:endParaRPr lang="en-US"/>
          </a:p>
        </p:txBody>
      </p:sp>
    </p:spTree>
    <p:extLst>
      <p:ext uri="{BB962C8B-B14F-4D97-AF65-F5344CB8AC3E}">
        <p14:creationId xmlns:p14="http://schemas.microsoft.com/office/powerpoint/2010/main" val="42489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143000"/>
          </a:xfrm>
        </p:spPr>
        <p:txBody>
          <a:bodyPr>
            <a:noAutofit/>
          </a:bodyPr>
          <a:lstStyle/>
          <a:p>
            <a:pPr lvl="0"/>
            <a:r>
              <a:rPr lang="en-US" sz="3600" dirty="0" smtClean="0"/>
              <a:t>Chinese transition to slower growth path</a:t>
            </a:r>
            <a:endParaRPr lang="en-US" sz="3600" dirty="0"/>
          </a:p>
        </p:txBody>
      </p:sp>
      <p:sp>
        <p:nvSpPr>
          <p:cNvPr id="3" name="Content Placeholder 2"/>
          <p:cNvSpPr>
            <a:spLocks noGrp="1"/>
          </p:cNvSpPr>
          <p:nvPr>
            <p:ph idx="1"/>
          </p:nvPr>
        </p:nvSpPr>
        <p:spPr>
          <a:xfrm>
            <a:off x="152400" y="1143000"/>
            <a:ext cx="8915400" cy="5562600"/>
          </a:xfrm>
        </p:spPr>
        <p:txBody>
          <a:bodyPr>
            <a:normAutofit/>
          </a:bodyPr>
          <a:lstStyle/>
          <a:p>
            <a:r>
              <a:rPr lang="en-US" dirty="0" smtClean="0"/>
              <a:t>Hard landing </a:t>
            </a:r>
            <a:r>
              <a:rPr lang="en-US" dirty="0"/>
              <a:t>or </a:t>
            </a:r>
            <a:r>
              <a:rPr lang="en-US" dirty="0" smtClean="0"/>
              <a:t>soft landing</a:t>
            </a:r>
            <a:r>
              <a:rPr lang="en-US" dirty="0"/>
              <a:t>?</a:t>
            </a:r>
          </a:p>
          <a:p>
            <a:pPr lvl="1"/>
            <a:r>
              <a:rPr lang="en-US" dirty="0" smtClean="0"/>
              <a:t>High investment in heavy industry is unsustainable.</a:t>
            </a:r>
          </a:p>
          <a:p>
            <a:pPr lvl="1"/>
            <a:r>
              <a:rPr lang="en-US" dirty="0" smtClean="0"/>
              <a:t>Debt</a:t>
            </a:r>
          </a:p>
          <a:p>
            <a:pPr lvl="2"/>
            <a:r>
              <a:rPr lang="en-US" dirty="0" smtClean="0"/>
              <a:t>Leverage becomes unsustainable when growth slows.</a:t>
            </a:r>
          </a:p>
          <a:p>
            <a:pPr lvl="2"/>
            <a:r>
              <a:rPr lang="en-US" dirty="0"/>
              <a:t>Bad </a:t>
            </a:r>
            <a:r>
              <a:rPr lang="en-US" dirty="0" smtClean="0"/>
              <a:t>loans in the shadow banking system.</a:t>
            </a:r>
          </a:p>
          <a:p>
            <a:pPr lvl="2"/>
            <a:r>
              <a:rPr lang="en-US" dirty="0" smtClean="0"/>
              <a:t>$-denominated loans especially problematic in EMEs.</a:t>
            </a:r>
          </a:p>
          <a:p>
            <a:pPr lvl="1"/>
            <a:r>
              <a:rPr lang="en-US" dirty="0" smtClean="0"/>
              <a:t>Are financial </a:t>
            </a:r>
            <a:r>
              <a:rPr lang="en-US" dirty="0"/>
              <a:t>bubbles-and-crashes </a:t>
            </a:r>
            <a:r>
              <a:rPr lang="en-US" dirty="0" smtClean="0"/>
              <a:t>a “rite </a:t>
            </a:r>
            <a:r>
              <a:rPr lang="en-US" dirty="0"/>
              <a:t>of passage” </a:t>
            </a:r>
            <a:r>
              <a:rPr lang="en-US" dirty="0" smtClean="0"/>
              <a:t/>
            </a:r>
            <a:br>
              <a:rPr lang="en-US" dirty="0" smtClean="0"/>
            </a:br>
            <a:r>
              <a:rPr lang="en-US" dirty="0" smtClean="0"/>
              <a:t>that </a:t>
            </a:r>
            <a:r>
              <a:rPr lang="en-US" dirty="0"/>
              <a:t>newly arrived economic powers </a:t>
            </a:r>
            <a:r>
              <a:rPr lang="en-US" dirty="0" smtClean="0"/>
              <a:t>undergo?</a:t>
            </a:r>
          </a:p>
          <a:p>
            <a:pPr lvl="2"/>
            <a:r>
              <a:rPr lang="en-US" sz="2000" dirty="0" smtClean="0"/>
              <a:t>Holland </a:t>
            </a:r>
            <a:r>
              <a:rPr lang="en-US" sz="2000" dirty="0"/>
              <a:t>1637, England 1720, </a:t>
            </a:r>
            <a:r>
              <a:rPr lang="en-US" sz="2000" dirty="0" smtClean="0"/>
              <a:t>France 1720, </a:t>
            </a:r>
          </a:p>
          <a:p>
            <a:pPr lvl="2"/>
            <a:r>
              <a:rPr lang="en-US" sz="2000" dirty="0" smtClean="0"/>
              <a:t>US </a:t>
            </a:r>
            <a:r>
              <a:rPr lang="en-US" sz="2000" dirty="0"/>
              <a:t>1929, Japan 1990, Korea </a:t>
            </a:r>
            <a:r>
              <a:rPr lang="en-US" sz="2000" dirty="0" smtClean="0"/>
              <a:t>1997. </a:t>
            </a:r>
            <a:r>
              <a:rPr lang="en-US" sz="2000" dirty="0"/>
              <a:t> </a:t>
            </a:r>
            <a:endParaRPr lang="en-US" sz="2000" dirty="0" smtClean="0"/>
          </a:p>
          <a:p>
            <a:pPr lvl="1"/>
            <a:r>
              <a:rPr lang="en-US" dirty="0" smtClean="0"/>
              <a:t>So far, the hard landing has been avoided</a:t>
            </a:r>
          </a:p>
          <a:p>
            <a:pPr lvl="2"/>
            <a:r>
              <a:rPr lang="en-US" dirty="0"/>
              <a:t>d</a:t>
            </a:r>
            <a:r>
              <a:rPr lang="en-US" dirty="0" smtClean="0"/>
              <a:t>espite the financial-market fears of summer 2015.</a:t>
            </a:r>
            <a:endParaRPr lang="en-US" dirty="0"/>
          </a:p>
        </p:txBody>
      </p:sp>
      <p:sp>
        <p:nvSpPr>
          <p:cNvPr id="4" name="Slide Number Placeholder 3"/>
          <p:cNvSpPr>
            <a:spLocks noGrp="1"/>
          </p:cNvSpPr>
          <p:nvPr>
            <p:ph type="sldNum" sz="quarter" idx="12"/>
          </p:nvPr>
        </p:nvSpPr>
        <p:spPr/>
        <p:txBody>
          <a:bodyPr/>
          <a:lstStyle/>
          <a:p>
            <a:fld id="{68A9740B-6456-4A04-80BD-A64592DA6921}" type="slidenum">
              <a:rPr lang="en-US" smtClean="0"/>
              <a:t>32</a:t>
            </a:fld>
            <a:endParaRPr lang="en-US"/>
          </a:p>
        </p:txBody>
      </p:sp>
    </p:spTree>
    <p:extLst>
      <p:ext uri="{BB962C8B-B14F-4D97-AF65-F5344CB8AC3E}">
        <p14:creationId xmlns:p14="http://schemas.microsoft.com/office/powerpoint/2010/main" val="295278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A9740B-6456-4A04-80BD-A64592DA6921}" type="slidenum">
              <a:rPr lang="en-US" smtClean="0"/>
              <a:t>33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 y="1809750"/>
            <a:ext cx="861956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52400" y="1524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Chinese foreign exchange reserves fell after June 2014.</a:t>
            </a:r>
            <a:endParaRPr lang="en-US" sz="3000" dirty="0"/>
          </a:p>
        </p:txBody>
      </p:sp>
      <p:cxnSp>
        <p:nvCxnSpPr>
          <p:cNvPr id="6" name="Straight Arrow Connector 5"/>
          <p:cNvCxnSpPr/>
          <p:nvPr/>
        </p:nvCxnSpPr>
        <p:spPr>
          <a:xfrm>
            <a:off x="4565073" y="1236785"/>
            <a:ext cx="0" cy="10316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1678" y="6096000"/>
            <a:ext cx="8097522" cy="646331"/>
          </a:xfrm>
          <a:prstGeom prst="rect">
            <a:avLst/>
          </a:prstGeom>
          <a:solidFill>
            <a:schemeClr val="bg1"/>
          </a:solidFill>
        </p:spPr>
        <p:txBody>
          <a:bodyPr wrap="square" rtlCol="0">
            <a:spAutoFit/>
          </a:bodyPr>
          <a:lstStyle/>
          <a:p>
            <a:endParaRPr lang="en-US" dirty="0" smtClean="0"/>
          </a:p>
          <a:p>
            <a:r>
              <a:rPr lang="en-US" dirty="0" smtClean="0"/>
              <a:t>Through July 2018        </a:t>
            </a:r>
            <a:r>
              <a:rPr lang="en-US" sz="1200" dirty="0" smtClean="0">
                <a:solidFill>
                  <a:schemeClr val="tx1">
                    <a:lumMod val="50000"/>
                    <a:lumOff val="50000"/>
                  </a:schemeClr>
                </a:solidFill>
              </a:rPr>
              <a:t>DATA SOURCE: PEOPLE’S BANK OF CHINA, via TRADINGECONOMICS.COM</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46860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572" y="2133600"/>
            <a:ext cx="7995627"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76200" y="762000"/>
            <a:ext cx="8915400" cy="457200"/>
          </a:xfrm>
        </p:spPr>
        <p:txBody>
          <a:bodyPr>
            <a:noAutofit/>
          </a:bodyPr>
          <a:lstStyle/>
          <a:p>
            <a:r>
              <a:rPr lang="en-US" sz="2800" dirty="0" smtClean="0"/>
              <a:t>China’s stock market bubble was popped </a:t>
            </a:r>
            <a:r>
              <a:rPr lang="en-US" sz="2600" dirty="0" smtClean="0"/>
              <a:t>on June 12, 2015.</a:t>
            </a:r>
            <a:endParaRPr lang="en-US" sz="2600" dirty="0"/>
          </a:p>
        </p:txBody>
      </p:sp>
      <p:cxnSp>
        <p:nvCxnSpPr>
          <p:cNvPr id="9" name="Straight Arrow Connector 8"/>
          <p:cNvCxnSpPr/>
          <p:nvPr/>
        </p:nvCxnSpPr>
        <p:spPr>
          <a:xfrm>
            <a:off x="6564923" y="1524000"/>
            <a:ext cx="0" cy="96715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85800" y="2590800"/>
            <a:ext cx="1219200" cy="228600"/>
          </a:xfrm>
          <a:prstGeom prst="rect">
            <a:avLst/>
          </a:prstGeom>
          <a:solidFill>
            <a:schemeClr val="bg1">
              <a:lumMod val="95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152400" y="152400"/>
            <a:ext cx="8692380" cy="461665"/>
          </a:xfrm>
          <a:prstGeom prst="rect">
            <a:avLst/>
          </a:prstGeom>
          <a:noFill/>
        </p:spPr>
        <p:txBody>
          <a:bodyPr wrap="none" rtlCol="0">
            <a:spAutoFit/>
          </a:bodyPr>
          <a:lstStyle/>
          <a:p>
            <a:r>
              <a:rPr lang="en-US" sz="2400" dirty="0" smtClean="0"/>
              <a:t>Markets were upset by RMB depreciations in Aug. 2015 &amp; </a:t>
            </a:r>
            <a:r>
              <a:rPr lang="en-US" sz="2400" dirty="0"/>
              <a:t>J</a:t>
            </a:r>
            <a:r>
              <a:rPr lang="en-US" sz="2400" dirty="0" smtClean="0"/>
              <a:t>an. 2016.</a:t>
            </a:r>
            <a:endParaRPr lang="en-US" sz="2400" dirty="0"/>
          </a:p>
        </p:txBody>
      </p:sp>
      <p:cxnSp>
        <p:nvCxnSpPr>
          <p:cNvPr id="5" name="Straight Arrow Connector 4"/>
          <p:cNvCxnSpPr/>
          <p:nvPr/>
        </p:nvCxnSpPr>
        <p:spPr>
          <a:xfrm>
            <a:off x="7079043" y="3917058"/>
            <a:ext cx="0" cy="103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254114" y="3596514"/>
            <a:ext cx="0" cy="103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9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1F3F03E-D831-4D2C-A469-ED7CA88192E3}" type="slidenum">
              <a:rPr lang="en-US" altLang="en-US"/>
              <a:pPr/>
              <a:t>36</a:t>
            </a:fld>
            <a:endParaRPr lang="en-US" altLang="en-US" dirty="0"/>
          </a:p>
        </p:txBody>
      </p:sp>
      <p:sp>
        <p:nvSpPr>
          <p:cNvPr id="192514" name="Rectangle 2"/>
          <p:cNvSpPr>
            <a:spLocks noGrp="1" noChangeArrowheads="1"/>
          </p:cNvSpPr>
          <p:nvPr>
            <p:ph type="title"/>
          </p:nvPr>
        </p:nvSpPr>
        <p:spPr>
          <a:xfrm>
            <a:off x="152400" y="1295400"/>
            <a:ext cx="8839200" cy="685800"/>
          </a:xfrm>
        </p:spPr>
        <p:txBody>
          <a:bodyPr>
            <a:normAutofit/>
          </a:bodyPr>
          <a:lstStyle/>
          <a:p>
            <a:r>
              <a:rPr lang="en-US" altLang="en-US" sz="2700" b="1" dirty="0" smtClean="0"/>
              <a:t>Determinants </a:t>
            </a:r>
            <a:r>
              <a:rPr lang="en-US" altLang="en-US" sz="2700" b="1" dirty="0"/>
              <a:t>of </a:t>
            </a:r>
            <a:r>
              <a:rPr lang="en-US" altLang="en-US" sz="2700" b="1" dirty="0" smtClean="0"/>
              <a:t>Reserve </a:t>
            </a:r>
            <a:r>
              <a:rPr lang="en-US" altLang="en-US" sz="2700" b="1" dirty="0"/>
              <a:t>Currency </a:t>
            </a:r>
            <a:r>
              <a:rPr lang="en-US" altLang="en-US" sz="2700" b="1" dirty="0" smtClean="0"/>
              <a:t>Shares</a:t>
            </a:r>
            <a:endParaRPr lang="en-US" altLang="en-US" sz="4000" b="1" dirty="0"/>
          </a:p>
        </p:txBody>
      </p:sp>
      <p:sp>
        <p:nvSpPr>
          <p:cNvPr id="192515" name="Rectangle 3"/>
          <p:cNvSpPr>
            <a:spLocks noGrp="1" noChangeArrowheads="1"/>
          </p:cNvSpPr>
          <p:nvPr>
            <p:ph type="body" idx="1"/>
          </p:nvPr>
        </p:nvSpPr>
        <p:spPr>
          <a:xfrm>
            <a:off x="332360" y="1905000"/>
            <a:ext cx="8458200" cy="5105400"/>
          </a:xfrm>
          <a:solidFill>
            <a:schemeClr val="bg1"/>
          </a:solidFill>
        </p:spPr>
        <p:txBody>
          <a:bodyPr>
            <a:normAutofit fontScale="85000" lnSpcReduction="20000"/>
          </a:bodyPr>
          <a:lstStyle/>
          <a:p>
            <a:pPr>
              <a:lnSpc>
                <a:spcPct val="80000"/>
              </a:lnSpc>
              <a:buFontTx/>
              <a:buNone/>
            </a:pPr>
            <a:r>
              <a:rPr lang="en-US" altLang="en-US" sz="2200" b="1" dirty="0" smtClean="0"/>
              <a:t/>
            </a:r>
            <a:br>
              <a:rPr lang="en-US" altLang="en-US" sz="2200" b="1" dirty="0" smtClean="0"/>
            </a:br>
            <a:r>
              <a:rPr lang="en-US" altLang="en-US" sz="2600" b="1" dirty="0" smtClean="0"/>
              <a:t>Pre-euro </a:t>
            </a:r>
            <a:r>
              <a:rPr lang="en-US" altLang="en-US" sz="2600" b="1" dirty="0"/>
              <a:t>Panel Regression, 1973-98</a:t>
            </a:r>
            <a:r>
              <a:rPr lang="en-US" altLang="en-US" sz="2600" dirty="0"/>
              <a:t>     </a:t>
            </a:r>
            <a:r>
              <a:rPr lang="en-US" altLang="en-US" sz="2000" dirty="0"/>
              <a:t>(182 observations)</a:t>
            </a:r>
          </a:p>
          <a:p>
            <a:pPr>
              <a:lnSpc>
                <a:spcPct val="80000"/>
              </a:lnSpc>
              <a:buFontTx/>
              <a:buNone/>
            </a:pPr>
            <a:r>
              <a:rPr lang="en-US" altLang="en-US" sz="600" b="1" dirty="0"/>
              <a:t>    </a:t>
            </a:r>
          </a:p>
          <a:p>
            <a:pPr>
              <a:lnSpc>
                <a:spcPct val="80000"/>
              </a:lnSpc>
              <a:buFontTx/>
              <a:buNone/>
            </a:pPr>
            <a:endParaRPr lang="en-US" altLang="en-US" sz="600" b="1" dirty="0"/>
          </a:p>
          <a:p>
            <a:pPr>
              <a:lnSpc>
                <a:spcPct val="80000"/>
              </a:lnSpc>
              <a:buFontTx/>
              <a:buNone/>
            </a:pPr>
            <a:r>
              <a:rPr lang="en-US" altLang="en-US" sz="2800" b="1" dirty="0"/>
              <a:t>			    </a:t>
            </a:r>
            <a:r>
              <a:rPr lang="en-US" altLang="en-US" sz="2800" b="1" dirty="0" smtClean="0"/>
              <a:t>    Coefficient </a:t>
            </a:r>
            <a:r>
              <a:rPr lang="en-US" altLang="en-US" sz="2800" b="1" dirty="0"/>
              <a:t>estimates       </a:t>
            </a:r>
            <a:r>
              <a:rPr lang="en-US" altLang="en-US" sz="2800" b="1" dirty="0" smtClean="0"/>
              <a:t>  Standard </a:t>
            </a:r>
            <a:r>
              <a:rPr lang="en-US" altLang="en-US" sz="2800" b="1" dirty="0"/>
              <a:t>errors</a:t>
            </a:r>
          </a:p>
          <a:p>
            <a:pPr>
              <a:lnSpc>
                <a:spcPct val="80000"/>
              </a:lnSpc>
              <a:buFontTx/>
              <a:buNone/>
            </a:pPr>
            <a:r>
              <a:rPr lang="en-US" altLang="en-US" sz="2800" dirty="0"/>
              <a:t>GDP ratio </a:t>
            </a:r>
            <a:r>
              <a:rPr lang="en-US" altLang="en-US" sz="2800" dirty="0" smtClean="0"/>
              <a:t>                              	 </a:t>
            </a:r>
            <a:r>
              <a:rPr lang="en-US" altLang="en-US" sz="2800" b="1" dirty="0" smtClean="0"/>
              <a:t>0.12</a:t>
            </a:r>
            <a:r>
              <a:rPr lang="en-US" altLang="en-US" sz="2800" b="1" dirty="0"/>
              <a:t>			</a:t>
            </a:r>
            <a:r>
              <a:rPr lang="en-US" altLang="en-US" sz="2200" b="1" dirty="0"/>
              <a:t>     [</a:t>
            </a:r>
            <a:r>
              <a:rPr lang="en-US" altLang="en-US" sz="2200" b="1" dirty="0" smtClean="0"/>
              <a:t>0.05]               </a:t>
            </a:r>
            <a:endParaRPr lang="en-US" altLang="en-US" sz="2200" b="1" dirty="0"/>
          </a:p>
          <a:p>
            <a:pPr>
              <a:lnSpc>
                <a:spcPct val="80000"/>
              </a:lnSpc>
              <a:buFontTx/>
              <a:buNone/>
            </a:pPr>
            <a:r>
              <a:rPr lang="en-US" altLang="en-US" sz="2800" dirty="0"/>
              <a:t>Inflation </a:t>
            </a:r>
            <a:r>
              <a:rPr lang="en-US" altLang="en-US" sz="2800" dirty="0" smtClean="0"/>
              <a:t>differential                </a:t>
            </a:r>
            <a:r>
              <a:rPr lang="en-US" altLang="en-US" sz="2800" b="1" dirty="0" smtClean="0"/>
              <a:t>- 0.14</a:t>
            </a:r>
            <a:r>
              <a:rPr lang="en-US" altLang="en-US" sz="2800" b="1" dirty="0"/>
              <a:t>		</a:t>
            </a:r>
            <a:r>
              <a:rPr lang="en-US" altLang="en-US" sz="2200" b="1" dirty="0"/>
              <a:t>               </a:t>
            </a:r>
            <a:r>
              <a:rPr lang="en-US" altLang="en-US" sz="2200" b="1" dirty="0" smtClean="0"/>
              <a:t>	     [0.06]</a:t>
            </a:r>
            <a:endParaRPr lang="en-US" altLang="en-US" sz="2200" b="1" dirty="0"/>
          </a:p>
          <a:p>
            <a:pPr>
              <a:lnSpc>
                <a:spcPct val="80000"/>
              </a:lnSpc>
              <a:buFontTx/>
              <a:buNone/>
            </a:pPr>
            <a:r>
              <a:rPr lang="en-US" altLang="en-US" sz="2800" dirty="0"/>
              <a:t>Ex. rate variability </a:t>
            </a:r>
            <a:r>
              <a:rPr lang="en-US" altLang="en-US" sz="2800" dirty="0" smtClean="0"/>
              <a:t>           </a:t>
            </a:r>
            <a:r>
              <a:rPr lang="en-US" altLang="en-US" sz="2200" dirty="0" smtClean="0"/>
              <a:t>         </a:t>
            </a:r>
            <a:r>
              <a:rPr lang="en-US" altLang="en-US" sz="2800" b="1" dirty="0" smtClean="0"/>
              <a:t>- 0.05</a:t>
            </a:r>
            <a:r>
              <a:rPr lang="en-US" altLang="en-US" sz="2800" b="1" dirty="0"/>
              <a:t>			</a:t>
            </a:r>
            <a:r>
              <a:rPr lang="en-US" altLang="en-US" sz="2200" b="1" dirty="0"/>
              <a:t>     [</a:t>
            </a:r>
            <a:r>
              <a:rPr lang="en-US" altLang="en-US" sz="2200" b="1" dirty="0" smtClean="0"/>
              <a:t>0.03]</a:t>
            </a:r>
            <a:endParaRPr lang="en-US" altLang="en-US" sz="2200" b="1" dirty="0"/>
          </a:p>
          <a:p>
            <a:pPr>
              <a:lnSpc>
                <a:spcPct val="80000"/>
              </a:lnSpc>
              <a:buFontTx/>
              <a:buNone/>
            </a:pPr>
            <a:r>
              <a:rPr lang="en-US" altLang="en-US" sz="2800" dirty="0"/>
              <a:t>FX turnover 	          </a:t>
            </a:r>
            <a:r>
              <a:rPr lang="en-US" altLang="en-US" sz="2800" dirty="0" smtClean="0"/>
              <a:t>		0.02</a:t>
            </a:r>
            <a:r>
              <a:rPr lang="en-US" altLang="en-US" sz="2800" dirty="0"/>
              <a:t>			</a:t>
            </a:r>
            <a:r>
              <a:rPr lang="en-US" altLang="en-US" sz="2200" dirty="0"/>
              <a:t>     [</a:t>
            </a:r>
            <a:r>
              <a:rPr lang="en-US" altLang="en-US" sz="2200" dirty="0" smtClean="0"/>
              <a:t>0.02]</a:t>
            </a:r>
            <a:endParaRPr lang="en-US" altLang="en-US" sz="2200" dirty="0"/>
          </a:p>
          <a:p>
            <a:pPr>
              <a:lnSpc>
                <a:spcPct val="80000"/>
              </a:lnSpc>
              <a:buFontTx/>
              <a:buNone/>
            </a:pPr>
            <a:r>
              <a:rPr lang="en-US" altLang="en-US" sz="2800" dirty="0"/>
              <a:t>GDP leader 	                      </a:t>
            </a:r>
            <a:r>
              <a:rPr lang="en-US" altLang="en-US" sz="2800" dirty="0" smtClean="0"/>
              <a:t>	</a:t>
            </a:r>
            <a:r>
              <a:rPr lang="en-US" altLang="en-US" sz="2800" b="1" dirty="0" smtClean="0"/>
              <a:t>0.03</a:t>
            </a:r>
            <a:r>
              <a:rPr lang="en-US" altLang="en-US" sz="2800" b="1" dirty="0"/>
              <a:t>			</a:t>
            </a:r>
            <a:r>
              <a:rPr lang="en-US" altLang="en-US" sz="2200" b="1" dirty="0"/>
              <a:t>     [</a:t>
            </a:r>
            <a:r>
              <a:rPr lang="en-US" altLang="en-US" sz="2200" b="1" dirty="0" smtClean="0"/>
              <a:t>0.01]</a:t>
            </a:r>
            <a:endParaRPr lang="en-US" altLang="en-US" sz="2200" b="1" dirty="0"/>
          </a:p>
          <a:p>
            <a:pPr>
              <a:lnSpc>
                <a:spcPct val="80000"/>
              </a:lnSpc>
              <a:buFontTx/>
              <a:buNone/>
            </a:pPr>
            <a:r>
              <a:rPr lang="en-US" altLang="en-US" sz="2800" dirty="0"/>
              <a:t>Lagged share </a:t>
            </a:r>
            <a:r>
              <a:rPr lang="en-US" altLang="en-US" sz="2800" dirty="0" smtClean="0"/>
              <a:t>             		</a:t>
            </a:r>
            <a:r>
              <a:rPr lang="en-US" altLang="en-US" sz="2800" b="1" dirty="0" smtClean="0"/>
              <a:t>0.90</a:t>
            </a:r>
            <a:r>
              <a:rPr lang="en-US" altLang="en-US" sz="2400" b="1" dirty="0"/>
              <a:t>	</a:t>
            </a:r>
            <a:r>
              <a:rPr lang="en-US" altLang="en-US" sz="2000" b="1" dirty="0"/>
              <a:t>		</a:t>
            </a:r>
            <a:r>
              <a:rPr lang="en-US" altLang="en-US" sz="2200" b="1" dirty="0"/>
              <a:t>     [</a:t>
            </a:r>
            <a:r>
              <a:rPr lang="en-US" altLang="en-US" sz="2200" b="1" dirty="0" smtClean="0"/>
              <a:t>0.03]</a:t>
            </a:r>
            <a:endParaRPr lang="en-US" altLang="en-US" sz="2200" b="1" dirty="0"/>
          </a:p>
          <a:p>
            <a:pPr>
              <a:lnSpc>
                <a:spcPct val="80000"/>
              </a:lnSpc>
              <a:buFontTx/>
              <a:buNone/>
            </a:pPr>
            <a:r>
              <a:rPr lang="en-US" altLang="en-US" sz="1800" dirty="0"/>
              <a:t>       </a:t>
            </a:r>
            <a:endParaRPr lang="en-US" altLang="en-US" sz="800" dirty="0"/>
          </a:p>
          <a:p>
            <a:pPr>
              <a:lnSpc>
                <a:spcPct val="80000"/>
              </a:lnSpc>
              <a:buFontTx/>
              <a:buNone/>
            </a:pPr>
            <a:endParaRPr lang="en-US" altLang="en-US" sz="2600" dirty="0"/>
          </a:p>
          <a:p>
            <a:pPr>
              <a:lnSpc>
                <a:spcPct val="80000"/>
              </a:lnSpc>
            </a:pPr>
            <a:r>
              <a:rPr lang="en-US" altLang="en-US" sz="1900" dirty="0"/>
              <a:t>Notes: </a:t>
            </a:r>
            <a:r>
              <a:rPr lang="en-US" altLang="en-US" sz="1900" dirty="0" smtClean="0"/>
              <a:t>Figures in </a:t>
            </a:r>
            <a:r>
              <a:rPr lang="en-US" altLang="en-US" sz="1900" b="1" dirty="0" smtClean="0"/>
              <a:t>bold</a:t>
            </a:r>
            <a:r>
              <a:rPr lang="en-US" altLang="en-US" sz="1900" dirty="0" smtClean="0"/>
              <a:t> face are significant at the 10% level.          </a:t>
            </a:r>
          </a:p>
          <a:p>
            <a:pPr>
              <a:lnSpc>
                <a:spcPct val="80000"/>
              </a:lnSpc>
            </a:pPr>
            <a:r>
              <a:rPr lang="en-US" altLang="en-US" sz="1900" dirty="0" smtClean="0"/>
              <a:t>Adj. R</a:t>
            </a:r>
            <a:r>
              <a:rPr lang="en-US" altLang="en-US" sz="1900" baseline="30000" dirty="0" smtClean="0"/>
              <a:t>2</a:t>
            </a:r>
            <a:r>
              <a:rPr lang="en-US" altLang="en-US" sz="1900" dirty="0" smtClean="0"/>
              <a:t>: 0.99 </a:t>
            </a:r>
          </a:p>
          <a:p>
            <a:pPr>
              <a:lnSpc>
                <a:spcPct val="80000"/>
              </a:lnSpc>
            </a:pPr>
            <a:r>
              <a:rPr lang="en-US" altLang="en-US" sz="1900" dirty="0" smtClean="0"/>
              <a:t>Dependent </a:t>
            </a:r>
            <a:r>
              <a:rPr lang="en-US" altLang="en-US" sz="1900" dirty="0"/>
              <a:t>variable </a:t>
            </a:r>
            <a:r>
              <a:rPr lang="en-US" altLang="en-US" sz="1900" dirty="0" smtClean="0"/>
              <a:t>is reserve currency shares in logit form.                                        </a:t>
            </a:r>
            <a:endParaRPr lang="en-US" altLang="en-US" sz="1900" dirty="0"/>
          </a:p>
          <a:p>
            <a:pPr>
              <a:lnSpc>
                <a:spcPct val="80000"/>
              </a:lnSpc>
            </a:pPr>
            <a:r>
              <a:rPr lang="en-US" altLang="en-US" sz="1900" dirty="0"/>
              <a:t>Estimated using OLS, no constant. </a:t>
            </a:r>
          </a:p>
          <a:p>
            <a:pPr>
              <a:lnSpc>
                <a:spcPct val="80000"/>
              </a:lnSpc>
            </a:pPr>
            <a:r>
              <a:rPr lang="en-US" altLang="en-US" sz="1900" dirty="0"/>
              <a:t>All variables are in decimal form. </a:t>
            </a:r>
          </a:p>
          <a:p>
            <a:pPr>
              <a:lnSpc>
                <a:spcPct val="80000"/>
              </a:lnSpc>
            </a:pPr>
            <a:r>
              <a:rPr lang="en-US" altLang="en-US" sz="1900" dirty="0"/>
              <a:t>GDP at market terms</a:t>
            </a:r>
            <a:r>
              <a:rPr lang="en-US" altLang="en-US" sz="1900" dirty="0" smtClean="0"/>
              <a:t>.</a:t>
            </a:r>
          </a:p>
          <a:p>
            <a:pPr marL="0" indent="0">
              <a:lnSpc>
                <a:spcPct val="80000"/>
              </a:lnSpc>
              <a:buNone/>
            </a:pPr>
            <a:r>
              <a:rPr lang="en-US" altLang="en-US" sz="1900" dirty="0" smtClean="0"/>
              <a:t>   </a:t>
            </a:r>
          </a:p>
          <a:p>
            <a:pPr marL="0" indent="0">
              <a:lnSpc>
                <a:spcPct val="80000"/>
              </a:lnSpc>
              <a:buNone/>
            </a:pPr>
            <a:r>
              <a:rPr lang="en-US" altLang="en-US" sz="2000" dirty="0" smtClean="0"/>
              <a:t>Source</a:t>
            </a:r>
            <a:r>
              <a:rPr lang="en-US" altLang="en-US" sz="2000" dirty="0"/>
              <a:t>:  Chinn &amp; Frankel (2007).</a:t>
            </a:r>
            <a:r>
              <a:rPr lang="en-US" altLang="en-US" sz="1900" dirty="0" smtClean="0"/>
              <a:t>     </a:t>
            </a:r>
            <a:endParaRPr lang="en-US" altLang="en-US" sz="1900" dirty="0"/>
          </a:p>
          <a:p>
            <a:pPr>
              <a:lnSpc>
                <a:spcPct val="80000"/>
              </a:lnSpc>
            </a:pPr>
            <a:endParaRPr lang="en-US" altLang="en-US" sz="1800" dirty="0"/>
          </a:p>
        </p:txBody>
      </p:sp>
      <p:sp>
        <p:nvSpPr>
          <p:cNvPr id="2" name="TextBox 1"/>
          <p:cNvSpPr txBox="1"/>
          <p:nvPr/>
        </p:nvSpPr>
        <p:spPr>
          <a:xfrm>
            <a:off x="473360" y="95071"/>
            <a:ext cx="7908640" cy="1200329"/>
          </a:xfrm>
          <a:prstGeom prst="rect">
            <a:avLst/>
          </a:prstGeom>
          <a:noFill/>
        </p:spPr>
        <p:txBody>
          <a:bodyPr wrap="none" rtlCol="0">
            <a:spAutoFit/>
          </a:bodyPr>
          <a:lstStyle/>
          <a:p>
            <a:pPr algn="ctr"/>
            <a:r>
              <a:rPr lang="en-US" sz="3600" dirty="0" smtClean="0"/>
              <a:t>Appendix II: </a:t>
            </a:r>
          </a:p>
          <a:p>
            <a:pPr algn="ctr"/>
            <a:r>
              <a:rPr lang="en-US" sz="3600" dirty="0" smtClean="0"/>
              <a:t>What determines international currency?</a:t>
            </a:r>
            <a:endParaRPr lang="en-US" sz="3600" dirty="0"/>
          </a:p>
        </p:txBody>
      </p:sp>
    </p:spTree>
    <p:extLst>
      <p:ext uri="{BB962C8B-B14F-4D97-AF65-F5344CB8AC3E}">
        <p14:creationId xmlns:p14="http://schemas.microsoft.com/office/powerpoint/2010/main" val="1156666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944562"/>
          </a:xfrm>
        </p:spPr>
        <p:txBody>
          <a:bodyPr>
            <a:normAutofit fontScale="90000"/>
          </a:bodyPr>
          <a:lstStyle/>
          <a:p>
            <a:r>
              <a:rPr lang="en-US" altLang="en-US" sz="3200" dirty="0" smtClean="0">
                <a:latin typeface="Calibri" panose="020F0502020204030204" pitchFamily="34" charset="0"/>
              </a:rPr>
              <a:t>Looking back on the 1990s, one would wonder</a:t>
            </a:r>
            <a:r>
              <a:rPr lang="en-US" altLang="en-US" sz="3200" dirty="0">
                <a:latin typeface="Calibri" panose="020F0502020204030204" pitchFamily="34" charset="0"/>
              </a:rPr>
              <a:t> </a:t>
            </a:r>
            <a:r>
              <a:rPr lang="en-US" altLang="en-US" sz="3200" dirty="0" smtClean="0">
                <a:latin typeface="Calibri" panose="020F0502020204030204" pitchFamily="34" charset="0"/>
              </a:rPr>
              <a:t>that anyone expected the DM or yen to challenge the $</a:t>
            </a:r>
          </a:p>
        </p:txBody>
      </p:sp>
      <p:sp>
        <p:nvSpPr>
          <p:cNvPr id="2355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907410-A575-42A3-8757-F4A9F37F7C4A}" type="slidenum">
              <a:rPr lang="en-US" altLang="en-US" smtClean="0"/>
              <a:pPr eaLnBrk="1" hangingPunct="1"/>
              <a:t>37</a:t>
            </a:fld>
            <a:endParaRPr lang="en-US" altLang="en-US" smtClean="0"/>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447800"/>
            <a:ext cx="85471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2819400" y="5029200"/>
            <a:ext cx="2743200" cy="609600"/>
          </a:xfrm>
          <a:prstGeom prst="straightConnector1">
            <a:avLst/>
          </a:prstGeom>
          <a:ln w="76200">
            <a:solidFill>
              <a:srgbClr val="EC5A2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19600" y="5486400"/>
            <a:ext cx="1524000" cy="2159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descr="http://img3.photographersdirect.com/img/16171/wm/pd5782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886200"/>
            <a:ext cx="1666875" cy="1066800"/>
          </a:xfrm>
          <a:prstGeom prst="rect">
            <a:avLst/>
          </a:prstGeom>
          <a:noFill/>
          <a:ln w="28575">
            <a:solidFill>
              <a:srgbClr val="EC5A20"/>
            </a:solidFill>
            <a:miter lim="800000"/>
            <a:headEnd/>
            <a:tailEnd/>
          </a:ln>
          <a:extLst>
            <a:ext uri="{909E8E84-426E-40DD-AFC4-6F175D3DCCD1}">
              <a14:hiddenFill xmlns:a14="http://schemas.microsoft.com/office/drawing/2010/main">
                <a:solidFill>
                  <a:srgbClr val="FFFFFF"/>
                </a:solidFill>
              </a14:hiddenFill>
            </a:ext>
          </a:extLst>
        </p:spPr>
      </p:pic>
      <p:pic>
        <p:nvPicPr>
          <p:cNvPr id="137220" name="Picture 4" descr="http://flagpedia.net/data/currency/jpy/1000-yen-natsume-sosek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733800"/>
            <a:ext cx="1752600" cy="8826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8684" name="Line 12"/>
          <p:cNvSpPr>
            <a:spLocks noChangeShapeType="1"/>
          </p:cNvSpPr>
          <p:nvPr/>
        </p:nvSpPr>
        <p:spPr bwMode="auto">
          <a:xfrm>
            <a:off x="5638800" y="5029200"/>
            <a:ext cx="1524000" cy="228600"/>
          </a:xfrm>
          <a:prstGeom prst="line">
            <a:avLst/>
          </a:prstGeom>
          <a:noFill/>
          <a:ln w="76200">
            <a:solidFill>
              <a:srgbClr val="EC5A2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5" name="Line 13"/>
          <p:cNvSpPr>
            <a:spLocks noChangeShapeType="1"/>
          </p:cNvSpPr>
          <p:nvPr/>
        </p:nvSpPr>
        <p:spPr bwMode="auto">
          <a:xfrm>
            <a:off x="5969000" y="5511800"/>
            <a:ext cx="2057400" cy="152400"/>
          </a:xfrm>
          <a:prstGeom prst="line">
            <a:avLst/>
          </a:prstGeom>
          <a:noFill/>
          <a:ln w="762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41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86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267690F-238C-4824-9118-B2CBB1E51DAD}" type="slidenum">
              <a:rPr lang="en-US" smtClean="0"/>
              <a:pPr>
                <a:defRPr/>
              </a:pPr>
              <a:t>38</a:t>
            </a:fld>
            <a:endParaRPr lang="en-US"/>
          </a:p>
        </p:txBody>
      </p:sp>
      <p:pic>
        <p:nvPicPr>
          <p:cNvPr id="819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5874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1278" y="314980"/>
            <a:ext cx="8354788" cy="523220"/>
          </a:xfrm>
          <a:prstGeom prst="rect">
            <a:avLst/>
          </a:prstGeom>
          <a:noFill/>
        </p:spPr>
        <p:txBody>
          <a:bodyPr wrap="none" rtlCol="0">
            <a:spAutoFit/>
          </a:bodyPr>
          <a:lstStyle/>
          <a:p>
            <a:pPr algn="ctr"/>
            <a:r>
              <a:rPr lang="en-US" sz="2800" dirty="0" smtClean="0">
                <a:latin typeface="Calibri" panose="020F0502020204030204" pitchFamily="34" charset="0"/>
              </a:rPr>
              <a:t>China remains far less open financially than the US or UK</a:t>
            </a:r>
            <a:endParaRPr lang="en-US" sz="2800" dirty="0">
              <a:latin typeface="Calibri" panose="020F0502020204030204" pitchFamily="34" charset="0"/>
            </a:endParaRPr>
          </a:p>
        </p:txBody>
      </p:sp>
      <p:sp>
        <p:nvSpPr>
          <p:cNvPr id="4" name="Rectangle 3"/>
          <p:cNvSpPr/>
          <p:nvPr/>
        </p:nvSpPr>
        <p:spPr>
          <a:xfrm>
            <a:off x="457200" y="6211669"/>
            <a:ext cx="8077200" cy="415498"/>
          </a:xfrm>
          <a:prstGeom prst="rect">
            <a:avLst/>
          </a:prstGeom>
        </p:spPr>
        <p:txBody>
          <a:bodyPr wrap="square">
            <a:spAutoFit/>
          </a:bodyPr>
          <a:lstStyle/>
          <a:p>
            <a:r>
              <a:rPr lang="en-US" sz="2100" dirty="0">
                <a:latin typeface="Calibri" panose="020F0502020204030204" pitchFamily="34" charset="0"/>
              </a:rPr>
              <a:t>Higher values denote higher financial openness.   </a:t>
            </a:r>
            <a:r>
              <a:rPr lang="en-US" sz="2100" dirty="0" smtClean="0">
                <a:latin typeface="Calibri" panose="020F0502020204030204" pitchFamily="34" charset="0"/>
              </a:rPr>
              <a:t>Source</a:t>
            </a:r>
            <a:r>
              <a:rPr lang="en-US" sz="2100" dirty="0">
                <a:latin typeface="Calibri" panose="020F0502020204030204" pitchFamily="34" charset="0"/>
              </a:rPr>
              <a:t>: Chinn (2012).</a:t>
            </a:r>
          </a:p>
        </p:txBody>
      </p:sp>
      <p:sp>
        <p:nvSpPr>
          <p:cNvPr id="5" name="TextBox 4"/>
          <p:cNvSpPr txBox="1"/>
          <p:nvPr/>
        </p:nvSpPr>
        <p:spPr>
          <a:xfrm>
            <a:off x="1828800" y="1447800"/>
            <a:ext cx="5715000" cy="646331"/>
          </a:xfrm>
          <a:prstGeom prst="rect">
            <a:avLst/>
          </a:prstGeom>
          <a:noFill/>
        </p:spPr>
        <p:txBody>
          <a:bodyPr wrap="square" rtlCol="0">
            <a:spAutoFit/>
          </a:bodyPr>
          <a:lstStyle/>
          <a:p>
            <a:r>
              <a:rPr lang="en-US" i="1" dirty="0" smtClean="0">
                <a:solidFill>
                  <a:schemeClr val="bg2"/>
                </a:solidFill>
              </a:rPr>
              <a:t>De </a:t>
            </a:r>
            <a:r>
              <a:rPr lang="en-US" i="1" dirty="0">
                <a:solidFill>
                  <a:schemeClr val="bg2"/>
                </a:solidFill>
              </a:rPr>
              <a:t>jure</a:t>
            </a:r>
            <a:r>
              <a:rPr lang="en-US" dirty="0">
                <a:solidFill>
                  <a:schemeClr val="bg2"/>
                </a:solidFill>
              </a:rPr>
              <a:t> financial openness index (Chinn-Ito KAOPEN).</a:t>
            </a:r>
          </a:p>
          <a:p>
            <a:endParaRPr lang="en-US" dirty="0"/>
          </a:p>
        </p:txBody>
      </p:sp>
      <p:pic>
        <p:nvPicPr>
          <p:cNvPr id="7" name="Picture 2" descr="http://sandiegodiplomacy.org/wp-content/uploads/2011/07/Flag-Chin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648200"/>
            <a:ext cx="612775" cy="408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merica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2999" y="2022026"/>
            <a:ext cx="612775" cy="41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108" y="274638"/>
            <a:ext cx="8747692" cy="1143000"/>
          </a:xfrm>
        </p:spPr>
        <p:txBody>
          <a:bodyPr/>
          <a:lstStyle/>
          <a:p>
            <a:r>
              <a:rPr lang="en-US" sz="2800" dirty="0" smtClean="0">
                <a:solidFill>
                  <a:schemeClr val="tx1"/>
                </a:solidFill>
              </a:rPr>
              <a:t>The RMB’s share of FX trading has risen</a:t>
            </a:r>
            <a:r>
              <a:rPr lang="en-US" sz="3600" dirty="0" smtClean="0">
                <a:solidFill>
                  <a:schemeClr val="tx1"/>
                </a:solidFill>
              </a:rPr>
              <a:t/>
            </a:r>
            <a:br>
              <a:rPr lang="en-US" sz="3600" dirty="0" smtClean="0">
                <a:solidFill>
                  <a:schemeClr val="tx1"/>
                </a:solidFill>
              </a:rPr>
            </a:br>
            <a:r>
              <a:rPr lang="en-US" sz="2800" dirty="0" smtClean="0">
                <a:solidFill>
                  <a:schemeClr val="tx1"/>
                </a:solidFill>
              </a:rPr>
              <a:t>but is still well behind SF, let alone ¥ or ₤.</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pPr>
                <a:defRPr/>
              </a:pPr>
              <a:t>39</a:t>
            </a:fld>
            <a:endParaRPr lang="en-US"/>
          </a:p>
        </p:txBody>
      </p:sp>
      <p:pic>
        <p:nvPicPr>
          <p:cNvPr id="7172" name="Picture 4" descr="http://www.hks.harvard.edu/fs/jfrankel/blog/images/char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08" y="1524000"/>
            <a:ext cx="8519092" cy="51402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29200" y="6324600"/>
            <a:ext cx="2544286" cy="338554"/>
          </a:xfrm>
          <a:prstGeom prst="rect">
            <a:avLst/>
          </a:prstGeom>
          <a:noFill/>
        </p:spPr>
        <p:txBody>
          <a:bodyPr wrap="none" rtlCol="0">
            <a:spAutoFit/>
          </a:bodyPr>
          <a:lstStyle/>
          <a:p>
            <a:r>
              <a:rPr lang="en-US" sz="1600" dirty="0" smtClean="0">
                <a:solidFill>
                  <a:schemeClr val="accent4">
                    <a:lumMod val="50000"/>
                  </a:schemeClr>
                </a:solidFill>
              </a:rPr>
              <a:t>Courtesy of Menzie Chinn</a:t>
            </a:r>
            <a:endParaRPr lang="en-US" sz="1600" dirty="0">
              <a:solidFill>
                <a:schemeClr val="accent4">
                  <a:lumMod val="50000"/>
                </a:schemeClr>
              </a:solidFill>
            </a:endParaRPr>
          </a:p>
        </p:txBody>
      </p:sp>
      <p:cxnSp>
        <p:nvCxnSpPr>
          <p:cNvPr id="9" name="Straight Arrow Connector 8"/>
          <p:cNvCxnSpPr/>
          <p:nvPr/>
        </p:nvCxnSpPr>
        <p:spPr>
          <a:xfrm flipV="1">
            <a:off x="4038600" y="5283200"/>
            <a:ext cx="3683000" cy="279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38600" y="4718050"/>
            <a:ext cx="3683000" cy="69850"/>
          </a:xfrm>
          <a:prstGeom prst="straightConnector1">
            <a:avLst/>
          </a:prstGeom>
          <a:ln w="762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025900" y="2209800"/>
            <a:ext cx="3810000" cy="9525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descr="http://sandiegodiplomacy.org/wp-content/uploads/2011/07/Flag-Chin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26" y="4965701"/>
            <a:ext cx="666749" cy="444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wiss flag at se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2626" y="4203700"/>
            <a:ext cx="666749" cy="44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6/6d/Japan_flag_-_varia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1" y="2590800"/>
            <a:ext cx="688974" cy="482282"/>
          </a:xfrm>
          <a:prstGeom prst="rect">
            <a:avLst/>
          </a:prstGeom>
          <a:noFill/>
          <a:ln>
            <a:solidFill>
              <a:srgbClr val="EC5A2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In the 19</a:t>
            </a:r>
            <a:r>
              <a:rPr lang="en-US" sz="3200" baseline="30000" dirty="0" smtClean="0"/>
              <a:t>th</a:t>
            </a:r>
            <a:r>
              <a:rPr lang="en-US" sz="3200" dirty="0" smtClean="0"/>
              <a:t> century:</a:t>
            </a:r>
            <a:endParaRPr lang="en-US" sz="3200" dirty="0"/>
          </a:p>
        </p:txBody>
      </p:sp>
      <p:sp>
        <p:nvSpPr>
          <p:cNvPr id="4" name="Content Placeholder 3"/>
          <p:cNvSpPr>
            <a:spLocks noGrp="1"/>
          </p:cNvSpPr>
          <p:nvPr>
            <p:ph idx="1"/>
          </p:nvPr>
        </p:nvSpPr>
        <p:spPr>
          <a:xfrm>
            <a:off x="228600" y="1447800"/>
            <a:ext cx="8153400" cy="4953000"/>
          </a:xfrm>
        </p:spPr>
        <p:txBody>
          <a:bodyPr>
            <a:normAutofit fontScale="77500" lnSpcReduction="20000"/>
          </a:bodyPr>
          <a:lstStyle/>
          <a:p>
            <a:r>
              <a:rPr lang="en-US" dirty="0" smtClean="0"/>
              <a:t>Within Western Europe, </a:t>
            </a:r>
          </a:p>
          <a:p>
            <a:pPr lvl="1"/>
            <a:r>
              <a:rPr lang="en-US" dirty="0"/>
              <a:t>t</a:t>
            </a:r>
            <a:r>
              <a:rPr lang="en-US" dirty="0" smtClean="0"/>
              <a:t>he UK economy dominated,</a:t>
            </a:r>
            <a:r>
              <a:rPr lang="en-US" sz="1000" dirty="0" smtClean="0"/>
              <a:t/>
            </a:r>
            <a:br>
              <a:rPr lang="en-US" sz="1000" dirty="0" smtClean="0"/>
            </a:br>
            <a:endParaRPr lang="en-US" sz="1000" dirty="0" smtClean="0"/>
          </a:p>
          <a:p>
            <a:pPr lvl="1"/>
            <a:r>
              <a:rPr lang="en-US" dirty="0" smtClean="0"/>
              <a:t>but was surpassed by Germany’s GDP in 1900.</a:t>
            </a:r>
            <a:endParaRPr lang="en-US" sz="900" dirty="0" smtClean="0"/>
          </a:p>
          <a:p>
            <a:pPr lvl="1"/>
            <a:endParaRPr lang="en-US" sz="900" dirty="0" smtClean="0"/>
          </a:p>
          <a:p>
            <a:pPr lvl="1"/>
            <a:r>
              <a:rPr lang="en-US" dirty="0" smtClean="0"/>
              <a:t>According to Graham Allison’s </a:t>
            </a:r>
            <a:r>
              <a:rPr lang="en-US" i="1" dirty="0" smtClean="0"/>
              <a:t>Thucydides Trap,</a:t>
            </a:r>
            <a:br>
              <a:rPr lang="en-US" i="1" dirty="0" smtClean="0"/>
            </a:br>
            <a:r>
              <a:rPr lang="en-US" dirty="0" smtClean="0"/>
              <a:t>the challenge of Germany’s rise led to World War I,</a:t>
            </a:r>
          </a:p>
          <a:p>
            <a:pPr lvl="2"/>
            <a:r>
              <a:rPr lang="en-US" dirty="0" smtClean="0"/>
              <a:t>a worrisome precedent as China’s rise challenges the US.</a:t>
            </a:r>
            <a:endParaRPr lang="en-US" sz="2600" dirty="0" smtClean="0"/>
          </a:p>
          <a:p>
            <a:pPr marL="914400" lvl="2" indent="0">
              <a:buNone/>
            </a:pPr>
            <a:endParaRPr lang="en-US" sz="2600" dirty="0" smtClean="0"/>
          </a:p>
          <a:p>
            <a:r>
              <a:rPr lang="en-US" dirty="0" smtClean="0"/>
              <a:t>US GDP passed the UK in 1872,</a:t>
            </a:r>
          </a:p>
          <a:p>
            <a:pPr lvl="2"/>
            <a:r>
              <a:rPr lang="en-US" dirty="0" smtClean="0"/>
              <a:t>an example when the Thucydides Trap was avoided,</a:t>
            </a:r>
          </a:p>
          <a:p>
            <a:pPr lvl="1"/>
            <a:r>
              <a:rPr lang="en-US" dirty="0"/>
              <a:t>a</a:t>
            </a:r>
            <a:r>
              <a:rPr lang="en-US" dirty="0" smtClean="0"/>
              <a:t>nd US surpassed all of Western Europe by 1950.</a:t>
            </a:r>
            <a:br>
              <a:rPr lang="en-US" dirty="0" smtClean="0"/>
            </a:br>
            <a:endParaRPr lang="en-US" dirty="0" smtClean="0"/>
          </a:p>
          <a:p>
            <a:r>
              <a:rPr lang="en-US" dirty="0" smtClean="0"/>
              <a:t>The Soviet Union was at #2, 1940-1980,</a:t>
            </a:r>
          </a:p>
          <a:p>
            <a:pPr lvl="1"/>
            <a:r>
              <a:rPr lang="en-US" dirty="0"/>
              <a:t>s</a:t>
            </a:r>
            <a:r>
              <a:rPr lang="en-US" dirty="0" smtClean="0"/>
              <a:t>ucceeded by Japan, </a:t>
            </a:r>
          </a:p>
          <a:p>
            <a:pPr lvl="2"/>
            <a:r>
              <a:rPr lang="en-US" dirty="0" smtClean="0"/>
              <a:t>viewed as a juggernaut in the 1980s.</a:t>
            </a:r>
            <a:endParaRPr lang="en-US" dirty="0"/>
          </a:p>
        </p:txBody>
      </p:sp>
      <p:pic>
        <p:nvPicPr>
          <p:cNvPr id="2052" name="Picture 4" descr="Flag of the United States of Amer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3772" y="3886200"/>
            <a:ext cx="1024114" cy="6340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Union Flag: a red cross over combined red and white saltires, all with white borders, over a dark blu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772" y="1574844"/>
            <a:ext cx="1027450" cy="5578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ermany flag 1900 19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3772" y="2514600"/>
            <a:ext cx="1023251" cy="6810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lag of Japan.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199" y="5791200"/>
            <a:ext cx="1010823" cy="6096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060" name="Picture 12" descr="USSR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3773" y="4896401"/>
            <a:ext cx="1023250" cy="818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8A9740B-6456-4A04-80BD-A64592DA6921}" type="slidenum">
              <a:rPr lang="en-US" smtClean="0"/>
              <a:t>4</a:t>
            </a:fld>
            <a:endParaRPr lang="en-US"/>
          </a:p>
        </p:txBody>
      </p:sp>
    </p:spTree>
    <p:extLst>
      <p:ext uri="{BB962C8B-B14F-4D97-AF65-F5344CB8AC3E}">
        <p14:creationId xmlns:p14="http://schemas.microsoft.com/office/powerpoint/2010/main" val="106630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Worldwide International Currency Usage Now</a:t>
            </a:r>
            <a:br>
              <a:rPr lang="en-US" sz="3200" dirty="0" smtClean="0"/>
            </a:br>
            <a:r>
              <a:rPr lang="en-US" sz="3200" dirty="0" smtClean="0"/>
              <a:t/>
            </a:r>
            <a:br>
              <a:rPr lang="en-US" sz="3200" dirty="0" smtClean="0"/>
            </a:br>
            <a:r>
              <a:rPr lang="en-US" sz="2800" dirty="0" smtClean="0"/>
              <a:t>Value share of main currencies in trade activity</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0899" y="1600200"/>
            <a:ext cx="5994301" cy="476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895600"/>
            <a:ext cx="1504592" cy="212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95600" y="6248400"/>
            <a:ext cx="3542445" cy="369332"/>
          </a:xfrm>
          <a:prstGeom prst="rect">
            <a:avLst/>
          </a:prstGeom>
        </p:spPr>
        <p:txBody>
          <a:bodyPr wrap="none">
            <a:spAutoFit/>
          </a:bodyPr>
          <a:lstStyle/>
          <a:p>
            <a:r>
              <a:rPr lang="en-US" dirty="0" smtClean="0"/>
              <a:t>Data Source</a:t>
            </a:r>
            <a:r>
              <a:rPr lang="en-US" dirty="0"/>
              <a:t>: SWIFT Watch, MT 103 </a:t>
            </a:r>
          </a:p>
        </p:txBody>
      </p:sp>
      <p:sp>
        <p:nvSpPr>
          <p:cNvPr id="5" name="Rectangle 4"/>
          <p:cNvSpPr/>
          <p:nvPr/>
        </p:nvSpPr>
        <p:spPr>
          <a:xfrm>
            <a:off x="457200" y="6596390"/>
            <a:ext cx="8514992" cy="261610"/>
          </a:xfrm>
          <a:prstGeom prst="rect">
            <a:avLst/>
          </a:prstGeom>
        </p:spPr>
        <p:txBody>
          <a:bodyPr wrap="square">
            <a:spAutoFit/>
          </a:bodyPr>
          <a:lstStyle/>
          <a:p>
            <a:r>
              <a:rPr lang="en-US" sz="1100" i="1" dirty="0"/>
              <a:t>Worldwide Currency Usage and Trends Information </a:t>
            </a:r>
            <a:r>
              <a:rPr lang="en-US" sz="1100" dirty="0"/>
              <a:t>paper prepared by SWIFT in collaboration with City of London and Paris EUROPLACE </a:t>
            </a:r>
            <a:r>
              <a:rPr lang="en-US" sz="1100" dirty="0" smtClean="0"/>
              <a:t>Dec. 2015</a:t>
            </a:r>
            <a:endParaRPr lang="en-US" sz="1100" dirty="0"/>
          </a:p>
        </p:txBody>
      </p:sp>
      <p:sp>
        <p:nvSpPr>
          <p:cNvPr id="3" name="Slide Number Placeholder 2"/>
          <p:cNvSpPr>
            <a:spLocks noGrp="1"/>
          </p:cNvSpPr>
          <p:nvPr>
            <p:ph type="sldNum" sz="quarter" idx="12"/>
          </p:nvPr>
        </p:nvSpPr>
        <p:spPr/>
        <p:txBody>
          <a:bodyPr/>
          <a:lstStyle/>
          <a:p>
            <a:fld id="{68A9740B-6456-4A04-80BD-A64592DA6921}" type="slidenum">
              <a:rPr lang="en-US" smtClean="0"/>
              <a:t>40</a:t>
            </a:fld>
            <a:endParaRPr lang="en-US"/>
          </a:p>
        </p:txBody>
      </p:sp>
    </p:spTree>
    <p:extLst>
      <p:ext uri="{BB962C8B-B14F-4D97-AF65-F5344CB8AC3E}">
        <p14:creationId xmlns:p14="http://schemas.microsoft.com/office/powerpoint/2010/main" val="2833401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2400"/>
            <a:ext cx="8229600" cy="1143000"/>
          </a:xfrm>
        </p:spPr>
        <p:txBody>
          <a:bodyPr/>
          <a:lstStyle/>
          <a:p>
            <a:r>
              <a:rPr lang="en-US" altLang="en-US" sz="3200" b="1" dirty="0" smtClean="0">
                <a:latin typeface="Calibri" panose="020F0502020204030204" pitchFamily="34" charset="0"/>
              </a:rPr>
              <a:t>References by the speaker underlying this talk</a:t>
            </a:r>
          </a:p>
        </p:txBody>
      </p:sp>
      <p:sp>
        <p:nvSpPr>
          <p:cNvPr id="37891" name="Rectangle 3"/>
          <p:cNvSpPr>
            <a:spLocks noGrp="1" noChangeArrowheads="1"/>
          </p:cNvSpPr>
          <p:nvPr>
            <p:ph type="body" idx="1"/>
          </p:nvPr>
        </p:nvSpPr>
        <p:spPr>
          <a:xfrm>
            <a:off x="152400" y="844897"/>
            <a:ext cx="8839200" cy="1822103"/>
          </a:xfrm>
        </p:spPr>
        <p:txBody>
          <a:bodyPr>
            <a:normAutofit fontScale="70000" lnSpcReduction="20000"/>
          </a:bodyPr>
          <a:lstStyle/>
          <a:p>
            <a:pPr marL="0" indent="0">
              <a:buNone/>
            </a:pPr>
            <a:r>
              <a:rPr lang="en-US" altLang="en-US" sz="3100" b="1" dirty="0" smtClean="0">
                <a:latin typeface="Calibri" panose="020F0502020204030204" pitchFamily="34" charset="0"/>
              </a:rPr>
              <a:t>On China’s economy</a:t>
            </a:r>
          </a:p>
          <a:p>
            <a:r>
              <a:rPr lang="en-US" sz="2900" dirty="0"/>
              <a:t>“Globalization and Chinese Growth: Ends of Trends?” </a:t>
            </a:r>
            <a:r>
              <a:rPr lang="en-US" sz="2900" i="1" dirty="0" smtClean="0"/>
              <a:t>Il </a:t>
            </a:r>
            <a:r>
              <a:rPr lang="en-US" sz="2900" i="1" dirty="0"/>
              <a:t>Grande </a:t>
            </a:r>
            <a:r>
              <a:rPr lang="en-US" sz="2900" i="1" dirty="0" err="1"/>
              <a:t>Sconvolgimento</a:t>
            </a:r>
            <a:r>
              <a:rPr lang="en-US" sz="2900" dirty="0"/>
              <a:t>, edited by Paolo </a:t>
            </a:r>
            <a:r>
              <a:rPr lang="en-US" sz="2900" dirty="0" err="1"/>
              <a:t>Onofri</a:t>
            </a:r>
            <a:r>
              <a:rPr lang="en-US" sz="2900" dirty="0"/>
              <a:t> (Il </a:t>
            </a:r>
            <a:r>
              <a:rPr lang="en-US" sz="2900" dirty="0" err="1"/>
              <a:t>Mulino</a:t>
            </a:r>
            <a:r>
              <a:rPr lang="en-US" sz="2900" dirty="0"/>
              <a:t>: Bologna</a:t>
            </a:r>
            <a:r>
              <a:rPr lang="en-US" sz="2900" dirty="0" smtClean="0"/>
              <a:t>), 2016. </a:t>
            </a:r>
            <a:r>
              <a:rPr lang="en-US" sz="2900" dirty="0"/>
              <a:t> HKS RWP 16-029.  </a:t>
            </a:r>
            <a:endParaRPr lang="en-US" sz="2900" dirty="0" smtClean="0"/>
          </a:p>
          <a:p>
            <a:r>
              <a:rPr lang="en-US" sz="2900" dirty="0" smtClean="0"/>
              <a:t>"</a:t>
            </a:r>
            <a:r>
              <a:rPr lang="en-US" sz="2900" dirty="0"/>
              <a:t>Misinterpreting Chinese Intervention in Financial Markets," </a:t>
            </a:r>
            <a:r>
              <a:rPr lang="en-US" sz="2900" i="1" dirty="0"/>
              <a:t>China-US Focus</a:t>
            </a:r>
            <a:r>
              <a:rPr lang="en-US" sz="2900" dirty="0"/>
              <a:t>, </a:t>
            </a:r>
            <a:r>
              <a:rPr lang="en-US" sz="2900" dirty="0" smtClean="0"/>
              <a:t>Sept. </a:t>
            </a:r>
            <a:r>
              <a:rPr lang="en-US" sz="2900" dirty="0"/>
              <a:t>10, </a:t>
            </a:r>
            <a:r>
              <a:rPr lang="en-US" sz="2900" dirty="0" smtClean="0"/>
              <a:t>2015.</a:t>
            </a:r>
            <a:endParaRPr lang="en-US" altLang="en-US" sz="2900" dirty="0" smtClean="0">
              <a:latin typeface="Calibri" panose="020F0502020204030204" pitchFamily="34" charset="0"/>
            </a:endParaRPr>
          </a:p>
          <a:p>
            <a:r>
              <a:rPr lang="en-US" altLang="en-US" sz="2900" dirty="0" smtClean="0">
                <a:latin typeface="Calibri" panose="020F0502020204030204" pitchFamily="34" charset="0"/>
              </a:rPr>
              <a:t>“China is Not Yet Number 1,” </a:t>
            </a:r>
            <a:r>
              <a:rPr lang="en-US" altLang="en-US" sz="2900" i="1" dirty="0" smtClean="0">
                <a:latin typeface="Calibri" panose="020F0502020204030204" pitchFamily="34" charset="0"/>
              </a:rPr>
              <a:t>VoxEU</a:t>
            </a:r>
            <a:r>
              <a:rPr lang="en-US" altLang="en-US" sz="2900" dirty="0" smtClean="0">
                <a:latin typeface="Calibri" panose="020F0502020204030204" pitchFamily="34" charset="0"/>
              </a:rPr>
              <a:t>, May 9, 2014.</a:t>
            </a:r>
            <a:endParaRPr lang="en-US" altLang="en-US" sz="2200" dirty="0" smtClean="0">
              <a:latin typeface="Calibri" panose="020F0502020204030204" pitchFamily="34" charset="0"/>
            </a:endParaRPr>
          </a:p>
        </p:txBody>
      </p:sp>
      <p:sp>
        <p:nvSpPr>
          <p:cNvPr id="37892" name="Rectangle 4"/>
          <p:cNvSpPr>
            <a:spLocks noChangeArrowheads="1"/>
          </p:cNvSpPr>
          <p:nvPr/>
        </p:nvSpPr>
        <p:spPr bwMode="auto">
          <a:xfrm>
            <a:off x="76200" y="2590800"/>
            <a:ext cx="8991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200" b="1" dirty="0">
                <a:latin typeface="Calibri" panose="020F0502020204030204" pitchFamily="34" charset="0"/>
                <a:cs typeface="Times New Roman" pitchFamily="18" charset="0"/>
              </a:rPr>
              <a:t> International Currency Rankings</a:t>
            </a:r>
          </a:p>
          <a:p>
            <a:pPr eaLnBrk="1" hangingPunct="1">
              <a:lnSpc>
                <a:spcPct val="80000"/>
              </a:lnSpc>
              <a:spcBef>
                <a:spcPct val="20000"/>
              </a:spcBef>
              <a:buFontTx/>
              <a:buChar char="•"/>
            </a:pPr>
            <a:r>
              <a:rPr lang="en-US" altLang="en-US" sz="2000" dirty="0" smtClean="0">
                <a:latin typeface="Calibri" panose="020F0502020204030204" pitchFamily="34" charset="0"/>
              </a:rPr>
              <a:t>“</a:t>
            </a:r>
            <a:r>
              <a:rPr lang="en-US" sz="2000" dirty="0" smtClean="0">
                <a:latin typeface="Calibri" panose="020F0502020204030204" pitchFamily="34" charset="0"/>
              </a:rPr>
              <a:t>The latest on the dollar’s international currency status,</a:t>
            </a:r>
            <a:r>
              <a:rPr lang="en-US" altLang="en-US" sz="2000" dirty="0" smtClean="0">
                <a:latin typeface="Calibri" panose="020F0502020204030204" pitchFamily="34" charset="0"/>
              </a:rPr>
              <a:t>” </a:t>
            </a:r>
            <a:r>
              <a:rPr lang="en-US" altLang="en-US" sz="2000" i="1" dirty="0" smtClean="0">
                <a:latin typeface="Calibri" panose="020F0502020204030204" pitchFamily="34" charset="0"/>
              </a:rPr>
              <a:t>VoxEU</a:t>
            </a:r>
            <a:r>
              <a:rPr lang="en-US" altLang="en-US" sz="2000" dirty="0" smtClean="0">
                <a:latin typeface="Calibri" panose="020F0502020204030204" pitchFamily="34" charset="0"/>
              </a:rPr>
              <a:t>, Dec. 2013.</a:t>
            </a:r>
          </a:p>
          <a:p>
            <a:pPr eaLnBrk="1" hangingPunct="1">
              <a:lnSpc>
                <a:spcPct val="80000"/>
              </a:lnSpc>
              <a:spcBef>
                <a:spcPct val="20000"/>
              </a:spcBef>
              <a:buFontTx/>
              <a:buChar char="•"/>
            </a:pPr>
            <a:r>
              <a:rPr lang="en-US" altLang="en-US" sz="2000" dirty="0">
                <a:latin typeface="Calibri" panose="020F0502020204030204" pitchFamily="34" charset="0"/>
              </a:rPr>
              <a:t>“Internationalization of the RMB and Historical Precedents</a:t>
            </a:r>
            <a:r>
              <a:rPr lang="en-US" altLang="en-US" sz="2000" dirty="0" smtClean="0">
                <a:latin typeface="Calibri" panose="020F0502020204030204" pitchFamily="34" charset="0"/>
              </a:rPr>
              <a:t>,” </a:t>
            </a:r>
            <a:r>
              <a:rPr lang="en-US" altLang="en-US" sz="2000" i="1" dirty="0" smtClean="0">
                <a:latin typeface="Calibri" panose="020F0502020204030204" pitchFamily="34" charset="0"/>
              </a:rPr>
              <a:t>Journal </a:t>
            </a:r>
            <a:r>
              <a:rPr lang="en-US" altLang="en-US" sz="2000" i="1" dirty="0">
                <a:latin typeface="Calibri" panose="020F0502020204030204" pitchFamily="34" charset="0"/>
              </a:rPr>
              <a:t>of Economic </a:t>
            </a:r>
            <a:r>
              <a:rPr lang="en-US" altLang="en-US" sz="2000" i="1" dirty="0" smtClean="0">
                <a:latin typeface="Calibri" panose="020F0502020204030204" pitchFamily="34" charset="0"/>
              </a:rPr>
              <a:t>Integration,</a:t>
            </a:r>
            <a:r>
              <a:rPr lang="en-US" altLang="en-US" sz="2000" dirty="0" smtClean="0">
                <a:latin typeface="Calibri" panose="020F0502020204030204" pitchFamily="34" charset="0"/>
              </a:rPr>
              <a:t> 2012. </a:t>
            </a:r>
            <a:r>
              <a:rPr lang="en-US" altLang="en-US" sz="2000" dirty="0">
                <a:latin typeface="Calibri" panose="020F0502020204030204" pitchFamily="34" charset="0"/>
              </a:rPr>
              <a:t>Summaries at RIETI &amp; </a:t>
            </a:r>
            <a:r>
              <a:rPr lang="en-US" altLang="en-US" sz="2000" i="1" dirty="0" smtClean="0">
                <a:latin typeface="Calibri" panose="020F0502020204030204" pitchFamily="34" charset="0"/>
              </a:rPr>
              <a:t>VoxEU</a:t>
            </a:r>
            <a:r>
              <a:rPr lang="en-US" altLang="en-US" sz="2000" dirty="0" smtClean="0">
                <a:latin typeface="Calibri" panose="020F0502020204030204" pitchFamily="34" charset="0"/>
              </a:rPr>
              <a:t>, </a:t>
            </a:r>
            <a:r>
              <a:rPr lang="en-US" altLang="en-US" sz="2000" dirty="0">
                <a:latin typeface="Calibri" panose="020F0502020204030204" pitchFamily="34" charset="0"/>
              </a:rPr>
              <a:t>Oct. </a:t>
            </a:r>
            <a:r>
              <a:rPr lang="en-US" altLang="en-US" sz="2000" dirty="0" smtClean="0">
                <a:latin typeface="Calibri" panose="020F0502020204030204" pitchFamily="34" charset="0"/>
              </a:rPr>
              <a:t>2011.</a:t>
            </a:r>
            <a:endParaRPr lang="en-US" altLang="en-US" sz="2000" dirty="0" smtClean="0">
              <a:latin typeface="Calibri" panose="020F0502020204030204" pitchFamily="34" charset="0"/>
              <a:cs typeface="Times New Roman" pitchFamily="18" charset="0"/>
            </a:endParaRPr>
          </a:p>
          <a:p>
            <a:pPr eaLnBrk="1" hangingPunct="1">
              <a:lnSpc>
                <a:spcPct val="80000"/>
              </a:lnSpc>
              <a:spcBef>
                <a:spcPct val="20000"/>
              </a:spcBef>
              <a:buFontTx/>
              <a:buChar char="•"/>
            </a:pPr>
            <a:r>
              <a:rPr lang="en-US" altLang="en-US" sz="2000" dirty="0" smtClean="0">
                <a:latin typeface="Calibri" panose="020F0502020204030204" pitchFamily="34" charset="0"/>
                <a:cs typeface="Times New Roman" pitchFamily="18" charset="0"/>
              </a:rPr>
              <a:t> “</a:t>
            </a:r>
            <a:r>
              <a:rPr lang="en-US" altLang="en-US" sz="2000" dirty="0">
                <a:latin typeface="Calibri" panose="020F0502020204030204" pitchFamily="34" charset="0"/>
                <a:cs typeface="Times New Roman" pitchFamily="18" charset="0"/>
              </a:rPr>
              <a:t>Will the Euro Eventually Surpass the Dollar as Leading International Reserve Currency?” with </a:t>
            </a:r>
            <a:r>
              <a:rPr lang="en-US" altLang="en-US" sz="2000" dirty="0" smtClean="0">
                <a:latin typeface="Calibri" panose="020F0502020204030204" pitchFamily="34" charset="0"/>
                <a:cs typeface="Times New Roman" pitchFamily="18" charset="0"/>
              </a:rPr>
              <a:t>M. Chinn</a:t>
            </a:r>
            <a:r>
              <a:rPr lang="en-US" altLang="en-US" sz="2000" dirty="0">
                <a:latin typeface="Calibri" panose="020F0502020204030204" pitchFamily="34" charset="0"/>
                <a:cs typeface="Times New Roman" pitchFamily="18" charset="0"/>
              </a:rPr>
              <a:t>, in </a:t>
            </a:r>
            <a:r>
              <a:rPr lang="en-US" altLang="en-US" sz="2000" i="1" dirty="0">
                <a:latin typeface="Calibri" panose="020F0502020204030204" pitchFamily="34" charset="0"/>
                <a:cs typeface="Times New Roman" pitchFamily="18" charset="0"/>
              </a:rPr>
              <a:t>G7 Current Account Imbalances: Sustainability </a:t>
            </a:r>
            <a:r>
              <a:rPr lang="en-US" altLang="en-US" sz="2000" i="1" dirty="0" smtClean="0">
                <a:latin typeface="Calibri" panose="020F0502020204030204" pitchFamily="34" charset="0"/>
                <a:cs typeface="Times New Roman" pitchFamily="18" charset="0"/>
              </a:rPr>
              <a:t/>
            </a:r>
            <a:br>
              <a:rPr lang="en-US" altLang="en-US" sz="2000" i="1" dirty="0" smtClean="0">
                <a:latin typeface="Calibri" panose="020F0502020204030204" pitchFamily="34" charset="0"/>
                <a:cs typeface="Times New Roman" pitchFamily="18" charset="0"/>
              </a:rPr>
            </a:br>
            <a:r>
              <a:rPr lang="en-US" altLang="en-US" sz="2000" i="1" dirty="0" smtClean="0">
                <a:latin typeface="Calibri" panose="020F0502020204030204" pitchFamily="34" charset="0"/>
                <a:cs typeface="Times New Roman" pitchFamily="18" charset="0"/>
              </a:rPr>
              <a:t>and </a:t>
            </a:r>
            <a:r>
              <a:rPr lang="en-US" altLang="en-US" sz="2000" i="1" dirty="0">
                <a:latin typeface="Calibri" panose="020F0502020204030204" pitchFamily="34" charset="0"/>
                <a:cs typeface="Times New Roman" pitchFamily="18" charset="0"/>
              </a:rPr>
              <a:t>Adjustment</a:t>
            </a:r>
            <a:r>
              <a:rPr lang="en-US" altLang="en-US" sz="2000" dirty="0">
                <a:latin typeface="Calibri" panose="020F0502020204030204" pitchFamily="34" charset="0"/>
                <a:cs typeface="Times New Roman" pitchFamily="18" charset="0"/>
              </a:rPr>
              <a:t>, </a:t>
            </a:r>
            <a:r>
              <a:rPr lang="en-US" altLang="en-US" sz="2000" dirty="0" err="1">
                <a:latin typeface="Calibri" panose="020F0502020204030204" pitchFamily="34" charset="0"/>
                <a:cs typeface="Times New Roman" pitchFamily="18" charset="0"/>
              </a:rPr>
              <a:t>R.Clarida</a:t>
            </a:r>
            <a:r>
              <a:rPr lang="en-US" altLang="en-US" sz="2000" dirty="0">
                <a:latin typeface="Calibri" panose="020F0502020204030204" pitchFamily="34" charset="0"/>
                <a:cs typeface="Times New Roman" pitchFamily="18" charset="0"/>
              </a:rPr>
              <a:t>, ed. (U. Chicago Press), </a:t>
            </a:r>
            <a:r>
              <a:rPr lang="en-US" altLang="en-US" sz="2000" dirty="0" smtClean="0">
                <a:latin typeface="Calibri" panose="020F0502020204030204" pitchFamily="34" charset="0"/>
                <a:cs typeface="Times New Roman" pitchFamily="18" charset="0"/>
              </a:rPr>
              <a:t>2007.</a:t>
            </a:r>
            <a:r>
              <a:rPr lang="en-US" altLang="en-US" sz="2000" dirty="0">
                <a:latin typeface="Calibri" panose="020F0502020204030204" pitchFamily="34" charset="0"/>
                <a:cs typeface="Times New Roman" pitchFamily="18" charset="0"/>
              </a:rPr>
              <a:t>   </a:t>
            </a:r>
          </a:p>
          <a:p>
            <a:pPr eaLnBrk="1" hangingPunct="1">
              <a:lnSpc>
                <a:spcPct val="80000"/>
              </a:lnSpc>
              <a:spcBef>
                <a:spcPct val="20000"/>
              </a:spcBef>
              <a:buFontTx/>
              <a:buChar char="•"/>
            </a:pPr>
            <a:r>
              <a:rPr lang="en-US" altLang="en-US" sz="2000" dirty="0" smtClean="0">
                <a:latin typeface="Calibri" panose="020F0502020204030204" pitchFamily="34" charset="0"/>
              </a:rPr>
              <a:t>“Still the Lingua</a:t>
            </a:r>
            <a:r>
              <a:rPr lang="en-US" altLang="en-US" sz="800" dirty="0" smtClean="0">
                <a:latin typeface="Calibri" panose="020F0502020204030204" pitchFamily="34" charset="0"/>
              </a:rPr>
              <a:t> </a:t>
            </a:r>
            <a:r>
              <a:rPr lang="en-US" altLang="en-US" sz="2000" dirty="0" smtClean="0">
                <a:latin typeface="Calibri" panose="020F0502020204030204" pitchFamily="34" charset="0"/>
              </a:rPr>
              <a:t>Franca: The Exaggerated Death</a:t>
            </a:r>
            <a:r>
              <a:rPr lang="en-US" altLang="en-US" sz="1200" dirty="0" smtClean="0">
                <a:latin typeface="Calibri" panose="020F0502020204030204" pitchFamily="34" charset="0"/>
              </a:rPr>
              <a:t> </a:t>
            </a:r>
            <a:r>
              <a:rPr lang="en-US" altLang="en-US" sz="2000" dirty="0" smtClean="0">
                <a:latin typeface="Calibri" panose="020F0502020204030204" pitchFamily="34" charset="0"/>
              </a:rPr>
              <a:t>of the</a:t>
            </a:r>
            <a:r>
              <a:rPr lang="en-US" altLang="en-US" sz="1000" dirty="0" smtClean="0">
                <a:latin typeface="Calibri" panose="020F0502020204030204" pitchFamily="34" charset="0"/>
              </a:rPr>
              <a:t> </a:t>
            </a:r>
            <a:r>
              <a:rPr lang="en-US" altLang="en-US" sz="2000" dirty="0" smtClean="0">
                <a:latin typeface="Calibri" panose="020F0502020204030204" pitchFamily="34" charset="0"/>
              </a:rPr>
              <a:t>Dollar</a:t>
            </a:r>
            <a:r>
              <a:rPr lang="en-US" altLang="en-US" sz="2000" dirty="0">
                <a:latin typeface="Calibri" panose="020F0502020204030204" pitchFamily="34" charset="0"/>
              </a:rPr>
              <a:t>," </a:t>
            </a:r>
            <a:r>
              <a:rPr lang="en-US" altLang="en-US" sz="2000" i="1" dirty="0">
                <a:latin typeface="Calibri" panose="020F0502020204030204" pitchFamily="34" charset="0"/>
              </a:rPr>
              <a:t>Foreign</a:t>
            </a:r>
            <a:r>
              <a:rPr lang="en-US" altLang="en-US" sz="800" i="1" dirty="0">
                <a:latin typeface="Calibri" panose="020F0502020204030204" pitchFamily="34" charset="0"/>
              </a:rPr>
              <a:t> </a:t>
            </a:r>
            <a:r>
              <a:rPr lang="en-US" altLang="en-US" sz="2000" i="1" dirty="0" smtClean="0">
                <a:latin typeface="Calibri" panose="020F0502020204030204" pitchFamily="34" charset="0"/>
              </a:rPr>
              <a:t>Affairs</a:t>
            </a:r>
            <a:r>
              <a:rPr lang="en-US" altLang="en-US" sz="2000" dirty="0" smtClean="0">
                <a:latin typeface="Calibri" panose="020F0502020204030204" pitchFamily="34" charset="0"/>
              </a:rPr>
              <a:t>, 1995 </a:t>
            </a:r>
            <a:endParaRPr lang="en-US" altLang="en-US" sz="2000" dirty="0">
              <a:latin typeface="Calibri" panose="020F050202020403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8A9740B-6456-4A04-80BD-A64592DA6921}" type="slidenum">
              <a:rPr lang="en-US" smtClean="0"/>
              <a:t>41</a:t>
            </a:fld>
            <a:endParaRPr lang="en-US"/>
          </a:p>
        </p:txBody>
      </p:sp>
      <p:sp>
        <p:nvSpPr>
          <p:cNvPr id="7" name="Rectangle 3"/>
          <p:cNvSpPr txBox="1">
            <a:spLocks noChangeArrowheads="1"/>
          </p:cNvSpPr>
          <p:nvPr/>
        </p:nvSpPr>
        <p:spPr>
          <a:xfrm>
            <a:off x="152400" y="4953000"/>
            <a:ext cx="8839200" cy="2286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en-US" sz="2800" b="1" dirty="0" smtClean="0">
                <a:latin typeface="Calibri" panose="020F0502020204030204" pitchFamily="34" charset="0"/>
              </a:rPr>
              <a:t>Euro mistakes</a:t>
            </a:r>
          </a:p>
          <a:p>
            <a:r>
              <a:rPr lang="en-US" sz="2600" dirty="0"/>
              <a:t>German Ordoliberals Vs. American Pragmatists: What Did They Get Right </a:t>
            </a:r>
            <a:r>
              <a:rPr lang="en-US" sz="2600" dirty="0" smtClean="0"/>
              <a:t/>
            </a:r>
            <a:br>
              <a:rPr lang="en-US" sz="2600" dirty="0" smtClean="0"/>
            </a:br>
            <a:r>
              <a:rPr lang="en-US" sz="2600" dirty="0" smtClean="0"/>
              <a:t>or </a:t>
            </a:r>
            <a:r>
              <a:rPr lang="en-US" sz="2600" dirty="0"/>
              <a:t>Wrong in the Euro Crisis?” in </a:t>
            </a:r>
            <a:r>
              <a:rPr lang="en-US" sz="2600" i="1" dirty="0"/>
              <a:t>Ordoliberalism: A German Oddity?</a:t>
            </a:r>
            <a:r>
              <a:rPr lang="en-US" sz="2600" dirty="0"/>
              <a:t> 2017, </a:t>
            </a:r>
            <a:r>
              <a:rPr lang="en-US" sz="2600" dirty="0" smtClean="0"/>
              <a:t/>
            </a:r>
            <a:br>
              <a:rPr lang="en-US" sz="2600" dirty="0" smtClean="0"/>
            </a:br>
            <a:r>
              <a:rPr lang="en-US" sz="2600" dirty="0" smtClean="0"/>
              <a:t>edited </a:t>
            </a:r>
            <a:r>
              <a:rPr lang="en-US" sz="2600" dirty="0"/>
              <a:t>by </a:t>
            </a:r>
            <a:r>
              <a:rPr lang="en-US" sz="2600" dirty="0" err="1" smtClean="0"/>
              <a:t>T.Beck</a:t>
            </a:r>
            <a:r>
              <a:rPr lang="en-US" sz="2600" dirty="0" smtClean="0"/>
              <a:t> &amp; </a:t>
            </a:r>
            <a:r>
              <a:rPr lang="en-US" sz="2600" dirty="0" err="1" smtClean="0"/>
              <a:t>H.Kotz</a:t>
            </a:r>
            <a:r>
              <a:rPr lang="en-US" sz="2600" dirty="0" smtClean="0"/>
              <a:t> </a:t>
            </a:r>
            <a:r>
              <a:rPr lang="en-US" sz="2600" dirty="0"/>
              <a:t>(CEPR: London) Chapter 11, pp. 135-143</a:t>
            </a:r>
            <a:r>
              <a:rPr lang="en-US" sz="2600" dirty="0" smtClean="0"/>
              <a:t>.</a:t>
            </a:r>
          </a:p>
          <a:p>
            <a:r>
              <a:rPr lang="en-US" sz="2600" dirty="0"/>
              <a:t>“Causes of Eurozone Crises,” </a:t>
            </a:r>
            <a:r>
              <a:rPr lang="en-US" sz="2600" dirty="0" smtClean="0"/>
              <a:t>July </a:t>
            </a:r>
            <a:r>
              <a:rPr lang="en-US" sz="2600" dirty="0" smtClean="0"/>
              <a:t>2015</a:t>
            </a:r>
            <a:r>
              <a:rPr lang="en-US" sz="2600" dirty="0"/>
              <a:t>,  </a:t>
            </a:r>
            <a:r>
              <a:rPr lang="en-US" sz="2600" i="1" dirty="0"/>
              <a:t>Causes of Eurozone crises past and future,</a:t>
            </a:r>
            <a:r>
              <a:rPr lang="en-US" sz="2600" dirty="0"/>
              <a:t> </a:t>
            </a:r>
            <a:r>
              <a:rPr lang="en-US" sz="2600" dirty="0" smtClean="0"/>
              <a:t>edited </a:t>
            </a:r>
            <a:r>
              <a:rPr lang="en-US" sz="2600" dirty="0"/>
              <a:t>by Richard Baldwin &amp; Francesco Giavazzi (CEPR: London</a:t>
            </a:r>
            <a:r>
              <a:rPr lang="en-US" sz="2600" dirty="0" smtClean="0"/>
              <a:t>).</a:t>
            </a:r>
            <a:r>
              <a:rPr lang="en-US" altLang="en-US" sz="2200" dirty="0" smtClean="0">
                <a:latin typeface="Calibri" panose="020F0502020204030204" pitchFamily="34" charset="0"/>
              </a:rPr>
              <a:t/>
            </a:r>
            <a:br>
              <a:rPr lang="en-US" altLang="en-US" sz="2200" dirty="0" smtClean="0">
                <a:latin typeface="Calibri" panose="020F0502020204030204" pitchFamily="34" charset="0"/>
              </a:rPr>
            </a:br>
            <a:endParaRPr lang="en-US" altLang="en-US" sz="2200" dirty="0" smtClean="0">
              <a:latin typeface="Calibri" panose="020F0502020204030204" pitchFamily="34" charset="0"/>
            </a:endParaRPr>
          </a:p>
          <a:p>
            <a:pPr marL="0" indent="0">
              <a:buFont typeface="Arial" panose="020B0604020202020204" pitchFamily="34" charset="0"/>
              <a:buNone/>
            </a:pPr>
            <a:endParaRPr lang="en-US" altLang="en-US" sz="2200" dirty="0" smtClean="0">
              <a:latin typeface="Calibri" panose="020F0502020204030204" pitchFamily="34" charset="0"/>
            </a:endParaRPr>
          </a:p>
        </p:txBody>
      </p:sp>
    </p:spTree>
    <p:extLst>
      <p:ext uri="{BB962C8B-B14F-4D97-AF65-F5344CB8AC3E}">
        <p14:creationId xmlns:p14="http://schemas.microsoft.com/office/powerpoint/2010/main" val="61774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The rankings today</a:t>
            </a:r>
            <a:endParaRPr lang="en-US"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72643"/>
            <a:ext cx="6248400" cy="430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990600"/>
            <a:ext cx="6553200" cy="523220"/>
          </a:xfrm>
          <a:prstGeom prst="rect">
            <a:avLst/>
          </a:prstGeom>
        </p:spPr>
        <p:txBody>
          <a:bodyPr wrap="square">
            <a:spAutoFit/>
          </a:bodyPr>
          <a:lstStyle/>
          <a:p>
            <a:r>
              <a:rPr lang="en-US" sz="2800" dirty="0"/>
              <a:t>Largest economies by nominal GDP in </a:t>
            </a:r>
            <a:r>
              <a:rPr lang="en-US" sz="2800" dirty="0" smtClean="0"/>
              <a:t>2017</a:t>
            </a:r>
            <a:endParaRPr lang="en-US" sz="2800" dirty="0"/>
          </a:p>
        </p:txBody>
      </p:sp>
      <p:sp>
        <p:nvSpPr>
          <p:cNvPr id="6" name="Rectangle 5"/>
          <p:cNvSpPr/>
          <p:nvPr/>
        </p:nvSpPr>
        <p:spPr>
          <a:xfrm>
            <a:off x="2438400" y="5848906"/>
            <a:ext cx="4724400" cy="338554"/>
          </a:xfrm>
          <a:prstGeom prst="rect">
            <a:avLst/>
          </a:prstGeom>
        </p:spPr>
        <p:txBody>
          <a:bodyPr wrap="square">
            <a:spAutoFit/>
          </a:bodyPr>
          <a:lstStyle/>
          <a:p>
            <a:r>
              <a:rPr lang="en-US" sz="1600" dirty="0" smtClean="0"/>
              <a:t>Source: IMF estimates (WEO database, April </a:t>
            </a:r>
            <a:r>
              <a:rPr lang="en-US" sz="1600" dirty="0"/>
              <a:t>2018</a:t>
            </a:r>
            <a:r>
              <a:rPr lang="en-US" sz="1600" dirty="0" smtClean="0"/>
              <a:t>).</a:t>
            </a:r>
            <a:endParaRPr lang="en-US" sz="1600" dirty="0"/>
          </a:p>
        </p:txBody>
      </p:sp>
      <p:sp>
        <p:nvSpPr>
          <p:cNvPr id="3" name="TextBox 2"/>
          <p:cNvSpPr txBox="1"/>
          <p:nvPr/>
        </p:nvSpPr>
        <p:spPr>
          <a:xfrm>
            <a:off x="1919879" y="6218238"/>
            <a:ext cx="5417573" cy="584775"/>
          </a:xfrm>
          <a:prstGeom prst="rect">
            <a:avLst/>
          </a:prstGeom>
          <a:noFill/>
        </p:spPr>
        <p:txBody>
          <a:bodyPr wrap="none" rtlCol="0">
            <a:spAutoFit/>
          </a:bodyPr>
          <a:lstStyle/>
          <a:p>
            <a:pPr algn="ctr"/>
            <a:r>
              <a:rPr lang="en-US" sz="1600" dirty="0" smtClean="0"/>
              <a:t>Note: At current exchange rates, France may be ahead of India.</a:t>
            </a:r>
          </a:p>
          <a:p>
            <a:pPr algn="ctr"/>
            <a:r>
              <a:rPr lang="en-US" sz="1600" dirty="0" smtClean="0"/>
              <a:t> Italy, Brazil, Canada, Russia &amp; Korea follow.</a:t>
            </a:r>
            <a:endParaRPr lang="en-US" sz="1600" dirty="0"/>
          </a:p>
        </p:txBody>
      </p:sp>
      <p:sp>
        <p:nvSpPr>
          <p:cNvPr id="5" name="Slide Number Placeholder 4"/>
          <p:cNvSpPr>
            <a:spLocks noGrp="1"/>
          </p:cNvSpPr>
          <p:nvPr>
            <p:ph type="sldNum" sz="quarter" idx="12"/>
          </p:nvPr>
        </p:nvSpPr>
        <p:spPr/>
        <p:txBody>
          <a:bodyPr/>
          <a:lstStyle/>
          <a:p>
            <a:fld id="{68A9740B-6456-4A04-80BD-A64592DA6921}" type="slidenum">
              <a:rPr lang="en-US" smtClean="0"/>
              <a:t>5</a:t>
            </a:fld>
            <a:endParaRPr lang="en-US"/>
          </a:p>
        </p:txBody>
      </p:sp>
    </p:spTree>
    <p:extLst>
      <p:ext uri="{BB962C8B-B14F-4D97-AF65-F5344CB8AC3E}">
        <p14:creationId xmlns:p14="http://schemas.microsoft.com/office/powerpoint/2010/main" val="116090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78" y="2133600"/>
            <a:ext cx="8683625" cy="609600"/>
          </a:xfrm>
        </p:spPr>
        <p:txBody>
          <a:bodyPr>
            <a:normAutofit/>
          </a:bodyPr>
          <a:lstStyle/>
          <a:p>
            <a:r>
              <a:rPr lang="en-US" sz="3200" dirty="0" smtClean="0">
                <a:latin typeface="Calibri" panose="020F0502020204030204" pitchFamily="34" charset="0"/>
              </a:rPr>
              <a:t>Headlines about China’s economy 4 years ago:</a:t>
            </a:r>
            <a:endParaRPr lang="en-US" sz="3200" dirty="0">
              <a:latin typeface="Calibri" panose="020F0502020204030204" pitchFamily="34" charset="0"/>
            </a:endParaRPr>
          </a:p>
        </p:txBody>
      </p:sp>
      <p:sp>
        <p:nvSpPr>
          <p:cNvPr id="3" name="Content Placeholder 2"/>
          <p:cNvSpPr>
            <a:spLocks noGrp="1"/>
          </p:cNvSpPr>
          <p:nvPr>
            <p:ph idx="1"/>
          </p:nvPr>
        </p:nvSpPr>
        <p:spPr>
          <a:xfrm>
            <a:off x="155576" y="2819400"/>
            <a:ext cx="8688358" cy="1600200"/>
          </a:xfrm>
        </p:spPr>
        <p:txBody>
          <a:bodyPr>
            <a:normAutofit fontScale="25000" lnSpcReduction="20000"/>
          </a:bodyPr>
          <a:lstStyle/>
          <a:p>
            <a:pPr marL="0" indent="0">
              <a:buNone/>
            </a:pPr>
            <a:r>
              <a:rPr lang="en-US" sz="11200" dirty="0" smtClean="0">
                <a:solidFill>
                  <a:schemeClr val="tx1">
                    <a:lumMod val="65000"/>
                    <a:lumOff val="35000"/>
                  </a:schemeClr>
                </a:solidFill>
                <a:latin typeface="Algerian" panose="04020705040A02060702" pitchFamily="82" charset="0"/>
                <a:cs typeface="Times New Roman" panose="02020603050405020304" pitchFamily="18" charset="0"/>
              </a:rPr>
              <a:t>China poised to pass US as world’s leading  economic  power  this  year  </a:t>
            </a:r>
            <a:r>
              <a:rPr lang="en-US" sz="11200" dirty="0" smtClean="0">
                <a:solidFill>
                  <a:schemeClr val="tx1">
                    <a:lumMod val="65000"/>
                    <a:lumOff val="35000"/>
                  </a:schemeClr>
                </a:solidFill>
                <a:latin typeface="Calibri" panose="020F0502020204030204" pitchFamily="34" charset="0"/>
              </a:rPr>
              <a:t> </a:t>
            </a:r>
            <a:r>
              <a:rPr lang="en-US" sz="8000" dirty="0" smtClean="0">
                <a:latin typeface="Calibri" panose="020F0502020204030204" pitchFamily="34" charset="0"/>
              </a:rPr>
              <a:t>April 30, 2014, </a:t>
            </a:r>
            <a:r>
              <a:rPr lang="en-US" sz="8000" i="1" dirty="0" smtClean="0">
                <a:latin typeface="Calibri" panose="020F0502020204030204" pitchFamily="34" charset="0"/>
              </a:rPr>
              <a:t>Financial Times.</a:t>
            </a:r>
            <a:r>
              <a:rPr lang="en-US" sz="6400" i="1" dirty="0" smtClean="0">
                <a:latin typeface="Calibri" panose="020F0502020204030204" pitchFamily="34" charset="0"/>
              </a:rPr>
              <a:t/>
            </a:r>
            <a:br>
              <a:rPr lang="en-US" sz="6400" i="1" dirty="0" smtClean="0">
                <a:latin typeface="Calibri" panose="020F0502020204030204" pitchFamily="34" charset="0"/>
              </a:rPr>
            </a:br>
            <a:endParaRPr lang="en-US" dirty="0" smtClean="0">
              <a:latin typeface="Algerian" panose="04020705040A02060702" pitchFamily="82" charset="0"/>
              <a:cs typeface="Times New Roman" panose="02020603050405020304" pitchFamily="18" charset="0"/>
            </a:endParaRPr>
          </a:p>
          <a:p>
            <a:pPr marL="0" indent="0" algn="ctr">
              <a:buNone/>
            </a:pPr>
            <a:r>
              <a:rPr lang="en-US" sz="11200" b="1" dirty="0" smtClean="0">
                <a:solidFill>
                  <a:schemeClr val="tx1">
                    <a:lumMod val="50000"/>
                    <a:lumOff val="50000"/>
                  </a:schemeClr>
                </a:solidFill>
                <a:latin typeface="Algerian" pitchFamily="82" charset="0"/>
              </a:rPr>
              <a:t>China surpasses U.S. to become largest world economy </a:t>
            </a:r>
            <a:r>
              <a:rPr lang="en-US" sz="11200" dirty="0" smtClean="0"/>
              <a:t>   </a:t>
            </a:r>
            <a:r>
              <a:rPr lang="en-US" sz="8000" dirty="0" smtClean="0"/>
              <a:t>Dec. 6, 2014, </a:t>
            </a:r>
            <a:r>
              <a:rPr lang="en-US" sz="8000" i="1" dirty="0" smtClean="0"/>
              <a:t>FoxNews.com.</a:t>
            </a:r>
          </a:p>
          <a:p>
            <a:pPr fontAlgn="t">
              <a:buNone/>
            </a:pPr>
            <a:endParaRPr lang="en-US" sz="1800" dirty="0" smtClean="0"/>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pPr>
                <a:defRPr/>
              </a:pPr>
              <a:t>6</a:t>
            </a:fld>
            <a:endParaRPr lang="en-US"/>
          </a:p>
        </p:txBody>
      </p:sp>
      <p:sp>
        <p:nvSpPr>
          <p:cNvPr id="5" name="AutoShape 2" descr="data:image/jpeg;base64,/9j/4AAQSkZJRgABAQAAAQABAAD/2wCEAAkGBxQTEhUUExQWFRQXGBoZGBcYGRwdGhwdIBkaHBodHBwdHCggGBwlHBwcIjEhJSkrLy4uHB8zODMsNygtLisBCgoKDg0OGxAQGywkICY0LC0sLCwsLCwsLywsLCwsLCwsLCwsLDAsLCwsLC0sLCwsLCwsLCwsLCwsLCwsLCwsLP/AABEIALgBEgMBEQACEQEDEQH/xAAbAAABBQEBAAAAAAAAAAAAAAAEAQIDBQYAB//EAEIQAAIBAgQEBAMFBwIDCQEAAAECEQADBBIhMQUiQVEGE2FxMoGRFEJSobEHI3LB0eHwM2JDgqIVFiRTg5KywvFE/8QAGgEAAwEBAQEAAAAAAAAAAAAAAQIDBAAFBv/EADYRAAEDAgMGBgICAgIDAAMAAAEAAhEDIRIxQQRRYXGB8BMikaGx0cHhMvEUIwVCM1LSFWKi/9oADAMBAAIRAxEAPwDy0VJaYSlaC7CSnWVHWiVposGqe60oVHtgpoFFTSha5EBOignDQkIrkCClArimA3qVaWFUGBKUGuhEOBzST2roQxbkuaK6E2IBMJ60VIlcGroXKRULGB/hoTCMSVdXPCeNSM2GuiTAgZpPT4SY+elZxtVE2DgqU2NcYxD1C3GG8GYVbTW7xDOCyrdQFHURuwnI5DDvqKw+PtD3zTB5Zg+0i3uourgRhy4x7HO6i/7rYdsMuH84eYhZkvldizyUKgklCPoRPXVnVNoa81CwxkR+Z3rhtDS4EZbpBPP1VdxrwE7PbOHgo2VG6cwgM+ugDLDxPU09LbYBD88+h0VAWuJJtr0+1kOKcNaxee051RiJ6GCQCPQ7/OtzHh7cQ1TBsgOQk/OmhPJSh47ihhRD4UebvTRCg50m6cEnahKLWl2SZ5dFA00mQ10pSwpIopQLriRB01rgCnJaGmQhTTrziZXA1yCUGuTA3UqtSrQC02UmUUsouYCkiip+EibuEAPp60uJbjs4BUN5BtRCSoxsQhilUCzGkQlX3oJmi8FPYihCewKTP2owhO5cs1y5pISmuXEhKKEI5apYFBERvUtmyWIABJOgAEknsAOtcSAnaC43RWF4dcuXVtKp8xjAVuUkxtzQAfQ70pqNa3ETb1+FUsg+aymbg10NdQ22D2lz3EIhlWQCxHUCRqOhnal8VkAg2KXy52hAXMIylcysMwBWQRmB2K9x7U4c05JRSMo3hXB7l655dtQX15SVU6CSBmIk+lTqVWsbiJt6/CcMDTL7c5+lp/DXhezdS8MR59u7aaGGijKdIGZTLT0kaVjrbQ9rm4IIPr8pnPNMA4QQdTP404+q1WP4yqBLeHnkTygSx5ssAAkHmb+p7UtLYwCXVrnON3NeeXGoSd53ewB+T6HNUd2xcY531gwQWhVkwPy1IHQ/XSXy0Nm2kfgJwwNJd6z0HM2/SgbBEZjz5gZ6iRPKoHrBqYe2RGR+dfRUwGLzPpbdF8/ZWHD+MPhnS3eZvLZRmJIlZOsf7R+HtMQdaUMZXuYsc+XypvYG5Z5xp7fjqrXxhw23ds3nZB5pyqpOytOsHrMHUbiD1rLQL6NTAdJlXouJAaMvx9D5XkREdK9kXVpLTwXLr71xsiw40gTtQlKWTZMcRRCi4Ycio/MI60YlJ4rxquOIPpXYQgdqeBCHJqiz4yblcK6EMRSVyQpKC6EorkQEoriiDBU4OlItINk6fauVMXBSnXc12SrnqonUe1FIQOShcUQpPMpmWjKWEorl11IlskE9Bue3ae1KSAiASnZaCMJKKC4LRXQpFtyQOpIA9ztSzCcNut3wjwYlywDcGJw99HyPIEZt0ZAQpI9mkEdd6wP2pwfDIcDl9H+kzngWcBHA7s94/C1GKx6EoSoxFy0FyXnVcysIBfMOuYFssEaGDU2bNAguwzoPjMeyiHOvgsDM30JjcdJvY8FKvFxIZrQBZAhbKpaJ0Qk5SFzTy69a47JTmA4/uM+wh58Mabp1yyjPqFD5eCu4dMMyMtm3GQB+ZSGLZldoMEGD6R70ng7Q13iAguPuO+CYVXB2LXrEDfHrmp+L4nCXblu66h7lshrJVwG0jlfKSW5hOvc7a0GbPtDGxkDn+krKxAgazmPiYHuqrHYy7fAtgstsgQdxBUxOugnT269tdJlKjJYJd7zrCHhYruy9uvXp1uibfCVETyMZZlOoRZEOpPT279Igrnkf3wKfxIm36voocaMxIUAqAApjSTA8yR3E7xHyroAtr9aJgS4T3fXvqqlrgkgOLjwCy5i0vPQL2MmBHSnLQPL/AB3W06pcJzF+c3O+FBjVbK2rFB8UCCW0gEMSYGnr+tIyMQix0HDfZE2BGm/jx74LZixbfCK14MCiKUY6a+VbAidDJWPmazVnPFfynOJXYsDhAH5zP3K86bwvfdmICqhYlSxIkEyI07VrG2Um8d62AW8x+1Q4yyyOVMSpjTY+1aWODgCFMmbhRe00V14sU0uYiuhK5ziIKW5g3CqxVgrzlYjlaNDB2JB3rg9skA3GamaRKM4l4du2bCXzBtsxRoBDW3G6XAQMp7dD9JSntDXvLNR7jeFCowNNu/scVX38E6EBlILKrr6qwlWHcEfz7VUVAcjwSmmZjVQZacFDCkK0ECE2K5cI1SRRTJwWhK7AFIDQVRCXN/kUFyUmiUS4lIRQXQjOE8OuYi4LVpcznYCJgb7+lJUqNptxONlam2cyAF6JwP8AZkxi5iWVMpBCGHmDJD6gAEaaGvMqf8k3+LL8UateiyA2536e4v6LXcTwmGQKqWMPcTY2haBMaDQqDEeorFSFV5JkjjKztrVXZuP49Fn+EcFw9i9dvWFZTdUW1sXFm2QzKWUE6kGNiNJ0ra81ntFNwniM++KbF5YNuPf2sX4u8NtYuXrlu3GFzKbTgggq4kQZ1APL6adxWvZtoFRoBPm1Vabmllzf6WWJrapk3XKa5EG62v7OuHXrl5XRUa0GVbubIRG8FW+8PiUgbj3rz9tqMa2HG+mauXNFMkug6RM+y3HiDEDNkJAZpzssgQAwDRJAJ2J7e9R2ZpZT8QC5yHDX6HVYWeYxp37CxPRCJhSRmEAXAWzqQdIgKR3zAAb796ufKL3jQ7+CqHAmfcd935qG+TGqwW5nBOjLuNehyyAP4p6EdAAjQZHWfq6OtxfXdH2g7jykwATAV+yCUIYbj1J99IogXjqR00XafB+0mRdSRlzDJrqkE8zZuhVtTtoDp1HNvHrx4SFzjEkW03jj+VeYPIrNGS0SRoOZCAASumok8wIGoYyKz1qxpkSMQ95S3N/jsd5I5OHkrOZG1nlLdOkmdNBpHSs3/wCSbMFpCWADHz/a8x8U8Wvtcey/7oIcptqdCRpJP3pHy1r1aLGBsi86rUGWDpndwVbwa2S+hIgEkggGI9aaqWxdO4ANMlaO0C7WkWJeFUjISASBzab76+/rWcNzA652PDgsu6cuG7jb4+1p/FwAS2xdlgQtrKOh1JM9so67etRaS6o+BrnO6wCNIw+Yk77W/srM8I41cvTmbQQqxGkR+mlM/ZWDLmVYnD1KuLfghHunzFOozA5jrIncbe8Un+S5rMQPDv6Q8QNaTEwpML+zq0Fum5nI0ywedNdSD8NwAGYK9N+4qbY6W4CD+frol8YWAi/p8T7peDeHhYtvaxDYe/aYZVbIQQCxkG7HKI1mZU+1cXOruDqQcDztlu7kIVKsWxEcDA03TJ6C/BPNrAphRhG/eWVYtzsS+ctIg2xymCR67daPhbQX+ISGu6ZcrqXi+bEBlw/+oVv/AN6cP1IysIKFGKmOpkb6AddBWcf8e7DdwnPX6U8bs787f/SFu4zA3rtu6wUuiFEJzqMpBkZcuXYkAzpM1obslZoLWuEZ569YOa4VLGxvwk+snrZCWfB+GbAPh0ZXOZmt3mAGVm+BSykgiAFOus7DSg+rWZU8VwIiARvHBMaswBkP7NtPRYx/AOI8qySuS9cuNba25AjRmVpE8pVW77CN61f51PE4C4ABn2j3VcLJieM5hZW5hyu4gEkA9DlMGDsYMfUd62zeFLACAd+SiK0UMBC4etBcJBunGuRK6B3oXXYOKeTRKrBOiYwrkwEIrhXEHw91L1sw9tgwnb1B9CJB9CaD2B7S12RXECLr2bBftE4feQG63lt1R0JgxrDAEEV4B/4/aGmG3HAx+Vmw1GZT0Q9nxjgr15FtlwQeV1w+gnSSfiC666R3qrdnrUBjtyJ/r5VQ2q5pkE9fxdaDiFtUhWg6QSQSNNpUmAvcg7E6U1DamVLOEdbfpTa0mS3vvdCoeJYcKj23XzcOzAdRllc+8+kiJPKN9BWlzLyLO37+frn/AGixxnF9ad5LF+K/DSJbu4lGzTdDEKpCKjaEj/1No6ETBkCtKs7EKbhH57CuxwdAic/69OSqsH4UxDlCE0uWjdQnQMBErJ0VtZEwCCNdaZ21UxN8jBVYDHEHSPdb7w3hPsmHZXslbl1QbiF8xUqxCAKF5SwMjUka9qxOAr1A6fKNYjoo13lxAaRbKAbk6Z3jWPyERw201x87AjRtoySMsaRIXb2getXfBzFrJYIECZv769UN4i8WWsL+7Rc90ACF00AgFjB9CIk0zGOqCSYCfDdZO5+0DEyxy2YaeUq3XsS3b+dW8BvFNAjv6Hyp7Xjtf+Jh9dfgbTX0Mddd6U7PuKMwpG8a4fL+7w7giY1ECVgfe/lSu2dzjcrmGMgg8V41uuCtpFsj3kxG20R161w2ZozMqlMFx8y1Phu+wsAm9mltXnSSDKknY6jf07V520U/EqHyoVzTEWgd+yy3GPDl43bjBxcUkuGJhisZpYHUQsenat7NoEAOBB7CLC3BnEaX+kvCOHvYdhdhNuo11nQwwA/Olq1GvAw3PVOWOmAbcFoOD2//ABNtgweWbVW0zeW4QRHcqPc0KDhjw7spzUa1FzWGpYjWFfce8PfaUdk0Yi5FxukFciwNQsZthvr6Vgo1/CIa7hbvVRa5rT6c51MqLg3hq3aw1sYgL5qjmNpxqJJEzo2kamruruqP/wBN50I3JalXzTMgb5CIx/i+1bJVJ6BQII6yZ6TptPWuZsGMTVMHOBf8x+VAkk9j9+w4FZ/EcdvtovIg0BBJ1+ek/Ia1qbRotuxt+Nz9eyfC4nzfX79Son4VdZiGLPdJaVJk5QAQQeuuYe9F1cOAk238dyZrA2w7CMwvBlguuW5bS4Bl+8xjYDrplJU66H1qWJzhGTo6Dn7oEi2H04x+PxdSXODqbaFYuXGT4QBltlmAE9gDmWDqCdt6QucASfLffcgfk8NEARMN6k9/tNu+G/jCMHZFkuZCLA0Ag6toQfSKLKxls2xaZk39hr1RlsEjLvv82QF3h9ywDeF3yzAPJqZMnJvDCN50p6W0TDAJ+DpN0XBpzM988lbcJ8QZX8i/lQgwXXRJ2hh9zaMywN5EajquzU6zA6nY6bj3ZTxRMmRr3qpvEPhm23Dvs9lCPLcG3mEvmPxSR3kgkdIOorBTr1Ke0Y6puQZHWPxKu3zvExHtGi8fxuFa05RwVYbg/wCdq92m8PaHNMhUezDYocHbrTqOSaTRhLKeK6FSFO66VOVtc0QomQRvTSoloF5Ue1NKSUsUsowNyJwOMey4e2723GzKSp/LcehoOaHiCJCIa02cFrLP7SseFjPbb1NsT+RA/Ksf/wCPoTMe5Sf4rDkT7fS1XhnxA2ItH7VaAOZTbccttmzjSCdDI3Ghnod5vfTpSxhJOjcz/XPJF+ymnDptxzVg/DWU/uzyznYqdAoRQRE6w2h1nKNSZpnnEPNlu4rO0t/fffGU1uMXBbhlEXFRiWIytOmsJA0A06gadakNmp4gRNp++7LovOWW+0776Z5qvxGdy2Ya5lBhhGyneZmRo2/rVsbWgYYAue9/VVYzueuka7oU3GeL/ZMOzE87aIJ3YgevopI6/OhTBqGNAqYBNs/xvXk124WJLEknUn1rbZVO4I7gfCDibmRXCEDchiBvExsCYE9yKD3YWypuJByJ5ILF4J7TZLilWgGD67dIoh83CaLwrHhnAnuAHZdPUmTHKOuulSfXDTCr4bGDzXNrDctLhfBxyk5SSAcyk84AMTl676Dr0qPjjFBPLjaVF20jId5/jor7C4EWUbJla2JXM3wtbYgB0A3IAMx0n0oYgSJsd2sjQrOXl1yf6VgqKASup/eBb2hNwKsZI69u3LNLE5jdbdxSScr688+/0hcQ9ohbYtMgbMbTGM7EwoUidDM6noNIrhSBBcTO/cNSVzKtRjpFt3e6/wBoZsIeyqCSFWBnkEAZigjfQN3jaakabjdrrjXLuy9Jm1Bsteyxz17nvge/FLoBDG3Ox5jmkaGYME9yRSuwE4nhpPX7QbsbHjytcB0PyD7FVN4XL8+YWZSYAUDcQTCr1yyfcQd61isC3ywJz09d91iq7OaT8Lrnn8Tw4qUcJGW4bcOAfKUNuDyFSZ7yFOx+hqRqZTbU+8pRw77PwrJVsoQUIdUA/dt8RLyp39SDBnf1FLciXWnUaAGfhDEbwI7/AH8qH7USrJbJzls3mEyVJSCp6kSDr6zvBJwtBl2Q065+6IpOcIE+/H66JGdy/mKBbhQAkiIykEmN2E6N/gSRgwOMyc+vdlb/AB3SXHvv4CZbwNzXn5bgm4JMvAOpPTUx7VzqzDfUTHBN/i7+vNdfN9Eyqkjysmjba6NHVmBPsSaDcDn4i68z03cphSfQdu7Gg6eihxd7MjKLaIfhMxoCICg5ekyTStbhdLnE66rn4ovbfcjsD+gqzG2Z8x1CRIRIG5mSF0k7rqf51dj8mkmcz3Nkl8xyH9ad6K98E8WYjybrFTbAI13QGIJ/2mNfwnsoqP8AyFFtSmarbuG5TwwYVL458PhvgJe5zOAB90k8uuvt/ep7HtBY64hv5W9hFVkAXC80Ir3FmTSaKSYMrp9aEI2RjDtUl6LhuULimCiWkC6iNOFFFYDDm46oN2MCanUeGNLjotFIBxglanjHAGW35dq3mVRna5oSxEjKFGu3SvN2fbGufie6NAPytVQSIAsNN6hwvBLNqwL2LzpnMKg0Pz03MTTv2qo+p4dAAxmVN2GmBIkoXxLdusqsZSzA8q2TBgbNlH6mn2QMa4jN2p/az1mvJxPz3blacE/aDdRPLxCm4n/mLAubQZnRh3Ok9ZrS6kJltvhZDSJur5vGmCualmQkyw8ttYOZRoSN569TUvBeD+1zQ4afBUXEPHOGSfJtveeSQW5V+I7zqRHppSt2c6lWDXkZQsJxbiz4h89xpOygbKOw/mdz9K1NaGiAFfyNGabwzBtecKpCqSASdYBIBOXdu+Ua0xECYSGtHDkLrT4Pw1isNeV7RF1ZObLoTbDKWzBtNdCAJOlQNamRBt9rnguEk+0dLK6xfhHzsQLjsTbKqSB8QBJG/WD00PT3j43lGHuEBXDJEX7+FcWOG27ZUZVJAZ3ynI6qFgrE9GII1G3zoXi3Ia6/kLI+oXEk/SixuOK6ZzneC1zQOgKgZGUCCu3bWT611h5oyyG/O/ouDJMHIZ96j8LLY3xUlq4pADnTlGqoJkjXSNdF/PQU4oPMkm/ytDXtta3xy74K3wHEBcErcDKTJkkwSSWgf7tRGhnWkqVW4SHiD3F+CuzZHBwdSM8dfTsJ62mZWYkhVyzvPxTAPTc1OlXAp+bPu6avsoNaBabxxE+3Lep2uMM4UFB+CeYKMuVj6SRGsgj0mkqMewmo0z3dNRdTqAUareX46qDEXEYKTtGQqDDSh+JjvJJJ9RFGpUsDhmbz+F2zbNie5ocRGnqBrw5c02xcynMGCkGVGbcwRqOoykjvqe1TpvaGlpCtt2zuqPBGcd98UQFZogqQs88kScxKn8U6yY6war4rfMRrFvlYjsbxAdxS3TbthhcYE/FLRoY3j5DWgHPf/AJ8DKcB5n5XYbiNu4YRtCIBA0Ousd9xUqjXMEkJ/G/9RxVdiBfu3FVH8saTtJSQSDoYkVakWNbJAJUakvcZOXHl3E/CG8TW77s4t57aWgoJLEZidskb+231p9nc1oAJknhlwShoMveOA38Ss5xDFYnDlYxLNIBzKzQDA05hqRpWtrWPFwPZIWtDoA/HwpcJ4suGBiALo/FAzjXeRo3saQ0ALst8JwQ6zloLdxSFeJUcxdScxPSTHboPSsrhYtGtoOSg5uE+YZd55lO4FiAuMskMvO+UidQrrlg9Ov61pp6C46apHWB9frn3mtJ4gZBl0/eESQSZCiBCxsCdY/tXh0mG97ZTpPeq00nwYOQ03zvPD0XkniLC+VfYAABuYQdIPb5zXv7M/HTB6IVW4XEKqY1pCiU3NXJUYx0/vSLdismwSCYOg1I6dNfnQSkyJTLdrMQACSTAHWTsKaYElIGhxhqv/DXhLE4u4wtDLkaGuEwqmdgRqW9qBeCLXXGGNxPMDTeeX3YL1Hgvgy/YVs+JW6zQRmDCCOkknT1ivM2rYxVjBAjRBu3U2iA0+yrMSz52w9+0EvQWQMM6MJ5WB6jUdq8+pQdQOIG2sWK303h7MTD+uixfGbDXnd3uctvkZiIGYTyoo1+tens7m02hrW53AzPMlLhkSZv6n8KC/wAHw9pVF+663GUMVVZgHYT0NO3aKzyfCaCBaSUtVtJsgglUmLuqzkouVNlHYevc9TWxgcG+a51WYmbwoy1GEcUJpNMgTOaksXWDArOYbHqDQhc06L0Xw/YxKt52IxBt28qsDPxTsDykbTMVnedGtkovNIDIxbUrb4jD+ZbzWbikQCNirETEEbb9Ow7VlaSBBH6WexdLgsFxY4uYNhnZgWlnWNDHfc7BdJq7HticVsrJ8MeW0DPM/SxOM4xeuiC8DaBpp2nf6mtDKbWZBcRizMoFNKcmUwsVNbvlTKsQe4JBpSJsQnxxqvSPCeEvXLBvYsrZsbrcaAzj+E//ACP5151TZWF3lMcM/RaHbe6i3C659xz+s96divE+EEhLgZtefWSD7DXQD00FUqMqwWhp3JNnNOQ95jWIP0q/DeJcIZDOyBozZUZmciYgkQu/6aVM7NWLADFlUbRTY8mk0knU5X4TJR+O8S2cOijI4zy2WBmI25iTI16H6VzNleQpv2kF0m576ekrM8R8ZXXBW0otKTPdv6D6Vop7Kxud1N1Z78yqXDhr91Q7EszAZmkkT+Z9q02AsgAGyf2tVhuCJbBJxfluQGUKuhWATKzue09qxOqvcY8ORvKFR9LX27v8LVYW9Y8o3pPlroSYkaxLEbHbSsr2kVBT1MoCoQ2fb8QqfjuEuYhM+FxHmKDOQwCIk6HrttvrVae0MpuwVWwfYqYY03MjPVef8Qxl1iRcaYMxpE7dK9JrQBAXQB5s51QlMulajw/iJs5WgQTlZgT8gBsZ1rHVbD5Cq+MInPle25HcMdrl+y7OWdbkmegTmkdRIG1UaGU4AEDNZWguK23FSouzbKo8LmbXO06EKNnjTTcR9fHoNLqBxDlwhM14a/Phpx/K8z8dWMuI3OoOpEH4j0+fSvU2J0sIVagggrNmtqmQlCmjZLdWPDsMLl22jHKGcAntNQrVCxjnATAWxrRIla3jnCVXkK+ThLYDMwjNcbYAf36mvJ2baXOGL+TzYDQDeq1ADd/8RkBqUxMGqIv2e0UzoWN65rkX36GOg70/iOe8iq6YMYRqU5BHljCIvGfLfK9g8M8NTC2EtINANT1LH4iT3Jr0mVDK8PaH+I6T2FBc4yly5kAO8Bun9qwjbW1auBoO7gYVjsjmMxE9FWeI76rZe4wJ8sZtBrEgMB76H/lFLtmzOqFuE5/Vk2yVC18DWywWL8R4Zo820xQcyGN2HoKizY67f4OE5HkvWe80xiP7WL43xL7Rea5sG2HYAQK9fZ6Pg0wxYS8uug/nVF3VOH+TXIWSgDsflFGVVoanq8EERprrqPn0iiDddUEiFofDzvinFi7cbyxBCxoTmAhidADrvvMdaR5gFwAUYbTImeG4Ivxv4hOb7NaJRLXKwXRZUnUR8vpS0W4RO9TEVSXOVLY8U4hfic3BKkhidcuwPcU5Y06LsG4qqvXMzMwEAkkDtJmPlRVQYAR/AuC3cVcNu0BoMzuxhEX8TN0H60CYTFzQJcYHeXHsrQeE+CWRjXLsL1iwrMGykJccRAjXlBJPqF9aRzhF1MvcGeIwEbvv6Vxi+H3Mbca5jL+TD2zJVJOmpCoI1aIk9JFRD8OSAFOncAk8dd+th7n4yviCzbvXkTB4VraAZV0Yu5n4j1q7CGiSUzQ993R0iB6Kx8J8FyXS92JWdiCAffYn22qFarIgKlg0keveizXGsX5t+44MgmF/hGg/IfnWhgwtAUWoKmTBS4TEtbcOhhlMg9q5dmITzeY7k/U/Ogna1ugWk8H8Se0LglcvxFGPxaEaDr/es200w+DFxkd3PglcA10kx3px5oe9j/st67btjOkjRxqsEmNACI9IpjTNQAvsdY4rgZED7kBUvELouXHZRlUsxA7AnQVcWS3wgHRRpZJ0A+VcSAmawrR8PsMqlUWXALmAZAA1IPoOtZyRYnI2SVXY3GBkth4eW3bw/wBpYZr7Em2TpMgqo0011P17V51fxH1fDaYaLHhvSvJa0BuvfsO7o7hzkjzGFmbq6yDrsdRGh1Gs9u1Ue1gbhE2S/wD6g5x3n3uXnXjq7mvLqScms/xEfnFaNhaMJPFXqHIbgFmYreopa5C6nLUkLUXFaThnioJYNq6putJgscwI3GbN2NedW2Auqh7Dh5W9FUVi0eXNTDi+JxdvyQFRR/qXV0hd9Z0G35Un+NR2Z/iEknQcUfO7+RsMz7r1LhviRL1hLiyQwkyIiJGvuRp3kVTx8Di12me4cOPRea7Z3YojPJBHEguXIyqCTCgST30rNSexsViNThA3nXmVodTd/wCIHmT3kq3xVxpUtFGtlhc5MnVjvEjYadKZu0VdoqQ3yhu/PcVehsoaQRc58FkOJPYQjz08y+QP3YbJbtjooOgEDvT0G1n2pGG7zck71ofUDTYSdSR38Kn4zYxLEJ9na3bmURUlfcOBD+4JrdSpindxl2pP0sZ8SsZBkbgbDpp1QF7g2ItrnexeRQNWa24A9yVgVfECh4ZGUdCELXFTJTZooB104iinnROs3mWcrFZ3gkT9KIcRkkhpzCZQMlMIGQUtrCuyllRio0JAMf5rSkgZpgTojrnh/FLGaxcGbbl/l0+dJ4rN6eDvHqttwG0uDwOItX0DXcSRyAtIXKAMxERBJOh61N1UGyg8Fzmht4ubW/agtvdvsuHw9ohAQMqDQL1LnaY79aQADO5TOxO8zj9eu/S1+V4uX4WGZlv4mzh/LIU2xLMsgFQADGx6TrM0/hOFzYHf3+VN1RrQD/Ind36COW9XOEwli0h+y37AVhDX2cG56gQIUemlIWukgDv0UXVg7+duGXqSZ7tCAxOEwtu2RmbEGCAiHKvUbzMd9RvrUhY3N/T9+wVy97smxzy73Z8F51xbB27SM0Q7mAvRR6fSJ/rWpji7kmmLHPVUIAq6doBS5aCOFJIrkJCcl2NRpXI4xmirWHuXSzAM0asY2nv2pH1A0+Y5p6dIkSLDLd0Vlw3w+7Oin75hfUyB9Nd6hU2kBpO5MQym8A3tPDvP0W0XwiLV+2oDGyFzXbhGhgnMoPTaI9ZrzjthdTJP8tB8JHbQXTEAaDfuVuws4a5cuTDvC5IEKIjJHUFoBMbUw2etVGCoIaJvvOh/pZXVQRAudTPpO4DjwVbasXMRcQtaRrZU5LcwsAgFRAgOCRBn72h3q3+uiwtaSDIk6zvz/pcL3cZtz3dz8ZKTFYhLSqBaVV8tuZssFZGvXmA32O1JUNiJvMdfpNRbJl2USf0vLsZda/eYqCZ2G5CgafkK3tDaNMA9krnuzcUExqwTAQlork8xQuqmEgIroRaQM1ecB42thHtXEz2rh1jcaQfcRWLatldVc17DDh/aoKmGxuFqsfjls3LQtC6zuoC2kMKUGxZTtAOntXnUmVKlN4eQGzJJ3q7nAvgNl2/cEc3HLCuENxS+YLlGpzTEH51mp7PXH+xrcrzyQNRjvJvsouIcYe01y5eQeULmUQObUSHXowkkRpEVRlAVoDD5jJO7PJDEWDhlHZ+YWK474gFwt5Cm2G+Nj8TQI+QjpXr7Psjmj/aZjIaBYqtdzrCw7zVPhOIXrX+lduW/4HZR+Rr0JKzua1xlwlGYPxJi7TZkxN4E7y5YH3VpB+lHETml8Jm70sj343hL/NicIy3Tu+FcIG9TbYFQf4TSYBoSPcI43gQYPOQfUZpg4zhbf+jggzfixFw3P+hcq/rRwN1JPt8faAqVJ0byEn1dPsFw8TT8WDwTDt5OX81YGuLW7vc/at4lQ/8Acn0P4WrwfAsLfwb4q5hjZIVtLLOZAI5lVmaI3+R02NeXW2pzazaNM34memUouqOYYsegHx9LL8Q8JX1ZvKU3ra7MAASOvJJOnpNegKjdUxbI3K08FYzEi09u0lq7bzM1xGOW6sKNUneZ7HY7SKWrTa4YvfdzWZ5fjEHpv6+5W+8O8Za5hTiABcAVi0auDMhD6iY+VQcC11/0hmBh9OPVN4oVuvZOUsjRIQiSGEGOkAmSfSRUzMnEnblZAWfGFvD3GtBEXDSbc2WkqTPxmNTvzAkz+VgKjSIsdR+7meaif9ok370yHp6qkxGIwNtGGHR710z+8uNqp7wAMxowf+5PfT7VWlzgA0ADvLP5jms4CzvAUk77b+/pXGzVYSTbRaS29645zZmY7wNABuSFGw7KKzlrRuE9EwEZd/Z68kP408N20t/aVdyORQsBgzNPPmDaKSO3pTUatVtTwngDM9EKTmus1sngcuYjPrmsG+/rW9O5pabj1SVyAunJaJ2oEgIimXLVcH8FXL1oXTsWVUH4pmTPQADevPrbc1jsI3Snlgibn2A7yW74FwVLFi7aeIuZldhHwxCGdh1OvesDjW2h4dTBJEW46+ihWrAgFxsOg5f0ohxexajyk8021lWCzlACqxznQzlBkA9a1nYyf/K+JzAvv6ZcVHG99wDlyET1PsEPdxt97lu0SLRb7hJmI0IuGfiP4R37RTu8MS9jZiL5m3Cw9VwbfzHmBYcpF/fom2eHKiDzWZDdYkj4gUkllOujKMuv9ZovqF7pzj1n9otcBAHONN/p0VhdYZ3EItpVVc6nKZjOHWNjlZQdenWpF2Fgz+enYTNYXkucvOfE/Hw48m0xKAAMxMzHQdh1rTQoHF4j89Ary2MLMvn9LOW7jDUEgwRM9DvWpzQ6xSlgcPME2KZclrkZSE0UOaSuTBSYW9kdWIDBWBI7wZile0uaQg12FwI0Xo3DPE1jEXMqgo+XdoE9wDNfPVtirUWSbidPla2bQ10jJZnjV23hR5Vhg91iWuXSAWGugH4etels4ftHnqCGiwCk+q1owU+pVLiuI3roAuXGcDaTWxlCnTuxoChJJQpFVBSkJCKKBTTRSEpK5KUs1yUhSKYg1yowlbXwP4oueabN9hcsOjAq0ADTYdApG42ry9u2UYfEp2cPdcWiCSfVarDJYUucLdNxAc62llzbnJnJJMhY+kntFKyttDoY9t9TvjdCDCIkDnkB39I3F4BUk24UzIeN2lyG9PiYaEaEjaKq92Eg5wrMaagjJUXC7drCM6rfe2GBNy3aJYMACS7ggspjc6bfOqeK+rk2J3n4y+FE0qTBBMxuyA4xPubojjVi81q2uGceXcXIbiqSQu2RAJIEDfepsqYXEuFx6c+aLqYqCCYBz3n6HBWfhDw+ti1mA5SnKzrq0jVo+6u0A6715P8AyO1EuwA31j4H2iXBggW6/PE7ptEZzGU4pwwW8SSHt3A2rFEyqD+EKrZZjr9a9DZqzn0hYjnn8I0y11wZ5x+bR0/KsreItIvKvN0VQCT9NB86qGuNynLzkO+v0h8Bg7tx2d8yoIzKHCMR0VZIBI0OvarCQPL6wpkD/tfhx91bcFxr+a1lpWVNxAkCAGAMQ27JMg6SqHWl2imH0jaYynfr0Um/zk33/jTvSAsl49xF44jLcu27iAnIEiVG0PIDBu8yKTYWsFOWtIOs/jgt9IEAG/GfxpHELOWbOdgoEkxAH5fM/wBK1l0CVdlMPf3ktx4d8HC5h1uu4RmcFFPVFaH0G7E7e3rWCvtRa/A0Tp1OSyVdoDojLP6++AWmx/iCWazYUMYMCcqwNIBG/sPmamzYWMa120XdqB+T2VlbjqG3qdeQ15m3Aqqt4O9eytcLgFiylklMmWWOUcoIb5wa1OrWLREbha/fNM0NaQ7XeYJiLb/gI+xgkQhhbDvcLjkYhSFGVhEgQ2rg7yd+8cRIjICM+/VG7sucqYLeKNLAIwYANAZIJNue+8zuDrSlzBEC4904oOdY5nuyruJ8dw+FclrjM4Ai2DO+57rPvG1O2m94sE/kblc8NO+wsF4i8UXMTKAeXZnS2P8A7Hr7Vrp0GsM5neujF/L00VCAKsSqQBZca5A2SM1CFMuSz6fpRhKluCiqOhRgVy5t1zGuXEAJAKKEBOyV0roiyctApgEhoJSLpIooZ5JCK5IW3TaaEiJwnDrt3/StXLkb5FLfoKBcAmDHETH4Vpa8IY0//wA1werAIPq5AoAzlJ6FcQ1v8nAdR+ESOB2cPrisSsn/AIOGIuOR/uf4E/OmwnW3ufRHxGf9QXf/AMt9Tc9AntxA30OHw628LYO6Akvc3+N4l/bb0qdWqKQmDz1/XRXoUDXd/scJGQiGjkN/EmUdgcVdLX3viFCBAuuQRlBdRsTpv1L1mrbQ0gBlyclpo7E1mJ9cRB9eHLLLdCTwxgXuXPMVRZtwyl3bVwylWAUbggmldWdTMDzHcMupUarqVVkFmEaZFx6DJb1sJmw62LIa1YTKWvvyxlIMidegrGa4pmXGXbgsr3CS59uCM8Q4qx9nNjOutsZAVLggQARET7g6b15dDxX1vEg53yHS6iJcZA9BP69V5jZwNwfEAI3J/oCTX0JcFownf33yWi4Pw9z8M+gMBm3Ov4Rp8I1NSe8/0niBe3O/rvPDJXGK4egX9203cuZZAVJEZgwPSdNDr361zSZuLe6gapOVuJ7j0CH8Mc9wlByFXYMbYU+Y/KVABgoIY/I71SuQym4uMWjfbIdbpWuJiMs785Jty3LOeO+G4ZCzJcyX83NYHMup1IYDl7wajsNWqbES3R2Xst4rOe0NIkDI5In9nnALgYYooCgVjbmOZpyR6dTPpQ2yu1xFEG5IHquqvaymWTcxPAf0PdW3GeKZgluzkt2JCF9wNxAj7gJIJGpk9KvRp+ADrUzPDlx3lebGKHE+X55i1rWHUpuF4UiWle4XbynI5Z8oicujiCAAZknYa1J1Ql0CBPr6KmIECL9971f2UKEEhktqZHNnA5SDrMx1npUXOEXz5QqMpg31/CzPGvGdnD/urSrcZcymCckH17+09au3Z3Pu6ypi/wDXL6WH4n4pxN6c1wqpEEJoCPXqa1MoMbkErjOd+9ypoqy7NJFcjC75VyYBc1cudKaq1xKWFKEPY/ShKbAdyfetQd9/Q1wKd9OCFPg8CWu+WTB6/Iem9I+qGsx6K1CiXVcBKusPYsKxtGGaJJYDX+hHasT31XDHkF6VPwA40ddSYQA4GZJVkZSCFJJEH85NX/yhrIKyDYsyHAjTmhMThssAlZ6gGYO2vrVWVMSz1KUHMdEI5qwUXWzTaKgSpLVpm+FS3sJ/SlTNDjkJ6K1w3h26Vz3SuGT8V8lJ/hWMzfIRRAJEjL0HqlcWtsTfcLn0GXVFYexgbDKXd8Y0iERTbtT/ALmbmYegFMBvPpf3SeIT/BvV30J91YeLWxSKlxrjW8ObjILVvkCBTpITlMrsetI2sC4tYY5JfCEzUu7jf8Jvi7AgLYUrdzO2lxyzShjKu5kqCvrHvSsqudOIqopsaQGDfzPDoqvxVwT7KyLmDSDtOsGA0HbN26GRXMeHCQlxXgmVdYLwewsPeKecWt2nshAxXV5cMQpIIUDpGp96h/kscSwGCLX+VVz8Bho9frPPhfqk4bwLE4jyczgh7jC5bDA5VEENA2B1HyA3NJtBp0KRqRG4xr+eiQOJMOdMXIJPpBy0tHtKvb/i/C4W4tu0nmKAQzqeZWBiIIA6dDXmf4W0bQ0lzsO4bxvsuBe+495uqp/2h3sziZtszZcyrmVTsOxj1mtDf+KpwCcxncoeCRefcfSr8FxGwBBDQNgNBrvAA0E9Nq2Gm6ZVw06Dv1Wy4Pww3FVgmQHXUc5HfXQfrWWo+NUHeTP2V+MKttSARsHHNvvuDv8AXrUWOe+CMjIvvlZalUO3WWZ4tf8APeFzOOR7akMqTOvIw5h1OoGp7zW+m0gccjHeaRrCTYXzEyPQZd2V9aw62LcE2hn5g2YJbzmSPvTlAgAgdzGteftVXxIpsMgZxeeVosqtBJM3PKTHLfz4CV5v4kwWIfFOLgV3ABJtLoV0OeFEnQjX0E1u2d9NtIFpgcfhelSYCGwbaSVssVeezgLVoBlby5YblVJJcxprDDTpJ3IqOztHiurHOYbzj8b95WDavPWdFxryH37gHRBYDD2hmyIb1xYuBkBIU6yrLJXLp2mD3FVcXGMRgZR9aypk3Jb621459B6LQYcOXJLgIeb92A9s6AMCMoILaHT1PeYGA0W9c/lFjZOfv33uWO8d+Iyv/h7JC6c72yfhjRY6GK07NR/7uWg3MaflYCPStpQMJsVynCSuRXGuRlcWrlQOtmuiguXCilxJ2c9/1roXYitqLtu8xUrmKH7y6Dp7V4wbUpCQc+K+ha+nWP8AHLeFT3MHOIEIVIYNp8OUDp6mtgqf6bmRHWVlbRJrjyxBnhC7H8NtuwIfndj6g9wI2IoUq72jKwXVtnoOdZ1zPFQPw9oyI6umpJMQpG/XSnFZs43CD8qHgT5WOBbxIsgMbZytEECARqDI7z61em7E1Z6tPC7KPf3Qj1YLM83hIDXFTlS2bjKZVmX+EkfpQBOi7CD/ACCW45YyxLHuSSfzriScymDWgeURyV7wPwq+JIVLiDlzZjJA1MgwNDoPqKjUqeGMRS4mm1+JjvvetN4auNiEvcOviIUjMujEA/FBHNBAM9Qek1Kv5CKo/SLBLSCeVloeJ8ItNasJdY5MPBBk5mhTIOuswD029amxzyTGqBwtdiHG3fuvLvEnFhiLsgcqgqp7ifyra1mEQCpguJk9hM/7fxOS2gv3AtscoDEdZ1I1PapjZqWIuwiSiWgmTdXXEfGl18OLY+N7eW640csHENI7qD/7vSsjP+PYKmI5AyBpllCoWzrbd30WYZyxJJkkyfUnc1viBAVLAQEVw7AvdcJbUsx2A/zSke8NElWYwkSvSfDnhO1Zh7hzXBBJ2CGQJysIYCRrXn16xPLdqYEpalcUxDfXfyIWjx2NWxr+7MMFbnyFgwEHKoP3uonr8pU6ZqDhAIG4rznVA8xI+VRtibuIdRaZECFhmA0y/dlmkONukyPrrDGtBxd/So1jtCfT4znl7hJxnJh8OSMtxioiWAJGcZsomQo3yjsakyuX1AGSAMzHduOZ4ZLVsww1BFjynTXL6Gg1Wf45xi1iLVnLbNu5bDKQTK5dIgn1+mtdSpPpvcSZBvxlbtmpvbUcSc79eSP/AGflUxNwtbJZbTCZjLzqCCOhM9e3rQ2kyzDv+dD6pNvl1MEHUflTY4m7iCxTOpzKJaAQpAkHcEnMf+Ydqu+KbQwGMMeuq8tjZEwLjXdaNDojQ5trZJuqpTQqqxcEmAJ1zgMOg6mJFSiSYGeun6XE+YYtbR2Z+E7FXVwuEZwIyiQRytOyBgInfX9KEF7wFdowiByXlV9mdizGWYksfUmt8wICs2nYALrWGmgXqtPZySr7xTwI2LWHdV/dugzNH/EiWDH1GoHv2qVGric4E3lTecRLRp8d5rMla0qeA6pPL966UDTKb5ddKGBJFcuDV00VxXRXJJWuxGIdFIhLZYiIjQdSSDpFeU1jXHMmF75e5owyBy0Q7cVVhlZoIYDMh3PfXYdzT+AQZaOhUjtTHDC46i4MfOm9U2PZrbMkFUnMAdQSOoJGorZSAeMWZWCu51MlmQzAzHNVr4lszHYmZj1/lWgUxAC891d0nil+0yoUqNDv19qPhwZlN/ky3DCaGJOv5V2GAlY9zjBUpXSelKq4bSpruEcIGKEL+Lv2pQ9pMSq1KL2sDi2FAB1oqIkI/h3E7tgzbcrsdNtNpHWuwtcIIlK5smZjkvUeB+IreJRXKqMQsr6gaazvB9a82tQc10A+VPTk+U5ojEHzjOc6EhsgB5SIZjoddu2neqsbhEdyg7ORl+Fm8d4US7mbIytnylpVZkDIcokDQgn1NWFQjVFpGoHr6ZcPUrL8R8OMgLIwuhSQwXca/Q9+9U8SP5WTCmH/AMDPD6+lThPQ00rg07lZcM4NduxAgHQE9T0ioVdoYwwc1spbG8txusOK9U8PcATCplCyx1ZnWCYE8rKSAOw3rBVqScR9Bms1SrIgZcL+oVrxC7lQjzLUFSyG40iR1VtNYjef1qLGlzg462t+dxzC88vFzMd87LN4K39qvnS3kKjObaZWmSQNTy3NzPaT0Fb34aTJdMDr3yVmlx1kcfz+fshHcQ4/Zw9i4tm/ZGIWY3eSN120J2nXXea851KpXqjG04N2Ufao1uMiQS3lHWViuNeI/taJ5ltVvIx50AAZTvmG4IIHpqdq30tl8Fxg2OhW2iPCJwmRxzQVrBsbL3oHloyoxnWWBIj6fmKoXAODdTf0WynUGIN1Mr1LifEXFoZUAuuiHSA2bKCc38Ek6ncqKwbHRaxxqk2aSBz0+14bmOc7wwd/pkfXL13LM4LAhcha0mRc43BJHMAHUjU7cwnY9601KsB3mMrQzZ3uc0Fo9NPS6nXCuxOZDluaZm7iIykapp37CKWk4YASbqu0f+QtblYdhU/j3FsVSzLRJYyB00EEaEdflVdniS4otpEkQMuqG8A2k85yyhitsssiQNQCY2kTpS7c54pSzNVexzW2tJhXvE+M4cXB9osq+uhK80bbiNPfT2rzaGz1wJpv9bg+6RjXNEU3HvmhvFXiWw+HuW0YMbkQANBBWPaAtadh2es2piqJQ0gjh+5+V54xFetdOcMJjUQpFdEUUEhNcjKjmmUyQnUEICvbnBrmcB2GSJLiO22tYhtNPDLc9y9Q7G4O8zobvUGLwORXVOfNlIYrtr+OYFPTq4iC60d5ZqdSgWtLadwYuf8A6kfCp8a7ljmGXLymJiR9a10wALHO68zaHVC4yIi1srIU1RZiFwFGUMIUuFsljA3pXEASVWhSL3YQrfB8OAJZ2GRYJA1n0rJUr2houV6lHZ2h0uMgfKLxNtCDcLkBjoI2Pr6CpsLgcMZK1QU4xGfrmqnEEEiAB31mT39K1MkArz6pDiO+qhJpwpELUeAMetm7cZiBKqNVBUAtBZp2CzM1KszG2AkcYMklVmG4q2HvvkctazmRJAZc2hidNKNSnj5pqTwGi1ty9GwFy3ikzcpLJ8RM7GSxXqZIHpBGlZQ6DfTT4RcyDLbjelx4LmC2XzQCFQaqwErmbWOWSRpop+bGAOW/dyQaS45m/wA9/wBZIazhrRRiEGhkDKIUZiIfT4if0M1hqMexsk/0vVpbVjqhgyj3RXD+HTcRyRlAICxpqdJC6zlH/VXABs65XSVK73Nhwg7vjNaK0UWJXcxFsnsTqu42P0pHyTYAxx+F5VUk535gSqTjtx1RDktoizadzzBl7ugAy6qNZMZuxrXQaLtNznuO/wBgVMF2c9/HoVN4dw7phA9oZ7pzN8QGYFigHNoIW2NfU1D/AJF1MubTfrf8Za+qpTwmA4wN9+c25i3BYfj+Me++a5btqQSMyLGboQXBh471aixtMQCepXuUdmawWJOsHuyr7WBPlNdOwdUA7sVZvlAUfWtBeJw9UjWw4DUyfj7XonhPAPhEu27hQA3AwYcwIyxt3kCAdZBOwrz6jW7S4ESABc7rrzNoeKhbhzuOs9k7hmlx63CwdhkW7AXNJOXoSfWZMV1QOLWtyboPyeJW7ZhRYXNYJc25O87hyyUtzBJbuZVuHMBzEIrAdjrt/Kd6n4YxQ2Z5SlO0vdTxVAI5kIyzhVWMxzXTDAuT2Mj/AGzBMdPWqYAASbjXeFgqbS6YyG4ZftRXLdokgBidSUMl1UpmDDmkrMCO5jcEUpokxfrxnJAbRUbI1GeQ/CS7hUGbyyq3JIVvuOPLDQRm1EHX1Un0qjWYL6e+aD9oc9vmNr9/hYTxldZipKRM+6yAcpI771qohoJDV6eyghslZK6PzrWhWmVA1FZiU2PQVy6OCUD2orsKRq5AphNFIZXTXIXV9iOIEZrd1M/OSZJke3tWNlAGHUzFl6davh/1vGIIK9xY5cqjlAAAaG27yNRVW7N5sRz4WWU7Y4ghv38hBY+8rkZFKIB8PSepirU2OaPNcrPtD2Pd5BA3fKFIp1mNkgorgFd8Dwy5TcMsQcuUeo3rJtLzIYOcr1dhotwl4ucoUqcOYknRFHVv81pDXaABmeCv/jmcRgDiiL9wiQVAQxPlxr9f0pGAG834qj3HUW3BV1y4BnGQc207r7GtEEwZ58Vhecxhz4ZckG9VCg7cnW7jAEAkBhDQdxMwe4kTTSpFocck61hyfQdyKmXLRS2dzjeytOFcQaxAXmEzBIj3H9NqhVpipc2K0ik1ght/grV4HxQrDKzlWkmIUc0ACG1H8+nWs76dQXz+lE02AxEK0cIMzQVtsCMiGWzhAQ7RuImd+hNAOxAAXOs7tyyPDmO7tlfv3KM4M4DETDgmWTmQj/boSRr1G/epFjWiy0+K6qPMJjpPuri4WIlWkjmErDSPw7TpIOh3pXNabnL2/RWKoAM7df2qnjdy24JQm6GgO63Cio2y+YICz8IkiREHSqUDB1Ebx9/0pi9wLbzPz3CAwPFxhz5dxku5OoiQWLZkCyM6809CCx6GK01aQrs/9ToeHFCYPlM5evDvqj/+0MLcKZ1UvbJW2MrhVJAOUKFymMump2rINiqMPlcIOauzaarZDZ82ZsZ6z+VDe8QKvJZtgs/OFVAoYzqzCCQxMGYEQdaoNipxNR0xu3bpP0UpqVHkATlqchuscs9QuFx2eZUkSJbQCVbVRtrBGY6k9eyF73M8ohu7f9lejTo0qTodJdYkjQZ+nAI849bqBWhsqAm2TGuYKMhOslZ9ASB1pnHxGgxnbl38LLUa7Zq5wm+nGVBZxotqRaUK6rLo86sNcs/i3giRsYM1wpNkAi28H1SvdUqGXkyPTvle6ibGqikE8z65GMhGDyIJ6dI222kgzf8A+rbnf0i6tT2UNAfUs355KTD3F0XPlIBIuP8AEs248uZGYA/oOomjjGLCO/2mOzE0y866c9T37IEY4EmOUBkZbY/0w5OU6lYCnmnURM7mrNh1x6nPos76eCNT7D017jVE4/CJfEqVJ1BSND1PqTtrsdCKk9pbcZqmz1yyzpjl38yvPOPcO8rmX4Tp7H3rXQqY7HNbqrgWhwVCz+taoWMm+abRQglKNK5EmFxNcumyQj2rkhhOroXLZDC5Qbl1A7qNCNSfcd/WvHNSTgYYBXvmkGDG4SR6qmxPEFDPlRVDKc0r8RjQaHTetjKLi0YjllCw1NoAc4NAAi9syqO6+YKMoGURI6+p9a3AQTdea8lwAgCB681LhcGzMoylgTtqJ+dI97QDdPR2So9w8tuNlLd4WyuqsVJPQGfce9K2u0tJCodiioGkg8ii7l42+UDI0wR6VIMFS5uFuq1MAwttwTcVjC6Kp0I37GiyiGOJClUql7YKmwt6LRYAkjQsdgD0pHsl8SOSox/+qY4ShsazAZGUhRqJidfXeq02tJxA3UK4ePKQY6IGKusuEFS2FGpOwpXHRVpU2jzHRGJdzTPw+vtUi0DmtYqY7n+KguoNIK+nTT+tM071nqNB/jHwo8pJAglmIAA3JP8AOmskcTInNeh8OS4lgm7ytbQu5/IDbXQ15D3jHDMjlzVKjGAAlVnD/FdpbyE5wJIkcoE9dNhOtav8d8EkqONuQbC9AuNKyEL9zc2j01Me9RbGUrPUaQbQOGaibEqbb8xRG3QCcwiDBK/e01Eesb1MslwEEn27Cg8HMg+8df7CCODDNAWxEAsM8AKsZR8Jy9ydZg7SKoHFuZNuG9E1ALl3PudOygDgyPLOdEDedcAy6CDCsBmkghjAj86q6q0TInL+kA+Mzp7nhvO6/wCUJhUVTbIzKjQw0ljciGA6lYYHXeWgxsz3YsWp/Hcp2nCQOo52VldbkIjSCF/F5mXQHtaME9wT61BgZUYGnMLc+pVo1S9sEOynpdD5mJCuAUtycjDZyWUBGgZgNyfQHTYO9zabPL0/aWjTfXqy7ru6ctPuUTibXIl69cUpqYzQwYfCd+4E9tN6z05AxZnRaK8F/hAQ0Zn9/HFU+J8S2raEDLcckmRJ3XKZ6f8A7TU6NQ2iOKat4ReHSTGmixfEce918xY+gnQelehTotY2AFnfUxOlXnhnjzIVts+XnUyYgwRE949x0pKtMG8KLqc3C3lji2/71SPNEyh2KgSddFnQd4GtZzTt03qBbun058NVXeIcGuJtNkZG0adQCIY6kEyNRt61M/66gdyWjZ6ojA737zWC4V4au3zcCwpRSQCDzEboDEBvc16DqwAB39yq1G4Dv5Ktx2FNpijFSQBOUzEiYOg5h1qoU2uDgSMkNFclITSKKXCnqk9a4lOKc6pfL966UuEq3xPGHdoCspiCo1+cRIP1rHT2VrRcytztse8kYSDu7/pVz66z9a0gQpEh1yfVG4HhikZ3cBZ0HepVa5BwtF1ro7IwAPeVYYs3QTlujJGpMSntGu1ZGCkRcX+VeoHgmH29xygIS7jyQFcqFI0uKAWJU6HuPpVxSiS2/AqLtomGvNt4ubfHoq9znJPXrO/9a0tAYIUDFRxI671Ng8I1wwPqf50lSo1gkp6VF1QwEbc4esFFBdyNSp0BGwIP86gKxJxGAOOau+gw+Vok6oVcAzOSyPlG+uo00Eneq+K1rYBErONnJdJbbn9oEW46Gr4lmwkDJSqd52OlIVVpAz1TkMgjqPzo5GUWw5pbN1FdQSY1HeP5dKINrqBaJUuFQgq6kKVIKk9wZH50HuH8SqMo4hOS2lvxiqLqnM24PMPadJGp3jfWa8s7G5zhByQfTyDh6Kk+02by3La2LSMQckIFM9CpGvy7TWqKjCHFxI1v8rjDhhyOnFFeGPFnkDysQpKr8JiWX0IkTFNWoB5xMUsRiD9LaYXFpeOe1dmRtO//AC7CsrzFnhTNNpyKnGHYzORjGpIEACdAO+p1rsbeSBpu0OaZ9hYEZVRAoJAjUHSJgb6bT2rnVmald4bhlbvouXg+XNmu5vhIMfCc2oHQagGh47dAubSjvchONX7FndypBILEyW6/PXoBS+G6oZhadnrFggX4ZrJYnxSSTkQnsW3+g/rWs7IwtAOe9axXqbgPU/SocdxB7plyfYaCq06TaYhoUHPxGXEk9+iGZh61VIXA5J625oEwURSxJfJJgDcmB3PYDvRDkxpWV9gLuNwxym3dKgqSpU6H4l6ekgelI4MKgWtdaV6Dw21fKgMryVaVKLuz5hLd4mTGlY3hpPe5Y4g6+oj79M0vi3ht1cMz4aS4M5FG8kZj0MjfT170mzvZihyYu8RwDl4zicwYhgc0mZGs+o716Y81wthhoAGShmiQpTdOJ9a4JyQdV0+tcmiAun/Na6Ellb2+IXOV955WiM5I207VkdRZdu643L0GV3WcNbHfKi+zAgm4CrEnQfqafxCCA3JDwGvacQg3T3FpwqO5UrOWAfzMRvSy9pLmiZVXCjUhrnEEZR+UDiWtCcjOTMMfxCdTNXbjP8gI04LBVdSB8k534hQ4hkLkpOX/AHb07MWHzKb3MLyWTHFF2OGO6Zxr1idT/nrU3V2NdhK0U9le5mMemquOA2ii5mOr/CvWKxbU4OMDRehsgLWyddE3HG5GVLWRmMlk679tj709IMJlzpA3qVU1SMLWxyUF7E3Ea2XLhYGbQan2mnaxjg4NidLqb3vY5pdMa5KrxWLc6EmJJAPrWhlNouFjqVnZX6pllGcwoJPvRJDRJQph1R2EZ81Law5MFuVPxEaCuc8DK53JmU3Ou6w3qIORGaY6ab6+tNE5JMRaRimERjA7fDqpFTp4Rnmr1WvfdlwV3MoUEqB1k0DhJJCMPYACQAhb90kkdjof7zTsaAJWWq8uJBSBiTqSSfXX69aJ4JGiLBTWLzIZVih7rofrSmCLpuassP4jxCRF0mNpCn9RUzRYdEYCsbfiTFbsQBvMAa9JqTqNLRambOc3zHe5AY3jN5pD3XBJ1CmB7zE/nVWMAyASPpUx/KfWyrAepknuf6mqEyubhZkE4ifSlyTXOad5VdiT+HOScid6BcixgycigoX7pI9N6mSXarWW4RZvoieEcSWy4d7WbUb6GNZE9BqDt0FU0IGe/csO0U3VCDlwItPfutlwnjmJuurZktWblx2LbuFUajL22En17ipPY0ZCSvOqsbTJa50kTMWA+d4z+lf4TxIj3xYUl2GrXJXKRHoe5UfWs1SjDMTrG1r71nIgB2mhnNZ7GeJ3wvEWR/M+ztllWMxJ+NCZlSQdB0ntV3Ug+kBYnT6VKdHE0uGe7gsj41xNq4wNpUBDOGIPMwJzKSDsNSB2gitVJpDZOadhMxFuXeazDGqKxyXa11koHFItFESpYrkYKMwCENn2ABj32rPVIIwrTs7XA48gh8Tijm0PvFOymIUqu0OxWKcOJPBAgKdxA/Wu8FsyU/8Al1IjTcltYYMJZgo9Zk/IVzqhFgJTCmx13mJVndRACJGUAE2wN9BGvf8AvWZrnkzrvWt+ECBkNNF3DbgLO5EBV0Tp2+mlGs0gBu85ptnIlzj0C4Y855gAxlEdO0UDR8vuj4vnKgw/FnUnMSw10qjtna4Wssrdpc0kG6GbEShBZpzSB0953mqhkOkCyljbggzKhKm40lpPr/am8rBCn4TqrpBlFWsGh5VJFyJ9D3A61I1CLkWVm0KZODX2Vi9q6xIWBbAgA9dqgHUwJdmtjg8u8v8AFB4u0Y5+YTy9Py6bflVqbh/1z9VnqNEee97b+qGbEFSQCCNhGw9v0qmAESpGs8OIBUL3BkggyDoSdPX5zRg4pUsXkwkJqpOsfLpRmEsYjMd8lLZtkkATqe1KSM0zWEnDdGtw4gwzKB3P+RUfGESAtP8AiEGHOCgsWYJMTl1juelUc+0JKdMi8ZJXtEySwUHXLOvfSaAcBp1Rc0mS50cP7TzhkgS59P8ABQ8R02CctZkXFQrhvn/n5U2JK2lIUgt9vlQlOG6BEDDRuamakq4bGqXIAMxB9hrXTJgKtmgOI6LlczoCe4ri0RdDGS7yyorj6nNPtTNG5Se5oPmBU1riLJbKJoSTzTDZTllT3HKI7SasHWhYX0GPfjPoncE4qbDMQqksuUFhJU9GXsRrU3tDs1StTNQQ10FSeLccb17OH8xcqgMQF9wVGgIJO2+9FjWt8oUaVJ1Npc4XPEaZZKhZ6eFz6l0wyfWjkp4pSZaMrhOS5VoymwSnge1dKa/f9I25Yunqx+UUgYIs1UcxxuXz1hCXMM+5Q/Q1UNKyPBJkptu2QRKmJ7USxxFgUGuAIldezk7H00oNpOGhRdVLjJPwut2WOymiWkaH0QaTp8p8MDImfbT6mh4biMj6KniYTY3U4vkiCDPpp/KkNBwyn0Kt/lBwg/P6SESfhP8AneKAY8DJKajXGVG1jt/n9aYNdqCkOFxsU+2pUE9xQLHOMQU7XhjSQRdS4VFUFnBbbKO80r2vd5WhcwsptxOvuUmK4g7MMsqsQBFKzZsI8wkrnbUXOkGygNxiDJObrP8AKn8KDlZDxPLndQMsmdaoGmIhTcQTIKXyDvS9Ewac1JaHrFAtO5OL6qywFgCWIzMIgetZqpOWS2UGNb5rEp15wROSCTBmZ9xFBrXaFM+oM4ATMoB0MgfSjci4QDmzYoXGrmMjWNOtUpy0QVCthecQKiVT1B/WmgaKXMFS20PqBQICLcUqctkU7ZvrSRidwWjHgbxSWLpYwe/auLALhNSqY3YXI7KQpjVtdPnUTBctt2sMXKGu3rgWSIJ/zWnDGEwFndWqNb5s0LcuFzJ7VRrcIWd78ZkpuWiiE0265FzVGfQU0KRtkF2XuPy/prXX0S21CRrI+79DQneg6k03YoXaNI/p+VOBKmThEQmE95psMIFx1TgfShhS4+C//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UUExQWFRQXGBoZGBcYGRwdGhwdIBkaHBodHBwdHCggGBwlHBwcIjEhJSkrLy4uHB8zODMsNygtLisBCgoKDg0OGxAQGywkICY0LC0sLCwsLCwsLywsLCwsLCwsLCwsLDAsLCwsLC0sLCwsLCwsLCwsLCwsLCwsLCwsLP/AABEIALgBEgMBEQACEQEDEQH/xAAbAAABBQEBAAAAAAAAAAAAAAAEAQIDBQYAB//EAEIQAAIBAgQEBAMFBwIDCQEAAAECEQADBBIhMQUiQVEGE2FxMoGRFEJSobEHI3LB0eHwM2JDgqIVFiRTg5KywvFE/8QAGgEAAwEBAQEAAAAAAAAAAAAAAQIDBAAFBv/EADYRAAEDAgMGBgICAgIDAAMAAAEAAhEDIRIxQQRRYXGB8BMikaGx0cHhMvEUIwVCM1LSFWKi/9oADAMBAAIRAxEAPwDy0VJaYSlaC7CSnWVHWiVposGqe60oVHtgpoFFTSha5EBOignDQkIrkCClArimA3qVaWFUGBKUGuhEOBzST2roQxbkuaK6E2IBMJ60VIlcGroXKRULGB/hoTCMSVdXPCeNSM2GuiTAgZpPT4SY+elZxtVE2DgqU2NcYxD1C3GG8GYVbTW7xDOCyrdQFHURuwnI5DDvqKw+PtD3zTB5Zg+0i3uourgRhy4x7HO6i/7rYdsMuH84eYhZkvldizyUKgklCPoRPXVnVNoa81CwxkR+Z3rhtDS4EZbpBPP1VdxrwE7PbOHgo2VG6cwgM+ugDLDxPU09LbYBD88+h0VAWuJJtr0+1kOKcNaxee051RiJ6GCQCPQ7/OtzHh7cQ1TBsgOQk/OmhPJSh47ihhRD4UebvTRCg50m6cEnahKLWl2SZ5dFA00mQ10pSwpIopQLriRB01rgCnJaGmQhTTrziZXA1yCUGuTA3UqtSrQC02UmUUsouYCkiip+EibuEAPp60uJbjs4BUN5BtRCSoxsQhilUCzGkQlX3oJmi8FPYihCewKTP2owhO5cs1y5pISmuXEhKKEI5apYFBERvUtmyWIABJOgAEknsAOtcSAnaC43RWF4dcuXVtKp8xjAVuUkxtzQAfQ70pqNa3ETb1+FUsg+aymbg10NdQ22D2lz3EIhlWQCxHUCRqOhnal8VkAg2KXy52hAXMIylcysMwBWQRmB2K9x7U4c05JRSMo3hXB7l655dtQX15SVU6CSBmIk+lTqVWsbiJt6/CcMDTL7c5+lp/DXhezdS8MR59u7aaGGijKdIGZTLT0kaVjrbQ9rm4IIPr8pnPNMA4QQdTP404+q1WP4yqBLeHnkTygSx5ssAAkHmb+p7UtLYwCXVrnON3NeeXGoSd53ewB+T6HNUd2xcY531gwQWhVkwPy1IHQ/XSXy0Nm2kfgJwwNJd6z0HM2/SgbBEZjz5gZ6iRPKoHrBqYe2RGR+dfRUwGLzPpbdF8/ZWHD+MPhnS3eZvLZRmJIlZOsf7R+HtMQdaUMZXuYsc+XypvYG5Z5xp7fjqrXxhw23ds3nZB5pyqpOytOsHrMHUbiD1rLQL6NTAdJlXouJAaMvx9D5XkREdK9kXVpLTwXLr71xsiw40gTtQlKWTZMcRRCi4Ycio/MI60YlJ4rxquOIPpXYQgdqeBCHJqiz4yblcK6EMRSVyQpKC6EorkQEoriiDBU4OlItINk6fauVMXBSnXc12SrnqonUe1FIQOShcUQpPMpmWjKWEorl11IlskE9Bue3ae1KSAiASnZaCMJKKC4LRXQpFtyQOpIA9ztSzCcNut3wjwYlywDcGJw99HyPIEZt0ZAQpI9mkEdd6wP2pwfDIcDl9H+kzngWcBHA7s94/C1GKx6EoSoxFy0FyXnVcysIBfMOuYFssEaGDU2bNAguwzoPjMeyiHOvgsDM30JjcdJvY8FKvFxIZrQBZAhbKpaJ0Qk5SFzTy69a47JTmA4/uM+wh58Mabp1yyjPqFD5eCu4dMMyMtm3GQB+ZSGLZldoMEGD6R70ng7Q13iAguPuO+CYVXB2LXrEDfHrmp+L4nCXblu66h7lshrJVwG0jlfKSW5hOvc7a0GbPtDGxkDn+krKxAgazmPiYHuqrHYy7fAtgstsgQdxBUxOugnT269tdJlKjJYJd7zrCHhYruy9uvXp1uibfCVETyMZZlOoRZEOpPT279Igrnkf3wKfxIm36voocaMxIUAqAApjSTA8yR3E7xHyroAtr9aJgS4T3fXvqqlrgkgOLjwCy5i0vPQL2MmBHSnLQPL/AB3W06pcJzF+c3O+FBjVbK2rFB8UCCW0gEMSYGnr+tIyMQix0HDfZE2BGm/jx74LZixbfCK14MCiKUY6a+VbAidDJWPmazVnPFfynOJXYsDhAH5zP3K86bwvfdmICqhYlSxIkEyI07VrG2Um8d62AW8x+1Q4yyyOVMSpjTY+1aWODgCFMmbhRe00V14sU0uYiuhK5ziIKW5g3CqxVgrzlYjlaNDB2JB3rg9skA3GamaRKM4l4du2bCXzBtsxRoBDW3G6XAQMp7dD9JSntDXvLNR7jeFCowNNu/scVX38E6EBlILKrr6qwlWHcEfz7VUVAcjwSmmZjVQZacFDCkK0ECE2K5cI1SRRTJwWhK7AFIDQVRCXN/kUFyUmiUS4lIRQXQjOE8OuYi4LVpcznYCJgb7+lJUqNptxONlam2cyAF6JwP8AZkxi5iWVMpBCGHmDJD6gAEaaGvMqf8k3+LL8UateiyA2536e4v6LXcTwmGQKqWMPcTY2haBMaDQqDEeorFSFV5JkjjKztrVXZuP49Fn+EcFw9i9dvWFZTdUW1sXFm2QzKWUE6kGNiNJ0ra81ntFNwniM++KbF5YNuPf2sX4u8NtYuXrlu3GFzKbTgggq4kQZ1APL6adxWvZtoFRoBPm1Vabmllzf6WWJrapk3XKa5EG62v7OuHXrl5XRUa0GVbubIRG8FW+8PiUgbj3rz9tqMa2HG+mauXNFMkug6RM+y3HiDEDNkJAZpzssgQAwDRJAJ2J7e9R2ZpZT8QC5yHDX6HVYWeYxp37CxPRCJhSRmEAXAWzqQdIgKR3zAAb796ufKL3jQ7+CqHAmfcd935qG+TGqwW5nBOjLuNehyyAP4p6EdAAjQZHWfq6OtxfXdH2g7jykwATAV+yCUIYbj1J99IogXjqR00XafB+0mRdSRlzDJrqkE8zZuhVtTtoDp1HNvHrx4SFzjEkW03jj+VeYPIrNGS0SRoOZCAASumok8wIGoYyKz1qxpkSMQ95S3N/jsd5I5OHkrOZG1nlLdOkmdNBpHSs3/wCSbMFpCWADHz/a8x8U8Wvtcey/7oIcptqdCRpJP3pHy1r1aLGBsi86rUGWDpndwVbwa2S+hIgEkggGI9aaqWxdO4ANMlaO0C7WkWJeFUjISASBzab76+/rWcNzA652PDgsu6cuG7jb4+1p/FwAS2xdlgQtrKOh1JM9so67etRaS6o+BrnO6wCNIw+Yk77W/srM8I41cvTmbQQqxGkR+mlM/ZWDLmVYnD1KuLfghHunzFOozA5jrIncbe8Un+S5rMQPDv6Q8QNaTEwpML+zq0Fum5nI0ywedNdSD8NwAGYK9N+4qbY6W4CD+frol8YWAi/p8T7peDeHhYtvaxDYe/aYZVbIQQCxkG7HKI1mZU+1cXOruDqQcDztlu7kIVKsWxEcDA03TJ6C/BPNrAphRhG/eWVYtzsS+ctIg2xymCR67daPhbQX+ISGu6ZcrqXi+bEBlw/+oVv/AN6cP1IysIKFGKmOpkb6AddBWcf8e7DdwnPX6U8bs787f/SFu4zA3rtu6wUuiFEJzqMpBkZcuXYkAzpM1obslZoLWuEZ569YOa4VLGxvwk+snrZCWfB+GbAPh0ZXOZmt3mAGVm+BSykgiAFOus7DSg+rWZU8VwIiARvHBMaswBkP7NtPRYx/AOI8qySuS9cuNba25AjRmVpE8pVW77CN61f51PE4C4ABn2j3VcLJieM5hZW5hyu4gEkA9DlMGDsYMfUd62zeFLACAd+SiK0UMBC4etBcJBunGuRK6B3oXXYOKeTRKrBOiYwrkwEIrhXEHw91L1sw9tgwnb1B9CJB9CaD2B7S12RXECLr2bBftE4feQG63lt1R0JgxrDAEEV4B/4/aGmG3HAx+Vmw1GZT0Q9nxjgr15FtlwQeV1w+gnSSfiC666R3qrdnrUBjtyJ/r5VQ2q5pkE9fxdaDiFtUhWg6QSQSNNpUmAvcg7E6U1DamVLOEdbfpTa0mS3vvdCoeJYcKj23XzcOzAdRllc+8+kiJPKN9BWlzLyLO37+frn/AGixxnF9ad5LF+K/DSJbu4lGzTdDEKpCKjaEj/1No6ETBkCtKs7EKbhH57CuxwdAic/69OSqsH4UxDlCE0uWjdQnQMBErJ0VtZEwCCNdaZ21UxN8jBVYDHEHSPdb7w3hPsmHZXslbl1QbiF8xUqxCAKF5SwMjUka9qxOAr1A6fKNYjoo13lxAaRbKAbk6Z3jWPyERw201x87AjRtoySMsaRIXb2getXfBzFrJYIECZv769UN4i8WWsL+7Rc90ACF00AgFjB9CIk0zGOqCSYCfDdZO5+0DEyxy2YaeUq3XsS3b+dW8BvFNAjv6Hyp7Xjtf+Jh9dfgbTX0Mddd6U7PuKMwpG8a4fL+7w7giY1ECVgfe/lSu2dzjcrmGMgg8V41uuCtpFsj3kxG20R161w2ZozMqlMFx8y1Phu+wsAm9mltXnSSDKknY6jf07V520U/EqHyoVzTEWgd+yy3GPDl43bjBxcUkuGJhisZpYHUQsenat7NoEAOBB7CLC3BnEaX+kvCOHvYdhdhNuo11nQwwA/Olq1GvAw3PVOWOmAbcFoOD2//ABNtgweWbVW0zeW4QRHcqPc0KDhjw7spzUa1FzWGpYjWFfce8PfaUdk0Yi5FxukFciwNQsZthvr6Vgo1/CIa7hbvVRa5rT6c51MqLg3hq3aw1sYgL5qjmNpxqJJEzo2kamruruqP/wBN50I3JalXzTMgb5CIx/i+1bJVJ6BQII6yZ6TptPWuZsGMTVMHOBf8x+VAkk9j9+w4FZ/EcdvtovIg0BBJ1+ek/Ia1qbRotuxt+Nz9eyfC4nzfX79Son4VdZiGLPdJaVJk5QAQQeuuYe9F1cOAk238dyZrA2w7CMwvBlguuW5bS4Bl+8xjYDrplJU66H1qWJzhGTo6Dn7oEi2H04x+PxdSXODqbaFYuXGT4QBltlmAE9gDmWDqCdt6QucASfLffcgfk8NEARMN6k9/tNu+G/jCMHZFkuZCLA0Ag6toQfSKLKxls2xaZk39hr1RlsEjLvv82QF3h9ywDeF3yzAPJqZMnJvDCN50p6W0TDAJ+DpN0XBpzM988lbcJ8QZX8i/lQgwXXRJ2hh9zaMywN5EajquzU6zA6nY6bj3ZTxRMmRr3qpvEPhm23Dvs9lCPLcG3mEvmPxSR3kgkdIOorBTr1Ke0Y6puQZHWPxKu3zvExHtGi8fxuFa05RwVYbg/wCdq92m8PaHNMhUezDYocHbrTqOSaTRhLKeK6FSFO66VOVtc0QomQRvTSoloF5Ue1NKSUsUsowNyJwOMey4e2723GzKSp/LcehoOaHiCJCIa02cFrLP7SseFjPbb1NsT+RA/Ksf/wCPoTMe5Sf4rDkT7fS1XhnxA2ItH7VaAOZTbccttmzjSCdDI3Ghnod5vfTpSxhJOjcz/XPJF+ymnDptxzVg/DWU/uzyznYqdAoRQRE6w2h1nKNSZpnnEPNlu4rO0t/fffGU1uMXBbhlEXFRiWIytOmsJA0A06gadakNmp4gRNp++7LovOWW+0776Z5qvxGdy2Ya5lBhhGyneZmRo2/rVsbWgYYAue9/VVYzueuka7oU3GeL/ZMOzE87aIJ3YgevopI6/OhTBqGNAqYBNs/xvXk124WJLEknUn1rbZVO4I7gfCDibmRXCEDchiBvExsCYE9yKD3YWypuJByJ5ILF4J7TZLilWgGD67dIoh83CaLwrHhnAnuAHZdPUmTHKOuulSfXDTCr4bGDzXNrDctLhfBxyk5SSAcyk84AMTl676Dr0qPjjFBPLjaVF20jId5/jor7C4EWUbJla2JXM3wtbYgB0A3IAMx0n0oYgSJsd2sjQrOXl1yf6VgqKASup/eBb2hNwKsZI69u3LNLE5jdbdxSScr688+/0hcQ9ohbYtMgbMbTGM7EwoUidDM6noNIrhSBBcTO/cNSVzKtRjpFt3e6/wBoZsIeyqCSFWBnkEAZigjfQN3jaakabjdrrjXLuy9Jm1Bsteyxz17nvge/FLoBDG3Ox5jmkaGYME9yRSuwE4nhpPX7QbsbHjytcB0PyD7FVN4XL8+YWZSYAUDcQTCr1yyfcQd61isC3ywJz09d91iq7OaT8Lrnn8Tw4qUcJGW4bcOAfKUNuDyFSZ7yFOx+hqRqZTbU+8pRw77PwrJVsoQUIdUA/dt8RLyp39SDBnf1FLciXWnUaAGfhDEbwI7/AH8qH7USrJbJzls3mEyVJSCp6kSDr6zvBJwtBl2Q065+6IpOcIE+/H66JGdy/mKBbhQAkiIykEmN2E6N/gSRgwOMyc+vdlb/AB3SXHvv4CZbwNzXn5bgm4JMvAOpPTUx7VzqzDfUTHBN/i7+vNdfN9Eyqkjysmjba6NHVmBPsSaDcDn4i68z03cphSfQdu7Gg6eihxd7MjKLaIfhMxoCICg5ekyTStbhdLnE66rn4ovbfcjsD+gqzG2Z8x1CRIRIG5mSF0k7rqf51dj8mkmcz3Nkl8xyH9ad6K98E8WYjybrFTbAI13QGIJ/2mNfwnsoqP8AyFFtSmarbuG5TwwYVL458PhvgJe5zOAB90k8uuvt/ep7HtBY64hv5W9hFVkAXC80Ir3FmTSaKSYMrp9aEI2RjDtUl6LhuULimCiWkC6iNOFFFYDDm46oN2MCanUeGNLjotFIBxglanjHAGW35dq3mVRna5oSxEjKFGu3SvN2fbGufie6NAPytVQSIAsNN6hwvBLNqwL2LzpnMKg0Pz03MTTv2qo+p4dAAxmVN2GmBIkoXxLdusqsZSzA8q2TBgbNlH6mn2QMa4jN2p/az1mvJxPz3blacE/aDdRPLxCm4n/mLAubQZnRh3Ok9ZrS6kJltvhZDSJur5vGmCualmQkyw8ttYOZRoSN569TUvBeD+1zQ4afBUXEPHOGSfJtveeSQW5V+I7zqRHppSt2c6lWDXkZQsJxbiz4h89xpOygbKOw/mdz9K1NaGiAFfyNGabwzBtecKpCqSASdYBIBOXdu+Ua0xECYSGtHDkLrT4Pw1isNeV7RF1ZObLoTbDKWzBtNdCAJOlQNamRBt9rnguEk+0dLK6xfhHzsQLjsTbKqSB8QBJG/WD00PT3j43lGHuEBXDJEX7+FcWOG27ZUZVJAZ3ynI6qFgrE9GII1G3zoXi3Ia6/kLI+oXEk/SixuOK6ZzneC1zQOgKgZGUCCu3bWT611h5oyyG/O/ouDJMHIZ96j8LLY3xUlq4pADnTlGqoJkjXSNdF/PQU4oPMkm/ytDXtta3xy74K3wHEBcErcDKTJkkwSSWgf7tRGhnWkqVW4SHiD3F+CuzZHBwdSM8dfTsJ62mZWYkhVyzvPxTAPTc1OlXAp+bPu6avsoNaBabxxE+3Lep2uMM4UFB+CeYKMuVj6SRGsgj0mkqMewmo0z3dNRdTqAUareX46qDEXEYKTtGQqDDSh+JjvJJJ9RFGpUsDhmbz+F2zbNie5ocRGnqBrw5c02xcynMGCkGVGbcwRqOoykjvqe1TpvaGlpCtt2zuqPBGcd98UQFZogqQs88kScxKn8U6yY6war4rfMRrFvlYjsbxAdxS3TbthhcYE/FLRoY3j5DWgHPf/AJ8DKcB5n5XYbiNu4YRtCIBA0Ousd9xUqjXMEkJ/G/9RxVdiBfu3FVH8saTtJSQSDoYkVakWNbJAJUakvcZOXHl3E/CG8TW77s4t57aWgoJLEZidskb+231p9nc1oAJknhlwShoMveOA38Ss5xDFYnDlYxLNIBzKzQDA05hqRpWtrWPFwPZIWtDoA/HwpcJ4suGBiALo/FAzjXeRo3saQ0ALst8JwQ6zloLdxSFeJUcxdScxPSTHboPSsrhYtGtoOSg5uE+YZd55lO4FiAuMskMvO+UidQrrlg9Ov61pp6C46apHWB9frn3mtJ4gZBl0/eESQSZCiBCxsCdY/tXh0mG97ZTpPeq00nwYOQ03zvPD0XkniLC+VfYAABuYQdIPb5zXv7M/HTB6IVW4XEKqY1pCiU3NXJUYx0/vSLdismwSCYOg1I6dNfnQSkyJTLdrMQACSTAHWTsKaYElIGhxhqv/DXhLE4u4wtDLkaGuEwqmdgRqW9qBeCLXXGGNxPMDTeeX3YL1Hgvgy/YVs+JW6zQRmDCCOkknT1ivM2rYxVjBAjRBu3U2iA0+yrMSz52w9+0EvQWQMM6MJ5WB6jUdq8+pQdQOIG2sWK303h7MTD+uixfGbDXnd3uctvkZiIGYTyoo1+tens7m02hrW53AzPMlLhkSZv6n8KC/wAHw9pVF+663GUMVVZgHYT0NO3aKzyfCaCBaSUtVtJsgglUmLuqzkouVNlHYevc9TWxgcG+a51WYmbwoy1GEcUJpNMgTOaksXWDArOYbHqDQhc06L0Xw/YxKt52IxBt28qsDPxTsDykbTMVnedGtkovNIDIxbUrb4jD+ZbzWbikQCNirETEEbb9Ow7VlaSBBH6WexdLgsFxY4uYNhnZgWlnWNDHfc7BdJq7HticVsrJ8MeW0DPM/SxOM4xeuiC8DaBpp2nf6mtDKbWZBcRizMoFNKcmUwsVNbvlTKsQe4JBpSJsQnxxqvSPCeEvXLBvYsrZsbrcaAzj+E//ACP5151TZWF3lMcM/RaHbe6i3C659xz+s96divE+EEhLgZtefWSD7DXQD00FUqMqwWhp3JNnNOQ95jWIP0q/DeJcIZDOyBozZUZmciYgkQu/6aVM7NWLADFlUbRTY8mk0knU5X4TJR+O8S2cOijI4zy2WBmI25iTI16H6VzNleQpv2kF0m576ekrM8R8ZXXBW0otKTPdv6D6Vop7Kxud1N1Z78yqXDhr91Q7EszAZmkkT+Z9q02AsgAGyf2tVhuCJbBJxfluQGUKuhWATKzue09qxOqvcY8ORvKFR9LX27v8LVYW9Y8o3pPlroSYkaxLEbHbSsr2kVBT1MoCoQ2fb8QqfjuEuYhM+FxHmKDOQwCIk6HrttvrVae0MpuwVWwfYqYY03MjPVef8Qxl1iRcaYMxpE7dK9JrQBAXQB5s51QlMulajw/iJs5WgQTlZgT8gBsZ1rHVbD5Cq+MInPle25HcMdrl+y7OWdbkmegTmkdRIG1UaGU4AEDNZWguK23FSouzbKo8LmbXO06EKNnjTTcR9fHoNLqBxDlwhM14a/Phpx/K8z8dWMuI3OoOpEH4j0+fSvU2J0sIVagggrNmtqmQlCmjZLdWPDsMLl22jHKGcAntNQrVCxjnATAWxrRIla3jnCVXkK+ThLYDMwjNcbYAf36mvJ2baXOGL+TzYDQDeq1ADd/8RkBqUxMGqIv2e0UzoWN65rkX36GOg70/iOe8iq6YMYRqU5BHljCIvGfLfK9g8M8NTC2EtINANT1LH4iT3Jr0mVDK8PaH+I6T2FBc4yly5kAO8Bun9qwjbW1auBoO7gYVjsjmMxE9FWeI76rZe4wJ8sZtBrEgMB76H/lFLtmzOqFuE5/Vk2yVC18DWywWL8R4Zo820xQcyGN2HoKizY67f4OE5HkvWe80xiP7WL43xL7Rea5sG2HYAQK9fZ6Pg0wxYS8uug/nVF3VOH+TXIWSgDsflFGVVoanq8EERprrqPn0iiDddUEiFofDzvinFi7cbyxBCxoTmAhidADrvvMdaR5gFwAUYbTImeG4Ivxv4hOb7NaJRLXKwXRZUnUR8vpS0W4RO9TEVSXOVLY8U4hfic3BKkhidcuwPcU5Y06LsG4qqvXMzMwEAkkDtJmPlRVQYAR/AuC3cVcNu0BoMzuxhEX8TN0H60CYTFzQJcYHeXHsrQeE+CWRjXLsL1iwrMGykJccRAjXlBJPqF9aRzhF1MvcGeIwEbvv6Vxi+H3Mbca5jL+TD2zJVJOmpCoI1aIk9JFRD8OSAFOncAk8dd+th7n4yviCzbvXkTB4VraAZV0Yu5n4j1q7CGiSUzQ993R0iB6Kx8J8FyXS92JWdiCAffYn22qFarIgKlg0keveizXGsX5t+44MgmF/hGg/IfnWhgwtAUWoKmTBS4TEtbcOhhlMg9q5dmITzeY7k/U/Ogna1ugWk8H8Se0LglcvxFGPxaEaDr/es200w+DFxkd3PglcA10kx3px5oe9j/st67btjOkjRxqsEmNACI9IpjTNQAvsdY4rgZED7kBUvELouXHZRlUsxA7AnQVcWS3wgHRRpZJ0A+VcSAmawrR8PsMqlUWXALmAZAA1IPoOtZyRYnI2SVXY3GBkth4eW3bw/wBpYZr7Em2TpMgqo0011P17V51fxH1fDaYaLHhvSvJa0BuvfsO7o7hzkjzGFmbq6yDrsdRGh1Gs9u1Ue1gbhE2S/wD6g5x3n3uXnXjq7mvLqScms/xEfnFaNhaMJPFXqHIbgFmYreopa5C6nLUkLUXFaThnioJYNq6putJgscwI3GbN2NedW2Auqh7Dh5W9FUVi0eXNTDi+JxdvyQFRR/qXV0hd9Z0G35Un+NR2Z/iEknQcUfO7+RsMz7r1LhviRL1hLiyQwkyIiJGvuRp3kVTx8Di12me4cOPRea7Z3YojPJBHEguXIyqCTCgST30rNSexsViNThA3nXmVodTd/wCIHmT3kq3xVxpUtFGtlhc5MnVjvEjYadKZu0VdoqQ3yhu/PcVehsoaQRc58FkOJPYQjz08y+QP3YbJbtjooOgEDvT0G1n2pGG7zck71ofUDTYSdSR38Kn4zYxLEJ9na3bmURUlfcOBD+4JrdSpindxl2pP0sZ8SsZBkbgbDpp1QF7g2ItrnexeRQNWa24A9yVgVfECh4ZGUdCELXFTJTZooB104iinnROs3mWcrFZ3gkT9KIcRkkhpzCZQMlMIGQUtrCuyllRio0JAMf5rSkgZpgTojrnh/FLGaxcGbbl/l0+dJ4rN6eDvHqttwG0uDwOItX0DXcSRyAtIXKAMxERBJOh61N1UGyg8Fzmht4ubW/agtvdvsuHw9ohAQMqDQL1LnaY79aQADO5TOxO8zj9eu/S1+V4uX4WGZlv4mzh/LIU2xLMsgFQADGx6TrM0/hOFzYHf3+VN1RrQD/Ind36COW9XOEwli0h+y37AVhDX2cG56gQIUemlIWukgDv0UXVg7+duGXqSZ7tCAxOEwtu2RmbEGCAiHKvUbzMd9RvrUhY3N/T9+wVy97smxzy73Z8F51xbB27SM0Q7mAvRR6fSJ/rWpji7kmmLHPVUIAq6doBS5aCOFJIrkJCcl2NRpXI4xmirWHuXSzAM0asY2nv2pH1A0+Y5p6dIkSLDLd0Vlw3w+7Oin75hfUyB9Nd6hU2kBpO5MQym8A3tPDvP0W0XwiLV+2oDGyFzXbhGhgnMoPTaI9ZrzjthdTJP8tB8JHbQXTEAaDfuVuws4a5cuTDvC5IEKIjJHUFoBMbUw2etVGCoIaJvvOh/pZXVQRAudTPpO4DjwVbasXMRcQtaRrZU5LcwsAgFRAgOCRBn72h3q3+uiwtaSDIk6zvz/pcL3cZtz3dz8ZKTFYhLSqBaVV8tuZssFZGvXmA32O1JUNiJvMdfpNRbJl2USf0vLsZda/eYqCZ2G5CgafkK3tDaNMA9krnuzcUExqwTAQlork8xQuqmEgIroRaQM1ecB42thHtXEz2rh1jcaQfcRWLatldVc17DDh/aoKmGxuFqsfjls3LQtC6zuoC2kMKUGxZTtAOntXnUmVKlN4eQGzJJ3q7nAvgNl2/cEc3HLCuENxS+YLlGpzTEH51mp7PXH+xrcrzyQNRjvJvsouIcYe01y5eQeULmUQObUSHXowkkRpEVRlAVoDD5jJO7PJDEWDhlHZ+YWK474gFwt5Cm2G+Nj8TQI+QjpXr7Psjmj/aZjIaBYqtdzrCw7zVPhOIXrX+lduW/4HZR+Rr0JKzua1xlwlGYPxJi7TZkxN4E7y5YH3VpB+lHETml8Jm70sj343hL/NicIy3Tu+FcIG9TbYFQf4TSYBoSPcI43gQYPOQfUZpg4zhbf+jggzfixFw3P+hcq/rRwN1JPt8faAqVJ0byEn1dPsFw8TT8WDwTDt5OX81YGuLW7vc/at4lQ/8Acn0P4WrwfAsLfwb4q5hjZIVtLLOZAI5lVmaI3+R02NeXW2pzazaNM34memUouqOYYsegHx9LL8Q8JX1ZvKU3ra7MAASOvJJOnpNegKjdUxbI3K08FYzEi09u0lq7bzM1xGOW6sKNUneZ7HY7SKWrTa4YvfdzWZ5fjEHpv6+5W+8O8Za5hTiABcAVi0auDMhD6iY+VQcC11/0hmBh9OPVN4oVuvZOUsjRIQiSGEGOkAmSfSRUzMnEnblZAWfGFvD3GtBEXDSbc2WkqTPxmNTvzAkz+VgKjSIsdR+7meaif9ok370yHp6qkxGIwNtGGHR710z+8uNqp7wAMxowf+5PfT7VWlzgA0ADvLP5jms4CzvAUk77b+/pXGzVYSTbRaS29645zZmY7wNABuSFGw7KKzlrRuE9EwEZd/Z68kP408N20t/aVdyORQsBgzNPPmDaKSO3pTUatVtTwngDM9EKTmus1sngcuYjPrmsG+/rW9O5pabj1SVyAunJaJ2oEgIimXLVcH8FXL1oXTsWVUH4pmTPQADevPrbc1jsI3Snlgibn2A7yW74FwVLFi7aeIuZldhHwxCGdh1OvesDjW2h4dTBJEW46+ihWrAgFxsOg5f0ohxexajyk8021lWCzlACqxznQzlBkA9a1nYyf/K+JzAvv6ZcVHG99wDlyET1PsEPdxt97lu0SLRb7hJmI0IuGfiP4R37RTu8MS9jZiL5m3Cw9VwbfzHmBYcpF/fom2eHKiDzWZDdYkj4gUkllOujKMuv9ZovqF7pzj1n9otcBAHONN/p0VhdYZ3EItpVVc6nKZjOHWNjlZQdenWpF2Fgz+enYTNYXkucvOfE/Hw48m0xKAAMxMzHQdh1rTQoHF4j89Ary2MLMvn9LOW7jDUEgwRM9DvWpzQ6xSlgcPME2KZclrkZSE0UOaSuTBSYW9kdWIDBWBI7wZile0uaQg12FwI0Xo3DPE1jEXMqgo+XdoE9wDNfPVtirUWSbidPla2bQ10jJZnjV23hR5Vhg91iWuXSAWGugH4etels4ftHnqCGiwCk+q1owU+pVLiuI3roAuXGcDaTWxlCnTuxoChJJQpFVBSkJCKKBTTRSEpK5KUs1yUhSKYg1yowlbXwP4oueabN9hcsOjAq0ADTYdApG42ry9u2UYfEp2cPdcWiCSfVarDJYUucLdNxAc62llzbnJnJJMhY+kntFKyttDoY9t9TvjdCDCIkDnkB39I3F4BUk24UzIeN2lyG9PiYaEaEjaKq92Eg5wrMaagjJUXC7drCM6rfe2GBNy3aJYMACS7ggspjc6bfOqeK+rk2J3n4y+FE0qTBBMxuyA4xPubojjVi81q2uGceXcXIbiqSQu2RAJIEDfepsqYXEuFx6c+aLqYqCCYBz3n6HBWfhDw+ti1mA5SnKzrq0jVo+6u0A6715P8AyO1EuwA31j4H2iXBggW6/PE7ptEZzGU4pwwW8SSHt3A2rFEyqD+EKrZZjr9a9DZqzn0hYjnn8I0y11wZ5x+bR0/KsreItIvKvN0VQCT9NB86qGuNynLzkO+v0h8Bg7tx2d8yoIzKHCMR0VZIBI0OvarCQPL6wpkD/tfhx91bcFxr+a1lpWVNxAkCAGAMQ27JMg6SqHWl2imH0jaYynfr0Um/zk33/jTvSAsl49xF44jLcu27iAnIEiVG0PIDBu8yKTYWsFOWtIOs/jgt9IEAG/GfxpHELOWbOdgoEkxAH5fM/wBK1l0CVdlMPf3ktx4d8HC5h1uu4RmcFFPVFaH0G7E7e3rWCvtRa/A0Tp1OSyVdoDojLP6++AWmx/iCWazYUMYMCcqwNIBG/sPmamzYWMa120XdqB+T2VlbjqG3qdeQ15m3Aqqt4O9eytcLgFiylklMmWWOUcoIb5wa1OrWLREbha/fNM0NaQ7XeYJiLb/gI+xgkQhhbDvcLjkYhSFGVhEgQ2rg7yd+8cRIjICM+/VG7sucqYLeKNLAIwYANAZIJNue+8zuDrSlzBEC4904oOdY5nuyruJ8dw+FclrjM4Ai2DO+57rPvG1O2m94sE/kblc8NO+wsF4i8UXMTKAeXZnS2P8A7Hr7Vrp0GsM5neujF/L00VCAKsSqQBZca5A2SM1CFMuSz6fpRhKluCiqOhRgVy5t1zGuXEAJAKKEBOyV0roiyctApgEhoJSLpIooZ5JCK5IW3TaaEiJwnDrt3/StXLkb5FLfoKBcAmDHETH4Vpa8IY0//wA1werAIPq5AoAzlJ6FcQ1v8nAdR+ESOB2cPrisSsn/AIOGIuOR/uf4E/OmwnW3ufRHxGf9QXf/AMt9Tc9AntxA30OHw628LYO6Akvc3+N4l/bb0qdWqKQmDz1/XRXoUDXd/scJGQiGjkN/EmUdgcVdLX3viFCBAuuQRlBdRsTpv1L1mrbQ0gBlyclpo7E1mJ9cRB9eHLLLdCTwxgXuXPMVRZtwyl3bVwylWAUbggmldWdTMDzHcMupUarqVVkFmEaZFx6DJb1sJmw62LIa1YTKWvvyxlIMidegrGa4pmXGXbgsr3CS59uCM8Q4qx9nNjOutsZAVLggQARET7g6b15dDxX1vEg53yHS6iJcZA9BP69V5jZwNwfEAI3J/oCTX0JcFownf33yWi4Pw9z8M+gMBm3Ov4Rp8I1NSe8/0niBe3O/rvPDJXGK4egX9203cuZZAVJEZgwPSdNDr361zSZuLe6gapOVuJ7j0CH8Mc9wlByFXYMbYU+Y/KVABgoIY/I71SuQym4uMWjfbIdbpWuJiMs785Jty3LOeO+G4ZCzJcyX83NYHMup1IYDl7wajsNWqbES3R2Xst4rOe0NIkDI5In9nnALgYYooCgVjbmOZpyR6dTPpQ2yu1xFEG5IHquqvaymWTcxPAf0PdW3GeKZgluzkt2JCF9wNxAj7gJIJGpk9KvRp+ADrUzPDlx3lebGKHE+X55i1rWHUpuF4UiWle4XbynI5Z8oicujiCAAZknYa1J1Ql0CBPr6KmIECL9971f2UKEEhktqZHNnA5SDrMx1npUXOEXz5QqMpg31/CzPGvGdnD/urSrcZcymCckH17+09au3Z3Pu6ypi/wDXL6WH4n4pxN6c1wqpEEJoCPXqa1MoMbkErjOd+9ypoqy7NJFcjC75VyYBc1cudKaq1xKWFKEPY/ShKbAdyfetQd9/Q1wKd9OCFPg8CWu+WTB6/Iem9I+qGsx6K1CiXVcBKusPYsKxtGGaJJYDX+hHasT31XDHkF6VPwA40ddSYQA4GZJVkZSCFJJEH85NX/yhrIKyDYsyHAjTmhMThssAlZ6gGYO2vrVWVMSz1KUHMdEI5qwUXWzTaKgSpLVpm+FS3sJ/SlTNDjkJ6K1w3h26Vz3SuGT8V8lJ/hWMzfIRRAJEjL0HqlcWtsTfcLn0GXVFYexgbDKXd8Y0iERTbtT/ALmbmYegFMBvPpf3SeIT/BvV30J91YeLWxSKlxrjW8ObjILVvkCBTpITlMrsetI2sC4tYY5JfCEzUu7jf8Jvi7AgLYUrdzO2lxyzShjKu5kqCvrHvSsqudOIqopsaQGDfzPDoqvxVwT7KyLmDSDtOsGA0HbN26GRXMeHCQlxXgmVdYLwewsPeKecWt2nshAxXV5cMQpIIUDpGp96h/kscSwGCLX+VVz8Bho9frPPhfqk4bwLE4jyczgh7jC5bDA5VEENA2B1HyA3NJtBp0KRqRG4xr+eiQOJMOdMXIJPpBy0tHtKvb/i/C4W4tu0nmKAQzqeZWBiIIA6dDXmf4W0bQ0lzsO4bxvsuBe+495uqp/2h3sziZtszZcyrmVTsOxj1mtDf+KpwCcxncoeCRefcfSr8FxGwBBDQNgNBrvAA0E9Nq2Gm6ZVw06Dv1Wy4Pww3FVgmQHXUc5HfXQfrWWo+NUHeTP2V+MKttSARsHHNvvuDv8AXrUWOe+CMjIvvlZalUO3WWZ4tf8APeFzOOR7akMqTOvIw5h1OoGp7zW+m0gccjHeaRrCTYXzEyPQZd2V9aw62LcE2hn5g2YJbzmSPvTlAgAgdzGteftVXxIpsMgZxeeVosqtBJM3PKTHLfz4CV5v4kwWIfFOLgV3ABJtLoV0OeFEnQjX0E1u2d9NtIFpgcfhelSYCGwbaSVssVeezgLVoBlby5YblVJJcxprDDTpJ3IqOztHiurHOYbzj8b95WDavPWdFxryH37gHRBYDD2hmyIb1xYuBkBIU6yrLJXLp2mD3FVcXGMRgZR9aypk3Jb621459B6LQYcOXJLgIeb92A9s6AMCMoILaHT1PeYGA0W9c/lFjZOfv33uWO8d+Iyv/h7JC6c72yfhjRY6GK07NR/7uWg3MaflYCPStpQMJsVynCSuRXGuRlcWrlQOtmuiguXCilxJ2c9/1roXYitqLtu8xUrmKH7y6Dp7V4wbUpCQc+K+ha+nWP8AHLeFT3MHOIEIVIYNp8OUDp6mtgqf6bmRHWVlbRJrjyxBnhC7H8NtuwIfndj6g9wI2IoUq72jKwXVtnoOdZ1zPFQPw9oyI6umpJMQpG/XSnFZs43CD8qHgT5WOBbxIsgMbZytEECARqDI7z61em7E1Z6tPC7KPf3Qj1YLM83hIDXFTlS2bjKZVmX+EkfpQBOi7CD/ACCW45YyxLHuSSfzriScymDWgeURyV7wPwq+JIVLiDlzZjJA1MgwNDoPqKjUqeGMRS4mm1+JjvvetN4auNiEvcOviIUjMujEA/FBHNBAM9Qek1Kv5CKo/SLBLSCeVloeJ8ItNasJdY5MPBBk5mhTIOuswD029amxzyTGqBwtdiHG3fuvLvEnFhiLsgcqgqp7ifyra1mEQCpguJk9hM/7fxOS2gv3AtscoDEdZ1I1PapjZqWIuwiSiWgmTdXXEfGl18OLY+N7eW640csHENI7qD/7vSsjP+PYKmI5AyBpllCoWzrbd30WYZyxJJkkyfUnc1viBAVLAQEVw7AvdcJbUsx2A/zSke8NElWYwkSvSfDnhO1Zh7hzXBBJ2CGQJysIYCRrXn16xPLdqYEpalcUxDfXfyIWjx2NWxr+7MMFbnyFgwEHKoP3uonr8pU6ZqDhAIG4rznVA8xI+VRtibuIdRaZECFhmA0y/dlmkONukyPrrDGtBxd/So1jtCfT4znl7hJxnJh8OSMtxioiWAJGcZsomQo3yjsakyuX1AGSAMzHduOZ4ZLVsww1BFjynTXL6Gg1Wf45xi1iLVnLbNu5bDKQTK5dIgn1+mtdSpPpvcSZBvxlbtmpvbUcSc79eSP/AGflUxNwtbJZbTCZjLzqCCOhM9e3rQ2kyzDv+dD6pNvl1MEHUflTY4m7iCxTOpzKJaAQpAkHcEnMf+Ydqu+KbQwGMMeuq8tjZEwLjXdaNDojQ5trZJuqpTQqqxcEmAJ1zgMOg6mJFSiSYGeun6XE+YYtbR2Z+E7FXVwuEZwIyiQRytOyBgInfX9KEF7wFdowiByXlV9mdizGWYksfUmt8wICs2nYALrWGmgXqtPZySr7xTwI2LWHdV/dugzNH/EiWDH1GoHv2qVGric4E3lTecRLRp8d5rMla0qeA6pPL966UDTKb5ddKGBJFcuDV00VxXRXJJWuxGIdFIhLZYiIjQdSSDpFeU1jXHMmF75e5owyBy0Q7cVVhlZoIYDMh3PfXYdzT+AQZaOhUjtTHDC46i4MfOm9U2PZrbMkFUnMAdQSOoJGorZSAeMWZWCu51MlmQzAzHNVr4lszHYmZj1/lWgUxAC891d0nil+0yoUqNDv19qPhwZlN/ky3DCaGJOv5V2GAlY9zjBUpXSelKq4bSpruEcIGKEL+Lv2pQ9pMSq1KL2sDi2FAB1oqIkI/h3E7tgzbcrsdNtNpHWuwtcIIlK5smZjkvUeB+IreJRXKqMQsr6gaazvB9a82tQc10A+VPTk+U5ojEHzjOc6EhsgB5SIZjoddu2neqsbhEdyg7ORl+Fm8d4US7mbIytnylpVZkDIcokDQgn1NWFQjVFpGoHr6ZcPUrL8R8OMgLIwuhSQwXca/Q9+9U8SP5WTCmH/AMDPD6+lThPQ00rg07lZcM4NduxAgHQE9T0ioVdoYwwc1spbG8txusOK9U8PcATCplCyx1ZnWCYE8rKSAOw3rBVqScR9Bms1SrIgZcL+oVrxC7lQjzLUFSyG40iR1VtNYjef1qLGlzg462t+dxzC88vFzMd87LN4K39qvnS3kKjObaZWmSQNTy3NzPaT0Fb34aTJdMDr3yVmlx1kcfz+fshHcQ4/Zw9i4tm/ZGIWY3eSN120J2nXXea851KpXqjG04N2Ufao1uMiQS3lHWViuNeI/taJ5ltVvIx50AAZTvmG4IIHpqdq30tl8Fxg2OhW2iPCJwmRxzQVrBsbL3oHloyoxnWWBIj6fmKoXAODdTf0WynUGIN1Mr1LifEXFoZUAuuiHSA2bKCc38Ek6ncqKwbHRaxxqk2aSBz0+14bmOc7wwd/pkfXL13LM4LAhcha0mRc43BJHMAHUjU7cwnY9601KsB3mMrQzZ3uc0Fo9NPS6nXCuxOZDluaZm7iIykapp37CKWk4YASbqu0f+QtblYdhU/j3FsVSzLRJYyB00EEaEdflVdniS4otpEkQMuqG8A2k85yyhitsssiQNQCY2kTpS7c54pSzNVexzW2tJhXvE+M4cXB9osq+uhK80bbiNPfT2rzaGz1wJpv9bg+6RjXNEU3HvmhvFXiWw+HuW0YMbkQANBBWPaAtadh2es2piqJQ0gjh+5+V54xFetdOcMJjUQpFdEUUEhNcjKjmmUyQnUEICvbnBrmcB2GSJLiO22tYhtNPDLc9y9Q7G4O8zobvUGLwORXVOfNlIYrtr+OYFPTq4iC60d5ZqdSgWtLadwYuf8A6kfCp8a7ljmGXLymJiR9a10wALHO68zaHVC4yIi1srIU1RZiFwFGUMIUuFsljA3pXEASVWhSL3YQrfB8OAJZ2GRYJA1n0rJUr2houV6lHZ2h0uMgfKLxNtCDcLkBjoI2Pr6CpsLgcMZK1QU4xGfrmqnEEEiAB31mT39K1MkArz6pDiO+qhJpwpELUeAMetm7cZiBKqNVBUAtBZp2CzM1KszG2AkcYMklVmG4q2HvvkctazmRJAZc2hidNKNSnj5pqTwGi1ty9GwFy3ikzcpLJ8RM7GSxXqZIHpBGlZQ6DfTT4RcyDLbjelx4LmC2XzQCFQaqwErmbWOWSRpop+bGAOW/dyQaS45m/wA9/wBZIazhrRRiEGhkDKIUZiIfT4if0M1hqMexsk/0vVpbVjqhgyj3RXD+HTcRyRlAICxpqdJC6zlH/VXABs65XSVK73Nhwg7vjNaK0UWJXcxFsnsTqu42P0pHyTYAxx+F5VUk535gSqTjtx1RDktoizadzzBl7ugAy6qNZMZuxrXQaLtNznuO/wBgVMF2c9/HoVN4dw7phA9oZ7pzN8QGYFigHNoIW2NfU1D/AJF1MubTfrf8Za+qpTwmA4wN9+c25i3BYfj+Me++a5btqQSMyLGboQXBh471aixtMQCepXuUdmawWJOsHuyr7WBPlNdOwdUA7sVZvlAUfWtBeJw9UjWw4DUyfj7XonhPAPhEu27hQA3AwYcwIyxt3kCAdZBOwrz6jW7S4ESABc7rrzNoeKhbhzuOs9k7hmlx63CwdhkW7AXNJOXoSfWZMV1QOLWtyboPyeJW7ZhRYXNYJc25O87hyyUtzBJbuZVuHMBzEIrAdjrt/Kd6n4YxQ2Z5SlO0vdTxVAI5kIyzhVWMxzXTDAuT2Mj/AGzBMdPWqYAASbjXeFgqbS6YyG4ZftRXLdokgBidSUMl1UpmDDmkrMCO5jcEUpokxfrxnJAbRUbI1GeQ/CS7hUGbyyq3JIVvuOPLDQRm1EHX1Un0qjWYL6e+aD9oc9vmNr9/hYTxldZipKRM+6yAcpI771qohoJDV6eyghslZK6PzrWhWmVA1FZiU2PQVy6OCUD2orsKRq5AphNFIZXTXIXV9iOIEZrd1M/OSZJke3tWNlAGHUzFl6davh/1vGIIK9xY5cqjlAAAaG27yNRVW7N5sRz4WWU7Y4ghv38hBY+8rkZFKIB8PSepirU2OaPNcrPtD2Pd5BA3fKFIp1mNkgorgFd8Dwy5TcMsQcuUeo3rJtLzIYOcr1dhotwl4ucoUqcOYknRFHVv81pDXaABmeCv/jmcRgDiiL9wiQVAQxPlxr9f0pGAG834qj3HUW3BV1y4BnGQc207r7GtEEwZ58Vhecxhz4ZckG9VCg7cnW7jAEAkBhDQdxMwe4kTTSpFocck61hyfQdyKmXLRS2dzjeytOFcQaxAXmEzBIj3H9NqhVpipc2K0ik1ght/grV4HxQrDKzlWkmIUc0ACG1H8+nWs76dQXz+lE02AxEK0cIMzQVtsCMiGWzhAQ7RuImd+hNAOxAAXOs7tyyPDmO7tlfv3KM4M4DETDgmWTmQj/boSRr1G/epFjWiy0+K6qPMJjpPuri4WIlWkjmErDSPw7TpIOh3pXNabnL2/RWKoAM7df2qnjdy24JQm6GgO63Cio2y+YICz8IkiREHSqUDB1Ebx9/0pi9wLbzPz3CAwPFxhz5dxku5OoiQWLZkCyM6809CCx6GK01aQrs/9ToeHFCYPlM5evDvqj/+0MLcKZ1UvbJW2MrhVJAOUKFymMump2rINiqMPlcIOauzaarZDZ82ZsZ6z+VDe8QKvJZtgs/OFVAoYzqzCCQxMGYEQdaoNipxNR0xu3bpP0UpqVHkATlqchuscs9QuFx2eZUkSJbQCVbVRtrBGY6k9eyF73M8ohu7f9lejTo0qTodJdYkjQZ+nAI849bqBWhsqAm2TGuYKMhOslZ9ASB1pnHxGgxnbl38LLUa7Zq5wm+nGVBZxotqRaUK6rLo86sNcs/i3giRsYM1wpNkAi28H1SvdUqGXkyPTvle6ibGqikE8z65GMhGDyIJ6dI222kgzf8A+rbnf0i6tT2UNAfUs355KTD3F0XPlIBIuP8AEs248uZGYA/oOomjjGLCO/2mOzE0y866c9T37IEY4EmOUBkZbY/0w5OU6lYCnmnURM7mrNh1x6nPos76eCNT7D017jVE4/CJfEqVJ1BSND1PqTtrsdCKk9pbcZqmz1yyzpjl38yvPOPcO8rmX4Tp7H3rXQqY7HNbqrgWhwVCz+taoWMm+abRQglKNK5EmFxNcumyQj2rkhhOroXLZDC5Qbl1A7qNCNSfcd/WvHNSTgYYBXvmkGDG4SR6qmxPEFDPlRVDKc0r8RjQaHTetjKLi0YjllCw1NoAc4NAAi9syqO6+YKMoGURI6+p9a3AQTdea8lwAgCB681LhcGzMoylgTtqJ+dI97QDdPR2So9w8tuNlLd4WyuqsVJPQGfce9K2u0tJCodiioGkg8ii7l42+UDI0wR6VIMFS5uFuq1MAwttwTcVjC6Kp0I37GiyiGOJClUql7YKmwt6LRYAkjQsdgD0pHsl8SOSox/+qY4ShsazAZGUhRqJidfXeq02tJxA3UK4ePKQY6IGKusuEFS2FGpOwpXHRVpU2jzHRGJdzTPw+vtUi0DmtYqY7n+KguoNIK+nTT+tM071nqNB/jHwo8pJAglmIAA3JP8AOmskcTInNeh8OS4lgm7ytbQu5/IDbXQ15D3jHDMjlzVKjGAAlVnD/FdpbyE5wJIkcoE9dNhOtav8d8EkqONuQbC9AuNKyEL9zc2j01Me9RbGUrPUaQbQOGaibEqbb8xRG3QCcwiDBK/e01Eesb1MslwEEn27Cg8HMg+8df7CCODDNAWxEAsM8AKsZR8Jy9ydZg7SKoHFuZNuG9E1ALl3PudOygDgyPLOdEDedcAy6CDCsBmkghjAj86q6q0TInL+kA+Mzp7nhvO6/wCUJhUVTbIzKjQw0ljciGA6lYYHXeWgxsz3YsWp/Hcp2nCQOo52VldbkIjSCF/F5mXQHtaME9wT61BgZUYGnMLc+pVo1S9sEOynpdD5mJCuAUtycjDZyWUBGgZgNyfQHTYO9zabPL0/aWjTfXqy7ru6ctPuUTibXIl69cUpqYzQwYfCd+4E9tN6z05AxZnRaK8F/hAQ0Zn9/HFU+J8S2raEDLcckmRJ3XKZ6f8A7TU6NQ2iOKat4ReHSTGmixfEce918xY+gnQelehTotY2AFnfUxOlXnhnjzIVts+XnUyYgwRE949x0pKtMG8KLqc3C3lji2/71SPNEyh2KgSddFnQd4GtZzTt03qBbun058NVXeIcGuJtNkZG0adQCIY6kEyNRt61M/66gdyWjZ6ojA737zWC4V4au3zcCwpRSQCDzEboDEBvc16DqwAB39yq1G4Dv5Ktx2FNpijFSQBOUzEiYOg5h1qoU2uDgSMkNFclITSKKXCnqk9a4lOKc6pfL966UuEq3xPGHdoCspiCo1+cRIP1rHT2VrRcytztse8kYSDu7/pVz66z9a0gQpEh1yfVG4HhikZ3cBZ0HepVa5BwtF1ro7IwAPeVYYs3QTlujJGpMSntGu1ZGCkRcX+VeoHgmH29xygIS7jyQFcqFI0uKAWJU6HuPpVxSiS2/AqLtomGvNt4ubfHoq9znJPXrO/9a0tAYIUDFRxI671Ng8I1wwPqf50lSo1gkp6VF1QwEbc4esFFBdyNSp0BGwIP86gKxJxGAOOau+gw+Vok6oVcAzOSyPlG+uo00Eneq+K1rYBErONnJdJbbn9oEW46Gr4lmwkDJSqd52OlIVVpAz1TkMgjqPzo5GUWw5pbN1FdQSY1HeP5dKINrqBaJUuFQgq6kKVIKk9wZH50HuH8SqMo4hOS2lvxiqLqnM24PMPadJGp3jfWa8s7G5zhByQfTyDh6Kk+02by3La2LSMQckIFM9CpGvy7TWqKjCHFxI1v8rjDhhyOnFFeGPFnkDysQpKr8JiWX0IkTFNWoB5xMUsRiD9LaYXFpeOe1dmRtO//AC7CsrzFnhTNNpyKnGHYzORjGpIEACdAO+p1rsbeSBpu0OaZ9hYEZVRAoJAjUHSJgb6bT2rnVmald4bhlbvouXg+XNmu5vhIMfCc2oHQagGh47dAubSjvchONX7FndypBILEyW6/PXoBS+G6oZhadnrFggX4ZrJYnxSSTkQnsW3+g/rWs7IwtAOe9axXqbgPU/SocdxB7plyfYaCq06TaYhoUHPxGXEk9+iGZh61VIXA5J625oEwURSxJfJJgDcmB3PYDvRDkxpWV9gLuNwxym3dKgqSpU6H4l6ekgelI4MKgWtdaV6Dw21fKgMryVaVKLuz5hLd4mTGlY3hpPe5Y4g6+oj79M0vi3ht1cMz4aS4M5FG8kZj0MjfT170mzvZihyYu8RwDl4zicwYhgc0mZGs+o716Y81wthhoAGShmiQpTdOJ9a4JyQdV0+tcmiAun/Na6Ellb2+IXOV955WiM5I207VkdRZdu643L0GV3WcNbHfKi+zAgm4CrEnQfqafxCCA3JDwGvacQg3T3FpwqO5UrOWAfzMRvSy9pLmiZVXCjUhrnEEZR+UDiWtCcjOTMMfxCdTNXbjP8gI04LBVdSB8k534hQ4hkLkpOX/AHb07MWHzKb3MLyWTHFF2OGO6Zxr1idT/nrU3V2NdhK0U9le5mMemquOA2ii5mOr/CvWKxbU4OMDRehsgLWyddE3HG5GVLWRmMlk679tj709IMJlzpA3qVU1SMLWxyUF7E3Ea2XLhYGbQan2mnaxjg4NidLqb3vY5pdMa5KrxWLc6EmJJAPrWhlNouFjqVnZX6pllGcwoJPvRJDRJQph1R2EZ81Law5MFuVPxEaCuc8DK53JmU3Ou6w3qIORGaY6ab6+tNE5JMRaRimERjA7fDqpFTp4Rnmr1WvfdlwV3MoUEqB1k0DhJJCMPYACQAhb90kkdjof7zTsaAJWWq8uJBSBiTqSSfXX69aJ4JGiLBTWLzIZVih7rofrSmCLpuassP4jxCRF0mNpCn9RUzRYdEYCsbfiTFbsQBvMAa9JqTqNLRambOc3zHe5AY3jN5pD3XBJ1CmB7zE/nVWMAyASPpUx/KfWyrAepknuf6mqEyubhZkE4ifSlyTXOad5VdiT+HOScid6BcixgycigoX7pI9N6mSXarWW4RZvoieEcSWy4d7WbUb6GNZE9BqDt0FU0IGe/csO0U3VCDlwItPfutlwnjmJuurZktWblx2LbuFUajL22En17ipPY0ZCSvOqsbTJa50kTMWA+d4z+lf4TxIj3xYUl2GrXJXKRHoe5UfWs1SjDMTrG1r71nIgB2mhnNZ7GeJ3wvEWR/M+ztllWMxJ+NCZlSQdB0ntV3Ug+kBYnT6VKdHE0uGe7gsj41xNq4wNpUBDOGIPMwJzKSDsNSB2gitVJpDZOadhMxFuXeazDGqKxyXa11koHFItFESpYrkYKMwCENn2ABj32rPVIIwrTs7XA48gh8Tijm0PvFOymIUqu0OxWKcOJPBAgKdxA/Wu8FsyU/8Al1IjTcltYYMJZgo9Zk/IVzqhFgJTCmx13mJVndRACJGUAE2wN9BGvf8AvWZrnkzrvWt+ECBkNNF3DbgLO5EBV0Tp2+mlGs0gBu85ptnIlzj0C4Y855gAxlEdO0UDR8vuj4vnKgw/FnUnMSw10qjtna4Wssrdpc0kG6GbEShBZpzSB0953mqhkOkCyljbggzKhKm40lpPr/am8rBCn4TqrpBlFWsGh5VJFyJ9D3A61I1CLkWVm0KZODX2Vi9q6xIWBbAgA9dqgHUwJdmtjg8u8v8AFB4u0Y5+YTy9Py6bflVqbh/1z9VnqNEee97b+qGbEFSQCCNhGw9v0qmAESpGs8OIBUL3BkggyDoSdPX5zRg4pUsXkwkJqpOsfLpRmEsYjMd8lLZtkkATqe1KSM0zWEnDdGtw4gwzKB3P+RUfGESAtP8AiEGHOCgsWYJMTl1juelUc+0JKdMi8ZJXtEySwUHXLOvfSaAcBp1Rc0mS50cP7TzhkgS59P8ABQ8R02CctZkXFQrhvn/n5U2JK2lIUgt9vlQlOG6BEDDRuamakq4bGqXIAMxB9hrXTJgKtmgOI6LlczoCe4ri0RdDGS7yyorj6nNPtTNG5Se5oPmBU1riLJbKJoSTzTDZTllT3HKI7SasHWhYX0GPfjPoncE4qbDMQqksuUFhJU9GXsRrU3tDs1StTNQQ10FSeLccb17OH8xcqgMQF9wVGgIJO2+9FjWt8oUaVJ1Npc4XPEaZZKhZ6eFz6l0wyfWjkp4pSZaMrhOS5VoymwSnge1dKa/f9I25Yunqx+UUgYIs1UcxxuXz1hCXMM+5Q/Q1UNKyPBJkptu2QRKmJ7USxxFgUGuAIldezk7H00oNpOGhRdVLjJPwut2WOymiWkaH0QaTp8p8MDImfbT6mh4biMj6KniYTY3U4vkiCDPpp/KkNBwyn0Kt/lBwg/P6SESfhP8AneKAY8DJKajXGVG1jt/n9aYNdqCkOFxsU+2pUE9xQLHOMQU7XhjSQRdS4VFUFnBbbKO80r2vd5WhcwsptxOvuUmK4g7MMsqsQBFKzZsI8wkrnbUXOkGygNxiDJObrP8AKn8KDlZDxPLndQMsmdaoGmIhTcQTIKXyDvS9Ewac1JaHrFAtO5OL6qywFgCWIzMIgetZqpOWS2UGNb5rEp15wROSCTBmZ9xFBrXaFM+oM4ATMoB0MgfSjci4QDmzYoXGrmMjWNOtUpy0QVCthecQKiVT1B/WmgaKXMFS20PqBQICLcUqctkU7ZvrSRidwWjHgbxSWLpYwe/auLALhNSqY3YXI7KQpjVtdPnUTBctt2sMXKGu3rgWSIJ/zWnDGEwFndWqNb5s0LcuFzJ7VRrcIWd78ZkpuWiiE0265FzVGfQU0KRtkF2XuPy/prXX0S21CRrI+79DQneg6k03YoXaNI/p+VOBKmThEQmE95psMIFx1TgfShhS4+C//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p:cNvSpPr txBox="1">
            <a:spLocks/>
          </p:cNvSpPr>
          <p:nvPr/>
        </p:nvSpPr>
        <p:spPr>
          <a:xfrm>
            <a:off x="551103" y="228600"/>
            <a:ext cx="7620000" cy="1447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dirty="0" smtClean="0"/>
              <a:t>2. The rise of China.</a:t>
            </a:r>
            <a:r>
              <a:rPr lang="en-US" sz="1100" dirty="0" smtClean="0"/>
              <a:t/>
            </a:r>
            <a:br>
              <a:rPr lang="en-US" sz="1100" dirty="0" smtClean="0"/>
            </a:br>
            <a:r>
              <a:rPr lang="en-US" sz="1100" dirty="0" smtClean="0"/>
              <a:t>  </a:t>
            </a:r>
            <a:br>
              <a:rPr lang="en-US" sz="1100" dirty="0" smtClean="0"/>
            </a:br>
            <a:r>
              <a:rPr lang="en-US" sz="3600" dirty="0" smtClean="0"/>
              <a:t>Did its GDP pass the US in 2014? </a:t>
            </a:r>
            <a:endParaRPr lang="en-US" sz="3600" dirty="0"/>
          </a:p>
        </p:txBody>
      </p:sp>
      <p:pic>
        <p:nvPicPr>
          <p:cNvPr id="11" name="Picture 2" descr="http://sandiegodiplomacy.org/wp-content/uploads/2011/07/Flag-Chin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339744"/>
            <a:ext cx="919133" cy="61275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533400" y="4419600"/>
            <a:ext cx="84582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t">
              <a:buFont typeface="Arial" panose="020B0604020202020204" pitchFamily="34" charset="0"/>
              <a:buNone/>
            </a:pPr>
            <a:endParaRPr lang="en-US" sz="1800" dirty="0" smtClean="0"/>
          </a:p>
          <a:p>
            <a:pPr marL="0" indent="0">
              <a:buFont typeface="Arial" panose="020B0604020202020204" pitchFamily="34" charset="0"/>
              <a:buNone/>
            </a:pPr>
            <a:r>
              <a:rPr lang="en-US" sz="2800" dirty="0" smtClean="0">
                <a:latin typeface="Calibri" panose="020F0502020204030204" pitchFamily="34" charset="0"/>
                <a:cs typeface="Times New Roman" panose="02020603050405020304" pitchFamily="18" charset="0"/>
              </a:rPr>
              <a:t>                 … based on the latest 6-year update from </a:t>
            </a:r>
            <a:br>
              <a:rPr lang="en-US" sz="2800" dirty="0" smtClean="0">
                <a:latin typeface="Calibri" panose="020F0502020204030204" pitchFamily="34" charset="0"/>
                <a:cs typeface="Times New Roman" panose="02020603050405020304" pitchFamily="18" charset="0"/>
              </a:rPr>
            </a:br>
            <a:r>
              <a:rPr lang="en-US" sz="2800" dirty="0" smtClean="0">
                <a:latin typeface="Calibri" panose="020F0502020204030204" pitchFamily="34" charset="0"/>
                <a:cs typeface="Times New Roman" panose="02020603050405020304" pitchFamily="18" charset="0"/>
              </a:rPr>
              <a:t>the World Bank’s International Comparison Program.</a:t>
            </a:r>
            <a:endParaRPr lang="en-US" sz="1000" dirty="0" smtClean="0">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000" dirty="0" smtClean="0">
                <a:latin typeface="Calibri" panose="020F0502020204030204" pitchFamily="34" charset="0"/>
                <a:cs typeface="Times New Roman" panose="02020603050405020304" pitchFamily="18" charset="0"/>
              </a:rPr>
              <a:t/>
            </a:r>
            <a:br>
              <a:rPr lang="en-US" sz="1000" dirty="0" smtClean="0">
                <a:latin typeface="Calibri" panose="020F0502020204030204" pitchFamily="34" charset="0"/>
                <a:cs typeface="Times New Roman" panose="02020603050405020304" pitchFamily="18" charset="0"/>
              </a:rPr>
            </a:br>
            <a:r>
              <a:rPr lang="en-US" sz="3000" dirty="0" smtClean="0">
                <a:latin typeface="Calibri" panose="020F0502020204030204" pitchFamily="34" charset="0"/>
                <a:cs typeface="Times New Roman" panose="02020603050405020304" pitchFamily="18" charset="0"/>
              </a:rPr>
              <a:t>But was this right?  Is China now bigger than US?</a:t>
            </a:r>
            <a:endParaRPr lang="en-US" sz="30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38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400" dirty="0" smtClean="0"/>
              <a:t>The facts</a:t>
            </a:r>
            <a:endParaRPr lang="en-US" sz="3400" dirty="0"/>
          </a:p>
        </p:txBody>
      </p:sp>
      <p:sp>
        <p:nvSpPr>
          <p:cNvPr id="3" name="Content Placeholder 2"/>
          <p:cNvSpPr>
            <a:spLocks noGrp="1"/>
          </p:cNvSpPr>
          <p:nvPr>
            <p:ph idx="1"/>
          </p:nvPr>
        </p:nvSpPr>
        <p:spPr>
          <a:xfrm>
            <a:off x="152400" y="1219200"/>
            <a:ext cx="8915400" cy="5257800"/>
          </a:xfrm>
        </p:spPr>
        <p:txBody>
          <a:bodyPr>
            <a:normAutofit fontScale="92500"/>
          </a:bodyPr>
          <a:lstStyle/>
          <a:p>
            <a:r>
              <a:rPr lang="en-US" sz="2800" dirty="0" smtClean="0">
                <a:latin typeface="Calibri" panose="020F0502020204030204" pitchFamily="34" charset="0"/>
              </a:rPr>
              <a:t>On the one hand, China’s economic miracle is genuine:</a:t>
            </a:r>
          </a:p>
          <a:p>
            <a:pPr lvl="1"/>
            <a:r>
              <a:rPr lang="en-US" sz="2500" dirty="0" smtClean="0">
                <a:latin typeface="Calibri" panose="020F0502020204030204" pitchFamily="34" charset="0"/>
              </a:rPr>
              <a:t>Growth ≈ 10% p.a. for 3 decades is historic.</a:t>
            </a:r>
          </a:p>
          <a:p>
            <a:pPr lvl="1"/>
            <a:r>
              <a:rPr lang="en-US" sz="2500" dirty="0" smtClean="0">
                <a:latin typeface="Calibri" panose="020F0502020204030204" pitchFamily="34" charset="0"/>
              </a:rPr>
              <a:t>It took the UK about 58 years to double income, starting from 1780</a:t>
            </a:r>
          </a:p>
          <a:p>
            <a:pPr lvl="2"/>
            <a:r>
              <a:rPr lang="en-US" sz="2200" dirty="0" smtClean="0">
                <a:latin typeface="Calibri" panose="020F0502020204030204" pitchFamily="34" charset="0"/>
              </a:rPr>
              <a:t>US:       47 years, from 1839</a:t>
            </a:r>
          </a:p>
          <a:p>
            <a:pPr lvl="2"/>
            <a:r>
              <a:rPr lang="en-US" sz="2200" dirty="0" smtClean="0">
                <a:latin typeface="Calibri" panose="020F0502020204030204" pitchFamily="34" charset="0"/>
              </a:rPr>
              <a:t>Japan:  35 years, from 1885</a:t>
            </a:r>
          </a:p>
          <a:p>
            <a:pPr lvl="2"/>
            <a:r>
              <a:rPr lang="en-US" sz="2200" dirty="0" smtClean="0">
                <a:latin typeface="Calibri" panose="020F0502020204030204" pitchFamily="34" charset="0"/>
              </a:rPr>
              <a:t>Korea:  11 years, from 1966.</a:t>
            </a:r>
          </a:p>
          <a:p>
            <a:pPr lvl="1"/>
            <a:r>
              <a:rPr lang="en-US" sz="2500" dirty="0" smtClean="0">
                <a:latin typeface="Calibri" panose="020F0502020204030204" pitchFamily="34" charset="0"/>
              </a:rPr>
              <a:t>But it took China only around 8 years, from 1987.</a:t>
            </a:r>
            <a:r>
              <a:rPr lang="en-US" sz="1800" dirty="0" smtClean="0">
                <a:latin typeface="Calibri" panose="020F0502020204030204" pitchFamily="34" charset="0"/>
              </a:rPr>
              <a:t/>
            </a:r>
            <a:br>
              <a:rPr lang="en-US" sz="1800" dirty="0" smtClean="0">
                <a:latin typeface="Calibri" panose="020F0502020204030204" pitchFamily="34" charset="0"/>
              </a:rPr>
            </a:br>
            <a:endParaRPr lang="en-US" sz="1800" dirty="0" smtClean="0">
              <a:latin typeface="Calibri" panose="020F0502020204030204" pitchFamily="34" charset="0"/>
            </a:endParaRPr>
          </a:p>
          <a:p>
            <a:r>
              <a:rPr lang="en-US" sz="2800" dirty="0" smtClean="0">
                <a:latin typeface="Calibri" panose="020F0502020204030204" pitchFamily="34" charset="0"/>
              </a:rPr>
              <a:t>On the other hand, China is still a developing country. </a:t>
            </a:r>
          </a:p>
          <a:p>
            <a:pPr lvl="1"/>
            <a:r>
              <a:rPr lang="en-US" sz="2500" dirty="0">
                <a:latin typeface="Calibri" panose="020F0502020204030204" pitchFamily="34" charset="0"/>
              </a:rPr>
              <a:t>I</a:t>
            </a:r>
            <a:r>
              <a:rPr lang="en-US" sz="2500" dirty="0" smtClean="0">
                <a:latin typeface="Calibri" panose="020F0502020204030204" pitchFamily="34" charset="0"/>
              </a:rPr>
              <a:t>n 2017, its income per capita was only average, </a:t>
            </a:r>
            <a:r>
              <a:rPr lang="en-US" sz="2500" dirty="0" smtClean="0">
                <a:latin typeface="Calibri" panose="020F0502020204030204" pitchFamily="34" charset="0"/>
              </a:rPr>
              <a:t>globally,</a:t>
            </a:r>
            <a:endParaRPr lang="en-US" sz="2500" dirty="0" smtClean="0">
              <a:latin typeface="Calibri" panose="020F0502020204030204" pitchFamily="34" charset="0"/>
            </a:endParaRPr>
          </a:p>
          <a:p>
            <a:pPr lvl="1"/>
            <a:r>
              <a:rPr lang="en-US" sz="2500" dirty="0">
                <a:latin typeface="Calibri" panose="020F0502020204030204" pitchFamily="34" charset="0"/>
              </a:rPr>
              <a:t>r</a:t>
            </a:r>
            <a:r>
              <a:rPr lang="en-US" sz="2500" dirty="0" smtClean="0">
                <a:latin typeface="Calibri" panose="020F0502020204030204" pitchFamily="34" charset="0"/>
              </a:rPr>
              <a:t>anking 79</a:t>
            </a:r>
            <a:r>
              <a:rPr lang="en-US" sz="2500" baseline="30000" dirty="0" smtClean="0">
                <a:latin typeface="Calibri" panose="020F0502020204030204" pitchFamily="34" charset="0"/>
              </a:rPr>
              <a:t>th  </a:t>
            </a:r>
            <a:r>
              <a:rPr lang="en-US" sz="2500" dirty="0" smtClean="0">
                <a:latin typeface="Calibri" panose="020F0502020204030204" pitchFamily="34" charset="0"/>
              </a:rPr>
              <a:t>among 189 countries, between Costa Rica &amp; Brazil.</a:t>
            </a:r>
            <a:br>
              <a:rPr lang="en-US" sz="2500" dirty="0" smtClean="0">
                <a:latin typeface="Calibri" panose="020F0502020204030204" pitchFamily="34" charset="0"/>
              </a:rPr>
            </a:br>
            <a:endParaRPr lang="en-US" sz="2500" dirty="0" smtClean="0">
              <a:latin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pPr>
                <a:defRPr/>
              </a:pPr>
              <a:t>7</a:t>
            </a:fld>
            <a:endParaRPr lang="en-US"/>
          </a:p>
        </p:txBody>
      </p:sp>
    </p:spTree>
    <p:extLst>
      <p:ext uri="{BB962C8B-B14F-4D97-AF65-F5344CB8AC3E}">
        <p14:creationId xmlns:p14="http://schemas.microsoft.com/office/powerpoint/2010/main" val="15144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001000" cy="515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7200" y="304800"/>
            <a:ext cx="8229600" cy="1143000"/>
          </a:xfrm>
        </p:spPr>
        <p:txBody>
          <a:bodyPr>
            <a:normAutofit/>
          </a:bodyPr>
          <a:lstStyle/>
          <a:p>
            <a:r>
              <a:rPr lang="en-US" sz="2800" dirty="0" smtClean="0"/>
              <a:t>35 years of strong Chinese growth</a:t>
            </a:r>
            <a:endParaRPr lang="en-US" sz="2800" dirty="0"/>
          </a:p>
        </p:txBody>
      </p:sp>
      <p:cxnSp>
        <p:nvCxnSpPr>
          <p:cNvPr id="7" name="Straight Connector 6"/>
          <p:cNvCxnSpPr/>
          <p:nvPr/>
        </p:nvCxnSpPr>
        <p:spPr>
          <a:xfrm>
            <a:off x="762000" y="3762984"/>
            <a:ext cx="6477000" cy="0"/>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8A9740B-6456-4A04-80BD-A64592DA6921}" type="slidenum">
              <a:rPr lang="en-US" smtClean="0"/>
              <a:t>8</a:t>
            </a:fld>
            <a:endParaRPr lang="en-US"/>
          </a:p>
        </p:txBody>
      </p:sp>
    </p:spTree>
    <p:extLst>
      <p:ext uri="{BB962C8B-B14F-4D97-AF65-F5344CB8AC3E}">
        <p14:creationId xmlns:p14="http://schemas.microsoft.com/office/powerpoint/2010/main" val="79742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3" y="973138"/>
            <a:ext cx="8384937" cy="1389062"/>
          </a:xfrm>
          <a:solidFill>
            <a:schemeClr val="bg1"/>
          </a:solidFill>
        </p:spPr>
        <p:txBody>
          <a:bodyPr/>
          <a:lstStyle/>
          <a:p>
            <a:pPr algn="l"/>
            <a:r>
              <a:rPr lang="en-US" sz="2400" b="1" dirty="0">
                <a:solidFill>
                  <a:srgbClr val="E3120B"/>
                </a:solidFill>
              </a:rPr>
              <a:t>Measuring </a:t>
            </a:r>
            <a:r>
              <a:rPr lang="en-US" sz="2400" b="1" dirty="0" smtClean="0">
                <a:solidFill>
                  <a:srgbClr val="E3120B"/>
                </a:solidFill>
              </a:rPr>
              <a:t>GDP   </a:t>
            </a:r>
            <a:r>
              <a:rPr lang="en-US" sz="2100" dirty="0" smtClean="0">
                <a:solidFill>
                  <a:srgbClr val="4A4A4A"/>
                </a:solidFill>
                <a:latin typeface="Georgia"/>
              </a:rPr>
              <a:t>The </a:t>
            </a:r>
            <a:r>
              <a:rPr lang="en-US" sz="2100" dirty="0">
                <a:solidFill>
                  <a:srgbClr val="4A4A4A"/>
                </a:solidFill>
                <a:latin typeface="Georgia"/>
              </a:rPr>
              <a:t>dragon takes </a:t>
            </a:r>
            <a:r>
              <a:rPr lang="en-US" sz="2100" dirty="0" smtClean="0">
                <a:solidFill>
                  <a:srgbClr val="4A4A4A"/>
                </a:solidFill>
                <a:latin typeface="Georgia"/>
              </a:rPr>
              <a:t>wing  </a:t>
            </a:r>
            <a:r>
              <a:rPr lang="en-US" sz="1600" b="1" dirty="0" smtClean="0">
                <a:solidFill>
                  <a:schemeClr val="accent6"/>
                </a:solidFill>
              </a:rPr>
              <a:t>May 3rd 2014 | </a:t>
            </a:r>
            <a:r>
              <a:rPr lang="en-US" sz="1600" dirty="0">
                <a:solidFill>
                  <a:srgbClr val="4A4A4A"/>
                </a:solidFill>
                <a:latin typeface="Georgia"/>
              </a:rPr>
              <a:t/>
            </a:r>
            <a:br>
              <a:rPr lang="en-US" sz="1600" dirty="0">
                <a:solidFill>
                  <a:srgbClr val="4A4A4A"/>
                </a:solidFill>
                <a:latin typeface="Georgia"/>
              </a:rPr>
            </a:br>
            <a:r>
              <a:rPr lang="en-US" sz="1800" b="1" dirty="0">
                <a:solidFill>
                  <a:schemeClr val="tx1">
                    <a:lumMod val="50000"/>
                    <a:lumOff val="50000"/>
                  </a:schemeClr>
                </a:solidFill>
              </a:rPr>
              <a:t>New data suggest the Chinese economy </a:t>
            </a:r>
            <a:r>
              <a:rPr lang="en-US" sz="1800" b="1" dirty="0" smtClean="0">
                <a:solidFill>
                  <a:schemeClr val="tx1">
                    <a:lumMod val="50000"/>
                    <a:lumOff val="50000"/>
                  </a:schemeClr>
                </a:solidFill>
              </a:rPr>
              <a:t>is </a:t>
            </a:r>
            <a:r>
              <a:rPr lang="en-US" sz="1800" b="1" dirty="0">
                <a:solidFill>
                  <a:schemeClr val="tx1">
                    <a:lumMod val="50000"/>
                    <a:lumOff val="50000"/>
                  </a:schemeClr>
                </a:solidFill>
              </a:rPr>
              <a:t>bigger </a:t>
            </a:r>
            <a:r>
              <a:rPr lang="en-US" sz="1800" b="1" dirty="0" smtClean="0">
                <a:solidFill>
                  <a:schemeClr val="tx1">
                    <a:lumMod val="50000"/>
                    <a:lumOff val="50000"/>
                  </a:schemeClr>
                </a:solidFill>
              </a:rPr>
              <a:t>than </a:t>
            </a:r>
            <a:r>
              <a:rPr lang="en-US" sz="1800" b="1" dirty="0">
                <a:solidFill>
                  <a:schemeClr val="tx1">
                    <a:lumMod val="50000"/>
                    <a:lumOff val="50000"/>
                  </a:schemeClr>
                </a:solidFill>
              </a:rPr>
              <a:t>previously </a:t>
            </a:r>
            <a:r>
              <a:rPr lang="en-US" sz="1800" b="1" dirty="0" smtClean="0">
                <a:solidFill>
                  <a:schemeClr val="tx1">
                    <a:lumMod val="50000"/>
                    <a:lumOff val="50000"/>
                  </a:schemeClr>
                </a:solidFill>
              </a:rPr>
              <a:t>thought.</a:t>
            </a:r>
            <a:endParaRPr lang="en-US" sz="1800" b="1" dirty="0">
              <a:solidFill>
                <a:schemeClr val="tx1">
                  <a:lumMod val="50000"/>
                  <a:lumOff val="50000"/>
                </a:schemeClr>
              </a:solidFill>
            </a:endParaRPr>
          </a:p>
        </p:txBody>
      </p:sp>
      <p:sp>
        <p:nvSpPr>
          <p:cNvPr id="4" name="Slide Number Placeholder 3"/>
          <p:cNvSpPr>
            <a:spLocks noGrp="1"/>
          </p:cNvSpPr>
          <p:nvPr>
            <p:ph type="sldNum" sz="quarter" idx="12"/>
          </p:nvPr>
        </p:nvSpPr>
        <p:spPr>
          <a:xfrm>
            <a:off x="8509516" y="6477000"/>
            <a:ext cx="634484" cy="476250"/>
          </a:xfrm>
        </p:spPr>
        <p:txBody>
          <a:bodyPr/>
          <a:lstStyle/>
          <a:p>
            <a:pPr>
              <a:defRPr/>
            </a:pPr>
            <a:fld id="{F2DB58AB-0D11-4AA5-8AB6-048F0F5CBDEA}" type="slidenum">
              <a:rPr lang="en-US" smtClean="0"/>
              <a:pPr>
                <a:defRPr/>
              </a:pPr>
              <a:t>9</a:t>
            </a:fld>
            <a:endParaRPr lang="en-US" dirty="0"/>
          </a:p>
        </p:txBody>
      </p:sp>
      <p:pic>
        <p:nvPicPr>
          <p:cNvPr id="5122" name="Picture 2" descr="http://cdn.static-economist.com/sites/default/files/imagecache/original-size/images/print-edition/20140503_FNC982_0.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6070" y="2057400"/>
            <a:ext cx="8577649"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The Econom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he Economist"/>
          <p:cNvSpPr>
            <a:spLocks noChangeAspect="1" noChangeArrowheads="1"/>
          </p:cNvSpPr>
          <p:nvPr/>
        </p:nvSpPr>
        <p:spPr bwMode="auto">
          <a:xfrm>
            <a:off x="331470"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The Economi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The Economis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371600"/>
            <a:ext cx="648056" cy="381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96555" y="6718756"/>
            <a:ext cx="5394845" cy="169277"/>
          </a:xfrm>
          <a:prstGeom prst="rect">
            <a:avLst/>
          </a:prstGeom>
        </p:spPr>
        <p:txBody>
          <a:bodyPr wrap="square">
            <a:spAutoFit/>
          </a:bodyPr>
          <a:lstStyle/>
          <a:p>
            <a:r>
              <a:rPr lang="en-US" sz="500" dirty="0" smtClean="0"/>
              <a:t>www.economist.com/news/finance-and-economics/21601568-new-data-suggest-chinese-economy-bigger-previously-thought-dragon</a:t>
            </a:r>
            <a:endParaRPr lang="en-US" sz="500" dirty="0"/>
          </a:p>
        </p:txBody>
      </p:sp>
      <p:cxnSp>
        <p:nvCxnSpPr>
          <p:cNvPr id="14" name="Elbow Connector 13"/>
          <p:cNvCxnSpPr/>
          <p:nvPr/>
        </p:nvCxnSpPr>
        <p:spPr>
          <a:xfrm rot="16200000" flipH="1">
            <a:off x="6820889" y="3340127"/>
            <a:ext cx="821020" cy="679933"/>
          </a:xfrm>
          <a:prstGeom prst="bentConnector3">
            <a:avLst>
              <a:gd name="adj1" fmla="val 50000"/>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descr="http://sandiegodiplomacy.org/wp-content/uploads/2011/07/Flag-Chin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203699"/>
            <a:ext cx="612775" cy="40851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5410200" y="4612216"/>
            <a:ext cx="0" cy="5693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18500" y="2667000"/>
            <a:ext cx="0" cy="685800"/>
          </a:xfrm>
          <a:prstGeom prst="straightConnector1">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4" descr="American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1625" y="2286000"/>
            <a:ext cx="612775" cy="41637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485408" y="2590800"/>
            <a:ext cx="1181100" cy="228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2014</a:t>
            </a:r>
            <a:endParaRPr lang="en-US" sz="1400" dirty="0">
              <a:solidFill>
                <a:schemeClr val="tx1"/>
              </a:solidFill>
            </a:endParaRPr>
          </a:p>
        </p:txBody>
      </p:sp>
      <p:sp>
        <p:nvSpPr>
          <p:cNvPr id="29" name="Rectangle 28"/>
          <p:cNvSpPr/>
          <p:nvPr/>
        </p:nvSpPr>
        <p:spPr>
          <a:xfrm>
            <a:off x="6171389" y="3124200"/>
            <a:ext cx="839011" cy="276606"/>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50" dirty="0" smtClean="0">
              <a:solidFill>
                <a:schemeClr val="tx1"/>
              </a:solidFill>
            </a:endParaRPr>
          </a:p>
          <a:p>
            <a:r>
              <a:rPr lang="en-US" sz="1550" dirty="0" smtClean="0">
                <a:solidFill>
                  <a:schemeClr val="tx1"/>
                </a:solidFill>
              </a:rPr>
              <a:t>France</a:t>
            </a:r>
            <a:endParaRPr lang="en-US" sz="1550" dirty="0">
              <a:solidFill>
                <a:schemeClr val="tx1"/>
              </a:solidFill>
            </a:endParaRPr>
          </a:p>
        </p:txBody>
      </p:sp>
      <p:pic>
        <p:nvPicPr>
          <p:cNvPr id="30" name="Picture 2" descr="Flag of Fran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2971800"/>
            <a:ext cx="504609" cy="336696"/>
          </a:xfrm>
          <a:prstGeom prst="rect">
            <a:avLst/>
          </a:prstGeom>
          <a:noFill/>
          <a:ln w="19050">
            <a:solidFill>
              <a:srgbClr val="3333FF"/>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28600"/>
            <a:ext cx="8915400" cy="954107"/>
          </a:xfrm>
          <a:prstGeom prst="rect">
            <a:avLst/>
          </a:prstGeom>
        </p:spPr>
        <p:txBody>
          <a:bodyPr wrap="square">
            <a:spAutoFit/>
          </a:bodyPr>
          <a:lstStyle/>
          <a:p>
            <a:pPr algn="ctr"/>
            <a:r>
              <a:rPr lang="en-US" sz="2800" dirty="0">
                <a:latin typeface="Calibri" panose="020F0502020204030204" pitchFamily="34" charset="0"/>
              </a:rPr>
              <a:t>The claim to rival US size comes, of course, from multiplying </a:t>
            </a:r>
            <a:r>
              <a:rPr lang="en-US" sz="2800" dirty="0" smtClean="0">
                <a:latin typeface="Calibri" panose="020F0502020204030204" pitchFamily="34" charset="0"/>
              </a:rPr>
              <a:t>a </a:t>
            </a:r>
            <a:r>
              <a:rPr lang="en-US" sz="2800" dirty="0">
                <a:latin typeface="Calibri" panose="020F0502020204030204" pitchFamily="34" charset="0"/>
              </a:rPr>
              <a:t>middle income-per-capita times 1.3 billion people.</a:t>
            </a:r>
          </a:p>
        </p:txBody>
      </p:sp>
    </p:spTree>
    <p:extLst>
      <p:ext uri="{BB962C8B-B14F-4D97-AF65-F5344CB8AC3E}">
        <p14:creationId xmlns:p14="http://schemas.microsoft.com/office/powerpoint/2010/main" val="22405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5"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1550</Words>
  <Application>Microsoft Office PowerPoint</Application>
  <PresentationFormat>On-screen Show (4:3)</PresentationFormat>
  <Paragraphs>320</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Shifts in Economic Powers  Jeffrey Frankel Harpel Professor of Capital Formation &amp; Growth Harvard Kennedy School, Harvard University</vt:lpstr>
      <vt:lpstr>Shifts in Economic Powers</vt:lpstr>
      <vt:lpstr>1. The long-term rise &amp; fall of great powers</vt:lpstr>
      <vt:lpstr>In the 19th century:</vt:lpstr>
      <vt:lpstr>The rankings today</vt:lpstr>
      <vt:lpstr>Headlines about China’s economy 4 years ago:</vt:lpstr>
      <vt:lpstr>The facts</vt:lpstr>
      <vt:lpstr>35 years of strong Chinese growth</vt:lpstr>
      <vt:lpstr>Measuring GDP   The dragon takes wing  May 3rd 2014 |  New data suggest the Chinese economy is bigger than previously thought.</vt:lpstr>
      <vt:lpstr>China’s GDP reportedly passed the US in 2014.</vt:lpstr>
      <vt:lpstr>Use PPP rates to compare income per capita</vt:lpstr>
      <vt:lpstr>China GDP has reached US only if measured in PPP terms.</vt:lpstr>
      <vt:lpstr>Measuring GDP  Using actual exchange rates gives a different answer:                      The US is still 45% bigger than China, even in 2018, 23.3 %/ 16.1%</vt:lpstr>
      <vt:lpstr>China has not yet overtaken the US. </vt:lpstr>
      <vt:lpstr>3. China’s recent slowdown</vt:lpstr>
      <vt:lpstr>Reasons for China’s long-term slowdown</vt:lpstr>
      <vt:lpstr>4. Rivals for top international currency status: The $, €, &amp; RMB</vt:lpstr>
      <vt:lpstr>PowerPoint Presentation</vt:lpstr>
      <vt:lpstr>Some predicted that the RMB might soon challenge the $ for #1</vt:lpstr>
      <vt:lpstr>The traditional list of criteria for determining international currency status:</vt:lpstr>
      <vt:lpstr>In foreign exchange reserves,</vt:lpstr>
      <vt:lpstr>5. Policy mistakes in China, Europe &amp; US.</vt:lpstr>
      <vt:lpstr>(i) China’s government needs some reforms</vt:lpstr>
      <vt:lpstr>But China’s economic policy mistakes are out-done by the EU’s &amp; the US.</vt:lpstr>
      <vt:lpstr>Nine mistakes in the execution of European EMU</vt:lpstr>
      <vt:lpstr>China’s economic policy mistakes are easily out-done by the EU’s &amp; the US, cont.</vt:lpstr>
      <vt:lpstr>Jeffrey Frankel Harpel Professor of Capital Formation &amp; Growth Harvard Kennedy School, Harvard University</vt:lpstr>
      <vt:lpstr>Appendix I: Reasons for long-term slowdown  in China’s growth</vt:lpstr>
      <vt:lpstr>Is there a “middle-income growth trap”?</vt:lpstr>
      <vt:lpstr>Pritchett &amp; Summers (2014): “Regression to the mean” fits the data better than middle-income trap</vt:lpstr>
      <vt:lpstr>Demographic factors are reducing growth rate in China even more than in other countries</vt:lpstr>
      <vt:lpstr>Chinese transition to slower growth path</vt:lpstr>
      <vt:lpstr>PowerPoint Presentation</vt:lpstr>
      <vt:lpstr>China’s stock market bubble was popped on June 12, 2015.</vt:lpstr>
      <vt:lpstr>PowerPoint Presentation</vt:lpstr>
      <vt:lpstr>Determinants of Reserve Currency Shares</vt:lpstr>
      <vt:lpstr>Looking back on the 1990s, one would wonder that anyone expected the DM or yen to challenge the $</vt:lpstr>
      <vt:lpstr>PowerPoint Presentation</vt:lpstr>
      <vt:lpstr>The RMB’s share of FX trading has risen but is still well behind SF, let alone ¥ or ₤.</vt:lpstr>
      <vt:lpstr>Worldwide International Currency Usage Now  Value share of main currencies in trade activity</vt:lpstr>
      <vt:lpstr>References by the speaker underlying this talk</vt:lpstr>
    </vt:vector>
  </TitlesOfParts>
  <Company>Harvard Kennedy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Shifts in Economic Powers</dc:title>
  <dc:creator>Dell</dc:creator>
  <cp:lastModifiedBy>Dell</cp:lastModifiedBy>
  <cp:revision>146</cp:revision>
  <dcterms:created xsi:type="dcterms:W3CDTF">2018-07-07T18:50:23Z</dcterms:created>
  <dcterms:modified xsi:type="dcterms:W3CDTF">2018-07-10T19:22:58Z</dcterms:modified>
</cp:coreProperties>
</file>