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2" r:id="rId5"/>
    <p:sldId id="985" r:id="rId6"/>
    <p:sldId id="987" r:id="rId7"/>
    <p:sldId id="536" r:id="rId8"/>
    <p:sldId id="986" r:id="rId9"/>
    <p:sldId id="257" r:id="rId10"/>
    <p:sldId id="261" r:id="rId11"/>
    <p:sldId id="260" r:id="rId12"/>
    <p:sldId id="974" r:id="rId13"/>
    <p:sldId id="972" r:id="rId14"/>
    <p:sldId id="989" r:id="rId15"/>
    <p:sldId id="990" r:id="rId16"/>
    <p:sldId id="988" r:id="rId17"/>
    <p:sldId id="984" r:id="rId18"/>
    <p:sldId id="537"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36" autoAdjust="0"/>
    <p:restoredTop sz="94660"/>
  </p:normalViewPr>
  <p:slideViewPr>
    <p:cSldViewPr snapToGrid="0">
      <p:cViewPr varScale="1">
        <p:scale>
          <a:sx n="67" d="100"/>
          <a:sy n="67" d="100"/>
        </p:scale>
        <p:origin x="6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AAF6D-FB9F-4D29-8FDE-7D004B10CB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65145A-B8FD-4D02-A52E-0FA231ED86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DAD718-948C-4DA5-BA03-8D6D53BB6D41}"/>
              </a:ext>
            </a:extLst>
          </p:cNvPr>
          <p:cNvSpPr>
            <a:spLocks noGrp="1"/>
          </p:cNvSpPr>
          <p:nvPr>
            <p:ph type="dt" sz="half" idx="10"/>
          </p:nvPr>
        </p:nvSpPr>
        <p:spPr/>
        <p:txBody>
          <a:bodyPr/>
          <a:lstStyle/>
          <a:p>
            <a:fld id="{16546972-BA1F-43DB-859C-6B0130030D00}" type="datetimeFigureOut">
              <a:rPr lang="en-US" smtClean="0"/>
              <a:t>6/16/2020</a:t>
            </a:fld>
            <a:endParaRPr lang="en-US"/>
          </a:p>
        </p:txBody>
      </p:sp>
      <p:sp>
        <p:nvSpPr>
          <p:cNvPr id="5" name="Footer Placeholder 4">
            <a:extLst>
              <a:ext uri="{FF2B5EF4-FFF2-40B4-BE49-F238E27FC236}">
                <a16:creationId xmlns:a16="http://schemas.microsoft.com/office/drawing/2014/main" id="{E1B76375-7DE2-462E-8F78-64BA99B198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FBDD41-9BA4-43F9-B293-BB24D00C7D8E}"/>
              </a:ext>
            </a:extLst>
          </p:cNvPr>
          <p:cNvSpPr>
            <a:spLocks noGrp="1"/>
          </p:cNvSpPr>
          <p:nvPr>
            <p:ph type="sldNum" sz="quarter" idx="12"/>
          </p:nvPr>
        </p:nvSpPr>
        <p:spPr/>
        <p:txBody>
          <a:bodyPr/>
          <a:lstStyle/>
          <a:p>
            <a:fld id="{98BFCD63-7934-48D9-877E-E67AF45F20DF}" type="slidenum">
              <a:rPr lang="en-US" smtClean="0"/>
              <a:t>‹#›</a:t>
            </a:fld>
            <a:endParaRPr lang="en-US"/>
          </a:p>
        </p:txBody>
      </p:sp>
    </p:spTree>
    <p:extLst>
      <p:ext uri="{BB962C8B-B14F-4D97-AF65-F5344CB8AC3E}">
        <p14:creationId xmlns:p14="http://schemas.microsoft.com/office/powerpoint/2010/main" val="2962288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E999-7054-4C7B-85F7-43C08C4A41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D3CDD5-F506-4CC4-A1AE-20A8E1765C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03A754-ABF7-4EE4-BE33-8D7D352EE8E6}"/>
              </a:ext>
            </a:extLst>
          </p:cNvPr>
          <p:cNvSpPr>
            <a:spLocks noGrp="1"/>
          </p:cNvSpPr>
          <p:nvPr>
            <p:ph type="dt" sz="half" idx="10"/>
          </p:nvPr>
        </p:nvSpPr>
        <p:spPr/>
        <p:txBody>
          <a:bodyPr/>
          <a:lstStyle/>
          <a:p>
            <a:fld id="{16546972-BA1F-43DB-859C-6B0130030D00}" type="datetimeFigureOut">
              <a:rPr lang="en-US" smtClean="0"/>
              <a:t>6/16/2020</a:t>
            </a:fld>
            <a:endParaRPr lang="en-US"/>
          </a:p>
        </p:txBody>
      </p:sp>
      <p:sp>
        <p:nvSpPr>
          <p:cNvPr id="5" name="Footer Placeholder 4">
            <a:extLst>
              <a:ext uri="{FF2B5EF4-FFF2-40B4-BE49-F238E27FC236}">
                <a16:creationId xmlns:a16="http://schemas.microsoft.com/office/drawing/2014/main" id="{C2AEC30E-C2F1-4E4B-9E64-E88982B161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EB86E0-6813-402C-AF07-6B14B2899BD9}"/>
              </a:ext>
            </a:extLst>
          </p:cNvPr>
          <p:cNvSpPr>
            <a:spLocks noGrp="1"/>
          </p:cNvSpPr>
          <p:nvPr>
            <p:ph type="sldNum" sz="quarter" idx="12"/>
          </p:nvPr>
        </p:nvSpPr>
        <p:spPr/>
        <p:txBody>
          <a:bodyPr/>
          <a:lstStyle/>
          <a:p>
            <a:fld id="{98BFCD63-7934-48D9-877E-E67AF45F20DF}" type="slidenum">
              <a:rPr lang="en-US" smtClean="0"/>
              <a:t>‹#›</a:t>
            </a:fld>
            <a:endParaRPr lang="en-US"/>
          </a:p>
        </p:txBody>
      </p:sp>
    </p:spTree>
    <p:extLst>
      <p:ext uri="{BB962C8B-B14F-4D97-AF65-F5344CB8AC3E}">
        <p14:creationId xmlns:p14="http://schemas.microsoft.com/office/powerpoint/2010/main" val="494734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E8FDA8-AC8F-48D7-9AAD-51F1F06E2E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D05106-3250-4938-B9C0-4F2AC165A0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DD1314-D511-4487-BC88-C86DB2B73026}"/>
              </a:ext>
            </a:extLst>
          </p:cNvPr>
          <p:cNvSpPr>
            <a:spLocks noGrp="1"/>
          </p:cNvSpPr>
          <p:nvPr>
            <p:ph type="dt" sz="half" idx="10"/>
          </p:nvPr>
        </p:nvSpPr>
        <p:spPr/>
        <p:txBody>
          <a:bodyPr/>
          <a:lstStyle/>
          <a:p>
            <a:fld id="{16546972-BA1F-43DB-859C-6B0130030D00}" type="datetimeFigureOut">
              <a:rPr lang="en-US" smtClean="0"/>
              <a:t>6/16/2020</a:t>
            </a:fld>
            <a:endParaRPr lang="en-US"/>
          </a:p>
        </p:txBody>
      </p:sp>
      <p:sp>
        <p:nvSpPr>
          <p:cNvPr id="5" name="Footer Placeholder 4">
            <a:extLst>
              <a:ext uri="{FF2B5EF4-FFF2-40B4-BE49-F238E27FC236}">
                <a16:creationId xmlns:a16="http://schemas.microsoft.com/office/drawing/2014/main" id="{E3DED820-A5FB-4000-A75F-610CA901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5012B3-6B25-4B85-AE89-40D692BE2D40}"/>
              </a:ext>
            </a:extLst>
          </p:cNvPr>
          <p:cNvSpPr>
            <a:spLocks noGrp="1"/>
          </p:cNvSpPr>
          <p:nvPr>
            <p:ph type="sldNum" sz="quarter" idx="12"/>
          </p:nvPr>
        </p:nvSpPr>
        <p:spPr/>
        <p:txBody>
          <a:bodyPr/>
          <a:lstStyle/>
          <a:p>
            <a:fld id="{98BFCD63-7934-48D9-877E-E67AF45F20DF}" type="slidenum">
              <a:rPr lang="en-US" smtClean="0"/>
              <a:t>‹#›</a:t>
            </a:fld>
            <a:endParaRPr lang="en-US"/>
          </a:p>
        </p:txBody>
      </p:sp>
    </p:spTree>
    <p:extLst>
      <p:ext uri="{BB962C8B-B14F-4D97-AF65-F5344CB8AC3E}">
        <p14:creationId xmlns:p14="http://schemas.microsoft.com/office/powerpoint/2010/main" val="2847588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5DDF8-C893-4AB5-9AB6-0150A9302E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FB36C1-532B-4E15-BE60-0B1841E0B5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59D10D-FCD8-4F8D-9508-95238B2108F5}"/>
              </a:ext>
            </a:extLst>
          </p:cNvPr>
          <p:cNvSpPr>
            <a:spLocks noGrp="1"/>
          </p:cNvSpPr>
          <p:nvPr>
            <p:ph type="dt" sz="half" idx="10"/>
          </p:nvPr>
        </p:nvSpPr>
        <p:spPr/>
        <p:txBody>
          <a:bodyPr/>
          <a:lstStyle/>
          <a:p>
            <a:fld id="{16546972-BA1F-43DB-859C-6B0130030D00}" type="datetimeFigureOut">
              <a:rPr lang="en-US" smtClean="0"/>
              <a:t>6/16/2020</a:t>
            </a:fld>
            <a:endParaRPr lang="en-US"/>
          </a:p>
        </p:txBody>
      </p:sp>
      <p:sp>
        <p:nvSpPr>
          <p:cNvPr id="5" name="Footer Placeholder 4">
            <a:extLst>
              <a:ext uri="{FF2B5EF4-FFF2-40B4-BE49-F238E27FC236}">
                <a16:creationId xmlns:a16="http://schemas.microsoft.com/office/drawing/2014/main" id="{BF808293-D071-401D-9CEF-ECB0DF92A8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60BD1F-2336-4D7F-9D01-803E7E3D0C93}"/>
              </a:ext>
            </a:extLst>
          </p:cNvPr>
          <p:cNvSpPr>
            <a:spLocks noGrp="1"/>
          </p:cNvSpPr>
          <p:nvPr>
            <p:ph type="sldNum" sz="quarter" idx="12"/>
          </p:nvPr>
        </p:nvSpPr>
        <p:spPr/>
        <p:txBody>
          <a:bodyPr/>
          <a:lstStyle/>
          <a:p>
            <a:fld id="{98BFCD63-7934-48D9-877E-E67AF45F20DF}" type="slidenum">
              <a:rPr lang="en-US" smtClean="0"/>
              <a:t>‹#›</a:t>
            </a:fld>
            <a:endParaRPr lang="en-US"/>
          </a:p>
        </p:txBody>
      </p:sp>
    </p:spTree>
    <p:extLst>
      <p:ext uri="{BB962C8B-B14F-4D97-AF65-F5344CB8AC3E}">
        <p14:creationId xmlns:p14="http://schemas.microsoft.com/office/powerpoint/2010/main" val="2131248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9072A-65F4-4140-A2A5-8004ADDDB3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089FC3-BE6A-49E4-B6AC-E5BD1525E9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85ABFA-4E27-4B02-B71F-B2623EE45BDF}"/>
              </a:ext>
            </a:extLst>
          </p:cNvPr>
          <p:cNvSpPr>
            <a:spLocks noGrp="1"/>
          </p:cNvSpPr>
          <p:nvPr>
            <p:ph type="dt" sz="half" idx="10"/>
          </p:nvPr>
        </p:nvSpPr>
        <p:spPr/>
        <p:txBody>
          <a:bodyPr/>
          <a:lstStyle/>
          <a:p>
            <a:fld id="{16546972-BA1F-43DB-859C-6B0130030D00}" type="datetimeFigureOut">
              <a:rPr lang="en-US" smtClean="0"/>
              <a:t>6/16/2020</a:t>
            </a:fld>
            <a:endParaRPr lang="en-US"/>
          </a:p>
        </p:txBody>
      </p:sp>
      <p:sp>
        <p:nvSpPr>
          <p:cNvPr id="5" name="Footer Placeholder 4">
            <a:extLst>
              <a:ext uri="{FF2B5EF4-FFF2-40B4-BE49-F238E27FC236}">
                <a16:creationId xmlns:a16="http://schemas.microsoft.com/office/drawing/2014/main" id="{14105503-A5AB-43DE-80BB-EB0E5DA3AA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899069-6B81-404E-B01D-3D3E33B669F9}"/>
              </a:ext>
            </a:extLst>
          </p:cNvPr>
          <p:cNvSpPr>
            <a:spLocks noGrp="1"/>
          </p:cNvSpPr>
          <p:nvPr>
            <p:ph type="sldNum" sz="quarter" idx="12"/>
          </p:nvPr>
        </p:nvSpPr>
        <p:spPr/>
        <p:txBody>
          <a:bodyPr/>
          <a:lstStyle/>
          <a:p>
            <a:fld id="{98BFCD63-7934-48D9-877E-E67AF45F20DF}" type="slidenum">
              <a:rPr lang="en-US" smtClean="0"/>
              <a:t>‹#›</a:t>
            </a:fld>
            <a:endParaRPr lang="en-US"/>
          </a:p>
        </p:txBody>
      </p:sp>
    </p:spTree>
    <p:extLst>
      <p:ext uri="{BB962C8B-B14F-4D97-AF65-F5344CB8AC3E}">
        <p14:creationId xmlns:p14="http://schemas.microsoft.com/office/powerpoint/2010/main" val="264466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1A11C-9866-42E7-87BE-AF46C1A795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88895B-1693-4650-A7EB-93F59E2CF8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84D175-5436-451C-A63B-B1A1A9DD51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8FDAA6-6317-4D08-A188-51EC6FE4CCFA}"/>
              </a:ext>
            </a:extLst>
          </p:cNvPr>
          <p:cNvSpPr>
            <a:spLocks noGrp="1"/>
          </p:cNvSpPr>
          <p:nvPr>
            <p:ph type="dt" sz="half" idx="10"/>
          </p:nvPr>
        </p:nvSpPr>
        <p:spPr/>
        <p:txBody>
          <a:bodyPr/>
          <a:lstStyle/>
          <a:p>
            <a:fld id="{16546972-BA1F-43DB-859C-6B0130030D00}" type="datetimeFigureOut">
              <a:rPr lang="en-US" smtClean="0"/>
              <a:t>6/16/2020</a:t>
            </a:fld>
            <a:endParaRPr lang="en-US"/>
          </a:p>
        </p:txBody>
      </p:sp>
      <p:sp>
        <p:nvSpPr>
          <p:cNvPr id="6" name="Footer Placeholder 5">
            <a:extLst>
              <a:ext uri="{FF2B5EF4-FFF2-40B4-BE49-F238E27FC236}">
                <a16:creationId xmlns:a16="http://schemas.microsoft.com/office/drawing/2014/main" id="{06801914-B805-4745-BB63-1A3EEF5587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DC25B3-809B-4000-8094-ECF4BB9893B5}"/>
              </a:ext>
            </a:extLst>
          </p:cNvPr>
          <p:cNvSpPr>
            <a:spLocks noGrp="1"/>
          </p:cNvSpPr>
          <p:nvPr>
            <p:ph type="sldNum" sz="quarter" idx="12"/>
          </p:nvPr>
        </p:nvSpPr>
        <p:spPr/>
        <p:txBody>
          <a:bodyPr/>
          <a:lstStyle/>
          <a:p>
            <a:fld id="{98BFCD63-7934-48D9-877E-E67AF45F20DF}" type="slidenum">
              <a:rPr lang="en-US" smtClean="0"/>
              <a:t>‹#›</a:t>
            </a:fld>
            <a:endParaRPr lang="en-US"/>
          </a:p>
        </p:txBody>
      </p:sp>
    </p:spTree>
    <p:extLst>
      <p:ext uri="{BB962C8B-B14F-4D97-AF65-F5344CB8AC3E}">
        <p14:creationId xmlns:p14="http://schemas.microsoft.com/office/powerpoint/2010/main" val="991373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86E83-C99F-493C-BDD3-D07E719820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661DA9-3EBB-4486-88AA-E332162BA9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24F3ED-E1EA-4D22-9472-4EBEB9089F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A084D2-8D11-4FFE-ABB3-D94135D273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71E921-1F68-4F96-A46B-71FD851B68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76409E-694D-4A8D-B2AE-E328281ED605}"/>
              </a:ext>
            </a:extLst>
          </p:cNvPr>
          <p:cNvSpPr>
            <a:spLocks noGrp="1"/>
          </p:cNvSpPr>
          <p:nvPr>
            <p:ph type="dt" sz="half" idx="10"/>
          </p:nvPr>
        </p:nvSpPr>
        <p:spPr/>
        <p:txBody>
          <a:bodyPr/>
          <a:lstStyle/>
          <a:p>
            <a:fld id="{16546972-BA1F-43DB-859C-6B0130030D00}" type="datetimeFigureOut">
              <a:rPr lang="en-US" smtClean="0"/>
              <a:t>6/16/2020</a:t>
            </a:fld>
            <a:endParaRPr lang="en-US"/>
          </a:p>
        </p:txBody>
      </p:sp>
      <p:sp>
        <p:nvSpPr>
          <p:cNvPr id="8" name="Footer Placeholder 7">
            <a:extLst>
              <a:ext uri="{FF2B5EF4-FFF2-40B4-BE49-F238E27FC236}">
                <a16:creationId xmlns:a16="http://schemas.microsoft.com/office/drawing/2014/main" id="{C135876B-C736-4CDE-96C2-A5182C5B29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D4C803-F401-4813-98CA-2ACB33BA4257}"/>
              </a:ext>
            </a:extLst>
          </p:cNvPr>
          <p:cNvSpPr>
            <a:spLocks noGrp="1"/>
          </p:cNvSpPr>
          <p:nvPr>
            <p:ph type="sldNum" sz="quarter" idx="12"/>
          </p:nvPr>
        </p:nvSpPr>
        <p:spPr/>
        <p:txBody>
          <a:bodyPr/>
          <a:lstStyle/>
          <a:p>
            <a:fld id="{98BFCD63-7934-48D9-877E-E67AF45F20DF}" type="slidenum">
              <a:rPr lang="en-US" smtClean="0"/>
              <a:t>‹#›</a:t>
            </a:fld>
            <a:endParaRPr lang="en-US"/>
          </a:p>
        </p:txBody>
      </p:sp>
    </p:spTree>
    <p:extLst>
      <p:ext uri="{BB962C8B-B14F-4D97-AF65-F5344CB8AC3E}">
        <p14:creationId xmlns:p14="http://schemas.microsoft.com/office/powerpoint/2010/main" val="4054753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DD992-4C4E-48E7-BF97-9576E07038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895E62-17A3-4BD4-8195-1E8B6E93CD73}"/>
              </a:ext>
            </a:extLst>
          </p:cNvPr>
          <p:cNvSpPr>
            <a:spLocks noGrp="1"/>
          </p:cNvSpPr>
          <p:nvPr>
            <p:ph type="dt" sz="half" idx="10"/>
          </p:nvPr>
        </p:nvSpPr>
        <p:spPr/>
        <p:txBody>
          <a:bodyPr/>
          <a:lstStyle/>
          <a:p>
            <a:fld id="{16546972-BA1F-43DB-859C-6B0130030D00}" type="datetimeFigureOut">
              <a:rPr lang="en-US" smtClean="0"/>
              <a:t>6/16/2020</a:t>
            </a:fld>
            <a:endParaRPr lang="en-US"/>
          </a:p>
        </p:txBody>
      </p:sp>
      <p:sp>
        <p:nvSpPr>
          <p:cNvPr id="4" name="Footer Placeholder 3">
            <a:extLst>
              <a:ext uri="{FF2B5EF4-FFF2-40B4-BE49-F238E27FC236}">
                <a16:creationId xmlns:a16="http://schemas.microsoft.com/office/drawing/2014/main" id="{53DE7DEE-5F2F-411D-83B8-16CEAFF1BD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576D97-4716-4381-8E0E-1D8849D8F93C}"/>
              </a:ext>
            </a:extLst>
          </p:cNvPr>
          <p:cNvSpPr>
            <a:spLocks noGrp="1"/>
          </p:cNvSpPr>
          <p:nvPr>
            <p:ph type="sldNum" sz="quarter" idx="12"/>
          </p:nvPr>
        </p:nvSpPr>
        <p:spPr/>
        <p:txBody>
          <a:bodyPr/>
          <a:lstStyle/>
          <a:p>
            <a:fld id="{98BFCD63-7934-48D9-877E-E67AF45F20DF}" type="slidenum">
              <a:rPr lang="en-US" smtClean="0"/>
              <a:t>‹#›</a:t>
            </a:fld>
            <a:endParaRPr lang="en-US"/>
          </a:p>
        </p:txBody>
      </p:sp>
    </p:spTree>
    <p:extLst>
      <p:ext uri="{BB962C8B-B14F-4D97-AF65-F5344CB8AC3E}">
        <p14:creationId xmlns:p14="http://schemas.microsoft.com/office/powerpoint/2010/main" val="833108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3B32EF-BA1A-4389-860B-B8BBFE51AF81}"/>
              </a:ext>
            </a:extLst>
          </p:cNvPr>
          <p:cNvSpPr>
            <a:spLocks noGrp="1"/>
          </p:cNvSpPr>
          <p:nvPr>
            <p:ph type="dt" sz="half" idx="10"/>
          </p:nvPr>
        </p:nvSpPr>
        <p:spPr/>
        <p:txBody>
          <a:bodyPr/>
          <a:lstStyle/>
          <a:p>
            <a:fld id="{16546972-BA1F-43DB-859C-6B0130030D00}" type="datetimeFigureOut">
              <a:rPr lang="en-US" smtClean="0"/>
              <a:t>6/16/2020</a:t>
            </a:fld>
            <a:endParaRPr lang="en-US"/>
          </a:p>
        </p:txBody>
      </p:sp>
      <p:sp>
        <p:nvSpPr>
          <p:cNvPr id="3" name="Footer Placeholder 2">
            <a:extLst>
              <a:ext uri="{FF2B5EF4-FFF2-40B4-BE49-F238E27FC236}">
                <a16:creationId xmlns:a16="http://schemas.microsoft.com/office/drawing/2014/main" id="{7309CD08-5367-49E5-A2CA-E39F3D3D22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827A5F-FCF5-4AF1-A5A1-3457E955273F}"/>
              </a:ext>
            </a:extLst>
          </p:cNvPr>
          <p:cNvSpPr>
            <a:spLocks noGrp="1"/>
          </p:cNvSpPr>
          <p:nvPr>
            <p:ph type="sldNum" sz="quarter" idx="12"/>
          </p:nvPr>
        </p:nvSpPr>
        <p:spPr/>
        <p:txBody>
          <a:bodyPr/>
          <a:lstStyle/>
          <a:p>
            <a:fld id="{98BFCD63-7934-48D9-877E-E67AF45F20DF}" type="slidenum">
              <a:rPr lang="en-US" smtClean="0"/>
              <a:t>‹#›</a:t>
            </a:fld>
            <a:endParaRPr lang="en-US"/>
          </a:p>
        </p:txBody>
      </p:sp>
    </p:spTree>
    <p:extLst>
      <p:ext uri="{BB962C8B-B14F-4D97-AF65-F5344CB8AC3E}">
        <p14:creationId xmlns:p14="http://schemas.microsoft.com/office/powerpoint/2010/main" val="118482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B4A88-F1AD-442F-A922-0D61636E06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F9B599-39F5-461A-B84C-907BC8F060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797710-EF04-475A-A8BD-5288FDA3AA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727D03-DFF9-419C-8DAD-24E3EA2934CC}"/>
              </a:ext>
            </a:extLst>
          </p:cNvPr>
          <p:cNvSpPr>
            <a:spLocks noGrp="1"/>
          </p:cNvSpPr>
          <p:nvPr>
            <p:ph type="dt" sz="half" idx="10"/>
          </p:nvPr>
        </p:nvSpPr>
        <p:spPr/>
        <p:txBody>
          <a:bodyPr/>
          <a:lstStyle/>
          <a:p>
            <a:fld id="{16546972-BA1F-43DB-859C-6B0130030D00}" type="datetimeFigureOut">
              <a:rPr lang="en-US" smtClean="0"/>
              <a:t>6/16/2020</a:t>
            </a:fld>
            <a:endParaRPr lang="en-US"/>
          </a:p>
        </p:txBody>
      </p:sp>
      <p:sp>
        <p:nvSpPr>
          <p:cNvPr id="6" name="Footer Placeholder 5">
            <a:extLst>
              <a:ext uri="{FF2B5EF4-FFF2-40B4-BE49-F238E27FC236}">
                <a16:creationId xmlns:a16="http://schemas.microsoft.com/office/drawing/2014/main" id="{C50DE794-5A9E-4E6D-B245-26346C99DA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CC6F83-20DC-482A-B1B4-8460724E6033}"/>
              </a:ext>
            </a:extLst>
          </p:cNvPr>
          <p:cNvSpPr>
            <a:spLocks noGrp="1"/>
          </p:cNvSpPr>
          <p:nvPr>
            <p:ph type="sldNum" sz="quarter" idx="12"/>
          </p:nvPr>
        </p:nvSpPr>
        <p:spPr/>
        <p:txBody>
          <a:bodyPr/>
          <a:lstStyle/>
          <a:p>
            <a:fld id="{98BFCD63-7934-48D9-877E-E67AF45F20DF}" type="slidenum">
              <a:rPr lang="en-US" smtClean="0"/>
              <a:t>‹#›</a:t>
            </a:fld>
            <a:endParaRPr lang="en-US"/>
          </a:p>
        </p:txBody>
      </p:sp>
    </p:spTree>
    <p:extLst>
      <p:ext uri="{BB962C8B-B14F-4D97-AF65-F5344CB8AC3E}">
        <p14:creationId xmlns:p14="http://schemas.microsoft.com/office/powerpoint/2010/main" val="3022291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1BC72-C48A-49F3-B2E5-0F4E49E5EF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3228F7-65DD-4C50-A41B-C7B54AF1F8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4318ED-885C-445E-B4A9-4708149615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2306E1-DAA6-4CBA-AD6D-E646BC078CBC}"/>
              </a:ext>
            </a:extLst>
          </p:cNvPr>
          <p:cNvSpPr>
            <a:spLocks noGrp="1"/>
          </p:cNvSpPr>
          <p:nvPr>
            <p:ph type="dt" sz="half" idx="10"/>
          </p:nvPr>
        </p:nvSpPr>
        <p:spPr/>
        <p:txBody>
          <a:bodyPr/>
          <a:lstStyle/>
          <a:p>
            <a:fld id="{16546972-BA1F-43DB-859C-6B0130030D00}" type="datetimeFigureOut">
              <a:rPr lang="en-US" smtClean="0"/>
              <a:t>6/16/2020</a:t>
            </a:fld>
            <a:endParaRPr lang="en-US"/>
          </a:p>
        </p:txBody>
      </p:sp>
      <p:sp>
        <p:nvSpPr>
          <p:cNvPr id="6" name="Footer Placeholder 5">
            <a:extLst>
              <a:ext uri="{FF2B5EF4-FFF2-40B4-BE49-F238E27FC236}">
                <a16:creationId xmlns:a16="http://schemas.microsoft.com/office/drawing/2014/main" id="{0CAD29F0-E1E6-4960-B012-4B994E4B95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496A5-C960-4618-ACED-FFCBA07F27DC}"/>
              </a:ext>
            </a:extLst>
          </p:cNvPr>
          <p:cNvSpPr>
            <a:spLocks noGrp="1"/>
          </p:cNvSpPr>
          <p:nvPr>
            <p:ph type="sldNum" sz="quarter" idx="12"/>
          </p:nvPr>
        </p:nvSpPr>
        <p:spPr/>
        <p:txBody>
          <a:bodyPr/>
          <a:lstStyle/>
          <a:p>
            <a:fld id="{98BFCD63-7934-48D9-877E-E67AF45F20DF}" type="slidenum">
              <a:rPr lang="en-US" smtClean="0"/>
              <a:t>‹#›</a:t>
            </a:fld>
            <a:endParaRPr lang="en-US"/>
          </a:p>
        </p:txBody>
      </p:sp>
    </p:spTree>
    <p:extLst>
      <p:ext uri="{BB962C8B-B14F-4D97-AF65-F5344CB8AC3E}">
        <p14:creationId xmlns:p14="http://schemas.microsoft.com/office/powerpoint/2010/main" val="3110336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4C484D-3C39-4D9E-8B4D-11E8CF56DD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B86755-12B0-43C4-8454-97EA626C19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BC7869-BA53-4648-9EC3-6B23644DCB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546972-BA1F-43DB-859C-6B0130030D00}" type="datetimeFigureOut">
              <a:rPr lang="en-US" smtClean="0"/>
              <a:t>6/16/2020</a:t>
            </a:fld>
            <a:endParaRPr lang="en-US"/>
          </a:p>
        </p:txBody>
      </p:sp>
      <p:sp>
        <p:nvSpPr>
          <p:cNvPr id="5" name="Footer Placeholder 4">
            <a:extLst>
              <a:ext uri="{FF2B5EF4-FFF2-40B4-BE49-F238E27FC236}">
                <a16:creationId xmlns:a16="http://schemas.microsoft.com/office/drawing/2014/main" id="{71126C55-7AA6-4763-98D5-2972DB3CFC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48A242-7672-49AA-90AB-72B7054A51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BFCD63-7934-48D9-877E-E67AF45F20DF}" type="slidenum">
              <a:rPr lang="en-US" smtClean="0"/>
              <a:t>‹#›</a:t>
            </a:fld>
            <a:endParaRPr lang="en-US"/>
          </a:p>
        </p:txBody>
      </p:sp>
    </p:spTree>
    <p:extLst>
      <p:ext uri="{BB962C8B-B14F-4D97-AF65-F5344CB8AC3E}">
        <p14:creationId xmlns:p14="http://schemas.microsoft.com/office/powerpoint/2010/main" val="3390595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economist.com/briefing/2020/05/02/which-emerging-markets-are-in-most-financial-peri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5E31C-CB6D-4BAF-9F78-2C05DF081DD6}"/>
              </a:ext>
            </a:extLst>
          </p:cNvPr>
          <p:cNvSpPr>
            <a:spLocks noGrp="1"/>
          </p:cNvSpPr>
          <p:nvPr>
            <p:ph type="ctrTitle"/>
          </p:nvPr>
        </p:nvSpPr>
        <p:spPr>
          <a:xfrm>
            <a:off x="409575" y="949254"/>
            <a:ext cx="10887075" cy="2387600"/>
          </a:xfrm>
        </p:spPr>
        <p:txBody>
          <a:bodyPr>
            <a:normAutofit fontScale="90000"/>
          </a:bodyPr>
          <a:lstStyle/>
          <a:p>
            <a:r>
              <a:rPr lang="en-US" sz="4800" dirty="0"/>
              <a:t>A Strong Post-COVID </a:t>
            </a:r>
            <a:r>
              <a:rPr lang="en-US" sz="4800"/>
              <a:t>Economic Recovery?</a:t>
            </a:r>
            <a:br>
              <a:rPr lang="en-US" sz="4800" dirty="0"/>
            </a:br>
            <a:br>
              <a:rPr lang="en-US" sz="4800" dirty="0"/>
            </a:br>
            <a:r>
              <a:rPr lang="en-US" sz="4000" dirty="0" err="1"/>
              <a:t>Belfer</a:t>
            </a:r>
            <a:r>
              <a:rPr lang="en-US" sz="4000" dirty="0"/>
              <a:t> Bullet Points</a:t>
            </a:r>
            <a:br>
              <a:rPr lang="en-US" sz="4000" dirty="0"/>
            </a:br>
            <a:r>
              <a:rPr lang="en-US" sz="4000" dirty="0"/>
              <a:t>Tuesday, June 16, 2020</a:t>
            </a:r>
          </a:p>
        </p:txBody>
      </p:sp>
      <p:sp>
        <p:nvSpPr>
          <p:cNvPr id="3" name="Subtitle 2">
            <a:extLst>
              <a:ext uri="{FF2B5EF4-FFF2-40B4-BE49-F238E27FC236}">
                <a16:creationId xmlns:a16="http://schemas.microsoft.com/office/drawing/2014/main" id="{AED58309-AB09-4ACF-9E5C-CD1210106127}"/>
              </a:ext>
            </a:extLst>
          </p:cNvPr>
          <p:cNvSpPr>
            <a:spLocks noGrp="1"/>
          </p:cNvSpPr>
          <p:nvPr>
            <p:ph type="subTitle" idx="1"/>
          </p:nvPr>
        </p:nvSpPr>
        <p:spPr>
          <a:xfrm>
            <a:off x="1524000" y="3621087"/>
            <a:ext cx="9144000" cy="2387599"/>
          </a:xfrm>
        </p:spPr>
        <p:txBody>
          <a:bodyPr>
            <a:normAutofit/>
          </a:bodyPr>
          <a:lstStyle/>
          <a:p>
            <a:br>
              <a:rPr lang="en-US" dirty="0"/>
            </a:br>
            <a:r>
              <a:rPr lang="en-US" sz="3600" dirty="0"/>
              <a:t>Prof. Jeffrey Frankel</a:t>
            </a:r>
          </a:p>
          <a:p>
            <a:r>
              <a:rPr lang="en-US" dirty="0" err="1"/>
              <a:t>Harpel</a:t>
            </a:r>
            <a:r>
              <a:rPr lang="en-US" dirty="0"/>
              <a:t> Professor of Capital Formation and Growth</a:t>
            </a:r>
          </a:p>
          <a:p>
            <a:r>
              <a:rPr lang="en-US" dirty="0" err="1"/>
              <a:t>Belfer</a:t>
            </a:r>
            <a:r>
              <a:rPr lang="en-US" dirty="0"/>
              <a:t> Center for Science and International Affairs</a:t>
            </a:r>
          </a:p>
          <a:p>
            <a:r>
              <a:rPr lang="en-US" dirty="0"/>
              <a:t>Harvard Kennedy School</a:t>
            </a:r>
          </a:p>
        </p:txBody>
      </p:sp>
    </p:spTree>
    <p:extLst>
      <p:ext uri="{BB962C8B-B14F-4D97-AF65-F5344CB8AC3E}">
        <p14:creationId xmlns:p14="http://schemas.microsoft.com/office/powerpoint/2010/main" val="3839877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1B131-1A62-4656-A572-38B901B8A76B}"/>
              </a:ext>
            </a:extLst>
          </p:cNvPr>
          <p:cNvSpPr>
            <a:spLocks noGrp="1"/>
          </p:cNvSpPr>
          <p:nvPr>
            <p:ph type="title"/>
          </p:nvPr>
        </p:nvSpPr>
        <p:spPr>
          <a:xfrm>
            <a:off x="838200" y="-176687"/>
            <a:ext cx="10515600" cy="1325563"/>
          </a:xfrm>
        </p:spPr>
        <p:txBody>
          <a:bodyPr>
            <a:noAutofit/>
          </a:bodyPr>
          <a:lstStyle/>
          <a:p>
            <a:pPr marL="0" lvl="0" indent="0" algn="ctr"/>
            <a:r>
              <a:rPr lang="en-US" sz="3200" dirty="0">
                <a:latin typeface="+mn-lt"/>
              </a:rPr>
              <a:t>3) The implied run-up in debt/GDP ratios is unprecedented.</a:t>
            </a:r>
            <a:endParaRPr lang="en-US" sz="2800" dirty="0">
              <a:latin typeface="+mn-lt"/>
            </a:endParaRPr>
          </a:p>
        </p:txBody>
      </p:sp>
      <p:pic>
        <p:nvPicPr>
          <p:cNvPr id="4" name="Content Placeholder 3">
            <a:extLst>
              <a:ext uri="{FF2B5EF4-FFF2-40B4-BE49-F238E27FC236}">
                <a16:creationId xmlns:a16="http://schemas.microsoft.com/office/drawing/2014/main" id="{CC17F376-39A4-47AB-AF6B-23FDC69F7698}"/>
              </a:ext>
            </a:extLst>
          </p:cNvPr>
          <p:cNvPicPr>
            <a:picLocks noGrp="1" noChangeAspect="1"/>
          </p:cNvPicPr>
          <p:nvPr>
            <p:ph idx="1"/>
          </p:nvPr>
        </p:nvPicPr>
        <p:blipFill>
          <a:blip r:embed="rId2"/>
          <a:stretch>
            <a:fillRect/>
          </a:stretch>
        </p:blipFill>
        <p:spPr>
          <a:xfrm>
            <a:off x="1479550" y="1690688"/>
            <a:ext cx="8105219" cy="5091112"/>
          </a:xfrm>
          <a:prstGeom prst="rect">
            <a:avLst/>
          </a:prstGeom>
        </p:spPr>
      </p:pic>
      <p:sp>
        <p:nvSpPr>
          <p:cNvPr id="5" name="Rectangle 4">
            <a:extLst>
              <a:ext uri="{FF2B5EF4-FFF2-40B4-BE49-F238E27FC236}">
                <a16:creationId xmlns:a16="http://schemas.microsoft.com/office/drawing/2014/main" id="{C29B84B2-83C4-4682-B3FB-EBA28EE53AC7}"/>
              </a:ext>
            </a:extLst>
          </p:cNvPr>
          <p:cNvSpPr/>
          <p:nvPr/>
        </p:nvSpPr>
        <p:spPr>
          <a:xfrm flipV="1">
            <a:off x="1447800" y="6610350"/>
            <a:ext cx="8601075" cy="1714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01DDEBD-A9AF-40A1-8CFF-938E6E83CB76}"/>
              </a:ext>
            </a:extLst>
          </p:cNvPr>
          <p:cNvSpPr txBox="1"/>
          <p:nvPr/>
        </p:nvSpPr>
        <p:spPr>
          <a:xfrm>
            <a:off x="2667000" y="4267200"/>
            <a:ext cx="970843" cy="523220"/>
          </a:xfrm>
          <a:prstGeom prst="rect">
            <a:avLst/>
          </a:prstGeom>
          <a:noFill/>
        </p:spPr>
        <p:txBody>
          <a:bodyPr wrap="none" rtlCol="0">
            <a:spAutoFit/>
          </a:bodyPr>
          <a:lstStyle/>
          <a:p>
            <a:r>
              <a:rPr lang="en-US" sz="1400" dirty="0">
                <a:solidFill>
                  <a:srgbClr val="FF0000"/>
                </a:solidFill>
              </a:rPr>
              <a:t>American</a:t>
            </a:r>
          </a:p>
          <a:p>
            <a:r>
              <a:rPr lang="en-US" sz="1400" dirty="0">
                <a:solidFill>
                  <a:srgbClr val="FF0000"/>
                </a:solidFill>
              </a:rPr>
              <a:t>Revolution</a:t>
            </a:r>
          </a:p>
        </p:txBody>
      </p:sp>
      <p:sp>
        <p:nvSpPr>
          <p:cNvPr id="7" name="TextBox 6">
            <a:extLst>
              <a:ext uri="{FF2B5EF4-FFF2-40B4-BE49-F238E27FC236}">
                <a16:creationId xmlns:a16="http://schemas.microsoft.com/office/drawing/2014/main" id="{DF327865-F9D6-40E5-BCF2-7F8E3B8D63E2}"/>
              </a:ext>
            </a:extLst>
          </p:cNvPr>
          <p:cNvSpPr txBox="1"/>
          <p:nvPr/>
        </p:nvSpPr>
        <p:spPr>
          <a:xfrm>
            <a:off x="4295775" y="4448175"/>
            <a:ext cx="830868" cy="307777"/>
          </a:xfrm>
          <a:prstGeom prst="rect">
            <a:avLst/>
          </a:prstGeom>
          <a:noFill/>
        </p:spPr>
        <p:txBody>
          <a:bodyPr wrap="none" rtlCol="0">
            <a:spAutoFit/>
          </a:bodyPr>
          <a:lstStyle/>
          <a:p>
            <a:r>
              <a:rPr lang="en-US" sz="1400" dirty="0">
                <a:solidFill>
                  <a:srgbClr val="FF0000"/>
                </a:solidFill>
              </a:rPr>
              <a:t>Civil War</a:t>
            </a:r>
          </a:p>
        </p:txBody>
      </p:sp>
      <p:sp>
        <p:nvSpPr>
          <p:cNvPr id="8" name="TextBox 7">
            <a:extLst>
              <a:ext uri="{FF2B5EF4-FFF2-40B4-BE49-F238E27FC236}">
                <a16:creationId xmlns:a16="http://schemas.microsoft.com/office/drawing/2014/main" id="{42B801A1-ACF4-4DEC-9DC7-270A684F2432}"/>
              </a:ext>
            </a:extLst>
          </p:cNvPr>
          <p:cNvSpPr txBox="1"/>
          <p:nvPr/>
        </p:nvSpPr>
        <p:spPr>
          <a:xfrm>
            <a:off x="5857875" y="4400550"/>
            <a:ext cx="550151" cy="307777"/>
          </a:xfrm>
          <a:prstGeom prst="rect">
            <a:avLst/>
          </a:prstGeom>
          <a:noFill/>
        </p:spPr>
        <p:txBody>
          <a:bodyPr wrap="none" rtlCol="0">
            <a:spAutoFit/>
          </a:bodyPr>
          <a:lstStyle/>
          <a:p>
            <a:r>
              <a:rPr lang="en-US" sz="1400" dirty="0">
                <a:solidFill>
                  <a:srgbClr val="FF0000"/>
                </a:solidFill>
              </a:rPr>
              <a:t>WWI</a:t>
            </a:r>
          </a:p>
        </p:txBody>
      </p:sp>
      <p:sp>
        <p:nvSpPr>
          <p:cNvPr id="9" name="TextBox 8">
            <a:extLst>
              <a:ext uri="{FF2B5EF4-FFF2-40B4-BE49-F238E27FC236}">
                <a16:creationId xmlns:a16="http://schemas.microsoft.com/office/drawing/2014/main" id="{FFE6FB1E-1735-4260-AFB2-79AFEA6085F1}"/>
              </a:ext>
            </a:extLst>
          </p:cNvPr>
          <p:cNvSpPr txBox="1"/>
          <p:nvPr/>
        </p:nvSpPr>
        <p:spPr>
          <a:xfrm>
            <a:off x="5876925" y="3781425"/>
            <a:ext cx="1001428" cy="307777"/>
          </a:xfrm>
          <a:prstGeom prst="rect">
            <a:avLst/>
          </a:prstGeom>
          <a:noFill/>
        </p:spPr>
        <p:txBody>
          <a:bodyPr wrap="none" rtlCol="0">
            <a:spAutoFit/>
          </a:bodyPr>
          <a:lstStyle/>
          <a:p>
            <a:r>
              <a:rPr lang="en-US" sz="1400" dirty="0">
                <a:solidFill>
                  <a:srgbClr val="FF0000"/>
                </a:solidFill>
              </a:rPr>
              <a:t>Depression</a:t>
            </a:r>
          </a:p>
        </p:txBody>
      </p:sp>
      <p:sp>
        <p:nvSpPr>
          <p:cNvPr id="10" name="TextBox 9">
            <a:extLst>
              <a:ext uri="{FF2B5EF4-FFF2-40B4-BE49-F238E27FC236}">
                <a16:creationId xmlns:a16="http://schemas.microsoft.com/office/drawing/2014/main" id="{9478E5F5-5025-4E5E-B194-F84B49A0242F}"/>
              </a:ext>
            </a:extLst>
          </p:cNvPr>
          <p:cNvSpPr txBox="1"/>
          <p:nvPr/>
        </p:nvSpPr>
        <p:spPr>
          <a:xfrm>
            <a:off x="6432273" y="2754378"/>
            <a:ext cx="595035" cy="307777"/>
          </a:xfrm>
          <a:prstGeom prst="rect">
            <a:avLst/>
          </a:prstGeom>
          <a:noFill/>
        </p:spPr>
        <p:txBody>
          <a:bodyPr wrap="none" rtlCol="0">
            <a:spAutoFit/>
          </a:bodyPr>
          <a:lstStyle/>
          <a:p>
            <a:r>
              <a:rPr lang="en-US" sz="1400" dirty="0">
                <a:solidFill>
                  <a:srgbClr val="FF0000"/>
                </a:solidFill>
              </a:rPr>
              <a:t>WWII</a:t>
            </a:r>
          </a:p>
        </p:txBody>
      </p:sp>
      <p:sp>
        <p:nvSpPr>
          <p:cNvPr id="11" name="TextBox 10">
            <a:extLst>
              <a:ext uri="{FF2B5EF4-FFF2-40B4-BE49-F238E27FC236}">
                <a16:creationId xmlns:a16="http://schemas.microsoft.com/office/drawing/2014/main" id="{E36994C5-23A1-45BC-BEF0-D96D8B105A4C}"/>
              </a:ext>
            </a:extLst>
          </p:cNvPr>
          <p:cNvSpPr txBox="1"/>
          <p:nvPr/>
        </p:nvSpPr>
        <p:spPr>
          <a:xfrm>
            <a:off x="7515225" y="3943350"/>
            <a:ext cx="758477" cy="523220"/>
          </a:xfrm>
          <a:prstGeom prst="rect">
            <a:avLst/>
          </a:prstGeom>
          <a:noFill/>
        </p:spPr>
        <p:txBody>
          <a:bodyPr wrap="none" rtlCol="0">
            <a:spAutoFit/>
          </a:bodyPr>
          <a:lstStyle/>
          <a:p>
            <a:r>
              <a:rPr lang="en-US" sz="1400" dirty="0">
                <a:solidFill>
                  <a:srgbClr val="FF0000"/>
                </a:solidFill>
              </a:rPr>
              <a:t>Reagan </a:t>
            </a:r>
            <a:br>
              <a:rPr lang="en-US" sz="1400" dirty="0">
                <a:solidFill>
                  <a:srgbClr val="FF0000"/>
                </a:solidFill>
              </a:rPr>
            </a:br>
            <a:r>
              <a:rPr lang="en-US" sz="1400" dirty="0">
                <a:solidFill>
                  <a:srgbClr val="FF0000"/>
                </a:solidFill>
              </a:rPr>
              <a:t>tax cuts</a:t>
            </a:r>
          </a:p>
        </p:txBody>
      </p:sp>
      <p:sp>
        <p:nvSpPr>
          <p:cNvPr id="12" name="TextBox 11">
            <a:extLst>
              <a:ext uri="{FF2B5EF4-FFF2-40B4-BE49-F238E27FC236}">
                <a16:creationId xmlns:a16="http://schemas.microsoft.com/office/drawing/2014/main" id="{B63B75AA-225A-46C7-BBD8-502A4341DB52}"/>
              </a:ext>
            </a:extLst>
          </p:cNvPr>
          <p:cNvSpPr txBox="1"/>
          <p:nvPr/>
        </p:nvSpPr>
        <p:spPr>
          <a:xfrm>
            <a:off x="7448550" y="3514725"/>
            <a:ext cx="1321196" cy="307777"/>
          </a:xfrm>
          <a:prstGeom prst="rect">
            <a:avLst/>
          </a:prstGeom>
          <a:noFill/>
        </p:spPr>
        <p:txBody>
          <a:bodyPr wrap="none" rtlCol="0">
            <a:spAutoFit/>
          </a:bodyPr>
          <a:lstStyle/>
          <a:p>
            <a:r>
              <a:rPr lang="en-US" sz="1400" dirty="0">
                <a:solidFill>
                  <a:srgbClr val="FF0000"/>
                </a:solidFill>
              </a:rPr>
              <a:t>Great recession</a:t>
            </a:r>
          </a:p>
        </p:txBody>
      </p:sp>
      <p:sp>
        <p:nvSpPr>
          <p:cNvPr id="13" name="TextBox 12">
            <a:extLst>
              <a:ext uri="{FF2B5EF4-FFF2-40B4-BE49-F238E27FC236}">
                <a16:creationId xmlns:a16="http://schemas.microsoft.com/office/drawing/2014/main" id="{194858CD-95B6-4524-85B2-DC0F7ED4D3A1}"/>
              </a:ext>
            </a:extLst>
          </p:cNvPr>
          <p:cNvSpPr txBox="1"/>
          <p:nvPr/>
        </p:nvSpPr>
        <p:spPr>
          <a:xfrm>
            <a:off x="10145901" y="2959174"/>
            <a:ext cx="1380827" cy="646331"/>
          </a:xfrm>
          <a:prstGeom prst="rect">
            <a:avLst/>
          </a:prstGeom>
          <a:noFill/>
        </p:spPr>
        <p:txBody>
          <a:bodyPr wrap="none" rtlCol="0">
            <a:spAutoFit/>
          </a:bodyPr>
          <a:lstStyle/>
          <a:p>
            <a:pPr algn="ctr"/>
            <a:r>
              <a:rPr lang="en-US" b="1" dirty="0">
                <a:solidFill>
                  <a:srgbClr val="FF0000"/>
                </a:solidFill>
              </a:rPr>
              <a:t>Coronavirus </a:t>
            </a:r>
            <a:br>
              <a:rPr lang="en-US" b="1" dirty="0">
                <a:solidFill>
                  <a:srgbClr val="FF0000"/>
                </a:solidFill>
              </a:rPr>
            </a:br>
            <a:r>
              <a:rPr lang="en-US" b="1" dirty="0">
                <a:solidFill>
                  <a:srgbClr val="FF0000"/>
                </a:solidFill>
              </a:rPr>
              <a:t>recession</a:t>
            </a:r>
          </a:p>
        </p:txBody>
      </p:sp>
      <p:cxnSp>
        <p:nvCxnSpPr>
          <p:cNvPr id="15" name="Straight Arrow Connector 14">
            <a:extLst>
              <a:ext uri="{FF2B5EF4-FFF2-40B4-BE49-F238E27FC236}">
                <a16:creationId xmlns:a16="http://schemas.microsoft.com/office/drawing/2014/main" id="{4659B0D6-3975-497A-965D-C0DCAEC8AF2C}"/>
              </a:ext>
            </a:extLst>
          </p:cNvPr>
          <p:cNvCxnSpPr>
            <a:cxnSpLocks/>
          </p:cNvCxnSpPr>
          <p:nvPr/>
        </p:nvCxnSpPr>
        <p:spPr>
          <a:xfrm>
            <a:off x="6362700" y="4119365"/>
            <a:ext cx="219075" cy="765174"/>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7">
            <a:extLst>
              <a:ext uri="{FF2B5EF4-FFF2-40B4-BE49-F238E27FC236}">
                <a16:creationId xmlns:a16="http://schemas.microsoft.com/office/drawing/2014/main" id="{7206A7B3-C64D-47A1-9A3F-E335C531249A}"/>
              </a:ext>
            </a:extLst>
          </p:cNvPr>
          <p:cNvCxnSpPr>
            <a:cxnSpLocks/>
          </p:cNvCxnSpPr>
          <p:nvPr/>
        </p:nvCxnSpPr>
        <p:spPr>
          <a:xfrm>
            <a:off x="7839075" y="4478536"/>
            <a:ext cx="95250" cy="245864"/>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a:extLst>
              <a:ext uri="{FF2B5EF4-FFF2-40B4-BE49-F238E27FC236}">
                <a16:creationId xmlns:a16="http://schemas.microsoft.com/office/drawing/2014/main" id="{C4728637-8898-4104-A0E3-0F99E799B18E}"/>
              </a:ext>
            </a:extLst>
          </p:cNvPr>
          <p:cNvCxnSpPr>
            <a:cxnSpLocks/>
          </p:cNvCxnSpPr>
          <p:nvPr/>
        </p:nvCxnSpPr>
        <p:spPr>
          <a:xfrm>
            <a:off x="8410575" y="3826246"/>
            <a:ext cx="219075" cy="475113"/>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a:extLst>
              <a:ext uri="{FF2B5EF4-FFF2-40B4-BE49-F238E27FC236}">
                <a16:creationId xmlns:a16="http://schemas.microsoft.com/office/drawing/2014/main" id="{CE6EC921-27C6-4FF9-AECB-8B42481ABAEC}"/>
              </a:ext>
            </a:extLst>
          </p:cNvPr>
          <p:cNvCxnSpPr>
            <a:cxnSpLocks/>
            <a:stCxn id="13" idx="1"/>
          </p:cNvCxnSpPr>
          <p:nvPr/>
        </p:nvCxnSpPr>
        <p:spPr>
          <a:xfrm flipH="1" flipV="1">
            <a:off x="9030733" y="2582822"/>
            <a:ext cx="1115168" cy="732829"/>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9" name="Title 1">
            <a:extLst>
              <a:ext uri="{FF2B5EF4-FFF2-40B4-BE49-F238E27FC236}">
                <a16:creationId xmlns:a16="http://schemas.microsoft.com/office/drawing/2014/main" id="{7C84673E-2D2B-478E-8158-AD7CF57E4F6F}"/>
              </a:ext>
            </a:extLst>
          </p:cNvPr>
          <p:cNvSpPr txBox="1">
            <a:spLocks/>
          </p:cNvSpPr>
          <p:nvPr/>
        </p:nvSpPr>
        <p:spPr>
          <a:xfrm>
            <a:off x="735416" y="658102"/>
            <a:ext cx="10515600" cy="11429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latin typeface="+mn-lt"/>
              </a:rPr>
              <a:t>The US can get away with it, because the $ &amp; US Treasury bills remain the world's #1 safe-haven assets.</a:t>
            </a:r>
          </a:p>
        </p:txBody>
      </p:sp>
    </p:spTree>
    <p:extLst>
      <p:ext uri="{BB962C8B-B14F-4D97-AF65-F5344CB8AC3E}">
        <p14:creationId xmlns:p14="http://schemas.microsoft.com/office/powerpoint/2010/main" val="258205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33D8B-6B70-4241-B981-432F277F9C60}"/>
              </a:ext>
            </a:extLst>
          </p:cNvPr>
          <p:cNvSpPr>
            <a:spLocks noGrp="1"/>
          </p:cNvSpPr>
          <p:nvPr>
            <p:ph type="title"/>
          </p:nvPr>
        </p:nvSpPr>
        <p:spPr/>
        <p:txBody>
          <a:bodyPr>
            <a:normAutofit/>
          </a:bodyPr>
          <a:lstStyle/>
          <a:p>
            <a:pPr algn="ctr"/>
            <a:r>
              <a:rPr lang="en-US" sz="3200" dirty="0">
                <a:latin typeface="+mn-lt"/>
              </a:rPr>
              <a:t>Can other countries get away with big fiscal stimulus</a:t>
            </a:r>
            <a:r>
              <a:rPr lang="en-US" sz="3200" dirty="0"/>
              <a:t>?</a:t>
            </a:r>
          </a:p>
        </p:txBody>
      </p:sp>
      <p:sp>
        <p:nvSpPr>
          <p:cNvPr id="3" name="Content Placeholder 2">
            <a:extLst>
              <a:ext uri="{FF2B5EF4-FFF2-40B4-BE49-F238E27FC236}">
                <a16:creationId xmlns:a16="http://schemas.microsoft.com/office/drawing/2014/main" id="{FB09E7FE-293E-4C7F-BE64-11944FE149E0}"/>
              </a:ext>
            </a:extLst>
          </p:cNvPr>
          <p:cNvSpPr>
            <a:spLocks noGrp="1"/>
          </p:cNvSpPr>
          <p:nvPr>
            <p:ph idx="1"/>
          </p:nvPr>
        </p:nvSpPr>
        <p:spPr>
          <a:xfrm>
            <a:off x="838199" y="1825625"/>
            <a:ext cx="11009243" cy="4351338"/>
          </a:xfrm>
        </p:spPr>
        <p:txBody>
          <a:bodyPr>
            <a:normAutofit/>
          </a:bodyPr>
          <a:lstStyle/>
          <a:p>
            <a:pPr marL="0" lvl="0" indent="0">
              <a:buNone/>
            </a:pPr>
            <a:r>
              <a:rPr lang="en-US" sz="3200" dirty="0"/>
              <a:t> 4) Whether other advanced countries like Britain &amp; France can get away with rapidly rising debt levels is an open question.</a:t>
            </a:r>
            <a:br>
              <a:rPr lang="en-US" sz="800" dirty="0"/>
            </a:br>
            <a:r>
              <a:rPr lang="en-US" sz="800" dirty="0"/>
              <a:t>  </a:t>
            </a:r>
          </a:p>
          <a:p>
            <a:r>
              <a:rPr lang="en-US" sz="3200" dirty="0"/>
              <a:t> If the "secular stagnation" view of Larry Summers is correct </a:t>
            </a:r>
            <a:br>
              <a:rPr lang="en-US" sz="3200" dirty="0"/>
            </a:br>
            <a:r>
              <a:rPr lang="en-US" sz="3200" dirty="0"/>
              <a:t>and real interest rates will stay low indefinitely, then the main obstacle to borrowing has disappeared.</a:t>
            </a:r>
            <a:br>
              <a:rPr lang="en-US" sz="5900" dirty="0"/>
            </a:br>
            <a:endParaRPr lang="en-US" sz="5900" dirty="0"/>
          </a:p>
        </p:txBody>
      </p:sp>
    </p:spTree>
    <p:extLst>
      <p:ext uri="{BB962C8B-B14F-4D97-AF65-F5344CB8AC3E}">
        <p14:creationId xmlns:p14="http://schemas.microsoft.com/office/powerpoint/2010/main" val="2092011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33D8B-6B70-4241-B981-432F277F9C60}"/>
              </a:ext>
            </a:extLst>
          </p:cNvPr>
          <p:cNvSpPr>
            <a:spLocks noGrp="1"/>
          </p:cNvSpPr>
          <p:nvPr>
            <p:ph type="title"/>
          </p:nvPr>
        </p:nvSpPr>
        <p:spPr>
          <a:xfrm>
            <a:off x="838200" y="365126"/>
            <a:ext cx="10515600" cy="946840"/>
          </a:xfrm>
        </p:spPr>
        <p:txBody>
          <a:bodyPr>
            <a:normAutofit/>
          </a:bodyPr>
          <a:lstStyle/>
          <a:p>
            <a:pPr algn="ctr"/>
            <a:r>
              <a:rPr lang="en-US" sz="2400" dirty="0"/>
              <a:t>Can other countries get away with big fiscal stimulus?</a:t>
            </a:r>
          </a:p>
        </p:txBody>
      </p:sp>
      <p:sp>
        <p:nvSpPr>
          <p:cNvPr id="3" name="Content Placeholder 2">
            <a:extLst>
              <a:ext uri="{FF2B5EF4-FFF2-40B4-BE49-F238E27FC236}">
                <a16:creationId xmlns:a16="http://schemas.microsoft.com/office/drawing/2014/main" id="{FB09E7FE-293E-4C7F-BE64-11944FE149E0}"/>
              </a:ext>
            </a:extLst>
          </p:cNvPr>
          <p:cNvSpPr>
            <a:spLocks noGrp="1"/>
          </p:cNvSpPr>
          <p:nvPr>
            <p:ph idx="1"/>
          </p:nvPr>
        </p:nvSpPr>
        <p:spPr>
          <a:xfrm>
            <a:off x="586409" y="1815685"/>
            <a:ext cx="10767391" cy="3789985"/>
          </a:xfrm>
        </p:spPr>
        <p:txBody>
          <a:bodyPr>
            <a:normAutofit fontScale="70000" lnSpcReduction="20000"/>
          </a:bodyPr>
          <a:lstStyle/>
          <a:p>
            <a:pPr marL="0" lvl="0" indent="0">
              <a:buNone/>
            </a:pPr>
            <a:r>
              <a:rPr lang="en-US" sz="4600" dirty="0"/>
              <a:t>5) Most Emerging Market &amp; Developing Economies cannot. </a:t>
            </a:r>
          </a:p>
          <a:p>
            <a:pPr marL="0" lvl="0" indent="0">
              <a:buNone/>
            </a:pPr>
            <a:endParaRPr lang="en-US" sz="3600" dirty="0"/>
          </a:p>
          <a:p>
            <a:r>
              <a:rPr lang="en-US" sz="4000" dirty="0"/>
              <a:t>  Their levels of debt are unsustainable,</a:t>
            </a:r>
            <a:br>
              <a:rPr lang="en-US" sz="1100" dirty="0"/>
            </a:br>
            <a:endParaRPr lang="en-US" sz="1100" dirty="0"/>
          </a:p>
          <a:p>
            <a:pPr lvl="1"/>
            <a:r>
              <a:rPr lang="en-US" sz="3600" dirty="0"/>
              <a:t>defined as a future path of ever-rising ratios of Debt to GDP or Exports.</a:t>
            </a:r>
            <a:br>
              <a:rPr lang="en-US" sz="3600" dirty="0"/>
            </a:br>
            <a:endParaRPr lang="en-US" sz="3600" dirty="0"/>
          </a:p>
          <a:p>
            <a:r>
              <a:rPr lang="en-US" sz="4000" dirty="0"/>
              <a:t>  Many are in serious trouble,</a:t>
            </a:r>
            <a:br>
              <a:rPr lang="en-US" sz="1100" dirty="0"/>
            </a:br>
            <a:endParaRPr lang="en-US" sz="1100" dirty="0"/>
          </a:p>
          <a:p>
            <a:pPr lvl="1"/>
            <a:r>
              <a:rPr lang="en-US" sz="3600" dirty="0"/>
              <a:t>especially those that already had high debt ratios before the pandemic.</a:t>
            </a:r>
          </a:p>
        </p:txBody>
      </p:sp>
    </p:spTree>
    <p:extLst>
      <p:ext uri="{BB962C8B-B14F-4D97-AF65-F5344CB8AC3E}">
        <p14:creationId xmlns:p14="http://schemas.microsoft.com/office/powerpoint/2010/main" val="2849891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2D2C7-3222-4D03-9698-F45111F4EA2A}"/>
              </a:ext>
            </a:extLst>
          </p:cNvPr>
          <p:cNvSpPr>
            <a:spLocks noGrp="1"/>
          </p:cNvSpPr>
          <p:nvPr>
            <p:ph type="title"/>
          </p:nvPr>
        </p:nvSpPr>
        <p:spPr>
          <a:xfrm>
            <a:off x="237710" y="1292779"/>
            <a:ext cx="3648076" cy="1282700"/>
          </a:xfrm>
        </p:spPr>
        <p:txBody>
          <a:bodyPr>
            <a:noAutofit/>
          </a:bodyPr>
          <a:lstStyle/>
          <a:p>
            <a:r>
              <a:rPr lang="en-US" sz="3200" dirty="0">
                <a:latin typeface="+mn-lt"/>
              </a:rPr>
              <a:t>“Which EMs are in most financial peril? </a:t>
            </a:r>
            <a:r>
              <a:rPr lang="en-US" sz="2000" dirty="0"/>
              <a:t>– </a:t>
            </a:r>
            <a:r>
              <a:rPr lang="en-US" sz="2000" i="1" dirty="0"/>
              <a:t>The Economist</a:t>
            </a:r>
            <a:r>
              <a:rPr lang="en-US" sz="2000" dirty="0"/>
              <a:t>, May 2, 2020.</a:t>
            </a:r>
            <a:br>
              <a:rPr lang="en-US" sz="3200" dirty="0"/>
            </a:br>
            <a:r>
              <a:rPr lang="en-US" sz="700" dirty="0">
                <a:hlinkClick r:id="rId2"/>
              </a:rPr>
              <a:t>www.economist.com/briefing/2020/05/02/which-emerging-markets-are-in-most-financial-peri</a:t>
            </a:r>
            <a:br>
              <a:rPr lang="en-US" sz="700" dirty="0">
                <a:hlinkClick r:id="rId2"/>
              </a:rPr>
            </a:br>
            <a:r>
              <a:rPr lang="en-US" sz="700" dirty="0">
                <a:hlinkClick r:id="rId2"/>
              </a:rPr>
              <a:t>l</a:t>
            </a:r>
            <a:endParaRPr lang="en-US" sz="700" dirty="0"/>
          </a:p>
        </p:txBody>
      </p:sp>
      <p:pic>
        <p:nvPicPr>
          <p:cNvPr id="4" name="Content Placeholder 3">
            <a:extLst>
              <a:ext uri="{FF2B5EF4-FFF2-40B4-BE49-F238E27FC236}">
                <a16:creationId xmlns:a16="http://schemas.microsoft.com/office/drawing/2014/main" id="{AC05CAF4-18F6-4F4F-8A4F-9CB480EDA837}"/>
              </a:ext>
            </a:extLst>
          </p:cNvPr>
          <p:cNvPicPr>
            <a:picLocks noGrp="1" noChangeAspect="1"/>
          </p:cNvPicPr>
          <p:nvPr>
            <p:ph idx="1"/>
          </p:nvPr>
        </p:nvPicPr>
        <p:blipFill>
          <a:blip r:embed="rId3"/>
          <a:stretch>
            <a:fillRect/>
          </a:stretch>
        </p:blipFill>
        <p:spPr>
          <a:xfrm>
            <a:off x="4057305" y="-221496"/>
            <a:ext cx="7725119" cy="7022346"/>
          </a:xfrm>
          <a:prstGeom prst="rect">
            <a:avLst/>
          </a:prstGeom>
        </p:spPr>
      </p:pic>
      <p:sp>
        <p:nvSpPr>
          <p:cNvPr id="5" name="TextBox 4">
            <a:extLst>
              <a:ext uri="{FF2B5EF4-FFF2-40B4-BE49-F238E27FC236}">
                <a16:creationId xmlns:a16="http://schemas.microsoft.com/office/drawing/2014/main" id="{35C40353-5FC7-45DE-B419-09D674D13E19}"/>
              </a:ext>
            </a:extLst>
          </p:cNvPr>
          <p:cNvSpPr txBox="1"/>
          <p:nvPr/>
        </p:nvSpPr>
        <p:spPr>
          <a:xfrm>
            <a:off x="495300" y="3341619"/>
            <a:ext cx="2953886" cy="2092881"/>
          </a:xfrm>
          <a:prstGeom prst="rect">
            <a:avLst/>
          </a:prstGeom>
          <a:noFill/>
        </p:spPr>
        <p:txBody>
          <a:bodyPr wrap="none" rtlCol="0">
            <a:spAutoFit/>
          </a:bodyPr>
          <a:lstStyle/>
          <a:p>
            <a:r>
              <a:rPr lang="en-US" sz="2600" dirty="0"/>
              <a:t>Criteria include </a:t>
            </a:r>
          </a:p>
          <a:p>
            <a:pPr marL="342900" indent="-342900">
              <a:buFont typeface="+mj-lt"/>
              <a:buAutoNum type="arabicPeriod"/>
            </a:pPr>
            <a:r>
              <a:rPr lang="en-US" sz="2600" dirty="0"/>
              <a:t>Public debt</a:t>
            </a:r>
          </a:p>
          <a:p>
            <a:pPr marL="342900" indent="-342900">
              <a:buFont typeface="+mj-lt"/>
              <a:buAutoNum type="arabicPeriod"/>
            </a:pPr>
            <a:r>
              <a:rPr lang="en-US" sz="2600" dirty="0"/>
              <a:t>Foreign debt</a:t>
            </a:r>
          </a:p>
          <a:p>
            <a:pPr marL="342900" indent="-342900">
              <a:buFont typeface="+mj-lt"/>
              <a:buAutoNum type="arabicPeriod"/>
            </a:pPr>
            <a:r>
              <a:rPr lang="en-US" sz="2600" dirty="0"/>
              <a:t>Cost of borrowing</a:t>
            </a:r>
          </a:p>
          <a:p>
            <a:pPr marL="342900" indent="-342900">
              <a:buFont typeface="+mj-lt"/>
              <a:buAutoNum type="arabicPeriod"/>
            </a:pPr>
            <a:r>
              <a:rPr lang="en-US" sz="2600" dirty="0" err="1"/>
              <a:t>ForEx</a:t>
            </a:r>
            <a:r>
              <a:rPr lang="en-US" sz="2600" dirty="0"/>
              <a:t> reserves</a:t>
            </a:r>
          </a:p>
        </p:txBody>
      </p:sp>
    </p:spTree>
    <p:extLst>
      <p:ext uri="{BB962C8B-B14F-4D97-AF65-F5344CB8AC3E}">
        <p14:creationId xmlns:p14="http://schemas.microsoft.com/office/powerpoint/2010/main" val="218685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AEA3A50-7F4F-4D73-9A5D-B876C7A7972A}"/>
              </a:ext>
            </a:extLst>
          </p:cNvPr>
          <p:cNvSpPr>
            <a:spLocks noGrp="1"/>
          </p:cNvSpPr>
          <p:nvPr>
            <p:ph type="title"/>
          </p:nvPr>
        </p:nvSpPr>
        <p:spPr>
          <a:xfrm>
            <a:off x="1741969" y="365125"/>
            <a:ext cx="10515600" cy="1325563"/>
          </a:xfrm>
        </p:spPr>
        <p:txBody>
          <a:bodyPr/>
          <a:lstStyle/>
          <a:p>
            <a:r>
              <a:rPr lang="en-US" dirty="0"/>
              <a:t>Appendices</a:t>
            </a:r>
          </a:p>
        </p:txBody>
      </p:sp>
      <p:sp>
        <p:nvSpPr>
          <p:cNvPr id="5" name="Content Placeholder 4">
            <a:extLst>
              <a:ext uri="{FF2B5EF4-FFF2-40B4-BE49-F238E27FC236}">
                <a16:creationId xmlns:a16="http://schemas.microsoft.com/office/drawing/2014/main" id="{5F370A72-8963-40CB-828E-FD49DDBF4183}"/>
              </a:ext>
            </a:extLst>
          </p:cNvPr>
          <p:cNvSpPr txBox="1">
            <a:spLocks noGrp="1"/>
          </p:cNvSpPr>
          <p:nvPr>
            <p:ph idx="1"/>
          </p:nvPr>
        </p:nvSpPr>
        <p:spPr>
          <a:xfrm>
            <a:off x="1741969" y="1825625"/>
            <a:ext cx="8534400" cy="4095480"/>
          </a:xfrm>
          <a:prstGeom prst="rect">
            <a:avLst/>
          </a:prstGeom>
          <a:noFill/>
        </p:spPr>
        <p:txBody>
          <a:bodyPr wrap="square" rtlCol="0">
            <a:spAutoFit/>
          </a:bodyPr>
          <a:lstStyle/>
          <a:p>
            <a:pPr marL="514350" indent="-514350">
              <a:buAutoNum type="arabicPeriod"/>
            </a:pPr>
            <a:r>
              <a:rPr lang="en-US" sz="3600" dirty="0"/>
              <a:t>New infections by state</a:t>
            </a:r>
            <a:br>
              <a:rPr lang="en-US" sz="3600" dirty="0"/>
            </a:br>
            <a:endParaRPr lang="en-US" sz="3600" dirty="0"/>
          </a:p>
          <a:p>
            <a:pPr marL="514350" indent="-514350">
              <a:buAutoNum type="arabicPeriod"/>
            </a:pPr>
            <a:r>
              <a:rPr lang="en-US" sz="3600" dirty="0"/>
              <a:t>Excess mortality by city</a:t>
            </a:r>
            <a:br>
              <a:rPr lang="en-US" sz="3600" dirty="0"/>
            </a:br>
            <a:endParaRPr lang="en-US" sz="3600" dirty="0"/>
          </a:p>
          <a:p>
            <a:pPr marL="514350" indent="-514350">
              <a:buAutoNum type="arabicPeriod"/>
            </a:pPr>
            <a:r>
              <a:rPr lang="en-US" sz="3600" dirty="0"/>
              <a:t>Strategies by country</a:t>
            </a:r>
            <a:endParaRPr lang="en-US" sz="3200" dirty="0"/>
          </a:p>
          <a:p>
            <a:pPr marL="514350" indent="-514350">
              <a:buAutoNum type="arabicPeriod"/>
            </a:pPr>
            <a:endParaRPr lang="en-US" sz="3200" dirty="0"/>
          </a:p>
          <a:p>
            <a:pPr marL="514350" indent="-514350">
              <a:buAutoNum type="arabicPeriod"/>
            </a:pPr>
            <a:r>
              <a:rPr lang="en-US" sz="3600" dirty="0"/>
              <a:t>Covid-19 cases by region</a:t>
            </a:r>
          </a:p>
        </p:txBody>
      </p:sp>
      <p:sp>
        <p:nvSpPr>
          <p:cNvPr id="6" name="AutoShape 2" descr="Exhibit">
            <a:extLst>
              <a:ext uri="{FF2B5EF4-FFF2-40B4-BE49-F238E27FC236}">
                <a16:creationId xmlns:a16="http://schemas.microsoft.com/office/drawing/2014/main" id="{6F21413E-E60D-46BE-98A2-9709F3ACE89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18664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CED1C-D193-4220-91DC-57739FE78E4A}"/>
              </a:ext>
            </a:extLst>
          </p:cNvPr>
          <p:cNvSpPr>
            <a:spLocks noGrp="1"/>
          </p:cNvSpPr>
          <p:nvPr>
            <p:ph type="title"/>
          </p:nvPr>
        </p:nvSpPr>
        <p:spPr>
          <a:xfrm>
            <a:off x="838200" y="365126"/>
            <a:ext cx="10401300" cy="1101192"/>
          </a:xfrm>
        </p:spPr>
        <p:txBody>
          <a:bodyPr>
            <a:normAutofit/>
          </a:bodyPr>
          <a:lstStyle/>
          <a:p>
            <a:r>
              <a:rPr lang="en-US" sz="3600" dirty="0">
                <a:latin typeface="+mn-lt"/>
              </a:rPr>
              <a:t>1.New infections, by US state</a:t>
            </a:r>
          </a:p>
        </p:txBody>
      </p:sp>
      <p:pic>
        <p:nvPicPr>
          <p:cNvPr id="4" name="Content Placeholder 3">
            <a:extLst>
              <a:ext uri="{FF2B5EF4-FFF2-40B4-BE49-F238E27FC236}">
                <a16:creationId xmlns:a16="http://schemas.microsoft.com/office/drawing/2014/main" id="{70FEC56E-F042-480A-AD1B-93E19A088AA1}"/>
              </a:ext>
            </a:extLst>
          </p:cNvPr>
          <p:cNvPicPr>
            <a:picLocks noGrp="1" noChangeAspect="1"/>
          </p:cNvPicPr>
          <p:nvPr>
            <p:ph idx="1"/>
          </p:nvPr>
        </p:nvPicPr>
        <p:blipFill>
          <a:blip r:embed="rId2"/>
          <a:stretch>
            <a:fillRect/>
          </a:stretch>
        </p:blipFill>
        <p:spPr>
          <a:xfrm>
            <a:off x="2256183" y="1535478"/>
            <a:ext cx="8120601" cy="4872361"/>
          </a:xfrm>
          <a:prstGeom prst="rect">
            <a:avLst/>
          </a:prstGeom>
        </p:spPr>
      </p:pic>
      <p:sp>
        <p:nvSpPr>
          <p:cNvPr id="5" name="TextBox 4">
            <a:extLst>
              <a:ext uri="{FF2B5EF4-FFF2-40B4-BE49-F238E27FC236}">
                <a16:creationId xmlns:a16="http://schemas.microsoft.com/office/drawing/2014/main" id="{652C7D0E-2D1C-4FA7-9656-6E23F0FD18CC}"/>
              </a:ext>
            </a:extLst>
          </p:cNvPr>
          <p:cNvSpPr txBox="1"/>
          <p:nvPr/>
        </p:nvSpPr>
        <p:spPr>
          <a:xfrm>
            <a:off x="1895475" y="6477000"/>
            <a:ext cx="7952498" cy="646331"/>
          </a:xfrm>
          <a:prstGeom prst="rect">
            <a:avLst/>
          </a:prstGeom>
          <a:noFill/>
        </p:spPr>
        <p:txBody>
          <a:bodyPr wrap="none" rtlCol="0">
            <a:spAutoFit/>
          </a:bodyPr>
          <a:lstStyle/>
          <a:p>
            <a:r>
              <a:rPr lang="en-US" dirty="0"/>
              <a:t>Source: Goldman Sachs Global Economics Comment: Tracking Coronavirus, June 13</a:t>
            </a:r>
          </a:p>
          <a:p>
            <a:endParaRPr lang="en-US" dirty="0"/>
          </a:p>
        </p:txBody>
      </p:sp>
    </p:spTree>
    <p:extLst>
      <p:ext uri="{BB962C8B-B14F-4D97-AF65-F5344CB8AC3E}">
        <p14:creationId xmlns:p14="http://schemas.microsoft.com/office/powerpoint/2010/main" val="3910588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C312A-A9D6-42D4-964E-30E361C426C2}"/>
              </a:ext>
            </a:extLst>
          </p:cNvPr>
          <p:cNvSpPr>
            <a:spLocks noGrp="1"/>
          </p:cNvSpPr>
          <p:nvPr>
            <p:ph type="title"/>
          </p:nvPr>
        </p:nvSpPr>
        <p:spPr>
          <a:xfrm>
            <a:off x="838200" y="88900"/>
            <a:ext cx="10515600" cy="1325563"/>
          </a:xfrm>
        </p:spPr>
        <p:txBody>
          <a:bodyPr>
            <a:normAutofit/>
          </a:bodyPr>
          <a:lstStyle/>
          <a:p>
            <a:r>
              <a:rPr lang="en-US" sz="3200" dirty="0">
                <a:latin typeface="+mn-lt"/>
              </a:rPr>
              <a:t>2. Excess mortality statistics show Covid-19 death undercount.</a:t>
            </a:r>
          </a:p>
        </p:txBody>
      </p:sp>
      <p:pic>
        <p:nvPicPr>
          <p:cNvPr id="8" name="Picture 7" descr="A close up of a map&#10;&#10;Description automatically generated">
            <a:extLst>
              <a:ext uri="{FF2B5EF4-FFF2-40B4-BE49-F238E27FC236}">
                <a16:creationId xmlns:a16="http://schemas.microsoft.com/office/drawing/2014/main" id="{2776FE08-F4D4-4ECF-9371-D0CE8731DF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507" y="1285875"/>
            <a:ext cx="9162773" cy="5003165"/>
          </a:xfrm>
          <a:prstGeom prst="rect">
            <a:avLst/>
          </a:prstGeom>
        </p:spPr>
      </p:pic>
      <p:sp>
        <p:nvSpPr>
          <p:cNvPr id="3" name="TextBox 2">
            <a:extLst>
              <a:ext uri="{FF2B5EF4-FFF2-40B4-BE49-F238E27FC236}">
                <a16:creationId xmlns:a16="http://schemas.microsoft.com/office/drawing/2014/main" id="{E2A2F520-A666-4A6D-A191-D17EE0C780BD}"/>
              </a:ext>
            </a:extLst>
          </p:cNvPr>
          <p:cNvSpPr txBox="1"/>
          <p:nvPr/>
        </p:nvSpPr>
        <p:spPr>
          <a:xfrm>
            <a:off x="5057775" y="6429375"/>
            <a:ext cx="1619354" cy="369332"/>
          </a:xfrm>
          <a:prstGeom prst="rect">
            <a:avLst/>
          </a:prstGeom>
          <a:noFill/>
        </p:spPr>
        <p:txBody>
          <a:bodyPr wrap="none" rtlCol="0">
            <a:spAutoFit/>
          </a:bodyPr>
          <a:lstStyle/>
          <a:p>
            <a:r>
              <a:rPr lang="en-US" i="1" dirty="0"/>
              <a:t>Financial Times</a:t>
            </a:r>
          </a:p>
        </p:txBody>
      </p:sp>
    </p:spTree>
    <p:extLst>
      <p:ext uri="{BB962C8B-B14F-4D97-AF65-F5344CB8AC3E}">
        <p14:creationId xmlns:p14="http://schemas.microsoft.com/office/powerpoint/2010/main" val="1506446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screenshot of a cell phone&#10;&#10;Description automatically generated">
            <a:extLst>
              <a:ext uri="{FF2B5EF4-FFF2-40B4-BE49-F238E27FC236}">
                <a16:creationId xmlns:a16="http://schemas.microsoft.com/office/drawing/2014/main" id="{3D11EE51-A38B-448F-8B66-2D8EBE5CA6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469" y="604435"/>
            <a:ext cx="11747715" cy="5935852"/>
          </a:xfrm>
          <a:prstGeom prst="rect">
            <a:avLst/>
          </a:prstGeom>
        </p:spPr>
      </p:pic>
      <p:sp>
        <p:nvSpPr>
          <p:cNvPr id="17" name="TextBox 16">
            <a:extLst>
              <a:ext uri="{FF2B5EF4-FFF2-40B4-BE49-F238E27FC236}">
                <a16:creationId xmlns:a16="http://schemas.microsoft.com/office/drawing/2014/main" id="{057EC8ED-FFB9-47DE-89E5-706650C457FE}"/>
              </a:ext>
            </a:extLst>
          </p:cNvPr>
          <p:cNvSpPr txBox="1"/>
          <p:nvPr/>
        </p:nvSpPr>
        <p:spPr>
          <a:xfrm>
            <a:off x="4683350" y="1255365"/>
            <a:ext cx="3192650" cy="369332"/>
          </a:xfrm>
          <a:prstGeom prst="rect">
            <a:avLst/>
          </a:prstGeom>
          <a:noFill/>
        </p:spPr>
        <p:txBody>
          <a:bodyPr wrap="square" rtlCol="0">
            <a:spAutoFit/>
          </a:bodyPr>
          <a:lstStyle/>
          <a:p>
            <a:r>
              <a:rPr lang="en-US" dirty="0"/>
              <a:t>May 12, 2020, IMF.</a:t>
            </a:r>
          </a:p>
        </p:txBody>
      </p:sp>
      <p:pic>
        <p:nvPicPr>
          <p:cNvPr id="18" name="Picture 17">
            <a:extLst>
              <a:ext uri="{FF2B5EF4-FFF2-40B4-BE49-F238E27FC236}">
                <a16:creationId xmlns:a16="http://schemas.microsoft.com/office/drawing/2014/main" id="{D9E9D1F8-6CB6-443C-B7E4-9548C46B08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888" y="6245818"/>
            <a:ext cx="10111764" cy="650934"/>
          </a:xfrm>
          <a:prstGeom prst="rect">
            <a:avLst/>
          </a:prstGeom>
        </p:spPr>
      </p:pic>
      <p:sp>
        <p:nvSpPr>
          <p:cNvPr id="19" name="Rectangle 18">
            <a:extLst>
              <a:ext uri="{FF2B5EF4-FFF2-40B4-BE49-F238E27FC236}">
                <a16:creationId xmlns:a16="http://schemas.microsoft.com/office/drawing/2014/main" id="{5F688472-4C21-447E-B073-9450A92C0A8E}"/>
              </a:ext>
            </a:extLst>
          </p:cNvPr>
          <p:cNvSpPr/>
          <p:nvPr/>
        </p:nvSpPr>
        <p:spPr>
          <a:xfrm>
            <a:off x="8818171" y="6607467"/>
            <a:ext cx="1676036" cy="307777"/>
          </a:xfrm>
          <a:prstGeom prst="rect">
            <a:avLst/>
          </a:prstGeom>
          <a:solidFill>
            <a:schemeClr val="bg1"/>
          </a:solidFill>
        </p:spPr>
        <p:txBody>
          <a:bodyPr wrap="none">
            <a:spAutoFit/>
          </a:bodyPr>
          <a:lstStyle/>
          <a:p>
            <a:r>
              <a:rPr lang="en-US" sz="1400" dirty="0" err="1"/>
              <a:t>C.Rhee</a:t>
            </a:r>
            <a:r>
              <a:rPr lang="en-US" sz="1400" dirty="0"/>
              <a:t> &amp; </a:t>
            </a:r>
            <a:r>
              <a:rPr lang="en-US" sz="1400" dirty="0" err="1"/>
              <a:t>P.Thomsen</a:t>
            </a:r>
            <a:endParaRPr lang="en-US" sz="1400" dirty="0"/>
          </a:p>
        </p:txBody>
      </p:sp>
      <p:sp>
        <p:nvSpPr>
          <p:cNvPr id="21" name="Rectangle 20">
            <a:extLst>
              <a:ext uri="{FF2B5EF4-FFF2-40B4-BE49-F238E27FC236}">
                <a16:creationId xmlns:a16="http://schemas.microsoft.com/office/drawing/2014/main" id="{C1AB31CC-426A-4A24-AA7F-0FCDDDB1C931}"/>
              </a:ext>
            </a:extLst>
          </p:cNvPr>
          <p:cNvSpPr/>
          <p:nvPr/>
        </p:nvSpPr>
        <p:spPr>
          <a:xfrm>
            <a:off x="185980" y="557941"/>
            <a:ext cx="3177152" cy="461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DD6C5E9E-6DA6-494B-939D-5C00FFB9C468}"/>
              </a:ext>
            </a:extLst>
          </p:cNvPr>
          <p:cNvSpPr txBox="1"/>
          <p:nvPr/>
        </p:nvSpPr>
        <p:spPr>
          <a:xfrm>
            <a:off x="1783598" y="306249"/>
            <a:ext cx="9274854" cy="584775"/>
          </a:xfrm>
          <a:prstGeom prst="rect">
            <a:avLst/>
          </a:prstGeom>
          <a:noFill/>
        </p:spPr>
        <p:txBody>
          <a:bodyPr wrap="square" rtlCol="0">
            <a:spAutoFit/>
          </a:bodyPr>
          <a:lstStyle/>
          <a:p>
            <a:r>
              <a:rPr lang="en-US" sz="3200" dirty="0"/>
              <a:t>3. Strategies vary widely from country to country</a:t>
            </a:r>
          </a:p>
        </p:txBody>
      </p:sp>
      <p:sp>
        <p:nvSpPr>
          <p:cNvPr id="23" name="Rectangle: Rounded Corners 22">
            <a:extLst>
              <a:ext uri="{FF2B5EF4-FFF2-40B4-BE49-F238E27FC236}">
                <a16:creationId xmlns:a16="http://schemas.microsoft.com/office/drawing/2014/main" id="{2244417B-56BB-47F0-9E13-B51FEAFC1C71}"/>
              </a:ext>
            </a:extLst>
          </p:cNvPr>
          <p:cNvSpPr/>
          <p:nvPr/>
        </p:nvSpPr>
        <p:spPr>
          <a:xfrm>
            <a:off x="185980" y="4974957"/>
            <a:ext cx="8167607" cy="278970"/>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65647B01-67C7-4221-B0E3-8BDB9A60A95D}"/>
              </a:ext>
            </a:extLst>
          </p:cNvPr>
          <p:cNvSpPr/>
          <p:nvPr/>
        </p:nvSpPr>
        <p:spPr>
          <a:xfrm>
            <a:off x="198898" y="3918484"/>
            <a:ext cx="8167607" cy="278970"/>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98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P spid="23"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map&#10;&#10;Description automatically generated">
            <a:extLst>
              <a:ext uri="{FF2B5EF4-FFF2-40B4-BE49-F238E27FC236}">
                <a16:creationId xmlns:a16="http://schemas.microsoft.com/office/drawing/2014/main" id="{1CB43D9D-FB0F-4E8E-AF8E-770E699D0C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6210" y="0"/>
            <a:ext cx="6939350" cy="6858000"/>
          </a:xfrm>
          <a:prstGeom prst="rect">
            <a:avLst/>
          </a:prstGeom>
        </p:spPr>
      </p:pic>
      <p:sp>
        <p:nvSpPr>
          <p:cNvPr id="13" name="Rectangle 12">
            <a:extLst>
              <a:ext uri="{FF2B5EF4-FFF2-40B4-BE49-F238E27FC236}">
                <a16:creationId xmlns:a16="http://schemas.microsoft.com/office/drawing/2014/main" id="{99A4904E-5304-428D-A45A-6378B7CAD187}"/>
              </a:ext>
            </a:extLst>
          </p:cNvPr>
          <p:cNvSpPr/>
          <p:nvPr/>
        </p:nvSpPr>
        <p:spPr>
          <a:xfrm>
            <a:off x="9667875" y="3105835"/>
            <a:ext cx="2409825" cy="1077218"/>
          </a:xfrm>
          <a:prstGeom prst="rect">
            <a:avLst/>
          </a:prstGeom>
        </p:spPr>
        <p:txBody>
          <a:bodyPr wrap="square">
            <a:spAutoFit/>
          </a:bodyPr>
          <a:lstStyle/>
          <a:p>
            <a:r>
              <a:rPr lang="en-US" sz="1600" dirty="0">
                <a:solidFill>
                  <a:srgbClr val="29323A"/>
                </a:solidFill>
                <a:latin typeface="Arial" panose="020B0604020202020204" pitchFamily="34" charset="0"/>
              </a:rPr>
              <a:t>Source: </a:t>
            </a:r>
            <a:br>
              <a:rPr lang="en-US" sz="1600" dirty="0">
                <a:solidFill>
                  <a:srgbClr val="29323A"/>
                </a:solidFill>
                <a:latin typeface="Arial" panose="020B0604020202020204" pitchFamily="34" charset="0"/>
              </a:rPr>
            </a:br>
            <a:r>
              <a:rPr lang="en-US" sz="1600" dirty="0">
                <a:solidFill>
                  <a:srgbClr val="29323A"/>
                </a:solidFill>
                <a:latin typeface="Arial" panose="020B0604020202020204" pitchFamily="34" charset="0"/>
              </a:rPr>
              <a:t>Goldman Sachs </a:t>
            </a:r>
            <a:br>
              <a:rPr lang="en-US" sz="1600" dirty="0">
                <a:solidFill>
                  <a:srgbClr val="29323A"/>
                </a:solidFill>
                <a:latin typeface="Arial" panose="020B0604020202020204" pitchFamily="34" charset="0"/>
              </a:rPr>
            </a:br>
            <a:r>
              <a:rPr lang="en-US" sz="1600" dirty="0">
                <a:solidFill>
                  <a:srgbClr val="29323A"/>
                </a:solidFill>
                <a:latin typeface="Arial" panose="020B0604020202020204" pitchFamily="34" charset="0"/>
              </a:rPr>
              <a:t>Economic Research, </a:t>
            </a:r>
            <a:br>
              <a:rPr lang="en-US" sz="1600" dirty="0">
                <a:solidFill>
                  <a:srgbClr val="29323A"/>
                </a:solidFill>
                <a:latin typeface="Arial" panose="020B0604020202020204" pitchFamily="34" charset="0"/>
              </a:rPr>
            </a:br>
            <a:r>
              <a:rPr lang="en-US" sz="1600" dirty="0">
                <a:solidFill>
                  <a:srgbClr val="29323A"/>
                </a:solidFill>
                <a:latin typeface="Arial" panose="020B0604020202020204" pitchFamily="34" charset="0"/>
              </a:rPr>
              <a:t>June 11, 2020</a:t>
            </a:r>
            <a:endParaRPr lang="en-US" sz="1600" dirty="0"/>
          </a:p>
        </p:txBody>
      </p:sp>
      <p:sp>
        <p:nvSpPr>
          <p:cNvPr id="14" name="TextBox 13">
            <a:extLst>
              <a:ext uri="{FF2B5EF4-FFF2-40B4-BE49-F238E27FC236}">
                <a16:creationId xmlns:a16="http://schemas.microsoft.com/office/drawing/2014/main" id="{18DA181E-0331-48BC-A29F-B8A27E400551}"/>
              </a:ext>
            </a:extLst>
          </p:cNvPr>
          <p:cNvSpPr txBox="1"/>
          <p:nvPr/>
        </p:nvSpPr>
        <p:spPr>
          <a:xfrm>
            <a:off x="180975" y="1066800"/>
            <a:ext cx="2332113" cy="1569660"/>
          </a:xfrm>
          <a:prstGeom prst="rect">
            <a:avLst/>
          </a:prstGeom>
          <a:noFill/>
        </p:spPr>
        <p:txBody>
          <a:bodyPr wrap="none" rtlCol="0">
            <a:spAutoFit/>
          </a:bodyPr>
          <a:lstStyle/>
          <a:p>
            <a:r>
              <a:rPr lang="en-US" sz="3200" dirty="0"/>
              <a:t>4.   Covid-19</a:t>
            </a:r>
          </a:p>
          <a:p>
            <a:r>
              <a:rPr lang="en-US" sz="3200" dirty="0"/>
              <a:t>      cases by </a:t>
            </a:r>
            <a:br>
              <a:rPr lang="en-US" sz="3200" dirty="0"/>
            </a:br>
            <a:r>
              <a:rPr lang="en-US" sz="3200" dirty="0"/>
              <a:t>      region</a:t>
            </a:r>
          </a:p>
        </p:txBody>
      </p:sp>
    </p:spTree>
    <p:extLst>
      <p:ext uri="{BB962C8B-B14F-4D97-AF65-F5344CB8AC3E}">
        <p14:creationId xmlns:p14="http://schemas.microsoft.com/office/powerpoint/2010/main" val="1784611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89243-59E3-4F12-9E32-36FDCDB6357F}"/>
              </a:ext>
            </a:extLst>
          </p:cNvPr>
          <p:cNvSpPr>
            <a:spLocks noGrp="1"/>
          </p:cNvSpPr>
          <p:nvPr>
            <p:ph type="title"/>
          </p:nvPr>
        </p:nvSpPr>
        <p:spPr>
          <a:xfrm>
            <a:off x="838200" y="365126"/>
            <a:ext cx="10515600" cy="1035050"/>
          </a:xfrm>
        </p:spPr>
        <p:txBody>
          <a:bodyPr>
            <a:normAutofit/>
          </a:bodyPr>
          <a:lstStyle/>
          <a:p>
            <a:pPr algn="ctr"/>
            <a:r>
              <a:rPr lang="en-US" sz="4000" dirty="0"/>
              <a:t>5 bullet points</a:t>
            </a:r>
          </a:p>
        </p:txBody>
      </p:sp>
      <p:sp>
        <p:nvSpPr>
          <p:cNvPr id="3" name="Content Placeholder 2">
            <a:extLst>
              <a:ext uri="{FF2B5EF4-FFF2-40B4-BE49-F238E27FC236}">
                <a16:creationId xmlns:a16="http://schemas.microsoft.com/office/drawing/2014/main" id="{10F5CF39-7BC3-4415-91A5-6F3E396067F8}"/>
              </a:ext>
            </a:extLst>
          </p:cNvPr>
          <p:cNvSpPr>
            <a:spLocks noGrp="1"/>
          </p:cNvSpPr>
          <p:nvPr>
            <p:ph idx="1"/>
          </p:nvPr>
        </p:nvSpPr>
        <p:spPr>
          <a:xfrm>
            <a:off x="838200" y="1682750"/>
            <a:ext cx="10515600" cy="4351338"/>
          </a:xfrm>
        </p:spPr>
        <p:txBody>
          <a:bodyPr>
            <a:noAutofit/>
          </a:bodyPr>
          <a:lstStyle/>
          <a:p>
            <a:pPr marL="514350" indent="-514350">
              <a:buFont typeface="+mj-lt"/>
              <a:buAutoNum type="arabicPeriod"/>
            </a:pPr>
            <a:r>
              <a:rPr lang="en-US" dirty="0"/>
              <a:t>The pre-requisites for re-opening are lacking in many places. </a:t>
            </a:r>
            <a:br>
              <a:rPr lang="en-US" sz="1000" dirty="0"/>
            </a:br>
            <a:endParaRPr lang="en-US" sz="1000" dirty="0"/>
          </a:p>
          <a:p>
            <a:pPr marL="514350" indent="-514350">
              <a:buFont typeface="+mj-lt"/>
              <a:buAutoNum type="arabicPeriod"/>
            </a:pPr>
            <a:r>
              <a:rPr lang="en-US" dirty="0"/>
              <a:t>Beware the "W“ from premature withdrawal of fiscal measures.</a:t>
            </a:r>
            <a:br>
              <a:rPr lang="en-US" sz="1000" dirty="0"/>
            </a:br>
            <a:endParaRPr lang="en-US" sz="1000" dirty="0"/>
          </a:p>
          <a:p>
            <a:pPr marL="514350" indent="-514350">
              <a:buFont typeface="+mj-lt"/>
              <a:buAutoNum type="arabicPeriod"/>
            </a:pPr>
            <a:r>
              <a:rPr lang="en-US" dirty="0"/>
              <a:t>Although the implied run-up in debt/GDP ratios is unprecedented, the US can get away with it.</a:t>
            </a:r>
            <a:br>
              <a:rPr lang="en-US" sz="1000" dirty="0"/>
            </a:br>
            <a:endParaRPr lang="en-US" sz="1000" dirty="0"/>
          </a:p>
          <a:p>
            <a:pPr marL="514350" indent="-514350">
              <a:buFont typeface="+mj-lt"/>
              <a:buAutoNum type="arabicPeriod"/>
            </a:pPr>
            <a:r>
              <a:rPr lang="en-US" dirty="0"/>
              <a:t>Whether other advanced countries can get away with rapidly rising debt levels is an open question. </a:t>
            </a:r>
            <a:r>
              <a:rPr lang="en-US" sz="800" dirty="0"/>
              <a:t> </a:t>
            </a:r>
            <a:br>
              <a:rPr lang="en-US" sz="800" dirty="0"/>
            </a:br>
            <a:endParaRPr lang="en-US" sz="800" dirty="0"/>
          </a:p>
          <a:p>
            <a:pPr marL="514350" indent="-514350">
              <a:buFont typeface="+mj-lt"/>
              <a:buAutoNum type="arabicPeriod"/>
            </a:pPr>
            <a:r>
              <a:rPr lang="en-US" dirty="0"/>
              <a:t>Emerging Market &amp; Developing Economies are facing unsustainable ratios of debt to GDP.</a:t>
            </a:r>
          </a:p>
        </p:txBody>
      </p:sp>
    </p:spTree>
    <p:extLst>
      <p:ext uri="{BB962C8B-B14F-4D97-AF65-F5344CB8AC3E}">
        <p14:creationId xmlns:p14="http://schemas.microsoft.com/office/powerpoint/2010/main" val="1619794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399821-1E89-4A91-884A-185F241BBF60}"/>
              </a:ext>
            </a:extLst>
          </p:cNvPr>
          <p:cNvSpPr>
            <a:spLocks noGrp="1"/>
          </p:cNvSpPr>
          <p:nvPr>
            <p:ph idx="1"/>
          </p:nvPr>
        </p:nvSpPr>
        <p:spPr>
          <a:xfrm>
            <a:off x="838200" y="1133063"/>
            <a:ext cx="10515600" cy="4845120"/>
          </a:xfrm>
        </p:spPr>
        <p:txBody>
          <a:bodyPr>
            <a:normAutofit/>
          </a:bodyPr>
          <a:lstStyle/>
          <a:p>
            <a:pPr marL="0" indent="0">
              <a:buNone/>
            </a:pPr>
            <a:r>
              <a:rPr lang="en-US" sz="3200" dirty="0"/>
              <a:t> 1) The pre-requisites for re-opening are lacking so far </a:t>
            </a:r>
            <a:br>
              <a:rPr lang="en-US" sz="3200" dirty="0"/>
            </a:br>
            <a:r>
              <a:rPr lang="en-US" sz="3200" dirty="0"/>
              <a:t>in most states and many foreign countries:</a:t>
            </a:r>
            <a:r>
              <a:rPr lang="en-US" dirty="0"/>
              <a:t>  </a:t>
            </a:r>
          </a:p>
          <a:p>
            <a:pPr marL="457200" lvl="1" indent="0">
              <a:buNone/>
            </a:pPr>
            <a:r>
              <a:rPr lang="en-US" sz="2800" dirty="0" err="1"/>
              <a:t>i</a:t>
            </a:r>
            <a:r>
              <a:rPr lang="en-US" sz="2800" dirty="0"/>
              <a:t>) particularly a genuine substantial sustained fall in covid-19 cases, </a:t>
            </a:r>
          </a:p>
          <a:p>
            <a:pPr marL="457200" lvl="1" indent="0">
              <a:buNone/>
            </a:pPr>
            <a:r>
              <a:rPr lang="en-US" sz="2800" dirty="0"/>
              <a:t>ii) plus abundant testing.</a:t>
            </a:r>
            <a:br>
              <a:rPr lang="en-US" sz="1800" dirty="0"/>
            </a:br>
            <a:endParaRPr lang="en-US" sz="1800" dirty="0"/>
          </a:p>
          <a:p>
            <a:pPr marL="0" lvl="0" indent="0">
              <a:buNone/>
            </a:pPr>
            <a:r>
              <a:rPr lang="en-US" sz="3200" dirty="0"/>
              <a:t>     Premature re-opening is not just bad for health; </a:t>
            </a:r>
            <a:br>
              <a:rPr lang="en-US" sz="3200" dirty="0"/>
            </a:br>
            <a:r>
              <a:rPr lang="en-US" sz="3200" dirty="0"/>
              <a:t>     ultimately it will be bad for the economy too.</a:t>
            </a:r>
          </a:p>
        </p:txBody>
      </p:sp>
    </p:spTree>
    <p:extLst>
      <p:ext uri="{BB962C8B-B14F-4D97-AF65-F5344CB8AC3E}">
        <p14:creationId xmlns:p14="http://schemas.microsoft.com/office/powerpoint/2010/main" val="572225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036DD-38E7-4CF7-BBAE-EB4433188EAA}"/>
              </a:ext>
            </a:extLst>
          </p:cNvPr>
          <p:cNvSpPr>
            <a:spLocks noGrp="1"/>
          </p:cNvSpPr>
          <p:nvPr>
            <p:ph type="title"/>
          </p:nvPr>
        </p:nvSpPr>
        <p:spPr>
          <a:xfrm>
            <a:off x="1814954" y="794624"/>
            <a:ext cx="8575963" cy="1325563"/>
          </a:xfrm>
        </p:spPr>
        <p:txBody>
          <a:bodyPr>
            <a:normAutofit/>
          </a:bodyPr>
          <a:lstStyle/>
          <a:p>
            <a:r>
              <a:rPr lang="en-US" sz="2700" b="1" dirty="0"/>
              <a:t>Google Mobility Trackers: Public Transit Visits Are Resuming</a:t>
            </a:r>
            <a:endParaRPr lang="en-US" dirty="0"/>
          </a:p>
        </p:txBody>
      </p:sp>
      <p:pic>
        <p:nvPicPr>
          <p:cNvPr id="4" name="Content Placeholder 3">
            <a:extLst>
              <a:ext uri="{FF2B5EF4-FFF2-40B4-BE49-F238E27FC236}">
                <a16:creationId xmlns:a16="http://schemas.microsoft.com/office/drawing/2014/main" id="{21DC38CB-EFEA-4F88-9CD3-DECF593095B5}"/>
              </a:ext>
            </a:extLst>
          </p:cNvPr>
          <p:cNvPicPr>
            <a:picLocks noGrp="1" noChangeAspect="1"/>
          </p:cNvPicPr>
          <p:nvPr>
            <p:ph idx="1"/>
          </p:nvPr>
        </p:nvPicPr>
        <p:blipFill>
          <a:blip r:embed="rId2"/>
          <a:stretch>
            <a:fillRect/>
          </a:stretch>
        </p:blipFill>
        <p:spPr>
          <a:xfrm>
            <a:off x="1678748" y="1648020"/>
            <a:ext cx="9252488" cy="4932891"/>
          </a:xfrm>
          <a:prstGeom prst="rect">
            <a:avLst/>
          </a:prstGeom>
        </p:spPr>
      </p:pic>
      <p:sp>
        <p:nvSpPr>
          <p:cNvPr id="5" name="Title 1">
            <a:extLst>
              <a:ext uri="{FF2B5EF4-FFF2-40B4-BE49-F238E27FC236}">
                <a16:creationId xmlns:a16="http://schemas.microsoft.com/office/drawing/2014/main" id="{7A4145C7-3310-48FC-89AE-D85083EB109C}"/>
              </a:ext>
            </a:extLst>
          </p:cNvPr>
          <p:cNvSpPr txBox="1">
            <a:spLocks/>
          </p:cNvSpPr>
          <p:nvPr/>
        </p:nvSpPr>
        <p:spPr>
          <a:xfrm>
            <a:off x="819150" y="172086"/>
            <a:ext cx="10515600" cy="10332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mn-lt"/>
              </a:rPr>
              <a:t>Countries have been gradually re-opening</a:t>
            </a:r>
          </a:p>
        </p:txBody>
      </p:sp>
      <p:sp>
        <p:nvSpPr>
          <p:cNvPr id="6" name="Rectangle 5">
            <a:extLst>
              <a:ext uri="{FF2B5EF4-FFF2-40B4-BE49-F238E27FC236}">
                <a16:creationId xmlns:a16="http://schemas.microsoft.com/office/drawing/2014/main" id="{B17C107B-CBFB-47DB-8DE4-F604C8C4E7E2}"/>
              </a:ext>
            </a:extLst>
          </p:cNvPr>
          <p:cNvSpPr/>
          <p:nvPr/>
        </p:nvSpPr>
        <p:spPr>
          <a:xfrm>
            <a:off x="6996530" y="6139975"/>
            <a:ext cx="6096000" cy="646331"/>
          </a:xfrm>
          <a:prstGeom prst="rect">
            <a:avLst/>
          </a:prstGeom>
        </p:spPr>
        <p:txBody>
          <a:bodyPr>
            <a:spAutoFit/>
          </a:bodyPr>
          <a:lstStyle/>
          <a:p>
            <a:r>
              <a:rPr lang="en-US" dirty="0">
                <a:solidFill>
                  <a:srgbClr val="29323A"/>
                </a:solidFill>
                <a:latin typeface="Univers-Condensed"/>
              </a:rPr>
              <a:t>Source: Goldman Sachs Global </a:t>
            </a:r>
            <a:br>
              <a:rPr lang="en-US" dirty="0">
                <a:solidFill>
                  <a:srgbClr val="29323A"/>
                </a:solidFill>
                <a:latin typeface="Univers-Condensed"/>
              </a:rPr>
            </a:br>
            <a:r>
              <a:rPr lang="en-US" dirty="0">
                <a:solidFill>
                  <a:srgbClr val="29323A"/>
                </a:solidFill>
                <a:latin typeface="Univers-Condensed"/>
              </a:rPr>
              <a:t>Investment Research. June 10, 2020.</a:t>
            </a:r>
            <a:endParaRPr lang="en-US" dirty="0"/>
          </a:p>
        </p:txBody>
      </p:sp>
      <p:cxnSp>
        <p:nvCxnSpPr>
          <p:cNvPr id="8" name="Straight Arrow Connector 7">
            <a:extLst>
              <a:ext uri="{FF2B5EF4-FFF2-40B4-BE49-F238E27FC236}">
                <a16:creationId xmlns:a16="http://schemas.microsoft.com/office/drawing/2014/main" id="{871440D3-A757-4648-B3BC-8E2F6FE5B45B}"/>
              </a:ext>
            </a:extLst>
          </p:cNvPr>
          <p:cNvCxnSpPr>
            <a:cxnSpLocks/>
          </p:cNvCxnSpPr>
          <p:nvPr/>
        </p:nvCxnSpPr>
        <p:spPr>
          <a:xfrm flipV="1">
            <a:off x="4998720" y="4191000"/>
            <a:ext cx="4069080" cy="753745"/>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097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8A7E82A-40D8-48C1-83F6-3C2ED937DA3A}"/>
              </a:ext>
            </a:extLst>
          </p:cNvPr>
          <p:cNvPicPr>
            <a:picLocks noGrp="1" noChangeAspect="1"/>
          </p:cNvPicPr>
          <p:nvPr>
            <p:ph idx="1"/>
          </p:nvPr>
        </p:nvPicPr>
        <p:blipFill>
          <a:blip r:embed="rId2"/>
          <a:stretch>
            <a:fillRect/>
          </a:stretch>
        </p:blipFill>
        <p:spPr>
          <a:xfrm>
            <a:off x="1526583" y="-276686"/>
            <a:ext cx="9138834" cy="7134686"/>
          </a:xfrm>
          <a:prstGeom prst="rect">
            <a:avLst/>
          </a:prstGeom>
        </p:spPr>
      </p:pic>
      <p:sp>
        <p:nvSpPr>
          <p:cNvPr id="5" name="Rectangle 4">
            <a:extLst>
              <a:ext uri="{FF2B5EF4-FFF2-40B4-BE49-F238E27FC236}">
                <a16:creationId xmlns:a16="http://schemas.microsoft.com/office/drawing/2014/main" id="{D566B65B-1294-4408-A281-A45DB95CF991}"/>
              </a:ext>
            </a:extLst>
          </p:cNvPr>
          <p:cNvSpPr/>
          <p:nvPr/>
        </p:nvSpPr>
        <p:spPr>
          <a:xfrm>
            <a:off x="4157784" y="6648450"/>
            <a:ext cx="4350785" cy="184992"/>
          </a:xfrm>
          <a:prstGeom prst="rect">
            <a:avLst/>
          </a:prstGeom>
        </p:spPr>
        <p:txBody>
          <a:bodyPr wrap="square">
            <a:spAutoFit/>
          </a:bodyPr>
          <a:lstStyle/>
          <a:p>
            <a:r>
              <a:rPr lang="en-US" sz="600" dirty="0">
                <a:solidFill>
                  <a:schemeClr val="bg1"/>
                </a:solidFill>
              </a:rPr>
              <a:t>https://blogs.imf.org/2020/05/12/emerging-from-the-great-lockdown-in-asia-and-europe/</a:t>
            </a:r>
          </a:p>
        </p:txBody>
      </p:sp>
      <p:sp>
        <p:nvSpPr>
          <p:cNvPr id="7" name="Rectangle 6">
            <a:extLst>
              <a:ext uri="{FF2B5EF4-FFF2-40B4-BE49-F238E27FC236}">
                <a16:creationId xmlns:a16="http://schemas.microsoft.com/office/drawing/2014/main" id="{FC9365EE-5DA0-4B90-A7C4-0CCB5F93A687}"/>
              </a:ext>
            </a:extLst>
          </p:cNvPr>
          <p:cNvSpPr/>
          <p:nvPr/>
        </p:nvSpPr>
        <p:spPr>
          <a:xfrm>
            <a:off x="1526583" y="6237204"/>
            <a:ext cx="9138834" cy="338554"/>
          </a:xfrm>
          <a:prstGeom prst="rect">
            <a:avLst/>
          </a:prstGeom>
          <a:solidFill>
            <a:schemeClr val="bg1"/>
          </a:solidFill>
        </p:spPr>
        <p:txBody>
          <a:bodyPr wrap="square">
            <a:spAutoFit/>
          </a:bodyPr>
          <a:lstStyle/>
          <a:p>
            <a:pPr algn="ctr"/>
            <a:r>
              <a:rPr lang="en-US" sz="1600" dirty="0" err="1"/>
              <a:t>Changyong</a:t>
            </a:r>
            <a:r>
              <a:rPr lang="en-US" sz="1600" dirty="0"/>
              <a:t> Rhee and </a:t>
            </a:r>
            <a:r>
              <a:rPr lang="en-US" sz="1600" dirty="0" err="1"/>
              <a:t>Poul</a:t>
            </a:r>
            <a:r>
              <a:rPr lang="en-US" sz="1600" dirty="0"/>
              <a:t> M. Thomsen, May 12, 2020, IMF</a:t>
            </a:r>
          </a:p>
        </p:txBody>
      </p:sp>
      <p:sp>
        <p:nvSpPr>
          <p:cNvPr id="8" name="Rectangle 7">
            <a:extLst>
              <a:ext uri="{FF2B5EF4-FFF2-40B4-BE49-F238E27FC236}">
                <a16:creationId xmlns:a16="http://schemas.microsoft.com/office/drawing/2014/main" id="{D0ECFC3B-C314-4BE0-B8FC-2994818DC185}"/>
              </a:ext>
            </a:extLst>
          </p:cNvPr>
          <p:cNvSpPr/>
          <p:nvPr/>
        </p:nvSpPr>
        <p:spPr>
          <a:xfrm>
            <a:off x="1717730" y="-276686"/>
            <a:ext cx="2993756" cy="602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C897D744-24EE-4C4A-A9AB-6DBB017C7B4A}"/>
              </a:ext>
            </a:extLst>
          </p:cNvPr>
          <p:cNvCxnSpPr>
            <a:cxnSpLocks/>
          </p:cNvCxnSpPr>
          <p:nvPr/>
        </p:nvCxnSpPr>
        <p:spPr>
          <a:xfrm flipH="1">
            <a:off x="9841425" y="1956291"/>
            <a:ext cx="777498" cy="957387"/>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F280146-B432-48BE-B60E-AE1A063D286B}"/>
              </a:ext>
            </a:extLst>
          </p:cNvPr>
          <p:cNvSpPr txBox="1"/>
          <p:nvPr/>
        </p:nvSpPr>
        <p:spPr>
          <a:xfrm>
            <a:off x="10259878" y="740464"/>
            <a:ext cx="1720312" cy="1200329"/>
          </a:xfrm>
          <a:prstGeom prst="rect">
            <a:avLst/>
          </a:prstGeom>
          <a:noFill/>
          <a:ln w="28575">
            <a:solidFill>
              <a:srgbClr val="0070C0"/>
            </a:solidFill>
          </a:ln>
        </p:spPr>
        <p:txBody>
          <a:bodyPr wrap="square" rtlCol="0">
            <a:spAutoFit/>
          </a:bodyPr>
          <a:lstStyle/>
          <a:p>
            <a:r>
              <a:rPr lang="en-US" dirty="0"/>
              <a:t>China</a:t>
            </a:r>
            <a:br>
              <a:rPr lang="en-US" dirty="0"/>
            </a:br>
            <a:r>
              <a:rPr lang="en-US" dirty="0"/>
              <a:t>re-opened only after cases were way down.</a:t>
            </a:r>
          </a:p>
        </p:txBody>
      </p:sp>
      <p:sp>
        <p:nvSpPr>
          <p:cNvPr id="14" name="Rectangle: Rounded Corners 13">
            <a:extLst>
              <a:ext uri="{FF2B5EF4-FFF2-40B4-BE49-F238E27FC236}">
                <a16:creationId xmlns:a16="http://schemas.microsoft.com/office/drawing/2014/main" id="{46F7672B-4F39-4E0D-9DEC-787027846502}"/>
              </a:ext>
            </a:extLst>
          </p:cNvPr>
          <p:cNvSpPr/>
          <p:nvPr/>
        </p:nvSpPr>
        <p:spPr>
          <a:xfrm>
            <a:off x="4157784" y="1663336"/>
            <a:ext cx="655367" cy="291881"/>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2CAB3811-26A0-49C0-A4D4-B3F07A28F6E2}"/>
              </a:ext>
            </a:extLst>
          </p:cNvPr>
          <p:cNvCxnSpPr>
            <a:cxnSpLocks/>
          </p:cNvCxnSpPr>
          <p:nvPr/>
        </p:nvCxnSpPr>
        <p:spPr>
          <a:xfrm>
            <a:off x="5208361" y="1990668"/>
            <a:ext cx="0" cy="53041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A6989BB-0B0C-42E7-BF97-CACC6BC1AF15}"/>
              </a:ext>
            </a:extLst>
          </p:cNvPr>
          <p:cNvSpPr txBox="1"/>
          <p:nvPr/>
        </p:nvSpPr>
        <p:spPr>
          <a:xfrm>
            <a:off x="4881965" y="1667742"/>
            <a:ext cx="1384513" cy="291881"/>
          </a:xfrm>
          <a:prstGeom prst="rect">
            <a:avLst/>
          </a:prstGeom>
          <a:noFill/>
          <a:ln w="28575">
            <a:solidFill>
              <a:srgbClr val="0070C0"/>
            </a:solidFill>
          </a:ln>
        </p:spPr>
        <p:txBody>
          <a:bodyPr wrap="square" rtlCol="0">
            <a:noAutofit/>
          </a:bodyPr>
          <a:lstStyle/>
          <a:p>
            <a:r>
              <a:rPr lang="en-US" dirty="0"/>
              <a:t>not so much</a:t>
            </a:r>
          </a:p>
        </p:txBody>
      </p:sp>
    </p:spTree>
    <p:extLst>
      <p:ext uri="{BB962C8B-B14F-4D97-AF65-F5344CB8AC3E}">
        <p14:creationId xmlns:p14="http://schemas.microsoft.com/office/powerpoint/2010/main" val="225303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BAE15-F68C-4643-ABA7-3D22D13C33C4}"/>
              </a:ext>
            </a:extLst>
          </p:cNvPr>
          <p:cNvSpPr>
            <a:spLocks noGrp="1"/>
          </p:cNvSpPr>
          <p:nvPr>
            <p:ph type="title"/>
          </p:nvPr>
        </p:nvSpPr>
        <p:spPr>
          <a:xfrm>
            <a:off x="828040" y="314325"/>
            <a:ext cx="10515600" cy="1325563"/>
          </a:xfrm>
        </p:spPr>
        <p:txBody>
          <a:bodyPr>
            <a:normAutofit/>
          </a:bodyPr>
          <a:lstStyle/>
          <a:p>
            <a:r>
              <a:rPr lang="en-US" sz="3200" dirty="0">
                <a:latin typeface="+mn-lt"/>
              </a:rPr>
              <a:t>Many US states are opening despite still-rising infection rates.</a:t>
            </a:r>
          </a:p>
        </p:txBody>
      </p:sp>
      <p:pic>
        <p:nvPicPr>
          <p:cNvPr id="4" name="Content Placeholder 3">
            <a:extLst>
              <a:ext uri="{FF2B5EF4-FFF2-40B4-BE49-F238E27FC236}">
                <a16:creationId xmlns:a16="http://schemas.microsoft.com/office/drawing/2014/main" id="{7C158B0D-4708-4E91-914F-D4C310C0CFB9}"/>
              </a:ext>
            </a:extLst>
          </p:cNvPr>
          <p:cNvPicPr>
            <a:picLocks noGrp="1" noChangeAspect="1"/>
          </p:cNvPicPr>
          <p:nvPr>
            <p:ph idx="1"/>
          </p:nvPr>
        </p:nvPicPr>
        <p:blipFill>
          <a:blip r:embed="rId2"/>
          <a:stretch>
            <a:fillRect/>
          </a:stretch>
        </p:blipFill>
        <p:spPr>
          <a:xfrm>
            <a:off x="2214695" y="1497648"/>
            <a:ext cx="7762610" cy="4657566"/>
          </a:xfrm>
          <a:prstGeom prst="rect">
            <a:avLst/>
          </a:prstGeom>
        </p:spPr>
      </p:pic>
      <p:sp>
        <p:nvSpPr>
          <p:cNvPr id="5" name="Rectangle 4">
            <a:extLst>
              <a:ext uri="{FF2B5EF4-FFF2-40B4-BE49-F238E27FC236}">
                <a16:creationId xmlns:a16="http://schemas.microsoft.com/office/drawing/2014/main" id="{EA1E7D39-53FD-46AF-854C-8259FE93F4AD}"/>
              </a:ext>
            </a:extLst>
          </p:cNvPr>
          <p:cNvSpPr/>
          <p:nvPr/>
        </p:nvSpPr>
        <p:spPr>
          <a:xfrm>
            <a:off x="243840" y="6360160"/>
            <a:ext cx="11572240" cy="307777"/>
          </a:xfrm>
          <a:prstGeom prst="rect">
            <a:avLst/>
          </a:prstGeom>
        </p:spPr>
        <p:txBody>
          <a:bodyPr wrap="square">
            <a:spAutoFit/>
          </a:bodyPr>
          <a:lstStyle/>
          <a:p>
            <a:r>
              <a:rPr lang="en-US" sz="1400" dirty="0">
                <a:solidFill>
                  <a:srgbClr val="29323A"/>
                </a:solidFill>
                <a:latin typeface="Arial" panose="020B0604020202020204" pitchFamily="34" charset="0"/>
              </a:rPr>
              <a:t>Data: Google LLC "Google COVID-19 Community Mobility Reports", JHU CSSE.    Source: Goldman Sachs Economic Research, June 11, 2020.</a:t>
            </a:r>
            <a:r>
              <a:rPr lang="en-US" sz="1200" dirty="0">
                <a:solidFill>
                  <a:srgbClr val="29323A"/>
                </a:solidFill>
                <a:latin typeface="Arial" panose="020B0604020202020204" pitchFamily="34" charset="0"/>
              </a:rPr>
              <a:t>.</a:t>
            </a:r>
            <a:endParaRPr lang="en-US" sz="1200" dirty="0"/>
          </a:p>
        </p:txBody>
      </p:sp>
      <p:cxnSp>
        <p:nvCxnSpPr>
          <p:cNvPr id="7" name="Straight Arrow Connector 6">
            <a:extLst>
              <a:ext uri="{FF2B5EF4-FFF2-40B4-BE49-F238E27FC236}">
                <a16:creationId xmlns:a16="http://schemas.microsoft.com/office/drawing/2014/main" id="{47B7EE81-D327-4D33-9D1B-E78C19ECBD0A}"/>
              </a:ext>
            </a:extLst>
          </p:cNvPr>
          <p:cNvCxnSpPr>
            <a:cxnSpLocks/>
          </p:cNvCxnSpPr>
          <p:nvPr/>
        </p:nvCxnSpPr>
        <p:spPr>
          <a:xfrm flipV="1">
            <a:off x="4998720" y="2651760"/>
            <a:ext cx="4155440" cy="56896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02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5E2D-0835-490B-8985-A78D7A8DAADC}"/>
              </a:ext>
            </a:extLst>
          </p:cNvPr>
          <p:cNvSpPr>
            <a:spLocks noGrp="1"/>
          </p:cNvSpPr>
          <p:nvPr>
            <p:ph type="title"/>
          </p:nvPr>
        </p:nvSpPr>
        <p:spPr>
          <a:xfrm>
            <a:off x="89451" y="-59423"/>
            <a:ext cx="12182062" cy="1325563"/>
          </a:xfrm>
        </p:spPr>
        <p:txBody>
          <a:bodyPr>
            <a:normAutofit/>
          </a:bodyPr>
          <a:lstStyle/>
          <a:p>
            <a:r>
              <a:rPr lang="en-US" sz="3200" dirty="0">
                <a:latin typeface="+mn-lt"/>
              </a:rPr>
              <a:t>Fiscal response: 2020 appropriately exceeds 2009 (esp. in G7 countries).</a:t>
            </a:r>
          </a:p>
        </p:txBody>
      </p:sp>
      <p:pic>
        <p:nvPicPr>
          <p:cNvPr id="4" name="Content Placeholder 3">
            <a:extLst>
              <a:ext uri="{FF2B5EF4-FFF2-40B4-BE49-F238E27FC236}">
                <a16:creationId xmlns:a16="http://schemas.microsoft.com/office/drawing/2014/main" id="{9747AD7C-FE80-44E6-8742-741469B4B29E}"/>
              </a:ext>
            </a:extLst>
          </p:cNvPr>
          <p:cNvPicPr>
            <a:picLocks noGrp="1" noChangeAspect="1"/>
          </p:cNvPicPr>
          <p:nvPr>
            <p:ph idx="1"/>
          </p:nvPr>
        </p:nvPicPr>
        <p:blipFill>
          <a:blip r:embed="rId2"/>
          <a:stretch>
            <a:fillRect/>
          </a:stretch>
        </p:blipFill>
        <p:spPr>
          <a:xfrm>
            <a:off x="435429" y="1187984"/>
            <a:ext cx="10998021" cy="4803922"/>
          </a:xfrm>
          <a:prstGeom prst="rect">
            <a:avLst/>
          </a:prstGeom>
        </p:spPr>
      </p:pic>
      <p:sp>
        <p:nvSpPr>
          <p:cNvPr id="5" name="Rectangle 4">
            <a:extLst>
              <a:ext uri="{FF2B5EF4-FFF2-40B4-BE49-F238E27FC236}">
                <a16:creationId xmlns:a16="http://schemas.microsoft.com/office/drawing/2014/main" id="{58C317C0-4DE3-4C0A-B43D-06885A9A5A70}"/>
              </a:ext>
            </a:extLst>
          </p:cNvPr>
          <p:cNvSpPr/>
          <p:nvPr/>
        </p:nvSpPr>
        <p:spPr>
          <a:xfrm>
            <a:off x="97971" y="6227520"/>
            <a:ext cx="11607623"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Data sources: IMF 2009a; IMF 2009b; national authorities; and IMF staff estimates as of April 8, 2020. Panel 1 includes above-the-line spending and revenue measures only, weighted by GDP in PPP-adjusted current US dollars. Panel 2 adds below-the-line measures (loans, equity injections) and government guarantees to revenue and expenditure measures adopted in 2020. These are presented in the same panel for ease of reference but are not additive. The decomposition between loans and guarantees is based on available information as of April 8, 2020..</a:t>
            </a:r>
          </a:p>
        </p:txBody>
      </p:sp>
      <p:sp>
        <p:nvSpPr>
          <p:cNvPr id="6" name="Rectangle 5">
            <a:extLst>
              <a:ext uri="{FF2B5EF4-FFF2-40B4-BE49-F238E27FC236}">
                <a16:creationId xmlns:a16="http://schemas.microsoft.com/office/drawing/2014/main" id="{6DB86186-7AD6-4698-82D7-F03D60B0F029}"/>
              </a:ext>
            </a:extLst>
          </p:cNvPr>
          <p:cNvSpPr/>
          <p:nvPr/>
        </p:nvSpPr>
        <p:spPr>
          <a:xfrm>
            <a:off x="2410172" y="5991906"/>
            <a:ext cx="811802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FISCAL MONITOR: POLICIES TO SUPPORT PEOPLE DURING THE COVID-19 PANDEMIC, IMF, May 2020</a:t>
            </a:r>
          </a:p>
        </p:txBody>
      </p:sp>
      <p:cxnSp>
        <p:nvCxnSpPr>
          <p:cNvPr id="7" name="Straight Connector 6">
            <a:extLst>
              <a:ext uri="{FF2B5EF4-FFF2-40B4-BE49-F238E27FC236}">
                <a16:creationId xmlns:a16="http://schemas.microsoft.com/office/drawing/2014/main" id="{B5DBA603-BE6B-4421-A85D-47339BD2EFB0}"/>
              </a:ext>
            </a:extLst>
          </p:cNvPr>
          <p:cNvCxnSpPr/>
          <p:nvPr/>
        </p:nvCxnSpPr>
        <p:spPr>
          <a:xfrm>
            <a:off x="8601075" y="3178968"/>
            <a:ext cx="0" cy="1519238"/>
          </a:xfrm>
          <a:prstGeom prst="line">
            <a:avLst/>
          </a:prstGeom>
          <a:ln w="57150">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BE45CFC-8B53-4023-96B3-FF918C864032}"/>
              </a:ext>
            </a:extLst>
          </p:cNvPr>
          <p:cNvSpPr txBox="1"/>
          <p:nvPr/>
        </p:nvSpPr>
        <p:spPr>
          <a:xfrm>
            <a:off x="8947368" y="3133725"/>
            <a:ext cx="1235659" cy="707886"/>
          </a:xfrm>
          <a:prstGeom prst="rect">
            <a:avLst/>
          </a:prstGeom>
          <a:noFill/>
        </p:spPr>
        <p:txBody>
          <a:bodyPr wrap="none" rtlCol="0">
            <a:spAutoFit/>
          </a:bodyPr>
          <a:lstStyle/>
          <a:p>
            <a:r>
              <a:rPr lang="en-US" sz="2000" b="1" dirty="0">
                <a:solidFill>
                  <a:srgbClr val="7030A0"/>
                </a:solidFill>
              </a:rPr>
              <a:t>Advanced</a:t>
            </a:r>
            <a:br>
              <a:rPr lang="en-US" sz="2000" b="1" dirty="0">
                <a:solidFill>
                  <a:srgbClr val="7030A0"/>
                </a:solidFill>
              </a:rPr>
            </a:br>
            <a:r>
              <a:rPr lang="en-US" sz="2000" b="1" dirty="0">
                <a:solidFill>
                  <a:srgbClr val="7030A0"/>
                </a:solidFill>
              </a:rPr>
              <a:t>countries</a:t>
            </a:r>
          </a:p>
        </p:txBody>
      </p:sp>
      <p:sp>
        <p:nvSpPr>
          <p:cNvPr id="9" name="TextBox 8">
            <a:extLst>
              <a:ext uri="{FF2B5EF4-FFF2-40B4-BE49-F238E27FC236}">
                <a16:creationId xmlns:a16="http://schemas.microsoft.com/office/drawing/2014/main" id="{3C73881E-CC3D-4EA8-A97A-11DCB1C9F37E}"/>
              </a:ext>
            </a:extLst>
          </p:cNvPr>
          <p:cNvSpPr txBox="1"/>
          <p:nvPr/>
        </p:nvSpPr>
        <p:spPr>
          <a:xfrm>
            <a:off x="6586784" y="3692148"/>
            <a:ext cx="1700451" cy="400110"/>
          </a:xfrm>
          <a:prstGeom prst="rect">
            <a:avLst/>
          </a:prstGeom>
          <a:noFill/>
        </p:spPr>
        <p:txBody>
          <a:bodyPr wrap="square" rtlCol="0">
            <a:spAutoFit/>
          </a:bodyPr>
          <a:lstStyle/>
          <a:p>
            <a:r>
              <a:rPr lang="en-US" sz="2000" b="1" dirty="0">
                <a:solidFill>
                  <a:srgbClr val="7030A0"/>
                </a:solidFill>
              </a:rPr>
              <a:t>EM countries</a:t>
            </a:r>
          </a:p>
        </p:txBody>
      </p:sp>
      <p:cxnSp>
        <p:nvCxnSpPr>
          <p:cNvPr id="11" name="Straight Arrow Connector 10">
            <a:extLst>
              <a:ext uri="{FF2B5EF4-FFF2-40B4-BE49-F238E27FC236}">
                <a16:creationId xmlns:a16="http://schemas.microsoft.com/office/drawing/2014/main" id="{250700CC-459E-4BED-A19A-976E7204F8BF}"/>
              </a:ext>
            </a:extLst>
          </p:cNvPr>
          <p:cNvCxnSpPr>
            <a:cxnSpLocks/>
          </p:cNvCxnSpPr>
          <p:nvPr/>
        </p:nvCxnSpPr>
        <p:spPr>
          <a:xfrm>
            <a:off x="1830295" y="2495231"/>
            <a:ext cx="1637852" cy="932136"/>
          </a:xfrm>
          <a:prstGeom prst="straightConnector1">
            <a:avLst/>
          </a:prstGeom>
          <a:ln w="762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1BF7D2F-079E-4476-94A5-BDF66A82E2C8}"/>
              </a:ext>
            </a:extLst>
          </p:cNvPr>
          <p:cNvSpPr txBox="1"/>
          <p:nvPr/>
        </p:nvSpPr>
        <p:spPr>
          <a:xfrm>
            <a:off x="1115879" y="2293754"/>
            <a:ext cx="704039" cy="400110"/>
          </a:xfrm>
          <a:prstGeom prst="rect">
            <a:avLst/>
          </a:prstGeom>
          <a:noFill/>
        </p:spPr>
        <p:txBody>
          <a:bodyPr wrap="none" rtlCol="0">
            <a:spAutoFit/>
          </a:bodyPr>
          <a:lstStyle/>
          <a:p>
            <a:r>
              <a:rPr lang="en-US" sz="2000" b="1" dirty="0">
                <a:solidFill>
                  <a:srgbClr val="7030A0"/>
                </a:solidFill>
              </a:rPr>
              <a:t>2020</a:t>
            </a:r>
          </a:p>
        </p:txBody>
      </p:sp>
      <p:sp>
        <p:nvSpPr>
          <p:cNvPr id="14" name="TextBox 13">
            <a:extLst>
              <a:ext uri="{FF2B5EF4-FFF2-40B4-BE49-F238E27FC236}">
                <a16:creationId xmlns:a16="http://schemas.microsoft.com/office/drawing/2014/main" id="{7CBCCD76-37D1-493D-BD5E-82DDD140350A}"/>
              </a:ext>
            </a:extLst>
          </p:cNvPr>
          <p:cNvSpPr txBox="1"/>
          <p:nvPr/>
        </p:nvSpPr>
        <p:spPr>
          <a:xfrm>
            <a:off x="3500038" y="3236571"/>
            <a:ext cx="704039" cy="400110"/>
          </a:xfrm>
          <a:prstGeom prst="rect">
            <a:avLst/>
          </a:prstGeom>
          <a:noFill/>
        </p:spPr>
        <p:txBody>
          <a:bodyPr wrap="none" rtlCol="0">
            <a:spAutoFit/>
          </a:bodyPr>
          <a:lstStyle/>
          <a:p>
            <a:r>
              <a:rPr lang="en-US" sz="2000" b="1" dirty="0">
                <a:solidFill>
                  <a:srgbClr val="7030A0"/>
                </a:solidFill>
              </a:rPr>
              <a:t>2009</a:t>
            </a:r>
          </a:p>
        </p:txBody>
      </p:sp>
    </p:spTree>
    <p:extLst>
      <p:ext uri="{BB962C8B-B14F-4D97-AF65-F5344CB8AC3E}">
        <p14:creationId xmlns:p14="http://schemas.microsoft.com/office/powerpoint/2010/main" val="309872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FD5F2-9935-43FD-A03F-4019FEC20BCD}"/>
              </a:ext>
            </a:extLst>
          </p:cNvPr>
          <p:cNvSpPr>
            <a:spLocks noGrp="1"/>
          </p:cNvSpPr>
          <p:nvPr>
            <p:ph type="title"/>
          </p:nvPr>
        </p:nvSpPr>
        <p:spPr>
          <a:xfrm>
            <a:off x="838200" y="454576"/>
            <a:ext cx="10515600" cy="1325563"/>
          </a:xfrm>
        </p:spPr>
        <p:txBody>
          <a:bodyPr>
            <a:normAutofit/>
          </a:bodyPr>
          <a:lstStyle/>
          <a:p>
            <a:r>
              <a:rPr lang="en-US" sz="3600" dirty="0">
                <a:latin typeface="+mn-lt"/>
              </a:rPr>
              <a:t>2) Beware the "W":</a:t>
            </a:r>
          </a:p>
        </p:txBody>
      </p:sp>
      <p:sp>
        <p:nvSpPr>
          <p:cNvPr id="3" name="Content Placeholder 2">
            <a:extLst>
              <a:ext uri="{FF2B5EF4-FFF2-40B4-BE49-F238E27FC236}">
                <a16:creationId xmlns:a16="http://schemas.microsoft.com/office/drawing/2014/main" id="{E6BF2044-FD3D-4F87-A4EF-E0A58A557088}"/>
              </a:ext>
            </a:extLst>
          </p:cNvPr>
          <p:cNvSpPr>
            <a:spLocks noGrp="1"/>
          </p:cNvSpPr>
          <p:nvPr>
            <p:ph idx="1"/>
          </p:nvPr>
        </p:nvSpPr>
        <p:spPr>
          <a:xfrm>
            <a:off x="838200" y="2074101"/>
            <a:ext cx="10515600" cy="2279236"/>
          </a:xfrm>
        </p:spPr>
        <p:txBody>
          <a:bodyPr/>
          <a:lstStyle/>
          <a:p>
            <a:pPr marL="0" indent="0">
              <a:buNone/>
            </a:pPr>
            <a:r>
              <a:rPr lang="en-US" sz="3600" dirty="0"/>
              <a:t>  </a:t>
            </a:r>
            <a:br>
              <a:rPr lang="en-US" dirty="0"/>
            </a:br>
            <a:r>
              <a:rPr lang="en-US" sz="3200" dirty="0"/>
              <a:t>If governments withdraw fiscal measures prematurely, </a:t>
            </a:r>
            <a:br>
              <a:rPr lang="en-US" sz="3200" dirty="0"/>
            </a:br>
            <a:r>
              <a:rPr lang="en-US" sz="3200" dirty="0"/>
              <a:t>the likely result will be a double-dip recession.  </a:t>
            </a:r>
          </a:p>
          <a:p>
            <a:pPr marL="0" indent="0">
              <a:buNone/>
            </a:pPr>
            <a:r>
              <a:rPr lang="en-US" sz="3200" dirty="0"/>
              <a:t>A “W” shape.</a:t>
            </a:r>
          </a:p>
        </p:txBody>
      </p:sp>
    </p:spTree>
    <p:extLst>
      <p:ext uri="{BB962C8B-B14F-4D97-AF65-F5344CB8AC3E}">
        <p14:creationId xmlns:p14="http://schemas.microsoft.com/office/powerpoint/2010/main" val="499064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66FAB-DC34-4149-A3DD-BD34E96FC6DD}"/>
              </a:ext>
            </a:extLst>
          </p:cNvPr>
          <p:cNvSpPr>
            <a:spLocks noGrp="1"/>
          </p:cNvSpPr>
          <p:nvPr>
            <p:ph type="title"/>
          </p:nvPr>
        </p:nvSpPr>
        <p:spPr>
          <a:xfrm>
            <a:off x="739638" y="-132715"/>
            <a:ext cx="10515600" cy="1325563"/>
          </a:xfrm>
        </p:spPr>
        <p:txBody>
          <a:bodyPr>
            <a:normAutofit/>
          </a:bodyPr>
          <a:lstStyle/>
          <a:p>
            <a:pPr algn="ctr"/>
            <a:r>
              <a:rPr lang="en-US" sz="3200" dirty="0">
                <a:latin typeface="+mn-lt"/>
              </a:rPr>
              <a:t>“Nike swoosh” scenario vs. W scenario</a:t>
            </a:r>
          </a:p>
        </p:txBody>
      </p:sp>
      <p:pic>
        <p:nvPicPr>
          <p:cNvPr id="4" name="Content Placeholder 3">
            <a:extLst>
              <a:ext uri="{FF2B5EF4-FFF2-40B4-BE49-F238E27FC236}">
                <a16:creationId xmlns:a16="http://schemas.microsoft.com/office/drawing/2014/main" id="{B534D7FF-7145-4E40-B73B-36AF3AB9398C}"/>
              </a:ext>
            </a:extLst>
          </p:cNvPr>
          <p:cNvPicPr>
            <a:picLocks noGrp="1" noChangeAspect="1"/>
          </p:cNvPicPr>
          <p:nvPr>
            <p:ph idx="1"/>
          </p:nvPr>
        </p:nvPicPr>
        <p:blipFill>
          <a:blip r:embed="rId2"/>
          <a:stretch>
            <a:fillRect/>
          </a:stretch>
        </p:blipFill>
        <p:spPr>
          <a:xfrm>
            <a:off x="2221046" y="1062925"/>
            <a:ext cx="7552784" cy="5200080"/>
          </a:xfrm>
          <a:prstGeom prst="rect">
            <a:avLst/>
          </a:prstGeom>
        </p:spPr>
      </p:pic>
      <p:pic>
        <p:nvPicPr>
          <p:cNvPr id="1026" name="Picture 2" descr="Swoosh - Wikipedia">
            <a:extLst>
              <a:ext uri="{FF2B5EF4-FFF2-40B4-BE49-F238E27FC236}">
                <a16:creationId xmlns:a16="http://schemas.microsoft.com/office/drawing/2014/main" id="{7CBB0E06-1298-4CC4-85F6-EAAF196EE3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0791" y="3258991"/>
            <a:ext cx="1022678" cy="3681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F38F83D-1D62-4FE7-A39A-ED598FA042A8}"/>
              </a:ext>
            </a:extLst>
          </p:cNvPr>
          <p:cNvPicPr>
            <a:picLocks noChangeAspect="1"/>
          </p:cNvPicPr>
          <p:nvPr/>
        </p:nvPicPr>
        <p:blipFill>
          <a:blip r:embed="rId4"/>
          <a:stretch>
            <a:fillRect/>
          </a:stretch>
        </p:blipFill>
        <p:spPr>
          <a:xfrm>
            <a:off x="7830155" y="4179759"/>
            <a:ext cx="670340" cy="673333"/>
          </a:xfrm>
          <a:prstGeom prst="rect">
            <a:avLst/>
          </a:prstGeom>
        </p:spPr>
      </p:pic>
      <p:sp>
        <p:nvSpPr>
          <p:cNvPr id="6" name="Title 1">
            <a:extLst>
              <a:ext uri="{FF2B5EF4-FFF2-40B4-BE49-F238E27FC236}">
                <a16:creationId xmlns:a16="http://schemas.microsoft.com/office/drawing/2014/main" id="{5F496EE6-4924-48AD-886E-D558DE98844E}"/>
              </a:ext>
            </a:extLst>
          </p:cNvPr>
          <p:cNvSpPr txBox="1">
            <a:spLocks/>
          </p:cNvSpPr>
          <p:nvPr/>
        </p:nvSpPr>
        <p:spPr>
          <a:xfrm>
            <a:off x="901563" y="5848350"/>
            <a:ext cx="10515600" cy="1002348"/>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latin typeface="+mn-lt"/>
              </a:rPr>
              <a:t>OECD </a:t>
            </a:r>
            <a:r>
              <a:rPr lang="en-US" sz="2800" i="1" dirty="0">
                <a:latin typeface="+mn-lt"/>
              </a:rPr>
              <a:t>Economic Outlook </a:t>
            </a:r>
            <a:r>
              <a:rPr lang="en-US" sz="2800" dirty="0">
                <a:latin typeface="+mn-lt"/>
              </a:rPr>
              <a:t>(June 2020)</a:t>
            </a:r>
          </a:p>
        </p:txBody>
      </p:sp>
    </p:spTree>
    <p:extLst>
      <p:ext uri="{BB962C8B-B14F-4D97-AF65-F5344CB8AC3E}">
        <p14:creationId xmlns:p14="http://schemas.microsoft.com/office/powerpoint/2010/main" val="380001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4580</TotalTime>
  <Words>431</Words>
  <Application>Microsoft Office PowerPoint</Application>
  <PresentationFormat>Widescreen</PresentationFormat>
  <Paragraphs>79</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Univers-Condensed</vt:lpstr>
      <vt:lpstr>Office Theme</vt:lpstr>
      <vt:lpstr>A Strong Post-COVID Economic Recovery?  Belfer Bullet Points Tuesday, June 16, 2020</vt:lpstr>
      <vt:lpstr>5 bullet points</vt:lpstr>
      <vt:lpstr>PowerPoint Presentation</vt:lpstr>
      <vt:lpstr>Google Mobility Trackers: Public Transit Visits Are Resuming</vt:lpstr>
      <vt:lpstr>PowerPoint Presentation</vt:lpstr>
      <vt:lpstr>Many US states are opening despite still-rising infection rates.</vt:lpstr>
      <vt:lpstr>Fiscal response: 2020 appropriately exceeds 2009 (esp. in G7 countries).</vt:lpstr>
      <vt:lpstr>2) Beware the "W":</vt:lpstr>
      <vt:lpstr>“Nike swoosh” scenario vs. W scenario</vt:lpstr>
      <vt:lpstr>3) The implied run-up in debt/GDP ratios is unprecedented.</vt:lpstr>
      <vt:lpstr>Can other countries get away with big fiscal stimulus?</vt:lpstr>
      <vt:lpstr>Can other countries get away with big fiscal stimulus?</vt:lpstr>
      <vt:lpstr>“Which EMs are in most financial peril? – The Economist, May 2, 2020. www.economist.com/briefing/2020/05/02/which-emerging-markets-are-in-most-financial-peri l</vt:lpstr>
      <vt:lpstr>Appendices</vt:lpstr>
      <vt:lpstr>1.New infections, by US state</vt:lpstr>
      <vt:lpstr>2. Excess mortality statistics show Covid-19 death undercount.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Frankel, Jeffrey A.</dc:creator>
  <cp:lastModifiedBy>Frankel, Jeffrey A.</cp:lastModifiedBy>
  <cp:revision>38</cp:revision>
  <cp:lastPrinted>2020-06-16T18:55:35Z</cp:lastPrinted>
  <dcterms:created xsi:type="dcterms:W3CDTF">2020-06-11T13:07:07Z</dcterms:created>
  <dcterms:modified xsi:type="dcterms:W3CDTF">2020-06-16T21:30:56Z</dcterms:modified>
</cp:coreProperties>
</file>