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4" r:id="rId9"/>
    <p:sldId id="265" r:id="rId10"/>
    <p:sldId id="272" r:id="rId11"/>
    <p:sldId id="273" r:id="rId12"/>
    <p:sldId id="274" r:id="rId13"/>
    <p:sldId id="275" r:id="rId14"/>
    <p:sldId id="279" r:id="rId15"/>
    <p:sldId id="280" r:id="rId16"/>
    <p:sldId id="276" r:id="rId17"/>
    <p:sldId id="284" r:id="rId18"/>
    <p:sldId id="282" r:id="rId19"/>
    <p:sldId id="283" r:id="rId20"/>
    <p:sldId id="285" r:id="rId21"/>
    <p:sldId id="286" r:id="rId22"/>
    <p:sldId id="287" r:id="rId23"/>
    <p:sldId id="288" r:id="rId24"/>
    <p:sldId id="289" r:id="rId25"/>
    <p:sldId id="290" r:id="rId26"/>
    <p:sldId id="29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2634" y="-10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C52B4C-0859-463D-92D8-18C389B88A07}" type="datetimeFigureOut">
              <a:rPr lang="en-US" smtClean="0"/>
              <a:t>7/20/2016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368C70-687D-4A1F-A951-21AD4A2D5799}" type="slidenum">
              <a:rPr lang="en-US" smtClean="0"/>
              <a:t>‹#›</a:t>
            </a:fld>
            <a:endParaRPr lang="en-US"/>
          </a:p>
        </p:txBody>
      </p:sp>
    </p:spTree>
    <p:extLst>
      <p:ext uri="{BB962C8B-B14F-4D97-AF65-F5344CB8AC3E}">
        <p14:creationId xmlns:p14="http://schemas.microsoft.com/office/powerpoint/2010/main" val="192895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E197E8-1E3F-4EA8-A2B6-3BE918CCADA1}"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78203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197E8-1E3F-4EA8-A2B6-3BE918CCADA1}"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2610345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197E8-1E3F-4EA8-A2B6-3BE918CCADA1}"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1424865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197E8-1E3F-4EA8-A2B6-3BE918CCADA1}"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2007271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E197E8-1E3F-4EA8-A2B6-3BE918CCADA1}" type="datetimeFigureOut">
              <a:rPr lang="en-US" smtClean="0"/>
              <a:t>7/20/2016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2564354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E197E8-1E3F-4EA8-A2B6-3BE918CCADA1}"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4115375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E197E8-1E3F-4EA8-A2B6-3BE918CCADA1}" type="datetimeFigureOut">
              <a:rPr lang="en-US" smtClean="0"/>
              <a:t>7/20/2016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60657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E197E8-1E3F-4EA8-A2B6-3BE918CCADA1}" type="datetimeFigureOut">
              <a:rPr lang="en-US" smtClean="0"/>
              <a:t>7/20/2016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1216759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197E8-1E3F-4EA8-A2B6-3BE918CCADA1}" type="datetimeFigureOut">
              <a:rPr lang="en-US" smtClean="0"/>
              <a:t>7/20/2016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2672771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197E8-1E3F-4EA8-A2B6-3BE918CCADA1}"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296779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197E8-1E3F-4EA8-A2B6-3BE918CCADA1}" type="datetimeFigureOut">
              <a:rPr lang="en-US" smtClean="0"/>
              <a:t>7/20/2016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DC00CD-AF53-4D26-BE06-9EA56A3B0FF6}" type="slidenum">
              <a:rPr lang="en-US" smtClean="0"/>
              <a:t>‹#›</a:t>
            </a:fld>
            <a:endParaRPr lang="en-US"/>
          </a:p>
        </p:txBody>
      </p:sp>
    </p:spTree>
    <p:extLst>
      <p:ext uri="{BB962C8B-B14F-4D97-AF65-F5344CB8AC3E}">
        <p14:creationId xmlns:p14="http://schemas.microsoft.com/office/powerpoint/2010/main" val="432758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197E8-1E3F-4EA8-A2B6-3BE918CCADA1}" type="datetimeFigureOut">
              <a:rPr lang="en-US" smtClean="0"/>
              <a:t>7/20/2016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C00CD-AF53-4D26-BE06-9EA56A3B0FF6}" type="slidenum">
              <a:rPr lang="en-US" smtClean="0"/>
              <a:t>‹#›</a:t>
            </a:fld>
            <a:endParaRPr lang="en-US"/>
          </a:p>
        </p:txBody>
      </p:sp>
    </p:spTree>
    <p:extLst>
      <p:ext uri="{BB962C8B-B14F-4D97-AF65-F5344CB8AC3E}">
        <p14:creationId xmlns:p14="http://schemas.microsoft.com/office/powerpoint/2010/main" val="4292842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19201"/>
            <a:ext cx="8305800" cy="3047999"/>
          </a:xfrm>
        </p:spPr>
        <p:txBody>
          <a:bodyPr>
            <a:noAutofit/>
          </a:bodyPr>
          <a:lstStyle/>
          <a:p>
            <a:r>
              <a:rPr lang="en-US" sz="3600" dirty="0" smtClean="0"/>
              <a:t>“Are </a:t>
            </a:r>
            <a:r>
              <a:rPr lang="en-US" sz="3600" dirty="0"/>
              <a:t>Capital Inflows Expansionary </a:t>
            </a:r>
            <a:r>
              <a:rPr lang="en-US" sz="3600" dirty="0" smtClean="0"/>
              <a:t/>
            </a:r>
            <a:br>
              <a:rPr lang="en-US" sz="3600" dirty="0" smtClean="0"/>
            </a:br>
            <a:r>
              <a:rPr lang="en-US" sz="3600" dirty="0" smtClean="0"/>
              <a:t>or </a:t>
            </a:r>
            <a:r>
              <a:rPr lang="en-US" sz="3600" dirty="0"/>
              <a:t>Contractionary? Theory, Policy Implications and Some Evidence</a:t>
            </a:r>
            <a:r>
              <a:rPr lang="en-US" sz="3600" dirty="0" smtClean="0"/>
              <a:t>,”</a:t>
            </a:r>
            <a:r>
              <a:rPr lang="en-US" sz="800" dirty="0" smtClean="0"/>
              <a:t/>
            </a:r>
            <a:br>
              <a:rPr lang="en-US" sz="800" dirty="0" smtClean="0"/>
            </a:br>
            <a:r>
              <a:rPr lang="en-US" sz="800" dirty="0" smtClean="0"/>
              <a:t> </a:t>
            </a:r>
            <a:br>
              <a:rPr lang="en-US" sz="800" dirty="0" smtClean="0"/>
            </a:br>
            <a:r>
              <a:rPr lang="en-US" sz="3600" dirty="0" smtClean="0"/>
              <a:t>by </a:t>
            </a:r>
            <a:r>
              <a:rPr lang="en-US" sz="3600" dirty="0"/>
              <a:t>Olivier Blanchard, Jonathan D. Ostry, </a:t>
            </a:r>
            <a:r>
              <a:rPr lang="en-US" sz="3600" dirty="0" err="1"/>
              <a:t>Atish</a:t>
            </a:r>
            <a:r>
              <a:rPr lang="en-US" sz="3600" dirty="0"/>
              <a:t> R. Ghosh </a:t>
            </a:r>
            <a:r>
              <a:rPr lang="en-US" sz="3600" dirty="0" smtClean="0"/>
              <a:t>&amp; </a:t>
            </a:r>
            <a:r>
              <a:rPr lang="en-US" sz="3600" dirty="0"/>
              <a:t>Marcos </a:t>
            </a:r>
            <a:r>
              <a:rPr lang="en-US" sz="3600" dirty="0" err="1" smtClean="0"/>
              <a:t>Chamon</a:t>
            </a:r>
            <a:r>
              <a:rPr lang="en-US" sz="3600" dirty="0" smtClean="0"/>
              <a:t/>
            </a:r>
            <a:br>
              <a:rPr lang="en-US" sz="3600" dirty="0" smtClean="0"/>
            </a:br>
            <a:r>
              <a:rPr lang="en-US" sz="1800" dirty="0" smtClean="0"/>
              <a:t/>
            </a:r>
            <a:br>
              <a:rPr lang="en-US" sz="1800" dirty="0" smtClean="0"/>
            </a:br>
            <a:r>
              <a:rPr lang="en-US" sz="1800" dirty="0"/>
              <a:t/>
            </a:r>
            <a:br>
              <a:rPr lang="en-US" sz="1800" dirty="0"/>
            </a:br>
            <a:r>
              <a:rPr lang="en-US" sz="3600" dirty="0" smtClean="0"/>
              <a:t>Comment, Jeff Frankel,  Harvard Univ.</a:t>
            </a:r>
            <a:endParaRPr lang="en-US" sz="3600" dirty="0"/>
          </a:p>
        </p:txBody>
      </p:sp>
      <p:sp>
        <p:nvSpPr>
          <p:cNvPr id="3" name="Subtitle 2"/>
          <p:cNvSpPr>
            <a:spLocks noGrp="1"/>
          </p:cNvSpPr>
          <p:nvPr>
            <p:ph type="subTitle" idx="1"/>
          </p:nvPr>
        </p:nvSpPr>
        <p:spPr>
          <a:xfrm>
            <a:off x="1371600" y="5105400"/>
            <a:ext cx="6400800" cy="1295400"/>
          </a:xfrm>
        </p:spPr>
        <p:txBody>
          <a:bodyPr/>
          <a:lstStyle/>
          <a:p>
            <a:r>
              <a:rPr lang="en-US" dirty="0">
                <a:solidFill>
                  <a:schemeClr val="tx1"/>
                </a:solidFill>
              </a:rPr>
              <a:t>IFM, NBER Summer </a:t>
            </a:r>
            <a:r>
              <a:rPr lang="en-US" dirty="0" smtClean="0">
                <a:solidFill>
                  <a:schemeClr val="tx1"/>
                </a:solidFill>
              </a:rPr>
              <a:t>Institute</a:t>
            </a:r>
            <a:br>
              <a:rPr lang="en-US" dirty="0" smtClean="0">
                <a:solidFill>
                  <a:schemeClr val="tx1"/>
                </a:solidFill>
              </a:rPr>
            </a:br>
            <a:r>
              <a:rPr lang="en-US" dirty="0" smtClean="0">
                <a:solidFill>
                  <a:schemeClr val="tx1"/>
                </a:solidFill>
              </a:rPr>
              <a:t>July </a:t>
            </a:r>
            <a:r>
              <a:rPr lang="en-US" dirty="0">
                <a:solidFill>
                  <a:schemeClr val="tx1"/>
                </a:solidFill>
              </a:rPr>
              <a:t>12, </a:t>
            </a:r>
            <a:r>
              <a:rPr lang="en-US" dirty="0" smtClean="0">
                <a:solidFill>
                  <a:schemeClr val="tx1"/>
                </a:solidFill>
              </a:rPr>
              <a:t>2016</a:t>
            </a:r>
            <a:endParaRPr lang="en-US" dirty="0">
              <a:solidFill>
                <a:schemeClr val="tx1"/>
              </a:solidFill>
            </a:endParaRPr>
          </a:p>
        </p:txBody>
      </p:sp>
    </p:spTree>
    <p:extLst>
      <p:ext uri="{BB962C8B-B14F-4D97-AF65-F5344CB8AC3E}">
        <p14:creationId xmlns:p14="http://schemas.microsoft.com/office/powerpoint/2010/main" val="40478766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Two stark polar cases:</a:t>
            </a:r>
            <a:endParaRPr lang="en-US" sz="3200" dirty="0"/>
          </a:p>
        </p:txBody>
      </p:sp>
      <p:sp>
        <p:nvSpPr>
          <p:cNvPr id="3" name="Content Placeholder 2"/>
          <p:cNvSpPr>
            <a:spLocks noGrp="1"/>
          </p:cNvSpPr>
          <p:nvPr>
            <p:ph idx="1"/>
          </p:nvPr>
        </p:nvSpPr>
        <p:spPr>
          <a:xfrm>
            <a:off x="228600" y="1524000"/>
            <a:ext cx="8763000" cy="5105400"/>
          </a:xfrm>
        </p:spPr>
        <p:txBody>
          <a:bodyPr>
            <a:normAutofit fontScale="70000" lnSpcReduction="20000"/>
          </a:bodyPr>
          <a:lstStyle/>
          <a:p>
            <a:r>
              <a:rPr lang="en-US" sz="3900" dirty="0" smtClean="0"/>
              <a:t>If </a:t>
            </a:r>
            <a:r>
              <a:rPr lang="en-US" sz="3900" dirty="0"/>
              <a:t>the currency floats, then it must appreciate, leading to </a:t>
            </a:r>
            <a:r>
              <a:rPr lang="en-US" sz="3900" dirty="0" smtClean="0"/>
              <a:t/>
            </a:r>
            <a:br>
              <a:rPr lang="en-US" sz="3900" dirty="0" smtClean="0"/>
            </a:br>
            <a:r>
              <a:rPr lang="en-US" sz="3900" dirty="0" smtClean="0"/>
              <a:t>a </a:t>
            </a:r>
            <a:r>
              <a:rPr lang="en-US" sz="3900" dirty="0"/>
              <a:t>trade deficit, leftward shift of IS, and a fall in output.  </a:t>
            </a:r>
            <a:endParaRPr lang="en-US" sz="3900" dirty="0" smtClean="0"/>
          </a:p>
          <a:p>
            <a:pPr lvl="1"/>
            <a:r>
              <a:rPr lang="en-US" sz="3600" dirty="0" smtClean="0"/>
              <a:t>This </a:t>
            </a:r>
            <a:r>
              <a:rPr lang="en-US" sz="3600" dirty="0"/>
              <a:t>is the case that BOGC attribute to </a:t>
            </a:r>
            <a:r>
              <a:rPr lang="en-US" sz="3600" dirty="0" smtClean="0"/>
              <a:t>Mundell-Fleming.</a:t>
            </a:r>
            <a:r>
              <a:rPr lang="en-US" sz="2900" dirty="0" smtClean="0"/>
              <a:t/>
            </a:r>
            <a:br>
              <a:rPr lang="en-US" sz="2900" dirty="0" smtClean="0"/>
            </a:br>
            <a:endParaRPr lang="en-US" sz="2900" dirty="0" smtClean="0"/>
          </a:p>
          <a:p>
            <a:r>
              <a:rPr lang="en-US" sz="3700" dirty="0" smtClean="0"/>
              <a:t>But </a:t>
            </a:r>
            <a:r>
              <a:rPr lang="en-US" sz="3700" dirty="0"/>
              <a:t>there is the opposite polar case of a fixed exchange rate.   </a:t>
            </a:r>
            <a:endParaRPr lang="en-US" sz="3700" dirty="0" smtClean="0"/>
          </a:p>
          <a:p>
            <a:pPr lvl="1"/>
            <a:r>
              <a:rPr lang="en-US" sz="3600" dirty="0" smtClean="0"/>
              <a:t>Recall that </a:t>
            </a:r>
            <a:r>
              <a:rPr lang="en-US" sz="3600" dirty="0"/>
              <a:t>during the first 30 years of the Mundell-Fleming model, virtually no developing countries were floating; </a:t>
            </a:r>
            <a:endParaRPr lang="en-US" sz="3600" dirty="0" smtClean="0"/>
          </a:p>
          <a:p>
            <a:pPr lvl="2"/>
            <a:r>
              <a:rPr lang="en-US" sz="3200" dirty="0" smtClean="0"/>
              <a:t>even </a:t>
            </a:r>
            <a:r>
              <a:rPr lang="en-US" sz="3200" dirty="0"/>
              <a:t>today, no EM countries </a:t>
            </a:r>
            <a:r>
              <a:rPr lang="en-US" sz="3200" dirty="0" smtClean="0"/>
              <a:t>float </a:t>
            </a:r>
            <a:r>
              <a:rPr lang="en-US" sz="3200" dirty="0"/>
              <a:t>cleanly.  </a:t>
            </a:r>
            <a:r>
              <a:rPr lang="en-US" sz="2000" dirty="0" smtClean="0"/>
              <a:t/>
            </a:r>
            <a:br>
              <a:rPr lang="en-US" sz="2000" dirty="0" smtClean="0"/>
            </a:br>
            <a:endParaRPr lang="en-US" sz="2000" dirty="0" smtClean="0"/>
          </a:p>
          <a:p>
            <a:pPr lvl="1"/>
            <a:r>
              <a:rPr lang="en-US" sz="3600" dirty="0" smtClean="0"/>
              <a:t>The </a:t>
            </a:r>
            <a:r>
              <a:rPr lang="en-US" sz="3600" dirty="0"/>
              <a:t>effect of a capital inflow if the exchange rate is fixed?  </a:t>
            </a:r>
            <a:endParaRPr lang="en-US" sz="3600" dirty="0" smtClean="0"/>
          </a:p>
          <a:p>
            <a:pPr lvl="1"/>
            <a:r>
              <a:rPr lang="en-US" sz="3600" dirty="0" smtClean="0"/>
              <a:t>A </a:t>
            </a:r>
            <a:r>
              <a:rPr lang="en-US" sz="3600" dirty="0"/>
              <a:t>monetary inflow shifts the LM curve rightward, producing a rise in output.  </a:t>
            </a:r>
            <a:endParaRPr lang="en-US" sz="3600" dirty="0" smtClean="0"/>
          </a:p>
          <a:p>
            <a:pPr lvl="1"/>
            <a:r>
              <a:rPr lang="en-US" sz="3600" dirty="0" smtClean="0"/>
              <a:t>This is the </a:t>
            </a:r>
            <a:r>
              <a:rPr lang="en-US" sz="3600" dirty="0"/>
              <a:t>case that BOGC </a:t>
            </a:r>
            <a:r>
              <a:rPr lang="en-US" sz="3600" dirty="0" smtClean="0"/>
              <a:t>almost seem to say </a:t>
            </a:r>
            <a:r>
              <a:rPr lang="en-US" sz="3600" dirty="0"/>
              <a:t>is inconsistent </a:t>
            </a:r>
            <a:r>
              <a:rPr lang="en-US" sz="3600" dirty="0" smtClean="0"/>
              <a:t/>
            </a:r>
            <a:br>
              <a:rPr lang="en-US" sz="3600" dirty="0" smtClean="0"/>
            </a:br>
            <a:r>
              <a:rPr lang="en-US" sz="3600" dirty="0" smtClean="0"/>
              <a:t>with </a:t>
            </a:r>
            <a:r>
              <a:rPr lang="en-US" sz="3600" dirty="0"/>
              <a:t>the basic Mundell-Fleming model.</a:t>
            </a:r>
          </a:p>
          <a:p>
            <a:endParaRPr lang="en-US" dirty="0"/>
          </a:p>
        </p:txBody>
      </p:sp>
    </p:spTree>
    <p:extLst>
      <p:ext uri="{BB962C8B-B14F-4D97-AF65-F5344CB8AC3E}">
        <p14:creationId xmlns:p14="http://schemas.microsoft.com/office/powerpoint/2010/main" val="109196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76200"/>
            <a:ext cx="4419600" cy="1143000"/>
          </a:xfrm>
        </p:spPr>
        <p:txBody>
          <a:bodyPr>
            <a:normAutofit/>
          </a:bodyPr>
          <a:lstStyle/>
          <a:p>
            <a:r>
              <a:rPr lang="en-US" sz="3100" dirty="0" smtClean="0"/>
              <a:t>k -&gt; ∞ =&gt; </a:t>
            </a:r>
            <a:r>
              <a:rPr lang="en-US" sz="3100" i="1" dirty="0" smtClean="0"/>
              <a:t>i</a:t>
            </a:r>
            <a:r>
              <a:rPr lang="en-US" sz="3100" dirty="0" smtClean="0"/>
              <a:t>=</a:t>
            </a:r>
            <a:r>
              <a:rPr lang="en-US" sz="3100" i="1" dirty="0" smtClean="0"/>
              <a:t>i*.</a:t>
            </a:r>
            <a:endParaRPr lang="en-US" dirty="0"/>
          </a:p>
        </p:txBody>
      </p:sp>
      <p:pic>
        <p:nvPicPr>
          <p:cNvPr id="2050"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258426" y="2599437"/>
            <a:ext cx="7742574" cy="380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a:xfrm>
            <a:off x="1600200" y="2286000"/>
            <a:ext cx="6096000" cy="304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95400" y="3581400"/>
            <a:ext cx="5867400" cy="0"/>
          </a:xfrm>
          <a:prstGeom prst="line">
            <a:avLst/>
          </a:prstGeom>
          <a:ln w="762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85625" y="3348335"/>
            <a:ext cx="562975" cy="461665"/>
          </a:xfrm>
          <a:prstGeom prst="rect">
            <a:avLst/>
          </a:prstGeom>
        </p:spPr>
        <p:txBody>
          <a:bodyPr wrap="none">
            <a:spAutoFit/>
          </a:bodyPr>
          <a:lstStyle/>
          <a:p>
            <a:r>
              <a:rPr lang="en-US" sz="2400" dirty="0"/>
              <a:t>BP</a:t>
            </a:r>
            <a:r>
              <a:rPr lang="en-US" dirty="0"/>
              <a:t> </a:t>
            </a:r>
          </a:p>
        </p:txBody>
      </p:sp>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1" y="2743200"/>
            <a:ext cx="5714999" cy="289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3923" y="25146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Straight Connector 10"/>
          <p:cNvCxnSpPr/>
          <p:nvPr/>
        </p:nvCxnSpPr>
        <p:spPr>
          <a:xfrm>
            <a:off x="1295400" y="4648200"/>
            <a:ext cx="5990225" cy="0"/>
          </a:xfrm>
          <a:prstGeom prst="line">
            <a:avLst/>
          </a:prstGeom>
          <a:ln w="7620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239000" y="4419600"/>
            <a:ext cx="577402" cy="461665"/>
          </a:xfrm>
          <a:prstGeom prst="rect">
            <a:avLst/>
          </a:prstGeom>
        </p:spPr>
        <p:txBody>
          <a:bodyPr wrap="none">
            <a:spAutoFit/>
          </a:bodyPr>
          <a:lstStyle/>
          <a:p>
            <a:r>
              <a:rPr lang="en-US" sz="2400" dirty="0" smtClean="0">
                <a:solidFill>
                  <a:schemeClr val="bg2">
                    <a:lumMod val="25000"/>
                  </a:schemeClr>
                </a:solidFill>
              </a:rPr>
              <a:t>BP'</a:t>
            </a:r>
            <a:endParaRPr lang="en-US" sz="2400" dirty="0">
              <a:solidFill>
                <a:schemeClr val="bg2">
                  <a:lumMod val="25000"/>
                </a:schemeClr>
              </a:solidFill>
            </a:endParaRPr>
          </a:p>
        </p:txBody>
      </p:sp>
      <p:cxnSp>
        <p:nvCxnSpPr>
          <p:cNvPr id="14" name="Straight Connector 13"/>
          <p:cNvCxnSpPr/>
          <p:nvPr/>
        </p:nvCxnSpPr>
        <p:spPr>
          <a:xfrm>
            <a:off x="1676400" y="3962400"/>
            <a:ext cx="3505200" cy="1905000"/>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058066" y="5410200"/>
            <a:ext cx="656934" cy="523220"/>
          </a:xfrm>
          <a:prstGeom prst="rect">
            <a:avLst/>
          </a:prstGeom>
        </p:spPr>
        <p:txBody>
          <a:bodyPr wrap="square">
            <a:spAutoFit/>
          </a:bodyPr>
          <a:lstStyle/>
          <a:p>
            <a:r>
              <a:rPr lang="en-US" sz="2800" dirty="0">
                <a:solidFill>
                  <a:schemeClr val="accent1"/>
                </a:solidFill>
              </a:rPr>
              <a:t>IS</a:t>
            </a:r>
            <a:r>
              <a:rPr lang="en-US" sz="2400" dirty="0"/>
              <a:t>'</a:t>
            </a:r>
          </a:p>
        </p:txBody>
      </p:sp>
      <p:sp>
        <p:nvSpPr>
          <p:cNvPr id="18" name="Rectangle 17"/>
          <p:cNvSpPr/>
          <p:nvPr/>
        </p:nvSpPr>
        <p:spPr>
          <a:xfrm>
            <a:off x="762000" y="1524000"/>
            <a:ext cx="3240759" cy="892552"/>
          </a:xfrm>
          <a:prstGeom prst="rect">
            <a:avLst/>
          </a:prstGeom>
        </p:spPr>
        <p:txBody>
          <a:bodyPr wrap="none">
            <a:spAutoFit/>
          </a:bodyPr>
          <a:lstStyle/>
          <a:p>
            <a:r>
              <a:rPr lang="en-US" sz="2600" b="1" dirty="0" smtClean="0">
                <a:solidFill>
                  <a:srgbClr val="00B050"/>
                </a:solidFill>
              </a:rPr>
              <a:t>1) Float</a:t>
            </a:r>
            <a:r>
              <a:rPr lang="en-US" sz="2600" b="1" dirty="0">
                <a:solidFill>
                  <a:srgbClr val="00B050"/>
                </a:solidFill>
              </a:rPr>
              <a:t>: </a:t>
            </a:r>
            <a:r>
              <a:rPr lang="en-US" sz="2600" b="1" dirty="0" smtClean="0">
                <a:solidFill>
                  <a:srgbClr val="00B050"/>
                </a:solidFill>
              </a:rPr>
              <a:t>Appreciation </a:t>
            </a:r>
          </a:p>
          <a:p>
            <a:r>
              <a:rPr lang="en-US" sz="2600" b="1" dirty="0" smtClean="0">
                <a:solidFill>
                  <a:srgbClr val="00B050"/>
                </a:solidFill>
              </a:rPr>
              <a:t>=&gt; IS </a:t>
            </a:r>
            <a:r>
              <a:rPr lang="en-US" sz="2600" b="1" dirty="0">
                <a:solidFill>
                  <a:srgbClr val="00B050"/>
                </a:solidFill>
              </a:rPr>
              <a:t>shifts left =&gt;</a:t>
            </a:r>
            <a:r>
              <a:rPr lang="en-US" sz="2600" b="1" i="1" dirty="0">
                <a:solidFill>
                  <a:srgbClr val="00B050"/>
                </a:solidFill>
              </a:rPr>
              <a:t> Y</a:t>
            </a:r>
            <a:r>
              <a:rPr lang="en-US" sz="2600" b="1" dirty="0">
                <a:solidFill>
                  <a:srgbClr val="00B050"/>
                </a:solidFill>
              </a:rPr>
              <a:t> ↓</a:t>
            </a:r>
          </a:p>
        </p:txBody>
      </p:sp>
      <p:cxnSp>
        <p:nvCxnSpPr>
          <p:cNvPr id="20" name="Straight Arrow Connector 19"/>
          <p:cNvCxnSpPr/>
          <p:nvPr/>
        </p:nvCxnSpPr>
        <p:spPr>
          <a:xfrm flipH="1">
            <a:off x="2895600" y="3528950"/>
            <a:ext cx="1752600" cy="1143000"/>
          </a:xfrm>
          <a:prstGeom prst="straightConnector1">
            <a:avLst/>
          </a:prstGeom>
          <a:ln w="1016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648200" y="3581400"/>
            <a:ext cx="1828800" cy="1090550"/>
          </a:xfrm>
          <a:prstGeom prst="straightConnector1">
            <a:avLst/>
          </a:prstGeom>
          <a:ln w="1016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419600" y="1524000"/>
            <a:ext cx="4745466" cy="892552"/>
          </a:xfrm>
          <a:prstGeom prst="rect">
            <a:avLst/>
          </a:prstGeom>
        </p:spPr>
        <p:txBody>
          <a:bodyPr wrap="none">
            <a:spAutoFit/>
          </a:bodyPr>
          <a:lstStyle/>
          <a:p>
            <a:r>
              <a:rPr lang="en-US" sz="2600" b="1" dirty="0" smtClean="0">
                <a:solidFill>
                  <a:srgbClr val="C00000"/>
                </a:solidFill>
              </a:rPr>
              <a:t>2) Fixed ex. rate: Money flows in </a:t>
            </a:r>
          </a:p>
          <a:p>
            <a:r>
              <a:rPr lang="en-US" sz="2600" b="1" dirty="0" smtClean="0">
                <a:solidFill>
                  <a:srgbClr val="C00000"/>
                </a:solidFill>
              </a:rPr>
              <a:t>=&gt; LM </a:t>
            </a:r>
            <a:r>
              <a:rPr lang="en-US" sz="2600" b="1" dirty="0">
                <a:solidFill>
                  <a:srgbClr val="C00000"/>
                </a:solidFill>
              </a:rPr>
              <a:t>shifts </a:t>
            </a:r>
            <a:r>
              <a:rPr lang="en-US" sz="2600" b="1" dirty="0" smtClean="0">
                <a:solidFill>
                  <a:srgbClr val="C00000"/>
                </a:solidFill>
              </a:rPr>
              <a:t>right </a:t>
            </a:r>
            <a:r>
              <a:rPr lang="en-US" sz="2600" b="1" dirty="0">
                <a:solidFill>
                  <a:srgbClr val="C00000"/>
                </a:solidFill>
              </a:rPr>
              <a:t>=&gt;</a:t>
            </a:r>
            <a:r>
              <a:rPr lang="en-US" sz="2600" b="1" i="1" dirty="0">
                <a:solidFill>
                  <a:srgbClr val="C00000"/>
                </a:solidFill>
              </a:rPr>
              <a:t> Y</a:t>
            </a:r>
            <a:r>
              <a:rPr lang="en-US" sz="2600" b="1" dirty="0">
                <a:solidFill>
                  <a:srgbClr val="C00000"/>
                </a:solidFill>
              </a:rPr>
              <a:t> </a:t>
            </a:r>
            <a:r>
              <a:rPr lang="en-US" sz="2600" b="1" dirty="0" smtClean="0">
                <a:solidFill>
                  <a:srgbClr val="C00000"/>
                </a:solidFill>
              </a:rPr>
              <a:t>↑</a:t>
            </a:r>
            <a:endParaRPr lang="en-US" sz="2600" b="1" dirty="0">
              <a:solidFill>
                <a:srgbClr val="C00000"/>
              </a:solidFill>
            </a:endParaRPr>
          </a:p>
        </p:txBody>
      </p:sp>
      <p:cxnSp>
        <p:nvCxnSpPr>
          <p:cNvPr id="29" name="Straight Connector 28"/>
          <p:cNvCxnSpPr/>
          <p:nvPr/>
        </p:nvCxnSpPr>
        <p:spPr>
          <a:xfrm flipV="1">
            <a:off x="5115671" y="3962400"/>
            <a:ext cx="2412030" cy="1431410"/>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7515943" y="3810000"/>
            <a:ext cx="713657" cy="461665"/>
          </a:xfrm>
          <a:prstGeom prst="rect">
            <a:avLst/>
          </a:prstGeom>
        </p:spPr>
        <p:txBody>
          <a:bodyPr wrap="none">
            <a:spAutoFit/>
          </a:bodyPr>
          <a:lstStyle/>
          <a:p>
            <a:r>
              <a:rPr lang="en-US" sz="2400" dirty="0">
                <a:solidFill>
                  <a:srgbClr val="0070C0"/>
                </a:solidFill>
              </a:rPr>
              <a:t>LM' </a:t>
            </a:r>
          </a:p>
        </p:txBody>
      </p:sp>
      <p:sp>
        <p:nvSpPr>
          <p:cNvPr id="34" name="TextBox 33"/>
          <p:cNvSpPr txBox="1"/>
          <p:nvPr/>
        </p:nvSpPr>
        <p:spPr>
          <a:xfrm>
            <a:off x="4416736" y="3048000"/>
            <a:ext cx="325730" cy="419695"/>
          </a:xfrm>
          <a:prstGeom prst="rect">
            <a:avLst/>
          </a:prstGeom>
          <a:noFill/>
        </p:spPr>
        <p:txBody>
          <a:bodyPr wrap="none" rtlCol="0">
            <a:spAutoFit/>
          </a:bodyPr>
          <a:lstStyle/>
          <a:p>
            <a:r>
              <a:rPr lang="en-US" sz="2400" dirty="0" smtClean="0"/>
              <a:t>S</a:t>
            </a:r>
            <a:endParaRPr lang="en-US" sz="6000" dirty="0"/>
          </a:p>
        </p:txBody>
      </p:sp>
      <p:sp>
        <p:nvSpPr>
          <p:cNvPr id="35" name="TextBox 34"/>
          <p:cNvSpPr txBox="1"/>
          <p:nvPr/>
        </p:nvSpPr>
        <p:spPr>
          <a:xfrm>
            <a:off x="4309016" y="3061632"/>
            <a:ext cx="567784" cy="1015663"/>
          </a:xfrm>
          <a:prstGeom prst="rect">
            <a:avLst/>
          </a:prstGeom>
          <a:noFill/>
        </p:spPr>
        <p:txBody>
          <a:bodyPr wrap="none" rtlCol="0">
            <a:spAutoFit/>
          </a:bodyPr>
          <a:lstStyle/>
          <a:p>
            <a:r>
              <a:rPr lang="en-US" sz="6000" dirty="0" smtClean="0"/>
              <a:t>•</a:t>
            </a:r>
            <a:endParaRPr lang="en-US" sz="6000" dirty="0"/>
          </a:p>
        </p:txBody>
      </p:sp>
      <p:sp>
        <p:nvSpPr>
          <p:cNvPr id="36" name="TextBox 35"/>
          <p:cNvSpPr txBox="1"/>
          <p:nvPr/>
        </p:nvSpPr>
        <p:spPr>
          <a:xfrm>
            <a:off x="2741711" y="4748150"/>
            <a:ext cx="370614" cy="461665"/>
          </a:xfrm>
          <a:prstGeom prst="rect">
            <a:avLst/>
          </a:prstGeom>
          <a:noFill/>
        </p:spPr>
        <p:txBody>
          <a:bodyPr wrap="none" rtlCol="0">
            <a:spAutoFit/>
          </a:bodyPr>
          <a:lstStyle/>
          <a:p>
            <a:r>
              <a:rPr lang="en-US" sz="2400" b="1" dirty="0" smtClean="0">
                <a:solidFill>
                  <a:srgbClr val="00B050"/>
                </a:solidFill>
              </a:rPr>
              <a:t>A</a:t>
            </a:r>
            <a:endParaRPr lang="en-US" sz="6000" b="1" dirty="0">
              <a:solidFill>
                <a:srgbClr val="00B050"/>
              </a:solidFill>
            </a:endParaRPr>
          </a:p>
        </p:txBody>
      </p:sp>
      <p:sp>
        <p:nvSpPr>
          <p:cNvPr id="37" name="TextBox 36"/>
          <p:cNvSpPr txBox="1"/>
          <p:nvPr/>
        </p:nvSpPr>
        <p:spPr>
          <a:xfrm>
            <a:off x="2580576" y="4000051"/>
            <a:ext cx="696024" cy="1323439"/>
          </a:xfrm>
          <a:prstGeom prst="rect">
            <a:avLst/>
          </a:prstGeom>
          <a:noFill/>
        </p:spPr>
        <p:txBody>
          <a:bodyPr wrap="none" rtlCol="0">
            <a:spAutoFit/>
          </a:bodyPr>
          <a:lstStyle/>
          <a:p>
            <a:r>
              <a:rPr lang="en-US" sz="8000" dirty="0" smtClean="0">
                <a:solidFill>
                  <a:srgbClr val="00B050"/>
                </a:solidFill>
              </a:rPr>
              <a:t>•</a:t>
            </a:r>
            <a:endParaRPr lang="en-US" sz="8000" dirty="0">
              <a:solidFill>
                <a:srgbClr val="00B050"/>
              </a:solidFill>
            </a:endParaRPr>
          </a:p>
        </p:txBody>
      </p:sp>
      <p:sp>
        <p:nvSpPr>
          <p:cNvPr id="38" name="TextBox 37"/>
          <p:cNvSpPr txBox="1"/>
          <p:nvPr/>
        </p:nvSpPr>
        <p:spPr>
          <a:xfrm>
            <a:off x="6175430" y="4872335"/>
            <a:ext cx="453970" cy="461665"/>
          </a:xfrm>
          <a:prstGeom prst="rect">
            <a:avLst/>
          </a:prstGeom>
          <a:noFill/>
        </p:spPr>
        <p:txBody>
          <a:bodyPr wrap="none" rtlCol="0">
            <a:spAutoFit/>
          </a:bodyPr>
          <a:lstStyle/>
          <a:p>
            <a:r>
              <a:rPr lang="en-US" sz="2400" b="1" dirty="0" smtClean="0">
                <a:solidFill>
                  <a:srgbClr val="C00000"/>
                </a:solidFill>
              </a:rPr>
              <a:t>M</a:t>
            </a:r>
            <a:endParaRPr lang="en-US" sz="6000" b="1" dirty="0">
              <a:solidFill>
                <a:srgbClr val="C00000"/>
              </a:solidFill>
            </a:endParaRPr>
          </a:p>
        </p:txBody>
      </p:sp>
      <p:sp>
        <p:nvSpPr>
          <p:cNvPr id="39" name="TextBox 38"/>
          <p:cNvSpPr txBox="1"/>
          <p:nvPr/>
        </p:nvSpPr>
        <p:spPr>
          <a:xfrm>
            <a:off x="6096000" y="3974926"/>
            <a:ext cx="696024" cy="1323439"/>
          </a:xfrm>
          <a:prstGeom prst="rect">
            <a:avLst/>
          </a:prstGeom>
          <a:noFill/>
        </p:spPr>
        <p:txBody>
          <a:bodyPr wrap="none" rtlCol="0">
            <a:spAutoFit/>
          </a:bodyPr>
          <a:lstStyle/>
          <a:p>
            <a:r>
              <a:rPr lang="en-US" sz="8000" dirty="0" smtClean="0">
                <a:solidFill>
                  <a:srgbClr val="C00000"/>
                </a:solidFill>
              </a:rPr>
              <a:t>•</a:t>
            </a:r>
            <a:endParaRPr lang="en-US" sz="8000" dirty="0">
              <a:solidFill>
                <a:srgbClr val="C00000"/>
              </a:solidFill>
            </a:endParaRPr>
          </a:p>
        </p:txBody>
      </p:sp>
      <p:sp>
        <p:nvSpPr>
          <p:cNvPr id="27" name="Title 1"/>
          <p:cNvSpPr txBox="1">
            <a:spLocks/>
          </p:cNvSpPr>
          <p:nvPr/>
        </p:nvSpPr>
        <p:spPr>
          <a:xfrm>
            <a:off x="1686624" y="685800"/>
            <a:ext cx="562857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smtClean="0"/>
              <a:t>Two stark polar cases:</a:t>
            </a:r>
            <a:endParaRPr lang="en-US" sz="2800" dirty="0"/>
          </a:p>
        </p:txBody>
      </p:sp>
    </p:spTree>
    <p:extLst>
      <p:ext uri="{BB962C8B-B14F-4D97-AF65-F5344CB8AC3E}">
        <p14:creationId xmlns:p14="http://schemas.microsoft.com/office/powerpoint/2010/main" val="1362327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18" grpId="0"/>
      <p:bldP spid="25" grpId="0"/>
      <p:bldP spid="31" grpId="0"/>
      <p:bldP spid="34" grpId="0"/>
      <p:bldP spid="35" grpId="0"/>
      <p:bldP spid="36" grpId="0"/>
      <p:bldP spid="37" grpId="0"/>
      <p:bldP spid="38" grpId="0"/>
      <p:bldP spid="3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4419600" cy="1143000"/>
          </a:xfrm>
        </p:spPr>
        <p:txBody>
          <a:bodyPr>
            <a:normAutofit/>
          </a:bodyPr>
          <a:lstStyle/>
          <a:p>
            <a:r>
              <a:rPr lang="en-US" sz="2800" dirty="0" smtClean="0"/>
              <a:t>k -&gt; ∞ =&gt; </a:t>
            </a:r>
            <a:r>
              <a:rPr lang="en-US" sz="2800" i="1" dirty="0" smtClean="0"/>
              <a:t>i</a:t>
            </a:r>
            <a:r>
              <a:rPr lang="en-US" sz="2800" dirty="0" smtClean="0"/>
              <a:t>=</a:t>
            </a:r>
            <a:r>
              <a:rPr lang="en-US" sz="2800" i="1" dirty="0" smtClean="0"/>
              <a:t>i*.</a:t>
            </a:r>
            <a:endParaRPr lang="en-US" sz="2800" dirty="0"/>
          </a:p>
        </p:txBody>
      </p:sp>
      <p:pic>
        <p:nvPicPr>
          <p:cNvPr id="2050"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258426" y="2599437"/>
            <a:ext cx="7742574" cy="380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a:xfrm>
            <a:off x="1600200" y="2286000"/>
            <a:ext cx="6096000" cy="304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95400" y="3581400"/>
            <a:ext cx="5867400" cy="0"/>
          </a:xfrm>
          <a:prstGeom prst="line">
            <a:avLst/>
          </a:prstGeom>
          <a:ln w="762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85625" y="3348335"/>
            <a:ext cx="562975" cy="461665"/>
          </a:xfrm>
          <a:prstGeom prst="rect">
            <a:avLst/>
          </a:prstGeom>
        </p:spPr>
        <p:txBody>
          <a:bodyPr wrap="none">
            <a:spAutoFit/>
          </a:bodyPr>
          <a:lstStyle/>
          <a:p>
            <a:r>
              <a:rPr lang="en-US" sz="2400" dirty="0"/>
              <a:t>BP</a:t>
            </a:r>
            <a:r>
              <a:rPr lang="en-US" dirty="0"/>
              <a:t> </a:t>
            </a:r>
          </a:p>
        </p:txBody>
      </p:sp>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1" y="2743200"/>
            <a:ext cx="5714999" cy="289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3923" y="25146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Straight Connector 10"/>
          <p:cNvCxnSpPr/>
          <p:nvPr/>
        </p:nvCxnSpPr>
        <p:spPr>
          <a:xfrm>
            <a:off x="1257822" y="4648200"/>
            <a:ext cx="5990225" cy="0"/>
          </a:xfrm>
          <a:prstGeom prst="line">
            <a:avLst/>
          </a:prstGeom>
          <a:ln w="7620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239000" y="4419600"/>
            <a:ext cx="577402" cy="461665"/>
          </a:xfrm>
          <a:prstGeom prst="rect">
            <a:avLst/>
          </a:prstGeom>
        </p:spPr>
        <p:txBody>
          <a:bodyPr wrap="none">
            <a:spAutoFit/>
          </a:bodyPr>
          <a:lstStyle/>
          <a:p>
            <a:r>
              <a:rPr lang="en-US" sz="2400" dirty="0" smtClean="0">
                <a:solidFill>
                  <a:schemeClr val="bg2">
                    <a:lumMod val="25000"/>
                  </a:schemeClr>
                </a:solidFill>
              </a:rPr>
              <a:t>BP'</a:t>
            </a:r>
            <a:endParaRPr lang="en-US" sz="2400" dirty="0">
              <a:solidFill>
                <a:schemeClr val="bg2">
                  <a:lumMod val="25000"/>
                </a:schemeClr>
              </a:solidFill>
            </a:endParaRPr>
          </a:p>
        </p:txBody>
      </p:sp>
      <p:cxnSp>
        <p:nvCxnSpPr>
          <p:cNvPr id="14" name="Straight Connector 13"/>
          <p:cNvCxnSpPr/>
          <p:nvPr/>
        </p:nvCxnSpPr>
        <p:spPr>
          <a:xfrm>
            <a:off x="2971800" y="3733800"/>
            <a:ext cx="3505200" cy="1905000"/>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353466" y="5181600"/>
            <a:ext cx="656934" cy="523220"/>
          </a:xfrm>
          <a:prstGeom prst="rect">
            <a:avLst/>
          </a:prstGeom>
        </p:spPr>
        <p:txBody>
          <a:bodyPr wrap="square">
            <a:spAutoFit/>
          </a:bodyPr>
          <a:lstStyle/>
          <a:p>
            <a:r>
              <a:rPr lang="en-US" sz="2800" dirty="0">
                <a:solidFill>
                  <a:schemeClr val="accent1"/>
                </a:solidFill>
              </a:rPr>
              <a:t>IS</a:t>
            </a:r>
            <a:r>
              <a:rPr lang="en-US" sz="2400" dirty="0"/>
              <a:t>'</a:t>
            </a:r>
          </a:p>
        </p:txBody>
      </p:sp>
      <p:sp>
        <p:nvSpPr>
          <p:cNvPr id="18" name="Rectangle 17"/>
          <p:cNvSpPr/>
          <p:nvPr/>
        </p:nvSpPr>
        <p:spPr>
          <a:xfrm>
            <a:off x="609600" y="914400"/>
            <a:ext cx="8632748" cy="892552"/>
          </a:xfrm>
          <a:prstGeom prst="rect">
            <a:avLst/>
          </a:prstGeom>
        </p:spPr>
        <p:txBody>
          <a:bodyPr wrap="none">
            <a:spAutoFit/>
          </a:bodyPr>
          <a:lstStyle/>
          <a:p>
            <a:r>
              <a:rPr lang="en-US" sz="2600" b="1" dirty="0" smtClean="0">
                <a:solidFill>
                  <a:srgbClr val="7030A0"/>
                </a:solidFill>
              </a:rPr>
              <a:t>A 3</a:t>
            </a:r>
            <a:r>
              <a:rPr lang="en-US" sz="2600" b="1" baseline="30000" dirty="0" smtClean="0">
                <a:solidFill>
                  <a:srgbClr val="7030A0"/>
                </a:solidFill>
              </a:rPr>
              <a:t>rd</a:t>
            </a:r>
            <a:r>
              <a:rPr lang="en-US" sz="2600" b="1" dirty="0" smtClean="0">
                <a:solidFill>
                  <a:srgbClr val="7030A0"/>
                </a:solidFill>
              </a:rPr>
              <a:t> intermediate case: </a:t>
            </a:r>
            <a:r>
              <a:rPr lang="en-US" sz="2600" b="1" i="1" dirty="0" smtClean="0">
                <a:solidFill>
                  <a:srgbClr val="7030A0"/>
                </a:solidFill>
              </a:rPr>
              <a:t> </a:t>
            </a:r>
            <a:r>
              <a:rPr lang="en-US" sz="2600" b="1" dirty="0">
                <a:solidFill>
                  <a:srgbClr val="7030A0"/>
                </a:solidFill>
              </a:rPr>
              <a:t>half-appreciation and half-inflows.    </a:t>
            </a:r>
            <a:r>
              <a:rPr lang="en-US" sz="2600" b="1" dirty="0" smtClean="0">
                <a:solidFill>
                  <a:srgbClr val="7030A0"/>
                </a:solidFill>
              </a:rPr>
              <a:t/>
            </a:r>
            <a:br>
              <a:rPr lang="en-US" sz="2600" b="1" dirty="0" smtClean="0">
                <a:solidFill>
                  <a:srgbClr val="7030A0"/>
                </a:solidFill>
              </a:rPr>
            </a:br>
            <a:r>
              <a:rPr lang="en-US" sz="2600" b="1" dirty="0" smtClean="0">
                <a:solidFill>
                  <a:srgbClr val="7030A0"/>
                </a:solidFill>
              </a:rPr>
              <a:t>The </a:t>
            </a:r>
            <a:r>
              <a:rPr lang="en-US" sz="2600" b="1" dirty="0">
                <a:solidFill>
                  <a:srgbClr val="7030A0"/>
                </a:solidFill>
              </a:rPr>
              <a:t>IS and LM curves meet in the middle.</a:t>
            </a:r>
            <a:r>
              <a:rPr lang="en-US" sz="2600" b="1" i="1" dirty="0" smtClean="0">
                <a:solidFill>
                  <a:srgbClr val="7030A0"/>
                </a:solidFill>
              </a:rPr>
              <a:t>  Y</a:t>
            </a:r>
            <a:r>
              <a:rPr lang="en-US" sz="2600" b="1" dirty="0" smtClean="0">
                <a:solidFill>
                  <a:srgbClr val="7030A0"/>
                </a:solidFill>
              </a:rPr>
              <a:t> is unchanged.</a:t>
            </a:r>
            <a:endParaRPr lang="en-US" sz="2600" b="1" dirty="0">
              <a:solidFill>
                <a:srgbClr val="7030A0"/>
              </a:solidFill>
            </a:endParaRPr>
          </a:p>
        </p:txBody>
      </p:sp>
      <p:cxnSp>
        <p:nvCxnSpPr>
          <p:cNvPr id="20" name="Straight Arrow Connector 19"/>
          <p:cNvCxnSpPr/>
          <p:nvPr/>
        </p:nvCxnSpPr>
        <p:spPr>
          <a:xfrm>
            <a:off x="4648200" y="3528950"/>
            <a:ext cx="0" cy="1143000"/>
          </a:xfrm>
          <a:prstGeom prst="straightConnector1">
            <a:avLst/>
          </a:prstGeom>
          <a:ln w="1016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352800" y="3962400"/>
            <a:ext cx="2412030" cy="1431410"/>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5753072" y="3810000"/>
            <a:ext cx="713657" cy="461665"/>
          </a:xfrm>
          <a:prstGeom prst="rect">
            <a:avLst/>
          </a:prstGeom>
        </p:spPr>
        <p:txBody>
          <a:bodyPr wrap="none">
            <a:spAutoFit/>
          </a:bodyPr>
          <a:lstStyle/>
          <a:p>
            <a:r>
              <a:rPr lang="en-US" sz="2400" dirty="0">
                <a:solidFill>
                  <a:srgbClr val="0070C0"/>
                </a:solidFill>
              </a:rPr>
              <a:t>LM' </a:t>
            </a:r>
          </a:p>
        </p:txBody>
      </p:sp>
      <p:sp>
        <p:nvSpPr>
          <p:cNvPr id="6" name="Rectangle 5"/>
          <p:cNvSpPr/>
          <p:nvPr/>
        </p:nvSpPr>
        <p:spPr>
          <a:xfrm>
            <a:off x="533400" y="1868269"/>
            <a:ext cx="8382000" cy="461665"/>
          </a:xfrm>
          <a:prstGeom prst="rect">
            <a:avLst/>
          </a:prstGeom>
        </p:spPr>
        <p:txBody>
          <a:bodyPr wrap="square">
            <a:spAutoFit/>
          </a:bodyPr>
          <a:lstStyle/>
          <a:p>
            <a:r>
              <a:rPr lang="en-US" sz="2400" dirty="0"/>
              <a:t>This is in fact roughly what </a:t>
            </a:r>
            <a:r>
              <a:rPr lang="en-US" sz="2400" dirty="0" smtClean="0"/>
              <a:t>most major </a:t>
            </a:r>
            <a:r>
              <a:rPr lang="en-US" sz="2400" dirty="0"/>
              <a:t>EM countries </a:t>
            </a:r>
            <a:r>
              <a:rPr lang="en-US" sz="2400" dirty="0" smtClean="0"/>
              <a:t>did, 2010-12</a:t>
            </a:r>
            <a:r>
              <a:rPr lang="en-US" dirty="0" smtClean="0"/>
              <a:t>.</a:t>
            </a:r>
            <a:endParaRPr lang="en-US" dirty="0"/>
          </a:p>
        </p:txBody>
      </p:sp>
      <p:sp>
        <p:nvSpPr>
          <p:cNvPr id="19" name="TextBox 18"/>
          <p:cNvSpPr txBox="1"/>
          <p:nvPr/>
        </p:nvSpPr>
        <p:spPr>
          <a:xfrm>
            <a:off x="4308124" y="3998035"/>
            <a:ext cx="696024" cy="1323439"/>
          </a:xfrm>
          <a:prstGeom prst="rect">
            <a:avLst/>
          </a:prstGeom>
          <a:noFill/>
        </p:spPr>
        <p:txBody>
          <a:bodyPr wrap="none" rtlCol="0">
            <a:spAutoFit/>
          </a:bodyPr>
          <a:lstStyle/>
          <a:p>
            <a:r>
              <a:rPr lang="en-US" sz="8000" dirty="0" smtClean="0">
                <a:solidFill>
                  <a:srgbClr val="7030A0"/>
                </a:solidFill>
              </a:rPr>
              <a:t>•</a:t>
            </a:r>
            <a:endParaRPr lang="en-US" sz="8000" dirty="0">
              <a:solidFill>
                <a:srgbClr val="7030A0"/>
              </a:solidFill>
            </a:endParaRPr>
          </a:p>
        </p:txBody>
      </p:sp>
      <p:sp>
        <p:nvSpPr>
          <p:cNvPr id="21" name="TextBox 20"/>
          <p:cNvSpPr txBox="1"/>
          <p:nvPr/>
        </p:nvSpPr>
        <p:spPr>
          <a:xfrm>
            <a:off x="4495800" y="4876800"/>
            <a:ext cx="279244" cy="461665"/>
          </a:xfrm>
          <a:prstGeom prst="rect">
            <a:avLst/>
          </a:prstGeom>
          <a:noFill/>
        </p:spPr>
        <p:txBody>
          <a:bodyPr wrap="none" rtlCol="0">
            <a:spAutoFit/>
          </a:bodyPr>
          <a:lstStyle/>
          <a:p>
            <a:r>
              <a:rPr lang="en-US" sz="2400" b="1" dirty="0" smtClean="0">
                <a:solidFill>
                  <a:srgbClr val="7030A0"/>
                </a:solidFill>
                <a:latin typeface="Algerian" panose="04020705040A02060702" pitchFamily="82" charset="0"/>
              </a:rPr>
              <a:t>I</a:t>
            </a:r>
            <a:endParaRPr lang="en-US" sz="6000" b="1" dirty="0">
              <a:solidFill>
                <a:srgbClr val="7030A0"/>
              </a:solidFill>
              <a:latin typeface="Algerian" panose="04020705040A02060702" pitchFamily="82" charset="0"/>
            </a:endParaRPr>
          </a:p>
        </p:txBody>
      </p:sp>
    </p:spTree>
    <p:extLst>
      <p:ext uri="{BB962C8B-B14F-4D97-AF65-F5344CB8AC3E}">
        <p14:creationId xmlns:p14="http://schemas.microsoft.com/office/powerpoint/2010/main" val="396346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31" grpId="0"/>
      <p:bldP spid="6" grpId="0"/>
      <p:bldP spid="19"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3200" dirty="0" smtClean="0"/>
              <a:t>Then why were the Brazilians unhappy ?</a:t>
            </a:r>
            <a:endParaRPr lang="en-US" sz="3200" dirty="0"/>
          </a:p>
        </p:txBody>
      </p:sp>
      <p:sp>
        <p:nvSpPr>
          <p:cNvPr id="3" name="Content Placeholder 2"/>
          <p:cNvSpPr>
            <a:spLocks noGrp="1"/>
          </p:cNvSpPr>
          <p:nvPr>
            <p:ph idx="1"/>
          </p:nvPr>
        </p:nvSpPr>
        <p:spPr>
          <a:xfrm>
            <a:off x="228600" y="1828800"/>
            <a:ext cx="8763000" cy="4724400"/>
          </a:xfrm>
        </p:spPr>
        <p:txBody>
          <a:bodyPr>
            <a:normAutofit/>
          </a:bodyPr>
          <a:lstStyle/>
          <a:p>
            <a:r>
              <a:rPr lang="en-US" sz="2800" dirty="0"/>
              <a:t>I think </a:t>
            </a:r>
            <a:r>
              <a:rPr lang="en-US" sz="2800" dirty="0" smtClean="0"/>
              <a:t>not </a:t>
            </a:r>
            <a:r>
              <a:rPr lang="en-US" sz="2800" dirty="0"/>
              <a:t>because </a:t>
            </a:r>
            <a:r>
              <a:rPr lang="en-US" sz="2800" dirty="0" smtClean="0"/>
              <a:t>the capital inflow </a:t>
            </a:r>
            <a:r>
              <a:rPr lang="en-US" sz="2800" dirty="0"/>
              <a:t>made </a:t>
            </a:r>
            <a:r>
              <a:rPr lang="en-US" sz="2800" i="1" dirty="0" smtClean="0"/>
              <a:t>Y</a:t>
            </a:r>
            <a:r>
              <a:rPr lang="en-US" sz="2800" dirty="0" smtClean="0"/>
              <a:t>  </a:t>
            </a:r>
            <a:br>
              <a:rPr lang="en-US" sz="2800" dirty="0" smtClean="0"/>
            </a:br>
            <a:r>
              <a:rPr lang="en-US" sz="2800" dirty="0" smtClean="0"/>
              <a:t>too </a:t>
            </a:r>
            <a:r>
              <a:rPr lang="en-US" sz="2800" dirty="0"/>
              <a:t>high or too low, but because it hurt their </a:t>
            </a:r>
            <a:r>
              <a:rPr lang="en-US" sz="2800" dirty="0" smtClean="0"/>
              <a:t>TB, </a:t>
            </a:r>
            <a:br>
              <a:rPr lang="en-US" sz="2800" dirty="0" smtClean="0"/>
            </a:br>
            <a:r>
              <a:rPr lang="en-US" sz="2800" dirty="0" smtClean="0"/>
              <a:t>a </a:t>
            </a:r>
            <a:r>
              <a:rPr lang="en-US" sz="2800" dirty="0"/>
              <a:t>secondary objective. </a:t>
            </a:r>
            <a:r>
              <a:rPr lang="en-US" sz="2800" dirty="0" smtClean="0"/>
              <a:t/>
            </a:r>
            <a:br>
              <a:rPr lang="en-US" sz="2800" dirty="0" smtClean="0"/>
            </a:br>
            <a:r>
              <a:rPr lang="en-US" sz="2800" dirty="0" smtClean="0"/>
              <a:t> </a:t>
            </a:r>
          </a:p>
          <a:p>
            <a:r>
              <a:rPr lang="en-US" sz="2800" dirty="0" smtClean="0"/>
              <a:t>Incidentally</a:t>
            </a:r>
            <a:r>
              <a:rPr lang="en-US" sz="2800" dirty="0"/>
              <a:t>, Brazil should have </a:t>
            </a:r>
            <a:r>
              <a:rPr lang="en-US" sz="2800" dirty="0" smtClean="0"/>
              <a:t>followed </a:t>
            </a:r>
            <a:r>
              <a:rPr lang="en-US" sz="2800" dirty="0"/>
              <a:t>a tighter fiscal policy at that </a:t>
            </a:r>
            <a:r>
              <a:rPr lang="en-US" sz="2800" dirty="0" smtClean="0"/>
              <a:t>time. </a:t>
            </a:r>
          </a:p>
          <a:p>
            <a:pPr lvl="1"/>
            <a:r>
              <a:rPr lang="en-US" sz="2600" dirty="0" smtClean="0"/>
              <a:t>It could </a:t>
            </a:r>
            <a:r>
              <a:rPr lang="en-US" sz="2600" dirty="0"/>
              <a:t>have allowed the achievement of both </a:t>
            </a:r>
            <a:r>
              <a:rPr lang="en-US" sz="2600" dirty="0" smtClean="0"/>
              <a:t>objectives </a:t>
            </a:r>
          </a:p>
          <a:p>
            <a:pPr lvl="1"/>
            <a:r>
              <a:rPr lang="en-US" sz="2600" dirty="0" smtClean="0"/>
              <a:t>and </a:t>
            </a:r>
            <a:r>
              <a:rPr lang="en-US" sz="2600" dirty="0"/>
              <a:t>would have left </a:t>
            </a:r>
            <a:r>
              <a:rPr lang="en-US" sz="2600" dirty="0" smtClean="0"/>
              <a:t>it </a:t>
            </a:r>
            <a:r>
              <a:rPr lang="en-US" sz="2600" dirty="0"/>
              <a:t>in a far better situation today, </a:t>
            </a:r>
            <a:r>
              <a:rPr lang="en-US" sz="2600" dirty="0" smtClean="0"/>
              <a:t/>
            </a:r>
            <a:br>
              <a:rPr lang="en-US" sz="2600" dirty="0" smtClean="0"/>
            </a:br>
            <a:r>
              <a:rPr lang="en-US" sz="2600" dirty="0" smtClean="0"/>
              <a:t>after </a:t>
            </a:r>
            <a:r>
              <a:rPr lang="en-US" sz="2600" dirty="0"/>
              <a:t>the boom turned to bust. </a:t>
            </a:r>
          </a:p>
        </p:txBody>
      </p:sp>
    </p:spTree>
    <p:extLst>
      <p:ext uri="{BB962C8B-B14F-4D97-AF65-F5344CB8AC3E}">
        <p14:creationId xmlns:p14="http://schemas.microsoft.com/office/powerpoint/2010/main" val="2975344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3000" dirty="0"/>
              <a:t>Now consider the </a:t>
            </a:r>
            <a:r>
              <a:rPr lang="en-US" sz="3000" dirty="0" smtClean="0"/>
              <a:t>case </a:t>
            </a:r>
            <a:r>
              <a:rPr lang="en-US" sz="3000" dirty="0"/>
              <a:t>where k is finite</a:t>
            </a:r>
            <a:r>
              <a:rPr lang="en-US" sz="3200" dirty="0"/>
              <a:t>, </a:t>
            </a:r>
            <a:r>
              <a:rPr lang="en-US" sz="2400" dirty="0"/>
              <a:t>due to </a:t>
            </a:r>
            <a:r>
              <a:rPr lang="en-US" sz="2400" dirty="0" smtClean="0"/>
              <a:t>transactions </a:t>
            </a:r>
            <a:r>
              <a:rPr lang="en-US" sz="2400" dirty="0"/>
              <a:t>costs, capital controls, default risk, or currency risk.   </a:t>
            </a:r>
            <a:r>
              <a:rPr lang="en-US" sz="3000" dirty="0" smtClean="0"/>
              <a:t>=&gt; BP=0 </a:t>
            </a:r>
            <a:r>
              <a:rPr lang="en-US" sz="3000" dirty="0"/>
              <a:t>has some slope.</a:t>
            </a:r>
          </a:p>
        </p:txBody>
      </p:sp>
      <p:pic>
        <p:nvPicPr>
          <p:cNvPr id="4"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509182" y="1981200"/>
            <a:ext cx="9729382" cy="4267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9812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1" y="1524000"/>
            <a:ext cx="541019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133600" y="0"/>
            <a:ext cx="4945713" cy="430887"/>
          </a:xfrm>
          <a:prstGeom prst="rect">
            <a:avLst/>
          </a:prstGeom>
        </p:spPr>
        <p:txBody>
          <a:bodyPr wrap="none">
            <a:spAutoFit/>
          </a:bodyPr>
          <a:lstStyle/>
          <a:p>
            <a:r>
              <a:rPr lang="en-US" sz="2200" dirty="0" smtClean="0"/>
              <a:t>What does Mundell-Fleming actually say?</a:t>
            </a:r>
            <a:endParaRPr lang="en-US" sz="2200" dirty="0"/>
          </a:p>
        </p:txBody>
      </p:sp>
      <p:cxnSp>
        <p:nvCxnSpPr>
          <p:cNvPr id="8" name="Straight Connector 7"/>
          <p:cNvCxnSpPr/>
          <p:nvPr/>
        </p:nvCxnSpPr>
        <p:spPr>
          <a:xfrm flipV="1">
            <a:off x="3048000" y="3655366"/>
            <a:ext cx="4343400" cy="2059634"/>
          </a:xfrm>
          <a:prstGeom prst="line">
            <a:avLst/>
          </a:prstGeom>
          <a:ln w="7620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a:xfrm>
            <a:off x="533400" y="57150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dirty="0" smtClean="0"/>
              <a:t>Again, the exogenous capital inflow shifts BP down.</a:t>
            </a:r>
            <a:endParaRPr lang="en-US" sz="3000" dirty="0"/>
          </a:p>
        </p:txBody>
      </p:sp>
      <p:sp>
        <p:nvSpPr>
          <p:cNvPr id="10" name="Rectangle 9"/>
          <p:cNvSpPr/>
          <p:nvPr/>
        </p:nvSpPr>
        <p:spPr>
          <a:xfrm>
            <a:off x="7467600" y="3348335"/>
            <a:ext cx="898516" cy="461665"/>
          </a:xfrm>
          <a:prstGeom prst="rect">
            <a:avLst/>
          </a:prstGeom>
        </p:spPr>
        <p:txBody>
          <a:bodyPr wrap="none">
            <a:spAutoFit/>
          </a:bodyPr>
          <a:lstStyle/>
          <a:p>
            <a:r>
              <a:rPr lang="en-US" sz="2400" i="1" dirty="0" smtClean="0"/>
              <a:t>BP‘=0</a:t>
            </a:r>
            <a:endParaRPr lang="en-US" sz="2400" i="1" dirty="0"/>
          </a:p>
        </p:txBody>
      </p:sp>
    </p:spTree>
    <p:extLst>
      <p:ext uri="{BB962C8B-B14F-4D97-AF65-F5344CB8AC3E}">
        <p14:creationId xmlns:p14="http://schemas.microsoft.com/office/powerpoint/2010/main" val="428457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509182" y="1981200"/>
            <a:ext cx="9729382" cy="4267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5760" y="19812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1" y="1524000"/>
            <a:ext cx="541019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133600" y="147935"/>
            <a:ext cx="5381025" cy="461665"/>
          </a:xfrm>
          <a:prstGeom prst="rect">
            <a:avLst/>
          </a:prstGeom>
        </p:spPr>
        <p:txBody>
          <a:bodyPr wrap="none">
            <a:spAutoFit/>
          </a:bodyPr>
          <a:lstStyle/>
          <a:p>
            <a:r>
              <a:rPr lang="en-US" sz="2400" dirty="0" smtClean="0"/>
              <a:t>What does Mundell-</a:t>
            </a:r>
            <a:r>
              <a:rPr lang="en-US" sz="2400" dirty="0" err="1" smtClean="0"/>
              <a:t>Flming</a:t>
            </a:r>
            <a:r>
              <a:rPr lang="en-US" sz="2400" dirty="0" smtClean="0"/>
              <a:t> actually say?</a:t>
            </a:r>
            <a:endParaRPr lang="en-US" sz="2400" dirty="0"/>
          </a:p>
        </p:txBody>
      </p:sp>
      <p:cxnSp>
        <p:nvCxnSpPr>
          <p:cNvPr id="8" name="Straight Connector 7"/>
          <p:cNvCxnSpPr/>
          <p:nvPr/>
        </p:nvCxnSpPr>
        <p:spPr>
          <a:xfrm flipV="1">
            <a:off x="2971800" y="3628234"/>
            <a:ext cx="4343400" cy="2060806"/>
          </a:xfrm>
          <a:prstGeom prst="line">
            <a:avLst/>
          </a:prstGeom>
          <a:ln w="5715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7467600" y="3348335"/>
            <a:ext cx="988540" cy="507831"/>
          </a:xfrm>
          <a:prstGeom prst="rect">
            <a:avLst/>
          </a:prstGeom>
        </p:spPr>
        <p:txBody>
          <a:bodyPr wrap="none">
            <a:spAutoFit/>
          </a:bodyPr>
          <a:lstStyle/>
          <a:p>
            <a:r>
              <a:rPr lang="en-US" sz="2700" i="1" dirty="0" smtClean="0"/>
              <a:t>BP‘=0</a:t>
            </a:r>
            <a:endParaRPr lang="en-US" sz="2700" i="1" dirty="0"/>
          </a:p>
        </p:txBody>
      </p:sp>
      <p:cxnSp>
        <p:nvCxnSpPr>
          <p:cNvPr id="11" name="Straight Connector 10"/>
          <p:cNvCxnSpPr/>
          <p:nvPr/>
        </p:nvCxnSpPr>
        <p:spPr>
          <a:xfrm>
            <a:off x="2080912" y="3124200"/>
            <a:ext cx="3505200" cy="1905000"/>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233978" y="4953000"/>
            <a:ext cx="656934" cy="523220"/>
          </a:xfrm>
          <a:prstGeom prst="rect">
            <a:avLst/>
          </a:prstGeom>
        </p:spPr>
        <p:txBody>
          <a:bodyPr wrap="square">
            <a:spAutoFit/>
          </a:bodyPr>
          <a:lstStyle/>
          <a:p>
            <a:r>
              <a:rPr lang="en-US" sz="2800" dirty="0">
                <a:solidFill>
                  <a:schemeClr val="accent1"/>
                </a:solidFill>
              </a:rPr>
              <a:t>IS</a:t>
            </a:r>
            <a:r>
              <a:rPr lang="en-US" sz="2400" dirty="0"/>
              <a:t>'</a:t>
            </a:r>
          </a:p>
        </p:txBody>
      </p:sp>
      <p:sp>
        <p:nvSpPr>
          <p:cNvPr id="13" name="Rectangle 12"/>
          <p:cNvSpPr/>
          <p:nvPr/>
        </p:nvSpPr>
        <p:spPr>
          <a:xfrm>
            <a:off x="583904" y="631448"/>
            <a:ext cx="2287036" cy="1292662"/>
          </a:xfrm>
          <a:prstGeom prst="rect">
            <a:avLst/>
          </a:prstGeom>
        </p:spPr>
        <p:txBody>
          <a:bodyPr wrap="none">
            <a:spAutoFit/>
          </a:bodyPr>
          <a:lstStyle/>
          <a:p>
            <a:r>
              <a:rPr lang="en-US" sz="2600" b="1" dirty="0" smtClean="0">
                <a:solidFill>
                  <a:srgbClr val="00B050"/>
                </a:solidFill>
              </a:rPr>
              <a:t>1) Again, float</a:t>
            </a:r>
            <a:r>
              <a:rPr lang="en-US" sz="2600" b="1" dirty="0">
                <a:solidFill>
                  <a:srgbClr val="00B050"/>
                </a:solidFill>
              </a:rPr>
              <a:t>: </a:t>
            </a:r>
            <a:endParaRPr lang="en-US" sz="2600" b="1" dirty="0" smtClean="0">
              <a:solidFill>
                <a:srgbClr val="00B050"/>
              </a:solidFill>
            </a:endParaRPr>
          </a:p>
          <a:p>
            <a:r>
              <a:rPr lang="en-US" sz="2600" b="1" dirty="0" smtClean="0">
                <a:solidFill>
                  <a:srgbClr val="00B050"/>
                </a:solidFill>
              </a:rPr>
              <a:t>appreciation </a:t>
            </a:r>
          </a:p>
          <a:p>
            <a:r>
              <a:rPr lang="en-US" sz="2600" b="1" dirty="0" smtClean="0">
                <a:solidFill>
                  <a:srgbClr val="00B050"/>
                </a:solidFill>
              </a:rPr>
              <a:t>=&gt;</a:t>
            </a:r>
            <a:r>
              <a:rPr lang="en-US" sz="2600" b="1" i="1" dirty="0" smtClean="0">
                <a:solidFill>
                  <a:srgbClr val="00B050"/>
                </a:solidFill>
              </a:rPr>
              <a:t> </a:t>
            </a:r>
            <a:r>
              <a:rPr lang="en-US" sz="2600" b="1" i="1" dirty="0">
                <a:solidFill>
                  <a:srgbClr val="00B050"/>
                </a:solidFill>
              </a:rPr>
              <a:t>Y</a:t>
            </a:r>
            <a:r>
              <a:rPr lang="en-US" sz="2600" b="1" dirty="0">
                <a:solidFill>
                  <a:srgbClr val="00B050"/>
                </a:solidFill>
              </a:rPr>
              <a:t> ↓</a:t>
            </a:r>
          </a:p>
        </p:txBody>
      </p:sp>
      <p:cxnSp>
        <p:nvCxnSpPr>
          <p:cNvPr id="19" name="Straight Connector 18"/>
          <p:cNvCxnSpPr/>
          <p:nvPr/>
        </p:nvCxnSpPr>
        <p:spPr>
          <a:xfrm flipV="1">
            <a:off x="2350325" y="2814708"/>
            <a:ext cx="4343400" cy="2131367"/>
          </a:xfrm>
          <a:prstGeom prst="line">
            <a:avLst/>
          </a:prstGeom>
          <a:ln w="38100">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705600" y="2514600"/>
            <a:ext cx="975460" cy="461665"/>
          </a:xfrm>
          <a:prstGeom prst="rect">
            <a:avLst/>
          </a:prstGeom>
        </p:spPr>
        <p:txBody>
          <a:bodyPr wrap="none">
            <a:spAutoFit/>
          </a:bodyPr>
          <a:lstStyle/>
          <a:p>
            <a:r>
              <a:rPr lang="en-US" sz="2400" i="1" dirty="0" smtClean="0"/>
              <a:t>BP‘‘=0</a:t>
            </a:r>
            <a:endParaRPr lang="en-US" sz="2400" i="1" dirty="0"/>
          </a:p>
        </p:txBody>
      </p:sp>
      <p:cxnSp>
        <p:nvCxnSpPr>
          <p:cNvPr id="23" name="Straight Arrow Connector 22"/>
          <p:cNvCxnSpPr/>
          <p:nvPr/>
        </p:nvCxnSpPr>
        <p:spPr>
          <a:xfrm flipH="1">
            <a:off x="4031054" y="3501016"/>
            <a:ext cx="681508" cy="575684"/>
          </a:xfrm>
          <a:prstGeom prst="straightConnector1">
            <a:avLst/>
          </a:prstGeom>
          <a:ln w="1016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410200" y="619648"/>
            <a:ext cx="2371740" cy="1292662"/>
          </a:xfrm>
          <a:prstGeom prst="rect">
            <a:avLst/>
          </a:prstGeom>
        </p:spPr>
        <p:txBody>
          <a:bodyPr wrap="none">
            <a:spAutoFit/>
          </a:bodyPr>
          <a:lstStyle/>
          <a:p>
            <a:r>
              <a:rPr lang="en-US" sz="2600" b="1" dirty="0">
                <a:solidFill>
                  <a:srgbClr val="C00000"/>
                </a:solidFill>
              </a:rPr>
              <a:t>2) And </a:t>
            </a:r>
            <a:r>
              <a:rPr lang="en-US" sz="2600" b="1" dirty="0" smtClean="0">
                <a:solidFill>
                  <a:srgbClr val="C00000"/>
                </a:solidFill>
              </a:rPr>
              <a:t>fixed: </a:t>
            </a:r>
            <a:br>
              <a:rPr lang="en-US" sz="2600" b="1" dirty="0" smtClean="0">
                <a:solidFill>
                  <a:srgbClr val="C00000"/>
                </a:solidFill>
              </a:rPr>
            </a:br>
            <a:r>
              <a:rPr lang="en-US" sz="2600" b="1" dirty="0" smtClean="0">
                <a:solidFill>
                  <a:srgbClr val="C00000"/>
                </a:solidFill>
              </a:rPr>
              <a:t>money flows in </a:t>
            </a:r>
          </a:p>
          <a:p>
            <a:r>
              <a:rPr lang="en-US" sz="2600" b="1" dirty="0" smtClean="0">
                <a:solidFill>
                  <a:srgbClr val="C00000"/>
                </a:solidFill>
              </a:rPr>
              <a:t>=&gt;</a:t>
            </a:r>
            <a:r>
              <a:rPr lang="en-US" sz="2600" b="1" i="1" dirty="0" smtClean="0">
                <a:solidFill>
                  <a:srgbClr val="C00000"/>
                </a:solidFill>
              </a:rPr>
              <a:t> </a:t>
            </a:r>
            <a:r>
              <a:rPr lang="en-US" sz="2600" b="1" i="1" dirty="0">
                <a:solidFill>
                  <a:srgbClr val="C00000"/>
                </a:solidFill>
              </a:rPr>
              <a:t>Y</a:t>
            </a:r>
            <a:r>
              <a:rPr lang="en-US" sz="2600" b="1" dirty="0">
                <a:solidFill>
                  <a:srgbClr val="C00000"/>
                </a:solidFill>
              </a:rPr>
              <a:t> </a:t>
            </a:r>
            <a:r>
              <a:rPr lang="en-US" sz="2600" b="1" dirty="0" smtClean="0">
                <a:solidFill>
                  <a:srgbClr val="C00000"/>
                </a:solidFill>
              </a:rPr>
              <a:t>↑</a:t>
            </a:r>
            <a:endParaRPr lang="en-US" sz="2600" b="1" dirty="0">
              <a:solidFill>
                <a:srgbClr val="C00000"/>
              </a:solidFill>
            </a:endParaRPr>
          </a:p>
        </p:txBody>
      </p:sp>
      <p:cxnSp>
        <p:nvCxnSpPr>
          <p:cNvPr id="26" name="Straight Connector 25"/>
          <p:cNvCxnSpPr/>
          <p:nvPr/>
        </p:nvCxnSpPr>
        <p:spPr>
          <a:xfrm flipV="1">
            <a:off x="4706808" y="3486931"/>
            <a:ext cx="2057400" cy="2045525"/>
          </a:xfrm>
          <a:prstGeom prst="line">
            <a:avLst/>
          </a:prstGeom>
          <a:ln w="76200">
            <a:prstDash val="dash"/>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372943" y="3352800"/>
            <a:ext cx="713657" cy="461665"/>
          </a:xfrm>
          <a:prstGeom prst="rect">
            <a:avLst/>
          </a:prstGeom>
        </p:spPr>
        <p:txBody>
          <a:bodyPr wrap="none">
            <a:spAutoFit/>
          </a:bodyPr>
          <a:lstStyle/>
          <a:p>
            <a:r>
              <a:rPr lang="en-US" sz="2400" dirty="0">
                <a:solidFill>
                  <a:srgbClr val="0070C0"/>
                </a:solidFill>
              </a:rPr>
              <a:t>LM' </a:t>
            </a:r>
          </a:p>
        </p:txBody>
      </p:sp>
      <p:sp>
        <p:nvSpPr>
          <p:cNvPr id="31" name="Rectangle 30"/>
          <p:cNvSpPr/>
          <p:nvPr/>
        </p:nvSpPr>
        <p:spPr>
          <a:xfrm>
            <a:off x="3276600" y="1850648"/>
            <a:ext cx="2209801" cy="892552"/>
          </a:xfrm>
          <a:prstGeom prst="rect">
            <a:avLst/>
          </a:prstGeom>
        </p:spPr>
        <p:txBody>
          <a:bodyPr wrap="square">
            <a:spAutoFit/>
          </a:bodyPr>
          <a:lstStyle/>
          <a:p>
            <a:pPr algn="ctr"/>
            <a:r>
              <a:rPr lang="en-US" sz="2600" b="1" dirty="0" smtClean="0">
                <a:solidFill>
                  <a:srgbClr val="7030A0"/>
                </a:solidFill>
              </a:rPr>
              <a:t>3) Third case is </a:t>
            </a:r>
            <a:br>
              <a:rPr lang="en-US" sz="2600" b="1" dirty="0" smtClean="0">
                <a:solidFill>
                  <a:srgbClr val="7030A0"/>
                </a:solidFill>
              </a:rPr>
            </a:br>
            <a:r>
              <a:rPr lang="en-US" sz="2600" b="1" dirty="0" smtClean="0">
                <a:solidFill>
                  <a:srgbClr val="7030A0"/>
                </a:solidFill>
              </a:rPr>
              <a:t>intermediate</a:t>
            </a:r>
          </a:p>
        </p:txBody>
      </p:sp>
      <p:cxnSp>
        <p:nvCxnSpPr>
          <p:cNvPr id="32" name="Straight Arrow Connector 31"/>
          <p:cNvCxnSpPr/>
          <p:nvPr/>
        </p:nvCxnSpPr>
        <p:spPr>
          <a:xfrm>
            <a:off x="4648200" y="3528950"/>
            <a:ext cx="0" cy="738250"/>
          </a:xfrm>
          <a:prstGeom prst="straightConnector1">
            <a:avLst/>
          </a:prstGeom>
          <a:ln w="1016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2502725" y="3147950"/>
            <a:ext cx="4343400" cy="2131367"/>
          </a:xfrm>
          <a:prstGeom prst="line">
            <a:avLst/>
          </a:prstGeom>
          <a:ln w="28575">
            <a:solidFill>
              <a:schemeClr val="bg2">
                <a:lumMod val="2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6934200" y="2938046"/>
            <a:ext cx="764761" cy="338554"/>
          </a:xfrm>
          <a:prstGeom prst="rect">
            <a:avLst/>
          </a:prstGeom>
        </p:spPr>
        <p:txBody>
          <a:bodyPr wrap="none">
            <a:spAutoFit/>
          </a:bodyPr>
          <a:lstStyle/>
          <a:p>
            <a:r>
              <a:rPr lang="en-US" sz="1600" i="1" dirty="0" smtClean="0"/>
              <a:t>BP‘‘‘=0</a:t>
            </a:r>
            <a:endParaRPr lang="en-US" sz="1600" i="1" dirty="0"/>
          </a:p>
        </p:txBody>
      </p:sp>
      <p:cxnSp>
        <p:nvCxnSpPr>
          <p:cNvPr id="42" name="Straight Connector 41"/>
          <p:cNvCxnSpPr/>
          <p:nvPr/>
        </p:nvCxnSpPr>
        <p:spPr>
          <a:xfrm>
            <a:off x="2233312" y="2938046"/>
            <a:ext cx="3505200" cy="1905000"/>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5386378" y="4766846"/>
            <a:ext cx="656934" cy="338554"/>
          </a:xfrm>
          <a:prstGeom prst="rect">
            <a:avLst/>
          </a:prstGeom>
          <a:ln w="38100">
            <a:noFill/>
            <a:prstDash val="sysDot"/>
          </a:ln>
        </p:spPr>
        <p:txBody>
          <a:bodyPr wrap="square">
            <a:spAutoFit/>
          </a:bodyPr>
          <a:lstStyle/>
          <a:p>
            <a:r>
              <a:rPr lang="en-US" sz="1600" dirty="0">
                <a:solidFill>
                  <a:schemeClr val="accent1"/>
                </a:solidFill>
              </a:rPr>
              <a:t>IS</a:t>
            </a:r>
            <a:r>
              <a:rPr lang="en-US" sz="1600" dirty="0"/>
              <a:t>'</a:t>
            </a:r>
          </a:p>
        </p:txBody>
      </p:sp>
      <p:sp>
        <p:nvSpPr>
          <p:cNvPr id="28" name="TextBox 27"/>
          <p:cNvSpPr txBox="1"/>
          <p:nvPr/>
        </p:nvSpPr>
        <p:spPr>
          <a:xfrm>
            <a:off x="3499674" y="3927791"/>
            <a:ext cx="370614" cy="461665"/>
          </a:xfrm>
          <a:prstGeom prst="rect">
            <a:avLst/>
          </a:prstGeom>
          <a:noFill/>
        </p:spPr>
        <p:txBody>
          <a:bodyPr wrap="none" rtlCol="0">
            <a:spAutoFit/>
          </a:bodyPr>
          <a:lstStyle/>
          <a:p>
            <a:r>
              <a:rPr lang="en-US" sz="2400" b="1" dirty="0" smtClean="0">
                <a:solidFill>
                  <a:srgbClr val="00B050"/>
                </a:solidFill>
              </a:rPr>
              <a:t>A</a:t>
            </a:r>
            <a:endParaRPr lang="en-US" sz="6000" b="1" dirty="0">
              <a:solidFill>
                <a:srgbClr val="00B050"/>
              </a:solidFill>
            </a:endParaRPr>
          </a:p>
        </p:txBody>
      </p:sp>
      <p:sp>
        <p:nvSpPr>
          <p:cNvPr id="29" name="TextBox 28"/>
          <p:cNvSpPr txBox="1"/>
          <p:nvPr/>
        </p:nvSpPr>
        <p:spPr>
          <a:xfrm>
            <a:off x="3639942" y="3439447"/>
            <a:ext cx="696024" cy="1323439"/>
          </a:xfrm>
          <a:prstGeom prst="rect">
            <a:avLst/>
          </a:prstGeom>
          <a:noFill/>
        </p:spPr>
        <p:txBody>
          <a:bodyPr wrap="none" rtlCol="0">
            <a:spAutoFit/>
          </a:bodyPr>
          <a:lstStyle/>
          <a:p>
            <a:r>
              <a:rPr lang="en-US" sz="8000" dirty="0" smtClean="0">
                <a:solidFill>
                  <a:srgbClr val="00B050"/>
                </a:solidFill>
              </a:rPr>
              <a:t>•</a:t>
            </a:r>
            <a:endParaRPr lang="en-US" sz="8000" dirty="0">
              <a:solidFill>
                <a:srgbClr val="00B050"/>
              </a:solidFill>
            </a:endParaRPr>
          </a:p>
        </p:txBody>
      </p:sp>
      <p:sp>
        <p:nvSpPr>
          <p:cNvPr id="30" name="TextBox 29"/>
          <p:cNvSpPr txBox="1"/>
          <p:nvPr/>
        </p:nvSpPr>
        <p:spPr>
          <a:xfrm>
            <a:off x="6111386" y="4012504"/>
            <a:ext cx="375182" cy="461665"/>
          </a:xfrm>
          <a:prstGeom prst="rect">
            <a:avLst/>
          </a:prstGeom>
          <a:noFill/>
        </p:spPr>
        <p:txBody>
          <a:bodyPr wrap="none" rtlCol="0">
            <a:spAutoFit/>
          </a:bodyPr>
          <a:lstStyle/>
          <a:p>
            <a:r>
              <a:rPr lang="en-US" sz="2400" b="1" dirty="0" smtClean="0">
                <a:solidFill>
                  <a:srgbClr val="C00000"/>
                </a:solidFill>
              </a:rPr>
              <a:t>M</a:t>
            </a:r>
            <a:endParaRPr lang="en-US" sz="6000" b="1" dirty="0">
              <a:solidFill>
                <a:srgbClr val="C00000"/>
              </a:solidFill>
            </a:endParaRPr>
          </a:p>
        </p:txBody>
      </p:sp>
      <p:sp>
        <p:nvSpPr>
          <p:cNvPr id="33" name="TextBox 32"/>
          <p:cNvSpPr txBox="1"/>
          <p:nvPr/>
        </p:nvSpPr>
        <p:spPr>
          <a:xfrm>
            <a:off x="5575126" y="3626548"/>
            <a:ext cx="696024" cy="1323439"/>
          </a:xfrm>
          <a:prstGeom prst="rect">
            <a:avLst/>
          </a:prstGeom>
          <a:noFill/>
        </p:spPr>
        <p:txBody>
          <a:bodyPr wrap="none" rtlCol="0">
            <a:spAutoFit/>
          </a:bodyPr>
          <a:lstStyle/>
          <a:p>
            <a:r>
              <a:rPr lang="en-US" sz="8000" dirty="0" smtClean="0">
                <a:solidFill>
                  <a:srgbClr val="C00000"/>
                </a:solidFill>
              </a:rPr>
              <a:t>•</a:t>
            </a:r>
            <a:endParaRPr lang="en-US" sz="8000" dirty="0">
              <a:solidFill>
                <a:srgbClr val="C00000"/>
              </a:solidFill>
            </a:endParaRPr>
          </a:p>
        </p:txBody>
      </p:sp>
      <p:sp>
        <p:nvSpPr>
          <p:cNvPr id="34" name="TextBox 33"/>
          <p:cNvSpPr txBox="1"/>
          <p:nvPr/>
        </p:nvSpPr>
        <p:spPr>
          <a:xfrm>
            <a:off x="4333176" y="3568874"/>
            <a:ext cx="696024" cy="1323439"/>
          </a:xfrm>
          <a:prstGeom prst="rect">
            <a:avLst/>
          </a:prstGeom>
          <a:noFill/>
        </p:spPr>
        <p:txBody>
          <a:bodyPr wrap="none" rtlCol="0">
            <a:spAutoFit/>
          </a:bodyPr>
          <a:lstStyle/>
          <a:p>
            <a:r>
              <a:rPr lang="en-US" sz="8000" dirty="0" smtClean="0">
                <a:solidFill>
                  <a:srgbClr val="7030A0"/>
                </a:solidFill>
              </a:rPr>
              <a:t>•</a:t>
            </a:r>
            <a:endParaRPr lang="en-US" sz="8000" dirty="0">
              <a:solidFill>
                <a:srgbClr val="7030A0"/>
              </a:solidFill>
            </a:endParaRPr>
          </a:p>
        </p:txBody>
      </p:sp>
      <p:sp>
        <p:nvSpPr>
          <p:cNvPr id="35" name="TextBox 34"/>
          <p:cNvSpPr txBox="1"/>
          <p:nvPr/>
        </p:nvSpPr>
        <p:spPr>
          <a:xfrm>
            <a:off x="4902356" y="4028552"/>
            <a:ext cx="279244" cy="461665"/>
          </a:xfrm>
          <a:prstGeom prst="rect">
            <a:avLst/>
          </a:prstGeom>
          <a:noFill/>
        </p:spPr>
        <p:txBody>
          <a:bodyPr wrap="none" rtlCol="0">
            <a:spAutoFit/>
          </a:bodyPr>
          <a:lstStyle/>
          <a:p>
            <a:r>
              <a:rPr lang="en-US" sz="2400" b="1" dirty="0" smtClean="0">
                <a:solidFill>
                  <a:srgbClr val="7030A0"/>
                </a:solidFill>
                <a:latin typeface="Algerian" panose="04020705040A02060702" pitchFamily="82" charset="0"/>
              </a:rPr>
              <a:t>I</a:t>
            </a:r>
            <a:endParaRPr lang="en-US" sz="6000" b="1" dirty="0">
              <a:solidFill>
                <a:srgbClr val="7030A0"/>
              </a:solidFill>
              <a:latin typeface="Algerian" panose="04020705040A02060702" pitchFamily="82" charset="0"/>
            </a:endParaRPr>
          </a:p>
        </p:txBody>
      </p:sp>
      <p:cxnSp>
        <p:nvCxnSpPr>
          <p:cNvPr id="36" name="Straight Arrow Connector 35"/>
          <p:cNvCxnSpPr/>
          <p:nvPr/>
        </p:nvCxnSpPr>
        <p:spPr>
          <a:xfrm>
            <a:off x="4648200" y="3501016"/>
            <a:ext cx="1274938" cy="767155"/>
          </a:xfrm>
          <a:prstGeom prst="straightConnector1">
            <a:avLst/>
          </a:prstGeom>
          <a:ln w="1016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898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20" grpId="0"/>
      <p:bldP spid="25" grpId="0"/>
      <p:bldP spid="27" grpId="0"/>
      <p:bldP spid="31" grpId="0"/>
      <p:bldP spid="39" grpId="0"/>
      <p:bldP spid="43" grpId="0"/>
      <p:bldP spid="28" grpId="0"/>
      <p:bldP spid="29" grpId="0"/>
      <p:bldP spid="30" grpId="0"/>
      <p:bldP spid="33" grpId="0"/>
      <p:bldP spid="34" grpId="0"/>
      <p:bldP spid="3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9583" y="228600"/>
            <a:ext cx="5000817" cy="1143000"/>
          </a:xfrm>
        </p:spPr>
        <p:txBody>
          <a:bodyPr>
            <a:noAutofit/>
          </a:bodyPr>
          <a:lstStyle/>
          <a:p>
            <a:r>
              <a:rPr lang="en-US" sz="3000" dirty="0"/>
              <a:t>T</a:t>
            </a:r>
            <a:r>
              <a:rPr lang="en-US" sz="3000" dirty="0" smtClean="0"/>
              <a:t>he case </a:t>
            </a:r>
            <a:r>
              <a:rPr lang="en-US" sz="3000" dirty="0"/>
              <a:t>where k is </a:t>
            </a:r>
            <a:r>
              <a:rPr lang="en-US" sz="3000" dirty="0" smtClean="0"/>
              <a:t>finite.</a:t>
            </a:r>
            <a:endParaRPr lang="en-US" sz="3000" dirty="0"/>
          </a:p>
        </p:txBody>
      </p:sp>
      <p:pic>
        <p:nvPicPr>
          <p:cNvPr id="4"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573507" y="1981200"/>
            <a:ext cx="9729382" cy="4267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9812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1" y="1524000"/>
            <a:ext cx="541019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133600" y="0"/>
            <a:ext cx="5381025" cy="461665"/>
          </a:xfrm>
          <a:prstGeom prst="rect">
            <a:avLst/>
          </a:prstGeom>
        </p:spPr>
        <p:txBody>
          <a:bodyPr wrap="none">
            <a:spAutoFit/>
          </a:bodyPr>
          <a:lstStyle/>
          <a:p>
            <a:r>
              <a:rPr lang="en-US" sz="2400" dirty="0" smtClean="0"/>
              <a:t>What does Mundell-Fleming actually say?</a:t>
            </a:r>
            <a:endParaRPr lang="en-US" sz="2400" dirty="0"/>
          </a:p>
        </p:txBody>
      </p:sp>
      <p:cxnSp>
        <p:nvCxnSpPr>
          <p:cNvPr id="8" name="Straight Connector 7"/>
          <p:cNvCxnSpPr/>
          <p:nvPr/>
        </p:nvCxnSpPr>
        <p:spPr>
          <a:xfrm flipV="1">
            <a:off x="3048000" y="3808864"/>
            <a:ext cx="4343400" cy="1906136"/>
          </a:xfrm>
          <a:prstGeom prst="line">
            <a:avLst/>
          </a:prstGeom>
          <a:ln w="7620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467600" y="3348335"/>
            <a:ext cx="988540" cy="507831"/>
          </a:xfrm>
          <a:prstGeom prst="rect">
            <a:avLst/>
          </a:prstGeom>
        </p:spPr>
        <p:txBody>
          <a:bodyPr wrap="none">
            <a:spAutoFit/>
          </a:bodyPr>
          <a:lstStyle/>
          <a:p>
            <a:r>
              <a:rPr lang="en-US" sz="2700" i="1" dirty="0" smtClean="0"/>
              <a:t>BP‘=0</a:t>
            </a:r>
            <a:endParaRPr lang="en-US" sz="2700" i="1" dirty="0"/>
          </a:p>
        </p:txBody>
      </p:sp>
      <p:sp>
        <p:nvSpPr>
          <p:cNvPr id="10" name="TextBox 9"/>
          <p:cNvSpPr txBox="1"/>
          <p:nvPr/>
        </p:nvSpPr>
        <p:spPr>
          <a:xfrm>
            <a:off x="4499922" y="2819400"/>
            <a:ext cx="325730" cy="461665"/>
          </a:xfrm>
          <a:prstGeom prst="rect">
            <a:avLst/>
          </a:prstGeom>
          <a:noFill/>
        </p:spPr>
        <p:txBody>
          <a:bodyPr wrap="none" rtlCol="0">
            <a:spAutoFit/>
          </a:bodyPr>
          <a:lstStyle/>
          <a:p>
            <a:r>
              <a:rPr lang="en-US" sz="2400" dirty="0" smtClean="0"/>
              <a:t>S</a:t>
            </a:r>
            <a:endParaRPr lang="en-US" sz="8000" dirty="0"/>
          </a:p>
        </p:txBody>
      </p:sp>
      <p:sp>
        <p:nvSpPr>
          <p:cNvPr id="11" name="TextBox 10"/>
          <p:cNvSpPr txBox="1"/>
          <p:nvPr/>
        </p:nvSpPr>
        <p:spPr>
          <a:xfrm>
            <a:off x="4340786" y="2715025"/>
            <a:ext cx="760144" cy="1477328"/>
          </a:xfrm>
          <a:prstGeom prst="rect">
            <a:avLst/>
          </a:prstGeom>
          <a:noFill/>
        </p:spPr>
        <p:txBody>
          <a:bodyPr wrap="none" rtlCol="0">
            <a:spAutoFit/>
          </a:bodyPr>
          <a:lstStyle/>
          <a:p>
            <a:r>
              <a:rPr lang="en-US" sz="9000" dirty="0" smtClean="0"/>
              <a:t>•</a:t>
            </a:r>
            <a:endParaRPr lang="en-US" sz="9000" dirty="0"/>
          </a:p>
        </p:txBody>
      </p:sp>
      <p:sp>
        <p:nvSpPr>
          <p:cNvPr id="3" name="TextBox 2"/>
          <p:cNvSpPr txBox="1"/>
          <p:nvPr/>
        </p:nvSpPr>
        <p:spPr>
          <a:xfrm>
            <a:off x="629964" y="1161871"/>
            <a:ext cx="7529818" cy="1292662"/>
          </a:xfrm>
          <a:prstGeom prst="rect">
            <a:avLst/>
          </a:prstGeom>
          <a:noFill/>
        </p:spPr>
        <p:txBody>
          <a:bodyPr wrap="none" rtlCol="0">
            <a:spAutoFit/>
          </a:bodyPr>
          <a:lstStyle/>
          <a:p>
            <a:pPr algn="ctr"/>
            <a:r>
              <a:rPr lang="en-US" sz="2600" dirty="0" smtClean="0"/>
              <a:t>There is now a 4</a:t>
            </a:r>
            <a:r>
              <a:rPr lang="en-US" sz="2600" baseline="30000" dirty="0" smtClean="0"/>
              <a:t>th</a:t>
            </a:r>
            <a:r>
              <a:rPr lang="en-US" sz="2600" dirty="0" smtClean="0"/>
              <a:t> option: Sterilized forex intervention </a:t>
            </a:r>
            <a:br>
              <a:rPr lang="en-US" sz="2600" dirty="0" smtClean="0"/>
            </a:br>
            <a:r>
              <a:rPr lang="en-US" sz="2600" dirty="0" smtClean="0"/>
              <a:t>can keep the economy at S, </a:t>
            </a:r>
            <a:br>
              <a:rPr lang="en-US" sz="2600" dirty="0" smtClean="0"/>
            </a:br>
            <a:r>
              <a:rPr lang="en-US" sz="2600" dirty="0" smtClean="0"/>
              <a:t>at least for awhile</a:t>
            </a:r>
            <a:endParaRPr lang="en-US" sz="2600" dirty="0"/>
          </a:p>
        </p:txBody>
      </p:sp>
      <p:sp>
        <p:nvSpPr>
          <p:cNvPr id="12" name="TextBox 11"/>
          <p:cNvSpPr txBox="1"/>
          <p:nvPr/>
        </p:nvSpPr>
        <p:spPr>
          <a:xfrm>
            <a:off x="3880336" y="3244377"/>
            <a:ext cx="696024" cy="1323439"/>
          </a:xfrm>
          <a:prstGeom prst="rect">
            <a:avLst/>
          </a:prstGeom>
          <a:noFill/>
        </p:spPr>
        <p:txBody>
          <a:bodyPr wrap="none" rtlCol="0">
            <a:spAutoFit/>
          </a:bodyPr>
          <a:lstStyle/>
          <a:p>
            <a:r>
              <a:rPr lang="en-US" sz="8000" dirty="0" smtClean="0">
                <a:solidFill>
                  <a:srgbClr val="00B050"/>
                </a:solidFill>
              </a:rPr>
              <a:t>•</a:t>
            </a:r>
            <a:endParaRPr lang="en-US" sz="8000" dirty="0">
              <a:solidFill>
                <a:srgbClr val="00B050"/>
              </a:solidFill>
            </a:endParaRPr>
          </a:p>
        </p:txBody>
      </p:sp>
      <p:sp>
        <p:nvSpPr>
          <p:cNvPr id="13" name="TextBox 12"/>
          <p:cNvSpPr txBox="1"/>
          <p:nvPr/>
        </p:nvSpPr>
        <p:spPr>
          <a:xfrm>
            <a:off x="5857176" y="3636596"/>
            <a:ext cx="696024" cy="1323439"/>
          </a:xfrm>
          <a:prstGeom prst="rect">
            <a:avLst/>
          </a:prstGeom>
          <a:noFill/>
        </p:spPr>
        <p:txBody>
          <a:bodyPr wrap="none" rtlCol="0">
            <a:spAutoFit/>
          </a:bodyPr>
          <a:lstStyle/>
          <a:p>
            <a:r>
              <a:rPr lang="en-US" sz="8000" dirty="0" smtClean="0">
                <a:solidFill>
                  <a:srgbClr val="C00000"/>
                </a:solidFill>
              </a:rPr>
              <a:t>•</a:t>
            </a:r>
            <a:endParaRPr lang="en-US" sz="8000" dirty="0">
              <a:solidFill>
                <a:srgbClr val="C00000"/>
              </a:solidFill>
            </a:endParaRPr>
          </a:p>
        </p:txBody>
      </p:sp>
      <p:sp>
        <p:nvSpPr>
          <p:cNvPr id="14" name="TextBox 13"/>
          <p:cNvSpPr txBox="1"/>
          <p:nvPr/>
        </p:nvSpPr>
        <p:spPr>
          <a:xfrm>
            <a:off x="4383350" y="3428202"/>
            <a:ext cx="696024" cy="1323439"/>
          </a:xfrm>
          <a:prstGeom prst="rect">
            <a:avLst/>
          </a:prstGeom>
          <a:noFill/>
        </p:spPr>
        <p:txBody>
          <a:bodyPr wrap="none" rtlCol="0">
            <a:spAutoFit/>
          </a:bodyPr>
          <a:lstStyle/>
          <a:p>
            <a:r>
              <a:rPr lang="en-US" sz="8000" dirty="0" smtClean="0">
                <a:solidFill>
                  <a:srgbClr val="7030A0"/>
                </a:solidFill>
              </a:rPr>
              <a:t>•</a:t>
            </a:r>
            <a:endParaRPr lang="en-US" sz="8000" dirty="0">
              <a:solidFill>
                <a:srgbClr val="7030A0"/>
              </a:solidFill>
            </a:endParaRPr>
          </a:p>
        </p:txBody>
      </p:sp>
      <p:sp>
        <p:nvSpPr>
          <p:cNvPr id="15" name="TextBox 14"/>
          <p:cNvSpPr txBox="1"/>
          <p:nvPr/>
        </p:nvSpPr>
        <p:spPr>
          <a:xfrm>
            <a:off x="3972786" y="4034135"/>
            <a:ext cx="370614" cy="461665"/>
          </a:xfrm>
          <a:prstGeom prst="rect">
            <a:avLst/>
          </a:prstGeom>
          <a:noFill/>
        </p:spPr>
        <p:txBody>
          <a:bodyPr wrap="none" rtlCol="0">
            <a:spAutoFit/>
          </a:bodyPr>
          <a:lstStyle/>
          <a:p>
            <a:r>
              <a:rPr lang="en-US" sz="2400" b="1" dirty="0" smtClean="0">
                <a:solidFill>
                  <a:srgbClr val="00B050"/>
                </a:solidFill>
              </a:rPr>
              <a:t>A</a:t>
            </a:r>
            <a:endParaRPr lang="en-US" sz="6000" b="1" dirty="0">
              <a:solidFill>
                <a:srgbClr val="00B050"/>
              </a:solidFill>
            </a:endParaRPr>
          </a:p>
        </p:txBody>
      </p:sp>
      <p:sp>
        <p:nvSpPr>
          <p:cNvPr id="16" name="TextBox 15"/>
          <p:cNvSpPr txBox="1"/>
          <p:nvPr/>
        </p:nvSpPr>
        <p:spPr>
          <a:xfrm>
            <a:off x="6406618" y="4110335"/>
            <a:ext cx="375182" cy="461665"/>
          </a:xfrm>
          <a:prstGeom prst="rect">
            <a:avLst/>
          </a:prstGeom>
          <a:noFill/>
        </p:spPr>
        <p:txBody>
          <a:bodyPr wrap="none" rtlCol="0">
            <a:spAutoFit/>
          </a:bodyPr>
          <a:lstStyle/>
          <a:p>
            <a:r>
              <a:rPr lang="en-US" sz="2400" b="1" dirty="0" smtClean="0">
                <a:solidFill>
                  <a:srgbClr val="C00000"/>
                </a:solidFill>
              </a:rPr>
              <a:t>M</a:t>
            </a:r>
            <a:endParaRPr lang="en-US" sz="6000" b="1" dirty="0">
              <a:solidFill>
                <a:srgbClr val="C00000"/>
              </a:solidFill>
            </a:endParaRPr>
          </a:p>
        </p:txBody>
      </p:sp>
      <p:sp>
        <p:nvSpPr>
          <p:cNvPr id="17" name="TextBox 16"/>
          <p:cNvSpPr txBox="1"/>
          <p:nvPr/>
        </p:nvSpPr>
        <p:spPr>
          <a:xfrm>
            <a:off x="4902356" y="4028552"/>
            <a:ext cx="279244" cy="461665"/>
          </a:xfrm>
          <a:prstGeom prst="rect">
            <a:avLst/>
          </a:prstGeom>
          <a:noFill/>
        </p:spPr>
        <p:txBody>
          <a:bodyPr wrap="none" rtlCol="0">
            <a:spAutoFit/>
          </a:bodyPr>
          <a:lstStyle/>
          <a:p>
            <a:r>
              <a:rPr lang="en-US" sz="2400" b="1" dirty="0" smtClean="0">
                <a:solidFill>
                  <a:srgbClr val="7030A0"/>
                </a:solidFill>
                <a:latin typeface="Algerian" panose="04020705040A02060702" pitchFamily="82" charset="0"/>
              </a:rPr>
              <a:t>I</a:t>
            </a:r>
            <a:endParaRPr lang="en-US" sz="6000" b="1" dirty="0">
              <a:solidFill>
                <a:srgbClr val="7030A0"/>
              </a:solidFill>
              <a:latin typeface="Algerian" panose="04020705040A02060702" pitchFamily="82" charset="0"/>
            </a:endParaRPr>
          </a:p>
        </p:txBody>
      </p:sp>
    </p:spTree>
    <p:extLst>
      <p:ext uri="{BB962C8B-B14F-4D97-AF65-F5344CB8AC3E}">
        <p14:creationId xmlns:p14="http://schemas.microsoft.com/office/powerpoint/2010/main" val="3353678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382000" cy="4068763"/>
          </a:xfrm>
        </p:spPr>
        <p:txBody>
          <a:bodyPr/>
          <a:lstStyle/>
          <a:p>
            <a:r>
              <a:rPr lang="en-US" dirty="0"/>
              <a:t>So if </a:t>
            </a:r>
            <a:r>
              <a:rPr lang="en-US" dirty="0" smtClean="0"/>
              <a:t>the </a:t>
            </a:r>
            <a:r>
              <a:rPr lang="en-US" dirty="0"/>
              <a:t>motivation </a:t>
            </a:r>
            <a:r>
              <a:rPr lang="en-US" dirty="0" smtClean="0"/>
              <a:t>is </a:t>
            </a:r>
            <a:r>
              <a:rPr lang="en-US" dirty="0"/>
              <a:t>whether capital inflows are expansionary or contractionary, then it seems to me that the </a:t>
            </a:r>
            <a:r>
              <a:rPr lang="en-US" dirty="0" smtClean="0"/>
              <a:t>main focus </a:t>
            </a:r>
            <a:r>
              <a:rPr lang="en-US" dirty="0"/>
              <a:t>should be </a:t>
            </a:r>
            <a:r>
              <a:rPr lang="en-US" dirty="0" smtClean="0"/>
              <a:t>on </a:t>
            </a:r>
            <a:br>
              <a:rPr lang="en-US" dirty="0" smtClean="0"/>
            </a:br>
            <a:r>
              <a:rPr lang="en-US" dirty="0" smtClean="0"/>
              <a:t>what </a:t>
            </a:r>
            <a:r>
              <a:rPr lang="en-US" dirty="0"/>
              <a:t>extent countries can and do use the </a:t>
            </a:r>
            <a:r>
              <a:rPr lang="en-US" dirty="0" smtClean="0"/>
              <a:t>tools:</a:t>
            </a:r>
          </a:p>
          <a:p>
            <a:pPr lvl="1"/>
            <a:r>
              <a:rPr lang="en-US" dirty="0" smtClean="0"/>
              <a:t> </a:t>
            </a:r>
            <a:r>
              <a:rPr lang="en-US" dirty="0"/>
              <a:t>foreign exchange intervention, </a:t>
            </a:r>
            <a:endParaRPr lang="en-US" dirty="0" smtClean="0"/>
          </a:p>
          <a:p>
            <a:pPr lvl="1"/>
            <a:r>
              <a:rPr lang="en-US" dirty="0" smtClean="0"/>
              <a:t>sterilization</a:t>
            </a:r>
            <a:r>
              <a:rPr lang="en-US" dirty="0"/>
              <a:t>, </a:t>
            </a:r>
            <a:endParaRPr lang="en-US" dirty="0" smtClean="0"/>
          </a:p>
          <a:p>
            <a:pPr lvl="1"/>
            <a:r>
              <a:rPr lang="en-US" dirty="0" smtClean="0"/>
              <a:t>and </a:t>
            </a:r>
            <a:r>
              <a:rPr lang="en-US" dirty="0"/>
              <a:t>capital controls</a:t>
            </a:r>
            <a:r>
              <a:rPr lang="en-US" dirty="0" smtClean="0"/>
              <a:t>.</a:t>
            </a:r>
            <a:endParaRPr lang="en-US" dirty="0"/>
          </a:p>
        </p:txBody>
      </p:sp>
    </p:spTree>
    <p:extLst>
      <p:ext uri="{BB962C8B-B14F-4D97-AF65-F5344CB8AC3E}">
        <p14:creationId xmlns:p14="http://schemas.microsoft.com/office/powerpoint/2010/main" val="3431531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dirty="0"/>
              <a:t>Briefer </a:t>
            </a:r>
            <a:r>
              <a:rPr lang="en-US" sz="3600" dirty="0" smtClean="0"/>
              <a:t>comments</a:t>
            </a:r>
            <a:endParaRPr lang="en-US" sz="3600" dirty="0"/>
          </a:p>
        </p:txBody>
      </p:sp>
      <p:sp>
        <p:nvSpPr>
          <p:cNvPr id="3" name="Content Placeholder 2"/>
          <p:cNvSpPr>
            <a:spLocks noGrp="1"/>
          </p:cNvSpPr>
          <p:nvPr>
            <p:ph idx="1"/>
          </p:nvPr>
        </p:nvSpPr>
        <p:spPr>
          <a:xfrm>
            <a:off x="457200" y="2514600"/>
            <a:ext cx="8229600" cy="1676400"/>
          </a:xfrm>
        </p:spPr>
        <p:txBody>
          <a:bodyPr>
            <a:normAutofit/>
          </a:bodyPr>
          <a:lstStyle/>
          <a:p>
            <a:pPr lvl="1"/>
            <a:r>
              <a:rPr lang="en-US" sz="3200" dirty="0" smtClean="0"/>
              <a:t>On the </a:t>
            </a:r>
            <a:r>
              <a:rPr lang="en-US" sz="3200" dirty="0"/>
              <a:t>authors’ portfolio balance </a:t>
            </a:r>
            <a:r>
              <a:rPr lang="en-US" sz="3200" dirty="0" smtClean="0"/>
              <a:t>model</a:t>
            </a:r>
            <a:br>
              <a:rPr lang="en-US" sz="3200" dirty="0" smtClean="0"/>
            </a:br>
            <a:r>
              <a:rPr lang="en-US" sz="3200" dirty="0" smtClean="0"/>
              <a:t> </a:t>
            </a:r>
          </a:p>
          <a:p>
            <a:pPr lvl="1"/>
            <a:r>
              <a:rPr lang="en-US" sz="3200" dirty="0" smtClean="0"/>
              <a:t>and </a:t>
            </a:r>
            <a:r>
              <a:rPr lang="en-US" sz="3200" dirty="0"/>
              <a:t>their empirical work.   </a:t>
            </a:r>
          </a:p>
          <a:p>
            <a:endParaRPr lang="en-US" dirty="0"/>
          </a:p>
        </p:txBody>
      </p:sp>
    </p:spTree>
    <p:extLst>
      <p:ext uri="{BB962C8B-B14F-4D97-AF65-F5344CB8AC3E}">
        <p14:creationId xmlns:p14="http://schemas.microsoft.com/office/powerpoint/2010/main" val="545218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What needs to be added to </a:t>
            </a:r>
            <a:r>
              <a:rPr lang="en-US" sz="3600" dirty="0" err="1"/>
              <a:t>Mundell</a:t>
            </a:r>
            <a:r>
              <a:rPr lang="en-US" sz="3600" dirty="0"/>
              <a:t>-Fleming?  First: contractionary </a:t>
            </a:r>
            <a:r>
              <a:rPr lang="en-US" sz="3600" dirty="0" smtClean="0"/>
              <a:t>depreciation</a:t>
            </a:r>
            <a:endParaRPr lang="en-US" dirty="0"/>
          </a:p>
        </p:txBody>
      </p:sp>
      <p:sp>
        <p:nvSpPr>
          <p:cNvPr id="3" name="Content Placeholder 2"/>
          <p:cNvSpPr>
            <a:spLocks noGrp="1"/>
          </p:cNvSpPr>
          <p:nvPr>
            <p:ph idx="1"/>
          </p:nvPr>
        </p:nvSpPr>
        <p:spPr>
          <a:xfrm>
            <a:off x="304800" y="1676400"/>
            <a:ext cx="8610600" cy="4953000"/>
          </a:xfrm>
        </p:spPr>
        <p:txBody>
          <a:bodyPr>
            <a:normAutofit fontScale="77500" lnSpcReduction="20000"/>
          </a:bodyPr>
          <a:lstStyle/>
          <a:p>
            <a:r>
              <a:rPr lang="en-US" dirty="0" smtClean="0"/>
              <a:t>We </a:t>
            </a:r>
            <a:r>
              <a:rPr lang="en-US" dirty="0"/>
              <a:t>have certainly learned of things over the last few decades that take us well beyond </a:t>
            </a:r>
            <a:r>
              <a:rPr lang="en-US" dirty="0" smtClean="0"/>
              <a:t>basic </a:t>
            </a:r>
            <a:r>
              <a:rPr lang="en-US" dirty="0" err="1" smtClean="0"/>
              <a:t>Mundell</a:t>
            </a:r>
            <a:r>
              <a:rPr lang="en-US" dirty="0" smtClean="0"/>
              <a:t>-Fleming.   </a:t>
            </a:r>
            <a:r>
              <a:rPr lang="en-US" sz="1800" dirty="0" smtClean="0"/>
              <a:t/>
            </a:r>
            <a:br>
              <a:rPr lang="en-US" sz="1800" dirty="0" smtClean="0"/>
            </a:br>
            <a:endParaRPr lang="en-US" sz="1800" dirty="0" smtClean="0"/>
          </a:p>
          <a:p>
            <a:r>
              <a:rPr lang="en-US" dirty="0" smtClean="0"/>
              <a:t>At </a:t>
            </a:r>
            <a:r>
              <a:rPr lang="en-US" dirty="0"/>
              <a:t>the top of my list, in the EM </a:t>
            </a:r>
            <a:r>
              <a:rPr lang="en-US" dirty="0" smtClean="0"/>
              <a:t>context: </a:t>
            </a:r>
            <a:br>
              <a:rPr lang="en-US" dirty="0" smtClean="0"/>
            </a:br>
            <a:r>
              <a:rPr lang="en-US" dirty="0" smtClean="0"/>
              <a:t>the </a:t>
            </a:r>
            <a:r>
              <a:rPr lang="en-US" dirty="0"/>
              <a:t>possibility that currency </a:t>
            </a:r>
            <a:r>
              <a:rPr lang="en-US" dirty="0" smtClean="0"/>
              <a:t>appreciation </a:t>
            </a:r>
            <a:r>
              <a:rPr lang="en-US" dirty="0"/>
              <a:t>can be </a:t>
            </a:r>
            <a:r>
              <a:rPr lang="en-US" dirty="0" smtClean="0"/>
              <a:t>expansionary </a:t>
            </a:r>
            <a:r>
              <a:rPr lang="en-US" dirty="0"/>
              <a:t>rather than </a:t>
            </a:r>
            <a:r>
              <a:rPr lang="en-US" dirty="0" smtClean="0"/>
              <a:t>contractionary</a:t>
            </a:r>
            <a:r>
              <a:rPr lang="en-US" dirty="0"/>
              <a:t>, via non-TB channels. </a:t>
            </a:r>
            <a:endParaRPr lang="en-US" dirty="0" smtClean="0"/>
          </a:p>
          <a:p>
            <a:r>
              <a:rPr lang="en-US" dirty="0"/>
              <a:t>T</a:t>
            </a:r>
            <a:r>
              <a:rPr lang="en-US" dirty="0" smtClean="0"/>
              <a:t>here </a:t>
            </a:r>
            <a:r>
              <a:rPr lang="en-US" dirty="0"/>
              <a:t>are </a:t>
            </a:r>
            <a:r>
              <a:rPr lang="en-US" dirty="0" smtClean="0"/>
              <a:t>many </a:t>
            </a:r>
            <a:r>
              <a:rPr lang="en-US" dirty="0"/>
              <a:t>possible channels, </a:t>
            </a:r>
            <a:r>
              <a:rPr lang="en-US" dirty="0" smtClean="0"/>
              <a:t>known for </a:t>
            </a:r>
            <a:r>
              <a:rPr lang="en-US" dirty="0"/>
              <a:t>a long time. </a:t>
            </a:r>
            <a:r>
              <a:rPr lang="en-US" sz="1000" dirty="0" smtClean="0"/>
              <a:t/>
            </a:r>
            <a:br>
              <a:rPr lang="en-US" sz="1000" dirty="0" smtClean="0"/>
            </a:br>
            <a:endParaRPr lang="en-US" sz="1000" dirty="0" smtClean="0"/>
          </a:p>
          <a:p>
            <a:r>
              <a:rPr lang="en-US" dirty="0" smtClean="0"/>
              <a:t>The </a:t>
            </a:r>
            <a:r>
              <a:rPr lang="en-US" dirty="0"/>
              <a:t>one that achieved most prominence in the currency crises of the </a:t>
            </a:r>
            <a:r>
              <a:rPr lang="en-US" dirty="0" smtClean="0"/>
              <a:t>late </a:t>
            </a:r>
            <a:r>
              <a:rPr lang="en-US" dirty="0"/>
              <a:t>1990s was the balance sheet </a:t>
            </a:r>
            <a:r>
              <a:rPr lang="en-US" dirty="0" smtClean="0"/>
              <a:t>effect </a:t>
            </a:r>
            <a:r>
              <a:rPr lang="en-US" dirty="0"/>
              <a:t>that </a:t>
            </a:r>
            <a:r>
              <a:rPr lang="en-US" dirty="0" smtClean="0"/>
              <a:t>results </a:t>
            </a:r>
            <a:r>
              <a:rPr lang="en-US" dirty="0"/>
              <a:t>from currency mismatch.  </a:t>
            </a:r>
            <a:r>
              <a:rPr lang="en-US" sz="1200" dirty="0" smtClean="0"/>
              <a:t/>
            </a:r>
            <a:br>
              <a:rPr lang="en-US" sz="1200" dirty="0" smtClean="0"/>
            </a:br>
            <a:endParaRPr lang="en-US" sz="1200" dirty="0" smtClean="0"/>
          </a:p>
          <a:p>
            <a:r>
              <a:rPr lang="en-US" dirty="0" smtClean="0"/>
              <a:t>Others </a:t>
            </a:r>
            <a:r>
              <a:rPr lang="en-US" dirty="0"/>
              <a:t>include effects via inputs to production, </a:t>
            </a:r>
            <a:endParaRPr lang="en-US" dirty="0" smtClean="0"/>
          </a:p>
          <a:p>
            <a:pPr lvl="1"/>
            <a:r>
              <a:rPr lang="en-US" dirty="0" smtClean="0"/>
              <a:t>particularly </a:t>
            </a:r>
            <a:r>
              <a:rPr lang="en-US" dirty="0"/>
              <a:t>imported inputs (like oil or manufactured parts) </a:t>
            </a:r>
          </a:p>
          <a:p>
            <a:pPr lvl="1"/>
            <a:r>
              <a:rPr lang="en-US" dirty="0" smtClean="0"/>
              <a:t>and </a:t>
            </a:r>
            <a:r>
              <a:rPr lang="en-US" dirty="0"/>
              <a:t>labor (if there is some rigidity in wages/CPI).</a:t>
            </a:r>
          </a:p>
          <a:p>
            <a:endParaRPr lang="en-US" dirty="0"/>
          </a:p>
        </p:txBody>
      </p:sp>
    </p:spTree>
    <p:extLst>
      <p:ext uri="{BB962C8B-B14F-4D97-AF65-F5344CB8AC3E}">
        <p14:creationId xmlns:p14="http://schemas.microsoft.com/office/powerpoint/2010/main" val="318038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comments</a:t>
            </a:r>
            <a:endParaRPr lang="en-US" dirty="0"/>
          </a:p>
        </p:txBody>
      </p:sp>
      <p:sp>
        <p:nvSpPr>
          <p:cNvPr id="3" name="Content Placeholder 2"/>
          <p:cNvSpPr>
            <a:spLocks noGrp="1"/>
          </p:cNvSpPr>
          <p:nvPr>
            <p:ph idx="1"/>
          </p:nvPr>
        </p:nvSpPr>
        <p:spPr/>
        <p:txBody>
          <a:bodyPr/>
          <a:lstStyle/>
          <a:p>
            <a:r>
              <a:rPr lang="en-US" dirty="0" smtClean="0"/>
              <a:t>I am a late-substitute discussant, and </a:t>
            </a:r>
            <a:br>
              <a:rPr lang="en-US" dirty="0" smtClean="0"/>
            </a:br>
            <a:r>
              <a:rPr lang="en-US" dirty="0" smtClean="0"/>
              <a:t>may </a:t>
            </a:r>
            <a:r>
              <a:rPr lang="en-US" dirty="0"/>
              <a:t>not </a:t>
            </a:r>
            <a:r>
              <a:rPr lang="en-US" dirty="0" smtClean="0"/>
              <a:t>do </a:t>
            </a:r>
            <a:r>
              <a:rPr lang="en-US" dirty="0"/>
              <a:t>the paper justice</a:t>
            </a:r>
            <a:r>
              <a:rPr lang="en-US" dirty="0" smtClean="0"/>
              <a:t>.</a:t>
            </a:r>
          </a:p>
          <a:p>
            <a:r>
              <a:rPr lang="en-US" dirty="0" smtClean="0"/>
              <a:t>Three facets of the paper, </a:t>
            </a:r>
          </a:p>
          <a:p>
            <a:pPr lvl="1"/>
            <a:r>
              <a:rPr lang="en-US" dirty="0"/>
              <a:t>1 Motivation </a:t>
            </a:r>
            <a:endParaRPr lang="en-US" dirty="0" smtClean="0"/>
          </a:p>
          <a:p>
            <a:pPr lvl="1"/>
            <a:r>
              <a:rPr lang="en-US" dirty="0" smtClean="0"/>
              <a:t>2 Model </a:t>
            </a:r>
          </a:p>
          <a:p>
            <a:pPr lvl="1"/>
            <a:r>
              <a:rPr lang="en-US" dirty="0" smtClean="0"/>
              <a:t>3 Empirical</a:t>
            </a:r>
          </a:p>
          <a:p>
            <a:pPr lvl="1"/>
            <a:r>
              <a:rPr lang="en-US" dirty="0" smtClean="0"/>
              <a:t>corresponding </a:t>
            </a:r>
            <a:r>
              <a:rPr lang="en-US" dirty="0"/>
              <a:t>to the 3</a:t>
            </a:r>
            <a:r>
              <a:rPr lang="en-US" dirty="0" smtClean="0"/>
              <a:t> </a:t>
            </a:r>
            <a:r>
              <a:rPr lang="en-US" dirty="0"/>
              <a:t>phrases in the subtitle: </a:t>
            </a:r>
            <a:r>
              <a:rPr lang="en-US" dirty="0" smtClean="0"/>
              <a:t>“Theory</a:t>
            </a:r>
            <a:r>
              <a:rPr lang="en-US" dirty="0"/>
              <a:t>, Policy Implications and Some </a:t>
            </a:r>
            <a:r>
              <a:rPr lang="en-US" dirty="0" smtClean="0"/>
              <a:t>Evidence.”</a:t>
            </a:r>
            <a:endParaRPr lang="en-US" dirty="0"/>
          </a:p>
        </p:txBody>
      </p:sp>
    </p:spTree>
    <p:extLst>
      <p:ext uri="{BB962C8B-B14F-4D97-AF65-F5344CB8AC3E}">
        <p14:creationId xmlns:p14="http://schemas.microsoft.com/office/powerpoint/2010/main" val="238999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rmAutofit/>
          </a:bodyPr>
          <a:lstStyle/>
          <a:p>
            <a:r>
              <a:rPr lang="en-US" sz="2900" dirty="0" smtClean="0"/>
              <a:t>A sample of references on contractionary depreciation</a:t>
            </a:r>
            <a:endParaRPr lang="en-US" sz="2900" dirty="0"/>
          </a:p>
        </p:txBody>
      </p:sp>
      <p:sp>
        <p:nvSpPr>
          <p:cNvPr id="3" name="Content Placeholder 2"/>
          <p:cNvSpPr>
            <a:spLocks noGrp="1"/>
          </p:cNvSpPr>
          <p:nvPr>
            <p:ph idx="1"/>
          </p:nvPr>
        </p:nvSpPr>
        <p:spPr>
          <a:xfrm>
            <a:off x="381000" y="1600200"/>
            <a:ext cx="8686800" cy="4525963"/>
          </a:xfrm>
        </p:spPr>
        <p:txBody>
          <a:bodyPr>
            <a:noAutofit/>
          </a:bodyPr>
          <a:lstStyle/>
          <a:p>
            <a:r>
              <a:rPr lang="en-US" sz="2800" dirty="0"/>
              <a:t>Paul Krugman, </a:t>
            </a:r>
            <a:r>
              <a:rPr lang="en-US" sz="2800" dirty="0" smtClean="0"/>
              <a:t>1999</a:t>
            </a:r>
            <a:r>
              <a:rPr lang="en-US" sz="2800" dirty="0"/>
              <a:t>. </a:t>
            </a:r>
          </a:p>
          <a:p>
            <a:r>
              <a:rPr lang="en-US" sz="2800" dirty="0" err="1" smtClean="0"/>
              <a:t>P.Guidotti</a:t>
            </a:r>
            <a:r>
              <a:rPr lang="en-US" sz="2800" dirty="0"/>
              <a:t>, </a:t>
            </a:r>
            <a:r>
              <a:rPr lang="en-US" sz="2800" dirty="0" err="1" smtClean="0"/>
              <a:t>F.Sturzenegger</a:t>
            </a:r>
            <a:r>
              <a:rPr lang="en-US" sz="2800" dirty="0" smtClean="0"/>
              <a:t> </a:t>
            </a:r>
            <a:r>
              <a:rPr lang="en-US" sz="2800" dirty="0"/>
              <a:t>&amp; </a:t>
            </a:r>
            <a:r>
              <a:rPr lang="en-US" sz="2800" dirty="0" err="1" smtClean="0"/>
              <a:t>A.Villar</a:t>
            </a:r>
            <a:r>
              <a:rPr lang="en-US" sz="2800" dirty="0" smtClean="0"/>
              <a:t>, </a:t>
            </a:r>
            <a:r>
              <a:rPr lang="en-US" sz="2800" i="1" dirty="0" smtClean="0"/>
              <a:t>Economia</a:t>
            </a:r>
            <a:r>
              <a:rPr lang="en-US" sz="2800" dirty="0" smtClean="0"/>
              <a:t>, 2004.</a:t>
            </a:r>
          </a:p>
          <a:p>
            <a:r>
              <a:rPr lang="en-US" sz="2800" dirty="0" err="1"/>
              <a:t>J.Frankel</a:t>
            </a:r>
            <a:r>
              <a:rPr lang="en-US" sz="2800" dirty="0" smtClean="0"/>
              <a:t>,</a:t>
            </a:r>
            <a:r>
              <a:rPr lang="en-US" sz="2800" i="1" dirty="0" smtClean="0"/>
              <a:t> </a:t>
            </a:r>
            <a:r>
              <a:rPr lang="en-US" sz="2800" i="1" dirty="0"/>
              <a:t>IMF Staff Papers, </a:t>
            </a:r>
            <a:r>
              <a:rPr lang="en-US" sz="2800" dirty="0"/>
              <a:t>2005</a:t>
            </a:r>
            <a:r>
              <a:rPr lang="en-US" sz="2800" i="1" dirty="0" smtClean="0"/>
              <a:t>.</a:t>
            </a:r>
          </a:p>
          <a:p>
            <a:r>
              <a:rPr lang="en-US" sz="2800" dirty="0"/>
              <a:t>Mark </a:t>
            </a:r>
            <a:r>
              <a:rPr lang="en-US" sz="2800" dirty="0" err="1"/>
              <a:t>Aguiar</a:t>
            </a:r>
            <a:r>
              <a:rPr lang="en-US" sz="2800" dirty="0"/>
              <a:t>, </a:t>
            </a:r>
            <a:r>
              <a:rPr lang="en-US" sz="2800" i="1" dirty="0"/>
              <a:t>JDE</a:t>
            </a:r>
            <a:r>
              <a:rPr lang="en-US" sz="2800" dirty="0"/>
              <a:t>, 2005</a:t>
            </a:r>
            <a:r>
              <a:rPr lang="en-US" sz="2800" dirty="0" smtClean="0"/>
              <a:t>.</a:t>
            </a:r>
            <a:endParaRPr lang="en-US" sz="2800" i="1" dirty="0"/>
          </a:p>
          <a:p>
            <a:r>
              <a:rPr lang="en-US" sz="2800" dirty="0" err="1" smtClean="0"/>
              <a:t>R.Bebczuk</a:t>
            </a:r>
            <a:r>
              <a:rPr lang="en-US" sz="2800" dirty="0"/>
              <a:t>, </a:t>
            </a:r>
            <a:r>
              <a:rPr lang="en-US" sz="2800" dirty="0" err="1" smtClean="0"/>
              <a:t>A.Galindo</a:t>
            </a:r>
            <a:r>
              <a:rPr lang="en-US" sz="2800" dirty="0" smtClean="0"/>
              <a:t> </a:t>
            </a:r>
            <a:r>
              <a:rPr lang="en-US" sz="2800" dirty="0"/>
              <a:t>&amp; </a:t>
            </a:r>
            <a:r>
              <a:rPr lang="en-US" sz="2800" dirty="0" err="1" smtClean="0"/>
              <a:t>U.Panizza</a:t>
            </a:r>
            <a:r>
              <a:rPr lang="en-US" sz="2800" dirty="0" smtClean="0"/>
              <a:t>, 2006. </a:t>
            </a:r>
          </a:p>
          <a:p>
            <a:r>
              <a:rPr lang="en-US" sz="2800" dirty="0" err="1" smtClean="0"/>
              <a:t>Mihir</a:t>
            </a:r>
            <a:r>
              <a:rPr lang="en-US" sz="2800" dirty="0" smtClean="0"/>
              <a:t> Desai</a:t>
            </a:r>
            <a:r>
              <a:rPr lang="en-US" sz="2800" dirty="0"/>
              <a:t>, </a:t>
            </a:r>
            <a:r>
              <a:rPr lang="en-US" sz="2800" dirty="0" smtClean="0"/>
              <a:t>C</a:t>
            </a:r>
            <a:r>
              <a:rPr lang="en-US" sz="2800" dirty="0"/>
              <a:t>. Fritz </a:t>
            </a:r>
            <a:r>
              <a:rPr lang="en-US" sz="2800" dirty="0" smtClean="0"/>
              <a:t>Foley </a:t>
            </a:r>
            <a:r>
              <a:rPr lang="en-US" sz="2800" dirty="0"/>
              <a:t>&amp;</a:t>
            </a:r>
            <a:r>
              <a:rPr lang="en-US" sz="2800" dirty="0" smtClean="0"/>
              <a:t> </a:t>
            </a:r>
            <a:r>
              <a:rPr lang="en-US" sz="2800" dirty="0"/>
              <a:t>Kristin F</a:t>
            </a:r>
            <a:r>
              <a:rPr lang="en-US" sz="2800" dirty="0" smtClean="0"/>
              <a:t>orbes, </a:t>
            </a:r>
            <a:r>
              <a:rPr lang="en-US" sz="2800" i="1" dirty="0" smtClean="0"/>
              <a:t>RFS</a:t>
            </a:r>
            <a:r>
              <a:rPr lang="en-US" sz="2800" dirty="0" smtClean="0"/>
              <a:t>, 2008.</a:t>
            </a:r>
            <a:endParaRPr lang="en-US" sz="2800" dirty="0"/>
          </a:p>
          <a:p>
            <a:r>
              <a:rPr lang="en-US" sz="2800" dirty="0" smtClean="0"/>
              <a:t>Brent </a:t>
            </a:r>
            <a:r>
              <a:rPr lang="en-US" sz="2800" dirty="0"/>
              <a:t>Neiman &amp; Gita </a:t>
            </a:r>
            <a:r>
              <a:rPr lang="en-US" sz="2800" dirty="0" err="1"/>
              <a:t>Gopinath</a:t>
            </a:r>
            <a:r>
              <a:rPr lang="en-US" sz="2800" dirty="0"/>
              <a:t>, </a:t>
            </a:r>
            <a:r>
              <a:rPr lang="en-US" sz="2800" i="1" dirty="0"/>
              <a:t>AER</a:t>
            </a:r>
            <a:r>
              <a:rPr lang="en-US" sz="2800" dirty="0"/>
              <a:t>, 2013. </a:t>
            </a:r>
          </a:p>
          <a:p>
            <a:r>
              <a:rPr lang="en-US" sz="2800" dirty="0" err="1"/>
              <a:t>Sebnem</a:t>
            </a:r>
            <a:r>
              <a:rPr lang="en-US" sz="2800" dirty="0"/>
              <a:t> </a:t>
            </a:r>
            <a:r>
              <a:rPr lang="en-US" sz="2800" dirty="0" err="1" smtClean="0"/>
              <a:t>Kalemli-Ozcan</a:t>
            </a:r>
            <a:r>
              <a:rPr lang="en-US" sz="2800" dirty="0" smtClean="0"/>
              <a:t>, </a:t>
            </a:r>
            <a:r>
              <a:rPr lang="en-US" sz="2800" dirty="0"/>
              <a:t>Herman Kami </a:t>
            </a:r>
            <a:r>
              <a:rPr lang="en-US" sz="2800" dirty="0" smtClean="0"/>
              <a:t>&amp; Carolina </a:t>
            </a:r>
            <a:r>
              <a:rPr lang="en-US" sz="2800" dirty="0"/>
              <a:t>Villegas-Sanchez, </a:t>
            </a:r>
            <a:r>
              <a:rPr lang="en-US" sz="2800" i="1" dirty="0" err="1" smtClean="0"/>
              <a:t>R.E.Stat</a:t>
            </a:r>
            <a:r>
              <a:rPr lang="en-US" sz="2800" i="1" dirty="0" smtClean="0"/>
              <a:t>,</a:t>
            </a:r>
            <a:r>
              <a:rPr lang="en-US" sz="2800" dirty="0" smtClean="0"/>
              <a:t> 2016  </a:t>
            </a:r>
            <a:endParaRPr lang="en-US" sz="2800" dirty="0"/>
          </a:p>
        </p:txBody>
      </p:sp>
    </p:spTree>
    <p:extLst>
      <p:ext uri="{BB962C8B-B14F-4D97-AF65-F5344CB8AC3E}">
        <p14:creationId xmlns:p14="http://schemas.microsoft.com/office/powerpoint/2010/main" val="4213261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What needs to be added to </a:t>
            </a:r>
            <a:r>
              <a:rPr lang="en-US" sz="3600" dirty="0" err="1"/>
              <a:t>Mundell</a:t>
            </a:r>
            <a:r>
              <a:rPr lang="en-US" sz="3600" dirty="0"/>
              <a:t>-Fleming?  Second: composition of capital </a:t>
            </a:r>
            <a:r>
              <a:rPr lang="en-US" sz="3600" dirty="0" smtClean="0"/>
              <a:t>inflows</a:t>
            </a:r>
            <a:endParaRPr lang="en-US" dirty="0"/>
          </a:p>
        </p:txBody>
      </p:sp>
      <p:sp>
        <p:nvSpPr>
          <p:cNvPr id="3" name="Content Placeholder 2"/>
          <p:cNvSpPr>
            <a:spLocks noGrp="1"/>
          </p:cNvSpPr>
          <p:nvPr>
            <p:ph idx="1"/>
          </p:nvPr>
        </p:nvSpPr>
        <p:spPr>
          <a:xfrm>
            <a:off x="457200" y="1676400"/>
            <a:ext cx="8229600" cy="5029200"/>
          </a:xfrm>
        </p:spPr>
        <p:txBody>
          <a:bodyPr>
            <a:normAutofit fontScale="62500" lnSpcReduction="20000"/>
          </a:bodyPr>
          <a:lstStyle/>
          <a:p>
            <a:r>
              <a:rPr lang="en-US" sz="4000" dirty="0" smtClean="0"/>
              <a:t>The contribution </a:t>
            </a:r>
            <a:r>
              <a:rPr lang="en-US" sz="4000" dirty="0"/>
              <a:t>of the </a:t>
            </a:r>
            <a:r>
              <a:rPr lang="en-US" sz="4000" dirty="0" smtClean="0"/>
              <a:t>authors’ </a:t>
            </a:r>
            <a:r>
              <a:rPr lang="en-US" sz="4000" dirty="0"/>
              <a:t>PB </a:t>
            </a:r>
            <a:r>
              <a:rPr lang="en-US" sz="4000" dirty="0" smtClean="0"/>
              <a:t>model </a:t>
            </a:r>
            <a:r>
              <a:rPr lang="en-US" sz="4000" dirty="0"/>
              <a:t>is to distinguish capital inflows according to </a:t>
            </a:r>
            <a:r>
              <a:rPr lang="en-US" sz="4000" dirty="0" smtClean="0"/>
              <a:t>the </a:t>
            </a:r>
            <a:r>
              <a:rPr lang="en-US" sz="4000" dirty="0"/>
              <a:t>asset acquired.  </a:t>
            </a:r>
            <a:endParaRPr lang="en-US" sz="4000" dirty="0" smtClean="0"/>
          </a:p>
          <a:p>
            <a:r>
              <a:rPr lang="en-US" sz="4000" dirty="0" smtClean="0"/>
              <a:t>Yes, this </a:t>
            </a:r>
            <a:r>
              <a:rPr lang="en-US" sz="4000" dirty="0"/>
              <a:t>is </a:t>
            </a:r>
            <a:r>
              <a:rPr lang="en-US" sz="4000" dirty="0" smtClean="0"/>
              <a:t>high </a:t>
            </a:r>
            <a:r>
              <a:rPr lang="en-US" sz="4000" dirty="0"/>
              <a:t>on the list of things missing </a:t>
            </a:r>
            <a:r>
              <a:rPr lang="en-US" sz="4000" dirty="0" smtClean="0"/>
              <a:t/>
            </a:r>
            <a:br>
              <a:rPr lang="en-US" sz="4000" dirty="0" smtClean="0"/>
            </a:br>
            <a:r>
              <a:rPr lang="en-US" sz="4000" dirty="0" smtClean="0"/>
              <a:t>from </a:t>
            </a:r>
            <a:r>
              <a:rPr lang="en-US" sz="4000" dirty="0"/>
              <a:t>the Mundell-Fleming model.  </a:t>
            </a:r>
            <a:endParaRPr lang="en-US" sz="4000" dirty="0" smtClean="0"/>
          </a:p>
          <a:p>
            <a:r>
              <a:rPr lang="en-US" sz="4000" dirty="0" smtClean="0"/>
              <a:t>There </a:t>
            </a:r>
            <a:r>
              <a:rPr lang="en-US" sz="4000" dirty="0"/>
              <a:t>is an extensive literature on implications of the composition of capital </a:t>
            </a:r>
            <a:r>
              <a:rPr lang="en-US" sz="4000" dirty="0" smtClean="0"/>
              <a:t>inflows</a:t>
            </a:r>
          </a:p>
          <a:p>
            <a:pPr lvl="1"/>
            <a:r>
              <a:rPr lang="en-US" sz="3600" dirty="0" smtClean="0"/>
              <a:t>It </a:t>
            </a:r>
            <a:r>
              <a:rPr lang="en-US" sz="3600" dirty="0"/>
              <a:t>doesn’t seem to be referenced here.   </a:t>
            </a:r>
            <a:endParaRPr lang="en-US" sz="3600" dirty="0" smtClean="0"/>
          </a:p>
          <a:p>
            <a:r>
              <a:rPr lang="en-US" sz="4000" dirty="0" smtClean="0"/>
              <a:t>The </a:t>
            </a:r>
            <a:r>
              <a:rPr lang="en-US" sz="4000" dirty="0"/>
              <a:t>most common distinction puts short-term banking flows at one end, as building vulnerability to a future crisis, </a:t>
            </a:r>
            <a:r>
              <a:rPr lang="en-US" sz="4000" dirty="0" smtClean="0"/>
              <a:t>versus </a:t>
            </a:r>
            <a:r>
              <a:rPr lang="en-US" sz="4000" dirty="0"/>
              <a:t>equities and direct investment at the other end, </a:t>
            </a:r>
            <a:r>
              <a:rPr lang="en-US" sz="4000" dirty="0" smtClean="0"/>
              <a:t/>
            </a:r>
            <a:br>
              <a:rPr lang="en-US" sz="4000" dirty="0" smtClean="0"/>
            </a:br>
            <a:r>
              <a:rPr lang="en-US" sz="4000" dirty="0" smtClean="0"/>
              <a:t>considered </a:t>
            </a:r>
            <a:r>
              <a:rPr lang="en-US" sz="4000" dirty="0"/>
              <a:t>safer.    </a:t>
            </a:r>
            <a:endParaRPr lang="en-US" sz="4000" dirty="0" smtClean="0"/>
          </a:p>
          <a:p>
            <a:r>
              <a:rPr lang="en-US" sz="4000" dirty="0" smtClean="0"/>
              <a:t>One can </a:t>
            </a:r>
            <a:r>
              <a:rPr lang="en-US" sz="4000" dirty="0"/>
              <a:t>build a nice portfolio balance model around that, and perhaps look at the capacity for </a:t>
            </a:r>
            <a:r>
              <a:rPr lang="en-US" sz="4000" dirty="0" err="1"/>
              <a:t>macroprudential</a:t>
            </a:r>
            <a:r>
              <a:rPr lang="en-US" sz="4000" dirty="0"/>
              <a:t> policies to influence the composition.  </a:t>
            </a:r>
          </a:p>
        </p:txBody>
      </p:sp>
    </p:spTree>
    <p:extLst>
      <p:ext uri="{BB962C8B-B14F-4D97-AF65-F5344CB8AC3E}">
        <p14:creationId xmlns:p14="http://schemas.microsoft.com/office/powerpoint/2010/main" val="52660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900" dirty="0" smtClean="0"/>
              <a:t>A </a:t>
            </a:r>
            <a:r>
              <a:rPr lang="en-US" sz="2900" dirty="0"/>
              <a:t>sample of </a:t>
            </a:r>
            <a:r>
              <a:rPr lang="en-US" sz="2900" dirty="0" smtClean="0"/>
              <a:t>references on composition of capital</a:t>
            </a:r>
            <a:endParaRPr lang="en-US" sz="2900" dirty="0"/>
          </a:p>
        </p:txBody>
      </p:sp>
      <p:sp>
        <p:nvSpPr>
          <p:cNvPr id="3" name="Content Placeholder 2"/>
          <p:cNvSpPr>
            <a:spLocks noGrp="1"/>
          </p:cNvSpPr>
          <p:nvPr>
            <p:ph idx="1"/>
          </p:nvPr>
        </p:nvSpPr>
        <p:spPr>
          <a:xfrm>
            <a:off x="457200" y="1874837"/>
            <a:ext cx="8229600" cy="4525963"/>
          </a:xfrm>
        </p:spPr>
        <p:txBody>
          <a:bodyPr>
            <a:normAutofit/>
          </a:bodyPr>
          <a:lstStyle/>
          <a:p>
            <a:r>
              <a:rPr lang="en-US" sz="2800" dirty="0" smtClean="0"/>
              <a:t>Andrei Levchenko &amp; Paolo </a:t>
            </a:r>
            <a:r>
              <a:rPr lang="en-US" sz="2800" dirty="0"/>
              <a:t>Mauro, 2007, </a:t>
            </a:r>
            <a:r>
              <a:rPr lang="en-US" sz="2800" i="1" dirty="0" smtClean="0"/>
              <a:t>World </a:t>
            </a:r>
            <a:r>
              <a:rPr lang="en-US" sz="2800" i="1" dirty="0"/>
              <a:t>Bank </a:t>
            </a:r>
            <a:r>
              <a:rPr lang="en-US" sz="2800" i="1" dirty="0" smtClean="0"/>
              <a:t>Ec. Rev.,</a:t>
            </a:r>
            <a:r>
              <a:rPr lang="en-US" sz="2800" dirty="0" smtClean="0"/>
              <a:t> 2007.</a:t>
            </a:r>
            <a:endParaRPr lang="en-US" sz="2800" dirty="0"/>
          </a:p>
          <a:p>
            <a:r>
              <a:rPr lang="en-US" sz="2800" dirty="0"/>
              <a:t>Katherine </a:t>
            </a:r>
            <a:r>
              <a:rPr lang="en-US" sz="2800" dirty="0" smtClean="0"/>
              <a:t>Smith &amp; </a:t>
            </a:r>
            <a:r>
              <a:rPr lang="en-US" sz="2800" dirty="0"/>
              <a:t>Diego </a:t>
            </a:r>
            <a:r>
              <a:rPr lang="en-US" sz="2800" dirty="0" err="1"/>
              <a:t>Valderrama</a:t>
            </a:r>
            <a:r>
              <a:rPr lang="en-US" sz="2800" dirty="0" smtClean="0"/>
              <a:t>, </a:t>
            </a:r>
            <a:r>
              <a:rPr lang="en-US" sz="2800" i="1" dirty="0" smtClean="0"/>
              <a:t>JDE</a:t>
            </a:r>
            <a:r>
              <a:rPr lang="en-US" sz="2800" dirty="0" smtClean="0"/>
              <a:t>, 2009.</a:t>
            </a:r>
          </a:p>
          <a:p>
            <a:r>
              <a:rPr lang="en-US" sz="2800" dirty="0" smtClean="0"/>
              <a:t>Fernando </a:t>
            </a:r>
            <a:r>
              <a:rPr lang="en-US" sz="2800" dirty="0" err="1"/>
              <a:t>Broner</a:t>
            </a:r>
            <a:r>
              <a:rPr lang="en-US" sz="2800" dirty="0"/>
              <a:t>, et al, </a:t>
            </a:r>
            <a:r>
              <a:rPr lang="en-US" sz="2800" i="1" dirty="0"/>
              <a:t>Journal of Monetary Economics,</a:t>
            </a:r>
            <a:r>
              <a:rPr lang="en-US" sz="2800" dirty="0"/>
              <a:t> 2013</a:t>
            </a:r>
            <a:r>
              <a:rPr lang="en-US" sz="2800" dirty="0" smtClean="0"/>
              <a:t>.</a:t>
            </a:r>
          </a:p>
          <a:p>
            <a:r>
              <a:rPr lang="en-US" sz="2800" dirty="0"/>
              <a:t>John </a:t>
            </a:r>
            <a:r>
              <a:rPr lang="en-US" sz="2800" dirty="0" err="1"/>
              <a:t>Bluedorn</a:t>
            </a:r>
            <a:r>
              <a:rPr lang="en-US" sz="2800" dirty="0"/>
              <a:t>, et al, IMF, 2013</a:t>
            </a:r>
            <a:r>
              <a:rPr lang="en-US" sz="2800" dirty="0" smtClean="0"/>
              <a:t>.</a:t>
            </a:r>
          </a:p>
          <a:p>
            <a:r>
              <a:rPr lang="en-US" sz="2800" dirty="0"/>
              <a:t>Laura Alfaro, </a:t>
            </a:r>
            <a:r>
              <a:rPr lang="en-US" sz="2800" dirty="0" err="1"/>
              <a:t>Sebnem</a:t>
            </a:r>
            <a:r>
              <a:rPr lang="en-US" sz="2800" dirty="0"/>
              <a:t> </a:t>
            </a:r>
            <a:r>
              <a:rPr lang="en-US" sz="2800" dirty="0" err="1"/>
              <a:t>Kalemli‐Ozcan</a:t>
            </a:r>
            <a:r>
              <a:rPr lang="en-US" sz="2800" dirty="0"/>
              <a:t>, </a:t>
            </a:r>
            <a:r>
              <a:rPr lang="en-US" sz="2800" dirty="0" smtClean="0"/>
              <a:t>&amp; </a:t>
            </a:r>
            <a:r>
              <a:rPr lang="en-US" sz="2800" dirty="0" err="1"/>
              <a:t>Vadym</a:t>
            </a:r>
            <a:r>
              <a:rPr lang="en-US" sz="2800" dirty="0"/>
              <a:t> </a:t>
            </a:r>
            <a:r>
              <a:rPr lang="en-US" sz="2800" dirty="0" err="1"/>
              <a:t>Volosovych</a:t>
            </a:r>
            <a:r>
              <a:rPr lang="en-US" sz="2800" dirty="0"/>
              <a:t>, </a:t>
            </a:r>
            <a:r>
              <a:rPr lang="en-US" sz="2800" i="1" dirty="0"/>
              <a:t>J. of the European Econ. Assoc.</a:t>
            </a:r>
            <a:r>
              <a:rPr lang="en-US" sz="2800" dirty="0"/>
              <a:t>, 2014. </a:t>
            </a:r>
          </a:p>
          <a:p>
            <a:endParaRPr lang="en-US" dirty="0"/>
          </a:p>
        </p:txBody>
      </p:sp>
    </p:spTree>
    <p:extLst>
      <p:ext uri="{BB962C8B-B14F-4D97-AF65-F5344CB8AC3E}">
        <p14:creationId xmlns:p14="http://schemas.microsoft.com/office/powerpoint/2010/main" val="420554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220200" cy="1143000"/>
          </a:xfrm>
        </p:spPr>
        <p:txBody>
          <a:bodyPr>
            <a:normAutofit fontScale="90000"/>
          </a:bodyPr>
          <a:lstStyle/>
          <a:p>
            <a:r>
              <a:rPr lang="en-US" sz="3200" dirty="0"/>
              <a:t>But </a:t>
            </a:r>
            <a:r>
              <a:rPr lang="en-US" sz="3200" dirty="0" smtClean="0"/>
              <a:t>the </a:t>
            </a:r>
            <a:r>
              <a:rPr lang="en-US" sz="3200" dirty="0"/>
              <a:t>authors </a:t>
            </a:r>
            <a:r>
              <a:rPr lang="en-US" sz="3200" dirty="0" smtClean="0"/>
              <a:t>have in mind a different decomposition.  </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5334000"/>
          </a:xfrm>
        </p:spPr>
        <p:txBody>
          <a:bodyPr>
            <a:normAutofit fontScale="70000" lnSpcReduction="20000"/>
          </a:bodyPr>
          <a:lstStyle/>
          <a:p>
            <a:r>
              <a:rPr lang="en-US" dirty="0" smtClean="0"/>
              <a:t>For </a:t>
            </a:r>
            <a:r>
              <a:rPr lang="en-US" dirty="0"/>
              <a:t>them the </a:t>
            </a:r>
            <a:r>
              <a:rPr lang="en-US" dirty="0" smtClean="0"/>
              <a:t>key </a:t>
            </a:r>
            <a:r>
              <a:rPr lang="en-US" dirty="0"/>
              <a:t>distinction is </a:t>
            </a:r>
            <a:r>
              <a:rPr lang="en-US" dirty="0" smtClean="0"/>
              <a:t>bonds vs. </a:t>
            </a:r>
            <a:r>
              <a:rPr lang="en-US" dirty="0"/>
              <a:t>non-bond </a:t>
            </a:r>
            <a:r>
              <a:rPr lang="en-US" dirty="0" smtClean="0"/>
              <a:t>assets.  </a:t>
            </a:r>
          </a:p>
          <a:p>
            <a:pPr lvl="1"/>
            <a:r>
              <a:rPr lang="en-US" dirty="0" smtClean="0"/>
              <a:t>“Non-bond assets” </a:t>
            </a:r>
            <a:r>
              <a:rPr lang="en-US" dirty="0"/>
              <a:t>classify bank credit together with FDI and equities.  </a:t>
            </a:r>
            <a:endParaRPr lang="en-US" dirty="0" smtClean="0"/>
          </a:p>
          <a:p>
            <a:r>
              <a:rPr lang="en-US" dirty="0" smtClean="0"/>
              <a:t>What </a:t>
            </a:r>
            <a:r>
              <a:rPr lang="en-US" dirty="0"/>
              <a:t>do bank loans and FDI have in common that distinguishes them from bonds? </a:t>
            </a:r>
            <a:endParaRPr lang="en-US" dirty="0" smtClean="0"/>
          </a:p>
          <a:p>
            <a:r>
              <a:rPr lang="en-US" dirty="0" smtClean="0"/>
              <a:t>Their </a:t>
            </a:r>
            <a:r>
              <a:rPr lang="en-US" dirty="0"/>
              <a:t>definition of </a:t>
            </a:r>
            <a:r>
              <a:rPr lang="en-US" dirty="0" smtClean="0"/>
              <a:t>bonds is rather </a:t>
            </a:r>
            <a:r>
              <a:rPr lang="en-US" dirty="0"/>
              <a:t>particular: it is the asset whose rate of return is directly controlled by domestic monetary policy.  </a:t>
            </a:r>
            <a:r>
              <a:rPr lang="en-US" sz="1300" dirty="0" smtClean="0"/>
              <a:t/>
            </a:r>
            <a:br>
              <a:rPr lang="en-US" sz="1300" dirty="0" smtClean="0"/>
            </a:br>
            <a:endParaRPr lang="en-US" sz="1300" dirty="0" smtClean="0"/>
          </a:p>
          <a:p>
            <a:r>
              <a:rPr lang="en-US" dirty="0" smtClean="0"/>
              <a:t>But </a:t>
            </a:r>
            <a:r>
              <a:rPr lang="en-US" dirty="0"/>
              <a:t>I see a </a:t>
            </a:r>
            <a:r>
              <a:rPr lang="en-US" dirty="0" smtClean="0"/>
              <a:t>difficulty:  </a:t>
            </a:r>
            <a:br>
              <a:rPr lang="en-US" dirty="0" smtClean="0"/>
            </a:br>
            <a:r>
              <a:rPr lang="en-US" i="1" dirty="0" smtClean="0"/>
              <a:t>There </a:t>
            </a:r>
            <a:r>
              <a:rPr lang="en-US" i="1" dirty="0"/>
              <a:t>is no asset whose return is controlled by domestic monetary policy</a:t>
            </a:r>
            <a:r>
              <a:rPr lang="en-US" dirty="0"/>
              <a:t> under full financial integration and a </a:t>
            </a:r>
            <a:r>
              <a:rPr lang="en-US" dirty="0" smtClean="0"/>
              <a:t>fixed exchange rate.  </a:t>
            </a:r>
          </a:p>
          <a:p>
            <a:r>
              <a:rPr lang="en-US" dirty="0" smtClean="0"/>
              <a:t>So </a:t>
            </a:r>
            <a:r>
              <a:rPr lang="en-US" dirty="0"/>
              <a:t>perhaps the theoretical results that are phrased as what happens when capital inflows lower the bond interest rate </a:t>
            </a:r>
            <a:br>
              <a:rPr lang="en-US" dirty="0"/>
            </a:br>
            <a:r>
              <a:rPr lang="en-US" dirty="0" smtClean="0"/>
              <a:t>really tell </a:t>
            </a:r>
            <a:r>
              <a:rPr lang="en-US" dirty="0"/>
              <a:t>us what happens under a fixed rate and non-sterilization.  </a:t>
            </a:r>
            <a:endParaRPr lang="en-US" dirty="0" smtClean="0"/>
          </a:p>
          <a:p>
            <a:r>
              <a:rPr lang="en-US" dirty="0" smtClean="0"/>
              <a:t>Yes</a:t>
            </a:r>
            <a:r>
              <a:rPr lang="en-US" dirty="0"/>
              <a:t>, if the central bank keeps the policy interest rate high </a:t>
            </a:r>
            <a:r>
              <a:rPr lang="en-US" dirty="0" smtClean="0"/>
              <a:t/>
            </a:r>
            <a:br>
              <a:rPr lang="en-US" dirty="0" smtClean="0"/>
            </a:br>
            <a:r>
              <a:rPr lang="en-US" dirty="0" smtClean="0"/>
              <a:t>despite </a:t>
            </a:r>
            <a:r>
              <a:rPr lang="en-US" dirty="0"/>
              <a:t>the </a:t>
            </a:r>
            <a:r>
              <a:rPr lang="en-US" dirty="0" smtClean="0"/>
              <a:t>inflow</a:t>
            </a:r>
            <a:r>
              <a:rPr lang="en-US" dirty="0"/>
              <a:t>, the currency </a:t>
            </a:r>
            <a:r>
              <a:rPr lang="en-US" dirty="0" smtClean="0"/>
              <a:t>appreciates.  </a:t>
            </a:r>
          </a:p>
          <a:p>
            <a:r>
              <a:rPr lang="en-US" dirty="0" smtClean="0"/>
              <a:t>But </a:t>
            </a:r>
            <a:r>
              <a:rPr lang="en-US" dirty="0"/>
              <a:t>the key point is that the authorities allow the currency </a:t>
            </a:r>
            <a:r>
              <a:rPr lang="en-US" dirty="0" smtClean="0"/>
              <a:t/>
            </a:r>
            <a:br>
              <a:rPr lang="en-US" dirty="0" smtClean="0"/>
            </a:br>
            <a:r>
              <a:rPr lang="en-US" dirty="0" smtClean="0"/>
              <a:t>to </a:t>
            </a:r>
            <a:r>
              <a:rPr lang="en-US" dirty="0"/>
              <a:t>appreciate, </a:t>
            </a:r>
            <a:r>
              <a:rPr lang="en-US" dirty="0" smtClean="0"/>
              <a:t>more than </a:t>
            </a:r>
            <a:r>
              <a:rPr lang="en-US" dirty="0"/>
              <a:t>the nature of the capital </a:t>
            </a:r>
            <a:r>
              <a:rPr lang="en-US" dirty="0" smtClean="0"/>
              <a:t>inflows.</a:t>
            </a:r>
            <a:endParaRPr lang="en-US" dirty="0"/>
          </a:p>
        </p:txBody>
      </p:sp>
    </p:spTree>
    <p:extLst>
      <p:ext uri="{BB962C8B-B14F-4D97-AF65-F5344CB8AC3E}">
        <p14:creationId xmlns:p14="http://schemas.microsoft.com/office/powerpoint/2010/main" val="87821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Empirical </a:t>
            </a:r>
            <a:r>
              <a:rPr lang="en-US" sz="3600" dirty="0" smtClean="0"/>
              <a:t>results</a:t>
            </a:r>
            <a:endParaRPr lang="en-US" sz="3600" dirty="0"/>
          </a:p>
        </p:txBody>
      </p:sp>
      <p:sp>
        <p:nvSpPr>
          <p:cNvPr id="3" name="Content Placeholder 2"/>
          <p:cNvSpPr>
            <a:spLocks noGrp="1"/>
          </p:cNvSpPr>
          <p:nvPr>
            <p:ph idx="1"/>
          </p:nvPr>
        </p:nvSpPr>
        <p:spPr/>
        <p:txBody>
          <a:bodyPr>
            <a:normAutofit fontScale="85000" lnSpcReduction="10000"/>
          </a:bodyPr>
          <a:lstStyle/>
          <a:p>
            <a:r>
              <a:rPr lang="en-US" dirty="0" smtClean="0"/>
              <a:t>19 </a:t>
            </a:r>
            <a:r>
              <a:rPr lang="en-US" dirty="0"/>
              <a:t>countries, starting in 2000. </a:t>
            </a:r>
            <a:r>
              <a:rPr lang="en-US" sz="900" dirty="0" smtClean="0"/>
              <a:t/>
            </a:r>
            <a:br>
              <a:rPr lang="en-US" sz="900" dirty="0" smtClean="0"/>
            </a:br>
            <a:r>
              <a:rPr lang="en-US" sz="900" dirty="0" smtClean="0"/>
              <a:t> </a:t>
            </a:r>
          </a:p>
          <a:p>
            <a:r>
              <a:rPr lang="en-US" dirty="0" smtClean="0"/>
              <a:t>They first test </a:t>
            </a:r>
            <a:r>
              <a:rPr lang="en-US" dirty="0"/>
              <a:t>the effects </a:t>
            </a:r>
            <a:r>
              <a:rPr lang="en-US" dirty="0" smtClean="0"/>
              <a:t>“bond” </a:t>
            </a:r>
            <a:r>
              <a:rPr lang="en-US" dirty="0"/>
              <a:t>vs. </a:t>
            </a:r>
            <a:r>
              <a:rPr lang="en-US" dirty="0" smtClean="0"/>
              <a:t>“non-bond” </a:t>
            </a:r>
            <a:r>
              <a:rPr lang="en-US" dirty="0"/>
              <a:t>flows.  </a:t>
            </a:r>
            <a:endParaRPr lang="en-US" dirty="0" smtClean="0"/>
          </a:p>
          <a:p>
            <a:r>
              <a:rPr lang="en-US" dirty="0"/>
              <a:t>a</a:t>
            </a:r>
            <a:r>
              <a:rPr lang="en-US" dirty="0" smtClean="0"/>
              <a:t>nd </a:t>
            </a:r>
            <a:r>
              <a:rPr lang="en-US" dirty="0"/>
              <a:t>then </a:t>
            </a:r>
            <a:r>
              <a:rPr lang="en-US" dirty="0" smtClean="0"/>
              <a:t>add </a:t>
            </a:r>
            <a:r>
              <a:rPr lang="en-US" dirty="0"/>
              <a:t>to the equation the policies used to react to inflows such as foreign exchange intervention, </a:t>
            </a:r>
            <a:r>
              <a:rPr lang="en-US" dirty="0" smtClean="0"/>
              <a:t/>
            </a:r>
            <a:br>
              <a:rPr lang="en-US" dirty="0" smtClean="0"/>
            </a:br>
            <a:r>
              <a:rPr lang="en-US" dirty="0" smtClean="0"/>
              <a:t>which </a:t>
            </a:r>
            <a:r>
              <a:rPr lang="en-US" dirty="0"/>
              <a:t>in my view is where the action should </a:t>
            </a:r>
            <a:r>
              <a:rPr lang="en-US" dirty="0" smtClean="0"/>
              <a:t>be</a:t>
            </a:r>
            <a:r>
              <a:rPr lang="en-US" sz="1200" dirty="0" smtClean="0"/>
              <a:t>.  </a:t>
            </a:r>
            <a:br>
              <a:rPr lang="en-US" sz="1200" dirty="0" smtClean="0"/>
            </a:br>
            <a:endParaRPr lang="en-US" sz="1200" dirty="0" smtClean="0"/>
          </a:p>
          <a:p>
            <a:r>
              <a:rPr lang="en-US" dirty="0" smtClean="0"/>
              <a:t>They conclude: </a:t>
            </a:r>
            <a:r>
              <a:rPr lang="en-US" dirty="0"/>
              <a:t>“overall, we see the set of results as strongly supportive of the distinction between bond and non-bond flows: Bond flows are contractionary. Non-bond flows can be expansionary</a:t>
            </a:r>
            <a:r>
              <a:rPr lang="en-US" dirty="0" smtClean="0"/>
              <a:t>.”</a:t>
            </a:r>
            <a:endParaRPr lang="en-US" dirty="0"/>
          </a:p>
        </p:txBody>
      </p:sp>
    </p:spTree>
    <p:extLst>
      <p:ext uri="{BB962C8B-B14F-4D97-AF65-F5344CB8AC3E}">
        <p14:creationId xmlns:p14="http://schemas.microsoft.com/office/powerpoint/2010/main" val="457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Endogeneity again</a:t>
            </a:r>
            <a:endParaRPr lang="en-US" sz="3200" dirty="0"/>
          </a:p>
        </p:txBody>
      </p:sp>
      <p:sp>
        <p:nvSpPr>
          <p:cNvPr id="3" name="Content Placeholder 2"/>
          <p:cNvSpPr>
            <a:spLocks noGrp="1"/>
          </p:cNvSpPr>
          <p:nvPr>
            <p:ph idx="1"/>
          </p:nvPr>
        </p:nvSpPr>
        <p:spPr>
          <a:xfrm>
            <a:off x="304800" y="1524000"/>
            <a:ext cx="8534400" cy="4602163"/>
          </a:xfrm>
        </p:spPr>
        <p:txBody>
          <a:bodyPr>
            <a:normAutofit fontScale="77500" lnSpcReduction="20000"/>
          </a:bodyPr>
          <a:lstStyle/>
          <a:p>
            <a:r>
              <a:rPr lang="en-US" dirty="0" smtClean="0"/>
              <a:t>Recall that one likely reason </a:t>
            </a:r>
            <a:r>
              <a:rPr lang="en-US" dirty="0"/>
              <a:t>for the capital inflows of 2007-08 and 2010 was a response to rapid growth in EMs.  </a:t>
            </a:r>
            <a:endParaRPr lang="en-US" dirty="0" smtClean="0"/>
          </a:p>
          <a:p>
            <a:pPr lvl="1"/>
            <a:r>
              <a:rPr lang="en-US" dirty="0"/>
              <a:t>T</a:t>
            </a:r>
            <a:r>
              <a:rPr lang="en-US" dirty="0" smtClean="0"/>
              <a:t>he </a:t>
            </a:r>
            <a:r>
              <a:rPr lang="en-US" dirty="0"/>
              <a:t>global </a:t>
            </a:r>
            <a:r>
              <a:rPr lang="en-US" dirty="0" smtClean="0"/>
              <a:t>“China + commodities” </a:t>
            </a:r>
            <a:r>
              <a:rPr lang="en-US" dirty="0"/>
              <a:t>boom.   </a:t>
            </a:r>
            <a:endParaRPr lang="en-US" dirty="0" smtClean="0"/>
          </a:p>
          <a:p>
            <a:pPr lvl="1"/>
            <a:r>
              <a:rPr lang="en-US" dirty="0" smtClean="0"/>
              <a:t>From </a:t>
            </a:r>
            <a:r>
              <a:rPr lang="en-US" dirty="0"/>
              <a:t>an econometric viewpoint, </a:t>
            </a:r>
            <a:r>
              <a:rPr lang="en-US" dirty="0" smtClean="0"/>
              <a:t>such </a:t>
            </a:r>
            <a:r>
              <a:rPr lang="en-US" dirty="0"/>
              <a:t>factors </a:t>
            </a:r>
            <a:r>
              <a:rPr lang="en-US" dirty="0" smtClean="0"/>
              <a:t/>
            </a:r>
            <a:br>
              <a:rPr lang="en-US" dirty="0" smtClean="0"/>
            </a:br>
            <a:r>
              <a:rPr lang="en-US" dirty="0" smtClean="0"/>
              <a:t>would </a:t>
            </a:r>
            <a:r>
              <a:rPr lang="en-US" dirty="0"/>
              <a:t>render the </a:t>
            </a:r>
            <a:r>
              <a:rPr lang="en-US" dirty="0" smtClean="0"/>
              <a:t>inflows </a:t>
            </a:r>
            <a:r>
              <a:rPr lang="en-US" dirty="0"/>
              <a:t>endogenous.  </a:t>
            </a:r>
            <a:endParaRPr lang="en-US" dirty="0" smtClean="0"/>
          </a:p>
          <a:p>
            <a:r>
              <a:rPr lang="en-US" dirty="0" smtClean="0"/>
              <a:t>The </a:t>
            </a:r>
            <a:r>
              <a:rPr lang="en-US" dirty="0"/>
              <a:t>authors realize the need to deal with </a:t>
            </a:r>
            <a:r>
              <a:rPr lang="en-US" dirty="0" smtClean="0"/>
              <a:t>endogeneity.</a:t>
            </a:r>
          </a:p>
          <a:p>
            <a:pPr lvl="1"/>
            <a:r>
              <a:rPr lang="en-US" dirty="0" smtClean="0"/>
              <a:t>Their solution: </a:t>
            </a:r>
            <a:r>
              <a:rPr lang="en-US" dirty="0"/>
              <a:t>“when looking at each country, we use global flows to all emerging market countries as instruments, on the assumption that these are unlikely to be correlated with developments in any particular emerging market country.”   </a:t>
            </a:r>
            <a:endParaRPr lang="en-US" dirty="0" smtClean="0"/>
          </a:p>
          <a:p>
            <a:pPr lvl="1"/>
            <a:r>
              <a:rPr lang="en-US" dirty="0" smtClean="0"/>
              <a:t>I </a:t>
            </a:r>
            <a:r>
              <a:rPr lang="en-US" dirty="0"/>
              <a:t>don’t accept that the aggregate capital flows to EMs can be viewed as exogenous from the viewpoint of an individual EM, </a:t>
            </a:r>
            <a:endParaRPr lang="en-US" dirty="0" smtClean="0"/>
          </a:p>
          <a:p>
            <a:pPr lvl="2"/>
            <a:r>
              <a:rPr lang="en-US" dirty="0" smtClean="0"/>
              <a:t>in </a:t>
            </a:r>
            <a:r>
              <a:rPr lang="en-US" dirty="0"/>
              <a:t>the key sense that it would have to be uncorrelated </a:t>
            </a:r>
            <a:r>
              <a:rPr lang="en-US" dirty="0" smtClean="0"/>
              <a:t/>
            </a:r>
            <a:br>
              <a:rPr lang="en-US" dirty="0" smtClean="0"/>
            </a:br>
            <a:r>
              <a:rPr lang="en-US" dirty="0" smtClean="0"/>
              <a:t>with </a:t>
            </a:r>
            <a:r>
              <a:rPr lang="en-US" dirty="0"/>
              <a:t>the error term in the regression.  It is not. </a:t>
            </a:r>
          </a:p>
        </p:txBody>
      </p:sp>
    </p:spTree>
    <p:extLst>
      <p:ext uri="{BB962C8B-B14F-4D97-AF65-F5344CB8AC3E}">
        <p14:creationId xmlns:p14="http://schemas.microsoft.com/office/powerpoint/2010/main" val="59998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2800" dirty="0" smtClean="0"/>
              <a:t>Dealing with endogeneity</a:t>
            </a:r>
            <a:endParaRPr lang="en-US" sz="2800" dirty="0"/>
          </a:p>
        </p:txBody>
      </p:sp>
      <p:sp>
        <p:nvSpPr>
          <p:cNvPr id="3" name="Content Placeholder 2"/>
          <p:cNvSpPr>
            <a:spLocks noGrp="1"/>
          </p:cNvSpPr>
          <p:nvPr>
            <p:ph idx="1"/>
          </p:nvPr>
        </p:nvSpPr>
        <p:spPr>
          <a:xfrm>
            <a:off x="152400" y="1143000"/>
            <a:ext cx="8686800" cy="6248400"/>
          </a:xfrm>
        </p:spPr>
        <p:txBody>
          <a:bodyPr>
            <a:normAutofit fontScale="62500" lnSpcReduction="20000"/>
          </a:bodyPr>
          <a:lstStyle/>
          <a:p>
            <a:r>
              <a:rPr lang="en-US" sz="3800" dirty="0"/>
              <a:t>I am much more sympathetic </a:t>
            </a:r>
            <a:r>
              <a:rPr lang="en-US" sz="3800" dirty="0" smtClean="0"/>
              <a:t>where </a:t>
            </a:r>
            <a:r>
              <a:rPr lang="en-US" sz="3800" dirty="0"/>
              <a:t>they go on to consider the effect of policy responses like fx intervention and </a:t>
            </a:r>
            <a:r>
              <a:rPr lang="en-US" sz="3800" dirty="0" smtClean="0"/>
              <a:t>use </a:t>
            </a:r>
            <a:r>
              <a:rPr lang="en-US" sz="3800" dirty="0"/>
              <a:t>the US </a:t>
            </a:r>
            <a:r>
              <a:rPr lang="en-US" sz="3800" dirty="0" smtClean="0"/>
              <a:t>T </a:t>
            </a:r>
            <a:r>
              <a:rPr lang="en-US" sz="3800" dirty="0"/>
              <a:t>bill rate </a:t>
            </a:r>
            <a:r>
              <a:rPr lang="en-US" sz="3800" dirty="0" smtClean="0"/>
              <a:t>&amp; VIX as instruments </a:t>
            </a:r>
            <a:r>
              <a:rPr lang="en-US" sz="3800" dirty="0"/>
              <a:t>for the capital inflow variable.  </a:t>
            </a:r>
            <a:endParaRPr lang="en-US" sz="3800" dirty="0" smtClean="0"/>
          </a:p>
          <a:p>
            <a:r>
              <a:rPr lang="en-US" sz="3800" dirty="0"/>
              <a:t>T</a:t>
            </a:r>
            <a:r>
              <a:rPr lang="en-US" sz="3800" dirty="0" smtClean="0"/>
              <a:t>hese IVs </a:t>
            </a:r>
            <a:r>
              <a:rPr lang="en-US" sz="3800" dirty="0"/>
              <a:t>do get at the endogeneity problem </a:t>
            </a:r>
            <a:endParaRPr lang="en-US" sz="3800" dirty="0" smtClean="0"/>
          </a:p>
          <a:p>
            <a:pPr lvl="1"/>
            <a:r>
              <a:rPr lang="en-US" sz="3400" dirty="0" smtClean="0"/>
              <a:t>on </a:t>
            </a:r>
            <a:r>
              <a:rPr lang="en-US" sz="3400" dirty="0"/>
              <a:t>a time series dimension. </a:t>
            </a:r>
            <a:r>
              <a:rPr lang="en-US" sz="1500" dirty="0" smtClean="0"/>
              <a:t/>
            </a:r>
            <a:br>
              <a:rPr lang="en-US" sz="1500" dirty="0" smtClean="0"/>
            </a:br>
            <a:r>
              <a:rPr lang="en-US" sz="1500" dirty="0" smtClean="0"/>
              <a:t> </a:t>
            </a:r>
          </a:p>
          <a:p>
            <a:r>
              <a:rPr lang="en-US" sz="3800" dirty="0" smtClean="0"/>
              <a:t>But </a:t>
            </a:r>
            <a:r>
              <a:rPr lang="en-US" sz="3800" dirty="0"/>
              <a:t>it would help to have a cross-section dimension, </a:t>
            </a:r>
            <a:r>
              <a:rPr lang="en-US" sz="3800" dirty="0" smtClean="0"/>
              <a:t/>
            </a:r>
            <a:br>
              <a:rPr lang="en-US" sz="3800" dirty="0" smtClean="0"/>
            </a:br>
            <a:r>
              <a:rPr lang="en-US" sz="3800" dirty="0" smtClean="0"/>
              <a:t>and </a:t>
            </a:r>
            <a:r>
              <a:rPr lang="en-US" sz="3800" dirty="0"/>
              <a:t>here these instruments don’t help. </a:t>
            </a:r>
            <a:endParaRPr lang="en-US" sz="3800" dirty="0" smtClean="0"/>
          </a:p>
          <a:p>
            <a:pPr lvl="1"/>
            <a:r>
              <a:rPr lang="en-US" sz="3200" dirty="0" smtClean="0"/>
              <a:t>One </a:t>
            </a:r>
            <a:r>
              <a:rPr lang="en-US" sz="3200" dirty="0"/>
              <a:t>wants to know whether the countries that foreigners found particularly attractive </a:t>
            </a:r>
            <a:r>
              <a:rPr lang="en-US" sz="3200" dirty="0" smtClean="0"/>
              <a:t>but that tried </a:t>
            </a:r>
            <a:r>
              <a:rPr lang="en-US" sz="3200" dirty="0"/>
              <a:t>to dampen the currency appreciation and its effects via </a:t>
            </a:r>
            <a:r>
              <a:rPr lang="en-US" sz="3200" dirty="0" smtClean="0"/>
              <a:t>fx </a:t>
            </a:r>
            <a:r>
              <a:rPr lang="en-US" sz="3200" dirty="0"/>
              <a:t>intervention were able to do so </a:t>
            </a:r>
            <a:r>
              <a:rPr lang="en-US" sz="3200" dirty="0" smtClean="0"/>
              <a:t>successfully.   </a:t>
            </a:r>
            <a:r>
              <a:rPr lang="en-US" sz="1900" dirty="0" smtClean="0"/>
              <a:t/>
            </a:r>
            <a:br>
              <a:rPr lang="en-US" sz="1900" dirty="0" smtClean="0"/>
            </a:br>
            <a:endParaRPr lang="en-US" sz="1900" dirty="0" smtClean="0"/>
          </a:p>
          <a:p>
            <a:r>
              <a:rPr lang="en-US" sz="3800" dirty="0" smtClean="0"/>
              <a:t>I </a:t>
            </a:r>
            <a:r>
              <a:rPr lang="en-US" sz="3800" dirty="0"/>
              <a:t>can think of ways </a:t>
            </a:r>
            <a:r>
              <a:rPr lang="en-US" sz="3800" dirty="0" smtClean="0"/>
              <a:t>to </a:t>
            </a:r>
            <a:r>
              <a:rPr lang="en-US" sz="3800" dirty="0"/>
              <a:t>address the endogeneity </a:t>
            </a:r>
            <a:r>
              <a:rPr lang="en-US" sz="3800" dirty="0" smtClean="0"/>
              <a:t>on </a:t>
            </a:r>
            <a:r>
              <a:rPr lang="en-US" sz="3800" dirty="0"/>
              <a:t>this dimension.  </a:t>
            </a:r>
            <a:endParaRPr lang="en-US" sz="3800" dirty="0" smtClean="0"/>
          </a:p>
          <a:p>
            <a:r>
              <a:rPr lang="en-US" sz="3800" dirty="0" smtClean="0"/>
              <a:t>But </a:t>
            </a:r>
            <a:r>
              <a:rPr lang="en-US" sz="3800" dirty="0"/>
              <a:t>now I am in danger of fully repeating my comments from </a:t>
            </a:r>
            <a:r>
              <a:rPr lang="en-US" sz="3800" dirty="0" smtClean="0"/>
              <a:t/>
            </a:r>
            <a:br>
              <a:rPr lang="en-US" sz="3800" dirty="0" smtClean="0"/>
            </a:br>
            <a:r>
              <a:rPr lang="en-US" sz="3800" dirty="0" smtClean="0"/>
              <a:t>one </a:t>
            </a:r>
            <a:r>
              <a:rPr lang="en-US" sz="3800" dirty="0"/>
              <a:t>year ago on another interesting paper co-authored by Olivier.  </a:t>
            </a:r>
            <a:endParaRPr lang="en-US" sz="3800" dirty="0" smtClean="0"/>
          </a:p>
          <a:p>
            <a:pPr lvl="1"/>
            <a:r>
              <a:rPr lang="en-US" dirty="0" smtClean="0"/>
              <a:t>Olivier </a:t>
            </a:r>
            <a:r>
              <a:rPr lang="en-US" dirty="0"/>
              <a:t>Blanchard, </a:t>
            </a:r>
            <a:r>
              <a:rPr lang="en-US" dirty="0" err="1"/>
              <a:t>Irineu</a:t>
            </a:r>
            <a:r>
              <a:rPr lang="en-US" dirty="0"/>
              <a:t> de Carvalho </a:t>
            </a:r>
            <a:r>
              <a:rPr lang="en-US" dirty="0" err="1" smtClean="0"/>
              <a:t>Filho</a:t>
            </a:r>
            <a:r>
              <a:rPr lang="en-US" dirty="0" smtClean="0"/>
              <a:t> </a:t>
            </a:r>
            <a:r>
              <a:rPr lang="en-US" sz="2600" dirty="0" smtClean="0"/>
              <a:t>&amp; </a:t>
            </a:r>
            <a:r>
              <a:rPr lang="en-US" dirty="0" smtClean="0"/>
              <a:t>Gustavo </a:t>
            </a:r>
            <a:r>
              <a:rPr lang="en-US" dirty="0"/>
              <a:t>Adler, “Can Foreign Exchange Intervention Stem Exchange Rate Pressures from Global Capital Flow Shocks</a:t>
            </a:r>
            <a:r>
              <a:rPr lang="en-US" dirty="0" smtClean="0"/>
              <a:t>?” </a:t>
            </a:r>
          </a:p>
          <a:p>
            <a:pPr lvl="1"/>
            <a:r>
              <a:rPr lang="en-US" dirty="0" smtClean="0"/>
              <a:t>So </a:t>
            </a:r>
            <a:r>
              <a:rPr lang="en-US" dirty="0"/>
              <a:t>I will stop here</a:t>
            </a:r>
            <a:r>
              <a:rPr lang="en-US" dirty="0" smtClean="0"/>
              <a:t>.</a:t>
            </a:r>
            <a:endParaRPr lang="en-US" dirty="0"/>
          </a:p>
        </p:txBody>
      </p:sp>
    </p:spTree>
    <p:extLst>
      <p:ext uri="{BB962C8B-B14F-4D97-AF65-F5344CB8AC3E}">
        <p14:creationId xmlns:p14="http://schemas.microsoft.com/office/powerpoint/2010/main" val="143631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300" dirty="0" smtClean="0"/>
              <a:t>Let’s </a:t>
            </a:r>
            <a:r>
              <a:rPr lang="en-US" sz="3300" dirty="0"/>
              <a:t>s</a:t>
            </a:r>
            <a:r>
              <a:rPr lang="en-US" sz="3300" dirty="0" smtClean="0"/>
              <a:t>tart with the motivation</a:t>
            </a:r>
            <a:endParaRPr lang="en-US" sz="3300" dirty="0"/>
          </a:p>
        </p:txBody>
      </p:sp>
      <p:sp>
        <p:nvSpPr>
          <p:cNvPr id="3" name="Content Placeholder 2"/>
          <p:cNvSpPr>
            <a:spLocks noGrp="1"/>
          </p:cNvSpPr>
          <p:nvPr>
            <p:ph idx="1"/>
          </p:nvPr>
        </p:nvSpPr>
        <p:spPr>
          <a:xfrm>
            <a:off x="457200" y="1143000"/>
            <a:ext cx="8229600" cy="4648200"/>
          </a:xfrm>
        </p:spPr>
        <p:txBody>
          <a:bodyPr>
            <a:noAutofit/>
          </a:bodyPr>
          <a:lstStyle/>
          <a:p>
            <a:r>
              <a:rPr lang="en-US" sz="2500" dirty="0"/>
              <a:t>a</a:t>
            </a:r>
            <a:r>
              <a:rPr lang="en-US" sz="2500" dirty="0" smtClean="0"/>
              <a:t>s posed </a:t>
            </a:r>
            <a:r>
              <a:rPr lang="en-US" sz="2500" dirty="0"/>
              <a:t>by the title:  </a:t>
            </a:r>
            <a:r>
              <a:rPr lang="en-US" sz="2500" dirty="0" smtClean="0"/>
              <a:t> whether capital </a:t>
            </a:r>
            <a:r>
              <a:rPr lang="en-US" sz="2500" dirty="0"/>
              <a:t>inflows are expansionary or contractionary.  </a:t>
            </a:r>
            <a:endParaRPr lang="en-US" sz="2500" dirty="0" smtClean="0"/>
          </a:p>
          <a:p>
            <a:r>
              <a:rPr lang="en-US" sz="2500" dirty="0" smtClean="0"/>
              <a:t>An excellent question.</a:t>
            </a:r>
          </a:p>
          <a:p>
            <a:endParaRPr lang="en-US" sz="800" dirty="0" smtClean="0"/>
          </a:p>
          <a:p>
            <a:r>
              <a:rPr lang="en-US" sz="2500" dirty="0" smtClean="0"/>
              <a:t>But when I read the first few sentences, I </a:t>
            </a:r>
            <a:r>
              <a:rPr lang="en-US" sz="2500" dirty="0"/>
              <a:t>am soon </a:t>
            </a:r>
            <a:r>
              <a:rPr lang="en-US" sz="2500" dirty="0" smtClean="0"/>
              <a:t>struck</a:t>
            </a:r>
            <a:br>
              <a:rPr lang="en-US" sz="2500" dirty="0" smtClean="0"/>
            </a:br>
            <a:r>
              <a:rPr lang="en-US" sz="2500" dirty="0" smtClean="0"/>
              <a:t> </a:t>
            </a:r>
            <a:r>
              <a:rPr lang="en-US" sz="2500" dirty="0"/>
              <a:t>by how the authors </a:t>
            </a:r>
            <a:r>
              <a:rPr lang="en-US" sz="2500" dirty="0" smtClean="0"/>
              <a:t>characterize </a:t>
            </a:r>
            <a:r>
              <a:rPr lang="en-US" sz="2500" dirty="0"/>
              <a:t>these two </a:t>
            </a:r>
            <a:r>
              <a:rPr lang="en-US" sz="2500" dirty="0" smtClean="0"/>
              <a:t>possibilities:  </a:t>
            </a:r>
          </a:p>
          <a:p>
            <a:r>
              <a:rPr lang="en-US" sz="2400" dirty="0" smtClean="0"/>
              <a:t>“</a:t>
            </a:r>
            <a:r>
              <a:rPr lang="en-US" sz="2400" dirty="0"/>
              <a:t>Are capital inflows expansionary or contractionary? [T]here is a striking schizophrenia: Standard models, along Mundell Fleming lines or more modern incarnations, give one answer: For a given monetary policy rate, inflows lead to an appreciation, and thus a contraction in net exports and, in turn, a contraction in output… Emerging market policy makers however have a completely different view. They see capital flows as leading to credit booms and an increase in output</a:t>
            </a:r>
            <a:r>
              <a:rPr lang="en-US" sz="2400" dirty="0" smtClean="0"/>
              <a:t>…”</a:t>
            </a:r>
            <a:endParaRPr lang="en-US" sz="2400" dirty="0"/>
          </a:p>
        </p:txBody>
      </p:sp>
    </p:spTree>
    <p:extLst>
      <p:ext uri="{BB962C8B-B14F-4D97-AF65-F5344CB8AC3E}">
        <p14:creationId xmlns:p14="http://schemas.microsoft.com/office/powerpoint/2010/main" val="388666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143000"/>
          </a:xfrm>
        </p:spPr>
        <p:txBody>
          <a:bodyPr>
            <a:normAutofit/>
          </a:bodyPr>
          <a:lstStyle/>
          <a:p>
            <a:r>
              <a:rPr lang="en-US" sz="3200" dirty="0" smtClean="0"/>
              <a:t>Interpreting the “expansion” vs “contraction” views</a:t>
            </a:r>
            <a:endParaRPr lang="en-US" sz="3200" dirty="0"/>
          </a:p>
        </p:txBody>
      </p:sp>
      <p:sp>
        <p:nvSpPr>
          <p:cNvPr id="3" name="Content Placeholder 2"/>
          <p:cNvSpPr>
            <a:spLocks noGrp="1"/>
          </p:cNvSpPr>
          <p:nvPr>
            <p:ph idx="1"/>
          </p:nvPr>
        </p:nvSpPr>
        <p:spPr>
          <a:xfrm>
            <a:off x="228600" y="1371600"/>
            <a:ext cx="8763000" cy="5715000"/>
          </a:xfrm>
        </p:spPr>
        <p:txBody>
          <a:bodyPr>
            <a:normAutofit fontScale="92500"/>
          </a:bodyPr>
          <a:lstStyle/>
          <a:p>
            <a:r>
              <a:rPr lang="en-US" sz="2800" dirty="0"/>
              <a:t>W</a:t>
            </a:r>
            <a:r>
              <a:rPr lang="en-US" sz="2800" dirty="0" smtClean="0"/>
              <a:t>hich EM policy-makers are they talking about? </a:t>
            </a:r>
            <a:r>
              <a:rPr lang="en-US" sz="1000" dirty="0" smtClean="0"/>
              <a:t/>
            </a:r>
            <a:br>
              <a:rPr lang="en-US" sz="1000" dirty="0" smtClean="0"/>
            </a:br>
            <a:endParaRPr lang="en-US" sz="1000" dirty="0" smtClean="0"/>
          </a:p>
          <a:p>
            <a:r>
              <a:rPr lang="en-US" sz="2800" dirty="0" smtClean="0"/>
              <a:t>The last big surge of capital inflows came in 2010-2012.  Many EM policy-makers, particularly in Brazil, </a:t>
            </a:r>
            <a:br>
              <a:rPr lang="en-US" sz="2800" dirty="0" smtClean="0"/>
            </a:br>
            <a:r>
              <a:rPr lang="en-US" sz="2800" dirty="0" smtClean="0"/>
              <a:t>at that time had a complaint that sounds different.</a:t>
            </a:r>
          </a:p>
          <a:p>
            <a:pPr lvl="1"/>
            <a:r>
              <a:rPr lang="en-US" sz="2600" dirty="0"/>
              <a:t>Brazilian </a:t>
            </a:r>
            <a:r>
              <a:rPr lang="en-US" sz="2600" dirty="0" err="1" smtClean="0"/>
              <a:t>Fin.Min</a:t>
            </a:r>
            <a:r>
              <a:rPr lang="en-US" sz="2600" dirty="0" smtClean="0"/>
              <a:t>. </a:t>
            </a:r>
            <a:r>
              <a:rPr lang="en-US" sz="2600" dirty="0"/>
              <a:t>Mantega </a:t>
            </a:r>
            <a:r>
              <a:rPr lang="en-US" sz="2600" dirty="0" smtClean="0"/>
              <a:t>coined </a:t>
            </a:r>
            <a:r>
              <a:rPr lang="en-US" sz="2600" dirty="0"/>
              <a:t>the phrase “currency wars” as a complaint about </a:t>
            </a:r>
            <a:r>
              <a:rPr lang="en-US" sz="2600" dirty="0" smtClean="0"/>
              <a:t>dollar depreciation against </a:t>
            </a:r>
            <a:r>
              <a:rPr lang="en-US" sz="2600" dirty="0"/>
              <a:t>the real:</a:t>
            </a:r>
            <a:br>
              <a:rPr lang="en-US" sz="2600" dirty="0"/>
            </a:br>
            <a:r>
              <a:rPr lang="en-US" sz="2600" dirty="0"/>
              <a:t>“We’re in the midst of an international currency war, a general weakening of currency.  This threatens us because it takes away our competitiveness” (9/27/2010).</a:t>
            </a:r>
          </a:p>
          <a:p>
            <a:pPr lvl="1"/>
            <a:r>
              <a:rPr lang="en-US" sz="2600" dirty="0" smtClean="0"/>
              <a:t>President Rousseff continued </a:t>
            </a:r>
            <a:r>
              <a:rPr lang="en-US" sz="2600" dirty="0"/>
              <a:t>the currency war accusation, criticizing </a:t>
            </a:r>
            <a:r>
              <a:rPr lang="en-US" sz="2600" dirty="0" smtClean="0"/>
              <a:t>US QE </a:t>
            </a:r>
            <a:r>
              <a:rPr lang="en-US" sz="2600" dirty="0"/>
              <a:t>as a “monetary tsunami” that had detrimental effects on others via the exchange </a:t>
            </a:r>
            <a:r>
              <a:rPr lang="en-US" sz="2600" dirty="0" smtClean="0"/>
              <a:t>rate (4/2012).</a:t>
            </a:r>
            <a:r>
              <a:rPr lang="en-US" sz="1100" dirty="0" smtClean="0"/>
              <a:t/>
            </a:r>
            <a:br>
              <a:rPr lang="en-US" sz="1100" dirty="0" smtClean="0"/>
            </a:br>
            <a:endParaRPr lang="en-US" sz="1100" dirty="0" smtClean="0"/>
          </a:p>
        </p:txBody>
      </p:sp>
    </p:spTree>
    <p:extLst>
      <p:ext uri="{BB962C8B-B14F-4D97-AF65-F5344CB8AC3E}">
        <p14:creationId xmlns:p14="http://schemas.microsoft.com/office/powerpoint/2010/main" val="488173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Interpreting the “expansion” vs “contraction” views, cont.</a:t>
            </a:r>
            <a:endParaRPr lang="en-US" sz="2600" dirty="0"/>
          </a:p>
        </p:txBody>
      </p:sp>
      <p:sp>
        <p:nvSpPr>
          <p:cNvPr id="3" name="Content Placeholder 2"/>
          <p:cNvSpPr>
            <a:spLocks noGrp="1"/>
          </p:cNvSpPr>
          <p:nvPr>
            <p:ph idx="1"/>
          </p:nvPr>
        </p:nvSpPr>
        <p:spPr>
          <a:xfrm>
            <a:off x="457200" y="1646237"/>
            <a:ext cx="8229600" cy="4525963"/>
          </a:xfrm>
        </p:spPr>
        <p:txBody>
          <a:bodyPr>
            <a:normAutofit lnSpcReduction="10000"/>
          </a:bodyPr>
          <a:lstStyle/>
          <a:p>
            <a:r>
              <a:rPr lang="en-US" sz="2600" dirty="0"/>
              <a:t>T</a:t>
            </a:r>
            <a:r>
              <a:rPr lang="en-US" sz="2600" dirty="0" smtClean="0"/>
              <a:t>he Brazilian complaint about inflows sounds like more the position that BOGH attribute, not to EM policy-makers, but to the Mundell-Fleming model (</a:t>
            </a:r>
            <a:r>
              <a:rPr lang="en-US" sz="2600" i="1" dirty="0" smtClean="0"/>
              <a:t>contractionary</a:t>
            </a:r>
            <a:r>
              <a:rPr lang="en-US" sz="2600" dirty="0" smtClean="0"/>
              <a:t>). </a:t>
            </a:r>
            <a:br>
              <a:rPr lang="en-US" sz="2600" dirty="0" smtClean="0"/>
            </a:br>
            <a:endParaRPr lang="en-US" sz="2600" dirty="0" smtClean="0"/>
          </a:p>
          <a:p>
            <a:r>
              <a:rPr lang="en-US" sz="2600" dirty="0" smtClean="0"/>
              <a:t>Meanwhile, the Mundell-Fleming model is perfectly capable of giving the opposite effect, that capital inflows lead to an</a:t>
            </a:r>
            <a:r>
              <a:rPr lang="en-US" sz="2600" i="1" dirty="0" smtClean="0"/>
              <a:t> expansion </a:t>
            </a:r>
            <a:r>
              <a:rPr lang="en-US" sz="2600" dirty="0" smtClean="0"/>
              <a:t>of output in the receiving country.  </a:t>
            </a:r>
            <a:br>
              <a:rPr lang="en-US" sz="2600" dirty="0" smtClean="0"/>
            </a:br>
            <a:endParaRPr lang="en-US" sz="2600" dirty="0" smtClean="0"/>
          </a:p>
          <a:p>
            <a:r>
              <a:rPr lang="en-US" sz="2600" dirty="0" smtClean="0"/>
              <a:t>So I feel a need to try to elucidate before we get past the first three paragraphs.</a:t>
            </a:r>
          </a:p>
          <a:p>
            <a:endParaRPr lang="en-US" dirty="0"/>
          </a:p>
        </p:txBody>
      </p:sp>
    </p:spTree>
    <p:extLst>
      <p:ext uri="{BB962C8B-B14F-4D97-AF65-F5344CB8AC3E}">
        <p14:creationId xmlns:p14="http://schemas.microsoft.com/office/powerpoint/2010/main" val="209558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Endogeneity of capital flows</a:t>
            </a:r>
            <a:endParaRPr lang="en-US" sz="3600" dirty="0"/>
          </a:p>
        </p:txBody>
      </p:sp>
      <p:sp>
        <p:nvSpPr>
          <p:cNvPr id="3" name="Content Placeholder 2"/>
          <p:cNvSpPr>
            <a:spLocks noGrp="1"/>
          </p:cNvSpPr>
          <p:nvPr>
            <p:ph idx="1"/>
          </p:nvPr>
        </p:nvSpPr>
        <p:spPr>
          <a:xfrm>
            <a:off x="228600" y="1600200"/>
            <a:ext cx="8458200" cy="4876800"/>
          </a:xfrm>
        </p:spPr>
        <p:txBody>
          <a:bodyPr>
            <a:normAutofit fontScale="70000" lnSpcReduction="20000"/>
          </a:bodyPr>
          <a:lstStyle/>
          <a:p>
            <a:r>
              <a:rPr lang="en-US" sz="3600" dirty="0"/>
              <a:t>O</a:t>
            </a:r>
            <a:r>
              <a:rPr lang="en-US" sz="3600" dirty="0" smtClean="0"/>
              <a:t>bvious point: capital </a:t>
            </a:r>
            <a:r>
              <a:rPr lang="en-US" sz="3600" dirty="0"/>
              <a:t>inflows are </a:t>
            </a:r>
            <a:r>
              <a:rPr lang="en-US" sz="3600" dirty="0" smtClean="0"/>
              <a:t>endogenous.  </a:t>
            </a:r>
            <a:r>
              <a:rPr lang="en-US" sz="2600" dirty="0" smtClean="0"/>
              <a:t/>
            </a:r>
            <a:br>
              <a:rPr lang="en-US" sz="2600" dirty="0" smtClean="0"/>
            </a:br>
            <a:endParaRPr lang="en-US" sz="2600" dirty="0" smtClean="0"/>
          </a:p>
          <a:p>
            <a:r>
              <a:rPr lang="en-US" sz="3600" dirty="0" smtClean="0"/>
              <a:t>It </a:t>
            </a:r>
            <a:r>
              <a:rPr lang="en-US" sz="3600" dirty="0"/>
              <a:t>would help to be a little more explicit </a:t>
            </a:r>
            <a:r>
              <a:rPr lang="en-US" sz="3600" dirty="0" smtClean="0"/>
              <a:t>from the beginning about </a:t>
            </a:r>
            <a:r>
              <a:rPr lang="en-US" sz="3600" dirty="0"/>
              <a:t>what is the exogenous cause.   </a:t>
            </a:r>
          </a:p>
          <a:p>
            <a:r>
              <a:rPr lang="en-US" sz="3600" dirty="0" smtClean="0"/>
              <a:t>If </a:t>
            </a:r>
            <a:r>
              <a:rPr lang="en-US" sz="3600" dirty="0"/>
              <a:t>the exogenous cause </a:t>
            </a:r>
            <a:r>
              <a:rPr lang="en-US" sz="3600" dirty="0" smtClean="0"/>
              <a:t>is </a:t>
            </a:r>
            <a:r>
              <a:rPr lang="en-US" sz="3600" dirty="0"/>
              <a:t>a boom in </a:t>
            </a:r>
            <a:r>
              <a:rPr lang="en-US" sz="3600" dirty="0" smtClean="0"/>
              <a:t>EMs (say an Asian </a:t>
            </a:r>
            <a:r>
              <a:rPr lang="en-US" sz="3600" dirty="0"/>
              <a:t>manufacturing boom </a:t>
            </a:r>
            <a:r>
              <a:rPr lang="en-US" sz="3600" dirty="0" smtClean="0"/>
              <a:t>or a commodity boom) attracting capital flows, then </a:t>
            </a:r>
            <a:r>
              <a:rPr lang="en-US" sz="3600" dirty="0"/>
              <a:t>of course  it would be wrong to talk about causality running from capital flows to </a:t>
            </a:r>
            <a:r>
              <a:rPr lang="en-US" sz="3600" dirty="0" smtClean="0"/>
              <a:t>output. </a:t>
            </a:r>
            <a:r>
              <a:rPr lang="en-US" sz="1700" dirty="0" smtClean="0"/>
              <a:t/>
            </a:r>
            <a:br>
              <a:rPr lang="en-US" sz="1700" dirty="0" smtClean="0"/>
            </a:br>
            <a:endParaRPr lang="en-US" sz="1700" dirty="0" smtClean="0"/>
          </a:p>
          <a:p>
            <a:r>
              <a:rPr lang="en-US" sz="3600" dirty="0" smtClean="0"/>
              <a:t>So </a:t>
            </a:r>
            <a:r>
              <a:rPr lang="en-US" sz="3600" dirty="0"/>
              <a:t>let’s be more explicit </a:t>
            </a:r>
            <a:r>
              <a:rPr lang="en-US" sz="3600" dirty="0" smtClean="0"/>
              <a:t>than the authors:  </a:t>
            </a:r>
            <a:br>
              <a:rPr lang="en-US" sz="3600" dirty="0" smtClean="0"/>
            </a:br>
            <a:r>
              <a:rPr lang="en-US" sz="3600" dirty="0" smtClean="0"/>
              <a:t>Let’s assume the </a:t>
            </a:r>
            <a:r>
              <a:rPr lang="en-US" sz="3600" dirty="0"/>
              <a:t>exogenous cause is </a:t>
            </a:r>
            <a:r>
              <a:rPr lang="en-US" sz="3600" dirty="0" smtClean="0"/>
              <a:t>US monetary stimulus</a:t>
            </a:r>
          </a:p>
          <a:p>
            <a:pPr lvl="1"/>
            <a:r>
              <a:rPr lang="en-US" sz="3000" dirty="0" smtClean="0"/>
              <a:t>or it </a:t>
            </a:r>
            <a:r>
              <a:rPr lang="en-US" sz="3000" dirty="0"/>
              <a:t>could also be </a:t>
            </a:r>
            <a:r>
              <a:rPr lang="en-US" sz="3000" dirty="0" smtClean="0"/>
              <a:t>a </a:t>
            </a:r>
            <a:r>
              <a:rPr lang="en-US" sz="3000" dirty="0"/>
              <a:t>shift to “risk on</a:t>
            </a:r>
            <a:r>
              <a:rPr lang="en-US" sz="3000" dirty="0" smtClean="0"/>
              <a:t>” </a:t>
            </a:r>
            <a:r>
              <a:rPr lang="en-US" sz="3000" dirty="0"/>
              <a:t>as measured by a fall in the </a:t>
            </a:r>
            <a:r>
              <a:rPr lang="en-US" sz="3000" dirty="0" smtClean="0"/>
              <a:t>VIX.</a:t>
            </a:r>
            <a:br>
              <a:rPr lang="en-US" sz="3000" dirty="0" smtClean="0"/>
            </a:br>
            <a:r>
              <a:rPr lang="en-US" sz="3000" dirty="0" smtClean="0"/>
              <a:t>   </a:t>
            </a:r>
          </a:p>
          <a:p>
            <a:r>
              <a:rPr lang="en-US" sz="3600" dirty="0" smtClean="0"/>
              <a:t>All </a:t>
            </a:r>
            <a:r>
              <a:rPr lang="en-US" sz="3600" dirty="0"/>
              <a:t>of the above happened in 2007-08 and again in </a:t>
            </a:r>
            <a:r>
              <a:rPr lang="en-US" sz="3600" dirty="0" smtClean="0"/>
              <a:t>2010-12.</a:t>
            </a:r>
            <a:endParaRPr lang="en-US" sz="3600" dirty="0"/>
          </a:p>
          <a:p>
            <a:endParaRPr lang="en-US" dirty="0"/>
          </a:p>
        </p:txBody>
      </p:sp>
    </p:spTree>
    <p:extLst>
      <p:ext uri="{BB962C8B-B14F-4D97-AF65-F5344CB8AC3E}">
        <p14:creationId xmlns:p14="http://schemas.microsoft.com/office/powerpoint/2010/main" val="44193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What does Mundell-Fleming actually say?</a:t>
            </a:r>
            <a:endParaRPr lang="en-US" dirty="0"/>
          </a:p>
        </p:txBody>
      </p:sp>
      <p:sp>
        <p:nvSpPr>
          <p:cNvPr id="3" name="Content Placeholder 2"/>
          <p:cNvSpPr>
            <a:spLocks noGrp="1"/>
          </p:cNvSpPr>
          <p:nvPr>
            <p:ph idx="1"/>
          </p:nvPr>
        </p:nvSpPr>
        <p:spPr>
          <a:xfrm>
            <a:off x="457200" y="1722437"/>
            <a:ext cx="8229600" cy="4525963"/>
          </a:xfrm>
        </p:spPr>
        <p:txBody>
          <a:bodyPr>
            <a:normAutofit fontScale="92500" lnSpcReduction="10000"/>
          </a:bodyPr>
          <a:lstStyle/>
          <a:p>
            <a:r>
              <a:rPr lang="en-US" dirty="0" smtClean="0"/>
              <a:t>Besides the 3 classic references in footnote 1</a:t>
            </a:r>
          </a:p>
          <a:p>
            <a:pPr lvl="1"/>
            <a:r>
              <a:rPr lang="en-US" dirty="0" smtClean="0"/>
              <a:t>Fleming </a:t>
            </a:r>
            <a:r>
              <a:rPr lang="en-US" dirty="0"/>
              <a:t>(1962), </a:t>
            </a:r>
            <a:r>
              <a:rPr lang="en-US" dirty="0" smtClean="0"/>
              <a:t>Mundell </a:t>
            </a:r>
            <a:r>
              <a:rPr lang="en-US" dirty="0"/>
              <a:t>(1963</a:t>
            </a:r>
            <a:r>
              <a:rPr lang="en-US" dirty="0" smtClean="0"/>
              <a:t>) &amp; </a:t>
            </a:r>
            <a:r>
              <a:rPr lang="en-US" dirty="0" err="1" smtClean="0"/>
              <a:t>Dornbusch</a:t>
            </a:r>
            <a:r>
              <a:rPr lang="en-US" dirty="0" smtClean="0"/>
              <a:t> (1976),</a:t>
            </a:r>
            <a:r>
              <a:rPr lang="en-US" sz="1100" dirty="0" smtClean="0"/>
              <a:t/>
            </a:r>
            <a:br>
              <a:rPr lang="en-US" sz="1100" dirty="0" smtClean="0"/>
            </a:br>
            <a:r>
              <a:rPr lang="en-US" sz="1100" dirty="0" smtClean="0"/>
              <a:t> </a:t>
            </a:r>
            <a:endParaRPr lang="en-US" sz="1100" dirty="0"/>
          </a:p>
          <a:p>
            <a:r>
              <a:rPr lang="en-US" dirty="0"/>
              <a:t>t</a:t>
            </a:r>
            <a:r>
              <a:rPr lang="en-US" dirty="0" smtClean="0"/>
              <a:t>wo recent </a:t>
            </a:r>
            <a:r>
              <a:rPr lang="en-US" dirty="0"/>
              <a:t>references:</a:t>
            </a:r>
          </a:p>
          <a:p>
            <a:pPr lvl="1"/>
            <a:r>
              <a:rPr lang="en-US" dirty="0" smtClean="0"/>
              <a:t>To make the point, Paul </a:t>
            </a:r>
            <a:r>
              <a:rPr lang="en-US" dirty="0"/>
              <a:t>Krugman’s 2014 </a:t>
            </a:r>
            <a:r>
              <a:rPr lang="en-US" dirty="0" smtClean="0"/>
              <a:t>Mundell-Fleming </a:t>
            </a:r>
            <a:r>
              <a:rPr lang="en-US" dirty="0"/>
              <a:t>lecture:   "Currency regimes, Capital flows, and Crises." </a:t>
            </a:r>
            <a:r>
              <a:rPr lang="en-US" i="1" dirty="0"/>
              <a:t>IMF Economic Review</a:t>
            </a:r>
            <a:r>
              <a:rPr lang="en-US" dirty="0"/>
              <a:t> </a:t>
            </a:r>
            <a:r>
              <a:rPr lang="en-US" dirty="0" smtClean="0"/>
              <a:t>62.4.  </a:t>
            </a:r>
            <a:endParaRPr lang="en-US" dirty="0"/>
          </a:p>
          <a:p>
            <a:pPr lvl="1"/>
            <a:r>
              <a:rPr lang="en-US" dirty="0" smtClean="0"/>
              <a:t>To bring it up to date using a New Keynesian model: Carlos </a:t>
            </a:r>
            <a:r>
              <a:rPr lang="en-US" dirty="0" err="1"/>
              <a:t>Vegh</a:t>
            </a:r>
            <a:r>
              <a:rPr lang="en-US" dirty="0"/>
              <a:t>, 2013, </a:t>
            </a:r>
            <a:r>
              <a:rPr lang="en-US" i="1" dirty="0"/>
              <a:t>Open Economy Macroeconomics in Developing Countries</a:t>
            </a:r>
            <a:r>
              <a:rPr lang="en-US" dirty="0"/>
              <a:t> (MIT Press) chapter </a:t>
            </a:r>
            <a:r>
              <a:rPr lang="en-US" dirty="0" smtClean="0"/>
              <a:t>14.</a:t>
            </a:r>
            <a:r>
              <a:rPr lang="en-US" dirty="0"/>
              <a:t/>
            </a:r>
            <a:br>
              <a:rPr lang="en-US" dirty="0"/>
            </a:br>
            <a:endParaRPr lang="en-US" dirty="0"/>
          </a:p>
        </p:txBody>
      </p:sp>
    </p:spTree>
    <p:extLst>
      <p:ext uri="{BB962C8B-B14F-4D97-AF65-F5344CB8AC3E}">
        <p14:creationId xmlns:p14="http://schemas.microsoft.com/office/powerpoint/2010/main" val="283166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What does Mundell-Fleming actually say?</a:t>
            </a:r>
            <a:endParaRPr lang="en-US" sz="2800" dirty="0"/>
          </a:p>
        </p:txBody>
      </p:sp>
      <mc:AlternateContent xmlns:mc="http://schemas.openxmlformats.org/markup-compatibility/2006" xmlns:a14="http://schemas.microsoft.com/office/drawing/2010/main">
        <mc:Choice Requires="a14">
          <p:sp>
            <p:nvSpPr>
              <p:cNvPr id="5" name="Rectangle 4"/>
              <p:cNvSpPr/>
              <p:nvPr/>
            </p:nvSpPr>
            <p:spPr>
              <a:xfrm>
                <a:off x="1752600" y="1466671"/>
                <a:ext cx="2209800" cy="1200329"/>
              </a:xfrm>
              <a:prstGeom prst="rect">
                <a:avLst/>
              </a:prstGeom>
            </p:spPr>
            <p:txBody>
              <a:bodyPr wrap="square">
                <a:spAutoFit/>
              </a:bodyPr>
              <a:lstStyle/>
              <a:p>
                <a:r>
                  <a:rPr lang="en-US" sz="2400" i="1" dirty="0"/>
                  <a:t>BP</a:t>
                </a:r>
                <a:r>
                  <a:rPr lang="en-US" sz="2400" dirty="0"/>
                  <a:t> = </a:t>
                </a:r>
                <a:r>
                  <a:rPr lang="en-US" sz="2400" i="1" dirty="0"/>
                  <a:t>TB</a:t>
                </a:r>
                <a:r>
                  <a:rPr lang="en-US" sz="2400" dirty="0"/>
                  <a:t> + </a:t>
                </a:r>
                <a:r>
                  <a:rPr lang="en-US" sz="2400" i="1" dirty="0"/>
                  <a:t>KA</a:t>
                </a:r>
                <a:r>
                  <a:rPr lang="en-US" sz="2400" dirty="0"/>
                  <a:t/>
                </a:r>
                <a:br>
                  <a:rPr lang="en-US" sz="2400" dirty="0"/>
                </a:br>
                <a:r>
                  <a:rPr lang="en-US" sz="2400" i="1" dirty="0"/>
                  <a:t>TB</a:t>
                </a:r>
                <a:r>
                  <a:rPr lang="en-US" sz="2400" dirty="0"/>
                  <a:t> = TB(</a:t>
                </a:r>
                <a:r>
                  <a:rPr lang="en-US" sz="2400" i="1" dirty="0"/>
                  <a:t>E</a:t>
                </a:r>
                <a:r>
                  <a:rPr lang="en-US" sz="2400" dirty="0"/>
                  <a:t>, Y)</a:t>
                </a:r>
                <a:br>
                  <a:rPr lang="en-US" sz="2400" dirty="0"/>
                </a:br>
                <a:r>
                  <a:rPr lang="en-US" sz="2400" i="1" dirty="0"/>
                  <a:t>KA</a:t>
                </a:r>
                <a:r>
                  <a:rPr lang="en-US" sz="2400" dirty="0"/>
                  <a:t> = </a:t>
                </a:r>
                <a14:m>
                  <m:oMath xmlns:m="http://schemas.openxmlformats.org/officeDocument/2006/math">
                    <m:acc>
                      <m:accPr>
                        <m:chr m:val="̅"/>
                        <m:ctrlPr>
                          <a:rPr lang="en-US" sz="2400" i="1">
                            <a:latin typeface="Cambria Math"/>
                          </a:rPr>
                        </m:ctrlPr>
                      </m:accPr>
                      <m:e>
                        <m:r>
                          <a:rPr lang="en-US" sz="2400" i="1">
                            <a:latin typeface="Cambria Math"/>
                          </a:rPr>
                          <m:t>𝐾</m:t>
                        </m:r>
                      </m:e>
                    </m:acc>
                  </m:oMath>
                </a14:m>
                <a:r>
                  <a:rPr lang="en-US" sz="2400" dirty="0"/>
                  <a:t> + k(</a:t>
                </a:r>
                <a:r>
                  <a:rPr lang="en-US" sz="2400" i="1" dirty="0"/>
                  <a:t>i</a:t>
                </a:r>
                <a:r>
                  <a:rPr lang="en-US" sz="2400" dirty="0"/>
                  <a:t>-</a:t>
                </a:r>
                <a:r>
                  <a:rPr lang="en-US" sz="2400" i="1" dirty="0"/>
                  <a:t>i*)</a:t>
                </a:r>
              </a:p>
            </p:txBody>
          </p:sp>
        </mc:Choice>
        <mc:Fallback xmlns="">
          <p:sp>
            <p:nvSpPr>
              <p:cNvPr id="5" name="Rectangle 4"/>
              <p:cNvSpPr>
                <a:spLocks noRot="1" noChangeAspect="1" noMove="1" noResize="1" noEditPoints="1" noAdjustHandles="1" noChangeArrowheads="1" noChangeShapeType="1" noTextEdit="1"/>
              </p:cNvSpPr>
              <p:nvPr/>
            </p:nvSpPr>
            <p:spPr>
              <a:xfrm>
                <a:off x="1752600" y="1466671"/>
                <a:ext cx="2209800" cy="1200329"/>
              </a:xfrm>
              <a:prstGeom prst="rect">
                <a:avLst/>
              </a:prstGeom>
              <a:blipFill rotWithShape="1">
                <a:blip r:embed="rId2"/>
                <a:stretch>
                  <a:fillRect l="-4420" t="-4061" b="-10660"/>
                </a:stretch>
              </a:blipFill>
            </p:spPr>
            <p:txBody>
              <a:bodyPr/>
              <a:lstStyle/>
              <a:p>
                <a:r>
                  <a:rPr lang="en-US">
                    <a:noFill/>
                  </a:rPr>
                  <a:t> </a:t>
                </a:r>
              </a:p>
            </p:txBody>
          </p:sp>
        </mc:Fallback>
      </mc:AlternateContent>
      <p:sp>
        <p:nvSpPr>
          <p:cNvPr id="4" name="Rectangle 3"/>
          <p:cNvSpPr/>
          <p:nvPr/>
        </p:nvSpPr>
        <p:spPr>
          <a:xfrm>
            <a:off x="4419600" y="5862935"/>
            <a:ext cx="2667000" cy="461665"/>
          </a:xfrm>
          <a:prstGeom prst="rect">
            <a:avLst/>
          </a:prstGeom>
        </p:spPr>
        <p:txBody>
          <a:bodyPr wrap="square">
            <a:spAutoFit/>
          </a:bodyPr>
          <a:lstStyle/>
          <a:p>
            <a:r>
              <a:rPr lang="en-US" sz="2400" dirty="0">
                <a:solidFill>
                  <a:schemeClr val="accent1">
                    <a:lumMod val="75000"/>
                  </a:schemeClr>
                </a:solidFill>
              </a:rPr>
              <a:t>IS:   </a:t>
            </a:r>
            <a:r>
              <a:rPr lang="en-US" sz="2400" i="1" dirty="0">
                <a:solidFill>
                  <a:schemeClr val="accent1">
                    <a:lumMod val="75000"/>
                  </a:schemeClr>
                </a:solidFill>
              </a:rPr>
              <a:t>Y</a:t>
            </a:r>
            <a:r>
              <a:rPr lang="en-US" sz="2400" dirty="0">
                <a:solidFill>
                  <a:schemeClr val="accent1">
                    <a:lumMod val="75000"/>
                  </a:schemeClr>
                </a:solidFill>
              </a:rPr>
              <a:t> = A( </a:t>
            </a:r>
            <a:r>
              <a:rPr lang="en-US" sz="2400" i="1" dirty="0">
                <a:solidFill>
                  <a:schemeClr val="accent1">
                    <a:lumMod val="75000"/>
                  </a:schemeClr>
                </a:solidFill>
              </a:rPr>
              <a:t>i</a:t>
            </a:r>
            <a:r>
              <a:rPr lang="en-US" sz="2400" dirty="0">
                <a:solidFill>
                  <a:schemeClr val="accent1">
                    <a:lumMod val="75000"/>
                  </a:schemeClr>
                </a:solidFill>
              </a:rPr>
              <a:t>, </a:t>
            </a:r>
            <a:r>
              <a:rPr lang="en-US" sz="2400" i="1" dirty="0" smtClean="0">
                <a:solidFill>
                  <a:schemeClr val="accent1">
                    <a:lumMod val="75000"/>
                  </a:schemeClr>
                </a:solidFill>
              </a:rPr>
              <a:t>Y</a:t>
            </a:r>
            <a:r>
              <a:rPr lang="en-US" sz="2400" dirty="0" smtClean="0">
                <a:solidFill>
                  <a:schemeClr val="accent1">
                    <a:lumMod val="75000"/>
                  </a:schemeClr>
                </a:solidFill>
              </a:rPr>
              <a:t>) </a:t>
            </a:r>
            <a:r>
              <a:rPr lang="en-US" sz="2400" dirty="0">
                <a:solidFill>
                  <a:schemeClr val="accent1">
                    <a:lumMod val="75000"/>
                  </a:schemeClr>
                </a:solidFill>
              </a:rPr>
              <a:t>+ </a:t>
            </a:r>
            <a:r>
              <a:rPr lang="en-US" sz="2400" i="1" dirty="0" smtClean="0">
                <a:solidFill>
                  <a:schemeClr val="accent1">
                    <a:lumMod val="75000"/>
                  </a:schemeClr>
                </a:solidFill>
              </a:rPr>
              <a:t>TB</a:t>
            </a:r>
            <a:endParaRPr lang="en-US" sz="2400" dirty="0">
              <a:solidFill>
                <a:schemeClr val="accent1">
                  <a:lumMod val="75000"/>
                </a:schemeClr>
              </a:solidFill>
            </a:endParaRPr>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706236"/>
            <a:ext cx="67250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667001"/>
            <a:ext cx="45720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p:cNvPicPr>
            <a:picLocks noChangeAspect="1" noChangeArrowheads="1"/>
          </p:cNvPicPr>
          <p:nvPr/>
        </p:nvPicPr>
        <p:blipFill>
          <a:blip r:embed="rId5">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393996" y="2514600"/>
            <a:ext cx="9156996"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19" name="Rectangle 18"/>
              <p:cNvSpPr/>
              <p:nvPr/>
            </p:nvSpPr>
            <p:spPr>
              <a:xfrm>
                <a:off x="4876800" y="2052935"/>
                <a:ext cx="2427268" cy="461665"/>
              </a:xfrm>
              <a:prstGeom prst="rect">
                <a:avLst/>
              </a:prstGeom>
            </p:spPr>
            <p:txBody>
              <a:bodyPr wrap="none">
                <a:spAutoFit/>
              </a:bodyPr>
              <a:lstStyle/>
              <a:p>
                <a:r>
                  <a:rPr lang="en-US" sz="2400" dirty="0" smtClean="0">
                    <a:solidFill>
                      <a:srgbClr val="0070C0"/>
                    </a:solidFill>
                  </a:rPr>
                  <a:t>LM: </a:t>
                </a:r>
                <a14:m>
                  <m:oMath xmlns:m="http://schemas.openxmlformats.org/officeDocument/2006/math">
                    <m:acc>
                      <m:accPr>
                        <m:chr m:val="̅"/>
                        <m:ctrlPr>
                          <a:rPr lang="en-US" sz="2400" i="1">
                            <a:solidFill>
                              <a:srgbClr val="0070C0"/>
                            </a:solidFill>
                            <a:latin typeface="Cambria Math"/>
                          </a:rPr>
                        </m:ctrlPr>
                      </m:accPr>
                      <m:e>
                        <m:r>
                          <a:rPr lang="en-US" sz="2400" b="0" i="1">
                            <a:solidFill>
                              <a:srgbClr val="0070C0"/>
                            </a:solidFill>
                            <a:latin typeface="Cambria Math"/>
                          </a:rPr>
                          <m:t>𝑀</m:t>
                        </m:r>
                      </m:e>
                    </m:acc>
                  </m:oMath>
                </a14:m>
                <a:r>
                  <a:rPr lang="en-US" sz="2400" dirty="0">
                    <a:solidFill>
                      <a:srgbClr val="0070C0"/>
                    </a:solidFill>
                  </a:rPr>
                  <a:t>/</a:t>
                </a:r>
                <a14:m>
                  <m:oMath xmlns:m="http://schemas.openxmlformats.org/officeDocument/2006/math">
                    <m:acc>
                      <m:accPr>
                        <m:chr m:val="̅"/>
                        <m:ctrlPr>
                          <a:rPr lang="en-US" sz="2400" i="1">
                            <a:solidFill>
                              <a:srgbClr val="0070C0"/>
                            </a:solidFill>
                            <a:latin typeface="Cambria Math"/>
                          </a:rPr>
                        </m:ctrlPr>
                      </m:accPr>
                      <m:e>
                        <m:r>
                          <a:rPr lang="en-US" sz="2400" b="0" i="1">
                            <a:solidFill>
                              <a:srgbClr val="0070C0"/>
                            </a:solidFill>
                            <a:latin typeface="Cambria Math"/>
                          </a:rPr>
                          <m:t>𝑃</m:t>
                        </m:r>
                      </m:e>
                    </m:acc>
                  </m:oMath>
                </a14:m>
                <a:r>
                  <a:rPr lang="en-US" sz="2400" dirty="0">
                    <a:solidFill>
                      <a:srgbClr val="0070C0"/>
                    </a:solidFill>
                  </a:rPr>
                  <a:t> = L(</a:t>
                </a:r>
                <a:r>
                  <a:rPr lang="en-US" sz="2400" i="1" dirty="0">
                    <a:solidFill>
                      <a:srgbClr val="0070C0"/>
                    </a:solidFill>
                  </a:rPr>
                  <a:t>i</a:t>
                </a:r>
                <a:r>
                  <a:rPr lang="en-US" sz="2400" dirty="0">
                    <a:solidFill>
                      <a:srgbClr val="0070C0"/>
                    </a:solidFill>
                  </a:rPr>
                  <a:t>, </a:t>
                </a:r>
                <a:r>
                  <a:rPr lang="en-US" sz="2400" i="1" dirty="0">
                    <a:solidFill>
                      <a:srgbClr val="0070C0"/>
                    </a:solidFill>
                  </a:rPr>
                  <a:t>Y</a:t>
                </a:r>
                <a:r>
                  <a:rPr lang="en-US" sz="2400" dirty="0">
                    <a:solidFill>
                      <a:schemeClr val="accent1">
                        <a:lumMod val="75000"/>
                      </a:schemeClr>
                    </a:solidFill>
                  </a:rPr>
                  <a:t>) </a:t>
                </a:r>
              </a:p>
            </p:txBody>
          </p:sp>
        </mc:Choice>
        <mc:Fallback xmlns="">
          <p:sp>
            <p:nvSpPr>
              <p:cNvPr id="19" name="Rectangle 18"/>
              <p:cNvSpPr>
                <a:spLocks noRot="1" noChangeAspect="1" noMove="1" noResize="1" noEditPoints="1" noAdjustHandles="1" noChangeArrowheads="1" noChangeShapeType="1" noTextEdit="1"/>
              </p:cNvSpPr>
              <p:nvPr/>
            </p:nvSpPr>
            <p:spPr>
              <a:xfrm>
                <a:off x="4876800" y="2052935"/>
                <a:ext cx="2427268" cy="461665"/>
              </a:xfrm>
              <a:prstGeom prst="rect">
                <a:avLst/>
              </a:prstGeom>
              <a:blipFill rotWithShape="1">
                <a:blip r:embed="rId6"/>
                <a:stretch>
                  <a:fillRect l="-3769" t="-10526" b="-28947"/>
                </a:stretch>
              </a:blipFill>
            </p:spPr>
            <p:txBody>
              <a:bodyPr/>
              <a:lstStyle/>
              <a:p>
                <a:r>
                  <a:rPr lang="en-US">
                    <a:noFill/>
                  </a:rPr>
                  <a:t> </a:t>
                </a:r>
              </a:p>
            </p:txBody>
          </p:sp>
        </mc:Fallback>
      </mc:AlternateContent>
      <p:sp>
        <p:nvSpPr>
          <p:cNvPr id="20" name="Rectangle 19"/>
          <p:cNvSpPr/>
          <p:nvPr/>
        </p:nvSpPr>
        <p:spPr>
          <a:xfrm>
            <a:off x="4343400" y="3733800"/>
            <a:ext cx="4572000" cy="1754326"/>
          </a:xfrm>
          <a:prstGeom prst="rect">
            <a:avLst/>
          </a:prstGeom>
        </p:spPr>
        <p:txBody>
          <a:bodyPr>
            <a:spAutoFit/>
          </a:bodyPr>
          <a:lstStyle/>
          <a:p>
            <a:pPr algn="r"/>
            <a:r>
              <a:rPr lang="en-US" dirty="0" smtClean="0">
                <a:solidFill>
                  <a:srgbClr val="0070C0"/>
                </a:solidFill>
              </a:rPr>
              <a:t>Do you consider LM obsolete?</a:t>
            </a:r>
          </a:p>
          <a:p>
            <a:pPr algn="r"/>
            <a:r>
              <a:rPr lang="en-US" dirty="0">
                <a:solidFill>
                  <a:srgbClr val="0070C0"/>
                </a:solidFill>
              </a:rPr>
              <a:t>F</a:t>
            </a:r>
            <a:r>
              <a:rPr lang="en-US" dirty="0" smtClean="0">
                <a:solidFill>
                  <a:srgbClr val="0070C0"/>
                </a:solidFill>
              </a:rPr>
              <a:t>or </a:t>
            </a:r>
            <a:r>
              <a:rPr lang="en-US" dirty="0">
                <a:solidFill>
                  <a:srgbClr val="0070C0"/>
                </a:solidFill>
              </a:rPr>
              <a:t>some </a:t>
            </a:r>
            <a:r>
              <a:rPr lang="en-US" dirty="0" smtClean="0">
                <a:solidFill>
                  <a:srgbClr val="0070C0"/>
                </a:solidFill>
              </a:rPr>
              <a:t>purposes, replace the LM curve</a:t>
            </a:r>
            <a:br>
              <a:rPr lang="en-US" dirty="0" smtClean="0">
                <a:solidFill>
                  <a:srgbClr val="0070C0"/>
                </a:solidFill>
              </a:rPr>
            </a:br>
            <a:r>
              <a:rPr lang="en-US" dirty="0" smtClean="0">
                <a:solidFill>
                  <a:srgbClr val="0070C0"/>
                </a:solidFill>
              </a:rPr>
              <a:t>with </a:t>
            </a:r>
            <a:r>
              <a:rPr lang="en-US" dirty="0">
                <a:solidFill>
                  <a:srgbClr val="0070C0"/>
                </a:solidFill>
              </a:rPr>
              <a:t>another upward sloping relationship: </a:t>
            </a:r>
            <a:r>
              <a:rPr lang="en-US" dirty="0" smtClean="0">
                <a:solidFill>
                  <a:srgbClr val="0070C0"/>
                </a:solidFill>
              </a:rPr>
              <a:t/>
            </a:r>
            <a:br>
              <a:rPr lang="en-US" dirty="0" smtClean="0">
                <a:solidFill>
                  <a:srgbClr val="0070C0"/>
                </a:solidFill>
              </a:rPr>
            </a:br>
            <a:r>
              <a:rPr lang="en-US" dirty="0" smtClean="0">
                <a:solidFill>
                  <a:srgbClr val="0070C0"/>
                </a:solidFill>
              </a:rPr>
              <a:t>the </a:t>
            </a:r>
            <a:r>
              <a:rPr lang="en-US" dirty="0">
                <a:solidFill>
                  <a:srgbClr val="0070C0"/>
                </a:solidFill>
              </a:rPr>
              <a:t>Taylor rule (when combined with </a:t>
            </a:r>
            <a:r>
              <a:rPr lang="en-US" dirty="0" smtClean="0">
                <a:solidFill>
                  <a:srgbClr val="0070C0"/>
                </a:solidFill>
              </a:rPr>
              <a:t/>
            </a:r>
            <a:br>
              <a:rPr lang="en-US" dirty="0" smtClean="0">
                <a:solidFill>
                  <a:srgbClr val="0070C0"/>
                </a:solidFill>
              </a:rPr>
            </a:br>
            <a:r>
              <a:rPr lang="en-US" dirty="0" smtClean="0">
                <a:solidFill>
                  <a:srgbClr val="0070C0"/>
                </a:solidFill>
              </a:rPr>
              <a:t>the seminal “divine coincidence”</a:t>
            </a:r>
            <a:br>
              <a:rPr lang="en-US" dirty="0" smtClean="0">
                <a:solidFill>
                  <a:srgbClr val="0070C0"/>
                </a:solidFill>
              </a:rPr>
            </a:br>
            <a:r>
              <a:rPr lang="en-US" dirty="0" smtClean="0">
                <a:solidFill>
                  <a:srgbClr val="0070C0"/>
                </a:solidFill>
              </a:rPr>
              <a:t>of Blanchard</a:t>
            </a:r>
            <a:r>
              <a:rPr lang="en-US" sz="1400" dirty="0" smtClean="0">
                <a:solidFill>
                  <a:srgbClr val="0070C0"/>
                </a:solidFill>
              </a:rPr>
              <a:t> &amp; </a:t>
            </a:r>
            <a:r>
              <a:rPr lang="en-US" dirty="0" smtClean="0">
                <a:solidFill>
                  <a:srgbClr val="0070C0"/>
                </a:solidFill>
              </a:rPr>
              <a:t>Gali, 2005).</a:t>
            </a:r>
            <a:endParaRPr lang="en-US" dirty="0">
              <a:solidFill>
                <a:srgbClr val="0070C0"/>
              </a:solidFill>
            </a:endParaRPr>
          </a:p>
        </p:txBody>
      </p:sp>
    </p:spTree>
    <p:extLst>
      <p:ext uri="{BB962C8B-B14F-4D97-AF65-F5344CB8AC3E}">
        <p14:creationId xmlns:p14="http://schemas.microsoft.com/office/powerpoint/2010/main" val="1330810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sz="3100" dirty="0"/>
              <a:t>Consider, first, the simplest case: </a:t>
            </a:r>
            <a:r>
              <a:rPr lang="en-US" sz="3100" dirty="0" smtClean="0"/>
              <a:t/>
            </a:r>
            <a:br>
              <a:rPr lang="en-US" sz="3100" dirty="0" smtClean="0"/>
            </a:br>
            <a:r>
              <a:rPr lang="en-US" sz="3100" dirty="0" smtClean="0"/>
              <a:t>because </a:t>
            </a:r>
            <a:r>
              <a:rPr lang="en-US" sz="3100" dirty="0"/>
              <a:t>of perfect capital mobility, k </a:t>
            </a:r>
            <a:r>
              <a:rPr lang="en-US" sz="3100" dirty="0" smtClean="0"/>
              <a:t>-&gt; ∞ .</a:t>
            </a:r>
            <a:br>
              <a:rPr lang="en-US" sz="3100" dirty="0" smtClean="0"/>
            </a:br>
            <a:r>
              <a:rPr lang="en-US" sz="3100" dirty="0" smtClean="0"/>
              <a:t>The </a:t>
            </a:r>
            <a:r>
              <a:rPr lang="en-US" sz="3100" dirty="0"/>
              <a:t>domestic interest rate is tied to the world </a:t>
            </a:r>
            <a:r>
              <a:rPr lang="en-US" sz="3100" dirty="0" smtClean="0"/>
              <a:t>rate</a:t>
            </a:r>
            <a:r>
              <a:rPr lang="en-US" sz="3100" dirty="0"/>
              <a:t>: </a:t>
            </a:r>
            <a:r>
              <a:rPr lang="en-US" sz="3100" i="1" dirty="0"/>
              <a:t>i</a:t>
            </a:r>
            <a:r>
              <a:rPr lang="en-US" sz="3100" dirty="0"/>
              <a:t>=</a:t>
            </a:r>
            <a:r>
              <a:rPr lang="en-US" sz="3100" i="1" dirty="0"/>
              <a:t>i*.</a:t>
            </a:r>
            <a:r>
              <a:rPr lang="en-US" dirty="0"/>
              <a:t/>
            </a:r>
            <a:br>
              <a:rPr lang="en-US" dirty="0"/>
            </a:br>
            <a:endParaRPr lang="en-US" dirty="0"/>
          </a:p>
        </p:txBody>
      </p:sp>
      <p:pic>
        <p:nvPicPr>
          <p:cNvPr id="2050" name="Picture 2"/>
          <p:cNvPicPr>
            <a:picLocks noGrp="1" noChangeAspect="1" noChangeArrowheads="1"/>
          </p:cNvPicPr>
          <p:nvPr>
            <p:ph idx="1"/>
          </p:nvPr>
        </p:nvPicPr>
        <p:blipFill>
          <a:blip r:embed="rId2">
            <a:duotone>
              <a:prstClr val="black"/>
              <a:schemeClr val="bg2">
                <a:lumMod val="25000"/>
                <a:tint val="45000"/>
                <a:satMod val="400000"/>
              </a:schemeClr>
            </a:duotone>
            <a:extLst>
              <a:ext uri="{28A0092B-C50C-407E-A947-70E740481C1C}">
                <a14:useLocalDpi xmlns:a14="http://schemas.microsoft.com/office/drawing/2010/main" val="0"/>
              </a:ext>
            </a:extLst>
          </a:blip>
          <a:srcRect/>
          <a:stretch>
            <a:fillRect/>
          </a:stretch>
        </p:blipFill>
        <p:spPr bwMode="auto">
          <a:xfrm>
            <a:off x="258426" y="2599437"/>
            <a:ext cx="7742574" cy="380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ounded Rectangle 2"/>
          <p:cNvSpPr/>
          <p:nvPr/>
        </p:nvSpPr>
        <p:spPr>
          <a:xfrm>
            <a:off x="1600200" y="2286000"/>
            <a:ext cx="6096000" cy="304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95400" y="3581400"/>
            <a:ext cx="5867400" cy="0"/>
          </a:xfrm>
          <a:prstGeom prst="line">
            <a:avLst/>
          </a:prstGeom>
          <a:ln w="76200">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85625" y="3348335"/>
            <a:ext cx="562975" cy="461665"/>
          </a:xfrm>
          <a:prstGeom prst="rect">
            <a:avLst/>
          </a:prstGeom>
        </p:spPr>
        <p:txBody>
          <a:bodyPr wrap="none">
            <a:spAutoFit/>
          </a:bodyPr>
          <a:lstStyle/>
          <a:p>
            <a:r>
              <a:rPr lang="en-US" sz="2400" dirty="0"/>
              <a:t>BP</a:t>
            </a:r>
            <a:r>
              <a:rPr lang="en-US" dirty="0"/>
              <a:t> </a:t>
            </a:r>
          </a:p>
        </p:txBody>
      </p:sp>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1" y="2743200"/>
            <a:ext cx="5714999" cy="289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3923" y="2514600"/>
            <a:ext cx="6496435" cy="3502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1" name="Straight Connector 10"/>
          <p:cNvCxnSpPr/>
          <p:nvPr/>
        </p:nvCxnSpPr>
        <p:spPr>
          <a:xfrm>
            <a:off x="1295400" y="4800600"/>
            <a:ext cx="5990225" cy="0"/>
          </a:xfrm>
          <a:prstGeom prst="line">
            <a:avLst/>
          </a:prstGeom>
          <a:ln w="76200">
            <a:solidFill>
              <a:schemeClr val="bg2">
                <a:lumMod val="2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239000" y="4572000"/>
            <a:ext cx="577402" cy="461665"/>
          </a:xfrm>
          <a:prstGeom prst="rect">
            <a:avLst/>
          </a:prstGeom>
        </p:spPr>
        <p:txBody>
          <a:bodyPr wrap="none">
            <a:spAutoFit/>
          </a:bodyPr>
          <a:lstStyle/>
          <a:p>
            <a:r>
              <a:rPr lang="en-US" sz="2400" dirty="0" smtClean="0">
                <a:solidFill>
                  <a:schemeClr val="bg2">
                    <a:lumMod val="25000"/>
                  </a:schemeClr>
                </a:solidFill>
              </a:rPr>
              <a:t>BP'</a:t>
            </a:r>
          </a:p>
        </p:txBody>
      </p:sp>
      <p:sp>
        <p:nvSpPr>
          <p:cNvPr id="13" name="TextBox 12"/>
          <p:cNvSpPr txBox="1"/>
          <p:nvPr/>
        </p:nvSpPr>
        <p:spPr>
          <a:xfrm>
            <a:off x="894604" y="1752600"/>
            <a:ext cx="7411196" cy="492443"/>
          </a:xfrm>
          <a:prstGeom prst="rect">
            <a:avLst/>
          </a:prstGeom>
          <a:noFill/>
        </p:spPr>
        <p:txBody>
          <a:bodyPr wrap="none" rtlCol="0">
            <a:spAutoFit/>
          </a:bodyPr>
          <a:lstStyle/>
          <a:p>
            <a:r>
              <a:rPr lang="en-US" sz="2600" dirty="0" smtClean="0"/>
              <a:t>Now consider an exogenous fall in i*:  BP shifts down </a:t>
            </a:r>
            <a:endParaRPr lang="en-US" sz="2600" dirty="0"/>
          </a:p>
        </p:txBody>
      </p:sp>
      <p:sp>
        <p:nvSpPr>
          <p:cNvPr id="15" name="TextBox 14"/>
          <p:cNvSpPr txBox="1"/>
          <p:nvPr/>
        </p:nvSpPr>
        <p:spPr>
          <a:xfrm>
            <a:off x="4416736" y="3048000"/>
            <a:ext cx="325730" cy="419695"/>
          </a:xfrm>
          <a:prstGeom prst="rect">
            <a:avLst/>
          </a:prstGeom>
          <a:noFill/>
        </p:spPr>
        <p:txBody>
          <a:bodyPr wrap="none" rtlCol="0">
            <a:spAutoFit/>
          </a:bodyPr>
          <a:lstStyle/>
          <a:p>
            <a:r>
              <a:rPr lang="en-US" sz="2400" dirty="0" smtClean="0"/>
              <a:t>S</a:t>
            </a:r>
            <a:endParaRPr lang="en-US" sz="6000" dirty="0"/>
          </a:p>
        </p:txBody>
      </p:sp>
      <p:sp>
        <p:nvSpPr>
          <p:cNvPr id="16" name="TextBox 15"/>
          <p:cNvSpPr txBox="1"/>
          <p:nvPr/>
        </p:nvSpPr>
        <p:spPr>
          <a:xfrm>
            <a:off x="4309016" y="3061632"/>
            <a:ext cx="567784" cy="1015663"/>
          </a:xfrm>
          <a:prstGeom prst="rect">
            <a:avLst/>
          </a:prstGeom>
          <a:noFill/>
        </p:spPr>
        <p:txBody>
          <a:bodyPr wrap="none" rtlCol="0">
            <a:spAutoFit/>
          </a:bodyPr>
          <a:lstStyle/>
          <a:p>
            <a:r>
              <a:rPr lang="en-US" sz="6000" dirty="0" smtClean="0"/>
              <a:t>•</a:t>
            </a:r>
            <a:endParaRPr lang="en-US" sz="6000" dirty="0"/>
          </a:p>
        </p:txBody>
      </p:sp>
    </p:spTree>
    <p:extLst>
      <p:ext uri="{BB962C8B-B14F-4D97-AF65-F5344CB8AC3E}">
        <p14:creationId xmlns:p14="http://schemas.microsoft.com/office/powerpoint/2010/main" val="97530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3"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887</Words>
  <Application>Microsoft Office PowerPoint</Application>
  <PresentationFormat>On-screen Show (4:3)</PresentationFormat>
  <Paragraphs>192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“Are Capital Inflows Expansionary  or Contractionary? Theory, Policy Implications and Some Evidence,”   by Olivier Blanchard, Jonathan D. Ostry, Atish R. Ghosh &amp; Marcos Chamon   Comment, Jeff Frankel,  Harvard Univ.</vt:lpstr>
      <vt:lpstr>Overview of comments</vt:lpstr>
      <vt:lpstr>Let’s start with the motivation</vt:lpstr>
      <vt:lpstr>Interpreting the “expansion” vs “contraction” views</vt:lpstr>
      <vt:lpstr>Interpreting the “expansion” vs “contraction” views, cont.</vt:lpstr>
      <vt:lpstr>Endogeneity of capital flows</vt:lpstr>
      <vt:lpstr>What does Mundell-Fleming actually say?</vt:lpstr>
      <vt:lpstr>What does Mundell-Fleming actually say?</vt:lpstr>
      <vt:lpstr>Consider, first, the simplest case:  because of perfect capital mobility, k -&gt; ∞ . The domestic interest rate is tied to the world rate: i=i*. </vt:lpstr>
      <vt:lpstr>Two stark polar cases:</vt:lpstr>
      <vt:lpstr>k -&gt; ∞ =&gt; i=i*.</vt:lpstr>
      <vt:lpstr>k -&gt; ∞ =&gt; i=i*.</vt:lpstr>
      <vt:lpstr>Then why were the Brazilians unhappy ?</vt:lpstr>
      <vt:lpstr>Now consider the case where k is finite, due to transactions costs, capital controls, default risk, or currency risk.   =&gt; BP=0 has some slope.</vt:lpstr>
      <vt:lpstr>PowerPoint Presentation</vt:lpstr>
      <vt:lpstr>The case where k is finite.</vt:lpstr>
      <vt:lpstr>PowerPoint Presentation</vt:lpstr>
      <vt:lpstr>Briefer comments</vt:lpstr>
      <vt:lpstr>What needs to be added to Mundell-Fleming?  First: contractionary depreciation</vt:lpstr>
      <vt:lpstr>A sample of references on contractionary depreciation</vt:lpstr>
      <vt:lpstr>What needs to be added to Mundell-Fleming?  Second: composition of capital inflows</vt:lpstr>
      <vt:lpstr>A sample of references on composition of capital</vt:lpstr>
      <vt:lpstr>But the authors have in mind a different decomposition.   </vt:lpstr>
      <vt:lpstr>Empirical results</vt:lpstr>
      <vt:lpstr>Endogeneity again</vt:lpstr>
      <vt:lpstr>Dealing with endogeneity</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Capital Inflows Expansionary  or Contractionary? Theory, Policy Implications and Some Evidence,”  by Olivier Blanchard, Jonathan D. Ostry, Atish R. Ghosh &amp; Marcos Chamon  Comment Jeff Frankel,  Harvard Univ.</dc:title>
  <dc:creator>Evan</dc:creator>
  <cp:lastModifiedBy>itfsa</cp:lastModifiedBy>
  <cp:revision>82</cp:revision>
  <dcterms:created xsi:type="dcterms:W3CDTF">2016-07-10T22:20:10Z</dcterms:created>
  <dcterms:modified xsi:type="dcterms:W3CDTF">2016-07-20T18:43:49Z</dcterms:modified>
</cp:coreProperties>
</file>