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42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74E66FC-BE4C-471D-919B-C93B9788B71D}" type="datetimeFigureOut">
              <a:rPr lang="en-US" smtClean="0"/>
              <a:t>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5EB8E3-C2DB-403F-8F8E-67B76E4E180A}" type="slidenum">
              <a:rPr lang="en-US" smtClean="0"/>
              <a:t>‹#›</a:t>
            </a:fld>
            <a:endParaRPr lang="en-US"/>
          </a:p>
        </p:txBody>
      </p:sp>
    </p:spTree>
    <p:extLst>
      <p:ext uri="{BB962C8B-B14F-4D97-AF65-F5344CB8AC3E}">
        <p14:creationId xmlns:p14="http://schemas.microsoft.com/office/powerpoint/2010/main" val="22154405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4E66FC-BE4C-471D-919B-C93B9788B71D}" type="datetimeFigureOut">
              <a:rPr lang="en-US" smtClean="0"/>
              <a:t>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5EB8E3-C2DB-403F-8F8E-67B76E4E180A}" type="slidenum">
              <a:rPr lang="en-US" smtClean="0"/>
              <a:t>‹#›</a:t>
            </a:fld>
            <a:endParaRPr lang="en-US"/>
          </a:p>
        </p:txBody>
      </p:sp>
    </p:spTree>
    <p:extLst>
      <p:ext uri="{BB962C8B-B14F-4D97-AF65-F5344CB8AC3E}">
        <p14:creationId xmlns:p14="http://schemas.microsoft.com/office/powerpoint/2010/main" val="11098977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4E66FC-BE4C-471D-919B-C93B9788B71D}" type="datetimeFigureOut">
              <a:rPr lang="en-US" smtClean="0"/>
              <a:t>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5EB8E3-C2DB-403F-8F8E-67B76E4E180A}" type="slidenum">
              <a:rPr lang="en-US" smtClean="0"/>
              <a:t>‹#›</a:t>
            </a:fld>
            <a:endParaRPr lang="en-US"/>
          </a:p>
        </p:txBody>
      </p:sp>
    </p:spTree>
    <p:extLst>
      <p:ext uri="{BB962C8B-B14F-4D97-AF65-F5344CB8AC3E}">
        <p14:creationId xmlns:p14="http://schemas.microsoft.com/office/powerpoint/2010/main" val="7933515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4E66FC-BE4C-471D-919B-C93B9788B71D}" type="datetimeFigureOut">
              <a:rPr lang="en-US" smtClean="0"/>
              <a:t>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5EB8E3-C2DB-403F-8F8E-67B76E4E180A}" type="slidenum">
              <a:rPr lang="en-US" smtClean="0"/>
              <a:t>‹#›</a:t>
            </a:fld>
            <a:endParaRPr lang="en-US"/>
          </a:p>
        </p:txBody>
      </p:sp>
    </p:spTree>
    <p:extLst>
      <p:ext uri="{BB962C8B-B14F-4D97-AF65-F5344CB8AC3E}">
        <p14:creationId xmlns:p14="http://schemas.microsoft.com/office/powerpoint/2010/main" val="28104377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74E66FC-BE4C-471D-919B-C93B9788B71D}" type="datetimeFigureOut">
              <a:rPr lang="en-US" smtClean="0"/>
              <a:t>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5EB8E3-C2DB-403F-8F8E-67B76E4E180A}" type="slidenum">
              <a:rPr lang="en-US" smtClean="0"/>
              <a:t>‹#›</a:t>
            </a:fld>
            <a:endParaRPr lang="en-US"/>
          </a:p>
        </p:txBody>
      </p:sp>
    </p:spTree>
    <p:extLst>
      <p:ext uri="{BB962C8B-B14F-4D97-AF65-F5344CB8AC3E}">
        <p14:creationId xmlns:p14="http://schemas.microsoft.com/office/powerpoint/2010/main" val="22918795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74E66FC-BE4C-471D-919B-C93B9788B71D}" type="datetimeFigureOut">
              <a:rPr lang="en-US" smtClean="0"/>
              <a:t>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5EB8E3-C2DB-403F-8F8E-67B76E4E180A}" type="slidenum">
              <a:rPr lang="en-US" smtClean="0"/>
              <a:t>‹#›</a:t>
            </a:fld>
            <a:endParaRPr lang="en-US"/>
          </a:p>
        </p:txBody>
      </p:sp>
    </p:spTree>
    <p:extLst>
      <p:ext uri="{BB962C8B-B14F-4D97-AF65-F5344CB8AC3E}">
        <p14:creationId xmlns:p14="http://schemas.microsoft.com/office/powerpoint/2010/main" val="12440809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74E66FC-BE4C-471D-919B-C93B9788B71D}" type="datetimeFigureOut">
              <a:rPr lang="en-US" smtClean="0"/>
              <a:t>1/5/2018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75EB8E3-C2DB-403F-8F8E-67B76E4E180A}" type="slidenum">
              <a:rPr lang="en-US" smtClean="0"/>
              <a:t>‹#›</a:t>
            </a:fld>
            <a:endParaRPr lang="en-US"/>
          </a:p>
        </p:txBody>
      </p:sp>
    </p:spTree>
    <p:extLst>
      <p:ext uri="{BB962C8B-B14F-4D97-AF65-F5344CB8AC3E}">
        <p14:creationId xmlns:p14="http://schemas.microsoft.com/office/powerpoint/2010/main" val="28374414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74E66FC-BE4C-471D-919B-C93B9788B71D}" type="datetimeFigureOut">
              <a:rPr lang="en-US" smtClean="0"/>
              <a:t>1/5/2018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75EB8E3-C2DB-403F-8F8E-67B76E4E180A}" type="slidenum">
              <a:rPr lang="en-US" smtClean="0"/>
              <a:t>‹#›</a:t>
            </a:fld>
            <a:endParaRPr lang="en-US"/>
          </a:p>
        </p:txBody>
      </p:sp>
    </p:spTree>
    <p:extLst>
      <p:ext uri="{BB962C8B-B14F-4D97-AF65-F5344CB8AC3E}">
        <p14:creationId xmlns:p14="http://schemas.microsoft.com/office/powerpoint/2010/main" val="21504764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4E66FC-BE4C-471D-919B-C93B9788B71D}" type="datetimeFigureOut">
              <a:rPr lang="en-US" smtClean="0"/>
              <a:t>1/5/2018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75EB8E3-C2DB-403F-8F8E-67B76E4E180A}" type="slidenum">
              <a:rPr lang="en-US" smtClean="0"/>
              <a:t>‹#›</a:t>
            </a:fld>
            <a:endParaRPr lang="en-US"/>
          </a:p>
        </p:txBody>
      </p:sp>
    </p:spTree>
    <p:extLst>
      <p:ext uri="{BB962C8B-B14F-4D97-AF65-F5344CB8AC3E}">
        <p14:creationId xmlns:p14="http://schemas.microsoft.com/office/powerpoint/2010/main" val="17088714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4E66FC-BE4C-471D-919B-C93B9788B71D}" type="datetimeFigureOut">
              <a:rPr lang="en-US" smtClean="0"/>
              <a:t>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5EB8E3-C2DB-403F-8F8E-67B76E4E180A}" type="slidenum">
              <a:rPr lang="en-US" smtClean="0"/>
              <a:t>‹#›</a:t>
            </a:fld>
            <a:endParaRPr lang="en-US"/>
          </a:p>
        </p:txBody>
      </p:sp>
    </p:spTree>
    <p:extLst>
      <p:ext uri="{BB962C8B-B14F-4D97-AF65-F5344CB8AC3E}">
        <p14:creationId xmlns:p14="http://schemas.microsoft.com/office/powerpoint/2010/main" val="21322797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4E66FC-BE4C-471D-919B-C93B9788B71D}" type="datetimeFigureOut">
              <a:rPr lang="en-US" smtClean="0"/>
              <a:t>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5EB8E3-C2DB-403F-8F8E-67B76E4E180A}" type="slidenum">
              <a:rPr lang="en-US" smtClean="0"/>
              <a:t>‹#›</a:t>
            </a:fld>
            <a:endParaRPr lang="en-US"/>
          </a:p>
        </p:txBody>
      </p:sp>
    </p:spTree>
    <p:extLst>
      <p:ext uri="{BB962C8B-B14F-4D97-AF65-F5344CB8AC3E}">
        <p14:creationId xmlns:p14="http://schemas.microsoft.com/office/powerpoint/2010/main" val="31527520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4E66FC-BE4C-471D-919B-C93B9788B71D}" type="datetimeFigureOut">
              <a:rPr lang="en-US" smtClean="0"/>
              <a:t>1/5/2018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5EB8E3-C2DB-403F-8F8E-67B76E4E180A}" type="slidenum">
              <a:rPr lang="en-US" smtClean="0"/>
              <a:t>‹#›</a:t>
            </a:fld>
            <a:endParaRPr lang="en-US"/>
          </a:p>
        </p:txBody>
      </p:sp>
    </p:spTree>
    <p:extLst>
      <p:ext uri="{BB962C8B-B14F-4D97-AF65-F5344CB8AC3E}">
        <p14:creationId xmlns:p14="http://schemas.microsoft.com/office/powerpoint/2010/main" val="14970862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federalreserve.gov/monetarypolicy/files/fomcprojtabl20171213.pdf"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95350"/>
            <a:ext cx="7772400" cy="2914650"/>
          </a:xfrm>
        </p:spPr>
        <p:txBody>
          <a:bodyPr>
            <a:noAutofit/>
          </a:bodyPr>
          <a:lstStyle/>
          <a:p>
            <a:r>
              <a:rPr lang="en-US" sz="3600" b="1" dirty="0" smtClean="0"/>
              <a:t>The </a:t>
            </a:r>
            <a:r>
              <a:rPr lang="en-US" sz="3600" b="1" dirty="0"/>
              <a:t>Case for (and Drawbacks of) Nominal GDP </a:t>
            </a:r>
            <a:r>
              <a:rPr lang="en-US" sz="3600" b="1" dirty="0" smtClean="0"/>
              <a:t>Targets</a:t>
            </a:r>
            <a:r>
              <a:rPr lang="en-US" sz="1000" b="1" dirty="0" smtClean="0"/>
              <a:t/>
            </a:r>
            <a:br>
              <a:rPr lang="en-US" sz="1000" b="1" dirty="0" smtClean="0"/>
            </a:br>
            <a:r>
              <a:rPr lang="en-US" sz="1000" dirty="0"/>
              <a:t/>
            </a:r>
            <a:br>
              <a:rPr lang="en-US" sz="1000" dirty="0"/>
            </a:br>
            <a:r>
              <a:rPr lang="en-US" sz="3600" dirty="0"/>
              <a:t>Jeffrey </a:t>
            </a:r>
            <a:r>
              <a:rPr lang="en-US" sz="3600" dirty="0" smtClean="0"/>
              <a:t>Frankel</a:t>
            </a:r>
            <a:br>
              <a:rPr lang="en-US" sz="3600" dirty="0" smtClean="0"/>
            </a:br>
            <a:r>
              <a:rPr lang="en-US" sz="2400" dirty="0" smtClean="0"/>
              <a:t>Harpel </a:t>
            </a:r>
            <a:r>
              <a:rPr lang="en-US" sz="2400" dirty="0"/>
              <a:t>Professor of Capital Formation and Growth, </a:t>
            </a:r>
            <a:br>
              <a:rPr lang="en-US" sz="2400" dirty="0"/>
            </a:br>
            <a:r>
              <a:rPr lang="en-US" sz="2400" dirty="0"/>
              <a:t>Harvard Kennedy School, Harvard University</a:t>
            </a:r>
            <a:r>
              <a:rPr lang="en-US" sz="3200" dirty="0"/>
              <a:t/>
            </a:r>
            <a:br>
              <a:rPr lang="en-US" sz="3200" dirty="0"/>
            </a:br>
            <a:endParaRPr lang="en-US" sz="3200" dirty="0"/>
          </a:p>
        </p:txBody>
      </p:sp>
      <p:sp>
        <p:nvSpPr>
          <p:cNvPr id="3" name="Subtitle 2"/>
          <p:cNvSpPr>
            <a:spLocks noGrp="1"/>
          </p:cNvSpPr>
          <p:nvPr>
            <p:ph type="subTitle" idx="1"/>
          </p:nvPr>
        </p:nvSpPr>
        <p:spPr>
          <a:xfrm>
            <a:off x="838200" y="4191000"/>
            <a:ext cx="7620000" cy="2133600"/>
          </a:xfrm>
        </p:spPr>
        <p:txBody>
          <a:bodyPr>
            <a:normAutofit fontScale="92500" lnSpcReduction="20000"/>
          </a:bodyPr>
          <a:lstStyle/>
          <a:p>
            <a:r>
              <a:rPr lang="en-US" dirty="0"/>
              <a:t>Prepared for Brookings Institution conference,</a:t>
            </a:r>
            <a:r>
              <a:rPr lang="en-US" b="1" dirty="0"/>
              <a:t> </a:t>
            </a:r>
            <a:r>
              <a:rPr lang="en-US" dirty="0"/>
              <a:t/>
            </a:r>
            <a:br>
              <a:rPr lang="en-US" dirty="0"/>
            </a:br>
            <a:r>
              <a:rPr lang="en-US" dirty="0" smtClean="0"/>
              <a:t>“Should </a:t>
            </a:r>
            <a:r>
              <a:rPr lang="en-US" dirty="0"/>
              <a:t>the Fed stick with the 2 percent inflation target or rethink it</a:t>
            </a:r>
            <a:r>
              <a:rPr lang="en-US" dirty="0" smtClean="0"/>
              <a:t>?”</a:t>
            </a:r>
            <a:r>
              <a:rPr lang="en-US" dirty="0"/>
              <a:t/>
            </a:r>
            <a:br>
              <a:rPr lang="en-US" dirty="0"/>
            </a:br>
            <a:r>
              <a:rPr lang="en-US" i="1" dirty="0"/>
              <a:t>Hutchins Center on Fiscal &amp; Monetary Policy</a:t>
            </a:r>
            <a:r>
              <a:rPr lang="en-US" dirty="0"/>
              <a:t/>
            </a:r>
            <a:br>
              <a:rPr lang="en-US" dirty="0"/>
            </a:br>
            <a:r>
              <a:rPr lang="en-US" dirty="0"/>
              <a:t>Monday, January 8, 2018. </a:t>
            </a:r>
          </a:p>
        </p:txBody>
      </p:sp>
    </p:spTree>
    <p:extLst>
      <p:ext uri="{BB962C8B-B14F-4D97-AF65-F5344CB8AC3E}">
        <p14:creationId xmlns:p14="http://schemas.microsoft.com/office/powerpoint/2010/main" val="24545000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6. What are the drawbacks of NGDPT? </a:t>
            </a:r>
            <a:endParaRPr lang="en-US" dirty="0"/>
          </a:p>
        </p:txBody>
      </p:sp>
      <p:sp>
        <p:nvSpPr>
          <p:cNvPr id="3" name="Content Placeholder 2"/>
          <p:cNvSpPr>
            <a:spLocks noGrp="1"/>
          </p:cNvSpPr>
          <p:nvPr>
            <p:ph idx="1"/>
          </p:nvPr>
        </p:nvSpPr>
        <p:spPr>
          <a:xfrm>
            <a:off x="381000" y="1676400"/>
            <a:ext cx="8382000" cy="4191000"/>
          </a:xfrm>
        </p:spPr>
        <p:txBody>
          <a:bodyPr>
            <a:normAutofit fontScale="70000" lnSpcReduction="20000"/>
          </a:bodyPr>
          <a:lstStyle/>
          <a:p>
            <a:r>
              <a:rPr lang="en-US" sz="4000" dirty="0" smtClean="0"/>
              <a:t>i) The central bank can’t hit Nominal </a:t>
            </a:r>
            <a:r>
              <a:rPr lang="en-US" sz="4000" dirty="0"/>
              <a:t>GDP </a:t>
            </a:r>
            <a:r>
              <a:rPr lang="en-US" sz="4000" dirty="0" smtClean="0"/>
              <a:t>targets.  </a:t>
            </a:r>
          </a:p>
          <a:p>
            <a:pPr lvl="1"/>
            <a:r>
              <a:rPr lang="en-US" sz="3600" dirty="0" smtClean="0"/>
              <a:t>But </a:t>
            </a:r>
            <a:r>
              <a:rPr lang="en-US" sz="3600" dirty="0"/>
              <a:t>the same </a:t>
            </a:r>
            <a:r>
              <a:rPr lang="en-US" sz="3600" dirty="0" smtClean="0"/>
              <a:t>is true of inflation </a:t>
            </a:r>
            <a:r>
              <a:rPr lang="en-US" sz="3600" dirty="0"/>
              <a:t>targets. </a:t>
            </a:r>
            <a:r>
              <a:rPr lang="en-US" sz="2600" dirty="0" smtClean="0"/>
              <a:t/>
            </a:r>
            <a:br>
              <a:rPr lang="en-US" sz="2600" dirty="0" smtClean="0"/>
            </a:br>
            <a:endParaRPr lang="en-US" sz="2600" dirty="0" smtClean="0"/>
          </a:p>
          <a:p>
            <a:r>
              <a:rPr lang="en-US" sz="4000" dirty="0"/>
              <a:t>i</a:t>
            </a:r>
            <a:r>
              <a:rPr lang="en-US" sz="4000" dirty="0" smtClean="0"/>
              <a:t>i) The </a:t>
            </a:r>
            <a:r>
              <a:rPr lang="en-US" sz="4000" dirty="0"/>
              <a:t>person in the street does not </a:t>
            </a:r>
            <a:r>
              <a:rPr lang="en-US" sz="4000" dirty="0" smtClean="0"/>
              <a:t>understand nominal GDP, how </a:t>
            </a:r>
            <a:r>
              <a:rPr lang="en-US" sz="4000" dirty="0"/>
              <a:t>it breaks down into real GDP </a:t>
            </a:r>
            <a:r>
              <a:rPr lang="en-US" sz="4000" dirty="0" smtClean="0"/>
              <a:t>vs P. </a:t>
            </a:r>
          </a:p>
          <a:p>
            <a:pPr lvl="1"/>
            <a:r>
              <a:rPr lang="en-US" sz="3600" dirty="0" smtClean="0"/>
              <a:t>All </a:t>
            </a:r>
            <a:r>
              <a:rPr lang="en-US" sz="3600" dirty="0"/>
              <a:t>the more reason to avoid choosing an ex ante target </a:t>
            </a:r>
            <a:r>
              <a:rPr lang="en-US" sz="3600" dirty="0" smtClean="0"/>
              <a:t>(CPI) that </a:t>
            </a:r>
            <a:r>
              <a:rPr lang="en-US" sz="3600" dirty="0"/>
              <a:t>in the event of an adverse supply shock must be abandoned </a:t>
            </a:r>
            <a:r>
              <a:rPr lang="en-US" sz="3600" dirty="0" smtClean="0"/>
              <a:t>amid </a:t>
            </a:r>
            <a:r>
              <a:rPr lang="en-US" sz="3600" dirty="0"/>
              <a:t>feeble </a:t>
            </a:r>
            <a:r>
              <a:rPr lang="en-US" sz="3600" dirty="0" smtClean="0"/>
              <a:t>explanations.   </a:t>
            </a:r>
            <a:r>
              <a:rPr lang="en-US" sz="2900" dirty="0" smtClean="0"/>
              <a:t/>
            </a:r>
            <a:br>
              <a:rPr lang="en-US" sz="2900" dirty="0" smtClean="0"/>
            </a:br>
            <a:endParaRPr lang="en-US" sz="2900" dirty="0" smtClean="0"/>
          </a:p>
          <a:p>
            <a:r>
              <a:rPr lang="en-US" sz="4000" dirty="0" smtClean="0"/>
              <a:t>iii) Nominal </a:t>
            </a:r>
            <a:r>
              <a:rPr lang="en-US" sz="4000" dirty="0"/>
              <a:t>GDP numbers are </a:t>
            </a:r>
            <a:r>
              <a:rPr lang="en-US" sz="4000" dirty="0" smtClean="0"/>
              <a:t>revised </a:t>
            </a:r>
            <a:r>
              <a:rPr lang="en-US" sz="4000" dirty="0"/>
              <a:t>ex </a:t>
            </a:r>
            <a:r>
              <a:rPr lang="en-US" sz="4000" dirty="0" smtClean="0"/>
              <a:t>post.  </a:t>
            </a:r>
          </a:p>
          <a:p>
            <a:pPr lvl="1"/>
            <a:r>
              <a:rPr lang="en-US" sz="3600" dirty="0" smtClean="0"/>
              <a:t>This </a:t>
            </a:r>
            <a:r>
              <a:rPr lang="en-US" sz="3600" dirty="0"/>
              <a:t>does seem </a:t>
            </a:r>
            <a:r>
              <a:rPr lang="en-US" sz="3600" dirty="0" smtClean="0"/>
              <a:t>a </a:t>
            </a:r>
            <a:r>
              <a:rPr lang="en-US" sz="3600" dirty="0"/>
              <a:t>valid drawback of </a:t>
            </a:r>
            <a:r>
              <a:rPr lang="en-US" sz="3600" dirty="0" smtClean="0"/>
              <a:t>NGDPT; </a:t>
            </a:r>
            <a:r>
              <a:rPr lang="en-US" sz="3600" dirty="0"/>
              <a:t>but not </a:t>
            </a:r>
            <a:r>
              <a:rPr lang="en-US" sz="3600" dirty="0" smtClean="0"/>
              <a:t>fatal</a:t>
            </a:r>
            <a:r>
              <a:rPr lang="en-US" sz="3600" dirty="0" smtClean="0"/>
              <a:t>.</a:t>
            </a:r>
            <a:endParaRPr lang="en-US" sz="3600" dirty="0"/>
          </a:p>
        </p:txBody>
      </p:sp>
      <p:sp>
        <p:nvSpPr>
          <p:cNvPr id="4" name="TextBox 3"/>
          <p:cNvSpPr txBox="1"/>
          <p:nvPr/>
        </p:nvSpPr>
        <p:spPr>
          <a:xfrm>
            <a:off x="6090529" y="5769114"/>
            <a:ext cx="1834156" cy="769441"/>
          </a:xfrm>
          <a:prstGeom prst="rect">
            <a:avLst/>
          </a:prstGeom>
          <a:noFill/>
        </p:spPr>
        <p:txBody>
          <a:bodyPr wrap="none" rtlCol="0">
            <a:spAutoFit/>
          </a:bodyPr>
          <a:lstStyle/>
          <a:p>
            <a:r>
              <a:rPr lang="en-US" sz="4400" dirty="0" smtClean="0">
                <a:latin typeface="Freestyle Script" panose="030804020302050B0404" pitchFamily="66" charset="0"/>
              </a:rPr>
              <a:t>Thank you.</a:t>
            </a:r>
            <a:endParaRPr lang="en-US" sz="4400" dirty="0">
              <a:latin typeface="Freestyle Script" panose="030804020302050B0404" pitchFamily="66" charset="0"/>
            </a:endParaRPr>
          </a:p>
        </p:txBody>
      </p:sp>
    </p:spTree>
    <p:extLst>
      <p:ext uri="{BB962C8B-B14F-4D97-AF65-F5344CB8AC3E}">
        <p14:creationId xmlns:p14="http://schemas.microsoft.com/office/powerpoint/2010/main" val="16333409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a:bodyPr>
          <a:lstStyle/>
          <a:p>
            <a:r>
              <a:rPr lang="en-US" sz="4000" dirty="0" smtClean="0"/>
              <a:t>To start</a:t>
            </a:r>
            <a:endParaRPr lang="en-US" sz="4000" dirty="0"/>
          </a:p>
        </p:txBody>
      </p:sp>
      <p:sp>
        <p:nvSpPr>
          <p:cNvPr id="3" name="Content Placeholder 2"/>
          <p:cNvSpPr>
            <a:spLocks noGrp="1"/>
          </p:cNvSpPr>
          <p:nvPr>
            <p:ph idx="1"/>
          </p:nvPr>
        </p:nvSpPr>
        <p:spPr>
          <a:xfrm>
            <a:off x="228600" y="1066800"/>
            <a:ext cx="8763000" cy="5562600"/>
          </a:xfrm>
        </p:spPr>
        <p:txBody>
          <a:bodyPr>
            <a:normAutofit fontScale="85000" lnSpcReduction="10000"/>
          </a:bodyPr>
          <a:lstStyle/>
          <a:p>
            <a:pPr marL="0" indent="0">
              <a:lnSpc>
                <a:spcPct val="110000"/>
              </a:lnSpc>
              <a:spcBef>
                <a:spcPts val="0"/>
              </a:spcBef>
              <a:buNone/>
            </a:pPr>
            <a:r>
              <a:rPr lang="en-US" sz="3800" dirty="0" smtClean="0"/>
              <a:t>Basic </a:t>
            </a:r>
            <a:r>
              <a:rPr lang="en-US" sz="3800" dirty="0"/>
              <a:t>principle:  </a:t>
            </a:r>
            <a:r>
              <a:rPr lang="en-US" sz="3800" dirty="0" smtClean="0"/>
              <a:t>The </a:t>
            </a:r>
            <a:r>
              <a:rPr lang="en-US" sz="3800" dirty="0"/>
              <a:t>point of announcing a target </a:t>
            </a:r>
            <a:r>
              <a:rPr lang="en-US" sz="3800" dirty="0" smtClean="0"/>
              <a:t/>
            </a:r>
            <a:br>
              <a:rPr lang="en-US" sz="3800" dirty="0" smtClean="0"/>
            </a:br>
            <a:r>
              <a:rPr lang="en-US" sz="3800" dirty="0" smtClean="0"/>
              <a:t>is </a:t>
            </a:r>
            <a:r>
              <a:rPr lang="en-US" sz="3800" dirty="0"/>
              <a:t>credibility;  therefore the target is </a:t>
            </a:r>
            <a:r>
              <a:rPr lang="en-US" sz="3800" dirty="0" smtClean="0"/>
              <a:t>less </a:t>
            </a:r>
            <a:r>
              <a:rPr lang="en-US" sz="3800" dirty="0"/>
              <a:t>useful </a:t>
            </a:r>
            <a:r>
              <a:rPr lang="en-US" sz="3800" dirty="0" smtClean="0"/>
              <a:t>if </a:t>
            </a:r>
            <a:br>
              <a:rPr lang="en-US" sz="3800" dirty="0" smtClean="0"/>
            </a:br>
            <a:r>
              <a:rPr lang="en-US" sz="3800" dirty="0" smtClean="0"/>
              <a:t>the </a:t>
            </a:r>
            <a:r>
              <a:rPr lang="en-US" sz="3800" dirty="0"/>
              <a:t>authorities are chronically unable to achieve it</a:t>
            </a:r>
            <a:r>
              <a:rPr lang="en-US" sz="3800" dirty="0" smtClean="0"/>
              <a:t>.</a:t>
            </a:r>
            <a:r>
              <a:rPr lang="en-US" sz="1400" b="1" dirty="0" smtClean="0"/>
              <a:t/>
            </a:r>
            <a:br>
              <a:rPr lang="en-US" sz="1400" b="1" dirty="0" smtClean="0"/>
            </a:br>
            <a:endParaRPr lang="en-US" sz="1400" b="1" dirty="0" smtClean="0"/>
          </a:p>
          <a:p>
            <a:pPr marL="0" indent="0">
              <a:buNone/>
            </a:pPr>
            <a:r>
              <a:rPr lang="en-US" sz="3600" dirty="0" smtClean="0"/>
              <a:t>1) The </a:t>
            </a:r>
            <a:r>
              <a:rPr lang="en-US" sz="3600" dirty="0"/>
              <a:t>main point of promising to raise inflation to 2% was to get the economy back to full employment.  </a:t>
            </a:r>
          </a:p>
          <a:p>
            <a:r>
              <a:rPr lang="en-US" sz="3300" dirty="0" smtClean="0"/>
              <a:t>The </a:t>
            </a:r>
            <a:r>
              <a:rPr lang="en-US" sz="3300" dirty="0"/>
              <a:t>2% </a:t>
            </a:r>
            <a:r>
              <a:rPr lang="en-US" sz="3300" dirty="0" smtClean="0"/>
              <a:t>goal </a:t>
            </a:r>
            <a:r>
              <a:rPr lang="en-US" sz="3300" dirty="0"/>
              <a:t>no longer serves </a:t>
            </a:r>
            <a:r>
              <a:rPr lang="en-US" sz="3300" dirty="0" smtClean="0"/>
              <a:t>the purpose envisioned,</a:t>
            </a:r>
            <a:endParaRPr lang="en-US" sz="3300" dirty="0"/>
          </a:p>
          <a:p>
            <a:pPr lvl="1"/>
            <a:r>
              <a:rPr lang="en-US" dirty="0"/>
              <a:t>since it hasn‘t been achieved </a:t>
            </a:r>
            <a:r>
              <a:rPr lang="en-US" dirty="0" smtClean="0"/>
              <a:t>&amp; lacks </a:t>
            </a:r>
            <a:r>
              <a:rPr lang="en-US" dirty="0"/>
              <a:t>credibility;</a:t>
            </a:r>
            <a:endParaRPr lang="en-US" sz="2400" dirty="0"/>
          </a:p>
          <a:p>
            <a:pPr lvl="1"/>
            <a:r>
              <a:rPr lang="en-US" dirty="0"/>
              <a:t>and </a:t>
            </a:r>
            <a:r>
              <a:rPr lang="en-US" dirty="0" smtClean="0"/>
              <a:t>unemployment </a:t>
            </a:r>
            <a:r>
              <a:rPr lang="en-US" dirty="0"/>
              <a:t>is </a:t>
            </a:r>
            <a:r>
              <a:rPr lang="en-US" dirty="0" smtClean="0"/>
              <a:t>back down nevertheless .</a:t>
            </a:r>
            <a:endParaRPr lang="en-US" sz="2400" dirty="0"/>
          </a:p>
          <a:p>
            <a:pPr lvl="1"/>
            <a:r>
              <a:rPr lang="en-US" dirty="0"/>
              <a:t>Raising the inflation target to </a:t>
            </a:r>
            <a:r>
              <a:rPr lang="en-US" dirty="0" smtClean="0"/>
              <a:t>4% </a:t>
            </a:r>
            <a:r>
              <a:rPr lang="en-US" dirty="0"/>
              <a:t>or setting a price level </a:t>
            </a:r>
            <a:r>
              <a:rPr lang="en-US" dirty="0" smtClean="0"/>
              <a:t>target </a:t>
            </a:r>
            <a:r>
              <a:rPr lang="en-US" dirty="0"/>
              <a:t>would be even less credible.</a:t>
            </a:r>
            <a:endParaRPr lang="en-US" sz="2400" dirty="0"/>
          </a:p>
          <a:p>
            <a:r>
              <a:rPr lang="en-US" dirty="0" smtClean="0"/>
              <a:t>But it is fine for </a:t>
            </a:r>
            <a:r>
              <a:rPr lang="en-US" dirty="0"/>
              <a:t>the central bank to be transparent about what it sees as the long-run inflation </a:t>
            </a:r>
            <a:r>
              <a:rPr lang="en-US" dirty="0" smtClean="0"/>
              <a:t>rate  (“FIT”). </a:t>
            </a:r>
            <a:endParaRPr lang="en-US" dirty="0"/>
          </a:p>
          <a:p>
            <a:endParaRPr lang="en-US" dirty="0"/>
          </a:p>
        </p:txBody>
      </p:sp>
    </p:spTree>
    <p:extLst>
      <p:ext uri="{BB962C8B-B14F-4D97-AF65-F5344CB8AC3E}">
        <p14:creationId xmlns:p14="http://schemas.microsoft.com/office/powerpoint/2010/main" val="41457386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486400"/>
          </a:xfrm>
        </p:spPr>
        <p:txBody>
          <a:bodyPr>
            <a:normAutofit fontScale="85000" lnSpcReduction="10000"/>
          </a:bodyPr>
          <a:lstStyle/>
          <a:p>
            <a:pPr marL="0" lvl="0" indent="0">
              <a:buNone/>
            </a:pPr>
            <a:r>
              <a:rPr lang="en-US" sz="3800" dirty="0" smtClean="0"/>
              <a:t>2) More </a:t>
            </a:r>
            <a:r>
              <a:rPr lang="en-US" sz="3800" dirty="0"/>
              <a:t>important question:  if the central bank wants to communicate its intentions </a:t>
            </a:r>
            <a:r>
              <a:rPr lang="en-US" sz="3800" dirty="0" smtClean="0"/>
              <a:t>at </a:t>
            </a:r>
            <a:r>
              <a:rPr lang="en-US" sz="3800" dirty="0"/>
              <a:t>a 1- </a:t>
            </a:r>
            <a:r>
              <a:rPr lang="en-US" sz="3800" dirty="0" smtClean="0"/>
              <a:t>or 2-year </a:t>
            </a:r>
            <a:r>
              <a:rPr lang="en-US" sz="3800" dirty="0"/>
              <a:t>horizon, how should it express the signal</a:t>
            </a:r>
            <a:r>
              <a:rPr lang="en-US" sz="3800" dirty="0" smtClean="0"/>
              <a:t>?</a:t>
            </a:r>
            <a:r>
              <a:rPr lang="en-US" dirty="0" smtClean="0"/>
              <a:t/>
            </a:r>
            <a:br>
              <a:rPr lang="en-US" dirty="0" smtClean="0"/>
            </a:br>
            <a:endParaRPr lang="en-US" sz="2400" dirty="0"/>
          </a:p>
          <a:p>
            <a:r>
              <a:rPr lang="en-US" dirty="0"/>
              <a:t>Obvious choices for a nominal </a:t>
            </a:r>
            <a:r>
              <a:rPr lang="en-US" dirty="0" smtClean="0"/>
              <a:t>target: </a:t>
            </a:r>
          </a:p>
          <a:p>
            <a:pPr lvl="1"/>
            <a:r>
              <a:rPr lang="en-US" sz="3000" dirty="0" smtClean="0"/>
              <a:t>Inflation</a:t>
            </a:r>
            <a:r>
              <a:rPr lang="en-US" sz="3000" dirty="0"/>
              <a:t>? </a:t>
            </a:r>
            <a:endParaRPr lang="en-US" sz="3000" dirty="0" smtClean="0"/>
          </a:p>
          <a:p>
            <a:pPr lvl="1"/>
            <a:r>
              <a:rPr lang="en-US" sz="3000" dirty="0" smtClean="0"/>
              <a:t>M1</a:t>
            </a:r>
            <a:r>
              <a:rPr lang="en-US" sz="3000" dirty="0"/>
              <a:t>?  </a:t>
            </a:r>
            <a:endParaRPr lang="en-US" sz="3000" dirty="0" smtClean="0"/>
          </a:p>
          <a:p>
            <a:pPr lvl="1"/>
            <a:r>
              <a:rPr lang="en-US" sz="3000" dirty="0" smtClean="0"/>
              <a:t>Exchange </a:t>
            </a:r>
            <a:r>
              <a:rPr lang="en-US" sz="3000" dirty="0"/>
              <a:t>rate?  </a:t>
            </a:r>
            <a:r>
              <a:rPr lang="en-US" dirty="0" smtClean="0"/>
              <a:t/>
            </a:r>
            <a:br>
              <a:rPr lang="en-US" dirty="0" smtClean="0"/>
            </a:br>
            <a:endParaRPr lang="en-US" sz="2000" dirty="0"/>
          </a:p>
          <a:p>
            <a:r>
              <a:rPr lang="en-US" dirty="0"/>
              <a:t>Other candidate </a:t>
            </a:r>
            <a:r>
              <a:rPr lang="en-US" dirty="0" smtClean="0"/>
              <a:t>variables for signaling: </a:t>
            </a:r>
          </a:p>
          <a:p>
            <a:pPr lvl="1"/>
            <a:r>
              <a:rPr lang="en-US" sz="3000" dirty="0" smtClean="0"/>
              <a:t>short </a:t>
            </a:r>
            <a:r>
              <a:rPr lang="en-US" sz="3000" dirty="0"/>
              <a:t>interest </a:t>
            </a:r>
            <a:r>
              <a:rPr lang="en-US" sz="3000" dirty="0" smtClean="0"/>
              <a:t>rates? </a:t>
            </a:r>
          </a:p>
          <a:p>
            <a:pPr lvl="1"/>
            <a:r>
              <a:rPr lang="en-US" sz="3000" dirty="0" smtClean="0"/>
              <a:t>the </a:t>
            </a:r>
            <a:r>
              <a:rPr lang="en-US" sz="3000" dirty="0"/>
              <a:t>unemployment </a:t>
            </a:r>
            <a:r>
              <a:rPr lang="en-US" sz="3000" dirty="0" smtClean="0"/>
              <a:t>rate?</a:t>
            </a:r>
          </a:p>
          <a:p>
            <a:pPr lvl="1"/>
            <a:r>
              <a:rPr lang="en-US" sz="3000" dirty="0" smtClean="0"/>
              <a:t>real GDP targets?</a:t>
            </a:r>
          </a:p>
        </p:txBody>
      </p:sp>
    </p:spTree>
    <p:extLst>
      <p:ext uri="{BB962C8B-B14F-4D97-AF65-F5344CB8AC3E}">
        <p14:creationId xmlns:p14="http://schemas.microsoft.com/office/powerpoint/2010/main" val="1270544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4000" dirty="0" smtClean="0"/>
              <a:t>The proposal</a:t>
            </a:r>
            <a:endParaRPr lang="en-US" sz="4000" dirty="0"/>
          </a:p>
        </p:txBody>
      </p:sp>
      <p:sp>
        <p:nvSpPr>
          <p:cNvPr id="3" name="Content Placeholder 2"/>
          <p:cNvSpPr>
            <a:spLocks noGrp="1"/>
          </p:cNvSpPr>
          <p:nvPr>
            <p:ph idx="1"/>
          </p:nvPr>
        </p:nvSpPr>
        <p:spPr>
          <a:xfrm>
            <a:off x="304800" y="1219200"/>
            <a:ext cx="8534400" cy="5486400"/>
          </a:xfrm>
        </p:spPr>
        <p:txBody>
          <a:bodyPr>
            <a:normAutofit/>
          </a:bodyPr>
          <a:lstStyle/>
          <a:p>
            <a:pPr marL="0" lvl="0" indent="0">
              <a:buNone/>
            </a:pPr>
            <a:r>
              <a:rPr lang="en-US" dirty="0" smtClean="0"/>
              <a:t>3) </a:t>
            </a:r>
            <a:r>
              <a:rPr lang="en-US" dirty="0"/>
              <a:t>I</a:t>
            </a:r>
            <a:r>
              <a:rPr lang="en-US" dirty="0" smtClean="0"/>
              <a:t>f </a:t>
            </a:r>
            <a:r>
              <a:rPr lang="en-US" dirty="0"/>
              <a:t>central banks want to communicate their intentions at a 1-2 year horizon, it would be more effective to do so phrased in terms of </a:t>
            </a:r>
            <a:r>
              <a:rPr lang="en-US" dirty="0" smtClean="0"/>
              <a:t>Nominal </a:t>
            </a:r>
            <a:r>
              <a:rPr lang="en-US" dirty="0"/>
              <a:t>GDP than in terms of CPI </a:t>
            </a:r>
            <a:r>
              <a:rPr lang="en-US" dirty="0" smtClean="0"/>
              <a:t>inflation.</a:t>
            </a:r>
          </a:p>
          <a:p>
            <a:endParaRPr lang="en-US" sz="2000" dirty="0" smtClean="0"/>
          </a:p>
          <a:p>
            <a:r>
              <a:rPr lang="en-US" sz="3000" dirty="0" smtClean="0"/>
              <a:t>The </a:t>
            </a:r>
            <a:r>
              <a:rPr lang="en-US" sz="3000" dirty="0"/>
              <a:t>proposal could be as mild as adding a row for </a:t>
            </a:r>
            <a:r>
              <a:rPr lang="en-US" sz="3000" dirty="0" smtClean="0"/>
              <a:t>NGDP </a:t>
            </a:r>
            <a:r>
              <a:rPr lang="en-US" sz="3000" dirty="0"/>
              <a:t>to the FOMC’s </a:t>
            </a:r>
            <a:r>
              <a:rPr lang="en-US" sz="3000" u="sng" dirty="0">
                <a:hlinkClick r:id="rId2"/>
              </a:rPr>
              <a:t>Summary of Economic </a:t>
            </a:r>
            <a:r>
              <a:rPr lang="en-US" sz="3000" u="sng" dirty="0" smtClean="0">
                <a:hlinkClick r:id="rId2"/>
              </a:rPr>
              <a:t>Projections</a:t>
            </a:r>
            <a:r>
              <a:rPr lang="en-US" sz="3000" dirty="0" smtClean="0">
                <a:hlinkClick r:id="rId2"/>
              </a:rPr>
              <a:t> </a:t>
            </a:r>
            <a:r>
              <a:rPr lang="en-US" sz="3000" dirty="0" smtClean="0"/>
              <a:t>submitted by the </a:t>
            </a:r>
            <a:r>
              <a:rPr lang="en-US" sz="3000" dirty="0"/>
              <a:t>Governors and district </a:t>
            </a:r>
            <a:r>
              <a:rPr lang="en-US" sz="3000" dirty="0" smtClean="0"/>
              <a:t>presidents.</a:t>
            </a:r>
          </a:p>
          <a:p>
            <a:pPr lvl="1"/>
            <a:r>
              <a:rPr lang="en-US" sz="2600" dirty="0" smtClean="0"/>
              <a:t>I’d prefer the SEP table reports NGDP in 1st row</a:t>
            </a:r>
            <a:endParaRPr lang="en-US" sz="2600" dirty="0"/>
          </a:p>
          <a:p>
            <a:pPr lvl="2"/>
            <a:r>
              <a:rPr lang="en-US" dirty="0"/>
              <a:t>before </a:t>
            </a:r>
            <a:r>
              <a:rPr lang="en-US" dirty="0" smtClean="0"/>
              <a:t>real </a:t>
            </a:r>
            <a:r>
              <a:rPr lang="en-US" dirty="0"/>
              <a:t>growth, unemployment, CPI, &amp;</a:t>
            </a:r>
            <a:r>
              <a:rPr lang="en-US" dirty="0" smtClean="0"/>
              <a:t> </a:t>
            </a:r>
            <a:r>
              <a:rPr lang="en-US" dirty="0"/>
              <a:t>fed funds </a:t>
            </a:r>
            <a:r>
              <a:rPr lang="en-US" dirty="0" smtClean="0"/>
              <a:t>rate.</a:t>
            </a:r>
            <a:endParaRPr lang="en-US" sz="2200" dirty="0"/>
          </a:p>
          <a:p>
            <a:pPr marL="0" lvl="0" indent="0">
              <a:buNone/>
            </a:pPr>
            <a:endParaRPr lang="en-US" sz="3000" dirty="0"/>
          </a:p>
          <a:p>
            <a:pPr marL="0" indent="0">
              <a:buNone/>
            </a:pPr>
            <a:endParaRPr lang="en-US" dirty="0"/>
          </a:p>
        </p:txBody>
      </p:sp>
    </p:spTree>
    <p:extLst>
      <p:ext uri="{BB962C8B-B14F-4D97-AF65-F5344CB8AC3E}">
        <p14:creationId xmlns:p14="http://schemas.microsoft.com/office/powerpoint/2010/main" val="216284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2011362"/>
          </a:xfrm>
        </p:spPr>
        <p:txBody>
          <a:bodyPr>
            <a:normAutofit/>
          </a:bodyPr>
          <a:lstStyle/>
          <a:p>
            <a:r>
              <a:rPr lang="en-US" sz="2400" dirty="0" smtClean="0"/>
              <a:t>Table 1 of the Summary of Economic Projections</a:t>
            </a:r>
            <a:br>
              <a:rPr lang="en-US" sz="2400" dirty="0" smtClean="0"/>
            </a:br>
            <a:r>
              <a:rPr lang="en-US" sz="2400" dirty="0" smtClean="0"/>
              <a:t>to be released with the FOMC minutes</a:t>
            </a:r>
            <a:r>
              <a:rPr lang="en-US" sz="500" dirty="0" smtClean="0"/>
              <a:t/>
            </a:r>
            <a:br>
              <a:rPr lang="en-US" sz="500" dirty="0" smtClean="0"/>
            </a:br>
            <a:r>
              <a:rPr lang="en-US" sz="500" dirty="0" smtClean="0"/>
              <a:t/>
            </a:r>
            <a:br>
              <a:rPr lang="en-US" sz="500" dirty="0" smtClean="0"/>
            </a:br>
            <a:r>
              <a:rPr lang="en-US" sz="2000" dirty="0" smtClean="0"/>
              <a:t>Economic </a:t>
            </a:r>
            <a:r>
              <a:rPr lang="en-US" sz="2000" dirty="0"/>
              <a:t>projections of Federal Reserve Board members </a:t>
            </a:r>
            <a:r>
              <a:rPr lang="en-US" sz="2000" dirty="0" smtClean="0"/>
              <a:t/>
            </a:r>
            <a:br>
              <a:rPr lang="en-US" sz="2000" dirty="0" smtClean="0"/>
            </a:br>
            <a:r>
              <a:rPr lang="en-US" sz="2000" dirty="0" smtClean="0"/>
              <a:t>and </a:t>
            </a:r>
            <a:r>
              <a:rPr lang="en-US" sz="2000" dirty="0"/>
              <a:t>Federal Reserve Bank presidents under their individual </a:t>
            </a:r>
            <a:r>
              <a:rPr lang="en-US" sz="2000" dirty="0" smtClean="0"/>
              <a:t>assessments</a:t>
            </a:r>
            <a:br>
              <a:rPr lang="en-US" sz="2000" dirty="0" smtClean="0"/>
            </a:br>
            <a:r>
              <a:rPr lang="en-US" sz="2000" dirty="0" smtClean="0"/>
              <a:t>of </a:t>
            </a:r>
            <a:r>
              <a:rPr lang="en-US" sz="2000" dirty="0"/>
              <a:t>projected appropriate monetary policy, December </a:t>
            </a:r>
            <a:r>
              <a:rPr lang="en-US" sz="2000" dirty="0" smtClean="0"/>
              <a:t>2017. </a:t>
            </a:r>
            <a:endParaRPr lang="en-US" sz="2000"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219200" y="1920240"/>
            <a:ext cx="6781800" cy="48049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7010400" y="6626423"/>
            <a:ext cx="2819400" cy="307777"/>
          </a:xfrm>
          <a:prstGeom prst="rect">
            <a:avLst/>
          </a:prstGeom>
        </p:spPr>
        <p:txBody>
          <a:bodyPr wrap="square">
            <a:spAutoFit/>
          </a:bodyPr>
          <a:lstStyle/>
          <a:p>
            <a:r>
              <a:rPr lang="en-US" sz="1400" dirty="0" smtClean="0"/>
              <a:t>For release Dec. 13, 2017</a:t>
            </a:r>
            <a:endParaRPr lang="en-US" sz="1400" dirty="0"/>
          </a:p>
        </p:txBody>
      </p:sp>
      <p:sp>
        <p:nvSpPr>
          <p:cNvPr id="5" name="Isosceles Triangle 4"/>
          <p:cNvSpPr/>
          <p:nvPr/>
        </p:nvSpPr>
        <p:spPr>
          <a:xfrm rot="5400000">
            <a:off x="521208" y="2380488"/>
            <a:ext cx="908304" cy="1524000"/>
          </a:xfrm>
          <a:prstGeom prst="triangle">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p:cNvSpPr txBox="1"/>
          <p:nvPr/>
        </p:nvSpPr>
        <p:spPr>
          <a:xfrm>
            <a:off x="213360" y="2956560"/>
            <a:ext cx="1066800" cy="415498"/>
          </a:xfrm>
          <a:prstGeom prst="rect">
            <a:avLst/>
          </a:prstGeom>
          <a:noFill/>
        </p:spPr>
        <p:txBody>
          <a:bodyPr wrap="square" rtlCol="0">
            <a:spAutoFit/>
          </a:bodyPr>
          <a:lstStyle/>
          <a:p>
            <a:r>
              <a:rPr lang="el-GR" sz="2100" dirty="0" smtClean="0"/>
              <a:t>Δ</a:t>
            </a:r>
            <a:r>
              <a:rPr lang="en-US" sz="2100" dirty="0" smtClean="0"/>
              <a:t>NGDP</a:t>
            </a:r>
            <a:endParaRPr lang="en-US" sz="2100" dirty="0"/>
          </a:p>
        </p:txBody>
      </p:sp>
      <p:sp>
        <p:nvSpPr>
          <p:cNvPr id="7" name="Oval 6"/>
          <p:cNvSpPr/>
          <p:nvPr/>
        </p:nvSpPr>
        <p:spPr>
          <a:xfrm>
            <a:off x="6416040" y="2316480"/>
            <a:ext cx="228600" cy="1524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866085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What is the case for NGDPT? </a:t>
            </a:r>
          </a:p>
        </p:txBody>
      </p:sp>
      <p:sp>
        <p:nvSpPr>
          <p:cNvPr id="3" name="Content Placeholder 2"/>
          <p:cNvSpPr>
            <a:spLocks noGrp="1"/>
          </p:cNvSpPr>
          <p:nvPr>
            <p:ph idx="1"/>
          </p:nvPr>
        </p:nvSpPr>
        <p:spPr>
          <a:xfrm>
            <a:off x="152400" y="1600200"/>
            <a:ext cx="8839200" cy="4648200"/>
          </a:xfrm>
        </p:spPr>
        <p:txBody>
          <a:bodyPr>
            <a:normAutofit fontScale="92500" lnSpcReduction="10000"/>
          </a:bodyPr>
          <a:lstStyle/>
          <a:p>
            <a:pPr marL="0" lvl="0" indent="0">
              <a:buNone/>
            </a:pPr>
            <a:r>
              <a:rPr lang="en-US" dirty="0" smtClean="0"/>
              <a:t>4) </a:t>
            </a:r>
            <a:r>
              <a:rPr lang="en-US" dirty="0"/>
              <a:t>NGDPT dominates a money </a:t>
            </a:r>
            <a:r>
              <a:rPr lang="en-US" dirty="0" smtClean="0"/>
              <a:t>target.  History:</a:t>
            </a:r>
            <a:endParaRPr lang="en-US" dirty="0"/>
          </a:p>
          <a:p>
            <a:pPr lvl="1"/>
            <a:r>
              <a:rPr lang="en-US" dirty="0"/>
              <a:t>The proposal arose </a:t>
            </a:r>
            <a:r>
              <a:rPr lang="en-US" dirty="0" smtClean="0"/>
              <a:t>(1980s) </a:t>
            </a:r>
            <a:r>
              <a:rPr lang="en-US" dirty="0"/>
              <a:t>when the alternative was </a:t>
            </a:r>
            <a:r>
              <a:rPr lang="en-US" dirty="0" smtClean="0"/>
              <a:t>M1.</a:t>
            </a:r>
            <a:endParaRPr lang="en-US" sz="2400" dirty="0"/>
          </a:p>
          <a:p>
            <a:pPr lvl="1"/>
            <a:r>
              <a:rPr lang="en-US" dirty="0"/>
              <a:t>After monetarist rules broke down, </a:t>
            </a:r>
            <a:r>
              <a:rPr lang="en-US" dirty="0" smtClean="0"/>
              <a:t>the </a:t>
            </a:r>
            <a:r>
              <a:rPr lang="en-US" dirty="0"/>
              <a:t>robustness of nominal GDP </a:t>
            </a:r>
            <a:r>
              <a:rPr lang="en-US" dirty="0" smtClean="0"/>
              <a:t>targeting was pointed out by Meade </a:t>
            </a:r>
            <a:r>
              <a:rPr lang="en-US" dirty="0"/>
              <a:t>(1978, 1982) &amp;</a:t>
            </a:r>
            <a:r>
              <a:rPr lang="en-US" dirty="0" smtClean="0"/>
              <a:t> </a:t>
            </a:r>
            <a:r>
              <a:rPr lang="en-US" dirty="0"/>
              <a:t>Tobin (1980, 83), </a:t>
            </a:r>
            <a:r>
              <a:rPr lang="en-US" dirty="0" smtClean="0"/>
              <a:t>followed </a:t>
            </a:r>
            <a:r>
              <a:rPr lang="en-US" dirty="0"/>
              <a:t>by </a:t>
            </a:r>
            <a:r>
              <a:rPr lang="en-US" dirty="0" smtClean="0"/>
              <a:t>many </a:t>
            </a:r>
            <a:r>
              <a:rPr lang="en-US" dirty="0"/>
              <a:t>others.</a:t>
            </a:r>
            <a:endParaRPr lang="en-US" sz="2000" dirty="0"/>
          </a:p>
          <a:p>
            <a:pPr lvl="1"/>
            <a:r>
              <a:rPr lang="en-US" dirty="0"/>
              <a:t>“Robustness” </a:t>
            </a:r>
            <a:r>
              <a:rPr lang="en-US" dirty="0" smtClean="0"/>
              <a:t>≡ the </a:t>
            </a:r>
            <a:r>
              <a:rPr lang="en-US" dirty="0"/>
              <a:t>target’s ability to hold up </a:t>
            </a:r>
            <a:r>
              <a:rPr lang="en-US" dirty="0" smtClean="0"/>
              <a:t>ex post </a:t>
            </a:r>
            <a:r>
              <a:rPr lang="en-US" dirty="0"/>
              <a:t>under various shocks</a:t>
            </a:r>
            <a:r>
              <a:rPr lang="en-US" dirty="0" smtClean="0"/>
              <a:t>.</a:t>
            </a:r>
            <a:br>
              <a:rPr lang="en-US" dirty="0" smtClean="0"/>
            </a:br>
            <a:endParaRPr lang="en-US" sz="2400" dirty="0"/>
          </a:p>
          <a:p>
            <a:r>
              <a:rPr lang="en-US" dirty="0"/>
              <a:t>Relative to the </a:t>
            </a:r>
            <a:r>
              <a:rPr lang="en-US" dirty="0" smtClean="0"/>
              <a:t>M1 growth </a:t>
            </a:r>
            <a:r>
              <a:rPr lang="en-US" dirty="0"/>
              <a:t>rule, the advantage </a:t>
            </a:r>
            <a:r>
              <a:rPr lang="en-US" dirty="0" smtClean="0"/>
              <a:t/>
            </a:r>
            <a:br>
              <a:rPr lang="en-US" dirty="0" smtClean="0"/>
            </a:br>
            <a:r>
              <a:rPr lang="en-US" dirty="0" smtClean="0"/>
              <a:t>of </a:t>
            </a:r>
            <a:r>
              <a:rPr lang="en-US" dirty="0"/>
              <a:t>nominal GDP targeting was robustness with respect to velocity </a:t>
            </a:r>
            <a:r>
              <a:rPr lang="en-US" dirty="0" smtClean="0"/>
              <a:t>shocks. </a:t>
            </a:r>
            <a:endParaRPr lang="en-US" dirty="0"/>
          </a:p>
        </p:txBody>
      </p:sp>
    </p:spTree>
    <p:extLst>
      <p:ext uri="{BB962C8B-B14F-4D97-AF65-F5344CB8AC3E}">
        <p14:creationId xmlns:p14="http://schemas.microsoft.com/office/powerpoint/2010/main" val="351418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685800"/>
            <a:ext cx="8382000" cy="5638800"/>
          </a:xfrm>
        </p:spPr>
        <p:txBody>
          <a:bodyPr>
            <a:normAutofit/>
          </a:bodyPr>
          <a:lstStyle/>
          <a:p>
            <a:pPr marL="0" lvl="0" indent="0">
              <a:buNone/>
            </a:pPr>
            <a:r>
              <a:rPr lang="en-US" sz="3000" dirty="0" smtClean="0"/>
              <a:t>5) NGDPT </a:t>
            </a:r>
            <a:r>
              <a:rPr lang="en-US" sz="3000" dirty="0"/>
              <a:t>underwent a revival around 2011-12, under quite different circumstances.  </a:t>
            </a:r>
            <a:endParaRPr lang="en-US" sz="3000" dirty="0" smtClean="0"/>
          </a:p>
          <a:p>
            <a:pPr lvl="1"/>
            <a:r>
              <a:rPr lang="en-US" sz="2600" dirty="0" smtClean="0"/>
              <a:t>E.g., Romer </a:t>
            </a:r>
            <a:r>
              <a:rPr lang="en-US" sz="2600" dirty="0" smtClean="0"/>
              <a:t>(2011) &amp; Krugman (2011); </a:t>
            </a:r>
            <a:r>
              <a:rPr lang="en-US" sz="2600" dirty="0" err="1" smtClean="0"/>
              <a:t>Hatzius</a:t>
            </a:r>
            <a:r>
              <a:rPr lang="en-US" sz="2600" dirty="0" smtClean="0"/>
              <a:t> (2011); Woodford (2012); Sumner (2014) &amp; </a:t>
            </a:r>
            <a:r>
              <a:rPr lang="en-US" sz="2600" dirty="0" err="1" smtClean="0"/>
              <a:t>Beckworth</a:t>
            </a:r>
            <a:r>
              <a:rPr lang="en-US" sz="2600" dirty="0" smtClean="0"/>
              <a:t> (2016); </a:t>
            </a:r>
            <a:br>
              <a:rPr lang="en-US" sz="2600" dirty="0" smtClean="0"/>
            </a:br>
            <a:r>
              <a:rPr lang="en-US" sz="2600" dirty="0" smtClean="0"/>
              <a:t>Frankel (2012) &amp; Bhandari &amp; Frankel (2017);</a:t>
            </a:r>
            <a:br>
              <a:rPr lang="en-US" sz="2600" dirty="0" smtClean="0"/>
            </a:br>
            <a:r>
              <a:rPr lang="en-US" sz="2600" dirty="0" smtClean="0"/>
              <a:t>Koenig </a:t>
            </a:r>
            <a:r>
              <a:rPr lang="en-US" sz="2600" dirty="0"/>
              <a:t>(2013), </a:t>
            </a:r>
            <a:r>
              <a:rPr lang="en-US" sz="2600" dirty="0" err="1"/>
              <a:t>Sheedy</a:t>
            </a:r>
            <a:r>
              <a:rPr lang="en-US" sz="2600" dirty="0"/>
              <a:t> (2014), &amp; Bullard et al. (</a:t>
            </a:r>
            <a:r>
              <a:rPr lang="en-US" sz="2600" dirty="0" smtClean="0"/>
              <a:t>2015). </a:t>
            </a:r>
          </a:p>
          <a:p>
            <a:pPr lvl="1"/>
            <a:r>
              <a:rPr lang="en-US" sz="2600" dirty="0" smtClean="0"/>
              <a:t>The </a:t>
            </a:r>
            <a:r>
              <a:rPr lang="en-US" sz="2600" dirty="0"/>
              <a:t>alternative to </a:t>
            </a:r>
            <a:r>
              <a:rPr lang="en-US" sz="2600" dirty="0" smtClean="0"/>
              <a:t>beat: no </a:t>
            </a:r>
            <a:r>
              <a:rPr lang="en-US" sz="2600" dirty="0"/>
              <a:t>longer </a:t>
            </a:r>
            <a:r>
              <a:rPr lang="en-US" sz="2600" dirty="0" smtClean="0"/>
              <a:t>M1, </a:t>
            </a:r>
            <a:r>
              <a:rPr lang="en-US" sz="2600" dirty="0"/>
              <a:t>but </a:t>
            </a:r>
            <a:r>
              <a:rPr lang="en-US" sz="2600" dirty="0" smtClean="0"/>
              <a:t>a CPI target.</a:t>
            </a:r>
            <a:r>
              <a:rPr lang="en-US" sz="900" dirty="0" smtClean="0"/>
              <a:t/>
            </a:r>
            <a:br>
              <a:rPr lang="en-US" sz="900" dirty="0" smtClean="0"/>
            </a:br>
            <a:endParaRPr lang="en-US" sz="900" dirty="0"/>
          </a:p>
          <a:p>
            <a:r>
              <a:rPr lang="en-US" sz="2800" dirty="0" smtClean="0"/>
              <a:t>The </a:t>
            </a:r>
            <a:r>
              <a:rPr lang="en-US" sz="2800" dirty="0"/>
              <a:t>case in favor of a nominal GDP target is still its robustness with respect to shocks.  But relative to a CPI inflation target, the advantage of </a:t>
            </a:r>
            <a:r>
              <a:rPr lang="en-US" sz="2800" dirty="0" smtClean="0"/>
              <a:t>NGDPT is </a:t>
            </a:r>
            <a:r>
              <a:rPr lang="en-US" sz="2800" dirty="0"/>
              <a:t>robustness with respect to Aggregate Supply shocks </a:t>
            </a:r>
          </a:p>
          <a:p>
            <a:pPr lvl="1"/>
            <a:r>
              <a:rPr lang="en-US" sz="2600" dirty="0"/>
              <a:t>such as productivity shocks or commodity </a:t>
            </a:r>
            <a:r>
              <a:rPr lang="en-US" sz="2600" dirty="0" smtClean="0"/>
              <a:t>shocks.  </a:t>
            </a:r>
            <a:endParaRPr lang="en-US" sz="2600" dirty="0"/>
          </a:p>
          <a:p>
            <a:endParaRPr lang="en-US" dirty="0"/>
          </a:p>
        </p:txBody>
      </p:sp>
    </p:spTree>
    <p:extLst>
      <p:ext uri="{BB962C8B-B14F-4D97-AF65-F5344CB8AC3E}">
        <p14:creationId xmlns:p14="http://schemas.microsoft.com/office/powerpoint/2010/main" val="1465670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295400"/>
            <a:ext cx="8686800" cy="5715000"/>
          </a:xfrm>
        </p:spPr>
        <p:txBody>
          <a:bodyPr>
            <a:normAutofit fontScale="85000" lnSpcReduction="10000"/>
          </a:bodyPr>
          <a:lstStyle/>
          <a:p>
            <a:r>
              <a:rPr lang="en-US" sz="3300" dirty="0"/>
              <a:t>In the presence of an adverse supply shock, an inflation target implies a </a:t>
            </a:r>
            <a:r>
              <a:rPr lang="en-US" sz="3300" dirty="0" smtClean="0"/>
              <a:t>tight </a:t>
            </a:r>
            <a:r>
              <a:rPr lang="en-US" sz="3300" dirty="0"/>
              <a:t>monetary </a:t>
            </a:r>
            <a:r>
              <a:rPr lang="en-US" sz="3300" dirty="0" smtClean="0"/>
              <a:t>policy.</a:t>
            </a:r>
            <a:endParaRPr lang="en-US" sz="3300" dirty="0"/>
          </a:p>
          <a:p>
            <a:pPr lvl="1"/>
            <a:r>
              <a:rPr lang="en-US" sz="3100" dirty="0"/>
              <a:t>NGDP targeting allows the impact of the shift to be automatically divided between some loss of price stability and some loss on the output objective</a:t>
            </a:r>
            <a:r>
              <a:rPr lang="en-US" sz="3100" dirty="0" smtClean="0"/>
              <a:t>…</a:t>
            </a:r>
            <a:r>
              <a:rPr lang="en-US" dirty="0" smtClean="0"/>
              <a:t/>
            </a:r>
            <a:br>
              <a:rPr lang="en-US" dirty="0" smtClean="0"/>
            </a:br>
            <a:endParaRPr lang="en-US" sz="2200" dirty="0"/>
          </a:p>
          <a:p>
            <a:r>
              <a:rPr lang="en-US" sz="3300" dirty="0"/>
              <a:t>…whereas an ex ante inflation </a:t>
            </a:r>
            <a:r>
              <a:rPr lang="en-US" sz="3300" dirty="0" smtClean="0"/>
              <a:t>target </a:t>
            </a:r>
            <a:r>
              <a:rPr lang="en-US" sz="3300" dirty="0"/>
              <a:t>can push the authorities to tighten in the face of an adverse shock, thereby needlessly worsening the fall in output.  </a:t>
            </a:r>
            <a:endParaRPr lang="en-US" sz="3300" dirty="0" smtClean="0"/>
          </a:p>
          <a:p>
            <a:pPr lvl="1"/>
            <a:r>
              <a:rPr lang="en-US" sz="3100" dirty="0" smtClean="0"/>
              <a:t>E.g</a:t>
            </a:r>
            <a:r>
              <a:rPr lang="en-US" sz="3100" dirty="0"/>
              <a:t>., </a:t>
            </a:r>
            <a:r>
              <a:rPr lang="en-US" sz="3100" dirty="0" smtClean="0"/>
              <a:t>the ECB </a:t>
            </a:r>
            <a:r>
              <a:rPr lang="en-US" sz="3100" dirty="0"/>
              <a:t>decision in July 2008 to raise interest rates just as the world was sliding into the </a:t>
            </a:r>
            <a:r>
              <a:rPr lang="en-US" sz="3100" dirty="0" smtClean="0"/>
              <a:t>Great Recession</a:t>
            </a:r>
            <a:r>
              <a:rPr lang="en-US" sz="3100" dirty="0"/>
              <a:t>. </a:t>
            </a:r>
            <a:r>
              <a:rPr lang="en-US" dirty="0" smtClean="0"/>
              <a:t/>
            </a:r>
            <a:br>
              <a:rPr lang="en-US" dirty="0" smtClean="0"/>
            </a:br>
            <a:endParaRPr lang="en-US" dirty="0" smtClean="0"/>
          </a:p>
          <a:p>
            <a:pPr marL="342900" lvl="1" indent="-342900">
              <a:buFont typeface="Arial" panose="020B0604020202020204" pitchFamily="34" charset="0"/>
              <a:buChar char="•"/>
            </a:pPr>
            <a:r>
              <a:rPr lang="en-US" sz="3300" dirty="0"/>
              <a:t>S</a:t>
            </a:r>
            <a:r>
              <a:rPr lang="en-US" sz="3300" dirty="0" smtClean="0"/>
              <a:t>ee graph. </a:t>
            </a:r>
          </a:p>
        </p:txBody>
      </p:sp>
    </p:spTree>
    <p:extLst>
      <p:ext uri="{BB962C8B-B14F-4D97-AF65-F5344CB8AC3E}">
        <p14:creationId xmlns:p14="http://schemas.microsoft.com/office/powerpoint/2010/main" val="1098558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2"/>
          <a:stretch>
            <a:fillRect/>
          </a:stretch>
        </p:blipFill>
        <p:spPr>
          <a:xfrm>
            <a:off x="228600" y="76200"/>
            <a:ext cx="8686799" cy="6705600"/>
          </a:xfrm>
          <a:prstGeom prst="rect">
            <a:avLst/>
          </a:prstGeom>
        </p:spPr>
      </p:pic>
    </p:spTree>
    <p:extLst>
      <p:ext uri="{BB962C8B-B14F-4D97-AF65-F5344CB8AC3E}">
        <p14:creationId xmlns:p14="http://schemas.microsoft.com/office/powerpoint/2010/main" val="16528898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148</TotalTime>
  <Words>360</Words>
  <Application>Microsoft Office PowerPoint</Application>
  <PresentationFormat>On-screen Show (4:3)</PresentationFormat>
  <Paragraphs>52</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The Case for (and Drawbacks of) Nominal GDP Targets  Jeffrey Frankel Harpel Professor of Capital Formation and Growth,  Harvard Kennedy School, Harvard University </vt:lpstr>
      <vt:lpstr>To start</vt:lpstr>
      <vt:lpstr>PowerPoint Presentation</vt:lpstr>
      <vt:lpstr>The proposal</vt:lpstr>
      <vt:lpstr>Table 1 of the Summary of Economic Projections to be released with the FOMC minutes  Economic projections of Federal Reserve Board members  and Federal Reserve Bank presidents under their individual assessments of projected appropriate monetary policy, December 2017. </vt:lpstr>
      <vt:lpstr>What is the case for NGDPT? </vt:lpstr>
      <vt:lpstr>PowerPoint Presentation</vt:lpstr>
      <vt:lpstr>PowerPoint Presentation</vt:lpstr>
      <vt:lpstr>PowerPoint Presentation</vt:lpstr>
      <vt:lpstr>6. What are the drawbacks of NGDPT? </vt:lpstr>
    </vt:vector>
  </TitlesOfParts>
  <Company>Harvard Kennedy School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Case for (and Drawbacks of) Nominal GDP Targets”  Jeffrey Frankel Harpel Professor of Capital Formation and Growth,  Harvard Kennedy School, Harvard University</dc:title>
  <dc:creator>Dell</dc:creator>
  <cp:lastModifiedBy>Dell</cp:lastModifiedBy>
  <cp:revision>37</cp:revision>
  <dcterms:created xsi:type="dcterms:W3CDTF">2018-01-05T19:29:23Z</dcterms:created>
  <dcterms:modified xsi:type="dcterms:W3CDTF">2018-01-05T23:09:58Z</dcterms:modified>
</cp:coreProperties>
</file>