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6" r:id="rId9"/>
    <p:sldId id="267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99" r:id="rId18"/>
    <p:sldId id="274" r:id="rId19"/>
    <p:sldId id="276" r:id="rId20"/>
    <p:sldId id="277" r:id="rId21"/>
    <p:sldId id="292" r:id="rId22"/>
    <p:sldId id="275" r:id="rId23"/>
    <p:sldId id="282" r:id="rId24"/>
    <p:sldId id="278" r:id="rId25"/>
    <p:sldId id="279" r:id="rId26"/>
    <p:sldId id="281" r:id="rId27"/>
    <p:sldId id="280" r:id="rId28"/>
    <p:sldId id="295" r:id="rId29"/>
    <p:sldId id="289" r:id="rId30"/>
    <p:sldId id="284" r:id="rId31"/>
    <p:sldId id="283" r:id="rId32"/>
    <p:sldId id="285" r:id="rId33"/>
    <p:sldId id="286" r:id="rId34"/>
    <p:sldId id="287" r:id="rId35"/>
    <p:sldId id="294" r:id="rId36"/>
    <p:sldId id="297" r:id="rId37"/>
    <p:sldId id="298" r:id="rId38"/>
    <p:sldId id="261" r:id="rId39"/>
    <p:sldId id="290" r:id="rId40"/>
    <p:sldId id="291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5" autoAdjust="0"/>
    <p:restoredTop sz="94660"/>
  </p:normalViewPr>
  <p:slideViewPr>
    <p:cSldViewPr>
      <p:cViewPr varScale="1">
        <p:scale>
          <a:sx n="103" d="100"/>
          <a:sy n="103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3D1BA6A-DFBB-404E-B194-6F20C33892C8}" type="datetimeFigureOut">
              <a:rPr lang="en-US" altLang="en-US"/>
              <a:pPr/>
              <a:t>4/16/2018</a:t>
            </a:fld>
            <a:endParaRPr lang="en-US" alt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9C88639-1960-43B0-96DB-FCE62DB2B1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64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D683877-0135-4661-8DF0-DDC90CF0C052}" type="datetimeFigureOut">
              <a:rPr lang="en-US"/>
              <a:pPr>
                <a:defRPr/>
              </a:pPr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DB76B4B-5F2B-4162-B47A-819462A82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57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CBB63-55E3-499D-BB1A-692F2D602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0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37F-D723-4FA5-A1A3-1D97CB825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9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D065B-9F73-4080-BF29-8D0944924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3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1DFCD-AE06-4E67-BF27-BC240E2F2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6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1CA9E-BB18-4005-A9D1-EB949D3E5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9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8D536-657B-4546-AEE0-114AA26DB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3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ADB36-3089-4030-9E60-349D2301B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7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86D21-C400-48FF-A56A-1EB51ABCA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9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C2257-ABFB-43AB-BA1B-A1E9AF256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1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7BDC4-C1EB-4519-ADBD-0D72B9EC9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2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CED4F-B7A3-4000-9B5D-596EA1367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0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B063C17-15E4-4473-971D-0EF6FF546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history.com/images/media/slideshow/american-revolution-events-and-battles/statue-lexington-green.jpg&amp;imgrefurl=http://www.history.com/photos/american-revolution-events-and-battles/photo4&amp;usg=__3nMRPAMtKJBTs4T8D_RlisFllhY=&amp;h=412&amp;w=605&amp;sz=51&amp;hl=en&amp;start=4&amp;zoom=1&amp;um=1&amp;itbs=1&amp;tbnid=Z7D2fis_4YNacM:&amp;tbnh=92&amp;tbnw=135&amp;prev=/images?q%3Damerican%2Brevolution%2Bminutemen%2Blexington%2Bmassachusetts%26um%3D1%26hl%3Den%26sa%3DN%26rlz%3D1T4RNWE_enUS312US312%26tbs%3Disch:1&amp;ei=Lu45TeGTB8aAlAeU1uDTBg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/imgres?imgurl=http://farm5.static.flickr.com/4095/4864850464_37fa3e4fa3_z.jpg&amp;imgrefurl=http://www.flickr.com/photos/wallyg/4864850464/&amp;usg=__Z4KAsESLkLpGDitUnl4f1sJ12nw=&amp;h=427&amp;w=640&amp;sz=245&amp;hl=en&amp;start=1&amp;zoom=1&amp;um=1&amp;itbs=1&amp;tbnid=DHro52LAgqYF-M:&amp;tbnh=91&amp;tbnw=137&amp;prev=/images?q%3Ddawes%2Bisland%2Bcambridge%2Bamerican%2Brevolution%2Bminutemen%2Bmassachusetts%26um%3D1%26hl%3Den%26sa%3DN%26rlz%3D1T4RNWE_enUS312US312%26tbs%3Disch:1&amp;ei=bO85TeCtMsL6lwfh6KnTBg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hyperlink" Target="http://www.google.com/imgres?imgurl=http://farm5.static.flickr.com/4073/4864851034_3835f7de1a_z.jpg&amp;imgrefurl=http://www.flickr.com/photos/wallyg/4864851034/&amp;usg=__hWf2x3a9qCNOMDDqQMo65qRMeU4=&amp;h=640&amp;w=426&amp;sz=240&amp;hl=en&amp;start=2&amp;zoom=1&amp;um=1&amp;itbs=1&amp;tbnid=xgNw38TfE2hgaM:&amp;tbnh=137&amp;tbnw=91&amp;prev=/images?q%3Ddawes%2Bisland%2Bgarden%2Bstreet%2Bharvard%2Bsquare%2Btraffic%26um%3D1%26hl%3Den%26sa%3DN%26rlz%3D1T4RNWE_enUS312US312%26tbs%3Disch:1&amp;ei=YuY5TbP-AoSglAfpyNGBCw" TargetMode="Externa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http://www.themodernboston.com/www.themodernboston.com/images/thumb/Cambridge-Mass-Ave-Harvard-Square-Old-Cambridge-Revolution-Post-125x166.jpg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http://www.themodernboston.com/www.themodernboston.com/images/thumb/Cambridge-Mass-Ave-Harvard-Square-Old-Cambridge-Transformation-Post-125x166.jpg" TargetMode="External"/><Relationship Id="rId5" Type="http://schemas.openxmlformats.org/officeDocument/2006/relationships/image" Target="../media/image22.jpeg"/><Relationship Id="rId4" Type="http://schemas.openxmlformats.org/officeDocument/2006/relationships/image" Target="http://www.themodernboston.com/www.themodernboston.com/images/thumb/Cambridge-Mass-Ave-Harvard-Square-History-Of-Cambridge-Post-2-125x166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http://www.google.com/images?q=tbn:g52cB-9N_YsMXM::upload.wikimedia.org/wikipedia/commons/f/f6/Minuteman_statue_2_-_Old_North_Bridge.jpg&amp;t=1&amp;h=78&amp;w=52&amp;usg=__JpeDCwQpw2vqvyLsQ1mABCgVzHs=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hyperlink" Target="http://www.google.com/imgres?imgurl=http://www.awaywego.com/images/Minuteman%20Natl%20Historic%20Site%20-%20Hartwell%20Tavern%20Minuteman%20shooting%20musket%20(5).JPG&amp;imgrefurl=http://www.awaywego.com/june_2010_east%20coast.htm&amp;usg=__MMX8em__oj4b4EZaEj6Yme15LC8=&amp;h=3240&amp;w=4320&amp;sz=4972&amp;hl=en&amp;start=3&amp;zoom=1&amp;um=1&amp;itbs=1&amp;tbnid=Q5tIC7SpqVIXaM:&amp;tbnh=113&amp;tbnw=150&amp;prev=/images?q%3Dminuteman%2Bshooting%26um%3D1%26hl%3Den%26sa%3DN%26rlz%3D1T4GGLL_enUS309US342%26tbs%3Disch:1&amp;ei=t2k4Tb2BD4KBlAeq8IzvBg" TargetMode="External"/><Relationship Id="rId4" Type="http://schemas.openxmlformats.org/officeDocument/2006/relationships/image" Target="http://t3.gstatic.com/images?q=tbn:g7-fG4vK47N13M:http://www.wickedlocal.com/lexington/archive/x126903849/g258258b0b83acbe9018621440fc9c2d735cdbdcb879a03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ocities.ws/afka_bob/cambridge/camhist90.htm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planetware.com/i/photo/john-hancock-tower-boston-ma072.jpg&amp;imgrefurl=http://www.planetware.com/picture/boston-john-hancock-tower-us-ma072.htm&amp;usg=__FILScrVOjyvSe2FtcDHiT3ikumM=&amp;h=500&amp;w=286&amp;sz=144&amp;hl=en&amp;start=14&amp;zoom=1&amp;um=1&amp;itbs=1&amp;tbnid=4SFW3QuIap_X6M:&amp;tbnh=130&amp;tbnw=74&amp;prev=/images?q%3Djohn%2Bhancock%26um%3D1%26hl%3Den%26sa%3DN%26rlz%3D1T4GGLL_enUS309US342%26tbs%3Disch:1&amp;ei=IXE4TZH7FcL6lwf4tc36Bg" TargetMode="External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www.istockphoto.com/file_thumbview_approve/923726/2/istockphoto_923726-the-declaration-of-independence-john-hancock-signature.jpg&amp;imgrefurl=http://www.istockphoto.com/stock-photo-923726-the-declaration-of-independence-john-hancock-signature.php&amp;usg=__cy_SlWKwxZYwT1IJkRU7HR7MD-Y=&amp;h=283&amp;w=380&amp;sz=60&amp;hl=en&amp;start=2&amp;zoom=1&amp;um=1&amp;itbs=1&amp;tbnid=EVZd0kiy_Y74uM:&amp;tbnh=92&amp;tbnw=123&amp;prev=/images?q%3Djohn%2Bhancock%26um%3D1%26hl%3Den%26sa%3DN%26rlz%3D1T4GGLL_enUS309US342%26tbs%3Disch:1&amp;ei=IXE4TZH7FcL6lwf4tc36Bg" TargetMode="External"/><Relationship Id="rId5" Type="http://schemas.openxmlformats.org/officeDocument/2006/relationships/image" Target="../media/image38.jpeg"/><Relationship Id="rId4" Type="http://schemas.openxmlformats.org/officeDocument/2006/relationships/hyperlink" Target="http://www.google.com/imgres?imgurl=http://news.haverford.edu/blogs/amongfriends/files/2009/01/samuel-adams1.jpg&amp;imgrefurl=http://satiricalpolitical.com/2010/03/08/liz-cheney-al-qaeda-7-eric-holder/&amp;usg=__NyKJzfB-QuXZUiiL0ew7ecnQyQM=&amp;h=330&amp;w=301&amp;sz=21&amp;hl=en&amp;start=4&amp;zoom=1&amp;um=1&amp;itbs=1&amp;tbnid=DmdzZYcH138seM:&amp;tbnh=119&amp;tbnw=109&amp;prev=/images?q%3Dsam%2Badams%26um%3D1%26hl%3Den%26sa%3DN%26rlz%3D1T4GGLL_enUS309US342%26tbs%3Disch:1&amp;ei=mXA4TaXLAYKClAeF5N3KBg" TargetMode="External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t0.gstatic.com/images?q=tbn:m0EEI7rowRXlnM:http://farm5.static.flickr.com/4075/4858909734_dc683b1980.jpg" TargetMode="External"/><Relationship Id="rId5" Type="http://schemas.openxmlformats.org/officeDocument/2006/relationships/image" Target="../media/image42.jpeg"/><Relationship Id="rId4" Type="http://schemas.openxmlformats.org/officeDocument/2006/relationships/image" Target="http://farm5.static.flickr.com/4140/4858287683_d07de32332_o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hyperlink" Target="http://www.google.com/imgres?imgurl=http://www.upfrontezine.com/travel/sheraton.jpg&amp;imgrefurl=http://www.upfrontezine.com/travel/cambridge.htm&amp;usg=__evfqRWXN9UkUlTOvp1em4I-NHEU=&amp;h=433&amp;w=640&amp;sz=56&amp;hl=en&amp;start=1&amp;zoom=1&amp;um=1&amp;itbs=1&amp;tbnid=AtSGSr6EcoJJmM:&amp;tbnh=93&amp;tbnw=137&amp;prev=/images?q%3Dsheraton%2Bcommander%26um%3D1%26hl%3Den%26sa%3DN%26rlz%3D1T4GGLL_enUS309US342%26tbs%3Disch:1&amp;ei=4ew6TclTwvqXB_i1zfoG" TargetMode="External"/><Relationship Id="rId4" Type="http://schemas.openxmlformats.org/officeDocument/2006/relationships/image" Target="http://t0.gstatic.com/images?q=tbn:jhkkrqXlhbqL6M: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starwoodhotels.com/pub/media/607/she607ex.37080_md.jpg&amp;imgrefurl=http://www.starwoodhotels.com/sheraton/property/photos/popup.html?propertyID%3D607&amp;usg=__XxH6bz1CLaa5P6Sg0wCGyulmZeY=&amp;h=230&amp;w=343&amp;sz=29&amp;hl=en&amp;start=3&amp;zoom=1&amp;um=1&amp;itbs=1&amp;tbnid=EYwwuyBP9RH1aM:&amp;tbnh=80&amp;tbnw=120&amp;prev=/images?q%3Dsheraton%2Bcommander%26um%3D1%26hl%3Den%26sa%3DN%26rlz%3D1T4GGLL_enUS309US342%26tbs%3Disch:1&amp;ei=4ew6TclTwvqXB_i1zfo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farm5.static.flickr.com/4114/4878948960_fbdb26c422.jpg&amp;imgrefurl=http://www.flickr.com/photos/wallyg/page125/&amp;usg=__6cROBgBPvcAsW7y-gxbDChdGIuo=&amp;h=334&amp;w=500&amp;sz=139&amp;hl=en&amp;start=25&amp;zoom=1&amp;um=1&amp;itbs=1&amp;tbnid=Nz2PxSWJhK8Y3M:&amp;tbnh=87&amp;tbnw=130&amp;prev=/images?q%3Dcambridge%2Bcommon%2Bmap%26start%3D20%26um%3D1%26hl%3Den%26sa%3DN%26rlz%3D1T4GGLL_enUS309US342%26ndsp%3D20%26tbs%3Disch:1&amp;ei=MXs3TdHRFMX_lgfKn_ThB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http://t1.gstatic.com/images?q=tbn:iAG5Ew7ITqFweM: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hyperlink" Target="http://www.google.com/imgres?imgurl=http://131.111.69.66/~grant/wp/wp-content/uploads/2007/12/pc146784.jpg&amp;imgrefurl=http://131.111.69.66/~grant/wp/tag/weather&amp;usg=__LzMigH0lY8JWlrHVfpfzki63vC8=&amp;h=766&amp;w=1024&amp;sz=332&amp;hl=en&amp;start=40&amp;zoom=1&amp;um=1&amp;itbs=1&amp;tbnid=jvFVJYpr7UC9_M:&amp;tbnh=112&amp;tbnw=150&amp;prev=/images?q%3Dcambridge%2Bcommon%2Bmap%26start%3D20%26um%3D1%26hl%3Den%26sa%3DN%26rlz%3D1T4GGLL_enUS309US342%26ndsp%3D20%26tbs%3Disch:1&amp;ei=MXs3TdHRFMX_lgfKn_ThB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16.jpeg"/><Relationship Id="rId2" Type="http://schemas.openxmlformats.org/officeDocument/2006/relationships/hyperlink" Target="http://www.cccambridge.org/images/_news/ChristChurch_1761_CambridgeMA_full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/imgres?imgurl=http://fr.academic.ru/pictures/frwiki/76/Longfellow_National_Historic_Site,_Cambridge,_Massachusetts.JPG&amp;imgrefurl=http://fr.academic.ru/dic.nsf/frwiki/1221812&amp;usg=__qGrHlfhVET4TtXjg7GRlczNBIZA=&amp;h=1920&amp;w=2560&amp;sz=1067&amp;hl=en&amp;start=7&amp;zoom=1&amp;um=1&amp;itbs=1&amp;tbnid=D9X3Sz7petG9pM:&amp;tbnh=113&amp;tbnw=150&amp;prev=/images?q%3Dlongfellow%2Bmemorial%2Bsite%2Bhouse%26um%3D1%26hl%3Den%26sa%3DN%26rlz%3D1T4GGLL_enUS309US342%26tbs%3Disch:1&amp;ei=wWE4Tci_NoKBlAeq8IzvBg" TargetMode="External"/><Relationship Id="rId5" Type="http://schemas.openxmlformats.org/officeDocument/2006/relationships/image" Target="../media/image62.jpeg"/><Relationship Id="rId4" Type="http://schemas.openxmlformats.org/officeDocument/2006/relationships/hyperlink" Target="http://www.google.com/imgres?imgurl=http://georgewbush-whitehouse.archives.gov/history/art/images/mw1p-3.jpg&amp;imgrefurl=http://georgewbush-whitehouse.archives.gov/history/art/images/mw1p-3.html&amp;usg=__aRC2IdSfW4iLa9OguuBf-MoER-s=&amp;h=500&amp;w=300&amp;sz=12&amp;hl=en&amp;start=5&amp;zoom=1&amp;um=1&amp;itbs=1&amp;tbnid=4oeVIEEIDLc7GM:&amp;tbnh=130&amp;tbnw=78&amp;prev=/images?q%3Dmartha%2Bwashington%26um%3D1%26hl%3Den%26sa%3DN%26rlz%3D1T4GGLL_enUS309US342%26tbs%3Disch:1&amp;ei=3eo6TZH1HcX6lwfG0LnTB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google.com/imgres?imgurl=http://4.bp.blogspot.com/_p4PkoeXYyOQ/SzJIP6lEV4I/AAAAAAAAFWM/jUhDxD1fcMI/s400/2415667480_8e28ddb755_b.jpg&amp;imgrefurl=http://10engines.blogspot.com/2009/12/grand-union-flag_23.html&amp;usg=__I3qs7DinUT55fMQ6LNP1PgmCPbM=&amp;h=400&amp;w=300&amp;sz=34&amp;hl=en&amp;start=9&amp;zoom=1&amp;um=1&amp;itbs=1&amp;tbnid=L4sV9OcQWwOHbM:&amp;tbnh=124&amp;tbnw=93&amp;prev=/images?q%3Dcambridge%2Bflag%2Bunion%2Bflag%26um%3D1%26hl%3Den%26sa%3DN%26rlz%3D1T4GGLL_enUS309US342%26tbs%3Disch:1&amp;ei=EvQ4TfeMJ8X6lwehyfDoB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jpeg"/><Relationship Id="rId4" Type="http://schemas.openxmlformats.org/officeDocument/2006/relationships/hyperlink" Target="http://www.google.com/imgres?imgurl=http://www.pueblo.gsa.gov/cic_text/misc/ourflag/flag2.gif&amp;imgrefurl=http://www.pueblo.gsa.gov/cic_text/misc/ourflag/history3.htm&amp;usg=__UoUbjI1xvuymvMAqZXid0aRylmE=&amp;h=113&amp;w=150&amp;sz=12&amp;hl=en&amp;start=10&amp;zoom=1&amp;um=1&amp;itbs=1&amp;tbnid=oB7IMePcHw-V_M:&amp;tbnh=72&amp;tbnw=96&amp;prev=/images?q%3Dcambridge%2Bflag%2Bunion%2Bflag%26um%3D1%26hl%3Den%26sa%3DN%26rlz%3D1T4GGLL_enUS309US342%26tbs%3Disch:1&amp;ei=EvQ4TfeMJ8X6lwehyfDoB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hyperlink" Target="http://www.flickr.com/photos/garrett/263617606/" TargetMode="External"/><Relationship Id="rId4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hyperlink" Target="http://www.google.com/imgres?imgurl=http://mommylife.net/archives/2009/07/04/DeclarationIndependence.jpg&amp;imgrefurl=http://mommylife.net/archives/2009/07/declaration_of.html&amp;usg=__bBNEWbyhfEgF1Izz70hM5r7YBiY=&amp;h=343&amp;w=296&amp;sz=43&amp;hl=en&amp;start=5&amp;zoom=1&amp;um=1&amp;itbs=1&amp;tbnid=-GvFsKX9pAA9JM:&amp;tbnh=120&amp;tbnw=104&amp;prev=/images?q%3Ddeclaration%2Bof%2Bindependence%26um%3D1%26hl%3Den%26sa%3DN%26rlz%3D1T4GGLL_enUS309US342%26tbs%3Disch:1&amp;ei=L_E4TfuzI8KqlAfNz_j5B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http://t2.gstatic.com/images?q=tbn:tpKWP3kciK_QHM:" TargetMode="External"/><Relationship Id="rId3" Type="http://schemas.openxmlformats.org/officeDocument/2006/relationships/image" Target="../media/image77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t0.gstatic.com/images?q=tbn:lBxk-6PdTAweNM:" TargetMode="External"/><Relationship Id="rId5" Type="http://schemas.openxmlformats.org/officeDocument/2006/relationships/image" Target="../media/image78.jpeg"/><Relationship Id="rId4" Type="http://schemas.openxmlformats.org/officeDocument/2006/relationships/image" Target="http://t0.gstatic.com/images?q=tbn:Ehag7i0WB9mZNM: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5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media-cdn.tripadvisor.com/media/photo-s/00/16/f8/46/fort-independence.jpg&amp;imgrefurl=http://www.tripadvisor.com/ReviewPhotos-g60745-d103642-r5775994-Castle_Island-Boston_Massachusetts.html&amp;usg=__lKc5AX5LPL7XkAF_xO8_hF1IrJ4=&amp;h=412&amp;w=550&amp;sz=64&amp;hl=en&amp;start=8&amp;zoom=1&amp;um=1&amp;itbs=1&amp;tbnid=vFUqZt3oU84ZFM:&amp;tbnh=100&amp;tbnw=133&amp;prev=/images?q%3Dfort%2Bindependence%2Bboston%26um%3D1%26hl%3Den%26sa%3DN%26rlz%3D1T4GGLL_enUS309US342%26tbs%3Disch:1&amp;ei=yAk7TZG0KMKBlAeV8azcBg" TargetMode="Externa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ymarking.com/gallery/image.aspx?f=1&amp;guid=489b606d-6e9f-4d94-a959-5ac00a4ca9b1&amp;gid=3" TargetMode="External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.jpeg"/><Relationship Id="rId18" Type="http://schemas.openxmlformats.org/officeDocument/2006/relationships/image" Target="http://blog.nabewise.com/wp-content/uploads/2010/07/harvardburying-500x331.jpg" TargetMode="External"/><Relationship Id="rId26" Type="http://schemas.openxmlformats.org/officeDocument/2006/relationships/image" Target="http://t1.gstatic.com/images?q=tbn:xffpAKprrFYryM:" TargetMode="External"/><Relationship Id="rId39" Type="http://schemas.openxmlformats.org/officeDocument/2006/relationships/image" Target="http://t0.gstatic.com/images?q=tbn:lBxk-6PdTAweNM:" TargetMode="External"/><Relationship Id="rId21" Type="http://schemas.openxmlformats.org/officeDocument/2006/relationships/image" Target="../media/image94.jpeg"/><Relationship Id="rId34" Type="http://schemas.openxmlformats.org/officeDocument/2006/relationships/image" Target="../media/image53.jpeg"/><Relationship Id="rId42" Type="http://schemas.openxmlformats.org/officeDocument/2006/relationships/image" Target="../media/image59.jpeg"/><Relationship Id="rId47" Type="http://schemas.openxmlformats.org/officeDocument/2006/relationships/image" Target="../media/image103.jpeg"/><Relationship Id="rId50" Type="http://schemas.openxmlformats.org/officeDocument/2006/relationships/hyperlink" Target="http://www.google.com/imgres?imgurl=http://farm5.static.flickr.com/4114/4864851332_bb4cc98349_m.jpg&amp;imgrefurl=http://www.flickr.com/photos/wallyg/page127/&amp;usg=__MRWA5nDJ6xaJ3Qsg8ub2zvKYVms=&amp;h=160&amp;w=240&amp;sz=25&amp;hl=en&amp;start=7&amp;zoom=1&amp;um=1&amp;itbs=1&amp;tbnid=ugtcxe7VrWSkfM:&amp;tbnh=73&amp;tbnw=110&amp;prev=/images?q%3Ddawes%2Bisland%2Bgarden%2Bstreet%2Bharvard%2Bsquare%2Btraffic%26um%3D1%26hl%3Den%26sa%3DN%26rlz%3D1T4RNWE_enUS312US312%26tbs%3Disch:1&amp;ei=YuY5TbP-AoSglAfpyNGBCw" TargetMode="External"/><Relationship Id="rId55" Type="http://schemas.openxmlformats.org/officeDocument/2006/relationships/hyperlink" Target="http://www.cccambridge.org/images/_news/ChristChurch_1761_CambridgeMA_full.jpg" TargetMode="External"/><Relationship Id="rId63" Type="http://schemas.openxmlformats.org/officeDocument/2006/relationships/image" Target="../media/image112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6" Type="http://schemas.openxmlformats.org/officeDocument/2006/relationships/image" Target="http://www.cambridgema.gov/_resources/img/MediaCache/61d692342a4f4f339c1b8dc33e35476f/129139096608972959.0.0.0.0.0.0.jpg" TargetMode="External"/><Relationship Id="rId20" Type="http://schemas.openxmlformats.org/officeDocument/2006/relationships/image" Target="http://4.bp.blogspot.com/__zYu2MdAxIk/S-OB6iTuHTI/AAAAAAAAENA/MbR7CT6QBNY/s400/DSC_1358.JPG" TargetMode="External"/><Relationship Id="rId29" Type="http://schemas.openxmlformats.org/officeDocument/2006/relationships/image" Target="../media/image46.jpeg"/><Relationship Id="rId41" Type="http://schemas.openxmlformats.org/officeDocument/2006/relationships/hyperlink" Target="http://www.google.com/imgres?imgurl=http://131.111.69.66/~grant/wp/wp-content/uploads/2007/12/pc146784.jpg&amp;imgrefurl=http://131.111.69.66/~grant/wp/tag/weather&amp;usg=__LzMigH0lY8JWlrHVfpfzki63vC8=&amp;h=766&amp;w=1024&amp;sz=332&amp;hl=en&amp;start=40&amp;zoom=1&amp;um=1&amp;itbs=1&amp;tbnid=jvFVJYpr7UC9_M:&amp;tbnh=112&amp;tbnw=150&amp;prev=/images?q%3Dcambridge%2Bcommon%2Bmap%26start%3D20%26um%3D1%26hl%3Den%26sa%3DN%26rlz%3D1T4GGLL_enUS309US342%26ndsp%3D20%26tbs%3Disch:1&amp;ei=MXs3TdHRFMX_lgfKn_ThBg" TargetMode="External"/><Relationship Id="rId54" Type="http://schemas.openxmlformats.org/officeDocument/2006/relationships/image" Target="../media/image107.jpeg"/><Relationship Id="rId62" Type="http://schemas.openxmlformats.org/officeDocument/2006/relationships/image" Target="../media/image111.jpeg"/><Relationship Id="rId1" Type="http://schemas.openxmlformats.org/officeDocument/2006/relationships/slideLayout" Target="../slideLayouts/slideLayout6.xml"/><Relationship Id="rId6" Type="http://schemas.openxmlformats.org/officeDocument/2006/relationships/image" Target="http://t0.gstatic.com/images?q=tbn:0MyUyyfTcQwT2M:" TargetMode="External"/><Relationship Id="rId11" Type="http://schemas.openxmlformats.org/officeDocument/2006/relationships/image" Target="../media/image23.jpeg"/><Relationship Id="rId24" Type="http://schemas.openxmlformats.org/officeDocument/2006/relationships/image" Target="http://t0.gstatic.com/images?q=tbn:m0EEI7rowRXlnM:http://farm5.static.flickr.com/4075/4858909734_dc683b1980.jpg" TargetMode="External"/><Relationship Id="rId32" Type="http://schemas.openxmlformats.org/officeDocument/2006/relationships/image" Target="../media/image98.jpeg"/><Relationship Id="rId37" Type="http://schemas.openxmlformats.org/officeDocument/2006/relationships/image" Target="../media/image100.jpeg"/><Relationship Id="rId40" Type="http://schemas.openxmlformats.org/officeDocument/2006/relationships/image" Target="../media/image77.jpeg"/><Relationship Id="rId45" Type="http://schemas.openxmlformats.org/officeDocument/2006/relationships/image" Target="http://t2.gstatic.com/images?q=tbn:tpKWP3kciK_QHM:" TargetMode="External"/><Relationship Id="rId53" Type="http://schemas.openxmlformats.org/officeDocument/2006/relationships/image" Target="../media/image106.jpeg"/><Relationship Id="rId58" Type="http://schemas.openxmlformats.org/officeDocument/2006/relationships/image" Target="../media/image51.jpeg"/><Relationship Id="rId5" Type="http://schemas.openxmlformats.org/officeDocument/2006/relationships/image" Target="../media/image90.jpeg"/><Relationship Id="rId15" Type="http://schemas.openxmlformats.org/officeDocument/2006/relationships/image" Target="../media/image31.jpeg"/><Relationship Id="rId23" Type="http://schemas.openxmlformats.org/officeDocument/2006/relationships/image" Target="../media/image95.jpeg"/><Relationship Id="rId28" Type="http://schemas.openxmlformats.org/officeDocument/2006/relationships/image" Target="http://t0.gstatic.com/images?q=tbn:jhkkrqXlhbqL6M:" TargetMode="External"/><Relationship Id="rId36" Type="http://schemas.openxmlformats.org/officeDocument/2006/relationships/image" Target="../media/image99.jpeg"/><Relationship Id="rId49" Type="http://schemas.openxmlformats.org/officeDocument/2006/relationships/image" Target="../media/image37.jpeg"/><Relationship Id="rId57" Type="http://schemas.openxmlformats.org/officeDocument/2006/relationships/hyperlink" Target="http://www.google.com/imgres?imgurl=http://www.starwoodhotels.com/pub/media/607/she607ex.37080_md.jpg&amp;imgrefurl=http://www.starwoodhotels.com/sheraton/property/photos/popup.html?propertyID%3D607&amp;usg=__XxH6bz1CLaa5P6Sg0wCGyulmZeY=&amp;h=230&amp;w=343&amp;sz=29&amp;hl=en&amp;start=3&amp;zoom=1&amp;um=1&amp;itbs=1&amp;tbnid=EYwwuyBP9RH1aM:&amp;tbnh=80&amp;tbnw=120&amp;prev=/images?q%3Dsheraton%2Bcommander%26um%3D1%26hl%3Den%26sa%3DN%26rlz%3D1T4GGLL_enUS309US342%26tbs%3Disch:1&amp;ei=4ew6TclTwvqXB_i1zfoG" TargetMode="External"/><Relationship Id="rId61" Type="http://schemas.openxmlformats.org/officeDocument/2006/relationships/image" Target="../media/image110.jpeg"/><Relationship Id="rId10" Type="http://schemas.openxmlformats.org/officeDocument/2006/relationships/image" Target="http://www.themodernboston.com/www.themodernboston.com/images/thumb/Cambridge-Mass-Ave-Harvard-Square-Old-Cambridge-Transformation-Post-125x166.jpg" TargetMode="External"/><Relationship Id="rId19" Type="http://schemas.openxmlformats.org/officeDocument/2006/relationships/image" Target="../media/image93.jpeg"/><Relationship Id="rId31" Type="http://schemas.openxmlformats.org/officeDocument/2006/relationships/image" Target="../media/image58.jpeg"/><Relationship Id="rId44" Type="http://schemas.openxmlformats.org/officeDocument/2006/relationships/image" Target="../media/image79.jpeg"/><Relationship Id="rId52" Type="http://schemas.openxmlformats.org/officeDocument/2006/relationships/image" Target="../media/image66.jpeg"/><Relationship Id="rId60" Type="http://schemas.openxmlformats.org/officeDocument/2006/relationships/image" Target="../media/image109.jpeg"/><Relationship Id="rId4" Type="http://schemas.openxmlformats.org/officeDocument/2006/relationships/image" Target="../media/image89.jpeg"/><Relationship Id="rId9" Type="http://schemas.openxmlformats.org/officeDocument/2006/relationships/image" Target="../media/image22.jpeg"/><Relationship Id="rId14" Type="http://schemas.openxmlformats.org/officeDocument/2006/relationships/image" Target="http://t1.gstatic.com/images?q=tbn:1aj1n4bcNI-TZM:" TargetMode="External"/><Relationship Id="rId22" Type="http://schemas.openxmlformats.org/officeDocument/2006/relationships/image" Target="http://farm5.static.flickr.com/4140/4858287683_d07de32332_o.jpg" TargetMode="External"/><Relationship Id="rId27" Type="http://schemas.openxmlformats.org/officeDocument/2006/relationships/image" Target="../media/image48.jpeg"/><Relationship Id="rId30" Type="http://schemas.openxmlformats.org/officeDocument/2006/relationships/image" Target="../media/image97.jpeg"/><Relationship Id="rId35" Type="http://schemas.openxmlformats.org/officeDocument/2006/relationships/image" Target="../media/image54.png"/><Relationship Id="rId43" Type="http://schemas.openxmlformats.org/officeDocument/2006/relationships/image" Target="../media/image101.jpeg"/><Relationship Id="rId48" Type="http://schemas.openxmlformats.org/officeDocument/2006/relationships/image" Target="../media/image104.jpeg"/><Relationship Id="rId56" Type="http://schemas.openxmlformats.org/officeDocument/2006/relationships/image" Target="../media/image61.jpeg"/><Relationship Id="rId8" Type="http://schemas.openxmlformats.org/officeDocument/2006/relationships/image" Target="http://www.themodernboston.com/www.themodernboston.com/images/thumb/Cambridge-Mass-Ave-Harvard-Square-History-Of-Cambridge-Post-2-125x166.jpg" TargetMode="External"/><Relationship Id="rId51" Type="http://schemas.openxmlformats.org/officeDocument/2006/relationships/image" Target="../media/image105.jpeg"/><Relationship Id="rId3" Type="http://schemas.openxmlformats.org/officeDocument/2006/relationships/image" Target="../media/image88.jpeg"/><Relationship Id="rId12" Type="http://schemas.openxmlformats.org/officeDocument/2006/relationships/image" Target="http://www.themodernboston.com/www.themodernboston.com/images/thumb/Cambridge-Mass-Ave-Harvard-Square-Old-Cambridge-Revolution-Post-125x166.jpg" TargetMode="External"/><Relationship Id="rId17" Type="http://schemas.openxmlformats.org/officeDocument/2006/relationships/image" Target="../media/image92.jpeg"/><Relationship Id="rId25" Type="http://schemas.openxmlformats.org/officeDocument/2006/relationships/image" Target="../media/image96.jpeg"/><Relationship Id="rId33" Type="http://schemas.openxmlformats.org/officeDocument/2006/relationships/hyperlink" Target="http://www.google.com/imgres?imgurl=http://farm5.static.flickr.com/4114/4878948960_fbdb26c422.jpg&amp;imgrefurl=http://www.flickr.com/photos/wallyg/page125/&amp;usg=__6cROBgBPvcAsW7y-gxbDChdGIuo=&amp;h=334&amp;w=500&amp;sz=139&amp;hl=en&amp;start=25&amp;zoom=1&amp;um=1&amp;itbs=1&amp;tbnid=Nz2PxSWJhK8Y3M:&amp;tbnh=87&amp;tbnw=130&amp;prev=/images?q%3Dcambridge%2Bcommon%2Bmap%26start%3D20%26um%3D1%26hl%3Den%26sa%3DN%26rlz%3D1T4GGLL_enUS309US342%26ndsp%3D20%26tbs%3Disch:1&amp;ei=MXs3TdHRFMX_lgfKn_ThBg" TargetMode="External"/><Relationship Id="rId38" Type="http://schemas.openxmlformats.org/officeDocument/2006/relationships/image" Target="../media/image78.jpeg"/><Relationship Id="rId46" Type="http://schemas.openxmlformats.org/officeDocument/2006/relationships/image" Target="../media/image102.jpeg"/><Relationship Id="rId59" Type="http://schemas.openxmlformats.org/officeDocument/2006/relationships/image" Target="../media/image10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farm4.static.flickr.com/3241/3006251169_6da91d5b25.jpg?v%3D0&amp;imgrefurl=http://flickr.com/photos/grahamparks/3006251169/&amp;usg=__R7kjWHZEz3WOlsUuhBjZE131cVI=&amp;h=333&amp;w=500&amp;sz=130&amp;hl=en&amp;start=3&amp;zoom=1&amp;um=1&amp;itbs=1&amp;tbnid=uSvBJr6QjPBLbM:&amp;tbnh=87&amp;tbnw=130&amp;prev=/images?q%3Dgraham%2Bparks%2Bschool%26um%3D1%26hl%3Den%26sa%3DN%26rlz%3D1T4GGLL_enUS309US342%26tbs%3Disch:1&amp;ei=lXo3Ta6ZGsT6lweB9qXfB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farm3.static.flickr.com/2454/3737219922_d787066322.jpg&amp;imgrefurl=http://www.flickr.com/photos/ethomsen/sets/72157606003966723/&amp;usg=__10hpBS2ppFR-s0OU18UpjQB71GE=&amp;h=401&amp;w=500&amp;sz=135&amp;hl=en&amp;start=52&amp;zoom=1&amp;um=1&amp;itbs=1&amp;tbnid=NUXm85IlqbTpJM:&amp;tbnh=104&amp;tbnw=130&amp;prev=/images?q%3Dmap%2Bhistoric%2Bcambridge%2Bmassachusetts%2Bcolonial%26start%3D40%26um%3D1%26hl%3Den%26sa%3DN%26rlz%3D1T4GGLL_enUS309US342%26ndsp%3D20%26tbs%3Disch:1&amp;ei=FHk3TfSZGYG0lQeK_cTKB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http://t2.gstatic.com/images?q=tbn:ANd9GcQk--p0I8ch7kdYgbCRtmB2RRJOOoHclv9MKC2UXp_uMjF20F_BW6Z8TkQf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biojobblog.com/paul%20revere.jpg&amp;imgrefurl=http://www.biojobblog.com/tags/recession/&amp;usg=__0UF9RQArHp1Bl5m2Kxa1-Lh_lUw=&amp;h=467&amp;w=350&amp;sz=34&amp;hl=en&amp;start=2&amp;zoom=1&amp;um=1&amp;itbs=1&amp;tbnid=o4rfRyXfW5cDhM:&amp;tbnh=128&amp;tbnw=96&amp;prev=/images?q%3Dpaul%2Brevere%26um%3D1%26hl%3Den%26sa%3DN%26rlz%3D1T4GGLL_enUS309US342%26tbs%3Disch:1&amp;ei=D2E4TaT_O4K8lQe4jKHKBg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m/imgres?imgurl=http://www.usps.com/communications/newsroom/2007stamps/downloads/longfellow/longfellow300dpi.jpg&amp;imgrefurl=http://www.usps.com/communications/newsroom/2007stamps/downloadcenter.htm&amp;usg=__hn_altLYq07sPj5QO6raL333CsQ=&amp;h=1213&amp;w=1909&amp;sz=2634&amp;hl=en&amp;start=7&amp;zoom=1&amp;um=1&amp;itbs=1&amp;tbnid=qWXzkER8oU2-xM:&amp;tbnh=95&amp;tbnw=150&amp;prev=/images?q%3Dlongfellow%26um%3D1%26hl%3Den%26sa%3DN%26rlz%3D1T4GGLL_enUS309US342%26tbs%3Disch:1%26prmd%3Divnsb&amp;ei=4mI4TbH1NYOclgeIxfTTBg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google.com/imgres?imgurl=http://fr.academic.ru/pictures/frwiki/76/Longfellow_National_Historic_Site,_Cambridge,_Massachusetts.JPG&amp;imgrefurl=http://fr.academic.ru/dic.nsf/frwiki/1221812&amp;usg=__qGrHlfhVET4TtXjg7GRlczNBIZA=&amp;h=1920&amp;w=2560&amp;sz=1067&amp;hl=en&amp;start=7&amp;zoom=1&amp;um=1&amp;itbs=1&amp;tbnid=D9X3Sz7petG9pM:&amp;tbnh=113&amp;tbnw=150&amp;prev=/images?q%3Dlongfellow%2Bmemorial%2Bsite%2Bhouse%26um%3D1%26hl%3Den%26sa%3DN%26rlz%3D1T4GGLL_enUS309US342%26tbs%3Disch:1&amp;ei=wWE4Tci_NoKBlAeq8IzvBg" TargetMode="External"/><Relationship Id="rId7" Type="http://schemas.openxmlformats.org/officeDocument/2006/relationships/hyperlink" Target="http://www.google.com/imgres?imgurl=http://www.usps.com/communications/newsroom/2007stamps/downloads/longfellow/longfellow300dpi.jpg&amp;imgrefurl=http://www.usps.com/communications/newsroom/2007stamps/downloadcenter.htm&amp;usg=__hn_altLYq07sPj5QO6raL333CsQ=&amp;h=1213&amp;w=1909&amp;sz=2634&amp;hl=en&amp;start=7&amp;zoom=1&amp;um=1&amp;itbs=1&amp;tbnid=qWXzkER8oU2-xM:&amp;tbnh=95&amp;tbnw=150&amp;prev=/images?q%3Dlongfellow%26um%3D1%26hl%3Den%26sa%3DN%26rlz%3D1T4GGLL_enUS309US342%26tbs%3Disch:1%26prmd%3Divnsb&amp;ei=4mI4TbH1NYOclgeIxfTTB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google.com/imgres?imgurl=http://www.frogsonice.com/photos/mt-auburn/longfellow.jpg&amp;imgrefurl=http://www.frogsonice.com/photos/mt-auburn/&amp;usg=__4kwFGCdl8We31lzMEHpLbYzeN-M=&amp;h=600&amp;w=800&amp;sz=203&amp;hl=en&amp;start=2&amp;zoom=1&amp;um=1&amp;itbs=1&amp;tbnid=D7znVjfGcwatKM:&amp;tbnh=107&amp;tbnw=143&amp;prev=/images?q%3Dlongfellow%2Bgrave%26um%3D1%26hl%3Den%26sa%3DN%26rlz%3D1T4GGLL_enUS309US342%26tbs%3Disch:1&amp;ei=imI4Tfj6B8GqlAfI9MHqBg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500" y="495300"/>
            <a:ext cx="8991600" cy="2324100"/>
          </a:xfrm>
          <a:solidFill>
            <a:srgbClr val="0000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900" b="1" dirty="0" smtClean="0">
                <a:solidFill>
                  <a:schemeClr val="bg1"/>
                </a:solidFill>
              </a:rPr>
              <a:t>One year of the American Revolution </a:t>
            </a:r>
            <a:br>
              <a:rPr lang="en-US" altLang="en-US" sz="3900" b="1" dirty="0" smtClean="0">
                <a:solidFill>
                  <a:schemeClr val="bg1"/>
                </a:solidFill>
              </a:rPr>
            </a:br>
            <a:r>
              <a:rPr lang="en-US" altLang="en-US" sz="3200" b="1" dirty="0" smtClean="0">
                <a:solidFill>
                  <a:schemeClr val="bg1"/>
                </a:solidFill>
              </a:rPr>
              <a:t>-- April 1775 to March 1776 –</a:t>
            </a:r>
            <a:r>
              <a:rPr lang="en-US" altLang="en-US" sz="3900" b="1" dirty="0" smtClean="0">
                <a:solidFill>
                  <a:schemeClr val="bg1"/>
                </a:solidFill>
              </a:rPr>
              <a:t> </a:t>
            </a:r>
            <a:br>
              <a:rPr lang="en-US" altLang="en-US" sz="3900" b="1" dirty="0" smtClean="0">
                <a:solidFill>
                  <a:schemeClr val="bg1"/>
                </a:solidFill>
              </a:rPr>
            </a:br>
            <a:r>
              <a:rPr lang="en-US" altLang="en-US" sz="3900" b="1" dirty="0" smtClean="0">
                <a:solidFill>
                  <a:schemeClr val="bg1"/>
                </a:solidFill>
              </a:rPr>
              <a:t>viewed from Cambridge Common.</a:t>
            </a:r>
            <a:r>
              <a:rPr lang="en-US" altLang="en-US" sz="4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048000"/>
            <a:ext cx="4495800" cy="914400"/>
          </a:xfrm>
          <a:solidFill>
            <a:srgbClr val="FF0000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Graham &amp; Parks School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January 31, 2011</a:t>
            </a:r>
          </a:p>
        </p:txBody>
      </p:sp>
      <p:pic>
        <p:nvPicPr>
          <p:cNvPr id="2064" name="Picture 16" descr="ANd9GcSv8qu7_aYssE6qUXZydtqb7hleQrXmE6-_aP-2vIq6J6jZbDReBStTMty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03750"/>
            <a:ext cx="2971800" cy="202565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ANd9GcSrANprv3ureRc1UrVauEjmquecratNv2NnWN6HKGONMn1bkh9hlgvRlt3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503738"/>
            <a:ext cx="3200400" cy="212566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405208593_0a0ea1553e_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4114800"/>
            <a:ext cx="1785938" cy="25908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midnight ride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5257800" cy="2743200"/>
          </a:xfrm>
        </p:spPr>
        <p:txBody>
          <a:bodyPr/>
          <a:lstStyle/>
          <a:p>
            <a:pPr eaLnBrk="1" hangingPunct="1"/>
            <a:r>
              <a:rPr lang="en-US" altLang="en-US" sz="3200" i="1" smtClean="0"/>
              <a:t>“Dawes Island” at the southern tip of the Common has bronze horseshoes in the ground in commemoration, </a:t>
            </a:r>
            <a:endParaRPr lang="en-US" altLang="en-US" smtClean="0"/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3124200" cy="23510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3149600" cy="4191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114800" y="5486400"/>
            <a:ext cx="441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00" i="1"/>
              <a:t>and signs explaining Cambridge history.</a:t>
            </a:r>
            <a:r>
              <a:rPr lang="en-US" altLang="en-US" sz="2600"/>
              <a:t> </a:t>
            </a:r>
          </a:p>
        </p:txBody>
      </p:sp>
      <p:pic>
        <p:nvPicPr>
          <p:cNvPr id="11276" name="Picture 12" descr="ANd9GcQkLuSmcU1qRn3xWczJuzLmlQCxFV9LJOxc66ARVfE08uquOR_6YOagHG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1214438" cy="1828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Signs at Dawes Island </a:t>
            </a:r>
            <a:br>
              <a:rPr lang="en-US" altLang="en-US" sz="4000" smtClean="0"/>
            </a:br>
            <a:r>
              <a:rPr lang="en-US" altLang="en-US" sz="4000" smtClean="0"/>
              <a:t>explain Cambridge history</a:t>
            </a:r>
          </a:p>
        </p:txBody>
      </p:sp>
      <p:pic>
        <p:nvPicPr>
          <p:cNvPr id="12291" name="Picture 6" descr="Harvard Square Cambridge Common History Of Cambridge Post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9067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Harvard Square Cambridge Common Old Cambridge Transformation Post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2908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Harvard Square Cambridge Common Old Cambridge Revolution Post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2843213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0" y="-79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0" y="815975"/>
            <a:ext cx="234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>
                <a:latin typeface="Corbel" pitchFamily="34" charset="0"/>
                <a:ea typeface="Times New Roman" pitchFamily="18" charset="0"/>
                <a:cs typeface="Tahoma" pitchFamily="34" charset="0"/>
              </a:rPr>
              <a:t>  </a:t>
            </a:r>
            <a:endParaRPr lang="en-US" altLang="en-US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0" y="2365375"/>
            <a:ext cx="234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>
                <a:latin typeface="Corbel" pitchFamily="34" charset="0"/>
                <a:ea typeface="Times New Roman" pitchFamily="18" charset="0"/>
                <a:cs typeface="Tahoma" pitchFamily="34" charset="0"/>
              </a:rPr>
              <a:t>  </a:t>
            </a:r>
            <a:endParaRPr lang="en-US" altLang="en-US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2297" name="Rectangle 12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8" name="Rectangle 13"/>
          <p:cNvSpPr>
            <a:spLocks noChangeArrowheads="1"/>
          </p:cNvSpPr>
          <p:nvPr/>
        </p:nvSpPr>
        <p:spPr bwMode="auto">
          <a:xfrm>
            <a:off x="0" y="5334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9" name="Rectangle 14"/>
          <p:cNvSpPr>
            <a:spLocks noChangeArrowheads="1"/>
          </p:cNvSpPr>
          <p:nvPr/>
        </p:nvSpPr>
        <p:spPr bwMode="auto">
          <a:xfrm>
            <a:off x="0" y="6677025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April 19, 1775: </a:t>
            </a:r>
            <a:br>
              <a:rPr lang="en-US" altLang="en-US" sz="4000" smtClean="0"/>
            </a:br>
            <a:r>
              <a:rPr lang="en-US" altLang="en-US" sz="4000" smtClean="0"/>
              <a:t>The battles of Lexington &amp; Concord.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9144000" cy="2286000"/>
          </a:xfrm>
        </p:spPr>
        <p:txBody>
          <a:bodyPr/>
          <a:lstStyle/>
          <a:p>
            <a:pPr eaLnBrk="1" hangingPunct="1"/>
            <a:r>
              <a:rPr lang="en-US" altLang="en-US" smtClean="0"/>
              <a:t>In Massachusetts we celebrate </a:t>
            </a:r>
            <a:br>
              <a:rPr lang="en-US" altLang="en-US" smtClean="0"/>
            </a:br>
            <a:r>
              <a:rPr lang="en-US" altLang="en-US" smtClean="0"/>
              <a:t>April 19 every year as Patriot’s Day. </a:t>
            </a:r>
          </a:p>
          <a:p>
            <a:pPr eaLnBrk="1" hangingPunct="1"/>
            <a:r>
              <a:rPr lang="en-US" altLang="en-US" sz="3000" smtClean="0"/>
              <a:t>Some Cambridge Minutemen went to the battles. </a:t>
            </a:r>
          </a:p>
        </p:txBody>
      </p:sp>
      <p:pic>
        <p:nvPicPr>
          <p:cNvPr id="24581" name="Picture 5" descr="http://www.google.com/images?q=tbn:g52cB-9N_YsMXM::upload.wikimedia.org/wikipedia/commons/f/f6/Minuteman_statue_2_-_Old_North_Bridge.jpg&amp;t=1&amp;h=78&amp;w=52&amp;usg=__JpeDCwQpw2vqvyLsQ1mABCgVzHs=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2114550" cy="3200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2605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0" y="3167063"/>
            <a:ext cx="301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0" y="39941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24586" name="Picture 10" descr="concordbrid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2800"/>
            <a:ext cx="5029200" cy="33099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Cambridge Minutemen </a:t>
            </a:r>
          </a:p>
        </p:txBody>
      </p:sp>
      <p:pic>
        <p:nvPicPr>
          <p:cNvPr id="25605" name="Picture 5" descr="See full size image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05125"/>
            <a:ext cx="4495800" cy="25812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0" y="2605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3167063"/>
            <a:ext cx="301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0" y="39941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76200" y="1295400"/>
            <a:ext cx="89154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/>
              <a:t> Others waited in North Cambridge to ambush    </a:t>
            </a:r>
            <a:br>
              <a:rPr lang="en-US" altLang="en-US" sz="3200"/>
            </a:br>
            <a:r>
              <a:rPr lang="en-US" altLang="en-US" sz="3200"/>
              <a:t> the redcoats on their way back to Boston</a:t>
            </a:r>
            <a:br>
              <a:rPr lang="en-US" altLang="en-US" sz="3200"/>
            </a:br>
            <a:r>
              <a:rPr lang="en-US" altLang="en-US" i="1"/>
              <a:t>(where Rindge Ave. comes into Mass.Ave., </a:t>
            </a:r>
            <a:r>
              <a:rPr lang="en-US" altLang="en-US" sz="1000" i="1"/>
              <a:t>“Watson’s Corner.”</a:t>
            </a:r>
            <a:r>
              <a:rPr lang="en-US" altLang="en-US" i="1"/>
              <a:t> </a:t>
            </a:r>
            <a:r>
              <a:rPr lang="en-US" altLang="en-US" sz="600" i="1"/>
              <a:t>Marker at 2158 Mass.Ave</a:t>
            </a:r>
            <a:r>
              <a:rPr lang="en-US" altLang="en-US" i="1"/>
              <a:t>.)</a:t>
            </a:r>
            <a:endParaRPr lang="en-US" altLang="en-US"/>
          </a:p>
          <a:p>
            <a:pPr eaLnBrk="1" hangingPunct="1">
              <a:buFontTx/>
              <a:buChar char="•"/>
            </a:pPr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3200"/>
          </a:p>
          <a:p>
            <a:pPr eaLnBrk="1" hangingPunct="1"/>
            <a:endParaRPr lang="en-US" altLang="en-US" sz="3200"/>
          </a:p>
          <a:p>
            <a:pPr eaLnBrk="1" hangingPunct="1"/>
            <a:endParaRPr lang="en-US" altLang="en-US" sz="3200"/>
          </a:p>
          <a:p>
            <a:pPr eaLnBrk="1" hangingPunct="1">
              <a:buFontTx/>
              <a:buChar char="•"/>
            </a:pPr>
            <a:endParaRPr lang="en-US" altLang="en-US" sz="3200"/>
          </a:p>
          <a:p>
            <a:pPr eaLnBrk="1" hangingPunct="1">
              <a:buFontTx/>
              <a:buChar char="•"/>
            </a:pPr>
            <a:r>
              <a:rPr lang="en-US" altLang="en-US" sz="900"/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sz="3200"/>
              <a:t>Several were killed by British soldiers</a:t>
            </a:r>
          </a:p>
          <a:p>
            <a:pPr lvl="1" eaLnBrk="1" hangingPunct="1">
              <a:buFontTx/>
              <a:buChar char="•"/>
            </a:pPr>
            <a:r>
              <a:rPr lang="en-US" altLang="en-US" sz="3000" i="1"/>
              <a:t> and are buried in</a:t>
            </a:r>
            <a:r>
              <a:rPr lang="en-US" altLang="en-US" sz="3000"/>
              <a:t> </a:t>
            </a:r>
            <a:r>
              <a:rPr lang="en-US" altLang="en-US" sz="3000" i="1"/>
              <a:t>The Old Burying Ground.</a:t>
            </a:r>
          </a:p>
        </p:txBody>
      </p:sp>
      <p:pic>
        <p:nvPicPr>
          <p:cNvPr id="25614" name="Picture 14" descr="ANd9GcQB1Ludjsgr0fq9jb6Sz-EJT4bjGjOhBxZariCuF5rYItrL34EcrpOVXkKV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89225"/>
            <a:ext cx="3733800" cy="28114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i="1" smtClean="0"/>
              <a:t> The Old Burying Ground is</a:t>
            </a:r>
            <a:r>
              <a:rPr lang="en-US" altLang="en-US" sz="3600" smtClean="0"/>
              <a:t> </a:t>
            </a:r>
            <a:br>
              <a:rPr lang="en-US" altLang="en-US" sz="3600" smtClean="0"/>
            </a:br>
            <a:r>
              <a:rPr lang="en-US" altLang="en-US" sz="3600" i="1" smtClean="0">
                <a:solidFill>
                  <a:schemeClr val="tx1"/>
                </a:solidFill>
              </a:rPr>
              <a:t>across the street from the Common</a:t>
            </a:r>
          </a:p>
        </p:txBody>
      </p:sp>
      <p:pic>
        <p:nvPicPr>
          <p:cNvPr id="15363" name="Picture 5" descr="harvardburying-500x3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5867400" cy="4114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2286000" cy="1524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DSC_13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362200" cy="2514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82763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The cemetery contains the graves of 19 Revolutionary soldiers,</a:t>
            </a:r>
            <a:r>
              <a:rPr lang="en-US" altLang="en-US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991600" cy="4800600"/>
          </a:xfrm>
        </p:spPr>
        <p:txBody>
          <a:bodyPr/>
          <a:lstStyle/>
          <a:p>
            <a:pPr eaLnBrk="1" hangingPunct="1"/>
            <a:r>
              <a:rPr lang="en-US" altLang="en-US" smtClean="0"/>
              <a:t>including two African-Americans</a:t>
            </a:r>
            <a:br>
              <a:rPr lang="en-US" altLang="en-US" smtClean="0"/>
            </a:br>
            <a:r>
              <a:rPr lang="en-US" altLang="en-US" sz="2700" smtClean="0"/>
              <a:t>named Neptune Frost &amp; Cato Stedman.</a:t>
            </a:r>
            <a:r>
              <a:rPr lang="en-US" altLang="en-US" sz="3600" smtClean="0"/>
              <a:t/>
            </a:r>
            <a:br>
              <a:rPr lang="en-US" altLang="en-US" sz="3600" smtClean="0"/>
            </a:br>
            <a:endParaRPr lang="en-US" altLang="en-US" sz="3600" smtClean="0"/>
          </a:p>
          <a:p>
            <a:pPr eaLnBrk="1" hangingPunct="1"/>
            <a:endParaRPr lang="en-US" altLang="en-US" sz="3600" smtClean="0"/>
          </a:p>
          <a:p>
            <a:pPr eaLnBrk="1" hangingPunct="1">
              <a:buFontTx/>
              <a:buNone/>
            </a:pP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2800" smtClean="0"/>
              <a:t> </a:t>
            </a:r>
          </a:p>
          <a:p>
            <a:pPr eaLnBrk="1" hangingPunct="1">
              <a:buFontTx/>
              <a:buNone/>
            </a:pPr>
            <a:r>
              <a:rPr lang="en-US" altLang="en-US" sz="2800" i="1" smtClean="0"/>
              <a:t>				</a:t>
            </a:r>
            <a:r>
              <a:rPr lang="en-US" altLang="en-US" sz="2400" i="1" smtClean="0"/>
              <a:t>                  </a:t>
            </a:r>
            <a:r>
              <a:rPr lang="en-US" altLang="en-US" sz="2000" i="1" smtClean="0"/>
              <a:t>A granite shaft was placed on the spot.</a:t>
            </a:r>
          </a:p>
        </p:txBody>
      </p:sp>
      <p:pic>
        <p:nvPicPr>
          <p:cNvPr id="16388" name="Picture 4" descr="Old Burial 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24225"/>
            <a:ext cx="3886200" cy="26193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salem_p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3124200" cy="19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 Crispus Attucks at Boston Massac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3505200" cy="26352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camhist90th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28800"/>
            <a:ext cx="19050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0320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May 1, 1775: Harvard was evacuated.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officers of the new army moved in.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835650" y="6064250"/>
            <a:ext cx="3308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i="1"/>
              <a:t>Massachusetts Hall is today </a:t>
            </a:r>
            <a:br>
              <a:rPr lang="en-US" altLang="en-US" i="1"/>
            </a:br>
            <a:r>
              <a:rPr lang="en-US" altLang="en-US" i="1"/>
              <a:t>the Harvard President’s office.</a:t>
            </a:r>
            <a:r>
              <a:rPr lang="en-US" altLang="en-US"/>
              <a:t> </a:t>
            </a:r>
          </a:p>
        </p:txBody>
      </p:sp>
      <p:pic>
        <p:nvPicPr>
          <p:cNvPr id="17414" name="Picture 6" descr="2226562415_43feb23a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13113"/>
            <a:ext cx="5181600" cy="30114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46100" y="2605088"/>
            <a:ext cx="466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i="1"/>
              <a:t>Right across Mass. Ave. from the Common.</a:t>
            </a:r>
            <a:r>
              <a:rPr lang="en-US" altLang="en-US"/>
              <a:t> 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1905000" y="5029200"/>
            <a:ext cx="2286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8" name="Picture 10" descr="CambridgeCommonMassH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27250"/>
            <a:ext cx="2928938" cy="39052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1"/>
      <p:bldP spid="30728" grpId="1"/>
      <p:bldP spid="307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782763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Most of the major leaders of the Revolution in Massachusetts had gone to school </a:t>
            </a:r>
            <a:br>
              <a:rPr lang="en-US" altLang="en-US" sz="3600" smtClean="0"/>
            </a:br>
            <a:r>
              <a:rPr lang="en-US" altLang="en-US" sz="3600" smtClean="0"/>
              <a:t>at Harvard University</a:t>
            </a:r>
          </a:p>
        </p:txBody>
      </p:sp>
      <p:pic>
        <p:nvPicPr>
          <p:cNvPr id="106499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4488" y="3981450"/>
            <a:ext cx="3429000" cy="2295525"/>
          </a:xfrm>
          <a:noFill/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228600" y="2209800"/>
            <a:ext cx="19812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/>
              <a:t> John</a:t>
            </a:r>
            <a:br>
              <a:rPr lang="en-US" altLang="en-US" sz="3200"/>
            </a:br>
            <a:r>
              <a:rPr lang="en-US" altLang="en-US" sz="3200"/>
              <a:t>Hancock</a:t>
            </a:r>
            <a:r>
              <a:rPr lang="en-US" altLang="en-US" sz="4400"/>
              <a:t/>
            </a:r>
            <a:br>
              <a:rPr lang="en-US" altLang="en-US" sz="4400"/>
            </a:br>
            <a:r>
              <a:rPr lang="en-US" altLang="en-US" sz="2400"/>
              <a:t/>
            </a:r>
            <a:br>
              <a:rPr lang="en-US" altLang="en-US" sz="2400"/>
            </a:br>
            <a:endParaRPr lang="en-US" altLang="en-US" sz="2400"/>
          </a:p>
          <a:p>
            <a:pPr eaLnBrk="1" hangingPunct="1">
              <a:buFontTx/>
              <a:buChar char="•"/>
            </a:pPr>
            <a:r>
              <a:rPr lang="en-US" altLang="en-US" sz="3200"/>
              <a:t> Sam</a:t>
            </a:r>
            <a:br>
              <a:rPr lang="en-US" altLang="en-US" sz="3200"/>
            </a:br>
            <a:r>
              <a:rPr lang="en-US" altLang="en-US" sz="3200"/>
              <a:t>Adams</a:t>
            </a:r>
            <a:r>
              <a:rPr lang="en-US" altLang="en-US" sz="3600"/>
              <a:t/>
            </a:r>
            <a:br>
              <a:rPr lang="en-US" altLang="en-US" sz="3600"/>
            </a:br>
            <a:endParaRPr lang="en-US" altLang="en-US" sz="3600"/>
          </a:p>
          <a:p>
            <a:pPr eaLnBrk="1" hangingPunct="1">
              <a:buFontTx/>
              <a:buChar char="•"/>
            </a:pPr>
            <a:r>
              <a:rPr lang="en-US" altLang="en-US" sz="3200"/>
              <a:t> John </a:t>
            </a:r>
            <a:br>
              <a:rPr lang="en-US" altLang="en-US" sz="3200"/>
            </a:br>
            <a:r>
              <a:rPr lang="en-US" altLang="en-US" sz="3200"/>
              <a:t>Adams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429250" y="3321050"/>
            <a:ext cx="371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i="1"/>
              <a:t>They took classes in Harvard Hall, </a:t>
            </a:r>
            <a:br>
              <a:rPr lang="en-US" altLang="en-US" i="1"/>
            </a:br>
            <a:r>
              <a:rPr lang="en-US" altLang="en-US" i="1"/>
              <a:t>which is still there.</a:t>
            </a:r>
          </a:p>
        </p:txBody>
      </p:sp>
      <p:pic>
        <p:nvPicPr>
          <p:cNvPr id="31755" name="Picture 11" descr="ANd9GcTTgSCvWjlNwmyWJ1Ih88vs8gu4fm23wCjqkUfQ7S7cXhRzTnRODDbUT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86200"/>
            <a:ext cx="13176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ANd9GcT-dfO5iC3F-w2xf8uEBw7MEgoYi0DoZP_1sFqRlcosKhXRzjIhDnpwm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2057400"/>
            <a:ext cx="226218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5" descr="ANd9GcTF1ZRoUIg81nFIXiYwKYDqno8C7Objv8xdP1BxKU3CiIufIa4C4WiIauHp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781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Oval 16"/>
          <p:cNvSpPr>
            <a:spLocks noChangeArrowheads="1"/>
          </p:cNvSpPr>
          <p:nvPr/>
        </p:nvSpPr>
        <p:spPr bwMode="auto">
          <a:xfrm>
            <a:off x="3408363" y="2105025"/>
            <a:ext cx="1239837" cy="7635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06" name="Text Box 17"/>
          <p:cNvSpPr txBox="1">
            <a:spLocks noChangeArrowheads="1"/>
          </p:cNvSpPr>
          <p:nvPr/>
        </p:nvSpPr>
        <p:spPr bwMode="auto">
          <a:xfrm>
            <a:off x="1828800" y="5562600"/>
            <a:ext cx="3352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who was more important,</a:t>
            </a:r>
          </a:p>
          <a:p>
            <a:pPr eaLnBrk="1" hangingPunct="1"/>
            <a:r>
              <a:rPr lang="en-US" altLang="en-US"/>
              <a:t>but worried that nobody would remember him for anything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/>
      <p:bldP spid="31760" grpId="0" animBg="1"/>
      <p:bldP spid="1065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686800" cy="2590800"/>
          </a:xfrm>
        </p:spPr>
        <p:txBody>
          <a:bodyPr/>
          <a:lstStyle/>
          <a:p>
            <a:pPr eaLnBrk="1" hangingPunct="1"/>
            <a:r>
              <a:rPr lang="en-US" altLang="en-US" smtClean="0"/>
              <a:t>An army of 20,000 Americans gathered </a:t>
            </a:r>
            <a:br>
              <a:rPr lang="en-US" altLang="en-US" smtClean="0"/>
            </a:br>
            <a:r>
              <a:rPr lang="en-US" altLang="en-US" smtClean="0"/>
              <a:t>at the Common and pitched their tents. </a:t>
            </a:r>
            <a:r>
              <a:rPr lang="en-US" altLang="en-US" sz="1600" smtClean="0"/>
              <a:t/>
            </a:r>
            <a:br>
              <a:rPr lang="en-US" altLang="en-US" sz="1600" smtClean="0"/>
            </a:br>
            <a:r>
              <a:rPr lang="en-US" altLang="en-US" sz="1600" smtClean="0"/>
              <a:t> </a:t>
            </a:r>
          </a:p>
          <a:p>
            <a:pPr eaLnBrk="1" hangingPunct="1"/>
            <a:r>
              <a:rPr lang="en-US" altLang="en-US" smtClean="0"/>
              <a:t>On June 13 they marched off to </a:t>
            </a:r>
            <a:br>
              <a:rPr lang="en-US" altLang="en-US" smtClean="0"/>
            </a:br>
            <a:r>
              <a:rPr lang="en-US" altLang="en-US" smtClean="0"/>
              <a:t>the Battle of Bunker Hill in Charlestown.</a:t>
            </a:r>
          </a:p>
        </p:txBody>
      </p:sp>
      <p:pic>
        <p:nvPicPr>
          <p:cNvPr id="34820" name="Picture 4" descr="http://farm5.static.flickr.com/4140/4858287683_d07de32332_o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3276600"/>
            <a:ext cx="2252662" cy="3429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See full size image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3333750"/>
            <a:ext cx="2452687" cy="3352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6200" y="3797300"/>
            <a:ext cx="40386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i="1"/>
              <a:t>They went along the </a:t>
            </a:r>
            <a:br>
              <a:rPr lang="en-US" altLang="en-US" sz="2400" i="1"/>
            </a:br>
            <a:r>
              <a:rPr lang="en-US" altLang="en-US" sz="2400" i="1"/>
              <a:t>Charlestown-Watertown path </a:t>
            </a:r>
            <a:r>
              <a:rPr lang="en-US" altLang="en-US" sz="2200" i="1"/>
              <a:t>(now Kirkland Street).</a:t>
            </a:r>
            <a:br>
              <a:rPr lang="en-US" altLang="en-US" sz="2200" i="1"/>
            </a:br>
            <a:endParaRPr lang="en-US" altLang="en-US" sz="1200" i="1"/>
          </a:p>
          <a:p>
            <a:pPr algn="ctr" eaLnBrk="1" hangingPunct="1"/>
            <a:r>
              <a:rPr lang="en-US" altLang="en-US" sz="2400" i="1"/>
              <a:t>Marker maps show the way.</a:t>
            </a:r>
            <a:r>
              <a:rPr lang="en-US" altLang="en-US" sz="2400"/>
              <a:t> 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7696200" y="4343400"/>
            <a:ext cx="609600" cy="76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184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20763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The Battle of Bunker Hill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304800" y="2895600"/>
            <a:ext cx="9448800" cy="4419600"/>
          </a:xfrm>
        </p:spPr>
        <p:txBody>
          <a:bodyPr/>
          <a:lstStyle/>
          <a:p>
            <a:pPr lvl="1" eaLnBrk="1" hangingPunct="1"/>
            <a:r>
              <a:rPr lang="en-US" altLang="en-US" sz="3200" smtClean="0"/>
              <a:t> June 17, 1775. </a:t>
            </a:r>
            <a:endParaRPr lang="en-US" altLang="en-US" sz="3600" smtClean="0"/>
          </a:p>
          <a:p>
            <a:pPr lvl="1" eaLnBrk="1" hangingPunct="1"/>
            <a:endParaRPr lang="en-US" altLang="en-US" sz="3600" smtClean="0"/>
          </a:p>
          <a:p>
            <a:pPr lvl="1" eaLnBrk="1" hangingPunct="1"/>
            <a:r>
              <a:rPr lang="en-US" altLang="en-US" sz="3200" smtClean="0"/>
              <a:t>“Don’t fire </a:t>
            </a:r>
            <a:r>
              <a:rPr lang="en-US" altLang="en-US" sz="3100" smtClean="0"/>
              <a:t>until </a:t>
            </a:r>
            <a:br>
              <a:rPr lang="en-US" altLang="en-US" sz="3100" smtClean="0"/>
            </a:br>
            <a:r>
              <a:rPr lang="en-US" altLang="en-US" sz="3100" smtClean="0"/>
              <a:t>you see the whites of their eyes!”</a:t>
            </a:r>
            <a:r>
              <a:rPr lang="en-US" altLang="en-US" smtClean="0"/>
              <a:t> </a:t>
            </a:r>
            <a:r>
              <a:rPr lang="en-US" altLang="en-US" sz="900" smtClean="0"/>
              <a:t/>
            </a:r>
            <a:br>
              <a:rPr lang="en-US" altLang="en-US" sz="900" smtClean="0"/>
            </a:br>
            <a:endParaRPr lang="en-US" altLang="en-US" sz="900" smtClean="0"/>
          </a:p>
          <a:p>
            <a:pPr lvl="1" eaLnBrk="1" hangingPunct="1"/>
            <a:r>
              <a:rPr lang="en-US" altLang="en-US" sz="2600" i="1" smtClean="0"/>
              <a:t>After the battle, </a:t>
            </a:r>
            <a:br>
              <a:rPr lang="en-US" altLang="en-US" sz="2600" i="1" smtClean="0"/>
            </a:br>
            <a:r>
              <a:rPr lang="en-US" altLang="en-US" sz="2600" i="1" smtClean="0"/>
              <a:t>the Ruggles-Fayerweather House at 175 Brattle Street was used as a hospital for the wounded.</a:t>
            </a:r>
            <a:r>
              <a:rPr lang="en-US" altLang="en-US" sz="2600" smtClean="0"/>
              <a:t> </a:t>
            </a:r>
          </a:p>
        </p:txBody>
      </p:sp>
      <p:pic>
        <p:nvPicPr>
          <p:cNvPr id="37893" name="Picture 5" descr="bunker_h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66800"/>
            <a:ext cx="5334000" cy="35496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04800"/>
            <a:ext cx="9067800" cy="647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 smtClean="0"/>
              <a:t> </a:t>
            </a:r>
            <a:r>
              <a:rPr lang="en-US" altLang="en-US" smtClean="0"/>
              <a:t>Americans know the Revolution began in Boston  </a:t>
            </a:r>
            <a:br>
              <a:rPr lang="en-US" altLang="en-US" smtClean="0"/>
            </a:br>
            <a:r>
              <a:rPr lang="en-US" altLang="en-US" smtClean="0"/>
              <a:t>   and at the Battles of Lexington &amp; Concord.</a:t>
            </a:r>
            <a:br>
              <a:rPr lang="en-US" altLang="en-US" smtClean="0"/>
            </a:br>
            <a:r>
              <a:rPr lang="en-US" altLang="en-US" sz="3600" smtClean="0"/>
              <a:t/>
            </a:r>
            <a:br>
              <a:rPr lang="en-US" altLang="en-US" sz="3600" smtClean="0"/>
            </a:br>
            <a:endParaRPr lang="en-US" altLang="en-US" sz="3600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z="4000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But a lot of it happened in Cambridge: </a:t>
            </a:r>
            <a:br>
              <a:rPr lang="en-US" altLang="en-US" smtClean="0"/>
            </a:br>
            <a:endParaRPr lang="en-US" altLang="en-US" sz="500" smtClean="0"/>
          </a:p>
          <a:p>
            <a:pPr eaLnBrk="1" hangingPunct="1"/>
            <a:r>
              <a:rPr lang="en-US" altLang="en-US" smtClean="0"/>
              <a:t>Everything important in the 1</a:t>
            </a:r>
            <a:r>
              <a:rPr lang="en-US" altLang="en-US" baseline="30000" smtClean="0"/>
              <a:t>st</a:t>
            </a:r>
            <a:r>
              <a:rPr lang="en-US" altLang="en-US" smtClean="0"/>
              <a:t> year of the Revolutionary War </a:t>
            </a:r>
            <a:r>
              <a:rPr lang="en-US" altLang="en-US" sz="2000" smtClean="0"/>
              <a:t>-- </a:t>
            </a:r>
            <a:r>
              <a:rPr lang="en-US" altLang="en-US" smtClean="0"/>
              <a:t>April 1775 </a:t>
            </a:r>
            <a:r>
              <a:rPr lang="en-US" altLang="en-US" sz="2800" smtClean="0"/>
              <a:t>to </a:t>
            </a:r>
            <a:r>
              <a:rPr lang="en-US" altLang="en-US" smtClean="0"/>
              <a:t>March 1776 </a:t>
            </a:r>
            <a:r>
              <a:rPr lang="en-US" altLang="en-US" sz="2000" smtClean="0"/>
              <a:t>--</a:t>
            </a:r>
            <a:r>
              <a:rPr lang="en-US" altLang="en-US" smtClean="0"/>
              <a:t> passed through Cambridge Common !</a:t>
            </a:r>
          </a:p>
        </p:txBody>
      </p:sp>
      <p:pic>
        <p:nvPicPr>
          <p:cNvPr id="3083" name="Picture 11" descr="3454261390_71793fa1b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114800" cy="27416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11lexingtongreen__1214596731_56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191000" cy="27924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altLang="en-US" smtClean="0"/>
              <a:t>George Washington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229600" cy="5334000"/>
          </a:xfrm>
        </p:spPr>
        <p:txBody>
          <a:bodyPr/>
          <a:lstStyle/>
          <a:p>
            <a:pPr eaLnBrk="1" hangingPunct="1"/>
            <a:r>
              <a:rPr lang="en-US" altLang="en-US" smtClean="0"/>
              <a:t>After Lexington &amp; Concord, John Adams proposed to the Continental Congress making George Washington commander of the Continental Army. </a:t>
            </a: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4000" smtClean="0"/>
              <a:t>  </a:t>
            </a:r>
          </a:p>
          <a:p>
            <a:pPr eaLnBrk="1" hangingPunct="1"/>
            <a:r>
              <a:rPr lang="en-US" altLang="en-US" smtClean="0"/>
              <a:t>He arrived </a:t>
            </a:r>
            <a:br>
              <a:rPr lang="en-US" altLang="en-US" smtClean="0"/>
            </a:br>
            <a:r>
              <a:rPr lang="en-US" altLang="en-US" smtClean="0"/>
              <a:t>in Cambridge </a:t>
            </a:r>
            <a:br>
              <a:rPr lang="en-US" altLang="en-US" smtClean="0"/>
            </a:br>
            <a:r>
              <a:rPr lang="en-US" altLang="en-US" smtClean="0"/>
              <a:t>July 2, 1775.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505200" cy="3505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 descr="65GWComm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7988"/>
            <a:ext cx="6781800" cy="50149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447800"/>
          </a:xfrm>
          <a:noFill/>
          <a:ln/>
        </p:spPr>
        <p:txBody>
          <a:bodyPr/>
          <a:lstStyle/>
          <a:p>
            <a:pPr eaLnBrk="1" hangingPunct="1"/>
            <a:r>
              <a:rPr lang="en-US" altLang="en-US" sz="3700" smtClean="0"/>
              <a:t>General Washington</a:t>
            </a:r>
            <a:r>
              <a:rPr lang="en-US" altLang="en-US" sz="4000" smtClean="0"/>
              <a:t> </a:t>
            </a:r>
            <a:r>
              <a:rPr lang="en-US" altLang="en-US" sz="3300" smtClean="0"/>
              <a:t>is shown July 3, 1775,</a:t>
            </a:r>
            <a:r>
              <a:rPr lang="en-US" altLang="en-US" sz="3600" smtClean="0"/>
              <a:t> </a:t>
            </a:r>
            <a:br>
              <a:rPr lang="en-US" altLang="en-US" sz="3600" smtClean="0"/>
            </a:br>
            <a:r>
              <a:rPr lang="en-US" altLang="en-US" sz="3700" smtClean="0"/>
              <a:t>taking command of the Continental Army.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7696200" y="6248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800"/>
              <a:t>From a drawing </a:t>
            </a:r>
            <a:br>
              <a:rPr lang="en-US" altLang="en-US" sz="800"/>
            </a:br>
            <a:r>
              <a:rPr lang="en-US" altLang="en-US" sz="800"/>
              <a:t>by Paul Hawthorne, 1941.</a:t>
            </a:r>
            <a:endParaRPr lang="en-US" altLang="en-US"/>
          </a:p>
          <a:p>
            <a:r>
              <a:rPr lang="en-US" altLang="en-US" sz="400"/>
              <a:t>http://www.harvardsquarelibrary.org/chistory/section5.htm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0" y="218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0" y="315595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0" y="44132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2151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5600"/>
            <a:ext cx="4800600" cy="31892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17" descr="4855204351_bd9b8b8bea_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505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Rectangle 4"/>
          <p:cNvSpPr>
            <a:spLocks noChangeArrowheads="1"/>
          </p:cNvSpPr>
          <p:nvPr/>
        </p:nvSpPr>
        <p:spPr bwMode="auto">
          <a:xfrm>
            <a:off x="228600" y="3810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/>
              <a:t>A monument </a:t>
            </a:r>
            <a:br>
              <a:rPr lang="en-US" altLang="en-US" sz="4000"/>
            </a:br>
            <a:r>
              <a:rPr lang="en-US" altLang="en-US" sz="4000"/>
              <a:t>shows Washington taking command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The Sheraton Commander Hotel</a:t>
            </a:r>
          </a:p>
        </p:txBody>
      </p:sp>
      <p:sp>
        <p:nvSpPr>
          <p:cNvPr id="2253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7010400" cy="4602163"/>
          </a:xfrm>
        </p:spPr>
        <p:txBody>
          <a:bodyPr/>
          <a:lstStyle/>
          <a:p>
            <a:pPr eaLnBrk="1" hangingPunct="1"/>
            <a:r>
              <a:rPr lang="en-US" altLang="en-US" smtClean="0"/>
              <a:t>across Garden Street</a:t>
            </a:r>
          </a:p>
          <a:p>
            <a:pPr eaLnBrk="1" hangingPunct="1"/>
            <a:r>
              <a:rPr lang="en-US" altLang="en-US" smtClean="0"/>
              <a:t>is called that because Washington </a:t>
            </a:r>
            <a:br>
              <a:rPr lang="en-US" altLang="en-US" smtClean="0"/>
            </a:br>
            <a:r>
              <a:rPr lang="en-US" altLang="en-US" smtClean="0"/>
              <a:t>was Commander in Chief.</a:t>
            </a:r>
            <a:br>
              <a:rPr lang="en-US" altLang="en-US" smtClean="0"/>
            </a:br>
            <a:endParaRPr lang="en-US" altLang="en-US" sz="1000" smtClean="0"/>
          </a:p>
          <a:p>
            <a:pPr eaLnBrk="1" hangingPunct="1"/>
            <a:r>
              <a:rPr lang="en-US" altLang="en-US" smtClean="0"/>
              <a:t>It has a statue of him.</a:t>
            </a: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0" y="218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0" y="315595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0" y="44132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22536" name="Picture 1" descr="http://t0.gstatic.com/images?q=tbn:jhkkrqXlhbqL6M: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2909888"/>
            <a:ext cx="2638425" cy="37195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8" name="Rectangle 4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22539" name="Rectangle 5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/>
              <a:t> </a:t>
            </a:r>
            <a:endParaRPr lang="en-US" altLang="en-US"/>
          </a:p>
        </p:txBody>
      </p:sp>
      <p:pic>
        <p:nvPicPr>
          <p:cNvPr id="22541" name="Picture 13" descr="ANd9GcS6e0u4puHEVtKqxPGcTJnuB5V5AwluGOI3p5ulV0C7qbWW7AZm5Wj32cH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97338"/>
            <a:ext cx="3657600" cy="2482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5" name="Picture 17" descr="4296617233_f17293135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14478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-152400" y="457200"/>
            <a:ext cx="9296400" cy="1905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mtClean="0"/>
              <a:t>   The Sheraton Commander Hotel also has </a:t>
            </a:r>
            <a:br>
              <a:rPr lang="en-US" altLang="en-US" smtClean="0"/>
            </a:br>
            <a:r>
              <a:rPr lang="en-US" altLang="en-US" smtClean="0"/>
              <a:t>a “diorama” showing Washington taking </a:t>
            </a:r>
            <a:br>
              <a:rPr lang="en-US" altLang="en-US" smtClean="0"/>
            </a:br>
            <a:r>
              <a:rPr lang="en-US" altLang="en-US" smtClean="0"/>
              <a:t>command of the troops near a famous elm tree.</a:t>
            </a: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0" y="218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0" y="315595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0" y="44132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/>
              <a:t> </a:t>
            </a:r>
            <a:endParaRPr lang="en-US" altLang="en-US"/>
          </a:p>
        </p:txBody>
      </p:sp>
      <p:pic>
        <p:nvPicPr>
          <p:cNvPr id="23563" name="Picture 11" descr="ANd9GcRhcTs5w5KlxSVNwTXDwuGB387h6P2-DbEPeRE-szxtZTPT8z6b69iOA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2743200" cy="1828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5" name="Picture 13" descr="4848708999_23e2210b8c_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5148263" cy="34369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9436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The Washington Gate</a:t>
            </a: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0" y="218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0" y="315595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0" y="44132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26632" name="Picture 8" descr="ANd9GcSYbcW0PeqCEByrO98BQp76CLc86HNYllkh-XcqxAULFGpv8HzXbOqPQCkv">
            <a:hlinkClick r:id="rId3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990600"/>
            <a:ext cx="3733800" cy="2406650"/>
          </a:xfrm>
          <a:ln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6633" name="Picture 9" descr="IMG_049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17900"/>
            <a:ext cx="5334000" cy="32750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4" name="Rectangle 4"/>
          <p:cNvSpPr>
            <a:spLocks noChangeArrowheads="1"/>
          </p:cNvSpPr>
          <p:nvPr/>
        </p:nvSpPr>
        <p:spPr bwMode="auto">
          <a:xfrm>
            <a:off x="228600" y="1295400"/>
            <a:ext cx="441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4000"/>
              <a:t>explains to visitors entering from Harvard Square.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943600" y="4483100"/>
            <a:ext cx="29813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“Near this spot </a:t>
            </a:r>
          </a:p>
          <a:p>
            <a:r>
              <a:rPr lang="en-US" altLang="en-US" sz="2400"/>
              <a:t>on July 3, 1775,</a:t>
            </a:r>
          </a:p>
          <a:p>
            <a:r>
              <a:rPr lang="en-US" altLang="en-US" sz="2400"/>
              <a:t>George Washington </a:t>
            </a:r>
          </a:p>
          <a:p>
            <a:r>
              <a:rPr lang="en-US" altLang="en-US" sz="2400"/>
              <a:t>took command of </a:t>
            </a:r>
          </a:p>
          <a:p>
            <a:r>
              <a:rPr lang="en-US" altLang="en-US" sz="2400"/>
              <a:t>the American Army.”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868363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Where exactly </a:t>
            </a:r>
            <a:r>
              <a:rPr lang="en-US" altLang="en-US" sz="3600" i="1" smtClean="0"/>
              <a:t>was</a:t>
            </a:r>
            <a:r>
              <a:rPr lang="en-US" altLang="en-US" sz="3600" smtClean="0"/>
              <a:t> the Washington Elm?</a:t>
            </a:r>
          </a:p>
        </p:txBody>
      </p:sp>
      <p:sp>
        <p:nvSpPr>
          <p:cNvPr id="24579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991600" cy="2590800"/>
          </a:xfrm>
        </p:spPr>
        <p:txBody>
          <a:bodyPr/>
          <a:lstStyle/>
          <a:p>
            <a:pPr eaLnBrk="1" hangingPunct="1"/>
            <a:r>
              <a:rPr lang="en-US" altLang="en-US" smtClean="0"/>
              <a:t>It sat in the middle of what became Garden St.</a:t>
            </a:r>
          </a:p>
          <a:p>
            <a:pPr eaLnBrk="1" hangingPunct="1"/>
            <a:r>
              <a:rPr lang="en-US" altLang="en-US" smtClean="0"/>
              <a:t>The tree finally fell over in 1923.</a:t>
            </a:r>
          </a:p>
          <a:p>
            <a:pPr eaLnBrk="1" hangingPunct="1"/>
            <a:r>
              <a:rPr lang="en-US" altLang="en-US" smtClean="0"/>
              <a:t>They paved the street and just moved </a:t>
            </a:r>
            <a:br>
              <a:rPr lang="en-US" altLang="en-US" smtClean="0"/>
            </a:br>
            <a:r>
              <a:rPr lang="en-US" altLang="en-US" smtClean="0"/>
              <a:t>the same monument to another tree !</a:t>
            </a:r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0" y="315595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0" y="44132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sp>
        <p:nvSpPr>
          <p:cNvPr id="245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584" name="Picture 1" descr="http://t1.gstatic.com/images?q=tbn:iAG5Ew7ITqFweM: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2341563" cy="3276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4" descr="405208593_0a0ea1553e_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3429000"/>
            <a:ext cx="2425700" cy="3276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4850287197_1e509a3605_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3352800"/>
            <a:ext cx="2203450" cy="3352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1600200" y="5410200"/>
            <a:ext cx="457200" cy="914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3962400" y="5562600"/>
            <a:ext cx="457200" cy="914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6858000" y="3657600"/>
            <a:ext cx="1524000" cy="2743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 animBg="1"/>
      <p:bldP spid="24590" grpId="0" animBg="1"/>
      <p:bldP spid="2459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But the story of the tree is explained</a:t>
            </a:r>
          </a:p>
        </p:txBody>
      </p:sp>
      <p:sp>
        <p:nvSpPr>
          <p:cNvPr id="2560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267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smtClean="0"/>
              <a:t>in other places.</a:t>
            </a:r>
            <a:br>
              <a:rPr lang="en-US" altLang="en-US" sz="3600" smtClean="0"/>
            </a:br>
            <a:endParaRPr lang="en-US" altLang="en-US" sz="4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4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600" smtClean="0"/>
              <a:t>Across the park, </a:t>
            </a:r>
            <a:br>
              <a:rPr lang="en-US" altLang="en-US" sz="3600" smtClean="0"/>
            </a:br>
            <a:r>
              <a:rPr lang="en-US" altLang="en-US" sz="3600" smtClean="0"/>
              <a:t>a “scion” of the Washington Elm </a:t>
            </a:r>
            <a:br>
              <a:rPr lang="en-US" altLang="en-US" sz="3600" smtClean="0"/>
            </a:br>
            <a:r>
              <a:rPr lang="en-US" altLang="en-US" sz="3600" smtClean="0"/>
              <a:t>was grown </a:t>
            </a:r>
            <a:br>
              <a:rPr lang="en-US" altLang="en-US" sz="3600" smtClean="0"/>
            </a:br>
            <a:r>
              <a:rPr lang="en-US" altLang="en-US" sz="3600" smtClean="0"/>
              <a:t>from a cutting.</a:t>
            </a: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0" y="218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0" y="315595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0" y="44132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524000"/>
            <a:ext cx="3729037" cy="4953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ANd9GcR6xqe9rx0hiNFlLv2i60wMF7V8_bajqmygtRoOImYrnsidSQR1f7BWfn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2438400" cy="18256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1" descr="welm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438400"/>
            <a:ext cx="1981200" cy="11144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6019800" cy="914400"/>
          </a:xfrm>
        </p:spPr>
        <p:txBody>
          <a:bodyPr/>
          <a:lstStyle/>
          <a:p>
            <a:r>
              <a:rPr lang="en-US" altLang="en-US" sz="3600" smtClean="0"/>
              <a:t>Martha Washington</a:t>
            </a:r>
          </a:p>
        </p:txBody>
      </p:sp>
      <p:pic>
        <p:nvPicPr>
          <p:cNvPr id="96259" name="Picture 3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505200"/>
            <a:ext cx="2578100" cy="3124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625725" y="1016000"/>
            <a:ext cx="35242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000"/>
              <a:t>came from Virginia </a:t>
            </a:r>
            <a:br>
              <a:rPr lang="en-US" altLang="en-US" sz="3000"/>
            </a:br>
            <a:r>
              <a:rPr lang="en-US" altLang="en-US" sz="3000"/>
              <a:t>to join her husband </a:t>
            </a:r>
            <a:br>
              <a:rPr lang="en-US" altLang="en-US" sz="3000"/>
            </a:br>
            <a:r>
              <a:rPr lang="en-US" altLang="en-US" sz="3000"/>
              <a:t>in Cambridge.</a:t>
            </a:r>
          </a:p>
        </p:txBody>
      </p:sp>
      <p:pic>
        <p:nvPicPr>
          <p:cNvPr id="96261" name="Picture 5" descr="ANd9GcTx1WJsHPPeWGgywrzi35UDx47fhnbEUodtgeaor7vsEdXyzvsgtZ0S6O7p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219200"/>
            <a:ext cx="2058987" cy="3429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1524000" y="4876800"/>
            <a:ext cx="4800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    </a:t>
            </a:r>
            <a:r>
              <a:rPr lang="en-US" altLang="en-US" sz="2600"/>
              <a:t>They attended a service at </a:t>
            </a:r>
            <a:br>
              <a:rPr lang="en-US" altLang="en-US" sz="2600"/>
            </a:br>
            <a:r>
              <a:rPr lang="en-US" altLang="en-US" sz="2600"/>
              <a:t>    Christ Church across the     </a:t>
            </a:r>
            <a:br>
              <a:rPr lang="en-US" altLang="en-US" sz="2600"/>
            </a:br>
            <a:r>
              <a:rPr lang="en-US" altLang="en-US" sz="2600"/>
              <a:t>    street from the Common,     </a:t>
            </a:r>
            <a:br>
              <a:rPr lang="en-US" altLang="en-US" sz="2600"/>
            </a:br>
            <a:r>
              <a:rPr lang="en-US" altLang="en-US" sz="2600"/>
              <a:t>    Dec.31, 1775.</a:t>
            </a:r>
            <a:r>
              <a:rPr lang="en-US" altLang="en-US" sz="2800"/>
              <a:t> </a:t>
            </a:r>
            <a:r>
              <a:rPr lang="en-US" altLang="en-US" sz="2000" i="1"/>
              <a:t>It is still there.</a:t>
            </a:r>
          </a:p>
        </p:txBody>
      </p:sp>
      <p:pic>
        <p:nvPicPr>
          <p:cNvPr id="23557" name="Picture 5" descr="ANd9GcTs1V4g_8jlOjetzKyErXhVYVjCJNHXU7Z-yQh4ECnhPzlHhIBJUN-95dW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2286000" cy="17192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2286000" y="2667000"/>
            <a:ext cx="427672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600"/>
              <a:t>They stayed on Tory Row</a:t>
            </a:r>
            <a:r>
              <a:rPr lang="en-US" altLang="en-US" sz="2800"/>
              <a:t> </a:t>
            </a:r>
            <a:r>
              <a:rPr lang="en-US" altLang="en-US" sz="2400"/>
              <a:t>in the same house where Longfellow later lived.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458200" cy="1600200"/>
          </a:xfrm>
        </p:spPr>
        <p:txBody>
          <a:bodyPr/>
          <a:lstStyle/>
          <a:p>
            <a:r>
              <a:rPr lang="en-US" altLang="en-US" sz="4000" smtClean="0"/>
              <a:t>Jan. 1, 1776:</a:t>
            </a:r>
            <a:br>
              <a:rPr lang="en-US" altLang="en-US" sz="4000" smtClean="0"/>
            </a:br>
            <a:r>
              <a:rPr lang="en-US" altLang="en-US" sz="4000" smtClean="0"/>
              <a:t>The Continental Army got a new flag</a:t>
            </a:r>
            <a:r>
              <a:rPr lang="en-US" altLang="en-US" sz="1600" smtClean="0"/>
              <a:t/>
            </a:r>
            <a:br>
              <a:rPr lang="en-US" altLang="en-US" sz="1600" smtClean="0"/>
            </a:br>
            <a:r>
              <a:rPr lang="en-US" altLang="en-US" sz="1600" smtClean="0"/>
              <a:t/>
            </a:r>
            <a:br>
              <a:rPr lang="en-US" altLang="en-US" sz="1600" smtClean="0"/>
            </a:br>
            <a:r>
              <a:rPr lang="en-US" altLang="en-US" sz="3600" smtClean="0"/>
              <a:t>The “Cambridge flag” (or “Union flag”)</a:t>
            </a:r>
          </a:p>
        </p:txBody>
      </p:sp>
      <p:pic>
        <p:nvPicPr>
          <p:cNvPr id="82950" name="Picture 6" descr="ANd9GcRMp_Vp20TELxpssDONVKy6X8GGckjD3_aBN8q3Fya6IgZF5B5JJdoTNL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2590800"/>
            <a:ext cx="2786062" cy="37147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 descr="ANd9GcQQdYR_e_i5K--z-B3Lx0lHCEYvCSjpVYtgTs9floPAAazps2jf6rKDQ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4876800" cy="3657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is Cambridge Common?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Common was a place where all residents </a:t>
            </a:r>
            <a:br>
              <a:rPr lang="en-US" altLang="en-US" smtClean="0"/>
            </a:br>
            <a:r>
              <a:rPr lang="en-US" altLang="en-US" smtClean="0"/>
              <a:t>could graze their cows</a:t>
            </a:r>
            <a:r>
              <a:rPr lang="en-US" altLang="en-US" sz="2800" smtClean="0"/>
              <a:t>. </a:t>
            </a:r>
            <a:br>
              <a:rPr lang="en-US" altLang="en-US" sz="2800" smtClean="0"/>
            </a:br>
            <a:r>
              <a:rPr lang="en-US" altLang="en-US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Not long after </a:t>
            </a:r>
            <a:br>
              <a:rPr lang="en-US" altLang="en-US" smtClean="0"/>
            </a:br>
            <a:r>
              <a:rPr lang="en-US" altLang="en-US" smtClean="0"/>
              <a:t>the Mayflower, </a:t>
            </a:r>
            <a:br>
              <a:rPr lang="en-US" altLang="en-US" smtClean="0"/>
            </a:br>
            <a:r>
              <a:rPr lang="en-US" altLang="en-US" smtClean="0"/>
              <a:t>the Puritans </a:t>
            </a:r>
            <a:br>
              <a:rPr lang="en-US" altLang="en-US" smtClean="0"/>
            </a:br>
            <a:r>
              <a:rPr lang="en-US" altLang="en-US" smtClean="0"/>
              <a:t>started the town,</a:t>
            </a:r>
            <a:br>
              <a:rPr lang="en-US" altLang="en-US" smtClean="0"/>
            </a:br>
            <a:r>
              <a:rPr lang="en-US" altLang="en-US" sz="9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and in 1630 </a:t>
            </a:r>
            <a:br>
              <a:rPr lang="en-US" altLang="en-US" smtClean="0"/>
            </a:br>
            <a:r>
              <a:rPr lang="en-US" altLang="en-US" smtClean="0"/>
              <a:t>established </a:t>
            </a:r>
            <a:br>
              <a:rPr lang="en-US" altLang="en-US" smtClean="0"/>
            </a:br>
            <a:r>
              <a:rPr lang="en-US" altLang="en-US" smtClean="0"/>
              <a:t>the Common.</a:t>
            </a:r>
            <a:endParaRPr lang="en-US" altLang="en-US" sz="20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i="1" smtClean="0"/>
              <a:t>                                        </a:t>
            </a:r>
            <a:endParaRPr lang="en-US" altLang="en-US" sz="2000" smtClean="0"/>
          </a:p>
        </p:txBody>
      </p:sp>
      <p:pic>
        <p:nvPicPr>
          <p:cNvPr id="4100" name="Picture 4" descr="4850288359_e813efdf30_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3136900" cy="47053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038600" y="6056313"/>
            <a:ext cx="136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/>
              <a:t>The Puritan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762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The road from Boston to Philadelphia</a:t>
            </a:r>
          </a:p>
        </p:txBody>
      </p:sp>
      <p:sp>
        <p:nvSpPr>
          <p:cNvPr id="72707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-228600" y="1066800"/>
            <a:ext cx="92202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 smtClean="0"/>
              <a:t>   January 24, 1776:  John Adams passed through the Common on horseback, on his way </a:t>
            </a:r>
            <a:br>
              <a:rPr lang="en-US" altLang="en-US" sz="3000" smtClean="0"/>
            </a:br>
            <a:r>
              <a:rPr lang="en-US" altLang="en-US" sz="3000" smtClean="0"/>
              <a:t>to Philadelphia to help write </a:t>
            </a:r>
            <a:br>
              <a:rPr lang="en-US" altLang="en-US" sz="3000" smtClean="0"/>
            </a:br>
            <a:r>
              <a:rPr lang="en-US" altLang="en-US" sz="3000" smtClean="0"/>
              <a:t>the Declaration of Independence.</a:t>
            </a:r>
            <a:r>
              <a:rPr lang="en-US" altLang="en-US" smtClean="0"/>
              <a:t> </a:t>
            </a:r>
            <a:r>
              <a:rPr lang="en-US" altLang="en-US" sz="1000" smtClean="0"/>
              <a:t/>
            </a:r>
            <a:br>
              <a:rPr lang="en-US" altLang="en-US" sz="1000" smtClean="0"/>
            </a:br>
            <a:r>
              <a:rPr lang="en-US" altLang="en-US" sz="1000" smtClean="0"/>
              <a:t> </a:t>
            </a:r>
          </a:p>
          <a:p>
            <a:pPr lvl="1" eaLnBrk="1" hangingPunct="1"/>
            <a:r>
              <a:rPr lang="en-US" altLang="en-US" sz="2600" smtClean="0"/>
              <a:t>The road from Boston to New York &amp; </a:t>
            </a:r>
            <a:br>
              <a:rPr lang="en-US" altLang="en-US" sz="2600" smtClean="0"/>
            </a:br>
            <a:r>
              <a:rPr lang="en-US" altLang="en-US" sz="2600" smtClean="0"/>
              <a:t>Philadelphia passed through Cambridge.</a:t>
            </a:r>
            <a:r>
              <a:rPr lang="en-US" altLang="en-US" i="1" smtClean="0"/>
              <a:t>  </a:t>
            </a:r>
            <a:r>
              <a:rPr lang="en-US" altLang="en-US" sz="1200" i="1" smtClean="0"/>
              <a:t/>
            </a:r>
            <a:br>
              <a:rPr lang="en-US" altLang="en-US" sz="1200" i="1" smtClean="0"/>
            </a:br>
            <a:r>
              <a:rPr lang="en-US" altLang="en-US" sz="1200" i="1" smtClean="0"/>
              <a:t> </a:t>
            </a:r>
          </a:p>
          <a:p>
            <a:pPr lvl="1" eaLnBrk="1" hangingPunct="1"/>
            <a:r>
              <a:rPr lang="en-US" altLang="en-US" sz="2400" i="1" smtClean="0"/>
              <a:t>The original stone marker</a:t>
            </a:r>
            <a:br>
              <a:rPr lang="en-US" altLang="en-US" sz="2400" i="1" smtClean="0"/>
            </a:br>
            <a:r>
              <a:rPr lang="en-US" altLang="en-US" sz="2400" i="1" smtClean="0"/>
              <a:t>lies across the street </a:t>
            </a:r>
            <a:br>
              <a:rPr lang="en-US" altLang="en-US" sz="2400" i="1" smtClean="0"/>
            </a:br>
            <a:r>
              <a:rPr lang="en-US" altLang="en-US" sz="2400" i="1" smtClean="0"/>
              <a:t>from Dawes Island. </a:t>
            </a:r>
          </a:p>
          <a:p>
            <a:pPr lvl="1" eaLnBrk="1" hangingPunct="1">
              <a:buFontTx/>
              <a:buNone/>
            </a:pPr>
            <a:r>
              <a:rPr lang="en-US" altLang="en-US" sz="2400" i="1" smtClean="0"/>
              <a:t>   It points the way to the bridge </a:t>
            </a:r>
            <a:br>
              <a:rPr lang="en-US" altLang="en-US" sz="2400" i="1" smtClean="0"/>
            </a:br>
            <a:r>
              <a:rPr lang="en-US" altLang="en-US" sz="2400" i="1" smtClean="0"/>
              <a:t>across the Charles River.</a:t>
            </a:r>
            <a:r>
              <a:rPr lang="en-US" altLang="en-US" sz="2200" smtClean="0"/>
              <a:t> </a:t>
            </a:r>
          </a:p>
        </p:txBody>
      </p:sp>
      <p:sp>
        <p:nvSpPr>
          <p:cNvPr id="72708" name="Rectangle 7"/>
          <p:cNvSpPr>
            <a:spLocks noChangeArrowheads="1"/>
          </p:cNvSpPr>
          <p:nvPr/>
        </p:nvSpPr>
        <p:spPr bwMode="auto">
          <a:xfrm>
            <a:off x="0" y="218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09" name="Rectangle 8"/>
          <p:cNvSpPr>
            <a:spLocks noChangeArrowheads="1"/>
          </p:cNvSpPr>
          <p:nvPr/>
        </p:nvSpPr>
        <p:spPr bwMode="auto">
          <a:xfrm>
            <a:off x="0" y="315595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72710" name="Rectangle 9"/>
          <p:cNvSpPr>
            <a:spLocks noChangeArrowheads="1"/>
          </p:cNvSpPr>
          <p:nvPr/>
        </p:nvSpPr>
        <p:spPr bwMode="auto">
          <a:xfrm>
            <a:off x="0" y="44132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72713" name="Picture 9" descr="stagecoach-on-the-old-boston-post-r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193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Picture 11" descr="franklin-milest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02100"/>
            <a:ext cx="2362200" cy="2641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7" name="Picture 13" descr="spacebal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1028700"/>
            <a:ext cx="320992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9" name="Picture 15" descr="spacebal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1028700"/>
            <a:ext cx="320992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1" name="Picture 17" descr="263617606_5d2f340b10_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4279900"/>
            <a:ext cx="1573213" cy="2438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The Declaration of Independence</a:t>
            </a:r>
          </a:p>
        </p:txBody>
      </p:sp>
      <p:sp>
        <p:nvSpPr>
          <p:cNvPr id="7065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295400"/>
            <a:ext cx="8001000" cy="5334000"/>
          </a:xfrm>
        </p:spPr>
        <p:txBody>
          <a:bodyPr/>
          <a:lstStyle/>
          <a:p>
            <a:pPr eaLnBrk="1" hangingPunct="1"/>
            <a:r>
              <a:rPr lang="en-US" altLang="en-US" smtClean="0"/>
              <a:t>“We hold these truths to be self-evident, that all men are created equal…”</a:t>
            </a:r>
            <a:br>
              <a:rPr lang="en-US" altLang="en-US" smtClean="0"/>
            </a:br>
            <a:r>
              <a:rPr lang="en-US" altLang="en-US" sz="4000" smtClean="0"/>
              <a:t/>
            </a:r>
            <a:br>
              <a:rPr lang="en-US" altLang="en-US" sz="4000" smtClean="0"/>
            </a:br>
            <a:endParaRPr lang="en-US" altLang="en-US" sz="4000" smtClean="0"/>
          </a:p>
          <a:p>
            <a:pPr eaLnBrk="1" hangingPunct="1">
              <a:buFontTx/>
              <a:buNone/>
            </a:pPr>
            <a:endParaRPr lang="en-US" altLang="en-US" sz="4000" smtClean="0"/>
          </a:p>
          <a:p>
            <a:pPr eaLnBrk="1" hangingPunct="1">
              <a:buFontTx/>
              <a:buNone/>
            </a:pPr>
            <a:endParaRPr lang="en-US" altLang="en-US" sz="4000" smtClean="0"/>
          </a:p>
          <a:p>
            <a:pPr eaLnBrk="1" hangingPunct="1"/>
            <a:r>
              <a:rPr lang="en-US" altLang="en-US" smtClean="0"/>
              <a:t>It was agreed on July 4, 1776. </a:t>
            </a:r>
          </a:p>
          <a:p>
            <a:pPr lvl="1" eaLnBrk="1" hangingPunct="1"/>
            <a:r>
              <a:rPr lang="en-US" altLang="en-US" smtClean="0"/>
              <a:t>So we celebrate the Fourth of July</a:t>
            </a:r>
          </a:p>
          <a:p>
            <a:pPr lvl="2" eaLnBrk="1" hangingPunct="1"/>
            <a:r>
              <a:rPr lang="en-US" altLang="en-US" smtClean="0"/>
              <a:t>as Independence Day</a:t>
            </a:r>
          </a:p>
        </p:txBody>
      </p:sp>
      <p:sp>
        <p:nvSpPr>
          <p:cNvPr id="70660" name="Rectangle 7"/>
          <p:cNvSpPr>
            <a:spLocks noChangeArrowheads="1"/>
          </p:cNvSpPr>
          <p:nvPr/>
        </p:nvSpPr>
        <p:spPr bwMode="auto">
          <a:xfrm>
            <a:off x="0" y="218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1" name="Rectangle 8"/>
          <p:cNvSpPr>
            <a:spLocks noChangeArrowheads="1"/>
          </p:cNvSpPr>
          <p:nvPr/>
        </p:nvSpPr>
        <p:spPr bwMode="auto">
          <a:xfrm>
            <a:off x="0" y="315595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70662" name="Rectangle 9"/>
          <p:cNvSpPr>
            <a:spLocks noChangeArrowheads="1"/>
          </p:cNvSpPr>
          <p:nvPr/>
        </p:nvSpPr>
        <p:spPr bwMode="auto">
          <a:xfrm>
            <a:off x="0" y="44132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70664" name="Picture 8" descr="4855204789_651f548d95_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0"/>
            <a:ext cx="1625600" cy="2209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6" name="Picture 10" descr="ANd9GcQ9v-CwKCshV48p39u1e7OuoHcAdjPjAy-dS-LoYFBg2eKFKFXqjjbkL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1982788" cy="228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8" name="Picture 12" descr="trumbull-larg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30488"/>
            <a:ext cx="3505200" cy="22463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2" name="Picture 16" descr="0307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81200"/>
            <a:ext cx="2247900" cy="2362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533400"/>
            <a:ext cx="8915400" cy="58674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British army holed up in Boston all winter. </a:t>
            </a:r>
          </a:p>
          <a:p>
            <a:pPr eaLnBrk="1" hangingPunct="1"/>
            <a:r>
              <a:rPr lang="en-US" altLang="en-US" smtClean="0"/>
              <a:t>Washington did not know how to get them out.</a:t>
            </a: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>  </a:t>
            </a:r>
          </a:p>
          <a:p>
            <a:pPr eaLnBrk="1" hangingPunct="1"/>
            <a:r>
              <a:rPr lang="en-US" altLang="en-US" smtClean="0"/>
              <a:t>Henry Knox, the 25-year-old owner </a:t>
            </a:r>
            <a:br>
              <a:rPr lang="en-US" altLang="en-US" smtClean="0"/>
            </a:br>
            <a:r>
              <a:rPr lang="en-US" altLang="en-US" smtClean="0"/>
              <a:t>of a Boston bookstore who had read </a:t>
            </a:r>
            <a:br>
              <a:rPr lang="en-US" altLang="en-US" smtClean="0"/>
            </a:br>
            <a:r>
              <a:rPr lang="en-US" altLang="en-US" smtClean="0"/>
              <a:t>a lot of military books, joined the army.</a:t>
            </a:r>
          </a:p>
          <a:p>
            <a:pPr eaLnBrk="1" hangingPunct="1"/>
            <a:r>
              <a:rPr lang="en-US" altLang="en-US" smtClean="0"/>
              <a:t>He proposed a plan to Washington.  </a:t>
            </a:r>
          </a:p>
          <a:p>
            <a:pPr eaLnBrk="1" hangingPunct="1"/>
            <a:r>
              <a:rPr lang="en-US" altLang="en-US" smtClean="0"/>
              <a:t>He went to Fort Ticonderoga, </a:t>
            </a:r>
            <a:br>
              <a:rPr lang="en-US" altLang="en-US" smtClean="0"/>
            </a:br>
            <a:r>
              <a:rPr lang="en-US" altLang="en-US" smtClean="0"/>
              <a:t>300 miles away in New York. </a:t>
            </a:r>
          </a:p>
          <a:p>
            <a:pPr lvl="1" eaLnBrk="1" hangingPunct="1"/>
            <a:r>
              <a:rPr lang="en-US" altLang="en-US" smtClean="0"/>
              <a:t>It had been captured </a:t>
            </a:r>
            <a:br>
              <a:rPr lang="en-US" altLang="en-US" smtClean="0"/>
            </a:br>
            <a:r>
              <a:rPr lang="en-US" altLang="en-US" smtClean="0"/>
              <a:t>from the British in May</a:t>
            </a:r>
            <a:r>
              <a:rPr lang="en-US" altLang="en-US" i="1" smtClean="0"/>
              <a:t>.</a:t>
            </a:r>
            <a:r>
              <a:rPr lang="en-US" altLang="en-US" smtClean="0"/>
              <a:t> </a:t>
            </a:r>
          </a:p>
        </p:txBody>
      </p:sp>
      <p:sp>
        <p:nvSpPr>
          <p:cNvPr id="74756" name="Rectangle 7"/>
          <p:cNvSpPr>
            <a:spLocks noChangeArrowheads="1"/>
          </p:cNvSpPr>
          <p:nvPr/>
        </p:nvSpPr>
        <p:spPr bwMode="auto">
          <a:xfrm>
            <a:off x="0" y="218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7" name="Rectangle 8"/>
          <p:cNvSpPr>
            <a:spLocks noChangeArrowheads="1"/>
          </p:cNvSpPr>
          <p:nvPr/>
        </p:nvSpPr>
        <p:spPr bwMode="auto">
          <a:xfrm>
            <a:off x="0" y="315595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74758" name="Rectangle 9"/>
          <p:cNvSpPr>
            <a:spLocks noChangeArrowheads="1"/>
          </p:cNvSpPr>
          <p:nvPr/>
        </p:nvSpPr>
        <p:spPr bwMode="auto">
          <a:xfrm>
            <a:off x="0" y="44132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2057400"/>
            <a:ext cx="1249362" cy="1447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70388"/>
            <a:ext cx="3048000" cy="23352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228600"/>
            <a:ext cx="8839200" cy="3352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  Knox</a:t>
            </a:r>
            <a:r>
              <a:rPr lang="en-US" altLang="en-US" i="1" smtClean="0"/>
              <a:t> </a:t>
            </a:r>
            <a:r>
              <a:rPr lang="en-US" altLang="en-US" smtClean="0"/>
              <a:t>took the cannon from the fort, and </a:t>
            </a:r>
            <a:br>
              <a:rPr lang="en-US" altLang="en-US" smtClean="0"/>
            </a:br>
            <a:r>
              <a:rPr lang="en-US" altLang="en-US" smtClean="0"/>
              <a:t>dragged them across the snow in giant sleds,</a:t>
            </a:r>
          </a:p>
          <a:p>
            <a:pPr lvl="1" eaLnBrk="1" hangingPunct="1"/>
            <a:r>
              <a:rPr lang="en-US" altLang="en-US" smtClean="0"/>
              <a:t>arriving back in Cambridge Common </a:t>
            </a:r>
          </a:p>
          <a:p>
            <a:pPr lvl="1" eaLnBrk="1" hangingPunct="1"/>
            <a:r>
              <a:rPr lang="en-US" altLang="en-US" smtClean="0"/>
              <a:t>on Jan. 24,1776,</a:t>
            </a:r>
          </a:p>
          <a:p>
            <a:pPr lvl="1" eaLnBrk="1" hangingPunct="1"/>
            <a:r>
              <a:rPr lang="en-US" altLang="en-US" smtClean="0"/>
              <a:t>where he presented </a:t>
            </a:r>
            <a:br>
              <a:rPr lang="en-US" altLang="en-US" smtClean="0"/>
            </a:br>
            <a:r>
              <a:rPr lang="en-US" altLang="en-US" smtClean="0"/>
              <a:t>them to Washington. </a:t>
            </a:r>
          </a:p>
        </p:txBody>
      </p:sp>
      <p:sp>
        <p:nvSpPr>
          <p:cNvPr id="76805" name="Rectangle 8"/>
          <p:cNvSpPr>
            <a:spLocks noChangeArrowheads="1"/>
          </p:cNvSpPr>
          <p:nvPr/>
        </p:nvSpPr>
        <p:spPr bwMode="auto">
          <a:xfrm>
            <a:off x="0" y="315595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76806" name="Rectangle 9"/>
          <p:cNvSpPr>
            <a:spLocks noChangeArrowheads="1"/>
          </p:cNvSpPr>
          <p:nvPr/>
        </p:nvSpPr>
        <p:spPr bwMode="auto">
          <a:xfrm>
            <a:off x="0" y="44132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76807" name="Picture 7" descr="4850907404_e0fc1b9c5b_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828800"/>
            <a:ext cx="3143250" cy="4800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9" name="Picture 9" descr="Dunsmore_Col_Knox_Bringing_the_Cann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95663"/>
            <a:ext cx="5029200" cy="32337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The British evacuation of Boston</a:t>
            </a:r>
          </a:p>
        </p:txBody>
      </p:sp>
      <p:sp>
        <p:nvSpPr>
          <p:cNvPr id="78851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676400"/>
            <a:ext cx="8915400" cy="2133600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The British general Gage woke up and, </a:t>
            </a:r>
            <a:br>
              <a:rPr lang="en-US" altLang="en-US" sz="3000" smtClean="0"/>
            </a:br>
            <a:r>
              <a:rPr lang="en-US" altLang="en-US" sz="3000" smtClean="0"/>
              <a:t>looking at Dorchester Heights, saw Knox’s cannons facing down at him from the hilltop.   </a:t>
            </a:r>
          </a:p>
          <a:p>
            <a:pPr eaLnBrk="1" hangingPunct="1"/>
            <a:r>
              <a:rPr lang="en-US" altLang="en-US" sz="3000" smtClean="0"/>
              <a:t>March 17, 1776: The British quickly left Boston.</a:t>
            </a:r>
          </a:p>
        </p:txBody>
      </p:sp>
      <p:sp>
        <p:nvSpPr>
          <p:cNvPr id="78852" name="Rectangle 7"/>
          <p:cNvSpPr>
            <a:spLocks noChangeArrowheads="1"/>
          </p:cNvSpPr>
          <p:nvPr/>
        </p:nvSpPr>
        <p:spPr bwMode="auto">
          <a:xfrm>
            <a:off x="0" y="218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3" name="Rectangle 8"/>
          <p:cNvSpPr>
            <a:spLocks noChangeArrowheads="1"/>
          </p:cNvSpPr>
          <p:nvPr/>
        </p:nvSpPr>
        <p:spPr bwMode="auto">
          <a:xfrm>
            <a:off x="0" y="315595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78854" name="Rectangle 9"/>
          <p:cNvSpPr>
            <a:spLocks noChangeArrowheads="1"/>
          </p:cNvSpPr>
          <p:nvPr/>
        </p:nvSpPr>
        <p:spPr bwMode="auto">
          <a:xfrm>
            <a:off x="0" y="44132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78857" name="Picture 9" descr="http://t0.gstatic.com/images?q=tbn:Ehag7i0WB9mZNM: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238625"/>
            <a:ext cx="3048000" cy="24161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6" name="Picture 8" descr="http://t0.gstatic.com/images?q=tbn:lBxk-6PdTAweNM: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4214813"/>
            <a:ext cx="3352800" cy="24368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5" name="Picture 7" descr="http://t2.gstatic.com/images?q=tbn:tpKWP3kciK_QHM: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3962400"/>
            <a:ext cx="1905000" cy="2743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0" y="151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0" y="2471738"/>
            <a:ext cx="227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1200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0" y="3746500"/>
            <a:ext cx="227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0" y="507841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1100"/>
              <a:t>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Evacuation Day, March 17</a:t>
            </a:r>
          </a:p>
        </p:txBody>
      </p:sp>
      <p:sp>
        <p:nvSpPr>
          <p:cNvPr id="92163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143000"/>
            <a:ext cx="8915400" cy="3124200"/>
          </a:xfrm>
        </p:spPr>
        <p:txBody>
          <a:bodyPr/>
          <a:lstStyle/>
          <a:p>
            <a:pPr eaLnBrk="1" hangingPunct="1"/>
            <a:r>
              <a:rPr lang="en-US" altLang="en-US" smtClean="0"/>
              <a:t>Boston celebrates Evacuation Day each year.</a:t>
            </a:r>
            <a:br>
              <a:rPr lang="en-US" altLang="en-US" smtClean="0"/>
            </a:br>
            <a:r>
              <a:rPr lang="en-US" altLang="en-US" sz="1400" smtClean="0"/>
              <a:t> </a:t>
            </a:r>
          </a:p>
          <a:p>
            <a:pPr eaLnBrk="1" hangingPunct="1"/>
            <a:r>
              <a:rPr lang="en-US" altLang="en-US" smtClean="0"/>
              <a:t>The fighting moved on to New York and </a:t>
            </a:r>
            <a:br>
              <a:rPr lang="en-US" altLang="en-US" smtClean="0"/>
            </a:br>
            <a:r>
              <a:rPr lang="en-US" altLang="en-US" smtClean="0"/>
              <a:t>then New Jersey, </a:t>
            </a:r>
            <a:br>
              <a:rPr lang="en-US" altLang="en-US" smtClean="0"/>
            </a:br>
            <a:r>
              <a:rPr lang="en-US" altLang="en-US" smtClean="0"/>
              <a:t>never to return to </a:t>
            </a:r>
            <a:br>
              <a:rPr lang="en-US" altLang="en-US" smtClean="0"/>
            </a:br>
            <a:r>
              <a:rPr lang="en-US" altLang="en-US" smtClean="0"/>
              <a:t>Massachusetts.</a:t>
            </a:r>
          </a:p>
        </p:txBody>
      </p:sp>
      <p:sp>
        <p:nvSpPr>
          <p:cNvPr id="92164" name="Rectangle 7"/>
          <p:cNvSpPr>
            <a:spLocks noChangeArrowheads="1"/>
          </p:cNvSpPr>
          <p:nvPr/>
        </p:nvSpPr>
        <p:spPr bwMode="auto">
          <a:xfrm>
            <a:off x="0" y="218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65" name="Rectangle 8"/>
          <p:cNvSpPr>
            <a:spLocks noChangeArrowheads="1"/>
          </p:cNvSpPr>
          <p:nvPr/>
        </p:nvSpPr>
        <p:spPr bwMode="auto">
          <a:xfrm>
            <a:off x="0" y="315595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92166" name="Rectangle 9"/>
          <p:cNvSpPr>
            <a:spLocks noChangeArrowheads="1"/>
          </p:cNvSpPr>
          <p:nvPr/>
        </p:nvSpPr>
        <p:spPr bwMode="auto">
          <a:xfrm>
            <a:off x="0" y="44132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0" y="2471738"/>
            <a:ext cx="227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1200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0" y="3746500"/>
            <a:ext cx="227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0" y="507841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92174" name="Picture 14" descr="Cam-_Boston_cannons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003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593725" y="5438775"/>
            <a:ext cx="31400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i="1"/>
              <a:t>Some cannon left behind </a:t>
            </a:r>
            <a:br>
              <a:rPr lang="en-US" altLang="en-US" i="1"/>
            </a:br>
            <a:r>
              <a:rPr lang="en-US" altLang="en-US" i="1"/>
              <a:t>by the British army were brought to Cambridge Common to mark the event.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1828800"/>
          </a:xfrm>
        </p:spPr>
        <p:txBody>
          <a:bodyPr/>
          <a:lstStyle/>
          <a:p>
            <a:r>
              <a:rPr lang="en-US" altLang="en-US" sz="3200" smtClean="0"/>
              <a:t>The cannon on the Common were taken from Fort Independence</a:t>
            </a:r>
            <a:br>
              <a:rPr lang="en-US" altLang="en-US" sz="3200" smtClean="0"/>
            </a:br>
            <a:r>
              <a:rPr lang="en-US" altLang="en-US" sz="2400" i="1" smtClean="0"/>
              <a:t>which you can visit today in South Boston</a:t>
            </a:r>
          </a:p>
        </p:txBody>
      </p:sp>
      <p:pic>
        <p:nvPicPr>
          <p:cNvPr id="101379" name="Picture 3" descr="Fort_Independence,_Castle_Island,_South_Bost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124200" cy="23431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0" name="Picture 4" descr="51650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23622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1" name="Picture 5" descr="Southie_F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73575"/>
            <a:ext cx="2971800" cy="22320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2" name="Picture 6" descr="thumb_boston_96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429000" cy="23526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3" name="Picture 7" descr="ANd9GcTY7IA-0fE9uNuLiklFvIT6aB-fSKYBB5I2KVSkLZMuT0PHo-z_cLDqc1G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32313"/>
            <a:ext cx="2819400" cy="21209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44563"/>
          </a:xfrm>
        </p:spPr>
        <p:txBody>
          <a:bodyPr/>
          <a:lstStyle/>
          <a:p>
            <a:r>
              <a:rPr lang="en-US" altLang="en-US" smtClean="0"/>
              <a:t>Abraham Lincoln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00138"/>
            <a:ext cx="8382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1863: Lincoln gave the Gettysburg Address</a:t>
            </a:r>
            <a:r>
              <a:rPr lang="en-US" altLang="en-US" sz="1800" smtClean="0"/>
              <a:t/>
            </a:r>
            <a:br>
              <a:rPr lang="en-US" altLang="en-US" sz="1800" smtClean="0"/>
            </a:br>
            <a:r>
              <a:rPr lang="en-US" altLang="en-US" sz="600" smtClean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It begins by referring to 1776:</a:t>
            </a:r>
            <a:r>
              <a:rPr lang="en-US" altLang="en-US" i="1" smtClean="0"/>
              <a:t> </a:t>
            </a:r>
            <a:br>
              <a:rPr lang="en-US" altLang="en-US" i="1" smtClean="0"/>
            </a:br>
            <a:r>
              <a:rPr lang="en-US" altLang="en-US" sz="2800" i="1" smtClean="0"/>
              <a:t>“</a:t>
            </a:r>
            <a:r>
              <a:rPr lang="en-US" altLang="en-US" sz="2800" smtClean="0"/>
              <a:t>Four score &amp; seven years ago </a:t>
            </a:r>
            <a:br>
              <a:rPr lang="en-US" altLang="en-US" sz="2800" smtClean="0"/>
            </a:br>
            <a:r>
              <a:rPr lang="en-US" altLang="en-US" sz="2800" smtClean="0"/>
              <a:t>our forefathers brought forth </a:t>
            </a:r>
            <a:br>
              <a:rPr lang="en-US" altLang="en-US" sz="2800" smtClean="0"/>
            </a:br>
            <a:r>
              <a:rPr lang="en-US" altLang="en-US" sz="2800" smtClean="0"/>
              <a:t>on this continent a new nation, </a:t>
            </a:r>
            <a:br>
              <a:rPr lang="en-US" altLang="en-US" sz="2800" smtClean="0"/>
            </a:br>
            <a:r>
              <a:rPr lang="en-US" altLang="en-US" sz="2800" smtClean="0"/>
              <a:t>conceived in liberty, and </a:t>
            </a:r>
            <a:br>
              <a:rPr lang="en-US" altLang="en-US" sz="2800" smtClean="0"/>
            </a:br>
            <a:r>
              <a:rPr lang="en-US" altLang="en-US" sz="2800" smtClean="0"/>
              <a:t>dedicated to the proposition </a:t>
            </a:r>
            <a:br>
              <a:rPr lang="en-US" altLang="en-US" sz="2800" smtClean="0"/>
            </a:br>
            <a:r>
              <a:rPr lang="en-US" altLang="en-US" sz="2800" smtClean="0"/>
              <a:t>that all men are created equal.”</a:t>
            </a:r>
            <a:br>
              <a:rPr lang="en-US" altLang="en-US" sz="2800" smtClean="0"/>
            </a:br>
            <a:endParaRPr lang="en-US" altLang="en-US" sz="1200" smtClean="0"/>
          </a:p>
          <a:p>
            <a:pPr>
              <a:lnSpc>
                <a:spcPct val="90000"/>
              </a:lnSpc>
            </a:pPr>
            <a:r>
              <a:rPr lang="en-US" altLang="en-US" sz="1900" i="1" smtClean="0"/>
              <a:t>The Civil War Memorial, </a:t>
            </a:r>
            <a:br>
              <a:rPr lang="en-US" altLang="en-US" sz="1900" i="1" smtClean="0"/>
            </a:br>
            <a:r>
              <a:rPr lang="en-US" altLang="en-US" sz="1900" i="1" smtClean="0"/>
              <a:t>with a statue of Lincoln,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900" i="1" smtClean="0"/>
              <a:t>     dominates the center of </a:t>
            </a:r>
            <a:br>
              <a:rPr lang="en-US" altLang="en-US" sz="1900" i="1" smtClean="0"/>
            </a:br>
            <a:r>
              <a:rPr lang="en-US" altLang="en-US" sz="1900" i="1" smtClean="0"/>
              <a:t>Cambridge Common</a:t>
            </a:r>
            <a:r>
              <a:rPr lang="en-US" altLang="en-US" sz="2000" i="1" smtClean="0"/>
              <a:t>.</a:t>
            </a:r>
          </a:p>
        </p:txBody>
      </p:sp>
      <p:pic>
        <p:nvPicPr>
          <p:cNvPr id="102404" name="Picture 4" descr="Cambridge-Mass-Ave-Harvard-Square-Cambridge-Common-Abraham-Lincoln-Memorial-590x7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3168650" cy="4210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6" name="Picture 6" descr="0b3eb52e-27ae-440e-9209-ecc67922b21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24400"/>
            <a:ext cx="1447800" cy="19288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Things you can still see on the Common today:</a:t>
            </a:r>
            <a:endParaRPr lang="en-US" altLang="en-US" sz="2800" smtClean="0"/>
          </a:p>
        </p:txBody>
      </p:sp>
      <p:pic>
        <p:nvPicPr>
          <p:cNvPr id="27651" name="Picture 5" descr="4850288359_e813efdf30_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685800"/>
            <a:ext cx="995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4858288671_2240f89765_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504950"/>
            <a:ext cx="495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http://t0.gstatic.com/images?q=tbn:0MyUyyfTcQwT2M: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800100"/>
            <a:ext cx="18288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0" y="2206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0" y="3101975"/>
            <a:ext cx="234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>
                <a:latin typeface="Corbel" pitchFamily="34" charset="0"/>
                <a:ea typeface="Times New Roman" pitchFamily="18" charset="0"/>
                <a:cs typeface="Tahoma" pitchFamily="34" charset="0"/>
              </a:rPr>
              <a:t>  </a:t>
            </a:r>
            <a:endParaRPr lang="en-US" altLang="en-US"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27657" name="Picture 13" descr="Harvard Square Cambridge Common History Of Cambridge Post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711200"/>
            <a:ext cx="9699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2" descr="Harvard Square Cambridge Common Old Cambridge Transformation Post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711200"/>
            <a:ext cx="9699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Harvard Square Cambridge Common Old Cambridge Revolution Post"/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762000"/>
            <a:ext cx="9175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Rectangle 16"/>
          <p:cNvSpPr>
            <a:spLocks noChangeArrowheads="1"/>
          </p:cNvSpPr>
          <p:nvPr/>
        </p:nvSpPr>
        <p:spPr bwMode="auto">
          <a:xfrm>
            <a:off x="0" y="4119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7662" name="Picture 20" descr="http://t1.gstatic.com/images?q=tbn:1aj1n4bcNI-TZM:"/>
          <p:cNvPicPr>
            <a:picLocks noChangeAspect="1" noChangeArrowheads="1"/>
          </p:cNvPicPr>
          <p:nvPr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51816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9" descr="Old Burial Ground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718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8" descr="http://blog.nabewise.com/wp-content/uploads/2010/07/harvardburying-500x331.jpg"/>
          <p:cNvPicPr>
            <a:picLocks noChangeAspect="1" noChangeArrowheads="1"/>
          </p:cNvPicPr>
          <p:nvPr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92338"/>
            <a:ext cx="1524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17" descr="http://4.bp.blogspot.com/__zYu2MdAxIk/S-OB6iTuHTI/AAAAAAAAENA/MbR7CT6QBNY/s400/DSC_1358.JPG"/>
          <p:cNvPicPr>
            <a:picLocks noChangeAspect="1" noChangeArrowheads="1"/>
          </p:cNvPicPr>
          <p:nvPr/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44775"/>
            <a:ext cx="5334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6" name="Rectangle 22"/>
          <p:cNvSpPr>
            <a:spLocks noChangeArrowheads="1"/>
          </p:cNvSpPr>
          <p:nvPr/>
        </p:nvSpPr>
        <p:spPr bwMode="auto">
          <a:xfrm>
            <a:off x="0" y="242570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27667" name="Rectangle 23"/>
          <p:cNvSpPr>
            <a:spLocks noChangeArrowheads="1"/>
          </p:cNvSpPr>
          <p:nvPr/>
        </p:nvSpPr>
        <p:spPr bwMode="auto">
          <a:xfrm>
            <a:off x="0" y="3225800"/>
            <a:ext cx="209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00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27668" name="Rectangle 24"/>
          <p:cNvSpPr>
            <a:spLocks noChangeArrowheads="1"/>
          </p:cNvSpPr>
          <p:nvPr/>
        </p:nvSpPr>
        <p:spPr bwMode="auto">
          <a:xfrm>
            <a:off x="0" y="3976688"/>
            <a:ext cx="219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27669" name="Rectangle 25"/>
          <p:cNvSpPr>
            <a:spLocks noChangeArrowheads="1"/>
          </p:cNvSpPr>
          <p:nvPr/>
        </p:nvSpPr>
        <p:spPr bwMode="auto">
          <a:xfrm>
            <a:off x="0" y="4630738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27672" name="Picture 29" descr="http://farm5.static.flickr.com/4140/4858287683_d07de32332_o.jpg"/>
          <p:cNvPicPr>
            <a:picLocks noChangeAspect="1" noChangeArrowheads="1"/>
          </p:cNvPicPr>
          <p:nvPr/>
        </p:nvPicPr>
        <p:blipFill>
          <a:blip r:embed="rId21" r:link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5499100"/>
            <a:ext cx="3286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28" descr="See full size image"/>
          <p:cNvPicPr>
            <a:picLocks noChangeAspect="1" noChangeArrowheads="1"/>
          </p:cNvPicPr>
          <p:nvPr/>
        </p:nvPicPr>
        <p:blipFill>
          <a:blip r:embed="rId23" r:link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6237288"/>
            <a:ext cx="4540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4" name="Rectangle 30"/>
          <p:cNvSpPr>
            <a:spLocks noChangeArrowheads="1"/>
          </p:cNvSpPr>
          <p:nvPr/>
        </p:nvSpPr>
        <p:spPr bwMode="auto">
          <a:xfrm>
            <a:off x="0" y="218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75" name="Rectangle 31"/>
          <p:cNvSpPr>
            <a:spLocks noChangeArrowheads="1"/>
          </p:cNvSpPr>
          <p:nvPr/>
        </p:nvSpPr>
        <p:spPr bwMode="auto">
          <a:xfrm>
            <a:off x="0" y="315595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27676" name="Rectangle 32"/>
          <p:cNvSpPr>
            <a:spLocks noChangeArrowheads="1"/>
          </p:cNvSpPr>
          <p:nvPr/>
        </p:nvSpPr>
        <p:spPr bwMode="auto">
          <a:xfrm>
            <a:off x="0" y="44132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27678" name="Picture 2" descr="http://t1.gstatic.com/images?q=tbn:xffpAKprrFYryM:"/>
          <p:cNvPicPr>
            <a:picLocks noChangeAspect="1" noChangeArrowheads="1"/>
          </p:cNvPicPr>
          <p:nvPr/>
        </p:nvPicPr>
        <p:blipFill>
          <a:blip r:embed="rId25" r:link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12954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9" name="Picture 1" descr="http://t0.gstatic.com/images?q=tbn:jhkkrqXlhbqL6M:"/>
          <p:cNvPicPr>
            <a:picLocks noChangeAspect="1" noChangeArrowheads="1"/>
          </p:cNvPicPr>
          <p:nvPr/>
        </p:nvPicPr>
        <p:blipFill>
          <a:blip r:embed="rId27" r:link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505200"/>
            <a:ext cx="862013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0" name="Picture 34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4057650"/>
            <a:ext cx="1371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1" name="Picture 17" descr="4855204351_bd9b8b8bea_o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3722688"/>
            <a:ext cx="973138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3" name="Picture 35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5181600"/>
            <a:ext cx="1268412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4" name="Picture 36" descr="405208593_0a0ea1553e_o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43300"/>
            <a:ext cx="893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5" name="Picture 37" descr="ANd9GcSYbcW0PeqCEByrO98BQp76CLc86HNYllkh-XcqxAULFGpv8HzXbOqPQCkv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29113"/>
            <a:ext cx="1314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7" name="Picture 39" descr="IMG_0492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25788"/>
            <a:ext cx="6477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8" name="Picture 40" descr="4855204789_651f548d95_o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3446463"/>
            <a:ext cx="39528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9" name="Picture 41" descr="4850907404_e0fc1b9c5b_o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685800"/>
            <a:ext cx="5254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0" name="Picture 42" descr="http://t0.gstatic.com/images?q=tbn:lBxk-6PdTAweNM:"/>
          <p:cNvPicPr>
            <a:picLocks noChangeAspect="1" noChangeArrowheads="1"/>
          </p:cNvPicPr>
          <p:nvPr/>
        </p:nvPicPr>
        <p:blipFill>
          <a:blip r:embed="rId38" r:link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5010150"/>
            <a:ext cx="1524000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91" name="Picture 43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2033588"/>
            <a:ext cx="1219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2" name="Picture 44" descr="ANd9GcR6xqe9rx0hiNFlLv2i60wMF7V8_bajqmygtRoOImYrnsidSQR1f7BWfnQ">
            <a:hlinkClick r:id="rId41"/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6161088"/>
            <a:ext cx="990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3" name="Picture 45" descr="Cambridge-Mass-Ave-Harvard-Square-Cambridge-Common-Abraham-Lincoln-Memorial-590x786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4876800"/>
            <a:ext cx="14335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4" name="Picture 46" descr="http://t2.gstatic.com/images?q=tbn:tpKWP3kciK_QHM:"/>
          <p:cNvPicPr>
            <a:picLocks noChangeAspect="1" noChangeArrowheads="1"/>
          </p:cNvPicPr>
          <p:nvPr/>
        </p:nvPicPr>
        <p:blipFill>
          <a:blip r:embed="rId44" r:link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276600"/>
            <a:ext cx="111601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95" name="Picture 47" descr="4855203799_69e85d7e9b_o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562600"/>
            <a:ext cx="3317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6" name="Picture 48" descr="4855204083_ac78587aa5_o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591175"/>
            <a:ext cx="31273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7" name="Picture 49" descr="4849821977_dd291b35d4_o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61722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8" name="Picture 26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38438"/>
            <a:ext cx="1600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9" name="Picture 51" descr="ANd9GcQvbMU_BkBEu9ZI_qNP6t1TrQ2yqELUmLMgkpFqqzPLWzoMFEAMFDWVNA">
            <a:hlinkClick r:id="rId50"/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80000"/>
            <a:ext cx="4572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00" name="Picture 52" descr="franklin-milestone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5334000"/>
            <a:ext cx="1376362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1" name="Picture 27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05025"/>
            <a:ext cx="123983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2" name="Picture 54" descr="Cam-_Boston_cannons_2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295900"/>
            <a:ext cx="1828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03" name="Picture 55" descr="See full size image">
            <a:hlinkClick r:id="rId55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2214563"/>
            <a:ext cx="1068387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07" name="Picture 59" descr="ANd9GcRhcTs5w5KlxSVNwTXDwuGB387h6P2-DbEPeRE-szxtZTPT8z6b69iOAA">
            <a:hlinkClick r:id="rId57"/>
          </p:cNvPr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1066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8" name="Picture 60" descr="4296617233_f17293135b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7620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09" name="Picture 61" descr="4864850738_eb6ac9d664_o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85800"/>
            <a:ext cx="1485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11" name="Picture 63" descr="4848708999_23e2210b8c_o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3860800"/>
            <a:ext cx="1871663" cy="124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12" name="Picture 64" descr="263617606_5d2f340b10_o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762000"/>
            <a:ext cx="8572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13" name="Picture 65" descr="camhist37"/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9245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3048000"/>
          </a:xfrm>
        </p:spPr>
        <p:txBody>
          <a:bodyPr/>
          <a:lstStyle/>
          <a:p>
            <a:r>
              <a:rPr lang="en-US" altLang="en-US" smtClean="0"/>
              <a:t>Some famous fighters came from France &amp; Poland to join the American Revolution.</a:t>
            </a:r>
            <a:r>
              <a:rPr lang="en-US" altLang="en-US" sz="900" smtClean="0"/>
              <a:t/>
            </a:r>
            <a:br>
              <a:rPr lang="en-US" altLang="en-US" sz="900" smtClean="0"/>
            </a:br>
            <a:endParaRPr lang="en-US" altLang="en-US" sz="900" smtClean="0"/>
          </a:p>
          <a:p>
            <a:pPr lvl="1"/>
            <a:r>
              <a:rPr lang="en-US" altLang="en-US" smtClean="0"/>
              <a:t>They wanted to try out similar revolutions </a:t>
            </a:r>
            <a:br>
              <a:rPr lang="en-US" altLang="en-US" smtClean="0"/>
            </a:br>
            <a:r>
              <a:rPr lang="en-US" altLang="en-US" smtClean="0"/>
              <a:t>in their own countries.</a:t>
            </a:r>
          </a:p>
          <a:p>
            <a:pPr lvl="1">
              <a:buFontTx/>
              <a:buNone/>
            </a:pPr>
            <a:r>
              <a:rPr lang="pl-PL" altLang="en-US" sz="1800" i="1" smtClean="0"/>
              <a:t>M</a:t>
            </a:r>
            <a:r>
              <a:rPr lang="en-US" altLang="en-US" sz="1800" i="1" smtClean="0"/>
              <a:t>emorial</a:t>
            </a:r>
            <a:r>
              <a:rPr lang="pl-PL" altLang="en-US" sz="1800" i="1" smtClean="0"/>
              <a:t>s to</a:t>
            </a:r>
            <a:r>
              <a:rPr lang="en-US" altLang="en-US" sz="1800" i="1" smtClean="0"/>
              <a:t> Tadeusz Kosciuszko</a:t>
            </a:r>
            <a:r>
              <a:rPr lang="pl-PL" altLang="en-US" sz="1800" i="1" smtClean="0"/>
              <a:t> &amp; Casimir Pulaski </a:t>
            </a:r>
            <a:endParaRPr lang="en-US" altLang="en-US" sz="1800" i="1" smtClean="0"/>
          </a:p>
        </p:txBody>
      </p:sp>
      <p:pic>
        <p:nvPicPr>
          <p:cNvPr id="84996" name="Picture 4" descr="4855203799_69e85d7e9b_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963863"/>
            <a:ext cx="24526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 descr="4855204083_ac78587aa5_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971800"/>
            <a:ext cx="2438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Common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In those days, Cambridge Common extended all the way up to present-day Linnaean Street.  </a:t>
            </a:r>
          </a:p>
          <a:p>
            <a:pPr eaLnBrk="1" hangingPunct="1"/>
            <a:r>
              <a:rPr lang="en-US" altLang="en-US" i="1" smtClean="0"/>
              <a:t>In other words, </a:t>
            </a:r>
            <a:br>
              <a:rPr lang="en-US" altLang="en-US" i="1" smtClean="0"/>
            </a:br>
            <a:r>
              <a:rPr lang="en-US" altLang="en-US" i="1" smtClean="0"/>
              <a:t>the land where </a:t>
            </a:r>
            <a:br>
              <a:rPr lang="en-US" altLang="en-US" i="1" smtClean="0"/>
            </a:br>
            <a:r>
              <a:rPr lang="en-US" altLang="en-US" i="1" smtClean="0"/>
              <a:t>Graham &amp; Parks </a:t>
            </a:r>
            <a:br>
              <a:rPr lang="en-US" altLang="en-US" i="1" smtClean="0"/>
            </a:br>
            <a:r>
              <a:rPr lang="en-US" altLang="en-US" i="1" smtClean="0"/>
              <a:t>stands was once </a:t>
            </a:r>
            <a:br>
              <a:rPr lang="en-US" altLang="en-US" i="1" smtClean="0"/>
            </a:br>
            <a:r>
              <a:rPr lang="en-US" altLang="en-US" i="1" smtClean="0"/>
              <a:t>part of the Common!</a:t>
            </a:r>
          </a:p>
        </p:txBody>
      </p:sp>
      <p:pic>
        <p:nvPicPr>
          <p:cNvPr id="5124" name="Picture 4" descr="ANd9GcTYE-Lx8Kpg2wL5MLGrQTiH2wy2BU2pbWU9l0tnP-y2zHeHSQT6cGVG0fg_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4388"/>
            <a:ext cx="4038600" cy="26765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Immigrants from Ireland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048000" cy="2057400"/>
          </a:xfrm>
        </p:spPr>
        <p:txBody>
          <a:bodyPr/>
          <a:lstStyle/>
          <a:p>
            <a:r>
              <a:rPr lang="pl-PL" altLang="en-US" smtClean="0"/>
              <a:t>Irish Famine 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pl-PL" altLang="en-US" smtClean="0"/>
              <a:t>(1847)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2400" i="1" smtClean="0"/>
              <a:t>monument</a:t>
            </a:r>
            <a:r>
              <a:rPr lang="pl-PL" altLang="en-US" smtClean="0"/>
              <a:t> </a:t>
            </a:r>
            <a:endParaRPr lang="en-US" altLang="en-US" sz="2000" i="1" smtClean="0"/>
          </a:p>
        </p:txBody>
      </p:sp>
      <p:pic>
        <p:nvPicPr>
          <p:cNvPr id="86020" name="Picture 4" descr="4849823655_7cb9a3a9d9_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5410200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 descr="4849821977_dd291b35d4_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05325"/>
            <a:ext cx="31242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1524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On Linnaean Street,</a:t>
            </a:r>
            <a:r>
              <a:rPr lang="en-US" altLang="en-US" sz="800" smtClean="0"/>
              <a:t/>
            </a:r>
            <a:br>
              <a:rPr lang="en-US" altLang="en-US" sz="800" smtClean="0"/>
            </a:br>
            <a:r>
              <a:rPr lang="en-US" altLang="en-US" sz="800" smtClean="0"/>
              <a:t> </a:t>
            </a:r>
            <a:br>
              <a:rPr lang="en-US" altLang="en-US" sz="800" smtClean="0"/>
            </a:br>
            <a:r>
              <a:rPr lang="en-US" altLang="en-US" smtClean="0"/>
              <a:t>the oldest house in Cambridge</a:t>
            </a:r>
            <a:br>
              <a:rPr lang="en-US" altLang="en-US" smtClean="0"/>
            </a:br>
            <a:r>
              <a:rPr lang="en-US" altLang="en-US" sz="600" smtClean="0"/>
              <a:t/>
            </a:r>
            <a:br>
              <a:rPr lang="en-US" altLang="en-US" sz="600" smtClean="0"/>
            </a:br>
            <a:r>
              <a:rPr lang="en-US" altLang="en-US" smtClean="0"/>
              <a:t>shows where people’s homes began again.</a:t>
            </a:r>
          </a:p>
        </p:txBody>
      </p:sp>
      <p:pic>
        <p:nvPicPr>
          <p:cNvPr id="6147" name="Picture 4" descr="http://t2.gstatic.com/images?q=tbn:ANd9GcQk--p0I8ch7kdYgbCRtmB2RRJOOoHclv9MKC2UXp_uMjF20F_BW6Z8TkQf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3275"/>
            <a:ext cx="4724400" cy="4403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0" y="2735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5486400" y="6034088"/>
            <a:ext cx="3071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i="1">
                <a:cs typeface="Times New Roman" pitchFamily="18" charset="0"/>
              </a:rPr>
              <a:t>Cooper-Frost-Austin House</a:t>
            </a:r>
            <a:r>
              <a:rPr lang="en-US" altLang="en-US" sz="12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altLang="en-US"/>
          </a:p>
        </p:txBody>
      </p:sp>
      <p:pic>
        <p:nvPicPr>
          <p:cNvPr id="615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3902075" cy="2616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4858288671_2240f89765_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28600"/>
            <a:ext cx="4184650" cy="6324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81000" y="228600"/>
            <a:ext cx="3886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This plaque shows </a:t>
            </a:r>
            <a:br>
              <a:rPr lang="en-US" altLang="en-US" sz="2800"/>
            </a:br>
            <a:r>
              <a:rPr lang="en-US" altLang="en-US" sz="2800"/>
              <a:t>the view of two houses that were across Garden Street from </a:t>
            </a:r>
            <a:br>
              <a:rPr lang="en-US" altLang="en-US" sz="2800"/>
            </a:br>
            <a:r>
              <a:rPr lang="en-US" altLang="en-US" sz="2800"/>
              <a:t>the Common </a:t>
            </a:r>
            <a:br>
              <a:rPr lang="en-US" altLang="en-US" sz="2800"/>
            </a:br>
            <a:r>
              <a:rPr lang="en-US" altLang="en-US" sz="2800"/>
              <a:t>200 years ago.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0" y="3276600"/>
            <a:ext cx="4191000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Imagine you were </a:t>
            </a:r>
            <a:br>
              <a:rPr lang="en-US" altLang="en-US" sz="2800"/>
            </a:br>
            <a:r>
              <a:rPr lang="en-US" altLang="en-US" sz="2800"/>
              <a:t>a 9-year-old child living in one of them.</a:t>
            </a:r>
            <a:br>
              <a:rPr lang="en-US" altLang="en-US" sz="2800"/>
            </a:br>
            <a:r>
              <a:rPr lang="en-US" altLang="en-US" sz="1000"/>
              <a:t> </a:t>
            </a:r>
          </a:p>
          <a:p>
            <a:pPr algn="ctr" eaLnBrk="1" hangingPunct="1"/>
            <a:r>
              <a:rPr lang="en-US" altLang="en-US" sz="2800"/>
              <a:t>What could you have seen from your doorstep </a:t>
            </a:r>
            <a:br>
              <a:rPr lang="en-US" altLang="en-US" sz="2800"/>
            </a:br>
            <a:r>
              <a:rPr lang="en-US" altLang="en-US" sz="2800"/>
              <a:t>between April 1775 </a:t>
            </a:r>
            <a:br>
              <a:rPr lang="en-US" altLang="en-US" sz="2800"/>
            </a:br>
            <a:r>
              <a:rPr lang="en-US" altLang="en-US" sz="2800"/>
              <a:t>and May 1776?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 flipV="1">
            <a:off x="5715000" y="2895600"/>
            <a:ext cx="76200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228600"/>
            <a:ext cx="75438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night of April 18, 1775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8763000" cy="5791200"/>
          </a:xfrm>
        </p:spPr>
        <p:txBody>
          <a:bodyPr/>
          <a:lstStyle/>
          <a:p>
            <a:pPr eaLnBrk="1" hangingPunct="1"/>
            <a:r>
              <a:rPr lang="en-US" altLang="en-US" sz="3100" smtClean="0"/>
              <a:t>William Dawes rode through Cambridge Common, on his way from Boston to Lexington to warn that the British army was coming.  </a:t>
            </a:r>
            <a:r>
              <a:rPr lang="en-US" altLang="en-US" sz="1000" smtClean="0"/>
              <a:t/>
            </a:r>
            <a:br>
              <a:rPr lang="en-US" altLang="en-US" sz="1000" smtClean="0"/>
            </a:br>
            <a:r>
              <a:rPr lang="en-US" altLang="en-US" sz="1000" smtClean="0"/>
              <a:t> </a:t>
            </a:r>
          </a:p>
          <a:p>
            <a:pPr eaLnBrk="1" hangingPunct="1"/>
            <a:r>
              <a:rPr lang="en-US" altLang="en-US" sz="3100" smtClean="0"/>
              <a:t>Paul Revere was riding </a:t>
            </a:r>
            <a:br>
              <a:rPr lang="en-US" altLang="en-US" sz="3100" smtClean="0"/>
            </a:br>
            <a:r>
              <a:rPr lang="en-US" altLang="en-US" sz="3100" smtClean="0"/>
              <a:t>from Charleston </a:t>
            </a:r>
            <a:br>
              <a:rPr lang="en-US" altLang="en-US" sz="3100" smtClean="0"/>
            </a:br>
            <a:r>
              <a:rPr lang="en-US" altLang="en-US" sz="3100" smtClean="0"/>
              <a:t>to do the same.  </a:t>
            </a:r>
            <a:r>
              <a:rPr lang="en-US" altLang="en-US" sz="1000" smtClean="0"/>
              <a:t/>
            </a:r>
            <a:br>
              <a:rPr lang="en-US" altLang="en-US" sz="1000" smtClean="0"/>
            </a:br>
            <a:endParaRPr lang="en-US" altLang="en-US" sz="1000" smtClean="0"/>
          </a:p>
          <a:p>
            <a:pPr eaLnBrk="1" hangingPunct="1"/>
            <a:r>
              <a:rPr lang="en-US" altLang="en-US" sz="3100" smtClean="0"/>
              <a:t>Revere was supposed to come </a:t>
            </a:r>
            <a:br>
              <a:rPr lang="en-US" altLang="en-US" sz="3100" smtClean="0"/>
            </a:br>
            <a:r>
              <a:rPr lang="en-US" altLang="en-US" sz="3100" smtClean="0"/>
              <a:t>through Cambridge too, but had to circle north </a:t>
            </a:r>
            <a:br>
              <a:rPr lang="en-US" altLang="en-US" sz="3100" smtClean="0"/>
            </a:br>
            <a:r>
              <a:rPr lang="en-US" altLang="en-US" sz="3100" smtClean="0"/>
              <a:t>to evade a British patrol near present-day Union Square, before meeting up with Dawes. </a:t>
            </a:r>
          </a:p>
        </p:txBody>
      </p:sp>
      <p:pic>
        <p:nvPicPr>
          <p:cNvPr id="8200" name="Picture 8" descr="map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2914650"/>
            <a:ext cx="29718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524375" y="3657600"/>
            <a:ext cx="16351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300" i="1"/>
              <a:t>The British came</a:t>
            </a:r>
          </a:p>
          <a:p>
            <a:r>
              <a:rPr lang="en-US" altLang="en-US" sz="1300" i="1"/>
              <a:t>through East Cambridge </a:t>
            </a:r>
            <a:br>
              <a:rPr lang="en-US" altLang="en-US" sz="1300" i="1"/>
            </a:br>
            <a:r>
              <a:rPr lang="en-US" altLang="en-US" sz="800" i="1"/>
              <a:t>(Second St. to Gore St.).</a:t>
            </a:r>
          </a:p>
          <a:p>
            <a:r>
              <a:rPr lang="en-US" altLang="en-US" sz="400" i="1"/>
              <a:t/>
            </a:r>
            <a:br>
              <a:rPr lang="en-US" altLang="en-US" sz="400" i="1"/>
            </a:br>
            <a:r>
              <a:rPr lang="en-US" altLang="en-US" sz="800" i="1"/>
              <a:t>Reinforcements came</a:t>
            </a:r>
            <a:br>
              <a:rPr lang="en-US" altLang="en-US" sz="800" i="1"/>
            </a:br>
            <a:r>
              <a:rPr lang="en-US" altLang="en-US" sz="800" i="1"/>
              <a:t> through the Common.</a:t>
            </a:r>
          </a:p>
        </p:txBody>
      </p:sp>
      <p:pic>
        <p:nvPicPr>
          <p:cNvPr id="8203" name="Picture 11" descr="2009dawesinlexingt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5725"/>
            <a:ext cx="1917700" cy="14398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Paul Revere is more famous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4191000" cy="1752600"/>
          </a:xfrm>
        </p:spPr>
        <p:txBody>
          <a:bodyPr/>
          <a:lstStyle/>
          <a:p>
            <a:pPr eaLnBrk="1" hangingPunct="1"/>
            <a:r>
              <a:rPr lang="en-US" altLang="en-US" smtClean="0"/>
              <a:t>Longfellow wrote </a:t>
            </a:r>
            <a:br>
              <a:rPr lang="en-US" altLang="en-US" smtClean="0"/>
            </a:br>
            <a:r>
              <a:rPr lang="en-US" altLang="en-US" smtClean="0"/>
              <a:t>“The Midnight Ride </a:t>
            </a:r>
            <a:br>
              <a:rPr lang="en-US" altLang="en-US" smtClean="0"/>
            </a:br>
            <a:r>
              <a:rPr lang="en-US" altLang="en-US" smtClean="0"/>
              <a:t>of Paul Revere.”</a:t>
            </a:r>
            <a:endParaRPr lang="en-US" altLang="en-US" i="1" smtClean="0"/>
          </a:p>
          <a:p>
            <a:pPr eaLnBrk="1" hangingPunct="1"/>
            <a:endParaRPr lang="en-US" altLang="en-US" i="1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9220" name="Picture 5" descr="ANd9GcQgXWQGxctFJudtOFgVf4DNyF0fqAnNveKp95eWqNWVj2OSCRe74viisSH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219200"/>
            <a:ext cx="4000500" cy="5334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ANd9GcSsnHVGnpaiThjhF4OyvCUIGl6cyLtVfJuMfl4d-qdsuSAaTp2iu0xTvEk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3962400" cy="25098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aul-Reve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4379913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15400" cy="2209800"/>
          </a:xfrm>
        </p:spPr>
        <p:txBody>
          <a:bodyPr/>
          <a:lstStyle/>
          <a:p>
            <a:pPr eaLnBrk="1" hangingPunct="1"/>
            <a:r>
              <a:rPr lang="en-US" altLang="en-US" smtClean="0"/>
              <a:t>Longfellow lived at 105 Brattle St. </a:t>
            </a:r>
            <a:r>
              <a:rPr lang="en-US" altLang="en-US" sz="3000" smtClean="0"/>
              <a:t>(“Tory Row”),</a:t>
            </a:r>
            <a:r>
              <a:rPr lang="en-US" altLang="en-US" sz="800" smtClean="0"/>
              <a:t/>
            </a:r>
            <a:br>
              <a:rPr lang="en-US" altLang="en-US" sz="800" smtClean="0"/>
            </a:br>
            <a:endParaRPr lang="en-US" altLang="en-US" sz="800" smtClean="0"/>
          </a:p>
          <a:p>
            <a:pPr lvl="1" eaLnBrk="1" hangingPunct="1"/>
            <a:r>
              <a:rPr lang="en-US" altLang="en-US" sz="3000" i="1" smtClean="0"/>
              <a:t>Today it is the Longfellow Historical Site.</a:t>
            </a:r>
            <a:br>
              <a:rPr lang="en-US" altLang="en-US" sz="3000" i="1" smtClean="0"/>
            </a:br>
            <a:endParaRPr lang="en-US" altLang="en-US" sz="800" i="1" smtClean="0"/>
          </a:p>
          <a:p>
            <a:pPr lvl="1" eaLnBrk="1" hangingPunct="1"/>
            <a:r>
              <a:rPr lang="en-US" altLang="en-US" sz="3000" i="1" smtClean="0"/>
              <a:t>He is buried in Mount Auburn Cemetery.</a:t>
            </a:r>
            <a:r>
              <a:rPr lang="en-US" altLang="en-US" sz="3000" smtClean="0"/>
              <a:t> </a:t>
            </a:r>
          </a:p>
        </p:txBody>
      </p:sp>
      <p:pic>
        <p:nvPicPr>
          <p:cNvPr id="23557" name="Picture 5" descr="ANd9GcTs1V4g_8jlOjetzKyErXhVYVjCJNHXU7Z-yQh4ECnhPzlHhIBJUN-95dW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200400"/>
            <a:ext cx="4419600" cy="3327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ANd9GcRASBKvbZN_U-O6xZKr8O3iuUz138Iq6-ltyrgwPtTM4lbkEo_BWOXC1H_U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3244850"/>
            <a:ext cx="4267200" cy="33083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The midnight ride</a:t>
            </a:r>
          </a:p>
        </p:txBody>
      </p:sp>
      <p:pic>
        <p:nvPicPr>
          <p:cNvPr id="10246" name="Picture 10" descr="ANd9GcSsnHVGnpaiThjhF4OyvCUIGl6cyLtVfJuMfl4d-qdsuSAaTp2iu0xTvEk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43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1664</TotalTime>
  <Words>656</Words>
  <Application>Microsoft Office PowerPoint</Application>
  <PresentationFormat>On-screen Show (4:3)</PresentationFormat>
  <Paragraphs>202</Paragraphs>
  <Slides>40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One year of the American Revolution  -- April 1775 to March 1776 –  viewed from Cambridge Common. </vt:lpstr>
      <vt:lpstr>PowerPoint Presentation</vt:lpstr>
      <vt:lpstr>What is Cambridge Common?</vt:lpstr>
      <vt:lpstr>The Common</vt:lpstr>
      <vt:lpstr>PowerPoint Presentation</vt:lpstr>
      <vt:lpstr>PowerPoint Presentation</vt:lpstr>
      <vt:lpstr>The night of April 18, 1775</vt:lpstr>
      <vt:lpstr>Paul Revere is more famous</vt:lpstr>
      <vt:lpstr>The midnight ride</vt:lpstr>
      <vt:lpstr>The midnight ride</vt:lpstr>
      <vt:lpstr>Signs at Dawes Island  explain Cambridge history</vt:lpstr>
      <vt:lpstr>April 19, 1775:  The battles of Lexington &amp; Concord.</vt:lpstr>
      <vt:lpstr>Cambridge Minutemen </vt:lpstr>
      <vt:lpstr> The Old Burying Ground is  across the street from the Common</vt:lpstr>
      <vt:lpstr>The cemetery contains the graves of 19 Revolutionary soldiers, </vt:lpstr>
      <vt:lpstr>May 1, 1775: Harvard was evacuated.</vt:lpstr>
      <vt:lpstr>Most of the major leaders of the Revolution in Massachusetts had gone to school  at Harvard University</vt:lpstr>
      <vt:lpstr>PowerPoint Presentation</vt:lpstr>
      <vt:lpstr>The Battle of Bunker Hill</vt:lpstr>
      <vt:lpstr>George Washington</vt:lpstr>
      <vt:lpstr>General Washington is shown July 3, 1775,  taking command of the Continental Army.</vt:lpstr>
      <vt:lpstr>PowerPoint Presentation</vt:lpstr>
      <vt:lpstr>The Sheraton Commander Hotel</vt:lpstr>
      <vt:lpstr>PowerPoint Presentation</vt:lpstr>
      <vt:lpstr>The Washington Gate</vt:lpstr>
      <vt:lpstr>Where exactly was the Washington Elm?</vt:lpstr>
      <vt:lpstr>But the story of the tree is explained</vt:lpstr>
      <vt:lpstr>Martha Washington</vt:lpstr>
      <vt:lpstr>Jan. 1, 1776: The Continental Army got a new flag  The “Cambridge flag” (or “Union flag”)</vt:lpstr>
      <vt:lpstr>The road from Boston to Philadelphia</vt:lpstr>
      <vt:lpstr>The Declaration of Independence</vt:lpstr>
      <vt:lpstr>PowerPoint Presentation</vt:lpstr>
      <vt:lpstr>PowerPoint Presentation</vt:lpstr>
      <vt:lpstr>The British evacuation of Boston</vt:lpstr>
      <vt:lpstr>Evacuation Day, March 17</vt:lpstr>
      <vt:lpstr>The cannon on the Common were taken from Fort Independence which you can visit today in South Boston</vt:lpstr>
      <vt:lpstr>Abraham Lincoln</vt:lpstr>
      <vt:lpstr>Things you can still see on the Common today:</vt:lpstr>
      <vt:lpstr>PowerPoint Presentation</vt:lpstr>
      <vt:lpstr>Immigrants from Ireland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events in one year of  the American Revolution  -- April 1775 to March 1776 -- viewed from Cambridge Common.</dc:title>
  <dc:creator>Jeff Frankel</dc:creator>
  <cp:lastModifiedBy>Dell</cp:lastModifiedBy>
  <cp:revision>103</cp:revision>
  <dcterms:created xsi:type="dcterms:W3CDTF">2011-01-20T14:47:51Z</dcterms:created>
  <dcterms:modified xsi:type="dcterms:W3CDTF">2018-04-16T15:29:41Z</dcterms:modified>
</cp:coreProperties>
</file>