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67" r:id="rId4"/>
    <p:sldId id="266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9A88209-C781-4C29-A0E8-FA48C8D933EE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E344C75-B62D-46A3-A730-F9681CDBA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5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9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196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752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84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67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11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2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16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15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1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2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73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514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“Should the Fed Be Subject</a:t>
            </a:r>
            <a:br>
              <a:rPr lang="en-US" dirty="0" smtClean="0"/>
            </a:br>
            <a:r>
              <a:rPr lang="en-US" dirty="0" smtClean="0"/>
              <a:t>to a Monetary Rule</a:t>
            </a:r>
            <a:r>
              <a:rPr lang="en-US" dirty="0" smtClean="0"/>
              <a:t>?”</a:t>
            </a:r>
            <a:br>
              <a:rPr lang="en-US" dirty="0" smtClean="0"/>
            </a:br>
            <a:r>
              <a:rPr lang="en-US" sz="2200" dirty="0" smtClean="0"/>
              <a:t>[abbreviated]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4000" dirty="0" smtClean="0"/>
              <a:t>Jeffrey Frankel</a:t>
            </a:r>
            <a:br>
              <a:rPr lang="en-US" sz="4000" dirty="0" smtClean="0"/>
            </a:br>
            <a:r>
              <a:rPr lang="en-US" sz="3100" dirty="0" smtClean="0"/>
              <a:t>Harpel Professor of Capital Formation &amp; Growth</a:t>
            </a:r>
            <a:br>
              <a:rPr lang="en-US" sz="3100" dirty="0" smtClean="0"/>
            </a:br>
            <a:r>
              <a:rPr lang="en-US" sz="3100" dirty="0" smtClean="0"/>
              <a:t>Harvard University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236220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/>
              <a:t>Panel Discussion</a:t>
            </a:r>
            <a:br>
              <a:rPr lang="en-US" sz="3000" dirty="0" smtClean="0"/>
            </a:br>
            <a:r>
              <a:rPr lang="en-US" sz="3000" i="1" dirty="0" smtClean="0"/>
              <a:t>Monetary Policy 10 Years After the Crisis</a:t>
            </a:r>
          </a:p>
          <a:p>
            <a:r>
              <a:rPr lang="en-US" sz="3000" dirty="0" smtClean="0"/>
              <a:t>36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Annual Monetary Conference</a:t>
            </a:r>
          </a:p>
          <a:p>
            <a:r>
              <a:rPr lang="en-US" sz="3900" dirty="0" smtClean="0"/>
              <a:t>Cato Institute</a:t>
            </a:r>
          </a:p>
          <a:p>
            <a:r>
              <a:rPr lang="en-US" sz="3000" dirty="0" smtClean="0"/>
              <a:t>November 15, 2018</a:t>
            </a:r>
          </a:p>
          <a:p>
            <a:endParaRPr lang="en-US" dirty="0"/>
          </a:p>
        </p:txBody>
      </p:sp>
      <p:sp>
        <p:nvSpPr>
          <p:cNvPr id="4" name="AutoShape 2" descr="Image result for HARVARD kennedy school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298" y="3574175"/>
            <a:ext cx="2427288" cy="437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47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Summary bullet points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7150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Two distinct questions:</a:t>
            </a:r>
          </a:p>
          <a:p>
            <a:pPr lvl="1"/>
            <a:r>
              <a:rPr lang="en-US" dirty="0" smtClean="0"/>
              <a:t>(1) To what extent should the central bank be constrained?</a:t>
            </a:r>
          </a:p>
          <a:p>
            <a:pPr lvl="1"/>
            <a:r>
              <a:rPr lang="en-US" dirty="0" smtClean="0"/>
              <a:t>(</a:t>
            </a:r>
            <a:r>
              <a:rPr lang="en-US" dirty="0" smtClean="0"/>
              <a:t>2) To whatever extent it is constrained by a rule, </a:t>
            </a:r>
            <a:r>
              <a:rPr lang="en-US" dirty="0" smtClean="0"/>
              <a:t>what </a:t>
            </a:r>
            <a:r>
              <a:rPr lang="en-US" dirty="0" smtClean="0"/>
              <a:t>should that rule be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r>
              <a:rPr lang="en-US" dirty="0" smtClean="0"/>
              <a:t>I have argued for Nominal GDP targeting</a:t>
            </a:r>
          </a:p>
          <a:p>
            <a:pPr lvl="1"/>
            <a:r>
              <a:rPr lang="en-US" dirty="0" smtClean="0"/>
              <a:t>because it is robust with respect to supply shocks</a:t>
            </a:r>
          </a:p>
          <a:p>
            <a:pPr lvl="1"/>
            <a:r>
              <a:rPr lang="en-US" dirty="0" smtClean="0"/>
              <a:t>while</a:t>
            </a:r>
            <a:r>
              <a:rPr lang="en-US" dirty="0" smtClean="0"/>
              <a:t> inflation targets are not.</a:t>
            </a:r>
            <a:r>
              <a:rPr lang="en-US" sz="2600" dirty="0" smtClean="0"/>
              <a:t/>
            </a:r>
            <a:br>
              <a:rPr lang="en-US" sz="2600" dirty="0" smtClean="0"/>
            </a:br>
            <a:endParaRPr lang="en-US" sz="2600" dirty="0" smtClean="0"/>
          </a:p>
          <a:p>
            <a:r>
              <a:rPr lang="en-US" dirty="0" smtClean="0"/>
              <a:t>But I am increasingly convinced that the </a:t>
            </a:r>
            <a:r>
              <a:rPr lang="en-US" dirty="0" smtClean="0"/>
              <a:t>constraint </a:t>
            </a:r>
            <a:r>
              <a:rPr lang="en-US" dirty="0" smtClean="0"/>
              <a:t>must be very loose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Central </a:t>
            </a:r>
            <a:r>
              <a:rPr lang="en-US" dirty="0" smtClean="0"/>
              <a:t>bankers, even if sincere, are </a:t>
            </a:r>
            <a:r>
              <a:rPr lang="en-US" dirty="0"/>
              <a:t>chronically </a:t>
            </a:r>
            <a:r>
              <a:rPr lang="en-US" dirty="0" smtClean="0"/>
              <a:t>unable </a:t>
            </a:r>
            <a:r>
              <a:rPr lang="en-US" dirty="0"/>
              <a:t>to fulfill commitments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nominal targets, rules, or even their own forward </a:t>
            </a:r>
            <a:r>
              <a:rPr lang="en-US" dirty="0" smtClean="0"/>
              <a:t>guidance.</a:t>
            </a:r>
            <a:br>
              <a:rPr lang="en-US" dirty="0" smtClean="0"/>
            </a:br>
            <a:endParaRPr lang="en-US" dirty="0" smtClean="0"/>
          </a:p>
          <a:p>
            <a:pPr marL="514350" indent="-457200"/>
            <a:r>
              <a:rPr lang="en-US" dirty="0" smtClean="0"/>
              <a:t>Hence my </a:t>
            </a:r>
            <a:r>
              <a:rPr lang="en-US" dirty="0"/>
              <a:t>mild proposal:  Add a row for Nominal GDP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FOMC’s </a:t>
            </a:r>
            <a:r>
              <a:rPr lang="en-US" i="1" dirty="0"/>
              <a:t>Summary of Economic </a:t>
            </a:r>
            <a:r>
              <a:rPr lang="en-US" i="1" dirty="0" smtClean="0"/>
              <a:t>Projections.</a:t>
            </a:r>
            <a:r>
              <a:rPr lang="en-US" sz="900" dirty="0"/>
              <a:t/>
            </a:r>
            <a:br>
              <a:rPr lang="en-US" sz="900" dirty="0"/>
            </a:br>
            <a:endParaRPr lang="en-US" sz="900" dirty="0"/>
          </a:p>
          <a:p>
            <a:pPr lvl="1"/>
            <a:r>
              <a:rPr lang="en-US" dirty="0" smtClean="0"/>
              <a:t>Report </a:t>
            </a:r>
            <a:r>
              <a:rPr lang="en-US" dirty="0"/>
              <a:t>NGDP </a:t>
            </a:r>
            <a:r>
              <a:rPr lang="en-US" dirty="0" smtClean="0"/>
              <a:t>in </a:t>
            </a:r>
            <a:r>
              <a:rPr lang="en-US" dirty="0"/>
              <a:t>the 1</a:t>
            </a:r>
            <a:r>
              <a:rPr lang="en-US" baseline="30000" dirty="0"/>
              <a:t>st</a:t>
            </a:r>
            <a:r>
              <a:rPr lang="en-US" dirty="0"/>
              <a:t>  row of the SEP </a:t>
            </a:r>
            <a:r>
              <a:rPr lang="en-US" dirty="0" smtClean="0"/>
              <a:t>table</a:t>
            </a:r>
            <a:r>
              <a:rPr lang="en-US" sz="2600" dirty="0" smtClean="0"/>
              <a:t> </a:t>
            </a:r>
          </a:p>
          <a:p>
            <a:pPr lvl="2"/>
            <a:r>
              <a:rPr lang="en-US" sz="2200" dirty="0" smtClean="0"/>
              <a:t>before </a:t>
            </a:r>
            <a:r>
              <a:rPr lang="en-US" sz="2200" dirty="0"/>
              <a:t>the rows for real growth, unemployment, </a:t>
            </a:r>
            <a:r>
              <a:rPr lang="en-US" sz="2200" dirty="0" smtClean="0"/>
              <a:t>inflation</a:t>
            </a:r>
            <a:r>
              <a:rPr lang="en-US" sz="2200" dirty="0"/>
              <a:t>, &amp; fed funds </a:t>
            </a:r>
            <a:r>
              <a:rPr lang="en-US" sz="2200" dirty="0" smtClean="0"/>
              <a:t>rate</a:t>
            </a:r>
            <a:r>
              <a:rPr lang="en-US" sz="1900" dirty="0" smtClean="0"/>
              <a:t/>
            </a:r>
            <a:br>
              <a:rPr lang="en-US" sz="1900" dirty="0" smtClean="0"/>
            </a:br>
            <a:endParaRPr lang="en-US" sz="1900" dirty="0" smtClean="0"/>
          </a:p>
          <a:p>
            <a:r>
              <a:rPr lang="en-US" dirty="0" smtClean="0"/>
              <a:t>A further thought regarding a different kind of constraint:   if Fed independence is compromised, monetary policy may become pro-cyclical:</a:t>
            </a:r>
          </a:p>
          <a:p>
            <a:pPr lvl="1"/>
            <a:r>
              <a:rPr lang="en-US" dirty="0" smtClean="0"/>
              <a:t>tighter when unemployment is above 9% &amp; looser when it is at 3.7%.</a:t>
            </a:r>
          </a:p>
        </p:txBody>
      </p:sp>
    </p:spTree>
    <p:extLst>
      <p:ext uri="{BB962C8B-B14F-4D97-AF65-F5344CB8AC3E}">
        <p14:creationId xmlns:p14="http://schemas.microsoft.com/office/powerpoint/2010/main" val="3231257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NGDPT is more robust with respect to supply shocks.</a:t>
            </a:r>
            <a:endParaRPr lang="en-US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19200"/>
            <a:ext cx="7848600" cy="5436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035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641" y="1981200"/>
            <a:ext cx="5781341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68" y="762001"/>
            <a:ext cx="8915400" cy="106679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4613"/>
            <a:ext cx="8229600" cy="458787"/>
          </a:xfrm>
        </p:spPr>
        <p:txBody>
          <a:bodyPr>
            <a:noAutofit/>
          </a:bodyPr>
          <a:lstStyle/>
          <a:p>
            <a:r>
              <a:rPr lang="en-US" sz="2800" dirty="0" smtClean="0"/>
              <a:t>SEP table in June 2018</a:t>
            </a:r>
            <a:endParaRPr lang="en-US" sz="28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077281"/>
            <a:ext cx="2198928" cy="110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hevron 1"/>
          <p:cNvSpPr/>
          <p:nvPr/>
        </p:nvSpPr>
        <p:spPr>
          <a:xfrm>
            <a:off x="2380740" y="2791968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825" y="2853054"/>
            <a:ext cx="2391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Change in nominal GDP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3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</TotalTime>
  <Words>66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“Should the Fed Be Subject to a Monetary Rule?” [abbreviated]  Jeffrey Frankel Harpel Professor of Capital Formation &amp; Growth Harvard University</vt:lpstr>
      <vt:lpstr>Summary bullet points</vt:lpstr>
      <vt:lpstr>NGDPT is more robust with respect to supply shocks.</vt:lpstr>
      <vt:lpstr>SEP table in June 2018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“Should the Fed Be Subject to a Monetary Rule?”</dc:title>
  <dc:creator>itfsa</dc:creator>
  <cp:lastModifiedBy>itfsa</cp:lastModifiedBy>
  <cp:revision>68</cp:revision>
  <cp:lastPrinted>2018-10-23T21:17:37Z</cp:lastPrinted>
  <dcterms:created xsi:type="dcterms:W3CDTF">2018-10-23T16:06:58Z</dcterms:created>
  <dcterms:modified xsi:type="dcterms:W3CDTF">2018-10-30T18:12:58Z</dcterms:modified>
</cp:coreProperties>
</file>