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7" r:id="rId3"/>
    <p:sldId id="267" r:id="rId4"/>
    <p:sldId id="266" r:id="rId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92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A88209-C781-4C29-A0E8-FA48C8D933EE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344C75-B62D-46A3-A730-F9681CDBA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50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9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96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52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784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7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1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323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60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15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15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29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2E84C-B0B0-4621-88F8-04D536984D48}" type="datetimeFigureOut">
              <a:rPr lang="en-US" smtClean="0"/>
              <a:t>10/30/2018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4C016-94C9-4507-B3BE-A1DCFFBD32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77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514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“Should the Fed Be Subject</a:t>
            </a:r>
            <a:br>
              <a:rPr lang="en-US" dirty="0" smtClean="0"/>
            </a:br>
            <a:r>
              <a:rPr lang="en-US" dirty="0" smtClean="0"/>
              <a:t>to a Monetary Rule</a:t>
            </a:r>
            <a:r>
              <a:rPr lang="en-US" dirty="0" smtClean="0"/>
              <a:t>?”</a:t>
            </a:r>
            <a:br>
              <a:rPr lang="en-US" dirty="0" smtClean="0"/>
            </a:br>
            <a:r>
              <a:rPr lang="en-US" sz="2200" dirty="0" smtClean="0"/>
              <a:t>[abbreviated]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4000" dirty="0" smtClean="0"/>
              <a:t>Jeffrey Frankel</a:t>
            </a:r>
            <a:br>
              <a:rPr lang="en-US" sz="4000" dirty="0" smtClean="0"/>
            </a:br>
            <a:r>
              <a:rPr lang="en-US" sz="3100" dirty="0" smtClean="0"/>
              <a:t>Harpel Professor of Capital Formation &amp; Growth</a:t>
            </a:r>
            <a:br>
              <a:rPr lang="en-US" sz="3100" dirty="0" smtClean="0"/>
            </a:br>
            <a:r>
              <a:rPr lang="en-US" sz="3100" dirty="0" smtClean="0"/>
              <a:t>Harvard University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Panel Discussion</a:t>
            </a:r>
            <a:br>
              <a:rPr lang="en-US" sz="3000" dirty="0" smtClean="0"/>
            </a:br>
            <a:r>
              <a:rPr lang="en-US" sz="3000" i="1" dirty="0" smtClean="0"/>
              <a:t>Monetary Policy 10 Years After the Crisis</a:t>
            </a:r>
          </a:p>
          <a:p>
            <a:r>
              <a:rPr lang="en-US" sz="3000" dirty="0" smtClean="0"/>
              <a:t>36</a:t>
            </a:r>
            <a:r>
              <a:rPr lang="en-US" sz="3000" baseline="30000" dirty="0" smtClean="0"/>
              <a:t>th</a:t>
            </a:r>
            <a:r>
              <a:rPr lang="en-US" sz="3000" dirty="0" smtClean="0"/>
              <a:t> Annual Monetary Conference</a:t>
            </a:r>
          </a:p>
          <a:p>
            <a:r>
              <a:rPr lang="en-US" sz="3900" dirty="0" smtClean="0"/>
              <a:t>Cato Institute</a:t>
            </a:r>
          </a:p>
          <a:p>
            <a:r>
              <a:rPr lang="en-US" sz="3000" dirty="0" smtClean="0"/>
              <a:t>November 15, 2018</a:t>
            </a:r>
          </a:p>
          <a:p>
            <a:endParaRPr lang="en-US" dirty="0"/>
          </a:p>
        </p:txBody>
      </p:sp>
      <p:sp>
        <p:nvSpPr>
          <p:cNvPr id="4" name="AutoShape 2" descr="Image result for HARVARD kennedy school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98" y="3574175"/>
            <a:ext cx="2427288" cy="43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47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Summary bullet points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63246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Two distinct questions:</a:t>
            </a:r>
          </a:p>
          <a:p>
            <a:pPr lvl="1"/>
            <a:r>
              <a:rPr lang="en-US" dirty="0" smtClean="0"/>
              <a:t>(1) To what extent should the central bank be constrained?</a:t>
            </a:r>
          </a:p>
          <a:p>
            <a:pPr lvl="1"/>
            <a:r>
              <a:rPr lang="en-US" dirty="0" smtClean="0"/>
              <a:t>(</a:t>
            </a:r>
            <a:r>
              <a:rPr lang="en-US" dirty="0" smtClean="0"/>
              <a:t>2) To whatever extent it is constrained by a rule, </a:t>
            </a:r>
            <a:r>
              <a:rPr lang="en-US" dirty="0" smtClean="0"/>
              <a:t>what </a:t>
            </a:r>
            <a:r>
              <a:rPr lang="en-US" dirty="0" smtClean="0"/>
              <a:t>should that rule be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I have argued for Nominal GDP targeting</a:t>
            </a:r>
          </a:p>
          <a:p>
            <a:pPr lvl="1"/>
            <a:r>
              <a:rPr lang="en-US" dirty="0" smtClean="0"/>
              <a:t>because it is robust with respect to supply shocks</a:t>
            </a:r>
          </a:p>
          <a:p>
            <a:pPr lvl="1"/>
            <a:r>
              <a:rPr lang="en-US" dirty="0" smtClean="0"/>
              <a:t>while</a:t>
            </a:r>
            <a:r>
              <a:rPr lang="en-US" dirty="0" smtClean="0"/>
              <a:t> inflation targets are not.</a:t>
            </a:r>
            <a:r>
              <a:rPr lang="en-US" sz="2600" dirty="0" smtClean="0"/>
              <a:t/>
            </a:r>
            <a:br>
              <a:rPr lang="en-US" sz="2600" dirty="0" smtClean="0"/>
            </a:br>
            <a:endParaRPr lang="en-US" sz="2600" dirty="0" smtClean="0"/>
          </a:p>
          <a:p>
            <a:r>
              <a:rPr lang="en-US" dirty="0" smtClean="0"/>
              <a:t>But I am increasingly convinced that the </a:t>
            </a:r>
            <a:r>
              <a:rPr lang="en-US" dirty="0" smtClean="0"/>
              <a:t>constraint </a:t>
            </a:r>
            <a:r>
              <a:rPr lang="en-US" dirty="0" smtClean="0"/>
              <a:t>must be very loose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Central </a:t>
            </a:r>
            <a:r>
              <a:rPr lang="en-US" dirty="0" smtClean="0"/>
              <a:t>bankers, even if sincere, are seldom able </a:t>
            </a:r>
            <a:r>
              <a:rPr lang="en-US" dirty="0"/>
              <a:t>to fulfill commitments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nominal targets, rules, or even their own forward </a:t>
            </a:r>
            <a:r>
              <a:rPr lang="en-US" dirty="0" smtClean="0"/>
              <a:t>guidance.</a:t>
            </a:r>
            <a:br>
              <a:rPr lang="en-US" dirty="0" smtClean="0"/>
            </a:br>
            <a:endParaRPr lang="en-US" dirty="0" smtClean="0"/>
          </a:p>
          <a:p>
            <a:pPr marL="514350" indent="-457200"/>
            <a:r>
              <a:rPr lang="en-US" dirty="0" smtClean="0"/>
              <a:t>Hence my </a:t>
            </a:r>
            <a:r>
              <a:rPr lang="en-US" dirty="0"/>
              <a:t>mild proposal:  Add a row for Nominal GDP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the FOMC’s </a:t>
            </a:r>
            <a:r>
              <a:rPr lang="en-US" i="1" dirty="0"/>
              <a:t>Summary of Economic </a:t>
            </a:r>
            <a:r>
              <a:rPr lang="en-US" i="1" dirty="0" smtClean="0"/>
              <a:t>Projections.</a:t>
            </a:r>
            <a:endParaRPr lang="en-US" sz="900" dirty="0" smtClean="0"/>
          </a:p>
          <a:p>
            <a:pPr lvl="1"/>
            <a:r>
              <a:rPr lang="en-US" dirty="0" smtClean="0"/>
              <a:t>Report NGDP in the 1</a:t>
            </a:r>
            <a:r>
              <a:rPr lang="en-US" baseline="30000" dirty="0" smtClean="0"/>
              <a:t>st</a:t>
            </a:r>
            <a:r>
              <a:rPr lang="en-US" dirty="0" smtClean="0"/>
              <a:t>  row of the SEP table</a:t>
            </a:r>
            <a:r>
              <a:rPr lang="en-US" sz="2600" dirty="0" smtClean="0"/>
              <a:t> 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A further thought regarding a different kind of constraint:   if the Fed loses political independence, monetary policy may become pro-cyclical:</a:t>
            </a:r>
          </a:p>
          <a:p>
            <a:pPr lvl="1"/>
            <a:r>
              <a:rPr lang="en-US" dirty="0" smtClean="0"/>
              <a:t>tighter when unemployment is above 9% &amp; looser when it is at 3.7%.</a:t>
            </a:r>
          </a:p>
        </p:txBody>
      </p:sp>
    </p:spTree>
    <p:extLst>
      <p:ext uri="{BB962C8B-B14F-4D97-AF65-F5344CB8AC3E}">
        <p14:creationId xmlns:p14="http://schemas.microsoft.com/office/powerpoint/2010/main" val="323125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NGDPT is more robust with respect to supply shocks.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19200"/>
            <a:ext cx="7848600" cy="543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35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641" y="1981200"/>
            <a:ext cx="5781341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68" y="762001"/>
            <a:ext cx="8915400" cy="106679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4613"/>
            <a:ext cx="8229600" cy="458787"/>
          </a:xfrm>
        </p:spPr>
        <p:txBody>
          <a:bodyPr>
            <a:noAutofit/>
          </a:bodyPr>
          <a:lstStyle/>
          <a:p>
            <a:r>
              <a:rPr lang="en-US" sz="2800" dirty="0" smtClean="0"/>
              <a:t>SEP table in June 2018</a:t>
            </a:r>
            <a:endParaRPr lang="en-US" sz="28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77281"/>
            <a:ext cx="2198928" cy="110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hevron 1"/>
          <p:cNvSpPr/>
          <p:nvPr/>
        </p:nvSpPr>
        <p:spPr>
          <a:xfrm>
            <a:off x="2380740" y="2791968"/>
            <a:ext cx="484632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25" y="2853054"/>
            <a:ext cx="2391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Change in nominal GDP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631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66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“Should the Fed Be Subject to a Monetary Rule?” [abbreviated]  Jeffrey Frankel Harpel Professor of Capital Formation &amp; Growth Harvard University</vt:lpstr>
      <vt:lpstr>Summary bullet points</vt:lpstr>
      <vt:lpstr>NGDPT is more robust with respect to supply shocks.</vt:lpstr>
      <vt:lpstr>SEP table in June 2018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“Should the Fed Be Subject to a Monetary Rule?”</dc:title>
  <dc:creator>itfsa</dc:creator>
  <cp:lastModifiedBy>itfsa</cp:lastModifiedBy>
  <cp:revision>69</cp:revision>
  <cp:lastPrinted>2018-10-23T21:17:37Z</cp:lastPrinted>
  <dcterms:created xsi:type="dcterms:W3CDTF">2018-10-23T16:06:58Z</dcterms:created>
  <dcterms:modified xsi:type="dcterms:W3CDTF">2018-10-30T20:58:05Z</dcterms:modified>
</cp:coreProperties>
</file>