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7" r:id="rId9"/>
    <p:sldId id="262" r:id="rId10"/>
    <p:sldId id="266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A88209-C781-4C29-A0E8-FA48C8D933EE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344C75-B62D-46A3-A730-F9681CDBA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5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9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9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5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7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2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6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1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1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2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2E84C-B0B0-4621-88F8-04D536984D4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7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514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“Should the Fed Be Subject</a:t>
            </a:r>
            <a:br>
              <a:rPr lang="en-US" dirty="0" smtClean="0"/>
            </a:br>
            <a:r>
              <a:rPr lang="en-US" dirty="0" smtClean="0"/>
              <a:t>to a Monetary Rule?”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4000" dirty="0" smtClean="0"/>
              <a:t>Jeffrey Frankel</a:t>
            </a:r>
            <a:br>
              <a:rPr lang="en-US" sz="4000" dirty="0" smtClean="0"/>
            </a:br>
            <a:r>
              <a:rPr lang="en-US" sz="3100" dirty="0" smtClean="0"/>
              <a:t>Harpel Professor of Capital Formation &amp; Growth</a:t>
            </a:r>
            <a:br>
              <a:rPr lang="en-US" sz="3100" dirty="0" smtClean="0"/>
            </a:br>
            <a:r>
              <a:rPr lang="en-US" sz="3100" dirty="0" smtClean="0"/>
              <a:t>Harvard University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Panel Discussion</a:t>
            </a:r>
            <a:br>
              <a:rPr lang="en-US" sz="3000" dirty="0" smtClean="0"/>
            </a:br>
            <a:r>
              <a:rPr lang="en-US" sz="3000" i="1" dirty="0" smtClean="0"/>
              <a:t>Monetary Policy 10 Years After the Crisis</a:t>
            </a:r>
          </a:p>
          <a:p>
            <a:r>
              <a:rPr lang="en-US" sz="3000" dirty="0" smtClean="0"/>
              <a:t>36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Annual Monetary Conference</a:t>
            </a:r>
          </a:p>
          <a:p>
            <a:r>
              <a:rPr lang="en-US" sz="3900" dirty="0" smtClean="0"/>
              <a:t>Cato Institute</a:t>
            </a:r>
          </a:p>
          <a:p>
            <a:r>
              <a:rPr lang="en-US" sz="3000" dirty="0" smtClean="0"/>
              <a:t>November 15, 2018</a:t>
            </a:r>
          </a:p>
          <a:p>
            <a:endParaRPr lang="en-US" dirty="0"/>
          </a:p>
        </p:txBody>
      </p:sp>
      <p:sp>
        <p:nvSpPr>
          <p:cNvPr id="4" name="AutoShape 2" descr="Image result for HARVARD kennedy school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298" y="3355586"/>
            <a:ext cx="2427288" cy="43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7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641" y="1981200"/>
            <a:ext cx="5781341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68" y="762001"/>
            <a:ext cx="8915400" cy="106679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458787"/>
          </a:xfrm>
        </p:spPr>
        <p:txBody>
          <a:bodyPr>
            <a:noAutofit/>
          </a:bodyPr>
          <a:lstStyle/>
          <a:p>
            <a:r>
              <a:rPr lang="en-US" sz="2800" dirty="0" smtClean="0"/>
              <a:t>SEP table in June 2018</a:t>
            </a:r>
            <a:endParaRPr lang="en-US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77281"/>
            <a:ext cx="2198928" cy="11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hevron 1"/>
          <p:cNvSpPr/>
          <p:nvPr/>
        </p:nvSpPr>
        <p:spPr>
          <a:xfrm>
            <a:off x="2380740" y="2791968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825" y="2853054"/>
            <a:ext cx="2391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 in nominal GDP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Finally, a different kind of constraint:  </a:t>
            </a:r>
            <a:br>
              <a:rPr lang="en-US" sz="3200" dirty="0" smtClean="0"/>
            </a:br>
            <a:r>
              <a:rPr lang="en-US" sz="2400" dirty="0" smtClean="0"/>
              <a:t>If Fed independence is compromised… 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054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3800" dirty="0" smtClean="0"/>
              <a:t>i.e., if Congress or the White House succeeds in reining it in,</a:t>
            </a: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1100" dirty="0" smtClean="0"/>
              <a:t> </a:t>
            </a:r>
            <a:r>
              <a:rPr lang="en-US" sz="3800" dirty="0" smtClean="0"/>
              <a:t>monetary </a:t>
            </a:r>
            <a:r>
              <a:rPr lang="en-US" sz="3800"/>
              <a:t>policy </a:t>
            </a:r>
            <a:r>
              <a:rPr lang="en-US" sz="3800" smtClean="0"/>
              <a:t>could become </a:t>
            </a:r>
            <a:r>
              <a:rPr lang="en-US" sz="3800" dirty="0" smtClean="0"/>
              <a:t>pro-cyclical.  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3800" dirty="0" smtClean="0"/>
              <a:t>Consider some quotes</a:t>
            </a:r>
            <a:endParaRPr lang="en-US" sz="3800" dirty="0"/>
          </a:p>
          <a:p>
            <a:pPr lvl="1"/>
            <a:r>
              <a:rPr lang="en-US" sz="3200" dirty="0" smtClean="0"/>
              <a:t>Nov. 15, 2010 (unemployment = </a:t>
            </a:r>
            <a:r>
              <a:rPr lang="en-US" sz="3200" b="1" dirty="0" smtClean="0"/>
              <a:t>9.8%), </a:t>
            </a:r>
            <a:r>
              <a:rPr lang="en-US" sz="3200" i="1" dirty="0" smtClean="0"/>
              <a:t>WSJ</a:t>
            </a:r>
            <a:r>
              <a:rPr lang="en-US" sz="3200" dirty="0" smtClean="0"/>
              <a:t> letter from 23 conservative economic </a:t>
            </a:r>
            <a:r>
              <a:rPr lang="en-US" sz="3200" dirty="0"/>
              <a:t>and financial </a:t>
            </a:r>
            <a:r>
              <a:rPr lang="en-US" sz="3200" dirty="0" smtClean="0"/>
              <a:t>leaders protested the Fed’s monetary easing, foreseeing “</a:t>
            </a:r>
            <a:r>
              <a:rPr lang="en-US" sz="3200" b="1" dirty="0" smtClean="0"/>
              <a:t>currency </a:t>
            </a:r>
            <a:r>
              <a:rPr lang="en-US" sz="3200" b="1" dirty="0"/>
              <a:t>debasement and </a:t>
            </a:r>
            <a:r>
              <a:rPr lang="en-US" sz="3200" b="1" dirty="0" smtClean="0"/>
              <a:t>inflation.</a:t>
            </a:r>
            <a:r>
              <a:rPr lang="en-US" sz="3200" dirty="0" smtClean="0"/>
              <a:t>”</a:t>
            </a:r>
            <a:endParaRPr lang="en-US" sz="3200" dirty="0"/>
          </a:p>
          <a:p>
            <a:pPr lvl="1"/>
            <a:r>
              <a:rPr lang="en-US" sz="3200" dirty="0" smtClean="0"/>
              <a:t>Sept. 29, 2011 (unemployment = </a:t>
            </a:r>
            <a:r>
              <a:rPr lang="en-US" sz="3200" b="1" dirty="0" smtClean="0"/>
              <a:t>9.0%</a:t>
            </a:r>
            <a:r>
              <a:rPr lang="en-US" sz="3200" dirty="0" smtClean="0"/>
              <a:t>), Donald Trump: “The </a:t>
            </a:r>
            <a:r>
              <a:rPr lang="en-US" sz="3200" dirty="0"/>
              <a:t>Fed's </a:t>
            </a:r>
            <a:r>
              <a:rPr lang="en-US" sz="3200" b="1" dirty="0"/>
              <a:t>reckless policies </a:t>
            </a:r>
            <a:r>
              <a:rPr lang="en-US" sz="3200" dirty="0"/>
              <a:t>of low interest and flooding the market with dollars needs to be stopped or we will face record </a:t>
            </a:r>
            <a:r>
              <a:rPr lang="en-US" sz="3200" dirty="0" smtClean="0"/>
              <a:t>inflation.” </a:t>
            </a:r>
          </a:p>
          <a:p>
            <a:pPr lvl="1"/>
            <a:r>
              <a:rPr lang="en-US" sz="3200" dirty="0" smtClean="0"/>
              <a:t>Oct</a:t>
            </a:r>
            <a:r>
              <a:rPr lang="en-US" sz="3200" dirty="0"/>
              <a:t>. 11, </a:t>
            </a:r>
            <a:r>
              <a:rPr lang="en-US" sz="3200" dirty="0" smtClean="0"/>
              <a:t>2018 </a:t>
            </a:r>
            <a:r>
              <a:rPr lang="en-US" sz="3200" dirty="0"/>
              <a:t>(unemployment =</a:t>
            </a:r>
            <a:r>
              <a:rPr lang="en-US" sz="3200" dirty="0" smtClean="0"/>
              <a:t> </a:t>
            </a:r>
            <a:r>
              <a:rPr lang="en-US" sz="3200" b="1" dirty="0" smtClean="0"/>
              <a:t>3.7%), </a:t>
            </a:r>
            <a:r>
              <a:rPr lang="en-US" sz="3200" dirty="0" smtClean="0"/>
              <a:t>Donald Trump:</a:t>
            </a:r>
            <a:r>
              <a:rPr lang="en-US" sz="3200" dirty="0"/>
              <a:t> </a:t>
            </a:r>
            <a:r>
              <a:rPr lang="en-US" sz="3200" dirty="0" smtClean="0"/>
              <a:t>“the Fed is out of control” and </a:t>
            </a:r>
            <a:r>
              <a:rPr lang="en-US" sz="3200" dirty="0"/>
              <a:t>July </a:t>
            </a:r>
            <a:r>
              <a:rPr lang="en-US" sz="3200" dirty="0" smtClean="0"/>
              <a:t>19: “</a:t>
            </a:r>
            <a:r>
              <a:rPr lang="en-US" sz="3200" b="1" dirty="0"/>
              <a:t>I am not happy </a:t>
            </a:r>
            <a:r>
              <a:rPr lang="en-US" sz="3200" dirty="0"/>
              <a:t>about [interest-rate increases</a:t>
            </a:r>
            <a:r>
              <a:rPr lang="en-US" sz="3200" dirty="0" smtClean="0"/>
              <a:t>]”.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sz="3800" dirty="0" smtClean="0"/>
              <a:t>This and other historical evidence suggests that if the politicians who want to bring the Fed under control got their way, 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they could </a:t>
            </a:r>
            <a:r>
              <a:rPr lang="en-US" sz="3800" dirty="0" smtClean="0"/>
              <a:t>tighten monetary policy when unemployment exceeded 9 % and loosen when lower than 4 %.</a:t>
            </a:r>
          </a:p>
          <a:p>
            <a:r>
              <a:rPr lang="en-US" sz="3800" dirty="0" smtClean="0"/>
              <a:t>Let the Fed do its job!</a:t>
            </a:r>
          </a:p>
        </p:txBody>
      </p:sp>
    </p:spTree>
    <p:extLst>
      <p:ext uri="{BB962C8B-B14F-4D97-AF65-F5344CB8AC3E}">
        <p14:creationId xmlns:p14="http://schemas.microsoft.com/office/powerpoint/2010/main" val="377271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 perspective on monetary rules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Two distinct questions:</a:t>
            </a:r>
          </a:p>
          <a:p>
            <a:pPr lvl="1"/>
            <a:r>
              <a:rPr lang="en-US" dirty="0" smtClean="0"/>
              <a:t>(1) To what extent should the central bank be constrained?</a:t>
            </a:r>
          </a:p>
          <a:p>
            <a:pPr lvl="2"/>
            <a:r>
              <a:rPr lang="en-US" dirty="0"/>
              <a:t>v</a:t>
            </a:r>
            <a:r>
              <a:rPr lang="en-US" dirty="0" smtClean="0"/>
              <a:t>ersus being allowed discretion.</a:t>
            </a:r>
          </a:p>
          <a:p>
            <a:pPr lvl="1"/>
            <a:r>
              <a:rPr lang="en-US" dirty="0" smtClean="0"/>
              <a:t>(2) To whatever extent it is constrained by a rule, </a:t>
            </a:r>
            <a:br>
              <a:rPr lang="en-US" dirty="0" smtClean="0"/>
            </a:br>
            <a:r>
              <a:rPr lang="en-US" dirty="0" smtClean="0"/>
              <a:t>      what should that rule be?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I have argued for Nominal GDP targeting</a:t>
            </a:r>
          </a:p>
          <a:p>
            <a:pPr lvl="1"/>
            <a:r>
              <a:rPr lang="en-US" dirty="0" smtClean="0"/>
              <a:t>because it is robust with respect to supply shocks</a:t>
            </a:r>
          </a:p>
          <a:p>
            <a:pPr lvl="1"/>
            <a:r>
              <a:rPr lang="en-US" dirty="0" smtClean="0"/>
              <a:t>vs. CPI targets.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But I am increasingly convinced that the constraint – even if it is a NGDP target – must be very loose.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A further thought regarding a different kind of constraint:  </a:t>
            </a:r>
            <a:br>
              <a:rPr lang="en-US" dirty="0" smtClean="0"/>
            </a:br>
            <a:r>
              <a:rPr lang="en-US" dirty="0" smtClean="0"/>
              <a:t>if Fed independence is compromised, monetary policy may become pro-cyclical.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am increasingly convinced that </a:t>
            </a:r>
            <a:br>
              <a:rPr lang="en-US" sz="3200" dirty="0" smtClean="0"/>
            </a:br>
            <a:r>
              <a:rPr lang="en-US" sz="3200" dirty="0" smtClean="0"/>
              <a:t>the constraint must be very loose.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799"/>
            <a:ext cx="8229600" cy="2819401"/>
          </a:xfrm>
        </p:spPr>
        <p:txBody>
          <a:bodyPr/>
          <a:lstStyle/>
          <a:p>
            <a:r>
              <a:rPr lang="en-US" dirty="0" smtClean="0"/>
              <a:t>Central bankers chronically end up unable to fulfill commitments to nominal targets, rules, or even their own forward guidance</a:t>
            </a:r>
          </a:p>
          <a:p>
            <a:pPr lvl="1"/>
            <a:r>
              <a:rPr lang="en-US" dirty="0" smtClean="0"/>
              <a:t>Not, in most cases, because they are insincere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because of unforeseen shocks.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0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Selected examples</a:t>
            </a:r>
            <a:br>
              <a:rPr lang="en-US" sz="3600" dirty="0" smtClean="0"/>
            </a:br>
            <a:r>
              <a:rPr lang="en-US" sz="3600" dirty="0" smtClean="0"/>
              <a:t>of inability to fulfill commitments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10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Nominal targets</a:t>
            </a:r>
          </a:p>
          <a:p>
            <a:pPr lvl="1"/>
            <a:r>
              <a:rPr lang="en-US" b="1" dirty="0" smtClean="0"/>
              <a:t>M1</a:t>
            </a:r>
          </a:p>
          <a:p>
            <a:pPr lvl="2"/>
            <a:r>
              <a:rPr lang="en-US" dirty="0" smtClean="0"/>
              <a:t>The Fed was forced </a:t>
            </a:r>
            <a:r>
              <a:rPr lang="en-US" dirty="0" smtClean="0"/>
              <a:t>in 1982 to </a:t>
            </a:r>
            <a:r>
              <a:rPr lang="en-US" dirty="0" smtClean="0"/>
              <a:t>abandon its </a:t>
            </a:r>
            <a:r>
              <a:rPr lang="en-US" dirty="0" smtClean="0"/>
              <a:t>experiment </a:t>
            </a:r>
            <a:r>
              <a:rPr lang="en-US" dirty="0" smtClean="0"/>
              <a:t>with </a:t>
            </a:r>
            <a:r>
              <a:rPr lang="en-US" dirty="0" smtClean="0"/>
              <a:t>monetarism , </a:t>
            </a:r>
            <a:r>
              <a:rPr lang="en-US" dirty="0" smtClean="0"/>
              <a:t>because of a big velocity shock.</a:t>
            </a:r>
          </a:p>
          <a:p>
            <a:pPr lvl="2"/>
            <a:r>
              <a:rPr lang="en-US" dirty="0" smtClean="0"/>
              <a:t>The Bundesbank continued to pay lip service to M1, </a:t>
            </a:r>
            <a:br>
              <a:rPr lang="en-US" dirty="0" smtClean="0"/>
            </a:br>
            <a:r>
              <a:rPr lang="en-US" dirty="0" smtClean="0"/>
              <a:t>but usually missed its targets.</a:t>
            </a:r>
          </a:p>
          <a:p>
            <a:pPr lvl="2"/>
            <a:r>
              <a:rPr lang="en-US" dirty="0" smtClean="0"/>
              <a:t>As do others today.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290543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Selected examples of inability to fulfill commitments, continued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Nominal targets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pPr lvl="1"/>
            <a:r>
              <a:rPr lang="en-US" b="1" dirty="0" smtClean="0"/>
              <a:t>IT</a:t>
            </a:r>
          </a:p>
          <a:p>
            <a:pPr lvl="2"/>
            <a:r>
              <a:rPr lang="en-US" dirty="0" smtClean="0"/>
              <a:t>Inflation </a:t>
            </a:r>
            <a:r>
              <a:rPr lang="en-US" dirty="0" err="1" smtClean="0"/>
              <a:t>targeters</a:t>
            </a:r>
            <a:r>
              <a:rPr lang="en-US" dirty="0" smtClean="0"/>
              <a:t> chronically miss their targets</a:t>
            </a:r>
          </a:p>
          <a:p>
            <a:pPr lvl="3"/>
            <a:r>
              <a:rPr lang="en-US" dirty="0"/>
              <a:t>t</a:t>
            </a:r>
            <a:r>
              <a:rPr lang="en-US" dirty="0" smtClean="0"/>
              <a:t>raditionally on the upside.</a:t>
            </a:r>
            <a:r>
              <a:rPr lang="en-US" sz="800" dirty="0" smtClean="0"/>
              <a:t/>
            </a:r>
            <a:br>
              <a:rPr lang="en-US" sz="800" dirty="0" smtClean="0"/>
            </a:br>
            <a:endParaRPr lang="en-US" sz="800" dirty="0" smtClean="0"/>
          </a:p>
          <a:p>
            <a:pPr lvl="2"/>
            <a:r>
              <a:rPr lang="en-US" dirty="0" smtClean="0"/>
              <a:t>Since the 2008 crisis, advanced countries have missed </a:t>
            </a:r>
            <a:br>
              <a:rPr lang="en-US" dirty="0" smtClean="0"/>
            </a:br>
            <a:r>
              <a:rPr lang="en-US" dirty="0" smtClean="0"/>
              <a:t>their targets on the </a:t>
            </a:r>
            <a:r>
              <a:rPr lang="en-US" i="1" dirty="0" smtClean="0"/>
              <a:t>downside</a:t>
            </a:r>
            <a:r>
              <a:rPr lang="en-US" dirty="0" smtClean="0"/>
              <a:t>.</a:t>
            </a:r>
          </a:p>
          <a:p>
            <a:pPr lvl="3"/>
            <a:r>
              <a:rPr lang="en-US" dirty="0" smtClean="0"/>
              <a:t>Japan made an all-out commitment in 2013 to raising the inflation rate to 2%  (Abenomics).  5 years later, it hasn’t even achieved 1% </a:t>
            </a:r>
            <a:r>
              <a:rPr lang="en-US" dirty="0" smtClean="0"/>
              <a:t>.</a:t>
            </a:r>
            <a:endParaRPr lang="en-US" dirty="0" smtClean="0"/>
          </a:p>
          <a:p>
            <a:pPr lvl="3"/>
            <a:r>
              <a:rPr lang="en-US" dirty="0" smtClean="0"/>
              <a:t>The US mostly undershot its inflation target until 2018, despite quadrupling the monetary base and – eventually – re-attaining </a:t>
            </a:r>
            <a:br>
              <a:rPr lang="en-US" dirty="0" smtClean="0"/>
            </a:br>
            <a:r>
              <a:rPr lang="en-US" dirty="0" smtClean="0"/>
              <a:t>full employment anyway.</a:t>
            </a:r>
            <a:r>
              <a:rPr lang="en-US" sz="800" dirty="0" smtClean="0"/>
              <a:t/>
            </a:r>
            <a:br>
              <a:rPr lang="en-US" sz="800" dirty="0" smtClean="0"/>
            </a:br>
            <a:endParaRPr lang="en-US" sz="800" dirty="0" smtClean="0"/>
          </a:p>
          <a:p>
            <a:pPr lvl="2"/>
            <a:r>
              <a:rPr lang="en-US" dirty="0" smtClean="0"/>
              <a:t>A price level target would be even less credible.</a:t>
            </a:r>
          </a:p>
        </p:txBody>
      </p:sp>
    </p:spTree>
    <p:extLst>
      <p:ext uri="{BB962C8B-B14F-4D97-AF65-F5344CB8AC3E}">
        <p14:creationId xmlns:p14="http://schemas.microsoft.com/office/powerpoint/2010/main" val="161079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/>
              <a:t>E</a:t>
            </a:r>
            <a:r>
              <a:rPr lang="en-US" sz="2000" dirty="0" smtClean="0"/>
              <a:t>xamples of inability to fulfill commitments, continued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Similar stories apply to other </a:t>
            </a:r>
            <a:r>
              <a:rPr lang="en-US" sz="3600" dirty="0" smtClean="0"/>
              <a:t>rules,</a:t>
            </a:r>
            <a:endParaRPr lang="en-US" sz="3600" dirty="0" smtClean="0"/>
          </a:p>
          <a:p>
            <a:pPr lvl="1"/>
            <a:r>
              <a:rPr lang="en-US" dirty="0"/>
              <a:t>l</a:t>
            </a:r>
            <a:r>
              <a:rPr lang="en-US" dirty="0" smtClean="0"/>
              <a:t>ike the Taylor rule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hich became inoperable when unexpectedly hitting ZLB in 2008.</a:t>
            </a:r>
            <a:br>
              <a:rPr lang="en-US" dirty="0" smtClean="0"/>
            </a:br>
            <a:endParaRPr lang="en-US" dirty="0" smtClean="0"/>
          </a:p>
          <a:p>
            <a:r>
              <a:rPr lang="en-US" sz="3600" dirty="0" smtClean="0"/>
              <a:t>And to forward guidance: </a:t>
            </a:r>
          </a:p>
          <a:p>
            <a:pPr lvl="1"/>
            <a:r>
              <a:rPr lang="en-US" dirty="0" smtClean="0"/>
              <a:t>Fed repeatedly postponed its guess-dates for interest rate </a:t>
            </a:r>
            <a:r>
              <a:rPr lang="en-US" dirty="0" smtClean="0"/>
              <a:t>hikes,</a:t>
            </a:r>
            <a:endParaRPr lang="en-US" dirty="0" smtClean="0"/>
          </a:p>
          <a:p>
            <a:pPr lvl="1"/>
            <a:r>
              <a:rPr lang="en-US" sz="2900" dirty="0"/>
              <a:t>e</a:t>
            </a:r>
            <a:r>
              <a:rPr lang="en-US" sz="2900" dirty="0" smtClean="0"/>
              <a:t>.g</a:t>
            </a:r>
            <a:r>
              <a:rPr lang="en-US" sz="2900" dirty="0" smtClean="0"/>
              <a:t>., when growth slowed in 2015-16.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sz="3600" dirty="0" smtClean="0"/>
              <a:t>Even thresholds haven’t worked: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lvl="1" fontAlgn="base"/>
            <a:r>
              <a:rPr lang="en-US" dirty="0" smtClean="0"/>
              <a:t>In Dec. 2012, the FOMC said it would keep interest rates at 0 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/>
              <a:t>at least as long as the unemployment rate remains above </a:t>
            </a:r>
            <a:r>
              <a:rPr lang="en-US" i="1" dirty="0" smtClean="0"/>
              <a:t>6 ½ %.</a:t>
            </a:r>
            <a:r>
              <a:rPr lang="en-US" dirty="0" smtClean="0"/>
              <a:t>”</a:t>
            </a:r>
          </a:p>
          <a:p>
            <a:pPr lvl="2" fontAlgn="base"/>
            <a:r>
              <a:rPr lang="en-US" dirty="0" smtClean="0"/>
              <a:t>That happened in April 2014 (LFPR decline).  Guidance abandoned.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lvl="1" fontAlgn="base"/>
            <a:r>
              <a:rPr lang="en-US" dirty="0" smtClean="0"/>
              <a:t>In Aug. 2013 the Bank of England said </a:t>
            </a:r>
            <a:r>
              <a:rPr lang="en-US" dirty="0"/>
              <a:t>it would not consider raising rates </a:t>
            </a:r>
            <a:r>
              <a:rPr lang="en-US" dirty="0" smtClean="0"/>
              <a:t>until UK unemployment fell </a:t>
            </a:r>
            <a:r>
              <a:rPr lang="en-US" dirty="0"/>
              <a:t>to 7.0 </a:t>
            </a:r>
            <a:r>
              <a:rPr lang="en-US" dirty="0" smtClean="0"/>
              <a:t>%.  </a:t>
            </a:r>
          </a:p>
          <a:p>
            <a:pPr lvl="2" fontAlgn="base"/>
            <a:r>
              <a:rPr lang="en-US" dirty="0" smtClean="0"/>
              <a:t>That happened within 6 months (productivity shock), [long before the Bank was ready to consider tightening].  Guidance abandoned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29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The case for NGDP </a:t>
            </a:r>
            <a:r>
              <a:rPr lang="en-US" sz="4000" dirty="0"/>
              <a:t>targeting,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at 1-2 year horizon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It is more likely you can live with the commitment despite unknown shocks:</a:t>
            </a:r>
            <a:r>
              <a:rPr lang="en-US" sz="800" dirty="0" smtClean="0"/>
              <a:t/>
            </a:r>
            <a:br>
              <a:rPr lang="en-US" sz="800" dirty="0" smtClean="0"/>
            </a:br>
            <a:endParaRPr lang="en-US" sz="800" dirty="0" smtClean="0"/>
          </a:p>
          <a:p>
            <a:pPr lvl="1"/>
            <a:r>
              <a:rPr lang="en-US" dirty="0" smtClean="0"/>
              <a:t>More robust than M1 targeting</a:t>
            </a:r>
          </a:p>
          <a:p>
            <a:pPr lvl="2"/>
            <a:r>
              <a:rPr lang="en-US" dirty="0" smtClean="0"/>
              <a:t>which is vulnerable to velocity shocks:</a:t>
            </a:r>
          </a:p>
          <a:p>
            <a:pPr lvl="2"/>
            <a:r>
              <a:rPr lang="en-US" dirty="0" smtClean="0"/>
              <a:t>NGDP automatically offsets them.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pPr lvl="1"/>
            <a:r>
              <a:rPr lang="en-US" dirty="0" smtClean="0"/>
              <a:t>More robust than Inflation Targeting</a:t>
            </a:r>
          </a:p>
          <a:p>
            <a:pPr lvl="2"/>
            <a:r>
              <a:rPr lang="en-US" dirty="0" smtClean="0"/>
              <a:t>which is vulnerable to supply shocks</a:t>
            </a:r>
            <a:r>
              <a:rPr lang="en-US" dirty="0"/>
              <a:t>:</a:t>
            </a:r>
            <a:endParaRPr lang="en-US" dirty="0" smtClean="0"/>
          </a:p>
          <a:p>
            <a:pPr lvl="2"/>
            <a:r>
              <a:rPr lang="en-US" dirty="0" smtClean="0"/>
              <a:t>NGDPT divides them equally between GDP &amp; inflation.</a:t>
            </a:r>
            <a:br>
              <a:rPr lang="en-US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112792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NGDPT is more robust with respect to supply shocks.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7848600" cy="5436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354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If the target is to be </a:t>
            </a:r>
            <a:r>
              <a:rPr lang="en-US" sz="2800" dirty="0" smtClean="0"/>
              <a:t>NGDP,</a:t>
            </a:r>
            <a:br>
              <a:rPr lang="en-US" sz="2800" dirty="0" smtClean="0"/>
            </a:br>
            <a:r>
              <a:rPr lang="en-US" sz="2800" dirty="0" smtClean="0"/>
              <a:t>how </a:t>
            </a:r>
            <a:r>
              <a:rPr lang="en-US" sz="2800" dirty="0"/>
              <a:t>strong should the commitment be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pPr marL="514350" indent="-457200"/>
            <a:r>
              <a:rPr lang="en-US" dirty="0" smtClean="0"/>
              <a:t>Not strong.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514350" indent="-457200"/>
            <a:r>
              <a:rPr lang="en-US" dirty="0" smtClean="0"/>
              <a:t>NGDP </a:t>
            </a:r>
            <a:r>
              <a:rPr lang="en-US" dirty="0"/>
              <a:t>target may be as hard to </a:t>
            </a:r>
            <a:r>
              <a:rPr lang="en-US" dirty="0" smtClean="0"/>
              <a:t>attain as other targets.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514350" indent="-457200"/>
            <a:r>
              <a:rPr lang="en-US" dirty="0" smtClean="0"/>
              <a:t>My </a:t>
            </a:r>
            <a:r>
              <a:rPr lang="en-US" dirty="0"/>
              <a:t>mild </a:t>
            </a:r>
            <a:r>
              <a:rPr lang="en-US" dirty="0" smtClean="0"/>
              <a:t>proposal:  Add </a:t>
            </a:r>
            <a:r>
              <a:rPr lang="en-US" dirty="0"/>
              <a:t>a row for Nominal GDP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FOMC’s </a:t>
            </a:r>
            <a:r>
              <a:rPr lang="en-US" i="1" dirty="0"/>
              <a:t>Summary of Economic </a:t>
            </a:r>
            <a:r>
              <a:rPr lang="en-US" i="1" dirty="0" smtClean="0"/>
              <a:t>Projections,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  <a:p>
            <a:pPr lvl="1"/>
            <a:r>
              <a:rPr lang="en-US" dirty="0" smtClean="0"/>
              <a:t>even </a:t>
            </a:r>
            <a:r>
              <a:rPr lang="en-US" dirty="0"/>
              <a:t>if the Governors and district presidents who fill out the SEP table </a:t>
            </a:r>
            <a:r>
              <a:rPr lang="en-US" dirty="0" smtClean="0"/>
              <a:t>were simply to get </a:t>
            </a:r>
            <a:r>
              <a:rPr lang="en-US" dirty="0"/>
              <a:t>their projected NGDP growth numbers by taking the sum of the real growth row and the </a:t>
            </a:r>
            <a:r>
              <a:rPr lang="en-US" dirty="0" smtClean="0"/>
              <a:t>(PCE) </a:t>
            </a:r>
            <a:r>
              <a:rPr lang="en-US" dirty="0"/>
              <a:t>inflation rate row of table</a:t>
            </a:r>
            <a:r>
              <a:rPr lang="en-US" dirty="0" smtClean="0"/>
              <a:t>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  <a:p>
            <a:pPr lvl="1"/>
            <a:r>
              <a:rPr lang="en-US" dirty="0"/>
              <a:t>But I would prefer that NGDP be reported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 </a:t>
            </a:r>
            <a:r>
              <a:rPr lang="en-US" dirty="0"/>
              <a:t>row of the SEP table</a:t>
            </a:r>
            <a:endParaRPr lang="en-US" sz="2200" dirty="0"/>
          </a:p>
          <a:p>
            <a:pPr lvl="2"/>
            <a:r>
              <a:rPr lang="en-US" sz="2600" dirty="0"/>
              <a:t>before the rows for real growth, unemployment,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inflation, &amp; </a:t>
            </a:r>
            <a:r>
              <a:rPr lang="en-US" sz="2600" dirty="0"/>
              <a:t>fed funds rate,</a:t>
            </a:r>
          </a:p>
          <a:p>
            <a:pPr lvl="2"/>
            <a:r>
              <a:rPr lang="en-US" sz="2600" dirty="0"/>
              <a:t>and that the public be allowed to infer that the Fed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was </a:t>
            </a:r>
            <a:r>
              <a:rPr lang="en-US" sz="2600" dirty="0"/>
              <a:t>now paying some attention to NGDP.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7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249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“Should the Fed Be Subject to a Monetary Rule?”  Jeffrey Frankel Harpel Professor of Capital Formation &amp; Growth Harvard University</vt:lpstr>
      <vt:lpstr>A perspective on monetary rules</vt:lpstr>
      <vt:lpstr>I am increasingly convinced that  the constraint must be very loose.</vt:lpstr>
      <vt:lpstr>Selected examples of inability to fulfill commitments</vt:lpstr>
      <vt:lpstr>Selected examples of inability to fulfill commitments, continued</vt:lpstr>
      <vt:lpstr>Examples of inability to fulfill commitments, continued</vt:lpstr>
      <vt:lpstr>The case for NGDP targeting, at 1-2 year horizon</vt:lpstr>
      <vt:lpstr>NGDPT is more robust with respect to supply shocks.</vt:lpstr>
      <vt:lpstr>If the target is to be NGDP, how strong should the commitment be?</vt:lpstr>
      <vt:lpstr>SEP table in June 2018</vt:lpstr>
      <vt:lpstr>Finally, a different kind of constraint:   If Fed independence is compromised…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“Should the Fed Be Subject to a Monetary Rule?”</dc:title>
  <dc:creator>itfsa</dc:creator>
  <cp:lastModifiedBy>Dell</cp:lastModifiedBy>
  <cp:revision>64</cp:revision>
  <cp:lastPrinted>2018-10-23T21:17:37Z</cp:lastPrinted>
  <dcterms:created xsi:type="dcterms:W3CDTF">2018-10-23T16:06:58Z</dcterms:created>
  <dcterms:modified xsi:type="dcterms:W3CDTF">2018-10-26T03:18:15Z</dcterms:modified>
</cp:coreProperties>
</file>