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462" r:id="rId2"/>
    <p:sldId id="552" r:id="rId3"/>
    <p:sldId id="531" r:id="rId4"/>
    <p:sldId id="536" r:id="rId5"/>
    <p:sldId id="547" r:id="rId6"/>
    <p:sldId id="553" r:id="rId7"/>
    <p:sldId id="537" r:id="rId8"/>
    <p:sldId id="534" r:id="rId9"/>
    <p:sldId id="548" r:id="rId10"/>
    <p:sldId id="549" r:id="rId11"/>
    <p:sldId id="554" r:id="rId12"/>
    <p:sldId id="555" r:id="rId13"/>
    <p:sldId id="559" r:id="rId14"/>
    <p:sldId id="560" r:id="rId15"/>
    <p:sldId id="556" r:id="rId16"/>
    <p:sldId id="563" r:id="rId17"/>
    <p:sldId id="557" r:id="rId18"/>
    <p:sldId id="583" r:id="rId19"/>
    <p:sldId id="584" r:id="rId20"/>
    <p:sldId id="558" r:id="rId21"/>
    <p:sldId id="463" r:id="rId22"/>
    <p:sldId id="562" r:id="rId23"/>
    <p:sldId id="585" r:id="rId24"/>
    <p:sldId id="561" r:id="rId25"/>
    <p:sldId id="565" r:id="rId26"/>
    <p:sldId id="566" r:id="rId27"/>
    <p:sldId id="567" r:id="rId28"/>
    <p:sldId id="568" r:id="rId29"/>
    <p:sldId id="569" r:id="rId30"/>
    <p:sldId id="570" r:id="rId31"/>
    <p:sldId id="571" r:id="rId32"/>
    <p:sldId id="572" r:id="rId33"/>
    <p:sldId id="573" r:id="rId34"/>
    <p:sldId id="574" r:id="rId35"/>
    <p:sldId id="575" r:id="rId36"/>
    <p:sldId id="576" r:id="rId37"/>
    <p:sldId id="579" r:id="rId38"/>
    <p:sldId id="580" r:id="rId39"/>
    <p:sldId id="581" r:id="rId40"/>
    <p:sldId id="582" r:id="rId41"/>
    <p:sldId id="468" r:id="rId42"/>
    <p:sldId id="469" r:id="rId43"/>
    <p:sldId id="471" r:id="rId44"/>
    <p:sldId id="470" r:id="rId45"/>
    <p:sldId id="472" r:id="rId46"/>
    <p:sldId id="473" r:id="rId47"/>
    <p:sldId id="529" r:id="rId48"/>
    <p:sldId id="530" r:id="rId49"/>
    <p:sldId id="474" r:id="rId50"/>
    <p:sldId id="475" r:id="rId51"/>
    <p:sldId id="516" r:id="rId52"/>
    <p:sldId id="517" r:id="rId53"/>
    <p:sldId id="518" r:id="rId54"/>
    <p:sldId id="520" r:id="rId55"/>
    <p:sldId id="499" r:id="rId56"/>
    <p:sldId id="544" r:id="rId57"/>
    <p:sldId id="543" r:id="rId58"/>
    <p:sldId id="542" r:id="rId59"/>
    <p:sldId id="545" r:id="rId60"/>
    <p:sldId id="482" r:id="rId61"/>
    <p:sldId id="524" r:id="rId62"/>
    <p:sldId id="528" r:id="rId63"/>
    <p:sldId id="466" r:id="rId64"/>
    <p:sldId id="525" r:id="rId65"/>
    <p:sldId id="461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A20"/>
    <a:srgbClr val="CC0000"/>
    <a:srgbClr val="009900"/>
    <a:srgbClr val="333399"/>
    <a:srgbClr val="FF9999"/>
    <a:srgbClr val="FFFF00"/>
    <a:srgbClr val="FF0000"/>
    <a:srgbClr val="80008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6" autoAdjust="0"/>
    <p:restoredTop sz="94646" autoAdjust="0"/>
  </p:normalViewPr>
  <p:slideViewPr>
    <p:cSldViewPr>
      <p:cViewPr>
        <p:scale>
          <a:sx n="75" d="100"/>
          <a:sy n="75" d="100"/>
        </p:scale>
        <p:origin x="-23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D0B0FA2-3783-4208-BBFD-5ED85F126301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29101F2-20FA-49B4-A4A5-5AD98004C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46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3CB744-C529-4A7F-A89B-F3A95C8ED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52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D3D7E2-DCE7-452A-97F2-8A144DADA9DE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CAD0A3A-E010-4E16-B0DC-242AEBA1B78A}" type="slidenum">
              <a:rPr lang="en-US" altLang="en-US" sz="1200"/>
              <a:pPr algn="r" eaLnBrk="1" hangingPunct="1"/>
              <a:t>41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64535F8-A004-4F5C-A082-14EC6D273D71}" type="slidenum">
              <a:rPr lang="en-US" altLang="en-US" sz="1200"/>
              <a:pPr algn="r" eaLnBrk="1" hangingPunct="1"/>
              <a:t>42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C4BE3F3-C7C2-4636-AC4C-B3F894FBAF8F}" type="slidenum">
              <a:rPr lang="en-US" altLang="en-US" sz="1200"/>
              <a:pPr algn="r" eaLnBrk="1" hangingPunct="1"/>
              <a:t>43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BF8AF7E-FFE1-4520-A0FE-EBE8D5B55196}" type="slidenum">
              <a:rPr lang="en-US" altLang="en-US" sz="1200"/>
              <a:pPr algn="r" eaLnBrk="1" hangingPunct="1"/>
              <a:t>44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290D30A-A957-4B9F-86A6-F687BCA07576}" type="slidenum">
              <a:rPr lang="en-US" altLang="en-US" sz="1200"/>
              <a:pPr algn="r" eaLnBrk="1" hangingPunct="1"/>
              <a:t>45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D2018A3-90A2-4EE9-B71A-D78771E26639}" type="slidenum">
              <a:rPr lang="en-US" altLang="en-US" sz="1200"/>
              <a:pPr algn="r" eaLnBrk="1" hangingPunct="1"/>
              <a:t>46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6ECE376-A962-43E1-A082-05A24A6E875A}" type="slidenum">
              <a:rPr lang="en-US" altLang="en-US" sz="1200"/>
              <a:pPr algn="r" eaLnBrk="1" hangingPunct="1"/>
              <a:t>49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D642F8D-03E8-4B9D-846D-BDE092CDE3DA}" type="slidenum">
              <a:rPr lang="en-US" altLang="en-US" sz="1200"/>
              <a:pPr algn="r" eaLnBrk="1" hangingPunct="1"/>
              <a:t>50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43E9B5B-C3E0-4CCF-8490-05901430E9A0}" type="slidenum">
              <a:rPr lang="en-US" altLang="en-US" sz="1200"/>
              <a:pPr algn="r" eaLnBrk="1" hangingPunct="1"/>
              <a:t>51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E160EE5-1693-408D-A902-AA6662EA538E}" type="slidenum">
              <a:rPr lang="en-US" altLang="en-US" sz="1200"/>
              <a:pPr algn="r" eaLnBrk="1" hangingPunct="1"/>
              <a:t>52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26A914-4DA3-4349-BD4B-C06BD40B4C18}" type="slidenum">
              <a:rPr lang="en-US" altLang="en-US" sz="1200"/>
              <a:pPr algn="r" eaLnBrk="1" hangingPunct="1"/>
              <a:t>53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A92F54F-243B-4958-966C-427374600C95}" type="slidenum">
              <a:rPr lang="en-US" altLang="en-US" sz="1200"/>
              <a:pPr algn="r" eaLnBrk="1" hangingPunct="1"/>
              <a:t>54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AC9BD59-0092-4C15-9DCA-2BFD32C970AC}" type="slidenum">
              <a:rPr lang="en-US" altLang="en-US" sz="1200"/>
              <a:pPr algn="r" eaLnBrk="1" hangingPunct="1"/>
              <a:t>60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F2F4-6A20-4900-8484-1CB879A3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3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FFCC-24F6-48BC-8759-F883C3A29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2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F3049-747C-49D3-8E2C-187D048EC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8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90C0-5EFF-41F4-B5D8-A03AD72B6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98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69C5-AFE8-4B8D-8CA8-654569214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5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4718-8398-4B7F-A0B7-1846B743C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B58AB-0D11-4AA5-8AB6-048F0F5CB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B0F0-1513-4586-B57F-B9983C23C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2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85A17-58DB-4155-9E48-5CEB501E9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8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20AA3-3734-49BF-949A-C2ADCCD3F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1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6AE68-8B5A-46D3-9B21-5CFF0769C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2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690F-238C-4824-9118-B2CBB1E51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5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3349-FD3B-40AD-BF42-C05105FB2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4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78882-6D50-4CFA-A4CB-265BAFA1A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4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3259DE-CC29-437A-9D03-7C2428FAF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05/02/15/books/15grim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oxnews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ba.gov.au/publications/bulletin/2013/jun/3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rketrealist.com/2013/08/chinas-wage-inflation-bad-news-corporate-profits-bank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qz.com/author/gguilfordqz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s.harvard.edu/fs/jfrankel/ChinaCurrencyValuePix2005-12MC.do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deas.repec.org/p/nbr/nberwo/14673.html" TargetMode="External"/><Relationship Id="rId4" Type="http://schemas.openxmlformats.org/officeDocument/2006/relationships/hyperlink" Target="file:///\\Webdrive\Jeff's%20Website\GeneChangRMBunderval2009-12.xls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emf"/><Relationship Id="rId4" Type="http://schemas.openxmlformats.org/officeDocument/2006/relationships/oleObject" Target="../embeddings/Microsoft_Word_97_-_2003_Document1.doc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gif"/><Relationship Id="rId4" Type="http://schemas.openxmlformats.org/officeDocument/2006/relationships/hyperlink" Target="http://www.crwflags.com/fotw/images/c/ch~.gif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ksghome.harvard.edu/~jfrankel/CA$eures05may2+schsuez.doc" TargetMode="External"/><Relationship Id="rId13" Type="http://schemas.openxmlformats.org/officeDocument/2006/relationships/hyperlink" Target="http://www.imf.org/EXTERNAL/PUBS/CAT/longres.cfm?sk&amp;sk=1548.0" TargetMode="External"/><Relationship Id="rId3" Type="http://schemas.openxmlformats.org/officeDocument/2006/relationships/hyperlink" Target="http://www.cfr.org/thinktank/cgs/beijingpapers.html" TargetMode="External"/><Relationship Id="rId7" Type="http://schemas.openxmlformats.org/officeDocument/2006/relationships/hyperlink" Target="http://www.voxeu.org/article/dollar-s-international-status" TargetMode="External"/><Relationship Id="rId12" Type="http://schemas.openxmlformats.org/officeDocument/2006/relationships/hyperlink" Target="http://www.hks.harvard.edu/fs/jfrankel/SDRCIDwp.3JF.PDF" TargetMode="External"/><Relationship Id="rId2" Type="http://schemas.openxmlformats.org/officeDocument/2006/relationships/hyperlink" Target="http://www.hks.harvard.edu/fs/jfrankel/RMBinternatliztnhistoryCFR2011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xeu.org/index.php?q=node/7075" TargetMode="External"/><Relationship Id="rId11" Type="http://schemas.openxmlformats.org/officeDocument/2006/relationships/hyperlink" Target="http://www.hks.harvard.edu/fs/jfrankel/DollarsDemise.pdf" TargetMode="External"/><Relationship Id="rId5" Type="http://schemas.openxmlformats.org/officeDocument/2006/relationships/hyperlink" Target="http://www.rieti.go.jp/en/special/p_a_w/008.html" TargetMode="External"/><Relationship Id="rId10" Type="http://schemas.openxmlformats.org/officeDocument/2006/relationships/hyperlink" Target="http://www.nber.org/papers/w11510" TargetMode="External"/><Relationship Id="rId4" Type="http://schemas.openxmlformats.org/officeDocument/2006/relationships/hyperlink" Target="http://www.cfr.org/" TargetMode="External"/><Relationship Id="rId9" Type="http://schemas.openxmlformats.org/officeDocument/2006/relationships/hyperlink" Target="http://www.nber.org/books/clar06-2http:/www.nber.org/books/curracct/index.html" TargetMode="External"/><Relationship Id="rId14" Type="http://schemas.openxmlformats.org/officeDocument/2006/relationships/hyperlink" Target="http://www.hks.harvard.edu/fs/jfrankel/PALGCUT2.ON$.PDF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ks.harvard.edu/fs/jfrankel/ChinnCheungFujiComtAug07.pdf" TargetMode="External"/><Relationship Id="rId13" Type="http://schemas.openxmlformats.org/officeDocument/2006/relationships/hyperlink" Target="http://bookstore.petersoninstitute.org/book-store/4150.html" TargetMode="External"/><Relationship Id="rId18" Type="http://schemas.openxmlformats.org/officeDocument/2006/relationships/hyperlink" Target="http://www.voxeu.org/index.php?q=node/217" TargetMode="External"/><Relationship Id="rId26" Type="http://schemas.openxmlformats.org/officeDocument/2006/relationships/hyperlink" Target="http://www.hks.harvard.edu/fs/jfrankel/ChinaYuanpub05CES-Ifo.pdf" TargetMode="External"/><Relationship Id="rId3" Type="http://schemas.openxmlformats.org/officeDocument/2006/relationships/hyperlink" Target="http://www.hks.harvard.edu/fs/jfrankel/ChinaRMB$VoxEU2010Apr11.doc" TargetMode="External"/><Relationship Id="rId21" Type="http://schemas.openxmlformats.org/officeDocument/2006/relationships/hyperlink" Target="http://ksghome.harvard.edu/~jfrankel/On%20the%20Yuan%20proofs.pdf" TargetMode="External"/><Relationship Id="rId7" Type="http://schemas.openxmlformats.org/officeDocument/2006/relationships/hyperlink" Target="http://www.nber.org/papers/w14700" TargetMode="External"/><Relationship Id="rId12" Type="http://schemas.openxmlformats.org/officeDocument/2006/relationships/hyperlink" Target="http://www.hks.harvard.edu/fs/jfrankel/ClineWilliamsonRMBcomt.pdf" TargetMode="External"/><Relationship Id="rId17" Type="http://schemas.openxmlformats.org/officeDocument/2006/relationships/hyperlink" Target="http://www.economic-policy.org/videos/specialuspanel_jeffrey_frankel.ram" TargetMode="External"/><Relationship Id="rId25" Type="http://schemas.openxmlformats.org/officeDocument/2006/relationships/hyperlink" Target="http://www.nber.org/papers/w11274" TargetMode="External"/><Relationship Id="rId2" Type="http://schemas.openxmlformats.org/officeDocument/2006/relationships/notesSlide" Target="../notesSlides/notesSlide30.xml"/><Relationship Id="rId16" Type="http://schemas.openxmlformats.org/officeDocument/2006/relationships/hyperlink" Target="http://www.economic-policy.org/default.ASP" TargetMode="External"/><Relationship Id="rId20" Type="http://schemas.openxmlformats.org/officeDocument/2006/relationships/hyperlink" Target="http://www.nber.org/papers/w131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3.interscience.wiley.com/journal/118545351/home" TargetMode="External"/><Relationship Id="rId11" Type="http://schemas.openxmlformats.org/officeDocument/2006/relationships/hyperlink" Target="http://press-dhcp1.uchicago.edu/search?restrict=books|titles&amp;ie=&amp;q=nber&amp;site=press_main_collectio&amp;filter=0&amp;output=xml_no_dtd&amp;client=press_main_collectio&amp;access=p&amp;Go=Go&amp;ip=128.103.189.138&amp;proxystylesheet=press_main_collectio&amp;oe=&amp;start=0" TargetMode="External"/><Relationship Id="rId24" Type="http://schemas.openxmlformats.org/officeDocument/2006/relationships/hyperlink" Target="http://www.nber.org/" TargetMode="External"/><Relationship Id="rId5" Type="http://schemas.openxmlformats.org/officeDocument/2006/relationships/hyperlink" Target="http://www3.interscience.wiley.com/cgi-bin/fulltext/122522847/PDFSTART" TargetMode="External"/><Relationship Id="rId15" Type="http://schemas.openxmlformats.org/officeDocument/2006/relationships/hyperlink" Target="http://www.hks.harvard.edu/fs/jfrankel/AssessgRMB-EcPolicy.pdf" TargetMode="External"/><Relationship Id="rId23" Type="http://schemas.openxmlformats.org/officeDocument/2006/relationships/hyperlink" Target="http://www.sfm.vwl.uni-muenchen.de/illing.html" TargetMode="External"/><Relationship Id="rId10" Type="http://schemas.openxmlformats.org/officeDocument/2006/relationships/hyperlink" Target="http://www.nber.org/books/" TargetMode="External"/><Relationship Id="rId19" Type="http://schemas.openxmlformats.org/officeDocument/2006/relationships/hyperlink" Target="http://www.nber.org/papers/" TargetMode="External"/><Relationship Id="rId4" Type="http://schemas.openxmlformats.org/officeDocument/2006/relationships/hyperlink" Target="http://www.voxeu.org/reports/currency_dispute.pdf" TargetMode="External"/><Relationship Id="rId9" Type="http://schemas.openxmlformats.org/officeDocument/2006/relationships/hyperlink" Target="http://www.press.uchicago.edu/presssite/metadata.epl?isbn=9780226239712" TargetMode="External"/><Relationship Id="rId14" Type="http://schemas.openxmlformats.org/officeDocument/2006/relationships/hyperlink" Target="http://www.iie.com/research/topics/hottopic.cfm?HotTopicID=3" TargetMode="External"/><Relationship Id="rId22" Type="http://schemas.openxmlformats.org/officeDocument/2006/relationships/hyperlink" Target="http://portal.ifo.de/portal/page?_pageid=36,103017&amp;_dad=portal&amp;_schema=PORTAL&amp;item_link=uce05_program.htm" TargetMode="External"/><Relationship Id="rId27" Type="http://schemas.openxmlformats.org/officeDocument/2006/relationships/hyperlink" Target="http://www.cesifo-group.de/portal/page/portal/ifoHom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8763000" cy="3200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anose="020F0502020204030204" pitchFamily="34" charset="0"/>
              </a:rPr>
              <a:t>The Rise of </a:t>
            </a:r>
            <a:r>
              <a:rPr lang="en-US" altLang="en-US" b="1" smtClean="0">
                <a:latin typeface="Calibri" panose="020F0502020204030204" pitchFamily="34" charset="0"/>
              </a:rPr>
              <a:t>China &amp; the RMB</a:t>
            </a:r>
            <a:r>
              <a:rPr lang="en-US" altLang="en-US" sz="3600" b="1" dirty="0" smtClean="0">
                <a:latin typeface="Calibri" panose="020F0502020204030204" pitchFamily="34" charset="0"/>
              </a:rPr>
              <a:t/>
            </a:r>
            <a:br>
              <a:rPr lang="en-US" altLang="en-US" sz="3600" b="1" dirty="0" smtClean="0">
                <a:latin typeface="Calibri" panose="020F0502020204030204" pitchFamily="34" charset="0"/>
              </a:rPr>
            </a:br>
            <a:r>
              <a:rPr lang="en-US" altLang="en-US" sz="3600" dirty="0" smtClean="0">
                <a:latin typeface="Calibri" panose="020F0502020204030204" pitchFamily="34" charset="0"/>
              </a:rPr>
              <a:t/>
            </a:r>
            <a:br>
              <a:rPr lang="en-US" altLang="en-US" sz="3600" dirty="0" smtClean="0">
                <a:latin typeface="Calibri" panose="020F0502020204030204" pitchFamily="34" charset="0"/>
              </a:rPr>
            </a:br>
            <a:r>
              <a:rPr lang="en-US" altLang="en-US" dirty="0" smtClean="0">
                <a:latin typeface="Calibri" panose="020F0502020204030204" pitchFamily="34" charset="0"/>
              </a:rPr>
              <a:t>Jeffrey Frankel</a:t>
            </a:r>
            <a:r>
              <a:rPr lang="en-US" altLang="en-US" sz="4800" dirty="0" smtClean="0">
                <a:latin typeface="Calibri" panose="020F0502020204030204" pitchFamily="34" charset="0"/>
              </a:rPr>
              <a:t/>
            </a:r>
            <a:br>
              <a:rPr lang="en-US" altLang="en-US" sz="4800" dirty="0" smtClean="0">
                <a:latin typeface="Calibri" panose="020F0502020204030204" pitchFamily="34" charset="0"/>
              </a:rPr>
            </a:br>
            <a:r>
              <a:rPr lang="en-US" altLang="en-US" sz="2400" dirty="0" smtClean="0">
                <a:latin typeface="Calibri" panose="020F0502020204030204" pitchFamily="34" charset="0"/>
              </a:rPr>
              <a:t>Harpel Professor of Capital Formation &amp; Growth</a:t>
            </a:r>
            <a:endParaRPr lang="en-US" altLang="en-US" sz="2400" b="1" dirty="0" smtClean="0">
              <a:latin typeface="Calibri" panose="020F0502020204030204" pitchFamily="34" charset="0"/>
            </a:endParaRPr>
          </a:p>
        </p:txBody>
      </p:sp>
      <p:pic>
        <p:nvPicPr>
          <p:cNvPr id="4099" name="Picture 6" descr="HKS-logo_k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971800" cy="39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2950" y="5141893"/>
            <a:ext cx="2789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HKS China Society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February 8, 2015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5" name="Picture 9" descr="j01641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57357"/>
            <a:ext cx="1828800" cy="120044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yuan-dollar-bil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2041379" cy="135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9130396" cy="914400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China has </a:t>
            </a:r>
            <a:r>
              <a:rPr lang="en-US" sz="3200" i="1" dirty="0" smtClean="0">
                <a:latin typeface="Calibri" panose="020F0502020204030204" pitchFamily="34" charset="0"/>
              </a:rPr>
              <a:t>not</a:t>
            </a:r>
            <a:r>
              <a:rPr lang="en-US" sz="3200" dirty="0" smtClean="0">
                <a:latin typeface="Calibri" panose="020F0502020204030204" pitchFamily="34" charset="0"/>
              </a:rPr>
              <a:t> yet overtaken the US.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867" y="5791200"/>
            <a:ext cx="8915833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cross-over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will probably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come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after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2021, </a:t>
            </a:r>
            <a:r>
              <a:rPr lang="en-US" sz="25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n-US" sz="25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under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aggressiv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projections:  real growth differential = 5%; real appreciation = 3%.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C:\Users\jfrankel\AppData\Local\Microsoft\Windows\Temporary Internet Files\Content.Outlook\G2NB0RCO\2021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7" y="1066800"/>
            <a:ext cx="891583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5486400" y="3454400"/>
            <a:ext cx="1600200" cy="914400"/>
          </a:xfrm>
          <a:prstGeom prst="straightConnector1">
            <a:avLst/>
          </a:prstGeom>
          <a:ln w="952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20842" y="4992469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Author’s </a:t>
            </a:r>
            <a:b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calculations.</a:t>
            </a:r>
          </a:p>
          <a:p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</a:rPr>
              <a:t>(Thanks to Qing Yu.)</a:t>
            </a:r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Picture 2" descr="http://sandiegodiplomacy.org/wp-content/uploads/2011/07/Flag-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67" y="4331758"/>
            <a:ext cx="612775" cy="4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merica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67" y="2202086"/>
            <a:ext cx="612775" cy="4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Six questions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600201"/>
            <a:ext cx="8279155" cy="19812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2.  Do </a:t>
            </a:r>
            <a:r>
              <a:rPr lang="en-US" dirty="0" smtClean="0">
                <a:latin typeface="Calibri" panose="020F0502020204030204" pitchFamily="34" charset="0"/>
              </a:rPr>
              <a:t>China’s accomplishments warrant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a big increase in its IMF quota share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653725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Yes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Six questions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2019013"/>
            <a:ext cx="8279155" cy="2400587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3. Has </a:t>
            </a:r>
            <a:r>
              <a:rPr lang="en-US" dirty="0" smtClean="0">
                <a:latin typeface="Calibri" panose="020F0502020204030204" pitchFamily="34" charset="0"/>
              </a:rPr>
              <a:t>it reached incomes where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it can afford to cut pollution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0" y="370840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Yes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3D971-9D3A-4739-ACF3-05B7389A6F6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8991600" cy="403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400" b="1" dirty="0" smtClean="0">
                <a:latin typeface="Calibri" panose="020F0502020204030204" pitchFamily="34" charset="0"/>
              </a:rPr>
              <a:t>Environmental</a:t>
            </a:r>
            <a:br>
              <a:rPr lang="en-US" altLang="en-US" sz="3400" b="1" dirty="0" smtClean="0">
                <a:latin typeface="Calibri" panose="020F0502020204030204" pitchFamily="34" charset="0"/>
              </a:rPr>
            </a:br>
            <a:r>
              <a:rPr lang="en-US" altLang="en-US" sz="3400" b="1" dirty="0" smtClean="0">
                <a:latin typeface="Calibri" panose="020F0502020204030204" pitchFamily="34" charset="0"/>
              </a:rPr>
              <a:t>Kuznets Curve</a:t>
            </a:r>
            <a:r>
              <a:rPr lang="en-US" altLang="en-US" sz="3400" dirty="0" smtClean="0">
                <a:latin typeface="Calibri" panose="020F0502020204030204" pitchFamily="34" charset="0"/>
              </a:rPr>
              <a:t>:</a:t>
            </a:r>
            <a:r>
              <a:rPr lang="en-US" altLang="ja-JP" sz="1200" dirty="0" smtClean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n-US" altLang="ja-JP" sz="1200" dirty="0" smtClean="0">
                <a:latin typeface="Calibri" panose="020F0502020204030204" pitchFamily="34" charset="0"/>
                <a:ea typeface="ＭＳ Ｐゴシック" pitchFamily="34" charset="-128"/>
              </a:rPr>
            </a:br>
            <a:endParaRPr lang="en-US" altLang="en-US" sz="5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	</a:t>
            </a:r>
            <a:r>
              <a:rPr lang="en-US" altLang="en-US" sz="2800" dirty="0" smtClean="0">
                <a:latin typeface="Calibri" panose="020F0502020204030204" pitchFamily="34" charset="0"/>
              </a:rPr>
              <a:t>Economic </a:t>
            </a:r>
            <a:r>
              <a:rPr lang="en-US" altLang="en-US" sz="2800" dirty="0" smtClean="0">
                <a:latin typeface="Calibri" panose="020F0502020204030204" pitchFamily="34" charset="0"/>
              </a:rPr>
              <a:t>growth </a:t>
            </a:r>
            <a:r>
              <a:rPr lang="en-US" altLang="en-US" sz="2800" dirty="0" smtClean="0">
                <a:latin typeface="Calibri" panose="020F0502020204030204" pitchFamily="34" charset="0"/>
              </a:rPr>
              <a:t>is associated:</a:t>
            </a:r>
          </a:p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</a:rPr>
              <a:t>first, with environmental damage,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</a:rPr>
              <a:t>b</a:t>
            </a:r>
            <a:r>
              <a:rPr lang="en-US" altLang="en-US" sz="2800" dirty="0" smtClean="0">
                <a:latin typeface="Calibri" panose="020F0502020204030204" pitchFamily="34" charset="0"/>
              </a:rPr>
              <a:t>ut then improvement, 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past 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a peak level of income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.</a:t>
            </a:r>
            <a:endParaRPr lang="en-US" altLang="en-US" sz="1100" i="1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2400" dirty="0" smtClean="0">
                <a:latin typeface="Calibri" panose="020F0502020204030204" pitchFamily="34" charset="0"/>
              </a:rPr>
              <a:t>for </a:t>
            </a:r>
            <a:r>
              <a:rPr lang="en-US" altLang="en-US" sz="2400" dirty="0" smtClean="0">
                <a:latin typeface="Calibri" panose="020F0502020204030204" pitchFamily="34" charset="0"/>
              </a:rPr>
              <a:t>some pollution measures, </a:t>
            </a:r>
            <a:r>
              <a:rPr lang="en-US" altLang="en-US" sz="1800" dirty="0" smtClean="0">
                <a:latin typeface="Calibri" panose="020F0502020204030204" pitchFamily="34" charset="0"/>
              </a:rPr>
              <a:t>e.g.,</a:t>
            </a:r>
            <a:r>
              <a:rPr lang="en-US" altLang="en-US" sz="2400" dirty="0" smtClean="0"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</a:rPr>
              <a:t>SO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2   </a:t>
            </a:r>
            <a:r>
              <a:rPr lang="en-US" altLang="en-US" sz="2400" dirty="0" smtClean="0">
                <a:latin typeface="Calibri" panose="020F0502020204030204" pitchFamily="34" charset="0"/>
              </a:rPr>
              <a:t>and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  </a:t>
            </a:r>
            <a:r>
              <a:rPr lang="en-US" altLang="en-US" sz="2400" dirty="0" smtClean="0">
                <a:latin typeface="Calibri" panose="020F0502020204030204" pitchFamily="34" charset="0"/>
              </a:rPr>
              <a:t>NO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2 </a:t>
            </a:r>
            <a:r>
              <a:rPr lang="en-US" altLang="en-US" sz="2400" dirty="0" smtClean="0">
                <a:latin typeface="Calibri" panose="020F0502020204030204" pitchFamily="34" charset="0"/>
              </a:rPr>
              <a:t>.</a:t>
            </a:r>
            <a:endParaRPr lang="en-US" altLang="en-US" sz="2400" baseline="-25000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2400" dirty="0" smtClean="0">
                <a:latin typeface="Calibri" panose="020F0502020204030204" pitchFamily="34" charset="0"/>
              </a:rPr>
              <a:t>Peak is estimated about $6,000-$8,000 per capita </a:t>
            </a:r>
            <a:r>
              <a:rPr lang="en-US" altLang="en-US" sz="1800" dirty="0" smtClean="0">
                <a:latin typeface="Calibri" panose="020F0502020204030204" pitchFamily="34" charset="0"/>
              </a:rPr>
              <a:t>(1990 $).</a:t>
            </a:r>
          </a:p>
          <a:p>
            <a:pPr lvl="1" eaLnBrk="1" hangingPunct="1"/>
            <a:r>
              <a:rPr lang="en-US" altLang="en-US" sz="2400" dirty="0" smtClean="0">
                <a:latin typeface="Calibri" panose="020F0502020204030204" pitchFamily="34" charset="0"/>
              </a:rPr>
              <a:t>China has reached that level.</a:t>
            </a:r>
            <a:endParaRPr lang="en-US" altLang="en-US" sz="18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10245" name="Object 4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9382258"/>
              </p:ext>
            </p:extLst>
          </p:nvPr>
        </p:nvGraphicFramePr>
        <p:xfrm>
          <a:off x="3835400" y="1257300"/>
          <a:ext cx="63246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hart" r:id="rId4" imgW="6896224" imgH="2171700" progId="MSGraph.Chart.8">
                  <p:embed/>
                </p:oleObj>
              </mc:Choice>
              <mc:Fallback>
                <p:oleObj name="Chart" r:id="rId4" imgW="6896224" imgH="21717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1257300"/>
                        <a:ext cx="63246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657600" y="1371600"/>
            <a:ext cx="16002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Arial" charset="0"/>
              </a:rPr>
              <a:t>Environmental damage</a:t>
            </a:r>
            <a:endParaRPr lang="en-US" altLang="en-US">
              <a:solidFill>
                <a:srgbClr val="000000"/>
              </a:solidFill>
              <a:ea typeface="MS Mincho" pitchFamily="49" charset="-128"/>
              <a:cs typeface="Arial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V="1">
            <a:off x="4953000" y="2209800"/>
            <a:ext cx="762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V="1">
            <a:off x="5029200" y="2057400"/>
            <a:ext cx="228600" cy="152400"/>
          </a:xfrm>
          <a:prstGeom prst="line">
            <a:avLst/>
          </a:prstGeom>
          <a:noFill/>
          <a:ln w="38100">
            <a:solidFill>
              <a:srgbClr val="694E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V="1">
            <a:off x="5257800" y="1981200"/>
            <a:ext cx="304800" cy="76200"/>
          </a:xfrm>
          <a:prstGeom prst="line">
            <a:avLst/>
          </a:prstGeom>
          <a:noFill/>
          <a:ln w="38100">
            <a:solidFill>
              <a:srgbClr val="AF81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V="1">
            <a:off x="5562600" y="1905000"/>
            <a:ext cx="381000" cy="76200"/>
          </a:xfrm>
          <a:prstGeom prst="line">
            <a:avLst/>
          </a:prstGeom>
          <a:noFill/>
          <a:ln w="38100">
            <a:solidFill>
              <a:srgbClr val="AFAF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6019800" y="1905000"/>
            <a:ext cx="304800" cy="0"/>
          </a:xfrm>
          <a:prstGeom prst="line">
            <a:avLst/>
          </a:prstGeom>
          <a:noFill/>
          <a:ln w="38100">
            <a:solidFill>
              <a:srgbClr val="93B5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6324600" y="1905000"/>
            <a:ext cx="304800" cy="76200"/>
          </a:xfrm>
          <a:prstGeom prst="line">
            <a:avLst/>
          </a:prstGeom>
          <a:noFill/>
          <a:ln w="38100">
            <a:solidFill>
              <a:srgbClr val="78C12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6629400" y="1981200"/>
            <a:ext cx="304800" cy="152400"/>
          </a:xfrm>
          <a:prstGeom prst="line">
            <a:avLst/>
          </a:prstGeom>
          <a:noFill/>
          <a:ln w="38100">
            <a:solidFill>
              <a:srgbClr val="35D81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8610600" cy="4819650"/>
          </a:xfrm>
          <a:noFill/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28600" y="5927725"/>
            <a:ext cx="5008563" cy="78422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Karen Clay &amp; Werner </a:t>
            </a:r>
            <a:r>
              <a:rPr lang="en-US" sz="1100" b="1" dirty="0" err="1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Troesken</a:t>
            </a:r>
            <a:r>
              <a:rPr lang="en-US" sz="1100" b="1" dirty="0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, 2010. </a:t>
            </a:r>
            <a:r>
              <a:rPr lang="en-US" sz="1100" dirty="0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100" dirty="0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1100" dirty="0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"</a:t>
            </a:r>
            <a:r>
              <a:rPr lang="en-US" sz="1100" b="1" dirty="0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Did Frederick </a:t>
            </a:r>
            <a:r>
              <a:rPr lang="en-US" sz="1100" b="1" dirty="0" err="1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Brodie</a:t>
            </a:r>
            <a:r>
              <a:rPr lang="en-US" sz="1100" b="1" dirty="0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Discover the World's First </a:t>
            </a:r>
            <a:br>
              <a:rPr lang="en-US" sz="1100" b="1" dirty="0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1100" b="1" dirty="0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Environmental Kuznets Curve? Coal Smoke and </a:t>
            </a:r>
            <a:br>
              <a:rPr lang="en-US" sz="1100" b="1" dirty="0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1100" b="1" dirty="0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the Rise and Fall of the London Fog</a:t>
            </a:r>
            <a:r>
              <a:rPr lang="en-US" sz="1100" dirty="0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," </a:t>
            </a:r>
            <a:r>
              <a:rPr lang="en-US" sz="1050" dirty="0">
                <a:solidFill>
                  <a:srgbClr val="333333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NBER WP 15669</a:t>
            </a:r>
            <a:r>
              <a:rPr lang="en-US" sz="12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5891213"/>
            <a:ext cx="363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imgs.sfgate.com/c/pictures/2003/01/05/tr_london-fog_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541588" cy="167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158750"/>
            <a:ext cx="8582025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4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The</a:t>
            </a:r>
            <a:r>
              <a:rPr lang="en-US" sz="3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first EKC: The London Fog (1730-1910), </a:t>
            </a:r>
            <a:r>
              <a:rPr lang="en-US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i.e., coal smoke 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5410200" y="2133600"/>
            <a:ext cx="1143000" cy="2133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6858000" y="2133600"/>
            <a:ext cx="762000" cy="2362200"/>
          </a:xfrm>
          <a:prstGeom prst="straightConnector1">
            <a:avLst/>
          </a:prstGeom>
          <a:noFill/>
          <a:ln w="762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421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Six questions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45" y="4343688"/>
            <a:ext cx="8279155" cy="698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4. Has </a:t>
            </a:r>
            <a:r>
              <a:rPr lang="en-US" dirty="0" smtClean="0">
                <a:latin typeface="Calibri" panose="020F0502020204030204" pitchFamily="34" charset="0"/>
              </a:rPr>
              <a:t>the RMB been “undervalued</a:t>
            </a:r>
            <a:r>
              <a:rPr lang="en-US" dirty="0" smtClean="0">
                <a:latin typeface="Calibri" panose="020F0502020204030204" pitchFamily="34" charset="0"/>
              </a:rPr>
              <a:t>”?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0" y="4368225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Yes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5" descr="ANd9GcQMgPjnbjcyj04YmZhzgEV46G5MN8nPYVoV0COYwiUqmvDczcd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27" y="1600200"/>
            <a:ext cx="2261027" cy="122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0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EDCC8A-3252-4689-A483-8ADC0454DE87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0"/>
            <a:ext cx="86106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0" y="5813425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Compare to estimate for 2000 </a:t>
            </a:r>
            <a:r>
              <a:rPr lang="en-US" altLang="en-US" sz="1800" dirty="0">
                <a:latin typeface="Calibri" panose="020F0502020204030204" pitchFamily="34" charset="0"/>
                <a:cs typeface="Times New Roman" pitchFamily="18" charset="0"/>
              </a:rPr>
              <a:t>(Frankel </a:t>
            </a:r>
            <a:r>
              <a:rPr lang="en-US" altLang="en-US" sz="1200" dirty="0">
                <a:latin typeface="Calibri" panose="020F0502020204030204" pitchFamily="34" charset="0"/>
                <a:cs typeface="Times New Roman" pitchFamily="18" charset="0"/>
              </a:rPr>
              <a:t>2005</a:t>
            </a:r>
            <a:r>
              <a:rPr lang="en-US" altLang="en-US" sz="1800" dirty="0">
                <a:latin typeface="Calibri" panose="020F0502020204030204" pitchFamily="34" charset="0"/>
                <a:cs typeface="Times New Roman" pitchFamily="18" charset="0"/>
              </a:rPr>
              <a:t>):</a:t>
            </a:r>
            <a:r>
              <a:rPr lang="en-US" altLang="en-US" sz="26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600" dirty="0">
                <a:latin typeface="Calibri" panose="020F0502020204030204" pitchFamily="34" charset="0"/>
              </a:rPr>
              <a:t>36%.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As recently as 2009</a:t>
            </a:r>
            <a:r>
              <a:rPr lang="en-US" altLang="en-US" sz="1800" dirty="0">
                <a:latin typeface="Calibri" panose="020F0502020204030204" pitchFamily="34" charset="0"/>
              </a:rPr>
              <a:t> (Chang </a:t>
            </a:r>
            <a:r>
              <a:rPr lang="en-US" altLang="en-US" sz="1200" dirty="0">
                <a:latin typeface="Calibri" panose="020F0502020204030204" pitchFamily="34" charset="0"/>
              </a:rPr>
              <a:t>2012</a:t>
            </a:r>
            <a:r>
              <a:rPr lang="en-US" altLang="en-US" sz="1800" dirty="0">
                <a:latin typeface="Calibri" panose="020F0502020204030204" pitchFamily="34" charset="0"/>
              </a:rPr>
              <a:t>)</a:t>
            </a:r>
            <a:r>
              <a:rPr lang="en-US" altLang="en-US" sz="600" dirty="0">
                <a:latin typeface="Calibri" panose="020F0502020204030204" pitchFamily="34" charset="0"/>
              </a:rPr>
              <a:t> </a:t>
            </a:r>
            <a:r>
              <a:rPr lang="en-US" altLang="en-US" sz="1800" b="1" dirty="0">
                <a:latin typeface="Calibri" panose="020F0502020204030204" pitchFamily="34" charset="0"/>
              </a:rPr>
              <a:t>:</a:t>
            </a:r>
            <a:r>
              <a:rPr lang="en-US" altLang="en-US" sz="1800" dirty="0">
                <a:latin typeface="Calibri" panose="020F0502020204030204" pitchFamily="34" charset="0"/>
              </a:rPr>
              <a:t>  </a:t>
            </a:r>
            <a:r>
              <a:rPr lang="en-US" altLang="en-US" sz="2600" dirty="0">
                <a:latin typeface="Calibri" panose="020F0502020204030204" pitchFamily="34" charset="0"/>
              </a:rPr>
              <a:t>25% .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447800" y="442913"/>
            <a:ext cx="5380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The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Balassa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-Samuelson Relationship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2005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V="1">
            <a:off x="4333875" y="2886075"/>
            <a:ext cx="617538" cy="38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20487" name="Picture 7" descr="paul-samuelso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595313" cy="835025"/>
          </a:xfrm>
          <a:prstGeom prst="rect">
            <a:avLst/>
          </a:prstGeom>
          <a:noFill/>
          <a:ln w="76200">
            <a:solidFill>
              <a:srgbClr val="D6DCD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2900" y="4708257"/>
            <a:ext cx="8458200" cy="113877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6363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Source: Arvind Subramanian</a:t>
            </a:r>
            <a:r>
              <a:rPr lang="en-US" altLang="en-US" sz="1800" dirty="0">
                <a:solidFill>
                  <a:srgbClr val="36363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altLang="en-US" sz="900" dirty="0">
                <a:solidFill>
                  <a:srgbClr val="363636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PB10-08, Peterson Institute for International Economics, April 2010.</a:t>
            </a:r>
            <a:endParaRPr lang="en-US" altLang="en-US" sz="200" dirty="0">
              <a:solidFill>
                <a:srgbClr val="363636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" dirty="0">
                <a:solidFill>
                  <a:srgbClr val="363636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200" dirty="0">
                <a:solidFill>
                  <a:srgbClr val="363636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2600" dirty="0" smtClean="0">
                <a:solidFill>
                  <a:srgbClr val="363636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Estimated </a:t>
            </a:r>
            <a:r>
              <a:rPr lang="en-US" altLang="en-US" sz="2600" dirty="0">
                <a:solidFill>
                  <a:srgbClr val="363636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2005 undervaluation </a:t>
            </a:r>
            <a:r>
              <a:rPr lang="en-US" altLang="en-US" sz="2600" dirty="0" smtClean="0">
                <a:solidFill>
                  <a:srgbClr val="363636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of RMB </a:t>
            </a:r>
            <a:r>
              <a:rPr lang="en-US" altLang="en-US" sz="2600" dirty="0">
                <a:solidFill>
                  <a:srgbClr val="363636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= 31</a:t>
            </a:r>
            <a:r>
              <a:rPr lang="en-US" altLang="en-US" sz="2600" dirty="0" smtClean="0">
                <a:solidFill>
                  <a:srgbClr val="363636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%,</a:t>
            </a:r>
            <a:endParaRPr lang="en-US" altLang="en-US" sz="2600" dirty="0">
              <a:solidFill>
                <a:srgbClr val="363636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363636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averaging </a:t>
            </a:r>
            <a:r>
              <a:rPr lang="en-US" altLang="en-US" sz="2200" dirty="0">
                <a:solidFill>
                  <a:srgbClr val="363636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across four </a:t>
            </a:r>
            <a:r>
              <a:rPr lang="en-US" altLang="en-US" sz="2200" dirty="0" smtClean="0">
                <a:solidFill>
                  <a:srgbClr val="363636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regression estimates.</a:t>
            </a:r>
            <a:endParaRPr lang="en-US" altLang="en-US" sz="2200" dirty="0">
              <a:solidFill>
                <a:srgbClr val="363636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835275"/>
            <a:ext cx="904875" cy="441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0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Six questions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4368225"/>
            <a:ext cx="7150100" cy="1630363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en-US" dirty="0" smtClean="0">
                <a:latin typeface="Calibri" panose="020F0502020204030204" pitchFamily="34" charset="0"/>
              </a:rPr>
              <a:t>Has </a:t>
            </a:r>
            <a:r>
              <a:rPr lang="en-US" dirty="0" smtClean="0">
                <a:latin typeface="Calibri" panose="020F0502020204030204" pitchFamily="34" charset="0"/>
              </a:rPr>
              <a:t>the RMB been “undervalued</a:t>
            </a:r>
            <a:r>
              <a:rPr lang="en-US" dirty="0" smtClean="0">
                <a:latin typeface="Calibri" panose="020F0502020204030204" pitchFamily="34" charset="0"/>
              </a:rPr>
              <a:t>”?</a:t>
            </a:r>
          </a:p>
          <a:p>
            <a:pPr marL="514350" indent="-514350">
              <a:buAutoNum type="arabicPeriod" startAt="4"/>
            </a:pPr>
            <a:r>
              <a:rPr lang="en-US" dirty="0" smtClean="0">
                <a:latin typeface="Calibri" panose="020F0502020204030204" pitchFamily="34" charset="0"/>
              </a:rPr>
              <a:t>Is </a:t>
            </a:r>
            <a:r>
              <a:rPr lang="en-US" dirty="0" smtClean="0">
                <a:latin typeface="Calibri" panose="020F0502020204030204" pitchFamily="34" charset="0"/>
              </a:rPr>
              <a:t>it still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0" y="4368225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Yes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964550"/>
            <a:ext cx="2313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Probably not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5" descr="ANd9GcQMgPjnbjcyj04YmZhzgEV46G5MN8nPYVoV0COYwiUqmvDczcd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1676400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88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 trend of real appreciation since 2005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8818563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953125"/>
            <a:ext cx="2638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6334125"/>
            <a:ext cx="18669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685800" y="6062663"/>
            <a:ext cx="289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/>
              <a:t>Dooley, </a:t>
            </a:r>
            <a:r>
              <a:rPr lang="en-US" altLang="en-US" sz="1200" dirty="0" err="1"/>
              <a:t>Folkerts</a:t>
            </a:r>
            <a:r>
              <a:rPr lang="en-US" altLang="en-US" sz="1200" dirty="0"/>
              <a:t>-Landau, Garber (2014)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3124200" y="2438400"/>
            <a:ext cx="5638800" cy="1938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763000" cy="838200"/>
          </a:xfrm>
        </p:spPr>
        <p:txBody>
          <a:bodyPr/>
          <a:lstStyle/>
          <a:p>
            <a:r>
              <a:rPr lang="en-US" altLang="en-US" sz="2200" smtClean="0">
                <a:latin typeface="Calibri" pitchFamily="34" charset="0"/>
              </a:rPr>
              <a:t>“Is the Renminbi Still Undervalued? Not According to New PPP Estimates”</a:t>
            </a:r>
            <a:r>
              <a:rPr lang="en-US" altLang="en-US" smtClean="0">
                <a:latin typeface="Calibri" pitchFamily="34" charset="0"/>
              </a:rPr>
              <a:t/>
            </a:r>
            <a:br>
              <a:rPr lang="en-US" altLang="en-US" smtClean="0">
                <a:latin typeface="Calibri" pitchFamily="34" charset="0"/>
              </a:rPr>
            </a:br>
            <a:r>
              <a:rPr lang="en-US" altLang="en-US" sz="1800" smtClean="0">
                <a:solidFill>
                  <a:schemeClr val="tx1"/>
                </a:solidFill>
                <a:latin typeface="Calibri" pitchFamily="34" charset="0"/>
              </a:rPr>
              <a:t>M.Kessler</a:t>
            </a:r>
            <a:r>
              <a:rPr lang="en-US" altLang="en-US" sz="1800" smtClean="0">
                <a:latin typeface="Calibri" pitchFamily="34" charset="0"/>
              </a:rPr>
              <a:t> &amp; A.Subramanian, PIIE, May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API-120 -  Prof. J. Frankel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4" name="Picture 2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6962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5562600"/>
          <a:ext cx="7507288" cy="944563"/>
        </p:xfrm>
        <a:graphic>
          <a:graphicData uri="http://schemas.openxmlformats.org/drawingml/2006/table">
            <a:tbl>
              <a:tblPr/>
              <a:tblGrid>
                <a:gridCol w="1748273"/>
                <a:gridCol w="2976613"/>
                <a:gridCol w="2782402"/>
              </a:tblGrid>
              <a:tr h="3539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Benchmark years</a:t>
                      </a:r>
                    </a:p>
                  </a:txBody>
                  <a:tcPr marL="25656" marR="25656" marT="25665" marB="25665" anchor="ctr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GDP per capita (in PPP dollars)</a:t>
                      </a:r>
                    </a:p>
                  </a:txBody>
                  <a:tcPr marL="25656" marR="25656" marT="25665" marB="25665" anchor="ctr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RMB undervaluation </a:t>
                      </a:r>
                      <a:r>
                        <a:rPr lang="en-US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(percent</a:t>
                      </a:r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25656" marR="25656" marT="25665" marB="25665" anchor="ctr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</a:tr>
              <a:tr h="2952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25656" marR="25656" marT="25665" marB="25665" anchor="ctr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4,802</a:t>
                      </a:r>
                    </a:p>
                  </a:txBody>
                  <a:tcPr marL="25656" marR="25656" marT="25665" marB="25665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-34.5</a:t>
                      </a:r>
                    </a:p>
                  </a:txBody>
                  <a:tcPr marL="25656" marR="25656" marT="25665" marB="25665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25656" marR="25656" marT="25665" marB="25665" anchor="ctr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10,057</a:t>
                      </a:r>
                    </a:p>
                  </a:txBody>
                  <a:tcPr marL="25656" marR="25656" marT="25665" marB="25665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-9.7</a:t>
                      </a:r>
                    </a:p>
                  </a:txBody>
                  <a:tcPr marL="25656" marR="25656" marT="25665" marB="25665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5864" name="Rectangle 3"/>
          <p:cNvSpPr>
            <a:spLocks noChangeArrowheads="1"/>
          </p:cNvSpPr>
          <p:nvPr/>
        </p:nvSpPr>
        <p:spPr bwMode="auto">
          <a:xfrm>
            <a:off x="1082675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5486400" y="3641725"/>
            <a:ext cx="0" cy="5492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4191000"/>
            <a:ext cx="1143000" cy="557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1905000" y="2743200"/>
            <a:ext cx="6096000" cy="17938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762000" y="457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2400" kern="0" dirty="0" smtClean="0">
                <a:latin typeface="Calibri" panose="020F0502020204030204" pitchFamily="34" charset="0"/>
              </a:rPr>
              <a:t>In 2014, the ICP released new absolute price data.</a:t>
            </a:r>
            <a:endParaRPr lang="en-US" sz="2000" kern="0" dirty="0">
              <a:latin typeface="Calibri" panose="020F0502020204030204" pitchFamily="34" charset="0"/>
            </a:endParaRPr>
          </a:p>
        </p:txBody>
      </p:sp>
      <p:pic>
        <p:nvPicPr>
          <p:cNvPr id="35869" name="Picture 7" descr="paul-samuelso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1800" cy="606425"/>
          </a:xfrm>
          <a:prstGeom prst="rect">
            <a:avLst/>
          </a:prstGeom>
          <a:solidFill>
            <a:schemeClr val="bg1"/>
          </a:solidFill>
          <a:ln w="76200">
            <a:solidFill>
              <a:srgbClr val="D6DCDB"/>
            </a:solidFill>
            <a:miter lim="800000"/>
            <a:headEnd/>
            <a:tailEnd/>
          </a:ln>
        </p:spPr>
      </p:pic>
      <p:sp>
        <p:nvSpPr>
          <p:cNvPr id="35870" name="Rectangle 5"/>
          <p:cNvSpPr>
            <a:spLocks noChangeArrowheads="1"/>
          </p:cNvSpPr>
          <p:nvPr/>
        </p:nvSpPr>
        <p:spPr bwMode="auto">
          <a:xfrm>
            <a:off x="457200" y="9525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itchFamily="34" charset="0"/>
                <a:cs typeface="Times New Roman" pitchFamily="18" charset="0"/>
              </a:rPr>
              <a:t>Balassa-Samuelson estimated for 2011</a:t>
            </a:r>
            <a:endParaRPr lang="en-US" altLang="en-US" sz="240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Six questions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600200"/>
            <a:ext cx="827915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Has China passed US as #1 economy?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Do China’s accomplishments warrant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a big increase in its IMF quota share?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Has it reached incomes where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it can afford to cut pollution?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Has the RMB been “undervalued”?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Is it still?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Does the RMB warrant inclusion in the SDR?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70800" y="1586925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No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6019800"/>
            <a:ext cx="2134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No; not yet.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2653725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Yes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370840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Yes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4368225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Yes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939725"/>
            <a:ext cx="2313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Probably not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Six questions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5532437"/>
            <a:ext cx="8279155" cy="792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6. Does </a:t>
            </a:r>
            <a:r>
              <a:rPr lang="en-US" dirty="0" smtClean="0">
                <a:latin typeface="Calibri" panose="020F0502020204030204" pitchFamily="34" charset="0"/>
              </a:rPr>
              <a:t>the RMB warrant inclusion in the SDR?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019800"/>
            <a:ext cx="2134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No; not yet.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5" descr="ANd9GcQMgPjnbjcyj04YmZhzgEV46G5MN8nPYVoV0COYwiUqmvDczcd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1676400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990600"/>
            <a:ext cx="9029700" cy="5334000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The </a:t>
            </a:r>
            <a:r>
              <a:rPr lang="en-US" altLang="en-US" dirty="0" smtClean="0">
                <a:latin typeface="Calibri" panose="020F0502020204030204" pitchFamily="34" charset="0"/>
              </a:rPr>
              <a:t>idea </a:t>
            </a:r>
            <a:r>
              <a:rPr lang="en-US" altLang="en-US" dirty="0" smtClean="0">
                <a:latin typeface="Calibri" panose="020F0502020204030204" pitchFamily="34" charset="0"/>
              </a:rPr>
              <a:t>that the renminbi is joining </a:t>
            </a:r>
            <a:br>
              <a:rPr lang="en-US" altLang="en-US" dirty="0" smtClean="0">
                <a:latin typeface="Calibri" panose="020F0502020204030204" pitchFamily="34" charset="0"/>
              </a:rPr>
            </a:br>
            <a:r>
              <a:rPr lang="en-US" altLang="en-US" dirty="0" smtClean="0">
                <a:latin typeface="Calibri" panose="020F0502020204030204" pitchFamily="34" charset="0"/>
              </a:rPr>
              <a:t>the ranks of international </a:t>
            </a:r>
            <a:br>
              <a:rPr lang="en-US" altLang="en-US" dirty="0" smtClean="0">
                <a:latin typeface="Calibri" panose="020F0502020204030204" pitchFamily="34" charset="0"/>
              </a:rPr>
            </a:br>
            <a:r>
              <a:rPr lang="en-US" altLang="en-US" dirty="0" smtClean="0">
                <a:latin typeface="Calibri" panose="020F0502020204030204" pitchFamily="34" charset="0"/>
              </a:rPr>
              <a:t>currencies has generated </a:t>
            </a:r>
            <a:br>
              <a:rPr lang="en-US" altLang="en-US" dirty="0" smtClean="0">
                <a:latin typeface="Calibri" panose="020F0502020204030204" pitchFamily="34" charset="0"/>
              </a:rPr>
            </a:br>
            <a:r>
              <a:rPr lang="en-US" altLang="en-US" dirty="0" smtClean="0">
                <a:latin typeface="Calibri" panose="020F0502020204030204" pitchFamily="34" charset="0"/>
              </a:rPr>
              <a:t>much excitement. </a:t>
            </a:r>
            <a:endParaRPr lang="en-US" altLang="en-US" sz="500" dirty="0" smtClean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 sz="500" dirty="0" smtClean="0">
              <a:latin typeface="Calibri" panose="020F0502020204030204" pitchFamily="34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</a:rPr>
              <a:t>Indeed </a:t>
            </a:r>
            <a:r>
              <a:rPr lang="en-US" altLang="en-US" dirty="0" smtClean="0">
                <a:latin typeface="Calibri" panose="020F0502020204030204" pitchFamily="34" charset="0"/>
              </a:rPr>
              <a:t>some claim that the RMB </a:t>
            </a:r>
            <a:br>
              <a:rPr lang="en-US" altLang="en-US" dirty="0" smtClean="0">
                <a:latin typeface="Calibri" panose="020F0502020204030204" pitchFamily="34" charset="0"/>
              </a:rPr>
            </a:br>
            <a:r>
              <a:rPr lang="en-US" altLang="en-US" dirty="0" smtClean="0">
                <a:latin typeface="Calibri" panose="020F0502020204030204" pitchFamily="34" charset="0"/>
              </a:rPr>
              <a:t>could even overtake the $ by 2020:</a:t>
            </a:r>
          </a:p>
          <a:p>
            <a:pPr lvl="2"/>
            <a:r>
              <a:rPr lang="en-US" altLang="en-US" sz="2200" dirty="0" smtClean="0">
                <a:latin typeface="Calibri" panose="020F0502020204030204" pitchFamily="34" charset="0"/>
              </a:rPr>
              <a:t>Subramanian (2011a, b</a:t>
            </a:r>
            <a:r>
              <a:rPr lang="en-US" altLang="en-US" sz="2200" dirty="0" smtClean="0">
                <a:latin typeface="Calibri" panose="020F0502020204030204" pitchFamily="34" charset="0"/>
              </a:rPr>
              <a:t>).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&amp;</a:t>
            </a:r>
            <a:r>
              <a:rPr lang="en-US" altLang="en-US" dirty="0" smtClean="0">
                <a:latin typeface="Calibri" panose="020F0502020204030204" pitchFamily="34" charset="0"/>
              </a:rPr>
              <a:t> that the IMF will add the RMB to the SDR basket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</a:rPr>
              <a:t>i</a:t>
            </a:r>
            <a:r>
              <a:rPr lang="en-US" altLang="en-US" sz="2400" dirty="0" smtClean="0">
                <a:latin typeface="Calibri" panose="020F0502020204030204" pitchFamily="34" charset="0"/>
              </a:rPr>
              <a:t>n the 5-year review this year, 2015.</a:t>
            </a:r>
          </a:p>
          <a:p>
            <a:pPr lvl="1"/>
            <a:r>
              <a:rPr lang="en-US" altLang="en-US" sz="2400" dirty="0" smtClean="0">
                <a:latin typeface="Calibri" panose="020F0502020204030204" pitchFamily="34" charset="0"/>
              </a:rPr>
              <a:t>Criteria require the currency to be “freely usable.“</a:t>
            </a:r>
            <a:r>
              <a:rPr lang="en-US" altLang="en-US" sz="500" dirty="0" smtClean="0">
                <a:latin typeface="Calibri" panose="020F0502020204030204" pitchFamily="34" charset="0"/>
              </a:rPr>
              <a:t/>
            </a:r>
            <a:br>
              <a:rPr lang="en-US" altLang="en-US" sz="500" dirty="0" smtClean="0">
                <a:latin typeface="Calibri" panose="020F0502020204030204" pitchFamily="34" charset="0"/>
              </a:rPr>
            </a:br>
            <a:endParaRPr lang="en-US" altLang="en-US" sz="500" dirty="0" smtClean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T</a:t>
            </a:r>
            <a:r>
              <a:rPr lang="en-US" altLang="en-US" dirty="0" smtClean="0">
                <a:latin typeface="Calibri" panose="020F0502020204030204" pitchFamily="34" charset="0"/>
              </a:rPr>
              <a:t>here </a:t>
            </a:r>
            <a:r>
              <a:rPr lang="en-US" altLang="en-US" dirty="0" smtClean="0">
                <a:latin typeface="Calibri" panose="020F0502020204030204" pitchFamily="34" charset="0"/>
              </a:rPr>
              <a:t>are good reasons to doubt it.</a:t>
            </a:r>
          </a:p>
        </p:txBody>
      </p:sp>
      <p:pic>
        <p:nvPicPr>
          <p:cNvPr id="5123" name="Picture 5" descr="ANd9GcQMgPjnbjcyj04YmZhzgEV46G5MN8nPYVoV0COYwiUqmvDczcd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1676400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7112" y="152400"/>
            <a:ext cx="6166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International Currency Rankings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7690F-238C-4824-9118-B2CBB1E51DA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19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5874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3285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China remains far less open financially</a:t>
            </a:r>
            <a:br>
              <a:rPr lang="en-US" sz="3600" dirty="0" smtClean="0">
                <a:latin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</a:rPr>
              <a:t>than the US or UK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211669"/>
            <a:ext cx="8077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</a:rPr>
              <a:t>Higher values denote higher financial openness.   </a:t>
            </a:r>
            <a:r>
              <a:rPr lang="en-US" sz="2100" dirty="0" smtClean="0">
                <a:latin typeface="Calibri" panose="020F0502020204030204" pitchFamily="34" charset="0"/>
              </a:rPr>
              <a:t>Source</a:t>
            </a:r>
            <a:r>
              <a:rPr lang="en-US" sz="2100" dirty="0">
                <a:latin typeface="Calibri" panose="020F0502020204030204" pitchFamily="34" charset="0"/>
              </a:rPr>
              <a:t>: Chinn (2012).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1447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</a:rPr>
              <a:t>De </a:t>
            </a:r>
            <a:r>
              <a:rPr lang="en-US" i="1" dirty="0">
                <a:solidFill>
                  <a:schemeClr val="bg2"/>
                </a:solidFill>
              </a:rPr>
              <a:t>jure</a:t>
            </a:r>
            <a:r>
              <a:rPr lang="en-US" dirty="0">
                <a:solidFill>
                  <a:schemeClr val="bg2"/>
                </a:solidFill>
              </a:rPr>
              <a:t> financial openness index (Chinn-Ito KAOPEN).</a:t>
            </a:r>
          </a:p>
          <a:p>
            <a:endParaRPr lang="en-US" dirty="0"/>
          </a:p>
        </p:txBody>
      </p:sp>
      <p:pic>
        <p:nvPicPr>
          <p:cNvPr id="7" name="Picture 2" descr="http://sandiegodiplomacy.org/wp-content/uploads/2011/07/Flag-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53000"/>
            <a:ext cx="612775" cy="4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merica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326826"/>
            <a:ext cx="612775" cy="4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9" descr="j0164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2" y="2255374"/>
            <a:ext cx="3551038" cy="233093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8" descr="yuan-dollar-bil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55374"/>
            <a:ext cx="3487355" cy="230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1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Appendices on the RMB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686800" cy="33528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1. No longer so clearly undervalued.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2. The RMB as an international currency.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>
                <a:latin typeface="Calibri" panose="020F0502020204030204" pitchFamily="34" charset="0"/>
              </a:rPr>
              <a:pPr>
                <a:defRPr/>
              </a:pPr>
              <a:t>24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1. China </a:t>
            </a:r>
            <a:r>
              <a:rPr lang="en-US" altLang="en-US" dirty="0" smtClean="0">
                <a:solidFill>
                  <a:srgbClr val="FFFF00"/>
                </a:solidFill>
              </a:rPr>
              <a:t>Adjusts, 2009-12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8" y="1600200"/>
            <a:ext cx="8991600" cy="4983163"/>
          </a:xfrm>
        </p:spPr>
        <p:txBody>
          <a:bodyPr/>
          <a:lstStyle/>
          <a:p>
            <a:r>
              <a:rPr lang="en-US" altLang="en-US" dirty="0" smtClean="0"/>
              <a:t>Various </a:t>
            </a:r>
            <a:r>
              <a:rPr lang="en-US" altLang="en-US" dirty="0" smtClean="0"/>
              <a:t>measures </a:t>
            </a:r>
            <a:r>
              <a:rPr lang="en-US" altLang="en-US" dirty="0" smtClean="0"/>
              <a:t>suggest that China </a:t>
            </a:r>
            <a:r>
              <a:rPr lang="en-US" altLang="en-US" dirty="0" smtClean="0"/>
              <a:t> </a:t>
            </a:r>
            <a:r>
              <a:rPr lang="en-US" altLang="en-US" dirty="0" smtClean="0"/>
              <a:t>achieved a </a:t>
            </a:r>
            <a:r>
              <a:rPr lang="en-US" altLang="en-US" dirty="0" smtClean="0"/>
              <a:t>share </a:t>
            </a:r>
            <a:r>
              <a:rPr lang="en-US" altLang="en-US" dirty="0" smtClean="0"/>
              <a:t>of the needed trade adjustment </a:t>
            </a:r>
            <a:r>
              <a:rPr lang="en-US" altLang="en-US" dirty="0" smtClean="0"/>
              <a:t>after </a:t>
            </a:r>
            <a:r>
              <a:rPr lang="en-US" altLang="en-US" dirty="0" smtClean="0"/>
              <a:t>2009:</a:t>
            </a:r>
            <a:br>
              <a:rPr lang="en-US" altLang="en-US" dirty="0" smtClean="0"/>
            </a:br>
            <a:endParaRPr lang="en-US" altLang="en-US" sz="800" dirty="0" smtClean="0"/>
          </a:p>
          <a:p>
            <a:r>
              <a:rPr lang="en-US" altLang="en-US" dirty="0" smtClean="0"/>
              <a:t>Its trade surplus peaked at $300 billion in 2008, and declined thereafter. 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 smtClean="0"/>
          </a:p>
          <a:p>
            <a:r>
              <a:rPr lang="en-US" altLang="en-US" dirty="0" smtClean="0"/>
              <a:t>Substantial real appreciation of the RMB </a:t>
            </a:r>
            <a:br>
              <a:rPr lang="en-US" altLang="en-US" dirty="0" smtClean="0"/>
            </a:br>
            <a:r>
              <a:rPr lang="en-US" altLang="en-US" dirty="0" smtClean="0"/>
              <a:t>brought </a:t>
            </a:r>
            <a:r>
              <a:rPr lang="en-US" altLang="en-US" dirty="0" smtClean="0"/>
              <a:t>it closer to equilibrium. </a:t>
            </a:r>
          </a:p>
          <a:p>
            <a:pPr lvl="1"/>
            <a:r>
              <a:rPr lang="en-US" altLang="en-US" sz="2700" dirty="0" smtClean="0"/>
              <a:t>Some nominal appreciation  +</a:t>
            </a:r>
          </a:p>
          <a:p>
            <a:pPr lvl="1"/>
            <a:r>
              <a:rPr lang="en-US" altLang="en-US" sz="2700" dirty="0" smtClean="0"/>
              <a:t>Some price</a:t>
            </a:r>
            <a:r>
              <a:rPr lang="en-US" altLang="en-US" sz="2000" dirty="0" smtClean="0"/>
              <a:t> </a:t>
            </a:r>
            <a:r>
              <a:rPr lang="en-US" altLang="en-US" sz="2700" dirty="0" smtClean="0"/>
              <a:t>inflation and, especially, wage increases.</a:t>
            </a:r>
          </a:p>
        </p:txBody>
      </p:sp>
    </p:spTree>
    <p:extLst>
      <p:ext uri="{BB962C8B-B14F-4D97-AF65-F5344CB8AC3E}">
        <p14:creationId xmlns:p14="http://schemas.microsoft.com/office/powerpoint/2010/main" val="24356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FFFF00"/>
                </a:solidFill>
              </a:rPr>
              <a:t>Adjustment of relative prices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98638"/>
            <a:ext cx="8915400" cy="46021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The famous “</a:t>
            </a:r>
            <a:r>
              <a:rPr lang="en-US" altLang="en-US" smtClean="0">
                <a:hlinkClick r:id="rId3"/>
              </a:rPr>
              <a:t>China price</a:t>
            </a:r>
            <a:r>
              <a:rPr lang="en-US" altLang="en-US" smtClean="0"/>
              <a:t>”:</a:t>
            </a:r>
            <a:br>
              <a:rPr lang="en-US" altLang="en-US" smtClean="0"/>
            </a:br>
            <a:endParaRPr lang="en-US" altLang="en-US" sz="1000" smtClean="0"/>
          </a:p>
          <a:p>
            <a:pPr lvl="1">
              <a:lnSpc>
                <a:spcPct val="80000"/>
              </a:lnSpc>
            </a:pPr>
            <a:r>
              <a:rPr lang="en-US" altLang="en-US" smtClean="0"/>
              <a:t>Ever since China rejoined the world economy </a:t>
            </a:r>
            <a:br>
              <a:rPr lang="en-US" altLang="en-US" smtClean="0"/>
            </a:br>
            <a:r>
              <a:rPr lang="en-US" altLang="en-US" smtClean="0"/>
              <a:t>3 decades ago, its trading partners have been snapping up exports of manufacturing goods,</a:t>
            </a:r>
            <a:br>
              <a:rPr lang="en-US" altLang="en-US" smtClean="0"/>
            </a:br>
            <a:endParaRPr lang="en-US" altLang="en-US" sz="1000" smtClean="0"/>
          </a:p>
          <a:p>
            <a:pPr lvl="1">
              <a:lnSpc>
                <a:spcPct val="80000"/>
              </a:lnSpc>
            </a:pPr>
            <a:r>
              <a:rPr lang="en-US" altLang="en-US" smtClean="0"/>
              <a:t>because low Chinese wages made them </a:t>
            </a:r>
            <a:br>
              <a:rPr lang="en-US" altLang="en-US" smtClean="0"/>
            </a:br>
            <a:r>
              <a:rPr lang="en-US" altLang="en-US" smtClean="0"/>
              <a:t>super-competitive on world markets. </a:t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80000"/>
              </a:lnSpc>
            </a:pPr>
            <a:r>
              <a:rPr lang="en-US" altLang="en-US" sz="3100" smtClean="0"/>
              <a:t>But relative prices adjusted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following the laws of market economics.  </a:t>
            </a:r>
          </a:p>
        </p:txBody>
      </p:sp>
    </p:spTree>
    <p:extLst>
      <p:ext uri="{BB962C8B-B14F-4D97-AF65-F5344CB8AC3E}">
        <p14:creationId xmlns:p14="http://schemas.microsoft.com/office/powerpoint/2010/main" val="41719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altLang="en-US" sz="2400" smtClean="0">
                <a:solidFill>
                  <a:srgbClr val="FFFF00"/>
                </a:solidFill>
              </a:rPr>
              <a:t>Adjustment of relative prices, </a:t>
            </a:r>
            <a:r>
              <a:rPr lang="en-US" altLang="en-US" sz="2000" smtClean="0">
                <a:solidFill>
                  <a:srgbClr val="FFFF00"/>
                </a:solidFill>
              </a:rPr>
              <a:t>continued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678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The change in relative prices is reflected </a:t>
            </a:r>
            <a:br>
              <a:rPr lang="en-US" altLang="en-US" smtClean="0"/>
            </a:br>
            <a:r>
              <a:rPr lang="en-US" altLang="en-US" smtClean="0"/>
              <a:t>as real exchange rate appreciation. </a:t>
            </a:r>
            <a:br>
              <a:rPr lang="en-US" altLang="en-US" smtClean="0"/>
            </a:br>
            <a:endParaRPr lang="en-US" altLang="en-US" sz="1000" smtClean="0"/>
          </a:p>
          <a:p>
            <a:pPr lvl="1">
              <a:lnSpc>
                <a:spcPct val="80000"/>
              </a:lnSpc>
            </a:pPr>
            <a:r>
              <a:rPr lang="en-US" altLang="en-US" sz="2600" smtClean="0"/>
              <a:t>This comprises, in part, nominal appreciation</a:t>
            </a:r>
            <a:br>
              <a:rPr lang="en-US" altLang="en-US" sz="2600" smtClean="0"/>
            </a:br>
            <a:r>
              <a:rPr lang="en-US" altLang="en-US" sz="8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2600" smtClean="0"/>
              <a:t>and, in part, Chinese inflation.</a:t>
            </a:r>
            <a:br>
              <a:rPr lang="en-US" altLang="en-US" sz="2600" smtClean="0"/>
            </a:br>
            <a:r>
              <a:rPr lang="en-US" altLang="en-US" sz="800" smtClean="0"/>
              <a:t>   </a:t>
            </a:r>
          </a:p>
          <a:p>
            <a:pPr lvl="1">
              <a:lnSpc>
                <a:spcPct val="80000"/>
              </a:lnSpc>
            </a:pPr>
            <a:r>
              <a:rPr lang="en-US" altLang="en-US" sz="2600" smtClean="0"/>
              <a:t>Government officials would have been better advised </a:t>
            </a:r>
            <a:br>
              <a:rPr lang="en-US" altLang="en-US" sz="2600" smtClean="0"/>
            </a:br>
            <a:r>
              <a:rPr lang="en-US" altLang="en-US" sz="2600" smtClean="0"/>
              <a:t>to let more of the real appreciation take the form </a:t>
            </a:r>
            <a:br>
              <a:rPr lang="en-US" altLang="en-US" sz="2600" smtClean="0"/>
            </a:br>
            <a:r>
              <a:rPr lang="en-US" altLang="en-US" sz="2600" smtClean="0"/>
              <a:t>of nominal appreciation ($ per RMB).</a:t>
            </a:r>
            <a:br>
              <a:rPr lang="en-US" altLang="en-US" sz="2600" smtClean="0"/>
            </a:br>
            <a:r>
              <a:rPr lang="en-US" altLang="en-US" sz="8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2600" smtClean="0"/>
              <a:t>But since they didn’t, it showed up as inflation instead. </a:t>
            </a:r>
            <a:br>
              <a:rPr lang="en-US" altLang="en-US" sz="2600" smtClean="0"/>
            </a:br>
            <a:r>
              <a:rPr lang="en-US" altLang="en-US" sz="26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2600" smtClean="0"/>
              <a:t>See charts below: </a:t>
            </a:r>
          </a:p>
          <a:p>
            <a:pPr lvl="2">
              <a:lnSpc>
                <a:spcPct val="80000"/>
              </a:lnSpc>
            </a:pPr>
            <a:r>
              <a:rPr lang="en-US" altLang="en-US" sz="2200" smtClean="0"/>
              <a:t>appreciation,</a:t>
            </a:r>
            <a:r>
              <a:rPr lang="en-US" altLang="en-US" sz="2000" smtClean="0"/>
              <a:t> </a:t>
            </a:r>
            <a:r>
              <a:rPr lang="en-US" altLang="en-US" sz="2100" smtClean="0"/>
              <a:t>against the $ and other currencies.</a:t>
            </a:r>
          </a:p>
        </p:txBody>
      </p:sp>
    </p:spTree>
    <p:extLst>
      <p:ext uri="{BB962C8B-B14F-4D97-AF65-F5344CB8AC3E}">
        <p14:creationId xmlns:p14="http://schemas.microsoft.com/office/powerpoint/2010/main" val="27576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smtClean="0">
                <a:solidFill>
                  <a:srgbClr val="FFFF00"/>
                </a:solidFill>
              </a:rPr>
              <a:t>Appreciation versus the US $, 2005-12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8458200" cy="5072063"/>
          </a:xfrm>
          <a:solidFill>
            <a:srgbClr val="FFFF00"/>
          </a:solidFill>
        </p:spPr>
      </p:pic>
      <p:sp>
        <p:nvSpPr>
          <p:cNvPr id="132101" name="Line 5"/>
          <p:cNvSpPr>
            <a:spLocks noChangeShapeType="1"/>
          </p:cNvSpPr>
          <p:nvPr/>
        </p:nvSpPr>
        <p:spPr bwMode="auto">
          <a:xfrm flipV="1">
            <a:off x="2209800" y="3919538"/>
            <a:ext cx="2209800" cy="144780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 flipV="1">
            <a:off x="6748463" y="2843213"/>
            <a:ext cx="1938337" cy="1042987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724400" y="3938588"/>
            <a:ext cx="1981200" cy="23812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3" name="Picture 7" descr="http://economists-pick-research.hktdc.com/resources/MI_Portal/Article/rp/2013/03/456788/1363762840658_eCosts10_4567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914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6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  <p:bldP spid="132102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3600" smtClean="0">
                <a:solidFill>
                  <a:srgbClr val="FFFF00"/>
                </a:solidFill>
              </a:rPr>
              <a:t>Appreciation vs. index of currencies, </a:t>
            </a:r>
            <a:r>
              <a:rPr lang="en-US" altLang="en-US" sz="3200" smtClean="0">
                <a:solidFill>
                  <a:srgbClr val="FFFF00"/>
                </a:solidFill>
              </a:rPr>
              <a:t>2005-12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0"/>
            <a:ext cx="8915400" cy="4938713"/>
          </a:xfrm>
          <a:solidFill>
            <a:srgbClr val="FFFF00"/>
          </a:solidFill>
        </p:spPr>
      </p:pic>
      <p:sp>
        <p:nvSpPr>
          <p:cNvPr id="131077" name="Line 5"/>
          <p:cNvSpPr>
            <a:spLocks noChangeShapeType="1"/>
          </p:cNvSpPr>
          <p:nvPr/>
        </p:nvSpPr>
        <p:spPr bwMode="auto">
          <a:xfrm flipV="1">
            <a:off x="2209800" y="2819400"/>
            <a:ext cx="3048000" cy="243840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 flipV="1">
            <a:off x="6324600" y="2514600"/>
            <a:ext cx="2590800" cy="129540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257800" y="2895600"/>
            <a:ext cx="1066800" cy="9144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animBg="1"/>
      <p:bldP spid="13107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42672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Sensationalism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about China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79637"/>
            <a:ext cx="845820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Headlines, December </a:t>
            </a:r>
            <a:r>
              <a:rPr lang="en-US" dirty="0" smtClean="0">
                <a:latin typeface="Calibri" panose="020F0502020204030204" pitchFamily="34" charset="0"/>
              </a:rPr>
              <a:t>2014: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4000" b="1" dirty="0" smtClean="0">
                <a:latin typeface="Algerian" pitchFamily="82" charset="0"/>
              </a:rPr>
              <a:t>China surpasses U.S. to become largest world </a:t>
            </a:r>
            <a:r>
              <a:rPr lang="en-US" sz="4000" b="1" dirty="0" smtClean="0">
                <a:latin typeface="Algerian" pitchFamily="82" charset="0"/>
              </a:rPr>
              <a:t>economy   </a:t>
            </a:r>
            <a:r>
              <a:rPr lang="en-US" sz="1400" dirty="0" smtClean="0">
                <a:hlinkClick r:id="rId2"/>
              </a:rPr>
              <a:t>FoxNews.com</a:t>
            </a:r>
            <a:r>
              <a:rPr lang="en-US" sz="1400" dirty="0" smtClean="0"/>
              <a:t> 12/6</a:t>
            </a:r>
            <a:endParaRPr lang="en-US" sz="1400" dirty="0" smtClean="0"/>
          </a:p>
          <a:p>
            <a:pPr fontAlgn="t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…based on the latest 6-year update from the World Bank’s International Comparison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AutoShape 2" descr="data:image/jpeg;base64,/9j/4AAQSkZJRgABAQAAAQABAAD/2wCEAAkGBxQTEhUUExQWFRQXGBoZGBcYGRwdGhwdIBkaHBodHBwdHCggGBwlHBwcIjEhJSkrLy4uHB8zODMsNygtLisBCgoKDg0OGxAQGywkICY0LC0sLCwsLCwsLywsLCwsLCwsLCwsLDAsLCwsLC0sLCwsLCwsLCwsLCwsLCwsLCwsLP/AABEIALgBEgMBEQACEQEDEQH/xAAbAAABBQEBAAAAAAAAAAAAAAAEAQIDBQYAB//EAEIQAAIBAgQEBAMFBwIDCQEAAAECEQADBBIhMQUiQVEGE2FxMoGRFEJSobEHI3LB0eHwM2JDgqIVFiRTg5KywvFE/8QAGgEAAwEBAQEAAAAAAAAAAAAAAQIDBAAFBv/EADYRAAEDAgMGBgICAgIDAAMAAAEAAhEDIRIxQQRRYXGB8BMikaGx0cHhMvEUIwVCM1LSFWKi/9oADAMBAAIRAxEAPwDy0VJaYSlaC7CSnWVHWiVposGqe60oVHtgpoFFTSha5EBOignDQkIrkCClArimA3qVaWFUGBKUGuhEOBzST2roQxbkuaK6E2IBMJ60VIlcGroXKRULGB/hoTCMSVdXPCeNSM2GuiTAgZpPT4SY+elZxtVE2DgqU2NcYxD1C3GG8GYVbTW7xDOCyrdQFHURuwnI5DDvqKw+PtD3zTB5Zg+0i3uourgRhy4x7HO6i/7rYdsMuH84eYhZkvldizyUKgklCPoRPXVnVNoa81CwxkR+Z3rhtDS4EZbpBPP1VdxrwE7PbOHgo2VG6cwgM+ugDLDxPU09LbYBD88+h0VAWuJJtr0+1kOKcNaxee051RiJ6GCQCPQ7/OtzHh7cQ1TBsgOQk/OmhPJSh47ihhRD4UebvTRCg50m6cEnahKLWl2SZ5dFA00mQ10pSwpIopQLriRB01rgCnJaGmQhTTrziZXA1yCUGuTA3UqtSrQC02UmUUsouYCkiip+EibuEAPp60uJbjs4BUN5BtRCSoxsQhilUCzGkQlX3oJmi8FPYihCewKTP2owhO5cs1y5pISmuXEhKKEI5apYFBERvUtmyWIABJOgAEknsAOtcSAnaC43RWF4dcuXVtKp8xjAVuUkxtzQAfQ70pqNa3ETb1+FUsg+aymbg10NdQ22D2lz3EIhlWQCxHUCRqOhnal8VkAg2KXy52hAXMIylcysMwBWQRmB2K9x7U4c05JRSMo3hXB7l655dtQX15SVU6CSBmIk+lTqVWsbiJt6/CcMDTL7c5+lp/DXhezdS8MR59u7aaGGijKdIGZTLT0kaVjrbQ9rm4IIPr8pnPNMA4QQdTP404+q1WP4yqBLeHnkTygSx5ssAAkHmb+p7UtLYwCXVrnON3NeeXGoSd53ewB+T6HNUd2xcY531gwQWhVkwPy1IHQ/XSXy0Nm2kfgJwwNJd6z0HM2/SgbBEZjz5gZ6iRPKoHrBqYe2RGR+dfRUwGLzPpbdF8/ZWHD+MPhnS3eZvLZRmJIlZOsf7R+HtMQdaUMZXuYsc+XypvYG5Z5xp7fjqrXxhw23ds3nZB5pyqpOytOsHrMHUbiD1rLQL6NTAdJlXouJAaMvx9D5XkREdK9kXVpLTwXLr71xsiw40gTtQlKWTZMcRRCi4Ycio/MI60YlJ4rxquOIPpXYQgdqeBCHJqiz4yblcK6EMRSVyQpKC6EorkQEoriiDBU4OlItINk6fauVMXBSnXc12SrnqonUe1FIQOShcUQpPMpmWjKWEorl11IlskE9Bue3ae1KSAiASnZaCMJKKC4LRXQpFtyQOpIA9ztSzCcNut3wjwYlywDcGJw99HyPIEZt0ZAQpI9mkEdd6wP2pwfDIcDl9H+kzngWcBHA7s94/C1GKx6EoSoxFy0FyXnVcysIBfMOuYFssEaGDU2bNAguwzoPjMeyiHOvgsDM30JjcdJvY8FKvFxIZrQBZAhbKpaJ0Qk5SFzTy69a47JTmA4/uM+wh58Mabp1yyjPqFD5eCu4dMMyMtm3GQB+ZSGLZldoMEGD6R70ng7Q13iAguPuO+CYVXB2LXrEDfHrmp+L4nCXblu66h7lshrJVwG0jlfKSW5hOvc7a0GbPtDGxkDn+krKxAgazmPiYHuqrHYy7fAtgstsgQdxBUxOugnT269tdJlKjJYJd7zrCHhYruy9uvXp1uibfCVETyMZZlOoRZEOpPT279Igrnkf3wKfxIm36voocaMxIUAqAApjSTA8yR3E7xHyroAtr9aJgS4T3fXvqqlrgkgOLjwCy5i0vPQL2MmBHSnLQPL/AB3W06pcJzF+c3O+FBjVbK2rFB8UCCW0gEMSYGnr+tIyMQix0HDfZE2BGm/jx74LZixbfCK14MCiKUY6a+VbAidDJWPmazVnPFfynOJXYsDhAH5zP3K86bwvfdmICqhYlSxIkEyI07VrG2Um8d62AW8x+1Q4yyyOVMSpjTY+1aWODgCFMmbhRe00V14sU0uYiuhK5ziIKW5g3CqxVgrzlYjlaNDB2JB3rg9skA3GamaRKM4l4du2bCXzBtsxRoBDW3G6XAQMp7dD9JSntDXvLNR7jeFCowNNu/scVX38E6EBlILKrr6qwlWHcEfz7VUVAcjwSmmZjVQZacFDCkK0ECE2K5cI1SRRTJwWhK7AFIDQVRCXN/kUFyUmiUS4lIRQXQjOE8OuYi4LVpcznYCJgb7+lJUqNptxONlam2cyAF6JwP8AZkxi5iWVMpBCGHmDJD6gAEaaGvMqf8k3+LL8UateiyA2536e4v6LXcTwmGQKqWMPcTY2haBMaDQqDEeorFSFV5JkjjKztrVXZuP49Fn+EcFw9i9dvWFZTdUW1sXFm2QzKWUE6kGNiNJ0ra81ntFNwniM++KbF5YNuPf2sX4u8NtYuXrlu3GFzKbTgggq4kQZ1APL6adxWvZtoFRoBPm1Vabmllzf6WWJrapk3XKa5EG62v7OuHXrl5XRUa0GVbubIRG8FW+8PiUgbj3rz9tqMa2HG+mauXNFMkug6RM+y3HiDEDNkJAZpzssgQAwDRJAJ2J7e9R2ZpZT8QC5yHDX6HVYWeYxp37CxPRCJhSRmEAXAWzqQdIgKR3zAAb796ufKL3jQ7+CqHAmfcd935qG+TGqwW5nBOjLuNehyyAP4p6EdAAjQZHWfq6OtxfXdH2g7jykwATAV+yCUIYbj1J99IogXjqR00XafB+0mRdSRlzDJrqkE8zZuhVtTtoDp1HNvHrx4SFzjEkW03jj+VeYPIrNGS0SRoOZCAASumok8wIGoYyKz1qxpkSMQ95S3N/jsd5I5OHkrOZG1nlLdOkmdNBpHSs3/wCSbMFpCWADHz/a8x8U8Wvtcey/7oIcptqdCRpJP3pHy1r1aLGBsi86rUGWDpndwVbwa2S+hIgEkggGI9aaqWxdO4ANMlaO0C7WkWJeFUjISASBzab76+/rWcNzA652PDgsu6cuG7jb4+1p/FwAS2xdlgQtrKOh1JM9so67etRaS6o+BrnO6wCNIw+Yk77W/srM8I41cvTmbQQqxGkR+mlM/ZWDLmVYnD1KuLfghHunzFOozA5jrIncbe8Un+S5rMQPDv6Q8QNaTEwpML+zq0Fum5nI0ywedNdSD8NwAGYK9N+4qbY6W4CD+frol8YWAi/p8T7peDeHhYtvaxDYe/aYZVbIQQCxkG7HKI1mZU+1cXOruDqQcDztlu7kIVKsWxEcDA03TJ6C/BPNrAphRhG/eWVYtzsS+ctIg2xymCR67daPhbQX+ISGu6ZcrqXi+bEBlw/+oVv/AN6cP1IysIKFGKmOpkb6AddBWcf8e7DdwnPX6U8bs787f/SFu4zA3rtu6wUuiFEJzqMpBkZcuXYkAzpM1obslZoLWuEZ569YOa4VLGxvwk+snrZCWfB+GbAPh0ZXOZmt3mAGVm+BSykgiAFOus7DSg+rWZU8VwIiARvHBMaswBkP7NtPRYx/AOI8qySuS9cuNba25AjRmVpE8pVW77CN61f51PE4C4ABn2j3VcLJieM5hZW5hyu4gEkA9DlMGDsYMfUd62zeFLACAd+SiK0UMBC4etBcJBunGuRK6B3oXXYOKeTRKrBOiYwrkwEIrhXEHw91L1sw9tgwnb1B9CJB9CaD2B7S12RXECLr2bBftE4feQG63lt1R0JgxrDAEEV4B/4/aGmG3HAx+Vmw1GZT0Q9nxjgr15FtlwQeV1w+gnSSfiC666R3qrdnrUBjtyJ/r5VQ2q5pkE9fxdaDiFtUhWg6QSQSNNpUmAvcg7E6U1DamVLOEdbfpTa0mS3vvdCoeJYcKj23XzcOzAdRllc+8+kiJPKN9BWlzLyLO37+frn/AGixxnF9ad5LF+K/DSJbu4lGzTdDEKpCKjaEj/1No6ETBkCtKs7EKbhH57CuxwdAic/69OSqsH4UxDlCE0uWjdQnQMBErJ0VtZEwCCNdaZ21UxN8jBVYDHEHSPdb7w3hPsmHZXslbl1QbiF8xUqxCAKF5SwMjUka9qxOAr1A6fKNYjoo13lxAaRbKAbk6Z3jWPyERw201x87AjRtoySMsaRIXb2getXfBzFrJYIECZv769UN4i8WWsL+7Rc90ACF00AgFjB9CIk0zGOqCSYCfDdZO5+0DEyxy2YaeUq3XsS3b+dW8BvFNAjv6Hyp7Xjtf+Jh9dfgbTX0Mddd6U7PuKMwpG8a4fL+7w7giY1ECVgfe/lSu2dzjcrmGMgg8V41uuCtpFsj3kxG20R161w2ZozMqlMFx8y1Phu+wsAm9mltXnSSDKknY6jf07V520U/EqHyoVzTEWgd+yy3GPDl43bjBxcUkuGJhisZpYHUQsenat7NoEAOBB7CLC3BnEaX+kvCOHvYdhdhNuo11nQwwA/Olq1GvAw3PVOWOmAbcFoOD2//ABNtgweWbVW0zeW4QRHcqPc0KDhjw7spzUa1FzWGpYjWFfce8PfaUdk0Yi5FxukFciwNQsZthvr6Vgo1/CIa7hbvVRa5rT6c51MqLg3hq3aw1sYgL5qjmNpxqJJEzo2kamruruqP/wBN50I3JalXzTMgb5CIx/i+1bJVJ6BQII6yZ6TptPWuZsGMTVMHOBf8x+VAkk9j9+w4FZ/EcdvtovIg0BBJ1+ek/Ia1qbRotuxt+Nz9eyfC4nzfX79Son4VdZiGLPdJaVJk5QAQQeuuYe9F1cOAk238dyZrA2w7CMwvBlguuW5bS4Bl+8xjYDrplJU66H1qWJzhGTo6Dn7oEi2H04x+PxdSXODqbaFYuXGT4QBltlmAE9gDmWDqCdt6QucASfLffcgfk8NEARMN6k9/tNu+G/jCMHZFkuZCLA0Ag6toQfSKLKxls2xaZk39hr1RlsEjLvv82QF3h9ywDeF3yzAPJqZMnJvDCN50p6W0TDAJ+DpN0XBpzM988lbcJ8QZX8i/lQgwXXRJ2hh9zaMywN5EajquzU6zA6nY6bj3ZTxRMmRr3qpvEPhm23Dvs9lCPLcG3mEvmPxSR3kgkdIOorBTr1Ke0Y6puQZHWPxKu3zvExHtGi8fxuFa05RwVYbg/wCdq92m8PaHNMhUezDYocHbrTqOSaTRhLKeK6FSFO66VOVtc0QomQRvTSoloF5Ue1NKSUsUsowNyJwOMey4e2723GzKSp/LcehoOaHiCJCIa02cFrLP7SseFjPbb1NsT+RA/Ksf/wCPoTMe5Sf4rDkT7fS1XhnxA2ItH7VaAOZTbccttmzjSCdDI3Ghnod5vfTpSxhJOjcz/XPJF+ymnDptxzVg/DWU/uzyznYqdAoRQRE6w2h1nKNSZpnnEPNlu4rO0t/fffGU1uMXBbhlEXFRiWIytOmsJA0A06gadakNmp4gRNp++7LovOWW+0776Z5qvxGdy2Ya5lBhhGyneZmRo2/rVsbWgYYAue9/VVYzueuka7oU3GeL/ZMOzE87aIJ3YgevopI6/OhTBqGNAqYBNs/xvXk124WJLEknUn1rbZVO4I7gfCDibmRXCEDchiBvExsCYE9yKD3YWypuJByJ5ILF4J7TZLilWgGD67dIoh83CaLwrHhnAnuAHZdPUmTHKOuulSfXDTCr4bGDzXNrDctLhfBxyk5SSAcyk84AMTl676Dr0qPjjFBPLjaVF20jId5/jor7C4EWUbJla2JXM3wtbYgB0A3IAMx0n0oYgSJsd2sjQrOXl1yf6VgqKASup/eBb2hNwKsZI69u3LNLE5jdbdxSScr688+/0hcQ9ohbYtMgbMbTGM7EwoUidDM6noNIrhSBBcTO/cNSVzKtRjpFt3e6/wBoZsIeyqCSFWBnkEAZigjfQN3jaakabjdrrjXLuy9Jm1Bsteyxz17nvge/FLoBDG3Ox5jmkaGYME9yRSuwE4nhpPX7QbsbHjytcB0PyD7FVN4XL8+YWZSYAUDcQTCr1yyfcQd61isC3ywJz09d91iq7OaT8Lrnn8Tw4qUcJGW4bcOAfKUNuDyFSZ7yFOx+hqRqZTbU+8pRw77PwrJVsoQUIdUA/dt8RLyp39SDBnf1FLciXWnUaAGfhDEbwI7/AH8qH7USrJbJzls3mEyVJSCp6kSDr6zvBJwtBl2Q065+6IpOcIE+/H66JGdy/mKBbhQAkiIykEmN2E6N/gSRgwOMyc+vdlb/AB3SXHvv4CZbwNzXn5bgm4JMvAOpPTUx7VzqzDfUTHBN/i7+vNdfN9Eyqkjysmjba6NHVmBPsSaDcDn4i68z03cphSfQdu7Gg6eihxd7MjKLaIfhMxoCICg5ekyTStbhdLnE66rn4ovbfcjsD+gqzG2Z8x1CRIRIG5mSF0k7rqf51dj8mkmcz3Nkl8xyH9ad6K98E8WYjybrFTbAI13QGIJ/2mNfwnsoqP8AyFFtSmarbuG5TwwYVL458PhvgJe5zOAB90k8uuvt/ep7HtBY64hv5W9hFVkAXC80Ir3FmTSaKSYMrp9aEI2RjDtUl6LhuULimCiWkC6iNOFFFYDDm46oN2MCanUeGNLjotFIBxglanjHAGW35dq3mVRna5oSxEjKFGu3SvN2fbGufie6NAPytVQSIAsNN6hwvBLNqwL2LzpnMKg0Pz03MTTv2qo+p4dAAxmVN2GmBIkoXxLdusqsZSzA8q2TBgbNlH6mn2QMa4jN2p/az1mvJxPz3blacE/aDdRPLxCm4n/mLAubQZnRh3Ok9ZrS6kJltvhZDSJur5vGmCualmQkyw8ttYOZRoSN569TUvBeD+1zQ4afBUXEPHOGSfJtveeSQW5V+I7zqRHppSt2c6lWDXkZQsJxbiz4h89xpOygbKOw/mdz9K1NaGiAFfyNGabwzBtecKpCqSASdYBIBOXdu+Ua0xECYSGtHDkLrT4Pw1isNeV7RF1ZObLoTbDKWzBtNdCAJOlQNamRBt9rnguEk+0dLK6xfhHzsQLjsTbKqSB8QBJG/WD00PT3j43lGHuEBXDJEX7+FcWOG27ZUZVJAZ3ynI6qFgrE9GII1G3zoXi3Ia6/kLI+oXEk/SixuOK6ZzneC1zQOgKgZGUCCu3bWT611h5oyyG/O/ouDJMHIZ96j8LLY3xUlq4pADnTlGqoJkjXSNdF/PQU4oPMkm/ytDXtta3xy74K3wHEBcErcDKTJkkwSSWgf7tRGhnWkqVW4SHiD3F+CuzZHBwdSM8dfTsJ62mZWYkhVyzvPxTAPTc1OlXAp+bPu6avsoNaBabxxE+3Lep2uMM4UFB+CeYKMuVj6SRGsgj0mkqMewmo0z3dNRdTqAUareX46qDEXEYKTtGQqDDSh+JjvJJJ9RFGpUsDhmbz+F2zbNie5ocRGnqBrw5c02xcynMGCkGVGbcwRqOoykjvqe1TpvaGlpCtt2zuqPBGcd98UQFZogqQs88kScxKn8U6yY6war4rfMRrFvlYjsbxAdxS3TbthhcYE/FLRoY3j5DWgHPf/AJ8DKcB5n5XYbiNu4YRtCIBA0Ousd9xUqjXMEkJ/G/9RxVdiBfu3FVH8saTtJSQSDoYkVakWNbJAJUakvcZOXHl3E/CG8TW77s4t57aWgoJLEZidskb+231p9nc1oAJknhlwShoMveOA38Ss5xDFYnDlYxLNIBzKzQDA05hqRpWtrWPFwPZIWtDoA/HwpcJ4suGBiALo/FAzjXeRo3saQ0ALst8JwQ6zloLdxSFeJUcxdScxPSTHboPSsrhYtGtoOSg5uE+YZd55lO4FiAuMskMvO+UidQrrlg9Ov61pp6C46apHWB9frn3mtJ4gZBl0/eESQSZCiBCxsCdY/tXh0mG97ZTpPeq00nwYOQ03zvPD0XkniLC+VfYAABuYQdIPb5zXv7M/HTB6IVW4XEKqY1pCiU3NXJUYx0/vSLdismwSCYOg1I6dNfnQSkyJTLdrMQACSTAHWTsKaYElIGhxhqv/DXhLE4u4wtDLkaGuEwqmdgRqW9qBeCLXXGGNxPMDTeeX3YL1Hgvgy/YVs+JW6zQRmDCCOkknT1ivM2rYxVjBAjRBu3U2iA0+yrMSz52w9+0EvQWQMM6MJ5WB6jUdq8+pQdQOIG2sWK303h7MTD+uixfGbDXnd3uctvkZiIGYTyoo1+tens7m02hrW53AzPMlLhkSZv6n8KC/wAHw9pVF+663GUMVVZgHYT0NO3aKzyfCaCBaSUtVtJsgglUmLuqzkouVNlHYevc9TWxgcG+a51WYmbwoy1GEcUJpNMgTOaksXWDArOYbHqDQhc06L0Xw/YxKt52IxBt28qsDPxTsDykbTMVnedGtkovNIDIxbUrb4jD+ZbzWbikQCNirETEEbb9Ow7VlaSBBH6WexdLgsFxY4uYNhnZgWlnWNDHfc7BdJq7HticVsrJ8MeW0DPM/SxOM4xeuiC8DaBpp2nf6mtDKbWZBcRizMoFNKcmUwsVNbvlTKsQe4JBpSJsQnxxqvSPCeEvXLBvYsrZsbrcaAzj+E//ACP5151TZWF3lMcM/RaHbe6i3C659xz+s96divE+EEhLgZtefWSD7DXQD00FUqMqwWhp3JNnNOQ95jWIP0q/DeJcIZDOyBozZUZmciYgkQu/6aVM7NWLADFlUbRTY8mk0knU5X4TJR+O8S2cOijI4zy2WBmI25iTI16H6VzNleQpv2kF0m576ekrM8R8ZXXBW0otKTPdv6D6Vop7Kxud1N1Z78yqXDhr91Q7EszAZmkkT+Z9q02AsgAGyf2tVhuCJbBJxfluQGUKuhWATKzue09qxOqvcY8ORvKFR9LX27v8LVYW9Y8o3pPlroSYkaxLEbHbSsr2kVBT1MoCoQ2fb8QqfjuEuYhM+FxHmKDOQwCIk6HrttvrVae0MpuwVWwfYqYY03MjPVef8Qxl1iRcaYMxpE7dK9JrQBAXQB5s51QlMulajw/iJs5WgQTlZgT8gBsZ1rHVbD5Cq+MInPle25HcMdrl+y7OWdbkmegTmkdRIG1UaGU4AEDNZWguK23FSouzbKo8LmbXO06EKNnjTTcR9fHoNLqBxDlwhM14a/Phpx/K8z8dWMuI3OoOpEH4j0+fSvU2J0sIVagggrNmtqmQlCmjZLdWPDsMLl22jHKGcAntNQrVCxjnATAWxrRIla3jnCVXkK+ThLYDMwjNcbYAf36mvJ2baXOGL+TzYDQDeq1ADd/8RkBqUxMGqIv2e0UzoWN65rkX36GOg70/iOe8iq6YMYRqU5BHljCIvGfLfK9g8M8NTC2EtINANT1LH4iT3Jr0mVDK8PaH+I6T2FBc4yly5kAO8Bun9qwjbW1auBoO7gYVjsjmMxE9FWeI76rZe4wJ8sZtBrEgMB76H/lFLtmzOqFuE5/Vk2yVC18DWywWL8R4Zo820xQcyGN2HoKizY67f4OE5HkvWe80xiP7WL43xL7Rea5sG2HYAQK9fZ6Pg0wxYS8uug/nVF3VOH+TXIWSgDsflFGVVoanq8EERprrqPn0iiDddUEiFofDzvinFi7cbyxBCxoTmAhidADrvvMdaR5gFwAUYbTImeG4Ivxv4hOb7NaJRLXKwXRZUnUR8vpS0W4RO9TEVSXOVLY8U4hfic3BKkhidcuwPcU5Y06LsG4qqvXMzMwEAkkDtJmPlRVQYAR/AuC3cVcNu0BoMzuxhEX8TN0H60CYTFzQJcYHeXHsrQeE+CWRjXLsL1iwrMGykJccRAjXlBJPqF9aRzhF1MvcGeIwEbvv6Vxi+H3Mbca5jL+TD2zJVJOmpCoI1aIk9JFRD8OSAFOncAk8dd+th7n4yviCzbvXkTB4VraAZV0Yu5n4j1q7CGiSUzQ993R0iB6Kx8J8FyXS92JWdiCAffYn22qFarIgKlg0keveizXGsX5t+44MgmF/hGg/IfnWhgwtAUWoKmTBS4TEtbcOhhlMg9q5dmITzeY7k/U/Ogna1ugWk8H8Se0LglcvxFGPxaEaDr/es200w+DFxkd3PglcA10kx3px5oe9j/st67btjOkjRxqsEmNACI9IpjTNQAvsdY4rgZED7kBUvELouXHZRlUsxA7AnQVcWS3wgHRRpZJ0A+VcSAmawrR8PsMqlUWXALmAZAA1IPoOtZyRYnI2SVXY3GBkth4eW3bw/wBpYZr7Em2TpMgqo0011P17V51fxH1fDaYaLHhvSvJa0BuvfsO7o7hzkjzGFmbq6yDrsdRGh1Gs9u1Ue1gbhE2S/wD6g5x3n3uXnXjq7mvLqScms/xEfnFaNhaMJPFXqHIbgFmYreopa5C6nLUkLUXFaThnioJYNq6putJgscwI3GbN2NedW2Auqh7Dh5W9FUVi0eXNTDi+JxdvyQFRR/qXV0hd9Z0G35Un+NR2Z/iEknQcUfO7+RsMz7r1LhviRL1hLiyQwkyIiJGvuRp3kVTx8Di12me4cOPRea7Z3YojPJBHEguXIyqCTCgST30rNSexsViNThA3nXmVodTd/wCIHmT3kq3xVxpUtFGtlhc5MnVjvEjYadKZu0VdoqQ3yhu/PcVehsoaQRc58FkOJPYQjz08y+QP3YbJbtjooOgEDvT0G1n2pGG7zck71ofUDTYSdSR38Kn4zYxLEJ9na3bmURUlfcOBD+4JrdSpindxl2pP0sZ8SsZBkbgbDpp1QF7g2ItrnexeRQNWa24A9yVgVfECh4ZGUdCELXFTJTZooB104iinnROs3mWcrFZ3gkT9KIcRkkhpzCZQMlMIGQUtrCuyllRio0JAMf5rSkgZpgTojrnh/FLGaxcGbbl/l0+dJ4rN6eDvHqttwG0uDwOItX0DXcSRyAtIXKAMxERBJOh61N1UGyg8Fzmht4ubW/agtvdvsuHw9ohAQMqDQL1LnaY79aQADO5TOxO8zj9eu/S1+V4uX4WGZlv4mzh/LIU2xLMsgFQADGx6TrM0/hOFzYHf3+VN1RrQD/Ind36COW9XOEwli0h+y37AVhDX2cG56gQIUemlIWukgDv0UXVg7+duGXqSZ7tCAxOEwtu2RmbEGCAiHKvUbzMd9RvrUhY3N/T9+wVy97smxzy73Z8F51xbB27SM0Q7mAvRR6fSJ/rWpji7kmmLHPVUIAq6doBS5aCOFJIrkJCcl2NRpXI4xmirWHuXSzAM0asY2nv2pH1A0+Y5p6dIkSLDLd0Vlw3w+7Oin75hfUyB9Nd6hU2kBpO5MQym8A3tPDvP0W0XwiLV+2oDGyFzXbhGhgnMoPTaI9ZrzjthdTJP8tB8JHbQXTEAaDfuVuws4a5cuTDvC5IEKIjJHUFoBMbUw2etVGCoIaJvvOh/pZXVQRAudTPpO4DjwVbasXMRcQtaRrZU5LcwsAgFRAgOCRBn72h3q3+uiwtaSDIk6zvz/pcL3cZtz3dz8ZKTFYhLSqBaVV8tuZssFZGvXmA32O1JUNiJvMdfpNRbJl2USf0vLsZda/eYqCZ2G5CgafkK3tDaNMA9krnuzcUExqwTAQlork8xQuqmEgIroRaQM1ecB42thHtXEz2rh1jcaQfcRWLatldVc17DDh/aoKmGxuFqsfjls3LQtC6zuoC2kMKUGxZTtAOntXnUmVKlN4eQGzJJ3q7nAvgNl2/cEc3HLCuENxS+YLlGpzTEH51mp7PXH+xrcrzyQNRjvJvsouIcYe01y5eQeULmUQObUSHXowkkRpEVRlAVoDD5jJO7PJDEWDhlHZ+YWK474gFwt5Cm2G+Nj8TQI+QjpXr7Psjmj/aZjIaBYqtdzrCw7zVPhOIXrX+lduW/4HZR+Rr0JKzua1xlwlGYPxJi7TZkxN4E7y5YH3VpB+lHETml8Jm70sj343hL/NicIy3Tu+FcIG9TbYFQf4TSYBoSPcI43gQYPOQfUZpg4zhbf+jggzfixFw3P+hcq/rRwN1JPt8faAqVJ0byEn1dPsFw8TT8WDwTDt5OX81YGuLW7vc/at4lQ/8Acn0P4WrwfAsLfwb4q5hjZIVtLLOZAI5lVmaI3+R02NeXW2pzazaNM34memUouqOYYsegHx9LL8Q8JX1ZvKU3ra7MAASOvJJOnpNegKjdUxbI3K08FYzEi09u0lq7bzM1xGOW6sKNUneZ7HY7SKWrTa4YvfdzWZ5fjEHpv6+5W+8O8Za5hTiABcAVi0auDMhD6iY+VQcC11/0hmBh9OPVN4oVuvZOUsjRIQiSGEGOkAmSfSRUzMnEnblZAWfGFvD3GtBEXDSbc2WkqTPxmNTvzAkz+VgKjSIsdR+7meaif9ok370yHp6qkxGIwNtGGHR710z+8uNqp7wAMxowf+5PfT7VWlzgA0ADvLP5jms4CzvAUk77b+/pXGzVYSTbRaS29645zZmY7wNABuSFGw7KKzlrRuE9EwEZd/Z68kP408N20t/aVdyORQsBgzNPPmDaKSO3pTUatVtTwngDM9EKTmus1sngcuYjPrmsG+/rW9O5pabj1SVyAunJaJ2oEgIimXLVcH8FXL1oXTsWVUH4pmTPQADevPrbc1jsI3Snlgibn2A7yW74FwVLFi7aeIuZldhHwxCGdh1OvesDjW2h4dTBJEW46+ihWrAgFxsOg5f0ohxexajyk8021lWCzlACqxznQzlBkA9a1nYyf/K+JzAvv6ZcVHG99wDlyET1PsEPdxt97lu0SLRb7hJmI0IuGfiP4R37RTu8MS9jZiL5m3Cw9VwbfzHmBYcpF/fom2eHKiDzWZDdYkj4gUkllOujKMuv9ZovqF7pzj1n9otcBAHONN/p0VhdYZ3EItpVVc6nKZjOHWNjlZQdenWpF2Fgz+enYTNYXkucvOfE/Hw48m0xKAAMxMzHQdh1rTQoHF4j89Ary2MLMvn9LOW7jDUEgwRM9DvWpzQ6xSlgcPME2KZclrkZSE0UOaSuTBSYW9kdWIDBWBI7wZile0uaQg12FwI0Xo3DPE1jEXMqgo+XdoE9wDNfPVtirUWSbidPla2bQ10jJZnjV23hR5Vhg91iWuXSAWGugH4etels4ftHnqCGiwCk+q1owU+pVLiuI3roAuXGcDaTWxlCnTuxoChJJQpFVBSkJCKKBTTRSEpK5KUs1yUhSKYg1yowlbXwP4oueabN9hcsOjAq0ADTYdApG42ry9u2UYfEp2cPdcWiCSfVarDJYUucLdNxAc62llzbnJnJJMhY+kntFKyttDoY9t9TvjdCDCIkDnkB39I3F4BUk24UzIeN2lyG9PiYaEaEjaKq92Eg5wrMaagjJUXC7drCM6rfe2GBNy3aJYMACS7ggspjc6bfOqeK+rk2J3n4y+FE0qTBBMxuyA4xPubojjVi81q2uGceXcXIbiqSQu2RAJIEDfepsqYXEuFx6c+aLqYqCCYBz3n6HBWfhDw+ti1mA5SnKzrq0jVo+6u0A6715P8AyO1EuwA31j4H2iXBggW6/PE7ptEZzGU4pwwW8SSHt3A2rFEyqD+EKrZZjr9a9DZqzn0hYjnn8I0y11wZ5x+bR0/KsreItIvKvN0VQCT9NB86qGuNynLzkO+v0h8Bg7tx2d8yoIzKHCMR0VZIBI0OvarCQPL6wpkD/tfhx91bcFxr+a1lpWVNxAkCAGAMQ27JMg6SqHWl2imH0jaYynfr0Um/zk33/jTvSAsl49xF44jLcu27iAnIEiVG0PIDBu8yKTYWsFOWtIOs/jgt9IEAG/GfxpHELOWbOdgoEkxAH5fM/wBK1l0CVdlMPf3ktx4d8HC5h1uu4RmcFFPVFaH0G7E7e3rWCvtRa/A0Tp1OSyVdoDojLP6++AWmx/iCWazYUMYMCcqwNIBG/sPmamzYWMa120XdqB+T2VlbjqG3qdeQ15m3Aqqt4O9eytcLgFiylklMmWWOUcoIb5wa1OrWLREbha/fNM0NaQ7XeYJiLb/gI+xgkQhhbDvcLjkYhSFGVhEgQ2rg7yd+8cRIjICM+/VG7sucqYLeKNLAIwYANAZIJNue+8zuDrSlzBEC4904oOdY5nuyruJ8dw+FclrjM4Ai2DO+57rPvG1O2m94sE/kblc8NO+wsF4i8UXMTKAeXZnS2P8A7Hr7Vrp0GsM5neujF/L00VCAKsSqQBZca5A2SM1CFMuSz6fpRhKluCiqOhRgVy5t1zGuXEAJAKKEBOyV0roiyctApgEhoJSLpIooZ5JCK5IW3TaaEiJwnDrt3/StXLkb5FLfoKBcAmDHETH4Vpa8IY0//wA1werAIPq5AoAzlJ6FcQ1v8nAdR+ESOB2cPrisSsn/AIOGIuOR/uf4E/OmwnW3ufRHxGf9QXf/AMt9Tc9AntxA30OHw628LYO6Akvc3+N4l/bb0qdWqKQmDz1/XRXoUDXd/scJGQiGjkN/EmUdgcVdLX3viFCBAuuQRlBdRsTpv1L1mrbQ0gBlyclpo7E1mJ9cRB9eHLLLdCTwxgXuXPMVRZtwyl3bVwylWAUbggmldWdTMDzHcMupUarqVVkFmEaZFx6DJb1sJmw62LIa1YTKWvvyxlIMidegrGa4pmXGXbgsr3CS59uCM8Q4qx9nNjOutsZAVLggQARET7g6b15dDxX1vEg53yHS6iJcZA9BP69V5jZwNwfEAI3J/oCTX0JcFownf33yWi4Pw9z8M+gMBm3Ov4Rp8I1NSe8/0niBe3O/rvPDJXGK4egX9203cuZZAVJEZgwPSdNDr361zSZuLe6gapOVuJ7j0CH8Mc9wlByFXYMbYU+Y/KVABgoIY/I71SuQym4uMWjfbIdbpWuJiMs785Jty3LOeO+G4ZCzJcyX83NYHMup1IYDl7wajsNWqbES3R2Xst4rOe0NIkDI5In9nnALgYYooCgVjbmOZpyR6dTPpQ2yu1xFEG5IHquqvaymWTcxPAf0PdW3GeKZgluzkt2JCF9wNxAj7gJIJGpk9KvRp+ADrUzPDlx3lebGKHE+X55i1rWHUpuF4UiWle4XbynI5Z8oicujiCAAZknYa1J1Ql0CBPr6KmIECL9971f2UKEEhktqZHNnA5SDrMx1npUXOEXz5QqMpg31/CzPGvGdnD/urSrcZcymCckH17+09au3Z3Pu6ypi/wDXL6WH4n4pxN6c1wqpEEJoCPXqa1MoMbkErjOd+9ypoqy7NJFcjC75VyYBc1cudKaq1xKWFKEPY/ShKbAdyfetQd9/Q1wKd9OCFPg8CWu+WTB6/Iem9I+qGsx6K1CiXVcBKusPYsKxtGGaJJYDX+hHasT31XDHkF6VPwA40ddSYQA4GZJVkZSCFJJEH85NX/yhrIKyDYsyHAjTmhMThssAlZ6gGYO2vrVWVMSz1KUHMdEI5qwUXWzTaKgSpLVpm+FS3sJ/SlTNDjkJ6K1w3h26Vz3SuGT8V8lJ/hWMzfIRRAJEjL0HqlcWtsTfcLn0GXVFYexgbDKXd8Y0iERTbtT/ALmbmYegFMBvPpf3SeIT/BvV30J91YeLWxSKlxrjW8ObjILVvkCBTpITlMrsetI2sC4tYY5JfCEzUu7jf8Jvi7AgLYUrdzO2lxyzShjKu5kqCvrHvSsqudOIqopsaQGDfzPDoqvxVwT7KyLmDSDtOsGA0HbN26GRXMeHCQlxXgmVdYLwewsPeKecWt2nshAxXV5cMQpIIUDpGp96h/kscSwGCLX+VVz8Bho9frPPhfqk4bwLE4jyczgh7jC5bDA5VEENA2B1HyA3NJtBp0KRqRG4xr+eiQOJMOdMXIJPpBy0tHtKvb/i/C4W4tu0nmKAQzqeZWBiIIA6dDXmf4W0bQ0lzsO4bxvsuBe+495uqp/2h3sziZtszZcyrmVTsOxj1mtDf+KpwCcxncoeCRefcfSr8FxGwBBDQNgNBrvAA0E9Nq2Gm6ZVw06Dv1Wy4Pww3FVgmQHXUc5HfXQfrWWo+NUHeTP2V+MKttSARsHHNvvuDv8AXrUWOe+CMjIvvlZalUO3WWZ4tf8APeFzOOR7akMqTOvIw5h1OoGp7zW+m0gccjHeaRrCTYXzEyPQZd2V9aw62LcE2hn5g2YJbzmSPvTlAgAgdzGteftVXxIpsMgZxeeVosqtBJM3PKTHLfz4CV5v4kwWIfFOLgV3ABJtLoV0OeFEnQjX0E1u2d9NtIFpgcfhelSYCGwbaSVssVeezgLVoBlby5YblVJJcxprDDTpJ3IqOztHiurHOYbzj8b95WDavPWdFxryH37gHRBYDD2hmyIb1xYuBkBIU6yrLJXLp2mD3FVcXGMRgZR9aypk3Jb621459B6LQYcOXJLgIeb92A9s6AMCMoILaHT1PeYGA0W9c/lFjZOfv33uWO8d+Iyv/h7JC6c72yfhjRY6GK07NR/7uWg3MaflYCPStpQMJsVynCSuRXGuRlcWrlQOtmuiguXCilxJ2c9/1roXYitqLtu8xUrmKH7y6Dp7V4wbUpCQc+K+ha+nWP8AHLeFT3MHOIEIVIYNp8OUDp6mtgqf6bmRHWVlbRJrjyxBnhC7H8NtuwIfndj6g9wI2IoUq72jKwXVtnoOdZ1zPFQPw9oyI6umpJMQpG/XSnFZs43CD8qHgT5WOBbxIsgMbZytEECARqDI7z61em7E1Z6tPC7KPf3Qj1YLM83hIDXFTlS2bjKZVmX+EkfpQBOi7CD/ACCW45YyxLHuSSfzriScymDWgeURyV7wPwq+JIVLiDlzZjJA1MgwNDoPqKjUqeGMRS4mm1+JjvvetN4auNiEvcOviIUjMujEA/FBHNBAM9Qek1Kv5CKo/SLBLSCeVloeJ8ItNasJdY5MPBBk5mhTIOuswD029amxzyTGqBwtdiHG3fuvLvEnFhiLsgcqgqp7ifyra1mEQCpguJk9hM/7fxOS2gv3AtscoDEdZ1I1PapjZqWIuwiSiWgmTdXXEfGl18OLY+N7eW640csHENI7qD/7vSsjP+PYKmI5AyBpllCoWzrbd30WYZyxJJkkyfUnc1viBAVLAQEVw7AvdcJbUsx2A/zSke8NElWYwkSvSfDnhO1Zh7hzXBBJ2CGQJysIYCRrXn16xPLdqYEpalcUxDfXfyIWjx2NWxr+7MMFbnyFgwEHKoP3uonr8pU6ZqDhAIG4rznVA8xI+VRtibuIdRaZECFhmA0y/dlmkONukyPrrDGtBxd/So1jtCfT4znl7hJxnJh8OSMtxioiWAJGcZsomQo3yjsakyuX1AGSAMzHduOZ4ZLVsww1BFjynTXL6Gg1Wf45xi1iLVnLbNu5bDKQTK5dIgn1+mtdSpPpvcSZBvxlbtmpvbUcSc79eSP/AGflUxNwtbJZbTCZjLzqCCOhM9e3rQ2kyzDv+dD6pNvl1MEHUflTY4m7iCxTOpzKJaAQpAkHcEnMf+Ydqu+KbQwGMMeuq8tjZEwLjXdaNDojQ5trZJuqpTQqqxcEmAJ1zgMOg6mJFSiSYGeun6XE+YYtbR2Z+E7FXVwuEZwIyiQRytOyBgInfX9KEF7wFdowiByXlV9mdizGWYksfUmt8wICs2nYALrWGmgXqtPZySr7xTwI2LWHdV/dugzNH/EiWDH1GoHv2qVGric4E3lTecRLRp8d5rMla0qeA6pPL966UDTKb5ddKGBJFcuDV00VxXRXJJWuxGIdFIhLZYiIjQdSSDpFeU1jXHMmF75e5owyBy0Q7cVVhlZoIYDMh3PfXYdzT+AQZaOhUjtTHDC46i4MfOm9U2PZrbMkFUnMAdQSOoJGorZSAeMWZWCu51MlmQzAzHNVr4lszHYmZj1/lWgUxAC891d0nil+0yoUqNDv19qPhwZlN/ky3DCaGJOv5V2GAlY9zjBUpXSelKq4bSpruEcIGKEL+Lv2pQ9pMSq1KL2sDi2FAB1oqIkI/h3E7tgzbcrsdNtNpHWuwtcIIlK5smZjkvUeB+IreJRXKqMQsr6gaazvB9a82tQc10A+VPTk+U5ojEHzjOc6EhsgB5SIZjoddu2neqsbhEdyg7ORl+Fm8d4US7mbIytnylpVZkDIcokDQgn1NWFQjVFpGoHr6ZcPUrL8R8OMgLIwuhSQwXca/Q9+9U8SP5WTCmH/AMDPD6+lThPQ00rg07lZcM4NduxAgHQE9T0ioVdoYwwc1spbG8txusOK9U8PcATCplCyx1ZnWCYE8rKSAOw3rBVqScR9Bms1SrIgZcL+oVrxC7lQjzLUFSyG40iR1VtNYjef1qLGlzg462t+dxzC88vFzMd87LN4K39qvnS3kKjObaZWmSQNTy3NzPaT0Fb34aTJdMDr3yVmlx1kcfz+fshHcQ4/Zw9i4tm/ZGIWY3eSN120J2nXXea851KpXqjG04N2Ufao1uMiQS3lHWViuNeI/taJ5ltVvIx50AAZTvmG4IIHpqdq30tl8Fxg2OhW2iPCJwmRxzQVrBsbL3oHloyoxnWWBIj6fmKoXAODdTf0WynUGIN1Mr1LifEXFoZUAuuiHSA2bKCc38Ek6ncqKwbHRaxxqk2aSBz0+14bmOc7wwd/pkfXL13LM4LAhcha0mRc43BJHMAHUjU7cwnY9601KsB3mMrQzZ3uc0Fo9NPS6nXCuxOZDluaZm7iIykapp37CKWk4YASbqu0f+QtblYdhU/j3FsVSzLRJYyB00EEaEdflVdniS4otpEkQMuqG8A2k85yyhitsssiQNQCY2kTpS7c54pSzNVexzW2tJhXvE+M4cXB9osq+uhK80bbiNPfT2rzaGz1wJpv9bg+6RjXNEU3HvmhvFXiWw+HuW0YMbkQANBBWPaAtadh2es2piqJQ0gjh+5+V54xFetdOcMJjUQpFdEUUEhNcjKjmmUyQnUEICvbnBrmcB2GSJLiO22tYhtNPDLc9y9Q7G4O8zobvUGLwORXVOfNlIYrtr+OYFPTq4iC60d5ZqdSgWtLadwYuf8A6kfCp8a7ljmGXLymJiR9a10wALHO68zaHVC4yIi1srIU1RZiFwFGUMIUuFsljA3pXEASVWhSL3YQrfB8OAJZ2GRYJA1n0rJUr2houV6lHZ2h0uMgfKLxNtCDcLkBjoI2Pr6CpsLgcMZK1QU4xGfrmqnEEEiAB31mT39K1MkArz6pDiO+qhJpwpELUeAMetm7cZiBKqNVBUAtBZp2CzM1KszG2AkcYMklVmG4q2HvvkctazmRJAZc2hidNKNSnj5pqTwGi1ty9GwFy3ikzcpLJ8RM7GSxXqZIHpBGlZQ6DfTT4RcyDLbjelx4LmC2XzQCFQaqwErmbWOWSRpop+bGAOW/dyQaS45m/wA9/wBZIazhrRRiEGhkDKIUZiIfT4if0M1hqMexsk/0vVpbVjqhgyj3RXD+HTcRyRlAICxpqdJC6zlH/VXABs65XSVK73Nhwg7vjNaK0UWJXcxFsnsTqu42P0pHyTYAxx+F5VUk535gSqTjtx1RDktoizadzzBl7ugAy6qNZMZuxrXQaLtNznuO/wBgVMF2c9/HoVN4dw7phA9oZ7pzN8QGYFigHNoIW2NfU1D/AJF1MubTfrf8Za+qpTwmA4wN9+c25i3BYfj+Me++a5btqQSMyLGboQXBh471aixtMQCepXuUdmawWJOsHuyr7WBPlNdOwdUA7sVZvlAUfWtBeJw9UjWw4DUyfj7XonhPAPhEu27hQA3AwYcwIyxt3kCAdZBOwrz6jW7S4ESABc7rrzNoeKhbhzuOs9k7hmlx63CwdhkW7AXNJOXoSfWZMV1QOLWtyboPyeJW7ZhRYXNYJc25O87hyyUtzBJbuZVuHMBzEIrAdjrt/Kd6n4YxQ2Z5SlO0vdTxVAI5kIyzhVWMxzXTDAuT2Mj/AGzBMdPWqYAASbjXeFgqbS6YyG4ZftRXLdokgBidSUMl1UpmDDmkrMCO5jcEUpokxfrxnJAbRUbI1GeQ/CS7hUGbyyq3JIVvuOPLDQRm1EHX1Un0qjWYL6e+aD9oc9vmNr9/hYTxldZipKRM+6yAcpI771qohoJDV6eyghslZK6PzrWhWmVA1FZiU2PQVy6OCUD2orsKRq5AphNFIZXTXIXV9iOIEZrd1M/OSZJke3tWNlAGHUzFl6davh/1vGIIK9xY5cqjlAAAaG27yNRVW7N5sRz4WWU7Y4ghv38hBY+8rkZFKIB8PSepirU2OaPNcrPtD2Pd5BA3fKFIp1mNkgorgFd8Dwy5TcMsQcuUeo3rJtLzIYOcr1dhotwl4ucoUqcOYknRFHVv81pDXaABmeCv/jmcRgDiiL9wiQVAQxPlxr9f0pGAG834qj3HUW3BV1y4BnGQc207r7GtEEwZ58Vhecxhz4ZckG9VCg7cnW7jAEAkBhDQdxMwe4kTTSpFocck61hyfQdyKmXLRS2dzjeytOFcQaxAXmEzBIj3H9NqhVpipc2K0ik1ght/grV4HxQrDKzlWkmIUc0ACG1H8+nWs76dQXz+lE02AxEK0cIMzQVtsCMiGWzhAQ7RuImd+hNAOxAAXOs7tyyPDmO7tlfv3KM4M4DETDgmWTmQj/boSRr1G/epFjWiy0+K6qPMJjpPuri4WIlWkjmErDSPw7TpIOh3pXNabnL2/RWKoAM7df2qnjdy24JQm6GgO63Cio2y+YICz8IkiREHSqUDB1Ebx9/0pi9wLbzPz3CAwPFxhz5dxku5OoiQWLZkCyM6809CCx6GK01aQrs/9ToeHFCYPlM5evDvqj/+0MLcKZ1UvbJW2MrhVJAOUKFymMump2rINiqMPlcIOauzaarZDZ82ZsZ6z+VDe8QKvJZtgs/OFVAoYzqzCCQxMGYEQdaoNipxNR0xu3bpP0UpqVHkATlqchuscs9QuFx2eZUkSJbQCVbVRtrBGY6k9eyF73M8ohu7f9lejTo0qTodJdYkjQZ+nAI849bqBWhsqAm2TGuYKMhOslZ9ASB1pnHxGgxnbl38LLUa7Zq5wm+nGVBZxotqRaUK6rLo86sNcs/i3giRsYM1wpNkAi28H1SvdUqGXkyPTvle6ibGqikE8z65GMhGDyIJ6dI222kgzf8A+rbnf0i6tT2UNAfUs355KTD3F0XPlIBIuP8AEs248uZGYA/oOomjjGLCO/2mOzE0y866c9T37IEY4EmOUBkZbY/0w5OU6lYCnmnURM7mrNh1x6nPos76eCNT7D017jVE4/CJfEqVJ1BSND1PqTtrsdCKk9pbcZqmz1yyzpjl38yvPOPcO8rmX4Tp7H3rXQqY7HNbqrgWhwVCz+taoWMm+abRQglKNK5EmFxNcumyQj2rkhhOroXLZDC5Qbl1A7qNCNSfcd/WvHNSTgYYBXvmkGDG4SR6qmxPEFDPlRVDKc0r8RjQaHTetjKLi0YjllCw1NoAc4NAAi9syqO6+YKMoGURI6+p9a3AQTdea8lwAgCB681LhcGzMoylgTtqJ+dI97QDdPR2So9w8tuNlLd4WyuqsVJPQGfce9K2u0tJCodiioGkg8ii7l42+UDI0wR6VIMFS5uFuq1MAwttwTcVjC6Kp0I37GiyiGOJClUql7YKmwt6LRYAkjQsdgD0pHsl8SOSox/+qY4ShsazAZGUhRqJidfXeq02tJxA3UK4ePKQY6IGKusuEFS2FGpOwpXHRVpU2jzHRGJdzTPw+vtUi0DmtYqY7n+KguoNIK+nTT+tM071nqNB/jHwo8pJAglmIAA3JP8AOmskcTInNeh8OS4lgm7ytbQu5/IDbXQ15D3jHDMjlzVKjGAAlVnD/FdpbyE5wJIkcoE9dNhOtav8d8EkqONuQbC9AuNKyEL9zc2j01Me9RbGUrPUaQbQOGaibEqbb8xRG3QCcwiDBK/e01Eesb1MslwEEn27Cg8HMg+8df7CCODDNAWxEAsM8AKsZR8Jy9ydZg7SKoHFuZNuG9E1ALl3PudOygDgyPLOdEDedcAy6CDCsBmkghjAj86q6q0TInL+kA+Mzp7nhvO6/wCUJhUVTbIzKjQw0ljciGA6lYYHXeWgxsz3YsWp/Hcp2nCQOo52VldbkIjSCF/F5mXQHtaME9wT61BgZUYGnMLc+pVo1S9sEOynpdD5mJCuAUtycjDZyWUBGgZgNyfQHTYO9zabPL0/aWjTfXqy7ru6ctPuUTibXIl69cUpqYzQwYfCd+4E9tN6z05AxZnRaK8F/hAQ0Zn9/HFU+J8S2raEDLcckmRJ3XKZ6f8A7TU6NQ2iOKat4ReHSTGmixfEce918xY+gnQelehTotY2AFnfUxOlXnhnjzIVts+XnUyYgwRE949x0pKtMG8KLqc3C3lji2/71SPNEyh2KgSddFnQd4GtZzTt03qBbun058NVXeIcGuJtNkZG0adQCIY6kEyNRt61M/66gdyWjZ6ojA737zWC4V4au3zcCwpRSQCDzEboDEBvc16DqwAB39yq1G4Dv5Ktx2FNpijFSQBOUzEiYOg5h1qoU2uDgSMkNFclITSKKXCnqk9a4lOKc6pfL966UuEq3xPGHdoCspiCo1+cRIP1rHT2VrRcytztse8kYSDu7/pVz66z9a0gQpEh1yfVG4HhikZ3cBZ0HepVa5BwtF1ro7IwAPeVYYs3QTlujJGpMSntGu1ZGCkRcX+VeoHgmH29xygIS7jyQFcqFI0uKAWJU6HuPpVxSiS2/AqLtomGvNt4ubfHoq9znJPXrO/9a0tAYIUDFRxI671Ng8I1wwPqf50lSo1gkp6VF1QwEbc4esFFBdyNSp0BGwIP86gKxJxGAOOau+gw+Vok6oVcAzOSyPlG+uo00Eneq+K1rYBErONnJdJbbn9oEW46Gr4lmwkDJSqd52OlIVVpAz1TkMgjqPzo5GUWw5pbN1FdQSY1HeP5dKINrqBaJUuFQgq6kKVIKk9wZH50HuH8SqMo4hOS2lvxiqLqnM24PMPadJGp3jfWa8s7G5zhByQfTyDh6Kk+02by3La2LSMQckIFM9CpGvy7TWqKjCHFxI1v8rjDhhyOnFFeGPFnkDysQpKr8JiWX0IkTFNWoB5xMUsRiD9LaYXFpeOe1dmRtO//AC7CsrzFnhTNNpyKnGHYzORjGpIEACdAO+p1rsbeSBpu0OaZ9hYEZVRAoJAjUHSJgb6bT2rnVmald4bhlbvouXg+XNmu5vhIMfCc2oHQagGh47dAubSjvchONX7FndypBILEyW6/PXoBS+G6oZhadnrFggX4ZrJYnxSSTkQnsW3+g/rWs7IwtAOe9axXqbgPU/SocdxB7plyfYaCq06TaYhoUHPxGXEk9+iGZh61VIXA5J625oEwURSxJfJJgDcmB3PYDvRDkxpWV9gLuNwxym3dKgqSpU6H4l6ekgelI4MKgWtdaV6Dw21fKgMryVaVKLuz5hLd4mTGlY3hpPe5Y4g6+oj79M0vi3ht1cMz4aS4M5FG8kZj0MjfT170mzvZihyYu8RwDl4zicwYhgc0mZGs+o716Y81wthhoAGShmiQpTdOJ9a4JyQdV0+tcmiAun/Na6Ellb2+IXOV955WiM5I207VkdRZdu643L0GV3WcNbHfKi+zAgm4CrEnQfqafxCCA3JDwGvacQg3T3FpwqO5UrOWAfzMRvSy9pLmiZVXCjUhrnEEZR+UDiWtCcjOTMMfxCdTNXbjP8gI04LBVdSB8k534hQ4hkLkpOX/AHb07MWHzKb3MLyWTHFF2OGO6Zxr1idT/nrU3V2NdhK0U9le5mMemquOA2ii5mOr/CvWKxbU4OMDRehsgLWyddE3HG5GVLWRmMlk679tj709IMJlzpA3qVU1SMLWxyUF7E3Ea2XLhYGbQan2mnaxjg4NidLqb3vY5pdMa5KrxWLc6EmJJAPrWhlNouFjqVnZX6pllGcwoJPvRJDRJQph1R2EZ81Law5MFuVPxEaCuc8DK53JmU3Ou6w3qIORGaY6ab6+tNE5JMRaRimERjA7fDqpFTp4Rnmr1WvfdlwV3MoUEqB1k0DhJJCMPYACQAhb90kkdjof7zTsaAJWWq8uJBSBiTqSSfXX69aJ4JGiLBTWLzIZVih7rofrSmCLpuassP4jxCRF0mNpCn9RUzRYdEYCsbfiTFbsQBvMAa9JqTqNLRambOc3zHe5AY3jN5pD3XBJ1CmB7zE/nVWMAyASPpUx/KfWyrAepknuf6mqEyubhZkE4ifSlyTXOad5VdiT+HOScid6BcixgycigoX7pI9N6mSXarWW4RZvoieEcSWy4d7WbUb6GNZE9BqDt0FU0IGe/csO0U3VCDlwItPfutlwnjmJuurZktWblx2LbuFUajL22En17ipPY0ZCSvOqsbTJa50kTMWA+d4z+lf4TxIj3xYUl2GrXJXKRHoe5UfWs1SjDMTrG1r71nIgB2mhnNZ7GeJ3wvEWR/M+ztllWMxJ+NCZlSQdB0ntV3Ug+kBYnT6VKdHE0uGe7gsj41xNq4wNpUBDOGIPMwJzKSDsNSB2gitVJpDZOadhMxFuXeazDGqKxyXa11koHFItFESpYrkYKMwCENn2ABj32rPVIIwrTs7XA48gh8Tijm0PvFOymIUqu0OxWKcOJPBAgKdxA/Wu8FsyU/8Al1IjTcltYYMJZgo9Zk/IVzqhFgJTCmx13mJVndRACJGUAE2wN9BGvf8AvWZrnkzrvWt+ECBkNNF3DbgLO5EBV0Tp2+mlGs0gBu85ptnIlzj0C4Y855gAxlEdO0UDR8vuj4vnKgw/FnUnMSw10qjtna4Wssrdpc0kG6GbEShBZpzSB0953mqhkOkCyljbggzKhKm40lpPr/am8rBCn4TqrpBlFWsGh5VJFyJ9D3A61I1CLkWVm0KZODX2Vi9q6xIWBbAgA9dqgHUwJdmtjg8u8v8AFB4u0Y5+YTy9Py6bflVqbh/1z9VnqNEee97b+qGbEFSQCCNhGw9v0qmAESpGs8OIBUL3BkggyDoSdPX5zRg4pUsXkwkJqpOsfLpRmEsYjMd8lLZtkkATqe1KSM0zWEnDdGtw4gwzKB3P+RUfGESAtP8AiEGHOCgsWYJMTl1juelUc+0JKdMi8ZJXtEySwUHXLOvfSaAcBp1Rc0mS50cP7TzhkgS59P8ABQ8R02CctZkXFQrhvn/n5U2JK2lIUgt9vlQlOG6BEDDRuamakq4bGqXIAMxB9hrXTJgKtmgOI6LlczoCe4ri0RdDGS7yyorj6nNPtTNG5Se5oPmBU1riLJbKJoSTzTDZTllT3HKI7SasHWhYX0GPfjPoncE4qbDMQqksuUFhJU9GXsRrU3tDs1StTNQQ10FSeLccb17OH8xcqgMQF9wVGgIJO2+9FjWt8oUaVJ1Npc4XPEaZZKhZ6eFz6l0wyfWjkp4pSZaMrhOS5VoymwSnge1dKa/f9I25Yunqx+UUgYIs1UcxxuXz1hCXMM+5Q/Q1UNKyPBJkptu2QRKmJ7USxxFgUGuAIldezk7H00oNpOGhRdVLjJPwut2WOymiWkaH0QaTp8p8MDImfbT6mh4biMj6KniYTY3U4vkiCDPpp/KkNBwyn0Kt/lBwg/P6SESfhP8AneKAY8DJKajXGVG1jt/n9aYNdqCkOFxsU+2pUE9xQLHOMQU7XhjSQRdS4VFUFnBbbKO80r2vd5WhcwsptxOvuUmK4g7MMsqsQBFKzZsI8wkrnbUXOkGygNxiDJObrP8AKn8KDlZDxPLndQMsmdaoGmIhTcQTIKXyDvS9Ewac1JaHrFAtO5OL6qywFgCWIzMIgetZqpOWS2UGNb5rEp15wROSCTBmZ9xFBrXaFM+oM4ATMoB0MgfSjci4QDmzYoXGrmMjWNOtUpy0QVCthecQKiVT1B/WmgaKXMFS20PqBQICLcUqctkU7ZvrSRidwWjHgbxSWLpYwe/auLALhNSqY3YXI7KQpjVtdPnUTBctt2sMXKGu3rgWSIJ/zWnDGEwFndWqNb5s0LcuFzJ7VRrcIWd78ZkpuWiiE0265FzVGfQU0KRtkF2XuPy/prXX0S21CRrI+79DQneg6k03YoXaNI/p+VOBKmThEQmE95psMIFx1TgfShhS4+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xQWFRQXGBoZGBcYGRwdGhwdIBkaHBodHBwdHCggGBwlHBwcIjEhJSkrLy4uHB8zODMsNygtLisBCgoKDg0OGxAQGywkICY0LC0sLCwsLCwsLywsLCwsLCwsLCwsLDAsLCwsLC0sLCwsLCwsLCwsLCwsLCwsLCwsLP/AABEIALgBEgMBEQACEQEDEQH/xAAbAAABBQEBAAAAAAAAAAAAAAAEAQIDBQYAB//EAEIQAAIBAgQEBAMFBwIDCQEAAAECEQADBBIhMQUiQVEGE2FxMoGRFEJSobEHI3LB0eHwM2JDgqIVFiRTg5KywvFE/8QAGgEAAwEBAQEAAAAAAAAAAAAAAQIDBAAFBv/EADYRAAEDAgMGBgICAgIDAAMAAAEAAhEDIRIxQQRRYXGB8BMikaGx0cHhMvEUIwVCM1LSFWKi/9oADAMBAAIRAxEAPwDy0VJaYSlaC7CSnWVHWiVposGqe60oVHtgpoFFTSha5EBOignDQkIrkCClArimA3qVaWFUGBKUGuhEOBzST2roQxbkuaK6E2IBMJ60VIlcGroXKRULGB/hoTCMSVdXPCeNSM2GuiTAgZpPT4SY+elZxtVE2DgqU2NcYxD1C3GG8GYVbTW7xDOCyrdQFHURuwnI5DDvqKw+PtD3zTB5Zg+0i3uourgRhy4x7HO6i/7rYdsMuH84eYhZkvldizyUKgklCPoRPXVnVNoa81CwxkR+Z3rhtDS4EZbpBPP1VdxrwE7PbOHgo2VG6cwgM+ugDLDxPU09LbYBD88+h0VAWuJJtr0+1kOKcNaxee051RiJ6GCQCPQ7/OtzHh7cQ1TBsgOQk/OmhPJSh47ihhRD4UebvTRCg50m6cEnahKLWl2SZ5dFA00mQ10pSwpIopQLriRB01rgCnJaGmQhTTrziZXA1yCUGuTA3UqtSrQC02UmUUsouYCkiip+EibuEAPp60uJbjs4BUN5BtRCSoxsQhilUCzGkQlX3oJmi8FPYihCewKTP2owhO5cs1y5pISmuXEhKKEI5apYFBERvUtmyWIABJOgAEknsAOtcSAnaC43RWF4dcuXVtKp8xjAVuUkxtzQAfQ70pqNa3ETb1+FUsg+aymbg10NdQ22D2lz3EIhlWQCxHUCRqOhnal8VkAg2KXy52hAXMIylcysMwBWQRmB2K9x7U4c05JRSMo3hXB7l655dtQX15SVU6CSBmIk+lTqVWsbiJt6/CcMDTL7c5+lp/DXhezdS8MR59u7aaGGijKdIGZTLT0kaVjrbQ9rm4IIPr8pnPNMA4QQdTP404+q1WP4yqBLeHnkTygSx5ssAAkHmb+p7UtLYwCXVrnON3NeeXGoSd53ewB+T6HNUd2xcY531gwQWhVkwPy1IHQ/XSXy0Nm2kfgJwwNJd6z0HM2/SgbBEZjz5gZ6iRPKoHrBqYe2RGR+dfRUwGLzPpbdF8/ZWHD+MPhnS3eZvLZRmJIlZOsf7R+HtMQdaUMZXuYsc+XypvYG5Z5xp7fjqrXxhw23ds3nZB5pyqpOytOsHrMHUbiD1rLQL6NTAdJlXouJAaMvx9D5XkREdK9kXVpLTwXLr71xsiw40gTtQlKWTZMcRRCi4Ycio/MI60YlJ4rxquOIPpXYQgdqeBCHJqiz4yblcK6EMRSVyQpKC6EorkQEoriiDBU4OlItINk6fauVMXBSnXc12SrnqonUe1FIQOShcUQpPMpmWjKWEorl11IlskE9Bue3ae1KSAiASnZaCMJKKC4LRXQpFtyQOpIA9ztSzCcNut3wjwYlywDcGJw99HyPIEZt0ZAQpI9mkEdd6wP2pwfDIcDl9H+kzngWcBHA7s94/C1GKx6EoSoxFy0FyXnVcysIBfMOuYFssEaGDU2bNAguwzoPjMeyiHOvgsDM30JjcdJvY8FKvFxIZrQBZAhbKpaJ0Qk5SFzTy69a47JTmA4/uM+wh58Mabp1yyjPqFD5eCu4dMMyMtm3GQB+ZSGLZldoMEGD6R70ng7Q13iAguPuO+CYVXB2LXrEDfHrmp+L4nCXblu66h7lshrJVwG0jlfKSW5hOvc7a0GbPtDGxkDn+krKxAgazmPiYHuqrHYy7fAtgstsgQdxBUxOugnT269tdJlKjJYJd7zrCHhYruy9uvXp1uibfCVETyMZZlOoRZEOpPT279Igrnkf3wKfxIm36voocaMxIUAqAApjSTA8yR3E7xHyroAtr9aJgS4T3fXvqqlrgkgOLjwCy5i0vPQL2MmBHSnLQPL/AB3W06pcJzF+c3O+FBjVbK2rFB8UCCW0gEMSYGnr+tIyMQix0HDfZE2BGm/jx74LZixbfCK14MCiKUY6a+VbAidDJWPmazVnPFfynOJXYsDhAH5zP3K86bwvfdmICqhYlSxIkEyI07VrG2Um8d62AW8x+1Q4yyyOVMSpjTY+1aWODgCFMmbhRe00V14sU0uYiuhK5ziIKW5g3CqxVgrzlYjlaNDB2JB3rg9skA3GamaRKM4l4du2bCXzBtsxRoBDW3G6XAQMp7dD9JSntDXvLNR7jeFCowNNu/scVX38E6EBlILKrr6qwlWHcEfz7VUVAcjwSmmZjVQZacFDCkK0ECE2K5cI1SRRTJwWhK7AFIDQVRCXN/kUFyUmiUS4lIRQXQjOE8OuYi4LVpcznYCJgb7+lJUqNptxONlam2cyAF6JwP8AZkxi5iWVMpBCGHmDJD6gAEaaGvMqf8k3+LL8UateiyA2536e4v6LXcTwmGQKqWMPcTY2haBMaDQqDEeorFSFV5JkjjKztrVXZuP49Fn+EcFw9i9dvWFZTdUW1sXFm2QzKWUE6kGNiNJ0ra81ntFNwniM++KbF5YNuPf2sX4u8NtYuXrlu3GFzKbTgggq4kQZ1APL6adxWvZtoFRoBPm1Vabmllzf6WWJrapk3XKa5EG62v7OuHXrl5XRUa0GVbubIRG8FW+8PiUgbj3rz9tqMa2HG+mauXNFMkug6RM+y3HiDEDNkJAZpzssgQAwDRJAJ2J7e9R2ZpZT8QC5yHDX6HVYWeYxp37CxPRCJhSRmEAXAWzqQdIgKR3zAAb796ufKL3jQ7+CqHAmfcd935qG+TGqwW5nBOjLuNehyyAP4p6EdAAjQZHWfq6OtxfXdH2g7jykwATAV+yCUIYbj1J99IogXjqR00XafB+0mRdSRlzDJrqkE8zZuhVtTtoDp1HNvHrx4SFzjEkW03jj+VeYPIrNGS0SRoOZCAASumok8wIGoYyKz1qxpkSMQ95S3N/jsd5I5OHkrOZG1nlLdOkmdNBpHSs3/wCSbMFpCWADHz/a8x8U8Wvtcey/7oIcptqdCRpJP3pHy1r1aLGBsi86rUGWDpndwVbwa2S+hIgEkggGI9aaqWxdO4ANMlaO0C7WkWJeFUjISASBzab76+/rWcNzA652PDgsu6cuG7jb4+1p/FwAS2xdlgQtrKOh1JM9so67etRaS6o+BrnO6wCNIw+Yk77W/srM8I41cvTmbQQqxGkR+mlM/ZWDLmVYnD1KuLfghHunzFOozA5jrIncbe8Un+S5rMQPDv6Q8QNaTEwpML+zq0Fum5nI0ywedNdSD8NwAGYK9N+4qbY6W4CD+frol8YWAi/p8T7peDeHhYtvaxDYe/aYZVbIQQCxkG7HKI1mZU+1cXOruDqQcDztlu7kIVKsWxEcDA03TJ6C/BPNrAphRhG/eWVYtzsS+ctIg2xymCR67daPhbQX+ISGu6ZcrqXi+bEBlw/+oVv/AN6cP1IysIKFGKmOpkb6AddBWcf8e7DdwnPX6U8bs787f/SFu4zA3rtu6wUuiFEJzqMpBkZcuXYkAzpM1obslZoLWuEZ569YOa4VLGxvwk+snrZCWfB+GbAPh0ZXOZmt3mAGVm+BSykgiAFOus7DSg+rWZU8VwIiARvHBMaswBkP7NtPRYx/AOI8qySuS9cuNba25AjRmVpE8pVW77CN61f51PE4C4ABn2j3VcLJieM5hZW5hyu4gEkA9DlMGDsYMfUd62zeFLACAd+SiK0UMBC4etBcJBunGuRK6B3oXXYOKeTRKrBOiYwrkwEIrhXEHw91L1sw9tgwnb1B9CJB9CaD2B7S12RXECLr2bBftE4feQG63lt1R0JgxrDAEEV4B/4/aGmG3HAx+Vmw1GZT0Q9nxjgr15FtlwQeV1w+gnSSfiC666R3qrdnrUBjtyJ/r5VQ2q5pkE9fxdaDiFtUhWg6QSQSNNpUmAvcg7E6U1DamVLOEdbfpTa0mS3vvdCoeJYcKj23XzcOzAdRllc+8+kiJPKN9BWlzLyLO37+frn/AGixxnF9ad5LF+K/DSJbu4lGzTdDEKpCKjaEj/1No6ETBkCtKs7EKbhH57CuxwdAic/69OSqsH4UxDlCE0uWjdQnQMBErJ0VtZEwCCNdaZ21UxN8jBVYDHEHSPdb7w3hPsmHZXslbl1QbiF8xUqxCAKF5SwMjUka9qxOAr1A6fKNYjoo13lxAaRbKAbk6Z3jWPyERw201x87AjRtoySMsaRIXb2getXfBzFrJYIECZv769UN4i8WWsL+7Rc90ACF00AgFjB9CIk0zGOqCSYCfDdZO5+0DEyxy2YaeUq3XsS3b+dW8BvFNAjv6Hyp7Xjtf+Jh9dfgbTX0Mddd6U7PuKMwpG8a4fL+7w7giY1ECVgfe/lSu2dzjcrmGMgg8V41uuCtpFsj3kxG20R161w2ZozMqlMFx8y1Phu+wsAm9mltXnSSDKknY6jf07V520U/EqHyoVzTEWgd+yy3GPDl43bjBxcUkuGJhisZpYHUQsenat7NoEAOBB7CLC3BnEaX+kvCOHvYdhdhNuo11nQwwA/Olq1GvAw3PVOWOmAbcFoOD2//ABNtgweWbVW0zeW4QRHcqPc0KDhjw7spzUa1FzWGpYjWFfce8PfaUdk0Yi5FxukFciwNQsZthvr6Vgo1/CIa7hbvVRa5rT6c51MqLg3hq3aw1sYgL5qjmNpxqJJEzo2kamruruqP/wBN50I3JalXzTMgb5CIx/i+1bJVJ6BQII6yZ6TptPWuZsGMTVMHOBf8x+VAkk9j9+w4FZ/EcdvtovIg0BBJ1+ek/Ia1qbRotuxt+Nz9eyfC4nzfX79Son4VdZiGLPdJaVJk5QAQQeuuYe9F1cOAk238dyZrA2w7CMwvBlguuW5bS4Bl+8xjYDrplJU66H1qWJzhGTo6Dn7oEi2H04x+PxdSXODqbaFYuXGT4QBltlmAE9gDmWDqCdt6QucASfLffcgfk8NEARMN6k9/tNu+G/jCMHZFkuZCLA0Ag6toQfSKLKxls2xaZk39hr1RlsEjLvv82QF3h9ywDeF3yzAPJqZMnJvDCN50p6W0TDAJ+DpN0XBpzM988lbcJ8QZX8i/lQgwXXRJ2hh9zaMywN5EajquzU6zA6nY6bj3ZTxRMmRr3qpvEPhm23Dvs9lCPLcG3mEvmPxSR3kgkdIOorBTr1Ke0Y6puQZHWPxKu3zvExHtGi8fxuFa05RwVYbg/wCdq92m8PaHNMhUezDYocHbrTqOSaTRhLKeK6FSFO66VOVtc0QomQRvTSoloF5Ue1NKSUsUsowNyJwOMey4e2723GzKSp/LcehoOaHiCJCIa02cFrLP7SseFjPbb1NsT+RA/Ksf/wCPoTMe5Sf4rDkT7fS1XhnxA2ItH7VaAOZTbccttmzjSCdDI3Ghnod5vfTpSxhJOjcz/XPJF+ymnDptxzVg/DWU/uzyznYqdAoRQRE6w2h1nKNSZpnnEPNlu4rO0t/fffGU1uMXBbhlEXFRiWIytOmsJA0A06gadakNmp4gRNp++7LovOWW+0776Z5qvxGdy2Ya5lBhhGyneZmRo2/rVsbWgYYAue9/VVYzueuka7oU3GeL/ZMOzE87aIJ3YgevopI6/OhTBqGNAqYBNs/xvXk124WJLEknUn1rbZVO4I7gfCDibmRXCEDchiBvExsCYE9yKD3YWypuJByJ5ILF4J7TZLilWgGD67dIoh83CaLwrHhnAnuAHZdPUmTHKOuulSfXDTCr4bGDzXNrDctLhfBxyk5SSAcyk84AMTl676Dr0qPjjFBPLjaVF20jId5/jor7C4EWUbJla2JXM3wtbYgB0A3IAMx0n0oYgSJsd2sjQrOXl1yf6VgqKASup/eBb2hNwKsZI69u3LNLE5jdbdxSScr688+/0hcQ9ohbYtMgbMbTGM7EwoUidDM6noNIrhSBBcTO/cNSVzKtRjpFt3e6/wBoZsIeyqCSFWBnkEAZigjfQN3jaakabjdrrjXLuy9Jm1Bsteyxz17nvge/FLoBDG3Ox5jmkaGYME9yRSuwE4nhpPX7QbsbHjytcB0PyD7FVN4XL8+YWZSYAUDcQTCr1yyfcQd61isC3ywJz09d91iq7OaT8Lrnn8Tw4qUcJGW4bcOAfKUNuDyFSZ7yFOx+hqRqZTbU+8pRw77PwrJVsoQUIdUA/dt8RLyp39SDBnf1FLciXWnUaAGfhDEbwI7/AH8qH7USrJbJzls3mEyVJSCp6kSDr6zvBJwtBl2Q065+6IpOcIE+/H66JGdy/mKBbhQAkiIykEmN2E6N/gSRgwOMyc+vdlb/AB3SXHvv4CZbwNzXn5bgm4JMvAOpPTUx7VzqzDfUTHBN/i7+vNdfN9Eyqkjysmjba6NHVmBPsSaDcDn4i68z03cphSfQdu7Gg6eihxd7MjKLaIfhMxoCICg5ekyTStbhdLnE66rn4ovbfcjsD+gqzG2Z8x1CRIRIG5mSF0k7rqf51dj8mkmcz3Nkl8xyH9ad6K98E8WYjybrFTbAI13QGIJ/2mNfwnsoqP8AyFFtSmarbuG5TwwYVL458PhvgJe5zOAB90k8uuvt/ep7HtBY64hv5W9hFVkAXC80Ir3FmTSaKSYMrp9aEI2RjDtUl6LhuULimCiWkC6iNOFFFYDDm46oN2MCanUeGNLjotFIBxglanjHAGW35dq3mVRna5oSxEjKFGu3SvN2fbGufie6NAPytVQSIAsNN6hwvBLNqwL2LzpnMKg0Pz03MTTv2qo+p4dAAxmVN2GmBIkoXxLdusqsZSzA8q2TBgbNlH6mn2QMa4jN2p/az1mvJxPz3blacE/aDdRPLxCm4n/mLAubQZnRh3Ok9ZrS6kJltvhZDSJur5vGmCualmQkyw8ttYOZRoSN569TUvBeD+1zQ4afBUXEPHOGSfJtveeSQW5V+I7zqRHppSt2c6lWDXkZQsJxbiz4h89xpOygbKOw/mdz9K1NaGiAFfyNGabwzBtecKpCqSASdYBIBOXdu+Ua0xECYSGtHDkLrT4Pw1isNeV7RF1ZObLoTbDKWzBtNdCAJOlQNamRBt9rnguEk+0dLK6xfhHzsQLjsTbKqSB8QBJG/WD00PT3j43lGHuEBXDJEX7+FcWOG27ZUZVJAZ3ynI6qFgrE9GII1G3zoXi3Ia6/kLI+oXEk/SixuOK6ZzneC1zQOgKgZGUCCu3bWT611h5oyyG/O/ouDJMHIZ96j8LLY3xUlq4pADnTlGqoJkjXSNdF/PQU4oPMkm/ytDXtta3xy74K3wHEBcErcDKTJkkwSSWgf7tRGhnWkqVW4SHiD3F+CuzZHBwdSM8dfTsJ62mZWYkhVyzvPxTAPTc1OlXAp+bPu6avsoNaBabxxE+3Lep2uMM4UFB+CeYKMuVj6SRGsgj0mkqMewmo0z3dNRdTqAUareX46qDEXEYKTtGQqDDSh+JjvJJJ9RFGpUsDhmbz+F2zbNie5ocRGnqBrw5c02xcynMGCkGVGbcwRqOoykjvqe1TpvaGlpCtt2zuqPBGcd98UQFZogqQs88kScxKn8U6yY6war4rfMRrFvlYjsbxAdxS3TbthhcYE/FLRoY3j5DWgHPf/AJ8DKcB5n5XYbiNu4YRtCIBA0Ousd9xUqjXMEkJ/G/9RxVdiBfu3FVH8saTtJSQSDoYkVakWNbJAJUakvcZOXHl3E/CG8TW77s4t57aWgoJLEZidskb+231p9nc1oAJknhlwShoMveOA38Ss5xDFYnDlYxLNIBzKzQDA05hqRpWtrWPFwPZIWtDoA/HwpcJ4suGBiALo/FAzjXeRo3saQ0ALst8JwQ6zloLdxSFeJUcxdScxPSTHboPSsrhYtGtoOSg5uE+YZd55lO4FiAuMskMvO+UidQrrlg9Ov61pp6C46apHWB9frn3mtJ4gZBl0/eESQSZCiBCxsCdY/tXh0mG97ZTpPeq00nwYOQ03zvPD0XkniLC+VfYAABuYQdIPb5zXv7M/HTB6IVW4XEKqY1pCiU3NXJUYx0/vSLdismwSCYOg1I6dNfnQSkyJTLdrMQACSTAHWTsKaYElIGhxhqv/DXhLE4u4wtDLkaGuEwqmdgRqW9qBeCLXXGGNxPMDTeeX3YL1Hgvgy/YVs+JW6zQRmDCCOkknT1ivM2rYxVjBAjRBu3U2iA0+yrMSz52w9+0EvQWQMM6MJ5WB6jUdq8+pQdQOIG2sWK303h7MTD+uixfGbDXnd3uctvkZiIGYTyoo1+tens7m02hrW53AzPMlLhkSZv6n8KC/wAHw9pVF+663GUMVVZgHYT0NO3aKzyfCaCBaSUtVtJsgglUmLuqzkouVNlHYevc9TWxgcG+a51WYmbwoy1GEcUJpNMgTOaksXWDArOYbHqDQhc06L0Xw/YxKt52IxBt28qsDPxTsDykbTMVnedGtkovNIDIxbUrb4jD+ZbzWbikQCNirETEEbb9Ow7VlaSBBH6WexdLgsFxY4uYNhnZgWlnWNDHfc7BdJq7HticVsrJ8MeW0DPM/SxOM4xeuiC8DaBpp2nf6mtDKbWZBcRizMoFNKcmUwsVNbvlTKsQe4JBpSJsQnxxqvSPCeEvXLBvYsrZsbrcaAzj+E//ACP5151TZWF3lMcM/RaHbe6i3C659xz+s96divE+EEhLgZtefWSD7DXQD00FUqMqwWhp3JNnNOQ95jWIP0q/DeJcIZDOyBozZUZmciYgkQu/6aVM7NWLADFlUbRTY8mk0knU5X4TJR+O8S2cOijI4zy2WBmI25iTI16H6VzNleQpv2kF0m576ekrM8R8ZXXBW0otKTPdv6D6Vop7Kxud1N1Z78yqXDhr91Q7EszAZmkkT+Z9q02AsgAGyf2tVhuCJbBJxfluQGUKuhWATKzue09qxOqvcY8ORvKFR9LX27v8LVYW9Y8o3pPlroSYkaxLEbHbSsr2kVBT1MoCoQ2fb8QqfjuEuYhM+FxHmKDOQwCIk6HrttvrVae0MpuwVWwfYqYY03MjPVef8Qxl1iRcaYMxpE7dK9JrQBAXQB5s51QlMulajw/iJs5WgQTlZgT8gBsZ1rHVbD5Cq+MInPle25HcMdrl+y7OWdbkmegTmkdRIG1UaGU4AEDNZWguK23FSouzbKo8LmbXO06EKNnjTTcR9fHoNLqBxDlwhM14a/Phpx/K8z8dWMuI3OoOpEH4j0+fSvU2J0sIVagggrNmtqmQlCmjZLdWPDsMLl22jHKGcAntNQrVCxjnATAWxrRIla3jnCVXkK+ThLYDMwjNcbYAf36mvJ2baXOGL+TzYDQDeq1ADd/8RkBqUxMGqIv2e0UzoWN65rkX36GOg70/iOe8iq6YMYRqU5BHljCIvGfLfK9g8M8NTC2EtINANT1LH4iT3Jr0mVDK8PaH+I6T2FBc4yly5kAO8Bun9qwjbW1auBoO7gYVjsjmMxE9FWeI76rZe4wJ8sZtBrEgMB76H/lFLtmzOqFuE5/Vk2yVC18DWywWL8R4Zo820xQcyGN2HoKizY67f4OE5HkvWe80xiP7WL43xL7Rea5sG2HYAQK9fZ6Pg0wxYS8uug/nVF3VOH+TXIWSgDsflFGVVoanq8EERprrqPn0iiDddUEiFofDzvinFi7cbyxBCxoTmAhidADrvvMdaR5gFwAUYbTImeG4Ivxv4hOb7NaJRLXKwXRZUnUR8vpS0W4RO9TEVSXOVLY8U4hfic3BKkhidcuwPcU5Y06LsG4qqvXMzMwEAkkDtJmPlRVQYAR/AuC3cVcNu0BoMzuxhEX8TN0H60CYTFzQJcYHeXHsrQeE+CWRjXLsL1iwrMGykJccRAjXlBJPqF9aRzhF1MvcGeIwEbvv6Vxi+H3Mbca5jL+TD2zJVJOmpCoI1aIk9JFRD8OSAFOncAk8dd+th7n4yviCzbvXkTB4VraAZV0Yu5n4j1q7CGiSUzQ993R0iB6Kx8J8FyXS92JWdiCAffYn22qFarIgKlg0keveizXGsX5t+44MgmF/hGg/IfnWhgwtAUWoKmTBS4TEtbcOhhlMg9q5dmITzeY7k/U/Ogna1ugWk8H8Se0LglcvxFGPxaEaDr/es200w+DFxkd3PglcA10kx3px5oe9j/st67btjOkjRxqsEmNACI9IpjTNQAvsdY4rgZED7kBUvELouXHZRlUsxA7AnQVcWS3wgHRRpZJ0A+VcSAmawrR8PsMqlUWXALmAZAA1IPoOtZyRYnI2SVXY3GBkth4eW3bw/wBpYZr7Em2TpMgqo0011P17V51fxH1fDaYaLHhvSvJa0BuvfsO7o7hzkjzGFmbq6yDrsdRGh1Gs9u1Ue1gbhE2S/wD6g5x3n3uXnXjq7mvLqScms/xEfnFaNhaMJPFXqHIbgFmYreopa5C6nLUkLUXFaThnioJYNq6putJgscwI3GbN2NedW2Auqh7Dh5W9FUVi0eXNTDi+JxdvyQFRR/qXV0hd9Z0G35Un+NR2Z/iEknQcUfO7+RsMz7r1LhviRL1hLiyQwkyIiJGvuRp3kVTx8Di12me4cOPRea7Z3YojPJBHEguXIyqCTCgST30rNSexsViNThA3nXmVodTd/wCIHmT3kq3xVxpUtFGtlhc5MnVjvEjYadKZu0VdoqQ3yhu/PcVehsoaQRc58FkOJPYQjz08y+QP3YbJbtjooOgEDvT0G1n2pGG7zck71ofUDTYSdSR38Kn4zYxLEJ9na3bmURUlfcOBD+4JrdSpindxl2pP0sZ8SsZBkbgbDpp1QF7g2ItrnexeRQNWa24A9yVgVfECh4ZGUdCELXFTJTZooB104iinnROs3mWcrFZ3gkT9KIcRkkhpzCZQMlMIGQUtrCuyllRio0JAMf5rSkgZpgTojrnh/FLGaxcGbbl/l0+dJ4rN6eDvHqttwG0uDwOItX0DXcSRyAtIXKAMxERBJOh61N1UGyg8Fzmht4ubW/agtvdvsuHw9ohAQMqDQL1LnaY79aQADO5TOxO8zj9eu/S1+V4uX4WGZlv4mzh/LIU2xLMsgFQADGx6TrM0/hOFzYHf3+VN1RrQD/Ind36COW9XOEwli0h+y37AVhDX2cG56gQIUemlIWukgDv0UXVg7+duGXqSZ7tCAxOEwtu2RmbEGCAiHKvUbzMd9RvrUhY3N/T9+wVy97smxzy73Z8F51xbB27SM0Q7mAvRR6fSJ/rWpji7kmmLHPVUIAq6doBS5aCOFJIrkJCcl2NRpXI4xmirWHuXSzAM0asY2nv2pH1A0+Y5p6dIkSLDLd0Vlw3w+7Oin75hfUyB9Nd6hU2kBpO5MQym8A3tPDvP0W0XwiLV+2oDGyFzXbhGhgnMoPTaI9ZrzjthdTJP8tB8JHbQXTEAaDfuVuws4a5cuTDvC5IEKIjJHUFoBMbUw2etVGCoIaJvvOh/pZXVQRAudTPpO4DjwVbasXMRcQtaRrZU5LcwsAgFRAgOCRBn72h3q3+uiwtaSDIk6zvz/pcL3cZtz3dz8ZKTFYhLSqBaVV8tuZssFZGvXmA32O1JUNiJvMdfpNRbJl2USf0vLsZda/eYqCZ2G5CgafkK3tDaNMA9krnuzcUExqwTAQlork8xQuqmEgIroRaQM1ecB42thHtXEz2rh1jcaQfcRWLatldVc17DDh/aoKmGxuFqsfjls3LQtC6zuoC2kMKUGxZTtAOntXnUmVKlN4eQGzJJ3q7nAvgNl2/cEc3HLCuENxS+YLlGpzTEH51mp7PXH+xrcrzyQNRjvJvsouIcYe01y5eQeULmUQObUSHXowkkRpEVRlAVoDD5jJO7PJDEWDhlHZ+YWK474gFwt5Cm2G+Nj8TQI+QjpXr7Psjmj/aZjIaBYqtdzrCw7zVPhOIXrX+lduW/4HZR+Rr0JKzua1xlwlGYPxJi7TZkxN4E7y5YH3VpB+lHETml8Jm70sj343hL/NicIy3Tu+FcIG9TbYFQf4TSYBoSPcI43gQYPOQfUZpg4zhbf+jggzfixFw3P+hcq/rRwN1JPt8faAqVJ0byEn1dPsFw8TT8WDwTDt5OX81YGuLW7vc/at4lQ/8Acn0P4WrwfAsLfwb4q5hjZIVtLLOZAI5lVmaI3+R02NeXW2pzazaNM34memUouqOYYsegHx9LL8Q8JX1ZvKU3ra7MAASOvJJOnpNegKjdUxbI3K08FYzEi09u0lq7bzM1xGOW6sKNUneZ7HY7SKWrTa4YvfdzWZ5fjEHpv6+5W+8O8Za5hTiABcAVi0auDMhD6iY+VQcC11/0hmBh9OPVN4oVuvZOUsjRIQiSGEGOkAmSfSRUzMnEnblZAWfGFvD3GtBEXDSbc2WkqTPxmNTvzAkz+VgKjSIsdR+7meaif9ok370yHp6qkxGIwNtGGHR710z+8uNqp7wAMxowf+5PfT7VWlzgA0ADvLP5jms4CzvAUk77b+/pXGzVYSTbRaS29645zZmY7wNABuSFGw7KKzlrRuE9EwEZd/Z68kP408N20t/aVdyORQsBgzNPPmDaKSO3pTUatVtTwngDM9EKTmus1sngcuYjPrmsG+/rW9O5pabj1SVyAunJaJ2oEgIimXLVcH8FXL1oXTsWVUH4pmTPQADevPrbc1jsI3Snlgibn2A7yW74FwVLFi7aeIuZldhHwxCGdh1OvesDjW2h4dTBJEW46+ihWrAgFxsOg5f0ohxexajyk8021lWCzlACqxznQzlBkA9a1nYyf/K+JzAvv6ZcVHG99wDlyET1PsEPdxt97lu0SLRb7hJmI0IuGfiP4R37RTu8MS9jZiL5m3Cw9VwbfzHmBYcpF/fom2eHKiDzWZDdYkj4gUkllOujKMuv9ZovqF7pzj1n9otcBAHONN/p0VhdYZ3EItpVVc6nKZjOHWNjlZQdenWpF2Fgz+enYTNYXkucvOfE/Hw48m0xKAAMxMzHQdh1rTQoHF4j89Ary2MLMvn9LOW7jDUEgwRM9DvWpzQ6xSlgcPME2KZclrkZSE0UOaSuTBSYW9kdWIDBWBI7wZile0uaQg12FwI0Xo3DPE1jEXMqgo+XdoE9wDNfPVtirUWSbidPla2bQ10jJZnjV23hR5Vhg91iWuXSAWGugH4etels4ftHnqCGiwCk+q1owU+pVLiuI3roAuXGcDaTWxlCnTuxoChJJQpFVBSkJCKKBTTRSEpK5KUs1yUhSKYg1yowlbXwP4oueabN9hcsOjAq0ADTYdApG42ry9u2UYfEp2cPdcWiCSfVarDJYUucLdNxAc62llzbnJnJJMhY+kntFKyttDoY9t9TvjdCDCIkDnkB39I3F4BUk24UzIeN2lyG9PiYaEaEjaKq92Eg5wrMaagjJUXC7drCM6rfe2GBNy3aJYMACS7ggspjc6bfOqeK+rk2J3n4y+FE0qTBBMxuyA4xPubojjVi81q2uGceXcXIbiqSQu2RAJIEDfepsqYXEuFx6c+aLqYqCCYBz3n6HBWfhDw+ti1mA5SnKzrq0jVo+6u0A6715P8AyO1EuwA31j4H2iXBggW6/PE7ptEZzGU4pwwW8SSHt3A2rFEyqD+EKrZZjr9a9DZqzn0hYjnn8I0y11wZ5x+bR0/KsreItIvKvN0VQCT9NB86qGuNynLzkO+v0h8Bg7tx2d8yoIzKHCMR0VZIBI0OvarCQPL6wpkD/tfhx91bcFxr+a1lpWVNxAkCAGAMQ27JMg6SqHWl2imH0jaYynfr0Um/zk33/jTvSAsl49xF44jLcu27iAnIEiVG0PIDBu8yKTYWsFOWtIOs/jgt9IEAG/GfxpHELOWbOdgoEkxAH5fM/wBK1l0CVdlMPf3ktx4d8HC5h1uu4RmcFFPVFaH0G7E7e3rWCvtRa/A0Tp1OSyVdoDojLP6++AWmx/iCWazYUMYMCcqwNIBG/sPmamzYWMa120XdqB+T2VlbjqG3qdeQ15m3Aqqt4O9eytcLgFiylklMmWWOUcoIb5wa1OrWLREbha/fNM0NaQ7XeYJiLb/gI+xgkQhhbDvcLjkYhSFGVhEgQ2rg7yd+8cRIjICM+/VG7sucqYLeKNLAIwYANAZIJNue+8zuDrSlzBEC4904oOdY5nuyruJ8dw+FclrjM4Ai2DO+57rPvG1O2m94sE/kblc8NO+wsF4i8UXMTKAeXZnS2P8A7Hr7Vrp0GsM5neujF/L00VCAKsSqQBZca5A2SM1CFMuSz6fpRhKluCiqOhRgVy5t1zGuXEAJAKKEBOyV0roiyctApgEhoJSLpIooZ5JCK5IW3TaaEiJwnDrt3/StXLkb5FLfoKBcAmDHETH4Vpa8IY0//wA1werAIPq5AoAzlJ6FcQ1v8nAdR+ESOB2cPrisSsn/AIOGIuOR/uf4E/OmwnW3ufRHxGf9QXf/AMt9Tc9AntxA30OHw628LYO6Akvc3+N4l/bb0qdWqKQmDz1/XRXoUDXd/scJGQiGjkN/EmUdgcVdLX3viFCBAuuQRlBdRsTpv1L1mrbQ0gBlyclpo7E1mJ9cRB9eHLLLdCTwxgXuXPMVRZtwyl3bVwylWAUbggmldWdTMDzHcMupUarqVVkFmEaZFx6DJb1sJmw62LIa1YTKWvvyxlIMidegrGa4pmXGXbgsr3CS59uCM8Q4qx9nNjOutsZAVLggQARET7g6b15dDxX1vEg53yHS6iJcZA9BP69V5jZwNwfEAI3J/oCTX0JcFownf33yWi4Pw9z8M+gMBm3Ov4Rp8I1NSe8/0niBe3O/rvPDJXGK4egX9203cuZZAVJEZgwPSdNDr361zSZuLe6gapOVuJ7j0CH8Mc9wlByFXYMbYU+Y/KVABgoIY/I71SuQym4uMWjfbIdbpWuJiMs785Jty3LOeO+G4ZCzJcyX83NYHMup1IYDl7wajsNWqbES3R2Xst4rOe0NIkDI5In9nnALgYYooCgVjbmOZpyR6dTPpQ2yu1xFEG5IHquqvaymWTcxPAf0PdW3GeKZgluzkt2JCF9wNxAj7gJIJGpk9KvRp+ADrUzPDlx3lebGKHE+X55i1rWHUpuF4UiWle4XbynI5Z8oicujiCAAZknYa1J1Ql0CBPr6KmIECL9971f2UKEEhktqZHNnA5SDrMx1npUXOEXz5QqMpg31/CzPGvGdnD/urSrcZcymCckH17+09au3Z3Pu6ypi/wDXL6WH4n4pxN6c1wqpEEJoCPXqa1MoMbkErjOd+9ypoqy7NJFcjC75VyYBc1cudKaq1xKWFKEPY/ShKbAdyfetQd9/Q1wKd9OCFPg8CWu+WTB6/Iem9I+qGsx6K1CiXVcBKusPYsKxtGGaJJYDX+hHasT31XDHkF6VPwA40ddSYQA4GZJVkZSCFJJEH85NX/yhrIKyDYsyHAjTmhMThssAlZ6gGYO2vrVWVMSz1KUHMdEI5qwUXWzTaKgSpLVpm+FS3sJ/SlTNDjkJ6K1w3h26Vz3SuGT8V8lJ/hWMzfIRRAJEjL0HqlcWtsTfcLn0GXVFYexgbDKXd8Y0iERTbtT/ALmbmYegFMBvPpf3SeIT/BvV30J91YeLWxSKlxrjW8ObjILVvkCBTpITlMrsetI2sC4tYY5JfCEzUu7jf8Jvi7AgLYUrdzO2lxyzShjKu5kqCvrHvSsqudOIqopsaQGDfzPDoqvxVwT7KyLmDSDtOsGA0HbN26GRXMeHCQlxXgmVdYLwewsPeKecWt2nshAxXV5cMQpIIUDpGp96h/kscSwGCLX+VVz8Bho9frPPhfqk4bwLE4jyczgh7jC5bDA5VEENA2B1HyA3NJtBp0KRqRG4xr+eiQOJMOdMXIJPpBy0tHtKvb/i/C4W4tu0nmKAQzqeZWBiIIA6dDXmf4W0bQ0lzsO4bxvsuBe+495uqp/2h3sziZtszZcyrmVTsOxj1mtDf+KpwCcxncoeCRefcfSr8FxGwBBDQNgNBrvAA0E9Nq2Gm6ZVw06Dv1Wy4Pww3FVgmQHXUc5HfXQfrWWo+NUHeTP2V+MKttSARsHHNvvuDv8AXrUWOe+CMjIvvlZalUO3WWZ4tf8APeFzOOR7akMqTOvIw5h1OoGp7zW+m0gccjHeaRrCTYXzEyPQZd2V9aw62LcE2hn5g2YJbzmSPvTlAgAgdzGteftVXxIpsMgZxeeVosqtBJM3PKTHLfz4CV5v4kwWIfFOLgV3ABJtLoV0OeFEnQjX0E1u2d9NtIFpgcfhelSYCGwbaSVssVeezgLVoBlby5YblVJJcxprDDTpJ3IqOztHiurHOYbzj8b95WDavPWdFxryH37gHRBYDD2hmyIb1xYuBkBIU6yrLJXLp2mD3FVcXGMRgZR9aypk3Jb621459B6LQYcOXJLgIeb92A9s6AMCMoILaHT1PeYGA0W9c/lFjZOfv33uWO8d+Iyv/h7JC6c72yfhjRY6GK07NR/7uWg3MaflYCPStpQMJsVynCSuRXGuRlcWrlQOtmuiguXCilxJ2c9/1roXYitqLtu8xUrmKH7y6Dp7V4wbUpCQc+K+ha+nWP8AHLeFT3MHOIEIVIYNp8OUDp6mtgqf6bmRHWVlbRJrjyxBnhC7H8NtuwIfndj6g9wI2IoUq72jKwXVtnoOdZ1zPFQPw9oyI6umpJMQpG/XSnFZs43CD8qHgT5WOBbxIsgMbZytEECARqDI7z61em7E1Z6tPC7KPf3Qj1YLM83hIDXFTlS2bjKZVmX+EkfpQBOi7CD/ACCW45YyxLHuSSfzriScymDWgeURyV7wPwq+JIVLiDlzZjJA1MgwNDoPqKjUqeGMRS4mm1+JjvvetN4auNiEvcOviIUjMujEA/FBHNBAM9Qek1Kv5CKo/SLBLSCeVloeJ8ItNasJdY5MPBBk5mhTIOuswD029amxzyTGqBwtdiHG3fuvLvEnFhiLsgcqgqp7ifyra1mEQCpguJk9hM/7fxOS2gv3AtscoDEdZ1I1PapjZqWIuwiSiWgmTdXXEfGl18OLY+N7eW640csHENI7qD/7vSsjP+PYKmI5AyBpllCoWzrbd30WYZyxJJkkyfUnc1viBAVLAQEVw7AvdcJbUsx2A/zSke8NElWYwkSvSfDnhO1Zh7hzXBBJ2CGQJysIYCRrXn16xPLdqYEpalcUxDfXfyIWjx2NWxr+7MMFbnyFgwEHKoP3uonr8pU6ZqDhAIG4rznVA8xI+VRtibuIdRaZECFhmA0y/dlmkONukyPrrDGtBxd/So1jtCfT4znl7hJxnJh8OSMtxioiWAJGcZsomQo3yjsakyuX1AGSAMzHduOZ4ZLVsww1BFjynTXL6Gg1Wf45xi1iLVnLbNu5bDKQTK5dIgn1+mtdSpPpvcSZBvxlbtmpvbUcSc79eSP/AGflUxNwtbJZbTCZjLzqCCOhM9e3rQ2kyzDv+dD6pNvl1MEHUflTY4m7iCxTOpzKJaAQpAkHcEnMf+Ydqu+KbQwGMMeuq8tjZEwLjXdaNDojQ5trZJuqpTQqqxcEmAJ1zgMOg6mJFSiSYGeun6XE+YYtbR2Z+E7FXVwuEZwIyiQRytOyBgInfX9KEF7wFdowiByXlV9mdizGWYksfUmt8wICs2nYALrWGmgXqtPZySr7xTwI2LWHdV/dugzNH/EiWDH1GoHv2qVGric4E3lTecRLRp8d5rMla0qeA6pPL966UDTKb5ddKGBJFcuDV00VxXRXJJWuxGIdFIhLZYiIjQdSSDpFeU1jXHMmF75e5owyBy0Q7cVVhlZoIYDMh3PfXYdzT+AQZaOhUjtTHDC46i4MfOm9U2PZrbMkFUnMAdQSOoJGorZSAeMWZWCu51MlmQzAzHNVr4lszHYmZj1/lWgUxAC891d0nil+0yoUqNDv19qPhwZlN/ky3DCaGJOv5V2GAlY9zjBUpXSelKq4bSpruEcIGKEL+Lv2pQ9pMSq1KL2sDi2FAB1oqIkI/h3E7tgzbcrsdNtNpHWuwtcIIlK5smZjkvUeB+IreJRXKqMQsr6gaazvB9a82tQc10A+VPTk+U5ojEHzjOc6EhsgB5SIZjoddu2neqsbhEdyg7ORl+Fm8d4US7mbIytnylpVZkDIcokDQgn1NWFQjVFpGoHr6ZcPUrL8R8OMgLIwuhSQwXca/Q9+9U8SP5WTCmH/AMDPD6+lThPQ00rg07lZcM4NduxAgHQE9T0ioVdoYwwc1spbG8txusOK9U8PcATCplCyx1ZnWCYE8rKSAOw3rBVqScR9Bms1SrIgZcL+oVrxC7lQjzLUFSyG40iR1VtNYjef1qLGlzg462t+dxzC88vFzMd87LN4K39qvnS3kKjObaZWmSQNTy3NzPaT0Fb34aTJdMDr3yVmlx1kcfz+fshHcQ4/Zw9i4tm/ZGIWY3eSN120J2nXXea851KpXqjG04N2Ufao1uMiQS3lHWViuNeI/taJ5ltVvIx50AAZTvmG4IIHpqdq30tl8Fxg2OhW2iPCJwmRxzQVrBsbL3oHloyoxnWWBIj6fmKoXAODdTf0WynUGIN1Mr1LifEXFoZUAuuiHSA2bKCc38Ek6ncqKwbHRaxxqk2aSBz0+14bmOc7wwd/pkfXL13LM4LAhcha0mRc43BJHMAHUjU7cwnY9601KsB3mMrQzZ3uc0Fo9NPS6nXCuxOZDluaZm7iIykapp37CKWk4YASbqu0f+QtblYdhU/j3FsVSzLRJYyB00EEaEdflVdniS4otpEkQMuqG8A2k85yyhitsssiQNQCY2kTpS7c54pSzNVexzW2tJhXvE+M4cXB9osq+uhK80bbiNPfT2rzaGz1wJpv9bg+6RjXNEU3HvmhvFXiWw+HuW0YMbkQANBBWPaAtadh2es2piqJQ0gjh+5+V54xFetdOcMJjUQpFdEUUEhNcjKjmmUyQnUEICvbnBrmcB2GSJLiO22tYhtNPDLc9y9Q7G4O8zobvUGLwORXVOfNlIYrtr+OYFPTq4iC60d5ZqdSgWtLadwYuf8A6kfCp8a7ljmGXLymJiR9a10wALHO68zaHVC4yIi1srIU1RZiFwFGUMIUuFsljA3pXEASVWhSL3YQrfB8OAJZ2GRYJA1n0rJUr2houV6lHZ2h0uMgfKLxNtCDcLkBjoI2Pr6CpsLgcMZK1QU4xGfrmqnEEEiAB31mT39K1MkArz6pDiO+qhJpwpELUeAMetm7cZiBKqNVBUAtBZp2CzM1KszG2AkcYMklVmG4q2HvvkctazmRJAZc2hidNKNSnj5pqTwGi1ty9GwFy3ikzcpLJ8RM7GSxXqZIHpBGlZQ6DfTT4RcyDLbjelx4LmC2XzQCFQaqwErmbWOWSRpop+bGAOW/dyQaS45m/wA9/wBZIazhrRRiEGhkDKIUZiIfT4if0M1hqMexsk/0vVpbVjqhgyj3RXD+HTcRyRlAICxpqdJC6zlH/VXABs65XSVK73Nhwg7vjNaK0UWJXcxFsnsTqu42P0pHyTYAxx+F5VUk535gSqTjtx1RDktoizadzzBl7ugAy6qNZMZuxrXQaLtNznuO/wBgVMF2c9/HoVN4dw7phA9oZ7pzN8QGYFigHNoIW2NfU1D/AJF1MubTfrf8Za+qpTwmA4wN9+c25i3BYfj+Me++a5btqQSMyLGboQXBh471aixtMQCepXuUdmawWJOsHuyr7WBPlNdOwdUA7sVZvlAUfWtBeJw9UjWw4DUyfj7XonhPAPhEu27hQA3AwYcwIyxt3kCAdZBOwrz6jW7S4ESABc7rrzNoeKhbhzuOs9k7hmlx63CwdhkW7AXNJOXoSfWZMV1QOLWtyboPyeJW7ZhRYXNYJc25O87hyyUtzBJbuZVuHMBzEIrAdjrt/Kd6n4YxQ2Z5SlO0vdTxVAI5kIyzhVWMxzXTDAuT2Mj/AGzBMdPWqYAASbjXeFgqbS6YyG4ZftRXLdokgBidSUMl1UpmDDmkrMCO5jcEUpokxfrxnJAbRUbI1GeQ/CS7hUGbyyq3JIVvuOPLDQRm1EHX1Un0qjWYL6e+aD9oc9vmNr9/hYTxldZipKRM+6yAcpI771qohoJDV6eyghslZK6PzrWhWmVA1FZiU2PQVy6OCUD2orsKRq5AphNFIZXTXIXV9iOIEZrd1M/OSZJke3tWNlAGHUzFl6davh/1vGIIK9xY5cqjlAAAaG27yNRVW7N5sRz4WWU7Y4ghv38hBY+8rkZFKIB8PSepirU2OaPNcrPtD2Pd5BA3fKFIp1mNkgorgFd8Dwy5TcMsQcuUeo3rJtLzIYOcr1dhotwl4ucoUqcOYknRFHVv81pDXaABmeCv/jmcRgDiiL9wiQVAQxPlxr9f0pGAG834qj3HUW3BV1y4BnGQc207r7GtEEwZ58Vhecxhz4ZckG9VCg7cnW7jAEAkBhDQdxMwe4kTTSpFocck61hyfQdyKmXLRS2dzjeytOFcQaxAXmEzBIj3H9NqhVpipc2K0ik1ght/grV4HxQrDKzlWkmIUc0ACG1H8+nWs76dQXz+lE02AxEK0cIMzQVtsCMiGWzhAQ7RuImd+hNAOxAAXOs7tyyPDmO7tlfv3KM4M4DETDgmWTmQj/boSRr1G/epFjWiy0+K6qPMJjpPuri4WIlWkjmErDSPw7TpIOh3pXNabnL2/RWKoAM7df2qnjdy24JQm6GgO63Cio2y+YICz8IkiREHSqUDB1Ebx9/0pi9wLbzPz3CAwPFxhz5dxku5OoiQWLZkCyM6809CCx6GK01aQrs/9ToeHFCYPlM5evDvqj/+0MLcKZ1UvbJW2MrhVJAOUKFymMump2rINiqMPlcIOauzaarZDZ82ZsZ6z+VDe8QKvJZtgs/OFVAoYzqzCCQxMGYEQdaoNipxNR0xu3bpP0UpqVHkATlqchuscs9QuFx2eZUkSJbQCVbVRtrBGY6k9eyF73M8ohu7f9lejTo0qTodJdYkjQZ+nAI849bqBWhsqAm2TGuYKMhOslZ9ASB1pnHxGgxnbl38LLUa7Zq5wm+nGVBZxotqRaUK6rLo86sNcs/i3giRsYM1wpNkAi28H1SvdUqGXkyPTvle6ibGqikE8z65GMhGDyIJ6dI222kgzf8A+rbnf0i6tT2UNAfUs355KTD3F0XPlIBIuP8AEs248uZGYA/oOomjjGLCO/2mOzE0y866c9T37IEY4EmOUBkZbY/0w5OU6lYCnmnURM7mrNh1x6nPos76eCNT7D017jVE4/CJfEqVJ1BSND1PqTtrsdCKk9pbcZqmz1yyzpjl38yvPOPcO8rmX4Tp7H3rXQqY7HNbqrgWhwVCz+taoWMm+abRQglKNK5EmFxNcumyQj2rkhhOroXLZDC5Qbl1A7qNCNSfcd/WvHNSTgYYBXvmkGDG4SR6qmxPEFDPlRVDKc0r8RjQaHTetjKLi0YjllCw1NoAc4NAAi9syqO6+YKMoGURI6+p9a3AQTdea8lwAgCB681LhcGzMoylgTtqJ+dI97QDdPR2So9w8tuNlLd4WyuqsVJPQGfce9K2u0tJCodiioGkg8ii7l42+UDI0wR6VIMFS5uFuq1MAwttwTcVjC6Kp0I37GiyiGOJClUql7YKmwt6LRYAkjQsdgD0pHsl8SOSox/+qY4ShsazAZGUhRqJidfXeq02tJxA3UK4ePKQY6IGKusuEFS2FGpOwpXHRVpU2jzHRGJdzTPw+vtUi0DmtYqY7n+KguoNIK+nTT+tM071nqNB/jHwo8pJAglmIAA3JP8AOmskcTInNeh8OS4lgm7ytbQu5/IDbXQ15D3jHDMjlzVKjGAAlVnD/FdpbyE5wJIkcoE9dNhOtav8d8EkqONuQbC9AuNKyEL9zc2j01Me9RbGUrPUaQbQOGaibEqbb8xRG3QCcwiDBK/e01Eesb1MslwEEn27Cg8HMg+8df7CCODDNAWxEAsM8AKsZR8Jy9ydZg7SKoHFuZNuG9E1ALl3PudOygDgyPLOdEDedcAy6CDCsBmkghjAj86q6q0TInL+kA+Mzp7nhvO6/wCUJhUVTbIzKjQw0ljciGA6lYYHXeWgxsz3YsWp/Hcp2nCQOo52VldbkIjSCF/F5mXQHtaME9wT61BgZUYGnMLc+pVo1S9sEOynpdD5mJCuAUtycjDZyWUBGgZgNyfQHTYO9zabPL0/aWjTfXqy7ru6ctPuUTibXIl69cUpqYzQwYfCd+4E9tN6z05AxZnRaK8F/hAQ0Zn9/HFU+J8S2raEDLcckmRJ3XKZ6f8A7TU6NQ2iOKat4ReHSTGmixfEce918xY+gnQelehTotY2AFnfUxOlXnhnjzIVts+XnUyYgwRE949x0pKtMG8KLqc3C3lji2/71SPNEyh2KgSddFnQd4GtZzTt03qBbun058NVXeIcGuJtNkZG0adQCIY6kEyNRt61M/66gdyWjZ6ojA737zWC4V4au3zcCwpRSQCDzEboDEBvc16DqwAB39yq1G4Dv5Ktx2FNpijFSQBOUzEiYOg5h1qoU2uDgSMkNFclITSKKXCnqk9a4lOKc6pfL966UuEq3xPGHdoCspiCo1+cRIP1rHT2VrRcytztse8kYSDu7/pVz66z9a0gQpEh1yfVG4HhikZ3cBZ0HepVa5BwtF1ro7IwAPeVYYs3QTlujJGpMSntGu1ZGCkRcX+VeoHgmH29xygIS7jyQFcqFI0uKAWJU6HuPpVxSiS2/AqLtomGvNt4ubfHoq9znJPXrO/9a0tAYIUDFRxI671Ng8I1wwPqf50lSo1gkp6VF1QwEbc4esFFBdyNSp0BGwIP86gKxJxGAOOau+gw+Vok6oVcAzOSyPlG+uo00Eneq+K1rYBErONnJdJbbn9oEW46Gr4lmwkDJSqd52OlIVVpAz1TkMgjqPzo5GUWw5pbN1FdQSY1HeP5dKINrqBaJUuFQgq6kKVIKk9wZH50HuH8SqMo4hOS2lvxiqLqnM24PMPadJGp3jfWa8s7G5zhByQfTyDh6Kk+02by3La2LSMQckIFM9CpGvy7TWqKjCHFxI1v8rjDhhyOnFFeGPFnkDysQpKr8JiWX0IkTFNWoB5xMUsRiD9LaYXFpeOe1dmRtO//AC7CsrzFnhTNNpyKnGHYzORjGpIEACdAO+p1rsbeSBpu0OaZ9hYEZVRAoJAjUHSJgb6bT2rnVmald4bhlbvouXg+XNmu5vhIMfCc2oHQagGh47dAubSjvchONX7FndypBILEyW6/PXoBS+G6oZhadnrFggX4ZrJYnxSSTkQnsW3+g/rWs7IwtAOe9axXqbgPU/SocdxB7plyfYaCq06TaYhoUHPxGXEk9+iGZh61VIXA5J625oEwURSxJfJJgDcmB3PYDvRDkxpWV9gLuNwxym3dKgqSpU6H4l6ekgelI4MKgWtdaV6Dw21fKgMryVaVKLuz5hLd4mTGlY3hpPe5Y4g6+oj79M0vi3ht1cMz4aS4M5FG8kZj0MjfT170mzvZihyYu8RwDl4zicwYhgc0mZGs+o716Y81wthhoAGShmiQpTdOJ9a4JyQdV0+tcmiAun/Na6Ellb2+IXOV955WiM5I207VkdRZdu643L0GV3WcNbHfKi+zAgm4CrEnQfqafxCCA3JDwGvacQg3T3FpwqO5UrOWAfzMRvSy9pLmiZVXCjUhrnEEZR+UDiWtCcjOTMMfxCdTNXbjP8gI04LBVdSB8k534hQ4hkLkpOX/AHb07MWHzKb3MLyWTHFF2OGO6Zxr1idT/nrU3V2NdhK0U9le5mMemquOA2ii5mOr/CvWKxbU4OMDRehsgLWyddE3HG5GVLWRmMlk679tj709IMJlzpA3qVU1SMLWxyUF7E3Ea2XLhYGbQan2mnaxjg4NidLqb3vY5pdMa5KrxWLc6EmJJAPrWhlNouFjqVnZX6pllGcwoJPvRJDRJQph1R2EZ81Law5MFuVPxEaCuc8DK53JmU3Ou6w3qIORGaY6ab6+tNE5JMRaRimERjA7fDqpFTp4Rnmr1WvfdlwV3MoUEqB1k0DhJJCMPYACQAhb90kkdjof7zTsaAJWWq8uJBSBiTqSSfXX69aJ4JGiLBTWLzIZVih7rofrSmCLpuassP4jxCRF0mNpCn9RUzRYdEYCsbfiTFbsQBvMAa9JqTqNLRambOc3zHe5AY3jN5pD3XBJ1CmB7zE/nVWMAyASPpUx/KfWyrAepknuf6mqEyubhZkE4ifSlyTXOad5VdiT+HOScid6BcixgycigoX7pI9N6mSXarWW4RZvoieEcSWy4d7WbUb6GNZE9BqDt0FU0IGe/csO0U3VCDlwItPfutlwnjmJuurZktWblx2LbuFUajL22En17ipPY0ZCSvOqsbTJa50kTMWA+d4z+lf4TxIj3xYUl2GrXJXKRHoe5UfWs1SjDMTrG1r71nIgB2mhnNZ7GeJ3wvEWR/M+ztllWMxJ+NCZlSQdB0ntV3Ug+kBYnT6VKdHE0uGe7gsj41xNq4wNpUBDOGIPMwJzKSDsNSB2gitVJpDZOadhMxFuXeazDGqKxyXa11koHFItFESpYrkYKMwCENn2ABj32rPVIIwrTs7XA48gh8Tijm0PvFOymIUqu0OxWKcOJPBAgKdxA/Wu8FsyU/8Al1IjTcltYYMJZgo9Zk/IVzqhFgJTCmx13mJVndRACJGUAE2wN9BGvf8AvWZrnkzrvWt+ECBkNNF3DbgLO5EBV0Tp2+mlGs0gBu85ptnIlzj0C4Y855gAxlEdO0UDR8vuj4vnKgw/FnUnMSw10qjtna4Wssrdpc0kG6GbEShBZpzSB0953mqhkOkCyljbggzKhKm40lpPr/am8rBCn4TqrpBlFWsGh5VJFyJ9D3A61I1CLkWVm0KZODX2Vi9q6xIWBbAgA9dqgHUwJdmtjg8u8v8AFB4u0Y5+YTy9Py6bflVqbh/1z9VnqNEee97b+qGbEFSQCCNhGw9v0qmAESpGs8OIBUL3BkggyDoSdPX5zRg4pUsXkwkJqpOsfLpRmEsYjMd8lLZtkkATqe1KSM0zWEnDdGtw4gwzKB3P+RUfGESAtP8AiEGHOCgsWYJMTl1juelUc+0JKdMi8ZJXtEySwUHXLOvfSaAcBp1Rc0mS50cP7TzhkgS59P8ABQ8R02CctZkXFQrhvn/n5U2JK2lIUgt9vlQlOG6BEDDRuamakq4bGqXIAMxB9hrXTJgKtmgOI6LlczoCe4ri0RdDGS7yyorj6nNPtTNG5Se5oPmBU1riLJbKJoSTzTDZTllT3HKI7SasHWhYX0GPfjPoncE4qbDMQqksuUFhJU9GXsRrU3tDs1StTNQQ10FSeLccb17OH8xcqgMQF9wVGgIJO2+9FjWt8oUaVJ1Npc4XPEaZZKhZ6eFz6l0wyfWjkp4pSZaMrhOS5VoymwSnge1dKa/f9I25Yunqx+UUgYIs1UcxxuXz1hCXMM+5Q/Q1UNKyPBJkptu2QRKmJ7USxxFgUGuAIldezk7H00oNpOGhRdVLjJPwut2WOymiWkaH0QaTp8p8MDImfbT6mh4biMj6KniYTY3U4vkiCDPpp/KkNBwyn0Kt/lBwg/P6SESfhP8AneKAY8DJKajXGVG1jt/n9aYNdqCkOFxsU+2pUE9xQLHOMQU7XhjSQRdS4VFUFnBbbKO80r2vd5WhcwsptxOvuUmK4g7MMsqsQBFKzZsI8wkrnbUXOkGygNxiDJObrP8AKn8KDlZDxPLndQMsmdaoGmIhTcQTIKXyDvS9Ewac1JaHrFAtO5OL6qywFgCWIzMIgetZqpOWS2UGNb5rEp15wROSCTBmZ9xFBrXaFM+oM4ATMoB0MgfSjci4QDmzYoXGrmMjWNOtUpy0QVCthecQKiVT1B/WmgaKXMFS20PqBQICLcUqctkU7ZvrSRidwWjHgbxSWLpYwe/auLALhNSqY3YXI7KQpjVtdPnUTBctt2sMXKGu3rgWSIJ/zWnDGEwFndWqNb5s0LcuFzJ7VRrcIWd78ZkpuWiiE0265FzVGfQU0KRtkF2XuPy/prXX0S21CRrI+79DQneg6k03YoXaNI/p+VOBKmThEQmE95psMIFx1TgfShhS4+C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draconika.com/img/chinese-drago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0838"/>
            <a:ext cx="1981200" cy="1334214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2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z="3200" smtClean="0"/>
              <a:t>China’s trade balance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400" smtClean="0"/>
              <a:t>The surplus peaked in 2007, and then fell. </a:t>
            </a:r>
          </a:p>
        </p:txBody>
      </p:sp>
      <p:sp>
        <p:nvSpPr>
          <p:cNvPr id="26628" name="AutoShape 8" descr="http://www.rba.gov.au/publications/bulletin/2013/jun/images/graph-0613-3-01.gif"/>
          <p:cNvSpPr>
            <a:spLocks noChangeAspect="1" noChangeArrowheads="1"/>
          </p:cNvSpPr>
          <p:nvPr/>
        </p:nvSpPr>
        <p:spPr bwMode="auto">
          <a:xfrm>
            <a:off x="63500" y="-136525"/>
            <a:ext cx="45910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6629" name="Picture 10" descr="http://www.rba.gov.au/publications/bulletin/2013/jun/images/graph-0613-3-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62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84638" y="5703888"/>
            <a:ext cx="3916362" cy="3079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Source: </a:t>
            </a:r>
            <a:r>
              <a:rPr lang="en-US" sz="1400" dirty="0">
                <a:hlinkClick r:id="rId4"/>
              </a:rPr>
              <a:t>Reserve Bank of Australia</a:t>
            </a:r>
            <a:r>
              <a:rPr lang="en-US" sz="1400" dirty="0"/>
              <a:t> (June 2013)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029200" y="3124200"/>
            <a:ext cx="990600" cy="762000"/>
          </a:xfrm>
          <a:prstGeom prst="straightConnector1">
            <a:avLst/>
          </a:prstGeom>
          <a:ln w="762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72200" y="3184525"/>
            <a:ext cx="1676400" cy="6858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TextBox 17"/>
          <p:cNvSpPr txBox="1">
            <a:spLocks noChangeArrowheads="1"/>
          </p:cNvSpPr>
          <p:nvPr/>
        </p:nvSpPr>
        <p:spPr bwMode="auto">
          <a:xfrm>
            <a:off x="-17463" y="6248400"/>
            <a:ext cx="92376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China runs a deficit in primary products, offset by a surplus in manufactures.</a:t>
            </a:r>
          </a:p>
        </p:txBody>
      </p:sp>
    </p:spTree>
    <p:extLst>
      <p:ext uri="{BB962C8B-B14F-4D97-AF65-F5344CB8AC3E}">
        <p14:creationId xmlns:p14="http://schemas.microsoft.com/office/powerpoint/2010/main" val="1635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4" descr="ChinaTBinclbilatUS20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287588"/>
            <a:ext cx="6324600" cy="4189412"/>
          </a:xfrm>
        </p:spPr>
      </p:pic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0B0553F-3112-417E-B194-BB21BC099C1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z="2400" smtClean="0"/>
              <a:t>China’s trade balance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0" y="762000"/>
            <a:ext cx="90011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The bilateral surplus with the United States</a:t>
            </a:r>
            <a:br>
              <a:rPr lang="en-US" altLang="en-US" dirty="0"/>
            </a:br>
            <a:r>
              <a:rPr lang="en-US" altLang="en-US" sz="2800" dirty="0"/>
              <a:t>is as big as ever – which has no economic importance, </a:t>
            </a:r>
            <a:br>
              <a:rPr lang="en-US" altLang="en-US" sz="2800" dirty="0"/>
            </a:br>
            <a:r>
              <a:rPr lang="en-US" altLang="en-US" sz="2800" dirty="0"/>
              <a:t>but is politically sensitive.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81200" y="3962400"/>
            <a:ext cx="2590800" cy="129540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3962400"/>
            <a:ext cx="2362200" cy="15240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altLang="en-US" sz="3400" smtClean="0">
                <a:solidFill>
                  <a:srgbClr val="FFFF00"/>
                </a:solidFill>
              </a:rPr>
              <a:t>The natural adjustment process was delayed.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1</a:t>
            </a:r>
            <a:r>
              <a:rPr lang="en-US" altLang="en-US" sz="2800" baseline="30000" smtClean="0"/>
              <a:t>st</a:t>
            </a:r>
            <a:r>
              <a:rPr lang="en-US" altLang="en-US" sz="2800" smtClean="0"/>
              <a:t>, because the authorities intervened to keep the exchange virtually fixed against the dollar, in the years 1995-2005 and 2008-2010. </a:t>
            </a: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 </a:t>
            </a:r>
          </a:p>
          <a:p>
            <a:r>
              <a:rPr lang="en-US" altLang="en-US" sz="2800" smtClean="0"/>
              <a:t>2</a:t>
            </a:r>
            <a:r>
              <a:rPr lang="en-US" altLang="en-US" sz="2800" baseline="30000" smtClean="0"/>
              <a:t>nd</a:t>
            </a:r>
            <a:r>
              <a:rPr lang="en-US" altLang="en-US" sz="2800" smtClean="0"/>
              <a:t>, wages had not fully adjusted to (rising) marginal product of labor in coastal factories</a:t>
            </a:r>
          </a:p>
          <a:p>
            <a:pPr lvl="1"/>
            <a:r>
              <a:rPr lang="en-US" altLang="en-US" sz="2400" smtClean="0"/>
              <a:t>surplus labor in countryside (A.Lewis, 1954)</a:t>
            </a:r>
          </a:p>
          <a:p>
            <a:pPr lvl="1"/>
            <a:r>
              <a:rPr lang="en-US" altLang="en-US" sz="2400" smtClean="0"/>
              <a:t>impediments to migration (hukou system)</a:t>
            </a:r>
            <a:r>
              <a:rPr lang="en-US" altLang="en-US" sz="1400" smtClean="0"/>
              <a:t/>
            </a:r>
            <a:br>
              <a:rPr lang="en-US" altLang="en-US" sz="1400" smtClean="0"/>
            </a:br>
            <a:endParaRPr lang="en-US" altLang="en-US" sz="1400" smtClean="0"/>
          </a:p>
          <a:p>
            <a:r>
              <a:rPr lang="en-US" altLang="en-US" sz="2800" smtClean="0"/>
              <a:t>China continued to undersell the world.</a:t>
            </a:r>
          </a:p>
        </p:txBody>
      </p:sp>
    </p:spTree>
    <p:extLst>
      <p:ext uri="{BB962C8B-B14F-4D97-AF65-F5344CB8AC3E}">
        <p14:creationId xmlns:p14="http://schemas.microsoft.com/office/powerpoint/2010/main" val="20705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300" smtClean="0">
                <a:solidFill>
                  <a:srgbClr val="FFFF00"/>
                </a:solidFill>
              </a:rPr>
              <a:t>But prices eventually adjusted.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638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2800" dirty="0"/>
              <a:t>L</a:t>
            </a:r>
            <a:r>
              <a:rPr lang="en-US" altLang="en-US" sz="2800" dirty="0" smtClean="0"/>
              <a:t>abor shortages began to appear =&gt; </a:t>
            </a:r>
            <a:br>
              <a:rPr lang="en-US" altLang="en-US" sz="2800" dirty="0" smtClean="0"/>
            </a:br>
            <a:r>
              <a:rPr lang="en-US" altLang="en-US" sz="2800" dirty="0" smtClean="0"/>
              <a:t>China’s urban workers won rapid wage hikes.   </a:t>
            </a:r>
          </a:p>
          <a:p>
            <a:pPr lvl="3">
              <a:lnSpc>
                <a:spcPct val="80000"/>
              </a:lnSpc>
              <a:defRPr/>
            </a:pPr>
            <a:endParaRPr lang="en-US" altLang="en-US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2800" dirty="0" smtClean="0"/>
              <a:t>Meanwhile another cost of business, </a:t>
            </a:r>
            <a:br>
              <a:rPr lang="en-US" altLang="en-US" sz="2800" dirty="0" smtClean="0"/>
            </a:br>
            <a:r>
              <a:rPr lang="en-US" altLang="en-US" sz="2800" dirty="0" smtClean="0"/>
              <a:t>land prices, have risen even more rapidly. </a:t>
            </a:r>
            <a:br>
              <a:rPr lang="en-US" altLang="en-US" sz="2800" dirty="0" smtClean="0"/>
            </a:br>
            <a:endParaRPr lang="en-US" altLang="en-US" sz="2800" dirty="0"/>
          </a:p>
          <a:p>
            <a:pPr>
              <a:lnSpc>
                <a:spcPct val="80000"/>
              </a:lnSpc>
              <a:defRPr/>
            </a:pPr>
            <a:r>
              <a:rPr lang="en-US" altLang="en-US" sz="2800" dirty="0"/>
              <a:t>T</a:t>
            </a:r>
            <a:r>
              <a:rPr lang="en-US" altLang="en-US" sz="2800" dirty="0" smtClean="0"/>
              <a:t>he </a:t>
            </a:r>
            <a:r>
              <a:rPr lang="en-US" altLang="en-US" sz="2800" dirty="0" err="1" smtClean="0"/>
              <a:t>yuan</a:t>
            </a:r>
            <a:r>
              <a:rPr lang="en-US" altLang="en-US" sz="2800" dirty="0" smtClean="0"/>
              <a:t> was finally allowed to appreciate </a:t>
            </a:r>
            <a:br>
              <a:rPr lang="en-US" altLang="en-US" sz="2800" dirty="0" smtClean="0"/>
            </a:br>
            <a:r>
              <a:rPr lang="en-US" altLang="en-US" sz="2800" dirty="0" smtClean="0"/>
              <a:t>against the $ during 2005-08 &amp; 2010-11, </a:t>
            </a:r>
            <a:br>
              <a:rPr lang="en-US" altLang="en-US" sz="2800" dirty="0" smtClean="0"/>
            </a:br>
            <a:r>
              <a:rPr lang="en-US" altLang="en-US" sz="2800" dirty="0" smtClean="0"/>
              <a:t>by 25% cumulatively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dirty="0" smtClean="0"/>
              <a:t>=17% + 8%,  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dirty="0"/>
              <a:t>t</a:t>
            </a:r>
            <a:r>
              <a:rPr lang="en-US" altLang="en-US" dirty="0" smtClean="0"/>
              <a:t>hough less against other currencies.</a:t>
            </a:r>
          </a:p>
        </p:txBody>
      </p:sp>
    </p:spTree>
    <p:extLst>
      <p:ext uri="{BB962C8B-B14F-4D97-AF65-F5344CB8AC3E}">
        <p14:creationId xmlns:p14="http://schemas.microsoft.com/office/powerpoint/2010/main" val="14498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rgbClr val="FFFF00"/>
                </a:solidFill>
              </a:rPr>
              <a:t>Chinese wages have been rising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78AEE3-2A64-47EB-830A-2792CAA2508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pic>
        <p:nvPicPr>
          <p:cNvPr id="30724" name="il_fi" descr="http://online.wsj.com/media/W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897063"/>
            <a:ext cx="556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http://marketrealist.com/wp-content/uploads/cache/2013/08/CHINA-WAGES-IN-MANUFACTURING-2013-09-12/-1995659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61722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4495800" y="2743200"/>
            <a:ext cx="16764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8001000" y="3429000"/>
            <a:ext cx="6858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1219200" y="6030913"/>
            <a:ext cx="4456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Source: “</a:t>
            </a:r>
            <a:r>
              <a:rPr lang="en-US" altLang="en-US" sz="1600" u="sng">
                <a:hlinkClick r:id="rId4"/>
              </a:rPr>
              <a:t>China’s wage inflation</a:t>
            </a:r>
            <a:r>
              <a:rPr lang="en-US" altLang="en-US" sz="1600"/>
              <a:t>,” Aug. 28, 2013</a:t>
            </a:r>
          </a:p>
        </p:txBody>
      </p:sp>
    </p:spTree>
    <p:extLst>
      <p:ext uri="{BB962C8B-B14F-4D97-AF65-F5344CB8AC3E}">
        <p14:creationId xmlns:p14="http://schemas.microsoft.com/office/powerpoint/2010/main" val="345527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64238B-E345-4B7C-AE63-1044FA45BD4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pic>
        <p:nvPicPr>
          <p:cNvPr id="32771" name="Picture 10" descr="http://qzprod.files.wordpress.com/2013/09/housing-price-growth-in-major-chinese-cities-year-on-year-beijing-guangzhou-shanghai-shenzhen_chartbuilder-1.png?w=1024&amp;h=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9" descr="http://www.chinapost.com.tw/news_images/20110416/p0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3078163" cy="2057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6096000" y="1423988"/>
            <a:ext cx="2209800" cy="3810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Overheating showed up in rise of land prices </a:t>
            </a:r>
            <a:r>
              <a:rPr lang="en-US" alt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2009-10</a:t>
            </a:r>
            <a:br>
              <a:rPr lang="en-US" alt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kern="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…and </a:t>
            </a:r>
            <a:r>
              <a:rPr lang="en-US" sz="2800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again in 2013</a:t>
            </a: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2898775" y="6469063"/>
            <a:ext cx="2968625" cy="276225"/>
          </a:xfrm>
          <a:prstGeom prst="rect">
            <a:avLst/>
          </a:prstGeom>
          <a:solidFill>
            <a:srgbClr val="9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Source: </a:t>
            </a:r>
            <a:r>
              <a:rPr lang="nb-NO" altLang="en-US" sz="1200">
                <a:hlinkClick r:id="rId4" tooltip="Archive for Gwynn Guilford"/>
              </a:rPr>
              <a:t>Gwynn Guilford</a:t>
            </a:r>
            <a:r>
              <a:rPr lang="nb-NO" altLang="en-US" sz="1200"/>
              <a:t> — Sept. 6, 2013</a:t>
            </a:r>
            <a:endParaRPr lang="en-US" altLang="en-US" sz="1200"/>
          </a:p>
        </p:txBody>
      </p:sp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533400" y="1219200"/>
            <a:ext cx="541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Rate of increase of housing prices </a:t>
            </a:r>
            <a:r>
              <a:rPr lang="en-US" altLang="en-US" sz="2200">
                <a:cs typeface="Times New Roman" pitchFamily="18" charset="0"/>
              </a:rPr>
              <a:t/>
            </a:r>
            <a:br>
              <a:rPr lang="en-US" altLang="en-US" sz="2200">
                <a:cs typeface="Times New Roman" pitchFamily="18" charset="0"/>
              </a:rPr>
            </a:br>
            <a:r>
              <a:rPr lang="en-US" altLang="en-US" sz="2200">
                <a:cs typeface="Times New Roman" pitchFamily="18" charset="0"/>
              </a:rPr>
              <a:t>in 4 major Chinese cities </a:t>
            </a:r>
            <a:r>
              <a:rPr lang="en-US" altLang="en-US" sz="1600">
                <a:cs typeface="Times New Roman" pitchFamily="18" charset="0"/>
              </a:rPr>
              <a:t>(year-on-year)</a:t>
            </a:r>
          </a:p>
        </p:txBody>
      </p:sp>
    </p:spTree>
    <p:extLst>
      <p:ext uri="{BB962C8B-B14F-4D97-AF65-F5344CB8AC3E}">
        <p14:creationId xmlns:p14="http://schemas.microsoft.com/office/powerpoint/2010/main" val="16338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z="3200" smtClean="0">
                <a:solidFill>
                  <a:srgbClr val="FFFF00"/>
                </a:solidFill>
              </a:rPr>
              <a:t>Real appreciation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800600"/>
          </a:xfrm>
        </p:spPr>
        <p:txBody>
          <a:bodyPr/>
          <a:lstStyle/>
          <a:p>
            <a:r>
              <a:rPr lang="en-US" altLang="en-US" sz="2800" smtClean="0"/>
              <a:t>The RMB’s real </a:t>
            </a:r>
            <a:r>
              <a:rPr lang="en-US" altLang="en-US" sz="2800" smtClean="0">
                <a:hlinkClick r:id="rId3"/>
              </a:rPr>
              <a:t>appreciation</a:t>
            </a:r>
            <a:r>
              <a:rPr lang="en-US" altLang="en-US" sz="2800" smtClean="0"/>
              <a:t> against the $</a:t>
            </a:r>
            <a:br>
              <a:rPr lang="en-US" altLang="en-US" sz="2800" smtClean="0"/>
            </a:br>
            <a:r>
              <a:rPr lang="en-US" altLang="en-US" sz="2800" smtClean="0"/>
              <a:t>from 2009 to 2012 amounted to 12%, </a:t>
            </a:r>
          </a:p>
          <a:p>
            <a:r>
              <a:rPr lang="en-US" altLang="en-US" sz="2800" smtClean="0"/>
              <a:t>reducing the degree of undervaluation by </a:t>
            </a:r>
            <a:r>
              <a:rPr lang="en-US" altLang="en-US" sz="2800" smtClean="0">
                <a:hlinkClick r:id="rId4" action="ppaction://hlinkfile"/>
              </a:rPr>
              <a:t>roughly half</a:t>
            </a:r>
            <a:r>
              <a:rPr lang="en-US" altLang="en-US" sz="2800" smtClean="0"/>
              <a:t>,</a:t>
            </a:r>
          </a:p>
          <a:p>
            <a:pPr lvl="2"/>
            <a:r>
              <a:rPr lang="en-US" altLang="en-US" sz="2100" smtClean="0"/>
              <a:t>depending on whether one measures it against the $ </a:t>
            </a:r>
            <a:br>
              <a:rPr lang="en-US" altLang="en-US" sz="2100" smtClean="0"/>
            </a:br>
            <a:r>
              <a:rPr lang="en-US" altLang="en-US" sz="2100" smtClean="0"/>
              <a:t>or against all currencies.  </a:t>
            </a:r>
            <a:br>
              <a:rPr lang="en-US" altLang="en-US" sz="2100" smtClean="0"/>
            </a:br>
            <a:endParaRPr lang="en-US" altLang="en-US" sz="1200" smtClean="0"/>
          </a:p>
          <a:p>
            <a:r>
              <a:rPr lang="en-US" altLang="en-US" sz="2400" smtClean="0"/>
              <a:t>More is expected, as China’s relative wages continue to rise.</a:t>
            </a:r>
            <a:r>
              <a:rPr lang="en-US" altLang="en-US" sz="2800" smtClean="0"/>
              <a:t>  </a:t>
            </a:r>
            <a:r>
              <a:rPr lang="en-US" altLang="en-US" sz="1400" smtClean="0"/>
              <a:t/>
            </a:r>
            <a:br>
              <a:rPr lang="en-US" altLang="en-US" sz="1400" smtClean="0"/>
            </a:br>
            <a:endParaRPr lang="en-US" altLang="en-US" sz="1400" smtClean="0"/>
          </a:p>
          <a:p>
            <a:r>
              <a:rPr lang="en-US" altLang="en-US" sz="2800" smtClean="0"/>
              <a:t>In any case, China’s real exchange rate is already closer to this measure of equilibrium than are most countries’ exchange rates </a:t>
            </a:r>
            <a:r>
              <a:rPr lang="en-US" altLang="en-US" sz="2200" smtClean="0"/>
              <a:t>(Cheung, Chinn &amp; Fuji, </a:t>
            </a:r>
            <a:r>
              <a:rPr lang="en-US" altLang="en-US" sz="2200" smtClean="0">
                <a:hlinkClick r:id="rId5"/>
              </a:rPr>
              <a:t>2010</a:t>
            </a:r>
            <a:r>
              <a:rPr lang="en-US" altLang="en-US" sz="220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750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325562"/>
          </a:xfrm>
        </p:spPr>
        <p:txBody>
          <a:bodyPr/>
          <a:lstStyle/>
          <a:p>
            <a:r>
              <a:rPr lang="en-US" altLang="en-US" sz="3200" smtClean="0">
                <a:solidFill>
                  <a:srgbClr val="FFFF00"/>
                </a:solidFill>
              </a:rPr>
              <a:t>5 types of adjustment are gradually taking place </a:t>
            </a:r>
            <a:r>
              <a:rPr lang="en-US" altLang="en-US" sz="3000" smtClean="0">
                <a:solidFill>
                  <a:srgbClr val="FFFF00"/>
                </a:solidFill>
              </a:rPr>
              <a:t>in response to the new high level of costs </a:t>
            </a:r>
            <a:br>
              <a:rPr lang="en-US" altLang="en-US" sz="3000" smtClean="0">
                <a:solidFill>
                  <a:srgbClr val="FFFF00"/>
                </a:solidFill>
              </a:rPr>
            </a:br>
            <a:r>
              <a:rPr lang="en-US" altLang="en-US" sz="3000" smtClean="0">
                <a:solidFill>
                  <a:srgbClr val="FFFF00"/>
                </a:solidFill>
              </a:rPr>
              <a:t>in the factories of China’s coastal provinces:</a:t>
            </a:r>
            <a:r>
              <a:rPr lang="en-US" altLang="en-US" sz="3200" smtClean="0"/>
              <a:t>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smtClean="0"/>
              <a:t>1</a:t>
            </a:r>
            <a:r>
              <a:rPr lang="en-US" altLang="en-US" sz="2400" b="1" baseline="30000" smtClean="0"/>
              <a:t>st</a:t>
            </a:r>
            <a:r>
              <a:rPr lang="en-US" altLang="en-US" sz="2400" b="1" smtClean="0"/>
              <a:t>, some manufacturing is migrating inland, </a:t>
            </a:r>
          </a:p>
          <a:p>
            <a:pPr lvl="1">
              <a:lnSpc>
                <a:spcPct val="90000"/>
              </a:lnSpc>
            </a:pPr>
            <a:r>
              <a:rPr lang="en-US" altLang="en-US" sz="2100" smtClean="0"/>
              <a:t>where wages &amp; land prices are still relatively low.</a:t>
            </a:r>
            <a:r>
              <a:rPr lang="en-US" altLang="en-US" sz="2000" smtClean="0"/>
              <a:t>   </a:t>
            </a:r>
            <a:r>
              <a:rPr lang="en-US" altLang="en-US" sz="500" smtClean="0"/>
              <a:t/>
            </a:r>
            <a:br>
              <a:rPr lang="en-US" altLang="en-US" sz="500" smtClean="0"/>
            </a:br>
            <a:r>
              <a:rPr lang="en-US" altLang="en-US" sz="500" smtClean="0"/>
              <a:t/>
            </a:r>
            <a:br>
              <a:rPr lang="en-US" altLang="en-US" sz="500" smtClean="0"/>
            </a:br>
            <a:endParaRPr lang="en-US" altLang="en-US" sz="500" smtClean="0"/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2</a:t>
            </a:r>
            <a:r>
              <a:rPr lang="en-US" altLang="en-US" sz="2400" b="1" baseline="30000" smtClean="0"/>
              <a:t>nd</a:t>
            </a:r>
            <a:r>
              <a:rPr lang="en-US" altLang="en-US" sz="2400" b="1" smtClean="0"/>
              <a:t>, export operations are shifting</a:t>
            </a:r>
            <a:r>
              <a:rPr lang="en-US" altLang="en-US" sz="2400" smtClean="0"/>
              <a:t> to Vietnam or Bangla Desh </a:t>
            </a:r>
          </a:p>
          <a:p>
            <a:pPr lvl="1">
              <a:lnSpc>
                <a:spcPct val="90000"/>
              </a:lnSpc>
            </a:pPr>
            <a:r>
              <a:rPr lang="en-US" altLang="en-US" sz="2100" smtClean="0"/>
              <a:t>where wages are lower still.   </a:t>
            </a:r>
            <a:r>
              <a:rPr lang="en-US" altLang="en-US" sz="400" smtClean="0"/>
              <a:t/>
            </a:r>
            <a:br>
              <a:rPr lang="en-US" altLang="en-US" sz="400" smtClean="0"/>
            </a:br>
            <a:endParaRPr lang="en-US" altLang="en-US" sz="400" smtClean="0"/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3</a:t>
            </a:r>
            <a:r>
              <a:rPr lang="en-US" altLang="en-US" sz="2400" b="1" baseline="30000" smtClean="0"/>
              <a:t>rd</a:t>
            </a:r>
            <a:r>
              <a:rPr lang="en-US" altLang="en-US" sz="2400" b="1" smtClean="0"/>
              <a:t>, Chinese companies are beginning to automate,</a:t>
            </a:r>
            <a:r>
              <a:rPr lang="en-US" altLang="en-US" sz="24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100" smtClean="0"/>
              <a:t>substituting capital for labor.</a:t>
            </a:r>
            <a:r>
              <a:rPr lang="en-US" altLang="en-US" sz="2000" smtClean="0"/>
              <a:t>   </a:t>
            </a:r>
            <a:br>
              <a:rPr lang="en-US" altLang="en-US" sz="2000" smtClean="0"/>
            </a:br>
            <a:endParaRPr lang="en-US" altLang="en-US" sz="400" smtClean="0"/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4</a:t>
            </a:r>
            <a:r>
              <a:rPr lang="en-US" altLang="en-US" sz="2400" b="1" baseline="30000" smtClean="0"/>
              <a:t>th</a:t>
            </a:r>
            <a:r>
              <a:rPr lang="en-US" altLang="en-US" sz="2400" b="1" smtClean="0"/>
              <a:t>, they are moving into more sophisticated products, </a:t>
            </a:r>
          </a:p>
          <a:p>
            <a:pPr lvl="1">
              <a:lnSpc>
                <a:spcPct val="90000"/>
              </a:lnSpc>
            </a:pPr>
            <a:r>
              <a:rPr lang="en-US" altLang="en-US" sz="2100" smtClean="0"/>
              <a:t>following the path blazed earlier </a:t>
            </a:r>
            <a:r>
              <a:rPr lang="en-US" altLang="en-US" sz="2000" smtClean="0"/>
              <a:t>by Japan, Korea, &amp; other Asian tigers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in the “flying geese” formation.   </a:t>
            </a:r>
            <a:br>
              <a:rPr lang="en-US" altLang="en-US" sz="1800" smtClean="0"/>
            </a:br>
            <a:endParaRPr lang="en-US" altLang="en-US" sz="500" smtClean="0"/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5</a:t>
            </a:r>
            <a:r>
              <a:rPr lang="en-US" altLang="en-US" sz="2400" b="1" baseline="30000" smtClean="0"/>
              <a:t>th</a:t>
            </a:r>
            <a:r>
              <a:rPr lang="en-US" altLang="en-US" sz="2400" b="1" smtClean="0"/>
              <a:t>, multinational companies</a:t>
            </a:r>
            <a:r>
              <a:rPr lang="en-US" altLang="en-US" sz="2400" smtClean="0"/>
              <a:t> that had in the past moved some stages of their production process to China, out of the US </a:t>
            </a:r>
            <a:br>
              <a:rPr lang="en-US" altLang="en-US" sz="2400" smtClean="0"/>
            </a:br>
            <a:r>
              <a:rPr lang="en-US" altLang="en-US" sz="2400" smtClean="0"/>
              <a:t>or other high-wage countries, </a:t>
            </a:r>
            <a:r>
              <a:rPr lang="en-US" altLang="en-US" sz="2400" b="1" smtClean="0"/>
              <a:t>are</a:t>
            </a:r>
            <a:r>
              <a:rPr lang="en-US" altLang="en-US" sz="2400" smtClean="0"/>
              <a:t> </a:t>
            </a:r>
            <a:r>
              <a:rPr lang="en-US" altLang="en-US" sz="2400" b="1" smtClean="0"/>
              <a:t>now moving back</a:t>
            </a:r>
            <a:r>
              <a:rPr lang="en-US" altLang="en-US" sz="240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54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08038"/>
            <a:ext cx="8382000" cy="5668962"/>
          </a:xfrm>
        </p:spPr>
        <p:txBody>
          <a:bodyPr/>
          <a:lstStyle/>
          <a:p>
            <a:endParaRPr lang="en-US" altLang="en-US" sz="1200" smtClean="0"/>
          </a:p>
          <a:p>
            <a:r>
              <a:rPr lang="en-US" altLang="en-US" smtClean="0"/>
              <a:t>All five of these ways of reallocating resources represent the economic process operating as it should.  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None of this comes as news </a:t>
            </a:r>
            <a:br>
              <a:rPr lang="en-US" altLang="en-US" smtClean="0"/>
            </a:br>
            <a:r>
              <a:rPr lang="en-US" altLang="en-US" smtClean="0"/>
              <a:t>to most observers of China. </a:t>
            </a:r>
          </a:p>
        </p:txBody>
      </p:sp>
    </p:spTree>
    <p:extLst>
      <p:ext uri="{BB962C8B-B14F-4D97-AF65-F5344CB8AC3E}">
        <p14:creationId xmlns:p14="http://schemas.microsoft.com/office/powerpoint/2010/main" val="6987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915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900" smtClean="0"/>
              <a:t>  </a:t>
            </a:r>
          </a:p>
          <a:p>
            <a:r>
              <a:rPr lang="en-US" altLang="en-US" sz="2800" smtClean="0"/>
              <a:t>But many Western politicians are unable </a:t>
            </a:r>
            <a:br>
              <a:rPr lang="en-US" altLang="en-US" sz="2800" smtClean="0"/>
            </a:br>
            <a:r>
              <a:rPr lang="en-US" altLang="en-US" sz="2800" smtClean="0"/>
              <a:t>to let go of the syllogism that seemed </a:t>
            </a:r>
            <a:br>
              <a:rPr lang="en-US" altLang="en-US" sz="2800" smtClean="0"/>
            </a:br>
            <a:r>
              <a:rPr lang="en-US" altLang="en-US" sz="2800" smtClean="0"/>
              <a:t>so unassailable just a decade ago:</a:t>
            </a:r>
          </a:p>
          <a:p>
            <a:pPr lvl="1"/>
            <a:r>
              <a:rPr lang="en-US" altLang="en-US" smtClean="0"/>
              <a:t>(1) The Chinese have joined the world economy; </a:t>
            </a:r>
          </a:p>
          <a:p>
            <a:pPr lvl="1"/>
            <a:r>
              <a:rPr lang="en-US" altLang="en-US" smtClean="0"/>
              <a:t>(2) their wages are $0.50 an hour; </a:t>
            </a:r>
          </a:p>
          <a:p>
            <a:pPr lvl="1"/>
            <a:r>
              <a:rPr lang="en-US" altLang="en-US" smtClean="0"/>
              <a:t>(3) there are a billion of them, and so </a:t>
            </a:r>
          </a:p>
          <a:p>
            <a:pPr lvl="1"/>
            <a:r>
              <a:rPr lang="en-US" altLang="en-US" smtClean="0"/>
              <a:t>(4) their exports will rise without limit:   </a:t>
            </a:r>
            <a:br>
              <a:rPr lang="en-US" altLang="en-US" smtClean="0"/>
            </a:br>
            <a:r>
              <a:rPr lang="en-US" altLang="en-US" smtClean="0"/>
              <a:t>“Chinese wages will never be bid up in line </a:t>
            </a:r>
            <a:br>
              <a:rPr lang="en-US" altLang="en-US" smtClean="0"/>
            </a:br>
            <a:r>
              <a:rPr lang="en-US" altLang="en-US" smtClean="0"/>
              <a:t>with the usual textbook laws of economics </a:t>
            </a:r>
            <a:br>
              <a:rPr lang="en-US" altLang="en-US" smtClean="0"/>
            </a:br>
            <a:r>
              <a:rPr lang="en-US" altLang="en-US" smtClean="0"/>
              <a:t>because the supply labor is infinitely elastic.”</a:t>
            </a: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  </a:t>
            </a:r>
          </a:p>
          <a:p>
            <a:r>
              <a:rPr lang="en-US" altLang="en-US" sz="2800" smtClean="0"/>
              <a:t>But it turns out that the laws of economics do eventually apply after all -- even in China. </a:t>
            </a:r>
          </a:p>
        </p:txBody>
      </p:sp>
    </p:spTree>
    <p:extLst>
      <p:ext uri="{BB962C8B-B14F-4D97-AF65-F5344CB8AC3E}">
        <p14:creationId xmlns:p14="http://schemas.microsoft.com/office/powerpoint/2010/main" val="18091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029200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On the one hand, China’s economic miracle is genuine:</a:t>
            </a:r>
          </a:p>
          <a:p>
            <a:pPr lvl="1"/>
            <a:r>
              <a:rPr lang="en-US" sz="2500" dirty="0" smtClean="0">
                <a:latin typeface="Calibri" panose="020F0502020204030204" pitchFamily="34" charset="0"/>
              </a:rPr>
              <a:t>Growth at 10% p.a. for 3 decades is historic.</a:t>
            </a:r>
          </a:p>
          <a:p>
            <a:pPr lvl="1"/>
            <a:r>
              <a:rPr lang="en-US" sz="2500" dirty="0" smtClean="0">
                <a:latin typeface="Calibri" panose="020F0502020204030204" pitchFamily="34" charset="0"/>
              </a:rPr>
              <a:t>It took the UK 58 years to double income, starting from 1780</a:t>
            </a:r>
          </a:p>
          <a:p>
            <a:pPr lvl="2"/>
            <a:r>
              <a:rPr lang="en-US" sz="2100" dirty="0" smtClean="0">
                <a:latin typeface="Calibri" panose="020F0502020204030204" pitchFamily="34" charset="0"/>
              </a:rPr>
              <a:t>US:       47 years, from 1839</a:t>
            </a:r>
          </a:p>
          <a:p>
            <a:pPr lvl="2"/>
            <a:r>
              <a:rPr lang="en-US" sz="2100" dirty="0" smtClean="0">
                <a:latin typeface="Calibri" panose="020F0502020204030204" pitchFamily="34" charset="0"/>
              </a:rPr>
              <a:t>Japan:  35 years, from 1885</a:t>
            </a:r>
          </a:p>
          <a:p>
            <a:pPr lvl="2"/>
            <a:r>
              <a:rPr lang="en-US" sz="2100" dirty="0" smtClean="0">
                <a:latin typeface="Calibri" panose="020F0502020204030204" pitchFamily="34" charset="0"/>
              </a:rPr>
              <a:t>Korea:  11 years, from 1966</a:t>
            </a:r>
          </a:p>
          <a:p>
            <a:pPr lvl="1"/>
            <a:r>
              <a:rPr lang="en-US" sz="2500" dirty="0" smtClean="0">
                <a:latin typeface="Calibri" panose="020F0502020204030204" pitchFamily="34" charset="0"/>
              </a:rPr>
              <a:t>But it took China just 8 years, from 1987 !</a:t>
            </a:r>
            <a:r>
              <a:rPr lang="en-US" sz="1800" dirty="0" smtClean="0">
                <a:latin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</a:rPr>
            </a:br>
            <a:endParaRPr lang="en-US" sz="1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On the other hand, China is still poor: </a:t>
            </a:r>
          </a:p>
          <a:p>
            <a:pPr lvl="1"/>
            <a:r>
              <a:rPr lang="en-US" sz="2500" dirty="0" smtClean="0">
                <a:latin typeface="Calibri" panose="020F0502020204030204" pitchFamily="34" charset="0"/>
              </a:rPr>
              <a:t>It ranks only midway among 199 countries </a:t>
            </a:r>
            <a:r>
              <a:rPr lang="en-US" sz="2000" dirty="0" smtClean="0">
                <a:latin typeface="Calibri" panose="020F0502020204030204" pitchFamily="34" charset="0"/>
              </a:rPr>
              <a:t>(99</a:t>
            </a:r>
            <a:r>
              <a:rPr lang="en-US" sz="2000" baseline="30000" dirty="0" smtClean="0">
                <a:latin typeface="Calibri" panose="020F0502020204030204" pitchFamily="34" charset="0"/>
              </a:rPr>
              <a:t>th </a:t>
            </a:r>
            <a:r>
              <a:rPr lang="en-US" sz="2000" dirty="0" smtClean="0">
                <a:latin typeface="Calibri" panose="020F0502020204030204" pitchFamily="34" charset="0"/>
              </a:rPr>
              <a:t>, with Albania).</a:t>
            </a:r>
            <a:r>
              <a:rPr lang="en-US" sz="900" dirty="0" smtClean="0">
                <a:latin typeface="Calibri" panose="020F0502020204030204" pitchFamily="34" charset="0"/>
              </a:rPr>
              <a:t/>
            </a:r>
            <a:br>
              <a:rPr lang="en-US" sz="900" dirty="0" smtClean="0">
                <a:latin typeface="Calibri" panose="020F0502020204030204" pitchFamily="34" charset="0"/>
              </a:rPr>
            </a:br>
            <a:endParaRPr lang="en-US" sz="9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The claim to rival US in size comes from multiplying </a:t>
            </a:r>
            <a:br>
              <a:rPr lang="en-US" sz="2800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a middle income-per-capita times 1.3 billion people.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1143000"/>
          </a:xfrm>
        </p:spPr>
        <p:txBody>
          <a:bodyPr/>
          <a:lstStyle/>
          <a:p>
            <a:r>
              <a:rPr lang="en-US" altLang="en-US" sz="3600" smtClean="0">
                <a:solidFill>
                  <a:srgbClr val="FFFF00"/>
                </a:solidFill>
              </a:rPr>
              <a:t>Expansion of the services sector.</a:t>
            </a:r>
            <a:br>
              <a:rPr lang="en-US" altLang="en-US" sz="3600" smtClean="0">
                <a:solidFill>
                  <a:srgbClr val="FFFF00"/>
                </a:solidFill>
              </a:rPr>
            </a:br>
            <a:r>
              <a:rPr lang="en-US" altLang="en-US" sz="800" smtClean="0">
                <a:solidFill>
                  <a:srgbClr val="FFFF00"/>
                </a:solidFill>
              </a:rPr>
              <a:t> </a:t>
            </a:r>
            <a:br>
              <a:rPr lang="en-US" altLang="en-US" sz="800" smtClean="0">
                <a:solidFill>
                  <a:srgbClr val="FFFF00"/>
                </a:solidFill>
              </a:rPr>
            </a:br>
            <a:r>
              <a:rPr lang="en-US" altLang="en-US" sz="3100" smtClean="0">
                <a:solidFill>
                  <a:srgbClr val="FFFF00"/>
                </a:solidFill>
              </a:rPr>
              <a:t>This 6th dimension of adjustment still lags behind,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05000"/>
            <a:ext cx="9067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despite the consensus in favor of it.</a:t>
            </a:r>
            <a:br>
              <a:rPr lang="en-US" altLang="en-US" sz="2800" smtClean="0"/>
            </a:br>
            <a:endParaRPr lang="en-US" altLang="en-US" sz="10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China has had great success in manufacturing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especially via exports.</a:t>
            </a:r>
            <a:br>
              <a:rPr lang="en-US" altLang="en-US" sz="2400" smtClean="0"/>
            </a:br>
            <a:endParaRPr lang="en-US" altLang="en-US" sz="10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Now it needs to help the other side of the economy catch up:  services, via domestic demand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Retail, education, environmental quality,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health care, pensions, social safety net.</a:t>
            </a:r>
            <a:br>
              <a:rPr lang="en-US" altLang="en-US" sz="2400" smtClean="0"/>
            </a:br>
            <a:endParaRPr lang="en-US" altLang="en-US" sz="10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Some of this could be done via government spending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especially with the economy in slowdown in 2012,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as China did in 2009; </a:t>
            </a:r>
            <a:r>
              <a:rPr lang="en-US" altLang="en-US" sz="2200" smtClean="0"/>
              <a:t>but that was heavy investment.</a:t>
            </a:r>
          </a:p>
        </p:txBody>
      </p:sp>
    </p:spTree>
    <p:extLst>
      <p:ext uri="{BB962C8B-B14F-4D97-AF65-F5344CB8AC3E}">
        <p14:creationId xmlns:p14="http://schemas.microsoft.com/office/powerpoint/2010/main" val="371285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074A8A-0F7D-4703-AA37-AFE7AA199D4A}" type="slidenum">
              <a:rPr lang="en-US" altLang="en-US" sz="1400"/>
              <a:pPr algn="r" eaLnBrk="1" hangingPunct="1"/>
              <a:t>41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  <a:cs typeface="Times New Roman" pitchFamily="18" charset="0"/>
              </a:rPr>
              <a:t>2. What </a:t>
            </a:r>
            <a:r>
              <a:rPr lang="en-US" altLang="en-US" dirty="0" smtClean="0">
                <a:latin typeface="Calibri" panose="020F0502020204030204" pitchFamily="34" charset="0"/>
                <a:cs typeface="Times New Roman" pitchFamily="18" charset="0"/>
              </a:rPr>
              <a:t>is an international currency?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22438"/>
            <a:ext cx="9144000" cy="45259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  <a:cs typeface="Times New Roman" pitchFamily="18" charset="0"/>
              </a:rPr>
              <a:t>Definition:  </a:t>
            </a:r>
            <a:br>
              <a:rPr lang="en-US" altLang="en-US" dirty="0" smtClean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dirty="0" smtClean="0">
                <a:latin typeface="Calibri" panose="020F0502020204030204" pitchFamily="34" charset="0"/>
                <a:cs typeface="Times New Roman" pitchFamily="18" charset="0"/>
              </a:rPr>
              <a:t>An international currency is used by non-residents</a:t>
            </a: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n-US" altLang="en-US" sz="11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1100" dirty="0" smtClean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1100" dirty="0" smtClean="0">
                <a:latin typeface="Calibri" panose="020F0502020204030204" pitchFamily="34" charset="0"/>
                <a:cs typeface="Times New Roman" pitchFamily="18" charset="0"/>
              </a:rPr>
            </a:br>
            <a:endParaRPr lang="en-US" altLang="en-US" sz="11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 sz="2900" dirty="0" smtClean="0">
                <a:latin typeface="Calibri" panose="020F0502020204030204" pitchFamily="34" charset="0"/>
                <a:cs typeface="Times New Roman" pitchFamily="18" charset="0"/>
              </a:rPr>
              <a:t>The prospects for a country’s status as an international currency is not the same as its exchange rate prospects.</a:t>
            </a: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</a:br>
            <a:endParaRPr lang="en-US" altLang="en-US" sz="8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 sz="2900" dirty="0" smtClean="0">
                <a:latin typeface="Calibri" panose="020F0502020204030204" pitchFamily="34" charset="0"/>
                <a:cs typeface="Times New Roman" pitchFamily="18" charset="0"/>
              </a:rPr>
              <a:t>Example:  1993-95 </a:t>
            </a:r>
          </a:p>
          <a:p>
            <a:pPr lvl="1" eaLnBrk="1" hangingPunct="1"/>
            <a:r>
              <a:rPr lang="en-US" altLang="en-US" sz="2500" dirty="0" smtClean="0">
                <a:latin typeface="Calibri" panose="020F0502020204030204" pitchFamily="34" charset="0"/>
                <a:cs typeface="Times New Roman" pitchFamily="18" charset="0"/>
              </a:rPr>
              <a:t>The dollar depreciated strongly, reaching an all-time low </a:t>
            </a:r>
            <a:br>
              <a:rPr lang="en-US" altLang="en-US" sz="2500" dirty="0" smtClean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500" dirty="0" smtClean="0">
                <a:latin typeface="Calibri" panose="020F0502020204030204" pitchFamily="34" charset="0"/>
                <a:cs typeface="Times New Roman" pitchFamily="18" charset="0"/>
              </a:rPr>
              <a:t>against the yen, among much hand-wringing.</a:t>
            </a:r>
          </a:p>
          <a:p>
            <a:pPr lvl="1" eaLnBrk="1" hangingPunct="1"/>
            <a:r>
              <a:rPr lang="en-US" altLang="en-US" sz="2500" dirty="0" smtClean="0">
                <a:latin typeface="Calibri" panose="020F0502020204030204" pitchFamily="34" charset="0"/>
                <a:cs typeface="Times New Roman" pitchFamily="18" charset="0"/>
              </a:rPr>
              <a:t>And yet its international currency use </a:t>
            </a:r>
            <a:r>
              <a:rPr lang="en-US" altLang="en-US" sz="2500" i="1" dirty="0" smtClean="0">
                <a:latin typeface="Calibri" panose="020F0502020204030204" pitchFamily="34" charset="0"/>
                <a:cs typeface="Times New Roman" pitchFamily="18" charset="0"/>
              </a:rPr>
              <a:t>rose</a:t>
            </a:r>
            <a:r>
              <a:rPr lang="en-US" altLang="en-US" sz="2500" dirty="0" smtClean="0">
                <a:latin typeface="Calibri" panose="020F0502020204030204" pitchFamily="34" charset="0"/>
                <a:cs typeface="Times New Roman" pitchFamily="18" charset="0"/>
              </a:rPr>
              <a:t> during that period.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2541D74-0BF5-453B-9ABC-45D0A8CB94CB}" type="slidenum">
              <a:rPr lang="en-US" altLang="en-US" sz="1400">
                <a:latin typeface="Calibri" panose="020F0502020204030204" pitchFamily="34" charset="0"/>
              </a:rPr>
              <a:pPr algn="r" eaLnBrk="1" hangingPunct="1"/>
              <a:t>42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87684367"/>
              </p:ext>
            </p:extLst>
          </p:nvPr>
        </p:nvGraphicFramePr>
        <p:xfrm>
          <a:off x="437752" y="1066800"/>
          <a:ext cx="8321675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Document" r:id="rId4" imgW="8190502" imgH="4524790" progId="">
                  <p:embed/>
                </p:oleObj>
              </mc:Choice>
              <mc:Fallback>
                <p:oleObj name="Document" r:id="rId4" imgW="8190502" imgH="4524790" progId="">
                  <p:embed/>
                  <p:pic>
                    <p:nvPicPr>
                      <p:cNvPr id="0" name="Picture 1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52" y="1066800"/>
                        <a:ext cx="8321675" cy="4762500"/>
                      </a:xfrm>
                      <a:prstGeom prst="rect">
                        <a:avLst/>
                      </a:prstGeom>
                      <a:solidFill>
                        <a:srgbClr val="F9F07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2133600" y="1676400"/>
            <a:ext cx="3060700" cy="40386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en-US">
              <a:latin typeface="Calibri" panose="020F0502020204030204" pitchFamily="34" charset="0"/>
            </a:endParaRPr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5334000" y="1676400"/>
            <a:ext cx="3429000" cy="40386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en-US">
              <a:latin typeface="Calibri" panose="020F0502020204030204" pitchFamily="34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157955" y="5791200"/>
            <a:ext cx="8909845" cy="892552"/>
          </a:xfrm>
          <a:prstGeom prst="rect">
            <a:avLst/>
          </a:prstGeom>
          <a:solidFill>
            <a:schemeClr val="tx1"/>
          </a:solidFill>
          <a:ln w="38100">
            <a:solidFill>
              <a:srgbClr val="CC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Central bank </a:t>
            </a:r>
            <a:r>
              <a:rPr lang="en-US" altLang="en-US" sz="2600" b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reserve holdings are the </a:t>
            </a:r>
            <a:r>
              <a:rPr lang="en-US" altLang="en-US" sz="2600" b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most easily quantified, </a:t>
            </a:r>
          </a:p>
          <a:p>
            <a:pPr algn="ctr" eaLnBrk="1" hangingPunct="1"/>
            <a:r>
              <a:rPr lang="en-US" altLang="en-US" sz="2600" b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and probably the most important, of the various measures.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382000" cy="1143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kern="0" smtClean="0">
                <a:latin typeface="Calibri" panose="020F0502020204030204" pitchFamily="34" charset="0"/>
                <a:cs typeface="Times New Roman" pitchFamily="18" charset="0"/>
              </a:rPr>
              <a:t>Roles of International Currency</a:t>
            </a:r>
            <a:endParaRPr lang="en-US" altLang="en-US" kern="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09800" y="2514600"/>
            <a:ext cx="2971800" cy="838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9" grpId="0" animBg="1"/>
      <p:bldP spid="333830" grpId="0" animBg="1"/>
      <p:bldP spid="104456" grpId="0" build="allAtOnce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FB6D41A-354B-4F2F-8A19-E0EB0B2D5921}" type="slidenum">
              <a:rPr lang="en-US" altLang="en-US" sz="1400">
                <a:latin typeface="Calibri" panose="020F0502020204030204" pitchFamily="34" charset="0"/>
              </a:rPr>
              <a:pPr algn="r" eaLnBrk="1" hangingPunct="1"/>
              <a:t>43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Calibri" panose="020F0502020204030204" pitchFamily="34" charset="0"/>
                <a:cs typeface="Times New Roman" pitchFamily="18" charset="0"/>
              </a:rPr>
              <a:t>International reserve currency determinants</a:t>
            </a:r>
            <a:r>
              <a:rPr lang="en-US" altLang="en-US" sz="4000" dirty="0" smtClean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4000" dirty="0" smtClean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40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latin typeface="Calibri" panose="020F0502020204030204" pitchFamily="34" charset="0"/>
                <a:cs typeface="Times New Roman" pitchFamily="18" charset="0"/>
              </a:rPr>
              <a:t>What suits a currency for international use?</a:t>
            </a:r>
            <a:r>
              <a:rPr lang="en-US" altLang="en-US" sz="40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altLang="en-US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722438"/>
            <a:ext cx="4038600" cy="4525962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i="1" smtClean="0">
                <a:latin typeface="Calibri" panose="020F0502020204030204" pitchFamily="34" charset="0"/>
              </a:rPr>
              <a:t>Determinant      </a:t>
            </a:r>
            <a:endParaRPr lang="en-US" altLang="en-US" sz="2000" i="1" smtClean="0">
              <a:latin typeface="Calibri" panose="020F0502020204030204" pitchFamily="34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000" smtClean="0">
                <a:latin typeface="Calibri" panose="020F0502020204030204" pitchFamily="34" charset="0"/>
              </a:rPr>
              <a:t>	    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>
                <a:latin typeface="Calibri" panose="020F0502020204030204" pitchFamily="34" charset="0"/>
              </a:rPr>
              <a:t>Size</a:t>
            </a:r>
          </a:p>
          <a:p>
            <a:pPr marL="533400" indent="-533400" eaLnBrk="1" hangingPunct="1">
              <a:buFontTx/>
              <a:buAutoNum type="arabicPeriod"/>
            </a:pPr>
            <a:endParaRPr lang="en-US" altLang="en-US" sz="1800" smtClean="0">
              <a:latin typeface="Calibri" panose="020F0502020204030204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>
                <a:latin typeface="Calibri" panose="020F0502020204030204" pitchFamily="34" charset="0"/>
              </a:rPr>
              <a:t>Rate of return</a:t>
            </a:r>
          </a:p>
          <a:p>
            <a:pPr marL="533400" indent="-533400" eaLnBrk="1" hangingPunct="1">
              <a:buFontTx/>
              <a:buNone/>
            </a:pPr>
            <a:endParaRPr lang="en-US" altLang="en-US" smtClean="0">
              <a:latin typeface="Calibri" panose="020F0502020204030204" pitchFamily="34" charset="0"/>
            </a:endParaRPr>
          </a:p>
          <a:p>
            <a:pPr marL="533400" indent="-533400" eaLnBrk="1" hangingPunct="1">
              <a:buFontTx/>
              <a:buNone/>
            </a:pPr>
            <a:endParaRPr lang="en-US" altLang="en-US" sz="800" smtClean="0">
              <a:latin typeface="Calibri" panose="020F0502020204030204" pitchFamily="34" charset="0"/>
            </a:endParaRPr>
          </a:p>
          <a:p>
            <a:pPr marL="533400" indent="-533400" eaLnBrk="1" hangingPunct="1">
              <a:buFontTx/>
              <a:buNone/>
            </a:pPr>
            <a:endParaRPr lang="en-US" altLang="en-US" sz="800" smtClean="0">
              <a:latin typeface="Calibri" panose="020F0502020204030204" pitchFamily="34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800" smtClean="0">
                <a:latin typeface="Calibri" panose="020F0502020204030204" pitchFamily="34" charset="0"/>
              </a:rPr>
              <a:t>      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mtClean="0">
                <a:latin typeface="Calibri" panose="020F0502020204030204" pitchFamily="34" charset="0"/>
              </a:rPr>
              <a:t>3. Depth of financial markets	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>
              <a:latin typeface="Calibri" panose="020F0502020204030204" pitchFamily="34" charset="0"/>
            </a:endParaRPr>
          </a:p>
          <a:p>
            <a:pPr marL="533400" indent="-533400" eaLnBrk="1" hangingPunct="1"/>
            <a:endParaRPr lang="en-US" altLang="en-US" sz="2800" smtClean="0">
              <a:latin typeface="Calibri" panose="020F0502020204030204" pitchFamily="34" charset="0"/>
            </a:endParaRPr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714500"/>
            <a:ext cx="4495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i="1" smtClean="0">
                <a:latin typeface="Calibri" panose="020F0502020204030204" pitchFamily="34" charset="0"/>
              </a:rPr>
              <a:t>Empirical proxy: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i="1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alibri" panose="020F0502020204030204" pitchFamily="34" charset="0"/>
              </a:rPr>
              <a:t>GDP  </a:t>
            </a:r>
            <a:r>
              <a:rPr lang="en-US" altLang="en-US" sz="2400" smtClean="0">
                <a:latin typeface="Calibri" panose="020F0502020204030204" pitchFamily="34" charset="0"/>
              </a:rPr>
              <a:t>(or trade)</a:t>
            </a:r>
            <a:endParaRPr lang="en-US" altLang="en-US" sz="22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alibri" panose="020F0502020204030204" pitchFamily="34" charset="0"/>
              </a:rPr>
              <a:t>inflation,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latin typeface="Calibri" panose="020F0502020204030204" pitchFamily="34" charset="0"/>
              </a:rPr>
              <a:t>(or trend depreciation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latin typeface="Calibri" panose="020F0502020204030204" pitchFamily="34" charset="0"/>
              </a:rPr>
              <a:t>or exchange rate variance)</a:t>
            </a:r>
            <a:r>
              <a:rPr lang="en-US" altLang="en-US" sz="2100" smtClean="0">
                <a:latin typeface="Calibri" panose="020F0502020204030204" pitchFamily="34" charset="0"/>
              </a:rPr>
              <a:t/>
            </a:r>
            <a:br>
              <a:rPr lang="en-US" altLang="en-US" sz="2100" smtClean="0">
                <a:latin typeface="Calibri" panose="020F0502020204030204" pitchFamily="34" charset="0"/>
              </a:rPr>
            </a:br>
            <a:endParaRPr lang="en-US" altLang="en-US" sz="21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alibri" panose="020F0502020204030204" pitchFamily="34" charset="0"/>
              </a:rPr>
              <a:t>FX turnover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latin typeface="Calibri" panose="020F0502020204030204" pitchFamily="34" charset="0"/>
              </a:rPr>
              <a:t>in main financial center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4B04C39-AE9F-4C4E-92A8-BF0B2DA5E5D8}" type="slidenum">
              <a:rPr lang="en-US" altLang="en-US" sz="1400"/>
              <a:pPr algn="r" eaLnBrk="1" hangingPunct="1"/>
              <a:t>44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Determination of international currency status, </a:t>
            </a:r>
            <a:r>
              <a:rPr lang="en-US" altLang="en-US" sz="2400" dirty="0" smtClean="0">
                <a:latin typeface="Calibri" panose="020F0502020204030204" pitchFamily="34" charset="0"/>
                <a:cs typeface="Times New Roman" pitchFamily="18" charset="0"/>
              </a:rPr>
              <a:t>continued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00200"/>
            <a:ext cx="8610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People use a given currency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when everyone else is using it,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not just because of its intrinsic characteristics.</a:t>
            </a:r>
            <a:br>
              <a:rPr lang="en-US" altLang="en-US" dirty="0" smtClean="0">
                <a:latin typeface="Calibri" panose="020F0502020204030204" pitchFamily="34" charset="0"/>
              </a:rPr>
            </a:br>
            <a:endParaRPr lang="en-US" altLang="en-US" sz="16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 English became the international lingua franca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not because of its beauty </a:t>
            </a:r>
            <a:r>
              <a:rPr lang="en-US" altLang="en-US" sz="2000" dirty="0" smtClean="0">
                <a:latin typeface="Calibri" panose="020F0502020204030204" pitchFamily="34" charset="0"/>
              </a:rPr>
              <a:t>(French),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nor its simplicity </a:t>
            </a:r>
            <a:r>
              <a:rPr lang="en-US" altLang="en-US" sz="2000" dirty="0" smtClean="0">
                <a:latin typeface="Calibri" panose="020F0502020204030204" pitchFamily="34" charset="0"/>
              </a:rPr>
              <a:t>(Esperanto),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nor even the number of native speakers </a:t>
            </a:r>
            <a:r>
              <a:rPr lang="en-US" altLang="en-US" sz="2000" dirty="0" smtClean="0">
                <a:latin typeface="Calibri" panose="020F0502020204030204" pitchFamily="34" charset="0"/>
              </a:rPr>
              <a:t>(Chinese).</a:t>
            </a:r>
            <a:r>
              <a:rPr lang="en-US" altLang="en-US" dirty="0" smtClean="0">
                <a:latin typeface="Calibri" panose="020F0502020204030204" pitchFamily="34" charset="0"/>
              </a:rPr>
              <a:t/>
            </a:r>
            <a:br>
              <a:rPr lang="en-US" altLang="en-US" dirty="0" smtClean="0">
                <a:latin typeface="Calibri" panose="020F0502020204030204" pitchFamily="34" charset="0"/>
              </a:rPr>
            </a:br>
            <a:endParaRPr lang="en-US" altLang="en-US" sz="20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=&gt; Network externalities.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6BB1562-D28C-42B8-8B36-D1E8D6645AB0}" type="slidenum">
              <a:rPr lang="en-US" altLang="en-US" sz="1400"/>
              <a:pPr algn="r" eaLnBrk="1" hangingPunct="1"/>
              <a:t>45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Determinants of reserve currency standing, </a:t>
            </a:r>
            <a:r>
              <a:rPr lang="en-US" altLang="en-US" sz="1800" dirty="0" smtClean="0">
                <a:latin typeface="Calibri" panose="020F0502020204030204" pitchFamily="34" charset="0"/>
                <a:cs typeface="Times New Roman" pitchFamily="18" charset="0"/>
              </a:rPr>
              <a:t>continued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91440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3400" i="1" dirty="0" smtClean="0">
                <a:latin typeface="Calibri" panose="020F0502020204030204" pitchFamily="34" charset="0"/>
              </a:rPr>
              <a:t>Network externalities </a:t>
            </a:r>
            <a:br>
              <a:rPr lang="en-US" altLang="en-US" sz="3400" i="1" dirty="0" smtClean="0">
                <a:latin typeface="Calibri" panose="020F0502020204030204" pitchFamily="34" charset="0"/>
              </a:rPr>
            </a:br>
            <a:endParaRPr lang="en-US" altLang="en-US" sz="1000" i="1" dirty="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3400" i="1" dirty="0" smtClean="0">
                <a:latin typeface="Calibri" panose="020F0502020204030204" pitchFamily="34" charset="0"/>
              </a:rPr>
              <a:t>=&gt; Tipping        	                  captured by: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3400" i="1" dirty="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en-US" altLang="en-US" sz="3400" dirty="0" smtClean="0">
                <a:latin typeface="Calibri" panose="020F0502020204030204" pitchFamily="34" charset="0"/>
              </a:rPr>
              <a:t>Inertia				lags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3400" dirty="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arenR" startAt="2"/>
            </a:pPr>
            <a:r>
              <a:rPr lang="en-US" altLang="en-US" sz="3400" dirty="0" smtClean="0">
                <a:latin typeface="Calibri" panose="020F0502020204030204" pitchFamily="34" charset="0"/>
              </a:rPr>
              <a:t>Nonlinearity		logistic functional form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3400" dirty="0" smtClean="0">
                <a:latin typeface="Calibri" panose="020F0502020204030204" pitchFamily="34" charset="0"/>
              </a:rPr>
              <a:t>  in determinants			or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3400" dirty="0" smtClean="0">
                <a:latin typeface="Calibri" panose="020F0502020204030204" pitchFamily="34" charset="0"/>
              </a:rPr>
              <a:t>						dummy for leader GDP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8925" y="6132513"/>
            <a:ext cx="2520950" cy="3762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Times New Roman" pitchFamily="18" charset="0"/>
              </a:rPr>
              <a:t>Source: Chinn &amp; Frankel (2007</a:t>
            </a:r>
            <a:r>
              <a:rPr lang="en-US" altLang="en-US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26542D0-BE42-49AA-A6F7-3A9AC09ED608}" type="slidenum">
              <a:rPr lang="en-US" altLang="en-US" sz="1400">
                <a:latin typeface="Calibri" panose="020F0502020204030204" pitchFamily="34" charset="0"/>
              </a:rPr>
              <a:pPr algn="r" eaLnBrk="1" hangingPunct="1"/>
              <a:t>46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458200" cy="22098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Historical illustration of the lag:   </a:t>
            </a:r>
            <a:br>
              <a:rPr lang="en-US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£ ‘s loss of premier international currency status </a:t>
            </a:r>
            <a:br>
              <a:rPr lang="en-US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20</a:t>
            </a:r>
            <a:r>
              <a:rPr lang="en-US" altLang="en-US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US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century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915400" cy="4068763"/>
          </a:xfrm>
        </p:spPr>
        <p:txBody>
          <a:bodyPr/>
          <a:lstStyle/>
          <a:p>
            <a:pPr marL="609600" indent="-609600" eaLnBrk="1" hangingPunct="1"/>
            <a:r>
              <a:rPr lang="en-US" altLang="en-US" sz="3600" dirty="0" smtClean="0">
                <a:latin typeface="Calibri" panose="020F0502020204030204" pitchFamily="34" charset="0"/>
              </a:rPr>
              <a:t>By 1919, US had passed UK</a:t>
            </a:r>
            <a:r>
              <a:rPr lang="en-US" altLang="en-US" sz="2800" dirty="0" smtClean="0">
                <a:latin typeface="Calibri" panose="020F0502020204030204" pitchFamily="34" charset="0"/>
              </a:rPr>
              <a:t>  </a:t>
            </a:r>
            <a:r>
              <a:rPr lang="en-US" altLang="en-US" dirty="0" smtClean="0">
                <a:latin typeface="Calibri" panose="020F0502020204030204" pitchFamily="34" charset="0"/>
              </a:rPr>
              <a:t>in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 smtClean="0">
                <a:latin typeface="Calibri" panose="020F0502020204030204" pitchFamily="34" charset="0"/>
              </a:rPr>
              <a:t>output (1872)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 smtClean="0">
                <a:latin typeface="Calibri" panose="020F0502020204030204" pitchFamily="34" charset="0"/>
              </a:rPr>
              <a:t>trade (1914)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 smtClean="0">
                <a:latin typeface="Calibri" panose="020F0502020204030204" pitchFamily="34" charset="0"/>
              </a:rPr>
              <a:t>net international creditor position (1914-19)</a:t>
            </a:r>
          </a:p>
          <a:p>
            <a:pPr marL="990600" lvl="1" indent="-533400" eaLnBrk="1" hangingPunct="1">
              <a:buFontTx/>
              <a:buNone/>
            </a:pPr>
            <a:endParaRPr lang="en-US" altLang="en-US" sz="1600" dirty="0" smtClean="0">
              <a:latin typeface="Calibri" panose="020F0502020204030204" pitchFamily="34" charset="0"/>
            </a:endParaRPr>
          </a:p>
          <a:p>
            <a:pPr marL="609600" indent="-609600" eaLnBrk="1" hangingPunct="1"/>
            <a:r>
              <a:rPr lang="en-US" altLang="en-US" sz="3600" dirty="0" smtClean="0">
                <a:latin typeface="Calibri" panose="020F0502020204030204" pitchFamily="34" charset="0"/>
              </a:rPr>
              <a:t>But the $ passed £ as #1 reserve currency only with a lag.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534150"/>
            <a:ext cx="2133600" cy="476250"/>
          </a:xfrm>
        </p:spPr>
        <p:txBody>
          <a:bodyPr/>
          <a:lstStyle/>
          <a:p>
            <a:pPr>
              <a:defRPr/>
            </a:pPr>
            <a:fld id="{E267690F-238C-4824-9118-B2CBB1E51DAD}" type="slidenum">
              <a:rPr lang="en-US" smtClean="0">
                <a:latin typeface="Calibri" panose="020F0502020204030204" pitchFamily="34" charset="0"/>
              </a:rPr>
              <a:pPr>
                <a:defRPr/>
              </a:pPr>
              <a:t>47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78" y="3657600"/>
            <a:ext cx="43291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30" y="6248400"/>
            <a:ext cx="6950870" cy="50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371600"/>
            <a:ext cx="1724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1" y="1371600"/>
            <a:ext cx="6976729" cy="462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971800"/>
            <a:ext cx="172402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40600" y="5105400"/>
            <a:ext cx="1574800" cy="8771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Eichengreen,</a:t>
            </a:r>
            <a:b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7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Chitu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&amp; </a:t>
            </a:r>
            <a:r>
              <a:rPr lang="en-US" sz="17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Mehlo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b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April 2014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Central bank holdings of FX Reserves, 1947-2013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8186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The US $ passed ₤ by 1955 and has been #1 ever since.</a:t>
            </a:r>
            <a:endParaRPr lang="en-US" sz="2800" dirty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38200" y="2819400"/>
            <a:ext cx="1600200" cy="2066925"/>
          </a:xfrm>
          <a:prstGeom prst="straightConnector1">
            <a:avLst/>
          </a:prstGeom>
          <a:ln w="76200">
            <a:solidFill>
              <a:srgbClr val="333399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1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7690F-238C-4824-9118-B2CBB1E51DAD}" type="slidenum">
              <a:rPr lang="en-US" smtClean="0">
                <a:latin typeface="Calibri" panose="020F0502020204030204" pitchFamily="34" charset="0"/>
              </a:rPr>
              <a:pPr>
                <a:defRPr/>
              </a:pPr>
              <a:t>48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1"/>
            <a:ext cx="292161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533400"/>
            <a:ext cx="2519362" cy="451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8" y="4914900"/>
            <a:ext cx="1752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4" y="4953000"/>
            <a:ext cx="172878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9400" y="1295400"/>
            <a:ext cx="2286001" cy="14311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Barry </a:t>
            </a:r>
            <a:r>
              <a:rPr lang="en-US" sz="17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Eichengreen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Livia </a:t>
            </a:r>
            <a:r>
              <a:rPr lang="en-US" sz="17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Chitu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&amp; Arnaud </a:t>
            </a:r>
            <a:r>
              <a:rPr lang="en-US" sz="17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Mehlo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b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“Stability or Upheaval? </a:t>
            </a:r>
            <a:b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 Currency Composition of International Reserves </a:t>
            </a:r>
            <a:b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 the Long Run.”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April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201.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4114800"/>
            <a:ext cx="2318998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Random effects estimates.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S.e.s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in parentheses are robust to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heteroscedasticity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and clustered heterogeneity.)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*** p=.01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  p=.05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171" y="1002268"/>
            <a:ext cx="1523174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1947-2013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718" y="266700"/>
            <a:ext cx="860568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Reserve Currency Shares are Affected by Size and Inflation</a:t>
            </a:r>
            <a:endParaRPr lang="en-US" sz="2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5773" y="4546600"/>
            <a:ext cx="1899841" cy="2209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64533" y="762000"/>
            <a:ext cx="816905" cy="39246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5692" y="3117790"/>
            <a:ext cx="63671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0000"/>
                </a:solidFill>
                <a:latin typeface="Calibri" panose="020F0502020204030204" pitchFamily="34" charset="0"/>
              </a:rPr>
              <a:t>GDP</a:t>
            </a:r>
            <a:endParaRPr lang="en-US" sz="2000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2230120"/>
            <a:ext cx="152484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0000"/>
                </a:solidFill>
                <a:latin typeface="Calibri" panose="020F0502020204030204" pitchFamily="34" charset="0"/>
              </a:rPr>
              <a:t>Lagged</a:t>
            </a:r>
            <a:r>
              <a:rPr lang="en-US" sz="1100" dirty="0" smtClean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CC0000"/>
                </a:solidFill>
                <a:latin typeface="Calibri" panose="020F0502020204030204" pitchFamily="34" charset="0"/>
              </a:rPr>
              <a:t>share</a:t>
            </a:r>
            <a:endParaRPr lang="en-US" sz="2000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9052" y="4032190"/>
            <a:ext cx="153138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0000"/>
                </a:solidFill>
                <a:latin typeface="Calibri" panose="020F0502020204030204" pitchFamily="34" charset="0"/>
              </a:rPr>
              <a:t>Inflation rate</a:t>
            </a:r>
            <a:endParaRPr lang="en-US" sz="2000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182" y="4533900"/>
            <a:ext cx="330818" cy="2209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93782" y="4572000"/>
            <a:ext cx="407018" cy="2209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64533" y="1714500"/>
            <a:ext cx="897867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0" y="812800"/>
            <a:ext cx="897867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38400" y="968514"/>
            <a:ext cx="136774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0000"/>
                </a:solidFill>
                <a:latin typeface="Calibri" panose="020F0502020204030204" pitchFamily="34" charset="0"/>
              </a:rPr>
              <a:t>Statistically</a:t>
            </a:r>
            <a:br>
              <a:rPr lang="en-US" sz="2000" dirty="0" smtClean="0">
                <a:solidFill>
                  <a:srgbClr val="CC0000"/>
                </a:solidFill>
                <a:latin typeface="Calibri" panose="020F0502020204030204" pitchFamily="34" charset="0"/>
              </a:rPr>
            </a:br>
            <a:r>
              <a:rPr lang="en-US" sz="2100" dirty="0" smtClean="0">
                <a:solidFill>
                  <a:srgbClr val="CC0000"/>
                </a:solidFill>
                <a:latin typeface="Calibri" panose="020F0502020204030204" pitchFamily="34" charset="0"/>
              </a:rPr>
              <a:t>significant:</a:t>
            </a:r>
            <a:endParaRPr lang="en-US" sz="2100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7297324-6468-4B55-8B23-341AC36E17CC}" type="slidenum">
              <a:rPr lang="en-US" altLang="en-US" sz="1400">
                <a:latin typeface="Calibri" panose="020F0502020204030204" pitchFamily="34" charset="0"/>
              </a:rPr>
              <a:pPr algn="r" eaLnBrk="1" hangingPunct="1"/>
              <a:t>49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  <a:cs typeface="Times New Roman" pitchFamily="18" charset="0"/>
              </a:rPr>
              <a:t>Currency share vs. GDP</a:t>
            </a:r>
            <a:r>
              <a:rPr lang="en-US" altLang="zh-CN" sz="2800" dirty="0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  <a:cs typeface="Times New Roman" pitchFamily="18" charset="0"/>
              </a:rPr>
              <a:t>(market rates).</a:t>
            </a:r>
            <a:r>
              <a:rPr lang="en-US" altLang="zh-CN" sz="2800" dirty="0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  <a:cs typeface="Times New Roman" pitchFamily="18" charset="0"/>
              </a:rPr>
              <a:t> </a:t>
            </a:r>
            <a:br>
              <a:rPr lang="en-US" altLang="zh-CN" sz="2800" dirty="0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  <a:cs typeface="Times New Roman" pitchFamily="18" charset="0"/>
              </a:rPr>
            </a:br>
            <a:r>
              <a:rPr lang="en-US" altLang="zh-CN" sz="3000" dirty="0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  <a:cs typeface="Times New Roman" pitchFamily="18" charset="0"/>
              </a:rPr>
              <a:t>The relationship is not linear, but steeper in the middle</a:t>
            </a:r>
            <a:endParaRPr lang="en-US" altLang="en-US" sz="3000" dirty="0" smtClean="0">
              <a:solidFill>
                <a:schemeClr val="tx1"/>
              </a:solidFill>
              <a:latin typeface="Calibri" panose="020F0502020204030204" pitchFamily="34" charset="0"/>
              <a:ea typeface="SimSun" pitchFamily="2" charset="-122"/>
              <a:cs typeface="Times New Roman" pitchFamily="18" charset="0"/>
            </a:endParaRP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84331828"/>
              </p:ext>
            </p:extLst>
          </p:nvPr>
        </p:nvGraphicFramePr>
        <p:xfrm>
          <a:off x="236537" y="1371600"/>
          <a:ext cx="867886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Chart" r:id="rId4" imgW="8229600" imgH="4533900" progId="MSGraph.Chart.8">
                  <p:embed followColorScheme="full"/>
                </p:oleObj>
              </mc:Choice>
              <mc:Fallback>
                <p:oleObj name="Chart" r:id="rId4" imgW="8229600" imgH="4533900" progId="MSGraph.Chart.8">
                  <p:embed followColorScheme="full"/>
                  <p:pic>
                    <p:nvPicPr>
                      <p:cNvPr id="0" name="Picture 1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" y="1371600"/>
                        <a:ext cx="8678863" cy="5257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28600" y="2176463"/>
            <a:ext cx="1255712" cy="20145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Shares</a:t>
            </a:r>
          </a:p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of major currencies</a:t>
            </a:r>
          </a:p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 central bank reserve holdings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3810000" y="6110288"/>
            <a:ext cx="480060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              Size of currency’s home economy</a:t>
            </a:r>
          </a:p>
        </p:txBody>
      </p:sp>
      <p:sp>
        <p:nvSpPr>
          <p:cNvPr id="359430" name="Line 6"/>
          <p:cNvSpPr>
            <a:spLocks noChangeShapeType="1"/>
          </p:cNvSpPr>
          <p:nvPr/>
        </p:nvSpPr>
        <p:spPr bwMode="auto">
          <a:xfrm flipV="1">
            <a:off x="2141537" y="4876800"/>
            <a:ext cx="2514600" cy="304800"/>
          </a:xfrm>
          <a:prstGeom prst="line">
            <a:avLst/>
          </a:pr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 flipV="1">
            <a:off x="6027737" y="2743200"/>
            <a:ext cx="1524000" cy="304800"/>
          </a:xfrm>
          <a:prstGeom prst="line">
            <a:avLst/>
          </a:pr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9432" name="Arc 8"/>
          <p:cNvSpPr>
            <a:spLocks/>
          </p:cNvSpPr>
          <p:nvPr/>
        </p:nvSpPr>
        <p:spPr bwMode="auto">
          <a:xfrm flipV="1">
            <a:off x="4900612" y="3810000"/>
            <a:ext cx="517525" cy="1058863"/>
          </a:xfrm>
          <a:custGeom>
            <a:avLst/>
            <a:gdLst>
              <a:gd name="T0" fmla="*/ 0 w 21600"/>
              <a:gd name="T1" fmla="*/ 0 h 21600"/>
              <a:gd name="T2" fmla="*/ 297088856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9433" name="Arc 9"/>
          <p:cNvSpPr>
            <a:spLocks/>
          </p:cNvSpPr>
          <p:nvPr/>
        </p:nvSpPr>
        <p:spPr bwMode="auto">
          <a:xfrm flipH="1">
            <a:off x="5394325" y="3076575"/>
            <a:ext cx="396875" cy="838200"/>
          </a:xfrm>
          <a:custGeom>
            <a:avLst/>
            <a:gdLst>
              <a:gd name="T0" fmla="*/ 0 w 21600"/>
              <a:gd name="T1" fmla="*/ 0 h 21600"/>
              <a:gd name="T2" fmla="*/ 133984180 w 21600"/>
              <a:gd name="T3" fmla="*/ 1262220398 h 21600"/>
              <a:gd name="T4" fmla="*/ 0 w 21600"/>
              <a:gd name="T5" fmla="*/ 12622203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>
            <a:off x="5570537" y="2743200"/>
            <a:ext cx="2603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600">
                <a:solidFill>
                  <a:srgbClr val="6600FF"/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359435" name="Text Box 11"/>
          <p:cNvSpPr txBox="1">
            <a:spLocks noChangeArrowheads="1"/>
          </p:cNvSpPr>
          <p:nvPr/>
        </p:nvSpPr>
        <p:spPr bwMode="auto">
          <a:xfrm>
            <a:off x="6067472" y="3276600"/>
            <a:ext cx="11063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6600FF"/>
                </a:solidFill>
                <a:latin typeface="Calibri" panose="020F0502020204030204" pitchFamily="34" charset="0"/>
                <a:cs typeface="Times New Roman" pitchFamily="18" charset="0"/>
              </a:rPr>
              <a:t>Tipping</a:t>
            </a:r>
          </a:p>
          <a:p>
            <a:pPr algn="ctr" eaLnBrk="1" hangingPunct="1"/>
            <a:r>
              <a:rPr lang="en-US" altLang="en-US" sz="2400">
                <a:solidFill>
                  <a:srgbClr val="6600FF"/>
                </a:solidFill>
                <a:latin typeface="Calibri" panose="020F0502020204030204" pitchFamily="34" charset="0"/>
                <a:cs typeface="Times New Roman" pitchFamily="18" charset="0"/>
              </a:rPr>
              <a:t>point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88925" y="6132513"/>
            <a:ext cx="2511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Source: Chinn &amp; Frankel (2007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animBg="1"/>
      <p:bldP spid="359431" grpId="0" animBg="1"/>
      <p:bldP spid="359432" grpId="0" animBg="1"/>
      <p:bldP spid="359433" grpId="0" animBg="1"/>
      <p:bldP spid="359434" grpId="0"/>
      <p:bldP spid="3594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3" y="304800"/>
            <a:ext cx="8384937" cy="1389062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2800" b="1" dirty="0">
                <a:solidFill>
                  <a:srgbClr val="E3120B"/>
                </a:solidFill>
              </a:rPr>
              <a:t>Measuring </a:t>
            </a:r>
            <a:r>
              <a:rPr lang="en-US" sz="2800" b="1" dirty="0" smtClean="0">
                <a:solidFill>
                  <a:srgbClr val="E3120B"/>
                </a:solidFill>
              </a:rPr>
              <a:t>GDP                    </a:t>
            </a:r>
            <a:r>
              <a:rPr lang="en-US" sz="2800" dirty="0" smtClean="0">
                <a:solidFill>
                  <a:srgbClr val="4A4A4A"/>
                </a:solidFill>
                <a:latin typeface="Georgia"/>
              </a:rPr>
              <a:t>The </a:t>
            </a:r>
            <a:r>
              <a:rPr lang="en-US" sz="2800" dirty="0">
                <a:solidFill>
                  <a:srgbClr val="4A4A4A"/>
                </a:solidFill>
                <a:latin typeface="Georgia"/>
              </a:rPr>
              <a:t>dragon takes wing</a:t>
            </a:r>
            <a:br>
              <a:rPr lang="en-US" sz="2800" dirty="0">
                <a:solidFill>
                  <a:srgbClr val="4A4A4A"/>
                </a:solidFill>
                <a:latin typeface="Georgia"/>
              </a:rPr>
            </a:br>
            <a:r>
              <a:rPr lang="en-US" sz="2200" b="1" dirty="0">
                <a:solidFill>
                  <a:srgbClr val="5B5B5B"/>
                </a:solidFill>
              </a:rPr>
              <a:t>New data suggest the Chinese economy </a:t>
            </a:r>
            <a:r>
              <a:rPr lang="en-US" sz="2200" b="1" dirty="0" smtClean="0">
                <a:solidFill>
                  <a:srgbClr val="5B5B5B"/>
                </a:solidFill>
              </a:rPr>
              <a:t>is </a:t>
            </a:r>
            <a:r>
              <a:rPr lang="en-US" sz="2200" b="1" dirty="0">
                <a:solidFill>
                  <a:srgbClr val="5B5B5B"/>
                </a:solidFill>
              </a:rPr>
              <a:t>bigger </a:t>
            </a:r>
            <a:r>
              <a:rPr lang="en-US" sz="2200" b="1" dirty="0" smtClean="0">
                <a:solidFill>
                  <a:srgbClr val="5B5B5B"/>
                </a:solidFill>
              </a:rPr>
              <a:t/>
            </a:r>
            <a:br>
              <a:rPr lang="en-US" sz="2200" b="1" dirty="0" smtClean="0">
                <a:solidFill>
                  <a:srgbClr val="5B5B5B"/>
                </a:solidFill>
              </a:rPr>
            </a:br>
            <a:r>
              <a:rPr lang="en-US" sz="2200" b="1" dirty="0" smtClean="0">
                <a:solidFill>
                  <a:srgbClr val="5B5B5B"/>
                </a:solidFill>
              </a:rPr>
              <a:t>than </a:t>
            </a:r>
            <a:r>
              <a:rPr lang="en-US" sz="2200" b="1" dirty="0">
                <a:solidFill>
                  <a:srgbClr val="5B5B5B"/>
                </a:solidFill>
              </a:rPr>
              <a:t>previously </a:t>
            </a:r>
            <a:r>
              <a:rPr lang="en-US" sz="2200" b="1" dirty="0" smtClean="0">
                <a:solidFill>
                  <a:srgbClr val="5B5B5B"/>
                </a:solidFill>
              </a:rPr>
              <a:t>thought                        </a:t>
            </a:r>
            <a:r>
              <a:rPr lang="en-US" sz="2000" b="1" dirty="0" smtClean="0">
                <a:solidFill>
                  <a:schemeClr val="accent6"/>
                </a:solidFill>
              </a:rPr>
              <a:t>May </a:t>
            </a:r>
            <a:r>
              <a:rPr lang="en-US" sz="2000" b="1" dirty="0">
                <a:solidFill>
                  <a:schemeClr val="accent6"/>
                </a:solidFill>
              </a:rPr>
              <a:t>3rd 2014 | </a:t>
            </a:r>
            <a:endParaRPr lang="en-US" sz="800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9516" y="6477000"/>
            <a:ext cx="634484" cy="476250"/>
          </a:xfrm>
        </p:spPr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122" name="Picture 2" descr="http://cdn.static-economist.com/sites/default/files/imagecache/original-size/images/print-edition/20140503_FNC982_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1905000"/>
            <a:ext cx="857764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The Econom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The Economist"/>
          <p:cNvSpPr>
            <a:spLocks noChangeAspect="1" noChangeArrowheads="1"/>
          </p:cNvSpPr>
          <p:nvPr/>
        </p:nvSpPr>
        <p:spPr bwMode="auto">
          <a:xfrm>
            <a:off x="331470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The Economi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The Economis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60" y="914400"/>
            <a:ext cx="1301512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3000" y="6566356"/>
            <a:ext cx="6629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http://www.economist.com/news/finance-and-economics/21601568-new-data-suggest-chinese-economy-bigger-previously-thought-dragon</a:t>
            </a:r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6668295" y="3467893"/>
            <a:ext cx="760411" cy="685799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72200" y="3124200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Korea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3" name="Picture 2" descr="http://sandiegodiplomacy.org/wp-content/uploads/2011/07/Flag-Chin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51299"/>
            <a:ext cx="612775" cy="4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410200" y="4459816"/>
            <a:ext cx="0" cy="569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18500" y="2514600"/>
            <a:ext cx="0" cy="685800"/>
          </a:xfrm>
          <a:prstGeom prst="straightConnector1">
            <a:avLst/>
          </a:prstGeom>
          <a:ln w="3810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American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2133600"/>
            <a:ext cx="612775" cy="4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3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2E567C9-A13E-4D12-9068-C0E0BAB2CF48}" type="slidenum">
              <a:rPr lang="en-US" altLang="en-US" sz="1400">
                <a:latin typeface="Calibri" panose="020F0502020204030204" pitchFamily="34" charset="0"/>
              </a:rPr>
              <a:pPr algn="r" eaLnBrk="1" hangingPunct="1"/>
              <a:t>50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938"/>
            <a:ext cx="9055100" cy="639762"/>
          </a:xfrm>
          <a:solidFill>
            <a:schemeClr val="bg1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Explaining currency</a:t>
            </a:r>
            <a:r>
              <a:rPr lang="en-US" altLang="en-US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shares econometrically </a:t>
            </a:r>
            <a:r>
              <a:rPr lang="en-US" alt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1973-98</a:t>
            </a:r>
            <a:endParaRPr lang="en-US" alt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6818" name="Group 8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3813987"/>
              </p:ext>
            </p:extLst>
          </p:nvPr>
        </p:nvGraphicFramePr>
        <p:xfrm>
          <a:off x="457200" y="647700"/>
          <a:ext cx="8305800" cy="5791350"/>
        </p:xfrm>
        <a:graphic>
          <a:graphicData uri="http://schemas.openxmlformats.org/drawingml/2006/table">
            <a:tbl>
              <a:tblPr/>
              <a:tblGrid>
                <a:gridCol w="2540000"/>
                <a:gridCol w="2035175"/>
                <a:gridCol w="2130425"/>
                <a:gridCol w="1600200"/>
              </a:tblGrid>
              <a:tr h="2122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[2]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[4]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47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GDP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2.77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3.69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3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[0.64]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[0.92]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[0.29]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47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Inflation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-2.64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-2.86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31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[1.16]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[1.16]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47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Depreciation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-1.10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3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trend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[0.59]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47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 rate variance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-0.98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-1.40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-1.25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3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[0.57]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[0.64]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[0.34]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47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FX turnover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31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[0.29]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[0.30]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[0.15]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47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GDP leader dummy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-0.22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[0.16]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47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Lag  logit: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31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log(share</a:t>
                      </a:r>
                      <a:r>
                        <a:rPr kumimoji="0" lang="de-DE" sz="14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t-1 </a:t>
                      </a:r>
                      <a:r>
                        <a:rPr kumimoji="0" lang="de-D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 1 - share</a:t>
                      </a:r>
                      <a:r>
                        <a:rPr kumimoji="0" lang="de-DE" sz="14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t-1</a:t>
                      </a:r>
                      <a:r>
                        <a:rPr kumimoji="0" lang="de-D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[0.03]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[0.03]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[0.01]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391" name="Rectangle 2"/>
          <p:cNvSpPr>
            <a:spLocks noChangeArrowheads="1"/>
          </p:cNvSpPr>
          <p:nvPr/>
        </p:nvSpPr>
        <p:spPr bwMode="auto">
          <a:xfrm>
            <a:off x="88900" y="414338"/>
            <a:ext cx="3276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logit</a:t>
            </a:r>
            <a:endParaRPr lang="en-US" altLang="en-US" sz="1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0700" y="965200"/>
            <a:ext cx="9144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9900" y="1752600"/>
            <a:ext cx="2425700" cy="1981200"/>
          </a:xfrm>
          <a:prstGeom prst="roundRect">
            <a:avLst/>
          </a:prstGeom>
          <a:noFill/>
          <a:ln w="762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0700" y="4140200"/>
            <a:ext cx="1841500" cy="444500"/>
          </a:xfrm>
          <a:prstGeom prst="roundRect">
            <a:avLst/>
          </a:prstGeom>
          <a:noFill/>
          <a:ln w="762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8000" y="5791200"/>
            <a:ext cx="1320800" cy="381000"/>
          </a:xfrm>
          <a:prstGeom prst="roundRect">
            <a:avLst/>
          </a:prstGeom>
          <a:noFill/>
          <a:ln w="762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8800" y="914400"/>
            <a:ext cx="9144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10200" y="1752600"/>
            <a:ext cx="1371600" cy="1981200"/>
          </a:xfrm>
          <a:prstGeom prst="roundRect">
            <a:avLst/>
          </a:prstGeom>
          <a:noFill/>
          <a:ln w="762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00700" y="4191000"/>
            <a:ext cx="1028700" cy="381000"/>
          </a:xfrm>
          <a:prstGeom prst="roundRect">
            <a:avLst/>
          </a:prstGeom>
          <a:noFill/>
          <a:ln w="762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15000" y="5778499"/>
            <a:ext cx="914400" cy="377825"/>
          </a:xfrm>
          <a:prstGeom prst="roundRect">
            <a:avLst/>
          </a:prstGeom>
          <a:noFill/>
          <a:ln w="762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3400" name="Text Box 90"/>
          <p:cNvSpPr txBox="1">
            <a:spLocks noChangeArrowheads="1"/>
          </p:cNvSpPr>
          <p:nvPr/>
        </p:nvSpPr>
        <p:spPr bwMode="auto">
          <a:xfrm>
            <a:off x="3032125" y="6553200"/>
            <a:ext cx="24229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Source: Chinn &amp; Frankel</a:t>
            </a:r>
          </a:p>
        </p:txBody>
      </p:sp>
      <p:sp>
        <p:nvSpPr>
          <p:cNvPr id="13403" name="Text Box 99"/>
          <p:cNvSpPr txBox="1">
            <a:spLocks noChangeArrowheads="1"/>
          </p:cNvSpPr>
          <p:nvPr/>
        </p:nvSpPr>
        <p:spPr bwMode="auto">
          <a:xfrm>
            <a:off x="1371600" y="6457890"/>
            <a:ext cx="7391400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18" charset="0"/>
              </a:rPr>
              <a:t>Boldface = statistically significant: size, returns, turnover, and lag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6400800"/>
            <a:ext cx="134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Chinn &amp; Frankel (2007)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340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93621CB-3947-495D-9393-B8051960F527}" type="slidenum">
              <a:rPr lang="en-US" altLang="en-US" sz="1400"/>
              <a:pPr algn="r" eaLnBrk="1" hangingPunct="1"/>
              <a:t>51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Calibri" panose="020F0502020204030204" pitchFamily="34" charset="0"/>
                <a:cs typeface="Times New Roman" pitchFamily="18" charset="0"/>
              </a:rPr>
              <a:t>How does China rank, by determinants</a:t>
            </a:r>
            <a:br>
              <a:rPr lang="en-US" altLang="en-US" sz="3600" dirty="0" smtClean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3600" dirty="0" smtClean="0">
                <a:latin typeface="Calibri" panose="020F0502020204030204" pitchFamily="34" charset="0"/>
                <a:cs typeface="Times New Roman" pitchFamily="18" charset="0"/>
              </a:rPr>
              <a:t>of international currency status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dirty="0" smtClean="0">
                <a:latin typeface="Calibri" panose="020F0502020204030204" pitchFamily="34" charset="0"/>
                <a:cs typeface="Times New Roman" pitchFamily="18" charset="0"/>
              </a:rPr>
              <a:t>1. Size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Chinese economy passed Japan in 2010, </a:t>
            </a:r>
            <a:b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to attain 2</a:t>
            </a:r>
            <a:r>
              <a:rPr lang="en-US" altLang="en-US" sz="2800" baseline="30000" dirty="0" smtClean="0">
                <a:latin typeface="Calibri" panose="020F0502020204030204" pitchFamily="34" charset="0"/>
                <a:cs typeface="Times New Roman" pitchFamily="18" charset="0"/>
              </a:rPr>
              <a:t>nd</a:t>
            </a: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 ranking.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Some projections claim it will pass the US in 2014.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But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  <a:cs typeface="Times New Roman" pitchFamily="18" charset="0"/>
              </a:rPr>
              <a:t>What matters here is GDP (&amp; trade) compared </a:t>
            </a:r>
            <a:br>
              <a:rPr lang="en-US" altLang="en-US" sz="2400" dirty="0" smtClean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400" dirty="0" smtClean="0">
                <a:latin typeface="Calibri" panose="020F0502020204030204" pitchFamily="34" charset="0"/>
                <a:cs typeface="Times New Roman" pitchFamily="18" charset="0"/>
              </a:rPr>
              <a:t>at market exchange rates, not PPP-adjusted.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Euroland’s GDP is still bigger than China too.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0377167-E3B5-4F71-B159-6723850DA1A3}" type="slidenum">
              <a:rPr lang="en-US" altLang="en-US" sz="1400"/>
              <a:pPr algn="r" eaLnBrk="1" hangingPunct="1"/>
              <a:t>52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</a:rPr>
              <a:t>China’s rank, by determinants of international currency status,</a:t>
            </a:r>
            <a:r>
              <a:rPr lang="en-US" altLang="en-US" sz="36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smtClean="0">
                <a:latin typeface="Calibri" panose="020F0502020204030204" pitchFamily="34" charset="0"/>
              </a:rPr>
              <a:t>cont.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686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800" dirty="0" smtClean="0">
                <a:latin typeface="Calibri" panose="020F0502020204030204" pitchFamily="34" charset="0"/>
              </a:rPr>
              <a:t>2. Rate of return</a:t>
            </a:r>
            <a:r>
              <a:rPr lang="en-US" altLang="en-US" sz="3600" dirty="0" smtClean="0">
                <a:latin typeface="Calibri" panose="020F0502020204030204" pitchFamily="34" charset="0"/>
              </a:rPr>
              <a:t/>
            </a:r>
            <a:br>
              <a:rPr lang="en-US" altLang="en-US" sz="3600" dirty="0" smtClean="0">
                <a:latin typeface="Calibri" panose="020F0502020204030204" pitchFamily="34" charset="0"/>
              </a:rPr>
            </a:br>
            <a:endParaRPr lang="en-US" altLang="en-US" sz="8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alibri" panose="020F0502020204030204" pitchFamily="34" charset="0"/>
              </a:rPr>
              <a:t>A financial crisis probably still lurks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>
                <a:latin typeface="Calibri" panose="020F0502020204030204" pitchFamily="34" charset="0"/>
              </a:rPr>
              <a:t>somewhere down the road, from the shadow banking sector.</a:t>
            </a:r>
            <a:r>
              <a:rPr lang="en-US" altLang="en-US" sz="800" dirty="0" smtClean="0"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latin typeface="Calibri" panose="020F0502020204030204" pitchFamily="34" charset="0"/>
              </a:rPr>
            </a:br>
            <a:endParaRPr lang="en-US" altLang="en-US" sz="8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alibri" panose="020F0502020204030204" pitchFamily="34" charset="0"/>
              </a:rPr>
              <a:t>Nevertheless, it is likely that the rate of return </a:t>
            </a:r>
            <a:br>
              <a:rPr lang="en-US" altLang="en-US" sz="2800" dirty="0" smtClean="0">
                <a:latin typeface="Calibri" panose="020F0502020204030204" pitchFamily="34" charset="0"/>
              </a:rPr>
            </a:br>
            <a:r>
              <a:rPr lang="en-US" altLang="en-US" sz="2800" dirty="0" smtClean="0">
                <a:latin typeface="Calibri" panose="020F0502020204030204" pitchFamily="34" charset="0"/>
              </a:rPr>
              <a:t>to holding RMB over the next ten years will be high.</a:t>
            </a:r>
            <a:r>
              <a:rPr lang="en-US" altLang="en-US" sz="1200" dirty="0" smtClean="0">
                <a:latin typeface="Calibri" panose="020F0502020204030204" pitchFamily="34" charset="0"/>
              </a:rPr>
              <a:t/>
            </a:r>
            <a:br>
              <a:rPr lang="en-US" altLang="en-US" sz="1200" dirty="0" smtClean="0">
                <a:latin typeface="Calibri" panose="020F0502020204030204" pitchFamily="34" charset="0"/>
              </a:rPr>
            </a:br>
            <a:r>
              <a:rPr lang="en-US" altLang="en-US" sz="1200" dirty="0" smtClean="0">
                <a:latin typeface="Calibri" panose="020F0502020204030204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alibri" panose="020F0502020204030204" pitchFamily="34" charset="0"/>
              </a:rPr>
              <a:t>Indeed that is the reason since 2004 </a:t>
            </a:r>
            <a:br>
              <a:rPr lang="en-US" altLang="en-US" sz="2800" dirty="0" smtClean="0">
                <a:latin typeface="Calibri" panose="020F0502020204030204" pitchFamily="34" charset="0"/>
              </a:rPr>
            </a:br>
            <a:r>
              <a:rPr lang="en-US" altLang="en-US" sz="2800" dirty="0" smtClean="0">
                <a:latin typeface="Calibri" panose="020F0502020204030204" pitchFamily="34" charset="0"/>
              </a:rPr>
              <a:t>for the strong portfolio capital inflows.  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 dirty="0" smtClean="0">
                <a:latin typeface="Calibri" panose="020F0502020204030204" pitchFamily="34" charset="0"/>
                <a:cs typeface="Times New Roman" pitchFamily="18" charset="0"/>
              </a:rPr>
              <a:t>Prasad &amp; Wei. </a:t>
            </a:r>
            <a:br>
              <a:rPr lang="en-US" altLang="en-US" sz="1800" dirty="0" smtClean="0">
                <a:latin typeface="Calibri" panose="020F0502020204030204" pitchFamily="34" charset="0"/>
                <a:cs typeface="Times New Roman" pitchFamily="18" charset="0"/>
              </a:rPr>
            </a:br>
            <a:endParaRPr lang="en-US" altLang="en-US" sz="18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alibri" panose="020F0502020204030204" pitchFamily="34" charset="0"/>
              </a:rPr>
              <a:t>As of 2014, the </a:t>
            </a:r>
            <a:r>
              <a:rPr lang="en-US" altLang="en-US" sz="2800" dirty="0" err="1" smtClean="0">
                <a:latin typeface="Calibri" panose="020F0502020204030204" pitchFamily="34" charset="0"/>
              </a:rPr>
              <a:t>PBoC</a:t>
            </a:r>
            <a:r>
              <a:rPr lang="en-US" altLang="en-US" sz="2800" dirty="0" smtClean="0">
                <a:latin typeface="Calibri" panose="020F0502020204030204" pitchFamily="34" charset="0"/>
              </a:rPr>
              <a:t> appears to have met successfully the inflation threat that had revived in 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38B01F4-2431-45A8-BD54-40153480A0C7}" type="slidenum">
              <a:rPr lang="en-US" altLang="en-US" sz="1400"/>
              <a:pPr algn="r" eaLnBrk="1" hangingPunct="1"/>
              <a:t>53</a:t>
            </a:fld>
            <a:endParaRPr lang="en-US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1524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Calibri" panose="020F0502020204030204" pitchFamily="34" charset="0"/>
              </a:rPr>
              <a:t>China’s rank, by determinants of international currency status,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concl</a:t>
            </a:r>
            <a:r>
              <a:rPr lang="en-US" altLang="en-US" sz="18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762000"/>
            <a:ext cx="9067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dirty="0" smtClean="0">
                <a:latin typeface="Calibri" panose="020F0502020204030204" pitchFamily="34" charset="0"/>
                <a:cs typeface="Times New Roman" pitchFamily="18" charset="0"/>
              </a:rPr>
              <a:t>3. Depth of financial markets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 smtClean="0">
                <a:latin typeface="Calibri" panose="020F0502020204030204" pitchFamily="34" charset="0"/>
                <a:cs typeface="Times New Roman" pitchFamily="18" charset="0"/>
              </a:rPr>
              <a:t>One the one hand…</a:t>
            </a:r>
            <a:r>
              <a:rPr lang="en-US" altLang="en-US" sz="400" dirty="0" smtClean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400" dirty="0" smtClean="0">
                <a:latin typeface="Calibri" panose="020F0502020204030204" pitchFamily="34" charset="0"/>
                <a:cs typeface="Times New Roman" pitchFamily="18" charset="0"/>
              </a:rPr>
            </a:br>
            <a:endParaRPr lang="en-US" altLang="en-US" sz="4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cs typeface="Times New Roman" pitchFamily="18" charset="0"/>
              </a:rPr>
              <a:t>China is starting to use RMB in international trade</a:t>
            </a:r>
            <a:br>
              <a:rPr lang="en-US" altLang="en-US" dirty="0" smtClean="0">
                <a:latin typeface="Calibri" panose="020F0502020204030204" pitchFamily="34" charset="0"/>
                <a:cs typeface="Times New Roman" pitchFamily="18" charset="0"/>
              </a:rPr>
            </a:br>
            <a:endParaRPr lang="en-US" altLang="en-US" sz="8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342900" lvl="3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Times New Roman" pitchFamily="18" charset="0"/>
              </a:rPr>
              <a:t>The IFC &amp; ADB have issued “panda bonds</a:t>
            </a:r>
            <a:r>
              <a:rPr lang="en-US" altLang="en-US" sz="2200" dirty="0" smtClean="0">
                <a:latin typeface="Calibri" panose="020F0502020204030204" pitchFamily="34" charset="0"/>
                <a:cs typeface="Times New Roman" pitchFamily="18" charset="0"/>
              </a:rPr>
              <a:t>” since 2005.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cs typeface="Times New Roman" pitchFamily="18" charset="0"/>
              </a:rPr>
              <a:t>Foreign central banks can hold RMB </a:t>
            </a:r>
            <a:r>
              <a:rPr lang="en-US" altLang="en-US" sz="2400" dirty="0" smtClean="0">
                <a:latin typeface="Calibri" panose="020F0502020204030204" pitchFamily="34" charset="0"/>
                <a:cs typeface="Times New Roman" pitchFamily="18" charset="0"/>
              </a:rPr>
              <a:t>since 2010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latin typeface="Calibri" panose="020F0502020204030204" pitchFamily="34" charset="0"/>
                <a:cs typeface="Times New Roman" pitchFamily="18" charset="0"/>
              </a:rPr>
              <a:t>Malaysia’s CB went first,</a:t>
            </a:r>
            <a:r>
              <a:rPr lang="en-US" altLang="en-US" sz="2000" dirty="0" smtClean="0">
                <a:latin typeface="Calibri" panose="020F0502020204030204" pitchFamily="34" charset="0"/>
                <a:cs typeface="Times New Roman" pitchFamily="18" charset="0"/>
              </a:rPr>
              <a:t> buying RMB bonds for its FX reserves</a:t>
            </a:r>
            <a:r>
              <a:rPr lang="en-US" altLang="en-US" sz="16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latin typeface="Calibri" panose="020F0502020204030204" pitchFamily="34" charset="0"/>
                <a:cs typeface="Times New Roman" pitchFamily="18" charset="0"/>
              </a:rPr>
              <a:t>Swap arrangements with 13 emerging-market CBs</a:t>
            </a:r>
            <a:r>
              <a:rPr lang="en-US" altLang="en-US" sz="16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800" dirty="0" smtClean="0">
                <a:latin typeface="Calibri" panose="020F0502020204030204" pitchFamily="34" charset="0"/>
                <a:cs typeface="Times New Roman" pitchFamily="18" charset="0"/>
              </a:rPr>
              <a:t>(Yu, July 2012).</a:t>
            </a:r>
            <a:br>
              <a:rPr lang="en-US" altLang="en-US" sz="800" dirty="0" smtClean="0">
                <a:latin typeface="Calibri" panose="020F0502020204030204" pitchFamily="34" charset="0"/>
                <a:cs typeface="Times New Roman" pitchFamily="18" charset="0"/>
              </a:rPr>
            </a:br>
            <a:endParaRPr lang="en-US" altLang="en-US" sz="8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cs typeface="Times New Roman" pitchFamily="18" charset="0"/>
              </a:rPr>
              <a:t>RMB market developed in Hong Kong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latin typeface="Calibri" panose="020F0502020204030204" pitchFamily="34" charset="0"/>
                <a:cs typeface="Times New Roman" pitchFamily="18" charset="0"/>
              </a:rPr>
              <a:t>Foreigners have been able to issue “dim sum” bonds since 2007, </a:t>
            </a:r>
            <a:endParaRPr lang="en-US" altLang="en-US" sz="18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lvl="4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cs typeface="Times New Roman" pitchFamily="18" charset="0"/>
              </a:rPr>
              <a:t>Bank of China HK launched an index 2010.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Calibri" panose="020F0502020204030204" pitchFamily="34" charset="0"/>
                <a:cs typeface="Times New Roman" pitchFamily="18" charset="0"/>
              </a:rPr>
              <a:t>Yuan deposits reached RMB </a:t>
            </a:r>
            <a:r>
              <a:rPr lang="en-US" sz="2000" dirty="0">
                <a:latin typeface="Calibri" panose="020F0502020204030204" pitchFamily="34" charset="0"/>
              </a:rPr>
              <a:t>920 </a:t>
            </a:r>
            <a:r>
              <a:rPr lang="en-US" sz="2000" dirty="0" smtClean="0">
                <a:latin typeface="Calibri" panose="020F0502020204030204" pitchFamily="34" charset="0"/>
              </a:rPr>
              <a:t>b in April 2014</a:t>
            </a:r>
            <a:r>
              <a:rPr lang="en-US" altLang="en-US" sz="20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n-US" altLang="en-US" sz="24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E537B53-F63D-4600-B27C-4B06EABC9C84}" type="slidenum">
              <a:rPr lang="en-US" altLang="en-US" sz="1400"/>
              <a:pPr algn="r" eaLnBrk="1" hangingPunct="1"/>
              <a:t>54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762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z="2300" dirty="0" smtClean="0">
                <a:latin typeface="Calibri" panose="020F0502020204030204" pitchFamily="34" charset="0"/>
              </a:rPr>
              <a:t>China’s rank, by determinants of international currency status,</a:t>
            </a:r>
            <a:r>
              <a:rPr lang="en-US" altLang="en-US" sz="36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smtClean="0">
                <a:latin typeface="Calibri" panose="020F0502020204030204" pitchFamily="34" charset="0"/>
              </a:rPr>
              <a:t>cont.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14400"/>
            <a:ext cx="89154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 smtClean="0">
                <a:latin typeface="Calibri" panose="020F0502020204030204" pitchFamily="34" charset="0"/>
                <a:cs typeface="Times New Roman" pitchFamily="18" charset="0"/>
              </a:rPr>
              <a:t>On the other hand…</a:t>
            </a:r>
          </a:p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Liquidity, breadth &amp; openness still have a long way to go.</a:t>
            </a:r>
            <a:endParaRPr lang="en-US" altLang="en-US" sz="2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China’s financial markets still rank far behind others:</a:t>
            </a:r>
          </a:p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still highly regulated,</a:t>
            </a:r>
          </a:p>
          <a:p>
            <a:pPr lvl="1" eaLnBrk="1" hangingPunct="1"/>
            <a:r>
              <a:rPr lang="en-US" altLang="en-US" sz="2400" dirty="0" smtClean="0">
                <a:latin typeface="Calibri" panose="020F0502020204030204" pitchFamily="34" charset="0"/>
                <a:cs typeface="Times New Roman" pitchFamily="18" charset="0"/>
              </a:rPr>
              <a:t>domestic system still “financially repressed.”</a:t>
            </a:r>
          </a:p>
          <a:p>
            <a:pPr lvl="1" eaLnBrk="1" hangingPunct="1"/>
            <a:r>
              <a:rPr lang="en-US" altLang="en-US" sz="2400" dirty="0" smtClean="0">
                <a:latin typeface="Calibri" panose="020F0502020204030204" pitchFamily="34" charset="0"/>
                <a:cs typeface="Times New Roman" pitchFamily="18" charset="0"/>
              </a:rPr>
              <a:t>Cross-border capital flows still subject to heavy controls;</a:t>
            </a:r>
          </a:p>
          <a:p>
            <a:pPr lvl="3" eaLnBrk="1" hangingPunct="1"/>
            <a:r>
              <a:rPr lang="en-US" altLang="en-US" sz="100" dirty="0" smtClean="0">
                <a:latin typeface="Calibri" panose="020F0502020204030204" pitchFamily="34" charset="0"/>
                <a:cs typeface="Times New Roman" pitchFamily="18" charset="0"/>
              </a:rPr>
              <a:t>foreign companies cannot borrow in China</a:t>
            </a:r>
            <a:r>
              <a:rPr lang="en-US" altLang="en-US" sz="18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n-US" altLang="en-US" sz="9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RMB bonds &amp; deposits in HK are small as a fraction.</a:t>
            </a:r>
          </a:p>
          <a:p>
            <a:pPr lvl="1" eaLnBrk="1" hangingPunct="1"/>
            <a:r>
              <a:rPr lang="en-US" altLang="en-US" sz="2400" dirty="0" smtClean="0">
                <a:latin typeface="Calibri" panose="020F0502020204030204" pitchFamily="34" charset="0"/>
                <a:cs typeface="Times New Roman" pitchFamily="18" charset="0"/>
              </a:rPr>
              <a:t>Of course HK itself, </a:t>
            </a:r>
            <a:r>
              <a:rPr lang="en-US" altLang="en-US" sz="2400" dirty="0" err="1" smtClean="0">
                <a:latin typeface="Calibri" panose="020F0502020204030204" pitchFamily="34" charset="0"/>
                <a:cs typeface="Times New Roman" pitchFamily="18" charset="0"/>
              </a:rPr>
              <a:t>tho</a:t>
            </a:r>
            <a:r>
              <a:rPr lang="en-US" altLang="en-US" sz="2400" dirty="0" smtClean="0">
                <a:latin typeface="Calibri" panose="020F0502020204030204" pitchFamily="34" charset="0"/>
                <a:cs typeface="Times New Roman" pitchFamily="18" charset="0"/>
              </a:rPr>
              <a:t> part of PRC, is still firmly tied to US$.</a:t>
            </a:r>
          </a:p>
          <a:p>
            <a:pPr eaLnBrk="1" hangingPunct="1"/>
            <a:r>
              <a:rPr lang="en-US" altLang="en-US" sz="3000" dirty="0" smtClean="0">
                <a:latin typeface="Calibri" panose="020F0502020204030204" pitchFamily="34" charset="0"/>
                <a:cs typeface="Times New Roman" pitchFamily="18" charset="0"/>
              </a:rPr>
              <a:t>The “offshore” strategy for internationalization </a:t>
            </a:r>
            <a:br>
              <a:rPr lang="en-US" altLang="en-US" sz="3000" dirty="0" smtClean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3000" dirty="0" smtClean="0">
                <a:latin typeface="Calibri" panose="020F0502020204030204" pitchFamily="34" charset="0"/>
                <a:cs typeface="Times New Roman" pitchFamily="18" charset="0"/>
              </a:rPr>
              <a:t>may not be enough.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00" dirty="0" smtClean="0">
                <a:latin typeface="Calibri" panose="020F0502020204030204" pitchFamily="34" charset="0"/>
              </a:rPr>
              <a:t>The Chinese government’s strategy</a:t>
            </a:r>
            <a:br>
              <a:rPr lang="en-US" altLang="en-US" sz="3300" dirty="0" smtClean="0">
                <a:latin typeface="Calibri" panose="020F0502020204030204" pitchFamily="34" charset="0"/>
              </a:rPr>
            </a:br>
            <a:r>
              <a:rPr lang="en-US" altLang="en-US" sz="3300" dirty="0" smtClean="0">
                <a:latin typeface="Calibri" panose="020F0502020204030204" pitchFamily="34" charset="0"/>
              </a:rPr>
              <a:t>of seeking RMB internationalization offshore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4724400"/>
          </a:xfrm>
        </p:spPr>
        <p:txBody>
          <a:bodyPr/>
          <a:lstStyle/>
          <a:p>
            <a:r>
              <a:rPr lang="en-US" altLang="en-US" sz="2800" dirty="0" smtClean="0">
                <a:latin typeface="Calibri" panose="020F0502020204030204" pitchFamily="34" charset="0"/>
              </a:rPr>
              <a:t>China first established special economic zones</a:t>
            </a:r>
          </a:p>
          <a:p>
            <a:pPr lvl="1"/>
            <a:r>
              <a:rPr lang="en-US" altLang="en-US" sz="2400" dirty="0" smtClean="0">
                <a:latin typeface="Calibri" panose="020F0502020204030204" pitchFamily="34" charset="0"/>
              </a:rPr>
              <a:t>in a few provinces in the 1980s</a:t>
            </a:r>
          </a:p>
          <a:p>
            <a:pPr lvl="1"/>
            <a:r>
              <a:rPr lang="en-US" altLang="en-US" sz="2400" dirty="0" smtClean="0">
                <a:latin typeface="Calibri" panose="020F0502020204030204" pitchFamily="34" charset="0"/>
              </a:rPr>
              <a:t>to experiment with opening to international trade.</a:t>
            </a:r>
          </a:p>
          <a:p>
            <a:pPr lvl="1"/>
            <a:r>
              <a:rPr lang="en-US" altLang="en-US" sz="2400" dirty="0" smtClean="0">
                <a:latin typeface="Calibri" panose="020F0502020204030204" pitchFamily="34" charset="0"/>
              </a:rPr>
              <a:t>It worked spectacularly, and the SEZ experiment </a:t>
            </a:r>
            <a:br>
              <a:rPr lang="en-US" altLang="en-US" sz="2400" dirty="0" smtClean="0">
                <a:latin typeface="Calibri" panose="020F0502020204030204" pitchFamily="34" charset="0"/>
              </a:rPr>
            </a:br>
            <a:r>
              <a:rPr lang="en-US" altLang="en-US" sz="2400" dirty="0" smtClean="0">
                <a:latin typeface="Calibri" panose="020F0502020204030204" pitchFamily="34" charset="0"/>
              </a:rPr>
              <a:t>was expanded to more &amp; more regions.</a:t>
            </a:r>
            <a:r>
              <a:rPr lang="en-US" altLang="en-US" sz="1200" dirty="0" smtClean="0">
                <a:latin typeface="Calibri" panose="020F0502020204030204" pitchFamily="34" charset="0"/>
              </a:rPr>
              <a:t/>
            </a:r>
            <a:br>
              <a:rPr lang="en-US" altLang="en-US" sz="1200" dirty="0" smtClean="0">
                <a:latin typeface="Calibri" panose="020F0502020204030204" pitchFamily="34" charset="0"/>
              </a:rPr>
            </a:br>
            <a:endParaRPr lang="en-US" altLang="en-US" sz="1200" dirty="0" smtClean="0">
              <a:latin typeface="Calibri" panose="020F0502020204030204" pitchFamily="34" charset="0"/>
            </a:endParaRPr>
          </a:p>
          <a:p>
            <a:r>
              <a:rPr lang="en-US" altLang="en-US" sz="2800" dirty="0" smtClean="0">
                <a:latin typeface="Calibri" panose="020F0502020204030204" pitchFamily="34" charset="0"/>
              </a:rPr>
              <a:t>It is trying the same with RMB:</a:t>
            </a:r>
          </a:p>
          <a:p>
            <a:pPr lvl="1"/>
            <a:r>
              <a:rPr lang="en-US" altLang="en-US" sz="2400" dirty="0" smtClean="0">
                <a:latin typeface="Calibri" panose="020F0502020204030204" pitchFamily="34" charset="0"/>
              </a:rPr>
              <a:t>to experiment with international use of the currency.</a:t>
            </a:r>
          </a:p>
          <a:p>
            <a:r>
              <a:rPr lang="en-US" altLang="en-US" sz="2800" dirty="0" smtClean="0">
                <a:latin typeface="Calibri" panose="020F0502020204030204" pitchFamily="34" charset="0"/>
              </a:rPr>
              <a:t>But segmentation of financial markets is harder,</a:t>
            </a:r>
          </a:p>
          <a:p>
            <a:pPr lvl="1"/>
            <a:r>
              <a:rPr lang="en-US" altLang="en-US" sz="2400" dirty="0" smtClean="0">
                <a:latin typeface="Calibri" panose="020F0502020204030204" pitchFamily="34" charset="0"/>
              </a:rPr>
              <a:t>because arbitrage is easier, than with merchandise trade.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108" y="274638"/>
            <a:ext cx="8747692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The RMB’s share of FX trading has risen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but is still well behind SF, let alone ¥.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172" name="Picture 4" descr="http://www.hks.harvard.edu/fs/jfrankel/blog/images/char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8" y="1524000"/>
            <a:ext cx="8519092" cy="514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6324600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Courtesy of Menzie Chinn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38600" y="5283200"/>
            <a:ext cx="3683000" cy="279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38600" y="4718050"/>
            <a:ext cx="3683000" cy="69850"/>
          </a:xfrm>
          <a:prstGeom prst="straightConnector1">
            <a:avLst/>
          </a:prstGeom>
          <a:ln w="762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025900" y="2209800"/>
            <a:ext cx="3810000" cy="9525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sandiegodiplomacy.org/wp-content/uploads/2011/07/Flag-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6" y="4965701"/>
            <a:ext cx="666749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[Swiss flag at sea]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6" y="4203700"/>
            <a:ext cx="666749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6/6d/Japan_flag_-_vari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590800"/>
            <a:ext cx="688974" cy="482282"/>
          </a:xfrm>
          <a:prstGeom prst="rect">
            <a:avLst/>
          </a:prstGeom>
          <a:noFill/>
          <a:ln>
            <a:solidFill>
              <a:srgbClr val="EC5A2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249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RMB has risen… to 9</a:t>
            </a:r>
            <a:r>
              <a:rPr lang="en-US" sz="36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place in FX trading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6146" name="Picture 2" descr="http://www.voxeu.org/sites/default/files/image/FromApr2012/frankel%20table1%205%20de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ounded Rectangle 4"/>
          <p:cNvSpPr/>
          <p:nvPr/>
        </p:nvSpPr>
        <p:spPr>
          <a:xfrm>
            <a:off x="7734300" y="5943600"/>
            <a:ext cx="1219200" cy="381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8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7630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r>
              <a:rPr lang="en-US" sz="40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place in FX transaction costs,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2011-14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075328"/>
              </p:ext>
            </p:extLst>
          </p:nvPr>
        </p:nvGraphicFramePr>
        <p:xfrm>
          <a:off x="457200" y="2169795"/>
          <a:ext cx="3886200" cy="3926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1066800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1. Hong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2800" u="none" strike="noStrike" dirty="0">
                          <a:effectLst/>
                        </a:rPr>
                        <a:t>Kong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2800" u="none" strike="noStrike" dirty="0" smtClean="0">
                          <a:effectLst/>
                        </a:rPr>
                        <a:t>$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0.007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2. Euro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0.012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3. Danish </a:t>
                      </a:r>
                      <a:r>
                        <a:rPr lang="en-US" sz="2800" u="none" strike="noStrike" dirty="0">
                          <a:effectLst/>
                        </a:rPr>
                        <a:t>krone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0.014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4. Pound </a:t>
                      </a:r>
                      <a:r>
                        <a:rPr lang="en-US" sz="2800" u="none" strike="noStrike" dirty="0">
                          <a:effectLst/>
                        </a:rPr>
                        <a:t>sterling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0.016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5. Canadian $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0.020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6. Japanese </a:t>
                      </a:r>
                      <a:r>
                        <a:rPr lang="en-US" sz="2800" u="none" strike="noStrike" dirty="0">
                          <a:effectLst/>
                        </a:rPr>
                        <a:t>yen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0.022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7. Chinese </a:t>
                      </a:r>
                      <a:r>
                        <a:rPr lang="en-US" sz="2800" u="none" strike="noStrike" dirty="0" err="1">
                          <a:effectLst/>
                        </a:rPr>
                        <a:t>yuan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0.023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8. Australian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2800" u="none" strike="noStrike" dirty="0" smtClean="0">
                          <a:effectLst/>
                        </a:rPr>
                        <a:t>$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0.035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9. Swiss </a:t>
                      </a:r>
                      <a:r>
                        <a:rPr lang="en-US" sz="2800" u="none" strike="noStrike" dirty="0">
                          <a:effectLst/>
                        </a:rPr>
                        <a:t>franc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0.045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64260"/>
              </p:ext>
            </p:extLst>
          </p:nvPr>
        </p:nvGraphicFramePr>
        <p:xfrm>
          <a:off x="4800600" y="2108835"/>
          <a:ext cx="3867150" cy="398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7657"/>
                <a:gridCol w="1059493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</a:rPr>
                        <a:t>10. Singapore </a:t>
                      </a:r>
                      <a:r>
                        <a:rPr lang="en-US" sz="2300" u="none" strike="noStrike" dirty="0">
                          <a:effectLst/>
                        </a:rPr>
                        <a:t>dollar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0.050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</a:rPr>
                        <a:t>11. Indian </a:t>
                      </a:r>
                      <a:r>
                        <a:rPr lang="en-US" sz="2300" u="none" strike="noStrike" dirty="0">
                          <a:effectLst/>
                        </a:rPr>
                        <a:t>rupee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0.057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</a:rPr>
                        <a:t>12. Malaysian </a:t>
                      </a:r>
                      <a:r>
                        <a:rPr lang="en-US" sz="2300" u="none" strike="noStrike" dirty="0">
                          <a:effectLst/>
                        </a:rPr>
                        <a:t>ringgit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0.073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</a:rPr>
                        <a:t>13. Mexican </a:t>
                      </a:r>
                      <a:r>
                        <a:rPr lang="en-US" sz="2300" u="none" strike="noStrike" dirty="0">
                          <a:effectLst/>
                        </a:rPr>
                        <a:t>peso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0.075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386715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</a:rPr>
                        <a:t>14. New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2300" u="none" strike="noStrike" dirty="0" smtClean="0">
                          <a:effectLst/>
                        </a:rPr>
                        <a:t>Zealand</a:t>
                      </a:r>
                      <a:r>
                        <a:rPr lang="en-US" sz="2300" u="none" strike="noStrike" baseline="0" dirty="0" smtClean="0">
                          <a:effectLst/>
                        </a:rPr>
                        <a:t> $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0.082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</a:rPr>
                        <a:t>15. Brazilian </a:t>
                      </a:r>
                      <a:r>
                        <a:rPr lang="en-US" sz="2300" u="none" strike="noStrike" dirty="0">
                          <a:effectLst/>
                        </a:rPr>
                        <a:t>real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0.094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</a:rPr>
                        <a:t>16. Swedish </a:t>
                      </a:r>
                      <a:r>
                        <a:rPr lang="en-US" sz="2300" u="none" strike="noStrike" dirty="0">
                          <a:effectLst/>
                        </a:rPr>
                        <a:t>krona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0.095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</a:rPr>
                        <a:t>17. Thai </a:t>
                      </a:r>
                      <a:r>
                        <a:rPr lang="en-US" sz="2300" u="none" strike="noStrike" dirty="0">
                          <a:effectLst/>
                        </a:rPr>
                        <a:t>baht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0.124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</a:rPr>
                        <a:t>18. Turkish </a:t>
                      </a:r>
                      <a:r>
                        <a:rPr lang="en-US" sz="2300" u="none" strike="noStrike" dirty="0">
                          <a:effectLst/>
                        </a:rPr>
                        <a:t>new lira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0.135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</a:rPr>
                        <a:t>19. Norwegian </a:t>
                      </a:r>
                      <a:r>
                        <a:rPr lang="en-US" sz="2300" u="none" strike="noStrike" dirty="0">
                          <a:effectLst/>
                        </a:rPr>
                        <a:t>krone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0.144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</a:rPr>
                        <a:t>20. Korean </a:t>
                      </a:r>
                      <a:r>
                        <a:rPr lang="en-US" sz="2300" u="none" strike="noStrike" dirty="0">
                          <a:effectLst/>
                        </a:rPr>
                        <a:t>won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0.164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84604"/>
              </p:ext>
            </p:extLst>
          </p:nvPr>
        </p:nvGraphicFramePr>
        <p:xfrm>
          <a:off x="457200" y="1224915"/>
          <a:ext cx="8229600" cy="680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  <a:latin typeface="Calibri" panose="020F0502020204030204" pitchFamily="34" charset="0"/>
                        </a:rPr>
                        <a:t>Foreign </a:t>
                      </a:r>
                      <a:r>
                        <a:rPr lang="en-US" sz="2400" u="none" strike="noStrike" dirty="0">
                          <a:effectLst/>
                          <a:latin typeface="Calibri" panose="020F0502020204030204" pitchFamily="34" charset="0"/>
                        </a:rPr>
                        <a:t>Exchange Spreads between Spot Bid </a:t>
                      </a:r>
                      <a:r>
                        <a:rPr lang="en-US" sz="2400" u="none" strike="noStrike" dirty="0" smtClean="0">
                          <a:effectLst/>
                          <a:latin typeface="Calibri" panose="020F0502020204030204" pitchFamily="34" charset="0"/>
                        </a:rPr>
                        <a:t>&amp; </a:t>
                      </a:r>
                      <a:r>
                        <a:rPr lang="en-US" sz="2400" u="none" strike="noStrike" dirty="0">
                          <a:effectLst/>
                          <a:latin typeface="Calibri" panose="020F0502020204030204" pitchFamily="34" charset="0"/>
                        </a:rPr>
                        <a:t>Ask </a:t>
                      </a:r>
                      <a:r>
                        <a:rPr lang="en-US" sz="2400" u="none" strike="noStrike" dirty="0" smtClean="0">
                          <a:effectLst/>
                          <a:latin typeface="Calibri" panose="020F0502020204030204" pitchFamily="34" charset="0"/>
                        </a:rPr>
                        <a:t>Quotations</a:t>
                      </a:r>
                      <a:r>
                        <a:rPr lang="en-US" sz="2400" u="none" strike="noStrike" dirty="0" smtClean="0">
                          <a:effectLst/>
                        </a:rPr>
                        <a:t/>
                      </a:r>
                      <a:br>
                        <a:rPr lang="en-US" sz="2400" u="none" strike="noStrike" dirty="0" smtClean="0">
                          <a:effectLst/>
                        </a:rPr>
                      </a:br>
                      <a:r>
                        <a:rPr lang="en-US" sz="2000" u="none" strike="noStrike" dirty="0" smtClean="0">
                          <a:effectLst/>
                        </a:rPr>
                        <a:t>Against </a:t>
                      </a:r>
                      <a:r>
                        <a:rPr lang="en-US" sz="2000" u="none" strike="noStrike" dirty="0">
                          <a:effectLst/>
                        </a:rPr>
                        <a:t>the US $ in NY </a:t>
                      </a:r>
                      <a:r>
                        <a:rPr lang="en-US" sz="2000" u="none" strike="noStrike" dirty="0" smtClean="0">
                          <a:effectLst/>
                        </a:rPr>
                        <a:t>(% </a:t>
                      </a:r>
                      <a:r>
                        <a:rPr lang="en-US" sz="2000" u="none" strike="noStrike" dirty="0">
                          <a:effectLst/>
                        </a:rPr>
                        <a:t>of ask price quotation</a:t>
                      </a:r>
                      <a:r>
                        <a:rPr lang="en-US" sz="2000" u="none" strike="noStrike" dirty="0" smtClean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30476"/>
              </p:ext>
            </p:extLst>
          </p:nvPr>
        </p:nvGraphicFramePr>
        <p:xfrm>
          <a:off x="76200" y="6311900"/>
          <a:ext cx="8991600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1600"/>
              </a:tblGrid>
              <a:tr h="20955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Data for 2014 are </a:t>
                      </a:r>
                      <a:r>
                        <a:rPr lang="en-US" sz="1400" u="none" strike="noStrike" dirty="0" smtClean="0">
                          <a:effectLst/>
                        </a:rPr>
                        <a:t>through </a:t>
                      </a:r>
                      <a:r>
                        <a:rPr lang="en-US" sz="1400" u="none" strike="noStrike" dirty="0">
                          <a:effectLst/>
                        </a:rPr>
                        <a:t>April </a:t>
                      </a:r>
                      <a:r>
                        <a:rPr lang="en-US" sz="1400" u="none" strike="noStrike" dirty="0" smtClean="0">
                          <a:effectLst/>
                        </a:rPr>
                        <a:t>25.   Average of daily closing prices.   Source: Bloomberg &amp; author's calculation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s. </a:t>
                      </a:r>
                      <a:b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</a:b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Thanks to </a:t>
                      </a:r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A.Saiki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81000" y="4760595"/>
            <a:ext cx="39624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 foreign exchange reserves</a:t>
            </a:r>
            <a:r>
              <a:rPr lang="en-US" sz="3800" dirty="0">
                <a:solidFill>
                  <a:srgbClr val="FFFFFF"/>
                </a:solidFill>
                <a:latin typeface="Calibri" panose="020F0502020204030204" pitchFamily="34" charset="0"/>
              </a:rPr>
              <a:t>,</a:t>
            </a:r>
            <a:endParaRPr lang="en-US" sz="3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2098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the RMB hasn’t yet broken into the top 7.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Meanwhile, the $’s share stopped falling;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</a:rPr>
              <a:t>t levelled off in 2011-14.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1910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The RMB passed </a:t>
            </a:r>
            <a:r>
              <a:rPr lang="en-US" sz="3200" dirty="0">
                <a:latin typeface="Calibri" panose="020F0502020204030204" pitchFamily="34" charset="0"/>
              </a:rPr>
              <a:t>the Swiss </a:t>
            </a:r>
            <a:r>
              <a:rPr lang="en-US" sz="3200" dirty="0" smtClean="0">
                <a:latin typeface="Calibri" panose="020F0502020204030204" pitchFamily="34" charset="0"/>
              </a:rPr>
              <a:t>franc </a:t>
            </a:r>
            <a:r>
              <a:rPr lang="en-US" sz="2800" dirty="0" smtClean="0">
                <a:latin typeface="Calibri" panose="020F0502020204030204" pitchFamily="34" charset="0"/>
              </a:rPr>
              <a:t>in Jan. 2014 </a:t>
            </a:r>
            <a:r>
              <a:rPr lang="en-US" sz="3200" dirty="0" smtClean="0">
                <a:latin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</a:rPr>
              <a:t>to </a:t>
            </a:r>
            <a:r>
              <a:rPr lang="en-US" sz="3200" dirty="0">
                <a:latin typeface="Calibri" panose="020F0502020204030204" pitchFamily="34" charset="0"/>
              </a:rPr>
              <a:t>become the </a:t>
            </a:r>
            <a:r>
              <a:rPr lang="en-US" sz="3200" dirty="0" smtClean="0">
                <a:latin typeface="Calibri" panose="020F0502020204030204" pitchFamily="34" charset="0"/>
              </a:rPr>
              <a:t>7th </a:t>
            </a:r>
            <a:r>
              <a:rPr lang="en-US" sz="3200" dirty="0">
                <a:latin typeface="Calibri" panose="020F0502020204030204" pitchFamily="34" charset="0"/>
              </a:rPr>
              <a:t>most-used </a:t>
            </a:r>
            <a:r>
              <a:rPr lang="en-US" sz="3200" dirty="0" smtClean="0">
                <a:latin typeface="Calibri" panose="020F0502020204030204" pitchFamily="34" charset="0"/>
              </a:rPr>
              <a:t>currency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with </a:t>
            </a:r>
            <a:r>
              <a:rPr lang="en-US" sz="2600" dirty="0">
                <a:latin typeface="Calibri" panose="020F0502020204030204" pitchFamily="34" charset="0"/>
              </a:rPr>
              <a:t>a market share of </a:t>
            </a:r>
            <a:r>
              <a:rPr lang="en-US" sz="2600" dirty="0" smtClean="0">
                <a:latin typeface="Calibri" panose="020F0502020204030204" pitchFamily="34" charset="0"/>
              </a:rPr>
              <a:t>1.4 %,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according to SWIFT</a:t>
            </a:r>
            <a:r>
              <a:rPr lang="en-US" sz="2600" dirty="0" smtClean="0">
                <a:latin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Still far behind $ &amp; €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276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8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 world payments</a:t>
            </a:r>
            <a:r>
              <a:rPr lang="en-US" sz="3800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,</a:t>
            </a:r>
            <a:endParaRPr lang="en-US" sz="3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4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Six questions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600200"/>
            <a:ext cx="827915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Has China passed US as #1 economy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70800" y="1586925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No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0B9D33F-C3E1-4F9D-B76D-81B3C55E85A3}" type="slidenum">
              <a:rPr lang="en-US" altLang="en-US" sz="1400"/>
              <a:pPr algn="r" eaLnBrk="1" hangingPunct="1"/>
              <a:t>60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alibri" panose="020F0502020204030204" pitchFamily="34" charset="0"/>
              </a:rPr>
              <a:t>Conclusion:   China’s ascent </a:t>
            </a:r>
            <a:br>
              <a:rPr lang="en-US" altLang="en-US" sz="4000" dirty="0" smtClean="0">
                <a:latin typeface="Calibri" panose="020F0502020204030204" pitchFamily="34" charset="0"/>
              </a:rPr>
            </a:br>
            <a:r>
              <a:rPr lang="en-US" altLang="en-US" sz="4000" dirty="0" smtClean="0">
                <a:latin typeface="Calibri" panose="020F0502020204030204" pitchFamily="34" charset="0"/>
              </a:rPr>
              <a:t>in the currency rankings will be gradual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590800"/>
            <a:ext cx="86106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Why?     Criteria #1 &amp; #2 are in place.</a:t>
            </a:r>
            <a:br>
              <a:rPr lang="en-US" altLang="en-US" dirty="0" smtClean="0">
                <a:latin typeface="Calibri" panose="020F0502020204030204" pitchFamily="34" charset="0"/>
              </a:rPr>
            </a:br>
            <a:endParaRPr lang="en-US" altLang="en-US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But internationalization also requires: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700" dirty="0" smtClean="0">
                <a:latin typeface="Calibri" panose="020F0502020204030204" pitchFamily="34" charset="0"/>
              </a:rPr>
              <a:t>domestic financial liberalization,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700" dirty="0">
                <a:latin typeface="Calibri" panose="020F0502020204030204" pitchFamily="34" charset="0"/>
              </a:rPr>
              <a:t>a</a:t>
            </a:r>
            <a:r>
              <a:rPr lang="en-US" altLang="en-US" sz="2700" dirty="0" smtClean="0">
                <a:latin typeface="Calibri" panose="020F0502020204030204" pitchFamily="34" charset="0"/>
              </a:rPr>
              <a:t>nd then full currency convertibility</a:t>
            </a:r>
            <a:r>
              <a:rPr lang="en-US" altLang="en-US" sz="2700" dirty="0">
                <a:latin typeface="Calibri" panose="020F0502020204030204" pitchFamily="34" charset="0"/>
              </a:rPr>
              <a:t>.</a:t>
            </a:r>
            <a:r>
              <a:rPr lang="en-US" altLang="en-US" sz="1800" dirty="0" smtClean="0">
                <a:latin typeface="Calibri" panose="020F0502020204030204" pitchFamily="34" charset="0"/>
              </a:rPr>
              <a:t/>
            </a:r>
            <a:br>
              <a:rPr lang="en-US" altLang="en-US" sz="1800" dirty="0" smtClean="0">
                <a:latin typeface="Calibri" panose="020F0502020204030204" pitchFamily="34" charset="0"/>
              </a:rPr>
            </a:br>
            <a:endParaRPr lang="en-US" altLang="en-US" sz="18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which China is probably not yet ready to accept.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altLang="en-US" sz="2900" dirty="0" smtClean="0">
                <a:latin typeface="Calibri" panose="020F0502020204030204" pitchFamily="34" charset="0"/>
              </a:rPr>
              <a:t>My candidate to play the role of the Jekyll Island “duck hunters”:  Zhou Xiao </a:t>
            </a:r>
            <a:r>
              <a:rPr lang="en-US" altLang="en-US" sz="2900" dirty="0" err="1" smtClean="0">
                <a:latin typeface="Calibri" panose="020F0502020204030204" pitchFamily="34" charset="0"/>
              </a:rPr>
              <a:t>Chuan</a:t>
            </a:r>
            <a:r>
              <a:rPr lang="en-US" altLang="en-US" sz="2900" dirty="0" smtClean="0">
                <a:latin typeface="Calibri" panose="020F0502020204030204" pitchFamily="34" charset="0"/>
              </a:rPr>
              <a:t> of the </a:t>
            </a:r>
            <a:r>
              <a:rPr lang="en-US" altLang="en-US" sz="2900" dirty="0" err="1" smtClean="0">
                <a:latin typeface="Calibri" panose="020F0502020204030204" pitchFamily="34" charset="0"/>
              </a:rPr>
              <a:t>PBoC</a:t>
            </a:r>
            <a:endParaRPr lang="en-US" altLang="en-US" sz="2900" dirty="0" smtClean="0">
              <a:latin typeface="Calibri" panose="020F0502020204030204" pitchFamily="34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 smtClean="0">
                <a:latin typeface="Calibri" panose="020F0502020204030204" pitchFamily="34" charset="0"/>
              </a:rPr>
              <a:t>The internationalization of the </a:t>
            </a:r>
            <a:r>
              <a:rPr lang="en-US" altLang="en-US" sz="2600" dirty="0" err="1" smtClean="0">
                <a:latin typeface="Calibri" panose="020F0502020204030204" pitchFamily="34" charset="0"/>
              </a:rPr>
              <a:t>renminbi</a:t>
            </a:r>
            <a:r>
              <a:rPr lang="en-US" altLang="en-US" sz="2600" dirty="0" smtClean="0">
                <a:latin typeface="Calibri" panose="020F0502020204030204" pitchFamily="34" charset="0"/>
              </a:rPr>
              <a:t> is the will </a:t>
            </a:r>
            <a:br>
              <a:rPr lang="en-US" altLang="en-US" sz="2600" dirty="0" smtClean="0">
                <a:latin typeface="Calibri" panose="020F0502020204030204" pitchFamily="34" charset="0"/>
              </a:rPr>
            </a:br>
            <a:r>
              <a:rPr lang="en-US" altLang="en-US" sz="2600" dirty="0" smtClean="0">
                <a:latin typeface="Calibri" panose="020F0502020204030204" pitchFamily="34" charset="0"/>
              </a:rPr>
              <a:t>of the market rather than a government-backed move, </a:t>
            </a:r>
            <a:br>
              <a:rPr lang="en-US" altLang="en-US" sz="2600" dirty="0" smtClean="0">
                <a:latin typeface="Calibri" panose="020F0502020204030204" pitchFamily="34" charset="0"/>
              </a:rPr>
            </a:br>
            <a:r>
              <a:rPr lang="en-US" altLang="en-US" sz="2600" dirty="0" err="1" smtClean="0">
                <a:latin typeface="Calibri" panose="020F0502020204030204" pitchFamily="34" charset="0"/>
              </a:rPr>
              <a:t>PBoC</a:t>
            </a:r>
            <a:r>
              <a:rPr lang="en-US" altLang="en-US" sz="2600" dirty="0" smtClean="0">
                <a:latin typeface="Calibri" panose="020F0502020204030204" pitchFamily="34" charset="0"/>
              </a:rPr>
              <a:t> Governor Zhou </a:t>
            </a:r>
            <a:r>
              <a:rPr lang="en-US" altLang="en-US" sz="2600" dirty="0" err="1" smtClean="0">
                <a:latin typeface="Calibri" panose="020F0502020204030204" pitchFamily="34" charset="0"/>
              </a:rPr>
              <a:t>Xiaochuan</a:t>
            </a:r>
            <a:r>
              <a:rPr lang="en-US" altLang="en-US" sz="2600" dirty="0" smtClean="0">
                <a:latin typeface="Calibri" panose="020F0502020204030204" pitchFamily="34" charset="0"/>
              </a:rPr>
              <a:t> was quoted as saying….</a:t>
            </a:r>
            <a:r>
              <a:rPr lang="en-US" altLang="en-US" sz="800" dirty="0" smtClean="0"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latin typeface="Calibri" panose="020F0502020204030204" pitchFamily="34" charset="0"/>
              </a:rPr>
            </a:br>
            <a:endParaRPr lang="en-US" altLang="en-US" sz="8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600" dirty="0" smtClean="0">
                <a:latin typeface="Calibri" panose="020F0502020204030204" pitchFamily="34" charset="0"/>
              </a:rPr>
              <a:t>"It is the result of the growing power of the nation and its financial market boom ... though there is still much to do considering the low level of development and openness," </a:t>
            </a:r>
            <a:br>
              <a:rPr lang="en-US" altLang="en-US" sz="2600" dirty="0" smtClean="0">
                <a:latin typeface="Calibri" panose="020F0502020204030204" pitchFamily="34" charset="0"/>
              </a:rPr>
            </a:br>
            <a:r>
              <a:rPr lang="en-US" altLang="en-US" sz="2000" dirty="0" smtClean="0">
                <a:latin typeface="Calibri" panose="020F0502020204030204" pitchFamily="34" charset="0"/>
              </a:rPr>
              <a:t>Zhou said in an interview with </a:t>
            </a:r>
            <a:r>
              <a:rPr lang="en-US" altLang="en-US" sz="2000" i="1" dirty="0" smtClean="0">
                <a:latin typeface="Calibri" panose="020F0502020204030204" pitchFamily="34" charset="0"/>
              </a:rPr>
              <a:t>China Business News</a:t>
            </a:r>
            <a:r>
              <a:rPr lang="en-US" altLang="en-US" sz="2000" dirty="0" smtClean="0">
                <a:latin typeface="Calibri" panose="020F0502020204030204" pitchFamily="34" charset="0"/>
              </a:rPr>
              <a:t>.</a:t>
            </a:r>
            <a:r>
              <a:rPr lang="en-US" altLang="en-US" sz="800" dirty="0" smtClean="0"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latin typeface="Calibri" panose="020F0502020204030204" pitchFamily="34" charset="0"/>
              </a:rPr>
            </a:br>
            <a:endParaRPr lang="en-US" altLang="en-US" sz="8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600" dirty="0" smtClean="0">
                <a:latin typeface="Calibri" panose="020F0502020204030204" pitchFamily="34" charset="0"/>
              </a:rPr>
              <a:t>According to Zhou, China needs to …further open the nation's financial market. "In general, we should do our homework, </a:t>
            </a:r>
            <a:br>
              <a:rPr lang="en-US" altLang="en-US" sz="2600" dirty="0" smtClean="0">
                <a:latin typeface="Calibri" panose="020F0502020204030204" pitchFamily="34" charset="0"/>
              </a:rPr>
            </a:br>
            <a:r>
              <a:rPr lang="en-US" altLang="en-US" sz="2600" dirty="0" smtClean="0">
                <a:latin typeface="Calibri" panose="020F0502020204030204" pitchFamily="34" charset="0"/>
              </a:rPr>
              <a:t>and let the market decide which currency </a:t>
            </a:r>
            <a:br>
              <a:rPr lang="en-US" altLang="en-US" sz="2600" dirty="0" smtClean="0">
                <a:latin typeface="Calibri" panose="020F0502020204030204" pitchFamily="34" charset="0"/>
              </a:rPr>
            </a:br>
            <a:r>
              <a:rPr lang="en-US" altLang="en-US" sz="2600" dirty="0" smtClean="0">
                <a:latin typeface="Calibri" panose="020F0502020204030204" pitchFamily="34" charset="0"/>
              </a:rPr>
              <a:t>should be used," he said.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167063" y="6397823"/>
            <a:ext cx="2010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>
                <a:latin typeface="Calibri" panose="020F0502020204030204" pitchFamily="34" charset="0"/>
              </a:rPr>
              <a:t>China Daily</a:t>
            </a:r>
            <a:r>
              <a:rPr lang="en-US" altLang="en-US" sz="1400" dirty="0">
                <a:latin typeface="Calibri" panose="020F0502020204030204" pitchFamily="34" charset="0"/>
              </a:rPr>
              <a:t>, June 5, 2012</a:t>
            </a:r>
          </a:p>
        </p:txBody>
      </p:sp>
      <p:pic>
        <p:nvPicPr>
          <p:cNvPr id="95236" name="Picture 4" descr="2_280490_1_2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364162"/>
            <a:ext cx="1905000" cy="1158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  <p:bldP spid="8704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9144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alibri" panose="020F0502020204030204" pitchFamily="34" charset="0"/>
              </a:rPr>
              <a:t>One theory: officials like Zhou want to use international liberalization to force the pace of domestic liberalization.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600" dirty="0" smtClean="0">
                <a:latin typeface="Calibri" panose="020F0502020204030204" pitchFamily="34" charset="0"/>
              </a:rPr>
              <a:t>David Pilling, </a:t>
            </a:r>
            <a:r>
              <a:rPr lang="en-US" altLang="en-US" sz="1600" i="1" dirty="0" smtClean="0">
                <a:latin typeface="Calibri" panose="020F0502020204030204" pitchFamily="34" charset="0"/>
              </a:rPr>
              <a:t>FT</a:t>
            </a:r>
            <a:r>
              <a:rPr lang="en-US" altLang="en-US" sz="1600" dirty="0" smtClean="0">
                <a:latin typeface="Calibri" panose="020F0502020204030204" pitchFamily="34" charset="0"/>
              </a:rPr>
              <a:t>, Sept. 6, 2012.</a:t>
            </a:r>
            <a:r>
              <a:rPr lang="en-US" altLang="en-US" sz="800" dirty="0" smtClean="0"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latin typeface="Calibri" panose="020F0502020204030204" pitchFamily="34" charset="0"/>
              </a:rPr>
            </a:br>
            <a:endParaRPr lang="en-US" altLang="en-US" sz="800" dirty="0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700" dirty="0" smtClean="0">
                <a:latin typeface="Calibri" panose="020F0502020204030204" pitchFamily="34" charset="0"/>
              </a:rPr>
              <a:t>This is the sequence Japan &amp; Indonesia tried</a:t>
            </a:r>
            <a:r>
              <a:rPr lang="en-US" altLang="en-US" sz="2000" dirty="0" smtClean="0">
                <a:latin typeface="Calibri" panose="020F0502020204030204" pitchFamily="34" charset="0"/>
              </a:rPr>
              <a:t>.  </a:t>
            </a:r>
            <a:r>
              <a:rPr lang="en-US" altLang="en-US" sz="800" dirty="0" smtClean="0">
                <a:latin typeface="Calibri" panose="020F0502020204030204" pitchFamily="34" charset="0"/>
              </a:rPr>
              <a:t> </a:t>
            </a:r>
            <a:br>
              <a:rPr lang="en-US" altLang="en-US" sz="800" dirty="0" smtClean="0">
                <a:latin typeface="Calibri" panose="020F0502020204030204" pitchFamily="34" charset="0"/>
              </a:rPr>
            </a:br>
            <a:r>
              <a:rPr lang="en-US" altLang="en-US" sz="800" dirty="0" smtClean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700" dirty="0" smtClean="0">
                <a:latin typeface="Calibri" panose="020F0502020204030204" pitchFamily="34" charset="0"/>
              </a:rPr>
              <a:t>It did not work very well. </a:t>
            </a:r>
            <a:r>
              <a:rPr lang="en-US" altLang="en-US" sz="800" dirty="0" smtClean="0"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latin typeface="Calibri" panose="020F0502020204030204" pitchFamily="34" charset="0"/>
              </a:rPr>
            </a:br>
            <a:endParaRPr lang="en-US" altLang="en-US" sz="800" dirty="0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700" dirty="0" smtClean="0">
                <a:latin typeface="Calibri" panose="020F0502020204030204" pitchFamily="34" charset="0"/>
              </a:rPr>
              <a:t>The usual sequence is domestic </a:t>
            </a:r>
            <a:br>
              <a:rPr lang="en-US" altLang="en-US" sz="2700" dirty="0" smtClean="0">
                <a:latin typeface="Calibri" panose="020F0502020204030204" pitchFamily="34" charset="0"/>
              </a:rPr>
            </a:br>
            <a:r>
              <a:rPr lang="en-US" altLang="en-US" sz="2700" dirty="0" smtClean="0">
                <a:latin typeface="Calibri" panose="020F0502020204030204" pitchFamily="34" charset="0"/>
              </a:rPr>
              <a:t>liberalization </a:t>
            </a:r>
            <a:r>
              <a:rPr lang="en-US" altLang="en-US" sz="2700" i="1" dirty="0" smtClean="0">
                <a:latin typeface="Calibri" panose="020F0502020204030204" pitchFamily="34" charset="0"/>
              </a:rPr>
              <a:t>before </a:t>
            </a:r>
            <a:r>
              <a:rPr lang="en-US" altLang="en-US" sz="2700" dirty="0" smtClean="0">
                <a:latin typeface="Calibri" panose="020F0502020204030204" pitchFamily="34" charset="0"/>
              </a:rPr>
              <a:t>international,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300" dirty="0" smtClean="0">
                <a:latin typeface="Calibri" panose="020F0502020204030204" pitchFamily="34" charset="0"/>
              </a:rPr>
              <a:t>and for good reason.</a:t>
            </a:r>
            <a:r>
              <a:rPr lang="en-US" altLang="en-US" sz="1200" dirty="0" smtClean="0">
                <a:latin typeface="Calibri" panose="020F0502020204030204" pitchFamily="34" charset="0"/>
              </a:rPr>
              <a:t/>
            </a:r>
            <a:br>
              <a:rPr lang="en-US" altLang="en-US" sz="1200" dirty="0" smtClean="0">
                <a:latin typeface="Calibri" panose="020F0502020204030204" pitchFamily="34" charset="0"/>
              </a:rPr>
            </a:br>
            <a:endParaRPr lang="en-US" altLang="en-US" sz="1200" dirty="0" smtClean="0">
              <a:latin typeface="Calibri" panose="020F0502020204030204" pitchFamily="34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latin typeface="Calibri" panose="020F0502020204030204" pitchFamily="34" charset="0"/>
              </a:rPr>
              <a:t/>
            </a:r>
            <a:br>
              <a:rPr lang="en-US" altLang="en-US" sz="1800" dirty="0" smtClean="0">
                <a:latin typeface="Calibri" panose="020F0502020204030204" pitchFamily="34" charset="0"/>
              </a:rPr>
            </a:br>
            <a:endParaRPr lang="en-US" altLang="en-US" sz="8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alibri" panose="020F0502020204030204" pitchFamily="34" charset="0"/>
              </a:rPr>
              <a:t>A guess: the RMB will take a decade to rival the </a:t>
            </a: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¥.</a:t>
            </a:r>
            <a:r>
              <a:rPr lang="en-US" altLang="en-US" sz="900" dirty="0" smtClean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900" dirty="0" smtClean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900" dirty="0" smtClean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900" dirty="0" smtClean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        and much longer to rival the €, let alone the $.</a:t>
            </a:r>
          </a:p>
          <a:p>
            <a:endParaRPr lang="en-US" alt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09A0CA-BA1F-49FA-85A3-17B97CD8FCAB}" type="slidenum">
              <a:rPr lang="en-US" altLang="en-US" smtClean="0"/>
              <a:pPr eaLnBrk="1" hangingPunct="1"/>
              <a:t>62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3500"/>
            <a:ext cx="8229600" cy="1143000"/>
          </a:xfrm>
        </p:spPr>
        <p:txBody>
          <a:bodyPr/>
          <a:lstStyle/>
          <a:p>
            <a:r>
              <a:rPr lang="en-US" altLang="en-US" sz="3200" b="1" dirty="0" smtClean="0">
                <a:latin typeface="Times New Roman" pitchFamily="18" charset="0"/>
              </a:rPr>
              <a:t>References by the speaker underlying this talk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2362200"/>
          </a:xfrm>
        </p:spPr>
        <p:txBody>
          <a:bodyPr/>
          <a:lstStyle/>
          <a:p>
            <a:r>
              <a:rPr lang="en-US" altLang="en-US" sz="2300" dirty="0" smtClean="0">
                <a:latin typeface="Calibri" panose="020F0502020204030204" pitchFamily="34" charset="0"/>
              </a:rPr>
              <a:t>“China is Not Yet Number 1,” </a:t>
            </a:r>
            <a:r>
              <a:rPr lang="en-US" altLang="en-US" sz="2300" i="1" dirty="0" err="1" smtClean="0">
                <a:latin typeface="Calibri" panose="020F0502020204030204" pitchFamily="34" charset="0"/>
              </a:rPr>
              <a:t>VoxEU</a:t>
            </a:r>
            <a:r>
              <a:rPr lang="en-US" altLang="en-US" sz="2300" dirty="0" smtClean="0">
                <a:latin typeface="Calibri" panose="020F0502020204030204" pitchFamily="34" charset="0"/>
              </a:rPr>
              <a:t>, May 9, 2014.</a:t>
            </a:r>
            <a:r>
              <a:rPr lang="en-US" altLang="en-US" sz="1000" dirty="0" smtClean="0">
                <a:latin typeface="Calibri" panose="020F0502020204030204" pitchFamily="34" charset="0"/>
              </a:rPr>
              <a:t/>
            </a:r>
            <a:br>
              <a:rPr lang="en-US" altLang="en-US" sz="1000" dirty="0" smtClean="0">
                <a:latin typeface="Calibri" panose="020F0502020204030204" pitchFamily="34" charset="0"/>
              </a:rPr>
            </a:br>
            <a:endParaRPr lang="en-US" altLang="en-US" sz="1000" dirty="0" smtClean="0">
              <a:latin typeface="Calibri" panose="020F0502020204030204" pitchFamily="34" charset="0"/>
            </a:endParaRPr>
          </a:p>
          <a:p>
            <a:r>
              <a:rPr lang="en-US" altLang="en-US" sz="2300" dirty="0" smtClean="0">
                <a:latin typeface="Calibri" panose="020F0502020204030204" pitchFamily="34" charset="0"/>
              </a:rPr>
              <a:t>“Internationalization of the RMB and Historical Precedents,” 2012; </a:t>
            </a:r>
            <a:r>
              <a:rPr lang="en-US" altLang="en-US" sz="2300" i="1" dirty="0" smtClean="0">
                <a:latin typeface="Calibri" panose="020F0502020204030204" pitchFamily="34" charset="0"/>
              </a:rPr>
              <a:t>Journal of Economic </a:t>
            </a:r>
            <a:r>
              <a:rPr lang="en-US" altLang="en-US" sz="2300" i="1" dirty="0" smtClean="0">
                <a:latin typeface="Calibri" panose="020F0502020204030204" pitchFamily="34" charset="0"/>
              </a:rPr>
              <a:t>Integration</a:t>
            </a:r>
            <a:r>
              <a:rPr lang="en-US" altLang="en-US" sz="1800" dirty="0" smtClean="0">
                <a:latin typeface="Calibri" panose="020F0502020204030204" pitchFamily="34" charset="0"/>
              </a:rPr>
              <a:t>.</a:t>
            </a:r>
            <a:r>
              <a:rPr lang="en-US" altLang="en-US" sz="2300" dirty="0" smtClean="0">
                <a:latin typeface="Calibri" panose="020F0502020204030204" pitchFamily="34" charset="0"/>
              </a:rPr>
              <a:t/>
            </a:r>
            <a:br>
              <a:rPr lang="en-US" altLang="en-US" sz="2300" dirty="0" smtClean="0">
                <a:latin typeface="Calibri" panose="020F0502020204030204" pitchFamily="34" charset="0"/>
              </a:rPr>
            </a:br>
            <a:endParaRPr lang="en-US" altLang="en-US" sz="300" dirty="0" smtClean="0">
              <a:latin typeface="Calibri" panose="020F0502020204030204" pitchFamily="34" charset="0"/>
            </a:endParaRPr>
          </a:p>
          <a:p>
            <a:r>
              <a:rPr lang="en-US" altLang="en-US" sz="2200" dirty="0" smtClean="0">
                <a:latin typeface="Calibri" panose="020F0502020204030204" pitchFamily="34" charset="0"/>
              </a:rPr>
              <a:t>“</a:t>
            </a:r>
            <a:r>
              <a:rPr lang="en-US" altLang="en-US" sz="2200" dirty="0" smtClean="0">
                <a:latin typeface="Calibri" panose="020F0502020204030204" pitchFamily="34" charset="0"/>
                <a:hlinkClick r:id="rId2"/>
              </a:rPr>
              <a:t>Historical precedents for the internationalization of the RMB,” </a:t>
            </a:r>
            <a:r>
              <a:rPr lang="en-US" altLang="en-US" sz="2200" dirty="0" smtClean="0">
                <a:latin typeface="Calibri" panose="020F0502020204030204" pitchFamily="34" charset="0"/>
              </a:rPr>
              <a:t> 2011  </a:t>
            </a:r>
            <a:br>
              <a:rPr lang="en-US" altLang="en-US" sz="2200" dirty="0" smtClean="0">
                <a:latin typeface="Calibri" panose="020F0502020204030204" pitchFamily="34" charset="0"/>
              </a:rPr>
            </a:br>
            <a:r>
              <a:rPr lang="en-US" altLang="en-US" sz="2200" dirty="0" smtClean="0">
                <a:latin typeface="Calibri" panose="020F0502020204030204" pitchFamily="34" charset="0"/>
              </a:rPr>
              <a:t>  </a:t>
            </a:r>
            <a:r>
              <a:rPr lang="en-US" altLang="en-US" sz="2000" dirty="0" smtClean="0">
                <a:latin typeface="Calibri" panose="020F0502020204030204" pitchFamily="34" charset="0"/>
                <a:hlinkClick r:id="rId3"/>
              </a:rPr>
              <a:t>workshop</a:t>
            </a:r>
            <a:r>
              <a:rPr lang="en-US" altLang="en-US" sz="2000" dirty="0" smtClean="0">
                <a:latin typeface="Calibri" panose="020F0502020204030204" pitchFamily="34" charset="0"/>
              </a:rPr>
              <a:t> in Beijing of </a:t>
            </a:r>
            <a:r>
              <a:rPr lang="en-US" altLang="en-US" sz="2000" dirty="0" smtClean="0">
                <a:latin typeface="Calibri" panose="020F0502020204030204" pitchFamily="34" charset="0"/>
                <a:hlinkClick r:id="rId4"/>
              </a:rPr>
              <a:t>CFR</a:t>
            </a:r>
            <a:r>
              <a:rPr lang="en-US" altLang="en-US" sz="2000" dirty="0" smtClean="0">
                <a:latin typeface="Calibri" panose="020F0502020204030204" pitchFamily="34" charset="0"/>
              </a:rPr>
              <a:t> &amp; the China Development Research Foundation.</a:t>
            </a:r>
          </a:p>
          <a:p>
            <a:r>
              <a:rPr lang="en-US" altLang="en-US" sz="2200" dirty="0" smtClean="0">
                <a:latin typeface="Calibri" panose="020F0502020204030204" pitchFamily="34" charset="0"/>
              </a:rPr>
              <a:t>Summaries at </a:t>
            </a:r>
            <a:r>
              <a:rPr lang="en-US" altLang="en-US" sz="2200" dirty="0" smtClean="0">
                <a:latin typeface="Calibri" panose="020F0502020204030204" pitchFamily="34" charset="0"/>
                <a:hlinkClick r:id="rId5"/>
              </a:rPr>
              <a:t>RIETI</a:t>
            </a:r>
            <a:r>
              <a:rPr lang="en-US" altLang="en-US" sz="2200" dirty="0" smtClean="0">
                <a:latin typeface="Calibri" panose="020F0502020204030204" pitchFamily="34" charset="0"/>
              </a:rPr>
              <a:t> &amp; </a:t>
            </a:r>
            <a:r>
              <a:rPr lang="en-US" altLang="en-US" sz="2200" i="1" dirty="0" err="1" smtClean="0">
                <a:latin typeface="Calibri" panose="020F0502020204030204" pitchFamily="34" charset="0"/>
                <a:hlinkClick r:id="rId6"/>
              </a:rPr>
              <a:t>Vox</a:t>
            </a:r>
            <a:r>
              <a:rPr lang="en-US" altLang="en-US" sz="2200" dirty="0" smtClean="0">
                <a:latin typeface="Calibri" panose="020F0502020204030204" pitchFamily="34" charset="0"/>
              </a:rPr>
              <a:t>, Oct. 2011. 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6200" y="3733800"/>
            <a:ext cx="8915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 dirty="0">
                <a:latin typeface="Calibri" panose="020F0502020204030204" pitchFamily="34" charset="0"/>
                <a:cs typeface="Times New Roman" pitchFamily="18" charset="0"/>
              </a:rPr>
              <a:t> International Currency Rankings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</a:rPr>
              <a:t>“</a:t>
            </a:r>
            <a:r>
              <a:rPr lang="en-US" sz="2000" dirty="0" smtClean="0">
                <a:latin typeface="Calibri" panose="020F0502020204030204" pitchFamily="34" charset="0"/>
                <a:hlinkClick r:id="rId7"/>
              </a:rPr>
              <a:t>The latest on the dollar’s international </a:t>
            </a:r>
            <a:r>
              <a:rPr lang="en-US" sz="2000" smtClean="0">
                <a:latin typeface="Calibri" panose="020F0502020204030204" pitchFamily="34" charset="0"/>
                <a:hlinkClick r:id="rId7"/>
              </a:rPr>
              <a:t>currency status</a:t>
            </a:r>
            <a:r>
              <a:rPr lang="en-US" sz="2000" smtClean="0">
                <a:latin typeface="Calibri" panose="020F0502020204030204" pitchFamily="34" charset="0"/>
              </a:rPr>
              <a:t>,</a:t>
            </a:r>
            <a:r>
              <a:rPr lang="en-US" altLang="en-US" sz="2000" smtClean="0">
                <a:latin typeface="Calibri" panose="020F0502020204030204" pitchFamily="34" charset="0"/>
              </a:rPr>
              <a:t>” </a:t>
            </a:r>
            <a:r>
              <a:rPr lang="en-US" altLang="en-US" sz="2000" i="1" dirty="0" err="1" smtClean="0">
                <a:latin typeface="Calibri" panose="020F0502020204030204" pitchFamily="34" charset="0"/>
              </a:rPr>
              <a:t>VoxEU</a:t>
            </a:r>
            <a:r>
              <a:rPr lang="en-US" altLang="en-US" sz="2000" dirty="0" smtClean="0">
                <a:latin typeface="Calibri" panose="020F0502020204030204" pitchFamily="34" charset="0"/>
              </a:rPr>
              <a:t>, Dec. 2013.</a:t>
            </a:r>
            <a:endParaRPr lang="en-US" altLang="en-US" sz="2000" dirty="0" smtClean="0">
              <a:latin typeface="Calibri" panose="020F0502020204030204" pitchFamily="34" charset="0"/>
              <a:cs typeface="Times New Roman" pitchFamily="18" charset="0"/>
              <a:hlinkClick r:id="rId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 smtClean="0">
                <a:latin typeface="Calibri" panose="020F0502020204030204" pitchFamily="34" charset="0"/>
                <a:cs typeface="Times New Roman" pitchFamily="18" charset="0"/>
                <a:hlinkClick r:id="rId8"/>
              </a:rPr>
              <a:t> “</a:t>
            </a:r>
            <a:r>
              <a:rPr lang="en-US" altLang="en-US" dirty="0">
                <a:latin typeface="Calibri" panose="020F0502020204030204" pitchFamily="34" charset="0"/>
                <a:cs typeface="Times New Roman" pitchFamily="18" charset="0"/>
                <a:hlinkClick r:id="rId8"/>
              </a:rPr>
              <a:t>Will the Euro Eventually Surpass the Dollar as Leading International Reserve Currency?”</a:t>
            </a:r>
            <a:r>
              <a:rPr lang="en-US" altLang="en-US" sz="1600" dirty="0">
                <a:latin typeface="Calibri" panose="020F0502020204030204" pitchFamily="34" charset="0"/>
                <a:cs typeface="Times New Roman" pitchFamily="18" charset="0"/>
              </a:rPr>
              <a:t> with Menzie Chinn, in </a:t>
            </a:r>
            <a:r>
              <a:rPr lang="en-US" altLang="en-US" sz="1600" i="1" dirty="0">
                <a:latin typeface="Calibri" panose="020F0502020204030204" pitchFamily="34" charset="0"/>
                <a:cs typeface="Times New Roman" pitchFamily="18" charset="0"/>
                <a:hlinkClick r:id="rId9"/>
              </a:rPr>
              <a:t>G7 Current Account Imbalances: Sustainability and Adjustment</a:t>
            </a:r>
            <a:r>
              <a:rPr lang="en-US" altLang="en-US" sz="1600" dirty="0">
                <a:latin typeface="Calibri" panose="020F0502020204030204" pitchFamily="34" charset="0"/>
                <a:cs typeface="Times New Roman" pitchFamily="18" charset="0"/>
              </a:rPr>
              <a:t>, </a:t>
            </a:r>
            <a:r>
              <a:rPr lang="en-US" altLang="en-US" sz="1600" dirty="0" err="1">
                <a:latin typeface="Calibri" panose="020F0502020204030204" pitchFamily="34" charset="0"/>
                <a:cs typeface="Times New Roman" pitchFamily="18" charset="0"/>
              </a:rPr>
              <a:t>R.Clarida</a:t>
            </a:r>
            <a:r>
              <a:rPr lang="en-US" altLang="en-US" sz="1600" dirty="0">
                <a:latin typeface="Calibri" panose="020F0502020204030204" pitchFamily="34" charset="0"/>
                <a:cs typeface="Times New Roman" pitchFamily="18" charset="0"/>
              </a:rPr>
              <a:t>, ed. (U. Chicago Press), 2007.  </a:t>
            </a:r>
            <a:r>
              <a:rPr lang="en-US" altLang="en-US" sz="1200" dirty="0">
                <a:latin typeface="Calibri" panose="020F0502020204030204" pitchFamily="34" charset="0"/>
                <a:cs typeface="Times New Roman" pitchFamily="18" charset="0"/>
              </a:rPr>
              <a:t>NBER </a:t>
            </a:r>
            <a:r>
              <a:rPr lang="en-US" altLang="en-US" sz="1200" dirty="0">
                <a:latin typeface="Calibri" panose="020F0502020204030204" pitchFamily="34" charset="0"/>
                <a:cs typeface="Times New Roman" pitchFamily="18" charset="0"/>
                <a:hlinkClick r:id="rId10"/>
              </a:rPr>
              <a:t>WP No 11510</a:t>
            </a:r>
            <a:r>
              <a:rPr lang="en-US" altLang="en-US" sz="1200" dirty="0">
                <a:latin typeface="Calibri" panose="020F0502020204030204" pitchFamily="34" charset="0"/>
                <a:cs typeface="Times New Roman" pitchFamily="18" charset="0"/>
              </a:rPr>
              <a:t>.   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  <a:cs typeface="Times New Roman" pitchFamily="18" charset="0"/>
                <a:hlinkClick r:id="rId11"/>
              </a:rPr>
              <a:t>The Dollar's Demise? </a:t>
            </a:r>
            <a:r>
              <a:rPr lang="en-US" altLang="en-US" sz="1500" dirty="0" smtClean="0">
                <a:latin typeface="Calibri" panose="020F0502020204030204" pitchFamily="34" charset="0"/>
                <a:cs typeface="Times New Roman" pitchFamily="18" charset="0"/>
                <a:hlinkClick r:id="rId11"/>
              </a:rPr>
              <a:t>Future of the Dollar as the World's Principal Reserve Asset</a:t>
            </a:r>
            <a:r>
              <a:rPr lang="en-US" altLang="en-US" sz="1600" dirty="0" smtClean="0">
                <a:latin typeface="Calibri" panose="020F0502020204030204" pitchFamily="34" charset="0"/>
                <a:cs typeface="Times New Roman" pitchFamily="18" charset="0"/>
                <a:hlinkClick r:id="rId11"/>
              </a:rPr>
              <a:t>,"</a:t>
            </a:r>
            <a:r>
              <a:rPr lang="en-US" altLang="en-US" sz="16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1200" dirty="0" err="1" smtClean="0">
                <a:latin typeface="Calibri" panose="020F0502020204030204" pitchFamily="34" charset="0"/>
                <a:cs typeface="Times New Roman" pitchFamily="18" charset="0"/>
              </a:rPr>
              <a:t>H.W.Brock</a:t>
            </a:r>
            <a:r>
              <a:rPr lang="en-US" altLang="en-US" sz="1200" dirty="0" smtClean="0">
                <a:latin typeface="Calibri" panose="020F0502020204030204" pitchFamily="34" charset="0"/>
                <a:cs typeface="Times New Roman" pitchFamily="18" charset="0"/>
              </a:rPr>
              <a:t>, ed., SED, 1997. </a:t>
            </a:r>
            <a:endParaRPr lang="en-US" altLang="en-US" sz="1200" dirty="0" smtClean="0">
              <a:latin typeface="Calibri" panose="020F0502020204030204" pitchFamily="34" charset="0"/>
              <a:cs typeface="Times New Roman" pitchFamily="18" charset="0"/>
              <a:hlinkClick r:id="rId12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 smtClean="0">
                <a:latin typeface="Calibri" panose="020F0502020204030204" pitchFamily="34" charset="0"/>
                <a:cs typeface="Times New Roman" pitchFamily="18" charset="0"/>
                <a:hlinkClick r:id="rId12"/>
              </a:rPr>
              <a:t>"</a:t>
            </a:r>
            <a:r>
              <a:rPr lang="en-US" altLang="en-US" dirty="0">
                <a:latin typeface="Calibri" panose="020F0502020204030204" pitchFamily="34" charset="0"/>
                <a:cs typeface="Times New Roman" pitchFamily="18" charset="0"/>
                <a:hlinkClick r:id="rId12"/>
              </a:rPr>
              <a:t>The SDR, Reserve Currencies, and the Future of the International Monetary System"</a:t>
            </a:r>
            <a:r>
              <a:rPr lang="en-US" altLang="en-US" sz="16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br>
              <a:rPr lang="en-US" altLang="en-US" sz="1600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1600" dirty="0">
                <a:latin typeface="Calibri" panose="020F0502020204030204" pitchFamily="34" charset="0"/>
                <a:cs typeface="Times New Roman" pitchFamily="18" charset="0"/>
              </a:rPr>
              <a:t>with Barry </a:t>
            </a:r>
            <a:r>
              <a:rPr lang="en-US" altLang="en-US" sz="1600" dirty="0" err="1">
                <a:latin typeface="Calibri" panose="020F0502020204030204" pitchFamily="34" charset="0"/>
                <a:cs typeface="Times New Roman" pitchFamily="18" charset="0"/>
              </a:rPr>
              <a:t>Eichengreen</a:t>
            </a:r>
            <a:r>
              <a:rPr lang="en-US" altLang="en-US" sz="1600" dirty="0">
                <a:latin typeface="Calibri" panose="020F0502020204030204" pitchFamily="34" charset="0"/>
                <a:cs typeface="Times New Roman" pitchFamily="18" charset="0"/>
              </a:rPr>
              <a:t>, in </a:t>
            </a:r>
            <a:r>
              <a:rPr lang="en-US" altLang="en-US" sz="1600" i="1" dirty="0">
                <a:latin typeface="Calibri" panose="020F0502020204030204" pitchFamily="34" charset="0"/>
                <a:cs typeface="Times New Roman" pitchFamily="18" charset="0"/>
                <a:hlinkClick r:id="rId13"/>
              </a:rPr>
              <a:t>The Future of the SDR in Light of Changes in the International Financial System</a:t>
            </a:r>
            <a:r>
              <a:rPr lang="en-US" altLang="en-US" sz="1600" dirty="0">
                <a:latin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altLang="en-US" sz="1600" dirty="0" err="1">
                <a:latin typeface="Calibri" panose="020F0502020204030204" pitchFamily="34" charset="0"/>
                <a:cs typeface="Times New Roman" pitchFamily="18" charset="0"/>
              </a:rPr>
              <a:t>M.Mussa</a:t>
            </a:r>
            <a:r>
              <a:rPr lang="en-US" altLang="en-US" sz="1600" dirty="0">
                <a:latin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altLang="en-US" sz="1600" dirty="0" err="1">
                <a:latin typeface="Calibri" panose="020F0502020204030204" pitchFamily="34" charset="0"/>
                <a:cs typeface="Times New Roman" pitchFamily="18" charset="0"/>
              </a:rPr>
              <a:t>J.Boughton</a:t>
            </a:r>
            <a:r>
              <a:rPr lang="en-US" altLang="en-US" sz="1600" dirty="0">
                <a:latin typeface="Calibri" panose="020F0502020204030204" pitchFamily="34" charset="0"/>
                <a:cs typeface="Times New Roman" pitchFamily="18" charset="0"/>
              </a:rPr>
              <a:t>, &amp; </a:t>
            </a:r>
            <a:r>
              <a:rPr lang="en-US" altLang="en-US" sz="1600" dirty="0" err="1">
                <a:latin typeface="Calibri" panose="020F0502020204030204" pitchFamily="34" charset="0"/>
                <a:cs typeface="Times New Roman" pitchFamily="18" charset="0"/>
              </a:rPr>
              <a:t>P.Isard</a:t>
            </a:r>
            <a:r>
              <a:rPr lang="en-US" altLang="en-US" sz="1600" dirty="0">
                <a:latin typeface="Calibri" panose="020F0502020204030204" pitchFamily="34" charset="0"/>
                <a:cs typeface="Times New Roman" pitchFamily="18" charset="0"/>
              </a:rPr>
              <a:t>, eds. (IMF), 1996.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  <a:hlinkClick r:id="rId14"/>
              </a:rPr>
              <a:t>"Still the Lingua Franca: The Exaggerated Death of the Dollar," </a:t>
            </a:r>
            <a:r>
              <a:rPr lang="en-US" altLang="en-US" sz="1600" i="1" dirty="0">
                <a:latin typeface="Calibri" panose="020F0502020204030204" pitchFamily="34" charset="0"/>
                <a:hlinkClick r:id="rId14"/>
              </a:rPr>
              <a:t>Foreign</a:t>
            </a:r>
            <a:r>
              <a:rPr lang="en-US" altLang="en-US" sz="800" i="1" dirty="0">
                <a:latin typeface="Calibri" panose="020F0502020204030204" pitchFamily="34" charset="0"/>
                <a:hlinkClick r:id="rId14"/>
              </a:rPr>
              <a:t> </a:t>
            </a:r>
            <a:r>
              <a:rPr lang="en-US" altLang="en-US" sz="1600" i="1" dirty="0">
                <a:latin typeface="Calibri" panose="020F0502020204030204" pitchFamily="34" charset="0"/>
                <a:hlinkClick r:id="rId14"/>
              </a:rPr>
              <a:t>Affairs</a:t>
            </a:r>
            <a:r>
              <a:rPr lang="en-US" altLang="en-US" sz="1600" dirty="0">
                <a:latin typeface="Calibri" panose="020F0502020204030204" pitchFamily="34" charset="0"/>
                <a:hlinkClick r:id="rId14"/>
              </a:rPr>
              <a:t> 74, no.4, 1995 </a:t>
            </a:r>
            <a:endParaRPr lang="en-US" altLang="en-US" sz="1600" dirty="0">
              <a:latin typeface="Calibri" panose="020F0502020204030204" pitchFamily="34" charset="0"/>
              <a:cs typeface="Times New Roman" pitchFamily="18" charset="0"/>
              <a:hlinkClick r:id="rId14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  <a:cs typeface="Times New Roman" pitchFamily="18" charset="0"/>
                <a:hlinkClick r:id="rId14"/>
              </a:rPr>
              <a:t>"On the Dollar,"</a:t>
            </a:r>
            <a:r>
              <a:rPr lang="en-US" altLang="en-US" sz="16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1600" i="1" dirty="0">
                <a:latin typeface="Calibri" panose="020F0502020204030204" pitchFamily="34" charset="0"/>
                <a:cs typeface="Times New Roman" pitchFamily="18" charset="0"/>
              </a:rPr>
              <a:t>The New Palgrave Dictionary of Money and Finance</a:t>
            </a:r>
            <a:r>
              <a:rPr lang="en-US" altLang="en-US" sz="1600" dirty="0">
                <a:latin typeface="Calibri" panose="020F0502020204030204" pitchFamily="34" charset="0"/>
                <a:cs typeface="Times New Roman" pitchFamily="18" charset="0"/>
              </a:rPr>
              <a:t> (MacMillan), 1992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ANd9GcQMgPjnbjcyj04YmZhzgEV46G5MN8nPYVoV0COYwiUqmvDczcd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28" y="762000"/>
            <a:ext cx="520914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KS-logo_ks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80204"/>
            <a:ext cx="3321731" cy="47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  <a:latin typeface="Times New Roman" pitchFamily="18" charset="0"/>
              </a:rPr>
              <a:t>References on yuan exchange rate by the speaker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20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smtClean="0">
                <a:latin typeface="Times New Roman" pitchFamily="18" charset="0"/>
              </a:rPr>
              <a:t>"</a:t>
            </a:r>
            <a:r>
              <a:rPr lang="en-US" altLang="en-US" sz="2100" smtClean="0">
                <a:latin typeface="Times New Roman" pitchFamily="18" charset="0"/>
                <a:hlinkClick r:id="rId3"/>
              </a:rPr>
              <a:t>The Renminbi Since 2005</a:t>
            </a:r>
            <a:r>
              <a:rPr lang="en-US" altLang="en-US" sz="2000" smtClean="0">
                <a:latin typeface="Times New Roman" pitchFamily="18" charset="0"/>
              </a:rPr>
              <a:t>,"  in </a:t>
            </a:r>
            <a:r>
              <a:rPr lang="en-US" altLang="en-US" sz="2000" i="1" smtClean="0">
                <a:latin typeface="Times New Roman" pitchFamily="18" charset="0"/>
                <a:hlinkClick r:id="rId4"/>
              </a:rPr>
              <a:t>The US-Sino Currency Dispute: New Insights from Economics, Politics and Law</a:t>
            </a:r>
            <a:r>
              <a:rPr lang="en-US" altLang="en-US" sz="2000" smtClean="0">
                <a:latin typeface="Times New Roman" pitchFamily="18" charset="0"/>
              </a:rPr>
              <a:t>, edited by S.Evenett (CEPR: London) 2010.</a:t>
            </a:r>
            <a:br>
              <a:rPr lang="en-US" altLang="en-US" sz="2000" smtClean="0">
                <a:latin typeface="Times New Roman" pitchFamily="18" charset="0"/>
              </a:rPr>
            </a:br>
            <a:r>
              <a:rPr lang="en-US" altLang="en-US" sz="200" smtClean="0">
                <a:latin typeface="Times New Roman" pitchFamily="18" charset="0"/>
              </a:rPr>
              <a:t/>
            </a:r>
            <a:br>
              <a:rPr lang="en-US" altLang="en-US" sz="200" smtClean="0">
                <a:latin typeface="Times New Roman" pitchFamily="18" charset="0"/>
              </a:rPr>
            </a:br>
            <a:endParaRPr lang="en-US" altLang="en-US" sz="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smtClean="0">
                <a:latin typeface="Times New Roman" pitchFamily="18" charset="0"/>
              </a:rPr>
              <a:t>“</a:t>
            </a:r>
            <a:r>
              <a:rPr lang="en-US" altLang="en-US" sz="2100" smtClean="0">
                <a:latin typeface="Times New Roman" pitchFamily="18" charset="0"/>
                <a:hlinkClick r:id="rId5"/>
              </a:rPr>
              <a:t>New Estimation of China’s Exchange Rate Regime</a:t>
            </a:r>
            <a:r>
              <a:rPr lang="en-US" altLang="en-US" sz="2000" smtClean="0">
                <a:latin typeface="Times New Roman" pitchFamily="18" charset="0"/>
              </a:rPr>
              <a:t>,”  in </a:t>
            </a:r>
            <a:r>
              <a:rPr lang="en-US" altLang="en-US" sz="2000" i="1" smtClean="0">
                <a:latin typeface="Times New Roman" pitchFamily="18" charset="0"/>
                <a:hlinkClick r:id="rId6"/>
              </a:rPr>
              <a:t>Pacific Economic</a:t>
            </a:r>
            <a:br>
              <a:rPr lang="en-US" altLang="en-US" sz="2000" i="1" smtClean="0">
                <a:latin typeface="Times New Roman" pitchFamily="18" charset="0"/>
                <a:hlinkClick r:id="rId6"/>
              </a:rPr>
            </a:br>
            <a:r>
              <a:rPr lang="en-US" altLang="en-US" sz="2000" i="1" smtClean="0">
                <a:latin typeface="Times New Roman" pitchFamily="18" charset="0"/>
                <a:hlinkClick r:id="rId6"/>
              </a:rPr>
              <a:t> Review</a:t>
            </a:r>
            <a:r>
              <a:rPr lang="en-US" altLang="en-US" sz="2000" smtClean="0">
                <a:latin typeface="Times New Roman" pitchFamily="18" charset="0"/>
              </a:rPr>
              <a:t> 14, </a:t>
            </a:r>
            <a:r>
              <a:rPr lang="en-US" altLang="en-US" sz="2000" smtClean="0">
                <a:latin typeface="Times New Roman" pitchFamily="18" charset="0"/>
                <a:hlinkClick r:id="rId6"/>
              </a:rPr>
              <a:t>no.3</a:t>
            </a:r>
            <a:r>
              <a:rPr lang="en-US" altLang="en-US" sz="2000" smtClean="0">
                <a:latin typeface="Times New Roman" pitchFamily="18" charset="0"/>
              </a:rPr>
              <a:t>, August 2009.  </a:t>
            </a:r>
            <a:r>
              <a:rPr lang="en-US" altLang="en-US" sz="2000" b="1" i="1" smtClean="0">
                <a:latin typeface="Times New Roman" pitchFamily="18" charset="0"/>
              </a:rPr>
              <a:t> </a:t>
            </a:r>
            <a:r>
              <a:rPr lang="en-US" altLang="en-US" sz="2000" smtClean="0">
                <a:latin typeface="Times New Roman" pitchFamily="18" charset="0"/>
              </a:rPr>
              <a:t> NBER </a:t>
            </a:r>
            <a:r>
              <a:rPr lang="en-US" altLang="en-US" sz="2000" smtClean="0">
                <a:latin typeface="Times New Roman" pitchFamily="18" charset="0"/>
                <a:hlinkClick r:id="rId7"/>
              </a:rPr>
              <a:t>WP no. 14700</a:t>
            </a:r>
            <a:r>
              <a:rPr lang="en-US" altLang="en-US" sz="2000" smtClean="0">
                <a:latin typeface="Times New Roman" pitchFamily="18" charset="0"/>
              </a:rPr>
              <a:t>.  </a:t>
            </a:r>
            <a:endParaRPr lang="en-US" altLang="en-US" sz="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" smtClean="0">
                <a:latin typeface="Times New Roman" pitchFamily="18" charset="0"/>
              </a:rPr>
              <a:t> </a:t>
            </a:r>
            <a:br>
              <a:rPr lang="en-US" altLang="en-US" sz="200" smtClean="0">
                <a:latin typeface="Times New Roman" pitchFamily="18" charset="0"/>
              </a:rPr>
            </a:br>
            <a:r>
              <a:rPr lang="en-US" altLang="en-US" sz="100" smtClean="0">
                <a:latin typeface="Times New Roman" pitchFamily="18" charset="0"/>
              </a:rPr>
              <a:t/>
            </a:r>
            <a:br>
              <a:rPr lang="en-US" altLang="en-US" sz="100" smtClean="0">
                <a:latin typeface="Times New Roman" pitchFamily="18" charset="0"/>
              </a:rPr>
            </a:br>
            <a:endParaRPr lang="en-US" altLang="en-US" sz="1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smtClean="0">
                <a:latin typeface="Times New Roman" pitchFamily="18" charset="0"/>
              </a:rPr>
              <a:t>“</a:t>
            </a:r>
            <a:r>
              <a:rPr lang="en-US" altLang="en-US" sz="2000" smtClean="0">
                <a:latin typeface="Times New Roman" pitchFamily="18" charset="0"/>
                <a:hlinkClick r:id="rId8"/>
              </a:rPr>
              <a:t>Comment</a:t>
            </a:r>
            <a:r>
              <a:rPr lang="en-US" altLang="en-US" sz="2000" smtClean="0">
                <a:latin typeface="Times New Roman" pitchFamily="18" charset="0"/>
              </a:rPr>
              <a:t> on ‘China’s Current Account and Exchange Rate,’ by Yin-Wong Cheung, Menzie Chinn &amp; Eiji Fuji,” in </a:t>
            </a:r>
            <a:r>
              <a:rPr lang="en-US" altLang="en-US" sz="2000" i="1" smtClean="0">
                <a:latin typeface="Times New Roman" pitchFamily="18" charset="0"/>
                <a:hlinkClick r:id="rId9"/>
              </a:rPr>
              <a:t>China’s Growing Role in World Trade</a:t>
            </a:r>
            <a:r>
              <a:rPr lang="en-US" altLang="en-US" sz="2000" smtClean="0">
                <a:latin typeface="Times New Roman" pitchFamily="18" charset="0"/>
              </a:rPr>
              <a:t>,   </a:t>
            </a:r>
            <a:r>
              <a:rPr lang="en-US" altLang="en-US" sz="2000" smtClean="0">
                <a:latin typeface="Times New Roman" pitchFamily="18" charset="0"/>
                <a:hlinkClick r:id="rId10"/>
              </a:rPr>
              <a:t>NBER,</a:t>
            </a:r>
            <a:r>
              <a:rPr lang="en-US" altLang="en-US" sz="2000" smtClean="0">
                <a:latin typeface="Times New Roman" pitchFamily="18" charset="0"/>
              </a:rPr>
              <a:t> edited by Feenstra &amp; Wei (</a:t>
            </a:r>
            <a:r>
              <a:rPr lang="en-US" altLang="en-US" sz="2000" smtClean="0">
                <a:latin typeface="Times New Roman" pitchFamily="18" charset="0"/>
                <a:hlinkClick r:id="rId11"/>
              </a:rPr>
              <a:t>University of Chicago Press</a:t>
            </a:r>
            <a:r>
              <a:rPr lang="en-US" altLang="en-US" sz="2000" smtClean="0">
                <a:latin typeface="Times New Roman" pitchFamily="18" charset="0"/>
              </a:rPr>
              <a:t>, 2010).</a:t>
            </a:r>
            <a:br>
              <a:rPr lang="en-US" altLang="en-US" sz="2000" smtClean="0">
                <a:latin typeface="Times New Roman" pitchFamily="18" charset="0"/>
              </a:rPr>
            </a:br>
            <a:endParaRPr lang="en-US" altLang="en-US" sz="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smtClean="0">
                <a:latin typeface="Times New Roman" pitchFamily="18" charset="0"/>
                <a:hlinkClick r:id="rId12"/>
              </a:rPr>
              <a:t>“Comments on Cline and Williamson’s ‘Estimates of the Equilibrium Exchange Rate of the Renminbi?’,”</a:t>
            </a:r>
            <a:r>
              <a:rPr lang="en-US" altLang="en-US" sz="2000" smtClean="0">
                <a:latin typeface="Times New Roman" pitchFamily="18" charset="0"/>
              </a:rPr>
              <a:t>  </a:t>
            </a:r>
            <a:r>
              <a:rPr lang="en-US" altLang="en-US" sz="1900" smtClean="0">
                <a:latin typeface="Times New Roman" pitchFamily="18" charset="0"/>
              </a:rPr>
              <a:t>in </a:t>
            </a:r>
            <a:r>
              <a:rPr lang="en-US" altLang="en-US" sz="1900" i="1" smtClean="0">
                <a:latin typeface="Times New Roman" pitchFamily="18" charset="0"/>
                <a:hlinkClick r:id="rId13"/>
              </a:rPr>
              <a:t>Debating China's Exchange Rate Policy</a:t>
            </a:r>
            <a:r>
              <a:rPr lang="en-US" altLang="en-US" sz="1900" smtClean="0">
                <a:latin typeface="Times New Roman" pitchFamily="18" charset="0"/>
              </a:rPr>
              <a:t>, M.Goldstein &amp; N.Lardy, eds. (</a:t>
            </a:r>
            <a:r>
              <a:rPr lang="en-US" altLang="en-US" sz="1900" smtClean="0">
                <a:latin typeface="Times New Roman" pitchFamily="18" charset="0"/>
                <a:hlinkClick r:id="rId14"/>
              </a:rPr>
              <a:t>Peterson Institute for International Economics</a:t>
            </a:r>
            <a:r>
              <a:rPr lang="en-US" altLang="en-US" sz="1900" smtClean="0">
                <a:latin typeface="Times New Roman" pitchFamily="18" charset="0"/>
              </a:rPr>
              <a:t>), 2008.   </a:t>
            </a:r>
            <a:r>
              <a:rPr lang="en-US" altLang="en-US" sz="200" smtClean="0">
                <a:latin typeface="Times New Roman" pitchFamily="18" charset="0"/>
              </a:rPr>
              <a:t/>
            </a:r>
            <a:br>
              <a:rPr lang="en-US" altLang="en-US" sz="200" smtClean="0">
                <a:latin typeface="Times New Roman" pitchFamily="18" charset="0"/>
              </a:rPr>
            </a:br>
            <a:endParaRPr lang="en-US" altLang="en-US" sz="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smtClean="0">
                <a:latin typeface="Times New Roman" pitchFamily="18" charset="0"/>
                <a:hlinkClick r:id="rId15"/>
              </a:rPr>
              <a:t>"</a:t>
            </a:r>
            <a:r>
              <a:rPr lang="en-US" altLang="en-US" sz="2100" smtClean="0">
                <a:latin typeface="Times New Roman" pitchFamily="18" charset="0"/>
                <a:hlinkClick r:id="rId15"/>
              </a:rPr>
              <a:t>Assessing China's Exchange Rate Regime,"</a:t>
            </a:r>
            <a:r>
              <a:rPr lang="en-US" altLang="en-US" sz="2000" smtClean="0">
                <a:latin typeface="Times New Roman" pitchFamily="18" charset="0"/>
              </a:rPr>
              <a:t> with Shang-Jin Wei,  </a:t>
            </a:r>
            <a:r>
              <a:rPr lang="en-US" altLang="en-US" sz="2000" i="1" smtClean="0">
                <a:latin typeface="Times New Roman" pitchFamily="18" charset="0"/>
                <a:hlinkClick r:id="rId16"/>
              </a:rPr>
              <a:t>Economic Policy</a:t>
            </a:r>
            <a:r>
              <a:rPr lang="en-US" altLang="en-US" sz="2000" smtClean="0">
                <a:latin typeface="Times New Roman" pitchFamily="18" charset="0"/>
              </a:rPr>
              <a:t> 51, July 2007.  </a:t>
            </a:r>
            <a:r>
              <a:rPr lang="en-US" altLang="en-US" sz="2000" smtClean="0">
                <a:latin typeface="Times New Roman" pitchFamily="18" charset="0"/>
                <a:hlinkClick r:id="rId17"/>
              </a:rPr>
              <a:t>Video interview</a:t>
            </a:r>
            <a:r>
              <a:rPr lang="en-US" altLang="en-US" sz="2000" smtClean="0">
                <a:latin typeface="Times New Roman" pitchFamily="18" charset="0"/>
              </a:rPr>
              <a:t>.  Vox </a:t>
            </a:r>
            <a:r>
              <a:rPr lang="en-US" altLang="en-US" sz="2000" smtClean="0">
                <a:latin typeface="Times New Roman" pitchFamily="18" charset="0"/>
                <a:hlinkClick r:id="rId18"/>
              </a:rPr>
              <a:t>summary</a:t>
            </a:r>
            <a:r>
              <a:rPr lang="en-US" altLang="en-US" sz="2000" smtClean="0">
                <a:latin typeface="Times New Roman" pitchFamily="18" charset="0"/>
              </a:rPr>
              <a:t>.   </a:t>
            </a:r>
            <a:r>
              <a:rPr lang="en-US" altLang="en-US" sz="2000" smtClean="0">
                <a:latin typeface="Times New Roman" pitchFamily="18" charset="0"/>
                <a:hlinkClick r:id="rId19"/>
              </a:rPr>
              <a:t>NBER</a:t>
            </a:r>
            <a:r>
              <a:rPr lang="en-US" altLang="en-US" sz="2000" smtClean="0">
                <a:latin typeface="Times New Roman" pitchFamily="18" charset="0"/>
              </a:rPr>
              <a:t> </a:t>
            </a:r>
            <a:r>
              <a:rPr lang="en-US" altLang="en-US" sz="2000" smtClean="0">
                <a:latin typeface="Times New Roman" pitchFamily="18" charset="0"/>
                <a:hlinkClick r:id="rId20"/>
              </a:rPr>
              <a:t>WP 13100</a:t>
            </a:r>
            <a:r>
              <a:rPr lang="en-US" altLang="en-US" sz="2000" smtClean="0">
                <a:latin typeface="Times New Roman" pitchFamily="18" charset="0"/>
              </a:rPr>
              <a:t>.   </a:t>
            </a:r>
            <a:r>
              <a:rPr lang="en-US" altLang="en-US" sz="200" smtClean="0">
                <a:latin typeface="Times New Roman" pitchFamily="18" charset="0"/>
              </a:rPr>
              <a:t> </a:t>
            </a:r>
            <a:br>
              <a:rPr lang="en-US" altLang="en-US" sz="200" smtClean="0">
                <a:latin typeface="Times New Roman" pitchFamily="18" charset="0"/>
              </a:rPr>
            </a:br>
            <a:endParaRPr lang="en-US" altLang="en-US" sz="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smtClean="0">
                <a:latin typeface="Times New Roman" pitchFamily="18" charset="0"/>
                <a:hlinkClick r:id="rId21"/>
              </a:rPr>
              <a:t>"</a:t>
            </a:r>
            <a:r>
              <a:rPr lang="en-US" altLang="en-US" sz="2100" smtClean="0">
                <a:latin typeface="Times New Roman" pitchFamily="18" charset="0"/>
                <a:hlinkClick r:id="rId21"/>
              </a:rPr>
              <a:t>On the Yuan</a:t>
            </a:r>
            <a:r>
              <a:rPr lang="en-US" altLang="en-US" sz="2000" smtClean="0">
                <a:latin typeface="Times New Roman" pitchFamily="18" charset="0"/>
                <a:hlinkClick r:id="rId21"/>
              </a:rPr>
              <a:t>: The Choice Between Adjustment Under a Fixed Exchange Rate and Adjustment under a Flexible Rate,"</a:t>
            </a:r>
            <a:r>
              <a:rPr lang="en-US" altLang="en-US" sz="2000" smtClean="0">
                <a:latin typeface="Times New Roman" pitchFamily="18" charset="0"/>
              </a:rPr>
              <a:t>  in </a:t>
            </a:r>
            <a:r>
              <a:rPr lang="en-US" altLang="en-US" sz="2000" i="1" smtClean="0">
                <a:latin typeface="Times New Roman" pitchFamily="18" charset="0"/>
                <a:hlinkClick r:id="rId22"/>
              </a:rPr>
              <a:t>Understanding the Chinese Economy</a:t>
            </a:r>
            <a:r>
              <a:rPr lang="en-US" altLang="en-US" sz="2000" smtClean="0">
                <a:latin typeface="Times New Roman" pitchFamily="18" charset="0"/>
                <a:hlinkClick r:id="rId22"/>
              </a:rPr>
              <a:t>,</a:t>
            </a:r>
            <a:r>
              <a:rPr lang="en-US" altLang="en-US" sz="2000" smtClean="0">
                <a:latin typeface="Times New Roman" pitchFamily="18" charset="0"/>
              </a:rPr>
              <a:t> edited by </a:t>
            </a:r>
            <a:r>
              <a:rPr lang="en-US" altLang="en-US" sz="2000" smtClean="0">
                <a:latin typeface="Times New Roman" pitchFamily="18" charset="0"/>
                <a:hlinkClick r:id="rId23"/>
              </a:rPr>
              <a:t>G. Illing</a:t>
            </a:r>
            <a:r>
              <a:rPr lang="en-US" altLang="en-US" sz="2000" smtClean="0">
                <a:latin typeface="Times New Roman" pitchFamily="18" charset="0"/>
              </a:rPr>
              <a:t> (Oxford U. Press), 2006. </a:t>
            </a:r>
            <a:r>
              <a:rPr lang="en-US" altLang="en-US" sz="2000" smtClean="0">
                <a:latin typeface="Times New Roman" pitchFamily="18" charset="0"/>
                <a:hlinkClick r:id="rId24"/>
              </a:rPr>
              <a:t>NBER</a:t>
            </a:r>
            <a:r>
              <a:rPr lang="en-US" altLang="en-US" sz="2000" smtClean="0">
                <a:latin typeface="Times New Roman" pitchFamily="18" charset="0"/>
              </a:rPr>
              <a:t> </a:t>
            </a:r>
            <a:r>
              <a:rPr lang="en-US" altLang="en-US" sz="2000" smtClean="0">
                <a:latin typeface="Times New Roman" pitchFamily="18" charset="0"/>
                <a:hlinkClick r:id="rId25"/>
              </a:rPr>
              <a:t>WP 11274</a:t>
            </a:r>
            <a:r>
              <a:rPr lang="en-US" altLang="en-US" sz="2000" smtClean="0">
                <a:latin typeface="Times New Roman" pitchFamily="18" charset="0"/>
              </a:rPr>
              <a:t>.</a:t>
            </a:r>
            <a:br>
              <a:rPr lang="en-US" altLang="en-US" sz="2000" smtClean="0">
                <a:latin typeface="Times New Roman" pitchFamily="18" charset="0"/>
              </a:rPr>
            </a:br>
            <a:endParaRPr lang="en-US" altLang="en-US" sz="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smtClean="0">
                <a:latin typeface="Times New Roman" pitchFamily="18" charset="0"/>
                <a:hlinkClick r:id="rId26"/>
              </a:rPr>
              <a:t>“</a:t>
            </a:r>
            <a:r>
              <a:rPr lang="en-US" altLang="en-US" sz="2100" smtClean="0">
                <a:latin typeface="Times New Roman" pitchFamily="18" charset="0"/>
                <a:hlinkClick r:id="rId26"/>
              </a:rPr>
              <a:t>On the Renminbi</a:t>
            </a:r>
            <a:r>
              <a:rPr lang="en-US" altLang="en-US" sz="2000" smtClean="0">
                <a:latin typeface="Times New Roman" pitchFamily="18" charset="0"/>
                <a:hlinkClick r:id="rId26"/>
              </a:rPr>
              <a:t>,”</a:t>
            </a:r>
            <a:r>
              <a:rPr lang="en-US" altLang="en-US" sz="2000" smtClean="0">
                <a:latin typeface="Times New Roman" pitchFamily="18" charset="0"/>
              </a:rPr>
              <a:t> </a:t>
            </a:r>
            <a:r>
              <a:rPr lang="en-US" altLang="en-US" sz="2000" i="1" smtClean="0">
                <a:latin typeface="Times New Roman" pitchFamily="18" charset="0"/>
              </a:rPr>
              <a:t> </a:t>
            </a:r>
            <a:r>
              <a:rPr lang="en-US" altLang="en-US" sz="2000" smtClean="0">
                <a:latin typeface="Times New Roman" pitchFamily="18" charset="0"/>
                <a:hlinkClick r:id="rId27"/>
              </a:rPr>
              <a:t>CESifo</a:t>
            </a:r>
            <a:r>
              <a:rPr lang="en-US" altLang="en-US" sz="2000" smtClean="0">
                <a:latin typeface="Times New Roman" pitchFamily="18" charset="0"/>
              </a:rPr>
              <a:t> </a:t>
            </a:r>
            <a:r>
              <a:rPr lang="en-US" altLang="en-US" sz="2000" u="sng" smtClean="0">
                <a:latin typeface="Times New Roman" pitchFamily="18" charset="0"/>
              </a:rPr>
              <a:t>Forum</a:t>
            </a:r>
            <a:r>
              <a:rPr lang="en-US" altLang="en-US" sz="2000" smtClean="0">
                <a:latin typeface="Times New Roman" pitchFamily="18" charset="0"/>
              </a:rPr>
              <a:t>, 6, no.3, Autumn 2005 (Ifo Institute for Economic Research, Munich).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4656138" y="6311900"/>
            <a:ext cx="2887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itchFamily="18" charset="0"/>
              </a:rPr>
              <a:t>http://ksghome.harvard.edu/~jfrankel/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4" y="152400"/>
            <a:ext cx="9144000" cy="1143000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China’s </a:t>
            </a:r>
            <a:r>
              <a:rPr lang="en-US" sz="3200" dirty="0" smtClean="0">
                <a:latin typeface="Calibri" panose="020F0502020204030204" pitchFamily="34" charset="0"/>
              </a:rPr>
              <a:t>GDP </a:t>
            </a:r>
            <a:r>
              <a:rPr lang="en-US" sz="3200" dirty="0" smtClean="0">
                <a:latin typeface="Calibri" panose="020F0502020204030204" pitchFamily="34" charset="0"/>
              </a:rPr>
              <a:t>reportedly </a:t>
            </a:r>
            <a:r>
              <a:rPr lang="en-US" sz="3200" dirty="0" smtClean="0">
                <a:latin typeface="Calibri" panose="020F0502020204030204" pitchFamily="34" charset="0"/>
              </a:rPr>
              <a:t>passed </a:t>
            </a:r>
            <a:r>
              <a:rPr lang="en-US" sz="3200" dirty="0" smtClean="0">
                <a:latin typeface="Calibri" panose="020F0502020204030204" pitchFamily="34" charset="0"/>
              </a:rPr>
              <a:t>the US </a:t>
            </a:r>
            <a:r>
              <a:rPr lang="en-US" sz="3200" dirty="0" smtClean="0">
                <a:latin typeface="Calibri" panose="020F0502020204030204" pitchFamily="34" charset="0"/>
              </a:rPr>
              <a:t>in 2014.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098" name="Picture 2" descr="http://dublinopinion.com/test/wp-content/uploads/2014/05/Econ_Primac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890237" cy="471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0515" y="5800348"/>
            <a:ext cx="7370607" cy="892552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But that is a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mis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-application of the PPP numbers</a:t>
            </a:r>
            <a:b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from the World Bank’s ICP project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05400" y="3276600"/>
            <a:ext cx="1600200" cy="914400"/>
          </a:xfrm>
          <a:prstGeom prst="straightConnector1">
            <a:avLst/>
          </a:prstGeom>
          <a:ln w="952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06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352800" cy="14478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3000" b="1" dirty="0" smtClean="0">
                <a:latin typeface="Calibri" panose="020F0502020204030204" pitchFamily="34" charset="0"/>
              </a:rPr>
              <a:t>Use PPP rates to compare income per capita</a:t>
            </a:r>
            <a:endParaRPr lang="en-US" sz="3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8637"/>
            <a:ext cx="3647440" cy="4525963"/>
          </a:xfrm>
        </p:spPr>
        <p:txBody>
          <a:bodyPr/>
          <a:lstStyle/>
          <a:p>
            <a:r>
              <a:rPr lang="en-US" sz="3000" dirty="0" smtClean="0">
                <a:latin typeface="Calibri" panose="020F0502020204030204" pitchFamily="34" charset="0"/>
              </a:rPr>
              <a:t>e.g., to judge if: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governments </a:t>
            </a:r>
            <a:r>
              <a:rPr lang="en-US" sz="2600" dirty="0">
                <a:latin typeface="Calibri" panose="020F0502020204030204" pitchFamily="34" charset="0"/>
              </a:rPr>
              <a:t>have </a:t>
            </a:r>
            <a:r>
              <a:rPr lang="en-US" sz="2600" dirty="0" smtClean="0">
                <a:latin typeface="Calibri" panose="020F0502020204030204" pitchFamily="34" charset="0"/>
              </a:rPr>
              <a:t>successfully raised living standards; </a:t>
            </a:r>
            <a:r>
              <a:rPr lang="en-US" sz="800" dirty="0" smtClean="0">
                <a:latin typeface="Calibri" panose="020F0502020204030204" pitchFamily="34" charset="0"/>
              </a:rPr>
              <a:t/>
            </a:r>
            <a:br>
              <a:rPr lang="en-US" sz="800" dirty="0" smtClean="0">
                <a:latin typeface="Calibri" panose="020F0502020204030204" pitchFamily="34" charset="0"/>
              </a:rPr>
            </a:br>
            <a:endParaRPr lang="en-US" sz="800" dirty="0" smtClean="0">
              <a:latin typeface="Calibri" panose="020F0502020204030204" pitchFamily="34" charset="0"/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a country is rich enough to cut pollution;</a:t>
            </a:r>
            <a:r>
              <a:rPr lang="en-US" sz="800" dirty="0" smtClean="0">
                <a:latin typeface="Calibri" panose="020F0502020204030204" pitchFamily="34" charset="0"/>
              </a:rPr>
              <a:t/>
            </a:r>
            <a:br>
              <a:rPr lang="en-US" sz="800" dirty="0" smtClean="0">
                <a:latin typeface="Calibri" panose="020F0502020204030204" pitchFamily="34" charset="0"/>
              </a:rPr>
            </a:br>
            <a:endParaRPr lang="en-US" sz="800" dirty="0" smtClean="0">
              <a:latin typeface="Calibri" panose="020F0502020204030204" pitchFamily="34" charset="0"/>
            </a:endParaRP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the currency is </a:t>
            </a:r>
            <a:r>
              <a:rPr lang="en-US" sz="2600" dirty="0" smtClean="0">
                <a:latin typeface="Calibri" panose="020F0502020204030204" pitchFamily="34" charset="0"/>
              </a:rPr>
              <a:t>“undervalued,”  </a:t>
            </a:r>
            <a:br>
              <a:rPr lang="en-US" sz="2600" dirty="0" smtClean="0">
                <a:latin typeface="Calibri" panose="020F0502020204030204" pitchFamily="34" charset="0"/>
              </a:rPr>
            </a:br>
            <a:r>
              <a:rPr lang="en-US" sz="2600" dirty="0" smtClean="0">
                <a:latin typeface="Calibri" panose="020F0502020204030204" pitchFamily="34" charset="0"/>
              </a:rPr>
              <a:t>given its income.  </a:t>
            </a: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>
                <a:latin typeface="Calibri" panose="020F0502020204030204" pitchFamily="34" charset="0"/>
              </a:rPr>
              <a:pPr>
                <a:defRPr/>
              </a:pPr>
              <a:t>8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95800" y="304800"/>
            <a:ext cx="435864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000" b="1" kern="0" dirty="0" smtClean="0">
                <a:latin typeface="Calibri" panose="020F0502020204030204" pitchFamily="34" charset="0"/>
              </a:rPr>
              <a:t>Use actual exchange rates to compare GDP</a:t>
            </a:r>
            <a:endParaRPr lang="en-US" sz="3000" b="1" kern="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19600" y="177292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3000" kern="0" dirty="0" smtClean="0">
                <a:latin typeface="Calibri" panose="020F0502020204030204" pitchFamily="34" charset="0"/>
              </a:rPr>
              <a:t>e.g., to judge: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How </a:t>
            </a:r>
            <a:r>
              <a:rPr lang="en-US" sz="2600" dirty="0">
                <a:latin typeface="Calibri" panose="020F0502020204030204" pitchFamily="34" charset="0"/>
                <a:ea typeface="Calibri"/>
                <a:cs typeface="Times New Roman"/>
              </a:rPr>
              <a:t>big is </a:t>
            </a: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the market, </a:t>
            </a:r>
            <a:b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from the view of multinational companies?</a:t>
            </a:r>
            <a:b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800" dirty="0" smtClean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How big should a country’s quota be in the IMF? </a:t>
            </a:r>
            <a:r>
              <a:rPr lang="en-US" sz="800" dirty="0" smtClean="0"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en-US" sz="8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800" dirty="0" smtClean="0">
                <a:latin typeface="Calibri" panose="020F0502020204030204" pitchFamily="34" charset="0"/>
                <a:ea typeface="Calibri"/>
                <a:cs typeface="Times New Roman"/>
              </a:rPr>
              <a:t>  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How </a:t>
            </a:r>
            <a:r>
              <a:rPr lang="en-US" sz="2600" dirty="0">
                <a:latin typeface="Calibri" panose="020F0502020204030204" pitchFamily="34" charset="0"/>
                <a:ea typeface="Calibri"/>
                <a:cs typeface="Times New Roman"/>
              </a:rPr>
              <a:t>many ships </a:t>
            </a: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can its navy </a:t>
            </a:r>
            <a:r>
              <a:rPr lang="en-US" sz="2600" dirty="0">
                <a:latin typeface="Calibri" panose="020F0502020204030204" pitchFamily="34" charset="0"/>
                <a:ea typeface="Calibri"/>
                <a:cs typeface="Times New Roman"/>
              </a:rPr>
              <a:t>buy</a:t>
            </a: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?</a:t>
            </a:r>
            <a:b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800" dirty="0" smtClean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How </a:t>
            </a:r>
            <a:r>
              <a:rPr lang="en-US" sz="2600" dirty="0">
                <a:latin typeface="Calibri" panose="020F0502020204030204" pitchFamily="34" charset="0"/>
                <a:ea typeface="Calibri"/>
                <a:cs typeface="Times New Roman"/>
              </a:rPr>
              <a:t>big is the </a:t>
            </a: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global role </a:t>
            </a:r>
            <a:b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for its currency?</a:t>
            </a:r>
            <a:endParaRPr lang="en-US" sz="26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7200" lvl="1" indent="0">
              <a:buNone/>
            </a:pPr>
            <a:endParaRPr lang="en-US" sz="26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 descr="C:\Users\jfrankel\AppData\Local\Microsoft\Windows\Temporary Internet Files\Content.Outlook\G2NB0RCO\GDP differe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4848"/>
            <a:ext cx="8651159" cy="505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35869" y="274638"/>
            <a:ext cx="7417531" cy="11430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2800" b="1" dirty="0">
                <a:solidFill>
                  <a:srgbClr val="E3120B"/>
                </a:solidFill>
              </a:rPr>
              <a:t>Measuring </a:t>
            </a:r>
            <a:r>
              <a:rPr lang="en-US" sz="2800" b="1" dirty="0" smtClean="0">
                <a:solidFill>
                  <a:srgbClr val="E3120B"/>
                </a:solidFill>
              </a:rPr>
              <a:t>GDP </a:t>
            </a:r>
            <a:br>
              <a:rPr lang="en-US" sz="2800" b="1" dirty="0" smtClean="0">
                <a:solidFill>
                  <a:srgbClr val="E3120B"/>
                </a:solidFill>
              </a:rPr>
            </a:b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U</a:t>
            </a:r>
            <a:r>
              <a:rPr lang="en-US" sz="25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sing actual exchange rates gives a different answer:                     </a:t>
            </a:r>
            <a:br>
              <a:rPr lang="en-US" sz="25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5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The US is still 83% bigger than China.</a:t>
            </a:r>
            <a:endParaRPr lang="en-US" sz="25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4730" y="6477000"/>
            <a:ext cx="1040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4">
                    <a:lumMod val="50000"/>
                  </a:schemeClr>
                </a:solidFill>
              </a:rPr>
              <a:t>Thanks to Qing Yu</a:t>
            </a:r>
            <a:endParaRPr lang="en-US" sz="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2" descr="http://sandiegodiplomacy.org/wp-content/uploads/2011/07/Flag-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4544483"/>
            <a:ext cx="612775" cy="4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5180012" y="4953000"/>
            <a:ext cx="1588" cy="9704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924800" y="3124200"/>
            <a:ext cx="0" cy="1056024"/>
          </a:xfrm>
          <a:prstGeom prst="straightConnector1">
            <a:avLst/>
          </a:prstGeom>
          <a:ln w="3810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America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2860227"/>
            <a:ext cx="612775" cy="4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86391" y="2438400"/>
            <a:ext cx="207620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2014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accent4">
                    <a:lumMod val="50000"/>
                  </a:schemeClr>
                </a:solidFill>
              </a:rPr>
              <a:t>with IMF </a:t>
            </a:r>
            <a:r>
              <a:rPr lang="en-US" sz="1000" i="1" dirty="0" smtClean="0">
                <a:solidFill>
                  <a:schemeClr val="accent4">
                    <a:lumMod val="50000"/>
                  </a:schemeClr>
                </a:solidFill>
              </a:rPr>
              <a:t>WEO</a:t>
            </a:r>
            <a:r>
              <a:rPr lang="en-US" sz="1000" dirty="0" smtClean="0">
                <a:solidFill>
                  <a:schemeClr val="accent4">
                    <a:lumMod val="50000"/>
                  </a:schemeClr>
                </a:solidFill>
              </a:rPr>
              <a:t> forecast</a:t>
            </a:r>
            <a:endParaRPr 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5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6033</TotalTime>
  <Words>1720</Words>
  <Application>Microsoft Office PowerPoint</Application>
  <PresentationFormat>On-screen Show (4:3)</PresentationFormat>
  <Paragraphs>549</Paragraphs>
  <Slides>65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Default Design</vt:lpstr>
      <vt:lpstr>Document</vt:lpstr>
      <vt:lpstr>Chart</vt:lpstr>
      <vt:lpstr>Microsoft Graph Chart</vt:lpstr>
      <vt:lpstr>The Rise of China &amp; the RMB  Jeffrey Frankel Harpel Professor of Capital Formation &amp; Growth</vt:lpstr>
      <vt:lpstr>Six questions</vt:lpstr>
      <vt:lpstr>Sensationalism about China</vt:lpstr>
      <vt:lpstr>The facts</vt:lpstr>
      <vt:lpstr>Measuring GDP                    The dragon takes wing New data suggest the Chinese economy is bigger  than previously thought                        May 3rd 2014 | </vt:lpstr>
      <vt:lpstr>Six questions</vt:lpstr>
      <vt:lpstr>China’s GDP reportedly passed the US in 2014.</vt:lpstr>
      <vt:lpstr>Use PPP rates to compare income per capita</vt:lpstr>
      <vt:lpstr>Measuring GDP  Using actual exchange rates gives a different answer:                      The US is still 83% bigger than China.</vt:lpstr>
      <vt:lpstr>China has not yet overtaken the US. </vt:lpstr>
      <vt:lpstr>Six questions</vt:lpstr>
      <vt:lpstr>Six questions</vt:lpstr>
      <vt:lpstr>PowerPoint Presentation</vt:lpstr>
      <vt:lpstr>PowerPoint Presentation</vt:lpstr>
      <vt:lpstr>Six questions</vt:lpstr>
      <vt:lpstr>PowerPoint Presentation</vt:lpstr>
      <vt:lpstr>Six questions</vt:lpstr>
      <vt:lpstr>A trend of real appreciation since 2005</vt:lpstr>
      <vt:lpstr>“Is the Renminbi Still Undervalued? Not According to New PPP Estimates” M.Kessler &amp; A.Subramanian, PIIE, May 2014</vt:lpstr>
      <vt:lpstr>Six questions</vt:lpstr>
      <vt:lpstr>PowerPoint Presentation</vt:lpstr>
      <vt:lpstr>PowerPoint Presentation</vt:lpstr>
      <vt:lpstr>PowerPoint Presentation</vt:lpstr>
      <vt:lpstr>Appendices on the RMB</vt:lpstr>
      <vt:lpstr>1. China Adjusts, 2009-12</vt:lpstr>
      <vt:lpstr>Adjustment of relative prices</vt:lpstr>
      <vt:lpstr>Adjustment of relative prices, continued</vt:lpstr>
      <vt:lpstr>Appreciation versus the US $, 2005-12</vt:lpstr>
      <vt:lpstr>Appreciation vs. index of currencies, 2005-12</vt:lpstr>
      <vt:lpstr>China’s trade balance</vt:lpstr>
      <vt:lpstr>China’s trade balance</vt:lpstr>
      <vt:lpstr>The natural adjustment process was delayed.</vt:lpstr>
      <vt:lpstr>But prices eventually adjusted.</vt:lpstr>
      <vt:lpstr>Chinese wages have been rising</vt:lpstr>
      <vt:lpstr>PowerPoint Presentation</vt:lpstr>
      <vt:lpstr>Real appreciation</vt:lpstr>
      <vt:lpstr>5 types of adjustment are gradually taking place in response to the new high level of costs  in the factories of China’s coastal provinces: </vt:lpstr>
      <vt:lpstr>PowerPoint Presentation</vt:lpstr>
      <vt:lpstr>PowerPoint Presentation</vt:lpstr>
      <vt:lpstr>Expansion of the services sector.   This 6th dimension of adjustment still lags behind,</vt:lpstr>
      <vt:lpstr>2. What is an international currency?</vt:lpstr>
      <vt:lpstr>PowerPoint Presentation</vt:lpstr>
      <vt:lpstr>International reserve currency determinants  What suits a currency for international use? </vt:lpstr>
      <vt:lpstr>Determination of international currency status, continued</vt:lpstr>
      <vt:lpstr>Determinants of reserve currency standing, continued</vt:lpstr>
      <vt:lpstr>Historical illustration of the lag:    £ ‘s loss of premier international currency status  in 20th century</vt:lpstr>
      <vt:lpstr>PowerPoint Presentation</vt:lpstr>
      <vt:lpstr>PowerPoint Presentation</vt:lpstr>
      <vt:lpstr>Currency share vs. GDP (market rates).  The relationship is not linear, but steeper in the middle</vt:lpstr>
      <vt:lpstr>Explaining currency shares econometrically 1973-98</vt:lpstr>
      <vt:lpstr>How does China rank, by determinants of international currency status?</vt:lpstr>
      <vt:lpstr>China’s rank, by determinants of international currency status, cont.</vt:lpstr>
      <vt:lpstr>China’s rank, by determinants of international currency status, concl.</vt:lpstr>
      <vt:lpstr>China’s rank, by determinants of international currency status, cont.</vt:lpstr>
      <vt:lpstr>The Chinese government’s strategy of seeking RMB internationalization offshore</vt:lpstr>
      <vt:lpstr>The RMB’s share of FX trading has risen but is still well behind SF, let alone ¥.</vt:lpstr>
      <vt:lpstr>RMB has risen… to 9th place in FX trading</vt:lpstr>
      <vt:lpstr>7th place in FX transaction costs, 2011-14</vt:lpstr>
      <vt:lpstr>In foreign exchange reserves,</vt:lpstr>
      <vt:lpstr>Conclusion:   China’s ascent  in the currency rankings will be gradual</vt:lpstr>
      <vt:lpstr>My candidate to play the role of the Jekyll Island “duck hunters”:  Zhou Xiao Chuan of the PBoC</vt:lpstr>
      <vt:lpstr>PowerPoint Presentation</vt:lpstr>
      <vt:lpstr>References by the speaker underlying this talk</vt:lpstr>
      <vt:lpstr>PowerPoint Presentation</vt:lpstr>
      <vt:lpstr>References on yuan exchange rate by the speaker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China, the US,  and Currency Issues</dc:title>
  <dc:creator>Jeff Frankel</dc:creator>
  <cp:lastModifiedBy>Dell</cp:lastModifiedBy>
  <cp:revision>308</cp:revision>
  <dcterms:created xsi:type="dcterms:W3CDTF">2010-01-28T19:57:19Z</dcterms:created>
  <dcterms:modified xsi:type="dcterms:W3CDTF">2015-02-04T15:12:15Z</dcterms:modified>
</cp:coreProperties>
</file>