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9" r:id="rId6"/>
    <p:sldId id="272" r:id="rId7"/>
    <p:sldId id="271" r:id="rId8"/>
    <p:sldId id="263" r:id="rId9"/>
    <p:sldId id="274" r:id="rId10"/>
    <p:sldId id="273" r:id="rId11"/>
    <p:sldId id="264" r:id="rId12"/>
    <p:sldId id="267" r:id="rId13"/>
    <p:sldId id="266" r:id="rId14"/>
    <p:sldId id="268" r:id="rId15"/>
    <p:sldId id="265" r:id="rId16"/>
    <p:sldId id="257" r:id="rId17"/>
    <p:sldId id="26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60E5-922B-4360-B8D3-3C70DCCF66C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3D4F-BAB7-4E06-B268-0B865F71A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7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60E5-922B-4360-B8D3-3C70DCCF66C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3D4F-BAB7-4E06-B268-0B865F71A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1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60E5-922B-4360-B8D3-3C70DCCF66C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3D4F-BAB7-4E06-B268-0B865F71A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6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60E5-922B-4360-B8D3-3C70DCCF66C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3D4F-BAB7-4E06-B268-0B865F71A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9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60E5-922B-4360-B8D3-3C70DCCF66C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3D4F-BAB7-4E06-B268-0B865F71A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60E5-922B-4360-B8D3-3C70DCCF66C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3D4F-BAB7-4E06-B268-0B865F71A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5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60E5-922B-4360-B8D3-3C70DCCF66C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3D4F-BAB7-4E06-B268-0B865F71A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0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60E5-922B-4360-B8D3-3C70DCCF66C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3D4F-BAB7-4E06-B268-0B865F71A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1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60E5-922B-4360-B8D3-3C70DCCF66C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3D4F-BAB7-4E06-B268-0B865F71A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5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60E5-922B-4360-B8D3-3C70DCCF66C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3D4F-BAB7-4E06-B268-0B865F71A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0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60E5-922B-4360-B8D3-3C70DCCF66C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3D4F-BAB7-4E06-B268-0B865F71A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8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60E5-922B-4360-B8D3-3C70DCCF66CF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3D4F-BAB7-4E06-B268-0B865F71A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6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429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the US trying to accomplish in the trade war with China?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dirty="0"/>
              <a:t>Jeffrey Frankel</a:t>
            </a:r>
            <a:br>
              <a:rPr lang="en-US" dirty="0"/>
            </a:br>
            <a:r>
              <a:rPr lang="en-US" sz="3100" dirty="0"/>
              <a:t>Harpel Professor of Capital Formation &amp; Growth</a:t>
            </a:r>
            <a:br>
              <a:rPr lang="en-US" sz="3100" dirty="0"/>
            </a:br>
            <a:r>
              <a:rPr lang="en-US" sz="3100" dirty="0"/>
              <a:t>Harvard Kennedy </a:t>
            </a:r>
            <a:r>
              <a:rPr lang="en-US" sz="3100" dirty="0" smtClean="0"/>
              <a:t>School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Innovation Meeting </a:t>
            </a:r>
            <a:r>
              <a:rPr lang="en-US" dirty="0" smtClean="0"/>
              <a:t>with </a:t>
            </a:r>
            <a:r>
              <a:rPr lang="en-US" dirty="0"/>
              <a:t>Executives from Sichuan State-owned </a:t>
            </a:r>
            <a:r>
              <a:rPr lang="en-US" dirty="0" smtClean="0"/>
              <a:t>Companies</a:t>
            </a:r>
          </a:p>
          <a:p>
            <a:r>
              <a:rPr lang="en-US" dirty="0" smtClean="0"/>
              <a:t>Harvard University</a:t>
            </a:r>
          </a:p>
          <a:p>
            <a:r>
              <a:rPr lang="en-US" dirty="0" smtClean="0"/>
              <a:t>December 11,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9E6-60FF-40AF-A4BE-BF093E6C86C3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762999" cy="412623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737432" y="2590799"/>
            <a:ext cx="580304" cy="514383"/>
          </a:xfrm>
          <a:prstGeom prst="straightConnector1">
            <a:avLst/>
          </a:prstGeom>
          <a:ln w="762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772400" y="3360483"/>
            <a:ext cx="580304" cy="56961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22860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In 2018, unprecedentedly in peacetime,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US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fiscal policy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turned strongly expansionary at a time of full employment.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9" name="Picture 8" descr="j03985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7911" y="644098"/>
            <a:ext cx="489534" cy="41974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4" name="Isosceles Triangle 3"/>
          <p:cNvSpPr/>
          <p:nvPr/>
        </p:nvSpPr>
        <p:spPr>
          <a:xfrm rot="10800000">
            <a:off x="789356" y="2414154"/>
            <a:ext cx="1115644" cy="762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2313356" y="2209799"/>
            <a:ext cx="1115644" cy="762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52400" y="54102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 smtClean="0"/>
              <a:t>The US current account </a:t>
            </a:r>
            <a:r>
              <a:rPr lang="en-US" sz="2400" dirty="0"/>
              <a:t>has predictably </a:t>
            </a:r>
            <a:r>
              <a:rPr lang="en-US" sz="2400" i="1" dirty="0"/>
              <a:t>worsened</a:t>
            </a:r>
            <a:r>
              <a:rPr lang="en-US" sz="2400" dirty="0"/>
              <a:t> </a:t>
            </a:r>
            <a:r>
              <a:rPr lang="en-US" sz="2400" dirty="0" smtClean="0"/>
              <a:t>under </a:t>
            </a:r>
            <a:r>
              <a:rPr lang="en-US" sz="2400" dirty="0"/>
              <a:t>Trump </a:t>
            </a:r>
            <a:r>
              <a:rPr lang="en-US" sz="2400" dirty="0" smtClean="0"/>
              <a:t>because </a:t>
            </a:r>
            <a:r>
              <a:rPr lang="en-US" sz="2400" dirty="0"/>
              <a:t>the $1.5 trillion corporate tax cut in December 2017 </a:t>
            </a:r>
            <a:r>
              <a:rPr lang="en-US" sz="2400" dirty="0" smtClean="0"/>
              <a:t>raised </a:t>
            </a:r>
            <a:r>
              <a:rPr lang="en-US" sz="2400" dirty="0"/>
              <a:t>the US budget deficit &amp; lowered national saving.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1524000"/>
            <a:ext cx="36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Budget Deficit &amp; Unemployment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7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3. Reduce </a:t>
            </a:r>
            <a:r>
              <a:rPr lang="en-US" sz="3600" dirty="0"/>
              <a:t>the role of China’s </a:t>
            </a:r>
            <a:r>
              <a:rPr lang="en-US" sz="3600" dirty="0" smtClean="0"/>
              <a:t>government</a:t>
            </a:r>
            <a:br>
              <a:rPr lang="en-US" sz="3600" dirty="0" smtClean="0"/>
            </a:br>
            <a:r>
              <a:rPr lang="en-US" sz="3600" dirty="0" smtClean="0"/>
              <a:t>in </a:t>
            </a:r>
            <a:r>
              <a:rPr lang="en-US" sz="3600" dirty="0"/>
              <a:t>the </a:t>
            </a:r>
            <a:r>
              <a:rPr lang="en-US" sz="3600" dirty="0" smtClean="0"/>
              <a:t>economy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8392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Government fiscal stimulus in 2008-09, though </a:t>
            </a:r>
            <a:br>
              <a:rPr lang="en-US" dirty="0" smtClean="0"/>
            </a:br>
            <a:r>
              <a:rPr lang="en-US" dirty="0" smtClean="0"/>
              <a:t>a well-timed Keynesian response to the global recession,</a:t>
            </a:r>
          </a:p>
          <a:p>
            <a:pPr lvl="1"/>
            <a:r>
              <a:rPr lang="en-US" dirty="0" smtClean="0"/>
              <a:t>was not well-allocated across sectors.</a:t>
            </a:r>
          </a:p>
          <a:p>
            <a:pPr lvl="1"/>
            <a:r>
              <a:rPr lang="en-US" dirty="0" smtClean="0"/>
              <a:t>It left China with too much physical capacity in steel mills </a:t>
            </a:r>
            <a:br>
              <a:rPr lang="en-US" dirty="0" smtClean="0"/>
            </a:br>
            <a:r>
              <a:rPr lang="en-US" dirty="0" smtClean="0"/>
              <a:t>&amp; coal-fired power plants.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China should reduce </a:t>
            </a:r>
            <a:r>
              <a:rPr lang="en-US" dirty="0"/>
              <a:t>subsidies to State-Owned </a:t>
            </a:r>
            <a:r>
              <a:rPr lang="en-US" dirty="0" smtClean="0"/>
              <a:t>Enterprises, 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low-interest </a:t>
            </a:r>
            <a:r>
              <a:rPr lang="en-US" dirty="0" smtClean="0"/>
              <a:t>loans from state-directed banks to SOEs.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 </a:t>
            </a:r>
          </a:p>
          <a:p>
            <a:r>
              <a:rPr lang="en-US" dirty="0" smtClean="0"/>
              <a:t>The SOE sector need not shrink in absolute terms.</a:t>
            </a:r>
          </a:p>
          <a:p>
            <a:pPr lvl="1"/>
            <a:r>
              <a:rPr lang="en-US" dirty="0"/>
              <a:t>J</a:t>
            </a:r>
            <a:r>
              <a:rPr lang="en-US" dirty="0" smtClean="0"/>
              <a:t>ust let the private firms grow.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dirty="0" smtClean="0"/>
              <a:t>Such market </a:t>
            </a:r>
            <a:r>
              <a:rPr lang="en-US" dirty="0"/>
              <a:t>reforms would be in China’s </a:t>
            </a:r>
            <a:r>
              <a:rPr lang="en-US" dirty="0" smtClean="0"/>
              <a:t>interest,</a:t>
            </a:r>
          </a:p>
          <a:p>
            <a:pPr lvl="1"/>
            <a:r>
              <a:rPr lang="en-US" sz="3200" dirty="0" smtClean="0"/>
              <a:t>aside </a:t>
            </a:r>
            <a:r>
              <a:rPr lang="en-US" sz="3200" dirty="0"/>
              <a:t>from any demands of the US </a:t>
            </a:r>
            <a:r>
              <a:rPr lang="en-US" sz="3200" dirty="0" smtClean="0"/>
              <a:t>or others</a:t>
            </a:r>
            <a:r>
              <a:rPr lang="en-US" sz="3200" dirty="0"/>
              <a:t>. 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8" descr="j023475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49444"/>
            <a:ext cx="1017601" cy="9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0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precedent from 30 years ago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If the leaders of the US </a:t>
            </a:r>
            <a:r>
              <a:rPr lang="en-US" sz="3300" dirty="0" smtClean="0"/>
              <a:t>&amp; </a:t>
            </a:r>
            <a:r>
              <a:rPr lang="en-US" sz="3300" dirty="0"/>
              <a:t>China were </a:t>
            </a:r>
            <a:r>
              <a:rPr lang="en-US" sz="3300" dirty="0" smtClean="0"/>
              <a:t>clever, </a:t>
            </a:r>
            <a:br>
              <a:rPr lang="en-US" sz="3300" dirty="0" smtClean="0"/>
            </a:br>
            <a:r>
              <a:rPr lang="en-US" sz="3300" dirty="0" smtClean="0"/>
              <a:t>they </a:t>
            </a:r>
            <a:r>
              <a:rPr lang="en-US" sz="3300" dirty="0"/>
              <a:t>could strike a deal analogous to the Structural Impediments Initiative between US &amp; </a:t>
            </a:r>
            <a:r>
              <a:rPr lang="en-US" sz="3300" dirty="0" smtClean="0"/>
              <a:t>Japan, </a:t>
            </a:r>
            <a:endParaRPr lang="en-US" sz="3300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nder President George H.W. Bush during 1989-1991.</a:t>
            </a:r>
          </a:p>
          <a:p>
            <a:pPr lvl="1"/>
            <a:r>
              <a:rPr lang="en-US" dirty="0" smtClean="0"/>
              <a:t>US agreed to cut its budget deficit and raise saving</a:t>
            </a:r>
          </a:p>
          <a:p>
            <a:pPr lvl="2"/>
            <a:r>
              <a:rPr lang="en-US" dirty="0" smtClean="0"/>
              <a:t>which in turn would reduce its current account deficit,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hile Japan agreed to market reforms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uch as enforcing competition.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r>
              <a:rPr lang="en-US" sz="3300" dirty="0"/>
              <a:t>That won’t </a:t>
            </a:r>
            <a:r>
              <a:rPr lang="en-US" sz="3300" dirty="0" smtClean="0"/>
              <a:t>happen now, with China.  </a:t>
            </a:r>
          </a:p>
          <a:p>
            <a:pPr lvl="1"/>
            <a:r>
              <a:rPr lang="en-US" dirty="0" smtClean="0"/>
              <a:t>Even if US political leadership returned to sanity,</a:t>
            </a:r>
          </a:p>
          <a:p>
            <a:pPr lvl="1"/>
            <a:r>
              <a:rPr lang="en-US" dirty="0" smtClean="0"/>
              <a:t>President Xi Jinping seems uninterested in market reforms.</a:t>
            </a:r>
            <a:endParaRPr lang="en-US" dirty="0"/>
          </a:p>
        </p:txBody>
      </p:sp>
      <p:pic>
        <p:nvPicPr>
          <p:cNvPr id="4" name="Picture 8" descr="j023475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3307"/>
            <a:ext cx="695035" cy="63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Chinese economists agree on appropriate reforms.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05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dirty="0"/>
              <a:t>Many </a:t>
            </a:r>
            <a:r>
              <a:rPr lang="en-US" sz="3800" dirty="0" smtClean="0"/>
              <a:t>reforms were </a:t>
            </a:r>
            <a:r>
              <a:rPr lang="en-US" sz="3800" dirty="0"/>
              <a:t>identified </a:t>
            </a:r>
            <a:r>
              <a:rPr lang="en-US" sz="3800" dirty="0" smtClean="0"/>
              <a:t>in 2013, </a:t>
            </a:r>
            <a:br>
              <a:rPr lang="en-US" sz="3800" dirty="0" smtClean="0"/>
            </a:br>
            <a:r>
              <a:rPr lang="en-US" sz="3800" dirty="0" smtClean="0"/>
              <a:t>at </a:t>
            </a:r>
            <a:r>
              <a:rPr lang="en-US" sz="3800" dirty="0"/>
              <a:t>the Third Plenum of the </a:t>
            </a:r>
            <a:r>
              <a:rPr lang="en-US" sz="3800" dirty="0" smtClean="0"/>
              <a:t>18</a:t>
            </a:r>
            <a:r>
              <a:rPr lang="en-US" sz="3800" baseline="30000" dirty="0" smtClean="0"/>
              <a:t>th</a:t>
            </a:r>
            <a:r>
              <a:rPr lang="en-US" sz="3800" dirty="0"/>
              <a:t> Party Congress</a:t>
            </a:r>
            <a:r>
              <a:rPr lang="en-US" sz="3800" dirty="0" smtClean="0"/>
              <a:t>: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dirty="0" smtClean="0"/>
              <a:t>financial </a:t>
            </a:r>
            <a:r>
              <a:rPr lang="en-US" dirty="0"/>
              <a:t>liberalization; </a:t>
            </a:r>
            <a:endParaRPr lang="en-US" dirty="0" smtClean="0"/>
          </a:p>
          <a:p>
            <a:r>
              <a:rPr lang="en-US" dirty="0" smtClean="0"/>
              <a:t>structural </a:t>
            </a:r>
            <a:r>
              <a:rPr lang="en-US" dirty="0"/>
              <a:t>shifts </a:t>
            </a:r>
            <a:endParaRPr lang="en-US" dirty="0" smtClean="0"/>
          </a:p>
          <a:p>
            <a:pPr lvl="1"/>
            <a:r>
              <a:rPr lang="en-US" dirty="0" smtClean="0"/>
              <a:t>away </a:t>
            </a:r>
            <a:r>
              <a:rPr lang="en-US" dirty="0"/>
              <a:t>from manufacturing toward services, </a:t>
            </a:r>
            <a:endParaRPr lang="en-US" dirty="0" smtClean="0"/>
          </a:p>
          <a:p>
            <a:pPr lvl="1"/>
            <a:r>
              <a:rPr lang="en-US" dirty="0" smtClean="0"/>
              <a:t>away </a:t>
            </a:r>
            <a:r>
              <a:rPr lang="en-US" dirty="0"/>
              <a:t>from exports </a:t>
            </a:r>
            <a:r>
              <a:rPr lang="en-US" dirty="0" smtClean="0"/>
              <a:t>&amp; </a:t>
            </a:r>
            <a:r>
              <a:rPr lang="en-US" dirty="0"/>
              <a:t>heavy </a:t>
            </a:r>
            <a:r>
              <a:rPr lang="en-US" dirty="0" smtClean="0"/>
              <a:t>investment toward </a:t>
            </a:r>
            <a:r>
              <a:rPr lang="en-US" dirty="0"/>
              <a:t>consumption; </a:t>
            </a:r>
            <a:endParaRPr lang="en-US" dirty="0" smtClean="0"/>
          </a:p>
          <a:p>
            <a:r>
              <a:rPr lang="en-US" dirty="0" smtClean="0"/>
              <a:t>environmental </a:t>
            </a:r>
            <a:r>
              <a:rPr lang="en-US" dirty="0"/>
              <a:t>clean-up; </a:t>
            </a:r>
            <a:endParaRPr lang="en-US" dirty="0" smtClean="0"/>
          </a:p>
          <a:p>
            <a:r>
              <a:rPr lang="en-US" dirty="0" smtClean="0"/>
              <a:t>land reform; </a:t>
            </a:r>
          </a:p>
          <a:p>
            <a:r>
              <a:rPr lang="en-US" dirty="0" smtClean="0"/>
              <a:t>hukou </a:t>
            </a:r>
            <a:r>
              <a:rPr lang="en-US" dirty="0"/>
              <a:t>reform;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rotection of private property rights;</a:t>
            </a:r>
          </a:p>
          <a:p>
            <a:r>
              <a:rPr lang="en-US" dirty="0" smtClean="0"/>
              <a:t>and </a:t>
            </a:r>
            <a:r>
              <a:rPr lang="en-US" dirty="0"/>
              <a:t>a reduction in the role of inefficient </a:t>
            </a:r>
            <a:r>
              <a:rPr lang="en-US" dirty="0" smtClean="0"/>
              <a:t>SOEs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thereby </a:t>
            </a:r>
            <a:r>
              <a:rPr lang="en-US" dirty="0"/>
              <a:t>giving dynamic private firms more room to grow.</a:t>
            </a:r>
          </a:p>
        </p:txBody>
      </p:sp>
      <p:pic>
        <p:nvPicPr>
          <p:cNvPr id="4" name="Picture 8" descr="j023475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91" y="914400"/>
            <a:ext cx="574409" cy="5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has happened to these reforms since 2013?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Some have been enacted, but most have not.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r>
              <a:rPr lang="en-US" sz="3600" dirty="0" smtClean="0"/>
              <a:t>If anything, the trend is an increasing role for </a:t>
            </a:r>
            <a:r>
              <a:rPr lang="en-US" sz="3600" dirty="0"/>
              <a:t>the </a:t>
            </a:r>
            <a:r>
              <a:rPr lang="en-US" sz="3600" dirty="0" smtClean="0"/>
              <a:t>state</a:t>
            </a:r>
            <a:r>
              <a:rPr lang="en-US" dirty="0" smtClean="0"/>
              <a:t>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pPr fontAlgn="base"/>
            <a:r>
              <a:rPr lang="en-US" sz="3600" dirty="0" smtClean="0"/>
              <a:t>It is not clear:</a:t>
            </a:r>
          </a:p>
          <a:p>
            <a:pPr lvl="1" fontAlgn="base"/>
            <a:r>
              <a:rPr lang="en-US" dirty="0" smtClean="0"/>
              <a:t>Does President Xi see few economic </a:t>
            </a:r>
            <a:r>
              <a:rPr lang="en-US" dirty="0"/>
              <a:t>advantages </a:t>
            </a:r>
            <a:r>
              <a:rPr lang="en-US" dirty="0" smtClean="0"/>
              <a:t>to free </a:t>
            </a:r>
            <a:r>
              <a:rPr lang="en-US" dirty="0"/>
              <a:t>markets </a:t>
            </a:r>
            <a:r>
              <a:rPr lang="en-US" dirty="0" smtClean="0"/>
              <a:t>?</a:t>
            </a:r>
          </a:p>
          <a:p>
            <a:pPr lvl="1" fontAlgn="base"/>
            <a:r>
              <a:rPr lang="en-US" dirty="0"/>
              <a:t>O</a:t>
            </a:r>
            <a:r>
              <a:rPr lang="en-US" dirty="0" smtClean="0"/>
              <a:t>r has he decided </a:t>
            </a:r>
            <a:r>
              <a:rPr lang="en-US" dirty="0"/>
              <a:t>he is willing to sacrifice some economic performance for the imperative of maintaining political control over Chinese </a:t>
            </a:r>
            <a:r>
              <a:rPr lang="en-US" dirty="0" smtClean="0"/>
              <a:t>society? 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3600" dirty="0" smtClean="0"/>
              <a:t>Currently</a:t>
            </a:r>
            <a:r>
              <a:rPr lang="en-US" sz="3600" dirty="0"/>
              <a:t>, in 2019, the Chinese government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is </a:t>
            </a:r>
            <a:r>
              <a:rPr lang="en-US" sz="3600" dirty="0"/>
              <a:t>once again reining in non-bank </a:t>
            </a:r>
            <a:r>
              <a:rPr lang="en-US" sz="3600" dirty="0" smtClean="0"/>
              <a:t>lending,</a:t>
            </a:r>
          </a:p>
          <a:p>
            <a:pPr lvl="1"/>
            <a:r>
              <a:rPr lang="en-US" sz="3000" dirty="0" smtClean="0"/>
              <a:t>concerned </a:t>
            </a:r>
            <a:r>
              <a:rPr lang="en-US" sz="3000" dirty="0"/>
              <a:t>over excessive credit, e.g., </a:t>
            </a:r>
            <a:r>
              <a:rPr lang="en-US" sz="3000" dirty="0" smtClean="0"/>
              <a:t>in </a:t>
            </a:r>
            <a:r>
              <a:rPr lang="en-US" sz="3000" dirty="0"/>
              <a:t>housing </a:t>
            </a:r>
            <a:r>
              <a:rPr lang="en-US" sz="3000" dirty="0" smtClean="0"/>
              <a:t>sector.</a:t>
            </a:r>
          </a:p>
          <a:p>
            <a:pPr lvl="1"/>
            <a:r>
              <a:rPr lang="en-US" sz="3000" dirty="0" smtClean="0"/>
              <a:t>Lending </a:t>
            </a:r>
            <a:r>
              <a:rPr lang="en-US" sz="3000" dirty="0"/>
              <a:t>to </a:t>
            </a:r>
            <a:r>
              <a:rPr lang="en-US" sz="3000" dirty="0" smtClean="0"/>
              <a:t>SOEs has been protected. </a:t>
            </a:r>
          </a:p>
          <a:p>
            <a:pPr lvl="1"/>
            <a:r>
              <a:rPr lang="en-US" sz="3000" dirty="0" smtClean="0"/>
              <a:t>The result: borrowing by private </a:t>
            </a:r>
            <a:r>
              <a:rPr lang="en-US" sz="3000" dirty="0"/>
              <a:t>firms is </a:t>
            </a:r>
            <a:r>
              <a:rPr lang="en-US" sz="3000" dirty="0" smtClean="0"/>
              <a:t>squeezed,</a:t>
            </a:r>
          </a:p>
          <a:p>
            <a:pPr lvl="2"/>
            <a:r>
              <a:rPr lang="en-US" sz="2600" dirty="0"/>
              <a:t>p</a:t>
            </a:r>
            <a:r>
              <a:rPr lang="en-US" sz="2600" dirty="0" smtClean="0"/>
              <a:t>erhaps an unintended consequence.</a:t>
            </a:r>
            <a:endParaRPr lang="en-US" sz="2600" dirty="0"/>
          </a:p>
        </p:txBody>
      </p:sp>
      <p:pic>
        <p:nvPicPr>
          <p:cNvPr id="4" name="Picture 8" descr="j023475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90600"/>
            <a:ext cx="574409" cy="5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38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4. Intellectual </a:t>
            </a:r>
            <a:r>
              <a:rPr lang="en-US" sz="3600" dirty="0"/>
              <a:t>Property </a:t>
            </a:r>
            <a:r>
              <a:rPr lang="en-US" sz="3600" dirty="0" smtClean="0"/>
              <a:t>Rights (IPR)</a:t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r>
              <a:rPr lang="en-US" sz="3600" dirty="0"/>
              <a:t>“Quid pro quo”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5257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China is said to require </a:t>
            </a:r>
            <a:r>
              <a:rPr lang="en-US" dirty="0"/>
              <a:t>foreign firms to share technology to local </a:t>
            </a:r>
            <a:r>
              <a:rPr lang="en-US" dirty="0" smtClean="0"/>
              <a:t>Joint-Venture partners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exchange for market access.</a:t>
            </a:r>
            <a:endParaRPr lang="en-US" sz="2400" dirty="0"/>
          </a:p>
          <a:p>
            <a:pPr lvl="1"/>
            <a:r>
              <a:rPr lang="en-US" dirty="0"/>
              <a:t>This is the area </a:t>
            </a:r>
            <a:r>
              <a:rPr lang="en-US" dirty="0" smtClean="0"/>
              <a:t>where </a:t>
            </a:r>
            <a:r>
              <a:rPr lang="en-US" dirty="0"/>
              <a:t>American economists tend to agree </a:t>
            </a:r>
            <a:r>
              <a:rPr lang="en-US" dirty="0" smtClean="0"/>
              <a:t>with Trump, that China violates international obligations.</a:t>
            </a:r>
            <a:endParaRPr lang="en-US" sz="2000" dirty="0"/>
          </a:p>
          <a:p>
            <a:pPr lvl="1"/>
            <a:r>
              <a:rPr lang="en-US" dirty="0"/>
              <a:t>But </a:t>
            </a:r>
            <a:r>
              <a:rPr lang="en-US" dirty="0" smtClean="0"/>
              <a:t>it is hard </a:t>
            </a:r>
            <a:r>
              <a:rPr lang="en-US" dirty="0"/>
              <a:t>to </a:t>
            </a:r>
            <a:r>
              <a:rPr lang="en-US" dirty="0" smtClean="0"/>
              <a:t>regulate relations between firms.</a:t>
            </a:r>
            <a:endParaRPr lang="en-US" sz="2000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t would be better for China to </a:t>
            </a:r>
            <a:r>
              <a:rPr lang="en-US" dirty="0"/>
              <a:t>abolish </a:t>
            </a:r>
            <a:r>
              <a:rPr lang="en-US" dirty="0" smtClean="0"/>
              <a:t>requirement that foreign firms must Joint </a:t>
            </a:r>
            <a:r>
              <a:rPr lang="en-US" dirty="0"/>
              <a:t>Venture </a:t>
            </a:r>
            <a:r>
              <a:rPr lang="en-US" dirty="0" smtClean="0"/>
              <a:t>with a local company if they want to set up operations in China.</a:t>
            </a:r>
          </a:p>
          <a:p>
            <a:pPr lvl="2"/>
            <a:r>
              <a:rPr lang="en-US" dirty="0" smtClean="0"/>
              <a:t>as </a:t>
            </a:r>
            <a:r>
              <a:rPr lang="en-US" dirty="0"/>
              <a:t>underway in finance </a:t>
            </a:r>
            <a:r>
              <a:rPr lang="en-US" dirty="0" smtClean="0"/>
              <a:t>&amp; autos.</a:t>
            </a:r>
            <a:endParaRPr lang="en-US" sz="1600" dirty="0"/>
          </a:p>
          <a:p>
            <a:pPr lvl="1"/>
            <a:r>
              <a:rPr lang="en-US" dirty="0"/>
              <a:t>Better </a:t>
            </a:r>
            <a:r>
              <a:rPr lang="en-US" dirty="0" smtClean="0"/>
              <a:t>yet:  </a:t>
            </a:r>
            <a:br>
              <a:rPr lang="en-US" dirty="0" smtClean="0"/>
            </a:br>
            <a:r>
              <a:rPr lang="en-US" dirty="0" smtClean="0"/>
              <a:t>abolish </a:t>
            </a:r>
            <a:r>
              <a:rPr lang="en-US" dirty="0"/>
              <a:t>tariffs, letting US </a:t>
            </a:r>
            <a:r>
              <a:rPr lang="en-US" dirty="0" smtClean="0"/>
              <a:t>&amp; </a:t>
            </a:r>
            <a:r>
              <a:rPr lang="en-US" dirty="0"/>
              <a:t>German auto companies export directly to Chinese consumers, without necessarily having to set up production facilities inside China.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2" descr="Image result for ford explor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62" y="914400"/>
            <a:ext cx="1450338" cy="9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7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(II) The future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900" b="1" dirty="0"/>
              <a:t>1. Predictions</a:t>
            </a:r>
            <a:r>
              <a:rPr lang="en-US" sz="3900" b="1" dirty="0" smtClean="0"/>
              <a:t>?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3300" dirty="0" smtClean="0"/>
              <a:t>Goldman </a:t>
            </a:r>
            <a:r>
              <a:rPr lang="en-US" sz="3300" dirty="0"/>
              <a:t>Sachs </a:t>
            </a:r>
            <a:r>
              <a:rPr lang="en-US" sz="3300" dirty="0" smtClean="0"/>
              <a:t>forecast (December 9) </a:t>
            </a:r>
            <a:br>
              <a:rPr lang="en-US" sz="3300" dirty="0" smtClean="0"/>
            </a:br>
            <a:r>
              <a:rPr lang="en-US" sz="3300" dirty="0" smtClean="0"/>
              <a:t>of </a:t>
            </a:r>
            <a:r>
              <a:rPr lang="en-US" sz="3300" dirty="0"/>
              <a:t>next development in trade </a:t>
            </a:r>
            <a:r>
              <a:rPr lang="en-US" sz="3300" dirty="0" smtClean="0"/>
              <a:t>war:</a:t>
            </a:r>
          </a:p>
          <a:p>
            <a:pPr lvl="1"/>
            <a:r>
              <a:rPr lang="en-US" dirty="0" smtClean="0"/>
              <a:t>“China </a:t>
            </a:r>
            <a:r>
              <a:rPr lang="en-US" dirty="0"/>
              <a:t>will purchase more US agricultural products in exchange for a rollback of the September 1 tariff step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15% on about $100bn of US imports from China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well as cancellation of the December 15 tariff threat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15% on the remaining $150bn</a:t>
            </a:r>
            <a:r>
              <a:rPr lang="en-US" dirty="0" smtClean="0"/>
              <a:t>.”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3300" dirty="0"/>
              <a:t>M</a:t>
            </a:r>
            <a:r>
              <a:rPr lang="en-US" sz="3300" dirty="0" smtClean="0"/>
              <a:t>y view:  </a:t>
            </a:r>
          </a:p>
          <a:p>
            <a:pPr lvl="1"/>
            <a:r>
              <a:rPr lang="en-US" sz="2900" dirty="0" smtClean="0"/>
              <a:t>The Dec.15 threat will probably be postponed </a:t>
            </a:r>
          </a:p>
          <a:p>
            <a:pPr lvl="2"/>
            <a:r>
              <a:rPr lang="en-US" sz="2500" dirty="0" smtClean="0"/>
              <a:t>the 5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tariff delay this year. </a:t>
            </a:r>
          </a:p>
          <a:p>
            <a:pPr lvl="1"/>
            <a:r>
              <a:rPr lang="en-US" sz="2900" dirty="0" smtClean="0"/>
              <a:t>There will be no comprehensive deal so long as Trump is president. 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ur trading partners have learned  that he does not keep his word. 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83" y="280400"/>
            <a:ext cx="1324817" cy="13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2. After </a:t>
            </a:r>
            <a:r>
              <a:rPr lang="en-US" sz="4000" b="1" dirty="0"/>
              <a:t>Trump, what trade </a:t>
            </a:r>
            <a:r>
              <a:rPr lang="en-US" sz="4000" b="1" dirty="0" smtClean="0"/>
              <a:t>strategy</a:t>
            </a:r>
            <a:br>
              <a:rPr lang="en-US" sz="4000" b="1" dirty="0" smtClean="0"/>
            </a:br>
            <a:r>
              <a:rPr lang="en-US" sz="4000" b="1" dirty="0" smtClean="0"/>
              <a:t>should we pursue?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373563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My choice </a:t>
            </a:r>
            <a:r>
              <a:rPr lang="en-US" sz="3300" dirty="0"/>
              <a:t>would be: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Let us restore the authority of the WTO </a:t>
            </a:r>
            <a:br>
              <a:rPr lang="en-US" dirty="0" smtClean="0"/>
            </a:br>
            <a:r>
              <a:rPr lang="en-US" dirty="0" smtClean="0"/>
              <a:t>&amp; other multilateral institutions.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Let us </a:t>
            </a:r>
            <a:r>
              <a:rPr lang="en-US" dirty="0"/>
              <a:t>go back to reciprocal elimination of </a:t>
            </a:r>
            <a:r>
              <a:rPr lang="en-US" dirty="0" smtClean="0"/>
              <a:t>tariffs.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 should re-join Trans-Pacific Partnership (TPP)</a:t>
            </a:r>
          </a:p>
          <a:p>
            <a:pPr marL="857250" lvl="2" indent="0">
              <a:buNone/>
            </a:pPr>
            <a:r>
              <a:rPr lang="en-US" dirty="0"/>
              <a:t>w</a:t>
            </a:r>
            <a:r>
              <a:rPr lang="en-US" dirty="0" smtClean="0"/>
              <a:t>hich goes beyond “shallow integration,” to include IPR, Investor-State Dispute Settlement, labor rights, and environmental protections.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Then China </a:t>
            </a:r>
            <a:r>
              <a:rPr lang="en-US" dirty="0" smtClean="0"/>
              <a:t>should eventually join </a:t>
            </a:r>
            <a:r>
              <a:rPr lang="en-US" dirty="0"/>
              <a:t>TPP</a:t>
            </a:r>
            <a:r>
              <a:rPr lang="en-US" dirty="0" smtClean="0"/>
              <a:t>.</a:t>
            </a: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/>
          </a:p>
          <a:p>
            <a:r>
              <a:rPr lang="en-US" sz="3300" dirty="0"/>
              <a:t>It is </a:t>
            </a:r>
            <a:r>
              <a:rPr lang="en-US" sz="3300" dirty="0" smtClean="0"/>
              <a:t>now seems that </a:t>
            </a:r>
            <a:r>
              <a:rPr lang="en-US" sz="3300" dirty="0"/>
              <a:t>aspirations </a:t>
            </a:r>
            <a:r>
              <a:rPr lang="en-US" sz="3300" dirty="0" smtClean="0"/>
              <a:t>for “deep integration” were </a:t>
            </a:r>
            <a:r>
              <a:rPr lang="en-US" sz="3300" dirty="0"/>
              <a:t>too ambitious. I would settle for </a:t>
            </a:r>
            <a:r>
              <a:rPr lang="en-US" sz="3300" dirty="0" smtClean="0"/>
              <a:t>(1) and (2).</a:t>
            </a:r>
            <a:endParaRPr lang="en-US" sz="33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58599"/>
            <a:ext cx="685800" cy="6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5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III) </a:t>
            </a:r>
            <a:r>
              <a:rPr lang="en-US" dirty="0" smtClean="0"/>
              <a:t>A Long-Run Perspective on China’s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6934200" cy="441960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2800" dirty="0" smtClean="0"/>
              <a:t>Long-term </a:t>
            </a:r>
            <a:r>
              <a:rPr lang="en-US" sz="2800" dirty="0"/>
              <a:t>perspective on the rise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&amp; </a:t>
            </a:r>
            <a:r>
              <a:rPr lang="en-US" sz="2800" dirty="0"/>
              <a:t>fall of great </a:t>
            </a:r>
            <a:r>
              <a:rPr lang="en-US" sz="2800" dirty="0" smtClean="0"/>
              <a:t>powers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The rise of </a:t>
            </a:r>
            <a:r>
              <a:rPr lang="en-US" sz="2800" dirty="0" smtClean="0"/>
              <a:t>China.  </a:t>
            </a:r>
          </a:p>
          <a:p>
            <a:pPr marL="857250" lvl="1" indent="-457200"/>
            <a:r>
              <a:rPr lang="en-US" sz="2100" dirty="0" smtClean="0"/>
              <a:t>Did its GDP pass the US in 2014?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China's recent </a:t>
            </a:r>
            <a:r>
              <a:rPr lang="en-US" sz="2800" dirty="0" smtClean="0"/>
              <a:t>slowdown</a:t>
            </a:r>
          </a:p>
          <a:p>
            <a:pPr lvl="1"/>
            <a:r>
              <a:rPr lang="en-US" sz="2100" dirty="0" smtClean="0"/>
              <a:t> Explanations.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639762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1. The long-term rise &amp; fall of great powers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9400" y="196209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PPP basis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460" y="6096000"/>
            <a:ext cx="71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global contribution </a:t>
            </a:r>
            <a:r>
              <a:rPr lang="en-US" sz="1400" dirty="0" smtClean="0"/>
              <a:t>by </a:t>
            </a:r>
            <a:r>
              <a:rPr lang="en-US" sz="1400" dirty="0"/>
              <a:t>major economies from 1 AD to 2008 AD according to </a:t>
            </a:r>
            <a:r>
              <a:rPr lang="en-US" sz="1400" dirty="0" smtClean="0"/>
              <a:t>estimates </a:t>
            </a:r>
            <a:br>
              <a:rPr lang="en-US" sz="1400" dirty="0" smtClean="0"/>
            </a:br>
            <a:r>
              <a:rPr lang="en-US" sz="1400" dirty="0" smtClean="0"/>
              <a:t>by Angus Maddison, 2007, </a:t>
            </a:r>
            <a:r>
              <a:rPr lang="en-US" sz="1400" i="1" dirty="0"/>
              <a:t>Contours of the World </a:t>
            </a:r>
            <a:r>
              <a:rPr lang="en-US" sz="1400" i="1" dirty="0" smtClean="0"/>
              <a:t>Economy, I - 2030 AD</a:t>
            </a:r>
            <a:r>
              <a:rPr lang="en-US" sz="1400" dirty="0" smtClean="0"/>
              <a:t> (Oxford Univ. Press).</a:t>
            </a:r>
            <a:endParaRPr lang="en-US" sz="1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" y="762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/>
              <a:t>From 1500 to 1820, China was the world’s largest economy.</a:t>
            </a:r>
            <a:endParaRPr lang="en-US" sz="2900" dirty="0"/>
          </a:p>
        </p:txBody>
      </p:sp>
      <p:pic>
        <p:nvPicPr>
          <p:cNvPr id="1029" name="Picture 5" descr="Flag of the Qing Dynasty (1889-1912)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22" y="2667000"/>
            <a:ext cx="1039578" cy="69305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6506" y="6642556"/>
            <a:ext cx="1334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Note: Flag is Qing Dynasty’s</a:t>
            </a:r>
            <a:endParaRPr lang="en-US" sz="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19400" y="3276600"/>
            <a:ext cx="0" cy="2125496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87112" y="3124200"/>
            <a:ext cx="0" cy="2371928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687112" y="3013526"/>
            <a:ext cx="1866088" cy="216807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760526" y="3429000"/>
            <a:ext cx="1868874" cy="1828800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75509" y="3013526"/>
            <a:ext cx="1019454" cy="788700"/>
          </a:xfrm>
          <a:prstGeom prst="straightConnector1">
            <a:avLst/>
          </a:prstGeom>
          <a:ln w="57150">
            <a:solidFill>
              <a:srgbClr val="008B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What is the US trying to </a:t>
            </a:r>
            <a:r>
              <a:rPr lang="en-US" sz="3200" b="1" dirty="0" smtClean="0"/>
              <a:t>accomplish</a:t>
            </a:r>
            <a:br>
              <a:rPr lang="en-US" sz="3200" b="1" dirty="0" smtClean="0"/>
            </a:br>
            <a:r>
              <a:rPr lang="en-US" sz="3200" b="1" dirty="0" smtClean="0"/>
              <a:t>in its </a:t>
            </a:r>
            <a:r>
              <a:rPr lang="en-US" sz="3200" b="1" dirty="0"/>
              <a:t>trade war with China?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05800" cy="5486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600" b="1" dirty="0" smtClean="0"/>
              <a:t>The truth: President Trump has no coherent trade strategy.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 smtClean="0"/>
          </a:p>
          <a:p>
            <a:pPr marL="0" indent="0">
              <a:buNone/>
            </a:pPr>
            <a:r>
              <a:rPr lang="en-US" sz="4600" b="1" dirty="0" smtClean="0"/>
              <a:t>I) Four </a:t>
            </a:r>
            <a:r>
              <a:rPr lang="en-US" sz="4600" b="1" dirty="0"/>
              <a:t>Trump trade demands on </a:t>
            </a:r>
            <a:r>
              <a:rPr lang="en-US" sz="4600" b="1" dirty="0" smtClean="0"/>
              <a:t>China:</a:t>
            </a:r>
            <a:endParaRPr lang="en-US" sz="1500" b="1" dirty="0" smtClean="0"/>
          </a:p>
          <a:p>
            <a:endParaRPr lang="en-US" sz="1500" b="1" dirty="0"/>
          </a:p>
          <a:p>
            <a:pPr marL="514350" indent="-514350">
              <a:buFont typeface="+mj-lt"/>
              <a:buAutoNum type="arabicPeriod"/>
            </a:pPr>
            <a:r>
              <a:rPr lang="en-US" sz="4400" b="1" dirty="0" smtClean="0"/>
              <a:t>Stop </a:t>
            </a:r>
            <a:r>
              <a:rPr lang="en-US" sz="4400" b="1" dirty="0"/>
              <a:t>“currency manipulation</a:t>
            </a:r>
            <a:r>
              <a:rPr lang="en-US" sz="4400" b="1" dirty="0" smtClean="0"/>
              <a:t>”</a:t>
            </a:r>
            <a:r>
              <a:rPr lang="en-US" sz="1500" b="1" dirty="0" smtClean="0"/>
              <a:t/>
            </a:r>
            <a:br>
              <a:rPr lang="en-US" sz="1500" b="1" dirty="0" smtClean="0"/>
            </a:br>
            <a:endParaRPr lang="en-US" sz="1500" dirty="0"/>
          </a:p>
          <a:p>
            <a:pPr marL="514350" lvl="0" indent="-514350">
              <a:buFont typeface="+mj-lt"/>
              <a:buAutoNum type="arabicPeriod"/>
            </a:pPr>
            <a:r>
              <a:rPr lang="en-US" sz="4400" b="1" dirty="0" smtClean="0"/>
              <a:t>Managed </a:t>
            </a:r>
            <a:r>
              <a:rPr lang="en-US" sz="4400" b="1" dirty="0"/>
              <a:t>trade:</a:t>
            </a:r>
            <a:r>
              <a:rPr lang="en-US" sz="4400" dirty="0"/>
              <a:t>   Ask China to agree to buy </a:t>
            </a:r>
            <a:br>
              <a:rPr lang="en-US" sz="4400" dirty="0"/>
            </a:br>
            <a:r>
              <a:rPr lang="en-US" sz="4400" dirty="0" smtClean="0"/>
              <a:t>US exports to </a:t>
            </a:r>
            <a:r>
              <a:rPr lang="en-US" sz="4400" dirty="0"/>
              <a:t>reduce bilateral trade </a:t>
            </a:r>
            <a:r>
              <a:rPr lang="en-US" sz="4400" dirty="0" smtClean="0"/>
              <a:t>imbalance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  <a:p>
            <a:pPr marL="514350" lvl="0" indent="-514350">
              <a:buFont typeface="+mj-lt"/>
              <a:buAutoNum type="arabicPeriod"/>
            </a:pPr>
            <a:r>
              <a:rPr lang="en-US" sz="4400" b="1" dirty="0" smtClean="0"/>
              <a:t>Reduce </a:t>
            </a:r>
            <a:r>
              <a:rPr lang="en-US" sz="4400" b="1" dirty="0"/>
              <a:t>the role of China’s government in the economy </a:t>
            </a:r>
            <a:r>
              <a:rPr lang="en-US" sz="1500" b="1" dirty="0" smtClean="0"/>
              <a:t/>
            </a:r>
            <a:br>
              <a:rPr lang="en-US" sz="1500" b="1" dirty="0" smtClean="0"/>
            </a:br>
            <a:endParaRPr lang="en-US" sz="1500" dirty="0"/>
          </a:p>
          <a:p>
            <a:pPr marL="514350" indent="-514350">
              <a:buFont typeface="+mj-lt"/>
              <a:buAutoNum type="arabicPeriod"/>
            </a:pPr>
            <a:r>
              <a:rPr lang="en-US" sz="4400" b="1" dirty="0" smtClean="0"/>
              <a:t>Stop </a:t>
            </a:r>
            <a:r>
              <a:rPr lang="en-US" sz="4400" b="1" dirty="0"/>
              <a:t>“Quid pro </a:t>
            </a:r>
            <a:r>
              <a:rPr lang="en-US" sz="4400" b="1" dirty="0" smtClean="0"/>
              <a:t>quos”</a:t>
            </a:r>
            <a:r>
              <a:rPr lang="en-US" sz="4400" dirty="0" smtClean="0"/>
              <a:t> (foreigners asked to </a:t>
            </a:r>
            <a:r>
              <a:rPr lang="en-US" sz="4400" dirty="0"/>
              <a:t>share </a:t>
            </a:r>
            <a:r>
              <a:rPr lang="en-US" sz="4400" dirty="0" smtClean="0"/>
              <a:t>technology).</a:t>
            </a:r>
            <a:endParaRPr lang="en-US" sz="4400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4600" b="1" dirty="0" smtClean="0"/>
              <a:t>II) The future: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There will be no comprehensive settlement under Trump. 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After Trump, </a:t>
            </a:r>
            <a:r>
              <a:rPr lang="en-US" sz="4000" dirty="0"/>
              <a:t>what trade strategy </a:t>
            </a:r>
            <a:r>
              <a:rPr lang="en-US" sz="4000" dirty="0" smtClean="0"/>
              <a:t>should we pursue?</a:t>
            </a:r>
          </a:p>
          <a:p>
            <a:pPr marL="857250" lvl="1" indent="-457200">
              <a:buFontTx/>
              <a:buChar char="-"/>
            </a:pPr>
            <a:r>
              <a:rPr lang="en-US" sz="3600" dirty="0" smtClean="0"/>
              <a:t>Restore rule-based multilateral system, especially the WTO</a:t>
            </a:r>
          </a:p>
          <a:p>
            <a:pPr marL="857250" lvl="1" indent="-457200">
              <a:buFontTx/>
              <a:buChar char="-"/>
            </a:pPr>
            <a:r>
              <a:rPr lang="en-US" sz="3600" dirty="0" smtClean="0"/>
              <a:t>Return to negotiation of reciprocal tariff reduction</a:t>
            </a:r>
            <a:r>
              <a:rPr lang="en-US" sz="3600" dirty="0" smtClean="0"/>
              <a:t>.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 smtClean="0"/>
          </a:p>
          <a:p>
            <a:pPr marL="0" indent="0">
              <a:buNone/>
            </a:pPr>
            <a:r>
              <a:rPr lang="en-US" sz="4500" b="1" dirty="0" smtClean="0"/>
              <a:t>III)  A long-run perspective on China’s GDP.</a:t>
            </a:r>
            <a:endParaRPr lang="en-US" sz="4500" b="1" dirty="0"/>
          </a:p>
        </p:txBody>
      </p:sp>
      <p:pic>
        <p:nvPicPr>
          <p:cNvPr id="4" name="Picture 8" descr="j023475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925" y="5213390"/>
            <a:ext cx="102584" cy="11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the 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century: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1534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Within Western Europe,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UK economy dominated,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pPr lvl="1"/>
            <a:r>
              <a:rPr lang="en-US" dirty="0" smtClean="0"/>
              <a:t>but was surpassed by Germany’s GDP in 1900.</a:t>
            </a:r>
            <a:endParaRPr lang="en-US" sz="900" dirty="0" smtClean="0"/>
          </a:p>
          <a:p>
            <a:pPr lvl="1"/>
            <a:endParaRPr lang="en-US" sz="900" dirty="0" smtClean="0"/>
          </a:p>
          <a:p>
            <a:pPr lvl="1"/>
            <a:r>
              <a:rPr lang="en-US" dirty="0" smtClean="0"/>
              <a:t>According to Graham Allison’s </a:t>
            </a:r>
            <a:r>
              <a:rPr lang="en-US" i="1" dirty="0" smtClean="0"/>
              <a:t>Thucydides Trap,</a:t>
            </a:r>
            <a:br>
              <a:rPr lang="en-US" i="1" dirty="0" smtClean="0"/>
            </a:br>
            <a:r>
              <a:rPr lang="en-US" dirty="0" smtClean="0"/>
              <a:t>the challenge of Germany’s rise led to World War I,</a:t>
            </a:r>
          </a:p>
          <a:p>
            <a:pPr lvl="2"/>
            <a:r>
              <a:rPr lang="en-US" dirty="0" smtClean="0"/>
              <a:t>a worrisome precedent as China’s rise challenges the US.</a:t>
            </a:r>
            <a:endParaRPr lang="en-US" sz="2600" dirty="0" smtClean="0"/>
          </a:p>
          <a:p>
            <a:pPr marL="914400" lvl="2" indent="0">
              <a:buNone/>
            </a:pPr>
            <a:endParaRPr lang="en-US" sz="2600" dirty="0" smtClean="0"/>
          </a:p>
          <a:p>
            <a:r>
              <a:rPr lang="en-US" dirty="0" smtClean="0"/>
              <a:t>US GDP passed the UK in 1872,</a:t>
            </a:r>
          </a:p>
          <a:p>
            <a:pPr lvl="2"/>
            <a:r>
              <a:rPr lang="en-US" dirty="0" smtClean="0"/>
              <a:t>an example when the Thucydides Trap was avoided,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US surpassed all of Western Europe by 1950.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Soviet Union was at #2, 1940-1980,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ucceeded by Japan, </a:t>
            </a:r>
          </a:p>
          <a:p>
            <a:pPr lvl="2"/>
            <a:r>
              <a:rPr lang="en-US" dirty="0" smtClean="0"/>
              <a:t>viewed as a juggernaut in the 1980s.</a:t>
            </a:r>
            <a:endParaRPr lang="en-US" dirty="0"/>
          </a:p>
        </p:txBody>
      </p:sp>
      <p:pic>
        <p:nvPicPr>
          <p:cNvPr id="2052" name="Picture 4" descr="Flag of the United States of Ame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72" y="3886200"/>
            <a:ext cx="1024114" cy="63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Union Flag: a red cross over combined red and white saltires, all with white borders, over a dark blue background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72" y="1574844"/>
            <a:ext cx="1027450" cy="55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ermany flag 1900 19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72" y="2514600"/>
            <a:ext cx="1023251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Japa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791200"/>
            <a:ext cx="1010823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USSR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73" y="4896401"/>
            <a:ext cx="1023250" cy="8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6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rankings today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72643"/>
            <a:ext cx="6248400" cy="430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9906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Largest economies by nominal GDP in </a:t>
            </a:r>
            <a:r>
              <a:rPr lang="en-US" sz="2800" dirty="0" smtClean="0"/>
              <a:t>2017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438400" y="5848906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IMF estimates (WEO database, April </a:t>
            </a:r>
            <a:r>
              <a:rPr lang="en-US" sz="1600" dirty="0"/>
              <a:t>2018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919879" y="6218238"/>
            <a:ext cx="541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Note: At current exchange rates, France may be ahead of India.</a:t>
            </a:r>
          </a:p>
          <a:p>
            <a:pPr algn="ctr"/>
            <a:r>
              <a:rPr lang="en-US" sz="1600" dirty="0" smtClean="0"/>
              <a:t> Italy, Brazil, Canada, Russia &amp; Korea follow.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78" y="2133600"/>
            <a:ext cx="8683625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Headlines about China’s economy 5ears ago: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6" y="2819400"/>
            <a:ext cx="8688358" cy="160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China poised to pass US as world’s leading  economic  power  this  year  </a:t>
            </a:r>
            <a:r>
              <a:rPr lang="en-US" sz="1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8000" dirty="0" smtClean="0">
                <a:latin typeface="Calibri" panose="020F0502020204030204" pitchFamily="34" charset="0"/>
              </a:rPr>
              <a:t>April 30, 2014, </a:t>
            </a:r>
            <a:r>
              <a:rPr lang="en-US" sz="8000" i="1" dirty="0" smtClean="0">
                <a:latin typeface="Calibri" panose="020F0502020204030204" pitchFamily="34" charset="0"/>
              </a:rPr>
              <a:t>Financial Times.</a:t>
            </a:r>
            <a:r>
              <a:rPr lang="en-US" sz="6400" i="1" dirty="0" smtClean="0">
                <a:latin typeface="Calibri" panose="020F0502020204030204" pitchFamily="34" charset="0"/>
              </a:rPr>
              <a:t/>
            </a:r>
            <a:br>
              <a:rPr lang="en-US" sz="6400" i="1" dirty="0" smtClean="0">
                <a:latin typeface="Calibri" panose="020F0502020204030204" pitchFamily="34" charset="0"/>
              </a:rPr>
            </a:br>
            <a:endParaRPr lang="en-US" dirty="0" smtClean="0"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gerian" pitchFamily="82" charset="0"/>
              </a:rPr>
              <a:t>China surpasses U.S. to become largest world economy </a:t>
            </a:r>
            <a:r>
              <a:rPr lang="en-US" sz="11200" dirty="0" smtClean="0"/>
              <a:t>   </a:t>
            </a:r>
            <a:r>
              <a:rPr lang="en-US" sz="8000" dirty="0" smtClean="0"/>
              <a:t>Dec. 6, 2014, </a:t>
            </a:r>
            <a:r>
              <a:rPr lang="en-US" sz="8000" i="1" dirty="0" smtClean="0"/>
              <a:t>FoxNews.com.</a:t>
            </a:r>
          </a:p>
          <a:p>
            <a:pPr fontAlgn="t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AutoShape 2" descr="data:image/jpeg;base64,/9j/4AAQSkZJRgABAQAAAQABAAD/2wCEAAkGBxQTEhUUExQWFRQXGBoZGBcYGRwdGhwdIBkaHBodHBwdHCggGBwlHBwcIjEhJSkrLy4uHB8zODMsNygtLisBCgoKDg0OGxAQGywkICY0LC0sLCwsLCwsLywsLCwsLCwsLCwsLDAsLCwsLC0sLCwsLCwsLCwsLCwsLCwsLCwsLP/AABEIALgBEgMBEQACEQEDEQH/xAAbAAABBQEBAAAAAAAAAAAAAAAEAQIDBQYAB//EAEIQAAIBAgQEBAMFBwIDCQEAAAECEQADBBIhMQUiQVEGE2FxMoGRFEJSobEHI3LB0eHwM2JDgqIVFiRTg5KywvFE/8QAGgEAAwEBAQEAAAAAAAAAAAAAAQIDBAAFBv/EADYRAAEDAgMGBgICAgIDAAMAAAEAAhEDIRIxQQRRYXGB8BMikaGx0cHhMvEUIwVCM1LSFWKi/9oADAMBAAIRAxEAPwDy0VJaYSlaC7CSnWVHWiVposGqe60oVHtgpoFFTSha5EBOignDQkIrkCClArimA3qVaWFUGBKUGuhEOBzST2roQxbkuaK6E2IBMJ60VIlcGroXKRULGB/hoTCMSVdXPCeNSM2GuiTAgZpPT4SY+elZxtVE2DgqU2NcYxD1C3GG8GYVbTW7xDOCyrdQFHURuwnI5DDvqKw+PtD3zTB5Zg+0i3uourgRhy4x7HO6i/7rYdsMuH84eYhZkvldizyUKgklCPoRPXVnVNoa81CwxkR+Z3rhtDS4EZbpBPP1VdxrwE7PbOHgo2VG6cwgM+ugDLDxPU09LbYBD88+h0VAWuJJtr0+1kOKcNaxee051RiJ6GCQCPQ7/OtzHh7cQ1TBsgOQk/OmhPJSh47ihhRD4UebvTRCg50m6cEnahKLWl2SZ5dFA00mQ10pSwpIopQLriRB01rgCnJaGmQhTTrziZXA1yCUGuTA3UqtSrQC02UmUUsouYCkiip+EibuEAPp60uJbjs4BUN5BtRCSoxsQhilUCzGkQlX3oJmi8FPYihCewKTP2owhO5cs1y5pISmuXEhKKEI5apYFBERvUtmyWIABJOgAEknsAOtcSAnaC43RWF4dcuXVtKp8xjAVuUkxtzQAfQ70pqNa3ETb1+FUsg+aymbg10NdQ22D2lz3EIhlWQCxHUCRqOhnal8VkAg2KXy52hAXMIylcysMwBWQRmB2K9x7U4c05JRSMo3hXB7l655dtQX15SVU6CSBmIk+lTqVWsbiJt6/CcMDTL7c5+lp/DXhezdS8MR59u7aaGGijKdIGZTLT0kaVjrbQ9rm4IIPr8pnPNMA4QQdTP404+q1WP4yqBLeHnkTygSx5ssAAkHmb+p7UtLYwCXVrnON3NeeXGoSd53ewB+T6HNUd2xcY531gwQWhVkwPy1IHQ/XSXy0Nm2kfgJwwNJd6z0HM2/SgbBEZjz5gZ6iRPKoHrBqYe2RGR+dfRUwGLzPpbdF8/ZWHD+MPhnS3eZvLZRmJIlZOsf7R+HtMQdaUMZXuYsc+XypvYG5Z5xp7fjqrXxhw23ds3nZB5pyqpOytOsHrMHUbiD1rLQL6NTAdJlXouJAaMvx9D5XkREdK9kXVpLTwXLr71xsiw40gTtQlKWTZMcRRCi4Ycio/MI60YlJ4rxquOIPpXYQgdqeBCHJqiz4yblcK6EMRSVyQpKC6EorkQEoriiDBU4OlItINk6fauVMXBSnXc12SrnqonUe1FIQOShcUQpPMpmWjKWEorl11IlskE9Bue3ae1KSAiASnZaCMJKKC4LRXQpFtyQOpIA9ztSzCcNut3wjwYlywDcGJw99HyPIEZt0ZAQpI9mkEdd6wP2pwfDIcDl9H+kzngWcBHA7s94/C1GKx6EoSoxFy0FyXnVcysIBfMOuYFssEaGDU2bNAguwzoPjMeyiHOvgsDM30JjcdJvY8FKvFxIZrQBZAhbKpaJ0Qk5SFzTy69a47JTmA4/uM+wh58Mabp1yyjPqFD5eCu4dMMyMtm3GQB+ZSGLZldoMEGD6R70ng7Q13iAguPuO+CYVXB2LXrEDfHrmp+L4nCXblu66h7lshrJVwG0jlfKSW5hOvc7a0GbPtDGxkDn+krKxAgazmPiYHuqrHYy7fAtgstsgQdxBUxOugnT269tdJlKjJYJd7zrCHhYruy9uvXp1uibfCVETyMZZlOoRZEOpPT279Igrnkf3wKfxIm36voocaMxIUAqAApjSTA8yR3E7xHyroAtr9aJgS4T3fXvqqlrgkgOLjwCy5i0vPQL2MmBHSnLQPL/AB3W06pcJzF+c3O+FBjVbK2rFB8UCCW0gEMSYGnr+tIyMQix0HDfZE2BGm/jx74LZixbfCK14MCiKUY6a+VbAidDJWPmazVnPFfynOJXYsDhAH5zP3K86bwvfdmICqhYlSxIkEyI07VrG2Um8d62AW8x+1Q4yyyOVMSpjTY+1aWODgCFMmbhRe00V14sU0uYiuhK5ziIKW5g3CqxVgrzlYjlaNDB2JB3rg9skA3GamaRKM4l4du2bCXzBtsxRoBDW3G6XAQMp7dD9JSntDXvLNR7jeFCowNNu/scVX38E6EBlILKrr6qwlWHcEfz7VUVAcjwSmmZjVQZacFDCkK0ECE2K5cI1SRRTJwWhK7AFIDQVRCXN/kUFyUmiUS4lIRQXQjOE8OuYi4LVpcznYCJgb7+lJUqNptxONlam2cyAF6JwP8AZkxi5iWVMpBCGHmDJD6gAEaaGvMqf8k3+LL8UateiyA2536e4v6LXcTwmGQKqWMPcTY2haBMaDQqDEeorFSFV5JkjjKztrVXZuP49Fn+EcFw9i9dvWFZTdUW1sXFm2QzKWUE6kGNiNJ0ra81ntFNwniM++KbF5YNuPf2sX4u8NtYuXrlu3GFzKbTgggq4kQZ1APL6adxWvZtoFRoBPm1Vabmllzf6WWJrapk3XKa5EG62v7OuHXrl5XRUa0GVbubIRG8FW+8PiUgbj3rz9tqMa2HG+mauXNFMkug6RM+y3HiDEDNkJAZpzssgQAwDRJAJ2J7e9R2ZpZT8QC5yHDX6HVYWeYxp37CxPRCJhSRmEAXAWzqQdIgKR3zAAb796ufKL3jQ7+CqHAmfcd935qG+TGqwW5nBOjLuNehyyAP4p6EdAAjQZHWfq6OtxfXdH2g7jykwATAV+yCUIYbj1J99IogXjqR00XafB+0mRdSRlzDJrqkE8zZuhVtTtoDp1HNvHrx4SFzjEkW03jj+VeYPIrNGS0SRoOZCAASumok8wIGoYyKz1qxpkSMQ95S3N/jsd5I5OHkrOZG1nlLdOkmdNBpHSs3/wCSbMFpCWADHz/a8x8U8Wvtcey/7oIcptqdCRpJP3pHy1r1aLGBsi86rUGWDpndwVbwa2S+hIgEkggGI9aaqWxdO4ANMlaO0C7WkWJeFUjISASBzab76+/rWcNzA652PDgsu6cuG7jb4+1p/FwAS2xdlgQtrKOh1JM9so67etRaS6o+BrnO6wCNIw+Yk77W/srM8I41cvTmbQQqxGkR+mlM/ZWDLmVYnD1KuLfghHunzFOozA5jrIncbe8Un+S5rMQPDv6Q8QNaTEwpML+zq0Fum5nI0ywedNdSD8NwAGYK9N+4qbY6W4CD+frol8YWAi/p8T7peDeHhYtvaxDYe/aYZVbIQQCxkG7HKI1mZU+1cXOruDqQcDztlu7kIVKsWxEcDA03TJ6C/BPNrAphRhG/eWVYtzsS+ctIg2xymCR67daPhbQX+ISGu6ZcrqXi+bEBlw/+oVv/AN6cP1IysIKFGKmOpkb6AddBWcf8e7DdwnPX6U8bs787f/SFu4zA3rtu6wUuiFEJzqMpBkZcuXYkAzpM1obslZoLWuEZ569YOa4VLGxvwk+snrZCWfB+GbAPh0ZXOZmt3mAGVm+BSykgiAFOus7DSg+rWZU8VwIiARvHBMaswBkP7NtPRYx/AOI8qySuS9cuNba25AjRmVpE8pVW77CN61f51PE4C4ABn2j3VcLJieM5hZW5hyu4gEkA9DlMGDsYMfUd62zeFLACAd+SiK0UMBC4etBcJBunGuRK6B3oXXYOKeTRKrBOiYwrkwEIrhXEHw91L1sw9tgwnb1B9CJB9CaD2B7S12RXECLr2bBftE4feQG63lt1R0JgxrDAEEV4B/4/aGmG3HAx+Vmw1GZT0Q9nxjgr15FtlwQeV1w+gnSSfiC666R3qrdnrUBjtyJ/r5VQ2q5pkE9fxdaDiFtUhWg6QSQSNNpUmAvcg7E6U1DamVLOEdbfpTa0mS3vvdCoeJYcKj23XzcOzAdRllc+8+kiJPKN9BWlzLyLO37+frn/AGixxnF9ad5LF+K/DSJbu4lGzTdDEKpCKjaEj/1No6ETBkCtKs7EKbhH57CuxwdAic/69OSqsH4UxDlCE0uWjdQnQMBErJ0VtZEwCCNdaZ21UxN8jBVYDHEHSPdb7w3hPsmHZXslbl1QbiF8xUqxCAKF5SwMjUka9qxOAr1A6fKNYjoo13lxAaRbKAbk6Z3jWPyERw201x87AjRtoySMsaRIXb2getXfBzFrJYIECZv769UN4i8WWsL+7Rc90ACF00AgFjB9CIk0zGOqCSYCfDdZO5+0DEyxy2YaeUq3XsS3b+dW8BvFNAjv6Hyp7Xjtf+Jh9dfgbTX0Mddd6U7PuKMwpG8a4fL+7w7giY1ECVgfe/lSu2dzjcrmGMgg8V41uuCtpFsj3kxG20R161w2ZozMqlMFx8y1Phu+wsAm9mltXnSSDKknY6jf07V520U/EqHyoVzTEWgd+yy3GPDl43bjBxcUkuGJhisZpYHUQsenat7NoEAOBB7CLC3BnEaX+kvCOHvYdhdhNuo11nQwwA/Olq1GvAw3PVOWOmAbcFoOD2//ABNtgweWbVW0zeW4QRHcqPc0KDhjw7spzUa1FzWGpYjWFfce8PfaUdk0Yi5FxukFciwNQsZthvr6Vgo1/CIa7hbvVRa5rT6c51MqLg3hq3aw1sYgL5qjmNpxqJJEzo2kamruruqP/wBN50I3JalXzTMgb5CIx/i+1bJVJ6BQII6yZ6TptPWuZsGMTVMHOBf8x+VAkk9j9+w4FZ/EcdvtovIg0BBJ1+ek/Ia1qbRotuxt+Nz9eyfC4nzfX79Son4VdZiGLPdJaVJk5QAQQeuuYe9F1cOAk238dyZrA2w7CMwvBlguuW5bS4Bl+8xjYDrplJU66H1qWJzhGTo6Dn7oEi2H04x+PxdSXODqbaFYuXGT4QBltlmAE9gDmWDqCdt6QucASfLffcgfk8NEARMN6k9/tNu+G/jCMHZFkuZCLA0Ag6toQfSKLKxls2xaZk39hr1RlsEjLvv82QF3h9ywDeF3yzAPJqZMnJvDCN50p6W0TDAJ+DpN0XBpzM988lbcJ8QZX8i/lQgwXXRJ2hh9zaMywN5EajquzU6zA6nY6bj3ZTxRMmRr3qpvEPhm23Dvs9lCPLcG3mEvmPxSR3kgkdIOorBTr1Ke0Y6puQZHWPxKu3zvExHtGi8fxuFa05RwVYbg/wCdq92m8PaHNMhUezDYocHbrTqOSaTRhLKeK6FSFO66VOVtc0QomQRvTSoloF5Ue1NKSUsUsowNyJwOMey4e2723GzKSp/LcehoOaHiCJCIa02cFrLP7SseFjPbb1NsT+RA/Ksf/wCPoTMe5Sf4rDkT7fS1XhnxA2ItH7VaAOZTbccttmzjSCdDI3Ghnod5vfTpSxhJOjcz/XPJF+ymnDptxzVg/DWU/uzyznYqdAoRQRE6w2h1nKNSZpnnEPNlu4rO0t/fffGU1uMXBbhlEXFRiWIytOmsJA0A06gadakNmp4gRNp++7LovOWW+0776Z5qvxGdy2Ya5lBhhGyneZmRo2/rVsbWgYYAue9/VVYzueuka7oU3GeL/ZMOzE87aIJ3YgevopI6/OhTBqGNAqYBNs/xvXk124WJLEknUn1rbZVO4I7gfCDibmRXCEDchiBvExsCYE9yKD3YWypuJByJ5ILF4J7TZLilWgGD67dIoh83CaLwrHhnAnuAHZdPUmTHKOuulSfXDTCr4bGDzXNrDctLhfBxyk5SSAcyk84AMTl676Dr0qPjjFBPLjaVF20jId5/jor7C4EWUbJla2JXM3wtbYgB0A3IAMx0n0oYgSJsd2sjQrOXl1yf6VgqKASup/eBb2hNwKsZI69u3LNLE5jdbdxSScr688+/0hcQ9ohbYtMgbMbTGM7EwoUidDM6noNIrhSBBcTO/cNSVzKtRjpFt3e6/wBoZsIeyqCSFWBnkEAZigjfQN3jaakabjdrrjXLuy9Jm1Bsteyxz17nvge/FLoBDG3Ox5jmkaGYME9yRSuwE4nhpPX7QbsbHjytcB0PyD7FVN4XL8+YWZSYAUDcQTCr1yyfcQd61isC3ywJz09d91iq7OaT8Lrnn8Tw4qUcJGW4bcOAfKUNuDyFSZ7yFOx+hqRqZTbU+8pRw77PwrJVsoQUIdUA/dt8RLyp39SDBnf1FLciXWnUaAGfhDEbwI7/AH8qH7USrJbJzls3mEyVJSCp6kSDr6zvBJwtBl2Q065+6IpOcIE+/H66JGdy/mKBbhQAkiIykEmN2E6N/gSRgwOMyc+vdlb/AB3SXHvv4CZbwNzXn5bgm4JMvAOpPTUx7VzqzDfUTHBN/i7+vNdfN9Eyqkjysmjba6NHVmBPsSaDcDn4i68z03cphSfQdu7Gg6eihxd7MjKLaIfhMxoCICg5ekyTStbhdLnE66rn4ovbfcjsD+gqzG2Z8x1CRIRIG5mSF0k7rqf51dj8mkmcz3Nkl8xyH9ad6K98E8WYjybrFTbAI13QGIJ/2mNfwnsoqP8AyFFtSmarbuG5TwwYVL458PhvgJe5zOAB90k8uuvt/ep7HtBY64hv5W9hFVkAXC80Ir3FmTSaKSYMrp9aEI2RjDtUl6LhuULimCiWkC6iNOFFFYDDm46oN2MCanUeGNLjotFIBxglanjHAGW35dq3mVRna5oSxEjKFGu3SvN2fbGufie6NAPytVQSIAsNN6hwvBLNqwL2LzpnMKg0Pz03MTTv2qo+p4dAAxmVN2GmBIkoXxLdusqsZSzA8q2TBgbNlH6mn2QMa4jN2p/az1mvJxPz3blacE/aDdRPLxCm4n/mLAubQZnRh3Ok9ZrS6kJltvhZDSJur5vGmCualmQkyw8ttYOZRoSN569TUvBeD+1zQ4afBUXEPHOGSfJtveeSQW5V+I7zqRHppSt2c6lWDXkZQsJxbiz4h89xpOygbKOw/mdz9K1NaGiAFfyNGabwzBtecKpCqSASdYBIBOXdu+Ua0xECYSGtHDkLrT4Pw1isNeV7RF1ZObLoTbDKWzBtNdCAJOlQNamRBt9rnguEk+0dLK6xfhHzsQLjsTbKqSB8QBJG/WD00PT3j43lGHuEBXDJEX7+FcWOG27ZUZVJAZ3ynI6qFgrE9GII1G3zoXi3Ia6/kLI+oXEk/SixuOK6ZzneC1zQOgKgZGUCCu3bWT611h5oyyG/O/ouDJMHIZ96j8LLY3xUlq4pADnTlGqoJkjXSNdF/PQU4oPMkm/ytDXtta3xy74K3wHEBcErcDKTJkkwSSWgf7tRGhnWkqVW4SHiD3F+CuzZHBwdSM8dfTsJ62mZWYkhVyzvPxTAPTc1OlXAp+bPu6avsoNaBabxxE+3Lep2uMM4UFB+CeYKMuVj6SRGsgj0mkqMewmo0z3dNRdTqAUareX46qDEXEYKTtGQqDDSh+JjvJJJ9RFGpUsDhmbz+F2zbNie5ocRGnqBrw5c02xcynMGCkGVGbcwRqOoykjvqe1TpvaGlpCtt2zuqPBGcd98UQFZogqQs88kScxKn8U6yY6war4rfMRrFvlYjsbxAdxS3TbthhcYE/FLRoY3j5DWgHPf/AJ8DKcB5n5XYbiNu4YRtCIBA0Ousd9xUqjXMEkJ/G/9RxVdiBfu3FVH8saTtJSQSDoYkVakWNbJAJUakvcZOXHl3E/CG8TW77s4t57aWgoJLEZidskb+231p9nc1oAJknhlwShoMveOA38Ss5xDFYnDlYxLNIBzKzQDA05hqRpWtrWPFwPZIWtDoA/HwpcJ4suGBiALo/FAzjXeRo3saQ0ALst8JwQ6zloLdxSFeJUcxdScxPSTHboPSsrhYtGtoOSg5uE+YZd55lO4FiAuMskMvO+UidQrrlg9Ov61pp6C46apHWB9frn3mtJ4gZBl0/eESQSZCiBCxsCdY/tXh0mG97ZTpPeq00nwYOQ03zvPD0XkniLC+VfYAABuYQdIPb5zXv7M/HTB6IVW4XEKqY1pCiU3NXJUYx0/vSLdismwSCYOg1I6dNfnQSkyJTLdrMQACSTAHWTsKaYElIGhxhqv/DXhLE4u4wtDLkaGuEwqmdgRqW9qBeCLXXGGNxPMDTeeX3YL1Hgvgy/YVs+JW6zQRmDCCOkknT1ivM2rYxVjBAjRBu3U2iA0+yrMSz52w9+0EvQWQMM6MJ5WB6jUdq8+pQdQOIG2sWK303h7MTD+uixfGbDXnd3uctvkZiIGYTyoo1+tens7m02hrW53AzPMlLhkSZv6n8KC/wAHw9pVF+663GUMVVZgHYT0NO3aKzyfCaCBaSUtVtJsgglUmLuqzkouVNlHYevc9TWxgcG+a51WYmbwoy1GEcUJpNMgTOaksXWDArOYbHqDQhc06L0Xw/YxKt52IxBt28qsDPxTsDykbTMVnedGtkovNIDIxbUrb4jD+ZbzWbikQCNirETEEbb9Ow7VlaSBBH6WexdLgsFxY4uYNhnZgWlnWNDHfc7BdJq7HticVsrJ8MeW0DPM/SxOM4xeuiC8DaBpp2nf6mtDKbWZBcRizMoFNKcmUwsVNbvlTKsQe4JBpSJsQnxxqvSPCeEvXLBvYsrZsbrcaAzj+E//ACP5151TZWF3lMcM/RaHbe6i3C659xz+s96divE+EEhLgZtefWSD7DXQD00FUqMqwWhp3JNnNOQ95jWIP0q/DeJcIZDOyBozZUZmciYgkQu/6aVM7NWLADFlUbRTY8mk0knU5X4TJR+O8S2cOijI4zy2WBmI25iTI16H6VzNleQpv2kF0m576ekrM8R8ZXXBW0otKTPdv6D6Vop7Kxud1N1Z78yqXDhr91Q7EszAZmkkT+Z9q02AsgAGyf2tVhuCJbBJxfluQGUKuhWATKzue09qxOqvcY8ORvKFR9LX27v8LVYW9Y8o3pPlroSYkaxLEbHbSsr2kVBT1MoCoQ2fb8QqfjuEuYhM+FxHmKDOQwCIk6HrttvrVae0MpuwVWwfYqYY03MjPVef8Qxl1iRcaYMxpE7dK9JrQBAXQB5s51QlMulajw/iJs5WgQTlZgT8gBsZ1rHVbD5Cq+MInPle25HcMdrl+y7OWdbkmegTmkdRIG1UaGU4AEDNZWguK23FSouzbKo8LmbXO06EKNnjTTcR9fHoNLqBxDlwhM14a/Phpx/K8z8dWMuI3OoOpEH4j0+fSvU2J0sIVagggrNmtqmQlCmjZLdWPDsMLl22jHKGcAntNQrVCxjnATAWxrRIla3jnCVXkK+ThLYDMwjNcbYAf36mvJ2baXOGL+TzYDQDeq1ADd/8RkBqUxMGqIv2e0UzoWN65rkX36GOg70/iOe8iq6YMYRqU5BHljCIvGfLfK9g8M8NTC2EtINANT1LH4iT3Jr0mVDK8PaH+I6T2FBc4yly5kAO8Bun9qwjbW1auBoO7gYVjsjmMxE9FWeI76rZe4wJ8sZtBrEgMB76H/lFLtmzOqFuE5/Vk2yVC18DWywWL8R4Zo820xQcyGN2HoKizY67f4OE5HkvWe80xiP7WL43xL7Rea5sG2HYAQK9fZ6Pg0wxYS8uug/nVF3VOH+TXIWSgDsflFGVVoanq8EERprrqPn0iiDddUEiFofDzvinFi7cbyxBCxoTmAhidADrvvMdaR5gFwAUYbTImeG4Ivxv4hOb7NaJRLXKwXRZUnUR8vpS0W4RO9TEVSXOVLY8U4hfic3BKkhidcuwPcU5Y06LsG4qqvXMzMwEAkkDtJmPlRVQYAR/AuC3cVcNu0BoMzuxhEX8TN0H60CYTFzQJcYHeXHsrQeE+CWRjXLsL1iwrMGykJccRAjXlBJPqF9aRzhF1MvcGeIwEbvv6Vxi+H3Mbca5jL+TD2zJVJOmpCoI1aIk9JFRD8OSAFOncAk8dd+th7n4yviCzbvXkTB4VraAZV0Yu5n4j1q7CGiSUzQ993R0iB6Kx8J8FyXS92JWdiCAffYn22qFarIgKlg0keveizXGsX5t+44MgmF/hGg/IfnWhgwtAUWoKmTBS4TEtbcOhhlMg9q5dmITzeY7k/U/Ogna1ugWk8H8Se0LglcvxFGPxaEaDr/es200w+DFxkd3PglcA10kx3px5oe9j/st67btjOkjRxqsEmNACI9IpjTNQAvsdY4rgZED7kBUvELouXHZRlUsxA7AnQVcWS3wgHRRpZJ0A+VcSAmawrR8PsMqlUWXALmAZAA1IPoOtZyRYnI2SVXY3GBkth4eW3bw/wBpYZr7Em2TpMgqo0011P17V51fxH1fDaYaLHhvSvJa0BuvfsO7o7hzkjzGFmbq6yDrsdRGh1Gs9u1Ue1gbhE2S/wD6g5x3n3uXnXjq7mvLqScms/xEfnFaNhaMJPFXqHIbgFmYreopa5C6nLUkLUXFaThnioJYNq6putJgscwI3GbN2NedW2Auqh7Dh5W9FUVi0eXNTDi+JxdvyQFRR/qXV0hd9Z0G35Un+NR2Z/iEknQcUfO7+RsMz7r1LhviRL1hLiyQwkyIiJGvuRp3kVTx8Di12me4cOPRea7Z3YojPJBHEguXIyqCTCgST30rNSexsViNThA3nXmVodTd/wCIHmT3kq3xVxpUtFGtlhc5MnVjvEjYadKZu0VdoqQ3yhu/PcVehsoaQRc58FkOJPYQjz08y+QP3YbJbtjooOgEDvT0G1n2pGG7zck71ofUDTYSdSR38Kn4zYxLEJ9na3bmURUlfcOBD+4JrdSpindxl2pP0sZ8SsZBkbgbDpp1QF7g2ItrnexeRQNWa24A9yVgVfECh4ZGUdCELXFTJTZooB104iinnROs3mWcrFZ3gkT9KIcRkkhpzCZQMlMIGQUtrCuyllRio0JAMf5rSkgZpgTojrnh/FLGaxcGbbl/l0+dJ4rN6eDvHqttwG0uDwOItX0DXcSRyAtIXKAMxERBJOh61N1UGyg8Fzmht4ubW/agtvdvsuHw9ohAQMqDQL1LnaY79aQADO5TOxO8zj9eu/S1+V4uX4WGZlv4mzh/LIU2xLMsgFQADGx6TrM0/hOFzYHf3+VN1RrQD/Ind36COW9XOEwli0h+y37AVhDX2cG56gQIUemlIWukgDv0UXVg7+duGXqSZ7tCAxOEwtu2RmbEGCAiHKvUbzMd9RvrUhY3N/T9+wVy97smxzy73Z8F51xbB27SM0Q7mAvRR6fSJ/rWpji7kmmLHPVUIAq6doBS5aCOFJIrkJCcl2NRpXI4xmirWHuXSzAM0asY2nv2pH1A0+Y5p6dIkSLDLd0Vlw3w+7Oin75hfUyB9Nd6hU2kBpO5MQym8A3tPDvP0W0XwiLV+2oDGyFzXbhGhgnMoPTaI9ZrzjthdTJP8tB8JHbQXTEAaDfuVuws4a5cuTDvC5IEKIjJHUFoBMbUw2etVGCoIaJvvOh/pZXVQRAudTPpO4DjwVbasXMRcQtaRrZU5LcwsAgFRAgOCRBn72h3q3+uiwtaSDIk6zvz/pcL3cZtz3dz8ZKTFYhLSqBaVV8tuZssFZGvXmA32O1JUNiJvMdfpNRbJl2USf0vLsZda/eYqCZ2G5CgafkK3tDaNMA9krnuzcUExqwTAQlork8xQuqmEgIroRaQM1ecB42thHtXEz2rh1jcaQfcRWLatldVc17DDh/aoKmGxuFqsfjls3LQtC6zuoC2kMKUGxZTtAOntXnUmVKlN4eQGzJJ3q7nAvgNl2/cEc3HLCuENxS+YLlGpzTEH51mp7PXH+xrcrzyQNRjvJvsouIcYe01y5eQeULmUQObUSHXowkkRpEVRlAVoDD5jJO7PJDEWDhlHZ+YWK474gFwt5Cm2G+Nj8TQI+QjpXr7Psjmj/aZjIaBYqtdzrCw7zVPhOIXrX+lduW/4HZR+Rr0JKzua1xlwlGYPxJi7TZkxN4E7y5YH3VpB+lHETml8Jm70sj343hL/NicIy3Tu+FcIG9TbYFQf4TSYBoSPcI43gQYPOQfUZpg4zhbf+jggzfixFw3P+hcq/rRwN1JPt8faAqVJ0byEn1dPsFw8TT8WDwTDt5OX81YGuLW7vc/at4lQ/8Acn0P4WrwfAsLfwb4q5hjZIVtLLOZAI5lVmaI3+R02NeXW2pzazaNM34memUouqOYYsegHx9LL8Q8JX1ZvKU3ra7MAASOvJJOnpNegKjdUxbI3K08FYzEi09u0lq7bzM1xGOW6sKNUneZ7HY7SKWrTa4YvfdzWZ5fjEHpv6+5W+8O8Za5hTiABcAVi0auDMhD6iY+VQcC11/0hmBh9OPVN4oVuvZOUsjRIQiSGEGOkAmSfSRUzMnEnblZAWfGFvD3GtBEXDSbc2WkqTPxmNTvzAkz+VgKjSIsdR+7meaif9ok370yHp6qkxGIwNtGGHR710z+8uNqp7wAMxowf+5PfT7VWlzgA0ADvLP5jms4CzvAUk77b+/pXGzVYSTbRaS29645zZmY7wNABuSFGw7KKzlrRuE9EwEZd/Z68kP408N20t/aVdyORQsBgzNPPmDaKSO3pTUatVtTwngDM9EKTmus1sngcuYjPrmsG+/rW9O5pabj1SVyAunJaJ2oEgIimXLVcH8FXL1oXTsWVUH4pmTPQADevPrbc1jsI3Snlgibn2A7yW74FwVLFi7aeIuZldhHwxCGdh1OvesDjW2h4dTBJEW46+ihWrAgFxsOg5f0ohxexajyk8021lWCzlACqxznQzlBkA9a1nYyf/K+JzAvv6ZcVHG99wDlyET1PsEPdxt97lu0SLRb7hJmI0IuGfiP4R37RTu8MS9jZiL5m3Cw9VwbfzHmBYcpF/fom2eHKiDzWZDdYkj4gUkllOujKMuv9ZovqF7pzj1n9otcBAHONN/p0VhdYZ3EItpVVc6nKZjOHWNjlZQdenWpF2Fgz+enYTNYXkucvOfE/Hw48m0xKAAMxMzHQdh1rTQoHF4j89Ary2MLMvn9LOW7jDUEgwRM9DvWpzQ6xSlgcPME2KZclrkZSE0UOaSuTBSYW9kdWIDBWBI7wZile0uaQg12FwI0Xo3DPE1jEXMqgo+XdoE9wDNfPVtirUWSbidPla2bQ10jJZnjV23hR5Vhg91iWuXSAWGugH4etels4ftHnqCGiwCk+q1owU+pVLiuI3roAuXGcDaTWxlCnTuxoChJJQpFVBSkJCKKBTTRSEpK5KUs1yUhSKYg1yowlbXwP4oueabN9hcsOjAq0ADTYdApG42ry9u2UYfEp2cPdcWiCSfVarDJYUucLdNxAc62llzbnJnJJMhY+kntFKyttDoY9t9TvjdCDCIkDnkB39I3F4BUk24UzIeN2lyG9PiYaEaEjaKq92Eg5wrMaagjJUXC7drCM6rfe2GBNy3aJYMACS7ggspjc6bfOqeK+rk2J3n4y+FE0qTBBMxuyA4xPubojjVi81q2uGceXcXIbiqSQu2RAJIEDfepsqYXEuFx6c+aLqYqCCYBz3n6HBWfhDw+ti1mA5SnKzrq0jVo+6u0A6715P8AyO1EuwA31j4H2iXBggW6/PE7ptEZzGU4pwwW8SSHt3A2rFEyqD+EKrZZjr9a9DZqzn0hYjnn8I0y11wZ5x+bR0/KsreItIvKvN0VQCT9NB86qGuNynLzkO+v0h8Bg7tx2d8yoIzKHCMR0VZIBI0OvarCQPL6wpkD/tfhx91bcFxr+a1lpWVNxAkCAGAMQ27JMg6SqHWl2imH0jaYynfr0Um/zk33/jTvSAsl49xF44jLcu27iAnIEiVG0PIDBu8yKTYWsFOWtIOs/jgt9IEAG/GfxpHELOWbOdgoEkxAH5fM/wBK1l0CVdlMPf3ktx4d8HC5h1uu4RmcFFPVFaH0G7E7e3rWCvtRa/A0Tp1OSyVdoDojLP6++AWmx/iCWazYUMYMCcqwNIBG/sPmamzYWMa120XdqB+T2VlbjqG3qdeQ15m3Aqqt4O9eytcLgFiylklMmWWOUcoIb5wa1OrWLREbha/fNM0NaQ7XeYJiLb/gI+xgkQhhbDvcLjkYhSFGVhEgQ2rg7yd+8cRIjICM+/VG7sucqYLeKNLAIwYANAZIJNue+8zuDrSlzBEC4904oOdY5nuyruJ8dw+FclrjM4Ai2DO+57rPvG1O2m94sE/kblc8NO+wsF4i8UXMTKAeXZnS2P8A7Hr7Vrp0GsM5neujF/L00VCAKsSqQBZca5A2SM1CFMuSz6fpRhKluCiqOhRgVy5t1zGuXEAJAKKEBOyV0roiyctApgEhoJSLpIooZ5JCK5IW3TaaEiJwnDrt3/StXLkb5FLfoKBcAmDHETH4Vpa8IY0//wA1werAIPq5AoAzlJ6FcQ1v8nAdR+ESOB2cPrisSsn/AIOGIuOR/uf4E/OmwnW3ufRHxGf9QXf/AMt9Tc9AntxA30OHw628LYO6Akvc3+N4l/bb0qdWqKQmDz1/XRXoUDXd/scJGQiGjkN/EmUdgcVdLX3viFCBAuuQRlBdRsTpv1L1mrbQ0gBlyclpo7E1mJ9cRB9eHLLLdCTwxgXuXPMVRZtwyl3bVwylWAUbggmldWdTMDzHcMupUarqVVkFmEaZFx6DJb1sJmw62LIa1YTKWvvyxlIMidegrGa4pmXGXbgsr3CS59uCM8Q4qx9nNjOutsZAVLggQARET7g6b15dDxX1vEg53yHS6iJcZA9BP69V5jZwNwfEAI3J/oCTX0JcFownf33yWi4Pw9z8M+gMBm3Ov4Rp8I1NSe8/0niBe3O/rvPDJXGK4egX9203cuZZAVJEZgwPSdNDr361zSZuLe6gapOVuJ7j0CH8Mc9wlByFXYMbYU+Y/KVABgoIY/I71SuQym4uMWjfbIdbpWuJiMs785Jty3LOeO+G4ZCzJcyX83NYHMup1IYDl7wajsNWqbES3R2Xst4rOe0NIkDI5In9nnALgYYooCgVjbmOZpyR6dTPpQ2yu1xFEG5IHquqvaymWTcxPAf0PdW3GeKZgluzkt2JCF9wNxAj7gJIJGpk9KvRp+ADrUzPDlx3lebGKHE+X55i1rWHUpuF4UiWle4XbynI5Z8oicujiCAAZknYa1J1Ql0CBPr6KmIECL9971f2UKEEhktqZHNnA5SDrMx1npUXOEXz5QqMpg31/CzPGvGdnD/urSrcZcymCckH17+09au3Z3Pu6ypi/wDXL6WH4n4pxN6c1wqpEEJoCPXqa1MoMbkErjOd+9ypoqy7NJFcjC75VyYBc1cudKaq1xKWFKEPY/ShKbAdyfetQd9/Q1wKd9OCFPg8CWu+WTB6/Iem9I+qGsx6K1CiXVcBKusPYsKxtGGaJJYDX+hHasT31XDHkF6VPwA40ddSYQA4GZJVkZSCFJJEH85NX/yhrIKyDYsyHAjTmhMThssAlZ6gGYO2vrVWVMSz1KUHMdEI5qwUXWzTaKgSpLVpm+FS3sJ/SlTNDjkJ6K1w3h26Vz3SuGT8V8lJ/hWMzfIRRAJEjL0HqlcWtsTfcLn0GXVFYexgbDKXd8Y0iERTbtT/ALmbmYegFMBvPpf3SeIT/BvV30J91YeLWxSKlxrjW8ObjILVvkCBTpITlMrsetI2sC4tYY5JfCEzUu7jf8Jvi7AgLYUrdzO2lxyzShjKu5kqCvrHvSsqudOIqopsaQGDfzPDoqvxVwT7KyLmDSDtOsGA0HbN26GRXMeHCQlxXgmVdYLwewsPeKecWt2nshAxXV5cMQpIIUDpGp96h/kscSwGCLX+VVz8Bho9frPPhfqk4bwLE4jyczgh7jC5bDA5VEENA2B1HyA3NJtBp0KRqRG4xr+eiQOJMOdMXIJPpBy0tHtKvb/i/C4W4tu0nmKAQzqeZWBiIIA6dDXmf4W0bQ0lzsO4bxvsuBe+495uqp/2h3sziZtszZcyrmVTsOxj1mtDf+KpwCcxncoeCRefcfSr8FxGwBBDQNgNBrvAA0E9Nq2Gm6ZVw06Dv1Wy4Pww3FVgmQHXUc5HfXQfrWWo+NUHeTP2V+MKttSARsHHNvvuDv8AXrUWOe+CMjIvvlZalUO3WWZ4tf8APeFzOOR7akMqTOvIw5h1OoGp7zW+m0gccjHeaRrCTYXzEyPQZd2V9aw62LcE2hn5g2YJbzmSPvTlAgAgdzGteftVXxIpsMgZxeeVosqtBJM3PKTHLfz4CV5v4kwWIfFOLgV3ABJtLoV0OeFEnQjX0E1u2d9NtIFpgcfhelSYCGwbaSVssVeezgLVoBlby5YblVJJcxprDDTpJ3IqOztHiurHOYbzj8b95WDavPWdFxryH37gHRBYDD2hmyIb1xYuBkBIU6yrLJXLp2mD3FVcXGMRgZR9aypk3Jb621459B6LQYcOXJLgIeb92A9s6AMCMoILaHT1PeYGA0W9c/lFjZOfv33uWO8d+Iyv/h7JC6c72yfhjRY6GK07NR/7uWg3MaflYCPStpQMJsVynCSuRXGuRlcWrlQOtmuiguXCilxJ2c9/1roXYitqLtu8xUrmKH7y6Dp7V4wbUpCQc+K+ha+nWP8AHLeFT3MHOIEIVIYNp8OUDp6mtgqf6bmRHWVlbRJrjyxBnhC7H8NtuwIfndj6g9wI2IoUq72jKwXVtnoOdZ1zPFQPw9oyI6umpJMQpG/XSnFZs43CD8qHgT5WOBbxIsgMbZytEECARqDI7z61em7E1Z6tPC7KPf3Qj1YLM83hIDXFTlS2bjKZVmX+EkfpQBOi7CD/ACCW45YyxLHuSSfzriScymDWgeURyV7wPwq+JIVLiDlzZjJA1MgwNDoPqKjUqeGMRS4mm1+JjvvetN4auNiEvcOviIUjMujEA/FBHNBAM9Qek1Kv5CKo/SLBLSCeVloeJ8ItNasJdY5MPBBk5mhTIOuswD029amxzyTGqBwtdiHG3fuvLvEnFhiLsgcqgqp7ifyra1mEQCpguJk9hM/7fxOS2gv3AtscoDEdZ1I1PapjZqWIuwiSiWgmTdXXEfGl18OLY+N7eW640csHENI7qD/7vSsjP+PYKmI5AyBpllCoWzrbd30WYZyxJJkkyfUnc1viBAVLAQEVw7AvdcJbUsx2A/zSke8NElWYwkSvSfDnhO1Zh7hzXBBJ2CGQJysIYCRrXn16xPLdqYEpalcUxDfXfyIWjx2NWxr+7MMFbnyFgwEHKoP3uonr8pU6ZqDhAIG4rznVA8xI+VRtibuIdRaZECFhmA0y/dlmkONukyPrrDGtBxd/So1jtCfT4znl7hJxnJh8OSMtxioiWAJGcZsomQo3yjsakyuX1AGSAMzHduOZ4ZLVsww1BFjynTXL6Gg1Wf45xi1iLVnLbNu5bDKQTK5dIgn1+mtdSpPpvcSZBvxlbtmpvbUcSc79eSP/AGflUxNwtbJZbTCZjLzqCCOhM9e3rQ2kyzDv+dD6pNvl1MEHUflTY4m7iCxTOpzKJaAQpAkHcEnMf+Ydqu+KbQwGMMeuq8tjZEwLjXdaNDojQ5trZJuqpTQqqxcEmAJ1zgMOg6mJFSiSYGeun6XE+YYtbR2Z+E7FXVwuEZwIyiQRytOyBgInfX9KEF7wFdowiByXlV9mdizGWYksfUmt8wICs2nYALrWGmgXqtPZySr7xTwI2LWHdV/dugzNH/EiWDH1GoHv2qVGric4E3lTecRLRp8d5rMla0qeA6pPL966UDTKb5ddKGBJFcuDV00VxXRXJJWuxGIdFIhLZYiIjQdSSDpFeU1jXHMmF75e5owyBy0Q7cVVhlZoIYDMh3PfXYdzT+AQZaOhUjtTHDC46i4MfOm9U2PZrbMkFUnMAdQSOoJGorZSAeMWZWCu51MlmQzAzHNVr4lszHYmZj1/lWgUxAC891d0nil+0yoUqNDv19qPhwZlN/ky3DCaGJOv5V2GAlY9zjBUpXSelKq4bSpruEcIGKEL+Lv2pQ9pMSq1KL2sDi2FAB1oqIkI/h3E7tgzbcrsdNtNpHWuwtcIIlK5smZjkvUeB+IreJRXKqMQsr6gaazvB9a82tQc10A+VPTk+U5ojEHzjOc6EhsgB5SIZjoddu2neqsbhEdyg7ORl+Fm8d4US7mbIytnylpVZkDIcokDQgn1NWFQjVFpGoHr6ZcPUrL8R8OMgLIwuhSQwXca/Q9+9U8SP5WTCmH/AMDPD6+lThPQ00rg07lZcM4NduxAgHQE9T0ioVdoYwwc1spbG8txusOK9U8PcATCplCyx1ZnWCYE8rKSAOw3rBVqScR9Bms1SrIgZcL+oVrxC7lQjzLUFSyG40iR1VtNYjef1qLGlzg462t+dxzC88vFzMd87LN4K39qvnS3kKjObaZWmSQNTy3NzPaT0Fb34aTJdMDr3yVmlx1kcfz+fshHcQ4/Zw9i4tm/ZGIWY3eSN120J2nXXea851KpXqjG04N2Ufao1uMiQS3lHWViuNeI/taJ5ltVvIx50AAZTvmG4IIHpqdq30tl8Fxg2OhW2iPCJwmRxzQVrBsbL3oHloyoxnWWBIj6fmKoXAODdTf0WynUGIN1Mr1LifEXFoZUAuuiHSA2bKCc38Ek6ncqKwbHRaxxqk2aSBz0+14bmOc7wwd/pkfXL13LM4LAhcha0mRc43BJHMAHUjU7cwnY9601KsB3mMrQzZ3uc0Fo9NPS6nXCuxOZDluaZm7iIykapp37CKWk4YASbqu0f+QtblYdhU/j3FsVSzLRJYyB00EEaEdflVdniS4otpEkQMuqG8A2k85yyhitsssiQNQCY2kTpS7c54pSzNVexzW2tJhXvE+M4cXB9osq+uhK80bbiNPfT2rzaGz1wJpv9bg+6RjXNEU3HvmhvFXiWw+HuW0YMbkQANBBWPaAtadh2es2piqJQ0gjh+5+V54xFetdOcMJjUQpFdEUUEhNcjKjmmUyQnUEICvbnBrmcB2GSJLiO22tYhtNPDLc9y9Q7G4O8zobvUGLwORXVOfNlIYrtr+OYFPTq4iC60d5ZqdSgWtLadwYuf8A6kfCp8a7ljmGXLymJiR9a10wALHO68zaHVC4yIi1srIU1RZiFwFGUMIUuFsljA3pXEASVWhSL3YQrfB8OAJZ2GRYJA1n0rJUr2houV6lHZ2h0uMgfKLxNtCDcLkBjoI2Pr6CpsLgcMZK1QU4xGfrmqnEEEiAB31mT39K1MkArz6pDiO+qhJpwpELUeAMetm7cZiBKqNVBUAtBZp2CzM1KszG2AkcYMklVmG4q2HvvkctazmRJAZc2hidNKNSnj5pqTwGi1ty9GwFy3ikzcpLJ8RM7GSxXqZIHpBGlZQ6DfTT4RcyDLbjelx4LmC2XzQCFQaqwErmbWOWSRpop+bGAOW/dyQaS45m/wA9/wBZIazhrRRiEGhkDKIUZiIfT4if0M1hqMexsk/0vVpbVjqhgyj3RXD+HTcRyRlAICxpqdJC6zlH/VXABs65XSVK73Nhwg7vjNaK0UWJXcxFsnsTqu42P0pHyTYAxx+F5VUk535gSqTjtx1RDktoizadzzBl7ugAy6qNZMZuxrXQaLtNznuO/wBgVMF2c9/HoVN4dw7phA9oZ7pzN8QGYFigHNoIW2NfU1D/AJF1MubTfrf8Za+qpTwmA4wN9+c25i3BYfj+Me++a5btqQSMyLGboQXBh471aixtMQCepXuUdmawWJOsHuyr7WBPlNdOwdUA7sVZvlAUfWtBeJw9UjWw4DUyfj7XonhPAPhEu27hQA3AwYcwIyxt3kCAdZBOwrz6jW7S4ESABc7rrzNoeKhbhzuOs9k7hmlx63CwdhkW7AXNJOXoSfWZMV1QOLWtyboPyeJW7ZhRYXNYJc25O87hyyUtzBJbuZVuHMBzEIrAdjrt/Kd6n4YxQ2Z5SlO0vdTxVAI5kIyzhVWMxzXTDAuT2Mj/AGzBMdPWqYAASbjXeFgqbS6YyG4ZftRXLdokgBidSUMl1UpmDDmkrMCO5jcEUpokxfrxnJAbRUbI1GeQ/CS7hUGbyyq3JIVvuOPLDQRm1EHX1Un0qjWYL6e+aD9oc9vmNr9/hYTxldZipKRM+6yAcpI771qohoJDV6eyghslZK6PzrWhWmVA1FZiU2PQVy6OCUD2orsKRq5AphNFIZXTXIXV9iOIEZrd1M/OSZJke3tWNlAGHUzFl6davh/1vGIIK9xY5cqjlAAAaG27yNRVW7N5sRz4WWU7Y4ghv38hBY+8rkZFKIB8PSepirU2OaPNcrPtD2Pd5BA3fKFIp1mNkgorgFd8Dwy5TcMsQcuUeo3rJtLzIYOcr1dhotwl4ucoUqcOYknRFHVv81pDXaABmeCv/jmcRgDiiL9wiQVAQxPlxr9f0pGAG834qj3HUW3BV1y4BnGQc207r7GtEEwZ58Vhecxhz4ZckG9VCg7cnW7jAEAkBhDQdxMwe4kTTSpFocck61hyfQdyKmXLRS2dzjeytOFcQaxAXmEzBIj3H9NqhVpipc2K0ik1ght/grV4HxQrDKzlWkmIUc0ACG1H8+nWs76dQXz+lE02AxEK0cIMzQVtsCMiGWzhAQ7RuImd+hNAOxAAXOs7tyyPDmO7tlfv3KM4M4DETDgmWTmQj/boSRr1G/epFjWiy0+K6qPMJjpPuri4WIlWkjmErDSPw7TpIOh3pXNabnL2/RWKoAM7df2qnjdy24JQm6GgO63Cio2y+YICz8IkiREHSqUDB1Ebx9/0pi9wLbzPz3CAwPFxhz5dxku5OoiQWLZkCyM6809CCx6GK01aQrs/9ToeHFCYPlM5evDvqj/+0MLcKZ1UvbJW2MrhVJAOUKFymMump2rINiqMPlcIOauzaarZDZ82ZsZ6z+VDe8QKvJZtgs/OFVAoYzqzCCQxMGYEQdaoNipxNR0xu3bpP0UpqVHkATlqchuscs9QuFx2eZUkSJbQCVbVRtrBGY6k9eyF73M8ohu7f9lejTo0qTodJdYkjQZ+nAI849bqBWhsqAm2TGuYKMhOslZ9ASB1pnHxGgxnbl38LLUa7Zq5wm+nGVBZxotqRaUK6rLo86sNcs/i3giRsYM1wpNkAi28H1SvdUqGXkyPTvle6ibGqikE8z65GMhGDyIJ6dI222kgzf8A+rbnf0i6tT2UNAfUs355KTD3F0XPlIBIuP8AEs248uZGYA/oOomjjGLCO/2mOzE0y866c9T37IEY4EmOUBkZbY/0w5OU6lYCnmnURM7mrNh1x6nPos76eCNT7D017jVE4/CJfEqVJ1BSND1PqTtrsdCKk9pbcZqmz1yyzpjl38yvPOPcO8rmX4Tp7H3rXQqY7HNbqrgWhwVCz+taoWMm+abRQglKNK5EmFxNcumyQj2rkhhOroXLZDC5Qbl1A7qNCNSfcd/WvHNSTgYYBXvmkGDG4SR6qmxPEFDPlRVDKc0r8RjQaHTetjKLi0YjllCw1NoAc4NAAi9syqO6+YKMoGURI6+p9a3AQTdea8lwAgCB681LhcGzMoylgTtqJ+dI97QDdPR2So9w8tuNlLd4WyuqsVJPQGfce9K2u0tJCodiioGkg8ii7l42+UDI0wR6VIMFS5uFuq1MAwttwTcVjC6Kp0I37GiyiGOJClUql7YKmwt6LRYAkjQsdgD0pHsl8SOSox/+qY4ShsazAZGUhRqJidfXeq02tJxA3UK4ePKQY6IGKusuEFS2FGpOwpXHRVpU2jzHRGJdzTPw+vtUi0DmtYqY7n+KguoNIK+nTT+tM071nqNB/jHwo8pJAglmIAA3JP8AOmskcTInNeh8OS4lgm7ytbQu5/IDbXQ15D3jHDMjlzVKjGAAlVnD/FdpbyE5wJIkcoE9dNhOtav8d8EkqONuQbC9AuNKyEL9zc2j01Me9RbGUrPUaQbQOGaibEqbb8xRG3QCcwiDBK/e01Eesb1MslwEEn27Cg8HMg+8df7CCODDNAWxEAsM8AKsZR8Jy9ydZg7SKoHFuZNuG9E1ALl3PudOygDgyPLOdEDedcAy6CDCsBmkghjAj86q6q0TInL+kA+Mzp7nhvO6/wCUJhUVTbIzKjQw0ljciGA6lYYHXeWgxsz3YsWp/Hcp2nCQOo52VldbkIjSCF/F5mXQHtaME9wT61BgZUYGnMLc+pVo1S9sEOynpdD5mJCuAUtycjDZyWUBGgZgNyfQHTYO9zabPL0/aWjTfXqy7ru6ctPuUTibXIl69cUpqYzQwYfCd+4E9tN6z05AxZnRaK8F/hAQ0Zn9/HFU+J8S2raEDLcckmRJ3XKZ6f8A7TU6NQ2iOKat4ReHSTGmixfEce918xY+gnQelehTotY2AFnfUxOlXnhnjzIVts+XnUyYgwRE949x0pKtMG8KLqc3C3lji2/71SPNEyh2KgSddFnQd4GtZzTt03qBbun058NVXeIcGuJtNkZG0adQCIY6kEyNRt61M/66gdyWjZ6ojA737zWC4V4au3zcCwpRSQCDzEboDEBvc16DqwAB39yq1G4Dv5Ktx2FNpijFSQBOUzEiYOg5h1qoU2uDgSMkNFclITSKKXCnqk9a4lOKc6pfL966UuEq3xPGHdoCspiCo1+cRIP1rHT2VrRcytztse8kYSDu7/pVz66z9a0gQpEh1yfVG4HhikZ3cBZ0HepVa5BwtF1ro7IwAPeVYYs3QTlujJGpMSntGu1ZGCkRcX+VeoHgmH29xygIS7jyQFcqFI0uKAWJU6HuPpVxSiS2/AqLtomGvNt4ubfHoq9znJPXrO/9a0tAYIUDFRxI671Ng8I1wwPqf50lSo1gkp6VF1QwEbc4esFFBdyNSp0BGwIP86gKxJxGAOOau+gw+Vok6oVcAzOSyPlG+uo00Eneq+K1rYBErONnJdJbbn9oEW46Gr4lmwkDJSqd52OlIVVpAz1TkMgjqPzo5GUWw5pbN1FdQSY1HeP5dKINrqBaJUuFQgq6kKVIKk9wZH50HuH8SqMo4hOS2lvxiqLqnM24PMPadJGp3jfWa8s7G5zhByQfTyDh6Kk+02by3La2LSMQckIFM9CpGvy7TWqKjCHFxI1v8rjDhhyOnFFeGPFnkDysQpKr8JiWX0IkTFNWoB5xMUsRiD9LaYXFpeOe1dmRtO//AC7CsrzFnhTNNpyKnGHYzORjGpIEACdAO+p1rsbeSBpu0OaZ9hYEZVRAoJAjUHSJgb6bT2rnVmald4bhlbvouXg+XNmu5vhIMfCc2oHQagGh47dAubSjvchONX7FndypBILEyW6/PXoBS+G6oZhadnrFggX4ZrJYnxSSTkQnsW3+g/rWs7IwtAOe9axXqbgPU/SocdxB7plyfYaCq06TaYhoUHPxGXEk9+iGZh61VIXA5J625oEwURSxJfJJgDcmB3PYDvRDkxpWV9gLuNwxym3dKgqSpU6H4l6ekgelI4MKgWtdaV6Dw21fKgMryVaVKLuz5hLd4mTGlY3hpPe5Y4g6+oj79M0vi3ht1cMz4aS4M5FG8kZj0MjfT170mzvZihyYu8RwDl4zicwYhgc0mZGs+o716Y81wthhoAGShmiQpTdOJ9a4JyQdV0+tcmiAun/Na6Ellb2+IXOV955WiM5I207VkdRZdu643L0GV3WcNbHfKi+zAgm4CrEnQfqafxCCA3JDwGvacQg3T3FpwqO5UrOWAfzMRvSy9pLmiZVXCjUhrnEEZR+UDiWtCcjOTMMfxCdTNXbjP8gI04LBVdSB8k534hQ4hkLkpOX/AHb07MWHzKb3MLyWTHFF2OGO6Zxr1idT/nrU3V2NdhK0U9le5mMemquOA2ii5mOr/CvWKxbU4OMDRehsgLWyddE3HG5GVLWRmMlk679tj709IMJlzpA3qVU1SMLWxyUF7E3Ea2XLhYGbQan2mnaxjg4NidLqb3vY5pdMa5KrxWLc6EmJJAPrWhlNouFjqVnZX6pllGcwoJPvRJDRJQph1R2EZ81Law5MFuVPxEaCuc8DK53JmU3Ou6w3qIORGaY6ab6+tNE5JMRaRimERjA7fDqpFTp4Rnmr1WvfdlwV3MoUEqB1k0DhJJCMPYACQAhb90kkdjof7zTsaAJWWq8uJBSBiTqSSfXX69aJ4JGiLBTWLzIZVih7rofrSmCLpuassP4jxCRF0mNpCn9RUzRYdEYCsbfiTFbsQBvMAa9JqTqNLRambOc3zHe5AY3jN5pD3XBJ1CmB7zE/nVWMAyASPpUx/KfWyrAepknuf6mqEyubhZkE4ifSlyTXOad5VdiT+HOScid6BcixgycigoX7pI9N6mSXarWW4RZvoieEcSWy4d7WbUb6GNZE9BqDt0FU0IGe/csO0U3VCDlwItPfutlwnjmJuurZktWblx2LbuFUajL22En17ipPY0ZCSvOqsbTJa50kTMWA+d4z+lf4TxIj3xYUl2GrXJXKRHoe5UfWs1SjDMTrG1r71nIgB2mhnNZ7GeJ3wvEWR/M+ztllWMxJ+NCZlSQdB0ntV3Ug+kBYnT6VKdHE0uGe7gsj41xNq4wNpUBDOGIPMwJzKSDsNSB2gitVJpDZOadhMxFuXeazDGqKxyXa11koHFItFESpYrkYKMwCENn2ABj32rPVIIwrTs7XA48gh8Tijm0PvFOymIUqu0OxWKcOJPBAgKdxA/Wu8FsyU/8Al1IjTcltYYMJZgo9Zk/IVzqhFgJTCmx13mJVndRACJGUAE2wN9BGvf8AvWZrnkzrvWt+ECBkNNF3DbgLO5EBV0Tp2+mlGs0gBu85ptnIlzj0C4Y855gAxlEdO0UDR8vuj4vnKgw/FnUnMSw10qjtna4Wssrdpc0kG6GbEShBZpzSB0953mqhkOkCyljbggzKhKm40lpPr/am8rBCn4TqrpBlFWsGh5VJFyJ9D3A61I1CLkWVm0KZODX2Vi9q6xIWBbAgA9dqgHUwJdmtjg8u8v8AFB4u0Y5+YTy9Py6bflVqbh/1z9VnqNEee97b+qGbEFSQCCNhGw9v0qmAESpGs8OIBUL3BkggyDoSdPX5zRg4pUsXkwkJqpOsfLpRmEsYjMd8lLZtkkATqe1KSM0zWEnDdGtw4gwzKB3P+RUfGESAtP8AiEGHOCgsWYJMTl1juelUc+0JKdMi8ZJXtEySwUHXLOvfSaAcBp1Rc0mS50cP7TzhkgS59P8ABQ8R02CctZkXFQrhvn/n5U2JK2lIUgt9vlQlOG6BEDDRuamakq4bGqXIAMxB9hrXTJgKtmgOI6LlczoCe4ri0RdDGS7yyorj6nNPtTNG5Se5oPmBU1riLJbKJoSTzTDZTllT3HKI7SasHWhYX0GPfjPoncE4qbDMQqksuUFhJU9GXsRrU3tDs1StTNQQ10FSeLccb17OH8xcqgMQF9wVGgIJO2+9FjWt8oUaVJ1Npc4XPEaZZKhZ6eFz6l0wyfWjkp4pSZaMrhOS5VoymwSnge1dKa/f9I25Yunqx+UUgYIs1UcxxuXz1hCXMM+5Q/Q1UNKyPBJkptu2QRKmJ7USxxFgUGuAIldezk7H00oNpOGhRdVLjJPwut2WOymiWkaH0QaTp8p8MDImfbT6mh4biMj6KniYTY3U4vkiCDPpp/KkNBwyn0Kt/lBwg/P6SESfhP8AneKAY8DJKajXGVG1jt/n9aYNdqCkOFxsU+2pUE9xQLHOMQU7XhjSQRdS4VFUFnBbbKO80r2vd5WhcwsptxOvuUmK4g7MMsqsQBFKzZsI8wkrnbUXOkGygNxiDJObrP8AKn8KDlZDxPLndQMsmdaoGmIhTcQTIKXyDvS9Ewac1JaHrFAtO5OL6qywFgCWIzMIgetZqpOWS2UGNb5rEp15wROSCTBmZ9xFBrXaFM+oM4ATMoB0MgfSjci4QDmzYoXGrmMjWNOtUpy0QVCthecQKiVT1B/WmgaKXMFS20PqBQICLcUqctkU7ZvrSRidwWjHgbxSWLpYwe/auLALhNSqY3YXI7KQpjVtdPnUTBctt2sMXKGu3rgWSIJ/zWnDGEwFndWqNb5s0LcuFzJ7VRrcIWd78ZkpuWiiE0265FzVGfQU0KRtkF2XuPy/prXX0S21CRrI+79DQneg6k03YoXaNI/p+VOBKmThEQmE95psMIFx1TgfShhS4+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QWFRQXGBoZGBcYGRwdGhwdIBkaHBodHBwdHCggGBwlHBwcIjEhJSkrLy4uHB8zODMsNygtLisBCgoKDg0OGxAQGywkICY0LC0sLCwsLCwsLywsLCwsLCwsLCwsLDAsLCwsLC0sLCwsLCwsLCwsLCwsLCwsLCwsLP/AABEIALgBEgMBEQACEQEDEQH/xAAbAAABBQEBAAAAAAAAAAAAAAAEAQIDBQYAB//EAEIQAAIBAgQEBAMFBwIDCQEAAAECEQADBBIhMQUiQVEGE2FxMoGRFEJSobEHI3LB0eHwM2JDgqIVFiRTg5KywvFE/8QAGgEAAwEBAQEAAAAAAAAAAAAAAQIDBAAFBv/EADYRAAEDAgMGBgICAgIDAAMAAAEAAhEDIRIxQQRRYXGB8BMikaGx0cHhMvEUIwVCM1LSFWKi/9oADAMBAAIRAxEAPwDy0VJaYSlaC7CSnWVHWiVposGqe60oVHtgpoFFTSha5EBOignDQkIrkCClArimA3qVaWFUGBKUGuhEOBzST2roQxbkuaK6E2IBMJ60VIlcGroXKRULGB/hoTCMSVdXPCeNSM2GuiTAgZpPT4SY+elZxtVE2DgqU2NcYxD1C3GG8GYVbTW7xDOCyrdQFHURuwnI5DDvqKw+PtD3zTB5Zg+0i3uourgRhy4x7HO6i/7rYdsMuH84eYhZkvldizyUKgklCPoRPXVnVNoa81CwxkR+Z3rhtDS4EZbpBPP1VdxrwE7PbOHgo2VG6cwgM+ugDLDxPU09LbYBD88+h0VAWuJJtr0+1kOKcNaxee051RiJ6GCQCPQ7/OtzHh7cQ1TBsgOQk/OmhPJSh47ihhRD4UebvTRCg50m6cEnahKLWl2SZ5dFA00mQ10pSwpIopQLriRB01rgCnJaGmQhTTrziZXA1yCUGuTA3UqtSrQC02UmUUsouYCkiip+EibuEAPp60uJbjs4BUN5BtRCSoxsQhilUCzGkQlX3oJmi8FPYihCewKTP2owhO5cs1y5pISmuXEhKKEI5apYFBERvUtmyWIABJOgAEknsAOtcSAnaC43RWF4dcuXVtKp8xjAVuUkxtzQAfQ70pqNa3ETb1+FUsg+aymbg10NdQ22D2lz3EIhlWQCxHUCRqOhnal8VkAg2KXy52hAXMIylcysMwBWQRmB2K9x7U4c05JRSMo3hXB7l655dtQX15SVU6CSBmIk+lTqVWsbiJt6/CcMDTL7c5+lp/DXhezdS8MR59u7aaGGijKdIGZTLT0kaVjrbQ9rm4IIPr8pnPNMA4QQdTP404+q1WP4yqBLeHnkTygSx5ssAAkHmb+p7UtLYwCXVrnON3NeeXGoSd53ewB+T6HNUd2xcY531gwQWhVkwPy1IHQ/XSXy0Nm2kfgJwwNJd6z0HM2/SgbBEZjz5gZ6iRPKoHrBqYe2RGR+dfRUwGLzPpbdF8/ZWHD+MPhnS3eZvLZRmJIlZOsf7R+HtMQdaUMZXuYsc+XypvYG5Z5xp7fjqrXxhw23ds3nZB5pyqpOytOsHrMHUbiD1rLQL6NTAdJlXouJAaMvx9D5XkREdK9kXVpLTwXLr71xsiw40gTtQlKWTZMcRRCi4Ycio/MI60YlJ4rxquOIPpXYQgdqeBCHJqiz4yblcK6EMRSVyQpKC6EorkQEoriiDBU4OlItINk6fauVMXBSnXc12SrnqonUe1FIQOShcUQpPMpmWjKWEorl11IlskE9Bue3ae1KSAiASnZaCMJKKC4LRXQpFtyQOpIA9ztSzCcNut3wjwYlywDcGJw99HyPIEZt0ZAQpI9mkEdd6wP2pwfDIcDl9H+kzngWcBHA7s94/C1GKx6EoSoxFy0FyXnVcysIBfMOuYFssEaGDU2bNAguwzoPjMeyiHOvgsDM30JjcdJvY8FKvFxIZrQBZAhbKpaJ0Qk5SFzTy69a47JTmA4/uM+wh58Mabp1yyjPqFD5eCu4dMMyMtm3GQB+ZSGLZldoMEGD6R70ng7Q13iAguPuO+CYVXB2LXrEDfHrmp+L4nCXblu66h7lshrJVwG0jlfKSW5hOvc7a0GbPtDGxkDn+krKxAgazmPiYHuqrHYy7fAtgstsgQdxBUxOugnT269tdJlKjJYJd7zrCHhYruy9uvXp1uibfCVETyMZZlOoRZEOpPT279Igrnkf3wKfxIm36voocaMxIUAqAApjSTA8yR3E7xHyroAtr9aJgS4T3fXvqqlrgkgOLjwCy5i0vPQL2MmBHSnLQPL/AB3W06pcJzF+c3O+FBjVbK2rFB8UCCW0gEMSYGnr+tIyMQix0HDfZE2BGm/jx74LZixbfCK14MCiKUY6a+VbAidDJWPmazVnPFfynOJXYsDhAH5zP3K86bwvfdmICqhYlSxIkEyI07VrG2Um8d62AW8x+1Q4yyyOVMSpjTY+1aWODgCFMmbhRe00V14sU0uYiuhK5ziIKW5g3CqxVgrzlYjlaNDB2JB3rg9skA3GamaRKM4l4du2bCXzBtsxRoBDW3G6XAQMp7dD9JSntDXvLNR7jeFCowNNu/scVX38E6EBlILKrr6qwlWHcEfz7VUVAcjwSmmZjVQZacFDCkK0ECE2K5cI1SRRTJwWhK7AFIDQVRCXN/kUFyUmiUS4lIRQXQjOE8OuYi4LVpcznYCJgb7+lJUqNptxONlam2cyAF6JwP8AZkxi5iWVMpBCGHmDJD6gAEaaGvMqf8k3+LL8UateiyA2536e4v6LXcTwmGQKqWMPcTY2haBMaDQqDEeorFSFV5JkjjKztrVXZuP49Fn+EcFw9i9dvWFZTdUW1sXFm2QzKWUE6kGNiNJ0ra81ntFNwniM++KbF5YNuPf2sX4u8NtYuXrlu3GFzKbTgggq4kQZ1APL6adxWvZtoFRoBPm1Vabmllzf6WWJrapk3XKa5EG62v7OuHXrl5XRUa0GVbubIRG8FW+8PiUgbj3rz9tqMa2HG+mauXNFMkug6RM+y3HiDEDNkJAZpzssgQAwDRJAJ2J7e9R2ZpZT8QC5yHDX6HVYWeYxp37CxPRCJhSRmEAXAWzqQdIgKR3zAAb796ufKL3jQ7+CqHAmfcd935qG+TGqwW5nBOjLuNehyyAP4p6EdAAjQZHWfq6OtxfXdH2g7jykwATAV+yCUIYbj1J99IogXjqR00XafB+0mRdSRlzDJrqkE8zZuhVtTtoDp1HNvHrx4SFzjEkW03jj+VeYPIrNGS0SRoOZCAASumok8wIGoYyKz1qxpkSMQ95S3N/jsd5I5OHkrOZG1nlLdOkmdNBpHSs3/wCSbMFpCWADHz/a8x8U8Wvtcey/7oIcptqdCRpJP3pHy1r1aLGBsi86rUGWDpndwVbwa2S+hIgEkggGI9aaqWxdO4ANMlaO0C7WkWJeFUjISASBzab76+/rWcNzA652PDgsu6cuG7jb4+1p/FwAS2xdlgQtrKOh1JM9so67etRaS6o+BrnO6wCNIw+Yk77W/srM8I41cvTmbQQqxGkR+mlM/ZWDLmVYnD1KuLfghHunzFOozA5jrIncbe8Un+S5rMQPDv6Q8QNaTEwpML+zq0Fum5nI0ywedNdSD8NwAGYK9N+4qbY6W4CD+frol8YWAi/p8T7peDeHhYtvaxDYe/aYZVbIQQCxkG7HKI1mZU+1cXOruDqQcDztlu7kIVKsWxEcDA03TJ6C/BPNrAphRhG/eWVYtzsS+ctIg2xymCR67daPhbQX+ISGu6ZcrqXi+bEBlw/+oVv/AN6cP1IysIKFGKmOpkb6AddBWcf8e7DdwnPX6U8bs787f/SFu4zA3rtu6wUuiFEJzqMpBkZcuXYkAzpM1obslZoLWuEZ569YOa4VLGxvwk+snrZCWfB+GbAPh0ZXOZmt3mAGVm+BSykgiAFOus7DSg+rWZU8VwIiARvHBMaswBkP7NtPRYx/AOI8qySuS9cuNba25AjRmVpE8pVW77CN61f51PE4C4ABn2j3VcLJieM5hZW5hyu4gEkA9DlMGDsYMfUd62zeFLACAd+SiK0UMBC4etBcJBunGuRK6B3oXXYOKeTRKrBOiYwrkwEIrhXEHw91L1sw9tgwnb1B9CJB9CaD2B7S12RXECLr2bBftE4feQG63lt1R0JgxrDAEEV4B/4/aGmG3HAx+Vmw1GZT0Q9nxjgr15FtlwQeV1w+gnSSfiC666R3qrdnrUBjtyJ/r5VQ2q5pkE9fxdaDiFtUhWg6QSQSNNpUmAvcg7E6U1DamVLOEdbfpTa0mS3vvdCoeJYcKj23XzcOzAdRllc+8+kiJPKN9BWlzLyLO37+frn/AGixxnF9ad5LF+K/DSJbu4lGzTdDEKpCKjaEj/1No6ETBkCtKs7EKbhH57CuxwdAic/69OSqsH4UxDlCE0uWjdQnQMBErJ0VtZEwCCNdaZ21UxN8jBVYDHEHSPdb7w3hPsmHZXslbl1QbiF8xUqxCAKF5SwMjUka9qxOAr1A6fKNYjoo13lxAaRbKAbk6Z3jWPyERw201x87AjRtoySMsaRIXb2getXfBzFrJYIECZv769UN4i8WWsL+7Rc90ACF00AgFjB9CIk0zGOqCSYCfDdZO5+0DEyxy2YaeUq3XsS3b+dW8BvFNAjv6Hyp7Xjtf+Jh9dfgbTX0Mddd6U7PuKMwpG8a4fL+7w7giY1ECVgfe/lSu2dzjcrmGMgg8V41uuCtpFsj3kxG20R161w2ZozMqlMFx8y1Phu+wsAm9mltXnSSDKknY6jf07V520U/EqHyoVzTEWgd+yy3GPDl43bjBxcUkuGJhisZpYHUQsenat7NoEAOBB7CLC3BnEaX+kvCOHvYdhdhNuo11nQwwA/Olq1GvAw3PVOWOmAbcFoOD2//ABNtgweWbVW0zeW4QRHcqPc0KDhjw7spzUa1FzWGpYjWFfce8PfaUdk0Yi5FxukFciwNQsZthvr6Vgo1/CIa7hbvVRa5rT6c51MqLg3hq3aw1sYgL5qjmNpxqJJEzo2kamruruqP/wBN50I3JalXzTMgb5CIx/i+1bJVJ6BQII6yZ6TptPWuZsGMTVMHOBf8x+VAkk9j9+w4FZ/EcdvtovIg0BBJ1+ek/Ia1qbRotuxt+Nz9eyfC4nzfX79Son4VdZiGLPdJaVJk5QAQQeuuYe9F1cOAk238dyZrA2w7CMwvBlguuW5bS4Bl+8xjYDrplJU66H1qWJzhGTo6Dn7oEi2H04x+PxdSXODqbaFYuXGT4QBltlmAE9gDmWDqCdt6QucASfLffcgfk8NEARMN6k9/tNu+G/jCMHZFkuZCLA0Ag6toQfSKLKxls2xaZk39hr1RlsEjLvv82QF3h9ywDeF3yzAPJqZMnJvDCN50p6W0TDAJ+DpN0XBpzM988lbcJ8QZX8i/lQgwXXRJ2hh9zaMywN5EajquzU6zA6nY6bj3ZTxRMmRr3qpvEPhm23Dvs9lCPLcG3mEvmPxSR3kgkdIOorBTr1Ke0Y6puQZHWPxKu3zvExHtGi8fxuFa05RwVYbg/wCdq92m8PaHNMhUezDYocHbrTqOSaTRhLKeK6FSFO66VOVtc0QomQRvTSoloF5Ue1NKSUsUsowNyJwOMey4e2723GzKSp/LcehoOaHiCJCIa02cFrLP7SseFjPbb1NsT+RA/Ksf/wCPoTMe5Sf4rDkT7fS1XhnxA2ItH7VaAOZTbccttmzjSCdDI3Ghnod5vfTpSxhJOjcz/XPJF+ymnDptxzVg/DWU/uzyznYqdAoRQRE6w2h1nKNSZpnnEPNlu4rO0t/fffGU1uMXBbhlEXFRiWIytOmsJA0A06gadakNmp4gRNp++7LovOWW+0776Z5qvxGdy2Ya5lBhhGyneZmRo2/rVsbWgYYAue9/VVYzueuka7oU3GeL/ZMOzE87aIJ3YgevopI6/OhTBqGNAqYBNs/xvXk124WJLEknUn1rbZVO4I7gfCDibmRXCEDchiBvExsCYE9yKD3YWypuJByJ5ILF4J7TZLilWgGD67dIoh83CaLwrHhnAnuAHZdPUmTHKOuulSfXDTCr4bGDzXNrDctLhfBxyk5SSAcyk84AMTl676Dr0qPjjFBPLjaVF20jId5/jor7C4EWUbJla2JXM3wtbYgB0A3IAMx0n0oYgSJsd2sjQrOXl1yf6VgqKASup/eBb2hNwKsZI69u3LNLE5jdbdxSScr688+/0hcQ9ohbYtMgbMbTGM7EwoUidDM6noNIrhSBBcTO/cNSVzKtRjpFt3e6/wBoZsIeyqCSFWBnkEAZigjfQN3jaakabjdrrjXLuy9Jm1Bsteyxz17nvge/FLoBDG3Ox5jmkaGYME9yRSuwE4nhpPX7QbsbHjytcB0PyD7FVN4XL8+YWZSYAUDcQTCr1yyfcQd61isC3ywJz09d91iq7OaT8Lrnn8Tw4qUcJGW4bcOAfKUNuDyFSZ7yFOx+hqRqZTbU+8pRw77PwrJVsoQUIdUA/dt8RLyp39SDBnf1FLciXWnUaAGfhDEbwI7/AH8qH7USrJbJzls3mEyVJSCp6kSDr6zvBJwtBl2Q065+6IpOcIE+/H66JGdy/mKBbhQAkiIykEmN2E6N/gSRgwOMyc+vdlb/AB3SXHvv4CZbwNzXn5bgm4JMvAOpPTUx7VzqzDfUTHBN/i7+vNdfN9Eyqkjysmjba6NHVmBPsSaDcDn4i68z03cphSfQdu7Gg6eihxd7MjKLaIfhMxoCICg5ekyTStbhdLnE66rn4ovbfcjsD+gqzG2Z8x1CRIRIG5mSF0k7rqf51dj8mkmcz3Nkl8xyH9ad6K98E8WYjybrFTbAI13QGIJ/2mNfwnsoqP8AyFFtSmarbuG5TwwYVL458PhvgJe5zOAB90k8uuvt/ep7HtBY64hv5W9hFVkAXC80Ir3FmTSaKSYMrp9aEI2RjDtUl6LhuULimCiWkC6iNOFFFYDDm46oN2MCanUeGNLjotFIBxglanjHAGW35dq3mVRna5oSxEjKFGu3SvN2fbGufie6NAPytVQSIAsNN6hwvBLNqwL2LzpnMKg0Pz03MTTv2qo+p4dAAxmVN2GmBIkoXxLdusqsZSzA8q2TBgbNlH6mn2QMa4jN2p/az1mvJxPz3blacE/aDdRPLxCm4n/mLAubQZnRh3Ok9ZrS6kJltvhZDSJur5vGmCualmQkyw8ttYOZRoSN569TUvBeD+1zQ4afBUXEPHOGSfJtveeSQW5V+I7zqRHppSt2c6lWDXkZQsJxbiz4h89xpOygbKOw/mdz9K1NaGiAFfyNGabwzBtecKpCqSASdYBIBOXdu+Ua0xECYSGtHDkLrT4Pw1isNeV7RF1ZObLoTbDKWzBtNdCAJOlQNamRBt9rnguEk+0dLK6xfhHzsQLjsTbKqSB8QBJG/WD00PT3j43lGHuEBXDJEX7+FcWOG27ZUZVJAZ3ynI6qFgrE9GII1G3zoXi3Ia6/kLI+oXEk/SixuOK6ZzneC1zQOgKgZGUCCu3bWT611h5oyyG/O/ouDJMHIZ96j8LLY3xUlq4pADnTlGqoJkjXSNdF/PQU4oPMkm/ytDXtta3xy74K3wHEBcErcDKTJkkwSSWgf7tRGhnWkqVW4SHiD3F+CuzZHBwdSM8dfTsJ62mZWYkhVyzvPxTAPTc1OlXAp+bPu6avsoNaBabxxE+3Lep2uMM4UFB+CeYKMuVj6SRGsgj0mkqMewmo0z3dNRdTqAUareX46qDEXEYKTtGQqDDSh+JjvJJJ9RFGpUsDhmbz+F2zbNie5ocRGnqBrw5c02xcynMGCkGVGbcwRqOoykjvqe1TpvaGlpCtt2zuqPBGcd98UQFZogqQs88kScxKn8U6yY6war4rfMRrFvlYjsbxAdxS3TbthhcYE/FLRoY3j5DWgHPf/AJ8DKcB5n5XYbiNu4YRtCIBA0Ousd9xUqjXMEkJ/G/9RxVdiBfu3FVH8saTtJSQSDoYkVakWNbJAJUakvcZOXHl3E/CG8TW77s4t57aWgoJLEZidskb+231p9nc1oAJknhlwShoMveOA38Ss5xDFYnDlYxLNIBzKzQDA05hqRpWtrWPFwPZIWtDoA/HwpcJ4suGBiALo/FAzjXeRo3saQ0ALst8JwQ6zloLdxSFeJUcxdScxPSTHboPSsrhYtGtoOSg5uE+YZd55lO4FiAuMskMvO+UidQrrlg9Ov61pp6C46apHWB9frn3mtJ4gZBl0/eESQSZCiBCxsCdY/tXh0mG97ZTpPeq00nwYOQ03zvPD0XkniLC+VfYAABuYQdIPb5zXv7M/HTB6IVW4XEKqY1pCiU3NXJUYx0/vSLdismwSCYOg1I6dNfnQSkyJTLdrMQACSTAHWTsKaYElIGhxhqv/DXhLE4u4wtDLkaGuEwqmdgRqW9qBeCLXXGGNxPMDTeeX3YL1Hgvgy/YVs+JW6zQRmDCCOkknT1ivM2rYxVjBAjRBu3U2iA0+yrMSz52w9+0EvQWQMM6MJ5WB6jUdq8+pQdQOIG2sWK303h7MTD+uixfGbDXnd3uctvkZiIGYTyoo1+tens7m02hrW53AzPMlLhkSZv6n8KC/wAHw9pVF+663GUMVVZgHYT0NO3aKzyfCaCBaSUtVtJsgglUmLuqzkouVNlHYevc9TWxgcG+a51WYmbwoy1GEcUJpNMgTOaksXWDArOYbHqDQhc06L0Xw/YxKt52IxBt28qsDPxTsDykbTMVnedGtkovNIDIxbUrb4jD+ZbzWbikQCNirETEEbb9Ow7VlaSBBH6WexdLgsFxY4uYNhnZgWlnWNDHfc7BdJq7HticVsrJ8MeW0DPM/SxOM4xeuiC8DaBpp2nf6mtDKbWZBcRizMoFNKcmUwsVNbvlTKsQe4JBpSJsQnxxqvSPCeEvXLBvYsrZsbrcaAzj+E//ACP5151TZWF3lMcM/RaHbe6i3C659xz+s96divE+EEhLgZtefWSD7DXQD00FUqMqwWhp3JNnNOQ95jWIP0q/DeJcIZDOyBozZUZmciYgkQu/6aVM7NWLADFlUbRTY8mk0knU5X4TJR+O8S2cOijI4zy2WBmI25iTI16H6VzNleQpv2kF0m576ekrM8R8ZXXBW0otKTPdv6D6Vop7Kxud1N1Z78yqXDhr91Q7EszAZmkkT+Z9q02AsgAGyf2tVhuCJbBJxfluQGUKuhWATKzue09qxOqvcY8ORvKFR9LX27v8LVYW9Y8o3pPlroSYkaxLEbHbSsr2kVBT1MoCoQ2fb8QqfjuEuYhM+FxHmKDOQwCIk6HrttvrVae0MpuwVWwfYqYY03MjPVef8Qxl1iRcaYMxpE7dK9JrQBAXQB5s51QlMulajw/iJs5WgQTlZgT8gBsZ1rHVbD5Cq+MInPle25HcMdrl+y7OWdbkmegTmkdRIG1UaGU4AEDNZWguK23FSouzbKo8LmbXO06EKNnjTTcR9fHoNLqBxDlwhM14a/Phpx/K8z8dWMuI3OoOpEH4j0+fSvU2J0sIVagggrNmtqmQlCmjZLdWPDsMLl22jHKGcAntNQrVCxjnATAWxrRIla3jnCVXkK+ThLYDMwjNcbYAf36mvJ2baXOGL+TzYDQDeq1ADd/8RkBqUxMGqIv2e0UzoWN65rkX36GOg70/iOe8iq6YMYRqU5BHljCIvGfLfK9g8M8NTC2EtINANT1LH4iT3Jr0mVDK8PaH+I6T2FBc4yly5kAO8Bun9qwjbW1auBoO7gYVjsjmMxE9FWeI76rZe4wJ8sZtBrEgMB76H/lFLtmzOqFuE5/Vk2yVC18DWywWL8R4Zo820xQcyGN2HoKizY67f4OE5HkvWe80xiP7WL43xL7Rea5sG2HYAQK9fZ6Pg0wxYS8uug/nVF3VOH+TXIWSgDsflFGVVoanq8EERprrqPn0iiDddUEiFofDzvinFi7cbyxBCxoTmAhidADrvvMdaR5gFwAUYbTImeG4Ivxv4hOb7NaJRLXKwXRZUnUR8vpS0W4RO9TEVSXOVLY8U4hfic3BKkhidcuwPcU5Y06LsG4qqvXMzMwEAkkDtJmPlRVQYAR/AuC3cVcNu0BoMzuxhEX8TN0H60CYTFzQJcYHeXHsrQeE+CWRjXLsL1iwrMGykJccRAjXlBJPqF9aRzhF1MvcGeIwEbvv6Vxi+H3Mbca5jL+TD2zJVJOmpCoI1aIk9JFRD8OSAFOncAk8dd+th7n4yviCzbvXkTB4VraAZV0Yu5n4j1q7CGiSUzQ993R0iB6Kx8J8FyXS92JWdiCAffYn22qFarIgKlg0keveizXGsX5t+44MgmF/hGg/IfnWhgwtAUWoKmTBS4TEtbcOhhlMg9q5dmITzeY7k/U/Ogna1ugWk8H8Se0LglcvxFGPxaEaDr/es200w+DFxkd3PglcA10kx3px5oe9j/st67btjOkjRxqsEmNACI9IpjTNQAvsdY4rgZED7kBUvELouXHZRlUsxA7AnQVcWS3wgHRRpZJ0A+VcSAmawrR8PsMqlUWXALmAZAA1IPoOtZyRYnI2SVXY3GBkth4eW3bw/wBpYZr7Em2TpMgqo0011P17V51fxH1fDaYaLHhvSvJa0BuvfsO7o7hzkjzGFmbq6yDrsdRGh1Gs9u1Ue1gbhE2S/wD6g5x3n3uXnXjq7mvLqScms/xEfnFaNhaMJPFXqHIbgFmYreopa5C6nLUkLUXFaThnioJYNq6putJgscwI3GbN2NedW2Auqh7Dh5W9FUVi0eXNTDi+JxdvyQFRR/qXV0hd9Z0G35Un+NR2Z/iEknQcUfO7+RsMz7r1LhviRL1hLiyQwkyIiJGvuRp3kVTx8Di12me4cOPRea7Z3YojPJBHEguXIyqCTCgST30rNSexsViNThA3nXmVodTd/wCIHmT3kq3xVxpUtFGtlhc5MnVjvEjYadKZu0VdoqQ3yhu/PcVehsoaQRc58FkOJPYQjz08y+QP3YbJbtjooOgEDvT0G1n2pGG7zck71ofUDTYSdSR38Kn4zYxLEJ9na3bmURUlfcOBD+4JrdSpindxl2pP0sZ8SsZBkbgbDpp1QF7g2ItrnexeRQNWa24A9yVgVfECh4ZGUdCELXFTJTZooB104iinnROs3mWcrFZ3gkT9KIcRkkhpzCZQMlMIGQUtrCuyllRio0JAMf5rSkgZpgTojrnh/FLGaxcGbbl/l0+dJ4rN6eDvHqttwG0uDwOItX0DXcSRyAtIXKAMxERBJOh61N1UGyg8Fzmht4ubW/agtvdvsuHw9ohAQMqDQL1LnaY79aQADO5TOxO8zj9eu/S1+V4uX4WGZlv4mzh/LIU2xLMsgFQADGx6TrM0/hOFzYHf3+VN1RrQD/Ind36COW9XOEwli0h+y37AVhDX2cG56gQIUemlIWukgDv0UXVg7+duGXqSZ7tCAxOEwtu2RmbEGCAiHKvUbzMd9RvrUhY3N/T9+wVy97smxzy73Z8F51xbB27SM0Q7mAvRR6fSJ/rWpji7kmmLHPVUIAq6doBS5aCOFJIrkJCcl2NRpXI4xmirWHuXSzAM0asY2nv2pH1A0+Y5p6dIkSLDLd0Vlw3w+7Oin75hfUyB9Nd6hU2kBpO5MQym8A3tPDvP0W0XwiLV+2oDGyFzXbhGhgnMoPTaI9ZrzjthdTJP8tB8JHbQXTEAaDfuVuws4a5cuTDvC5IEKIjJHUFoBMbUw2etVGCoIaJvvOh/pZXVQRAudTPpO4DjwVbasXMRcQtaRrZU5LcwsAgFRAgOCRBn72h3q3+uiwtaSDIk6zvz/pcL3cZtz3dz8ZKTFYhLSqBaVV8tuZssFZGvXmA32O1JUNiJvMdfpNRbJl2USf0vLsZda/eYqCZ2G5CgafkK3tDaNMA9krnuzcUExqwTAQlork8xQuqmEgIroRaQM1ecB42thHtXEz2rh1jcaQfcRWLatldVc17DDh/aoKmGxuFqsfjls3LQtC6zuoC2kMKUGxZTtAOntXnUmVKlN4eQGzJJ3q7nAvgNl2/cEc3HLCuENxS+YLlGpzTEH51mp7PXH+xrcrzyQNRjvJvsouIcYe01y5eQeULmUQObUSHXowkkRpEVRlAVoDD5jJO7PJDEWDhlHZ+YWK474gFwt5Cm2G+Nj8TQI+QjpXr7Psjmj/aZjIaBYqtdzrCw7zVPhOIXrX+lduW/4HZR+Rr0JKzua1xlwlGYPxJi7TZkxN4E7y5YH3VpB+lHETml8Jm70sj343hL/NicIy3Tu+FcIG9TbYFQf4TSYBoSPcI43gQYPOQfUZpg4zhbf+jggzfixFw3P+hcq/rRwN1JPt8faAqVJ0byEn1dPsFw8TT8WDwTDt5OX81YGuLW7vc/at4lQ/8Acn0P4WrwfAsLfwb4q5hjZIVtLLOZAI5lVmaI3+R02NeXW2pzazaNM34memUouqOYYsegHx9LL8Q8JX1ZvKU3ra7MAASOvJJOnpNegKjdUxbI3K08FYzEi09u0lq7bzM1xGOW6sKNUneZ7HY7SKWrTa4YvfdzWZ5fjEHpv6+5W+8O8Za5hTiABcAVi0auDMhD6iY+VQcC11/0hmBh9OPVN4oVuvZOUsjRIQiSGEGOkAmSfSRUzMnEnblZAWfGFvD3GtBEXDSbc2WkqTPxmNTvzAkz+VgKjSIsdR+7meaif9ok370yHp6qkxGIwNtGGHR710z+8uNqp7wAMxowf+5PfT7VWlzgA0ADvLP5jms4CzvAUk77b+/pXGzVYSTbRaS29645zZmY7wNABuSFGw7KKzlrRuE9EwEZd/Z68kP408N20t/aVdyORQsBgzNPPmDaKSO3pTUatVtTwngDM9EKTmus1sngcuYjPrmsG+/rW9O5pabj1SVyAunJaJ2oEgIimXLVcH8FXL1oXTsWVUH4pmTPQADevPrbc1jsI3Snlgibn2A7yW74FwVLFi7aeIuZldhHwxCGdh1OvesDjW2h4dTBJEW46+ihWrAgFxsOg5f0ohxexajyk8021lWCzlACqxznQzlBkA9a1nYyf/K+JzAvv6ZcVHG99wDlyET1PsEPdxt97lu0SLRb7hJmI0IuGfiP4R37RTu8MS9jZiL5m3Cw9VwbfzHmBYcpF/fom2eHKiDzWZDdYkj4gUkllOujKMuv9ZovqF7pzj1n9otcBAHONN/p0VhdYZ3EItpVVc6nKZjOHWNjlZQdenWpF2Fgz+enYTNYXkucvOfE/Hw48m0xKAAMxMzHQdh1rTQoHF4j89Ary2MLMvn9LOW7jDUEgwRM9DvWpzQ6xSlgcPME2KZclrkZSE0UOaSuTBSYW9kdWIDBWBI7wZile0uaQg12FwI0Xo3DPE1jEXMqgo+XdoE9wDNfPVtirUWSbidPla2bQ10jJZnjV23hR5Vhg91iWuXSAWGugH4etels4ftHnqCGiwCk+q1owU+pVLiuI3roAuXGcDaTWxlCnTuxoChJJQpFVBSkJCKKBTTRSEpK5KUs1yUhSKYg1yowlbXwP4oueabN9hcsOjAq0ADTYdApG42ry9u2UYfEp2cPdcWiCSfVarDJYUucLdNxAc62llzbnJnJJMhY+kntFKyttDoY9t9TvjdCDCIkDnkB39I3F4BUk24UzIeN2lyG9PiYaEaEjaKq92Eg5wrMaagjJUXC7drCM6rfe2GBNy3aJYMACS7ggspjc6bfOqeK+rk2J3n4y+FE0qTBBMxuyA4xPubojjVi81q2uGceXcXIbiqSQu2RAJIEDfepsqYXEuFx6c+aLqYqCCYBz3n6HBWfhDw+ti1mA5SnKzrq0jVo+6u0A6715P8AyO1EuwA31j4H2iXBggW6/PE7ptEZzGU4pwwW8SSHt3A2rFEyqD+EKrZZjr9a9DZqzn0hYjnn8I0y11wZ5x+bR0/KsreItIvKvN0VQCT9NB86qGuNynLzkO+v0h8Bg7tx2d8yoIzKHCMR0VZIBI0OvarCQPL6wpkD/tfhx91bcFxr+a1lpWVNxAkCAGAMQ27JMg6SqHWl2imH0jaYynfr0Um/zk33/jTvSAsl49xF44jLcu27iAnIEiVG0PIDBu8yKTYWsFOWtIOs/jgt9IEAG/GfxpHELOWbOdgoEkxAH5fM/wBK1l0CVdlMPf3ktx4d8HC5h1uu4RmcFFPVFaH0G7E7e3rWCvtRa/A0Tp1OSyVdoDojLP6++AWmx/iCWazYUMYMCcqwNIBG/sPmamzYWMa120XdqB+T2VlbjqG3qdeQ15m3Aqqt4O9eytcLgFiylklMmWWOUcoIb5wa1OrWLREbha/fNM0NaQ7XeYJiLb/gI+xgkQhhbDvcLjkYhSFGVhEgQ2rg7yd+8cRIjICM+/VG7sucqYLeKNLAIwYANAZIJNue+8zuDrSlzBEC4904oOdY5nuyruJ8dw+FclrjM4Ai2DO+57rPvG1O2m94sE/kblc8NO+wsF4i8UXMTKAeXZnS2P8A7Hr7Vrp0GsM5neujF/L00VCAKsSqQBZca5A2SM1CFMuSz6fpRhKluCiqOhRgVy5t1zGuXEAJAKKEBOyV0roiyctApgEhoJSLpIooZ5JCK5IW3TaaEiJwnDrt3/StXLkb5FLfoKBcAmDHETH4Vpa8IY0//wA1werAIPq5AoAzlJ6FcQ1v8nAdR+ESOB2cPrisSsn/AIOGIuOR/uf4E/OmwnW3ufRHxGf9QXf/AMt9Tc9AntxA30OHw628LYO6Akvc3+N4l/bb0qdWqKQmDz1/XRXoUDXd/scJGQiGjkN/EmUdgcVdLX3viFCBAuuQRlBdRsTpv1L1mrbQ0gBlyclpo7E1mJ9cRB9eHLLLdCTwxgXuXPMVRZtwyl3bVwylWAUbggmldWdTMDzHcMupUarqVVkFmEaZFx6DJb1sJmw62LIa1YTKWvvyxlIMidegrGa4pmXGXbgsr3CS59uCM8Q4qx9nNjOutsZAVLggQARET7g6b15dDxX1vEg53yHS6iJcZA9BP69V5jZwNwfEAI3J/oCTX0JcFownf33yWi4Pw9z8M+gMBm3Ov4Rp8I1NSe8/0niBe3O/rvPDJXGK4egX9203cuZZAVJEZgwPSdNDr361zSZuLe6gapOVuJ7j0CH8Mc9wlByFXYMbYU+Y/KVABgoIY/I71SuQym4uMWjfbIdbpWuJiMs785Jty3LOeO+G4ZCzJcyX83NYHMup1IYDl7wajsNWqbES3R2Xst4rOe0NIkDI5In9nnALgYYooCgVjbmOZpyR6dTPpQ2yu1xFEG5IHquqvaymWTcxPAf0PdW3GeKZgluzkt2JCF9wNxAj7gJIJGpk9KvRp+ADrUzPDlx3lebGKHE+X55i1rWHUpuF4UiWle4XbynI5Z8oicujiCAAZknYa1J1Ql0CBPr6KmIECL9971f2UKEEhktqZHNnA5SDrMx1npUXOEXz5QqMpg31/CzPGvGdnD/urSrcZcymCckH17+09au3Z3Pu6ypi/wDXL6WH4n4pxN6c1wqpEEJoCPXqa1MoMbkErjOd+9ypoqy7NJFcjC75VyYBc1cudKaq1xKWFKEPY/ShKbAdyfetQd9/Q1wKd9OCFPg8CWu+WTB6/Iem9I+qGsx6K1CiXVcBKusPYsKxtGGaJJYDX+hHasT31XDHkF6VPwA40ddSYQA4GZJVkZSCFJJEH85NX/yhrIKyDYsyHAjTmhMThssAlZ6gGYO2vrVWVMSz1KUHMdEI5qwUXWzTaKgSpLVpm+FS3sJ/SlTNDjkJ6K1w3h26Vz3SuGT8V8lJ/hWMzfIRRAJEjL0HqlcWtsTfcLn0GXVFYexgbDKXd8Y0iERTbtT/ALmbmYegFMBvPpf3SeIT/BvV30J91YeLWxSKlxrjW8ObjILVvkCBTpITlMrsetI2sC4tYY5JfCEzUu7jf8Jvi7AgLYUrdzO2lxyzShjKu5kqCvrHvSsqudOIqopsaQGDfzPDoqvxVwT7KyLmDSDtOsGA0HbN26GRXMeHCQlxXgmVdYLwewsPeKecWt2nshAxXV5cMQpIIUDpGp96h/kscSwGCLX+VVz8Bho9frPPhfqk4bwLE4jyczgh7jC5bDA5VEENA2B1HyA3NJtBp0KRqRG4xr+eiQOJMOdMXIJPpBy0tHtKvb/i/C4W4tu0nmKAQzqeZWBiIIA6dDXmf4W0bQ0lzsO4bxvsuBe+495uqp/2h3sziZtszZcyrmVTsOxj1mtDf+KpwCcxncoeCRefcfSr8FxGwBBDQNgNBrvAA0E9Nq2Gm6ZVw06Dv1Wy4Pww3FVgmQHXUc5HfXQfrWWo+NUHeTP2V+MKttSARsHHNvvuDv8AXrUWOe+CMjIvvlZalUO3WWZ4tf8APeFzOOR7akMqTOvIw5h1OoGp7zW+m0gccjHeaRrCTYXzEyPQZd2V9aw62LcE2hn5g2YJbzmSPvTlAgAgdzGteftVXxIpsMgZxeeVosqtBJM3PKTHLfz4CV5v4kwWIfFOLgV3ABJtLoV0OeFEnQjX0E1u2d9NtIFpgcfhelSYCGwbaSVssVeezgLVoBlby5YblVJJcxprDDTpJ3IqOztHiurHOYbzj8b95WDavPWdFxryH37gHRBYDD2hmyIb1xYuBkBIU6yrLJXLp2mD3FVcXGMRgZR9aypk3Jb621459B6LQYcOXJLgIeb92A9s6AMCMoILaHT1PeYGA0W9c/lFjZOfv33uWO8d+Iyv/h7JC6c72yfhjRY6GK07NR/7uWg3MaflYCPStpQMJsVynCSuRXGuRlcWrlQOtmuiguXCilxJ2c9/1roXYitqLtu8xUrmKH7y6Dp7V4wbUpCQc+K+ha+nWP8AHLeFT3MHOIEIVIYNp8OUDp6mtgqf6bmRHWVlbRJrjyxBnhC7H8NtuwIfndj6g9wI2IoUq72jKwXVtnoOdZ1zPFQPw9oyI6umpJMQpG/XSnFZs43CD8qHgT5WOBbxIsgMbZytEECARqDI7z61em7E1Z6tPC7KPf3Qj1YLM83hIDXFTlS2bjKZVmX+EkfpQBOi7CD/ACCW45YyxLHuSSfzriScymDWgeURyV7wPwq+JIVLiDlzZjJA1MgwNDoPqKjUqeGMRS4mm1+JjvvetN4auNiEvcOviIUjMujEA/FBHNBAM9Qek1Kv5CKo/SLBLSCeVloeJ8ItNasJdY5MPBBk5mhTIOuswD029amxzyTGqBwtdiHG3fuvLvEnFhiLsgcqgqp7ifyra1mEQCpguJk9hM/7fxOS2gv3AtscoDEdZ1I1PapjZqWIuwiSiWgmTdXXEfGl18OLY+N7eW640csHENI7qD/7vSsjP+PYKmI5AyBpllCoWzrbd30WYZyxJJkkyfUnc1viBAVLAQEVw7AvdcJbUsx2A/zSke8NElWYwkSvSfDnhO1Zh7hzXBBJ2CGQJysIYCRrXn16xPLdqYEpalcUxDfXfyIWjx2NWxr+7MMFbnyFgwEHKoP3uonr8pU6ZqDhAIG4rznVA8xI+VRtibuIdRaZECFhmA0y/dlmkONukyPrrDGtBxd/So1jtCfT4znl7hJxnJh8OSMtxioiWAJGcZsomQo3yjsakyuX1AGSAMzHduOZ4ZLVsww1BFjynTXL6Gg1Wf45xi1iLVnLbNu5bDKQTK5dIgn1+mtdSpPpvcSZBvxlbtmpvbUcSc79eSP/AGflUxNwtbJZbTCZjLzqCCOhM9e3rQ2kyzDv+dD6pNvl1MEHUflTY4m7iCxTOpzKJaAQpAkHcEnMf+Ydqu+KbQwGMMeuq8tjZEwLjXdaNDojQ5trZJuqpTQqqxcEmAJ1zgMOg6mJFSiSYGeun6XE+YYtbR2Z+E7FXVwuEZwIyiQRytOyBgInfX9KEF7wFdowiByXlV9mdizGWYksfUmt8wICs2nYALrWGmgXqtPZySr7xTwI2LWHdV/dugzNH/EiWDH1GoHv2qVGric4E3lTecRLRp8d5rMla0qeA6pPL966UDTKb5ddKGBJFcuDV00VxXRXJJWuxGIdFIhLZYiIjQdSSDpFeU1jXHMmF75e5owyBy0Q7cVVhlZoIYDMh3PfXYdzT+AQZaOhUjtTHDC46i4MfOm9U2PZrbMkFUnMAdQSOoJGorZSAeMWZWCu51MlmQzAzHNVr4lszHYmZj1/lWgUxAC891d0nil+0yoUqNDv19qPhwZlN/ky3DCaGJOv5V2GAlY9zjBUpXSelKq4bSpruEcIGKEL+Lv2pQ9pMSq1KL2sDi2FAB1oqIkI/h3E7tgzbcrsdNtNpHWuwtcIIlK5smZjkvUeB+IreJRXKqMQsr6gaazvB9a82tQc10A+VPTk+U5ojEHzjOc6EhsgB5SIZjoddu2neqsbhEdyg7ORl+Fm8d4US7mbIytnylpVZkDIcokDQgn1NWFQjVFpGoHr6ZcPUrL8R8OMgLIwuhSQwXca/Q9+9U8SP5WTCmH/AMDPD6+lThPQ00rg07lZcM4NduxAgHQE9T0ioVdoYwwc1spbG8txusOK9U8PcATCplCyx1ZnWCYE8rKSAOw3rBVqScR9Bms1SrIgZcL+oVrxC7lQjzLUFSyG40iR1VtNYjef1qLGlzg462t+dxzC88vFzMd87LN4K39qvnS3kKjObaZWmSQNTy3NzPaT0Fb34aTJdMDr3yVmlx1kcfz+fshHcQ4/Zw9i4tm/ZGIWY3eSN120J2nXXea851KpXqjG04N2Ufao1uMiQS3lHWViuNeI/taJ5ltVvIx50AAZTvmG4IIHpqdq30tl8Fxg2OhW2iPCJwmRxzQVrBsbL3oHloyoxnWWBIj6fmKoXAODdTf0WynUGIN1Mr1LifEXFoZUAuuiHSA2bKCc38Ek6ncqKwbHRaxxqk2aSBz0+14bmOc7wwd/pkfXL13LM4LAhcha0mRc43BJHMAHUjU7cwnY9601KsB3mMrQzZ3uc0Fo9NPS6nXCuxOZDluaZm7iIykapp37CKWk4YASbqu0f+QtblYdhU/j3FsVSzLRJYyB00EEaEdflVdniS4otpEkQMuqG8A2k85yyhitsssiQNQCY2kTpS7c54pSzNVexzW2tJhXvE+M4cXB9osq+uhK80bbiNPfT2rzaGz1wJpv9bg+6RjXNEU3HvmhvFXiWw+HuW0YMbkQANBBWPaAtadh2es2piqJQ0gjh+5+V54xFetdOcMJjUQpFdEUUEhNcjKjmmUyQnUEICvbnBrmcB2GSJLiO22tYhtNPDLc9y9Q7G4O8zobvUGLwORXVOfNlIYrtr+OYFPTq4iC60d5ZqdSgWtLadwYuf8A6kfCp8a7ljmGXLymJiR9a10wALHO68zaHVC4yIi1srIU1RZiFwFGUMIUuFsljA3pXEASVWhSL3YQrfB8OAJZ2GRYJA1n0rJUr2houV6lHZ2h0uMgfKLxNtCDcLkBjoI2Pr6CpsLgcMZK1QU4xGfrmqnEEEiAB31mT39K1MkArz6pDiO+qhJpwpELUeAMetm7cZiBKqNVBUAtBZp2CzM1KszG2AkcYMklVmG4q2HvvkctazmRJAZc2hidNKNSnj5pqTwGi1ty9GwFy3ikzcpLJ8RM7GSxXqZIHpBGlZQ6DfTT4RcyDLbjelx4LmC2XzQCFQaqwErmbWOWSRpop+bGAOW/dyQaS45m/wA9/wBZIazhrRRiEGhkDKIUZiIfT4if0M1hqMexsk/0vVpbVjqhgyj3RXD+HTcRyRlAICxpqdJC6zlH/VXABs65XSVK73Nhwg7vjNaK0UWJXcxFsnsTqu42P0pHyTYAxx+F5VUk535gSqTjtx1RDktoizadzzBl7ugAy6qNZMZuxrXQaLtNznuO/wBgVMF2c9/HoVN4dw7phA9oZ7pzN8QGYFigHNoIW2NfU1D/AJF1MubTfrf8Za+qpTwmA4wN9+c25i3BYfj+Me++a5btqQSMyLGboQXBh471aixtMQCepXuUdmawWJOsHuyr7WBPlNdOwdUA7sVZvlAUfWtBeJw9UjWw4DUyfj7XonhPAPhEu27hQA3AwYcwIyxt3kCAdZBOwrz6jW7S4ESABc7rrzNoeKhbhzuOs9k7hmlx63CwdhkW7AXNJOXoSfWZMV1QOLWtyboPyeJW7ZhRYXNYJc25O87hyyUtzBJbuZVuHMBzEIrAdjrt/Kd6n4YxQ2Z5SlO0vdTxVAI5kIyzhVWMxzXTDAuT2Mj/AGzBMdPWqYAASbjXeFgqbS6YyG4ZftRXLdokgBidSUMl1UpmDDmkrMCO5jcEUpokxfrxnJAbRUbI1GeQ/CS7hUGbyyq3JIVvuOPLDQRm1EHX1Un0qjWYL6e+aD9oc9vmNr9/hYTxldZipKRM+6yAcpI771qohoJDV6eyghslZK6PzrWhWmVA1FZiU2PQVy6OCUD2orsKRq5AphNFIZXTXIXV9iOIEZrd1M/OSZJke3tWNlAGHUzFl6davh/1vGIIK9xY5cqjlAAAaG27yNRVW7N5sRz4WWU7Y4ghv38hBY+8rkZFKIB8PSepirU2OaPNcrPtD2Pd5BA3fKFIp1mNkgorgFd8Dwy5TcMsQcuUeo3rJtLzIYOcr1dhotwl4ucoUqcOYknRFHVv81pDXaABmeCv/jmcRgDiiL9wiQVAQxPlxr9f0pGAG834qj3HUW3BV1y4BnGQc207r7GtEEwZ58Vhecxhz4ZckG9VCg7cnW7jAEAkBhDQdxMwe4kTTSpFocck61hyfQdyKmXLRS2dzjeytOFcQaxAXmEzBIj3H9NqhVpipc2K0ik1ght/grV4HxQrDKzlWkmIUc0ACG1H8+nWs76dQXz+lE02AxEK0cIMzQVtsCMiGWzhAQ7RuImd+hNAOxAAXOs7tyyPDmO7tlfv3KM4M4DETDgmWTmQj/boSRr1G/epFjWiy0+K6qPMJjpPuri4WIlWkjmErDSPw7TpIOh3pXNabnL2/RWKoAM7df2qnjdy24JQm6GgO63Cio2y+YICz8IkiREHSqUDB1Ebx9/0pi9wLbzPz3CAwPFxhz5dxku5OoiQWLZkCyM6809CCx6GK01aQrs/9ToeHFCYPlM5evDvqj/+0MLcKZ1UvbJW2MrhVJAOUKFymMump2rINiqMPlcIOauzaarZDZ82ZsZ6z+VDe8QKvJZtgs/OFVAoYzqzCCQxMGYEQdaoNipxNR0xu3bpP0UpqVHkATlqchuscs9QuFx2eZUkSJbQCVbVRtrBGY6k9eyF73M8ohu7f9lejTo0qTodJdYkjQZ+nAI849bqBWhsqAm2TGuYKMhOslZ9ASB1pnHxGgxnbl38LLUa7Zq5wm+nGVBZxotqRaUK6rLo86sNcs/i3giRsYM1wpNkAi28H1SvdUqGXkyPTvle6ibGqikE8z65GMhGDyIJ6dI222kgzf8A+rbnf0i6tT2UNAfUs355KTD3F0XPlIBIuP8AEs248uZGYA/oOomjjGLCO/2mOzE0y866c9T37IEY4EmOUBkZbY/0w5OU6lYCnmnURM7mrNh1x6nPos76eCNT7D017jVE4/CJfEqVJ1BSND1PqTtrsdCKk9pbcZqmz1yyzpjl38yvPOPcO8rmX4Tp7H3rXQqY7HNbqrgWhwVCz+taoWMm+abRQglKNK5EmFxNcumyQj2rkhhOroXLZDC5Qbl1A7qNCNSfcd/WvHNSTgYYBXvmkGDG4SR6qmxPEFDPlRVDKc0r8RjQaHTetjKLi0YjllCw1NoAc4NAAi9syqO6+YKMoGURI6+p9a3AQTdea8lwAgCB681LhcGzMoylgTtqJ+dI97QDdPR2So9w8tuNlLd4WyuqsVJPQGfce9K2u0tJCodiioGkg8ii7l42+UDI0wR6VIMFS5uFuq1MAwttwTcVjC6Kp0I37GiyiGOJClUql7YKmwt6LRYAkjQsdgD0pHsl8SOSox/+qY4ShsazAZGUhRqJidfXeq02tJxA3UK4ePKQY6IGKusuEFS2FGpOwpXHRVpU2jzHRGJdzTPw+vtUi0DmtYqY7n+KguoNIK+nTT+tM071nqNB/jHwo8pJAglmIAA3JP8AOmskcTInNeh8OS4lgm7ytbQu5/IDbXQ15D3jHDMjlzVKjGAAlVnD/FdpbyE5wJIkcoE9dNhOtav8d8EkqONuQbC9AuNKyEL9zc2j01Me9RbGUrPUaQbQOGaibEqbb8xRG3QCcwiDBK/e01Eesb1MslwEEn27Cg8HMg+8df7CCODDNAWxEAsM8AKsZR8Jy9ydZg7SKoHFuZNuG9E1ALl3PudOygDgyPLOdEDedcAy6CDCsBmkghjAj86q6q0TInL+kA+Mzp7nhvO6/wCUJhUVTbIzKjQw0ljciGA6lYYHXeWgxsz3YsWp/Hcp2nCQOo52VldbkIjSCF/F5mXQHtaME9wT61BgZUYGnMLc+pVo1S9sEOynpdD5mJCuAUtycjDZyWUBGgZgNyfQHTYO9zabPL0/aWjTfXqy7ru6ctPuUTibXIl69cUpqYzQwYfCd+4E9tN6z05AxZnRaK8F/hAQ0Zn9/HFU+J8S2raEDLcckmRJ3XKZ6f8A7TU6NQ2iOKat4ReHSTGmixfEce918xY+gnQelehTotY2AFnfUxOlXnhnjzIVts+XnUyYgwRE949x0pKtMG8KLqc3C3lji2/71SPNEyh2KgSddFnQd4GtZzTt03qBbun058NVXeIcGuJtNkZG0adQCIY6kEyNRt61M/66gdyWjZ6ojA737zWC4V4au3zcCwpRSQCDzEboDEBvc16DqwAB39yq1G4Dv5Ktx2FNpijFSQBOUzEiYOg5h1qoU2uDgSMkNFclITSKKXCnqk9a4lOKc6pfL966UuEq3xPGHdoCspiCo1+cRIP1rHT2VrRcytztse8kYSDu7/pVz66z9a0gQpEh1yfVG4HhikZ3cBZ0HepVa5BwtF1ro7IwAPeVYYs3QTlujJGpMSntGu1ZGCkRcX+VeoHgmH29xygIS7jyQFcqFI0uKAWJU6HuPpVxSiS2/AqLtomGvNt4ubfHoq9znJPXrO/9a0tAYIUDFRxI671Ng8I1wwPqf50lSo1gkp6VF1QwEbc4esFFBdyNSp0BGwIP86gKxJxGAOOau+gw+Vok6oVcAzOSyPlG+uo00Eneq+K1rYBErONnJdJbbn9oEW46Gr4lmwkDJSqd52OlIVVpAz1TkMgjqPzo5GUWw5pbN1FdQSY1HeP5dKINrqBaJUuFQgq6kKVIKk9wZH50HuH8SqMo4hOS2lvxiqLqnM24PMPadJGp3jfWa8s7G5zhByQfTyDh6Kk+02by3La2LSMQckIFM9CpGvy7TWqKjCHFxI1v8rjDhhyOnFFeGPFnkDysQpKr8JiWX0IkTFNWoB5xMUsRiD9LaYXFpeOe1dmRtO//AC7CsrzFnhTNNpyKnGHYzORjGpIEACdAO+p1rsbeSBpu0OaZ9hYEZVRAoJAjUHSJgb6bT2rnVmald4bhlbvouXg+XNmu5vhIMfCc2oHQagGh47dAubSjvchONX7FndypBILEyW6/PXoBS+G6oZhadnrFggX4ZrJYnxSSTkQnsW3+g/rWs7IwtAOe9axXqbgPU/SocdxB7plyfYaCq06TaYhoUHPxGXEk9+iGZh61VIXA5J625oEwURSxJfJJgDcmB3PYDvRDkxpWV9gLuNwxym3dKgqSpU6H4l6ekgelI4MKgWtdaV6Dw21fKgMryVaVKLuz5hLd4mTGlY3hpPe5Y4g6+oj79M0vi3ht1cMz4aS4M5FG8kZj0MjfT170mzvZihyYu8RwDl4zicwYhgc0mZGs+o716Y81wthhoAGShmiQpTdOJ9a4JyQdV0+tcmiAun/Na6Ellb2+IXOV955WiM5I207VkdRZdu643L0GV3WcNbHfKi+zAgm4CrEnQfqafxCCA3JDwGvacQg3T3FpwqO5UrOWAfzMRvSy9pLmiZVXCjUhrnEEZR+UDiWtCcjOTMMfxCdTNXbjP8gI04LBVdSB8k534hQ4hkLkpOX/AHb07MWHzKb3MLyWTHFF2OGO6Zxr1idT/nrU3V2NdhK0U9le5mMemquOA2ii5mOr/CvWKxbU4OMDRehsgLWyddE3HG5GVLWRmMlk679tj709IMJlzpA3qVU1SMLWxyUF7E3Ea2XLhYGbQan2mnaxjg4NidLqb3vY5pdMa5KrxWLc6EmJJAPrWhlNouFjqVnZX6pllGcwoJPvRJDRJQph1R2EZ81Law5MFuVPxEaCuc8DK53JmU3Ou6w3qIORGaY6ab6+tNE5JMRaRimERjA7fDqpFTp4Rnmr1WvfdlwV3MoUEqB1k0DhJJCMPYACQAhb90kkdjof7zTsaAJWWq8uJBSBiTqSSfXX69aJ4JGiLBTWLzIZVih7rofrSmCLpuassP4jxCRF0mNpCn9RUzRYdEYCsbfiTFbsQBvMAa9JqTqNLRambOc3zHe5AY3jN5pD3XBJ1CmB7zE/nVWMAyASPpUx/KfWyrAepknuf6mqEyubhZkE4ifSlyTXOad5VdiT+HOScid6BcixgycigoX7pI9N6mSXarWW4RZvoieEcSWy4d7WbUb6GNZE9BqDt0FU0IGe/csO0U3VCDlwItPfutlwnjmJuurZktWblx2LbuFUajL22En17ipPY0ZCSvOqsbTJa50kTMWA+d4z+lf4TxIj3xYUl2GrXJXKRHoe5UfWs1SjDMTrG1r71nIgB2mhnNZ7GeJ3wvEWR/M+ztllWMxJ+NCZlSQdB0ntV3Ug+kBYnT6VKdHE0uGe7gsj41xNq4wNpUBDOGIPMwJzKSDsNSB2gitVJpDZOadhMxFuXeazDGqKxyXa11koHFItFESpYrkYKMwCENn2ABj32rPVIIwrTs7XA48gh8Tijm0PvFOymIUqu0OxWKcOJPBAgKdxA/Wu8FsyU/8Al1IjTcltYYMJZgo9Zk/IVzqhFgJTCmx13mJVndRACJGUAE2wN9BGvf8AvWZrnkzrvWt+ECBkNNF3DbgLO5EBV0Tp2+mlGs0gBu85ptnIlzj0C4Y855gAxlEdO0UDR8vuj4vnKgw/FnUnMSw10qjtna4Wssrdpc0kG6GbEShBZpzSB0953mqhkOkCyljbggzKhKm40lpPr/am8rBCn4TqrpBlFWsGh5VJFyJ9D3A61I1CLkWVm0KZODX2Vi9q6xIWBbAgA9dqgHUwJdmtjg8u8v8AFB4u0Y5+YTy9Py6bflVqbh/1z9VnqNEee97b+qGbEFSQCCNhGw9v0qmAESpGs8OIBUL3BkggyDoSdPX5zRg4pUsXkwkJqpOsfLpRmEsYjMd8lLZtkkATqe1KSM0zWEnDdGtw4gwzKB3P+RUfGESAtP8AiEGHOCgsWYJMTl1juelUc+0JKdMi8ZJXtEySwUHXLOvfSaAcBp1Rc0mS50cP7TzhkgS59P8ABQ8R02CctZkXFQrhvn/n5U2JK2lIUgt9vlQlOG6BEDDRuamakq4bGqXIAMxB9hrXTJgKtmgOI6LlczoCe4ri0RdDGS7yyorj6nNPtTNG5Se5oPmBU1riLJbKJoSTzTDZTllT3HKI7SasHWhYX0GPfjPoncE4qbDMQqksuUFhJU9GXsRrU3tDs1StTNQQ10FSeLccb17OH8xcqgMQF9wVGgIJO2+9FjWt8oUaVJ1Npc4XPEaZZKhZ6eFz6l0wyfWjkp4pSZaMrhOS5VoymwSnge1dKa/f9I25Yunqx+UUgYIs1UcxxuXz1hCXMM+5Q/Q1UNKyPBJkptu2QRKmJ7USxxFgUGuAIldezk7H00oNpOGhRdVLjJPwut2WOymiWkaH0QaTp8p8MDImfbT6mh4biMj6KniYTY3U4vkiCDPpp/KkNBwyn0Kt/lBwg/P6SESfhP8AneKAY8DJKajXGVG1jt/n9aYNdqCkOFxsU+2pUE9xQLHOMQU7XhjSQRdS4VFUFnBbbKO80r2vd5WhcwsptxOvuUmK4g7MMsqsQBFKzZsI8wkrnbUXOkGygNxiDJObrP8AKn8KDlZDxPLndQMsmdaoGmIhTcQTIKXyDvS9Ewac1JaHrFAtO5OL6qywFgCWIzMIgetZqpOWS2UGNb5rEp15wROSCTBmZ9xFBrXaFM+oM4ATMoB0MgfSjci4QDmzYoXGrmMjWNOtUpy0QVCthecQKiVT1B/WmgaKXMFS20PqBQICLcUqctkU7ZvrSRidwWjHgbxSWLpYwe/auLALhNSqY3YXI7KQpjVtdPnUTBctt2sMXKGu3rgWSIJ/zWnDGEwFndWqNb5s0LcuFzJ7VRrcIWd78ZkpuWiiE0265FzVGfQU0KRtkF2XuPy/prXX0S21CRrI+79DQneg6k03YoXaNI/p+VOBKmThEQmE95psMIFx1TgfShhS4+C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1103" y="2286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smtClean="0"/>
              <a:t>2. The rise of China.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  </a:t>
            </a:r>
            <a:br>
              <a:rPr lang="en-US" sz="1100" dirty="0" smtClean="0"/>
            </a:br>
            <a:r>
              <a:rPr lang="en-US" sz="3600" dirty="0" smtClean="0"/>
              <a:t>Did its GDP pass the US in 2014? </a:t>
            </a:r>
            <a:endParaRPr lang="en-US" sz="3600" dirty="0"/>
          </a:p>
        </p:txBody>
      </p:sp>
      <p:pic>
        <p:nvPicPr>
          <p:cNvPr id="11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39744"/>
            <a:ext cx="919133" cy="61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4419600"/>
            <a:ext cx="8458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… based on the latest 6-year update from </a:t>
            </a:r>
            <a:b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World Bank’s International Comparison Program.</a:t>
            </a:r>
            <a:endParaRPr lang="en-US" sz="1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But was this right?  Is China now bigger than US?</a:t>
            </a:r>
            <a:endParaRPr lang="en-US" sz="3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facts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2578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On the one hand, China’s economic miracle is genuine: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Growth ≈ 10% p.a. for 3 decades is historic.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It took the UK about 58 years to double income, starting from 1780</a:t>
            </a:r>
          </a:p>
          <a:p>
            <a:pPr lvl="2"/>
            <a:r>
              <a:rPr lang="en-US" sz="2200" dirty="0" smtClean="0">
                <a:latin typeface="Calibri" panose="020F0502020204030204" pitchFamily="34" charset="0"/>
              </a:rPr>
              <a:t>US:       47 years, from 1839</a:t>
            </a:r>
          </a:p>
          <a:p>
            <a:pPr lvl="2"/>
            <a:r>
              <a:rPr lang="en-US" sz="2200" dirty="0" smtClean="0">
                <a:latin typeface="Calibri" panose="020F0502020204030204" pitchFamily="34" charset="0"/>
              </a:rPr>
              <a:t>Japan:  35 years, from 1885</a:t>
            </a:r>
          </a:p>
          <a:p>
            <a:pPr lvl="2"/>
            <a:r>
              <a:rPr lang="en-US" sz="2200" dirty="0" smtClean="0">
                <a:latin typeface="Calibri" panose="020F0502020204030204" pitchFamily="34" charset="0"/>
              </a:rPr>
              <a:t>Korea:  11 years, from 1966.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But it took China only around 8 years, from 1987.</a:t>
            </a:r>
            <a:r>
              <a:rPr lang="en-US" sz="1800" dirty="0" smtClean="0">
                <a:latin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</a:rPr>
            </a:br>
            <a:endParaRPr lang="en-US" sz="1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On the other hand, China is still a developing country. </a:t>
            </a:r>
          </a:p>
          <a:p>
            <a:pPr lvl="1"/>
            <a:r>
              <a:rPr lang="en-US" sz="2500" dirty="0">
                <a:latin typeface="Calibri" panose="020F0502020204030204" pitchFamily="34" charset="0"/>
              </a:rPr>
              <a:t>I</a:t>
            </a:r>
            <a:r>
              <a:rPr lang="en-US" sz="2500" dirty="0" smtClean="0">
                <a:latin typeface="Calibri" panose="020F0502020204030204" pitchFamily="34" charset="0"/>
              </a:rPr>
              <a:t>n 2017, its income per capita was only average, globally,</a:t>
            </a:r>
          </a:p>
          <a:p>
            <a:pPr lvl="1"/>
            <a:r>
              <a:rPr lang="en-US" sz="2500" dirty="0">
                <a:latin typeface="Calibri" panose="020F0502020204030204" pitchFamily="34" charset="0"/>
              </a:rPr>
              <a:t>r</a:t>
            </a:r>
            <a:r>
              <a:rPr lang="en-US" sz="2500" dirty="0" smtClean="0">
                <a:latin typeface="Calibri" panose="020F0502020204030204" pitchFamily="34" charset="0"/>
              </a:rPr>
              <a:t>anking 79</a:t>
            </a:r>
            <a:r>
              <a:rPr lang="en-US" sz="2500" baseline="30000" dirty="0" smtClean="0">
                <a:latin typeface="Calibri" panose="020F0502020204030204" pitchFamily="34" charset="0"/>
              </a:rPr>
              <a:t>th  </a:t>
            </a:r>
            <a:r>
              <a:rPr lang="en-US" sz="2500" dirty="0" smtClean="0">
                <a:latin typeface="Calibri" panose="020F0502020204030204" pitchFamily="34" charset="0"/>
              </a:rPr>
              <a:t>among 189 countries, between Costa Rica &amp; Brazil.</a:t>
            </a:r>
            <a:br>
              <a:rPr lang="en-US" sz="2500" dirty="0" smtClean="0">
                <a:latin typeface="Calibri" panose="020F0502020204030204" pitchFamily="34" charset="0"/>
              </a:rPr>
            </a:br>
            <a:endParaRPr lang="en-US" sz="25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01000" cy="515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35 years of strong Chinese growth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3762984"/>
            <a:ext cx="6477000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6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463" y="973138"/>
            <a:ext cx="8384937" cy="138906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400" b="1" dirty="0">
                <a:solidFill>
                  <a:srgbClr val="E3120B"/>
                </a:solidFill>
              </a:rPr>
              <a:t>Measuring </a:t>
            </a:r>
            <a:r>
              <a:rPr lang="en-US" sz="2400" b="1" dirty="0" smtClean="0">
                <a:solidFill>
                  <a:srgbClr val="E3120B"/>
                </a:solidFill>
              </a:rPr>
              <a:t>GDP   </a:t>
            </a:r>
            <a:r>
              <a:rPr lang="en-US" sz="2100" dirty="0" smtClean="0">
                <a:solidFill>
                  <a:srgbClr val="4A4A4A"/>
                </a:solidFill>
                <a:latin typeface="Georgia"/>
              </a:rPr>
              <a:t>The </a:t>
            </a:r>
            <a:r>
              <a:rPr lang="en-US" sz="2100" dirty="0">
                <a:solidFill>
                  <a:srgbClr val="4A4A4A"/>
                </a:solidFill>
                <a:latin typeface="Georgia"/>
              </a:rPr>
              <a:t>dragon takes </a:t>
            </a:r>
            <a:r>
              <a:rPr lang="en-US" sz="2100" dirty="0" smtClean="0">
                <a:solidFill>
                  <a:srgbClr val="4A4A4A"/>
                </a:solidFill>
                <a:latin typeface="Georgia"/>
              </a:rPr>
              <a:t>wing  </a:t>
            </a:r>
            <a:r>
              <a:rPr lang="en-US" sz="1600" b="1" dirty="0" smtClean="0">
                <a:solidFill>
                  <a:schemeClr val="accent6"/>
                </a:solidFill>
              </a:rPr>
              <a:t>May 3rd 2014 | </a:t>
            </a:r>
            <a:r>
              <a:rPr lang="en-US" sz="1600" dirty="0">
                <a:solidFill>
                  <a:srgbClr val="4A4A4A"/>
                </a:solidFill>
                <a:latin typeface="Georgia"/>
              </a:rPr>
              <a:t/>
            </a:r>
            <a:br>
              <a:rPr lang="en-US" sz="1600" dirty="0">
                <a:solidFill>
                  <a:srgbClr val="4A4A4A"/>
                </a:solidFill>
                <a:latin typeface="Georgia"/>
              </a:rPr>
            </a:b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data suggest the Chinese economy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bigger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previously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thought.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9516" y="6477000"/>
            <a:ext cx="634484" cy="476250"/>
          </a:xfrm>
        </p:spPr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122" name="Picture 2" descr="http://cdn.static-economist.com/sites/default/files/imagecache/original-size/images/print-edition/20140503_FNC982_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2057400"/>
            <a:ext cx="857764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The Econom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he Economist"/>
          <p:cNvSpPr>
            <a:spLocks noChangeAspect="1" noChangeArrowheads="1"/>
          </p:cNvSpPr>
          <p:nvPr/>
        </p:nvSpPr>
        <p:spPr bwMode="auto">
          <a:xfrm>
            <a:off x="331470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The Econom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The Economi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64805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96555" y="6718756"/>
            <a:ext cx="539484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www.economist.com/news/finance-and-economics/21601568-new-data-suggest-chinese-economy-bigger-previously-thought-dragon</a:t>
            </a:r>
            <a:endParaRPr lang="en-US" sz="500" dirty="0"/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6820889" y="3340127"/>
            <a:ext cx="821020" cy="679933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03699"/>
            <a:ext cx="612775" cy="4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410200" y="4612216"/>
            <a:ext cx="0" cy="569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18500" y="2667000"/>
            <a:ext cx="0" cy="685800"/>
          </a:xfrm>
          <a:prstGeom prst="straightConnector1">
            <a:avLst/>
          </a:prstGeom>
          <a:ln w="3810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American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2286000"/>
            <a:ext cx="612775" cy="4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485408" y="2590800"/>
            <a:ext cx="11811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2014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71389" y="3124200"/>
            <a:ext cx="839011" cy="27660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50" dirty="0" smtClean="0">
              <a:solidFill>
                <a:schemeClr val="tx1"/>
              </a:solidFill>
            </a:endParaRPr>
          </a:p>
          <a:p>
            <a:r>
              <a:rPr lang="en-US" sz="1550" dirty="0" smtClean="0">
                <a:solidFill>
                  <a:schemeClr val="tx1"/>
                </a:solidFill>
              </a:rPr>
              <a:t>France</a:t>
            </a:r>
            <a:endParaRPr lang="en-US" sz="1550" dirty="0">
              <a:solidFill>
                <a:schemeClr val="tx1"/>
              </a:solidFill>
            </a:endParaRPr>
          </a:p>
        </p:txBody>
      </p:sp>
      <p:pic>
        <p:nvPicPr>
          <p:cNvPr id="30" name="Picture 2" descr="Flag of Fra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504609" cy="336696"/>
          </a:xfrm>
          <a:prstGeom prst="rect">
            <a:avLst/>
          </a:prstGeom>
          <a:noFill/>
          <a:ln w="19050"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The claim to rival US size comes, of course, from multiplying </a:t>
            </a:r>
            <a:r>
              <a:rPr lang="en-US" sz="2800" dirty="0" smtClean="0">
                <a:latin typeface="Calibri" panose="020F0502020204030204" pitchFamily="34" charset="0"/>
              </a:rPr>
              <a:t>a </a:t>
            </a:r>
            <a:r>
              <a:rPr lang="en-US" sz="2800" dirty="0">
                <a:latin typeface="Calibri" panose="020F0502020204030204" pitchFamily="34" charset="0"/>
              </a:rPr>
              <a:t>middle income-per-capita times 1.3 billion people.</a:t>
            </a:r>
          </a:p>
        </p:txBody>
      </p:sp>
    </p:spTree>
    <p:extLst>
      <p:ext uri="{BB962C8B-B14F-4D97-AF65-F5344CB8AC3E}">
        <p14:creationId xmlns:p14="http://schemas.microsoft.com/office/powerpoint/2010/main" val="22579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25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4" y="152400"/>
            <a:ext cx="9144000" cy="1143000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China’s GDP reportedly passed the US in 2014.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26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098" name="Picture 2" descr="http://dublinopinion.com/test/wp-content/uploads/2014/05/Econ_Primac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890237" cy="47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551" y="5800348"/>
            <a:ext cx="7820539" cy="892552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But I call that a mis-application of the PPP numbers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from the World Bank’s ICP project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29200" y="2921000"/>
            <a:ext cx="2133600" cy="1422400"/>
          </a:xfrm>
          <a:prstGeom prst="straightConnector1">
            <a:avLst/>
          </a:prstGeom>
          <a:ln w="952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0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46" y="533400"/>
            <a:ext cx="3962400" cy="106992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Use </a:t>
            </a:r>
            <a:r>
              <a:rPr lang="en-US" sz="2800" i="1" dirty="0" smtClean="0">
                <a:latin typeface="Calibri" panose="020F0502020204030204" pitchFamily="34" charset="0"/>
              </a:rPr>
              <a:t>PPP rates </a:t>
            </a:r>
            <a:r>
              <a:rPr lang="en-US" sz="2800" dirty="0" smtClean="0">
                <a:latin typeface="Calibri" panose="020F0502020204030204" pitchFamily="34" charset="0"/>
              </a:rPr>
              <a:t>to compare income per capita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940840"/>
            <a:ext cx="3647440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latin typeface="Calibri" panose="020F0502020204030204" pitchFamily="34" charset="0"/>
              </a:rPr>
              <a:t>e.g., to </a:t>
            </a:r>
            <a:r>
              <a:rPr lang="en-US" sz="3000" kern="0" dirty="0">
                <a:latin typeface="Calibri" panose="020F0502020204030204" pitchFamily="34" charset="0"/>
              </a:rPr>
              <a:t>judge</a:t>
            </a:r>
            <a:r>
              <a:rPr lang="en-US" sz="3000" dirty="0" smtClean="0">
                <a:latin typeface="Calibri" panose="020F0502020204030204" pitchFamily="34" charset="0"/>
              </a:rPr>
              <a:t> if: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governments </a:t>
            </a:r>
            <a:r>
              <a:rPr lang="en-US" sz="2600" dirty="0">
                <a:latin typeface="Calibri" panose="020F0502020204030204" pitchFamily="34" charset="0"/>
              </a:rPr>
              <a:t>have </a:t>
            </a:r>
            <a:r>
              <a:rPr lang="en-US" sz="2600" dirty="0" smtClean="0">
                <a:latin typeface="Calibri" panose="020F0502020204030204" pitchFamily="34" charset="0"/>
              </a:rPr>
              <a:t>successfully raised living standards; </a:t>
            </a:r>
            <a:r>
              <a:rPr lang="en-US" sz="1100" dirty="0" smtClean="0">
                <a:latin typeface="Calibri" panose="020F0502020204030204" pitchFamily="34" charset="0"/>
              </a:rPr>
              <a:t/>
            </a:r>
            <a:br>
              <a:rPr lang="en-US" sz="1100" dirty="0" smtClean="0">
                <a:latin typeface="Calibri" panose="020F0502020204030204" pitchFamily="34" charset="0"/>
              </a:rPr>
            </a:br>
            <a:endParaRPr lang="en-US" sz="1100" dirty="0" smtClean="0">
              <a:latin typeface="Calibri" panose="020F0502020204030204" pitchFamily="34" charset="0"/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a country is rich enough to cut pollution;</a:t>
            </a:r>
            <a:r>
              <a:rPr lang="en-US" sz="1100" dirty="0" smtClean="0">
                <a:latin typeface="Calibri" panose="020F0502020204030204" pitchFamily="34" charset="0"/>
              </a:rPr>
              <a:t/>
            </a:r>
            <a:br>
              <a:rPr lang="en-US" sz="1100" dirty="0" smtClean="0">
                <a:latin typeface="Calibri" panose="020F0502020204030204" pitchFamily="34" charset="0"/>
              </a:rPr>
            </a:br>
            <a:endParaRPr lang="en-US" sz="1100" dirty="0" smtClean="0">
              <a:latin typeface="Calibri" panose="020F0502020204030204" pitchFamily="34" charset="0"/>
            </a:endParaRP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the currency is </a:t>
            </a:r>
            <a:r>
              <a:rPr lang="en-US" sz="2600" dirty="0" smtClean="0">
                <a:latin typeface="Calibri" panose="020F0502020204030204" pitchFamily="34" charset="0"/>
              </a:rPr>
              <a:t>“undervalued,”  </a:t>
            </a:r>
            <a:br>
              <a:rPr lang="en-US" sz="2600" dirty="0" smtClean="0">
                <a:latin typeface="Calibri" panose="020F0502020204030204" pitchFamily="34" charset="0"/>
              </a:rPr>
            </a:br>
            <a:r>
              <a:rPr lang="en-US" sz="2600" dirty="0" smtClean="0">
                <a:latin typeface="Calibri" panose="020F0502020204030204" pitchFamily="34" charset="0"/>
              </a:rPr>
              <a:t>given its income.  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27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95800" y="533400"/>
            <a:ext cx="4358640" cy="10257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Use </a:t>
            </a:r>
            <a:r>
              <a:rPr lang="en-US" sz="2800" i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actual exchange rates </a:t>
            </a:r>
            <a:r>
              <a:rPr lang="en-US" sz="2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2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compare GDP</a:t>
            </a:r>
            <a:endParaRPr lang="en-US" sz="28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72708" y="1852246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3000" kern="0" dirty="0" smtClean="0">
                <a:latin typeface="Calibri" panose="020F0502020204030204" pitchFamily="34" charset="0"/>
              </a:rPr>
              <a:t>e.g., to judge: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How </a:t>
            </a:r>
            <a:r>
              <a:rPr lang="en-US" sz="2600" dirty="0">
                <a:latin typeface="Calibri" panose="020F0502020204030204" pitchFamily="34" charset="0"/>
                <a:ea typeface="Calibri"/>
                <a:cs typeface="Times New Roman"/>
              </a:rPr>
              <a:t>big is </a:t>
            </a: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the market, </a:t>
            </a:r>
            <a:b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from the view of multinational companies?</a:t>
            </a:r>
            <a:r>
              <a:rPr lang="en-US" sz="500" dirty="0" smtClean="0"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en-US" sz="5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500" dirty="0" smtClean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How big should a country’s quota be in the IMF? </a:t>
            </a:r>
            <a:r>
              <a:rPr lang="en-US" sz="500" dirty="0" smtClean="0"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en-US" sz="5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500" dirty="0" smtClean="0">
                <a:latin typeface="Calibri" panose="020F0502020204030204" pitchFamily="34" charset="0"/>
                <a:ea typeface="Calibri"/>
                <a:cs typeface="Times New Roman"/>
              </a:rPr>
              <a:t>  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How </a:t>
            </a:r>
            <a:r>
              <a:rPr lang="en-US" sz="2600" dirty="0">
                <a:latin typeface="Calibri" panose="020F0502020204030204" pitchFamily="34" charset="0"/>
                <a:ea typeface="Calibri"/>
                <a:cs typeface="Times New Roman"/>
              </a:rPr>
              <a:t>many ships </a:t>
            </a: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can its navy </a:t>
            </a:r>
            <a:r>
              <a:rPr lang="en-US" sz="2600" dirty="0">
                <a:latin typeface="Calibri" panose="020F0502020204030204" pitchFamily="34" charset="0"/>
                <a:ea typeface="Calibri"/>
                <a:cs typeface="Times New Roman"/>
              </a:rPr>
              <a:t>buy</a:t>
            </a: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?</a:t>
            </a:r>
            <a:r>
              <a:rPr lang="en-US" sz="500" dirty="0" smtClean="0"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en-US" sz="5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500" dirty="0" smtClean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How </a:t>
            </a:r>
            <a:r>
              <a:rPr lang="en-US" sz="2600" dirty="0">
                <a:latin typeface="Calibri" panose="020F0502020204030204" pitchFamily="34" charset="0"/>
                <a:ea typeface="Calibri"/>
                <a:cs typeface="Times New Roman"/>
              </a:rPr>
              <a:t>big is the </a:t>
            </a: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global role </a:t>
            </a:r>
            <a:b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for its currency?</a:t>
            </a:r>
            <a:endParaRPr lang="en-US" sz="26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7200" lvl="1" indent="0">
              <a:buNone/>
            </a:pPr>
            <a:endParaRPr lang="en-US" sz="26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China GDP has reached US only if measured in PPP terms.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1913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619875"/>
            <a:ext cx="4752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074" name="Picture 2" descr="C:\Users\jfrankel\AppData\Local\Microsoft\Windows\Temporary Internet Files\Content.Outlook\G2NB0RCO\GDP differe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516" y="1219200"/>
            <a:ext cx="979211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35869" y="274638"/>
            <a:ext cx="7417531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E3120B"/>
                </a:solidFill>
              </a:rPr>
              <a:t>Measuring </a:t>
            </a:r>
            <a:r>
              <a:rPr lang="en-US" sz="2800" b="1" dirty="0" smtClean="0">
                <a:solidFill>
                  <a:srgbClr val="E3120B"/>
                </a:solidFill>
              </a:rPr>
              <a:t>GDP </a:t>
            </a:r>
            <a:br>
              <a:rPr lang="en-US" sz="2800" b="1" dirty="0" smtClean="0">
                <a:solidFill>
                  <a:srgbClr val="E3120B"/>
                </a:solidFill>
              </a:rPr>
            </a:b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U</a:t>
            </a:r>
            <a: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sing actual exchange rates gives a different answer:                     </a:t>
            </a:r>
            <a:b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The US is still 45% bigger than China, even in 2018</a:t>
            </a:r>
            <a:r>
              <a:rPr lang="en-US" sz="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9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23.3 %/ 16.1%</a:t>
            </a:r>
            <a:endParaRPr lang="en-US" sz="9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4730" y="6477000"/>
            <a:ext cx="1040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4">
                    <a:lumMod val="50000"/>
                  </a:schemeClr>
                </a:solidFill>
              </a:rPr>
              <a:t>Thanks to Qing Yu</a:t>
            </a:r>
            <a:endParaRPr lang="en-US" sz="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544483"/>
            <a:ext cx="612775" cy="4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5484812" y="4953000"/>
            <a:ext cx="1588" cy="9704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68921" y="2538250"/>
            <a:ext cx="0" cy="1564827"/>
          </a:xfrm>
          <a:prstGeom prst="straightConnector1">
            <a:avLst/>
          </a:prstGeom>
          <a:ln w="3810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Americ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46" y="2286000"/>
            <a:ext cx="612775" cy="4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76452" y="170396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, 2014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2057400"/>
            <a:ext cx="2362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5867400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China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4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371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I) Four trade </a:t>
            </a:r>
            <a:r>
              <a:rPr lang="en-US" sz="4000" b="1" dirty="0"/>
              <a:t>demands </a:t>
            </a:r>
            <a:r>
              <a:rPr lang="en-US" sz="4000" b="1" dirty="0" smtClean="0"/>
              <a:t>by Trump on China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700" dirty="0" smtClean="0"/>
              <a:t>(with recent writings by the author).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400" b="1" dirty="0" smtClean="0"/>
              <a:t>Stop </a:t>
            </a:r>
            <a:r>
              <a:rPr lang="en-US" sz="3400" b="1" dirty="0"/>
              <a:t>“currency manipulation”</a:t>
            </a:r>
            <a:endParaRPr lang="en-US" sz="3400" dirty="0"/>
          </a:p>
          <a:p>
            <a:pPr marL="0" indent="0">
              <a:buNone/>
            </a:pPr>
            <a:r>
              <a:rPr lang="en-US" sz="2900" dirty="0" smtClean="0"/>
              <a:t>"</a:t>
            </a:r>
            <a:r>
              <a:rPr lang="en-US" sz="2900" dirty="0"/>
              <a:t>Trump Wrong to Brand China a Currency Manipulator," 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i="1" dirty="0" smtClean="0"/>
              <a:t>Nikkei </a:t>
            </a:r>
            <a:r>
              <a:rPr lang="en-US" sz="2900" i="1" dirty="0"/>
              <a:t>Asia </a:t>
            </a:r>
            <a:r>
              <a:rPr lang="en-US" sz="2900" i="1" dirty="0" smtClean="0"/>
              <a:t>Review</a:t>
            </a:r>
            <a:r>
              <a:rPr lang="en-US" sz="2900" dirty="0" smtClean="0"/>
              <a:t>, Sept. 20, 2018.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lvl="0" indent="0">
              <a:buNone/>
            </a:pPr>
            <a:r>
              <a:rPr lang="en-US" sz="3400" b="1" dirty="0" smtClean="0"/>
              <a:t>2.  Managed </a:t>
            </a:r>
            <a:r>
              <a:rPr lang="en-US" sz="3400" b="1" dirty="0"/>
              <a:t>trade:</a:t>
            </a:r>
            <a:r>
              <a:rPr lang="en-US" sz="3400" dirty="0"/>
              <a:t>   Ask China to agree to buy more </a:t>
            </a:r>
            <a:r>
              <a:rPr lang="en-US" sz="3400" dirty="0" smtClean="0"/>
              <a:t>soybeans </a:t>
            </a:r>
            <a:br>
              <a:rPr lang="en-US" sz="3400" dirty="0" smtClean="0"/>
            </a:br>
            <a:r>
              <a:rPr lang="en-US" sz="3400" dirty="0" smtClean="0"/>
              <a:t>to </a:t>
            </a:r>
            <a:r>
              <a:rPr lang="en-US" sz="3400" dirty="0"/>
              <a:t>reduce </a:t>
            </a:r>
            <a:r>
              <a:rPr lang="en-US" sz="3400" dirty="0" smtClean="0"/>
              <a:t>the bilateral </a:t>
            </a:r>
            <a:r>
              <a:rPr lang="en-US" sz="3400" dirty="0"/>
              <a:t>trade imbalance</a:t>
            </a:r>
          </a:p>
          <a:p>
            <a:pPr marL="0" indent="0">
              <a:buNone/>
            </a:pPr>
            <a:r>
              <a:rPr lang="en-US" sz="2900" dirty="0"/>
              <a:t>"Making America's Trade Deficits Great Again," </a:t>
            </a:r>
            <a:r>
              <a:rPr lang="en-US" sz="2900" i="1" dirty="0" smtClean="0"/>
              <a:t>Guardian, </a:t>
            </a:r>
            <a:r>
              <a:rPr lang="en-US" sz="2900" dirty="0" smtClean="0"/>
              <a:t>Jan.15</a:t>
            </a:r>
            <a:r>
              <a:rPr lang="en-US" sz="2900" dirty="0"/>
              <a:t>, </a:t>
            </a:r>
            <a:r>
              <a:rPr lang="en-US" sz="2900" dirty="0" smtClean="0"/>
              <a:t>2018</a:t>
            </a:r>
            <a:r>
              <a:rPr lang="en-US" dirty="0" smtClean="0"/>
              <a:t>.</a:t>
            </a:r>
            <a:endParaRPr lang="en-US" dirty="0"/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sz="3400" b="1" dirty="0" smtClean="0"/>
              <a:t>3. Reduce </a:t>
            </a:r>
            <a:r>
              <a:rPr lang="en-US" sz="3400" b="1" dirty="0"/>
              <a:t>the role of China’s government in the economy </a:t>
            </a:r>
            <a:endParaRPr lang="en-US" sz="3400" dirty="0"/>
          </a:p>
          <a:p>
            <a:pPr marL="0" indent="0">
              <a:buNone/>
            </a:pPr>
            <a:r>
              <a:rPr lang="en-US" sz="2900" dirty="0"/>
              <a:t>"Xi and Trump Miss Their Chance to Expand Markets,"  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i="1" dirty="0" smtClean="0"/>
              <a:t>Project </a:t>
            </a:r>
            <a:r>
              <a:rPr lang="en-US" sz="2900" i="1" dirty="0"/>
              <a:t>Syndicate, </a:t>
            </a:r>
            <a:r>
              <a:rPr lang="en-US" sz="2900" dirty="0"/>
              <a:t>March </a:t>
            </a:r>
            <a:r>
              <a:rPr lang="en-US" sz="2900" dirty="0" smtClean="0"/>
              <a:t>21, 2019.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lvl="0" indent="0">
              <a:buNone/>
            </a:pPr>
            <a:r>
              <a:rPr lang="en-US" sz="3400" b="1" dirty="0" smtClean="0"/>
              <a:t>4.  </a:t>
            </a:r>
            <a:r>
              <a:rPr lang="en-US" sz="3400" b="1" dirty="0"/>
              <a:t>Stop “Quid pro quo”s</a:t>
            </a:r>
            <a:r>
              <a:rPr lang="en-US" sz="3400" dirty="0"/>
              <a:t> </a:t>
            </a:r>
            <a:r>
              <a:rPr lang="en-US" sz="3400" dirty="0" smtClean="0"/>
              <a:t>(i.e., </a:t>
            </a:r>
            <a:r>
              <a:rPr lang="en-US" sz="3400" dirty="0"/>
              <a:t>s</a:t>
            </a:r>
            <a:r>
              <a:rPr lang="en-US" sz="3400" dirty="0" smtClean="0"/>
              <a:t>top requiring </a:t>
            </a:r>
            <a:r>
              <a:rPr lang="en-US" sz="3400" dirty="0"/>
              <a:t>foreign firms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to </a:t>
            </a:r>
            <a:r>
              <a:rPr lang="en-US" sz="3400" dirty="0"/>
              <a:t>share </a:t>
            </a:r>
            <a:r>
              <a:rPr lang="en-US" sz="3400" dirty="0" smtClean="0"/>
              <a:t>technology </a:t>
            </a:r>
            <a:r>
              <a:rPr lang="en-US" sz="3400" dirty="0"/>
              <a:t>in exchange for market access).</a:t>
            </a:r>
          </a:p>
          <a:p>
            <a:pPr marL="0" indent="0">
              <a:buNone/>
            </a:pPr>
            <a:r>
              <a:rPr lang="en-US" sz="2900" b="1" dirty="0" smtClean="0"/>
              <a:t>"</a:t>
            </a:r>
            <a:r>
              <a:rPr lang="en-US" sz="2900" dirty="0" smtClean="0"/>
              <a:t>The </a:t>
            </a:r>
            <a:r>
              <a:rPr lang="en-US" sz="2900" dirty="0"/>
              <a:t>Case for Old-Fashioned Tariff Cuts</a:t>
            </a:r>
            <a:r>
              <a:rPr lang="en-US" sz="2900" b="1" dirty="0"/>
              <a:t>," </a:t>
            </a:r>
            <a:r>
              <a:rPr lang="en-US" sz="2900" i="1" dirty="0" smtClean="0"/>
              <a:t>Korea </a:t>
            </a:r>
            <a:r>
              <a:rPr lang="en-US" sz="2900" i="1" dirty="0"/>
              <a:t>Herald</a:t>
            </a:r>
            <a:r>
              <a:rPr lang="en-US" sz="2900" dirty="0"/>
              <a:t>, Dec. </a:t>
            </a:r>
            <a:r>
              <a:rPr lang="en-US" sz="2900" dirty="0" smtClean="0"/>
              <a:t>2, 2019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5" descr="ANd9GcQMgPjnbjcyj04YmZhzgEV46G5MN8nPYVoV0COYwiUqmvDczcd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55" y="1781951"/>
            <a:ext cx="1085093" cy="58701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j023475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21" y="4165585"/>
            <a:ext cx="786546" cy="84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ford explor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69" y="5294046"/>
            <a:ext cx="1318489" cy="8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j03985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4539" y="3157649"/>
            <a:ext cx="847322" cy="72652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80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9130396" cy="914400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China has </a:t>
            </a:r>
            <a:r>
              <a:rPr lang="en-US" sz="3200" i="1" dirty="0" smtClean="0">
                <a:latin typeface="Calibri" panose="020F0502020204030204" pitchFamily="34" charset="0"/>
              </a:rPr>
              <a:t>not</a:t>
            </a:r>
            <a:r>
              <a:rPr lang="en-US" sz="3200" dirty="0" smtClean="0">
                <a:latin typeface="Calibri" panose="020F0502020204030204" pitchFamily="34" charset="0"/>
              </a:rPr>
              <a:t> yet overtaken the US.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567" y="5643045"/>
            <a:ext cx="88591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The cross-over won’t come before the 2020s. </a:t>
            </a:r>
            <a:b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 2029, if the growth differential ≈ 4% and there is no real appreciation.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C:\Users\jfrankel\AppData\Local\Microsoft\Windows\Temporary Internet Files\Content.Outlook\G2NB0RCO\2021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7" y="914400"/>
            <a:ext cx="891583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486400" y="3302000"/>
            <a:ext cx="1600200" cy="914400"/>
          </a:xfrm>
          <a:prstGeom prst="straightConnector1">
            <a:avLst/>
          </a:prstGeom>
          <a:ln w="952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20842" y="4992469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accent4">
                    <a:lumMod val="75000"/>
                  </a:schemeClr>
                </a:solidFill>
              </a:rPr>
              <a:t>Author’s </a:t>
            </a:r>
            <a:br>
              <a:rPr lang="en-US" sz="7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700" dirty="0" smtClean="0">
                <a:solidFill>
                  <a:schemeClr val="accent4">
                    <a:lumMod val="75000"/>
                  </a:schemeClr>
                </a:solidFill>
              </a:rPr>
              <a:t>calculations.</a:t>
            </a:r>
          </a:p>
          <a:p>
            <a:r>
              <a:rPr lang="en-US" sz="600" dirty="0" smtClean="0">
                <a:solidFill>
                  <a:schemeClr val="accent4">
                    <a:lumMod val="75000"/>
                  </a:schemeClr>
                </a:solidFill>
              </a:rPr>
              <a:t>(Thanks to Qing Yu.)</a:t>
            </a:r>
            <a:endParaRPr lang="en-US" sz="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67" y="4331758"/>
            <a:ext cx="612775" cy="4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meric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67" y="2202086"/>
            <a:ext cx="612775" cy="4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2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3. China’s recent slowdown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0" y="2243930"/>
            <a:ext cx="8025770" cy="39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219200"/>
            <a:ext cx="8991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China’s growth has slowed relative </a:t>
            </a:r>
            <a:r>
              <a:rPr lang="en-US" sz="2800" dirty="0"/>
              <a:t>to </a:t>
            </a:r>
            <a:r>
              <a:rPr lang="en-US" sz="2800" dirty="0" smtClean="0"/>
              <a:t>past 10% average.</a:t>
            </a:r>
            <a:endParaRPr lang="en-US" sz="2800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096000" y="3962400"/>
            <a:ext cx="1752600" cy="571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8556" y="2819400"/>
            <a:ext cx="838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3895928"/>
            <a:ext cx="6736408" cy="58368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39744"/>
            <a:ext cx="919133" cy="61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Reasons for China’s long-term slowdown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382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Natural convergence </a:t>
            </a:r>
          </a:p>
          <a:p>
            <a:pPr lvl="2"/>
            <a:r>
              <a:rPr lang="en-US" dirty="0" smtClean="0"/>
              <a:t>Technological catch-up;</a:t>
            </a:r>
            <a:endParaRPr lang="en-US" dirty="0"/>
          </a:p>
          <a:p>
            <a:pPr lvl="2"/>
            <a:r>
              <a:rPr lang="en-US" dirty="0" smtClean="0"/>
              <a:t>Diminishing returns to capital </a:t>
            </a:r>
            <a:endParaRPr lang="en-US" sz="1700" dirty="0"/>
          </a:p>
          <a:p>
            <a:pPr lvl="3"/>
            <a:r>
              <a:rPr lang="en-US" sz="1600" dirty="0" smtClean="0"/>
              <a:t>Krugman (1994), </a:t>
            </a:r>
            <a:r>
              <a:rPr lang="en-US" sz="1600" dirty="0"/>
              <a:t>Young </a:t>
            </a:r>
            <a:r>
              <a:rPr lang="en-US" sz="1600" dirty="0" smtClean="0"/>
              <a:t>(1994</a:t>
            </a:r>
            <a:r>
              <a:rPr lang="en-US" sz="1600" dirty="0"/>
              <a:t>, 1995</a:t>
            </a:r>
            <a:r>
              <a:rPr lang="en-US" sz="1600" dirty="0" smtClean="0"/>
              <a:t>);</a:t>
            </a:r>
          </a:p>
          <a:p>
            <a:pPr lvl="2"/>
            <a:r>
              <a:rPr lang="en-US" dirty="0" smtClean="0"/>
              <a:t>Rural-urban migration</a:t>
            </a:r>
          </a:p>
          <a:p>
            <a:pPr lvl="3"/>
            <a:r>
              <a:rPr lang="en-US" sz="1600" dirty="0" smtClean="0"/>
              <a:t>Lewis turning point (1954);</a:t>
            </a:r>
          </a:p>
          <a:p>
            <a:pPr lvl="2"/>
            <a:r>
              <a:rPr lang="en-US" dirty="0" smtClean="0"/>
              <a:t>Rising costs of labor &amp; land;</a:t>
            </a:r>
          </a:p>
          <a:p>
            <a:pPr lvl="2"/>
            <a:r>
              <a:rPr lang="en-US" dirty="0" smtClean="0"/>
              <a:t>Services have a lower rate of productivity growth.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Middle-income trap?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sz="1600" dirty="0" smtClean="0"/>
              <a:t>Eichengreen, Park &amp; Shin (2012)  *</a:t>
            </a:r>
          </a:p>
          <a:p>
            <a:r>
              <a:rPr lang="en-US" dirty="0" smtClean="0"/>
              <a:t>Regression </a:t>
            </a:r>
            <a:r>
              <a:rPr lang="en-US" dirty="0"/>
              <a:t>to the </a:t>
            </a:r>
            <a:r>
              <a:rPr lang="en-US" dirty="0" smtClean="0"/>
              <a:t>mean</a:t>
            </a:r>
            <a:r>
              <a:rPr lang="en-US" sz="2200" dirty="0" smtClean="0"/>
              <a:t> </a:t>
            </a:r>
            <a:endParaRPr lang="en-US" sz="1800" dirty="0"/>
          </a:p>
          <a:p>
            <a:pPr lvl="3"/>
            <a:r>
              <a:rPr lang="en-US" sz="1600" dirty="0" smtClean="0"/>
              <a:t>Prasad (2009), Pritchett &amp; Summers (2014). *</a:t>
            </a:r>
          </a:p>
          <a:p>
            <a:r>
              <a:rPr lang="en-US" dirty="0" smtClean="0"/>
              <a:t>Aging. </a:t>
            </a:r>
            <a:r>
              <a:rPr lang="en-US" sz="1600" dirty="0" smtClean="0"/>
              <a:t>*</a:t>
            </a:r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r>
              <a:rPr lang="en-US" sz="2400" dirty="0" smtClean="0"/>
              <a:t>		              </a:t>
            </a:r>
            <a:r>
              <a:rPr lang="en-US" sz="1400" dirty="0" smtClean="0"/>
              <a:t>* See appendix.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Appendix: Reasons for long-term slowdown </a:t>
            </a:r>
            <a:br>
              <a:rPr lang="en-US" sz="3600" dirty="0" smtClean="0"/>
            </a:br>
            <a:r>
              <a:rPr lang="en-US" sz="3600" dirty="0" smtClean="0"/>
              <a:t>in China’s growth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391400" cy="3382963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Middle-income trap? 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Regression to the mean</a:t>
            </a:r>
            <a:r>
              <a:rPr lang="en-US" sz="2200" dirty="0" smtClean="0"/>
              <a:t>. 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Aging.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>Is China undergoing a smooth transition </a:t>
            </a:r>
            <a:br>
              <a:rPr lang="en-US" dirty="0" smtClean="0"/>
            </a:br>
            <a:r>
              <a:rPr lang="en-US" dirty="0" smtClean="0"/>
              <a:t>to a slower long-term growth path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 there a “middle-income growth trap”?</a:t>
            </a:r>
            <a:endParaRPr lang="en-US" sz="3200" dirty="0"/>
          </a:p>
        </p:txBody>
      </p:sp>
      <p:pic>
        <p:nvPicPr>
          <p:cNvPr id="1028" name="Picture 4" descr="http://www.voxeu.org/sites/default/files/image/FromApr2012/canuto_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64008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9957" y="6324600"/>
            <a:ext cx="906024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Citing Eichengreen, Park &amp; </a:t>
            </a:r>
            <a:r>
              <a:rPr lang="en-US" sz="1200" dirty="0"/>
              <a:t>Shin </a:t>
            </a:r>
            <a:r>
              <a:rPr lang="en-US" sz="1200" dirty="0" smtClean="0"/>
              <a:t>“When </a:t>
            </a:r>
            <a:r>
              <a:rPr lang="en-US" sz="1200" dirty="0"/>
              <a:t>Fast Economies Slow Down: </a:t>
            </a:r>
            <a:r>
              <a:rPr lang="en-US" sz="1200" dirty="0" smtClean="0"/>
              <a:t>International Evidence </a:t>
            </a:r>
            <a:r>
              <a:rPr lang="en-US" sz="1200" dirty="0"/>
              <a:t>and Implications for China”,  </a:t>
            </a:r>
            <a:r>
              <a:rPr lang="en-US" sz="1200" i="1" dirty="0" smtClean="0"/>
              <a:t>Asian Ec. Papers</a:t>
            </a:r>
            <a:r>
              <a:rPr lang="en-US" sz="1200" dirty="0" smtClean="0"/>
              <a:t>, 2012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28600" y="5232737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 smtClean="0"/>
              <a:t>“Formal </a:t>
            </a:r>
            <a:r>
              <a:rPr lang="en-US" sz="2000" dirty="0"/>
              <a:t>evidence on growth </a:t>
            </a:r>
            <a:r>
              <a:rPr lang="en-US" sz="2000" dirty="0" smtClean="0"/>
              <a:t>slowdowns</a:t>
            </a:r>
            <a:r>
              <a:rPr lang="en-US" sz="2000" dirty="0"/>
              <a:t> and middle-income traps has suggested that at per capita incomes of about US</a:t>
            </a:r>
            <a:r>
              <a:rPr lang="en-US" sz="2000" dirty="0" smtClean="0"/>
              <a:t>$ 16,700 </a:t>
            </a:r>
            <a:r>
              <a:rPr lang="en-US" sz="2000" dirty="0"/>
              <a:t>in 2005 constant international prices, the growth rate of per capita GDP typically slows from 5.6 to 2.1</a:t>
            </a:r>
            <a:r>
              <a:rPr lang="en-US" sz="2000" dirty="0" smtClean="0"/>
              <a:t>%.”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3848101"/>
            <a:ext cx="31242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1400" dirty="0" smtClean="0"/>
              <a:t>“Avoiding </a:t>
            </a:r>
            <a:r>
              <a:rPr lang="en-US" sz="1400" dirty="0"/>
              <a:t>middle-income growth </a:t>
            </a:r>
            <a:r>
              <a:rPr lang="en-US" sz="1400" dirty="0" smtClean="0"/>
              <a:t>traps,” Pierre-Richard </a:t>
            </a:r>
            <a:r>
              <a:rPr lang="en-US" sz="1400" dirty="0" err="1"/>
              <a:t>Agénor</a:t>
            </a:r>
            <a:r>
              <a:rPr lang="en-US" sz="1400" dirty="0"/>
              <a:t>, </a:t>
            </a:r>
            <a:r>
              <a:rPr lang="en-US" sz="1400" dirty="0" err="1"/>
              <a:t>Otaviano</a:t>
            </a:r>
            <a:r>
              <a:rPr lang="en-US" sz="1400" dirty="0"/>
              <a:t> </a:t>
            </a:r>
            <a:r>
              <a:rPr lang="en-US" sz="1400" dirty="0" err="1"/>
              <a:t>Canuto</a:t>
            </a:r>
            <a:r>
              <a:rPr lang="en-US" sz="1400" dirty="0"/>
              <a:t>, Michael </a:t>
            </a:r>
            <a:r>
              <a:rPr lang="en-US" sz="1400" dirty="0" err="1" smtClean="0"/>
              <a:t>Jelenic</a:t>
            </a:r>
            <a:r>
              <a:rPr lang="en-US" sz="1400" dirty="0" smtClean="0"/>
              <a:t>, </a:t>
            </a:r>
            <a:r>
              <a:rPr lang="en-US" sz="1400" i="1" dirty="0" smtClean="0"/>
              <a:t>VoxEU</a:t>
            </a:r>
            <a:r>
              <a:rPr lang="en-US" sz="1400" dirty="0" smtClean="0"/>
              <a:t>, Dec. </a:t>
            </a:r>
            <a:r>
              <a:rPr lang="en-US" sz="1400" dirty="0"/>
              <a:t>2012</a:t>
            </a:r>
          </a:p>
        </p:txBody>
      </p:sp>
      <p:pic>
        <p:nvPicPr>
          <p:cNvPr id="8" name="Picture 7" descr="http://www.draconika.com/img/chinese-drago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Pritchett &amp; Summers (2014): “Regression to the mean” fits the data better than middle-income trap</a:t>
            </a:r>
            <a:endParaRPr lang="en-US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315200" cy="48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74023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 err="1" smtClean="0"/>
              <a:t>Asiaphoria</a:t>
            </a:r>
            <a:r>
              <a:rPr lang="en-US" sz="1400" dirty="0" smtClean="0"/>
              <a:t> </a:t>
            </a:r>
            <a:r>
              <a:rPr lang="en-US" sz="1400" dirty="0"/>
              <a:t>Meets Regression to the </a:t>
            </a:r>
            <a:r>
              <a:rPr lang="en-US" sz="1400" dirty="0" smtClean="0"/>
              <a:t>Mean,”</a:t>
            </a:r>
            <a:r>
              <a:rPr lang="en-US" sz="1400" dirty="0"/>
              <a:t> </a:t>
            </a:r>
            <a:r>
              <a:rPr lang="en-US" sz="1400" dirty="0" smtClean="0"/>
              <a:t>NBER WP No</a:t>
            </a:r>
            <a:r>
              <a:rPr lang="en-US" sz="1400" dirty="0"/>
              <a:t>. </a:t>
            </a:r>
            <a:r>
              <a:rPr lang="en-US" sz="1400" dirty="0" smtClean="0"/>
              <a:t>20573, </a:t>
            </a:r>
            <a:r>
              <a:rPr lang="en-US" sz="1400" dirty="0" err="1" smtClean="0"/>
              <a:t>Lant</a:t>
            </a:r>
            <a:r>
              <a:rPr lang="en-US" sz="1400" dirty="0" smtClean="0"/>
              <a:t> </a:t>
            </a:r>
            <a:r>
              <a:rPr lang="en-US" sz="1400" dirty="0"/>
              <a:t>Pritchett </a:t>
            </a:r>
            <a:r>
              <a:rPr lang="en-US" sz="1400" dirty="0" smtClean="0"/>
              <a:t>and Lawrence Summers</a:t>
            </a:r>
            <a:r>
              <a:rPr lang="en-US" sz="1400" dirty="0"/>
              <a:t> </a:t>
            </a:r>
          </a:p>
        </p:txBody>
      </p:sp>
      <p:pic>
        <p:nvPicPr>
          <p:cNvPr id="5" name="Picture 4" descr="http://www.draconika.com/img/chinese-drago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819400" y="4572000"/>
            <a:ext cx="2216727" cy="304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Demographic factors are reducing growth rate in China</a:t>
            </a:r>
            <a:br>
              <a:rPr lang="en-US" sz="2800" dirty="0" smtClean="0"/>
            </a:br>
            <a:r>
              <a:rPr lang="en-US" sz="2800" dirty="0" smtClean="0"/>
              <a:t>even more than in other countries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1248"/>
            <a:ext cx="8229600" cy="430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400800"/>
            <a:ext cx="2943225" cy="39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6493204"/>
            <a:ext cx="1338262" cy="21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6" y="6418764"/>
            <a:ext cx="2071687" cy="28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867400" y="2971800"/>
            <a:ext cx="2438400" cy="1371600"/>
          </a:xfrm>
          <a:prstGeom prst="line">
            <a:avLst/>
          </a:prstGeom>
          <a:noFill/>
          <a:ln w="984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Chinese transition to slower growth path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Hard landing </a:t>
            </a:r>
            <a:r>
              <a:rPr lang="en-US" dirty="0"/>
              <a:t>or </a:t>
            </a:r>
            <a:r>
              <a:rPr lang="en-US" dirty="0" smtClean="0"/>
              <a:t>soft landing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High investment in heavy industry is unsustainable.</a:t>
            </a:r>
          </a:p>
          <a:p>
            <a:pPr lvl="1"/>
            <a:r>
              <a:rPr lang="en-US" dirty="0" smtClean="0"/>
              <a:t>Debt</a:t>
            </a:r>
          </a:p>
          <a:p>
            <a:pPr lvl="2"/>
            <a:r>
              <a:rPr lang="en-US" dirty="0" smtClean="0"/>
              <a:t>Leverage becomes unsustainable when growth slows.</a:t>
            </a:r>
          </a:p>
          <a:p>
            <a:pPr lvl="2"/>
            <a:r>
              <a:rPr lang="en-US" dirty="0"/>
              <a:t>Bad </a:t>
            </a:r>
            <a:r>
              <a:rPr lang="en-US" dirty="0" smtClean="0"/>
              <a:t>loans in the shadow banking system.</a:t>
            </a:r>
          </a:p>
          <a:p>
            <a:pPr lvl="2"/>
            <a:r>
              <a:rPr lang="en-US" dirty="0" smtClean="0"/>
              <a:t>$-denominated loans especially problematic in EMEs.</a:t>
            </a:r>
          </a:p>
          <a:p>
            <a:pPr lvl="1"/>
            <a:r>
              <a:rPr lang="en-US" dirty="0" smtClean="0"/>
              <a:t>Are financial </a:t>
            </a:r>
            <a:r>
              <a:rPr lang="en-US" dirty="0"/>
              <a:t>bubbles-and-crashes </a:t>
            </a:r>
            <a:r>
              <a:rPr lang="en-US" dirty="0" smtClean="0"/>
              <a:t>a “rite </a:t>
            </a:r>
            <a:r>
              <a:rPr lang="en-US" dirty="0"/>
              <a:t>of passage”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newly arrived economic powers </a:t>
            </a:r>
            <a:r>
              <a:rPr lang="en-US" dirty="0" smtClean="0"/>
              <a:t>undergo?</a:t>
            </a:r>
          </a:p>
          <a:p>
            <a:pPr lvl="2"/>
            <a:r>
              <a:rPr lang="en-US" sz="2000" dirty="0" smtClean="0"/>
              <a:t>Holland </a:t>
            </a:r>
            <a:r>
              <a:rPr lang="en-US" sz="2000" dirty="0"/>
              <a:t>1637, England 1720, </a:t>
            </a:r>
            <a:r>
              <a:rPr lang="en-US" sz="2000" dirty="0" smtClean="0"/>
              <a:t>France 1720, </a:t>
            </a:r>
          </a:p>
          <a:p>
            <a:pPr lvl="2"/>
            <a:r>
              <a:rPr lang="en-US" sz="2000" dirty="0" smtClean="0"/>
              <a:t>US </a:t>
            </a:r>
            <a:r>
              <a:rPr lang="en-US" sz="2000" dirty="0"/>
              <a:t>1929, Japan 1990, Korea </a:t>
            </a:r>
            <a:r>
              <a:rPr lang="en-US" sz="2000" dirty="0" smtClean="0"/>
              <a:t>1997. </a:t>
            </a:r>
            <a:r>
              <a:rPr lang="en-US" sz="2000" dirty="0"/>
              <a:t> </a:t>
            </a:r>
            <a:endParaRPr lang="en-US" sz="2000" dirty="0" smtClean="0"/>
          </a:p>
          <a:p>
            <a:pPr lvl="1"/>
            <a:r>
              <a:rPr lang="en-US" dirty="0" smtClean="0"/>
              <a:t>So far, the hard landing has been avoided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espite the financial-market fears of summer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40B-6456-4A04-80BD-A64592DA69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Stop “currency manipulation”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48" y="1722437"/>
            <a:ext cx="90678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RMB was undervalued in 2004-08</a:t>
            </a:r>
          </a:p>
          <a:p>
            <a:pPr marL="457200" lvl="1" indent="0">
              <a:buNone/>
            </a:pPr>
            <a:r>
              <a:rPr lang="en-US" dirty="0"/>
              <a:t>by all three kinds of measures (very rare!):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prices were </a:t>
            </a:r>
            <a:r>
              <a:rPr lang="en-US" dirty="0" smtClean="0"/>
              <a:t>internationally low</a:t>
            </a:r>
            <a:r>
              <a:rPr lang="en-US" dirty="0"/>
              <a:t>, even adjusted for income/cap;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trade </a:t>
            </a:r>
            <a:r>
              <a:rPr lang="en-US" dirty="0" smtClean="0"/>
              <a:t>surplus </a:t>
            </a:r>
            <a:r>
              <a:rPr lang="en-US" dirty="0"/>
              <a:t>reached high levels;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oreign exchange </a:t>
            </a:r>
            <a:r>
              <a:rPr lang="en-US" dirty="0"/>
              <a:t>reserves were rising, </a:t>
            </a:r>
            <a:r>
              <a:rPr lang="en-US" dirty="0" smtClean="0"/>
              <a:t>to </a:t>
            </a:r>
            <a:r>
              <a:rPr lang="en-US" dirty="0"/>
              <a:t>world-record levels</a:t>
            </a:r>
            <a:r>
              <a:rPr lang="en-US" dirty="0" smtClean="0"/>
              <a:t>.</a:t>
            </a:r>
            <a:r>
              <a:rPr lang="en-US" sz="200" dirty="0" smtClean="0"/>
              <a:t/>
            </a:r>
            <a:br>
              <a:rPr lang="en-US" sz="200" dirty="0" smtClean="0"/>
            </a:br>
            <a:r>
              <a:rPr lang="en-US" sz="200" dirty="0"/>
              <a:t/>
            </a:r>
            <a:br>
              <a:rPr lang="en-US" sz="200" dirty="0"/>
            </a:br>
            <a:endParaRPr lang="en-US" sz="200" dirty="0"/>
          </a:p>
          <a:p>
            <a:r>
              <a:rPr lang="en-US" dirty="0" smtClean="0"/>
              <a:t>The US urged China to let the market set its exchange rate.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China </a:t>
            </a:r>
            <a:r>
              <a:rPr lang="en-US" dirty="0"/>
              <a:t>had adjusted by 2014: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RMB, </a:t>
            </a:r>
            <a:r>
              <a:rPr lang="en-US" dirty="0" smtClean="0"/>
              <a:t>wages, </a:t>
            </a:r>
            <a:r>
              <a:rPr lang="en-US" dirty="0"/>
              <a:t>&amp; prices rose =&gt; undervaluation ended.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trade surplus peaked in 2007 at 7% of GDP, </a:t>
            </a:r>
            <a:r>
              <a:rPr lang="en-US" dirty="0" smtClean="0"/>
              <a:t>then fell.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Reserves peaked in </a:t>
            </a:r>
            <a:r>
              <a:rPr lang="en-US" dirty="0" smtClean="0"/>
              <a:t>2014 at $4 trillion, </a:t>
            </a:r>
            <a:r>
              <a:rPr lang="en-US" dirty="0"/>
              <a:t>then fell</a:t>
            </a:r>
            <a:r>
              <a:rPr lang="en-US" dirty="0" smtClean="0"/>
              <a:t>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pPr marL="514350" indent="-457200"/>
            <a:r>
              <a:rPr lang="en-US" dirty="0" smtClean="0"/>
              <a:t>China has not manipulated its currency since 2014.</a:t>
            </a:r>
            <a:endParaRPr lang="en-US" dirty="0"/>
          </a:p>
        </p:txBody>
      </p:sp>
      <p:pic>
        <p:nvPicPr>
          <p:cNvPr id="4" name="Picture 5" descr="ANd9GcQMgPjnbjcyj04YmZhzgEV46G5MN8nPYVoV0COYwiUqmvDczcd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05" y="1371600"/>
            <a:ext cx="1435324" cy="776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China’s RMB appreciated in real terms, 2005-2014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799"/>
            <a:ext cx="8818563" cy="450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953125"/>
            <a:ext cx="2638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6334125"/>
            <a:ext cx="18669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685800" y="6062663"/>
            <a:ext cx="289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Dooley, </a:t>
            </a:r>
            <a:r>
              <a:rPr lang="en-US" altLang="en-US" sz="1200" dirty="0" smtClean="0"/>
              <a:t>Folkerts-Landau, Garber </a:t>
            </a:r>
            <a:r>
              <a:rPr lang="en-US" altLang="en-US" sz="1200" dirty="0"/>
              <a:t>(2014)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2400" y="2286000"/>
            <a:ext cx="4495800" cy="2286000"/>
          </a:xfrm>
          <a:prstGeom prst="straightConnector1">
            <a:avLst/>
          </a:prstGeom>
          <a:ln w="76200">
            <a:solidFill>
              <a:srgbClr val="4AA1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ANd9GcQMgPjnbjcyj04YmZhzgEV46G5MN8nPYVoV0COYwiUqmvDczcd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3646"/>
            <a:ext cx="612506" cy="33135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066800"/>
            <a:ext cx="8991600" cy="5029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019800" y="1970809"/>
            <a:ext cx="2057400" cy="2057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70996" y="6183868"/>
            <a:ext cx="4191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Helvetica Neue"/>
              </a:rPr>
              <a:t>China </a:t>
            </a:r>
            <a:r>
              <a:rPr lang="en-US" sz="1400" dirty="0" smtClean="0">
                <a:solidFill>
                  <a:srgbClr val="333333"/>
                </a:solidFill>
                <a:latin typeface="Helvetica Neue"/>
              </a:rPr>
              <a:t>Ratio of Current </a:t>
            </a:r>
            <a:r>
              <a:rPr lang="en-US" sz="1400" dirty="0">
                <a:solidFill>
                  <a:srgbClr val="333333"/>
                </a:solidFill>
                <a:latin typeface="Helvetica Neue"/>
              </a:rPr>
              <a:t>Account to </a:t>
            </a:r>
            <a:r>
              <a:rPr lang="en-US" sz="1400" dirty="0" smtClean="0">
                <a:solidFill>
                  <a:srgbClr val="333333"/>
                </a:solidFill>
                <a:latin typeface="Helvetica Neue"/>
              </a:rPr>
              <a:t>GDP 1981-2018</a:t>
            </a:r>
            <a:endParaRPr lang="en-US" sz="1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392460"/>
            <a:ext cx="8994506" cy="113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China’s Current Account peaked at 10% of GDP </a:t>
            </a:r>
            <a:br>
              <a:rPr lang="en-US" altLang="en-US" sz="3200" dirty="0" smtClean="0"/>
            </a:br>
            <a:r>
              <a:rPr lang="en-US" altLang="en-US" sz="3200" dirty="0" smtClean="0"/>
              <a:t>in 2007; and then fell below 1% of GDP in 2018</a:t>
            </a:r>
            <a:endParaRPr lang="en-US" sz="3200" dirty="0"/>
          </a:p>
        </p:txBody>
      </p:sp>
      <p:pic>
        <p:nvPicPr>
          <p:cNvPr id="17" name="Picture 5" descr="ANd9GcQMgPjnbjcyj04YmZhzgEV46G5MN8nPYVoV0COYwiUqmvDczcd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3646"/>
            <a:ext cx="612506" cy="33135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124200" y="1905000"/>
            <a:ext cx="2819400" cy="2716828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6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na Foreign Exchange Reserv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8" y="1072362"/>
            <a:ext cx="852047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5178623"/>
            <a:ext cx="3542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Foreign exchange reserves through Nov. 2019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344" y="196468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libri" panose="020F0502020204030204" pitchFamily="34" charset="0"/>
              </a:rPr>
              <a:t>China’s forex reserves peaked in June 2014.</a:t>
            </a:r>
            <a:endParaRPr lang="en-US" sz="320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5800" y="1295400"/>
            <a:ext cx="4114800" cy="3326428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4200" y="30728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then fell by $ 1 trillion.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715000"/>
            <a:ext cx="883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The PBoC in 2014 stopped intervening to dampen its currency. 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To the contrary, since then it has tried to slow the RMB’s depreciation.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13" name="Picture 5" descr="ANd9GcQMgPjnbjcyj04YmZhzgEV46G5MN8nPYVoV0COYwiUqmvDczcd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3646"/>
            <a:ext cx="612506" cy="33135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029200" y="1497628"/>
            <a:ext cx="1371600" cy="109317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2. Managing the bilateral trade balance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5715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Trump wants China to agree </a:t>
            </a:r>
            <a:r>
              <a:rPr lang="en-US" dirty="0"/>
              <a:t>to buy more </a:t>
            </a:r>
            <a:r>
              <a:rPr lang="en-US" dirty="0" smtClean="0"/>
              <a:t>natural gas, soybeans &amp; </a:t>
            </a:r>
            <a:r>
              <a:rPr lang="en-US" dirty="0"/>
              <a:t>other products to </a:t>
            </a:r>
            <a:r>
              <a:rPr lang="en-US" dirty="0" smtClean="0"/>
              <a:t>cut </a:t>
            </a:r>
            <a:r>
              <a:rPr lang="en-US" dirty="0"/>
              <a:t>bilateral trade </a:t>
            </a:r>
            <a:r>
              <a:rPr lang="en-US" dirty="0" smtClean="0"/>
              <a:t>imbalance.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pPr lvl="0"/>
            <a:r>
              <a:rPr lang="en-US" dirty="0" smtClean="0"/>
              <a:t>This would be government-managed </a:t>
            </a:r>
            <a:r>
              <a:rPr lang="en-US" dirty="0"/>
              <a:t>trade. </a:t>
            </a:r>
            <a:endParaRPr lang="en-US" dirty="0" smtClean="0"/>
          </a:p>
          <a:p>
            <a:pPr lvl="0"/>
            <a:r>
              <a:rPr lang="en-US" dirty="0" smtClean="0"/>
              <a:t>It is the opposite </a:t>
            </a:r>
            <a:r>
              <a:rPr lang="en-US" dirty="0"/>
              <a:t>of letting the </a:t>
            </a:r>
            <a:r>
              <a:rPr lang="en-US" dirty="0" smtClean="0"/>
              <a:t>free market work, </a:t>
            </a:r>
          </a:p>
          <a:p>
            <a:pPr lvl="1"/>
            <a:r>
              <a:rPr lang="en-US" dirty="0" smtClean="0"/>
              <a:t>which is what US politicians usually ask of China (demand # 3).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pPr lvl="0"/>
            <a:r>
              <a:rPr lang="en-US" dirty="0"/>
              <a:t>E</a:t>
            </a:r>
            <a:r>
              <a:rPr lang="en-US" dirty="0" smtClean="0"/>
              <a:t>ven </a:t>
            </a:r>
            <a:r>
              <a:rPr lang="en-US" dirty="0"/>
              <a:t>if </a:t>
            </a:r>
            <a:r>
              <a:rPr lang="en-US" dirty="0" smtClean="0"/>
              <a:t>this succeeded </a:t>
            </a:r>
            <a:r>
              <a:rPr lang="en-US" dirty="0"/>
              <a:t>in reducing bilateral trade deficit,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would not </a:t>
            </a:r>
            <a:r>
              <a:rPr lang="en-US" dirty="0"/>
              <a:t>reduce overall US trade </a:t>
            </a:r>
            <a:r>
              <a:rPr lang="en-US" dirty="0" smtClean="0"/>
              <a:t>deficit.</a:t>
            </a:r>
          </a:p>
          <a:p>
            <a:pPr lvl="1"/>
            <a:r>
              <a:rPr lang="en-US" dirty="0" smtClean="0"/>
              <a:t>If the US sold more to China, it would sell less to other partners.</a:t>
            </a:r>
          </a:p>
          <a:p>
            <a:pPr lvl="1"/>
            <a:r>
              <a:rPr lang="en-US" dirty="0" smtClean="0"/>
              <a:t>It shows how bilateral trade balances are irrelevant.</a:t>
            </a:r>
          </a:p>
          <a:p>
            <a:pPr lvl="1"/>
            <a:r>
              <a:rPr lang="en-US" dirty="0" smtClean="0"/>
              <a:t>The overall Current Account balance is </a:t>
            </a:r>
            <a:r>
              <a:rPr lang="en-US" dirty="0"/>
              <a:t>determined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National Saving </a:t>
            </a:r>
            <a:r>
              <a:rPr lang="en-US" dirty="0" smtClean="0"/>
              <a:t>&amp; National Investment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8" descr="j03985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0769" y="773796"/>
            <a:ext cx="1127785" cy="96700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03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7065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Current Account ≡ National Saving – Investment</a:t>
            </a:r>
            <a:r>
              <a:rPr lang="en-US" sz="800" dirty="0" smtClean="0">
                <a:latin typeface="Calibri" panose="020F0502020204030204" pitchFamily="34" charset="0"/>
              </a:rPr>
              <a:t/>
            </a:r>
            <a:br>
              <a:rPr lang="en-US" sz="800" dirty="0" smtClean="0">
                <a:latin typeface="Calibri" panose="020F0502020204030204" pitchFamily="34" charset="0"/>
              </a:rPr>
            </a:br>
            <a:r>
              <a:rPr lang="en-US" sz="800" dirty="0" smtClean="0">
                <a:latin typeface="Calibri" panose="020F0502020204030204" pitchFamily="34" charset="0"/>
              </a:rPr>
              <a:t/>
            </a:r>
            <a:br>
              <a:rPr lang="en-US" sz="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(In practice there are measurement errors.)</a:t>
            </a:r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3" y="1363577"/>
            <a:ext cx="8501517" cy="52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43800" y="6029980"/>
            <a:ext cx="945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Daniel </a:t>
            </a:r>
            <a:r>
              <a:rPr lang="en-US" sz="1200" dirty="0" err="1" smtClean="0">
                <a:latin typeface="Calibri" panose="020F0502020204030204" pitchFamily="34" charset="0"/>
              </a:rPr>
              <a:t>Gros</a:t>
            </a:r>
            <a:r>
              <a:rPr lang="en-US" sz="1200" dirty="0" smtClean="0">
                <a:latin typeface="Calibri" panose="020F0502020204030204" pitchFamily="34" charset="0"/>
              </a:rPr>
              <a:t>,</a:t>
            </a:r>
            <a:br>
              <a:rPr lang="en-US" sz="1200" dirty="0" smtClean="0">
                <a:latin typeface="Calibri" panose="020F0502020204030204" pitchFamily="34" charset="0"/>
              </a:rPr>
            </a:br>
            <a:r>
              <a:rPr lang="en-US" sz="1200" dirty="0" smtClean="0">
                <a:latin typeface="Calibri" panose="020F0502020204030204" pitchFamily="34" charset="0"/>
              </a:rPr>
              <a:t>Nov</a:t>
            </a:r>
            <a:r>
              <a:rPr lang="en-US" sz="1200" dirty="0">
                <a:latin typeface="Calibri" panose="020F0502020204030204" pitchFamily="34" charset="0"/>
              </a:rPr>
              <a:t>.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0972" y="5867400"/>
            <a:ext cx="1371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Current account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6096000"/>
            <a:ext cx="10813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NS - I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1017</Words>
  <Application>Microsoft Office PowerPoint</Application>
  <PresentationFormat>On-screen Show (4:3)</PresentationFormat>
  <Paragraphs>273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Algerian</vt:lpstr>
      <vt:lpstr>Arial</vt:lpstr>
      <vt:lpstr>Arial Black</vt:lpstr>
      <vt:lpstr>Calibri</vt:lpstr>
      <vt:lpstr>Georgia</vt:lpstr>
      <vt:lpstr>Helvetica Neue</vt:lpstr>
      <vt:lpstr>Times New Roman</vt:lpstr>
      <vt:lpstr>Office Theme</vt:lpstr>
      <vt:lpstr>What is the US trying to accomplish in the trade war with China?  Jeffrey Frankel Harpel Professor of Capital Formation &amp; Growth Harvard Kennedy School </vt:lpstr>
      <vt:lpstr>What is the US trying to accomplish in its trade war with China?</vt:lpstr>
      <vt:lpstr>I) Four trade demands by Trump on China (with recent writings by the author).</vt:lpstr>
      <vt:lpstr>1. Stop “currency manipulation”</vt:lpstr>
      <vt:lpstr>China’s RMB appreciated in real terms, 2005-2014</vt:lpstr>
      <vt:lpstr>PowerPoint Presentation</vt:lpstr>
      <vt:lpstr>PowerPoint Presentation</vt:lpstr>
      <vt:lpstr>2. Managing the bilateral trade balance</vt:lpstr>
      <vt:lpstr>Current Account ≡ National Saving – Investment  (In practice there are measurement errors.)</vt:lpstr>
      <vt:lpstr>PowerPoint Presentation</vt:lpstr>
      <vt:lpstr>3. Reduce the role of China’s government in the economy</vt:lpstr>
      <vt:lpstr>A precedent from 30 years ago</vt:lpstr>
      <vt:lpstr>Chinese economists agree on appropriate reforms. </vt:lpstr>
      <vt:lpstr>What has happened to these reforms since 2013?</vt:lpstr>
      <vt:lpstr>4. Intellectual Property Rights (IPR) and “Quid pro quo”</vt:lpstr>
      <vt:lpstr>(II) The future</vt:lpstr>
      <vt:lpstr>2. After Trump, what trade strategy should we pursue?</vt:lpstr>
      <vt:lpstr>III) A Long-Run Perspective on China’s GDP</vt:lpstr>
      <vt:lpstr>1. The long-term rise &amp; fall of great powers</vt:lpstr>
      <vt:lpstr>In the 19th century:</vt:lpstr>
      <vt:lpstr>The rankings today</vt:lpstr>
      <vt:lpstr>Headlines about China’s economy 5ears ago:</vt:lpstr>
      <vt:lpstr>The facts</vt:lpstr>
      <vt:lpstr>35 years of strong Chinese growth</vt:lpstr>
      <vt:lpstr>Measuring GDP   The dragon takes wing  May 3rd 2014 |  New data suggest the Chinese economy is bigger than previously thought.</vt:lpstr>
      <vt:lpstr>China’s GDP reportedly passed the US in 2014.</vt:lpstr>
      <vt:lpstr>Use PPP rates to compare income per capita</vt:lpstr>
      <vt:lpstr>China GDP has reached US only if measured in PPP terms.</vt:lpstr>
      <vt:lpstr>Measuring GDP  Using actual exchange rates gives a different answer:                      The US is still 45% bigger than China, even in 2018, 23.3 %/ 16.1%</vt:lpstr>
      <vt:lpstr>China has not yet overtaken the US. </vt:lpstr>
      <vt:lpstr>3. China’s recent slowdown</vt:lpstr>
      <vt:lpstr>Reasons for China’s long-term slowdown</vt:lpstr>
      <vt:lpstr>Appendix: Reasons for long-term slowdown  in China’s growth</vt:lpstr>
      <vt:lpstr>Is there a “middle-income growth trap”?</vt:lpstr>
      <vt:lpstr>Pritchett &amp; Summers (2014): “Regression to the mean” fits the data better than middle-income trap</vt:lpstr>
      <vt:lpstr>Demographic factors are reducing growth rate in China even more than in other countries</vt:lpstr>
      <vt:lpstr>Chinese transition to slower growth path</vt:lpstr>
    </vt:vector>
  </TitlesOfParts>
  <Company>Harvard Kennedy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Frankel, Jeffrey A.</cp:lastModifiedBy>
  <cp:revision>216</cp:revision>
  <dcterms:created xsi:type="dcterms:W3CDTF">2019-12-09T16:01:22Z</dcterms:created>
  <dcterms:modified xsi:type="dcterms:W3CDTF">2019-12-11T23:18:41Z</dcterms:modified>
</cp:coreProperties>
</file>