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99" r:id="rId4"/>
    <p:sldId id="301" r:id="rId5"/>
    <p:sldId id="300" r:id="rId6"/>
    <p:sldId id="307" r:id="rId7"/>
    <p:sldId id="273" r:id="rId8"/>
    <p:sldId id="259" r:id="rId9"/>
    <p:sldId id="274" r:id="rId10"/>
    <p:sldId id="269" r:id="rId11"/>
    <p:sldId id="277" r:id="rId12"/>
    <p:sldId id="278" r:id="rId13"/>
    <p:sldId id="279" r:id="rId14"/>
    <p:sldId id="262" r:id="rId15"/>
    <p:sldId id="302" r:id="rId16"/>
    <p:sldId id="275" r:id="rId17"/>
    <p:sldId id="303" r:id="rId18"/>
    <p:sldId id="308" r:id="rId19"/>
    <p:sldId id="311" r:id="rId20"/>
    <p:sldId id="260" r:id="rId21"/>
    <p:sldId id="292" r:id="rId22"/>
    <p:sldId id="305" r:id="rId23"/>
    <p:sldId id="306" r:id="rId24"/>
    <p:sldId id="293" r:id="rId25"/>
    <p:sldId id="294" r:id="rId26"/>
    <p:sldId id="295" r:id="rId27"/>
    <p:sldId id="296" r:id="rId28"/>
    <p:sldId id="298" r:id="rId29"/>
    <p:sldId id="310" r:id="rId30"/>
    <p:sldId id="309" r:id="rId31"/>
    <p:sldId id="263" r:id="rId32"/>
    <p:sldId id="265" r:id="rId33"/>
    <p:sldId id="268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8" r:id="rId42"/>
    <p:sldId id="289" r:id="rId43"/>
    <p:sldId id="290" r:id="rId44"/>
    <p:sldId id="264" r:id="rId45"/>
    <p:sldId id="312" r:id="rId46"/>
    <p:sldId id="313" r:id="rId47"/>
    <p:sldId id="314" r:id="rId48"/>
    <p:sldId id="315" r:id="rId49"/>
    <p:sldId id="316" r:id="rId50"/>
    <p:sldId id="319" r:id="rId51"/>
    <p:sldId id="317" r:id="rId52"/>
    <p:sldId id="318" r:id="rId53"/>
    <p:sldId id="321" r:id="rId54"/>
    <p:sldId id="323" r:id="rId55"/>
    <p:sldId id="324" r:id="rId56"/>
    <p:sldId id="325" r:id="rId57"/>
    <p:sldId id="326" r:id="rId58"/>
    <p:sldId id="328" r:id="rId59"/>
    <p:sldId id="329" r:id="rId60"/>
    <p:sldId id="330" r:id="rId61"/>
    <p:sldId id="26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8BB12-28CE-4BEE-A647-1702CB460008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A4DB0-6856-4D56-9926-D0A8D514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53FDE-310D-4BF5-9BF8-ABA4F6C1216E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6543" indent="-287132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8527" indent="-229705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7938" indent="-229705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67349" indent="-229705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26760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86171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5582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4993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D5D01DE-7F65-4894-987F-688065506709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6543" indent="-287132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8527" indent="-229705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7938" indent="-229705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67349" indent="-229705" defTabSz="92839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26760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86171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5582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4993" indent="-229705" defTabSz="9283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D1CBC57-2747-4490-A231-E96DA2B8E50A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1" y="4343796"/>
            <a:ext cx="5487022" cy="4114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A4DB0-6856-4D56-9926-D0A8D514F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53FDE-310D-4BF5-9BF8-ABA4F6C1216E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0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5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580E-574A-4943-AB1D-FE531470CB72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02A90-012E-4B98-A8FD-AFE89D72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ketrealist.com/2013/08/chinas-wage-inflation-bad-news-corporate-profits-bank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oelmaurer.typepad.com/aab/2013/04/mexico-is-gaining-jobs-not-wages-part-2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fred.stlouisfed.org/graph/?g=dQm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times.com/wp-content/uploads/2012/01/010912-china-monetary-policy.png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29.wmf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29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2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44"/>
            <a:ext cx="9067800" cy="2209800"/>
          </a:xfrm>
        </p:spPr>
        <p:txBody>
          <a:bodyPr/>
          <a:lstStyle/>
          <a:p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China in the World Economy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18414"/>
            <a:ext cx="9144000" cy="99881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MAS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Term Professor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, Public Lecture</a:t>
            </a:r>
            <a:endParaRPr lang="en-US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National University of Singapore, May 25, 2017</a:t>
            </a:r>
            <a:endParaRPr lang="en-US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3010887"/>
            <a:ext cx="7467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264D"/>
                </a:solidFill>
                <a:latin typeface="Calibri" panose="020F0502020204030204" pitchFamily="34" charset="0"/>
              </a:rPr>
              <a:t>Jeffrey Frankel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 err="1">
                <a:solidFill>
                  <a:srgbClr val="00264D"/>
                </a:solidFill>
                <a:latin typeface="Calibri" panose="020F0502020204030204" pitchFamily="34" charset="0"/>
              </a:rPr>
              <a:t>Harpel</a:t>
            </a:r>
            <a:r>
              <a:rPr lang="en-US" altLang="en-US" sz="2600" dirty="0">
                <a:solidFill>
                  <a:srgbClr val="00264D"/>
                </a:solidFill>
                <a:latin typeface="Calibri" panose="020F0502020204030204" pitchFamily="34" charset="0"/>
              </a:rPr>
              <a:t> Professor, Harvard University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264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True, ten years ago the RMB was undervalued by just about any criterion.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343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≈ an estimated 25%-35%, by the price criterion:</a:t>
            </a:r>
          </a:p>
          <a:p>
            <a:pPr lvl="1"/>
            <a:r>
              <a:rPr lang="en-US" dirty="0" smtClean="0"/>
              <a:t>income-adjusted PPP, estimated 2000, 2005, or 2009. </a:t>
            </a:r>
          </a:p>
          <a:p>
            <a:pPr lvl="2"/>
            <a:r>
              <a:rPr lang="en-US" dirty="0" smtClean="0"/>
              <a:t>i.e., the “</a:t>
            </a:r>
            <a:r>
              <a:rPr lang="en-US" dirty="0" err="1" smtClean="0"/>
              <a:t>Balassa</a:t>
            </a:r>
            <a:r>
              <a:rPr lang="en-US" dirty="0" smtClean="0"/>
              <a:t>-Samuelson” relationship.</a:t>
            </a:r>
          </a:p>
          <a:p>
            <a:pPr lvl="2"/>
            <a:r>
              <a:rPr lang="en-US" dirty="0" smtClean="0"/>
              <a:t>Frankel (2005, 06); Subramanian (2010); Chang (2012).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</a:p>
          <a:p>
            <a:r>
              <a:rPr lang="en-US" sz="3000" dirty="0" smtClean="0"/>
              <a:t>=&gt; China ran big balance of payments surpluses </a:t>
            </a:r>
            <a:br>
              <a:rPr lang="en-US" sz="3000" dirty="0" smtClean="0"/>
            </a:br>
            <a:r>
              <a:rPr lang="en-US" sz="3000" dirty="0" smtClean="0"/>
              <a:t>for a decade.</a:t>
            </a:r>
          </a:p>
          <a:p>
            <a:r>
              <a:rPr lang="en-US" sz="3000" dirty="0" smtClean="0"/>
              <a:t>=&gt; The PBoC clearly was intervening to hold down the value  of the RMB.</a:t>
            </a:r>
          </a:p>
        </p:txBody>
      </p:sp>
    </p:spTree>
    <p:extLst>
      <p:ext uri="{BB962C8B-B14F-4D97-AF65-F5344CB8AC3E}">
        <p14:creationId xmlns:p14="http://schemas.microsoft.com/office/powerpoint/2010/main" val="1765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9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04086" y="411228"/>
            <a:ext cx="52213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The Balassa-Samuelson Relationship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2005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897187" y="3683000"/>
            <a:ext cx="1979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2260" y="5783014"/>
            <a:ext cx="8801100" cy="86177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en-US" alt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Arvind</a:t>
            </a:r>
            <a:r>
              <a:rPr lang="en-US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Subramanian, PB10-08, </a:t>
            </a:r>
            <a:r>
              <a:rPr lang="en-US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PIIE, 2010</a:t>
            </a:r>
            <a:r>
              <a:rPr lang="en-US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Undervaluation </a:t>
            </a: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of RMB estimated in the regression = 26</a:t>
            </a:r>
            <a:r>
              <a:rPr lang="en-US" alt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% in 2005.</a:t>
            </a:r>
            <a:endParaRPr lang="en-US" alt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978275"/>
            <a:ext cx="904875" cy="441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572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Balassa-Samuelson line in 2005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990600"/>
            <a:ext cx="4508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In 2005 the RMB was cheap, even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taking into account China’s income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80448" y="1668201"/>
            <a:ext cx="7543800" cy="26262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319147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•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190" y="2667000"/>
            <a:ext cx="50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}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9" grpId="0"/>
      <p:bldP spid="11" grpId="0"/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33537"/>
            <a:ext cx="8458200" cy="5072063"/>
          </a:xfrm>
          <a:solidFill>
            <a:srgbClr val="FFFF00"/>
          </a:solidFill>
        </p:spPr>
      </p:pic>
      <p:sp>
        <p:nvSpPr>
          <p:cNvPr id="132101" name="Line 5"/>
          <p:cNvSpPr>
            <a:spLocks noChangeShapeType="1"/>
          </p:cNvSpPr>
          <p:nvPr/>
        </p:nvSpPr>
        <p:spPr bwMode="auto">
          <a:xfrm flipV="1">
            <a:off x="2209800" y="3919538"/>
            <a:ext cx="2209800" cy="14478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V="1">
            <a:off x="6748463" y="2843213"/>
            <a:ext cx="1938337" cy="1042987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724400" y="3938588"/>
            <a:ext cx="1981200" cy="238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30369"/>
            <a:ext cx="8839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/>
              <a:t>But the RMB underwent real </a:t>
            </a:r>
            <a:r>
              <a:rPr lang="en-US" sz="2700" dirty="0" smtClean="0"/>
              <a:t>appreciation during 2005-11, 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3124200" y="924580"/>
            <a:ext cx="3267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/>
              <a:t>by </a:t>
            </a:r>
            <a:r>
              <a:rPr lang="en-US" sz="2700" dirty="0"/>
              <a:t>25% </a:t>
            </a:r>
            <a:r>
              <a:rPr lang="en-US" sz="2700" dirty="0" smtClean="0"/>
              <a:t>against </a:t>
            </a:r>
            <a:r>
              <a:rPr lang="en-US" sz="2700" dirty="0"/>
              <a:t>the </a:t>
            </a:r>
            <a:r>
              <a:rPr lang="en-US" sz="2700" dirty="0" smtClean="0"/>
              <a:t>$. </a:t>
            </a:r>
            <a:endParaRPr lang="en-US" sz="27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43000" y="1600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/>
              <a:t>Appreciation versus the $, nominal and real</a:t>
            </a:r>
          </a:p>
        </p:txBody>
      </p:sp>
    </p:spTree>
    <p:extLst>
      <p:ext uri="{BB962C8B-B14F-4D97-AF65-F5344CB8AC3E}">
        <p14:creationId xmlns:p14="http://schemas.microsoft.com/office/powerpoint/2010/main" val="36635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  <p:bldP spid="132102" grpId="0" animBg="1"/>
      <p:bldP spid="6" grpId="0" animBg="1"/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11287"/>
            <a:ext cx="86106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28153"/>
              </p:ext>
            </p:extLst>
          </p:nvPr>
        </p:nvGraphicFramePr>
        <p:xfrm>
          <a:off x="685800" y="5937991"/>
          <a:ext cx="7507288" cy="843810"/>
        </p:xfrm>
        <a:graphic>
          <a:graphicData uri="http://schemas.openxmlformats.org/drawingml/2006/table">
            <a:tbl>
              <a:tblPr/>
              <a:tblGrid>
                <a:gridCol w="1748273"/>
                <a:gridCol w="2976613"/>
                <a:gridCol w="2782402"/>
              </a:tblGrid>
              <a:tr h="3539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Benchmark years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GDP per capita (in PPP dollars)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RMB undervaluation </a:t>
                      </a:r>
                      <a:r>
                        <a:rPr lang="en-US" sz="12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(percent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  <a:tr h="2556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4,802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-34.5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25656" marR="25656" marT="25665" marB="25665" anchor="ctr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10,057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-9.7</a:t>
                      </a:r>
                    </a:p>
                  </a:txBody>
                  <a:tcPr marL="25656" marR="25656" marT="25665" marB="25665">
                    <a:lnL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BC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64" name="Rectangle 3"/>
          <p:cNvSpPr>
            <a:spLocks noChangeArrowheads="1"/>
          </p:cNvSpPr>
          <p:nvPr/>
        </p:nvSpPr>
        <p:spPr bwMode="auto">
          <a:xfrm>
            <a:off x="1082675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728648" y="3352800"/>
            <a:ext cx="0" cy="549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49" y="3875918"/>
            <a:ext cx="1143000" cy="557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1752600" y="2438400"/>
            <a:ext cx="6705600" cy="17526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0" name="Rectangle 5"/>
          <p:cNvSpPr>
            <a:spLocks noChangeArrowheads="1"/>
          </p:cNvSpPr>
          <p:nvPr/>
        </p:nvSpPr>
        <p:spPr bwMode="auto">
          <a:xfrm>
            <a:off x="457200" y="341293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en-US" altLang="en-US" dirty="0" smtClean="0">
                <a:latin typeface="+mn-lt"/>
                <a:cs typeface="Times New Roman" pitchFamily="18" charset="0"/>
              </a:rPr>
              <a:t>By 2011, C</a:t>
            </a:r>
            <a:r>
              <a:rPr lang="en-US" dirty="0" smtClean="0">
                <a:latin typeface="+mn-lt"/>
              </a:rPr>
              <a:t>hina’s </a:t>
            </a:r>
            <a:r>
              <a:rPr lang="en-US" dirty="0">
                <a:latin typeface="+mn-lt"/>
              </a:rPr>
              <a:t>relative prices </a:t>
            </a:r>
            <a:r>
              <a:rPr lang="en-US" dirty="0" smtClean="0">
                <a:latin typeface="+mn-lt"/>
              </a:rPr>
              <a:t>were roughly in </a:t>
            </a:r>
            <a:r>
              <a:rPr lang="en-US" dirty="0">
                <a:latin typeface="+mn-lt"/>
              </a:rPr>
              <a:t>line with the normal relationship (</a:t>
            </a:r>
            <a:r>
              <a:rPr lang="en-US" dirty="0" err="1">
                <a:latin typeface="+mn-lt"/>
              </a:rPr>
              <a:t>Balassa</a:t>
            </a:r>
            <a:r>
              <a:rPr lang="en-US" dirty="0">
                <a:latin typeface="+mn-lt"/>
              </a:rPr>
              <a:t>-Samuelson</a:t>
            </a:r>
            <a:r>
              <a:rPr lang="en-US" dirty="0" smtClean="0">
                <a:latin typeface="+mn-lt"/>
              </a:rPr>
              <a:t>).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17526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Balassa-Samuelson line in 2011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334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500" dirty="0" smtClean="0">
                <a:latin typeface="Calibri" pitchFamily="34" charset="0"/>
              </a:rPr>
              <a:t>Kessler</a:t>
            </a:r>
            <a:r>
              <a:rPr lang="en-US" altLang="en-US" sz="1500" dirty="0">
                <a:latin typeface="Calibri" pitchFamily="34" charset="0"/>
              </a:rPr>
              <a:t> &amp; </a:t>
            </a:r>
            <a:r>
              <a:rPr lang="en-US" altLang="en-US" sz="1500" dirty="0" smtClean="0">
                <a:latin typeface="Calibri" pitchFamily="34" charset="0"/>
              </a:rPr>
              <a:t>Subramanian</a:t>
            </a:r>
            <a:r>
              <a:rPr lang="en-US" altLang="en-US" sz="1500" dirty="0">
                <a:latin typeface="Calibri" pitchFamily="34" charset="0"/>
              </a:rPr>
              <a:t>, PIIE, May </a:t>
            </a:r>
            <a:r>
              <a:rPr lang="en-US" altLang="en-US" sz="1500" dirty="0" smtClean="0">
                <a:latin typeface="Calibri" pitchFamily="34" charset="0"/>
              </a:rPr>
              <a:t>2014 “Is the </a:t>
            </a:r>
            <a:r>
              <a:rPr lang="en-US" altLang="en-US" sz="1500" dirty="0" err="1" smtClean="0">
                <a:latin typeface="Calibri" pitchFamily="34" charset="0"/>
              </a:rPr>
              <a:t>Renminbi</a:t>
            </a:r>
            <a:r>
              <a:rPr lang="en-US" altLang="en-US" sz="1500" dirty="0" smtClean="0">
                <a:latin typeface="Calibri" pitchFamily="34" charset="0"/>
              </a:rPr>
              <a:t> Still Undervalued? Not According to New PPP Estimates”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7261" y="287550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•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" y="1752600"/>
            <a:ext cx="881856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19" y="6535429"/>
            <a:ext cx="263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6553200"/>
            <a:ext cx="18669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465329" y="6474023"/>
            <a:ext cx="30398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</a:rPr>
              <a:t>Dooley, </a:t>
            </a:r>
            <a:r>
              <a:rPr lang="en-US" altLang="en-US" sz="1400" dirty="0" err="1">
                <a:latin typeface="Calibri" panose="020F0502020204030204" pitchFamily="34" charset="0"/>
              </a:rPr>
              <a:t>Folkerts</a:t>
            </a:r>
            <a:r>
              <a:rPr lang="en-US" altLang="en-US" sz="1400" dirty="0">
                <a:latin typeface="Calibri" panose="020F0502020204030204" pitchFamily="34" charset="0"/>
              </a:rPr>
              <a:t>-Landau, Garber (2014)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8600" y="2438400"/>
            <a:ext cx="4495800" cy="2362200"/>
          </a:xfrm>
          <a:prstGeom prst="straightConnector1">
            <a:avLst/>
          </a:prstGeom>
          <a:ln w="76200">
            <a:solidFill>
              <a:srgbClr val="4AA1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1752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>
                <a:latin typeface="Calibri" panose="020F0502020204030204" pitchFamily="34" charset="0"/>
              </a:rPr>
              <a:t>A trend of real appreciation 2005-2014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04800"/>
            <a:ext cx="8229600" cy="228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dirty="0" smtClean="0"/>
              <a:t>With another 10% appreciation by January 2014, </a:t>
            </a:r>
            <a:br>
              <a:rPr lang="en-US" dirty="0" smtClean="0"/>
            </a:br>
            <a:r>
              <a:rPr lang="en-US" dirty="0" smtClean="0"/>
              <a:t>the RMB was, if anything, a little overvalued.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100" dirty="0" smtClean="0"/>
              <a:t>Why has the RMB depreciated since 2014?</a:t>
            </a:r>
            <a:br>
              <a:rPr lang="en-US" sz="3100" dirty="0" smtClean="0"/>
            </a:br>
            <a:r>
              <a:rPr lang="en-US" sz="3100" dirty="0" smtClean="0"/>
              <a:t>Could China have been using other means</a:t>
            </a:r>
            <a:br>
              <a:rPr lang="en-US" sz="3100" dirty="0" smtClean="0"/>
            </a:br>
            <a:r>
              <a:rPr lang="en-US" sz="3100" dirty="0" smtClean="0"/>
              <a:t> to push it down?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No.</a:t>
            </a:r>
          </a:p>
          <a:p>
            <a:r>
              <a:rPr lang="en-US" dirty="0" smtClean="0"/>
              <a:t>Liberalization of controls on capital outflow was slowed, to try to reduce the downward pressure.</a:t>
            </a:r>
          </a:p>
          <a:p>
            <a:pPr lvl="1"/>
            <a:r>
              <a:rPr lang="en-US" dirty="0" smtClean="0"/>
              <a:t>Appropriate, even if it means delaying </a:t>
            </a:r>
            <a:br>
              <a:rPr lang="en-US" dirty="0" smtClean="0"/>
            </a:br>
            <a:r>
              <a:rPr lang="en-US" dirty="0" smtClean="0"/>
              <a:t>the project to internationalize the RMB.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post-2014 depreciation was </a:t>
            </a:r>
            <a:br>
              <a:rPr lang="en-US" dirty="0" smtClean="0"/>
            </a:br>
            <a:r>
              <a:rPr lang="en-US" dirty="0" smtClean="0"/>
              <a:t>due to economic fundamentals.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FX fundamentals had turned negative,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China’s </a:t>
            </a:r>
            <a:r>
              <a:rPr lang="en-US" dirty="0"/>
              <a:t>economy began to slow down in 2011-14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3 decades averaging 10% </a:t>
            </a:r>
            <a:r>
              <a:rPr lang="en-US" dirty="0" smtClean="0"/>
              <a:t>growth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PBoC began to cut interest rates </a:t>
            </a:r>
            <a:r>
              <a:rPr lang="en-US" dirty="0" smtClean="0"/>
              <a:t>November 2014.</a:t>
            </a:r>
            <a:endParaRPr lang="en-US" sz="1900" dirty="0" smtClean="0"/>
          </a:p>
          <a:p>
            <a:pPr marL="457200" lvl="1" indent="0">
              <a:buNone/>
            </a:pPr>
            <a:endParaRPr lang="en-US" sz="1900" dirty="0" smtClean="0"/>
          </a:p>
          <a:p>
            <a:r>
              <a:rPr lang="en-US" dirty="0" smtClean="0"/>
              <a:t>High currency, slowed growth, interest rates cuts… </a:t>
            </a:r>
          </a:p>
          <a:p>
            <a:r>
              <a:rPr lang="en-US" dirty="0" smtClean="0"/>
              <a:t>Thus it is no surprise that China started to experience capital outflows and payments deficits after June 2014,</a:t>
            </a:r>
          </a:p>
          <a:p>
            <a:pPr lvl="1"/>
            <a:r>
              <a:rPr lang="en-US" dirty="0" smtClean="0"/>
              <a:t>and that the currency started to depreciate.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economy slowed down, </a:t>
            </a:r>
            <a:br>
              <a:rPr lang="en-US" sz="3200" dirty="0" smtClean="0"/>
            </a:br>
            <a:r>
              <a:rPr lang="en-US" sz="3200" dirty="0" smtClean="0"/>
              <a:t>from ≈ 10% in the 30 years up to 2010, </a:t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dirty="0"/>
              <a:t>≈ </a:t>
            </a:r>
            <a:r>
              <a:rPr lang="en-US" sz="3200" dirty="0" smtClean="0"/>
              <a:t>7% by 2015.</a:t>
            </a:r>
            <a:endParaRPr lang="en-US" sz="3200" dirty="0"/>
          </a:p>
        </p:txBody>
      </p:sp>
      <p:pic>
        <p:nvPicPr>
          <p:cNvPr id="2052" name="Picture 4" descr="China GDP Annual Growth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8" y="1981200"/>
            <a:ext cx="869234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52600" y="3047999"/>
            <a:ext cx="4419600" cy="200198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914400"/>
            <a:ext cx="541020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791200"/>
            <a:ext cx="105155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Aug. 25, 2015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618393"/>
            <a:ext cx="7074877" cy="12104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latin typeface="Calibri" panose="020F0502020204030204" pitchFamily="34" charset="0"/>
              </a:rPr>
              <a:t>The PBoC responded to the slowdown </a:t>
            </a:r>
            <a:br>
              <a:rPr lang="en-US" sz="2900" dirty="0" smtClean="0">
                <a:latin typeface="Calibri" panose="020F0502020204030204" pitchFamily="34" charset="0"/>
              </a:rPr>
            </a:br>
            <a:r>
              <a:rPr lang="en-US" sz="2900" dirty="0" smtClean="0">
                <a:latin typeface="Calibri" panose="020F0502020204030204" pitchFamily="34" charset="0"/>
              </a:rPr>
              <a:t>by cutting interest rates, Nov. 2014-Aug. 2015.</a:t>
            </a:r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24600" y="3581400"/>
            <a:ext cx="685800" cy="2163310"/>
          </a:xfrm>
          <a:prstGeom prst="straightConnector1">
            <a:avLst/>
          </a:prstGeom>
          <a:ln w="76200">
            <a:solidFill>
              <a:srgbClr val="4AA1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00200" y="1600200"/>
            <a:ext cx="495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=&gt; Depreciation of RMB, 2014-16</a:t>
            </a:r>
            <a:endParaRPr lang="en-US" sz="2800" dirty="0"/>
          </a:p>
        </p:txBody>
      </p:sp>
      <p:pic>
        <p:nvPicPr>
          <p:cNvPr id="1026" name="Picture 2" descr="C:\Users\jfrankel\Downloads\fredgraph 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715000" y="4267200"/>
            <a:ext cx="304800" cy="60960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05200" y="4724400"/>
            <a:ext cx="1752600" cy="68580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62048" y="2286000"/>
            <a:ext cx="1752600" cy="2043752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1524000"/>
            <a:ext cx="28638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RMB/$ exchange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2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10668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view of recent Chinese financial </a:t>
            </a:r>
            <a:br>
              <a:rPr lang="en-US" sz="3200" dirty="0" smtClean="0"/>
            </a:br>
            <a:r>
              <a:rPr lang="en-US" sz="3200" dirty="0" smtClean="0"/>
              <a:t>and macroeconomic developments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…just the viewpoint of an American economist,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hich is not the viewpoint </a:t>
            </a:r>
            <a:br>
              <a:rPr lang="en-US" dirty="0" smtClean="0"/>
            </a:br>
            <a:r>
              <a:rPr lang="en-US" dirty="0" smtClean="0"/>
              <a:t>of an American politician,</a:t>
            </a:r>
          </a:p>
          <a:p>
            <a:pPr lvl="1"/>
            <a:r>
              <a:rPr lang="en-US" dirty="0" smtClean="0"/>
              <a:t>as will become clear shortly.</a:t>
            </a: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5901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325562"/>
          </a:xfrm>
        </p:spPr>
        <p:txBody>
          <a:bodyPr>
            <a:noAutofit/>
          </a:bodyPr>
          <a:lstStyle/>
          <a:p>
            <a:r>
              <a:rPr lang="en-US" sz="3400" dirty="0" smtClean="0"/>
              <a:t>2) So, then, was the financial turmoil of 2015 evidence that China’s slowdown was likely </a:t>
            </a:r>
            <a:br>
              <a:rPr lang="en-US" sz="3400" dirty="0" smtClean="0"/>
            </a:br>
            <a:r>
              <a:rPr lang="en-US" sz="3400" dirty="0" smtClean="0"/>
              <a:t>to take the form of a hard landing?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077200" cy="4267200"/>
          </a:xfrm>
        </p:spPr>
        <p:txBody>
          <a:bodyPr/>
          <a:lstStyle/>
          <a:p>
            <a:r>
              <a:rPr lang="en-US" dirty="0" smtClean="0"/>
              <a:t>I would  say, again, “no.”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The GDP slowdown had already </a:t>
            </a:r>
            <a:br>
              <a:rPr lang="en-US" dirty="0" smtClean="0"/>
            </a:br>
            <a:r>
              <a:rPr lang="en-US" dirty="0" smtClean="0"/>
              <a:t>been well underway since 2012.</a:t>
            </a:r>
          </a:p>
          <a:p>
            <a:r>
              <a:rPr lang="en-US" dirty="0" smtClean="0"/>
              <a:t>(iii) The stock market plunge of June 2015-Jan. 2016 merely reversed part of the preceding bubble.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tock  prices did not fall as far as 2013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983"/>
          <a:stretch/>
        </p:blipFill>
        <p:spPr>
          <a:xfrm>
            <a:off x="533400" y="1613848"/>
            <a:ext cx="7880440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6305490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Reuters</a:t>
            </a:r>
          </a:p>
          <a:p>
            <a:r>
              <a:rPr lang="en-US" sz="800" dirty="0" smtClean="0"/>
              <a:t>https://www.weforum.org/agenda/2016/04/5-charts-explain-imf-global-growth-forecast/</a:t>
            </a:r>
            <a:endParaRPr lang="en-US" sz="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39000" y="4343400"/>
            <a:ext cx="1066800" cy="533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276600" y="1725304"/>
            <a:ext cx="5486400" cy="4452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30 </a:t>
            </a:r>
            <a:r>
              <a:rPr lang="en-US" sz="2700" dirty="0"/>
              <a:t>years of strong Chinese </a:t>
            </a:r>
            <a:r>
              <a:rPr lang="en-US" sz="2700" dirty="0" smtClean="0"/>
              <a:t>growth</a:t>
            </a:r>
            <a:endParaRPr lang="en-US" sz="27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01700" y="4545652"/>
            <a:ext cx="6629400" cy="0"/>
          </a:xfrm>
          <a:prstGeom prst="line">
            <a:avLst/>
          </a:prstGeom>
          <a:ln w="76200">
            <a:solidFill>
              <a:srgbClr val="159B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-12700"/>
            <a:ext cx="8686800" cy="12709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Slowdown </a:t>
            </a:r>
          </a:p>
          <a:p>
            <a:r>
              <a:rPr lang="en-US" sz="2800" dirty="0" smtClean="0"/>
              <a:t>-- from 10% average of 1980-2010, to below </a:t>
            </a:r>
            <a:r>
              <a:rPr lang="en-US" sz="2800" dirty="0"/>
              <a:t>7% in </a:t>
            </a:r>
            <a:r>
              <a:rPr lang="en-US" sz="2800" dirty="0" smtClean="0"/>
              <a:t>2015 – </a:t>
            </a:r>
            <a:br>
              <a:rPr lang="en-US" sz="2800" dirty="0" smtClean="0"/>
            </a:br>
            <a:r>
              <a:rPr lang="en-US" sz="2800" dirty="0" smtClean="0"/>
              <a:t>began well before the fall in the stock market &amp; RMB.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1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stock  market </a:t>
            </a:r>
            <a:r>
              <a:rPr lang="en-US" sz="3600" dirty="0" smtClean="0"/>
              <a:t>plunge </a:t>
            </a:r>
            <a:br>
              <a:rPr lang="en-US" sz="3600" dirty="0" smtClean="0"/>
            </a:br>
            <a:r>
              <a:rPr lang="en-US" sz="3600" dirty="0" smtClean="0"/>
              <a:t>merely </a:t>
            </a:r>
            <a:r>
              <a:rPr lang="en-US" sz="3600" dirty="0"/>
              <a:t>reversed </a:t>
            </a:r>
            <a:r>
              <a:rPr lang="en-US" sz="3600" dirty="0" smtClean="0"/>
              <a:t>(part of) </a:t>
            </a:r>
            <a:r>
              <a:rPr lang="en-US" sz="3600" dirty="0"/>
              <a:t>the preceding bubble</a:t>
            </a:r>
            <a:r>
              <a:rPr lang="en-US" sz="3600" dirty="0" smtClean="0"/>
              <a:t>.</a:t>
            </a:r>
            <a:endParaRPr lang="en-US" dirty="0"/>
          </a:p>
        </p:txBody>
      </p:sp>
      <p:pic>
        <p:nvPicPr>
          <p:cNvPr id="4098" name="Picture 2" descr="C:\Users\jfrankel\Downloads\fredgraph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15552" y="2272352"/>
            <a:ext cx="9144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96000" y="2743200"/>
            <a:ext cx="381000" cy="1714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65600" y="1701800"/>
            <a:ext cx="428393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share prices for all shares in China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68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Macro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56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True, government efforts to prop up the stock market in 2015 were clumsy.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dirty="0" smtClean="0"/>
              <a:t>But turning to the larger question of China’s macroeconomic management, it has arguably made fewer mistakes than other major countries.</a:t>
            </a:r>
          </a:p>
          <a:p>
            <a:pPr lvl="1"/>
            <a:r>
              <a:rPr lang="en-US" dirty="0" smtClean="0"/>
              <a:t>E.g., ECB’s delay in easing after the 2008 crisis,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remature end of US fiscal expansion in 2011,</a:t>
            </a:r>
          </a:p>
          <a:p>
            <a:pPr lvl="1"/>
            <a:r>
              <a:rPr lang="en-US" dirty="0" smtClean="0"/>
              <a:t>Japan’s consumption tax rise in April 2014.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dirty="0" smtClean="0"/>
              <a:t>China’s macro policy has been mostly counter-cyclical.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Slower long-term growth 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Growth </a:t>
            </a:r>
            <a:r>
              <a:rPr lang="en-US" dirty="0"/>
              <a:t>in </a:t>
            </a:r>
            <a:r>
              <a:rPr lang="en-US" dirty="0" smtClean="0"/>
              <a:t>2014-17 has slowed </a:t>
            </a:r>
            <a:br>
              <a:rPr lang="en-US" dirty="0" smtClean="0"/>
            </a:br>
            <a:r>
              <a:rPr lang="en-US" dirty="0" smtClean="0"/>
              <a:t>down to </a:t>
            </a:r>
            <a:r>
              <a:rPr lang="en-US" dirty="0"/>
              <a:t>about </a:t>
            </a:r>
            <a:r>
              <a:rPr lang="en-US" dirty="0" smtClean="0"/>
              <a:t>6-7%.  Why?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/>
          </a:p>
          <a:p>
            <a:r>
              <a:rPr lang="en-US" dirty="0"/>
              <a:t>Convergence </a:t>
            </a:r>
            <a:endParaRPr lang="en-US" dirty="0" smtClean="0"/>
          </a:p>
          <a:p>
            <a:pPr lvl="2"/>
            <a:r>
              <a:rPr lang="en-US" dirty="0" smtClean="0"/>
              <a:t>K/L </a:t>
            </a:r>
            <a:r>
              <a:rPr lang="en-US" dirty="0"/>
              <a:t>ratio, </a:t>
            </a:r>
            <a:endParaRPr lang="en-US" dirty="0" smtClean="0"/>
          </a:p>
          <a:p>
            <a:pPr lvl="2"/>
            <a:r>
              <a:rPr lang="en-US" dirty="0"/>
              <a:t>technical catch-up,</a:t>
            </a:r>
            <a:endParaRPr lang="en-US" dirty="0" smtClean="0"/>
          </a:p>
          <a:p>
            <a:pPr lvl="2"/>
            <a:r>
              <a:rPr lang="en-US" dirty="0"/>
              <a:t>r</a:t>
            </a:r>
            <a:r>
              <a:rPr lang="en-US" dirty="0" smtClean="0"/>
              <a:t>ural-urban migration </a:t>
            </a:r>
          </a:p>
          <a:p>
            <a:pPr lvl="3"/>
            <a:r>
              <a:rPr lang="en-US" dirty="0" smtClean="0"/>
              <a:t>Lewis (1954) turning point reached in 2010? </a:t>
            </a:r>
            <a:r>
              <a:rPr lang="en-US" dirty="0"/>
              <a:t> </a:t>
            </a:r>
            <a:endParaRPr lang="en-US" dirty="0" smtClean="0"/>
          </a:p>
          <a:p>
            <a:pPr lvl="3"/>
            <a:r>
              <a:rPr lang="en-US" dirty="0" smtClean="0"/>
              <a:t>Zhang, Yang &amp; Wang (2011).</a:t>
            </a:r>
            <a:r>
              <a:rPr lang="en-US" sz="1100" dirty="0" smtClean="0"/>
              <a:t>. </a:t>
            </a:r>
            <a:br>
              <a:rPr lang="en-US" sz="1100" dirty="0" smtClean="0"/>
            </a:br>
            <a:r>
              <a:rPr lang="en-US" sz="1100" dirty="0" smtClean="0"/>
              <a:t>	</a:t>
            </a:r>
            <a:endParaRPr lang="en-US" sz="1100" dirty="0"/>
          </a:p>
          <a:p>
            <a:r>
              <a:rPr lang="en-US" dirty="0" smtClean="0"/>
              <a:t>Middle-income trap? </a:t>
            </a:r>
          </a:p>
          <a:p>
            <a:pPr lvl="1"/>
            <a:r>
              <a:rPr lang="en-US" sz="2100" dirty="0" smtClean="0"/>
              <a:t>e.g., Eichengreen, Park &amp; Shin (2012)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r>
              <a:rPr lang="en-US" dirty="0"/>
              <a:t>Regression to the mean: </a:t>
            </a:r>
            <a:endParaRPr lang="en-US" dirty="0" smtClean="0"/>
          </a:p>
          <a:p>
            <a:pPr lvl="1"/>
            <a:r>
              <a:rPr lang="en-US" sz="2300" dirty="0" smtClean="0"/>
              <a:t>Pritchett </a:t>
            </a:r>
            <a:r>
              <a:rPr lang="en-US" sz="2300" dirty="0"/>
              <a:t>&amp; </a:t>
            </a:r>
            <a:r>
              <a:rPr lang="en-US" sz="2300" dirty="0" smtClean="0"/>
              <a:t>Summers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there a middle-income growth trap?</a:t>
            </a:r>
            <a:endParaRPr lang="en-US" sz="3200" dirty="0"/>
          </a:p>
        </p:txBody>
      </p:sp>
      <p:pic>
        <p:nvPicPr>
          <p:cNvPr id="1028" name="Picture 4" descr="http://www.voxeu.org/sites/default/files/image/FromApr2012/canuto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9543"/>
            <a:ext cx="6705600" cy="43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2792849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Eichengreen, </a:t>
            </a:r>
            <a:r>
              <a:rPr lang="en-US" sz="1400" dirty="0" smtClean="0"/>
              <a:t>Park &amp; </a:t>
            </a:r>
            <a:r>
              <a:rPr lang="en-US" sz="1400" dirty="0"/>
              <a:t>Shin </a:t>
            </a:r>
            <a:r>
              <a:rPr lang="en-US" sz="1400" dirty="0" smtClean="0"/>
              <a:t>2011, </a:t>
            </a:r>
            <a:r>
              <a:rPr lang="en-US" sz="1400" dirty="0"/>
              <a:t>“When Fast Economies Slow Down: International Evidence &amp;</a:t>
            </a:r>
            <a:r>
              <a:rPr lang="en-US" sz="1400" dirty="0" smtClean="0"/>
              <a:t> </a:t>
            </a:r>
            <a:r>
              <a:rPr lang="en-US" sz="1400" dirty="0"/>
              <a:t>Implications for China</a:t>
            </a:r>
            <a:r>
              <a:rPr lang="en-US" sz="1400" dirty="0" smtClean="0"/>
              <a:t>” </a:t>
            </a:r>
            <a:br>
              <a:rPr lang="en-US" sz="1400" dirty="0" smtClean="0"/>
            </a:br>
            <a:r>
              <a:rPr lang="en-US" sz="1400" dirty="0" smtClean="0"/>
              <a:t>                     NBER WP  16919.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4800" y="5492115"/>
            <a:ext cx="861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100" dirty="0" smtClean="0"/>
              <a:t>“…at </a:t>
            </a:r>
            <a:r>
              <a:rPr lang="en-US" sz="2100" dirty="0"/>
              <a:t>per capita incomes of about US$16,700 in 2005 constant international prices, the growth rate of per capita GDP typically slows from 5.6 to 2.1%.</a:t>
            </a:r>
          </a:p>
          <a:p>
            <a:pPr fontAlgn="base"/>
            <a:r>
              <a:rPr lang="en-US" sz="1600" dirty="0" smtClean="0"/>
              <a:t>Eichengreen</a:t>
            </a:r>
            <a:r>
              <a:rPr lang="en-US" sz="1600" dirty="0"/>
              <a:t>, </a:t>
            </a:r>
            <a:r>
              <a:rPr lang="en-US" sz="1600" dirty="0" smtClean="0"/>
              <a:t>Park &amp; Shin( </a:t>
            </a:r>
            <a:r>
              <a:rPr lang="en-US" sz="1600" dirty="0"/>
              <a:t>2011</a:t>
            </a:r>
            <a:r>
              <a:rPr lang="en-US" sz="1600" dirty="0" smtClean="0"/>
              <a:t>): growth </a:t>
            </a:r>
            <a:r>
              <a:rPr lang="en-US" sz="1600" dirty="0"/>
              <a:t>slowdowns are essentially productivity growth </a:t>
            </a:r>
            <a:r>
              <a:rPr lang="en-US" sz="1600" dirty="0" smtClean="0"/>
              <a:t>slowdowns.”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553200" y="4038600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smtClean="0"/>
              <a:t>“Avoiding </a:t>
            </a:r>
            <a:r>
              <a:rPr lang="en-US" sz="1400" dirty="0"/>
              <a:t>middle-income growth </a:t>
            </a:r>
            <a:r>
              <a:rPr lang="en-US" sz="1400" dirty="0" smtClean="0"/>
              <a:t>traps,” </a:t>
            </a:r>
            <a:r>
              <a:rPr lang="en-US" sz="1400" dirty="0" err="1" smtClean="0"/>
              <a:t>Agénor</a:t>
            </a:r>
            <a:r>
              <a:rPr lang="en-US" sz="1400" dirty="0"/>
              <a:t>, </a:t>
            </a:r>
            <a:r>
              <a:rPr lang="en-US" sz="1400" dirty="0" err="1" smtClean="0"/>
              <a:t>Canuto</a:t>
            </a:r>
            <a:r>
              <a:rPr lang="en-US" sz="1400" dirty="0"/>
              <a:t>, </a:t>
            </a:r>
            <a:r>
              <a:rPr lang="en-US" sz="1400" dirty="0" err="1" smtClean="0"/>
              <a:t>Jelenic</a:t>
            </a:r>
            <a:r>
              <a:rPr lang="en-US" sz="1400" dirty="0"/>
              <a:t> </a:t>
            </a:r>
            <a:r>
              <a:rPr lang="en-US" sz="1400" dirty="0" smtClean="0"/>
              <a:t>,</a:t>
            </a:r>
            <a:r>
              <a:rPr lang="en-US" sz="1400" i="1" dirty="0" smtClean="0"/>
              <a:t>VoxEU</a:t>
            </a:r>
            <a:r>
              <a:rPr lang="en-US" sz="1400" dirty="0" smtClean="0"/>
              <a:t>, </a:t>
            </a:r>
            <a:r>
              <a:rPr lang="en-US" sz="1400" dirty="0"/>
              <a:t> </a:t>
            </a:r>
            <a:r>
              <a:rPr lang="en-US" sz="1400" dirty="0" smtClean="0"/>
              <a:t>Dec. </a:t>
            </a:r>
            <a:r>
              <a:rPr lang="en-US" sz="1400" dirty="0"/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239720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•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667" y="160020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•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Pritchett &amp; Summers (2014): “Regression to the mean” fits the data better than middle-income trap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48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74023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Asiaphoria</a:t>
            </a:r>
            <a:r>
              <a:rPr lang="en-US" sz="1400" dirty="0" smtClean="0"/>
              <a:t> </a:t>
            </a:r>
            <a:r>
              <a:rPr lang="en-US" sz="1400" dirty="0"/>
              <a:t>Meets Regression to the </a:t>
            </a:r>
            <a:r>
              <a:rPr lang="en-US" sz="1400" dirty="0" smtClean="0"/>
              <a:t>Mean,”</a:t>
            </a:r>
            <a:r>
              <a:rPr lang="en-US" sz="1400" dirty="0"/>
              <a:t> </a:t>
            </a:r>
            <a:r>
              <a:rPr lang="en-US" sz="1400" dirty="0" smtClean="0"/>
              <a:t>NBER WP No</a:t>
            </a:r>
            <a:r>
              <a:rPr lang="en-US" sz="1400" dirty="0"/>
              <a:t>. </a:t>
            </a:r>
            <a:r>
              <a:rPr lang="en-US" sz="1400" dirty="0" smtClean="0"/>
              <a:t>20573, </a:t>
            </a:r>
            <a:r>
              <a:rPr lang="en-US" sz="1400" dirty="0" err="1" smtClean="0"/>
              <a:t>Lant</a:t>
            </a:r>
            <a:r>
              <a:rPr lang="en-US" sz="1400" dirty="0" smtClean="0"/>
              <a:t> </a:t>
            </a:r>
            <a:r>
              <a:rPr lang="en-US" sz="1400" dirty="0"/>
              <a:t>Pritchett </a:t>
            </a:r>
            <a:r>
              <a:rPr lang="en-US" sz="1400" dirty="0" smtClean="0"/>
              <a:t>&amp; Lawrence Summers</a:t>
            </a:r>
            <a:r>
              <a:rPr lang="en-US" sz="1400" dirty="0"/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30066" y="4158894"/>
            <a:ext cx="3200400" cy="533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Transition to slower growth 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fear a year ago was that China’s transition would come with a hard-landing.</a:t>
            </a:r>
            <a:endParaRPr lang="en-US" dirty="0"/>
          </a:p>
          <a:p>
            <a:pPr lvl="1"/>
            <a:r>
              <a:rPr lang="en-US" dirty="0" smtClean="0"/>
              <a:t>GDP would fall more than potential GDP.</a:t>
            </a:r>
          </a:p>
          <a:p>
            <a:pPr lvl="1"/>
            <a:r>
              <a:rPr lang="en-US" dirty="0" smtClean="0"/>
              <a:t>Debt has been a particular source of concern.</a:t>
            </a:r>
          </a:p>
          <a:p>
            <a:pPr lvl="2"/>
            <a:r>
              <a:rPr lang="en-US" dirty="0" smtClean="0"/>
              <a:t>Leverage becomes unsustainable when growth slows.</a:t>
            </a:r>
          </a:p>
          <a:p>
            <a:pPr lvl="2"/>
            <a:r>
              <a:rPr lang="en-US" dirty="0"/>
              <a:t>Bad </a:t>
            </a:r>
            <a:r>
              <a:rPr lang="en-US" dirty="0" smtClean="0"/>
              <a:t>loans in the shadow banking system.</a:t>
            </a:r>
          </a:p>
          <a:p>
            <a:pPr lvl="2"/>
            <a:r>
              <a:rPr lang="en-US" dirty="0" smtClean="0"/>
              <a:t>Moral hazard from the routine of bailing out failed debtors, especially SOEs.</a:t>
            </a:r>
            <a:endParaRPr lang="en-US" sz="1000" dirty="0" smtClean="0"/>
          </a:p>
          <a:p>
            <a:pPr marL="914400" lvl="2" indent="0">
              <a:buNone/>
            </a:pPr>
            <a:endParaRPr lang="en-US" sz="1000" dirty="0"/>
          </a:p>
          <a:p>
            <a:r>
              <a:rPr lang="en-US" dirty="0" smtClean="0"/>
              <a:t>But it looks like the hard landing </a:t>
            </a:r>
            <a:br>
              <a:rPr lang="en-US" dirty="0" smtClean="0"/>
            </a:br>
            <a:r>
              <a:rPr lang="en-US" dirty="0" smtClean="0"/>
              <a:t>has been averted,  at least for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400" dirty="0"/>
              <a:t>N</a:t>
            </a:r>
            <a:r>
              <a:rPr lang="en-US" sz="3400" dirty="0" smtClean="0"/>
              <a:t>eeded </a:t>
            </a:r>
            <a:r>
              <a:rPr lang="en-US" sz="3400" dirty="0"/>
              <a:t>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Recognized by Chinese government, </a:t>
            </a:r>
          </a:p>
          <a:p>
            <a:pPr lvl="1"/>
            <a:r>
              <a:rPr lang="en-US" dirty="0" smtClean="0"/>
              <a:t>e.g., at </a:t>
            </a:r>
            <a:r>
              <a:rPr lang="en-US" dirty="0"/>
              <a:t>the Third Plenum of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Some have been pursued:</a:t>
            </a:r>
          </a:p>
          <a:p>
            <a:pPr lvl="1"/>
            <a:r>
              <a:rPr lang="en-US" dirty="0" smtClean="0"/>
              <a:t>Anti-corruption drive.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hifting </a:t>
            </a:r>
            <a:r>
              <a:rPr lang="en-US" dirty="0"/>
              <a:t>composition of GDP </a:t>
            </a:r>
          </a:p>
          <a:p>
            <a:pPr lvl="2"/>
            <a:r>
              <a:rPr lang="en-US" dirty="0"/>
              <a:t>From Investment and Net Exports, to Consumption</a:t>
            </a:r>
            <a:endParaRPr lang="en-US" sz="2200" dirty="0"/>
          </a:p>
          <a:p>
            <a:pPr lvl="2"/>
            <a:r>
              <a:rPr lang="en-US" dirty="0"/>
              <a:t>From Manufacturing to </a:t>
            </a:r>
            <a:r>
              <a:rPr lang="en-US" dirty="0" smtClean="0"/>
              <a:t>Services. </a:t>
            </a:r>
          </a:p>
          <a:p>
            <a:r>
              <a:rPr lang="en-US" dirty="0" smtClean="0"/>
              <a:t>But some have seen insufficient progress:</a:t>
            </a:r>
            <a:endParaRPr lang="en-US" dirty="0"/>
          </a:p>
          <a:p>
            <a:pPr lvl="2"/>
            <a:r>
              <a:rPr lang="en-US" dirty="0" smtClean="0"/>
              <a:t>Reform of State Owned Enterprises</a:t>
            </a:r>
          </a:p>
          <a:p>
            <a:pPr lvl="2"/>
            <a:r>
              <a:rPr lang="en-US" dirty="0" smtClean="0"/>
              <a:t>Market orientation</a:t>
            </a:r>
          </a:p>
          <a:p>
            <a:pPr lvl="2"/>
            <a:r>
              <a:rPr lang="en-US" dirty="0" smtClean="0"/>
              <a:t>Hukou system</a:t>
            </a:r>
          </a:p>
          <a:p>
            <a:pPr lvl="2"/>
            <a:r>
              <a:rPr lang="en-US" dirty="0"/>
              <a:t>Rural land rights</a:t>
            </a:r>
            <a:endParaRPr lang="en-US" dirty="0" smtClean="0"/>
          </a:p>
          <a:p>
            <a:pPr lvl="2"/>
            <a:r>
              <a:rPr lang="en-US" dirty="0" smtClean="0"/>
              <a:t>Environment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90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was probably inevitable, after 3 decades of 10% growth, that the rate of growth of China’s potential output would slow down to a more sustainable rate, say 6%.</a:t>
            </a:r>
          </a:p>
          <a:p>
            <a:r>
              <a:rPr lang="en-US" dirty="0" smtClean="0"/>
              <a:t>The open question was whether the transition would  take the form of a hard landing (crisis + growth less than potential) or soft landing.</a:t>
            </a:r>
          </a:p>
          <a:p>
            <a:r>
              <a:rPr lang="en-US" dirty="0" smtClean="0"/>
              <a:t>The financial turmoil of summer 2015 was noise;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did not convey useful  information.</a:t>
            </a:r>
          </a:p>
          <a:p>
            <a:r>
              <a:rPr lang="en-US" dirty="0" smtClean="0"/>
              <a:t>So far, China seems to be escaping the hard landing.</a:t>
            </a:r>
          </a:p>
        </p:txBody>
      </p:sp>
    </p:spTree>
    <p:extLst>
      <p:ext uri="{BB962C8B-B14F-4D97-AF65-F5344CB8AC3E}">
        <p14:creationId xmlns:p14="http://schemas.microsoft.com/office/powerpoint/2010/main" val="2395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2015: Chinese financial turmoil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In June 2015, Shanghai stock market </a:t>
            </a:r>
            <a:br>
              <a:rPr lang="en-US" dirty="0" smtClean="0"/>
            </a:br>
            <a:r>
              <a:rPr lang="en-US" dirty="0" smtClean="0"/>
              <a:t>began a long plunge.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 August 2015, China surprised world markets by devaluing 3%.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The “China shock” to markets continued </a:t>
            </a:r>
            <a:br>
              <a:rPr lang="en-US" dirty="0" smtClean="0"/>
            </a:br>
            <a:r>
              <a:rPr lang="en-US" dirty="0" smtClean="0"/>
              <a:t>through January 2016.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2288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44"/>
            <a:ext cx="9067800" cy="2209800"/>
          </a:xfrm>
        </p:spPr>
        <p:txBody>
          <a:bodyPr/>
          <a:lstStyle/>
          <a:p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China in the World Economy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18414"/>
            <a:ext cx="9144000" cy="998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National University of Singapore, May 25, 2017</a:t>
            </a:r>
            <a:endParaRPr lang="en-US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3010887"/>
            <a:ext cx="746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264D"/>
                </a:solidFill>
                <a:latin typeface="Calibri" panose="020F0502020204030204" pitchFamily="34" charset="0"/>
              </a:rPr>
              <a:t>Jeffrey </a:t>
            </a:r>
            <a:r>
              <a:rPr lang="en-US" altLang="en-US" sz="4400" dirty="0" smtClean="0">
                <a:solidFill>
                  <a:srgbClr val="00264D"/>
                </a:solidFill>
                <a:latin typeface="Calibri" panose="020F0502020204030204" pitchFamily="34" charset="0"/>
              </a:rPr>
              <a:t>Frankel</a:t>
            </a:r>
            <a:endParaRPr lang="en-US" altLang="en-US" sz="4400" dirty="0">
              <a:solidFill>
                <a:srgbClr val="00264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6629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(I) Exchange rate policy, </a:t>
            </a:r>
            <a:br>
              <a:rPr lang="en-US" dirty="0" smtClean="0"/>
            </a:br>
            <a:r>
              <a:rPr lang="en-US" dirty="0" smtClean="0"/>
              <a:t>leaning against the wind: </a:t>
            </a:r>
          </a:p>
          <a:p>
            <a:pPr lvl="1"/>
            <a:r>
              <a:rPr lang="en-US" dirty="0" smtClean="0"/>
              <a:t>2005-11: resisting appreciation</a:t>
            </a:r>
          </a:p>
          <a:p>
            <a:pPr lvl="1"/>
            <a:r>
              <a:rPr lang="en-US" dirty="0" smtClean="0"/>
              <a:t>2014-17: resisting depreciation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(II) Macroeconomic policy, </a:t>
            </a:r>
            <a:br>
              <a:rPr lang="en-US" dirty="0" smtClean="0"/>
            </a:br>
            <a:r>
              <a:rPr lang="en-US" dirty="0" smtClean="0"/>
              <a:t>     mostly counter-cyclical</a:t>
            </a:r>
          </a:p>
          <a:p>
            <a:pPr lvl="1"/>
            <a:r>
              <a:rPr lang="en-US" dirty="0"/>
              <a:t>(1) 2007-08 </a:t>
            </a:r>
            <a:r>
              <a:rPr lang="en-US" dirty="0" smtClean="0"/>
              <a:t>overheating</a:t>
            </a:r>
            <a:endParaRPr lang="en-US" dirty="0"/>
          </a:p>
          <a:p>
            <a:pPr lvl="1"/>
            <a:r>
              <a:rPr lang="en-US" dirty="0"/>
              <a:t>(2</a:t>
            </a:r>
            <a:r>
              <a:rPr lang="en-US" dirty="0" smtClean="0"/>
              <a:t>) </a:t>
            </a:r>
            <a:r>
              <a:rPr lang="en-US" dirty="0"/>
              <a:t>2009 </a:t>
            </a:r>
            <a:r>
              <a:rPr lang="en-US" dirty="0" smtClean="0"/>
              <a:t>downturn</a:t>
            </a:r>
            <a:endParaRPr lang="en-US" dirty="0"/>
          </a:p>
          <a:p>
            <a:pPr lvl="1"/>
            <a:r>
              <a:rPr lang="en-US" dirty="0"/>
              <a:t>(3) 2010: overheating </a:t>
            </a:r>
            <a:r>
              <a:rPr lang="en-US" dirty="0" smtClean="0"/>
              <a:t>resumed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(I) Exchange Rate Policy, 2005-11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953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latin typeface="Calibri" panose="020F0502020204030204" pitchFamily="34" charset="0"/>
              </a:rPr>
              <a:t>As of 2005-2008, there were several good reasons to allow RMB appreciation, leaving aside US pressure.</a:t>
            </a:r>
            <a:r>
              <a:rPr lang="en-US" sz="1000" dirty="0" smtClean="0">
                <a:latin typeface="Calibri" panose="020F0502020204030204" pitchFamily="34" charset="0"/>
              </a:rPr>
              <a:t/>
            </a:r>
            <a:br>
              <a:rPr lang="en-US" sz="1000" dirty="0" smtClean="0">
                <a:latin typeface="Calibri" panose="020F0502020204030204" pitchFamily="34" charset="0"/>
              </a:rPr>
            </a:br>
            <a:endParaRPr lang="en-US" sz="1000" dirty="0" smtClean="0">
              <a:latin typeface="Calibri" panose="020F050202020403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Calibri" panose="020F0502020204030204" pitchFamily="34" charset="0"/>
              </a:rPr>
              <a:t>External balance: Reserves were increasing rapidly </a:t>
            </a:r>
          </a:p>
          <a:p>
            <a:pPr marL="971550" lvl="1" indent="-571500"/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o levels high enough for precautionary purposes.</a:t>
            </a:r>
          </a:p>
          <a:p>
            <a:pPr marL="971550" lvl="1" indent="-571500"/>
            <a:r>
              <a:rPr lang="en-US" dirty="0" smtClean="0">
                <a:latin typeface="Calibri" panose="020F0502020204030204" pitchFamily="34" charset="0"/>
              </a:rPr>
              <a:t>Sterilization was becoming more difficult.</a:t>
            </a:r>
            <a:r>
              <a:rPr lang="en-US" sz="1000" dirty="0" smtClean="0">
                <a:latin typeface="Calibri" panose="020F0502020204030204" pitchFamily="34" charset="0"/>
              </a:rPr>
              <a:t/>
            </a:r>
            <a:br>
              <a:rPr lang="en-US" sz="1000" dirty="0" smtClean="0">
                <a:latin typeface="Calibri" panose="020F0502020204030204" pitchFamily="34" charset="0"/>
              </a:rPr>
            </a:br>
            <a:endParaRPr lang="en-US" sz="1000" dirty="0" smtClean="0">
              <a:latin typeface="Calibri" panose="020F050202020403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</a:rPr>
              <a:t>Internal balance: The economy was </a:t>
            </a:r>
            <a:r>
              <a:rPr lang="en-US" dirty="0" smtClean="0">
                <a:latin typeface="Calibri" panose="020F0502020204030204" pitchFamily="34" charset="0"/>
              </a:rPr>
              <a:t>overheating.</a:t>
            </a:r>
            <a:r>
              <a:rPr lang="en-US" sz="1500" dirty="0" smtClean="0">
                <a:latin typeface="Calibri" panose="020F0502020204030204" pitchFamily="34" charset="0"/>
              </a:rPr>
              <a:t/>
            </a:r>
            <a:br>
              <a:rPr lang="en-US" sz="1500" dirty="0" smtClean="0">
                <a:latin typeface="Calibri" panose="020F0502020204030204" pitchFamily="34" charset="0"/>
              </a:rPr>
            </a:br>
            <a:endParaRPr lang="en-US" sz="1500" dirty="0" smtClean="0">
              <a:latin typeface="Calibri" panose="020F050202020403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Calibri" panose="020F0502020204030204" pitchFamily="34" charset="0"/>
              </a:rPr>
              <a:t>Currency regime: A country as large as China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should have a flexible exchange rate.</a:t>
            </a:r>
          </a:p>
          <a:p>
            <a:pPr marL="971550" lvl="1" indent="-571500"/>
            <a:r>
              <a:rPr lang="en-US" dirty="0" smtClean="0">
                <a:latin typeface="Calibri" panose="020F0502020204030204" pitchFamily="34" charset="0"/>
              </a:rPr>
              <a:t>Better to exit the peg in good times than in crisis.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endParaRPr lang="en-US" sz="1800" dirty="0" smtClean="0">
              <a:latin typeface="Calibri" panose="020F0502020204030204" pitchFamily="34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Calibri" panose="020F0502020204030204" pitchFamily="34" charset="0"/>
              </a:rPr>
              <a:t>PPP: The RMB was “undervalued” by the price criterion</a:t>
            </a:r>
          </a:p>
          <a:p>
            <a:pPr marL="971550" lvl="1" indent="-571500"/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</a:rPr>
              <a:t>ven taking into account China’s GDP/cap (see graph).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6120825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Frankel, </a:t>
            </a:r>
            <a:r>
              <a:rPr lang="en-US" sz="1400" dirty="0" smtClean="0">
                <a:latin typeface="Calibri" panose="020F0502020204030204" pitchFamily="34" charset="0"/>
              </a:rPr>
              <a:t>2006, "On </a:t>
            </a:r>
            <a:r>
              <a:rPr lang="en-US" sz="1400" dirty="0">
                <a:latin typeface="Calibri" panose="020F0502020204030204" pitchFamily="34" charset="0"/>
              </a:rPr>
              <a:t>the Yuan: The Choice Between Adjustment Under a Fixed Exchange Rate and Adjustment under a Flexible Rate," </a:t>
            </a:r>
            <a:r>
              <a:rPr lang="en-US" sz="1400" i="1" dirty="0" smtClean="0">
                <a:latin typeface="Calibri" panose="020F0502020204030204" pitchFamily="34" charset="0"/>
              </a:rPr>
              <a:t>Understanding </a:t>
            </a:r>
            <a:r>
              <a:rPr lang="en-US" sz="1400" i="1" dirty="0">
                <a:latin typeface="Calibri" panose="020F0502020204030204" pitchFamily="34" charset="0"/>
              </a:rPr>
              <a:t>the Chinese Economy</a:t>
            </a:r>
            <a:r>
              <a:rPr lang="en-US" sz="1400" dirty="0" smtClean="0">
                <a:latin typeface="Calibri" panose="020F0502020204030204" pitchFamily="34" charset="0"/>
              </a:rPr>
              <a:t>, </a:t>
            </a:r>
            <a:r>
              <a:rPr lang="en-US" sz="1400" dirty="0" err="1" smtClean="0">
                <a:latin typeface="Calibri" panose="020F0502020204030204" pitchFamily="34" charset="0"/>
              </a:rPr>
              <a:t>G.Illing</a:t>
            </a:r>
            <a:r>
              <a:rPr lang="en-US" sz="1400" dirty="0" smtClean="0">
                <a:latin typeface="Calibri" panose="020F0502020204030204" pitchFamily="34" charset="0"/>
              </a:rPr>
              <a:t>, ed. (Oxford U. </a:t>
            </a:r>
            <a:r>
              <a:rPr lang="en-US" sz="1400" dirty="0">
                <a:latin typeface="Calibri" panose="020F0502020204030204" pitchFamily="34" charset="0"/>
              </a:rPr>
              <a:t>Press</a:t>
            </a:r>
            <a:r>
              <a:rPr lang="en-US" sz="1400" dirty="0" smtClean="0">
                <a:latin typeface="Calibri" panose="020F0502020204030204" pitchFamily="34" charset="0"/>
              </a:rPr>
              <a:t>).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J. Frankel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8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493837"/>
            <a:ext cx="8602662" cy="49831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Various key measures suggest that China </a:t>
            </a:r>
            <a:br>
              <a:rPr lang="en-US" alt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achieved much of the needed trade adjustment between 2009 and 2013:</a:t>
            </a:r>
            <a:r>
              <a:rPr lang="en-US" altLang="en-US" sz="1300" dirty="0" smtClean="0">
                <a:latin typeface="Calibri" panose="020F0502020204030204" pitchFamily="34" charset="0"/>
              </a:rPr>
              <a:t/>
            </a:r>
            <a:br>
              <a:rPr lang="en-US" altLang="en-US" sz="1300" dirty="0" smtClean="0">
                <a:latin typeface="Calibri" panose="020F0502020204030204" pitchFamily="34" charset="0"/>
              </a:rPr>
            </a:br>
            <a:endParaRPr lang="en-US" altLang="en-US" sz="1300" dirty="0" smtClean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Substantial real appreciation of the RMB </a:t>
            </a:r>
            <a:br>
              <a:rPr lang="en-US" altLang="en-US" dirty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</a:rPr>
              <a:t>brought </a:t>
            </a:r>
            <a:r>
              <a:rPr lang="en-US" altLang="en-US" dirty="0">
                <a:latin typeface="Calibri" panose="020F0502020204030204" pitchFamily="34" charset="0"/>
              </a:rPr>
              <a:t>it </a:t>
            </a:r>
            <a:r>
              <a:rPr lang="en-US" altLang="en-US" dirty="0" smtClean="0">
                <a:latin typeface="Calibri" panose="020F0502020204030204" pitchFamily="34" charset="0"/>
              </a:rPr>
              <a:t>close </a:t>
            </a:r>
            <a:r>
              <a:rPr lang="en-US" altLang="en-US" dirty="0">
                <a:latin typeface="Calibri" panose="020F0502020204030204" pitchFamily="34" charset="0"/>
              </a:rPr>
              <a:t>to equilibrium. </a:t>
            </a:r>
          </a:p>
          <a:p>
            <a:pPr lvl="1"/>
            <a:r>
              <a:rPr lang="en-US" altLang="en-US" sz="2700" dirty="0">
                <a:latin typeface="Calibri" panose="020F0502020204030204" pitchFamily="34" charset="0"/>
              </a:rPr>
              <a:t>Some nominal appreciation  </a:t>
            </a:r>
            <a:r>
              <a:rPr lang="en-US" altLang="en-US" sz="2700" dirty="0" smtClean="0">
                <a:latin typeface="Calibri" panose="020F0502020204030204" pitchFamily="34" charset="0"/>
              </a:rPr>
              <a:t>and</a:t>
            </a:r>
            <a:endParaRPr lang="en-US" altLang="en-US" sz="2700" dirty="0">
              <a:latin typeface="Calibri" panose="020F0502020204030204" pitchFamily="34" charset="0"/>
            </a:endParaRPr>
          </a:p>
          <a:p>
            <a:pPr lvl="1"/>
            <a:r>
              <a:rPr lang="en-US" altLang="en-US" sz="2700" dirty="0">
                <a:latin typeface="Calibri" panose="020F0502020204030204" pitchFamily="34" charset="0"/>
              </a:rPr>
              <a:t>s</a:t>
            </a:r>
            <a:r>
              <a:rPr lang="en-US" altLang="en-US" sz="2700" dirty="0" smtClean="0">
                <a:latin typeface="Calibri" panose="020F0502020204030204" pitchFamily="34" charset="0"/>
              </a:rPr>
              <a:t>ome </a:t>
            </a:r>
            <a:r>
              <a:rPr lang="en-US" altLang="en-US" sz="2700" dirty="0">
                <a:latin typeface="Calibri" panose="020F0502020204030204" pitchFamily="34" charset="0"/>
              </a:rPr>
              <a:t>price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700" dirty="0">
                <a:latin typeface="Calibri" panose="020F0502020204030204" pitchFamily="34" charset="0"/>
              </a:rPr>
              <a:t>inflation &amp;</a:t>
            </a:r>
            <a:r>
              <a:rPr lang="en-US" altLang="en-US" sz="2700" dirty="0" smtClean="0">
                <a:latin typeface="Calibri" panose="020F0502020204030204" pitchFamily="34" charset="0"/>
              </a:rPr>
              <a:t>, </a:t>
            </a:r>
            <a:r>
              <a:rPr lang="en-US" altLang="en-US" sz="2700" dirty="0">
                <a:latin typeface="Calibri" panose="020F0502020204030204" pitchFamily="34" charset="0"/>
              </a:rPr>
              <a:t>especially, wage increases</a:t>
            </a:r>
            <a:r>
              <a:rPr lang="en-US" altLang="en-US" sz="2700" dirty="0" smtClean="0">
                <a:latin typeface="Calibri" panose="020F0502020204030204" pitchFamily="34" charset="0"/>
              </a:rPr>
              <a:t>.</a:t>
            </a:r>
            <a:r>
              <a:rPr lang="en-US" altLang="en-US" sz="1500" dirty="0" smtClean="0">
                <a:latin typeface="Calibri" panose="020F0502020204030204" pitchFamily="34" charset="0"/>
              </a:rPr>
              <a:t/>
            </a:r>
            <a:br>
              <a:rPr lang="en-US" altLang="en-US" sz="1500" dirty="0" smtClean="0">
                <a:latin typeface="Calibri" panose="020F0502020204030204" pitchFamily="34" charset="0"/>
              </a:rPr>
            </a:br>
            <a:endParaRPr lang="en-US" altLang="en-US" sz="1500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Its external surplus peaked in 2008 --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</a:rPr>
              <a:t>  current account  &gt; 10% of GDP --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  and then narrowed sharply by 2013. </a:t>
            </a:r>
            <a:r>
              <a:rPr lang="en-US" altLang="en-US" sz="400" dirty="0" smtClean="0">
                <a:latin typeface="Calibri" panose="020F0502020204030204" pitchFamily="34" charset="0"/>
              </a:rPr>
              <a:t/>
            </a:r>
            <a:br>
              <a:rPr lang="en-US" altLang="en-US" sz="400" dirty="0" smtClean="0">
                <a:latin typeface="Calibri" panose="020F0502020204030204" pitchFamily="34" charset="0"/>
              </a:rPr>
            </a:br>
            <a:endParaRPr lang="en-US" altLang="en-US" sz="4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The end of undervaluation: 2011-14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Prof. J. </a:t>
            </a:r>
            <a:r>
              <a:rPr lang="en-US" dirty="0" err="1" smtClean="0"/>
              <a:t>rankel</a:t>
            </a: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0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2800" dirty="0" smtClean="0"/>
              <a:t>Against an average of currencies, </a:t>
            </a:r>
            <a:br>
              <a:rPr lang="en-US" sz="2800" dirty="0" smtClean="0"/>
            </a:br>
            <a:r>
              <a:rPr lang="en-US" sz="2800" dirty="0" smtClean="0"/>
              <a:t>rather than just the $, the RMB hit a record high in 2014.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193EA-7700-4DB8-BE56-0E6CA8FD2257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9" y="1600200"/>
            <a:ext cx="67093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88616"/>
            <a:ext cx="7391400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6642556"/>
            <a:ext cx="594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http://www.cesifo-group.de/ifoHome/policy/EEAG-Report/Archive/EEAG_Report_2015/eeag_2015_report.html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00400" y="2514600"/>
            <a:ext cx="4267200" cy="1219200"/>
          </a:xfrm>
          <a:prstGeom prst="straightConnector1">
            <a:avLst/>
          </a:prstGeom>
          <a:ln w="76200">
            <a:solidFill>
              <a:srgbClr val="4AA1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914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 smtClean="0"/>
              <a:t>China’s trade surplus peaked in 2007, and then fell.</a:t>
            </a:r>
          </a:p>
        </p:txBody>
      </p:sp>
      <p:sp>
        <p:nvSpPr>
          <p:cNvPr id="26628" name="AutoShape 8" descr="http://www.rba.gov.au/publications/bulletin/2013/jun/images/graph-0613-3-01.gif"/>
          <p:cNvSpPr>
            <a:spLocks noChangeAspect="1" noChangeArrowheads="1"/>
          </p:cNvSpPr>
          <p:nvPr/>
        </p:nvSpPr>
        <p:spPr bwMode="auto">
          <a:xfrm>
            <a:off x="63500" y="-136525"/>
            <a:ext cx="45910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6629" name="Picture 10" descr="http://www.rba.gov.au/publications/bulletin/2013/jun/images/graph-0613-3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20000" cy="423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5605228"/>
            <a:ext cx="2805576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Reserve Bank of Australia (June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29200" y="2971800"/>
            <a:ext cx="990600" cy="76200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3032125"/>
            <a:ext cx="1676400" cy="6858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7"/>
          <p:cNvSpPr txBox="1">
            <a:spLocks noChangeArrowheads="1"/>
          </p:cNvSpPr>
          <p:nvPr/>
        </p:nvSpPr>
        <p:spPr bwMode="auto">
          <a:xfrm>
            <a:off x="-17463" y="6096000"/>
            <a:ext cx="92376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/>
              <a:t>China runs a deficit in primary products, offset by a surplus in manufactures.</a:t>
            </a:r>
          </a:p>
        </p:txBody>
      </p:sp>
    </p:spTree>
    <p:extLst>
      <p:ext uri="{BB962C8B-B14F-4D97-AF65-F5344CB8AC3E}">
        <p14:creationId xmlns:p14="http://schemas.microsoft.com/office/powerpoint/2010/main" val="2573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ChinaTBinclbilatUS2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7588"/>
            <a:ext cx="6324600" cy="4189412"/>
          </a:xfrm>
        </p:spPr>
      </p:pic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F2634A-9894-4C3E-A90D-CFB1D41FA58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z="2400" dirty="0" smtClean="0"/>
              <a:t>China’s trade balance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39868" y="762000"/>
            <a:ext cx="81213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+mn-lt"/>
              </a:rPr>
              <a:t>The bilateral surplus with the United States</a:t>
            </a:r>
            <a:r>
              <a:rPr lang="en-US" altLang="en-US" dirty="0">
                <a:latin typeface="+mn-lt"/>
              </a:rPr>
              <a:t/>
            </a:r>
            <a:br>
              <a:rPr lang="en-US" altLang="en-US" dirty="0">
                <a:latin typeface="+mn-lt"/>
              </a:rPr>
            </a:br>
            <a:r>
              <a:rPr lang="en-US" altLang="en-US" sz="2800" dirty="0">
                <a:latin typeface="+mn-lt"/>
              </a:rPr>
              <a:t>is as big as ever – which has no economic importance,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but is politically sensitive.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81200" y="3962400"/>
            <a:ext cx="2590800" cy="12954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962400"/>
            <a:ext cx="2362200" cy="1524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en-US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natural adjustment process was delayed.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1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, because the authorities intervened to keep </a:t>
            </a:r>
            <a:br>
              <a:rPr lang="en-US" altLang="en-US" sz="2800" dirty="0" smtClean="0"/>
            </a:br>
            <a:r>
              <a:rPr lang="en-US" altLang="en-US" sz="2800" dirty="0" smtClean="0"/>
              <a:t>the exchange virtually fixed against the dollar, </a:t>
            </a:r>
            <a:br>
              <a:rPr lang="en-US" altLang="en-US" sz="2800" dirty="0" smtClean="0"/>
            </a:br>
            <a:r>
              <a:rPr lang="en-US" altLang="en-US" sz="2800" dirty="0" smtClean="0"/>
              <a:t>in the years 1995-2005 and 2008-2010.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 </a:t>
            </a:r>
          </a:p>
          <a:p>
            <a:r>
              <a:rPr lang="en-US" altLang="en-US" sz="2800" dirty="0" smtClean="0"/>
              <a:t>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, wages had not fully adjusted to (rising) marginal product of labor in coastal factories</a:t>
            </a:r>
          </a:p>
          <a:p>
            <a:pPr lvl="1"/>
            <a:r>
              <a:rPr lang="en-US" altLang="en-US" sz="2400" dirty="0" smtClean="0"/>
              <a:t>surplus labor in countryside (</a:t>
            </a:r>
            <a:r>
              <a:rPr lang="en-US" altLang="en-US" sz="2400" dirty="0" err="1" smtClean="0"/>
              <a:t>A.Lewis</a:t>
            </a:r>
            <a:r>
              <a:rPr lang="en-US" altLang="en-US" sz="2400" dirty="0" smtClean="0"/>
              <a:t>, 1954)</a:t>
            </a:r>
          </a:p>
          <a:p>
            <a:pPr lvl="1"/>
            <a:r>
              <a:rPr lang="en-US" altLang="en-US" sz="2400" dirty="0" smtClean="0"/>
              <a:t>impediments to migration (</a:t>
            </a:r>
            <a:r>
              <a:rPr lang="en-US" altLang="en-US" sz="2400" dirty="0" err="1" smtClean="0"/>
              <a:t>hukou</a:t>
            </a:r>
            <a:r>
              <a:rPr lang="en-US" altLang="en-US" sz="2400" dirty="0" smtClean="0"/>
              <a:t> system).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r>
              <a:rPr lang="en-US" altLang="en-US" sz="2800" dirty="0" smtClean="0"/>
              <a:t>China continued to undersell the world.</a:t>
            </a:r>
          </a:p>
        </p:txBody>
      </p:sp>
    </p:spTree>
    <p:extLst>
      <p:ext uri="{BB962C8B-B14F-4D97-AF65-F5344CB8AC3E}">
        <p14:creationId xmlns:p14="http://schemas.microsoft.com/office/powerpoint/2010/main" val="38423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 prices eventually adjusted.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638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alt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abor shortages began to appear =&gt; </a:t>
            </a:r>
            <a:br>
              <a:rPr lang="en-US" altLang="en-US" sz="2800" dirty="0" smtClean="0"/>
            </a:br>
            <a:r>
              <a:rPr lang="en-US" altLang="en-US" sz="2800" dirty="0" smtClean="0"/>
              <a:t>China’s urban workers won rapid wage hikes.   </a:t>
            </a:r>
          </a:p>
          <a:p>
            <a:pPr lvl="3">
              <a:lnSpc>
                <a:spcPct val="80000"/>
              </a:lnSpc>
              <a:defRPr/>
            </a:pPr>
            <a:endParaRPr lang="en-US" altLang="en-US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 smtClean="0"/>
              <a:t>Meanwhile another cost of business, </a:t>
            </a:r>
            <a:br>
              <a:rPr lang="en-US" altLang="en-US" sz="2800" dirty="0" smtClean="0"/>
            </a:br>
            <a:r>
              <a:rPr lang="en-US" altLang="en-US" sz="2800" dirty="0" smtClean="0"/>
              <a:t>land prices, rose even more rapidly. </a:t>
            </a:r>
            <a:br>
              <a:rPr lang="en-US" altLang="en-US" sz="2800" dirty="0" smtClean="0"/>
            </a:br>
            <a:endParaRPr lang="en-US" altLang="en-US" sz="2800" dirty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</a:t>
            </a:r>
            <a:r>
              <a:rPr lang="en-US" altLang="en-US" sz="2800" dirty="0" err="1" smtClean="0"/>
              <a:t>yuan</a:t>
            </a:r>
            <a:r>
              <a:rPr lang="en-US" altLang="en-US" sz="2800" dirty="0" smtClean="0"/>
              <a:t> was finally allowed to appreciate </a:t>
            </a:r>
            <a:br>
              <a:rPr lang="en-US" altLang="en-US" sz="2800" dirty="0" smtClean="0"/>
            </a:br>
            <a:r>
              <a:rPr lang="en-US" altLang="en-US" sz="2800" dirty="0" smtClean="0"/>
              <a:t>against the $ during 2005-08 &amp; 2010-11, </a:t>
            </a:r>
            <a:br>
              <a:rPr lang="en-US" altLang="en-US" sz="2800" dirty="0" smtClean="0"/>
            </a:br>
            <a:r>
              <a:rPr lang="en-US" altLang="en-US" sz="2800" dirty="0" smtClean="0"/>
              <a:t>by 25% cumulatively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dirty="0" smtClean="0"/>
              <a:t>=17% + 8%,  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dirty="0"/>
              <a:t>t</a:t>
            </a:r>
            <a:r>
              <a:rPr lang="en-US" altLang="en-US" dirty="0" smtClean="0"/>
              <a:t>hough less against other currencies.</a:t>
            </a:r>
          </a:p>
        </p:txBody>
      </p:sp>
    </p:spTree>
    <p:extLst>
      <p:ext uri="{BB962C8B-B14F-4D97-AF65-F5344CB8AC3E}">
        <p14:creationId xmlns:p14="http://schemas.microsoft.com/office/powerpoint/2010/main" val="29459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Chinese wages rose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F16756-ED2D-46EE-983F-4A8E2FA27FB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pic>
        <p:nvPicPr>
          <p:cNvPr id="30724" name="il_fi" descr="http://online.wsj.com/media/W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897063"/>
            <a:ext cx="556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marketrealist.com/wp-content/uploads/cache/2013/08/CHINA-WAGES-IN-MANUFACTURING-2013-09-12/-1995659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6172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495800" y="2743200"/>
            <a:ext cx="16764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8001000" y="3429000"/>
            <a:ext cx="6858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3111861" y="6566356"/>
            <a:ext cx="32127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Source: “</a:t>
            </a:r>
            <a:r>
              <a:rPr lang="en-US" altLang="en-US" sz="800" u="sng" dirty="0">
                <a:hlinkClick r:id="rId4"/>
              </a:rPr>
              <a:t>China’s wage inflation</a:t>
            </a:r>
            <a:r>
              <a:rPr lang="en-US" altLang="en-US" sz="800" dirty="0"/>
              <a:t>,” </a:t>
            </a:r>
            <a:r>
              <a:rPr lang="en-US" altLang="en-US" sz="800" dirty="0" smtClean="0"/>
              <a:t>marketrealist.com, Aug</a:t>
            </a:r>
            <a:r>
              <a:rPr lang="en-US" altLang="en-US" sz="800" dirty="0"/>
              <a:t>. 28, 2013</a:t>
            </a:r>
          </a:p>
        </p:txBody>
      </p:sp>
    </p:spTree>
    <p:extLst>
      <p:ext uri="{BB962C8B-B14F-4D97-AF65-F5344CB8AC3E}">
        <p14:creationId xmlns:p14="http://schemas.microsoft.com/office/powerpoint/2010/main" val="6143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China’s stock prices fell sharply from June 2015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frankel\Downloads\fredgraph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3733800" cy="20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83947"/>
            <a:ext cx="5791200" cy="33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frankel\Downloads\fredgraph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476233" y="1984043"/>
            <a:ext cx="352567" cy="14449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4038600"/>
            <a:ext cx="5334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70339" y="1371600"/>
            <a:ext cx="35453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share price, all shares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7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altLang="en-US" sz="3200" smtClean="0"/>
              <a:t>In response to rising wages, some labor-intensive manufacturing has moved out of China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46BE6B-70E0-4A53-B958-163EBCBD825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44036" name="Picture 2" descr="http://noelmaurer.typepad.com/.a/6a00e3933590d58834017d42b88ebc970c-800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79550"/>
            <a:ext cx="4572000" cy="5073650"/>
          </a:xfrm>
          <a:noFill/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4808538" y="6172200"/>
            <a:ext cx="3802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Source:  </a:t>
            </a:r>
            <a:r>
              <a:rPr lang="en-US" altLang="en-US" sz="1600" u="sng" dirty="0">
                <a:hlinkClick r:id="rId3"/>
              </a:rPr>
              <a:t>Noel  Maurer, </a:t>
            </a:r>
            <a:r>
              <a:rPr lang="en-US" altLang="en-US" sz="1200" u="sng" dirty="0">
                <a:hlinkClick r:id="rId3"/>
              </a:rPr>
              <a:t>April 2013</a:t>
            </a:r>
            <a:endParaRPr lang="en-US" altLang="en-US" sz="1200" dirty="0"/>
          </a:p>
        </p:txBody>
      </p:sp>
      <p:pic>
        <p:nvPicPr>
          <p:cNvPr id="44038" name="Picture 2" descr="Mexican total employment, 2008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990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5029200" y="1916113"/>
            <a:ext cx="3467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4A82"/>
                </a:solidFill>
              </a:rPr>
              <a:t>  Mexican employment is rising  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752600" y="2286000"/>
            <a:ext cx="2590800" cy="2247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types of adjustment are gradually reallocating resources </a:t>
            </a: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response to the new high level of costs </a:t>
            </a:r>
            <a:b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factories of China’s coastal provinces:</a:t>
            </a:r>
            <a:r>
              <a:rPr lang="en-US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1</a:t>
            </a:r>
            <a:r>
              <a:rPr lang="en-US" altLang="en-US" sz="2400" b="1" baseline="30000" dirty="0" smtClean="0"/>
              <a:t>st</a:t>
            </a:r>
            <a:r>
              <a:rPr lang="en-US" altLang="en-US" sz="2400" b="1" dirty="0" smtClean="0"/>
              <a:t>, some manufacturing has been migrating inland, 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where wages &amp; land prices are still relatively low.</a:t>
            </a:r>
            <a:r>
              <a:rPr lang="en-US" altLang="en-US" sz="2000" dirty="0" smtClean="0"/>
              <a:t>   </a:t>
            </a: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r>
              <a:rPr lang="en-US" altLang="en-US" sz="500" dirty="0" smtClean="0"/>
              <a:t/>
            </a:r>
            <a:br>
              <a:rPr lang="en-US" altLang="en-US" sz="500" dirty="0" smtClean="0"/>
            </a:br>
            <a:endParaRPr lang="en-US" altLang="en-US" sz="5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2</a:t>
            </a:r>
            <a:r>
              <a:rPr lang="en-US" altLang="en-US" sz="2400" b="1" baseline="30000" dirty="0" smtClean="0"/>
              <a:t>nd</a:t>
            </a:r>
            <a:r>
              <a:rPr lang="en-US" altLang="en-US" sz="2400" b="1" dirty="0" smtClean="0"/>
              <a:t>, export operations are shifting</a:t>
            </a:r>
            <a:r>
              <a:rPr lang="en-US" altLang="en-US" sz="2400" dirty="0" smtClean="0"/>
              <a:t> to Vietnam or Bangla </a:t>
            </a:r>
            <a:r>
              <a:rPr lang="en-US" altLang="en-US" sz="2400" dirty="0" err="1" smtClean="0"/>
              <a:t>Desh</a:t>
            </a:r>
            <a:r>
              <a:rPr lang="en-US" alt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where wages are lower still.   </a:t>
            </a:r>
            <a:r>
              <a:rPr lang="en-US" altLang="en-US" sz="400" dirty="0" smtClean="0"/>
              <a:t/>
            </a:r>
            <a:br>
              <a:rPr lang="en-US" altLang="en-US" sz="400" dirty="0" smtClean="0"/>
            </a:br>
            <a:endParaRPr lang="en-US" altLang="en-US" sz="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3</a:t>
            </a:r>
            <a:r>
              <a:rPr lang="en-US" altLang="en-US" sz="2400" b="1" baseline="30000" dirty="0" smtClean="0"/>
              <a:t>rd</a:t>
            </a:r>
            <a:r>
              <a:rPr lang="en-US" altLang="en-US" sz="2400" b="1" dirty="0" smtClean="0"/>
              <a:t>, Chinese companies are beginning to automate,</a:t>
            </a:r>
            <a:r>
              <a:rPr lang="en-US" alt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substituting capital for labor.</a:t>
            </a:r>
            <a:r>
              <a:rPr lang="en-US" altLang="en-US" sz="2000" dirty="0" smtClean="0"/>
              <a:t>   </a:t>
            </a:r>
            <a:br>
              <a:rPr lang="en-US" altLang="en-US" sz="2000" dirty="0" smtClean="0"/>
            </a:br>
            <a:endParaRPr lang="en-US" altLang="en-US" sz="4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4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, they are moving into more sophisticated products, 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following the path blazed earlier </a:t>
            </a:r>
            <a:r>
              <a:rPr lang="en-US" altLang="en-US" sz="2000" dirty="0" smtClean="0"/>
              <a:t>by Japan, Korea, &amp; other Asian tigers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in the “flying geese” formation.   </a:t>
            </a:r>
            <a:br>
              <a:rPr lang="en-US" altLang="en-US" sz="1800" dirty="0" smtClean="0"/>
            </a:br>
            <a:endParaRPr lang="en-US" altLang="en-US" sz="500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5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, multinational companies</a:t>
            </a:r>
            <a:r>
              <a:rPr lang="en-US" altLang="en-US" sz="2400" dirty="0" smtClean="0"/>
              <a:t> that had in the past moved some stages of their production process to China, out of the US </a:t>
            </a:r>
            <a:br>
              <a:rPr lang="en-US" altLang="en-US" sz="2400" dirty="0" smtClean="0"/>
            </a:br>
            <a:r>
              <a:rPr lang="en-US" altLang="en-US" sz="2400" dirty="0" smtClean="0"/>
              <a:t>or other high-wage countries, </a:t>
            </a:r>
            <a:r>
              <a:rPr lang="en-US" altLang="en-US" sz="2400" b="1" dirty="0" smtClean="0"/>
              <a:t>are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now moving back</a:t>
            </a:r>
            <a:r>
              <a:rPr lang="en-US" alt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2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900" dirty="0" smtClean="0"/>
              <a:t>  </a:t>
            </a:r>
          </a:p>
          <a:p>
            <a:r>
              <a:rPr lang="en-US" altLang="en-US" sz="2800" dirty="0" smtClean="0"/>
              <a:t>American politicians find it hard to let go of the syllogism that seemed so unassailable just a decade ago:</a:t>
            </a:r>
          </a:p>
          <a:p>
            <a:pPr lvl="1"/>
            <a:r>
              <a:rPr lang="en-US" altLang="en-US" dirty="0" smtClean="0"/>
              <a:t>(1) The Chinese have joined the world economy; </a:t>
            </a:r>
          </a:p>
          <a:p>
            <a:pPr lvl="1"/>
            <a:r>
              <a:rPr lang="en-US" altLang="en-US" dirty="0" smtClean="0"/>
              <a:t>(2) their wages are $0.50 an hour; </a:t>
            </a:r>
          </a:p>
          <a:p>
            <a:pPr lvl="1"/>
            <a:r>
              <a:rPr lang="en-US" altLang="en-US" dirty="0" smtClean="0"/>
              <a:t>(3) there are a billion of them, and so </a:t>
            </a:r>
          </a:p>
          <a:p>
            <a:pPr lvl="1"/>
            <a:r>
              <a:rPr lang="en-US" altLang="en-US" dirty="0" smtClean="0"/>
              <a:t>(4) their exports will rise without limit:   </a:t>
            </a:r>
            <a:br>
              <a:rPr lang="en-US" altLang="en-US" dirty="0" smtClean="0"/>
            </a:br>
            <a:r>
              <a:rPr lang="en-US" altLang="en-US" dirty="0" smtClean="0"/>
              <a:t>“Chinese wages will never be bid up in line </a:t>
            </a:r>
            <a:br>
              <a:rPr lang="en-US" altLang="en-US" dirty="0" smtClean="0"/>
            </a:br>
            <a:r>
              <a:rPr lang="en-US" altLang="en-US" dirty="0" smtClean="0"/>
              <a:t>with the usual textbook laws of economics </a:t>
            </a:r>
            <a:br>
              <a:rPr lang="en-US" altLang="en-US" dirty="0" smtClean="0"/>
            </a:br>
            <a:r>
              <a:rPr lang="en-US" altLang="en-US" dirty="0" smtClean="0"/>
              <a:t>because the supply labor is infinitely elastic.”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  </a:t>
            </a:r>
          </a:p>
          <a:p>
            <a:r>
              <a:rPr lang="en-US" altLang="en-US" sz="2800" dirty="0" smtClean="0"/>
              <a:t>But it turns out that the laws of economics do eventually apply after all -- even in China. </a:t>
            </a:r>
          </a:p>
        </p:txBody>
      </p:sp>
    </p:spTree>
    <p:extLst>
      <p:ext uri="{BB962C8B-B14F-4D97-AF65-F5344CB8AC3E}">
        <p14:creationId xmlns:p14="http://schemas.microsoft.com/office/powerpoint/2010/main" val="209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Expansion of the services sector.</a:t>
            </a:r>
            <a:br>
              <a:rPr lang="en-US" altLang="en-US" sz="3600" dirty="0" smtClean="0"/>
            </a:br>
            <a:r>
              <a:rPr lang="en-US" altLang="en-US" sz="800" dirty="0" smtClean="0"/>
              <a:t> </a:t>
            </a:r>
            <a:br>
              <a:rPr lang="en-US" altLang="en-US" sz="800" dirty="0" smtClean="0"/>
            </a:br>
            <a:r>
              <a:rPr lang="en-US" altLang="en-US" sz="3100" dirty="0" smtClean="0"/>
              <a:t>This 6th dimension of adjustment still lags behind,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despite the consensus in favor of it (3rd plenum, 2014).</a:t>
            </a:r>
            <a:br>
              <a:rPr lang="en-US" altLang="en-US" sz="2800" dirty="0" smtClean="0"/>
            </a:br>
            <a:endParaRPr lang="en-US" altLang="en-US" sz="10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China has had great success in manufacturing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especially via exports.</a:t>
            </a:r>
            <a:br>
              <a:rPr lang="en-US" altLang="en-US" sz="2400" dirty="0" smtClean="0"/>
            </a:br>
            <a:endParaRPr lang="en-US" altLang="en-US" sz="10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Now it needs to help the other side of the economy </a:t>
            </a:r>
            <a:br>
              <a:rPr lang="en-US" altLang="en-US" sz="2800" dirty="0" smtClean="0"/>
            </a:br>
            <a:r>
              <a:rPr lang="en-US" altLang="en-US" sz="2800" dirty="0" smtClean="0"/>
              <a:t>catch up:  services, via domestic demand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Retail, education, environmental quality,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health care, pensions, social safety net.</a:t>
            </a:r>
            <a:br>
              <a:rPr lang="en-US" altLang="en-US" sz="2400" dirty="0" smtClean="0"/>
            </a:br>
            <a:endParaRPr lang="en-US" altLang="en-US" sz="10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</a:t>
            </a:r>
            <a:r>
              <a:rPr lang="en-US" altLang="en-US" sz="2400" dirty="0" smtClean="0"/>
              <a:t>ith </a:t>
            </a:r>
            <a:r>
              <a:rPr lang="en-US" altLang="en-US" sz="2400" dirty="0"/>
              <a:t>the economy in slowdown in 2014-16</a:t>
            </a:r>
            <a:r>
              <a:rPr lang="en-US" altLang="en-US" sz="2400" dirty="0" smtClean="0"/>
              <a:t>,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some of this could be done via government spending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as China did in 2009.  </a:t>
            </a:r>
            <a:r>
              <a:rPr lang="en-US" altLang="en-US" sz="2400" smtClean="0"/>
              <a:t>But </a:t>
            </a:r>
            <a:r>
              <a:rPr lang="en-US" altLang="en-US" sz="2400" dirty="0" smtClean="0"/>
              <a:t>that was heavy investment.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Better to allow households to consume more.</a:t>
            </a:r>
          </a:p>
        </p:txBody>
      </p:sp>
    </p:spTree>
    <p:extLst>
      <p:ext uri="{BB962C8B-B14F-4D97-AF65-F5344CB8AC3E}">
        <p14:creationId xmlns:p14="http://schemas.microsoft.com/office/powerpoint/2010/main" val="35949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(II) </a:t>
            </a:r>
            <a:r>
              <a:rPr lang="en-US" dirty="0" err="1" smtClean="0"/>
              <a:t>Countercycal</a:t>
            </a:r>
            <a:r>
              <a:rPr lang="en-US" dirty="0" smtClean="0"/>
              <a:t> macro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(1) 2007-08 overheating</a:t>
            </a:r>
          </a:p>
          <a:p>
            <a:pPr lvl="1"/>
            <a:r>
              <a:rPr lang="en-US" dirty="0" smtClean="0"/>
              <a:t>=&gt; monetary tightening.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(2) 2009 downturn</a:t>
            </a:r>
          </a:p>
          <a:p>
            <a:pPr lvl="1"/>
            <a:r>
              <a:rPr lang="en-US" dirty="0" smtClean="0"/>
              <a:t>=&gt; fiscal expansion.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(3) 2010: overheating resumed</a:t>
            </a:r>
          </a:p>
          <a:p>
            <a:pPr lvl="1"/>
            <a:r>
              <a:rPr lang="en-US" dirty="0" smtClean="0"/>
              <a:t>=&gt; monetary tightening</a:t>
            </a:r>
            <a:endParaRPr lang="en-US" dirty="0"/>
          </a:p>
        </p:txBody>
      </p:sp>
      <p:pic>
        <p:nvPicPr>
          <p:cNvPr id="4" name="Picture 4" descr="j02329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559798"/>
            <a:ext cx="1295400" cy="1183402"/>
          </a:xfrm>
          <a:prstGeom prst="rect">
            <a:avLst/>
          </a:prstGeom>
        </p:spPr>
      </p:pic>
      <p:pic>
        <p:nvPicPr>
          <p:cNvPr id="5" name="Picture 4" descr="http://usa.chinadaily.com.cn/us/attachement/jpg/site181/20141021/180373cf843215b12d34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95" y="3048000"/>
            <a:ext cx="19936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-wYpOsNA9hOU/VZEPTT9Nk8I/AAAAAAAAECU/jfqVAsZO2O8/s1600/PBOC%2BZh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87" y="4648200"/>
            <a:ext cx="1198627" cy="15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storical Data Ch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1438"/>
            <a:ext cx="8900159" cy="50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(a) Real growth &gt; 10% in 2007-08.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4114800"/>
            <a:ext cx="5029200" cy="76200"/>
          </a:xfrm>
          <a:prstGeom prst="line">
            <a:avLst/>
          </a:prstGeom>
          <a:ln w="1270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08473" y="2445957"/>
            <a:ext cx="685800" cy="457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718686" y="2590800"/>
            <a:ext cx="1065373" cy="137159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j0232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595" y="271818"/>
            <a:ext cx="1180605" cy="1078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1949026"/>
            <a:ext cx="197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Growth &gt; 10%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2237" y="238036"/>
            <a:ext cx="43233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(1) 2007-08 overheating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8945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ea typeface="SimSun" pitchFamily="2" charset="-122"/>
              </a:rPr>
              <a:t>(</a:t>
            </a:r>
            <a:r>
              <a:rPr lang="en-US" altLang="zh-CN" sz="3200" dirty="0">
                <a:ea typeface="SimSun" pitchFamily="2" charset="-122"/>
              </a:rPr>
              <a:t>b</a:t>
            </a:r>
            <a:r>
              <a:rPr lang="en-US" altLang="zh-CN" sz="3200" dirty="0" smtClean="0">
                <a:ea typeface="SimSun" pitchFamily="2" charset="-122"/>
              </a:rPr>
              <a:t>) China</a:t>
            </a:r>
            <a:r>
              <a:rPr lang="en-US" altLang="zh-CN" sz="3200" dirty="0" smtClean="0">
                <a:latin typeface="Garamond" pitchFamily="18" charset="0"/>
                <a:ea typeface="SimSun" pitchFamily="2" charset="-122"/>
              </a:rPr>
              <a:t>’</a:t>
            </a:r>
            <a:r>
              <a:rPr lang="en-US" altLang="zh-CN" sz="3200" dirty="0" smtClean="0">
                <a:ea typeface="SimSun" pitchFamily="2" charset="-122"/>
              </a:rPr>
              <a:t>s CPI accelerated in 2007-08</a:t>
            </a:r>
            <a:r>
              <a:rPr lang="en-US" altLang="zh-CN" sz="4000" dirty="0" smtClean="0">
                <a:ea typeface="SimSun" pitchFamily="2" charset="-122"/>
              </a:rPr>
              <a:t>.</a:t>
            </a:r>
            <a:endParaRPr lang="en-US" altLang="en-US" sz="2800" dirty="0" smtClean="0"/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8763000" cy="4591050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API-120 -  Prof. J.Frankel, Harvard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77838" y="6324600"/>
            <a:ext cx="434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sz="1000">
                <a:ea typeface="SimSun" pitchFamily="2" charset="-122"/>
              </a:rPr>
              <a:t>Source: HKMA, Half-Yearly Monetary and Financial Stability Report, June 2008</a:t>
            </a:r>
          </a:p>
        </p:txBody>
      </p:sp>
      <p:pic>
        <p:nvPicPr>
          <p:cNvPr id="33798" name="Picture 9" descr="http://www.tutor2u.net/blog/files/china_inflation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7913"/>
            <a:ext cx="86868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6858000" y="2286000"/>
            <a:ext cx="1676400" cy="2362200"/>
          </a:xfrm>
          <a:prstGeom prst="line">
            <a:avLst/>
          </a:prstGeom>
          <a:noFill/>
          <a:ln w="98425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914650" y="1900238"/>
            <a:ext cx="3548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2A7E"/>
                </a:solidFill>
                <a:latin typeface="+mn-lt"/>
                <a:ea typeface="SimSun" pitchFamily="2" charset="-122"/>
              </a:rPr>
              <a:t>Inflation 1999 to 2008 </a:t>
            </a:r>
            <a:endParaRPr lang="en-US" altLang="en-US" sz="2800" b="1" dirty="0">
              <a:solidFill>
                <a:srgbClr val="002A7E"/>
              </a:solidFill>
              <a:latin typeface="+mn-lt"/>
            </a:endParaRPr>
          </a:p>
        </p:txBody>
      </p:sp>
      <p:pic>
        <p:nvPicPr>
          <p:cNvPr id="157707" name="Picture 11" descr="http://i.telegraph.co.uk/multimedia/archive/01920/china-inflation_1920018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57450"/>
            <a:ext cx="3048000" cy="1901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j02329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7440" y="293077"/>
            <a:ext cx="930360" cy="849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6086" y="-63044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L6 appendix 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(</a:t>
            </a:r>
            <a:r>
              <a:rPr lang="en-US" sz="3200" dirty="0"/>
              <a:t>c</a:t>
            </a:r>
            <a:r>
              <a:rPr lang="en-US" sz="3200" dirty="0" smtClean="0"/>
              <a:t>) Apparent 2007-08 bubble in stock market </a:t>
            </a:r>
            <a:endParaRPr lang="en-US" sz="2400" dirty="0"/>
          </a:p>
        </p:txBody>
      </p:sp>
      <p:pic>
        <p:nvPicPr>
          <p:cNvPr id="6" name="Picture 4" descr="j02329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2743" y="228600"/>
            <a:ext cx="838200" cy="765731"/>
          </a:xfrm>
          <a:prstGeom prst="rect">
            <a:avLst/>
          </a:prstGeom>
        </p:spPr>
      </p:pic>
      <p:pic>
        <p:nvPicPr>
          <p:cNvPr id="1026" name="Picture 2" descr="https://upload.wikimedia.org/wikipedia/en/thumb/0/0a/Shanghai_Composite_Index.PNG/400px-Shanghai_Composite_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1" y="1905000"/>
            <a:ext cx="8578592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004538" y="2825262"/>
            <a:ext cx="533400" cy="2080846"/>
          </a:xfrm>
          <a:prstGeom prst="straightConnector1">
            <a:avLst/>
          </a:prstGeom>
          <a:ln w="1174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56338" y="6496018"/>
            <a:ext cx="434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Data from </a:t>
            </a:r>
            <a:r>
              <a:rPr lang="en-US" sz="800" dirty="0" err="1" smtClean="0"/>
              <a:t>EconStatsTM</a:t>
            </a:r>
            <a:r>
              <a:rPr lang="en-US" sz="800" dirty="0"/>
              <a:t>, Reuters, and major online news outlets such as the BBC </a:t>
            </a:r>
            <a:r>
              <a:rPr lang="en-US" sz="800" dirty="0" smtClean="0"/>
              <a:t>&amp; NYT.</a:t>
            </a:r>
            <a:endParaRPr lang="en-US" sz="800" dirty="0"/>
          </a:p>
        </p:txBody>
      </p:sp>
      <p:sp>
        <p:nvSpPr>
          <p:cNvPr id="3" name="Oval 2"/>
          <p:cNvSpPr/>
          <p:nvPr/>
        </p:nvSpPr>
        <p:spPr>
          <a:xfrm>
            <a:off x="5882514" y="1920114"/>
            <a:ext cx="1060938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36" y="3810000"/>
            <a:ext cx="60948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5" y="1342072"/>
            <a:ext cx="6752680" cy="246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248728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House price </a:t>
            </a:r>
            <a:br>
              <a:rPr lang="en-US" dirty="0" smtClean="0"/>
            </a:br>
            <a:r>
              <a:rPr lang="en-US" dirty="0" smtClean="0"/>
              <a:t>change, Shanghai </a:t>
            </a:r>
            <a:br>
              <a:rPr lang="en-US" dirty="0" smtClean="0"/>
            </a:br>
            <a:r>
              <a:rPr lang="en-US" dirty="0" smtClean="0"/>
              <a:t>(% change over </a:t>
            </a:r>
            <a:br>
              <a:rPr lang="en-US" dirty="0" smtClean="0"/>
            </a:br>
            <a:r>
              <a:rPr lang="en-US" dirty="0" smtClean="0"/>
              <a:t>a year earlier)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951672"/>
            <a:ext cx="1498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Second-hand House Price Index, Shanghai (2003=1000)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412468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Data source: </a:t>
            </a:r>
            <a:r>
              <a:rPr lang="en-US" sz="1000" dirty="0" err="1" smtClean="0"/>
              <a:t>eHomeday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www.</a:t>
            </a:r>
            <a:r>
              <a:rPr lang="en-US" sz="800" b="1" dirty="0" smtClean="0"/>
              <a:t>globalpropertyguide.</a:t>
            </a:r>
            <a:r>
              <a:rPr lang="en-US" sz="800" dirty="0" smtClean="0"/>
              <a:t>com/real-estate-house-prices/C#china</a:t>
            </a:r>
            <a:endParaRPr lang="en-US" sz="1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484517"/>
            <a:ext cx="8915400" cy="96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(d) </a:t>
            </a:r>
            <a:r>
              <a:rPr lang="en-US" sz="3200" dirty="0"/>
              <a:t>Apparent </a:t>
            </a:r>
            <a:r>
              <a:rPr lang="en-US" sz="3200" dirty="0" smtClean="0"/>
              <a:t>2008 </a:t>
            </a:r>
            <a:r>
              <a:rPr lang="en-US" sz="3200" dirty="0"/>
              <a:t>bubble in </a:t>
            </a:r>
            <a:r>
              <a:rPr lang="en-US" sz="3200" dirty="0" smtClean="0"/>
              <a:t>housing market.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38600" y="4572000"/>
            <a:ext cx="457200" cy="1321334"/>
          </a:xfrm>
          <a:prstGeom prst="straightConnector1">
            <a:avLst/>
          </a:prstGeom>
          <a:ln w="1174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38600" y="1873470"/>
            <a:ext cx="571500" cy="882340"/>
          </a:xfrm>
          <a:prstGeom prst="straightConnector1">
            <a:avLst/>
          </a:prstGeom>
          <a:ln w="1174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j0232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2743" y="152400"/>
            <a:ext cx="838200" cy="7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837"/>
            <a:ext cx="8229600" cy="4525963"/>
          </a:xfrm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590800" y="6461125"/>
            <a:ext cx="4254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sz="1000" dirty="0">
                <a:ea typeface="SimSun" pitchFamily="2" charset="-122"/>
              </a:rPr>
              <a:t>Source: HKMA, </a:t>
            </a:r>
            <a:r>
              <a:rPr lang="en-US" altLang="zh-CN" sz="1000" i="1" dirty="0">
                <a:ea typeface="SimSun" pitchFamily="2" charset="-122"/>
              </a:rPr>
              <a:t>Half-Yearly Monetary &amp; Financial Stability Report</a:t>
            </a:r>
            <a:r>
              <a:rPr lang="en-US" altLang="zh-CN" sz="1000" dirty="0">
                <a:ea typeface="SimSun" pitchFamily="2" charset="-122"/>
              </a:rPr>
              <a:t>, June 2008</a:t>
            </a: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V="1">
            <a:off x="5791200" y="2667000"/>
            <a:ext cx="2362200" cy="1676400"/>
          </a:xfrm>
          <a:prstGeom prst="line">
            <a:avLst/>
          </a:prstGeom>
          <a:noFill/>
          <a:ln w="95250">
            <a:solidFill>
              <a:srgbClr val="7030A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 flipV="1">
            <a:off x="5791200" y="2514600"/>
            <a:ext cx="190500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2209800" y="1371600"/>
            <a:ext cx="533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and 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also </a:t>
            </a:r>
            <a:r>
              <a:rPr lang="en-US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raising 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lending </a:t>
            </a:r>
            <a:r>
              <a:rPr lang="en-US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interest rates 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000" b="1" kern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000" b="1" kern="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PBoC</a:t>
            </a:r>
            <a:r>
              <a:rPr lang="en-US" sz="3000" b="1" kern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tightened money by raising reserve ratios</a:t>
            </a:r>
            <a:r>
              <a:rPr lang="en-US" sz="3000" kern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3000" kern="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6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  <p:bldP spid="151559" grpId="0" animBg="1"/>
      <p:bldP spid="1515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RMB/$ rate rose sharply, Aug. 2015 &amp; Jan. 2016.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0" y="1219200"/>
            <a:ext cx="8490460" cy="5410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962400" y="4267200"/>
            <a:ext cx="46012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715000" y="2057400"/>
            <a:ext cx="914400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1295400"/>
            <a:ext cx="28638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RMB/$ exchange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3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Global recession &amp; response: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global recession hit in 2008, 4</a:t>
            </a:r>
            <a:r>
              <a:rPr lang="en-US" baseline="30000" dirty="0" smtClean="0"/>
              <a:t>th</a:t>
            </a:r>
            <a:r>
              <a:rPr lang="en-US" dirty="0" smtClean="0"/>
              <a:t> quarter,</a:t>
            </a:r>
          </a:p>
          <a:p>
            <a:pPr lvl="1"/>
            <a:r>
              <a:rPr lang="en-US" dirty="0" smtClean="0"/>
              <a:t>It cut China’s exports by 1/4.</a:t>
            </a:r>
          </a:p>
          <a:p>
            <a:r>
              <a:rPr lang="en-US" dirty="0" smtClean="0"/>
              <a:t>Growth and inflation fell sharply.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government responded with a big </a:t>
            </a:r>
            <a:br>
              <a:rPr lang="en-US" dirty="0" smtClean="0"/>
            </a:br>
            <a:r>
              <a:rPr lang="en-US" dirty="0" smtClean="0"/>
              <a:t>counter-cyclical fiscal stimulus in 2009.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economy returned to rapid growth in 2010,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 excess demand in 2011.</a:t>
            </a:r>
            <a:endParaRPr lang="en-US" dirty="0"/>
          </a:p>
        </p:txBody>
      </p:sp>
      <p:pic>
        <p:nvPicPr>
          <p:cNvPr id="4" name="Picture 3" descr="http://usa.chinadaily.com.cn/us/attachement/jpg/site181/20141021/180373cf843215b12d34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2057400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China was hit by the 2009 global recession.</a:t>
            </a:r>
            <a:br>
              <a:rPr lang="en-US" sz="3400" dirty="0" smtClean="0"/>
            </a:br>
            <a:endParaRPr lang="en-US" sz="3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934974" cy="50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743200" y="2590800"/>
            <a:ext cx="1371600" cy="3048000"/>
          </a:xfrm>
          <a:prstGeom prst="line">
            <a:avLst/>
          </a:prstGeom>
          <a:noFill/>
          <a:ln w="101600">
            <a:solidFill>
              <a:schemeClr val="bg2">
                <a:lumMod val="5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61288" y="6477000"/>
            <a:ext cx="1128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2005-July </a:t>
            </a:r>
            <a:r>
              <a:rPr lang="en-US" sz="12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982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Chinese government investment spending in 2009</a:t>
            </a:r>
            <a:br>
              <a:rPr lang="en-US" sz="3100" dirty="0" smtClean="0"/>
            </a:br>
            <a:r>
              <a:rPr lang="en-US" sz="3100" dirty="0" smtClean="0"/>
              <a:t>counteracted the recession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098" name="Picture 2" descr="http://www.rba.gov.au/publications/bulletin/2014/jun/images/graph-0614-4-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6705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3096" y="6550223"/>
            <a:ext cx="2036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Reserve Bank of Australia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52645" y="3190598"/>
            <a:ext cx="8915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02A7E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}</a:t>
            </a:r>
            <a:endParaRPr lang="en-US" sz="11500" dirty="0">
              <a:solidFill>
                <a:srgbClr val="002A7E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36" y="3581400"/>
            <a:ext cx="274256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A7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rise in public investment offset the loss of export demand in 2009.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82147" y="4062046"/>
            <a:ext cx="643089" cy="0"/>
          </a:xfrm>
          <a:prstGeom prst="straightConnector1">
            <a:avLst/>
          </a:prstGeom>
          <a:ln w="57150">
            <a:solidFill>
              <a:srgbClr val="002A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usa.chinadaily.com.cn/us/attachement/jpg/site181/20141021/180373cf843215b12d34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85088"/>
            <a:ext cx="1828800" cy="1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API-120 -  Prof. J.Frankel, Harvard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2" descr="http://www.advisorperspectives.com/commentaries/images/ChinaInflationRate_05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934200" y="3810000"/>
            <a:ext cx="1143000" cy="1828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600" kern="0" dirty="0">
                <a:solidFill>
                  <a:schemeClr val="accent2"/>
                </a:solidFill>
                <a:latin typeface="+mj-lt"/>
                <a:ea typeface="SimSun" pitchFamily="2" charset="-122"/>
              </a:rPr>
              <a:t> </a:t>
            </a:r>
            <a:r>
              <a:rPr lang="en-US" altLang="zh-CN" sz="3200" kern="0" dirty="0">
                <a:solidFill>
                  <a:schemeClr val="accent2"/>
                </a:solidFill>
                <a:latin typeface="+mj-lt"/>
                <a:ea typeface="SimSun" pitchFamily="2" charset="-122"/>
              </a:rPr>
              <a:t>China’s inflation broke sharply </a:t>
            </a:r>
            <a:r>
              <a:rPr lang="en-US" altLang="zh-CN" sz="3200" kern="0" dirty="0">
                <a:solidFill>
                  <a:schemeClr val="accent2"/>
                </a:solidFill>
                <a:latin typeface="+mj-lt"/>
                <a:ea typeface="SimSun" pitchFamily="2" charset="-122"/>
                <a:cs typeface="+mj-cs"/>
              </a:rPr>
              <a:t>in 2009</a:t>
            </a:r>
            <a:r>
              <a:rPr lang="en-US" altLang="zh-CN" sz="3200" kern="0" dirty="0" smtClean="0">
                <a:solidFill>
                  <a:schemeClr val="accent2"/>
                </a:solidFill>
                <a:latin typeface="+mj-lt"/>
                <a:ea typeface="SimSun" pitchFamily="2" charset="-122"/>
                <a:cs typeface="+mj-cs"/>
              </a:rPr>
              <a:t>,</a:t>
            </a:r>
            <a:endParaRPr lang="en-US" altLang="zh-CN" sz="3200" kern="0" dirty="0">
              <a:solidFill>
                <a:schemeClr val="accent2"/>
              </a:solidFill>
              <a:latin typeface="+mj-lt"/>
              <a:ea typeface="SimSun" pitchFamily="2" charset="-122"/>
              <a:cs typeface="+mj-cs"/>
            </a:endParaRP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078163" y="2286000"/>
            <a:ext cx="3094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accent2"/>
                </a:solidFill>
                <a:latin typeface="+mn-lt"/>
                <a:ea typeface="SimSun" pitchFamily="2" charset="-122"/>
              </a:rPr>
              <a:t>Inflation 2001 to 2011 </a:t>
            </a:r>
            <a:endParaRPr lang="en-US" altLang="en-US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6873" name="Picture 4" descr="http://resources1.news.com.au/images/2011/05/13/1226055/070493-aus-bus-pix-china-infl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949824" cy="1143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096000" y="3052948"/>
            <a:ext cx="609600" cy="2667000"/>
          </a:xfrm>
          <a:prstGeom prst="line">
            <a:avLst/>
          </a:prstGeom>
          <a:noFill/>
          <a:ln w="101600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838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3200" kern="0" dirty="0" smtClean="0">
                <a:solidFill>
                  <a:schemeClr val="accent2"/>
                </a:solidFill>
                <a:latin typeface="+mj-lt"/>
                <a:ea typeface="SimSun" pitchFamily="2" charset="-122"/>
                <a:cs typeface="+mj-cs"/>
              </a:rPr>
              <a:t>But </a:t>
            </a:r>
            <a:r>
              <a:rPr lang="en-US" altLang="zh-CN" sz="3200" kern="0" dirty="0">
                <a:solidFill>
                  <a:schemeClr val="accent2"/>
                </a:solidFill>
                <a:latin typeface="+mj-lt"/>
                <a:ea typeface="SimSun" pitchFamily="2" charset="-122"/>
                <a:cs typeface="+mj-cs"/>
              </a:rPr>
              <a:t>took off again in 2010-11</a:t>
            </a:r>
            <a:r>
              <a:rPr lang="en-US" altLang="zh-CN" sz="3200" kern="0" dirty="0" smtClean="0">
                <a:solidFill>
                  <a:schemeClr val="accent2"/>
                </a:solidFill>
                <a:latin typeface="+mj-lt"/>
                <a:ea typeface="SimSun" pitchFamily="2" charset="-122"/>
                <a:cs typeface="+mj-cs"/>
              </a:rPr>
              <a:t>.</a:t>
            </a: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7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86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/>
              <a:t>H</a:t>
            </a:r>
            <a:r>
              <a:rPr lang="en-US" altLang="en-US" sz="2600" dirty="0" smtClean="0"/>
              <a:t>ouse prices rose relative even to rents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in 2010, as in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API-120 -  Prof. J.Frankel, Harvard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6" name="Picture 2" descr="http://3.bp.blogspot.com/-sSJbUSBvo3o/TZ8LTKAhwcI/AAAAAAAAAQw/bMuE7wlGlvk/s1600/china_house_price-to-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34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7648575" y="6188075"/>
            <a:ext cx="88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800"/>
              <a:t>Scott Reeve blog</a:t>
            </a:r>
          </a:p>
        </p:txBody>
      </p:sp>
      <p:pic>
        <p:nvPicPr>
          <p:cNvPr id="38919" name="Picture 10" descr="http://www.wantchinatimes.com/newsphoto/2011-01-04/450/C502X0814H_2010%E8%B3%87%E6%96%99%E7%85%A7%E7%89%87_N71_cop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73400"/>
            <a:ext cx="1524000" cy="101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" y="1905000"/>
            <a:ext cx="9906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6400800" y="3582987"/>
            <a:ext cx="1566069" cy="1079408"/>
          </a:xfrm>
          <a:prstGeom prst="line">
            <a:avLst/>
          </a:prstGeom>
          <a:noFill/>
          <a:ln w="123825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652954" y="4419600"/>
            <a:ext cx="1547446" cy="817682"/>
          </a:xfrm>
          <a:prstGeom prst="line">
            <a:avLst/>
          </a:prstGeom>
          <a:noFill/>
          <a:ln w="1238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(3) Overheating resumed in 2010-11.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Besides general inflation, it showed up in rapidly rising land prices.</a:t>
            </a:r>
          </a:p>
        </p:txBody>
      </p:sp>
    </p:spTree>
    <p:extLst>
      <p:ext uri="{BB962C8B-B14F-4D97-AF65-F5344CB8AC3E}">
        <p14:creationId xmlns:p14="http://schemas.microsoft.com/office/powerpoint/2010/main" val="9059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/>
              <a:t>China in 2010 resumed raising reserve requirements</a:t>
            </a:r>
            <a:br>
              <a:rPr lang="en-US" altLang="en-US" sz="3000" dirty="0" smtClean="0"/>
            </a:br>
            <a:r>
              <a:rPr lang="en-US" altLang="en-US" sz="2800" dirty="0" smtClean="0"/>
              <a:t>in a renewed attempt to rein in M1 growth.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API-120 -  Prof. J.Frankel, Harvard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40" name="Picture 2" descr="http://195.69.215.68/macro/wp-content/uploads/2011/02/china-r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0"/>
            <a:ext cx="7772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fl0016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17713"/>
            <a:ext cx="381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7239000" y="2606675"/>
            <a:ext cx="1219200" cy="838200"/>
          </a:xfrm>
          <a:prstGeom prst="line">
            <a:avLst/>
          </a:prstGeom>
          <a:noFill/>
          <a:ln w="76200">
            <a:solidFill>
              <a:srgbClr val="7030A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505200" y="3063875"/>
            <a:ext cx="2286000" cy="1905000"/>
          </a:xfrm>
          <a:prstGeom prst="line">
            <a:avLst/>
          </a:prstGeom>
          <a:noFill/>
          <a:ln w="76200">
            <a:solidFill>
              <a:srgbClr val="7030A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" descr="http://4.bp.blogspot.com/-wYpOsNA9hOU/VZEPTT9Nk8I/AAAAAAAAECU/jfqVAsZO2O8/s1600/PBOC%2BZh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43797"/>
            <a:ext cx="751609" cy="9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883769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China tightened monetary policy in 2011, </a:t>
            </a:r>
            <a:br>
              <a:rPr lang="en-US" sz="3200" dirty="0" smtClean="0"/>
            </a:br>
            <a:r>
              <a:rPr lang="en-US" sz="2600" dirty="0" smtClean="0"/>
              <a:t>as it had in 2007: raising interest rates &amp; reserve requirements.</a:t>
            </a:r>
            <a:endParaRPr lang="en-US" sz="2600" dirty="0"/>
          </a:p>
        </p:txBody>
      </p:sp>
      <p:pic>
        <p:nvPicPr>
          <p:cNvPr id="2050" name="Picture 2" descr="http://d2n114696xot9z.cloudfront.net/sites/default/files/media/06012015_China_Reser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6048"/>
            <a:ext cx="6553200" cy="48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62484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June 1, 2015, </a:t>
            </a:r>
            <a:r>
              <a:rPr lang="en-US" sz="1600" i="1" dirty="0" smtClean="0"/>
              <a:t>Fiscal Times, </a:t>
            </a:r>
            <a:br>
              <a:rPr lang="en-US" sz="1600" i="1" dirty="0" smtClean="0"/>
            </a:br>
            <a:r>
              <a:rPr lang="en-US" sz="800" dirty="0" smtClean="0"/>
              <a:t>http://www.thefiscaltimes.com/Columns/2015/06/01/Why-China-s-Stock-Bubble-Isn-t-Ready-Burst</a:t>
            </a:r>
            <a:endParaRPr lang="en-US" sz="800" dirty="0"/>
          </a:p>
        </p:txBody>
      </p:sp>
      <p:pic>
        <p:nvPicPr>
          <p:cNvPr id="5" name="Picture 2" descr="http://4.bp.blogspot.com/-wYpOsNA9hOU/VZEPTT9Nk8I/AAAAAAAAECU/jfqVAsZO2O8/s1600/PBOC%2BZh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77" y="304800"/>
            <a:ext cx="81402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5105400" y="3581400"/>
            <a:ext cx="6858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105400" y="1981200"/>
            <a:ext cx="609600" cy="1369768"/>
          </a:xfrm>
          <a:prstGeom prst="line">
            <a:avLst/>
          </a:prstGeom>
          <a:noFill/>
          <a:ln w="76200">
            <a:solidFill>
              <a:srgbClr val="7030A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505200" y="2743200"/>
            <a:ext cx="1066800" cy="1905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505200" y="3048000"/>
            <a:ext cx="1219200" cy="2019300"/>
          </a:xfrm>
          <a:prstGeom prst="line">
            <a:avLst/>
          </a:prstGeom>
          <a:noFill/>
          <a:ln w="76200">
            <a:solidFill>
              <a:srgbClr val="7030A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API-120 -  Prof. J.Frankel, Harvard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3" name="Picture 2" descr="http://www.fxtimes.com/wp-content/uploads/2012/01/010912-china-monetary-policy.png">
            <a:hlinkClick r:id="rId3" tooltip="010912-china-monetary-polic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60198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446713" y="6550025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Fxtimes.com</a:t>
            </a:r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 flipV="1">
            <a:off x="6172200" y="4953000"/>
            <a:ext cx="1066800" cy="9906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6096000" y="2286000"/>
            <a:ext cx="9144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4648200" y="2743200"/>
            <a:ext cx="838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5067300" y="5943599"/>
            <a:ext cx="571500" cy="180975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8077200" y="4495800"/>
            <a:ext cx="381000" cy="45720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4" descr="j02329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79638"/>
            <a:ext cx="6175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7543800" y="2667000"/>
            <a:ext cx="8382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4" descr="j02329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211388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581400" y="2186354"/>
            <a:ext cx="4953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j02329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035175"/>
            <a:ext cx="6111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28600" y="1524000"/>
            <a:ext cx="2895600" cy="3352800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/>
              <a:t>China’s tightened money in 2010-11 to help head off </a:t>
            </a:r>
            <a:br>
              <a:rPr lang="en-US" altLang="en-US" sz="2800" dirty="0" smtClean="0"/>
            </a:br>
            <a:r>
              <a:rPr lang="en-US" altLang="en-US" sz="2800" dirty="0" smtClean="0"/>
              <a:t>rising inflation,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2400" dirty="0" smtClean="0"/>
          </a:p>
        </p:txBody>
      </p:sp>
      <p:pic>
        <p:nvPicPr>
          <p:cNvPr id="21" name="Picture 2" descr="http://4.bp.blogspot.com/-wYpOsNA9hOU/VZEPTT9Nk8I/AAAAAAAAECU/jfqVAsZO2O8/s1600/PBOC%2BZho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558" y="152400"/>
            <a:ext cx="603642" cy="7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/>
              <a:t>as it had in </a:t>
            </a:r>
            <a:r>
              <a:rPr lang="en-US" altLang="en-US" sz="2800" dirty="0" smtClean="0"/>
              <a:t>2004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26720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/>
              <a:t>&amp; 2008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4036" y="1950752"/>
                <a:ext cx="54514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206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002060"/>
                    </a:solidFill>
                  </a:rPr>
                  <a:t>?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036" y="1950752"/>
                <a:ext cx="545149" cy="491288"/>
              </a:xfrm>
              <a:prstGeom prst="rect">
                <a:avLst/>
              </a:prstGeom>
              <a:blipFill rotWithShape="1">
                <a:blip r:embed="rId7"/>
                <a:stretch>
                  <a:fillRect r="-2222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1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  <p:bldP spid="167941" grpId="1" animBg="1"/>
      <p:bldP spid="167942" grpId="0" animBg="1"/>
      <p:bldP spid="167943" grpId="0" animBg="1"/>
      <p:bldP spid="167944" grpId="0" animBg="1"/>
      <p:bldP spid="167945" grpId="0" animBg="1"/>
      <p:bldP spid="167945" grpId="1" animBg="1"/>
      <p:bldP spid="15" grpId="0" animBg="1"/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orical Data Ch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90" y="1371600"/>
            <a:ext cx="917829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52600" y="30480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Chinese inflation fell in 2012,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</a:rPr>
              <a:t>s it had in 2008-09.</a:t>
            </a: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29200" y="2523458"/>
            <a:ext cx="457200" cy="2962941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080926" y="2605864"/>
            <a:ext cx="795874" cy="20423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638800" y="2971800"/>
            <a:ext cx="1066800" cy="2514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4" descr="j0232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69" y="2426493"/>
            <a:ext cx="6937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0232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2438400"/>
            <a:ext cx="6937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esources1.news.com.au/images/2011/05/13/1226055/070493-aus-bus-pix-china-inf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1524000" cy="9683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781800" y="3238500"/>
            <a:ext cx="533401" cy="12954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601682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Annual change in CPI, through August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90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Besides tightening monetary policy in 2011, China also tightened </a:t>
            </a:r>
            <a:r>
              <a:rPr lang="en-US" sz="2800" dirty="0" err="1" smtClean="0"/>
              <a:t>macroprudential</a:t>
            </a:r>
            <a:r>
              <a:rPr lang="en-US" sz="2800" dirty="0" smtClean="0"/>
              <a:t> policies, particularly in </a:t>
            </a:r>
            <a:r>
              <a:rPr lang="en-US" sz="2800" dirty="0"/>
              <a:t>housing </a:t>
            </a:r>
            <a:r>
              <a:rPr lang="en-US" sz="2800" dirty="0" smtClean="0"/>
              <a:t>finance:</a:t>
            </a:r>
            <a:br>
              <a:rPr lang="en-US" sz="2800" dirty="0" smtClean="0"/>
            </a:br>
            <a:r>
              <a:rPr lang="en-US" sz="2400" dirty="0" smtClean="0"/>
              <a:t>Loan-to-Value and Debt-Service-to-Income limits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62116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Fig.3, </a:t>
            </a:r>
            <a:r>
              <a:rPr lang="en-US" dirty="0"/>
              <a:t>Kenneth </a:t>
            </a:r>
            <a:r>
              <a:rPr lang="en-US" dirty="0" err="1"/>
              <a:t>Kuttner</a:t>
            </a:r>
            <a:r>
              <a:rPr lang="en-US" dirty="0"/>
              <a:t> &amp; </a:t>
            </a:r>
            <a:r>
              <a:rPr lang="en-US" dirty="0" err="1"/>
              <a:t>Ilhyock</a:t>
            </a:r>
            <a:r>
              <a:rPr lang="en-US" dirty="0"/>
              <a:t> Shim, </a:t>
            </a:r>
            <a:r>
              <a:rPr lang="en-US" dirty="0" smtClean="0"/>
              <a:t>“Can </a:t>
            </a:r>
            <a:r>
              <a:rPr lang="en-US" dirty="0"/>
              <a:t>non-interest </a:t>
            </a:r>
            <a:r>
              <a:rPr lang="en-US" dirty="0" smtClean="0"/>
              <a:t>rate policies stabilize housing markets</a:t>
            </a:r>
            <a:r>
              <a:rPr lang="en-US" dirty="0"/>
              <a:t>? Evidence </a:t>
            </a:r>
            <a:r>
              <a:rPr lang="en-US" dirty="0" smtClean="0"/>
              <a:t>from a </a:t>
            </a:r>
            <a:r>
              <a:rPr lang="en-US" dirty="0"/>
              <a:t>panel of 57 </a:t>
            </a:r>
            <a:r>
              <a:rPr lang="en-US" dirty="0" smtClean="0"/>
              <a:t>economies,” NBER WP 19723, 2013.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3" y="1628775"/>
            <a:ext cx="843135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6089" y="1916668"/>
            <a:ext cx="390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Interest rate and credit policies in China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366926" y="2895600"/>
            <a:ext cx="1253074" cy="594536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6366926" y="3269068"/>
            <a:ext cx="1253074" cy="22106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2015 Chinese financial turmoil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562600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dirty="0" smtClean="0"/>
              <a:t>Two very different reactions.</a:t>
            </a:r>
          </a:p>
          <a:p>
            <a:pPr lvl="1"/>
            <a:r>
              <a:rPr lang="en-US" dirty="0" smtClean="0"/>
              <a:t>1) In US politics:  It is more “currency manipulation.”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1"/>
            <a:r>
              <a:rPr lang="en-US" dirty="0" smtClean="0"/>
              <a:t>2) In financial markets: </a:t>
            </a:r>
            <a:br>
              <a:rPr lang="en-US" dirty="0" smtClean="0"/>
            </a:br>
            <a:r>
              <a:rPr lang="en-US" dirty="0" smtClean="0"/>
              <a:t>It is evidence of trouble in China’s economy,</a:t>
            </a:r>
          </a:p>
          <a:p>
            <a:pPr lvl="2"/>
            <a:r>
              <a:rPr lang="en-US" sz="2600" dirty="0" smtClean="0"/>
              <a:t>mismanagement by the authorities</a:t>
            </a:r>
          </a:p>
          <a:p>
            <a:pPr lvl="3"/>
            <a:r>
              <a:rPr lang="en-US" sz="2500" dirty="0"/>
              <a:t>of exchange rate &amp; </a:t>
            </a:r>
            <a:r>
              <a:rPr lang="en-US" sz="2500" dirty="0" smtClean="0"/>
              <a:t>stock </a:t>
            </a:r>
            <a:r>
              <a:rPr lang="en-US" sz="2500" dirty="0"/>
              <a:t>market</a:t>
            </a:r>
            <a:r>
              <a:rPr lang="en-US" sz="2500" dirty="0" smtClean="0"/>
              <a:t>.</a:t>
            </a:r>
          </a:p>
          <a:p>
            <a:pPr lvl="2"/>
            <a:r>
              <a:rPr lang="en-US" sz="2600" dirty="0" smtClean="0"/>
              <a:t>A hard landing, </a:t>
            </a:r>
            <a:r>
              <a:rPr lang="en-US" dirty="0" smtClean="0"/>
              <a:t>as the Chinese economy  slows.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lvl="1"/>
            <a:r>
              <a:rPr lang="en-US" dirty="0" smtClean="0"/>
              <a:t>Both reactions were wrong.</a:t>
            </a:r>
          </a:p>
        </p:txBody>
      </p:sp>
    </p:spTree>
    <p:extLst>
      <p:ext uri="{BB962C8B-B14F-4D97-AF65-F5344CB8AC3E}">
        <p14:creationId xmlns:p14="http://schemas.microsoft.com/office/powerpoint/2010/main" val="4892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3366" y="54358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Housing prices came down in 2012,</a:t>
            </a:r>
            <a:endParaRPr lang="en-US" sz="2800" dirty="0"/>
          </a:p>
        </p:txBody>
      </p:sp>
      <p:pic>
        <p:nvPicPr>
          <p:cNvPr id="2050" name="Picture 2" descr="Figure 1: Changes in Sales Prices of Newly Constructed Residential Buil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2" y="1524000"/>
            <a:ext cx="8059978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441413" y="3352800"/>
            <a:ext cx="990601" cy="1584080"/>
          </a:xfrm>
          <a:prstGeom prst="line">
            <a:avLst/>
          </a:prstGeom>
          <a:noFill/>
          <a:ln w="76200">
            <a:solidFill>
              <a:srgbClr val="0099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4" descr="j02329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64" y="1718485"/>
            <a:ext cx="575470" cy="5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038600" y="3581400"/>
            <a:ext cx="1600200" cy="1101969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643555" y="3048000"/>
            <a:ext cx="861645" cy="1447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4960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Note: Price Indices of Newly Constructed Residential Buildings until December 2010. Price Indices of Newly Constructed Commercial Residential Buildings from January 2011. 70 large and medium-sized cities is the simple average</a:t>
            </a:r>
            <a:r>
              <a:rPr lang="en-US" sz="800" dirty="0" smtClean="0"/>
              <a:t>.     Data Source</a:t>
            </a:r>
            <a:r>
              <a:rPr lang="en-US" sz="800" dirty="0"/>
              <a:t>: Compiled by the author based on the CEIC Database (Original data from the National Bureau of Statistics of China)</a:t>
            </a:r>
          </a:p>
        </p:txBody>
      </p:sp>
      <p:pic>
        <p:nvPicPr>
          <p:cNvPr id="2052" name="Picture 4" descr="RIETI Research Institute of Economy, Trade and Industry, Incorporated Administrative Ag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9674"/>
            <a:ext cx="2414954" cy="2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6166339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“China's </a:t>
            </a:r>
            <a:r>
              <a:rPr lang="en-US" sz="1200" dirty="0"/>
              <a:t>Real Estate Market Entering a Correction Phase: Housing bubble close to </a:t>
            </a:r>
            <a:r>
              <a:rPr lang="en-US" sz="1200" dirty="0" smtClean="0"/>
              <a:t>bursting” 6/4/14.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18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Relevant publications by the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 the Yuan: The Choice Between Adjustment Under a Fixed Exchange Rate and Adjustment under a Flexible Rate,”  in </a:t>
            </a:r>
            <a:r>
              <a:rPr lang="en-US" i="1" dirty="0"/>
              <a:t>Understanding the Chinese Economy</a:t>
            </a:r>
            <a:r>
              <a:rPr lang="en-US" dirty="0"/>
              <a:t>, edited by Gerhard </a:t>
            </a:r>
            <a:r>
              <a:rPr lang="en-US" dirty="0" err="1"/>
              <a:t>Illing</a:t>
            </a:r>
            <a:r>
              <a:rPr lang="en-US" dirty="0"/>
              <a:t>, </a:t>
            </a:r>
            <a:r>
              <a:rPr lang="en-US" dirty="0" smtClean="0"/>
              <a:t>(</a:t>
            </a:r>
            <a:r>
              <a:rPr lang="en-US" dirty="0"/>
              <a:t>Oxford University Press), 2006, 246-275</a:t>
            </a:r>
            <a:r>
              <a:rPr lang="en-US" dirty="0" smtClean="0"/>
              <a:t>.</a:t>
            </a:r>
          </a:p>
          <a:p>
            <a:r>
              <a:rPr lang="en-US" dirty="0"/>
              <a:t>"The </a:t>
            </a:r>
            <a:r>
              <a:rPr lang="en-US" dirty="0" err="1"/>
              <a:t>Renminbi</a:t>
            </a:r>
            <a:r>
              <a:rPr lang="en-US" dirty="0"/>
              <a:t> Since 2005,"  in </a:t>
            </a:r>
            <a:r>
              <a:rPr lang="en-US" i="1" dirty="0"/>
              <a:t>The US-Sino Currency Dispute: New Insights from Economics, Politics and Law</a:t>
            </a:r>
            <a:r>
              <a:rPr lang="en-US" dirty="0"/>
              <a:t>, edited by </a:t>
            </a:r>
            <a:r>
              <a:rPr lang="en-US" dirty="0" err="1" smtClean="0"/>
              <a:t>S.Evenett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CEPR)</a:t>
            </a:r>
            <a:r>
              <a:rPr lang="en-US" dirty="0"/>
              <a:t> 2010, 51-60.</a:t>
            </a:r>
            <a:endParaRPr lang="en-US" dirty="0" smtClean="0"/>
          </a:p>
          <a:p>
            <a:r>
              <a:rPr lang="en-US" dirty="0"/>
              <a:t>"Misinterpreting Chinese Intervention in Financial Markets," </a:t>
            </a:r>
            <a:r>
              <a:rPr lang="en-US" i="1" dirty="0"/>
              <a:t>China-US Focus</a:t>
            </a:r>
            <a:r>
              <a:rPr lang="en-US"/>
              <a:t>, </a:t>
            </a:r>
            <a:r>
              <a:rPr lang="en-US" smtClean="0"/>
              <a:t>September,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"Congress</a:t>
            </a:r>
            <a:r>
              <a:rPr lang="en-US" dirty="0"/>
              <a:t>, China, and Currency Manipulation," </a:t>
            </a:r>
            <a:r>
              <a:rPr lang="en-US" i="1" dirty="0"/>
              <a:t>China-US Focus</a:t>
            </a:r>
            <a:r>
              <a:rPr lang="en-US" dirty="0"/>
              <a:t>, vol. 6, April-May 2015, 36-38.     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Globalization and Chinese Growth: Ends of Trends?” </a:t>
            </a:r>
            <a:r>
              <a:rPr lang="en-US" dirty="0" smtClean="0"/>
              <a:t> </a:t>
            </a:r>
            <a:r>
              <a:rPr lang="en-US" dirty="0"/>
              <a:t>2017, </a:t>
            </a:r>
            <a:r>
              <a:rPr lang="en-US" i="1" dirty="0"/>
              <a:t>Il Grande </a:t>
            </a:r>
            <a:r>
              <a:rPr lang="en-US" i="1" dirty="0" err="1"/>
              <a:t>Sconvolgimento</a:t>
            </a:r>
            <a:r>
              <a:rPr lang="en-US" dirty="0"/>
              <a:t>, edited by Paolo </a:t>
            </a:r>
            <a:r>
              <a:rPr lang="en-US" dirty="0" err="1"/>
              <a:t>Onofri</a:t>
            </a:r>
            <a:r>
              <a:rPr lang="en-US" dirty="0"/>
              <a:t> (Il </a:t>
            </a:r>
            <a:r>
              <a:rPr lang="en-US" dirty="0" err="1" smtClean="0"/>
              <a:t>Mulino</a:t>
            </a:r>
            <a:r>
              <a:rPr lang="en-US" dirty="0" smtClean="0"/>
              <a:t>). </a:t>
            </a:r>
            <a:r>
              <a:rPr lang="en-US" dirty="0"/>
              <a:t> HKS RWP 16-029.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1) </a:t>
            </a:r>
            <a:r>
              <a:rPr lang="en-US" sz="3400" dirty="0"/>
              <a:t>C</a:t>
            </a:r>
            <a:r>
              <a:rPr lang="en-US" sz="3400" dirty="0" smtClean="0"/>
              <a:t>lear evidence: </a:t>
            </a:r>
            <a:br>
              <a:rPr lang="en-US" sz="3400" dirty="0" smtClean="0"/>
            </a:br>
            <a:r>
              <a:rPr lang="en-US" sz="3400" dirty="0" smtClean="0"/>
              <a:t>it was not currency manipulation.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915400" cy="5486399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China’s </a:t>
            </a:r>
            <a:r>
              <a:rPr lang="en-US" sz="2900" dirty="0"/>
              <a:t>FX reserves</a:t>
            </a:r>
            <a:r>
              <a:rPr lang="en-US" sz="2900" dirty="0" smtClean="0"/>
              <a:t> </a:t>
            </a:r>
            <a:r>
              <a:rPr lang="en-US" sz="2900" dirty="0"/>
              <a:t>p</a:t>
            </a:r>
            <a:r>
              <a:rPr lang="en-US" sz="2900" dirty="0" smtClean="0"/>
              <a:t>eaked in June 2014.</a:t>
            </a:r>
          </a:p>
          <a:p>
            <a:r>
              <a:rPr lang="en-US" sz="2900" dirty="0" smtClean="0"/>
              <a:t>Since then, the PBoC has spent a record </a:t>
            </a:r>
            <a:br>
              <a:rPr lang="en-US" sz="2900" dirty="0" smtClean="0"/>
            </a:br>
            <a:r>
              <a:rPr lang="en-US" sz="2900" dirty="0" smtClean="0"/>
              <a:t>$1 trillion to </a:t>
            </a:r>
            <a:r>
              <a:rPr lang="en-US" sz="2900" i="1" dirty="0" smtClean="0"/>
              <a:t>slow</a:t>
            </a:r>
            <a:r>
              <a:rPr lang="en-US" sz="2900" dirty="0" smtClean="0"/>
              <a:t> RMB depreciation vs. the $.</a:t>
            </a:r>
          </a:p>
          <a:p>
            <a:r>
              <a:rPr lang="en-US" sz="2900" dirty="0" smtClean="0"/>
              <a:t>The most essential  of the criteria used to define “currency manipulation</a:t>
            </a:r>
            <a:r>
              <a:rPr lang="en-US" sz="2900" dirty="0"/>
              <a:t>” is </a:t>
            </a:r>
            <a:r>
              <a:rPr lang="en-US" sz="2900" dirty="0" smtClean="0"/>
              <a:t>reserve </a:t>
            </a:r>
            <a:r>
              <a:rPr lang="en-US" sz="2900" i="1" dirty="0" smtClean="0"/>
              <a:t>accumulation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Yet American politicians were very slow to realize that China was no longer manipulating the RMB;</a:t>
            </a:r>
          </a:p>
          <a:p>
            <a:pPr lvl="1"/>
            <a:r>
              <a:rPr lang="en-US" sz="2600" dirty="0" smtClean="0"/>
              <a:t>If the PBoC were to stop FX intervention</a:t>
            </a:r>
            <a:br>
              <a:rPr lang="en-US" sz="2600" dirty="0" smtClean="0"/>
            </a:br>
            <a:r>
              <a:rPr lang="en-US" sz="2600" dirty="0" smtClean="0"/>
              <a:t>and move to a fully market-determined rate, </a:t>
            </a:r>
            <a:br>
              <a:rPr lang="en-US" sz="2600" dirty="0" smtClean="0"/>
            </a:br>
            <a:r>
              <a:rPr lang="en-US" sz="2600" dirty="0" smtClean="0"/>
              <a:t>under post-2014 conditions its currency would </a:t>
            </a:r>
            <a:br>
              <a:rPr lang="en-US" sz="2600" dirty="0" smtClean="0"/>
            </a:br>
            <a:r>
              <a:rPr lang="en-US" sz="2600" i="1" dirty="0" smtClean="0"/>
              <a:t>depreciate</a:t>
            </a:r>
            <a:r>
              <a:rPr lang="en-US" sz="2600" dirty="0" smtClean="0"/>
              <a:t>, not appreciate.</a:t>
            </a:r>
          </a:p>
        </p:txBody>
      </p:sp>
    </p:spTree>
    <p:extLst>
      <p:ext uri="{BB962C8B-B14F-4D97-AF65-F5344CB8AC3E}">
        <p14:creationId xmlns:p14="http://schemas.microsoft.com/office/powerpoint/2010/main" val="32388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na Foreign Exchange Reser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7384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344" y="3048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smtClean="0">
                <a:latin typeface="Calibri" panose="020F0502020204030204" pitchFamily="34" charset="0"/>
              </a:rPr>
              <a:t>China’s foreign exchange reserves peaked at $4 tr. in June 2014</a:t>
            </a:r>
            <a:endParaRPr lang="en-US" sz="26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11430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15000" y="2244435"/>
            <a:ext cx="1524000" cy="95596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04159" y="990599"/>
            <a:ext cx="3087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&amp;</a:t>
            </a:r>
            <a:r>
              <a:rPr lang="en-US" sz="2400" dirty="0" smtClean="0">
                <a:latin typeface="Calibri" panose="020F0502020204030204" pitchFamily="34" charset="0"/>
              </a:rPr>
              <a:t> fell by $</a:t>
            </a:r>
            <a:r>
              <a:rPr lang="en-US" sz="8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1 trillion through April 2017.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138" y="6019800"/>
            <a:ext cx="908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PBoC is no longer intervening to push down the RMB.  The opposite!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end of RMB manipulation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realization that China was no longer pushing the RMB down spread slowly.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last politician to </a:t>
            </a:r>
            <a:r>
              <a:rPr lang="en-US" sz="3000" dirty="0" smtClean="0"/>
              <a:t>get </a:t>
            </a:r>
            <a:r>
              <a:rPr lang="en-US" sz="3000" dirty="0"/>
              <a:t>the message: 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President </a:t>
            </a:r>
            <a:r>
              <a:rPr lang="en-US" sz="3000" dirty="0"/>
              <a:t>Trump.</a:t>
            </a:r>
          </a:p>
          <a:p>
            <a:pPr lvl="1"/>
            <a:r>
              <a:rPr lang="en-US" dirty="0"/>
              <a:t>As recently as February 23, he </a:t>
            </a:r>
            <a:r>
              <a:rPr lang="en-US" dirty="0" smtClean="0"/>
              <a:t>called </a:t>
            </a:r>
            <a:r>
              <a:rPr lang="en-US" dirty="0"/>
              <a:t>China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“champion </a:t>
            </a:r>
            <a:r>
              <a:rPr lang="en-US" dirty="0"/>
              <a:t>of currency manipulators</a:t>
            </a:r>
            <a:r>
              <a:rPr lang="en-US" dirty="0" smtClean="0"/>
              <a:t>,”</a:t>
            </a:r>
            <a:endParaRPr lang="en-US" dirty="0"/>
          </a:p>
          <a:p>
            <a:pPr lvl="2"/>
            <a:r>
              <a:rPr lang="en-US" dirty="0"/>
              <a:t>as he had throughout his </a:t>
            </a:r>
            <a:r>
              <a:rPr lang="en-US" dirty="0" smtClean="0"/>
              <a:t>election campaign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On April </a:t>
            </a:r>
            <a:r>
              <a:rPr lang="en-US" dirty="0"/>
              <a:t>12, he suddenly changed: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they’re not currency manipulators,”</a:t>
            </a:r>
          </a:p>
          <a:p>
            <a:pPr lvl="2"/>
            <a:r>
              <a:rPr lang="en-US" dirty="0"/>
              <a:t>yet without admitting he had been wrong </a:t>
            </a:r>
            <a:r>
              <a:rPr lang="en-US" dirty="0" smtClean="0"/>
              <a:t>before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0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1828</Words>
  <Application>Microsoft Office PowerPoint</Application>
  <PresentationFormat>On-screen Show (4:3)</PresentationFormat>
  <Paragraphs>330</Paragraphs>
  <Slides>61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China in the World Economy</vt:lpstr>
      <vt:lpstr>A view of recent Chinese financial  and macroeconomic developments</vt:lpstr>
      <vt:lpstr>2015: Chinese financial turmoil</vt:lpstr>
      <vt:lpstr>China’s stock prices fell sharply from June 2015</vt:lpstr>
      <vt:lpstr>RMB/$ rate rose sharply, Aug. 2015 &amp; Jan. 2016.</vt:lpstr>
      <vt:lpstr>2015 Chinese financial turmoil</vt:lpstr>
      <vt:lpstr>1) Clear evidence:  it was not currency manipulation.</vt:lpstr>
      <vt:lpstr>PowerPoint Presentation</vt:lpstr>
      <vt:lpstr>The end of RMB manipulation</vt:lpstr>
      <vt:lpstr>True, ten years ago the RMB was undervalued by just about any criterion.</vt:lpstr>
      <vt:lpstr>PowerPoint Presentation</vt:lpstr>
      <vt:lpstr>PowerPoint Presentation</vt:lpstr>
      <vt:lpstr>PowerPoint Presentation</vt:lpstr>
      <vt:lpstr>PowerPoint Presentation</vt:lpstr>
      <vt:lpstr>Why has the RMB depreciated since 2014? Could China have been using other means  to push it down?</vt:lpstr>
      <vt:lpstr>The FX fundamentals had turned negative,</vt:lpstr>
      <vt:lpstr>The economy slowed down,  from ≈ 10% in the 30 years up to 2010,  to ≈ 7% by 2015.</vt:lpstr>
      <vt:lpstr>PowerPoint Presentation</vt:lpstr>
      <vt:lpstr>=&gt; Depreciation of RMB, 2014-16</vt:lpstr>
      <vt:lpstr>2) So, then, was the financial turmoil of 2015 evidence that China’s slowdown was likely  to take the form of a hard landing?</vt:lpstr>
      <vt:lpstr>PowerPoint Presentation</vt:lpstr>
      <vt:lpstr>The stock  market plunge  merely reversed (part of) the preceding bubble.</vt:lpstr>
      <vt:lpstr>Macro management</vt:lpstr>
      <vt:lpstr>Slower long-term growth path</vt:lpstr>
      <vt:lpstr>Is there a middle-income growth trap?</vt:lpstr>
      <vt:lpstr>Pritchett &amp; Summers (2014): “Regression to the mean” fits the data better than middle-income trap</vt:lpstr>
      <vt:lpstr>Transition to slower growth path</vt:lpstr>
      <vt:lpstr>Needed reforms</vt:lpstr>
      <vt:lpstr>Conclusions</vt:lpstr>
      <vt:lpstr>China in the World Economy</vt:lpstr>
      <vt:lpstr>Appendices</vt:lpstr>
      <vt:lpstr>(I) Exchange Rate Policy, 2005-11</vt:lpstr>
      <vt:lpstr>PowerPoint Presentation</vt:lpstr>
      <vt:lpstr>Against an average of currencies,  rather than just the $, the RMB hit a record high in 2014.</vt:lpstr>
      <vt:lpstr>PowerPoint Presentation</vt:lpstr>
      <vt:lpstr>China’s trade balance</vt:lpstr>
      <vt:lpstr>The natural adjustment process was delayed.</vt:lpstr>
      <vt:lpstr>But prices eventually adjusted.</vt:lpstr>
      <vt:lpstr>Chinese wages rose</vt:lpstr>
      <vt:lpstr>In response to rising wages, some labor-intensive manufacturing has moved out of China</vt:lpstr>
      <vt:lpstr>5 types of adjustment are gradually reallocating resources in response to the new high level of costs  in the factories of China’s coastal provinces: </vt:lpstr>
      <vt:lpstr>PowerPoint Presentation</vt:lpstr>
      <vt:lpstr>Expansion of the services sector.   This 6th dimension of adjustment still lags behind,</vt:lpstr>
      <vt:lpstr>(II) Countercycal macro policy</vt:lpstr>
      <vt:lpstr>PowerPoint Presentation</vt:lpstr>
      <vt:lpstr>(b) China’s CPI accelerated in 2007-08.</vt:lpstr>
      <vt:lpstr>(c) Apparent 2007-08 bubble in stock market </vt:lpstr>
      <vt:lpstr>PowerPoint Presentation</vt:lpstr>
      <vt:lpstr>PowerPoint Presentation</vt:lpstr>
      <vt:lpstr>(2) Global recession &amp; response: 2009</vt:lpstr>
      <vt:lpstr>China was hit by the 2009 global recession. </vt:lpstr>
      <vt:lpstr>Chinese government investment spending in 2009 counteracted the recession.</vt:lpstr>
      <vt:lpstr>PowerPoint Presentation</vt:lpstr>
      <vt:lpstr>House prices rose relative even to rents in 2010, as in 2007</vt:lpstr>
      <vt:lpstr>China in 2010 resumed raising reserve requirements in a renewed attempt to rein in M1 growth.</vt:lpstr>
      <vt:lpstr>China tightened monetary policy in 2011,  as it had in 2007: raising interest rates &amp; reserve requirements.</vt:lpstr>
      <vt:lpstr>PowerPoint Presentation</vt:lpstr>
      <vt:lpstr>PowerPoint Presentation</vt:lpstr>
      <vt:lpstr>Besides tightening monetary policy in 2011, China also tightened macroprudential policies, particularly in housing finance: Loan-to-Value and Debt-Service-to-Income limits</vt:lpstr>
      <vt:lpstr>PowerPoint Presentation</vt:lpstr>
      <vt:lpstr>Relevant publications by the speaker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in the World Economy</dc:title>
  <dc:creator>Dell</dc:creator>
  <cp:lastModifiedBy>Dell</cp:lastModifiedBy>
  <cp:revision>151</cp:revision>
  <dcterms:created xsi:type="dcterms:W3CDTF">2017-05-21T07:30:54Z</dcterms:created>
  <dcterms:modified xsi:type="dcterms:W3CDTF">2017-06-02T16:30:12Z</dcterms:modified>
</cp:coreProperties>
</file>