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74" r:id="rId12"/>
    <p:sldId id="268" r:id="rId13"/>
    <p:sldId id="275" r:id="rId14"/>
    <p:sldId id="270" r:id="rId15"/>
    <p:sldId id="276" r:id="rId16"/>
    <p:sldId id="272" r:id="rId17"/>
    <p:sldId id="277" r:id="rId18"/>
    <p:sldId id="273" r:id="rId19"/>
    <p:sldId id="271" r:id="rId20"/>
    <p:sldId id="269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0" autoAdjust="0"/>
  </p:normalViewPr>
  <p:slideViewPr>
    <p:cSldViewPr snapToGrid="0">
      <p:cViewPr varScale="1">
        <p:scale>
          <a:sx n="77" d="100"/>
          <a:sy n="77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9094E5-09C9-46A2-A2F9-BDDCA78D4D68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C27282-AAE5-45C5-BB3F-0A2F0951D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001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C27282-AAE5-45C5-BB3F-0A2F0951D33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13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3EF2D-31FC-0D66-4823-62D9F60908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A95C4A-5328-D6AA-0D6E-FB1B825E5A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051DFD-3612-4CD9-DD83-5B2A06840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DC24B-7002-4DDA-9DF1-2F317892650D}" type="datetime1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20B2B2-1065-6368-9997-B63DD08C3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96374D-3626-8374-606E-18D0D9A29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98B3-07F5-4A46-A435-BB2100611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776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D6C23-E50B-4B22-FB62-E3BA1F76F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C939F1-9325-D706-7A2A-D3BFA891D5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2EEC11-BC34-3D87-1685-8E4371F54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AC271-1FBD-4978-B9FD-82A2AC40AA3C}" type="datetime1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CB6A52-53B2-C75D-BEF0-E4497ED3F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8C548B-0B8D-A92E-4CA0-27EDDCA63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98B3-07F5-4A46-A435-BB2100611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575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0CED6A-6EF5-4FFE-94B5-D74FDCB5C3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2361CC-3EBB-D154-86D5-056C7755E4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97CFAC-276E-587D-767B-C8769F930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851BE-FDD7-4C5A-85DB-49FFBA60298E}" type="datetime1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6DE334-AF8A-487C-9B52-0DF986F21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11BB7A-0753-93FE-952E-FAA69F1C2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98B3-07F5-4A46-A435-BB2100611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702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85B0D-DA61-3CD1-7C51-9BC33CBB4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48258A-A3A8-D46A-E053-EFE7AC95ED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A852EE-373C-4DB1-1B6A-FE5B95A0B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3CC8C-B2D8-4FD5-9D43-DB0A982C945D}" type="datetime1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45915F-98B5-D209-1C6D-25F5124FC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6EE2A8-6BDD-29A4-A23B-BBBCAB04D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98B3-07F5-4A46-A435-BB2100611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837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CC45C-C411-0FCE-7EF7-5C2FD6BBC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4E7D9F-5273-A0ED-3266-B91ED15144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963E79-DF54-A4D9-96E8-C2FBEAA44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3E5C6-26B2-4677-9D78-81C83BD612A6}" type="datetime1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F4A1E4-7B8F-3403-34FC-F1B475186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78F50F-9C31-21BC-8167-9288422D6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98B3-07F5-4A46-A435-BB2100611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389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9C851-AB05-AE13-1A7B-F2D35B4C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F22D9-27CA-1AB0-07BA-8882CE5286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C52769-B3B2-3837-161C-7F5656944D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CC9AAC-223A-B03B-BECD-8AD433FEB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4C2DA-6D2D-43D2-AAF5-78632F531FC7}" type="datetime1">
              <a:rPr lang="en-US" smtClean="0"/>
              <a:t>1/17/2024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16583A-5E42-2CD7-82EB-D2BCED589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A9605B-DE8A-58A9-D116-DFF30321F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98B3-07F5-4A46-A435-BB2100611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457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80137-6F25-4E05-BD20-63A2B6706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9D17B8-1EB9-1B18-C5D9-01D4F7127E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367947-70D4-B435-E5E1-91724CF302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F0CCBF-9903-A432-CBFF-532AEDEF1D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BB4909-E884-6EF5-5F67-680E8F14DD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0C18EE1-E8C6-472E-34BE-B70D29640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8F0DD-42E0-4C16-A795-7ED020FD6A3F}" type="datetime1">
              <a:rPr lang="en-US" smtClean="0"/>
              <a:t>1/17/2024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4CD135-E1D5-5331-D764-237914859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677F655-E08F-F51A-7304-EC577F775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98B3-07F5-4A46-A435-BB2100611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065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1695D-E679-54CD-BEB7-5BC8B331B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17B577-33DE-597E-A863-3C3B5BCC9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2859F-A66B-40B8-A1E5-1B79221DD01B}" type="datetime1">
              <a:rPr lang="en-US" smtClean="0"/>
              <a:t>1/17/2024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4C054C-BBF9-B831-3FBB-8DF5F338C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697D75-D971-683C-8588-62A4CB835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98B3-07F5-4A46-A435-BB2100611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453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BC8D3F-613A-67C2-B607-7A885394E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BD915-C3CC-4F84-81E8-32CD9B3D6209}" type="datetime1">
              <a:rPr lang="en-US" smtClean="0"/>
              <a:t>1/17/2024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914DAD-AFA0-F690-9F58-C332B9330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ABF2D5-9E95-95E1-8844-811980666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98B3-07F5-4A46-A435-BB2100611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971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B6D6CE-7D6F-E801-6D3D-AD5B0B453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0C5D75-1A36-77AA-64C6-91C92F65E5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A5EE0B-729D-19E7-81DF-1C14013558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C5BA58-7A96-E019-DBF2-70D78DCB4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2131B-10FE-475C-AD41-4C70FCC03730}" type="datetime1">
              <a:rPr lang="en-US" smtClean="0"/>
              <a:t>1/17/2024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E48C84-6689-7951-C028-99B3176B3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62CE5C-8209-548A-09B1-31EA2C5B3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98B3-07F5-4A46-A435-BB2100611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060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1AF7F-7FCD-4C1C-CC23-25ED29903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9A7A07-A09E-9AD6-AD91-DAFBDB9733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3B5E75-F1AD-EE4A-8F68-8125EC84D7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D3F59A-C686-78E3-231C-5D3CD7C78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E2F0A-E2B7-4655-B740-E1092239ADED}" type="datetime1">
              <a:rPr lang="en-US" smtClean="0"/>
              <a:t>1/17/2024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7957C2-C87D-1667-4AFC-E5A479502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110622-810E-B91E-E463-4E49B7E50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98B3-07F5-4A46-A435-BB2100611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014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2EC622-D522-AF23-086D-F156F093E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13AAB7-AF2B-5B5A-21B2-7853E72937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FEAB1F-05E6-F495-35A6-5A404E2A26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11333-5C34-4CD6-B595-14D68CA9B937}" type="datetime1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A289C5-E320-B875-EAC6-C24454A82E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9AAB2-DCD5-3CDE-D31D-7CE96EBB9C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0798B3-07F5-4A46-A435-BB2100611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31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5431D9-8EE0-108F-6E2A-50B12F4750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64530" y="1263535"/>
            <a:ext cx="10227425" cy="2811694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2971800" algn="ctr"/>
              </a:tabLst>
            </a:pPr>
            <a:br>
              <a:rPr lang="en-US" sz="44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Dollar versus the Euro </a:t>
            </a:r>
            <a:br>
              <a:rPr lang="en-US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 International Reserve Currencies</a:t>
            </a:r>
            <a:b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600" dirty="0">
                <a:effectLst/>
                <a:latin typeface="+mn-lt"/>
                <a:ea typeface="MS Mincho" panose="02020609040205080304" pitchFamily="49" charset="-128"/>
              </a:rPr>
              <a:t>Menzie D. Chinn </a:t>
            </a:r>
            <a:r>
              <a:rPr lang="en-US" sz="2800" dirty="0">
                <a:effectLst/>
                <a:latin typeface="+mn-lt"/>
                <a:ea typeface="MS Mincho" panose="02020609040205080304" pitchFamily="49" charset="-128"/>
              </a:rPr>
              <a:t>(University of Wisconsin, Madison)</a:t>
            </a:r>
            <a:r>
              <a:rPr lang="en-US" sz="2800" dirty="0">
                <a:latin typeface="+mn-lt"/>
                <a:ea typeface="MS Mincho" panose="02020609040205080304" pitchFamily="49" charset="-128"/>
              </a:rPr>
              <a:t> </a:t>
            </a:r>
            <a:br>
              <a:rPr lang="en-US" sz="2800" dirty="0">
                <a:latin typeface="+mn-lt"/>
                <a:ea typeface="MS Mincho" panose="02020609040205080304" pitchFamily="49" charset="-128"/>
              </a:rPr>
            </a:br>
            <a:r>
              <a:rPr lang="en-US" sz="36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Jeffrey A. Frankel </a:t>
            </a:r>
            <a:r>
              <a:rPr lang="en-US" sz="28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(Harvard University) </a:t>
            </a:r>
            <a:br>
              <a:rPr lang="en-US" sz="36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6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Hiro Ito </a:t>
            </a:r>
            <a:r>
              <a:rPr lang="en-US" sz="28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(Portland State University)</a:t>
            </a:r>
            <a:endParaRPr lang="en-US" sz="2800" dirty="0"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7337A5-8F57-EB1B-3EF0-0F36B21298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6242" y="4766584"/>
            <a:ext cx="9144000" cy="1655762"/>
          </a:xfrm>
        </p:spPr>
        <p:txBody>
          <a:bodyPr/>
          <a:lstStyle/>
          <a:p>
            <a:r>
              <a:rPr lang="en-US" sz="3200" dirty="0"/>
              <a:t>The ECB@25 Symposium</a:t>
            </a:r>
          </a:p>
          <a:p>
            <a:r>
              <a:rPr lang="en-US" sz="2800" dirty="0"/>
              <a:t>Erasmus University</a:t>
            </a:r>
          </a:p>
          <a:p>
            <a:r>
              <a:rPr lang="en-US" sz="2800" dirty="0"/>
              <a:t>January 16, 2024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E2F68D-9E4B-E6E7-5AF4-BA2AA8FED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98B3-07F5-4A46-A435-BB21006117C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709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0CF7A42-4F9E-8489-6D4F-19E5AC48F2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08364" y="232721"/>
            <a:ext cx="9775271" cy="7811943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5CE5A5C-C7B3-EDD9-12D5-1DDBCD825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98B3-07F5-4A46-A435-BB21006117C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1216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0CF7A42-4F9E-8489-6D4F-19E5AC48F2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08364" y="232721"/>
            <a:ext cx="9775271" cy="7811943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17529E9-171E-10CD-1042-AFA15E74D56D}"/>
              </a:ext>
            </a:extLst>
          </p:cNvPr>
          <p:cNvSpPr/>
          <p:nvPr/>
        </p:nvSpPr>
        <p:spPr>
          <a:xfrm>
            <a:off x="2137026" y="3082247"/>
            <a:ext cx="8003568" cy="346753"/>
          </a:xfrm>
          <a:prstGeom prst="roundRect">
            <a:avLst/>
          </a:prstGeom>
          <a:noFill/>
          <a:ln w="317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EAF035-CF1E-217A-D74E-133324B69B71}"/>
              </a:ext>
            </a:extLst>
          </p:cNvPr>
          <p:cNvSpPr txBox="1"/>
          <p:nvPr/>
        </p:nvSpPr>
        <p:spPr>
          <a:xfrm>
            <a:off x="10263884" y="3102795"/>
            <a:ext cx="18298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Largest </a:t>
            </a:r>
            <a:r>
              <a:rPr lang="en-US" dirty="0" err="1">
                <a:solidFill>
                  <a:srgbClr val="FF0000"/>
                </a:solidFill>
              </a:rPr>
              <a:t>std’d</a:t>
            </a:r>
            <a:r>
              <a:rPr lang="en-US" dirty="0">
                <a:solidFill>
                  <a:srgbClr val="FF0000"/>
                </a:solidFill>
              </a:rPr>
              <a:t> beta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FB21A9-E320-F4DF-4051-EE595D0D0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98B3-07F5-4A46-A435-BB21006117C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6116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F926087-8887-272A-DC0C-C925C54219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8026" y="224165"/>
            <a:ext cx="9855947" cy="6633835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8AD990-46F7-2F23-811E-77432AD8E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98B3-07F5-4A46-A435-BB21006117C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5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F926087-8887-272A-DC0C-C925C54219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8026" y="224165"/>
            <a:ext cx="9855947" cy="6633835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4BE4DC09-2468-4483-871C-186AA9E34A4E}"/>
              </a:ext>
            </a:extLst>
          </p:cNvPr>
          <p:cNvSpPr/>
          <p:nvPr/>
        </p:nvSpPr>
        <p:spPr>
          <a:xfrm>
            <a:off x="1777429" y="2722652"/>
            <a:ext cx="8435083" cy="369332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B997838-7C3A-868D-13A1-D45799784632}"/>
              </a:ext>
            </a:extLst>
          </p:cNvPr>
          <p:cNvSpPr txBox="1"/>
          <p:nvPr/>
        </p:nvSpPr>
        <p:spPr>
          <a:xfrm>
            <a:off x="10212512" y="2722652"/>
            <a:ext cx="18298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Largest </a:t>
            </a:r>
            <a:r>
              <a:rPr lang="en-US" dirty="0" err="1">
                <a:solidFill>
                  <a:srgbClr val="FF0000"/>
                </a:solidFill>
              </a:rPr>
              <a:t>std’d</a:t>
            </a:r>
            <a:r>
              <a:rPr lang="en-US" dirty="0">
                <a:solidFill>
                  <a:srgbClr val="FF0000"/>
                </a:solidFill>
              </a:rPr>
              <a:t> beta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888D99-B877-A2D1-5E83-F7FB97E5C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98B3-07F5-4A46-A435-BB21006117C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1476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1C83E6-6183-2F36-1BDF-15E811C84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90372"/>
          </a:xfrm>
        </p:spPr>
        <p:txBody>
          <a:bodyPr>
            <a:normAutofit fontScale="90000"/>
          </a:bodyPr>
          <a:lstStyle/>
          <a:p>
            <a:r>
              <a:rPr lang="en-US" dirty="0"/>
              <a:t>Central Bank Holding Shares, 5 Reserve Currencies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01013D7-2F2B-CAF2-922D-36904C826A6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10251" y="955498"/>
            <a:ext cx="8823502" cy="5772564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A4DEE52-72D1-A587-CC73-4DAA14B82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98B3-07F5-4A46-A435-BB21006117C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9297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1C83E6-6183-2F36-1BDF-15E811C84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90372"/>
          </a:xfrm>
        </p:spPr>
        <p:txBody>
          <a:bodyPr>
            <a:normAutofit fontScale="90000"/>
          </a:bodyPr>
          <a:lstStyle/>
          <a:p>
            <a:r>
              <a:rPr lang="en-US" dirty="0"/>
              <a:t>Central Bank Holding Shares, 5 Reserve Currencies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01013D7-2F2B-CAF2-922D-36904C826A6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10251" y="955498"/>
            <a:ext cx="8823502" cy="5772564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D708E6A9-8826-81C8-B4ED-560BB9434AED}"/>
              </a:ext>
            </a:extLst>
          </p:cNvPr>
          <p:cNvSpPr/>
          <p:nvPr/>
        </p:nvSpPr>
        <p:spPr>
          <a:xfrm>
            <a:off x="2003461" y="2126751"/>
            <a:ext cx="8291245" cy="400692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3AB0B72-9D56-D79F-05F2-75DC34D15D07}"/>
              </a:ext>
            </a:extLst>
          </p:cNvPr>
          <p:cNvSpPr txBox="1"/>
          <p:nvPr/>
        </p:nvSpPr>
        <p:spPr>
          <a:xfrm>
            <a:off x="10487916" y="2158111"/>
            <a:ext cx="1320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Size matters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6BF2AA-EE7C-F06E-0F7D-28E18DB99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98B3-07F5-4A46-A435-BB21006117C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9984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1C83E6-6183-2F36-1BDF-15E811C84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90372"/>
          </a:xfrm>
        </p:spPr>
        <p:txBody>
          <a:bodyPr>
            <a:normAutofit fontScale="90000"/>
          </a:bodyPr>
          <a:lstStyle/>
          <a:p>
            <a:r>
              <a:rPr lang="en-US" dirty="0"/>
              <a:t>Central Bank Holding </a:t>
            </a:r>
            <a:r>
              <a:rPr lang="en-US" dirty="0">
                <a:solidFill>
                  <a:srgbClr val="FF0000"/>
                </a:solidFill>
              </a:rPr>
              <a:t>Logit</a:t>
            </a:r>
            <a:r>
              <a:rPr lang="en-US" dirty="0"/>
              <a:t>, 5 Reserve Currencies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CC4B097B-22A9-B581-818E-BC7BDD3579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33571" y="955498"/>
            <a:ext cx="8124858" cy="5666664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CD7C323-F630-8CBB-219F-6BA20577C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98B3-07F5-4A46-A435-BB21006117C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3539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1C83E6-6183-2F36-1BDF-15E811C84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90372"/>
          </a:xfrm>
        </p:spPr>
        <p:txBody>
          <a:bodyPr>
            <a:normAutofit fontScale="90000"/>
          </a:bodyPr>
          <a:lstStyle/>
          <a:p>
            <a:r>
              <a:rPr lang="en-US" dirty="0"/>
              <a:t>Central Bank Holding </a:t>
            </a:r>
            <a:r>
              <a:rPr lang="en-US" dirty="0">
                <a:solidFill>
                  <a:srgbClr val="FF0000"/>
                </a:solidFill>
              </a:rPr>
              <a:t>Logit</a:t>
            </a:r>
            <a:r>
              <a:rPr lang="en-US" dirty="0"/>
              <a:t>, 5 Reserve Currencies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CC4B097B-22A9-B581-818E-BC7BDD3579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33571" y="955498"/>
            <a:ext cx="8124858" cy="5666664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A5D42807-C1D5-73CA-1812-8D1DA54463C2}"/>
              </a:ext>
            </a:extLst>
          </p:cNvPr>
          <p:cNvSpPr/>
          <p:nvPr/>
        </p:nvSpPr>
        <p:spPr>
          <a:xfrm>
            <a:off x="2208944" y="2969231"/>
            <a:ext cx="7685069" cy="369870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F0F7B9F-410D-DF05-7D21-B389E07973D5}"/>
              </a:ext>
            </a:extLst>
          </p:cNvPr>
          <p:cNvSpPr txBox="1"/>
          <p:nvPr/>
        </p:nvSpPr>
        <p:spPr>
          <a:xfrm>
            <a:off x="10069386" y="2969231"/>
            <a:ext cx="1481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Trade matters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FD3AE0-2ECF-87A2-1F15-6B2165276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98B3-07F5-4A46-A435-BB21006117C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3625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1C83E6-6183-2F36-1BDF-15E811C84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925710" cy="502187"/>
          </a:xfrm>
        </p:spPr>
        <p:txBody>
          <a:bodyPr>
            <a:normAutofit fontScale="90000"/>
          </a:bodyPr>
          <a:lstStyle/>
          <a:p>
            <a:r>
              <a:rPr lang="en-US" dirty="0"/>
              <a:t>CB Recursive Holdings Shares, 5 Reserve Currencies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6624630-2714-81BE-6555-09C5CCE884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44191" y="867313"/>
            <a:ext cx="8142982" cy="5839093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522F94DC-4D55-9EFE-63D0-DE268E05AD27}"/>
              </a:ext>
            </a:extLst>
          </p:cNvPr>
          <p:cNvSpPr/>
          <p:nvPr/>
        </p:nvSpPr>
        <p:spPr>
          <a:xfrm>
            <a:off x="2732926" y="5260369"/>
            <a:ext cx="7654247" cy="246579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F3EAAE8-A93F-E21F-F53A-214661018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98B3-07F5-4A46-A435-BB21006117C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5402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2885D-0742-8BF6-E4CE-C458BD5F0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Robustness Checks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615BC-99D0-F2A8-955B-38EC954308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lang="en-US" dirty="0"/>
              <a:t>Coefficients, statistical significance do not change significantly if using </a:t>
            </a:r>
            <a:r>
              <a:rPr lang="en-US" dirty="0" err="1"/>
              <a:t>tobit</a:t>
            </a:r>
            <a:r>
              <a:rPr lang="en-US" dirty="0"/>
              <a:t> instead of OLS.</a:t>
            </a:r>
          </a:p>
          <a:p>
            <a:r>
              <a:rPr lang="en-US" dirty="0"/>
              <a:t>Relative size, turnover in reserve currency issuer countries not significant</a:t>
            </a:r>
          </a:p>
          <a:p>
            <a:r>
              <a:rPr lang="en-US" dirty="0"/>
              <a:t>Geopolitical distance using UN voting (e.g., Goldberg &amp; </a:t>
            </a:r>
            <a:r>
              <a:rPr lang="en-US" dirty="0" err="1"/>
              <a:t>Hannaoui</a:t>
            </a:r>
            <a:r>
              <a:rPr lang="en-US" dirty="0"/>
              <a:t>) similar to alliance variable</a:t>
            </a:r>
          </a:p>
          <a:p>
            <a:r>
              <a:rPr lang="en-US" dirty="0"/>
              <a:t>Specific sanctions variables, country </a:t>
            </a:r>
            <a:r>
              <a:rPr lang="en-US" i="1" dirty="0"/>
              <a:t>i</a:t>
            </a:r>
            <a:r>
              <a:rPr lang="en-US" dirty="0"/>
              <a:t> against </a:t>
            </a:r>
            <a:r>
              <a:rPr lang="en-US" i="1" dirty="0"/>
              <a:t>j</a:t>
            </a:r>
            <a:r>
              <a:rPr lang="en-US" dirty="0"/>
              <a:t> do not change the results.</a:t>
            </a:r>
          </a:p>
          <a:p>
            <a:r>
              <a:rPr lang="en-US" dirty="0"/>
              <a:t>(Invoicing share, </a:t>
            </a:r>
            <a:r>
              <a:rPr lang="en-US" dirty="0" err="1"/>
              <a:t>fx</a:t>
            </a:r>
            <a:r>
              <a:rPr lang="en-US" dirty="0"/>
              <a:t> turnover would enter in significantly but are highly endogenous)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385A54-EB3A-060E-525C-3663098CA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98B3-07F5-4A46-A435-BB21006117C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003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E827E-90BC-E3A5-A424-9FF25103B3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8811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100" kern="100" dirty="0">
                <a:latin typeface="Tenorite Display" panose="020F05020202040302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Menzie</a:t>
            </a:r>
            <a:r>
              <a:rPr lang="en-US" sz="3100" kern="100" dirty="0">
                <a:effectLst/>
                <a:latin typeface="Tenorite Display" panose="020F05020202040302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Chinn &amp; Jeffrey Frankel (2005, 2007), “Will the Euro Eventually Surpass the Dollar as Leading International Reserve Currency?”</a:t>
            </a:r>
            <a:b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132B71-E234-C6C1-9650-2C99CFA069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20730"/>
            <a:ext cx="10515600" cy="4879571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At that time, we estimated an equation to determine aggregate central banks’ holdings of $ reserves, vs. DM, vs. ¥, vs. £, over 1973-1998.</a:t>
            </a:r>
          </a:p>
          <a:p>
            <a:r>
              <a:rPr lang="en-US" dirty="0"/>
              <a:t>Four key determinants</a:t>
            </a:r>
          </a:p>
          <a:p>
            <a:pPr lvl="1"/>
            <a:r>
              <a:rPr lang="en-US" dirty="0"/>
              <a:t>Size of economy where currency is issued: GDP</a:t>
            </a:r>
          </a:p>
          <a:p>
            <a:pPr lvl="1"/>
            <a:r>
              <a:rPr lang="en-US" dirty="0"/>
              <a:t>Size of financial markets located in host country:  forex turnover</a:t>
            </a:r>
          </a:p>
          <a:p>
            <a:pPr lvl="1"/>
            <a:r>
              <a:rPr lang="en-US" dirty="0"/>
              <a:t>Issuer’s ability to discipline its exorbitant privilege &amp; so maintain the value of its currency: average rate of depreciation. </a:t>
            </a:r>
          </a:p>
          <a:p>
            <a:pPr lvl="1"/>
            <a:r>
              <a:rPr lang="en-US" dirty="0"/>
              <a:t>Network externalities: long lag in effects + tipping-point functional form.</a:t>
            </a:r>
            <a:br>
              <a:rPr lang="en-US" dirty="0"/>
            </a:br>
            <a:endParaRPr lang="en-US" dirty="0"/>
          </a:p>
          <a:p>
            <a:r>
              <a:rPr lang="en-US" dirty="0"/>
              <a:t>Then we used the estimates to simulate future $ vs. € shares.</a:t>
            </a:r>
          </a:p>
          <a:p>
            <a:r>
              <a:rPr lang="en-US" dirty="0"/>
              <a:t>We found: € would catch up with $ by 2020, </a:t>
            </a:r>
            <a:r>
              <a:rPr lang="en-US" i="1" dirty="0"/>
              <a:t>provided</a:t>
            </a:r>
          </a:p>
          <a:p>
            <a:pPr lvl="1"/>
            <a:r>
              <a:rPr lang="en-US" dirty="0"/>
              <a:t>UK &amp; Sweden joined € so that its GDP &amp; financial markets surpassed US.</a:t>
            </a:r>
          </a:p>
          <a:p>
            <a:pPr lvl="1"/>
            <a:r>
              <a:rPr lang="en-US" dirty="0"/>
              <a:t>The $ continued its trend depreciation.</a:t>
            </a:r>
          </a:p>
          <a:p>
            <a:r>
              <a:rPr lang="en-US" dirty="0"/>
              <a:t>Neither of those two things happened.   Euro’s share stayed below 20%.</a:t>
            </a:r>
          </a:p>
          <a:p>
            <a:pPr lvl="1"/>
            <a:r>
              <a:rPr lang="en-US" dirty="0"/>
              <a:t>Nevertheless, the $ share has continued its slow decline.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C33989-908F-7E80-F370-CDABC3D66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98B3-07F5-4A46-A435-BB21006117C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3093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896D7-5F18-0FF7-47C4-8A56E6541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6D32EA-6E47-A717-2BB9-0D86EA115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dollar retains dominance as reserve currency – due to use as anchor currency, size.</a:t>
            </a:r>
          </a:p>
          <a:p>
            <a:r>
              <a:rPr lang="en-US" dirty="0"/>
              <a:t>The euro is held in large part due to trade (which follows from distance)</a:t>
            </a:r>
          </a:p>
          <a:p>
            <a:r>
              <a:rPr lang="en-US" dirty="0"/>
              <a:t>Relative GDP matters, but only shows up when exploiting cross currency variation (as in the central bank data – five currency regressions)</a:t>
            </a:r>
          </a:p>
          <a:p>
            <a:r>
              <a:rPr lang="en-US" dirty="0"/>
              <a:t>Sanctions (as dummy variable) do not show up as significantly important…yet.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EE9504-1685-9D67-076E-09711B134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98B3-07F5-4A46-A435-BB21006117C6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609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F29C3-165F-0370-E82F-FA5A847A1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 lot has changed since 2005…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B4BA26-18A7-AB35-1426-1F125A8EAF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718425"/>
          </a:xfrm>
        </p:spPr>
        <p:txBody>
          <a:bodyPr>
            <a:norm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The “new view” of Eichengreen (2010) de-emphasized network externalities &amp; consequent lags.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ea typeface="Calibri" panose="020F0502020204030204" pitchFamily="34" charset="0"/>
              </a:rPr>
              <a:t>The RMB replaced the € as the most-discussed eventual $ rival.</a:t>
            </a:r>
          </a:p>
          <a:p>
            <a:pPr marL="457200" lvl="1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dirty="0">
                <a:ea typeface="Calibri" panose="020F0502020204030204" pitchFamily="34" charset="0"/>
              </a:rPr>
              <a:t>-- Euro (&amp; SGP) fared poorly, 2008-2010.</a:t>
            </a:r>
          </a:p>
          <a:p>
            <a:pPr marL="457200" lvl="1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dirty="0">
                <a:effectLst/>
                <a:ea typeface="Calibri" panose="020F0502020204030204" pitchFamily="34" charset="0"/>
              </a:rPr>
              <a:t>-- Subramanian (2011), e.g., forecast RMB would eclipse </a:t>
            </a:r>
            <a:r>
              <a:rPr lang="en-US" dirty="0">
                <a:ea typeface="Calibri" panose="020F0502020204030204" pitchFamily="34" charset="0"/>
              </a:rPr>
              <a:t>$ </a:t>
            </a:r>
            <a:r>
              <a:rPr lang="en-US" dirty="0">
                <a:effectLst/>
                <a:ea typeface="Calibri" panose="020F0502020204030204" pitchFamily="34" charset="0"/>
              </a:rPr>
              <a:t>by 2020.</a:t>
            </a: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400" dirty="0">
                <a:effectLst/>
                <a:ea typeface="Calibri" panose="020F0502020204030204" pitchFamily="34" charset="0"/>
              </a:rPr>
              <a:t>buse of exorbitant privilege not limited to deficits (=&gt; depreciation), </a:t>
            </a:r>
            <a:br>
              <a:rPr lang="en-US" sz="2400" dirty="0">
                <a:effectLst/>
                <a:ea typeface="Calibri" panose="020F0502020204030204" pitchFamily="34" charset="0"/>
              </a:rPr>
            </a:br>
            <a:r>
              <a:rPr lang="en-US" sz="2400" dirty="0">
                <a:effectLst/>
                <a:ea typeface="Calibri" panose="020F0502020204030204" pitchFamily="34" charset="0"/>
              </a:rPr>
              <a:t>but can also consist of frequent use of sanctions.  </a:t>
            </a:r>
          </a:p>
          <a:p>
            <a:pPr marL="457200" lvl="1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2000" dirty="0">
                <a:effectLst/>
                <a:ea typeface="Calibri" panose="020F0502020204030204" pitchFamily="34" charset="0"/>
              </a:rPr>
              <a:t>-- E.g., US &amp; EU against Russia in 2014 &amp; 2022.</a:t>
            </a: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0" algn="l"/>
              </a:tabLst>
            </a:pPr>
            <a:r>
              <a:rPr lang="en-US" sz="2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Gold re-joined the roster of active international reserve assets.</a:t>
            </a:r>
          </a:p>
          <a:p>
            <a:pPr marL="342900" marR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  <a:tabLst>
                <a:tab pos="0" algn="l"/>
              </a:tabLst>
            </a:pPr>
            <a:r>
              <a:rPr lang="en-US" sz="2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China’s era of 10% growth &amp; capital account liberalization ended in 2014.</a:t>
            </a:r>
            <a:endParaRPr lang="en-US" sz="2400" dirty="0">
              <a:effectLst/>
              <a:ea typeface="Calibri" panose="020F0502020204030204" pitchFamily="34" charset="0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endParaRPr lang="en-US" sz="2400" dirty="0">
              <a:effectLst/>
              <a:ea typeface="Calibri" panose="020F0502020204030204" pitchFamily="34" charset="0"/>
            </a:endParaRP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endParaRPr lang="en-US" sz="1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A6D0A6-BF63-15D8-D979-A8AFA0D95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98B3-07F5-4A46-A435-BB21006117C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145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F29C3-165F-0370-E82F-FA5A847A1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New sorts of data have become available…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B4BA26-18A7-AB35-1426-1F125A8EAF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718425"/>
          </a:xfrm>
        </p:spPr>
        <p:txBody>
          <a:bodyPr>
            <a:norm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China, previously a non-reporting reserve holder, </a:t>
            </a:r>
            <a:r>
              <a:rPr lang="en-US" sz="2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began to </a:t>
            </a:r>
            <a:r>
              <a:rPr lang="en-US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allow the IMF to include the composition of its holdings in COFER. </a:t>
            </a:r>
            <a:br>
              <a:rPr lang="en-US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Whereas most earlier studies only had aggregate central bank holdings of the reserve currencies, it became possible to construct the data holder-by-holder.</a:t>
            </a:r>
          </a:p>
          <a:p>
            <a:pPr marL="457200" lvl="1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kern="100" dirty="0">
                <a:ea typeface="Calibri" panose="020F0502020204030204" pitchFamily="34" charset="0"/>
                <a:cs typeface="Times New Roman" panose="02020603050405020304" pitchFamily="18" charset="0"/>
              </a:rPr>
              <a:t>-- thereby greatly increasing the data set</a:t>
            </a:r>
          </a:p>
          <a:p>
            <a:pPr marL="457200" lvl="1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kern="100" dirty="0">
                <a:ea typeface="Calibri" panose="020F0502020204030204" pitchFamily="34" charset="0"/>
                <a:cs typeface="Times New Roman" panose="02020603050405020304" pitchFamily="18" charset="0"/>
              </a:rPr>
              <a:t>-- plus allowing additional determinants such as bilateral trade and bilateral vulnerability to geopolitical sanctions</a:t>
            </a:r>
          </a:p>
          <a:p>
            <a:pPr marL="457200" lvl="1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dirty="0">
                <a:effectLst/>
                <a:ea typeface="Calibri" panose="020F0502020204030204" pitchFamily="34" charset="0"/>
              </a:rPr>
              <a:t>-- E.g., Ito &amp; McCauley (2020) and Chinn, Ito, </a:t>
            </a:r>
            <a:r>
              <a:rPr lang="en-US" dirty="0">
                <a:ea typeface="Calibri" panose="020F0502020204030204" pitchFamily="34" charset="0"/>
              </a:rPr>
              <a:t>&amp; </a:t>
            </a:r>
            <a:r>
              <a:rPr lang="en-US" dirty="0">
                <a:effectLst/>
                <a:ea typeface="Calibri" panose="020F0502020204030204" pitchFamily="34" charset="0"/>
              </a:rPr>
              <a:t>McCauley (2022). </a:t>
            </a:r>
            <a:br>
              <a:rPr lang="en-US" dirty="0">
                <a:effectLst/>
                <a:ea typeface="Calibri" panose="020F0502020204030204" pitchFamily="34" charset="0"/>
              </a:rPr>
            </a:br>
            <a:br>
              <a:rPr lang="en-US" dirty="0">
                <a:effectLst/>
                <a:ea typeface="Calibri" panose="020F0502020204030204" pitchFamily="34" charset="0"/>
              </a:rPr>
            </a:br>
            <a:r>
              <a:rPr lang="en-US" dirty="0">
                <a:effectLst/>
                <a:ea typeface="Calibri" panose="020F0502020204030204" pitchFamily="34" charset="0"/>
              </a:rPr>
              <a:t>So it is a good time to update our paper of 19 years ago.</a:t>
            </a: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endParaRPr lang="en-US" sz="2400" dirty="0">
              <a:effectLst/>
              <a:ea typeface="Calibri" panose="020F0502020204030204" pitchFamily="34" charset="0"/>
            </a:endParaRP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endParaRPr lang="en-US" sz="1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09DAD0-617A-7F97-BBEB-EF1C60D3E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98B3-07F5-4A46-A435-BB21006117C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615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757AD-08CA-60FD-2046-5783960DF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73562"/>
          </a:xfrm>
        </p:spPr>
        <p:txBody>
          <a:bodyPr>
            <a:normAutofit fontScale="90000"/>
          </a:bodyPr>
          <a:lstStyle/>
          <a:p>
            <a:r>
              <a:rPr lang="en-US" dirty="0"/>
              <a:t>Aggregate Holdings: IMF Annual Reports &amp; COFER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1D06AA0-9CA5-19D6-3928-F575908EB81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26287" y="1233579"/>
            <a:ext cx="9739425" cy="5354186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59AD952-B311-34E7-9352-38F7F77D6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98B3-07F5-4A46-A435-BB21006117C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569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5395B-9504-C770-1C44-1B94CD726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Explaining Aggregates pre-1999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F572E4-BE3B-7735-0022-6FD5BB3B6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1973-1998, USD, DEM, FFR, GBP, JPY, SFR, 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DDD85C7-A3C5-4AAD-7017-59663FC153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077" y="2618441"/>
            <a:ext cx="10502787" cy="1798284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8A118F-17A5-559F-80FA-0AD434A3A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98B3-07F5-4A46-A435-BB21006117C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7239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4F151-288C-8EA4-EB93-3C39F949F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7079"/>
          </a:xfrm>
        </p:spPr>
        <p:txBody>
          <a:bodyPr/>
          <a:lstStyle/>
          <a:p>
            <a:r>
              <a:rPr lang="en-US" dirty="0"/>
              <a:t>Using pre-Euro Equations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1221A0E-82EC-54A0-B788-DB55F8EC76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6805" y="1242204"/>
            <a:ext cx="5696692" cy="309349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356DB20-1107-24C5-C95F-CFD98A7354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3497" y="3274765"/>
            <a:ext cx="5926179" cy="3218109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647FD88-8A3E-1FF0-08FA-338C8DD44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98B3-07F5-4A46-A435-BB21006117C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695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6CED8-B178-E3EA-52B0-11DFCC0BA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Post-EMU Sample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8EF626-0186-3411-EA3A-5544545ABE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Estimated over USD, EUR, GBP, JPY, RMB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Note every coefficient is different except autoregressive coefficient</a:t>
            </a:r>
          </a:p>
          <a:p>
            <a:r>
              <a:rPr lang="en-US" dirty="0"/>
              <a:t>Wrong signs on all but AR coefficient</a:t>
            </a:r>
          </a:p>
          <a:p>
            <a:r>
              <a:rPr lang="en-US" dirty="0"/>
              <a:t>The limit of aggregate regressions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A032D29-6C54-0022-6979-94C1D6BBCC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557035"/>
            <a:ext cx="10379150" cy="997048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1899D7-EA8C-7471-F526-CCA7CB266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98B3-07F5-4A46-A435-BB21006117C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2545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BC264-A346-53AA-CADF-94963C3DC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921" y="214290"/>
            <a:ext cx="10515600" cy="1325563"/>
          </a:xfrm>
        </p:spPr>
        <p:txBody>
          <a:bodyPr/>
          <a:lstStyle/>
          <a:p>
            <a:r>
              <a:rPr lang="en-US" dirty="0"/>
              <a:t>Central Bank Holdings, Currency-by-Currency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E66F6D-D087-392E-FA32-47EB692650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0394" y="1539853"/>
            <a:ext cx="10515600" cy="4351338"/>
          </a:xfrm>
        </p:spPr>
        <p:txBody>
          <a:bodyPr/>
          <a:lstStyle/>
          <a:p>
            <a:r>
              <a:rPr lang="en-US" dirty="0"/>
              <a:t>Ito-McCauley (JIMF, 2020) database on individual CB holdings</a:t>
            </a:r>
          </a:p>
          <a:p>
            <a:r>
              <a:rPr lang="en-US" dirty="0"/>
              <a:t>55 countries, ex-reserve currency issuers US, Euro, UK, Japan, China</a:t>
            </a:r>
          </a:p>
          <a:p>
            <a:r>
              <a:rPr lang="en-US" dirty="0"/>
              <a:t>Focus for USD holdings, then EUR holdings, then JPY holdings…</a:t>
            </a:r>
          </a:p>
          <a:p>
            <a:r>
              <a:rPr lang="en-US" dirty="0"/>
              <a:t>Use reserve share (few observations at bounds for USD, EUR)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113E17-A484-69BD-4FEB-85D6B1F0D6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708190"/>
            <a:ext cx="12061860" cy="607966"/>
          </a:xfrm>
          <a:prstGeom prst="rect">
            <a:avLst/>
          </a:prstGeom>
        </p:spPr>
      </p:pic>
      <p:sp>
        <p:nvSpPr>
          <p:cNvPr id="8" name="Left Brace 7">
            <a:extLst>
              <a:ext uri="{FF2B5EF4-FFF2-40B4-BE49-F238E27FC236}">
                <a16:creationId xmlns:a16="http://schemas.microsoft.com/office/drawing/2014/main" id="{A3BFCDCE-2EAD-CA11-C8A7-7470A0EB3F37}"/>
              </a:ext>
            </a:extLst>
          </p:cNvPr>
          <p:cNvSpPr/>
          <p:nvPr/>
        </p:nvSpPr>
        <p:spPr>
          <a:xfrm rot="16200000">
            <a:off x="9053765" y="3156399"/>
            <a:ext cx="299276" cy="2655216"/>
          </a:xfrm>
          <a:prstGeom prst="leftBrac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827F76A-5C0E-42DE-69C7-5F595F638850}"/>
              </a:ext>
            </a:extLst>
          </p:cNvPr>
          <p:cNvSpPr txBox="1"/>
          <p:nvPr/>
        </p:nvSpPr>
        <p:spPr>
          <a:xfrm>
            <a:off x="7736441" y="4703563"/>
            <a:ext cx="32260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Country j specific variables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DF686EE-EB9D-FD7C-0F57-9EE209688F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54113" y="5173591"/>
            <a:ext cx="11918023" cy="996608"/>
          </a:xfrm>
          <a:prstGeom prst="rect">
            <a:avLst/>
          </a:prstGeom>
        </p:spPr>
      </p:pic>
      <p:sp>
        <p:nvSpPr>
          <p:cNvPr id="13" name="Left Brace 12">
            <a:extLst>
              <a:ext uri="{FF2B5EF4-FFF2-40B4-BE49-F238E27FC236}">
                <a16:creationId xmlns:a16="http://schemas.microsoft.com/office/drawing/2014/main" id="{2E043DFF-5577-A8AD-D9DD-6FC9861C04AA}"/>
              </a:ext>
            </a:extLst>
          </p:cNvPr>
          <p:cNvSpPr/>
          <p:nvPr/>
        </p:nvSpPr>
        <p:spPr>
          <a:xfrm rot="16200000">
            <a:off x="3508764" y="5474831"/>
            <a:ext cx="219557" cy="1311014"/>
          </a:xfrm>
          <a:prstGeom prst="leftBrace">
            <a:avLst/>
          </a:prstGeom>
          <a:ln w="317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64A39AE-2CA6-280F-8482-165B5D3CDFEA}"/>
              </a:ext>
            </a:extLst>
          </p:cNvPr>
          <p:cNvSpPr txBox="1"/>
          <p:nvPr/>
        </p:nvSpPr>
        <p:spPr>
          <a:xfrm>
            <a:off x="1853425" y="6284438"/>
            <a:ext cx="2897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B0F0"/>
                </a:solidFill>
              </a:rPr>
              <a:t>Country j alliance w/</a:t>
            </a:r>
            <a:r>
              <a:rPr lang="en-US" sz="2000" dirty="0" err="1">
                <a:solidFill>
                  <a:srgbClr val="00B0F0"/>
                </a:solidFill>
              </a:rPr>
              <a:t>ctry</a:t>
            </a:r>
            <a:r>
              <a:rPr lang="en-US" sz="2000" dirty="0">
                <a:solidFill>
                  <a:srgbClr val="00B0F0"/>
                </a:solidFill>
              </a:rPr>
              <a:t> i</a:t>
            </a:r>
          </a:p>
        </p:txBody>
      </p:sp>
      <p:sp>
        <p:nvSpPr>
          <p:cNvPr id="15" name="Left Brace 14">
            <a:extLst>
              <a:ext uri="{FF2B5EF4-FFF2-40B4-BE49-F238E27FC236}">
                <a16:creationId xmlns:a16="http://schemas.microsoft.com/office/drawing/2014/main" id="{0D4ABB45-0687-3668-B4DA-B659C5B48E3D}"/>
              </a:ext>
            </a:extLst>
          </p:cNvPr>
          <p:cNvSpPr/>
          <p:nvPr/>
        </p:nvSpPr>
        <p:spPr>
          <a:xfrm rot="16200000">
            <a:off x="5700009" y="5220827"/>
            <a:ext cx="254955" cy="1783625"/>
          </a:xfrm>
          <a:prstGeom prst="leftBrac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4BCCE0A-C6B1-E765-170C-A9B4B0092722}"/>
              </a:ext>
            </a:extLst>
          </p:cNvPr>
          <p:cNvSpPr txBox="1"/>
          <p:nvPr/>
        </p:nvSpPr>
        <p:spPr>
          <a:xfrm>
            <a:off x="4750738" y="6260273"/>
            <a:ext cx="39822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</a:rPr>
              <a:t>Sanctions by US, EU, UN on country </a:t>
            </a:r>
            <a:r>
              <a:rPr lang="en-US" sz="2000" i="1" dirty="0">
                <a:solidFill>
                  <a:srgbClr val="00B050"/>
                </a:solidFill>
              </a:rPr>
              <a:t>j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2B8ED3-55B5-1247-F380-06970D8B2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798B3-07F5-4A46-A435-BB21006117C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257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539</TotalTime>
  <Words>841</Words>
  <Application>Microsoft Office PowerPoint</Application>
  <PresentationFormat>Widescreen</PresentationFormat>
  <Paragraphs>96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Tenorite Display</vt:lpstr>
      <vt:lpstr>Times New Roman</vt:lpstr>
      <vt:lpstr>Office Theme</vt:lpstr>
      <vt:lpstr> The Dollar versus the Euro  as International Reserve Currencies  Menzie D. Chinn (University of Wisconsin, Madison)  Jeffrey A. Frankel (Harvard University)  Hiro Ito (Portland State University)</vt:lpstr>
      <vt:lpstr>Menzie Chinn &amp; Jeffrey Frankel (2005, 2007), “Will the Euro Eventually Surpass the Dollar as Leading International Reserve Currency?” </vt:lpstr>
      <vt:lpstr>A lot has changed since 2005…</vt:lpstr>
      <vt:lpstr>New sorts of data have become available…</vt:lpstr>
      <vt:lpstr>Aggregate Holdings: IMF Annual Reports &amp; COFER</vt:lpstr>
      <vt:lpstr>Explaining Aggregates pre-1999</vt:lpstr>
      <vt:lpstr>Using pre-Euro Equations</vt:lpstr>
      <vt:lpstr>Post-EMU Sample</vt:lpstr>
      <vt:lpstr>Central Bank Holdings, Currency-by-Currency</vt:lpstr>
      <vt:lpstr>PowerPoint Presentation</vt:lpstr>
      <vt:lpstr>PowerPoint Presentation</vt:lpstr>
      <vt:lpstr>PowerPoint Presentation</vt:lpstr>
      <vt:lpstr>PowerPoint Presentation</vt:lpstr>
      <vt:lpstr>Central Bank Holding Shares, 5 Reserve Currencies</vt:lpstr>
      <vt:lpstr>Central Bank Holding Shares, 5 Reserve Currencies</vt:lpstr>
      <vt:lpstr>Central Bank Holding Logit, 5 Reserve Currencies</vt:lpstr>
      <vt:lpstr>Central Bank Holding Logit, 5 Reserve Currencies</vt:lpstr>
      <vt:lpstr>CB Recursive Holdings Shares, 5 Reserve Currencies</vt:lpstr>
      <vt:lpstr>Robustness Checks</vt:lpstr>
      <vt:lpstr>Conclusions</vt:lpstr>
    </vt:vector>
  </TitlesOfParts>
  <Company>Harvard University Kennedy School of Government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Dollar versus the Euro  as International Reserve Currencies  Menzie D. Chinn (University of Wisconsin, Madison), Jeffrey A. Frankel (Harvard University),  &amp; Hiro Ito (Portland State University)</dc:title>
  <dc:creator>Frankel, Jeffrey A.</dc:creator>
  <cp:lastModifiedBy>Frankel, Jeffrey A.</cp:lastModifiedBy>
  <cp:revision>13</cp:revision>
  <dcterms:created xsi:type="dcterms:W3CDTF">2024-01-14T20:56:09Z</dcterms:created>
  <dcterms:modified xsi:type="dcterms:W3CDTF">2024-01-17T22:51:52Z</dcterms:modified>
</cp:coreProperties>
</file>