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0" r:id="rId3"/>
    <p:sldId id="308" r:id="rId4"/>
    <p:sldId id="309" r:id="rId5"/>
    <p:sldId id="284" r:id="rId6"/>
    <p:sldId id="310" r:id="rId7"/>
    <p:sldId id="285" r:id="rId8"/>
    <p:sldId id="286" r:id="rId9"/>
    <p:sldId id="261" r:id="rId10"/>
    <p:sldId id="290" r:id="rId11"/>
    <p:sldId id="265" r:id="rId12"/>
    <p:sldId id="294" r:id="rId13"/>
    <p:sldId id="296" r:id="rId14"/>
    <p:sldId id="267" r:id="rId15"/>
    <p:sldId id="283" r:id="rId16"/>
    <p:sldId id="293" r:id="rId17"/>
    <p:sldId id="299" r:id="rId18"/>
    <p:sldId id="271" r:id="rId19"/>
    <p:sldId id="301" r:id="rId20"/>
    <p:sldId id="291" r:id="rId21"/>
    <p:sldId id="312" r:id="rId22"/>
    <p:sldId id="295" r:id="rId23"/>
    <p:sldId id="302" r:id="rId24"/>
    <p:sldId id="298" r:id="rId25"/>
    <p:sldId id="297" r:id="rId26"/>
    <p:sldId id="289" r:id="rId27"/>
    <p:sldId id="270" r:id="rId28"/>
    <p:sldId id="306" r:id="rId29"/>
    <p:sldId id="305" r:id="rId30"/>
    <p:sldId id="304" r:id="rId31"/>
    <p:sldId id="307" r:id="rId32"/>
    <p:sldId id="31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38D"/>
    <a:srgbClr val="00518E"/>
    <a:srgbClr val="784B1E"/>
    <a:srgbClr val="FF0000"/>
    <a:srgbClr val="00C459"/>
    <a:srgbClr val="CDD20C"/>
    <a:srgbClr val="D8DD0D"/>
    <a:srgbClr val="B8EE0C"/>
    <a:srgbClr val="CAF541"/>
    <a:srgbClr val="6DF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4" autoAdjust="0"/>
    <p:restoredTop sz="97070" autoAdjust="0"/>
  </p:normalViewPr>
  <p:slideViewPr>
    <p:cSldViewPr>
      <p:cViewPr varScale="1">
        <p:scale>
          <a:sx n="98" d="100"/>
          <a:sy n="98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C44DF-F5F2-4B25-A152-C3C7BD98F485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CDB4-B08A-4E2D-93D8-54156EBFA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517F-1E70-423B-B9E2-2C6493B4CC83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608AD-D225-494D-A8DE-1A29D68EA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9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1A4EED-8B3F-4AB2-B80F-91BDF4A083FF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225ABF-DED0-4F23-959F-EBFA8DA546BA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6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2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9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9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6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F029E-F871-4B28-A430-976C30BEDB5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EE76-E072-4EFB-BAC7-6CE301F42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3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er.org/papers/w1271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jpeg"/><Relationship Id="rId18" Type="http://schemas.openxmlformats.org/officeDocument/2006/relationships/hyperlink" Target="http://www.google.com/imgres?imgurl=http://www.treehugger.com/gm-rice-h-i-001.jpg&amp;imgrefurl=http://www.treehugger.com/files/2008/02/genetically_modified_rice_china.php&amp;usg=__l4Gk4zugcfoew8LhtqVDHDiHFoI=&amp;h=300&amp;w=468&amp;sz=47&amp;hl=en&amp;start=6&amp;zoom=1&amp;um=1&amp;itbs=1&amp;tbnid=sfvOkFtVwZnkpM:&amp;tbnh=82&amp;tbnw=128&amp;prev=/images?q=rice&amp;um=1&amp;hl=en&amp;sa=N&amp;rlz=1T4GGLL_enUS309US342&amp;tbs=isch:1&amp;ei=G4M0TczJIcT7lweJ1IyVCg" TargetMode="External"/><Relationship Id="rId3" Type="http://schemas.openxmlformats.org/officeDocument/2006/relationships/image" Target="../media/image23.jpeg"/><Relationship Id="rId21" Type="http://schemas.openxmlformats.org/officeDocument/2006/relationships/image" Target="../media/image40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wmf"/><Relationship Id="rId24" Type="http://schemas.openxmlformats.org/officeDocument/2006/relationships/image" Target="../media/image43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image" Target="../media/image42.jpeg"/><Relationship Id="rId10" Type="http://schemas.openxmlformats.org/officeDocument/2006/relationships/image" Target="../media/image30.wmf"/><Relationship Id="rId19" Type="http://schemas.openxmlformats.org/officeDocument/2006/relationships/image" Target="../media/image38.jpeg"/><Relationship Id="rId4" Type="http://schemas.openxmlformats.org/officeDocument/2006/relationships/image" Target="../media/image24.jpeg"/><Relationship Id="rId9" Type="http://schemas.openxmlformats.org/officeDocument/2006/relationships/image" Target="../media/image29.wmf"/><Relationship Id="rId14" Type="http://schemas.openxmlformats.org/officeDocument/2006/relationships/image" Target="../media/image34.wmf"/><Relationship Id="rId22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scrapetv.com/News/News%20Pages/Everyone%20Else/images/chinese-dragon-red.jpg&amp;imgrefurl=http://scrapetv.com/News/News%20Pages/Everyone%20Else/pages/Beijing-banning-dragons-from-Olympic-venues-Scrape-TV-The-World-on-your-side.html&amp;usg=__eWf5SXNQfVRjl0bdnVu2eEC3fDw=&amp;h=431&amp;w=640&amp;sz=109&amp;hl=en&amp;start=1&amp;um=1&amp;itbs=1&amp;tbnid=_e7XaisfyrvKIM:&amp;tbnh=92&amp;tbnw=137&amp;prev=/images?q=chinese+dragon&amp;um=1&amp;hl=en&amp;sa=N&amp;rlz=1T4GGLL_enUS309US342&amp;tbs=isch: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imgurl=http://scrapetv.com/News/News%20Pages/Everyone%20Else/images/chinese-dragon-red.jpg&amp;imgrefurl=http://scrapetv.com/News/News%20Pages/Everyone%20Else/pages/Beijing-banning-dragons-from-Olympic-venues-Scrape-TV-The-World-on-your-side.html&amp;usg=__eWf5SXNQfVRjl0bdnVu2eEC3fDw=&amp;h=431&amp;w=640&amp;sz=109&amp;hl=en&amp;start=1&amp;um=1&amp;itbs=1&amp;tbnid=_e7XaisfyrvKIM:&amp;tbnh=92&amp;tbnw=137&amp;prev=/images?q=chinese+dragon&amp;um=1&amp;hl=en&amp;sa=N&amp;rlz=1T4GGLL_enUS309US342&amp;tbs=isch: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34636"/>
            <a:ext cx="8534400" cy="3143250"/>
          </a:xfrm>
        </p:spPr>
        <p:txBody>
          <a:bodyPr>
            <a:normAutofit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382000" cy="2514600"/>
          </a:xfrm>
        </p:spPr>
        <p:txBody>
          <a:bodyPr>
            <a:normAutofit/>
          </a:bodyPr>
          <a:lstStyle/>
          <a:p>
            <a:r>
              <a:rPr lang="en-US" sz="2600" dirty="0"/>
              <a:t>Keynote </a:t>
            </a:r>
            <a:r>
              <a:rPr lang="en-US" sz="2600" dirty="0" smtClean="0"/>
              <a:t>Address</a:t>
            </a:r>
          </a:p>
          <a:p>
            <a:r>
              <a:rPr lang="en-US" sz="2600" dirty="0" smtClean="0"/>
              <a:t>JPMCC </a:t>
            </a:r>
            <a:r>
              <a:rPr lang="en-US" sz="2600" dirty="0" smtClean="0"/>
              <a:t>International </a:t>
            </a:r>
            <a:r>
              <a:rPr lang="en-US" sz="2600" dirty="0"/>
              <a:t>Commodities Symposium, </a:t>
            </a:r>
          </a:p>
          <a:p>
            <a:r>
              <a:rPr lang="en-US" sz="2400" dirty="0"/>
              <a:t>University of </a:t>
            </a:r>
            <a:r>
              <a:rPr lang="en-US" sz="2400" dirty="0" smtClean="0"/>
              <a:t>Colorado</a:t>
            </a:r>
            <a:r>
              <a:rPr lang="en-US" sz="2400" dirty="0" smtClean="0"/>
              <a:t> </a:t>
            </a:r>
            <a:r>
              <a:rPr lang="en-US" sz="2400" dirty="0"/>
              <a:t>Denver Business </a:t>
            </a:r>
            <a:r>
              <a:rPr lang="en-US" sz="2400" dirty="0" smtClean="0"/>
              <a:t>School</a:t>
            </a:r>
          </a:p>
          <a:p>
            <a:r>
              <a:rPr lang="en-US" sz="2600" dirty="0" smtClean="0"/>
              <a:t>August </a:t>
            </a:r>
            <a:r>
              <a:rPr lang="en-US" sz="2600" dirty="0"/>
              <a:t>13-15, 2018</a:t>
            </a:r>
          </a:p>
          <a:p>
            <a:endParaRPr lang="en-US" sz="2700" dirty="0">
              <a:solidFill>
                <a:srgbClr val="784B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59018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Macroeconomic determinants</a:t>
            </a:r>
            <a:br>
              <a:rPr lang="en-US" sz="3600" dirty="0" smtClean="0"/>
            </a:br>
            <a:r>
              <a:rPr lang="en-US" sz="3600" smtClean="0"/>
              <a:t>of </a:t>
            </a:r>
            <a:r>
              <a:rPr lang="en-US" sz="3600" smtClean="0"/>
              <a:t>international commodity </a:t>
            </a:r>
            <a:r>
              <a:rPr lang="en-US" sz="3600" dirty="0" smtClean="0"/>
              <a:t>prices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3600" dirty="0"/>
              <a:t>Jeffrey </a:t>
            </a:r>
            <a:r>
              <a:rPr lang="en-US" sz="3600" dirty="0" smtClean="0"/>
              <a:t>Frankel</a:t>
            </a:r>
          </a:p>
          <a:p>
            <a:pPr algn="ctr"/>
            <a:r>
              <a:rPr lang="en-US" sz="2400" dirty="0" smtClean="0"/>
              <a:t>Harpel Professor Capital Formation &amp; Growth</a:t>
            </a:r>
          </a:p>
          <a:p>
            <a:pPr algn="ctr"/>
            <a:r>
              <a:rPr lang="en-US" sz="2400" dirty="0" smtClean="0"/>
              <a:t>Harvard University</a:t>
            </a:r>
            <a:endParaRPr lang="en-US" sz="2400" dirty="0"/>
          </a:p>
        </p:txBody>
      </p:sp>
      <p:pic>
        <p:nvPicPr>
          <p:cNvPr id="1028" name="Picture 4" descr="https://sites.hks.harvard.edu/m-rcbg/repsol_ypf-ksg_fellows/images/logo_p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55" y="3218872"/>
            <a:ext cx="2551545" cy="10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arvard Kenned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15400" cy="64770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4500" dirty="0" smtClean="0"/>
                  <a:t>The </a:t>
                </a:r>
                <a:r>
                  <a:rPr lang="en-US" sz="4500" dirty="0"/>
                  <a:t>relationship can be derived from </a:t>
                </a:r>
                <a:r>
                  <a:rPr lang="en-US" sz="4500" dirty="0"/>
                  <a:t>2</a:t>
                </a:r>
                <a:r>
                  <a:rPr lang="en-US" sz="4500" dirty="0" smtClean="0"/>
                  <a:t> simple assumptions.</a:t>
                </a:r>
                <a:r>
                  <a:rPr lang="en-US" sz="2900" dirty="0" smtClean="0"/>
                  <a:t/>
                </a:r>
                <a:br>
                  <a:rPr lang="en-US" sz="2900" dirty="0" smtClean="0"/>
                </a:br>
                <a:endParaRPr lang="en-US" sz="2900" dirty="0" smtClean="0"/>
              </a:p>
              <a:p>
                <a:r>
                  <a:rPr lang="en-US" sz="3800" dirty="0" smtClean="0"/>
                  <a:t>1</a:t>
                </a:r>
                <a:r>
                  <a:rPr lang="en-US" sz="3800" baseline="30000" dirty="0" smtClean="0"/>
                  <a:t>st</a:t>
                </a:r>
                <a:r>
                  <a:rPr lang="en-US" sz="3800" dirty="0" smtClean="0"/>
                  <a:t> assumption:  “regressive expectations.”</a:t>
                </a:r>
                <a:endParaRPr lang="en-US" sz="800" dirty="0" smtClean="0"/>
              </a:p>
              <a:p>
                <a:endParaRPr lang="en-US" sz="800" dirty="0"/>
              </a:p>
              <a:p>
                <a:r>
                  <a:rPr lang="en-US" sz="3800" dirty="0" smtClean="0"/>
                  <a:t>Let</a:t>
                </a:r>
                <a:r>
                  <a:rPr lang="en-US" sz="3800" dirty="0"/>
                  <a:t>:</a:t>
                </a:r>
                <a:r>
                  <a:rPr lang="en-US" sz="200" dirty="0"/>
                  <a:t/>
                </a:r>
                <a:br>
                  <a:rPr lang="en-US" sz="200" dirty="0"/>
                </a:br>
                <a:r>
                  <a:rPr lang="en-US" sz="200" dirty="0"/>
                  <a:t/>
                </a:r>
                <a:br>
                  <a:rPr lang="en-US" sz="200" dirty="0"/>
                </a:br>
                <a:r>
                  <a:rPr lang="en-US" sz="3800" i="1" dirty="0"/>
                  <a:t>s</a:t>
                </a:r>
                <a:r>
                  <a:rPr lang="en-US" sz="3800" dirty="0"/>
                  <a:t> ≡ the </a:t>
                </a:r>
                <a:r>
                  <a:rPr lang="en-US" sz="3800" dirty="0" smtClean="0"/>
                  <a:t>log </a:t>
                </a:r>
                <a:r>
                  <a:rPr lang="en-US" sz="3800" dirty="0"/>
                  <a:t>of the spot </a:t>
                </a:r>
                <a:r>
                  <a:rPr lang="en-US" sz="3800" dirty="0" smtClean="0"/>
                  <a:t>price of the commodity,</a:t>
                </a:r>
                <a:r>
                  <a:rPr lang="en-US" sz="500" dirty="0" smtClean="0"/>
                  <a:t/>
                </a:r>
                <a:br>
                  <a:rPr lang="en-US" sz="500" dirty="0" smtClean="0"/>
                </a:br>
                <a:r>
                  <a:rPr lang="en-US" sz="500" i="1" dirty="0"/>
                  <a:t/>
                </a:r>
                <a:br>
                  <a:rPr lang="en-US" sz="500" i="1" dirty="0"/>
                </a:br>
                <a:r>
                  <a:rPr lang="en-US" sz="3800" i="1" dirty="0"/>
                  <a:t>p </a:t>
                </a:r>
                <a:r>
                  <a:rPr lang="en-US" sz="3800" dirty="0"/>
                  <a:t>≡ the (log of the) economy-wide price index</a:t>
                </a:r>
                <a:r>
                  <a:rPr lang="en-US" sz="3800" dirty="0" smtClean="0"/>
                  <a:t>,</a:t>
                </a:r>
                <a:r>
                  <a:rPr lang="en-US" sz="500" dirty="0" smtClean="0"/>
                  <a:t/>
                </a:r>
                <a:br>
                  <a:rPr lang="en-US" sz="500" dirty="0" smtClean="0"/>
                </a:br>
                <a:r>
                  <a:rPr lang="en-US" sz="500" dirty="0" smtClean="0"/>
                  <a:t> </a:t>
                </a:r>
                <a:r>
                  <a:rPr lang="en-US" sz="500" i="1" dirty="0"/>
                  <a:t/>
                </a:r>
                <a:br>
                  <a:rPr lang="en-US" sz="500" i="1" dirty="0"/>
                </a:br>
                <a:r>
                  <a:rPr lang="en-US" sz="3800" i="1" dirty="0"/>
                  <a:t>q </a:t>
                </a:r>
                <a:r>
                  <a:rPr lang="en-US" sz="3800" dirty="0"/>
                  <a:t>≡</a:t>
                </a:r>
                <a:r>
                  <a:rPr lang="en-US" sz="3800" i="1" dirty="0"/>
                  <a:t> s-p</a:t>
                </a:r>
                <a:r>
                  <a:rPr lang="en-US" sz="3800" dirty="0"/>
                  <a:t>, the (log) real price of the commodity, </a:t>
                </a:r>
                <a:r>
                  <a:rPr lang="en-US" sz="3800" dirty="0" smtClean="0"/>
                  <a:t>and</a:t>
                </a:r>
                <a:endParaRPr lang="en-US" sz="500" dirty="0" smtClean="0"/>
              </a:p>
              <a:p>
                <a:endParaRPr lang="en-US" sz="5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/>
                      </a:rPr>
                      <m:t>     </m:t>
                    </m:r>
                    <m:acc>
                      <m:accPr>
                        <m:chr m:val="̅"/>
                        <m:ctrlPr>
                          <a:rPr lang="pt-PT" sz="3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3800" dirty="0"/>
                  <a:t> ≡</a:t>
                </a:r>
                <a:r>
                  <a:rPr lang="en-US" sz="3800" i="1" dirty="0"/>
                  <a:t> </a:t>
                </a:r>
                <a:r>
                  <a:rPr lang="en-US" sz="3800" dirty="0"/>
                  <a:t>the long run </a:t>
                </a:r>
                <a:r>
                  <a:rPr lang="en-US" sz="3800" dirty="0"/>
                  <a:t>equilibrium (</a:t>
                </a:r>
                <a:r>
                  <a:rPr lang="en-US" sz="3800" dirty="0" smtClean="0"/>
                  <a:t>log) real </a:t>
                </a:r>
                <a:r>
                  <a:rPr lang="en-US" sz="3800" dirty="0"/>
                  <a:t>price of the commodity</a:t>
                </a:r>
                <a:r>
                  <a:rPr lang="en-US" sz="3800" dirty="0" smtClean="0"/>
                  <a:t>.</a:t>
                </a:r>
                <a:r>
                  <a:rPr lang="en-US" sz="2500" dirty="0" smtClean="0"/>
                  <a:t/>
                </a:r>
                <a:br>
                  <a:rPr lang="en-US" sz="2500" dirty="0" smtClean="0"/>
                </a:br>
                <a:endParaRPr lang="en-US" sz="2500" dirty="0"/>
              </a:p>
              <a:p>
                <a:r>
                  <a:rPr lang="en-US" sz="4000" dirty="0"/>
                  <a:t>Market participants </a:t>
                </a:r>
                <a:r>
                  <a:rPr lang="en-US" sz="4000" dirty="0" smtClean="0"/>
                  <a:t>observe </a:t>
                </a:r>
                <a:r>
                  <a:rPr lang="en-US" sz="4000" dirty="0"/>
                  <a:t>the real </a:t>
                </a:r>
                <a:r>
                  <a:rPr lang="en-US" sz="4000" dirty="0" smtClean="0"/>
                  <a:t>commodity price </a:t>
                </a:r>
                <a:r>
                  <a:rPr lang="en-US" sz="4000" i="1" dirty="0" smtClean="0"/>
                  <a:t>q </a:t>
                </a:r>
                <a:r>
                  <a:rPr lang="en-US" sz="4000" dirty="0" smtClean="0"/>
                  <a:t>today </a:t>
                </a:r>
                <a:r>
                  <a:rPr lang="en-US" sz="4000" dirty="0"/>
                  <a:t>l</a:t>
                </a:r>
                <a:r>
                  <a:rPr lang="en-US" sz="4000" dirty="0" smtClean="0"/>
                  <a:t>ying </a:t>
                </a:r>
                <a:r>
                  <a:rPr lang="en-US" sz="4000" dirty="0"/>
                  <a:t>either above or below its </a:t>
                </a:r>
                <a:r>
                  <a:rPr lang="en-US" sz="4000" dirty="0" smtClean="0"/>
                  <a:t>long-run </a:t>
                </a:r>
                <a:r>
                  <a:rPr lang="en-US" sz="4000" dirty="0"/>
                  <a:t>equilibrium </a:t>
                </a:r>
                <a:r>
                  <a:rPr lang="en-US" sz="4000" dirty="0" smtClean="0"/>
                  <a:t>value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4000" dirty="0" smtClean="0"/>
                  <a:t>. They expect </a:t>
                </a:r>
                <a:r>
                  <a:rPr lang="en-US" sz="4000" dirty="0"/>
                  <a:t>it to return </a:t>
                </a:r>
                <a:r>
                  <a:rPr lang="en-US" sz="4000" dirty="0" smtClean="0"/>
                  <a:t>to </a:t>
                </a:r>
                <a:r>
                  <a:rPr lang="en-US" sz="4000" dirty="0"/>
                  <a:t>equilibrium </a:t>
                </a:r>
                <a:r>
                  <a:rPr lang="en-US" sz="4000" dirty="0" smtClean="0"/>
                  <a:t>over </a:t>
                </a:r>
                <a:r>
                  <a:rPr lang="en-US" sz="4000" dirty="0"/>
                  <a:t>time, </a:t>
                </a:r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:r>
                  <a:rPr lang="en-US" sz="4000" dirty="0" smtClean="0"/>
                  <a:t>at </a:t>
                </a:r>
                <a:r>
                  <a:rPr lang="en-US" sz="4000" dirty="0"/>
                  <a:t>an annual rate </a:t>
                </a:r>
                <a:r>
                  <a:rPr lang="en-US" sz="4000" dirty="0" smtClean="0"/>
                  <a:t>proportionate </a:t>
                </a:r>
                <a:r>
                  <a:rPr lang="en-US" sz="4000" dirty="0"/>
                  <a:t>to the gap: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/>
              </a:p>
              <a:p>
                <a:r>
                  <a:rPr lang="pt-PT" sz="5100" i="1" dirty="0"/>
                  <a:t>E</a:t>
                </a:r>
                <a:r>
                  <a:rPr lang="pt-PT" sz="5100" dirty="0"/>
                  <a:t>[</a:t>
                </a:r>
                <a:r>
                  <a:rPr lang="en-US" sz="5100" dirty="0"/>
                  <a:t>Δ</a:t>
                </a:r>
                <a:r>
                  <a:rPr lang="pt-PT" sz="5100" i="1" dirty="0"/>
                  <a:t>q</a:t>
                </a:r>
                <a:r>
                  <a:rPr lang="pt-PT" sz="5100" dirty="0"/>
                  <a:t>] </a:t>
                </a:r>
                <a:r>
                  <a:rPr lang="pt-PT" sz="5100" dirty="0" smtClean="0"/>
                  <a:t>≡  </a:t>
                </a:r>
                <a:r>
                  <a:rPr lang="pt-PT" sz="5100" i="1" dirty="0" smtClean="0"/>
                  <a:t>E </a:t>
                </a:r>
                <a:r>
                  <a:rPr lang="pt-PT" sz="5100" dirty="0" smtClean="0"/>
                  <a:t>[</a:t>
                </a:r>
                <a:r>
                  <a:rPr lang="en-US" sz="5100" dirty="0" smtClean="0"/>
                  <a:t>Δ</a:t>
                </a:r>
                <a:r>
                  <a:rPr lang="pt-PT" sz="5100" dirty="0" smtClean="0"/>
                  <a:t>(</a:t>
                </a:r>
                <a:r>
                  <a:rPr lang="pt-PT" sz="5100" i="1" dirty="0" smtClean="0"/>
                  <a:t>s </a:t>
                </a:r>
                <a:r>
                  <a:rPr lang="pt-PT" sz="5100" i="1" dirty="0"/>
                  <a:t>– </a:t>
                </a:r>
                <a:r>
                  <a:rPr lang="pt-PT" sz="5100" i="1" dirty="0" smtClean="0"/>
                  <a:t>p</a:t>
                </a:r>
                <a:r>
                  <a:rPr lang="pt-PT" sz="5100" dirty="0" smtClean="0"/>
                  <a:t>)]  =</a:t>
                </a:r>
                <a:r>
                  <a:rPr lang="pt-PT" sz="5100" i="1" dirty="0" smtClean="0"/>
                  <a:t>  - </a:t>
                </a:r>
                <a:r>
                  <a:rPr lang="en-US" sz="5100" dirty="0"/>
                  <a:t>θ</a:t>
                </a:r>
                <a:r>
                  <a:rPr lang="pt-PT" sz="5100" i="1" dirty="0"/>
                  <a:t> (</a:t>
                </a:r>
                <a:r>
                  <a:rPr lang="pt-PT" sz="5100" i="1" dirty="0" smtClean="0"/>
                  <a:t>q</a:t>
                </a:r>
                <a:r>
                  <a:rPr lang="pt-PT" sz="1300" i="1" dirty="0" smtClean="0"/>
                  <a:t> </a:t>
                </a:r>
                <a:r>
                  <a:rPr lang="pt-PT" sz="5100" i="1" dirty="0" smtClean="0"/>
                  <a:t>-</a:t>
                </a:r>
                <a:r>
                  <a:rPr lang="en-US" sz="13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5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100" i="1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sz="5100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pt-PT" sz="5100" dirty="0" smtClean="0"/>
                  <a:t>  </a:t>
                </a:r>
                <a:r>
                  <a:rPr lang="pt-PT" sz="5100" dirty="0"/>
                  <a:t>		(1</a:t>
                </a:r>
                <a:r>
                  <a:rPr lang="pt-PT" sz="5100" dirty="0" smtClean="0"/>
                  <a:t>)</a:t>
                </a:r>
              </a:p>
              <a:p>
                <a:pPr marL="0" indent="0">
                  <a:buNone/>
                </a:pPr>
                <a:r>
                  <a:rPr lang="pt-PT" sz="5100" dirty="0" smtClean="0"/>
                  <a:t>            or   </a:t>
                </a:r>
                <a:r>
                  <a:rPr lang="pt-PT" sz="5100" i="1" dirty="0" smtClean="0"/>
                  <a:t>E </a:t>
                </a:r>
                <a:r>
                  <a:rPr lang="pt-PT" sz="5100" dirty="0"/>
                  <a:t>(</a:t>
                </a:r>
                <a:r>
                  <a:rPr lang="en-US" sz="5100" dirty="0"/>
                  <a:t>Δ</a:t>
                </a:r>
                <a:r>
                  <a:rPr lang="pt-PT" sz="5100" i="1" dirty="0"/>
                  <a:t>s</a:t>
                </a:r>
                <a:r>
                  <a:rPr lang="pt-PT" sz="5100" dirty="0" smtClean="0"/>
                  <a:t>) </a:t>
                </a:r>
                <a:r>
                  <a:rPr lang="pt-PT" sz="5100" i="1" dirty="0" smtClean="0"/>
                  <a:t> </a:t>
                </a:r>
                <a:r>
                  <a:rPr lang="pt-PT" sz="5100" dirty="0" smtClean="0"/>
                  <a:t>=  </a:t>
                </a:r>
                <a:r>
                  <a:rPr lang="pt-PT" sz="5100" dirty="0"/>
                  <a:t>- </a:t>
                </a:r>
                <a:r>
                  <a:rPr lang="en-US" sz="5100" dirty="0"/>
                  <a:t>θ</a:t>
                </a:r>
                <a:r>
                  <a:rPr lang="pt-PT" sz="5100" i="1" dirty="0"/>
                  <a:t> </a:t>
                </a:r>
                <a:r>
                  <a:rPr lang="pt-PT" sz="5100" dirty="0"/>
                  <a:t>(</a:t>
                </a:r>
                <a:r>
                  <a:rPr lang="pt-PT" sz="5100" i="1" dirty="0" smtClean="0"/>
                  <a:t>q-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51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51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pt-PT" sz="5100" dirty="0"/>
                  <a:t>) + </a:t>
                </a:r>
                <a:r>
                  <a:rPr lang="pt-PT" sz="5100" i="1" dirty="0"/>
                  <a:t>E(</a:t>
                </a:r>
                <a:r>
                  <a:rPr lang="en-US" sz="5100" dirty="0"/>
                  <a:t>Δ</a:t>
                </a:r>
                <a:r>
                  <a:rPr lang="pt-PT" sz="5100" i="1" dirty="0"/>
                  <a:t>p</a:t>
                </a:r>
                <a:r>
                  <a:rPr lang="pt-PT" sz="5100" dirty="0"/>
                  <a:t>).	</a:t>
                </a:r>
                <a:r>
                  <a:rPr lang="pt-PT" sz="5100" dirty="0" smtClean="0"/>
                  <a:t> </a:t>
                </a:r>
                <a:r>
                  <a:rPr lang="pt-PT" sz="5100" dirty="0"/>
                  <a:t>	</a:t>
                </a:r>
                <a:r>
                  <a:rPr lang="en-US" sz="5100" dirty="0"/>
                  <a:t>(2)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15400" cy="6477000"/>
              </a:xfrm>
              <a:blipFill rotWithShape="1">
                <a:blip r:embed="rId2"/>
                <a:stretch>
                  <a:fillRect l="-1504" t="-2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C459"/>
                </a:solidFill>
                <a:latin typeface="+mn-lt"/>
              </a:rPr>
              <a:t>Derivation of the </a:t>
            </a:r>
            <a:r>
              <a:rPr lang="en-US" sz="3200" b="1" dirty="0" smtClean="0">
                <a:solidFill>
                  <a:srgbClr val="00C459"/>
                </a:solidFill>
                <a:latin typeface="+mn-lt"/>
              </a:rPr>
              <a:t>overshooting </a:t>
            </a:r>
            <a:r>
              <a:rPr lang="en-US" sz="3200" b="1" dirty="0" smtClean="0">
                <a:solidFill>
                  <a:srgbClr val="00C459"/>
                </a:solidFill>
                <a:latin typeface="+mn-lt"/>
              </a:rPr>
              <a:t>model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3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23900"/>
                <a:ext cx="8839200" cy="6019800"/>
              </a:xfrm>
            </p:spPr>
            <p:txBody>
              <a:bodyPr>
                <a:normAutofit fontScale="77500" lnSpcReduction="20000"/>
              </a:bodyPr>
              <a:lstStyle/>
              <a:p>
                <a:pPr marL="457200" marR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           E </a:t>
                </a:r>
                <a:r>
                  <a:rPr lang="pt-P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(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Δ</a:t>
                </a:r>
                <a:r>
                  <a:rPr lang="pt-P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s</a:t>
                </a:r>
                <a:r>
                  <a:rPr lang="pt-P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)</a:t>
                </a:r>
                <a:r>
                  <a:rPr lang="pt-P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=  - 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θ</a:t>
                </a:r>
                <a:r>
                  <a:rPr lang="pt-P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(</a:t>
                </a:r>
                <a:r>
                  <a:rPr lang="pt-P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q-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10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1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𝑞</m:t>
                        </m:r>
                      </m:e>
                    </m:acc>
                  </m:oMath>
                </a14:m>
                <a:r>
                  <a:rPr lang="pt-P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) + </a:t>
                </a:r>
                <a:r>
                  <a:rPr lang="pt-P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E</a:t>
                </a:r>
                <a:r>
                  <a:rPr lang="pt-P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(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Δ</a:t>
                </a:r>
                <a:r>
                  <a:rPr lang="pt-P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p</a:t>
                </a:r>
                <a:r>
                  <a:rPr lang="pt-PT" sz="41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)        </a:t>
                </a:r>
                <a:r>
                  <a:rPr lang="pt-PT" sz="41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(2)</a:t>
                </a:r>
                <a:endParaRPr lang="en-US" sz="1300" dirty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marL="457200" marR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/>
                </a:r>
                <a:br>
                  <a:rPr lang="en-US" sz="1300" b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</a:br>
                <a:r>
                  <a:rPr lang="en-US" sz="4100" b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 pitchFamily="18" charset="0"/>
                  </a:rPr>
                  <a:t>+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 pitchFamily="18" charset="0"/>
                  </a:rPr>
                  <a:t> 2</a:t>
                </a:r>
                <a:r>
                  <a:rPr lang="en-US" sz="4100" baseline="30000" dirty="0" smtClean="0">
                    <a:cs typeface="Times New Roman" pitchFamily="18" charset="0"/>
                  </a:rPr>
                  <a:t>nd </a:t>
                </a:r>
                <a:r>
                  <a:rPr lang="en-US" sz="4100" dirty="0" smtClean="0">
                    <a:cs typeface="Times New Roman" pitchFamily="18" charset="0"/>
                  </a:rPr>
                  <a:t>assumption, speculative arbitrage:</a:t>
                </a:r>
              </a:p>
              <a:p>
                <a:pPr marL="457200" marR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dirty="0" smtClean="0"/>
                  <a:t/>
                </a:r>
                <a:br>
                  <a:rPr lang="en-US" sz="600" dirty="0" smtClean="0"/>
                </a:br>
                <a:r>
                  <a:rPr lang="en-US" sz="600" dirty="0" smtClean="0"/>
                  <a:t>                                                                               </a:t>
                </a:r>
                <a:r>
                  <a:rPr lang="en-US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E 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(</a:t>
                </a:r>
                <a:r>
                  <a:rPr lang="en-US" sz="4100" dirty="0" err="1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Δ</a:t>
                </a:r>
                <a:r>
                  <a:rPr lang="en-US" sz="4100" i="1" dirty="0" err="1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s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)</a:t>
                </a:r>
                <a:r>
                  <a:rPr lang="en-US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+</a:t>
                </a:r>
                <a:r>
                  <a:rPr lang="en-US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c 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=</a:t>
                </a:r>
                <a:r>
                  <a:rPr lang="en-US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i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,</a:t>
                </a:r>
                <a:r>
                  <a:rPr lang="en-US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                             </a:t>
                </a:r>
                <a:r>
                  <a:rPr lang="en-US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</a:t>
                </a:r>
                <a:r>
                  <a:rPr lang="en-US" sz="41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(3)</a:t>
                </a:r>
                <a:endParaRPr lang="en-US" sz="4100" i="1" dirty="0" smtClean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marL="457200" marR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100" i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4100" i="1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             </a:t>
                </a:r>
                <a:r>
                  <a:rPr lang="en-US" sz="31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where </a:t>
                </a:r>
                <a:r>
                  <a:rPr lang="en-US" sz="3100" i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c ≡ </a:t>
                </a:r>
                <a:r>
                  <a:rPr lang="en-US" sz="3100" i="1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net convenience yield</a:t>
                </a:r>
                <a:r>
                  <a:rPr lang="en-US" sz="4100" i="1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.</a:t>
                </a:r>
                <a:r>
                  <a:rPr lang="en-US" sz="2900" i="1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*</a:t>
                </a:r>
                <a:r>
                  <a:rPr lang="en-US" sz="2100" dirty="0" smtClean="0">
                    <a:solidFill>
                      <a:srgbClr val="FFFFFF"/>
                    </a:solidFill>
                    <a:effectLst/>
                    <a:ea typeface="Times New Roman"/>
                    <a:cs typeface="Times New Roman"/>
                  </a:rPr>
                  <a:t/>
                </a:r>
                <a:br>
                  <a:rPr lang="en-US" sz="2100" dirty="0" smtClean="0">
                    <a:solidFill>
                      <a:srgbClr val="FFFFFF"/>
                    </a:solidFill>
                    <a:effectLst/>
                    <a:ea typeface="Times New Roman"/>
                    <a:cs typeface="Times New Roman"/>
                  </a:rPr>
                </a:br>
                <a:endParaRPr lang="en-US" sz="2100" dirty="0" smtClean="0">
                  <a:solidFill>
                    <a:srgbClr val="FFFFFF"/>
                  </a:solidFill>
                  <a:effectLst/>
                  <a:ea typeface="Times New Roman"/>
                  <a:cs typeface="Times New Roman"/>
                </a:endParaRPr>
              </a:p>
              <a:p>
                <a:pPr marL="457200" marR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          =&gt;          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- 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θ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(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q-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10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1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𝑞</m:t>
                        </m:r>
                      </m:e>
                    </m:acc>
                  </m:oMath>
                </a14:m>
                <a:r>
                  <a:rPr lang="pt-P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) 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+ 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E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(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Δ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p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) + 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c  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=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i</a:t>
                </a:r>
                <a:endParaRPr lang="it-IT" sz="2100" dirty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marL="457200" marR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it-IT" sz="21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endParaRPr>
              </a:p>
              <a:p>
                <a:pPr marL="457200" marR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          =&gt;</a:t>
                </a:r>
                <a:r>
                  <a:rPr lang="it-IT" sz="4100" b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          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q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100" i="1" dirty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100" i="1" dirty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=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-(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1/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θ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) (</a:t>
                </a:r>
                <a:r>
                  <a:rPr lang="it-IT" sz="4100" i="1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r 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– 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c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) </a:t>
                </a:r>
                <a:r>
                  <a:rPr lang="it-IT" sz="41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:r>
                  <a:rPr lang="it-IT" sz="41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 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(4).</a:t>
                </a:r>
                <a:r>
                  <a:rPr lang="en-US" sz="2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/>
                </a:r>
                <a:br>
                  <a:rPr lang="en-US" sz="20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</a:br>
                <a:endParaRPr lang="en-US" sz="2000" dirty="0" smtClean="0">
                  <a:ea typeface="Calibri"/>
                  <a:cs typeface="Times New Roman"/>
                </a:endParaRPr>
              </a:p>
              <a:p>
                <a:pPr marL="914400" indent="-45720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So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q 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responds </a:t>
                </a:r>
                <a:r>
                  <a:rPr lang="it-IT" sz="41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negativ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ely to </a:t>
                </a:r>
              </a:p>
              <a:p>
                <a:pPr marL="4572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   the </a:t>
                </a:r>
                <a:r>
                  <a:rPr lang="it-IT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real interest rate, </a:t>
                </a:r>
                <a:r>
                  <a:rPr lang="it-IT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r ≡ i – E</a:t>
                </a:r>
                <a:r>
                  <a:rPr lang="en-US" sz="41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410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(</a:t>
                </a:r>
                <a:r>
                  <a:rPr lang="en-US" sz="4100" dirty="0" err="1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Δ</a:t>
                </a:r>
                <a:r>
                  <a:rPr lang="en-US" sz="4100" i="1" dirty="0" err="1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p</a:t>
                </a:r>
                <a:r>
                  <a:rPr lang="en-US" sz="41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)</a:t>
                </a:r>
                <a:r>
                  <a:rPr lang="en-US" sz="41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,</a:t>
                </a:r>
                <a:r>
                  <a:rPr lang="it-IT" sz="3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/>
                </a:r>
                <a:br>
                  <a:rPr lang="it-IT" sz="3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</a:br>
                <a:endParaRPr lang="it-IT" sz="3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endParaRPr>
              </a:p>
              <a:p>
                <a:pPr marL="1314450" lvl="1" indent="-45720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3200" dirty="0">
                    <a:solidFill>
                      <a:srgbClr val="000000"/>
                    </a:solidFill>
                    <a:cs typeface="Times New Roman"/>
                  </a:rPr>
                  <a:t>h</a:t>
                </a:r>
                <a:r>
                  <a:rPr lang="it-IT" sz="3200" dirty="0" smtClean="0">
                    <a:solidFill>
                      <a:srgbClr val="000000"/>
                    </a:solidFill>
                    <a:cs typeface="Times New Roman"/>
                  </a:rPr>
                  <a:t>olding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cs typeface="Times New Roman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effectLst/>
                            <a:cs typeface="Times New Roman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/>
                            <a:cs typeface="Times New Roman"/>
                          </a:rPr>
                          <m:t>𝑞</m:t>
                        </m:r>
                      </m:e>
                    </m:acc>
                    <m:r>
                      <a:rPr lang="en-US" sz="3200" i="1" dirty="0" smtClean="0">
                        <a:solidFill>
                          <a:srgbClr val="000000"/>
                        </a:solidFill>
                        <a:effectLst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0" i="0" dirty="0" smtClean="0">
                        <a:solidFill>
                          <a:srgbClr val="000000"/>
                        </a:solidFill>
                        <a:effectLst/>
                        <a:ea typeface="Calibri"/>
                        <a:cs typeface="Times New Roman"/>
                      </a:rPr>
                      <m:t>&amp;</m:t>
                    </m:r>
                  </m:oMath>
                </a14:m>
                <a:r>
                  <a:rPr lang="it-IT" sz="3200" i="1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c</a:t>
                </a:r>
                <a:r>
                  <a:rPr lang="it-IT" sz="32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constant.</a:t>
                </a:r>
                <a:br>
                  <a:rPr lang="it-IT" sz="32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</a:br>
                <a:endParaRPr lang="it-IT" sz="32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endParaRPr>
              </a:p>
              <a:p>
                <a:pPr marL="1314450" lvl="1" indent="-457200">
                  <a:lnSpc>
                    <a:spcPct val="120000"/>
                  </a:lnSpc>
                  <a:spcBef>
                    <a:spcPts val="0"/>
                  </a:spcBef>
                </a:pPr>
                <a:endParaRPr lang="en-US" sz="3200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23900"/>
                <a:ext cx="8839200" cy="6019800"/>
              </a:xfrm>
              <a:blipFill rotWithShape="1">
                <a:blip r:embed="rId2"/>
                <a:stretch>
                  <a:fillRect t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/>
          <p:cNvSpPr/>
          <p:nvPr/>
        </p:nvSpPr>
        <p:spPr>
          <a:xfrm>
            <a:off x="7172789" y="609600"/>
            <a:ext cx="1056811" cy="2209800"/>
          </a:xfrm>
          <a:prstGeom prst="rightBrace">
            <a:avLst>
              <a:gd name="adj1" fmla="val 33781"/>
              <a:gd name="adj2" fmla="val 50000"/>
            </a:avLst>
          </a:prstGeom>
          <a:ln w="1079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804337">
            <a:off x="8060050" y="1683737"/>
            <a:ext cx="522627" cy="1885495"/>
          </a:xfrm>
          <a:prstGeom prst="curvedLeftArrow">
            <a:avLst>
              <a:gd name="adj1" fmla="val 25000"/>
              <a:gd name="adj2" fmla="val 63957"/>
              <a:gd name="adj3" fmla="val 25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-381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lackadder ITC" pitchFamily="82" charset="0"/>
              </a:rPr>
              <a:t>          </a:t>
            </a:r>
            <a:r>
              <a:rPr lang="en-US" sz="1600" dirty="0" smtClean="0">
                <a:solidFill>
                  <a:srgbClr val="00C459"/>
                </a:solidFill>
              </a:rPr>
              <a:t>Derivation of the overshooting model, continued</a:t>
            </a:r>
            <a:endParaRPr lang="en-US" sz="1600" dirty="0">
              <a:solidFill>
                <a:srgbClr val="00C459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62484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it-IT" sz="2000" dirty="0" smtClean="0">
                <a:solidFill>
                  <a:srgbClr val="000000"/>
                </a:solidFill>
                <a:ea typeface="Calibri"/>
                <a:cs typeface="Times New Roman"/>
              </a:rPr>
              <a:t>*  </a:t>
            </a:r>
            <a:r>
              <a:rPr lang="en-US" sz="2000" i="1" dirty="0" smtClean="0">
                <a:solidFill>
                  <a:srgbClr val="000000"/>
                </a:solidFill>
                <a:ea typeface="Calibri"/>
                <a:cs typeface="Times New Roman"/>
              </a:rPr>
              <a:t>c </a:t>
            </a:r>
            <a:r>
              <a:rPr lang="en-US" sz="2000" dirty="0">
                <a:solidFill>
                  <a:srgbClr val="000000"/>
                </a:solidFill>
                <a:ea typeface="Calibri"/>
                <a:cs typeface="Times New Roman"/>
              </a:rPr>
              <a:t>≡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Times New Roman"/>
              </a:rPr>
              <a:t> cy –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Times New Roman"/>
              </a:rPr>
              <a:t>sc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Times New Roman"/>
              </a:rPr>
              <a:t> – </a:t>
            </a:r>
            <a:r>
              <a:rPr lang="en-US" sz="2000" i="1" dirty="0" err="1" smtClean="0">
                <a:solidFill>
                  <a:srgbClr val="000000"/>
                </a:solidFill>
                <a:ea typeface="Calibri"/>
                <a:cs typeface="Times New Roman"/>
              </a:rPr>
              <a:t>rp</a:t>
            </a:r>
            <a:r>
              <a:rPr lang="en-US" sz="2000" i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Calibri"/>
                <a:cs typeface="Times New Roman"/>
              </a:rPr>
              <a:t>≡</a:t>
            </a:r>
            <a:r>
              <a:rPr lang="en-US" sz="2000" i="1" dirty="0" smtClean="0">
                <a:solidFill>
                  <a:srgbClr val="000000"/>
                </a:solidFill>
                <a:ea typeface="Calibri"/>
                <a:cs typeface="Times New Roman"/>
              </a:rPr>
              <a:t> convenience yield – storage cost – risk premium.</a:t>
            </a:r>
            <a:endParaRPr lang="it-IT" sz="20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1314450" lvl="1" indent="-457200">
              <a:lnSpc>
                <a:spcPct val="120000"/>
              </a:lnSpc>
              <a:spcBef>
                <a:spcPts val="0"/>
              </a:spcBef>
            </a:pPr>
            <a:endParaRPr lang="en-US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1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6" y="1479397"/>
            <a:ext cx="7696200" cy="494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6550968"/>
            <a:ext cx="1936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Thanks to Marco </a:t>
            </a:r>
            <a:r>
              <a:rPr lang="en-US" sz="900" dirty="0"/>
              <a:t>Martinez del Angel.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253425"/>
                <a:ext cx="807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Blackadder ITC" pitchFamily="82" charset="0"/>
                  </a:rPr>
                  <a:t>         </a:t>
                </a:r>
                <a:r>
                  <a:rPr lang="en-US" sz="2800" b="1" dirty="0" smtClean="0">
                    <a:solidFill>
                      <a:srgbClr val="00C459"/>
                    </a:solidFill>
                  </a:rPr>
                  <a:t>The overshooting equation:  </a:t>
                </a:r>
                <a:r>
                  <a:rPr lang="en-US" sz="2800" b="1" i="1" dirty="0" smtClean="0">
                    <a:solidFill>
                      <a:srgbClr val="00C459"/>
                    </a:solidFill>
                  </a:rPr>
                  <a:t>q</a:t>
                </a:r>
                <a:r>
                  <a:rPr lang="en-US" sz="2800" b="1" dirty="0" smtClean="0">
                    <a:solidFill>
                      <a:srgbClr val="00C459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rgbClr val="00C45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C459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rgbClr val="00C459"/>
                    </a:solidFill>
                  </a:rPr>
                  <a:t> - (1/</a:t>
                </a:r>
                <a:r>
                  <a:rPr lang="el-GR" sz="2800" b="1" dirty="0" smtClean="0">
                    <a:solidFill>
                      <a:srgbClr val="00C459"/>
                    </a:solidFill>
                  </a:rPr>
                  <a:t>ϑ</a:t>
                </a:r>
                <a:r>
                  <a:rPr lang="en-US" sz="2800" b="1" dirty="0" smtClean="0">
                    <a:solidFill>
                      <a:srgbClr val="00C459"/>
                    </a:solidFill>
                  </a:rPr>
                  <a:t>)(</a:t>
                </a:r>
                <a:r>
                  <a:rPr lang="en-US" sz="2800" b="1" i="1" dirty="0" smtClean="0">
                    <a:solidFill>
                      <a:srgbClr val="00C459"/>
                    </a:solidFill>
                  </a:rPr>
                  <a:t>r</a:t>
                </a:r>
                <a:r>
                  <a:rPr lang="en-US" sz="2800" b="1" dirty="0" smtClean="0">
                    <a:solidFill>
                      <a:srgbClr val="00C459"/>
                    </a:solidFill>
                  </a:rPr>
                  <a:t>-</a:t>
                </a:r>
                <a:r>
                  <a:rPr lang="en-US" sz="2800" b="1" i="1" dirty="0" smtClean="0">
                    <a:solidFill>
                      <a:srgbClr val="00C459"/>
                    </a:solidFill>
                  </a:rPr>
                  <a:t>c</a:t>
                </a:r>
                <a:r>
                  <a:rPr lang="en-US" sz="2800" b="1" dirty="0" smtClean="0">
                    <a:solidFill>
                      <a:srgbClr val="00C459"/>
                    </a:solidFill>
                  </a:rPr>
                  <a:t>)</a:t>
                </a:r>
                <a:endParaRPr lang="en-US" sz="2800" b="1" i="1" dirty="0">
                  <a:solidFill>
                    <a:srgbClr val="00C459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3425"/>
                <a:ext cx="80772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8333" b="-19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90600" y="914400"/>
            <a:ext cx="7120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q</a:t>
            </a:r>
            <a:r>
              <a:rPr lang="en-US" sz="2800" dirty="0" smtClean="0"/>
              <a:t> is negatively related to the real interest </a:t>
            </a:r>
            <a:r>
              <a:rPr lang="en-US" sz="2800" dirty="0" smtClean="0"/>
              <a:t>rat </a:t>
            </a:r>
            <a:r>
              <a:rPr lang="en-US" sz="2800" i="1" dirty="0" smtClean="0"/>
              <a:t>r.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1588" y="1974713"/>
            <a:ext cx="3690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q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273877" y="6115456"/>
            <a:ext cx="13051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(inverted scale)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39912" y="4429328"/>
            <a:ext cx="99129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Tight </a:t>
            </a:r>
          </a:p>
          <a:p>
            <a:r>
              <a:rPr lang="en-US" sz="1600" dirty="0" smtClean="0"/>
              <a:t>money </a:t>
            </a:r>
            <a:r>
              <a:rPr lang="en-US" sz="1600" dirty="0" smtClean="0"/>
              <a:t>↓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2310825"/>
            <a:ext cx="94481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Easy</a:t>
            </a:r>
            <a:br>
              <a:rPr lang="en-US" sz="1600" dirty="0" smtClean="0"/>
            </a:br>
            <a:r>
              <a:rPr lang="en-US" sz="1600" dirty="0" smtClean="0"/>
              <a:t>money↑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879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real </a:t>
            </a:r>
            <a:r>
              <a:rPr lang="en-US" sz="2800" dirty="0"/>
              <a:t>commodity price </a:t>
            </a:r>
            <a:r>
              <a:rPr lang="en-US" sz="2800" dirty="0" smtClean="0"/>
              <a:t>index is negatively related </a:t>
            </a:r>
            <a:br>
              <a:rPr lang="en-US" sz="2800" dirty="0" smtClean="0"/>
            </a:br>
            <a:r>
              <a:rPr lang="en-US" sz="2800" dirty="0" smtClean="0"/>
              <a:t>to the </a:t>
            </a:r>
            <a:r>
              <a:rPr lang="en-US" sz="2800" dirty="0"/>
              <a:t>real interest </a:t>
            </a:r>
            <a:r>
              <a:rPr lang="en-US" sz="2800" dirty="0" smtClean="0"/>
              <a:t>rate.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358751"/>
              </p:ext>
            </p:extLst>
          </p:nvPr>
        </p:nvGraphicFramePr>
        <p:xfrm>
          <a:off x="838200" y="1295400"/>
          <a:ext cx="7010400" cy="509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Acrobat Document" r:id="rId3" imgW="3771698" imgH="2743166" progId="AcroExch.Document.DC">
                  <p:embed/>
                </p:oleObj>
              </mc:Choice>
              <mc:Fallback>
                <p:oleObj name="Acrobat Document" r:id="rId3" imgW="3771698" imgH="274316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295400"/>
                        <a:ext cx="7010400" cy="5098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06323" y="6443990"/>
            <a:ext cx="12811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Thanks to Shruti Lakhtakia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q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87902" y="5715000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r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359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14680"/>
            <a:ext cx="8686800" cy="1477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Regression of real commodity price indices against real interest rate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(1950-2012)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493525"/>
              </p:ext>
            </p:extLst>
          </p:nvPr>
        </p:nvGraphicFramePr>
        <p:xfrm>
          <a:off x="381000" y="1833880"/>
          <a:ext cx="8382000" cy="453821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86000"/>
                <a:gridCol w="1749777"/>
                <a:gridCol w="1526823"/>
                <a:gridCol w="1406171"/>
                <a:gridCol w="1413229"/>
              </a:tblGrid>
              <a:tr h="749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800" u="none" dirty="0" smtClean="0">
                          <a:effectLst/>
                        </a:rPr>
                        <a:t>Table 1</a:t>
                      </a:r>
                      <a:r>
                        <a:rPr lang="en-AU" sz="1800" u="none" dirty="0" smtClean="0">
                          <a:effectLst/>
                        </a:rPr>
                        <a:t/>
                      </a:r>
                      <a:br>
                        <a:rPr lang="en-AU" sz="1800" u="none" dirty="0" smtClean="0">
                          <a:effectLst/>
                        </a:rPr>
                      </a:br>
                      <a:endParaRPr lang="en-US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200" u="none" dirty="0" smtClean="0">
                          <a:effectLst/>
                        </a:rPr>
                        <a:t>Dependent </a:t>
                      </a:r>
                      <a:r>
                        <a:rPr lang="en-AU" sz="2200" u="none" dirty="0">
                          <a:effectLst/>
                        </a:rPr>
                        <a:t>variable: </a:t>
                      </a:r>
                      <a:r>
                        <a:rPr lang="en-AU" sz="2200" u="none" dirty="0" smtClean="0">
                          <a:effectLst/>
                        </a:rPr>
                        <a:t/>
                      </a:r>
                      <a:br>
                        <a:rPr lang="en-AU" sz="2200" u="none" dirty="0" smtClean="0">
                          <a:effectLst/>
                        </a:rPr>
                      </a:br>
                      <a:r>
                        <a:rPr lang="en-AU" sz="2200" u="none" dirty="0" smtClean="0">
                          <a:effectLst/>
                        </a:rPr>
                        <a:t>log </a:t>
                      </a:r>
                      <a:r>
                        <a:rPr lang="en-AU" sz="2200" u="none" dirty="0">
                          <a:effectLst/>
                        </a:rPr>
                        <a:t>of commodity price index, </a:t>
                      </a:r>
                      <a:r>
                        <a:rPr lang="en-AU" sz="2200" u="none" dirty="0" smtClean="0">
                          <a:effectLst/>
                        </a:rPr>
                        <a:t>deflated </a:t>
                      </a:r>
                      <a:r>
                        <a:rPr lang="en-AU" sz="2200" u="none" dirty="0">
                          <a:effectLst/>
                        </a:rPr>
                        <a:t>by US CPI</a:t>
                      </a:r>
                      <a:endParaRPr lang="en-US" sz="22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1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 dirty="0">
                          <a:effectLst/>
                        </a:rPr>
                        <a:t>VARIABLES</a:t>
                      </a:r>
                      <a:endParaRPr lang="en-US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u="none" dirty="0">
                          <a:effectLst/>
                        </a:rPr>
                        <a:t>CRB</a:t>
                      </a:r>
                      <a:br>
                        <a:rPr lang="en-AU" sz="2400" u="none" dirty="0">
                          <a:effectLst/>
                        </a:rPr>
                      </a:br>
                      <a:r>
                        <a:rPr lang="en-AU" sz="2400" u="none" dirty="0">
                          <a:effectLst/>
                        </a:rPr>
                        <a:t>index</a:t>
                      </a:r>
                      <a:endParaRPr lang="en-US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u="none" dirty="0">
                          <a:effectLst/>
                        </a:rPr>
                        <a:t>Dow Jones Index</a:t>
                      </a:r>
                      <a:endParaRPr lang="en-US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u="none" dirty="0">
                          <a:effectLst/>
                        </a:rPr>
                        <a:t>Moody’s</a:t>
                      </a:r>
                      <a:br>
                        <a:rPr lang="en-AU" sz="2400" u="none" dirty="0">
                          <a:effectLst/>
                        </a:rPr>
                      </a:br>
                      <a:r>
                        <a:rPr lang="en-AU" sz="2400" u="none" dirty="0">
                          <a:effectLst/>
                        </a:rPr>
                        <a:t> index</a:t>
                      </a:r>
                      <a:endParaRPr lang="en-US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u="none" dirty="0">
                          <a:effectLst/>
                        </a:rPr>
                        <a:t>Goldman Sachs Index</a:t>
                      </a:r>
                      <a:endParaRPr lang="en-US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</a:tr>
              <a:tr h="3109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b="1" u="none" dirty="0">
                          <a:effectLst/>
                        </a:rPr>
                        <a:t>Real interest rate</a:t>
                      </a:r>
                      <a:endParaRPr lang="en-US" sz="24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b="1" u="none" dirty="0">
                          <a:effectLst/>
                        </a:rPr>
                        <a:t>-</a:t>
                      </a:r>
                      <a:r>
                        <a:rPr lang="en-AU" sz="2400" b="1" u="none" dirty="0" smtClean="0">
                          <a:effectLst/>
                        </a:rPr>
                        <a:t>0.041***</a:t>
                      </a:r>
                      <a:endParaRPr lang="en-US" sz="24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b="1" u="none">
                          <a:effectLst/>
                        </a:rPr>
                        <a:t>-</a:t>
                      </a:r>
                      <a:r>
                        <a:rPr lang="en-AU" sz="2400" b="1" u="none" smtClean="0">
                          <a:effectLst/>
                        </a:rPr>
                        <a:t>0.034***</a:t>
                      </a:r>
                      <a:endParaRPr lang="en-US" sz="24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b="1" u="none" dirty="0">
                          <a:effectLst/>
                        </a:rPr>
                        <a:t>-</a:t>
                      </a:r>
                      <a:r>
                        <a:rPr lang="en-AU" sz="2400" b="1" u="none" dirty="0" smtClean="0">
                          <a:effectLst/>
                        </a:rPr>
                        <a:t>0.071</a:t>
                      </a:r>
                      <a:r>
                        <a:rPr lang="en-AU" sz="2400" b="1" u="none" dirty="0" smtClean="0">
                          <a:effectLst/>
                        </a:rPr>
                        <a:t>***</a:t>
                      </a:r>
                      <a:endParaRPr lang="en-US" sz="24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b="1" u="none">
                          <a:effectLst/>
                        </a:rPr>
                        <a:t>-</a:t>
                      </a:r>
                      <a:r>
                        <a:rPr lang="en-AU" sz="2400" b="1" u="none" smtClean="0">
                          <a:effectLst/>
                        </a:rPr>
                        <a:t>0.075***</a:t>
                      </a:r>
                      <a:endParaRPr lang="en-US" sz="24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</a:tr>
              <a:tr h="1998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800" u="none" dirty="0">
                          <a:effectLst/>
                        </a:rPr>
                        <a:t> </a:t>
                      </a:r>
                      <a:endParaRPr lang="en-US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800" u="none">
                          <a:effectLst/>
                        </a:rPr>
                        <a:t>(0.007)</a:t>
                      </a:r>
                      <a:endParaRPr lang="en-US" sz="18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800" u="none">
                          <a:effectLst/>
                        </a:rPr>
                        <a:t>(0.006)</a:t>
                      </a:r>
                      <a:endParaRPr lang="en-US" sz="18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800" u="none">
                          <a:effectLst/>
                        </a:rPr>
                        <a:t>(0.005)</a:t>
                      </a:r>
                      <a:endParaRPr lang="en-US" sz="18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800" u="none" dirty="0">
                          <a:effectLst/>
                        </a:rPr>
                        <a:t>(0.007)</a:t>
                      </a:r>
                      <a:endParaRPr lang="en-US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</a:tr>
              <a:tr h="3109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u="none" dirty="0">
                          <a:effectLst/>
                        </a:rPr>
                        <a:t>Constant</a:t>
                      </a:r>
                      <a:endParaRPr lang="en-US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u="none" smtClean="0">
                          <a:effectLst/>
                        </a:rPr>
                        <a:t>0.900***</a:t>
                      </a:r>
                      <a:endParaRPr lang="en-US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u="none" smtClean="0">
                          <a:effectLst/>
                        </a:rPr>
                        <a:t>0.066***</a:t>
                      </a:r>
                      <a:endParaRPr lang="en-US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u="none" smtClean="0">
                          <a:effectLst/>
                        </a:rPr>
                        <a:t>2.533***</a:t>
                      </a:r>
                      <a:endParaRPr lang="en-US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400" u="none" smtClean="0">
                          <a:effectLst/>
                        </a:rPr>
                        <a:t>0.732***</a:t>
                      </a:r>
                      <a:endParaRPr lang="en-US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</a:tr>
              <a:tr h="24141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700" u="sng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800" u="none">
                          <a:effectLst/>
                        </a:rPr>
                        <a:t>(0.017)</a:t>
                      </a:r>
                      <a:endParaRPr lang="en-US" sz="18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800" u="none">
                          <a:effectLst/>
                        </a:rPr>
                        <a:t>(0.016)</a:t>
                      </a:r>
                      <a:endParaRPr lang="en-US" sz="18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800" u="none">
                          <a:effectLst/>
                        </a:rPr>
                        <a:t>(0.011)</a:t>
                      </a:r>
                      <a:endParaRPr lang="en-US" sz="18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800" u="none" dirty="0">
                          <a:effectLst/>
                        </a:rPr>
                        <a:t>(0.018)</a:t>
                      </a:r>
                      <a:endParaRPr lang="en-US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</a:tr>
              <a:tr h="2488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 dirty="0" smtClean="0">
                          <a:effectLst/>
                        </a:rPr>
                        <a:t>     Observations</a:t>
                      </a:r>
                      <a:endParaRPr lang="en-US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 dirty="0">
                          <a:effectLst/>
                        </a:rPr>
                        <a:t>739</a:t>
                      </a:r>
                      <a:endParaRPr lang="en-US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>
                          <a:effectLst/>
                        </a:rPr>
                        <a:t>739</a:t>
                      </a:r>
                      <a:endParaRPr lang="en-US" sz="20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>
                          <a:effectLst/>
                        </a:rPr>
                        <a:t>739</a:t>
                      </a:r>
                      <a:endParaRPr lang="en-US" sz="20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 dirty="0">
                          <a:effectLst/>
                        </a:rPr>
                        <a:t>513</a:t>
                      </a:r>
                      <a:endParaRPr lang="en-US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</a:tr>
              <a:tr h="2575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 dirty="0" smtClean="0">
                          <a:effectLst/>
                        </a:rPr>
                        <a:t>      R</a:t>
                      </a:r>
                      <a:r>
                        <a:rPr lang="en-AU" sz="2000" u="none" baseline="30000" dirty="0" smtClean="0">
                          <a:effectLst/>
                        </a:rPr>
                        <a:t>2  </a:t>
                      </a:r>
                      <a:endParaRPr lang="en-US" sz="2000" u="none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 dirty="0">
                          <a:effectLst/>
                        </a:rPr>
                        <a:t>0.04</a:t>
                      </a:r>
                      <a:endParaRPr lang="en-US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>
                          <a:effectLst/>
                        </a:rPr>
                        <a:t>0.04</a:t>
                      </a:r>
                      <a:endParaRPr lang="en-US" sz="20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 dirty="0">
                          <a:effectLst/>
                        </a:rPr>
                        <a:t>0.25</a:t>
                      </a:r>
                      <a:endParaRPr lang="en-US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2000" u="none" dirty="0">
                          <a:effectLst/>
                        </a:rPr>
                        <a:t>0.18</a:t>
                      </a:r>
                      <a:endParaRPr lang="en-US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</a:tr>
              <a:tr h="257511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AU" sz="1800" u="none" dirty="0" smtClean="0">
                          <a:effectLst/>
                        </a:rPr>
                        <a:t>*** p&lt;0.01</a:t>
                      </a:r>
                      <a:r>
                        <a:rPr lang="en-AU" sz="1800" u="none" baseline="0" dirty="0" smtClean="0">
                          <a:effectLst/>
                        </a:rPr>
                        <a:t>  </a:t>
                      </a:r>
                      <a:r>
                        <a:rPr lang="en-AU" sz="1800" u="none" dirty="0" smtClean="0">
                          <a:effectLst/>
                        </a:rPr>
                        <a:t>         (Standard errors in parentheses.)</a:t>
                      </a:r>
                      <a:endParaRPr lang="en-US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2" marR="5508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304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C459"/>
                </a:solidFill>
              </a:rPr>
              <a:t>OLS estimates of the overshooting equation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4587" y="6558280"/>
            <a:ext cx="1228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Frankel (2014)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2778760" y="3002280"/>
            <a:ext cx="1519393" cy="131572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44527" y="3002280"/>
            <a:ext cx="1412713" cy="131572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928360" y="3002280"/>
            <a:ext cx="1351280" cy="131572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76160" y="2697480"/>
            <a:ext cx="1351280" cy="161036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610600" cy="45720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a-DK" sz="1800" dirty="0" smtClean="0"/>
              <a:t>                  </a:t>
            </a:r>
            <a:r>
              <a:rPr lang="da-DK" sz="1600" dirty="0" smtClean="0"/>
              <a:t>Feb 1951-Apr.2018     Feb 1951-Feb </a:t>
            </a:r>
            <a:r>
              <a:rPr lang="da-DK" sz="1600" dirty="0"/>
              <a:t>2014   </a:t>
            </a:r>
            <a:r>
              <a:rPr lang="da-DK" sz="1600" dirty="0" smtClean="0"/>
              <a:t> </a:t>
            </a:r>
            <a:r>
              <a:rPr lang="da-DK" sz="1600" dirty="0"/>
              <a:t>Feb </a:t>
            </a:r>
            <a:r>
              <a:rPr lang="da-DK" sz="1600" dirty="0" smtClean="0"/>
              <a:t>1951-Apr.2018      Dec1969-Apr.2018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296264"/>
              </p:ext>
            </p:extLst>
          </p:nvPr>
        </p:nvGraphicFramePr>
        <p:xfrm>
          <a:off x="248934" y="1447800"/>
          <a:ext cx="8686798" cy="451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99"/>
                <a:gridCol w="1529575"/>
                <a:gridCol w="1992159"/>
                <a:gridCol w="1793436"/>
                <a:gridCol w="2000029"/>
              </a:tblGrid>
              <a:tr h="247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(2)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(3)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(4)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5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Dependent variable: Log of Real Commodity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 Price Index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43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VARIABLES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CRB </a:t>
                      </a:r>
                      <a:r>
                        <a:rPr lang="en-US" sz="1800" dirty="0">
                          <a:effectLst/>
                        </a:rPr>
                        <a:t>(BLS) Foods Price </a:t>
                      </a:r>
                      <a:r>
                        <a:rPr lang="en-US" sz="1800" dirty="0" smtClean="0">
                          <a:effectLst/>
                        </a:rPr>
                        <a:t>Index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Dow </a:t>
                      </a:r>
                      <a:r>
                        <a:rPr lang="en-US" sz="1800" dirty="0">
                          <a:effectLst/>
                        </a:rPr>
                        <a:t>Jones-AIG Commodity Price </a:t>
                      </a:r>
                      <a:r>
                        <a:rPr lang="en-US" sz="1800" dirty="0" smtClean="0">
                          <a:effectLst/>
                        </a:rPr>
                        <a:t>Index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Moody's </a:t>
                      </a:r>
                      <a:r>
                        <a:rPr lang="en-US" sz="1800" dirty="0">
                          <a:effectLst/>
                        </a:rPr>
                        <a:t>Commodity Price </a:t>
                      </a:r>
                      <a:r>
                        <a:rPr lang="en-US" sz="1800" dirty="0" smtClean="0">
                          <a:effectLst/>
                        </a:rPr>
                        <a:t>Index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Goldman </a:t>
                      </a:r>
                      <a:r>
                        <a:rPr lang="en-US" sz="1800" dirty="0">
                          <a:effectLst/>
                        </a:rPr>
                        <a:t>Sachs Commodity Price </a:t>
                      </a:r>
                      <a:r>
                        <a:rPr lang="en-US" sz="1800" dirty="0" smtClean="0">
                          <a:effectLst/>
                        </a:rPr>
                        <a:t>Index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7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91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Real Interest Rate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r>
                        <a:rPr lang="en-US" sz="2400" smtClean="0">
                          <a:effectLst/>
                        </a:rPr>
                        <a:t>0.026***</a:t>
                      </a:r>
                      <a:r>
                        <a:rPr lang="en-US" sz="2400" dirty="0" smtClean="0">
                          <a:effectLst/>
                        </a:rPr>
                        <a:t/>
                      </a:r>
                      <a:br>
                        <a:rPr lang="en-US" sz="2400" dirty="0" smtClean="0">
                          <a:effectLst/>
                        </a:rPr>
                      </a:b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r>
                        <a:rPr lang="en-US" sz="2400" smtClean="0">
                          <a:effectLst/>
                        </a:rPr>
                        <a:t>0.026***</a:t>
                      </a:r>
                      <a:r>
                        <a:rPr lang="en-US" sz="2400" dirty="0" smtClean="0">
                          <a:effectLst/>
                        </a:rPr>
                        <a:t/>
                      </a:r>
                      <a:br>
                        <a:rPr lang="en-US" sz="2400" dirty="0" smtClean="0">
                          <a:effectLst/>
                        </a:rPr>
                      </a:b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r>
                        <a:rPr lang="en-US" sz="2400" smtClean="0">
                          <a:effectLst/>
                        </a:rPr>
                        <a:t>0.088***</a:t>
                      </a:r>
                      <a:r>
                        <a:rPr lang="en-US" sz="2400" dirty="0" smtClean="0">
                          <a:effectLst/>
                        </a:rPr>
                        <a:t/>
                      </a:r>
                      <a:br>
                        <a:rPr lang="en-US" sz="2400" dirty="0" smtClean="0">
                          <a:effectLst/>
                        </a:rPr>
                      </a:b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r>
                        <a:rPr lang="en-US" sz="2400" smtClean="0">
                          <a:effectLst/>
                        </a:rPr>
                        <a:t>0.071***</a:t>
                      </a:r>
                      <a:r>
                        <a:rPr lang="en-US" sz="2400" dirty="0" smtClean="0">
                          <a:effectLst/>
                        </a:rPr>
                        <a:t/>
                      </a:r>
                      <a:br>
                        <a:rPr lang="en-US" sz="2400" dirty="0" smtClean="0">
                          <a:effectLst/>
                        </a:rPr>
                      </a:b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7938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(0.007)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(0.007)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(0.005)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(0.006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05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Constant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0.847***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0.043**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2.594***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0.713***</a:t>
                      </a:r>
                      <a:endParaRPr lang="en-US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7938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(0.017)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(0.017)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(0.013)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(0.016)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Observations 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807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757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807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581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8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u="none" dirty="0" smtClean="0">
                          <a:effectLst/>
                        </a:rPr>
                        <a:t>R</a:t>
                      </a:r>
                      <a:r>
                        <a:rPr lang="en-AU" sz="1800" u="none" baseline="30000" dirty="0" smtClean="0">
                          <a:effectLst/>
                        </a:rPr>
                        <a:t>2 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0.018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0.022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0.295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0.172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6146">
                <a:tc gridSpan="5">
                  <a:txBody>
                    <a:bodyPr/>
                    <a:lstStyle/>
                    <a:p>
                      <a:r>
                        <a:rPr lang="en-US" sz="1800" smtClean="0">
                          <a:effectLst/>
                        </a:rPr>
                        <a:t>*** </a:t>
                      </a:r>
                      <a:r>
                        <a:rPr lang="en-US" sz="1800" dirty="0">
                          <a:effectLst/>
                        </a:rPr>
                        <a:t>p&lt;0.01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en-US" sz="1800" smtClean="0">
                          <a:effectLst/>
                        </a:rPr>
                        <a:t>** </a:t>
                      </a:r>
                      <a:r>
                        <a:rPr lang="en-US" sz="1800" dirty="0" smtClean="0">
                          <a:effectLst/>
                        </a:rPr>
                        <a:t>p&lt;0.05.                 (Heteroskedastic </a:t>
                      </a:r>
                      <a:r>
                        <a:rPr lang="en-US" sz="1800" dirty="0">
                          <a:effectLst/>
                        </a:rPr>
                        <a:t>robust standard errors in parentheses</a:t>
                      </a:r>
                      <a:r>
                        <a:rPr lang="en-US" sz="1800" dirty="0" smtClean="0">
                          <a:effectLst/>
                        </a:rPr>
                        <a:t>.)</a:t>
                      </a:r>
                      <a:endParaRPr lang="en-US" sz="18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6119336"/>
            <a:ext cx="88798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REAL INTEREST RATE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(Month X, YEAR T)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 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= [ 3-TBILL(Month X, YEAR T)/100 -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INFLATION (Month X-1, YEAR T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) ]*100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for months (Feb-Dec) ;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for Jan we take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INFLATION (Month X-1, YEAR T-1</a:t>
            </a:r>
            <a:r>
              <a:rPr lang="en-US" altLang="en-US" sz="1200" dirty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). </a:t>
            </a:r>
            <a:r>
              <a:rPr lang="en-US" alt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en-US" sz="5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●</a:t>
            </a:r>
            <a:r>
              <a:rPr lang="en-US" alt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INFLATION </a:t>
            </a:r>
            <a:r>
              <a:rPr lang="en-US" altLang="en-US" sz="1200" dirty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(Month X, Year T) =Log</a:t>
            </a:r>
            <a:r>
              <a:rPr lang="en-US" altLang="en-US" sz="1200" dirty="0">
                <a:latin typeface="Cambria"/>
                <a:ea typeface="MS Mincho" pitchFamily="49" charset="-128"/>
                <a:cs typeface="Times New Roman" pitchFamily="18" charset="0"/>
              </a:rPr>
              <a:t> </a:t>
            </a:r>
            <a:r>
              <a:rPr lang="en-US" altLang="en-US" sz="1200" dirty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CPI (Month X, Year T) </a:t>
            </a:r>
            <a:r>
              <a:rPr lang="en-US" altLang="en-US" sz="1200" dirty="0">
                <a:latin typeface="Cambria"/>
                <a:ea typeface="MS Mincho" pitchFamily="49" charset="-128"/>
                <a:cs typeface="Times New Roman" pitchFamily="18" charset="0"/>
              </a:rPr>
              <a:t>– </a:t>
            </a:r>
            <a:r>
              <a:rPr lang="en-US" altLang="en-US" sz="1200" dirty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Log CPI (Month X, Year T-1</a:t>
            </a:r>
            <a:r>
              <a:rPr lang="en-US" alt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).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Source for 3-month treasury bill rates: FRB of St. Louis.   Source for Commodity Price Indexes: Global Financial Data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90490"/>
            <a:ext cx="917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Commodity price indices are significantly negatively correlated with real interest rates.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06284" y="76200"/>
            <a:ext cx="6313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C459"/>
                </a:solidFill>
              </a:rPr>
              <a:t>Updated estimates of </a:t>
            </a:r>
            <a:r>
              <a:rPr lang="en-US" sz="2800" dirty="0">
                <a:solidFill>
                  <a:srgbClr val="00C459"/>
                </a:solidFill>
              </a:rPr>
              <a:t>overshooting </a:t>
            </a:r>
            <a:r>
              <a:rPr lang="en-US" sz="2800" dirty="0" smtClean="0">
                <a:solidFill>
                  <a:srgbClr val="00C459"/>
                </a:solidFill>
              </a:rPr>
              <a:t>model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6974" y="6629400"/>
            <a:ext cx="1444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Thanks to </a:t>
            </a:r>
            <a:r>
              <a:rPr lang="en-US" sz="1100" dirty="0" err="1" smtClean="0"/>
              <a:t>S.Lakhtakia</a:t>
            </a:r>
            <a:endParaRPr lang="en-US" sz="1100" dirty="0"/>
          </a:p>
        </p:txBody>
      </p:sp>
      <p:sp>
        <p:nvSpPr>
          <p:cNvPr id="16" name="Rounded Rectangle 15"/>
          <p:cNvSpPr/>
          <p:nvPr/>
        </p:nvSpPr>
        <p:spPr>
          <a:xfrm>
            <a:off x="1676401" y="2037079"/>
            <a:ext cx="1447799" cy="180578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76600" y="2047240"/>
            <a:ext cx="1752600" cy="18057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136949" y="2057400"/>
            <a:ext cx="1765753" cy="18057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015988" y="2057400"/>
            <a:ext cx="1767332" cy="18057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3. What about exchange rates</a:t>
            </a:r>
            <a:br>
              <a:rPr lang="en-US" sz="3600" dirty="0" smtClean="0"/>
            </a:br>
            <a:r>
              <a:rPr lang="en-US" sz="3600" dirty="0" smtClean="0"/>
              <a:t>and commodity prices in other currencies?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limiting case of </a:t>
            </a:r>
            <a:r>
              <a:rPr lang="en-US" dirty="0" smtClean="0"/>
              <a:t>a small </a:t>
            </a:r>
            <a:r>
              <a:rPr lang="en-US" dirty="0"/>
              <a:t>country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integrated global commodity </a:t>
            </a:r>
            <a:r>
              <a:rPr lang="en-US" dirty="0" smtClean="0"/>
              <a:t>market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1% </a:t>
            </a:r>
            <a:r>
              <a:rPr lang="en-US" dirty="0" smtClean="0"/>
              <a:t>exchange </a:t>
            </a:r>
            <a:r>
              <a:rPr lang="en-US" dirty="0"/>
              <a:t>rate </a:t>
            </a:r>
            <a:r>
              <a:rPr lang="en-US" dirty="0" smtClean="0"/>
              <a:t>change translates </a:t>
            </a:r>
            <a:r>
              <a:rPr lang="en-US" dirty="0"/>
              <a:t>into an immediate 1 % </a:t>
            </a:r>
            <a:r>
              <a:rPr lang="en-US" dirty="0" smtClean="0"/>
              <a:t>commodity price change </a:t>
            </a:r>
            <a:r>
              <a:rPr lang="en-US" dirty="0"/>
              <a:t>expressed in </a:t>
            </a:r>
            <a:r>
              <a:rPr lang="en-US" dirty="0" smtClean="0"/>
              <a:t>terms of local currency.  </a:t>
            </a: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  <a:p>
            <a:r>
              <a:rPr lang="en-US" dirty="0" smtClean="0"/>
              <a:t>Even </a:t>
            </a:r>
            <a:r>
              <a:rPr lang="en-US" dirty="0"/>
              <a:t>for the US, </a:t>
            </a:r>
            <a:r>
              <a:rPr lang="en-US" dirty="0" smtClean="0"/>
              <a:t>$ </a:t>
            </a:r>
            <a:r>
              <a:rPr lang="en-US" dirty="0"/>
              <a:t>depreciation </a:t>
            </a:r>
            <a:r>
              <a:rPr lang="en-US" dirty="0" smtClean="0"/>
              <a:t>=&gt; commodity price↑ </a:t>
            </a:r>
          </a:p>
          <a:p>
            <a:pPr lvl="1"/>
            <a:r>
              <a:rPr lang="en-US" dirty="0" smtClean="0"/>
              <a:t>though smaller &amp; </a:t>
            </a:r>
            <a:r>
              <a:rPr lang="en-US" dirty="0"/>
              <a:t>slower than for other countries</a:t>
            </a:r>
            <a:r>
              <a:rPr lang="en-US" dirty="0" smtClean="0"/>
              <a:t>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dirty="0" smtClean="0"/>
              <a:t>Regardless the country, the exchange rate is </a:t>
            </a:r>
            <a:r>
              <a:rPr lang="en-US" dirty="0" smtClean="0"/>
              <a:t>endogenous.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dirty="0" smtClean="0"/>
              <a:t>Real interest differentials move real exchange rates,</a:t>
            </a:r>
          </a:p>
          <a:p>
            <a:pPr lvl="1"/>
            <a:r>
              <a:rPr lang="en-US" dirty="0" smtClean="0"/>
              <a:t>&amp; so move local-currency real commodity prices,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elative to the real $ commodity price.</a:t>
            </a:r>
            <a:endParaRPr lang="en-US" dirty="0"/>
          </a:p>
        </p:txBody>
      </p:sp>
      <p:pic>
        <p:nvPicPr>
          <p:cNvPr id="9218" name="Picture 2" descr="Image result for currencies dollars euros renminbi y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1524000" cy="10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5800" y="1371600"/>
            <a:ext cx="228600" cy="111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Determining commodity prices in non-$ currencies.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8532"/>
            <a:ext cx="8610600" cy="5029200"/>
          </a:xfrm>
        </p:spPr>
        <p:txBody>
          <a:bodyPr>
            <a:normAutofit fontScale="77500" lnSpcReduction="20000"/>
          </a:bodyPr>
          <a:lstStyle/>
          <a:p>
            <a:pPr lvl="0" fontAlgn="base">
              <a:spcAft>
                <a:spcPct val="0"/>
              </a:spcAft>
              <a:buNone/>
            </a:pP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           </a:t>
            </a:r>
            <a:r>
              <a:rPr lang="en-US" altLang="zh-CN" sz="26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Short</a:t>
            </a:r>
            <a:r>
              <a:rPr lang="en-US" altLang="zh-CN" sz="10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</a:t>
            </a:r>
            <a:r>
              <a:rPr lang="en-US" altLang="zh-CN" sz="26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Rates: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US 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r    </a:t>
            </a:r>
            <a:r>
              <a:rPr lang="en-US" altLang="zh-CN" sz="2600" b="1" kern="0" dirty="0" err="1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r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diff.       </a:t>
            </a:r>
            <a:r>
              <a:rPr lang="en-US" altLang="zh-CN" sz="26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Long</a:t>
            </a:r>
            <a:r>
              <a:rPr lang="en-US" altLang="zh-CN" sz="10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</a:t>
            </a:r>
            <a:r>
              <a:rPr lang="en-US" altLang="zh-CN" sz="26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Rates:  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US r       </a:t>
            </a:r>
            <a:r>
              <a:rPr lang="en-US" altLang="zh-CN" sz="2600" b="1" kern="0" dirty="0" err="1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r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diff.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Australia</a:t>
            </a:r>
            <a:r>
              <a:rPr lang="en-US" altLang="zh-CN" sz="26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</a:t>
            </a:r>
            <a:r>
              <a:rPr lang="en-US" altLang="zh-CN" sz="26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</a:t>
            </a:r>
            <a:r>
              <a:rPr lang="en-US" altLang="zh-CN" sz="26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-0.023*   -0.076*	                       -0.057*    -0.067*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sz="1600" dirty="0" smtClean="0"/>
              <a:t>1/1950-8/2005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.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	 (0.006)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(0.003)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(0.005)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(0.004)</a:t>
            </a:r>
            <a:endParaRPr lang="en-US" altLang="zh-CN" sz="1800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Brazil 		   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-0.024*  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-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0.006*</a:t>
            </a:r>
            <a:r>
              <a:rPr lang="en-US" altLang="zh-CN" sz="26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              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-0.161*    0.001</a:t>
            </a:r>
            <a:endParaRPr lang="en-US" altLang="zh-CN" sz="2600" b="1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sz="1600" dirty="0" smtClean="0"/>
              <a:t>7/65-12/89, 1/95-8/05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(0.007)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(0.002)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(0.019)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(0.001)</a:t>
            </a:r>
            <a:endParaRPr lang="en-US" altLang="zh-CN" sz="1800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Canada</a:t>
            </a:r>
            <a:r>
              <a:rPr lang="en-US" altLang="zh-CN" sz="18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-0.047* 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-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0.065*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-0.073*    -0.076*</a:t>
            </a:r>
            <a:endParaRPr lang="en-US" altLang="zh-CN" sz="2600" b="1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sz="1600" dirty="0" smtClean="0"/>
              <a:t>1/1950-9/2005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(0.005)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(0.005)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(0.004)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(0.006)</a:t>
            </a:r>
            <a:endParaRPr lang="en-US" altLang="zh-CN" sz="1800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Chile		   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 -0.063* 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-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0.021*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-0.092*   -0.018*</a:t>
            </a:r>
            <a:endParaRPr lang="en-US" altLang="zh-CN" sz="2600" b="1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sz="1600" dirty="0"/>
              <a:t>7/1997-9/2005 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        (0.006)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(0.004)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(0.014)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(0.003)</a:t>
            </a:r>
            <a:endParaRPr lang="en-US" altLang="zh-CN" sz="1800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Mexico		    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 0.055*   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-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0.017*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 0.047*    0.000</a:t>
            </a:r>
            <a:endParaRPr lang="en-US" altLang="zh-CN" sz="2600" b="1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sz="1600" dirty="0" smtClean="0"/>
              <a:t>1/1978-9/2005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(0.013)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(0.002)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         (0.011)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(0.003)</a:t>
            </a:r>
            <a:endParaRPr lang="en-US" altLang="zh-CN" sz="1800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NZ			    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 0.001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-0.067*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-0.081*   -0.075*</a:t>
            </a:r>
            <a:endParaRPr lang="en-US" altLang="zh-CN" sz="2600" b="1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sz="1600" dirty="0" smtClean="0"/>
              <a:t>3/1978-8/2005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(0.009)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(0.004)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(0.006)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(0.004)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Switzerland	   	 0.034*	  -0.054* 	         -0.171*   -0.095*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sz="1600" dirty="0" smtClean="0"/>
              <a:t>1/1980-9/2005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(0.016)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(0.009)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(0.013)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(0.012)</a:t>
            </a:r>
            <a:endParaRPr lang="en-US" altLang="zh-CN" sz="1800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UK		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    -0.053* 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-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0.086*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      -0.106*   </a:t>
            </a:r>
            <a:r>
              <a:rPr lang="en-US" altLang="zh-CN" sz="2600" b="1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-</a:t>
            </a:r>
            <a:r>
              <a:rPr lang="en-US" altLang="zh-CN" sz="2600" b="1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0.023*</a:t>
            </a:r>
            <a:endParaRPr lang="en-US" altLang="zh-CN" sz="2600" b="1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sz="1600" dirty="0" smtClean="0"/>
              <a:t>1/1950-9/2005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(0.010)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  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(0.007)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		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(0.007)</a:t>
            </a:r>
            <a:r>
              <a:rPr lang="en-US" altLang="zh-CN" sz="18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	 </a:t>
            </a:r>
            <a:r>
              <a:rPr lang="en-US" altLang="zh-CN" sz="18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(0.006)</a:t>
            </a:r>
            <a:r>
              <a:rPr lang="en-US" altLang="zh-CN" sz="14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/>
            </a:r>
            <a:br>
              <a:rPr lang="en-US" altLang="zh-CN" sz="14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</a:br>
            <a:endParaRPr lang="en-US" altLang="zh-CN" sz="1400" kern="0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en-US" altLang="zh-CN" sz="21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* </a:t>
            </a:r>
            <a:r>
              <a:rPr lang="en-US" altLang="zh-CN" sz="2100" kern="0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indicates coefficient significant at the 5% level of significance. </a:t>
            </a:r>
            <a:r>
              <a:rPr lang="en-US" altLang="zh-CN" sz="2100" kern="0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    (Robust standard errors.)</a:t>
            </a:r>
            <a:endParaRPr lang="en-US" altLang="en-US" sz="21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38928" y="1543140"/>
            <a:ext cx="0" cy="4574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1543140"/>
            <a:ext cx="0" cy="4574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1382" y="6477000"/>
            <a:ext cx="152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Frankel (2008)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608976" y="1143000"/>
            <a:ext cx="4597" cy="53002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1143000"/>
            <a:ext cx="8015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Dependent variable: </a:t>
            </a:r>
            <a:r>
              <a:rPr lang="en-US" sz="2000" b="1" dirty="0" smtClean="0"/>
              <a:t>Log </a:t>
            </a:r>
            <a:r>
              <a:rPr lang="en-US" sz="2000" b="1" dirty="0"/>
              <a:t>real </a:t>
            </a:r>
            <a:r>
              <a:rPr lang="en-US" sz="2000" b="1" dirty="0" smtClean="0"/>
              <a:t>CRB commodity price index </a:t>
            </a:r>
            <a:r>
              <a:rPr lang="en-US" sz="2000" b="1" dirty="0"/>
              <a:t>in local currency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04800" y="6160532"/>
            <a:ext cx="8305800" cy="2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03176" y="6443284"/>
            <a:ext cx="8305800" cy="2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" y="1143000"/>
            <a:ext cx="0" cy="53126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49680" y="1150788"/>
            <a:ext cx="8363893" cy="2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48056" y="1540548"/>
            <a:ext cx="8360920" cy="2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48056" y="1872908"/>
            <a:ext cx="8360920" cy="25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518E"/>
                </a:solidFill>
              </a:rPr>
              <a:t>Now, complete the “carry trade” equation</a:t>
            </a:r>
            <a:endParaRPr lang="en-US" sz="3200" b="1" i="1" dirty="0">
              <a:solidFill>
                <a:srgbClr val="0051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52400" y="2362200"/>
                <a:ext cx="8915400" cy="4953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sz="2600" dirty="0" smtClean="0"/>
                  <a:t>     </a:t>
                </a:r>
                <a:r>
                  <a:rPr lang="it-IT" sz="3000" dirty="0" smtClean="0"/>
                  <a:t>T</a:t>
                </a:r>
                <a:r>
                  <a:rPr lang="en-AU" sz="3000" dirty="0" smtClean="0"/>
                  <a:t>here is no reason for the net convenience yield, </a:t>
                </a:r>
                <a:br>
                  <a:rPr lang="en-AU" sz="3000" dirty="0" smtClean="0"/>
                </a:br>
                <a:r>
                  <a:rPr lang="en-AU" sz="3000" i="1" dirty="0" smtClean="0"/>
                  <a:t>c</a:t>
                </a:r>
                <a:r>
                  <a:rPr lang="en-AU" sz="3000" dirty="0" smtClean="0"/>
                  <a:t>, to be constant.</a:t>
                </a:r>
                <a:r>
                  <a:rPr lang="en-AU" sz="3300" dirty="0" smtClean="0"/>
                  <a:t/>
                </a:r>
                <a:br>
                  <a:rPr lang="en-AU" sz="3300" dirty="0" smtClean="0"/>
                </a:br>
                <a:r>
                  <a:rPr lang="en-AU" sz="1000" dirty="0" smtClean="0"/>
                  <a:t> </a:t>
                </a:r>
                <a:br>
                  <a:rPr lang="en-AU" sz="1000" dirty="0" smtClean="0"/>
                </a:br>
                <a:r>
                  <a:rPr lang="en-US" sz="3400" dirty="0" smtClean="0"/>
                  <a:t>           </a:t>
                </a:r>
                <a:r>
                  <a:rPr lang="it-IT" sz="3400" i="1" dirty="0" smtClean="0"/>
                  <a:t>q-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3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AU" sz="3400" i="1" dirty="0" smtClean="0"/>
                  <a:t> </a:t>
                </a:r>
                <a:r>
                  <a:rPr lang="it-IT" sz="3400" i="1" dirty="0" smtClean="0"/>
                  <a:t> </a:t>
                </a:r>
                <a:r>
                  <a:rPr lang="it-IT" sz="3400" dirty="0" smtClean="0"/>
                  <a:t>= - (</a:t>
                </a:r>
                <a:r>
                  <a:rPr lang="it-IT" sz="3400" i="1" dirty="0" smtClean="0"/>
                  <a:t>1/</a:t>
                </a:r>
                <a:r>
                  <a:rPr lang="en-AU" sz="3400" dirty="0" smtClean="0"/>
                  <a:t>θ</a:t>
                </a:r>
                <a:r>
                  <a:rPr lang="it-IT" sz="3400" dirty="0" smtClean="0"/>
                  <a:t>) (</a:t>
                </a:r>
                <a:r>
                  <a:rPr lang="it-IT" sz="3400" i="1" dirty="0" smtClean="0"/>
                  <a:t>r </a:t>
                </a:r>
                <a:r>
                  <a:rPr lang="it-IT" sz="3400" dirty="0" smtClean="0"/>
                  <a:t>– </a:t>
                </a:r>
                <a:r>
                  <a:rPr lang="it-IT" sz="3400" i="1" dirty="0" smtClean="0"/>
                  <a:t>c</a:t>
                </a:r>
                <a:r>
                  <a:rPr lang="it-IT" sz="3400" dirty="0" smtClean="0"/>
                  <a:t>)                  </a:t>
                </a:r>
                <a:r>
                  <a:rPr lang="en-AU" sz="3400" dirty="0" smtClean="0"/>
                  <a:t>(4)</a:t>
                </a:r>
              </a:p>
              <a:p>
                <a:pPr>
                  <a:buNone/>
                </a:pPr>
                <a:r>
                  <a:rPr lang="en-AU" sz="3400" dirty="0"/>
                  <a:t> </a:t>
                </a:r>
                <a:r>
                  <a:rPr lang="en-AU" sz="3400" dirty="0" smtClean="0"/>
                  <a:t>              </a:t>
                </a:r>
                <a:r>
                  <a:rPr lang="en-AU" sz="3400" i="1" dirty="0" smtClean="0"/>
                  <a:t>c </a:t>
                </a:r>
                <a:r>
                  <a:rPr lang="en-AU" sz="3400" i="1" dirty="0"/>
                  <a:t>≡ cy – </a:t>
                </a:r>
                <a:r>
                  <a:rPr lang="en-AU" sz="3400" i="1" dirty="0" err="1"/>
                  <a:t>sc</a:t>
                </a:r>
                <a:r>
                  <a:rPr lang="en-AU" sz="3400" i="1" dirty="0"/>
                  <a:t> – </a:t>
                </a:r>
                <a:r>
                  <a:rPr lang="en-AU" sz="3400" i="1" dirty="0" err="1"/>
                  <a:t>rp</a:t>
                </a:r>
                <a:r>
                  <a:rPr lang="en-AU" sz="3400" i="1" dirty="0"/>
                  <a:t> </a:t>
                </a:r>
                <a:r>
                  <a:rPr lang="en-AU" sz="3400" dirty="0" smtClean="0"/>
                  <a:t/>
                </a:r>
                <a:br>
                  <a:rPr lang="en-AU" sz="3400" dirty="0" smtClean="0"/>
                </a:br>
                <a:endParaRPr lang="en-US" sz="3400" dirty="0" smtClean="0"/>
              </a:p>
              <a:p>
                <a:pPr>
                  <a:buNone/>
                </a:pPr>
                <a:r>
                  <a:rPr lang="en-AU" sz="3300" dirty="0" smtClean="0"/>
                  <a:t>     </a:t>
                </a:r>
                <a:r>
                  <a:rPr lang="en-AU" sz="3000" dirty="0" smtClean="0"/>
                  <a:t>Substituting into (4), </a:t>
                </a:r>
                <a:endParaRPr lang="en-US" sz="3000" dirty="0" smtClean="0"/>
              </a:p>
              <a:p>
                <a:pPr>
                  <a:buNone/>
                </a:pPr>
                <a:r>
                  <a:rPr lang="en-AU" i="1" dirty="0" smtClean="0"/>
                  <a:t>      q  =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AU" i="1" dirty="0" smtClean="0"/>
                  <a:t>  - </a:t>
                </a:r>
                <a:r>
                  <a:rPr lang="en-AU" dirty="0" smtClean="0"/>
                  <a:t>(</a:t>
                </a:r>
                <a:r>
                  <a:rPr lang="en-AU" i="1" dirty="0" smtClean="0"/>
                  <a:t>1/</a:t>
                </a:r>
                <a:r>
                  <a:rPr lang="en-AU" dirty="0" smtClean="0"/>
                  <a:t>θ)</a:t>
                </a:r>
                <a:r>
                  <a:rPr lang="en-AU" i="1" dirty="0" smtClean="0"/>
                  <a:t> r </a:t>
                </a:r>
                <a:r>
                  <a:rPr lang="en-AU" dirty="0" smtClean="0"/>
                  <a:t>+ (1/θ) </a:t>
                </a:r>
                <a:r>
                  <a:rPr lang="en-AU" i="1" dirty="0" smtClean="0"/>
                  <a:t>cy - </a:t>
                </a:r>
                <a:r>
                  <a:rPr lang="en-AU" dirty="0" smtClean="0"/>
                  <a:t>(1/θ) </a:t>
                </a:r>
                <a:r>
                  <a:rPr lang="en-AU" i="1" dirty="0" smtClean="0"/>
                  <a:t>sc - </a:t>
                </a:r>
                <a:r>
                  <a:rPr lang="en-AU" dirty="0" smtClean="0"/>
                  <a:t>(1/θ) </a:t>
                </a:r>
                <a:r>
                  <a:rPr lang="en-AU" i="1" dirty="0" err="1" smtClean="0"/>
                  <a:t>rp</a:t>
                </a:r>
                <a:r>
                  <a:rPr lang="en-AU" i="1" dirty="0" smtClean="0"/>
                  <a:t>     </a:t>
                </a:r>
                <a:r>
                  <a:rPr lang="en-AU" dirty="0" smtClean="0"/>
                  <a:t>(5)</a:t>
                </a:r>
                <a:r>
                  <a:rPr lang="en-AU" sz="1100" dirty="0" smtClean="0"/>
                  <a:t/>
                </a:r>
                <a:br>
                  <a:rPr lang="en-AU" sz="1100" dirty="0" smtClean="0"/>
                </a:br>
                <a:endParaRPr lang="en-AU" sz="11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52400" y="2362200"/>
                <a:ext cx="8915400" cy="4953000"/>
              </a:xfrm>
              <a:blipFill rotWithShape="1">
                <a:blip r:embed="rId2"/>
                <a:stretch>
                  <a:fillRect t="-1478" r="-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6781800" y="3156204"/>
            <a:ext cx="843842" cy="1764789"/>
          </a:xfrm>
          <a:prstGeom prst="rightBrace">
            <a:avLst>
              <a:gd name="adj1" fmla="val 33781"/>
              <a:gd name="adj2" fmla="val 50000"/>
            </a:avLst>
          </a:prstGeom>
          <a:ln w="85725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srgbClr val="00518E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rot="804337">
            <a:off x="7415726" y="3997824"/>
            <a:ext cx="449939" cy="1765268"/>
          </a:xfrm>
          <a:prstGeom prst="curvedLeftArrow">
            <a:avLst>
              <a:gd name="adj1" fmla="val 25000"/>
              <a:gd name="adj2" fmla="val 63957"/>
              <a:gd name="adj3" fmla="val 25000"/>
            </a:avLst>
          </a:prstGeom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18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901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4. Other determinants of net convenience yield</a:t>
            </a:r>
            <a:endParaRPr lang="en-US" sz="3600" dirty="0"/>
          </a:p>
        </p:txBody>
      </p:sp>
      <p:pic>
        <p:nvPicPr>
          <p:cNvPr id="12" name="Picture 14" descr="floor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349" y="4189771"/>
            <a:ext cx="2257985" cy="146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Complete “carry trade” equation for price determination, continued</a:t>
            </a:r>
            <a:endParaRPr lang="en-US" sz="18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915400" cy="57912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AU" i="1" dirty="0" smtClean="0"/>
                  <a:t>       </a:t>
                </a:r>
                <a:r>
                  <a:rPr lang="en-AU" i="1" dirty="0" smtClean="0"/>
                  <a:t>  q  </a:t>
                </a:r>
                <a:r>
                  <a:rPr lang="en-AU" i="1" dirty="0" smtClean="0"/>
                  <a:t>=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AU" i="1" dirty="0" smtClean="0"/>
                  <a:t>  - </a:t>
                </a:r>
                <a:r>
                  <a:rPr lang="en-AU" dirty="0" smtClean="0"/>
                  <a:t>(</a:t>
                </a:r>
                <a:r>
                  <a:rPr lang="en-AU" i="1" dirty="0" smtClean="0"/>
                  <a:t>1/</a:t>
                </a:r>
                <a:r>
                  <a:rPr lang="en-AU" dirty="0" smtClean="0"/>
                  <a:t>θ)</a:t>
                </a:r>
                <a:r>
                  <a:rPr lang="en-AU" i="1" dirty="0" smtClean="0"/>
                  <a:t> </a:t>
                </a:r>
                <a:r>
                  <a:rPr lang="en-AU" i="1" dirty="0" smtClean="0"/>
                  <a:t>r</a:t>
                </a:r>
                <a:r>
                  <a:rPr lang="en-AU" dirty="0"/>
                  <a:t> </a:t>
                </a:r>
                <a:r>
                  <a:rPr lang="en-AU" i="1" dirty="0" smtClean="0"/>
                  <a:t> </a:t>
                </a:r>
                <a:r>
                  <a:rPr lang="en-AU" dirty="0" smtClean="0"/>
                  <a:t>+ (1/θ) </a:t>
                </a:r>
                <a:r>
                  <a:rPr lang="en-AU" i="1" dirty="0" smtClean="0"/>
                  <a:t>cy - </a:t>
                </a:r>
                <a:r>
                  <a:rPr lang="en-AU" dirty="0" smtClean="0"/>
                  <a:t>(1/θ) </a:t>
                </a:r>
                <a:r>
                  <a:rPr lang="en-AU" i="1" dirty="0" smtClean="0"/>
                  <a:t>sc - </a:t>
                </a:r>
                <a:r>
                  <a:rPr lang="en-AU" dirty="0" smtClean="0"/>
                  <a:t>(1/θ) </a:t>
                </a:r>
                <a:r>
                  <a:rPr lang="en-AU" i="1" dirty="0" err="1" smtClean="0"/>
                  <a:t>rp</a:t>
                </a:r>
                <a:r>
                  <a:rPr lang="en-AU" i="1" dirty="0" smtClean="0"/>
                  <a:t>  </a:t>
                </a:r>
                <a:r>
                  <a:rPr lang="en-AU" i="1" dirty="0" smtClean="0"/>
                  <a:t>  </a:t>
                </a:r>
                <a:r>
                  <a:rPr lang="en-AU" dirty="0" smtClean="0"/>
                  <a:t>(5)</a:t>
                </a:r>
                <a:r>
                  <a:rPr lang="en-AU" sz="1900" dirty="0" smtClean="0"/>
                  <a:t/>
                </a:r>
                <a:br>
                  <a:rPr lang="en-AU" sz="1900" dirty="0" smtClean="0"/>
                </a:br>
                <a:endParaRPr lang="en-AU" sz="1900" dirty="0" smtClean="0"/>
              </a:p>
              <a:p>
                <a:pPr>
                  <a:buNone/>
                </a:pPr>
                <a:r>
                  <a:rPr lang="en-AU" dirty="0" smtClean="0"/>
                  <a:t>Hypothesized effects:</a:t>
                </a:r>
              </a:p>
              <a:p>
                <a:pPr lvl="1"/>
                <a:r>
                  <a:rPr lang="en-AU" dirty="0" smtClean="0"/>
                  <a:t>Real interest rate: </a:t>
                </a:r>
                <a:r>
                  <a:rPr lang="en-AU" i="1" dirty="0" smtClean="0"/>
                  <a:t>negative</a:t>
                </a:r>
              </a:p>
              <a:p>
                <a:pPr lvl="1"/>
                <a:r>
                  <a:rPr lang="en-AU" dirty="0" smtClean="0"/>
                  <a:t>Convenience yield: </a:t>
                </a:r>
                <a:r>
                  <a:rPr lang="en-AU" i="1" dirty="0" smtClean="0"/>
                  <a:t>positive</a:t>
                </a:r>
              </a:p>
              <a:p>
                <a:pPr lvl="2"/>
                <a:r>
                  <a:rPr lang="en-AU" dirty="0" smtClean="0"/>
                  <a:t>&lt;= Economic activity </a:t>
                </a:r>
              </a:p>
              <a:p>
                <a:pPr lvl="2"/>
                <a:r>
                  <a:rPr lang="en-AU" dirty="0" smtClean="0"/>
                  <a:t>&lt;= Risk of disruption</a:t>
                </a:r>
              </a:p>
              <a:p>
                <a:pPr lvl="1"/>
                <a:r>
                  <a:rPr lang="en-AU" dirty="0" smtClean="0"/>
                  <a:t>Storage costs: </a:t>
                </a:r>
                <a:r>
                  <a:rPr lang="en-AU" i="1" dirty="0" smtClean="0"/>
                  <a:t>negative</a:t>
                </a:r>
              </a:p>
              <a:p>
                <a:pPr lvl="2"/>
                <a:r>
                  <a:rPr lang="en-AU" sz="3200" i="1" dirty="0" smtClean="0">
                    <a:cs typeface="Times New Roman" pitchFamily="18" charset="0"/>
                  </a:rPr>
                  <a:t>sc = Φ </a:t>
                </a:r>
                <a:r>
                  <a:rPr lang="en-AU" sz="3200" dirty="0" smtClean="0">
                    <a:cs typeface="Times New Roman" pitchFamily="18" charset="0"/>
                  </a:rPr>
                  <a:t>(</a:t>
                </a:r>
                <a:r>
                  <a:rPr lang="en-AU" i="1" dirty="0" smtClean="0">
                    <a:cs typeface="Times New Roman" pitchFamily="18" charset="0"/>
                  </a:rPr>
                  <a:t>INVENTORIES</a:t>
                </a:r>
                <a:r>
                  <a:rPr lang="en-AU" sz="3200" dirty="0" smtClean="0">
                    <a:cs typeface="Times New Roman" pitchFamily="18" charset="0"/>
                  </a:rPr>
                  <a:t>)</a:t>
                </a:r>
                <a:r>
                  <a:rPr lang="en-AU" sz="3200" i="1" dirty="0" smtClean="0">
                    <a:cs typeface="Times New Roman" pitchFamily="18" charset="0"/>
                  </a:rPr>
                  <a:t>. </a:t>
                </a:r>
              </a:p>
              <a:p>
                <a:pPr lvl="1"/>
                <a:r>
                  <a:rPr lang="en-AU" dirty="0" smtClean="0">
                    <a:cs typeface="Times New Roman" pitchFamily="18" charset="0"/>
                  </a:rPr>
                  <a:t>Risk premium </a:t>
                </a:r>
                <a:r>
                  <a:rPr lang="en-AU" i="1" dirty="0" err="1" smtClean="0">
                    <a:cs typeface="Times New Roman" pitchFamily="18" charset="0"/>
                  </a:rPr>
                  <a:t>rp</a:t>
                </a:r>
                <a:endParaRPr lang="en-AU" dirty="0" smtClean="0">
                  <a:cs typeface="Times New Roman" pitchFamily="18" charset="0"/>
                </a:endParaRPr>
              </a:p>
              <a:p>
                <a:pPr lvl="2"/>
                <a:r>
                  <a:rPr lang="en-AU" dirty="0" smtClean="0">
                    <a:cs typeface="Times New Roman" pitchFamily="18" charset="0"/>
                  </a:rPr>
                  <a:t>Measured directly:</a:t>
                </a:r>
                <a:r>
                  <a:rPr lang="en-AU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dirty="0" smtClean="0"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AU" i="1" dirty="0">
                            <a:cs typeface="Times New Roman" pitchFamily="18" charset="0"/>
                          </a:rPr>
                          <m:t>Δs</m:t>
                        </m:r>
                        <m:r>
                          <m:rPr>
                            <m:nor/>
                          </m:rPr>
                          <a:rPr lang="en-AU" i="1" baseline="30000" dirty="0">
                            <a:cs typeface="Times New Roman" pitchFamily="18" charset="0"/>
                          </a:rPr>
                          <m:t>e</m:t>
                        </m:r>
                      </m:e>
                    </m:acc>
                  </m:oMath>
                </a14:m>
                <a:r>
                  <a:rPr lang="en-AU" dirty="0" smtClean="0">
                    <a:cs typeface="Times New Roman" pitchFamily="18" charset="0"/>
                  </a:rPr>
                  <a:t>)</a:t>
                </a:r>
                <a:r>
                  <a:rPr lang="en-AU" i="1" dirty="0" smtClean="0">
                    <a:cs typeface="Times New Roman" pitchFamily="18" charset="0"/>
                  </a:rPr>
                  <a:t>-(f-s</a:t>
                </a:r>
                <a:r>
                  <a:rPr lang="en-AU" dirty="0" smtClean="0">
                    <a:cs typeface="Times New Roman" pitchFamily="18" charset="0"/>
                  </a:rPr>
                  <a:t>)</a:t>
                </a:r>
              </a:p>
              <a:p>
                <a:pPr lvl="2"/>
                <a:r>
                  <a:rPr lang="en-AU" dirty="0" smtClean="0">
                    <a:cs typeface="Times New Roman" pitchFamily="18" charset="0"/>
                  </a:rPr>
                  <a:t>Or as determined by volatility (</a:t>
                </a:r>
                <a:r>
                  <a:rPr lang="en-AU" i="1" dirty="0" smtClean="0">
                    <a:cs typeface="Times New Roman" pitchFamily="18" charset="0"/>
                  </a:rPr>
                  <a:t>ambiguous sign)</a:t>
                </a:r>
              </a:p>
              <a:p>
                <a:pPr lvl="3"/>
                <a:r>
                  <a:rPr lang="en-AU" sz="2300" dirty="0">
                    <a:cs typeface="Times New Roman" pitchFamily="18" charset="0"/>
                  </a:rPr>
                  <a:t>m</a:t>
                </a:r>
                <a:r>
                  <a:rPr lang="en-AU" sz="2300" dirty="0" smtClean="0">
                    <a:cs typeface="Times New Roman" pitchFamily="18" charset="0"/>
                  </a:rPr>
                  <a:t>easured by actual volatility</a:t>
                </a:r>
              </a:p>
              <a:p>
                <a:pPr lvl="3"/>
                <a:r>
                  <a:rPr lang="en-AU" sz="2300" dirty="0" smtClean="0">
                    <a:cs typeface="Times New Roman" pitchFamily="18" charset="0"/>
                  </a:rPr>
                  <a:t>or </a:t>
                </a:r>
                <a:r>
                  <a:rPr lang="en-AU" sz="2300" dirty="0" smtClean="0">
                    <a:cs typeface="Times New Roman" pitchFamily="18" charset="0"/>
                  </a:rPr>
                  <a:t>by option-implied subjective </a:t>
                </a:r>
                <a:r>
                  <a:rPr lang="en-AU" sz="2300" dirty="0" smtClean="0">
                    <a:cs typeface="Times New Roman" pitchFamily="18" charset="0"/>
                  </a:rPr>
                  <a:t>volatility.</a:t>
                </a:r>
                <a:endParaRPr lang="en-US" sz="23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915400" cy="5791200"/>
              </a:xfrm>
              <a:blipFill rotWithShape="1">
                <a:blip r:embed="rId2"/>
                <a:stretch>
                  <a:fillRect l="-1572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190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1352787" flipV="1">
            <a:off x="4576279" y="1309229"/>
            <a:ext cx="1286841" cy="2105942"/>
          </a:xfrm>
          <a:prstGeom prst="curvedLeftArrow">
            <a:avLst>
              <a:gd name="adj1" fmla="val 25000"/>
              <a:gd name="adj2" fmla="val 63957"/>
              <a:gd name="adj3" fmla="val 25000"/>
            </a:avLst>
          </a:prstGeom>
          <a:solidFill>
            <a:srgbClr val="00518E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1839832" flipV="1">
            <a:off x="5418300" y="1152365"/>
            <a:ext cx="1308188" cy="3563802"/>
          </a:xfrm>
          <a:prstGeom prst="curvedLeftArrow">
            <a:avLst>
              <a:gd name="adj1" fmla="val 25000"/>
              <a:gd name="adj2" fmla="val 63957"/>
              <a:gd name="adj3" fmla="val 25000"/>
            </a:avLst>
          </a:prstGeom>
          <a:solidFill>
            <a:srgbClr val="00518E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3404822">
            <a:off x="3382540" y="1528749"/>
            <a:ext cx="1127650" cy="356274"/>
          </a:xfrm>
          <a:prstGeom prst="rightArrow">
            <a:avLst/>
          </a:prstGeom>
          <a:solidFill>
            <a:srgbClr val="00518E"/>
          </a:solidFill>
          <a:ln w="76200"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461220" flipV="1">
            <a:off x="7100913" y="1222125"/>
            <a:ext cx="1352622" cy="4489950"/>
          </a:xfrm>
          <a:prstGeom prst="curvedLeftArrow">
            <a:avLst>
              <a:gd name="adj1" fmla="val 25000"/>
              <a:gd name="adj2" fmla="val 63957"/>
              <a:gd name="adj3" fmla="val 25000"/>
            </a:avLst>
          </a:prstGeom>
          <a:solidFill>
            <a:srgbClr val="00518E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drives commodity prices?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commodities are of course influenced by individual micro causes.</a:t>
            </a:r>
          </a:p>
          <a:p>
            <a:pPr lvl="1"/>
            <a:r>
              <a:rPr lang="en-US" sz="2400" dirty="0" smtClean="0"/>
              <a:t>E.g., why </a:t>
            </a:r>
            <a:r>
              <a:rPr lang="en-US" sz="2400" dirty="0" smtClean="0"/>
              <a:t>did cobalt prices quadruple in 2017-18?</a:t>
            </a: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  <a:p>
            <a:endParaRPr lang="en-US" dirty="0" smtClean="0"/>
          </a:p>
        </p:txBody>
      </p:sp>
      <p:pic>
        <p:nvPicPr>
          <p:cNvPr id="4" name="Picture 4" descr="5 Year Cobalt Prices - Cobalt Price Ch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8000"/>
                    </a14:imgEffect>
                    <a14:imgEffect>
                      <a14:brightnessContrast bright="6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03563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172200" y="3733800"/>
            <a:ext cx="1524000" cy="1447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Estimation of the carry-trade equation.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My 2014 </a:t>
            </a:r>
            <a:r>
              <a:rPr lang="en-US" sz="3400" dirty="0"/>
              <a:t>paper </a:t>
            </a:r>
            <a:r>
              <a:rPr lang="en-US" sz="3400" dirty="0" smtClean="0"/>
              <a:t>estimated </a:t>
            </a:r>
            <a:r>
              <a:rPr lang="en-US" sz="3400" dirty="0"/>
              <a:t>for the period 1950-2012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the </a:t>
            </a:r>
            <a:r>
              <a:rPr lang="en-US" sz="3400" dirty="0"/>
              <a:t>complete equation that included </a:t>
            </a:r>
            <a:r>
              <a:rPr lang="en-US" sz="3400" dirty="0" smtClean="0"/>
              <a:t>the </a:t>
            </a:r>
            <a:r>
              <a:rPr lang="en-US" sz="3400" dirty="0"/>
              <a:t>micro </a:t>
            </a:r>
            <a:r>
              <a:rPr lang="en-US" sz="3400" dirty="0" smtClean="0"/>
              <a:t>variables: </a:t>
            </a:r>
          </a:p>
          <a:p>
            <a:pPr lvl="1"/>
            <a:r>
              <a:rPr lang="en-US" dirty="0" smtClean="0"/>
              <a:t>commodity-specific </a:t>
            </a:r>
            <a:r>
              <a:rPr lang="en-US" dirty="0"/>
              <a:t>data on inventories, volatility,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survey expectations of future price changes.  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3400" dirty="0" smtClean="0"/>
              <a:t>I </a:t>
            </a:r>
            <a:r>
              <a:rPr lang="en-US" sz="3400" dirty="0"/>
              <a:t>found </a:t>
            </a:r>
            <a:r>
              <a:rPr lang="en-US" sz="3400" dirty="0" smtClean="0"/>
              <a:t>the </a:t>
            </a:r>
            <a:r>
              <a:rPr lang="en-US" sz="3400" dirty="0"/>
              <a:t>real interest rate had particularly strong negative effects on </a:t>
            </a:r>
            <a:r>
              <a:rPr lang="en-US" sz="3400" dirty="0" smtClean="0"/>
              <a:t>the prices </a:t>
            </a:r>
            <a:r>
              <a:rPr lang="en-US" sz="3400" dirty="0"/>
              <a:t>of copper, cattle, hogs, oats &amp;</a:t>
            </a:r>
            <a:r>
              <a:rPr lang="en-US" sz="3400" dirty="0" smtClean="0"/>
              <a:t> </a:t>
            </a:r>
            <a:r>
              <a:rPr lang="en-US" sz="3400" dirty="0"/>
              <a:t>soybeans. 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3400" dirty="0" smtClean="0"/>
              <a:t>Inventories </a:t>
            </a:r>
            <a:r>
              <a:rPr lang="en-US" sz="3400" dirty="0"/>
              <a:t>had a particularly strong negative effect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on the </a:t>
            </a:r>
            <a:r>
              <a:rPr lang="en-US" sz="3400" dirty="0"/>
              <a:t>prices of </a:t>
            </a:r>
            <a:r>
              <a:rPr lang="en-US" sz="3400" dirty="0" smtClean="0"/>
              <a:t>copper, </a:t>
            </a:r>
            <a:r>
              <a:rPr lang="en-US" sz="3400" dirty="0"/>
              <a:t>oats, &amp;</a:t>
            </a:r>
            <a:r>
              <a:rPr lang="en-US" sz="3400" dirty="0" smtClean="0"/>
              <a:t> </a:t>
            </a:r>
            <a:r>
              <a:rPr lang="en-US" sz="3400" dirty="0"/>
              <a:t>platinum.  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3300" dirty="0" smtClean="0"/>
              <a:t>For </a:t>
            </a:r>
            <a:r>
              <a:rPr lang="en-US" sz="3300" dirty="0"/>
              <a:t>a complete panel across the 11 commodities where all data were available, </a:t>
            </a:r>
            <a:r>
              <a:rPr lang="en-US" sz="3300" dirty="0" smtClean="0"/>
              <a:t>all four </a:t>
            </a:r>
            <a:r>
              <a:rPr lang="en-US" sz="3300" dirty="0"/>
              <a:t>variables of interest appeared significant:  real interest rate, global business cycle, inventories, and </a:t>
            </a:r>
            <a:r>
              <a:rPr lang="en-US" sz="3300" dirty="0" smtClean="0"/>
              <a:t>volatility.</a:t>
            </a:r>
          </a:p>
          <a:p>
            <a:pPr lvl="1"/>
            <a:r>
              <a:rPr lang="en-US" dirty="0" smtClean="0"/>
              <a:t>When </a:t>
            </a:r>
            <a:r>
              <a:rPr lang="en-US" dirty="0" smtClean="0"/>
              <a:t>the equation was estimated </a:t>
            </a:r>
            <a:r>
              <a:rPr lang="en-US" dirty="0"/>
              <a:t>on first differences,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significance </a:t>
            </a:r>
            <a:r>
              <a:rPr lang="en-US" dirty="0"/>
              <a:t>was lost, </a:t>
            </a:r>
            <a:r>
              <a:rPr lang="en-US" dirty="0" smtClean="0"/>
              <a:t>in </a:t>
            </a:r>
            <a:r>
              <a:rPr lang="en-US" dirty="0"/>
              <a:t>particular, for inventories &amp;</a:t>
            </a:r>
            <a:r>
              <a:rPr lang="en-US" dirty="0" smtClean="0"/>
              <a:t> </a:t>
            </a:r>
            <a:r>
              <a:rPr lang="en-US" dirty="0"/>
              <a:t>volatility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09600"/>
            <a:ext cx="4724400" cy="685800"/>
          </a:xfrm>
        </p:spPr>
        <p:txBody>
          <a:bodyPr>
            <a:normAutofit/>
          </a:bodyPr>
          <a:lstStyle/>
          <a:p>
            <a:pPr algn="l"/>
            <a:r>
              <a:rPr lang="en-AU" sz="2400" i="1" dirty="0" smtClean="0"/>
              <a:t>option-implied &amp; actual volatilities            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95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191000" cy="3352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4800600"/>
                <a:ext cx="91440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The positive risk premium </a:t>
                </a:r>
                <a:r>
                  <a:rPr lang="en-US" sz="2200" dirty="0" smtClean="0"/>
                  <a:t>seemed </a:t>
                </a:r>
                <a:r>
                  <a:rPr lang="en-US" sz="2200" dirty="0" smtClean="0"/>
                  <a:t>to have disappeared after 2005 </a:t>
                </a:r>
                <a:br>
                  <a:rPr lang="en-US" sz="2200" dirty="0" smtClean="0"/>
                </a:br>
                <a:r>
                  <a:rPr lang="en-US" sz="2200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AU" sz="2000" dirty="0"/>
                  <a:t> </a:t>
                </a:r>
                <a:r>
                  <a:rPr lang="en-US" sz="2200" dirty="0" smtClean="0">
                    <a:latin typeface="Calibri"/>
                  </a:rPr>
                  <a:t>measured by survey data), despite no decline in volatility.</a:t>
                </a:r>
                <a:r>
                  <a:rPr lang="en-US" dirty="0" smtClean="0">
                    <a:latin typeface="Calibri"/>
                  </a:rPr>
                  <a:t/>
                </a:r>
                <a:br>
                  <a:rPr lang="en-US" dirty="0" smtClean="0">
                    <a:latin typeface="Calibri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0600"/>
                <a:ext cx="9144000" cy="1046440"/>
              </a:xfrm>
              <a:prstGeom prst="rect">
                <a:avLst/>
              </a:prstGeom>
              <a:blipFill rotWithShape="1">
                <a:blip r:embed="rId4"/>
                <a:stretch>
                  <a:fillRect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4" descr="floor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1721" y="2981282"/>
            <a:ext cx="1632479" cy="1057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4999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6412468"/>
            <a:ext cx="213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Frankel (2014)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7620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      Risk </a:t>
            </a:r>
            <a:r>
              <a:rPr lang="en-US" sz="2800" dirty="0" smtClean="0"/>
              <a:t>premium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56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</a:rPr>
              <a:t>Consistent </a:t>
            </a:r>
            <a:r>
              <a:rPr lang="en-US" sz="2000" dirty="0" smtClean="0">
                <a:latin typeface="Calibri"/>
              </a:rPr>
              <a:t>with Hamilton</a:t>
            </a:r>
            <a:r>
              <a:rPr lang="en-US" sz="800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&amp;</a:t>
            </a:r>
            <a:r>
              <a:rPr lang="en-US" sz="2000" dirty="0" smtClean="0">
                <a:latin typeface="Calibri"/>
              </a:rPr>
              <a:t>Wu’s </a:t>
            </a:r>
            <a:r>
              <a:rPr lang="en-US" dirty="0" smtClean="0">
                <a:latin typeface="Calibri"/>
              </a:rPr>
              <a:t>(2013) </a:t>
            </a:r>
            <a:r>
              <a:rPr lang="en-US" sz="2000" dirty="0" smtClean="0">
                <a:latin typeface="Calibri"/>
              </a:rPr>
              <a:t>interpretation of the </a:t>
            </a:r>
            <a:r>
              <a:rPr lang="en-US" sz="2000" dirty="0" err="1" smtClean="0">
                <a:latin typeface="Calibri"/>
              </a:rPr>
              <a:t>financialization</a:t>
            </a:r>
            <a:r>
              <a:rPr lang="en-US" sz="1200" dirty="0" smtClean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hypothesis:</a:t>
            </a:r>
          </a:p>
          <a:p>
            <a:pPr algn="ctr"/>
            <a:r>
              <a:rPr lang="en-US" sz="2000" dirty="0" smtClean="0">
                <a:latin typeface="Calibri"/>
              </a:rPr>
              <a:t>Investors in commodity indices took the long side of the futures market after 2005.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24400" y="76200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2 </a:t>
            </a:r>
            <a:r>
              <a:rPr lang="en-US" sz="2800" dirty="0" smtClean="0"/>
              <a:t>measures of volatility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533400" y="685800"/>
                <a:ext cx="3276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AU" sz="2400" dirty="0" smtClean="0"/>
                  <a:t>	(</a:t>
                </a:r>
                <a:r>
                  <a:rPr lang="en-AU" sz="2400" i="1" dirty="0" smtClean="0"/>
                  <a:t>f-s</a:t>
                </a:r>
                <a:r>
                  <a:rPr lang="en-AU" sz="2400" dirty="0" smtClean="0"/>
                  <a:t>)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smtClean="0">
                            <a:latin typeface="Cambria Math"/>
                          </a:rPr>
                          <m:t>𝐸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85800"/>
                <a:ext cx="3276600" cy="685800"/>
              </a:xfrm>
              <a:prstGeom prst="rect">
                <a:avLst/>
              </a:prstGeom>
              <a:blipFill rotWithShape="1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9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5. Updated tests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63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is some negative correlation between perceived volatility as measured by the VIX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the commodity price index.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/>
              <a:t>prices </a:t>
            </a:r>
            <a:r>
              <a:rPr lang="en-US" dirty="0"/>
              <a:t>high </a:t>
            </a:r>
            <a:r>
              <a:rPr lang="en-US" dirty="0" smtClean="0"/>
              <a:t>in 2006, when VIX low </a:t>
            </a:r>
            <a:r>
              <a:rPr lang="en-US" dirty="0" smtClean="0"/>
              <a:t>(“risk on”), </a:t>
            </a:r>
          </a:p>
          <a:p>
            <a:pPr lvl="1"/>
            <a:r>
              <a:rPr lang="en-US" dirty="0"/>
              <a:t>&amp; prices low </a:t>
            </a:r>
            <a:r>
              <a:rPr lang="en-US" dirty="0" smtClean="0"/>
              <a:t>in </a:t>
            </a:r>
            <a:r>
              <a:rPr lang="en-US" dirty="0" smtClean="0"/>
              <a:t>2009, </a:t>
            </a:r>
            <a:r>
              <a:rPr lang="en-US" dirty="0"/>
              <a:t>when high VIX </a:t>
            </a:r>
            <a:r>
              <a:rPr lang="en-US" dirty="0" smtClean="0"/>
              <a:t>high (“</a:t>
            </a:r>
            <a:r>
              <a:rPr lang="en-US" dirty="0" smtClean="0"/>
              <a:t>risk off”).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But the </a:t>
            </a:r>
            <a:r>
              <a:rPr lang="en-US" dirty="0"/>
              <a:t>VIX is not a significant </a:t>
            </a:r>
            <a:r>
              <a:rPr lang="en-US" dirty="0" smtClean="0"/>
              <a:t>determinant</a:t>
            </a:r>
          </a:p>
          <a:p>
            <a:pPr lvl="1"/>
            <a:r>
              <a:rPr lang="en-US" dirty="0" smtClean="0"/>
              <a:t>when controlling for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GDP.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924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VIX-implied volatility appears negatively correlated</a:t>
            </a:r>
            <a:br>
              <a:rPr lang="en-US" sz="2800" dirty="0" smtClean="0"/>
            </a:br>
            <a:r>
              <a:rPr lang="en-US" sz="2800" dirty="0" smtClean="0"/>
              <a:t>with real commodity price index.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30217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7306" y="6071974"/>
            <a:ext cx="146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(inverted scale)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10402" y="4673025"/>
            <a:ext cx="1023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More</a:t>
            </a:r>
          </a:p>
          <a:p>
            <a:r>
              <a:rPr lang="en-US" sz="1600" dirty="0"/>
              <a:t>v</a:t>
            </a:r>
            <a:r>
              <a:rPr lang="en-US" sz="1600" dirty="0" smtClean="0"/>
              <a:t>olatile ↓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2158425"/>
            <a:ext cx="977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Less</a:t>
            </a:r>
            <a:br>
              <a:rPr lang="en-US" sz="1600" dirty="0" smtClean="0"/>
            </a:br>
            <a:r>
              <a:rPr lang="en-US" sz="1600" dirty="0" smtClean="0"/>
              <a:t>volatile↑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546974" y="6629400"/>
            <a:ext cx="1444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Thanks to </a:t>
            </a:r>
            <a:r>
              <a:rPr lang="en-US" sz="1100" dirty="0" err="1" smtClean="0"/>
              <a:t>S.Lakhtakia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47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589408"/>
              </p:ext>
            </p:extLst>
          </p:nvPr>
        </p:nvGraphicFramePr>
        <p:xfrm>
          <a:off x="381000" y="1600200"/>
          <a:ext cx="8458200" cy="4998720"/>
        </p:xfrm>
        <a:graphic>
          <a:graphicData uri="http://schemas.openxmlformats.org/drawingml/2006/table">
            <a:tbl>
              <a:tblPr/>
              <a:tblGrid>
                <a:gridCol w="1676400"/>
                <a:gridCol w="1510221"/>
                <a:gridCol w="1316470"/>
                <a:gridCol w="1316470"/>
                <a:gridCol w="1316470"/>
                <a:gridCol w="1322169"/>
              </a:tblGrid>
              <a:tr h="27848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    Dependent variable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: 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   Real 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Commodity Price Index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8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effectLst/>
                          <a:latin typeface="Calibri"/>
                        </a:rPr>
                        <a:t>Real Interest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smtClean="0">
                          <a:effectLst/>
                          <a:latin typeface="Calibri"/>
                        </a:rPr>
                        <a:t>0.035***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smtClean="0">
                          <a:effectLst/>
                          <a:latin typeface="Calibri"/>
                        </a:rPr>
                        <a:t>0.015*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smtClean="0">
                          <a:effectLst/>
                          <a:latin typeface="Calibri"/>
                        </a:rPr>
                        <a:t>0.023**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smtClean="0">
                          <a:effectLst/>
                          <a:latin typeface="Calibri"/>
                        </a:rPr>
                        <a:t>0.029***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-0.013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effectLst/>
                          <a:latin typeface="+mn-lt"/>
                        </a:rPr>
                        <a:t>    Rate</a:t>
                      </a:r>
                      <a:endParaRPr lang="en-US" sz="2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(0.010)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(0.009)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(0.009)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(0.010)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(0.008)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effectLst/>
                          <a:latin typeface="Calibri"/>
                        </a:rPr>
                        <a:t>Real </a:t>
                      </a:r>
                      <a:r>
                        <a:rPr lang="en-US" sz="2400" b="0" i="0" u="none" strike="noStrike" dirty="0" err="1" smtClean="0">
                          <a:effectLst/>
                          <a:latin typeface="Calibri"/>
                        </a:rPr>
                        <a:t>Commd</a:t>
                      </a:r>
                      <a:r>
                        <a:rPr lang="en-US" sz="2400" b="0" i="0" u="none" strike="noStrike" baseline="0" dirty="0" smtClean="0"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-1.627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-1.817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 dirty="0" smtClean="0">
                          <a:effectLst/>
                          <a:latin typeface="Calibri"/>
                        </a:rPr>
                        <a:t>    PI t</a:t>
                      </a:r>
                      <a:r>
                        <a:rPr lang="en-US" sz="2400" b="0" i="0" u="none" strike="noStrike" dirty="0" smtClean="0">
                          <a:effectLst/>
                          <a:latin typeface="Calibri"/>
                        </a:rPr>
                        <a:t>rend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(2.203)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(1.877)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effectLst/>
                          <a:latin typeface="+mn-lt"/>
                        </a:rPr>
                        <a:t>Lagged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effectLst/>
                          <a:latin typeface="Calibri"/>
                        </a:rPr>
                        <a:t>0.689***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effectLst/>
                          <a:latin typeface="Calibri"/>
                        </a:rPr>
                        <a:t>0.596***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effectLst/>
                          <a:latin typeface="+mn-lt"/>
                        </a:rPr>
                        <a:t>   Real </a:t>
                      </a:r>
                      <a:r>
                        <a:rPr lang="en-US" sz="2400" b="0" i="0" u="none" strike="noStrike" dirty="0" err="1" smtClean="0">
                          <a:effectLst/>
                          <a:latin typeface="+mn-lt"/>
                        </a:rPr>
                        <a:t>ComPI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(0.153)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(0.147)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effectLst/>
                          <a:latin typeface="Calibri"/>
                        </a:rPr>
                        <a:t>Real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effectLst/>
                          <a:latin typeface="Calibri"/>
                        </a:rPr>
                        <a:t>4.676***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effectLst/>
                          <a:latin typeface="Calibri"/>
                        </a:rPr>
                        <a:t>4.738***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effectLst/>
                          <a:latin typeface="Calibri"/>
                        </a:rPr>
                        <a:t>3.501***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effectLst/>
                          <a:latin typeface="+mn-lt"/>
                        </a:rPr>
                        <a:t>    US GDP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(1.226)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(1.206)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(0.962)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8.198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effectLst/>
                          <a:latin typeface="Calibri"/>
                        </a:rPr>
                        <a:t>0.958*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effectLst/>
                          <a:latin typeface="Calibri"/>
                        </a:rPr>
                        <a:t>3.093***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8.789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effectLst/>
                          <a:latin typeface="Calibri"/>
                        </a:rPr>
                        <a:t>1.244***</a:t>
                      </a:r>
                      <a:endParaRPr lang="en-US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5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(6.928)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(0.476)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(0.040)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(5.897)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(0.455)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R</a:t>
                      </a:r>
                      <a:r>
                        <a:rPr lang="en-US" sz="1400" b="0" i="0" u="none" strike="noStrike" baseline="30000"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0.587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*** 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p&lt;0.01</a:t>
                      </a:r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** 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p&lt;0.05</a:t>
                      </a:r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* 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p&lt;0.1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(Robust 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standard errors in </a:t>
                      </a:r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parentheses.)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6974" y="6629400"/>
            <a:ext cx="1444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Thanks to </a:t>
            </a:r>
            <a:r>
              <a:rPr lang="en-US" sz="1100" dirty="0" err="1" smtClean="0"/>
              <a:t>S.Lakhtakia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853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Updated tests for real commodity price index show </a:t>
            </a:r>
            <a:r>
              <a:rPr lang="en-US" sz="2800" dirty="0"/>
              <a:t>significant negative effect </a:t>
            </a:r>
            <a:r>
              <a:rPr lang="en-US" sz="2800" dirty="0" smtClean="0"/>
              <a:t>of </a:t>
            </a:r>
            <a:r>
              <a:rPr lang="en-US" sz="2800" i="1" dirty="0"/>
              <a:t>r</a:t>
            </a:r>
            <a:r>
              <a:rPr lang="en-US" sz="2800" dirty="0"/>
              <a:t> and positive effect of GDP.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1934183"/>
            <a:ext cx="1447799" cy="242276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467600" y="1934184"/>
            <a:ext cx="1447800" cy="3171216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Consider four components of price index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4" y="1066800"/>
            <a:ext cx="762972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6974" y="6629400"/>
            <a:ext cx="1444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Thanks to </a:t>
            </a:r>
            <a:r>
              <a:rPr lang="en-US" sz="1100" dirty="0" err="1" smtClean="0"/>
              <a:t>S.Lakhtakia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76200" y="5105400"/>
            <a:ext cx="8686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/>
              <a:t>In regressions for the four price indices,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i="1" dirty="0" smtClean="0"/>
              <a:t>r</a:t>
            </a:r>
            <a:r>
              <a:rPr lang="en-US" sz="2700" dirty="0" smtClean="0"/>
              <a:t> </a:t>
            </a:r>
            <a:r>
              <a:rPr lang="en-US" sz="2700" dirty="0"/>
              <a:t>has </a:t>
            </a:r>
            <a:r>
              <a:rPr lang="en-US" sz="2700" dirty="0" smtClean="0"/>
              <a:t>a </a:t>
            </a:r>
            <a:r>
              <a:rPr lang="en-US" sz="2700" dirty="0"/>
              <a:t>negative sign for all </a:t>
            </a:r>
            <a:r>
              <a:rPr lang="en-US" sz="2700" dirty="0" smtClean="0"/>
              <a:t>variations.  It </a:t>
            </a:r>
            <a:r>
              <a:rPr lang="en-US" sz="2700" dirty="0"/>
              <a:t>is most consistently significant </a:t>
            </a:r>
            <a:r>
              <a:rPr lang="en-US" sz="2700" dirty="0" smtClean="0"/>
              <a:t>in </a:t>
            </a:r>
            <a:r>
              <a:rPr lang="en-US" sz="2700" dirty="0"/>
              <a:t>the case of industrial metals prices.</a:t>
            </a:r>
          </a:p>
        </p:txBody>
      </p:sp>
    </p:spTree>
    <p:extLst>
      <p:ext uri="{BB962C8B-B14F-4D97-AF65-F5344CB8AC3E}">
        <p14:creationId xmlns:p14="http://schemas.microsoft.com/office/powerpoint/2010/main" val="20238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Some references by the author on</a:t>
            </a:r>
            <a:br>
              <a:rPr lang="en-US" sz="3100" dirty="0" smtClean="0"/>
            </a:br>
            <a:r>
              <a:rPr lang="en-US" sz="3100" dirty="0" smtClean="0"/>
              <a:t>macroeconomic </a:t>
            </a:r>
            <a:r>
              <a:rPr lang="en-US" sz="3100" dirty="0"/>
              <a:t>determination </a:t>
            </a:r>
            <a:r>
              <a:rPr lang="en-US" sz="3100" dirty="0" smtClean="0"/>
              <a:t>of commodity prices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overshooting model:  Real interest rates influence real commodity prices.</a:t>
            </a:r>
          </a:p>
          <a:p>
            <a:r>
              <a:rPr lang="en-US" sz="2000" dirty="0"/>
              <a:t>"Expectations and Commodity Price Dynamics:  The Overshooting Model</a:t>
            </a:r>
            <a:r>
              <a:rPr lang="en-US" sz="2000" dirty="0" smtClean="0"/>
              <a:t>,“ 1986,</a:t>
            </a:r>
            <a:r>
              <a:rPr lang="en-US" sz="2000" dirty="0"/>
              <a:t> </a:t>
            </a:r>
            <a:r>
              <a:rPr lang="en-US" sz="2000" i="1" dirty="0"/>
              <a:t>American Journal of Agricultural Economics</a:t>
            </a:r>
            <a:r>
              <a:rPr lang="en-US" sz="2000" dirty="0"/>
              <a:t> 68, no. 2, </a:t>
            </a:r>
            <a:r>
              <a:rPr lang="en-US" sz="2000" dirty="0" smtClean="0"/>
              <a:t>May, pp.344-48</a:t>
            </a:r>
            <a:r>
              <a:rPr lang="en-US" sz="2000" dirty="0"/>
              <a:t>. </a:t>
            </a:r>
          </a:p>
          <a:p>
            <a:r>
              <a:rPr lang="en-US" sz="2000" dirty="0"/>
              <a:t> </a:t>
            </a:r>
            <a:r>
              <a:rPr lang="en-US" sz="2000" dirty="0" smtClean="0"/>
              <a:t>"Commodity </a:t>
            </a:r>
            <a:r>
              <a:rPr lang="en-US" sz="2000" dirty="0"/>
              <a:t>Prices, Money Surprises, and Fed Credibility," with </a:t>
            </a:r>
            <a:r>
              <a:rPr lang="en-US" sz="2000" dirty="0" err="1" smtClean="0"/>
              <a:t>Gikas</a:t>
            </a:r>
            <a:r>
              <a:rPr lang="en-US" sz="2000" dirty="0" smtClean="0"/>
              <a:t> </a:t>
            </a:r>
            <a:r>
              <a:rPr lang="en-US" sz="2000" dirty="0" err="1" smtClean="0"/>
              <a:t>Hardouvelis</a:t>
            </a:r>
            <a:r>
              <a:rPr lang="en-US" sz="2000" dirty="0"/>
              <a:t>, 1985, </a:t>
            </a:r>
            <a:r>
              <a:rPr lang="en-US" sz="2000" i="1" dirty="0"/>
              <a:t>Journal of Money, Credit </a:t>
            </a:r>
            <a:r>
              <a:rPr lang="en-US" sz="2000" i="1" dirty="0" smtClean="0"/>
              <a:t>&amp; </a:t>
            </a:r>
            <a:r>
              <a:rPr lang="en-US" sz="2000" i="1" dirty="0"/>
              <a:t>Banking</a:t>
            </a:r>
            <a:r>
              <a:rPr lang="en-US" sz="2000" dirty="0"/>
              <a:t> 17, no.4, Nov., </a:t>
            </a:r>
            <a:r>
              <a:rPr lang="en-US" sz="2000" dirty="0" smtClean="0"/>
              <a:t>427-38</a:t>
            </a:r>
            <a:r>
              <a:rPr lang="en-US" sz="2000" dirty="0"/>
              <a:t>. 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000" dirty="0"/>
          </a:p>
          <a:p>
            <a:pPr marL="0" indent="0">
              <a:buNone/>
            </a:pPr>
            <a:r>
              <a:rPr lang="en-US" sz="2000" dirty="0" smtClean="0"/>
              <a:t>Determinants of commodity prices in non-$ currencies</a:t>
            </a:r>
            <a:endParaRPr lang="en-US" sz="2000" dirty="0"/>
          </a:p>
          <a:p>
            <a:r>
              <a:rPr lang="en-US" sz="2000" dirty="0"/>
              <a:t>"The Effect of Monetary Policy on Real Commodity </a:t>
            </a:r>
            <a:r>
              <a:rPr lang="en-US" sz="2000" dirty="0" smtClean="0"/>
              <a:t>Prices," 2008,</a:t>
            </a:r>
            <a:r>
              <a:rPr lang="en-US" sz="2000" dirty="0"/>
              <a:t> </a:t>
            </a:r>
            <a:r>
              <a:rPr lang="en-US" sz="2000" i="1" dirty="0" smtClean="0"/>
              <a:t>Asset </a:t>
            </a:r>
            <a:r>
              <a:rPr lang="en-US" sz="2000" i="1" dirty="0"/>
              <a:t>Prices and Monetary Policy</a:t>
            </a:r>
            <a:r>
              <a:rPr lang="en-US" sz="2000" dirty="0"/>
              <a:t>, John Campbell, ed. (</a:t>
            </a:r>
            <a:r>
              <a:rPr lang="en-US" sz="2000" dirty="0" err="1" smtClean="0"/>
              <a:t>U.Ch.Press</a:t>
            </a:r>
            <a:r>
              <a:rPr lang="en-US" sz="2000" dirty="0" smtClean="0"/>
              <a:t>), </a:t>
            </a:r>
            <a:r>
              <a:rPr lang="en-US" sz="2000" dirty="0"/>
              <a:t>291-327</a:t>
            </a:r>
            <a:r>
              <a:rPr lang="en-US" sz="2000" dirty="0" smtClean="0"/>
              <a:t>.</a:t>
            </a:r>
            <a:r>
              <a:rPr lang="en-US" sz="2000" dirty="0"/>
              <a:t> NBER WP 12713</a:t>
            </a:r>
            <a:r>
              <a:rPr lang="en-US" sz="2000" dirty="0" smtClean="0">
                <a:hlinkClick r:id="rId2"/>
              </a:rPr>
              <a:t>.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sz="2000" dirty="0"/>
              <a:t>The “carry trade” model:  Determinants of convenience  yield matter too.</a:t>
            </a:r>
          </a:p>
          <a:p>
            <a:r>
              <a:rPr lang="en-US" sz="2000" dirty="0"/>
              <a:t>"Determination of Agricultural and Mineral Commodity Prices," with Andrew Rose, 2010, in </a:t>
            </a:r>
            <a:r>
              <a:rPr lang="en-US" sz="2000" i="1" dirty="0"/>
              <a:t>Inflation in an Era of Relative Price Shocks </a:t>
            </a:r>
            <a:r>
              <a:rPr lang="en-US" sz="2000" dirty="0"/>
              <a:t> (Reserve Bank of Australia),  pp. 9-51.  HKS RWP 10-038.  </a:t>
            </a:r>
            <a:endParaRPr lang="en-US" sz="2000" dirty="0" smtClean="0"/>
          </a:p>
          <a:p>
            <a:r>
              <a:rPr lang="en-US" sz="2000" dirty="0" smtClean="0"/>
              <a:t>"</a:t>
            </a:r>
            <a:r>
              <a:rPr lang="en-US" sz="2000" dirty="0"/>
              <a:t>Effects of Speculation and Interest Rates in a </a:t>
            </a:r>
            <a:r>
              <a:rPr lang="en-US" sz="2000" dirty="0" smtClean="0"/>
              <a:t>‘Carry Trade’ </a:t>
            </a:r>
            <a:r>
              <a:rPr lang="en-US" sz="2000" dirty="0"/>
              <a:t>Model of Commodity Prices," 2014, </a:t>
            </a:r>
            <a:r>
              <a:rPr lang="en-US" sz="2000" i="1" dirty="0"/>
              <a:t>Journal of International Money and Finance, </a:t>
            </a:r>
            <a:r>
              <a:rPr lang="en-US" sz="2000" dirty="0"/>
              <a:t>vol.42, pp. </a:t>
            </a:r>
            <a:r>
              <a:rPr lang="en-US" sz="2000" dirty="0" smtClean="0"/>
              <a:t>88-112. NBER</a:t>
            </a:r>
            <a:r>
              <a:rPr lang="en-US" sz="2000" dirty="0"/>
              <a:t> WP 19463.   </a:t>
            </a:r>
          </a:p>
        </p:txBody>
      </p:sp>
    </p:spTree>
    <p:extLst>
      <p:ext uri="{BB962C8B-B14F-4D97-AF65-F5344CB8AC3E}">
        <p14:creationId xmlns:p14="http://schemas.microsoft.com/office/powerpoint/2010/main" val="31774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1BA946A-FA12-4BFD-87E3-E511DDEA0D96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7587" name="Picture 4" descr="j0289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14800"/>
            <a:ext cx="1571625" cy="2133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67588" name="Picture 5" descr="j03143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13" y="467140"/>
            <a:ext cx="1524000" cy="1088308"/>
          </a:xfrm>
          <a:prstGeom prst="rect">
            <a:avLst/>
          </a:prstGeom>
          <a:noFill/>
          <a:ln w="12700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67589" name="Picture 6" descr="j04116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159" y="1762125"/>
            <a:ext cx="838200" cy="68107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67590" name="Picture 7" descr="j04331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9882" y="3881297"/>
            <a:ext cx="811225" cy="946429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67591" name="Picture 8" descr="j04332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921177"/>
            <a:ext cx="914400" cy="96012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67592" name="Picture 9" descr="j03640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562600"/>
            <a:ext cx="838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5" descr="j035255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4953000"/>
            <a:ext cx="7096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16" descr="j01835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7846" y="2149828"/>
            <a:ext cx="1673225" cy="139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596" name="Picture 17" descr="fd00029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1600" y="4014926"/>
            <a:ext cx="827485" cy="86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18" descr="iron ore load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228600"/>
            <a:ext cx="1016000" cy="1295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7598" name="Picture 20" descr="guinea11diamond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953" y="5334000"/>
            <a:ext cx="1143000" cy="104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599" name="Picture 21" descr="j0113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0" y="5410200"/>
            <a:ext cx="6778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0" name="Picture 23" descr="coal_industry_in_china_ful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00600" y="5130800"/>
            <a:ext cx="2133600" cy="1433513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67601" name="Picture 25" descr="AN8KG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4300" y="3765450"/>
            <a:ext cx="1752600" cy="11176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67602" name="Picture 26" descr="j018509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4114800"/>
            <a:ext cx="1828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7603" name="Picture 1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800" y="1983161"/>
            <a:ext cx="1066800" cy="6834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8" name="Picture 2" descr="http://4.bp.blogspot.com/-MEBlNe258L8/T-tBC0yDysI/AAAAAAAABz8/cgAbd6hhODI/s1600/cattle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82859" y="504696"/>
            <a:ext cx="1252538" cy="941519"/>
          </a:xfrm>
          <a:prstGeom prst="rect">
            <a:avLst/>
          </a:prstGeom>
          <a:noFill/>
        </p:spPr>
      </p:pic>
      <p:pic>
        <p:nvPicPr>
          <p:cNvPr id="4100" name="Picture 4" descr="http://cottonaustralia.com.au/uploads/images/thumbnails/bill_gordon_shares_his_spraying_tips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62800" y="690530"/>
            <a:ext cx="1543318" cy="1071595"/>
          </a:xfrm>
          <a:prstGeom prst="rect">
            <a:avLst/>
          </a:prstGeom>
          <a:noFill/>
        </p:spPr>
      </p:pic>
      <p:pic>
        <p:nvPicPr>
          <p:cNvPr id="2" name="Picture 2" descr="Image result for cobalt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2620428"/>
            <a:ext cx="1890712" cy="12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lead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912"/>
            <a:ext cx="1654969" cy="1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atural gas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58326"/>
            <a:ext cx="2756041" cy="15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/>
              <a:t>The equation for </a:t>
            </a:r>
            <a:r>
              <a:rPr lang="en-US" sz="2800" dirty="0" smtClean="0"/>
              <a:t>agricultural </a:t>
            </a:r>
            <a:r>
              <a:rPr lang="en-US" sz="2800" dirty="0"/>
              <a:t>price </a:t>
            </a:r>
            <a:r>
              <a:rPr lang="en-US" sz="2800" dirty="0" smtClean="0"/>
              <a:t>index (1969-2017)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79201"/>
              </p:ext>
            </p:extLst>
          </p:nvPr>
        </p:nvGraphicFramePr>
        <p:xfrm>
          <a:off x="228600" y="1066799"/>
          <a:ext cx="8610599" cy="5810251"/>
        </p:xfrm>
        <a:graphic>
          <a:graphicData uri="http://schemas.openxmlformats.org/drawingml/2006/table">
            <a:tbl>
              <a:tblPr/>
              <a:tblGrid>
                <a:gridCol w="1623892"/>
                <a:gridCol w="998101"/>
                <a:gridCol w="998101"/>
                <a:gridCol w="998101"/>
                <a:gridCol w="998101"/>
                <a:gridCol w="998101"/>
                <a:gridCol w="998101"/>
                <a:gridCol w="998101"/>
              </a:tblGrid>
              <a:tr h="108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VARIABLES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Dependent variable: GSCI Agricultural price index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RGSCI_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0.808***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  0.843***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effectLst/>
                          <a:latin typeface="+mn-lt"/>
                        </a:rPr>
                        <a:t>Agr_Trend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(0.105)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RINR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0.073***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0.051*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0.078***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0.040***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0.052**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(0.028)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(0.020)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L.RGSCI_Agr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0.919***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0.958***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(0.068)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(0.072)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RUSGDP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-2.553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4.096**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2.087*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4.296***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3.319**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(2.411)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(1.528)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(1.104)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(1.263)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(1.415)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RCPI_Trend_gen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0.692***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(0.093)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L.RCPI_gen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0.506***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(0.078)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0.533***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0.142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1.626***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0.509***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0.071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3.884***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3.282***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(0.189)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(0.090)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(0.148)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(0.155)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(0.102)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(0.339)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(0.313)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7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R-squared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0.558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0.866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0.693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0.594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49">
                <a:tc gridSpan="8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smtClean="0">
                          <a:effectLst/>
                          <a:latin typeface="+mn-lt"/>
                        </a:rPr>
                        <a:t> *** 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p&lt;0.01</a:t>
                      </a:r>
                      <a:r>
                        <a:rPr lang="en-US" sz="1800" b="0" i="0" u="none" strike="noStrike" smtClean="0">
                          <a:effectLst/>
                          <a:latin typeface="+mn-lt"/>
                        </a:rPr>
                        <a:t>, ** 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p&lt;0.05</a:t>
                      </a:r>
                      <a:r>
                        <a:rPr lang="en-US" sz="1800" b="0" i="0" u="none" strike="noStrike" smtClean="0">
                          <a:effectLst/>
                          <a:latin typeface="+mn-lt"/>
                        </a:rPr>
                        <a:t>, * 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p&lt;0.1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+mn-lt"/>
                        </a:rPr>
                        <a:t>                    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       (Robust standard errors in parentheses.)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46974" y="6629400"/>
            <a:ext cx="1444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Thanks to </a:t>
            </a:r>
            <a:r>
              <a:rPr lang="en-US" sz="1100" dirty="0" err="1" smtClean="0"/>
              <a:t>S.Lakhtakia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290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equation for </a:t>
            </a:r>
            <a:r>
              <a:rPr lang="en-US" sz="2800" dirty="0" smtClean="0"/>
              <a:t>energy price index (</a:t>
            </a:r>
            <a:r>
              <a:rPr lang="en-US" sz="2800" dirty="0"/>
              <a:t>1982-2017)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95680"/>
              </p:ext>
            </p:extLst>
          </p:nvPr>
        </p:nvGraphicFramePr>
        <p:xfrm>
          <a:off x="381000" y="1295400"/>
          <a:ext cx="8153400" cy="5332095"/>
        </p:xfrm>
        <a:graphic>
          <a:graphicData uri="http://schemas.openxmlformats.org/drawingml/2006/table">
            <a:tbl>
              <a:tblPr/>
              <a:tblGrid>
                <a:gridCol w="1725671"/>
                <a:gridCol w="918247"/>
                <a:gridCol w="918247"/>
                <a:gridCol w="918247"/>
                <a:gridCol w="91588"/>
                <a:gridCol w="826659"/>
                <a:gridCol w="918247"/>
                <a:gridCol w="918247"/>
                <a:gridCol w="918247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VARIABLES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Dependent variable:  </a:t>
                      </a:r>
                      <a:r>
                        <a:rPr lang="en-US" sz="1800" b="0" i="0" u="none" strike="noStrike" dirty="0" err="1">
                          <a:effectLst/>
                          <a:latin typeface="Calibri"/>
                        </a:rPr>
                        <a:t>GSCI_Energy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 Price Index   (1969-2017)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effectLst/>
                          <a:latin typeface="Calibri"/>
                        </a:rPr>
                        <a:t>RGSCI_Ene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0.185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0.451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effectLst/>
                          <a:latin typeface="Calibri"/>
                        </a:rPr>
                        <a:t>rgy_Trend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(0.527)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(0.511)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RINR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-0.029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-0.106***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0.100**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(0.055)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(0.032)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(0.060)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(0.020)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(0.059)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(0.046)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L.RGSCI_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0.790***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0.845***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Energy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(0.094)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(0.083)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RUSGDP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-1.887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-2.917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3.152***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-2.776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-2.136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(2.825)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(2.675)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(1.116)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(2.690)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(2.688)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RCPI_Trend_gen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0.317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(0.430)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L.RCPI_gen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0.042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(0.208)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0.775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0.217*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0.936***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0.521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0.191*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-0.357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0.758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(0.493)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(0.106)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(0.154)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(0.505)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(0.104)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(1.771)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(0.875)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R-squared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0.274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0.264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*** 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p&lt;0.01</a:t>
                      </a:r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** 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p&lt;0.05</a:t>
                      </a:r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* 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p&lt;0.1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         (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Robust standard errors </a:t>
                      </a:r>
                      <a:r>
                        <a:rPr lang="en-US" sz="1800" b="1" i="0" u="none" strike="noStrike" dirty="0">
                          <a:effectLst/>
                          <a:latin typeface="Calibri"/>
                        </a:rPr>
                        <a:t>in parentheses)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46974" y="6629400"/>
            <a:ext cx="1444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Thanks to </a:t>
            </a:r>
            <a:r>
              <a:rPr lang="en-US" sz="1100" dirty="0" err="1" smtClean="0"/>
              <a:t>S.Lakhtakia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477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5667" y="6324600"/>
            <a:ext cx="3828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Soybean option prices.  Source: </a:t>
            </a:r>
            <a:r>
              <a:rPr lang="en-US" sz="1200" i="1" dirty="0" smtClean="0"/>
              <a:t>Business Insider</a:t>
            </a:r>
            <a:r>
              <a:rPr lang="en-US" sz="1200" dirty="0" smtClean="0"/>
              <a:t>, 8/7/2018</a:t>
            </a:r>
            <a:endParaRPr lang="en-US" sz="1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144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Individual micro causes.</a:t>
            </a:r>
          </a:p>
          <a:p>
            <a:pPr lvl="1"/>
            <a:r>
              <a:rPr lang="en-US" sz="2400" dirty="0" smtClean="0"/>
              <a:t>Why did soybean prices fall by 20% in </a:t>
            </a:r>
            <a:r>
              <a:rPr lang="en-US" sz="2400" dirty="0" smtClean="0"/>
              <a:t>June-July, 2018</a:t>
            </a:r>
            <a:r>
              <a:rPr lang="en-US" sz="2400" dirty="0" smtClean="0"/>
              <a:t>?</a:t>
            </a: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drives commodity prices?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65587" y="3048000"/>
            <a:ext cx="990600" cy="2590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equation for industrial metals price index </a:t>
            </a:r>
            <a:r>
              <a:rPr lang="en-US" sz="2800" dirty="0"/>
              <a:t>(1976-2017)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25071"/>
              </p:ext>
            </p:extLst>
          </p:nvPr>
        </p:nvGraphicFramePr>
        <p:xfrm>
          <a:off x="304800" y="1371600"/>
          <a:ext cx="8534399" cy="5402580"/>
        </p:xfrm>
        <a:graphic>
          <a:graphicData uri="http://schemas.openxmlformats.org/drawingml/2006/table">
            <a:tbl>
              <a:tblPr/>
              <a:tblGrid>
                <a:gridCol w="1526174"/>
                <a:gridCol w="1001175"/>
                <a:gridCol w="1001175"/>
                <a:gridCol w="1001175"/>
                <a:gridCol w="1001175"/>
                <a:gridCol w="1001175"/>
                <a:gridCol w="1001175"/>
                <a:gridCol w="1001175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VARIABLES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Dependent variable: </a:t>
                      </a:r>
                      <a:r>
                        <a:rPr lang="en-US" sz="1800" b="0" i="0" u="none" strike="noStrike" dirty="0" err="1">
                          <a:effectLst/>
                          <a:latin typeface="Calibri"/>
                        </a:rPr>
                        <a:t>GSCI_Industrial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 Metals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RGSCI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-1.118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-1.115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effectLst/>
                          <a:latin typeface="Calibri"/>
                        </a:rPr>
                        <a:t>IM_Trend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(1.959)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(1.899)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RINR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0.048***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0.018*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0.043***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0.048***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0.049***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0.044**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(0.017)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L.RGSCI_IM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0.753***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0.810***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(0.082)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(0.083)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RUSGDP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2.143*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0.048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(1.701)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(1.701)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(1.074)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(1.705)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(1.602)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RCPI_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effectLst/>
                          <a:latin typeface="Calibri"/>
                        </a:rPr>
                        <a:t>Trend_gen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(0.102)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L.RCPI_gen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-0.012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(0.089)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2.408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0.323***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1.210***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2.405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0.253**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1.623***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1.255***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(2.078)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(0.082)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(2.016)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(0.113)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(0.359)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(0.336)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R-squared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0.655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0.696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0.120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Calibri"/>
                        </a:rPr>
                        <a:t>*** </a:t>
                      </a:r>
                      <a:r>
                        <a:rPr lang="en-US" sz="1600" b="0" i="0" u="none" strike="noStrike" dirty="0" smtClean="0">
                          <a:effectLst/>
                          <a:latin typeface="Calibri"/>
                        </a:rPr>
                        <a:t>p&lt;0.01</a:t>
                      </a:r>
                      <a:r>
                        <a:rPr lang="en-US" sz="1600" b="0" i="0" u="none" strike="noStrike" smtClean="0">
                          <a:effectLst/>
                          <a:latin typeface="Calibri"/>
                        </a:rPr>
                        <a:t>, ** </a:t>
                      </a:r>
                      <a:r>
                        <a:rPr lang="en-US" sz="1600" b="0" i="0" u="none" strike="noStrike" dirty="0" smtClean="0">
                          <a:effectLst/>
                          <a:latin typeface="Calibri"/>
                        </a:rPr>
                        <a:t>p&lt;0.05</a:t>
                      </a:r>
                      <a:r>
                        <a:rPr lang="en-US" sz="1600" b="0" i="0" u="none" strike="noStrike" smtClean="0">
                          <a:effectLst/>
                          <a:latin typeface="Calibri"/>
                        </a:rPr>
                        <a:t>, * </a:t>
                      </a:r>
                      <a:r>
                        <a:rPr lang="en-US" sz="1600" b="0" i="0" u="none" strike="noStrike" dirty="0" smtClean="0">
                          <a:effectLst/>
                          <a:latin typeface="Calibri"/>
                        </a:rPr>
                        <a:t>p&lt;0.1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Calibri"/>
                        </a:rPr>
                        <a:t>Robust standard errors in parentheses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6974" y="6629400"/>
            <a:ext cx="1444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Thanks to </a:t>
            </a:r>
            <a:r>
              <a:rPr lang="en-US" sz="1100" dirty="0" err="1" smtClean="0"/>
              <a:t>S.Lakhtakia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886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91682"/>
              </p:ext>
            </p:extLst>
          </p:nvPr>
        </p:nvGraphicFramePr>
        <p:xfrm>
          <a:off x="304801" y="1266825"/>
          <a:ext cx="8458200" cy="5255895"/>
        </p:xfrm>
        <a:graphic>
          <a:graphicData uri="http://schemas.openxmlformats.org/drawingml/2006/table">
            <a:tbl>
              <a:tblPr/>
              <a:tblGrid>
                <a:gridCol w="1449982"/>
                <a:gridCol w="1001174"/>
                <a:gridCol w="1001174"/>
                <a:gridCol w="1001174"/>
                <a:gridCol w="1001174"/>
                <a:gridCol w="1001174"/>
                <a:gridCol w="1001174"/>
                <a:gridCol w="1001174"/>
              </a:tblGrid>
              <a:tr h="282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VARIABLES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Dependent variable: </a:t>
                      </a:r>
                      <a:r>
                        <a:rPr lang="en-US" sz="1800" b="0" i="0" u="none" strike="noStrike" dirty="0" err="1">
                          <a:effectLst/>
                          <a:latin typeface="Calibri"/>
                        </a:rPr>
                        <a:t>GSCI_Precious</a:t>
                      </a:r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 Metals Price Index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RGSCI_P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0.481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0.425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Trend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(0.570)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(0.459)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RINR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0.027**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0.026**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-0.031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-0.030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(0.026)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(0.022)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(0.021)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(0.012)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(0.022)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(0.022)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L.RGSCI_PM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0.884***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0.954***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(0.062)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(0.085)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RUSGDP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7.811***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7.758***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1.711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7.749***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7.815***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(1.835)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(1.765)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(1.099)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(1.791)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(1.841)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RCPI_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0.082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effectLst/>
                          <a:latin typeface="Calibri"/>
                        </a:rPr>
                        <a:t>Trend_gen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(0.119)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L.RCPI_gen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(0.088)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1.195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0.392**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2.345***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1.356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0.233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2.068***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effectLst/>
                          <a:latin typeface="Calibri"/>
                        </a:rPr>
                        <a:t>2.295***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7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(1.275)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(0.150)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(0.109)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(1.058)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(0.207)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</a:rPr>
                        <a:t>(0.396)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</a:rPr>
                        <a:t>(0.309)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R-squared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0.035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0.829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0.292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0.837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/>
                        </a:rPr>
                        <a:t>0.286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/>
                        </a:rPr>
                        <a:t>0.279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effectLst/>
                          <a:latin typeface="Calibri"/>
                        </a:rPr>
                        <a:t>*** </a:t>
                      </a:r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p&lt;0.01</a:t>
                      </a:r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smtClean="0">
                          <a:effectLst/>
                          <a:latin typeface="Calibri"/>
                        </a:rPr>
                        <a:t>** </a:t>
                      </a:r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p&lt;0.05</a:t>
                      </a:r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smtClean="0">
                          <a:effectLst/>
                          <a:latin typeface="Calibri"/>
                        </a:rPr>
                        <a:t>* </a:t>
                      </a:r>
                      <a:r>
                        <a:rPr lang="en-US" sz="1600" b="0" i="0" u="none" strike="noStrike" dirty="0" smtClean="0">
                          <a:effectLst/>
                          <a:latin typeface="Calibri"/>
                        </a:rPr>
                        <a:t>p&lt;0.1                     (</a:t>
                      </a:r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Robust standard errors in parentheses)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12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equation for precious metals price index (</a:t>
            </a:r>
            <a:r>
              <a:rPr lang="en-US" sz="2800" dirty="0"/>
              <a:t>1969-2017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46974" y="6629400"/>
            <a:ext cx="1444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Thanks to </a:t>
            </a:r>
            <a:r>
              <a:rPr lang="en-US" sz="1100" dirty="0" err="1" smtClean="0"/>
              <a:t>S.Lakhtakia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426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810125"/>
            <a:ext cx="72358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95742"/>
            <a:ext cx="762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Macroeconomic determinants</a:t>
            </a:r>
            <a:br>
              <a:rPr lang="en-US" sz="3600" dirty="0" smtClean="0"/>
            </a:br>
            <a:r>
              <a:rPr lang="en-US" sz="3600" dirty="0" smtClean="0"/>
              <a:t>of commodity prices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3600" dirty="0"/>
              <a:t>Jeffrey </a:t>
            </a:r>
            <a:r>
              <a:rPr lang="en-US" sz="3600" dirty="0" smtClean="0"/>
              <a:t>Frankel</a:t>
            </a:r>
            <a:endParaRPr lang="en-US" sz="3600" dirty="0" smtClean="0"/>
          </a:p>
        </p:txBody>
      </p:sp>
      <p:pic>
        <p:nvPicPr>
          <p:cNvPr id="5" name="Picture 4" descr="https://sites.hks.harvard.edu/m-rcbg/repsol_ypf-ksg_fellows/images/logo_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55" y="2895600"/>
            <a:ext cx="2551545" cy="10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drives commodity prices?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But the </a:t>
            </a:r>
            <a:r>
              <a:rPr lang="en-US" dirty="0"/>
              <a:t>extent to which prices </a:t>
            </a:r>
            <a:r>
              <a:rPr lang="en-US" dirty="0" smtClean="0"/>
              <a:t>of </a:t>
            </a:r>
            <a:r>
              <a:rPr lang="en-US" dirty="0"/>
              <a:t>different commodities move </a:t>
            </a:r>
            <a:r>
              <a:rPr lang="en-US" dirty="0" smtClean="0"/>
              <a:t>together is striking. </a:t>
            </a:r>
          </a:p>
          <a:p>
            <a:pPr lvl="2"/>
            <a:r>
              <a:rPr lang="en-US" dirty="0" smtClean="0"/>
              <a:t>E.g., Robert </a:t>
            </a:r>
            <a:r>
              <a:rPr lang="en-US" dirty="0" err="1" smtClean="0"/>
              <a:t>Pindyck</a:t>
            </a:r>
            <a:r>
              <a:rPr lang="en-US" dirty="0" smtClean="0"/>
              <a:t> &amp; Julio </a:t>
            </a:r>
            <a:r>
              <a:rPr lang="en-US" dirty="0"/>
              <a:t>Rotemberg, 1990,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The Excess Co-Movement of Commodity Prices,”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</a:t>
            </a:r>
            <a:r>
              <a:rPr lang="en-US" i="1" dirty="0"/>
              <a:t>Economic </a:t>
            </a:r>
            <a:r>
              <a:rPr lang="en-US" i="1" dirty="0" smtClean="0"/>
              <a:t>Journal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</a:t>
            </a:r>
            <a:r>
              <a:rPr lang="en-US" dirty="0"/>
              <a:t>are direct microeconomic linkages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among </a:t>
            </a:r>
            <a:r>
              <a:rPr lang="en-US" dirty="0"/>
              <a:t>some of them, to be sure.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the correlation is broader than </a:t>
            </a:r>
            <a:r>
              <a:rPr lang="en-US" dirty="0" smtClean="0"/>
              <a:t>that.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52642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Fig. 1: Commodity prices are (i) volatile &amp; (ii) correlated.</a:t>
            </a:r>
            <a:endParaRPr lang="en-US" sz="2800" dirty="0"/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utoShape 2" descr="data:image/png;base64,iVBORw0KGgoAAAANSUhEUgAAAQMAAADCCAMAAAB6zFdcAAACWFBMVEX////39/e3t7fpAAAAACIAACj2gQD2fgC6uroAAC32gwAAACAAACcAACT5ysz3hQAAADP74eIAADZ9hJH++vr+8Of2sbQAAB0AAC+qrrb73d7qAB7qABT85udRXG////j///H70bVDT2XR09fb29tgaXqboKmLkZz7yKYAEjzn6OrDxsvyhIn4m033ubz96t7yjJH3jiv4lkH6wZn98PEAHkJsdIPwcnn4wsTvYGjIys/rIjL4ol3828b5sn0yQVrq//8AH0MUK0rsMD03RV3tQ030oaXvXmahoaF1oLVubm7uUFkdMU782MH1qKvzlZn5qW0AAED/9tSdgG76uIjZ7NTS3Onp0qugy9q85O3R7P+Tpsylx+bNqYDk9P7YxJfSyKn6q0T905LtNSwAABJbQEHgx7i31/LAnHedqLp+ZkUAAFLWvJCtv8vxWVSqAABaPRzffyY1JDHFcSryYUX31e35u6/4mXXxpsbsXInwirD4r4/uYXb2u83tZYbwPCD1no3qD0z0f2qdo5Odg3ZgdJeQiodmi7v44rxnVGV+iKyIZ1uqh1K/rZOAXjBEX4pUUXeAbntgVFDzciqDUTdoOSWhVxvyYABVMSv0dCnvgKybETHQfoZqT0CJkLHYsplHbaLR9umrfm18V2G0kl+IeGVZjKeHeYWpqZGjztRHPURiZIK0lY22g1CCstc6eak4HDxGRHFvcFeejmuUdXVQIkH6pDP+4ay6HDXFT1ucjZj3kGP8v2kAU4sOL2JQi7B2h4EsJjptAC+qd4JKGiSVLUTKfkUxACXX+Ov3AAAapklEQVR4nO1di0Mbx5kfsUhCPLQCSYBYoQd6oZXEspKQDEIgEA/xJhhjG2OaxAbbOdNe6tRxm17dxphgu8SJk6vtS2NSp47bmDi+s5vmmqTp9a53/9bN7K5WqwdiJWTLBv3yQLua+TT725nv++abb2cBKKEEIYxksVtQdGj/48bC8QVwfMG0FhudT/3Wush9WH+H+XNw7TJYvXQVmK5EtKOXVphzpqWIafTSMdPo2soza3VhcfyPK+TGAthcCF8GpjkAls/E5rRrDsmGzrHhAMuLsZgdLMfOsBzM3AEfHroKHi/GbkQgazbSYrGA2FLk7EMw+viUyVDsi8kTpse9i5uIA7BxSQ3v+tlj1J3T8+uf3Vv8Yv7u0a2jV8AquUItHWL7AZi4fPgheDwHrkW+OGW8IiFJOJKuQT7A2runTC3FvZS8sXyoLLCBxkJ4HoQ/A5AM6szdyMzl1cgXEZaDLavBdZDjYPkyOPwOeDwPr/v3C6aANRbTIQ7OQg5gP7AV+VryxfLf1u7MBKxPIpTNCrkAZxeoO8tnNlbu8Rw8sRqs/3PoHaQ7Z8YtFuN96wMAPo6Er758hhXxYYQKvHyHurpxpriXkj/WR6BitEqggbAiCyGRaEgAe7iE/UeCPsGvJaRRDYCGtFrZwiSqxEngPvPHexfauWK3oIQSSiihhGcA6B9rY+i/F9XZ3z20r42AG5GDR2+Ag2kTpv0C4/IIdHE3dZfBD44Vuy1FQ3gEbDleYzmIxfa+q5cJkAMJnBZdAadPFbspRQO1AjagPpxwvLATnhJKKOFpoEJS7BaUUEIJJTw/KOnEEkoooYQESioRgK5cSCBLjOlqdMVuQpFBOhtV+50DV43L0FHsRhQZNhVp6C92I54KxPvKA+OgZW9yIB4D/fueA0u5HQQ69rdxtJbrgKuqq9jNKCrsUhdwle9JDixie3egHOxVDkRnLgcaEAeWp9mWZwoJ6/rn4v5LGmywQqPj6TXq2eL4CNjqurd4euX+4s6FOUjK0eWrXtT05FRQWyOmv5WtmK6Dsw9FV7JI9xQHIDyi/XFks4LJP5CIHBCOclRuL3FgCoDWFdgPFoC1QpxWtDegcqoXNUU7DRMjYDPmiJy2B8QrRec4KmvofXqtev5RFUD/1zXs56eAahgO7OX7mANSymiCvcmByPiBrobxEPcmByJRwXrJZPk+jii6qtiZQrm6yA0pIgb6mDEj2c8c9LKOwd7kQOQ60wDHwck9M3EUQBwFkn7OQVRXP8W2PN+wVLnYD+ry4jakiLDEbeJ+5iC+2qqW7s9UfwiblPMPyXJ7cVvyNCDOVw7Eh8A+dhQDVdwHa8N+5UDS60z7tFuRuazasXsuFBeSBl4LFCoFoWU7OWT6EoZx6brteqQwv5s3uqS8e2joK4hEiVS6zTeKhjTLY1yaB2DmvZa/Li6PfwmeGL5c7rONXJlf/qQgTRGpEx1VfClbXUF6pauuLrNi6VI50yyP8UZf/3emf4rcPbI08vmRjxdMj+Y3v994eHehEC0Ri/F+noOuclchJNrr6ioyfjHgdDpTbwvbD/4KOfh8pWzx41Omusjm96be7yKFaIlYNAT4jwVadnW29GbcTUbSaHNIU3/BuNQ3/tLvYD94uOH8LnLrFNj66/vfg2vvFKIhYmGVJmbMXYqCzBzL1S3jmc6rFTqLYse9dsrsNx4u9z7ThzN1VQI11VGIpSZdtYuLUKagF6rcluqdVI62aw5Yn+0+JS19gkYVhANHjcVVnUEp6hQ2NtvjmUKMXRgfEBw4C8EBCksx0fqUvhBgukDV8xes6qoRWit11e5njqTThowNpOBk0tiX1DBKoj+jqigs1s+A5ZgdmB3i1JulXGjGdAVYYmBCMnbpgKvDmZTtp2MVrrph17+wE8I3RoALHCTfA8dFeRk2hfCqC8IBE45wNNapAgqhIVSoGNlqaSZ1KbELh63V3pghrEeKtlrhEQCWbZTYPSBsSW7t7jnQaA1S5nJ0Da4uYSq8S8Eu7WecoEvGpYIhaXXWtHQkrreXq9Dr7BM5F0McgOPsHhAVO+4BIXEmjdndL7eZ5ec4VsmEiq2AerC/jr3/1kxKUa1yChb+VdBdVZejpqsdyGlxMlcRUNWpRNqUiRHjfcnj+WuLovZDSQ0d7XqJwUvjo/xBH5PXAEipQt1SU8adNNRxH1yBeI+wS20BBX99tmr0sQPV7YWWtLfDqbDqep1Sg0UqcjND7RzQls0BU5koN0NdndxTdstBuNKDt4Kwlj3iMhocdYb+hDdqYIMUkl4pd4OBpGMcWPgCFewquKvcBtVoXZ+uweJSSKv6DZAwQ5qnXQg4FAeSjnfLwSy+iXt9Mpo9crGjvL8ckInhXVbD3HHoMVXUsCTYT8Jb3hcfDDZOadpqXP02l7QO+i8OB5tYZZE+jVQZ1Z/0ofamxPFuOfDSoddpnMZn2cMGh64CVCgCwiJcvAIFsV0KRmHUoB8NSNmRYVVw1ykZ71NYgeOk8NYbcp/c71xB8RExhg0mjnfJgRm/HTrh8flncXY0GBTlDb22lJB9PzOqGf/UUYMusxHdZLKDHTh2aVxL6KrQoEiahdsVObfPupMtcdV9jYF6TMmf2CUH0/SJkL4WEATumUAskAGrxalI8Qz70M23qpjO4arpa+EMhbWcKdeRCOlkaL6z8INB/YgYBiCa6AgNu+NARoe+JoaCBPEmLqe7zWZ6moI3L8VAM9bCwoVrLAMtdq67OhrHIVRZHaFAdcGXgfof6YcAUGK8YnQg9QRmZjXxE6a3+MI+PzBnF+fDPyD+RBBElAiCCQ+Ny7y4LJxWSoeCisn+KQNJC8JA1szxCkWhkyh1dR/p2+Df6Fj8DLvk+C0NRwdFUfC/sBkYw80gDCj/V81/9mopjVarpcIgTGWQR9Mnvu74T30IREOQROMvJ0AYl6cVZJxRQ55rm+OFXhM1dAQxdMeVvEZgOfCG3wTr9KzciPf4vgHfvkVTuObb8680v0qHcf+r51/1tr7a092UJo7CaeJRf+1UE3Ajgc1YFDoMstnUYjppBSAb8oxYqRU5rgPtED8gpb16tgcMY0DjR2wwHMDLr4SXCrxG2j/zjQkaeyOueRVyMPMNoBEH58FXXs/5NHnd9MWok7k2JdYJAFQLzfCkXJNaDipesiZmTDsvBpI6RT7VtoWu8S/6IPPJrx+LYu2A4+Db89QrB/78zTptxP0zHvBVuIfCw6+c/6p5xmuila8gDr49/2paP9DQNPGRih3OWKi2GRvU1wPQKptILQg52MSh0pzeQb1khFpR0IVhlWII466kXq8nQoDjACq/dTOAWl3r05hagWnWDNZ9rbWtfjAbXveZm9ZhpdnWNHFQI4YecbOkNowIhgAyOlr5dGrBBgPAPT5fj5zOoyuQqv5cVvKS4G9XCo5IqJsN1a4gVssea2VUJ+q5iej6jJdO7+1Z4aFDUQWv1QexIRDEoMhpWWpBR5VE1gP/avDuHC8CQV2d7zNH/hDmFhy6VIoBlQ2E4gZhGq/8BumxXaQghPHbxN8T7oVf6QcHIA/AnDYYHKpW1mSa5b7cf0dSHdi5UAIJnegP6Qk9f75JaetvaWwETXFeJmStrfjNoV1x0EOfIFK7KYYGg8zDd/mw1+MNA/VL/1vJWsxpWR4k5OvHwTtSn/CEhrF/jAOdFZ7lTnlhp+yuHN4NB1qcDhGpBo+xkVo5pzuobjntpWU+so72sGc03jxIMJTnpxDGCE0tZwPgL+sJ4h/owzDjHWjN08iRmcZP+HfBgRn6iH9PbZySMTbTNDODonAvNASUp7J7CY/rSY23ctqsze2XHHly0AkHQijK9UnYKQg91O3N+mGm8TI58mPCONRg+XPghUMhbXUCDkE/JJlGl0zFXcZu/BzOqwgNLZfBCVYuv6ST5pUu04zBPlCPtQUJ2CQwGLIzc6VaqLK0uKybNdNh/KYbuk15coBmzV+nt20IQ764WW4GlAyPTx0qaVx46800XulNn1ZsC7Iqlzbyk08lUtB+TI8RU/AvMax2IgfRDS3jbCXvqOC3IVG2xhzkCwCnCsT/pZ9uYh3RbtyMV/KXCQdFcilqWiYT7y9JOgZ2LsSDn5q5MXT/g6ED2BjyX+ptjVOw43dCdeBJWO9uGoMKR5WD/AQo2A1Cmeb2IeR1ACDH5YI7rU3zjSg6BxICeeUUuzHuwzAkYxADDY4mrL0Wq4c6O6GXW3HIiWgOmjtrBUfT9MXQo0w2a5L1RH34Dp1dy5Aw0dqaSUGak53SQPq8WwTQFIZrkrsec5PVaugejcFp3awsMbWlkIcgmgMlNpk4gPqufiXj2gSjicRAS8u1rTKZTJ7uhM/Csz2zPTw7yeuDIlHL+4iaKAGn9/YaK3ATsBsAWjAyNbLbk+I5CBKCMGQr/jYY6Mt4d5Lc02yg5F6cpuCgSCVhVuaZmJbLK+k4CcnrxCIxhPH9NqiHpgE919oGuYDKWji774FXYhCbothJ8IEXaODwSbIu87r9GCZ2YtQqQ3MoTSoJWjnrUJllvDXpzSGqGPeVpxIc1A5CC4HWa5qR1fIlRXkm8NtApxAXsGvGQiF//ACaVeXKNtsntCc4aK7NWIIHuzTDkaCNK85pbrECkhDvCeN5RFb1g0mHkkZ0y5C+jvusHDw4JTY1TakPYXwEoQe/SKq2WQebREOORQgbbBchGpLgnfbI5fQ0ZfZpzAmDAklgP9t32K7CNAdMsZWkd1AosamkIhXxCbI2hYO3cJ9FJAftxEf6+MVpcLnbsV1aQTNyTRjUY0OYOO1gxnG8tdWLy2XQnRLMr82ySg9iYQdPEb2D4tri8SOfCt5B4caSYz4D8TXssDzZYilxuqJaHAeDejU///DQxG+3je7443qDsRBjjN+YjubmDCe1E2EfnTRaqW6ZHI2H8qzTZ/YdFOv3hfkHg0Rymd54fkhPZXLQt+kmXiEyZwoLrsTvKYVfJB5tb7I7Wd/EHyTQAMf0/vQimk4M20ZXaFPC0mEaRV9OZs+bCgs4YPMPavneyMJaxfUkjRdPqfwBfrpxRw7QCnA9Vm89oWe1VjcdCmVJaOvEmHvcxraCnUkmQzOIEfqhtNOZ4UMdwdGQdeoYHgGjkbMrgndQBFM4DtRw90yb5o8QdE/fThEKi7SRBB9BmT9iNX4Yvxj6b9X2FptbwYnq2QE5haV1hCDkZRBLPbsNNF6vBpypyXqnqBUQdtgF76CYwkJJBfhH+TKEfKdw3/hOeQ6GFlXAhhwkN8ttN024W1TbW1Qmzg6a4q6qn5hMKTCEvhrWi3UjzDL59DTtzSUmPYSFkomXVMWjPd3y1MKT+HT/DhxYyv9ikT5Ciu4vjLmB3SBKZg3xBZF1dPPKcCz5lkCOUAMPYAfSKm4DX49cdo6uFE9CEzaYQrC9mrOMlCwtrDt0E8+apumy2VuWbl40/F2vRHPxKQkpQUZhoDGrA6/H2vwYr5eVKfaxnVnk8hODqdWywfZftFx8+CnJLEosyCpw+sSTvh7adhN3OLNMysadt87RNL38W3TX/FhIKv0NNArV0uzbDtYS2KCed1E0BCHsmH6CsRcglBMHAamREjd40tbaBqpIsppbuaVwT1oFcBPfyvKQo+sWjeP0Byhegg6H9fcd9LkoJtnp+SUNdI4SDsBUwjTUN8XthXBOIwL5pz2TfU4bvy1ad2WGKT1G/2Z79UYu4XjPhP7nJ2gaTrt9lBJrm8apFCdUBOKJLyEMw4YGuWtPhHzFwJr3Y4iOugFVC5cMRtGpzgHTvDQONBQVH3iO1/EwVF717R/Q3ZRHVim/fRufaMNS9fyO6GT1Xxs2eMCNEfFLn8Qy+YrbwJIvBxJVDTCouMyYbnmmYC5Gn1Yl6Tc4n5f3cNVfRyHxIOZXYh/glV7frBynvbAPZ3D8sqMJC001cX5LGz8ENCEia60k8M+p5wqHQgesJ9nKvsyLGxhNv5Rk57px36xMC1rls63dzKoAMuZjGMXEXurhRCTN7ohAMIphfj+mTz6bajCyQSI6/T1ZJ0p6kYfJaoNwpTdjjZ/fpl8SOopaGs7e8Z4wjsMp3L/OIdUFjX0tt3zrx4b9YmNlyThADB5IVSTQZeZ8hHY0I82uIgfyS85SV/NLYWG8MlMuDXRlUjjwVfrQaiSObxl9dSiXapAQjtpBqNVE+zZJOIBF08c/RjCWvFmPBZVjUM/UdrYfSOpliWGXSygpga7qhAfoxTNTANw36Q+F0XsP40p68FWphdlNqwlLMuNNk/WZ58I7YzCDU6RkTWhQXw+5jWJ6PZbC8Rim58JSLZmjl9lgDajHpfzI8KbFLeNwX6Q/VCRG0IQMqgCHTqsdd9pQGhE7FAoCZaZIglLfiQINk0DpVoKmzuE25QECS3QFOPUY1rP6J76fUQ4IqMpP8tbEk54nFQfk4FxjgoMeOQXI8jqogupUKPdBQ4iOkO6I2kySglinMhgSftOEIbI0zCDRR9HEg1EjFWJ3f+UvhlQIvNme7SkAbXqavoWqMWOFWYEhVXVdXTW6FpQ8nWn2X1iMwd6f4nCMRTVQ8YQmlawHEWW6omgO+L2BdIKMNq18ewpgP3yDfp1E02p5z6wWTdWB2ul02FQSS5WByyd4qqhVKlN/oknvHsPGoDllTZA/FPUnPakuEh01CQ1C01kKwrHowe1oJb1HDu0h6g1qp6rFoIB/LdAWirfgO6MJDnlW4RkZC0FtZw2nUCjW3zzlZgvUYyFIVGOOCavC53ln0xNHBYAc+PBWQFV60Boh02FaVHYVFyZyZwoG5o03ouBtNpbw5gXm/z/bpqCfSKZ+CJkLZ05ZSQBloLEfwrN09uQXyIGkslI7LZhPNThIqfO3KDTt1xdUG7zR+ZO3fwXOD441XYwqo9GfvXVhJnTi3zK2KuVYqawnPsqNA4OUK2+ulNM9WRW7P+RevEV7vIkIE1qftY23o1ldsHBGAeGN9kn3r8DFYf2FNy+YJn/407cuhEM//xeRlYOEyIfcWF9ZF490dacHjtLQqQeGczie6CxofRYqYwJrChbYKLyhDNVHwYmfnG9+84Lvp+d/+tbPqMlf/kpk5WbsR7k4SQ3cMmp3FpvIY5gAtpdmBWmVuir0W9HBsWF957a18sLbP/lh0zAIR38BzINtP2z/xfkLps7BC2Jr5zRfreAWpsyytKTZDEAcqIAgVMcsqUPzdCDj6kjxUPajHJrDPm4OwrK0nNlMgBwkx6mYGCtaIxhKT9YvKnJJ0Gs0GDVaqls+LSoOCzlIWnYlmd23p566b/TUgN5B4frx63KvTJYxapQB9VhTEgdsEnenftsKzzvQIBilcV93j0+sVYO93lIjcEPtjGvRKXYl7LkBSZKS+DsotHgOCzKAHfnCrTFa0LZRohOrnhsYrZZ/PhV/B4WmJ7eHRRgOEsEWknkuvhkTuyr8/CD8WW7voBAA5az0jycm3cw6fVro7wXAr+dnvhS5B0QaQmPQLeLn5mzWS3thneRnAdN7wMS8g2LnPSDSgTgo56uxu5cUeKLwLBD+HoCc3kEhRFDfLODAidTji6gOdoV6rJaMzzO5rbc7Qy9cN9gdJqFLyKd92Wu60vOZ9j400BdoUFta0EiyoH0FNWMvnIMkRF7ve8fcwOBsrLOhd1PU2fdjN0CZh8DRYOittoJ+JlTjzik5Ym/AjWkkJNrOpeIkYx6IaLFb9OzBOkQSRZ+TiV43PfVllecQQ+wqp0NVx3SDqVzSQ/YK/KwO5F5YBPRjWUs/98jLLiR7hVMv4HSpABD6A83M4t7+Q6cgak28uIHEXUGQHREsWMrFCwZ+VwToIuaUQPtcIi+dKNg3a2ibJ2/2AYLc80+aELEPfQMW8U3kJguacvFiwY911ne2NQ1Fc0/D3TvACIzBXjAK+W6SO4S5m9va3Xsigib6nfep2H8RgxJKKGEfIE9fuYQ9Am1A9Dso9iwOXjfy76DIsvKc7V1xWTLjn6nEbNWyZe8fXnh/ht8Domz7ctYsvx3b/qssEjO8k06UxCx6K0u1LF+ZblR8fug64qCsrKxitGxbxGIV231VMZrlqywS1wotMUu1siwcwIn/FcC8g0Kyt5GNAjRSRL6DooQS9jyEo4UEWhKQVt5wCQyYRmK0ksDIbzYp+MpIgqSvjILvoHQNdEN4u5IkERglzB+uaJJEdGglBcfiJYKMDWH+Ja0ZbfKvEy//owzhOxsLWuu73EurTII01OMPT688iRy0vB9hj+8lXuaz/uXmmdW51ZW1RfZ45rtEtS9OmZaOmu5bH3ASBXuo+B4aXzsCtB8f5Y5fE0oEp0fAwTPXMklcgBKpwMtX0yW2MhLB8e+548OCdzu+Oz/zKDJjy8zB708tx+5HnsQCkETL43nTdUBd5r4yGcDapTszD/4AHQjqEEri+xRci3OwuFWmNl25BMuaLKORmQcBcJqjbuYT41rszOHLaysALEeWn0QOHwOP5+MSV3mJi8tbR8DykzgHjEQjK3GO2hox6sDpIwmJl6DES5xEWGXmMt/G1TIk8Q6UOIckUqMjPAeUem1u4849qPWXjRXXIss2XUYb8ftTXRX3/ngFbKFWfjFv+vfEfkmmByZX2dKhO+B9wPzoD45t6dQ8B66Kpd+9Bz6Fx0bIweXVuXcfxltMWbYCLy9Q7DNyd4+2PgSP57gWMxKvgivM4Sa8xtMJDhIS2Tdohbnew0iM2QQSgfEP8X5gMKZIXONf7XP4nWXL6sjGqQm2Ydci1JwpwwNeW5CD0blNyMEq4uDxKXip77NchR+arocvSz7lOEDJnGWfoIROOBod4B5pIO/+7gH4FBUdXVx/B1g3mKsxL8x8sjkiUcMW3+FajPrBIivxgUAiy8FdphYvMc7BxAhY5m41J/G+gAPtIngXSaQeGg1Q4jUoMc4BvPUtzBDanD987PQCNbIxtxznQLtoyvCw44YjAA7aP4xzQAXWeKqMo2tHKFvs87j846hozMa0cDXmMN6I3Yq32KweXYSn2Btz/8nRw4FVdNeuci02rl66yklcmUEShf2A5QBKVAslQg5Mt+yxuSSJxxIc3P/DsbhE05UUiRz364EnR8+qD362cYrj4MMIdT/2TN8CXEIJzzv+H/xqfMjtcG/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5921"/>
            <a:ext cx="8136904" cy="472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83768" y="1484784"/>
            <a:ext cx="449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Commodity price indexes, annual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3640" y="6381328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Commodity Markets Outlook</a:t>
            </a:r>
            <a:r>
              <a:rPr lang="en-US" sz="1400" dirty="0" smtClean="0"/>
              <a:t>, World Bank Group, Oct. 2017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735579" y="1632701"/>
            <a:ext cx="639398" cy="402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40352" y="1628800"/>
            <a:ext cx="100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US$ </a:t>
            </a:r>
            <a:r>
              <a:rPr lang="en-US" sz="1200" dirty="0" smtClean="0"/>
              <a:t>constant</a:t>
            </a:r>
            <a:br>
              <a:rPr lang="en-US" sz="1200" dirty="0" smtClean="0"/>
            </a:br>
            <a:r>
              <a:rPr lang="en-US" sz="1200" dirty="0" smtClean="0"/>
              <a:t>2010=100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52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Some </a:t>
            </a:r>
            <a:r>
              <a:rPr lang="en-US" sz="3600" dirty="0" smtClean="0"/>
              <a:t>macroeconomic </a:t>
            </a:r>
            <a:r>
              <a:rPr lang="en-US" sz="3600" dirty="0"/>
              <a:t>factors </a:t>
            </a:r>
            <a:br>
              <a:rPr lang="en-US" sz="3600" dirty="0"/>
            </a:br>
            <a:r>
              <a:rPr lang="en-US" sz="3600" dirty="0"/>
              <a:t>influence commodity prices jointly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8746" cy="4983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Economic Activity: GDP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Monetary policy: real interest </a:t>
            </a:r>
            <a:r>
              <a:rPr lang="en-US" dirty="0" smtClean="0"/>
              <a:t>rate.</a:t>
            </a:r>
            <a:endParaRPr lang="en-US" sz="800" dirty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smtClean="0">
                <a:solidFill>
                  <a:srgbClr val="00B050"/>
                </a:solidFill>
              </a:rPr>
              <a:t>     </a:t>
            </a: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overshooting </a:t>
            </a:r>
            <a:r>
              <a:rPr lang="en-US" b="1" dirty="0" smtClean="0">
                <a:solidFill>
                  <a:srgbClr val="00B050"/>
                </a:solidFill>
              </a:rPr>
              <a:t>model</a:t>
            </a:r>
            <a:r>
              <a:rPr lang="en-US" dirty="0" smtClean="0"/>
              <a:t>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     theory </a:t>
            </a:r>
            <a:r>
              <a:rPr lang="en-US" sz="3000" dirty="0" smtClean="0"/>
              <a:t>&amp; evidence.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What about exchange rates?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Other determinants of </a:t>
            </a:r>
            <a:br>
              <a:rPr lang="en-US" dirty="0" smtClean="0"/>
            </a:br>
            <a:r>
              <a:rPr lang="en-US" dirty="0" smtClean="0"/>
              <a:t>net convenience yield</a:t>
            </a:r>
          </a:p>
          <a:p>
            <a:pPr marL="1314450" lvl="2" indent="-514350"/>
            <a:r>
              <a:rPr lang="en-US" dirty="0" smtClean="0"/>
              <a:t>Inventories</a:t>
            </a:r>
          </a:p>
          <a:p>
            <a:pPr marL="1314450" lvl="2" indent="-514350"/>
            <a:r>
              <a:rPr lang="en-US" dirty="0" smtClean="0"/>
              <a:t>Risk </a:t>
            </a:r>
            <a:r>
              <a:rPr lang="en-US" dirty="0" smtClean="0"/>
              <a:t>premium</a:t>
            </a:r>
          </a:p>
          <a:p>
            <a:pPr marL="400050" lvl="1" indent="0">
              <a:buNone/>
            </a:pPr>
            <a:r>
              <a:rPr lang="en-US" sz="3200" b="1" dirty="0" smtClean="0">
                <a:solidFill>
                  <a:srgbClr val="23538D"/>
                </a:solidFill>
              </a:rPr>
              <a:t>The “carry trade” model.</a:t>
            </a:r>
            <a:endParaRPr lang="en-US" sz="3200" b="1" dirty="0" smtClean="0">
              <a:solidFill>
                <a:srgbClr val="23538D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2" descr="Image result for currencies dollars euros renminbi y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676401" cy="11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93117" y="3810000"/>
            <a:ext cx="322283" cy="122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nese-dragon-r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5946" y="1524000"/>
            <a:ext cx="1444654" cy="92045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6" descr="FederalRBldgW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1619" y="2590800"/>
            <a:ext cx="1536438" cy="1045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4" descr="floorp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5181600"/>
            <a:ext cx="1630678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9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1.  First macro factor: overall </a:t>
            </a:r>
            <a:r>
              <a:rPr lang="en-US" sz="3600" dirty="0"/>
              <a:t>economic </a:t>
            </a:r>
            <a:r>
              <a:rPr lang="en-US" sz="3600" dirty="0" smtClean="0"/>
              <a:t>activity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01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as </a:t>
            </a:r>
            <a:r>
              <a:rPr lang="en-US" sz="2800" dirty="0"/>
              <a:t>measured by US GDP or a global </a:t>
            </a:r>
            <a:r>
              <a:rPr lang="en-US" sz="2800" dirty="0" smtClean="0"/>
              <a:t>counterpart.</a:t>
            </a:r>
          </a:p>
          <a:p>
            <a:pPr lvl="1"/>
            <a:r>
              <a:rPr lang="en-US" sz="2400" dirty="0" smtClean="0"/>
              <a:t>Probably </a:t>
            </a:r>
            <a:r>
              <a:rPr lang="en-US" sz="2400" dirty="0"/>
              <a:t>China’s growth rate </a:t>
            </a:r>
            <a:r>
              <a:rPr lang="en-US" sz="2400" dirty="0" smtClean="0"/>
              <a:t>has mattered </a:t>
            </a:r>
            <a:br>
              <a:rPr lang="en-US" sz="2400" dirty="0" smtClean="0"/>
            </a:br>
            <a:r>
              <a:rPr lang="en-US" sz="2400" dirty="0" smtClean="0"/>
              <a:t>more </a:t>
            </a:r>
            <a:r>
              <a:rPr lang="en-US" sz="2400" dirty="0"/>
              <a:t>for </a:t>
            </a:r>
            <a:r>
              <a:rPr lang="en-US" sz="2400" dirty="0" smtClean="0"/>
              <a:t>global </a:t>
            </a:r>
            <a:r>
              <a:rPr lang="en-US" sz="2400" dirty="0"/>
              <a:t>commodity demand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than </a:t>
            </a:r>
            <a:r>
              <a:rPr lang="en-US" sz="2400" dirty="0"/>
              <a:t>that of other </a:t>
            </a:r>
            <a:r>
              <a:rPr lang="en-US" sz="2400" dirty="0" smtClean="0"/>
              <a:t>countries, </a:t>
            </a:r>
          </a:p>
          <a:p>
            <a:pPr lvl="2"/>
            <a:r>
              <a:rPr lang="en-US" sz="2000" dirty="0" smtClean="0"/>
              <a:t>e.g</a:t>
            </a:r>
            <a:r>
              <a:rPr lang="en-US" sz="2000" dirty="0"/>
              <a:t>., Kilian </a:t>
            </a:r>
            <a:r>
              <a:rPr lang="en-US" sz="2000" dirty="0" smtClean="0"/>
              <a:t>&amp; Hicks (2013).</a:t>
            </a:r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pPr marL="914400" lvl="2" indent="0">
              <a:buNone/>
            </a:pPr>
            <a:r>
              <a:rPr lang="en-US" sz="1200" dirty="0" smtClean="0"/>
              <a:t> </a:t>
            </a:r>
          </a:p>
          <a:p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of the </a:t>
            </a:r>
            <a:r>
              <a:rPr lang="en-US" dirty="0" smtClean="0"/>
              <a:t>big price swings since 2000 </a:t>
            </a:r>
            <a:br>
              <a:rPr lang="en-US" dirty="0" smtClean="0"/>
            </a:br>
            <a:r>
              <a:rPr lang="en-US" dirty="0" smtClean="0"/>
              <a:t>can be explained </a:t>
            </a:r>
            <a:r>
              <a:rPr lang="en-US" dirty="0"/>
              <a:t>by </a:t>
            </a:r>
            <a:r>
              <a:rPr lang="en-US" dirty="0" smtClean="0"/>
              <a:t>GDP.</a:t>
            </a:r>
            <a:r>
              <a:rPr lang="en-US" sz="1500" dirty="0" smtClean="0"/>
              <a:t>    </a:t>
            </a:r>
          </a:p>
          <a:p>
            <a:endParaRPr lang="en-US" sz="1500" dirty="0" smtClean="0"/>
          </a:p>
          <a:p>
            <a:r>
              <a:rPr lang="en-US" dirty="0" smtClean="0"/>
              <a:t>But </a:t>
            </a:r>
            <a:r>
              <a:rPr lang="en-US" dirty="0"/>
              <a:t>there is more going on.   </a:t>
            </a:r>
            <a:endParaRPr lang="en-US" dirty="0" smtClean="0"/>
          </a:p>
        </p:txBody>
      </p:sp>
      <p:pic>
        <p:nvPicPr>
          <p:cNvPr id="4" name="Picture 3" descr="chinese-dragon-r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09800"/>
            <a:ext cx="1587793" cy="1066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3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2. Second macro factor: monetary </a:t>
            </a:r>
            <a:r>
              <a:rPr lang="en-US" sz="3600" dirty="0"/>
              <a:t>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7772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claim: An </a:t>
            </a:r>
            <a:r>
              <a:rPr lang="en-US" dirty="0"/>
              <a:t>increase in the real interest </a:t>
            </a:r>
            <a:r>
              <a:rPr lang="en-US" dirty="0" smtClean="0"/>
              <a:t>rate </a:t>
            </a:r>
            <a:r>
              <a:rPr lang="en-US" i="1" dirty="0" smtClean="0"/>
              <a:t>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has </a:t>
            </a:r>
            <a:r>
              <a:rPr lang="en-US" dirty="0"/>
              <a:t>a negative effect on real commodity </a:t>
            </a:r>
            <a:r>
              <a:rPr lang="en-US" dirty="0" smtClean="0"/>
              <a:t>prices,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controlling for </a:t>
            </a:r>
            <a:r>
              <a:rPr lang="en-US" dirty="0" smtClean="0"/>
              <a:t>GDP.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sz="1300" dirty="0" smtClean="0"/>
          </a:p>
          <a:p>
            <a:r>
              <a:rPr lang="en-US" dirty="0" smtClean="0"/>
              <a:t>E.g., why did commodity prices: </a:t>
            </a:r>
          </a:p>
          <a:p>
            <a:pPr lvl="1"/>
            <a:r>
              <a:rPr lang="en-US" dirty="0" smtClean="0"/>
              <a:t>(i) continue </a:t>
            </a:r>
            <a:r>
              <a:rPr lang="en-US" dirty="0"/>
              <a:t>to rise sharply </a:t>
            </a:r>
            <a:r>
              <a:rPr lang="en-US" dirty="0" smtClean="0"/>
              <a:t>mid-2007 – mid-2008?  </a:t>
            </a:r>
          </a:p>
          <a:p>
            <a:pPr lvl="2"/>
            <a:r>
              <a:rPr lang="en-US" dirty="0" smtClean="0"/>
              <a:t>Aggressive Fed </a:t>
            </a:r>
            <a:r>
              <a:rPr lang="en-US" dirty="0"/>
              <a:t>easing in </a:t>
            </a:r>
            <a:r>
              <a:rPr lang="en-US" dirty="0" smtClean="0"/>
              <a:t>2008.</a:t>
            </a:r>
          </a:p>
          <a:p>
            <a:pPr lvl="1"/>
            <a:r>
              <a:rPr lang="en-US" dirty="0" smtClean="0"/>
              <a:t>(ii) fall sharply </a:t>
            </a:r>
            <a:r>
              <a:rPr lang="en-US" dirty="0"/>
              <a:t>in </a:t>
            </a:r>
            <a:r>
              <a:rPr lang="en-US" dirty="0" smtClean="0"/>
              <a:t>mid-2014?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end of QE in </a:t>
            </a:r>
            <a:r>
              <a:rPr lang="en-US" dirty="0" smtClean="0"/>
              <a:t>2014.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 smtClean="0"/>
          </a:p>
          <a:p>
            <a:r>
              <a:rPr lang="en-US" dirty="0"/>
              <a:t>I have been making this case for over 30 years. </a:t>
            </a:r>
            <a:endParaRPr lang="en-US" dirty="0" smtClean="0"/>
          </a:p>
          <a:p>
            <a:pPr lvl="1"/>
            <a:r>
              <a:rPr lang="en-US" dirty="0" smtClean="0"/>
              <a:t>“Overshooting model” (1984, 1986, 2006, 2008): </a:t>
            </a:r>
          </a:p>
          <a:p>
            <a:pPr lvl="2"/>
            <a:r>
              <a:rPr lang="en-US" dirty="0" smtClean="0"/>
              <a:t>effect of </a:t>
            </a:r>
            <a:r>
              <a:rPr lang="en-US" i="1" dirty="0" smtClean="0"/>
              <a:t>r </a:t>
            </a:r>
            <a:r>
              <a:rPr lang="en-US" dirty="0" smtClean="0"/>
              <a:t>on real commodity prices.</a:t>
            </a:r>
          </a:p>
          <a:p>
            <a:pPr lvl="1"/>
            <a:r>
              <a:rPr lang="en-US" dirty="0" smtClean="0"/>
              <a:t>“The carry-trade model” (2010, 2014): </a:t>
            </a:r>
          </a:p>
          <a:p>
            <a:pPr lvl="2"/>
            <a:r>
              <a:rPr lang="en-US" dirty="0" smtClean="0"/>
              <a:t>add in also </a:t>
            </a:r>
            <a:r>
              <a:rPr lang="en-US" dirty="0"/>
              <a:t>convenience yield &amp; its </a:t>
            </a:r>
            <a:r>
              <a:rPr lang="en-US" dirty="0" smtClean="0"/>
              <a:t>determinants.</a:t>
            </a:r>
          </a:p>
          <a:p>
            <a:pPr lvl="1"/>
            <a:endParaRPr lang="en-US" dirty="0"/>
          </a:p>
        </p:txBody>
      </p:sp>
      <p:pic>
        <p:nvPicPr>
          <p:cNvPr id="4" name="Picture 3" descr="FederalRBldgW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095500"/>
            <a:ext cx="137160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0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High real interest rates reduce the price</a:t>
            </a:r>
            <a:br>
              <a:rPr lang="en-US" sz="3000" dirty="0" smtClean="0"/>
            </a:br>
            <a:r>
              <a:rPr lang="en-US" sz="3000" dirty="0" smtClean="0"/>
              <a:t>of storable commodities through 4 channels</a:t>
            </a:r>
            <a:r>
              <a:rPr lang="en-US" sz="3600" dirty="0" smtClean="0"/>
              <a:t>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91440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¤  </a:t>
            </a:r>
            <a:r>
              <a:rPr lang="en-US" sz="3600" dirty="0" smtClean="0"/>
              <a:t>by increasing the incentive for extraction today </a:t>
            </a:r>
          </a:p>
          <a:p>
            <a:pPr lvl="1"/>
            <a:r>
              <a:rPr lang="en-US" dirty="0" smtClean="0"/>
              <a:t>rather than </a:t>
            </a:r>
            <a:r>
              <a:rPr lang="en-US" dirty="0" smtClean="0"/>
              <a:t>tomorrow.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hink </a:t>
            </a:r>
            <a:r>
              <a:rPr lang="en-US" dirty="0" smtClean="0"/>
              <a:t>of rates at which oil is pumped, copper</a:t>
            </a:r>
            <a:r>
              <a:rPr lang="en-US" sz="1500" dirty="0" smtClean="0"/>
              <a:t> </a:t>
            </a:r>
            <a:r>
              <a:rPr lang="en-US" dirty="0" smtClean="0"/>
              <a:t>mined, or forests</a:t>
            </a:r>
            <a:r>
              <a:rPr lang="en-US" sz="1500" dirty="0" smtClean="0"/>
              <a:t> </a:t>
            </a:r>
            <a:r>
              <a:rPr lang="en-US" dirty="0" smtClean="0"/>
              <a:t>logged.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¤  b</a:t>
            </a:r>
            <a:r>
              <a:rPr lang="en-US" sz="3600" dirty="0" smtClean="0"/>
              <a:t>y decreasing firms' desire to carry </a:t>
            </a:r>
            <a:r>
              <a:rPr lang="en-US" sz="3600" dirty="0" smtClean="0"/>
              <a:t>inventories. </a:t>
            </a:r>
            <a:endParaRPr lang="en-US" sz="3600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hink </a:t>
            </a:r>
            <a:r>
              <a:rPr lang="en-US" dirty="0" smtClean="0"/>
              <a:t>of oil inventories held in tanks or cattle in feed lots.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¤  </a:t>
            </a:r>
            <a:r>
              <a:rPr lang="en-US" sz="3600" dirty="0" smtClean="0"/>
              <a:t>by encouraging speculators to shift out of spot commodity contracts, and into treasury </a:t>
            </a:r>
            <a:r>
              <a:rPr lang="en-US" sz="3600" dirty="0" smtClean="0"/>
              <a:t>bills</a:t>
            </a:r>
            <a:r>
              <a:rPr lang="en-US" sz="3600" dirty="0"/>
              <a:t>.</a:t>
            </a:r>
            <a:endParaRPr lang="en-US" sz="3600" dirty="0" smtClean="0"/>
          </a:p>
          <a:p>
            <a:pPr lvl="1"/>
            <a:r>
              <a:rPr lang="en-US" dirty="0" smtClean="0"/>
              <a:t>Think of the </a:t>
            </a:r>
            <a:r>
              <a:rPr lang="en-US" dirty="0" smtClean="0"/>
              <a:t>“</a:t>
            </a:r>
            <a:r>
              <a:rPr lang="en-US" dirty="0" err="1" smtClean="0"/>
              <a:t>financialization</a:t>
            </a:r>
            <a:r>
              <a:rPr lang="en-US" dirty="0" smtClean="0"/>
              <a:t>" of commodities</a:t>
            </a:r>
            <a:r>
              <a:rPr lang="en-US" sz="1000" dirty="0" smtClean="0"/>
              <a:t>..</a:t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dirty="0" smtClean="0"/>
              <a:t>¤  </a:t>
            </a:r>
            <a:r>
              <a:rPr lang="en-US" sz="3600" dirty="0" smtClean="0"/>
              <a:t>by appreciating the domestic currency </a:t>
            </a:r>
          </a:p>
          <a:p>
            <a:pPr lvl="1"/>
            <a:r>
              <a:rPr lang="en-US" dirty="0" smtClean="0"/>
              <a:t>and so reducing the price of internationally traded commodities </a:t>
            </a:r>
            <a:br>
              <a:rPr lang="en-US" dirty="0" smtClean="0"/>
            </a:br>
            <a:r>
              <a:rPr lang="en-US" dirty="0" smtClean="0"/>
              <a:t>in domestic terms, </a:t>
            </a:r>
          </a:p>
          <a:p>
            <a:pPr lvl="1"/>
            <a:r>
              <a:rPr lang="en-US" dirty="0" smtClean="0"/>
              <a:t>even if the price hasn't fallen in terms of foreign currency.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6843</TotalTime>
  <Words>1853</Words>
  <Application>Microsoft Office PowerPoint</Application>
  <PresentationFormat>On-screen Show (4:3)</PresentationFormat>
  <Paragraphs>711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Acrobat Document</vt:lpstr>
      <vt:lpstr>  </vt:lpstr>
      <vt:lpstr>What drives commodity prices?</vt:lpstr>
      <vt:lpstr>What drives commodity prices?</vt:lpstr>
      <vt:lpstr>What drives commodity prices?</vt:lpstr>
      <vt:lpstr>Fig. 1: Commodity prices are (i) volatile &amp; (ii) correlated.</vt:lpstr>
      <vt:lpstr>Some macroeconomic factors  influence commodity prices jointly.</vt:lpstr>
      <vt:lpstr>1.  First macro factor: overall economic activity</vt:lpstr>
      <vt:lpstr>2. Second macro factor: monetary policy</vt:lpstr>
      <vt:lpstr>High real interest rates reduce the price of storable commodities through 4 channels: </vt:lpstr>
      <vt:lpstr>Derivation of the overshooting model</vt:lpstr>
      <vt:lpstr>PowerPoint Presentation</vt:lpstr>
      <vt:lpstr>PowerPoint Presentation</vt:lpstr>
      <vt:lpstr>The real commodity price index is negatively related  to the real interest rate. </vt:lpstr>
      <vt:lpstr>Regression of real commodity price indices against real interest rate  (1950-2012)</vt:lpstr>
      <vt:lpstr>                  Feb 1951-Apr.2018     Feb 1951-Feb 2014    Feb 1951-Apr.2018      Dec1969-Apr.2018</vt:lpstr>
      <vt:lpstr>3. What about exchange rates and commodity prices in other currencies?</vt:lpstr>
      <vt:lpstr>Determining commodity prices in non-$ currencies.</vt:lpstr>
      <vt:lpstr>Now, complete the “carry trade” equation</vt:lpstr>
      <vt:lpstr>Complete “carry trade” equation for price determination, continued</vt:lpstr>
      <vt:lpstr>Estimation of the carry-trade equation.</vt:lpstr>
      <vt:lpstr>option-implied &amp; actual volatilities            </vt:lpstr>
      <vt:lpstr>5. Updated tests</vt:lpstr>
      <vt:lpstr>VIX-implied volatility appears negatively correlated with real commodity price index.</vt:lpstr>
      <vt:lpstr>PowerPoint Presentation</vt:lpstr>
      <vt:lpstr>Consider four components of price index</vt:lpstr>
      <vt:lpstr>Some references by the author on macroeconomic determination of commodity prices. </vt:lpstr>
      <vt:lpstr>PowerPoint Presentation</vt:lpstr>
      <vt:lpstr>The equation for agricultural price index (1969-2017) </vt:lpstr>
      <vt:lpstr>The equation for energy price index (1982-2017)</vt:lpstr>
      <vt:lpstr>The equation for industrial metals price index (1976-2017) </vt:lpstr>
      <vt:lpstr>The equation for precious metals price index (1969-2017)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Estimated Effects of Speculation  and Interest Rates in a “Carry Trade” Model of Commodity Prices   Jeffrey Frankel Harpel Professor, Harvard University</dc:title>
  <dc:creator>Evan</dc:creator>
  <cp:lastModifiedBy>Dell</cp:lastModifiedBy>
  <cp:revision>279</cp:revision>
  <dcterms:created xsi:type="dcterms:W3CDTF">2013-03-15T15:33:51Z</dcterms:created>
  <dcterms:modified xsi:type="dcterms:W3CDTF">2018-08-08T03:07:58Z</dcterms:modified>
</cp:coreProperties>
</file>