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wmf" ContentType="image/x-wmf"/>
  <Default Extension="rels" ContentType="application/vnd.openxmlformats-package.relationships+xml"/>
  <Default Extension="xml" ContentType="application/xml"/>
  <Default Extension="wdp" ContentType="image/vnd.ms-photo"/>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5"/>
  </p:notesMasterIdLst>
  <p:handoutMasterIdLst>
    <p:handoutMasterId r:id="rId36"/>
  </p:handoutMasterIdLst>
  <p:sldIdLst>
    <p:sldId id="256" r:id="rId2"/>
    <p:sldId id="300" r:id="rId3"/>
    <p:sldId id="308" r:id="rId4"/>
    <p:sldId id="314" r:id="rId5"/>
    <p:sldId id="309" r:id="rId6"/>
    <p:sldId id="284" r:id="rId7"/>
    <p:sldId id="310" r:id="rId8"/>
    <p:sldId id="285" r:id="rId9"/>
    <p:sldId id="286" r:id="rId10"/>
    <p:sldId id="261" r:id="rId11"/>
    <p:sldId id="290" r:id="rId12"/>
    <p:sldId id="265" r:id="rId13"/>
    <p:sldId id="294" r:id="rId14"/>
    <p:sldId id="296" r:id="rId15"/>
    <p:sldId id="267" r:id="rId16"/>
    <p:sldId id="283" r:id="rId17"/>
    <p:sldId id="293" r:id="rId18"/>
    <p:sldId id="299" r:id="rId19"/>
    <p:sldId id="271" r:id="rId20"/>
    <p:sldId id="301" r:id="rId21"/>
    <p:sldId id="291" r:id="rId22"/>
    <p:sldId id="312" r:id="rId23"/>
    <p:sldId id="295" r:id="rId24"/>
    <p:sldId id="302" r:id="rId25"/>
    <p:sldId id="315" r:id="rId26"/>
    <p:sldId id="297" r:id="rId27"/>
    <p:sldId id="320" r:id="rId28"/>
    <p:sldId id="289" r:id="rId29"/>
    <p:sldId id="270" r:id="rId30"/>
    <p:sldId id="316" r:id="rId31"/>
    <p:sldId id="318" r:id="rId32"/>
    <p:sldId id="319" r:id="rId33"/>
    <p:sldId id="313"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2FDDCC"/>
    <a:srgbClr val="72E8DD"/>
    <a:srgbClr val="1D936C"/>
    <a:srgbClr val="23538D"/>
    <a:srgbClr val="00518E"/>
    <a:srgbClr val="784B1E"/>
    <a:srgbClr val="FF0000"/>
    <a:srgbClr val="00C459"/>
    <a:srgbClr val="CDD20C"/>
    <a:srgbClr val="D8DD0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204" autoAdjust="0"/>
    <p:restoredTop sz="94628" autoAdjust="0"/>
  </p:normalViewPr>
  <p:slideViewPr>
    <p:cSldViewPr>
      <p:cViewPr varScale="1">
        <p:scale>
          <a:sx n="103" d="100"/>
          <a:sy n="103" d="100"/>
        </p:scale>
        <p:origin x="-300"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76FC44DF-F5F2-4B25-A152-C3C7BD98F485}" type="datetimeFigureOut">
              <a:rPr lang="en-US" smtClean="0"/>
              <a:pPr/>
              <a:t>8/10/2018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4F0CDB4-B08A-4E2D-93D8-54156EBFA51D}" type="slidenum">
              <a:rPr lang="en-US" smtClean="0"/>
              <a:pPr/>
              <a:t>‹#›</a:t>
            </a:fld>
            <a:endParaRPr lang="en-US"/>
          </a:p>
        </p:txBody>
      </p:sp>
    </p:spTree>
    <p:extLst>
      <p:ext uri="{BB962C8B-B14F-4D97-AF65-F5344CB8AC3E}">
        <p14:creationId xmlns:p14="http://schemas.microsoft.com/office/powerpoint/2010/main" val="3553149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E89517F-1E70-423B-B9E2-2C6493B4CC83}" type="datetimeFigureOut">
              <a:rPr lang="en-US" smtClean="0"/>
              <a:pPr/>
              <a:t>8/10/2018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0C608AD-D225-494D-A8DE-1A29D68EA00C}" type="slidenum">
              <a:rPr lang="en-US" smtClean="0"/>
              <a:pPr/>
              <a:t>‹#›</a:t>
            </a:fld>
            <a:endParaRPr lang="en-US"/>
          </a:p>
        </p:txBody>
      </p:sp>
    </p:spTree>
    <p:extLst>
      <p:ext uri="{BB962C8B-B14F-4D97-AF65-F5344CB8AC3E}">
        <p14:creationId xmlns:p14="http://schemas.microsoft.com/office/powerpoint/2010/main" val="28433944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a:solidFill>
                  <a:srgbClr val="000000">
                    <a:alpha val="100000"/>
                  </a:srgbClr>
                </a:solidFill>
                <a:latin typeface="Calibri"/>
              </a:rPr>
              <a:t>Source: 
U.S. Energy Information Administration
Release: 
Spot Prices
Units: 
Dollars per Barrel, Not Seasonally Adjusted
Frequency: 
          Daily
Definitions, Sources and Explanatory Notes:http://www.eia.doe.gov/dnav/pet/TblDefs/pet_pri_spt_tbldef2.asp
U.S. Energy Information Administration, 
      Crude Oil Prices: West Texas Intermediate (WTI) - Cushing, Oklahoma [DCOILWTICO], 
      retrieved from FRED, 
      Federal Reserve Bank of St. Louis; 
      https://fred.stlouisfed.org/series/DCOILWTICO, 
      August 8, 2018.
Source: 
U.S. Energy Information Administration
Release: 
Spot Prices
Units: 
Dollars per Barrel, Not Seasonally Adjusted
Frequency: 
          Monthly
Definitions, Sources and Explanatory Notes:http://www.eia.doe.gov/dnav/pet/TblDefs/pet_pri_spt_tbldef2.asp
U.S. Energy Information Administration, 
      Crude Oil Prices: West Texas Intermediate (WTI) - Cushing, Oklahoma [MCOILWTICO], 
      retrieved from FRED, 
      Federal Reserve Bank of St. Louis; 
      https://fred.stlouisfed.org/series/MCOILWTICO, 
      August 8, 2018.
</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B51A4EED-8B3F-4AB2-B80F-91BDF4A083FF}" type="slidenum">
              <a:rPr lang="en-US" sz="1200"/>
              <a:pPr algn="r"/>
              <a:t>29</a:t>
            </a:fld>
            <a:endParaRPr lang="en-US" sz="1200"/>
          </a:p>
        </p:txBody>
      </p:sp>
      <p:sp>
        <p:nvSpPr>
          <p:cNvPr id="68611" name="Rectangle 7"/>
          <p:cNvSpPr txBox="1">
            <a:spLocks noGrp="1" noChangeArrowheads="1"/>
          </p:cNvSpPr>
          <p:nvPr/>
        </p:nvSpPr>
        <p:spPr bwMode="auto">
          <a:xfrm>
            <a:off x="3884613" y="8685213"/>
            <a:ext cx="2971800" cy="457200"/>
          </a:xfrm>
          <a:prstGeom prst="rect">
            <a:avLst/>
          </a:prstGeom>
          <a:noFill/>
          <a:ln w="9525">
            <a:noFill/>
            <a:miter lim="800000"/>
            <a:headEnd/>
            <a:tailEnd/>
          </a:ln>
        </p:spPr>
        <p:txBody>
          <a:bodyPr anchor="b"/>
          <a:lstStyle/>
          <a:p>
            <a:pPr algn="r"/>
            <a:fld id="{C0225ABF-DED0-4F23-959F-EBFA8DA546BA}" type="slidenum">
              <a:rPr lang="en-US" sz="1200"/>
              <a:pPr algn="r"/>
              <a:t>29</a:t>
            </a:fld>
            <a:endParaRPr lang="en-US" sz="1200"/>
          </a:p>
        </p:txBody>
      </p:sp>
      <p:sp>
        <p:nvSpPr>
          <p:cNvPr id="68612"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68613" name="Rectangle 3"/>
          <p:cNvSpPr>
            <a:spLocks noGrp="1" noChangeArrowheads="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a:solidFill>
                  <a:srgbClr val="000000">
                    <a:alpha val="100000"/>
                  </a:srgbClr>
                </a:solidFill>
                <a:latin typeface="Calibri"/>
              </a:rPr>
              <a:t>Source: 
U.S. Energy Information Administration
Release: 
Spot Prices
Units: 
Dollars per Barrel, Not Seasonally Adjusted
Frequency: 
          Monthly
Definitions, Sources and Explanatory Notes:http://www.eia.doe.gov/dnav/pet/TblDefs/pet_pri_spt_tbldef2.asp
U.S. Energy Information Administration, 
      Crude Oil Prices: West Texas Intermediate (WTI) - Cushing, Oklahoma [MCOILWTICO], 
      retrieved from FRED, 
      Federal Reserve Bank of St. Louis; 
      https://fred.stlouisfed.org/series/MCOILWTICO, 
      August 10, 2018.
Source: 
U.S. Energy Information Administration
Release: 
Spot Prices
Units: 
Dollars per Barrel, Not Seasonally Adjusted
Frequency: 
          Monthly
Definitions, Sources and Explanatory Notes:http://www.eia.doe.gov/dnav/pet/TblDefs/pet_pri_spt_tbldef2.asp
U.S. Energy Information Administration, 
      Crude Oil Prices: Brent - Europe [MCOILBRENTEU], 
      retrieved from FRED, 
      Federal Reserve Bank of St. Louis; 
      https://fred.stlouisfed.org/series/MCOILBRENTEU, 
      August 10, 2018.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a:solidFill>
                  <a:srgbClr val="000000">
                    <a:alpha val="100000"/>
                  </a:srgbClr>
                </a:solidFill>
                <a:latin typeface="Calibri"/>
              </a:rPr>
              <a:t>Source: 
Board of Governors of the Federal Reserve System (US)
Release: 
H.15 Selected Interest Rates
Units: 
Percent, Not Seasonally Adjusted
Frequency: 
          Monthly
Averages of Business Days, Discount Basis
Board of Governors of the Federal Reserve System (US), 
      3-Month Treasury Bill: Secondary Market Rate [TB3MS], 
      retrieved from FRED, 
      Federal Reserve Bank of St. Louis; 
      https://fred.stlouisfed.org/series/TB3MS, 
      August 10, 2018.
</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0" y="0"/>
            <a:ext cx="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marL="0" marR="0" lvl="0" indent="0" algn="l" fontAlgn="base">
              <a:lnSpc>
                <a:spcPct val="100000"/>
              </a:lnSpc>
            </a:pPr>
            <a:r>
              <a:rPr lang="en-US" sz="1000" u="none">
                <a:solidFill>
                  <a:srgbClr val="000000">
                    <a:alpha val="100000"/>
                  </a:srgbClr>
                </a:solidFill>
                <a:latin typeface="Calibri"/>
              </a:rPr>
              <a:t>Source: 
Board of Governors of the Federal Reserve System (US)
Release: 
H.10 Foreign Exchange Rates
Units: 
Index Mar 1973=100, Not Seasonally Adjusted
Frequency: 
          Daily
A weighted average of the foreign exchange value of the U.S. dollar against a subset of the broad index currencies that circulate widely outside the country of issue.Major currencies index includes the Euro Area, Canada, Japan, United Kingdom, Switzerland, Australia, and Sweden. For more information about trade-weighted indexes see http://www.federalreserve.gov/pubs/bulletin/2005/winter05_index.pdf.
Board of Governors of the Federal Reserve System (US), 
      Trade Weighted U.S. Dollar Index: Major Currencies [DTWEXM], 
      retrieved from FRED, 
      Federal Reserve Bank of St. Louis; 
      https://fred.stlouisfed.org/series/DTWEXM, 
      August 10, 2018.
</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D86F029E-F871-4B28-A430-976C30BEDB5C}" type="datetimeFigureOut">
              <a:rPr lang="en-US" smtClean="0"/>
              <a:pPr/>
              <a:t>8/10/2018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304446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6F029E-F871-4B28-A430-976C30BEDB5C}" type="datetimeFigureOut">
              <a:rPr lang="en-US" smtClean="0"/>
              <a:pPr/>
              <a:t>8/10/2018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35299642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6F029E-F871-4B28-A430-976C30BEDB5C}" type="datetimeFigureOut">
              <a:rPr lang="en-US" smtClean="0"/>
              <a:pPr/>
              <a:t>8/10/2018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9633297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157323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6F029E-F871-4B28-A430-976C30BEDB5C}" type="datetimeFigureOut">
              <a:rPr lang="en-US" smtClean="0"/>
              <a:pPr/>
              <a:t>8/10/2018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129130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86F029E-F871-4B28-A430-976C30BEDB5C}" type="datetimeFigureOut">
              <a:rPr lang="en-US" smtClean="0"/>
              <a:pPr/>
              <a:t>8/10/2018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3920793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D86F029E-F871-4B28-A430-976C30BEDB5C}" type="datetimeFigureOut">
              <a:rPr lang="en-US" smtClean="0"/>
              <a:pPr/>
              <a:t>8/10/2018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1243215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D86F029E-F871-4B28-A430-976C30BEDB5C}" type="datetimeFigureOut">
              <a:rPr lang="en-US" smtClean="0"/>
              <a:pPr/>
              <a:t>8/10/2018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17876270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86F029E-F871-4B28-A430-976C30BEDB5C}" type="datetimeFigureOut">
              <a:rPr lang="en-US" smtClean="0"/>
              <a:pPr/>
              <a:t>8/10/2018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25573951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6F029E-F871-4B28-A430-976C30BEDB5C}" type="datetimeFigureOut">
              <a:rPr lang="en-US" smtClean="0"/>
              <a:pPr/>
              <a:t>8/10/2018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9783338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6F029E-F871-4B28-A430-976C30BEDB5C}" type="datetimeFigureOut">
              <a:rPr lang="en-US" smtClean="0"/>
              <a:pPr/>
              <a:t>8/10/2018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23756171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6F029E-F871-4B28-A430-976C30BEDB5C}" type="datetimeFigureOut">
              <a:rPr lang="en-US" smtClean="0"/>
              <a:pPr/>
              <a:t>8/10/2018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29AEE76-E072-4EFB-BAC7-6CE301F42C20}" type="slidenum">
              <a:rPr lang="en-US" smtClean="0"/>
              <a:pPr/>
              <a:t>‹#›</a:t>
            </a:fld>
            <a:endParaRPr lang="en-US"/>
          </a:p>
        </p:txBody>
      </p:sp>
    </p:spTree>
    <p:extLst>
      <p:ext uri="{BB962C8B-B14F-4D97-AF65-F5344CB8AC3E}">
        <p14:creationId xmlns:p14="http://schemas.microsoft.com/office/powerpoint/2010/main" val="1002661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6F029E-F871-4B28-A430-976C30BEDB5C}" type="datetimeFigureOut">
              <a:rPr lang="en-US" smtClean="0"/>
              <a:pPr/>
              <a:t>8/10/2018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29AEE76-E072-4EFB-BAC7-6CE301F42C20}" type="slidenum">
              <a:rPr lang="en-US" smtClean="0"/>
              <a:pPr/>
              <a:t>‹#›</a:t>
            </a:fld>
            <a:endParaRPr lang="en-US"/>
          </a:p>
        </p:txBody>
      </p:sp>
    </p:spTree>
    <p:extLst>
      <p:ext uri="{BB962C8B-B14F-4D97-AF65-F5344CB8AC3E}">
        <p14:creationId xmlns:p14="http://schemas.microsoft.com/office/powerpoint/2010/main" val="41234392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12.e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9.jpeg"/><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www.nber.org/papers/w12713"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image" Target="../media/image26.wmf"/><Relationship Id="rId13" Type="http://schemas.openxmlformats.org/officeDocument/2006/relationships/image" Target="../media/image31.jpeg"/><Relationship Id="rId18" Type="http://schemas.openxmlformats.org/officeDocument/2006/relationships/hyperlink" Target="http://www.google.com/imgres?imgurl=http://www.treehugger.com/gm-rice-h-i-001.jpg&amp;imgrefurl=http://www.treehugger.com/files/2008/02/genetically_modified_rice_china.php&amp;usg=__l4Gk4zugcfoew8LhtqVDHDiHFoI=&amp;h=300&amp;w=468&amp;sz=47&amp;hl=en&amp;start=6&amp;zoom=1&amp;um=1&amp;itbs=1&amp;tbnid=sfvOkFtVwZnkpM:&amp;tbnh=82&amp;tbnw=128&amp;prev=/images?q=rice&amp;um=1&amp;hl=en&amp;sa=N&amp;rlz=1T4GGLL_enUS309US342&amp;tbs=isch:1&amp;ei=G4M0TczJIcT7lweJ1IyVCg" TargetMode="External"/><Relationship Id="rId3" Type="http://schemas.openxmlformats.org/officeDocument/2006/relationships/image" Target="../media/image21.jpeg"/><Relationship Id="rId21" Type="http://schemas.openxmlformats.org/officeDocument/2006/relationships/image" Target="../media/image38.jpeg"/><Relationship Id="rId7" Type="http://schemas.openxmlformats.org/officeDocument/2006/relationships/image" Target="../media/image25.jpeg"/><Relationship Id="rId12" Type="http://schemas.openxmlformats.org/officeDocument/2006/relationships/image" Target="../media/image30.jpeg"/><Relationship Id="rId17" Type="http://schemas.openxmlformats.org/officeDocument/2006/relationships/image" Target="../media/image35.jpeg"/><Relationship Id="rId2" Type="http://schemas.openxmlformats.org/officeDocument/2006/relationships/notesSlide" Target="../notesSlides/notesSlide2.xml"/><Relationship Id="rId16" Type="http://schemas.openxmlformats.org/officeDocument/2006/relationships/image" Target="../media/image34.jpeg"/><Relationship Id="rId20" Type="http://schemas.openxmlformats.org/officeDocument/2006/relationships/image" Target="../media/image37.jpeg"/><Relationship Id="rId1" Type="http://schemas.openxmlformats.org/officeDocument/2006/relationships/slideLayout" Target="../slideLayouts/slideLayout7.xml"/><Relationship Id="rId6" Type="http://schemas.openxmlformats.org/officeDocument/2006/relationships/image" Target="../media/image24.jpeg"/><Relationship Id="rId11" Type="http://schemas.openxmlformats.org/officeDocument/2006/relationships/image" Target="../media/image29.wmf"/><Relationship Id="rId24" Type="http://schemas.openxmlformats.org/officeDocument/2006/relationships/image" Target="../media/image41.jpeg"/><Relationship Id="rId5" Type="http://schemas.openxmlformats.org/officeDocument/2006/relationships/image" Target="../media/image23.jpeg"/><Relationship Id="rId15" Type="http://schemas.openxmlformats.org/officeDocument/2006/relationships/image" Target="../media/image33.jpeg"/><Relationship Id="rId23" Type="http://schemas.openxmlformats.org/officeDocument/2006/relationships/image" Target="../media/image40.jpeg"/><Relationship Id="rId10" Type="http://schemas.openxmlformats.org/officeDocument/2006/relationships/image" Target="../media/image28.wmf"/><Relationship Id="rId19" Type="http://schemas.openxmlformats.org/officeDocument/2006/relationships/image" Target="../media/image36.jpeg"/><Relationship Id="rId4" Type="http://schemas.openxmlformats.org/officeDocument/2006/relationships/image" Target="../media/image22.jpeg"/><Relationship Id="rId9" Type="http://schemas.openxmlformats.org/officeDocument/2006/relationships/image" Target="../media/image27.wmf"/><Relationship Id="rId14" Type="http://schemas.openxmlformats.org/officeDocument/2006/relationships/image" Target="../media/image32.wmf"/><Relationship Id="rId22" Type="http://schemas.openxmlformats.org/officeDocument/2006/relationships/image" Target="../media/image39.jpeg"/></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http://fred.stlouisfed.org/graph/?g=kOXu" TargetMode="External"/><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openxmlformats.org/officeDocument/2006/relationships/image" Target="../media/image42.jpg"/></Relationships>
</file>

<file path=ppt/slides/_rels/slide31.xml.rels><?xml version="1.0" encoding="UTF-8" standalone="yes"?>
<Relationships xmlns="http://schemas.openxmlformats.org/package/2006/relationships"><Relationship Id="rId3" Type="http://schemas.openxmlformats.org/officeDocument/2006/relationships/hyperlink" Target="http://fred.stlouisfed.org/graph/?g=kOXW" TargetMode="External"/><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43.jpg"/></Relationships>
</file>

<file path=ppt/slides/_rels/slide32.xml.rels><?xml version="1.0" encoding="UTF-8" standalone="yes"?>
<Relationships xmlns="http://schemas.openxmlformats.org/package/2006/relationships"><Relationship Id="rId3" Type="http://schemas.openxmlformats.org/officeDocument/2006/relationships/hyperlink" Target="http://fred.stlouisfed.org/graph/?g=kOY5" TargetMode="External"/><Relationship Id="rId2" Type="http://schemas.openxmlformats.org/officeDocument/2006/relationships/notesSlide" Target="../notesSlides/notesSlide5.xml"/><Relationship Id="rId1" Type="http://schemas.openxmlformats.org/officeDocument/2006/relationships/slideLayout" Target="../slideLayouts/slideLayout12.xml"/><Relationship Id="rId4" Type="http://schemas.openxmlformats.org/officeDocument/2006/relationships/image" Target="../media/image44.jpg"/></Relationships>
</file>

<file path=ppt/slides/_rels/slide33.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45.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hyperlink" Target="http://fred.stlouisfed.org/graph/?g=kNPF" TargetMode="External"/><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google.com/imgres?imgurl=http://scrapetv.com/News/News%20Pages/Everyone%20Else/images/chinese-dragon-red.jpg&amp;imgrefurl=http://scrapetv.com/News/News%20Pages/Everyone%20Else/pages/Beijing-banning-dragons-from-Olympic-venues-Scrape-TV-The-World-on-your-side.html&amp;usg=__eWf5SXNQfVRjl0bdnVu2eEC3fDw=&amp;h=431&amp;w=640&amp;sz=109&amp;hl=en&amp;start=1&amp;um=1&amp;itbs=1&amp;tbnid=_e7XaisfyrvKIM:&amp;tbnh=92&amp;tbnw=137&amp;prev=/images?q=chinese+dragon&amp;um=1&amp;hl=en&amp;sa=N&amp;rlz=1T4GGLL_enUS309US342&amp;tbs=isch:1" TargetMode="External"/><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www.google.com/imgres?imgurl=http://scrapetv.com/News/News%20Pages/Everyone%20Else/images/chinese-dragon-red.jpg&amp;imgrefurl=http://scrapetv.com/News/News%20Pages/Everyone%20Else/pages/Beijing-banning-dragons-from-Olympic-venues-Scrape-TV-The-World-on-your-side.html&amp;usg=__eWf5SXNQfVRjl0bdnVu2eEC3fDw=&amp;h=431&amp;w=640&amp;sz=109&amp;hl=en&amp;start=1&amp;um=1&amp;itbs=1&amp;tbnid=_e7XaisfyrvKIM:&amp;tbnh=92&amp;tbnw=137&amp;prev=/images?q=chinese+dragon&amp;um=1&amp;hl=en&amp;sa=N&amp;rlz=1T4GGLL_enUS309US342&amp;tbs=isch:1"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 y="-34636"/>
            <a:ext cx="8534400" cy="3143250"/>
          </a:xfrm>
        </p:spPr>
        <p:txBody>
          <a:bodyPr>
            <a:normAutofit/>
          </a:bodyPr>
          <a:lstStyle/>
          <a:p>
            <a:r>
              <a:rPr lang="en-US" sz="2700" dirty="0" smtClean="0"/>
              <a:t/>
            </a:r>
            <a:br>
              <a:rPr lang="en-US" sz="2700" dirty="0" smtClean="0"/>
            </a:br>
            <a:r>
              <a:rPr lang="en-US" sz="2700" dirty="0" smtClean="0"/>
              <a:t/>
            </a:r>
            <a:br>
              <a:rPr lang="en-US" sz="2700" dirty="0" smtClean="0"/>
            </a:br>
            <a:endParaRPr lang="en-US" sz="2600" dirty="0">
              <a:solidFill>
                <a:srgbClr val="FF0000"/>
              </a:solidFill>
            </a:endParaRPr>
          </a:p>
        </p:txBody>
      </p:sp>
      <p:sp>
        <p:nvSpPr>
          <p:cNvPr id="3" name="Subtitle 2"/>
          <p:cNvSpPr>
            <a:spLocks noGrp="1"/>
          </p:cNvSpPr>
          <p:nvPr>
            <p:ph type="subTitle" idx="1"/>
          </p:nvPr>
        </p:nvSpPr>
        <p:spPr>
          <a:xfrm>
            <a:off x="381000" y="4495800"/>
            <a:ext cx="8382000" cy="2514600"/>
          </a:xfrm>
        </p:spPr>
        <p:txBody>
          <a:bodyPr>
            <a:normAutofit/>
          </a:bodyPr>
          <a:lstStyle/>
          <a:p>
            <a:r>
              <a:rPr lang="en-US" sz="2800" dirty="0"/>
              <a:t>National Minerals Information </a:t>
            </a:r>
            <a:r>
              <a:rPr lang="en-US" sz="2800" dirty="0" smtClean="0"/>
              <a:t>Center Seminar Series</a:t>
            </a:r>
          </a:p>
          <a:p>
            <a:r>
              <a:rPr lang="en-US" sz="2800" dirty="0" smtClean="0"/>
              <a:t>U.S</a:t>
            </a:r>
            <a:r>
              <a:rPr lang="en-US" sz="2800" dirty="0"/>
              <a:t>. Geological Survey, 991 National Center, Reston, VA</a:t>
            </a:r>
            <a:endParaRPr lang="en-US" sz="2600" dirty="0" smtClean="0"/>
          </a:p>
          <a:p>
            <a:r>
              <a:rPr lang="en-US" sz="2600" dirty="0" smtClean="0"/>
              <a:t>August 23, </a:t>
            </a:r>
            <a:r>
              <a:rPr lang="en-US" sz="2600" dirty="0"/>
              <a:t>2018</a:t>
            </a:r>
          </a:p>
          <a:p>
            <a:endParaRPr lang="en-US" sz="2700" dirty="0">
              <a:solidFill>
                <a:srgbClr val="784B1E"/>
              </a:solidFill>
            </a:endParaRPr>
          </a:p>
        </p:txBody>
      </p:sp>
      <p:sp>
        <p:nvSpPr>
          <p:cNvPr id="4" name="Rectangle 3"/>
          <p:cNvSpPr/>
          <p:nvPr/>
        </p:nvSpPr>
        <p:spPr>
          <a:xfrm>
            <a:off x="838200" y="459018"/>
            <a:ext cx="7620000" cy="2862322"/>
          </a:xfrm>
          <a:prstGeom prst="rect">
            <a:avLst/>
          </a:prstGeom>
        </p:spPr>
        <p:txBody>
          <a:bodyPr wrap="square">
            <a:spAutoFit/>
          </a:bodyPr>
          <a:lstStyle/>
          <a:p>
            <a:pPr algn="ctr"/>
            <a:r>
              <a:rPr lang="en-US" sz="3600" dirty="0" smtClean="0"/>
              <a:t>Macroeconomic determinants</a:t>
            </a:r>
            <a:br>
              <a:rPr lang="en-US" sz="3600" dirty="0" smtClean="0"/>
            </a:br>
            <a:r>
              <a:rPr lang="en-US" sz="3600" smtClean="0"/>
              <a:t>of international commodity </a:t>
            </a:r>
            <a:r>
              <a:rPr lang="en-US" sz="3600" dirty="0" smtClean="0"/>
              <a:t>prices</a:t>
            </a:r>
            <a:endParaRPr lang="en-US" sz="2400" dirty="0" smtClean="0"/>
          </a:p>
          <a:p>
            <a:pPr algn="ctr"/>
            <a:endParaRPr lang="en-US" sz="2400" dirty="0"/>
          </a:p>
          <a:p>
            <a:pPr algn="ctr"/>
            <a:r>
              <a:rPr lang="en-US" sz="3600" dirty="0"/>
              <a:t>Jeffrey </a:t>
            </a:r>
            <a:r>
              <a:rPr lang="en-US" sz="3600" dirty="0" smtClean="0"/>
              <a:t>Frankel</a:t>
            </a:r>
          </a:p>
          <a:p>
            <a:pPr algn="ctr"/>
            <a:r>
              <a:rPr lang="en-US" sz="2400" dirty="0" smtClean="0"/>
              <a:t>Harpel Professor Capital Formation &amp; Growth</a:t>
            </a:r>
          </a:p>
          <a:p>
            <a:pPr algn="ctr"/>
            <a:r>
              <a:rPr lang="en-US" sz="2400" dirty="0" smtClean="0"/>
              <a:t>Harvard University</a:t>
            </a:r>
            <a:endParaRPr lang="en-US" sz="2400" dirty="0"/>
          </a:p>
        </p:txBody>
      </p:sp>
      <p:pic>
        <p:nvPicPr>
          <p:cNvPr id="1028" name="Picture 4" descr="https://sites.hks.harvard.edu/m-rcbg/repsol_ypf-ksg_fellows/images/logo_pc.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9655" y="3218872"/>
            <a:ext cx="2551545" cy="1004957"/>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6" descr="Harvard Kennedy School"/>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57655003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839200" cy="1143000"/>
          </a:xfrm>
        </p:spPr>
        <p:txBody>
          <a:bodyPr>
            <a:noAutofit/>
          </a:bodyPr>
          <a:lstStyle/>
          <a:p>
            <a:r>
              <a:rPr lang="en-US" sz="3000" dirty="0" smtClean="0"/>
              <a:t>High real interest rates reduce the price</a:t>
            </a:r>
            <a:br>
              <a:rPr lang="en-US" sz="3000" dirty="0" smtClean="0"/>
            </a:br>
            <a:r>
              <a:rPr lang="en-US" sz="3000" dirty="0" smtClean="0"/>
              <a:t>of storable commodities through 4 channels</a:t>
            </a:r>
            <a:r>
              <a:rPr lang="en-US" sz="3600" dirty="0" smtClean="0"/>
              <a:t>: </a:t>
            </a:r>
            <a:endParaRPr lang="en-US" sz="3600" dirty="0"/>
          </a:p>
        </p:txBody>
      </p:sp>
      <p:sp>
        <p:nvSpPr>
          <p:cNvPr id="3" name="Content Placeholder 2"/>
          <p:cNvSpPr>
            <a:spLocks noGrp="1"/>
          </p:cNvSpPr>
          <p:nvPr>
            <p:ph idx="1"/>
          </p:nvPr>
        </p:nvSpPr>
        <p:spPr>
          <a:xfrm>
            <a:off x="152400" y="1646237"/>
            <a:ext cx="9144000" cy="5059363"/>
          </a:xfrm>
        </p:spPr>
        <p:txBody>
          <a:bodyPr>
            <a:normAutofit fontScale="77500" lnSpcReduction="20000"/>
          </a:bodyPr>
          <a:lstStyle/>
          <a:p>
            <a:r>
              <a:rPr lang="en-US" dirty="0" smtClean="0"/>
              <a:t>¤  </a:t>
            </a:r>
            <a:r>
              <a:rPr lang="en-US" sz="3600" dirty="0" smtClean="0"/>
              <a:t>by increasing the incentive for extraction today </a:t>
            </a:r>
          </a:p>
          <a:p>
            <a:pPr lvl="1"/>
            <a:r>
              <a:rPr lang="en-US" dirty="0" smtClean="0"/>
              <a:t>rather than tomorrow. </a:t>
            </a:r>
          </a:p>
          <a:p>
            <a:pPr lvl="1"/>
            <a:r>
              <a:rPr lang="en-US" dirty="0"/>
              <a:t>T</a:t>
            </a:r>
            <a:r>
              <a:rPr lang="en-US" dirty="0" smtClean="0"/>
              <a:t>hink of rates at which oil is pumped, copper</a:t>
            </a:r>
            <a:r>
              <a:rPr lang="en-US" sz="1500" dirty="0" smtClean="0"/>
              <a:t> </a:t>
            </a:r>
            <a:r>
              <a:rPr lang="en-US" dirty="0" smtClean="0"/>
              <a:t>mined, or forests</a:t>
            </a:r>
            <a:r>
              <a:rPr lang="en-US" sz="1500" dirty="0" smtClean="0"/>
              <a:t> </a:t>
            </a:r>
            <a:r>
              <a:rPr lang="en-US" dirty="0" smtClean="0"/>
              <a:t>logged.</a:t>
            </a:r>
            <a:r>
              <a:rPr lang="en-US" sz="1100" dirty="0" smtClean="0"/>
              <a:t/>
            </a:r>
            <a:br>
              <a:rPr lang="en-US" sz="1100" dirty="0" smtClean="0"/>
            </a:br>
            <a:endParaRPr lang="en-US" sz="1100" dirty="0" smtClean="0"/>
          </a:p>
          <a:p>
            <a:r>
              <a:rPr lang="en-US" dirty="0" smtClean="0"/>
              <a:t>¤  b</a:t>
            </a:r>
            <a:r>
              <a:rPr lang="en-US" sz="3600" dirty="0" smtClean="0"/>
              <a:t>y decreasing firms' desire to carry inventories. </a:t>
            </a:r>
          </a:p>
          <a:p>
            <a:pPr lvl="1"/>
            <a:r>
              <a:rPr lang="en-US" dirty="0"/>
              <a:t>T</a:t>
            </a:r>
            <a:r>
              <a:rPr lang="en-US" dirty="0" smtClean="0"/>
              <a:t>hink of oil inventories held in tanks or cattle in feed lots.</a:t>
            </a:r>
            <a:r>
              <a:rPr lang="en-US" sz="1100" dirty="0" smtClean="0"/>
              <a:t/>
            </a:r>
            <a:br>
              <a:rPr lang="en-US" sz="1100" dirty="0" smtClean="0"/>
            </a:br>
            <a:endParaRPr lang="en-US" sz="1100" dirty="0" smtClean="0"/>
          </a:p>
          <a:p>
            <a:r>
              <a:rPr lang="en-US" dirty="0" smtClean="0"/>
              <a:t>¤  </a:t>
            </a:r>
            <a:r>
              <a:rPr lang="en-US" sz="3600" dirty="0" smtClean="0"/>
              <a:t>by encouraging speculators to shift out of spot commodity contracts, and into treasury bills</a:t>
            </a:r>
            <a:r>
              <a:rPr lang="en-US" sz="3600" dirty="0"/>
              <a:t>.</a:t>
            </a:r>
            <a:endParaRPr lang="en-US" sz="3600" dirty="0" smtClean="0"/>
          </a:p>
          <a:p>
            <a:pPr lvl="1"/>
            <a:r>
              <a:rPr lang="en-US" dirty="0" smtClean="0"/>
              <a:t>Think of the “</a:t>
            </a:r>
            <a:r>
              <a:rPr lang="en-US" dirty="0" err="1" smtClean="0"/>
              <a:t>financialization</a:t>
            </a:r>
            <a:r>
              <a:rPr lang="en-US" dirty="0" smtClean="0"/>
              <a:t>" of commodities</a:t>
            </a:r>
            <a:r>
              <a:rPr lang="en-US" sz="1000" dirty="0" smtClean="0"/>
              <a:t>..</a:t>
            </a:r>
            <a:br>
              <a:rPr lang="en-US" sz="1000" dirty="0" smtClean="0"/>
            </a:br>
            <a:endParaRPr lang="en-US" sz="1000" dirty="0" smtClean="0"/>
          </a:p>
          <a:p>
            <a:r>
              <a:rPr lang="en-US" dirty="0" smtClean="0"/>
              <a:t>¤  </a:t>
            </a:r>
            <a:r>
              <a:rPr lang="en-US" sz="3600" dirty="0" smtClean="0"/>
              <a:t>by appreciating the domestic currency </a:t>
            </a:r>
          </a:p>
          <a:p>
            <a:pPr lvl="1"/>
            <a:r>
              <a:rPr lang="en-US" dirty="0" smtClean="0"/>
              <a:t>and so reducing the price of internationally traded commodities </a:t>
            </a:r>
            <a:br>
              <a:rPr lang="en-US" dirty="0" smtClean="0"/>
            </a:br>
            <a:r>
              <a:rPr lang="en-US" dirty="0" smtClean="0"/>
              <a:t>in domestic terms, </a:t>
            </a:r>
          </a:p>
          <a:p>
            <a:pPr lvl="1"/>
            <a:r>
              <a:rPr lang="en-US" dirty="0" smtClean="0"/>
              <a:t>even if the price hasn't fallen in terms of foreign currency.</a:t>
            </a:r>
          </a:p>
          <a:p>
            <a:endParaRPr lang="en-US" dirty="0"/>
          </a:p>
        </p:txBody>
      </p:sp>
    </p:spTree>
    <p:extLst>
      <p:ext uri="{BB962C8B-B14F-4D97-AF65-F5344CB8AC3E}">
        <p14:creationId xmlns:p14="http://schemas.microsoft.com/office/powerpoint/2010/main" val="975753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52400" y="838200"/>
                <a:ext cx="8915400" cy="6477000"/>
              </a:xfrm>
            </p:spPr>
            <p:txBody>
              <a:bodyPr>
                <a:normAutofit fontScale="62500" lnSpcReduction="20000"/>
              </a:bodyPr>
              <a:lstStyle/>
              <a:p>
                <a:pPr marL="0" indent="0">
                  <a:buNone/>
                </a:pPr>
                <a:r>
                  <a:rPr lang="en-US" sz="4500" dirty="0" smtClean="0"/>
                  <a:t>The </a:t>
                </a:r>
                <a:r>
                  <a:rPr lang="en-US" sz="4500" dirty="0"/>
                  <a:t>relationship can be derived from 2</a:t>
                </a:r>
                <a:r>
                  <a:rPr lang="en-US" sz="4500" dirty="0" smtClean="0"/>
                  <a:t> simple assumptions.</a:t>
                </a:r>
                <a:r>
                  <a:rPr lang="en-US" sz="2900" dirty="0" smtClean="0"/>
                  <a:t/>
                </a:r>
                <a:br>
                  <a:rPr lang="en-US" sz="2900" dirty="0" smtClean="0"/>
                </a:br>
                <a:endParaRPr lang="en-US" sz="2900" dirty="0" smtClean="0"/>
              </a:p>
              <a:p>
                <a:r>
                  <a:rPr lang="en-US" sz="3800" dirty="0" smtClean="0"/>
                  <a:t>1</a:t>
                </a:r>
                <a:r>
                  <a:rPr lang="en-US" sz="3800" baseline="30000" dirty="0" smtClean="0"/>
                  <a:t>st</a:t>
                </a:r>
                <a:r>
                  <a:rPr lang="en-US" sz="3800" dirty="0" smtClean="0"/>
                  <a:t> assumption:  “regressive expectations.”</a:t>
                </a:r>
                <a:endParaRPr lang="en-US" sz="800" dirty="0" smtClean="0"/>
              </a:p>
              <a:p>
                <a:endParaRPr lang="en-US" sz="800" dirty="0"/>
              </a:p>
              <a:p>
                <a:r>
                  <a:rPr lang="en-US" sz="3800" dirty="0" smtClean="0"/>
                  <a:t>Let</a:t>
                </a:r>
                <a:r>
                  <a:rPr lang="en-US" sz="3800" dirty="0"/>
                  <a:t>:</a:t>
                </a:r>
                <a:r>
                  <a:rPr lang="en-US" sz="200" dirty="0"/>
                  <a:t/>
                </a:r>
                <a:br>
                  <a:rPr lang="en-US" sz="200" dirty="0"/>
                </a:br>
                <a:r>
                  <a:rPr lang="en-US" sz="200" dirty="0"/>
                  <a:t/>
                </a:r>
                <a:br>
                  <a:rPr lang="en-US" sz="200" dirty="0"/>
                </a:br>
                <a:r>
                  <a:rPr lang="en-US" sz="3800" i="1" dirty="0"/>
                  <a:t>s</a:t>
                </a:r>
                <a:r>
                  <a:rPr lang="en-US" sz="3800" dirty="0"/>
                  <a:t> ≡ the </a:t>
                </a:r>
                <a:r>
                  <a:rPr lang="en-US" sz="3800" dirty="0" smtClean="0"/>
                  <a:t>log </a:t>
                </a:r>
                <a:r>
                  <a:rPr lang="en-US" sz="3800" dirty="0"/>
                  <a:t>of the spot </a:t>
                </a:r>
                <a:r>
                  <a:rPr lang="en-US" sz="3800" dirty="0" smtClean="0"/>
                  <a:t>price of the commodity,</a:t>
                </a:r>
                <a:r>
                  <a:rPr lang="en-US" sz="500" dirty="0" smtClean="0"/>
                  <a:t/>
                </a:r>
                <a:br>
                  <a:rPr lang="en-US" sz="500" dirty="0" smtClean="0"/>
                </a:br>
                <a:r>
                  <a:rPr lang="en-US" sz="500" i="1" dirty="0"/>
                  <a:t/>
                </a:r>
                <a:br>
                  <a:rPr lang="en-US" sz="500" i="1" dirty="0"/>
                </a:br>
                <a:r>
                  <a:rPr lang="en-US" sz="3800" i="1" dirty="0"/>
                  <a:t>p </a:t>
                </a:r>
                <a:r>
                  <a:rPr lang="en-US" sz="3800" dirty="0"/>
                  <a:t>≡ the (log of the) economy-wide price index</a:t>
                </a:r>
                <a:r>
                  <a:rPr lang="en-US" sz="3800" dirty="0" smtClean="0"/>
                  <a:t>,</a:t>
                </a:r>
                <a:r>
                  <a:rPr lang="en-US" sz="500" dirty="0" smtClean="0"/>
                  <a:t/>
                </a:r>
                <a:br>
                  <a:rPr lang="en-US" sz="500" dirty="0" smtClean="0"/>
                </a:br>
                <a:r>
                  <a:rPr lang="en-US" sz="500" dirty="0" smtClean="0"/>
                  <a:t> </a:t>
                </a:r>
                <a:r>
                  <a:rPr lang="en-US" sz="500" i="1" dirty="0"/>
                  <a:t/>
                </a:r>
                <a:br>
                  <a:rPr lang="en-US" sz="500" i="1" dirty="0"/>
                </a:br>
                <a:r>
                  <a:rPr lang="en-US" sz="3800" i="1" dirty="0"/>
                  <a:t>q </a:t>
                </a:r>
                <a:r>
                  <a:rPr lang="en-US" sz="3800" dirty="0"/>
                  <a:t>≡</a:t>
                </a:r>
                <a:r>
                  <a:rPr lang="en-US" sz="3800" i="1" dirty="0"/>
                  <a:t> s-p</a:t>
                </a:r>
                <a:r>
                  <a:rPr lang="en-US" sz="3800" dirty="0"/>
                  <a:t>, the (log) real price of the commodity, </a:t>
                </a:r>
                <a:r>
                  <a:rPr lang="en-US" sz="3800" dirty="0" smtClean="0"/>
                  <a:t>and</a:t>
                </a:r>
                <a:endParaRPr lang="en-US" sz="500" dirty="0" smtClean="0"/>
              </a:p>
              <a:p>
                <a:endParaRPr lang="en-US" sz="500" dirty="0" smtClean="0"/>
              </a:p>
              <a:p>
                <a:pPr marL="0" indent="0">
                  <a:buNone/>
                </a:pPr>
                <a14:m>
                  <m:oMath xmlns:m="http://schemas.openxmlformats.org/officeDocument/2006/math">
                    <m:r>
                      <a:rPr lang="en-US" sz="3800" b="0" i="1" smtClean="0">
                        <a:latin typeface="Cambria Math"/>
                      </a:rPr>
                      <m:t>     </m:t>
                    </m:r>
                    <m:acc>
                      <m:accPr>
                        <m:chr m:val="̅"/>
                        <m:ctrlPr>
                          <a:rPr lang="pt-PT" sz="3800" i="1">
                            <a:latin typeface="Cambria Math"/>
                          </a:rPr>
                        </m:ctrlPr>
                      </m:accPr>
                      <m:e>
                        <m:r>
                          <a:rPr lang="en-US" sz="3800" i="1">
                            <a:latin typeface="Cambria Math"/>
                          </a:rPr>
                          <m:t>𝑞</m:t>
                        </m:r>
                      </m:e>
                    </m:acc>
                  </m:oMath>
                </a14:m>
                <a:r>
                  <a:rPr lang="en-US" sz="3800" dirty="0"/>
                  <a:t> ≡</a:t>
                </a:r>
                <a:r>
                  <a:rPr lang="en-US" sz="3800" i="1" dirty="0"/>
                  <a:t> </a:t>
                </a:r>
                <a:r>
                  <a:rPr lang="en-US" sz="3800" dirty="0"/>
                  <a:t>the long run equilibrium (</a:t>
                </a:r>
                <a:r>
                  <a:rPr lang="en-US" sz="3800" dirty="0" smtClean="0"/>
                  <a:t>log) real </a:t>
                </a:r>
                <a:r>
                  <a:rPr lang="en-US" sz="3800" dirty="0"/>
                  <a:t>price of the commodity</a:t>
                </a:r>
                <a:r>
                  <a:rPr lang="en-US" sz="3800" dirty="0" smtClean="0"/>
                  <a:t>.</a:t>
                </a:r>
                <a:r>
                  <a:rPr lang="en-US" sz="2500" dirty="0" smtClean="0"/>
                  <a:t/>
                </a:r>
                <a:br>
                  <a:rPr lang="en-US" sz="2500" dirty="0" smtClean="0"/>
                </a:br>
                <a:endParaRPr lang="en-US" sz="2500" dirty="0"/>
              </a:p>
              <a:p>
                <a:r>
                  <a:rPr lang="en-US" sz="4000" dirty="0"/>
                  <a:t>Market participants </a:t>
                </a:r>
                <a:r>
                  <a:rPr lang="en-US" sz="4000" dirty="0" smtClean="0"/>
                  <a:t>observe </a:t>
                </a:r>
                <a:r>
                  <a:rPr lang="en-US" sz="4000" dirty="0"/>
                  <a:t>the real </a:t>
                </a:r>
                <a:r>
                  <a:rPr lang="en-US" sz="4000" dirty="0" smtClean="0"/>
                  <a:t>commodity price </a:t>
                </a:r>
                <a:r>
                  <a:rPr lang="en-US" sz="4000" i="1" dirty="0" smtClean="0"/>
                  <a:t>q </a:t>
                </a:r>
                <a:r>
                  <a:rPr lang="en-US" sz="4000" dirty="0" smtClean="0"/>
                  <a:t>today </a:t>
                </a:r>
                <a:r>
                  <a:rPr lang="en-US" sz="4000" dirty="0"/>
                  <a:t>l</a:t>
                </a:r>
                <a:r>
                  <a:rPr lang="en-US" sz="4000" dirty="0" smtClean="0"/>
                  <a:t>ying </a:t>
                </a:r>
                <a:r>
                  <a:rPr lang="en-US" sz="4000" dirty="0"/>
                  <a:t>either above or below its </a:t>
                </a:r>
                <a:r>
                  <a:rPr lang="en-US" sz="4000" dirty="0" smtClean="0"/>
                  <a:t>long-run </a:t>
                </a:r>
                <a:r>
                  <a:rPr lang="en-US" sz="4000" dirty="0"/>
                  <a:t>equilibrium </a:t>
                </a:r>
                <a:r>
                  <a:rPr lang="en-US" sz="4000" dirty="0" smtClean="0"/>
                  <a:t>value </a:t>
                </a:r>
                <a14:m>
                  <m:oMath xmlns:m="http://schemas.openxmlformats.org/officeDocument/2006/math">
                    <m:acc>
                      <m:accPr>
                        <m:chr m:val="̅"/>
                        <m:ctrlPr>
                          <a:rPr lang="pt-PT" sz="4000" i="1">
                            <a:latin typeface="Cambria Math"/>
                          </a:rPr>
                        </m:ctrlPr>
                      </m:accPr>
                      <m:e>
                        <m:r>
                          <a:rPr lang="en-US" sz="4000" i="1">
                            <a:latin typeface="Cambria Math"/>
                          </a:rPr>
                          <m:t>𝑞</m:t>
                        </m:r>
                      </m:e>
                    </m:acc>
                  </m:oMath>
                </a14:m>
                <a:r>
                  <a:rPr lang="en-US" sz="4000" dirty="0" smtClean="0"/>
                  <a:t>. They expect </a:t>
                </a:r>
                <a:r>
                  <a:rPr lang="en-US" sz="4000" dirty="0"/>
                  <a:t>it to return </a:t>
                </a:r>
                <a:r>
                  <a:rPr lang="en-US" sz="4000" dirty="0" smtClean="0"/>
                  <a:t>to </a:t>
                </a:r>
                <a:r>
                  <a:rPr lang="en-US" sz="4000" dirty="0"/>
                  <a:t>equilibrium </a:t>
                </a:r>
                <a:r>
                  <a:rPr lang="en-US" sz="4000" dirty="0" smtClean="0"/>
                  <a:t>over </a:t>
                </a:r>
                <a:r>
                  <a:rPr lang="en-US" sz="4000" dirty="0"/>
                  <a:t>time, </a:t>
                </a:r>
                <a:r>
                  <a:rPr lang="en-US" sz="4000" dirty="0" smtClean="0"/>
                  <a:t/>
                </a:r>
                <a:br>
                  <a:rPr lang="en-US" sz="4000" dirty="0" smtClean="0"/>
                </a:br>
                <a:r>
                  <a:rPr lang="en-US" sz="4000" dirty="0" smtClean="0"/>
                  <a:t>at </a:t>
                </a:r>
                <a:r>
                  <a:rPr lang="en-US" sz="4000" dirty="0"/>
                  <a:t>an annual rate </a:t>
                </a:r>
                <a:r>
                  <a:rPr lang="en-US" sz="4000" dirty="0" smtClean="0"/>
                  <a:t>proportionate </a:t>
                </a:r>
                <a:r>
                  <a:rPr lang="en-US" sz="4000" dirty="0"/>
                  <a:t>to the gap:</a:t>
                </a:r>
                <a:r>
                  <a:rPr lang="en-US" sz="2200" dirty="0"/>
                  <a:t/>
                </a:r>
                <a:br>
                  <a:rPr lang="en-US" sz="2200" dirty="0"/>
                </a:br>
                <a:endParaRPr lang="en-US" sz="2200" dirty="0"/>
              </a:p>
              <a:p>
                <a:r>
                  <a:rPr lang="pt-PT" sz="5100" i="1" dirty="0"/>
                  <a:t>E</a:t>
                </a:r>
                <a:r>
                  <a:rPr lang="pt-PT" sz="5100" dirty="0"/>
                  <a:t>[</a:t>
                </a:r>
                <a:r>
                  <a:rPr lang="en-US" sz="5100" dirty="0"/>
                  <a:t>Δ</a:t>
                </a:r>
                <a:r>
                  <a:rPr lang="pt-PT" sz="5100" i="1" dirty="0"/>
                  <a:t>q</a:t>
                </a:r>
                <a:r>
                  <a:rPr lang="pt-PT" sz="5100" dirty="0"/>
                  <a:t>] </a:t>
                </a:r>
                <a:r>
                  <a:rPr lang="pt-PT" sz="5100" dirty="0" smtClean="0"/>
                  <a:t>≡  </a:t>
                </a:r>
                <a:r>
                  <a:rPr lang="pt-PT" sz="5100" i="1" dirty="0" smtClean="0"/>
                  <a:t>E </a:t>
                </a:r>
                <a:r>
                  <a:rPr lang="pt-PT" sz="5100" dirty="0" smtClean="0"/>
                  <a:t>[</a:t>
                </a:r>
                <a:r>
                  <a:rPr lang="en-US" sz="5100" dirty="0" smtClean="0"/>
                  <a:t>Δ</a:t>
                </a:r>
                <a:r>
                  <a:rPr lang="pt-PT" sz="5100" dirty="0" smtClean="0"/>
                  <a:t>(</a:t>
                </a:r>
                <a:r>
                  <a:rPr lang="pt-PT" sz="5100" i="1" dirty="0" smtClean="0"/>
                  <a:t>s </a:t>
                </a:r>
                <a:r>
                  <a:rPr lang="pt-PT" sz="5100" i="1" dirty="0"/>
                  <a:t>– </a:t>
                </a:r>
                <a:r>
                  <a:rPr lang="pt-PT" sz="5100" i="1" dirty="0" smtClean="0"/>
                  <a:t>p</a:t>
                </a:r>
                <a:r>
                  <a:rPr lang="pt-PT" sz="5100" dirty="0" smtClean="0"/>
                  <a:t>)]  =</a:t>
                </a:r>
                <a:r>
                  <a:rPr lang="pt-PT" sz="5100" i="1" dirty="0" smtClean="0"/>
                  <a:t>  - </a:t>
                </a:r>
                <a:r>
                  <a:rPr lang="en-US" sz="5100" dirty="0"/>
                  <a:t>θ</a:t>
                </a:r>
                <a:r>
                  <a:rPr lang="pt-PT" sz="5100" i="1" dirty="0"/>
                  <a:t> (</a:t>
                </a:r>
                <a:r>
                  <a:rPr lang="pt-PT" sz="5100" i="1" dirty="0" smtClean="0"/>
                  <a:t>q</a:t>
                </a:r>
                <a:r>
                  <a:rPr lang="pt-PT" sz="1300" i="1" dirty="0" smtClean="0"/>
                  <a:t> </a:t>
                </a:r>
                <a:r>
                  <a:rPr lang="pt-PT" sz="5100" i="1" dirty="0" smtClean="0"/>
                  <a:t>-</a:t>
                </a:r>
                <a:r>
                  <a:rPr lang="en-US" sz="1300" i="1" dirty="0" smtClean="0"/>
                  <a:t> </a:t>
                </a:r>
                <a14:m>
                  <m:oMath xmlns:m="http://schemas.openxmlformats.org/officeDocument/2006/math">
                    <m:acc>
                      <m:accPr>
                        <m:chr m:val="̅"/>
                        <m:ctrlPr>
                          <a:rPr lang="pt-PT" sz="5100" i="1">
                            <a:latin typeface="Cambria Math"/>
                          </a:rPr>
                        </m:ctrlPr>
                      </m:accPr>
                      <m:e>
                        <m:r>
                          <a:rPr lang="en-US" sz="5100" i="1">
                            <a:latin typeface="Cambria Math"/>
                          </a:rPr>
                          <m:t>𝑞</m:t>
                        </m:r>
                      </m:e>
                    </m:acc>
                    <m:r>
                      <a:rPr lang="en-US" sz="5100" b="0" i="1" smtClean="0">
                        <a:latin typeface="Cambria Math"/>
                      </a:rPr>
                      <m:t>) </m:t>
                    </m:r>
                  </m:oMath>
                </a14:m>
                <a:r>
                  <a:rPr lang="pt-PT" sz="5100" dirty="0" smtClean="0"/>
                  <a:t>  </a:t>
                </a:r>
                <a:r>
                  <a:rPr lang="pt-PT" sz="5100" dirty="0"/>
                  <a:t>		(1</a:t>
                </a:r>
                <a:r>
                  <a:rPr lang="pt-PT" sz="5100" dirty="0" smtClean="0"/>
                  <a:t>)</a:t>
                </a:r>
              </a:p>
              <a:p>
                <a:pPr marL="0" indent="0">
                  <a:buNone/>
                </a:pPr>
                <a:r>
                  <a:rPr lang="pt-PT" sz="5100" dirty="0" smtClean="0"/>
                  <a:t>            or   </a:t>
                </a:r>
                <a:r>
                  <a:rPr lang="pt-PT" sz="5100" i="1" dirty="0" smtClean="0"/>
                  <a:t>E </a:t>
                </a:r>
                <a:r>
                  <a:rPr lang="pt-PT" sz="5100" dirty="0"/>
                  <a:t>(</a:t>
                </a:r>
                <a:r>
                  <a:rPr lang="en-US" sz="5100" dirty="0"/>
                  <a:t>Δ</a:t>
                </a:r>
                <a:r>
                  <a:rPr lang="pt-PT" sz="5100" i="1" dirty="0"/>
                  <a:t>s</a:t>
                </a:r>
                <a:r>
                  <a:rPr lang="pt-PT" sz="5100" dirty="0" smtClean="0"/>
                  <a:t>) </a:t>
                </a:r>
                <a:r>
                  <a:rPr lang="pt-PT" sz="5100" i="1" dirty="0" smtClean="0"/>
                  <a:t> </a:t>
                </a:r>
                <a:r>
                  <a:rPr lang="pt-PT" sz="5100" dirty="0" smtClean="0"/>
                  <a:t>=  </a:t>
                </a:r>
                <a:r>
                  <a:rPr lang="pt-PT" sz="5100" dirty="0"/>
                  <a:t>- </a:t>
                </a:r>
                <a:r>
                  <a:rPr lang="en-US" sz="5100" dirty="0"/>
                  <a:t>θ</a:t>
                </a:r>
                <a:r>
                  <a:rPr lang="pt-PT" sz="5100" i="1" dirty="0"/>
                  <a:t> </a:t>
                </a:r>
                <a:r>
                  <a:rPr lang="pt-PT" sz="5100" dirty="0"/>
                  <a:t>(</a:t>
                </a:r>
                <a:r>
                  <a:rPr lang="pt-PT" sz="5100" i="1" dirty="0" smtClean="0"/>
                  <a:t>q-</a:t>
                </a:r>
                <a14:m>
                  <m:oMath xmlns:m="http://schemas.openxmlformats.org/officeDocument/2006/math">
                    <m:acc>
                      <m:accPr>
                        <m:chr m:val="̅"/>
                        <m:ctrlPr>
                          <a:rPr lang="pt-PT" sz="5100" i="1" smtClean="0">
                            <a:latin typeface="Cambria Math"/>
                          </a:rPr>
                        </m:ctrlPr>
                      </m:accPr>
                      <m:e>
                        <m:r>
                          <a:rPr lang="en-US" sz="5100" b="0" i="1" smtClean="0">
                            <a:latin typeface="Cambria Math"/>
                          </a:rPr>
                          <m:t>𝑞</m:t>
                        </m:r>
                      </m:e>
                    </m:acc>
                  </m:oMath>
                </a14:m>
                <a:r>
                  <a:rPr lang="pt-PT" sz="5100" dirty="0"/>
                  <a:t>) + </a:t>
                </a:r>
                <a:r>
                  <a:rPr lang="pt-PT" sz="5100" i="1" dirty="0"/>
                  <a:t>E(</a:t>
                </a:r>
                <a:r>
                  <a:rPr lang="en-US" sz="5100" dirty="0"/>
                  <a:t>Δ</a:t>
                </a:r>
                <a:r>
                  <a:rPr lang="pt-PT" sz="5100" i="1" dirty="0"/>
                  <a:t>p</a:t>
                </a:r>
                <a:r>
                  <a:rPr lang="pt-PT" sz="5100" dirty="0"/>
                  <a:t>).	</a:t>
                </a:r>
                <a:r>
                  <a:rPr lang="pt-PT" sz="5100" dirty="0" smtClean="0"/>
                  <a:t> </a:t>
                </a:r>
                <a:r>
                  <a:rPr lang="pt-PT" sz="5100" dirty="0"/>
                  <a:t>	</a:t>
                </a:r>
                <a:r>
                  <a:rPr lang="en-US" sz="5100" dirty="0"/>
                  <a:t>(2)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52400" y="838200"/>
                <a:ext cx="8915400" cy="6477000"/>
              </a:xfrm>
              <a:blipFill rotWithShape="1">
                <a:blip r:embed="rId2"/>
                <a:stretch>
                  <a:fillRect l="-1504" t="-2072"/>
                </a:stretch>
              </a:blipFill>
            </p:spPr>
            <p:txBody>
              <a:bodyPr/>
              <a:lstStyle/>
              <a:p>
                <a:r>
                  <a:rPr lang="en-US">
                    <a:noFill/>
                  </a:rPr>
                  <a:t> </a:t>
                </a:r>
              </a:p>
            </p:txBody>
          </p:sp>
        </mc:Fallback>
      </mc:AlternateContent>
      <p:sp>
        <p:nvSpPr>
          <p:cNvPr id="4" name="Title 1"/>
          <p:cNvSpPr>
            <a:spLocks noGrp="1"/>
          </p:cNvSpPr>
          <p:nvPr>
            <p:ph type="title"/>
          </p:nvPr>
        </p:nvSpPr>
        <p:spPr>
          <a:xfrm>
            <a:off x="457200" y="76200"/>
            <a:ext cx="8229600" cy="838200"/>
          </a:xfrm>
        </p:spPr>
        <p:txBody>
          <a:bodyPr>
            <a:normAutofit/>
          </a:bodyPr>
          <a:lstStyle/>
          <a:p>
            <a:r>
              <a:rPr lang="en-US" sz="3200" b="1" dirty="0" smtClean="0">
                <a:solidFill>
                  <a:srgbClr val="00C459"/>
                </a:solidFill>
                <a:latin typeface="+mn-lt"/>
              </a:rPr>
              <a:t>Derivation of the overshooting model</a:t>
            </a:r>
            <a:endParaRPr lang="en-US" sz="3200" dirty="0">
              <a:latin typeface="+mn-lt"/>
            </a:endParaRPr>
          </a:p>
        </p:txBody>
      </p:sp>
    </p:spTree>
    <p:extLst>
      <p:ext uri="{BB962C8B-B14F-4D97-AF65-F5344CB8AC3E}">
        <p14:creationId xmlns:p14="http://schemas.microsoft.com/office/powerpoint/2010/main" val="34543573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52400" y="723900"/>
                <a:ext cx="8839200" cy="6019800"/>
              </a:xfrm>
            </p:spPr>
            <p:txBody>
              <a:bodyPr>
                <a:normAutofit fontScale="77500" lnSpcReduction="20000"/>
              </a:bodyPr>
              <a:lstStyle/>
              <a:p>
                <a:pPr marL="457200" marR="0" indent="0">
                  <a:lnSpc>
                    <a:spcPct val="120000"/>
                  </a:lnSpc>
                  <a:spcBef>
                    <a:spcPts val="0"/>
                  </a:spcBef>
                  <a:spcAft>
                    <a:spcPts val="0"/>
                  </a:spcAft>
                  <a:buNone/>
                </a:pPr>
                <a:r>
                  <a:rPr lang="pt-PT" sz="4100" i="1" dirty="0" smtClean="0">
                    <a:solidFill>
                      <a:srgbClr val="000000"/>
                    </a:solidFill>
                    <a:effectLst/>
                    <a:ea typeface="Calibri"/>
                    <a:cs typeface="Times New Roman"/>
                  </a:rPr>
                  <a:t>             E </a:t>
                </a:r>
                <a:r>
                  <a:rPr lang="pt-PT" sz="4100" dirty="0" smtClean="0">
                    <a:solidFill>
                      <a:srgbClr val="000000"/>
                    </a:solidFill>
                    <a:effectLst/>
                    <a:ea typeface="Calibri"/>
                    <a:cs typeface="Times New Roman"/>
                  </a:rPr>
                  <a:t>(</a:t>
                </a:r>
                <a:r>
                  <a:rPr lang="en-US" sz="4100" dirty="0" smtClean="0">
                    <a:solidFill>
                      <a:srgbClr val="000000"/>
                    </a:solidFill>
                    <a:effectLst/>
                    <a:ea typeface="Calibri"/>
                    <a:cs typeface="Times New Roman"/>
                  </a:rPr>
                  <a:t>Δ</a:t>
                </a:r>
                <a:r>
                  <a:rPr lang="pt-PT" sz="4100" i="1" dirty="0" smtClean="0">
                    <a:solidFill>
                      <a:srgbClr val="000000"/>
                    </a:solidFill>
                    <a:effectLst/>
                    <a:ea typeface="Calibri"/>
                    <a:cs typeface="Times New Roman"/>
                  </a:rPr>
                  <a:t>s</a:t>
                </a:r>
                <a:r>
                  <a:rPr lang="pt-PT" sz="4100" dirty="0" smtClean="0">
                    <a:solidFill>
                      <a:srgbClr val="000000"/>
                    </a:solidFill>
                    <a:effectLst/>
                    <a:ea typeface="Calibri"/>
                    <a:cs typeface="Times New Roman"/>
                  </a:rPr>
                  <a:t>)</a:t>
                </a:r>
                <a:r>
                  <a:rPr lang="pt-PT" sz="4100" i="1" dirty="0" smtClean="0">
                    <a:solidFill>
                      <a:srgbClr val="000000"/>
                    </a:solidFill>
                    <a:effectLst/>
                    <a:ea typeface="Calibri"/>
                    <a:cs typeface="Times New Roman"/>
                  </a:rPr>
                  <a:t>  =  - </a:t>
                </a:r>
                <a:r>
                  <a:rPr lang="en-US" sz="4100" dirty="0" smtClean="0">
                    <a:solidFill>
                      <a:srgbClr val="000000"/>
                    </a:solidFill>
                    <a:effectLst/>
                    <a:ea typeface="Calibri"/>
                    <a:cs typeface="Times New Roman"/>
                  </a:rPr>
                  <a:t>θ</a:t>
                </a:r>
                <a:r>
                  <a:rPr lang="pt-PT" sz="4100" dirty="0" smtClean="0">
                    <a:solidFill>
                      <a:srgbClr val="000000"/>
                    </a:solidFill>
                    <a:effectLst/>
                    <a:ea typeface="Calibri"/>
                    <a:cs typeface="Times New Roman"/>
                  </a:rPr>
                  <a:t> (</a:t>
                </a:r>
                <a:r>
                  <a:rPr lang="pt-PT" sz="4100" i="1" dirty="0" smtClean="0">
                    <a:solidFill>
                      <a:srgbClr val="000000"/>
                    </a:solidFill>
                    <a:effectLst/>
                    <a:ea typeface="Calibri"/>
                    <a:cs typeface="Times New Roman"/>
                  </a:rPr>
                  <a:t>q-</a:t>
                </a:r>
                <a14:m>
                  <m:oMath xmlns:m="http://schemas.openxmlformats.org/officeDocument/2006/math">
                    <m:acc>
                      <m:accPr>
                        <m:chr m:val="̅"/>
                        <m:ctrlPr>
                          <a:rPr lang="en-US" sz="4100" i="1" dirty="0" smtClean="0">
                            <a:solidFill>
                              <a:srgbClr val="000000"/>
                            </a:solidFill>
                            <a:effectLst/>
                            <a:latin typeface="Cambria Math"/>
                            <a:cs typeface="Times New Roman"/>
                          </a:rPr>
                        </m:ctrlPr>
                      </m:accPr>
                      <m:e>
                        <m:r>
                          <a:rPr lang="en-US" sz="4100" b="0" i="1" dirty="0" smtClean="0">
                            <a:solidFill>
                              <a:srgbClr val="000000"/>
                            </a:solidFill>
                            <a:effectLst/>
                            <a:latin typeface="Cambria Math"/>
                            <a:cs typeface="Times New Roman"/>
                          </a:rPr>
                          <m:t>𝑞</m:t>
                        </m:r>
                      </m:e>
                    </m:acc>
                  </m:oMath>
                </a14:m>
                <a:r>
                  <a:rPr lang="pt-PT" sz="4100" dirty="0" smtClean="0">
                    <a:solidFill>
                      <a:srgbClr val="000000"/>
                    </a:solidFill>
                    <a:effectLst/>
                    <a:ea typeface="Calibri"/>
                    <a:cs typeface="Times New Roman"/>
                  </a:rPr>
                  <a:t>) + </a:t>
                </a:r>
                <a:r>
                  <a:rPr lang="pt-PT" sz="4100" i="1" dirty="0" smtClean="0">
                    <a:solidFill>
                      <a:srgbClr val="000000"/>
                    </a:solidFill>
                    <a:effectLst/>
                    <a:ea typeface="Calibri"/>
                    <a:cs typeface="Times New Roman"/>
                  </a:rPr>
                  <a:t>E</a:t>
                </a:r>
                <a:r>
                  <a:rPr lang="pt-PT" sz="4100" dirty="0" smtClean="0">
                    <a:solidFill>
                      <a:srgbClr val="000000"/>
                    </a:solidFill>
                    <a:effectLst/>
                    <a:ea typeface="Calibri"/>
                    <a:cs typeface="Times New Roman"/>
                  </a:rPr>
                  <a:t>(</a:t>
                </a:r>
                <a:r>
                  <a:rPr lang="en-US" sz="4100" dirty="0" smtClean="0">
                    <a:solidFill>
                      <a:srgbClr val="000000"/>
                    </a:solidFill>
                    <a:effectLst/>
                    <a:ea typeface="Calibri"/>
                    <a:cs typeface="Times New Roman"/>
                  </a:rPr>
                  <a:t>Δ</a:t>
                </a:r>
                <a:r>
                  <a:rPr lang="pt-PT" sz="4100" i="1" dirty="0" smtClean="0">
                    <a:solidFill>
                      <a:srgbClr val="000000"/>
                    </a:solidFill>
                    <a:effectLst/>
                    <a:ea typeface="Calibri"/>
                    <a:cs typeface="Times New Roman"/>
                  </a:rPr>
                  <a:t>p</a:t>
                </a:r>
                <a:r>
                  <a:rPr lang="pt-PT" sz="4100" dirty="0" smtClean="0">
                    <a:solidFill>
                      <a:srgbClr val="000000"/>
                    </a:solidFill>
                    <a:ea typeface="Calibri"/>
                    <a:cs typeface="Times New Roman"/>
                  </a:rPr>
                  <a:t>)         </a:t>
                </a:r>
                <a:r>
                  <a:rPr lang="en-US" sz="4100" dirty="0" smtClean="0">
                    <a:solidFill>
                      <a:srgbClr val="000000"/>
                    </a:solidFill>
                    <a:effectLst/>
                    <a:ea typeface="Calibri"/>
                    <a:cs typeface="Times New Roman"/>
                  </a:rPr>
                  <a:t>(2)</a:t>
                </a:r>
                <a:endParaRPr lang="en-US" sz="1300" dirty="0">
                  <a:solidFill>
                    <a:srgbClr val="000000"/>
                  </a:solidFill>
                  <a:ea typeface="Calibri"/>
                  <a:cs typeface="Times New Roman"/>
                </a:endParaRPr>
              </a:p>
              <a:p>
                <a:pPr marL="457200" marR="0" indent="0">
                  <a:lnSpc>
                    <a:spcPct val="120000"/>
                  </a:lnSpc>
                  <a:spcBef>
                    <a:spcPts val="0"/>
                  </a:spcBef>
                  <a:spcAft>
                    <a:spcPts val="0"/>
                  </a:spcAft>
                  <a:buNone/>
                </a:pPr>
                <a:r>
                  <a:rPr lang="en-US" sz="1300" b="1" dirty="0" smtClean="0">
                    <a:solidFill>
                      <a:srgbClr val="000000"/>
                    </a:solidFill>
                    <a:effectLst/>
                    <a:ea typeface="Calibri"/>
                    <a:cs typeface="Times New Roman"/>
                  </a:rPr>
                  <a:t/>
                </a:r>
                <a:br>
                  <a:rPr lang="en-US" sz="1300" b="1" dirty="0" smtClean="0">
                    <a:solidFill>
                      <a:srgbClr val="000000"/>
                    </a:solidFill>
                    <a:effectLst/>
                    <a:ea typeface="Calibri"/>
                    <a:cs typeface="Times New Roman"/>
                  </a:rPr>
                </a:br>
                <a:r>
                  <a:rPr lang="en-US" sz="4100" b="1" dirty="0" smtClean="0">
                    <a:solidFill>
                      <a:srgbClr val="000000"/>
                    </a:solidFill>
                    <a:effectLst/>
                    <a:ea typeface="Calibri"/>
                    <a:cs typeface="Times New Roman" pitchFamily="18" charset="0"/>
                  </a:rPr>
                  <a:t>+</a:t>
                </a:r>
                <a:r>
                  <a:rPr lang="en-US" sz="4100" dirty="0" smtClean="0">
                    <a:solidFill>
                      <a:srgbClr val="000000"/>
                    </a:solidFill>
                    <a:effectLst/>
                    <a:ea typeface="Calibri"/>
                    <a:cs typeface="Times New Roman" pitchFamily="18" charset="0"/>
                  </a:rPr>
                  <a:t> 2</a:t>
                </a:r>
                <a:r>
                  <a:rPr lang="en-US" sz="4100" baseline="30000" dirty="0" smtClean="0">
                    <a:cs typeface="Times New Roman" pitchFamily="18" charset="0"/>
                  </a:rPr>
                  <a:t>nd </a:t>
                </a:r>
                <a:r>
                  <a:rPr lang="en-US" sz="4100" dirty="0" smtClean="0">
                    <a:cs typeface="Times New Roman" pitchFamily="18" charset="0"/>
                  </a:rPr>
                  <a:t>assumption, speculative arbitrage:</a:t>
                </a:r>
              </a:p>
              <a:p>
                <a:pPr marL="457200" marR="0" indent="0">
                  <a:lnSpc>
                    <a:spcPct val="120000"/>
                  </a:lnSpc>
                  <a:spcBef>
                    <a:spcPts val="0"/>
                  </a:spcBef>
                  <a:spcAft>
                    <a:spcPts val="0"/>
                  </a:spcAft>
                  <a:buNone/>
                </a:pPr>
                <a:r>
                  <a:rPr lang="en-US" sz="600" dirty="0" smtClean="0"/>
                  <a:t/>
                </a:r>
                <a:br>
                  <a:rPr lang="en-US" sz="600" dirty="0" smtClean="0"/>
                </a:br>
                <a:r>
                  <a:rPr lang="en-US" sz="600" dirty="0" smtClean="0"/>
                  <a:t>                                                                               </a:t>
                </a:r>
                <a:r>
                  <a:rPr lang="en-US" sz="4100" i="1" dirty="0" smtClean="0">
                    <a:solidFill>
                      <a:srgbClr val="000000"/>
                    </a:solidFill>
                    <a:effectLst/>
                    <a:ea typeface="Calibri"/>
                    <a:cs typeface="Times New Roman"/>
                  </a:rPr>
                  <a:t>E </a:t>
                </a:r>
                <a:r>
                  <a:rPr lang="en-US" sz="4100" dirty="0" smtClean="0">
                    <a:solidFill>
                      <a:srgbClr val="000000"/>
                    </a:solidFill>
                    <a:effectLst/>
                    <a:ea typeface="Calibri"/>
                    <a:cs typeface="Times New Roman"/>
                  </a:rPr>
                  <a:t>(</a:t>
                </a:r>
                <a:r>
                  <a:rPr lang="en-US" sz="4100" dirty="0" err="1" smtClean="0">
                    <a:solidFill>
                      <a:srgbClr val="000000"/>
                    </a:solidFill>
                    <a:effectLst/>
                    <a:ea typeface="Calibri"/>
                    <a:cs typeface="Times New Roman"/>
                  </a:rPr>
                  <a:t>Δ</a:t>
                </a:r>
                <a:r>
                  <a:rPr lang="en-US" sz="4100" i="1" dirty="0" err="1" smtClean="0">
                    <a:solidFill>
                      <a:srgbClr val="000000"/>
                    </a:solidFill>
                    <a:effectLst/>
                    <a:ea typeface="Calibri"/>
                    <a:cs typeface="Times New Roman"/>
                  </a:rPr>
                  <a:t>s</a:t>
                </a:r>
                <a:r>
                  <a:rPr lang="en-US" sz="4100" dirty="0" smtClean="0">
                    <a:solidFill>
                      <a:srgbClr val="000000"/>
                    </a:solidFill>
                    <a:effectLst/>
                    <a:ea typeface="Calibri"/>
                    <a:cs typeface="Times New Roman"/>
                  </a:rPr>
                  <a:t>)</a:t>
                </a:r>
                <a:r>
                  <a:rPr lang="en-US" sz="4100" i="1" dirty="0" smtClean="0">
                    <a:solidFill>
                      <a:srgbClr val="000000"/>
                    </a:solidFill>
                    <a:effectLst/>
                    <a:ea typeface="Calibri"/>
                    <a:cs typeface="Times New Roman"/>
                  </a:rPr>
                  <a:t> </a:t>
                </a:r>
                <a:r>
                  <a:rPr lang="en-US" sz="4100" dirty="0" smtClean="0">
                    <a:solidFill>
                      <a:srgbClr val="000000"/>
                    </a:solidFill>
                    <a:effectLst/>
                    <a:ea typeface="Calibri"/>
                    <a:cs typeface="Times New Roman"/>
                  </a:rPr>
                  <a:t>+</a:t>
                </a:r>
                <a:r>
                  <a:rPr lang="en-US" sz="4100" i="1" dirty="0" smtClean="0">
                    <a:solidFill>
                      <a:srgbClr val="000000"/>
                    </a:solidFill>
                    <a:effectLst/>
                    <a:ea typeface="Calibri"/>
                    <a:cs typeface="Times New Roman"/>
                  </a:rPr>
                  <a:t> c </a:t>
                </a:r>
                <a:r>
                  <a:rPr lang="en-US" sz="4100" dirty="0" smtClean="0">
                    <a:solidFill>
                      <a:srgbClr val="000000"/>
                    </a:solidFill>
                    <a:effectLst/>
                    <a:ea typeface="Calibri"/>
                    <a:cs typeface="Times New Roman"/>
                  </a:rPr>
                  <a:t>=</a:t>
                </a:r>
                <a:r>
                  <a:rPr lang="en-US" sz="4100" i="1" dirty="0" smtClean="0">
                    <a:solidFill>
                      <a:srgbClr val="000000"/>
                    </a:solidFill>
                    <a:effectLst/>
                    <a:ea typeface="Calibri"/>
                    <a:cs typeface="Times New Roman"/>
                  </a:rPr>
                  <a:t> i</a:t>
                </a:r>
                <a:r>
                  <a:rPr lang="en-US" sz="4100" dirty="0" smtClean="0">
                    <a:solidFill>
                      <a:srgbClr val="000000"/>
                    </a:solidFill>
                    <a:effectLst/>
                    <a:ea typeface="Calibri"/>
                    <a:cs typeface="Times New Roman"/>
                  </a:rPr>
                  <a:t>,</a:t>
                </a:r>
                <a:r>
                  <a:rPr lang="en-US" sz="4100" i="1" dirty="0" smtClean="0">
                    <a:solidFill>
                      <a:srgbClr val="000000"/>
                    </a:solidFill>
                    <a:effectLst/>
                    <a:ea typeface="Calibri"/>
                    <a:cs typeface="Times New Roman"/>
                  </a:rPr>
                  <a:t>                                 </a:t>
                </a:r>
                <a:r>
                  <a:rPr lang="en-US" sz="4100" dirty="0" smtClean="0">
                    <a:solidFill>
                      <a:srgbClr val="000000"/>
                    </a:solidFill>
                    <a:ea typeface="Calibri"/>
                    <a:cs typeface="Times New Roman"/>
                  </a:rPr>
                  <a:t>(3)</a:t>
                </a:r>
                <a:endParaRPr lang="en-US" sz="4100" i="1" dirty="0" smtClean="0">
                  <a:solidFill>
                    <a:srgbClr val="000000"/>
                  </a:solidFill>
                  <a:ea typeface="Calibri"/>
                  <a:cs typeface="Times New Roman"/>
                </a:endParaRPr>
              </a:p>
              <a:p>
                <a:pPr marL="457200" marR="0" indent="0">
                  <a:lnSpc>
                    <a:spcPct val="120000"/>
                  </a:lnSpc>
                  <a:spcBef>
                    <a:spcPts val="0"/>
                  </a:spcBef>
                  <a:spcAft>
                    <a:spcPts val="0"/>
                  </a:spcAft>
                  <a:buNone/>
                </a:pPr>
                <a:r>
                  <a:rPr lang="en-US" sz="4100" i="1" dirty="0">
                    <a:solidFill>
                      <a:srgbClr val="000000"/>
                    </a:solidFill>
                    <a:ea typeface="Calibri"/>
                    <a:cs typeface="Times New Roman"/>
                  </a:rPr>
                  <a:t> </a:t>
                </a:r>
                <a:r>
                  <a:rPr lang="en-US" sz="4100" i="1" dirty="0" smtClean="0">
                    <a:solidFill>
                      <a:srgbClr val="000000"/>
                    </a:solidFill>
                    <a:ea typeface="Calibri"/>
                    <a:cs typeface="Times New Roman"/>
                  </a:rPr>
                  <a:t>             </a:t>
                </a:r>
                <a:r>
                  <a:rPr lang="en-US" sz="3100" dirty="0" smtClean="0">
                    <a:solidFill>
                      <a:srgbClr val="000000"/>
                    </a:solidFill>
                    <a:ea typeface="Calibri"/>
                    <a:cs typeface="Times New Roman"/>
                  </a:rPr>
                  <a:t>where </a:t>
                </a:r>
                <a:r>
                  <a:rPr lang="en-US" sz="3100" i="1" dirty="0">
                    <a:solidFill>
                      <a:srgbClr val="000000"/>
                    </a:solidFill>
                    <a:ea typeface="Calibri"/>
                    <a:cs typeface="Times New Roman"/>
                  </a:rPr>
                  <a:t>c ≡ </a:t>
                </a:r>
                <a:r>
                  <a:rPr lang="en-US" sz="3100" i="1" dirty="0" smtClean="0">
                    <a:solidFill>
                      <a:srgbClr val="000000"/>
                    </a:solidFill>
                    <a:ea typeface="Calibri"/>
                    <a:cs typeface="Times New Roman"/>
                  </a:rPr>
                  <a:t>net convenience yield</a:t>
                </a:r>
                <a:r>
                  <a:rPr lang="en-US" sz="4100" i="1" dirty="0" smtClean="0">
                    <a:solidFill>
                      <a:srgbClr val="000000"/>
                    </a:solidFill>
                    <a:ea typeface="Calibri"/>
                    <a:cs typeface="Times New Roman"/>
                  </a:rPr>
                  <a:t>.</a:t>
                </a:r>
                <a:r>
                  <a:rPr lang="en-US" sz="2900" i="1" dirty="0" smtClean="0">
                    <a:solidFill>
                      <a:srgbClr val="000000"/>
                    </a:solidFill>
                    <a:ea typeface="Calibri"/>
                    <a:cs typeface="Times New Roman"/>
                  </a:rPr>
                  <a:t>*</a:t>
                </a:r>
                <a:r>
                  <a:rPr lang="en-US" sz="2100" dirty="0" smtClean="0">
                    <a:solidFill>
                      <a:srgbClr val="FFFFFF"/>
                    </a:solidFill>
                    <a:effectLst/>
                    <a:ea typeface="Times New Roman"/>
                    <a:cs typeface="Times New Roman"/>
                  </a:rPr>
                  <a:t/>
                </a:r>
                <a:br>
                  <a:rPr lang="en-US" sz="2100" dirty="0" smtClean="0">
                    <a:solidFill>
                      <a:srgbClr val="FFFFFF"/>
                    </a:solidFill>
                    <a:effectLst/>
                    <a:ea typeface="Times New Roman"/>
                    <a:cs typeface="Times New Roman"/>
                  </a:rPr>
                </a:br>
                <a:endParaRPr lang="en-US" sz="2100" dirty="0" smtClean="0">
                  <a:solidFill>
                    <a:srgbClr val="FFFFFF"/>
                  </a:solidFill>
                  <a:effectLst/>
                  <a:ea typeface="Times New Roman"/>
                  <a:cs typeface="Times New Roman"/>
                </a:endParaRPr>
              </a:p>
              <a:p>
                <a:pPr marL="457200" marR="0" indent="0">
                  <a:lnSpc>
                    <a:spcPct val="120000"/>
                  </a:lnSpc>
                  <a:spcBef>
                    <a:spcPts val="0"/>
                  </a:spcBef>
                  <a:spcAft>
                    <a:spcPts val="0"/>
                  </a:spcAft>
                  <a:buNone/>
                </a:pPr>
                <a:r>
                  <a:rPr lang="it-IT" sz="4100" dirty="0" smtClean="0">
                    <a:solidFill>
                      <a:srgbClr val="000000"/>
                    </a:solidFill>
                    <a:effectLst/>
                    <a:ea typeface="Calibri"/>
                    <a:cs typeface="Times New Roman"/>
                  </a:rPr>
                  <a:t>            =&gt;          </a:t>
                </a:r>
                <a:r>
                  <a:rPr lang="it-IT" sz="4100" i="1" dirty="0" smtClean="0">
                    <a:solidFill>
                      <a:srgbClr val="000000"/>
                    </a:solidFill>
                    <a:effectLst/>
                    <a:ea typeface="Calibri"/>
                    <a:cs typeface="Times New Roman"/>
                  </a:rPr>
                  <a:t>- </a:t>
                </a:r>
                <a:r>
                  <a:rPr lang="en-US" sz="4100" dirty="0" smtClean="0">
                    <a:solidFill>
                      <a:srgbClr val="000000"/>
                    </a:solidFill>
                    <a:effectLst/>
                    <a:ea typeface="Calibri"/>
                    <a:cs typeface="Times New Roman"/>
                  </a:rPr>
                  <a:t>θ</a:t>
                </a:r>
                <a:r>
                  <a:rPr lang="it-IT" sz="4100" i="1" dirty="0" smtClean="0">
                    <a:solidFill>
                      <a:srgbClr val="000000"/>
                    </a:solidFill>
                    <a:effectLst/>
                    <a:ea typeface="Calibri"/>
                    <a:cs typeface="Times New Roman"/>
                  </a:rPr>
                  <a:t> </a:t>
                </a:r>
                <a:r>
                  <a:rPr lang="it-IT" sz="4100" dirty="0" smtClean="0">
                    <a:solidFill>
                      <a:srgbClr val="000000"/>
                    </a:solidFill>
                    <a:effectLst/>
                    <a:ea typeface="Calibri"/>
                    <a:cs typeface="Times New Roman"/>
                  </a:rPr>
                  <a:t>(</a:t>
                </a:r>
                <a:r>
                  <a:rPr lang="it-IT" sz="4100" i="1" dirty="0" smtClean="0">
                    <a:solidFill>
                      <a:srgbClr val="000000"/>
                    </a:solidFill>
                    <a:effectLst/>
                    <a:ea typeface="Calibri"/>
                    <a:cs typeface="Times New Roman"/>
                  </a:rPr>
                  <a:t>q-</a:t>
                </a:r>
                <a14:m>
                  <m:oMath xmlns:m="http://schemas.openxmlformats.org/officeDocument/2006/math">
                    <m:acc>
                      <m:accPr>
                        <m:chr m:val="̅"/>
                        <m:ctrlPr>
                          <a:rPr lang="en-US" sz="4100" i="1" dirty="0" smtClean="0">
                            <a:solidFill>
                              <a:srgbClr val="000000"/>
                            </a:solidFill>
                            <a:effectLst/>
                            <a:latin typeface="Cambria Math"/>
                            <a:cs typeface="Times New Roman"/>
                          </a:rPr>
                        </m:ctrlPr>
                      </m:accPr>
                      <m:e>
                        <m:r>
                          <a:rPr lang="en-US" sz="4100" b="0" i="1" dirty="0" smtClean="0">
                            <a:solidFill>
                              <a:srgbClr val="000000"/>
                            </a:solidFill>
                            <a:effectLst/>
                            <a:latin typeface="Cambria Math"/>
                            <a:cs typeface="Times New Roman"/>
                          </a:rPr>
                          <m:t>𝑞</m:t>
                        </m:r>
                      </m:e>
                    </m:acc>
                  </m:oMath>
                </a14:m>
                <a:r>
                  <a:rPr lang="pt-PT" sz="4100" dirty="0" smtClean="0">
                    <a:solidFill>
                      <a:srgbClr val="000000"/>
                    </a:solidFill>
                    <a:effectLst/>
                    <a:ea typeface="Calibri"/>
                    <a:cs typeface="Times New Roman"/>
                  </a:rPr>
                  <a:t>) </a:t>
                </a:r>
                <a:r>
                  <a:rPr lang="it-IT" sz="4100" dirty="0" smtClean="0">
                    <a:solidFill>
                      <a:srgbClr val="000000"/>
                    </a:solidFill>
                    <a:effectLst/>
                    <a:ea typeface="Calibri"/>
                    <a:cs typeface="Times New Roman"/>
                  </a:rPr>
                  <a:t>+ </a:t>
                </a:r>
                <a:r>
                  <a:rPr lang="it-IT" sz="4100" i="1" dirty="0" smtClean="0">
                    <a:solidFill>
                      <a:srgbClr val="000000"/>
                    </a:solidFill>
                    <a:effectLst/>
                    <a:ea typeface="Calibri"/>
                    <a:cs typeface="Times New Roman"/>
                  </a:rPr>
                  <a:t>E</a:t>
                </a:r>
                <a:r>
                  <a:rPr lang="it-IT" sz="4100" dirty="0" smtClean="0">
                    <a:solidFill>
                      <a:srgbClr val="000000"/>
                    </a:solidFill>
                    <a:effectLst/>
                    <a:ea typeface="Calibri"/>
                    <a:cs typeface="Times New Roman"/>
                  </a:rPr>
                  <a:t>(</a:t>
                </a:r>
                <a:r>
                  <a:rPr lang="en-US" sz="4100" dirty="0" smtClean="0">
                    <a:solidFill>
                      <a:srgbClr val="000000"/>
                    </a:solidFill>
                    <a:effectLst/>
                    <a:ea typeface="Calibri"/>
                    <a:cs typeface="Times New Roman"/>
                  </a:rPr>
                  <a:t>Δ</a:t>
                </a:r>
                <a:r>
                  <a:rPr lang="it-IT" sz="4100" i="1" dirty="0" smtClean="0">
                    <a:solidFill>
                      <a:srgbClr val="000000"/>
                    </a:solidFill>
                    <a:effectLst/>
                    <a:ea typeface="Calibri"/>
                    <a:cs typeface="Times New Roman"/>
                  </a:rPr>
                  <a:t>p</a:t>
                </a:r>
                <a:r>
                  <a:rPr lang="it-IT" sz="4100" dirty="0" smtClean="0">
                    <a:solidFill>
                      <a:srgbClr val="000000"/>
                    </a:solidFill>
                    <a:effectLst/>
                    <a:ea typeface="Calibri"/>
                    <a:cs typeface="Times New Roman"/>
                  </a:rPr>
                  <a:t>) + </a:t>
                </a:r>
                <a:r>
                  <a:rPr lang="it-IT" sz="4100" i="1" dirty="0" smtClean="0">
                    <a:solidFill>
                      <a:srgbClr val="000000"/>
                    </a:solidFill>
                    <a:effectLst/>
                    <a:ea typeface="Calibri"/>
                    <a:cs typeface="Times New Roman"/>
                  </a:rPr>
                  <a:t>c  </a:t>
                </a:r>
                <a:r>
                  <a:rPr lang="it-IT" sz="4100" dirty="0" smtClean="0">
                    <a:solidFill>
                      <a:srgbClr val="000000"/>
                    </a:solidFill>
                    <a:effectLst/>
                    <a:ea typeface="Calibri"/>
                    <a:cs typeface="Times New Roman"/>
                  </a:rPr>
                  <a:t>=</a:t>
                </a:r>
                <a:r>
                  <a:rPr lang="it-IT" sz="4100" i="1" dirty="0" smtClean="0">
                    <a:solidFill>
                      <a:srgbClr val="000000"/>
                    </a:solidFill>
                    <a:effectLst/>
                    <a:ea typeface="Calibri"/>
                    <a:cs typeface="Times New Roman"/>
                  </a:rPr>
                  <a:t>  i</a:t>
                </a:r>
                <a:endParaRPr lang="it-IT" sz="2100" dirty="0">
                  <a:solidFill>
                    <a:srgbClr val="000000"/>
                  </a:solidFill>
                  <a:ea typeface="Calibri"/>
                  <a:cs typeface="Times New Roman"/>
                </a:endParaRPr>
              </a:p>
              <a:p>
                <a:pPr marL="457200" marR="0" indent="0">
                  <a:lnSpc>
                    <a:spcPct val="120000"/>
                  </a:lnSpc>
                  <a:spcBef>
                    <a:spcPts val="0"/>
                  </a:spcBef>
                  <a:spcAft>
                    <a:spcPts val="0"/>
                  </a:spcAft>
                  <a:buNone/>
                </a:pPr>
                <a:endParaRPr lang="it-IT" sz="2100" dirty="0" smtClean="0">
                  <a:solidFill>
                    <a:srgbClr val="000000"/>
                  </a:solidFill>
                  <a:effectLst/>
                  <a:ea typeface="Calibri"/>
                  <a:cs typeface="Times New Roman"/>
                </a:endParaRPr>
              </a:p>
              <a:p>
                <a:pPr marL="457200" marR="0" indent="0">
                  <a:lnSpc>
                    <a:spcPct val="120000"/>
                  </a:lnSpc>
                  <a:spcBef>
                    <a:spcPts val="0"/>
                  </a:spcBef>
                  <a:spcAft>
                    <a:spcPts val="0"/>
                  </a:spcAft>
                  <a:buNone/>
                </a:pPr>
                <a:r>
                  <a:rPr lang="it-IT" sz="4100" dirty="0" smtClean="0">
                    <a:solidFill>
                      <a:srgbClr val="000000"/>
                    </a:solidFill>
                    <a:effectLst/>
                    <a:ea typeface="Calibri"/>
                    <a:cs typeface="Times New Roman"/>
                  </a:rPr>
                  <a:t>            =&gt;</a:t>
                </a:r>
                <a:r>
                  <a:rPr lang="it-IT" sz="4100" b="1" dirty="0" smtClean="0">
                    <a:solidFill>
                      <a:srgbClr val="000000"/>
                    </a:solidFill>
                    <a:effectLst/>
                    <a:ea typeface="Calibri"/>
                    <a:cs typeface="Times New Roman"/>
                  </a:rPr>
                  <a:t>            </a:t>
                </a:r>
                <a:r>
                  <a:rPr lang="it-IT" sz="4100" i="1" dirty="0" smtClean="0">
                    <a:solidFill>
                      <a:srgbClr val="000000"/>
                    </a:solidFill>
                    <a:effectLst/>
                    <a:ea typeface="Calibri"/>
                    <a:cs typeface="Times New Roman"/>
                  </a:rPr>
                  <a:t>q - </a:t>
                </a:r>
                <a14:m>
                  <m:oMath xmlns:m="http://schemas.openxmlformats.org/officeDocument/2006/math">
                    <m:acc>
                      <m:accPr>
                        <m:chr m:val="̅"/>
                        <m:ctrlPr>
                          <a:rPr lang="en-US" sz="4100" i="1" dirty="0">
                            <a:solidFill>
                              <a:srgbClr val="000000"/>
                            </a:solidFill>
                            <a:latin typeface="Cambria Math"/>
                            <a:cs typeface="Times New Roman"/>
                          </a:rPr>
                        </m:ctrlPr>
                      </m:accPr>
                      <m:e>
                        <m:r>
                          <a:rPr lang="en-US" sz="4100" i="1" dirty="0">
                            <a:solidFill>
                              <a:srgbClr val="000000"/>
                            </a:solidFill>
                            <a:latin typeface="Cambria Math"/>
                            <a:cs typeface="Times New Roman"/>
                          </a:rPr>
                          <m:t>𝑞</m:t>
                        </m:r>
                      </m:e>
                    </m:acc>
                  </m:oMath>
                </a14:m>
                <a:r>
                  <a:rPr lang="it-IT" sz="4100" i="1" dirty="0" smtClean="0">
                    <a:solidFill>
                      <a:srgbClr val="000000"/>
                    </a:solidFill>
                    <a:effectLst/>
                    <a:ea typeface="Calibri"/>
                    <a:cs typeface="Times New Roman"/>
                  </a:rPr>
                  <a:t> =</a:t>
                </a:r>
                <a:r>
                  <a:rPr lang="it-IT" sz="4100" dirty="0" smtClean="0">
                    <a:solidFill>
                      <a:srgbClr val="000000"/>
                    </a:solidFill>
                    <a:effectLst/>
                    <a:ea typeface="Calibri"/>
                    <a:cs typeface="Times New Roman"/>
                  </a:rPr>
                  <a:t> -(</a:t>
                </a:r>
                <a:r>
                  <a:rPr lang="it-IT" sz="4100" i="1" dirty="0" smtClean="0">
                    <a:solidFill>
                      <a:srgbClr val="000000"/>
                    </a:solidFill>
                    <a:effectLst/>
                    <a:ea typeface="Calibri"/>
                    <a:cs typeface="Times New Roman"/>
                  </a:rPr>
                  <a:t>1/</a:t>
                </a:r>
                <a:r>
                  <a:rPr lang="en-US" sz="4100" dirty="0" smtClean="0">
                    <a:solidFill>
                      <a:srgbClr val="000000"/>
                    </a:solidFill>
                    <a:effectLst/>
                    <a:ea typeface="Calibri"/>
                    <a:cs typeface="Times New Roman"/>
                  </a:rPr>
                  <a:t>θ</a:t>
                </a:r>
                <a:r>
                  <a:rPr lang="it-IT" sz="4100" dirty="0" smtClean="0">
                    <a:solidFill>
                      <a:srgbClr val="000000"/>
                    </a:solidFill>
                    <a:effectLst/>
                    <a:ea typeface="Calibri"/>
                    <a:cs typeface="Times New Roman"/>
                  </a:rPr>
                  <a:t>) (</a:t>
                </a:r>
                <a:r>
                  <a:rPr lang="it-IT" sz="4100" i="1" dirty="0" smtClean="0">
                    <a:solidFill>
                      <a:srgbClr val="000000"/>
                    </a:solidFill>
                    <a:ea typeface="Calibri"/>
                    <a:cs typeface="Times New Roman"/>
                  </a:rPr>
                  <a:t>r </a:t>
                </a:r>
                <a:r>
                  <a:rPr lang="it-IT" sz="4100" dirty="0" smtClean="0">
                    <a:solidFill>
                      <a:srgbClr val="000000"/>
                    </a:solidFill>
                    <a:effectLst/>
                    <a:ea typeface="Calibri"/>
                    <a:cs typeface="Times New Roman"/>
                  </a:rPr>
                  <a:t>– </a:t>
                </a:r>
                <a:r>
                  <a:rPr lang="it-IT" sz="4100" i="1" dirty="0" smtClean="0">
                    <a:solidFill>
                      <a:srgbClr val="000000"/>
                    </a:solidFill>
                    <a:effectLst/>
                    <a:ea typeface="Calibri"/>
                    <a:cs typeface="Times New Roman"/>
                  </a:rPr>
                  <a:t>c</a:t>
                </a:r>
                <a:r>
                  <a:rPr lang="it-IT" sz="4100" dirty="0" smtClean="0">
                    <a:solidFill>
                      <a:srgbClr val="000000"/>
                    </a:solidFill>
                    <a:effectLst/>
                    <a:ea typeface="Calibri"/>
                    <a:cs typeface="Times New Roman"/>
                  </a:rPr>
                  <a:t>) </a:t>
                </a:r>
                <a:r>
                  <a:rPr lang="it-IT" sz="4100" dirty="0">
                    <a:solidFill>
                      <a:srgbClr val="000000"/>
                    </a:solidFill>
                    <a:ea typeface="Calibri"/>
                    <a:cs typeface="Times New Roman"/>
                  </a:rPr>
                  <a:t> </a:t>
                </a:r>
                <a:r>
                  <a:rPr lang="it-IT" sz="4100" dirty="0" smtClean="0">
                    <a:solidFill>
                      <a:srgbClr val="000000"/>
                    </a:solidFill>
                    <a:ea typeface="Calibri"/>
                    <a:cs typeface="Times New Roman"/>
                  </a:rPr>
                  <a:t> </a:t>
                </a:r>
                <a:r>
                  <a:rPr lang="it-IT" sz="4100" dirty="0" smtClean="0">
                    <a:solidFill>
                      <a:srgbClr val="000000"/>
                    </a:solidFill>
                    <a:effectLst/>
                    <a:ea typeface="Calibri"/>
                    <a:cs typeface="Times New Roman"/>
                  </a:rPr>
                  <a:t>   </a:t>
                </a:r>
                <a:r>
                  <a:rPr lang="en-US" sz="4100" dirty="0" smtClean="0">
                    <a:solidFill>
                      <a:srgbClr val="000000"/>
                    </a:solidFill>
                    <a:effectLst/>
                    <a:ea typeface="Calibri"/>
                    <a:cs typeface="Times New Roman"/>
                  </a:rPr>
                  <a:t>(4).</a:t>
                </a:r>
                <a:r>
                  <a:rPr lang="en-US" sz="2000" dirty="0" smtClean="0">
                    <a:solidFill>
                      <a:srgbClr val="000000"/>
                    </a:solidFill>
                    <a:effectLst/>
                    <a:ea typeface="Calibri"/>
                    <a:cs typeface="Times New Roman"/>
                  </a:rPr>
                  <a:t/>
                </a:r>
                <a:br>
                  <a:rPr lang="en-US" sz="2000" dirty="0" smtClean="0">
                    <a:solidFill>
                      <a:srgbClr val="000000"/>
                    </a:solidFill>
                    <a:effectLst/>
                    <a:ea typeface="Calibri"/>
                    <a:cs typeface="Times New Roman"/>
                  </a:rPr>
                </a:br>
                <a:endParaRPr lang="en-US" sz="2000" dirty="0" smtClean="0">
                  <a:ea typeface="Calibri"/>
                  <a:cs typeface="Times New Roman"/>
                </a:endParaRPr>
              </a:p>
              <a:p>
                <a:pPr marL="914400" indent="-457200">
                  <a:lnSpc>
                    <a:spcPct val="120000"/>
                  </a:lnSpc>
                  <a:spcBef>
                    <a:spcPts val="0"/>
                  </a:spcBef>
                </a:pPr>
                <a:r>
                  <a:rPr lang="it-IT" sz="4100" dirty="0" smtClean="0">
                    <a:solidFill>
                      <a:srgbClr val="000000"/>
                    </a:solidFill>
                    <a:effectLst/>
                    <a:ea typeface="Calibri"/>
                    <a:cs typeface="Times New Roman"/>
                  </a:rPr>
                  <a:t>So</a:t>
                </a:r>
                <a:r>
                  <a:rPr lang="it-IT" sz="4100" i="1" dirty="0" smtClean="0">
                    <a:solidFill>
                      <a:srgbClr val="000000"/>
                    </a:solidFill>
                    <a:effectLst/>
                    <a:ea typeface="Calibri"/>
                    <a:cs typeface="Times New Roman"/>
                  </a:rPr>
                  <a:t> q </a:t>
                </a:r>
                <a:r>
                  <a:rPr lang="it-IT" sz="4100" dirty="0" smtClean="0">
                    <a:solidFill>
                      <a:srgbClr val="000000"/>
                    </a:solidFill>
                    <a:effectLst/>
                    <a:ea typeface="Calibri"/>
                    <a:cs typeface="Times New Roman"/>
                  </a:rPr>
                  <a:t>responds </a:t>
                </a:r>
                <a:r>
                  <a:rPr lang="it-IT" sz="4100" dirty="0" smtClean="0">
                    <a:solidFill>
                      <a:srgbClr val="000000"/>
                    </a:solidFill>
                    <a:ea typeface="Calibri"/>
                    <a:cs typeface="Times New Roman"/>
                  </a:rPr>
                  <a:t>negativ</a:t>
                </a:r>
                <a:r>
                  <a:rPr lang="it-IT" sz="4100" dirty="0" smtClean="0">
                    <a:solidFill>
                      <a:srgbClr val="000000"/>
                    </a:solidFill>
                    <a:effectLst/>
                    <a:ea typeface="Calibri"/>
                    <a:cs typeface="Times New Roman"/>
                  </a:rPr>
                  <a:t>ely to </a:t>
                </a:r>
              </a:p>
              <a:p>
                <a:pPr marL="457200" indent="0">
                  <a:lnSpc>
                    <a:spcPct val="120000"/>
                  </a:lnSpc>
                  <a:spcBef>
                    <a:spcPts val="0"/>
                  </a:spcBef>
                  <a:buNone/>
                </a:pPr>
                <a:r>
                  <a:rPr lang="it-IT" sz="4100" dirty="0" smtClean="0">
                    <a:solidFill>
                      <a:srgbClr val="000000"/>
                    </a:solidFill>
                    <a:effectLst/>
                    <a:ea typeface="Calibri"/>
                    <a:cs typeface="Times New Roman"/>
                  </a:rPr>
                  <a:t>     the real interest rate, </a:t>
                </a:r>
                <a:r>
                  <a:rPr lang="it-IT" sz="4100" i="1" dirty="0" smtClean="0">
                    <a:solidFill>
                      <a:srgbClr val="000000"/>
                    </a:solidFill>
                    <a:effectLst/>
                    <a:ea typeface="Calibri"/>
                    <a:cs typeface="Times New Roman"/>
                  </a:rPr>
                  <a:t>r ≡ i – E</a:t>
                </a:r>
                <a:r>
                  <a:rPr lang="en-US" sz="4100" dirty="0">
                    <a:solidFill>
                      <a:srgbClr val="000000"/>
                    </a:solidFill>
                    <a:ea typeface="Calibri"/>
                    <a:cs typeface="Times New Roman"/>
                  </a:rPr>
                  <a:t> </a:t>
                </a:r>
                <a:r>
                  <a:rPr lang="en-US" sz="4100" dirty="0" smtClean="0">
                    <a:solidFill>
                      <a:srgbClr val="000000"/>
                    </a:solidFill>
                    <a:ea typeface="Calibri"/>
                    <a:cs typeface="Times New Roman"/>
                  </a:rPr>
                  <a:t>(</a:t>
                </a:r>
                <a:r>
                  <a:rPr lang="en-US" sz="4100" dirty="0" err="1" smtClean="0">
                    <a:solidFill>
                      <a:srgbClr val="000000"/>
                    </a:solidFill>
                    <a:ea typeface="Calibri"/>
                    <a:cs typeface="Times New Roman"/>
                  </a:rPr>
                  <a:t>Δ</a:t>
                </a:r>
                <a:r>
                  <a:rPr lang="en-US" sz="4100" i="1" dirty="0" err="1" smtClean="0">
                    <a:solidFill>
                      <a:srgbClr val="000000"/>
                    </a:solidFill>
                    <a:effectLst/>
                    <a:ea typeface="Calibri"/>
                    <a:cs typeface="Times New Roman"/>
                  </a:rPr>
                  <a:t>p</a:t>
                </a:r>
                <a:r>
                  <a:rPr lang="en-US" sz="4100" dirty="0" smtClean="0">
                    <a:solidFill>
                      <a:srgbClr val="000000"/>
                    </a:solidFill>
                    <a:effectLst/>
                    <a:ea typeface="Calibri"/>
                    <a:cs typeface="Times New Roman"/>
                  </a:rPr>
                  <a:t>)</a:t>
                </a:r>
                <a:r>
                  <a:rPr lang="en-US" sz="4100" i="1" dirty="0" smtClean="0">
                    <a:solidFill>
                      <a:srgbClr val="000000"/>
                    </a:solidFill>
                    <a:effectLst/>
                    <a:ea typeface="Calibri"/>
                    <a:cs typeface="Times New Roman"/>
                  </a:rPr>
                  <a:t>,</a:t>
                </a:r>
                <a:r>
                  <a:rPr lang="it-IT" sz="300" dirty="0" smtClean="0">
                    <a:solidFill>
                      <a:srgbClr val="000000"/>
                    </a:solidFill>
                    <a:effectLst/>
                    <a:ea typeface="Calibri"/>
                    <a:cs typeface="Times New Roman"/>
                  </a:rPr>
                  <a:t/>
                </a:r>
                <a:br>
                  <a:rPr lang="it-IT" sz="300" dirty="0" smtClean="0">
                    <a:solidFill>
                      <a:srgbClr val="000000"/>
                    </a:solidFill>
                    <a:effectLst/>
                    <a:ea typeface="Calibri"/>
                    <a:cs typeface="Times New Roman"/>
                  </a:rPr>
                </a:br>
                <a:endParaRPr lang="it-IT" sz="300" dirty="0" smtClean="0">
                  <a:solidFill>
                    <a:srgbClr val="000000"/>
                  </a:solidFill>
                  <a:effectLst/>
                  <a:ea typeface="Calibri"/>
                  <a:cs typeface="Times New Roman"/>
                </a:endParaRPr>
              </a:p>
              <a:p>
                <a:pPr marL="1314450" lvl="1" indent="-457200">
                  <a:lnSpc>
                    <a:spcPct val="120000"/>
                  </a:lnSpc>
                  <a:spcBef>
                    <a:spcPts val="0"/>
                  </a:spcBef>
                </a:pPr>
                <a:r>
                  <a:rPr lang="it-IT" sz="3200" dirty="0">
                    <a:solidFill>
                      <a:srgbClr val="000000"/>
                    </a:solidFill>
                    <a:cs typeface="Times New Roman"/>
                  </a:rPr>
                  <a:t>h</a:t>
                </a:r>
                <a:r>
                  <a:rPr lang="it-IT" sz="3200" dirty="0" smtClean="0">
                    <a:solidFill>
                      <a:srgbClr val="000000"/>
                    </a:solidFill>
                    <a:cs typeface="Times New Roman"/>
                  </a:rPr>
                  <a:t>olding</a:t>
                </a:r>
                <a14:m>
                  <m:oMath xmlns:m="http://schemas.openxmlformats.org/officeDocument/2006/math">
                    <m:r>
                      <a:rPr lang="en-US" sz="3200" b="0" i="0" dirty="0" smtClean="0">
                        <a:solidFill>
                          <a:srgbClr val="000000"/>
                        </a:solidFill>
                        <a:effectLst/>
                        <a:latin typeface="Cambria Math"/>
                        <a:cs typeface="Times New Roman"/>
                      </a:rPr>
                      <m:t> </m:t>
                    </m:r>
                    <m:acc>
                      <m:accPr>
                        <m:chr m:val="̅"/>
                        <m:ctrlPr>
                          <a:rPr lang="en-US" sz="3200" i="1" dirty="0" smtClean="0">
                            <a:solidFill>
                              <a:srgbClr val="000000"/>
                            </a:solidFill>
                            <a:effectLst/>
                            <a:latin typeface="Cambria Math"/>
                            <a:cs typeface="Times New Roman"/>
                          </a:rPr>
                        </m:ctrlPr>
                      </m:accPr>
                      <m:e>
                        <m:r>
                          <a:rPr lang="en-US" sz="3200" b="0" i="1" dirty="0" smtClean="0">
                            <a:solidFill>
                              <a:srgbClr val="000000"/>
                            </a:solidFill>
                            <a:effectLst/>
                            <a:latin typeface="Cambria Math"/>
                            <a:cs typeface="Times New Roman"/>
                          </a:rPr>
                          <m:t>𝑞</m:t>
                        </m:r>
                      </m:e>
                    </m:acc>
                    <m:r>
                      <a:rPr lang="en-US" sz="3200" i="1" dirty="0" smtClean="0">
                        <a:solidFill>
                          <a:srgbClr val="000000"/>
                        </a:solidFill>
                        <a:effectLst/>
                        <a:latin typeface="Cambria Math"/>
                        <a:ea typeface="Calibri"/>
                        <a:cs typeface="Times New Roman"/>
                      </a:rPr>
                      <m:t> </m:t>
                    </m:r>
                    <m:r>
                      <a:rPr lang="en-US" sz="3200" b="0" i="0" dirty="0" smtClean="0">
                        <a:solidFill>
                          <a:srgbClr val="000000"/>
                        </a:solidFill>
                        <a:effectLst/>
                        <a:latin typeface="Cambria Math"/>
                        <a:ea typeface="Calibri"/>
                        <a:cs typeface="Times New Roman"/>
                      </a:rPr>
                      <m:t>&amp;</m:t>
                    </m:r>
                  </m:oMath>
                </a14:m>
                <a:r>
                  <a:rPr lang="it-IT" sz="3200" i="1" dirty="0" smtClean="0">
                    <a:solidFill>
                      <a:srgbClr val="000000"/>
                    </a:solidFill>
                    <a:effectLst/>
                    <a:ea typeface="Calibri"/>
                    <a:cs typeface="Times New Roman"/>
                  </a:rPr>
                  <a:t> c</a:t>
                </a:r>
                <a:r>
                  <a:rPr lang="it-IT" sz="3200" dirty="0" smtClean="0">
                    <a:solidFill>
                      <a:srgbClr val="000000"/>
                    </a:solidFill>
                    <a:effectLst/>
                    <a:ea typeface="Calibri"/>
                    <a:cs typeface="Times New Roman"/>
                  </a:rPr>
                  <a:t> constant.</a:t>
                </a:r>
                <a:br>
                  <a:rPr lang="it-IT" sz="3200" dirty="0" smtClean="0">
                    <a:solidFill>
                      <a:srgbClr val="000000"/>
                    </a:solidFill>
                    <a:effectLst/>
                    <a:ea typeface="Calibri"/>
                    <a:cs typeface="Times New Roman"/>
                  </a:rPr>
                </a:br>
                <a:endParaRPr lang="it-IT" sz="3200" dirty="0" smtClean="0">
                  <a:solidFill>
                    <a:srgbClr val="000000"/>
                  </a:solidFill>
                  <a:effectLst/>
                  <a:ea typeface="Calibri"/>
                  <a:cs typeface="Times New Roman"/>
                </a:endParaRPr>
              </a:p>
              <a:p>
                <a:pPr marL="1314450" lvl="1" indent="-457200">
                  <a:lnSpc>
                    <a:spcPct val="120000"/>
                  </a:lnSpc>
                  <a:spcBef>
                    <a:spcPts val="0"/>
                  </a:spcBef>
                </a:pPr>
                <a:endParaRPr lang="en-US" sz="3200" dirty="0">
                  <a:ea typeface="Calibri"/>
                  <a:cs typeface="Times New Roman"/>
                </a:endParaRP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52400" y="723900"/>
                <a:ext cx="8839200" cy="6019800"/>
              </a:xfrm>
              <a:blipFill rotWithShape="1">
                <a:blip r:embed="rId2"/>
                <a:stretch>
                  <a:fillRect t="-1216"/>
                </a:stretch>
              </a:blipFill>
            </p:spPr>
            <p:txBody>
              <a:bodyPr/>
              <a:lstStyle/>
              <a:p>
                <a:r>
                  <a:rPr lang="en-US">
                    <a:noFill/>
                  </a:rPr>
                  <a:t> </a:t>
                </a:r>
              </a:p>
            </p:txBody>
          </p:sp>
        </mc:Fallback>
      </mc:AlternateContent>
      <p:sp>
        <p:nvSpPr>
          <p:cNvPr id="14" name="Right Brace 13"/>
          <p:cNvSpPr/>
          <p:nvPr/>
        </p:nvSpPr>
        <p:spPr>
          <a:xfrm>
            <a:off x="7172789" y="609600"/>
            <a:ext cx="1056811" cy="2209800"/>
          </a:xfrm>
          <a:prstGeom prst="rightBrace">
            <a:avLst>
              <a:gd name="adj1" fmla="val 33781"/>
              <a:gd name="adj2" fmla="val 50000"/>
            </a:avLst>
          </a:prstGeom>
          <a:ln w="107950">
            <a:solidFill>
              <a:srgbClr val="00B05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9600" b="1" i="1" dirty="0">
              <a:solidFill>
                <a:schemeClr val="bg2">
                  <a:lumMod val="25000"/>
                </a:schemeClr>
              </a:solidFill>
            </a:endParaRPr>
          </a:p>
        </p:txBody>
      </p:sp>
      <p:sp>
        <p:nvSpPr>
          <p:cNvPr id="15" name="Curved Left Arrow 14"/>
          <p:cNvSpPr/>
          <p:nvPr/>
        </p:nvSpPr>
        <p:spPr>
          <a:xfrm rot="804337">
            <a:off x="8060050" y="1683737"/>
            <a:ext cx="522627" cy="1885495"/>
          </a:xfrm>
          <a:prstGeom prst="curvedLeftArrow">
            <a:avLst>
              <a:gd name="adj1" fmla="val 25000"/>
              <a:gd name="adj2" fmla="val 63957"/>
              <a:gd name="adj3" fmla="val 25000"/>
            </a:avLst>
          </a:prstGeom>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TextBox 5"/>
          <p:cNvSpPr txBox="1"/>
          <p:nvPr/>
        </p:nvSpPr>
        <p:spPr>
          <a:xfrm>
            <a:off x="2057400" y="-38100"/>
            <a:ext cx="5257800" cy="584775"/>
          </a:xfrm>
          <a:prstGeom prst="rect">
            <a:avLst/>
          </a:prstGeom>
          <a:noFill/>
        </p:spPr>
        <p:txBody>
          <a:bodyPr wrap="square" rtlCol="0">
            <a:spAutoFit/>
          </a:bodyPr>
          <a:lstStyle/>
          <a:p>
            <a:r>
              <a:rPr lang="en-US" sz="3200" dirty="0" smtClean="0">
                <a:latin typeface="Blackadder ITC" pitchFamily="82" charset="0"/>
              </a:rPr>
              <a:t>          </a:t>
            </a:r>
            <a:r>
              <a:rPr lang="en-US" sz="1600" dirty="0" smtClean="0">
                <a:solidFill>
                  <a:srgbClr val="00C459"/>
                </a:solidFill>
              </a:rPr>
              <a:t>Derivation of the overshooting model, continued</a:t>
            </a:r>
            <a:endParaRPr lang="en-US" sz="1600" dirty="0">
              <a:solidFill>
                <a:srgbClr val="00C459"/>
              </a:solidFill>
            </a:endParaRPr>
          </a:p>
        </p:txBody>
      </p:sp>
      <p:sp>
        <p:nvSpPr>
          <p:cNvPr id="7" name="Content Placeholder 2"/>
          <p:cNvSpPr txBox="1">
            <a:spLocks/>
          </p:cNvSpPr>
          <p:nvPr/>
        </p:nvSpPr>
        <p:spPr>
          <a:xfrm>
            <a:off x="609600" y="6248400"/>
            <a:ext cx="8839200" cy="5334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indent="0">
              <a:lnSpc>
                <a:spcPct val="120000"/>
              </a:lnSpc>
              <a:spcBef>
                <a:spcPts val="0"/>
              </a:spcBef>
              <a:buFont typeface="Arial" pitchFamily="34" charset="0"/>
              <a:buNone/>
            </a:pPr>
            <a:r>
              <a:rPr lang="it-IT" sz="2000" dirty="0" smtClean="0">
                <a:solidFill>
                  <a:srgbClr val="000000"/>
                </a:solidFill>
                <a:ea typeface="Calibri"/>
                <a:cs typeface="Times New Roman"/>
              </a:rPr>
              <a:t>*  </a:t>
            </a:r>
            <a:r>
              <a:rPr lang="en-US" sz="2000" i="1" dirty="0" smtClean="0">
                <a:solidFill>
                  <a:srgbClr val="000000"/>
                </a:solidFill>
                <a:ea typeface="Calibri"/>
                <a:cs typeface="Times New Roman"/>
              </a:rPr>
              <a:t>c </a:t>
            </a:r>
            <a:r>
              <a:rPr lang="en-US" sz="2000" dirty="0">
                <a:solidFill>
                  <a:srgbClr val="000000"/>
                </a:solidFill>
                <a:ea typeface="Calibri"/>
                <a:cs typeface="Times New Roman"/>
              </a:rPr>
              <a:t>≡</a:t>
            </a:r>
            <a:r>
              <a:rPr lang="en-US" sz="2000" i="1" dirty="0">
                <a:solidFill>
                  <a:srgbClr val="000000"/>
                </a:solidFill>
                <a:ea typeface="Calibri"/>
                <a:cs typeface="Times New Roman"/>
              </a:rPr>
              <a:t> cy – </a:t>
            </a:r>
            <a:r>
              <a:rPr lang="en-US" sz="2000" i="1" dirty="0" err="1">
                <a:solidFill>
                  <a:srgbClr val="000000"/>
                </a:solidFill>
                <a:ea typeface="Calibri"/>
                <a:cs typeface="Times New Roman"/>
              </a:rPr>
              <a:t>sc</a:t>
            </a:r>
            <a:r>
              <a:rPr lang="en-US" sz="2000" i="1" dirty="0">
                <a:solidFill>
                  <a:srgbClr val="000000"/>
                </a:solidFill>
                <a:ea typeface="Calibri"/>
                <a:cs typeface="Times New Roman"/>
              </a:rPr>
              <a:t> – </a:t>
            </a:r>
            <a:r>
              <a:rPr lang="en-US" sz="2000" i="1" dirty="0" err="1" smtClean="0">
                <a:solidFill>
                  <a:srgbClr val="000000"/>
                </a:solidFill>
                <a:ea typeface="Calibri"/>
                <a:cs typeface="Times New Roman"/>
              </a:rPr>
              <a:t>rp</a:t>
            </a:r>
            <a:r>
              <a:rPr lang="en-US" sz="2000" i="1" dirty="0" smtClean="0">
                <a:solidFill>
                  <a:srgbClr val="000000"/>
                </a:solidFill>
                <a:ea typeface="Calibri"/>
                <a:cs typeface="Times New Roman"/>
              </a:rPr>
              <a:t> </a:t>
            </a:r>
            <a:r>
              <a:rPr lang="en-US" sz="2000" dirty="0">
                <a:solidFill>
                  <a:srgbClr val="000000"/>
                </a:solidFill>
                <a:ea typeface="Calibri"/>
                <a:cs typeface="Times New Roman"/>
              </a:rPr>
              <a:t>≡</a:t>
            </a:r>
            <a:r>
              <a:rPr lang="en-US" sz="2000" i="1" dirty="0" smtClean="0">
                <a:solidFill>
                  <a:srgbClr val="000000"/>
                </a:solidFill>
                <a:ea typeface="Calibri"/>
                <a:cs typeface="Times New Roman"/>
              </a:rPr>
              <a:t> convenience yield – storage cost – risk premium.</a:t>
            </a:r>
            <a:endParaRPr lang="it-IT" sz="2000" dirty="0">
              <a:solidFill>
                <a:srgbClr val="000000"/>
              </a:solidFill>
              <a:ea typeface="Calibri"/>
              <a:cs typeface="Times New Roman"/>
            </a:endParaRPr>
          </a:p>
          <a:p>
            <a:pPr marL="1314450" lvl="1" indent="-457200">
              <a:lnSpc>
                <a:spcPct val="120000"/>
              </a:lnSpc>
              <a:spcBef>
                <a:spcPts val="0"/>
              </a:spcBef>
            </a:pPr>
            <a:endParaRPr lang="en-US" sz="3200" dirty="0">
              <a:ea typeface="Calibri"/>
              <a:cs typeface="Times New Roman"/>
            </a:endParaRPr>
          </a:p>
        </p:txBody>
      </p:sp>
    </p:spTree>
    <p:extLst>
      <p:ext uri="{BB962C8B-B14F-4D97-AF65-F5344CB8AC3E}">
        <p14:creationId xmlns:p14="http://schemas.microsoft.com/office/powerpoint/2010/main" val="42291035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14" grpId="0" animBg="1"/>
      <p:bldP spid="1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83686" y="1479397"/>
            <a:ext cx="7696200" cy="49438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4648200" y="6550968"/>
            <a:ext cx="1936749" cy="230832"/>
          </a:xfrm>
          <a:prstGeom prst="rect">
            <a:avLst/>
          </a:prstGeom>
          <a:noFill/>
        </p:spPr>
        <p:txBody>
          <a:bodyPr wrap="none" rtlCol="0">
            <a:spAutoFit/>
          </a:bodyPr>
          <a:lstStyle/>
          <a:p>
            <a:r>
              <a:rPr lang="en-US" sz="900" dirty="0" smtClean="0"/>
              <a:t>Thanks to Marco </a:t>
            </a:r>
            <a:r>
              <a:rPr lang="en-US" sz="900" dirty="0"/>
              <a:t>Martinez del Angel. </a:t>
            </a:r>
          </a:p>
        </p:txBody>
      </p:sp>
      <mc:AlternateContent xmlns:mc="http://schemas.openxmlformats.org/markup-compatibility/2006" xmlns:a14="http://schemas.microsoft.com/office/drawing/2010/main">
        <mc:Choice Requires="a14">
          <p:sp>
            <p:nvSpPr>
              <p:cNvPr id="5" name="TextBox 4"/>
              <p:cNvSpPr txBox="1"/>
              <p:nvPr/>
            </p:nvSpPr>
            <p:spPr>
              <a:xfrm>
                <a:off x="685800" y="253425"/>
                <a:ext cx="8077200" cy="584775"/>
              </a:xfrm>
              <a:prstGeom prst="rect">
                <a:avLst/>
              </a:prstGeom>
              <a:noFill/>
            </p:spPr>
            <p:txBody>
              <a:bodyPr wrap="square" rtlCol="0">
                <a:spAutoFit/>
              </a:bodyPr>
              <a:lstStyle/>
              <a:p>
                <a:r>
                  <a:rPr lang="en-US" sz="3200" dirty="0" smtClean="0">
                    <a:latin typeface="Blackadder ITC" pitchFamily="82" charset="0"/>
                  </a:rPr>
                  <a:t>         </a:t>
                </a:r>
                <a:r>
                  <a:rPr lang="en-US" sz="2800" b="1" dirty="0" smtClean="0">
                    <a:solidFill>
                      <a:srgbClr val="00C459"/>
                    </a:solidFill>
                  </a:rPr>
                  <a:t>The overshooting equation:  </a:t>
                </a:r>
                <a:r>
                  <a:rPr lang="en-US" sz="2800" b="1" i="1" dirty="0" smtClean="0">
                    <a:solidFill>
                      <a:srgbClr val="00C459"/>
                    </a:solidFill>
                  </a:rPr>
                  <a:t>q</a:t>
                </a:r>
                <a:r>
                  <a:rPr lang="en-US" sz="2800" b="1" dirty="0" smtClean="0">
                    <a:solidFill>
                      <a:srgbClr val="00C459"/>
                    </a:solidFill>
                  </a:rPr>
                  <a:t> = </a:t>
                </a:r>
                <a14:m>
                  <m:oMath xmlns:m="http://schemas.openxmlformats.org/officeDocument/2006/math">
                    <m:acc>
                      <m:accPr>
                        <m:chr m:val="̅"/>
                        <m:ctrlPr>
                          <a:rPr lang="en-US" sz="2800" b="1" i="1" smtClean="0">
                            <a:solidFill>
                              <a:srgbClr val="00C459"/>
                            </a:solidFill>
                            <a:latin typeface="Cambria Math"/>
                          </a:rPr>
                        </m:ctrlPr>
                      </m:accPr>
                      <m:e>
                        <m:r>
                          <a:rPr lang="en-US" sz="2800" b="1" i="1" smtClean="0">
                            <a:solidFill>
                              <a:srgbClr val="00C459"/>
                            </a:solidFill>
                            <a:latin typeface="Cambria Math"/>
                          </a:rPr>
                          <m:t>𝒒</m:t>
                        </m:r>
                      </m:e>
                    </m:acc>
                  </m:oMath>
                </a14:m>
                <a:r>
                  <a:rPr lang="en-US" sz="2800" b="1" dirty="0" smtClean="0">
                    <a:solidFill>
                      <a:srgbClr val="00C459"/>
                    </a:solidFill>
                  </a:rPr>
                  <a:t> - (1/</a:t>
                </a:r>
                <a:r>
                  <a:rPr lang="el-GR" sz="2800" b="1" dirty="0" smtClean="0">
                    <a:solidFill>
                      <a:srgbClr val="00C459"/>
                    </a:solidFill>
                  </a:rPr>
                  <a:t>ϑ</a:t>
                </a:r>
                <a:r>
                  <a:rPr lang="en-US" sz="2800" b="1" dirty="0" smtClean="0">
                    <a:solidFill>
                      <a:srgbClr val="00C459"/>
                    </a:solidFill>
                  </a:rPr>
                  <a:t>)(</a:t>
                </a:r>
                <a:r>
                  <a:rPr lang="en-US" sz="2800" b="1" i="1" dirty="0" smtClean="0">
                    <a:solidFill>
                      <a:srgbClr val="00C459"/>
                    </a:solidFill>
                  </a:rPr>
                  <a:t>r</a:t>
                </a:r>
                <a:r>
                  <a:rPr lang="en-US" sz="2800" b="1" dirty="0" smtClean="0">
                    <a:solidFill>
                      <a:srgbClr val="00C459"/>
                    </a:solidFill>
                  </a:rPr>
                  <a:t>-</a:t>
                </a:r>
                <a:r>
                  <a:rPr lang="en-US" sz="2800" b="1" i="1" dirty="0" smtClean="0">
                    <a:solidFill>
                      <a:srgbClr val="00C459"/>
                    </a:solidFill>
                  </a:rPr>
                  <a:t>c</a:t>
                </a:r>
                <a:r>
                  <a:rPr lang="en-US" sz="2800" b="1" dirty="0" smtClean="0">
                    <a:solidFill>
                      <a:srgbClr val="00C459"/>
                    </a:solidFill>
                  </a:rPr>
                  <a:t>)</a:t>
                </a:r>
                <a:endParaRPr lang="en-US" sz="2800" b="1" i="1" dirty="0">
                  <a:solidFill>
                    <a:srgbClr val="00C459"/>
                  </a:solidFill>
                </a:endParaRPr>
              </a:p>
            </p:txBody>
          </p:sp>
        </mc:Choice>
        <mc:Fallback xmlns="">
          <p:sp>
            <p:nvSpPr>
              <p:cNvPr id="5" name="TextBox 4"/>
              <p:cNvSpPr txBox="1">
                <a:spLocks noRot="1" noChangeAspect="1" noMove="1" noResize="1" noEditPoints="1" noAdjustHandles="1" noChangeArrowheads="1" noChangeShapeType="1" noTextEdit="1"/>
              </p:cNvSpPr>
              <p:nvPr/>
            </p:nvSpPr>
            <p:spPr>
              <a:xfrm>
                <a:off x="685800" y="253425"/>
                <a:ext cx="8077200" cy="584775"/>
              </a:xfrm>
              <a:prstGeom prst="rect">
                <a:avLst/>
              </a:prstGeom>
              <a:blipFill rotWithShape="1">
                <a:blip r:embed="rId3"/>
                <a:stretch>
                  <a:fillRect t="-8333" b="-19792"/>
                </a:stretch>
              </a:blipFill>
            </p:spPr>
            <p:txBody>
              <a:bodyPr/>
              <a:lstStyle/>
              <a:p>
                <a:r>
                  <a:rPr lang="en-US">
                    <a:noFill/>
                  </a:rPr>
                  <a:t> </a:t>
                </a:r>
              </a:p>
            </p:txBody>
          </p:sp>
        </mc:Fallback>
      </mc:AlternateContent>
      <p:sp>
        <p:nvSpPr>
          <p:cNvPr id="2" name="TextBox 1"/>
          <p:cNvSpPr txBox="1"/>
          <p:nvPr/>
        </p:nvSpPr>
        <p:spPr>
          <a:xfrm>
            <a:off x="990600" y="914400"/>
            <a:ext cx="7120154" cy="523220"/>
          </a:xfrm>
          <a:prstGeom prst="rect">
            <a:avLst/>
          </a:prstGeom>
          <a:noFill/>
        </p:spPr>
        <p:txBody>
          <a:bodyPr wrap="none" rtlCol="0">
            <a:spAutoFit/>
          </a:bodyPr>
          <a:lstStyle/>
          <a:p>
            <a:r>
              <a:rPr lang="en-US" sz="2800" i="1" dirty="0" smtClean="0"/>
              <a:t>q</a:t>
            </a:r>
            <a:r>
              <a:rPr lang="en-US" sz="2800" dirty="0" smtClean="0"/>
              <a:t> is negatively related to the real interest rat </a:t>
            </a:r>
            <a:r>
              <a:rPr lang="en-US" sz="2800" i="1" dirty="0" smtClean="0"/>
              <a:t>r.</a:t>
            </a:r>
            <a:endParaRPr lang="en-US" sz="2800" i="1" dirty="0"/>
          </a:p>
        </p:txBody>
      </p:sp>
      <p:sp>
        <p:nvSpPr>
          <p:cNvPr id="8" name="TextBox 7"/>
          <p:cNvSpPr txBox="1"/>
          <p:nvPr/>
        </p:nvSpPr>
        <p:spPr>
          <a:xfrm>
            <a:off x="621588" y="1974713"/>
            <a:ext cx="369012" cy="523220"/>
          </a:xfrm>
          <a:prstGeom prst="rect">
            <a:avLst/>
          </a:prstGeom>
          <a:solidFill>
            <a:schemeClr val="bg1"/>
          </a:solidFill>
          <a:ln>
            <a:solidFill>
              <a:schemeClr val="tx2">
                <a:lumMod val="75000"/>
              </a:schemeClr>
            </a:solidFill>
          </a:ln>
        </p:spPr>
        <p:txBody>
          <a:bodyPr wrap="none" rtlCol="0">
            <a:spAutoFit/>
          </a:bodyPr>
          <a:lstStyle/>
          <a:p>
            <a:r>
              <a:rPr lang="en-US" sz="2800" i="1" dirty="0" smtClean="0"/>
              <a:t>q</a:t>
            </a:r>
            <a:endParaRPr lang="en-US" sz="2800" i="1" dirty="0"/>
          </a:p>
        </p:txBody>
      </p:sp>
      <p:sp>
        <p:nvSpPr>
          <p:cNvPr id="10" name="TextBox 9"/>
          <p:cNvSpPr txBox="1"/>
          <p:nvPr/>
        </p:nvSpPr>
        <p:spPr>
          <a:xfrm>
            <a:off x="6273877" y="6115456"/>
            <a:ext cx="1305101" cy="307777"/>
          </a:xfrm>
          <a:prstGeom prst="rect">
            <a:avLst/>
          </a:prstGeom>
          <a:solidFill>
            <a:schemeClr val="bg1"/>
          </a:solidFill>
        </p:spPr>
        <p:txBody>
          <a:bodyPr wrap="none" rtlCol="0">
            <a:spAutoFit/>
          </a:bodyPr>
          <a:lstStyle/>
          <a:p>
            <a:r>
              <a:rPr lang="en-US" sz="1400" dirty="0" smtClean="0"/>
              <a:t>(inverted scale)</a:t>
            </a:r>
            <a:endParaRPr lang="en-US" sz="1400" dirty="0"/>
          </a:p>
        </p:txBody>
      </p:sp>
      <p:sp>
        <p:nvSpPr>
          <p:cNvPr id="11" name="TextBox 10"/>
          <p:cNvSpPr txBox="1"/>
          <p:nvPr/>
        </p:nvSpPr>
        <p:spPr>
          <a:xfrm>
            <a:off x="8039912" y="4429328"/>
            <a:ext cx="991297" cy="584775"/>
          </a:xfrm>
          <a:prstGeom prst="rect">
            <a:avLst/>
          </a:prstGeom>
          <a:solidFill>
            <a:schemeClr val="bg1"/>
          </a:solidFill>
          <a:ln>
            <a:solidFill>
              <a:schemeClr val="tx2">
                <a:lumMod val="75000"/>
              </a:schemeClr>
            </a:solidFill>
          </a:ln>
        </p:spPr>
        <p:txBody>
          <a:bodyPr wrap="none" rtlCol="0">
            <a:spAutoFit/>
          </a:bodyPr>
          <a:lstStyle/>
          <a:p>
            <a:r>
              <a:rPr lang="en-US" sz="1600" dirty="0" smtClean="0"/>
              <a:t>Tight </a:t>
            </a:r>
          </a:p>
          <a:p>
            <a:r>
              <a:rPr lang="en-US" sz="1600" dirty="0" smtClean="0"/>
              <a:t>money ↓</a:t>
            </a:r>
            <a:endParaRPr lang="en-US" sz="1600" dirty="0"/>
          </a:p>
        </p:txBody>
      </p:sp>
      <p:sp>
        <p:nvSpPr>
          <p:cNvPr id="12" name="TextBox 11"/>
          <p:cNvSpPr txBox="1"/>
          <p:nvPr/>
        </p:nvSpPr>
        <p:spPr>
          <a:xfrm>
            <a:off x="8001000" y="2310825"/>
            <a:ext cx="944810" cy="584775"/>
          </a:xfrm>
          <a:prstGeom prst="rect">
            <a:avLst/>
          </a:prstGeom>
          <a:solidFill>
            <a:schemeClr val="bg1"/>
          </a:solidFill>
          <a:ln>
            <a:solidFill>
              <a:schemeClr val="tx2">
                <a:lumMod val="75000"/>
              </a:schemeClr>
            </a:solidFill>
          </a:ln>
        </p:spPr>
        <p:txBody>
          <a:bodyPr wrap="none" rtlCol="0">
            <a:spAutoFit/>
          </a:bodyPr>
          <a:lstStyle/>
          <a:p>
            <a:r>
              <a:rPr lang="en-US" sz="1600" dirty="0" smtClean="0"/>
              <a:t>Easy</a:t>
            </a:r>
            <a:br>
              <a:rPr lang="en-US" sz="1600" dirty="0" smtClean="0"/>
            </a:br>
            <a:r>
              <a:rPr lang="en-US" sz="1600" dirty="0" smtClean="0"/>
              <a:t>money↑</a:t>
            </a:r>
            <a:endParaRPr lang="en-US" sz="1600" dirty="0"/>
          </a:p>
        </p:txBody>
      </p:sp>
    </p:spTree>
    <p:extLst>
      <p:ext uri="{BB962C8B-B14F-4D97-AF65-F5344CB8AC3E}">
        <p14:creationId xmlns:p14="http://schemas.microsoft.com/office/powerpoint/2010/main" val="978792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10" grpId="0" animBg="1"/>
      <p:bldP spid="11"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dirty="0" smtClean="0"/>
              <a:t>The real </a:t>
            </a:r>
            <a:r>
              <a:rPr lang="en-US" sz="2800" dirty="0"/>
              <a:t>commodity price </a:t>
            </a:r>
            <a:r>
              <a:rPr lang="en-US" sz="2800" dirty="0" smtClean="0"/>
              <a:t>index is negatively related </a:t>
            </a:r>
            <a:br>
              <a:rPr lang="en-US" sz="2800" dirty="0" smtClean="0"/>
            </a:br>
            <a:r>
              <a:rPr lang="en-US" sz="2800" dirty="0" smtClean="0"/>
              <a:t>to the </a:t>
            </a:r>
            <a:r>
              <a:rPr lang="en-US" sz="2800" dirty="0"/>
              <a:t>real interest </a:t>
            </a:r>
            <a:r>
              <a:rPr lang="en-US" sz="2800" dirty="0" smtClean="0"/>
              <a:t>rate.</a:t>
            </a:r>
            <a:r>
              <a:rPr lang="en-US" sz="2800" dirty="0"/>
              <a:t/>
            </a:r>
            <a:br>
              <a:rPr lang="en-US" sz="2800" dirty="0"/>
            </a:br>
            <a:endParaRPr lang="en-US" sz="2800" dirty="0"/>
          </a:p>
        </p:txBody>
      </p:sp>
      <p:graphicFrame>
        <p:nvGraphicFramePr>
          <p:cNvPr id="4" name="Object 3"/>
          <p:cNvGraphicFramePr>
            <a:graphicFrameLocks noChangeAspect="1"/>
          </p:cNvGraphicFramePr>
          <p:nvPr>
            <p:extLst>
              <p:ext uri="{D42A27DB-BD31-4B8C-83A1-F6EECF244321}">
                <p14:modId xmlns:p14="http://schemas.microsoft.com/office/powerpoint/2010/main" val="667358751"/>
              </p:ext>
            </p:extLst>
          </p:nvPr>
        </p:nvGraphicFramePr>
        <p:xfrm>
          <a:off x="838200" y="1295400"/>
          <a:ext cx="7010400" cy="5098473"/>
        </p:xfrm>
        <a:graphic>
          <a:graphicData uri="http://schemas.openxmlformats.org/presentationml/2006/ole">
            <mc:AlternateContent xmlns:mc="http://schemas.openxmlformats.org/markup-compatibility/2006">
              <mc:Choice xmlns:v="urn:schemas-microsoft-com:vml" Requires="v">
                <p:oleObj spid="_x0000_s5262" name="Acrobat Document" r:id="rId3" imgW="3771698" imgH="2743166" progId="AcroExch.Document.DC">
                  <p:embed/>
                </p:oleObj>
              </mc:Choice>
              <mc:Fallback>
                <p:oleObj name="Acrobat Document" r:id="rId3" imgW="3771698" imgH="2743166" progId="AcroExch.Document.DC">
                  <p:embed/>
                  <p:pic>
                    <p:nvPicPr>
                      <p:cNvPr id="0" name=""/>
                      <p:cNvPicPr/>
                      <p:nvPr/>
                    </p:nvPicPr>
                    <p:blipFill>
                      <a:blip r:embed="rId4"/>
                      <a:stretch>
                        <a:fillRect/>
                      </a:stretch>
                    </p:blipFill>
                    <p:spPr>
                      <a:xfrm>
                        <a:off x="838200" y="1295400"/>
                        <a:ext cx="7010400" cy="5098473"/>
                      </a:xfrm>
                      <a:prstGeom prst="rect">
                        <a:avLst/>
                      </a:prstGeom>
                    </p:spPr>
                  </p:pic>
                </p:oleObj>
              </mc:Fallback>
            </mc:AlternateContent>
          </a:graphicData>
        </a:graphic>
      </p:graphicFrame>
      <p:sp>
        <p:nvSpPr>
          <p:cNvPr id="5" name="TextBox 4"/>
          <p:cNvSpPr txBox="1"/>
          <p:nvPr/>
        </p:nvSpPr>
        <p:spPr>
          <a:xfrm>
            <a:off x="5706323" y="6443990"/>
            <a:ext cx="1281120" cy="215444"/>
          </a:xfrm>
          <a:prstGeom prst="rect">
            <a:avLst/>
          </a:prstGeom>
          <a:noFill/>
        </p:spPr>
        <p:txBody>
          <a:bodyPr wrap="none" rtlCol="0">
            <a:spAutoFit/>
          </a:bodyPr>
          <a:lstStyle/>
          <a:p>
            <a:r>
              <a:rPr lang="en-US" sz="800" dirty="0" smtClean="0"/>
              <a:t>Thanks to Shruti Lakhtakia</a:t>
            </a:r>
            <a:endParaRPr lang="en-US" sz="800" dirty="0"/>
          </a:p>
        </p:txBody>
      </p:sp>
      <p:sp>
        <p:nvSpPr>
          <p:cNvPr id="6" name="TextBox 5"/>
          <p:cNvSpPr txBox="1"/>
          <p:nvPr/>
        </p:nvSpPr>
        <p:spPr>
          <a:xfrm>
            <a:off x="457200" y="1828800"/>
            <a:ext cx="369012" cy="523220"/>
          </a:xfrm>
          <a:prstGeom prst="rect">
            <a:avLst/>
          </a:prstGeom>
          <a:noFill/>
        </p:spPr>
        <p:txBody>
          <a:bodyPr wrap="none" rtlCol="0">
            <a:spAutoFit/>
          </a:bodyPr>
          <a:lstStyle/>
          <a:p>
            <a:r>
              <a:rPr lang="en-US" sz="2800" i="1" dirty="0" smtClean="0"/>
              <a:t>q</a:t>
            </a:r>
            <a:endParaRPr lang="en-US" sz="2800" i="1" dirty="0"/>
          </a:p>
        </p:txBody>
      </p:sp>
      <p:sp>
        <p:nvSpPr>
          <p:cNvPr id="7" name="TextBox 6"/>
          <p:cNvSpPr txBox="1"/>
          <p:nvPr/>
        </p:nvSpPr>
        <p:spPr>
          <a:xfrm>
            <a:off x="5787902" y="5715000"/>
            <a:ext cx="308098" cy="523220"/>
          </a:xfrm>
          <a:prstGeom prst="rect">
            <a:avLst/>
          </a:prstGeom>
          <a:noFill/>
        </p:spPr>
        <p:txBody>
          <a:bodyPr wrap="none" rtlCol="0">
            <a:spAutoFit/>
          </a:bodyPr>
          <a:lstStyle/>
          <a:p>
            <a:r>
              <a:rPr lang="en-US" sz="2800" i="1" dirty="0" smtClean="0"/>
              <a:t>r</a:t>
            </a:r>
            <a:endParaRPr lang="en-US" sz="2800" i="1" dirty="0"/>
          </a:p>
        </p:txBody>
      </p:sp>
    </p:spTree>
    <p:extLst>
      <p:ext uri="{BB962C8B-B14F-4D97-AF65-F5344CB8AC3E}">
        <p14:creationId xmlns:p14="http://schemas.microsoft.com/office/powerpoint/2010/main" val="313594076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614680"/>
            <a:ext cx="8686800" cy="1477962"/>
          </a:xfrm>
        </p:spPr>
        <p:txBody>
          <a:bodyPr>
            <a:noAutofit/>
          </a:bodyPr>
          <a:lstStyle/>
          <a:p>
            <a:r>
              <a:rPr lang="en-US" sz="2400" dirty="0" smtClean="0"/>
              <a:t>Regression of real commodity price indices against real interest rate </a:t>
            </a:r>
            <a:r>
              <a:rPr lang="en-US" sz="3200" dirty="0" smtClean="0"/>
              <a:t/>
            </a:r>
            <a:br>
              <a:rPr lang="en-US" sz="3200" dirty="0" smtClean="0"/>
            </a:br>
            <a:r>
              <a:rPr lang="en-US" sz="2400" dirty="0" smtClean="0"/>
              <a:t>(1950-2012)</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205493525"/>
              </p:ext>
            </p:extLst>
          </p:nvPr>
        </p:nvGraphicFramePr>
        <p:xfrm>
          <a:off x="381000" y="1833880"/>
          <a:ext cx="8382000" cy="4556760"/>
        </p:xfrm>
        <a:graphic>
          <a:graphicData uri="http://schemas.openxmlformats.org/drawingml/2006/table">
            <a:tbl>
              <a:tblPr firstRow="1" firstCol="1" bandRow="1" bandCol="1">
                <a:tableStyleId>{5C22544A-7EE6-4342-B048-85BDC9FD1C3A}</a:tableStyleId>
              </a:tblPr>
              <a:tblGrid>
                <a:gridCol w="2286000"/>
                <a:gridCol w="1749777"/>
                <a:gridCol w="1526823"/>
                <a:gridCol w="1406171"/>
                <a:gridCol w="1413229"/>
              </a:tblGrid>
              <a:tr h="749639">
                <a:tc>
                  <a:txBody>
                    <a:bodyPr/>
                    <a:lstStyle/>
                    <a:p>
                      <a:pPr marL="0" marR="0" algn="ctr">
                        <a:lnSpc>
                          <a:spcPct val="115000"/>
                        </a:lnSpc>
                        <a:spcBef>
                          <a:spcPts val="0"/>
                        </a:spcBef>
                        <a:spcAft>
                          <a:spcPts val="1000"/>
                        </a:spcAft>
                      </a:pPr>
                      <a:r>
                        <a:rPr lang="en-AU" sz="2800" u="none" dirty="0" smtClean="0">
                          <a:effectLst/>
                        </a:rPr>
                        <a:t>Table 1</a:t>
                      </a:r>
                      <a:r>
                        <a:rPr lang="en-AU" sz="1800" u="none" dirty="0" smtClean="0">
                          <a:effectLst/>
                        </a:rPr>
                        <a:t/>
                      </a:r>
                      <a:br>
                        <a:rPr lang="en-AU" sz="1800" u="none" dirty="0" smtClean="0">
                          <a:effectLst/>
                        </a:rPr>
                      </a:br>
                      <a:endParaRPr lang="en-US" sz="1800" u="none" dirty="0">
                        <a:effectLst/>
                        <a:latin typeface="Calibri"/>
                        <a:ea typeface="Calibri"/>
                        <a:cs typeface="Times New Roman"/>
                      </a:endParaRPr>
                    </a:p>
                  </a:txBody>
                  <a:tcPr marL="55082" marR="55082" marT="0" marB="0" anchor="b"/>
                </a:tc>
                <a:tc gridSpan="4">
                  <a:txBody>
                    <a:bodyPr/>
                    <a:lstStyle/>
                    <a:p>
                      <a:pPr marL="0" marR="0" algn="ctr">
                        <a:lnSpc>
                          <a:spcPct val="115000"/>
                        </a:lnSpc>
                        <a:spcBef>
                          <a:spcPts val="0"/>
                        </a:spcBef>
                        <a:spcAft>
                          <a:spcPts val="1000"/>
                        </a:spcAft>
                      </a:pPr>
                      <a:r>
                        <a:rPr lang="en-AU" sz="2200" u="none" dirty="0" smtClean="0">
                          <a:effectLst/>
                        </a:rPr>
                        <a:t>Dependent </a:t>
                      </a:r>
                      <a:r>
                        <a:rPr lang="en-AU" sz="2200" u="none" dirty="0">
                          <a:effectLst/>
                        </a:rPr>
                        <a:t>variable: </a:t>
                      </a:r>
                      <a:r>
                        <a:rPr lang="en-AU" sz="2200" u="none" dirty="0" smtClean="0">
                          <a:effectLst/>
                        </a:rPr>
                        <a:t/>
                      </a:r>
                      <a:br>
                        <a:rPr lang="en-AU" sz="2200" u="none" dirty="0" smtClean="0">
                          <a:effectLst/>
                        </a:rPr>
                      </a:br>
                      <a:r>
                        <a:rPr lang="en-AU" sz="2200" u="none" dirty="0" smtClean="0">
                          <a:effectLst/>
                        </a:rPr>
                        <a:t>log </a:t>
                      </a:r>
                      <a:r>
                        <a:rPr lang="en-AU" sz="2200" u="none" dirty="0">
                          <a:effectLst/>
                        </a:rPr>
                        <a:t>of commodity price index, </a:t>
                      </a:r>
                      <a:r>
                        <a:rPr lang="en-AU" sz="2200" u="none" dirty="0" smtClean="0">
                          <a:effectLst/>
                        </a:rPr>
                        <a:t>deflated </a:t>
                      </a:r>
                      <a:r>
                        <a:rPr lang="en-AU" sz="2200" u="none" dirty="0">
                          <a:effectLst/>
                        </a:rPr>
                        <a:t>by US CPI</a:t>
                      </a:r>
                      <a:endParaRPr lang="en-US" sz="2200" u="none" dirty="0">
                        <a:effectLst/>
                        <a:latin typeface="Calibri"/>
                        <a:ea typeface="Calibri"/>
                        <a:cs typeface="Times New Roman"/>
                      </a:endParaRPr>
                    </a:p>
                  </a:txBody>
                  <a:tcPr marL="55082" marR="55082" marT="0" marB="0" anchor="b"/>
                </a:tc>
                <a:tc hMerge="1">
                  <a:txBody>
                    <a:bodyPr/>
                    <a:lstStyle/>
                    <a:p>
                      <a:endParaRPr lang="en-US"/>
                    </a:p>
                  </a:txBody>
                  <a:tcPr/>
                </a:tc>
                <a:tc hMerge="1">
                  <a:txBody>
                    <a:bodyPr/>
                    <a:lstStyle/>
                    <a:p>
                      <a:endParaRPr lang="en-US"/>
                    </a:p>
                  </a:txBody>
                  <a:tcPr/>
                </a:tc>
                <a:tc hMerge="1">
                  <a:txBody>
                    <a:bodyPr/>
                    <a:lstStyle/>
                    <a:p>
                      <a:endParaRPr lang="en-US"/>
                    </a:p>
                  </a:txBody>
                  <a:tcPr/>
                </a:tc>
              </a:tr>
              <a:tr h="621887">
                <a:tc>
                  <a:txBody>
                    <a:bodyPr/>
                    <a:lstStyle/>
                    <a:p>
                      <a:pPr marL="0" marR="0" algn="l">
                        <a:lnSpc>
                          <a:spcPct val="115000"/>
                        </a:lnSpc>
                        <a:spcBef>
                          <a:spcPts val="0"/>
                        </a:spcBef>
                        <a:spcAft>
                          <a:spcPts val="1000"/>
                        </a:spcAft>
                      </a:pPr>
                      <a:r>
                        <a:rPr lang="en-AU" sz="2000" u="none" dirty="0">
                          <a:effectLst/>
                        </a:rPr>
                        <a:t>VARIABLES</a:t>
                      </a:r>
                      <a:endParaRPr lang="en-US" sz="20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dirty="0">
                          <a:effectLst/>
                        </a:rPr>
                        <a:t>CRB</a:t>
                      </a:r>
                      <a:br>
                        <a:rPr lang="en-AU" sz="2400" u="none" dirty="0">
                          <a:effectLst/>
                        </a:rPr>
                      </a:br>
                      <a:r>
                        <a:rPr lang="en-AU" sz="2400" u="none" dirty="0">
                          <a:effectLst/>
                        </a:rPr>
                        <a:t>index</a:t>
                      </a:r>
                      <a:endParaRPr lang="en-US" sz="24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dirty="0">
                          <a:effectLst/>
                        </a:rPr>
                        <a:t>Dow Jones Index</a:t>
                      </a:r>
                      <a:endParaRPr lang="en-US" sz="24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dirty="0">
                          <a:effectLst/>
                        </a:rPr>
                        <a:t>Moody’s</a:t>
                      </a:r>
                      <a:br>
                        <a:rPr lang="en-AU" sz="2400" u="none" dirty="0">
                          <a:effectLst/>
                        </a:rPr>
                      </a:br>
                      <a:r>
                        <a:rPr lang="en-AU" sz="2400" u="none" dirty="0">
                          <a:effectLst/>
                        </a:rPr>
                        <a:t> index</a:t>
                      </a:r>
                      <a:endParaRPr lang="en-US" sz="24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dirty="0">
                          <a:effectLst/>
                        </a:rPr>
                        <a:t>Goldman Sachs Index</a:t>
                      </a:r>
                      <a:endParaRPr lang="en-US" sz="2400" u="none" dirty="0">
                        <a:effectLst/>
                        <a:latin typeface="Calibri"/>
                        <a:ea typeface="Calibri"/>
                        <a:cs typeface="Times New Roman"/>
                      </a:endParaRPr>
                    </a:p>
                  </a:txBody>
                  <a:tcPr marL="55082" marR="55082" marT="0" marB="0" anchor="b"/>
                </a:tc>
              </a:tr>
              <a:tr h="310944">
                <a:tc>
                  <a:txBody>
                    <a:bodyPr/>
                    <a:lstStyle/>
                    <a:p>
                      <a:pPr marL="0" marR="0" algn="l">
                        <a:lnSpc>
                          <a:spcPct val="115000"/>
                        </a:lnSpc>
                        <a:spcBef>
                          <a:spcPts val="0"/>
                        </a:spcBef>
                        <a:spcAft>
                          <a:spcPts val="1000"/>
                        </a:spcAft>
                      </a:pPr>
                      <a:r>
                        <a:rPr lang="en-AU" sz="2400" b="1" u="none" dirty="0">
                          <a:effectLst/>
                        </a:rPr>
                        <a:t>Real interest rate</a:t>
                      </a:r>
                      <a:endParaRPr lang="en-US" sz="2400" b="1"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b="1" u="none" dirty="0">
                          <a:effectLst/>
                        </a:rPr>
                        <a:t>-</a:t>
                      </a:r>
                      <a:r>
                        <a:rPr lang="en-AU" sz="2400" b="1" u="none" dirty="0" smtClean="0">
                          <a:effectLst/>
                        </a:rPr>
                        <a:t>0.041***</a:t>
                      </a:r>
                      <a:endParaRPr lang="en-US" sz="2400" b="1"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b="1" u="none">
                          <a:effectLst/>
                        </a:rPr>
                        <a:t>-</a:t>
                      </a:r>
                      <a:r>
                        <a:rPr lang="en-AU" sz="2400" b="1" u="none" smtClean="0">
                          <a:effectLst/>
                        </a:rPr>
                        <a:t>0.034***</a:t>
                      </a:r>
                      <a:endParaRPr lang="en-US" sz="2400" b="1"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b="1" u="none" dirty="0">
                          <a:effectLst/>
                        </a:rPr>
                        <a:t>-</a:t>
                      </a:r>
                      <a:r>
                        <a:rPr lang="en-AU" sz="2400" b="1" u="none" dirty="0" smtClean="0">
                          <a:effectLst/>
                        </a:rPr>
                        <a:t>0.071***</a:t>
                      </a:r>
                      <a:endParaRPr lang="en-US" sz="2400" b="1"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b="1" u="none">
                          <a:effectLst/>
                        </a:rPr>
                        <a:t>-</a:t>
                      </a:r>
                      <a:r>
                        <a:rPr lang="en-AU" sz="2400" b="1" u="none" smtClean="0">
                          <a:effectLst/>
                        </a:rPr>
                        <a:t>0.075***</a:t>
                      </a:r>
                      <a:endParaRPr lang="en-US" sz="2400" b="1" u="none" dirty="0">
                        <a:effectLst/>
                        <a:latin typeface="Calibri"/>
                        <a:ea typeface="Calibri"/>
                        <a:cs typeface="Times New Roman"/>
                      </a:endParaRPr>
                    </a:p>
                  </a:txBody>
                  <a:tcPr marL="55082" marR="55082" marT="0" marB="0" anchor="b"/>
                </a:tc>
              </a:tr>
              <a:tr h="199893">
                <a:tc>
                  <a:txBody>
                    <a:bodyPr/>
                    <a:lstStyle/>
                    <a:p>
                      <a:pPr marL="0" marR="0" algn="l">
                        <a:lnSpc>
                          <a:spcPct val="115000"/>
                        </a:lnSpc>
                        <a:spcBef>
                          <a:spcPts val="0"/>
                        </a:spcBef>
                        <a:spcAft>
                          <a:spcPts val="1000"/>
                        </a:spcAft>
                      </a:pPr>
                      <a:r>
                        <a:rPr lang="en-AU" sz="1800" u="none" dirty="0">
                          <a:effectLst/>
                        </a:rPr>
                        <a:t> </a:t>
                      </a:r>
                      <a:endParaRPr lang="en-US" sz="18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a:effectLst/>
                        </a:rPr>
                        <a:t>(0.007)</a:t>
                      </a:r>
                      <a:endParaRPr lang="en-US" sz="18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a:effectLst/>
                        </a:rPr>
                        <a:t>(0.006)</a:t>
                      </a:r>
                      <a:endParaRPr lang="en-US" sz="18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a:effectLst/>
                        </a:rPr>
                        <a:t>(0.005)</a:t>
                      </a:r>
                      <a:endParaRPr lang="en-US" sz="18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dirty="0">
                          <a:effectLst/>
                        </a:rPr>
                        <a:t>(0.007)</a:t>
                      </a:r>
                      <a:endParaRPr lang="en-US" sz="1800" u="none" dirty="0">
                        <a:effectLst/>
                        <a:latin typeface="Calibri"/>
                        <a:ea typeface="Calibri"/>
                        <a:cs typeface="Times New Roman"/>
                      </a:endParaRPr>
                    </a:p>
                  </a:txBody>
                  <a:tcPr marL="55082" marR="55082" marT="0" marB="0" anchor="b"/>
                </a:tc>
              </a:tr>
              <a:tr h="310944">
                <a:tc>
                  <a:txBody>
                    <a:bodyPr/>
                    <a:lstStyle/>
                    <a:p>
                      <a:pPr marL="0" marR="0" algn="l">
                        <a:lnSpc>
                          <a:spcPct val="115000"/>
                        </a:lnSpc>
                        <a:spcBef>
                          <a:spcPts val="0"/>
                        </a:spcBef>
                        <a:spcAft>
                          <a:spcPts val="1000"/>
                        </a:spcAft>
                      </a:pPr>
                      <a:r>
                        <a:rPr lang="en-AU" sz="2400" u="none" dirty="0">
                          <a:effectLst/>
                        </a:rPr>
                        <a:t>Constant</a:t>
                      </a:r>
                      <a:endParaRPr lang="en-US" sz="24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smtClean="0">
                          <a:effectLst/>
                        </a:rPr>
                        <a:t>0.900***</a:t>
                      </a:r>
                      <a:endParaRPr lang="en-US" sz="24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smtClean="0">
                          <a:effectLst/>
                        </a:rPr>
                        <a:t>0.066***</a:t>
                      </a:r>
                      <a:endParaRPr lang="en-US" sz="24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smtClean="0">
                          <a:effectLst/>
                        </a:rPr>
                        <a:t>2.533***</a:t>
                      </a:r>
                      <a:endParaRPr lang="en-US" sz="24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400" u="none" smtClean="0">
                          <a:effectLst/>
                        </a:rPr>
                        <a:t>0.732***</a:t>
                      </a:r>
                      <a:endParaRPr lang="en-US" sz="2400" u="none" dirty="0">
                        <a:effectLst/>
                        <a:latin typeface="Calibri"/>
                        <a:ea typeface="Calibri"/>
                        <a:cs typeface="Times New Roman"/>
                      </a:endParaRPr>
                    </a:p>
                  </a:txBody>
                  <a:tcPr marL="55082" marR="55082" marT="0" marB="0" anchor="b"/>
                </a:tc>
              </a:tr>
              <a:tr h="241415">
                <a:tc>
                  <a:txBody>
                    <a:bodyPr/>
                    <a:lstStyle/>
                    <a:p>
                      <a:pPr marL="0" marR="0" algn="r">
                        <a:lnSpc>
                          <a:spcPct val="115000"/>
                        </a:lnSpc>
                        <a:spcBef>
                          <a:spcPts val="0"/>
                        </a:spcBef>
                        <a:spcAft>
                          <a:spcPts val="1000"/>
                        </a:spcAft>
                      </a:pPr>
                      <a:r>
                        <a:rPr lang="en-AU" sz="700" u="sng" dirty="0">
                          <a:effectLst/>
                        </a:rPr>
                        <a:t> </a:t>
                      </a:r>
                      <a:endParaRPr lang="en-US" sz="900"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a:effectLst/>
                        </a:rPr>
                        <a:t>(0.017)</a:t>
                      </a:r>
                      <a:endParaRPr lang="en-US" sz="18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a:effectLst/>
                        </a:rPr>
                        <a:t>(0.016)</a:t>
                      </a:r>
                      <a:endParaRPr lang="en-US" sz="18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a:effectLst/>
                        </a:rPr>
                        <a:t>(0.011)</a:t>
                      </a:r>
                      <a:endParaRPr lang="en-US" sz="18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1800" u="none" dirty="0">
                          <a:effectLst/>
                        </a:rPr>
                        <a:t>(0.018)</a:t>
                      </a:r>
                      <a:endParaRPr lang="en-US" sz="1800" u="none" dirty="0">
                        <a:effectLst/>
                        <a:latin typeface="Calibri"/>
                        <a:ea typeface="Calibri"/>
                        <a:cs typeface="Times New Roman"/>
                      </a:endParaRPr>
                    </a:p>
                  </a:txBody>
                  <a:tcPr marL="55082" marR="55082" marT="0" marB="0" anchor="b"/>
                </a:tc>
              </a:tr>
              <a:tr h="248878">
                <a:tc>
                  <a:txBody>
                    <a:bodyPr/>
                    <a:lstStyle/>
                    <a:p>
                      <a:pPr marL="0" marR="0" algn="l">
                        <a:lnSpc>
                          <a:spcPct val="115000"/>
                        </a:lnSpc>
                        <a:spcBef>
                          <a:spcPts val="0"/>
                        </a:spcBef>
                        <a:spcAft>
                          <a:spcPts val="1000"/>
                        </a:spcAft>
                      </a:pPr>
                      <a:r>
                        <a:rPr lang="en-AU" sz="2000" u="none" dirty="0" smtClean="0">
                          <a:effectLst/>
                        </a:rPr>
                        <a:t>     Observations</a:t>
                      </a:r>
                      <a:endParaRPr lang="en-US" sz="20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dirty="0">
                          <a:effectLst/>
                        </a:rPr>
                        <a:t>739</a:t>
                      </a:r>
                      <a:endParaRPr lang="en-US" sz="20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a:effectLst/>
                        </a:rPr>
                        <a:t>739</a:t>
                      </a:r>
                      <a:endParaRPr lang="en-US" sz="20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a:effectLst/>
                        </a:rPr>
                        <a:t>739</a:t>
                      </a:r>
                      <a:endParaRPr lang="en-US" sz="20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dirty="0">
                          <a:effectLst/>
                        </a:rPr>
                        <a:t>513</a:t>
                      </a:r>
                      <a:endParaRPr lang="en-US" sz="2000" u="none" dirty="0">
                        <a:effectLst/>
                        <a:latin typeface="Calibri"/>
                        <a:ea typeface="Calibri"/>
                        <a:cs typeface="Times New Roman"/>
                      </a:endParaRPr>
                    </a:p>
                  </a:txBody>
                  <a:tcPr marL="55082" marR="55082" marT="0" marB="0" anchor="b"/>
                </a:tc>
              </a:tr>
              <a:tr h="257511">
                <a:tc>
                  <a:txBody>
                    <a:bodyPr/>
                    <a:lstStyle/>
                    <a:p>
                      <a:pPr marL="0" marR="0" algn="l">
                        <a:lnSpc>
                          <a:spcPct val="115000"/>
                        </a:lnSpc>
                        <a:spcBef>
                          <a:spcPts val="0"/>
                        </a:spcBef>
                        <a:spcAft>
                          <a:spcPts val="1000"/>
                        </a:spcAft>
                      </a:pPr>
                      <a:r>
                        <a:rPr lang="en-AU" sz="2000" u="none" dirty="0" smtClean="0">
                          <a:effectLst/>
                        </a:rPr>
                        <a:t>      R</a:t>
                      </a:r>
                      <a:r>
                        <a:rPr lang="en-AU" sz="2000" u="none" baseline="30000" dirty="0" smtClean="0">
                          <a:effectLst/>
                        </a:rPr>
                        <a:t>2  </a:t>
                      </a:r>
                      <a:endParaRPr lang="en-US" sz="2000" u="none" baseline="30000"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dirty="0">
                          <a:effectLst/>
                        </a:rPr>
                        <a:t>0.04</a:t>
                      </a:r>
                      <a:endParaRPr lang="en-US" sz="20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a:effectLst/>
                        </a:rPr>
                        <a:t>0.04</a:t>
                      </a:r>
                      <a:endParaRPr lang="en-US" sz="2000" u="none">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dirty="0">
                          <a:effectLst/>
                        </a:rPr>
                        <a:t>0.25</a:t>
                      </a:r>
                      <a:endParaRPr lang="en-US" sz="2000" u="none" dirty="0">
                        <a:effectLst/>
                        <a:latin typeface="Calibri"/>
                        <a:ea typeface="Calibri"/>
                        <a:cs typeface="Times New Roman"/>
                      </a:endParaRPr>
                    </a:p>
                  </a:txBody>
                  <a:tcPr marL="55082" marR="55082" marT="0" marB="0" anchor="b"/>
                </a:tc>
                <a:tc>
                  <a:txBody>
                    <a:bodyPr/>
                    <a:lstStyle/>
                    <a:p>
                      <a:pPr marL="0" marR="0" algn="ctr">
                        <a:lnSpc>
                          <a:spcPct val="115000"/>
                        </a:lnSpc>
                        <a:spcBef>
                          <a:spcPts val="0"/>
                        </a:spcBef>
                        <a:spcAft>
                          <a:spcPts val="1000"/>
                        </a:spcAft>
                      </a:pPr>
                      <a:r>
                        <a:rPr lang="en-AU" sz="2000" u="none" dirty="0">
                          <a:effectLst/>
                        </a:rPr>
                        <a:t>0.18</a:t>
                      </a:r>
                      <a:endParaRPr lang="en-US" sz="2000" u="none" dirty="0">
                        <a:effectLst/>
                        <a:latin typeface="Calibri"/>
                        <a:ea typeface="Calibri"/>
                        <a:cs typeface="Times New Roman"/>
                      </a:endParaRPr>
                    </a:p>
                  </a:txBody>
                  <a:tcPr marL="55082" marR="55082" marT="0" marB="0" anchor="b"/>
                </a:tc>
              </a:tr>
              <a:tr h="257511">
                <a:tc gridSpan="5">
                  <a:txBody>
                    <a:bodyPr/>
                    <a:lstStyle/>
                    <a:p>
                      <a:pPr marL="0" marR="0" algn="r">
                        <a:lnSpc>
                          <a:spcPct val="115000"/>
                        </a:lnSpc>
                        <a:spcBef>
                          <a:spcPts val="0"/>
                        </a:spcBef>
                        <a:spcAft>
                          <a:spcPts val="1000"/>
                        </a:spcAft>
                      </a:pPr>
                      <a:r>
                        <a:rPr lang="en-AU" sz="1800" u="none" dirty="0" smtClean="0">
                          <a:effectLst/>
                        </a:rPr>
                        <a:t>*** p&lt;0.01</a:t>
                      </a:r>
                      <a:r>
                        <a:rPr lang="en-AU" sz="1800" u="none" baseline="0" dirty="0" smtClean="0">
                          <a:effectLst/>
                        </a:rPr>
                        <a:t>  </a:t>
                      </a:r>
                      <a:r>
                        <a:rPr lang="en-AU" sz="1800" u="none" dirty="0" smtClean="0">
                          <a:effectLst/>
                        </a:rPr>
                        <a:t>         (Standard errors in parentheses.)</a:t>
                      </a:r>
                      <a:endParaRPr lang="en-US" sz="1800" u="none" dirty="0">
                        <a:effectLst/>
                        <a:latin typeface="Calibri"/>
                        <a:ea typeface="Calibri"/>
                        <a:cs typeface="Times New Roman"/>
                      </a:endParaRPr>
                    </a:p>
                  </a:txBody>
                  <a:tcPr marL="55082" marR="55082" marT="0" marB="0" anchor="b"/>
                </a:tc>
                <a:tc hMerge="1">
                  <a:txBody>
                    <a:bodyPr/>
                    <a:lstStyle/>
                    <a:p>
                      <a:pPr marL="0" marR="0" algn="ctr">
                        <a:lnSpc>
                          <a:spcPct val="115000"/>
                        </a:lnSpc>
                        <a:spcBef>
                          <a:spcPts val="0"/>
                        </a:spcBef>
                        <a:spcAft>
                          <a:spcPts val="1000"/>
                        </a:spcAft>
                      </a:pPr>
                      <a:endParaRPr lang="en-US" sz="1800" u="none" dirty="0">
                        <a:effectLst/>
                        <a:latin typeface="Calibri"/>
                        <a:ea typeface="Calibri"/>
                        <a:cs typeface="Times New Roman"/>
                      </a:endParaRPr>
                    </a:p>
                  </a:txBody>
                  <a:tcPr marL="55082" marR="55082" marT="0" marB="0" anchor="b"/>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10" name="TextBox 9"/>
          <p:cNvSpPr txBox="1"/>
          <p:nvPr/>
        </p:nvSpPr>
        <p:spPr>
          <a:xfrm>
            <a:off x="838200" y="304800"/>
            <a:ext cx="7772400" cy="584775"/>
          </a:xfrm>
          <a:prstGeom prst="rect">
            <a:avLst/>
          </a:prstGeom>
          <a:noFill/>
        </p:spPr>
        <p:txBody>
          <a:bodyPr wrap="square" rtlCol="0">
            <a:spAutoFit/>
          </a:bodyPr>
          <a:lstStyle/>
          <a:p>
            <a:r>
              <a:rPr lang="en-US" sz="3200" dirty="0" smtClean="0">
                <a:solidFill>
                  <a:srgbClr val="00C459"/>
                </a:solidFill>
              </a:rPr>
              <a:t>OLS estimates of the overshooting equation</a:t>
            </a:r>
            <a:endParaRPr lang="en-US" sz="3200" dirty="0">
              <a:solidFill>
                <a:srgbClr val="00B050"/>
              </a:solidFill>
            </a:endParaRPr>
          </a:p>
        </p:txBody>
      </p:sp>
      <p:sp>
        <p:nvSpPr>
          <p:cNvPr id="3" name="TextBox 2"/>
          <p:cNvSpPr txBox="1"/>
          <p:nvPr/>
        </p:nvSpPr>
        <p:spPr>
          <a:xfrm>
            <a:off x="3724587" y="6558280"/>
            <a:ext cx="1228413" cy="307777"/>
          </a:xfrm>
          <a:prstGeom prst="rect">
            <a:avLst/>
          </a:prstGeom>
          <a:noFill/>
        </p:spPr>
        <p:txBody>
          <a:bodyPr wrap="none" rtlCol="0">
            <a:spAutoFit/>
          </a:bodyPr>
          <a:lstStyle/>
          <a:p>
            <a:r>
              <a:rPr lang="en-US" sz="1400" dirty="0" smtClean="0"/>
              <a:t>Frankel (2014)</a:t>
            </a:r>
            <a:endParaRPr lang="en-US" sz="1400" dirty="0"/>
          </a:p>
        </p:txBody>
      </p:sp>
      <p:sp>
        <p:nvSpPr>
          <p:cNvPr id="9" name="Rounded Rectangle 8"/>
          <p:cNvSpPr/>
          <p:nvPr/>
        </p:nvSpPr>
        <p:spPr>
          <a:xfrm>
            <a:off x="2778760" y="3002280"/>
            <a:ext cx="1519393" cy="1315720"/>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4444527" y="3002280"/>
            <a:ext cx="1412713" cy="1315720"/>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5928360" y="3002280"/>
            <a:ext cx="1351280" cy="1315720"/>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a:off x="7376160" y="2697480"/>
            <a:ext cx="1351280" cy="1610360"/>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641168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9" grpId="0" animBg="1"/>
      <p:bldP spid="11" grpId="0" animBg="1"/>
      <p:bldP spid="12" grpId="0" animBg="1"/>
      <p:bldP spid="1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066800"/>
            <a:ext cx="8610600" cy="457200"/>
          </a:xfrm>
          <a:ln w="38100">
            <a:solidFill>
              <a:schemeClr val="accent1"/>
            </a:solidFill>
          </a:ln>
        </p:spPr>
        <p:txBody>
          <a:bodyPr>
            <a:normAutofit/>
          </a:bodyPr>
          <a:lstStyle/>
          <a:p>
            <a:r>
              <a:rPr lang="da-DK" sz="1800" dirty="0" smtClean="0"/>
              <a:t>                  </a:t>
            </a:r>
            <a:r>
              <a:rPr lang="da-DK" sz="1600" dirty="0" smtClean="0"/>
              <a:t>Feb 1951-Apr.2018     Feb 1951-Feb </a:t>
            </a:r>
            <a:r>
              <a:rPr lang="da-DK" sz="1600" dirty="0"/>
              <a:t>2014   </a:t>
            </a:r>
            <a:r>
              <a:rPr lang="da-DK" sz="1600" dirty="0" smtClean="0"/>
              <a:t> </a:t>
            </a:r>
            <a:r>
              <a:rPr lang="da-DK" sz="1600" dirty="0"/>
              <a:t>Feb </a:t>
            </a:r>
            <a:r>
              <a:rPr lang="da-DK" sz="1600" dirty="0" smtClean="0"/>
              <a:t>1951-Apr.2018      Dec1969-Apr.2018</a:t>
            </a:r>
            <a:endParaRPr lang="en-US" sz="16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024543555"/>
              </p:ext>
            </p:extLst>
          </p:nvPr>
        </p:nvGraphicFramePr>
        <p:xfrm>
          <a:off x="248934" y="1447800"/>
          <a:ext cx="8686798" cy="4519075"/>
        </p:xfrm>
        <a:graphic>
          <a:graphicData uri="http://schemas.openxmlformats.org/drawingml/2006/table">
            <a:tbl>
              <a:tblPr firstRow="1" firstCol="1" bandRow="1">
                <a:tableStyleId>{5C22544A-7EE6-4342-B048-85BDC9FD1C3A}</a:tableStyleId>
              </a:tblPr>
              <a:tblGrid>
                <a:gridCol w="1371599"/>
                <a:gridCol w="1529575"/>
                <a:gridCol w="1992159"/>
                <a:gridCol w="1793436"/>
                <a:gridCol w="2000029"/>
              </a:tblGrid>
              <a:tr h="247938">
                <a:tc>
                  <a:txBody>
                    <a:bodyPr/>
                    <a:lstStyle/>
                    <a:p>
                      <a:pPr marL="0" marR="0">
                        <a:spcBef>
                          <a:spcPts val="0"/>
                        </a:spcBef>
                        <a:spcAft>
                          <a:spcPts val="0"/>
                        </a:spcAft>
                      </a:pPr>
                      <a:r>
                        <a:rPr lang="en-US" sz="1000" dirty="0">
                          <a:effectLst/>
                        </a:rPr>
                        <a:t> </a:t>
                      </a:r>
                      <a:endParaRPr lang="en-US" sz="12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(1)</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(2)</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(3)</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(4)</a:t>
                      </a:r>
                      <a:endParaRPr lang="en-US" sz="1800" dirty="0">
                        <a:effectLst/>
                        <a:latin typeface="Cambria"/>
                        <a:ea typeface="MS Mincho"/>
                        <a:cs typeface="Times New Roman"/>
                      </a:endParaRPr>
                    </a:p>
                  </a:txBody>
                  <a:tcPr marL="68580" marR="68580" marT="0" marB="0" anchor="b"/>
                </a:tc>
              </a:tr>
              <a:tr h="275487">
                <a:tc>
                  <a:txBody>
                    <a:bodyPr/>
                    <a:lstStyle/>
                    <a:p>
                      <a:pPr marL="0" marR="0">
                        <a:spcBef>
                          <a:spcPts val="0"/>
                        </a:spcBef>
                        <a:spcAft>
                          <a:spcPts val="0"/>
                        </a:spcAft>
                      </a:pPr>
                      <a:endParaRPr lang="en-US" sz="1800" dirty="0">
                        <a:effectLst/>
                        <a:latin typeface="Cambria"/>
                        <a:ea typeface="MS Mincho"/>
                        <a:cs typeface="Times New Roman"/>
                      </a:endParaRPr>
                    </a:p>
                  </a:txBody>
                  <a:tcPr marL="68580" marR="68580" marT="0" marB="0" anchor="b"/>
                </a:tc>
                <a:tc gridSpan="4">
                  <a:txBody>
                    <a:bodyPr/>
                    <a:lstStyle/>
                    <a:p>
                      <a:pPr marL="0" marR="0" algn="ctr">
                        <a:spcBef>
                          <a:spcPts val="0"/>
                        </a:spcBef>
                        <a:spcAft>
                          <a:spcPts val="0"/>
                        </a:spcAft>
                      </a:pPr>
                      <a:r>
                        <a:rPr lang="en-US" sz="2000" dirty="0" smtClean="0">
                          <a:effectLst/>
                          <a:latin typeface="Calibri" panose="020F0502020204030204" pitchFamily="34" charset="0"/>
                          <a:ea typeface="MS Mincho"/>
                          <a:cs typeface="Times New Roman"/>
                        </a:rPr>
                        <a:t>Dependent variable: Log of Real Commodity</a:t>
                      </a:r>
                      <a:r>
                        <a:rPr lang="en-US" sz="2000" baseline="0" dirty="0" smtClean="0">
                          <a:effectLst/>
                          <a:latin typeface="Calibri" panose="020F0502020204030204" pitchFamily="34" charset="0"/>
                          <a:ea typeface="MS Mincho"/>
                          <a:cs typeface="Times New Roman"/>
                        </a:rPr>
                        <a:t> Price Index</a:t>
                      </a:r>
                      <a:endParaRPr lang="en-US" sz="2000" dirty="0">
                        <a:effectLst/>
                        <a:latin typeface="Calibri" panose="020F0502020204030204" pitchFamily="34" charset="0"/>
                        <a:ea typeface="MS Mincho"/>
                        <a:cs typeface="Times New Roman"/>
                      </a:endParaRPr>
                    </a:p>
                  </a:txBody>
                  <a:tcPr marL="68580" marR="68580" marT="0" marB="0" anchor="b"/>
                </a:tc>
                <a:tc hMerge="1">
                  <a:txBody>
                    <a:bodyPr/>
                    <a:lstStyle/>
                    <a:p>
                      <a:pPr marL="0" marR="0" algn="ctr">
                        <a:spcBef>
                          <a:spcPts val="0"/>
                        </a:spcBef>
                        <a:spcAft>
                          <a:spcPts val="0"/>
                        </a:spcAft>
                      </a:pPr>
                      <a:endParaRPr lang="en-US" sz="1800" dirty="0">
                        <a:effectLst/>
                        <a:latin typeface="Cambria"/>
                        <a:ea typeface="MS Mincho"/>
                        <a:cs typeface="Times New Roman"/>
                      </a:endParaRPr>
                    </a:p>
                  </a:txBody>
                  <a:tcPr marL="68580" marR="68580" marT="0" marB="0" anchor="b"/>
                </a:tc>
                <a:tc hMerge="1">
                  <a:txBody>
                    <a:bodyPr/>
                    <a:lstStyle/>
                    <a:p>
                      <a:pPr marL="0" marR="0" algn="ctr">
                        <a:spcBef>
                          <a:spcPts val="0"/>
                        </a:spcBef>
                        <a:spcAft>
                          <a:spcPts val="0"/>
                        </a:spcAft>
                      </a:pPr>
                      <a:endParaRPr lang="en-US" sz="1800" dirty="0">
                        <a:effectLst/>
                        <a:latin typeface="Cambria"/>
                        <a:ea typeface="MS Mincho"/>
                        <a:cs typeface="Times New Roman"/>
                      </a:endParaRPr>
                    </a:p>
                  </a:txBody>
                  <a:tcPr marL="68580" marR="68580" marT="0" marB="0" anchor="b"/>
                </a:tc>
                <a:tc hMerge="1">
                  <a:txBody>
                    <a:bodyPr/>
                    <a:lstStyle/>
                    <a:p>
                      <a:pPr marL="0" marR="0" algn="ctr">
                        <a:spcBef>
                          <a:spcPts val="0"/>
                        </a:spcBef>
                        <a:spcAft>
                          <a:spcPts val="0"/>
                        </a:spcAft>
                      </a:pPr>
                      <a:endParaRPr lang="en-US" sz="1800" dirty="0">
                        <a:effectLst/>
                        <a:latin typeface="Cambria"/>
                        <a:ea typeface="MS Mincho"/>
                        <a:cs typeface="Times New Roman"/>
                      </a:endParaRPr>
                    </a:p>
                  </a:txBody>
                  <a:tcPr marL="68580" marR="68580" marT="0" marB="0" anchor="b"/>
                </a:tc>
              </a:tr>
              <a:tr h="743815">
                <a:tc>
                  <a:txBody>
                    <a:bodyPr/>
                    <a:lstStyle/>
                    <a:p>
                      <a:pPr marL="0" marR="0">
                        <a:spcBef>
                          <a:spcPts val="0"/>
                        </a:spcBef>
                        <a:spcAft>
                          <a:spcPts val="0"/>
                        </a:spcAft>
                      </a:pPr>
                      <a:r>
                        <a:rPr lang="en-US" sz="1800" dirty="0">
                          <a:effectLst/>
                        </a:rPr>
                        <a:t>VARIABLES</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smtClean="0">
                          <a:effectLst/>
                        </a:rPr>
                        <a:t>CRB </a:t>
                      </a:r>
                      <a:r>
                        <a:rPr lang="en-US" sz="1800" dirty="0">
                          <a:effectLst/>
                        </a:rPr>
                        <a:t>(BLS) Foods Price </a:t>
                      </a:r>
                      <a:r>
                        <a:rPr lang="en-US" sz="1800" dirty="0" smtClean="0">
                          <a:effectLst/>
                        </a:rPr>
                        <a:t>Index</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smtClean="0">
                          <a:effectLst/>
                        </a:rPr>
                        <a:t>Dow </a:t>
                      </a:r>
                      <a:r>
                        <a:rPr lang="en-US" sz="1800" dirty="0">
                          <a:effectLst/>
                        </a:rPr>
                        <a:t>Jones-AIG Commodity Price </a:t>
                      </a:r>
                      <a:r>
                        <a:rPr lang="en-US" sz="1800" dirty="0" smtClean="0">
                          <a:effectLst/>
                        </a:rPr>
                        <a:t>Index</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smtClean="0">
                          <a:effectLst/>
                        </a:rPr>
                        <a:t>Moody's </a:t>
                      </a:r>
                      <a:r>
                        <a:rPr lang="en-US" sz="1800" dirty="0">
                          <a:effectLst/>
                        </a:rPr>
                        <a:t>Commodity Price </a:t>
                      </a:r>
                      <a:r>
                        <a:rPr lang="en-US" sz="1800" dirty="0" smtClean="0">
                          <a:effectLst/>
                        </a:rPr>
                        <a:t>Index</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smtClean="0">
                          <a:effectLst/>
                        </a:rPr>
                        <a:t>Goldman </a:t>
                      </a:r>
                      <a:r>
                        <a:rPr lang="en-US" sz="1800" dirty="0">
                          <a:effectLst/>
                        </a:rPr>
                        <a:t>Sachs Commodity Price </a:t>
                      </a:r>
                      <a:r>
                        <a:rPr lang="en-US" sz="1800" dirty="0" smtClean="0">
                          <a:effectLst/>
                        </a:rPr>
                        <a:t>Index</a:t>
                      </a:r>
                      <a:endParaRPr lang="en-US" sz="1800" dirty="0">
                        <a:effectLst/>
                        <a:latin typeface="Cambria"/>
                        <a:ea typeface="MS Mincho"/>
                        <a:cs typeface="Times New Roman"/>
                      </a:endParaRPr>
                    </a:p>
                  </a:txBody>
                  <a:tcPr marL="68580" marR="68580" marT="0" marB="0" anchor="b"/>
                </a:tc>
              </a:tr>
              <a:tr h="137744">
                <a:tc>
                  <a:txBody>
                    <a:bodyPr/>
                    <a:lstStyle/>
                    <a:p>
                      <a:pPr marL="0" marR="0">
                        <a:spcBef>
                          <a:spcPts val="0"/>
                        </a:spcBef>
                        <a:spcAft>
                          <a:spcPts val="0"/>
                        </a:spcAft>
                      </a:pPr>
                      <a:r>
                        <a:rPr lang="en-US" sz="1000">
                          <a:effectLst/>
                        </a:rPr>
                        <a:t> </a:t>
                      </a:r>
                      <a:endParaRPr lang="en-US" sz="120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000" dirty="0">
                          <a:effectLst/>
                        </a:rPr>
                        <a:t> </a:t>
                      </a:r>
                      <a:endParaRPr lang="en-US" sz="12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000" dirty="0">
                          <a:effectLst/>
                        </a:rPr>
                        <a:t> </a:t>
                      </a:r>
                      <a:endParaRPr lang="en-US" sz="12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000" dirty="0">
                          <a:effectLst/>
                        </a:rPr>
                        <a:t> </a:t>
                      </a:r>
                      <a:endParaRPr lang="en-US" sz="12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000">
                          <a:effectLst/>
                        </a:rPr>
                        <a:t> </a:t>
                      </a:r>
                      <a:endParaRPr lang="en-US" sz="1200">
                        <a:effectLst/>
                        <a:latin typeface="Cambria"/>
                        <a:ea typeface="MS Mincho"/>
                        <a:cs typeface="Times New Roman"/>
                      </a:endParaRPr>
                    </a:p>
                  </a:txBody>
                  <a:tcPr marL="68580" marR="68580" marT="0" marB="0" anchor="b"/>
                </a:tc>
              </a:tr>
              <a:tr h="991753">
                <a:tc>
                  <a:txBody>
                    <a:bodyPr/>
                    <a:lstStyle/>
                    <a:p>
                      <a:pPr marL="0" marR="0">
                        <a:spcBef>
                          <a:spcPts val="0"/>
                        </a:spcBef>
                        <a:spcAft>
                          <a:spcPts val="0"/>
                        </a:spcAft>
                      </a:pPr>
                      <a:r>
                        <a:rPr lang="en-US" sz="2400" dirty="0">
                          <a:effectLst/>
                        </a:rPr>
                        <a:t>Real Interest Rate</a:t>
                      </a:r>
                      <a:endParaRPr lang="en-US" sz="24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2400" b="1" dirty="0">
                          <a:effectLst/>
                        </a:rPr>
                        <a:t>-</a:t>
                      </a:r>
                      <a:r>
                        <a:rPr lang="en-US" sz="2400" b="1" dirty="0" smtClean="0">
                          <a:effectLst/>
                        </a:rPr>
                        <a:t>0.026***</a:t>
                      </a:r>
                      <a:br>
                        <a:rPr lang="en-US" sz="2400" b="1" dirty="0" smtClean="0">
                          <a:effectLst/>
                        </a:rPr>
                      </a:br>
                      <a:endParaRPr lang="en-US" sz="2400" b="1"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2400" b="1" dirty="0">
                          <a:effectLst/>
                        </a:rPr>
                        <a:t>-</a:t>
                      </a:r>
                      <a:r>
                        <a:rPr lang="en-US" sz="2400" b="1" dirty="0" smtClean="0">
                          <a:effectLst/>
                        </a:rPr>
                        <a:t>0.026***</a:t>
                      </a:r>
                      <a:br>
                        <a:rPr lang="en-US" sz="2400" b="1" dirty="0" smtClean="0">
                          <a:effectLst/>
                        </a:rPr>
                      </a:br>
                      <a:endParaRPr lang="en-US" sz="2400" b="1"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2400" b="1" dirty="0">
                          <a:effectLst/>
                        </a:rPr>
                        <a:t>-</a:t>
                      </a:r>
                      <a:r>
                        <a:rPr lang="en-US" sz="2400" b="1" dirty="0" smtClean="0">
                          <a:effectLst/>
                        </a:rPr>
                        <a:t>0.088***</a:t>
                      </a:r>
                      <a:br>
                        <a:rPr lang="en-US" sz="2400" b="1" dirty="0" smtClean="0">
                          <a:effectLst/>
                        </a:rPr>
                      </a:br>
                      <a:endParaRPr lang="en-US" sz="2400" b="1"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2400" b="1" dirty="0">
                          <a:effectLst/>
                        </a:rPr>
                        <a:t>-</a:t>
                      </a:r>
                      <a:r>
                        <a:rPr lang="en-US" sz="2400" b="1" dirty="0" smtClean="0">
                          <a:effectLst/>
                        </a:rPr>
                        <a:t>0.071***</a:t>
                      </a:r>
                      <a:br>
                        <a:rPr lang="en-US" sz="2400" b="1" dirty="0" smtClean="0">
                          <a:effectLst/>
                        </a:rPr>
                      </a:br>
                      <a:endParaRPr lang="en-US" sz="2400" b="1" dirty="0">
                        <a:effectLst/>
                        <a:latin typeface="Cambria"/>
                        <a:ea typeface="MS Mincho"/>
                        <a:cs typeface="Times New Roman"/>
                      </a:endParaRPr>
                    </a:p>
                  </a:txBody>
                  <a:tcPr marL="68580" marR="68580" marT="0" marB="0" anchor="b"/>
                </a:tc>
              </a:tr>
              <a:tr h="247938">
                <a:tc>
                  <a:txBody>
                    <a:bodyPr/>
                    <a:lstStyle/>
                    <a:p>
                      <a:endParaRPr lang="en-US" sz="1200">
                        <a:effectLst/>
                        <a:latin typeface="Cambria"/>
                      </a:endParaRPr>
                    </a:p>
                  </a:txBody>
                  <a:tcPr marL="68580" marR="68580" marT="0" marB="0" anchor="b"/>
                </a:tc>
                <a:tc>
                  <a:txBody>
                    <a:bodyPr/>
                    <a:lstStyle/>
                    <a:p>
                      <a:pPr marL="0" marR="0" algn="ctr">
                        <a:spcBef>
                          <a:spcPts val="0"/>
                        </a:spcBef>
                        <a:spcAft>
                          <a:spcPts val="0"/>
                        </a:spcAft>
                      </a:pPr>
                      <a:r>
                        <a:rPr lang="en-US" sz="1800" dirty="0">
                          <a:effectLst/>
                        </a:rPr>
                        <a:t>(0.007)</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(0.007)</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a:effectLst/>
                        </a:rPr>
                        <a:t>(0.005)</a:t>
                      </a:r>
                      <a:endParaRPr lang="en-US" sz="180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(0.006</a:t>
                      </a:r>
                      <a:r>
                        <a:rPr lang="en-US" sz="1800" dirty="0" smtClean="0">
                          <a:effectLst/>
                        </a:rPr>
                        <a:t>)</a:t>
                      </a:r>
                      <a:endParaRPr lang="en-US" sz="1800" dirty="0">
                        <a:effectLst/>
                        <a:latin typeface="Cambria"/>
                        <a:ea typeface="MS Mincho"/>
                        <a:cs typeface="Times New Roman"/>
                      </a:endParaRPr>
                    </a:p>
                  </a:txBody>
                  <a:tcPr marL="68580" marR="68580" marT="0" marB="0" anchor="b"/>
                </a:tc>
              </a:tr>
              <a:tr h="330584">
                <a:tc>
                  <a:txBody>
                    <a:bodyPr/>
                    <a:lstStyle/>
                    <a:p>
                      <a:pPr marL="0" marR="0">
                        <a:spcBef>
                          <a:spcPts val="0"/>
                        </a:spcBef>
                        <a:spcAft>
                          <a:spcPts val="0"/>
                        </a:spcAft>
                      </a:pPr>
                      <a:r>
                        <a:rPr lang="en-US" sz="2400" dirty="0">
                          <a:effectLst/>
                        </a:rPr>
                        <a:t>Constant</a:t>
                      </a:r>
                      <a:endParaRPr lang="en-US" sz="24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2400" smtClean="0">
                          <a:effectLst/>
                        </a:rPr>
                        <a:t>0.847***</a:t>
                      </a:r>
                      <a:endParaRPr lang="en-US" sz="24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2400" smtClean="0">
                          <a:effectLst/>
                        </a:rPr>
                        <a:t>0.043**</a:t>
                      </a:r>
                      <a:endParaRPr lang="en-US" sz="24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2400" smtClean="0">
                          <a:effectLst/>
                        </a:rPr>
                        <a:t>2.594***</a:t>
                      </a:r>
                      <a:endParaRPr lang="en-US" sz="24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2400" smtClean="0">
                          <a:effectLst/>
                        </a:rPr>
                        <a:t>0.713***</a:t>
                      </a:r>
                      <a:endParaRPr lang="en-US" sz="2400" dirty="0">
                        <a:effectLst/>
                        <a:latin typeface="Cambria"/>
                        <a:ea typeface="MS Mincho"/>
                        <a:cs typeface="Times New Roman"/>
                      </a:endParaRPr>
                    </a:p>
                  </a:txBody>
                  <a:tcPr marL="68580" marR="68580" marT="0" marB="0" anchor="b"/>
                </a:tc>
              </a:tr>
              <a:tr h="247938">
                <a:tc>
                  <a:txBody>
                    <a:bodyPr/>
                    <a:lstStyle/>
                    <a:p>
                      <a:endParaRPr lang="en-US" sz="1200">
                        <a:effectLst/>
                        <a:latin typeface="Cambria"/>
                      </a:endParaRPr>
                    </a:p>
                  </a:txBody>
                  <a:tcPr marL="68580" marR="68580" marT="0" marB="0" anchor="b"/>
                </a:tc>
                <a:tc>
                  <a:txBody>
                    <a:bodyPr/>
                    <a:lstStyle/>
                    <a:p>
                      <a:pPr marL="0" marR="0" algn="ctr">
                        <a:spcBef>
                          <a:spcPts val="0"/>
                        </a:spcBef>
                        <a:spcAft>
                          <a:spcPts val="0"/>
                        </a:spcAft>
                      </a:pPr>
                      <a:r>
                        <a:rPr lang="en-US" sz="1800" dirty="0">
                          <a:effectLst/>
                        </a:rPr>
                        <a:t>(0.017)</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(0.017)</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(0.013)</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(0.016)</a:t>
                      </a:r>
                      <a:endParaRPr lang="en-US" sz="1800" dirty="0">
                        <a:effectLst/>
                        <a:latin typeface="Cambria"/>
                        <a:ea typeface="MS Mincho"/>
                        <a:cs typeface="Times New Roman"/>
                      </a:endParaRPr>
                    </a:p>
                  </a:txBody>
                  <a:tcPr marL="68580" marR="68580" marT="0" marB="0" anchor="b"/>
                </a:tc>
              </a:tr>
              <a:tr h="308131">
                <a:tc>
                  <a:txBody>
                    <a:bodyPr/>
                    <a:lstStyle/>
                    <a:p>
                      <a:pPr marL="0" marR="0">
                        <a:spcBef>
                          <a:spcPts val="0"/>
                        </a:spcBef>
                        <a:spcAft>
                          <a:spcPts val="0"/>
                        </a:spcAft>
                      </a:pPr>
                      <a:r>
                        <a:rPr lang="en-US" sz="1600" dirty="0">
                          <a:effectLst/>
                        </a:rPr>
                        <a:t>Observations </a:t>
                      </a:r>
                      <a:endParaRPr lang="en-US" sz="16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a:effectLst/>
                        </a:rPr>
                        <a:t>807</a:t>
                      </a:r>
                      <a:endParaRPr lang="en-US" sz="180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757</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807</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581</a:t>
                      </a:r>
                      <a:endParaRPr lang="en-US" sz="1800" dirty="0">
                        <a:effectLst/>
                        <a:latin typeface="Cambria"/>
                        <a:ea typeface="MS Mincho"/>
                        <a:cs typeface="Times New Roman"/>
                      </a:endParaRPr>
                    </a:p>
                  </a:txBody>
                  <a:tcPr marL="68580" marR="68580" marT="0" marB="0" anchor="b"/>
                </a:tc>
              </a:tr>
              <a:tr h="278638">
                <a:tc>
                  <a:txBody>
                    <a:bodyPr/>
                    <a:lstStyle/>
                    <a:p>
                      <a:pPr marL="0" marR="0">
                        <a:spcBef>
                          <a:spcPts val="0"/>
                        </a:spcBef>
                        <a:spcAft>
                          <a:spcPts val="0"/>
                        </a:spcAft>
                      </a:pPr>
                      <a:r>
                        <a:rPr lang="en-AU" sz="1800" u="none" dirty="0" smtClean="0">
                          <a:effectLst/>
                        </a:rPr>
                        <a:t>R</a:t>
                      </a:r>
                      <a:r>
                        <a:rPr lang="en-AU" sz="1800" u="none" baseline="30000" dirty="0" smtClean="0">
                          <a:effectLst/>
                        </a:rPr>
                        <a:t>2 </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0.018</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0.022</a:t>
                      </a:r>
                      <a:endParaRPr lang="en-US" sz="1800" dirty="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a:effectLst/>
                        </a:rPr>
                        <a:t>0.295</a:t>
                      </a:r>
                      <a:endParaRPr lang="en-US" sz="1800">
                        <a:effectLst/>
                        <a:latin typeface="Cambria"/>
                        <a:ea typeface="MS Mincho"/>
                        <a:cs typeface="Times New Roman"/>
                      </a:endParaRPr>
                    </a:p>
                  </a:txBody>
                  <a:tcPr marL="68580" marR="68580" marT="0" marB="0" anchor="b"/>
                </a:tc>
                <a:tc>
                  <a:txBody>
                    <a:bodyPr/>
                    <a:lstStyle/>
                    <a:p>
                      <a:pPr marL="0" marR="0" algn="ctr">
                        <a:spcBef>
                          <a:spcPts val="0"/>
                        </a:spcBef>
                        <a:spcAft>
                          <a:spcPts val="0"/>
                        </a:spcAft>
                      </a:pPr>
                      <a:r>
                        <a:rPr lang="en-US" sz="1800" dirty="0">
                          <a:effectLst/>
                        </a:rPr>
                        <a:t>0.172</a:t>
                      </a:r>
                      <a:endParaRPr lang="en-US" sz="1800" dirty="0">
                        <a:effectLst/>
                        <a:latin typeface="Cambria"/>
                        <a:ea typeface="MS Mincho"/>
                        <a:cs typeface="Times New Roman"/>
                      </a:endParaRPr>
                    </a:p>
                  </a:txBody>
                  <a:tcPr marL="68580" marR="68580" marT="0" marB="0" anchor="b"/>
                </a:tc>
              </a:tr>
              <a:tr h="366146">
                <a:tc gridSpan="5">
                  <a:txBody>
                    <a:bodyPr/>
                    <a:lstStyle/>
                    <a:p>
                      <a:r>
                        <a:rPr lang="en-US" sz="1800" smtClean="0">
                          <a:effectLst/>
                        </a:rPr>
                        <a:t>*** </a:t>
                      </a:r>
                      <a:r>
                        <a:rPr lang="en-US" sz="1800" dirty="0">
                          <a:effectLst/>
                        </a:rPr>
                        <a:t>p&lt;0.01</a:t>
                      </a:r>
                      <a:r>
                        <a:rPr lang="en-US" sz="1800">
                          <a:effectLst/>
                        </a:rPr>
                        <a:t>, </a:t>
                      </a:r>
                      <a:r>
                        <a:rPr lang="en-US" sz="1800" smtClean="0">
                          <a:effectLst/>
                        </a:rPr>
                        <a:t>** </a:t>
                      </a:r>
                      <a:r>
                        <a:rPr lang="en-US" sz="1800" dirty="0" smtClean="0">
                          <a:effectLst/>
                        </a:rPr>
                        <a:t>p&lt;0.05.                 (Heteroskedastic </a:t>
                      </a:r>
                      <a:r>
                        <a:rPr lang="en-US" sz="1800" dirty="0">
                          <a:effectLst/>
                        </a:rPr>
                        <a:t>robust standard errors in parentheses</a:t>
                      </a:r>
                      <a:r>
                        <a:rPr lang="en-US" sz="1800" dirty="0" smtClean="0">
                          <a:effectLst/>
                        </a:rPr>
                        <a:t>.)</a:t>
                      </a:r>
                      <a:endParaRPr lang="en-US" sz="1800" dirty="0">
                        <a:effectLst/>
                        <a:latin typeface="Cambria"/>
                      </a:endParaRPr>
                    </a:p>
                  </a:txBody>
                  <a:tcPr marL="68580" marR="68580" marT="0" marB="0" anchor="b"/>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5" name="Rectangle 1"/>
          <p:cNvSpPr>
            <a:spLocks noChangeArrowheads="1"/>
          </p:cNvSpPr>
          <p:nvPr/>
        </p:nvSpPr>
        <p:spPr bwMode="auto">
          <a:xfrm>
            <a:off x="152400" y="6119336"/>
            <a:ext cx="887986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fontAlgn="base">
              <a:spcBef>
                <a:spcPct val="0"/>
              </a:spcBef>
              <a:spcAft>
                <a:spcPct val="0"/>
              </a:spcAft>
              <a:tabLst>
                <a:tab pos="228600" algn="l"/>
              </a:tabLst>
              <a:defRPr>
                <a:solidFill>
                  <a:schemeClr val="tx1"/>
                </a:solidFill>
                <a:latin typeface="Arial" pitchFamily="34" charset="0"/>
                <a:cs typeface="Arial" pitchFamily="34" charset="0"/>
              </a:defRPr>
            </a:lvl1pPr>
            <a:lvl2pPr fontAlgn="base">
              <a:spcBef>
                <a:spcPct val="0"/>
              </a:spcBef>
              <a:spcAft>
                <a:spcPct val="0"/>
              </a:spcAft>
              <a:tabLst>
                <a:tab pos="228600" algn="l"/>
              </a:tabLst>
              <a:defRPr>
                <a:solidFill>
                  <a:schemeClr val="tx1"/>
                </a:solidFill>
                <a:latin typeface="Arial" pitchFamily="34" charset="0"/>
                <a:cs typeface="Arial" pitchFamily="34" charset="0"/>
              </a:defRPr>
            </a:lvl2pPr>
            <a:lvl3pPr fontAlgn="base">
              <a:spcBef>
                <a:spcPct val="0"/>
              </a:spcBef>
              <a:spcAft>
                <a:spcPct val="0"/>
              </a:spcAft>
              <a:tabLst>
                <a:tab pos="228600" algn="l"/>
              </a:tabLst>
              <a:defRPr>
                <a:solidFill>
                  <a:schemeClr val="tx1"/>
                </a:solidFill>
                <a:latin typeface="Arial" pitchFamily="34" charset="0"/>
                <a:cs typeface="Arial" pitchFamily="34" charset="0"/>
              </a:defRPr>
            </a:lvl3pPr>
            <a:lvl4pPr fontAlgn="base">
              <a:spcBef>
                <a:spcPct val="0"/>
              </a:spcBef>
              <a:spcAft>
                <a:spcPct val="0"/>
              </a:spcAft>
              <a:tabLst>
                <a:tab pos="228600" algn="l"/>
              </a:tabLst>
              <a:defRPr>
                <a:solidFill>
                  <a:schemeClr val="tx1"/>
                </a:solidFill>
                <a:latin typeface="Arial" pitchFamily="34" charset="0"/>
                <a:cs typeface="Arial" pitchFamily="34" charset="0"/>
              </a:defRPr>
            </a:lvl4pPr>
            <a:lvl5pPr fontAlgn="base">
              <a:spcBef>
                <a:spcPct val="0"/>
              </a:spcBef>
              <a:spcAft>
                <a:spcPct val="0"/>
              </a:spcAft>
              <a:tabLst>
                <a:tab pos="228600" algn="l"/>
              </a:tabLst>
              <a:defRPr>
                <a:solidFill>
                  <a:schemeClr val="tx1"/>
                </a:solidFill>
                <a:latin typeface="Arial" pitchFamily="34" charset="0"/>
                <a:cs typeface="Arial" pitchFamily="34" charset="0"/>
              </a:defRPr>
            </a:lvl5pPr>
            <a:lvl6pPr fontAlgn="base">
              <a:spcBef>
                <a:spcPct val="0"/>
              </a:spcBef>
              <a:spcAft>
                <a:spcPct val="0"/>
              </a:spcAft>
              <a:tabLst>
                <a:tab pos="228600" algn="l"/>
              </a:tabLst>
              <a:defRPr>
                <a:solidFill>
                  <a:schemeClr val="tx1"/>
                </a:solidFill>
                <a:latin typeface="Arial" pitchFamily="34" charset="0"/>
                <a:cs typeface="Arial" pitchFamily="34" charset="0"/>
              </a:defRPr>
            </a:lvl6pPr>
            <a:lvl7pPr fontAlgn="base">
              <a:spcBef>
                <a:spcPct val="0"/>
              </a:spcBef>
              <a:spcAft>
                <a:spcPct val="0"/>
              </a:spcAft>
              <a:tabLst>
                <a:tab pos="228600" algn="l"/>
              </a:tabLst>
              <a:defRPr>
                <a:solidFill>
                  <a:schemeClr val="tx1"/>
                </a:solidFill>
                <a:latin typeface="Arial" pitchFamily="34" charset="0"/>
                <a:cs typeface="Arial" pitchFamily="34" charset="0"/>
              </a:defRPr>
            </a:lvl7pPr>
            <a:lvl8pPr fontAlgn="base">
              <a:spcBef>
                <a:spcPct val="0"/>
              </a:spcBef>
              <a:spcAft>
                <a:spcPct val="0"/>
              </a:spcAft>
              <a:tabLst>
                <a:tab pos="228600" algn="l"/>
              </a:tabLst>
              <a:defRPr>
                <a:solidFill>
                  <a:schemeClr val="tx1"/>
                </a:solidFill>
                <a:latin typeface="Arial" pitchFamily="34" charset="0"/>
                <a:cs typeface="Arial" pitchFamily="34" charset="0"/>
              </a:defRPr>
            </a:lvl8pPr>
            <a:lvl9pPr fontAlgn="base">
              <a:spcBef>
                <a:spcPct val="0"/>
              </a:spcBef>
              <a:spcAft>
                <a:spcPct val="0"/>
              </a:spcAft>
              <a:tabLst>
                <a:tab pos="228600" algn="l"/>
              </a:tabLst>
              <a:defRPr>
                <a:solidFill>
                  <a:schemeClr val="tx1"/>
                </a:solidFill>
                <a:latin typeface="Arial" pitchFamily="34" charset="0"/>
                <a:cs typeface="Arial" pitchFamily="34" charset="0"/>
              </a:defRPr>
            </a:lvl9pPr>
          </a:lstStyle>
          <a:p>
            <a:pPr eaLnBrk="0" hangingPunct="0">
              <a:buFontTx/>
              <a:buChar char="•"/>
            </a:pPr>
            <a: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t>REAL INTEREST RATE</a:t>
            </a:r>
            <a:r>
              <a:rPr kumimoji="0" lang="en-US" altLang="en-US" sz="1200" b="0" i="0" u="none" strike="noStrike" cap="none" normalizeH="0" baseline="0" dirty="0" smtClean="0">
                <a:ln>
                  <a:noFill/>
                </a:ln>
                <a:solidFill>
                  <a:schemeClr val="tx1"/>
                </a:solidFill>
                <a:effectLst/>
                <a:latin typeface="Cambria"/>
                <a:ea typeface="MS Mincho" pitchFamily="49" charset="-128"/>
                <a:cs typeface="Times New Roman" pitchFamily="18" charset="0"/>
              </a:rPr>
              <a:t> </a:t>
            </a:r>
            <a: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t>(Month X, YEAR T)</a:t>
            </a:r>
            <a:r>
              <a:rPr kumimoji="0" lang="en-US" altLang="en-US" sz="1200" b="0" i="0" u="none" strike="noStrike" cap="none" normalizeH="0" baseline="0" dirty="0" smtClean="0">
                <a:ln>
                  <a:noFill/>
                </a:ln>
                <a:solidFill>
                  <a:schemeClr val="tx1"/>
                </a:solidFill>
                <a:effectLst/>
                <a:latin typeface="Cambria"/>
                <a:ea typeface="MS Mincho" pitchFamily="49" charset="-128"/>
                <a:cs typeface="Times New Roman" pitchFamily="18" charset="0"/>
              </a:rPr>
              <a:t>  </a:t>
            </a:r>
            <a: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t>= [ 3-TBILL(Month X, YEAR T)/100 -</a:t>
            </a:r>
            <a:r>
              <a:rPr kumimoji="0" lang="en-US" altLang="en-US" sz="1200" b="0" i="0" u="none" strike="noStrike" cap="none" normalizeH="0" baseline="0" dirty="0" smtClean="0">
                <a:ln>
                  <a:noFill/>
                </a:ln>
                <a:solidFill>
                  <a:schemeClr val="tx1"/>
                </a:solidFill>
                <a:effectLst/>
                <a:latin typeface="Cambria"/>
                <a:ea typeface="MS Mincho" pitchFamily="49" charset="-128"/>
                <a:cs typeface="Times New Roman" pitchFamily="18" charset="0"/>
              </a:rPr>
              <a:t> </a:t>
            </a:r>
            <a: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t>INFLATION (Month X-1, YEAR T</a:t>
            </a:r>
            <a:r>
              <a:rPr kumimoji="0" lang="en-US" altLang="en-US" sz="1200" b="0" i="0" u="none" strike="noStrike" cap="none" normalizeH="0" baseline="0" smtClean="0">
                <a:ln>
                  <a:noFill/>
                </a:ln>
                <a:solidFill>
                  <a:schemeClr val="tx1"/>
                </a:solidFill>
                <a:effectLst/>
                <a:latin typeface="Calibri" pitchFamily="34" charset="0"/>
                <a:ea typeface="MS Mincho" pitchFamily="49" charset="-128"/>
                <a:cs typeface="Times New Roman" pitchFamily="18" charset="0"/>
              </a:rPr>
              <a:t>) ]*100 </a:t>
            </a:r>
            <a:r>
              <a:rPr kumimoji="0" lang="en-US" altLang="en-US" sz="1200" b="0" i="0" u="none" strike="noStrike" cap="none" normalizeH="0" baseline="0" dirty="0" smtClean="0">
                <a:ln>
                  <a:noFill/>
                </a:ln>
                <a:solidFill>
                  <a:schemeClr val="tx1"/>
                </a:solidFill>
                <a:effectLst/>
                <a:latin typeface="Cambria"/>
                <a:ea typeface="MS Mincho" pitchFamily="49" charset="-128"/>
                <a:cs typeface="Times New Roman" pitchFamily="18" charset="0"/>
              </a:rPr>
              <a:t> </a:t>
            </a:r>
            <a: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t> for months (Feb-Dec) ; </a:t>
            </a:r>
            <a:b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br>
            <a: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t>for Jan we take</a:t>
            </a:r>
            <a:r>
              <a:rPr kumimoji="0" lang="en-US" altLang="en-US" sz="1200" b="0" i="0" u="none" strike="noStrike" cap="none" normalizeH="0" baseline="0" dirty="0" smtClean="0">
                <a:ln>
                  <a:noFill/>
                </a:ln>
                <a:solidFill>
                  <a:schemeClr val="tx1"/>
                </a:solidFill>
                <a:effectLst/>
                <a:latin typeface="Cambria"/>
                <a:ea typeface="MS Mincho" pitchFamily="49" charset="-128"/>
                <a:cs typeface="Times New Roman" pitchFamily="18" charset="0"/>
              </a:rPr>
              <a:t> </a:t>
            </a:r>
            <a: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t>INFLATION (Month X-1, YEAR T-1</a:t>
            </a:r>
            <a:r>
              <a:rPr lang="en-US" altLang="en-US" sz="1200" dirty="0">
                <a:latin typeface="Calibri" pitchFamily="34" charset="0"/>
                <a:ea typeface="MS Mincho" pitchFamily="49" charset="-128"/>
                <a:cs typeface="Times New Roman" pitchFamily="18" charset="0"/>
              </a:rPr>
              <a:t>). </a:t>
            </a:r>
            <a:r>
              <a:rPr lang="en-US" altLang="en-US" sz="1200" dirty="0" smtClean="0">
                <a:latin typeface="Calibri" pitchFamily="34" charset="0"/>
                <a:ea typeface="MS Mincho" pitchFamily="49" charset="-128"/>
                <a:cs typeface="Times New Roman" pitchFamily="18" charset="0"/>
              </a:rPr>
              <a:t> </a:t>
            </a:r>
            <a:r>
              <a:rPr lang="en-US" altLang="en-US" sz="500" dirty="0" smtClean="0">
                <a:latin typeface="Calibri" pitchFamily="34" charset="0"/>
                <a:ea typeface="MS Mincho" pitchFamily="49" charset="-128"/>
                <a:cs typeface="Times New Roman" pitchFamily="18" charset="0"/>
              </a:rPr>
              <a:t>●</a:t>
            </a:r>
            <a:r>
              <a:rPr lang="en-US" altLang="en-US" sz="1200" dirty="0" smtClean="0">
                <a:latin typeface="Calibri" pitchFamily="34" charset="0"/>
                <a:ea typeface="MS Mincho" pitchFamily="49" charset="-128"/>
                <a:cs typeface="Times New Roman" pitchFamily="18" charset="0"/>
              </a:rPr>
              <a:t> INFLATION </a:t>
            </a:r>
            <a:r>
              <a:rPr lang="en-US" altLang="en-US" sz="1200" dirty="0">
                <a:latin typeface="Calibri" pitchFamily="34" charset="0"/>
                <a:ea typeface="MS Mincho" pitchFamily="49" charset="-128"/>
                <a:cs typeface="Times New Roman" pitchFamily="18" charset="0"/>
              </a:rPr>
              <a:t>(Month X, Year T) =Log</a:t>
            </a:r>
            <a:r>
              <a:rPr lang="en-US" altLang="en-US" sz="1200" dirty="0">
                <a:latin typeface="Cambria"/>
                <a:ea typeface="MS Mincho" pitchFamily="49" charset="-128"/>
                <a:cs typeface="Times New Roman" pitchFamily="18" charset="0"/>
              </a:rPr>
              <a:t> </a:t>
            </a:r>
            <a:r>
              <a:rPr lang="en-US" altLang="en-US" sz="1200" dirty="0">
                <a:latin typeface="Calibri" pitchFamily="34" charset="0"/>
                <a:ea typeface="MS Mincho" pitchFamily="49" charset="-128"/>
                <a:cs typeface="Times New Roman" pitchFamily="18" charset="0"/>
              </a:rPr>
              <a:t>CPI (Month X, Year T) </a:t>
            </a:r>
            <a:r>
              <a:rPr lang="en-US" altLang="en-US" sz="1200" dirty="0">
                <a:latin typeface="Cambria"/>
                <a:ea typeface="MS Mincho" pitchFamily="49" charset="-128"/>
                <a:cs typeface="Times New Roman" pitchFamily="18" charset="0"/>
              </a:rPr>
              <a:t>– </a:t>
            </a:r>
            <a:r>
              <a:rPr lang="en-US" altLang="en-US" sz="1200" dirty="0">
                <a:latin typeface="Calibri" pitchFamily="34" charset="0"/>
                <a:ea typeface="MS Mincho" pitchFamily="49" charset="-128"/>
                <a:cs typeface="Times New Roman" pitchFamily="18" charset="0"/>
              </a:rPr>
              <a:t>Log CPI (Month X, Year T-1</a:t>
            </a:r>
            <a:r>
              <a:rPr lang="en-US" altLang="en-US" sz="1200" dirty="0" smtClean="0">
                <a:latin typeface="Calibri" pitchFamily="34" charset="0"/>
                <a:ea typeface="MS Mincho" pitchFamily="49" charset="-128"/>
                <a:cs typeface="Times New Roman" pitchFamily="18" charset="0"/>
              </a:rPr>
              <a:t>).</a:t>
            </a:r>
            <a:endParaRPr kumimoji="0" lang="en-US" altLang="en-US" sz="12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tab pos="228600" algn="l"/>
              </a:tabLst>
            </a:pPr>
            <a:r>
              <a:rPr kumimoji="0" lang="en-US" altLang="en-US" sz="1200" b="0" i="0" u="none" strike="noStrike" cap="none" normalizeH="0" baseline="0" dirty="0" smtClean="0">
                <a:ln>
                  <a:noFill/>
                </a:ln>
                <a:solidFill>
                  <a:schemeClr val="tx1"/>
                </a:solidFill>
                <a:effectLst/>
                <a:latin typeface="Calibri" pitchFamily="34" charset="0"/>
                <a:ea typeface="MS Mincho" pitchFamily="49" charset="-128"/>
                <a:cs typeface="Times New Roman" pitchFamily="18" charset="0"/>
              </a:rPr>
              <a:t>Source for 3-month treasury bill rates: FRB of St. Louis.   Source for Commodity Price Indexes: Global Financial Data</a:t>
            </a:r>
            <a:endParaRPr kumimoji="0" lang="en-US" altLang="en-US" sz="1200" b="0" i="0" u="none" strike="noStrike" cap="none" normalizeH="0" baseline="0" dirty="0" smtClean="0">
              <a:ln>
                <a:noFill/>
              </a:ln>
              <a:solidFill>
                <a:schemeClr val="tx1"/>
              </a:solidFill>
              <a:effectLst/>
            </a:endParaRPr>
          </a:p>
        </p:txBody>
      </p:sp>
      <p:sp>
        <p:nvSpPr>
          <p:cNvPr id="6" name="TextBox 5"/>
          <p:cNvSpPr txBox="1"/>
          <p:nvPr/>
        </p:nvSpPr>
        <p:spPr>
          <a:xfrm>
            <a:off x="76200" y="590490"/>
            <a:ext cx="9175461" cy="400110"/>
          </a:xfrm>
          <a:prstGeom prst="rect">
            <a:avLst/>
          </a:prstGeom>
          <a:noFill/>
        </p:spPr>
        <p:txBody>
          <a:bodyPr wrap="none" rtlCol="0">
            <a:spAutoFit/>
          </a:bodyPr>
          <a:lstStyle/>
          <a:p>
            <a:r>
              <a:rPr lang="en-US" sz="2000" dirty="0" smtClean="0"/>
              <a:t>Commodity price indices are significantly negatively correlated with real interest rates.</a:t>
            </a:r>
            <a:endParaRPr lang="en-US" sz="2000" dirty="0"/>
          </a:p>
        </p:txBody>
      </p:sp>
      <p:sp>
        <p:nvSpPr>
          <p:cNvPr id="3" name="TextBox 2"/>
          <p:cNvSpPr txBox="1"/>
          <p:nvPr/>
        </p:nvSpPr>
        <p:spPr>
          <a:xfrm>
            <a:off x="1306284" y="76200"/>
            <a:ext cx="6313716" cy="523220"/>
          </a:xfrm>
          <a:prstGeom prst="rect">
            <a:avLst/>
          </a:prstGeom>
          <a:noFill/>
        </p:spPr>
        <p:txBody>
          <a:bodyPr wrap="none" rtlCol="0">
            <a:spAutoFit/>
          </a:bodyPr>
          <a:lstStyle/>
          <a:p>
            <a:r>
              <a:rPr lang="en-US" sz="2800" dirty="0" smtClean="0">
                <a:solidFill>
                  <a:srgbClr val="00C459"/>
                </a:solidFill>
              </a:rPr>
              <a:t>Updated estimates of </a:t>
            </a:r>
            <a:r>
              <a:rPr lang="en-US" sz="2800" dirty="0">
                <a:solidFill>
                  <a:srgbClr val="00C459"/>
                </a:solidFill>
              </a:rPr>
              <a:t>overshooting </a:t>
            </a:r>
            <a:r>
              <a:rPr lang="en-US" sz="2800" dirty="0" smtClean="0">
                <a:solidFill>
                  <a:srgbClr val="00C459"/>
                </a:solidFill>
              </a:rPr>
              <a:t>model</a:t>
            </a:r>
            <a:endParaRPr lang="en-US" sz="2800" dirty="0"/>
          </a:p>
        </p:txBody>
      </p:sp>
      <p:sp>
        <p:nvSpPr>
          <p:cNvPr id="11" name="TextBox 10"/>
          <p:cNvSpPr txBox="1"/>
          <p:nvPr/>
        </p:nvSpPr>
        <p:spPr>
          <a:xfrm>
            <a:off x="7546974" y="6629400"/>
            <a:ext cx="1444626" cy="261610"/>
          </a:xfrm>
          <a:prstGeom prst="rect">
            <a:avLst/>
          </a:prstGeom>
          <a:noFill/>
        </p:spPr>
        <p:txBody>
          <a:bodyPr wrap="none" rtlCol="0">
            <a:spAutoFit/>
          </a:bodyPr>
          <a:lstStyle/>
          <a:p>
            <a:r>
              <a:rPr lang="en-US" sz="1100" dirty="0" smtClean="0"/>
              <a:t>Thanks to </a:t>
            </a:r>
            <a:r>
              <a:rPr lang="en-US" sz="1100" dirty="0" err="1" smtClean="0"/>
              <a:t>S.Lakhtakia</a:t>
            </a:r>
            <a:endParaRPr lang="en-US" sz="1100" dirty="0"/>
          </a:p>
        </p:txBody>
      </p:sp>
      <p:sp>
        <p:nvSpPr>
          <p:cNvPr id="16" name="Rounded Rectangle 15"/>
          <p:cNvSpPr/>
          <p:nvPr/>
        </p:nvSpPr>
        <p:spPr>
          <a:xfrm>
            <a:off x="1676401" y="2037079"/>
            <a:ext cx="1447799" cy="1805789"/>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ounded Rectangle 16"/>
          <p:cNvSpPr/>
          <p:nvPr/>
        </p:nvSpPr>
        <p:spPr>
          <a:xfrm>
            <a:off x="3276600" y="2047240"/>
            <a:ext cx="1752600" cy="1805788"/>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ed Rectangle 17"/>
          <p:cNvSpPr/>
          <p:nvPr/>
        </p:nvSpPr>
        <p:spPr>
          <a:xfrm>
            <a:off x="5136949" y="2057400"/>
            <a:ext cx="1765753" cy="1805788"/>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a:off x="7015988" y="2057400"/>
            <a:ext cx="1767332" cy="1805788"/>
          </a:xfrm>
          <a:prstGeom prst="roundRect">
            <a:avLst/>
          </a:prstGeom>
          <a:noFill/>
          <a:ln w="762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20728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P spid="18" grpId="0" animBg="1"/>
      <p:bldP spid="19"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dirty="0" smtClean="0"/>
              <a:t>3. What about exchange rates</a:t>
            </a:r>
            <a:br>
              <a:rPr lang="en-US" sz="3600" dirty="0" smtClean="0"/>
            </a:br>
            <a:r>
              <a:rPr lang="en-US" sz="3600" dirty="0" smtClean="0"/>
              <a:t>and commodity prices in other currencies?</a:t>
            </a:r>
            <a:endParaRPr lang="en-US" sz="3600" dirty="0"/>
          </a:p>
        </p:txBody>
      </p:sp>
      <p:sp>
        <p:nvSpPr>
          <p:cNvPr id="3" name="Content Placeholder 2"/>
          <p:cNvSpPr>
            <a:spLocks noGrp="1"/>
          </p:cNvSpPr>
          <p:nvPr>
            <p:ph idx="1"/>
          </p:nvPr>
        </p:nvSpPr>
        <p:spPr>
          <a:xfrm>
            <a:off x="152400" y="1905000"/>
            <a:ext cx="8839200" cy="4876800"/>
          </a:xfrm>
        </p:spPr>
        <p:txBody>
          <a:bodyPr>
            <a:normAutofit fontScale="85000" lnSpcReduction="10000"/>
          </a:bodyPr>
          <a:lstStyle/>
          <a:p>
            <a:r>
              <a:rPr lang="en-US" dirty="0"/>
              <a:t>T</a:t>
            </a:r>
            <a:r>
              <a:rPr lang="en-US" dirty="0" smtClean="0"/>
              <a:t>he </a:t>
            </a:r>
            <a:r>
              <a:rPr lang="en-US" dirty="0"/>
              <a:t>limiting case of </a:t>
            </a:r>
            <a:r>
              <a:rPr lang="en-US" dirty="0" smtClean="0"/>
              <a:t>a small </a:t>
            </a:r>
            <a:r>
              <a:rPr lang="en-US" dirty="0"/>
              <a:t>country in </a:t>
            </a:r>
            <a:r>
              <a:rPr lang="en-US" dirty="0" smtClean="0"/>
              <a:t/>
            </a:r>
            <a:br>
              <a:rPr lang="en-US" dirty="0" smtClean="0"/>
            </a:br>
            <a:r>
              <a:rPr lang="en-US" dirty="0" smtClean="0"/>
              <a:t>an </a:t>
            </a:r>
            <a:r>
              <a:rPr lang="en-US" dirty="0"/>
              <a:t>integrated global commodity </a:t>
            </a:r>
            <a:r>
              <a:rPr lang="en-US" dirty="0" smtClean="0"/>
              <a:t>market</a:t>
            </a:r>
            <a:r>
              <a:rPr lang="en-US" dirty="0"/>
              <a:t>:</a:t>
            </a:r>
            <a:r>
              <a:rPr lang="en-US" dirty="0" smtClean="0"/>
              <a:t> </a:t>
            </a:r>
          </a:p>
          <a:p>
            <a:pPr lvl="1"/>
            <a:r>
              <a:rPr lang="en-US" dirty="0" smtClean="0"/>
              <a:t>a </a:t>
            </a:r>
            <a:r>
              <a:rPr lang="en-US" dirty="0"/>
              <a:t>1% </a:t>
            </a:r>
            <a:r>
              <a:rPr lang="en-US" dirty="0" smtClean="0"/>
              <a:t>exchange </a:t>
            </a:r>
            <a:r>
              <a:rPr lang="en-US" dirty="0"/>
              <a:t>rate </a:t>
            </a:r>
            <a:r>
              <a:rPr lang="en-US" dirty="0" smtClean="0"/>
              <a:t>change translates </a:t>
            </a:r>
            <a:r>
              <a:rPr lang="en-US" dirty="0"/>
              <a:t>into an immediate 1 % </a:t>
            </a:r>
            <a:r>
              <a:rPr lang="en-US" dirty="0" smtClean="0"/>
              <a:t>commodity price change </a:t>
            </a:r>
            <a:r>
              <a:rPr lang="en-US" dirty="0"/>
              <a:t>expressed in </a:t>
            </a:r>
            <a:r>
              <a:rPr lang="en-US" dirty="0" smtClean="0"/>
              <a:t>terms of local currency.  </a:t>
            </a:r>
            <a:r>
              <a:rPr lang="en-US" sz="500" dirty="0" smtClean="0"/>
              <a:t/>
            </a:r>
            <a:br>
              <a:rPr lang="en-US" sz="500" dirty="0" smtClean="0"/>
            </a:br>
            <a:endParaRPr lang="en-US" sz="500" dirty="0" smtClean="0"/>
          </a:p>
          <a:p>
            <a:r>
              <a:rPr lang="en-US" dirty="0" smtClean="0"/>
              <a:t>Even </a:t>
            </a:r>
            <a:r>
              <a:rPr lang="en-US" dirty="0"/>
              <a:t>for the US, </a:t>
            </a:r>
            <a:r>
              <a:rPr lang="en-US" dirty="0" smtClean="0"/>
              <a:t>$ </a:t>
            </a:r>
            <a:r>
              <a:rPr lang="en-US" dirty="0"/>
              <a:t>depreciation </a:t>
            </a:r>
            <a:r>
              <a:rPr lang="en-US" dirty="0" smtClean="0"/>
              <a:t>=&gt; commodity price↑ </a:t>
            </a:r>
          </a:p>
          <a:p>
            <a:pPr lvl="1"/>
            <a:r>
              <a:rPr lang="en-US" dirty="0" smtClean="0"/>
              <a:t>though smaller &amp; </a:t>
            </a:r>
            <a:r>
              <a:rPr lang="en-US" dirty="0"/>
              <a:t>slower than for other countries</a:t>
            </a:r>
            <a:r>
              <a:rPr lang="en-US" dirty="0" smtClean="0"/>
              <a:t>.</a:t>
            </a:r>
            <a:r>
              <a:rPr lang="en-US" sz="1000" dirty="0" smtClean="0"/>
              <a:t/>
            </a:r>
            <a:br>
              <a:rPr lang="en-US" sz="1000" dirty="0" smtClean="0"/>
            </a:br>
            <a:endParaRPr lang="en-US" sz="1000" dirty="0" smtClean="0"/>
          </a:p>
          <a:p>
            <a:r>
              <a:rPr lang="en-US" dirty="0" smtClean="0"/>
              <a:t>Regardless the country, the exchange rate is endogenous.</a:t>
            </a:r>
            <a:r>
              <a:rPr lang="en-US" sz="1000" dirty="0" smtClean="0"/>
              <a:t/>
            </a:r>
            <a:br>
              <a:rPr lang="en-US" sz="1000" dirty="0" smtClean="0"/>
            </a:br>
            <a:endParaRPr lang="en-US" sz="1000" dirty="0" smtClean="0"/>
          </a:p>
          <a:p>
            <a:r>
              <a:rPr lang="en-US" dirty="0" smtClean="0"/>
              <a:t>Real interest differentials move real exchange rates,</a:t>
            </a:r>
          </a:p>
          <a:p>
            <a:pPr lvl="1"/>
            <a:r>
              <a:rPr lang="en-US" dirty="0" smtClean="0"/>
              <a:t>&amp; so move local-currency real commodity prices,</a:t>
            </a:r>
          </a:p>
          <a:p>
            <a:pPr lvl="1"/>
            <a:r>
              <a:rPr lang="en-US" dirty="0"/>
              <a:t>r</a:t>
            </a:r>
            <a:r>
              <a:rPr lang="en-US" dirty="0" smtClean="0"/>
              <a:t>elative to the real $ commodity price.</a:t>
            </a:r>
            <a:endParaRPr lang="en-US" dirty="0"/>
          </a:p>
        </p:txBody>
      </p:sp>
      <p:pic>
        <p:nvPicPr>
          <p:cNvPr id="9218" name="Picture 2" descr="Image result for currencies dollars euros renminbi yua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34200" y="1447800"/>
            <a:ext cx="1524000" cy="1038412"/>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8305800" y="1371600"/>
            <a:ext cx="228600" cy="11146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42456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2800" dirty="0" smtClean="0"/>
              <a:t>Determining commodity prices in non-$ currencies.</a:t>
            </a:r>
            <a:endParaRPr lang="en-US" sz="2800" dirty="0"/>
          </a:p>
        </p:txBody>
      </p:sp>
      <p:sp>
        <p:nvSpPr>
          <p:cNvPr id="3" name="Content Placeholder 2"/>
          <p:cNvSpPr>
            <a:spLocks noGrp="1"/>
          </p:cNvSpPr>
          <p:nvPr>
            <p:ph idx="1"/>
          </p:nvPr>
        </p:nvSpPr>
        <p:spPr>
          <a:xfrm>
            <a:off x="228600" y="1588532"/>
            <a:ext cx="8610600" cy="5029200"/>
          </a:xfrm>
        </p:spPr>
        <p:txBody>
          <a:bodyPr>
            <a:normAutofit fontScale="77500" lnSpcReduction="20000"/>
          </a:bodyPr>
          <a:lstStyle/>
          <a:p>
            <a:pPr lvl="0" fontAlgn="base">
              <a:spcAft>
                <a:spcPct val="0"/>
              </a:spcAft>
              <a:buNone/>
            </a:pPr>
            <a:r>
              <a:rPr lang="en-US" altLang="zh-CN" sz="26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                    </a:t>
            </a:r>
            <a:r>
              <a:rPr lang="en-US" altLang="zh-CN" sz="2600" kern="0" dirty="0" smtClean="0">
                <a:solidFill>
                  <a:srgbClr val="000000"/>
                </a:solidFill>
                <a:latin typeface="Arial"/>
                <a:ea typeface="SimSun" pitchFamily="2" charset="-122"/>
                <a:cs typeface="Arial"/>
              </a:rPr>
              <a:t>Short</a:t>
            </a:r>
            <a:r>
              <a:rPr lang="en-US" altLang="zh-CN" sz="1000" kern="0" dirty="0" smtClean="0">
                <a:solidFill>
                  <a:srgbClr val="000000"/>
                </a:solidFill>
                <a:latin typeface="Arial"/>
                <a:ea typeface="SimSun" pitchFamily="2" charset="-122"/>
                <a:cs typeface="Arial"/>
              </a:rPr>
              <a:t> </a:t>
            </a:r>
            <a:r>
              <a:rPr lang="en-US" altLang="zh-CN" sz="2600" kern="0" dirty="0" smtClean="0">
                <a:solidFill>
                  <a:srgbClr val="000000"/>
                </a:solidFill>
                <a:latin typeface="Arial"/>
                <a:ea typeface="SimSun" pitchFamily="2" charset="-122"/>
                <a:cs typeface="Arial"/>
              </a:rPr>
              <a:t>Rates:</a:t>
            </a:r>
            <a:r>
              <a:rPr lang="en-US" altLang="zh-CN" sz="2600" b="1" kern="0" dirty="0" smtClean="0">
                <a:solidFill>
                  <a:srgbClr val="000000"/>
                </a:solidFill>
                <a:latin typeface="Arial"/>
                <a:ea typeface="SimSun" pitchFamily="2" charset="-122"/>
                <a:cs typeface="Arial"/>
              </a:rPr>
              <a:t> US </a:t>
            </a:r>
            <a:r>
              <a:rPr lang="en-US" altLang="zh-CN" sz="2600" b="1" kern="0" dirty="0">
                <a:solidFill>
                  <a:srgbClr val="000000"/>
                </a:solidFill>
                <a:latin typeface="Arial"/>
                <a:ea typeface="SimSun" pitchFamily="2" charset="-122"/>
                <a:cs typeface="Arial"/>
              </a:rPr>
              <a:t>r    </a:t>
            </a:r>
            <a:r>
              <a:rPr lang="en-US" altLang="zh-CN" sz="2600" b="1" kern="0" dirty="0" err="1">
                <a:solidFill>
                  <a:srgbClr val="000000"/>
                </a:solidFill>
                <a:latin typeface="Arial"/>
                <a:ea typeface="SimSun" pitchFamily="2" charset="-122"/>
                <a:cs typeface="Arial"/>
              </a:rPr>
              <a:t>r</a:t>
            </a:r>
            <a:r>
              <a:rPr lang="en-US" altLang="zh-CN" sz="26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diff.       </a:t>
            </a:r>
            <a:r>
              <a:rPr lang="en-US" altLang="zh-CN" sz="2600" kern="0" dirty="0" smtClean="0">
                <a:solidFill>
                  <a:srgbClr val="000000"/>
                </a:solidFill>
                <a:latin typeface="Arial"/>
                <a:ea typeface="SimSun" pitchFamily="2" charset="-122"/>
                <a:cs typeface="Arial"/>
              </a:rPr>
              <a:t>Long</a:t>
            </a:r>
            <a:r>
              <a:rPr lang="en-US" altLang="zh-CN" sz="1000" kern="0" dirty="0" smtClean="0">
                <a:solidFill>
                  <a:srgbClr val="000000"/>
                </a:solidFill>
                <a:latin typeface="Arial"/>
                <a:ea typeface="SimSun" pitchFamily="2" charset="-122"/>
                <a:cs typeface="Arial"/>
              </a:rPr>
              <a:t> </a:t>
            </a:r>
            <a:r>
              <a:rPr lang="en-US" altLang="zh-CN" sz="2600" kern="0" dirty="0" smtClean="0">
                <a:solidFill>
                  <a:srgbClr val="000000"/>
                </a:solidFill>
                <a:latin typeface="Arial"/>
                <a:ea typeface="SimSun" pitchFamily="2" charset="-122"/>
                <a:cs typeface="Arial"/>
              </a:rPr>
              <a:t>Rates:  </a:t>
            </a:r>
            <a:r>
              <a:rPr lang="en-US" altLang="zh-CN" sz="2600" b="1" kern="0" dirty="0" smtClean="0">
                <a:solidFill>
                  <a:srgbClr val="000000"/>
                </a:solidFill>
                <a:latin typeface="Arial"/>
                <a:ea typeface="SimSun" pitchFamily="2" charset="-122"/>
                <a:cs typeface="Arial"/>
              </a:rPr>
              <a:t>US r       </a:t>
            </a:r>
            <a:r>
              <a:rPr lang="en-US" altLang="zh-CN" sz="2600" b="1" kern="0" dirty="0" err="1" smtClean="0">
                <a:solidFill>
                  <a:srgbClr val="000000"/>
                </a:solidFill>
                <a:latin typeface="Arial"/>
                <a:ea typeface="SimSun" pitchFamily="2" charset="-122"/>
                <a:cs typeface="Arial"/>
              </a:rPr>
              <a:t>r</a:t>
            </a:r>
            <a:r>
              <a:rPr lang="en-US" altLang="zh-CN" sz="2600" b="1" kern="0" dirty="0" smtClean="0">
                <a:solidFill>
                  <a:srgbClr val="000000"/>
                </a:solidFill>
                <a:latin typeface="Arial"/>
                <a:ea typeface="SimSun" pitchFamily="2" charset="-122"/>
                <a:cs typeface="Arial"/>
              </a:rPr>
              <a:t> diff.</a:t>
            </a:r>
          </a:p>
          <a:p>
            <a:pPr lvl="0" fontAlgn="base">
              <a:spcAft>
                <a:spcPct val="0"/>
              </a:spcAft>
              <a:buNone/>
            </a:pPr>
            <a:r>
              <a:rPr lang="en-US" altLang="zh-CN" sz="2600" b="1" kern="0" dirty="0" smtClean="0">
                <a:solidFill>
                  <a:srgbClr val="000000"/>
                </a:solidFill>
                <a:latin typeface="Arial"/>
                <a:ea typeface="SimSun" pitchFamily="2" charset="-122"/>
                <a:cs typeface="Arial"/>
              </a:rPr>
              <a:t>Australia</a:t>
            </a:r>
            <a:r>
              <a:rPr lang="en-US" altLang="zh-CN" sz="2600" kern="0" dirty="0" smtClean="0">
                <a:solidFill>
                  <a:srgbClr val="000000"/>
                </a:solidFill>
                <a:latin typeface="Arial"/>
                <a:ea typeface="SimSun" pitchFamily="2" charset="-122"/>
                <a:cs typeface="Arial"/>
              </a:rPr>
              <a:t>	   </a:t>
            </a:r>
            <a:r>
              <a:rPr lang="en-US" altLang="zh-CN" sz="2600" kern="0" dirty="0">
                <a:solidFill>
                  <a:srgbClr val="000000"/>
                </a:solidFill>
                <a:latin typeface="Arial"/>
                <a:ea typeface="SimSun" pitchFamily="2" charset="-122"/>
                <a:cs typeface="Arial"/>
              </a:rPr>
              <a:t> </a:t>
            </a:r>
            <a:r>
              <a:rPr lang="en-US" altLang="zh-CN" sz="2600" kern="0" dirty="0" smtClean="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-0.023*   -0.076*	                       -0.057*    -0.067*</a:t>
            </a:r>
          </a:p>
          <a:p>
            <a:pPr lvl="0" fontAlgn="base">
              <a:spcAft>
                <a:spcPct val="0"/>
              </a:spcAft>
              <a:buNone/>
            </a:pPr>
            <a:r>
              <a:rPr lang="en-US" sz="1600" dirty="0" smtClean="0"/>
              <a:t>1/1950-8/2005</a:t>
            </a:r>
            <a:r>
              <a:rPr lang="en-US" altLang="zh-CN" sz="1800" kern="0" dirty="0" smtClean="0">
                <a:solidFill>
                  <a:srgbClr val="000000"/>
                </a:solidFill>
                <a:latin typeface="Arial"/>
                <a:ea typeface="SimSun" pitchFamily="2" charset="-122"/>
                <a:cs typeface="Arial"/>
              </a:rPr>
              <a:t>.</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(0.006)</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(0.003)</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(0.004)</a:t>
            </a:r>
            <a:endParaRPr lang="en-US" altLang="zh-CN" sz="1800" kern="0" dirty="0">
              <a:solidFill>
                <a:srgbClr val="000000"/>
              </a:solidFill>
              <a:latin typeface="Arial"/>
              <a:ea typeface="SimSun" pitchFamily="2" charset="-122"/>
              <a:cs typeface="Arial"/>
            </a:endParaRPr>
          </a:p>
          <a:p>
            <a:pPr lvl="0" fontAlgn="base">
              <a:spcAft>
                <a:spcPct val="0"/>
              </a:spcAft>
              <a:buNone/>
            </a:pPr>
            <a:r>
              <a:rPr lang="en-US" altLang="zh-CN" sz="2600" b="1" kern="0" dirty="0">
                <a:solidFill>
                  <a:srgbClr val="000000"/>
                </a:solidFill>
                <a:latin typeface="Arial"/>
                <a:ea typeface="SimSun" pitchFamily="2" charset="-122"/>
                <a:cs typeface="Arial"/>
              </a:rPr>
              <a:t>Brazil 		   </a:t>
            </a:r>
            <a:r>
              <a:rPr lang="en-US" altLang="zh-CN" sz="2600" b="1" kern="0" dirty="0" smtClean="0">
                <a:solidFill>
                  <a:srgbClr val="000000"/>
                </a:solidFill>
                <a:latin typeface="Arial"/>
                <a:ea typeface="SimSun" pitchFamily="2" charset="-122"/>
                <a:cs typeface="Arial"/>
              </a:rPr>
              <a:t>	-0.024*  </a:t>
            </a:r>
            <a:r>
              <a:rPr lang="en-US" altLang="zh-CN" sz="2600" b="1" kern="0" dirty="0">
                <a:solidFill>
                  <a:srgbClr val="000000"/>
                </a:solidFill>
                <a:latin typeface="Arial"/>
                <a:ea typeface="SimSun" pitchFamily="2" charset="-122"/>
                <a:cs typeface="Arial"/>
              </a:rPr>
              <a:t>-</a:t>
            </a:r>
            <a:r>
              <a:rPr lang="en-US" altLang="zh-CN" sz="2600" b="1" kern="0" dirty="0" smtClean="0">
                <a:solidFill>
                  <a:srgbClr val="000000"/>
                </a:solidFill>
                <a:latin typeface="Arial"/>
                <a:ea typeface="SimSun" pitchFamily="2" charset="-122"/>
                <a:cs typeface="Arial"/>
              </a:rPr>
              <a:t>0.006*</a:t>
            </a:r>
            <a:r>
              <a:rPr lang="en-US" altLang="zh-CN" sz="2600" kern="0" dirty="0" smtClean="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-0.161*    0.001</a:t>
            </a:r>
            <a:endParaRPr lang="en-US" altLang="zh-CN" sz="2600" b="1" kern="0" dirty="0">
              <a:solidFill>
                <a:srgbClr val="000000"/>
              </a:solidFill>
              <a:latin typeface="Arial"/>
              <a:ea typeface="SimSun" pitchFamily="2" charset="-122"/>
              <a:cs typeface="Arial"/>
            </a:endParaRPr>
          </a:p>
          <a:p>
            <a:pPr lvl="0" fontAlgn="base">
              <a:spcAft>
                <a:spcPct val="0"/>
              </a:spcAft>
              <a:buNone/>
            </a:pPr>
            <a:r>
              <a:rPr lang="en-US" sz="1600" dirty="0" smtClean="0"/>
              <a:t>7/65-12/89, 1/95-8/05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(0.007)</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(0.002)</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(0.019)</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(0.001)</a:t>
            </a:r>
            <a:endParaRPr lang="en-US" altLang="zh-CN" sz="1800" kern="0" dirty="0">
              <a:solidFill>
                <a:srgbClr val="000000"/>
              </a:solidFill>
              <a:latin typeface="Arial"/>
              <a:ea typeface="SimSun" pitchFamily="2" charset="-122"/>
              <a:cs typeface="Arial"/>
            </a:endParaRPr>
          </a:p>
          <a:p>
            <a:pPr lvl="0" fontAlgn="base">
              <a:spcAft>
                <a:spcPct val="0"/>
              </a:spcAft>
              <a:buNone/>
            </a:pPr>
            <a:r>
              <a:rPr lang="en-US" altLang="zh-CN" sz="2600" b="1" kern="0" dirty="0">
                <a:solidFill>
                  <a:srgbClr val="000000"/>
                </a:solidFill>
                <a:latin typeface="Arial"/>
                <a:ea typeface="SimSun" pitchFamily="2" charset="-122"/>
                <a:cs typeface="Arial"/>
              </a:rPr>
              <a:t>Canada</a:t>
            </a:r>
            <a:r>
              <a:rPr lang="en-US" altLang="zh-CN" sz="18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-0.047* </a:t>
            </a:r>
            <a:r>
              <a:rPr lang="en-US" altLang="zh-CN" sz="2600" b="1" kern="0" dirty="0">
                <a:solidFill>
                  <a:srgbClr val="000000"/>
                </a:solidFill>
                <a:latin typeface="Arial"/>
                <a:ea typeface="SimSun" pitchFamily="2" charset="-122"/>
                <a:cs typeface="Arial"/>
              </a:rPr>
              <a:t>-</a:t>
            </a:r>
            <a:r>
              <a:rPr lang="en-US" altLang="zh-CN" sz="2600" b="1" kern="0" dirty="0" smtClean="0">
                <a:solidFill>
                  <a:srgbClr val="000000"/>
                </a:solidFill>
                <a:latin typeface="Arial"/>
                <a:ea typeface="SimSun" pitchFamily="2" charset="-122"/>
                <a:cs typeface="Arial"/>
              </a:rPr>
              <a:t>0.065*</a:t>
            </a:r>
            <a:r>
              <a:rPr lang="en-US" altLang="zh-CN" sz="26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         -0.073*    -0.076*</a:t>
            </a:r>
            <a:endParaRPr lang="en-US" altLang="zh-CN" sz="2600" b="1" kern="0" dirty="0">
              <a:solidFill>
                <a:srgbClr val="000000"/>
              </a:solidFill>
              <a:latin typeface="Arial"/>
              <a:ea typeface="SimSun" pitchFamily="2" charset="-122"/>
              <a:cs typeface="Arial"/>
            </a:endParaRPr>
          </a:p>
          <a:p>
            <a:pPr lvl="0" fontAlgn="base">
              <a:spcAft>
                <a:spcPct val="0"/>
              </a:spcAft>
              <a:buNone/>
            </a:pPr>
            <a:r>
              <a:rPr lang="en-US" sz="1600" dirty="0" smtClean="0"/>
              <a:t>1/1950-9/2005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(0.004)</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(0.006)</a:t>
            </a:r>
            <a:endParaRPr lang="en-US" altLang="zh-CN" sz="1800" kern="0" dirty="0">
              <a:solidFill>
                <a:srgbClr val="000000"/>
              </a:solidFill>
              <a:latin typeface="Arial"/>
              <a:ea typeface="SimSun" pitchFamily="2" charset="-122"/>
              <a:cs typeface="Arial"/>
            </a:endParaRPr>
          </a:p>
          <a:p>
            <a:pPr lvl="0" fontAlgn="base">
              <a:spcAft>
                <a:spcPct val="0"/>
              </a:spcAft>
              <a:buNone/>
            </a:pPr>
            <a:r>
              <a:rPr lang="en-US" altLang="zh-CN" sz="2600" b="1" kern="0" dirty="0">
                <a:solidFill>
                  <a:srgbClr val="000000"/>
                </a:solidFill>
                <a:latin typeface="Arial"/>
                <a:ea typeface="SimSun" pitchFamily="2" charset="-122"/>
                <a:cs typeface="Arial"/>
              </a:rPr>
              <a:t>Chile		   </a:t>
            </a:r>
            <a:r>
              <a:rPr lang="en-US" altLang="zh-CN" sz="2600" b="1" kern="0" dirty="0" smtClean="0">
                <a:solidFill>
                  <a:srgbClr val="000000"/>
                </a:solidFill>
                <a:latin typeface="Arial"/>
                <a:ea typeface="SimSun" pitchFamily="2" charset="-122"/>
                <a:cs typeface="Arial"/>
              </a:rPr>
              <a:t>          -0.063* </a:t>
            </a:r>
            <a:r>
              <a:rPr lang="en-US" altLang="zh-CN" sz="2600" b="1" kern="0" dirty="0">
                <a:solidFill>
                  <a:srgbClr val="000000"/>
                </a:solidFill>
                <a:latin typeface="Arial"/>
                <a:ea typeface="SimSun" pitchFamily="2" charset="-122"/>
                <a:cs typeface="Arial"/>
              </a:rPr>
              <a:t>-</a:t>
            </a:r>
            <a:r>
              <a:rPr lang="en-US" altLang="zh-CN" sz="2600" b="1" kern="0" dirty="0" smtClean="0">
                <a:solidFill>
                  <a:srgbClr val="000000"/>
                </a:solidFill>
                <a:latin typeface="Arial"/>
                <a:ea typeface="SimSun" pitchFamily="2" charset="-122"/>
                <a:cs typeface="Arial"/>
              </a:rPr>
              <a:t>0.021*</a:t>
            </a:r>
            <a:r>
              <a:rPr lang="en-US" altLang="zh-CN" sz="26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         -0.092*   -0.018*</a:t>
            </a:r>
            <a:endParaRPr lang="en-US" altLang="zh-CN" sz="2600" b="1" kern="0" dirty="0">
              <a:solidFill>
                <a:srgbClr val="000000"/>
              </a:solidFill>
              <a:latin typeface="Arial"/>
              <a:ea typeface="SimSun" pitchFamily="2" charset="-122"/>
              <a:cs typeface="Arial"/>
            </a:endParaRPr>
          </a:p>
          <a:p>
            <a:pPr lvl="0" fontAlgn="base">
              <a:spcAft>
                <a:spcPct val="0"/>
              </a:spcAft>
              <a:buNone/>
            </a:pPr>
            <a:r>
              <a:rPr lang="en-US" sz="1600" dirty="0"/>
              <a:t>7/1997-9/2005 </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(0.006)</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(0.004)</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(0.014)</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(0.003)</a:t>
            </a:r>
            <a:endParaRPr lang="en-US" altLang="zh-CN" sz="1800" kern="0" dirty="0">
              <a:solidFill>
                <a:srgbClr val="000000"/>
              </a:solidFill>
              <a:latin typeface="Arial"/>
              <a:ea typeface="SimSun" pitchFamily="2" charset="-122"/>
              <a:cs typeface="Arial"/>
            </a:endParaRPr>
          </a:p>
          <a:p>
            <a:pPr lvl="0" fontAlgn="base">
              <a:spcAft>
                <a:spcPct val="0"/>
              </a:spcAft>
              <a:buNone/>
            </a:pPr>
            <a:r>
              <a:rPr lang="en-US" altLang="zh-CN" sz="2600" b="1" kern="0" dirty="0">
                <a:solidFill>
                  <a:srgbClr val="000000"/>
                </a:solidFill>
                <a:latin typeface="Arial"/>
                <a:ea typeface="SimSun" pitchFamily="2" charset="-122"/>
                <a:cs typeface="Arial"/>
              </a:rPr>
              <a:t>Mexico		    </a:t>
            </a:r>
            <a:r>
              <a:rPr lang="en-US" altLang="zh-CN" sz="2600" b="1" kern="0" dirty="0" smtClean="0">
                <a:solidFill>
                  <a:srgbClr val="000000"/>
                </a:solidFill>
                <a:latin typeface="Arial"/>
                <a:ea typeface="SimSun" pitchFamily="2" charset="-122"/>
                <a:cs typeface="Arial"/>
              </a:rPr>
              <a:t>          0.055*   </a:t>
            </a:r>
            <a:r>
              <a:rPr lang="en-US" altLang="zh-CN" sz="2600" b="1" kern="0" dirty="0">
                <a:solidFill>
                  <a:srgbClr val="000000"/>
                </a:solidFill>
                <a:latin typeface="Arial"/>
                <a:ea typeface="SimSun" pitchFamily="2" charset="-122"/>
                <a:cs typeface="Arial"/>
              </a:rPr>
              <a:t>-</a:t>
            </a:r>
            <a:r>
              <a:rPr lang="en-US" altLang="zh-CN" sz="2600" b="1" kern="0" dirty="0" smtClean="0">
                <a:solidFill>
                  <a:srgbClr val="000000"/>
                </a:solidFill>
                <a:latin typeface="Arial"/>
                <a:ea typeface="SimSun" pitchFamily="2" charset="-122"/>
                <a:cs typeface="Arial"/>
              </a:rPr>
              <a:t>0.017*</a:t>
            </a:r>
            <a:r>
              <a:rPr lang="en-US" altLang="zh-CN" sz="26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          0.047*    0.000</a:t>
            </a:r>
            <a:endParaRPr lang="en-US" altLang="zh-CN" sz="2600" b="1" kern="0" dirty="0">
              <a:solidFill>
                <a:srgbClr val="000000"/>
              </a:solidFill>
              <a:latin typeface="Arial"/>
              <a:ea typeface="SimSun" pitchFamily="2" charset="-122"/>
              <a:cs typeface="Arial"/>
            </a:endParaRPr>
          </a:p>
          <a:p>
            <a:pPr lvl="0" fontAlgn="base">
              <a:spcAft>
                <a:spcPct val="0"/>
              </a:spcAft>
              <a:buNone/>
            </a:pPr>
            <a:r>
              <a:rPr lang="en-US" sz="1600" dirty="0" smtClean="0"/>
              <a:t>1/1978-9/2005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(0.013)</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(0.002)</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(0.011)</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(0.003)</a:t>
            </a:r>
            <a:endParaRPr lang="en-US" altLang="zh-CN" sz="1800" kern="0" dirty="0">
              <a:solidFill>
                <a:srgbClr val="000000"/>
              </a:solidFill>
              <a:latin typeface="Arial"/>
              <a:ea typeface="SimSun" pitchFamily="2" charset="-122"/>
              <a:cs typeface="Arial"/>
            </a:endParaRPr>
          </a:p>
          <a:p>
            <a:pPr lvl="0" fontAlgn="base">
              <a:spcAft>
                <a:spcPct val="0"/>
              </a:spcAft>
              <a:buNone/>
            </a:pPr>
            <a:r>
              <a:rPr lang="en-US" altLang="zh-CN" sz="2600" b="1" kern="0" dirty="0">
                <a:solidFill>
                  <a:srgbClr val="000000"/>
                </a:solidFill>
                <a:latin typeface="Arial"/>
                <a:ea typeface="SimSun" pitchFamily="2" charset="-122"/>
                <a:cs typeface="Arial"/>
              </a:rPr>
              <a:t>NZ			    </a:t>
            </a:r>
            <a:r>
              <a:rPr lang="en-US" altLang="zh-CN" sz="2600" b="1" kern="0" dirty="0" smtClean="0">
                <a:solidFill>
                  <a:srgbClr val="000000"/>
                </a:solidFill>
                <a:latin typeface="Arial"/>
                <a:ea typeface="SimSun" pitchFamily="2" charset="-122"/>
                <a:cs typeface="Arial"/>
              </a:rPr>
              <a:t>          0.001</a:t>
            </a:r>
            <a:r>
              <a:rPr lang="en-US" altLang="zh-CN" sz="26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-0.067*</a:t>
            </a:r>
            <a:r>
              <a:rPr lang="en-US" altLang="zh-CN" sz="26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         -0.081*   -0.075*</a:t>
            </a:r>
            <a:endParaRPr lang="en-US" altLang="zh-CN" sz="2600" b="1" kern="0" dirty="0">
              <a:solidFill>
                <a:srgbClr val="000000"/>
              </a:solidFill>
              <a:latin typeface="Arial"/>
              <a:ea typeface="SimSun" pitchFamily="2" charset="-122"/>
              <a:cs typeface="Arial"/>
            </a:endParaRPr>
          </a:p>
          <a:p>
            <a:pPr lvl="0" fontAlgn="base">
              <a:spcAft>
                <a:spcPct val="0"/>
              </a:spcAft>
              <a:buNone/>
            </a:pPr>
            <a:r>
              <a:rPr lang="en-US" sz="1600" dirty="0" smtClean="0"/>
              <a:t>3/1978-8/2005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(0.009)</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(0.004)</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(0.006)</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(0.004)</a:t>
            </a:r>
          </a:p>
          <a:p>
            <a:pPr lvl="0" fontAlgn="base">
              <a:spcAft>
                <a:spcPct val="0"/>
              </a:spcAft>
              <a:buNone/>
            </a:pPr>
            <a:r>
              <a:rPr lang="en-US" altLang="zh-CN" sz="2600" b="1" kern="0" dirty="0" smtClean="0">
                <a:solidFill>
                  <a:srgbClr val="000000"/>
                </a:solidFill>
                <a:latin typeface="Arial"/>
                <a:ea typeface="SimSun" pitchFamily="2" charset="-122"/>
                <a:cs typeface="Arial"/>
              </a:rPr>
              <a:t>Switzerland	   	 0.034*	  -0.054* 	         -0.171*   -0.095*</a:t>
            </a:r>
          </a:p>
          <a:p>
            <a:pPr lvl="0" fontAlgn="base">
              <a:spcAft>
                <a:spcPct val="0"/>
              </a:spcAft>
              <a:buNone/>
            </a:pPr>
            <a:r>
              <a:rPr lang="en-US" sz="1600" dirty="0" smtClean="0"/>
              <a:t>1/1980-9/2005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(0.016)</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(0.009)</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(0.013)</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(0.012)</a:t>
            </a:r>
            <a:endParaRPr lang="en-US" altLang="zh-CN" sz="1800" kern="0" dirty="0">
              <a:solidFill>
                <a:srgbClr val="000000"/>
              </a:solidFill>
              <a:latin typeface="Arial"/>
              <a:ea typeface="SimSun" pitchFamily="2" charset="-122"/>
              <a:cs typeface="Arial"/>
            </a:endParaRPr>
          </a:p>
          <a:p>
            <a:pPr lvl="0" fontAlgn="base">
              <a:spcAft>
                <a:spcPct val="0"/>
              </a:spcAft>
              <a:buNone/>
            </a:pPr>
            <a:r>
              <a:rPr lang="en-US" altLang="zh-CN" sz="2600" b="1" kern="0" dirty="0">
                <a:solidFill>
                  <a:srgbClr val="000000"/>
                </a:solidFill>
                <a:latin typeface="Arial"/>
                <a:ea typeface="SimSun" pitchFamily="2" charset="-122"/>
                <a:cs typeface="Arial"/>
              </a:rPr>
              <a:t>UK		</a:t>
            </a:r>
            <a:r>
              <a:rPr lang="en-US" altLang="zh-CN" sz="2600" b="1" kern="0" dirty="0" smtClean="0">
                <a:solidFill>
                  <a:srgbClr val="000000"/>
                </a:solidFill>
                <a:latin typeface="Arial"/>
                <a:ea typeface="SimSun" pitchFamily="2" charset="-122"/>
                <a:cs typeface="Arial"/>
              </a:rPr>
              <a:t>             -0.053* </a:t>
            </a:r>
            <a:r>
              <a:rPr lang="en-US" altLang="zh-CN" sz="2600" b="1" kern="0" dirty="0">
                <a:solidFill>
                  <a:srgbClr val="000000"/>
                </a:solidFill>
                <a:latin typeface="Arial"/>
                <a:ea typeface="SimSun" pitchFamily="2" charset="-122"/>
                <a:cs typeface="Arial"/>
              </a:rPr>
              <a:t>-</a:t>
            </a:r>
            <a:r>
              <a:rPr lang="en-US" altLang="zh-CN" sz="2600" b="1" kern="0" dirty="0" smtClean="0">
                <a:solidFill>
                  <a:srgbClr val="000000"/>
                </a:solidFill>
                <a:latin typeface="Arial"/>
                <a:ea typeface="SimSun" pitchFamily="2" charset="-122"/>
                <a:cs typeface="Arial"/>
              </a:rPr>
              <a:t>0.086*</a:t>
            </a:r>
            <a:r>
              <a:rPr lang="en-US" altLang="zh-CN" sz="2600" b="1" kern="0" dirty="0">
                <a:solidFill>
                  <a:srgbClr val="000000"/>
                </a:solidFill>
                <a:latin typeface="Arial"/>
                <a:ea typeface="SimSun" pitchFamily="2" charset="-122"/>
                <a:cs typeface="Arial"/>
              </a:rPr>
              <a:t>		</a:t>
            </a:r>
            <a:r>
              <a:rPr lang="en-US" altLang="zh-CN" sz="2600" b="1" kern="0" dirty="0" smtClean="0">
                <a:solidFill>
                  <a:srgbClr val="000000"/>
                </a:solidFill>
                <a:latin typeface="Arial"/>
                <a:ea typeface="SimSun" pitchFamily="2" charset="-122"/>
                <a:cs typeface="Arial"/>
              </a:rPr>
              <a:t>          -0.106*   </a:t>
            </a:r>
            <a:r>
              <a:rPr lang="en-US" altLang="zh-CN" sz="2600" b="1" kern="0" dirty="0">
                <a:solidFill>
                  <a:srgbClr val="000000"/>
                </a:solidFill>
                <a:latin typeface="Arial"/>
                <a:ea typeface="SimSun" pitchFamily="2" charset="-122"/>
                <a:cs typeface="Arial"/>
              </a:rPr>
              <a:t>-</a:t>
            </a:r>
            <a:r>
              <a:rPr lang="en-US" altLang="zh-CN" sz="2600" b="1" kern="0" dirty="0" smtClean="0">
                <a:solidFill>
                  <a:srgbClr val="000000"/>
                </a:solidFill>
                <a:latin typeface="Arial"/>
                <a:ea typeface="SimSun" pitchFamily="2" charset="-122"/>
                <a:cs typeface="Arial"/>
              </a:rPr>
              <a:t>0.023*</a:t>
            </a:r>
            <a:endParaRPr lang="en-US" altLang="zh-CN" sz="2600" b="1" kern="0" dirty="0">
              <a:solidFill>
                <a:srgbClr val="000000"/>
              </a:solidFill>
              <a:latin typeface="Arial"/>
              <a:ea typeface="SimSun" pitchFamily="2" charset="-122"/>
              <a:cs typeface="Arial"/>
            </a:endParaRPr>
          </a:p>
          <a:p>
            <a:pPr lvl="0" fontAlgn="base">
              <a:spcAft>
                <a:spcPct val="0"/>
              </a:spcAft>
              <a:buNone/>
            </a:pPr>
            <a:r>
              <a:rPr lang="en-US" sz="1600" dirty="0" smtClean="0"/>
              <a:t>1/1950-9/2005</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	    (0.010)</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(0.007)</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(0.007)</a:t>
            </a:r>
            <a:r>
              <a:rPr lang="en-US" altLang="zh-CN" sz="1800" kern="0" dirty="0">
                <a:solidFill>
                  <a:srgbClr val="000000"/>
                </a:solidFill>
                <a:latin typeface="Arial"/>
                <a:ea typeface="SimSun" pitchFamily="2" charset="-122"/>
                <a:cs typeface="Arial"/>
              </a:rPr>
              <a:t>	 </a:t>
            </a:r>
            <a:r>
              <a:rPr lang="en-US" altLang="zh-CN" sz="1800" kern="0" dirty="0" smtClean="0">
                <a:solidFill>
                  <a:srgbClr val="000000"/>
                </a:solidFill>
                <a:latin typeface="Arial"/>
                <a:ea typeface="SimSun" pitchFamily="2" charset="-122"/>
                <a:cs typeface="Arial"/>
              </a:rPr>
              <a:t>(0.006)</a:t>
            </a:r>
            <a:r>
              <a:rPr lang="en-US" altLang="zh-CN" sz="1400" kern="0" dirty="0" smtClean="0">
                <a:solidFill>
                  <a:srgbClr val="000000"/>
                </a:solidFill>
                <a:latin typeface="Arial"/>
                <a:ea typeface="SimSun" pitchFamily="2" charset="-122"/>
                <a:cs typeface="Arial"/>
              </a:rPr>
              <a:t/>
            </a:r>
            <a:br>
              <a:rPr lang="en-US" altLang="zh-CN" sz="1400" kern="0" dirty="0" smtClean="0">
                <a:solidFill>
                  <a:srgbClr val="000000"/>
                </a:solidFill>
                <a:latin typeface="Arial"/>
                <a:ea typeface="SimSun" pitchFamily="2" charset="-122"/>
                <a:cs typeface="Arial"/>
              </a:rPr>
            </a:br>
            <a:endParaRPr lang="en-US" altLang="zh-CN" sz="1400" kern="0" dirty="0">
              <a:solidFill>
                <a:srgbClr val="000000"/>
              </a:solidFill>
              <a:latin typeface="Arial"/>
              <a:ea typeface="SimSun" pitchFamily="2" charset="-122"/>
              <a:cs typeface="Arial"/>
            </a:endParaRPr>
          </a:p>
          <a:p>
            <a:pPr lvl="0" fontAlgn="base">
              <a:spcAft>
                <a:spcPct val="0"/>
              </a:spcAft>
              <a:buNone/>
            </a:pPr>
            <a:r>
              <a:rPr lang="en-US" altLang="zh-CN" sz="2100" kern="0" dirty="0" smtClean="0">
                <a:solidFill>
                  <a:srgbClr val="000000"/>
                </a:solidFill>
                <a:latin typeface="Arial"/>
                <a:ea typeface="SimSun" pitchFamily="2" charset="-122"/>
                <a:cs typeface="Arial"/>
              </a:rPr>
              <a:t>* </a:t>
            </a:r>
            <a:r>
              <a:rPr lang="en-US" altLang="zh-CN" sz="2100" kern="0" dirty="0">
                <a:solidFill>
                  <a:srgbClr val="000000"/>
                </a:solidFill>
                <a:latin typeface="Arial"/>
                <a:ea typeface="SimSun" pitchFamily="2" charset="-122"/>
                <a:cs typeface="Arial"/>
              </a:rPr>
              <a:t>indicates coefficient significant at the 5% level of significance. </a:t>
            </a:r>
            <a:r>
              <a:rPr lang="en-US" altLang="zh-CN" sz="2100" kern="0" dirty="0" smtClean="0">
                <a:solidFill>
                  <a:srgbClr val="000000"/>
                </a:solidFill>
                <a:latin typeface="Arial"/>
                <a:ea typeface="SimSun" pitchFamily="2" charset="-122"/>
                <a:cs typeface="Arial"/>
              </a:rPr>
              <a:t>    (Robust standard errors.)</a:t>
            </a:r>
            <a:endParaRPr lang="en-US" altLang="en-US" sz="2100" kern="0" dirty="0">
              <a:solidFill>
                <a:srgbClr val="000000"/>
              </a:solidFill>
              <a:latin typeface="Arial"/>
              <a:cs typeface="Arial"/>
            </a:endParaRPr>
          </a:p>
        </p:txBody>
      </p:sp>
      <p:cxnSp>
        <p:nvCxnSpPr>
          <p:cNvPr id="5" name="Straight Connector 4"/>
          <p:cNvCxnSpPr/>
          <p:nvPr/>
        </p:nvCxnSpPr>
        <p:spPr>
          <a:xfrm>
            <a:off x="5038928" y="1543140"/>
            <a:ext cx="0" cy="457459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1752600" y="1543140"/>
            <a:ext cx="0" cy="4574592"/>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3351382" y="6477000"/>
            <a:ext cx="1525418" cy="369332"/>
          </a:xfrm>
          <a:prstGeom prst="rect">
            <a:avLst/>
          </a:prstGeom>
          <a:noFill/>
        </p:spPr>
        <p:txBody>
          <a:bodyPr wrap="none" rtlCol="0">
            <a:spAutoFit/>
          </a:bodyPr>
          <a:lstStyle/>
          <a:p>
            <a:r>
              <a:rPr lang="en-US" dirty="0" smtClean="0"/>
              <a:t>Frankel (2008)</a:t>
            </a:r>
            <a:endParaRPr lang="en-US" dirty="0"/>
          </a:p>
        </p:txBody>
      </p:sp>
      <p:cxnSp>
        <p:nvCxnSpPr>
          <p:cNvPr id="12" name="Straight Connector 11"/>
          <p:cNvCxnSpPr/>
          <p:nvPr/>
        </p:nvCxnSpPr>
        <p:spPr>
          <a:xfrm>
            <a:off x="8608976" y="1143000"/>
            <a:ext cx="4597" cy="5300284"/>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762000" y="1143000"/>
            <a:ext cx="8015849" cy="400110"/>
          </a:xfrm>
          <a:prstGeom prst="rect">
            <a:avLst/>
          </a:prstGeom>
          <a:noFill/>
        </p:spPr>
        <p:txBody>
          <a:bodyPr wrap="none" rtlCol="0">
            <a:spAutoFit/>
          </a:bodyPr>
          <a:lstStyle/>
          <a:p>
            <a:r>
              <a:rPr lang="en-US" sz="2000" b="1" dirty="0"/>
              <a:t>Dependent variable: </a:t>
            </a:r>
            <a:r>
              <a:rPr lang="en-US" sz="2000" b="1" dirty="0" smtClean="0"/>
              <a:t>Log </a:t>
            </a:r>
            <a:r>
              <a:rPr lang="en-US" sz="2000" b="1" dirty="0"/>
              <a:t>real </a:t>
            </a:r>
            <a:r>
              <a:rPr lang="en-US" sz="2000" b="1" dirty="0" smtClean="0"/>
              <a:t>CRB commodity price index </a:t>
            </a:r>
            <a:r>
              <a:rPr lang="en-US" sz="2000" b="1" dirty="0"/>
              <a:t>in local currency</a:t>
            </a:r>
          </a:p>
        </p:txBody>
      </p:sp>
      <p:cxnSp>
        <p:nvCxnSpPr>
          <p:cNvPr id="16" name="Straight Connector 15"/>
          <p:cNvCxnSpPr/>
          <p:nvPr/>
        </p:nvCxnSpPr>
        <p:spPr>
          <a:xfrm flipH="1" flipV="1">
            <a:off x="304800" y="6160532"/>
            <a:ext cx="8305800" cy="259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flipV="1">
            <a:off x="303176" y="6443284"/>
            <a:ext cx="8305800" cy="259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228600" y="1143000"/>
            <a:ext cx="0" cy="531260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flipV="1">
            <a:off x="249680" y="1150788"/>
            <a:ext cx="8363893" cy="259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H="1" flipV="1">
            <a:off x="248056" y="1540548"/>
            <a:ext cx="8360920" cy="2592"/>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H="1" flipV="1">
            <a:off x="248056" y="1872908"/>
            <a:ext cx="8360920" cy="2592"/>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60595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2" end="1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3" end="1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4" end="14"/>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5" end="15"/>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6" end="16"/>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447800"/>
            <a:ext cx="8686800" cy="914400"/>
          </a:xfrm>
        </p:spPr>
        <p:txBody>
          <a:bodyPr>
            <a:noAutofit/>
          </a:bodyPr>
          <a:lstStyle/>
          <a:p>
            <a:r>
              <a:rPr lang="en-US" sz="3200" b="1" dirty="0" smtClean="0">
                <a:solidFill>
                  <a:srgbClr val="00518E"/>
                </a:solidFill>
              </a:rPr>
              <a:t>Now, complete the “carry trade” equation</a:t>
            </a:r>
            <a:endParaRPr lang="en-US" sz="3200" b="1" i="1" dirty="0">
              <a:solidFill>
                <a:srgbClr val="00518E"/>
              </a:solidFill>
            </a:endParaRP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52400" y="2362200"/>
                <a:ext cx="8915400" cy="4953000"/>
              </a:xfrm>
            </p:spPr>
            <p:txBody>
              <a:bodyPr>
                <a:normAutofit/>
              </a:bodyPr>
              <a:lstStyle/>
              <a:p>
                <a:pPr>
                  <a:buNone/>
                </a:pPr>
                <a:r>
                  <a:rPr lang="it-IT" sz="2600" dirty="0" smtClean="0"/>
                  <a:t>     </a:t>
                </a:r>
                <a:r>
                  <a:rPr lang="it-IT" sz="3000" dirty="0" smtClean="0"/>
                  <a:t>T</a:t>
                </a:r>
                <a:r>
                  <a:rPr lang="en-AU" sz="3000" dirty="0" smtClean="0"/>
                  <a:t>here is no reason for the net convenience yield, </a:t>
                </a:r>
                <a:br>
                  <a:rPr lang="en-AU" sz="3000" dirty="0" smtClean="0"/>
                </a:br>
                <a:r>
                  <a:rPr lang="en-AU" sz="3000" i="1" dirty="0" smtClean="0"/>
                  <a:t>c</a:t>
                </a:r>
                <a:r>
                  <a:rPr lang="en-AU" sz="3000" dirty="0" smtClean="0"/>
                  <a:t>, to be constant.</a:t>
                </a:r>
                <a:r>
                  <a:rPr lang="en-AU" sz="3300" dirty="0" smtClean="0"/>
                  <a:t/>
                </a:r>
                <a:br>
                  <a:rPr lang="en-AU" sz="3300" dirty="0" smtClean="0"/>
                </a:br>
                <a:r>
                  <a:rPr lang="en-AU" sz="1000" dirty="0" smtClean="0"/>
                  <a:t> </a:t>
                </a:r>
                <a:br>
                  <a:rPr lang="en-AU" sz="1000" dirty="0" smtClean="0"/>
                </a:br>
                <a:r>
                  <a:rPr lang="en-US" sz="3400" dirty="0" smtClean="0"/>
                  <a:t>           </a:t>
                </a:r>
                <a:r>
                  <a:rPr lang="it-IT" sz="3400" i="1" dirty="0" smtClean="0"/>
                  <a:t>q-</a:t>
                </a:r>
                <a14:m>
                  <m:oMath xmlns:m="http://schemas.openxmlformats.org/officeDocument/2006/math">
                    <m:acc>
                      <m:accPr>
                        <m:chr m:val="̅"/>
                        <m:ctrlPr>
                          <a:rPr lang="it-IT" sz="3400" i="1" smtClean="0">
                            <a:latin typeface="Cambria Math"/>
                          </a:rPr>
                        </m:ctrlPr>
                      </m:accPr>
                      <m:e>
                        <m:r>
                          <a:rPr lang="en-US" sz="3400" b="0" i="1" smtClean="0">
                            <a:latin typeface="Cambria Math"/>
                          </a:rPr>
                          <m:t>𝑞</m:t>
                        </m:r>
                      </m:e>
                    </m:acc>
                  </m:oMath>
                </a14:m>
                <a:r>
                  <a:rPr lang="en-AU" sz="3400" i="1" dirty="0" smtClean="0"/>
                  <a:t> </a:t>
                </a:r>
                <a:r>
                  <a:rPr lang="it-IT" sz="3400" i="1" dirty="0" smtClean="0"/>
                  <a:t> </a:t>
                </a:r>
                <a:r>
                  <a:rPr lang="it-IT" sz="3400" dirty="0" smtClean="0"/>
                  <a:t>= - (</a:t>
                </a:r>
                <a:r>
                  <a:rPr lang="it-IT" sz="3400" i="1" dirty="0" smtClean="0"/>
                  <a:t>1/</a:t>
                </a:r>
                <a:r>
                  <a:rPr lang="en-AU" sz="3400" dirty="0" smtClean="0"/>
                  <a:t>θ</a:t>
                </a:r>
                <a:r>
                  <a:rPr lang="it-IT" sz="3400" dirty="0" smtClean="0"/>
                  <a:t>) (</a:t>
                </a:r>
                <a:r>
                  <a:rPr lang="it-IT" sz="3400" i="1" dirty="0" smtClean="0"/>
                  <a:t>r </a:t>
                </a:r>
                <a:r>
                  <a:rPr lang="it-IT" sz="3400" dirty="0" smtClean="0"/>
                  <a:t>– </a:t>
                </a:r>
                <a:r>
                  <a:rPr lang="it-IT" sz="3400" i="1" dirty="0" smtClean="0"/>
                  <a:t>c</a:t>
                </a:r>
                <a:r>
                  <a:rPr lang="it-IT" sz="3400" dirty="0" smtClean="0"/>
                  <a:t>)                  </a:t>
                </a:r>
                <a:r>
                  <a:rPr lang="en-AU" sz="3400" dirty="0" smtClean="0"/>
                  <a:t>(4)</a:t>
                </a:r>
              </a:p>
              <a:p>
                <a:pPr>
                  <a:buNone/>
                </a:pPr>
                <a:r>
                  <a:rPr lang="en-AU" sz="3400" dirty="0"/>
                  <a:t> </a:t>
                </a:r>
                <a:r>
                  <a:rPr lang="en-AU" sz="3400" dirty="0" smtClean="0"/>
                  <a:t>              </a:t>
                </a:r>
                <a:r>
                  <a:rPr lang="en-AU" sz="3400" i="1" dirty="0" smtClean="0"/>
                  <a:t>c </a:t>
                </a:r>
                <a:r>
                  <a:rPr lang="en-AU" sz="3400" i="1" dirty="0"/>
                  <a:t>≡ cy – </a:t>
                </a:r>
                <a:r>
                  <a:rPr lang="en-AU" sz="3400" i="1" dirty="0" err="1"/>
                  <a:t>sc</a:t>
                </a:r>
                <a:r>
                  <a:rPr lang="en-AU" sz="3400" i="1" dirty="0"/>
                  <a:t> – </a:t>
                </a:r>
                <a:r>
                  <a:rPr lang="en-AU" sz="3400" i="1" dirty="0" err="1"/>
                  <a:t>rp</a:t>
                </a:r>
                <a:r>
                  <a:rPr lang="en-AU" sz="3400" i="1" dirty="0"/>
                  <a:t> </a:t>
                </a:r>
                <a:r>
                  <a:rPr lang="en-AU" sz="3400" dirty="0" smtClean="0"/>
                  <a:t/>
                </a:r>
                <a:br>
                  <a:rPr lang="en-AU" sz="3400" dirty="0" smtClean="0"/>
                </a:br>
                <a:endParaRPr lang="en-US" sz="3400" dirty="0" smtClean="0"/>
              </a:p>
              <a:p>
                <a:pPr>
                  <a:buNone/>
                </a:pPr>
                <a:r>
                  <a:rPr lang="en-AU" sz="3300" dirty="0" smtClean="0"/>
                  <a:t>     </a:t>
                </a:r>
                <a:r>
                  <a:rPr lang="en-AU" sz="3000" dirty="0" smtClean="0"/>
                  <a:t>Substituting into (4), </a:t>
                </a:r>
                <a:endParaRPr lang="en-US" sz="3000" dirty="0" smtClean="0"/>
              </a:p>
              <a:p>
                <a:pPr>
                  <a:buNone/>
                </a:pPr>
                <a:r>
                  <a:rPr lang="en-AU" i="1" dirty="0" smtClean="0"/>
                  <a:t>      q  =  </a:t>
                </a:r>
                <a14:m>
                  <m:oMath xmlns:m="http://schemas.openxmlformats.org/officeDocument/2006/math">
                    <m:acc>
                      <m:accPr>
                        <m:chr m:val="̅"/>
                        <m:ctrlPr>
                          <a:rPr lang="it-IT" i="1">
                            <a:latin typeface="Cambria Math"/>
                          </a:rPr>
                        </m:ctrlPr>
                      </m:accPr>
                      <m:e>
                        <m:r>
                          <a:rPr lang="en-US" i="1">
                            <a:latin typeface="Cambria Math"/>
                          </a:rPr>
                          <m:t>𝑞</m:t>
                        </m:r>
                      </m:e>
                    </m:acc>
                  </m:oMath>
                </a14:m>
                <a:r>
                  <a:rPr lang="en-AU" i="1" dirty="0" smtClean="0"/>
                  <a:t>  - </a:t>
                </a:r>
                <a:r>
                  <a:rPr lang="en-AU" dirty="0" smtClean="0"/>
                  <a:t>(</a:t>
                </a:r>
                <a:r>
                  <a:rPr lang="en-AU" i="1" dirty="0" smtClean="0"/>
                  <a:t>1/</a:t>
                </a:r>
                <a:r>
                  <a:rPr lang="en-AU" dirty="0" smtClean="0"/>
                  <a:t>θ)</a:t>
                </a:r>
                <a:r>
                  <a:rPr lang="en-AU" i="1" dirty="0" smtClean="0"/>
                  <a:t> r </a:t>
                </a:r>
                <a:r>
                  <a:rPr lang="en-AU" dirty="0" smtClean="0"/>
                  <a:t>+ (1/θ) </a:t>
                </a:r>
                <a:r>
                  <a:rPr lang="en-AU" i="1" dirty="0" smtClean="0"/>
                  <a:t>cy - </a:t>
                </a:r>
                <a:r>
                  <a:rPr lang="en-AU" dirty="0" smtClean="0"/>
                  <a:t>(1/θ) </a:t>
                </a:r>
                <a:r>
                  <a:rPr lang="en-AU" i="1" dirty="0" smtClean="0"/>
                  <a:t>sc - </a:t>
                </a:r>
                <a:r>
                  <a:rPr lang="en-AU" dirty="0" smtClean="0"/>
                  <a:t>(1/θ) </a:t>
                </a:r>
                <a:r>
                  <a:rPr lang="en-AU" i="1" dirty="0" err="1" smtClean="0"/>
                  <a:t>rp</a:t>
                </a:r>
                <a:r>
                  <a:rPr lang="en-AU" i="1" dirty="0" smtClean="0"/>
                  <a:t>     </a:t>
                </a:r>
                <a:r>
                  <a:rPr lang="en-AU" dirty="0" smtClean="0"/>
                  <a:t>(5)</a:t>
                </a:r>
                <a:r>
                  <a:rPr lang="en-AU" sz="1100" dirty="0" smtClean="0"/>
                  <a:t/>
                </a:r>
                <a:br>
                  <a:rPr lang="en-AU" sz="1100" dirty="0" smtClean="0"/>
                </a:br>
                <a:endParaRPr lang="en-AU" sz="1100" dirty="0" smtClean="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52400" y="2362200"/>
                <a:ext cx="8915400" cy="4953000"/>
              </a:xfrm>
              <a:blipFill rotWithShape="1">
                <a:blip r:embed="rId2"/>
                <a:stretch>
                  <a:fillRect t="-1478" r="-1640"/>
                </a:stretch>
              </a:blipFill>
            </p:spPr>
            <p:txBody>
              <a:bodyPr/>
              <a:lstStyle/>
              <a:p>
                <a:r>
                  <a:rPr lang="en-US">
                    <a:noFill/>
                  </a:rPr>
                  <a:t> </a:t>
                </a:r>
              </a:p>
            </p:txBody>
          </p:sp>
        </mc:Fallback>
      </mc:AlternateContent>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dirty="0"/>
          </a:p>
        </p:txBody>
      </p:sp>
      <p:sp>
        <p:nvSpPr>
          <p:cNvPr id="103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3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0" name="Right Brace 19"/>
          <p:cNvSpPr/>
          <p:nvPr/>
        </p:nvSpPr>
        <p:spPr>
          <a:xfrm>
            <a:off x="6781800" y="3156204"/>
            <a:ext cx="843842" cy="1764789"/>
          </a:xfrm>
          <a:prstGeom prst="rightBrace">
            <a:avLst>
              <a:gd name="adj1" fmla="val 33781"/>
              <a:gd name="adj2" fmla="val 50000"/>
            </a:avLst>
          </a:prstGeom>
          <a:ln w="85725">
            <a:solidFill>
              <a:srgbClr val="00518E"/>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800" b="1" i="1" dirty="0">
              <a:solidFill>
                <a:srgbClr val="00518E"/>
              </a:solidFill>
            </a:endParaRPr>
          </a:p>
        </p:txBody>
      </p:sp>
      <p:sp>
        <p:nvSpPr>
          <p:cNvPr id="21" name="Curved Left Arrow 20"/>
          <p:cNvSpPr/>
          <p:nvPr/>
        </p:nvSpPr>
        <p:spPr>
          <a:xfrm rot="804337">
            <a:off x="7415726" y="3997824"/>
            <a:ext cx="449939" cy="1765268"/>
          </a:xfrm>
          <a:prstGeom prst="curvedLeftArrow">
            <a:avLst>
              <a:gd name="adj1" fmla="val 25000"/>
              <a:gd name="adj2" fmla="val 63957"/>
              <a:gd name="adj3" fmla="val 25000"/>
            </a:avLst>
          </a:prstGeom>
          <a:ln>
            <a:solidFill>
              <a:srgbClr val="005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518E"/>
              </a:solidFill>
            </a:endParaRPr>
          </a:p>
        </p:txBody>
      </p:sp>
      <p:sp>
        <p:nvSpPr>
          <p:cNvPr id="4" name="TextBox 3"/>
          <p:cNvSpPr txBox="1"/>
          <p:nvPr/>
        </p:nvSpPr>
        <p:spPr>
          <a:xfrm>
            <a:off x="152400" y="228600"/>
            <a:ext cx="9015801" cy="646331"/>
          </a:xfrm>
          <a:prstGeom prst="rect">
            <a:avLst/>
          </a:prstGeom>
          <a:noFill/>
        </p:spPr>
        <p:txBody>
          <a:bodyPr wrap="none" rtlCol="0">
            <a:spAutoFit/>
          </a:bodyPr>
          <a:lstStyle/>
          <a:p>
            <a:r>
              <a:rPr lang="en-US" sz="3600" dirty="0" smtClean="0"/>
              <a:t>4. Other determinants of net convenience yield</a:t>
            </a:r>
            <a:endParaRPr lang="en-US" sz="3600" dirty="0"/>
          </a:p>
        </p:txBody>
      </p:sp>
      <p:pic>
        <p:nvPicPr>
          <p:cNvPr id="12" name="Picture 14" descr="floorpic.jpg"/>
          <p:cNvPicPr>
            <a:picLocks noChangeAspect="1" noChangeArrowheads="1"/>
          </p:cNvPicPr>
          <p:nvPr/>
        </p:nvPicPr>
        <p:blipFill>
          <a:blip r:embed="rId3" cstate="print"/>
          <a:srcRect/>
          <a:stretch>
            <a:fillRect/>
          </a:stretch>
        </p:blipFill>
        <p:spPr bwMode="auto">
          <a:xfrm>
            <a:off x="4202349" y="4189771"/>
            <a:ext cx="2257985" cy="1462443"/>
          </a:xfrm>
          <a:prstGeom prst="rect">
            <a:avLst/>
          </a:prstGeom>
          <a:noFill/>
          <a:ln w="9525">
            <a:solidFill>
              <a:schemeClr val="tx1"/>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animBg="1"/>
      <p:bldP spid="2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38200"/>
          </a:xfrm>
        </p:spPr>
        <p:txBody>
          <a:bodyPr>
            <a:normAutofit/>
          </a:bodyPr>
          <a:lstStyle/>
          <a:p>
            <a:r>
              <a:rPr lang="en-US" sz="3200" dirty="0" smtClean="0"/>
              <a:t>What drives commodity prices?</a:t>
            </a:r>
            <a:endParaRPr lang="en-US" sz="3200" dirty="0"/>
          </a:p>
        </p:txBody>
      </p:sp>
      <p:sp>
        <p:nvSpPr>
          <p:cNvPr id="3" name="Content Placeholder 2"/>
          <p:cNvSpPr>
            <a:spLocks noGrp="1"/>
          </p:cNvSpPr>
          <p:nvPr>
            <p:ph idx="1"/>
          </p:nvPr>
        </p:nvSpPr>
        <p:spPr>
          <a:xfrm>
            <a:off x="457200" y="762000"/>
            <a:ext cx="8229600" cy="4724400"/>
          </a:xfrm>
        </p:spPr>
        <p:txBody>
          <a:bodyPr>
            <a:normAutofit/>
          </a:bodyPr>
          <a:lstStyle/>
          <a:p>
            <a:r>
              <a:rPr lang="en-US" sz="3000" dirty="0" smtClean="0"/>
              <a:t>Individual commodities are of course influenced by individual micro causes.</a:t>
            </a:r>
          </a:p>
          <a:p>
            <a:pPr lvl="1"/>
            <a:r>
              <a:rPr lang="en-US" sz="2400" dirty="0" smtClean="0"/>
              <a:t>E.g., why did cobalt prices quadruple in 2017-18?</a:t>
            </a:r>
          </a:p>
          <a:p>
            <a:pPr lvl="2"/>
            <a:r>
              <a:rPr lang="en-US" sz="2000" dirty="0" smtClean="0"/>
              <a:t>Rising EV battery demand; </a:t>
            </a:r>
          </a:p>
          <a:p>
            <a:pPr lvl="2"/>
            <a:r>
              <a:rPr lang="en-US" sz="2000" dirty="0" smtClean="0"/>
              <a:t>Congo-concentrated supply hit by instability &amp; sanctions.</a:t>
            </a:r>
            <a:r>
              <a:rPr lang="en-US" sz="100" dirty="0" smtClean="0"/>
              <a:t/>
            </a:r>
            <a:br>
              <a:rPr lang="en-US" sz="100" dirty="0" smtClean="0"/>
            </a:br>
            <a:endParaRPr lang="en-US" sz="100" dirty="0" smtClean="0"/>
          </a:p>
          <a:p>
            <a:endParaRPr lang="en-US" dirty="0" smtClean="0"/>
          </a:p>
        </p:txBody>
      </p:sp>
      <p:pic>
        <p:nvPicPr>
          <p:cNvPr id="4" name="Picture 4" descr="5 Year Cobalt Prices - Cobalt Price Chart"/>
          <p:cNvPicPr>
            <a:picLocks noChangeAspect="1" noChangeArrowheads="1"/>
          </p:cNvPicPr>
          <p:nvPr/>
        </p:nvPicPr>
        <p:blipFill>
          <a:blip r:embed="rId2">
            <a:extLst>
              <a:ext uri="{BEBA8EAE-BF5A-486C-A8C5-ECC9F3942E4B}">
                <a14:imgProps xmlns:a14="http://schemas.microsoft.com/office/drawing/2010/main">
                  <a14:imgLayer r:embed="rId3">
                    <a14:imgEffect>
                      <a14:sharpenSoften amount="88000"/>
                    </a14:imgEffect>
                    <a14:imgEffect>
                      <a14:brightnessContrast bright="6000" contrast="54000"/>
                    </a14:imgEffect>
                  </a14:imgLayer>
                </a14:imgProps>
              </a:ext>
              <a:ext uri="{28A0092B-C50C-407E-A947-70E740481C1C}">
                <a14:useLocalDpi xmlns:a14="http://schemas.microsoft.com/office/drawing/2010/main" val="0"/>
              </a:ext>
            </a:extLst>
          </a:blip>
          <a:srcRect/>
          <a:stretch>
            <a:fillRect/>
          </a:stretch>
        </p:blipFill>
        <p:spPr bwMode="auto">
          <a:xfrm>
            <a:off x="304800" y="2971800"/>
            <a:ext cx="8035636" cy="3733800"/>
          </a:xfrm>
          <a:prstGeom prst="rect">
            <a:avLst/>
          </a:prstGeom>
          <a:noFill/>
          <a:extLst>
            <a:ext uri="{909E8E84-426E-40DD-AFC4-6F175D3DCCD1}">
              <a14:hiddenFill xmlns:a14="http://schemas.microsoft.com/office/drawing/2010/main">
                <a:solidFill>
                  <a:srgbClr val="FFFFFF"/>
                </a:solidFill>
              </a14:hiddenFill>
            </a:ext>
          </a:extLst>
        </p:spPr>
      </p:pic>
      <p:cxnSp>
        <p:nvCxnSpPr>
          <p:cNvPr id="6" name="Straight Arrow Connector 5"/>
          <p:cNvCxnSpPr/>
          <p:nvPr/>
        </p:nvCxnSpPr>
        <p:spPr>
          <a:xfrm flipV="1">
            <a:off x="6172200" y="3850341"/>
            <a:ext cx="1524000" cy="1447800"/>
          </a:xfrm>
          <a:prstGeom prst="straightConnector1">
            <a:avLst/>
          </a:prstGeom>
          <a:ln w="762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657600" y="2962072"/>
            <a:ext cx="1981200" cy="677108"/>
          </a:xfrm>
          <a:prstGeom prst="rect">
            <a:avLst/>
          </a:prstGeom>
          <a:solidFill>
            <a:schemeClr val="bg1"/>
          </a:solidFill>
          <a:ln>
            <a:solidFill>
              <a:srgbClr val="23538D"/>
            </a:solidFill>
          </a:ln>
        </p:spPr>
        <p:txBody>
          <a:bodyPr wrap="square" rtlCol="0">
            <a:spAutoFit/>
          </a:bodyPr>
          <a:lstStyle/>
          <a:p>
            <a:pPr algn="ctr"/>
            <a:endParaRPr lang="en-US" sz="1200" b="1" dirty="0" smtClean="0"/>
          </a:p>
          <a:p>
            <a:pPr algn="ctr"/>
            <a:r>
              <a:rPr lang="en-US" b="1" dirty="0" smtClean="0"/>
              <a:t>Cobalt prices </a:t>
            </a:r>
          </a:p>
          <a:p>
            <a:pPr algn="ctr"/>
            <a:r>
              <a:rPr lang="en-US" sz="800" b="1" dirty="0" smtClean="0"/>
              <a:t> </a:t>
            </a:r>
            <a:endParaRPr lang="en-US" sz="800" b="1" dirty="0"/>
          </a:p>
        </p:txBody>
      </p:sp>
      <p:sp>
        <p:nvSpPr>
          <p:cNvPr id="8" name="TextBox 7"/>
          <p:cNvSpPr txBox="1"/>
          <p:nvPr/>
        </p:nvSpPr>
        <p:spPr>
          <a:xfrm>
            <a:off x="7749352" y="6248400"/>
            <a:ext cx="708848" cy="584775"/>
          </a:xfrm>
          <a:prstGeom prst="rect">
            <a:avLst/>
          </a:prstGeom>
          <a:noFill/>
          <a:ln>
            <a:solidFill>
              <a:srgbClr val="23538D"/>
            </a:solidFill>
          </a:ln>
        </p:spPr>
        <p:txBody>
          <a:bodyPr wrap="none" rtlCol="0">
            <a:spAutoFit/>
          </a:bodyPr>
          <a:lstStyle/>
          <a:p>
            <a:pPr algn="ctr"/>
            <a:r>
              <a:rPr lang="en-US" sz="1600" dirty="0" smtClean="0"/>
              <a:t>Aug. 6</a:t>
            </a:r>
            <a:br>
              <a:rPr lang="en-US" sz="1600" dirty="0" smtClean="0"/>
            </a:br>
            <a:r>
              <a:rPr lang="en-US" sz="1600" dirty="0" smtClean="0"/>
              <a:t>2018</a:t>
            </a:r>
            <a:endParaRPr lang="en-US" sz="1600" dirty="0"/>
          </a:p>
        </p:txBody>
      </p:sp>
    </p:spTree>
    <p:extLst>
      <p:ext uri="{BB962C8B-B14F-4D97-AF65-F5344CB8AC3E}">
        <p14:creationId xmlns:p14="http://schemas.microsoft.com/office/powerpoint/2010/main" val="429074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0"/>
            <a:ext cx="8686800" cy="914400"/>
          </a:xfrm>
        </p:spPr>
        <p:txBody>
          <a:bodyPr>
            <a:noAutofit/>
          </a:bodyPr>
          <a:lstStyle/>
          <a:p>
            <a:r>
              <a:rPr lang="en-US" sz="1800" dirty="0" smtClean="0"/>
              <a:t>Complete “carry trade” equation for price determination, continued</a:t>
            </a:r>
            <a:endParaRPr lang="en-US" sz="1800" i="1"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304800" y="838200"/>
                <a:ext cx="8915400" cy="5791200"/>
              </a:xfrm>
            </p:spPr>
            <p:txBody>
              <a:bodyPr>
                <a:normAutofit fontScale="92500" lnSpcReduction="10000"/>
              </a:bodyPr>
              <a:lstStyle/>
              <a:p>
                <a:pPr>
                  <a:buNone/>
                </a:pPr>
                <a:r>
                  <a:rPr lang="en-AU" i="1" dirty="0" smtClean="0"/>
                  <a:t>         q  =  </a:t>
                </a:r>
                <a14:m>
                  <m:oMath xmlns:m="http://schemas.openxmlformats.org/officeDocument/2006/math">
                    <m:acc>
                      <m:accPr>
                        <m:chr m:val="̅"/>
                        <m:ctrlPr>
                          <a:rPr lang="it-IT" i="1">
                            <a:latin typeface="Cambria Math"/>
                          </a:rPr>
                        </m:ctrlPr>
                      </m:accPr>
                      <m:e>
                        <m:r>
                          <a:rPr lang="en-US" i="1">
                            <a:latin typeface="Cambria Math"/>
                          </a:rPr>
                          <m:t>𝑞</m:t>
                        </m:r>
                      </m:e>
                    </m:acc>
                  </m:oMath>
                </a14:m>
                <a:r>
                  <a:rPr lang="en-AU" i="1" dirty="0" smtClean="0"/>
                  <a:t>  - </a:t>
                </a:r>
                <a:r>
                  <a:rPr lang="en-AU" dirty="0" smtClean="0"/>
                  <a:t>(</a:t>
                </a:r>
                <a:r>
                  <a:rPr lang="en-AU" i="1" dirty="0" smtClean="0"/>
                  <a:t>1/</a:t>
                </a:r>
                <a:r>
                  <a:rPr lang="en-AU" dirty="0" smtClean="0"/>
                  <a:t>θ)</a:t>
                </a:r>
                <a:r>
                  <a:rPr lang="en-AU" i="1" dirty="0" smtClean="0"/>
                  <a:t> r</a:t>
                </a:r>
                <a:r>
                  <a:rPr lang="en-AU" dirty="0"/>
                  <a:t> </a:t>
                </a:r>
                <a:r>
                  <a:rPr lang="en-AU" i="1" dirty="0" smtClean="0"/>
                  <a:t> </a:t>
                </a:r>
                <a:r>
                  <a:rPr lang="en-AU" dirty="0" smtClean="0"/>
                  <a:t>+ (1/θ) </a:t>
                </a:r>
                <a:r>
                  <a:rPr lang="en-AU" i="1" dirty="0" smtClean="0"/>
                  <a:t>cy - </a:t>
                </a:r>
                <a:r>
                  <a:rPr lang="en-AU" dirty="0" smtClean="0"/>
                  <a:t>(1/θ) </a:t>
                </a:r>
                <a:r>
                  <a:rPr lang="en-AU" i="1" dirty="0" smtClean="0"/>
                  <a:t>sc - </a:t>
                </a:r>
                <a:r>
                  <a:rPr lang="en-AU" dirty="0" smtClean="0"/>
                  <a:t>(1/θ) </a:t>
                </a:r>
                <a:r>
                  <a:rPr lang="en-AU" i="1" dirty="0" err="1" smtClean="0"/>
                  <a:t>rp</a:t>
                </a:r>
                <a:r>
                  <a:rPr lang="en-AU" i="1" dirty="0" smtClean="0"/>
                  <a:t>    </a:t>
                </a:r>
                <a:r>
                  <a:rPr lang="en-AU" dirty="0" smtClean="0"/>
                  <a:t>(5)</a:t>
                </a:r>
                <a:r>
                  <a:rPr lang="en-AU" sz="1900" dirty="0" smtClean="0"/>
                  <a:t/>
                </a:r>
                <a:br>
                  <a:rPr lang="en-AU" sz="1900" dirty="0" smtClean="0"/>
                </a:br>
                <a:endParaRPr lang="en-AU" sz="1900" dirty="0" smtClean="0"/>
              </a:p>
              <a:p>
                <a:pPr>
                  <a:buNone/>
                </a:pPr>
                <a:r>
                  <a:rPr lang="en-AU" dirty="0" smtClean="0"/>
                  <a:t>Hypothesized effects:</a:t>
                </a:r>
              </a:p>
              <a:p>
                <a:pPr lvl="1"/>
                <a:r>
                  <a:rPr lang="en-AU" dirty="0" smtClean="0"/>
                  <a:t>Real interest rate: </a:t>
                </a:r>
                <a:r>
                  <a:rPr lang="en-AU" i="1" dirty="0" smtClean="0"/>
                  <a:t>negative</a:t>
                </a:r>
              </a:p>
              <a:p>
                <a:pPr lvl="1"/>
                <a:r>
                  <a:rPr lang="en-AU" dirty="0" smtClean="0"/>
                  <a:t>Convenience yield: </a:t>
                </a:r>
                <a:r>
                  <a:rPr lang="en-AU" i="1" dirty="0" smtClean="0"/>
                  <a:t>positive</a:t>
                </a:r>
              </a:p>
              <a:p>
                <a:pPr lvl="2"/>
                <a:r>
                  <a:rPr lang="en-AU" dirty="0" smtClean="0"/>
                  <a:t>&lt;= Economic activity </a:t>
                </a:r>
              </a:p>
              <a:p>
                <a:pPr lvl="2"/>
                <a:r>
                  <a:rPr lang="en-AU" dirty="0" smtClean="0"/>
                  <a:t>&lt;= Risk of disruption</a:t>
                </a:r>
              </a:p>
              <a:p>
                <a:pPr lvl="1"/>
                <a:r>
                  <a:rPr lang="en-AU" dirty="0" smtClean="0"/>
                  <a:t>Storage costs: </a:t>
                </a:r>
                <a:r>
                  <a:rPr lang="en-AU" i="1" dirty="0" smtClean="0"/>
                  <a:t>negative</a:t>
                </a:r>
              </a:p>
              <a:p>
                <a:pPr lvl="2"/>
                <a:r>
                  <a:rPr lang="en-AU" sz="3200" i="1" dirty="0" smtClean="0">
                    <a:cs typeface="Times New Roman" pitchFamily="18" charset="0"/>
                  </a:rPr>
                  <a:t>sc = Φ </a:t>
                </a:r>
                <a:r>
                  <a:rPr lang="en-AU" sz="3200" dirty="0" smtClean="0">
                    <a:cs typeface="Times New Roman" pitchFamily="18" charset="0"/>
                  </a:rPr>
                  <a:t>(</a:t>
                </a:r>
                <a:r>
                  <a:rPr lang="en-AU" i="1" dirty="0" smtClean="0">
                    <a:cs typeface="Times New Roman" pitchFamily="18" charset="0"/>
                  </a:rPr>
                  <a:t>INVENTORIES</a:t>
                </a:r>
                <a:r>
                  <a:rPr lang="en-AU" sz="3200" dirty="0" smtClean="0">
                    <a:cs typeface="Times New Roman" pitchFamily="18" charset="0"/>
                  </a:rPr>
                  <a:t>)</a:t>
                </a:r>
                <a:r>
                  <a:rPr lang="en-AU" sz="3200" i="1" dirty="0" smtClean="0">
                    <a:cs typeface="Times New Roman" pitchFamily="18" charset="0"/>
                  </a:rPr>
                  <a:t>. </a:t>
                </a:r>
              </a:p>
              <a:p>
                <a:pPr lvl="1"/>
                <a:r>
                  <a:rPr lang="en-AU" dirty="0" smtClean="0">
                    <a:cs typeface="Times New Roman" pitchFamily="18" charset="0"/>
                  </a:rPr>
                  <a:t>Risk premium </a:t>
                </a:r>
                <a:r>
                  <a:rPr lang="en-AU" i="1" dirty="0" err="1" smtClean="0">
                    <a:cs typeface="Times New Roman" pitchFamily="18" charset="0"/>
                  </a:rPr>
                  <a:t>rp</a:t>
                </a:r>
                <a:endParaRPr lang="en-AU" dirty="0" smtClean="0">
                  <a:cs typeface="Times New Roman" pitchFamily="18" charset="0"/>
                </a:endParaRPr>
              </a:p>
              <a:p>
                <a:pPr lvl="2"/>
                <a:r>
                  <a:rPr lang="en-AU" dirty="0" smtClean="0">
                    <a:cs typeface="Times New Roman" pitchFamily="18" charset="0"/>
                  </a:rPr>
                  <a:t>Measured directly:</a:t>
                </a:r>
                <a:r>
                  <a:rPr lang="en-AU" i="1" dirty="0" smtClean="0">
                    <a:latin typeface="Times New Roman" pitchFamily="18" charset="0"/>
                    <a:cs typeface="Times New Roman" pitchFamily="18" charset="0"/>
                  </a:rPr>
                  <a:t> </a:t>
                </a:r>
                <a:r>
                  <a:rPr lang="en-AU" dirty="0" smtClean="0">
                    <a:cs typeface="Times New Roman" pitchFamily="18" charset="0"/>
                  </a:rPr>
                  <a:t>(</a:t>
                </a:r>
                <a14:m>
                  <m:oMath xmlns:m="http://schemas.openxmlformats.org/officeDocument/2006/math">
                    <m:acc>
                      <m:accPr>
                        <m:chr m:val="̂"/>
                        <m:ctrlPr>
                          <a:rPr lang="en-AU" i="1" smtClean="0">
                            <a:latin typeface="Cambria Math"/>
                            <a:cs typeface="Times New Roman" pitchFamily="18" charset="0"/>
                          </a:rPr>
                        </m:ctrlPr>
                      </m:accPr>
                      <m:e>
                        <m:r>
                          <m:rPr>
                            <m:nor/>
                          </m:rPr>
                          <a:rPr lang="en-AU" i="1" dirty="0">
                            <a:cs typeface="Times New Roman" pitchFamily="18" charset="0"/>
                          </a:rPr>
                          <m:t>Δs</m:t>
                        </m:r>
                        <m:r>
                          <m:rPr>
                            <m:nor/>
                          </m:rPr>
                          <a:rPr lang="en-AU" i="1" baseline="30000" dirty="0">
                            <a:cs typeface="Times New Roman" pitchFamily="18" charset="0"/>
                          </a:rPr>
                          <m:t>e</m:t>
                        </m:r>
                      </m:e>
                    </m:acc>
                  </m:oMath>
                </a14:m>
                <a:r>
                  <a:rPr lang="en-AU" dirty="0" smtClean="0">
                    <a:cs typeface="Times New Roman" pitchFamily="18" charset="0"/>
                  </a:rPr>
                  <a:t>)</a:t>
                </a:r>
                <a:r>
                  <a:rPr lang="en-AU" i="1" dirty="0" smtClean="0">
                    <a:cs typeface="Times New Roman" pitchFamily="18" charset="0"/>
                  </a:rPr>
                  <a:t>-(f-s</a:t>
                </a:r>
                <a:r>
                  <a:rPr lang="en-AU" dirty="0" smtClean="0">
                    <a:cs typeface="Times New Roman" pitchFamily="18" charset="0"/>
                  </a:rPr>
                  <a:t>)</a:t>
                </a:r>
              </a:p>
              <a:p>
                <a:pPr lvl="2"/>
                <a:r>
                  <a:rPr lang="en-AU" dirty="0" smtClean="0">
                    <a:cs typeface="Times New Roman" pitchFamily="18" charset="0"/>
                  </a:rPr>
                  <a:t>Or as determined by volatility (</a:t>
                </a:r>
                <a:r>
                  <a:rPr lang="en-AU" i="1" dirty="0" smtClean="0">
                    <a:cs typeface="Times New Roman" pitchFamily="18" charset="0"/>
                  </a:rPr>
                  <a:t>ambiguous sign)</a:t>
                </a:r>
              </a:p>
              <a:p>
                <a:pPr lvl="3"/>
                <a:r>
                  <a:rPr lang="en-AU" sz="2300" dirty="0">
                    <a:cs typeface="Times New Roman" pitchFamily="18" charset="0"/>
                  </a:rPr>
                  <a:t>m</a:t>
                </a:r>
                <a:r>
                  <a:rPr lang="en-AU" sz="2300" dirty="0" smtClean="0">
                    <a:cs typeface="Times New Roman" pitchFamily="18" charset="0"/>
                  </a:rPr>
                  <a:t>easured by actual volatility</a:t>
                </a:r>
              </a:p>
              <a:p>
                <a:pPr lvl="3"/>
                <a:r>
                  <a:rPr lang="en-AU" sz="2300" dirty="0" smtClean="0">
                    <a:cs typeface="Times New Roman" pitchFamily="18" charset="0"/>
                  </a:rPr>
                  <a:t>or by option-implied subjective volatility.</a:t>
                </a:r>
                <a:endParaRPr lang="en-US" sz="23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304800" y="838200"/>
                <a:ext cx="8915400" cy="5791200"/>
              </a:xfrm>
              <a:blipFill rotWithShape="1">
                <a:blip r:embed="rId2"/>
                <a:stretch>
                  <a:fillRect l="-1572" t="-2105"/>
                </a:stretch>
              </a:blipFill>
            </p:spPr>
            <p:txBody>
              <a:bodyPr/>
              <a:lstStyle/>
              <a:p>
                <a:r>
                  <a:rPr lang="en-US">
                    <a:noFill/>
                  </a:rPr>
                  <a:t> </a:t>
                </a:r>
              </a:p>
            </p:txBody>
          </p:sp>
        </mc:Fallback>
      </mc:AlternateContent>
      <p:sp>
        <p:nvSpPr>
          <p:cNvPr id="1026"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1025"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0" y="0"/>
            <a:ext cx="76200" cy="190500"/>
          </a:xfrm>
          <a:prstGeom prst="rect">
            <a:avLst/>
          </a:prstGeom>
          <a:noFill/>
        </p:spPr>
      </p:pic>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30"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32" name="Rectangle 8"/>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3" name="Curved Left Arrow 12"/>
          <p:cNvSpPr/>
          <p:nvPr/>
        </p:nvSpPr>
        <p:spPr>
          <a:xfrm rot="1352787" flipV="1">
            <a:off x="4576279" y="1309229"/>
            <a:ext cx="1286841" cy="2105942"/>
          </a:xfrm>
          <a:prstGeom prst="curvedLeftArrow">
            <a:avLst>
              <a:gd name="adj1" fmla="val 25000"/>
              <a:gd name="adj2" fmla="val 63957"/>
              <a:gd name="adj3" fmla="val 25000"/>
            </a:avLst>
          </a:prstGeom>
          <a:solidFill>
            <a:srgbClr val="00518E"/>
          </a:solidFill>
          <a:ln w="1270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15" name="Curved Left Arrow 14"/>
          <p:cNvSpPr/>
          <p:nvPr/>
        </p:nvSpPr>
        <p:spPr>
          <a:xfrm rot="1839832" flipV="1">
            <a:off x="5418300" y="1152365"/>
            <a:ext cx="1308188" cy="3563802"/>
          </a:xfrm>
          <a:prstGeom prst="curvedLeftArrow">
            <a:avLst>
              <a:gd name="adj1" fmla="val 25000"/>
              <a:gd name="adj2" fmla="val 63957"/>
              <a:gd name="adj3" fmla="val 25000"/>
            </a:avLst>
          </a:prstGeom>
          <a:solidFill>
            <a:srgbClr val="00518E"/>
          </a:solidFill>
          <a:ln w="1270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16" name="Right Arrow 15"/>
          <p:cNvSpPr/>
          <p:nvPr/>
        </p:nvSpPr>
        <p:spPr>
          <a:xfrm rot="13404822">
            <a:off x="3382540" y="1528749"/>
            <a:ext cx="1127650" cy="356274"/>
          </a:xfrm>
          <a:prstGeom prst="rightArrow">
            <a:avLst/>
          </a:prstGeom>
          <a:solidFill>
            <a:srgbClr val="00518E"/>
          </a:solidFill>
          <a:ln w="76200">
            <a:solidFill>
              <a:srgbClr val="00518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
        <p:nvSpPr>
          <p:cNvPr id="17" name="Curved Left Arrow 16"/>
          <p:cNvSpPr/>
          <p:nvPr/>
        </p:nvSpPr>
        <p:spPr>
          <a:xfrm rot="1461220" flipV="1">
            <a:off x="7100913" y="1222125"/>
            <a:ext cx="1352622" cy="4489950"/>
          </a:xfrm>
          <a:prstGeom prst="curvedLeftArrow">
            <a:avLst>
              <a:gd name="adj1" fmla="val 25000"/>
              <a:gd name="adj2" fmla="val 63957"/>
              <a:gd name="adj3" fmla="val 25000"/>
            </a:avLst>
          </a:prstGeom>
          <a:solidFill>
            <a:srgbClr val="00518E"/>
          </a:solidFill>
          <a:ln w="12700">
            <a:solidFill>
              <a:srgbClr val="FF66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solidFill>
            </a:endParaRPr>
          </a:p>
        </p:txBody>
      </p:sp>
    </p:spTree>
    <p:extLst>
      <p:ext uri="{BB962C8B-B14F-4D97-AF65-F5344CB8AC3E}">
        <p14:creationId xmlns:p14="http://schemas.microsoft.com/office/powerpoint/2010/main" val="2679601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3">
                                            <p:txEl>
                                              <p:pRg st="10" end="10"/>
                                            </p:txEl>
                                          </p:spTgt>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17"/>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nodeType="clickEffect">
                                  <p:stCondLst>
                                    <p:cond delay="0"/>
                                  </p:stCondLst>
                                  <p:childTnLst>
                                    <p:set>
                                      <p:cBhvr>
                                        <p:cTn id="62"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6" grpId="0" animBg="1"/>
      <p:bldP spid="1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t>Estimation of the carry-trade equation.</a:t>
            </a:r>
            <a:endParaRPr lang="en-US" sz="3200" dirty="0"/>
          </a:p>
        </p:txBody>
      </p:sp>
      <p:sp>
        <p:nvSpPr>
          <p:cNvPr id="3" name="Content Placeholder 2"/>
          <p:cNvSpPr>
            <a:spLocks noGrp="1"/>
          </p:cNvSpPr>
          <p:nvPr>
            <p:ph idx="1"/>
          </p:nvPr>
        </p:nvSpPr>
        <p:spPr>
          <a:xfrm>
            <a:off x="457200" y="1447800"/>
            <a:ext cx="8382000" cy="5181600"/>
          </a:xfrm>
        </p:spPr>
        <p:txBody>
          <a:bodyPr>
            <a:normAutofit fontScale="70000" lnSpcReduction="20000"/>
          </a:bodyPr>
          <a:lstStyle/>
          <a:p>
            <a:r>
              <a:rPr lang="en-US" sz="3400" dirty="0" smtClean="0"/>
              <a:t>My 2014 </a:t>
            </a:r>
            <a:r>
              <a:rPr lang="en-US" sz="3400" dirty="0"/>
              <a:t>paper </a:t>
            </a:r>
            <a:r>
              <a:rPr lang="en-US" sz="3400" dirty="0" smtClean="0"/>
              <a:t>estimated </a:t>
            </a:r>
            <a:r>
              <a:rPr lang="en-US" sz="3400" dirty="0"/>
              <a:t>for the period 1950-2012 </a:t>
            </a:r>
            <a:r>
              <a:rPr lang="en-US" sz="3400" dirty="0" smtClean="0"/>
              <a:t/>
            </a:r>
            <a:br>
              <a:rPr lang="en-US" sz="3400" dirty="0" smtClean="0"/>
            </a:br>
            <a:r>
              <a:rPr lang="en-US" sz="3400" dirty="0" smtClean="0"/>
              <a:t>the </a:t>
            </a:r>
            <a:r>
              <a:rPr lang="en-US" sz="3400" dirty="0"/>
              <a:t>complete equation that included </a:t>
            </a:r>
            <a:r>
              <a:rPr lang="en-US" sz="3400" dirty="0" smtClean="0"/>
              <a:t>the </a:t>
            </a:r>
            <a:r>
              <a:rPr lang="en-US" sz="3400" dirty="0"/>
              <a:t>micro </a:t>
            </a:r>
            <a:r>
              <a:rPr lang="en-US" sz="3400" dirty="0" smtClean="0"/>
              <a:t>variables: </a:t>
            </a:r>
          </a:p>
          <a:p>
            <a:pPr lvl="1"/>
            <a:r>
              <a:rPr lang="en-US" dirty="0" smtClean="0"/>
              <a:t>commodity-specific </a:t>
            </a:r>
            <a:r>
              <a:rPr lang="en-US" dirty="0"/>
              <a:t>data on inventories, volatility, </a:t>
            </a:r>
            <a:endParaRPr lang="en-US" dirty="0" smtClean="0"/>
          </a:p>
          <a:p>
            <a:pPr lvl="1"/>
            <a:r>
              <a:rPr lang="en-US" dirty="0" smtClean="0"/>
              <a:t>and </a:t>
            </a:r>
            <a:r>
              <a:rPr lang="en-US" dirty="0"/>
              <a:t>survey expectations of future price changes.  </a:t>
            </a:r>
            <a:r>
              <a:rPr lang="en-US" sz="1100" dirty="0" smtClean="0"/>
              <a:t/>
            </a:r>
            <a:br>
              <a:rPr lang="en-US" sz="1100" dirty="0" smtClean="0"/>
            </a:br>
            <a:endParaRPr lang="en-US" sz="1100" dirty="0" smtClean="0"/>
          </a:p>
          <a:p>
            <a:r>
              <a:rPr lang="en-US" sz="3400" dirty="0" smtClean="0"/>
              <a:t>I </a:t>
            </a:r>
            <a:r>
              <a:rPr lang="en-US" sz="3400" dirty="0"/>
              <a:t>found </a:t>
            </a:r>
            <a:r>
              <a:rPr lang="en-US" sz="3400" dirty="0" smtClean="0"/>
              <a:t>the </a:t>
            </a:r>
            <a:r>
              <a:rPr lang="en-US" sz="3400" dirty="0"/>
              <a:t>real interest rate had particularly strong negative effects on </a:t>
            </a:r>
            <a:r>
              <a:rPr lang="en-US" sz="3400" dirty="0" smtClean="0"/>
              <a:t>the prices </a:t>
            </a:r>
            <a:r>
              <a:rPr lang="en-US" sz="3400" dirty="0"/>
              <a:t>of copper, cattle, hogs, oats &amp;</a:t>
            </a:r>
            <a:r>
              <a:rPr lang="en-US" sz="3400" dirty="0" smtClean="0"/>
              <a:t> </a:t>
            </a:r>
            <a:r>
              <a:rPr lang="en-US" sz="3400" dirty="0"/>
              <a:t>soybeans. </a:t>
            </a:r>
            <a:r>
              <a:rPr lang="en-US" sz="1100" dirty="0" smtClean="0"/>
              <a:t/>
            </a:r>
            <a:br>
              <a:rPr lang="en-US" sz="1100" dirty="0" smtClean="0"/>
            </a:br>
            <a:endParaRPr lang="en-US" sz="1100" dirty="0" smtClean="0"/>
          </a:p>
          <a:p>
            <a:r>
              <a:rPr lang="en-US" sz="3400" dirty="0" smtClean="0"/>
              <a:t>Inventories </a:t>
            </a:r>
            <a:r>
              <a:rPr lang="en-US" sz="3400" dirty="0"/>
              <a:t>had a particularly strong negative effect </a:t>
            </a:r>
            <a:r>
              <a:rPr lang="en-US" sz="3400" dirty="0" smtClean="0"/>
              <a:t/>
            </a:r>
            <a:br>
              <a:rPr lang="en-US" sz="3400" dirty="0" smtClean="0"/>
            </a:br>
            <a:r>
              <a:rPr lang="en-US" sz="3400" dirty="0" smtClean="0"/>
              <a:t>on the </a:t>
            </a:r>
            <a:r>
              <a:rPr lang="en-US" sz="3400" dirty="0"/>
              <a:t>prices of </a:t>
            </a:r>
            <a:r>
              <a:rPr lang="en-US" sz="3400" dirty="0" smtClean="0"/>
              <a:t>copper, </a:t>
            </a:r>
            <a:r>
              <a:rPr lang="en-US" sz="3400" dirty="0"/>
              <a:t>oats, &amp;</a:t>
            </a:r>
            <a:r>
              <a:rPr lang="en-US" sz="3400" dirty="0" smtClean="0"/>
              <a:t> </a:t>
            </a:r>
            <a:r>
              <a:rPr lang="en-US" sz="3400" dirty="0"/>
              <a:t>platinum.  </a:t>
            </a:r>
            <a:r>
              <a:rPr lang="en-US" sz="1100" dirty="0" smtClean="0"/>
              <a:t/>
            </a:r>
            <a:br>
              <a:rPr lang="en-US" sz="1100" dirty="0" smtClean="0"/>
            </a:br>
            <a:endParaRPr lang="en-US" sz="1100" dirty="0" smtClean="0"/>
          </a:p>
          <a:p>
            <a:r>
              <a:rPr lang="en-US" sz="3300" dirty="0" smtClean="0"/>
              <a:t>For </a:t>
            </a:r>
            <a:r>
              <a:rPr lang="en-US" sz="3300" dirty="0"/>
              <a:t>a complete panel across the 11 commodities where all data were available, </a:t>
            </a:r>
            <a:r>
              <a:rPr lang="en-US" sz="3300" dirty="0" smtClean="0"/>
              <a:t>all four </a:t>
            </a:r>
            <a:r>
              <a:rPr lang="en-US" sz="3300" dirty="0"/>
              <a:t>variables of interest appeared significant:  real interest rate, global business cycle, inventories, and </a:t>
            </a:r>
            <a:r>
              <a:rPr lang="en-US" sz="3300" dirty="0" smtClean="0"/>
              <a:t>volatility.</a:t>
            </a:r>
          </a:p>
          <a:p>
            <a:pPr lvl="1"/>
            <a:r>
              <a:rPr lang="en-US" dirty="0" smtClean="0"/>
              <a:t>When the equation was estimated </a:t>
            </a:r>
            <a:r>
              <a:rPr lang="en-US" dirty="0"/>
              <a:t>on first differences, </a:t>
            </a:r>
            <a:r>
              <a:rPr lang="en-US" dirty="0" smtClean="0"/>
              <a:t/>
            </a:r>
            <a:br>
              <a:rPr lang="en-US" dirty="0" smtClean="0"/>
            </a:br>
            <a:r>
              <a:rPr lang="en-US" dirty="0" smtClean="0"/>
              <a:t>significance </a:t>
            </a:r>
            <a:r>
              <a:rPr lang="en-US" dirty="0"/>
              <a:t>was lost, </a:t>
            </a:r>
            <a:r>
              <a:rPr lang="en-US" dirty="0" smtClean="0"/>
              <a:t>in </a:t>
            </a:r>
            <a:r>
              <a:rPr lang="en-US" dirty="0"/>
              <a:t>particular, for inventories &amp;</a:t>
            </a:r>
            <a:r>
              <a:rPr lang="en-US" dirty="0" smtClean="0"/>
              <a:t> </a:t>
            </a:r>
            <a:r>
              <a:rPr lang="en-US" dirty="0"/>
              <a:t>volatility</a:t>
            </a:r>
            <a:r>
              <a:rPr lang="en-US" dirty="0" smtClean="0"/>
              <a:t>.</a:t>
            </a:r>
            <a:endParaRPr lang="en-US" dirty="0"/>
          </a:p>
        </p:txBody>
      </p:sp>
    </p:spTree>
    <p:extLst>
      <p:ext uri="{BB962C8B-B14F-4D97-AF65-F5344CB8AC3E}">
        <p14:creationId xmlns:p14="http://schemas.microsoft.com/office/powerpoint/2010/main" val="121348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0" y="609600"/>
            <a:ext cx="4724400" cy="685800"/>
          </a:xfrm>
        </p:spPr>
        <p:txBody>
          <a:bodyPr>
            <a:normAutofit/>
          </a:bodyPr>
          <a:lstStyle/>
          <a:p>
            <a:pPr algn="l"/>
            <a:r>
              <a:rPr lang="en-AU" sz="2400" i="1" dirty="0" smtClean="0"/>
              <a:t>option-implied &amp; actual volatilities            </a:t>
            </a:r>
            <a:endParaRPr lang="en-US" sz="2400" dirty="0"/>
          </a:p>
        </p:txBody>
      </p:sp>
      <p:pic>
        <p:nvPicPr>
          <p:cNvPr id="3" name="Picture 2"/>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2400" y="1295400"/>
            <a:ext cx="4495800" cy="3352800"/>
          </a:xfrm>
          <a:prstGeom prst="rect">
            <a:avLst/>
          </a:prstGeom>
          <a:noFill/>
          <a:ln>
            <a:noFill/>
          </a:ln>
        </p:spPr>
      </p:pic>
      <p:pic>
        <p:nvPicPr>
          <p:cNvPr id="4" name="Picture 3"/>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0600" y="1371600"/>
            <a:ext cx="4191000" cy="3352800"/>
          </a:xfrm>
          <a:prstGeom prst="rect">
            <a:avLst/>
          </a:prstGeom>
          <a:noFill/>
          <a:ln>
            <a:noFill/>
          </a:ln>
        </p:spPr>
      </p:pic>
      <mc:AlternateContent xmlns:mc="http://schemas.openxmlformats.org/markup-compatibility/2006" xmlns:a14="http://schemas.microsoft.com/office/drawing/2010/main">
        <mc:Choice Requires="a14">
          <p:sp>
            <p:nvSpPr>
              <p:cNvPr id="5" name="TextBox 4"/>
              <p:cNvSpPr txBox="1"/>
              <p:nvPr/>
            </p:nvSpPr>
            <p:spPr>
              <a:xfrm>
                <a:off x="0" y="4800600"/>
                <a:ext cx="9144000" cy="1046440"/>
              </a:xfrm>
              <a:prstGeom prst="rect">
                <a:avLst/>
              </a:prstGeom>
              <a:noFill/>
            </p:spPr>
            <p:txBody>
              <a:bodyPr wrap="square" rtlCol="0">
                <a:spAutoFit/>
              </a:bodyPr>
              <a:lstStyle/>
              <a:p>
                <a:pPr algn="ctr"/>
                <a:r>
                  <a:rPr lang="en-US" sz="2200" dirty="0" smtClean="0"/>
                  <a:t>The positive risk premium seemed to have disappeared after 2005 </a:t>
                </a:r>
                <a:br>
                  <a:rPr lang="en-US" sz="2200" dirty="0" smtClean="0"/>
                </a:br>
                <a:r>
                  <a:rPr lang="en-US" sz="2200" dirty="0" smtClean="0"/>
                  <a:t>(</a:t>
                </a:r>
                <a14:m>
                  <m:oMath xmlns:m="http://schemas.openxmlformats.org/officeDocument/2006/math">
                    <m:acc>
                      <m:accPr>
                        <m:chr m:val="̂"/>
                        <m:ctrlPr>
                          <a:rPr lang="en-AU" sz="2000" i="1">
                            <a:latin typeface="Cambria Math"/>
                          </a:rPr>
                        </m:ctrlPr>
                      </m:accPr>
                      <m:e>
                        <m:r>
                          <a:rPr lang="en-US" sz="2000" i="1">
                            <a:latin typeface="Cambria Math"/>
                          </a:rPr>
                          <m:t>𝐸</m:t>
                        </m:r>
                        <m:r>
                          <a:rPr lang="en-US" sz="2000" i="1">
                            <a:latin typeface="Cambria Math"/>
                            <a:ea typeface="Cambria Math"/>
                          </a:rPr>
                          <m:t>∆</m:t>
                        </m:r>
                        <m:r>
                          <a:rPr lang="en-US" sz="2000" i="1">
                            <a:latin typeface="Cambria Math"/>
                            <a:ea typeface="Cambria Math"/>
                          </a:rPr>
                          <m:t>𝑠</m:t>
                        </m:r>
                      </m:e>
                    </m:acc>
                  </m:oMath>
                </a14:m>
                <a:r>
                  <a:rPr lang="en-AU" sz="2000" dirty="0"/>
                  <a:t> </a:t>
                </a:r>
                <a:r>
                  <a:rPr lang="en-US" sz="2200" dirty="0" smtClean="0">
                    <a:latin typeface="Calibri"/>
                  </a:rPr>
                  <a:t>measured by survey data), despite no decline in volatility.</a:t>
                </a:r>
                <a:r>
                  <a:rPr lang="en-US" dirty="0" smtClean="0">
                    <a:latin typeface="Calibri"/>
                  </a:rPr>
                  <a:t/>
                </a:r>
                <a:br>
                  <a:rPr lang="en-US" dirty="0" smtClean="0">
                    <a:latin typeface="Calibri"/>
                  </a:rPr>
                </a:br>
                <a:endParaRPr lang="en-US" dirty="0"/>
              </a:p>
            </p:txBody>
          </p:sp>
        </mc:Choice>
        <mc:Fallback xmlns="">
          <p:sp>
            <p:nvSpPr>
              <p:cNvPr id="5" name="TextBox 4"/>
              <p:cNvSpPr txBox="1">
                <a:spLocks noRot="1" noChangeAspect="1" noMove="1" noResize="1" noEditPoints="1" noAdjustHandles="1" noChangeArrowheads="1" noChangeShapeType="1" noTextEdit="1"/>
              </p:cNvSpPr>
              <p:nvPr/>
            </p:nvSpPr>
            <p:spPr>
              <a:xfrm>
                <a:off x="0" y="4800600"/>
                <a:ext cx="9144000" cy="1046440"/>
              </a:xfrm>
              <a:prstGeom prst="rect">
                <a:avLst/>
              </a:prstGeom>
              <a:blipFill rotWithShape="1">
                <a:blip r:embed="rId4"/>
                <a:stretch>
                  <a:fillRect t="-3509"/>
                </a:stretch>
              </a:blipFill>
            </p:spPr>
            <p:txBody>
              <a:bodyPr/>
              <a:lstStyle/>
              <a:p>
                <a:r>
                  <a:rPr lang="en-US">
                    <a:noFill/>
                  </a:rPr>
                  <a:t> </a:t>
                </a:r>
              </a:p>
            </p:txBody>
          </p:sp>
        </mc:Fallback>
      </mc:AlternateContent>
      <p:pic>
        <p:nvPicPr>
          <p:cNvPr id="6" name="Picture 14" descr="floorpic.jpg"/>
          <p:cNvPicPr>
            <a:picLocks noChangeAspect="1" noChangeArrowheads="1"/>
          </p:cNvPicPr>
          <p:nvPr/>
        </p:nvPicPr>
        <p:blipFill>
          <a:blip r:embed="rId5" cstate="print"/>
          <a:srcRect/>
          <a:stretch>
            <a:fillRect/>
          </a:stretch>
        </p:blipFill>
        <p:spPr bwMode="auto">
          <a:xfrm>
            <a:off x="1491721" y="2981282"/>
            <a:ext cx="1632479" cy="1057318"/>
          </a:xfrm>
          <a:prstGeom prst="rect">
            <a:avLst/>
          </a:prstGeom>
          <a:noFill/>
          <a:ln w="9525">
            <a:solidFill>
              <a:schemeClr val="tx1"/>
            </a:solidFill>
            <a:miter lim="800000"/>
            <a:headEnd/>
            <a:tailEnd/>
          </a:ln>
        </p:spPr>
      </p:pic>
      <p:sp>
        <p:nvSpPr>
          <p:cNvPr id="7" name="TextBox 6"/>
          <p:cNvSpPr txBox="1"/>
          <p:nvPr/>
        </p:nvSpPr>
        <p:spPr>
          <a:xfrm>
            <a:off x="1904999" y="6705600"/>
            <a:ext cx="184731" cy="369332"/>
          </a:xfrm>
          <a:prstGeom prst="rect">
            <a:avLst/>
          </a:prstGeom>
          <a:noFill/>
        </p:spPr>
        <p:txBody>
          <a:bodyPr wrap="none" rtlCol="0">
            <a:spAutoFit/>
          </a:bodyPr>
          <a:lstStyle/>
          <a:p>
            <a:endParaRPr lang="en-US" dirty="0"/>
          </a:p>
        </p:txBody>
      </p:sp>
      <p:sp>
        <p:nvSpPr>
          <p:cNvPr id="8" name="TextBox 7"/>
          <p:cNvSpPr txBox="1"/>
          <p:nvPr/>
        </p:nvSpPr>
        <p:spPr>
          <a:xfrm>
            <a:off x="3200400" y="6412468"/>
            <a:ext cx="2137252" cy="369332"/>
          </a:xfrm>
          <a:prstGeom prst="rect">
            <a:avLst/>
          </a:prstGeom>
          <a:noFill/>
        </p:spPr>
        <p:txBody>
          <a:bodyPr wrap="none" rtlCol="0">
            <a:spAutoFit/>
          </a:bodyPr>
          <a:lstStyle/>
          <a:p>
            <a:r>
              <a:rPr lang="en-US" dirty="0" smtClean="0"/>
              <a:t>From Frankel (2014)</a:t>
            </a:r>
            <a:endParaRPr lang="en-US" dirty="0"/>
          </a:p>
        </p:txBody>
      </p:sp>
      <p:sp>
        <p:nvSpPr>
          <p:cNvPr id="9" name="Title 1"/>
          <p:cNvSpPr txBox="1">
            <a:spLocks/>
          </p:cNvSpPr>
          <p:nvPr/>
        </p:nvSpPr>
        <p:spPr>
          <a:xfrm>
            <a:off x="685800" y="76200"/>
            <a:ext cx="2895600" cy="8382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dirty="0" smtClean="0"/>
              <a:t>      Risk premium</a:t>
            </a:r>
            <a:endParaRPr lang="en-US" sz="2800" dirty="0"/>
          </a:p>
        </p:txBody>
      </p:sp>
      <p:sp>
        <p:nvSpPr>
          <p:cNvPr id="10" name="TextBox 9"/>
          <p:cNvSpPr txBox="1"/>
          <p:nvPr/>
        </p:nvSpPr>
        <p:spPr>
          <a:xfrm>
            <a:off x="0" y="5562600"/>
            <a:ext cx="9144000" cy="707886"/>
          </a:xfrm>
          <a:prstGeom prst="rect">
            <a:avLst/>
          </a:prstGeom>
          <a:noFill/>
        </p:spPr>
        <p:txBody>
          <a:bodyPr wrap="square" rtlCol="0">
            <a:spAutoFit/>
          </a:bodyPr>
          <a:lstStyle/>
          <a:p>
            <a:pPr algn="ctr"/>
            <a:r>
              <a:rPr lang="en-US" sz="2000" dirty="0" smtClean="0">
                <a:latin typeface="Calibri"/>
              </a:rPr>
              <a:t>Consistent with Hamilton</a:t>
            </a:r>
            <a:r>
              <a:rPr lang="en-US" sz="800" dirty="0" smtClean="0">
                <a:latin typeface="Calibri"/>
              </a:rPr>
              <a:t> </a:t>
            </a:r>
            <a:r>
              <a:rPr lang="en-US" dirty="0" smtClean="0">
                <a:latin typeface="Calibri"/>
              </a:rPr>
              <a:t>&amp;</a:t>
            </a:r>
            <a:r>
              <a:rPr lang="en-US" sz="2000" dirty="0" smtClean="0">
                <a:latin typeface="Calibri"/>
              </a:rPr>
              <a:t>Wu’s </a:t>
            </a:r>
            <a:r>
              <a:rPr lang="en-US" dirty="0" smtClean="0">
                <a:latin typeface="Calibri"/>
              </a:rPr>
              <a:t>(2013) </a:t>
            </a:r>
            <a:r>
              <a:rPr lang="en-US" sz="2000" dirty="0" smtClean="0">
                <a:latin typeface="Calibri"/>
              </a:rPr>
              <a:t>interpretation of the </a:t>
            </a:r>
            <a:r>
              <a:rPr lang="en-US" sz="2000" dirty="0" err="1" smtClean="0">
                <a:latin typeface="Calibri"/>
              </a:rPr>
              <a:t>financialization</a:t>
            </a:r>
            <a:r>
              <a:rPr lang="en-US" sz="1200" dirty="0" smtClean="0">
                <a:latin typeface="Calibri"/>
              </a:rPr>
              <a:t> </a:t>
            </a:r>
            <a:r>
              <a:rPr lang="en-US" sz="2000" dirty="0" smtClean="0">
                <a:latin typeface="Calibri"/>
              </a:rPr>
              <a:t>hypothesis:</a:t>
            </a:r>
          </a:p>
          <a:p>
            <a:pPr algn="ctr"/>
            <a:r>
              <a:rPr lang="en-US" sz="2000" dirty="0" smtClean="0">
                <a:latin typeface="Calibri"/>
              </a:rPr>
              <a:t>Investors in commodity indices took the long side of the futures market after 2005.</a:t>
            </a:r>
            <a:endParaRPr lang="en-US" dirty="0"/>
          </a:p>
        </p:txBody>
      </p:sp>
      <p:sp>
        <p:nvSpPr>
          <p:cNvPr id="11" name="Title 1"/>
          <p:cNvSpPr txBox="1">
            <a:spLocks/>
          </p:cNvSpPr>
          <p:nvPr/>
        </p:nvSpPr>
        <p:spPr>
          <a:xfrm>
            <a:off x="4724400" y="76200"/>
            <a:ext cx="4648200" cy="8382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US" sz="2800" dirty="0" smtClean="0"/>
              <a:t>2 measures of volatility</a:t>
            </a:r>
            <a:endParaRPr lang="en-US" sz="2800" dirty="0"/>
          </a:p>
        </p:txBody>
      </p:sp>
      <mc:AlternateContent xmlns:mc="http://schemas.openxmlformats.org/markup-compatibility/2006" xmlns:a14="http://schemas.microsoft.com/office/drawing/2010/main">
        <mc:Choice Requires="a14">
          <p:sp>
            <p:nvSpPr>
              <p:cNvPr id="12" name="Title 1"/>
              <p:cNvSpPr txBox="1">
                <a:spLocks/>
              </p:cNvSpPr>
              <p:nvPr/>
            </p:nvSpPr>
            <p:spPr>
              <a:xfrm>
                <a:off x="533400" y="685800"/>
                <a:ext cx="3276600" cy="6858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AU" sz="2400" dirty="0" smtClean="0"/>
                  <a:t>	(</a:t>
                </a:r>
                <a:r>
                  <a:rPr lang="en-AU" sz="2400" i="1" dirty="0" smtClean="0"/>
                  <a:t>f-s</a:t>
                </a:r>
                <a:r>
                  <a:rPr lang="en-AU" sz="2400" dirty="0" smtClean="0"/>
                  <a:t>) - </a:t>
                </a:r>
                <a14:m>
                  <m:oMath xmlns:m="http://schemas.openxmlformats.org/officeDocument/2006/math">
                    <m:acc>
                      <m:accPr>
                        <m:chr m:val="̂"/>
                        <m:ctrlPr>
                          <a:rPr lang="en-AU" sz="2400" i="1" smtClean="0">
                            <a:latin typeface="Cambria Math"/>
                          </a:rPr>
                        </m:ctrlPr>
                      </m:accPr>
                      <m:e>
                        <m:r>
                          <a:rPr lang="en-US" sz="2400" i="1" smtClean="0">
                            <a:latin typeface="Cambria Math"/>
                          </a:rPr>
                          <m:t>𝐸</m:t>
                        </m:r>
                        <m:r>
                          <a:rPr lang="en-US" sz="2400" i="1" smtClean="0">
                            <a:latin typeface="Cambria Math"/>
                            <a:ea typeface="Cambria Math"/>
                          </a:rPr>
                          <m:t>∆</m:t>
                        </m:r>
                        <m:r>
                          <a:rPr lang="en-US" sz="2400" i="1" smtClean="0">
                            <a:latin typeface="Cambria Math"/>
                            <a:ea typeface="Cambria Math"/>
                          </a:rPr>
                          <m:t>𝑠</m:t>
                        </m:r>
                      </m:e>
                    </m:acc>
                  </m:oMath>
                </a14:m>
                <a:endParaRPr lang="en-US" sz="2400" dirty="0"/>
              </a:p>
            </p:txBody>
          </p:sp>
        </mc:Choice>
        <mc:Fallback xmlns="">
          <p:sp>
            <p:nvSpPr>
              <p:cNvPr id="12" name="Title 1"/>
              <p:cNvSpPr txBox="1">
                <a:spLocks noRot="1" noChangeAspect="1" noMove="1" noResize="1" noEditPoints="1" noAdjustHandles="1" noChangeArrowheads="1" noChangeShapeType="1" noTextEdit="1"/>
              </p:cNvSpPr>
              <p:nvPr/>
            </p:nvSpPr>
            <p:spPr>
              <a:xfrm>
                <a:off x="533400" y="685800"/>
                <a:ext cx="3276600" cy="685800"/>
              </a:xfrm>
              <a:prstGeom prst="rect">
                <a:avLst/>
              </a:prstGeom>
              <a:blipFill rotWithShape="1">
                <a:blip r:embed="rId6"/>
                <a:stretch>
                  <a:fillRect b="-3571"/>
                </a:stretch>
              </a:blipFill>
            </p:spPr>
            <p:txBody>
              <a:bodyPr/>
              <a:lstStyle/>
              <a:p>
                <a:r>
                  <a:rPr lang="en-US">
                    <a:noFill/>
                  </a:rPr>
                  <a:t> </a:t>
                </a:r>
              </a:p>
            </p:txBody>
          </p:sp>
        </mc:Fallback>
      </mc:AlternateContent>
    </p:spTree>
    <p:extLst>
      <p:ext uri="{BB962C8B-B14F-4D97-AF65-F5344CB8AC3E}">
        <p14:creationId xmlns:p14="http://schemas.microsoft.com/office/powerpoint/2010/main" val="2336995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normAutofit/>
          </a:bodyPr>
          <a:lstStyle/>
          <a:p>
            <a:r>
              <a:rPr lang="en-US" sz="3200" dirty="0" smtClean="0"/>
              <a:t>5. Updated tests</a:t>
            </a:r>
            <a:endParaRPr lang="en-US" sz="3200" dirty="0"/>
          </a:p>
        </p:txBody>
      </p:sp>
      <p:sp>
        <p:nvSpPr>
          <p:cNvPr id="3" name="Content Placeholder 2"/>
          <p:cNvSpPr>
            <a:spLocks noGrp="1"/>
          </p:cNvSpPr>
          <p:nvPr>
            <p:ph idx="1"/>
          </p:nvPr>
        </p:nvSpPr>
        <p:spPr>
          <a:xfrm>
            <a:off x="457200" y="1828800"/>
            <a:ext cx="8229600" cy="3763963"/>
          </a:xfrm>
        </p:spPr>
        <p:txBody>
          <a:bodyPr>
            <a:normAutofit fontScale="92500"/>
          </a:bodyPr>
          <a:lstStyle/>
          <a:p>
            <a:r>
              <a:rPr lang="en-US" dirty="0" smtClean="0"/>
              <a:t>There is some negative correlation between perceived volatility as measured by the VIX </a:t>
            </a:r>
            <a:br>
              <a:rPr lang="en-US" dirty="0" smtClean="0"/>
            </a:br>
            <a:r>
              <a:rPr lang="en-US" dirty="0" smtClean="0"/>
              <a:t>and the commodity price index.</a:t>
            </a:r>
          </a:p>
          <a:p>
            <a:pPr lvl="1"/>
            <a:r>
              <a:rPr lang="en-US" dirty="0" smtClean="0"/>
              <a:t>E.g., prices </a:t>
            </a:r>
            <a:r>
              <a:rPr lang="en-US" dirty="0"/>
              <a:t>high </a:t>
            </a:r>
            <a:r>
              <a:rPr lang="en-US" dirty="0" smtClean="0"/>
              <a:t>in 2006, when VIX low (“risk on”), </a:t>
            </a:r>
          </a:p>
          <a:p>
            <a:pPr lvl="1"/>
            <a:r>
              <a:rPr lang="en-US" dirty="0"/>
              <a:t>&amp; prices low </a:t>
            </a:r>
            <a:r>
              <a:rPr lang="en-US" dirty="0" smtClean="0"/>
              <a:t>in 2009, </a:t>
            </a:r>
            <a:r>
              <a:rPr lang="en-US" dirty="0"/>
              <a:t>when high VIX </a:t>
            </a:r>
            <a:r>
              <a:rPr lang="en-US" dirty="0" smtClean="0"/>
              <a:t>high (“risk off”).</a:t>
            </a:r>
            <a:r>
              <a:rPr lang="en-US" sz="1800" dirty="0" smtClean="0"/>
              <a:t/>
            </a:r>
            <a:br>
              <a:rPr lang="en-US" sz="1800" dirty="0" smtClean="0"/>
            </a:br>
            <a:endParaRPr lang="en-US" sz="1800" dirty="0" smtClean="0"/>
          </a:p>
          <a:p>
            <a:r>
              <a:rPr lang="en-US" dirty="0" smtClean="0"/>
              <a:t>But the </a:t>
            </a:r>
            <a:r>
              <a:rPr lang="en-US" dirty="0"/>
              <a:t>VIX is not a significant </a:t>
            </a:r>
            <a:r>
              <a:rPr lang="en-US" dirty="0" smtClean="0"/>
              <a:t>determinant</a:t>
            </a:r>
          </a:p>
          <a:p>
            <a:pPr lvl="1"/>
            <a:r>
              <a:rPr lang="en-US" dirty="0" smtClean="0"/>
              <a:t>when controlling for </a:t>
            </a:r>
            <a:r>
              <a:rPr lang="en-US" i="1" dirty="0" smtClean="0"/>
              <a:t>r</a:t>
            </a:r>
            <a:r>
              <a:rPr lang="en-US" dirty="0" smtClean="0"/>
              <a:t> </a:t>
            </a:r>
            <a:r>
              <a:rPr lang="en-US" dirty="0"/>
              <a:t>and </a:t>
            </a:r>
            <a:r>
              <a:rPr lang="en-US" dirty="0" smtClean="0"/>
              <a:t>GDP.</a:t>
            </a:r>
          </a:p>
          <a:p>
            <a:pPr marL="457200" lvl="1" indent="0">
              <a:buNone/>
            </a:pPr>
            <a:endParaRPr lang="en-US" sz="1800" dirty="0" smtClean="0"/>
          </a:p>
        </p:txBody>
      </p:sp>
    </p:spTree>
    <p:extLst>
      <p:ext uri="{BB962C8B-B14F-4D97-AF65-F5344CB8AC3E}">
        <p14:creationId xmlns:p14="http://schemas.microsoft.com/office/powerpoint/2010/main" val="4192413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dirty="0" smtClean="0"/>
              <a:t>VIX-implied volatility appears negatively correlated</a:t>
            </a:r>
            <a:br>
              <a:rPr lang="en-US" sz="2800" dirty="0" smtClean="0"/>
            </a:br>
            <a:r>
              <a:rPr lang="en-US" sz="2800" dirty="0" smtClean="0"/>
              <a:t>with real commodity price index.</a:t>
            </a:r>
            <a:endParaRPr lang="en-US" sz="2800" dirty="0"/>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1600200"/>
            <a:ext cx="7302178" cy="495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4797306" y="6071974"/>
            <a:ext cx="1460977" cy="338554"/>
          </a:xfrm>
          <a:prstGeom prst="rect">
            <a:avLst/>
          </a:prstGeom>
          <a:noFill/>
        </p:spPr>
        <p:txBody>
          <a:bodyPr wrap="none" rtlCol="0">
            <a:spAutoFit/>
          </a:bodyPr>
          <a:lstStyle/>
          <a:p>
            <a:r>
              <a:rPr lang="en-US" sz="1600" dirty="0" smtClean="0"/>
              <a:t>(inverted scale)</a:t>
            </a:r>
            <a:endParaRPr lang="en-US" sz="1600" dirty="0"/>
          </a:p>
        </p:txBody>
      </p:sp>
      <p:sp>
        <p:nvSpPr>
          <p:cNvPr id="6" name="TextBox 5"/>
          <p:cNvSpPr txBox="1"/>
          <p:nvPr/>
        </p:nvSpPr>
        <p:spPr>
          <a:xfrm>
            <a:off x="7510402" y="4673025"/>
            <a:ext cx="1023998" cy="584775"/>
          </a:xfrm>
          <a:prstGeom prst="rect">
            <a:avLst/>
          </a:prstGeom>
          <a:noFill/>
        </p:spPr>
        <p:txBody>
          <a:bodyPr wrap="none" rtlCol="0">
            <a:spAutoFit/>
          </a:bodyPr>
          <a:lstStyle/>
          <a:p>
            <a:r>
              <a:rPr lang="en-US" sz="1600" dirty="0" smtClean="0"/>
              <a:t>More</a:t>
            </a:r>
          </a:p>
          <a:p>
            <a:r>
              <a:rPr lang="en-US" sz="1600" dirty="0"/>
              <a:t>v</a:t>
            </a:r>
            <a:r>
              <a:rPr lang="en-US" sz="1600" dirty="0" smtClean="0"/>
              <a:t>olatile ↓</a:t>
            </a:r>
            <a:endParaRPr lang="en-US" sz="1600" dirty="0"/>
          </a:p>
        </p:txBody>
      </p:sp>
      <p:sp>
        <p:nvSpPr>
          <p:cNvPr id="7" name="TextBox 6"/>
          <p:cNvSpPr txBox="1"/>
          <p:nvPr/>
        </p:nvSpPr>
        <p:spPr>
          <a:xfrm>
            <a:off x="7543800" y="2158425"/>
            <a:ext cx="977512" cy="584775"/>
          </a:xfrm>
          <a:prstGeom prst="rect">
            <a:avLst/>
          </a:prstGeom>
          <a:noFill/>
        </p:spPr>
        <p:txBody>
          <a:bodyPr wrap="none" rtlCol="0">
            <a:spAutoFit/>
          </a:bodyPr>
          <a:lstStyle/>
          <a:p>
            <a:r>
              <a:rPr lang="en-US" sz="1600" dirty="0" smtClean="0"/>
              <a:t>Less</a:t>
            </a:r>
            <a:br>
              <a:rPr lang="en-US" sz="1600" dirty="0" smtClean="0"/>
            </a:br>
            <a:r>
              <a:rPr lang="en-US" sz="1600" dirty="0" smtClean="0"/>
              <a:t>volatile↑</a:t>
            </a:r>
            <a:endParaRPr lang="en-US" sz="1600" dirty="0"/>
          </a:p>
        </p:txBody>
      </p:sp>
      <p:sp>
        <p:nvSpPr>
          <p:cNvPr id="8" name="TextBox 7"/>
          <p:cNvSpPr txBox="1"/>
          <p:nvPr/>
        </p:nvSpPr>
        <p:spPr>
          <a:xfrm>
            <a:off x="7546974" y="6629400"/>
            <a:ext cx="1444626" cy="261610"/>
          </a:xfrm>
          <a:prstGeom prst="rect">
            <a:avLst/>
          </a:prstGeom>
          <a:noFill/>
        </p:spPr>
        <p:txBody>
          <a:bodyPr wrap="none" rtlCol="0">
            <a:spAutoFit/>
          </a:bodyPr>
          <a:lstStyle/>
          <a:p>
            <a:r>
              <a:rPr lang="en-US" sz="1100" dirty="0" smtClean="0"/>
              <a:t>Thanks to </a:t>
            </a:r>
            <a:r>
              <a:rPr lang="en-US" sz="1100" dirty="0" err="1" smtClean="0"/>
              <a:t>S.Lakhtakia</a:t>
            </a:r>
            <a:endParaRPr lang="en-US" sz="1100" dirty="0"/>
          </a:p>
        </p:txBody>
      </p:sp>
    </p:spTree>
    <p:extLst>
      <p:ext uri="{BB962C8B-B14F-4D97-AF65-F5344CB8AC3E}">
        <p14:creationId xmlns:p14="http://schemas.microsoft.com/office/powerpoint/2010/main" val="91478753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97753212"/>
              </p:ext>
            </p:extLst>
          </p:nvPr>
        </p:nvGraphicFramePr>
        <p:xfrm>
          <a:off x="381000" y="1600200"/>
          <a:ext cx="8458200" cy="4998720"/>
        </p:xfrm>
        <a:graphic>
          <a:graphicData uri="http://schemas.openxmlformats.org/drawingml/2006/table">
            <a:tbl>
              <a:tblPr/>
              <a:tblGrid>
                <a:gridCol w="1676400"/>
                <a:gridCol w="1510221"/>
                <a:gridCol w="1316470"/>
                <a:gridCol w="1316470"/>
                <a:gridCol w="1316470"/>
                <a:gridCol w="1322169"/>
              </a:tblGrid>
              <a:tr h="278489">
                <a:tc>
                  <a:txBody>
                    <a:bodyPr/>
                    <a:lstStyle/>
                    <a:p>
                      <a:pPr algn="l" fontAlgn="b"/>
                      <a:endParaRPr lang="en-US" sz="1000" b="0" i="0" u="none" strike="noStrike" dirty="0">
                        <a:effectLst/>
                        <a:latin typeface="Calibri"/>
                      </a:endParaRPr>
                    </a:p>
                  </a:txBody>
                  <a:tcPr marL="9525" marR="9525" marT="9525" marB="0" anchor="b">
                    <a:lnL>
                      <a:noFill/>
                    </a:lnL>
                    <a:lnR>
                      <a:noFill/>
                    </a:lnR>
                    <a:lnT>
                      <a:noFill/>
                    </a:lnT>
                    <a:lnB>
                      <a:noFill/>
                    </a:lnB>
                  </a:tcPr>
                </a:tc>
                <a:tc gridSpan="5">
                  <a:txBody>
                    <a:bodyPr/>
                    <a:lstStyle/>
                    <a:p>
                      <a:pPr algn="l" fontAlgn="b"/>
                      <a:r>
                        <a:rPr lang="en-US" sz="2000" b="0" i="0" u="none" strike="noStrike" dirty="0" smtClean="0">
                          <a:effectLst/>
                          <a:latin typeface="Calibri"/>
                        </a:rPr>
                        <a:t>    Dependent variable</a:t>
                      </a:r>
                      <a:r>
                        <a:rPr lang="en-US" sz="2000" b="0" i="0" u="none" strike="noStrike" dirty="0">
                          <a:effectLst/>
                          <a:latin typeface="Calibri"/>
                        </a:rPr>
                        <a:t>: </a:t>
                      </a:r>
                      <a:r>
                        <a:rPr lang="en-US" sz="2000" b="0" i="0" u="none" strike="noStrike" dirty="0" smtClean="0">
                          <a:effectLst/>
                          <a:latin typeface="Calibri"/>
                        </a:rPr>
                        <a:t>   Real </a:t>
                      </a:r>
                      <a:r>
                        <a:rPr lang="en-US" sz="2000" b="0" i="0" u="none" strike="noStrike" dirty="0">
                          <a:effectLst/>
                          <a:latin typeface="Calibri"/>
                        </a:rPr>
                        <a:t>Commodity Price Index</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pPr algn="l" fontAlgn="b"/>
                      <a:endParaRPr lang="en-US" sz="2000" b="0" i="0" u="none" strike="noStrike" dirty="0">
                        <a:effectLst/>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pPr algn="l" fontAlgn="b"/>
                      <a:endParaRPr lang="en-US" sz="1800" b="0" i="0" u="none" strike="noStrike">
                        <a:effectLst/>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r>
              <a:tr h="278489">
                <a:tc>
                  <a:txBody>
                    <a:bodyPr/>
                    <a:lstStyle/>
                    <a:p>
                      <a:pPr algn="l" fontAlgn="b"/>
                      <a:endParaRPr lang="en-US" sz="1000" b="0" i="0" u="none" strike="noStrike">
                        <a:effectLst/>
                        <a:latin typeface="Calibri"/>
                      </a:endParaRPr>
                    </a:p>
                  </a:txBody>
                  <a:tcPr marL="9525" marR="9525" marT="9525" marB="0" anchor="b">
                    <a:lnL>
                      <a:noFill/>
                    </a:lnL>
                    <a:lnR>
                      <a:noFill/>
                    </a:lnR>
                    <a:lnT>
                      <a:noFill/>
                    </a:lnT>
                    <a:lnB>
                      <a:noFill/>
                    </a:lnB>
                  </a:tcPr>
                </a:tc>
                <a:tc>
                  <a:txBody>
                    <a:bodyPr/>
                    <a:lstStyle/>
                    <a:p>
                      <a:pPr algn="ctr" fontAlgn="b"/>
                      <a:r>
                        <a:rPr lang="en-US" sz="1800" b="0" i="0" u="none" strike="noStrike" dirty="0">
                          <a:effectLst/>
                          <a:latin typeface="Calibri"/>
                        </a:rPr>
                        <a:t>1</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800" b="0" i="0" u="none" strike="noStrike">
                          <a:effectLst/>
                          <a:latin typeface="Calibri"/>
                        </a:rPr>
                        <a:t>2</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800" b="0" i="0" u="none" strike="noStrike" dirty="0">
                          <a:effectLst/>
                          <a:latin typeface="Calibri"/>
                        </a:rPr>
                        <a:t>3</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800" b="0" i="0" u="none" strike="noStrike" dirty="0">
                          <a:effectLst/>
                          <a:latin typeface="Calibri"/>
                        </a:rPr>
                        <a:t>4</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800" b="0" i="0" u="none" strike="noStrike" dirty="0">
                          <a:effectLst/>
                          <a:latin typeface="Calibri"/>
                        </a:rPr>
                        <a:t>5</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r>
              <a:tr h="392430">
                <a:tc>
                  <a:txBody>
                    <a:bodyPr/>
                    <a:lstStyle/>
                    <a:p>
                      <a:pPr algn="l" fontAlgn="b"/>
                      <a:r>
                        <a:rPr lang="en-US" sz="2400" b="0" i="0" u="none" strike="noStrike" dirty="0" smtClean="0">
                          <a:effectLst/>
                          <a:latin typeface="Calibri"/>
                        </a:rPr>
                        <a:t>Real Interest</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a:effectLst/>
                          <a:latin typeface="Calibri"/>
                        </a:rPr>
                        <a:t>-</a:t>
                      </a:r>
                      <a:r>
                        <a:rPr lang="en-US" sz="2400" b="0" i="0" u="none" strike="noStrike" smtClean="0">
                          <a:effectLst/>
                          <a:latin typeface="Calibri"/>
                        </a:rPr>
                        <a:t>0.035***</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a:effectLst/>
                          <a:latin typeface="Calibri"/>
                        </a:rPr>
                        <a:t>-</a:t>
                      </a:r>
                      <a:r>
                        <a:rPr lang="en-US" sz="2400" b="0" i="0" u="none" strike="noStrike" smtClean="0">
                          <a:effectLst/>
                          <a:latin typeface="Calibri"/>
                        </a:rPr>
                        <a:t>0.015*</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a:effectLst/>
                          <a:latin typeface="Calibri"/>
                        </a:rPr>
                        <a:t>-</a:t>
                      </a:r>
                      <a:r>
                        <a:rPr lang="en-US" sz="2400" b="0" i="0" u="none" strike="noStrike" smtClean="0">
                          <a:effectLst/>
                          <a:latin typeface="Calibri"/>
                        </a:rPr>
                        <a:t>0.023**</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a:effectLst/>
                          <a:latin typeface="Calibri"/>
                        </a:rPr>
                        <a:t>-</a:t>
                      </a:r>
                      <a:r>
                        <a:rPr lang="en-US" sz="2400" b="0" i="0" u="none" strike="noStrike" smtClean="0">
                          <a:effectLst/>
                          <a:latin typeface="Calibri"/>
                        </a:rPr>
                        <a:t>0.029***</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dirty="0">
                          <a:effectLst/>
                          <a:latin typeface="Calibri"/>
                        </a:rPr>
                        <a:t>-0.013</a:t>
                      </a:r>
                    </a:p>
                  </a:txBody>
                  <a:tcPr marL="9525" marR="9525" marT="9525" marB="0" anchor="b">
                    <a:lnL>
                      <a:noFill/>
                    </a:lnL>
                    <a:lnR>
                      <a:noFill/>
                    </a:lnR>
                    <a:lnT>
                      <a:noFill/>
                    </a:lnT>
                    <a:lnB>
                      <a:noFill/>
                    </a:lnB>
                  </a:tcPr>
                </a:tc>
              </a:tr>
              <a:tr h="304800">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b="0" i="0" u="none" strike="noStrike" dirty="0" smtClean="0">
                          <a:effectLst/>
                          <a:latin typeface="+mn-lt"/>
                        </a:rPr>
                        <a:t>    Rate</a:t>
                      </a: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(0.010)</a:t>
                      </a:r>
                    </a:p>
                  </a:txBody>
                  <a:tcPr marL="9525" marR="9525" marT="9525" marB="0">
                    <a:lnL>
                      <a:noFill/>
                    </a:lnL>
                    <a:lnR>
                      <a:noFill/>
                    </a:lnR>
                    <a:lnT>
                      <a:noFill/>
                    </a:lnT>
                    <a:lnB>
                      <a:noFill/>
                    </a:lnB>
                  </a:tcPr>
                </a:tc>
                <a:tc>
                  <a:txBody>
                    <a:bodyPr/>
                    <a:lstStyle/>
                    <a:p>
                      <a:pPr algn="ctr" fontAlgn="b"/>
                      <a:r>
                        <a:rPr lang="en-US" sz="1600" b="0" i="0" u="none" strike="noStrike" dirty="0">
                          <a:effectLst/>
                          <a:latin typeface="Calibri"/>
                        </a:rPr>
                        <a:t>(0.009)</a:t>
                      </a:r>
                    </a:p>
                  </a:txBody>
                  <a:tcPr marL="9525" marR="9525" marT="9525" marB="0">
                    <a:lnL>
                      <a:noFill/>
                    </a:lnL>
                    <a:lnR>
                      <a:noFill/>
                    </a:lnR>
                    <a:lnT>
                      <a:noFill/>
                    </a:lnT>
                    <a:lnB>
                      <a:noFill/>
                    </a:lnB>
                  </a:tcPr>
                </a:tc>
                <a:tc>
                  <a:txBody>
                    <a:bodyPr/>
                    <a:lstStyle/>
                    <a:p>
                      <a:pPr algn="ctr" fontAlgn="b"/>
                      <a:r>
                        <a:rPr lang="en-US" sz="1600" b="0" i="0" u="none" strike="noStrike" dirty="0">
                          <a:effectLst/>
                          <a:latin typeface="Calibri"/>
                        </a:rPr>
                        <a:t>(0.009)</a:t>
                      </a:r>
                    </a:p>
                  </a:txBody>
                  <a:tcPr marL="9525" marR="9525" marT="9525" marB="0">
                    <a:lnL>
                      <a:noFill/>
                    </a:lnL>
                    <a:lnR>
                      <a:noFill/>
                    </a:lnR>
                    <a:lnT>
                      <a:noFill/>
                    </a:lnT>
                    <a:lnB>
                      <a:noFill/>
                    </a:lnB>
                  </a:tcPr>
                </a:tc>
                <a:tc>
                  <a:txBody>
                    <a:bodyPr/>
                    <a:lstStyle/>
                    <a:p>
                      <a:pPr algn="ctr" fontAlgn="b"/>
                      <a:r>
                        <a:rPr lang="en-US" sz="1600" b="0" i="0" u="none" strike="noStrike" dirty="0">
                          <a:effectLst/>
                          <a:latin typeface="Calibri"/>
                        </a:rPr>
                        <a:t>(0.010)</a:t>
                      </a:r>
                    </a:p>
                  </a:txBody>
                  <a:tcPr marL="9525" marR="9525" marT="9525" marB="0">
                    <a:lnL>
                      <a:noFill/>
                    </a:lnL>
                    <a:lnR>
                      <a:noFill/>
                    </a:lnR>
                    <a:lnT>
                      <a:noFill/>
                    </a:lnT>
                    <a:lnB>
                      <a:noFill/>
                    </a:lnB>
                  </a:tcPr>
                </a:tc>
                <a:tc>
                  <a:txBody>
                    <a:bodyPr/>
                    <a:lstStyle/>
                    <a:p>
                      <a:pPr algn="ctr" fontAlgn="b"/>
                      <a:r>
                        <a:rPr lang="en-US" sz="1600" b="0" i="0" u="none" strike="noStrike" dirty="0">
                          <a:effectLst/>
                          <a:latin typeface="Calibri"/>
                        </a:rPr>
                        <a:t>(0.008)</a:t>
                      </a:r>
                    </a:p>
                  </a:txBody>
                  <a:tcPr marL="9525" marR="9525" marT="9525" marB="0">
                    <a:lnL>
                      <a:noFill/>
                    </a:lnL>
                    <a:lnR>
                      <a:noFill/>
                    </a:lnR>
                    <a:lnT>
                      <a:noFill/>
                    </a:lnT>
                    <a:lnB>
                      <a:noFill/>
                    </a:lnB>
                  </a:tcPr>
                </a:tc>
              </a:tr>
              <a:tr h="368204">
                <a:tc>
                  <a:txBody>
                    <a:bodyPr/>
                    <a:lstStyle/>
                    <a:p>
                      <a:pPr algn="l" fontAlgn="b"/>
                      <a:r>
                        <a:rPr lang="en-US" sz="2400" b="0" i="0" u="none" strike="noStrike" dirty="0" smtClean="0">
                          <a:effectLst/>
                          <a:latin typeface="Calibri"/>
                        </a:rPr>
                        <a:t>Real </a:t>
                      </a:r>
                      <a:r>
                        <a:rPr lang="en-US" sz="2400" b="0" i="0" u="none" strike="noStrike" dirty="0" err="1" smtClean="0">
                          <a:effectLst/>
                          <a:latin typeface="Calibri"/>
                        </a:rPr>
                        <a:t>Commd</a:t>
                      </a:r>
                      <a:r>
                        <a:rPr lang="en-US" sz="2400" b="0" i="0" u="none" strike="noStrike" baseline="0" dirty="0" smtClean="0">
                          <a:effectLst/>
                          <a:latin typeface="Calibri"/>
                        </a:rPr>
                        <a:t> </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dirty="0">
                          <a:effectLst/>
                          <a:latin typeface="Calibri"/>
                        </a:rPr>
                        <a:t>-1.627</a:t>
                      </a:r>
                    </a:p>
                  </a:txBody>
                  <a:tcPr marL="9525" marR="9525" marT="9525" marB="0" anchor="b">
                    <a:lnL>
                      <a:noFill/>
                    </a:lnL>
                    <a:lnR>
                      <a:noFill/>
                    </a:lnR>
                    <a:lnT>
                      <a:noFill/>
                    </a:lnT>
                    <a:lnB>
                      <a:noFill/>
                    </a:lnB>
                  </a:tcPr>
                </a:tc>
                <a:tc>
                  <a:txBody>
                    <a:bodyPr/>
                    <a:lstStyle/>
                    <a:p>
                      <a:pPr algn="ctr" fontAlgn="b"/>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dirty="0">
                          <a:effectLst/>
                          <a:latin typeface="Calibri"/>
                        </a:rPr>
                        <a:t>-1.817</a:t>
                      </a:r>
                    </a:p>
                  </a:txBody>
                  <a:tcPr marL="9525" marR="9525" marT="9525" marB="0" anchor="b">
                    <a:lnL>
                      <a:noFill/>
                    </a:lnL>
                    <a:lnR>
                      <a:noFill/>
                    </a:lnR>
                    <a:lnT>
                      <a:noFill/>
                    </a:lnT>
                    <a:lnB>
                      <a:noFill/>
                    </a:lnB>
                  </a:tcPr>
                </a:tc>
                <a:tc>
                  <a:txBody>
                    <a:bodyPr/>
                    <a:lstStyle/>
                    <a:p>
                      <a:pPr algn="ctr" fontAlgn="b"/>
                      <a:endParaRPr lang="en-US" sz="2400" b="0" i="0" u="none" strike="noStrike" dirty="0">
                        <a:effectLst/>
                        <a:latin typeface="Calibri"/>
                      </a:endParaRPr>
                    </a:p>
                  </a:txBody>
                  <a:tcPr marL="9525" marR="9525" marT="9525" marB="0" anchor="b">
                    <a:lnL>
                      <a:noFill/>
                    </a:lnL>
                    <a:lnR>
                      <a:noFill/>
                    </a:lnR>
                    <a:lnT>
                      <a:noFill/>
                    </a:lnT>
                    <a:lnB>
                      <a:noFill/>
                    </a:lnB>
                  </a:tcPr>
                </a:tc>
              </a:tr>
              <a:tr h="248585">
                <a:tc>
                  <a:txBody>
                    <a:bodyPr/>
                    <a:lstStyle/>
                    <a:p>
                      <a:pPr algn="l" fontAlgn="b"/>
                      <a:r>
                        <a:rPr lang="en-US" sz="2400" b="0" i="0" u="none" strike="noStrike" baseline="0" dirty="0" smtClean="0">
                          <a:effectLst/>
                          <a:latin typeface="Calibri"/>
                        </a:rPr>
                        <a:t>    PI t</a:t>
                      </a:r>
                      <a:r>
                        <a:rPr lang="en-US" sz="2400" b="0" i="0" u="none" strike="noStrike" dirty="0" smtClean="0">
                          <a:effectLst/>
                          <a:latin typeface="Calibri"/>
                        </a:rPr>
                        <a:t>rend</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(2.203)</a:t>
                      </a:r>
                    </a:p>
                  </a:txBody>
                  <a:tcPr marL="9525" marR="9525" marT="9525" marB="0">
                    <a:lnL>
                      <a:noFill/>
                    </a:lnL>
                    <a:lnR>
                      <a:noFill/>
                    </a:lnR>
                    <a:lnT>
                      <a:noFill/>
                    </a:lnT>
                    <a:lnB>
                      <a:noFill/>
                    </a:lnB>
                  </a:tcPr>
                </a:tc>
                <a:tc>
                  <a:txBody>
                    <a:bodyPr/>
                    <a:lstStyle/>
                    <a:p>
                      <a:pPr algn="ctr" fontAlgn="b"/>
                      <a:endParaRPr lang="en-US" sz="1600" b="0" i="0" u="none" strike="noStrike" dirty="0">
                        <a:effectLst/>
                        <a:latin typeface="Calibri"/>
                      </a:endParaRPr>
                    </a:p>
                  </a:txBody>
                  <a:tcPr marL="9525" marR="9525" marT="9525" marB="0">
                    <a:lnL>
                      <a:noFill/>
                    </a:lnL>
                    <a:lnR>
                      <a:noFill/>
                    </a:lnR>
                    <a:lnT>
                      <a:noFill/>
                    </a:lnT>
                    <a:lnB>
                      <a:noFill/>
                    </a:lnB>
                  </a:tcPr>
                </a:tc>
                <a:tc>
                  <a:txBody>
                    <a:bodyPr/>
                    <a:lstStyle/>
                    <a:p>
                      <a:pPr algn="ctr" fontAlgn="b"/>
                      <a:endParaRPr lang="en-US" sz="1600" b="0" i="0" u="none" strike="noStrike" dirty="0">
                        <a:effectLst/>
                        <a:latin typeface="Calibri"/>
                      </a:endParaRPr>
                    </a:p>
                  </a:txBody>
                  <a:tcPr marL="9525" marR="9525" marT="9525" marB="0">
                    <a:lnL>
                      <a:noFill/>
                    </a:lnL>
                    <a:lnR>
                      <a:noFill/>
                    </a:lnR>
                    <a:lnT>
                      <a:noFill/>
                    </a:lnT>
                    <a:lnB>
                      <a:noFill/>
                    </a:lnB>
                  </a:tcPr>
                </a:tc>
                <a:tc>
                  <a:txBody>
                    <a:bodyPr/>
                    <a:lstStyle/>
                    <a:p>
                      <a:pPr algn="ctr" fontAlgn="b"/>
                      <a:r>
                        <a:rPr lang="en-US" sz="1600" b="0" i="0" u="none" strike="noStrike" dirty="0">
                          <a:effectLst/>
                          <a:latin typeface="Calibri"/>
                        </a:rPr>
                        <a:t>(1.877)</a:t>
                      </a:r>
                    </a:p>
                  </a:txBody>
                  <a:tcPr marL="9525" marR="9525" marT="9525" marB="0">
                    <a:lnL>
                      <a:noFill/>
                    </a:lnL>
                    <a:lnR>
                      <a:noFill/>
                    </a:lnR>
                    <a:lnT>
                      <a:noFill/>
                    </a:lnT>
                    <a:lnB>
                      <a:noFill/>
                    </a:lnB>
                  </a:tcPr>
                </a:tc>
                <a:tc>
                  <a:txBody>
                    <a:bodyPr/>
                    <a:lstStyle/>
                    <a:p>
                      <a:pPr algn="ctr" fontAlgn="b"/>
                      <a:endParaRPr lang="en-US" sz="1000" b="0" i="0" u="none" strike="noStrike" dirty="0">
                        <a:effectLst/>
                        <a:latin typeface="Calibri"/>
                      </a:endParaRPr>
                    </a:p>
                  </a:txBody>
                  <a:tcPr marL="9525" marR="9525" marT="9525" marB="0">
                    <a:lnL>
                      <a:noFill/>
                    </a:lnL>
                    <a:lnR>
                      <a:noFill/>
                    </a:lnR>
                    <a:lnT>
                      <a:noFill/>
                    </a:lnT>
                    <a:lnB>
                      <a:noFill/>
                    </a:lnB>
                  </a:tcPr>
                </a:tc>
              </a:tr>
              <a:tr h="398145">
                <a:tc>
                  <a:txBody>
                    <a:bodyPr/>
                    <a:lstStyle/>
                    <a:p>
                      <a:pPr algn="l" fontAlgn="b"/>
                      <a:r>
                        <a:rPr lang="en-US" sz="2400" b="0" i="0" u="none" strike="noStrike" dirty="0" smtClean="0">
                          <a:effectLst/>
                          <a:latin typeface="+mn-lt"/>
                        </a:rPr>
                        <a:t>Lagged</a:t>
                      </a:r>
                      <a:endParaRPr lang="en-US" sz="2400" b="0" i="0" u="none" strike="noStrike" dirty="0">
                        <a:effectLst/>
                        <a:latin typeface="Calibri"/>
                      </a:endParaRPr>
                    </a:p>
                  </a:txBody>
                  <a:tcPr marL="9525" marR="9525" marT="9525" marB="0">
                    <a:lnL>
                      <a:noFill/>
                    </a:lnL>
                    <a:lnR>
                      <a:noFill/>
                    </a:lnR>
                    <a:lnT>
                      <a:noFill/>
                    </a:lnT>
                    <a:lnB>
                      <a:noFill/>
                    </a:lnB>
                  </a:tcPr>
                </a:tc>
                <a:tc>
                  <a:txBody>
                    <a:bodyPr/>
                    <a:lstStyle/>
                    <a:p>
                      <a:pPr algn="ctr" fontAlgn="b"/>
                      <a:endParaRPr lang="en-US" sz="2400" b="0" i="0" u="none" strike="noStrike" dirty="0">
                        <a:effectLst/>
                        <a:latin typeface="Calibri"/>
                      </a:endParaRPr>
                    </a:p>
                  </a:txBody>
                  <a:tcPr marL="9525" marR="9525" marT="9525" marB="0">
                    <a:lnL>
                      <a:noFill/>
                    </a:lnL>
                    <a:lnR>
                      <a:noFill/>
                    </a:lnR>
                    <a:lnT>
                      <a:noFill/>
                    </a:lnT>
                    <a:lnB>
                      <a:noFill/>
                    </a:lnB>
                  </a:tcPr>
                </a:tc>
                <a:tc>
                  <a:txBody>
                    <a:bodyPr/>
                    <a:lstStyle/>
                    <a:p>
                      <a:pPr algn="ctr" fontAlgn="b"/>
                      <a:r>
                        <a:rPr lang="en-US" sz="2400" b="0" i="0" u="none" strike="noStrike" dirty="0" smtClean="0">
                          <a:effectLst/>
                          <a:latin typeface="Calibri"/>
                        </a:rPr>
                        <a:t>0.689***</a:t>
                      </a:r>
                      <a:endParaRPr lang="en-US" sz="2400" b="0" i="0" u="none" strike="noStrike" dirty="0">
                        <a:effectLst/>
                        <a:latin typeface="Calibri"/>
                      </a:endParaRPr>
                    </a:p>
                  </a:txBody>
                  <a:tcPr marL="9525" marR="9525" marT="9525" marB="0">
                    <a:lnL>
                      <a:noFill/>
                    </a:lnL>
                    <a:lnR>
                      <a:noFill/>
                    </a:lnR>
                    <a:lnT>
                      <a:noFill/>
                    </a:lnT>
                    <a:lnB>
                      <a:noFill/>
                    </a:lnB>
                  </a:tcPr>
                </a:tc>
                <a:tc>
                  <a:txBody>
                    <a:bodyPr/>
                    <a:lstStyle/>
                    <a:p>
                      <a:pPr algn="ctr" fontAlgn="b"/>
                      <a:endParaRPr lang="en-US" sz="2400" b="0" i="0" u="none" strike="noStrike" dirty="0">
                        <a:effectLst/>
                        <a:latin typeface="Calibri"/>
                      </a:endParaRPr>
                    </a:p>
                  </a:txBody>
                  <a:tcPr marL="9525" marR="9525" marT="9525" marB="0">
                    <a:lnL>
                      <a:noFill/>
                    </a:lnL>
                    <a:lnR>
                      <a:noFill/>
                    </a:lnR>
                    <a:lnT>
                      <a:noFill/>
                    </a:lnT>
                    <a:lnB>
                      <a:noFill/>
                    </a:lnB>
                  </a:tcPr>
                </a:tc>
                <a:tc>
                  <a:txBody>
                    <a:bodyPr/>
                    <a:lstStyle/>
                    <a:p>
                      <a:pPr algn="ctr" fontAlgn="b"/>
                      <a:endParaRPr lang="en-US" sz="2400" b="0" i="0" u="none" strike="noStrike" dirty="0">
                        <a:effectLst/>
                        <a:latin typeface="Calibri"/>
                      </a:endParaRPr>
                    </a:p>
                  </a:txBody>
                  <a:tcPr marL="9525" marR="9525" marT="9525" marB="0">
                    <a:lnL>
                      <a:noFill/>
                    </a:lnL>
                    <a:lnR>
                      <a:noFill/>
                    </a:lnR>
                    <a:lnT>
                      <a:noFill/>
                    </a:lnT>
                    <a:lnB>
                      <a:noFill/>
                    </a:lnB>
                  </a:tcPr>
                </a:tc>
                <a:tc>
                  <a:txBody>
                    <a:bodyPr/>
                    <a:lstStyle/>
                    <a:p>
                      <a:pPr algn="ctr" fontAlgn="b"/>
                      <a:r>
                        <a:rPr lang="en-US" sz="2400" b="0" i="0" u="none" strike="noStrike" dirty="0" smtClean="0">
                          <a:effectLst/>
                          <a:latin typeface="Calibri"/>
                        </a:rPr>
                        <a:t>0.596***</a:t>
                      </a:r>
                      <a:endParaRPr lang="en-US" sz="2400" b="0" i="0" u="none" strike="noStrike" dirty="0">
                        <a:effectLst/>
                        <a:latin typeface="Calibri"/>
                      </a:endParaRPr>
                    </a:p>
                  </a:txBody>
                  <a:tcPr marL="9525" marR="9525" marT="9525" marB="0">
                    <a:lnL>
                      <a:noFill/>
                    </a:lnL>
                    <a:lnR>
                      <a:noFill/>
                    </a:lnR>
                    <a:lnT>
                      <a:noFill/>
                    </a:lnT>
                    <a:lnB>
                      <a:noFill/>
                    </a:lnB>
                  </a:tcPr>
                </a:tc>
              </a:tr>
              <a:tr h="248585">
                <a:tc>
                  <a:txBody>
                    <a:bodyPr/>
                    <a:lstStyle/>
                    <a:p>
                      <a:pPr algn="l" fontAlgn="b"/>
                      <a:r>
                        <a:rPr lang="en-US" sz="2400" b="0" i="0" u="none" strike="noStrike" dirty="0" smtClean="0">
                          <a:effectLst/>
                          <a:latin typeface="+mn-lt"/>
                        </a:rPr>
                        <a:t>   Real </a:t>
                      </a:r>
                      <a:r>
                        <a:rPr lang="en-US" sz="2400" b="0" i="0" u="none" strike="noStrike" dirty="0" err="1" smtClean="0">
                          <a:effectLst/>
                          <a:latin typeface="+mn-lt"/>
                        </a:rPr>
                        <a:t>ComPI</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endParaRPr lang="en-US" sz="10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(0.153)</a:t>
                      </a:r>
                    </a:p>
                  </a:txBody>
                  <a:tcPr marL="9525" marR="9525" marT="9525" marB="0">
                    <a:lnL>
                      <a:noFill/>
                    </a:lnL>
                    <a:lnR>
                      <a:noFill/>
                    </a:lnR>
                    <a:lnT>
                      <a:noFill/>
                    </a:lnT>
                    <a:lnB>
                      <a:noFill/>
                    </a:lnB>
                  </a:tcPr>
                </a:tc>
                <a:tc>
                  <a:txBody>
                    <a:bodyPr/>
                    <a:lstStyle/>
                    <a:p>
                      <a:pPr algn="ctr" fontAlgn="b"/>
                      <a:endParaRPr lang="en-US" sz="1600" b="0" i="0" u="none" strike="noStrike" dirty="0">
                        <a:effectLst/>
                        <a:latin typeface="Calibri"/>
                      </a:endParaRPr>
                    </a:p>
                  </a:txBody>
                  <a:tcPr marL="9525" marR="9525" marT="9525" marB="0">
                    <a:lnL>
                      <a:noFill/>
                    </a:lnL>
                    <a:lnR>
                      <a:noFill/>
                    </a:lnR>
                    <a:lnT>
                      <a:noFill/>
                    </a:lnT>
                    <a:lnB>
                      <a:noFill/>
                    </a:lnB>
                  </a:tcPr>
                </a:tc>
                <a:tc>
                  <a:txBody>
                    <a:bodyPr/>
                    <a:lstStyle/>
                    <a:p>
                      <a:pPr algn="ctr" fontAlgn="b"/>
                      <a:endParaRPr lang="en-US" sz="1600" b="0" i="0" u="none" strike="noStrike" dirty="0">
                        <a:effectLst/>
                        <a:latin typeface="Calibri"/>
                      </a:endParaRPr>
                    </a:p>
                  </a:txBody>
                  <a:tcPr marL="9525" marR="9525" marT="9525" marB="0">
                    <a:lnL>
                      <a:noFill/>
                    </a:lnL>
                    <a:lnR>
                      <a:noFill/>
                    </a:lnR>
                    <a:lnT>
                      <a:noFill/>
                    </a:lnT>
                    <a:lnB>
                      <a:noFill/>
                    </a:lnB>
                  </a:tcPr>
                </a:tc>
                <a:tc>
                  <a:txBody>
                    <a:bodyPr/>
                    <a:lstStyle/>
                    <a:p>
                      <a:pPr algn="ctr" fontAlgn="b"/>
                      <a:r>
                        <a:rPr lang="en-US" sz="1600" b="0" i="0" u="none" strike="noStrike" dirty="0">
                          <a:effectLst/>
                          <a:latin typeface="Calibri"/>
                        </a:rPr>
                        <a:t>(0.147)</a:t>
                      </a:r>
                    </a:p>
                  </a:txBody>
                  <a:tcPr marL="9525" marR="9525" marT="9525" marB="0">
                    <a:lnL>
                      <a:noFill/>
                    </a:lnL>
                    <a:lnR>
                      <a:noFill/>
                    </a:lnR>
                    <a:lnT>
                      <a:noFill/>
                    </a:lnT>
                    <a:lnB>
                      <a:noFill/>
                    </a:lnB>
                  </a:tcPr>
                </a:tc>
              </a:tr>
              <a:tr h="368204">
                <a:tc>
                  <a:txBody>
                    <a:bodyPr/>
                    <a:lstStyle/>
                    <a:p>
                      <a:pPr algn="l" fontAlgn="b"/>
                      <a:r>
                        <a:rPr lang="en-US" sz="2400" b="0" i="0" u="none" strike="noStrike" dirty="0" smtClean="0">
                          <a:effectLst/>
                          <a:latin typeface="Calibri"/>
                        </a:rPr>
                        <a:t>Real</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endParaRPr lang="en-US" sz="2400" b="0" i="0" u="none" strike="noStrike">
                        <a:effectLst/>
                        <a:latin typeface="Calibri"/>
                      </a:endParaRPr>
                    </a:p>
                  </a:txBody>
                  <a:tcPr marL="9525" marR="9525" marT="9525" marB="0" anchor="b">
                    <a:lnL>
                      <a:noFill/>
                    </a:lnL>
                    <a:lnR>
                      <a:noFill/>
                    </a:lnR>
                    <a:lnT>
                      <a:noFill/>
                    </a:lnT>
                    <a:lnB>
                      <a:noFill/>
                    </a:lnB>
                  </a:tcPr>
                </a:tc>
                <a:tc>
                  <a:txBody>
                    <a:bodyPr/>
                    <a:lstStyle/>
                    <a:p>
                      <a:pPr algn="ctr" fontAlgn="b"/>
                      <a:endParaRPr lang="en-US" sz="2400" b="0" i="0" u="none" strike="noStrike">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smtClean="0">
                          <a:effectLst/>
                          <a:latin typeface="Calibri"/>
                        </a:rPr>
                        <a:t>4.676***</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smtClean="0">
                          <a:effectLst/>
                          <a:latin typeface="Calibri"/>
                        </a:rPr>
                        <a:t>4.738***</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smtClean="0">
                          <a:effectLst/>
                          <a:latin typeface="Calibri"/>
                        </a:rPr>
                        <a:t>3.501***</a:t>
                      </a:r>
                      <a:endParaRPr lang="en-US" sz="2400" b="0" i="0" u="none" strike="noStrike" dirty="0">
                        <a:effectLst/>
                        <a:latin typeface="Calibri"/>
                      </a:endParaRPr>
                    </a:p>
                  </a:txBody>
                  <a:tcPr marL="9525" marR="9525" marT="9525" marB="0" anchor="b">
                    <a:lnL>
                      <a:noFill/>
                    </a:lnL>
                    <a:lnR>
                      <a:noFill/>
                    </a:lnR>
                    <a:lnT>
                      <a:noFill/>
                    </a:lnT>
                    <a:lnB>
                      <a:noFill/>
                    </a:lnB>
                  </a:tcPr>
                </a:tc>
              </a:tr>
              <a:tr h="316230">
                <a:tc>
                  <a:txBody>
                    <a:bodyPr/>
                    <a:lstStyle/>
                    <a:p>
                      <a:pPr marL="0" marR="0" indent="0" algn="l" defTabSz="914400" rtl="0" eaLnBrk="1" fontAlgn="b" latinLnBrk="0" hangingPunct="1">
                        <a:lnSpc>
                          <a:spcPct val="100000"/>
                        </a:lnSpc>
                        <a:spcBef>
                          <a:spcPts val="0"/>
                        </a:spcBef>
                        <a:spcAft>
                          <a:spcPts val="0"/>
                        </a:spcAft>
                        <a:buClrTx/>
                        <a:buSzTx/>
                        <a:buFontTx/>
                        <a:buNone/>
                        <a:tabLst/>
                        <a:defRPr/>
                      </a:pPr>
                      <a:r>
                        <a:rPr lang="en-US" sz="2400" b="0" i="0" u="none" strike="noStrike" dirty="0" smtClean="0">
                          <a:effectLst/>
                          <a:latin typeface="+mn-lt"/>
                        </a:rPr>
                        <a:t>    US GDP</a:t>
                      </a:r>
                      <a:endParaRPr lang="en-US" sz="16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endParaRPr lang="en-US" sz="16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endParaRPr lang="en-US" sz="16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(1.226)</a:t>
                      </a:r>
                    </a:p>
                  </a:txBody>
                  <a:tcPr marL="9525" marR="9525" marT="9525" marB="0">
                    <a:lnL>
                      <a:noFill/>
                    </a:lnL>
                    <a:lnR>
                      <a:noFill/>
                    </a:lnR>
                    <a:lnT>
                      <a:noFill/>
                    </a:lnT>
                    <a:lnB>
                      <a:noFill/>
                    </a:lnB>
                  </a:tcPr>
                </a:tc>
                <a:tc>
                  <a:txBody>
                    <a:bodyPr/>
                    <a:lstStyle/>
                    <a:p>
                      <a:pPr algn="ctr" fontAlgn="b"/>
                      <a:r>
                        <a:rPr lang="en-US" sz="1600" b="0" i="0" u="none" strike="noStrike" dirty="0">
                          <a:effectLst/>
                          <a:latin typeface="Calibri"/>
                        </a:rPr>
                        <a:t>(1.206)</a:t>
                      </a:r>
                    </a:p>
                  </a:txBody>
                  <a:tcPr marL="9525" marR="9525" marT="9525" marB="0">
                    <a:lnL>
                      <a:noFill/>
                    </a:lnL>
                    <a:lnR>
                      <a:noFill/>
                    </a:lnR>
                    <a:lnT>
                      <a:noFill/>
                    </a:lnT>
                    <a:lnB>
                      <a:noFill/>
                    </a:lnB>
                  </a:tcPr>
                </a:tc>
                <a:tc>
                  <a:txBody>
                    <a:bodyPr/>
                    <a:lstStyle/>
                    <a:p>
                      <a:pPr algn="ctr" fontAlgn="b"/>
                      <a:r>
                        <a:rPr lang="en-US" sz="1600" b="0" i="0" u="none" strike="noStrike" dirty="0">
                          <a:effectLst/>
                          <a:latin typeface="Calibri"/>
                        </a:rPr>
                        <a:t>(0.962)</a:t>
                      </a:r>
                    </a:p>
                  </a:txBody>
                  <a:tcPr marL="9525" marR="9525" marT="9525" marB="0">
                    <a:lnL>
                      <a:noFill/>
                    </a:lnL>
                    <a:lnR>
                      <a:noFill/>
                    </a:lnR>
                    <a:lnT>
                      <a:noFill/>
                    </a:lnT>
                    <a:lnB>
                      <a:noFill/>
                    </a:lnB>
                  </a:tcPr>
                </a:tc>
              </a:tr>
              <a:tr h="368204">
                <a:tc>
                  <a:txBody>
                    <a:bodyPr/>
                    <a:lstStyle/>
                    <a:p>
                      <a:pPr algn="l" fontAlgn="b"/>
                      <a:r>
                        <a:rPr lang="en-US" sz="2400" b="0" i="0" u="none" strike="noStrike" dirty="0">
                          <a:effectLst/>
                          <a:latin typeface="Calibri"/>
                        </a:rPr>
                        <a:t>Constant</a:t>
                      </a:r>
                    </a:p>
                  </a:txBody>
                  <a:tcPr marL="9525" marR="9525" marT="9525" marB="0" anchor="b">
                    <a:lnL>
                      <a:noFill/>
                    </a:lnL>
                    <a:lnR>
                      <a:noFill/>
                    </a:lnR>
                    <a:lnT>
                      <a:noFill/>
                    </a:lnT>
                    <a:lnB>
                      <a:noFill/>
                    </a:lnB>
                  </a:tcPr>
                </a:tc>
                <a:tc>
                  <a:txBody>
                    <a:bodyPr/>
                    <a:lstStyle/>
                    <a:p>
                      <a:pPr algn="ctr" fontAlgn="b"/>
                      <a:r>
                        <a:rPr lang="en-US" sz="2400" b="0" i="0" u="none" strike="noStrike" dirty="0">
                          <a:effectLst/>
                          <a:latin typeface="Calibri"/>
                        </a:rPr>
                        <a:t>8.198</a:t>
                      </a:r>
                    </a:p>
                  </a:txBody>
                  <a:tcPr marL="9525" marR="9525" marT="9525" marB="0" anchor="b">
                    <a:lnL>
                      <a:noFill/>
                    </a:lnL>
                    <a:lnR>
                      <a:noFill/>
                    </a:lnR>
                    <a:lnT>
                      <a:noFill/>
                    </a:lnT>
                    <a:lnB>
                      <a:noFill/>
                    </a:lnB>
                  </a:tcPr>
                </a:tc>
                <a:tc>
                  <a:txBody>
                    <a:bodyPr/>
                    <a:lstStyle/>
                    <a:p>
                      <a:pPr algn="ctr" fontAlgn="b"/>
                      <a:r>
                        <a:rPr lang="en-US" sz="2400" b="0" i="0" u="none" strike="noStrike" smtClean="0">
                          <a:effectLst/>
                          <a:latin typeface="Calibri"/>
                        </a:rPr>
                        <a:t>0.958*</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smtClean="0">
                          <a:effectLst/>
                          <a:latin typeface="Calibri"/>
                        </a:rPr>
                        <a:t>3.093***</a:t>
                      </a:r>
                      <a:endParaRPr lang="en-US" sz="2400" b="0" i="0" u="none" strike="noStrike" dirty="0">
                        <a:effectLst/>
                        <a:latin typeface="Calibri"/>
                      </a:endParaRPr>
                    </a:p>
                  </a:txBody>
                  <a:tcPr marL="9525" marR="9525" marT="9525" marB="0" anchor="b">
                    <a:lnL>
                      <a:noFill/>
                    </a:lnL>
                    <a:lnR>
                      <a:noFill/>
                    </a:lnR>
                    <a:lnT>
                      <a:noFill/>
                    </a:lnT>
                    <a:lnB>
                      <a:noFill/>
                    </a:lnB>
                  </a:tcPr>
                </a:tc>
                <a:tc>
                  <a:txBody>
                    <a:bodyPr/>
                    <a:lstStyle/>
                    <a:p>
                      <a:pPr algn="ctr" fontAlgn="b"/>
                      <a:r>
                        <a:rPr lang="en-US" sz="2400" b="0" i="0" u="none" strike="noStrike">
                          <a:effectLst/>
                          <a:latin typeface="Calibri"/>
                        </a:rPr>
                        <a:t>8.789</a:t>
                      </a:r>
                    </a:p>
                  </a:txBody>
                  <a:tcPr marL="9525" marR="9525" marT="9525" marB="0" anchor="b">
                    <a:lnL>
                      <a:noFill/>
                    </a:lnL>
                    <a:lnR>
                      <a:noFill/>
                    </a:lnR>
                    <a:lnT>
                      <a:noFill/>
                    </a:lnT>
                    <a:lnB>
                      <a:noFill/>
                    </a:lnB>
                  </a:tcPr>
                </a:tc>
                <a:tc>
                  <a:txBody>
                    <a:bodyPr/>
                    <a:lstStyle/>
                    <a:p>
                      <a:pPr algn="ctr" fontAlgn="b"/>
                      <a:r>
                        <a:rPr lang="en-US" sz="2400" b="0" i="0" u="none" strike="noStrike" smtClean="0">
                          <a:effectLst/>
                          <a:latin typeface="Calibri"/>
                        </a:rPr>
                        <a:t>1.244***</a:t>
                      </a:r>
                      <a:endParaRPr lang="en-US" sz="2400" b="0" i="0" u="none" strike="noStrike" dirty="0">
                        <a:effectLst/>
                        <a:latin typeface="Calibri"/>
                      </a:endParaRPr>
                    </a:p>
                  </a:txBody>
                  <a:tcPr marL="9525" marR="9525" marT="9525" marB="0" anchor="b">
                    <a:lnL>
                      <a:noFill/>
                    </a:lnL>
                    <a:lnR>
                      <a:noFill/>
                    </a:lnR>
                    <a:lnT>
                      <a:noFill/>
                    </a:lnT>
                    <a:lnB>
                      <a:noFill/>
                    </a:lnB>
                  </a:tcPr>
                </a:tc>
              </a:tr>
              <a:tr h="248585">
                <a:tc>
                  <a:txBody>
                    <a:bodyPr/>
                    <a:lstStyle/>
                    <a:p>
                      <a:pPr algn="l" fontAlgn="b"/>
                      <a:endParaRPr lang="en-US" sz="1000" b="0" i="0" u="none" strike="noStrike">
                        <a:effectLst/>
                        <a:latin typeface="Calibri"/>
                      </a:endParaRP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(6.928)</a:t>
                      </a: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(0.476)</a:t>
                      </a: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(0.040)</a:t>
                      </a: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(5.897)</a:t>
                      </a:r>
                    </a:p>
                  </a:txBody>
                  <a:tcPr marL="9525" marR="9525" marT="9525" marB="0" anchor="b">
                    <a:lnL>
                      <a:noFill/>
                    </a:lnL>
                    <a:lnR>
                      <a:noFill/>
                    </a:lnR>
                    <a:lnT>
                      <a:noFill/>
                    </a:lnT>
                    <a:lnB>
                      <a:noFill/>
                    </a:lnB>
                  </a:tcPr>
                </a:tc>
                <a:tc>
                  <a:txBody>
                    <a:bodyPr/>
                    <a:lstStyle/>
                    <a:p>
                      <a:pPr algn="ctr" fontAlgn="b"/>
                      <a:r>
                        <a:rPr lang="en-US" sz="1600" b="0" i="0" u="none" strike="noStrike" dirty="0">
                          <a:effectLst/>
                          <a:latin typeface="Calibri"/>
                        </a:rPr>
                        <a:t>(0.455)</a:t>
                      </a:r>
                    </a:p>
                  </a:txBody>
                  <a:tcPr marL="9525" marR="9525" marT="9525" marB="0" anchor="b">
                    <a:lnL>
                      <a:noFill/>
                    </a:lnL>
                    <a:lnR>
                      <a:noFill/>
                    </a:lnR>
                    <a:lnT>
                      <a:noFill/>
                    </a:lnT>
                    <a:lnB>
                      <a:noFill/>
                    </a:lnB>
                  </a:tcPr>
                </a:tc>
              </a:tr>
              <a:tr h="218680">
                <a:tc>
                  <a:txBody>
                    <a:bodyPr/>
                    <a:lstStyle/>
                    <a:p>
                      <a:pPr algn="l" fontAlgn="b"/>
                      <a:r>
                        <a:rPr lang="en-US" sz="1400" b="0" i="0" u="none" strike="noStrike" dirty="0">
                          <a:effectLst/>
                          <a:latin typeface="Calibri"/>
                        </a:rPr>
                        <a:t>Observations</a:t>
                      </a:r>
                    </a:p>
                  </a:txBody>
                  <a:tcPr marL="9525" marR="9525" marT="9525" marB="0" anchor="b">
                    <a:lnL>
                      <a:noFill/>
                    </a:lnL>
                    <a:lnR>
                      <a:noFill/>
                    </a:lnR>
                    <a:lnT>
                      <a:noFill/>
                    </a:lnT>
                    <a:lnB>
                      <a:noFill/>
                    </a:lnB>
                  </a:tcPr>
                </a:tc>
                <a:tc>
                  <a:txBody>
                    <a:bodyPr/>
                    <a:lstStyle/>
                    <a:p>
                      <a:pPr algn="ctr" fontAlgn="b"/>
                      <a:r>
                        <a:rPr lang="en-US" sz="1400" b="0" i="0" u="none" strike="noStrike">
                          <a:effectLst/>
                          <a:latin typeface="Calibri"/>
                        </a:rPr>
                        <a:t>47</a:t>
                      </a:r>
                    </a:p>
                  </a:txBody>
                  <a:tcPr marL="9525" marR="9525" marT="9525" marB="0" anchor="b">
                    <a:lnL>
                      <a:noFill/>
                    </a:lnL>
                    <a:lnR>
                      <a:noFill/>
                    </a:lnR>
                    <a:lnT>
                      <a:noFill/>
                    </a:lnT>
                    <a:lnB>
                      <a:noFill/>
                    </a:lnB>
                  </a:tcPr>
                </a:tc>
                <a:tc>
                  <a:txBody>
                    <a:bodyPr/>
                    <a:lstStyle/>
                    <a:p>
                      <a:pPr algn="ctr" fontAlgn="b"/>
                      <a:r>
                        <a:rPr lang="en-US" sz="1400" b="0" i="0" u="none" strike="noStrike">
                          <a:effectLst/>
                          <a:latin typeface="Calibri"/>
                        </a:rPr>
                        <a:t>46</a:t>
                      </a:r>
                    </a:p>
                  </a:txBody>
                  <a:tcPr marL="9525" marR="9525" marT="9525" marB="0" anchor="b">
                    <a:lnL>
                      <a:noFill/>
                    </a:lnL>
                    <a:lnR>
                      <a:noFill/>
                    </a:lnR>
                    <a:lnT>
                      <a:noFill/>
                    </a:lnT>
                    <a:lnB>
                      <a:noFill/>
                    </a:lnB>
                  </a:tcPr>
                </a:tc>
                <a:tc>
                  <a:txBody>
                    <a:bodyPr/>
                    <a:lstStyle/>
                    <a:p>
                      <a:pPr algn="ctr" fontAlgn="b"/>
                      <a:r>
                        <a:rPr lang="en-US" sz="1400" b="0" i="0" u="none" strike="noStrike">
                          <a:effectLst/>
                          <a:latin typeface="Calibri"/>
                        </a:rPr>
                        <a:t>47</a:t>
                      </a:r>
                    </a:p>
                  </a:txBody>
                  <a:tcPr marL="9525" marR="9525" marT="9525" marB="0" anchor="b">
                    <a:lnL>
                      <a:noFill/>
                    </a:lnL>
                    <a:lnR>
                      <a:noFill/>
                    </a:lnR>
                    <a:lnT>
                      <a:noFill/>
                    </a:lnT>
                    <a:lnB>
                      <a:noFill/>
                    </a:lnB>
                  </a:tcPr>
                </a:tc>
                <a:tc>
                  <a:txBody>
                    <a:bodyPr/>
                    <a:lstStyle/>
                    <a:p>
                      <a:pPr algn="ctr" fontAlgn="b"/>
                      <a:r>
                        <a:rPr lang="en-US" sz="1400" b="0" i="0" u="none" strike="noStrike">
                          <a:effectLst/>
                          <a:latin typeface="Calibri"/>
                        </a:rPr>
                        <a:t>47</a:t>
                      </a:r>
                    </a:p>
                  </a:txBody>
                  <a:tcPr marL="9525" marR="9525" marT="9525" marB="0" anchor="b">
                    <a:lnL>
                      <a:noFill/>
                    </a:lnL>
                    <a:lnR>
                      <a:noFill/>
                    </a:lnR>
                    <a:lnT>
                      <a:noFill/>
                    </a:lnT>
                    <a:lnB>
                      <a:noFill/>
                    </a:lnB>
                  </a:tcPr>
                </a:tc>
                <a:tc>
                  <a:txBody>
                    <a:bodyPr/>
                    <a:lstStyle/>
                    <a:p>
                      <a:pPr algn="ctr" fontAlgn="b"/>
                      <a:r>
                        <a:rPr lang="en-US" sz="1400" b="0" i="0" u="none" strike="noStrike">
                          <a:effectLst/>
                          <a:latin typeface="Calibri"/>
                        </a:rPr>
                        <a:t>46</a:t>
                      </a:r>
                    </a:p>
                  </a:txBody>
                  <a:tcPr marL="9525" marR="9525" marT="9525" marB="0" anchor="b">
                    <a:lnL>
                      <a:noFill/>
                    </a:lnL>
                    <a:lnR>
                      <a:noFill/>
                    </a:lnR>
                    <a:lnT>
                      <a:noFill/>
                    </a:lnT>
                    <a:lnB>
                      <a:noFill/>
                    </a:lnB>
                  </a:tcPr>
                </a:tc>
              </a:tr>
              <a:tr h="218680">
                <a:tc>
                  <a:txBody>
                    <a:bodyPr/>
                    <a:lstStyle/>
                    <a:p>
                      <a:pPr algn="l" fontAlgn="b"/>
                      <a:r>
                        <a:rPr lang="en-US" sz="1400" b="0" i="0" u="none" strike="noStrike">
                          <a:effectLst/>
                          <a:latin typeface="Calibri"/>
                        </a:rPr>
                        <a:t>R</a:t>
                      </a:r>
                      <a:r>
                        <a:rPr lang="en-US" sz="1400" b="0" i="0" u="none" strike="noStrike" baseline="30000">
                          <a:effectLst/>
                          <a:latin typeface="Calibri"/>
                        </a:rPr>
                        <a:t>2</a:t>
                      </a:r>
                      <a:endParaRPr lang="en-US" sz="1400" b="0" i="0" u="none" strike="noStrike">
                        <a:effectLst/>
                        <a:latin typeface="Calibri"/>
                      </a:endParaRP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libri"/>
                        </a:rPr>
                        <a:t>0.150</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libri"/>
                        </a:rPr>
                        <a:t>0.497</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libri"/>
                        </a:rPr>
                        <a:t>0.300</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a:effectLst/>
                          <a:latin typeface="Calibri"/>
                        </a:rPr>
                        <a:t>0.322</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ctr" fontAlgn="b"/>
                      <a:r>
                        <a:rPr lang="en-US" sz="1400" b="0" i="0" u="none" strike="noStrike" dirty="0">
                          <a:effectLst/>
                          <a:latin typeface="Calibri"/>
                        </a:rPr>
                        <a:t>0.587</a:t>
                      </a:r>
                    </a:p>
                  </a:txBody>
                  <a:tcPr marL="9525" marR="9525" marT="9525" marB="0" anchor="b">
                    <a:lnL>
                      <a:noFill/>
                    </a:lnL>
                    <a:lnR>
                      <a:noFill/>
                    </a:lnR>
                    <a:lnT>
                      <a:noFill/>
                    </a:lnT>
                    <a:lnB w="6350" cap="flat" cmpd="sng" algn="ctr">
                      <a:solidFill>
                        <a:srgbClr val="000000"/>
                      </a:solidFill>
                      <a:prstDash val="solid"/>
                      <a:round/>
                      <a:headEnd type="none" w="med" len="med"/>
                      <a:tailEnd type="none" w="med" len="med"/>
                    </a:lnB>
                  </a:tcPr>
                </a:tc>
              </a:tr>
              <a:tr h="274320">
                <a:tc gridSpan="2">
                  <a:txBody>
                    <a:bodyPr/>
                    <a:lstStyle/>
                    <a:p>
                      <a:pPr algn="l" fontAlgn="b"/>
                      <a:r>
                        <a:rPr lang="en-US" sz="1800" b="0" i="0" u="none" strike="noStrike" smtClean="0">
                          <a:effectLst/>
                          <a:latin typeface="Calibri"/>
                        </a:rPr>
                        <a:t>*** </a:t>
                      </a:r>
                      <a:r>
                        <a:rPr lang="en-US" sz="1800" b="0" i="0" u="none" strike="noStrike" dirty="0">
                          <a:effectLst/>
                          <a:latin typeface="Calibri"/>
                        </a:rPr>
                        <a:t>p&lt;0.01</a:t>
                      </a:r>
                      <a:r>
                        <a:rPr lang="en-US" sz="1800" b="0" i="0" u="none" strike="noStrike">
                          <a:effectLst/>
                          <a:latin typeface="Calibri"/>
                        </a:rPr>
                        <a:t>, </a:t>
                      </a:r>
                      <a:r>
                        <a:rPr lang="en-US" sz="1800" b="0" i="0" u="none" strike="noStrike" smtClean="0">
                          <a:effectLst/>
                          <a:latin typeface="Calibri"/>
                        </a:rPr>
                        <a:t>** </a:t>
                      </a:r>
                      <a:r>
                        <a:rPr lang="en-US" sz="1800" b="0" i="0" u="none" strike="noStrike" dirty="0">
                          <a:effectLst/>
                          <a:latin typeface="Calibri"/>
                        </a:rPr>
                        <a:t>p&lt;0.05</a:t>
                      </a:r>
                      <a:r>
                        <a:rPr lang="en-US" sz="1800" b="0" i="0" u="none" strike="noStrike">
                          <a:effectLst/>
                          <a:latin typeface="Calibri"/>
                        </a:rPr>
                        <a:t>, </a:t>
                      </a:r>
                      <a:r>
                        <a:rPr lang="en-US" sz="1800" b="0" i="0" u="none" strike="noStrike" smtClean="0">
                          <a:effectLst/>
                          <a:latin typeface="Calibri"/>
                        </a:rPr>
                        <a:t>* </a:t>
                      </a:r>
                      <a:r>
                        <a:rPr lang="en-US" sz="1800" b="0" i="0" u="none" strike="noStrike" dirty="0">
                          <a:effectLst/>
                          <a:latin typeface="Calibri"/>
                        </a:rPr>
                        <a:t>p&lt;0.1</a:t>
                      </a: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a:txBody>
                    <a:bodyPr/>
                    <a:lstStyle/>
                    <a:p>
                      <a:pPr algn="l" fontAlgn="b"/>
                      <a:endParaRPr lang="en-US" sz="1800" b="0" i="0" u="none" strike="noStrike" dirty="0">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gridSpan="3">
                  <a:txBody>
                    <a:bodyPr/>
                    <a:lstStyle/>
                    <a:p>
                      <a:pPr algn="l" fontAlgn="b"/>
                      <a:r>
                        <a:rPr lang="en-US" sz="1800" b="0" i="0" u="none" strike="noStrike" dirty="0" smtClean="0">
                          <a:effectLst/>
                          <a:latin typeface="Calibri"/>
                        </a:rPr>
                        <a:t>(Robust </a:t>
                      </a:r>
                      <a:r>
                        <a:rPr lang="en-US" sz="1800" b="0" i="0" u="none" strike="noStrike" dirty="0">
                          <a:effectLst/>
                          <a:latin typeface="Calibri"/>
                        </a:rPr>
                        <a:t>standard errors in </a:t>
                      </a:r>
                      <a:r>
                        <a:rPr lang="en-US" sz="1800" b="0" i="0" u="none" strike="noStrike" dirty="0" smtClean="0">
                          <a:effectLst/>
                          <a:latin typeface="Calibri"/>
                        </a:rPr>
                        <a:t>parentheses.)</a:t>
                      </a:r>
                      <a:endParaRPr lang="en-US" sz="1800" b="0" i="0" u="none" strike="noStrike" dirty="0">
                        <a:effectLst/>
                        <a:latin typeface="Calibri"/>
                      </a:endParaRPr>
                    </a:p>
                  </a:txBody>
                  <a:tcPr marL="9525" marR="9525" marT="9525" marB="0" anchor="b">
                    <a:lnL>
                      <a:noFill/>
                    </a:lnL>
                    <a:lnR>
                      <a:noFill/>
                    </a:lnR>
                    <a:lnT w="635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tr>
            </a:tbl>
          </a:graphicData>
        </a:graphic>
      </p:graphicFrame>
      <p:sp>
        <p:nvSpPr>
          <p:cNvPr id="5" name="TextBox 4"/>
          <p:cNvSpPr txBox="1"/>
          <p:nvPr/>
        </p:nvSpPr>
        <p:spPr>
          <a:xfrm>
            <a:off x="7546974" y="6629400"/>
            <a:ext cx="1444626" cy="261610"/>
          </a:xfrm>
          <a:prstGeom prst="rect">
            <a:avLst/>
          </a:prstGeom>
          <a:noFill/>
        </p:spPr>
        <p:txBody>
          <a:bodyPr wrap="none" rtlCol="0">
            <a:spAutoFit/>
          </a:bodyPr>
          <a:lstStyle/>
          <a:p>
            <a:r>
              <a:rPr lang="en-US" sz="1100" dirty="0" smtClean="0"/>
              <a:t>Thanks to </a:t>
            </a:r>
            <a:r>
              <a:rPr lang="en-US" sz="1100" dirty="0" err="1" smtClean="0"/>
              <a:t>S.Lakhtakia</a:t>
            </a:r>
            <a:endParaRPr lang="en-US" sz="1100" dirty="0"/>
          </a:p>
        </p:txBody>
      </p:sp>
      <p:sp>
        <p:nvSpPr>
          <p:cNvPr id="3" name="Rectangle 2"/>
          <p:cNvSpPr/>
          <p:nvPr/>
        </p:nvSpPr>
        <p:spPr>
          <a:xfrm>
            <a:off x="228600" y="381000"/>
            <a:ext cx="8534399" cy="954107"/>
          </a:xfrm>
          <a:prstGeom prst="rect">
            <a:avLst/>
          </a:prstGeom>
        </p:spPr>
        <p:txBody>
          <a:bodyPr wrap="square">
            <a:spAutoFit/>
          </a:bodyPr>
          <a:lstStyle/>
          <a:p>
            <a:r>
              <a:rPr lang="en-US" sz="2800" dirty="0" smtClean="0"/>
              <a:t>       Updated tests for real commodity price index show </a:t>
            </a:r>
            <a:r>
              <a:rPr lang="en-US" sz="2800" dirty="0"/>
              <a:t>significant negative effect </a:t>
            </a:r>
            <a:r>
              <a:rPr lang="en-US" sz="2800" dirty="0" smtClean="0"/>
              <a:t>of </a:t>
            </a:r>
            <a:r>
              <a:rPr lang="en-US" sz="2800" i="1" dirty="0" smtClean="0"/>
              <a:t>r</a:t>
            </a:r>
            <a:r>
              <a:rPr lang="en-US" sz="2800" dirty="0" smtClean="0"/>
              <a:t> </a:t>
            </a:r>
            <a:endParaRPr lang="en-US" sz="2800" dirty="0"/>
          </a:p>
        </p:txBody>
      </p:sp>
      <p:sp>
        <p:nvSpPr>
          <p:cNvPr id="6" name="Rounded Rectangle 5"/>
          <p:cNvSpPr/>
          <p:nvPr/>
        </p:nvSpPr>
        <p:spPr>
          <a:xfrm>
            <a:off x="2133601" y="1934183"/>
            <a:ext cx="2667000" cy="1037617"/>
          </a:xfrm>
          <a:prstGeom prst="roundRect">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4876801" y="1934184"/>
            <a:ext cx="4038600" cy="3247416"/>
          </a:xfrm>
          <a:prstGeom prst="roundRect">
            <a:avLst/>
          </a:prstGeom>
          <a:noFill/>
          <a:ln w="7620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886199" y="821485"/>
            <a:ext cx="5486401" cy="523220"/>
          </a:xfrm>
          <a:prstGeom prst="rect">
            <a:avLst/>
          </a:prstGeom>
        </p:spPr>
        <p:txBody>
          <a:bodyPr wrap="square">
            <a:spAutoFit/>
          </a:bodyPr>
          <a:lstStyle/>
          <a:p>
            <a:pPr algn="ctr"/>
            <a:r>
              <a:rPr lang="en-US" sz="2800" dirty="0" smtClean="0"/>
              <a:t>and </a:t>
            </a:r>
            <a:r>
              <a:rPr lang="en-US" sz="2800" dirty="0"/>
              <a:t>positive effect of GDP. </a:t>
            </a:r>
          </a:p>
        </p:txBody>
      </p:sp>
    </p:spTree>
    <p:extLst>
      <p:ext uri="{BB962C8B-B14F-4D97-AF65-F5344CB8AC3E}">
        <p14:creationId xmlns:p14="http://schemas.microsoft.com/office/powerpoint/2010/main" val="3201516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914400"/>
          </a:xfrm>
        </p:spPr>
        <p:txBody>
          <a:bodyPr>
            <a:normAutofit/>
          </a:bodyPr>
          <a:lstStyle/>
          <a:p>
            <a:r>
              <a:rPr lang="en-US" sz="3200" dirty="0" smtClean="0"/>
              <a:t>Consider four components of price index</a:t>
            </a:r>
            <a:endParaRPr lang="en-US" sz="2400"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3984" y="1066800"/>
            <a:ext cx="7629728"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TextBox 3"/>
          <p:cNvSpPr txBox="1"/>
          <p:nvPr/>
        </p:nvSpPr>
        <p:spPr>
          <a:xfrm>
            <a:off x="7546974" y="6629400"/>
            <a:ext cx="1444626" cy="261610"/>
          </a:xfrm>
          <a:prstGeom prst="rect">
            <a:avLst/>
          </a:prstGeom>
          <a:noFill/>
        </p:spPr>
        <p:txBody>
          <a:bodyPr wrap="none" rtlCol="0">
            <a:spAutoFit/>
          </a:bodyPr>
          <a:lstStyle/>
          <a:p>
            <a:r>
              <a:rPr lang="en-US" sz="1100" dirty="0" smtClean="0"/>
              <a:t>Thanks to </a:t>
            </a:r>
            <a:r>
              <a:rPr lang="en-US" sz="1100" dirty="0" err="1" smtClean="0"/>
              <a:t>S.Lakhtakia</a:t>
            </a:r>
            <a:endParaRPr lang="en-US" sz="1100" dirty="0"/>
          </a:p>
        </p:txBody>
      </p:sp>
      <p:sp>
        <p:nvSpPr>
          <p:cNvPr id="3" name="Rectangle 2"/>
          <p:cNvSpPr/>
          <p:nvPr/>
        </p:nvSpPr>
        <p:spPr>
          <a:xfrm>
            <a:off x="76200" y="5105400"/>
            <a:ext cx="8686800" cy="1338828"/>
          </a:xfrm>
          <a:prstGeom prst="rect">
            <a:avLst/>
          </a:prstGeom>
        </p:spPr>
        <p:txBody>
          <a:bodyPr wrap="square">
            <a:spAutoFit/>
          </a:bodyPr>
          <a:lstStyle/>
          <a:p>
            <a:pPr algn="ctr"/>
            <a:r>
              <a:rPr lang="en-US" sz="2700" dirty="0"/>
              <a:t>In regressions for the four price indices, </a:t>
            </a:r>
            <a:r>
              <a:rPr lang="en-US" sz="2700" dirty="0" smtClean="0"/>
              <a:t/>
            </a:r>
            <a:br>
              <a:rPr lang="en-US" sz="2700" dirty="0" smtClean="0"/>
            </a:br>
            <a:r>
              <a:rPr lang="en-US" sz="2700" i="1" dirty="0" smtClean="0"/>
              <a:t>r</a:t>
            </a:r>
            <a:r>
              <a:rPr lang="en-US" sz="2700" dirty="0" smtClean="0"/>
              <a:t> </a:t>
            </a:r>
            <a:r>
              <a:rPr lang="en-US" sz="2700" dirty="0"/>
              <a:t>has </a:t>
            </a:r>
            <a:r>
              <a:rPr lang="en-US" sz="2700" dirty="0" smtClean="0"/>
              <a:t>a </a:t>
            </a:r>
            <a:r>
              <a:rPr lang="en-US" sz="2700" dirty="0"/>
              <a:t>negative sign for all </a:t>
            </a:r>
            <a:r>
              <a:rPr lang="en-US" sz="2700" dirty="0" smtClean="0"/>
              <a:t>variations.  It </a:t>
            </a:r>
            <a:r>
              <a:rPr lang="en-US" sz="2700" dirty="0"/>
              <a:t>is most consistently significant </a:t>
            </a:r>
            <a:r>
              <a:rPr lang="en-US" sz="2700" dirty="0" smtClean="0"/>
              <a:t>in </a:t>
            </a:r>
            <a:r>
              <a:rPr lang="en-US" sz="2700" dirty="0"/>
              <a:t>the case of industrial metals prices.</a:t>
            </a:r>
          </a:p>
        </p:txBody>
      </p:sp>
    </p:spTree>
    <p:extLst>
      <p:ext uri="{BB962C8B-B14F-4D97-AF65-F5344CB8AC3E}">
        <p14:creationId xmlns:p14="http://schemas.microsoft.com/office/powerpoint/2010/main" val="2023888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8839200" cy="838200"/>
          </a:xfrm>
        </p:spPr>
        <p:txBody>
          <a:bodyPr>
            <a:normAutofit fontScale="90000"/>
          </a:bodyPr>
          <a:lstStyle/>
          <a:p>
            <a:r>
              <a:rPr lang="en-US" sz="3200" dirty="0" smtClean="0"/>
              <a:t/>
            </a:r>
            <a:br>
              <a:rPr lang="en-US" sz="3200" dirty="0" smtClean="0"/>
            </a:br>
            <a:r>
              <a:rPr lang="en-US" sz="3200" dirty="0" smtClean="0"/>
              <a:t>Stylized macro effects on commodity prices</a:t>
            </a:r>
            <a:endParaRPr lang="en-US" sz="32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97361723"/>
              </p:ext>
            </p:extLst>
          </p:nvPr>
        </p:nvGraphicFramePr>
        <p:xfrm>
          <a:off x="228600" y="1188720"/>
          <a:ext cx="8458199" cy="5821680"/>
        </p:xfrm>
        <a:graphic>
          <a:graphicData uri="http://schemas.openxmlformats.org/drawingml/2006/table">
            <a:tbl>
              <a:tblPr firstRow="1" bandRow="1">
                <a:tableStyleId>{5C22544A-7EE6-4342-B048-85BDC9FD1C3A}</a:tableStyleId>
              </a:tblPr>
              <a:tblGrid>
                <a:gridCol w="1828800"/>
                <a:gridCol w="1225550"/>
                <a:gridCol w="1409700"/>
                <a:gridCol w="783167"/>
                <a:gridCol w="939800"/>
                <a:gridCol w="2271182"/>
              </a:tblGrid>
              <a:tr h="734508">
                <a:tc>
                  <a:txBody>
                    <a:bodyPr/>
                    <a:lstStyle/>
                    <a:p>
                      <a:pPr algn="ctr"/>
                      <a:r>
                        <a:rPr lang="en-US" dirty="0" smtClean="0"/>
                        <a:t/>
                      </a:r>
                      <a:br>
                        <a:rPr lang="en-US" dirty="0" smtClean="0"/>
                      </a:br>
                      <a:r>
                        <a:rPr lang="en-US" sz="2000" dirty="0" smtClean="0"/>
                        <a:t>Period</a:t>
                      </a:r>
                      <a:endParaRPr lang="en-US" sz="2000" dirty="0"/>
                    </a:p>
                  </a:txBody>
                  <a:tcPr/>
                </a:tc>
                <a:tc>
                  <a:txBody>
                    <a:bodyPr/>
                    <a:lstStyle/>
                    <a:p>
                      <a:pPr algn="ctr"/>
                      <a:r>
                        <a:rPr lang="en-US" sz="2200" dirty="0" smtClean="0"/>
                        <a:t>GDP growth</a:t>
                      </a:r>
                      <a:endParaRPr lang="en-US" sz="2200" dirty="0"/>
                    </a:p>
                  </a:txBody>
                  <a:tcPr/>
                </a:tc>
                <a:tc>
                  <a:txBody>
                    <a:bodyPr/>
                    <a:lstStyle/>
                    <a:p>
                      <a:pPr algn="ctr"/>
                      <a:r>
                        <a:rPr lang="en-US" sz="2200" dirty="0" smtClean="0"/>
                        <a:t>Monetary ease</a:t>
                      </a:r>
                      <a:endParaRPr lang="en-US" sz="2200" dirty="0"/>
                    </a:p>
                  </a:txBody>
                  <a:tcPr/>
                </a:tc>
                <a:tc>
                  <a:txBody>
                    <a:bodyPr/>
                    <a:lstStyle/>
                    <a:p>
                      <a:pPr algn="ctr"/>
                      <a:r>
                        <a:rPr lang="en-US" sz="2400" i="1" dirty="0" smtClean="0"/>
                        <a:t>r</a:t>
                      </a:r>
                      <a:endParaRPr lang="en-US" sz="2400" i="1" dirty="0"/>
                    </a:p>
                  </a:txBody>
                  <a:tcPr/>
                </a:tc>
                <a:tc>
                  <a:txBody>
                    <a:bodyPr/>
                    <a:lstStyle/>
                    <a:p>
                      <a:r>
                        <a:rPr lang="en-US" sz="2200" dirty="0" smtClean="0"/>
                        <a:t>Value</a:t>
                      </a:r>
                      <a:r>
                        <a:rPr lang="en-US" sz="2200" baseline="0" dirty="0" smtClean="0"/>
                        <a:t> </a:t>
                      </a:r>
                      <a:br>
                        <a:rPr lang="en-US" sz="2200" baseline="0" dirty="0" smtClean="0"/>
                      </a:br>
                      <a:r>
                        <a:rPr lang="en-US" sz="2200" baseline="0" dirty="0" smtClean="0"/>
                        <a:t>of $</a:t>
                      </a:r>
                      <a:endParaRPr lang="en-US" sz="2200" dirty="0"/>
                    </a:p>
                  </a:txBody>
                  <a:tcPr/>
                </a:tc>
                <a:tc>
                  <a:txBody>
                    <a:bodyPr/>
                    <a:lstStyle/>
                    <a:p>
                      <a:pPr algn="ctr"/>
                      <a:r>
                        <a:rPr lang="en-US" sz="2200" dirty="0" smtClean="0"/>
                        <a:t>$ commodity   prices</a:t>
                      </a:r>
                      <a:endParaRPr lang="en-US" sz="2200" dirty="0"/>
                    </a:p>
                  </a:txBody>
                  <a:tcPr/>
                </a:tc>
              </a:tr>
              <a:tr h="793268">
                <a:tc>
                  <a:txBody>
                    <a:bodyPr/>
                    <a:lstStyle/>
                    <a:p>
                      <a:pPr algn="ctr"/>
                      <a:r>
                        <a:rPr lang="en-US" sz="2400" dirty="0" smtClean="0"/>
                        <a:t>2004-07</a:t>
                      </a:r>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txBody>
                  <a:tcPr/>
                </a:tc>
                <a:tc>
                  <a:txBody>
                    <a:bodyPr/>
                    <a:lstStyle/>
                    <a:p>
                      <a:pPr algn="ctr"/>
                      <a:r>
                        <a:rPr lang="en-US" sz="2400" dirty="0" smtClean="0"/>
                        <a:t>↓</a:t>
                      </a: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baseline="0" dirty="0" smtClean="0"/>
                        <a:t>↑</a:t>
                      </a:r>
                      <a:endParaRPr lang="en-US" sz="2400" b="1" dirty="0" smtClean="0"/>
                    </a:p>
                    <a:p>
                      <a:pPr algn="ctr"/>
                      <a:endParaRPr lang="en-US" sz="2400" b="1" dirty="0"/>
                    </a:p>
                  </a:txBody>
                  <a:tcPr/>
                </a:tc>
              </a:tr>
              <a:tr h="793268">
                <a:tc>
                  <a:txBody>
                    <a:bodyPr/>
                    <a:lstStyle/>
                    <a:p>
                      <a:pPr algn="ctr"/>
                      <a:r>
                        <a:rPr lang="en-US" sz="2400" dirty="0" smtClean="0"/>
                        <a:t>2007-08</a:t>
                      </a: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baseline="0" dirty="0" smtClean="0"/>
                        <a:t>↑</a:t>
                      </a:r>
                      <a:endParaRPr lang="en-US" sz="2400" b="1" dirty="0" smtClean="0"/>
                    </a:p>
                    <a:p>
                      <a:pPr algn="ctr"/>
                      <a:endParaRPr lang="en-US" sz="2400" b="1" dirty="0"/>
                    </a:p>
                  </a:txBody>
                  <a:tcPr/>
                </a:tc>
              </a:tr>
              <a:tr h="793268">
                <a:tc>
                  <a:txBody>
                    <a:bodyPr/>
                    <a:lstStyle/>
                    <a:p>
                      <a:pPr algn="ctr"/>
                      <a:r>
                        <a:rPr lang="en-US" sz="2400" dirty="0" smtClean="0"/>
                        <a:t>2008-09</a:t>
                      </a: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dirty="0" smtClean="0"/>
                        <a:t>↓</a:t>
                      </a:r>
                    </a:p>
                    <a:p>
                      <a:pPr algn="ctr"/>
                      <a:endParaRPr lang="en-US" sz="2400" b="1" dirty="0"/>
                    </a:p>
                  </a:txBody>
                  <a:tcPr/>
                </a:tc>
              </a:tr>
              <a:tr h="793268">
                <a:tc>
                  <a:txBody>
                    <a:bodyPr/>
                    <a:lstStyle/>
                    <a:p>
                      <a:pPr algn="ctr"/>
                      <a:r>
                        <a:rPr lang="en-US" sz="2400" dirty="0" smtClean="0"/>
                        <a:t>2010-11</a:t>
                      </a: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1" baseline="0" dirty="0" smtClean="0"/>
                        <a:t>↑</a:t>
                      </a:r>
                      <a:endParaRPr lang="en-US" sz="2400" b="1" dirty="0" smtClean="0"/>
                    </a:p>
                    <a:p>
                      <a:pPr algn="ctr"/>
                      <a:endParaRPr lang="en-US" sz="2400" b="1" dirty="0"/>
                    </a:p>
                  </a:txBody>
                  <a:tcPr/>
                </a:tc>
              </a:tr>
              <a:tr h="793268">
                <a:tc>
                  <a:txBody>
                    <a:bodyPr/>
                    <a:lstStyle/>
                    <a:p>
                      <a:pPr algn="ctr"/>
                      <a:r>
                        <a:rPr lang="en-US" sz="2400" dirty="0" smtClean="0"/>
                        <a:t>2014-16</a:t>
                      </a: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dirty="0" smtClean="0"/>
                        <a:t>↓</a:t>
                      </a:r>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400" baseline="0" dirty="0" smtClean="0"/>
                        <a:t>↑</a:t>
                      </a:r>
                      <a:endParaRPr lang="en-US" sz="2400" dirty="0" smtClean="0"/>
                    </a:p>
                    <a:p>
                      <a:pPr algn="ctr"/>
                      <a:endParaRPr lang="en-US" sz="2400" b="1" dirty="0"/>
                    </a:p>
                  </a:txBody>
                  <a:tcPr/>
                </a:tc>
                <a:tc>
                  <a:txBody>
                    <a:bodyPr/>
                    <a:lstStyle/>
                    <a:p>
                      <a:pPr algn="ctr"/>
                      <a:r>
                        <a:rPr lang="en-US" sz="2400" b="1" dirty="0" smtClean="0"/>
                        <a:t>↓</a:t>
                      </a:r>
                      <a:endParaRPr lang="en-US" sz="2400" b="1" dirty="0"/>
                    </a:p>
                  </a:txBody>
                  <a:tcPr/>
                </a:tc>
              </a:tr>
              <a:tr h="921186">
                <a:tc>
                  <a:txBody>
                    <a:bodyPr/>
                    <a:lstStyle/>
                    <a:p>
                      <a:pPr algn="ctr"/>
                      <a:r>
                        <a:rPr lang="en-US" sz="2400" dirty="0" smtClean="0"/>
                        <a:t>Forecast</a:t>
                      </a:r>
                      <a:r>
                        <a:rPr lang="en-US" sz="2400" baseline="0" dirty="0" smtClean="0"/>
                        <a:t> </a:t>
                      </a:r>
                    </a:p>
                    <a:p>
                      <a:pPr algn="ctr"/>
                      <a:r>
                        <a:rPr lang="en-US" sz="1400" baseline="0" dirty="0" smtClean="0"/>
                        <a:t>(</a:t>
                      </a:r>
                      <a:r>
                        <a:rPr lang="en-US" sz="1400" dirty="0" smtClean="0"/>
                        <a:t>My</a:t>
                      </a:r>
                      <a:r>
                        <a:rPr lang="en-US" sz="1400" baseline="0" dirty="0" smtClean="0"/>
                        <a:t> guess, as of 2018)</a:t>
                      </a:r>
                      <a:endParaRPr lang="en-US" sz="1400" dirty="0"/>
                    </a:p>
                  </a:txBody>
                  <a:tcPr/>
                </a:tc>
                <a:tc>
                  <a:txBody>
                    <a:bodyPr/>
                    <a:lstStyle/>
                    <a:p>
                      <a:endParaRPr lang="en-US" dirty="0"/>
                    </a:p>
                  </a:txBody>
                  <a:tcPr/>
                </a:tc>
                <a:tc>
                  <a:txBody>
                    <a:bodyPr/>
                    <a:lstStyle/>
                    <a:p>
                      <a:endParaRPr lang="en-US"/>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baseline="0" dirty="0" smtClean="0"/>
                        <a:t>↑</a:t>
                      </a:r>
                      <a:endParaRPr lang="en-US" sz="2800" dirty="0" smtClean="0"/>
                    </a:p>
                    <a:p>
                      <a:pPr algn="ctr"/>
                      <a:endParaRPr lang="en-US" sz="2800"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baseline="0" dirty="0" smtClean="0"/>
                        <a:t>↑</a:t>
                      </a:r>
                      <a:endParaRPr lang="en-US" sz="2800" dirty="0" smtClean="0"/>
                    </a:p>
                    <a:p>
                      <a:pPr algn="ctr"/>
                      <a:endParaRPr lang="en-US" sz="2800" b="1"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800" b="1" dirty="0" smtClean="0"/>
                        <a:t>↓</a:t>
                      </a:r>
                    </a:p>
                    <a:p>
                      <a:pPr algn="ctr"/>
                      <a:endParaRPr lang="en-US" sz="2800" b="1" dirty="0"/>
                    </a:p>
                  </a:txBody>
                  <a:tcPr/>
                </a:tc>
              </a:tr>
            </a:tbl>
          </a:graphicData>
        </a:graphic>
      </p:graphicFrame>
      <p:sp>
        <p:nvSpPr>
          <p:cNvPr id="5" name="Rounded Rectangle 4"/>
          <p:cNvSpPr/>
          <p:nvPr/>
        </p:nvSpPr>
        <p:spPr>
          <a:xfrm>
            <a:off x="2438400" y="1981200"/>
            <a:ext cx="457200" cy="533400"/>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2438400" y="3657600"/>
            <a:ext cx="457200" cy="533400"/>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2438400" y="4495800"/>
            <a:ext cx="457200" cy="533400"/>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7315200" y="1981200"/>
            <a:ext cx="457200" cy="533400"/>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ounded Rectangle 8"/>
          <p:cNvSpPr/>
          <p:nvPr/>
        </p:nvSpPr>
        <p:spPr>
          <a:xfrm>
            <a:off x="3810000" y="2773220"/>
            <a:ext cx="457200" cy="533400"/>
          </a:xfrm>
          <a:prstGeom prst="round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ounded Rectangle 9"/>
          <p:cNvSpPr/>
          <p:nvPr/>
        </p:nvSpPr>
        <p:spPr>
          <a:xfrm>
            <a:off x="3810000" y="4449620"/>
            <a:ext cx="457200" cy="533400"/>
          </a:xfrm>
          <a:prstGeom prst="round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ounded Rectangle 10"/>
          <p:cNvSpPr/>
          <p:nvPr/>
        </p:nvSpPr>
        <p:spPr>
          <a:xfrm>
            <a:off x="3810000" y="5287820"/>
            <a:ext cx="457200" cy="533400"/>
          </a:xfrm>
          <a:prstGeom prst="round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ounded Rectangle 11"/>
          <p:cNvSpPr/>
          <p:nvPr/>
        </p:nvSpPr>
        <p:spPr>
          <a:xfrm>
            <a:off x="7324978" y="5285508"/>
            <a:ext cx="457200" cy="533400"/>
          </a:xfrm>
          <a:prstGeom prst="round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ounded Rectangle 12"/>
          <p:cNvSpPr/>
          <p:nvPr/>
        </p:nvSpPr>
        <p:spPr>
          <a:xfrm>
            <a:off x="7315200" y="2819400"/>
            <a:ext cx="457200" cy="533400"/>
          </a:xfrm>
          <a:prstGeom prst="roundRect">
            <a:avLst/>
          </a:prstGeom>
          <a:no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ounded Rectangle 14"/>
          <p:cNvSpPr/>
          <p:nvPr/>
        </p:nvSpPr>
        <p:spPr>
          <a:xfrm>
            <a:off x="7324707" y="4468092"/>
            <a:ext cx="457200" cy="533400"/>
          </a:xfrm>
          <a:prstGeom prst="roundRect">
            <a:avLst/>
          </a:prstGeom>
          <a:noFill/>
          <a:ln w="57150">
            <a:solidFill>
              <a:srgbClr val="2FDD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ounded Rectangle 15"/>
          <p:cNvSpPr/>
          <p:nvPr/>
        </p:nvSpPr>
        <p:spPr>
          <a:xfrm>
            <a:off x="7324436" y="3648364"/>
            <a:ext cx="457200" cy="533400"/>
          </a:xfrm>
          <a:prstGeom prst="round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Oval 16"/>
          <p:cNvSpPr/>
          <p:nvPr/>
        </p:nvSpPr>
        <p:spPr>
          <a:xfrm>
            <a:off x="5648036" y="1953492"/>
            <a:ext cx="685800" cy="533400"/>
          </a:xfrm>
          <a:prstGeom prst="ellipse">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p:cNvSpPr/>
          <p:nvPr/>
        </p:nvSpPr>
        <p:spPr>
          <a:xfrm>
            <a:off x="5659584" y="2752436"/>
            <a:ext cx="685800" cy="533400"/>
          </a:xfrm>
          <a:prstGeom prst="ellipse">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p:cNvSpPr/>
          <p:nvPr/>
        </p:nvSpPr>
        <p:spPr>
          <a:xfrm>
            <a:off x="5648036" y="4419600"/>
            <a:ext cx="685800" cy="533400"/>
          </a:xfrm>
          <a:prstGeom prst="ellipse">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p:cNvSpPr/>
          <p:nvPr/>
        </p:nvSpPr>
        <p:spPr>
          <a:xfrm>
            <a:off x="5668820" y="5242784"/>
            <a:ext cx="685800" cy="476828"/>
          </a:xfrm>
          <a:prstGeom prst="ellipse">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p:cNvSpPr/>
          <p:nvPr/>
        </p:nvSpPr>
        <p:spPr>
          <a:xfrm>
            <a:off x="5648036" y="3581400"/>
            <a:ext cx="685800" cy="533400"/>
          </a:xfrm>
          <a:prstGeom prst="ellipse">
            <a:avLst/>
          </a:prstGeom>
          <a:noFill/>
          <a:ln w="571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3182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7"/>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8"/>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2"/>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20"/>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9" grpId="0" animBg="1"/>
      <p:bldP spid="10" grpId="0" animBg="1"/>
      <p:bldP spid="11" grpId="0" animBg="1"/>
      <p:bldP spid="12" grpId="0" animBg="1"/>
      <p:bldP spid="13" grpId="0" animBg="1"/>
      <p:bldP spid="15" grpId="0" animBg="1"/>
      <p:bldP spid="16" grpId="0" animBg="1"/>
      <p:bldP spid="17" grpId="0" animBg="1"/>
      <p:bldP spid="18" grpId="0" animBg="1"/>
      <p:bldP spid="20" grpId="0" animBg="1"/>
      <p:bldP spid="21" grpId="0" animBg="1"/>
      <p:bldP spid="22"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sz="3100" dirty="0" smtClean="0"/>
              <a:t>Some references by the author on</a:t>
            </a:r>
            <a:br>
              <a:rPr lang="en-US" sz="3100" dirty="0" smtClean="0"/>
            </a:br>
            <a:r>
              <a:rPr lang="en-US" sz="3100" dirty="0" smtClean="0"/>
              <a:t>macroeconomic </a:t>
            </a:r>
            <a:r>
              <a:rPr lang="en-US" sz="3100" dirty="0"/>
              <a:t>determination </a:t>
            </a:r>
            <a:r>
              <a:rPr lang="en-US" sz="3100" dirty="0" smtClean="0"/>
              <a:t>of commodity prices</a:t>
            </a:r>
            <a:r>
              <a:rPr lang="en-US" sz="3200" dirty="0" smtClean="0"/>
              <a:t>. </a:t>
            </a:r>
            <a:endParaRPr lang="en-US" sz="3200" dirty="0"/>
          </a:p>
        </p:txBody>
      </p:sp>
      <p:sp>
        <p:nvSpPr>
          <p:cNvPr id="3" name="Content Placeholder 2"/>
          <p:cNvSpPr>
            <a:spLocks noGrp="1"/>
          </p:cNvSpPr>
          <p:nvPr>
            <p:ph idx="1"/>
          </p:nvPr>
        </p:nvSpPr>
        <p:spPr>
          <a:xfrm>
            <a:off x="76200" y="1295400"/>
            <a:ext cx="8915400" cy="5181600"/>
          </a:xfrm>
        </p:spPr>
        <p:txBody>
          <a:bodyPr>
            <a:noAutofit/>
          </a:bodyPr>
          <a:lstStyle/>
          <a:p>
            <a:pPr marL="0" indent="0">
              <a:buNone/>
            </a:pPr>
            <a:r>
              <a:rPr lang="en-US" sz="2000" dirty="0"/>
              <a:t>The overshooting model:  Real interest rates influence real commodity prices.</a:t>
            </a:r>
          </a:p>
          <a:p>
            <a:r>
              <a:rPr lang="en-US" sz="2000" dirty="0"/>
              <a:t>"Expectations and Commodity Price Dynamics:  The Overshooting Model</a:t>
            </a:r>
            <a:r>
              <a:rPr lang="en-US" sz="2000" dirty="0" smtClean="0"/>
              <a:t>,“ 1986,</a:t>
            </a:r>
            <a:r>
              <a:rPr lang="en-US" sz="2000" dirty="0"/>
              <a:t> </a:t>
            </a:r>
            <a:r>
              <a:rPr lang="en-US" sz="2000" i="1" dirty="0"/>
              <a:t>American Journal of Agricultural Economics</a:t>
            </a:r>
            <a:r>
              <a:rPr lang="en-US" sz="2000" dirty="0"/>
              <a:t> 68, no. 2, </a:t>
            </a:r>
            <a:r>
              <a:rPr lang="en-US" sz="2000" dirty="0" smtClean="0"/>
              <a:t>May, pp.344-48</a:t>
            </a:r>
            <a:r>
              <a:rPr lang="en-US" sz="2000" dirty="0"/>
              <a:t>. </a:t>
            </a:r>
          </a:p>
          <a:p>
            <a:r>
              <a:rPr lang="en-US" sz="2000" dirty="0"/>
              <a:t> </a:t>
            </a:r>
            <a:r>
              <a:rPr lang="en-US" sz="2000" dirty="0" smtClean="0"/>
              <a:t>"Commodity </a:t>
            </a:r>
            <a:r>
              <a:rPr lang="en-US" sz="2000" dirty="0"/>
              <a:t>Prices, Money Surprises, and Fed Credibility," with </a:t>
            </a:r>
            <a:r>
              <a:rPr lang="en-US" sz="2000" dirty="0" err="1" smtClean="0"/>
              <a:t>Gikas</a:t>
            </a:r>
            <a:r>
              <a:rPr lang="en-US" sz="2000" dirty="0" smtClean="0"/>
              <a:t> </a:t>
            </a:r>
            <a:r>
              <a:rPr lang="en-US" sz="2000" dirty="0" err="1" smtClean="0"/>
              <a:t>Hardouvelis</a:t>
            </a:r>
            <a:r>
              <a:rPr lang="en-US" sz="2000" dirty="0"/>
              <a:t>, 1985, </a:t>
            </a:r>
            <a:r>
              <a:rPr lang="en-US" sz="2000" i="1" dirty="0"/>
              <a:t>Journal of Money, Credit </a:t>
            </a:r>
            <a:r>
              <a:rPr lang="en-US" sz="2000" i="1" dirty="0" smtClean="0"/>
              <a:t>&amp; </a:t>
            </a:r>
            <a:r>
              <a:rPr lang="en-US" sz="2000" i="1" dirty="0"/>
              <a:t>Banking</a:t>
            </a:r>
            <a:r>
              <a:rPr lang="en-US" sz="2000" dirty="0"/>
              <a:t> 17, no.4, Nov., </a:t>
            </a:r>
            <a:r>
              <a:rPr lang="en-US" sz="2000" dirty="0" smtClean="0"/>
              <a:t>427-38</a:t>
            </a:r>
            <a:r>
              <a:rPr lang="en-US" sz="2000" dirty="0"/>
              <a:t>. </a:t>
            </a:r>
            <a:r>
              <a:rPr lang="en-US" sz="2000" dirty="0" smtClean="0"/>
              <a:t/>
            </a:r>
            <a:br>
              <a:rPr lang="en-US" sz="2000" dirty="0" smtClean="0"/>
            </a:br>
            <a:endParaRPr lang="en-US" sz="1000" dirty="0"/>
          </a:p>
          <a:p>
            <a:pPr marL="0" indent="0">
              <a:buNone/>
            </a:pPr>
            <a:r>
              <a:rPr lang="en-US" sz="2000" dirty="0" smtClean="0"/>
              <a:t>Determinants of commodity prices in non-$ currencies</a:t>
            </a:r>
            <a:endParaRPr lang="en-US" sz="2000" dirty="0"/>
          </a:p>
          <a:p>
            <a:r>
              <a:rPr lang="en-US" sz="2000" dirty="0"/>
              <a:t>"The Effect of Monetary Policy on Real Commodity </a:t>
            </a:r>
            <a:r>
              <a:rPr lang="en-US" sz="2000" dirty="0" smtClean="0"/>
              <a:t>Prices," 2008,</a:t>
            </a:r>
            <a:r>
              <a:rPr lang="en-US" sz="2000" dirty="0"/>
              <a:t> </a:t>
            </a:r>
            <a:r>
              <a:rPr lang="en-US" sz="2000" i="1" dirty="0" smtClean="0"/>
              <a:t>Asset </a:t>
            </a:r>
            <a:r>
              <a:rPr lang="en-US" sz="2000" i="1" dirty="0"/>
              <a:t>Prices and Monetary Policy</a:t>
            </a:r>
            <a:r>
              <a:rPr lang="en-US" sz="2000" dirty="0"/>
              <a:t>, John Campbell, ed. (</a:t>
            </a:r>
            <a:r>
              <a:rPr lang="en-US" sz="2000" dirty="0" err="1" smtClean="0"/>
              <a:t>U.Ch.Press</a:t>
            </a:r>
            <a:r>
              <a:rPr lang="en-US" sz="2000" dirty="0" smtClean="0"/>
              <a:t>), </a:t>
            </a:r>
            <a:r>
              <a:rPr lang="en-US" sz="2000" dirty="0"/>
              <a:t>291-327</a:t>
            </a:r>
            <a:r>
              <a:rPr lang="en-US" sz="2000" dirty="0" smtClean="0"/>
              <a:t>.</a:t>
            </a:r>
            <a:r>
              <a:rPr lang="en-US" sz="2000" dirty="0"/>
              <a:t> NBER WP 12713</a:t>
            </a:r>
            <a:r>
              <a:rPr lang="en-US" sz="2000" dirty="0" smtClean="0">
                <a:hlinkClick r:id="rId2"/>
              </a:rPr>
              <a:t>.</a:t>
            </a:r>
            <a:endParaRPr lang="en-US" sz="1000" dirty="0" smtClean="0"/>
          </a:p>
          <a:p>
            <a:pPr marL="0" indent="0">
              <a:buNone/>
            </a:pPr>
            <a:r>
              <a:rPr lang="en-US" sz="1000" dirty="0"/>
              <a:t/>
            </a:r>
            <a:br>
              <a:rPr lang="en-US" sz="1000" dirty="0"/>
            </a:br>
            <a:r>
              <a:rPr lang="en-US" sz="2000" dirty="0"/>
              <a:t>The “carry trade” model:  Determinants of convenience  yield matter too.</a:t>
            </a:r>
          </a:p>
          <a:p>
            <a:r>
              <a:rPr lang="en-US" sz="2000" dirty="0"/>
              <a:t>"Determination of Agricultural and Mineral Commodity Prices," with Andrew Rose, 2010, in </a:t>
            </a:r>
            <a:r>
              <a:rPr lang="en-US" sz="2000" i="1" dirty="0"/>
              <a:t>Inflation in an Era of Relative Price Shocks </a:t>
            </a:r>
            <a:r>
              <a:rPr lang="en-US" sz="2000" dirty="0"/>
              <a:t> (Reserve Bank of Australia),  pp. 9-51.  HKS RWP 10-038.  </a:t>
            </a:r>
            <a:endParaRPr lang="en-US" sz="2000" dirty="0" smtClean="0"/>
          </a:p>
          <a:p>
            <a:r>
              <a:rPr lang="en-US" sz="2000" dirty="0" smtClean="0"/>
              <a:t>"</a:t>
            </a:r>
            <a:r>
              <a:rPr lang="en-US" sz="2000" dirty="0"/>
              <a:t>Effects of Speculation and Interest Rates in a </a:t>
            </a:r>
            <a:r>
              <a:rPr lang="en-US" sz="2000" dirty="0" smtClean="0"/>
              <a:t>‘Carry Trade’ </a:t>
            </a:r>
            <a:r>
              <a:rPr lang="en-US" sz="2000" dirty="0"/>
              <a:t>Model of Commodity Prices," 2014, </a:t>
            </a:r>
            <a:r>
              <a:rPr lang="en-US" sz="2000" i="1" dirty="0"/>
              <a:t>Journal of International Money and Finance, </a:t>
            </a:r>
            <a:r>
              <a:rPr lang="en-US" sz="2000" dirty="0"/>
              <a:t>vol.42, pp. </a:t>
            </a:r>
            <a:r>
              <a:rPr lang="en-US" sz="2000" dirty="0" smtClean="0"/>
              <a:t>88-112. NBER</a:t>
            </a:r>
            <a:r>
              <a:rPr lang="en-US" sz="2000" dirty="0"/>
              <a:t> WP 19463.   </a:t>
            </a:r>
          </a:p>
        </p:txBody>
      </p:sp>
    </p:spTree>
    <p:extLst>
      <p:ext uri="{BB962C8B-B14F-4D97-AF65-F5344CB8AC3E}">
        <p14:creationId xmlns:p14="http://schemas.microsoft.com/office/powerpoint/2010/main" val="317746275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Slide Number Placeholder 3"/>
          <p:cNvSpPr txBox="1">
            <a:spLocks noGrp="1"/>
          </p:cNvSpPr>
          <p:nvPr/>
        </p:nvSpPr>
        <p:spPr bwMode="auto">
          <a:xfrm>
            <a:off x="6553200" y="6245225"/>
            <a:ext cx="2133600" cy="476250"/>
          </a:xfrm>
          <a:prstGeom prst="rect">
            <a:avLst/>
          </a:prstGeom>
          <a:noFill/>
          <a:ln>
            <a:miter lim="800000"/>
            <a:headEnd/>
            <a:tailEnd/>
          </a:ln>
        </p:spPr>
        <p:txBody>
          <a:bodyPr anchor="b"/>
          <a:lstStyle/>
          <a:p>
            <a:pPr algn="r" fontAlgn="auto">
              <a:spcBef>
                <a:spcPts val="0"/>
              </a:spcBef>
              <a:spcAft>
                <a:spcPts val="0"/>
              </a:spcAft>
              <a:defRPr/>
            </a:pPr>
            <a:fld id="{91BA946A-FA12-4BFD-87E3-E511DDEA0D96}" type="slidenum">
              <a:rPr lang="en-US" sz="1400">
                <a:effectLst>
                  <a:outerShdw blurRad="38100" dist="38100" dir="2700000" algn="tl">
                    <a:srgbClr val="000000"/>
                  </a:outerShdw>
                </a:effectLst>
                <a:latin typeface="+mn-lt"/>
                <a:cs typeface="+mn-cs"/>
              </a:rPr>
              <a:pPr algn="r" fontAlgn="auto">
                <a:spcBef>
                  <a:spcPts val="0"/>
                </a:spcBef>
                <a:spcAft>
                  <a:spcPts val="0"/>
                </a:spcAft>
                <a:defRPr/>
              </a:pPr>
              <a:t>29</a:t>
            </a:fld>
            <a:endParaRPr lang="en-US" sz="1400">
              <a:effectLst>
                <a:outerShdw blurRad="38100" dist="38100" dir="2700000" algn="tl">
                  <a:srgbClr val="000000"/>
                </a:outerShdw>
              </a:effectLst>
              <a:latin typeface="+mn-lt"/>
              <a:cs typeface="+mn-cs"/>
            </a:endParaRPr>
          </a:p>
        </p:txBody>
      </p:sp>
      <p:pic>
        <p:nvPicPr>
          <p:cNvPr id="67587" name="Picture 4" descr="j0289900"/>
          <p:cNvPicPr>
            <a:picLocks noChangeAspect="1" noChangeArrowheads="1"/>
          </p:cNvPicPr>
          <p:nvPr/>
        </p:nvPicPr>
        <p:blipFill>
          <a:blip r:embed="rId3" cstate="print"/>
          <a:srcRect/>
          <a:stretch>
            <a:fillRect/>
          </a:stretch>
        </p:blipFill>
        <p:spPr bwMode="auto">
          <a:xfrm>
            <a:off x="7315200" y="4114800"/>
            <a:ext cx="1571625" cy="2133600"/>
          </a:xfrm>
          <a:prstGeom prst="rect">
            <a:avLst/>
          </a:prstGeom>
          <a:noFill/>
          <a:ln w="9525">
            <a:solidFill>
              <a:schemeClr val="folHlink"/>
            </a:solidFill>
            <a:miter lim="800000"/>
            <a:headEnd/>
            <a:tailEnd/>
          </a:ln>
        </p:spPr>
      </p:pic>
      <p:pic>
        <p:nvPicPr>
          <p:cNvPr id="67588" name="Picture 5" descr="j0314334"/>
          <p:cNvPicPr>
            <a:picLocks noChangeAspect="1" noChangeArrowheads="1"/>
          </p:cNvPicPr>
          <p:nvPr/>
        </p:nvPicPr>
        <p:blipFill>
          <a:blip r:embed="rId4" cstate="print"/>
          <a:srcRect/>
          <a:stretch>
            <a:fillRect/>
          </a:stretch>
        </p:blipFill>
        <p:spPr bwMode="auto">
          <a:xfrm>
            <a:off x="176213" y="467140"/>
            <a:ext cx="1524000" cy="1088308"/>
          </a:xfrm>
          <a:prstGeom prst="rect">
            <a:avLst/>
          </a:prstGeom>
          <a:noFill/>
          <a:ln w="12700">
            <a:solidFill>
              <a:srgbClr val="996600"/>
            </a:solidFill>
            <a:miter lim="800000"/>
            <a:headEnd/>
            <a:tailEnd/>
          </a:ln>
        </p:spPr>
      </p:pic>
      <p:pic>
        <p:nvPicPr>
          <p:cNvPr id="67589" name="Picture 6" descr="j0411667"/>
          <p:cNvPicPr>
            <a:picLocks noChangeAspect="1" noChangeArrowheads="1"/>
          </p:cNvPicPr>
          <p:nvPr/>
        </p:nvPicPr>
        <p:blipFill>
          <a:blip r:embed="rId5" cstate="print"/>
          <a:srcRect/>
          <a:stretch>
            <a:fillRect/>
          </a:stretch>
        </p:blipFill>
        <p:spPr bwMode="auto">
          <a:xfrm>
            <a:off x="1952159" y="1762125"/>
            <a:ext cx="838200" cy="681070"/>
          </a:xfrm>
          <a:prstGeom prst="rect">
            <a:avLst/>
          </a:prstGeom>
          <a:noFill/>
          <a:ln w="9525">
            <a:solidFill>
              <a:schemeClr val="folHlink"/>
            </a:solidFill>
            <a:miter lim="800000"/>
            <a:headEnd/>
            <a:tailEnd/>
          </a:ln>
        </p:spPr>
      </p:pic>
      <p:pic>
        <p:nvPicPr>
          <p:cNvPr id="67590" name="Picture 7" descr="j0433185"/>
          <p:cNvPicPr>
            <a:picLocks noChangeAspect="1" noChangeArrowheads="1"/>
          </p:cNvPicPr>
          <p:nvPr/>
        </p:nvPicPr>
        <p:blipFill>
          <a:blip r:embed="rId6" cstate="print"/>
          <a:srcRect/>
          <a:stretch>
            <a:fillRect/>
          </a:stretch>
        </p:blipFill>
        <p:spPr bwMode="auto">
          <a:xfrm>
            <a:off x="6139882" y="3881297"/>
            <a:ext cx="811225" cy="946429"/>
          </a:xfrm>
          <a:prstGeom prst="rect">
            <a:avLst/>
          </a:prstGeom>
          <a:noFill/>
          <a:ln w="9525">
            <a:solidFill>
              <a:schemeClr val="folHlink"/>
            </a:solidFill>
            <a:miter lim="800000"/>
            <a:headEnd/>
            <a:tailEnd/>
          </a:ln>
        </p:spPr>
      </p:pic>
      <p:pic>
        <p:nvPicPr>
          <p:cNvPr id="67591" name="Picture 8" descr="j0433281"/>
          <p:cNvPicPr>
            <a:picLocks noChangeAspect="1" noChangeArrowheads="1"/>
          </p:cNvPicPr>
          <p:nvPr/>
        </p:nvPicPr>
        <p:blipFill>
          <a:blip r:embed="rId7" cstate="print"/>
          <a:srcRect/>
          <a:stretch>
            <a:fillRect/>
          </a:stretch>
        </p:blipFill>
        <p:spPr bwMode="auto">
          <a:xfrm>
            <a:off x="381000" y="2921177"/>
            <a:ext cx="914400" cy="960120"/>
          </a:xfrm>
          <a:prstGeom prst="rect">
            <a:avLst/>
          </a:prstGeom>
          <a:noFill/>
          <a:ln w="9525">
            <a:solidFill>
              <a:schemeClr val="folHlink"/>
            </a:solidFill>
            <a:miter lim="800000"/>
            <a:headEnd/>
            <a:tailEnd/>
          </a:ln>
        </p:spPr>
      </p:pic>
      <p:pic>
        <p:nvPicPr>
          <p:cNvPr id="67592" name="Picture 9" descr="j0364092"/>
          <p:cNvPicPr>
            <a:picLocks noChangeAspect="1" noChangeArrowheads="1"/>
          </p:cNvPicPr>
          <p:nvPr/>
        </p:nvPicPr>
        <p:blipFill>
          <a:blip r:embed="rId8" cstate="print"/>
          <a:srcRect/>
          <a:stretch>
            <a:fillRect/>
          </a:stretch>
        </p:blipFill>
        <p:spPr bwMode="auto">
          <a:xfrm>
            <a:off x="457200" y="5562600"/>
            <a:ext cx="838200" cy="831850"/>
          </a:xfrm>
          <a:prstGeom prst="rect">
            <a:avLst/>
          </a:prstGeom>
          <a:noFill/>
          <a:ln w="9525">
            <a:noFill/>
            <a:miter lim="800000"/>
            <a:headEnd/>
            <a:tailEnd/>
          </a:ln>
        </p:spPr>
      </p:pic>
      <p:pic>
        <p:nvPicPr>
          <p:cNvPr id="67594" name="Picture 15" descr="j0352557"/>
          <p:cNvPicPr>
            <a:picLocks noChangeAspect="1" noChangeArrowheads="1"/>
          </p:cNvPicPr>
          <p:nvPr/>
        </p:nvPicPr>
        <p:blipFill>
          <a:blip r:embed="rId9" cstate="print"/>
          <a:srcRect/>
          <a:stretch>
            <a:fillRect/>
          </a:stretch>
        </p:blipFill>
        <p:spPr bwMode="auto">
          <a:xfrm>
            <a:off x="990600" y="4953000"/>
            <a:ext cx="709613" cy="717550"/>
          </a:xfrm>
          <a:prstGeom prst="rect">
            <a:avLst/>
          </a:prstGeom>
          <a:noFill/>
          <a:ln w="9525">
            <a:noFill/>
            <a:miter lim="800000"/>
            <a:headEnd/>
            <a:tailEnd/>
          </a:ln>
        </p:spPr>
      </p:pic>
      <p:pic>
        <p:nvPicPr>
          <p:cNvPr id="67595" name="Picture 16" descr="j0183534"/>
          <p:cNvPicPr>
            <a:picLocks noChangeAspect="1" noChangeArrowheads="1"/>
          </p:cNvPicPr>
          <p:nvPr/>
        </p:nvPicPr>
        <p:blipFill>
          <a:blip r:embed="rId10" cstate="print"/>
          <a:srcRect/>
          <a:stretch>
            <a:fillRect/>
          </a:stretch>
        </p:blipFill>
        <p:spPr bwMode="auto">
          <a:xfrm>
            <a:off x="7097846" y="2149828"/>
            <a:ext cx="1673225" cy="1395413"/>
          </a:xfrm>
          <a:prstGeom prst="rect">
            <a:avLst/>
          </a:prstGeom>
          <a:noFill/>
          <a:ln w="9525">
            <a:solidFill>
              <a:schemeClr val="tx1"/>
            </a:solidFill>
            <a:miter lim="800000"/>
            <a:headEnd/>
            <a:tailEnd/>
          </a:ln>
        </p:spPr>
      </p:pic>
      <p:pic>
        <p:nvPicPr>
          <p:cNvPr id="67596" name="Picture 17" descr="fd00029_"/>
          <p:cNvPicPr>
            <a:picLocks noChangeAspect="1" noChangeArrowheads="1"/>
          </p:cNvPicPr>
          <p:nvPr/>
        </p:nvPicPr>
        <p:blipFill>
          <a:blip r:embed="rId11" cstate="print"/>
          <a:srcRect/>
          <a:stretch>
            <a:fillRect/>
          </a:stretch>
        </p:blipFill>
        <p:spPr bwMode="auto">
          <a:xfrm>
            <a:off x="2641600" y="4014926"/>
            <a:ext cx="827485" cy="862421"/>
          </a:xfrm>
          <a:prstGeom prst="rect">
            <a:avLst/>
          </a:prstGeom>
          <a:noFill/>
          <a:ln w="9525">
            <a:noFill/>
            <a:miter lim="800000"/>
            <a:headEnd/>
            <a:tailEnd/>
          </a:ln>
        </p:spPr>
      </p:pic>
      <p:pic>
        <p:nvPicPr>
          <p:cNvPr id="67597" name="Picture 18" descr="iron ore loading"/>
          <p:cNvPicPr>
            <a:picLocks noChangeAspect="1" noChangeArrowheads="1"/>
          </p:cNvPicPr>
          <p:nvPr/>
        </p:nvPicPr>
        <p:blipFill>
          <a:blip r:embed="rId12" cstate="print"/>
          <a:srcRect/>
          <a:stretch>
            <a:fillRect/>
          </a:stretch>
        </p:blipFill>
        <p:spPr bwMode="auto">
          <a:xfrm>
            <a:off x="2133600" y="228600"/>
            <a:ext cx="1016000" cy="1295400"/>
          </a:xfrm>
          <a:prstGeom prst="rect">
            <a:avLst/>
          </a:prstGeom>
          <a:noFill/>
          <a:ln w="9525">
            <a:solidFill>
              <a:schemeClr val="bg2"/>
            </a:solidFill>
            <a:miter lim="800000"/>
            <a:headEnd/>
            <a:tailEnd/>
          </a:ln>
        </p:spPr>
      </p:pic>
      <p:pic>
        <p:nvPicPr>
          <p:cNvPr id="67598" name="Picture 20" descr="guinea11diamonds"/>
          <p:cNvPicPr>
            <a:picLocks noChangeAspect="1" noChangeArrowheads="1"/>
          </p:cNvPicPr>
          <p:nvPr/>
        </p:nvPicPr>
        <p:blipFill>
          <a:blip r:embed="rId13" cstate="print"/>
          <a:srcRect/>
          <a:stretch>
            <a:fillRect/>
          </a:stretch>
        </p:blipFill>
        <p:spPr bwMode="auto">
          <a:xfrm>
            <a:off x="2515953" y="5334000"/>
            <a:ext cx="1143000" cy="1049338"/>
          </a:xfrm>
          <a:prstGeom prst="rect">
            <a:avLst/>
          </a:prstGeom>
          <a:noFill/>
          <a:ln w="9525">
            <a:solidFill>
              <a:schemeClr val="tx1"/>
            </a:solidFill>
            <a:miter lim="800000"/>
            <a:headEnd/>
            <a:tailEnd/>
          </a:ln>
        </p:spPr>
      </p:pic>
      <p:pic>
        <p:nvPicPr>
          <p:cNvPr id="67599" name="Picture 21" descr="j0113008"/>
          <p:cNvPicPr>
            <a:picLocks noChangeAspect="1" noChangeArrowheads="1"/>
          </p:cNvPicPr>
          <p:nvPr/>
        </p:nvPicPr>
        <p:blipFill>
          <a:blip r:embed="rId14" cstate="print"/>
          <a:srcRect/>
          <a:stretch>
            <a:fillRect/>
          </a:stretch>
        </p:blipFill>
        <p:spPr bwMode="auto">
          <a:xfrm>
            <a:off x="3810000" y="5410200"/>
            <a:ext cx="677863" cy="1014413"/>
          </a:xfrm>
          <a:prstGeom prst="rect">
            <a:avLst/>
          </a:prstGeom>
          <a:noFill/>
          <a:ln w="9525">
            <a:noFill/>
            <a:miter lim="800000"/>
            <a:headEnd/>
            <a:tailEnd/>
          </a:ln>
        </p:spPr>
      </p:pic>
      <p:pic>
        <p:nvPicPr>
          <p:cNvPr id="67600" name="Picture 23" descr="coal_industry_in_china_full"/>
          <p:cNvPicPr>
            <a:picLocks noChangeAspect="1" noChangeArrowheads="1"/>
          </p:cNvPicPr>
          <p:nvPr/>
        </p:nvPicPr>
        <p:blipFill>
          <a:blip r:embed="rId15" cstate="print"/>
          <a:srcRect/>
          <a:stretch>
            <a:fillRect/>
          </a:stretch>
        </p:blipFill>
        <p:spPr bwMode="auto">
          <a:xfrm>
            <a:off x="4800600" y="5130800"/>
            <a:ext cx="2133600" cy="1433513"/>
          </a:xfrm>
          <a:prstGeom prst="rect">
            <a:avLst/>
          </a:prstGeom>
          <a:noFill/>
          <a:ln w="9525">
            <a:solidFill>
              <a:srgbClr val="CC6600"/>
            </a:solidFill>
            <a:miter lim="800000"/>
            <a:headEnd/>
            <a:tailEnd/>
          </a:ln>
        </p:spPr>
      </p:pic>
      <p:pic>
        <p:nvPicPr>
          <p:cNvPr id="67601" name="Picture 25" descr="AN8KGY"/>
          <p:cNvPicPr>
            <a:picLocks noChangeAspect="1" noChangeArrowheads="1"/>
          </p:cNvPicPr>
          <p:nvPr/>
        </p:nvPicPr>
        <p:blipFill>
          <a:blip r:embed="rId16" cstate="print"/>
          <a:srcRect/>
          <a:stretch>
            <a:fillRect/>
          </a:stretch>
        </p:blipFill>
        <p:spPr bwMode="auto">
          <a:xfrm>
            <a:off x="3924300" y="3765450"/>
            <a:ext cx="1752600" cy="1117600"/>
          </a:xfrm>
          <a:prstGeom prst="rect">
            <a:avLst/>
          </a:prstGeom>
          <a:noFill/>
          <a:ln w="9525">
            <a:solidFill>
              <a:srgbClr val="CC6600"/>
            </a:solidFill>
            <a:miter lim="800000"/>
            <a:headEnd/>
            <a:tailEnd/>
          </a:ln>
        </p:spPr>
      </p:pic>
      <p:pic>
        <p:nvPicPr>
          <p:cNvPr id="67602" name="Picture 26" descr="j0185091"/>
          <p:cNvPicPr>
            <a:picLocks noChangeAspect="1" noChangeArrowheads="1"/>
          </p:cNvPicPr>
          <p:nvPr/>
        </p:nvPicPr>
        <p:blipFill>
          <a:blip r:embed="rId17" cstate="print"/>
          <a:srcRect/>
          <a:stretch>
            <a:fillRect/>
          </a:stretch>
        </p:blipFill>
        <p:spPr bwMode="auto">
          <a:xfrm>
            <a:off x="381000" y="4114800"/>
            <a:ext cx="1828800" cy="2438400"/>
          </a:xfrm>
          <a:prstGeom prst="rect">
            <a:avLst/>
          </a:prstGeom>
          <a:noFill/>
          <a:ln w="9525">
            <a:solidFill>
              <a:srgbClr val="000000"/>
            </a:solidFill>
            <a:miter lim="800000"/>
            <a:headEnd/>
            <a:tailEnd/>
          </a:ln>
        </p:spPr>
      </p:pic>
      <p:pic>
        <p:nvPicPr>
          <p:cNvPr id="67603" name="Picture 10">
            <a:hlinkClick r:id="rId18"/>
          </p:cNvPr>
          <p:cNvPicPr>
            <a:picLocks noChangeAspect="1" noChangeArrowheads="1"/>
          </p:cNvPicPr>
          <p:nvPr/>
        </p:nvPicPr>
        <p:blipFill>
          <a:blip r:embed="rId19" cstate="print"/>
          <a:srcRect/>
          <a:stretch>
            <a:fillRect/>
          </a:stretch>
        </p:blipFill>
        <p:spPr bwMode="auto">
          <a:xfrm>
            <a:off x="304800" y="1983161"/>
            <a:ext cx="1066800" cy="683419"/>
          </a:xfrm>
          <a:prstGeom prst="rect">
            <a:avLst/>
          </a:prstGeom>
          <a:noFill/>
          <a:ln w="9525">
            <a:solidFill>
              <a:schemeClr val="accent1"/>
            </a:solidFill>
            <a:miter lim="800000"/>
            <a:headEnd/>
            <a:tailEnd/>
          </a:ln>
        </p:spPr>
      </p:pic>
      <p:pic>
        <p:nvPicPr>
          <p:cNvPr id="4098" name="Picture 2" descr="http://4.bp.blogspot.com/-MEBlNe258L8/T-tBC0yDysI/AAAAAAAABz8/cgAbd6hhODI/s1600/cattle.jpg"/>
          <p:cNvPicPr>
            <a:picLocks noChangeAspect="1" noChangeArrowheads="1"/>
          </p:cNvPicPr>
          <p:nvPr/>
        </p:nvPicPr>
        <p:blipFill>
          <a:blip r:embed="rId20" cstate="print"/>
          <a:srcRect/>
          <a:stretch>
            <a:fillRect/>
          </a:stretch>
        </p:blipFill>
        <p:spPr bwMode="auto">
          <a:xfrm>
            <a:off x="3682859" y="504696"/>
            <a:ext cx="1252538" cy="941519"/>
          </a:xfrm>
          <a:prstGeom prst="rect">
            <a:avLst/>
          </a:prstGeom>
          <a:noFill/>
        </p:spPr>
      </p:pic>
      <p:pic>
        <p:nvPicPr>
          <p:cNvPr id="4100" name="Picture 4" descr="http://cottonaustralia.com.au/uploads/images/thumbnails/bill_gordon_shares_his_spraying_tips.JPG"/>
          <p:cNvPicPr>
            <a:picLocks noChangeAspect="1" noChangeArrowheads="1"/>
          </p:cNvPicPr>
          <p:nvPr/>
        </p:nvPicPr>
        <p:blipFill>
          <a:blip r:embed="rId21" cstate="print"/>
          <a:srcRect/>
          <a:stretch>
            <a:fillRect/>
          </a:stretch>
        </p:blipFill>
        <p:spPr bwMode="auto">
          <a:xfrm>
            <a:off x="7162800" y="690530"/>
            <a:ext cx="1543318" cy="1071595"/>
          </a:xfrm>
          <a:prstGeom prst="rect">
            <a:avLst/>
          </a:prstGeom>
          <a:noFill/>
        </p:spPr>
      </p:pic>
      <p:pic>
        <p:nvPicPr>
          <p:cNvPr id="2" name="Picture 2" descr="Image result for cobalt"/>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2064544" y="2620428"/>
            <a:ext cx="1890712" cy="126086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4" descr="Image result for lead"/>
          <p:cNvPicPr>
            <a:picLocks noChangeAspect="1" noChangeArrowheads="1"/>
          </p:cNvPicPr>
          <p:nvPr/>
        </p:nvPicPr>
        <p:blipFill>
          <a:blip r:embed="rId23" cstate="print">
            <a:extLst>
              <a:ext uri="{28A0092B-C50C-407E-A947-70E740481C1C}">
                <a14:useLocalDpi xmlns:a14="http://schemas.microsoft.com/office/drawing/2010/main" val="0"/>
              </a:ext>
            </a:extLst>
          </a:blip>
          <a:srcRect/>
          <a:stretch>
            <a:fillRect/>
          </a:stretch>
        </p:blipFill>
        <p:spPr bwMode="auto">
          <a:xfrm>
            <a:off x="5181600" y="426912"/>
            <a:ext cx="1654969" cy="1097088"/>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Image result for natural gas"/>
          <p:cNvPicPr>
            <a:picLocks noChangeAspect="1" noChangeArrowheads="1"/>
          </p:cNvPicPr>
          <p:nvPr/>
        </p:nvPicPr>
        <p:blipFill>
          <a:blip r:embed="rId24" cstate="print">
            <a:extLst>
              <a:ext uri="{28A0092B-C50C-407E-A947-70E740481C1C}">
                <a14:useLocalDpi xmlns:a14="http://schemas.microsoft.com/office/drawing/2010/main" val="0"/>
              </a:ext>
            </a:extLst>
          </a:blip>
          <a:srcRect/>
          <a:stretch>
            <a:fillRect/>
          </a:stretch>
        </p:blipFill>
        <p:spPr bwMode="auto">
          <a:xfrm>
            <a:off x="3810000" y="1858326"/>
            <a:ext cx="2756041" cy="154863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09600" y="2359223"/>
            <a:ext cx="8229600" cy="3962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3308354" y="6400800"/>
            <a:ext cx="2330446" cy="276999"/>
          </a:xfrm>
          <a:prstGeom prst="rect">
            <a:avLst/>
          </a:prstGeom>
          <a:noFill/>
          <a:ln>
            <a:noFill/>
          </a:ln>
        </p:spPr>
        <p:txBody>
          <a:bodyPr wrap="none" rtlCol="0">
            <a:spAutoFit/>
          </a:bodyPr>
          <a:lstStyle/>
          <a:p>
            <a:r>
              <a:rPr lang="en-US" sz="1200" dirty="0" smtClean="0"/>
              <a:t>Source: </a:t>
            </a:r>
            <a:r>
              <a:rPr lang="en-US" sz="1200" i="1" dirty="0" smtClean="0"/>
              <a:t>Business Insider</a:t>
            </a:r>
            <a:r>
              <a:rPr lang="en-US" sz="1200" dirty="0" smtClean="0"/>
              <a:t>, 8/7/2018</a:t>
            </a:r>
            <a:endParaRPr lang="en-US" sz="1200" dirty="0"/>
          </a:p>
        </p:txBody>
      </p:sp>
      <p:sp>
        <p:nvSpPr>
          <p:cNvPr id="8" name="Content Placeholder 2"/>
          <p:cNvSpPr txBox="1">
            <a:spLocks/>
          </p:cNvSpPr>
          <p:nvPr/>
        </p:nvSpPr>
        <p:spPr>
          <a:xfrm>
            <a:off x="457200" y="685800"/>
            <a:ext cx="8229600" cy="1981200"/>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3000" dirty="0" smtClean="0"/>
              <a:t>Individual micro causes.</a:t>
            </a:r>
          </a:p>
          <a:p>
            <a:pPr lvl="1"/>
            <a:r>
              <a:rPr lang="en-US" sz="2400" dirty="0" smtClean="0"/>
              <a:t>Why did soybean prices fall by 20% in June-July, 2018?</a:t>
            </a:r>
          </a:p>
          <a:p>
            <a:pPr lvl="1"/>
            <a:r>
              <a:rPr lang="en-US" sz="2400" dirty="0" smtClean="0"/>
              <a:t>Chinese retaliation against Trump tariffs.</a:t>
            </a:r>
          </a:p>
          <a:p>
            <a:pPr marL="457200" lvl="1" indent="0">
              <a:buNone/>
            </a:pPr>
            <a:r>
              <a:rPr lang="en-US" sz="500" dirty="0" smtClean="0"/>
              <a:t/>
            </a:r>
            <a:br>
              <a:rPr lang="en-US" sz="500" dirty="0" smtClean="0"/>
            </a:br>
            <a:endParaRPr lang="en-US" sz="500" dirty="0" smtClean="0"/>
          </a:p>
        </p:txBody>
      </p:sp>
      <p:sp>
        <p:nvSpPr>
          <p:cNvPr id="9" name="Title 1"/>
          <p:cNvSpPr>
            <a:spLocks noGrp="1"/>
          </p:cNvSpPr>
          <p:nvPr>
            <p:ph type="title"/>
          </p:nvPr>
        </p:nvSpPr>
        <p:spPr>
          <a:xfrm>
            <a:off x="457200" y="76200"/>
            <a:ext cx="8229600" cy="762000"/>
          </a:xfrm>
        </p:spPr>
        <p:txBody>
          <a:bodyPr>
            <a:normAutofit/>
          </a:bodyPr>
          <a:lstStyle/>
          <a:p>
            <a:r>
              <a:rPr lang="en-US" sz="2000" dirty="0" smtClean="0"/>
              <a:t>What drives commodity prices?</a:t>
            </a:r>
            <a:endParaRPr lang="en-US" sz="2000" dirty="0"/>
          </a:p>
        </p:txBody>
      </p:sp>
      <p:cxnSp>
        <p:nvCxnSpPr>
          <p:cNvPr id="6" name="Straight Arrow Connector 5"/>
          <p:cNvCxnSpPr/>
          <p:nvPr/>
        </p:nvCxnSpPr>
        <p:spPr>
          <a:xfrm>
            <a:off x="6765587" y="3197423"/>
            <a:ext cx="990600" cy="2590800"/>
          </a:xfrm>
          <a:prstGeom prst="straightConnector1">
            <a:avLst/>
          </a:prstGeom>
          <a:ln w="762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3200400" y="2297668"/>
            <a:ext cx="2466701" cy="369332"/>
          </a:xfrm>
          <a:prstGeom prst="rect">
            <a:avLst/>
          </a:prstGeom>
          <a:noFill/>
          <a:ln>
            <a:solidFill>
              <a:srgbClr val="23538D"/>
            </a:solidFill>
          </a:ln>
        </p:spPr>
        <p:txBody>
          <a:bodyPr wrap="none" rtlCol="0">
            <a:spAutoFit/>
          </a:bodyPr>
          <a:lstStyle/>
          <a:p>
            <a:r>
              <a:rPr lang="en-US" b="1" dirty="0" smtClean="0"/>
              <a:t>Soybean option prices  </a:t>
            </a:r>
            <a:endParaRPr lang="en-US" b="1" dirty="0"/>
          </a:p>
        </p:txBody>
      </p:sp>
    </p:spTree>
    <p:extLst>
      <p:ext uri="{BB962C8B-B14F-4D97-AF65-F5344CB8AC3E}">
        <p14:creationId xmlns:p14="http://schemas.microsoft.com/office/powerpoint/2010/main" val="350253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14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pic>
        <p:nvPicPr>
          <p:cNvPr id="3" name="FRED Graph Chart" descr="FRED Graph">
            <a:hlinkClick r:id="rId3" tooltip="View this chart in your browser. "/>
          </p:cNvPr>
          <p:cNvPicPr>
            <a:picLocks noChangeAspect="1"/>
          </p:cNvPicPr>
          <p:nvPr/>
        </p:nvPicPr>
        <p:blipFill>
          <a:blip r:embed="rId4"/>
          <a:stretch>
            <a:fillRect/>
          </a:stretch>
        </p:blipFill>
        <p:spPr>
          <a:xfrm>
            <a:off x="476250" y="838200"/>
            <a:ext cx="8191500" cy="5638800"/>
          </a:xfrm>
          <a:prstGeom prst="rect">
            <a:avLst/>
          </a:prstGeom>
        </p:spPr>
      </p:pic>
      <p:sp>
        <p:nvSpPr>
          <p:cNvPr id="2" name="TextBox 1"/>
          <p:cNvSpPr txBox="1"/>
          <p:nvPr/>
        </p:nvSpPr>
        <p:spPr>
          <a:xfrm>
            <a:off x="381000" y="95250"/>
            <a:ext cx="7620000" cy="952500"/>
          </a:xfrm>
          <a:prstGeom prst="rect">
            <a:avLst/>
          </a:prstGeom>
        </p:spPr>
        <p:txBody>
          <a:bodyPr lIns="91440" tIns="45720" rIns="91440" bIns="45720" rtlCol="0">
            <a:spAutoFit/>
          </a:bodyPr>
          <a:lstStyle/>
          <a:p>
            <a:pPr marL="0" marR="0" lvl="0" indent="0" algn="ctr" fontAlgn="base">
              <a:lnSpc>
                <a:spcPct val="100000"/>
              </a:lnSpc>
            </a:pPr>
            <a:r>
              <a:rPr lang="en-US" sz="2400" u="none">
                <a:solidFill>
                  <a:srgbClr val="333333">
                    <a:alpha val="20000"/>
                  </a:srgbClr>
                </a:solidFill>
                <a:latin typeface="Calibri"/>
              </a:rPr>
              <a:t> </a:t>
            </a:r>
          </a:p>
        </p:txBody>
      </p:sp>
      <p:sp>
        <p:nvSpPr>
          <p:cNvPr id="4" name="TextBox 3"/>
          <p:cNvSpPr txBox="1"/>
          <p:nvPr/>
        </p:nvSpPr>
        <p:spPr>
          <a:xfrm>
            <a:off x="1676400" y="162580"/>
            <a:ext cx="6596678" cy="523220"/>
          </a:xfrm>
          <a:prstGeom prst="rect">
            <a:avLst/>
          </a:prstGeom>
          <a:noFill/>
        </p:spPr>
        <p:txBody>
          <a:bodyPr wrap="none" rtlCol="0">
            <a:spAutoFit/>
          </a:bodyPr>
          <a:lstStyle/>
          <a:p>
            <a:r>
              <a:rPr lang="en-US" sz="2800" dirty="0"/>
              <a:t>Appendix: </a:t>
            </a:r>
            <a:r>
              <a:rPr lang="en-US" sz="2800" dirty="0" smtClean="0"/>
              <a:t>Oil prices (Jan. 2000 – June 2018)</a:t>
            </a:r>
            <a:endParaRPr lang="en-US" sz="2800" dirty="0"/>
          </a:p>
        </p:txBody>
      </p:sp>
    </p:spTree>
    <p:extLst>
      <p:ext uri="{BB962C8B-B14F-4D97-AF65-F5344CB8AC3E}">
        <p14:creationId xmlns:p14="http://schemas.microsoft.com/office/powerpoint/2010/main" val="372613442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pic>
        <p:nvPicPr>
          <p:cNvPr id="3" name="FRED Graph Chart" descr="FRED Graph">
            <a:hlinkClick r:id="rId3" tooltip="View this chart in your browser. "/>
          </p:cNvPr>
          <p:cNvPicPr>
            <a:picLocks noChangeAspect="1"/>
          </p:cNvPicPr>
          <p:nvPr/>
        </p:nvPicPr>
        <p:blipFill>
          <a:blip r:embed="rId4"/>
          <a:stretch>
            <a:fillRect/>
          </a:stretch>
        </p:blipFill>
        <p:spPr>
          <a:xfrm>
            <a:off x="476250" y="762000"/>
            <a:ext cx="8191500" cy="5524500"/>
          </a:xfrm>
          <a:prstGeom prst="rect">
            <a:avLst/>
          </a:prstGeom>
        </p:spPr>
      </p:pic>
      <p:sp>
        <p:nvSpPr>
          <p:cNvPr id="2" name="TextBox 1"/>
          <p:cNvSpPr txBox="1"/>
          <p:nvPr/>
        </p:nvSpPr>
        <p:spPr>
          <a:xfrm>
            <a:off x="381000" y="95250"/>
            <a:ext cx="7620000" cy="952500"/>
          </a:xfrm>
          <a:prstGeom prst="rect">
            <a:avLst/>
          </a:prstGeom>
        </p:spPr>
        <p:txBody>
          <a:bodyPr lIns="91440" tIns="45720" rIns="91440" bIns="45720" rtlCol="0">
            <a:spAutoFit/>
          </a:bodyPr>
          <a:lstStyle/>
          <a:p>
            <a:pPr marL="0" marR="0" lvl="0" indent="0" algn="ctr" fontAlgn="base">
              <a:lnSpc>
                <a:spcPct val="100000"/>
              </a:lnSpc>
            </a:pPr>
            <a:r>
              <a:rPr lang="en-US" sz="2400" u="none">
                <a:solidFill>
                  <a:srgbClr val="333333">
                    <a:alpha val="20000"/>
                  </a:srgbClr>
                </a:solidFill>
                <a:latin typeface="Calibri"/>
              </a:rPr>
              <a:t> </a:t>
            </a:r>
          </a:p>
        </p:txBody>
      </p:sp>
      <p:sp>
        <p:nvSpPr>
          <p:cNvPr id="4" name="TextBox 3"/>
          <p:cNvSpPr txBox="1"/>
          <p:nvPr/>
        </p:nvSpPr>
        <p:spPr>
          <a:xfrm>
            <a:off x="990600" y="86380"/>
            <a:ext cx="7051226" cy="523220"/>
          </a:xfrm>
          <a:prstGeom prst="rect">
            <a:avLst/>
          </a:prstGeom>
          <a:noFill/>
        </p:spPr>
        <p:txBody>
          <a:bodyPr wrap="none" rtlCol="0">
            <a:spAutoFit/>
          </a:bodyPr>
          <a:lstStyle/>
          <a:p>
            <a:r>
              <a:rPr lang="en-US" sz="2800" dirty="0" smtClean="0"/>
              <a:t>Short-term interest rates: Jan. 2000 – July 2018</a:t>
            </a:r>
            <a:endParaRPr lang="en-US" sz="2800" dirty="0"/>
          </a:p>
        </p:txBody>
      </p:sp>
    </p:spTree>
    <p:extLst>
      <p:ext uri="{BB962C8B-B14F-4D97-AF65-F5344CB8AC3E}">
        <p14:creationId xmlns:p14="http://schemas.microsoft.com/office/powerpoint/2010/main" val="404135579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pic>
        <p:nvPicPr>
          <p:cNvPr id="3" name="FRED Graph Chart" descr="FRED Graph">
            <a:hlinkClick r:id="rId3" tooltip="View this chart in your browser. "/>
          </p:cNvPr>
          <p:cNvPicPr>
            <a:picLocks noChangeAspect="1"/>
          </p:cNvPicPr>
          <p:nvPr/>
        </p:nvPicPr>
        <p:blipFill>
          <a:blip r:embed="rId4"/>
          <a:stretch>
            <a:fillRect/>
          </a:stretch>
        </p:blipFill>
        <p:spPr>
          <a:xfrm>
            <a:off x="476250" y="762000"/>
            <a:ext cx="8191500" cy="5524500"/>
          </a:xfrm>
          <a:prstGeom prst="rect">
            <a:avLst/>
          </a:prstGeom>
        </p:spPr>
      </p:pic>
      <p:sp>
        <p:nvSpPr>
          <p:cNvPr id="2" name="TextBox 1"/>
          <p:cNvSpPr txBox="1"/>
          <p:nvPr/>
        </p:nvSpPr>
        <p:spPr>
          <a:xfrm>
            <a:off x="381000" y="95250"/>
            <a:ext cx="7620000" cy="952500"/>
          </a:xfrm>
          <a:prstGeom prst="rect">
            <a:avLst/>
          </a:prstGeom>
        </p:spPr>
        <p:txBody>
          <a:bodyPr lIns="91440" tIns="45720" rIns="91440" bIns="45720" rtlCol="0">
            <a:spAutoFit/>
          </a:bodyPr>
          <a:lstStyle/>
          <a:p>
            <a:pPr marL="0" marR="0" lvl="0" indent="0" algn="ctr" fontAlgn="base">
              <a:lnSpc>
                <a:spcPct val="100000"/>
              </a:lnSpc>
            </a:pPr>
            <a:r>
              <a:rPr lang="en-US" sz="2400" u="none">
                <a:solidFill>
                  <a:srgbClr val="333333">
                    <a:alpha val="20000"/>
                  </a:srgbClr>
                </a:solidFill>
                <a:latin typeface="Calibri"/>
              </a:rPr>
              <a:t> </a:t>
            </a:r>
          </a:p>
        </p:txBody>
      </p:sp>
      <p:sp>
        <p:nvSpPr>
          <p:cNvPr id="4" name="TextBox 3"/>
          <p:cNvSpPr txBox="1"/>
          <p:nvPr/>
        </p:nvSpPr>
        <p:spPr>
          <a:xfrm>
            <a:off x="2301056" y="152400"/>
            <a:ext cx="5547544" cy="523220"/>
          </a:xfrm>
          <a:prstGeom prst="rect">
            <a:avLst/>
          </a:prstGeom>
          <a:noFill/>
        </p:spPr>
        <p:txBody>
          <a:bodyPr wrap="none" rtlCol="0">
            <a:spAutoFit/>
          </a:bodyPr>
          <a:lstStyle/>
          <a:p>
            <a:r>
              <a:rPr lang="en-US" sz="2800" dirty="0" smtClean="0"/>
              <a:t>Value of dollar (Jan. 2000-Aug. 2018)</a:t>
            </a:r>
            <a:endParaRPr lang="en-US" sz="2800" dirty="0"/>
          </a:p>
        </p:txBody>
      </p:sp>
    </p:spTree>
    <p:extLst>
      <p:ext uri="{BB962C8B-B14F-4D97-AF65-F5344CB8AC3E}">
        <p14:creationId xmlns:p14="http://schemas.microsoft.com/office/powerpoint/2010/main" val="110697795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4088" y="4810125"/>
            <a:ext cx="7235825" cy="1133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838200" y="695742"/>
            <a:ext cx="7620000" cy="2123658"/>
          </a:xfrm>
          <a:prstGeom prst="rect">
            <a:avLst/>
          </a:prstGeom>
        </p:spPr>
        <p:txBody>
          <a:bodyPr wrap="square">
            <a:spAutoFit/>
          </a:bodyPr>
          <a:lstStyle/>
          <a:p>
            <a:pPr algn="ctr"/>
            <a:r>
              <a:rPr lang="en-US" sz="3600" dirty="0" smtClean="0"/>
              <a:t>Macroeconomic determinants</a:t>
            </a:r>
            <a:br>
              <a:rPr lang="en-US" sz="3600" dirty="0" smtClean="0"/>
            </a:br>
            <a:r>
              <a:rPr lang="en-US" sz="3600" dirty="0" smtClean="0"/>
              <a:t>of commodity prices</a:t>
            </a:r>
            <a:endParaRPr lang="en-US" sz="2400" dirty="0" smtClean="0"/>
          </a:p>
          <a:p>
            <a:pPr algn="ctr"/>
            <a:endParaRPr lang="en-US" sz="2400" dirty="0"/>
          </a:p>
          <a:p>
            <a:pPr algn="ctr"/>
            <a:r>
              <a:rPr lang="en-US" sz="3600" dirty="0"/>
              <a:t>Jeffrey </a:t>
            </a:r>
            <a:r>
              <a:rPr lang="en-US" sz="3600" dirty="0" smtClean="0"/>
              <a:t>Frankel</a:t>
            </a:r>
          </a:p>
        </p:txBody>
      </p:sp>
      <p:pic>
        <p:nvPicPr>
          <p:cNvPr id="5" name="Picture 4" descr="https://sites.hks.harvard.edu/m-rcbg/repsol_ypf-ksg_fellows/images/logo_pc.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9655" y="2895600"/>
            <a:ext cx="2551545" cy="10049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026360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381000" y="95250"/>
          <a:ext cx="8667750" cy="6286500"/>
          <a:chOff x="381000" y="95250"/>
          <a:chExt cx="8667750" cy="6286500"/>
        </a:xfrm>
      </p:grpSpPr>
      <p:pic>
        <p:nvPicPr>
          <p:cNvPr id="3" name="FRED Graph Chart" descr="FRED Graph">
            <a:hlinkClick r:id="rId3" tooltip="View this chart in your browser. "/>
          </p:cNvPr>
          <p:cNvPicPr>
            <a:picLocks noChangeAspect="1"/>
          </p:cNvPicPr>
          <p:nvPr/>
        </p:nvPicPr>
        <p:blipFill>
          <a:blip r:embed="rId4"/>
          <a:stretch>
            <a:fillRect/>
          </a:stretch>
        </p:blipFill>
        <p:spPr>
          <a:xfrm>
            <a:off x="381000" y="2209800"/>
            <a:ext cx="8191500" cy="4229100"/>
          </a:xfrm>
          <a:prstGeom prst="rect">
            <a:avLst/>
          </a:prstGeom>
        </p:spPr>
      </p:pic>
      <p:sp>
        <p:nvSpPr>
          <p:cNvPr id="2" name="TextBox 1"/>
          <p:cNvSpPr txBox="1"/>
          <p:nvPr/>
        </p:nvSpPr>
        <p:spPr>
          <a:xfrm>
            <a:off x="381000" y="95250"/>
            <a:ext cx="7620000" cy="952500"/>
          </a:xfrm>
          <a:prstGeom prst="rect">
            <a:avLst/>
          </a:prstGeom>
        </p:spPr>
        <p:txBody>
          <a:bodyPr lIns="91440" tIns="45720" rIns="91440" bIns="45720" rtlCol="0">
            <a:spAutoFit/>
          </a:bodyPr>
          <a:lstStyle/>
          <a:p>
            <a:pPr marL="0" marR="0" lvl="0" indent="0" algn="ctr" fontAlgn="base">
              <a:lnSpc>
                <a:spcPct val="100000"/>
              </a:lnSpc>
            </a:pPr>
            <a:r>
              <a:rPr lang="en-US" sz="2400" u="none">
                <a:solidFill>
                  <a:srgbClr val="333333">
                    <a:alpha val="20000"/>
                  </a:srgbClr>
                </a:solidFill>
                <a:latin typeface="Calibri"/>
              </a:rPr>
              <a:t> </a:t>
            </a:r>
          </a:p>
        </p:txBody>
      </p:sp>
      <p:sp>
        <p:nvSpPr>
          <p:cNvPr id="4" name="Content Placeholder 2"/>
          <p:cNvSpPr txBox="1">
            <a:spLocks/>
          </p:cNvSpPr>
          <p:nvPr/>
        </p:nvSpPr>
        <p:spPr>
          <a:xfrm>
            <a:off x="457200" y="685800"/>
            <a:ext cx="8229600" cy="1447800"/>
          </a:xfrm>
          <a:prstGeom prst="rect">
            <a:avLst/>
          </a:prstGeom>
        </p:spPr>
        <p:txBody>
          <a:bodyPr vert="horz" lIns="91440" tIns="45720" rIns="91440" bIns="45720" rtlCol="0">
            <a:normAutofit fontScale="92500" lnSpcReduction="1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3000" dirty="0" smtClean="0"/>
              <a:t>Individual micro causes.</a:t>
            </a:r>
          </a:p>
          <a:p>
            <a:pPr lvl="1"/>
            <a:r>
              <a:rPr lang="en-US" sz="2400" dirty="0" smtClean="0"/>
              <a:t>Why did oil prices rise in June?</a:t>
            </a:r>
          </a:p>
          <a:p>
            <a:pPr lvl="1"/>
            <a:r>
              <a:rPr lang="en-US" sz="2400" dirty="0" smtClean="0"/>
              <a:t>In part, US sanctions on Iran after withdrawing from JCPA.</a:t>
            </a:r>
          </a:p>
          <a:p>
            <a:pPr marL="457200" lvl="1" indent="0">
              <a:buNone/>
            </a:pPr>
            <a:r>
              <a:rPr lang="en-US" sz="500" dirty="0" smtClean="0"/>
              <a:t/>
            </a:r>
            <a:br>
              <a:rPr lang="en-US" sz="500" dirty="0" smtClean="0"/>
            </a:br>
            <a:endParaRPr lang="en-US" sz="500" dirty="0" smtClean="0"/>
          </a:p>
        </p:txBody>
      </p:sp>
      <p:sp>
        <p:nvSpPr>
          <p:cNvPr id="5" name="Title 1"/>
          <p:cNvSpPr txBox="1">
            <a:spLocks/>
          </p:cNvSpPr>
          <p:nvPr/>
        </p:nvSpPr>
        <p:spPr>
          <a:xfrm>
            <a:off x="457200" y="76200"/>
            <a:ext cx="8229600" cy="762000"/>
          </a:xfrm>
          <a:prstGeom prst="rect">
            <a:avLst/>
          </a:prstGeom>
        </p:spPr>
        <p:txBody>
          <a:bodyP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2000" dirty="0" smtClean="0"/>
              <a:t>What drives commodity prices?</a:t>
            </a:r>
            <a:endParaRPr lang="en-US" sz="2000" dirty="0"/>
          </a:p>
        </p:txBody>
      </p:sp>
      <p:cxnSp>
        <p:nvCxnSpPr>
          <p:cNvPr id="6" name="Straight Arrow Connector 5"/>
          <p:cNvCxnSpPr/>
          <p:nvPr/>
        </p:nvCxnSpPr>
        <p:spPr>
          <a:xfrm flipV="1">
            <a:off x="2895600" y="3581400"/>
            <a:ext cx="1295400" cy="1828800"/>
          </a:xfrm>
          <a:prstGeom prst="straightConnector1">
            <a:avLst/>
          </a:prstGeom>
          <a:ln w="7620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9" name="Rectangle 8"/>
          <p:cNvSpPr/>
          <p:nvPr/>
        </p:nvSpPr>
        <p:spPr>
          <a:xfrm>
            <a:off x="381000" y="6248400"/>
            <a:ext cx="2362200" cy="228600"/>
          </a:xfrm>
          <a:prstGeom prst="rect">
            <a:avLst/>
          </a:prstGeom>
          <a:solidFill>
            <a:schemeClr val="accent5">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smtClean="0">
                <a:solidFill>
                  <a:schemeClr val="tx1"/>
                </a:solidFill>
              </a:rPr>
              <a:t>FRED, </a:t>
            </a:r>
            <a:r>
              <a:rPr lang="en-US" sz="1200" dirty="0">
                <a:solidFill>
                  <a:schemeClr val="tx1"/>
                </a:solidFill>
              </a:rPr>
              <a:t>A</a:t>
            </a:r>
            <a:r>
              <a:rPr lang="en-US" sz="1200" dirty="0" smtClean="0">
                <a:solidFill>
                  <a:schemeClr val="tx1"/>
                </a:solidFill>
              </a:rPr>
              <a:t>ug. 8, 2018</a:t>
            </a:r>
            <a:endParaRPr lang="en-US" sz="1200" dirty="0">
              <a:solidFill>
                <a:schemeClr val="tx1"/>
              </a:solidFill>
            </a:endParaRPr>
          </a:p>
        </p:txBody>
      </p:sp>
      <p:sp>
        <p:nvSpPr>
          <p:cNvPr id="10" name="Rectangle 9"/>
          <p:cNvSpPr/>
          <p:nvPr/>
        </p:nvSpPr>
        <p:spPr>
          <a:xfrm>
            <a:off x="381000" y="2209800"/>
            <a:ext cx="8191500" cy="457200"/>
          </a:xfrm>
          <a:prstGeom prst="rect">
            <a:avLst/>
          </a:prstGeom>
          <a:solidFill>
            <a:schemeClr val="bg1"/>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11" name="Rectangle 10"/>
          <p:cNvSpPr/>
          <p:nvPr/>
        </p:nvSpPr>
        <p:spPr>
          <a:xfrm>
            <a:off x="1905000" y="2057400"/>
            <a:ext cx="5105400" cy="457200"/>
          </a:xfrm>
          <a:prstGeom prst="rect">
            <a:avLst/>
          </a:prstGeom>
          <a:solidFill>
            <a:schemeClr val="bg1"/>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Crude Oil Price: WTI </a:t>
            </a:r>
            <a:r>
              <a:rPr lang="en-US" dirty="0" smtClean="0">
                <a:solidFill>
                  <a:schemeClr val="tx1"/>
                </a:solidFill>
              </a:rPr>
              <a:t>– Cushing, OK, Daily</a:t>
            </a:r>
            <a:endParaRPr lang="en-US" dirty="0">
              <a:solidFill>
                <a:schemeClr val="tx1"/>
              </a:solidFill>
            </a:endParaRPr>
          </a:p>
        </p:txBody>
      </p:sp>
    </p:spTree>
    <p:extLst>
      <p:ext uri="{BB962C8B-B14F-4D97-AF65-F5344CB8AC3E}">
        <p14:creationId xmlns:p14="http://schemas.microsoft.com/office/powerpoint/2010/main" val="3910533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a:bodyPr>
          <a:lstStyle/>
          <a:p>
            <a:r>
              <a:rPr lang="en-US" sz="2000" dirty="0" smtClean="0"/>
              <a:t>What drives commodity prices?</a:t>
            </a:r>
            <a:endParaRPr lang="en-US" sz="2000" dirty="0"/>
          </a:p>
        </p:txBody>
      </p:sp>
      <p:sp>
        <p:nvSpPr>
          <p:cNvPr id="3" name="Content Placeholder 2"/>
          <p:cNvSpPr>
            <a:spLocks noGrp="1"/>
          </p:cNvSpPr>
          <p:nvPr>
            <p:ph idx="1"/>
          </p:nvPr>
        </p:nvSpPr>
        <p:spPr>
          <a:xfrm>
            <a:off x="457200" y="1295400"/>
            <a:ext cx="8229600" cy="4724400"/>
          </a:xfrm>
        </p:spPr>
        <p:txBody>
          <a:bodyPr>
            <a:normAutofit/>
          </a:bodyPr>
          <a:lstStyle/>
          <a:p>
            <a:pPr marL="0" indent="0">
              <a:buNone/>
            </a:pPr>
            <a:r>
              <a:rPr lang="en-US" sz="900" dirty="0" smtClean="0"/>
              <a:t/>
            </a:r>
            <a:br>
              <a:rPr lang="en-US" sz="900" dirty="0" smtClean="0"/>
            </a:br>
            <a:endParaRPr lang="en-US" sz="900" dirty="0" smtClean="0"/>
          </a:p>
          <a:p>
            <a:r>
              <a:rPr lang="en-US" dirty="0" smtClean="0"/>
              <a:t>But the </a:t>
            </a:r>
            <a:r>
              <a:rPr lang="en-US" dirty="0"/>
              <a:t>extent to which prices </a:t>
            </a:r>
            <a:r>
              <a:rPr lang="en-US" dirty="0" smtClean="0"/>
              <a:t>of </a:t>
            </a:r>
            <a:r>
              <a:rPr lang="en-US" dirty="0"/>
              <a:t>different commodities move </a:t>
            </a:r>
            <a:r>
              <a:rPr lang="en-US" dirty="0" smtClean="0"/>
              <a:t>together is striking. </a:t>
            </a:r>
          </a:p>
          <a:p>
            <a:pPr lvl="2"/>
            <a:r>
              <a:rPr lang="en-US" dirty="0" smtClean="0"/>
              <a:t>E.g., Robert </a:t>
            </a:r>
            <a:r>
              <a:rPr lang="en-US" dirty="0" err="1" smtClean="0"/>
              <a:t>Pindyck</a:t>
            </a:r>
            <a:r>
              <a:rPr lang="en-US" dirty="0" smtClean="0"/>
              <a:t> &amp; Julio </a:t>
            </a:r>
            <a:r>
              <a:rPr lang="en-US" dirty="0"/>
              <a:t>Rotemberg, 1990, </a:t>
            </a:r>
            <a:r>
              <a:rPr lang="en-US" dirty="0" smtClean="0"/>
              <a:t/>
            </a:r>
            <a:br>
              <a:rPr lang="en-US" dirty="0" smtClean="0"/>
            </a:br>
            <a:r>
              <a:rPr lang="en-US" dirty="0" smtClean="0"/>
              <a:t>“</a:t>
            </a:r>
            <a:r>
              <a:rPr lang="en-US" dirty="0"/>
              <a:t>The Excess Co-Movement of Commodity Prices,” </a:t>
            </a:r>
            <a:r>
              <a:rPr lang="en-US" dirty="0" smtClean="0"/>
              <a:t/>
            </a:r>
            <a:br>
              <a:rPr lang="en-US" dirty="0" smtClean="0"/>
            </a:br>
            <a:r>
              <a:rPr lang="en-US" i="1" dirty="0" smtClean="0"/>
              <a:t>The </a:t>
            </a:r>
            <a:r>
              <a:rPr lang="en-US" i="1" dirty="0"/>
              <a:t>Economic </a:t>
            </a:r>
            <a:r>
              <a:rPr lang="en-US" i="1" dirty="0" smtClean="0"/>
              <a:t>Journal</a:t>
            </a:r>
            <a:r>
              <a:rPr lang="en-US" dirty="0" smtClean="0"/>
              <a:t>.</a:t>
            </a:r>
            <a:r>
              <a:rPr lang="en-US" sz="800" dirty="0" smtClean="0"/>
              <a:t/>
            </a:r>
            <a:br>
              <a:rPr lang="en-US" sz="800" dirty="0" smtClean="0"/>
            </a:br>
            <a:endParaRPr lang="en-US" sz="800" dirty="0" smtClean="0"/>
          </a:p>
          <a:p>
            <a:r>
              <a:rPr lang="en-US" dirty="0" smtClean="0"/>
              <a:t>There </a:t>
            </a:r>
            <a:r>
              <a:rPr lang="en-US" dirty="0"/>
              <a:t>are direct microeconomic linkages </a:t>
            </a:r>
            <a:r>
              <a:rPr lang="en-US" dirty="0" smtClean="0"/>
              <a:t/>
            </a:r>
            <a:br>
              <a:rPr lang="en-US" dirty="0" smtClean="0"/>
            </a:br>
            <a:r>
              <a:rPr lang="en-US" dirty="0" smtClean="0"/>
              <a:t>among </a:t>
            </a:r>
            <a:r>
              <a:rPr lang="en-US" dirty="0"/>
              <a:t>some of them, to be sure. </a:t>
            </a:r>
            <a:endParaRPr lang="en-US" sz="800" dirty="0" smtClean="0"/>
          </a:p>
          <a:p>
            <a:endParaRPr lang="en-US" sz="800" dirty="0" smtClean="0"/>
          </a:p>
          <a:p>
            <a:r>
              <a:rPr lang="en-US" dirty="0" smtClean="0"/>
              <a:t>But </a:t>
            </a:r>
            <a:r>
              <a:rPr lang="en-US" dirty="0"/>
              <a:t>the correlation is broader than </a:t>
            </a:r>
            <a:r>
              <a:rPr lang="en-US" dirty="0" smtClean="0"/>
              <a:t>that.</a:t>
            </a:r>
            <a:r>
              <a:rPr lang="en-US" sz="900" dirty="0" smtClean="0"/>
              <a:t/>
            </a:r>
            <a:br>
              <a:rPr lang="en-US" sz="900" dirty="0" smtClean="0"/>
            </a:br>
            <a:endParaRPr lang="en-US" sz="900" dirty="0" smtClean="0"/>
          </a:p>
        </p:txBody>
      </p:sp>
    </p:spTree>
    <p:extLst>
      <p:ext uri="{BB962C8B-B14F-4D97-AF65-F5344CB8AC3E}">
        <p14:creationId xmlns:p14="http://schemas.microsoft.com/office/powerpoint/2010/main" val="25264216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88640"/>
            <a:ext cx="8991600" cy="1143000"/>
          </a:xfrm>
        </p:spPr>
        <p:txBody>
          <a:bodyPr>
            <a:noAutofit/>
          </a:bodyPr>
          <a:lstStyle/>
          <a:p>
            <a:r>
              <a:rPr lang="en-US" sz="2800" dirty="0" smtClean="0"/>
              <a:t>Fig. 1: Commodity prices are (i) volatile &amp; (ii) correlated.</a:t>
            </a:r>
            <a:endParaRPr lang="en-US" sz="2800" dirty="0"/>
          </a:p>
        </p:txBody>
      </p:sp>
      <p:sp>
        <p:nvSpPr>
          <p:cNvPr id="4" name="Rectangle 78"/>
          <p:cNvSpPr>
            <a:spLocks noChangeArrowheads="1"/>
          </p:cNvSpPr>
          <p:nvPr/>
        </p:nvSpPr>
        <p:spPr bwMode="auto">
          <a:xfrm>
            <a:off x="152400" y="1524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3" name="AutoShape 2" descr="data:image/png;base64,iVBORw0KGgoAAAANSUhEUgAAAQMAAADCCAMAAAB6zFdcAAACWFBMVEX////39/e3t7fpAAAAACIAACj2gQD2fgC6uroAAC32gwAAACAAACcAACT5ysz3hQAAADP74eIAADZ9hJH++vr+8Of2sbQAAB0AAC+qrrb73d7qAB7qABT85udRXG////j///H70bVDT2XR09fb29tgaXqboKmLkZz7yKYAEjzn6OrDxsvyhIn4m033ubz96t7yjJH3jiv4lkH6wZn98PEAHkJsdIPwcnn4wsTvYGjIys/rIjL4ol3828b5sn0yQVrq//8AH0MUK0rsMD03RV3tQ030oaXvXmahoaF1oLVubm7uUFkdMU782MH1qKvzlZn5qW0AAED/9tSdgG76uIjZ7NTS3Onp0qugy9q85O3R7P+Tpsylx+bNqYDk9P7YxJfSyKn6q0T905LtNSwAABJbQEHgx7i31/LAnHedqLp+ZkUAAFLWvJCtv8vxWVSqAABaPRzffyY1JDHFcSryYUX31e35u6/4mXXxpsbsXInwirD4r4/uYXb2u83tZYbwPCD1no3qD0z0f2qdo5Odg3ZgdJeQiodmi7v44rxnVGV+iKyIZ1uqh1K/rZOAXjBEX4pUUXeAbntgVFDzciqDUTdoOSWhVxvyYABVMSv0dCnvgKybETHQfoZqT0CJkLHYsplHbaLR9umrfm18V2G0kl+IeGVZjKeHeYWpqZGjztRHPURiZIK0lY22g1CCstc6eak4HDxGRHFvcFeejmuUdXVQIkH6pDP+4ay6HDXFT1ucjZj3kGP8v2kAU4sOL2JQi7B2h4EsJjptAC+qd4JKGiSVLUTKfkUxACXX+Ov3AAAapklEQVR4nO1di0Mbx5kfsUhCPLQCSYBYoQd6oZXEspKQDEIgEA/xJhhjG2OaxAbbOdNe6tRxm17dxphgu8SJk6vtS2NSp47bmDi+s5vmmqTp9a53/9bN7K5WqwdiJWTLBv3yQLua+TT725nv++abb2cBKKEEIYxksVtQdGj/48bC8QVwfMG0FhudT/3Wush9WH+H+XNw7TJYvXQVmK5EtKOXVphzpqWIafTSMdPo2soza3VhcfyPK+TGAthcCF8GpjkAls/E5rRrDsmGzrHhAMuLsZgdLMfOsBzM3AEfHroKHi/GbkQgazbSYrGA2FLk7EMw+viUyVDsi8kTpse9i5uIA7BxSQ3v+tlj1J3T8+uf3Vv8Yv7u0a2jV8AquUItHWL7AZi4fPgheDwHrkW+OGW8IiFJOJKuQT7A2runTC3FvZS8sXyoLLCBxkJ4HoQ/A5AM6szdyMzl1cgXEZaDLavBdZDjYPkyOPwOeDwPr/v3C6aANRbTIQ7OQg5gP7AV+VryxfLf1u7MBKxPIpTNCrkAZxeoO8tnNlbu8Rw8sRqs/3PoHaQ7Z8YtFuN96wMAPo6Er758hhXxYYQKvHyHurpxpriXkj/WR6BitEqggbAiCyGRaEgAe7iE/UeCPsGvJaRRDYCGtFrZwiSqxEngPvPHexfauWK3oIQSSiihhGcA6B9rY+i/F9XZ3z20r42AG5GDR2+Ag2kTpv0C4/IIdHE3dZfBD44Vuy1FQ3gEbDleYzmIxfa+q5cJkAMJnBZdAadPFbspRQO1AjagPpxwvLATnhJKKOFpoEJS7BaUUEIJJTw/KOnEEkoooYQESioRgK5cSCBLjOlqdMVuQpFBOhtV+50DV43L0FHsRhQZNhVp6C92I54KxPvKA+OgZW9yIB4D/fueA0u5HQQ69rdxtJbrgKuqq9jNKCrsUhdwle9JDixie3egHOxVDkRnLgcaEAeWp9mWZwoJ6/rn4v5LGmywQqPj6TXq2eL4CNjqurd4euX+4s6FOUjK0eWrXtT05FRQWyOmv5WtmK6Dsw9FV7JI9xQHIDyi/XFks4LJP5CIHBCOclRuL3FgCoDWFdgPFoC1QpxWtDegcqoXNUU7DRMjYDPmiJy2B8QrRec4KmvofXqtev5RFUD/1zXs56eAahgO7OX7mANSymiCvcmByPiBrobxEPcmByJRwXrJZPk+jii6qtiZQrm6yA0pIgb6mDEj2c8c9LKOwd7kQOQ60wDHwck9M3EUQBwFkn7OQVRXP8W2PN+wVLnYD+ry4jakiLDEbeJ+5iC+2qqW7s9UfwiblPMPyXJ7cVvyNCDOVw7Eh8A+dhQDVdwHa8N+5UDS60z7tFuRuazasXsuFBeSBl4LFCoFoWU7OWT6EoZx6brteqQwv5s3uqS8e2joK4hEiVS6zTeKhjTLY1yaB2DmvZa/Li6PfwmeGL5c7rONXJlf/qQgTRGpEx1VfClbXUF6pauuLrNi6VI50yyP8UZf/3emf4rcPbI08vmRjxdMj+Y3v994eHehEC0Ri/F+noOuclchJNrr6ioyfjHgdDpTbwvbD/4KOfh8pWzx41Omusjm96be7yKFaIlYNAT4jwVadnW29GbcTUbSaHNIU3/BuNQ3/tLvYD94uOH8LnLrFNj66/vfg2vvFKIhYmGVJmbMXYqCzBzL1S3jmc6rFTqLYse9dsrsNx4u9z7ThzN1VQI11VGIpSZdtYuLUKagF6rcluqdVI62aw5Yn+0+JS19gkYVhANHjcVVnUEp6hQ2NtvjmUKMXRgfEBw4C8EBCksx0fqUvhBgukDV8xes6qoRWit11e5njqTThowNpOBk0tiX1DBKoj+jqigs1s+A5ZgdmB3i1JulXGjGdAVYYmBCMnbpgKvDmZTtp2MVrrph17+wE8I3RoALHCTfA8dFeRk2hfCqC8IBE45wNNapAgqhIVSoGNlqaSZ1KbELh63V3pghrEeKtlrhEQCWbZTYPSBsSW7t7jnQaA1S5nJ0Da4uYSq8S8Eu7WecoEvGpYIhaXXWtHQkrreXq9Dr7BM5F0McgOPsHhAVO+4BIXEmjdndL7eZ5ec4VsmEiq2AerC/jr3/1kxKUa1yChb+VdBdVZejpqsdyGlxMlcRUNWpRNqUiRHjfcnj+WuLovZDSQ0d7XqJwUvjo/xBH5PXAEipQt1SU8adNNRxH1yBeI+wS20BBX99tmr0sQPV7YWWtLfDqbDqep1Sg0UqcjND7RzQls0BU5koN0NdndxTdstBuNKDt4Kwlj3iMhocdYb+hDdqYIMUkl4pd4OBpGMcWPgCFewquKvcBtVoXZ+uweJSSKv6DZAwQ5qnXQg4FAeSjnfLwSy+iXt9Mpo9crGjvL8ckInhXVbD3HHoMVXUsCTYT8Jb3hcfDDZOadpqXP02l7QO+i8OB5tYZZE+jVQZ1Z/0ofamxPFuOfDSoddpnMZn2cMGh64CVCgCwiJcvAIFsV0KRmHUoB8NSNmRYVVw1ykZ71NYgeOk8NYbcp/c71xB8RExhg0mjnfJgRm/HTrh8flncXY0GBTlDb22lJB9PzOqGf/UUYMusxHdZLKDHTh2aVxL6KrQoEiahdsVObfPupMtcdV9jYF6TMmf2CUH0/SJkL4WEATumUAskAGrxalI8Qz70M23qpjO4arpa+EMhbWcKdeRCOlkaL6z8INB/YgYBiCa6AgNu+NARoe+JoaCBPEmLqe7zWZ6moI3L8VAM9bCwoVrLAMtdq67OhrHIVRZHaFAdcGXgfof6YcAUGK8YnQg9QRmZjXxE6a3+MI+PzBnF+fDPyD+RBBElAiCCQ+Ny7y4LJxWSoeCisn+KQNJC8JA1szxCkWhkyh1dR/p2+Df6Fj8DLvk+C0NRwdFUfC/sBkYw80gDCj/V81/9mopjVarpcIgTGWQR9Mnvu74T30IREOQROMvJ0AYl6cVZJxRQ55rm+OFXhM1dAQxdMeVvEZgOfCG3wTr9KzciPf4vgHfvkVTuObb8680v0qHcf+r51/1tr7a092UJo7CaeJRf+1UE3Ajgc1YFDoMstnUYjppBSAb8oxYqRU5rgPtED8gpb16tgcMY0DjR2wwHMDLr4SXCrxG2j/zjQkaeyOueRVyMPMNoBEH58FXXs/5NHnd9MWok7k2JdYJAFQLzfCkXJNaDipesiZmTDsvBpI6RT7VtoWu8S/6IPPJrx+LYu2A4+Db89QrB/78zTptxP0zHvBVuIfCw6+c/6p5xmuila8gDr49/2paP9DQNPGRih3OWKi2GRvU1wPQKptILQg52MSh0pzeQb1khFpR0IVhlWII466kXq8nQoDjACq/dTOAWl3r05hagWnWDNZ9rbWtfjAbXveZm9ZhpdnWNHFQI4YecbOkNowIhgAyOlr5dGrBBgPAPT5fj5zOoyuQqv5cVvKS4G9XCo5IqJsN1a4gVssea2VUJ+q5iej6jJdO7+1Z4aFDUQWv1QexIRDEoMhpWWpBR5VE1gP/avDuHC8CQV2d7zNH/hDmFhy6VIoBlQ2E4gZhGq/8BumxXaQghPHbxN8T7oVf6QcHIA/AnDYYHKpW1mSa5b7cf0dSHdi5UAIJnegP6Qk9f75JaetvaWwETXFeJmStrfjNoV1x0EOfIFK7KYYGg8zDd/mw1+MNA/VL/1vJWsxpWR4k5OvHwTtSn/CEhrF/jAOdFZ7lTnlhp+yuHN4NB1qcDhGpBo+xkVo5pzuobjntpWU+so72sGc03jxIMJTnpxDGCE0tZwPgL+sJ4h/owzDjHWjN08iRmcZP+HfBgRn6iH9PbZySMTbTNDODonAvNASUp7J7CY/rSY23ctqsze2XHHly0AkHQijK9UnYKQg91O3N+mGm8TI58mPCONRg+XPghUMhbXUCDkE/JJlGl0zFXcZu/BzOqwgNLZfBCVYuv6ST5pUu04zBPlCPtQUJ2CQwGLIzc6VaqLK0uKybNdNh/KYbuk15coBmzV+nt20IQ764WW4GlAyPTx0qaVx46800XulNn1ZsC7Iqlzbyk08lUtB+TI8RU/AvMax2IgfRDS3jbCXvqOC3IVG2xhzkCwCnCsT/pZ9uYh3RbtyMV/KXCQdFcilqWiYT7y9JOgZ2LsSDn5q5MXT/g6ED2BjyX+ptjVOw43dCdeBJWO9uGoMKR5WD/AQo2A1Cmeb2IeR1ACDH5YI7rU3zjSg6BxICeeUUuzHuwzAkYxADDY4mrL0Wq4c6O6GXW3HIiWgOmjtrBUfT9MXQo0w2a5L1RH34Dp1dy5Aw0dqaSUGak53SQPq8WwTQFIZrkrsec5PVaugejcFp3awsMbWlkIcgmgMlNpk4gPqufiXj2gSjicRAS8u1rTKZTJ7uhM/Csz2zPTw7yeuDIlHL+4iaKAGn9/YaK3ATsBsAWjAyNbLbk+I5CBKCMGQr/jYY6Mt4d5Lc02yg5F6cpuCgSCVhVuaZmJbLK+k4CcnrxCIxhPH9NqiHpgE919oGuYDKWji774FXYhCbothJ8IEXaODwSbIu87r9GCZ2YtQqQ3MoTSoJWjnrUJllvDXpzSGqGPeVpxIc1A5CC4HWa5qR1fIlRXkm8NtApxAXsGvGQiF//ACaVeXKNtsntCc4aK7NWIIHuzTDkaCNK85pbrECkhDvCeN5RFb1g0mHkkZ0y5C+jvusHDw4JTY1TakPYXwEoQe/SKq2WQebREOORQgbbBchGpLgnfbI5fQ0ZfZpzAmDAklgP9t32K7CNAdMsZWkd1AosamkIhXxCbI2hYO3cJ9FJAftxEf6+MVpcLnbsV1aQTNyTRjUY0OYOO1gxnG8tdWLy2XQnRLMr82ySg9iYQdPEb2D4tri8SOfCt5B4caSYz4D8TXssDzZYilxuqJaHAeDejU///DQxG+3je7443qDsRBjjN+YjubmDCe1E2EfnTRaqW6ZHI2H8qzTZ/YdFOv3hfkHg0Rymd54fkhPZXLQt+kmXiEyZwoLrsTvKYVfJB5tb7I7Wd/EHyTQAMf0/vQimk4M20ZXaFPC0mEaRV9OZs+bCgs4YPMPavneyMJaxfUkjRdPqfwBfrpxRw7QCnA9Vm89oWe1VjcdCmVJaOvEmHvcxraCnUkmQzOIEfqhtNOZ4UMdwdGQdeoYHgGjkbMrgndQBFM4DtRw90yb5o8QdE/fThEKi7SRBB9BmT9iNX4Yvxj6b9X2FptbwYnq2QE5haV1hCDkZRBLPbsNNF6vBpypyXqnqBUQdtgF76CYwkJJBfhH+TKEfKdw3/hOeQ6GFlXAhhwkN8ttN024W1TbW1Qmzg6a4q6qn5hMKTCEvhrWi3UjzDL59DTtzSUmPYSFkomXVMWjPd3y1MKT+HT/DhxYyv9ikT5Ciu4vjLmB3SBKZg3xBZF1dPPKcCz5lkCOUAMPYAfSKm4DX49cdo6uFE9CEzaYQrC9mrOMlCwtrDt0E8+apumy2VuWbl40/F2vRHPxKQkpQUZhoDGrA6/H2vwYr5eVKfaxnVnk8hODqdWywfZftFx8+CnJLEosyCpw+sSTvh7adhN3OLNMysadt87RNL38W3TX/FhIKv0NNArV0uzbDtYS2KCed1E0BCHsmH6CsRcglBMHAamREjd40tbaBqpIsppbuaVwT1oFcBPfyvKQo+sWjeP0Byhegg6H9fcd9LkoJtnp+SUNdI4SDsBUwjTUN8XthXBOIwL5pz2TfU4bvy1ad2WGKT1G/2Z79UYu4XjPhP7nJ2gaTrt9lBJrm8apFCdUBOKJLyEMw4YGuWtPhHzFwJr3Y4iOugFVC5cMRtGpzgHTvDQONBQVH3iO1/EwVF717R/Q3ZRHVim/fRufaMNS9fyO6GT1Xxs2eMCNEfFLn8Qy+YrbwJIvBxJVDTCouMyYbnmmYC5Gn1Yl6Tc4n5f3cNVfRyHxIOZXYh/glV7frBynvbAPZ3D8sqMJC001cX5LGz8ENCEia60k8M+p5wqHQgesJ9nKvsyLGxhNv5Rk57px36xMC1rls63dzKoAMuZjGMXEXurhRCTN7ohAMIphfj+mTz6bajCyQSI6/T1ZJ0p6kYfJaoNwpTdjjZ/fpl8SOopaGs7e8Z4wjsMp3L/OIdUFjX0tt3zrx4b9YmNlyThADB5IVSTQZeZ8hHY0I82uIgfyS85SV/NLYWG8MlMuDXRlUjjwVfrQaiSObxl9dSiXapAQjtpBqNVE+zZJOIBF08c/RjCWvFmPBZVjUM/UdrYfSOpliWGXSygpga7qhAfoxTNTANw36Q+F0XsP40p68FWphdlNqwlLMuNNk/WZ58I7YzCDU6RkTWhQXw+5jWJ6PZbC8Rim58JSLZmjl9lgDajHpfzI8KbFLeNwX6Q/VCRG0IQMqgCHTqsdd9pQGhE7FAoCZaZIglLfiQINk0DpVoKmzuE25QECS3QFOPUY1rP6J76fUQ4IqMpP8tbEk54nFQfk4FxjgoMeOQXI8jqogupUKPdBQ4iOkO6I2kySglinMhgSftOEIbI0zCDRR9HEg1EjFWJ3f+UvhlQIvNme7SkAbXqavoWqMWOFWYEhVXVdXTW6FpQ8nWn2X1iMwd6f4nCMRTVQ8YQmlawHEWW6omgO+L2BdIKMNq18ewpgP3yDfp1E02p5z6wWTdWB2ul02FQSS5WByyd4qqhVKlN/oknvHsPGoDllTZA/FPUnPakuEh01CQ1C01kKwrHowe1oJb1HDu0h6g1qp6rFoIB/LdAWirfgO6MJDnlW4RkZC0FtZw2nUCjW3zzlZgvUYyFIVGOOCavC53ln0xNHBYAc+PBWQFV60Boh02FaVHYVFyZyZwoG5o03ouBtNpbw5gXm/z/bpqCfSKZ+CJkLZ05ZSQBloLEfwrN09uQXyIGkslI7LZhPNThIqfO3KDTt1xdUG7zR+ZO3fwXOD441XYwqo9GfvXVhJnTi3zK2KuVYqawnPsqNA4OUK2+ulNM9WRW7P+RevEV7vIkIE1qftY23o1ldsHBGAeGN9kn3r8DFYf2FNy+YJn/407cuhEM//xeRlYOEyIfcWF9ZF490dacHjtLQqQeGczie6CxofRYqYwJrChbYKLyhDNVHwYmfnG9+84Lvp+d/+tbPqMlf/kpk5WbsR7k4SQ3cMmp3FpvIY5gAtpdmBWmVuir0W9HBsWF957a18sLbP/lh0zAIR38BzINtP2z/xfkLps7BC2Jr5zRfreAWpsyytKTZDEAcqIAgVMcsqUPzdCDj6kjxUPajHJrDPm4OwrK0nNlMgBwkx6mYGCtaIxhKT9YvKnJJ0Gs0GDVaqls+LSoOCzlIWnYlmd23p566b/TUgN5B4frx63KvTJYxapQB9VhTEgdsEnenftsKzzvQIBilcV93j0+sVYO93lIjcEPtjGvRKXYl7LkBSZKS+DsotHgOCzKAHfnCrTFa0LZRohOrnhsYrZZ/PhV/B4WmJ7eHRRgOEsEWknkuvhkTuyr8/CD8WW7voBAA5az0jycm3cw6fVro7wXAr+dnvhS5B0QaQmPQLeLn5mzWS3thneRnAdN7wMS8g2LnPSDSgTgo56uxu5cUeKLwLBD+HoCc3kEhRFDfLODAidTji6gOdoV6rJaMzzO5rbc7Qy9cN9gdJqFLyKd92Wu60vOZ9j400BdoUFta0EiyoH0FNWMvnIMkRF7ve8fcwOBsrLOhd1PU2fdjN0CZh8DRYOittoJ+JlTjzik5Ym/AjWkkJNrOpeIkYx6IaLFb9OzBOkQSRZ+TiV43PfVllecQQ+wqp0NVx3SDqVzSQ/YK/KwO5F5YBPRjWUs/98jLLiR7hVMv4HSpABD6A83M4t7+Q6cgak28uIHEXUGQHREsWMrFCwZ+VwToIuaUQPtcIi+dKNg3a2ibJ2/2AYLc80+aELEPfQMW8U3kJguacvFiwY911ne2NQ1Fc0/D3TvACIzBXjAK+W6SO4S5m9va3Xsigib6nfep2H8RgxJKKGEfIE9fuYQ9Am1A9Dso9iwOXjfy76DIsvKc7V1xWTLjn6nEbNWyZe8fXnh/ht8Domz7ctYsvx3b/qssEjO8k06UxCx6K0u1LF+ZblR8fug64qCsrKxitGxbxGIV231VMZrlqywS1wotMUu1siwcwIn/FcC8g0Kyt5GNAjRSRL6DooQS9jyEo4UEWhKQVt5wCQyYRmK0ksDIbzYp+MpIgqSvjILvoHQNdEN4u5IkERglzB+uaJJEdGglBcfiJYKMDWH+Ja0ZbfKvEy//owzhOxsLWuu73EurTII01OMPT688iRy0vB9hj+8lXuaz/uXmmdW51ZW1RfZ45rtEtS9OmZaOmu5bH3ASBXuo+B4aXzsCtB8f5Y5fE0oEp0fAwTPXMklcgBKpwMtX0yW2MhLB8e+548OCdzu+Oz/zKDJjy8zB708tx+5HnsQCkETL43nTdUBd5r4yGcDapTszD/4AHQjqEEri+xRci3OwuFWmNl25BMuaLKORmQcBcJqjbuYT41rszOHLaysALEeWn0QOHwOP5+MSV3mJi8tbR8DykzgHjEQjK3GO2hox6sDpIwmJl6DES5xEWGXmMt/G1TIk8Q6UOIckUqMjPAeUem1u4849qPWXjRXXIss2XUYb8ftTXRX3/ngFbKFWfjFv+vfEfkmmByZX2dKhO+B9wPzoD45t6dQ8B66Kpd+9Bz6Fx0bIweXVuXcfxltMWbYCLy9Q7DNyd4+2PgSP57gWMxKvgivM4Sa8xtMJDhIS2Tdohbnew0iM2QQSgfEP8X5gMKZIXONf7XP4nWXL6sjGqQm2Ydci1JwpwwNeW5CD0blNyMEq4uDxKXip77NchR+arocvSz7lOEDJnGWfoIROOBod4B5pIO/+7gH4FBUdXVx/B1g3mKsxL8x8sjkiUcMW3+FajPrBIivxgUAiy8FdphYvMc7BxAhY5m41J/G+gAPtIngXSaQeGg1Q4jUoMc4BvPUtzBDanD987PQCNbIxtxznQLtoyvCw44YjAA7aP4xzQAXWeKqMo2tHKFvs87j846hozMa0cDXmMN6I3Yq32KweXYSn2Btz/8nRw4FVdNeuci02rl66yklcmUEShf2A5QBKVAslQg5Mt+yxuSSJxxIc3P/DsbhE05UUiRz364EnR8+qD362cYrj4MMIdT/2TN8CXEIJzzv+H/xqfMjtcG/HAAAAAElFTkSuQmC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515921"/>
            <a:ext cx="8136904" cy="47213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Rectangle 10"/>
          <p:cNvSpPr/>
          <p:nvPr/>
        </p:nvSpPr>
        <p:spPr>
          <a:xfrm>
            <a:off x="2483768" y="1484784"/>
            <a:ext cx="4492981" cy="461665"/>
          </a:xfrm>
          <a:prstGeom prst="rect">
            <a:avLst/>
          </a:prstGeom>
        </p:spPr>
        <p:txBody>
          <a:bodyPr wrap="square">
            <a:spAutoFit/>
          </a:bodyPr>
          <a:lstStyle/>
          <a:p>
            <a:r>
              <a:rPr lang="en-US" sz="2400" dirty="0"/>
              <a:t>Commodity price indexes, annual</a:t>
            </a:r>
          </a:p>
        </p:txBody>
      </p:sp>
      <p:sp>
        <p:nvSpPr>
          <p:cNvPr id="6" name="Rectangle 5"/>
          <p:cNvSpPr/>
          <p:nvPr/>
        </p:nvSpPr>
        <p:spPr>
          <a:xfrm>
            <a:off x="1693640" y="6381328"/>
            <a:ext cx="6840760" cy="307777"/>
          </a:xfrm>
          <a:prstGeom prst="rect">
            <a:avLst/>
          </a:prstGeom>
        </p:spPr>
        <p:txBody>
          <a:bodyPr wrap="square">
            <a:spAutoFit/>
          </a:bodyPr>
          <a:lstStyle/>
          <a:p>
            <a:r>
              <a:rPr lang="en-US" sz="1400" dirty="0" smtClean="0"/>
              <a:t>Source: </a:t>
            </a:r>
            <a:r>
              <a:rPr lang="en-US" sz="1400" i="1" dirty="0" smtClean="0"/>
              <a:t>Commodity Markets Outlook</a:t>
            </a:r>
            <a:r>
              <a:rPr lang="en-US" sz="1400" dirty="0" smtClean="0"/>
              <a:t>, World Bank Group, Oct. 2017</a:t>
            </a:r>
            <a:endParaRPr lang="en-US" sz="1400" dirty="0"/>
          </a:p>
        </p:txBody>
      </p:sp>
      <p:sp>
        <p:nvSpPr>
          <p:cNvPr id="7" name="Rectangle 6"/>
          <p:cNvSpPr/>
          <p:nvPr/>
        </p:nvSpPr>
        <p:spPr>
          <a:xfrm>
            <a:off x="7735579" y="1632701"/>
            <a:ext cx="639398" cy="402820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p:cNvSpPr txBox="1"/>
          <p:nvPr/>
        </p:nvSpPr>
        <p:spPr>
          <a:xfrm>
            <a:off x="7740352" y="1628800"/>
            <a:ext cx="1007135" cy="461665"/>
          </a:xfrm>
          <a:prstGeom prst="rect">
            <a:avLst/>
          </a:prstGeom>
          <a:noFill/>
        </p:spPr>
        <p:txBody>
          <a:bodyPr wrap="none" rtlCol="0">
            <a:spAutoFit/>
          </a:bodyPr>
          <a:lstStyle/>
          <a:p>
            <a:r>
              <a:rPr lang="en-US" sz="1200" dirty="0"/>
              <a:t>US$ </a:t>
            </a:r>
            <a:r>
              <a:rPr lang="en-US" sz="1200" dirty="0" smtClean="0"/>
              <a:t>constant</a:t>
            </a:r>
            <a:br>
              <a:rPr lang="en-US" sz="1200" dirty="0" smtClean="0"/>
            </a:br>
            <a:r>
              <a:rPr lang="en-US" sz="1200" dirty="0" smtClean="0"/>
              <a:t>2010=100</a:t>
            </a:r>
            <a:endParaRPr lang="en-US" sz="1200" dirty="0"/>
          </a:p>
        </p:txBody>
      </p:sp>
    </p:spTree>
    <p:extLst>
      <p:ext uri="{BB962C8B-B14F-4D97-AF65-F5344CB8AC3E}">
        <p14:creationId xmlns:p14="http://schemas.microsoft.com/office/powerpoint/2010/main" val="3375274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fontScale="90000"/>
          </a:bodyPr>
          <a:lstStyle/>
          <a:p>
            <a:r>
              <a:rPr lang="en-US" sz="3600" dirty="0"/>
              <a:t>Some </a:t>
            </a:r>
            <a:r>
              <a:rPr lang="en-US" sz="3600" dirty="0" smtClean="0"/>
              <a:t>macroeconomic </a:t>
            </a:r>
            <a:r>
              <a:rPr lang="en-US" sz="3600" dirty="0"/>
              <a:t>factors </a:t>
            </a:r>
            <a:br>
              <a:rPr lang="en-US" sz="3600" dirty="0"/>
            </a:br>
            <a:r>
              <a:rPr lang="en-US" sz="3600" dirty="0"/>
              <a:t>influence commodity prices jointly</a:t>
            </a:r>
            <a:r>
              <a:rPr lang="en-US" dirty="0" smtClean="0"/>
              <a:t>.</a:t>
            </a:r>
            <a:endParaRPr lang="en-US" dirty="0"/>
          </a:p>
        </p:txBody>
      </p:sp>
      <p:sp>
        <p:nvSpPr>
          <p:cNvPr id="3" name="Content Placeholder 2"/>
          <p:cNvSpPr>
            <a:spLocks noGrp="1"/>
          </p:cNvSpPr>
          <p:nvPr>
            <p:ph idx="1"/>
          </p:nvPr>
        </p:nvSpPr>
        <p:spPr>
          <a:xfrm>
            <a:off x="457200" y="1600200"/>
            <a:ext cx="6708746" cy="4983163"/>
          </a:xfrm>
        </p:spPr>
        <p:txBody>
          <a:bodyPr>
            <a:normAutofit fontScale="92500" lnSpcReduction="20000"/>
          </a:bodyPr>
          <a:lstStyle/>
          <a:p>
            <a:pPr marL="514350" indent="-514350">
              <a:buFont typeface="+mj-lt"/>
              <a:buAutoNum type="arabicPeriod"/>
            </a:pPr>
            <a:r>
              <a:rPr lang="en-US" dirty="0" smtClean="0"/>
              <a:t>Economic Activity: GDP</a:t>
            </a:r>
            <a:r>
              <a:rPr lang="en-US" sz="2400" dirty="0" smtClean="0"/>
              <a:t/>
            </a:r>
            <a:br>
              <a:rPr lang="en-US" sz="2400" dirty="0" smtClean="0"/>
            </a:br>
            <a:endParaRPr lang="en-US" sz="2400" dirty="0" smtClean="0"/>
          </a:p>
          <a:p>
            <a:pPr marL="514350" indent="-514350">
              <a:buFont typeface="+mj-lt"/>
              <a:buAutoNum type="arabicPeriod"/>
            </a:pPr>
            <a:r>
              <a:rPr lang="en-US" dirty="0" smtClean="0"/>
              <a:t>Monetary policy: real interest rate.</a:t>
            </a:r>
            <a:endParaRPr lang="en-US" sz="800" dirty="0"/>
          </a:p>
          <a:p>
            <a:pPr marL="0" indent="0">
              <a:buNone/>
            </a:pPr>
            <a:r>
              <a:rPr lang="en-US" sz="3000" b="1" dirty="0" smtClean="0">
                <a:solidFill>
                  <a:srgbClr val="00B050"/>
                </a:solidFill>
              </a:rPr>
              <a:t>      </a:t>
            </a:r>
            <a:r>
              <a:rPr lang="en-US" b="1" dirty="0" smtClean="0">
                <a:solidFill>
                  <a:srgbClr val="00B050"/>
                </a:solidFill>
              </a:rPr>
              <a:t>The overshooting model</a:t>
            </a:r>
            <a:r>
              <a:rPr lang="en-US" dirty="0" smtClean="0"/>
              <a:t> </a:t>
            </a:r>
            <a:r>
              <a:rPr lang="en-US" sz="3000" dirty="0" smtClean="0"/>
              <a:t/>
            </a:r>
            <a:br>
              <a:rPr lang="en-US" sz="3000" dirty="0" smtClean="0"/>
            </a:br>
            <a:r>
              <a:rPr lang="en-US" sz="3000" dirty="0" smtClean="0"/>
              <a:t>      theory &amp; evidence.</a:t>
            </a:r>
            <a:r>
              <a:rPr lang="en-US" sz="1800" dirty="0" smtClean="0"/>
              <a:t/>
            </a:r>
            <a:br>
              <a:rPr lang="en-US" sz="1800" dirty="0" smtClean="0"/>
            </a:br>
            <a:endParaRPr lang="en-US" sz="1800" dirty="0" smtClean="0"/>
          </a:p>
          <a:p>
            <a:pPr marL="514350" indent="-514350">
              <a:buFont typeface="+mj-lt"/>
              <a:buAutoNum type="arabicPeriod" startAt="3"/>
            </a:pPr>
            <a:r>
              <a:rPr lang="en-US" dirty="0" smtClean="0"/>
              <a:t>What about exchange rates?</a:t>
            </a:r>
            <a:r>
              <a:rPr lang="en-US" sz="2000" dirty="0" smtClean="0"/>
              <a:t/>
            </a:r>
            <a:br>
              <a:rPr lang="en-US" sz="2000" dirty="0" smtClean="0"/>
            </a:br>
            <a:endParaRPr lang="en-US" sz="2000" dirty="0" smtClean="0"/>
          </a:p>
          <a:p>
            <a:pPr marL="514350" indent="-514350">
              <a:buFont typeface="+mj-lt"/>
              <a:buAutoNum type="arabicPeriod" startAt="3"/>
            </a:pPr>
            <a:r>
              <a:rPr lang="en-US" dirty="0" smtClean="0"/>
              <a:t>Other determinants of </a:t>
            </a:r>
            <a:br>
              <a:rPr lang="en-US" dirty="0" smtClean="0"/>
            </a:br>
            <a:r>
              <a:rPr lang="en-US" dirty="0" smtClean="0"/>
              <a:t>net convenience yield</a:t>
            </a:r>
          </a:p>
          <a:p>
            <a:pPr marL="1314450" lvl="2" indent="-514350"/>
            <a:r>
              <a:rPr lang="en-US" dirty="0" smtClean="0"/>
              <a:t>Inventories</a:t>
            </a:r>
          </a:p>
          <a:p>
            <a:pPr marL="1314450" lvl="2" indent="-514350"/>
            <a:r>
              <a:rPr lang="en-US" dirty="0" smtClean="0"/>
              <a:t>Risk premium</a:t>
            </a:r>
          </a:p>
          <a:p>
            <a:pPr marL="400050" lvl="1" indent="0">
              <a:buNone/>
            </a:pPr>
            <a:r>
              <a:rPr lang="en-US" sz="3200" b="1" dirty="0" smtClean="0">
                <a:solidFill>
                  <a:srgbClr val="23538D"/>
                </a:solidFill>
              </a:rPr>
              <a:t>The “carry trade” model.</a:t>
            </a:r>
          </a:p>
          <a:p>
            <a:pPr marL="514350" indent="-514350">
              <a:buFont typeface="+mj-lt"/>
              <a:buAutoNum type="arabicPeriod" startAt="3"/>
            </a:pPr>
            <a:endParaRPr lang="en-US" dirty="0"/>
          </a:p>
        </p:txBody>
      </p:sp>
      <p:pic>
        <p:nvPicPr>
          <p:cNvPr id="4" name="Picture 2" descr="Image result for currencies dollars euros renminbi yuan"/>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2800" y="3810000"/>
            <a:ext cx="1676401" cy="1142253"/>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a:off x="8593117" y="3810000"/>
            <a:ext cx="322283" cy="12296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chinese-dragon-red">
            <a:hlinkClick r:id="rId3"/>
          </p:cNvPr>
          <p:cNvPicPr>
            <a:picLocks noChangeAspect="1" noChangeArrowheads="1"/>
          </p:cNvPicPr>
          <p:nvPr/>
        </p:nvPicPr>
        <p:blipFill>
          <a:blip r:embed="rId4" cstate="print"/>
          <a:srcRect/>
          <a:stretch>
            <a:fillRect/>
          </a:stretch>
        </p:blipFill>
        <p:spPr bwMode="auto">
          <a:xfrm>
            <a:off x="7165946" y="1524000"/>
            <a:ext cx="1444654" cy="920453"/>
          </a:xfrm>
          <a:prstGeom prst="rect">
            <a:avLst/>
          </a:prstGeom>
          <a:noFill/>
          <a:ln w="28575">
            <a:solidFill>
              <a:srgbClr val="000000"/>
            </a:solidFill>
            <a:miter lim="800000"/>
            <a:headEnd/>
            <a:tailEnd/>
          </a:ln>
        </p:spPr>
      </p:pic>
      <p:pic>
        <p:nvPicPr>
          <p:cNvPr id="7" name="Picture 6" descr="FederalRBldgWik"/>
          <p:cNvPicPr>
            <a:picLocks noChangeAspect="1" noChangeArrowheads="1"/>
          </p:cNvPicPr>
          <p:nvPr/>
        </p:nvPicPr>
        <p:blipFill>
          <a:blip r:embed="rId5" cstate="print"/>
          <a:srcRect/>
          <a:stretch>
            <a:fillRect/>
          </a:stretch>
        </p:blipFill>
        <p:spPr bwMode="auto">
          <a:xfrm>
            <a:off x="7141619" y="2590800"/>
            <a:ext cx="1536438" cy="1045726"/>
          </a:xfrm>
          <a:prstGeom prst="rect">
            <a:avLst/>
          </a:prstGeom>
          <a:noFill/>
          <a:ln w="9525">
            <a:solidFill>
              <a:schemeClr val="tx1"/>
            </a:solidFill>
            <a:miter lim="800000"/>
            <a:headEnd/>
            <a:tailEnd/>
          </a:ln>
        </p:spPr>
      </p:pic>
      <p:pic>
        <p:nvPicPr>
          <p:cNvPr id="8" name="Picture 14" descr="floorpic.jpg"/>
          <p:cNvPicPr>
            <a:picLocks noChangeAspect="1" noChangeArrowheads="1"/>
          </p:cNvPicPr>
          <p:nvPr/>
        </p:nvPicPr>
        <p:blipFill>
          <a:blip r:embed="rId6" cstate="print"/>
          <a:srcRect/>
          <a:stretch>
            <a:fillRect/>
          </a:stretch>
        </p:blipFill>
        <p:spPr bwMode="auto">
          <a:xfrm>
            <a:off x="7086600" y="5181600"/>
            <a:ext cx="1630678" cy="990600"/>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1731925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8"/>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839200" cy="1143000"/>
          </a:xfrm>
        </p:spPr>
        <p:txBody>
          <a:bodyPr>
            <a:noAutofit/>
          </a:bodyPr>
          <a:lstStyle/>
          <a:p>
            <a:r>
              <a:rPr lang="en-US" sz="3600" dirty="0" smtClean="0"/>
              <a:t>1.  First macro factor: overall </a:t>
            </a:r>
            <a:r>
              <a:rPr lang="en-US" sz="3600" dirty="0"/>
              <a:t>economic </a:t>
            </a:r>
            <a:r>
              <a:rPr lang="en-US" sz="3600" dirty="0" smtClean="0"/>
              <a:t>activity</a:t>
            </a:r>
            <a:endParaRPr lang="en-US" sz="3600" dirty="0"/>
          </a:p>
        </p:txBody>
      </p:sp>
      <p:sp>
        <p:nvSpPr>
          <p:cNvPr id="3" name="Content Placeholder 2"/>
          <p:cNvSpPr>
            <a:spLocks noGrp="1"/>
          </p:cNvSpPr>
          <p:nvPr>
            <p:ph idx="1"/>
          </p:nvPr>
        </p:nvSpPr>
        <p:spPr>
          <a:xfrm>
            <a:off x="228600" y="1600200"/>
            <a:ext cx="8001000" cy="4525963"/>
          </a:xfrm>
        </p:spPr>
        <p:txBody>
          <a:bodyPr>
            <a:normAutofit lnSpcReduction="10000"/>
          </a:bodyPr>
          <a:lstStyle/>
          <a:p>
            <a:r>
              <a:rPr lang="en-US" sz="2800" dirty="0" smtClean="0"/>
              <a:t>as </a:t>
            </a:r>
            <a:r>
              <a:rPr lang="en-US" sz="2800" dirty="0"/>
              <a:t>measured by US GDP or a global </a:t>
            </a:r>
            <a:r>
              <a:rPr lang="en-US" sz="2800" dirty="0" smtClean="0"/>
              <a:t>counterpart.</a:t>
            </a:r>
          </a:p>
          <a:p>
            <a:pPr lvl="1"/>
            <a:r>
              <a:rPr lang="en-US" sz="2400" dirty="0" smtClean="0"/>
              <a:t>Probably </a:t>
            </a:r>
            <a:r>
              <a:rPr lang="en-US" sz="2400" dirty="0"/>
              <a:t>China’s growth rate </a:t>
            </a:r>
            <a:r>
              <a:rPr lang="en-US" sz="2400" dirty="0" smtClean="0"/>
              <a:t>has mattered </a:t>
            </a:r>
            <a:br>
              <a:rPr lang="en-US" sz="2400" dirty="0" smtClean="0"/>
            </a:br>
            <a:r>
              <a:rPr lang="en-US" sz="2400" dirty="0" smtClean="0"/>
              <a:t>more </a:t>
            </a:r>
            <a:r>
              <a:rPr lang="en-US" sz="2400" dirty="0"/>
              <a:t>for </a:t>
            </a:r>
            <a:r>
              <a:rPr lang="en-US" sz="2400" dirty="0" smtClean="0"/>
              <a:t>global </a:t>
            </a:r>
            <a:r>
              <a:rPr lang="en-US" sz="2400" dirty="0"/>
              <a:t>commodity demand </a:t>
            </a:r>
            <a:r>
              <a:rPr lang="en-US" sz="2400" dirty="0" smtClean="0"/>
              <a:t/>
            </a:r>
            <a:br>
              <a:rPr lang="en-US" sz="2400" dirty="0" smtClean="0"/>
            </a:br>
            <a:r>
              <a:rPr lang="en-US" sz="2400" dirty="0" smtClean="0"/>
              <a:t>than </a:t>
            </a:r>
            <a:r>
              <a:rPr lang="en-US" sz="2400" dirty="0"/>
              <a:t>that of other </a:t>
            </a:r>
            <a:r>
              <a:rPr lang="en-US" sz="2400" dirty="0" smtClean="0"/>
              <a:t>countries, </a:t>
            </a:r>
          </a:p>
          <a:p>
            <a:pPr lvl="2"/>
            <a:r>
              <a:rPr lang="en-US" sz="2000" dirty="0" smtClean="0"/>
              <a:t>e.g</a:t>
            </a:r>
            <a:r>
              <a:rPr lang="en-US" sz="2000" dirty="0"/>
              <a:t>., Kilian </a:t>
            </a:r>
            <a:r>
              <a:rPr lang="en-US" sz="2000" dirty="0" smtClean="0"/>
              <a:t>&amp; Hicks (2013).</a:t>
            </a:r>
          </a:p>
          <a:p>
            <a:pPr lvl="2"/>
            <a:endParaRPr lang="en-US" sz="1200" dirty="0" smtClean="0"/>
          </a:p>
          <a:p>
            <a:pPr lvl="2"/>
            <a:endParaRPr lang="en-US" sz="1200" dirty="0" smtClean="0"/>
          </a:p>
          <a:p>
            <a:pPr marL="914400" lvl="2" indent="0">
              <a:buNone/>
            </a:pPr>
            <a:r>
              <a:rPr lang="en-US" sz="1200" dirty="0" smtClean="0"/>
              <a:t> </a:t>
            </a:r>
          </a:p>
          <a:p>
            <a:r>
              <a:rPr lang="en-US" dirty="0"/>
              <a:t>S</a:t>
            </a:r>
            <a:r>
              <a:rPr lang="en-US" dirty="0" smtClean="0"/>
              <a:t>ome </a:t>
            </a:r>
            <a:r>
              <a:rPr lang="en-US" dirty="0"/>
              <a:t>of the </a:t>
            </a:r>
            <a:r>
              <a:rPr lang="en-US" dirty="0" smtClean="0"/>
              <a:t>big price swings since 2000 </a:t>
            </a:r>
            <a:br>
              <a:rPr lang="en-US" dirty="0" smtClean="0"/>
            </a:br>
            <a:r>
              <a:rPr lang="en-US" dirty="0" smtClean="0"/>
              <a:t>can be explained </a:t>
            </a:r>
            <a:r>
              <a:rPr lang="en-US" dirty="0"/>
              <a:t>by </a:t>
            </a:r>
            <a:r>
              <a:rPr lang="en-US" dirty="0" smtClean="0"/>
              <a:t>GDP.</a:t>
            </a:r>
            <a:r>
              <a:rPr lang="en-US" sz="1500" dirty="0" smtClean="0"/>
              <a:t>    </a:t>
            </a:r>
          </a:p>
          <a:p>
            <a:endParaRPr lang="en-US" sz="1500" dirty="0" smtClean="0"/>
          </a:p>
          <a:p>
            <a:r>
              <a:rPr lang="en-US" dirty="0" smtClean="0"/>
              <a:t>But </a:t>
            </a:r>
            <a:r>
              <a:rPr lang="en-US" dirty="0"/>
              <a:t>there is more going on.   </a:t>
            </a:r>
            <a:endParaRPr lang="en-US" dirty="0" smtClean="0"/>
          </a:p>
        </p:txBody>
      </p:sp>
      <p:pic>
        <p:nvPicPr>
          <p:cNvPr id="4" name="Picture 3" descr="chinese-dragon-red">
            <a:hlinkClick r:id="rId2"/>
          </p:cNvPr>
          <p:cNvPicPr>
            <a:picLocks noChangeAspect="1" noChangeArrowheads="1"/>
          </p:cNvPicPr>
          <p:nvPr/>
        </p:nvPicPr>
        <p:blipFill>
          <a:blip r:embed="rId3" cstate="print"/>
          <a:srcRect/>
          <a:stretch>
            <a:fillRect/>
          </a:stretch>
        </p:blipFill>
        <p:spPr bwMode="auto">
          <a:xfrm>
            <a:off x="7010400" y="2209800"/>
            <a:ext cx="1587793" cy="1066800"/>
          </a:xfrm>
          <a:prstGeom prst="rect">
            <a:avLst/>
          </a:prstGeom>
          <a:noFill/>
          <a:ln w="28575">
            <a:solidFill>
              <a:srgbClr val="000000"/>
            </a:solidFill>
            <a:miter lim="800000"/>
            <a:headEnd/>
            <a:tailEnd/>
          </a:ln>
        </p:spPr>
      </p:pic>
    </p:spTree>
    <p:extLst>
      <p:ext uri="{BB962C8B-B14F-4D97-AF65-F5344CB8AC3E}">
        <p14:creationId xmlns:p14="http://schemas.microsoft.com/office/powerpoint/2010/main" val="17033234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a:bodyPr>
          <a:lstStyle/>
          <a:p>
            <a:r>
              <a:rPr lang="en-US" sz="3600" dirty="0" smtClean="0"/>
              <a:t>2. Second macro factor: monetary </a:t>
            </a:r>
            <a:r>
              <a:rPr lang="en-US" sz="3600" dirty="0"/>
              <a:t>policy</a:t>
            </a:r>
          </a:p>
        </p:txBody>
      </p:sp>
      <p:sp>
        <p:nvSpPr>
          <p:cNvPr id="3" name="Content Placeholder 2"/>
          <p:cNvSpPr>
            <a:spLocks noGrp="1"/>
          </p:cNvSpPr>
          <p:nvPr>
            <p:ph idx="1"/>
          </p:nvPr>
        </p:nvSpPr>
        <p:spPr>
          <a:xfrm>
            <a:off x="76200" y="1295400"/>
            <a:ext cx="7772400" cy="5257800"/>
          </a:xfrm>
        </p:spPr>
        <p:txBody>
          <a:bodyPr>
            <a:normAutofit fontScale="85000" lnSpcReduction="20000"/>
          </a:bodyPr>
          <a:lstStyle/>
          <a:p>
            <a:r>
              <a:rPr lang="en-US" dirty="0" smtClean="0"/>
              <a:t>The claim: An </a:t>
            </a:r>
            <a:r>
              <a:rPr lang="en-US" dirty="0"/>
              <a:t>increase in the real interest </a:t>
            </a:r>
            <a:r>
              <a:rPr lang="en-US" dirty="0" smtClean="0"/>
              <a:t>rate </a:t>
            </a:r>
            <a:r>
              <a:rPr lang="en-US" i="1" dirty="0" smtClean="0"/>
              <a:t>r</a:t>
            </a:r>
            <a:r>
              <a:rPr lang="en-US" dirty="0" smtClean="0"/>
              <a:t>, </a:t>
            </a:r>
            <a:br>
              <a:rPr lang="en-US" dirty="0" smtClean="0"/>
            </a:br>
            <a:r>
              <a:rPr lang="en-US" dirty="0" smtClean="0"/>
              <a:t>has </a:t>
            </a:r>
            <a:r>
              <a:rPr lang="en-US" dirty="0"/>
              <a:t>a negative effect on real commodity </a:t>
            </a:r>
            <a:r>
              <a:rPr lang="en-US" dirty="0" smtClean="0"/>
              <a:t>prices,</a:t>
            </a:r>
          </a:p>
          <a:p>
            <a:pPr lvl="1"/>
            <a:r>
              <a:rPr lang="en-US" dirty="0" smtClean="0"/>
              <a:t>even </a:t>
            </a:r>
            <a:r>
              <a:rPr lang="en-US" dirty="0"/>
              <a:t>controlling for </a:t>
            </a:r>
            <a:r>
              <a:rPr lang="en-US" dirty="0" smtClean="0"/>
              <a:t>GDP.</a:t>
            </a:r>
            <a:br>
              <a:rPr lang="en-US" dirty="0" smtClean="0"/>
            </a:br>
            <a:endParaRPr lang="en-US" dirty="0" smtClean="0"/>
          </a:p>
          <a:p>
            <a:pPr lvl="1"/>
            <a:endParaRPr lang="en-US" sz="1300" dirty="0" smtClean="0"/>
          </a:p>
          <a:p>
            <a:r>
              <a:rPr lang="en-US" dirty="0" smtClean="0"/>
              <a:t>E.g., why did commodity prices: </a:t>
            </a:r>
          </a:p>
          <a:p>
            <a:pPr lvl="1"/>
            <a:r>
              <a:rPr lang="en-US" dirty="0" smtClean="0"/>
              <a:t>(i) continue </a:t>
            </a:r>
            <a:r>
              <a:rPr lang="en-US" dirty="0"/>
              <a:t>to rise sharply </a:t>
            </a:r>
            <a:r>
              <a:rPr lang="en-US" dirty="0" smtClean="0"/>
              <a:t>mid-2007 – mid-2008?  </a:t>
            </a:r>
          </a:p>
          <a:p>
            <a:pPr lvl="2"/>
            <a:r>
              <a:rPr lang="en-US" dirty="0" smtClean="0"/>
              <a:t>Aggressive Fed </a:t>
            </a:r>
            <a:r>
              <a:rPr lang="en-US" dirty="0"/>
              <a:t>easing in </a:t>
            </a:r>
            <a:r>
              <a:rPr lang="en-US" dirty="0" smtClean="0"/>
              <a:t>2008.</a:t>
            </a:r>
          </a:p>
          <a:p>
            <a:pPr lvl="1"/>
            <a:r>
              <a:rPr lang="en-US" dirty="0" smtClean="0"/>
              <a:t>(ii) fall sharply </a:t>
            </a:r>
            <a:r>
              <a:rPr lang="en-US" dirty="0"/>
              <a:t>in </a:t>
            </a:r>
            <a:r>
              <a:rPr lang="en-US" dirty="0" smtClean="0"/>
              <a:t>mid-2014?</a:t>
            </a:r>
          </a:p>
          <a:p>
            <a:pPr lvl="2"/>
            <a:r>
              <a:rPr lang="en-US" dirty="0"/>
              <a:t>T</a:t>
            </a:r>
            <a:r>
              <a:rPr lang="en-US" dirty="0" smtClean="0"/>
              <a:t>he </a:t>
            </a:r>
            <a:r>
              <a:rPr lang="en-US" dirty="0"/>
              <a:t>end of QE in </a:t>
            </a:r>
            <a:r>
              <a:rPr lang="en-US" dirty="0" smtClean="0"/>
              <a:t>2014.</a:t>
            </a:r>
            <a:r>
              <a:rPr lang="en-US" sz="1300" dirty="0" smtClean="0"/>
              <a:t/>
            </a:r>
            <a:br>
              <a:rPr lang="en-US" sz="1300" dirty="0" smtClean="0"/>
            </a:br>
            <a:endParaRPr lang="en-US" sz="1300" dirty="0" smtClean="0"/>
          </a:p>
          <a:p>
            <a:r>
              <a:rPr lang="en-US" dirty="0"/>
              <a:t>I have been making this case for over 30 years. </a:t>
            </a:r>
            <a:endParaRPr lang="en-US" dirty="0" smtClean="0"/>
          </a:p>
          <a:p>
            <a:pPr lvl="1"/>
            <a:r>
              <a:rPr lang="en-US" dirty="0" smtClean="0"/>
              <a:t>“Overshooting model” (1984, 1986, 2006, 2008): </a:t>
            </a:r>
          </a:p>
          <a:p>
            <a:pPr lvl="2"/>
            <a:r>
              <a:rPr lang="en-US" dirty="0" smtClean="0"/>
              <a:t>effect of </a:t>
            </a:r>
            <a:r>
              <a:rPr lang="en-US" i="1" dirty="0" smtClean="0"/>
              <a:t>r </a:t>
            </a:r>
            <a:r>
              <a:rPr lang="en-US" dirty="0" smtClean="0"/>
              <a:t>on real commodity prices.</a:t>
            </a:r>
          </a:p>
          <a:p>
            <a:pPr lvl="1"/>
            <a:r>
              <a:rPr lang="en-US" dirty="0" smtClean="0"/>
              <a:t>“The carry-trade model” (2010, 2014): </a:t>
            </a:r>
          </a:p>
          <a:p>
            <a:pPr lvl="2"/>
            <a:r>
              <a:rPr lang="en-US" dirty="0" smtClean="0"/>
              <a:t>add in also </a:t>
            </a:r>
            <a:r>
              <a:rPr lang="en-US" dirty="0"/>
              <a:t>convenience yield &amp; its </a:t>
            </a:r>
            <a:r>
              <a:rPr lang="en-US" dirty="0" smtClean="0"/>
              <a:t>determinants.</a:t>
            </a:r>
          </a:p>
          <a:p>
            <a:pPr lvl="1"/>
            <a:endParaRPr lang="en-US" dirty="0"/>
          </a:p>
        </p:txBody>
      </p:sp>
      <p:pic>
        <p:nvPicPr>
          <p:cNvPr id="4" name="Picture 3" descr="FederalRBldgWik"/>
          <p:cNvPicPr>
            <a:picLocks noChangeAspect="1" noChangeArrowheads="1"/>
          </p:cNvPicPr>
          <p:nvPr/>
        </p:nvPicPr>
        <p:blipFill>
          <a:blip r:embed="rId2" cstate="print"/>
          <a:srcRect/>
          <a:stretch>
            <a:fillRect/>
          </a:stretch>
        </p:blipFill>
        <p:spPr bwMode="auto">
          <a:xfrm>
            <a:off x="7010400" y="2095500"/>
            <a:ext cx="1371600" cy="1028700"/>
          </a:xfrm>
          <a:prstGeom prst="rect">
            <a:avLst/>
          </a:prstGeom>
          <a:noFill/>
          <a:ln w="9525">
            <a:solidFill>
              <a:schemeClr val="tx1"/>
            </a:solidFill>
            <a:miter lim="800000"/>
            <a:headEnd/>
            <a:tailEnd/>
          </a:ln>
        </p:spPr>
      </p:pic>
    </p:spTree>
    <p:extLst>
      <p:ext uri="{BB962C8B-B14F-4D97-AF65-F5344CB8AC3E}">
        <p14:creationId xmlns:p14="http://schemas.microsoft.com/office/powerpoint/2010/main" val="2467007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
                                            <p:txEl>
                                              <p:pRg st="11" end="11"/>
                                            </p:txEl>
                                          </p:spTgt>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7204</TotalTime>
  <Words>1191</Words>
  <Application>Microsoft Office PowerPoint</Application>
  <PresentationFormat>On-screen Show (4:3)</PresentationFormat>
  <Paragraphs>428</Paragraphs>
  <Slides>33</Slides>
  <Notes>5</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33</vt:i4>
      </vt:variant>
    </vt:vector>
  </HeadingPairs>
  <TitlesOfParts>
    <vt:vector size="35" baseType="lpstr">
      <vt:lpstr>Office Theme</vt:lpstr>
      <vt:lpstr>Acrobat Document</vt:lpstr>
      <vt:lpstr>  </vt:lpstr>
      <vt:lpstr>What drives commodity prices?</vt:lpstr>
      <vt:lpstr>What drives commodity prices?</vt:lpstr>
      <vt:lpstr>PowerPoint Presentation</vt:lpstr>
      <vt:lpstr>What drives commodity prices?</vt:lpstr>
      <vt:lpstr>Fig. 1: Commodity prices are (i) volatile &amp; (ii) correlated.</vt:lpstr>
      <vt:lpstr>Some macroeconomic factors  influence commodity prices jointly.</vt:lpstr>
      <vt:lpstr>1.  First macro factor: overall economic activity</vt:lpstr>
      <vt:lpstr>2. Second macro factor: monetary policy</vt:lpstr>
      <vt:lpstr>High real interest rates reduce the price of storable commodities through 4 channels: </vt:lpstr>
      <vt:lpstr>Derivation of the overshooting model</vt:lpstr>
      <vt:lpstr>PowerPoint Presentation</vt:lpstr>
      <vt:lpstr>PowerPoint Presentation</vt:lpstr>
      <vt:lpstr>The real commodity price index is negatively related  to the real interest rate. </vt:lpstr>
      <vt:lpstr>Regression of real commodity price indices against real interest rate  (1950-2012)</vt:lpstr>
      <vt:lpstr>                  Feb 1951-Apr.2018     Feb 1951-Feb 2014    Feb 1951-Apr.2018      Dec1969-Apr.2018</vt:lpstr>
      <vt:lpstr>3. What about exchange rates and commodity prices in other currencies?</vt:lpstr>
      <vt:lpstr>Determining commodity prices in non-$ currencies.</vt:lpstr>
      <vt:lpstr>Now, complete the “carry trade” equation</vt:lpstr>
      <vt:lpstr>Complete “carry trade” equation for price determination, continued</vt:lpstr>
      <vt:lpstr>Estimation of the carry-trade equation.</vt:lpstr>
      <vt:lpstr>option-implied &amp; actual volatilities            </vt:lpstr>
      <vt:lpstr>5. Updated tests</vt:lpstr>
      <vt:lpstr>VIX-implied volatility appears negatively correlated with real commodity price index.</vt:lpstr>
      <vt:lpstr>PowerPoint Presentation</vt:lpstr>
      <vt:lpstr>Consider four components of price index</vt:lpstr>
      <vt:lpstr> Stylized macro effects on commodity prices</vt:lpstr>
      <vt:lpstr>Some references by the author on macroeconomic determination of commodity prices. </vt:lpstr>
      <vt:lpstr>PowerPoint Presentation</vt:lpstr>
      <vt:lpstr>PowerPoint Presentation</vt:lpstr>
      <vt:lpstr>PowerPoint Presentation</vt:lpstr>
      <vt:lpstr>PowerPoint Presentation</vt:lpstr>
      <vt:lpstr>PowerPoint Presentation</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Estimated Effects of Speculation  and Interest Rates in a “Carry Trade” Model of Commodity Prices   Jeffrey Frankel Harpel Professor, Harvard University</dc:title>
  <dc:creator>Evan</dc:creator>
  <cp:lastModifiedBy>Dell</cp:lastModifiedBy>
  <cp:revision>302</cp:revision>
  <dcterms:created xsi:type="dcterms:W3CDTF">2013-03-15T15:33:51Z</dcterms:created>
  <dcterms:modified xsi:type="dcterms:W3CDTF">2018-08-10T18:41:27Z</dcterms:modified>
</cp:coreProperties>
</file>