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0" r:id="rId3"/>
    <p:sldId id="308" r:id="rId4"/>
    <p:sldId id="314" r:id="rId5"/>
    <p:sldId id="309" r:id="rId6"/>
    <p:sldId id="284" r:id="rId7"/>
    <p:sldId id="310" r:id="rId8"/>
    <p:sldId id="285" r:id="rId9"/>
    <p:sldId id="286" r:id="rId10"/>
    <p:sldId id="261" r:id="rId11"/>
    <p:sldId id="290" r:id="rId12"/>
    <p:sldId id="265" r:id="rId13"/>
    <p:sldId id="294" r:id="rId14"/>
    <p:sldId id="296" r:id="rId15"/>
    <p:sldId id="267" r:id="rId16"/>
    <p:sldId id="283" r:id="rId17"/>
    <p:sldId id="293" r:id="rId18"/>
    <p:sldId id="299" r:id="rId19"/>
    <p:sldId id="271" r:id="rId20"/>
    <p:sldId id="301" r:id="rId21"/>
    <p:sldId id="291" r:id="rId22"/>
    <p:sldId id="312" r:id="rId23"/>
    <p:sldId id="295" r:id="rId24"/>
    <p:sldId id="302" r:id="rId25"/>
    <p:sldId id="315" r:id="rId26"/>
    <p:sldId id="297" r:id="rId27"/>
    <p:sldId id="320" r:id="rId28"/>
    <p:sldId id="289" r:id="rId29"/>
    <p:sldId id="270" r:id="rId30"/>
    <p:sldId id="316" r:id="rId31"/>
    <p:sldId id="318" r:id="rId32"/>
    <p:sldId id="319" r:id="rId33"/>
    <p:sldId id="3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DDCC"/>
    <a:srgbClr val="72E8DD"/>
    <a:srgbClr val="1D936C"/>
    <a:srgbClr val="23538D"/>
    <a:srgbClr val="00518E"/>
    <a:srgbClr val="784B1E"/>
    <a:srgbClr val="FF0000"/>
    <a:srgbClr val="00C459"/>
    <a:srgbClr val="CDD20C"/>
    <a:srgbClr val="D8D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4" autoAdjust="0"/>
    <p:restoredTop sz="94628" autoAdjust="0"/>
  </p:normalViewPr>
  <p:slideViewPr>
    <p:cSldViewPr>
      <p:cViewPr varScale="1">
        <p:scale>
          <a:sx n="103" d="100"/>
          <a:sy n="103" d="100"/>
        </p:scale>
        <p:origin x="-3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FC44DF-F5F2-4B25-A152-C3C7BD98F485}" type="datetimeFigureOut">
              <a:rPr lang="en-US" smtClean="0"/>
              <a:pPr/>
              <a:t>8/10/2018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F0CDB4-B08A-4E2D-93D8-54156EBFA51D}" type="slidenum">
              <a:rPr lang="en-US" smtClean="0"/>
              <a:pPr/>
              <a:t>‹#›</a:t>
            </a:fld>
            <a:endParaRPr lang="en-US"/>
          </a:p>
        </p:txBody>
      </p:sp>
    </p:spTree>
    <p:extLst>
      <p:ext uri="{BB962C8B-B14F-4D97-AF65-F5344CB8AC3E}">
        <p14:creationId xmlns:p14="http://schemas.microsoft.com/office/powerpoint/2010/main" val="355314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9517F-1E70-423B-B9E2-2C6493B4CC83}" type="datetimeFigureOut">
              <a:rPr lang="en-US" smtClean="0"/>
              <a:pPr/>
              <a:t>8/10/2018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608AD-D225-494D-A8DE-1A29D68EA00C}" type="slidenum">
              <a:rPr lang="en-US" smtClean="0"/>
              <a:pPr/>
              <a:t>‹#›</a:t>
            </a:fld>
            <a:endParaRPr lang="en-US"/>
          </a:p>
        </p:txBody>
      </p:sp>
    </p:spTree>
    <p:extLst>
      <p:ext uri="{BB962C8B-B14F-4D97-AF65-F5344CB8AC3E}">
        <p14:creationId xmlns:p14="http://schemas.microsoft.com/office/powerpoint/2010/main" val="284339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Energy Information Administration
Release: 
Spot Prices
Units: 
Dollars per Barrel, Not Seasonally Adjusted
Frequency: 
          Daily
Definitions, Sources and Explanatory Notes:http://www.eia.doe.gov/dnav/pet/TblDefs/pet_pri_spt_tbldef2.asp
U.S. Energy Information Administration, 
      Crude Oil Prices: West Texas Intermediate (WTI) - Cushing, Oklahoma [DCOILWTICO], 
      retrieved from FRED, 
      Federal Reserve Bank of St. Louis; 
      https://fred.stlouisfed.org/series/DCOILWTICO, 
      August 8, 2018.
Source: 
U.S. Energy Information Administration
Release: 
Spot Prices
Units: 
Dollars per Barrel, Not Seasonally Adjusted
Frequency: 
          Monthly
Definitions, Sources and Explanatory Notes:http://www.eia.doe.gov/dnav/pet/TblDefs/pet_pri_spt_tbldef2.asp
U.S. Energy Information Administration, 
      Crude Oil Prices: West Texas Intermediate (WTI) - Cushing, Oklahoma [MCOILWTICO], 
      retrieved from FRED, 
      Federal Reserve Bank of St. Louis; 
      https://fred.stlouisfed.org/series/MCOILWTICO, 
      August 8, 2018.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1A4EED-8B3F-4AB2-B80F-91BDF4A083FF}" type="slidenum">
              <a:rPr lang="en-US" sz="1200"/>
              <a:pPr algn="r"/>
              <a:t>29</a:t>
            </a:fld>
            <a:endParaRPr lang="en-US" sz="120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0225ABF-DED0-4F23-959F-EBFA8DA546BA}" type="slidenum">
              <a:rPr lang="en-US" sz="1200"/>
              <a:pPr algn="r"/>
              <a:t>29</a:t>
            </a:fld>
            <a:endParaRPr lang="en-US" sz="1200"/>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Energy Information Administration
Release: 
Spot Prices
Units: 
Dollars per Barrel, Not Seasonally Adjusted
Frequency: 
          Monthly
Definitions, Sources and Explanatory Notes:http://www.eia.doe.gov/dnav/pet/TblDefs/pet_pri_spt_tbldef2.asp
U.S. Energy Information Administration, 
      Crude Oil Prices: West Texas Intermediate (WTI) - Cushing, Oklahoma [MCOILWTICO], 
      retrieved from FRED, 
      Federal Reserve Bank of St. Louis; 
      https://fred.stlouisfed.org/series/MCOILWTICO, 
      August 10, 2018.
Source: 
U.S. Energy Information Administration
Release: 
Spot Prices
Units: 
Dollars per Barrel, Not Seasonally Adjusted
Frequency: 
          Monthly
Definitions, Sources and Explanatory Notes:http://www.eia.doe.gov/dnav/pet/TblDefs/pet_pri_spt_tbldef2.asp
U.S. Energy Information Administration, 
      Crude Oil Prices: Brent - Europe [MCOILBRENTEU], 
      retrieved from FRED, 
      Federal Reserve Bank of St. Louis; 
      https://fred.stlouisfed.org/series/MCOILBRENTEU, 
      August 10, 2018.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H.15 Selected Interest Rates
Units: 
Percent, Not Seasonally Adjusted
Frequency: 
          Monthly
Averages of Business Days, Discount Basis
Board of Governors of the Federal Reserve System (US), 
      3-Month Treasury Bill: Secondary Market Rate [TB3MS], 
      retrieved from FRED, 
      Federal Reserve Bank of St. Louis; 
      https://fred.stlouisfed.org/series/TB3MS, 
      August 10, 2018.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H.10 Foreign Exchange Rates
Units: 
Index Mar 1973=100, Not Seasonally Adjusted
Frequency: 
          Daily
A weighted average of the foreign exchange value of the U.S. dollar against a subset of the broad index currencies that circulate widely outside the country of issue.Major currencies index includes the Euro Area, Canada, Japan, United Kingdom, Switzerland, Australia, and Sweden. For more information about trade-weighted indexes see http://www.federalreserve.gov/pubs/bulletin/2005/winter05_index.pdf.
Board of Governors of the Federal Reserve System (US), 
      Trade Weighted U.S. Dollar Index: Major Currencies [DTWEXM], 
      retrieved from FRED, 
      Federal Reserve Bank of St. Louis; 
      https://fred.stlouisfed.org/series/DTWEXM, 
      August 10, 2018.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044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52996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96332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3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2913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92079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F029E-F871-4B28-A430-976C30BEDB5C}"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24321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F029E-F871-4B28-A430-976C30BEDB5C}" type="datetimeFigureOut">
              <a:rPr lang="en-US" smtClean="0"/>
              <a:pPr/>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78762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F029E-F871-4B28-A430-976C30BEDB5C}" type="datetimeFigureOut">
              <a:rPr lang="en-US" smtClean="0"/>
              <a:pPr/>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255739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F029E-F871-4B28-A430-976C30BEDB5C}" type="datetimeFigureOut">
              <a:rPr lang="en-US" smtClean="0"/>
              <a:pPr/>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97833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F029E-F871-4B28-A430-976C30BEDB5C}"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237561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F029E-F871-4B28-A430-976C30BEDB5C}"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00266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F029E-F871-4B28-A430-976C30BEDB5C}" type="datetimeFigureOut">
              <a:rPr lang="en-US" smtClean="0"/>
              <a:pPr/>
              <a:t>8/10/2018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AEE76-E072-4EFB-BAC7-6CE301F42C20}" type="slidenum">
              <a:rPr lang="en-US" smtClean="0"/>
              <a:pPr/>
              <a:t>‹#›</a:t>
            </a:fld>
            <a:endParaRPr lang="en-US"/>
          </a:p>
        </p:txBody>
      </p:sp>
    </p:spTree>
    <p:extLst>
      <p:ext uri="{BB962C8B-B14F-4D97-AF65-F5344CB8AC3E}">
        <p14:creationId xmlns:p14="http://schemas.microsoft.com/office/powerpoint/2010/main" val="4123439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9.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nber.org/papers/w1271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jpeg"/><Relationship Id="rId18" Type="http://schemas.openxmlformats.org/officeDocument/2006/relationships/hyperlink" Target="http://www.google.com/imgres?imgurl=http://www.treehugger.com/gm-rice-h-i-001.jpg&amp;imgrefurl=http://www.treehugger.com/files/2008/02/genetically_modified_rice_china.php&amp;usg=__l4Gk4zugcfoew8LhtqVDHDiHFoI=&amp;h=300&amp;w=468&amp;sz=47&amp;hl=en&amp;start=6&amp;zoom=1&amp;um=1&amp;itbs=1&amp;tbnid=sfvOkFtVwZnkpM:&amp;tbnh=82&amp;tbnw=128&amp;prev=/images?q=rice&amp;um=1&amp;hl=en&amp;sa=N&amp;rlz=1T4GGLL_enUS309US342&amp;tbs=isch:1&amp;ei=G4M0TczJIcT7lweJ1IyVCg" TargetMode="External"/><Relationship Id="rId3" Type="http://schemas.openxmlformats.org/officeDocument/2006/relationships/image" Target="../media/image21.jpeg"/><Relationship Id="rId21" Type="http://schemas.openxmlformats.org/officeDocument/2006/relationships/image" Target="../media/image38.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wmf"/><Relationship Id="rId24" Type="http://schemas.openxmlformats.org/officeDocument/2006/relationships/image" Target="../media/image41.jpeg"/><Relationship Id="rId5" Type="http://schemas.openxmlformats.org/officeDocument/2006/relationships/image" Target="../media/image23.jpeg"/><Relationship Id="rId15" Type="http://schemas.openxmlformats.org/officeDocument/2006/relationships/image" Target="../media/image33.jpeg"/><Relationship Id="rId23" Type="http://schemas.openxmlformats.org/officeDocument/2006/relationships/image" Target="../media/image40.jpeg"/><Relationship Id="rId10" Type="http://schemas.openxmlformats.org/officeDocument/2006/relationships/image" Target="../media/image28.wmf"/><Relationship Id="rId19" Type="http://schemas.openxmlformats.org/officeDocument/2006/relationships/image" Target="../media/image36.jpeg"/><Relationship Id="rId4" Type="http://schemas.openxmlformats.org/officeDocument/2006/relationships/image" Target="../media/image22.jpeg"/><Relationship Id="rId9" Type="http://schemas.openxmlformats.org/officeDocument/2006/relationships/image" Target="../media/image27.wmf"/><Relationship Id="rId14" Type="http://schemas.openxmlformats.org/officeDocument/2006/relationships/image" Target="../media/image32.wmf"/><Relationship Id="rId22"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red.stlouisfed.org/graph/?g=kOX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openxmlformats.org/officeDocument/2006/relationships/hyperlink" Target="http://fred.stlouisfed.org/graph/?g=kOXW"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hyperlink" Target="http://fred.stlouisfed.org/graph/?g=kOY5"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fred.stlouisfed.org/graph/?g=kNP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scrapetv.com/News/News%20Pages/Everyone%20Else/images/chinese-dragon-red.jpg&amp;imgrefurl=http://scrapetv.com/News/News%20Pages/Everyone%20Else/pages/Beijing-banning-dragons-from-Olympic-venues-Scrape-TV-The-World-on-your-side.html&amp;usg=__eWf5SXNQfVRjl0bdnVu2eEC3fDw=&amp;h=431&amp;w=640&amp;sz=109&amp;hl=en&amp;start=1&amp;um=1&amp;itbs=1&amp;tbnid=_e7XaisfyrvKIM:&amp;tbnh=92&amp;tbnw=137&amp;prev=/images?q=chinese+dragon&amp;um=1&amp;hl=en&amp;sa=N&amp;rlz=1T4GGLL_enUS309US342&amp;tbs=isch:1"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scrapetv.com/News/News%20Pages/Everyone%20Else/images/chinese-dragon-red.jpg&amp;imgrefurl=http://scrapetv.com/News/News%20Pages/Everyone%20Else/pages/Beijing-banning-dragons-from-Olympic-venues-Scrape-TV-The-World-on-your-side.html&amp;usg=__eWf5SXNQfVRjl0bdnVu2eEC3fDw=&amp;h=431&amp;w=640&amp;sz=109&amp;hl=en&amp;start=1&amp;um=1&amp;itbs=1&amp;tbnid=_e7XaisfyrvKIM:&amp;tbnh=92&amp;tbnw=137&amp;prev=/images?q=chinese+dragon&amp;um=1&amp;hl=en&amp;sa=N&amp;rlz=1T4GGLL_enUS309US342&amp;tbs=isch: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4636"/>
            <a:ext cx="8534400" cy="3143250"/>
          </a:xfrm>
        </p:spPr>
        <p:txBody>
          <a:bodyPr>
            <a:normAutofit/>
          </a:bodyPr>
          <a:lstStyle/>
          <a:p>
            <a:r>
              <a:rPr lang="en-US" sz="2700" dirty="0" smtClean="0"/>
              <a:t/>
            </a:r>
            <a:br>
              <a:rPr lang="en-US" sz="2700" dirty="0" smtClean="0"/>
            </a:br>
            <a:r>
              <a:rPr lang="en-US" sz="2700" dirty="0" smtClean="0"/>
              <a:t/>
            </a:r>
            <a:br>
              <a:rPr lang="en-US" sz="2700" dirty="0" smtClean="0"/>
            </a:br>
            <a:endParaRPr lang="en-US" sz="2600" dirty="0">
              <a:solidFill>
                <a:srgbClr val="FF0000"/>
              </a:solidFill>
            </a:endParaRPr>
          </a:p>
        </p:txBody>
      </p:sp>
      <p:sp>
        <p:nvSpPr>
          <p:cNvPr id="3" name="Subtitle 2"/>
          <p:cNvSpPr>
            <a:spLocks noGrp="1"/>
          </p:cNvSpPr>
          <p:nvPr>
            <p:ph type="subTitle" idx="1"/>
          </p:nvPr>
        </p:nvSpPr>
        <p:spPr>
          <a:xfrm>
            <a:off x="381000" y="4495800"/>
            <a:ext cx="8382000" cy="2514600"/>
          </a:xfrm>
        </p:spPr>
        <p:txBody>
          <a:bodyPr>
            <a:normAutofit/>
          </a:bodyPr>
          <a:lstStyle/>
          <a:p>
            <a:r>
              <a:rPr lang="en-US" sz="2800" dirty="0"/>
              <a:t>National Minerals Information </a:t>
            </a:r>
            <a:r>
              <a:rPr lang="en-US" sz="2800" dirty="0" smtClean="0"/>
              <a:t>Center Seminar Series</a:t>
            </a:r>
          </a:p>
          <a:p>
            <a:r>
              <a:rPr lang="en-US" sz="2800" dirty="0" smtClean="0"/>
              <a:t>U.S</a:t>
            </a:r>
            <a:r>
              <a:rPr lang="en-US" sz="2800" dirty="0"/>
              <a:t>. Geological Survey, 991 National Center, Reston, VA</a:t>
            </a:r>
            <a:endParaRPr lang="en-US" sz="2600" dirty="0" smtClean="0"/>
          </a:p>
          <a:p>
            <a:r>
              <a:rPr lang="en-US" sz="2600" dirty="0" smtClean="0"/>
              <a:t>August 23, </a:t>
            </a:r>
            <a:r>
              <a:rPr lang="en-US" sz="2600" dirty="0"/>
              <a:t>2018</a:t>
            </a:r>
          </a:p>
          <a:p>
            <a:endParaRPr lang="en-US" sz="2700" dirty="0">
              <a:solidFill>
                <a:srgbClr val="784B1E"/>
              </a:solidFill>
            </a:endParaRPr>
          </a:p>
        </p:txBody>
      </p:sp>
      <p:sp>
        <p:nvSpPr>
          <p:cNvPr id="4" name="Rectangle 3"/>
          <p:cNvSpPr/>
          <p:nvPr/>
        </p:nvSpPr>
        <p:spPr>
          <a:xfrm>
            <a:off x="838200" y="459018"/>
            <a:ext cx="7620000" cy="2862322"/>
          </a:xfrm>
          <a:prstGeom prst="rect">
            <a:avLst/>
          </a:prstGeom>
        </p:spPr>
        <p:txBody>
          <a:bodyPr wrap="square">
            <a:spAutoFit/>
          </a:bodyPr>
          <a:lstStyle/>
          <a:p>
            <a:pPr algn="ctr"/>
            <a:r>
              <a:rPr lang="en-US" sz="3600" dirty="0" smtClean="0"/>
              <a:t>Macroeconomic determinants</a:t>
            </a:r>
            <a:br>
              <a:rPr lang="en-US" sz="3600" dirty="0" smtClean="0"/>
            </a:br>
            <a:r>
              <a:rPr lang="en-US" sz="3600" smtClean="0"/>
              <a:t>of international commodity </a:t>
            </a:r>
            <a:r>
              <a:rPr lang="en-US" sz="3600" dirty="0" smtClean="0"/>
              <a:t>prices</a:t>
            </a:r>
            <a:endParaRPr lang="en-US" sz="2400" dirty="0" smtClean="0"/>
          </a:p>
          <a:p>
            <a:pPr algn="ctr"/>
            <a:endParaRPr lang="en-US" sz="2400" dirty="0"/>
          </a:p>
          <a:p>
            <a:pPr algn="ctr"/>
            <a:r>
              <a:rPr lang="en-US" sz="3600" dirty="0"/>
              <a:t>Jeffrey </a:t>
            </a:r>
            <a:r>
              <a:rPr lang="en-US" sz="3600" dirty="0" smtClean="0"/>
              <a:t>Frankel</a:t>
            </a:r>
          </a:p>
          <a:p>
            <a:pPr algn="ctr"/>
            <a:r>
              <a:rPr lang="en-US" sz="2400" dirty="0" smtClean="0"/>
              <a:t>Harpel Professor Capital Formation &amp; Growth</a:t>
            </a:r>
          </a:p>
          <a:p>
            <a:pPr algn="ctr"/>
            <a:r>
              <a:rPr lang="en-US" sz="2400" dirty="0" smtClean="0"/>
              <a:t>Harvard University</a:t>
            </a:r>
            <a:endParaRPr lang="en-US" sz="2400" dirty="0"/>
          </a:p>
        </p:txBody>
      </p:sp>
      <p:pic>
        <p:nvPicPr>
          <p:cNvPr id="1028" name="Picture 4" descr="https://sites.hks.harvard.edu/m-rcbg/repsol_ypf-ksg_fellows/images/logo_p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655" y="3218872"/>
            <a:ext cx="2551545" cy="100495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Harvard Kenned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6550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Autofit/>
          </a:bodyPr>
          <a:lstStyle/>
          <a:p>
            <a:r>
              <a:rPr lang="en-US" sz="3000" dirty="0" smtClean="0"/>
              <a:t>High real interest rates reduce the price</a:t>
            </a:r>
            <a:br>
              <a:rPr lang="en-US" sz="3000" dirty="0" smtClean="0"/>
            </a:br>
            <a:r>
              <a:rPr lang="en-US" sz="3000" dirty="0" smtClean="0"/>
              <a:t>of storable commodities through 4 channels</a:t>
            </a:r>
            <a:r>
              <a:rPr lang="en-US" sz="3600" dirty="0" smtClean="0"/>
              <a:t>: </a:t>
            </a:r>
            <a:endParaRPr lang="en-US" sz="3600" dirty="0"/>
          </a:p>
        </p:txBody>
      </p:sp>
      <p:sp>
        <p:nvSpPr>
          <p:cNvPr id="3" name="Content Placeholder 2"/>
          <p:cNvSpPr>
            <a:spLocks noGrp="1"/>
          </p:cNvSpPr>
          <p:nvPr>
            <p:ph idx="1"/>
          </p:nvPr>
        </p:nvSpPr>
        <p:spPr>
          <a:xfrm>
            <a:off x="152400" y="1646237"/>
            <a:ext cx="9144000" cy="5059363"/>
          </a:xfrm>
        </p:spPr>
        <p:txBody>
          <a:bodyPr>
            <a:normAutofit fontScale="77500" lnSpcReduction="20000"/>
          </a:bodyPr>
          <a:lstStyle/>
          <a:p>
            <a:r>
              <a:rPr lang="en-US" dirty="0" smtClean="0"/>
              <a:t>¤  </a:t>
            </a:r>
            <a:r>
              <a:rPr lang="en-US" sz="3600" dirty="0" smtClean="0"/>
              <a:t>by increasing the incentive for extraction today </a:t>
            </a:r>
          </a:p>
          <a:p>
            <a:pPr lvl="1"/>
            <a:r>
              <a:rPr lang="en-US" dirty="0" smtClean="0"/>
              <a:t>rather than tomorrow. </a:t>
            </a:r>
          </a:p>
          <a:p>
            <a:pPr lvl="1"/>
            <a:r>
              <a:rPr lang="en-US" dirty="0"/>
              <a:t>T</a:t>
            </a:r>
            <a:r>
              <a:rPr lang="en-US" dirty="0" smtClean="0"/>
              <a:t>hink of rates at which oil is pumped, copper</a:t>
            </a:r>
            <a:r>
              <a:rPr lang="en-US" sz="1500" dirty="0" smtClean="0"/>
              <a:t> </a:t>
            </a:r>
            <a:r>
              <a:rPr lang="en-US" dirty="0" smtClean="0"/>
              <a:t>mined, or forests</a:t>
            </a:r>
            <a:r>
              <a:rPr lang="en-US" sz="1500" dirty="0" smtClean="0"/>
              <a:t> </a:t>
            </a:r>
            <a:r>
              <a:rPr lang="en-US" dirty="0" smtClean="0"/>
              <a:t>logged.</a:t>
            </a:r>
            <a:r>
              <a:rPr lang="en-US" sz="1100" dirty="0" smtClean="0"/>
              <a:t/>
            </a:r>
            <a:br>
              <a:rPr lang="en-US" sz="1100" dirty="0" smtClean="0"/>
            </a:br>
            <a:endParaRPr lang="en-US" sz="1100" dirty="0" smtClean="0"/>
          </a:p>
          <a:p>
            <a:r>
              <a:rPr lang="en-US" dirty="0" smtClean="0"/>
              <a:t>¤  b</a:t>
            </a:r>
            <a:r>
              <a:rPr lang="en-US" sz="3600" dirty="0" smtClean="0"/>
              <a:t>y decreasing firms' desire to carry inventories. </a:t>
            </a:r>
          </a:p>
          <a:p>
            <a:pPr lvl="1"/>
            <a:r>
              <a:rPr lang="en-US" dirty="0"/>
              <a:t>T</a:t>
            </a:r>
            <a:r>
              <a:rPr lang="en-US" dirty="0" smtClean="0"/>
              <a:t>hink of oil inventories held in tanks or cattle in feed lots.</a:t>
            </a:r>
            <a:r>
              <a:rPr lang="en-US" sz="1100" dirty="0" smtClean="0"/>
              <a:t/>
            </a:r>
            <a:br>
              <a:rPr lang="en-US" sz="1100" dirty="0" smtClean="0"/>
            </a:br>
            <a:endParaRPr lang="en-US" sz="1100" dirty="0" smtClean="0"/>
          </a:p>
          <a:p>
            <a:r>
              <a:rPr lang="en-US" dirty="0" smtClean="0"/>
              <a:t>¤  </a:t>
            </a:r>
            <a:r>
              <a:rPr lang="en-US" sz="3600" dirty="0" smtClean="0"/>
              <a:t>by encouraging speculators to shift out of spot commodity contracts, and into treasury bills</a:t>
            </a:r>
            <a:r>
              <a:rPr lang="en-US" sz="3600" dirty="0"/>
              <a:t>.</a:t>
            </a:r>
            <a:endParaRPr lang="en-US" sz="3600" dirty="0" smtClean="0"/>
          </a:p>
          <a:p>
            <a:pPr lvl="1"/>
            <a:r>
              <a:rPr lang="en-US" dirty="0" smtClean="0"/>
              <a:t>Think of the “</a:t>
            </a:r>
            <a:r>
              <a:rPr lang="en-US" dirty="0" err="1" smtClean="0"/>
              <a:t>financialization</a:t>
            </a:r>
            <a:r>
              <a:rPr lang="en-US" dirty="0" smtClean="0"/>
              <a:t>" of commodities</a:t>
            </a:r>
            <a:r>
              <a:rPr lang="en-US" sz="1000" dirty="0" smtClean="0"/>
              <a:t>..</a:t>
            </a:r>
            <a:br>
              <a:rPr lang="en-US" sz="1000" dirty="0" smtClean="0"/>
            </a:br>
            <a:endParaRPr lang="en-US" sz="1000" dirty="0" smtClean="0"/>
          </a:p>
          <a:p>
            <a:r>
              <a:rPr lang="en-US" dirty="0" smtClean="0"/>
              <a:t>¤  </a:t>
            </a:r>
            <a:r>
              <a:rPr lang="en-US" sz="3600" dirty="0" smtClean="0"/>
              <a:t>by appreciating the domestic currency </a:t>
            </a:r>
          </a:p>
          <a:p>
            <a:pPr lvl="1"/>
            <a:r>
              <a:rPr lang="en-US" dirty="0" smtClean="0"/>
              <a:t>and so reducing the price of internationally traded commodities </a:t>
            </a:r>
            <a:br>
              <a:rPr lang="en-US" dirty="0" smtClean="0"/>
            </a:br>
            <a:r>
              <a:rPr lang="en-US" dirty="0" smtClean="0"/>
              <a:t>in domestic terms, </a:t>
            </a:r>
          </a:p>
          <a:p>
            <a:pPr lvl="1"/>
            <a:r>
              <a:rPr lang="en-US" dirty="0" smtClean="0"/>
              <a:t>even if the price hasn't fallen in terms of foreign currency.</a:t>
            </a:r>
          </a:p>
          <a:p>
            <a:endParaRPr lang="en-US" dirty="0"/>
          </a:p>
        </p:txBody>
      </p:sp>
    </p:spTree>
    <p:extLst>
      <p:ext uri="{BB962C8B-B14F-4D97-AF65-F5344CB8AC3E}">
        <p14:creationId xmlns:p14="http://schemas.microsoft.com/office/powerpoint/2010/main" val="9757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915400" cy="6477000"/>
              </a:xfrm>
            </p:spPr>
            <p:txBody>
              <a:bodyPr>
                <a:normAutofit fontScale="62500" lnSpcReduction="20000"/>
              </a:bodyPr>
              <a:lstStyle/>
              <a:p>
                <a:pPr marL="0" indent="0">
                  <a:buNone/>
                </a:pPr>
                <a:r>
                  <a:rPr lang="en-US" sz="4500" dirty="0" smtClean="0"/>
                  <a:t>The </a:t>
                </a:r>
                <a:r>
                  <a:rPr lang="en-US" sz="4500" dirty="0"/>
                  <a:t>relationship can be derived from 2</a:t>
                </a:r>
                <a:r>
                  <a:rPr lang="en-US" sz="4500" dirty="0" smtClean="0"/>
                  <a:t> simple assumptions.</a:t>
                </a:r>
                <a:r>
                  <a:rPr lang="en-US" sz="2900" dirty="0" smtClean="0"/>
                  <a:t/>
                </a:r>
                <a:br>
                  <a:rPr lang="en-US" sz="2900" dirty="0" smtClean="0"/>
                </a:br>
                <a:endParaRPr lang="en-US" sz="2900" dirty="0" smtClean="0"/>
              </a:p>
              <a:p>
                <a:r>
                  <a:rPr lang="en-US" sz="3800" dirty="0" smtClean="0"/>
                  <a:t>1</a:t>
                </a:r>
                <a:r>
                  <a:rPr lang="en-US" sz="3800" baseline="30000" dirty="0" smtClean="0"/>
                  <a:t>st</a:t>
                </a:r>
                <a:r>
                  <a:rPr lang="en-US" sz="3800" dirty="0" smtClean="0"/>
                  <a:t> assumption:  “regressive expectations.”</a:t>
                </a:r>
                <a:endParaRPr lang="en-US" sz="800" dirty="0" smtClean="0"/>
              </a:p>
              <a:p>
                <a:endParaRPr lang="en-US" sz="800" dirty="0"/>
              </a:p>
              <a:p>
                <a:r>
                  <a:rPr lang="en-US" sz="3800" dirty="0" smtClean="0"/>
                  <a:t>Let</a:t>
                </a:r>
                <a:r>
                  <a:rPr lang="en-US" sz="3800" dirty="0"/>
                  <a:t>:</a:t>
                </a:r>
                <a:r>
                  <a:rPr lang="en-US" sz="200" dirty="0"/>
                  <a:t/>
                </a:r>
                <a:br>
                  <a:rPr lang="en-US" sz="200" dirty="0"/>
                </a:br>
                <a:r>
                  <a:rPr lang="en-US" sz="200" dirty="0"/>
                  <a:t/>
                </a:r>
                <a:br>
                  <a:rPr lang="en-US" sz="200" dirty="0"/>
                </a:br>
                <a:r>
                  <a:rPr lang="en-US" sz="3800" i="1" dirty="0"/>
                  <a:t>s</a:t>
                </a:r>
                <a:r>
                  <a:rPr lang="en-US" sz="3800" dirty="0"/>
                  <a:t> ≡ the </a:t>
                </a:r>
                <a:r>
                  <a:rPr lang="en-US" sz="3800" dirty="0" smtClean="0"/>
                  <a:t>log </a:t>
                </a:r>
                <a:r>
                  <a:rPr lang="en-US" sz="3800" dirty="0"/>
                  <a:t>of the spot </a:t>
                </a:r>
                <a:r>
                  <a:rPr lang="en-US" sz="3800" dirty="0" smtClean="0"/>
                  <a:t>price of the commodity,</a:t>
                </a:r>
                <a:r>
                  <a:rPr lang="en-US" sz="500" dirty="0" smtClean="0"/>
                  <a:t/>
                </a:r>
                <a:br>
                  <a:rPr lang="en-US" sz="500" dirty="0" smtClean="0"/>
                </a:br>
                <a:r>
                  <a:rPr lang="en-US" sz="500" i="1" dirty="0"/>
                  <a:t/>
                </a:r>
                <a:br>
                  <a:rPr lang="en-US" sz="500" i="1" dirty="0"/>
                </a:br>
                <a:r>
                  <a:rPr lang="en-US" sz="3800" i="1" dirty="0"/>
                  <a:t>p </a:t>
                </a:r>
                <a:r>
                  <a:rPr lang="en-US" sz="3800" dirty="0"/>
                  <a:t>≡ the (log of the) economy-wide price index</a:t>
                </a:r>
                <a:r>
                  <a:rPr lang="en-US" sz="3800" dirty="0" smtClean="0"/>
                  <a:t>,</a:t>
                </a:r>
                <a:r>
                  <a:rPr lang="en-US" sz="500" dirty="0" smtClean="0"/>
                  <a:t/>
                </a:r>
                <a:br>
                  <a:rPr lang="en-US" sz="500" dirty="0" smtClean="0"/>
                </a:br>
                <a:r>
                  <a:rPr lang="en-US" sz="500" dirty="0" smtClean="0"/>
                  <a:t> </a:t>
                </a:r>
                <a:r>
                  <a:rPr lang="en-US" sz="500" i="1" dirty="0"/>
                  <a:t/>
                </a:r>
                <a:br>
                  <a:rPr lang="en-US" sz="500" i="1" dirty="0"/>
                </a:br>
                <a:r>
                  <a:rPr lang="en-US" sz="3800" i="1" dirty="0"/>
                  <a:t>q </a:t>
                </a:r>
                <a:r>
                  <a:rPr lang="en-US" sz="3800" dirty="0"/>
                  <a:t>≡</a:t>
                </a:r>
                <a:r>
                  <a:rPr lang="en-US" sz="3800" i="1" dirty="0"/>
                  <a:t> s-p</a:t>
                </a:r>
                <a:r>
                  <a:rPr lang="en-US" sz="3800" dirty="0"/>
                  <a:t>, the (log) real price of the commodity, </a:t>
                </a:r>
                <a:r>
                  <a:rPr lang="en-US" sz="3800" dirty="0" smtClean="0"/>
                  <a:t>and</a:t>
                </a:r>
                <a:endParaRPr lang="en-US" sz="500" dirty="0" smtClean="0"/>
              </a:p>
              <a:p>
                <a:endParaRPr lang="en-US" sz="500" dirty="0" smtClean="0"/>
              </a:p>
              <a:p>
                <a:pPr marL="0" indent="0">
                  <a:buNone/>
                </a:pPr>
                <a14:m>
                  <m:oMath xmlns:m="http://schemas.openxmlformats.org/officeDocument/2006/math">
                    <m:r>
                      <a:rPr lang="en-US" sz="3800" b="0" i="1" smtClean="0">
                        <a:latin typeface="Cambria Math"/>
                      </a:rPr>
                      <m:t>     </m:t>
                    </m:r>
                    <m:acc>
                      <m:accPr>
                        <m:chr m:val="̅"/>
                        <m:ctrlPr>
                          <a:rPr lang="pt-PT" sz="3800" i="1">
                            <a:latin typeface="Cambria Math"/>
                          </a:rPr>
                        </m:ctrlPr>
                      </m:accPr>
                      <m:e>
                        <m:r>
                          <a:rPr lang="en-US" sz="3800" i="1">
                            <a:latin typeface="Cambria Math"/>
                          </a:rPr>
                          <m:t>𝑞</m:t>
                        </m:r>
                      </m:e>
                    </m:acc>
                  </m:oMath>
                </a14:m>
                <a:r>
                  <a:rPr lang="en-US" sz="3800" dirty="0"/>
                  <a:t> ≡</a:t>
                </a:r>
                <a:r>
                  <a:rPr lang="en-US" sz="3800" i="1" dirty="0"/>
                  <a:t> </a:t>
                </a:r>
                <a:r>
                  <a:rPr lang="en-US" sz="3800" dirty="0"/>
                  <a:t>the long run equilibrium (</a:t>
                </a:r>
                <a:r>
                  <a:rPr lang="en-US" sz="3800" dirty="0" smtClean="0"/>
                  <a:t>log) real </a:t>
                </a:r>
                <a:r>
                  <a:rPr lang="en-US" sz="3800" dirty="0"/>
                  <a:t>price of the commodity</a:t>
                </a:r>
                <a:r>
                  <a:rPr lang="en-US" sz="3800" dirty="0" smtClean="0"/>
                  <a:t>.</a:t>
                </a:r>
                <a:r>
                  <a:rPr lang="en-US" sz="2500" dirty="0" smtClean="0"/>
                  <a:t/>
                </a:r>
                <a:br>
                  <a:rPr lang="en-US" sz="2500" dirty="0" smtClean="0"/>
                </a:br>
                <a:endParaRPr lang="en-US" sz="2500" dirty="0"/>
              </a:p>
              <a:p>
                <a:r>
                  <a:rPr lang="en-US" sz="4000" dirty="0"/>
                  <a:t>Market participants </a:t>
                </a:r>
                <a:r>
                  <a:rPr lang="en-US" sz="4000" dirty="0" smtClean="0"/>
                  <a:t>observe </a:t>
                </a:r>
                <a:r>
                  <a:rPr lang="en-US" sz="4000" dirty="0"/>
                  <a:t>the real </a:t>
                </a:r>
                <a:r>
                  <a:rPr lang="en-US" sz="4000" dirty="0" smtClean="0"/>
                  <a:t>commodity price </a:t>
                </a:r>
                <a:r>
                  <a:rPr lang="en-US" sz="4000" i="1" dirty="0" smtClean="0"/>
                  <a:t>q </a:t>
                </a:r>
                <a:r>
                  <a:rPr lang="en-US" sz="4000" dirty="0" smtClean="0"/>
                  <a:t>today </a:t>
                </a:r>
                <a:r>
                  <a:rPr lang="en-US" sz="4000" dirty="0"/>
                  <a:t>l</a:t>
                </a:r>
                <a:r>
                  <a:rPr lang="en-US" sz="4000" dirty="0" smtClean="0"/>
                  <a:t>ying </a:t>
                </a:r>
                <a:r>
                  <a:rPr lang="en-US" sz="4000" dirty="0"/>
                  <a:t>either above or below its </a:t>
                </a:r>
                <a:r>
                  <a:rPr lang="en-US" sz="4000" dirty="0" smtClean="0"/>
                  <a:t>long-run </a:t>
                </a:r>
                <a:r>
                  <a:rPr lang="en-US" sz="4000" dirty="0"/>
                  <a:t>equilibrium </a:t>
                </a:r>
                <a:r>
                  <a:rPr lang="en-US" sz="4000" dirty="0" smtClean="0"/>
                  <a:t>value </a:t>
                </a:r>
                <a14:m>
                  <m:oMath xmlns:m="http://schemas.openxmlformats.org/officeDocument/2006/math">
                    <m:acc>
                      <m:accPr>
                        <m:chr m:val="̅"/>
                        <m:ctrlPr>
                          <a:rPr lang="pt-PT" sz="4000" i="1">
                            <a:latin typeface="Cambria Math"/>
                          </a:rPr>
                        </m:ctrlPr>
                      </m:accPr>
                      <m:e>
                        <m:r>
                          <a:rPr lang="en-US" sz="4000" i="1">
                            <a:latin typeface="Cambria Math"/>
                          </a:rPr>
                          <m:t>𝑞</m:t>
                        </m:r>
                      </m:e>
                    </m:acc>
                  </m:oMath>
                </a14:m>
                <a:r>
                  <a:rPr lang="en-US" sz="4000" dirty="0" smtClean="0"/>
                  <a:t>. They expect </a:t>
                </a:r>
                <a:r>
                  <a:rPr lang="en-US" sz="4000" dirty="0"/>
                  <a:t>it to return </a:t>
                </a:r>
                <a:r>
                  <a:rPr lang="en-US" sz="4000" dirty="0" smtClean="0"/>
                  <a:t>to </a:t>
                </a:r>
                <a:r>
                  <a:rPr lang="en-US" sz="4000" dirty="0"/>
                  <a:t>equilibrium </a:t>
                </a:r>
                <a:r>
                  <a:rPr lang="en-US" sz="4000" dirty="0" smtClean="0"/>
                  <a:t>over </a:t>
                </a:r>
                <a:r>
                  <a:rPr lang="en-US" sz="4000" dirty="0"/>
                  <a:t>time, </a:t>
                </a:r>
                <a:r>
                  <a:rPr lang="en-US" sz="4000" dirty="0" smtClean="0"/>
                  <a:t/>
                </a:r>
                <a:br>
                  <a:rPr lang="en-US" sz="4000" dirty="0" smtClean="0"/>
                </a:br>
                <a:r>
                  <a:rPr lang="en-US" sz="4000" dirty="0" smtClean="0"/>
                  <a:t>at </a:t>
                </a:r>
                <a:r>
                  <a:rPr lang="en-US" sz="4000" dirty="0"/>
                  <a:t>an annual rate </a:t>
                </a:r>
                <a:r>
                  <a:rPr lang="en-US" sz="4000" dirty="0" smtClean="0"/>
                  <a:t>proportionate </a:t>
                </a:r>
                <a:r>
                  <a:rPr lang="en-US" sz="4000" dirty="0"/>
                  <a:t>to the gap:</a:t>
                </a:r>
                <a:r>
                  <a:rPr lang="en-US" sz="2200" dirty="0"/>
                  <a:t/>
                </a:r>
                <a:br>
                  <a:rPr lang="en-US" sz="2200" dirty="0"/>
                </a:br>
                <a:endParaRPr lang="en-US" sz="2200" dirty="0"/>
              </a:p>
              <a:p>
                <a:r>
                  <a:rPr lang="pt-PT" sz="5100" i="1" dirty="0"/>
                  <a:t>E</a:t>
                </a:r>
                <a:r>
                  <a:rPr lang="pt-PT" sz="5100" dirty="0"/>
                  <a:t>[</a:t>
                </a:r>
                <a:r>
                  <a:rPr lang="en-US" sz="5100" dirty="0"/>
                  <a:t>Δ</a:t>
                </a:r>
                <a:r>
                  <a:rPr lang="pt-PT" sz="5100" i="1" dirty="0"/>
                  <a:t>q</a:t>
                </a:r>
                <a:r>
                  <a:rPr lang="pt-PT" sz="5100" dirty="0"/>
                  <a:t>] </a:t>
                </a:r>
                <a:r>
                  <a:rPr lang="pt-PT" sz="5100" dirty="0" smtClean="0"/>
                  <a:t>≡  </a:t>
                </a:r>
                <a:r>
                  <a:rPr lang="pt-PT" sz="5100" i="1" dirty="0" smtClean="0"/>
                  <a:t>E </a:t>
                </a:r>
                <a:r>
                  <a:rPr lang="pt-PT" sz="5100" dirty="0" smtClean="0"/>
                  <a:t>[</a:t>
                </a:r>
                <a:r>
                  <a:rPr lang="en-US" sz="5100" dirty="0" smtClean="0"/>
                  <a:t>Δ</a:t>
                </a:r>
                <a:r>
                  <a:rPr lang="pt-PT" sz="5100" dirty="0" smtClean="0"/>
                  <a:t>(</a:t>
                </a:r>
                <a:r>
                  <a:rPr lang="pt-PT" sz="5100" i="1" dirty="0" smtClean="0"/>
                  <a:t>s </a:t>
                </a:r>
                <a:r>
                  <a:rPr lang="pt-PT" sz="5100" i="1" dirty="0"/>
                  <a:t>– </a:t>
                </a:r>
                <a:r>
                  <a:rPr lang="pt-PT" sz="5100" i="1" dirty="0" smtClean="0"/>
                  <a:t>p</a:t>
                </a:r>
                <a:r>
                  <a:rPr lang="pt-PT" sz="5100" dirty="0" smtClean="0"/>
                  <a:t>)]  =</a:t>
                </a:r>
                <a:r>
                  <a:rPr lang="pt-PT" sz="5100" i="1" dirty="0" smtClean="0"/>
                  <a:t>  - </a:t>
                </a:r>
                <a:r>
                  <a:rPr lang="en-US" sz="5100" dirty="0"/>
                  <a:t>θ</a:t>
                </a:r>
                <a:r>
                  <a:rPr lang="pt-PT" sz="5100" i="1" dirty="0"/>
                  <a:t> (</a:t>
                </a:r>
                <a:r>
                  <a:rPr lang="pt-PT" sz="5100" i="1" dirty="0" smtClean="0"/>
                  <a:t>q</a:t>
                </a:r>
                <a:r>
                  <a:rPr lang="pt-PT" sz="1300" i="1" dirty="0" smtClean="0"/>
                  <a:t> </a:t>
                </a:r>
                <a:r>
                  <a:rPr lang="pt-PT" sz="5100" i="1" dirty="0" smtClean="0"/>
                  <a:t>-</a:t>
                </a:r>
                <a:r>
                  <a:rPr lang="en-US" sz="1300" i="1" dirty="0" smtClean="0"/>
                  <a:t> </a:t>
                </a:r>
                <a14:m>
                  <m:oMath xmlns:m="http://schemas.openxmlformats.org/officeDocument/2006/math">
                    <m:acc>
                      <m:accPr>
                        <m:chr m:val="̅"/>
                        <m:ctrlPr>
                          <a:rPr lang="pt-PT" sz="5100" i="1">
                            <a:latin typeface="Cambria Math"/>
                          </a:rPr>
                        </m:ctrlPr>
                      </m:accPr>
                      <m:e>
                        <m:r>
                          <a:rPr lang="en-US" sz="5100" i="1">
                            <a:latin typeface="Cambria Math"/>
                          </a:rPr>
                          <m:t>𝑞</m:t>
                        </m:r>
                      </m:e>
                    </m:acc>
                    <m:r>
                      <a:rPr lang="en-US" sz="5100" b="0" i="1" smtClean="0">
                        <a:latin typeface="Cambria Math"/>
                      </a:rPr>
                      <m:t>) </m:t>
                    </m:r>
                  </m:oMath>
                </a14:m>
                <a:r>
                  <a:rPr lang="pt-PT" sz="5100" dirty="0" smtClean="0"/>
                  <a:t>  </a:t>
                </a:r>
                <a:r>
                  <a:rPr lang="pt-PT" sz="5100" dirty="0"/>
                  <a:t>		(1</a:t>
                </a:r>
                <a:r>
                  <a:rPr lang="pt-PT" sz="5100" dirty="0" smtClean="0"/>
                  <a:t>)</a:t>
                </a:r>
              </a:p>
              <a:p>
                <a:pPr marL="0" indent="0">
                  <a:buNone/>
                </a:pPr>
                <a:r>
                  <a:rPr lang="pt-PT" sz="5100" dirty="0" smtClean="0"/>
                  <a:t>            or   </a:t>
                </a:r>
                <a:r>
                  <a:rPr lang="pt-PT" sz="5100" i="1" dirty="0" smtClean="0"/>
                  <a:t>E </a:t>
                </a:r>
                <a:r>
                  <a:rPr lang="pt-PT" sz="5100" dirty="0"/>
                  <a:t>(</a:t>
                </a:r>
                <a:r>
                  <a:rPr lang="en-US" sz="5100" dirty="0"/>
                  <a:t>Δ</a:t>
                </a:r>
                <a:r>
                  <a:rPr lang="pt-PT" sz="5100" i="1" dirty="0"/>
                  <a:t>s</a:t>
                </a:r>
                <a:r>
                  <a:rPr lang="pt-PT" sz="5100" dirty="0" smtClean="0"/>
                  <a:t>) </a:t>
                </a:r>
                <a:r>
                  <a:rPr lang="pt-PT" sz="5100" i="1" dirty="0" smtClean="0"/>
                  <a:t> </a:t>
                </a:r>
                <a:r>
                  <a:rPr lang="pt-PT" sz="5100" dirty="0" smtClean="0"/>
                  <a:t>=  </a:t>
                </a:r>
                <a:r>
                  <a:rPr lang="pt-PT" sz="5100" dirty="0"/>
                  <a:t>- </a:t>
                </a:r>
                <a:r>
                  <a:rPr lang="en-US" sz="5100" dirty="0"/>
                  <a:t>θ</a:t>
                </a:r>
                <a:r>
                  <a:rPr lang="pt-PT" sz="5100" i="1" dirty="0"/>
                  <a:t> </a:t>
                </a:r>
                <a:r>
                  <a:rPr lang="pt-PT" sz="5100" dirty="0"/>
                  <a:t>(</a:t>
                </a:r>
                <a:r>
                  <a:rPr lang="pt-PT" sz="5100" i="1" dirty="0" smtClean="0"/>
                  <a:t>q-</a:t>
                </a:r>
                <a14:m>
                  <m:oMath xmlns:m="http://schemas.openxmlformats.org/officeDocument/2006/math">
                    <m:acc>
                      <m:accPr>
                        <m:chr m:val="̅"/>
                        <m:ctrlPr>
                          <a:rPr lang="pt-PT" sz="5100" i="1" smtClean="0">
                            <a:latin typeface="Cambria Math"/>
                          </a:rPr>
                        </m:ctrlPr>
                      </m:accPr>
                      <m:e>
                        <m:r>
                          <a:rPr lang="en-US" sz="5100" b="0" i="1" smtClean="0">
                            <a:latin typeface="Cambria Math"/>
                          </a:rPr>
                          <m:t>𝑞</m:t>
                        </m:r>
                      </m:e>
                    </m:acc>
                  </m:oMath>
                </a14:m>
                <a:r>
                  <a:rPr lang="pt-PT" sz="5100" dirty="0"/>
                  <a:t>) + </a:t>
                </a:r>
                <a:r>
                  <a:rPr lang="pt-PT" sz="5100" i="1" dirty="0"/>
                  <a:t>E(</a:t>
                </a:r>
                <a:r>
                  <a:rPr lang="en-US" sz="5100" dirty="0"/>
                  <a:t>Δ</a:t>
                </a:r>
                <a:r>
                  <a:rPr lang="pt-PT" sz="5100" i="1" dirty="0"/>
                  <a:t>p</a:t>
                </a:r>
                <a:r>
                  <a:rPr lang="pt-PT" sz="5100" dirty="0"/>
                  <a:t>).	</a:t>
                </a:r>
                <a:r>
                  <a:rPr lang="pt-PT" sz="5100" dirty="0" smtClean="0"/>
                  <a:t> </a:t>
                </a:r>
                <a:r>
                  <a:rPr lang="pt-PT" sz="5100" dirty="0"/>
                  <a:t>	</a:t>
                </a:r>
                <a:r>
                  <a:rPr lang="en-US" sz="5100" dirty="0"/>
                  <a:t>(2)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915400" cy="6477000"/>
              </a:xfrm>
              <a:blipFill rotWithShape="1">
                <a:blip r:embed="rId2"/>
                <a:stretch>
                  <a:fillRect l="-1504" t="-2072"/>
                </a:stretch>
              </a:blipFill>
            </p:spPr>
            <p:txBody>
              <a:bodyPr/>
              <a:lstStyle/>
              <a:p>
                <a:r>
                  <a:rPr lang="en-US">
                    <a:noFill/>
                  </a:rPr>
                  <a:t> </a:t>
                </a:r>
              </a:p>
            </p:txBody>
          </p:sp>
        </mc:Fallback>
      </mc:AlternateContent>
      <p:sp>
        <p:nvSpPr>
          <p:cNvPr id="4" name="Title 1"/>
          <p:cNvSpPr>
            <a:spLocks noGrp="1"/>
          </p:cNvSpPr>
          <p:nvPr>
            <p:ph type="title"/>
          </p:nvPr>
        </p:nvSpPr>
        <p:spPr>
          <a:xfrm>
            <a:off x="457200" y="76200"/>
            <a:ext cx="8229600" cy="838200"/>
          </a:xfrm>
        </p:spPr>
        <p:txBody>
          <a:bodyPr>
            <a:normAutofit/>
          </a:bodyPr>
          <a:lstStyle/>
          <a:p>
            <a:r>
              <a:rPr lang="en-US" sz="3200" b="1" dirty="0" smtClean="0">
                <a:solidFill>
                  <a:srgbClr val="00C459"/>
                </a:solidFill>
                <a:latin typeface="+mn-lt"/>
              </a:rPr>
              <a:t>Derivation of the overshooting model</a:t>
            </a:r>
            <a:endParaRPr lang="en-US" sz="3200" dirty="0">
              <a:latin typeface="+mn-lt"/>
            </a:endParaRPr>
          </a:p>
        </p:txBody>
      </p:sp>
    </p:spTree>
    <p:extLst>
      <p:ext uri="{BB962C8B-B14F-4D97-AF65-F5344CB8AC3E}">
        <p14:creationId xmlns:p14="http://schemas.microsoft.com/office/powerpoint/2010/main" val="34543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723900"/>
                <a:ext cx="8839200" cy="6019800"/>
              </a:xfrm>
            </p:spPr>
            <p:txBody>
              <a:bodyPr>
                <a:normAutofit fontScale="77500" lnSpcReduction="20000"/>
              </a:bodyPr>
              <a:lstStyle/>
              <a:p>
                <a:pPr marL="457200" marR="0" indent="0">
                  <a:lnSpc>
                    <a:spcPct val="120000"/>
                  </a:lnSpc>
                  <a:spcBef>
                    <a:spcPts val="0"/>
                  </a:spcBef>
                  <a:spcAft>
                    <a:spcPts val="0"/>
                  </a:spcAft>
                  <a:buNone/>
                </a:pPr>
                <a:r>
                  <a:rPr lang="pt-PT" sz="4100" i="1" dirty="0" smtClean="0">
                    <a:solidFill>
                      <a:srgbClr val="000000"/>
                    </a:solidFill>
                    <a:effectLst/>
                    <a:ea typeface="Calibri"/>
                    <a:cs typeface="Times New Roman"/>
                  </a:rPr>
                  <a:t>             E </a:t>
                </a:r>
                <a:r>
                  <a:rPr lang="pt-P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pt-PT" sz="4100" i="1" dirty="0" smtClean="0">
                    <a:solidFill>
                      <a:srgbClr val="000000"/>
                    </a:solidFill>
                    <a:effectLst/>
                    <a:ea typeface="Calibri"/>
                    <a:cs typeface="Times New Roman"/>
                  </a:rPr>
                  <a:t>s</a:t>
                </a:r>
                <a:r>
                  <a:rPr lang="pt-PT" sz="4100" dirty="0" smtClean="0">
                    <a:solidFill>
                      <a:srgbClr val="000000"/>
                    </a:solidFill>
                    <a:effectLst/>
                    <a:ea typeface="Calibri"/>
                    <a:cs typeface="Times New Roman"/>
                  </a:rPr>
                  <a:t>)</a:t>
                </a:r>
                <a:r>
                  <a:rPr lang="pt-PT" sz="4100" i="1" dirty="0" smtClean="0">
                    <a:solidFill>
                      <a:srgbClr val="000000"/>
                    </a:solidFill>
                    <a:effectLst/>
                    <a:ea typeface="Calibri"/>
                    <a:cs typeface="Times New Roman"/>
                  </a:rPr>
                  <a:t>  =  - </a:t>
                </a:r>
                <a:r>
                  <a:rPr lang="en-US" sz="4100" dirty="0" smtClean="0">
                    <a:solidFill>
                      <a:srgbClr val="000000"/>
                    </a:solidFill>
                    <a:effectLst/>
                    <a:ea typeface="Calibri"/>
                    <a:cs typeface="Times New Roman"/>
                  </a:rPr>
                  <a:t>θ</a:t>
                </a:r>
                <a:r>
                  <a:rPr lang="pt-PT" sz="4100" dirty="0" smtClean="0">
                    <a:solidFill>
                      <a:srgbClr val="000000"/>
                    </a:solidFill>
                    <a:effectLst/>
                    <a:ea typeface="Calibri"/>
                    <a:cs typeface="Times New Roman"/>
                  </a:rPr>
                  <a:t> (</a:t>
                </a:r>
                <a:r>
                  <a:rPr lang="pt-PT" sz="4100" i="1" dirty="0" smtClean="0">
                    <a:solidFill>
                      <a:srgbClr val="000000"/>
                    </a:solidFill>
                    <a:effectLst/>
                    <a:ea typeface="Calibri"/>
                    <a:cs typeface="Times New Roman"/>
                  </a:rPr>
                  <a:t>q-</a:t>
                </a:r>
                <a14:m>
                  <m:oMath xmlns:m="http://schemas.openxmlformats.org/officeDocument/2006/math">
                    <m:acc>
                      <m:accPr>
                        <m:chr m:val="̅"/>
                        <m:ctrlPr>
                          <a:rPr lang="en-US" sz="4100" i="1" dirty="0" smtClean="0">
                            <a:solidFill>
                              <a:srgbClr val="000000"/>
                            </a:solidFill>
                            <a:effectLst/>
                            <a:latin typeface="Cambria Math"/>
                            <a:cs typeface="Times New Roman"/>
                          </a:rPr>
                        </m:ctrlPr>
                      </m:accPr>
                      <m:e>
                        <m:r>
                          <a:rPr lang="en-US" sz="4100" b="0" i="1" dirty="0" smtClean="0">
                            <a:solidFill>
                              <a:srgbClr val="000000"/>
                            </a:solidFill>
                            <a:effectLst/>
                            <a:latin typeface="Cambria Math"/>
                            <a:cs typeface="Times New Roman"/>
                          </a:rPr>
                          <m:t>𝑞</m:t>
                        </m:r>
                      </m:e>
                    </m:acc>
                  </m:oMath>
                </a14:m>
                <a:r>
                  <a:rPr lang="pt-PT" sz="4100" dirty="0" smtClean="0">
                    <a:solidFill>
                      <a:srgbClr val="000000"/>
                    </a:solidFill>
                    <a:effectLst/>
                    <a:ea typeface="Calibri"/>
                    <a:cs typeface="Times New Roman"/>
                  </a:rPr>
                  <a:t>) + </a:t>
                </a:r>
                <a:r>
                  <a:rPr lang="pt-PT" sz="4100" i="1" dirty="0" smtClean="0">
                    <a:solidFill>
                      <a:srgbClr val="000000"/>
                    </a:solidFill>
                    <a:effectLst/>
                    <a:ea typeface="Calibri"/>
                    <a:cs typeface="Times New Roman"/>
                  </a:rPr>
                  <a:t>E</a:t>
                </a:r>
                <a:r>
                  <a:rPr lang="pt-P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pt-PT" sz="4100" i="1" dirty="0" smtClean="0">
                    <a:solidFill>
                      <a:srgbClr val="000000"/>
                    </a:solidFill>
                    <a:effectLst/>
                    <a:ea typeface="Calibri"/>
                    <a:cs typeface="Times New Roman"/>
                  </a:rPr>
                  <a:t>p</a:t>
                </a:r>
                <a:r>
                  <a:rPr lang="pt-PT" sz="4100" dirty="0" smtClean="0">
                    <a:solidFill>
                      <a:srgbClr val="000000"/>
                    </a:solidFill>
                    <a:ea typeface="Calibri"/>
                    <a:cs typeface="Times New Roman"/>
                  </a:rPr>
                  <a:t>)         </a:t>
                </a:r>
                <a:r>
                  <a:rPr lang="en-US" sz="4100" dirty="0" smtClean="0">
                    <a:solidFill>
                      <a:srgbClr val="000000"/>
                    </a:solidFill>
                    <a:effectLst/>
                    <a:ea typeface="Calibri"/>
                    <a:cs typeface="Times New Roman"/>
                  </a:rPr>
                  <a:t>(2)</a:t>
                </a:r>
                <a:endParaRPr lang="en-US" sz="1300" dirty="0">
                  <a:solidFill>
                    <a:srgbClr val="000000"/>
                  </a:solidFill>
                  <a:ea typeface="Calibri"/>
                  <a:cs typeface="Times New Roman"/>
                </a:endParaRPr>
              </a:p>
              <a:p>
                <a:pPr marL="457200" marR="0" indent="0">
                  <a:lnSpc>
                    <a:spcPct val="120000"/>
                  </a:lnSpc>
                  <a:spcBef>
                    <a:spcPts val="0"/>
                  </a:spcBef>
                  <a:spcAft>
                    <a:spcPts val="0"/>
                  </a:spcAft>
                  <a:buNone/>
                </a:pPr>
                <a:r>
                  <a:rPr lang="en-US" sz="1300" b="1" dirty="0" smtClean="0">
                    <a:solidFill>
                      <a:srgbClr val="000000"/>
                    </a:solidFill>
                    <a:effectLst/>
                    <a:ea typeface="Calibri"/>
                    <a:cs typeface="Times New Roman"/>
                  </a:rPr>
                  <a:t/>
                </a:r>
                <a:br>
                  <a:rPr lang="en-US" sz="1300" b="1" dirty="0" smtClean="0">
                    <a:solidFill>
                      <a:srgbClr val="000000"/>
                    </a:solidFill>
                    <a:effectLst/>
                    <a:ea typeface="Calibri"/>
                    <a:cs typeface="Times New Roman"/>
                  </a:rPr>
                </a:br>
                <a:r>
                  <a:rPr lang="en-US" sz="4100" b="1" dirty="0" smtClean="0">
                    <a:solidFill>
                      <a:srgbClr val="000000"/>
                    </a:solidFill>
                    <a:effectLst/>
                    <a:ea typeface="Calibri"/>
                    <a:cs typeface="Times New Roman" pitchFamily="18" charset="0"/>
                  </a:rPr>
                  <a:t>+</a:t>
                </a:r>
                <a:r>
                  <a:rPr lang="en-US" sz="4100" dirty="0" smtClean="0">
                    <a:solidFill>
                      <a:srgbClr val="000000"/>
                    </a:solidFill>
                    <a:effectLst/>
                    <a:ea typeface="Calibri"/>
                    <a:cs typeface="Times New Roman" pitchFamily="18" charset="0"/>
                  </a:rPr>
                  <a:t> 2</a:t>
                </a:r>
                <a:r>
                  <a:rPr lang="en-US" sz="4100" baseline="30000" dirty="0" smtClean="0">
                    <a:cs typeface="Times New Roman" pitchFamily="18" charset="0"/>
                  </a:rPr>
                  <a:t>nd </a:t>
                </a:r>
                <a:r>
                  <a:rPr lang="en-US" sz="4100" dirty="0" smtClean="0">
                    <a:cs typeface="Times New Roman" pitchFamily="18" charset="0"/>
                  </a:rPr>
                  <a:t>assumption, speculative arbitrage:</a:t>
                </a:r>
              </a:p>
              <a:p>
                <a:pPr marL="457200" marR="0" indent="0">
                  <a:lnSpc>
                    <a:spcPct val="120000"/>
                  </a:lnSpc>
                  <a:spcBef>
                    <a:spcPts val="0"/>
                  </a:spcBef>
                  <a:spcAft>
                    <a:spcPts val="0"/>
                  </a:spcAft>
                  <a:buNone/>
                </a:pPr>
                <a:r>
                  <a:rPr lang="en-US" sz="600" dirty="0" smtClean="0"/>
                  <a:t/>
                </a:r>
                <a:br>
                  <a:rPr lang="en-US" sz="600" dirty="0" smtClean="0"/>
                </a:br>
                <a:r>
                  <a:rPr lang="en-US" sz="600" dirty="0" smtClean="0"/>
                  <a:t>                                                                               </a:t>
                </a:r>
                <a:r>
                  <a:rPr lang="en-US" sz="4100" i="1" dirty="0" smtClean="0">
                    <a:solidFill>
                      <a:srgbClr val="000000"/>
                    </a:solidFill>
                    <a:effectLst/>
                    <a:ea typeface="Calibri"/>
                    <a:cs typeface="Times New Roman"/>
                  </a:rPr>
                  <a:t>E </a:t>
                </a:r>
                <a:r>
                  <a:rPr lang="en-US" sz="4100" dirty="0" smtClean="0">
                    <a:solidFill>
                      <a:srgbClr val="000000"/>
                    </a:solidFill>
                    <a:effectLst/>
                    <a:ea typeface="Calibri"/>
                    <a:cs typeface="Times New Roman"/>
                  </a:rPr>
                  <a:t>(</a:t>
                </a:r>
                <a:r>
                  <a:rPr lang="en-US" sz="4100" dirty="0" err="1" smtClean="0">
                    <a:solidFill>
                      <a:srgbClr val="000000"/>
                    </a:solidFill>
                    <a:effectLst/>
                    <a:ea typeface="Calibri"/>
                    <a:cs typeface="Times New Roman"/>
                  </a:rPr>
                  <a:t>Δ</a:t>
                </a:r>
                <a:r>
                  <a:rPr lang="en-US" sz="4100" i="1" dirty="0" err="1" smtClean="0">
                    <a:solidFill>
                      <a:srgbClr val="000000"/>
                    </a:solidFill>
                    <a:effectLst/>
                    <a:ea typeface="Calibri"/>
                    <a:cs typeface="Times New Roman"/>
                  </a:rPr>
                  <a:t>s</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c </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i</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a:t>
                </a:r>
                <a:r>
                  <a:rPr lang="en-US" sz="4100" dirty="0" smtClean="0">
                    <a:solidFill>
                      <a:srgbClr val="000000"/>
                    </a:solidFill>
                    <a:ea typeface="Calibri"/>
                    <a:cs typeface="Times New Roman"/>
                  </a:rPr>
                  <a:t>(3)</a:t>
                </a:r>
                <a:endParaRPr lang="en-US" sz="4100" i="1" dirty="0" smtClean="0">
                  <a:solidFill>
                    <a:srgbClr val="000000"/>
                  </a:solidFill>
                  <a:ea typeface="Calibri"/>
                  <a:cs typeface="Times New Roman"/>
                </a:endParaRPr>
              </a:p>
              <a:p>
                <a:pPr marL="457200" marR="0" indent="0">
                  <a:lnSpc>
                    <a:spcPct val="120000"/>
                  </a:lnSpc>
                  <a:spcBef>
                    <a:spcPts val="0"/>
                  </a:spcBef>
                  <a:spcAft>
                    <a:spcPts val="0"/>
                  </a:spcAft>
                  <a:buNone/>
                </a:pPr>
                <a:r>
                  <a:rPr lang="en-US" sz="4100" i="1" dirty="0">
                    <a:solidFill>
                      <a:srgbClr val="000000"/>
                    </a:solidFill>
                    <a:ea typeface="Calibri"/>
                    <a:cs typeface="Times New Roman"/>
                  </a:rPr>
                  <a:t> </a:t>
                </a:r>
                <a:r>
                  <a:rPr lang="en-US" sz="4100" i="1" dirty="0" smtClean="0">
                    <a:solidFill>
                      <a:srgbClr val="000000"/>
                    </a:solidFill>
                    <a:ea typeface="Calibri"/>
                    <a:cs typeface="Times New Roman"/>
                  </a:rPr>
                  <a:t>             </a:t>
                </a:r>
                <a:r>
                  <a:rPr lang="en-US" sz="3100" dirty="0" smtClean="0">
                    <a:solidFill>
                      <a:srgbClr val="000000"/>
                    </a:solidFill>
                    <a:ea typeface="Calibri"/>
                    <a:cs typeface="Times New Roman"/>
                  </a:rPr>
                  <a:t>where </a:t>
                </a:r>
                <a:r>
                  <a:rPr lang="en-US" sz="3100" i="1" dirty="0">
                    <a:solidFill>
                      <a:srgbClr val="000000"/>
                    </a:solidFill>
                    <a:ea typeface="Calibri"/>
                    <a:cs typeface="Times New Roman"/>
                  </a:rPr>
                  <a:t>c ≡ </a:t>
                </a:r>
                <a:r>
                  <a:rPr lang="en-US" sz="3100" i="1" dirty="0" smtClean="0">
                    <a:solidFill>
                      <a:srgbClr val="000000"/>
                    </a:solidFill>
                    <a:ea typeface="Calibri"/>
                    <a:cs typeface="Times New Roman"/>
                  </a:rPr>
                  <a:t>net convenience yield</a:t>
                </a:r>
                <a:r>
                  <a:rPr lang="en-US" sz="4100" i="1" dirty="0" smtClean="0">
                    <a:solidFill>
                      <a:srgbClr val="000000"/>
                    </a:solidFill>
                    <a:ea typeface="Calibri"/>
                    <a:cs typeface="Times New Roman"/>
                  </a:rPr>
                  <a:t>.</a:t>
                </a:r>
                <a:r>
                  <a:rPr lang="en-US" sz="2900" i="1" dirty="0" smtClean="0">
                    <a:solidFill>
                      <a:srgbClr val="000000"/>
                    </a:solidFill>
                    <a:ea typeface="Calibri"/>
                    <a:cs typeface="Times New Roman"/>
                  </a:rPr>
                  <a:t>*</a:t>
                </a:r>
                <a:r>
                  <a:rPr lang="en-US" sz="2100" dirty="0" smtClean="0">
                    <a:solidFill>
                      <a:srgbClr val="FFFFFF"/>
                    </a:solidFill>
                    <a:effectLst/>
                    <a:ea typeface="Times New Roman"/>
                    <a:cs typeface="Times New Roman"/>
                  </a:rPr>
                  <a:t/>
                </a:r>
                <a:br>
                  <a:rPr lang="en-US" sz="2100" dirty="0" smtClean="0">
                    <a:solidFill>
                      <a:srgbClr val="FFFFFF"/>
                    </a:solidFill>
                    <a:effectLst/>
                    <a:ea typeface="Times New Roman"/>
                    <a:cs typeface="Times New Roman"/>
                  </a:rPr>
                </a:br>
                <a:endParaRPr lang="en-US" sz="2100" dirty="0" smtClean="0">
                  <a:solidFill>
                    <a:srgbClr val="FFFFFF"/>
                  </a:solidFill>
                  <a:effectLst/>
                  <a:ea typeface="Times New Roman"/>
                  <a:cs typeface="Times New Roman"/>
                </a:endParaRPr>
              </a:p>
              <a:p>
                <a:pPr marL="457200" marR="0" indent="0">
                  <a:lnSpc>
                    <a:spcPct val="120000"/>
                  </a:lnSpc>
                  <a:spcBef>
                    <a:spcPts val="0"/>
                  </a:spcBef>
                  <a:spcAft>
                    <a:spcPts val="0"/>
                  </a:spcAft>
                  <a:buNone/>
                </a:pPr>
                <a:r>
                  <a:rPr lang="it-IT" sz="4100" dirty="0" smtClean="0">
                    <a:solidFill>
                      <a:srgbClr val="000000"/>
                    </a:solidFill>
                    <a:effectLst/>
                    <a:ea typeface="Calibri"/>
                    <a:cs typeface="Times New Roman"/>
                  </a:rPr>
                  <a:t>            =&gt;          </a:t>
                </a:r>
                <a:r>
                  <a:rPr lang="it-IT" sz="4100" i="1"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θ</a:t>
                </a:r>
                <a:r>
                  <a:rPr lang="it-IT" sz="4100" i="1"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a:t>
                </a:r>
                <a:r>
                  <a:rPr lang="it-IT" sz="4100" i="1" dirty="0" smtClean="0">
                    <a:solidFill>
                      <a:srgbClr val="000000"/>
                    </a:solidFill>
                    <a:effectLst/>
                    <a:ea typeface="Calibri"/>
                    <a:cs typeface="Times New Roman"/>
                  </a:rPr>
                  <a:t>q-</a:t>
                </a:r>
                <a14:m>
                  <m:oMath xmlns:m="http://schemas.openxmlformats.org/officeDocument/2006/math">
                    <m:acc>
                      <m:accPr>
                        <m:chr m:val="̅"/>
                        <m:ctrlPr>
                          <a:rPr lang="en-US" sz="4100" i="1" dirty="0" smtClean="0">
                            <a:solidFill>
                              <a:srgbClr val="000000"/>
                            </a:solidFill>
                            <a:effectLst/>
                            <a:latin typeface="Cambria Math"/>
                            <a:cs typeface="Times New Roman"/>
                          </a:rPr>
                        </m:ctrlPr>
                      </m:accPr>
                      <m:e>
                        <m:r>
                          <a:rPr lang="en-US" sz="4100" b="0" i="1" dirty="0" smtClean="0">
                            <a:solidFill>
                              <a:srgbClr val="000000"/>
                            </a:solidFill>
                            <a:effectLst/>
                            <a:latin typeface="Cambria Math"/>
                            <a:cs typeface="Times New Roman"/>
                          </a:rPr>
                          <m:t>𝑞</m:t>
                        </m:r>
                      </m:e>
                    </m:acc>
                  </m:oMath>
                </a14:m>
                <a:r>
                  <a:rPr lang="pt-PT" sz="4100"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E</a:t>
                </a:r>
                <a:r>
                  <a:rPr lang="it-I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it-IT" sz="4100" i="1" dirty="0" smtClean="0">
                    <a:solidFill>
                      <a:srgbClr val="000000"/>
                    </a:solidFill>
                    <a:effectLst/>
                    <a:ea typeface="Calibri"/>
                    <a:cs typeface="Times New Roman"/>
                  </a:rPr>
                  <a:t>p</a:t>
                </a:r>
                <a:r>
                  <a:rPr lang="it-IT" sz="4100" dirty="0" smtClean="0">
                    <a:solidFill>
                      <a:srgbClr val="000000"/>
                    </a:solidFill>
                    <a:effectLst/>
                    <a:ea typeface="Calibri"/>
                    <a:cs typeface="Times New Roman"/>
                  </a:rPr>
                  <a:t>) + </a:t>
                </a:r>
                <a:r>
                  <a:rPr lang="it-IT" sz="4100" i="1" dirty="0" smtClean="0">
                    <a:solidFill>
                      <a:srgbClr val="000000"/>
                    </a:solidFill>
                    <a:effectLst/>
                    <a:ea typeface="Calibri"/>
                    <a:cs typeface="Times New Roman"/>
                  </a:rPr>
                  <a:t>c  </a:t>
                </a:r>
                <a:r>
                  <a:rPr lang="it-IT" sz="4100" dirty="0" smtClean="0">
                    <a:solidFill>
                      <a:srgbClr val="000000"/>
                    </a:solidFill>
                    <a:effectLst/>
                    <a:ea typeface="Calibri"/>
                    <a:cs typeface="Times New Roman"/>
                  </a:rPr>
                  <a:t>=</a:t>
                </a:r>
                <a:r>
                  <a:rPr lang="it-IT" sz="4100" i="1" dirty="0" smtClean="0">
                    <a:solidFill>
                      <a:srgbClr val="000000"/>
                    </a:solidFill>
                    <a:effectLst/>
                    <a:ea typeface="Calibri"/>
                    <a:cs typeface="Times New Roman"/>
                  </a:rPr>
                  <a:t>  i</a:t>
                </a:r>
                <a:endParaRPr lang="it-IT" sz="2100" dirty="0">
                  <a:solidFill>
                    <a:srgbClr val="000000"/>
                  </a:solidFill>
                  <a:ea typeface="Calibri"/>
                  <a:cs typeface="Times New Roman"/>
                </a:endParaRPr>
              </a:p>
              <a:p>
                <a:pPr marL="457200" marR="0" indent="0">
                  <a:lnSpc>
                    <a:spcPct val="120000"/>
                  </a:lnSpc>
                  <a:spcBef>
                    <a:spcPts val="0"/>
                  </a:spcBef>
                  <a:spcAft>
                    <a:spcPts val="0"/>
                  </a:spcAft>
                  <a:buNone/>
                </a:pPr>
                <a:endParaRPr lang="it-IT" sz="2100" dirty="0" smtClean="0">
                  <a:solidFill>
                    <a:srgbClr val="000000"/>
                  </a:solidFill>
                  <a:effectLst/>
                  <a:ea typeface="Calibri"/>
                  <a:cs typeface="Times New Roman"/>
                </a:endParaRPr>
              </a:p>
              <a:p>
                <a:pPr marL="457200" marR="0" indent="0">
                  <a:lnSpc>
                    <a:spcPct val="120000"/>
                  </a:lnSpc>
                  <a:spcBef>
                    <a:spcPts val="0"/>
                  </a:spcBef>
                  <a:spcAft>
                    <a:spcPts val="0"/>
                  </a:spcAft>
                  <a:buNone/>
                </a:pPr>
                <a:r>
                  <a:rPr lang="it-IT" sz="4100" dirty="0" smtClean="0">
                    <a:solidFill>
                      <a:srgbClr val="000000"/>
                    </a:solidFill>
                    <a:effectLst/>
                    <a:ea typeface="Calibri"/>
                    <a:cs typeface="Times New Roman"/>
                  </a:rPr>
                  <a:t>            =&gt;</a:t>
                </a:r>
                <a:r>
                  <a:rPr lang="it-IT" sz="4100" b="1"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q - </a:t>
                </a:r>
                <a14:m>
                  <m:oMath xmlns:m="http://schemas.openxmlformats.org/officeDocument/2006/math">
                    <m:acc>
                      <m:accPr>
                        <m:chr m:val="̅"/>
                        <m:ctrlPr>
                          <a:rPr lang="en-US" sz="4100" i="1" dirty="0">
                            <a:solidFill>
                              <a:srgbClr val="000000"/>
                            </a:solidFill>
                            <a:latin typeface="Cambria Math"/>
                            <a:cs typeface="Times New Roman"/>
                          </a:rPr>
                        </m:ctrlPr>
                      </m:accPr>
                      <m:e>
                        <m:r>
                          <a:rPr lang="en-US" sz="4100" i="1" dirty="0">
                            <a:solidFill>
                              <a:srgbClr val="000000"/>
                            </a:solidFill>
                            <a:latin typeface="Cambria Math"/>
                            <a:cs typeface="Times New Roman"/>
                          </a:rPr>
                          <m:t>𝑞</m:t>
                        </m:r>
                      </m:e>
                    </m:acc>
                  </m:oMath>
                </a14:m>
                <a:r>
                  <a:rPr lang="it-IT" sz="4100" i="1"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1/</a:t>
                </a:r>
                <a:r>
                  <a:rPr lang="en-US" sz="4100" dirty="0" smtClean="0">
                    <a:solidFill>
                      <a:srgbClr val="000000"/>
                    </a:solidFill>
                    <a:effectLst/>
                    <a:ea typeface="Calibri"/>
                    <a:cs typeface="Times New Roman"/>
                  </a:rPr>
                  <a:t>θ</a:t>
                </a:r>
                <a:r>
                  <a:rPr lang="it-IT" sz="4100" dirty="0" smtClean="0">
                    <a:solidFill>
                      <a:srgbClr val="000000"/>
                    </a:solidFill>
                    <a:effectLst/>
                    <a:ea typeface="Calibri"/>
                    <a:cs typeface="Times New Roman"/>
                  </a:rPr>
                  <a:t>) (</a:t>
                </a:r>
                <a:r>
                  <a:rPr lang="it-IT" sz="4100" i="1" dirty="0" smtClean="0">
                    <a:solidFill>
                      <a:srgbClr val="000000"/>
                    </a:solidFill>
                    <a:ea typeface="Calibri"/>
                    <a:cs typeface="Times New Roman"/>
                  </a:rPr>
                  <a:t>r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c</a:t>
                </a:r>
                <a:r>
                  <a:rPr lang="it-IT" sz="4100" dirty="0" smtClean="0">
                    <a:solidFill>
                      <a:srgbClr val="000000"/>
                    </a:solidFill>
                    <a:effectLst/>
                    <a:ea typeface="Calibri"/>
                    <a:cs typeface="Times New Roman"/>
                  </a:rPr>
                  <a:t>) </a:t>
                </a:r>
                <a:r>
                  <a:rPr lang="it-IT" sz="4100" dirty="0">
                    <a:solidFill>
                      <a:srgbClr val="000000"/>
                    </a:solidFill>
                    <a:ea typeface="Calibri"/>
                    <a:cs typeface="Times New Roman"/>
                  </a:rPr>
                  <a:t> </a:t>
                </a:r>
                <a:r>
                  <a:rPr lang="it-IT" sz="4100" dirty="0" smtClean="0">
                    <a:solidFill>
                      <a:srgbClr val="000000"/>
                    </a:solidFill>
                    <a:ea typeface="Calibri"/>
                    <a:cs typeface="Times New Roman"/>
                  </a:rPr>
                  <a:t> </a:t>
                </a:r>
                <a:r>
                  <a:rPr lang="it-IT" sz="4100"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(4).</a:t>
                </a:r>
                <a:r>
                  <a:rPr lang="en-US" sz="2000" dirty="0" smtClean="0">
                    <a:solidFill>
                      <a:srgbClr val="000000"/>
                    </a:solidFill>
                    <a:effectLst/>
                    <a:ea typeface="Calibri"/>
                    <a:cs typeface="Times New Roman"/>
                  </a:rPr>
                  <a:t/>
                </a:r>
                <a:br>
                  <a:rPr lang="en-US" sz="2000" dirty="0" smtClean="0">
                    <a:solidFill>
                      <a:srgbClr val="000000"/>
                    </a:solidFill>
                    <a:effectLst/>
                    <a:ea typeface="Calibri"/>
                    <a:cs typeface="Times New Roman"/>
                  </a:rPr>
                </a:br>
                <a:endParaRPr lang="en-US" sz="2000" dirty="0" smtClean="0">
                  <a:ea typeface="Calibri"/>
                  <a:cs typeface="Times New Roman"/>
                </a:endParaRPr>
              </a:p>
              <a:p>
                <a:pPr marL="914400" indent="-457200">
                  <a:lnSpc>
                    <a:spcPct val="120000"/>
                  </a:lnSpc>
                  <a:spcBef>
                    <a:spcPts val="0"/>
                  </a:spcBef>
                </a:pPr>
                <a:r>
                  <a:rPr lang="it-IT" sz="4100" dirty="0" smtClean="0">
                    <a:solidFill>
                      <a:srgbClr val="000000"/>
                    </a:solidFill>
                    <a:effectLst/>
                    <a:ea typeface="Calibri"/>
                    <a:cs typeface="Times New Roman"/>
                  </a:rPr>
                  <a:t>So</a:t>
                </a:r>
                <a:r>
                  <a:rPr lang="it-IT" sz="4100" i="1" dirty="0" smtClean="0">
                    <a:solidFill>
                      <a:srgbClr val="000000"/>
                    </a:solidFill>
                    <a:effectLst/>
                    <a:ea typeface="Calibri"/>
                    <a:cs typeface="Times New Roman"/>
                  </a:rPr>
                  <a:t> q </a:t>
                </a:r>
                <a:r>
                  <a:rPr lang="it-IT" sz="4100" dirty="0" smtClean="0">
                    <a:solidFill>
                      <a:srgbClr val="000000"/>
                    </a:solidFill>
                    <a:effectLst/>
                    <a:ea typeface="Calibri"/>
                    <a:cs typeface="Times New Roman"/>
                  </a:rPr>
                  <a:t>responds </a:t>
                </a:r>
                <a:r>
                  <a:rPr lang="it-IT" sz="4100" dirty="0" smtClean="0">
                    <a:solidFill>
                      <a:srgbClr val="000000"/>
                    </a:solidFill>
                    <a:ea typeface="Calibri"/>
                    <a:cs typeface="Times New Roman"/>
                  </a:rPr>
                  <a:t>negativ</a:t>
                </a:r>
                <a:r>
                  <a:rPr lang="it-IT" sz="4100" dirty="0" smtClean="0">
                    <a:solidFill>
                      <a:srgbClr val="000000"/>
                    </a:solidFill>
                    <a:effectLst/>
                    <a:ea typeface="Calibri"/>
                    <a:cs typeface="Times New Roman"/>
                  </a:rPr>
                  <a:t>ely to </a:t>
                </a:r>
              </a:p>
              <a:p>
                <a:pPr marL="457200" indent="0">
                  <a:lnSpc>
                    <a:spcPct val="120000"/>
                  </a:lnSpc>
                  <a:spcBef>
                    <a:spcPts val="0"/>
                  </a:spcBef>
                  <a:buNone/>
                </a:pPr>
                <a:r>
                  <a:rPr lang="it-IT" sz="4100" dirty="0" smtClean="0">
                    <a:solidFill>
                      <a:srgbClr val="000000"/>
                    </a:solidFill>
                    <a:effectLst/>
                    <a:ea typeface="Calibri"/>
                    <a:cs typeface="Times New Roman"/>
                  </a:rPr>
                  <a:t>     the real interest rate, </a:t>
                </a:r>
                <a:r>
                  <a:rPr lang="it-IT" sz="4100" i="1" dirty="0" smtClean="0">
                    <a:solidFill>
                      <a:srgbClr val="000000"/>
                    </a:solidFill>
                    <a:effectLst/>
                    <a:ea typeface="Calibri"/>
                    <a:cs typeface="Times New Roman"/>
                  </a:rPr>
                  <a:t>r ≡ i – E</a:t>
                </a:r>
                <a:r>
                  <a:rPr lang="en-US" sz="4100" dirty="0">
                    <a:solidFill>
                      <a:srgbClr val="000000"/>
                    </a:solidFill>
                    <a:ea typeface="Calibri"/>
                    <a:cs typeface="Times New Roman"/>
                  </a:rPr>
                  <a:t> </a:t>
                </a:r>
                <a:r>
                  <a:rPr lang="en-US" sz="4100" dirty="0" smtClean="0">
                    <a:solidFill>
                      <a:srgbClr val="000000"/>
                    </a:solidFill>
                    <a:ea typeface="Calibri"/>
                    <a:cs typeface="Times New Roman"/>
                  </a:rPr>
                  <a:t>(</a:t>
                </a:r>
                <a:r>
                  <a:rPr lang="en-US" sz="4100" dirty="0" err="1" smtClean="0">
                    <a:solidFill>
                      <a:srgbClr val="000000"/>
                    </a:solidFill>
                    <a:ea typeface="Calibri"/>
                    <a:cs typeface="Times New Roman"/>
                  </a:rPr>
                  <a:t>Δ</a:t>
                </a:r>
                <a:r>
                  <a:rPr lang="en-US" sz="4100" i="1" dirty="0" err="1" smtClean="0">
                    <a:solidFill>
                      <a:srgbClr val="000000"/>
                    </a:solidFill>
                    <a:effectLst/>
                    <a:ea typeface="Calibri"/>
                    <a:cs typeface="Times New Roman"/>
                  </a:rPr>
                  <a:t>p</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a:t>
                </a:r>
                <a:r>
                  <a:rPr lang="it-IT" sz="300" dirty="0" smtClean="0">
                    <a:solidFill>
                      <a:srgbClr val="000000"/>
                    </a:solidFill>
                    <a:effectLst/>
                    <a:ea typeface="Calibri"/>
                    <a:cs typeface="Times New Roman"/>
                  </a:rPr>
                  <a:t/>
                </a:r>
                <a:br>
                  <a:rPr lang="it-IT" sz="300" dirty="0" smtClean="0">
                    <a:solidFill>
                      <a:srgbClr val="000000"/>
                    </a:solidFill>
                    <a:effectLst/>
                    <a:ea typeface="Calibri"/>
                    <a:cs typeface="Times New Roman"/>
                  </a:rPr>
                </a:br>
                <a:endParaRPr lang="it-IT" sz="300" dirty="0" smtClean="0">
                  <a:solidFill>
                    <a:srgbClr val="000000"/>
                  </a:solidFill>
                  <a:effectLst/>
                  <a:ea typeface="Calibri"/>
                  <a:cs typeface="Times New Roman"/>
                </a:endParaRPr>
              </a:p>
              <a:p>
                <a:pPr marL="1314450" lvl="1" indent="-457200">
                  <a:lnSpc>
                    <a:spcPct val="120000"/>
                  </a:lnSpc>
                  <a:spcBef>
                    <a:spcPts val="0"/>
                  </a:spcBef>
                </a:pPr>
                <a:r>
                  <a:rPr lang="it-IT" sz="3200" dirty="0">
                    <a:solidFill>
                      <a:srgbClr val="000000"/>
                    </a:solidFill>
                    <a:cs typeface="Times New Roman"/>
                  </a:rPr>
                  <a:t>h</a:t>
                </a:r>
                <a:r>
                  <a:rPr lang="it-IT" sz="3200" dirty="0" smtClean="0">
                    <a:solidFill>
                      <a:srgbClr val="000000"/>
                    </a:solidFill>
                    <a:cs typeface="Times New Roman"/>
                  </a:rPr>
                  <a:t>olding</a:t>
                </a:r>
                <a14:m>
                  <m:oMath xmlns:m="http://schemas.openxmlformats.org/officeDocument/2006/math">
                    <m:r>
                      <a:rPr lang="en-US" sz="3200" b="0" i="0" dirty="0" smtClean="0">
                        <a:solidFill>
                          <a:srgbClr val="000000"/>
                        </a:solidFill>
                        <a:effectLst/>
                        <a:latin typeface="Cambria Math"/>
                        <a:cs typeface="Times New Roman"/>
                      </a:rPr>
                      <m:t> </m:t>
                    </m:r>
                    <m:acc>
                      <m:accPr>
                        <m:chr m:val="̅"/>
                        <m:ctrlPr>
                          <a:rPr lang="en-US" sz="3200" i="1" dirty="0" smtClean="0">
                            <a:solidFill>
                              <a:srgbClr val="000000"/>
                            </a:solidFill>
                            <a:effectLst/>
                            <a:latin typeface="Cambria Math"/>
                            <a:cs typeface="Times New Roman"/>
                          </a:rPr>
                        </m:ctrlPr>
                      </m:accPr>
                      <m:e>
                        <m:r>
                          <a:rPr lang="en-US" sz="3200" b="0" i="1" dirty="0" smtClean="0">
                            <a:solidFill>
                              <a:srgbClr val="000000"/>
                            </a:solidFill>
                            <a:effectLst/>
                            <a:latin typeface="Cambria Math"/>
                            <a:cs typeface="Times New Roman"/>
                          </a:rPr>
                          <m:t>𝑞</m:t>
                        </m:r>
                      </m:e>
                    </m:acc>
                    <m:r>
                      <a:rPr lang="en-US" sz="3200" i="1" dirty="0" smtClean="0">
                        <a:solidFill>
                          <a:srgbClr val="000000"/>
                        </a:solidFill>
                        <a:effectLst/>
                        <a:latin typeface="Cambria Math"/>
                        <a:ea typeface="Calibri"/>
                        <a:cs typeface="Times New Roman"/>
                      </a:rPr>
                      <m:t> </m:t>
                    </m:r>
                    <m:r>
                      <a:rPr lang="en-US" sz="3200" b="0" i="0" dirty="0" smtClean="0">
                        <a:solidFill>
                          <a:srgbClr val="000000"/>
                        </a:solidFill>
                        <a:effectLst/>
                        <a:latin typeface="Cambria Math"/>
                        <a:ea typeface="Calibri"/>
                        <a:cs typeface="Times New Roman"/>
                      </a:rPr>
                      <m:t>&amp;</m:t>
                    </m:r>
                  </m:oMath>
                </a14:m>
                <a:r>
                  <a:rPr lang="it-IT" sz="3200" i="1" dirty="0" smtClean="0">
                    <a:solidFill>
                      <a:srgbClr val="000000"/>
                    </a:solidFill>
                    <a:effectLst/>
                    <a:ea typeface="Calibri"/>
                    <a:cs typeface="Times New Roman"/>
                  </a:rPr>
                  <a:t> c</a:t>
                </a:r>
                <a:r>
                  <a:rPr lang="it-IT" sz="3200" dirty="0" smtClean="0">
                    <a:solidFill>
                      <a:srgbClr val="000000"/>
                    </a:solidFill>
                    <a:effectLst/>
                    <a:ea typeface="Calibri"/>
                    <a:cs typeface="Times New Roman"/>
                  </a:rPr>
                  <a:t> constant.</a:t>
                </a:r>
                <a:br>
                  <a:rPr lang="it-IT" sz="3200" dirty="0" smtClean="0">
                    <a:solidFill>
                      <a:srgbClr val="000000"/>
                    </a:solidFill>
                    <a:effectLst/>
                    <a:ea typeface="Calibri"/>
                    <a:cs typeface="Times New Roman"/>
                  </a:rPr>
                </a:br>
                <a:endParaRPr lang="it-IT" sz="3200" dirty="0" smtClean="0">
                  <a:solidFill>
                    <a:srgbClr val="000000"/>
                  </a:solidFill>
                  <a:effectLst/>
                  <a:ea typeface="Calibri"/>
                  <a:cs typeface="Times New Roman"/>
                </a:endParaRPr>
              </a:p>
              <a:p>
                <a:pPr marL="1314450" lvl="1" indent="-457200">
                  <a:lnSpc>
                    <a:spcPct val="120000"/>
                  </a:lnSpc>
                  <a:spcBef>
                    <a:spcPts val="0"/>
                  </a:spcBef>
                </a:pPr>
                <a:endParaRPr lang="en-US" sz="3200" dirty="0">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723900"/>
                <a:ext cx="8839200" cy="6019800"/>
              </a:xfrm>
              <a:blipFill rotWithShape="1">
                <a:blip r:embed="rId2"/>
                <a:stretch>
                  <a:fillRect t="-1216"/>
                </a:stretch>
              </a:blipFill>
            </p:spPr>
            <p:txBody>
              <a:bodyPr/>
              <a:lstStyle/>
              <a:p>
                <a:r>
                  <a:rPr lang="en-US">
                    <a:noFill/>
                  </a:rPr>
                  <a:t> </a:t>
                </a:r>
              </a:p>
            </p:txBody>
          </p:sp>
        </mc:Fallback>
      </mc:AlternateContent>
      <p:sp>
        <p:nvSpPr>
          <p:cNvPr id="14" name="Right Brace 13"/>
          <p:cNvSpPr/>
          <p:nvPr/>
        </p:nvSpPr>
        <p:spPr>
          <a:xfrm>
            <a:off x="7172789" y="609600"/>
            <a:ext cx="1056811" cy="2209800"/>
          </a:xfrm>
          <a:prstGeom prst="rightBrace">
            <a:avLst>
              <a:gd name="adj1" fmla="val 33781"/>
              <a:gd name="adj2" fmla="val 50000"/>
            </a:avLst>
          </a:prstGeom>
          <a:ln w="1079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600" b="1" i="1" dirty="0">
              <a:solidFill>
                <a:schemeClr val="bg2">
                  <a:lumMod val="25000"/>
                </a:schemeClr>
              </a:solidFill>
            </a:endParaRPr>
          </a:p>
        </p:txBody>
      </p:sp>
      <p:sp>
        <p:nvSpPr>
          <p:cNvPr id="15" name="Curved Left Arrow 14"/>
          <p:cNvSpPr/>
          <p:nvPr/>
        </p:nvSpPr>
        <p:spPr>
          <a:xfrm rot="804337">
            <a:off x="8060050" y="1683737"/>
            <a:ext cx="522627" cy="1885495"/>
          </a:xfrm>
          <a:prstGeom prst="curvedLeftArrow">
            <a:avLst>
              <a:gd name="adj1" fmla="val 25000"/>
              <a:gd name="adj2" fmla="val 63957"/>
              <a:gd name="adj3" fmla="val 2500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057400" y="-38100"/>
            <a:ext cx="5257800" cy="584775"/>
          </a:xfrm>
          <a:prstGeom prst="rect">
            <a:avLst/>
          </a:prstGeom>
          <a:noFill/>
        </p:spPr>
        <p:txBody>
          <a:bodyPr wrap="square" rtlCol="0">
            <a:spAutoFit/>
          </a:bodyPr>
          <a:lstStyle/>
          <a:p>
            <a:r>
              <a:rPr lang="en-US" sz="3200" dirty="0" smtClean="0">
                <a:latin typeface="Blackadder ITC" pitchFamily="82" charset="0"/>
              </a:rPr>
              <a:t>          </a:t>
            </a:r>
            <a:r>
              <a:rPr lang="en-US" sz="1600" dirty="0" smtClean="0">
                <a:solidFill>
                  <a:srgbClr val="00C459"/>
                </a:solidFill>
              </a:rPr>
              <a:t>Derivation of the overshooting model, continued</a:t>
            </a:r>
            <a:endParaRPr lang="en-US" sz="1600" dirty="0">
              <a:solidFill>
                <a:srgbClr val="00C459"/>
              </a:solidFill>
            </a:endParaRPr>
          </a:p>
        </p:txBody>
      </p:sp>
      <p:sp>
        <p:nvSpPr>
          <p:cNvPr id="7" name="Content Placeholder 2"/>
          <p:cNvSpPr txBox="1">
            <a:spLocks/>
          </p:cNvSpPr>
          <p:nvPr/>
        </p:nvSpPr>
        <p:spPr>
          <a:xfrm>
            <a:off x="609600" y="6248400"/>
            <a:ext cx="88392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lnSpc>
                <a:spcPct val="120000"/>
              </a:lnSpc>
              <a:spcBef>
                <a:spcPts val="0"/>
              </a:spcBef>
              <a:buFont typeface="Arial" pitchFamily="34" charset="0"/>
              <a:buNone/>
            </a:pPr>
            <a:r>
              <a:rPr lang="it-IT" sz="2000" dirty="0" smtClean="0">
                <a:solidFill>
                  <a:srgbClr val="000000"/>
                </a:solidFill>
                <a:ea typeface="Calibri"/>
                <a:cs typeface="Times New Roman"/>
              </a:rPr>
              <a:t>*  </a:t>
            </a:r>
            <a:r>
              <a:rPr lang="en-US" sz="2000" i="1" dirty="0" smtClean="0">
                <a:solidFill>
                  <a:srgbClr val="000000"/>
                </a:solidFill>
                <a:ea typeface="Calibri"/>
                <a:cs typeface="Times New Roman"/>
              </a:rPr>
              <a:t>c </a:t>
            </a:r>
            <a:r>
              <a:rPr lang="en-US" sz="2000" dirty="0">
                <a:solidFill>
                  <a:srgbClr val="000000"/>
                </a:solidFill>
                <a:ea typeface="Calibri"/>
                <a:cs typeface="Times New Roman"/>
              </a:rPr>
              <a:t>≡</a:t>
            </a:r>
            <a:r>
              <a:rPr lang="en-US" sz="2000" i="1" dirty="0">
                <a:solidFill>
                  <a:srgbClr val="000000"/>
                </a:solidFill>
                <a:ea typeface="Calibri"/>
                <a:cs typeface="Times New Roman"/>
              </a:rPr>
              <a:t> cy – </a:t>
            </a:r>
            <a:r>
              <a:rPr lang="en-US" sz="2000" i="1" dirty="0" err="1">
                <a:solidFill>
                  <a:srgbClr val="000000"/>
                </a:solidFill>
                <a:ea typeface="Calibri"/>
                <a:cs typeface="Times New Roman"/>
              </a:rPr>
              <a:t>sc</a:t>
            </a:r>
            <a:r>
              <a:rPr lang="en-US" sz="2000" i="1" dirty="0">
                <a:solidFill>
                  <a:srgbClr val="000000"/>
                </a:solidFill>
                <a:ea typeface="Calibri"/>
                <a:cs typeface="Times New Roman"/>
              </a:rPr>
              <a:t> – </a:t>
            </a:r>
            <a:r>
              <a:rPr lang="en-US" sz="2000" i="1" dirty="0" err="1" smtClean="0">
                <a:solidFill>
                  <a:srgbClr val="000000"/>
                </a:solidFill>
                <a:ea typeface="Calibri"/>
                <a:cs typeface="Times New Roman"/>
              </a:rPr>
              <a:t>rp</a:t>
            </a:r>
            <a:r>
              <a:rPr lang="en-US" sz="2000" i="1" dirty="0" smtClean="0">
                <a:solidFill>
                  <a:srgbClr val="000000"/>
                </a:solidFill>
                <a:ea typeface="Calibri"/>
                <a:cs typeface="Times New Roman"/>
              </a:rPr>
              <a:t> </a:t>
            </a:r>
            <a:r>
              <a:rPr lang="en-US" sz="2000" dirty="0">
                <a:solidFill>
                  <a:srgbClr val="000000"/>
                </a:solidFill>
                <a:ea typeface="Calibri"/>
                <a:cs typeface="Times New Roman"/>
              </a:rPr>
              <a:t>≡</a:t>
            </a:r>
            <a:r>
              <a:rPr lang="en-US" sz="2000" i="1" dirty="0" smtClean="0">
                <a:solidFill>
                  <a:srgbClr val="000000"/>
                </a:solidFill>
                <a:ea typeface="Calibri"/>
                <a:cs typeface="Times New Roman"/>
              </a:rPr>
              <a:t> convenience yield – storage cost – risk premium.</a:t>
            </a:r>
            <a:endParaRPr lang="it-IT" sz="2000" dirty="0">
              <a:solidFill>
                <a:srgbClr val="000000"/>
              </a:solidFill>
              <a:ea typeface="Calibri"/>
              <a:cs typeface="Times New Roman"/>
            </a:endParaRPr>
          </a:p>
          <a:p>
            <a:pPr marL="1314450" lvl="1" indent="-457200">
              <a:lnSpc>
                <a:spcPct val="120000"/>
              </a:lnSpc>
              <a:spcBef>
                <a:spcPts val="0"/>
              </a:spcBef>
            </a:pPr>
            <a:endParaRPr lang="en-US" sz="3200" dirty="0">
              <a:ea typeface="Calibri"/>
              <a:cs typeface="Times New Roman"/>
            </a:endParaRPr>
          </a:p>
        </p:txBody>
      </p:sp>
    </p:spTree>
    <p:extLst>
      <p:ext uri="{BB962C8B-B14F-4D97-AF65-F5344CB8AC3E}">
        <p14:creationId xmlns:p14="http://schemas.microsoft.com/office/powerpoint/2010/main" val="42291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686" y="1479397"/>
            <a:ext cx="7696200" cy="494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48200" y="6550968"/>
            <a:ext cx="1936749" cy="230832"/>
          </a:xfrm>
          <a:prstGeom prst="rect">
            <a:avLst/>
          </a:prstGeom>
          <a:noFill/>
        </p:spPr>
        <p:txBody>
          <a:bodyPr wrap="none" rtlCol="0">
            <a:spAutoFit/>
          </a:bodyPr>
          <a:lstStyle/>
          <a:p>
            <a:r>
              <a:rPr lang="en-US" sz="900" dirty="0" smtClean="0"/>
              <a:t>Thanks to Marco </a:t>
            </a:r>
            <a:r>
              <a:rPr lang="en-US" sz="900" dirty="0"/>
              <a:t>Martinez del Angel. </a:t>
            </a:r>
          </a:p>
        </p:txBody>
      </p:sp>
      <mc:AlternateContent xmlns:mc="http://schemas.openxmlformats.org/markup-compatibility/2006" xmlns:a14="http://schemas.microsoft.com/office/drawing/2010/main">
        <mc:Choice Requires="a14">
          <p:sp>
            <p:nvSpPr>
              <p:cNvPr id="5" name="TextBox 4"/>
              <p:cNvSpPr txBox="1"/>
              <p:nvPr/>
            </p:nvSpPr>
            <p:spPr>
              <a:xfrm>
                <a:off x="685800" y="253425"/>
                <a:ext cx="8077200" cy="584775"/>
              </a:xfrm>
              <a:prstGeom prst="rect">
                <a:avLst/>
              </a:prstGeom>
              <a:noFill/>
            </p:spPr>
            <p:txBody>
              <a:bodyPr wrap="square" rtlCol="0">
                <a:spAutoFit/>
              </a:bodyPr>
              <a:lstStyle/>
              <a:p>
                <a:r>
                  <a:rPr lang="en-US" sz="3200" dirty="0" smtClean="0">
                    <a:latin typeface="Blackadder ITC" pitchFamily="82" charset="0"/>
                  </a:rPr>
                  <a:t>         </a:t>
                </a:r>
                <a:r>
                  <a:rPr lang="en-US" sz="2800" b="1" dirty="0" smtClean="0">
                    <a:solidFill>
                      <a:srgbClr val="00C459"/>
                    </a:solidFill>
                  </a:rPr>
                  <a:t>The overshooting equation:  </a:t>
                </a:r>
                <a:r>
                  <a:rPr lang="en-US" sz="2800" b="1" i="1" dirty="0" smtClean="0">
                    <a:solidFill>
                      <a:srgbClr val="00C459"/>
                    </a:solidFill>
                  </a:rPr>
                  <a:t>q</a:t>
                </a:r>
                <a:r>
                  <a:rPr lang="en-US" sz="2800" b="1" dirty="0" smtClean="0">
                    <a:solidFill>
                      <a:srgbClr val="00C459"/>
                    </a:solidFill>
                  </a:rPr>
                  <a:t> = </a:t>
                </a:r>
                <a14:m>
                  <m:oMath xmlns:m="http://schemas.openxmlformats.org/officeDocument/2006/math">
                    <m:acc>
                      <m:accPr>
                        <m:chr m:val="̅"/>
                        <m:ctrlPr>
                          <a:rPr lang="en-US" sz="2800" b="1" i="1" smtClean="0">
                            <a:solidFill>
                              <a:srgbClr val="00C459"/>
                            </a:solidFill>
                            <a:latin typeface="Cambria Math"/>
                          </a:rPr>
                        </m:ctrlPr>
                      </m:accPr>
                      <m:e>
                        <m:r>
                          <a:rPr lang="en-US" sz="2800" b="1" i="1" smtClean="0">
                            <a:solidFill>
                              <a:srgbClr val="00C459"/>
                            </a:solidFill>
                            <a:latin typeface="Cambria Math"/>
                          </a:rPr>
                          <m:t>𝒒</m:t>
                        </m:r>
                      </m:e>
                    </m:acc>
                  </m:oMath>
                </a14:m>
                <a:r>
                  <a:rPr lang="en-US" sz="2800" b="1" dirty="0" smtClean="0">
                    <a:solidFill>
                      <a:srgbClr val="00C459"/>
                    </a:solidFill>
                  </a:rPr>
                  <a:t> - (1/</a:t>
                </a:r>
                <a:r>
                  <a:rPr lang="el-GR" sz="2800" b="1" dirty="0" smtClean="0">
                    <a:solidFill>
                      <a:srgbClr val="00C459"/>
                    </a:solidFill>
                  </a:rPr>
                  <a:t>ϑ</a:t>
                </a:r>
                <a:r>
                  <a:rPr lang="en-US" sz="2800" b="1" dirty="0" smtClean="0">
                    <a:solidFill>
                      <a:srgbClr val="00C459"/>
                    </a:solidFill>
                  </a:rPr>
                  <a:t>)(</a:t>
                </a:r>
                <a:r>
                  <a:rPr lang="en-US" sz="2800" b="1" i="1" dirty="0" smtClean="0">
                    <a:solidFill>
                      <a:srgbClr val="00C459"/>
                    </a:solidFill>
                  </a:rPr>
                  <a:t>r</a:t>
                </a:r>
                <a:r>
                  <a:rPr lang="en-US" sz="2800" b="1" dirty="0" smtClean="0">
                    <a:solidFill>
                      <a:srgbClr val="00C459"/>
                    </a:solidFill>
                  </a:rPr>
                  <a:t>-</a:t>
                </a:r>
                <a:r>
                  <a:rPr lang="en-US" sz="2800" b="1" i="1" dirty="0" smtClean="0">
                    <a:solidFill>
                      <a:srgbClr val="00C459"/>
                    </a:solidFill>
                  </a:rPr>
                  <a:t>c</a:t>
                </a:r>
                <a:r>
                  <a:rPr lang="en-US" sz="2800" b="1" dirty="0" smtClean="0">
                    <a:solidFill>
                      <a:srgbClr val="00C459"/>
                    </a:solidFill>
                  </a:rPr>
                  <a:t>)</a:t>
                </a:r>
                <a:endParaRPr lang="en-US" sz="2800" b="1" i="1" dirty="0">
                  <a:solidFill>
                    <a:srgbClr val="00C459"/>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253425"/>
                <a:ext cx="8077200" cy="584775"/>
              </a:xfrm>
              <a:prstGeom prst="rect">
                <a:avLst/>
              </a:prstGeom>
              <a:blipFill rotWithShape="1">
                <a:blip r:embed="rId3"/>
                <a:stretch>
                  <a:fillRect t="-8333" b="-19792"/>
                </a:stretch>
              </a:blipFill>
            </p:spPr>
            <p:txBody>
              <a:bodyPr/>
              <a:lstStyle/>
              <a:p>
                <a:r>
                  <a:rPr lang="en-US">
                    <a:noFill/>
                  </a:rPr>
                  <a:t> </a:t>
                </a:r>
              </a:p>
            </p:txBody>
          </p:sp>
        </mc:Fallback>
      </mc:AlternateContent>
      <p:sp>
        <p:nvSpPr>
          <p:cNvPr id="2" name="TextBox 1"/>
          <p:cNvSpPr txBox="1"/>
          <p:nvPr/>
        </p:nvSpPr>
        <p:spPr>
          <a:xfrm>
            <a:off x="990600" y="914400"/>
            <a:ext cx="7120154" cy="523220"/>
          </a:xfrm>
          <a:prstGeom prst="rect">
            <a:avLst/>
          </a:prstGeom>
          <a:noFill/>
        </p:spPr>
        <p:txBody>
          <a:bodyPr wrap="none" rtlCol="0">
            <a:spAutoFit/>
          </a:bodyPr>
          <a:lstStyle/>
          <a:p>
            <a:r>
              <a:rPr lang="en-US" sz="2800" i="1" dirty="0" smtClean="0"/>
              <a:t>q</a:t>
            </a:r>
            <a:r>
              <a:rPr lang="en-US" sz="2800" dirty="0" smtClean="0"/>
              <a:t> is negatively related to the real interest rat </a:t>
            </a:r>
            <a:r>
              <a:rPr lang="en-US" sz="2800" i="1" dirty="0" smtClean="0"/>
              <a:t>r.</a:t>
            </a:r>
            <a:endParaRPr lang="en-US" sz="2800" i="1" dirty="0"/>
          </a:p>
        </p:txBody>
      </p:sp>
      <p:sp>
        <p:nvSpPr>
          <p:cNvPr id="8" name="TextBox 7"/>
          <p:cNvSpPr txBox="1"/>
          <p:nvPr/>
        </p:nvSpPr>
        <p:spPr>
          <a:xfrm>
            <a:off x="621588" y="1974713"/>
            <a:ext cx="369012" cy="523220"/>
          </a:xfrm>
          <a:prstGeom prst="rect">
            <a:avLst/>
          </a:prstGeom>
          <a:solidFill>
            <a:schemeClr val="bg1"/>
          </a:solidFill>
          <a:ln>
            <a:solidFill>
              <a:schemeClr val="tx2">
                <a:lumMod val="75000"/>
              </a:schemeClr>
            </a:solidFill>
          </a:ln>
        </p:spPr>
        <p:txBody>
          <a:bodyPr wrap="none" rtlCol="0">
            <a:spAutoFit/>
          </a:bodyPr>
          <a:lstStyle/>
          <a:p>
            <a:r>
              <a:rPr lang="en-US" sz="2800" i="1" dirty="0" smtClean="0"/>
              <a:t>q</a:t>
            </a:r>
            <a:endParaRPr lang="en-US" sz="2800" i="1" dirty="0"/>
          </a:p>
        </p:txBody>
      </p:sp>
      <p:sp>
        <p:nvSpPr>
          <p:cNvPr id="10" name="TextBox 9"/>
          <p:cNvSpPr txBox="1"/>
          <p:nvPr/>
        </p:nvSpPr>
        <p:spPr>
          <a:xfrm>
            <a:off x="6273877" y="6115456"/>
            <a:ext cx="1305101" cy="307777"/>
          </a:xfrm>
          <a:prstGeom prst="rect">
            <a:avLst/>
          </a:prstGeom>
          <a:solidFill>
            <a:schemeClr val="bg1"/>
          </a:solidFill>
        </p:spPr>
        <p:txBody>
          <a:bodyPr wrap="none" rtlCol="0">
            <a:spAutoFit/>
          </a:bodyPr>
          <a:lstStyle/>
          <a:p>
            <a:r>
              <a:rPr lang="en-US" sz="1400" dirty="0" smtClean="0"/>
              <a:t>(inverted scale)</a:t>
            </a:r>
            <a:endParaRPr lang="en-US" sz="1400" dirty="0"/>
          </a:p>
        </p:txBody>
      </p:sp>
      <p:sp>
        <p:nvSpPr>
          <p:cNvPr id="11" name="TextBox 10"/>
          <p:cNvSpPr txBox="1"/>
          <p:nvPr/>
        </p:nvSpPr>
        <p:spPr>
          <a:xfrm>
            <a:off x="8039912" y="4429328"/>
            <a:ext cx="991297" cy="584775"/>
          </a:xfrm>
          <a:prstGeom prst="rect">
            <a:avLst/>
          </a:prstGeom>
          <a:solidFill>
            <a:schemeClr val="bg1"/>
          </a:solidFill>
          <a:ln>
            <a:solidFill>
              <a:schemeClr val="tx2">
                <a:lumMod val="75000"/>
              </a:schemeClr>
            </a:solidFill>
          </a:ln>
        </p:spPr>
        <p:txBody>
          <a:bodyPr wrap="none" rtlCol="0">
            <a:spAutoFit/>
          </a:bodyPr>
          <a:lstStyle/>
          <a:p>
            <a:r>
              <a:rPr lang="en-US" sz="1600" dirty="0" smtClean="0"/>
              <a:t>Tight </a:t>
            </a:r>
          </a:p>
          <a:p>
            <a:r>
              <a:rPr lang="en-US" sz="1600" dirty="0" smtClean="0"/>
              <a:t>money ↓</a:t>
            </a:r>
            <a:endParaRPr lang="en-US" sz="1600" dirty="0"/>
          </a:p>
        </p:txBody>
      </p:sp>
      <p:sp>
        <p:nvSpPr>
          <p:cNvPr id="12" name="TextBox 11"/>
          <p:cNvSpPr txBox="1"/>
          <p:nvPr/>
        </p:nvSpPr>
        <p:spPr>
          <a:xfrm>
            <a:off x="8001000" y="2310825"/>
            <a:ext cx="944810" cy="584775"/>
          </a:xfrm>
          <a:prstGeom prst="rect">
            <a:avLst/>
          </a:prstGeom>
          <a:solidFill>
            <a:schemeClr val="bg1"/>
          </a:solidFill>
          <a:ln>
            <a:solidFill>
              <a:schemeClr val="tx2">
                <a:lumMod val="75000"/>
              </a:schemeClr>
            </a:solidFill>
          </a:ln>
        </p:spPr>
        <p:txBody>
          <a:bodyPr wrap="none" rtlCol="0">
            <a:spAutoFit/>
          </a:bodyPr>
          <a:lstStyle/>
          <a:p>
            <a:r>
              <a:rPr lang="en-US" sz="1600" dirty="0" smtClean="0"/>
              <a:t>Easy</a:t>
            </a:r>
            <a:br>
              <a:rPr lang="en-US" sz="1600" dirty="0" smtClean="0"/>
            </a:br>
            <a:r>
              <a:rPr lang="en-US" sz="1600" dirty="0" smtClean="0"/>
              <a:t>money↑</a:t>
            </a:r>
            <a:endParaRPr lang="en-US" sz="1600" dirty="0"/>
          </a:p>
        </p:txBody>
      </p:sp>
    </p:spTree>
    <p:extLst>
      <p:ext uri="{BB962C8B-B14F-4D97-AF65-F5344CB8AC3E}">
        <p14:creationId xmlns:p14="http://schemas.microsoft.com/office/powerpoint/2010/main" val="9787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real </a:t>
            </a:r>
            <a:r>
              <a:rPr lang="en-US" sz="2800" dirty="0"/>
              <a:t>commodity price </a:t>
            </a:r>
            <a:r>
              <a:rPr lang="en-US" sz="2800" dirty="0" smtClean="0"/>
              <a:t>index is negatively related </a:t>
            </a:r>
            <a:br>
              <a:rPr lang="en-US" sz="2800" dirty="0" smtClean="0"/>
            </a:br>
            <a:r>
              <a:rPr lang="en-US" sz="2800" dirty="0" smtClean="0"/>
              <a:t>to the </a:t>
            </a:r>
            <a:r>
              <a:rPr lang="en-US" sz="2800" dirty="0"/>
              <a:t>real interest </a:t>
            </a:r>
            <a:r>
              <a:rPr lang="en-US" sz="2800" dirty="0" smtClean="0"/>
              <a:t>rate.</a:t>
            </a:r>
            <a:r>
              <a:rPr lang="en-US" sz="2800" dirty="0"/>
              <a:t/>
            </a:r>
            <a:br>
              <a:rPr lang="en-US" sz="2800" dirty="0"/>
            </a:b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667358751"/>
              </p:ext>
            </p:extLst>
          </p:nvPr>
        </p:nvGraphicFramePr>
        <p:xfrm>
          <a:off x="838200" y="1295400"/>
          <a:ext cx="7010400" cy="5098473"/>
        </p:xfrm>
        <a:graphic>
          <a:graphicData uri="http://schemas.openxmlformats.org/presentationml/2006/ole">
            <mc:AlternateContent xmlns:mc="http://schemas.openxmlformats.org/markup-compatibility/2006">
              <mc:Choice xmlns:v="urn:schemas-microsoft-com:vml" Requires="v">
                <p:oleObj spid="_x0000_s5262" name="Acrobat Document" r:id="rId3" imgW="3771698" imgH="2743166" progId="AcroExch.Document.DC">
                  <p:embed/>
                </p:oleObj>
              </mc:Choice>
              <mc:Fallback>
                <p:oleObj name="Acrobat Document" r:id="rId3" imgW="3771698" imgH="2743166" progId="AcroExch.Document.DC">
                  <p:embed/>
                  <p:pic>
                    <p:nvPicPr>
                      <p:cNvPr id="0" name=""/>
                      <p:cNvPicPr/>
                      <p:nvPr/>
                    </p:nvPicPr>
                    <p:blipFill>
                      <a:blip r:embed="rId4"/>
                      <a:stretch>
                        <a:fillRect/>
                      </a:stretch>
                    </p:blipFill>
                    <p:spPr>
                      <a:xfrm>
                        <a:off x="838200" y="1295400"/>
                        <a:ext cx="7010400" cy="5098473"/>
                      </a:xfrm>
                      <a:prstGeom prst="rect">
                        <a:avLst/>
                      </a:prstGeom>
                    </p:spPr>
                  </p:pic>
                </p:oleObj>
              </mc:Fallback>
            </mc:AlternateContent>
          </a:graphicData>
        </a:graphic>
      </p:graphicFrame>
      <p:sp>
        <p:nvSpPr>
          <p:cNvPr id="5" name="TextBox 4"/>
          <p:cNvSpPr txBox="1"/>
          <p:nvPr/>
        </p:nvSpPr>
        <p:spPr>
          <a:xfrm>
            <a:off x="5706323" y="6443990"/>
            <a:ext cx="1281120" cy="215444"/>
          </a:xfrm>
          <a:prstGeom prst="rect">
            <a:avLst/>
          </a:prstGeom>
          <a:noFill/>
        </p:spPr>
        <p:txBody>
          <a:bodyPr wrap="none" rtlCol="0">
            <a:spAutoFit/>
          </a:bodyPr>
          <a:lstStyle/>
          <a:p>
            <a:r>
              <a:rPr lang="en-US" sz="800" dirty="0" smtClean="0"/>
              <a:t>Thanks to Shruti Lakhtakia</a:t>
            </a:r>
            <a:endParaRPr lang="en-US" sz="800" dirty="0"/>
          </a:p>
        </p:txBody>
      </p:sp>
      <p:sp>
        <p:nvSpPr>
          <p:cNvPr id="6" name="TextBox 5"/>
          <p:cNvSpPr txBox="1"/>
          <p:nvPr/>
        </p:nvSpPr>
        <p:spPr>
          <a:xfrm>
            <a:off x="457200" y="1828800"/>
            <a:ext cx="369012" cy="523220"/>
          </a:xfrm>
          <a:prstGeom prst="rect">
            <a:avLst/>
          </a:prstGeom>
          <a:noFill/>
        </p:spPr>
        <p:txBody>
          <a:bodyPr wrap="none" rtlCol="0">
            <a:spAutoFit/>
          </a:bodyPr>
          <a:lstStyle/>
          <a:p>
            <a:r>
              <a:rPr lang="en-US" sz="2800" i="1" dirty="0" smtClean="0"/>
              <a:t>q</a:t>
            </a:r>
            <a:endParaRPr lang="en-US" sz="2800" i="1" dirty="0"/>
          </a:p>
        </p:txBody>
      </p:sp>
      <p:sp>
        <p:nvSpPr>
          <p:cNvPr id="7" name="TextBox 6"/>
          <p:cNvSpPr txBox="1"/>
          <p:nvPr/>
        </p:nvSpPr>
        <p:spPr>
          <a:xfrm>
            <a:off x="5787902" y="5715000"/>
            <a:ext cx="308098" cy="523220"/>
          </a:xfrm>
          <a:prstGeom prst="rect">
            <a:avLst/>
          </a:prstGeom>
          <a:noFill/>
        </p:spPr>
        <p:txBody>
          <a:bodyPr wrap="none" rtlCol="0">
            <a:spAutoFit/>
          </a:bodyPr>
          <a:lstStyle/>
          <a:p>
            <a:r>
              <a:rPr lang="en-US" sz="2800" i="1" dirty="0" smtClean="0"/>
              <a:t>r</a:t>
            </a:r>
            <a:endParaRPr lang="en-US" sz="2800" i="1" dirty="0"/>
          </a:p>
        </p:txBody>
      </p:sp>
    </p:spTree>
    <p:extLst>
      <p:ext uri="{BB962C8B-B14F-4D97-AF65-F5344CB8AC3E}">
        <p14:creationId xmlns:p14="http://schemas.microsoft.com/office/powerpoint/2010/main" val="313594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4680"/>
            <a:ext cx="8686800" cy="1477962"/>
          </a:xfrm>
        </p:spPr>
        <p:txBody>
          <a:bodyPr>
            <a:noAutofit/>
          </a:bodyPr>
          <a:lstStyle/>
          <a:p>
            <a:r>
              <a:rPr lang="en-US" sz="2400" dirty="0" smtClean="0"/>
              <a:t>Regression of real commodity price indices against real interest rate </a:t>
            </a:r>
            <a:r>
              <a:rPr lang="en-US" sz="3200" dirty="0" smtClean="0"/>
              <a:t/>
            </a:r>
            <a:br>
              <a:rPr lang="en-US" sz="3200" dirty="0" smtClean="0"/>
            </a:br>
            <a:r>
              <a:rPr lang="en-US" sz="2400" dirty="0" smtClean="0"/>
              <a:t>(1950-2012)</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5493525"/>
              </p:ext>
            </p:extLst>
          </p:nvPr>
        </p:nvGraphicFramePr>
        <p:xfrm>
          <a:off x="381000" y="1833880"/>
          <a:ext cx="8382000" cy="4556760"/>
        </p:xfrm>
        <a:graphic>
          <a:graphicData uri="http://schemas.openxmlformats.org/drawingml/2006/table">
            <a:tbl>
              <a:tblPr firstRow="1" firstCol="1" bandRow="1" bandCol="1">
                <a:tableStyleId>{5C22544A-7EE6-4342-B048-85BDC9FD1C3A}</a:tableStyleId>
              </a:tblPr>
              <a:tblGrid>
                <a:gridCol w="2286000"/>
                <a:gridCol w="1749777"/>
                <a:gridCol w="1526823"/>
                <a:gridCol w="1406171"/>
                <a:gridCol w="1413229"/>
              </a:tblGrid>
              <a:tr h="749639">
                <a:tc>
                  <a:txBody>
                    <a:bodyPr/>
                    <a:lstStyle/>
                    <a:p>
                      <a:pPr marL="0" marR="0" algn="ctr">
                        <a:lnSpc>
                          <a:spcPct val="115000"/>
                        </a:lnSpc>
                        <a:spcBef>
                          <a:spcPts val="0"/>
                        </a:spcBef>
                        <a:spcAft>
                          <a:spcPts val="1000"/>
                        </a:spcAft>
                      </a:pPr>
                      <a:r>
                        <a:rPr lang="en-AU" sz="2800" u="none" dirty="0" smtClean="0">
                          <a:effectLst/>
                        </a:rPr>
                        <a:t>Table 1</a:t>
                      </a:r>
                      <a:r>
                        <a:rPr lang="en-AU" sz="1800" u="none" dirty="0" smtClean="0">
                          <a:effectLst/>
                        </a:rPr>
                        <a:t/>
                      </a:r>
                      <a:br>
                        <a:rPr lang="en-AU" sz="1800" u="none" dirty="0" smtClean="0">
                          <a:effectLst/>
                        </a:rPr>
                      </a:br>
                      <a:endParaRPr lang="en-US" sz="1800" u="none" dirty="0">
                        <a:effectLst/>
                        <a:latin typeface="Calibri"/>
                        <a:ea typeface="Calibri"/>
                        <a:cs typeface="Times New Roman"/>
                      </a:endParaRPr>
                    </a:p>
                  </a:txBody>
                  <a:tcPr marL="55082" marR="55082" marT="0" marB="0" anchor="b"/>
                </a:tc>
                <a:tc gridSpan="4">
                  <a:txBody>
                    <a:bodyPr/>
                    <a:lstStyle/>
                    <a:p>
                      <a:pPr marL="0" marR="0" algn="ctr">
                        <a:lnSpc>
                          <a:spcPct val="115000"/>
                        </a:lnSpc>
                        <a:spcBef>
                          <a:spcPts val="0"/>
                        </a:spcBef>
                        <a:spcAft>
                          <a:spcPts val="1000"/>
                        </a:spcAft>
                      </a:pPr>
                      <a:r>
                        <a:rPr lang="en-AU" sz="2200" u="none" dirty="0" smtClean="0">
                          <a:effectLst/>
                        </a:rPr>
                        <a:t>Dependent </a:t>
                      </a:r>
                      <a:r>
                        <a:rPr lang="en-AU" sz="2200" u="none" dirty="0">
                          <a:effectLst/>
                        </a:rPr>
                        <a:t>variable: </a:t>
                      </a:r>
                      <a:r>
                        <a:rPr lang="en-AU" sz="2200" u="none" dirty="0" smtClean="0">
                          <a:effectLst/>
                        </a:rPr>
                        <a:t/>
                      </a:r>
                      <a:br>
                        <a:rPr lang="en-AU" sz="2200" u="none" dirty="0" smtClean="0">
                          <a:effectLst/>
                        </a:rPr>
                      </a:br>
                      <a:r>
                        <a:rPr lang="en-AU" sz="2200" u="none" dirty="0" smtClean="0">
                          <a:effectLst/>
                        </a:rPr>
                        <a:t>log </a:t>
                      </a:r>
                      <a:r>
                        <a:rPr lang="en-AU" sz="2200" u="none" dirty="0">
                          <a:effectLst/>
                        </a:rPr>
                        <a:t>of commodity price index, </a:t>
                      </a:r>
                      <a:r>
                        <a:rPr lang="en-AU" sz="2200" u="none" dirty="0" smtClean="0">
                          <a:effectLst/>
                        </a:rPr>
                        <a:t>deflated </a:t>
                      </a:r>
                      <a:r>
                        <a:rPr lang="en-AU" sz="2200" u="none" dirty="0">
                          <a:effectLst/>
                        </a:rPr>
                        <a:t>by US CPI</a:t>
                      </a:r>
                      <a:endParaRPr lang="en-US" sz="2200" u="none" dirty="0">
                        <a:effectLst/>
                        <a:latin typeface="Calibri"/>
                        <a:ea typeface="Calibri"/>
                        <a:cs typeface="Times New Roman"/>
                      </a:endParaRPr>
                    </a:p>
                  </a:txBody>
                  <a:tcPr marL="55082" marR="5508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621887">
                <a:tc>
                  <a:txBody>
                    <a:bodyPr/>
                    <a:lstStyle/>
                    <a:p>
                      <a:pPr marL="0" marR="0" algn="l">
                        <a:lnSpc>
                          <a:spcPct val="115000"/>
                        </a:lnSpc>
                        <a:spcBef>
                          <a:spcPts val="0"/>
                        </a:spcBef>
                        <a:spcAft>
                          <a:spcPts val="1000"/>
                        </a:spcAft>
                      </a:pPr>
                      <a:r>
                        <a:rPr lang="en-AU" sz="2000" u="none" dirty="0">
                          <a:effectLst/>
                        </a:rPr>
                        <a:t>VARIABLES</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CRB</a:t>
                      </a:r>
                      <a:br>
                        <a:rPr lang="en-AU" sz="2400" u="none" dirty="0">
                          <a:effectLst/>
                        </a:rPr>
                      </a:br>
                      <a:r>
                        <a:rPr lang="en-AU" sz="2400" u="none" dirty="0">
                          <a:effectLst/>
                        </a:rPr>
                        <a:t>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Dow Jones 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Moody’s</a:t>
                      </a:r>
                      <a:br>
                        <a:rPr lang="en-AU" sz="2400" u="none" dirty="0">
                          <a:effectLst/>
                        </a:rPr>
                      </a:br>
                      <a:r>
                        <a:rPr lang="en-AU" sz="2400" u="none" dirty="0">
                          <a:effectLst/>
                        </a:rPr>
                        <a:t> 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Goldman Sachs Index</a:t>
                      </a:r>
                      <a:endParaRPr lang="en-US" sz="2400" u="none" dirty="0">
                        <a:effectLst/>
                        <a:latin typeface="Calibri"/>
                        <a:ea typeface="Calibri"/>
                        <a:cs typeface="Times New Roman"/>
                      </a:endParaRPr>
                    </a:p>
                  </a:txBody>
                  <a:tcPr marL="55082" marR="55082" marT="0" marB="0" anchor="b"/>
                </a:tc>
              </a:tr>
              <a:tr h="310944">
                <a:tc>
                  <a:txBody>
                    <a:bodyPr/>
                    <a:lstStyle/>
                    <a:p>
                      <a:pPr marL="0" marR="0" algn="l">
                        <a:lnSpc>
                          <a:spcPct val="115000"/>
                        </a:lnSpc>
                        <a:spcBef>
                          <a:spcPts val="0"/>
                        </a:spcBef>
                        <a:spcAft>
                          <a:spcPts val="1000"/>
                        </a:spcAft>
                      </a:pPr>
                      <a:r>
                        <a:rPr lang="en-AU" sz="2400" b="1" u="none" dirty="0">
                          <a:effectLst/>
                        </a:rPr>
                        <a:t>Real interest rate</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dirty="0">
                          <a:effectLst/>
                        </a:rPr>
                        <a:t>-</a:t>
                      </a:r>
                      <a:r>
                        <a:rPr lang="en-AU" sz="2400" b="1" u="none" dirty="0" smtClean="0">
                          <a:effectLst/>
                        </a:rPr>
                        <a:t>0.041***</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a:effectLst/>
                        </a:rPr>
                        <a:t>-</a:t>
                      </a:r>
                      <a:r>
                        <a:rPr lang="en-AU" sz="2400" b="1" u="none" smtClean="0">
                          <a:effectLst/>
                        </a:rPr>
                        <a:t>0.034***</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dirty="0">
                          <a:effectLst/>
                        </a:rPr>
                        <a:t>-</a:t>
                      </a:r>
                      <a:r>
                        <a:rPr lang="en-AU" sz="2400" b="1" u="none" dirty="0" smtClean="0">
                          <a:effectLst/>
                        </a:rPr>
                        <a:t>0.071***</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a:effectLst/>
                        </a:rPr>
                        <a:t>-</a:t>
                      </a:r>
                      <a:r>
                        <a:rPr lang="en-AU" sz="2400" b="1" u="none" smtClean="0">
                          <a:effectLst/>
                        </a:rPr>
                        <a:t>0.075***</a:t>
                      </a:r>
                      <a:endParaRPr lang="en-US" sz="2400" b="1" u="none" dirty="0">
                        <a:effectLst/>
                        <a:latin typeface="Calibri"/>
                        <a:ea typeface="Calibri"/>
                        <a:cs typeface="Times New Roman"/>
                      </a:endParaRPr>
                    </a:p>
                  </a:txBody>
                  <a:tcPr marL="55082" marR="55082" marT="0" marB="0" anchor="b"/>
                </a:tc>
              </a:tr>
              <a:tr h="199893">
                <a:tc>
                  <a:txBody>
                    <a:bodyPr/>
                    <a:lstStyle/>
                    <a:p>
                      <a:pPr marL="0" marR="0" algn="l">
                        <a:lnSpc>
                          <a:spcPct val="115000"/>
                        </a:lnSpc>
                        <a:spcBef>
                          <a:spcPts val="0"/>
                        </a:spcBef>
                        <a:spcAft>
                          <a:spcPts val="1000"/>
                        </a:spcAft>
                      </a:pPr>
                      <a:r>
                        <a:rPr lang="en-AU" sz="1800" u="none" dirty="0">
                          <a:effectLst/>
                        </a:rPr>
                        <a:t> </a:t>
                      </a:r>
                      <a:endParaRPr lang="en-US" sz="18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(0.007)</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(0.006)</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(0.005)</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dirty="0">
                          <a:effectLst/>
                        </a:rPr>
                        <a:t>(0.007)</a:t>
                      </a:r>
                      <a:endParaRPr lang="en-US" sz="1800" u="none" dirty="0">
                        <a:effectLst/>
                        <a:latin typeface="Calibri"/>
                        <a:ea typeface="Calibri"/>
                        <a:cs typeface="Times New Roman"/>
                      </a:endParaRPr>
                    </a:p>
                  </a:txBody>
                  <a:tcPr marL="55082" marR="55082" marT="0" marB="0" anchor="b"/>
                </a:tc>
              </a:tr>
              <a:tr h="310944">
                <a:tc>
                  <a:txBody>
                    <a:bodyPr/>
                    <a:lstStyle/>
                    <a:p>
                      <a:pPr marL="0" marR="0" algn="l">
                        <a:lnSpc>
                          <a:spcPct val="115000"/>
                        </a:lnSpc>
                        <a:spcBef>
                          <a:spcPts val="0"/>
                        </a:spcBef>
                        <a:spcAft>
                          <a:spcPts val="1000"/>
                        </a:spcAft>
                      </a:pPr>
                      <a:r>
                        <a:rPr lang="en-AU" sz="2400" u="none" dirty="0">
                          <a:effectLst/>
                        </a:rPr>
                        <a:t>Constant</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0.900***</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0.066***</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2.533***</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0.732***</a:t>
                      </a:r>
                      <a:endParaRPr lang="en-US" sz="2400" u="none" dirty="0">
                        <a:effectLst/>
                        <a:latin typeface="Calibri"/>
                        <a:ea typeface="Calibri"/>
                        <a:cs typeface="Times New Roman"/>
                      </a:endParaRPr>
                    </a:p>
                  </a:txBody>
                  <a:tcPr marL="55082" marR="55082" marT="0" marB="0" anchor="b"/>
                </a:tc>
              </a:tr>
              <a:tr h="241415">
                <a:tc>
                  <a:txBody>
                    <a:bodyPr/>
                    <a:lstStyle/>
                    <a:p>
                      <a:pPr marL="0" marR="0" algn="r">
                        <a:lnSpc>
                          <a:spcPct val="115000"/>
                        </a:lnSpc>
                        <a:spcBef>
                          <a:spcPts val="0"/>
                        </a:spcBef>
                        <a:spcAft>
                          <a:spcPts val="1000"/>
                        </a:spcAft>
                      </a:pPr>
                      <a:r>
                        <a:rPr lang="en-AU" sz="700" u="sng" dirty="0">
                          <a:effectLst/>
                        </a:rPr>
                        <a:t> </a:t>
                      </a:r>
                      <a:endParaRPr lang="en-US" sz="900"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(0.017)</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(0.016)</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(0.011)</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dirty="0">
                          <a:effectLst/>
                        </a:rPr>
                        <a:t>(0.018)</a:t>
                      </a:r>
                      <a:endParaRPr lang="en-US" sz="1800" u="none" dirty="0">
                        <a:effectLst/>
                        <a:latin typeface="Calibri"/>
                        <a:ea typeface="Calibri"/>
                        <a:cs typeface="Times New Roman"/>
                      </a:endParaRPr>
                    </a:p>
                  </a:txBody>
                  <a:tcPr marL="55082" marR="55082" marT="0" marB="0" anchor="b"/>
                </a:tc>
              </a:tr>
              <a:tr h="248878">
                <a:tc>
                  <a:txBody>
                    <a:bodyPr/>
                    <a:lstStyle/>
                    <a:p>
                      <a:pPr marL="0" marR="0" algn="l">
                        <a:lnSpc>
                          <a:spcPct val="115000"/>
                        </a:lnSpc>
                        <a:spcBef>
                          <a:spcPts val="0"/>
                        </a:spcBef>
                        <a:spcAft>
                          <a:spcPts val="1000"/>
                        </a:spcAft>
                      </a:pPr>
                      <a:r>
                        <a:rPr lang="en-AU" sz="2000" u="none" dirty="0" smtClean="0">
                          <a:effectLst/>
                        </a:rPr>
                        <a:t>     Observations</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739</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739</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739</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513</a:t>
                      </a:r>
                      <a:endParaRPr lang="en-US" sz="2000" u="none" dirty="0">
                        <a:effectLst/>
                        <a:latin typeface="Calibri"/>
                        <a:ea typeface="Calibri"/>
                        <a:cs typeface="Times New Roman"/>
                      </a:endParaRPr>
                    </a:p>
                  </a:txBody>
                  <a:tcPr marL="55082" marR="55082" marT="0" marB="0" anchor="b"/>
                </a:tc>
              </a:tr>
              <a:tr h="257511">
                <a:tc>
                  <a:txBody>
                    <a:bodyPr/>
                    <a:lstStyle/>
                    <a:p>
                      <a:pPr marL="0" marR="0" algn="l">
                        <a:lnSpc>
                          <a:spcPct val="115000"/>
                        </a:lnSpc>
                        <a:spcBef>
                          <a:spcPts val="0"/>
                        </a:spcBef>
                        <a:spcAft>
                          <a:spcPts val="1000"/>
                        </a:spcAft>
                      </a:pPr>
                      <a:r>
                        <a:rPr lang="en-AU" sz="2000" u="none" dirty="0" smtClean="0">
                          <a:effectLst/>
                        </a:rPr>
                        <a:t>      R</a:t>
                      </a:r>
                      <a:r>
                        <a:rPr lang="en-AU" sz="2000" u="none" baseline="30000" dirty="0" smtClean="0">
                          <a:effectLst/>
                        </a:rPr>
                        <a:t>2  </a:t>
                      </a:r>
                      <a:endParaRPr lang="en-US" sz="2000" u="none" baseline="30000"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0.04</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0.04</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0.25</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0.18</a:t>
                      </a:r>
                      <a:endParaRPr lang="en-US" sz="2000" u="none" dirty="0">
                        <a:effectLst/>
                        <a:latin typeface="Calibri"/>
                        <a:ea typeface="Calibri"/>
                        <a:cs typeface="Times New Roman"/>
                      </a:endParaRPr>
                    </a:p>
                  </a:txBody>
                  <a:tcPr marL="55082" marR="55082" marT="0" marB="0" anchor="b"/>
                </a:tc>
              </a:tr>
              <a:tr h="257511">
                <a:tc gridSpan="5">
                  <a:txBody>
                    <a:bodyPr/>
                    <a:lstStyle/>
                    <a:p>
                      <a:pPr marL="0" marR="0" algn="r">
                        <a:lnSpc>
                          <a:spcPct val="115000"/>
                        </a:lnSpc>
                        <a:spcBef>
                          <a:spcPts val="0"/>
                        </a:spcBef>
                        <a:spcAft>
                          <a:spcPts val="1000"/>
                        </a:spcAft>
                      </a:pPr>
                      <a:r>
                        <a:rPr lang="en-AU" sz="1800" u="none" dirty="0" smtClean="0">
                          <a:effectLst/>
                        </a:rPr>
                        <a:t>*** p&lt;0.01</a:t>
                      </a:r>
                      <a:r>
                        <a:rPr lang="en-AU" sz="1800" u="none" baseline="0" dirty="0" smtClean="0">
                          <a:effectLst/>
                        </a:rPr>
                        <a:t>  </a:t>
                      </a:r>
                      <a:r>
                        <a:rPr lang="en-AU" sz="1800" u="none" dirty="0" smtClean="0">
                          <a:effectLst/>
                        </a:rPr>
                        <a:t>         (Standard errors in parentheses.)</a:t>
                      </a:r>
                      <a:endParaRPr lang="en-US" sz="1800" u="none" dirty="0">
                        <a:effectLst/>
                        <a:latin typeface="Calibri"/>
                        <a:ea typeface="Calibri"/>
                        <a:cs typeface="Times New Roman"/>
                      </a:endParaRPr>
                    </a:p>
                  </a:txBody>
                  <a:tcPr marL="55082" marR="55082" marT="0" marB="0" anchor="b"/>
                </a:tc>
                <a:tc hMerge="1">
                  <a:txBody>
                    <a:bodyPr/>
                    <a:lstStyle/>
                    <a:p>
                      <a:pPr marL="0" marR="0" algn="ctr">
                        <a:lnSpc>
                          <a:spcPct val="115000"/>
                        </a:lnSpc>
                        <a:spcBef>
                          <a:spcPts val="0"/>
                        </a:spcBef>
                        <a:spcAft>
                          <a:spcPts val="1000"/>
                        </a:spcAft>
                      </a:pPr>
                      <a:endParaRPr lang="en-US" sz="1800" u="none" dirty="0">
                        <a:effectLst/>
                        <a:latin typeface="Calibri"/>
                        <a:ea typeface="Calibri"/>
                        <a:cs typeface="Times New Roman"/>
                      </a:endParaRPr>
                    </a:p>
                  </a:txBody>
                  <a:tcPr marL="55082" marR="5508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 name="TextBox 9"/>
          <p:cNvSpPr txBox="1"/>
          <p:nvPr/>
        </p:nvSpPr>
        <p:spPr>
          <a:xfrm>
            <a:off x="838200" y="304800"/>
            <a:ext cx="7772400" cy="584775"/>
          </a:xfrm>
          <a:prstGeom prst="rect">
            <a:avLst/>
          </a:prstGeom>
          <a:noFill/>
        </p:spPr>
        <p:txBody>
          <a:bodyPr wrap="square" rtlCol="0">
            <a:spAutoFit/>
          </a:bodyPr>
          <a:lstStyle/>
          <a:p>
            <a:r>
              <a:rPr lang="en-US" sz="3200" dirty="0" smtClean="0">
                <a:solidFill>
                  <a:srgbClr val="00C459"/>
                </a:solidFill>
              </a:rPr>
              <a:t>OLS estimates of the overshooting equation</a:t>
            </a:r>
            <a:endParaRPr lang="en-US" sz="3200" dirty="0">
              <a:solidFill>
                <a:srgbClr val="00B050"/>
              </a:solidFill>
            </a:endParaRPr>
          </a:p>
        </p:txBody>
      </p:sp>
      <p:sp>
        <p:nvSpPr>
          <p:cNvPr id="3" name="TextBox 2"/>
          <p:cNvSpPr txBox="1"/>
          <p:nvPr/>
        </p:nvSpPr>
        <p:spPr>
          <a:xfrm>
            <a:off x="3724587" y="6558280"/>
            <a:ext cx="1228413" cy="307777"/>
          </a:xfrm>
          <a:prstGeom prst="rect">
            <a:avLst/>
          </a:prstGeom>
          <a:noFill/>
        </p:spPr>
        <p:txBody>
          <a:bodyPr wrap="none" rtlCol="0">
            <a:spAutoFit/>
          </a:bodyPr>
          <a:lstStyle/>
          <a:p>
            <a:r>
              <a:rPr lang="en-US" sz="1400" dirty="0" smtClean="0"/>
              <a:t>Frankel (2014)</a:t>
            </a:r>
            <a:endParaRPr lang="en-US" sz="1400" dirty="0"/>
          </a:p>
        </p:txBody>
      </p:sp>
      <p:sp>
        <p:nvSpPr>
          <p:cNvPr id="9" name="Rounded Rectangle 8"/>
          <p:cNvSpPr/>
          <p:nvPr/>
        </p:nvSpPr>
        <p:spPr>
          <a:xfrm>
            <a:off x="2778760" y="3002280"/>
            <a:ext cx="1519393"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444527" y="3002280"/>
            <a:ext cx="1412713"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928360" y="3002280"/>
            <a:ext cx="1351280"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76160" y="2697480"/>
            <a:ext cx="1351280" cy="161036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10600" cy="457200"/>
          </a:xfrm>
          <a:ln w="38100">
            <a:solidFill>
              <a:schemeClr val="accent1"/>
            </a:solidFill>
          </a:ln>
        </p:spPr>
        <p:txBody>
          <a:bodyPr>
            <a:normAutofit/>
          </a:bodyPr>
          <a:lstStyle/>
          <a:p>
            <a:r>
              <a:rPr lang="da-DK" sz="1800" dirty="0" smtClean="0"/>
              <a:t>                  </a:t>
            </a:r>
            <a:r>
              <a:rPr lang="da-DK" sz="1600" dirty="0" smtClean="0"/>
              <a:t>Feb 1951-Apr.2018     Feb 1951-Feb </a:t>
            </a:r>
            <a:r>
              <a:rPr lang="da-DK" sz="1600" dirty="0"/>
              <a:t>2014   </a:t>
            </a:r>
            <a:r>
              <a:rPr lang="da-DK" sz="1600" dirty="0" smtClean="0"/>
              <a:t> </a:t>
            </a:r>
            <a:r>
              <a:rPr lang="da-DK" sz="1600" dirty="0"/>
              <a:t>Feb </a:t>
            </a:r>
            <a:r>
              <a:rPr lang="da-DK" sz="1600" dirty="0" smtClean="0"/>
              <a:t>1951-Apr.2018      Dec1969-Apr.2018</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543555"/>
              </p:ext>
            </p:extLst>
          </p:nvPr>
        </p:nvGraphicFramePr>
        <p:xfrm>
          <a:off x="248934" y="1447800"/>
          <a:ext cx="8686798" cy="4519075"/>
        </p:xfrm>
        <a:graphic>
          <a:graphicData uri="http://schemas.openxmlformats.org/drawingml/2006/table">
            <a:tbl>
              <a:tblPr firstRow="1" firstCol="1" bandRow="1">
                <a:tableStyleId>{5C22544A-7EE6-4342-B048-85BDC9FD1C3A}</a:tableStyleId>
              </a:tblPr>
              <a:tblGrid>
                <a:gridCol w="1371599"/>
                <a:gridCol w="1529575"/>
                <a:gridCol w="1992159"/>
                <a:gridCol w="1793436"/>
                <a:gridCol w="2000029"/>
              </a:tblGrid>
              <a:tr h="247938">
                <a:tc>
                  <a:txBody>
                    <a:bodyPr/>
                    <a:lstStyle/>
                    <a:p>
                      <a:pPr marL="0" marR="0">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(1)</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(2)</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(3)</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(4)</a:t>
                      </a:r>
                      <a:endParaRPr lang="en-US" sz="1800" dirty="0">
                        <a:effectLst/>
                        <a:latin typeface="Cambria"/>
                        <a:ea typeface="MS Mincho"/>
                        <a:cs typeface="Times New Roman"/>
                      </a:endParaRPr>
                    </a:p>
                  </a:txBody>
                  <a:tcPr marL="68580" marR="68580" marT="0" marB="0" anchor="b"/>
                </a:tc>
              </a:tr>
              <a:tr h="275487">
                <a:tc>
                  <a:txBody>
                    <a:bodyPr/>
                    <a:lstStyle/>
                    <a:p>
                      <a:pPr marL="0" marR="0">
                        <a:spcBef>
                          <a:spcPts val="0"/>
                        </a:spcBef>
                        <a:spcAft>
                          <a:spcPts val="0"/>
                        </a:spcAft>
                      </a:pPr>
                      <a:endParaRPr lang="en-US" sz="1800" dirty="0">
                        <a:effectLst/>
                        <a:latin typeface="Cambria"/>
                        <a:ea typeface="MS Mincho"/>
                        <a:cs typeface="Times New Roman"/>
                      </a:endParaRPr>
                    </a:p>
                  </a:txBody>
                  <a:tcPr marL="68580" marR="68580" marT="0" marB="0" anchor="b"/>
                </a:tc>
                <a:tc gridSpan="4">
                  <a:txBody>
                    <a:bodyPr/>
                    <a:lstStyle/>
                    <a:p>
                      <a:pPr marL="0" marR="0" algn="ctr">
                        <a:spcBef>
                          <a:spcPts val="0"/>
                        </a:spcBef>
                        <a:spcAft>
                          <a:spcPts val="0"/>
                        </a:spcAft>
                      </a:pPr>
                      <a:r>
                        <a:rPr lang="en-US" sz="2000" dirty="0" smtClean="0">
                          <a:effectLst/>
                          <a:latin typeface="Calibri" panose="020F0502020204030204" pitchFamily="34" charset="0"/>
                          <a:ea typeface="MS Mincho"/>
                          <a:cs typeface="Times New Roman"/>
                        </a:rPr>
                        <a:t>Dependent variable: Log of Real Commodity</a:t>
                      </a:r>
                      <a:r>
                        <a:rPr lang="en-US" sz="2000" baseline="0" dirty="0" smtClean="0">
                          <a:effectLst/>
                          <a:latin typeface="Calibri" panose="020F0502020204030204" pitchFamily="34" charset="0"/>
                          <a:ea typeface="MS Mincho"/>
                          <a:cs typeface="Times New Roman"/>
                        </a:rPr>
                        <a:t> Price Index</a:t>
                      </a:r>
                      <a:endParaRPr lang="en-US" sz="2000" dirty="0">
                        <a:effectLst/>
                        <a:latin typeface="Calibri" panose="020F0502020204030204" pitchFamily="34" charset="0"/>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r>
              <a:tr h="743815">
                <a:tc>
                  <a:txBody>
                    <a:bodyPr/>
                    <a:lstStyle/>
                    <a:p>
                      <a:pPr marL="0" marR="0">
                        <a:spcBef>
                          <a:spcPts val="0"/>
                        </a:spcBef>
                        <a:spcAft>
                          <a:spcPts val="0"/>
                        </a:spcAft>
                      </a:pPr>
                      <a:r>
                        <a:rPr lang="en-US" sz="1800" dirty="0">
                          <a:effectLst/>
                        </a:rPr>
                        <a:t>VARIABLES</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CRB </a:t>
                      </a:r>
                      <a:r>
                        <a:rPr lang="en-US" sz="1800" dirty="0">
                          <a:effectLst/>
                        </a:rPr>
                        <a:t>(BLS) Foods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Dow </a:t>
                      </a:r>
                      <a:r>
                        <a:rPr lang="en-US" sz="1800" dirty="0">
                          <a:effectLst/>
                        </a:rPr>
                        <a:t>Jones-AIG 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Moody's </a:t>
                      </a:r>
                      <a:r>
                        <a:rPr lang="en-US" sz="1800" dirty="0">
                          <a:effectLst/>
                        </a:rPr>
                        <a:t>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Goldman </a:t>
                      </a:r>
                      <a:r>
                        <a:rPr lang="en-US" sz="1800" dirty="0">
                          <a:effectLst/>
                        </a:rPr>
                        <a:t>Sachs 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r>
              <a:tr h="137744">
                <a:tc>
                  <a:txBody>
                    <a:bodyPr/>
                    <a:lstStyle/>
                    <a:p>
                      <a:pPr marL="0" marR="0">
                        <a:spcBef>
                          <a:spcPts val="0"/>
                        </a:spcBef>
                        <a:spcAft>
                          <a:spcPts val="0"/>
                        </a:spcAft>
                      </a:pPr>
                      <a:r>
                        <a:rPr lang="en-US" sz="1000">
                          <a:effectLst/>
                        </a:rPr>
                        <a:t> </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a:effectLst/>
                        </a:rPr>
                        <a:t> </a:t>
                      </a:r>
                      <a:endParaRPr lang="en-US" sz="1200">
                        <a:effectLst/>
                        <a:latin typeface="Cambria"/>
                        <a:ea typeface="MS Mincho"/>
                        <a:cs typeface="Times New Roman"/>
                      </a:endParaRPr>
                    </a:p>
                  </a:txBody>
                  <a:tcPr marL="68580" marR="68580" marT="0" marB="0" anchor="b"/>
                </a:tc>
              </a:tr>
              <a:tr h="991753">
                <a:tc>
                  <a:txBody>
                    <a:bodyPr/>
                    <a:lstStyle/>
                    <a:p>
                      <a:pPr marL="0" marR="0">
                        <a:spcBef>
                          <a:spcPts val="0"/>
                        </a:spcBef>
                        <a:spcAft>
                          <a:spcPts val="0"/>
                        </a:spcAft>
                      </a:pPr>
                      <a:r>
                        <a:rPr lang="en-US" sz="2400" dirty="0">
                          <a:effectLst/>
                        </a:rPr>
                        <a:t>Real Interest Rate</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0.026***</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0.026***</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0.088***</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0.071***</a:t>
                      </a:r>
                      <a:br>
                        <a:rPr lang="en-US" sz="2400" b="1" dirty="0" smtClean="0">
                          <a:effectLst/>
                        </a:rPr>
                      </a:br>
                      <a:endParaRPr lang="en-US" sz="2400" b="1" dirty="0">
                        <a:effectLst/>
                        <a:latin typeface="Cambria"/>
                        <a:ea typeface="MS Mincho"/>
                        <a:cs typeface="Times New Roman"/>
                      </a:endParaRPr>
                    </a:p>
                  </a:txBody>
                  <a:tcPr marL="68580" marR="68580" marT="0" marB="0" anchor="b"/>
                </a:tc>
              </a:tr>
              <a:tr h="247938">
                <a:tc>
                  <a:txBody>
                    <a:bodyPr/>
                    <a:lstStyle/>
                    <a:p>
                      <a:endParaRPr lang="en-US" sz="1200">
                        <a:effectLst/>
                        <a:latin typeface="Cambria"/>
                      </a:endParaRPr>
                    </a:p>
                  </a:txBody>
                  <a:tcPr marL="68580" marR="68580" marT="0" marB="0" anchor="b"/>
                </a:tc>
                <a:tc>
                  <a:txBody>
                    <a:bodyPr/>
                    <a:lstStyle/>
                    <a:p>
                      <a:pPr marL="0" marR="0" algn="ctr">
                        <a:spcBef>
                          <a:spcPts val="0"/>
                        </a:spcBef>
                        <a:spcAft>
                          <a:spcPts val="0"/>
                        </a:spcAft>
                      </a:pPr>
                      <a:r>
                        <a:rPr lang="en-US" sz="1800" dirty="0">
                          <a:effectLst/>
                        </a:rPr>
                        <a:t>(0.007)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(0.005)</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(0.006</a:t>
                      </a:r>
                      <a:r>
                        <a:rPr lang="en-US" sz="1800" dirty="0" smtClean="0">
                          <a:effectLst/>
                        </a:rPr>
                        <a:t>)</a:t>
                      </a:r>
                      <a:endParaRPr lang="en-US" sz="1800" dirty="0">
                        <a:effectLst/>
                        <a:latin typeface="Cambria"/>
                        <a:ea typeface="MS Mincho"/>
                        <a:cs typeface="Times New Roman"/>
                      </a:endParaRPr>
                    </a:p>
                  </a:txBody>
                  <a:tcPr marL="68580" marR="68580" marT="0" marB="0" anchor="b"/>
                </a:tc>
              </a:tr>
              <a:tr h="330584">
                <a:tc>
                  <a:txBody>
                    <a:bodyPr/>
                    <a:lstStyle/>
                    <a:p>
                      <a:pPr marL="0" marR="0">
                        <a:spcBef>
                          <a:spcPts val="0"/>
                        </a:spcBef>
                        <a:spcAft>
                          <a:spcPts val="0"/>
                        </a:spcAft>
                      </a:pPr>
                      <a:r>
                        <a:rPr lang="en-US" sz="2400" dirty="0">
                          <a:effectLst/>
                        </a:rPr>
                        <a:t>Constant</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0.847***</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0.043**</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2.594***</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0.713***</a:t>
                      </a:r>
                      <a:endParaRPr lang="en-US" sz="2400" dirty="0">
                        <a:effectLst/>
                        <a:latin typeface="Cambria"/>
                        <a:ea typeface="MS Mincho"/>
                        <a:cs typeface="Times New Roman"/>
                      </a:endParaRPr>
                    </a:p>
                  </a:txBody>
                  <a:tcPr marL="68580" marR="68580" marT="0" marB="0" anchor="b"/>
                </a:tc>
              </a:tr>
              <a:tr h="247938">
                <a:tc>
                  <a:txBody>
                    <a:bodyPr/>
                    <a:lstStyle/>
                    <a:p>
                      <a:endParaRPr lang="en-US" sz="1200">
                        <a:effectLst/>
                        <a:latin typeface="Cambria"/>
                      </a:endParaRPr>
                    </a:p>
                  </a:txBody>
                  <a:tcPr marL="68580" marR="68580" marT="0" marB="0" anchor="b"/>
                </a:tc>
                <a:tc>
                  <a:txBody>
                    <a:bodyPr/>
                    <a:lstStyle/>
                    <a:p>
                      <a:pPr marL="0" marR="0" algn="ctr">
                        <a:spcBef>
                          <a:spcPts val="0"/>
                        </a:spcBef>
                        <a:spcAft>
                          <a:spcPts val="0"/>
                        </a:spcAft>
                      </a:pPr>
                      <a:r>
                        <a:rPr lang="en-US" sz="1800" dirty="0">
                          <a:effectLst/>
                        </a:rPr>
                        <a:t>(0.017)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(0.013)</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(0.016)</a:t>
                      </a:r>
                      <a:endParaRPr lang="en-US" sz="1800" dirty="0">
                        <a:effectLst/>
                        <a:latin typeface="Cambria"/>
                        <a:ea typeface="MS Mincho"/>
                        <a:cs typeface="Times New Roman"/>
                      </a:endParaRPr>
                    </a:p>
                  </a:txBody>
                  <a:tcPr marL="68580" marR="68580" marT="0" marB="0" anchor="b"/>
                </a:tc>
              </a:tr>
              <a:tr h="308131">
                <a:tc>
                  <a:txBody>
                    <a:bodyPr/>
                    <a:lstStyle/>
                    <a:p>
                      <a:pPr marL="0" marR="0">
                        <a:spcBef>
                          <a:spcPts val="0"/>
                        </a:spcBef>
                        <a:spcAft>
                          <a:spcPts val="0"/>
                        </a:spcAft>
                      </a:pPr>
                      <a:r>
                        <a:rPr lang="en-US" sz="1600" dirty="0">
                          <a:effectLst/>
                        </a:rPr>
                        <a:t>Observations </a:t>
                      </a:r>
                      <a:endParaRPr lang="en-US" sz="16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807</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757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807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581</a:t>
                      </a:r>
                      <a:endParaRPr lang="en-US" sz="1800" dirty="0">
                        <a:effectLst/>
                        <a:latin typeface="Cambria"/>
                        <a:ea typeface="MS Mincho"/>
                        <a:cs typeface="Times New Roman"/>
                      </a:endParaRPr>
                    </a:p>
                  </a:txBody>
                  <a:tcPr marL="68580" marR="68580" marT="0" marB="0" anchor="b"/>
                </a:tc>
              </a:tr>
              <a:tr h="278638">
                <a:tc>
                  <a:txBody>
                    <a:bodyPr/>
                    <a:lstStyle/>
                    <a:p>
                      <a:pPr marL="0" marR="0">
                        <a:spcBef>
                          <a:spcPts val="0"/>
                        </a:spcBef>
                        <a:spcAft>
                          <a:spcPts val="0"/>
                        </a:spcAft>
                      </a:pPr>
                      <a:r>
                        <a:rPr lang="en-AU" sz="1800" u="none" dirty="0" smtClean="0">
                          <a:effectLst/>
                        </a:rPr>
                        <a:t>R</a:t>
                      </a:r>
                      <a:r>
                        <a:rPr lang="en-AU" sz="1800" u="none" baseline="30000" dirty="0" smtClean="0">
                          <a:effectLst/>
                        </a:rPr>
                        <a:t>2 </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0.018</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0.022</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0.295</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0.172</a:t>
                      </a:r>
                      <a:endParaRPr lang="en-US" sz="1800" dirty="0">
                        <a:effectLst/>
                        <a:latin typeface="Cambria"/>
                        <a:ea typeface="MS Mincho"/>
                        <a:cs typeface="Times New Roman"/>
                      </a:endParaRPr>
                    </a:p>
                  </a:txBody>
                  <a:tcPr marL="68580" marR="68580" marT="0" marB="0" anchor="b"/>
                </a:tc>
              </a:tr>
              <a:tr h="366146">
                <a:tc gridSpan="5">
                  <a:txBody>
                    <a:bodyPr/>
                    <a:lstStyle/>
                    <a:p>
                      <a:r>
                        <a:rPr lang="en-US" sz="1800" smtClean="0">
                          <a:effectLst/>
                        </a:rPr>
                        <a:t>*** </a:t>
                      </a:r>
                      <a:r>
                        <a:rPr lang="en-US" sz="1800" dirty="0">
                          <a:effectLst/>
                        </a:rPr>
                        <a:t>p&lt;0.01</a:t>
                      </a:r>
                      <a:r>
                        <a:rPr lang="en-US" sz="1800">
                          <a:effectLst/>
                        </a:rPr>
                        <a:t>, </a:t>
                      </a:r>
                      <a:r>
                        <a:rPr lang="en-US" sz="1800" smtClean="0">
                          <a:effectLst/>
                        </a:rPr>
                        <a:t>** </a:t>
                      </a:r>
                      <a:r>
                        <a:rPr lang="en-US" sz="1800" dirty="0" smtClean="0">
                          <a:effectLst/>
                        </a:rPr>
                        <a:t>p&lt;0.05.                 (Heteroskedastic </a:t>
                      </a:r>
                      <a:r>
                        <a:rPr lang="en-US" sz="1800" dirty="0">
                          <a:effectLst/>
                        </a:rPr>
                        <a:t>robust standard errors in parentheses</a:t>
                      </a:r>
                      <a:r>
                        <a:rPr lang="en-US" sz="1800" dirty="0" smtClean="0">
                          <a:effectLst/>
                        </a:rPr>
                        <a:t>.)</a:t>
                      </a:r>
                      <a:endParaRPr lang="en-US" sz="1800" dirty="0">
                        <a:effectLst/>
                        <a:latin typeface="Cambria"/>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1"/>
          <p:cNvSpPr>
            <a:spLocks noChangeArrowheads="1"/>
          </p:cNvSpPr>
          <p:nvPr/>
        </p:nvSpPr>
        <p:spPr bwMode="auto">
          <a:xfrm>
            <a:off x="152400" y="6119336"/>
            <a:ext cx="88798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eaLnBrk="0" hangingPunct="0">
              <a:buFontTx/>
              <a:buChar char="•"/>
            </a:pP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REAL INTEREST RATE</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(Month X, YEAR T)</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[ 3-TBILL(Month X, YEAR T)/100 -</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INFLATION (Month X-1, YEAR T</a:t>
            </a:r>
            <a:r>
              <a:rPr kumimoji="0" lang="en-US" altLang="en-US" sz="12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]*100 </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for months (Feb-Dec) ; </a:t>
            </a:r>
            <a:b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b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for Jan we take</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INFLATION (Month X-1, YEAR T-1</a:t>
            </a:r>
            <a:r>
              <a:rPr lang="en-US" altLang="en-US" sz="1200" dirty="0">
                <a:latin typeface="Calibri" pitchFamily="34" charset="0"/>
                <a:ea typeface="MS Mincho" pitchFamily="49" charset="-128"/>
                <a:cs typeface="Times New Roman" pitchFamily="18" charset="0"/>
              </a:rPr>
              <a:t>). </a:t>
            </a:r>
            <a:r>
              <a:rPr lang="en-US" altLang="en-US" sz="1200" dirty="0" smtClean="0">
                <a:latin typeface="Calibri" pitchFamily="34" charset="0"/>
                <a:ea typeface="MS Mincho" pitchFamily="49" charset="-128"/>
                <a:cs typeface="Times New Roman" pitchFamily="18" charset="0"/>
              </a:rPr>
              <a:t> </a:t>
            </a:r>
            <a:r>
              <a:rPr lang="en-US" altLang="en-US" sz="500" dirty="0" smtClean="0">
                <a:latin typeface="Calibri" pitchFamily="34" charset="0"/>
                <a:ea typeface="MS Mincho" pitchFamily="49" charset="-128"/>
                <a:cs typeface="Times New Roman" pitchFamily="18" charset="0"/>
              </a:rPr>
              <a:t>●</a:t>
            </a:r>
            <a:r>
              <a:rPr lang="en-US" altLang="en-US" sz="1200" dirty="0" smtClean="0">
                <a:latin typeface="Calibri" pitchFamily="34" charset="0"/>
                <a:ea typeface="MS Mincho" pitchFamily="49" charset="-128"/>
                <a:cs typeface="Times New Roman" pitchFamily="18" charset="0"/>
              </a:rPr>
              <a:t> INFLATION </a:t>
            </a:r>
            <a:r>
              <a:rPr lang="en-US" altLang="en-US" sz="1200" dirty="0">
                <a:latin typeface="Calibri" pitchFamily="34" charset="0"/>
                <a:ea typeface="MS Mincho" pitchFamily="49" charset="-128"/>
                <a:cs typeface="Times New Roman" pitchFamily="18" charset="0"/>
              </a:rPr>
              <a:t>(Month X, Year T) =Log</a:t>
            </a:r>
            <a:r>
              <a:rPr lang="en-US" altLang="en-US" sz="1200" dirty="0">
                <a:latin typeface="Cambria"/>
                <a:ea typeface="MS Mincho" pitchFamily="49" charset="-128"/>
                <a:cs typeface="Times New Roman" pitchFamily="18" charset="0"/>
              </a:rPr>
              <a:t> </a:t>
            </a:r>
            <a:r>
              <a:rPr lang="en-US" altLang="en-US" sz="1200" dirty="0">
                <a:latin typeface="Calibri" pitchFamily="34" charset="0"/>
                <a:ea typeface="MS Mincho" pitchFamily="49" charset="-128"/>
                <a:cs typeface="Times New Roman" pitchFamily="18" charset="0"/>
              </a:rPr>
              <a:t>CPI (Month X, Year T) </a:t>
            </a:r>
            <a:r>
              <a:rPr lang="en-US" altLang="en-US" sz="1200" dirty="0">
                <a:latin typeface="Cambria"/>
                <a:ea typeface="MS Mincho" pitchFamily="49" charset="-128"/>
                <a:cs typeface="Times New Roman" pitchFamily="18" charset="0"/>
              </a:rPr>
              <a:t>– </a:t>
            </a:r>
            <a:r>
              <a:rPr lang="en-US" altLang="en-US" sz="1200" dirty="0">
                <a:latin typeface="Calibri" pitchFamily="34" charset="0"/>
                <a:ea typeface="MS Mincho" pitchFamily="49" charset="-128"/>
                <a:cs typeface="Times New Roman" pitchFamily="18" charset="0"/>
              </a:rPr>
              <a:t>Log CPI (Month X, Year T-1</a:t>
            </a:r>
            <a:r>
              <a:rPr lang="en-US" altLang="en-US" sz="1200" dirty="0" smtClean="0">
                <a:latin typeface="Calibri" pitchFamily="34" charset="0"/>
                <a:ea typeface="MS Mincho" pitchFamily="49" charset="-128"/>
                <a:cs typeface="Times New Roman" pitchFamily="18" charset="0"/>
              </a:rPr>
              <a:t>).</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Source for 3-month treasury bill rates: FRB of St. Louis.   Source for Commodity Price Indexes: Global Financial Data</a:t>
            </a:r>
            <a:endParaRPr kumimoji="0" lang="en-US" altLang="en-US" sz="1200" b="0" i="0" u="none" strike="noStrike" cap="none" normalizeH="0" baseline="0" dirty="0" smtClean="0">
              <a:ln>
                <a:noFill/>
              </a:ln>
              <a:solidFill>
                <a:schemeClr val="tx1"/>
              </a:solidFill>
              <a:effectLst/>
            </a:endParaRPr>
          </a:p>
        </p:txBody>
      </p:sp>
      <p:sp>
        <p:nvSpPr>
          <p:cNvPr id="6" name="TextBox 5"/>
          <p:cNvSpPr txBox="1"/>
          <p:nvPr/>
        </p:nvSpPr>
        <p:spPr>
          <a:xfrm>
            <a:off x="76200" y="590490"/>
            <a:ext cx="9175461" cy="400110"/>
          </a:xfrm>
          <a:prstGeom prst="rect">
            <a:avLst/>
          </a:prstGeom>
          <a:noFill/>
        </p:spPr>
        <p:txBody>
          <a:bodyPr wrap="none" rtlCol="0">
            <a:spAutoFit/>
          </a:bodyPr>
          <a:lstStyle/>
          <a:p>
            <a:r>
              <a:rPr lang="en-US" sz="2000" dirty="0" smtClean="0"/>
              <a:t>Commodity price indices are significantly negatively correlated with real interest rates.</a:t>
            </a:r>
            <a:endParaRPr lang="en-US" sz="2000" dirty="0"/>
          </a:p>
        </p:txBody>
      </p:sp>
      <p:sp>
        <p:nvSpPr>
          <p:cNvPr id="3" name="TextBox 2"/>
          <p:cNvSpPr txBox="1"/>
          <p:nvPr/>
        </p:nvSpPr>
        <p:spPr>
          <a:xfrm>
            <a:off x="1306284" y="76200"/>
            <a:ext cx="6313716" cy="523220"/>
          </a:xfrm>
          <a:prstGeom prst="rect">
            <a:avLst/>
          </a:prstGeom>
          <a:noFill/>
        </p:spPr>
        <p:txBody>
          <a:bodyPr wrap="none" rtlCol="0">
            <a:spAutoFit/>
          </a:bodyPr>
          <a:lstStyle/>
          <a:p>
            <a:r>
              <a:rPr lang="en-US" sz="2800" dirty="0" smtClean="0">
                <a:solidFill>
                  <a:srgbClr val="00C459"/>
                </a:solidFill>
              </a:rPr>
              <a:t>Updated estimates of </a:t>
            </a:r>
            <a:r>
              <a:rPr lang="en-US" sz="2800" dirty="0">
                <a:solidFill>
                  <a:srgbClr val="00C459"/>
                </a:solidFill>
              </a:rPr>
              <a:t>overshooting </a:t>
            </a:r>
            <a:r>
              <a:rPr lang="en-US" sz="2800" dirty="0" smtClean="0">
                <a:solidFill>
                  <a:srgbClr val="00C459"/>
                </a:solidFill>
              </a:rPr>
              <a:t>model</a:t>
            </a:r>
            <a:endParaRPr lang="en-US" sz="2800" dirty="0"/>
          </a:p>
        </p:txBody>
      </p:sp>
      <p:sp>
        <p:nvSpPr>
          <p:cNvPr id="11" name="TextBox 10"/>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16" name="Rounded Rectangle 15"/>
          <p:cNvSpPr/>
          <p:nvPr/>
        </p:nvSpPr>
        <p:spPr>
          <a:xfrm>
            <a:off x="1676401" y="2037079"/>
            <a:ext cx="1447799" cy="1805789"/>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276600" y="2047240"/>
            <a:ext cx="1752600"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136949" y="2057400"/>
            <a:ext cx="1765753"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015988" y="2057400"/>
            <a:ext cx="1767332"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7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 What about exchange rates</a:t>
            </a:r>
            <a:br>
              <a:rPr lang="en-US" sz="3600" dirty="0" smtClean="0"/>
            </a:br>
            <a:r>
              <a:rPr lang="en-US" sz="3600" dirty="0" smtClean="0"/>
              <a:t>and commodity prices in other currencies?</a:t>
            </a:r>
            <a:endParaRPr lang="en-US" sz="3600" dirty="0"/>
          </a:p>
        </p:txBody>
      </p:sp>
      <p:sp>
        <p:nvSpPr>
          <p:cNvPr id="3" name="Content Placeholder 2"/>
          <p:cNvSpPr>
            <a:spLocks noGrp="1"/>
          </p:cNvSpPr>
          <p:nvPr>
            <p:ph idx="1"/>
          </p:nvPr>
        </p:nvSpPr>
        <p:spPr>
          <a:xfrm>
            <a:off x="152400" y="1905000"/>
            <a:ext cx="8839200" cy="4876800"/>
          </a:xfrm>
        </p:spPr>
        <p:txBody>
          <a:bodyPr>
            <a:normAutofit fontScale="85000" lnSpcReduction="10000"/>
          </a:bodyPr>
          <a:lstStyle/>
          <a:p>
            <a:r>
              <a:rPr lang="en-US" dirty="0"/>
              <a:t>T</a:t>
            </a:r>
            <a:r>
              <a:rPr lang="en-US" dirty="0" smtClean="0"/>
              <a:t>he </a:t>
            </a:r>
            <a:r>
              <a:rPr lang="en-US" dirty="0"/>
              <a:t>limiting case of </a:t>
            </a:r>
            <a:r>
              <a:rPr lang="en-US" dirty="0" smtClean="0"/>
              <a:t>a small </a:t>
            </a:r>
            <a:r>
              <a:rPr lang="en-US" dirty="0"/>
              <a:t>country in </a:t>
            </a:r>
            <a:r>
              <a:rPr lang="en-US" dirty="0" smtClean="0"/>
              <a:t/>
            </a:r>
            <a:br>
              <a:rPr lang="en-US" dirty="0" smtClean="0"/>
            </a:br>
            <a:r>
              <a:rPr lang="en-US" dirty="0" smtClean="0"/>
              <a:t>an </a:t>
            </a:r>
            <a:r>
              <a:rPr lang="en-US" dirty="0"/>
              <a:t>integrated global commodity </a:t>
            </a:r>
            <a:r>
              <a:rPr lang="en-US" dirty="0" smtClean="0"/>
              <a:t>market</a:t>
            </a:r>
            <a:r>
              <a:rPr lang="en-US" dirty="0"/>
              <a:t>:</a:t>
            </a:r>
            <a:r>
              <a:rPr lang="en-US" dirty="0" smtClean="0"/>
              <a:t> </a:t>
            </a:r>
          </a:p>
          <a:p>
            <a:pPr lvl="1"/>
            <a:r>
              <a:rPr lang="en-US" dirty="0" smtClean="0"/>
              <a:t>a </a:t>
            </a:r>
            <a:r>
              <a:rPr lang="en-US" dirty="0"/>
              <a:t>1% </a:t>
            </a:r>
            <a:r>
              <a:rPr lang="en-US" dirty="0" smtClean="0"/>
              <a:t>exchange </a:t>
            </a:r>
            <a:r>
              <a:rPr lang="en-US" dirty="0"/>
              <a:t>rate </a:t>
            </a:r>
            <a:r>
              <a:rPr lang="en-US" dirty="0" smtClean="0"/>
              <a:t>change translates </a:t>
            </a:r>
            <a:r>
              <a:rPr lang="en-US" dirty="0"/>
              <a:t>into an immediate 1 % </a:t>
            </a:r>
            <a:r>
              <a:rPr lang="en-US" dirty="0" smtClean="0"/>
              <a:t>commodity price change </a:t>
            </a:r>
            <a:r>
              <a:rPr lang="en-US" dirty="0"/>
              <a:t>expressed in </a:t>
            </a:r>
            <a:r>
              <a:rPr lang="en-US" dirty="0" smtClean="0"/>
              <a:t>terms of local currency.  </a:t>
            </a:r>
            <a:r>
              <a:rPr lang="en-US" sz="500" dirty="0" smtClean="0"/>
              <a:t/>
            </a:r>
            <a:br>
              <a:rPr lang="en-US" sz="500" dirty="0" smtClean="0"/>
            </a:br>
            <a:endParaRPr lang="en-US" sz="500" dirty="0" smtClean="0"/>
          </a:p>
          <a:p>
            <a:r>
              <a:rPr lang="en-US" dirty="0" smtClean="0"/>
              <a:t>Even </a:t>
            </a:r>
            <a:r>
              <a:rPr lang="en-US" dirty="0"/>
              <a:t>for the US, </a:t>
            </a:r>
            <a:r>
              <a:rPr lang="en-US" dirty="0" smtClean="0"/>
              <a:t>$ </a:t>
            </a:r>
            <a:r>
              <a:rPr lang="en-US" dirty="0"/>
              <a:t>depreciation </a:t>
            </a:r>
            <a:r>
              <a:rPr lang="en-US" dirty="0" smtClean="0"/>
              <a:t>=&gt; commodity price↑ </a:t>
            </a:r>
          </a:p>
          <a:p>
            <a:pPr lvl="1"/>
            <a:r>
              <a:rPr lang="en-US" dirty="0" smtClean="0"/>
              <a:t>though smaller &amp; </a:t>
            </a:r>
            <a:r>
              <a:rPr lang="en-US" dirty="0"/>
              <a:t>slower than for other countries</a:t>
            </a:r>
            <a:r>
              <a:rPr lang="en-US" dirty="0" smtClean="0"/>
              <a:t>.</a:t>
            </a:r>
            <a:r>
              <a:rPr lang="en-US" sz="1000" dirty="0" smtClean="0"/>
              <a:t/>
            </a:r>
            <a:br>
              <a:rPr lang="en-US" sz="1000" dirty="0" smtClean="0"/>
            </a:br>
            <a:endParaRPr lang="en-US" sz="1000" dirty="0" smtClean="0"/>
          </a:p>
          <a:p>
            <a:r>
              <a:rPr lang="en-US" dirty="0" smtClean="0"/>
              <a:t>Regardless the country, the exchange rate is endogenous.</a:t>
            </a:r>
            <a:r>
              <a:rPr lang="en-US" sz="1000" dirty="0" smtClean="0"/>
              <a:t/>
            </a:r>
            <a:br>
              <a:rPr lang="en-US" sz="1000" dirty="0" smtClean="0"/>
            </a:br>
            <a:endParaRPr lang="en-US" sz="1000" dirty="0" smtClean="0"/>
          </a:p>
          <a:p>
            <a:r>
              <a:rPr lang="en-US" dirty="0" smtClean="0"/>
              <a:t>Real interest differentials move real exchange rates,</a:t>
            </a:r>
          </a:p>
          <a:p>
            <a:pPr lvl="1"/>
            <a:r>
              <a:rPr lang="en-US" dirty="0" smtClean="0"/>
              <a:t>&amp; so move local-currency real commodity prices,</a:t>
            </a:r>
          </a:p>
          <a:p>
            <a:pPr lvl="1"/>
            <a:r>
              <a:rPr lang="en-US" dirty="0"/>
              <a:t>r</a:t>
            </a:r>
            <a:r>
              <a:rPr lang="en-US" dirty="0" smtClean="0"/>
              <a:t>elative to the real $ commodity price.</a:t>
            </a:r>
            <a:endParaRPr lang="en-US" dirty="0"/>
          </a:p>
        </p:txBody>
      </p:sp>
      <p:pic>
        <p:nvPicPr>
          <p:cNvPr id="9218" name="Picture 2" descr="Image result for currencies dollars euros renminbi y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447800"/>
            <a:ext cx="1524000" cy="1038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05800" y="1371600"/>
            <a:ext cx="228600" cy="1114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4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t>Determining commodity prices in non-$ currencies.</a:t>
            </a:r>
            <a:endParaRPr lang="en-US" sz="2800" dirty="0"/>
          </a:p>
        </p:txBody>
      </p:sp>
      <p:sp>
        <p:nvSpPr>
          <p:cNvPr id="3" name="Content Placeholder 2"/>
          <p:cNvSpPr>
            <a:spLocks noGrp="1"/>
          </p:cNvSpPr>
          <p:nvPr>
            <p:ph idx="1"/>
          </p:nvPr>
        </p:nvSpPr>
        <p:spPr>
          <a:xfrm>
            <a:off x="228600" y="1588532"/>
            <a:ext cx="8610600" cy="5029200"/>
          </a:xfrm>
        </p:spPr>
        <p:txBody>
          <a:bodyPr>
            <a:normAutofit fontScale="77500" lnSpcReduction="20000"/>
          </a:bodyPr>
          <a:lstStyle/>
          <a:p>
            <a:pPr lvl="0" fontAlgn="base">
              <a:spcAft>
                <a:spcPct val="0"/>
              </a:spcAft>
              <a:buNone/>
            </a:pP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Short</a:t>
            </a:r>
            <a:r>
              <a:rPr lang="en-US" altLang="zh-CN" sz="1000"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Rates:</a:t>
            </a:r>
            <a:r>
              <a:rPr lang="en-US" altLang="zh-CN" sz="2600" b="1" kern="0" dirty="0" smtClean="0">
                <a:solidFill>
                  <a:srgbClr val="000000"/>
                </a:solidFill>
                <a:latin typeface="Arial"/>
                <a:ea typeface="SimSun" pitchFamily="2" charset="-122"/>
                <a:cs typeface="Arial"/>
              </a:rPr>
              <a:t> US </a:t>
            </a:r>
            <a:r>
              <a:rPr lang="en-US" altLang="zh-CN" sz="2600" b="1" kern="0" dirty="0">
                <a:solidFill>
                  <a:srgbClr val="000000"/>
                </a:solidFill>
                <a:latin typeface="Arial"/>
                <a:ea typeface="SimSun" pitchFamily="2" charset="-122"/>
                <a:cs typeface="Arial"/>
              </a:rPr>
              <a:t>r    </a:t>
            </a:r>
            <a:r>
              <a:rPr lang="en-US" altLang="zh-CN" sz="2600" b="1" kern="0" dirty="0" err="1">
                <a:solidFill>
                  <a:srgbClr val="000000"/>
                </a:solidFill>
                <a:latin typeface="Arial"/>
                <a:ea typeface="SimSun" pitchFamily="2" charset="-122"/>
                <a:cs typeface="Arial"/>
              </a:rPr>
              <a:t>r</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diff.       </a:t>
            </a:r>
            <a:r>
              <a:rPr lang="en-US" altLang="zh-CN" sz="2600" kern="0" dirty="0" smtClean="0">
                <a:solidFill>
                  <a:srgbClr val="000000"/>
                </a:solidFill>
                <a:latin typeface="Arial"/>
                <a:ea typeface="SimSun" pitchFamily="2" charset="-122"/>
                <a:cs typeface="Arial"/>
              </a:rPr>
              <a:t>Long</a:t>
            </a:r>
            <a:r>
              <a:rPr lang="en-US" altLang="zh-CN" sz="1000"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Rates:  </a:t>
            </a:r>
            <a:r>
              <a:rPr lang="en-US" altLang="zh-CN" sz="2600" b="1" kern="0" dirty="0" smtClean="0">
                <a:solidFill>
                  <a:srgbClr val="000000"/>
                </a:solidFill>
                <a:latin typeface="Arial"/>
                <a:ea typeface="SimSun" pitchFamily="2" charset="-122"/>
                <a:cs typeface="Arial"/>
              </a:rPr>
              <a:t>US r       </a:t>
            </a:r>
            <a:r>
              <a:rPr lang="en-US" altLang="zh-CN" sz="2600" b="1" kern="0" dirty="0" err="1" smtClean="0">
                <a:solidFill>
                  <a:srgbClr val="000000"/>
                </a:solidFill>
                <a:latin typeface="Arial"/>
                <a:ea typeface="SimSun" pitchFamily="2" charset="-122"/>
                <a:cs typeface="Arial"/>
              </a:rPr>
              <a:t>r</a:t>
            </a:r>
            <a:r>
              <a:rPr lang="en-US" altLang="zh-CN" sz="2600" b="1" kern="0" dirty="0" smtClean="0">
                <a:solidFill>
                  <a:srgbClr val="000000"/>
                </a:solidFill>
                <a:latin typeface="Arial"/>
                <a:ea typeface="SimSun" pitchFamily="2" charset="-122"/>
                <a:cs typeface="Arial"/>
              </a:rPr>
              <a:t> diff.</a:t>
            </a:r>
          </a:p>
          <a:p>
            <a:pPr lvl="0" fontAlgn="base">
              <a:spcAft>
                <a:spcPct val="0"/>
              </a:spcAft>
              <a:buNone/>
            </a:pPr>
            <a:r>
              <a:rPr lang="en-US" altLang="zh-CN" sz="2600" b="1" kern="0" dirty="0" smtClean="0">
                <a:solidFill>
                  <a:srgbClr val="000000"/>
                </a:solidFill>
                <a:latin typeface="Arial"/>
                <a:ea typeface="SimSun" pitchFamily="2" charset="-122"/>
                <a:cs typeface="Arial"/>
              </a:rPr>
              <a:t>Australia</a:t>
            </a:r>
            <a:r>
              <a:rPr lang="en-US" altLang="zh-CN" sz="2600" kern="0" dirty="0" smtClean="0">
                <a:solidFill>
                  <a:srgbClr val="000000"/>
                </a:solidFill>
                <a:latin typeface="Arial"/>
                <a:ea typeface="SimSun" pitchFamily="2" charset="-122"/>
                <a:cs typeface="Arial"/>
              </a:rPr>
              <a:t>	   </a:t>
            </a:r>
            <a:r>
              <a:rPr lang="en-US" altLang="zh-CN" sz="2600" kern="0" dirty="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-0.023*   -0.076*	                       -0.057*    -0.067*</a:t>
            </a:r>
          </a:p>
          <a:p>
            <a:pPr lvl="0" fontAlgn="base">
              <a:spcAft>
                <a:spcPct val="0"/>
              </a:spcAft>
              <a:buNone/>
            </a:pPr>
            <a:r>
              <a:rPr lang="en-US" sz="1600" dirty="0" smtClean="0"/>
              <a:t>1/1950-8/2005</a:t>
            </a:r>
            <a:r>
              <a:rPr lang="en-US" altLang="zh-CN" sz="1800" kern="0" dirty="0" smtClean="0">
                <a:solidFill>
                  <a:srgbClr val="000000"/>
                </a:solidFill>
                <a:latin typeface="Arial"/>
                <a:ea typeface="SimSun" pitchFamily="2" charset="-122"/>
                <a:cs typeface="Arial"/>
              </a:rPr>
              <a:t>.</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Brazil 		   </a:t>
            </a:r>
            <a:r>
              <a:rPr lang="en-US" altLang="zh-CN" sz="2600" b="1" kern="0" dirty="0" smtClean="0">
                <a:solidFill>
                  <a:srgbClr val="000000"/>
                </a:solidFill>
                <a:latin typeface="Arial"/>
                <a:ea typeface="SimSun" pitchFamily="2" charset="-122"/>
                <a:cs typeface="Arial"/>
              </a:rPr>
              <a:t>	-0.024*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0.006*</a:t>
            </a:r>
            <a:r>
              <a:rPr lang="en-US" altLang="zh-CN" sz="2600" kern="0" dirty="0" smtClean="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-0.161*    0.001</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7/65-12/89, 1/95-8/05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(0.002)</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(0.001)</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Canada</a:t>
            </a:r>
            <a:r>
              <a:rPr lang="en-US" altLang="zh-CN" sz="18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-0.047*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0.065*</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-0.073*    -0.076*</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1/1950-9/2005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Chile		   </a:t>
            </a:r>
            <a:r>
              <a:rPr lang="en-US" altLang="zh-CN" sz="2600" b="1" kern="0" dirty="0" smtClean="0">
                <a:solidFill>
                  <a:srgbClr val="000000"/>
                </a:solidFill>
                <a:latin typeface="Arial"/>
                <a:ea typeface="SimSun" pitchFamily="2" charset="-122"/>
                <a:cs typeface="Arial"/>
              </a:rPr>
              <a:t>          -0.063*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0.021*</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-0.092*   -0.018*</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a:t>7/1997-9/2005 </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Mexico		    </a:t>
            </a:r>
            <a:r>
              <a:rPr lang="en-US" altLang="zh-CN" sz="2600" b="1" kern="0" dirty="0" smtClean="0">
                <a:solidFill>
                  <a:srgbClr val="000000"/>
                </a:solidFill>
                <a:latin typeface="Arial"/>
                <a:ea typeface="SimSun" pitchFamily="2" charset="-122"/>
                <a:cs typeface="Arial"/>
              </a:rPr>
              <a:t>          0.055*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0.017*</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0.047*    0.000</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1/1978-9/2005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(0.002)</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(0.011)</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NZ			    </a:t>
            </a:r>
            <a:r>
              <a:rPr lang="en-US" altLang="zh-CN" sz="2600" b="1" kern="0" dirty="0" smtClean="0">
                <a:solidFill>
                  <a:srgbClr val="000000"/>
                </a:solidFill>
                <a:latin typeface="Arial"/>
                <a:ea typeface="SimSun" pitchFamily="2" charset="-122"/>
                <a:cs typeface="Arial"/>
              </a:rPr>
              <a:t>          0.001</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-0.067*</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-0.081*   -0.075*</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3/1978-8/2005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p>
          <a:p>
            <a:pPr lvl="0" fontAlgn="base">
              <a:spcAft>
                <a:spcPct val="0"/>
              </a:spcAft>
              <a:buNone/>
            </a:pPr>
            <a:r>
              <a:rPr lang="en-US" altLang="zh-CN" sz="2600" b="1" kern="0" dirty="0" smtClean="0">
                <a:solidFill>
                  <a:srgbClr val="000000"/>
                </a:solidFill>
                <a:latin typeface="Arial"/>
                <a:ea typeface="SimSun" pitchFamily="2" charset="-122"/>
                <a:cs typeface="Arial"/>
              </a:rPr>
              <a:t>Switzerland	   	 0.034*	  -0.054* 	         -0.171*   -0.095*</a:t>
            </a:r>
          </a:p>
          <a:p>
            <a:pPr lvl="0" fontAlgn="base">
              <a:spcAft>
                <a:spcPct val="0"/>
              </a:spcAft>
              <a:buNone/>
            </a:pPr>
            <a:r>
              <a:rPr lang="en-US" sz="1600" dirty="0" smtClean="0"/>
              <a:t>1/1980-9/2005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(0.012)</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UK		</a:t>
            </a:r>
            <a:r>
              <a:rPr lang="en-US" altLang="zh-CN" sz="2600" b="1" kern="0" dirty="0" smtClean="0">
                <a:solidFill>
                  <a:srgbClr val="000000"/>
                </a:solidFill>
                <a:latin typeface="Arial"/>
                <a:ea typeface="SimSun" pitchFamily="2" charset="-122"/>
                <a:cs typeface="Arial"/>
              </a:rPr>
              <a:t>             -0.053*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0.086*</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-0.106*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0.023*</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1/1950-9/2005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(0.010)</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r>
              <a:rPr lang="en-US" altLang="zh-CN" sz="1400" kern="0" dirty="0" smtClean="0">
                <a:solidFill>
                  <a:srgbClr val="000000"/>
                </a:solidFill>
                <a:latin typeface="Arial"/>
                <a:ea typeface="SimSun" pitchFamily="2" charset="-122"/>
                <a:cs typeface="Arial"/>
              </a:rPr>
              <a:t/>
            </a:r>
            <a:br>
              <a:rPr lang="en-US" altLang="zh-CN" sz="1400" kern="0" dirty="0" smtClean="0">
                <a:solidFill>
                  <a:srgbClr val="000000"/>
                </a:solidFill>
                <a:latin typeface="Arial"/>
                <a:ea typeface="SimSun" pitchFamily="2" charset="-122"/>
                <a:cs typeface="Arial"/>
              </a:rPr>
            </a:br>
            <a:endParaRPr lang="en-US" altLang="zh-CN" sz="1400" kern="0" dirty="0">
              <a:solidFill>
                <a:srgbClr val="000000"/>
              </a:solidFill>
              <a:latin typeface="Arial"/>
              <a:ea typeface="SimSun" pitchFamily="2" charset="-122"/>
              <a:cs typeface="Arial"/>
            </a:endParaRPr>
          </a:p>
          <a:p>
            <a:pPr lvl="0" fontAlgn="base">
              <a:spcAft>
                <a:spcPct val="0"/>
              </a:spcAft>
              <a:buNone/>
            </a:pPr>
            <a:r>
              <a:rPr lang="en-US" altLang="zh-CN" sz="2100" kern="0" dirty="0" smtClean="0">
                <a:solidFill>
                  <a:srgbClr val="000000"/>
                </a:solidFill>
                <a:latin typeface="Arial"/>
                <a:ea typeface="SimSun" pitchFamily="2" charset="-122"/>
                <a:cs typeface="Arial"/>
              </a:rPr>
              <a:t>* </a:t>
            </a:r>
            <a:r>
              <a:rPr lang="en-US" altLang="zh-CN" sz="2100" kern="0" dirty="0">
                <a:solidFill>
                  <a:srgbClr val="000000"/>
                </a:solidFill>
                <a:latin typeface="Arial"/>
                <a:ea typeface="SimSun" pitchFamily="2" charset="-122"/>
                <a:cs typeface="Arial"/>
              </a:rPr>
              <a:t>indicates coefficient significant at the 5% level of significance. </a:t>
            </a:r>
            <a:r>
              <a:rPr lang="en-US" altLang="zh-CN" sz="2100" kern="0" dirty="0" smtClean="0">
                <a:solidFill>
                  <a:srgbClr val="000000"/>
                </a:solidFill>
                <a:latin typeface="Arial"/>
                <a:ea typeface="SimSun" pitchFamily="2" charset="-122"/>
                <a:cs typeface="Arial"/>
              </a:rPr>
              <a:t>    (Robust standard errors.)</a:t>
            </a:r>
            <a:endParaRPr lang="en-US" altLang="en-US" sz="2100" kern="0" dirty="0">
              <a:solidFill>
                <a:srgbClr val="000000"/>
              </a:solidFill>
              <a:latin typeface="Arial"/>
              <a:cs typeface="Arial"/>
            </a:endParaRPr>
          </a:p>
        </p:txBody>
      </p:sp>
      <p:cxnSp>
        <p:nvCxnSpPr>
          <p:cNvPr id="5" name="Straight Connector 4"/>
          <p:cNvCxnSpPr/>
          <p:nvPr/>
        </p:nvCxnSpPr>
        <p:spPr>
          <a:xfrm>
            <a:off x="5038928" y="1543140"/>
            <a:ext cx="0" cy="4574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1543140"/>
            <a:ext cx="0" cy="457459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1382" y="6477000"/>
            <a:ext cx="1525418" cy="369332"/>
          </a:xfrm>
          <a:prstGeom prst="rect">
            <a:avLst/>
          </a:prstGeom>
          <a:noFill/>
        </p:spPr>
        <p:txBody>
          <a:bodyPr wrap="none" rtlCol="0">
            <a:spAutoFit/>
          </a:bodyPr>
          <a:lstStyle/>
          <a:p>
            <a:r>
              <a:rPr lang="en-US" dirty="0" smtClean="0"/>
              <a:t>Frankel (2008)</a:t>
            </a:r>
            <a:endParaRPr lang="en-US" dirty="0"/>
          </a:p>
        </p:txBody>
      </p:sp>
      <p:cxnSp>
        <p:nvCxnSpPr>
          <p:cNvPr id="12" name="Straight Connector 11"/>
          <p:cNvCxnSpPr/>
          <p:nvPr/>
        </p:nvCxnSpPr>
        <p:spPr>
          <a:xfrm>
            <a:off x="8608976" y="1143000"/>
            <a:ext cx="4597" cy="53002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1143000"/>
            <a:ext cx="8015849" cy="400110"/>
          </a:xfrm>
          <a:prstGeom prst="rect">
            <a:avLst/>
          </a:prstGeom>
          <a:noFill/>
        </p:spPr>
        <p:txBody>
          <a:bodyPr wrap="none" rtlCol="0">
            <a:spAutoFit/>
          </a:bodyPr>
          <a:lstStyle/>
          <a:p>
            <a:r>
              <a:rPr lang="en-US" sz="2000" b="1" dirty="0"/>
              <a:t>Dependent variable: </a:t>
            </a:r>
            <a:r>
              <a:rPr lang="en-US" sz="2000" b="1" dirty="0" smtClean="0"/>
              <a:t>Log </a:t>
            </a:r>
            <a:r>
              <a:rPr lang="en-US" sz="2000" b="1" dirty="0"/>
              <a:t>real </a:t>
            </a:r>
            <a:r>
              <a:rPr lang="en-US" sz="2000" b="1" dirty="0" smtClean="0"/>
              <a:t>CRB commodity price index </a:t>
            </a:r>
            <a:r>
              <a:rPr lang="en-US" sz="2000" b="1" dirty="0"/>
              <a:t>in local currency</a:t>
            </a:r>
          </a:p>
        </p:txBody>
      </p:sp>
      <p:cxnSp>
        <p:nvCxnSpPr>
          <p:cNvPr id="16" name="Straight Connector 15"/>
          <p:cNvCxnSpPr/>
          <p:nvPr/>
        </p:nvCxnSpPr>
        <p:spPr>
          <a:xfrm flipH="1" flipV="1">
            <a:off x="304800" y="6160532"/>
            <a:ext cx="830580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03176" y="6443284"/>
            <a:ext cx="830580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600" y="1143000"/>
            <a:ext cx="0" cy="53126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49680" y="1150788"/>
            <a:ext cx="8363893"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48056" y="1540548"/>
            <a:ext cx="836092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48056" y="1872908"/>
            <a:ext cx="8360920" cy="259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0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686800" cy="914400"/>
          </a:xfrm>
        </p:spPr>
        <p:txBody>
          <a:bodyPr>
            <a:noAutofit/>
          </a:bodyPr>
          <a:lstStyle/>
          <a:p>
            <a:r>
              <a:rPr lang="en-US" sz="3200" b="1" dirty="0" smtClean="0">
                <a:solidFill>
                  <a:srgbClr val="00518E"/>
                </a:solidFill>
              </a:rPr>
              <a:t>Now, complete the “carry trade” equation</a:t>
            </a:r>
            <a:endParaRPr lang="en-US" sz="3200" b="1" i="1" dirty="0">
              <a:solidFill>
                <a:srgbClr val="00518E"/>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362200"/>
                <a:ext cx="8915400" cy="4953000"/>
              </a:xfrm>
            </p:spPr>
            <p:txBody>
              <a:bodyPr>
                <a:normAutofit/>
              </a:bodyPr>
              <a:lstStyle/>
              <a:p>
                <a:pPr>
                  <a:buNone/>
                </a:pPr>
                <a:r>
                  <a:rPr lang="it-IT" sz="2600" dirty="0" smtClean="0"/>
                  <a:t>     </a:t>
                </a:r>
                <a:r>
                  <a:rPr lang="it-IT" sz="3000" dirty="0" smtClean="0"/>
                  <a:t>T</a:t>
                </a:r>
                <a:r>
                  <a:rPr lang="en-AU" sz="3000" dirty="0" smtClean="0"/>
                  <a:t>here is no reason for the net convenience yield, </a:t>
                </a:r>
                <a:br>
                  <a:rPr lang="en-AU" sz="3000" dirty="0" smtClean="0"/>
                </a:br>
                <a:r>
                  <a:rPr lang="en-AU" sz="3000" i="1" dirty="0" smtClean="0"/>
                  <a:t>c</a:t>
                </a:r>
                <a:r>
                  <a:rPr lang="en-AU" sz="3000" dirty="0" smtClean="0"/>
                  <a:t>, to be constant.</a:t>
                </a:r>
                <a:r>
                  <a:rPr lang="en-AU" sz="3300" dirty="0" smtClean="0"/>
                  <a:t/>
                </a:r>
                <a:br>
                  <a:rPr lang="en-AU" sz="3300" dirty="0" smtClean="0"/>
                </a:br>
                <a:r>
                  <a:rPr lang="en-AU" sz="1000" dirty="0" smtClean="0"/>
                  <a:t> </a:t>
                </a:r>
                <a:br>
                  <a:rPr lang="en-AU" sz="1000" dirty="0" smtClean="0"/>
                </a:br>
                <a:r>
                  <a:rPr lang="en-US" sz="3400" dirty="0" smtClean="0"/>
                  <a:t>           </a:t>
                </a:r>
                <a:r>
                  <a:rPr lang="it-IT" sz="3400" i="1" dirty="0" smtClean="0"/>
                  <a:t>q-</a:t>
                </a:r>
                <a14:m>
                  <m:oMath xmlns:m="http://schemas.openxmlformats.org/officeDocument/2006/math">
                    <m:acc>
                      <m:accPr>
                        <m:chr m:val="̅"/>
                        <m:ctrlPr>
                          <a:rPr lang="it-IT" sz="3400" i="1" smtClean="0">
                            <a:latin typeface="Cambria Math"/>
                          </a:rPr>
                        </m:ctrlPr>
                      </m:accPr>
                      <m:e>
                        <m:r>
                          <a:rPr lang="en-US" sz="3400" b="0" i="1" smtClean="0">
                            <a:latin typeface="Cambria Math"/>
                          </a:rPr>
                          <m:t>𝑞</m:t>
                        </m:r>
                      </m:e>
                    </m:acc>
                  </m:oMath>
                </a14:m>
                <a:r>
                  <a:rPr lang="en-AU" sz="3400" i="1" dirty="0" smtClean="0"/>
                  <a:t> </a:t>
                </a:r>
                <a:r>
                  <a:rPr lang="it-IT" sz="3400" i="1" dirty="0" smtClean="0"/>
                  <a:t> </a:t>
                </a:r>
                <a:r>
                  <a:rPr lang="it-IT" sz="3400" dirty="0" smtClean="0"/>
                  <a:t>= - (</a:t>
                </a:r>
                <a:r>
                  <a:rPr lang="it-IT" sz="3400" i="1" dirty="0" smtClean="0"/>
                  <a:t>1/</a:t>
                </a:r>
                <a:r>
                  <a:rPr lang="en-AU" sz="3400" dirty="0" smtClean="0"/>
                  <a:t>θ</a:t>
                </a:r>
                <a:r>
                  <a:rPr lang="it-IT" sz="3400" dirty="0" smtClean="0"/>
                  <a:t>) (</a:t>
                </a:r>
                <a:r>
                  <a:rPr lang="it-IT" sz="3400" i="1" dirty="0" smtClean="0"/>
                  <a:t>r </a:t>
                </a:r>
                <a:r>
                  <a:rPr lang="it-IT" sz="3400" dirty="0" smtClean="0"/>
                  <a:t>– </a:t>
                </a:r>
                <a:r>
                  <a:rPr lang="it-IT" sz="3400" i="1" dirty="0" smtClean="0"/>
                  <a:t>c</a:t>
                </a:r>
                <a:r>
                  <a:rPr lang="it-IT" sz="3400" dirty="0" smtClean="0"/>
                  <a:t>)                  </a:t>
                </a:r>
                <a:r>
                  <a:rPr lang="en-AU" sz="3400" dirty="0" smtClean="0"/>
                  <a:t>(4)</a:t>
                </a:r>
              </a:p>
              <a:p>
                <a:pPr>
                  <a:buNone/>
                </a:pPr>
                <a:r>
                  <a:rPr lang="en-AU" sz="3400" dirty="0"/>
                  <a:t> </a:t>
                </a:r>
                <a:r>
                  <a:rPr lang="en-AU" sz="3400" dirty="0" smtClean="0"/>
                  <a:t>              </a:t>
                </a:r>
                <a:r>
                  <a:rPr lang="en-AU" sz="3400" i="1" dirty="0" smtClean="0"/>
                  <a:t>c </a:t>
                </a:r>
                <a:r>
                  <a:rPr lang="en-AU" sz="3400" i="1" dirty="0"/>
                  <a:t>≡ cy – </a:t>
                </a:r>
                <a:r>
                  <a:rPr lang="en-AU" sz="3400" i="1" dirty="0" err="1"/>
                  <a:t>sc</a:t>
                </a:r>
                <a:r>
                  <a:rPr lang="en-AU" sz="3400" i="1" dirty="0"/>
                  <a:t> – </a:t>
                </a:r>
                <a:r>
                  <a:rPr lang="en-AU" sz="3400" i="1" dirty="0" err="1"/>
                  <a:t>rp</a:t>
                </a:r>
                <a:r>
                  <a:rPr lang="en-AU" sz="3400" i="1" dirty="0"/>
                  <a:t> </a:t>
                </a:r>
                <a:r>
                  <a:rPr lang="en-AU" sz="3400" dirty="0" smtClean="0"/>
                  <a:t/>
                </a:r>
                <a:br>
                  <a:rPr lang="en-AU" sz="3400" dirty="0" smtClean="0"/>
                </a:br>
                <a:endParaRPr lang="en-US" sz="3400" dirty="0" smtClean="0"/>
              </a:p>
              <a:p>
                <a:pPr>
                  <a:buNone/>
                </a:pPr>
                <a:r>
                  <a:rPr lang="en-AU" sz="3300" dirty="0" smtClean="0"/>
                  <a:t>     </a:t>
                </a:r>
                <a:r>
                  <a:rPr lang="en-AU" sz="3000" dirty="0" smtClean="0"/>
                  <a:t>Substituting into (4), </a:t>
                </a:r>
                <a:endParaRPr lang="en-US" sz="3000" dirty="0" smtClean="0"/>
              </a:p>
              <a:p>
                <a:pPr>
                  <a:buNone/>
                </a:pPr>
                <a:r>
                  <a:rPr lang="en-AU" i="1" dirty="0" smtClean="0"/>
                  <a:t>      q  =  </a:t>
                </a:r>
                <a14:m>
                  <m:oMath xmlns:m="http://schemas.openxmlformats.org/officeDocument/2006/math">
                    <m:acc>
                      <m:accPr>
                        <m:chr m:val="̅"/>
                        <m:ctrlPr>
                          <a:rPr lang="it-IT" i="1">
                            <a:latin typeface="Cambria Math"/>
                          </a:rPr>
                        </m:ctrlPr>
                      </m:accPr>
                      <m:e>
                        <m:r>
                          <a:rPr lang="en-US" i="1">
                            <a:latin typeface="Cambria Math"/>
                          </a:rPr>
                          <m:t>𝑞</m:t>
                        </m:r>
                      </m:e>
                    </m:acc>
                  </m:oMath>
                </a14:m>
                <a:r>
                  <a:rPr lang="en-AU" i="1" dirty="0" smtClean="0"/>
                  <a:t>  - </a:t>
                </a:r>
                <a:r>
                  <a:rPr lang="en-AU" dirty="0" smtClean="0"/>
                  <a:t>(</a:t>
                </a:r>
                <a:r>
                  <a:rPr lang="en-AU" i="1" dirty="0" smtClean="0"/>
                  <a:t>1/</a:t>
                </a:r>
                <a:r>
                  <a:rPr lang="en-AU" dirty="0" smtClean="0"/>
                  <a:t>θ)</a:t>
                </a:r>
                <a:r>
                  <a:rPr lang="en-AU" i="1" dirty="0" smtClean="0"/>
                  <a:t> r </a:t>
                </a:r>
                <a:r>
                  <a:rPr lang="en-AU" dirty="0" smtClean="0"/>
                  <a:t>+ (1/θ) </a:t>
                </a:r>
                <a:r>
                  <a:rPr lang="en-AU" i="1" dirty="0" smtClean="0"/>
                  <a:t>cy - </a:t>
                </a:r>
                <a:r>
                  <a:rPr lang="en-AU" dirty="0" smtClean="0"/>
                  <a:t>(1/θ) </a:t>
                </a:r>
                <a:r>
                  <a:rPr lang="en-AU" i="1" dirty="0" smtClean="0"/>
                  <a:t>sc - </a:t>
                </a:r>
                <a:r>
                  <a:rPr lang="en-AU" dirty="0" smtClean="0"/>
                  <a:t>(1/θ) </a:t>
                </a:r>
                <a:r>
                  <a:rPr lang="en-AU" i="1" dirty="0" err="1" smtClean="0"/>
                  <a:t>rp</a:t>
                </a:r>
                <a:r>
                  <a:rPr lang="en-AU" i="1" dirty="0" smtClean="0"/>
                  <a:t>     </a:t>
                </a:r>
                <a:r>
                  <a:rPr lang="en-AU" dirty="0" smtClean="0"/>
                  <a:t>(5)</a:t>
                </a:r>
                <a:r>
                  <a:rPr lang="en-AU" sz="1100" dirty="0" smtClean="0"/>
                  <a:t/>
                </a:r>
                <a:br>
                  <a:rPr lang="en-AU" sz="1100" dirty="0" smtClean="0"/>
                </a:br>
                <a:endParaRPr lang="en-AU" sz="11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362200"/>
                <a:ext cx="8915400" cy="4953000"/>
              </a:xfrm>
              <a:blipFill rotWithShape="1">
                <a:blip r:embed="rId2"/>
                <a:stretch>
                  <a:fillRect t="-1478" r="-1640"/>
                </a:stretch>
              </a:blipFill>
            </p:spPr>
            <p:txBody>
              <a:bodyPr/>
              <a:lstStyle/>
              <a:p>
                <a:r>
                  <a:rPr lang="en-US">
                    <a:noFill/>
                  </a:rPr>
                  <a:t> </a:t>
                </a:r>
              </a:p>
            </p:txBody>
          </p:sp>
        </mc:Fallback>
      </mc:AlternateContent>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ight Brace 19"/>
          <p:cNvSpPr/>
          <p:nvPr/>
        </p:nvSpPr>
        <p:spPr>
          <a:xfrm>
            <a:off x="6781800" y="3156204"/>
            <a:ext cx="843842" cy="1764789"/>
          </a:xfrm>
          <a:prstGeom prst="rightBrace">
            <a:avLst>
              <a:gd name="adj1" fmla="val 33781"/>
              <a:gd name="adj2" fmla="val 50000"/>
            </a:avLst>
          </a:prstGeom>
          <a:ln w="85725">
            <a:solidFill>
              <a:srgbClr val="0051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i="1" dirty="0">
              <a:solidFill>
                <a:srgbClr val="00518E"/>
              </a:solidFill>
            </a:endParaRPr>
          </a:p>
        </p:txBody>
      </p:sp>
      <p:sp>
        <p:nvSpPr>
          <p:cNvPr id="21" name="Curved Left Arrow 20"/>
          <p:cNvSpPr/>
          <p:nvPr/>
        </p:nvSpPr>
        <p:spPr>
          <a:xfrm rot="804337">
            <a:off x="7415726" y="3997824"/>
            <a:ext cx="449939" cy="1765268"/>
          </a:xfrm>
          <a:prstGeom prst="curvedLeftArrow">
            <a:avLst>
              <a:gd name="adj1" fmla="val 25000"/>
              <a:gd name="adj2" fmla="val 63957"/>
              <a:gd name="adj3" fmla="val 25000"/>
            </a:avLst>
          </a:prstGeom>
          <a:ln>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18E"/>
              </a:solidFill>
            </a:endParaRPr>
          </a:p>
        </p:txBody>
      </p:sp>
      <p:sp>
        <p:nvSpPr>
          <p:cNvPr id="4" name="TextBox 3"/>
          <p:cNvSpPr txBox="1"/>
          <p:nvPr/>
        </p:nvSpPr>
        <p:spPr>
          <a:xfrm>
            <a:off x="152400" y="228600"/>
            <a:ext cx="9015801" cy="646331"/>
          </a:xfrm>
          <a:prstGeom prst="rect">
            <a:avLst/>
          </a:prstGeom>
          <a:noFill/>
        </p:spPr>
        <p:txBody>
          <a:bodyPr wrap="none" rtlCol="0">
            <a:spAutoFit/>
          </a:bodyPr>
          <a:lstStyle/>
          <a:p>
            <a:r>
              <a:rPr lang="en-US" sz="3600" dirty="0" smtClean="0"/>
              <a:t>4. Other determinants of net convenience yield</a:t>
            </a:r>
            <a:endParaRPr lang="en-US" sz="3600" dirty="0"/>
          </a:p>
        </p:txBody>
      </p:sp>
      <p:pic>
        <p:nvPicPr>
          <p:cNvPr id="12" name="Picture 14" descr="floorpic.jpg"/>
          <p:cNvPicPr>
            <a:picLocks noChangeAspect="1" noChangeArrowheads="1"/>
          </p:cNvPicPr>
          <p:nvPr/>
        </p:nvPicPr>
        <p:blipFill>
          <a:blip r:embed="rId3" cstate="print"/>
          <a:srcRect/>
          <a:stretch>
            <a:fillRect/>
          </a:stretch>
        </p:blipFill>
        <p:spPr bwMode="auto">
          <a:xfrm>
            <a:off x="4202349" y="4189771"/>
            <a:ext cx="2257985" cy="146244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t>What drives commodity prices?</a:t>
            </a:r>
            <a:endParaRPr lang="en-US" sz="3200" dirty="0"/>
          </a:p>
        </p:txBody>
      </p:sp>
      <p:sp>
        <p:nvSpPr>
          <p:cNvPr id="3" name="Content Placeholder 2"/>
          <p:cNvSpPr>
            <a:spLocks noGrp="1"/>
          </p:cNvSpPr>
          <p:nvPr>
            <p:ph idx="1"/>
          </p:nvPr>
        </p:nvSpPr>
        <p:spPr>
          <a:xfrm>
            <a:off x="457200" y="762000"/>
            <a:ext cx="8229600" cy="4724400"/>
          </a:xfrm>
        </p:spPr>
        <p:txBody>
          <a:bodyPr>
            <a:normAutofit/>
          </a:bodyPr>
          <a:lstStyle/>
          <a:p>
            <a:r>
              <a:rPr lang="en-US" sz="3000" dirty="0" smtClean="0"/>
              <a:t>Individual commodities are of course influenced by individual micro causes.</a:t>
            </a:r>
          </a:p>
          <a:p>
            <a:pPr lvl="1"/>
            <a:r>
              <a:rPr lang="en-US" sz="2400" dirty="0" smtClean="0"/>
              <a:t>E.g., why did cobalt prices quadruple in 2017-18?</a:t>
            </a:r>
          </a:p>
          <a:p>
            <a:pPr lvl="2"/>
            <a:r>
              <a:rPr lang="en-US" sz="2000" dirty="0" smtClean="0"/>
              <a:t>Rising EV battery demand; </a:t>
            </a:r>
          </a:p>
          <a:p>
            <a:pPr lvl="2"/>
            <a:r>
              <a:rPr lang="en-US" sz="2000" dirty="0" smtClean="0"/>
              <a:t>Congo-concentrated supply hit by instability &amp; sanctions.</a:t>
            </a:r>
            <a:r>
              <a:rPr lang="en-US" sz="100" dirty="0" smtClean="0"/>
              <a:t/>
            </a:r>
            <a:br>
              <a:rPr lang="en-US" sz="100" dirty="0" smtClean="0"/>
            </a:br>
            <a:endParaRPr lang="en-US" sz="100" dirty="0" smtClean="0"/>
          </a:p>
          <a:p>
            <a:endParaRPr lang="en-US" dirty="0" smtClean="0"/>
          </a:p>
        </p:txBody>
      </p:sp>
      <p:pic>
        <p:nvPicPr>
          <p:cNvPr id="4" name="Picture 4" descr="5 Year Cobalt Prices - Cobalt Price Char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8000"/>
                    </a14:imgEffect>
                    <a14:imgEffect>
                      <a14:brightnessContrast bright="6000" contrast="54000"/>
                    </a14:imgEffect>
                  </a14:imgLayer>
                </a14:imgProps>
              </a:ext>
              <a:ext uri="{28A0092B-C50C-407E-A947-70E740481C1C}">
                <a14:useLocalDpi xmlns:a14="http://schemas.microsoft.com/office/drawing/2010/main" val="0"/>
              </a:ext>
            </a:extLst>
          </a:blip>
          <a:srcRect/>
          <a:stretch>
            <a:fillRect/>
          </a:stretch>
        </p:blipFill>
        <p:spPr bwMode="auto">
          <a:xfrm>
            <a:off x="304800" y="2971800"/>
            <a:ext cx="8035636"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6172200" y="3850341"/>
            <a:ext cx="1524000" cy="1447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57600" y="2962072"/>
            <a:ext cx="1981200" cy="677108"/>
          </a:xfrm>
          <a:prstGeom prst="rect">
            <a:avLst/>
          </a:prstGeom>
          <a:solidFill>
            <a:schemeClr val="bg1"/>
          </a:solidFill>
          <a:ln>
            <a:solidFill>
              <a:srgbClr val="23538D"/>
            </a:solidFill>
          </a:ln>
        </p:spPr>
        <p:txBody>
          <a:bodyPr wrap="square" rtlCol="0">
            <a:spAutoFit/>
          </a:bodyPr>
          <a:lstStyle/>
          <a:p>
            <a:pPr algn="ctr"/>
            <a:endParaRPr lang="en-US" sz="1200" b="1" dirty="0" smtClean="0"/>
          </a:p>
          <a:p>
            <a:pPr algn="ctr"/>
            <a:r>
              <a:rPr lang="en-US" b="1" dirty="0" smtClean="0"/>
              <a:t>Cobalt prices </a:t>
            </a:r>
          </a:p>
          <a:p>
            <a:pPr algn="ctr"/>
            <a:r>
              <a:rPr lang="en-US" sz="800" b="1" dirty="0" smtClean="0"/>
              <a:t> </a:t>
            </a:r>
            <a:endParaRPr lang="en-US" sz="800" b="1" dirty="0"/>
          </a:p>
        </p:txBody>
      </p:sp>
      <p:sp>
        <p:nvSpPr>
          <p:cNvPr id="8" name="TextBox 7"/>
          <p:cNvSpPr txBox="1"/>
          <p:nvPr/>
        </p:nvSpPr>
        <p:spPr>
          <a:xfrm>
            <a:off x="7749352" y="6248400"/>
            <a:ext cx="708848" cy="584775"/>
          </a:xfrm>
          <a:prstGeom prst="rect">
            <a:avLst/>
          </a:prstGeom>
          <a:noFill/>
          <a:ln>
            <a:solidFill>
              <a:srgbClr val="23538D"/>
            </a:solidFill>
          </a:ln>
        </p:spPr>
        <p:txBody>
          <a:bodyPr wrap="none" rtlCol="0">
            <a:spAutoFit/>
          </a:bodyPr>
          <a:lstStyle/>
          <a:p>
            <a:pPr algn="ctr"/>
            <a:r>
              <a:rPr lang="en-US" sz="1600" dirty="0" smtClean="0"/>
              <a:t>Aug. 6</a:t>
            </a:r>
            <a:br>
              <a:rPr lang="en-US" sz="1600" dirty="0" smtClean="0"/>
            </a:br>
            <a:r>
              <a:rPr lang="en-US" sz="1600" dirty="0" smtClean="0"/>
              <a:t>2018</a:t>
            </a:r>
            <a:endParaRPr lang="en-US" sz="1600" dirty="0"/>
          </a:p>
        </p:txBody>
      </p:sp>
    </p:spTree>
    <p:extLst>
      <p:ext uri="{BB962C8B-B14F-4D97-AF65-F5344CB8AC3E}">
        <p14:creationId xmlns:p14="http://schemas.microsoft.com/office/powerpoint/2010/main" val="4290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noAutofit/>
          </a:bodyPr>
          <a:lstStyle/>
          <a:p>
            <a:r>
              <a:rPr lang="en-US" sz="1800" dirty="0" smtClean="0"/>
              <a:t>Complete “carry trade” equation for price determination, continued</a:t>
            </a:r>
            <a:endParaRPr lang="en-US" sz="18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915400" cy="5791200"/>
              </a:xfrm>
            </p:spPr>
            <p:txBody>
              <a:bodyPr>
                <a:normAutofit fontScale="92500" lnSpcReduction="10000"/>
              </a:bodyPr>
              <a:lstStyle/>
              <a:p>
                <a:pPr>
                  <a:buNone/>
                </a:pPr>
                <a:r>
                  <a:rPr lang="en-AU" i="1" dirty="0" smtClean="0"/>
                  <a:t>         q  =  </a:t>
                </a:r>
                <a14:m>
                  <m:oMath xmlns:m="http://schemas.openxmlformats.org/officeDocument/2006/math">
                    <m:acc>
                      <m:accPr>
                        <m:chr m:val="̅"/>
                        <m:ctrlPr>
                          <a:rPr lang="it-IT" i="1">
                            <a:latin typeface="Cambria Math"/>
                          </a:rPr>
                        </m:ctrlPr>
                      </m:accPr>
                      <m:e>
                        <m:r>
                          <a:rPr lang="en-US" i="1">
                            <a:latin typeface="Cambria Math"/>
                          </a:rPr>
                          <m:t>𝑞</m:t>
                        </m:r>
                      </m:e>
                    </m:acc>
                  </m:oMath>
                </a14:m>
                <a:r>
                  <a:rPr lang="en-AU" i="1" dirty="0" smtClean="0"/>
                  <a:t>  - </a:t>
                </a:r>
                <a:r>
                  <a:rPr lang="en-AU" dirty="0" smtClean="0"/>
                  <a:t>(</a:t>
                </a:r>
                <a:r>
                  <a:rPr lang="en-AU" i="1" dirty="0" smtClean="0"/>
                  <a:t>1/</a:t>
                </a:r>
                <a:r>
                  <a:rPr lang="en-AU" dirty="0" smtClean="0"/>
                  <a:t>θ)</a:t>
                </a:r>
                <a:r>
                  <a:rPr lang="en-AU" i="1" dirty="0" smtClean="0"/>
                  <a:t> r</a:t>
                </a:r>
                <a:r>
                  <a:rPr lang="en-AU" dirty="0"/>
                  <a:t> </a:t>
                </a:r>
                <a:r>
                  <a:rPr lang="en-AU" i="1" dirty="0" smtClean="0"/>
                  <a:t> </a:t>
                </a:r>
                <a:r>
                  <a:rPr lang="en-AU" dirty="0" smtClean="0"/>
                  <a:t>+ (1/θ) </a:t>
                </a:r>
                <a:r>
                  <a:rPr lang="en-AU" i="1" dirty="0" smtClean="0"/>
                  <a:t>cy - </a:t>
                </a:r>
                <a:r>
                  <a:rPr lang="en-AU" dirty="0" smtClean="0"/>
                  <a:t>(1/θ) </a:t>
                </a:r>
                <a:r>
                  <a:rPr lang="en-AU" i="1" dirty="0" smtClean="0"/>
                  <a:t>sc - </a:t>
                </a:r>
                <a:r>
                  <a:rPr lang="en-AU" dirty="0" smtClean="0"/>
                  <a:t>(1/θ) </a:t>
                </a:r>
                <a:r>
                  <a:rPr lang="en-AU" i="1" dirty="0" err="1" smtClean="0"/>
                  <a:t>rp</a:t>
                </a:r>
                <a:r>
                  <a:rPr lang="en-AU" i="1" dirty="0" smtClean="0"/>
                  <a:t>    </a:t>
                </a:r>
                <a:r>
                  <a:rPr lang="en-AU" dirty="0" smtClean="0"/>
                  <a:t>(5)</a:t>
                </a:r>
                <a:r>
                  <a:rPr lang="en-AU" sz="1900" dirty="0" smtClean="0"/>
                  <a:t/>
                </a:r>
                <a:br>
                  <a:rPr lang="en-AU" sz="1900" dirty="0" smtClean="0"/>
                </a:br>
                <a:endParaRPr lang="en-AU" sz="1900" dirty="0" smtClean="0"/>
              </a:p>
              <a:p>
                <a:pPr>
                  <a:buNone/>
                </a:pPr>
                <a:r>
                  <a:rPr lang="en-AU" dirty="0" smtClean="0"/>
                  <a:t>Hypothesized effects:</a:t>
                </a:r>
              </a:p>
              <a:p>
                <a:pPr lvl="1"/>
                <a:r>
                  <a:rPr lang="en-AU" dirty="0" smtClean="0"/>
                  <a:t>Real interest rate: </a:t>
                </a:r>
                <a:r>
                  <a:rPr lang="en-AU" i="1" dirty="0" smtClean="0"/>
                  <a:t>negative</a:t>
                </a:r>
              </a:p>
              <a:p>
                <a:pPr lvl="1"/>
                <a:r>
                  <a:rPr lang="en-AU" dirty="0" smtClean="0"/>
                  <a:t>Convenience yield: </a:t>
                </a:r>
                <a:r>
                  <a:rPr lang="en-AU" i="1" dirty="0" smtClean="0"/>
                  <a:t>positive</a:t>
                </a:r>
              </a:p>
              <a:p>
                <a:pPr lvl="2"/>
                <a:r>
                  <a:rPr lang="en-AU" dirty="0" smtClean="0"/>
                  <a:t>&lt;= Economic activity </a:t>
                </a:r>
              </a:p>
              <a:p>
                <a:pPr lvl="2"/>
                <a:r>
                  <a:rPr lang="en-AU" dirty="0" smtClean="0"/>
                  <a:t>&lt;= Risk of disruption</a:t>
                </a:r>
              </a:p>
              <a:p>
                <a:pPr lvl="1"/>
                <a:r>
                  <a:rPr lang="en-AU" dirty="0" smtClean="0"/>
                  <a:t>Storage costs: </a:t>
                </a:r>
                <a:r>
                  <a:rPr lang="en-AU" i="1" dirty="0" smtClean="0"/>
                  <a:t>negative</a:t>
                </a:r>
              </a:p>
              <a:p>
                <a:pPr lvl="2"/>
                <a:r>
                  <a:rPr lang="en-AU" sz="3200" i="1" dirty="0" smtClean="0">
                    <a:cs typeface="Times New Roman" pitchFamily="18" charset="0"/>
                  </a:rPr>
                  <a:t>sc = Φ </a:t>
                </a:r>
                <a:r>
                  <a:rPr lang="en-AU" sz="3200" dirty="0" smtClean="0">
                    <a:cs typeface="Times New Roman" pitchFamily="18" charset="0"/>
                  </a:rPr>
                  <a:t>(</a:t>
                </a:r>
                <a:r>
                  <a:rPr lang="en-AU" i="1" dirty="0" smtClean="0">
                    <a:cs typeface="Times New Roman" pitchFamily="18" charset="0"/>
                  </a:rPr>
                  <a:t>INVENTORIES</a:t>
                </a:r>
                <a:r>
                  <a:rPr lang="en-AU" sz="3200" dirty="0" smtClean="0">
                    <a:cs typeface="Times New Roman" pitchFamily="18" charset="0"/>
                  </a:rPr>
                  <a:t>)</a:t>
                </a:r>
                <a:r>
                  <a:rPr lang="en-AU" sz="3200" i="1" dirty="0" smtClean="0">
                    <a:cs typeface="Times New Roman" pitchFamily="18" charset="0"/>
                  </a:rPr>
                  <a:t>. </a:t>
                </a:r>
              </a:p>
              <a:p>
                <a:pPr lvl="1"/>
                <a:r>
                  <a:rPr lang="en-AU" dirty="0" smtClean="0">
                    <a:cs typeface="Times New Roman" pitchFamily="18" charset="0"/>
                  </a:rPr>
                  <a:t>Risk premium </a:t>
                </a:r>
                <a:r>
                  <a:rPr lang="en-AU" i="1" dirty="0" err="1" smtClean="0">
                    <a:cs typeface="Times New Roman" pitchFamily="18" charset="0"/>
                  </a:rPr>
                  <a:t>rp</a:t>
                </a:r>
                <a:endParaRPr lang="en-AU" dirty="0" smtClean="0">
                  <a:cs typeface="Times New Roman" pitchFamily="18" charset="0"/>
                </a:endParaRPr>
              </a:p>
              <a:p>
                <a:pPr lvl="2"/>
                <a:r>
                  <a:rPr lang="en-AU" dirty="0" smtClean="0">
                    <a:cs typeface="Times New Roman" pitchFamily="18" charset="0"/>
                  </a:rPr>
                  <a:t>Measured directly:</a:t>
                </a:r>
                <a:r>
                  <a:rPr lang="en-AU" i="1" dirty="0" smtClean="0">
                    <a:latin typeface="Times New Roman" pitchFamily="18" charset="0"/>
                    <a:cs typeface="Times New Roman" pitchFamily="18" charset="0"/>
                  </a:rPr>
                  <a:t> </a:t>
                </a:r>
                <a:r>
                  <a:rPr lang="en-AU" dirty="0" smtClean="0">
                    <a:cs typeface="Times New Roman" pitchFamily="18" charset="0"/>
                  </a:rPr>
                  <a:t>(</a:t>
                </a:r>
                <a14:m>
                  <m:oMath xmlns:m="http://schemas.openxmlformats.org/officeDocument/2006/math">
                    <m:acc>
                      <m:accPr>
                        <m:chr m:val="̂"/>
                        <m:ctrlPr>
                          <a:rPr lang="en-AU" i="1" smtClean="0">
                            <a:latin typeface="Cambria Math"/>
                            <a:cs typeface="Times New Roman" pitchFamily="18" charset="0"/>
                          </a:rPr>
                        </m:ctrlPr>
                      </m:accPr>
                      <m:e>
                        <m:r>
                          <m:rPr>
                            <m:nor/>
                          </m:rPr>
                          <a:rPr lang="en-AU" i="1" dirty="0">
                            <a:cs typeface="Times New Roman" pitchFamily="18" charset="0"/>
                          </a:rPr>
                          <m:t>Δs</m:t>
                        </m:r>
                        <m:r>
                          <m:rPr>
                            <m:nor/>
                          </m:rPr>
                          <a:rPr lang="en-AU" i="1" baseline="30000" dirty="0">
                            <a:cs typeface="Times New Roman" pitchFamily="18" charset="0"/>
                          </a:rPr>
                          <m:t>e</m:t>
                        </m:r>
                      </m:e>
                    </m:acc>
                  </m:oMath>
                </a14:m>
                <a:r>
                  <a:rPr lang="en-AU" dirty="0" smtClean="0">
                    <a:cs typeface="Times New Roman" pitchFamily="18" charset="0"/>
                  </a:rPr>
                  <a:t>)</a:t>
                </a:r>
                <a:r>
                  <a:rPr lang="en-AU" i="1" dirty="0" smtClean="0">
                    <a:cs typeface="Times New Roman" pitchFamily="18" charset="0"/>
                  </a:rPr>
                  <a:t>-(f-s</a:t>
                </a:r>
                <a:r>
                  <a:rPr lang="en-AU" dirty="0" smtClean="0">
                    <a:cs typeface="Times New Roman" pitchFamily="18" charset="0"/>
                  </a:rPr>
                  <a:t>)</a:t>
                </a:r>
              </a:p>
              <a:p>
                <a:pPr lvl="2"/>
                <a:r>
                  <a:rPr lang="en-AU" dirty="0" smtClean="0">
                    <a:cs typeface="Times New Roman" pitchFamily="18" charset="0"/>
                  </a:rPr>
                  <a:t>Or as determined by volatility (</a:t>
                </a:r>
                <a:r>
                  <a:rPr lang="en-AU" i="1" dirty="0" smtClean="0">
                    <a:cs typeface="Times New Roman" pitchFamily="18" charset="0"/>
                  </a:rPr>
                  <a:t>ambiguous sign)</a:t>
                </a:r>
              </a:p>
              <a:p>
                <a:pPr lvl="3"/>
                <a:r>
                  <a:rPr lang="en-AU" sz="2300" dirty="0">
                    <a:cs typeface="Times New Roman" pitchFamily="18" charset="0"/>
                  </a:rPr>
                  <a:t>m</a:t>
                </a:r>
                <a:r>
                  <a:rPr lang="en-AU" sz="2300" dirty="0" smtClean="0">
                    <a:cs typeface="Times New Roman" pitchFamily="18" charset="0"/>
                  </a:rPr>
                  <a:t>easured by actual volatility</a:t>
                </a:r>
              </a:p>
              <a:p>
                <a:pPr lvl="3"/>
                <a:r>
                  <a:rPr lang="en-AU" sz="2300" dirty="0" smtClean="0">
                    <a:cs typeface="Times New Roman" pitchFamily="18" charset="0"/>
                  </a:rPr>
                  <a:t>or by option-implied subjective volatility.</a:t>
                </a:r>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915400" cy="5791200"/>
              </a:xfrm>
              <a:blipFill rotWithShape="1">
                <a:blip r:embed="rId2"/>
                <a:stretch>
                  <a:fillRect l="-1572" t="-2105"/>
                </a:stretch>
              </a:blipFill>
            </p:spPr>
            <p:txBody>
              <a:bodyPr/>
              <a:lstStyle/>
              <a:p>
                <a:r>
                  <a:rPr lang="en-US">
                    <a:noFill/>
                  </a:rPr>
                  <a:t> </a:t>
                </a:r>
              </a:p>
            </p:txBody>
          </p:sp>
        </mc:Fallback>
      </mc:AlternateContent>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Curved Left Arrow 12"/>
          <p:cNvSpPr/>
          <p:nvPr/>
        </p:nvSpPr>
        <p:spPr>
          <a:xfrm rot="1352787" flipV="1">
            <a:off x="4576279" y="1309229"/>
            <a:ext cx="1286841" cy="2105942"/>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Curved Left Arrow 14"/>
          <p:cNvSpPr/>
          <p:nvPr/>
        </p:nvSpPr>
        <p:spPr>
          <a:xfrm rot="1839832" flipV="1">
            <a:off x="5418300" y="1152365"/>
            <a:ext cx="1308188" cy="3563802"/>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Right Arrow 15"/>
          <p:cNvSpPr/>
          <p:nvPr/>
        </p:nvSpPr>
        <p:spPr>
          <a:xfrm rot="13404822">
            <a:off x="3382540" y="1528749"/>
            <a:ext cx="1127650" cy="356274"/>
          </a:xfrm>
          <a:prstGeom prst="rightArrow">
            <a:avLst/>
          </a:prstGeom>
          <a:solidFill>
            <a:srgbClr val="00518E"/>
          </a:solidFill>
          <a:ln w="76200">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Curved Left Arrow 16"/>
          <p:cNvSpPr/>
          <p:nvPr/>
        </p:nvSpPr>
        <p:spPr>
          <a:xfrm rot="1461220" flipV="1">
            <a:off x="7100913" y="1222125"/>
            <a:ext cx="1352622" cy="4489950"/>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67960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Estimation of the carry-trade equation.</a:t>
            </a:r>
            <a:endParaRPr lang="en-US" sz="3200" dirty="0"/>
          </a:p>
        </p:txBody>
      </p:sp>
      <p:sp>
        <p:nvSpPr>
          <p:cNvPr id="3" name="Content Placeholder 2"/>
          <p:cNvSpPr>
            <a:spLocks noGrp="1"/>
          </p:cNvSpPr>
          <p:nvPr>
            <p:ph idx="1"/>
          </p:nvPr>
        </p:nvSpPr>
        <p:spPr>
          <a:xfrm>
            <a:off x="457200" y="1447800"/>
            <a:ext cx="8382000" cy="5181600"/>
          </a:xfrm>
        </p:spPr>
        <p:txBody>
          <a:bodyPr>
            <a:normAutofit fontScale="70000" lnSpcReduction="20000"/>
          </a:bodyPr>
          <a:lstStyle/>
          <a:p>
            <a:r>
              <a:rPr lang="en-US" sz="3400" dirty="0" smtClean="0"/>
              <a:t>My 2014 </a:t>
            </a:r>
            <a:r>
              <a:rPr lang="en-US" sz="3400" dirty="0"/>
              <a:t>paper </a:t>
            </a:r>
            <a:r>
              <a:rPr lang="en-US" sz="3400" dirty="0" smtClean="0"/>
              <a:t>estimated </a:t>
            </a:r>
            <a:r>
              <a:rPr lang="en-US" sz="3400" dirty="0"/>
              <a:t>for the period 1950-2012 </a:t>
            </a:r>
            <a:r>
              <a:rPr lang="en-US" sz="3400" dirty="0" smtClean="0"/>
              <a:t/>
            </a:r>
            <a:br>
              <a:rPr lang="en-US" sz="3400" dirty="0" smtClean="0"/>
            </a:br>
            <a:r>
              <a:rPr lang="en-US" sz="3400" dirty="0" smtClean="0"/>
              <a:t>the </a:t>
            </a:r>
            <a:r>
              <a:rPr lang="en-US" sz="3400" dirty="0"/>
              <a:t>complete equation that included </a:t>
            </a:r>
            <a:r>
              <a:rPr lang="en-US" sz="3400" dirty="0" smtClean="0"/>
              <a:t>the </a:t>
            </a:r>
            <a:r>
              <a:rPr lang="en-US" sz="3400" dirty="0"/>
              <a:t>micro </a:t>
            </a:r>
            <a:r>
              <a:rPr lang="en-US" sz="3400" dirty="0" smtClean="0"/>
              <a:t>variables: </a:t>
            </a:r>
          </a:p>
          <a:p>
            <a:pPr lvl="1"/>
            <a:r>
              <a:rPr lang="en-US" dirty="0" smtClean="0"/>
              <a:t>commodity-specific </a:t>
            </a:r>
            <a:r>
              <a:rPr lang="en-US" dirty="0"/>
              <a:t>data on inventories, volatility, </a:t>
            </a:r>
            <a:endParaRPr lang="en-US" dirty="0" smtClean="0"/>
          </a:p>
          <a:p>
            <a:pPr lvl="1"/>
            <a:r>
              <a:rPr lang="en-US" dirty="0" smtClean="0"/>
              <a:t>and </a:t>
            </a:r>
            <a:r>
              <a:rPr lang="en-US" dirty="0"/>
              <a:t>survey expectations of future price changes.  </a:t>
            </a:r>
            <a:r>
              <a:rPr lang="en-US" sz="1100" dirty="0" smtClean="0"/>
              <a:t/>
            </a:r>
            <a:br>
              <a:rPr lang="en-US" sz="1100" dirty="0" smtClean="0"/>
            </a:br>
            <a:endParaRPr lang="en-US" sz="1100" dirty="0" smtClean="0"/>
          </a:p>
          <a:p>
            <a:r>
              <a:rPr lang="en-US" sz="3400" dirty="0" smtClean="0"/>
              <a:t>I </a:t>
            </a:r>
            <a:r>
              <a:rPr lang="en-US" sz="3400" dirty="0"/>
              <a:t>found </a:t>
            </a:r>
            <a:r>
              <a:rPr lang="en-US" sz="3400" dirty="0" smtClean="0"/>
              <a:t>the </a:t>
            </a:r>
            <a:r>
              <a:rPr lang="en-US" sz="3400" dirty="0"/>
              <a:t>real interest rate had particularly strong negative effects on </a:t>
            </a:r>
            <a:r>
              <a:rPr lang="en-US" sz="3400" dirty="0" smtClean="0"/>
              <a:t>the prices </a:t>
            </a:r>
            <a:r>
              <a:rPr lang="en-US" sz="3400" dirty="0"/>
              <a:t>of copper, cattle, hogs, oats &amp;</a:t>
            </a:r>
            <a:r>
              <a:rPr lang="en-US" sz="3400" dirty="0" smtClean="0"/>
              <a:t> </a:t>
            </a:r>
            <a:r>
              <a:rPr lang="en-US" sz="3400" dirty="0"/>
              <a:t>soybeans. </a:t>
            </a:r>
            <a:r>
              <a:rPr lang="en-US" sz="1100" dirty="0" smtClean="0"/>
              <a:t/>
            </a:r>
            <a:br>
              <a:rPr lang="en-US" sz="1100" dirty="0" smtClean="0"/>
            </a:br>
            <a:endParaRPr lang="en-US" sz="1100" dirty="0" smtClean="0"/>
          </a:p>
          <a:p>
            <a:r>
              <a:rPr lang="en-US" sz="3400" dirty="0" smtClean="0"/>
              <a:t>Inventories </a:t>
            </a:r>
            <a:r>
              <a:rPr lang="en-US" sz="3400" dirty="0"/>
              <a:t>had a particularly strong negative effect </a:t>
            </a:r>
            <a:r>
              <a:rPr lang="en-US" sz="3400" dirty="0" smtClean="0"/>
              <a:t/>
            </a:r>
            <a:br>
              <a:rPr lang="en-US" sz="3400" dirty="0" smtClean="0"/>
            </a:br>
            <a:r>
              <a:rPr lang="en-US" sz="3400" dirty="0" smtClean="0"/>
              <a:t>on the </a:t>
            </a:r>
            <a:r>
              <a:rPr lang="en-US" sz="3400" dirty="0"/>
              <a:t>prices of </a:t>
            </a:r>
            <a:r>
              <a:rPr lang="en-US" sz="3400" dirty="0" smtClean="0"/>
              <a:t>copper, </a:t>
            </a:r>
            <a:r>
              <a:rPr lang="en-US" sz="3400" dirty="0"/>
              <a:t>oats, &amp;</a:t>
            </a:r>
            <a:r>
              <a:rPr lang="en-US" sz="3400" dirty="0" smtClean="0"/>
              <a:t> </a:t>
            </a:r>
            <a:r>
              <a:rPr lang="en-US" sz="3400" dirty="0"/>
              <a:t>platinum.  </a:t>
            </a:r>
            <a:r>
              <a:rPr lang="en-US" sz="1100" dirty="0" smtClean="0"/>
              <a:t/>
            </a:r>
            <a:br>
              <a:rPr lang="en-US" sz="1100" dirty="0" smtClean="0"/>
            </a:br>
            <a:endParaRPr lang="en-US" sz="1100" dirty="0" smtClean="0"/>
          </a:p>
          <a:p>
            <a:r>
              <a:rPr lang="en-US" sz="3300" dirty="0" smtClean="0"/>
              <a:t>For </a:t>
            </a:r>
            <a:r>
              <a:rPr lang="en-US" sz="3300" dirty="0"/>
              <a:t>a complete panel across the 11 commodities where all data were available, </a:t>
            </a:r>
            <a:r>
              <a:rPr lang="en-US" sz="3300" dirty="0" smtClean="0"/>
              <a:t>all four </a:t>
            </a:r>
            <a:r>
              <a:rPr lang="en-US" sz="3300" dirty="0"/>
              <a:t>variables of interest appeared significant:  real interest rate, global business cycle, inventories, and </a:t>
            </a:r>
            <a:r>
              <a:rPr lang="en-US" sz="3300" dirty="0" smtClean="0"/>
              <a:t>volatility.</a:t>
            </a:r>
          </a:p>
          <a:p>
            <a:pPr lvl="1"/>
            <a:r>
              <a:rPr lang="en-US" dirty="0" smtClean="0"/>
              <a:t>When the equation was estimated </a:t>
            </a:r>
            <a:r>
              <a:rPr lang="en-US" dirty="0"/>
              <a:t>on first differences, </a:t>
            </a:r>
            <a:r>
              <a:rPr lang="en-US" dirty="0" smtClean="0"/>
              <a:t/>
            </a:r>
            <a:br>
              <a:rPr lang="en-US" dirty="0" smtClean="0"/>
            </a:br>
            <a:r>
              <a:rPr lang="en-US" dirty="0" smtClean="0"/>
              <a:t>significance </a:t>
            </a:r>
            <a:r>
              <a:rPr lang="en-US" dirty="0"/>
              <a:t>was lost, </a:t>
            </a:r>
            <a:r>
              <a:rPr lang="en-US" dirty="0" smtClean="0"/>
              <a:t>in </a:t>
            </a:r>
            <a:r>
              <a:rPr lang="en-US" dirty="0"/>
              <a:t>particular, for inventories &amp;</a:t>
            </a:r>
            <a:r>
              <a:rPr lang="en-US" dirty="0" smtClean="0"/>
              <a:t> </a:t>
            </a:r>
            <a:r>
              <a:rPr lang="en-US" dirty="0"/>
              <a:t>volatility</a:t>
            </a:r>
            <a:r>
              <a:rPr lang="en-US" dirty="0" smtClean="0"/>
              <a:t>.</a:t>
            </a:r>
            <a:endParaRPr lang="en-US" dirty="0"/>
          </a:p>
        </p:txBody>
      </p:sp>
    </p:spTree>
    <p:extLst>
      <p:ext uri="{BB962C8B-B14F-4D97-AF65-F5344CB8AC3E}">
        <p14:creationId xmlns:p14="http://schemas.microsoft.com/office/powerpoint/2010/main" val="1213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609600"/>
            <a:ext cx="4724400" cy="685800"/>
          </a:xfrm>
        </p:spPr>
        <p:txBody>
          <a:bodyPr>
            <a:normAutofit/>
          </a:bodyPr>
          <a:lstStyle/>
          <a:p>
            <a:pPr algn="l"/>
            <a:r>
              <a:rPr lang="en-AU" sz="2400" i="1" dirty="0" smtClean="0"/>
              <a:t>option-implied &amp; actual volatilities            </a:t>
            </a:r>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4495800" cy="3352800"/>
          </a:xfrm>
          <a:prstGeom prst="rect">
            <a:avLst/>
          </a:prstGeom>
          <a:noFill/>
          <a:ln>
            <a:noFill/>
          </a:ln>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371600"/>
            <a:ext cx="4191000" cy="3352800"/>
          </a:xfrm>
          <a:prstGeom prst="rect">
            <a:avLst/>
          </a:prstGeom>
          <a:noFill/>
          <a:ln>
            <a:noFill/>
          </a:ln>
        </p:spPr>
      </p:pic>
      <mc:AlternateContent xmlns:mc="http://schemas.openxmlformats.org/markup-compatibility/2006" xmlns:a14="http://schemas.microsoft.com/office/drawing/2010/main">
        <mc:Choice Requires="a14">
          <p:sp>
            <p:nvSpPr>
              <p:cNvPr id="5" name="TextBox 4"/>
              <p:cNvSpPr txBox="1"/>
              <p:nvPr/>
            </p:nvSpPr>
            <p:spPr>
              <a:xfrm>
                <a:off x="0" y="4800600"/>
                <a:ext cx="9144000" cy="1046440"/>
              </a:xfrm>
              <a:prstGeom prst="rect">
                <a:avLst/>
              </a:prstGeom>
              <a:noFill/>
            </p:spPr>
            <p:txBody>
              <a:bodyPr wrap="square" rtlCol="0">
                <a:spAutoFit/>
              </a:bodyPr>
              <a:lstStyle/>
              <a:p>
                <a:pPr algn="ctr"/>
                <a:r>
                  <a:rPr lang="en-US" sz="2200" dirty="0" smtClean="0"/>
                  <a:t>The positive risk premium seemed to have disappeared after 2005 </a:t>
                </a:r>
                <a:br>
                  <a:rPr lang="en-US" sz="2200" dirty="0" smtClean="0"/>
                </a:br>
                <a:r>
                  <a:rPr lang="en-US" sz="2200" dirty="0" smtClean="0"/>
                  <a:t>(</a:t>
                </a:r>
                <a14:m>
                  <m:oMath xmlns:m="http://schemas.openxmlformats.org/officeDocument/2006/math">
                    <m:acc>
                      <m:accPr>
                        <m:chr m:val="̂"/>
                        <m:ctrlPr>
                          <a:rPr lang="en-AU" sz="2000" i="1">
                            <a:latin typeface="Cambria Math"/>
                          </a:rPr>
                        </m:ctrlPr>
                      </m:accPr>
                      <m:e>
                        <m:r>
                          <a:rPr lang="en-US" sz="2000" i="1">
                            <a:latin typeface="Cambria Math"/>
                          </a:rPr>
                          <m:t>𝐸</m:t>
                        </m:r>
                        <m:r>
                          <a:rPr lang="en-US" sz="2000" i="1">
                            <a:latin typeface="Cambria Math"/>
                            <a:ea typeface="Cambria Math"/>
                          </a:rPr>
                          <m:t>∆</m:t>
                        </m:r>
                        <m:r>
                          <a:rPr lang="en-US" sz="2000" i="1">
                            <a:latin typeface="Cambria Math"/>
                            <a:ea typeface="Cambria Math"/>
                          </a:rPr>
                          <m:t>𝑠</m:t>
                        </m:r>
                      </m:e>
                    </m:acc>
                  </m:oMath>
                </a14:m>
                <a:r>
                  <a:rPr lang="en-AU" sz="2000" dirty="0"/>
                  <a:t> </a:t>
                </a:r>
                <a:r>
                  <a:rPr lang="en-US" sz="2200" dirty="0" smtClean="0">
                    <a:latin typeface="Calibri"/>
                  </a:rPr>
                  <a:t>measured by survey data), despite no decline in volatility.</a:t>
                </a:r>
                <a:r>
                  <a:rPr lang="en-US" dirty="0" smtClean="0">
                    <a:latin typeface="Calibri"/>
                  </a:rPr>
                  <a:t/>
                </a:r>
                <a:br>
                  <a:rPr lang="en-US" dirty="0" smtClean="0">
                    <a:latin typeface="Calibri"/>
                  </a:rPr>
                </a:b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0" y="4800600"/>
                <a:ext cx="9144000" cy="1046440"/>
              </a:xfrm>
              <a:prstGeom prst="rect">
                <a:avLst/>
              </a:prstGeom>
              <a:blipFill rotWithShape="1">
                <a:blip r:embed="rId4"/>
                <a:stretch>
                  <a:fillRect t="-3509"/>
                </a:stretch>
              </a:blipFill>
            </p:spPr>
            <p:txBody>
              <a:bodyPr/>
              <a:lstStyle/>
              <a:p>
                <a:r>
                  <a:rPr lang="en-US">
                    <a:noFill/>
                  </a:rPr>
                  <a:t> </a:t>
                </a:r>
              </a:p>
            </p:txBody>
          </p:sp>
        </mc:Fallback>
      </mc:AlternateContent>
      <p:pic>
        <p:nvPicPr>
          <p:cNvPr id="6" name="Picture 14" descr="floorpic.jpg"/>
          <p:cNvPicPr>
            <a:picLocks noChangeAspect="1" noChangeArrowheads="1"/>
          </p:cNvPicPr>
          <p:nvPr/>
        </p:nvPicPr>
        <p:blipFill>
          <a:blip r:embed="rId5" cstate="print"/>
          <a:srcRect/>
          <a:stretch>
            <a:fillRect/>
          </a:stretch>
        </p:blipFill>
        <p:spPr bwMode="auto">
          <a:xfrm>
            <a:off x="1491721" y="2981282"/>
            <a:ext cx="1632479" cy="1057318"/>
          </a:xfrm>
          <a:prstGeom prst="rect">
            <a:avLst/>
          </a:prstGeom>
          <a:noFill/>
          <a:ln w="9525">
            <a:solidFill>
              <a:schemeClr val="tx1"/>
            </a:solidFill>
            <a:miter lim="800000"/>
            <a:headEnd/>
            <a:tailEnd/>
          </a:ln>
        </p:spPr>
      </p:pic>
      <p:sp>
        <p:nvSpPr>
          <p:cNvPr id="7" name="TextBox 6"/>
          <p:cNvSpPr txBox="1"/>
          <p:nvPr/>
        </p:nvSpPr>
        <p:spPr>
          <a:xfrm>
            <a:off x="1904999" y="6705600"/>
            <a:ext cx="184731" cy="369332"/>
          </a:xfrm>
          <a:prstGeom prst="rect">
            <a:avLst/>
          </a:prstGeom>
          <a:noFill/>
        </p:spPr>
        <p:txBody>
          <a:bodyPr wrap="none" rtlCol="0">
            <a:spAutoFit/>
          </a:bodyPr>
          <a:lstStyle/>
          <a:p>
            <a:endParaRPr lang="en-US" dirty="0"/>
          </a:p>
        </p:txBody>
      </p:sp>
      <p:sp>
        <p:nvSpPr>
          <p:cNvPr id="8" name="TextBox 7"/>
          <p:cNvSpPr txBox="1"/>
          <p:nvPr/>
        </p:nvSpPr>
        <p:spPr>
          <a:xfrm>
            <a:off x="3200400" y="6412468"/>
            <a:ext cx="2137252" cy="369332"/>
          </a:xfrm>
          <a:prstGeom prst="rect">
            <a:avLst/>
          </a:prstGeom>
          <a:noFill/>
        </p:spPr>
        <p:txBody>
          <a:bodyPr wrap="none" rtlCol="0">
            <a:spAutoFit/>
          </a:bodyPr>
          <a:lstStyle/>
          <a:p>
            <a:r>
              <a:rPr lang="en-US" dirty="0" smtClean="0"/>
              <a:t>From Frankel (2014)</a:t>
            </a:r>
            <a:endParaRPr lang="en-US" dirty="0"/>
          </a:p>
        </p:txBody>
      </p:sp>
      <p:sp>
        <p:nvSpPr>
          <p:cNvPr id="9" name="Title 1"/>
          <p:cNvSpPr txBox="1">
            <a:spLocks/>
          </p:cNvSpPr>
          <p:nvPr/>
        </p:nvSpPr>
        <p:spPr>
          <a:xfrm>
            <a:off x="685800" y="76200"/>
            <a:ext cx="2895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      Risk premium</a:t>
            </a:r>
            <a:endParaRPr lang="en-US" sz="2800" dirty="0"/>
          </a:p>
        </p:txBody>
      </p:sp>
      <p:sp>
        <p:nvSpPr>
          <p:cNvPr id="10" name="TextBox 9"/>
          <p:cNvSpPr txBox="1"/>
          <p:nvPr/>
        </p:nvSpPr>
        <p:spPr>
          <a:xfrm>
            <a:off x="0" y="5562600"/>
            <a:ext cx="9144000" cy="707886"/>
          </a:xfrm>
          <a:prstGeom prst="rect">
            <a:avLst/>
          </a:prstGeom>
          <a:noFill/>
        </p:spPr>
        <p:txBody>
          <a:bodyPr wrap="square" rtlCol="0">
            <a:spAutoFit/>
          </a:bodyPr>
          <a:lstStyle/>
          <a:p>
            <a:pPr algn="ctr"/>
            <a:r>
              <a:rPr lang="en-US" sz="2000" dirty="0" smtClean="0">
                <a:latin typeface="Calibri"/>
              </a:rPr>
              <a:t>Consistent with Hamilton</a:t>
            </a:r>
            <a:r>
              <a:rPr lang="en-US" sz="800" dirty="0" smtClean="0">
                <a:latin typeface="Calibri"/>
              </a:rPr>
              <a:t> </a:t>
            </a:r>
            <a:r>
              <a:rPr lang="en-US" dirty="0" smtClean="0">
                <a:latin typeface="Calibri"/>
              </a:rPr>
              <a:t>&amp;</a:t>
            </a:r>
            <a:r>
              <a:rPr lang="en-US" sz="2000" dirty="0" smtClean="0">
                <a:latin typeface="Calibri"/>
              </a:rPr>
              <a:t>Wu’s </a:t>
            </a:r>
            <a:r>
              <a:rPr lang="en-US" dirty="0" smtClean="0">
                <a:latin typeface="Calibri"/>
              </a:rPr>
              <a:t>(2013) </a:t>
            </a:r>
            <a:r>
              <a:rPr lang="en-US" sz="2000" dirty="0" smtClean="0">
                <a:latin typeface="Calibri"/>
              </a:rPr>
              <a:t>interpretation of the </a:t>
            </a:r>
            <a:r>
              <a:rPr lang="en-US" sz="2000" dirty="0" err="1" smtClean="0">
                <a:latin typeface="Calibri"/>
              </a:rPr>
              <a:t>financialization</a:t>
            </a:r>
            <a:r>
              <a:rPr lang="en-US" sz="1200" dirty="0" smtClean="0">
                <a:latin typeface="Calibri"/>
              </a:rPr>
              <a:t> </a:t>
            </a:r>
            <a:r>
              <a:rPr lang="en-US" sz="2000" dirty="0" smtClean="0">
                <a:latin typeface="Calibri"/>
              </a:rPr>
              <a:t>hypothesis:</a:t>
            </a:r>
          </a:p>
          <a:p>
            <a:pPr algn="ctr"/>
            <a:r>
              <a:rPr lang="en-US" sz="2000" dirty="0" smtClean="0">
                <a:latin typeface="Calibri"/>
              </a:rPr>
              <a:t>Investors in commodity indices took the long side of the futures market after 2005.</a:t>
            </a:r>
            <a:endParaRPr lang="en-US" dirty="0"/>
          </a:p>
        </p:txBody>
      </p:sp>
      <p:sp>
        <p:nvSpPr>
          <p:cNvPr id="11" name="Title 1"/>
          <p:cNvSpPr txBox="1">
            <a:spLocks/>
          </p:cNvSpPr>
          <p:nvPr/>
        </p:nvSpPr>
        <p:spPr>
          <a:xfrm>
            <a:off x="4724400" y="76200"/>
            <a:ext cx="46482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2 measures of volatility</a:t>
            </a:r>
            <a:endParaRPr lang="en-US" sz="2800" dirty="0"/>
          </a:p>
        </p:txBody>
      </p:sp>
      <mc:AlternateContent xmlns:mc="http://schemas.openxmlformats.org/markup-compatibility/2006" xmlns:a14="http://schemas.microsoft.com/office/drawing/2010/main">
        <mc:Choice Requires="a14">
          <p:sp>
            <p:nvSpPr>
              <p:cNvPr id="12" name="Title 1"/>
              <p:cNvSpPr txBox="1">
                <a:spLocks/>
              </p:cNvSpPr>
              <p:nvPr/>
            </p:nvSpPr>
            <p:spPr>
              <a:xfrm>
                <a:off x="533400" y="685800"/>
                <a:ext cx="3276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smtClean="0"/>
                  <a:t>	(</a:t>
                </a:r>
                <a:r>
                  <a:rPr lang="en-AU" sz="2400" i="1" dirty="0" smtClean="0"/>
                  <a:t>f-s</a:t>
                </a:r>
                <a:r>
                  <a:rPr lang="en-AU" sz="2400" dirty="0" smtClean="0"/>
                  <a:t>) - </a:t>
                </a:r>
                <a14:m>
                  <m:oMath xmlns:m="http://schemas.openxmlformats.org/officeDocument/2006/math">
                    <m:acc>
                      <m:accPr>
                        <m:chr m:val="̂"/>
                        <m:ctrlPr>
                          <a:rPr lang="en-AU" sz="2400" i="1" smtClean="0">
                            <a:latin typeface="Cambria Math"/>
                          </a:rPr>
                        </m:ctrlPr>
                      </m:accPr>
                      <m:e>
                        <m:r>
                          <a:rPr lang="en-US" sz="2400" i="1" smtClean="0">
                            <a:latin typeface="Cambria Math"/>
                          </a:rPr>
                          <m:t>𝐸</m:t>
                        </m:r>
                        <m:r>
                          <a:rPr lang="en-US" sz="2400" i="1" smtClean="0">
                            <a:latin typeface="Cambria Math"/>
                            <a:ea typeface="Cambria Math"/>
                          </a:rPr>
                          <m:t>∆</m:t>
                        </m:r>
                        <m:r>
                          <a:rPr lang="en-US" sz="2400" i="1" smtClean="0">
                            <a:latin typeface="Cambria Math"/>
                            <a:ea typeface="Cambria Math"/>
                          </a:rPr>
                          <m:t>𝑠</m:t>
                        </m:r>
                      </m:e>
                    </m:acc>
                  </m:oMath>
                </a14:m>
                <a:endParaRPr lang="en-US" sz="2400" dirty="0"/>
              </a:p>
            </p:txBody>
          </p:sp>
        </mc:Choice>
        <mc:Fallback xmlns="">
          <p:sp>
            <p:nvSpPr>
              <p:cNvPr id="12" name="Title 1"/>
              <p:cNvSpPr txBox="1">
                <a:spLocks noRot="1" noChangeAspect="1" noMove="1" noResize="1" noEditPoints="1" noAdjustHandles="1" noChangeArrowheads="1" noChangeShapeType="1" noTextEdit="1"/>
              </p:cNvSpPr>
              <p:nvPr/>
            </p:nvSpPr>
            <p:spPr>
              <a:xfrm>
                <a:off x="533400" y="685800"/>
                <a:ext cx="3276600" cy="685800"/>
              </a:xfrm>
              <a:prstGeom prst="rect">
                <a:avLst/>
              </a:prstGeom>
              <a:blipFill rotWithShape="1">
                <a:blip r:embed="rId6"/>
                <a:stretch>
                  <a:fillRect b="-3571"/>
                </a:stretch>
              </a:blipFill>
            </p:spPr>
            <p:txBody>
              <a:bodyPr/>
              <a:lstStyle/>
              <a:p>
                <a:r>
                  <a:rPr lang="en-US">
                    <a:noFill/>
                  </a:rPr>
                  <a:t> </a:t>
                </a:r>
              </a:p>
            </p:txBody>
          </p:sp>
        </mc:Fallback>
      </mc:AlternateContent>
    </p:spTree>
    <p:extLst>
      <p:ext uri="{BB962C8B-B14F-4D97-AF65-F5344CB8AC3E}">
        <p14:creationId xmlns:p14="http://schemas.microsoft.com/office/powerpoint/2010/main" val="23369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smtClean="0"/>
              <a:t>5. Updated tests</a:t>
            </a:r>
            <a:endParaRPr lang="en-US" sz="3200" dirty="0"/>
          </a:p>
        </p:txBody>
      </p:sp>
      <p:sp>
        <p:nvSpPr>
          <p:cNvPr id="3" name="Content Placeholder 2"/>
          <p:cNvSpPr>
            <a:spLocks noGrp="1"/>
          </p:cNvSpPr>
          <p:nvPr>
            <p:ph idx="1"/>
          </p:nvPr>
        </p:nvSpPr>
        <p:spPr>
          <a:xfrm>
            <a:off x="457200" y="1828800"/>
            <a:ext cx="8229600" cy="3763963"/>
          </a:xfrm>
        </p:spPr>
        <p:txBody>
          <a:bodyPr>
            <a:normAutofit fontScale="92500"/>
          </a:bodyPr>
          <a:lstStyle/>
          <a:p>
            <a:r>
              <a:rPr lang="en-US" dirty="0" smtClean="0"/>
              <a:t>There is some negative correlation between perceived volatility as measured by the VIX </a:t>
            </a:r>
            <a:br>
              <a:rPr lang="en-US" dirty="0" smtClean="0"/>
            </a:br>
            <a:r>
              <a:rPr lang="en-US" dirty="0" smtClean="0"/>
              <a:t>and the commodity price index.</a:t>
            </a:r>
          </a:p>
          <a:p>
            <a:pPr lvl="1"/>
            <a:r>
              <a:rPr lang="en-US" dirty="0" smtClean="0"/>
              <a:t>E.g., prices </a:t>
            </a:r>
            <a:r>
              <a:rPr lang="en-US" dirty="0"/>
              <a:t>high </a:t>
            </a:r>
            <a:r>
              <a:rPr lang="en-US" dirty="0" smtClean="0"/>
              <a:t>in 2006, when VIX low (“risk on”), </a:t>
            </a:r>
          </a:p>
          <a:p>
            <a:pPr lvl="1"/>
            <a:r>
              <a:rPr lang="en-US" dirty="0"/>
              <a:t>&amp; prices low </a:t>
            </a:r>
            <a:r>
              <a:rPr lang="en-US" dirty="0" smtClean="0"/>
              <a:t>in 2009, </a:t>
            </a:r>
            <a:r>
              <a:rPr lang="en-US" dirty="0"/>
              <a:t>when high VIX </a:t>
            </a:r>
            <a:r>
              <a:rPr lang="en-US" dirty="0" smtClean="0"/>
              <a:t>high (“risk off”).</a:t>
            </a:r>
            <a:r>
              <a:rPr lang="en-US" sz="1800" dirty="0" smtClean="0"/>
              <a:t/>
            </a:r>
            <a:br>
              <a:rPr lang="en-US" sz="1800" dirty="0" smtClean="0"/>
            </a:br>
            <a:endParaRPr lang="en-US" sz="1800" dirty="0" smtClean="0"/>
          </a:p>
          <a:p>
            <a:r>
              <a:rPr lang="en-US" dirty="0" smtClean="0"/>
              <a:t>But the </a:t>
            </a:r>
            <a:r>
              <a:rPr lang="en-US" dirty="0"/>
              <a:t>VIX is not a significant </a:t>
            </a:r>
            <a:r>
              <a:rPr lang="en-US" dirty="0" smtClean="0"/>
              <a:t>determinant</a:t>
            </a:r>
          </a:p>
          <a:p>
            <a:pPr lvl="1"/>
            <a:r>
              <a:rPr lang="en-US" dirty="0" smtClean="0"/>
              <a:t>when controlling for </a:t>
            </a:r>
            <a:r>
              <a:rPr lang="en-US" i="1" dirty="0" smtClean="0"/>
              <a:t>r</a:t>
            </a:r>
            <a:r>
              <a:rPr lang="en-US" dirty="0" smtClean="0"/>
              <a:t> </a:t>
            </a:r>
            <a:r>
              <a:rPr lang="en-US" dirty="0"/>
              <a:t>and </a:t>
            </a:r>
            <a:r>
              <a:rPr lang="en-US" dirty="0" smtClean="0"/>
              <a:t>GDP.</a:t>
            </a:r>
          </a:p>
          <a:p>
            <a:pPr marL="457200" lvl="1" indent="0">
              <a:buNone/>
            </a:pPr>
            <a:endParaRPr lang="en-US" sz="1800" dirty="0" smtClean="0"/>
          </a:p>
        </p:txBody>
      </p:sp>
    </p:spTree>
    <p:extLst>
      <p:ext uri="{BB962C8B-B14F-4D97-AF65-F5344CB8AC3E}">
        <p14:creationId xmlns:p14="http://schemas.microsoft.com/office/powerpoint/2010/main" val="419241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VIX-implied volatility appears negatively correlated</a:t>
            </a:r>
            <a:br>
              <a:rPr lang="en-US" sz="2800" dirty="0" smtClean="0"/>
            </a:br>
            <a:r>
              <a:rPr lang="en-US" sz="2800" dirty="0" smtClean="0"/>
              <a:t>with real commodity price index.</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30217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97306" y="6071974"/>
            <a:ext cx="1460977" cy="338554"/>
          </a:xfrm>
          <a:prstGeom prst="rect">
            <a:avLst/>
          </a:prstGeom>
          <a:noFill/>
        </p:spPr>
        <p:txBody>
          <a:bodyPr wrap="none" rtlCol="0">
            <a:spAutoFit/>
          </a:bodyPr>
          <a:lstStyle/>
          <a:p>
            <a:r>
              <a:rPr lang="en-US" sz="1600" dirty="0" smtClean="0"/>
              <a:t>(inverted scale)</a:t>
            </a:r>
            <a:endParaRPr lang="en-US" sz="1600" dirty="0"/>
          </a:p>
        </p:txBody>
      </p:sp>
      <p:sp>
        <p:nvSpPr>
          <p:cNvPr id="6" name="TextBox 5"/>
          <p:cNvSpPr txBox="1"/>
          <p:nvPr/>
        </p:nvSpPr>
        <p:spPr>
          <a:xfrm>
            <a:off x="7510402" y="4673025"/>
            <a:ext cx="1023998" cy="584775"/>
          </a:xfrm>
          <a:prstGeom prst="rect">
            <a:avLst/>
          </a:prstGeom>
          <a:noFill/>
        </p:spPr>
        <p:txBody>
          <a:bodyPr wrap="none" rtlCol="0">
            <a:spAutoFit/>
          </a:bodyPr>
          <a:lstStyle/>
          <a:p>
            <a:r>
              <a:rPr lang="en-US" sz="1600" dirty="0" smtClean="0"/>
              <a:t>More</a:t>
            </a:r>
          </a:p>
          <a:p>
            <a:r>
              <a:rPr lang="en-US" sz="1600" dirty="0"/>
              <a:t>v</a:t>
            </a:r>
            <a:r>
              <a:rPr lang="en-US" sz="1600" dirty="0" smtClean="0"/>
              <a:t>olatile ↓</a:t>
            </a:r>
            <a:endParaRPr lang="en-US" sz="1600" dirty="0"/>
          </a:p>
        </p:txBody>
      </p:sp>
      <p:sp>
        <p:nvSpPr>
          <p:cNvPr id="7" name="TextBox 6"/>
          <p:cNvSpPr txBox="1"/>
          <p:nvPr/>
        </p:nvSpPr>
        <p:spPr>
          <a:xfrm>
            <a:off x="7543800" y="2158425"/>
            <a:ext cx="977512" cy="584775"/>
          </a:xfrm>
          <a:prstGeom prst="rect">
            <a:avLst/>
          </a:prstGeom>
          <a:noFill/>
        </p:spPr>
        <p:txBody>
          <a:bodyPr wrap="none" rtlCol="0">
            <a:spAutoFit/>
          </a:bodyPr>
          <a:lstStyle/>
          <a:p>
            <a:r>
              <a:rPr lang="en-US" sz="1600" dirty="0" smtClean="0"/>
              <a:t>Less</a:t>
            </a:r>
            <a:br>
              <a:rPr lang="en-US" sz="1600" dirty="0" smtClean="0"/>
            </a:br>
            <a:r>
              <a:rPr lang="en-US" sz="1600" dirty="0" smtClean="0"/>
              <a:t>volatile↑</a:t>
            </a:r>
            <a:endParaRPr lang="en-US" sz="1600" dirty="0"/>
          </a:p>
        </p:txBody>
      </p:sp>
      <p:sp>
        <p:nvSpPr>
          <p:cNvPr id="8" name="TextBox 7"/>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Tree>
    <p:extLst>
      <p:ext uri="{BB962C8B-B14F-4D97-AF65-F5344CB8AC3E}">
        <p14:creationId xmlns:p14="http://schemas.microsoft.com/office/powerpoint/2010/main" val="914787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753212"/>
              </p:ext>
            </p:extLst>
          </p:nvPr>
        </p:nvGraphicFramePr>
        <p:xfrm>
          <a:off x="381000" y="1600200"/>
          <a:ext cx="8458200" cy="4998720"/>
        </p:xfrm>
        <a:graphic>
          <a:graphicData uri="http://schemas.openxmlformats.org/drawingml/2006/table">
            <a:tbl>
              <a:tblPr/>
              <a:tblGrid>
                <a:gridCol w="1676400"/>
                <a:gridCol w="1510221"/>
                <a:gridCol w="1316470"/>
                <a:gridCol w="1316470"/>
                <a:gridCol w="1316470"/>
                <a:gridCol w="1322169"/>
              </a:tblGrid>
              <a:tr h="278489">
                <a:tc>
                  <a:txBody>
                    <a:bodyPr/>
                    <a:lstStyle/>
                    <a:p>
                      <a:pPr algn="l" fontAlgn="b"/>
                      <a:endParaRPr lang="en-US" sz="1000" b="0" i="0" u="none" strike="noStrike" dirty="0">
                        <a:effectLst/>
                        <a:latin typeface="Calibri"/>
                      </a:endParaRPr>
                    </a:p>
                  </a:txBody>
                  <a:tcPr marL="9525" marR="9525" marT="9525" marB="0" anchor="b">
                    <a:lnL>
                      <a:noFill/>
                    </a:lnL>
                    <a:lnR>
                      <a:noFill/>
                    </a:lnR>
                    <a:lnT>
                      <a:noFill/>
                    </a:lnT>
                    <a:lnB>
                      <a:noFill/>
                    </a:lnB>
                  </a:tcPr>
                </a:tc>
                <a:tc gridSpan="5">
                  <a:txBody>
                    <a:bodyPr/>
                    <a:lstStyle/>
                    <a:p>
                      <a:pPr algn="l" fontAlgn="b"/>
                      <a:r>
                        <a:rPr lang="en-US" sz="2000" b="0" i="0" u="none" strike="noStrike" dirty="0" smtClean="0">
                          <a:effectLst/>
                          <a:latin typeface="Calibri"/>
                        </a:rPr>
                        <a:t>    Dependent variable</a:t>
                      </a:r>
                      <a:r>
                        <a:rPr lang="en-US" sz="2000" b="0" i="0" u="none" strike="noStrike" dirty="0">
                          <a:effectLst/>
                          <a:latin typeface="Calibri"/>
                        </a:rPr>
                        <a:t>: </a:t>
                      </a:r>
                      <a:r>
                        <a:rPr lang="en-US" sz="2000" b="0" i="0" u="none" strike="noStrike" dirty="0" smtClean="0">
                          <a:effectLst/>
                          <a:latin typeface="Calibri"/>
                        </a:rPr>
                        <a:t>   Real </a:t>
                      </a:r>
                      <a:r>
                        <a:rPr lang="en-US" sz="2000" b="0" i="0" u="none" strike="noStrike" dirty="0">
                          <a:effectLst/>
                          <a:latin typeface="Calibri"/>
                        </a:rPr>
                        <a:t>Commodity Price Index</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2000" b="0" i="0" u="none" strike="noStrike" dirty="0">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8489">
                <a:tc>
                  <a:txBody>
                    <a:bodyPr/>
                    <a:lstStyle/>
                    <a:p>
                      <a:pPr algn="l" fontAlgn="b"/>
                      <a:endParaRPr lang="en-US" sz="10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effectLst/>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effectLst/>
                          <a:latin typeface="Calibri"/>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92430">
                <a:tc>
                  <a:txBody>
                    <a:bodyPr/>
                    <a:lstStyle/>
                    <a:p>
                      <a:pPr algn="l" fontAlgn="b"/>
                      <a:r>
                        <a:rPr lang="en-US" sz="2400" b="0" i="0" u="none" strike="noStrike" dirty="0" smtClean="0">
                          <a:effectLst/>
                          <a:latin typeface="Calibri"/>
                        </a:rPr>
                        <a:t>Real Interest</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0.035***</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0.015*</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0.023**</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0.029***</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-0.013</a:t>
                      </a:r>
                    </a:p>
                  </a:txBody>
                  <a:tcPr marL="9525" marR="9525" marT="9525" marB="0" anchor="b">
                    <a:lnL>
                      <a:noFill/>
                    </a:lnL>
                    <a:lnR>
                      <a:noFill/>
                    </a:lnR>
                    <a:lnT>
                      <a:noFill/>
                    </a:lnT>
                    <a:lnB>
                      <a:noFill/>
                    </a:lnB>
                  </a:tcPr>
                </a:tc>
              </a:tr>
              <a:tr h="3048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effectLst/>
                          <a:latin typeface="+mn-lt"/>
                        </a:rPr>
                        <a:t>    Rate</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(0.010)</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(0.009)</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(0.009)</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(0.010)</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(0.008)</a:t>
                      </a:r>
                    </a:p>
                  </a:txBody>
                  <a:tcPr marL="9525" marR="9525" marT="9525" marB="0">
                    <a:lnL>
                      <a:noFill/>
                    </a:lnL>
                    <a:lnR>
                      <a:noFill/>
                    </a:lnR>
                    <a:lnT>
                      <a:noFill/>
                    </a:lnT>
                    <a:lnB>
                      <a:noFill/>
                    </a:lnB>
                  </a:tcPr>
                </a:tc>
              </a:tr>
              <a:tr h="368204">
                <a:tc>
                  <a:txBody>
                    <a:bodyPr/>
                    <a:lstStyle/>
                    <a:p>
                      <a:pPr algn="l" fontAlgn="b"/>
                      <a:r>
                        <a:rPr lang="en-US" sz="2400" b="0" i="0" u="none" strike="noStrike" dirty="0" smtClean="0">
                          <a:effectLst/>
                          <a:latin typeface="Calibri"/>
                        </a:rPr>
                        <a:t>Real </a:t>
                      </a:r>
                      <a:r>
                        <a:rPr lang="en-US" sz="2400" b="0" i="0" u="none" strike="noStrike" dirty="0" err="1" smtClean="0">
                          <a:effectLst/>
                          <a:latin typeface="Calibri"/>
                        </a:rPr>
                        <a:t>Commd</a:t>
                      </a:r>
                      <a:r>
                        <a:rPr lang="en-US" sz="2400" b="0" i="0" u="none" strike="noStrike" baseline="0" dirty="0" smtClean="0">
                          <a:effectLst/>
                          <a:latin typeface="Calibri"/>
                        </a:rPr>
                        <a:t> </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-1.627</a:t>
                      </a: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-1.817</a:t>
                      </a: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r>
              <a:tr h="248585">
                <a:tc>
                  <a:txBody>
                    <a:bodyPr/>
                    <a:lstStyle/>
                    <a:p>
                      <a:pPr algn="l" fontAlgn="b"/>
                      <a:r>
                        <a:rPr lang="en-US" sz="2400" b="0" i="0" u="none" strike="noStrike" baseline="0" dirty="0" smtClean="0">
                          <a:effectLst/>
                          <a:latin typeface="Calibri"/>
                        </a:rPr>
                        <a:t>    PI t</a:t>
                      </a:r>
                      <a:r>
                        <a:rPr lang="en-US" sz="2400" b="0" i="0" u="none" strike="noStrike" dirty="0" smtClean="0">
                          <a:effectLst/>
                          <a:latin typeface="Calibri"/>
                        </a:rPr>
                        <a:t>rend</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(2.203)</a:t>
                      </a: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(1.877)</a:t>
                      </a:r>
                    </a:p>
                  </a:txBody>
                  <a:tcPr marL="9525" marR="9525" marT="9525" marB="0">
                    <a:lnL>
                      <a:noFill/>
                    </a:lnL>
                    <a:lnR>
                      <a:noFill/>
                    </a:lnR>
                    <a:lnT>
                      <a:noFill/>
                    </a:lnT>
                    <a:lnB>
                      <a:noFill/>
                    </a:lnB>
                  </a:tcPr>
                </a:tc>
                <a:tc>
                  <a:txBody>
                    <a:bodyPr/>
                    <a:lstStyle/>
                    <a:p>
                      <a:pPr algn="ctr" fontAlgn="b"/>
                      <a:endParaRPr lang="en-US" sz="1000" b="0" i="0" u="none" strike="noStrike" dirty="0">
                        <a:effectLst/>
                        <a:latin typeface="Calibri"/>
                      </a:endParaRPr>
                    </a:p>
                  </a:txBody>
                  <a:tcPr marL="9525" marR="9525" marT="9525" marB="0">
                    <a:lnL>
                      <a:noFill/>
                    </a:lnL>
                    <a:lnR>
                      <a:noFill/>
                    </a:lnR>
                    <a:lnT>
                      <a:noFill/>
                    </a:lnT>
                    <a:lnB>
                      <a:noFill/>
                    </a:lnB>
                  </a:tcPr>
                </a:tc>
              </a:tr>
              <a:tr h="398145">
                <a:tc>
                  <a:txBody>
                    <a:bodyPr/>
                    <a:lstStyle/>
                    <a:p>
                      <a:pPr algn="l" fontAlgn="b"/>
                      <a:r>
                        <a:rPr lang="en-US" sz="2400" b="0" i="0" u="none" strike="noStrike" dirty="0" smtClean="0">
                          <a:effectLst/>
                          <a:latin typeface="+mn-lt"/>
                        </a:rPr>
                        <a:t>Lagged</a:t>
                      </a:r>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2400" b="0" i="0" u="none" strike="noStrike" dirty="0" smtClean="0">
                          <a:effectLst/>
                          <a:latin typeface="Calibri"/>
                        </a:rPr>
                        <a:t>0.689***</a:t>
                      </a:r>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2400" b="0" i="0" u="none" strike="noStrike" dirty="0" smtClean="0">
                          <a:effectLst/>
                          <a:latin typeface="Calibri"/>
                        </a:rPr>
                        <a:t>0.596***</a:t>
                      </a:r>
                      <a:endParaRPr lang="en-US" sz="2400" b="0" i="0" u="none" strike="noStrike" dirty="0">
                        <a:effectLst/>
                        <a:latin typeface="Calibri"/>
                      </a:endParaRPr>
                    </a:p>
                  </a:txBody>
                  <a:tcPr marL="9525" marR="9525" marT="9525" marB="0">
                    <a:lnL>
                      <a:noFill/>
                    </a:lnL>
                    <a:lnR>
                      <a:noFill/>
                    </a:lnR>
                    <a:lnT>
                      <a:noFill/>
                    </a:lnT>
                    <a:lnB>
                      <a:noFill/>
                    </a:lnB>
                  </a:tcPr>
                </a:tc>
              </a:tr>
              <a:tr h="248585">
                <a:tc>
                  <a:txBody>
                    <a:bodyPr/>
                    <a:lstStyle/>
                    <a:p>
                      <a:pPr algn="l" fontAlgn="b"/>
                      <a:r>
                        <a:rPr lang="en-US" sz="2400" b="0" i="0" u="none" strike="noStrike" dirty="0" smtClean="0">
                          <a:effectLst/>
                          <a:latin typeface="+mn-lt"/>
                        </a:rPr>
                        <a:t>   Real </a:t>
                      </a:r>
                      <a:r>
                        <a:rPr lang="en-US" sz="2400" b="0" i="0" u="none" strike="noStrike" dirty="0" err="1" smtClean="0">
                          <a:effectLst/>
                          <a:latin typeface="+mn-lt"/>
                        </a:rPr>
                        <a:t>ComPI</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0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(0.153)</a:t>
                      </a: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(0.147)</a:t>
                      </a:r>
                    </a:p>
                  </a:txBody>
                  <a:tcPr marL="9525" marR="9525" marT="9525" marB="0">
                    <a:lnL>
                      <a:noFill/>
                    </a:lnL>
                    <a:lnR>
                      <a:noFill/>
                    </a:lnR>
                    <a:lnT>
                      <a:noFill/>
                    </a:lnT>
                    <a:lnB>
                      <a:noFill/>
                    </a:lnB>
                  </a:tcPr>
                </a:tc>
              </a:tr>
              <a:tr h="368204">
                <a:tc>
                  <a:txBody>
                    <a:bodyPr/>
                    <a:lstStyle/>
                    <a:p>
                      <a:pPr algn="l" fontAlgn="b"/>
                      <a:r>
                        <a:rPr lang="en-US" sz="2400" b="0" i="0" u="none" strike="noStrike" dirty="0" smtClean="0">
                          <a:effectLst/>
                          <a:latin typeface="Calibri"/>
                        </a:rPr>
                        <a:t>Real</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4.676***</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4.738***</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3.501***</a:t>
                      </a:r>
                      <a:endParaRPr lang="en-US" sz="2400" b="0" i="0" u="none" strike="noStrike" dirty="0">
                        <a:effectLst/>
                        <a:latin typeface="Calibri"/>
                      </a:endParaRPr>
                    </a:p>
                  </a:txBody>
                  <a:tcPr marL="9525" marR="9525" marT="9525" marB="0" anchor="b">
                    <a:lnL>
                      <a:noFill/>
                    </a:lnL>
                    <a:lnR>
                      <a:noFill/>
                    </a:lnR>
                    <a:lnT>
                      <a:noFill/>
                    </a:lnT>
                    <a:lnB>
                      <a:noFill/>
                    </a:lnB>
                  </a:tcPr>
                </a:tc>
              </a:tr>
              <a:tr h="31623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effectLst/>
                          <a:latin typeface="+mn-lt"/>
                        </a:rPr>
                        <a:t>    US GDP</a:t>
                      </a:r>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(1.226)</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(1.206)</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(0.962)</a:t>
                      </a:r>
                    </a:p>
                  </a:txBody>
                  <a:tcPr marL="9525" marR="9525" marT="9525" marB="0">
                    <a:lnL>
                      <a:noFill/>
                    </a:lnL>
                    <a:lnR>
                      <a:noFill/>
                    </a:lnR>
                    <a:lnT>
                      <a:noFill/>
                    </a:lnT>
                    <a:lnB>
                      <a:noFill/>
                    </a:lnB>
                  </a:tcPr>
                </a:tc>
              </a:tr>
              <a:tr h="368204">
                <a:tc>
                  <a:txBody>
                    <a:bodyPr/>
                    <a:lstStyle/>
                    <a:p>
                      <a:pPr algn="l" fontAlgn="b"/>
                      <a:r>
                        <a:rPr lang="en-US" sz="2400" b="0" i="0" u="none" strike="noStrike" dirty="0">
                          <a:effectLst/>
                          <a:latin typeface="Calibri"/>
                        </a:rPr>
                        <a:t>Constant</a:t>
                      </a: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8.198</a:t>
                      </a: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0.958*</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3.093***</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8.789</a:t>
                      </a: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1.244***</a:t>
                      </a:r>
                      <a:endParaRPr lang="en-US" sz="2400" b="0" i="0" u="none" strike="noStrike" dirty="0">
                        <a:effectLst/>
                        <a:latin typeface="Calibri"/>
                      </a:endParaRPr>
                    </a:p>
                  </a:txBody>
                  <a:tcPr marL="9525" marR="9525" marT="9525" marB="0" anchor="b">
                    <a:lnL>
                      <a:noFill/>
                    </a:lnL>
                    <a:lnR>
                      <a:noFill/>
                    </a:lnR>
                    <a:lnT>
                      <a:noFill/>
                    </a:lnT>
                    <a:lnB>
                      <a:noFill/>
                    </a:lnB>
                  </a:tcPr>
                </a:tc>
              </a:tr>
              <a:tr h="248585">
                <a:tc>
                  <a:txBody>
                    <a:bodyPr/>
                    <a:lstStyle/>
                    <a:p>
                      <a:pPr algn="l" fontAlgn="b"/>
                      <a:endParaRPr lang="en-US" sz="10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(6.928)</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(0.476)</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(0.040)</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(5.897)</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(0.455)</a:t>
                      </a:r>
                    </a:p>
                  </a:txBody>
                  <a:tcPr marL="9525" marR="9525" marT="9525" marB="0" anchor="b">
                    <a:lnL>
                      <a:noFill/>
                    </a:lnL>
                    <a:lnR>
                      <a:noFill/>
                    </a:lnR>
                    <a:lnT>
                      <a:noFill/>
                    </a:lnT>
                    <a:lnB>
                      <a:noFill/>
                    </a:lnB>
                  </a:tcPr>
                </a:tc>
              </a:tr>
              <a:tr h="218680">
                <a:tc>
                  <a:txBody>
                    <a:bodyPr/>
                    <a:lstStyle/>
                    <a:p>
                      <a:pPr algn="l" fontAlgn="b"/>
                      <a:r>
                        <a:rPr lang="en-US" sz="1400" b="0" i="0" u="none" strike="noStrike" dirty="0">
                          <a:effectLst/>
                          <a:latin typeface="Calibri"/>
                        </a:rPr>
                        <a:t>Observations</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46</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46</a:t>
                      </a:r>
                    </a:p>
                  </a:txBody>
                  <a:tcPr marL="9525" marR="9525" marT="9525" marB="0" anchor="b">
                    <a:lnL>
                      <a:noFill/>
                    </a:lnL>
                    <a:lnR>
                      <a:noFill/>
                    </a:lnR>
                    <a:lnT>
                      <a:noFill/>
                    </a:lnT>
                    <a:lnB>
                      <a:noFill/>
                    </a:lnB>
                  </a:tcPr>
                </a:tc>
              </a:tr>
              <a:tr h="218680">
                <a:tc>
                  <a:txBody>
                    <a:bodyPr/>
                    <a:lstStyle/>
                    <a:p>
                      <a:pPr algn="l" fontAlgn="b"/>
                      <a:r>
                        <a:rPr lang="en-US" sz="1400" b="0" i="0" u="none" strike="noStrike">
                          <a:effectLst/>
                          <a:latin typeface="Calibri"/>
                        </a:rPr>
                        <a:t>R</a:t>
                      </a:r>
                      <a:r>
                        <a:rPr lang="en-US" sz="1400" b="0" i="0" u="none" strike="noStrike" baseline="30000">
                          <a:effectLst/>
                          <a:latin typeface="Calibri"/>
                        </a:rPr>
                        <a:t>2</a:t>
                      </a:r>
                      <a:endParaRPr lang="en-US" sz="1400" b="0" i="0" u="none" strike="noStrike">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0.150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0.497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0.300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0.322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Calibri"/>
                        </a:rPr>
                        <a:t>0.587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4320">
                <a:tc gridSpan="2">
                  <a:txBody>
                    <a:bodyPr/>
                    <a:lstStyle/>
                    <a:p>
                      <a:pPr algn="l" fontAlgn="b"/>
                      <a:r>
                        <a:rPr lang="en-US" sz="1800" b="0" i="0" u="none" strike="noStrike" smtClean="0">
                          <a:effectLst/>
                          <a:latin typeface="Calibri"/>
                        </a:rPr>
                        <a:t>*** </a:t>
                      </a:r>
                      <a:r>
                        <a:rPr lang="en-US" sz="1800" b="0" i="0" u="none" strike="noStrike" dirty="0">
                          <a:effectLst/>
                          <a:latin typeface="Calibri"/>
                        </a:rPr>
                        <a:t>p&lt;0.01</a:t>
                      </a:r>
                      <a:r>
                        <a:rPr lang="en-US" sz="1800" b="0" i="0" u="none" strike="noStrike">
                          <a:effectLst/>
                          <a:latin typeface="Calibri"/>
                        </a:rPr>
                        <a:t>, </a:t>
                      </a:r>
                      <a:r>
                        <a:rPr lang="en-US" sz="1800" b="0" i="0" u="none" strike="noStrike" smtClean="0">
                          <a:effectLst/>
                          <a:latin typeface="Calibri"/>
                        </a:rPr>
                        <a:t>** </a:t>
                      </a:r>
                      <a:r>
                        <a:rPr lang="en-US" sz="1800" b="0" i="0" u="none" strike="noStrike" dirty="0">
                          <a:effectLst/>
                          <a:latin typeface="Calibri"/>
                        </a:rPr>
                        <a:t>p&lt;0.05</a:t>
                      </a:r>
                      <a:r>
                        <a:rPr lang="en-US" sz="1800" b="0" i="0" u="none" strike="noStrike">
                          <a:effectLst/>
                          <a:latin typeface="Calibri"/>
                        </a:rPr>
                        <a:t>, </a:t>
                      </a:r>
                      <a:r>
                        <a:rPr lang="en-US" sz="1800" b="0" i="0" u="none" strike="noStrike" smtClean="0">
                          <a:effectLst/>
                          <a:latin typeface="Calibri"/>
                        </a:rPr>
                        <a:t>* </a:t>
                      </a:r>
                      <a:r>
                        <a:rPr lang="en-US" sz="1800" b="0" i="0" u="none" strike="noStrike" dirty="0">
                          <a:effectLst/>
                          <a:latin typeface="Calibri"/>
                        </a:rPr>
                        <a:t>p&lt;0.1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800" b="0"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r>
                        <a:rPr lang="en-US" sz="1800" b="0" i="0" u="none" strike="noStrike" dirty="0" smtClean="0">
                          <a:effectLst/>
                          <a:latin typeface="Calibri"/>
                        </a:rPr>
                        <a:t>(Robust </a:t>
                      </a:r>
                      <a:r>
                        <a:rPr lang="en-US" sz="1800" b="0" i="0" u="none" strike="noStrike" dirty="0">
                          <a:effectLst/>
                          <a:latin typeface="Calibri"/>
                        </a:rPr>
                        <a:t>standard errors in </a:t>
                      </a:r>
                      <a:r>
                        <a:rPr lang="en-US" sz="1800" b="0" i="0" u="none" strike="noStrike" dirty="0" smtClean="0">
                          <a:effectLst/>
                          <a:latin typeface="Calibri"/>
                        </a:rPr>
                        <a:t>parentheses.)</a:t>
                      </a:r>
                      <a:endParaRPr lang="en-US" sz="1800" b="0"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3" name="Rectangle 2"/>
          <p:cNvSpPr/>
          <p:nvPr/>
        </p:nvSpPr>
        <p:spPr>
          <a:xfrm>
            <a:off x="228600" y="381000"/>
            <a:ext cx="8534399" cy="954107"/>
          </a:xfrm>
          <a:prstGeom prst="rect">
            <a:avLst/>
          </a:prstGeom>
        </p:spPr>
        <p:txBody>
          <a:bodyPr wrap="square">
            <a:spAutoFit/>
          </a:bodyPr>
          <a:lstStyle/>
          <a:p>
            <a:r>
              <a:rPr lang="en-US" sz="2800" dirty="0" smtClean="0"/>
              <a:t>       Updated tests for real commodity price index show </a:t>
            </a:r>
            <a:r>
              <a:rPr lang="en-US" sz="2800" dirty="0"/>
              <a:t>significant negative effect </a:t>
            </a:r>
            <a:r>
              <a:rPr lang="en-US" sz="2800" dirty="0" smtClean="0"/>
              <a:t>of </a:t>
            </a:r>
            <a:r>
              <a:rPr lang="en-US" sz="2800" i="1" dirty="0" smtClean="0"/>
              <a:t>r</a:t>
            </a:r>
            <a:r>
              <a:rPr lang="en-US" sz="2800" dirty="0" smtClean="0"/>
              <a:t> </a:t>
            </a:r>
            <a:endParaRPr lang="en-US" sz="2800" dirty="0"/>
          </a:p>
        </p:txBody>
      </p:sp>
      <p:sp>
        <p:nvSpPr>
          <p:cNvPr id="6" name="Rounded Rectangle 5"/>
          <p:cNvSpPr/>
          <p:nvPr/>
        </p:nvSpPr>
        <p:spPr>
          <a:xfrm>
            <a:off x="2133601" y="1934183"/>
            <a:ext cx="2667000" cy="1037617"/>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1" y="1934184"/>
            <a:ext cx="4038600" cy="3247416"/>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199" y="821485"/>
            <a:ext cx="5486401" cy="523220"/>
          </a:xfrm>
          <a:prstGeom prst="rect">
            <a:avLst/>
          </a:prstGeom>
        </p:spPr>
        <p:txBody>
          <a:bodyPr wrap="square">
            <a:spAutoFit/>
          </a:bodyPr>
          <a:lstStyle/>
          <a:p>
            <a:pPr algn="ctr"/>
            <a:r>
              <a:rPr lang="en-US" sz="2800" dirty="0" smtClean="0"/>
              <a:t>and </a:t>
            </a:r>
            <a:r>
              <a:rPr lang="en-US" sz="2800" dirty="0"/>
              <a:t>positive effect of GDP. </a:t>
            </a:r>
          </a:p>
        </p:txBody>
      </p:sp>
    </p:spTree>
    <p:extLst>
      <p:ext uri="{BB962C8B-B14F-4D97-AF65-F5344CB8AC3E}">
        <p14:creationId xmlns:p14="http://schemas.microsoft.com/office/powerpoint/2010/main" val="32015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200" dirty="0" smtClean="0"/>
              <a:t>Consider four components of price index</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84" y="1066800"/>
            <a:ext cx="762972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3" name="Rectangle 2"/>
          <p:cNvSpPr/>
          <p:nvPr/>
        </p:nvSpPr>
        <p:spPr>
          <a:xfrm>
            <a:off x="76200" y="5105400"/>
            <a:ext cx="8686800" cy="1338828"/>
          </a:xfrm>
          <a:prstGeom prst="rect">
            <a:avLst/>
          </a:prstGeom>
        </p:spPr>
        <p:txBody>
          <a:bodyPr wrap="square">
            <a:spAutoFit/>
          </a:bodyPr>
          <a:lstStyle/>
          <a:p>
            <a:pPr algn="ctr"/>
            <a:r>
              <a:rPr lang="en-US" sz="2700" dirty="0"/>
              <a:t>In regressions for the four price indices, </a:t>
            </a:r>
            <a:r>
              <a:rPr lang="en-US" sz="2700" dirty="0" smtClean="0"/>
              <a:t/>
            </a:r>
            <a:br>
              <a:rPr lang="en-US" sz="2700" dirty="0" smtClean="0"/>
            </a:br>
            <a:r>
              <a:rPr lang="en-US" sz="2700" i="1" dirty="0" smtClean="0"/>
              <a:t>r</a:t>
            </a:r>
            <a:r>
              <a:rPr lang="en-US" sz="2700" dirty="0" smtClean="0"/>
              <a:t> </a:t>
            </a:r>
            <a:r>
              <a:rPr lang="en-US" sz="2700" dirty="0"/>
              <a:t>has </a:t>
            </a:r>
            <a:r>
              <a:rPr lang="en-US" sz="2700" dirty="0" smtClean="0"/>
              <a:t>a </a:t>
            </a:r>
            <a:r>
              <a:rPr lang="en-US" sz="2700" dirty="0"/>
              <a:t>negative sign for all </a:t>
            </a:r>
            <a:r>
              <a:rPr lang="en-US" sz="2700" dirty="0" smtClean="0"/>
              <a:t>variations.  It </a:t>
            </a:r>
            <a:r>
              <a:rPr lang="en-US" sz="2700" dirty="0"/>
              <a:t>is most consistently significant </a:t>
            </a:r>
            <a:r>
              <a:rPr lang="en-US" sz="2700" dirty="0" smtClean="0"/>
              <a:t>in </a:t>
            </a:r>
            <a:r>
              <a:rPr lang="en-US" sz="2700" dirty="0"/>
              <a:t>the case of industrial metals prices.</a:t>
            </a:r>
          </a:p>
        </p:txBody>
      </p:sp>
    </p:spTree>
    <p:extLst>
      <p:ext uri="{BB962C8B-B14F-4D97-AF65-F5344CB8AC3E}">
        <p14:creationId xmlns:p14="http://schemas.microsoft.com/office/powerpoint/2010/main" val="20238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rmAutofit fontScale="90000"/>
          </a:bodyPr>
          <a:lstStyle/>
          <a:p>
            <a:r>
              <a:rPr lang="en-US" sz="3200" dirty="0" smtClean="0"/>
              <a:t/>
            </a:r>
            <a:br>
              <a:rPr lang="en-US" sz="3200" dirty="0" smtClean="0"/>
            </a:br>
            <a:r>
              <a:rPr lang="en-US" sz="3200" dirty="0" smtClean="0"/>
              <a:t>Stylized macro effects on commodity prices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361723"/>
              </p:ext>
            </p:extLst>
          </p:nvPr>
        </p:nvGraphicFramePr>
        <p:xfrm>
          <a:off x="228600" y="1188720"/>
          <a:ext cx="8458199" cy="5821680"/>
        </p:xfrm>
        <a:graphic>
          <a:graphicData uri="http://schemas.openxmlformats.org/drawingml/2006/table">
            <a:tbl>
              <a:tblPr firstRow="1" bandRow="1">
                <a:tableStyleId>{5C22544A-7EE6-4342-B048-85BDC9FD1C3A}</a:tableStyleId>
              </a:tblPr>
              <a:tblGrid>
                <a:gridCol w="1828800"/>
                <a:gridCol w="1225550"/>
                <a:gridCol w="1409700"/>
                <a:gridCol w="783167"/>
                <a:gridCol w="939800"/>
                <a:gridCol w="2271182"/>
              </a:tblGrid>
              <a:tr h="734508">
                <a:tc>
                  <a:txBody>
                    <a:bodyPr/>
                    <a:lstStyle/>
                    <a:p>
                      <a:pPr algn="ctr"/>
                      <a:r>
                        <a:rPr lang="en-US" dirty="0" smtClean="0"/>
                        <a:t/>
                      </a:r>
                      <a:br>
                        <a:rPr lang="en-US" dirty="0" smtClean="0"/>
                      </a:br>
                      <a:r>
                        <a:rPr lang="en-US" sz="2000" dirty="0" smtClean="0"/>
                        <a:t>Period</a:t>
                      </a:r>
                      <a:endParaRPr lang="en-US" sz="2000" dirty="0"/>
                    </a:p>
                  </a:txBody>
                  <a:tcPr/>
                </a:tc>
                <a:tc>
                  <a:txBody>
                    <a:bodyPr/>
                    <a:lstStyle/>
                    <a:p>
                      <a:pPr algn="ctr"/>
                      <a:r>
                        <a:rPr lang="en-US" sz="2200" dirty="0" smtClean="0"/>
                        <a:t>GDP growth</a:t>
                      </a:r>
                      <a:endParaRPr lang="en-US" sz="2200" dirty="0"/>
                    </a:p>
                  </a:txBody>
                  <a:tcPr/>
                </a:tc>
                <a:tc>
                  <a:txBody>
                    <a:bodyPr/>
                    <a:lstStyle/>
                    <a:p>
                      <a:pPr algn="ctr"/>
                      <a:r>
                        <a:rPr lang="en-US" sz="2200" dirty="0" smtClean="0"/>
                        <a:t>Monetary ease</a:t>
                      </a:r>
                      <a:endParaRPr lang="en-US" sz="2200" dirty="0"/>
                    </a:p>
                  </a:txBody>
                  <a:tcPr/>
                </a:tc>
                <a:tc>
                  <a:txBody>
                    <a:bodyPr/>
                    <a:lstStyle/>
                    <a:p>
                      <a:pPr algn="ctr"/>
                      <a:r>
                        <a:rPr lang="en-US" sz="2400" i="1" dirty="0" smtClean="0"/>
                        <a:t>r</a:t>
                      </a:r>
                      <a:endParaRPr lang="en-US" sz="2400" i="1" dirty="0"/>
                    </a:p>
                  </a:txBody>
                  <a:tcPr/>
                </a:tc>
                <a:tc>
                  <a:txBody>
                    <a:bodyPr/>
                    <a:lstStyle/>
                    <a:p>
                      <a:r>
                        <a:rPr lang="en-US" sz="2200" dirty="0" smtClean="0"/>
                        <a:t>Value</a:t>
                      </a:r>
                      <a:r>
                        <a:rPr lang="en-US" sz="2200" baseline="0" dirty="0" smtClean="0"/>
                        <a:t> </a:t>
                      </a:r>
                      <a:br>
                        <a:rPr lang="en-US" sz="2200" baseline="0" dirty="0" smtClean="0"/>
                      </a:br>
                      <a:r>
                        <a:rPr lang="en-US" sz="2200" baseline="0" dirty="0" smtClean="0"/>
                        <a:t>of $</a:t>
                      </a:r>
                      <a:endParaRPr lang="en-US" sz="2200" dirty="0"/>
                    </a:p>
                  </a:txBody>
                  <a:tcPr/>
                </a:tc>
                <a:tc>
                  <a:txBody>
                    <a:bodyPr/>
                    <a:lstStyle/>
                    <a:p>
                      <a:pPr algn="ctr"/>
                      <a:r>
                        <a:rPr lang="en-US" sz="2200" dirty="0" smtClean="0"/>
                        <a:t>$ commodity   prices</a:t>
                      </a:r>
                      <a:endParaRPr lang="en-US" sz="2200" dirty="0"/>
                    </a:p>
                  </a:txBody>
                  <a:tcPr/>
                </a:tc>
              </a:tr>
              <a:tr h="793268">
                <a:tc>
                  <a:txBody>
                    <a:bodyPr/>
                    <a:lstStyle/>
                    <a:p>
                      <a:pPr algn="ctr"/>
                      <a:r>
                        <a:rPr lang="en-US" sz="2400" dirty="0" smtClean="0"/>
                        <a:t>2004-07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2007-08</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2008-09</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a:t>
                      </a:r>
                    </a:p>
                    <a:p>
                      <a:pPr algn="ctr"/>
                      <a:endParaRPr lang="en-US" sz="2400" b="1" dirty="0"/>
                    </a:p>
                  </a:txBody>
                  <a:tcPr/>
                </a:tc>
              </a:tr>
              <a:tr h="793268">
                <a:tc>
                  <a:txBody>
                    <a:bodyPr/>
                    <a:lstStyle/>
                    <a:p>
                      <a:pPr algn="ctr"/>
                      <a:r>
                        <a:rPr lang="en-US" sz="2400" dirty="0" smtClean="0"/>
                        <a:t>2010-11</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2014-16</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b="1" dirty="0"/>
                    </a:p>
                  </a:txBody>
                  <a:tcPr/>
                </a:tc>
                <a:tc>
                  <a:txBody>
                    <a:bodyPr/>
                    <a:lstStyle/>
                    <a:p>
                      <a:pPr algn="ctr"/>
                      <a:r>
                        <a:rPr lang="en-US" sz="2400" b="1" dirty="0" smtClean="0"/>
                        <a:t>↓</a:t>
                      </a:r>
                      <a:endParaRPr lang="en-US" sz="2400" b="1" dirty="0"/>
                    </a:p>
                  </a:txBody>
                  <a:tcPr/>
                </a:tc>
              </a:tr>
              <a:tr h="921186">
                <a:tc>
                  <a:txBody>
                    <a:bodyPr/>
                    <a:lstStyle/>
                    <a:p>
                      <a:pPr algn="ctr"/>
                      <a:r>
                        <a:rPr lang="en-US" sz="2400" dirty="0" smtClean="0"/>
                        <a:t>Forecast</a:t>
                      </a:r>
                      <a:r>
                        <a:rPr lang="en-US" sz="2400" baseline="0" dirty="0" smtClean="0"/>
                        <a:t> </a:t>
                      </a:r>
                    </a:p>
                    <a:p>
                      <a:pPr algn="ctr"/>
                      <a:r>
                        <a:rPr lang="en-US" sz="1400" baseline="0" dirty="0" smtClean="0"/>
                        <a:t>(</a:t>
                      </a:r>
                      <a:r>
                        <a:rPr lang="en-US" sz="1400" dirty="0" smtClean="0"/>
                        <a:t>My</a:t>
                      </a:r>
                      <a:r>
                        <a:rPr lang="en-US" sz="1400" baseline="0" dirty="0" smtClean="0"/>
                        <a:t> guess, as of 2018)</a:t>
                      </a:r>
                      <a:endParaRPr lang="en-US" sz="1400" dirty="0"/>
                    </a:p>
                  </a:txBody>
                  <a:tcPr/>
                </a:tc>
                <a:tc>
                  <a:txBody>
                    <a:bodyPr/>
                    <a:lstStyle/>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a:t>
                      </a:r>
                      <a:endParaRPr lang="en-US" sz="2800" dirty="0" smtClean="0"/>
                    </a:p>
                    <a:p>
                      <a:pPr algn="ct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a:t>
                      </a:r>
                      <a:endParaRPr lang="en-US" sz="2800" dirty="0" smtClean="0"/>
                    </a:p>
                    <a:p>
                      <a:pPr algn="ctr"/>
                      <a:endParaRPr lang="en-US" sz="2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p>
                      <a:pPr algn="ctr"/>
                      <a:endParaRPr lang="en-US" sz="2800" b="1" dirty="0"/>
                    </a:p>
                  </a:txBody>
                  <a:tcPr/>
                </a:tc>
              </a:tr>
            </a:tbl>
          </a:graphicData>
        </a:graphic>
      </p:graphicFrame>
      <p:sp>
        <p:nvSpPr>
          <p:cNvPr id="5" name="Rounded Rectangle 4"/>
          <p:cNvSpPr/>
          <p:nvPr/>
        </p:nvSpPr>
        <p:spPr>
          <a:xfrm>
            <a:off x="2438400" y="19812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438400" y="36576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38400" y="44958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315200" y="19812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10000" y="27732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10000" y="44496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0000" y="52878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24978" y="5285508"/>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15200" y="281940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324707" y="4468092"/>
            <a:ext cx="457200" cy="533400"/>
          </a:xfrm>
          <a:prstGeom prst="roundRect">
            <a:avLst/>
          </a:prstGeom>
          <a:noFill/>
          <a:ln w="57150">
            <a:solidFill>
              <a:srgbClr val="2FD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324436" y="3648364"/>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648036" y="1953492"/>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59584" y="2752436"/>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48036" y="4419600"/>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68820" y="5242784"/>
            <a:ext cx="685800" cy="47682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48036" y="3581400"/>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1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100" dirty="0" smtClean="0"/>
              <a:t>Some references by the author on</a:t>
            </a:r>
            <a:br>
              <a:rPr lang="en-US" sz="3100" dirty="0" smtClean="0"/>
            </a:br>
            <a:r>
              <a:rPr lang="en-US" sz="3100" dirty="0" smtClean="0"/>
              <a:t>macroeconomic </a:t>
            </a:r>
            <a:r>
              <a:rPr lang="en-US" sz="3100" dirty="0"/>
              <a:t>determination </a:t>
            </a:r>
            <a:r>
              <a:rPr lang="en-US" sz="3100" dirty="0" smtClean="0"/>
              <a:t>of commodity prices</a:t>
            </a:r>
            <a:r>
              <a:rPr lang="en-US" sz="3200" dirty="0" smtClean="0"/>
              <a:t>. </a:t>
            </a:r>
            <a:endParaRPr lang="en-US" sz="3200" dirty="0"/>
          </a:p>
        </p:txBody>
      </p:sp>
      <p:sp>
        <p:nvSpPr>
          <p:cNvPr id="3" name="Content Placeholder 2"/>
          <p:cNvSpPr>
            <a:spLocks noGrp="1"/>
          </p:cNvSpPr>
          <p:nvPr>
            <p:ph idx="1"/>
          </p:nvPr>
        </p:nvSpPr>
        <p:spPr>
          <a:xfrm>
            <a:off x="76200" y="1295400"/>
            <a:ext cx="8915400" cy="5181600"/>
          </a:xfrm>
        </p:spPr>
        <p:txBody>
          <a:bodyPr>
            <a:noAutofit/>
          </a:bodyPr>
          <a:lstStyle/>
          <a:p>
            <a:pPr marL="0" indent="0">
              <a:buNone/>
            </a:pPr>
            <a:r>
              <a:rPr lang="en-US" sz="2000" dirty="0"/>
              <a:t>The overshooting model:  Real interest rates influence real commodity prices.</a:t>
            </a:r>
          </a:p>
          <a:p>
            <a:r>
              <a:rPr lang="en-US" sz="2000" dirty="0"/>
              <a:t>"Expectations and Commodity Price Dynamics:  The Overshooting Model</a:t>
            </a:r>
            <a:r>
              <a:rPr lang="en-US" sz="2000" dirty="0" smtClean="0"/>
              <a:t>,“ 1986,</a:t>
            </a:r>
            <a:r>
              <a:rPr lang="en-US" sz="2000" dirty="0"/>
              <a:t> </a:t>
            </a:r>
            <a:r>
              <a:rPr lang="en-US" sz="2000" i="1" dirty="0"/>
              <a:t>American Journal of Agricultural Economics</a:t>
            </a:r>
            <a:r>
              <a:rPr lang="en-US" sz="2000" dirty="0"/>
              <a:t> 68, no. 2, </a:t>
            </a:r>
            <a:r>
              <a:rPr lang="en-US" sz="2000" dirty="0" smtClean="0"/>
              <a:t>May, pp.344-48</a:t>
            </a:r>
            <a:r>
              <a:rPr lang="en-US" sz="2000" dirty="0"/>
              <a:t>. </a:t>
            </a:r>
          </a:p>
          <a:p>
            <a:r>
              <a:rPr lang="en-US" sz="2000" dirty="0"/>
              <a:t> </a:t>
            </a:r>
            <a:r>
              <a:rPr lang="en-US" sz="2000" dirty="0" smtClean="0"/>
              <a:t>"Commodity </a:t>
            </a:r>
            <a:r>
              <a:rPr lang="en-US" sz="2000" dirty="0"/>
              <a:t>Prices, Money Surprises, and Fed Credibility," with </a:t>
            </a:r>
            <a:r>
              <a:rPr lang="en-US" sz="2000" dirty="0" err="1" smtClean="0"/>
              <a:t>Gikas</a:t>
            </a:r>
            <a:r>
              <a:rPr lang="en-US" sz="2000" dirty="0" smtClean="0"/>
              <a:t> </a:t>
            </a:r>
            <a:r>
              <a:rPr lang="en-US" sz="2000" dirty="0" err="1" smtClean="0"/>
              <a:t>Hardouvelis</a:t>
            </a:r>
            <a:r>
              <a:rPr lang="en-US" sz="2000" dirty="0"/>
              <a:t>, 1985, </a:t>
            </a:r>
            <a:r>
              <a:rPr lang="en-US" sz="2000" i="1" dirty="0"/>
              <a:t>Journal of Money, Credit </a:t>
            </a:r>
            <a:r>
              <a:rPr lang="en-US" sz="2000" i="1" dirty="0" smtClean="0"/>
              <a:t>&amp; </a:t>
            </a:r>
            <a:r>
              <a:rPr lang="en-US" sz="2000" i="1" dirty="0"/>
              <a:t>Banking</a:t>
            </a:r>
            <a:r>
              <a:rPr lang="en-US" sz="2000" dirty="0"/>
              <a:t> 17, no.4, Nov., </a:t>
            </a:r>
            <a:r>
              <a:rPr lang="en-US" sz="2000" dirty="0" smtClean="0"/>
              <a:t>427-38</a:t>
            </a:r>
            <a:r>
              <a:rPr lang="en-US" sz="2000" dirty="0"/>
              <a:t>. </a:t>
            </a:r>
            <a:r>
              <a:rPr lang="en-US" sz="2000" dirty="0" smtClean="0"/>
              <a:t/>
            </a:r>
            <a:br>
              <a:rPr lang="en-US" sz="2000" dirty="0" smtClean="0"/>
            </a:br>
            <a:endParaRPr lang="en-US" sz="1000" dirty="0"/>
          </a:p>
          <a:p>
            <a:pPr marL="0" indent="0">
              <a:buNone/>
            </a:pPr>
            <a:r>
              <a:rPr lang="en-US" sz="2000" dirty="0" smtClean="0"/>
              <a:t>Determinants of commodity prices in non-$ currencies</a:t>
            </a:r>
            <a:endParaRPr lang="en-US" sz="2000" dirty="0"/>
          </a:p>
          <a:p>
            <a:r>
              <a:rPr lang="en-US" sz="2000" dirty="0"/>
              <a:t>"The Effect of Monetary Policy on Real Commodity </a:t>
            </a:r>
            <a:r>
              <a:rPr lang="en-US" sz="2000" dirty="0" smtClean="0"/>
              <a:t>Prices," 2008,</a:t>
            </a:r>
            <a:r>
              <a:rPr lang="en-US" sz="2000" dirty="0"/>
              <a:t> </a:t>
            </a:r>
            <a:r>
              <a:rPr lang="en-US" sz="2000" i="1" dirty="0" smtClean="0"/>
              <a:t>Asset </a:t>
            </a:r>
            <a:r>
              <a:rPr lang="en-US" sz="2000" i="1" dirty="0"/>
              <a:t>Prices and Monetary Policy</a:t>
            </a:r>
            <a:r>
              <a:rPr lang="en-US" sz="2000" dirty="0"/>
              <a:t>, John Campbell, ed. (</a:t>
            </a:r>
            <a:r>
              <a:rPr lang="en-US" sz="2000" dirty="0" err="1" smtClean="0"/>
              <a:t>U.Ch.Press</a:t>
            </a:r>
            <a:r>
              <a:rPr lang="en-US" sz="2000" dirty="0" smtClean="0"/>
              <a:t>), </a:t>
            </a:r>
            <a:r>
              <a:rPr lang="en-US" sz="2000" dirty="0"/>
              <a:t>291-327</a:t>
            </a:r>
            <a:r>
              <a:rPr lang="en-US" sz="2000" dirty="0" smtClean="0"/>
              <a:t>.</a:t>
            </a:r>
            <a:r>
              <a:rPr lang="en-US" sz="2000" dirty="0"/>
              <a:t> NBER WP 12713</a:t>
            </a:r>
            <a:r>
              <a:rPr lang="en-US" sz="2000" dirty="0" smtClean="0">
                <a:hlinkClick r:id="rId2"/>
              </a:rPr>
              <a:t>.</a:t>
            </a:r>
            <a:endParaRPr lang="en-US" sz="1000" dirty="0" smtClean="0"/>
          </a:p>
          <a:p>
            <a:pPr marL="0" indent="0">
              <a:buNone/>
            </a:pPr>
            <a:r>
              <a:rPr lang="en-US" sz="1000" dirty="0"/>
              <a:t/>
            </a:r>
            <a:br>
              <a:rPr lang="en-US" sz="1000" dirty="0"/>
            </a:br>
            <a:r>
              <a:rPr lang="en-US" sz="2000" dirty="0"/>
              <a:t>The “carry trade” model:  Determinants of convenience  yield matter too.</a:t>
            </a:r>
          </a:p>
          <a:p>
            <a:r>
              <a:rPr lang="en-US" sz="2000" dirty="0"/>
              <a:t>"Determination of Agricultural and Mineral Commodity Prices," with Andrew Rose, 2010, in </a:t>
            </a:r>
            <a:r>
              <a:rPr lang="en-US" sz="2000" i="1" dirty="0"/>
              <a:t>Inflation in an Era of Relative Price Shocks </a:t>
            </a:r>
            <a:r>
              <a:rPr lang="en-US" sz="2000" dirty="0"/>
              <a:t> (Reserve Bank of Australia),  pp. 9-51.  HKS RWP 10-038.  </a:t>
            </a:r>
            <a:endParaRPr lang="en-US" sz="2000" dirty="0" smtClean="0"/>
          </a:p>
          <a:p>
            <a:r>
              <a:rPr lang="en-US" sz="2000" dirty="0" smtClean="0"/>
              <a:t>"</a:t>
            </a:r>
            <a:r>
              <a:rPr lang="en-US" sz="2000" dirty="0"/>
              <a:t>Effects of Speculation and Interest Rates in a </a:t>
            </a:r>
            <a:r>
              <a:rPr lang="en-US" sz="2000" dirty="0" smtClean="0"/>
              <a:t>‘Carry Trade’ </a:t>
            </a:r>
            <a:r>
              <a:rPr lang="en-US" sz="2000" dirty="0"/>
              <a:t>Model of Commodity Prices," 2014, </a:t>
            </a:r>
            <a:r>
              <a:rPr lang="en-US" sz="2000" i="1" dirty="0"/>
              <a:t>Journal of International Money and Finance, </a:t>
            </a:r>
            <a:r>
              <a:rPr lang="en-US" sz="2000" dirty="0"/>
              <a:t>vol.42, pp. </a:t>
            </a:r>
            <a:r>
              <a:rPr lang="en-US" sz="2000" dirty="0" smtClean="0"/>
              <a:t>88-112. NBER</a:t>
            </a:r>
            <a:r>
              <a:rPr lang="en-US" sz="2000" dirty="0"/>
              <a:t> WP 19463.   </a:t>
            </a:r>
          </a:p>
        </p:txBody>
      </p:sp>
    </p:spTree>
    <p:extLst>
      <p:ext uri="{BB962C8B-B14F-4D97-AF65-F5344CB8AC3E}">
        <p14:creationId xmlns:p14="http://schemas.microsoft.com/office/powerpoint/2010/main" val="3177462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p>
            <a:pPr algn="r" fontAlgn="auto">
              <a:spcBef>
                <a:spcPts val="0"/>
              </a:spcBef>
              <a:spcAft>
                <a:spcPts val="0"/>
              </a:spcAft>
              <a:defRPr/>
            </a:pPr>
            <a:fld id="{91BA946A-FA12-4BFD-87E3-E511DDEA0D96}" type="slidenum">
              <a:rPr lang="en-US" sz="1400">
                <a:effectLst>
                  <a:outerShdw blurRad="38100" dist="38100" dir="2700000" algn="tl">
                    <a:srgbClr val="000000"/>
                  </a:outerShdw>
                </a:effectLst>
                <a:latin typeface="+mn-lt"/>
                <a:cs typeface="+mn-cs"/>
              </a:rPr>
              <a:pPr algn="r" fontAlgn="auto">
                <a:spcBef>
                  <a:spcPts val="0"/>
                </a:spcBef>
                <a:spcAft>
                  <a:spcPts val="0"/>
                </a:spcAft>
                <a:defRPr/>
              </a:pPr>
              <a:t>29</a:t>
            </a:fld>
            <a:endParaRPr lang="en-US" sz="1400">
              <a:effectLst>
                <a:outerShdw blurRad="38100" dist="38100" dir="2700000" algn="tl">
                  <a:srgbClr val="000000"/>
                </a:outerShdw>
              </a:effectLst>
              <a:latin typeface="+mn-lt"/>
              <a:cs typeface="+mn-cs"/>
            </a:endParaRPr>
          </a:p>
        </p:txBody>
      </p:sp>
      <p:pic>
        <p:nvPicPr>
          <p:cNvPr id="67587" name="Picture 4" descr="j0289900"/>
          <p:cNvPicPr>
            <a:picLocks noChangeAspect="1" noChangeArrowheads="1"/>
          </p:cNvPicPr>
          <p:nvPr/>
        </p:nvPicPr>
        <p:blipFill>
          <a:blip r:embed="rId3" cstate="print"/>
          <a:srcRect/>
          <a:stretch>
            <a:fillRect/>
          </a:stretch>
        </p:blipFill>
        <p:spPr bwMode="auto">
          <a:xfrm>
            <a:off x="7315200" y="4114800"/>
            <a:ext cx="1571625" cy="2133600"/>
          </a:xfrm>
          <a:prstGeom prst="rect">
            <a:avLst/>
          </a:prstGeom>
          <a:noFill/>
          <a:ln w="9525">
            <a:solidFill>
              <a:schemeClr val="folHlink"/>
            </a:solidFill>
            <a:miter lim="800000"/>
            <a:headEnd/>
            <a:tailEnd/>
          </a:ln>
        </p:spPr>
      </p:pic>
      <p:pic>
        <p:nvPicPr>
          <p:cNvPr id="67588" name="Picture 5" descr="j0314334"/>
          <p:cNvPicPr>
            <a:picLocks noChangeAspect="1" noChangeArrowheads="1"/>
          </p:cNvPicPr>
          <p:nvPr/>
        </p:nvPicPr>
        <p:blipFill>
          <a:blip r:embed="rId4" cstate="print"/>
          <a:srcRect/>
          <a:stretch>
            <a:fillRect/>
          </a:stretch>
        </p:blipFill>
        <p:spPr bwMode="auto">
          <a:xfrm>
            <a:off x="176213" y="467140"/>
            <a:ext cx="1524000" cy="1088308"/>
          </a:xfrm>
          <a:prstGeom prst="rect">
            <a:avLst/>
          </a:prstGeom>
          <a:noFill/>
          <a:ln w="12700">
            <a:solidFill>
              <a:srgbClr val="996600"/>
            </a:solidFill>
            <a:miter lim="800000"/>
            <a:headEnd/>
            <a:tailEnd/>
          </a:ln>
        </p:spPr>
      </p:pic>
      <p:pic>
        <p:nvPicPr>
          <p:cNvPr id="67589" name="Picture 6" descr="j0411667"/>
          <p:cNvPicPr>
            <a:picLocks noChangeAspect="1" noChangeArrowheads="1"/>
          </p:cNvPicPr>
          <p:nvPr/>
        </p:nvPicPr>
        <p:blipFill>
          <a:blip r:embed="rId5" cstate="print"/>
          <a:srcRect/>
          <a:stretch>
            <a:fillRect/>
          </a:stretch>
        </p:blipFill>
        <p:spPr bwMode="auto">
          <a:xfrm>
            <a:off x="1952159" y="1762125"/>
            <a:ext cx="838200" cy="681070"/>
          </a:xfrm>
          <a:prstGeom prst="rect">
            <a:avLst/>
          </a:prstGeom>
          <a:noFill/>
          <a:ln w="9525">
            <a:solidFill>
              <a:schemeClr val="folHlink"/>
            </a:solidFill>
            <a:miter lim="800000"/>
            <a:headEnd/>
            <a:tailEnd/>
          </a:ln>
        </p:spPr>
      </p:pic>
      <p:pic>
        <p:nvPicPr>
          <p:cNvPr id="67590" name="Picture 7" descr="j0433185"/>
          <p:cNvPicPr>
            <a:picLocks noChangeAspect="1" noChangeArrowheads="1"/>
          </p:cNvPicPr>
          <p:nvPr/>
        </p:nvPicPr>
        <p:blipFill>
          <a:blip r:embed="rId6" cstate="print"/>
          <a:srcRect/>
          <a:stretch>
            <a:fillRect/>
          </a:stretch>
        </p:blipFill>
        <p:spPr bwMode="auto">
          <a:xfrm>
            <a:off x="6139882" y="3881297"/>
            <a:ext cx="811225" cy="946429"/>
          </a:xfrm>
          <a:prstGeom prst="rect">
            <a:avLst/>
          </a:prstGeom>
          <a:noFill/>
          <a:ln w="9525">
            <a:solidFill>
              <a:schemeClr val="folHlink"/>
            </a:solidFill>
            <a:miter lim="800000"/>
            <a:headEnd/>
            <a:tailEnd/>
          </a:ln>
        </p:spPr>
      </p:pic>
      <p:pic>
        <p:nvPicPr>
          <p:cNvPr id="67591" name="Picture 8" descr="j0433281"/>
          <p:cNvPicPr>
            <a:picLocks noChangeAspect="1" noChangeArrowheads="1"/>
          </p:cNvPicPr>
          <p:nvPr/>
        </p:nvPicPr>
        <p:blipFill>
          <a:blip r:embed="rId7" cstate="print"/>
          <a:srcRect/>
          <a:stretch>
            <a:fillRect/>
          </a:stretch>
        </p:blipFill>
        <p:spPr bwMode="auto">
          <a:xfrm>
            <a:off x="381000" y="2921177"/>
            <a:ext cx="914400" cy="960120"/>
          </a:xfrm>
          <a:prstGeom prst="rect">
            <a:avLst/>
          </a:prstGeom>
          <a:noFill/>
          <a:ln w="9525">
            <a:solidFill>
              <a:schemeClr val="folHlink"/>
            </a:solidFill>
            <a:miter lim="800000"/>
            <a:headEnd/>
            <a:tailEnd/>
          </a:ln>
        </p:spPr>
      </p:pic>
      <p:pic>
        <p:nvPicPr>
          <p:cNvPr id="67592" name="Picture 9" descr="j0364092"/>
          <p:cNvPicPr>
            <a:picLocks noChangeAspect="1" noChangeArrowheads="1"/>
          </p:cNvPicPr>
          <p:nvPr/>
        </p:nvPicPr>
        <p:blipFill>
          <a:blip r:embed="rId8" cstate="print"/>
          <a:srcRect/>
          <a:stretch>
            <a:fillRect/>
          </a:stretch>
        </p:blipFill>
        <p:spPr bwMode="auto">
          <a:xfrm>
            <a:off x="457200" y="5562600"/>
            <a:ext cx="838200" cy="831850"/>
          </a:xfrm>
          <a:prstGeom prst="rect">
            <a:avLst/>
          </a:prstGeom>
          <a:noFill/>
          <a:ln w="9525">
            <a:noFill/>
            <a:miter lim="800000"/>
            <a:headEnd/>
            <a:tailEnd/>
          </a:ln>
        </p:spPr>
      </p:pic>
      <p:pic>
        <p:nvPicPr>
          <p:cNvPr id="67594" name="Picture 15" descr="j0352557"/>
          <p:cNvPicPr>
            <a:picLocks noChangeAspect="1" noChangeArrowheads="1"/>
          </p:cNvPicPr>
          <p:nvPr/>
        </p:nvPicPr>
        <p:blipFill>
          <a:blip r:embed="rId9" cstate="print"/>
          <a:srcRect/>
          <a:stretch>
            <a:fillRect/>
          </a:stretch>
        </p:blipFill>
        <p:spPr bwMode="auto">
          <a:xfrm>
            <a:off x="990600" y="4953000"/>
            <a:ext cx="709613" cy="717550"/>
          </a:xfrm>
          <a:prstGeom prst="rect">
            <a:avLst/>
          </a:prstGeom>
          <a:noFill/>
          <a:ln w="9525">
            <a:noFill/>
            <a:miter lim="800000"/>
            <a:headEnd/>
            <a:tailEnd/>
          </a:ln>
        </p:spPr>
      </p:pic>
      <p:pic>
        <p:nvPicPr>
          <p:cNvPr id="67595" name="Picture 16" descr="j0183534"/>
          <p:cNvPicPr>
            <a:picLocks noChangeAspect="1" noChangeArrowheads="1"/>
          </p:cNvPicPr>
          <p:nvPr/>
        </p:nvPicPr>
        <p:blipFill>
          <a:blip r:embed="rId10" cstate="print"/>
          <a:srcRect/>
          <a:stretch>
            <a:fillRect/>
          </a:stretch>
        </p:blipFill>
        <p:spPr bwMode="auto">
          <a:xfrm>
            <a:off x="7097846" y="2149828"/>
            <a:ext cx="1673225" cy="1395413"/>
          </a:xfrm>
          <a:prstGeom prst="rect">
            <a:avLst/>
          </a:prstGeom>
          <a:noFill/>
          <a:ln w="9525">
            <a:solidFill>
              <a:schemeClr val="tx1"/>
            </a:solidFill>
            <a:miter lim="800000"/>
            <a:headEnd/>
            <a:tailEnd/>
          </a:ln>
        </p:spPr>
      </p:pic>
      <p:pic>
        <p:nvPicPr>
          <p:cNvPr id="67596" name="Picture 17" descr="fd00029_"/>
          <p:cNvPicPr>
            <a:picLocks noChangeAspect="1" noChangeArrowheads="1"/>
          </p:cNvPicPr>
          <p:nvPr/>
        </p:nvPicPr>
        <p:blipFill>
          <a:blip r:embed="rId11" cstate="print"/>
          <a:srcRect/>
          <a:stretch>
            <a:fillRect/>
          </a:stretch>
        </p:blipFill>
        <p:spPr bwMode="auto">
          <a:xfrm>
            <a:off x="2641600" y="4014926"/>
            <a:ext cx="827485" cy="862421"/>
          </a:xfrm>
          <a:prstGeom prst="rect">
            <a:avLst/>
          </a:prstGeom>
          <a:noFill/>
          <a:ln w="9525">
            <a:noFill/>
            <a:miter lim="800000"/>
            <a:headEnd/>
            <a:tailEnd/>
          </a:ln>
        </p:spPr>
      </p:pic>
      <p:pic>
        <p:nvPicPr>
          <p:cNvPr id="67597" name="Picture 18" descr="iron ore loading"/>
          <p:cNvPicPr>
            <a:picLocks noChangeAspect="1" noChangeArrowheads="1"/>
          </p:cNvPicPr>
          <p:nvPr/>
        </p:nvPicPr>
        <p:blipFill>
          <a:blip r:embed="rId12" cstate="print"/>
          <a:srcRect/>
          <a:stretch>
            <a:fillRect/>
          </a:stretch>
        </p:blipFill>
        <p:spPr bwMode="auto">
          <a:xfrm>
            <a:off x="2133600" y="228600"/>
            <a:ext cx="1016000" cy="1295400"/>
          </a:xfrm>
          <a:prstGeom prst="rect">
            <a:avLst/>
          </a:prstGeom>
          <a:noFill/>
          <a:ln w="9525">
            <a:solidFill>
              <a:schemeClr val="bg2"/>
            </a:solidFill>
            <a:miter lim="800000"/>
            <a:headEnd/>
            <a:tailEnd/>
          </a:ln>
        </p:spPr>
      </p:pic>
      <p:pic>
        <p:nvPicPr>
          <p:cNvPr id="67598" name="Picture 20" descr="guinea11diamonds"/>
          <p:cNvPicPr>
            <a:picLocks noChangeAspect="1" noChangeArrowheads="1"/>
          </p:cNvPicPr>
          <p:nvPr/>
        </p:nvPicPr>
        <p:blipFill>
          <a:blip r:embed="rId13" cstate="print"/>
          <a:srcRect/>
          <a:stretch>
            <a:fillRect/>
          </a:stretch>
        </p:blipFill>
        <p:spPr bwMode="auto">
          <a:xfrm>
            <a:off x="2515953" y="5334000"/>
            <a:ext cx="1143000" cy="1049338"/>
          </a:xfrm>
          <a:prstGeom prst="rect">
            <a:avLst/>
          </a:prstGeom>
          <a:noFill/>
          <a:ln w="9525">
            <a:solidFill>
              <a:schemeClr val="tx1"/>
            </a:solidFill>
            <a:miter lim="800000"/>
            <a:headEnd/>
            <a:tailEnd/>
          </a:ln>
        </p:spPr>
      </p:pic>
      <p:pic>
        <p:nvPicPr>
          <p:cNvPr id="67599" name="Picture 21" descr="j0113008"/>
          <p:cNvPicPr>
            <a:picLocks noChangeAspect="1" noChangeArrowheads="1"/>
          </p:cNvPicPr>
          <p:nvPr/>
        </p:nvPicPr>
        <p:blipFill>
          <a:blip r:embed="rId14" cstate="print"/>
          <a:srcRect/>
          <a:stretch>
            <a:fillRect/>
          </a:stretch>
        </p:blipFill>
        <p:spPr bwMode="auto">
          <a:xfrm>
            <a:off x="3810000" y="5410200"/>
            <a:ext cx="677863" cy="1014413"/>
          </a:xfrm>
          <a:prstGeom prst="rect">
            <a:avLst/>
          </a:prstGeom>
          <a:noFill/>
          <a:ln w="9525">
            <a:noFill/>
            <a:miter lim="800000"/>
            <a:headEnd/>
            <a:tailEnd/>
          </a:ln>
        </p:spPr>
      </p:pic>
      <p:pic>
        <p:nvPicPr>
          <p:cNvPr id="67600" name="Picture 23" descr="coal_industry_in_china_full"/>
          <p:cNvPicPr>
            <a:picLocks noChangeAspect="1" noChangeArrowheads="1"/>
          </p:cNvPicPr>
          <p:nvPr/>
        </p:nvPicPr>
        <p:blipFill>
          <a:blip r:embed="rId15" cstate="print"/>
          <a:srcRect/>
          <a:stretch>
            <a:fillRect/>
          </a:stretch>
        </p:blipFill>
        <p:spPr bwMode="auto">
          <a:xfrm>
            <a:off x="4800600" y="5130800"/>
            <a:ext cx="2133600" cy="1433513"/>
          </a:xfrm>
          <a:prstGeom prst="rect">
            <a:avLst/>
          </a:prstGeom>
          <a:noFill/>
          <a:ln w="9525">
            <a:solidFill>
              <a:srgbClr val="CC6600"/>
            </a:solidFill>
            <a:miter lim="800000"/>
            <a:headEnd/>
            <a:tailEnd/>
          </a:ln>
        </p:spPr>
      </p:pic>
      <p:pic>
        <p:nvPicPr>
          <p:cNvPr id="67601" name="Picture 25" descr="AN8KGY"/>
          <p:cNvPicPr>
            <a:picLocks noChangeAspect="1" noChangeArrowheads="1"/>
          </p:cNvPicPr>
          <p:nvPr/>
        </p:nvPicPr>
        <p:blipFill>
          <a:blip r:embed="rId16" cstate="print"/>
          <a:srcRect/>
          <a:stretch>
            <a:fillRect/>
          </a:stretch>
        </p:blipFill>
        <p:spPr bwMode="auto">
          <a:xfrm>
            <a:off x="3924300" y="3765450"/>
            <a:ext cx="1752600" cy="1117600"/>
          </a:xfrm>
          <a:prstGeom prst="rect">
            <a:avLst/>
          </a:prstGeom>
          <a:noFill/>
          <a:ln w="9525">
            <a:solidFill>
              <a:srgbClr val="CC6600"/>
            </a:solidFill>
            <a:miter lim="800000"/>
            <a:headEnd/>
            <a:tailEnd/>
          </a:ln>
        </p:spPr>
      </p:pic>
      <p:pic>
        <p:nvPicPr>
          <p:cNvPr id="67602" name="Picture 26" descr="j0185091"/>
          <p:cNvPicPr>
            <a:picLocks noChangeAspect="1" noChangeArrowheads="1"/>
          </p:cNvPicPr>
          <p:nvPr/>
        </p:nvPicPr>
        <p:blipFill>
          <a:blip r:embed="rId17" cstate="print"/>
          <a:srcRect/>
          <a:stretch>
            <a:fillRect/>
          </a:stretch>
        </p:blipFill>
        <p:spPr bwMode="auto">
          <a:xfrm>
            <a:off x="381000" y="4114800"/>
            <a:ext cx="1828800" cy="2438400"/>
          </a:xfrm>
          <a:prstGeom prst="rect">
            <a:avLst/>
          </a:prstGeom>
          <a:noFill/>
          <a:ln w="9525">
            <a:solidFill>
              <a:srgbClr val="000000"/>
            </a:solidFill>
            <a:miter lim="800000"/>
            <a:headEnd/>
            <a:tailEnd/>
          </a:ln>
        </p:spPr>
      </p:pic>
      <p:pic>
        <p:nvPicPr>
          <p:cNvPr id="67603" name="Picture 10">
            <a:hlinkClick r:id="rId18"/>
          </p:cNvPr>
          <p:cNvPicPr>
            <a:picLocks noChangeAspect="1" noChangeArrowheads="1"/>
          </p:cNvPicPr>
          <p:nvPr/>
        </p:nvPicPr>
        <p:blipFill>
          <a:blip r:embed="rId19" cstate="print"/>
          <a:srcRect/>
          <a:stretch>
            <a:fillRect/>
          </a:stretch>
        </p:blipFill>
        <p:spPr bwMode="auto">
          <a:xfrm>
            <a:off x="304800" y="1983161"/>
            <a:ext cx="1066800" cy="683419"/>
          </a:xfrm>
          <a:prstGeom prst="rect">
            <a:avLst/>
          </a:prstGeom>
          <a:noFill/>
          <a:ln w="9525">
            <a:solidFill>
              <a:schemeClr val="accent1"/>
            </a:solidFill>
            <a:miter lim="800000"/>
            <a:headEnd/>
            <a:tailEnd/>
          </a:ln>
        </p:spPr>
      </p:pic>
      <p:pic>
        <p:nvPicPr>
          <p:cNvPr id="4098" name="Picture 2" descr="http://4.bp.blogspot.com/-MEBlNe258L8/T-tBC0yDysI/AAAAAAAABz8/cgAbd6hhODI/s1600/cattle.jpg"/>
          <p:cNvPicPr>
            <a:picLocks noChangeAspect="1" noChangeArrowheads="1"/>
          </p:cNvPicPr>
          <p:nvPr/>
        </p:nvPicPr>
        <p:blipFill>
          <a:blip r:embed="rId20" cstate="print"/>
          <a:srcRect/>
          <a:stretch>
            <a:fillRect/>
          </a:stretch>
        </p:blipFill>
        <p:spPr bwMode="auto">
          <a:xfrm>
            <a:off x="3682859" y="504696"/>
            <a:ext cx="1252538" cy="941519"/>
          </a:xfrm>
          <a:prstGeom prst="rect">
            <a:avLst/>
          </a:prstGeom>
          <a:noFill/>
        </p:spPr>
      </p:pic>
      <p:pic>
        <p:nvPicPr>
          <p:cNvPr id="4100" name="Picture 4" descr="http://cottonaustralia.com.au/uploads/images/thumbnails/bill_gordon_shares_his_spraying_tips.JPG"/>
          <p:cNvPicPr>
            <a:picLocks noChangeAspect="1" noChangeArrowheads="1"/>
          </p:cNvPicPr>
          <p:nvPr/>
        </p:nvPicPr>
        <p:blipFill>
          <a:blip r:embed="rId21" cstate="print"/>
          <a:srcRect/>
          <a:stretch>
            <a:fillRect/>
          </a:stretch>
        </p:blipFill>
        <p:spPr bwMode="auto">
          <a:xfrm>
            <a:off x="7162800" y="690530"/>
            <a:ext cx="1543318" cy="1071595"/>
          </a:xfrm>
          <a:prstGeom prst="rect">
            <a:avLst/>
          </a:prstGeom>
          <a:noFill/>
        </p:spPr>
      </p:pic>
      <p:pic>
        <p:nvPicPr>
          <p:cNvPr id="2" name="Picture 2" descr="Image result for cobal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64544" y="2620428"/>
            <a:ext cx="1890712" cy="12608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lead"/>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81600" y="426912"/>
            <a:ext cx="1654969" cy="10970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atural gas"/>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10000" y="1858326"/>
            <a:ext cx="2756041" cy="1548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359223"/>
            <a:ext cx="8229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08354" y="6400800"/>
            <a:ext cx="2330446" cy="276999"/>
          </a:xfrm>
          <a:prstGeom prst="rect">
            <a:avLst/>
          </a:prstGeom>
          <a:noFill/>
          <a:ln>
            <a:noFill/>
          </a:ln>
        </p:spPr>
        <p:txBody>
          <a:bodyPr wrap="none" rtlCol="0">
            <a:spAutoFit/>
          </a:bodyPr>
          <a:lstStyle/>
          <a:p>
            <a:r>
              <a:rPr lang="en-US" sz="1200" dirty="0" smtClean="0"/>
              <a:t>Source: </a:t>
            </a:r>
            <a:r>
              <a:rPr lang="en-US" sz="1200" i="1" dirty="0" smtClean="0"/>
              <a:t>Business Insider</a:t>
            </a:r>
            <a:r>
              <a:rPr lang="en-US" sz="1200" dirty="0" smtClean="0"/>
              <a:t>, 8/7/2018</a:t>
            </a:r>
            <a:endParaRPr lang="en-US" sz="1200" dirty="0"/>
          </a:p>
        </p:txBody>
      </p:sp>
      <p:sp>
        <p:nvSpPr>
          <p:cNvPr id="8" name="Content Placeholder 2"/>
          <p:cNvSpPr txBox="1">
            <a:spLocks/>
          </p:cNvSpPr>
          <p:nvPr/>
        </p:nvSpPr>
        <p:spPr>
          <a:xfrm>
            <a:off x="457200" y="685800"/>
            <a:ext cx="82296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Individual micro causes.</a:t>
            </a:r>
          </a:p>
          <a:p>
            <a:pPr lvl="1"/>
            <a:r>
              <a:rPr lang="en-US" sz="2400" dirty="0" smtClean="0"/>
              <a:t>Why did soybean prices fall by 20% in June-July, 2018?</a:t>
            </a:r>
          </a:p>
          <a:p>
            <a:pPr lvl="1"/>
            <a:r>
              <a:rPr lang="en-US" sz="2400" dirty="0" smtClean="0"/>
              <a:t>Chinese retaliation against Trump tariffs.</a:t>
            </a:r>
          </a:p>
          <a:p>
            <a:pPr marL="457200" lvl="1" indent="0">
              <a:buNone/>
            </a:pPr>
            <a:r>
              <a:rPr lang="en-US" sz="500" dirty="0" smtClean="0"/>
              <a:t/>
            </a:r>
            <a:br>
              <a:rPr lang="en-US" sz="500" dirty="0" smtClean="0"/>
            </a:br>
            <a:endParaRPr lang="en-US" sz="500" dirty="0" smtClean="0"/>
          </a:p>
        </p:txBody>
      </p:sp>
      <p:sp>
        <p:nvSpPr>
          <p:cNvPr id="9" name="Title 1"/>
          <p:cNvSpPr>
            <a:spLocks noGrp="1"/>
          </p:cNvSpPr>
          <p:nvPr>
            <p:ph type="title"/>
          </p:nvPr>
        </p:nvSpPr>
        <p:spPr>
          <a:xfrm>
            <a:off x="457200" y="76200"/>
            <a:ext cx="8229600" cy="762000"/>
          </a:xfrm>
        </p:spPr>
        <p:txBody>
          <a:bodyPr>
            <a:normAutofit/>
          </a:bodyPr>
          <a:lstStyle/>
          <a:p>
            <a:r>
              <a:rPr lang="en-US" sz="2000" dirty="0" smtClean="0"/>
              <a:t>What drives commodity prices?</a:t>
            </a:r>
            <a:endParaRPr lang="en-US" sz="2000" dirty="0"/>
          </a:p>
        </p:txBody>
      </p:sp>
      <p:cxnSp>
        <p:nvCxnSpPr>
          <p:cNvPr id="6" name="Straight Arrow Connector 5"/>
          <p:cNvCxnSpPr/>
          <p:nvPr/>
        </p:nvCxnSpPr>
        <p:spPr>
          <a:xfrm>
            <a:off x="6765587" y="3197423"/>
            <a:ext cx="990600" cy="2590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2297668"/>
            <a:ext cx="2466701" cy="369332"/>
          </a:xfrm>
          <a:prstGeom prst="rect">
            <a:avLst/>
          </a:prstGeom>
          <a:noFill/>
          <a:ln>
            <a:solidFill>
              <a:srgbClr val="23538D"/>
            </a:solidFill>
          </a:ln>
        </p:spPr>
        <p:txBody>
          <a:bodyPr wrap="none" rtlCol="0">
            <a:spAutoFit/>
          </a:bodyPr>
          <a:lstStyle/>
          <a:p>
            <a:r>
              <a:rPr lang="en-US" b="1" dirty="0" smtClean="0"/>
              <a:t>Soybean option prices  </a:t>
            </a:r>
            <a:endParaRPr lang="en-US" b="1" dirty="0"/>
          </a:p>
        </p:txBody>
      </p:sp>
    </p:spTree>
    <p:extLst>
      <p:ext uri="{BB962C8B-B14F-4D97-AF65-F5344CB8AC3E}">
        <p14:creationId xmlns:p14="http://schemas.microsoft.com/office/powerpoint/2010/main" val="35025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838200"/>
            <a:ext cx="8191500" cy="56388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1676400" y="162580"/>
            <a:ext cx="6596678" cy="523220"/>
          </a:xfrm>
          <a:prstGeom prst="rect">
            <a:avLst/>
          </a:prstGeom>
          <a:noFill/>
        </p:spPr>
        <p:txBody>
          <a:bodyPr wrap="none" rtlCol="0">
            <a:spAutoFit/>
          </a:bodyPr>
          <a:lstStyle/>
          <a:p>
            <a:r>
              <a:rPr lang="en-US" sz="2800" dirty="0"/>
              <a:t>Appendix: </a:t>
            </a:r>
            <a:r>
              <a:rPr lang="en-US" sz="2800" dirty="0" smtClean="0"/>
              <a:t>Oil prices (Jan. 2000 – June 2018)</a:t>
            </a:r>
            <a:endParaRPr lang="en-US" sz="2800" dirty="0"/>
          </a:p>
        </p:txBody>
      </p:sp>
    </p:spTree>
    <p:extLst>
      <p:ext uri="{BB962C8B-B14F-4D97-AF65-F5344CB8AC3E}">
        <p14:creationId xmlns:p14="http://schemas.microsoft.com/office/powerpoint/2010/main" val="3726134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990600" y="86380"/>
            <a:ext cx="7051226" cy="523220"/>
          </a:xfrm>
          <a:prstGeom prst="rect">
            <a:avLst/>
          </a:prstGeom>
          <a:noFill/>
        </p:spPr>
        <p:txBody>
          <a:bodyPr wrap="none" rtlCol="0">
            <a:spAutoFit/>
          </a:bodyPr>
          <a:lstStyle/>
          <a:p>
            <a:r>
              <a:rPr lang="en-US" sz="2800" dirty="0" smtClean="0"/>
              <a:t>Short-term interest rates: Jan. 2000 – July 2018</a:t>
            </a:r>
            <a:endParaRPr lang="en-US" sz="2800" dirty="0"/>
          </a:p>
        </p:txBody>
      </p:sp>
    </p:spTree>
    <p:extLst>
      <p:ext uri="{BB962C8B-B14F-4D97-AF65-F5344CB8AC3E}">
        <p14:creationId xmlns:p14="http://schemas.microsoft.com/office/powerpoint/2010/main" val="4041355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2301056" y="152400"/>
            <a:ext cx="5547544" cy="523220"/>
          </a:xfrm>
          <a:prstGeom prst="rect">
            <a:avLst/>
          </a:prstGeom>
          <a:noFill/>
        </p:spPr>
        <p:txBody>
          <a:bodyPr wrap="none" rtlCol="0">
            <a:spAutoFit/>
          </a:bodyPr>
          <a:lstStyle/>
          <a:p>
            <a:r>
              <a:rPr lang="en-US" sz="2800" dirty="0" smtClean="0"/>
              <a:t>Value of dollar (Jan. 2000-Aug. 2018)</a:t>
            </a:r>
            <a:endParaRPr lang="en-US" sz="2800" dirty="0"/>
          </a:p>
        </p:txBody>
      </p:sp>
    </p:spTree>
    <p:extLst>
      <p:ext uri="{BB962C8B-B14F-4D97-AF65-F5344CB8AC3E}">
        <p14:creationId xmlns:p14="http://schemas.microsoft.com/office/powerpoint/2010/main" val="1106977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4810125"/>
            <a:ext cx="72358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695742"/>
            <a:ext cx="7620000" cy="2123658"/>
          </a:xfrm>
          <a:prstGeom prst="rect">
            <a:avLst/>
          </a:prstGeom>
        </p:spPr>
        <p:txBody>
          <a:bodyPr wrap="square">
            <a:spAutoFit/>
          </a:bodyPr>
          <a:lstStyle/>
          <a:p>
            <a:pPr algn="ctr"/>
            <a:r>
              <a:rPr lang="en-US" sz="3600" dirty="0" smtClean="0"/>
              <a:t>Macroeconomic determinants</a:t>
            </a:r>
            <a:br>
              <a:rPr lang="en-US" sz="3600" dirty="0" smtClean="0"/>
            </a:br>
            <a:r>
              <a:rPr lang="en-US" sz="3600" dirty="0" smtClean="0"/>
              <a:t>of commodity prices</a:t>
            </a:r>
            <a:endParaRPr lang="en-US" sz="2400" dirty="0" smtClean="0"/>
          </a:p>
          <a:p>
            <a:pPr algn="ctr"/>
            <a:endParaRPr lang="en-US" sz="2400" dirty="0"/>
          </a:p>
          <a:p>
            <a:pPr algn="ctr"/>
            <a:r>
              <a:rPr lang="en-US" sz="3600" dirty="0"/>
              <a:t>Jeffrey </a:t>
            </a:r>
            <a:r>
              <a:rPr lang="en-US" sz="3600" dirty="0" smtClean="0"/>
              <a:t>Frankel</a:t>
            </a:r>
          </a:p>
        </p:txBody>
      </p:sp>
      <p:pic>
        <p:nvPicPr>
          <p:cNvPr id="5" name="Picture 4" descr="https://sites.hks.harvard.edu/m-rcbg/repsol_ypf-ksg_fellows/images/logo_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655" y="2895600"/>
            <a:ext cx="2551545" cy="100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36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381000" y="2209800"/>
            <a:ext cx="8191500" cy="42291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Content Placeholder 2"/>
          <p:cNvSpPr txBox="1">
            <a:spLocks/>
          </p:cNvSpPr>
          <p:nvPr/>
        </p:nvSpPr>
        <p:spPr>
          <a:xfrm>
            <a:off x="457200" y="685800"/>
            <a:ext cx="8229600" cy="1447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Individual micro causes.</a:t>
            </a:r>
          </a:p>
          <a:p>
            <a:pPr lvl="1"/>
            <a:r>
              <a:rPr lang="en-US" sz="2400" dirty="0" smtClean="0"/>
              <a:t>Why did oil prices rise in June?</a:t>
            </a:r>
          </a:p>
          <a:p>
            <a:pPr lvl="1"/>
            <a:r>
              <a:rPr lang="en-US" sz="2400" dirty="0" smtClean="0"/>
              <a:t>In part, US sanctions on Iran after withdrawing from JCPA.</a:t>
            </a:r>
          </a:p>
          <a:p>
            <a:pPr marL="457200" lvl="1" indent="0">
              <a:buNone/>
            </a:pPr>
            <a:r>
              <a:rPr lang="en-US" sz="500" dirty="0" smtClean="0"/>
              <a:t/>
            </a:r>
            <a:br>
              <a:rPr lang="en-US" sz="500" dirty="0" smtClean="0"/>
            </a:br>
            <a:endParaRPr lang="en-US" sz="500" dirty="0" smtClean="0"/>
          </a:p>
        </p:txBody>
      </p:sp>
      <p:sp>
        <p:nvSpPr>
          <p:cNvPr id="5" name="Title 1"/>
          <p:cNvSpPr txBox="1">
            <a:spLocks/>
          </p:cNvSpPr>
          <p:nvPr/>
        </p:nvSpPr>
        <p:spPr>
          <a:xfrm>
            <a:off x="457200" y="762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t>What drives commodity prices?</a:t>
            </a:r>
            <a:endParaRPr lang="en-US" sz="2000" dirty="0"/>
          </a:p>
        </p:txBody>
      </p:sp>
      <p:cxnSp>
        <p:nvCxnSpPr>
          <p:cNvPr id="6" name="Straight Arrow Connector 5"/>
          <p:cNvCxnSpPr/>
          <p:nvPr/>
        </p:nvCxnSpPr>
        <p:spPr>
          <a:xfrm flipV="1">
            <a:off x="2895600" y="3581400"/>
            <a:ext cx="1295400" cy="1828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6248400"/>
            <a:ext cx="2362200" cy="228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FRED, </a:t>
            </a:r>
            <a:r>
              <a:rPr lang="en-US" sz="1200" dirty="0">
                <a:solidFill>
                  <a:schemeClr val="tx1"/>
                </a:solidFill>
              </a:rPr>
              <a:t>A</a:t>
            </a:r>
            <a:r>
              <a:rPr lang="en-US" sz="1200" dirty="0" smtClean="0">
                <a:solidFill>
                  <a:schemeClr val="tx1"/>
                </a:solidFill>
              </a:rPr>
              <a:t>ug. 8, 2018</a:t>
            </a:r>
            <a:endParaRPr lang="en-US" sz="1200" dirty="0">
              <a:solidFill>
                <a:schemeClr val="tx1"/>
              </a:solidFill>
            </a:endParaRPr>
          </a:p>
        </p:txBody>
      </p:sp>
      <p:sp>
        <p:nvSpPr>
          <p:cNvPr id="10" name="Rectangle 9"/>
          <p:cNvSpPr/>
          <p:nvPr/>
        </p:nvSpPr>
        <p:spPr>
          <a:xfrm>
            <a:off x="381000" y="2209800"/>
            <a:ext cx="8191500" cy="4572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1905000" y="2057400"/>
            <a:ext cx="5105400" cy="4572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Crude Oil Price: WTI </a:t>
            </a:r>
            <a:r>
              <a:rPr lang="en-US" dirty="0" smtClean="0">
                <a:solidFill>
                  <a:schemeClr val="tx1"/>
                </a:solidFill>
              </a:rPr>
              <a:t>– Cushing, OK, Daily</a:t>
            </a:r>
            <a:endParaRPr lang="en-US" dirty="0">
              <a:solidFill>
                <a:schemeClr val="tx1"/>
              </a:solidFill>
            </a:endParaRPr>
          </a:p>
        </p:txBody>
      </p:sp>
    </p:spTree>
    <p:extLst>
      <p:ext uri="{BB962C8B-B14F-4D97-AF65-F5344CB8AC3E}">
        <p14:creationId xmlns:p14="http://schemas.microsoft.com/office/powerpoint/2010/main" val="391053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000" dirty="0" smtClean="0"/>
              <a:t>What drives commodity prices?</a:t>
            </a:r>
            <a:endParaRPr lang="en-US" sz="2000" dirty="0"/>
          </a:p>
        </p:txBody>
      </p:sp>
      <p:sp>
        <p:nvSpPr>
          <p:cNvPr id="3" name="Content Placeholder 2"/>
          <p:cNvSpPr>
            <a:spLocks noGrp="1"/>
          </p:cNvSpPr>
          <p:nvPr>
            <p:ph idx="1"/>
          </p:nvPr>
        </p:nvSpPr>
        <p:spPr>
          <a:xfrm>
            <a:off x="457200" y="1295400"/>
            <a:ext cx="8229600" cy="4724400"/>
          </a:xfrm>
        </p:spPr>
        <p:txBody>
          <a:bodyPr>
            <a:normAutofit/>
          </a:bodyPr>
          <a:lstStyle/>
          <a:p>
            <a:pPr marL="0" indent="0">
              <a:buNone/>
            </a:pPr>
            <a:r>
              <a:rPr lang="en-US" sz="900" dirty="0" smtClean="0"/>
              <a:t/>
            </a:r>
            <a:br>
              <a:rPr lang="en-US" sz="900" dirty="0" smtClean="0"/>
            </a:br>
            <a:endParaRPr lang="en-US" sz="900" dirty="0" smtClean="0"/>
          </a:p>
          <a:p>
            <a:r>
              <a:rPr lang="en-US" dirty="0" smtClean="0"/>
              <a:t>But the </a:t>
            </a:r>
            <a:r>
              <a:rPr lang="en-US" dirty="0"/>
              <a:t>extent to which prices </a:t>
            </a:r>
            <a:r>
              <a:rPr lang="en-US" dirty="0" smtClean="0"/>
              <a:t>of </a:t>
            </a:r>
            <a:r>
              <a:rPr lang="en-US" dirty="0"/>
              <a:t>different commodities move </a:t>
            </a:r>
            <a:r>
              <a:rPr lang="en-US" dirty="0" smtClean="0"/>
              <a:t>together is striking. </a:t>
            </a:r>
          </a:p>
          <a:p>
            <a:pPr lvl="2"/>
            <a:r>
              <a:rPr lang="en-US" dirty="0" smtClean="0"/>
              <a:t>E.g., Robert </a:t>
            </a:r>
            <a:r>
              <a:rPr lang="en-US" dirty="0" err="1" smtClean="0"/>
              <a:t>Pindyck</a:t>
            </a:r>
            <a:r>
              <a:rPr lang="en-US" dirty="0" smtClean="0"/>
              <a:t> &amp; Julio </a:t>
            </a:r>
            <a:r>
              <a:rPr lang="en-US" dirty="0"/>
              <a:t>Rotemberg, 1990, </a:t>
            </a:r>
            <a:r>
              <a:rPr lang="en-US" dirty="0" smtClean="0"/>
              <a:t/>
            </a:r>
            <a:br>
              <a:rPr lang="en-US" dirty="0" smtClean="0"/>
            </a:br>
            <a:r>
              <a:rPr lang="en-US" dirty="0" smtClean="0"/>
              <a:t>“</a:t>
            </a:r>
            <a:r>
              <a:rPr lang="en-US" dirty="0"/>
              <a:t>The Excess Co-Movement of Commodity Prices,” </a:t>
            </a:r>
            <a:r>
              <a:rPr lang="en-US" dirty="0" smtClean="0"/>
              <a:t/>
            </a:r>
            <a:br>
              <a:rPr lang="en-US" dirty="0" smtClean="0"/>
            </a:br>
            <a:r>
              <a:rPr lang="en-US" i="1" dirty="0" smtClean="0"/>
              <a:t>The </a:t>
            </a:r>
            <a:r>
              <a:rPr lang="en-US" i="1" dirty="0"/>
              <a:t>Economic </a:t>
            </a:r>
            <a:r>
              <a:rPr lang="en-US" i="1" dirty="0" smtClean="0"/>
              <a:t>Journal</a:t>
            </a:r>
            <a:r>
              <a:rPr lang="en-US" dirty="0" smtClean="0"/>
              <a:t>.</a:t>
            </a:r>
            <a:r>
              <a:rPr lang="en-US" sz="800" dirty="0" smtClean="0"/>
              <a:t/>
            </a:r>
            <a:br>
              <a:rPr lang="en-US" sz="800" dirty="0" smtClean="0"/>
            </a:br>
            <a:endParaRPr lang="en-US" sz="800" dirty="0" smtClean="0"/>
          </a:p>
          <a:p>
            <a:r>
              <a:rPr lang="en-US" dirty="0" smtClean="0"/>
              <a:t>There </a:t>
            </a:r>
            <a:r>
              <a:rPr lang="en-US" dirty="0"/>
              <a:t>are direct microeconomic linkages </a:t>
            </a:r>
            <a:r>
              <a:rPr lang="en-US" dirty="0" smtClean="0"/>
              <a:t/>
            </a:r>
            <a:br>
              <a:rPr lang="en-US" dirty="0" smtClean="0"/>
            </a:br>
            <a:r>
              <a:rPr lang="en-US" dirty="0" smtClean="0"/>
              <a:t>among </a:t>
            </a:r>
            <a:r>
              <a:rPr lang="en-US" dirty="0"/>
              <a:t>some of them, to be sure. </a:t>
            </a:r>
            <a:endParaRPr lang="en-US" sz="800" dirty="0" smtClean="0"/>
          </a:p>
          <a:p>
            <a:endParaRPr lang="en-US" sz="800" dirty="0" smtClean="0"/>
          </a:p>
          <a:p>
            <a:r>
              <a:rPr lang="en-US" dirty="0" smtClean="0"/>
              <a:t>But </a:t>
            </a:r>
            <a:r>
              <a:rPr lang="en-US" dirty="0"/>
              <a:t>the correlation is broader than </a:t>
            </a:r>
            <a:r>
              <a:rPr lang="en-US" dirty="0" smtClean="0"/>
              <a:t>that.</a:t>
            </a:r>
            <a:r>
              <a:rPr lang="en-US" sz="900" dirty="0" smtClean="0"/>
              <a:t/>
            </a:r>
            <a:br>
              <a:rPr lang="en-US" sz="900" dirty="0" smtClean="0"/>
            </a:br>
            <a:endParaRPr lang="en-US" sz="900" dirty="0" smtClean="0"/>
          </a:p>
        </p:txBody>
      </p:sp>
    </p:spTree>
    <p:extLst>
      <p:ext uri="{BB962C8B-B14F-4D97-AF65-F5344CB8AC3E}">
        <p14:creationId xmlns:p14="http://schemas.microsoft.com/office/powerpoint/2010/main" val="25264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640"/>
            <a:ext cx="8991600" cy="1143000"/>
          </a:xfrm>
        </p:spPr>
        <p:txBody>
          <a:bodyPr>
            <a:noAutofit/>
          </a:bodyPr>
          <a:lstStyle/>
          <a:p>
            <a:r>
              <a:rPr lang="en-US" sz="2800" dirty="0" smtClean="0"/>
              <a:t>Fig. 1: Commodity prices are (i) volatile &amp; (ii) correlated.</a:t>
            </a:r>
            <a:endParaRPr lang="en-US" sz="2800" dirty="0"/>
          </a:p>
        </p:txBody>
      </p:sp>
      <p:sp>
        <p:nvSpPr>
          <p:cNvPr id="4" name="Rectangle 7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AutoShape 2" descr="data:image/png;base64,iVBORw0KGgoAAAANSUhEUgAAAQMAAADCCAMAAAB6zFdcAAACWFBMVEX////39/e3t7fpAAAAACIAACj2gQD2fgC6uroAAC32gwAAACAAACcAACT5ysz3hQAAADP74eIAADZ9hJH++vr+8Of2sbQAAB0AAC+qrrb73d7qAB7qABT85udRXG////j///H70bVDT2XR09fb29tgaXqboKmLkZz7yKYAEjzn6OrDxsvyhIn4m033ubz96t7yjJH3jiv4lkH6wZn98PEAHkJsdIPwcnn4wsTvYGjIys/rIjL4ol3828b5sn0yQVrq//8AH0MUK0rsMD03RV3tQ030oaXvXmahoaF1oLVubm7uUFkdMU782MH1qKvzlZn5qW0AAED/9tSdgG76uIjZ7NTS3Onp0qugy9q85O3R7P+Tpsylx+bNqYDk9P7YxJfSyKn6q0T905LtNSwAABJbQEHgx7i31/LAnHedqLp+ZkUAAFLWvJCtv8vxWVSqAABaPRzffyY1JDHFcSryYUX31e35u6/4mXXxpsbsXInwirD4r4/uYXb2u83tZYbwPCD1no3qD0z0f2qdo5Odg3ZgdJeQiodmi7v44rxnVGV+iKyIZ1uqh1K/rZOAXjBEX4pUUXeAbntgVFDzciqDUTdoOSWhVxvyYABVMSv0dCnvgKybETHQfoZqT0CJkLHYsplHbaLR9umrfm18V2G0kl+IeGVZjKeHeYWpqZGjztRHPURiZIK0lY22g1CCstc6eak4HDxGRHFvcFeejmuUdXVQIkH6pDP+4ay6HDXFT1ucjZj3kGP8v2kAU4sOL2JQi7B2h4EsJjptAC+qd4JKGiSVLUTKfkUxACXX+Ov3AAAapklEQVR4nO1di0Mbx5kfsUhCPLQCSYBYoQd6oZXEspKQDEIgEA/xJhhjG2OaxAbbOdNe6tRxm17dxphgu8SJk6vtS2NSp47bmDi+s5vmmqTp9a53/9bN7K5WqwdiJWTLBv3yQLua+TT725nv++abb2cBKKEEIYxksVtQdGj/48bC8QVwfMG0FhudT/3Wush9WH+H+XNw7TJYvXQVmK5EtKOXVphzpqWIafTSMdPo2soza3VhcfyPK+TGAthcCF8GpjkAls/E5rRrDsmGzrHhAMuLsZgdLMfOsBzM3AEfHroKHi/GbkQgazbSYrGA2FLk7EMw+viUyVDsi8kTpse9i5uIA7BxSQ3v+tlj1J3T8+uf3Vv8Yv7u0a2jV8AquUItHWL7AZi4fPgheDwHrkW+OGW8IiFJOJKuQT7A2runTC3FvZS8sXyoLLCBxkJ4HoQ/A5AM6szdyMzl1cgXEZaDLavBdZDjYPkyOPwOeDwPr/v3C6aANRbTIQ7OQg5gP7AV+VryxfLf1u7MBKxPIpTNCrkAZxeoO8tnNlbu8Rw8sRqs/3PoHaQ7Z8YtFuN96wMAPo6Er758hhXxYYQKvHyHurpxpriXkj/WR6BitEqggbAiCyGRaEgAe7iE/UeCPsGvJaRRDYCGtFrZwiSqxEngPvPHexfauWK3oIQSSiihhGcA6B9rY+i/F9XZ3z20r42AG5GDR2+Ag2kTpv0C4/IIdHE3dZfBD44Vuy1FQ3gEbDleYzmIxfa+q5cJkAMJnBZdAadPFbspRQO1AjagPpxwvLATnhJKKOFpoEJS7BaUUEIJJTw/KOnEEkoooYQESioRgK5cSCBLjOlqdMVuQpFBOhtV+50DV43L0FHsRhQZNhVp6C92I54KxPvKA+OgZW9yIB4D/fueA0u5HQQ69rdxtJbrgKuqq9jNKCrsUhdwle9JDixie3egHOxVDkRnLgcaEAeWp9mWZwoJ6/rn4v5LGmywQqPj6TXq2eL4CNjqurd4euX+4s6FOUjK0eWrXtT05FRQWyOmv5WtmK6Dsw9FV7JI9xQHIDyi/XFks4LJP5CIHBCOclRuL3FgCoDWFdgPFoC1QpxWtDegcqoXNUU7DRMjYDPmiJy2B8QrRec4KmvofXqtev5RFUD/1zXs56eAahgO7OX7mANSymiCvcmByPiBrobxEPcmByJRwXrJZPk+jii6qtiZQrm6yA0pIgb6mDEj2c8c9LKOwd7kQOQ60wDHwck9M3EUQBwFkn7OQVRXP8W2PN+wVLnYD+ry4jakiLDEbeJ+5iC+2qqW7s9UfwiblPMPyXJ7cVvyNCDOVw7Eh8A+dhQDVdwHa8N+5UDS60z7tFuRuazasXsuFBeSBl4LFCoFoWU7OWT6EoZx6brteqQwv5s3uqS8e2joK4hEiVS6zTeKhjTLY1yaB2DmvZa/Li6PfwmeGL5c7rONXJlf/qQgTRGpEx1VfClbXUF6pauuLrNi6VI50yyP8UZf/3emf4rcPbI08vmRjxdMj+Y3v994eHehEC0Ri/F+noOuclchJNrr6ioyfjHgdDpTbwvbD/4KOfh8pWzx41Omusjm96be7yKFaIlYNAT4jwVadnW29GbcTUbSaHNIU3/BuNQ3/tLvYD94uOH8LnLrFNj66/vfg2vvFKIhYmGVJmbMXYqCzBzL1S3jmc6rFTqLYse9dsrsNx4u9z7ThzN1VQI11VGIpSZdtYuLUKagF6rcluqdVI62aw5Yn+0+JS19gkYVhANHjcVVnUEp6hQ2NtvjmUKMXRgfEBw4C8EBCksx0fqUvhBgukDV8xes6qoRWit11e5njqTThowNpOBk0tiX1DBKoj+jqigs1s+A5ZgdmB3i1JulXGjGdAVYYmBCMnbpgKvDmZTtp2MVrrph17+wE8I3RoALHCTfA8dFeRk2hfCqC8IBE45wNNapAgqhIVSoGNlqaSZ1KbELh63V3pghrEeKtlrhEQCWbZTYPSBsSW7t7jnQaA1S5nJ0Da4uYSq8S8Eu7WecoEvGpYIhaXXWtHQkrreXq9Dr7BM5F0McgOPsHhAVO+4BIXEmjdndL7eZ5ec4VsmEiq2AerC/jr3/1kxKUa1yChb+VdBdVZejpqsdyGlxMlcRUNWpRNqUiRHjfcnj+WuLovZDSQ0d7XqJwUvjo/xBH5PXAEipQt1SU8adNNRxH1yBeI+wS20BBX99tmr0sQPV7YWWtLfDqbDqep1Sg0UqcjND7RzQls0BU5koN0NdndxTdstBuNKDt4Kwlj3iMhocdYb+hDdqYIMUkl4pd4OBpGMcWPgCFewquKvcBtVoXZ+uweJSSKv6DZAwQ5qnXQg4FAeSjnfLwSy+iXt9Mpo9crGjvL8ckInhXVbD3HHoMVXUsCTYT8Jb3hcfDDZOadpqXP02l7QO+i8OB5tYZZE+jVQZ1Z/0ofamxPFuOfDSoddpnMZn2cMGh64CVCgCwiJcvAIFsV0KRmHUoB8NSNmRYVVw1ykZ71NYgeOk8NYbcp/c71xB8RExhg0mjnfJgRm/HTrh8flncXY0GBTlDb22lJB9PzOqGf/UUYMusxHdZLKDHTh2aVxL6KrQoEiahdsVObfPupMtcdV9jYF6TMmf2CUH0/SJkL4WEATumUAskAGrxalI8Qz70M23qpjO4arpa+EMhbWcKdeRCOlkaL6z8INB/YgYBiCa6AgNu+NARoe+JoaCBPEmLqe7zWZ6moI3L8VAM9bCwoVrLAMtdq67OhrHIVRZHaFAdcGXgfof6YcAUGK8YnQg9QRmZjXxE6a3+MI+PzBnF+fDPyD+RBBElAiCCQ+Ny7y4LJxWSoeCisn+KQNJC8JA1szxCkWhkyh1dR/p2+Df6Fj8DLvk+C0NRwdFUfC/sBkYw80gDCj/V81/9mopjVarpcIgTGWQR9Mnvu74T30IREOQROMvJ0AYl6cVZJxRQ55rm+OFXhM1dAQxdMeVvEZgOfCG3wTr9KzciPf4vgHfvkVTuObb8680v0qHcf+r51/1tr7a092UJo7CaeJRf+1UE3Ajgc1YFDoMstnUYjppBSAb8oxYqRU5rgPtED8gpb16tgcMY0DjR2wwHMDLr4SXCrxG2j/zjQkaeyOueRVyMPMNoBEH58FXXs/5NHnd9MWok7k2JdYJAFQLzfCkXJNaDipesiZmTDsvBpI6RT7VtoWu8S/6IPPJrx+LYu2A4+Db89QrB/78zTptxP0zHvBVuIfCw6+c/6p5xmuila8gDr49/2paP9DQNPGRih3OWKi2GRvU1wPQKptILQg52MSh0pzeQb1khFpR0IVhlWII466kXq8nQoDjACq/dTOAWl3r05hagWnWDNZ9rbWtfjAbXveZm9ZhpdnWNHFQI4YecbOkNowIhgAyOlr5dGrBBgPAPT5fj5zOoyuQqv5cVvKS4G9XCo5IqJsN1a4gVssea2VUJ+q5iej6jJdO7+1Z4aFDUQWv1QexIRDEoMhpWWpBR5VE1gP/avDuHC8CQV2d7zNH/hDmFhy6VIoBlQ2E4gZhGq/8BumxXaQghPHbxN8T7oVf6QcHIA/AnDYYHKpW1mSa5b7cf0dSHdi5UAIJnegP6Qk9f75JaetvaWwETXFeJmStrfjNoV1x0EOfIFK7KYYGg8zDd/mw1+MNA/VL/1vJWsxpWR4k5OvHwTtSn/CEhrF/jAOdFZ7lTnlhp+yuHN4NB1qcDhGpBo+xkVo5pzuobjntpWU+so72sGc03jxIMJTnpxDGCE0tZwPgL+sJ4h/owzDjHWjN08iRmcZP+HfBgRn6iH9PbZySMTbTNDODonAvNASUp7J7CY/rSY23ctqsze2XHHly0AkHQijK9UnYKQg91O3N+mGm8TI58mPCONRg+XPghUMhbXUCDkE/JJlGl0zFXcZu/BzOqwgNLZfBCVYuv6ST5pUu04zBPlCPtQUJ2CQwGLIzc6VaqLK0uKybNdNh/KYbuk15coBmzV+nt20IQ764WW4GlAyPTx0qaVx46800XulNn1ZsC7Iqlzbyk08lUtB+TI8RU/AvMax2IgfRDS3jbCXvqOC3IVG2xhzkCwCnCsT/pZ9uYh3RbtyMV/KXCQdFcilqWiYT7y9JOgZ2LsSDn5q5MXT/g6ED2BjyX+ptjVOw43dCdeBJWO9uGoMKR5WD/AQo2A1Cmeb2IeR1ACDH5YI7rU3zjSg6BxICeeUUuzHuwzAkYxADDY4mrL0Wq4c6O6GXW3HIiWgOmjtrBUfT9MXQo0w2a5L1RH34Dp1dy5Aw0dqaSUGak53SQPq8WwTQFIZrkrsec5PVaugejcFp3awsMbWlkIcgmgMlNpk4gPqufiXj2gSjicRAS8u1rTKZTJ7uhM/Csz2zPTw7yeuDIlHL+4iaKAGn9/YaK3ATsBsAWjAyNbLbk+I5CBKCMGQr/jYY6Mt4d5Lc02yg5F6cpuCgSCVhVuaZmJbLK+k4CcnrxCIxhPH9NqiHpgE919oGuYDKWji774FXYhCbothJ8IEXaODwSbIu87r9GCZ2YtQqQ3MoTSoJWjnrUJllvDXpzSGqGPeVpxIc1A5CC4HWa5qR1fIlRXkm8NtApxAXsGvGQiF//ACaVeXKNtsntCc4aK7NWIIHuzTDkaCNK85pbrECkhDvCeN5RFb1g0mHkkZ0y5C+jvusHDw4JTY1TakPYXwEoQe/SKq2WQebREOORQgbbBchGpLgnfbI5fQ0ZfZpzAmDAklgP9t32K7CNAdMsZWkd1AosamkIhXxCbI2hYO3cJ9FJAftxEf6+MVpcLnbsV1aQTNyTRjUY0OYOO1gxnG8tdWLy2XQnRLMr82ySg9iYQdPEb2D4tri8SOfCt5B4caSYz4D8TXssDzZYilxuqJaHAeDejU///DQxG+3je7443qDsRBjjN+YjubmDCe1E2EfnTRaqW6ZHI2H8qzTZ/YdFOv3hfkHg0Rymd54fkhPZXLQt+kmXiEyZwoLrsTvKYVfJB5tb7I7Wd/EHyTQAMf0/vQimk4M20ZXaFPC0mEaRV9OZs+bCgs4YPMPavneyMJaxfUkjRdPqfwBfrpxRw7QCnA9Vm89oWe1VjcdCmVJaOvEmHvcxraCnUkmQzOIEfqhtNOZ4UMdwdGQdeoYHgGjkbMrgndQBFM4DtRw90yb5o8QdE/fThEKi7SRBB9BmT9iNX4Yvxj6b9X2FptbwYnq2QE5haV1hCDkZRBLPbsNNF6vBpypyXqnqBUQdtgF76CYwkJJBfhH+TKEfKdw3/hOeQ6GFlXAhhwkN8ttN024W1TbW1Qmzg6a4q6qn5hMKTCEvhrWi3UjzDL59DTtzSUmPYSFkomXVMWjPd3y1MKT+HT/DhxYyv9ikT5Ciu4vjLmB3SBKZg3xBZF1dPPKcCz5lkCOUAMPYAfSKm4DX49cdo6uFE9CEzaYQrC9mrOMlCwtrDt0E8+apumy2VuWbl40/F2vRHPxKQkpQUZhoDGrA6/H2vwYr5eVKfaxnVnk8hODqdWywfZftFx8+CnJLEosyCpw+sSTvh7adhN3OLNMysadt87RNL38W3TX/FhIKv0NNArV0uzbDtYS2KCed1E0BCHsmH6CsRcglBMHAamREjd40tbaBqpIsppbuaVwT1oFcBPfyvKQo+sWjeP0Byhegg6H9fcd9LkoJtnp+SUNdI4SDsBUwjTUN8XthXBOIwL5pz2TfU4bvy1ad2WGKT1G/2Z79UYu4XjPhP7nJ2gaTrt9lBJrm8apFCdUBOKJLyEMw4YGuWtPhHzFwJr3Y4iOugFVC5cMRtGpzgHTvDQONBQVH3iO1/EwVF717R/Q3ZRHVim/fRufaMNS9fyO6GT1Xxs2eMCNEfFLn8Qy+YrbwJIvBxJVDTCouMyYbnmmYC5Gn1Yl6Tc4n5f3cNVfRyHxIOZXYh/glV7frBynvbAPZ3D8sqMJC001cX5LGz8ENCEia60k8M+p5wqHQgesJ9nKvsyLGxhNv5Rk57px36xMC1rls63dzKoAMuZjGMXEXurhRCTN7ohAMIphfj+mTz6bajCyQSI6/T1ZJ0p6kYfJaoNwpTdjjZ/fpl8SOopaGs7e8Z4wjsMp3L/OIdUFjX0tt3zrx4b9YmNlyThADB5IVSTQZeZ8hHY0I82uIgfyS85SV/NLYWG8MlMuDXRlUjjwVfrQaiSObxl9dSiXapAQjtpBqNVE+zZJOIBF08c/RjCWvFmPBZVjUM/UdrYfSOpliWGXSygpga7qhAfoxTNTANw36Q+F0XsP40p68FWphdlNqwlLMuNNk/WZ58I7YzCDU6RkTWhQXw+5jWJ6PZbC8Rim58JSLZmjl9lgDajHpfzI8KbFLeNwX6Q/VCRG0IQMqgCHTqsdd9pQGhE7FAoCZaZIglLfiQINk0DpVoKmzuE25QECS3QFOPUY1rP6J76fUQ4IqMpP8tbEk54nFQfk4FxjgoMeOQXI8jqogupUKPdBQ4iOkO6I2kySglinMhgSftOEIbI0zCDRR9HEg1EjFWJ3f+UvhlQIvNme7SkAbXqavoWqMWOFWYEhVXVdXTW6FpQ8nWn2X1iMwd6f4nCMRTVQ8YQmlawHEWW6omgO+L2BdIKMNq18ewpgP3yDfp1E02p5z6wWTdWB2ul02FQSS5WByyd4qqhVKlN/oknvHsPGoDllTZA/FPUnPakuEh01CQ1C01kKwrHowe1oJb1HDu0h6g1qp6rFoIB/LdAWirfgO6MJDnlW4RkZC0FtZw2nUCjW3zzlZgvUYyFIVGOOCavC53ln0xNHBYAc+PBWQFV60Boh02FaVHYVFyZyZwoG5o03ouBtNpbw5gXm/z/bpqCfSKZ+CJkLZ05ZSQBloLEfwrN09uQXyIGkslI7LZhPNThIqfO3KDTt1xdUG7zR+ZO3fwXOD441XYwqo9GfvXVhJnTi3zK2KuVYqawnPsqNA4OUK2+ulNM9WRW7P+RevEV7vIkIE1qftY23o1ldsHBGAeGN9kn3r8DFYf2FNy+YJn/407cuhEM//xeRlYOEyIfcWF9ZF490dacHjtLQqQeGczie6CxofRYqYwJrChbYKLyhDNVHwYmfnG9+84Lvp+d/+tbPqMlf/kpk5WbsR7k4SQ3cMmp3FpvIY5gAtpdmBWmVuir0W9HBsWF957a18sLbP/lh0zAIR38BzINtP2z/xfkLps7BC2Jr5zRfreAWpsyytKTZDEAcqIAgVMcsqUPzdCDj6kjxUPajHJrDPm4OwrK0nNlMgBwkx6mYGCtaIxhKT9YvKnJJ0Gs0GDVaqls+LSoOCzlIWnYlmd23p566b/TUgN5B4frx63KvTJYxapQB9VhTEgdsEnenftsKzzvQIBilcV93j0+sVYO93lIjcEPtjGvRKXYl7LkBSZKS+DsotHgOCzKAHfnCrTFa0LZRohOrnhsYrZZ/PhV/B4WmJ7eHRRgOEsEWknkuvhkTuyr8/CD8WW7voBAA5az0jycm3cw6fVro7wXAr+dnvhS5B0QaQmPQLeLn5mzWS3thneRnAdN7wMS8g2LnPSDSgTgo56uxu5cUeKLwLBD+HoCc3kEhRFDfLODAidTji6gOdoV6rJaMzzO5rbc7Qy9cN9gdJqFLyKd92Wu60vOZ9j400BdoUFta0EiyoH0FNWMvnIMkRF7ve8fcwOBsrLOhd1PU2fdjN0CZh8DRYOittoJ+JlTjzik5Ym/AjWkkJNrOpeIkYx6IaLFb9OzBOkQSRZ+TiV43PfVllecQQ+wqp0NVx3SDqVzSQ/YK/KwO5F5YBPRjWUs/98jLLiR7hVMv4HSpABD6A83M4t7+Q6cgak28uIHEXUGQHREsWMrFCwZ+VwToIuaUQPtcIi+dKNg3a2ibJ2/2AYLc80+aELEPfQMW8U3kJguacvFiwY911ne2NQ1Fc0/D3TvACIzBXjAK+W6SO4S5m9va3Xsigib6nfep2H8RgxJKKGEfIE9fuYQ9Am1A9Dso9iwOXjfy76DIsvKc7V1xWTLjn6nEbNWyZe8fXnh/ht8Domz7ctYsvx3b/qssEjO8k06UxCx6K0u1LF+ZblR8fug64qCsrKxitGxbxGIV231VMZrlqywS1wotMUu1siwcwIn/FcC8g0Kyt5GNAjRSRL6DooQS9jyEo4UEWhKQVt5wCQyYRmK0ksDIbzYp+MpIgqSvjILvoHQNdEN4u5IkERglzB+uaJJEdGglBcfiJYKMDWH+Ja0ZbfKvEy//owzhOxsLWuu73EurTII01OMPT688iRy0vB9hj+8lXuaz/uXmmdW51ZW1RfZ45rtEtS9OmZaOmu5bH3ASBXuo+B4aXzsCtB8f5Y5fE0oEp0fAwTPXMklcgBKpwMtX0yW2MhLB8e+548OCdzu+Oz/zKDJjy8zB708tx+5HnsQCkETL43nTdUBd5r4yGcDapTszD/4AHQjqEEri+xRci3OwuFWmNl25BMuaLKORmQcBcJqjbuYT41rszOHLaysALEeWn0QOHwOP5+MSV3mJi8tbR8DykzgHjEQjK3GO2hox6sDpIwmJl6DES5xEWGXmMt/G1TIk8Q6UOIckUqMjPAeUem1u4849qPWXjRXXIss2XUYb8ftTXRX3/ngFbKFWfjFv+vfEfkmmByZX2dKhO+B9wPzoD45t6dQ8B66Kpd+9Bz6Fx0bIweXVuXcfxltMWbYCLy9Q7DNyd4+2PgSP57gWMxKvgivM4Sa8xtMJDhIS2Tdohbnew0iM2QQSgfEP8X5gMKZIXONf7XP4nWXL6sjGqQm2Ydci1JwpwwNeW5CD0blNyMEq4uDxKXip77NchR+arocvSz7lOEDJnGWfoIROOBod4B5pIO/+7gH4FBUdXVx/B1g3mKsxL8x8sjkiUcMW3+FajPrBIivxgUAiy8FdphYvMc7BxAhY5m41J/G+gAPtIngXSaQeGg1Q4jUoMc4BvPUtzBDanD987PQCNbIxtxznQLtoyvCw44YjAA7aP4xzQAXWeKqMo2tHKFvs87j846hozMa0cDXmMN6I3Yq32KweXYSn2Btz/8nRw4FVdNeuci02rl66yklcmUEShf2A5QBKVAslQg5Mt+yxuSSJxxIc3P/DsbhE05UUiRz364EnR8+qD362cYrj4MMIdT/2TN8CXEIJzzv+H/xqfMjtcG/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15921"/>
            <a:ext cx="8136904" cy="472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483768" y="1484784"/>
            <a:ext cx="4492981" cy="461665"/>
          </a:xfrm>
          <a:prstGeom prst="rect">
            <a:avLst/>
          </a:prstGeom>
        </p:spPr>
        <p:txBody>
          <a:bodyPr wrap="square">
            <a:spAutoFit/>
          </a:bodyPr>
          <a:lstStyle/>
          <a:p>
            <a:r>
              <a:rPr lang="en-US" sz="2400" dirty="0"/>
              <a:t>Commodity price indexes, annual</a:t>
            </a:r>
          </a:p>
        </p:txBody>
      </p:sp>
      <p:sp>
        <p:nvSpPr>
          <p:cNvPr id="6" name="Rectangle 5"/>
          <p:cNvSpPr/>
          <p:nvPr/>
        </p:nvSpPr>
        <p:spPr>
          <a:xfrm>
            <a:off x="1693640" y="6381328"/>
            <a:ext cx="6840760" cy="307777"/>
          </a:xfrm>
          <a:prstGeom prst="rect">
            <a:avLst/>
          </a:prstGeom>
        </p:spPr>
        <p:txBody>
          <a:bodyPr wrap="square">
            <a:spAutoFit/>
          </a:bodyPr>
          <a:lstStyle/>
          <a:p>
            <a:r>
              <a:rPr lang="en-US" sz="1400" dirty="0" smtClean="0"/>
              <a:t>Source: </a:t>
            </a:r>
            <a:r>
              <a:rPr lang="en-US" sz="1400" i="1" dirty="0" smtClean="0"/>
              <a:t>Commodity Markets Outlook</a:t>
            </a:r>
            <a:r>
              <a:rPr lang="en-US" sz="1400" dirty="0" smtClean="0"/>
              <a:t>, World Bank Group, Oct. 2017</a:t>
            </a:r>
            <a:endParaRPr lang="en-US" sz="1400" dirty="0"/>
          </a:p>
        </p:txBody>
      </p:sp>
      <p:sp>
        <p:nvSpPr>
          <p:cNvPr id="7" name="Rectangle 6"/>
          <p:cNvSpPr/>
          <p:nvPr/>
        </p:nvSpPr>
        <p:spPr>
          <a:xfrm>
            <a:off x="7735579" y="1632701"/>
            <a:ext cx="639398" cy="402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740352" y="1628800"/>
            <a:ext cx="1007135" cy="461665"/>
          </a:xfrm>
          <a:prstGeom prst="rect">
            <a:avLst/>
          </a:prstGeom>
          <a:noFill/>
        </p:spPr>
        <p:txBody>
          <a:bodyPr wrap="none" rtlCol="0">
            <a:spAutoFit/>
          </a:bodyPr>
          <a:lstStyle/>
          <a:p>
            <a:r>
              <a:rPr lang="en-US" sz="1200" dirty="0"/>
              <a:t>US$ </a:t>
            </a:r>
            <a:r>
              <a:rPr lang="en-US" sz="1200" dirty="0" smtClean="0"/>
              <a:t>constant</a:t>
            </a:r>
            <a:br>
              <a:rPr lang="en-US" sz="1200" dirty="0" smtClean="0"/>
            </a:br>
            <a:r>
              <a:rPr lang="en-US" sz="1200" dirty="0" smtClean="0"/>
              <a:t>2010=100</a:t>
            </a:r>
            <a:endParaRPr lang="en-US" sz="1200" dirty="0"/>
          </a:p>
        </p:txBody>
      </p:sp>
    </p:spTree>
    <p:extLst>
      <p:ext uri="{BB962C8B-B14F-4D97-AF65-F5344CB8AC3E}">
        <p14:creationId xmlns:p14="http://schemas.microsoft.com/office/powerpoint/2010/main" val="33752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a:t>Some </a:t>
            </a:r>
            <a:r>
              <a:rPr lang="en-US" sz="3600" dirty="0" smtClean="0"/>
              <a:t>macroeconomic </a:t>
            </a:r>
            <a:r>
              <a:rPr lang="en-US" sz="3600" dirty="0"/>
              <a:t>factors </a:t>
            </a:r>
            <a:br>
              <a:rPr lang="en-US" sz="3600" dirty="0"/>
            </a:br>
            <a:r>
              <a:rPr lang="en-US" sz="3600" dirty="0"/>
              <a:t>influence commodity prices jointly</a:t>
            </a:r>
            <a:r>
              <a:rPr lang="en-US" dirty="0" smtClean="0"/>
              <a:t>.</a:t>
            </a:r>
            <a:endParaRPr lang="en-US" dirty="0"/>
          </a:p>
        </p:txBody>
      </p:sp>
      <p:sp>
        <p:nvSpPr>
          <p:cNvPr id="3" name="Content Placeholder 2"/>
          <p:cNvSpPr>
            <a:spLocks noGrp="1"/>
          </p:cNvSpPr>
          <p:nvPr>
            <p:ph idx="1"/>
          </p:nvPr>
        </p:nvSpPr>
        <p:spPr>
          <a:xfrm>
            <a:off x="457200" y="1600200"/>
            <a:ext cx="6708746" cy="4983163"/>
          </a:xfrm>
        </p:spPr>
        <p:txBody>
          <a:bodyPr>
            <a:normAutofit fontScale="92500" lnSpcReduction="20000"/>
          </a:bodyPr>
          <a:lstStyle/>
          <a:p>
            <a:pPr marL="514350" indent="-514350">
              <a:buFont typeface="+mj-lt"/>
              <a:buAutoNum type="arabicPeriod"/>
            </a:pPr>
            <a:r>
              <a:rPr lang="en-US" dirty="0" smtClean="0"/>
              <a:t>Economic Activity: GDP</a:t>
            </a:r>
            <a:r>
              <a:rPr lang="en-US" sz="2400" dirty="0" smtClean="0"/>
              <a:t/>
            </a:r>
            <a:br>
              <a:rPr lang="en-US" sz="2400" dirty="0" smtClean="0"/>
            </a:br>
            <a:endParaRPr lang="en-US" sz="2400" dirty="0" smtClean="0"/>
          </a:p>
          <a:p>
            <a:pPr marL="514350" indent="-514350">
              <a:buFont typeface="+mj-lt"/>
              <a:buAutoNum type="arabicPeriod"/>
            </a:pPr>
            <a:r>
              <a:rPr lang="en-US" dirty="0" smtClean="0"/>
              <a:t>Monetary policy: real interest rate.</a:t>
            </a:r>
            <a:endParaRPr lang="en-US" sz="800" dirty="0"/>
          </a:p>
          <a:p>
            <a:pPr marL="0" indent="0">
              <a:buNone/>
            </a:pPr>
            <a:r>
              <a:rPr lang="en-US" sz="3000" b="1" dirty="0" smtClean="0">
                <a:solidFill>
                  <a:srgbClr val="00B050"/>
                </a:solidFill>
              </a:rPr>
              <a:t>      </a:t>
            </a:r>
            <a:r>
              <a:rPr lang="en-US" b="1" dirty="0" smtClean="0">
                <a:solidFill>
                  <a:srgbClr val="00B050"/>
                </a:solidFill>
              </a:rPr>
              <a:t>The overshooting model</a:t>
            </a:r>
            <a:r>
              <a:rPr lang="en-US" dirty="0" smtClean="0"/>
              <a:t> </a:t>
            </a:r>
            <a:r>
              <a:rPr lang="en-US" sz="3000" dirty="0" smtClean="0"/>
              <a:t/>
            </a:r>
            <a:br>
              <a:rPr lang="en-US" sz="3000" dirty="0" smtClean="0"/>
            </a:br>
            <a:r>
              <a:rPr lang="en-US" sz="3000" dirty="0" smtClean="0"/>
              <a:t>      theory &amp; evidence.</a:t>
            </a:r>
            <a:r>
              <a:rPr lang="en-US" sz="1800" dirty="0" smtClean="0"/>
              <a:t/>
            </a:r>
            <a:br>
              <a:rPr lang="en-US" sz="1800" dirty="0" smtClean="0"/>
            </a:br>
            <a:endParaRPr lang="en-US" sz="1800" dirty="0" smtClean="0"/>
          </a:p>
          <a:p>
            <a:pPr marL="514350" indent="-514350">
              <a:buFont typeface="+mj-lt"/>
              <a:buAutoNum type="arabicPeriod" startAt="3"/>
            </a:pPr>
            <a:r>
              <a:rPr lang="en-US" dirty="0" smtClean="0"/>
              <a:t>What about exchange rates?</a:t>
            </a:r>
            <a:r>
              <a:rPr lang="en-US" sz="2000" dirty="0" smtClean="0"/>
              <a:t/>
            </a:r>
            <a:br>
              <a:rPr lang="en-US" sz="2000" dirty="0" smtClean="0"/>
            </a:br>
            <a:endParaRPr lang="en-US" sz="2000" dirty="0" smtClean="0"/>
          </a:p>
          <a:p>
            <a:pPr marL="514350" indent="-514350">
              <a:buFont typeface="+mj-lt"/>
              <a:buAutoNum type="arabicPeriod" startAt="3"/>
            </a:pPr>
            <a:r>
              <a:rPr lang="en-US" dirty="0" smtClean="0"/>
              <a:t>Other determinants of </a:t>
            </a:r>
            <a:br>
              <a:rPr lang="en-US" dirty="0" smtClean="0"/>
            </a:br>
            <a:r>
              <a:rPr lang="en-US" dirty="0" smtClean="0"/>
              <a:t>net convenience yield</a:t>
            </a:r>
          </a:p>
          <a:p>
            <a:pPr marL="1314450" lvl="2" indent="-514350"/>
            <a:r>
              <a:rPr lang="en-US" dirty="0" smtClean="0"/>
              <a:t>Inventories</a:t>
            </a:r>
          </a:p>
          <a:p>
            <a:pPr marL="1314450" lvl="2" indent="-514350"/>
            <a:r>
              <a:rPr lang="en-US" dirty="0" smtClean="0"/>
              <a:t>Risk premium</a:t>
            </a:r>
          </a:p>
          <a:p>
            <a:pPr marL="400050" lvl="1" indent="0">
              <a:buNone/>
            </a:pPr>
            <a:r>
              <a:rPr lang="en-US" sz="3200" b="1" dirty="0" smtClean="0">
                <a:solidFill>
                  <a:srgbClr val="23538D"/>
                </a:solidFill>
              </a:rPr>
              <a:t>The “carry trade” model.</a:t>
            </a:r>
          </a:p>
          <a:p>
            <a:pPr marL="514350" indent="-514350">
              <a:buFont typeface="+mj-lt"/>
              <a:buAutoNum type="arabicPeriod" startAt="3"/>
            </a:pPr>
            <a:endParaRPr lang="en-US" dirty="0"/>
          </a:p>
        </p:txBody>
      </p:sp>
      <p:pic>
        <p:nvPicPr>
          <p:cNvPr id="4" name="Picture 2" descr="Image result for currencies dollars euros renminbi y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810000"/>
            <a:ext cx="1676401" cy="1142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93117" y="3810000"/>
            <a:ext cx="322283" cy="122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inese-dragon-red">
            <a:hlinkClick r:id="rId3"/>
          </p:cNvPr>
          <p:cNvPicPr>
            <a:picLocks noChangeAspect="1" noChangeArrowheads="1"/>
          </p:cNvPicPr>
          <p:nvPr/>
        </p:nvPicPr>
        <p:blipFill>
          <a:blip r:embed="rId4" cstate="print"/>
          <a:srcRect/>
          <a:stretch>
            <a:fillRect/>
          </a:stretch>
        </p:blipFill>
        <p:spPr bwMode="auto">
          <a:xfrm>
            <a:off x="7165946" y="1524000"/>
            <a:ext cx="1444654" cy="920453"/>
          </a:xfrm>
          <a:prstGeom prst="rect">
            <a:avLst/>
          </a:prstGeom>
          <a:noFill/>
          <a:ln w="28575">
            <a:solidFill>
              <a:srgbClr val="000000"/>
            </a:solidFill>
            <a:miter lim="800000"/>
            <a:headEnd/>
            <a:tailEnd/>
          </a:ln>
        </p:spPr>
      </p:pic>
      <p:pic>
        <p:nvPicPr>
          <p:cNvPr id="7" name="Picture 6" descr="FederalRBldgWik"/>
          <p:cNvPicPr>
            <a:picLocks noChangeAspect="1" noChangeArrowheads="1"/>
          </p:cNvPicPr>
          <p:nvPr/>
        </p:nvPicPr>
        <p:blipFill>
          <a:blip r:embed="rId5" cstate="print"/>
          <a:srcRect/>
          <a:stretch>
            <a:fillRect/>
          </a:stretch>
        </p:blipFill>
        <p:spPr bwMode="auto">
          <a:xfrm>
            <a:off x="7141619" y="2590800"/>
            <a:ext cx="1536438" cy="1045726"/>
          </a:xfrm>
          <a:prstGeom prst="rect">
            <a:avLst/>
          </a:prstGeom>
          <a:noFill/>
          <a:ln w="9525">
            <a:solidFill>
              <a:schemeClr val="tx1"/>
            </a:solidFill>
            <a:miter lim="800000"/>
            <a:headEnd/>
            <a:tailEnd/>
          </a:ln>
        </p:spPr>
      </p:pic>
      <p:pic>
        <p:nvPicPr>
          <p:cNvPr id="8" name="Picture 14" descr="floorpic.jpg"/>
          <p:cNvPicPr>
            <a:picLocks noChangeAspect="1" noChangeArrowheads="1"/>
          </p:cNvPicPr>
          <p:nvPr/>
        </p:nvPicPr>
        <p:blipFill>
          <a:blip r:embed="rId6" cstate="print"/>
          <a:srcRect/>
          <a:stretch>
            <a:fillRect/>
          </a:stretch>
        </p:blipFill>
        <p:spPr bwMode="auto">
          <a:xfrm>
            <a:off x="7086600" y="5181600"/>
            <a:ext cx="1630678" cy="990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73192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600" dirty="0" smtClean="0"/>
              <a:t>1.  First macro factor: overall </a:t>
            </a:r>
            <a:r>
              <a:rPr lang="en-US" sz="3600" dirty="0"/>
              <a:t>economic </a:t>
            </a:r>
            <a:r>
              <a:rPr lang="en-US" sz="3600" dirty="0" smtClean="0"/>
              <a:t>activity</a:t>
            </a:r>
            <a:endParaRPr lang="en-US" sz="3600" dirty="0"/>
          </a:p>
        </p:txBody>
      </p:sp>
      <p:sp>
        <p:nvSpPr>
          <p:cNvPr id="3" name="Content Placeholder 2"/>
          <p:cNvSpPr>
            <a:spLocks noGrp="1"/>
          </p:cNvSpPr>
          <p:nvPr>
            <p:ph idx="1"/>
          </p:nvPr>
        </p:nvSpPr>
        <p:spPr>
          <a:xfrm>
            <a:off x="228600" y="1600200"/>
            <a:ext cx="8001000" cy="4525963"/>
          </a:xfrm>
        </p:spPr>
        <p:txBody>
          <a:bodyPr>
            <a:normAutofit lnSpcReduction="10000"/>
          </a:bodyPr>
          <a:lstStyle/>
          <a:p>
            <a:r>
              <a:rPr lang="en-US" sz="2800" dirty="0" smtClean="0"/>
              <a:t>as </a:t>
            </a:r>
            <a:r>
              <a:rPr lang="en-US" sz="2800" dirty="0"/>
              <a:t>measured by US GDP or a global </a:t>
            </a:r>
            <a:r>
              <a:rPr lang="en-US" sz="2800" dirty="0" smtClean="0"/>
              <a:t>counterpart.</a:t>
            </a:r>
          </a:p>
          <a:p>
            <a:pPr lvl="1"/>
            <a:r>
              <a:rPr lang="en-US" sz="2400" dirty="0" smtClean="0"/>
              <a:t>Probably </a:t>
            </a:r>
            <a:r>
              <a:rPr lang="en-US" sz="2400" dirty="0"/>
              <a:t>China’s growth rate </a:t>
            </a:r>
            <a:r>
              <a:rPr lang="en-US" sz="2400" dirty="0" smtClean="0"/>
              <a:t>has mattered </a:t>
            </a:r>
            <a:br>
              <a:rPr lang="en-US" sz="2400" dirty="0" smtClean="0"/>
            </a:br>
            <a:r>
              <a:rPr lang="en-US" sz="2400" dirty="0" smtClean="0"/>
              <a:t>more </a:t>
            </a:r>
            <a:r>
              <a:rPr lang="en-US" sz="2400" dirty="0"/>
              <a:t>for </a:t>
            </a:r>
            <a:r>
              <a:rPr lang="en-US" sz="2400" dirty="0" smtClean="0"/>
              <a:t>global </a:t>
            </a:r>
            <a:r>
              <a:rPr lang="en-US" sz="2400" dirty="0"/>
              <a:t>commodity demand </a:t>
            </a:r>
            <a:r>
              <a:rPr lang="en-US" sz="2400" dirty="0" smtClean="0"/>
              <a:t/>
            </a:r>
            <a:br>
              <a:rPr lang="en-US" sz="2400" dirty="0" smtClean="0"/>
            </a:br>
            <a:r>
              <a:rPr lang="en-US" sz="2400" dirty="0" smtClean="0"/>
              <a:t>than </a:t>
            </a:r>
            <a:r>
              <a:rPr lang="en-US" sz="2400" dirty="0"/>
              <a:t>that of other </a:t>
            </a:r>
            <a:r>
              <a:rPr lang="en-US" sz="2400" dirty="0" smtClean="0"/>
              <a:t>countries, </a:t>
            </a:r>
          </a:p>
          <a:p>
            <a:pPr lvl="2"/>
            <a:r>
              <a:rPr lang="en-US" sz="2000" dirty="0" smtClean="0"/>
              <a:t>e.g</a:t>
            </a:r>
            <a:r>
              <a:rPr lang="en-US" sz="2000" dirty="0"/>
              <a:t>., Kilian </a:t>
            </a:r>
            <a:r>
              <a:rPr lang="en-US" sz="2000" dirty="0" smtClean="0"/>
              <a:t>&amp; Hicks (2013).</a:t>
            </a:r>
          </a:p>
          <a:p>
            <a:pPr lvl="2"/>
            <a:endParaRPr lang="en-US" sz="1200" dirty="0" smtClean="0"/>
          </a:p>
          <a:p>
            <a:pPr lvl="2"/>
            <a:endParaRPr lang="en-US" sz="1200" dirty="0" smtClean="0"/>
          </a:p>
          <a:p>
            <a:pPr marL="914400" lvl="2" indent="0">
              <a:buNone/>
            </a:pPr>
            <a:r>
              <a:rPr lang="en-US" sz="1200" dirty="0" smtClean="0"/>
              <a:t> </a:t>
            </a:r>
          </a:p>
          <a:p>
            <a:r>
              <a:rPr lang="en-US" dirty="0"/>
              <a:t>S</a:t>
            </a:r>
            <a:r>
              <a:rPr lang="en-US" dirty="0" smtClean="0"/>
              <a:t>ome </a:t>
            </a:r>
            <a:r>
              <a:rPr lang="en-US" dirty="0"/>
              <a:t>of the </a:t>
            </a:r>
            <a:r>
              <a:rPr lang="en-US" dirty="0" smtClean="0"/>
              <a:t>big price swings since 2000 </a:t>
            </a:r>
            <a:br>
              <a:rPr lang="en-US" dirty="0" smtClean="0"/>
            </a:br>
            <a:r>
              <a:rPr lang="en-US" dirty="0" smtClean="0"/>
              <a:t>can be explained </a:t>
            </a:r>
            <a:r>
              <a:rPr lang="en-US" dirty="0"/>
              <a:t>by </a:t>
            </a:r>
            <a:r>
              <a:rPr lang="en-US" dirty="0" smtClean="0"/>
              <a:t>GDP.</a:t>
            </a:r>
            <a:r>
              <a:rPr lang="en-US" sz="1500" dirty="0" smtClean="0"/>
              <a:t>    </a:t>
            </a:r>
          </a:p>
          <a:p>
            <a:endParaRPr lang="en-US" sz="1500" dirty="0" smtClean="0"/>
          </a:p>
          <a:p>
            <a:r>
              <a:rPr lang="en-US" dirty="0" smtClean="0"/>
              <a:t>But </a:t>
            </a:r>
            <a:r>
              <a:rPr lang="en-US" dirty="0"/>
              <a:t>there is more going on.   </a:t>
            </a:r>
            <a:endParaRPr lang="en-US" dirty="0" smtClean="0"/>
          </a:p>
        </p:txBody>
      </p:sp>
      <p:pic>
        <p:nvPicPr>
          <p:cNvPr id="4" name="Picture 3" descr="chinese-dragon-red">
            <a:hlinkClick r:id="rId2"/>
          </p:cNvPr>
          <p:cNvPicPr>
            <a:picLocks noChangeAspect="1" noChangeArrowheads="1"/>
          </p:cNvPicPr>
          <p:nvPr/>
        </p:nvPicPr>
        <p:blipFill>
          <a:blip r:embed="rId3" cstate="print"/>
          <a:srcRect/>
          <a:stretch>
            <a:fillRect/>
          </a:stretch>
        </p:blipFill>
        <p:spPr bwMode="auto">
          <a:xfrm>
            <a:off x="7010400" y="2209800"/>
            <a:ext cx="1587793" cy="1066800"/>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17033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2. Second macro factor: monetary </a:t>
            </a:r>
            <a:r>
              <a:rPr lang="en-US" sz="3600" dirty="0"/>
              <a:t>policy</a:t>
            </a:r>
          </a:p>
        </p:txBody>
      </p:sp>
      <p:sp>
        <p:nvSpPr>
          <p:cNvPr id="3" name="Content Placeholder 2"/>
          <p:cNvSpPr>
            <a:spLocks noGrp="1"/>
          </p:cNvSpPr>
          <p:nvPr>
            <p:ph idx="1"/>
          </p:nvPr>
        </p:nvSpPr>
        <p:spPr>
          <a:xfrm>
            <a:off x="76200" y="1295400"/>
            <a:ext cx="7772400" cy="5257800"/>
          </a:xfrm>
        </p:spPr>
        <p:txBody>
          <a:bodyPr>
            <a:normAutofit fontScale="85000" lnSpcReduction="20000"/>
          </a:bodyPr>
          <a:lstStyle/>
          <a:p>
            <a:r>
              <a:rPr lang="en-US" dirty="0" smtClean="0"/>
              <a:t>The claim: An </a:t>
            </a:r>
            <a:r>
              <a:rPr lang="en-US" dirty="0"/>
              <a:t>increase in the real interest </a:t>
            </a:r>
            <a:r>
              <a:rPr lang="en-US" dirty="0" smtClean="0"/>
              <a:t>rate </a:t>
            </a:r>
            <a:r>
              <a:rPr lang="en-US" i="1" dirty="0" smtClean="0"/>
              <a:t>r</a:t>
            </a:r>
            <a:r>
              <a:rPr lang="en-US" dirty="0" smtClean="0"/>
              <a:t>, </a:t>
            </a:r>
            <a:br>
              <a:rPr lang="en-US" dirty="0" smtClean="0"/>
            </a:br>
            <a:r>
              <a:rPr lang="en-US" dirty="0" smtClean="0"/>
              <a:t>has </a:t>
            </a:r>
            <a:r>
              <a:rPr lang="en-US" dirty="0"/>
              <a:t>a negative effect on real commodity </a:t>
            </a:r>
            <a:r>
              <a:rPr lang="en-US" dirty="0" smtClean="0"/>
              <a:t>prices,</a:t>
            </a:r>
          </a:p>
          <a:p>
            <a:pPr lvl="1"/>
            <a:r>
              <a:rPr lang="en-US" dirty="0" smtClean="0"/>
              <a:t>even </a:t>
            </a:r>
            <a:r>
              <a:rPr lang="en-US" dirty="0"/>
              <a:t>controlling for </a:t>
            </a:r>
            <a:r>
              <a:rPr lang="en-US" dirty="0" smtClean="0"/>
              <a:t>GDP.</a:t>
            </a:r>
            <a:br>
              <a:rPr lang="en-US" dirty="0" smtClean="0"/>
            </a:br>
            <a:endParaRPr lang="en-US" dirty="0" smtClean="0"/>
          </a:p>
          <a:p>
            <a:pPr lvl="1"/>
            <a:endParaRPr lang="en-US" sz="1300" dirty="0" smtClean="0"/>
          </a:p>
          <a:p>
            <a:r>
              <a:rPr lang="en-US" dirty="0" smtClean="0"/>
              <a:t>E.g., why did commodity prices: </a:t>
            </a:r>
          </a:p>
          <a:p>
            <a:pPr lvl="1"/>
            <a:r>
              <a:rPr lang="en-US" dirty="0" smtClean="0"/>
              <a:t>(i) continue </a:t>
            </a:r>
            <a:r>
              <a:rPr lang="en-US" dirty="0"/>
              <a:t>to rise sharply </a:t>
            </a:r>
            <a:r>
              <a:rPr lang="en-US" dirty="0" smtClean="0"/>
              <a:t>mid-2007 – mid-2008?  </a:t>
            </a:r>
          </a:p>
          <a:p>
            <a:pPr lvl="2"/>
            <a:r>
              <a:rPr lang="en-US" dirty="0" smtClean="0"/>
              <a:t>Aggressive Fed </a:t>
            </a:r>
            <a:r>
              <a:rPr lang="en-US" dirty="0"/>
              <a:t>easing in </a:t>
            </a:r>
            <a:r>
              <a:rPr lang="en-US" dirty="0" smtClean="0"/>
              <a:t>2008.</a:t>
            </a:r>
          </a:p>
          <a:p>
            <a:pPr lvl="1"/>
            <a:r>
              <a:rPr lang="en-US" dirty="0" smtClean="0"/>
              <a:t>(ii) fall sharply </a:t>
            </a:r>
            <a:r>
              <a:rPr lang="en-US" dirty="0"/>
              <a:t>in </a:t>
            </a:r>
            <a:r>
              <a:rPr lang="en-US" dirty="0" smtClean="0"/>
              <a:t>mid-2014?</a:t>
            </a:r>
          </a:p>
          <a:p>
            <a:pPr lvl="2"/>
            <a:r>
              <a:rPr lang="en-US" dirty="0"/>
              <a:t>T</a:t>
            </a:r>
            <a:r>
              <a:rPr lang="en-US" dirty="0" smtClean="0"/>
              <a:t>he </a:t>
            </a:r>
            <a:r>
              <a:rPr lang="en-US" dirty="0"/>
              <a:t>end of QE in </a:t>
            </a:r>
            <a:r>
              <a:rPr lang="en-US" dirty="0" smtClean="0"/>
              <a:t>2014.</a:t>
            </a:r>
            <a:r>
              <a:rPr lang="en-US" sz="1300" dirty="0" smtClean="0"/>
              <a:t/>
            </a:r>
            <a:br>
              <a:rPr lang="en-US" sz="1300" dirty="0" smtClean="0"/>
            </a:br>
            <a:endParaRPr lang="en-US" sz="1300" dirty="0" smtClean="0"/>
          </a:p>
          <a:p>
            <a:r>
              <a:rPr lang="en-US" dirty="0"/>
              <a:t>I have been making this case for over 30 years. </a:t>
            </a:r>
            <a:endParaRPr lang="en-US" dirty="0" smtClean="0"/>
          </a:p>
          <a:p>
            <a:pPr lvl="1"/>
            <a:r>
              <a:rPr lang="en-US" dirty="0" smtClean="0"/>
              <a:t>“Overshooting model” (1984, 1986, 2006, 2008): </a:t>
            </a:r>
          </a:p>
          <a:p>
            <a:pPr lvl="2"/>
            <a:r>
              <a:rPr lang="en-US" dirty="0" smtClean="0"/>
              <a:t>effect of </a:t>
            </a:r>
            <a:r>
              <a:rPr lang="en-US" i="1" dirty="0" smtClean="0"/>
              <a:t>r </a:t>
            </a:r>
            <a:r>
              <a:rPr lang="en-US" dirty="0" smtClean="0"/>
              <a:t>on real commodity prices.</a:t>
            </a:r>
          </a:p>
          <a:p>
            <a:pPr lvl="1"/>
            <a:r>
              <a:rPr lang="en-US" dirty="0" smtClean="0"/>
              <a:t>“The carry-trade model” (2010, 2014): </a:t>
            </a:r>
          </a:p>
          <a:p>
            <a:pPr lvl="2"/>
            <a:r>
              <a:rPr lang="en-US" dirty="0" smtClean="0"/>
              <a:t>add in also </a:t>
            </a:r>
            <a:r>
              <a:rPr lang="en-US" dirty="0"/>
              <a:t>convenience yield &amp; its </a:t>
            </a:r>
            <a:r>
              <a:rPr lang="en-US" dirty="0" smtClean="0"/>
              <a:t>determinants.</a:t>
            </a:r>
          </a:p>
          <a:p>
            <a:pPr lvl="1"/>
            <a:endParaRPr lang="en-US" dirty="0"/>
          </a:p>
        </p:txBody>
      </p:sp>
      <p:pic>
        <p:nvPicPr>
          <p:cNvPr id="4" name="Picture 3" descr="FederalRBldgWik"/>
          <p:cNvPicPr>
            <a:picLocks noChangeAspect="1" noChangeArrowheads="1"/>
          </p:cNvPicPr>
          <p:nvPr/>
        </p:nvPicPr>
        <p:blipFill>
          <a:blip r:embed="rId2" cstate="print"/>
          <a:srcRect/>
          <a:stretch>
            <a:fillRect/>
          </a:stretch>
        </p:blipFill>
        <p:spPr bwMode="auto">
          <a:xfrm>
            <a:off x="7010400" y="2095500"/>
            <a:ext cx="1371600" cy="10287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670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7204</TotalTime>
  <Words>1191</Words>
  <Application>Microsoft Office PowerPoint</Application>
  <PresentationFormat>On-screen Show (4:3)</PresentationFormat>
  <Paragraphs>428</Paragraphs>
  <Slides>33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Acrobat Document</vt:lpstr>
      <vt:lpstr>  </vt:lpstr>
      <vt:lpstr>What drives commodity prices?</vt:lpstr>
      <vt:lpstr>What drives commodity prices?</vt:lpstr>
      <vt:lpstr>PowerPoint Presentation</vt:lpstr>
      <vt:lpstr>What drives commodity prices?</vt:lpstr>
      <vt:lpstr>Fig. 1: Commodity prices are (i) volatile &amp; (ii) correlated.</vt:lpstr>
      <vt:lpstr>Some macroeconomic factors  influence commodity prices jointly.</vt:lpstr>
      <vt:lpstr>1.  First macro factor: overall economic activity</vt:lpstr>
      <vt:lpstr>2. Second macro factor: monetary policy</vt:lpstr>
      <vt:lpstr>High real interest rates reduce the price of storable commodities through 4 channels: </vt:lpstr>
      <vt:lpstr>Derivation of the overshooting model</vt:lpstr>
      <vt:lpstr>PowerPoint Presentation</vt:lpstr>
      <vt:lpstr>PowerPoint Presentation</vt:lpstr>
      <vt:lpstr>The real commodity price index is negatively related  to the real interest rate. </vt:lpstr>
      <vt:lpstr>Regression of real commodity price indices against real interest rate  (1950-2012)</vt:lpstr>
      <vt:lpstr>                  Feb 1951-Apr.2018     Feb 1951-Feb 2014    Feb 1951-Apr.2018      Dec1969-Apr.2018</vt:lpstr>
      <vt:lpstr>3. What about exchange rates and commodity prices in other currencies?</vt:lpstr>
      <vt:lpstr>Determining commodity prices in non-$ currencies.</vt:lpstr>
      <vt:lpstr>Now, complete the “carry trade” equation</vt:lpstr>
      <vt:lpstr>Complete “carry trade” equation for price determination, continued</vt:lpstr>
      <vt:lpstr>Estimation of the carry-trade equation.</vt:lpstr>
      <vt:lpstr>option-implied &amp; actual volatilities            </vt:lpstr>
      <vt:lpstr>5. Updated tests</vt:lpstr>
      <vt:lpstr>VIX-implied volatility appears negatively correlated with real commodity price index.</vt:lpstr>
      <vt:lpstr>PowerPoint Presentation</vt:lpstr>
      <vt:lpstr>Consider four components of price index</vt:lpstr>
      <vt:lpstr> Stylized macro effects on commodity prices</vt:lpstr>
      <vt:lpstr>Some references by the author on macroeconomic determination of commodity prices. </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Estimated Effects of Speculation  and Interest Rates in a “Carry Trade” Model of Commodity Prices   Jeffrey Frankel Harpel Professor, Harvard University</dc:title>
  <dc:creator>Evan</dc:creator>
  <cp:lastModifiedBy>Dell</cp:lastModifiedBy>
  <cp:revision>302</cp:revision>
  <dcterms:created xsi:type="dcterms:W3CDTF">2013-03-15T15:33:51Z</dcterms:created>
  <dcterms:modified xsi:type="dcterms:W3CDTF">2018-08-10T18:41:27Z</dcterms:modified>
</cp:coreProperties>
</file>