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422" r:id="rId3"/>
    <p:sldId id="420" r:id="rId4"/>
    <p:sldId id="421" r:id="rId5"/>
    <p:sldId id="257" r:id="rId6"/>
    <p:sldId id="423" r:id="rId7"/>
    <p:sldId id="424" r:id="rId8"/>
    <p:sldId id="425" r:id="rId9"/>
    <p:sldId id="428" r:id="rId10"/>
    <p:sldId id="427" r:id="rId11"/>
    <p:sldId id="42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1B4F7F"/>
    <a:srgbClr val="1B6552"/>
    <a:srgbClr val="14A8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79ED9B-2FAC-4240-91E7-562F4FA7A70E}" v="138" dt="2024-05-15T18:34:41.2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317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CE58A-8129-475E-AC2E-468F855272E3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BFB616-3F21-4CC5-9473-1520C8A4B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06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FB616-3F21-4CC5-9473-1520C8A4B6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772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3476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0193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5D457-A04E-0F29-D2DD-2DB6EA296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91342C-E571-9ADF-AD9D-F717030FF0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CD222-6B83-F6B8-4834-2B92F4C1F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9DF6-7BDA-4F62-9855-F0505EA2FC91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238C1-FDA4-BDC2-5431-137ABDB0C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97DE1A-A746-6F41-8BA8-5D5316AA8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F15F-C4B7-4834-8133-56900988F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334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CDEB6-4772-411A-9F98-B48B95C4A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8B0DDD-29D4-AFB8-92BB-DB323A137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39DBE-2B70-2ACA-0645-FCD24BD2B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9DF6-7BDA-4F62-9855-F0505EA2FC91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34FCB-5810-811D-3505-0369EC10F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303ED-AFC9-6F06-1069-D37D058D7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F15F-C4B7-4834-8133-56900988F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468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EB3CB7-4C27-2F56-8769-5009726504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535197-7F04-F4A5-4A78-E7B33FDEC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FE37E-34C1-ECD6-0CE0-449974BCF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9DF6-7BDA-4F62-9855-F0505EA2FC91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12ADA-8FA2-3E56-1D92-9475E655E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C844C8-5C82-957E-9ACA-62BFD262E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F15F-C4B7-4834-8133-56900988F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97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3C0B0-B932-0E4B-6534-9F8B0D39A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B13F1-382D-066D-71B8-1F431802C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73456-EEBD-42A4-2614-C71A27E6D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9DF6-7BDA-4F62-9855-F0505EA2FC91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3A6C5-5277-7E55-E375-5B099C787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B42C4C-F853-1646-653B-907524A24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F15F-C4B7-4834-8133-56900988F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18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DD077-5DB3-F4FD-4869-CF943581F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E112F-D8FD-D3A6-3437-838153A1A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51396-99DA-AF42-7E76-E945F34D3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9DF6-7BDA-4F62-9855-F0505EA2FC91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3722A-E40D-39F6-7DFC-70E617174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CC310-5E33-9ED7-C122-5DCECCDDB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F15F-C4B7-4834-8133-56900988F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340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1621D-163F-B3A0-A61F-0B46BA8CE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ADC89-0246-2FF6-75CC-32EAC8098A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A7E232-AEC3-C174-B47D-D7DD579EE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E46E31-B155-9224-54CD-399650D48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9DF6-7BDA-4F62-9855-F0505EA2FC91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78F5EC-23E7-C9AD-CAAE-41C65925E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4AC1FF-6868-035F-CE69-A58EB4632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F15F-C4B7-4834-8133-56900988F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282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24F1C-8366-953D-DD02-991162FA7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834DC-1C6C-3295-E7EB-1BF706E84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4E76DC-B251-1A13-A243-D959C4C7C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DF393D-74D6-FD24-292F-501C32F595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2CC836-F708-54F2-CAB6-BC8B488519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EC8A31-197B-8B9F-61A1-E78FD61C8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9DF6-7BDA-4F62-9855-F0505EA2FC91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C42740-A893-DB0F-7355-071DF7384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6656AA-54FF-EC41-1314-B3E2E003B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F15F-C4B7-4834-8133-56900988F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2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E4D4F-41AF-2939-2D79-C21DAFED0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275F37-78C3-126B-88E3-0AE4CAD56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9DF6-7BDA-4F62-9855-F0505EA2FC91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7D826C-DF4F-4316-4428-E89C4C529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FD3513-6A4A-F5F9-A8EC-1628CD7A1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F15F-C4B7-4834-8133-56900988F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17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797175-2131-237D-954D-E274CDCCB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9DF6-7BDA-4F62-9855-F0505EA2FC91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05BE-14EF-4F4A-B1F6-20DF7C7E3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A9F12F-B137-0D4B-DCE7-8AD844441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F15F-C4B7-4834-8133-56900988F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48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5A7B6-4CD2-CA5B-AE8C-6EAF22262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89F53-5857-53E1-08E9-F0FCCF4D3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621E32-2AE0-12E3-DF34-97F7364A3D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1A1977-957A-FA66-42D5-D3FEE5699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9DF6-7BDA-4F62-9855-F0505EA2FC91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AFDE74-5588-6DD6-0214-9EC05B26C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FE3310-B074-4C47-8E14-2F43E9482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F15F-C4B7-4834-8133-56900988F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859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80F79-84F9-6E8D-D878-30BD3B4A3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18FB8F-D358-8450-57D6-A386D7E772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7C7DFB-F96F-33F7-3390-8E7CDA1CC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6ACF09-E2E4-F6CB-2E57-90E0B47C7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9DF6-7BDA-4F62-9855-F0505EA2FC91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AEA0C4-B27A-A268-B383-7049FD643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73F5F5-B162-C06A-86AA-7592E6C92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F15F-C4B7-4834-8133-56900988F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463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103315-CC83-F906-0882-8171088EC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5F452A-0019-0EB9-14E3-50B4A8C107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6AF4C-EA2F-3DA3-A677-8DBFFDB2AC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FC9DF6-7BDA-4F62-9855-F0505EA2FC91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DE1F5-CC85-B7E5-9799-435FC73F5B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BA5E1-B302-21B4-0205-FDE3AD6A08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FDF15F-C4B7-4834-8133-56900988F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22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CAF46-044D-353B-29CF-AE07D28F5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7748"/>
            <a:ext cx="9144000" cy="2097705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54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Three “big ideas” </a:t>
            </a:r>
            <a:br>
              <a:rPr lang="en-US" sz="44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D36B5A-8AFD-013E-B589-9A97289514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2924" y="4630135"/>
            <a:ext cx="10353368" cy="1592827"/>
          </a:xfrm>
        </p:spPr>
        <p:txBody>
          <a:bodyPr>
            <a:normAutofit/>
          </a:bodyPr>
          <a:lstStyle/>
          <a:p>
            <a:r>
              <a:rPr lang="en-US" sz="32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Jeffrey Frankel</a:t>
            </a:r>
            <a:br>
              <a:rPr lang="en-US" sz="24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2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James W. </a:t>
            </a:r>
            <a:r>
              <a:rPr lang="en-US" sz="3200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Harpel</a:t>
            </a:r>
            <a:r>
              <a:rPr lang="en-US" sz="32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Professor of Capital Formation and Growth</a:t>
            </a:r>
            <a:br>
              <a:rPr lang="en-US" sz="32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2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Harvard Kennedy School</a:t>
            </a:r>
            <a:endParaRPr lang="en-US" sz="32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8C9390-BBC6-12EC-158B-ABE343775497}"/>
              </a:ext>
            </a:extLst>
          </p:cNvPr>
          <p:cNvSpPr txBox="1">
            <a:spLocks/>
          </p:cNvSpPr>
          <p:nvPr/>
        </p:nvSpPr>
        <p:spPr>
          <a:xfrm>
            <a:off x="1447802" y="2050190"/>
            <a:ext cx="9144000" cy="7885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Compass, May 17, 2024</a:t>
            </a:r>
            <a:endParaRPr lang="en-US" sz="40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C249D88-A8EE-61B0-ECC7-96E2F6E10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204" y="2834123"/>
            <a:ext cx="1820246" cy="1820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2139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1F010-74AC-AB4E-C277-E035E77B3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37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Lastly, a current example of false imbalance in reporting: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4DBEF-AE24-376B-77DE-ECBCF7E8F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432" y="1697809"/>
            <a:ext cx="10734368" cy="4667250"/>
          </a:xfrm>
        </p:spPr>
        <p:txBody>
          <a:bodyPr>
            <a:normAutofit fontScale="92500" lnSpcReduction="10000"/>
          </a:bodyPr>
          <a:lstStyle/>
          <a:p>
            <a:pPr marL="457200" lvl="1" indent="0">
              <a:spcBef>
                <a:spcPts val="0"/>
              </a:spcBef>
              <a:buNone/>
            </a:pPr>
            <a:r>
              <a:rPr lang="en-US" sz="2800" kern="100" dirty="0">
                <a:solidFill>
                  <a:srgbClr val="444444"/>
                </a:solidFill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3.3</a:t>
            </a:r>
            <a:r>
              <a:rPr lang="en-US" sz="28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NYT</a:t>
            </a:r>
            <a:r>
              <a:rPr lang="en-US" sz="28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April 25, report: Columbia’s president is fighting for her job:</a:t>
            </a:r>
            <a:br>
              <a:rPr lang="en-US" sz="28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1200" kern="100" dirty="0">
              <a:solidFill>
                <a:srgbClr val="444444"/>
              </a:solidFill>
              <a:highlight>
                <a:srgbClr val="FFFFFF"/>
              </a:highlight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914400" lvl="2" indent="0">
              <a:spcBef>
                <a:spcPts val="0"/>
              </a:spcBef>
              <a:buNone/>
            </a:pPr>
            <a:r>
              <a:rPr lang="en-US" sz="26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“Nemat </a:t>
            </a:r>
            <a:r>
              <a:rPr lang="en-US" sz="2600" kern="10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Shafik</a:t>
            </a:r>
            <a:r>
              <a:rPr lang="en-US" sz="26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the university’s leader, met privately with faculty members, who could soon decide to admonish her… Dr. </a:t>
            </a:r>
            <a:r>
              <a:rPr lang="en-US" sz="2600" kern="10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Shafik</a:t>
            </a:r>
            <a:r>
              <a:rPr lang="en-US" sz="26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who last week called in the police officers who made more than 100 arrests while they cleared a student protest encampment, is facing mounting calls for her resignation, including from House Speaker Mike Johnson…”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2800" dirty="0">
              <a:highlight>
                <a:srgbClr val="FFFFFF"/>
              </a:highlight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800" dirty="0">
                <a:highlight>
                  <a:srgbClr val="FFFFFF"/>
                </a:highlight>
              </a:rPr>
              <a:t>The article nowhere mentions that many critics attack her for being </a:t>
            </a:r>
            <a:br>
              <a:rPr lang="en-US" sz="2800" dirty="0">
                <a:highlight>
                  <a:srgbClr val="FFFFFF"/>
                </a:highlight>
              </a:rPr>
            </a:br>
            <a:r>
              <a:rPr lang="en-US" sz="2800" dirty="0">
                <a:highlight>
                  <a:srgbClr val="FFFFFF"/>
                </a:highlight>
              </a:rPr>
              <a:t>too aggressive in clearing out pro-Palestinian demonstrators, </a:t>
            </a:r>
            <a:br>
              <a:rPr lang="en-US" sz="2800" dirty="0">
                <a:highlight>
                  <a:srgbClr val="FFFFFF"/>
                </a:highlight>
              </a:rPr>
            </a:br>
            <a:r>
              <a:rPr lang="en-US" sz="2800" dirty="0">
                <a:highlight>
                  <a:srgbClr val="FFFFFF"/>
                </a:highlight>
              </a:rPr>
              <a:t>while others  attack her for not being aggressive enough! </a:t>
            </a:r>
            <a:br>
              <a:rPr lang="en-US" sz="2800" dirty="0">
                <a:highlight>
                  <a:srgbClr val="FFFFFF"/>
                </a:highlight>
              </a:rPr>
            </a:br>
            <a:endParaRPr lang="en-US" sz="2800" kern="100" dirty="0">
              <a:solidFill>
                <a:srgbClr val="444444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8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don’t know if she got the balance right, </a:t>
            </a:r>
            <a:br>
              <a:rPr lang="en-US" sz="12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1200" kern="100" dirty="0">
              <a:solidFill>
                <a:srgbClr val="444444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8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how is one to judge, </a:t>
            </a:r>
            <a:r>
              <a:rPr lang="en-US" sz="2800" kern="100" dirty="0">
                <a:solidFill>
                  <a:srgbClr val="444444"/>
                </a:solidFill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the public debate</a:t>
            </a:r>
            <a:r>
              <a:rPr lang="en-US" sz="28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elides the pros and cons?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816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CAF46-044D-353B-29CF-AE07D28F5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3878" y="-624145"/>
            <a:ext cx="9144000" cy="2036772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Three big ideas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D36B5A-8AFD-013E-B589-9A97289514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3061" y="4918632"/>
            <a:ext cx="10353368" cy="747252"/>
          </a:xfrm>
        </p:spPr>
        <p:txBody>
          <a:bodyPr>
            <a:normAutofit/>
          </a:bodyPr>
          <a:lstStyle/>
          <a:p>
            <a:r>
              <a:rPr lang="en-US" sz="4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Prof. Jeffrey Frankel</a:t>
            </a:r>
            <a:endParaRPr lang="en-US" sz="4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3BA923C-A6D8-A111-7D64-E62C6BD658BF}"/>
              </a:ext>
            </a:extLst>
          </p:cNvPr>
          <p:cNvSpPr txBox="1">
            <a:spLocks/>
          </p:cNvSpPr>
          <p:nvPr/>
        </p:nvSpPr>
        <p:spPr>
          <a:xfrm>
            <a:off x="3342969" y="1789014"/>
            <a:ext cx="5836816" cy="2798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AutoNum type="arabicParenR"/>
            </a:pPr>
            <a:r>
              <a:rPr lang="en-US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Economic policy as maximization </a:t>
            </a:r>
            <a:br>
              <a:rPr lang="en-US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subject to constraints</a:t>
            </a:r>
            <a:br>
              <a:rPr lang="en-US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kern="100" dirty="0"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indent="-514350" algn="l">
              <a:buFont typeface="Arial" panose="020B0604020202020204" pitchFamily="34" charset="0"/>
              <a:buAutoNum type="arabicParenR"/>
            </a:pPr>
            <a:r>
              <a:rPr lang="en-US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Signaling, in US foreign policy</a:t>
            </a:r>
            <a:br>
              <a:rPr lang="en-US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kern="100" dirty="0"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indent="-514350" algn="l">
              <a:buFont typeface="Arial" panose="020B0604020202020204" pitchFamily="34" charset="0"/>
              <a:buAutoNum type="arabicParenR"/>
            </a:pPr>
            <a:r>
              <a:rPr lang="en-US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syndrome of “False Imbalance.”</a:t>
            </a:r>
          </a:p>
        </p:txBody>
      </p:sp>
      <p:pic>
        <p:nvPicPr>
          <p:cNvPr id="7" name="Picture 2" descr="Factory Pollution PNG Transparent Images Free Download | Vector Files |  Pngtree">
            <a:extLst>
              <a:ext uri="{FF2B5EF4-FFF2-40B4-BE49-F238E27FC236}">
                <a16:creationId xmlns:a16="http://schemas.microsoft.com/office/drawing/2014/main" id="{D289D3B1-C61F-F22F-3BD2-7E341133E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9898" y="1613671"/>
            <a:ext cx="950169" cy="950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Illustration Of The World With Arrows Pointing From The USA To The Rest Of  The World. Royalty Free SVG, Cliparts, Vectors, and Stock Illustration.  Image 5818506.">
            <a:extLst>
              <a:ext uri="{FF2B5EF4-FFF2-40B4-BE49-F238E27FC236}">
                <a16:creationId xmlns:a16="http://schemas.microsoft.com/office/drawing/2014/main" id="{B95AE438-F01D-736E-DA30-6BF40887AE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3830" y="2817427"/>
            <a:ext cx="776104" cy="582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ree balance Clipart Images | FreeImages">
            <a:extLst>
              <a:ext uri="{FF2B5EF4-FFF2-40B4-BE49-F238E27FC236}">
                <a16:creationId xmlns:a16="http://schemas.microsoft.com/office/drawing/2014/main" id="{8064FACD-4ED8-1554-FC07-672011818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1106" y="3757991"/>
            <a:ext cx="880492" cy="680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Logo">
            <a:extLst>
              <a:ext uri="{FF2B5EF4-FFF2-40B4-BE49-F238E27FC236}">
                <a16:creationId xmlns:a16="http://schemas.microsoft.com/office/drawing/2014/main" id="{BE13972E-7756-11AF-476D-8D8184D423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491" y="5617833"/>
            <a:ext cx="2937019" cy="529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45001AC6-F29B-A3D9-5B13-B9691CED11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967" y="2189505"/>
            <a:ext cx="1820246" cy="1820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5198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5E7B8-4B51-EB74-30E3-D754CA31F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1697"/>
            <a:ext cx="10515600" cy="1325563"/>
          </a:xfrm>
        </p:spPr>
        <p:txBody>
          <a:bodyPr/>
          <a:lstStyle/>
          <a:p>
            <a:r>
              <a:rPr lang="en-US" dirty="0"/>
              <a:t>Three “big ideas”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A0AE1-A85D-645B-E556-208F1E295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5014"/>
            <a:ext cx="8216349" cy="4112189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sz="4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Economic policy as maximization </a:t>
            </a:r>
            <a:br>
              <a:rPr lang="en-US" sz="4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4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subject to constraints</a:t>
            </a:r>
            <a:br>
              <a:rPr lang="en-US" sz="4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4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sz="4000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Signaling, in US foreign policy</a:t>
            </a:r>
            <a:br>
              <a:rPr lang="en-US" sz="4000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4000" kern="100" dirty="0"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sz="4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syndrome of “False Imbalance.”</a:t>
            </a:r>
          </a:p>
          <a:p>
            <a:pPr marL="514350" indent="-514350">
              <a:buAutoNum type="arabicParenR"/>
            </a:pPr>
            <a:endParaRPr lang="en-US" sz="32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Factory Pollution PNG Transparent Images Free Download | Vector Files |  Pngtree">
            <a:extLst>
              <a:ext uri="{FF2B5EF4-FFF2-40B4-BE49-F238E27FC236}">
                <a16:creationId xmlns:a16="http://schemas.microsoft.com/office/drawing/2014/main" id="{5D0D46D9-F59D-C91A-65E1-41ED1AF4FC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0768" y="1335512"/>
            <a:ext cx="2036772" cy="2036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llustration Of The World With Arrows Pointing From The USA To The Rest Of  The World. Royalty Free SVG, Cliparts, Vectors, and Stock Illustration.  Image 5818506.">
            <a:extLst>
              <a:ext uri="{FF2B5EF4-FFF2-40B4-BE49-F238E27FC236}">
                <a16:creationId xmlns:a16="http://schemas.microsoft.com/office/drawing/2014/main" id="{98175809-441E-DE01-C17D-1E88CDD529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2334" y="3372284"/>
            <a:ext cx="1663646" cy="1247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ree balance Clipart Images | FreeImages">
            <a:extLst>
              <a:ext uri="{FF2B5EF4-FFF2-40B4-BE49-F238E27FC236}">
                <a16:creationId xmlns:a16="http://schemas.microsoft.com/office/drawing/2014/main" id="{DCA28C21-6ADC-C26A-E4D8-4CE66CAE7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669" y="4718843"/>
            <a:ext cx="1887413" cy="1458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07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11"/>
          <p:cNvSpPr txBox="1">
            <a:spLocks noChangeArrowheads="1"/>
          </p:cNvSpPr>
          <p:nvPr/>
        </p:nvSpPr>
        <p:spPr bwMode="auto">
          <a:xfrm>
            <a:off x="9580880" y="6043888"/>
            <a:ext cx="1452880" cy="43688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b="1" dirty="0">
                <a:latin typeface="Calibri" panose="020F0502020204030204" pitchFamily="34" charset="0"/>
              </a:rPr>
              <a:t>clothing</a:t>
            </a:r>
          </a:p>
        </p:txBody>
      </p:sp>
      <p:sp>
        <p:nvSpPr>
          <p:cNvPr id="34" name="Arc 9"/>
          <p:cNvSpPr>
            <a:spLocks/>
          </p:cNvSpPr>
          <p:nvPr/>
        </p:nvSpPr>
        <p:spPr bwMode="auto">
          <a:xfrm flipH="1" flipV="1">
            <a:off x="5953801" y="1392442"/>
            <a:ext cx="2209565" cy="2910453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40" name="Arc 13"/>
          <p:cNvSpPr>
            <a:spLocks/>
          </p:cNvSpPr>
          <p:nvPr/>
        </p:nvSpPr>
        <p:spPr bwMode="auto">
          <a:xfrm flipH="1" flipV="1">
            <a:off x="7241722" y="1466813"/>
            <a:ext cx="1209524" cy="1447146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2" name="Arc 13">
            <a:extLst>
              <a:ext uri="{FF2B5EF4-FFF2-40B4-BE49-F238E27FC236}">
                <a16:creationId xmlns:a16="http://schemas.microsoft.com/office/drawing/2014/main" id="{1890FCD0-6295-352B-59EA-3F4FD1734720}"/>
              </a:ext>
            </a:extLst>
          </p:cNvPr>
          <p:cNvSpPr>
            <a:spLocks/>
          </p:cNvSpPr>
          <p:nvPr/>
        </p:nvSpPr>
        <p:spPr bwMode="auto">
          <a:xfrm flipH="1" flipV="1">
            <a:off x="6650847" y="1387637"/>
            <a:ext cx="1855606" cy="217881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4" name="Arc 13">
            <a:extLst>
              <a:ext uri="{FF2B5EF4-FFF2-40B4-BE49-F238E27FC236}">
                <a16:creationId xmlns:a16="http://schemas.microsoft.com/office/drawing/2014/main" id="{BDFA078B-96FE-8562-0BAE-E777A69E9106}"/>
              </a:ext>
            </a:extLst>
          </p:cNvPr>
          <p:cNvSpPr>
            <a:spLocks/>
          </p:cNvSpPr>
          <p:nvPr/>
        </p:nvSpPr>
        <p:spPr bwMode="auto">
          <a:xfrm flipH="1" flipV="1">
            <a:off x="7758788" y="1646207"/>
            <a:ext cx="604638" cy="6339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5" name="Arc 9">
            <a:extLst>
              <a:ext uri="{FF2B5EF4-FFF2-40B4-BE49-F238E27FC236}">
                <a16:creationId xmlns:a16="http://schemas.microsoft.com/office/drawing/2014/main" id="{0DE29084-F502-0B1B-C10A-A84618561C48}"/>
              </a:ext>
            </a:extLst>
          </p:cNvPr>
          <p:cNvSpPr>
            <a:spLocks/>
          </p:cNvSpPr>
          <p:nvPr/>
        </p:nvSpPr>
        <p:spPr bwMode="auto">
          <a:xfrm flipH="1" flipV="1">
            <a:off x="1733683" y="2550351"/>
            <a:ext cx="2435535" cy="3935281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6" name="Arc 9">
            <a:extLst>
              <a:ext uri="{FF2B5EF4-FFF2-40B4-BE49-F238E27FC236}">
                <a16:creationId xmlns:a16="http://schemas.microsoft.com/office/drawing/2014/main" id="{962C8DB3-6CE7-33D3-C0CF-193C2E33182D}"/>
              </a:ext>
            </a:extLst>
          </p:cNvPr>
          <p:cNvSpPr>
            <a:spLocks/>
          </p:cNvSpPr>
          <p:nvPr/>
        </p:nvSpPr>
        <p:spPr bwMode="auto">
          <a:xfrm flipH="1" flipV="1">
            <a:off x="5077306" y="1684414"/>
            <a:ext cx="2772842" cy="3339868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8" name="Line 12">
            <a:extLst>
              <a:ext uri="{FF2B5EF4-FFF2-40B4-BE49-F238E27FC236}">
                <a16:creationId xmlns:a16="http://schemas.microsoft.com/office/drawing/2014/main" id="{841598D1-9314-491B-5BDF-689B1E23424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6476" y="1733025"/>
            <a:ext cx="3874144" cy="4830948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5633379" y="3539771"/>
            <a:ext cx="81628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sz="6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•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A</a:t>
            </a:r>
            <a:endParaRPr lang="en-US" altLang="en-US" sz="6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9BA5CC8-7AC3-6243-EBDE-F350988CE1E4}"/>
              </a:ext>
            </a:extLst>
          </p:cNvPr>
          <p:cNvCxnSpPr>
            <a:cxnSpLocks/>
          </p:cNvCxnSpPr>
          <p:nvPr/>
        </p:nvCxnSpPr>
        <p:spPr>
          <a:xfrm flipV="1">
            <a:off x="1484928" y="1646207"/>
            <a:ext cx="0" cy="492615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A093CC3-2E10-8608-CB99-8F911FF4545D}"/>
              </a:ext>
            </a:extLst>
          </p:cNvPr>
          <p:cNvCxnSpPr>
            <a:cxnSpLocks/>
          </p:cNvCxnSpPr>
          <p:nvPr/>
        </p:nvCxnSpPr>
        <p:spPr>
          <a:xfrm>
            <a:off x="1484928" y="6603493"/>
            <a:ext cx="8055312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22727" y="1825937"/>
            <a:ext cx="820354" cy="30619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b="1" dirty="0">
                <a:latin typeface="Calibri" panose="020F0502020204030204" pitchFamily="34" charset="0"/>
              </a:rPr>
              <a:t>food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BD41470-08A6-98A0-C224-E8A20C1FB875}"/>
              </a:ext>
            </a:extLst>
          </p:cNvPr>
          <p:cNvSpPr txBox="1"/>
          <p:nvPr/>
        </p:nvSpPr>
        <p:spPr>
          <a:xfrm>
            <a:off x="8572223" y="1353117"/>
            <a:ext cx="35796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Objective:  Consume  plenty of food &amp; clothin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7C2638-5889-34CD-97C5-48E041789B6A}"/>
              </a:ext>
            </a:extLst>
          </p:cNvPr>
          <p:cNvSpPr txBox="1"/>
          <p:nvPr/>
        </p:nvSpPr>
        <p:spPr>
          <a:xfrm>
            <a:off x="8470773" y="2697832"/>
            <a:ext cx="3720443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AutoNum type="alphaUcParenR"/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Markets maximize, subject to constraint,</a:t>
            </a:r>
            <a:b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 no market failure.</a:t>
            </a:r>
            <a:endParaRPr lang="en-US" sz="24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598B91-7146-6B64-7368-23A785BFF7B8}"/>
              </a:ext>
            </a:extLst>
          </p:cNvPr>
          <p:cNvSpPr txBox="1"/>
          <p:nvPr/>
        </p:nvSpPr>
        <p:spPr>
          <a:xfrm>
            <a:off x="8506453" y="4217578"/>
            <a:ext cx="3645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B) Distortions leave us</a:t>
            </a:r>
            <a:br>
              <a:rPr lang="en-US" sz="2400" b="1" dirty="0">
                <a:solidFill>
                  <a:srgbClr val="C00000"/>
                </a:solidFill>
              </a:rPr>
            </a:br>
            <a:r>
              <a:rPr lang="en-US" sz="2400" b="1" dirty="0">
                <a:solidFill>
                  <a:srgbClr val="C00000"/>
                </a:solidFill>
              </a:rPr>
              <a:t>     worse off.</a:t>
            </a:r>
            <a:b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    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E.g., water subsidies</a:t>
            </a:r>
            <a:endParaRPr lang="en-US" sz="24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Arc 9">
            <a:extLst>
              <a:ext uri="{FF2B5EF4-FFF2-40B4-BE49-F238E27FC236}">
                <a16:creationId xmlns:a16="http://schemas.microsoft.com/office/drawing/2014/main" id="{42352372-6AD2-F551-BA55-411DB5493CA3}"/>
              </a:ext>
            </a:extLst>
          </p:cNvPr>
          <p:cNvSpPr>
            <a:spLocks/>
          </p:cNvSpPr>
          <p:nvPr/>
        </p:nvSpPr>
        <p:spPr bwMode="auto">
          <a:xfrm flipH="1" flipV="1">
            <a:off x="3380256" y="1938757"/>
            <a:ext cx="2772842" cy="4066408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9" name="Arc 9">
            <a:extLst>
              <a:ext uri="{FF2B5EF4-FFF2-40B4-BE49-F238E27FC236}">
                <a16:creationId xmlns:a16="http://schemas.microsoft.com/office/drawing/2014/main" id="{1BC7171B-ED00-89EF-DFD3-BD96AD0B24D7}"/>
              </a:ext>
            </a:extLst>
          </p:cNvPr>
          <p:cNvSpPr>
            <a:spLocks/>
          </p:cNvSpPr>
          <p:nvPr/>
        </p:nvSpPr>
        <p:spPr bwMode="auto">
          <a:xfrm flipH="1" flipV="1">
            <a:off x="5092058" y="1635581"/>
            <a:ext cx="2772842" cy="3388701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srgbClr val="00CC99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41C3B9-AA08-D935-60D0-D5F68228ACDC}"/>
              </a:ext>
            </a:extLst>
          </p:cNvPr>
          <p:cNvSpPr txBox="1"/>
          <p:nvPr/>
        </p:nvSpPr>
        <p:spPr>
          <a:xfrm>
            <a:off x="7985877" y="1378665"/>
            <a:ext cx="52057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4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•</a:t>
            </a:r>
            <a:endParaRPr lang="en-US" sz="4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3F09415-922F-A391-EAAB-2ABC229E10C7}"/>
              </a:ext>
            </a:extLst>
          </p:cNvPr>
          <p:cNvSpPr txBox="1">
            <a:spLocks/>
          </p:cNvSpPr>
          <p:nvPr/>
        </p:nvSpPr>
        <p:spPr>
          <a:xfrm>
            <a:off x="838200" y="-1769812"/>
            <a:ext cx="10515600" cy="22014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kern="10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1) Policy decisions as maximization subject to constraints</a:t>
            </a:r>
            <a:endParaRPr lang="en-US" sz="3200" kern="100" dirty="0"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61C2431-E727-AE18-99F4-E8B009312001}"/>
              </a:ext>
            </a:extLst>
          </p:cNvPr>
          <p:cNvSpPr txBox="1">
            <a:spLocks/>
          </p:cNvSpPr>
          <p:nvPr/>
        </p:nvSpPr>
        <p:spPr>
          <a:xfrm>
            <a:off x="560442" y="195318"/>
            <a:ext cx="7612756" cy="8450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1) Maximization subject to constraints</a:t>
            </a:r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1475096" y="724523"/>
            <a:ext cx="6500949" cy="81405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>
                <a:latin typeface="Calibri" panose="020F0502020204030204" pitchFamily="34" charset="0"/>
              </a:rPr>
              <a:t>1.1 Private markets</a:t>
            </a: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3444613" y="4087315"/>
            <a:ext cx="109025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B</a:t>
            </a:r>
            <a:r>
              <a:rPr lang="en-US" altLang="en-US" sz="6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altLang="en-US" sz="6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•</a:t>
            </a:r>
            <a:endParaRPr lang="en-US" altLang="en-US" sz="60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9" name="Arc 9">
            <a:extLst>
              <a:ext uri="{FF2B5EF4-FFF2-40B4-BE49-F238E27FC236}">
                <a16:creationId xmlns:a16="http://schemas.microsoft.com/office/drawing/2014/main" id="{CE33FF4E-4760-43FE-AD42-09D03FA21A2E}"/>
              </a:ext>
            </a:extLst>
          </p:cNvPr>
          <p:cNvSpPr>
            <a:spLocks/>
          </p:cNvSpPr>
          <p:nvPr/>
        </p:nvSpPr>
        <p:spPr bwMode="auto">
          <a:xfrm flipH="1" flipV="1">
            <a:off x="3404840" y="1953499"/>
            <a:ext cx="2772842" cy="4066408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1B4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A979D7A-73B1-30DF-89AD-4FF97E5A439F}"/>
              </a:ext>
            </a:extLst>
          </p:cNvPr>
          <p:cNvSpPr txBox="1"/>
          <p:nvPr/>
        </p:nvSpPr>
        <p:spPr>
          <a:xfrm>
            <a:off x="2192838" y="2349915"/>
            <a:ext cx="1715497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2">
                    <a:lumMod val="10000"/>
                  </a:schemeClr>
                </a:solidFill>
              </a:rPr>
              <a:t>Production</a:t>
            </a:r>
            <a:br>
              <a:rPr lang="en-US" sz="2400" b="1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2400" b="1" dirty="0">
                <a:solidFill>
                  <a:schemeClr val="bg2">
                    <a:lumMod val="10000"/>
                  </a:schemeClr>
                </a:solidFill>
              </a:rPr>
              <a:t>constraint</a:t>
            </a:r>
            <a:endParaRPr lang="en-US" sz="24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2" name="Arc 7">
            <a:extLst>
              <a:ext uri="{FF2B5EF4-FFF2-40B4-BE49-F238E27FC236}">
                <a16:creationId xmlns:a16="http://schemas.microsoft.com/office/drawing/2014/main" id="{688F5E4A-B48A-132C-C48D-51D8477B253A}"/>
              </a:ext>
            </a:extLst>
          </p:cNvPr>
          <p:cNvSpPr>
            <a:spLocks/>
          </p:cNvSpPr>
          <p:nvPr/>
        </p:nvSpPr>
        <p:spPr bwMode="auto">
          <a:xfrm>
            <a:off x="1463040" y="1960880"/>
            <a:ext cx="5293353" cy="4661889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989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34" grpId="0" animBg="1"/>
      <p:bldP spid="40" grpId="0" animBg="1"/>
      <p:bldP spid="2" grpId="0" animBg="1"/>
      <p:bldP spid="4" grpId="0" animBg="1"/>
      <p:bldP spid="5" grpId="0" animBg="1"/>
      <p:bldP spid="6" grpId="0" animBg="1"/>
      <p:bldP spid="8" grpId="0" animBg="1"/>
      <p:bldP spid="9" grpId="0"/>
      <p:bldP spid="15" grpId="0" animBg="1"/>
      <p:bldP spid="16" grpId="0"/>
      <p:bldP spid="17" grpId="0" animBg="1"/>
      <p:bldP spid="11" grpId="0"/>
      <p:bldP spid="14" grpId="0" animBg="1"/>
      <p:bldP spid="19" grpId="0" animBg="1"/>
      <p:bldP spid="22" grpId="0"/>
      <p:bldP spid="28" grpId="0"/>
      <p:bldP spid="29" grpId="0" animBg="1"/>
      <p:bldP spid="31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68362" y="134956"/>
            <a:ext cx="5293354" cy="1008380"/>
          </a:xfrm>
        </p:spPr>
        <p:txBody>
          <a:bodyPr>
            <a:normAutofit/>
          </a:bodyPr>
          <a:lstStyle/>
          <a:p>
            <a:r>
              <a:rPr lang="en-US" altLang="en-US" sz="3600" dirty="0">
                <a:latin typeface="Calibri" panose="020F0502020204030204" pitchFamily="34" charset="0"/>
              </a:rPr>
              <a:t>1.2 Public policy choices</a:t>
            </a:r>
          </a:p>
        </p:txBody>
      </p:sp>
      <p:sp>
        <p:nvSpPr>
          <p:cNvPr id="18436" name="Text Box 11"/>
          <p:cNvSpPr txBox="1">
            <a:spLocks noChangeArrowheads="1"/>
          </p:cNvSpPr>
          <p:nvPr/>
        </p:nvSpPr>
        <p:spPr bwMode="auto">
          <a:xfrm>
            <a:off x="9844712" y="6247415"/>
            <a:ext cx="1056640" cy="42437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b="1" dirty="0">
                <a:latin typeface="Calibri" panose="020F0502020204030204" pitchFamily="34" charset="0"/>
              </a:rPr>
              <a:t>GDP</a:t>
            </a:r>
          </a:p>
        </p:txBody>
      </p:sp>
      <p:sp>
        <p:nvSpPr>
          <p:cNvPr id="34" name="Arc 9"/>
          <p:cNvSpPr>
            <a:spLocks/>
          </p:cNvSpPr>
          <p:nvPr/>
        </p:nvSpPr>
        <p:spPr bwMode="auto">
          <a:xfrm rot="21103884" flipH="1" flipV="1">
            <a:off x="5985639" y="1414921"/>
            <a:ext cx="1759224" cy="287876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>
            <a:off x="5951107" y="1388214"/>
            <a:ext cx="724345" cy="4431975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40" name="Arc 13"/>
          <p:cNvSpPr>
            <a:spLocks/>
          </p:cNvSpPr>
          <p:nvPr/>
        </p:nvSpPr>
        <p:spPr bwMode="auto">
          <a:xfrm flipH="1" flipV="1">
            <a:off x="7320378" y="1457212"/>
            <a:ext cx="1327787" cy="1543596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43" name="Text Box 14"/>
          <p:cNvSpPr txBox="1">
            <a:spLocks noChangeArrowheads="1"/>
          </p:cNvSpPr>
          <p:nvPr/>
        </p:nvSpPr>
        <p:spPr bwMode="auto">
          <a:xfrm>
            <a:off x="3884479" y="4062578"/>
            <a:ext cx="83124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C</a:t>
            </a:r>
            <a:r>
              <a:rPr lang="en-US" altLang="en-US" sz="6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•</a:t>
            </a:r>
          </a:p>
        </p:txBody>
      </p:sp>
      <p:sp>
        <p:nvSpPr>
          <p:cNvPr id="2" name="Arc 13">
            <a:extLst>
              <a:ext uri="{FF2B5EF4-FFF2-40B4-BE49-F238E27FC236}">
                <a16:creationId xmlns:a16="http://schemas.microsoft.com/office/drawing/2014/main" id="{1890FCD0-6295-352B-59EA-3F4FD1734720}"/>
              </a:ext>
            </a:extLst>
          </p:cNvPr>
          <p:cNvSpPr>
            <a:spLocks/>
          </p:cNvSpPr>
          <p:nvPr/>
        </p:nvSpPr>
        <p:spPr bwMode="auto">
          <a:xfrm flipH="1" flipV="1">
            <a:off x="6729502" y="1505620"/>
            <a:ext cx="1641740" cy="217881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3" name="Arc 9">
            <a:extLst>
              <a:ext uri="{FF2B5EF4-FFF2-40B4-BE49-F238E27FC236}">
                <a16:creationId xmlns:a16="http://schemas.microsoft.com/office/drawing/2014/main" id="{9A2B8128-3596-95BD-9948-80B69D2FB285}"/>
              </a:ext>
            </a:extLst>
          </p:cNvPr>
          <p:cNvSpPr>
            <a:spLocks/>
          </p:cNvSpPr>
          <p:nvPr/>
        </p:nvSpPr>
        <p:spPr bwMode="auto">
          <a:xfrm flipH="1" flipV="1">
            <a:off x="3298392" y="1631968"/>
            <a:ext cx="3487812" cy="415412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4" name="Arc 13">
            <a:extLst>
              <a:ext uri="{FF2B5EF4-FFF2-40B4-BE49-F238E27FC236}">
                <a16:creationId xmlns:a16="http://schemas.microsoft.com/office/drawing/2014/main" id="{BDFA078B-96FE-8562-0BAE-E777A69E9106}"/>
              </a:ext>
            </a:extLst>
          </p:cNvPr>
          <p:cNvSpPr>
            <a:spLocks/>
          </p:cNvSpPr>
          <p:nvPr/>
        </p:nvSpPr>
        <p:spPr bwMode="auto">
          <a:xfrm flipH="1" flipV="1">
            <a:off x="7864085" y="1582808"/>
            <a:ext cx="887880" cy="851656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5" name="Arc 9">
            <a:extLst>
              <a:ext uri="{FF2B5EF4-FFF2-40B4-BE49-F238E27FC236}">
                <a16:creationId xmlns:a16="http://schemas.microsoft.com/office/drawing/2014/main" id="{0DE29084-F502-0B1B-C10A-A84618561C48}"/>
              </a:ext>
            </a:extLst>
          </p:cNvPr>
          <p:cNvSpPr>
            <a:spLocks/>
          </p:cNvSpPr>
          <p:nvPr/>
        </p:nvSpPr>
        <p:spPr bwMode="auto">
          <a:xfrm flipH="1" flipV="1">
            <a:off x="2176700" y="1505619"/>
            <a:ext cx="3379840" cy="485219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6" name="Arc 9">
            <a:extLst>
              <a:ext uri="{FF2B5EF4-FFF2-40B4-BE49-F238E27FC236}">
                <a16:creationId xmlns:a16="http://schemas.microsoft.com/office/drawing/2014/main" id="{962C8DB3-6CE7-33D3-C0CF-193C2E33182D}"/>
              </a:ext>
            </a:extLst>
          </p:cNvPr>
          <p:cNvSpPr>
            <a:spLocks/>
          </p:cNvSpPr>
          <p:nvPr/>
        </p:nvSpPr>
        <p:spPr bwMode="auto">
          <a:xfrm rot="21390963" flipH="1" flipV="1">
            <a:off x="4788413" y="1268278"/>
            <a:ext cx="2772842" cy="3575239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7" name="Arc 7">
            <a:extLst>
              <a:ext uri="{FF2B5EF4-FFF2-40B4-BE49-F238E27FC236}">
                <a16:creationId xmlns:a16="http://schemas.microsoft.com/office/drawing/2014/main" id="{688F5E4A-B48A-132C-C48D-51D8477B253A}"/>
              </a:ext>
            </a:extLst>
          </p:cNvPr>
          <p:cNvSpPr>
            <a:spLocks/>
          </p:cNvSpPr>
          <p:nvPr/>
        </p:nvSpPr>
        <p:spPr bwMode="auto">
          <a:xfrm>
            <a:off x="1463040" y="1960880"/>
            <a:ext cx="5293353" cy="4661889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8" name="Line 12">
            <a:extLst>
              <a:ext uri="{FF2B5EF4-FFF2-40B4-BE49-F238E27FC236}">
                <a16:creationId xmlns:a16="http://schemas.microsoft.com/office/drawing/2014/main" id="{841598D1-9314-491B-5BDF-689B1E2342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05798" y="1710532"/>
            <a:ext cx="3450697" cy="3829715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6403883" y="5254043"/>
            <a:ext cx="81628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sz="6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•</a:t>
            </a: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A</a:t>
            </a:r>
            <a:endParaRPr lang="en-US" altLang="en-US" sz="60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5360591" y="3278765"/>
            <a:ext cx="109025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sz="6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•</a:t>
            </a:r>
            <a:r>
              <a:rPr lang="en-US" altLang="en-US" sz="6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B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9BA5CC8-7AC3-6243-EBDE-F350988CE1E4}"/>
              </a:ext>
            </a:extLst>
          </p:cNvPr>
          <p:cNvCxnSpPr/>
          <p:nvPr/>
        </p:nvCxnSpPr>
        <p:spPr>
          <a:xfrm flipV="1">
            <a:off x="1484928" y="1510355"/>
            <a:ext cx="0" cy="5042338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A093CC3-2E10-8608-CB99-8F911FF4545D}"/>
              </a:ext>
            </a:extLst>
          </p:cNvPr>
          <p:cNvCxnSpPr>
            <a:cxnSpLocks/>
          </p:cNvCxnSpPr>
          <p:nvPr/>
        </p:nvCxnSpPr>
        <p:spPr>
          <a:xfrm>
            <a:off x="1484928" y="6593661"/>
            <a:ext cx="8055312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221858" y="1668624"/>
            <a:ext cx="1243190" cy="47513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b="1" dirty="0">
                <a:latin typeface="Calibri" panose="020F0502020204030204" pitchFamily="34" charset="0"/>
              </a:rPr>
              <a:t>Clean environ-</a:t>
            </a:r>
            <a:r>
              <a:rPr lang="en-US" altLang="en-US" b="1" dirty="0" err="1">
                <a:latin typeface="Calibri" panose="020F0502020204030204" pitchFamily="34" charset="0"/>
              </a:rPr>
              <a:t>ment</a:t>
            </a:r>
            <a:endParaRPr lang="en-US" altLang="en-US" b="1" dirty="0">
              <a:latin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BD41470-08A6-98A0-C224-E8A20C1FB875}"/>
              </a:ext>
            </a:extLst>
          </p:cNvPr>
          <p:cNvSpPr txBox="1"/>
          <p:nvPr/>
        </p:nvSpPr>
        <p:spPr>
          <a:xfrm>
            <a:off x="7466899" y="785101"/>
            <a:ext cx="3380103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Objective:  High GDP </a:t>
            </a:r>
            <a:b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 + a clean environment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7C2638-5889-34CD-97C5-48E041789B6A}"/>
              </a:ext>
            </a:extLst>
          </p:cNvPr>
          <p:cNvSpPr txBox="1"/>
          <p:nvPr/>
        </p:nvSpPr>
        <p:spPr>
          <a:xfrm>
            <a:off x="8712048" y="1795231"/>
            <a:ext cx="3380104" cy="109164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90000"/>
              </a:lnSpc>
              <a:buAutoNum type="alphaUcParenR"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Externality: free market gives too much pollution</a:t>
            </a:r>
            <a:endParaRPr lang="en-US" sz="24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598B91-7146-6B64-7368-23A785BFF7B8}"/>
              </a:ext>
            </a:extLst>
          </p:cNvPr>
          <p:cNvSpPr txBox="1"/>
          <p:nvPr/>
        </p:nvSpPr>
        <p:spPr>
          <a:xfrm>
            <a:off x="8604315" y="3036063"/>
            <a:ext cx="2928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B) 1</a:t>
            </a:r>
            <a:r>
              <a:rPr lang="en-US" sz="2400" b="1" baseline="30000" dirty="0">
                <a:solidFill>
                  <a:schemeClr val="accent6">
                    <a:lumMod val="75000"/>
                  </a:schemeClr>
                </a:solidFill>
              </a:rPr>
              <a:t>st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 best policy:                        </a:t>
            </a:r>
            <a:b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     Tax pollution</a:t>
            </a:r>
            <a:endParaRPr lang="en-US" sz="24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9C70AA-559B-73BA-CFE5-A10C6BCF21A9}"/>
              </a:ext>
            </a:extLst>
          </p:cNvPr>
          <p:cNvSpPr txBox="1"/>
          <p:nvPr/>
        </p:nvSpPr>
        <p:spPr>
          <a:xfrm>
            <a:off x="8002139" y="3871519"/>
            <a:ext cx="4231598" cy="14240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0070C0"/>
                </a:solidFill>
              </a:rPr>
              <a:t>C) Mandate technology </a:t>
            </a:r>
            <a:br>
              <a:rPr lang="en-US" sz="2400" b="1" dirty="0">
                <a:solidFill>
                  <a:srgbClr val="0070C0"/>
                </a:solidFill>
              </a:rPr>
            </a:br>
            <a:r>
              <a:rPr lang="en-US" sz="2400" b="1" dirty="0">
                <a:solidFill>
                  <a:srgbClr val="0070C0"/>
                </a:solidFill>
              </a:rPr>
              <a:t>      =&gt; lower GDP </a:t>
            </a:r>
            <a:r>
              <a:rPr lang="en-US" sz="2400" b="1" i="1" dirty="0">
                <a:solidFill>
                  <a:srgbClr val="0070C0"/>
                </a:solidFill>
              </a:rPr>
              <a:t>and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br>
              <a:rPr lang="en-US" sz="2400" b="1" dirty="0">
                <a:solidFill>
                  <a:srgbClr val="0070C0"/>
                </a:solidFill>
              </a:rPr>
            </a:br>
            <a:r>
              <a:rPr lang="en-US" sz="2400" b="1" dirty="0">
                <a:solidFill>
                  <a:srgbClr val="0070C0"/>
                </a:solidFill>
              </a:rPr>
              <a:t>      worse environment.</a:t>
            </a:r>
            <a:endParaRPr lang="en-US" sz="2400" b="1" i="1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0070C0"/>
                </a:solidFill>
              </a:rPr>
              <a:t>      E.g., ethanol in gasoline.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D242E073-791D-EF3B-625E-41DEB4275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3287" y="3538210"/>
            <a:ext cx="83124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14A89D"/>
                </a:solidFill>
                <a:latin typeface="Calibri" panose="020F0502020204030204" pitchFamily="34" charset="0"/>
              </a:rPr>
              <a:t>D</a:t>
            </a:r>
            <a:r>
              <a:rPr lang="en-US" altLang="en-US" sz="6000" dirty="0">
                <a:solidFill>
                  <a:srgbClr val="14A89D"/>
                </a:solidFill>
                <a:latin typeface="Calibri" panose="020F0502020204030204" pitchFamily="34" charset="0"/>
              </a:rPr>
              <a:t>•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83FA51F-B83F-6A9C-3D5D-0A22D5183089}"/>
              </a:ext>
            </a:extLst>
          </p:cNvPr>
          <p:cNvSpPr txBox="1"/>
          <p:nvPr/>
        </p:nvSpPr>
        <p:spPr>
          <a:xfrm>
            <a:off x="7663544" y="5377935"/>
            <a:ext cx="4361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4A89D"/>
                </a:solidFill>
              </a:rPr>
              <a:t>D) With political constraint =&gt;   </a:t>
            </a:r>
            <a:br>
              <a:rPr lang="en-US" sz="2400" b="1" dirty="0">
                <a:solidFill>
                  <a:srgbClr val="14A89D"/>
                </a:solidFill>
              </a:rPr>
            </a:br>
            <a:r>
              <a:rPr lang="en-US" sz="2400" b="1" dirty="0">
                <a:solidFill>
                  <a:srgbClr val="14A89D"/>
                </a:solidFill>
              </a:rPr>
              <a:t>     2</a:t>
            </a:r>
            <a:r>
              <a:rPr lang="en-US" sz="2400" b="1" baseline="30000" dirty="0">
                <a:solidFill>
                  <a:srgbClr val="14A89D"/>
                </a:solidFill>
              </a:rPr>
              <a:t>nd</a:t>
            </a:r>
            <a:r>
              <a:rPr lang="en-US" sz="2400" b="1" dirty="0">
                <a:solidFill>
                  <a:srgbClr val="14A89D"/>
                </a:solidFill>
              </a:rPr>
              <a:t> best: green jobs subsidy</a:t>
            </a:r>
            <a:endParaRPr lang="en-US" sz="2400" b="1" i="1" dirty="0">
              <a:solidFill>
                <a:srgbClr val="14A89D"/>
              </a:solidFill>
            </a:endParaRPr>
          </a:p>
        </p:txBody>
      </p:sp>
      <p:sp>
        <p:nvSpPr>
          <p:cNvPr id="21" name="Arc 9">
            <a:extLst>
              <a:ext uri="{FF2B5EF4-FFF2-40B4-BE49-F238E27FC236}">
                <a16:creationId xmlns:a16="http://schemas.microsoft.com/office/drawing/2014/main" id="{F9F07E84-4C33-5E2D-07A3-287E2F96F212}"/>
              </a:ext>
            </a:extLst>
          </p:cNvPr>
          <p:cNvSpPr>
            <a:spLocks/>
          </p:cNvSpPr>
          <p:nvPr/>
        </p:nvSpPr>
        <p:spPr bwMode="auto">
          <a:xfrm rot="21390963" flipH="1" flipV="1">
            <a:off x="4299791" y="1366518"/>
            <a:ext cx="2772842" cy="386454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8" name="Arc 9">
            <a:extLst>
              <a:ext uri="{FF2B5EF4-FFF2-40B4-BE49-F238E27FC236}">
                <a16:creationId xmlns:a16="http://schemas.microsoft.com/office/drawing/2014/main" id="{DE6C564D-6EA0-E110-2B7E-CF3E8A9DD259}"/>
              </a:ext>
            </a:extLst>
          </p:cNvPr>
          <p:cNvSpPr>
            <a:spLocks/>
          </p:cNvSpPr>
          <p:nvPr/>
        </p:nvSpPr>
        <p:spPr bwMode="auto">
          <a:xfrm rot="21390963" flipH="1" flipV="1">
            <a:off x="4800828" y="1292539"/>
            <a:ext cx="2772842" cy="3552638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22" name="Arc 9">
            <a:extLst>
              <a:ext uri="{FF2B5EF4-FFF2-40B4-BE49-F238E27FC236}">
                <a16:creationId xmlns:a16="http://schemas.microsoft.com/office/drawing/2014/main" id="{7664B0CB-2C76-0730-018F-0AA67F9F0771}"/>
              </a:ext>
            </a:extLst>
          </p:cNvPr>
          <p:cNvSpPr>
            <a:spLocks/>
          </p:cNvSpPr>
          <p:nvPr/>
        </p:nvSpPr>
        <p:spPr bwMode="auto">
          <a:xfrm flipH="1" flipV="1">
            <a:off x="3310334" y="1734128"/>
            <a:ext cx="3487812" cy="4036024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25" name="Arc 9">
            <a:extLst>
              <a:ext uri="{FF2B5EF4-FFF2-40B4-BE49-F238E27FC236}">
                <a16:creationId xmlns:a16="http://schemas.microsoft.com/office/drawing/2014/main" id="{DAF007E5-DE2E-A86B-C693-5D4AE01EA788}"/>
              </a:ext>
            </a:extLst>
          </p:cNvPr>
          <p:cNvSpPr>
            <a:spLocks/>
          </p:cNvSpPr>
          <p:nvPr/>
        </p:nvSpPr>
        <p:spPr bwMode="auto">
          <a:xfrm rot="21390963" flipH="1" flipV="1">
            <a:off x="4317966" y="1478836"/>
            <a:ext cx="2772842" cy="3746016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pic>
        <p:nvPicPr>
          <p:cNvPr id="1026" name="Picture 2" descr="Factory Pollution PNG Transparent Images Free Download | Vector Files |  Pngtree">
            <a:extLst>
              <a:ext uri="{FF2B5EF4-FFF2-40B4-BE49-F238E27FC236}">
                <a16:creationId xmlns:a16="http://schemas.microsoft.com/office/drawing/2014/main" id="{5172BB32-0362-F6A0-05A9-BAA66E53B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506" y="-77492"/>
            <a:ext cx="1741493" cy="153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042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3" grpId="0"/>
      <p:bldP spid="7" grpId="0" animBg="1"/>
      <p:bldP spid="8" grpId="0" animBg="1"/>
      <p:bldP spid="9" grpId="0"/>
      <p:bldP spid="10" grpId="0"/>
      <p:bldP spid="16" grpId="0" animBg="1"/>
      <p:bldP spid="17" grpId="0" animBg="1"/>
      <p:bldP spid="11" grpId="0"/>
      <p:bldP spid="14" grpId="0" animBg="1"/>
      <p:bldP spid="19" grpId="0"/>
      <p:bldP spid="20" grpId="0"/>
      <p:bldP spid="21" grpId="0" animBg="1"/>
      <p:bldP spid="18" grpId="0" animBg="1"/>
      <p:bldP spid="22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05B7E-ED9B-0355-DD91-FB853826D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872" y="365125"/>
            <a:ext cx="10515600" cy="1217869"/>
          </a:xfrm>
        </p:spPr>
        <p:txBody>
          <a:bodyPr>
            <a:normAutofit/>
          </a:bodyPr>
          <a:lstStyle/>
          <a:p>
            <a:r>
              <a:rPr lang="en-US" sz="3600" dirty="0"/>
              <a:t>2) </a:t>
            </a:r>
            <a:r>
              <a:rPr lang="en-US" sz="36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Signaling, in US foreign policy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D9CA6-E974-73C6-72F2-D2B80887C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031" y="1579824"/>
            <a:ext cx="10282085" cy="4879973"/>
          </a:xfrm>
        </p:spPr>
        <p:txBody>
          <a:bodyPr>
            <a:normAutofit fontScale="77500" lnSpcReduction="20000"/>
          </a:bodyPr>
          <a:lstStyle/>
          <a:p>
            <a:pPr marL="0" marR="0" lv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America should more highly correlate its signals</a:t>
            </a:r>
            <a:r>
              <a:rPr lang="en-US" sz="4000" u="sng" kern="100" dirty="0">
                <a:solidFill>
                  <a:srgbClr val="467886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 willingness </a:t>
            </a:r>
            <a:br>
              <a:rPr lang="en-US" sz="40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40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intervene militarily with actual prospects for intervention.  </a:t>
            </a:r>
          </a:p>
          <a:p>
            <a:pPr marL="0" marR="0" lv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4000" kern="0" dirty="0">
                <a:solidFill>
                  <a:srgbClr val="44444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solidFill>
                  <a:srgbClr val="44444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2.1 Cases where the US government made declarations </a:t>
            </a:r>
            <a:br>
              <a:rPr lang="en-US" sz="4000" kern="0" dirty="0">
                <a:solidFill>
                  <a:srgbClr val="44444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solidFill>
                  <a:srgbClr val="44444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of resolve that it was ultimately unable to back up: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31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Vietnam, 1965-75 </a:t>
            </a:r>
            <a:endParaRPr lang="en-US" sz="3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31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Lebanon, 1983-84</a:t>
            </a:r>
            <a:endParaRPr lang="en-US" sz="3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31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Afghanistan, 2001-21</a:t>
            </a:r>
            <a:endParaRPr lang="en-US" sz="3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31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USG called for Ukraine &amp; Georgia to join NATO in 2008.</a:t>
            </a:r>
            <a:br>
              <a:rPr lang="en-US" sz="21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2100" kern="100" dirty="0">
              <a:solidFill>
                <a:srgbClr val="444444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36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lesson isn’t that the US should have persevered in these cases, </a:t>
            </a:r>
            <a:br>
              <a:rPr lang="en-US" sz="36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6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that it shouldn’t have staked its credibility in the 1</a:t>
            </a:r>
            <a:r>
              <a:rPr lang="en-US" sz="3600" kern="100" baseline="300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</a:t>
            </a:r>
            <a:r>
              <a:rPr lang="en-US" sz="36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place.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 descr="Illustration Of The World With Arrows Pointing From The USA To The Rest Of  The World. Royalty Free SVG, Cliparts, Vectors, and Stock Illustration.  Image 5818506.">
            <a:extLst>
              <a:ext uri="{FF2B5EF4-FFF2-40B4-BE49-F238E27FC236}">
                <a16:creationId xmlns:a16="http://schemas.microsoft.com/office/drawing/2014/main" id="{9A17B1F5-4F0B-6DC8-7E94-F4464FF32B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3752" y="301193"/>
            <a:ext cx="1341997" cy="1006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81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795C4-227E-0A13-42C0-0CFE8CD38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It’s not just a problem of the US making threats it can’t carry out…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81565-73C9-8E95-A7EB-C39F4CFD7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252587" cy="4486275"/>
          </a:xfrm>
        </p:spPr>
        <p:txBody>
          <a:bodyPr>
            <a:normAutofit/>
          </a:bodyPr>
          <a:lstStyle/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endParaRPr lang="en-US" sz="1200" kern="100" dirty="0"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kern="0" dirty="0">
                <a:solidFill>
                  <a:srgbClr val="44444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2.2 … There are also cases where </a:t>
            </a:r>
            <a:r>
              <a:rPr lang="en-US" sz="31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</a:t>
            </a:r>
            <a:r>
              <a:rPr lang="en-US" sz="31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carried out threats </a:t>
            </a:r>
            <a:br>
              <a:rPr lang="en-US" sz="31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1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   that it had neglected to make</a:t>
            </a:r>
            <a:r>
              <a:rPr lang="en-US" sz="3100" kern="0" dirty="0">
                <a:solidFill>
                  <a:srgbClr val="44444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1000" kern="0" dirty="0">
                <a:solidFill>
                  <a:srgbClr val="44444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2400" kern="100" dirty="0"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few months before North Korea invaded the South in </a:t>
            </a:r>
            <a:r>
              <a:rPr lang="en-US" sz="2400" kern="100" dirty="0"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June 1950</a:t>
            </a:r>
            <a:r>
              <a:rPr lang="en-US" sz="24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Secretary of State Acheson defined the US defense perimeter in Asia without including South Korea.</a:t>
            </a:r>
            <a:br>
              <a:rPr lang="en-US" sz="24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romanLcPeriod"/>
            </a:pPr>
            <a:r>
              <a:rPr lang="en-US" sz="24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few days before Iraq invaded Kuwait in July 1990, </a:t>
            </a:r>
            <a:br>
              <a:rPr lang="en-US" sz="24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4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US signaled that it would not object.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3865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75E8F-6634-D6A8-F841-61EAD9CA1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0271"/>
            <a:ext cx="10515600" cy="1288026"/>
          </a:xfrm>
        </p:spPr>
        <p:txBody>
          <a:bodyPr>
            <a:normAutofit/>
          </a:bodyPr>
          <a:lstStyle/>
          <a:p>
            <a:r>
              <a:rPr lang="en-US" sz="31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2.3 Cases where advance signals matched </a:t>
            </a:r>
            <a:br>
              <a:rPr lang="en-US" sz="31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1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the actual subsequent response</a:t>
            </a:r>
            <a:endParaRPr lang="en-US" sz="3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D8773-5887-C7D2-77AD-6E498B9F2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4773"/>
            <a:ext cx="10515600" cy="4004034"/>
          </a:xfrm>
        </p:spPr>
        <p:txBody>
          <a:bodyPr>
            <a:normAutofit/>
          </a:bodyPr>
          <a:lstStyle/>
          <a:p>
            <a:pPr marL="971550" lvl="1" indent="-514350">
              <a:lnSpc>
                <a:spcPct val="115000"/>
              </a:lnSpc>
              <a:spcBef>
                <a:spcPts val="0"/>
              </a:spcBef>
              <a:buFont typeface="+mj-lt"/>
              <a:buAutoNum type="romanLcPeriod"/>
            </a:pPr>
            <a:r>
              <a:rPr lang="en-US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Aug. 5, 1990 -- After Iraq had indeed invaded Kuwait, </a:t>
            </a:r>
            <a:br>
              <a:rPr lang="en-US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George H.W. Bush </a:t>
            </a:r>
            <a:r>
              <a:rPr lang="en-US" kern="100" dirty="0"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declared</a:t>
            </a:r>
            <a:r>
              <a:rPr lang="en-US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“This will not stand.”</a:t>
            </a:r>
            <a:br>
              <a:rPr lang="en-US" sz="16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1600" kern="100" dirty="0">
              <a:solidFill>
                <a:srgbClr val="444444"/>
              </a:solidFill>
              <a:highlight>
                <a:srgbClr val="FFFFFF"/>
              </a:highlight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971550" lvl="1" indent="-514350">
              <a:lnSpc>
                <a:spcPct val="115000"/>
              </a:lnSpc>
              <a:spcBef>
                <a:spcPts val="0"/>
              </a:spcBef>
              <a:buFont typeface="+mj-lt"/>
              <a:buAutoNum type="romanLcPeriod"/>
            </a:pPr>
            <a:r>
              <a:rPr lang="en-US" sz="2400" kern="100" dirty="0"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Jan. 16, 1999 </a:t>
            </a:r>
            <a:r>
              <a:rPr lang="en-US" kern="100" dirty="0">
                <a:solidFill>
                  <a:srgbClr val="444444"/>
                </a:solidFill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24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Bill Clinton warned Serbian President Slobodan </a:t>
            </a:r>
            <a:r>
              <a:rPr lang="en-US" sz="2400" kern="10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Milošević</a:t>
            </a:r>
            <a:r>
              <a:rPr lang="en-US" sz="24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br>
              <a:rPr lang="en-US" sz="24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4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withdraw from Kosovo.</a:t>
            </a:r>
            <a:br>
              <a:rPr lang="en-US" sz="16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1600" kern="100" dirty="0">
              <a:solidFill>
                <a:srgbClr val="444444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971550" lvl="1" indent="-514350">
              <a:lnSpc>
                <a:spcPct val="115000"/>
              </a:lnSpc>
              <a:spcBef>
                <a:spcPts val="0"/>
              </a:spcBef>
              <a:buFont typeface="+mj-lt"/>
              <a:buAutoNum type="romanLcPeriod"/>
            </a:pPr>
            <a:r>
              <a:rPr lang="en-US" sz="24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Dec. 2021, Joe </a:t>
            </a:r>
            <a:r>
              <a:rPr lang="en-US" sz="24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</a:rPr>
              <a:t>Biden warned Russian President Vladimir Putin that, </a:t>
            </a:r>
            <a:br>
              <a:rPr lang="en-US" sz="24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en-US" sz="24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</a:rPr>
              <a:t>in the event it invaded Ukraine, the US &amp; allies would make Russia </a:t>
            </a:r>
            <a:br>
              <a:rPr lang="en-US" sz="24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en-US" sz="24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</a:rPr>
              <a:t>pay a heavy price [but he didn’t threaten to send US troops].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2434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734CA-C3D9-3D95-02A1-E5CA04B6C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834" y="56315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3) The syndrome of “false imbalance,” in 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25611-7293-1D91-2DCE-C8C075CA9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3229"/>
            <a:ext cx="10515600" cy="4351338"/>
          </a:xfrm>
        </p:spPr>
        <p:txBody>
          <a:bodyPr>
            <a:normAutofit/>
          </a:bodyPr>
          <a:lstStyle/>
          <a:p>
            <a:pPr marL="457200" marR="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“False Balance” takes a debate that is in truth unbalanced </a:t>
            </a:r>
          </a:p>
          <a:p>
            <a:pPr marL="457200" marR="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&amp; pretends it is balanced, </a:t>
            </a:r>
          </a:p>
          <a:p>
            <a:pPr marL="457200" marR="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kern="100" dirty="0">
                <a:solidFill>
                  <a:srgbClr val="444444"/>
                </a:solidFill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en-US" sz="28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an attempt to sound impartial.  </a:t>
            </a:r>
          </a:p>
          <a:p>
            <a:pPr marL="457200" marR="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kern="100" dirty="0">
                <a:solidFill>
                  <a:srgbClr val="444444"/>
                </a:solidFill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en-US" sz="28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E.g., climate change denial.</a:t>
            </a:r>
            <a:endParaRPr lang="en-US" sz="2800" kern="100" dirty="0">
              <a:effectLst/>
              <a:highlight>
                <a:srgbClr val="FAFAFA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 lvl="1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br>
              <a:rPr lang="en-US" sz="32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2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False </a:t>
            </a:r>
            <a:r>
              <a:rPr lang="en-US" sz="3200" b="1" i="1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Imbalance</a:t>
            </a:r>
            <a:r>
              <a:rPr lang="en-US" sz="32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takes a debate that is in truth balanced, </a:t>
            </a:r>
            <a:br>
              <a:rPr lang="en-US" sz="32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200" kern="10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&amp; pretends it is imbalanced. </a:t>
            </a:r>
            <a:endParaRPr lang="en-US" sz="3200" kern="100" dirty="0">
              <a:effectLst/>
              <a:highlight>
                <a:srgbClr val="FAFAFA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098" name="Picture 2" descr="Free balance Clipart Images | FreeImages">
            <a:extLst>
              <a:ext uri="{FF2B5EF4-FFF2-40B4-BE49-F238E27FC236}">
                <a16:creationId xmlns:a16="http://schemas.microsoft.com/office/drawing/2014/main" id="{7389F7F1-6719-926C-6995-3724653B5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9884" y="211611"/>
            <a:ext cx="1618650" cy="1250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7856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62CD7-CCA9-BFD8-CE8C-4BD5DD7C2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2658"/>
            <a:ext cx="10515600" cy="4847302"/>
          </a:xfrm>
        </p:spPr>
        <p:txBody>
          <a:bodyPr>
            <a:normAutofit fontScale="77500" lnSpcReduction="2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</a:t>
            </a: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 The Affordable Care Act of 2010 (“Obamacare”).  </a:t>
            </a:r>
          </a:p>
          <a:p>
            <a:pPr marL="914400" lvl="2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Some media reported that a majority of respondents opposed the ACA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         -- 62% in a 2013 CNN poll.</a:t>
            </a:r>
          </a:p>
          <a:p>
            <a:pPr marL="914400" lvl="2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many of those classified as opposed thought the law </a:t>
            </a:r>
            <a:r>
              <a:rPr lang="en-US" sz="31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did not </a:t>
            </a:r>
            <a:br>
              <a:rPr lang="en-US" sz="31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1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go far enough</a:t>
            </a:r>
            <a:r>
              <a:rPr lang="en-US" sz="3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wanting a single-payer system for health insurance</a:t>
            </a:r>
            <a:r>
              <a:rPr lang="en-US" sz="3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br>
              <a:rPr lang="en-US" sz="4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4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3.2</a:t>
            </a: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The Fed Reserve is accused of “worsening inequality”. </a:t>
            </a:r>
          </a:p>
          <a:p>
            <a:pPr lvl="2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tabLst>
                <a:tab pos="1371600" algn="l"/>
              </a:tabLst>
            </a:pPr>
            <a:r>
              <a:rPr lang="en-US" sz="3100" kern="100" dirty="0"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some argue that easy money exacerbates inequality</a:t>
            </a:r>
            <a:br>
              <a:rPr lang="en-US" sz="3100" kern="100" dirty="0"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100" kern="100" dirty="0"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because it pushes up the stock market, benefiting the rich,</a:t>
            </a:r>
            <a:endParaRPr lang="en-US" sz="3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ct val="115000"/>
              </a:lnSpc>
              <a:spcBef>
                <a:spcPts val="0"/>
              </a:spcBef>
              <a:tabLst>
                <a:tab pos="1371600" algn="l"/>
              </a:tabLst>
            </a:pPr>
            <a:r>
              <a:rPr lang="en-US" sz="3100" kern="100" dirty="0"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</a:t>
            </a:r>
            <a:r>
              <a:rPr lang="en-US" sz="3100" kern="100" dirty="0"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hile others think that monetary</a:t>
            </a:r>
            <a:r>
              <a:rPr lang="en-US" sz="3100" i="1" kern="100" dirty="0"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tightening </a:t>
            </a:r>
            <a:r>
              <a:rPr lang="en-US" sz="3100" kern="100" dirty="0"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exacerbates</a:t>
            </a:r>
            <a:r>
              <a:rPr lang="en-US" sz="3100" i="1" kern="100" dirty="0"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100" kern="100" dirty="0"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inequality</a:t>
            </a:r>
          </a:p>
          <a:p>
            <a:pPr marL="914400" marR="0" lvl="2" indent="0">
              <a:lnSpc>
                <a:spcPct val="115000"/>
              </a:lnSpc>
              <a:spcBef>
                <a:spcPts val="0"/>
              </a:spcBef>
              <a:buNone/>
              <a:tabLst>
                <a:tab pos="1371600" algn="l"/>
              </a:tabLst>
            </a:pPr>
            <a:r>
              <a:rPr lang="en-US" sz="3100" kern="100" dirty="0"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because it raises unemployment.</a:t>
            </a:r>
            <a:endParaRPr lang="en-US" sz="3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A9B306A-8FC8-9E1C-06F0-95B0D563E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80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dirty="0"/>
              <a:t>Three example of “false imbalance” in reporting</a:t>
            </a:r>
          </a:p>
        </p:txBody>
      </p:sp>
    </p:spTree>
    <p:extLst>
      <p:ext uri="{BB962C8B-B14F-4D97-AF65-F5344CB8AC3E}">
        <p14:creationId xmlns:p14="http://schemas.microsoft.com/office/powerpoint/2010/main" val="191162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1807</TotalTime>
  <Words>862</Words>
  <Application>Microsoft Office PowerPoint</Application>
  <PresentationFormat>Widescreen</PresentationFormat>
  <Paragraphs>77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Three “big ideas”  </vt:lpstr>
      <vt:lpstr>Three “big ideas”</vt:lpstr>
      <vt:lpstr>PowerPoint Presentation</vt:lpstr>
      <vt:lpstr>1.2 Public policy choices</vt:lpstr>
      <vt:lpstr>2) Signaling, in US foreign policy</vt:lpstr>
      <vt:lpstr>It’s not just a problem of the US making threats it can’t carry out…</vt:lpstr>
      <vt:lpstr>2.3 Cases where advance signals matched         the actual subsequent response</vt:lpstr>
      <vt:lpstr>3) The syndrome of “false imbalance,” in reporting</vt:lpstr>
      <vt:lpstr>Three example of “false imbalance” in reporting</vt:lpstr>
      <vt:lpstr>Lastly, a current example of false imbalance in reporting:</vt:lpstr>
      <vt:lpstr>Three big ideas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Frankel, Jeffrey A.</dc:creator>
  <cp:lastModifiedBy>Frankel, Jeffrey A.</cp:lastModifiedBy>
  <cp:revision>33</cp:revision>
  <cp:lastPrinted>2024-05-16T22:51:11Z</cp:lastPrinted>
  <dcterms:created xsi:type="dcterms:W3CDTF">2024-05-03T17:06:52Z</dcterms:created>
  <dcterms:modified xsi:type="dcterms:W3CDTF">2024-05-16T23:13:06Z</dcterms:modified>
</cp:coreProperties>
</file>