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565" r:id="rId3"/>
    <p:sldId id="257" r:id="rId4"/>
    <p:sldId id="259" r:id="rId5"/>
    <p:sldId id="260" r:id="rId6"/>
    <p:sldId id="261" r:id="rId7"/>
    <p:sldId id="258" r:id="rId8"/>
    <p:sldId id="262" r:id="rId9"/>
    <p:sldId id="264" r:id="rId10"/>
    <p:sldId id="263" r:id="rId11"/>
    <p:sldId id="568" r:id="rId12"/>
    <p:sldId id="567" r:id="rId13"/>
    <p:sldId id="569" r:id="rId14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81F8CE-D442-46C4-9309-4058C5C011B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669AC3-ED60-4C14-8940-3A4676B66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3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5657-6036-C625-81D7-432213A6B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07A3BC-582D-7789-A0B9-0A355AD7A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066EF-5767-3567-33E5-BFFADB60C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90DC-2069-4B84-9DC1-EB8FA715533C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7362D-429A-041D-AC98-67853B80E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C29D-485F-DEF6-AF0E-52A78683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9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2669F-EC7C-E08F-C303-57E0CE81C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377AC-75C1-1578-5737-2279FF5A4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37522-6B66-1B48-9C34-5F34855D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8B5-CC05-41BB-8D53-B1C11B6B37A1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3F36A-9403-743B-7FD0-6758D658D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3D36A-1525-578E-1427-E35063BF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94778-8B2C-18F3-AD7A-4DA92DA8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248CA2-F027-A851-3BE3-24FF9CC97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1A8FE-9482-19E3-D11C-2BC060DF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B0-08AA-4008-B1CB-E16687AD0F0E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C5BAF-2C56-843E-A116-9FF76793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81D15-35DE-9078-9E5A-910DE9F54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3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B261-50DF-2DB2-9FC9-06BEBFA9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7C-7CB9-16E6-89FC-568420785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06900-299D-032F-7BE2-20ED953B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AB25-0B61-41C4-8A83-F0DEA9D1F561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B68AF-CCE9-2708-8DEA-B0200ACD4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CCAA1-3805-CEAC-A527-88CFB8B31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7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D132-8E0C-BA7A-570A-FCB0FFB89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13AB0-A33D-B64F-28DE-76A4F1DFA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C1076-594F-3EFE-6E56-747ADEB3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0ED0-E2B9-41D8-99E2-D9E9B026F75B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4B18D-A46C-0491-BB70-28B2F7BB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DE139-CBAA-C34F-D274-EAC184B8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0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ECC9F-C088-C4CE-8A5A-E2945FA15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3A377-9A5E-C06A-D20B-FECBCF55D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E4445-A78C-F079-C822-B1392A1C1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187C38-8C49-F79D-92DC-7889BD485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C7F69-7ECB-44BB-B9E2-546225B30B3E}" type="datetime1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FC787-C544-8B84-6540-B48C0C6BE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2A3B0-80A8-C7E3-7A03-B4059ECE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6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84E38-B554-E944-474D-307C0E6F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6F949-C85C-E471-FD18-DB8EFF098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BB648-9942-F23D-47B3-BED8FC52C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B29999-24B6-B038-55F4-91D0A9176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EA350-473F-0EF4-3E7C-5790F479D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4AD78C-ACB4-8086-C005-0BAEF9DD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EEA0-DEAB-4948-9F46-8F019A50D9CD}" type="datetime1">
              <a:rPr lang="en-US" smtClean="0"/>
              <a:t>4/5/2023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2E243C-994C-ACF2-333E-80FD60A0C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03EE44-D5C6-B941-F30F-292D3E5DA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1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E54EE-6C95-8993-FDD7-4A026F80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A4C03-39BC-5A6E-7086-F52560DD7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845-9F79-4C56-84AC-50ADF6F671E9}" type="datetime1">
              <a:rPr lang="en-US" smtClean="0"/>
              <a:t>4/5/2023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FADB39-3958-194A-10AF-C6D57897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E9CA3B-B935-DD13-F17C-71E43E52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F17FA-D861-E81A-572F-453D831D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E1096-298E-4961-A0BE-DF62FB6877CA}" type="datetime1">
              <a:rPr lang="en-US" smtClean="0"/>
              <a:t>4/5/2023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1A711-CEC9-5191-CF21-B8B5C7C8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D86EA-ED9E-0DF0-4A26-46121D3A2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854-EAD4-AD16-AF4C-8645AF45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90BE0-19FB-44C4-6829-62631B729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679CA-32D0-2BCB-41D5-0992C6194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87BE2-BBC3-1262-5320-3AC2463E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149-93F4-4892-81F0-27BEE0B1B7AB}" type="datetime1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335D1-56E2-A9F5-DD4D-85AD428E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4155A-9E0B-5870-C8F3-0040D6BAF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6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4B74D-6597-64E1-98DC-6E65D62A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E0A2BD-DD71-75BC-451E-CDFF6AEE9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407D6-DE65-CA32-BE6C-D3FE6E052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D7A1F-0A2F-BEA5-DF1E-D3BD4C6E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FE350-ED90-4135-BF47-D7B4A0C9F16A}" type="datetime1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01C7F-9F14-77E8-05EF-F4AB2238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DCA85-079D-5B3D-22C4-EF62E1D41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9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63A6F2-E61E-D7AC-DFFD-3E434AE1E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3A861-387F-FAB8-D653-1422B39A9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772FF-7FB9-E589-8A06-A0B7F498C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D8295-5AD8-4E51-A9A0-A10A6808FF8D}" type="datetime1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8C93D-8933-A482-0C70-98DAFB0EE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FA5AA-BC1B-AF6D-F435-AF69AE8DB3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256B2-BA36-4908-9BF8-E832540A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us-coin-values-advisor.com/images/Presidential-Dollar-Unique-Edge-Lg.jpg&amp;imgrefurl=http://www.us-coin-values-advisor.com/presidential-dollar-edge-design.html&amp;usg=__UZJ9iRlYSOo40ON5wO3zmupl6sQ=&amp;h=369&amp;w=480&amp;sz=62&amp;hl=en&amp;start=81&amp;zoom=1&amp;um=1&amp;itbs=1&amp;tbnid=RRPd1tueEqZQ_M:&amp;tbnh=99&amp;tbnw=129&amp;prev=/images?q=coin&amp;start=63&amp;um=1&amp;hl=en&amp;sa=N&amp;rlz=1T4RNWE_enUS312US312&amp;ndsp=21&amp;tbs=isch:1" TargetMode="Externa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us-coin-values-advisor.com/images/Presidential-Dollar-Unique-Edge-Lg.jpg&amp;imgrefurl=http://www.us-coin-values-advisor.com/presidential-dollar-edge-design.html&amp;usg=__UZJ9iRlYSOo40ON5wO3zmupl6sQ=&amp;h=369&amp;w=480&amp;sz=62&amp;hl=en&amp;start=81&amp;zoom=1&amp;um=1&amp;itbs=1&amp;tbnid=RRPd1tueEqZQ_M:&amp;tbnh=99&amp;tbnw=129&amp;prev=/images?q=coin&amp;start=63&amp;um=1&amp;hl=en&amp;sa=N&amp;rlz=1T4RNWE_enUS312US312&amp;ndsp=21&amp;tbs=isch:1" TargetMode="Externa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7CC8E777-9815-98E1-6907-686A771B9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687" y="5258492"/>
            <a:ext cx="2333625" cy="60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arvard Kennedy School... - Harvard Kennedy School Phil Alums">
            <a:extLst>
              <a:ext uri="{FF2B5EF4-FFF2-40B4-BE49-F238E27FC236}">
                <a16:creationId xmlns:a16="http://schemas.microsoft.com/office/drawing/2014/main" id="{F5A453E7-C83A-7CF8-9A85-A858572F3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52" y="4421266"/>
            <a:ext cx="4640383" cy="224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8ABBE7F-60F1-A584-C476-C5529FC8E717}"/>
              </a:ext>
            </a:extLst>
          </p:cNvPr>
          <p:cNvSpPr txBox="1">
            <a:spLocks/>
          </p:cNvSpPr>
          <p:nvPr/>
        </p:nvSpPr>
        <p:spPr>
          <a:xfrm>
            <a:off x="1524000" y="648654"/>
            <a:ext cx="9144000" cy="28216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+mn-lt"/>
              </a:rPr>
              <a:t>Global Monetary Coordination</a:t>
            </a:r>
            <a:br>
              <a:rPr lang="en-US" sz="2100" dirty="0">
                <a:latin typeface="+mn-lt"/>
              </a:rPr>
            </a:br>
            <a:endParaRPr lang="en-US" sz="2100" dirty="0">
              <a:latin typeface="+mn-lt"/>
            </a:endParaRPr>
          </a:p>
          <a:p>
            <a:br>
              <a:rPr lang="en-US" sz="2100" dirty="0">
                <a:latin typeface="+mn-lt"/>
              </a:rPr>
            </a:br>
            <a:r>
              <a:rPr lang="en-US" sz="4400" dirty="0">
                <a:latin typeface="+mn-lt"/>
              </a:rPr>
              <a:t>Jeffrey Frankel</a:t>
            </a:r>
            <a:br>
              <a:rPr lang="en-US" sz="4400" dirty="0">
                <a:latin typeface="+mn-lt"/>
              </a:rPr>
            </a:br>
            <a:r>
              <a:rPr lang="en-US" sz="3600" dirty="0">
                <a:latin typeface="+mn-lt"/>
              </a:rPr>
              <a:t>Professor, Harvard University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13FD5C2-2CA8-93C1-3031-0B6B2A5D1A38}"/>
              </a:ext>
            </a:extLst>
          </p:cNvPr>
          <p:cNvSpPr txBox="1">
            <a:spLocks/>
          </p:cNvSpPr>
          <p:nvPr/>
        </p:nvSpPr>
        <p:spPr>
          <a:xfrm>
            <a:off x="1479932" y="3712680"/>
            <a:ext cx="9144000" cy="1608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3200" dirty="0">
                <a:solidFill>
                  <a:srgbClr val="1F1F1F"/>
                </a:solidFill>
                <a:ea typeface="Calibri" panose="020F0502020204030204" pitchFamily="34" charset="0"/>
              </a:rPr>
              <a:t>Panel Discussion, Friday, April 7, 2023</a:t>
            </a:r>
            <a:endParaRPr lang="en-US" sz="300" dirty="0">
              <a:solidFill>
                <a:srgbClr val="1F1F1F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sz="300" dirty="0">
              <a:solidFill>
                <a:srgbClr val="1F1F1F"/>
              </a:solidFill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solidFill>
                  <a:srgbClr val="1F1F1F"/>
                </a:solidFill>
                <a:ea typeface="Calibri" panose="020F0502020204030204" pitchFamily="34" charset="0"/>
              </a:rPr>
              <a:t>EGROW Foundation Webinar Series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9791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1491F-27E3-0EB2-9567-57C9FF90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973"/>
            <a:ext cx="10515600" cy="123232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The competitive appreciation game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24743-71B9-50AB-45CE-361C3B334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99" y="1605284"/>
            <a:ext cx="11784378" cy="50170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2022, priority shifted to fighting inflation, which exceeds IT targets.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 about trade deficits faded.</a:t>
            </a:r>
            <a:b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Fed raised US interest rates (as did others).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The $ appreciated, exporting inflation to other countries.  Esp. commodities.</a:t>
            </a:r>
            <a:b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Say hello to “reverse currency wars.”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Countries raise interest rates,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hoping to appreciate their currencies 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to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 inflation toward targets.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non-cooperative equilibrium, global interest rates are too high,</a:t>
            </a:r>
          </a:p>
          <a:p>
            <a:pPr lvl="3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urting EM economies with $-denominated debts.</a:t>
            </a:r>
            <a:b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3">
              <a:lnSpc>
                <a:spcPct val="107000"/>
              </a:lnSpc>
              <a:spcBef>
                <a:spcPts val="0"/>
              </a:spcBef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view would imply gains from cooperating </a:t>
            </a:r>
            <a:b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moderate interest rates.</a:t>
            </a:r>
            <a:endParaRPr lang="en-US" sz="3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C7B32-7D6D-9519-0C9D-2C555087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4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FBA9-BA69-70F7-2AEC-DAADA3CFB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921" y="87223"/>
            <a:ext cx="6444363" cy="1179716"/>
          </a:xfrm>
        </p:spPr>
        <p:txBody>
          <a:bodyPr>
            <a:normAutofit/>
          </a:bodyPr>
          <a:lstStyle/>
          <a:p>
            <a:r>
              <a:rPr lang="en-US" sz="3600" dirty="0"/>
              <a:t>Inflation rose globally in 2021-22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92DDA36-5F5C-ECCF-FBF7-D87E8CA0F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4050" y="1266938"/>
            <a:ext cx="8091897" cy="453120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D5130-C8F4-FCD0-E202-DBE430B84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ADE59-8F4F-D022-A31F-F02E9DF0EFA0}"/>
              </a:ext>
            </a:extLst>
          </p:cNvPr>
          <p:cNvSpPr txBox="1"/>
          <p:nvPr/>
        </p:nvSpPr>
        <p:spPr>
          <a:xfrm>
            <a:off x="1112706" y="5840767"/>
            <a:ext cx="106753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IMF </a:t>
            </a:r>
            <a:r>
              <a:rPr lang="en-US" i="1" dirty="0"/>
              <a:t>World Economic Outlook</a:t>
            </a:r>
            <a:r>
              <a:rPr lang="en-US" dirty="0"/>
              <a:t>, Jan. 2023.   Data sources: Haver Analytics; &amp;  IMF staff calculations. </a:t>
            </a:r>
            <a:br>
              <a:rPr lang="en-US" dirty="0"/>
            </a:br>
            <a:r>
              <a:rPr lang="en-US" dirty="0"/>
              <a:t>Inflation across 18 advanced economies and 17 emerging market &amp; developing economies. </a:t>
            </a:r>
            <a:br>
              <a:rPr lang="en-US" dirty="0"/>
            </a:br>
            <a:r>
              <a:rPr lang="en-US" dirty="0"/>
              <a:t>The gray bands depict the 10th to 90th percentiles of inflation across economies.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E0BF51-8B80-BF24-3C96-8E8E4AE271BC}"/>
              </a:ext>
            </a:extLst>
          </p:cNvPr>
          <p:cNvSpPr/>
          <p:nvPr/>
        </p:nvSpPr>
        <p:spPr>
          <a:xfrm>
            <a:off x="2724213" y="2129308"/>
            <a:ext cx="291356" cy="29135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C148EB-A4E6-7E58-6049-419F789384E5}"/>
              </a:ext>
            </a:extLst>
          </p:cNvPr>
          <p:cNvCxnSpPr>
            <a:cxnSpLocks/>
          </p:cNvCxnSpPr>
          <p:nvPr/>
        </p:nvCxnSpPr>
        <p:spPr>
          <a:xfrm>
            <a:off x="2523872" y="4549972"/>
            <a:ext cx="7347241" cy="0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08E03A6-6B42-D239-3655-925E4071EDDF}"/>
              </a:ext>
            </a:extLst>
          </p:cNvPr>
          <p:cNvSpPr txBox="1"/>
          <p:nvPr/>
        </p:nvSpPr>
        <p:spPr>
          <a:xfrm>
            <a:off x="9931709" y="4439796"/>
            <a:ext cx="74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target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A96D2C-49CD-870B-E000-3548DCCCA870}"/>
              </a:ext>
            </a:extLst>
          </p:cNvPr>
          <p:cNvSpPr txBox="1"/>
          <p:nvPr/>
        </p:nvSpPr>
        <p:spPr>
          <a:xfrm>
            <a:off x="3059935" y="6737077"/>
            <a:ext cx="6097836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" dirty="0"/>
              <a:t>https://www.imf.org/en/Publications/WEO/Issues/2023/01/31/world-economic-outlook-update-january-2023#:~:text=Global%20inflation%20is%20expected%20to,levels%20of%20about%203.5%20percent.</a:t>
            </a:r>
          </a:p>
        </p:txBody>
      </p:sp>
    </p:spTree>
    <p:extLst>
      <p:ext uri="{BB962C8B-B14F-4D97-AF65-F5344CB8AC3E}">
        <p14:creationId xmlns:p14="http://schemas.microsoft.com/office/powerpoint/2010/main" val="133703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25A10-7022-805E-9B50-746A2647A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5017" y="373231"/>
            <a:ext cx="9144000" cy="180810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Global Monetary Coordination</a:t>
            </a:r>
            <a:br>
              <a:rPr lang="en-US" sz="54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r>
              <a:rPr lang="en-US" sz="4400" dirty="0">
                <a:latin typeface="+mn-lt"/>
              </a:rPr>
              <a:t>Jeffrey Frankel</a:t>
            </a:r>
            <a:endParaRPr lang="en-US" sz="3600" dirty="0">
              <a:latin typeface="+mn-lt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CE52138-85C3-9B99-066C-B1DF7F5AA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580" y="5376826"/>
            <a:ext cx="3758328" cy="97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arvard Kennedy School... - Harvard Kennedy School Phil Alums">
            <a:extLst>
              <a:ext uri="{FF2B5EF4-FFF2-40B4-BE49-F238E27FC236}">
                <a16:creationId xmlns:a16="http://schemas.microsoft.com/office/drawing/2014/main" id="{AE8DA68E-16BB-4421-B4AE-98A9F4073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04" y="4290092"/>
            <a:ext cx="6449879" cy="312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9">
            <a:extLst>
              <a:ext uri="{FF2B5EF4-FFF2-40B4-BE49-F238E27FC236}">
                <a16:creationId xmlns:a16="http://schemas.microsoft.com/office/drawing/2014/main" id="{D29BEF0F-31AA-0A85-A6F7-6747D6C772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154" y="2357608"/>
            <a:ext cx="10517437" cy="1611217"/>
          </a:xfrm>
        </p:spPr>
        <p:txBody>
          <a:bodyPr>
            <a:noAutofit/>
          </a:bodyPr>
          <a:lstStyle/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“International Coordination,“ 2016, in </a:t>
            </a:r>
            <a:r>
              <a:rPr lang="en-US" b="0" i="1" dirty="0">
                <a:effectLst/>
                <a:latin typeface="Arial" panose="020B0604020202020204" pitchFamily="34" charset="0"/>
              </a:rPr>
              <a:t>Policy Challenges in a Diverging Global Economy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R.Glick</a:t>
            </a:r>
            <a:r>
              <a:rPr lang="en-US" b="0" i="0" dirty="0">
                <a:effectLst/>
                <a:latin typeface="Arial" panose="020B0604020202020204" pitchFamily="34" charset="0"/>
              </a:rPr>
              <a:t> &amp;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M.Spiegel</a:t>
            </a:r>
            <a:r>
              <a:rPr lang="en-US" b="0" i="0" dirty="0">
                <a:effectLst/>
                <a:latin typeface="Arial" panose="020B0604020202020204" pitchFamily="34" charset="0"/>
              </a:rPr>
              <a:t>, </a:t>
            </a:r>
            <a:r>
              <a:rPr lang="en-US" b="0" i="0" dirty="0">
                <a:solidFill>
                  <a:srgbClr val="1E1E1E"/>
                </a:solidFill>
                <a:effectLst/>
                <a:latin typeface="Arial" panose="020B0604020202020204" pitchFamily="34" charset="0"/>
              </a:rPr>
              <a:t>eds. (FRBSF).</a:t>
            </a:r>
            <a:endParaRPr lang="en-US" sz="500" b="0" i="0" dirty="0">
              <a:solidFill>
                <a:srgbClr val="1E1E1E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00" dirty="0">
              <a:solidFill>
                <a:srgbClr val="1E1E1E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"Get Ready for Reverse Currency Wars," 2022, </a:t>
            </a:r>
            <a:r>
              <a:rPr lang="en-US" b="0" i="1" dirty="0">
                <a:effectLst/>
                <a:latin typeface="Arial" panose="020B0604020202020204" pitchFamily="34" charset="0"/>
              </a:rPr>
              <a:t>Project Syndicate, </a:t>
            </a:r>
            <a:r>
              <a:rPr lang="en-US" b="0" i="0" dirty="0">
                <a:effectLst/>
                <a:latin typeface="Arial" panose="020B0604020202020204" pitchFamily="34" charset="0"/>
              </a:rPr>
              <a:t>May 25. </a:t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b="0" i="1" dirty="0">
                <a:effectLst/>
                <a:latin typeface="Arial" panose="020B0604020202020204" pitchFamily="34" charset="0"/>
              </a:rPr>
              <a:t> The Globe and Mail </a:t>
            </a:r>
            <a:r>
              <a:rPr lang="en-US" b="0" dirty="0">
                <a:effectLst/>
                <a:latin typeface="Arial" panose="020B0604020202020204" pitchFamily="34" charset="0"/>
              </a:rPr>
              <a:t>or</a:t>
            </a:r>
            <a:r>
              <a:rPr lang="en-US" b="0" i="1" dirty="0">
                <a:effectLst/>
                <a:latin typeface="Arial" panose="020B0604020202020204" pitchFamily="34" charset="0"/>
              </a:rPr>
              <a:t> Korea Herald, </a:t>
            </a:r>
            <a:r>
              <a:rPr lang="en-US" b="0" i="0" dirty="0">
                <a:solidFill>
                  <a:srgbClr val="1E1E1E"/>
                </a:solidFill>
                <a:effectLst/>
                <a:latin typeface="Arial" panose="020B0604020202020204" pitchFamily="34" charset="0"/>
              </a:rPr>
              <a:t>May 30.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“Nominal GDP Targeting for Developing Countries,” with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Pranjul</a:t>
            </a:r>
            <a:r>
              <a:rPr lang="en-US" b="0" i="0" dirty="0">
                <a:effectLst/>
                <a:latin typeface="Arial" panose="020B0604020202020204" pitchFamily="34" charset="0"/>
              </a:rPr>
              <a:t> Bhandari, 2017, </a:t>
            </a:r>
            <a:r>
              <a:rPr lang="en-US" b="0" i="1" dirty="0">
                <a:effectLst/>
                <a:latin typeface="Arial" panose="020B0604020202020204" pitchFamily="34" charset="0"/>
              </a:rPr>
              <a:t>Research in Economics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(Elsevier), vol.71, 3, Sept., pp. 491-506.</a:t>
            </a:r>
            <a:br>
              <a:rPr lang="en-US" b="0" i="0" dirty="0">
                <a:effectLst/>
                <a:latin typeface="Arial" panose="020B0604020202020204" pitchFamily="34" charset="0"/>
              </a:rPr>
            </a:br>
            <a:r>
              <a:rPr lang="en-US" b="0" i="0" dirty="0">
                <a:effectLst/>
                <a:latin typeface="Arial" panose="020B0604020202020204" pitchFamily="34" charset="0"/>
              </a:rPr>
              <a:t>NBER WP 20898.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09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6927C-8B28-539F-9A23-689ECF0FB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Appendix 1:  In the exporting unemployment game, coordination entails joint expansion.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EBB619-1AC4-80B1-1071-8749877A16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357" y="1690688"/>
            <a:ext cx="7542193" cy="524823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0337F-D42D-4B25-0AEF-F7DBDAAE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8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285750"/>
            <a:ext cx="12081831" cy="135222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+mn-lt"/>
              </a:rPr>
              <a:t>1. Spillover effects of the “taper tantrum” of May 2013</a:t>
            </a:r>
            <a:br>
              <a:rPr lang="en-US" sz="600" dirty="0">
                <a:latin typeface="+mn-lt"/>
              </a:rPr>
            </a:br>
            <a:endParaRPr lang="en-US" sz="3200" dirty="0">
              <a:latin typeface="+mn-lt"/>
            </a:endParaRPr>
          </a:p>
        </p:txBody>
      </p:sp>
      <p:pic>
        <p:nvPicPr>
          <p:cNvPr id="1026" name="Picture 2" descr="http://www.frbsf.org/economic-research/files/2014-06-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269" y="1842575"/>
            <a:ext cx="7696200" cy="436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05200" y="6227802"/>
            <a:ext cx="6172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Jay Powell, 2013, “Advanced Economy Monetary Policy and Emerging Market Economies.” </a:t>
            </a:r>
            <a:br>
              <a:rPr lang="en-US" sz="1100" dirty="0">
                <a:solidFill>
                  <a:prstClr val="black"/>
                </a:solidFill>
              </a:rPr>
            </a:br>
            <a:r>
              <a:rPr lang="en-US" sz="1100" dirty="0">
                <a:solidFill>
                  <a:prstClr val="black"/>
                </a:solidFill>
              </a:rPr>
              <a:t>Speech at the Federal Reserve Bank of San Francisco Asia Economic Policy Conference, Nov.</a:t>
            </a:r>
            <a:br>
              <a:rPr lang="en-US" sz="1100" dirty="0">
                <a:solidFill>
                  <a:prstClr val="black"/>
                </a:solidFill>
              </a:rPr>
            </a:br>
            <a:r>
              <a:rPr lang="en-US" sz="800" dirty="0">
                <a:solidFill>
                  <a:prstClr val="black"/>
                </a:solidFill>
              </a:rPr>
              <a:t>http://www.frbsf.org/economic-research/publications/economic-letter/2014/march/federal-reserve-tapering-emerging-markets/ 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121268" y="4052374"/>
            <a:ext cx="457200" cy="1524000"/>
          </a:xfrm>
          <a:prstGeom prst="straightConnector1">
            <a:avLst/>
          </a:prstGeom>
          <a:ln w="1079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https://encrypted-tbn1.gstatic.com/images?q=tbn:ANd9GcQPU4tcwHrDp49Nk8RpHZSMSdnQ4dvN1nwA6l5ZsbT_vDQzX9y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386" y="2380998"/>
            <a:ext cx="1948543" cy="145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1814D-FFDC-4C6B-810A-96A640AD07F5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3B95E7-0547-77C4-D70D-5DC5DF7D33EF}"/>
              </a:ext>
            </a:extLst>
          </p:cNvPr>
          <p:cNvSpPr txBox="1">
            <a:spLocks/>
          </p:cNvSpPr>
          <p:nvPr/>
        </p:nvSpPr>
        <p:spPr>
          <a:xfrm>
            <a:off x="251460" y="900858"/>
            <a:ext cx="12047220" cy="11565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+mn-lt"/>
              </a:rPr>
              <a:t>After Fed taper talk, US interest rates rose &amp; EM capital flows reversed.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2F5BE-64F3-3452-8F83-7F2DC1C2DDB1}"/>
              </a:ext>
            </a:extLst>
          </p:cNvPr>
          <p:cNvSpPr txBox="1"/>
          <p:nvPr/>
        </p:nvSpPr>
        <p:spPr>
          <a:xfrm>
            <a:off x="434340" y="2251710"/>
            <a:ext cx="20666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Net capital flows </a:t>
            </a:r>
            <a:br>
              <a:rPr lang="en-US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to Emerging Market economies</a:t>
            </a:r>
          </a:p>
        </p:txBody>
      </p:sp>
    </p:spTree>
    <p:extLst>
      <p:ext uri="{BB962C8B-B14F-4D97-AF65-F5344CB8AC3E}">
        <p14:creationId xmlns:p14="http://schemas.microsoft.com/office/powerpoint/2010/main" val="73994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8CF6-9710-EFCE-E7A0-0EDA396C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59" y="396605"/>
            <a:ext cx="10515600" cy="127795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Calls for international monetary coordination 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followed the taper tantrum.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B167C-171E-C84D-C1D9-5370BEDA9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336" y="2521487"/>
            <a:ext cx="10515600" cy="3879314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Raghuram Rajan, Governor, </a:t>
            </a:r>
            <a:b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Reserve Bank of India, Jan. 2014:</a:t>
            </a:r>
            <a:b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“International monetary cooperation has broken down… The U.S. should worry about the effects of its policies on the rest of the world.”</a:t>
            </a:r>
            <a:br>
              <a:rPr lang="en-US" sz="1000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</a:br>
            <a:endParaRPr lang="en-US" sz="10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Brisbane Action Plan, G20, Nov. 2014:</a:t>
            </a:r>
            <a:b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“We are determined to step up our cooperation to provide significant new momentum to the global economy; boost demand and jobs…”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81F76-7A2E-958A-CA0F-CBBBE69B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 descr="Inspiring Success Story of Raghuram Rajan - Governor of the Reserve Bank of  India">
            <a:extLst>
              <a:ext uri="{FF2B5EF4-FFF2-40B4-BE49-F238E27FC236}">
                <a16:creationId xmlns:a16="http://schemas.microsoft.com/office/drawing/2014/main" id="{3409189F-306C-1DE0-C6C0-3FB674765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749" y="1560515"/>
            <a:ext cx="2971915" cy="164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00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13644-F8B1-F92F-124F-DDDE29646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2. Coordination as game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1BF51-2192-D922-431E-C1119876A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0736855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 theory has a specific definition of coordination: 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agreement to set policies jointly, in such a way that the package leaves all participants better off than they would be in the Nash non-cooperative equilibrium where each ”player” takes the policies of the others as given. 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apply game theory to recent macroeconomic history.  Three “games”: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“Exporting unemployment” game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“Currency wars” game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Competitive appreciation game.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F305A-46EF-523C-C7C6-A08F9EFFC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0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E76C-209B-A6D2-5296-C2199DC8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3. The “exporting unemployment”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669B8-1845-78BE-381F-7814FB8B7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029" y="1646620"/>
            <a:ext cx="10763479" cy="44862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Joint fiscal expansion is a classic case of coordination.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non-cooperative equilibrium, each country holds back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increasing spending, for fear of worsening its trade deficit.  </a:t>
            </a:r>
            <a:b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seeks to export unemployment to its neighbors.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 global demand deficiency =&gt; low growth &amp; employment.  As in the 1930s.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 offers a solution, the “locomotive theory”: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ountries agree to joint fiscal stimulus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=&gt; the world is pulled out of recession.</a:t>
            </a:r>
          </a:p>
          <a:p>
            <a:pPr marL="971550" lvl="1" indent="-51435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Examples:</a:t>
            </a:r>
          </a:p>
          <a:p>
            <a:pPr lvl="2"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Bonn G7 summit in 1978.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first G20 Leaders’ summits, in 2008-09 (GFC).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9B2EA-49B2-2056-0F9F-4B917072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23" descr="j0320954">
            <a:extLst>
              <a:ext uri="{FF2B5EF4-FFF2-40B4-BE49-F238E27FC236}">
                <a16:creationId xmlns:a16="http://schemas.microsoft.com/office/drawing/2014/main" id="{7E9458EC-C8CA-67AF-AC28-012D83B36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6585" y="4572002"/>
            <a:ext cx="1782855" cy="1046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00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44C5C90-C331-ED93-F9C0-D7A245A2E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96068"/>
              </p:ext>
            </p:extLst>
          </p:nvPr>
        </p:nvGraphicFramePr>
        <p:xfrm>
          <a:off x="837283" y="584642"/>
          <a:ext cx="10528864" cy="522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559">
                  <a:extLst>
                    <a:ext uri="{9D8B030D-6E8A-4147-A177-3AD203B41FA5}">
                      <a16:colId xmlns:a16="http://schemas.microsoft.com/office/drawing/2014/main" val="4164067419"/>
                    </a:ext>
                  </a:extLst>
                </a:gridCol>
                <a:gridCol w="3982107">
                  <a:extLst>
                    <a:ext uri="{9D8B030D-6E8A-4147-A177-3AD203B41FA5}">
                      <a16:colId xmlns:a16="http://schemas.microsoft.com/office/drawing/2014/main" val="18859503"/>
                    </a:ext>
                  </a:extLst>
                </a:gridCol>
                <a:gridCol w="4584198">
                  <a:extLst>
                    <a:ext uri="{9D8B030D-6E8A-4147-A177-3AD203B41FA5}">
                      <a16:colId xmlns:a16="http://schemas.microsoft.com/office/drawing/2014/main" val="3080672107"/>
                    </a:ext>
                  </a:extLst>
                </a:gridCol>
              </a:tblGrid>
              <a:tr h="957591">
                <a:tc gridSpan="3">
                  <a:txBody>
                    <a:bodyPr/>
                    <a:lstStyle/>
                    <a:p>
                      <a:r>
                        <a:rPr lang="en-US" sz="3200" dirty="0"/>
                        <a:t>The exporting unemployment game (“locomotive theory”)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907425"/>
                  </a:ext>
                </a:extLst>
              </a:tr>
              <a:tr h="95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6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US</a:t>
                      </a:r>
                      <a:r>
                        <a:rPr lang="en-US" sz="16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tightens fiscally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6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US expands fiscally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9256908"/>
                  </a:ext>
                </a:extLst>
              </a:tr>
              <a:tr h="1653406">
                <a:tc>
                  <a:txBody>
                    <a:bodyPr/>
                    <a:lstStyle/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Europe tightens fiscally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Non-cooperative “beggar-</a:t>
                      </a:r>
                      <a:b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thy-neighbor” equilibrium: </a:t>
                      </a:r>
                      <a:b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global recession.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US runs trade deficit; complains</a:t>
                      </a:r>
                      <a:b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on behalf of its exporters</a:t>
                      </a:r>
                      <a:b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&amp; import-competing firms.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379266"/>
                  </a:ext>
                </a:extLst>
              </a:tr>
              <a:tr h="1653406">
                <a:tc>
                  <a:txBody>
                    <a:bodyPr/>
                    <a:lstStyle/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Europe expands fiscally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Europe complains, on behalf of its exporters and import-competing firms.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Cooperative “locomotive” outcome: nobody achieves a trade surplus, but higher spending lifts all boats.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879877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47B7C76-EB3F-15D6-CF64-8A3612A79682}"/>
              </a:ext>
            </a:extLst>
          </p:cNvPr>
          <p:cNvSpPr/>
          <p:nvPr/>
        </p:nvSpPr>
        <p:spPr>
          <a:xfrm>
            <a:off x="2699132" y="2512896"/>
            <a:ext cx="3701657" cy="128342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C311D8E8-019A-A7BA-3E06-417B0EBB3706}"/>
              </a:ext>
            </a:extLst>
          </p:cNvPr>
          <p:cNvSpPr/>
          <p:nvPr/>
        </p:nvSpPr>
        <p:spPr>
          <a:xfrm rot="18953942">
            <a:off x="6310698" y="3699818"/>
            <a:ext cx="400523" cy="60751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5F931E-A37E-6A87-7B25-B220194FE230}"/>
              </a:ext>
            </a:extLst>
          </p:cNvPr>
          <p:cNvSpPr/>
          <p:nvPr/>
        </p:nvSpPr>
        <p:spPr>
          <a:xfrm>
            <a:off x="6797409" y="4134468"/>
            <a:ext cx="4483865" cy="1418033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9" name="Picture 23" descr="j0320954">
            <a:extLst>
              <a:ext uri="{FF2B5EF4-FFF2-40B4-BE49-F238E27FC236}">
                <a16:creationId xmlns:a16="http://schemas.microsoft.com/office/drawing/2014/main" id="{06063A9F-8C12-D31A-49FE-7F7D6D445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288" y="5640636"/>
            <a:ext cx="1782855" cy="100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009965-54DB-C3B3-1640-7A54F747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6</a:t>
            </a:fld>
            <a:endParaRPr lang="en-US"/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C0B95B80-4C31-D7C9-8F87-1C92062FBAA1}"/>
              </a:ext>
            </a:extLst>
          </p:cNvPr>
          <p:cNvSpPr/>
          <p:nvPr/>
        </p:nvSpPr>
        <p:spPr>
          <a:xfrm flipV="1">
            <a:off x="914406" y="2555913"/>
            <a:ext cx="396603" cy="1191316"/>
          </a:xfrm>
          <a:prstGeom prst="leftBracke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E48614DF-12A0-435D-D4FE-6E07E0C488C4}"/>
              </a:ext>
            </a:extLst>
          </p:cNvPr>
          <p:cNvSpPr/>
          <p:nvPr/>
        </p:nvSpPr>
        <p:spPr>
          <a:xfrm rot="5400000" flipV="1">
            <a:off x="4427471" y="177587"/>
            <a:ext cx="498374" cy="3558437"/>
          </a:xfrm>
          <a:prstGeom prst="leftBracke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Left Bracket 12">
            <a:extLst>
              <a:ext uri="{FF2B5EF4-FFF2-40B4-BE49-F238E27FC236}">
                <a16:creationId xmlns:a16="http://schemas.microsoft.com/office/drawing/2014/main" id="{B916A52B-739F-B552-BD06-E197CFA82202}"/>
              </a:ext>
            </a:extLst>
          </p:cNvPr>
          <p:cNvSpPr/>
          <p:nvPr/>
        </p:nvSpPr>
        <p:spPr>
          <a:xfrm flipV="1">
            <a:off x="990345" y="4238927"/>
            <a:ext cx="317997" cy="1191316"/>
          </a:xfrm>
          <a:prstGeom prst="leftBracket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50"/>
              </a:solidFill>
            </a:endParaRPr>
          </a:p>
        </p:txBody>
      </p:sp>
      <p:sp>
        <p:nvSpPr>
          <p:cNvPr id="14" name="Left Bracket 13">
            <a:extLst>
              <a:ext uri="{FF2B5EF4-FFF2-40B4-BE49-F238E27FC236}">
                <a16:creationId xmlns:a16="http://schemas.microsoft.com/office/drawing/2014/main" id="{D5FE120B-1390-E701-D9F4-6FAD1EA02AF1}"/>
              </a:ext>
            </a:extLst>
          </p:cNvPr>
          <p:cNvSpPr/>
          <p:nvPr/>
        </p:nvSpPr>
        <p:spPr>
          <a:xfrm rot="5400000" flipV="1">
            <a:off x="8639656" y="67235"/>
            <a:ext cx="498376" cy="3825018"/>
          </a:xfrm>
          <a:prstGeom prst="leftBracket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4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DF17-9427-801A-96C5-49D55E48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7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 similar case for cooperative joint 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monetary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expansion?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4C58A-3135-FFB5-5321-109626E2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81" y="1784731"/>
            <a:ext cx="10862630" cy="47813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Rajan’s specific complaint in 2014: the Fed was switching from QE </a:t>
            </a:r>
            <a:b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 tighter monetary policy, hurting other countries.</a:t>
            </a:r>
            <a:b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view, coordination =&gt; agreeing to keep money easy.</a:t>
            </a:r>
            <a:b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monetary policy differs from fiscal policy, </a:t>
            </a:r>
            <a:b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that its effects on trade are ambiguous</a:t>
            </a:r>
            <a:r>
              <a:rPr lang="en-US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 one hand, yes, when the Fed cuts interest rates (as in response 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2020 pandemic), faster US growth pulls in more imports. 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 other hand, the dollar depreciates, making it</a:t>
            </a: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harder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producers in other countries to compete with US producers.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F6B7D-8A44-87B8-140D-380F2544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1491F-27E3-0EB2-9567-57C9FF90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80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The competitive depreciation game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24743-71B9-50AB-45CE-361C3B334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607" y="1660369"/>
            <a:ext cx="11534660" cy="511894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2003 onward, the US complained 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China kept its RMB unfairly undervalued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2010-11, Brazilian leaders coined the phrase “currency wars.”  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complained that the Fed (+ subsequently BoJ &amp; ECB) had eased excessively (QE), 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seeking to depreciate its own currency &amp; so improve its trade balance.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Brazil said upward pressure on other currencies, like its real, hurt its exporters.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competition was deemed particularly acute then, because the ZLB limited the Fed, ECB &amp; BoJ from the usual stimulus by low interest rates.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this game, 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cooperative solution is to adopt fixed exchange rates.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was one motivation behind Bretton Woods in 1944,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said to be a reaction to the competitive devaluations of the 1930s.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6CB93-F64B-74B2-93A4-53853460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6" descr="MC900331618[1]">
            <a:extLst>
              <a:ext uri="{FF2B5EF4-FFF2-40B4-BE49-F238E27FC236}">
                <a16:creationId xmlns:a16="http://schemas.microsoft.com/office/drawing/2014/main" id="{F50AF995-8434-99A8-956B-AA1E475CD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827" y="1734031"/>
            <a:ext cx="1670223" cy="948359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" name="Picture 7" descr="Presidential-Dollar-Unique-Edge-Lg">
            <a:hlinkClick r:id="rId3"/>
            <a:extLst>
              <a:ext uri="{FF2B5EF4-FFF2-40B4-BE49-F238E27FC236}">
                <a16:creationId xmlns:a16="http://schemas.microsoft.com/office/drawing/2014/main" id="{6A3B455E-7DD0-4743-15B3-222E6759B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557750" y="1716808"/>
            <a:ext cx="302515" cy="259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91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44C5C90-C331-ED93-F9C0-D7A245A2E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879493"/>
              </p:ext>
            </p:extLst>
          </p:nvPr>
        </p:nvGraphicFramePr>
        <p:xfrm>
          <a:off x="692914" y="657172"/>
          <a:ext cx="10515597" cy="5230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4823">
                  <a:extLst>
                    <a:ext uri="{9D8B030D-6E8A-4147-A177-3AD203B41FA5}">
                      <a16:colId xmlns:a16="http://schemas.microsoft.com/office/drawing/2014/main" val="4164067419"/>
                    </a:ext>
                  </a:extLst>
                </a:gridCol>
                <a:gridCol w="3459296">
                  <a:extLst>
                    <a:ext uri="{9D8B030D-6E8A-4147-A177-3AD203B41FA5}">
                      <a16:colId xmlns:a16="http://schemas.microsoft.com/office/drawing/2014/main" val="18859503"/>
                    </a:ext>
                  </a:extLst>
                </a:gridCol>
                <a:gridCol w="3961478">
                  <a:extLst>
                    <a:ext uri="{9D8B030D-6E8A-4147-A177-3AD203B41FA5}">
                      <a16:colId xmlns:a16="http://schemas.microsoft.com/office/drawing/2014/main" val="3080672107"/>
                    </a:ext>
                  </a:extLst>
                </a:gridCol>
              </a:tblGrid>
              <a:tr h="957591">
                <a:tc gridSpan="3">
                  <a:txBody>
                    <a:bodyPr/>
                    <a:lstStyle/>
                    <a:p>
                      <a:r>
                        <a:rPr lang="en-US" sz="3200" dirty="0"/>
                        <a:t>The competitive depreciation game (“currency wars”) 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907425"/>
                  </a:ext>
                </a:extLst>
              </a:tr>
              <a:tr h="95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US pursues </a:t>
                      </a:r>
                      <a:b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monetary discipline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 US pursues expansionary  </a:t>
                      </a:r>
                      <a:b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 monetary policy (QE2)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9256908"/>
                  </a:ext>
                </a:extLst>
              </a:tr>
              <a:tr h="16534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Japan pursues monetary  discipline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Superior cooperative equilibrium: everyone agrees to refrain from currency warfare.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Dollar depreciates. Trading partners complain, on behalf of their exporters &amp; import-competing firms.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379266"/>
                  </a:ext>
                </a:extLst>
              </a:tr>
              <a:tr h="16534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Japan pursues expansionary monetary policy, to depreciate the yen  (Abenomics).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Dollar appreciates.  US complains, on behalf of its exporters &amp; import-competing firms.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“Currency war” non-cooperative outcome</a:t>
                      </a: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;</a:t>
                      </a:r>
                      <a:b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</a:br>
                      <a:r>
                        <a:rPr lang="en-US" sz="2400" i="1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nobody achieves depreciation &amp; trade stimulus.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879877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E718A47-AE9C-A242-8DDE-87D1A2DF9215}"/>
              </a:ext>
            </a:extLst>
          </p:cNvPr>
          <p:cNvSpPr/>
          <p:nvPr/>
        </p:nvSpPr>
        <p:spPr>
          <a:xfrm>
            <a:off x="7186818" y="4200196"/>
            <a:ext cx="3905566" cy="17242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B6D60386-6AFB-2FFB-5ED3-5BE84C5B6D6B}"/>
              </a:ext>
            </a:extLst>
          </p:cNvPr>
          <p:cNvSpPr/>
          <p:nvPr/>
        </p:nvSpPr>
        <p:spPr>
          <a:xfrm rot="7067415">
            <a:off x="6745134" y="3830509"/>
            <a:ext cx="400523" cy="60751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7350B2-E3AD-FC26-B980-CFB6874DA7FB}"/>
              </a:ext>
            </a:extLst>
          </p:cNvPr>
          <p:cNvSpPr/>
          <p:nvPr/>
        </p:nvSpPr>
        <p:spPr>
          <a:xfrm>
            <a:off x="3793471" y="2504346"/>
            <a:ext cx="2915564" cy="1724259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6" name="Picture 6" descr="MC900331618[1]">
            <a:extLst>
              <a:ext uri="{FF2B5EF4-FFF2-40B4-BE49-F238E27FC236}">
                <a16:creationId xmlns:a16="http://schemas.microsoft.com/office/drawing/2014/main" id="{20AB2983-9D24-DB3E-56A6-9471A3CEE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387" y="5577841"/>
            <a:ext cx="1825402" cy="103647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" name="Picture 7" descr="Presidential-Dollar-Unique-Edge-Lg">
            <a:hlinkClick r:id="rId3"/>
            <a:extLst>
              <a:ext uri="{FF2B5EF4-FFF2-40B4-BE49-F238E27FC236}">
                <a16:creationId xmlns:a16="http://schemas.microsoft.com/office/drawing/2014/main" id="{159D48A7-F881-BDA0-EEAF-604C374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614900" y="5614438"/>
            <a:ext cx="302515" cy="259563"/>
          </a:xfrm>
          <a:prstGeom prst="rect">
            <a:avLst/>
          </a:prstGeom>
          <a:noFill/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B0EE63-5E97-28F7-A826-8733DBC54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56B2-BA36-4908-9BF8-E832540A19DA}" type="slidenum">
              <a:rPr lang="en-US" smtClean="0"/>
              <a:t>9</a:t>
            </a:fld>
            <a:endParaRPr lang="en-US"/>
          </a:p>
        </p:txBody>
      </p:sp>
      <p:sp>
        <p:nvSpPr>
          <p:cNvPr id="9" name="Left Bracket 8">
            <a:extLst>
              <a:ext uri="{FF2B5EF4-FFF2-40B4-BE49-F238E27FC236}">
                <a16:creationId xmlns:a16="http://schemas.microsoft.com/office/drawing/2014/main" id="{13B1A0BE-DD4D-1473-F56C-2EF40BFF70D5}"/>
              </a:ext>
            </a:extLst>
          </p:cNvPr>
          <p:cNvSpPr/>
          <p:nvPr/>
        </p:nvSpPr>
        <p:spPr>
          <a:xfrm flipV="1">
            <a:off x="666310" y="4202379"/>
            <a:ext cx="808089" cy="1724258"/>
          </a:xfrm>
          <a:prstGeom prst="leftBracke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E2C3F2EB-B7D6-A51A-91E2-85F9BB6FEBCA}"/>
              </a:ext>
            </a:extLst>
          </p:cNvPr>
          <p:cNvSpPr/>
          <p:nvPr/>
        </p:nvSpPr>
        <p:spPr>
          <a:xfrm rot="5400000" flipV="1">
            <a:off x="8804408" y="59084"/>
            <a:ext cx="498374" cy="3684180"/>
          </a:xfrm>
          <a:prstGeom prst="leftBracket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E965B0F6-5F23-8219-ABEB-DB2FDF64F527}"/>
              </a:ext>
            </a:extLst>
          </p:cNvPr>
          <p:cNvSpPr/>
          <p:nvPr/>
        </p:nvSpPr>
        <p:spPr>
          <a:xfrm flipV="1">
            <a:off x="638566" y="2587953"/>
            <a:ext cx="904484" cy="1191316"/>
          </a:xfrm>
          <a:prstGeom prst="leftBracket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50"/>
              </a:solidFill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049009F0-12E0-B757-902F-0E2B1F5AFC4C}"/>
              </a:ext>
            </a:extLst>
          </p:cNvPr>
          <p:cNvSpPr/>
          <p:nvPr/>
        </p:nvSpPr>
        <p:spPr>
          <a:xfrm rot="5400000" flipV="1">
            <a:off x="4980498" y="443469"/>
            <a:ext cx="498376" cy="2915567"/>
          </a:xfrm>
          <a:prstGeom prst="leftBracket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2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2765</TotalTime>
  <Words>1197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1. Spillover effects of the “taper tantrum” of May 2013 </vt:lpstr>
      <vt:lpstr>Calls for international monetary coordination  followed the taper tantrum.</vt:lpstr>
      <vt:lpstr>2. Coordination as game theory</vt:lpstr>
      <vt:lpstr>3. The “exporting unemployment” game</vt:lpstr>
      <vt:lpstr>PowerPoint Presentation</vt:lpstr>
      <vt:lpstr>4. A similar case for cooperative joint monetary expansion?</vt:lpstr>
      <vt:lpstr>5. The competitive depreciation game</vt:lpstr>
      <vt:lpstr>PowerPoint Presentation</vt:lpstr>
      <vt:lpstr>6. The competitive appreciation game</vt:lpstr>
      <vt:lpstr>Inflation rose globally in 2021-22</vt:lpstr>
      <vt:lpstr>Global Monetary Coordination  Jeffrey Frankel</vt:lpstr>
      <vt:lpstr>Appendix 1:  In the exporting unemployment game, coordination entails joint expansion.</vt:lpstr>
    </vt:vector>
  </TitlesOfParts>
  <Company>Harvard Kennedy School of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Frankel, Jeffrey A.</dc:creator>
  <cp:lastModifiedBy>Frankel, Jeffrey A.</cp:lastModifiedBy>
  <cp:revision>71</cp:revision>
  <cp:lastPrinted>2023-04-06T23:09:42Z</cp:lastPrinted>
  <dcterms:created xsi:type="dcterms:W3CDTF">2023-04-05T22:05:23Z</dcterms:created>
  <dcterms:modified xsi:type="dcterms:W3CDTF">2023-04-07T20:10:33Z</dcterms:modified>
</cp:coreProperties>
</file>