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63" r:id="rId4"/>
    <p:sldId id="260" r:id="rId5"/>
    <p:sldId id="258" r:id="rId6"/>
    <p:sldId id="259" r:id="rId7"/>
    <p:sldId id="261" r:id="rId8"/>
    <p:sldId id="265" r:id="rId9"/>
    <p:sldId id="266" r:id="rId10"/>
    <p:sldId id="270" r:id="rId11"/>
    <p:sldId id="269" r:id="rId12"/>
    <p:sldId id="271" r:id="rId13"/>
    <p:sldId id="262" r:id="rId14"/>
    <p:sldId id="264" r:id="rId15"/>
    <p:sldId id="273" r:id="rId16"/>
    <p:sldId id="283" r:id="rId17"/>
    <p:sldId id="275" r:id="rId18"/>
    <p:sldId id="276" r:id="rId19"/>
    <p:sldId id="279" r:id="rId20"/>
    <p:sldId id="277" r:id="rId21"/>
    <p:sldId id="280" r:id="rId22"/>
    <p:sldId id="288" r:id="rId23"/>
    <p:sldId id="285" r:id="rId24"/>
    <p:sldId id="286" r:id="rId25"/>
    <p:sldId id="278" r:id="rId26"/>
    <p:sldId id="291" r:id="rId27"/>
    <p:sldId id="287" r:id="rId28"/>
    <p:sldId id="289" r:id="rId29"/>
    <p:sldId id="290" r:id="rId30"/>
    <p:sldId id="29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9" autoAdjust="0"/>
    <p:restoredTop sz="94671" autoAdjust="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8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DE64-3391-4955-B6BE-05B7C74BB2BC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AC5B8-AE58-40D7-81BC-B9A627E6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9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AC5B8-AE58-40D7-81BC-B9A627E659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13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9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61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10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4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8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7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9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0FFFF-1CC0-43BC-9177-887164C88751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35CAF-BD42-48D0-9C06-552F95C7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9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981199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International Coordination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438400"/>
            <a:ext cx="8763000" cy="4038600"/>
          </a:xfrm>
        </p:spPr>
        <p:txBody>
          <a:bodyPr>
            <a:normAutofit fontScale="70000" lnSpcReduction="20000"/>
          </a:bodyPr>
          <a:lstStyle/>
          <a:p>
            <a:r>
              <a:rPr lang="en-US" sz="5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Jeffrey </a:t>
            </a:r>
            <a:r>
              <a:rPr lang="en-US" sz="5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Frankel</a:t>
            </a:r>
            <a:r>
              <a:rPr lang="en-US" sz="4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4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Harpel Professor of Capital Formation and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Growth</a:t>
            </a:r>
            <a:b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Harvard 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Kennedy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School</a:t>
            </a:r>
          </a:p>
          <a:p>
            <a: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4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2015 Asia Economic Policy Conference</a:t>
            </a:r>
            <a:b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Policy Challenges in a Diverging Global</a:t>
            </a:r>
            <a:r>
              <a:rPr lang="en-US" sz="4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Economy   </a:t>
            </a:r>
            <a: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Federal Reserve Bank of San </a:t>
            </a:r>
            <a: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Francisco</a:t>
            </a:r>
            <a:b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November </a:t>
            </a:r>
            <a:r>
              <a:rPr lang="en-US" sz="4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19-20,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2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But that’s not how the Germans see it…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257800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In their view, </a:t>
            </a:r>
          </a:p>
          <a:p>
            <a:r>
              <a:rPr lang="en-US" sz="2800" dirty="0" smtClean="0"/>
              <a:t>Fiscal expansion is not expansionary.  E.g., AS is vertical.</a:t>
            </a:r>
          </a:p>
          <a:p>
            <a:r>
              <a:rPr lang="en-US" sz="2800" dirty="0" smtClean="0"/>
              <a:t>And one country’s fiscal expansion is a negative externality, not a positive one: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ompeting for funds in global marketplace</a:t>
            </a:r>
          </a:p>
          <a:p>
            <a:pPr lvl="2"/>
            <a:r>
              <a:rPr lang="en-US" sz="2000" dirty="0"/>
              <a:t>e</a:t>
            </a:r>
            <a:r>
              <a:rPr lang="en-US" sz="2000" dirty="0" smtClean="0"/>
              <a:t>.g., Chang (1990);</a:t>
            </a:r>
          </a:p>
          <a:p>
            <a:pPr lvl="1"/>
            <a:r>
              <a:rPr lang="en-US" dirty="0" smtClean="0"/>
              <a:t>or gambling on bailout in the event of fiscal crisis</a:t>
            </a:r>
          </a:p>
          <a:p>
            <a:pPr lvl="2"/>
            <a:r>
              <a:rPr lang="en-US" dirty="0" smtClean="0"/>
              <a:t>E.g., from IMF </a:t>
            </a:r>
          </a:p>
          <a:p>
            <a:pPr lvl="2"/>
            <a:r>
              <a:rPr lang="en-US" dirty="0" smtClean="0"/>
              <a:t>or fellow members of a European Monetary Union</a:t>
            </a:r>
          </a:p>
          <a:p>
            <a:pPr lvl="3"/>
            <a:r>
              <a:rPr lang="en-US" dirty="0"/>
              <a:t>e</a:t>
            </a:r>
            <a:r>
              <a:rPr lang="en-US" dirty="0" smtClean="0"/>
              <a:t>.g., Glick </a:t>
            </a:r>
            <a:r>
              <a:rPr lang="en-US" dirty="0"/>
              <a:t>and Hutchison (1993</a:t>
            </a:r>
            <a:r>
              <a:rPr lang="en-US" dirty="0" smtClean="0"/>
              <a:t>), </a:t>
            </a:r>
            <a:r>
              <a:rPr lang="en-US" dirty="0" err="1" smtClean="0"/>
              <a:t>Aizenman</a:t>
            </a:r>
            <a:r>
              <a:rPr lang="en-US" dirty="0" smtClean="0"/>
              <a:t> (1998).</a:t>
            </a:r>
            <a:endParaRPr lang="en-US" sz="800" dirty="0" smtClean="0"/>
          </a:p>
          <a:p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For that matter, it’s not how US congressional Republicans see it either.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57200"/>
            <a:ext cx="8229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b="1" dirty="0"/>
              <a:t>2</a:t>
            </a:r>
            <a:r>
              <a:rPr lang="en-US" sz="3700" b="1" dirty="0" smtClean="0"/>
              <a:t>) The discipline game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300" dirty="0" smtClean="0"/>
              <a:t>When cooperation means joint fiscal rectitude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12995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dirty="0" smtClean="0">
                <a:latin typeface="+mj-lt"/>
              </a:rPr>
              <a:t>(moral hazard): </a:t>
            </a:r>
            <a:br>
              <a:rPr lang="en-US" sz="32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When </a:t>
            </a:r>
            <a:r>
              <a:rPr lang="en-US" sz="2800" dirty="0">
                <a:latin typeface="+mj-lt"/>
              </a:rPr>
              <a:t>cooperation means joint fiscal </a:t>
            </a:r>
            <a:r>
              <a:rPr lang="en-US" sz="2800" dirty="0" smtClean="0">
                <a:latin typeface="+mj-lt"/>
              </a:rPr>
              <a:t>rectitude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920614"/>
              </p:ext>
            </p:extLst>
          </p:nvPr>
        </p:nvGraphicFramePr>
        <p:xfrm>
          <a:off x="228600" y="1934282"/>
          <a:ext cx="8686800" cy="47198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6797"/>
                <a:gridCol w="3277603"/>
                <a:gridCol w="3962400"/>
              </a:tblGrid>
              <a:tr h="11852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Other euro member runs budget surplus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Other euro member runs budget </a:t>
                      </a:r>
                      <a:r>
                        <a:rPr lang="en-US" sz="2400" dirty="0" smtClean="0">
                          <a:effectLst/>
                        </a:rPr>
                        <a:t>deficit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571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Germany runs budget surplus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Cooperative agreement on fiscal rules, to eliminate moral hazard.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Germans fear that they will have to bail out the other member.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2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Germany runs budget deficit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Other member fears it will have to bail out Germany.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Uncoordinated </a:t>
                      </a:r>
                      <a:r>
                        <a:rPr lang="en-US" sz="2400" dirty="0" smtClean="0">
                          <a:effectLst/>
                        </a:rPr>
                        <a:t>equilibrium</a:t>
                      </a:r>
                      <a:r>
                        <a:rPr lang="en-US" sz="2400" dirty="0">
                          <a:effectLst/>
                        </a:rPr>
                        <a:t>:  Everyone runs excessive deficits because </a:t>
                      </a:r>
                      <a:r>
                        <a:rPr lang="en-US" sz="2400" dirty="0" smtClean="0">
                          <a:effectLst/>
                        </a:rPr>
                        <a:t>of moral</a:t>
                      </a:r>
                      <a:r>
                        <a:rPr lang="en-US" sz="2400" baseline="0" dirty="0" smtClean="0">
                          <a:effectLst/>
                        </a:rPr>
                        <a:t> hazard from </a:t>
                      </a:r>
                      <a:r>
                        <a:rPr lang="en-US" sz="2400" dirty="0" smtClean="0">
                          <a:effectLst/>
                        </a:rPr>
                        <a:t>possible bailouts.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11417" y="228600"/>
            <a:ext cx="4846583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맑은 고딕" pitchFamily="50" charset="-127"/>
                <a:cs typeface="Times New Roman" pitchFamily="18" charset="0"/>
              </a:rPr>
              <a:t>Table 2: The discipline</a:t>
            </a:r>
            <a:r>
              <a:rPr kumimoji="0" lang="en-US" altLang="en-US" sz="3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맑은 고딕" pitchFamily="50" charset="-127"/>
                <a:cs typeface="Times New Roman" pitchFamily="18" charset="0"/>
              </a:rPr>
              <a:t> </a:t>
            </a:r>
            <a:r>
              <a:rPr kumimoji="0" lang="en-US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맑은 고딕" pitchFamily="50" charset="-127"/>
                <a:cs typeface="Times New Roman" pitchFamily="18" charset="0"/>
              </a:rPr>
              <a:t>game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876800" y="4775886"/>
            <a:ext cx="4038600" cy="19050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26972" y="3097428"/>
            <a:ext cx="3377514" cy="1447800"/>
          </a:xfrm>
          <a:prstGeom prst="roundRect">
            <a:avLst/>
          </a:prstGeom>
          <a:noFill/>
          <a:ln w="1016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343400" y="4419600"/>
            <a:ext cx="594492" cy="560172"/>
          </a:xfrm>
          <a:prstGeom prst="straightConnector1">
            <a:avLst/>
          </a:prstGeom>
          <a:ln w="1270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36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lum bright="-32000" contras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5867400" cy="5105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Arrow Connector 4"/>
          <p:cNvCxnSpPr/>
          <p:nvPr/>
        </p:nvCxnSpPr>
        <p:spPr>
          <a:xfrm flipH="1">
            <a:off x="3493325" y="4012865"/>
            <a:ext cx="633350" cy="838200"/>
          </a:xfrm>
          <a:prstGeom prst="straightConnector1">
            <a:avLst/>
          </a:prstGeom>
          <a:ln w="1270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4401" y="32766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spending</a:t>
            </a:r>
          </a:p>
          <a:p>
            <a:r>
              <a:rPr lang="en-US" b="1" dirty="0" smtClean="0"/>
              <a:t>of US, or </a:t>
            </a:r>
            <a:br>
              <a:rPr lang="en-US" b="1" dirty="0" smtClean="0"/>
            </a:br>
            <a:r>
              <a:rPr lang="en-US" b="1" dirty="0" smtClean="0"/>
              <a:t>of euro partners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10400" y="628786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German spending</a:t>
            </a:r>
            <a:endParaRPr lang="en-US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96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i="1" dirty="0" smtClean="0"/>
              <a:t>Figure 2: </a:t>
            </a:r>
            <a:r>
              <a:rPr lang="en-US" altLang="en-US" sz="3200" i="1" dirty="0" smtClean="0">
                <a:latin typeface="Calibri" pitchFamily="34" charset="0"/>
                <a:ea typeface="맑은 고딕" pitchFamily="50" charset="-127"/>
                <a:cs typeface="Times New Roman" pitchFamily="18" charset="0"/>
              </a:rPr>
              <a:t>The discipline game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151910" y="4419600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9900"/>
                </a:solidFill>
              </a:rPr>
              <a:t>•</a:t>
            </a:r>
            <a:endParaRPr lang="en-US" sz="6000" dirty="0">
              <a:solidFill>
                <a:srgbClr val="00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3429000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•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(3) The competitive depreciation game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dirty="0" smtClean="0"/>
              <a:t>or “Currency Wars”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		</a:t>
            </a:r>
            <a:r>
              <a:rPr lang="en-US" i="1" dirty="0" smtClean="0"/>
              <a:t>	Historical examples</a:t>
            </a:r>
            <a:r>
              <a:rPr lang="en-US" sz="800" dirty="0" smtClean="0"/>
              <a:t/>
            </a:r>
            <a:br>
              <a:rPr lang="en-US" sz="800" dirty="0" smtClean="0"/>
            </a:br>
            <a:endParaRPr lang="en-US" sz="800" dirty="0" smtClean="0"/>
          </a:p>
          <a:p>
            <a:r>
              <a:rPr lang="en-US" sz="2800" dirty="0" smtClean="0"/>
              <a:t>Competitive devaluations in the 1930s, esp. FDR dropping out of London Monetary Conference of 1933 – </a:t>
            </a:r>
          </a:p>
          <a:p>
            <a:pPr lvl="1"/>
            <a:r>
              <a:rPr lang="en-US" sz="2400" dirty="0" smtClean="0"/>
              <a:t>as seen by Europe at the time and historians.</a:t>
            </a:r>
          </a:p>
          <a:p>
            <a:r>
              <a:rPr lang="en-US" sz="2800" dirty="0" smtClean="0"/>
              <a:t>China currency manipulation, </a:t>
            </a:r>
            <a:r>
              <a:rPr lang="en-US" sz="2800" dirty="0"/>
              <a:t>as seen by US politicians.</a:t>
            </a:r>
          </a:p>
          <a:p>
            <a:pPr lvl="1"/>
            <a:r>
              <a:rPr lang="en-US" sz="2400" dirty="0"/>
              <a:t>2003-13, when </a:t>
            </a:r>
            <a:r>
              <a:rPr lang="en-US" sz="2400" dirty="0" err="1"/>
              <a:t>PBoC</a:t>
            </a:r>
            <a:r>
              <a:rPr lang="en-US" sz="2400" dirty="0"/>
              <a:t> bought dollars</a:t>
            </a:r>
          </a:p>
          <a:p>
            <a:pPr lvl="1"/>
            <a:r>
              <a:rPr lang="en-US" sz="2400" dirty="0"/>
              <a:t>and </a:t>
            </a:r>
            <a:r>
              <a:rPr lang="en-US" sz="2400" dirty="0" smtClean="0"/>
              <a:t>even 2014-15</a:t>
            </a:r>
            <a:r>
              <a:rPr lang="en-US" sz="2400" dirty="0"/>
              <a:t>, when it has been selling dollars</a:t>
            </a:r>
            <a:r>
              <a:rPr lang="en-US" sz="2400" dirty="0" smtClean="0"/>
              <a:t>.</a:t>
            </a:r>
            <a:endParaRPr lang="en-US" sz="2800" dirty="0" smtClean="0"/>
          </a:p>
          <a:p>
            <a:r>
              <a:rPr lang="en-US" sz="2800" dirty="0" smtClean="0"/>
              <a:t>US QE2, 2010-11 – as seen by Brazilian leaders.</a:t>
            </a:r>
          </a:p>
          <a:p>
            <a:r>
              <a:rPr lang="en-US" sz="2800" dirty="0" smtClean="0"/>
              <a:t>Japan’s QQE (Abenomics), 2012-13 – as seen by US.</a:t>
            </a:r>
          </a:p>
          <a:p>
            <a:r>
              <a:rPr lang="en-US" sz="2800" dirty="0" smtClean="0"/>
              <a:t>ECB QE, 2014-15.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130314"/>
            <a:ext cx="42609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MONETARY POLICY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4714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“Currency wars”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Brazilian complaints:</a:t>
            </a:r>
          </a:p>
          <a:p>
            <a:pPr lvl="1"/>
            <a:r>
              <a:rPr lang="en-US" dirty="0" smtClean="0"/>
              <a:t>Finance </a:t>
            </a:r>
            <a:r>
              <a:rPr lang="en-US" dirty="0"/>
              <a:t>Minister Guido </a:t>
            </a:r>
            <a:r>
              <a:rPr lang="en-US" dirty="0" smtClean="0"/>
              <a:t>Mantega, 2010: “</a:t>
            </a:r>
            <a:r>
              <a:rPr lang="en-US" dirty="0"/>
              <a:t>We’re in the midst of an international currency war, a general weakening of currency.  This threatens us because it takes away our competitiveness” (9/27/2010).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lvl="1"/>
            <a:r>
              <a:rPr lang="en-US" dirty="0" smtClean="0"/>
              <a:t>President </a:t>
            </a:r>
            <a:r>
              <a:rPr lang="en-US" dirty="0"/>
              <a:t>Dilma Rousseff continued the currency war accusation, criticizing </a:t>
            </a:r>
            <a:r>
              <a:rPr lang="en-US" dirty="0" smtClean="0"/>
              <a:t>QE by </a:t>
            </a:r>
            <a:r>
              <a:rPr lang="en-US" dirty="0"/>
              <a:t>the US and other advanced countries as a “monetary tsunami” that had detrimental effects </a:t>
            </a:r>
            <a:r>
              <a:rPr lang="en-US" dirty="0" smtClean="0"/>
              <a:t>via </a:t>
            </a:r>
            <a:r>
              <a:rPr lang="en-US" dirty="0"/>
              <a:t>the exchange </a:t>
            </a:r>
            <a:r>
              <a:rPr lang="en-US" dirty="0" smtClean="0"/>
              <a:t>rate </a:t>
            </a:r>
            <a:br>
              <a:rPr lang="en-US" dirty="0" smtClean="0"/>
            </a:br>
            <a:r>
              <a:rPr lang="en-US" dirty="0" smtClean="0"/>
              <a:t>(April 2012).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5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i="1" dirty="0"/>
              <a:t>Table 3a: The </a:t>
            </a:r>
            <a:r>
              <a:rPr lang="en-US" sz="3200" i="1" dirty="0" smtClean="0"/>
              <a:t>competitive depreciation game</a:t>
            </a:r>
            <a:br>
              <a:rPr lang="en-US" sz="3200" i="1" dirty="0" smtClean="0"/>
            </a:br>
            <a:r>
              <a:rPr lang="en-US" sz="3200" i="1" dirty="0" smtClean="0"/>
              <a:t>(currency wars):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673453"/>
              </p:ext>
            </p:extLst>
          </p:nvPr>
        </p:nvGraphicFramePr>
        <p:xfrm>
          <a:off x="152400" y="1656957"/>
          <a:ext cx="8839200" cy="5174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3494"/>
                <a:gridCol w="2935706"/>
                <a:gridCol w="3810000"/>
              </a:tblGrid>
              <a:tr h="1218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US pursues contractionary monetary policy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US pursues expansionary monetary policy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333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Other country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tightens monetary </a:t>
                      </a:r>
                      <a:r>
                        <a:rPr lang="en-US" sz="2400" dirty="0">
                          <a:effectLst/>
                        </a:rPr>
                        <a:t>policy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Superior cooperative equilibrium: </a:t>
                      </a:r>
                      <a:r>
                        <a:rPr lang="en-US" sz="2400" dirty="0" smtClean="0">
                          <a:effectLst/>
                        </a:rPr>
                        <a:t>all agree </a:t>
                      </a:r>
                      <a:r>
                        <a:rPr lang="en-US" sz="2400" dirty="0">
                          <a:effectLst/>
                        </a:rPr>
                        <a:t>to refrain from currency warfare.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Dollar depreciates. </a:t>
                      </a:r>
                      <a:r>
                        <a:rPr lang="en-US" sz="2400" dirty="0" smtClean="0">
                          <a:effectLst/>
                        </a:rPr>
                        <a:t/>
                      </a:r>
                      <a:br>
                        <a:rPr lang="en-US" sz="2400" dirty="0" smtClean="0">
                          <a:effectLst/>
                        </a:rPr>
                      </a:br>
                      <a:r>
                        <a:rPr lang="en-US" sz="2400" dirty="0" smtClean="0">
                          <a:effectLst/>
                        </a:rPr>
                        <a:t>Trading </a:t>
                      </a:r>
                      <a:r>
                        <a:rPr lang="en-US" sz="2400" dirty="0">
                          <a:effectLst/>
                        </a:rPr>
                        <a:t>partners complain, on behalf of their exporters </a:t>
                      </a:r>
                      <a:r>
                        <a:rPr lang="en-US" sz="2400" dirty="0" smtClean="0">
                          <a:effectLst/>
                        </a:rPr>
                        <a:t>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98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Other country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</a:rPr>
                        <a:t>expands </a:t>
                      </a:r>
                      <a:r>
                        <a:rPr lang="en-US" sz="2400">
                          <a:effectLst/>
                        </a:rPr>
                        <a:t>monetary policy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Dollar appreciates.  </a:t>
                      </a:r>
                      <a:r>
                        <a:rPr lang="en-US" sz="2400" dirty="0" smtClean="0">
                          <a:effectLst/>
                        </a:rPr>
                        <a:t/>
                      </a:r>
                      <a:br>
                        <a:rPr lang="en-US" sz="2400" dirty="0" smtClean="0">
                          <a:effectLst/>
                        </a:rPr>
                      </a:br>
                      <a:r>
                        <a:rPr lang="en-US" sz="2400" dirty="0" smtClean="0">
                          <a:effectLst/>
                        </a:rPr>
                        <a:t>US </a:t>
                      </a:r>
                      <a:r>
                        <a:rPr lang="en-US" sz="2400" dirty="0">
                          <a:effectLst/>
                        </a:rPr>
                        <a:t>complains, on behalf of its </a:t>
                      </a:r>
                      <a:r>
                        <a:rPr lang="en-US" sz="2400" dirty="0" smtClean="0">
                          <a:effectLst/>
                        </a:rPr>
                        <a:t>exporters.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“Currency war” non-cooperative outcome: </a:t>
                      </a:r>
                      <a:r>
                        <a:rPr lang="en-US" sz="2400" dirty="0" smtClean="0">
                          <a:effectLst/>
                        </a:rPr>
                        <a:t/>
                      </a:r>
                      <a:br>
                        <a:rPr lang="en-US" sz="2400" dirty="0" smtClean="0">
                          <a:effectLst/>
                        </a:rPr>
                      </a:br>
                      <a:r>
                        <a:rPr lang="en-US" sz="2400" dirty="0" smtClean="0">
                          <a:effectLst/>
                        </a:rPr>
                        <a:t>said </a:t>
                      </a:r>
                      <a:r>
                        <a:rPr lang="en-US" sz="2400" dirty="0">
                          <a:effectLst/>
                        </a:rPr>
                        <a:t>to be </a:t>
                      </a:r>
                      <a:r>
                        <a:rPr lang="en-US" sz="2400" dirty="0" smtClean="0">
                          <a:effectLst/>
                        </a:rPr>
                        <a:t>bad for </a:t>
                      </a:r>
                      <a:r>
                        <a:rPr lang="en-US" sz="2400" dirty="0">
                          <a:effectLst/>
                        </a:rPr>
                        <a:t>all, because </a:t>
                      </a:r>
                      <a:r>
                        <a:rPr lang="en-US" sz="2400" dirty="0" smtClean="0">
                          <a:effectLst/>
                        </a:rPr>
                        <a:t>none </a:t>
                      </a:r>
                      <a:r>
                        <a:rPr lang="en-US" sz="2400" dirty="0">
                          <a:effectLst/>
                        </a:rPr>
                        <a:t>achieves </a:t>
                      </a:r>
                      <a:r>
                        <a:rPr lang="en-US" sz="2400" dirty="0" smtClean="0">
                          <a:effectLst/>
                        </a:rPr>
                        <a:t>de-</a:t>
                      </a:r>
                      <a:r>
                        <a:rPr lang="en-US" sz="2400" dirty="0" err="1" smtClean="0">
                          <a:effectLst/>
                        </a:rPr>
                        <a:t>preciation</a:t>
                      </a:r>
                      <a:r>
                        <a:rPr lang="en-US" sz="2400" dirty="0" smtClean="0">
                          <a:effectLst/>
                        </a:rPr>
                        <a:t> &amp; </a:t>
                      </a:r>
                      <a:r>
                        <a:rPr lang="en-US" sz="2400" dirty="0">
                          <a:effectLst/>
                        </a:rPr>
                        <a:t>trade stimulus.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rtl="0">
              <a:spcBef>
                <a:spcPct val="0"/>
              </a:spcBef>
            </a:pPr>
            <a:r>
              <a:rPr lang="en-US" sz="2800" kern="0" dirty="0" smtClean="0">
                <a:solidFill>
                  <a:sysClr val="windowText" lastClr="000000"/>
                </a:solidFill>
                <a:latin typeface="+mj-lt"/>
              </a:rPr>
              <a:t>When cooperation means keeping interest rates high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26180" y="4637341"/>
            <a:ext cx="3733800" cy="20574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237510" y="2971800"/>
            <a:ext cx="2837813" cy="1637831"/>
          </a:xfrm>
          <a:prstGeom prst="roundRect">
            <a:avLst/>
          </a:prstGeom>
          <a:noFill/>
          <a:ln w="1016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663308" y="4405745"/>
            <a:ext cx="594492" cy="560172"/>
          </a:xfrm>
          <a:prstGeom prst="straightConnector1">
            <a:avLst/>
          </a:prstGeom>
          <a:ln w="1270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3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Examples of cooperative agreements to prevent competitive depreciation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Rules to avoid currency wars by requiring floating.</a:t>
            </a:r>
          </a:p>
          <a:p>
            <a:pPr lvl="1"/>
            <a:r>
              <a:rPr lang="en-US" dirty="0" smtClean="0"/>
              <a:t> IMF’s 1977 Surveillance Decision &amp; Article IV (3.1), 1978: </a:t>
            </a:r>
            <a:br>
              <a:rPr lang="en-US" dirty="0" smtClean="0"/>
            </a:br>
            <a:r>
              <a:rPr lang="en-US" sz="2400" dirty="0" smtClean="0"/>
              <a:t>each </a:t>
            </a:r>
            <a:r>
              <a:rPr lang="en-US" sz="2400" dirty="0"/>
              <a:t>member shall “avoid manipulating exchange </a:t>
            </a:r>
            <a:r>
              <a:rPr lang="en-US" sz="2400" dirty="0" smtClean="0"/>
              <a:t>rates…to </a:t>
            </a:r>
            <a:r>
              <a:rPr lang="en-US" sz="2400" dirty="0"/>
              <a:t>prevent effective balance of payments </a:t>
            </a:r>
            <a:r>
              <a:rPr lang="en-US" sz="2400" dirty="0" smtClean="0"/>
              <a:t>adjustment…“</a:t>
            </a:r>
          </a:p>
          <a:p>
            <a:pPr lvl="1"/>
            <a:r>
              <a:rPr lang="en-US" dirty="0" smtClean="0"/>
              <a:t>“G-7 ceasefire in the currency war,” February 2013</a:t>
            </a:r>
          </a:p>
          <a:p>
            <a:pPr marL="457200" lvl="1" indent="0">
              <a:buNone/>
            </a:pPr>
            <a:r>
              <a:rPr lang="en-US" sz="2400" dirty="0" smtClean="0"/>
              <a:t>“We</a:t>
            </a:r>
            <a:r>
              <a:rPr lang="en-US" sz="2400" dirty="0"/>
              <a:t>, the G7 Ministers and Governors, reaffirm our longstanding commitment to market determined exchange </a:t>
            </a:r>
            <a:r>
              <a:rPr lang="en-US" sz="2400" dirty="0" smtClean="0"/>
              <a:t>rates… [O]</a:t>
            </a:r>
            <a:r>
              <a:rPr lang="en-US" sz="2400" dirty="0" err="1" smtClean="0"/>
              <a:t>ur</a:t>
            </a:r>
            <a:r>
              <a:rPr lang="en-US" sz="2400" dirty="0" smtClean="0"/>
              <a:t> </a:t>
            </a:r>
            <a:r>
              <a:rPr lang="en-US" sz="2400" dirty="0"/>
              <a:t>fiscal and monetary policies have been and will remain oriented towards meeting our respective domestic objectives using domestic </a:t>
            </a:r>
            <a:r>
              <a:rPr lang="en-US" sz="2400" dirty="0" smtClean="0"/>
              <a:t>instruments.”  </a:t>
            </a:r>
            <a:endParaRPr lang="en-US" sz="2400" dirty="0"/>
          </a:p>
          <a:p>
            <a:pPr lvl="1"/>
            <a:r>
              <a:rPr lang="en-US" dirty="0" smtClean="0"/>
              <a:t>Side-agreement to TPP, November 2015.</a:t>
            </a:r>
          </a:p>
          <a:p>
            <a:pPr lvl="1"/>
            <a:r>
              <a:rPr lang="en-US" dirty="0" smtClean="0"/>
              <a:t>Proposals to go further, to put currency manipulation rules into trade agreements, backed up by trade sanctions.</a:t>
            </a:r>
          </a:p>
          <a:p>
            <a:pPr lvl="2"/>
            <a:r>
              <a:rPr lang="en-US" dirty="0" smtClean="0"/>
              <a:t>e.g</a:t>
            </a:r>
            <a:r>
              <a:rPr lang="en-US" dirty="0"/>
              <a:t>., </a:t>
            </a:r>
            <a:r>
              <a:rPr lang="en-US" dirty="0" smtClean="0"/>
              <a:t>Bergsten (2013</a:t>
            </a:r>
            <a:r>
              <a:rPr lang="en-US" dirty="0"/>
              <a:t>, </a:t>
            </a:r>
            <a:r>
              <a:rPr lang="en-US" dirty="0" smtClean="0"/>
              <a:t>2015a) </a:t>
            </a:r>
            <a:r>
              <a:rPr lang="en-US" dirty="0"/>
              <a:t>and </a:t>
            </a:r>
            <a:r>
              <a:rPr lang="en-US" dirty="0" smtClean="0"/>
              <a:t>Gagnon (2012</a:t>
            </a:r>
            <a:r>
              <a:rPr lang="en-US" dirty="0"/>
              <a:t>, 2013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7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Doubts about the currency wars paradigm: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Revisionist view of 1930s competitive devaluations</a:t>
            </a:r>
          </a:p>
          <a:p>
            <a:pPr lvl="1"/>
            <a:r>
              <a:rPr lang="en-US" dirty="0" smtClean="0"/>
              <a:t>Eichengreen-Sachs (1985, 1986); Eichengreen (2015).</a:t>
            </a:r>
          </a:p>
          <a:p>
            <a:pPr lvl="1"/>
            <a:r>
              <a:rPr lang="en-US" dirty="0" smtClean="0"/>
              <a:t>When all devalued against gold, money became easier, which is just what was needed.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onetary easing ≠ currency manipulation.</a:t>
            </a:r>
          </a:p>
          <a:p>
            <a:pPr lvl="1"/>
            <a:r>
              <a:rPr lang="en-US" dirty="0" smtClean="0"/>
              <a:t>It isn’t even clear whether effect on TB &gt;0 or &lt;0:</a:t>
            </a:r>
          </a:p>
          <a:p>
            <a:pPr lvl="2"/>
            <a:r>
              <a:rPr lang="en-US" sz="2500" dirty="0" smtClean="0"/>
              <a:t>Spending </a:t>
            </a:r>
            <a:r>
              <a:rPr lang="en-US" sz="2500" dirty="0"/>
              <a:t>effect </a:t>
            </a:r>
            <a:r>
              <a:rPr lang="en-US" sz="2500" dirty="0" smtClean="0"/>
              <a:t>offsets normal effect via exchange rate.</a:t>
            </a:r>
          </a:p>
          <a:p>
            <a:pPr lvl="2"/>
            <a:r>
              <a:rPr lang="en-US" sz="2500" dirty="0" smtClean="0"/>
              <a:t>E.g., Blanchard</a:t>
            </a:r>
            <a:r>
              <a:rPr lang="en-US" sz="2500" dirty="0"/>
              <a:t>, </a:t>
            </a:r>
            <a:r>
              <a:rPr lang="en-US" sz="2500" dirty="0" err="1"/>
              <a:t>Ostry</a:t>
            </a:r>
            <a:r>
              <a:rPr lang="en-US" sz="2500" dirty="0"/>
              <a:t>, Ghosh </a:t>
            </a:r>
            <a:r>
              <a:rPr lang="en-US" sz="2500" dirty="0" smtClean="0"/>
              <a:t>&amp; </a:t>
            </a:r>
            <a:r>
              <a:rPr lang="en-US" sz="2500" dirty="0" err="1" smtClean="0"/>
              <a:t>Chamon</a:t>
            </a:r>
            <a:r>
              <a:rPr lang="en-US" sz="2500" dirty="0" smtClean="0"/>
              <a:t> </a:t>
            </a:r>
            <a:r>
              <a:rPr lang="en-US" sz="2500" dirty="0"/>
              <a:t>(2015</a:t>
            </a:r>
            <a:r>
              <a:rPr lang="en-US" sz="2500" dirty="0" smtClean="0"/>
              <a:t>).</a:t>
            </a:r>
          </a:p>
          <a:p>
            <a:pPr lvl="1"/>
            <a:r>
              <a:rPr lang="en-US" dirty="0" smtClean="0"/>
              <a:t>Would EMs really have wanted G-7 CBs to refrain from fighting the 2008-09 recession?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8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Floating lets each choose its own monetary stance.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Asymmetries in appropriate </a:t>
            </a:r>
            <a:r>
              <a:rPr lang="en-US" dirty="0" smtClean="0"/>
              <a:t>stance</a:t>
            </a:r>
          </a:p>
          <a:p>
            <a:pPr lvl="1"/>
            <a:r>
              <a:rPr lang="en-US" dirty="0" smtClean="0"/>
              <a:t>Brazil in 2010 had excess demand, calling for a higher interest rate than in the US.</a:t>
            </a:r>
          </a:p>
          <a:p>
            <a:pPr lvl="2"/>
            <a:r>
              <a:rPr lang="en-US" dirty="0" smtClean="0"/>
              <a:t>It’s natural for capital to flow US → Brazil </a:t>
            </a:r>
            <a:br>
              <a:rPr lang="en-US" dirty="0" smtClean="0"/>
            </a:br>
            <a:r>
              <a:rPr lang="en-US" dirty="0" smtClean="0"/>
              <a:t>and for the real to appreciate.</a:t>
            </a:r>
          </a:p>
          <a:p>
            <a:pPr lvl="2"/>
            <a:r>
              <a:rPr lang="en-US" dirty="0" smtClean="0"/>
              <a:t>Brazil’s tradable sector was unhappy.  But half the problem was too-high government spending; there is no reason why the interest rate-sensitive sector should bear all the crowding-out, rather than sharing it with the exchange-rate-sensitive sector.</a:t>
            </a:r>
            <a:endParaRPr lang="en-US" sz="1500" dirty="0" smtClean="0"/>
          </a:p>
          <a:p>
            <a:pPr lvl="2"/>
            <a:endParaRPr lang="en-US" sz="1500" dirty="0" smtClean="0"/>
          </a:p>
          <a:p>
            <a:pPr lvl="1"/>
            <a:r>
              <a:rPr lang="en-US" dirty="0" smtClean="0"/>
              <a:t>The situation has run in reverse recently.</a:t>
            </a:r>
          </a:p>
          <a:p>
            <a:pPr lvl="2"/>
            <a:r>
              <a:rPr lang="en-US" dirty="0" smtClean="0"/>
              <a:t>US economic strength led to taper tantrum/end of QE in 2013,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nd expectations of Fed lift-off in 2015.</a:t>
            </a:r>
          </a:p>
          <a:p>
            <a:pPr lvl="2"/>
            <a:r>
              <a:rPr lang="en-US" dirty="0" smtClean="0"/>
              <a:t>Capital flows from EMs </a:t>
            </a:r>
            <a:r>
              <a:rPr lang="en-US" dirty="0"/>
              <a:t>→</a:t>
            </a:r>
            <a:r>
              <a:rPr lang="en-US" dirty="0" smtClean="0"/>
              <a:t> US and the $ appreciates.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Floating allows maximum monetary independence.</a:t>
            </a:r>
          </a:p>
        </p:txBody>
      </p:sp>
    </p:spTree>
    <p:extLst>
      <p:ext uri="{BB962C8B-B14F-4D97-AF65-F5344CB8AC3E}">
        <p14:creationId xmlns:p14="http://schemas.microsoft.com/office/powerpoint/2010/main" val="132511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9154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Floating lets each choose its own monetary stance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7150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The arguments for maximizing independence via floating</a:t>
            </a:r>
          </a:p>
          <a:p>
            <a:pPr lvl="1"/>
            <a:r>
              <a:rPr lang="en-US" dirty="0" smtClean="0"/>
              <a:t>Economic: to suit local conditions.</a:t>
            </a:r>
          </a:p>
          <a:p>
            <a:pPr lvl="1"/>
            <a:r>
              <a:rPr lang="en-US" dirty="0" smtClean="0"/>
              <a:t>Political economy (Friedman, 1953): locate decision-making  where the political accountability 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5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924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C</a:t>
            </a:r>
            <a:r>
              <a:rPr lang="en-US" sz="3600" dirty="0" smtClean="0"/>
              <a:t>alls for international macroeconomic policy coordination are back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7696200" cy="4267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after </a:t>
            </a:r>
            <a:r>
              <a:rPr lang="en-US" sz="2800" dirty="0"/>
              <a:t>a 30-year </a:t>
            </a:r>
            <a:r>
              <a:rPr lang="en-US" sz="2800" dirty="0" smtClean="0"/>
              <a:t>absence.</a:t>
            </a:r>
            <a:endParaRPr lang="en-US" sz="1000" dirty="0" smtClean="0"/>
          </a:p>
          <a:p>
            <a:pPr lvl="1"/>
            <a:endParaRPr lang="en-US" sz="1000" dirty="0"/>
          </a:p>
          <a:p>
            <a:r>
              <a:rPr lang="en-US" sz="2800" dirty="0"/>
              <a:t>Origins in scholarship: 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Cooper </a:t>
            </a:r>
            <a:r>
              <a:rPr lang="en-US" sz="2400" dirty="0"/>
              <a:t>(1969) and Hamada (1976). </a:t>
            </a:r>
            <a:r>
              <a:rPr lang="en-US" sz="600" dirty="0" smtClean="0"/>
              <a:t/>
            </a:r>
            <a:br>
              <a:rPr lang="en-US" sz="600" dirty="0" smtClean="0"/>
            </a:br>
            <a:endParaRPr lang="en-US" sz="600" dirty="0" smtClean="0"/>
          </a:p>
          <a:p>
            <a:r>
              <a:rPr lang="en-US" sz="2800" dirty="0" smtClean="0"/>
              <a:t>Heyday of coordination in practice: </a:t>
            </a:r>
            <a:br>
              <a:rPr lang="en-US" sz="2800" dirty="0" smtClean="0"/>
            </a:br>
            <a:r>
              <a:rPr lang="en-US" sz="2800" dirty="0" smtClean="0"/>
              <a:t>the decade 1978-1987,</a:t>
            </a:r>
          </a:p>
          <a:p>
            <a:pPr lvl="1"/>
            <a:r>
              <a:rPr lang="en-US" sz="2400" dirty="0" smtClean="0"/>
              <a:t>from the Bonn Summit to the Louvre Accord.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26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72400" cy="132556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dirty="0" smtClean="0">
                <a:latin typeface="+mj-lt"/>
              </a:rPr>
              <a:t> Claims that monetary coordination 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has now been made necessary by the loss of the short-term interest rate instrument </a:t>
            </a:r>
            <a:r>
              <a:rPr lang="en-US" sz="3200" i="1" dirty="0" smtClean="0">
                <a:latin typeface="+mj-lt"/>
              </a:rPr>
              <a:t>i:</a:t>
            </a:r>
            <a:endParaRPr lang="en-US" sz="3200" i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79637"/>
            <a:ext cx="8610600" cy="4678363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among </a:t>
            </a:r>
            <a:r>
              <a:rPr lang="en-US" sz="3400" dirty="0"/>
              <a:t>advanced </a:t>
            </a:r>
            <a:r>
              <a:rPr lang="en-US" sz="3400" dirty="0" smtClean="0"/>
              <a:t>countries </a:t>
            </a:r>
            <a:r>
              <a:rPr lang="en-US" dirty="0" smtClean="0"/>
              <a:t>-- </a:t>
            </a:r>
            <a:r>
              <a:rPr lang="en-US" dirty="0"/>
              <a:t>due to </a:t>
            </a:r>
            <a:r>
              <a:rPr lang="en-US" dirty="0" smtClean="0"/>
              <a:t>ZLB.</a:t>
            </a:r>
          </a:p>
          <a:p>
            <a:pPr lvl="1"/>
            <a:r>
              <a:rPr lang="en-US" dirty="0" smtClean="0"/>
              <a:t>ZLB </a:t>
            </a:r>
            <a:r>
              <a:rPr lang="en-US" dirty="0"/>
              <a:t>&amp; coordination:  Chinn (2013), Engel (2014), </a:t>
            </a:r>
            <a:r>
              <a:rPr lang="en-US" dirty="0" err="1"/>
              <a:t>Portes</a:t>
            </a:r>
            <a:r>
              <a:rPr lang="en-US" dirty="0"/>
              <a:t> (2014), Caballero, </a:t>
            </a:r>
            <a:r>
              <a:rPr lang="en-US" dirty="0" err="1"/>
              <a:t>Farhi</a:t>
            </a:r>
            <a:r>
              <a:rPr lang="en-US" dirty="0"/>
              <a:t> &amp; Gourinchas (2015), Devereux &amp; </a:t>
            </a:r>
            <a:r>
              <a:rPr lang="en-US" dirty="0" err="1"/>
              <a:t>Yetman</a:t>
            </a:r>
            <a:r>
              <a:rPr lang="en-US" dirty="0"/>
              <a:t> (2013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If  </a:t>
            </a:r>
            <a:r>
              <a:rPr lang="en-US" i="1" dirty="0" smtClean="0"/>
              <a:t>i</a:t>
            </a:r>
            <a:r>
              <a:rPr lang="en-US" dirty="0" smtClean="0"/>
              <a:t> were the only domestic monetary instrument, </a:t>
            </a:r>
            <a:br>
              <a:rPr lang="en-US" dirty="0" smtClean="0"/>
            </a:br>
            <a:r>
              <a:rPr lang="en-US" dirty="0" smtClean="0"/>
              <a:t>then its loss would leave only the exchange rate </a:t>
            </a:r>
            <a:br>
              <a:rPr lang="en-US" dirty="0" smtClean="0"/>
            </a:br>
            <a:r>
              <a:rPr lang="en-US" dirty="0" smtClean="0"/>
              <a:t>and would thus turn monetary policy into a zero-sum game.</a:t>
            </a:r>
          </a:p>
          <a:p>
            <a:pPr lvl="1"/>
            <a:r>
              <a:rPr lang="en-US" dirty="0" smtClean="0"/>
              <a:t>But there </a:t>
            </a:r>
            <a:r>
              <a:rPr lang="en-US" i="1" dirty="0" smtClean="0"/>
              <a:t>are</a:t>
            </a:r>
            <a:r>
              <a:rPr lang="en-US" dirty="0" smtClean="0"/>
              <a:t> other domestic monetary channels:</a:t>
            </a:r>
          </a:p>
          <a:p>
            <a:pPr lvl="2"/>
            <a:r>
              <a:rPr lang="en-US" sz="2800" dirty="0" smtClean="0"/>
              <a:t>long-term </a:t>
            </a:r>
            <a:r>
              <a:rPr lang="en-US" sz="2800" dirty="0"/>
              <a:t>interest rates, </a:t>
            </a:r>
            <a:r>
              <a:rPr lang="en-US" sz="2800" dirty="0" smtClean="0"/>
              <a:t>corporate </a:t>
            </a:r>
            <a:r>
              <a:rPr lang="en-US" sz="2800" dirty="0"/>
              <a:t>interest rates, equity prices, </a:t>
            </a:r>
            <a:r>
              <a:rPr lang="en-US" sz="2800" dirty="0" smtClean="0"/>
              <a:t>real </a:t>
            </a:r>
            <a:r>
              <a:rPr lang="en-US" sz="2800" dirty="0"/>
              <a:t>estate </a:t>
            </a:r>
            <a:r>
              <a:rPr lang="en-US" sz="2800" dirty="0" smtClean="0"/>
              <a:t>prices and the </a:t>
            </a:r>
            <a:r>
              <a:rPr lang="en-US" sz="2800" dirty="0"/>
              <a:t>credit channel</a:t>
            </a:r>
            <a:r>
              <a:rPr lang="en-US" sz="2800" dirty="0" smtClean="0"/>
              <a:t>.</a:t>
            </a:r>
          </a:p>
          <a:p>
            <a:pPr lvl="2"/>
            <a:r>
              <a:rPr lang="en-US" sz="2800" dirty="0" smtClean="0"/>
              <a:t>which can be influenced by Unconventional Monetary Policy</a:t>
            </a:r>
          </a:p>
          <a:p>
            <a:pPr lvl="2"/>
            <a:r>
              <a:rPr lang="en-US" sz="2800" dirty="0"/>
              <a:t>a</a:t>
            </a:r>
            <a:r>
              <a:rPr lang="en-US" sz="2800" dirty="0" smtClean="0"/>
              <a:t>nd reinforced by a positive inflation target.</a:t>
            </a:r>
          </a:p>
          <a:p>
            <a:pPr lvl="1"/>
            <a:endParaRPr lang="en-US" dirty="0"/>
          </a:p>
          <a:p>
            <a:r>
              <a:rPr lang="en-US" sz="3400" dirty="0"/>
              <a:t>a</a:t>
            </a:r>
            <a:r>
              <a:rPr lang="en-US" sz="3400" dirty="0" smtClean="0"/>
              <a:t>mong EMEs </a:t>
            </a:r>
            <a:r>
              <a:rPr lang="en-US" sz="3100" dirty="0" smtClean="0"/>
              <a:t>-- due to finicky financial markets.  </a:t>
            </a:r>
            <a:r>
              <a:rPr lang="en-US" sz="2800" dirty="0" smtClean="0"/>
              <a:t>(</a:t>
            </a:r>
            <a:r>
              <a:rPr lang="en-US" sz="2800" dirty="0"/>
              <a:t>M</a:t>
            </a:r>
            <a:r>
              <a:rPr lang="en-US" sz="2800" dirty="0" smtClean="0"/>
              <a:t>ore below.)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4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5340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 smtClean="0">
                <a:latin typeface="+mj-lt"/>
              </a:rPr>
              <a:t>Some claim that EMEs are in practice not able to set </a:t>
            </a:r>
            <a:r>
              <a:rPr lang="en-US" sz="2800" i="1" dirty="0" err="1" smtClean="0">
                <a:latin typeface="+mj-lt"/>
              </a:rPr>
              <a:t>i</a:t>
            </a:r>
            <a:r>
              <a:rPr lang="en-US" sz="2800" i="1" dirty="0" smtClean="0">
                <a:latin typeface="+mj-lt"/>
              </a:rPr>
              <a:t>  </a:t>
            </a:r>
            <a:r>
              <a:rPr lang="en-US" sz="2800" dirty="0" smtClean="0">
                <a:latin typeface="+mj-lt"/>
              </a:rPr>
              <a:t>independently, even if they float.</a:t>
            </a:r>
            <a:endParaRPr lang="en-US" sz="2800" i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Rey (2014) and </a:t>
            </a:r>
            <a:r>
              <a:rPr lang="en-US" dirty="0" err="1" smtClean="0"/>
              <a:t>Agrippino</a:t>
            </a:r>
            <a:r>
              <a:rPr lang="en-US" dirty="0" smtClean="0"/>
              <a:t> &amp; Rey (2014) argue that floating does not give insulation, challenging the Trilemma.</a:t>
            </a:r>
          </a:p>
          <a:p>
            <a:pPr lvl="1"/>
            <a:r>
              <a:rPr lang="en-US" dirty="0" smtClean="0"/>
              <a:t>Floating has </a:t>
            </a:r>
            <a:r>
              <a:rPr lang="en-US" dirty="0"/>
              <a:t>not been </a:t>
            </a:r>
            <a:r>
              <a:rPr lang="en-US" dirty="0" smtClean="0"/>
              <a:t>sufficient </a:t>
            </a:r>
            <a:r>
              <a:rPr lang="en-US" dirty="0"/>
              <a:t>to </a:t>
            </a:r>
            <a:r>
              <a:rPr lang="en-US" dirty="0" smtClean="0"/>
              <a:t>insulate against financial shocks </a:t>
            </a:r>
          </a:p>
          <a:p>
            <a:pPr lvl="2"/>
            <a:r>
              <a:rPr lang="en-US" sz="2600" dirty="0" smtClean="0"/>
              <a:t>originating </a:t>
            </a:r>
            <a:r>
              <a:rPr lang="en-US" sz="2600" dirty="0"/>
              <a:t>in </a:t>
            </a:r>
            <a:r>
              <a:rPr lang="en-US" sz="2600" dirty="0" smtClean="0"/>
              <a:t>US </a:t>
            </a:r>
            <a:r>
              <a:rPr lang="en-US" sz="2600" dirty="0"/>
              <a:t>interest rates </a:t>
            </a:r>
            <a:endParaRPr lang="en-US" sz="2600" dirty="0" smtClean="0"/>
          </a:p>
          <a:p>
            <a:pPr lvl="2"/>
            <a:r>
              <a:rPr lang="en-US" sz="2600" dirty="0"/>
              <a:t>o</a:t>
            </a:r>
            <a:r>
              <a:rPr lang="en-US" sz="2600" dirty="0" smtClean="0"/>
              <a:t>r in </a:t>
            </a:r>
            <a:r>
              <a:rPr lang="en-US" sz="2600" dirty="0"/>
              <a:t>investor </a:t>
            </a:r>
            <a:r>
              <a:rPr lang="en-US" sz="2600" dirty="0" smtClean="0"/>
              <a:t>risk attitudes.</a:t>
            </a:r>
          </a:p>
          <a:p>
            <a:pPr lvl="1"/>
            <a:r>
              <a:rPr lang="en-US" dirty="0" smtClean="0"/>
              <a:t>Especially for EMEs.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	</a:t>
            </a:r>
          </a:p>
          <a:p>
            <a:r>
              <a:rPr lang="en-US" dirty="0" smtClean="0"/>
              <a:t>In some recent models, capital </a:t>
            </a:r>
            <a:r>
              <a:rPr lang="en-US" dirty="0"/>
              <a:t>market imperfections may prevent floating rates from performing the shock </a:t>
            </a:r>
            <a:r>
              <a:rPr lang="en-US" dirty="0" smtClean="0"/>
              <a:t>absorber </a:t>
            </a:r>
            <a:r>
              <a:rPr lang="en-US" dirty="0"/>
              <a:t>role claimed in traditional macroeconomic analysis. </a:t>
            </a:r>
            <a:r>
              <a:rPr lang="en-US" i="1" dirty="0"/>
              <a:t>  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E.g</a:t>
            </a:r>
            <a:r>
              <a:rPr lang="en-US" dirty="0"/>
              <a:t>., </a:t>
            </a:r>
            <a:r>
              <a:rPr lang="en-US" dirty="0" err="1"/>
              <a:t>Farhi</a:t>
            </a:r>
            <a:r>
              <a:rPr lang="en-US" dirty="0"/>
              <a:t> &amp;</a:t>
            </a:r>
            <a:r>
              <a:rPr lang="en-US" dirty="0" smtClean="0"/>
              <a:t> </a:t>
            </a:r>
            <a:r>
              <a:rPr lang="en-US" dirty="0" err="1"/>
              <a:t>Werning</a:t>
            </a:r>
            <a:r>
              <a:rPr lang="en-US" dirty="0"/>
              <a:t> (2014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37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867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But there is empirical evidence that exchange rate flexibility does give some </a:t>
            </a:r>
            <a:r>
              <a:rPr lang="en-US" dirty="0" smtClean="0"/>
              <a:t> </a:t>
            </a:r>
            <a:r>
              <a:rPr lang="en-US" dirty="0" smtClean="0"/>
              <a:t>monetary </a:t>
            </a:r>
            <a:r>
              <a:rPr lang="en-US" dirty="0" smtClean="0"/>
              <a:t>independence</a:t>
            </a:r>
            <a:endParaRPr lang="en-US" dirty="0" smtClean="0"/>
          </a:p>
          <a:p>
            <a:pPr lvl="1"/>
            <a:r>
              <a:rPr lang="en-US" dirty="0" smtClean="0"/>
              <a:t>Di </a:t>
            </a:r>
            <a:r>
              <a:rPr lang="en-US" dirty="0"/>
              <a:t>Giovanni &amp; Shambaugh (</a:t>
            </a:r>
            <a:r>
              <a:rPr lang="en-US" dirty="0" smtClean="0"/>
              <a:t>2008</a:t>
            </a:r>
            <a:r>
              <a:rPr lang="en-US" dirty="0" smtClean="0"/>
              <a:t>),</a:t>
            </a:r>
            <a:endParaRPr lang="en-US" dirty="0" smtClean="0"/>
          </a:p>
          <a:p>
            <a:pPr lvl="1"/>
            <a:r>
              <a:rPr lang="en-US" dirty="0" smtClean="0"/>
              <a:t>Aizenman</a:t>
            </a:r>
            <a:r>
              <a:rPr lang="en-US" dirty="0"/>
              <a:t>, Chinn </a:t>
            </a:r>
            <a:r>
              <a:rPr lang="en-US" dirty="0" smtClean="0"/>
              <a:t>&amp; </a:t>
            </a:r>
            <a:r>
              <a:rPr lang="en-US" dirty="0"/>
              <a:t>Ito (2010, 2011</a:t>
            </a:r>
            <a:r>
              <a:rPr lang="en-US" dirty="0" smtClean="0"/>
              <a:t>),</a:t>
            </a:r>
            <a:endParaRPr lang="en-US" dirty="0" smtClean="0"/>
          </a:p>
          <a:p>
            <a:pPr lvl="1"/>
            <a:r>
              <a:rPr lang="en-US" dirty="0"/>
              <a:t>Klein </a:t>
            </a:r>
            <a:r>
              <a:rPr lang="en-US" dirty="0" smtClean="0"/>
              <a:t>&amp; </a:t>
            </a:r>
            <a:r>
              <a:rPr lang="en-US" dirty="0"/>
              <a:t>Shambaugh (2013</a:t>
            </a:r>
            <a:r>
              <a:rPr lang="en-US" dirty="0" smtClean="0"/>
              <a:t>);</a:t>
            </a:r>
          </a:p>
          <a:p>
            <a:pPr lvl="1"/>
            <a:r>
              <a:rPr lang="en-US" smtClean="0"/>
              <a:t>Obstfeld </a:t>
            </a:r>
            <a:r>
              <a:rPr lang="en-US"/>
              <a:t>(</a:t>
            </a:r>
            <a:r>
              <a:rPr lang="en-US" smtClean="0"/>
              <a:t>2015)</a:t>
            </a:r>
            <a:r>
              <a:rPr lang="en-US" smtClean="0"/>
              <a:t>.</a:t>
            </a:r>
            <a:endParaRPr lang="en-US" dirty="0" smtClean="0"/>
          </a:p>
          <a:p>
            <a:pPr lvl="1"/>
            <a:endParaRPr lang="en-US" sz="900" dirty="0" smtClean="0"/>
          </a:p>
          <a:p>
            <a:pPr marL="457200" lvl="1" indent="0">
              <a:buNone/>
            </a:pPr>
            <a:endParaRPr lang="en-US" sz="900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question for coordination is whether the big players like the United States </a:t>
            </a:r>
            <a:r>
              <a:rPr lang="en-US" dirty="0" smtClean="0"/>
              <a:t>, the </a:t>
            </a:r>
            <a:r>
              <a:rPr lang="en-US" dirty="0" err="1" smtClean="0"/>
              <a:t>eurozone</a:t>
            </a:r>
            <a:r>
              <a:rPr lang="en-US" dirty="0" smtClean="0"/>
              <a:t>, </a:t>
            </a:r>
            <a:r>
              <a:rPr lang="en-US" dirty="0"/>
              <a:t>or China would set macroeconomic policies </a:t>
            </a:r>
            <a:r>
              <a:rPr lang="en-US" dirty="0" smtClean="0"/>
              <a:t>very differently </a:t>
            </a:r>
            <a:r>
              <a:rPr lang="en-US" dirty="0"/>
              <a:t>if they were taking into account the interests of other countries than they do in the pursuit of their own economic interest. </a:t>
            </a:r>
            <a:endParaRPr lang="en-US" dirty="0" smtClean="0"/>
          </a:p>
          <a:p>
            <a:pPr lvl="1"/>
            <a:r>
              <a:rPr lang="en-US" dirty="0" smtClean="0"/>
              <a:t>Even if one thinks the 2008 GFC or the 2010 EZ crisis can be attributed to mistakes by the respective policy-makers, it hardly helps to tell them to improve their own economies for the sake of the rest of the world.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8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EMEs fear </a:t>
            </a:r>
            <a:r>
              <a:rPr lang="en-US" sz="3400" dirty="0"/>
              <a:t>that US monetary policy is too </a:t>
            </a:r>
            <a:r>
              <a:rPr lang="en-US" sz="3400" dirty="0" smtClean="0"/>
              <a:t>tight, putting  </a:t>
            </a:r>
            <a:r>
              <a:rPr lang="en-US" sz="3400" dirty="0"/>
              <a:t>downward pressure on </a:t>
            </a:r>
            <a:r>
              <a:rPr lang="en-US" sz="3400" dirty="0" smtClean="0"/>
              <a:t>non-$ currencies</a:t>
            </a:r>
            <a:r>
              <a:rPr lang="en-US" sz="3400" dirty="0"/>
              <a:t>.  </a:t>
            </a:r>
            <a:endParaRPr lang="en-US" sz="3400" dirty="0" smtClean="0"/>
          </a:p>
          <a:p>
            <a:r>
              <a:rPr lang="en-US" sz="3400" dirty="0" smtClean="0"/>
              <a:t>E.g., in </a:t>
            </a:r>
            <a:r>
              <a:rPr lang="en-US" sz="3400" dirty="0"/>
              <a:t>the aftermath of the 2013 “taper tantrum,” </a:t>
            </a:r>
            <a:endParaRPr lang="en-US" sz="3400" dirty="0" smtClean="0"/>
          </a:p>
          <a:p>
            <a:pPr marL="400050" lvl="1" indent="0">
              <a:buNone/>
            </a:pPr>
            <a:r>
              <a:rPr lang="en-US" sz="3000" dirty="0" smtClean="0"/>
              <a:t>RBI Governor Rajan was provoked to complain: </a:t>
            </a:r>
            <a:r>
              <a:rPr lang="en-US" dirty="0" smtClean="0"/>
              <a:t>“Central </a:t>
            </a:r>
            <a:r>
              <a:rPr lang="en-US" dirty="0"/>
              <a:t>banks should assess spillover effects from their own </a:t>
            </a:r>
            <a:r>
              <a:rPr lang="en-US" dirty="0" smtClean="0"/>
              <a:t>actions…For </a:t>
            </a:r>
            <a:r>
              <a:rPr lang="en-US" dirty="0"/>
              <a:t>example, this would mean that while exiting from unconventional policies, central banks would pay attention to conditions in emerging </a:t>
            </a:r>
            <a:r>
              <a:rPr lang="en-US" dirty="0" smtClean="0"/>
              <a:t>markets…”   -- 4/10/2014.</a:t>
            </a: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 smtClean="0"/>
          </a:p>
          <a:p>
            <a:r>
              <a:rPr lang="en-US" sz="3400" dirty="0" smtClean="0"/>
              <a:t> Precedents: </a:t>
            </a:r>
          </a:p>
          <a:p>
            <a:pPr lvl="1"/>
            <a:r>
              <a:rPr lang="en-US" sz="3100" dirty="0" smtClean="0"/>
              <a:t>Precipitation of EM crises: </a:t>
            </a:r>
          </a:p>
          <a:p>
            <a:pPr lvl="2"/>
            <a:r>
              <a:rPr lang="en-US" sz="2900" dirty="0" smtClean="0"/>
              <a:t>Volcker </a:t>
            </a:r>
            <a:r>
              <a:rPr lang="en-US" sz="2900" dirty="0"/>
              <a:t>tightening </a:t>
            </a:r>
            <a:r>
              <a:rPr lang="en-US" sz="2900" dirty="0" smtClean="0"/>
              <a:t>led to the </a:t>
            </a:r>
            <a:r>
              <a:rPr lang="en-US" sz="2900" dirty="0"/>
              <a:t>international debt crisis of 1982 </a:t>
            </a:r>
            <a:endParaRPr lang="en-US" sz="2900" dirty="0" smtClean="0"/>
          </a:p>
          <a:p>
            <a:pPr lvl="2"/>
            <a:r>
              <a:rPr lang="en-US" sz="2900" dirty="0" smtClean="0"/>
              <a:t>and </a:t>
            </a:r>
            <a:r>
              <a:rPr lang="en-US" sz="2900" dirty="0"/>
              <a:t>the </a:t>
            </a:r>
            <a:r>
              <a:rPr lang="en-US" sz="2900" dirty="0" smtClean="0"/>
              <a:t>1994 Greenspan </a:t>
            </a:r>
            <a:r>
              <a:rPr lang="en-US" sz="2900" dirty="0"/>
              <a:t>tightening </a:t>
            </a:r>
            <a:r>
              <a:rPr lang="en-US" sz="2900" dirty="0" smtClean="0"/>
              <a:t>led to Mexico’s </a:t>
            </a:r>
            <a:r>
              <a:rPr lang="en-US" sz="2900" dirty="0"/>
              <a:t>peso </a:t>
            </a:r>
            <a:r>
              <a:rPr lang="en-US" sz="2900" dirty="0" smtClean="0"/>
              <a:t>crisis.</a:t>
            </a:r>
          </a:p>
          <a:p>
            <a:pPr lvl="1"/>
            <a:r>
              <a:rPr lang="en-US" sz="3100" dirty="0" smtClean="0"/>
              <a:t>Response to crises: Simultaneous </a:t>
            </a:r>
            <a:r>
              <a:rPr lang="en-US" sz="3100" dirty="0"/>
              <a:t>interest rate </a:t>
            </a:r>
            <a:r>
              <a:rPr lang="en-US" sz="3100" dirty="0" smtClean="0"/>
              <a:t>reductions</a:t>
            </a:r>
          </a:p>
          <a:p>
            <a:pPr lvl="2"/>
            <a:r>
              <a:rPr lang="en-US" sz="2900" dirty="0" smtClean="0"/>
              <a:t>1987 </a:t>
            </a:r>
            <a:r>
              <a:rPr lang="en-US" sz="2900" dirty="0"/>
              <a:t>(post stock market crash), </a:t>
            </a:r>
            <a:endParaRPr lang="en-US" sz="2900" dirty="0" smtClean="0"/>
          </a:p>
          <a:p>
            <a:pPr lvl="2"/>
            <a:r>
              <a:rPr lang="en-US" sz="2900" dirty="0" smtClean="0"/>
              <a:t>1998 </a:t>
            </a:r>
            <a:r>
              <a:rPr lang="en-US" sz="2900" dirty="0"/>
              <a:t>(post Asia crisis), and </a:t>
            </a:r>
            <a:endParaRPr lang="en-US" sz="2900" dirty="0" smtClean="0"/>
          </a:p>
          <a:p>
            <a:pPr lvl="2"/>
            <a:r>
              <a:rPr lang="en-US" sz="2900" dirty="0" smtClean="0"/>
              <a:t>2009 </a:t>
            </a:r>
            <a:r>
              <a:rPr lang="en-US" sz="2900" dirty="0"/>
              <a:t>(post Global Financial Crisis).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(4) The competitive appreciation game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5409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Another precedent </a:t>
            </a:r>
            <a:r>
              <a:rPr lang="en-US" sz="2800" dirty="0"/>
              <a:t>among advanced countries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534400" cy="4724400"/>
          </a:xfrm>
        </p:spPr>
        <p:txBody>
          <a:bodyPr>
            <a:normAutofit fontScale="850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000" dirty="0" smtClean="0"/>
              <a:t>Early 1980s:  High </a:t>
            </a:r>
            <a:r>
              <a:rPr lang="en-US" sz="3000" dirty="0"/>
              <a:t>US interest rates </a:t>
            </a:r>
            <a:r>
              <a:rPr lang="en-US" sz="3000" dirty="0" smtClean="0"/>
              <a:t>=&gt; a </a:t>
            </a:r>
            <a:r>
              <a:rPr lang="en-US" sz="3000" dirty="0"/>
              <a:t>strong </a:t>
            </a:r>
            <a:r>
              <a:rPr lang="en-US" sz="3000" dirty="0" smtClean="0"/>
              <a:t>dollar. </a:t>
            </a:r>
          </a:p>
          <a:p>
            <a:r>
              <a:rPr lang="en-US" sz="3000" dirty="0" smtClean="0"/>
              <a:t>One view was that it represented competitive appreciation</a:t>
            </a:r>
            <a:r>
              <a:rPr lang="en-US" dirty="0" smtClean="0"/>
              <a:t>:</a:t>
            </a:r>
          </a:p>
          <a:p>
            <a:pPr marL="742950" lvl="2" indent="-342900"/>
            <a:r>
              <a:rPr lang="en-US" dirty="0" smtClean="0"/>
              <a:t>US </a:t>
            </a:r>
            <a:r>
              <a:rPr lang="en-US" dirty="0"/>
              <a:t>policy mix </a:t>
            </a:r>
            <a:r>
              <a:rPr lang="en-US" dirty="0" smtClean="0"/>
              <a:t>exported </a:t>
            </a:r>
            <a:r>
              <a:rPr lang="en-US" dirty="0"/>
              <a:t>CPI inflation to other countries. </a:t>
            </a:r>
          </a:p>
          <a:p>
            <a:pPr marL="742950" lvl="2" indent="-342900"/>
            <a:r>
              <a:rPr lang="en-US" dirty="0" smtClean="0"/>
              <a:t>Sachs (1985).</a:t>
            </a:r>
          </a:p>
          <a:p>
            <a:r>
              <a:rPr lang="en-US" sz="3000" dirty="0" smtClean="0"/>
              <a:t>In any case, the $ provoked </a:t>
            </a:r>
            <a:r>
              <a:rPr lang="en-US" sz="3000" dirty="0"/>
              <a:t>complaints among trading partners and </a:t>
            </a:r>
            <a:r>
              <a:rPr lang="en-US" sz="3000" dirty="0" smtClean="0"/>
              <a:t>in 1985 led </a:t>
            </a:r>
            <a:r>
              <a:rPr lang="en-US" sz="3000" dirty="0"/>
              <a:t>to one of the most renowned coordination agreements</a:t>
            </a:r>
            <a:r>
              <a:rPr lang="en-US" sz="3000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the Plaza </a:t>
            </a:r>
            <a:r>
              <a:rPr lang="en-US" dirty="0" smtClean="0"/>
              <a:t>Accord, </a:t>
            </a:r>
          </a:p>
          <a:p>
            <a:pPr lvl="2"/>
            <a:r>
              <a:rPr lang="en-US" dirty="0" smtClean="0"/>
              <a:t>in </a:t>
            </a:r>
            <a:r>
              <a:rPr lang="en-US" dirty="0"/>
              <a:t>which G5 ministers agreed to bring the dollar down.</a:t>
            </a:r>
            <a:r>
              <a:rPr lang="en-US" baseline="30000" dirty="0"/>
              <a:t> </a:t>
            </a:r>
            <a:endParaRPr lang="en-US" baseline="30000" dirty="0" smtClean="0"/>
          </a:p>
          <a:p>
            <a:pPr lvl="2"/>
            <a:r>
              <a:rPr lang="en-US" dirty="0"/>
              <a:t>30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smtClean="0"/>
              <a:t>anniversary this year.</a:t>
            </a:r>
          </a:p>
          <a:p>
            <a:pPr lvl="1"/>
            <a:r>
              <a:rPr lang="en-US" dirty="0" smtClean="0"/>
              <a:t>Cooperation meant fx intervention to depreciation the $</a:t>
            </a:r>
            <a:endParaRPr lang="en-US" baseline="30000" dirty="0"/>
          </a:p>
          <a:p>
            <a:pPr lvl="2"/>
            <a:r>
              <a:rPr lang="en-US" dirty="0"/>
              <a:t>w</a:t>
            </a:r>
            <a:r>
              <a:rPr lang="en-US" dirty="0" smtClean="0"/>
              <a:t>hereas today it seems to mean refraining from intervention.</a:t>
            </a:r>
          </a:p>
        </p:txBody>
      </p:sp>
    </p:spTree>
    <p:extLst>
      <p:ext uri="{BB962C8B-B14F-4D97-AF65-F5344CB8AC3E}">
        <p14:creationId xmlns:p14="http://schemas.microsoft.com/office/powerpoint/2010/main" val="63864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i="1" dirty="0" smtClean="0"/>
              <a:t>Table 4: The competitive appreciation game</a:t>
            </a:r>
            <a:br>
              <a:rPr lang="en-US" sz="3200" i="1" dirty="0" smtClean="0"/>
            </a:br>
            <a:r>
              <a:rPr lang="en-US" sz="3200" i="1" dirty="0" smtClean="0"/>
              <a:t>(exporting inflation)</a:t>
            </a:r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9906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rtl="0">
              <a:spcBef>
                <a:spcPct val="0"/>
              </a:spcBef>
            </a:pPr>
            <a:r>
              <a:rPr lang="en-US" sz="2800" kern="0" dirty="0" smtClean="0">
                <a:solidFill>
                  <a:sysClr val="windowText" lastClr="000000"/>
                </a:solidFill>
                <a:latin typeface="+mj-lt"/>
              </a:rPr>
              <a:t>When cooperation means keeping interest rates low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3705059"/>
              </p:ext>
            </p:extLst>
          </p:nvPr>
        </p:nvGraphicFramePr>
        <p:xfrm>
          <a:off x="99950" y="1792463"/>
          <a:ext cx="8915400" cy="4836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5179"/>
                <a:gridCol w="3434226"/>
                <a:gridCol w="3535995"/>
              </a:tblGrid>
              <a:tr h="6306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US raises interest rates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US keeps interest</a:t>
                      </a:r>
                      <a:r>
                        <a:rPr lang="en-US" sz="800" dirty="0">
                          <a:effectLst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rates low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0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Other country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raises interest rates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Non-cooperative equilibrium: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High interest rates everywhere. </a:t>
                      </a:r>
                      <a:r>
                        <a:rPr lang="en-US" sz="2400" dirty="0" smtClean="0">
                          <a:effectLst/>
                        </a:rPr>
                        <a:t> The </a:t>
                      </a:r>
                      <a:r>
                        <a:rPr lang="en-US" sz="2400" dirty="0">
                          <a:effectLst/>
                        </a:rPr>
                        <a:t>world </a:t>
                      </a:r>
                      <a:r>
                        <a:rPr lang="en-US" sz="2400" dirty="0" smtClean="0">
                          <a:effectLst/>
                        </a:rPr>
                        <a:t>   is </a:t>
                      </a:r>
                      <a:r>
                        <a:rPr lang="en-US" sz="2400" dirty="0">
                          <a:effectLst/>
                        </a:rPr>
                        <a:t>stuck in recession.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Dollar depreciates,  raising US CPI inflation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0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Other country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keeps interest rates low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Dollar appreciates, lowering US CPI inflation at the expense of other countries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Cooperative equilibrium: Low interest rates everywhere. Exchange rates unchanged, but growth is sustained. 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981200" y="2438400"/>
            <a:ext cx="3352800" cy="20574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331004" y="4544290"/>
            <a:ext cx="3556686" cy="2133600"/>
          </a:xfrm>
          <a:prstGeom prst="roundRect">
            <a:avLst/>
          </a:prstGeom>
          <a:noFill/>
          <a:ln w="1016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648200" y="4267200"/>
            <a:ext cx="838200" cy="533400"/>
          </a:xfrm>
          <a:prstGeom prst="straightConnector1">
            <a:avLst/>
          </a:prstGeom>
          <a:ln w="1270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94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To summarize, differences in perceptions and domestic politics are as big as the difference between cooperation and non-cooperation.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27237"/>
            <a:ext cx="8839200" cy="43735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Who was right about the 1933 London Monetary Conference? </a:t>
            </a:r>
          </a:p>
          <a:p>
            <a:pPr lvl="1"/>
            <a:r>
              <a:rPr lang="en-US" dirty="0" smtClean="0"/>
              <a:t>FDR </a:t>
            </a:r>
            <a:r>
              <a:rPr lang="en-US" dirty="0"/>
              <a:t>or the </a:t>
            </a:r>
            <a:r>
              <a:rPr lang="en-US" dirty="0" smtClean="0"/>
              <a:t>Europeans?</a:t>
            </a:r>
          </a:p>
          <a:p>
            <a:r>
              <a:rPr lang="en-US" sz="2800" dirty="0" smtClean="0"/>
              <a:t>Who was right about the 1977-78 locomotive proposal?</a:t>
            </a:r>
          </a:p>
          <a:p>
            <a:pPr lvl="1"/>
            <a:r>
              <a:rPr lang="en-US" dirty="0" smtClean="0"/>
              <a:t>The US or Germany?</a:t>
            </a:r>
          </a:p>
          <a:p>
            <a:r>
              <a:rPr lang="en-US" sz="2800" dirty="0" smtClean="0"/>
              <a:t>Which is the negative externality in the eurozone: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iscal austerity or fiscal irresponsibility?</a:t>
            </a:r>
          </a:p>
          <a:p>
            <a:r>
              <a:rPr lang="en-US" sz="2800" dirty="0" smtClean="0"/>
              <a:t>Which has a negative spillover on EMEs:</a:t>
            </a:r>
          </a:p>
          <a:p>
            <a:pPr lvl="1"/>
            <a:r>
              <a:rPr lang="en-US" dirty="0" smtClean="0"/>
              <a:t>when the US eases money (2010) or tightens (2015)?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83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Disagreement as to the nature of the spillover effect and the direction desirable proposals wreaks havoc with the whole idea of </a:t>
            </a:r>
            <a:r>
              <a:rPr lang="en-US" sz="2800" dirty="0"/>
              <a:t>coordination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10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, </a:t>
            </a:r>
            <a:r>
              <a:rPr lang="en-US" sz="2800" dirty="0"/>
              <a:t>if </a:t>
            </a:r>
            <a:r>
              <a:rPr lang="en-US" sz="2800" dirty="0" smtClean="0"/>
              <a:t>countries disagree on the model, </a:t>
            </a:r>
            <a:r>
              <a:rPr lang="en-US" sz="2800" dirty="0"/>
              <a:t>the officials might not even be able to carry on a coherent discussion of the potential gains from coordination and how to achieve them.  </a:t>
            </a:r>
            <a:endParaRPr lang="en-US" sz="2800" dirty="0" smtClean="0"/>
          </a:p>
          <a:p>
            <a:pPr lvl="1"/>
            <a:r>
              <a:rPr lang="en-US" sz="2300" dirty="0" smtClean="0"/>
              <a:t>Think </a:t>
            </a:r>
            <a:r>
              <a:rPr lang="en-US" sz="2300" dirty="0"/>
              <a:t>of the negotiations between the </a:t>
            </a:r>
            <a:r>
              <a:rPr lang="en-US" sz="2300" dirty="0" smtClean="0"/>
              <a:t>new Greek government in </a:t>
            </a:r>
            <a:r>
              <a:rPr lang="en-US" sz="2300" dirty="0"/>
              <a:t>January 2015 and its euro partners</a:t>
            </a:r>
            <a:r>
              <a:rPr lang="en-US" sz="2300" dirty="0" smtClean="0"/>
              <a:t>.</a:t>
            </a:r>
          </a:p>
          <a:p>
            <a:pPr lvl="1"/>
            <a:r>
              <a:rPr lang="en-US" sz="2300" dirty="0" smtClean="0"/>
              <a:t>The precedent of cooperation in other areas suggests that a common model may be a pre-requisite: Cooper </a:t>
            </a:r>
            <a:r>
              <a:rPr lang="en-US" sz="2300" dirty="0"/>
              <a:t>(2001</a:t>
            </a:r>
            <a:r>
              <a:rPr lang="en-US" sz="2300" dirty="0" smtClean="0"/>
              <a:t>).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pPr lvl="1"/>
            <a:endParaRPr lang="en-US" sz="900" dirty="0" smtClean="0"/>
          </a:p>
          <a:p>
            <a:r>
              <a:rPr lang="en-US" sz="2600" dirty="0" smtClean="0"/>
              <a:t>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 , even if negotiators come </a:t>
            </a:r>
            <a:r>
              <a:rPr lang="en-US" sz="2600" dirty="0"/>
              <a:t>up with a coordinated package of </a:t>
            </a:r>
            <a:r>
              <a:rPr lang="en-US" sz="2600" dirty="0" err="1" smtClean="0"/>
              <a:t>policIes</a:t>
            </a:r>
            <a:r>
              <a:rPr lang="en-US" sz="2600" dirty="0" smtClean="0"/>
              <a:t> </a:t>
            </a:r>
            <a:r>
              <a:rPr lang="en-US" sz="2600" dirty="0"/>
              <a:t>that each believes will leave </a:t>
            </a:r>
            <a:r>
              <a:rPr lang="en-US" sz="2600" dirty="0" smtClean="0"/>
              <a:t>them </a:t>
            </a:r>
            <a:r>
              <a:rPr lang="en-US" sz="2600" dirty="0"/>
              <a:t>better </a:t>
            </a:r>
            <a:r>
              <a:rPr lang="en-US" sz="2600" dirty="0" smtClean="0"/>
              <a:t>off – which technically they can, though they </a:t>
            </a:r>
            <a:r>
              <a:rPr lang="en-US" sz="2600" dirty="0"/>
              <a:t>don’t understand why the other side wants to make the </a:t>
            </a:r>
            <a:r>
              <a:rPr lang="en-US" sz="2600" dirty="0" smtClean="0"/>
              <a:t>deal – it could </a:t>
            </a:r>
            <a:r>
              <a:rPr lang="en-US" sz="2600" dirty="0"/>
              <a:t>make things </a:t>
            </a:r>
            <a:r>
              <a:rPr lang="en-US" sz="2600" dirty="0" smtClean="0"/>
              <a:t>worse.  </a:t>
            </a:r>
          </a:p>
          <a:p>
            <a:pPr lvl="1"/>
            <a:r>
              <a:rPr lang="en-US" sz="2000" dirty="0" smtClean="0"/>
              <a:t>Frankel &amp; </a:t>
            </a:r>
            <a:r>
              <a:rPr lang="en-US" sz="2000" dirty="0" err="1" smtClean="0"/>
              <a:t>Rockett</a:t>
            </a:r>
            <a:r>
              <a:rPr lang="en-US" sz="2000" dirty="0" smtClean="0"/>
              <a:t> (1998).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189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Concluding thoughts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Regular meetings of officials (within reason!) are useful.</a:t>
            </a:r>
          </a:p>
          <a:p>
            <a:pPr lvl="1"/>
            <a:r>
              <a:rPr lang="en-US" dirty="0" smtClean="0"/>
              <a:t> Consultation, to minimize surprises.</a:t>
            </a:r>
          </a:p>
          <a:p>
            <a:pPr lvl="1"/>
            <a:r>
              <a:rPr lang="en-US" dirty="0" smtClean="0"/>
              <a:t>Perhaps they can narrow differences in perceptions.</a:t>
            </a:r>
          </a:p>
          <a:p>
            <a:pPr lvl="1"/>
            <a:r>
              <a:rPr lang="en-US" dirty="0" smtClean="0"/>
              <a:t>But each </a:t>
            </a:r>
            <a:r>
              <a:rPr lang="en-US" dirty="0"/>
              <a:t>country has an incentive to claim to believe in whatever model suits its interest in the bargaining </a:t>
            </a:r>
            <a:r>
              <a:rPr lang="en-US" dirty="0" smtClean="0"/>
              <a:t>process</a:t>
            </a:r>
          </a:p>
          <a:p>
            <a:pPr lvl="2"/>
            <a:r>
              <a:rPr lang="en-US" dirty="0" err="1" smtClean="0"/>
              <a:t>Ostry</a:t>
            </a:r>
            <a:r>
              <a:rPr lang="en-US" dirty="0" smtClean="0"/>
              <a:t>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/>
              <a:t>Ghosh (2015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Officials may come increasingly to believe the models that suit their claims </a:t>
            </a:r>
          </a:p>
          <a:p>
            <a:pPr lvl="2"/>
            <a:r>
              <a:rPr lang="en-US" dirty="0" smtClean="0"/>
              <a:t>– “cognitive dissonance.”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alls for international coordination are sometimes less useful,</a:t>
            </a:r>
          </a:p>
          <a:p>
            <a:pPr lvl="1"/>
            <a:r>
              <a:rPr lang="en-US" dirty="0" smtClean="0"/>
              <a:t>when they blame foreigners to distract attention from domestic constraints and disagreements.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13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Examples where calls for coordination distract: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93837"/>
            <a:ext cx="86868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2010, Brazil’s budget deficit was too large and the economy overheated.</a:t>
            </a:r>
          </a:p>
          <a:p>
            <a:pPr lvl="1"/>
            <a:r>
              <a:rPr lang="en-US" dirty="0" smtClean="0"/>
              <a:t>Domestic demand was going to be crowded out one way or another,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f not via currency appreciation, then via higher interest rates.</a:t>
            </a:r>
          </a:p>
          <a:p>
            <a:pPr lvl="1"/>
            <a:r>
              <a:rPr lang="en-US" dirty="0" smtClean="0"/>
              <a:t>When Brazilian officials blamed the US and others for </a:t>
            </a:r>
            <a:br>
              <a:rPr lang="en-US" dirty="0" smtClean="0"/>
            </a:br>
            <a:r>
              <a:rPr lang="en-US" dirty="0" smtClean="0"/>
              <a:t>a strong real, it may have obscured the problem.</a:t>
            </a:r>
            <a:endParaRPr lang="en-US" sz="900" dirty="0" smtClean="0"/>
          </a:p>
          <a:p>
            <a:pPr lvl="1"/>
            <a:endParaRPr lang="en-US" sz="900" dirty="0" smtClean="0"/>
          </a:p>
          <a:p>
            <a:r>
              <a:rPr lang="en-US" dirty="0" smtClean="0"/>
              <a:t>In 2015, US wages continue to stagnate.</a:t>
            </a:r>
          </a:p>
          <a:p>
            <a:pPr lvl="1"/>
            <a:r>
              <a:rPr lang="en-US" dirty="0" smtClean="0"/>
              <a:t>Politicians’ efforts to ban currency manipulation in trade agreements are </a:t>
            </a:r>
            <a:r>
              <a:rPr lang="en-US" smtClean="0"/>
              <a:t>scapegoating Asians rather </a:t>
            </a:r>
            <a:r>
              <a:rPr lang="en-US" dirty="0" smtClean="0"/>
              <a:t>than dealing with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19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924800" cy="1143000"/>
          </a:xfrm>
        </p:spPr>
        <p:txBody>
          <a:bodyPr>
            <a:no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alls for international macroeconomic policy coordination are back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Coordination then fell out of favor.</a:t>
            </a:r>
          </a:p>
          <a:p>
            <a:pPr lvl="1"/>
            <a:r>
              <a:rPr lang="en-US" dirty="0" smtClean="0"/>
              <a:t> Historically,</a:t>
            </a:r>
          </a:p>
          <a:p>
            <a:pPr lvl="2"/>
            <a:r>
              <a:rPr lang="en-US" sz="2600" dirty="0" smtClean="0"/>
              <a:t>The </a:t>
            </a:r>
            <a:r>
              <a:rPr lang="en-US" sz="2600" dirty="0"/>
              <a:t>Germans, in particular, regretted what they had agreed </a:t>
            </a:r>
            <a:r>
              <a:rPr lang="en-US" sz="2600" dirty="0" smtClean="0"/>
              <a:t>at </a:t>
            </a:r>
            <a:r>
              <a:rPr lang="en-US" sz="2600" dirty="0"/>
              <a:t>the Bonn </a:t>
            </a:r>
            <a:r>
              <a:rPr lang="en-US" sz="2600" dirty="0" smtClean="0"/>
              <a:t>Summit: reflation </a:t>
            </a:r>
            <a:r>
              <a:rPr lang="en-US" sz="2600" dirty="0"/>
              <a:t>turned out to be the wrong objective in the inflation-plagued late 1970s. </a:t>
            </a:r>
            <a:endParaRPr lang="en-US" sz="2600" dirty="0" smtClean="0"/>
          </a:p>
          <a:p>
            <a:pPr lvl="2"/>
            <a:r>
              <a:rPr lang="en-US" sz="2600" dirty="0"/>
              <a:t>Most summit communiques had little effect, </a:t>
            </a:r>
            <a:endParaRPr lang="en-US" sz="2600" dirty="0" smtClean="0"/>
          </a:p>
          <a:p>
            <a:pPr lvl="3"/>
            <a:r>
              <a:rPr lang="en-US" sz="2200" dirty="0" smtClean="0"/>
              <a:t>for </a:t>
            </a:r>
            <a:r>
              <a:rPr lang="en-US" sz="2200" dirty="0"/>
              <a:t>better or worse. 	</a:t>
            </a:r>
            <a:endParaRPr lang="en-US" sz="2200" dirty="0" smtClean="0"/>
          </a:p>
          <a:p>
            <a:pPr lvl="2"/>
            <a:r>
              <a:rPr lang="en-US" sz="2600" dirty="0" smtClean="0"/>
              <a:t>Another problem: the </a:t>
            </a:r>
            <a:r>
              <a:rPr lang="en-US" sz="2600" dirty="0"/>
              <a:t>structure of the G-7 did not allow a role for </a:t>
            </a:r>
            <a:r>
              <a:rPr lang="en-US" sz="2600" dirty="0" smtClean="0"/>
              <a:t>EM countries.</a:t>
            </a:r>
            <a:br>
              <a:rPr lang="en-US" sz="2600" dirty="0" smtClean="0"/>
            </a:br>
            <a:endParaRPr lang="en-US" sz="2600" dirty="0" smtClean="0"/>
          </a:p>
          <a:p>
            <a:pPr lvl="1"/>
            <a:r>
              <a:rPr lang="en-US" dirty="0" smtClean="0"/>
              <a:t>Skeptic scholars:  </a:t>
            </a:r>
            <a:r>
              <a:rPr lang="en-US" sz="2600" dirty="0" err="1" smtClean="0"/>
              <a:t>Oudiz</a:t>
            </a:r>
            <a:r>
              <a:rPr lang="en-US" sz="2600" dirty="0" smtClean="0"/>
              <a:t> </a:t>
            </a:r>
            <a:r>
              <a:rPr lang="en-US" sz="2600" dirty="0"/>
              <a:t>&amp; Sachs (1984), </a:t>
            </a:r>
            <a:r>
              <a:rPr lang="en-US" sz="2600" dirty="0" smtClean="0"/>
              <a:t>Rogoff </a:t>
            </a:r>
            <a:r>
              <a:rPr lang="en-US" sz="2600" dirty="0"/>
              <a:t>(1985</a:t>
            </a:r>
            <a:r>
              <a:rPr lang="en-US" sz="2600" dirty="0" smtClean="0"/>
              <a:t>), </a:t>
            </a:r>
            <a:r>
              <a:rPr lang="en-US" sz="2600" dirty="0" err="1" smtClean="0"/>
              <a:t>Tabellini</a:t>
            </a:r>
            <a:r>
              <a:rPr lang="en-US" sz="2600" dirty="0" smtClean="0"/>
              <a:t> </a:t>
            </a:r>
            <a:r>
              <a:rPr lang="en-US" sz="2600" dirty="0"/>
              <a:t>(1990</a:t>
            </a:r>
            <a:r>
              <a:rPr lang="en-US" sz="2600" dirty="0" smtClean="0"/>
              <a:t>), Kehoe </a:t>
            </a:r>
            <a:r>
              <a:rPr lang="en-US" sz="2600" dirty="0"/>
              <a:t>(1987</a:t>
            </a:r>
            <a:r>
              <a:rPr lang="en-US" sz="2600" dirty="0" smtClean="0"/>
              <a:t>), </a:t>
            </a:r>
            <a:r>
              <a:rPr lang="en-US" sz="2600" dirty="0"/>
              <a:t>Feldstein (1988), Fischer (1988), Frankel (1988</a:t>
            </a:r>
            <a:r>
              <a:rPr lang="en-US" sz="2600" dirty="0" smtClean="0"/>
              <a:t>), Ghosh &amp; </a:t>
            </a:r>
            <a:r>
              <a:rPr lang="en-US" sz="2600" dirty="0"/>
              <a:t>Masson (1988</a:t>
            </a:r>
            <a:r>
              <a:rPr lang="en-US" sz="26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3959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981199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International Coordination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7848600" cy="3505200"/>
          </a:xfrm>
          <a:ln>
            <a:noFill/>
          </a:ln>
        </p:spPr>
        <p:txBody>
          <a:bodyPr>
            <a:normAutofit fontScale="77500" lnSpcReduction="20000"/>
          </a:bodyPr>
          <a:lstStyle/>
          <a:p>
            <a:r>
              <a:rPr lang="en-US" sz="5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Jeffrey </a:t>
            </a:r>
            <a:r>
              <a:rPr lang="en-US" sz="5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Frankel</a:t>
            </a:r>
            <a:r>
              <a:rPr lang="en-US" sz="4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4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4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2015 Asia Economic Policy </a:t>
            </a:r>
            <a:r>
              <a:rPr lang="en-US" sz="4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Conference</a:t>
            </a:r>
            <a: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4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Federal Reserve Bank of San </a:t>
            </a:r>
            <a: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Francisco</a:t>
            </a:r>
            <a:b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4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November </a:t>
            </a:r>
            <a:r>
              <a:rPr lang="en-US" sz="4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19-20,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7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return of international policy coordination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G-20 leaders summits 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summits: DC, Nov. </a:t>
            </a:r>
            <a:r>
              <a:rPr lang="en-US" dirty="0"/>
              <a:t>2008, </a:t>
            </a:r>
            <a:r>
              <a:rPr lang="en-US" dirty="0" smtClean="0"/>
              <a:t>&amp; London, April 2009</a:t>
            </a:r>
            <a:r>
              <a:rPr lang="en-US" dirty="0"/>
              <a:t>,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deal with </a:t>
            </a:r>
            <a:r>
              <a:rPr lang="en-US" dirty="0" smtClean="0"/>
              <a:t>GFC.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r>
              <a:rPr lang="en-US" sz="3300" dirty="0" smtClean="0"/>
              <a:t>Agreements to refrain from competitive depreciation</a:t>
            </a:r>
          </a:p>
          <a:p>
            <a:pPr lvl="1"/>
            <a:r>
              <a:rPr lang="en-US" dirty="0" smtClean="0"/>
              <a:t>Ceasefire, G-7 </a:t>
            </a:r>
            <a:r>
              <a:rPr lang="en-US" dirty="0"/>
              <a:t>ministers in February </a:t>
            </a:r>
            <a:r>
              <a:rPr lang="en-US" dirty="0" smtClean="0"/>
              <a:t>2013</a:t>
            </a:r>
            <a:endParaRPr lang="en-US" dirty="0"/>
          </a:p>
          <a:p>
            <a:pPr lvl="1"/>
            <a:r>
              <a:rPr lang="en-US" dirty="0" smtClean="0"/>
              <a:t>Side agreement to TPP, November 2015.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3300" dirty="0" smtClean="0"/>
              <a:t>EM calls for FRB to coordinate, </a:t>
            </a:r>
          </a:p>
          <a:p>
            <a:pPr lvl="1"/>
            <a:r>
              <a:rPr lang="en-US" dirty="0" smtClean="0"/>
              <a:t>after “taper </a:t>
            </a:r>
            <a:r>
              <a:rPr lang="en-US" dirty="0"/>
              <a:t>tantrum” of 2013 </a:t>
            </a:r>
            <a:r>
              <a:rPr lang="en-US" dirty="0" smtClean="0"/>
              <a:t>–</a:t>
            </a:r>
          </a:p>
          <a:p>
            <a:pPr lvl="1"/>
            <a:r>
              <a:rPr lang="en-US" dirty="0" smtClean="0"/>
              <a:t>RBI Gov. Rajan</a:t>
            </a:r>
            <a:r>
              <a:rPr lang="en-US" dirty="0"/>
              <a:t>: “International monetary cooperation has broken down…The U.S. should worry about the effects of its policies on the rest of the world” (1/30/14). </a:t>
            </a:r>
          </a:p>
        </p:txBody>
      </p:sp>
    </p:spTree>
    <p:extLst>
      <p:ext uri="{BB962C8B-B14F-4D97-AF65-F5344CB8AC3E}">
        <p14:creationId xmlns:p14="http://schemas.microsoft.com/office/powerpoint/2010/main" val="418278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924800" cy="114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return of international policy coordination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This time the issues go by names like </a:t>
            </a:r>
          </a:p>
          <a:p>
            <a:pPr lvl="1"/>
            <a:r>
              <a:rPr lang="en-US" dirty="0" smtClean="0"/>
              <a:t>currency wars, </a:t>
            </a:r>
          </a:p>
          <a:p>
            <a:pPr lvl="1"/>
            <a:r>
              <a:rPr lang="en-US" dirty="0" smtClean="0"/>
              <a:t>taper tantrums, </a:t>
            </a:r>
          </a:p>
          <a:p>
            <a:pPr lvl="1"/>
            <a:r>
              <a:rPr lang="en-US" dirty="0" smtClean="0"/>
              <a:t>and fiscal compacts.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Some scholars have returned to the subject:</a:t>
            </a:r>
          </a:p>
          <a:p>
            <a:pPr lvl="1"/>
            <a:r>
              <a:rPr lang="en-US" sz="2600" dirty="0" smtClean="0"/>
              <a:t>E.g., Blanchard</a:t>
            </a:r>
            <a:r>
              <a:rPr lang="en-US" sz="2600" dirty="0"/>
              <a:t>, </a:t>
            </a:r>
            <a:r>
              <a:rPr lang="en-US" sz="2600" dirty="0" err="1" smtClean="0"/>
              <a:t>Ostry</a:t>
            </a:r>
            <a:r>
              <a:rPr lang="en-US" sz="2600" dirty="0" smtClean="0"/>
              <a:t> &amp; </a:t>
            </a:r>
            <a:r>
              <a:rPr lang="en-US" sz="2600" dirty="0"/>
              <a:t>Ghosh (2013), </a:t>
            </a:r>
            <a:r>
              <a:rPr lang="en-US" sz="2600" dirty="0" err="1"/>
              <a:t>Ostry</a:t>
            </a:r>
            <a:r>
              <a:rPr lang="en-US" sz="2600" dirty="0"/>
              <a:t> </a:t>
            </a:r>
            <a:r>
              <a:rPr lang="en-US" sz="2600" dirty="0" smtClean="0"/>
              <a:t>&amp; </a:t>
            </a:r>
            <a:r>
              <a:rPr lang="en-US" sz="2600" dirty="0"/>
              <a:t>Ghosh (2013), </a:t>
            </a:r>
            <a:r>
              <a:rPr lang="en-US" sz="2600" dirty="0" err="1"/>
              <a:t>Subacchi</a:t>
            </a:r>
            <a:r>
              <a:rPr lang="en-US" sz="2600" dirty="0"/>
              <a:t> </a:t>
            </a:r>
            <a:r>
              <a:rPr lang="en-US" sz="2600" dirty="0" smtClean="0"/>
              <a:t>&amp; Van </a:t>
            </a:r>
            <a:r>
              <a:rPr lang="en-US" sz="2600" dirty="0"/>
              <a:t>den Noord (2012), Taylor (2013) and Engel (2014, 2015</a:t>
            </a:r>
            <a:r>
              <a:rPr lang="en-US" sz="2600" dirty="0" smtClean="0"/>
              <a:t>).</a:t>
            </a:r>
          </a:p>
          <a:p>
            <a:pPr lvl="1"/>
            <a:r>
              <a:rPr lang="en-US" sz="2600" dirty="0" smtClean="0"/>
              <a:t>And to the question whether floating exchange rates insulate: Rey (2015)…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Outline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915400" cy="60960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Four </a:t>
            </a:r>
            <a:r>
              <a:rPr lang="en-US" sz="4000" dirty="0"/>
              <a:t>possible frameworks for proposals to coordinate fiscal </a:t>
            </a:r>
            <a:r>
              <a:rPr lang="en-US" sz="4000" dirty="0" smtClean="0"/>
              <a:t> </a:t>
            </a:r>
            <a:r>
              <a:rPr lang="en-US" sz="4000" dirty="0"/>
              <a:t>or monetary policy:  </a:t>
            </a:r>
            <a:endParaRPr lang="en-US" sz="4000" dirty="0" smtClean="0"/>
          </a:p>
          <a:p>
            <a:pPr marL="971550" lvl="1" indent="-514350">
              <a:buFont typeface="+mj-lt"/>
              <a:buAutoNum type="arabicParenR"/>
            </a:pPr>
            <a:r>
              <a:rPr lang="en-US" sz="3400" dirty="0" smtClean="0"/>
              <a:t>the </a:t>
            </a:r>
            <a:r>
              <a:rPr lang="en-US" sz="3400" dirty="0"/>
              <a:t>locomotive </a:t>
            </a:r>
            <a:r>
              <a:rPr lang="en-US" sz="3400" dirty="0" smtClean="0"/>
              <a:t>game (“exporting unemployment”),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400" dirty="0" smtClean="0"/>
              <a:t>the </a:t>
            </a:r>
            <a:r>
              <a:rPr lang="en-US" sz="3400" dirty="0"/>
              <a:t>discipline </a:t>
            </a:r>
            <a:r>
              <a:rPr lang="en-US" sz="3400" dirty="0" smtClean="0"/>
              <a:t>game (moral hazard),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400" dirty="0" smtClean="0"/>
              <a:t>the competitive </a:t>
            </a:r>
            <a:r>
              <a:rPr lang="en-US" sz="3400" dirty="0"/>
              <a:t>depreciation game </a:t>
            </a:r>
            <a:r>
              <a:rPr lang="en-US" sz="3400" dirty="0" smtClean="0"/>
              <a:t>(“</a:t>
            </a:r>
            <a:r>
              <a:rPr lang="en-US" sz="3400" dirty="0"/>
              <a:t>currency </a:t>
            </a:r>
            <a:r>
              <a:rPr lang="en-US" sz="3400" dirty="0" smtClean="0"/>
              <a:t>war”)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400" dirty="0" smtClean="0"/>
              <a:t>and </a:t>
            </a:r>
            <a:r>
              <a:rPr lang="en-US" sz="3400" dirty="0"/>
              <a:t>the competitive appreciation </a:t>
            </a:r>
            <a:r>
              <a:rPr lang="en-US" sz="3400" dirty="0" smtClean="0"/>
              <a:t>game (“exporting inflation”).  </a:t>
            </a:r>
            <a:endParaRPr lang="en-US" sz="1300" dirty="0" smtClean="0"/>
          </a:p>
          <a:p>
            <a:pPr marL="971550" lvl="1" indent="-514350">
              <a:buFont typeface="+mj-lt"/>
              <a:buAutoNum type="arabicParenR"/>
            </a:pPr>
            <a:endParaRPr lang="en-US" sz="1300" dirty="0" smtClean="0"/>
          </a:p>
          <a:p>
            <a:r>
              <a:rPr lang="en-US" sz="4000" dirty="0" smtClean="0"/>
              <a:t>The </a:t>
            </a:r>
            <a:r>
              <a:rPr lang="en-US" sz="4000" dirty="0"/>
              <a:t>paper also </a:t>
            </a:r>
            <a:r>
              <a:rPr lang="en-US" sz="4000" dirty="0" smtClean="0"/>
              <a:t>considers</a:t>
            </a:r>
          </a:p>
          <a:p>
            <a:pPr lvl="1"/>
            <a:r>
              <a:rPr lang="en-US" sz="3400" dirty="0" smtClean="0"/>
              <a:t> </a:t>
            </a:r>
            <a:r>
              <a:rPr lang="en-US" sz="3400" dirty="0"/>
              <a:t>claims that monetary coordination has been made necessary by the </a:t>
            </a:r>
            <a:r>
              <a:rPr lang="en-US" sz="3400" dirty="0" smtClean="0"/>
              <a:t>loss of the short-term interest rate instrument. 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sz="4000" dirty="0" smtClean="0"/>
              <a:t>Proposals </a:t>
            </a:r>
            <a:r>
              <a:rPr lang="en-US" sz="4000" dirty="0"/>
              <a:t>for the direction of coordination vary </a:t>
            </a:r>
            <a:r>
              <a:rPr lang="en-US" sz="4000" dirty="0" smtClean="0"/>
              <a:t>widely</a:t>
            </a:r>
            <a:r>
              <a:rPr lang="en-US" sz="4000" dirty="0"/>
              <a:t>,</a:t>
            </a:r>
            <a:endParaRPr lang="en-US" sz="4000" dirty="0" smtClean="0"/>
          </a:p>
          <a:p>
            <a:pPr lvl="1"/>
            <a:r>
              <a:rPr lang="en-US" sz="3400" dirty="0"/>
              <a:t>d</a:t>
            </a:r>
            <a:r>
              <a:rPr lang="en-US" sz="3400" dirty="0" smtClean="0"/>
              <a:t>ue to different </a:t>
            </a:r>
            <a:r>
              <a:rPr lang="en-US" sz="3400" dirty="0"/>
              <a:t>models </a:t>
            </a:r>
            <a:r>
              <a:rPr lang="en-US" sz="3400" dirty="0" smtClean="0"/>
              <a:t>and</a:t>
            </a:r>
          </a:p>
          <a:p>
            <a:pPr lvl="1"/>
            <a:r>
              <a:rPr lang="en-US" sz="3400" dirty="0"/>
              <a:t>d</a:t>
            </a:r>
            <a:r>
              <a:rPr lang="en-US" sz="3400" dirty="0" smtClean="0"/>
              <a:t>ifferent </a:t>
            </a:r>
            <a:r>
              <a:rPr lang="en-US" sz="3400" dirty="0"/>
              <a:t>domestic </a:t>
            </a:r>
            <a:r>
              <a:rPr lang="en-US" sz="3400" dirty="0" smtClean="0"/>
              <a:t>interests.</a:t>
            </a:r>
          </a:p>
          <a:p>
            <a:pPr lvl="1"/>
            <a:r>
              <a:rPr lang="en-US" sz="3400" dirty="0" smtClean="0"/>
              <a:t>These differences weaken the calls for coordination</a:t>
            </a:r>
          </a:p>
          <a:p>
            <a:pPr lvl="2"/>
            <a:r>
              <a:rPr lang="en-US" sz="2900" dirty="0"/>
              <a:t>w</a:t>
            </a:r>
            <a:r>
              <a:rPr lang="en-US" sz="2900" dirty="0" smtClean="0"/>
              <a:t>hich can deflect attention from dealing with important domestic issues.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14220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28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1) The locomotive game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100" dirty="0" smtClean="0"/>
              <a:t>(as seen, esp., by US):</a:t>
            </a:r>
            <a:br>
              <a:rPr lang="en-US" sz="3100" dirty="0" smtClean="0"/>
            </a:br>
            <a:r>
              <a:rPr lang="en-US" sz="3300" dirty="0"/>
              <a:t>When cooperation means joint expansion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43200"/>
            <a:ext cx="7696200" cy="4191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800" i="1" dirty="0" smtClean="0"/>
              <a:t>Historical examples: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  <a:p>
            <a:r>
              <a:rPr lang="en-US" dirty="0" smtClean="0"/>
              <a:t>G-7 London Summit, 1977; Bonn Summit, 1978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 promote recovery from 1975 recession.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dirty="0" smtClean="0"/>
              <a:t>G-20 </a:t>
            </a:r>
            <a:r>
              <a:rPr lang="en-US" dirty="0"/>
              <a:t>leaders’ </a:t>
            </a:r>
            <a:r>
              <a:rPr lang="en-US" dirty="0" smtClean="0"/>
              <a:t>summit in London, </a:t>
            </a:r>
            <a:r>
              <a:rPr lang="en-US" dirty="0"/>
              <a:t>April </a:t>
            </a:r>
            <a:r>
              <a:rPr lang="en-US" dirty="0" smtClean="0"/>
              <a:t>2009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 deal with GFC.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dirty="0" smtClean="0"/>
              <a:t>G-20 </a:t>
            </a:r>
            <a:r>
              <a:rPr lang="en-US" dirty="0"/>
              <a:t>meeting in Brisbane, </a:t>
            </a:r>
            <a:r>
              <a:rPr lang="en-US" dirty="0" smtClean="0"/>
              <a:t>November </a:t>
            </a:r>
            <a:r>
              <a:rPr lang="en-US" dirty="0"/>
              <a:t>2014 </a:t>
            </a:r>
            <a:endParaRPr lang="en-US" dirty="0" smtClean="0"/>
          </a:p>
          <a:p>
            <a:pPr lvl="1"/>
            <a:r>
              <a:rPr lang="en-US" dirty="0" smtClean="0"/>
              <a:t>after </a:t>
            </a:r>
            <a:r>
              <a:rPr lang="en-US" dirty="0"/>
              <a:t>a new slowing of global </a:t>
            </a:r>
            <a:r>
              <a:rPr lang="en-US" dirty="0" smtClean="0"/>
              <a:t>growth. </a:t>
            </a:r>
            <a:endParaRPr lang="en-US" dirty="0"/>
          </a:p>
          <a:p>
            <a:pPr lvl="1"/>
            <a:r>
              <a:rPr lang="en-US" dirty="0" smtClean="0"/>
              <a:t>It </a:t>
            </a:r>
            <a:r>
              <a:rPr lang="en-US" dirty="0"/>
              <a:t>agreed to “strengthen policy cooperation,”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including </a:t>
            </a:r>
            <a:r>
              <a:rPr lang="en-US" dirty="0"/>
              <a:t>to “boost demand and jobs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76200"/>
            <a:ext cx="32207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FISCAL POLICY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420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98495"/>
            <a:ext cx="8229600" cy="914400"/>
          </a:xfrm>
        </p:spPr>
        <p:txBody>
          <a:bodyPr>
            <a:normAutofit/>
          </a:bodyPr>
          <a:lstStyle/>
          <a:p>
            <a:pPr lvl="0"/>
            <a:r>
              <a:rPr lang="en-US" altLang="en-US" sz="3200" i="1" dirty="0">
                <a:latin typeface="Calibri" pitchFamily="34" charset="0"/>
                <a:ea typeface="맑은 고딕" pitchFamily="50" charset="-127"/>
                <a:cs typeface="Times New Roman" pitchFamily="18" charset="0"/>
              </a:rPr>
              <a:t>Table 1: The locomotive </a:t>
            </a:r>
            <a:r>
              <a:rPr lang="en-US" altLang="en-US" sz="3200" i="1" dirty="0" smtClean="0">
                <a:latin typeface="Calibri" pitchFamily="34" charset="0"/>
                <a:ea typeface="맑은 고딕" pitchFamily="50" charset="-127"/>
                <a:cs typeface="Times New Roman" pitchFamily="18" charset="0"/>
              </a:rPr>
              <a:t>game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739331"/>
              </p:ext>
            </p:extLst>
          </p:nvPr>
        </p:nvGraphicFramePr>
        <p:xfrm>
          <a:off x="381000" y="1516413"/>
          <a:ext cx="8534400" cy="4884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4973"/>
                <a:gridCol w="3134227"/>
                <a:gridCol w="3505200"/>
              </a:tblGrid>
              <a:tr h="9555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US pursues contractionary fiscal policy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US pursues expansionary fiscal policy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400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Europe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pursues </a:t>
                      </a:r>
                      <a:r>
                        <a:rPr lang="en-US" sz="2400" dirty="0" smtClean="0">
                          <a:effectLst/>
                        </a:rPr>
                        <a:t/>
                      </a:r>
                      <a:br>
                        <a:rPr lang="en-US" sz="2400" dirty="0" smtClean="0">
                          <a:effectLst/>
                        </a:rPr>
                      </a:br>
                      <a:r>
                        <a:rPr lang="en-US" sz="2200" dirty="0" smtClean="0">
                          <a:effectLst/>
                        </a:rPr>
                        <a:t>contractionary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fiscal policy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Non-cooperative “beggar-thy-neighbor” equilibrium: global recession.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US runs trade deficit; complains on behalf of its exporters and import-competing firms.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Europe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pursues expansionary fiscal policy</a:t>
                      </a:r>
                      <a:endParaRPr lang="en-US" sz="240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Europe complains, on behalf of </a:t>
                      </a:r>
                      <a:r>
                        <a:rPr lang="en-US" sz="2400" dirty="0" smtClean="0">
                          <a:effectLst/>
                        </a:rPr>
                        <a:t>its </a:t>
                      </a:r>
                      <a:r>
                        <a:rPr lang="en-US" sz="2400" dirty="0">
                          <a:effectLst/>
                        </a:rPr>
                        <a:t>exporters and import-competing firms.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Cooperative “locomotive” outcome: nobody achieves a trade surplus, but higher spending lifts all boats.</a:t>
                      </a:r>
                      <a:endParaRPr lang="en-US" sz="2400" dirty="0">
                        <a:effectLst/>
                        <a:latin typeface="Calibri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43000" y="152400"/>
            <a:ext cx="71321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When cooperation means joint expansion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09800" y="2819400"/>
            <a:ext cx="3124200" cy="16764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58714" y="4648200"/>
            <a:ext cx="3556686" cy="1828800"/>
          </a:xfrm>
          <a:prstGeom prst="roundRect">
            <a:avLst/>
          </a:prstGeom>
          <a:noFill/>
          <a:ln w="1016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648200" y="4267200"/>
            <a:ext cx="838200" cy="533400"/>
          </a:xfrm>
          <a:prstGeom prst="straightConnector1">
            <a:avLst/>
          </a:prstGeom>
          <a:ln w="1270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53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/>
              <a:t>Figure 1: </a:t>
            </a:r>
            <a:r>
              <a:rPr lang="en-US" altLang="en-US" sz="3200" i="1" dirty="0" smtClean="0">
                <a:latin typeface="Calibri" pitchFamily="34" charset="0"/>
                <a:ea typeface="맑은 고딕" pitchFamily="50" charset="-127"/>
                <a:cs typeface="Times New Roman" pitchFamily="18" charset="0"/>
              </a:rPr>
              <a:t>The </a:t>
            </a:r>
            <a:r>
              <a:rPr lang="en-US" altLang="en-US" sz="3200" i="1" dirty="0">
                <a:latin typeface="Calibri" pitchFamily="34" charset="0"/>
                <a:ea typeface="맑은 고딕" pitchFamily="50" charset="-127"/>
                <a:cs typeface="Times New Roman" pitchFamily="18" charset="0"/>
              </a:rPr>
              <a:t>locomotive game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lum bright="-44000" contras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7239000" cy="5486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Arrow Connector 4"/>
          <p:cNvCxnSpPr/>
          <p:nvPr/>
        </p:nvCxnSpPr>
        <p:spPr>
          <a:xfrm flipV="1">
            <a:off x="3710050" y="3429000"/>
            <a:ext cx="838200" cy="685800"/>
          </a:xfrm>
          <a:prstGeom prst="straightConnector1">
            <a:avLst/>
          </a:prstGeom>
          <a:ln w="1270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312" y="3276600"/>
            <a:ext cx="1050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 US</a:t>
            </a:r>
          </a:p>
          <a:p>
            <a:r>
              <a:rPr lang="en-US" b="1" dirty="0"/>
              <a:t>s</a:t>
            </a:r>
            <a:r>
              <a:rPr lang="en-US" b="1" dirty="0" smtClean="0"/>
              <a:t>pending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098475" y="628786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German spending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385216" y="2819400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9900"/>
                </a:solidFill>
              </a:rPr>
              <a:t>•</a:t>
            </a:r>
            <a:endParaRPr lang="en-US" sz="6000" dirty="0">
              <a:solidFill>
                <a:srgbClr val="0099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87435" y="3643745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•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1604</Words>
  <Application>Microsoft Office PowerPoint</Application>
  <PresentationFormat>On-screen Show (4:3)</PresentationFormat>
  <Paragraphs>271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International Coordination</vt:lpstr>
      <vt:lpstr>Calls for international macroeconomic policy coordination are back</vt:lpstr>
      <vt:lpstr>Calls for international macroeconomic policy coordination are back</vt:lpstr>
      <vt:lpstr>The return of international policy coordination</vt:lpstr>
      <vt:lpstr>The return of international policy coordination</vt:lpstr>
      <vt:lpstr>Outline</vt:lpstr>
      <vt:lpstr>1) The locomotive game  (as seen, esp., by US): When cooperation means joint expansion</vt:lpstr>
      <vt:lpstr>Table 1: The locomotive game</vt:lpstr>
      <vt:lpstr>Figure 1: The locomotive game</vt:lpstr>
      <vt:lpstr>But that’s not how the Germans see it…</vt:lpstr>
      <vt:lpstr>(moral hazard):  When cooperation means joint fiscal rectitude</vt:lpstr>
      <vt:lpstr>PowerPoint Presentation</vt:lpstr>
      <vt:lpstr>(3) The competitive depreciation game or “Currency Wars”</vt:lpstr>
      <vt:lpstr>“Currency wars”</vt:lpstr>
      <vt:lpstr>Table 3a: The competitive depreciation game (currency wars):</vt:lpstr>
      <vt:lpstr>Examples of cooperative agreements to prevent competitive depreciation</vt:lpstr>
      <vt:lpstr>Doubts about the currency wars paradigm:</vt:lpstr>
      <vt:lpstr>Floating lets each choose its own monetary stance.</vt:lpstr>
      <vt:lpstr>Floating lets each choose its own monetary stance.</vt:lpstr>
      <vt:lpstr> Claims that monetary coordination  has now been made necessary by the loss of the short-term interest rate instrument i:</vt:lpstr>
      <vt:lpstr>Some claim that EMEs are in practice not able to set i  independently, even if they float.</vt:lpstr>
      <vt:lpstr>PowerPoint Presentation</vt:lpstr>
      <vt:lpstr>(4) The competitive appreciation game</vt:lpstr>
      <vt:lpstr>Another precedent among advanced countries</vt:lpstr>
      <vt:lpstr>PowerPoint Presentation</vt:lpstr>
      <vt:lpstr>To summarize, differences in perceptions and domestic politics are as big as the difference between cooperation and non-cooperation. </vt:lpstr>
      <vt:lpstr>Disagreement as to the nature of the spillover effect and the direction desirable proposals wreaks havoc with the whole idea of coordination.</vt:lpstr>
      <vt:lpstr>Concluding thoughts</vt:lpstr>
      <vt:lpstr>Examples where calls for coordination distract:</vt:lpstr>
      <vt:lpstr>International Coordination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Coordination</dc:title>
  <dc:creator>Evan</dc:creator>
  <cp:lastModifiedBy>itfsa</cp:lastModifiedBy>
  <cp:revision>134</cp:revision>
  <dcterms:created xsi:type="dcterms:W3CDTF">2015-11-10T16:47:27Z</dcterms:created>
  <dcterms:modified xsi:type="dcterms:W3CDTF">2015-11-16T23:27:03Z</dcterms:modified>
</cp:coreProperties>
</file>