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5" r:id="rId9"/>
    <p:sldId id="304" r:id="rId10"/>
    <p:sldId id="262" r:id="rId11"/>
    <p:sldId id="306" r:id="rId12"/>
    <p:sldId id="307" r:id="rId13"/>
    <p:sldId id="261" r:id="rId14"/>
    <p:sldId id="308" r:id="rId15"/>
    <p:sldId id="309" r:id="rId16"/>
    <p:sldId id="320" r:id="rId17"/>
    <p:sldId id="311" r:id="rId18"/>
    <p:sldId id="312" r:id="rId19"/>
    <p:sldId id="313" r:id="rId20"/>
    <p:sldId id="314" r:id="rId21"/>
    <p:sldId id="318" r:id="rId22"/>
    <p:sldId id="272" r:id="rId23"/>
    <p:sldId id="290" r:id="rId24"/>
    <p:sldId id="316" r:id="rId25"/>
    <p:sldId id="319" r:id="rId26"/>
    <p:sldId id="323" r:id="rId27"/>
    <p:sldId id="264" r:id="rId28"/>
    <p:sldId id="286" r:id="rId29"/>
    <p:sldId id="292" r:id="rId30"/>
    <p:sldId id="322" r:id="rId31"/>
    <p:sldId id="324" r:id="rId32"/>
    <p:sldId id="268" r:id="rId33"/>
    <p:sldId id="263" r:id="rId34"/>
    <p:sldId id="315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0C47D-0013-4D0C-ABC7-FCD01E288C6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A168C-511F-4413-8D7D-9849DDC4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694D-ABA0-4BB9-8F04-23C86EF1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6594E-6CD1-4DE1-BD11-AF20C98E4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E00B-16C1-46D6-B2D4-7E164D0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A370-9C29-4665-81A4-55496545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B730-69CB-4938-81D9-03B38B9F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006-8798-4086-B5CC-D007352E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DA17E-C834-4AB7-AB5E-D7E149B2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4E1AA-41F7-4BC9-8B6B-6BB726A2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A0D6-A905-4446-B746-885A06F8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4199-4E19-4013-BA90-089543B2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3290-1013-44A2-94CF-0B9FDC8A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B1190-9DFA-4FE1-ACA8-133B72DD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237D-3200-4131-9295-1538F12A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6991-6419-4221-8ABA-6A42B5AE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B483-FF39-4470-8563-95279A0A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F659-D736-4266-8EF4-6423431A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3136-3911-46F5-9562-17F6CB873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6F3A-BAAA-459B-AD98-FA4F11FD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24C4-ABDE-450B-A756-39E8CE63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1A9C-46E8-4497-B01E-D678835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D9C5-97DA-430C-9541-A82C5498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EA5A-629F-4AEF-9854-B282C730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93FE-198C-4E49-BF4B-B5774E13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55FB-C909-4E2E-8427-477EB12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8999F-6A99-49E7-8917-282192E5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4548-89EA-49EC-AF40-DB0E7456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5BEC-2B15-4C52-BFBF-A0D631B8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DCD0-327D-4FDE-92A9-05C03B3C0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46B7A-F506-4903-A162-4F0C9049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2704-58A7-438B-97ED-F79F41EF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1B67-AC6E-4214-96EB-7E1A814B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2B24-0498-4A00-9A42-D8B260F8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A357E-464E-4652-B51A-F7DC973F4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7650-5207-471A-956B-3A93F884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1A2F7-2178-43DE-9F5F-52E649DCB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A63B2-EA27-412A-8D4B-AC5B30AA8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2E81-A601-4E42-AFD8-DB62FFDF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57982-EC69-42E1-89B6-1B2B8595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D6ADE-E3A0-4932-A672-26E1551E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D217-7003-49BB-BA7D-59BE4937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14435-850B-4578-A536-01DC1D4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C75F2-7E03-4D7B-8E10-6166D18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C062D-5D89-40D2-B7AE-6B8EB1FD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AA08F-1CAF-4E3C-836B-26369F89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E37B2-A05C-4FB9-A2C1-F61EB4A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A9C37-83F5-4692-B91E-CB6A41D8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D389-5612-4441-94B7-CCF988D6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B370-43FB-4D17-BA9C-EC78C8EBB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F425D-07C4-40CB-8E2A-08E7F7FD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CB64-F245-4A08-A138-2C5D2914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5FC90-5B6F-40B1-B53A-8B67F822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847A2-CB03-4A37-988C-2BE6FF79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BEA5-24F1-4671-BD00-3FAFD207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8DA60-D0E3-4D14-BBE9-ACD591C8F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132C-9DF4-4D25-AF1C-130E8484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9A76-9A8B-48ED-95F3-EE9A9936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27027-0EB1-47D1-AA98-770E001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95328-649E-42D8-B8FA-A9292733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86B-F73B-4956-8F84-9BF82691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AD3B-C423-4ABE-B9E4-B0CC6C96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68C9-B837-4272-8224-9AA3275C5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6757-DF34-4920-B623-2E700EDD7B4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D383-2D36-4D3D-9AF7-326B5FC8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4103E-4009-431B-9929-FAE15AE5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1A7E-61F2-41DC-9086-EF77A7B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0/08/01/in-emerging-markets-short-term-panic-gives-way-to-long-term-worr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fred.stlouisfed.org/graph/?g=wrY5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conomist.com/finance-and-economics/2020/08/01/in-emerging-markets-short-term-panic-gives-way-to-long-term-wor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fandd/2020/09/debt-pandemic-reinhart-rogoff-bulow-trebesch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f.org/2020/09/17/imf-lending-during-the-pandemic-and-beyond/?utm_medium=email&amp;utm_source=govdeliver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china-s-overseas-lending-and-looming-developing-country-debt-cris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arvard.edu/frank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oject-syndicate.org/columnist/jeffrey-frankel" TargetMode="External"/><Relationship Id="rId4" Type="http://schemas.openxmlformats.org/officeDocument/2006/relationships/hyperlink" Target="https://twitter.com/JFrankelEc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onbrowser.com/archives/2020/09/are-us-covid-19-fatalities-declining-probabl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vidtracking.com/data/download" TargetMode="External"/><Relationship Id="rId4" Type="http://schemas.openxmlformats.org/officeDocument/2006/relationships/hyperlink" Target="https://www.cdc.gov/nchs/nvss/vsrr/covid19/excess_deaths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content/6bd88b7d-3386-4543-b2e9-0d5c6fac846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oxeu.org/article/us-excess-mortality-rate-covid-19-substantially-worse-euro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09" y="361562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114300"/>
            <a:ext cx="10326260" cy="3914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dirty="0"/>
              <a:t>Macroeconomics and the Pandemic Recession: </a:t>
            </a:r>
            <a:br>
              <a:rPr lang="en-US" sz="4400" b="1" i="1" dirty="0"/>
            </a:br>
            <a:r>
              <a:rPr lang="en-US" sz="4400" b="1" i="1" dirty="0"/>
              <a:t>A Global Outlook</a:t>
            </a:r>
            <a:br>
              <a:rPr lang="en-US" sz="4400" b="1" i="1" dirty="0"/>
            </a:br>
            <a:br>
              <a:rPr lang="en-US" sz="4400" b="1" dirty="0"/>
            </a:br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2668F4-178D-45C0-9C0E-1CA8E79C507E}"/>
              </a:ext>
            </a:extLst>
          </p:cNvPr>
          <p:cNvSpPr txBox="1">
            <a:spLocks/>
          </p:cNvSpPr>
          <p:nvPr/>
        </p:nvSpPr>
        <p:spPr>
          <a:xfrm>
            <a:off x="1524000" y="5429826"/>
            <a:ext cx="9144000" cy="79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Dean’s Council, October 9, 2020</a:t>
            </a:r>
          </a:p>
        </p:txBody>
      </p:sp>
    </p:spTree>
    <p:extLst>
      <p:ext uri="{BB962C8B-B14F-4D97-AF65-F5344CB8AC3E}">
        <p14:creationId xmlns:p14="http://schemas.microsoft.com/office/powerpoint/2010/main" val="91903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406-7E2D-4268-A5F1-CC603E0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0228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The historic 1970-2019 downward trend in global poverty levels is now reversing.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D3F43-BD71-4F12-9F86-ED3D80A0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210" y="1293217"/>
            <a:ext cx="6060440" cy="556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AA4771-41BA-43B7-9A8B-378956EBC557}"/>
              </a:ext>
            </a:extLst>
          </p:cNvPr>
          <p:cNvSpPr/>
          <p:nvPr/>
        </p:nvSpPr>
        <p:spPr>
          <a:xfrm>
            <a:off x="5236210" y="6095306"/>
            <a:ext cx="6060440" cy="778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Open Sans"/>
              </a:rPr>
              <a:t>“COVID-19: Without Help, Low-Income Developing Countries</a:t>
            </a:r>
            <a:br>
              <a:rPr lang="en-US" sz="1400" dirty="0">
                <a:solidFill>
                  <a:srgbClr val="000000"/>
                </a:solidFill>
                <a:latin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</a:rPr>
              <a:t>Risk a Lost Decade,“ IMF, Aug. 2020</a:t>
            </a:r>
          </a:p>
          <a:p>
            <a:pPr algn="ctr"/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br>
              <a:rPr lang="en-US" sz="600" dirty="0">
                <a:solidFill>
                  <a:srgbClr val="000000"/>
                </a:solidFill>
                <a:latin typeface="Open Sans"/>
              </a:rPr>
            </a:b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9C50E-3DFE-4A40-BE51-188E6DAFFDF8}"/>
              </a:ext>
            </a:extLst>
          </p:cNvPr>
          <p:cNvSpPr txBox="1"/>
          <p:nvPr/>
        </p:nvSpPr>
        <p:spPr>
          <a:xfrm>
            <a:off x="591913" y="1952625"/>
            <a:ext cx="419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number living in poverty worldwide has risen by </a:t>
            </a:r>
            <a:br>
              <a:rPr lang="en-US" sz="2400" dirty="0"/>
            </a:br>
            <a:r>
              <a:rPr lang="en-US" sz="2400" dirty="0"/>
              <a:t>37 million since Covid-19 hit.</a:t>
            </a:r>
          </a:p>
          <a:p>
            <a:pPr algn="ctr"/>
            <a:r>
              <a:rPr lang="en-US" sz="1600" dirty="0"/>
              <a:t>( Institute of Health Metrics &amp; </a:t>
            </a:r>
            <a:r>
              <a:rPr lang="en-US" sz="1600" dirty="0" err="1"/>
              <a:t>Evaluation</a:t>
            </a:r>
            <a:r>
              <a:rPr lang="en-US" sz="100" dirty="0" err="1"/>
              <a:t>via</a:t>
            </a:r>
            <a:r>
              <a:rPr lang="en-US" sz="100" dirty="0"/>
              <a:t> </a:t>
            </a:r>
            <a:r>
              <a:rPr lang="en-US" sz="100" i="1" dirty="0"/>
              <a:t>NYT</a:t>
            </a:r>
            <a:r>
              <a:rPr lang="en-US" sz="100" dirty="0"/>
              <a:t>, 9/17/2020</a:t>
            </a:r>
            <a:r>
              <a:rPr lang="en-US" sz="1600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371463-D31F-4E2E-8F21-EC764510EAF3}"/>
              </a:ext>
            </a:extLst>
          </p:cNvPr>
          <p:cNvCxnSpPr>
            <a:cxnSpLocks/>
          </p:cNvCxnSpPr>
          <p:nvPr/>
        </p:nvCxnSpPr>
        <p:spPr>
          <a:xfrm>
            <a:off x="6618514" y="2612571"/>
            <a:ext cx="1208315" cy="115388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A77AF-12C8-4B78-80D9-A6C61EFA15B8}"/>
              </a:ext>
            </a:extLst>
          </p:cNvPr>
          <p:cNvCxnSpPr>
            <a:cxnSpLocks/>
          </p:cNvCxnSpPr>
          <p:nvPr/>
        </p:nvCxnSpPr>
        <p:spPr>
          <a:xfrm flipV="1">
            <a:off x="7979229" y="2939143"/>
            <a:ext cx="1229904" cy="68580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B91C-B04A-4F49-89BD-47BFD68C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365125"/>
            <a:ext cx="1087482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Difficulties financing deficits among EMDEs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AA53-E87F-4AB7-9114-612A0293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85373"/>
            <a:ext cx="1087482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Fiscal response less in Low-Income vs. Advanced Economies.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High debt &amp; high spreads limit fiscal space.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Capital outflows followed February 2020 shock.</a:t>
            </a:r>
            <a:r>
              <a:rPr lang="en-US" sz="1000" dirty="0"/>
              <a:t>  </a:t>
            </a:r>
            <a:r>
              <a:rPr lang="en-US" sz="3200" dirty="0"/>
              <a:t>“Risk off.”</a:t>
            </a:r>
            <a:br>
              <a:rPr lang="en-US" sz="900" dirty="0"/>
            </a:b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Downgrades of sovereign debt.</a:t>
            </a:r>
            <a:br>
              <a:rPr lang="en-US" sz="1000" dirty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Official flows have helped.</a:t>
            </a:r>
            <a:br>
              <a:rPr lang="en-US" sz="1300" dirty="0"/>
            </a:b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Many EMDEs need more debt restructuring.</a:t>
            </a:r>
          </a:p>
        </p:txBody>
      </p:sp>
    </p:spTree>
    <p:extLst>
      <p:ext uri="{BB962C8B-B14F-4D97-AF65-F5344CB8AC3E}">
        <p14:creationId xmlns:p14="http://schemas.microsoft.com/office/powerpoint/2010/main" val="7299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84E6-0CB9-49CA-8763-053D2B82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 While the spending response in Advanced Economies </a:t>
            </a:r>
            <a:br>
              <a:rPr lang="en-US" sz="3200" dirty="0"/>
            </a:br>
            <a:r>
              <a:rPr lang="en-US" sz="3200" dirty="0"/>
              <a:t>has been massive, Low-Income Countries lack the fiscal space.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CB4A2-BDE6-4151-9EED-6B80523C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585" y="1523618"/>
            <a:ext cx="4978400" cy="5115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0252B4-C3C5-47A8-9EB8-6C78B5AC617D}"/>
              </a:ext>
            </a:extLst>
          </p:cNvPr>
          <p:cNvSpPr/>
          <p:nvPr/>
        </p:nvSpPr>
        <p:spPr>
          <a:xfrm>
            <a:off x="4686300" y="63443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3"/>
              </a:rPr>
              <a:t>A sigh of relief, a gasp for breath</a:t>
            </a:r>
            <a:r>
              <a:rPr lang="en-US" dirty="0"/>
              <a:t>,” </a:t>
            </a:r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C1711A-8C06-4A6E-99A9-26BA59837A74}"/>
              </a:ext>
            </a:extLst>
          </p:cNvPr>
          <p:cNvSpPr/>
          <p:nvPr/>
        </p:nvSpPr>
        <p:spPr>
          <a:xfrm>
            <a:off x="3363689" y="4474029"/>
            <a:ext cx="2474118" cy="14695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C76-F373-4F06-B0B0-64DEC44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55600"/>
            <a:ext cx="115722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spending that Low-Income countries have managed in response, has been focused on the health sector.  Less fiscal support.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CDDC07-AD79-484F-B21A-B23953E9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60" y="1485899"/>
            <a:ext cx="5844540" cy="5476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0035C-6700-485D-A84E-EA87C98A636B}"/>
              </a:ext>
            </a:extLst>
          </p:cNvPr>
          <p:cNvSpPr/>
          <p:nvPr/>
        </p:nvSpPr>
        <p:spPr>
          <a:xfrm>
            <a:off x="8105775" y="3533686"/>
            <a:ext cx="3829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02020"/>
                </a:solidFill>
                <a:latin typeface="arial" panose="020B0604020202020204" pitchFamily="34" charset="0"/>
              </a:rPr>
              <a:t>“Many LIDCs …expended less fiscal support to their economies than AEs or EMs, [but] the share of additional spending dedicated to health has been higher.”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A02B7-61C9-42BF-92AA-F950832845CB}"/>
              </a:ext>
            </a:extLst>
          </p:cNvPr>
          <p:cNvSpPr/>
          <p:nvPr/>
        </p:nvSpPr>
        <p:spPr>
          <a:xfrm>
            <a:off x="8020050" y="4496485"/>
            <a:ext cx="3989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/>
              </a:rPr>
              <a:t>“COVID-19: Without Help, Low-Income Developing Countries Risk a Lost Decade,“ IMF, August 2020</a:t>
            </a:r>
          </a:p>
          <a:p>
            <a:r>
              <a:rPr lang="en-US" sz="600" dirty="0">
                <a:solidFill>
                  <a:srgbClr val="000000"/>
                </a:solidFill>
                <a:latin typeface="Open Sans"/>
              </a:rPr>
              <a:t>https://blogs.imf.org/2020/08/27/covid-19-without-help-low-income-developing-countries-risk-a-lost-decade/</a:t>
            </a:r>
            <a:endParaRPr lang="en-US" sz="6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DFB290-7DEC-42AC-AA3E-83A7170FC37A}"/>
              </a:ext>
            </a:extLst>
          </p:cNvPr>
          <p:cNvSpPr/>
          <p:nvPr/>
        </p:nvSpPr>
        <p:spPr>
          <a:xfrm>
            <a:off x="5812972" y="4028399"/>
            <a:ext cx="1534885" cy="15537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B339-1C3E-4C24-8B59-EBF8E3EE1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346" y="152400"/>
            <a:ext cx="6593840" cy="670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6EE8A0-65DB-4FC1-B41A-038435BB47F6}"/>
              </a:ext>
            </a:extLst>
          </p:cNvPr>
          <p:cNvSpPr/>
          <p:nvPr/>
        </p:nvSpPr>
        <p:spPr>
          <a:xfrm>
            <a:off x="406400" y="5915075"/>
            <a:ext cx="458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“COVID-19 Response in Emerging Market Economies: Conventional</a:t>
            </a:r>
            <a:r>
              <a:rPr lang="en-US" sz="1400" b="1" dirty="0"/>
              <a:t> </a:t>
            </a:r>
            <a:r>
              <a:rPr lang="en-US" sz="1400" dirty="0"/>
              <a:t>Policies and Beyond,” IMF blog, Aug. 6,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8E6EA6-9F85-4ADB-A10E-438CCF00FFBB}"/>
              </a:ext>
            </a:extLst>
          </p:cNvPr>
          <p:cNvSpPr/>
          <p:nvPr/>
        </p:nvSpPr>
        <p:spPr>
          <a:xfrm rot="21251765">
            <a:off x="7109885" y="2127103"/>
            <a:ext cx="3420444" cy="1295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ECEDE5-2679-4E2C-9F50-82860750EB1E}"/>
              </a:ext>
            </a:extLst>
          </p:cNvPr>
          <p:cNvSpPr txBox="1">
            <a:spLocks/>
          </p:cNvSpPr>
          <p:nvPr/>
        </p:nvSpPr>
        <p:spPr>
          <a:xfrm>
            <a:off x="165099" y="573677"/>
            <a:ext cx="4823462" cy="2104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2. Little space to run deficits, </a:t>
            </a:r>
            <a:r>
              <a:rPr lang="en-US" sz="2500" dirty="0"/>
              <a:t>among those EMDEs that entered 2020 with high Debt/GDPs &amp; </a:t>
            </a:r>
            <a:br>
              <a:rPr lang="en-US" sz="2500" dirty="0"/>
            </a:br>
            <a:r>
              <a:rPr lang="en-US" sz="2500" dirty="0"/>
              <a:t>that saw higher sovereign spreads </a:t>
            </a:r>
            <a:br>
              <a:rPr lang="en-US" sz="2500" dirty="0"/>
            </a:br>
            <a:r>
              <a:rPr lang="en-US" sz="2500" dirty="0"/>
              <a:t>when the Covid-19 recession hit.</a:t>
            </a:r>
          </a:p>
        </p:txBody>
      </p:sp>
    </p:spTree>
    <p:extLst>
      <p:ext uri="{BB962C8B-B14F-4D97-AF65-F5344CB8AC3E}">
        <p14:creationId xmlns:p14="http://schemas.microsoft.com/office/powerpoint/2010/main" val="31686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A8D6-A4FB-4F8B-B428-1357F45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100009"/>
            <a:ext cx="11291773" cy="13991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3. Portfolio outflows from EMs when the Covid-19 crisis hit</a:t>
            </a:r>
            <a:br>
              <a:rPr lang="en-US" sz="2800" dirty="0"/>
            </a:br>
            <a:r>
              <a:rPr lang="en-US" sz="2800" dirty="0"/>
              <a:t>exceeded outflows in the 2008 GFC or 2013 Taper Tantrum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16380-4969-478F-B41F-25A54E37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51" r="1365"/>
          <a:stretch/>
        </p:blipFill>
        <p:spPr>
          <a:xfrm>
            <a:off x="2595561" y="1685924"/>
            <a:ext cx="6819902" cy="447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51296-8B0F-49D1-A2B5-1B80738D5948}"/>
              </a:ext>
            </a:extLst>
          </p:cNvPr>
          <p:cNvSpPr/>
          <p:nvPr/>
        </p:nvSpPr>
        <p:spPr>
          <a:xfrm>
            <a:off x="2886082" y="1262720"/>
            <a:ext cx="4957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	</a:t>
            </a:r>
            <a:r>
              <a:rPr lang="en-US" sz="2400" b="1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           Portfolio flows</a:t>
            </a:r>
            <a:r>
              <a:rPr lang="en-US" sz="2400" dirty="0">
                <a:latin typeface="Montserrat"/>
                <a:ea typeface="Calibri" panose="020F0502020204030204" pitchFamily="34" charset="0"/>
                <a:cs typeface="Segoe UI Historic" panose="020B0502040204020203" pitchFamily="34" charset="0"/>
              </a:rPr>
              <a:t>, USD bn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4DF8D-0C5C-4FAD-997E-B48563124920}"/>
              </a:ext>
            </a:extLst>
          </p:cNvPr>
          <p:cNvSpPr/>
          <p:nvPr/>
        </p:nvSpPr>
        <p:spPr>
          <a:xfrm>
            <a:off x="2622259" y="6156674"/>
            <a:ext cx="821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G20 High-Level Ministerial Conference: Tackling the COVID-19 Crisis – Restoring Sustainable flows of Capital and Robust Financing for Development, 8 July 2020,  Session II Issues Note, Figure 1B.  Data Sourc3: IIF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34969-0092-4448-9CE0-291E774D121E}"/>
              </a:ext>
            </a:extLst>
          </p:cNvPr>
          <p:cNvCxnSpPr>
            <a:cxnSpLocks/>
          </p:cNvCxnSpPr>
          <p:nvPr/>
        </p:nvCxnSpPr>
        <p:spPr>
          <a:xfrm>
            <a:off x="4125686" y="3211286"/>
            <a:ext cx="3526971" cy="18832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4CCCB487-95A6-4CBE-9C0A-8C1C1F64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33" y="1153886"/>
            <a:ext cx="10014795" cy="5405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0D7D5-D80A-46BB-8C7F-4798EACDAAD6}"/>
              </a:ext>
            </a:extLst>
          </p:cNvPr>
          <p:cNvSpPr txBox="1"/>
          <p:nvPr/>
        </p:nvSpPr>
        <p:spPr>
          <a:xfrm>
            <a:off x="666750" y="468088"/>
            <a:ext cx="1122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“Risk off” – Perceived volatility rose sharply from Feb. 20 to March 16,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1E034-639B-4ABE-B5DE-8406649FB37C}"/>
              </a:ext>
            </a:extLst>
          </p:cNvPr>
          <p:cNvSpPr txBox="1"/>
          <p:nvPr/>
        </p:nvSpPr>
        <p:spPr>
          <a:xfrm>
            <a:off x="7603340" y="1190219"/>
            <a:ext cx="2256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2010 – Oct. 2, 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534E66-8DDF-4574-8AC3-A50CE34616ED}"/>
              </a:ext>
            </a:extLst>
          </p:cNvPr>
          <p:cNvCxnSpPr>
            <a:cxnSpLocks/>
          </p:cNvCxnSpPr>
          <p:nvPr/>
        </p:nvCxnSpPr>
        <p:spPr>
          <a:xfrm flipV="1">
            <a:off x="10254339" y="1943103"/>
            <a:ext cx="156726" cy="33800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C2FE1F-B0AE-411B-AB95-830C759EF1E9}"/>
              </a:ext>
            </a:extLst>
          </p:cNvPr>
          <p:cNvCxnSpPr>
            <a:cxnSpLocks/>
          </p:cNvCxnSpPr>
          <p:nvPr/>
        </p:nvCxnSpPr>
        <p:spPr>
          <a:xfrm>
            <a:off x="10493270" y="2112763"/>
            <a:ext cx="272701" cy="20446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386E8CE-7E6F-4C2E-BD88-F0F0EE2E1378}"/>
              </a:ext>
            </a:extLst>
          </p:cNvPr>
          <p:cNvSpPr/>
          <p:nvPr/>
        </p:nvSpPr>
        <p:spPr>
          <a:xfrm>
            <a:off x="5210175" y="2157710"/>
            <a:ext cx="354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VIX (Volatility Index)</a:t>
            </a:r>
            <a:br>
              <a:rPr lang="en-US" sz="400" dirty="0"/>
            </a:br>
            <a:r>
              <a:rPr lang="en-US" sz="400" dirty="0"/>
              <a:t> </a:t>
            </a:r>
            <a:r>
              <a:rPr lang="en-US" dirty="0"/>
              <a:t>was below 14.0 as late as Feb. 14,  </a:t>
            </a:r>
            <a:br>
              <a:rPr lang="en-US" dirty="0"/>
            </a:br>
            <a:r>
              <a:rPr lang="en-US" dirty="0"/>
              <a:t>but then rose, to 70 in mid-March.</a:t>
            </a:r>
          </a:p>
        </p:txBody>
      </p:sp>
    </p:spTree>
    <p:extLst>
      <p:ext uri="{BB962C8B-B14F-4D97-AF65-F5344CB8AC3E}">
        <p14:creationId xmlns:p14="http://schemas.microsoft.com/office/powerpoint/2010/main" val="7822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1736-4217-4A9A-AB6C-2A5083F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1" y="1650999"/>
            <a:ext cx="48182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Since March, EM asset prices have recovered too.</a:t>
            </a:r>
            <a:br>
              <a:rPr lang="en-US" sz="3200" dirty="0"/>
            </a:br>
            <a:r>
              <a:rPr lang="en-US" sz="3200" dirty="0"/>
              <a:t>But can it last?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6BCA7-776D-49A9-B8D3-FB887A89AC56}"/>
              </a:ext>
            </a:extLst>
          </p:cNvPr>
          <p:cNvSpPr/>
          <p:nvPr/>
        </p:nvSpPr>
        <p:spPr>
          <a:xfrm>
            <a:off x="1246417" y="5734733"/>
            <a:ext cx="34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u="sng" dirty="0">
                <a:hlinkClick r:id="rId2"/>
              </a:rPr>
              <a:t>A sigh of relief, a gasp for breath</a:t>
            </a:r>
            <a:r>
              <a:rPr lang="en-US" dirty="0"/>
              <a:t>,” </a:t>
            </a:r>
          </a:p>
          <a:p>
            <a:r>
              <a:rPr lang="en-US" i="1" dirty="0"/>
              <a:t>The Economist</a:t>
            </a:r>
            <a:r>
              <a:rPr lang="en-US" dirty="0"/>
              <a:t>, August 1, 2020.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4C0E-6177-41CC-B1ED-CE1F405D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8" y="499420"/>
            <a:ext cx="5489092" cy="59831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E5B056-5704-43B0-890B-74019E8A0B83}"/>
              </a:ext>
            </a:extLst>
          </p:cNvPr>
          <p:cNvCxnSpPr>
            <a:cxnSpLocks/>
          </p:cNvCxnSpPr>
          <p:nvPr/>
        </p:nvCxnSpPr>
        <p:spPr>
          <a:xfrm flipV="1">
            <a:off x="7543800" y="2612571"/>
            <a:ext cx="2492829" cy="154577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086E93-BDF6-45FB-B5A5-9F1F25721492}"/>
              </a:ext>
            </a:extLst>
          </p:cNvPr>
          <p:cNvCxnSpPr>
            <a:cxnSpLocks/>
          </p:cNvCxnSpPr>
          <p:nvPr/>
        </p:nvCxnSpPr>
        <p:spPr>
          <a:xfrm>
            <a:off x="6858000" y="2525486"/>
            <a:ext cx="576943" cy="17199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84DE-06A0-4B38-BE49-9439BC00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4. Downgrades of sovereign debts in 2020 exceed</a:t>
            </a:r>
            <a:br>
              <a:rPr lang="en-US" sz="3200" dirty="0"/>
            </a:br>
            <a:r>
              <a:rPr lang="en-US" sz="3200" dirty="0"/>
              <a:t>1982 </a:t>
            </a:r>
            <a:r>
              <a:rPr lang="en-US" sz="3200" dirty="0" err="1"/>
              <a:t>intl.debt</a:t>
            </a:r>
            <a:r>
              <a:rPr lang="en-US" sz="3200" dirty="0"/>
              <a:t> crisis, 1997-98 Asia crisis, 2008-09 GFC, etc.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CE8EA-EC17-4439-BA3E-B4C40A04C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56" y="1781175"/>
            <a:ext cx="6646263" cy="4395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5C3148-FB01-4F32-A83D-60082F1E7354}"/>
              </a:ext>
            </a:extLst>
          </p:cNvPr>
          <p:cNvSpPr/>
          <p:nvPr/>
        </p:nvSpPr>
        <p:spPr>
          <a:xfrm>
            <a:off x="7934960" y="333951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J.Bulow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C.Reinhart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K.Rogoff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C.Trebesch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“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Debt Pandemic,”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482077-1E3B-4718-8A9F-37D0FB3B5AC9}"/>
              </a:ext>
            </a:extLst>
          </p:cNvPr>
          <p:cNvSpPr/>
          <p:nvPr/>
        </p:nvSpPr>
        <p:spPr>
          <a:xfrm>
            <a:off x="7438177" y="2828111"/>
            <a:ext cx="270615" cy="2921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2D8-8AA2-431B-8E55-3AB0E9C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455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5. When the EMDEs lost private capital inflows, </a:t>
            </a:r>
            <a:br>
              <a:rPr lang="en-US" sz="3200" dirty="0"/>
            </a:br>
            <a:r>
              <a:rPr lang="en-US" sz="3200" dirty="0"/>
              <a:t>official flows helped.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E7D02-63FE-4B2A-8A81-39E82094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7" y="1584960"/>
            <a:ext cx="6117875" cy="511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DE869E-236F-4121-BCF6-42A95F72E85B}"/>
              </a:ext>
            </a:extLst>
          </p:cNvPr>
          <p:cNvSpPr/>
          <p:nvPr/>
        </p:nvSpPr>
        <p:spPr>
          <a:xfrm>
            <a:off x="8656320" y="3105835"/>
            <a:ext cx="37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J.Bulow, C.Reinhart, K.Rogoff &amp; C.Trebesch, “</a:t>
            </a:r>
            <a:r>
              <a:rPr lang="en-US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Debt Pandemic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,” </a:t>
            </a: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Finance &amp; Development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, Fall 2020. 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CFC63F-6D16-4CA8-B3C3-5B31DB2DB4FF}"/>
              </a:ext>
            </a:extLst>
          </p:cNvPr>
          <p:cNvCxnSpPr>
            <a:cxnSpLocks/>
          </p:cNvCxnSpPr>
          <p:nvPr/>
        </p:nvCxnSpPr>
        <p:spPr>
          <a:xfrm flipV="1">
            <a:off x="4712737" y="3298371"/>
            <a:ext cx="2635120" cy="7307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112B6B-D238-481A-9CC6-F34C8B9A5970}"/>
              </a:ext>
            </a:extLst>
          </p:cNvPr>
          <p:cNvCxnSpPr>
            <a:cxnSpLocks/>
          </p:cNvCxnSpPr>
          <p:nvPr/>
        </p:nvCxnSpPr>
        <p:spPr>
          <a:xfrm>
            <a:off x="4406641" y="3810000"/>
            <a:ext cx="2799702" cy="17743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2198-AD43-45C3-82D4-43067D7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-78116"/>
            <a:ext cx="10428767" cy="13258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Part I: Differences Across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73DB-2295-49ED-88A0-485B21D7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89" y="1211347"/>
            <a:ext cx="10898372" cy="52895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Health &amp; economic impacts of the pandemic have spread </a:t>
            </a:r>
            <a:br>
              <a:rPr lang="en-US" dirty="0"/>
            </a:br>
            <a:r>
              <a:rPr lang="en-US" dirty="0"/>
              <a:t>to virtually every part of the globe:</a:t>
            </a:r>
          </a:p>
          <a:p>
            <a:pPr lvl="1"/>
            <a:r>
              <a:rPr lang="en-US" dirty="0"/>
              <a:t>188 countries &amp; territories, </a:t>
            </a:r>
          </a:p>
          <a:p>
            <a:pPr lvl="1"/>
            <a:r>
              <a:rPr lang="en-US" dirty="0"/>
              <a:t>though not Samoa.</a:t>
            </a:r>
          </a:p>
          <a:p>
            <a:pPr lvl="0"/>
            <a:r>
              <a:rPr lang="en-US" dirty="0"/>
              <a:t>Severity has varied widely,</a:t>
            </a:r>
          </a:p>
          <a:p>
            <a:pPr lvl="1"/>
            <a:r>
              <a:rPr lang="en-US" sz="2600" dirty="0"/>
              <a:t>across continents and across countries, </a:t>
            </a:r>
          </a:p>
          <a:p>
            <a:pPr lvl="1"/>
            <a:r>
              <a:rPr lang="en-US" sz="2600" dirty="0"/>
              <a:t>and not always in ways that one might have predicted.</a:t>
            </a:r>
          </a:p>
          <a:p>
            <a:pPr lvl="1"/>
            <a:r>
              <a:rPr lang="en-US" sz="2600" dirty="0"/>
              <a:t>It’s not too early to draw some lessons.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Surprisingly, death rates have apparently been worse in the US &amp; Europe than among many Emerging Market / Developing Economies (EMDEs).</a:t>
            </a:r>
          </a:p>
          <a:p>
            <a:pPr lvl="1"/>
            <a:r>
              <a:rPr lang="en-US" sz="2600" dirty="0"/>
              <a:t>But economic impacts will be more extensive among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The policy trade-off between health &amp; the economy is illusory.</a:t>
            </a:r>
          </a:p>
        </p:txBody>
      </p:sp>
    </p:spTree>
    <p:extLst>
      <p:ext uri="{BB962C8B-B14F-4D97-AF65-F5344CB8AC3E}">
        <p14:creationId xmlns:p14="http://schemas.microsoft.com/office/powerpoint/2010/main" val="18833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B80BC-DF6D-4EED-835F-8EDA34F3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187" y="-85898"/>
            <a:ext cx="5895974" cy="70962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69821-E204-480E-A44F-C88319C6DE01}"/>
              </a:ext>
            </a:extLst>
          </p:cNvPr>
          <p:cNvSpPr txBox="1">
            <a:spLocks/>
          </p:cNvSpPr>
          <p:nvPr/>
        </p:nvSpPr>
        <p:spPr>
          <a:xfrm>
            <a:off x="478971" y="2338614"/>
            <a:ext cx="6464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The IMF has provided financial assistance to about 80 countries as of September, </a:t>
            </a:r>
            <a:br>
              <a:rPr lang="en-US" sz="2800" dirty="0"/>
            </a:br>
            <a:r>
              <a:rPr lang="en-US" sz="2800" dirty="0"/>
              <a:t>mainly through emergency lending </a:t>
            </a:r>
            <a:br>
              <a:rPr lang="en-US" sz="2800" dirty="0"/>
            </a:br>
            <a:r>
              <a:rPr lang="en-US" sz="2800" dirty="0"/>
              <a:t>and precautionary lending tools.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D2A04-E26F-4399-AAC7-61699D29A69E}"/>
              </a:ext>
            </a:extLst>
          </p:cNvPr>
          <p:cNvSpPr txBox="1"/>
          <p:nvPr/>
        </p:nvSpPr>
        <p:spPr>
          <a:xfrm>
            <a:off x="6010276" y="6391275"/>
            <a:ext cx="5895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3"/>
              </a:rPr>
              <a:t>IMF Lending During the Pandemic and Beyond</a:t>
            </a:r>
            <a:r>
              <a:rPr lang="en-US" sz="1400" b="1" u="sng" dirty="0"/>
              <a:t>, </a:t>
            </a:r>
            <a:r>
              <a:rPr lang="en-US" sz="1400" dirty="0"/>
              <a:t>IMF, Sept. 17, 2020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872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2B4B-1B9E-4794-AF26-3CA4AD1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714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6. G-20 in April offered to suspend bilateral official debt payments, for world’s 73 poorest countries: DSSI. But much more is needed.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7E9F-0B13-4A7C-92A2-A39A64C5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50155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Suspension is not the same as debt forgiveness.</a:t>
            </a:r>
            <a:endParaRPr lang="en-US" sz="2100" dirty="0"/>
          </a:p>
          <a:p>
            <a:r>
              <a:rPr lang="en-US" dirty="0"/>
              <a:t>To what extent does that include China’s loans?</a:t>
            </a:r>
            <a:endParaRPr lang="en-US" sz="2100" dirty="0"/>
          </a:p>
          <a:p>
            <a:pPr lvl="1"/>
            <a:r>
              <a:rPr lang="en-US" sz="2500" dirty="0"/>
              <a:t>“Transparency.” </a:t>
            </a:r>
            <a:r>
              <a:rPr lang="en-US" sz="2500" u="sng" dirty="0">
                <a:hlinkClick r:id="rId2"/>
              </a:rPr>
              <a:t>Carmen Reinhart</a:t>
            </a:r>
            <a:r>
              <a:rPr lang="en-US" sz="2500" dirty="0"/>
              <a:t> found China is largest official creditor; surpassing </a:t>
            </a:r>
            <a:br>
              <a:rPr lang="en-US" sz="2500" dirty="0"/>
            </a:br>
            <a:r>
              <a:rPr lang="en-US" sz="2500" dirty="0"/>
              <a:t>“the loan books of the IMF, World Bk &amp; of all other 22 Paris Club govts” combined.</a:t>
            </a:r>
          </a:p>
          <a:p>
            <a:pPr lvl="1"/>
            <a:r>
              <a:rPr lang="en-US" dirty="0"/>
              <a:t>As of Sept., China says it has struck agreements with half of 20 eligible low-income countries.</a:t>
            </a:r>
          </a:p>
          <a:p>
            <a:r>
              <a:rPr lang="en-US" dirty="0"/>
              <a:t>The G20 moratorium doesn’t include private creditors. </a:t>
            </a:r>
            <a:r>
              <a:rPr lang="en-US" sz="100" dirty="0"/>
              <a:t>https://voxeu.org/article/debt-standstill-covid-19-low-and-middle-income-countries</a:t>
            </a:r>
          </a:p>
          <a:p>
            <a:pPr lvl="1"/>
            <a:r>
              <a:rPr lang="en-US" dirty="0"/>
              <a:t>Indeed many debtors reluctant to take up G-20 offer, for fear they would lose mkt access.</a:t>
            </a:r>
          </a:p>
          <a:p>
            <a:pPr lvl="1"/>
            <a:r>
              <a:rPr lang="en-US" dirty="0"/>
              <a:t>For that reason, only 42 countries have taken them up on the offer (as of Sept. 18), </a:t>
            </a:r>
          </a:p>
          <a:p>
            <a:pPr lvl="2"/>
            <a:r>
              <a:rPr lang="en-US" sz="2100" dirty="0"/>
              <a:t>requesting deferrals ≈ half what is eligible.</a:t>
            </a:r>
          </a:p>
          <a:p>
            <a:pPr lvl="2"/>
            <a:r>
              <a:rPr lang="en-US" sz="2100" dirty="0"/>
              <a:t>And none have requested Private Sector Involvement, as of September.</a:t>
            </a:r>
          </a:p>
          <a:p>
            <a:pPr lvl="1"/>
            <a:r>
              <a:rPr lang="en-US" dirty="0"/>
              <a:t>In late-1990s currency crises, PSI was made part of the rescue package in IMF programs;</a:t>
            </a:r>
            <a:endParaRPr lang="en-US" sz="1800" dirty="0"/>
          </a:p>
          <a:p>
            <a:pPr lvl="1"/>
            <a:r>
              <a:rPr lang="en-US" dirty="0"/>
              <a:t>Similarly in 1982 intl. debt crisis, banks were “bailed in” rather than “bailed out.”</a:t>
            </a:r>
            <a:endParaRPr lang="en-US" sz="1800" dirty="0"/>
          </a:p>
          <a:p>
            <a:pPr lvl="1"/>
            <a:r>
              <a:rPr lang="en-US" dirty="0"/>
              <a:t>Need restructuring of debt, public &amp; private.</a:t>
            </a:r>
            <a:endParaRPr lang="en-US" sz="1650" dirty="0"/>
          </a:p>
          <a:p>
            <a:r>
              <a:rPr lang="en-US" dirty="0"/>
              <a:t>Extend to middle-income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32509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1284-02B3-4E9B-9249-CDD3192C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23AB-2251-4975-92A0-AA2065F6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6482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If you had guessed</a:t>
            </a:r>
          </a:p>
          <a:p>
            <a:pPr lvl="1"/>
            <a:r>
              <a:rPr lang="en-US" sz="3200" dirty="0"/>
              <a:t>that poor countries would suffer more Covid-19 casualties than rich countries, you would be mostly wrong.</a:t>
            </a:r>
          </a:p>
          <a:p>
            <a:pPr lvl="1"/>
            <a:r>
              <a:rPr lang="en-US" sz="3200" dirty="0"/>
              <a:t>that there would be a trade-off between protecting health and protecting the economy, you would be mostly wrong.</a:t>
            </a:r>
            <a:br>
              <a:rPr lang="en-US" sz="800" dirty="0"/>
            </a:br>
            <a:endParaRPr lang="en-US" sz="800" dirty="0"/>
          </a:p>
          <a:p>
            <a:r>
              <a:rPr lang="en-US" sz="3200" dirty="0"/>
              <a:t>But if you guessed that the poor would suffer the greatest economic impact, you would be mostly right.</a:t>
            </a:r>
          </a:p>
          <a:p>
            <a:pPr lvl="1"/>
            <a:r>
              <a:rPr lang="en-US" sz="2800" dirty="0"/>
              <a:t>EMDEs have limited space for budget deficits &amp; current account deficits.</a:t>
            </a:r>
          </a:p>
          <a:p>
            <a:pPr lvl="1"/>
            <a:r>
              <a:rPr lang="en-US" sz="2800" dirty="0"/>
              <a:t>In contrast, the US &amp; Europe have been able to respond with unprecedented fiscal spending and monetary expansion.</a:t>
            </a:r>
          </a:p>
        </p:txBody>
      </p:sp>
    </p:spTree>
    <p:extLst>
      <p:ext uri="{BB962C8B-B14F-4D97-AF65-F5344CB8AC3E}">
        <p14:creationId xmlns:p14="http://schemas.microsoft.com/office/powerpoint/2010/main" val="24189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A6D9-8F94-42E6-ACD6-8967580A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else is to be done?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C8D7-C023-4528-A966-6F3B4D9C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EM/DCs need to be able export, to earn forex to service debts. </a:t>
            </a:r>
          </a:p>
          <a:p>
            <a:pPr lvl="1"/>
            <a:r>
              <a:rPr lang="en-US" sz="2800" dirty="0"/>
              <a:t>But global trade has collapsed,</a:t>
            </a:r>
          </a:p>
          <a:p>
            <a:pPr lvl="2"/>
            <a:r>
              <a:rPr lang="en-US" sz="2800" dirty="0"/>
              <a:t>due to worst tariff war </a:t>
            </a:r>
          </a:p>
          <a:p>
            <a:pPr lvl="2"/>
            <a:r>
              <a:rPr lang="en-US" sz="2800" dirty="0"/>
              <a:t>&amp; worst global recession   </a:t>
            </a:r>
          </a:p>
          <a:p>
            <a:pPr lvl="2"/>
            <a:r>
              <a:rPr lang="en-US" sz="2800" dirty="0"/>
              <a:t>since 1930s.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The whole world is paying a cost for an absence of political leadership and a breakdown in the multi-lateral order.</a:t>
            </a:r>
          </a:p>
        </p:txBody>
      </p:sp>
    </p:spTree>
    <p:extLst>
      <p:ext uri="{BB962C8B-B14F-4D97-AF65-F5344CB8AC3E}">
        <p14:creationId xmlns:p14="http://schemas.microsoft.com/office/powerpoint/2010/main" val="15849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46BD-B748-4FCC-8A9E-AB36E5BE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96"/>
            <a:ext cx="10515600" cy="2180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full global economic recovery from the coronavirus pandemic may take as much as five years, according to World Bank's chief economist, Carmen Reinhart. (9/18)</a:t>
            </a:r>
          </a:p>
        </p:txBody>
      </p:sp>
    </p:spTree>
    <p:extLst>
      <p:ext uri="{BB962C8B-B14F-4D97-AF65-F5344CB8AC3E}">
        <p14:creationId xmlns:p14="http://schemas.microsoft.com/office/powerpoint/2010/main" val="201953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vard Kennedy School | Harvard Kennedy School">
            <a:extLst>
              <a:ext uri="{FF2B5EF4-FFF2-40B4-BE49-F238E27FC236}">
                <a16:creationId xmlns:a16="http://schemas.microsoft.com/office/drawing/2014/main" id="{5E421C34-F30E-4775-A36B-EFA4A1C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3" y="1536458"/>
            <a:ext cx="4158272" cy="22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0E8A2A-24BB-4CC4-8EA1-CDBA5D6A31CC}"/>
              </a:ext>
            </a:extLst>
          </p:cNvPr>
          <p:cNvSpPr txBox="1">
            <a:spLocks/>
          </p:cNvSpPr>
          <p:nvPr/>
        </p:nvSpPr>
        <p:spPr>
          <a:xfrm>
            <a:off x="979915" y="-244928"/>
            <a:ext cx="10326260" cy="249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Jeffrey Frankel</a:t>
            </a:r>
            <a:br>
              <a:rPr lang="en-US" sz="1200" b="1" dirty="0"/>
            </a:br>
            <a:br>
              <a:rPr lang="en-US" sz="1200" b="1" dirty="0"/>
            </a:br>
            <a:r>
              <a:rPr lang="en-US" sz="3300" b="1" dirty="0"/>
              <a:t>James W. </a:t>
            </a:r>
            <a:r>
              <a:rPr lang="en-US" sz="3300" b="1" dirty="0" err="1"/>
              <a:t>Harpel</a:t>
            </a:r>
            <a:r>
              <a:rPr lang="en-US" sz="3300" b="1" dirty="0"/>
              <a:t> Professor of Capital Formation and Growth</a:t>
            </a:r>
            <a:endParaRPr lang="en-US" sz="3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FB17C0-9D3B-434A-BE12-31A6032997A4}"/>
              </a:ext>
            </a:extLst>
          </p:cNvPr>
          <p:cNvSpPr/>
          <p:nvPr/>
        </p:nvSpPr>
        <p:spPr>
          <a:xfrm>
            <a:off x="1349829" y="3773623"/>
            <a:ext cx="9274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40080" algn="l"/>
                <a:tab pos="4572000" algn="l"/>
              </a:tabLst>
            </a:pP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http://scholar.harvard.edu/frankel</a:t>
            </a:r>
            <a:r>
              <a:rPr lang="en-US" sz="2800" u="sng" dirty="0">
                <a:solidFill>
                  <a:srgbClr val="082B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b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https://twitter.com/JFrankelEcon</a:t>
            </a:r>
            <a:b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r>
              <a:rPr lang="en-US" sz="2800" dirty="0">
                <a:ea typeface="Times New Roman" panose="02020603050405020304" pitchFamily="18" charset="0"/>
                <a:hlinkClick r:id="rId5"/>
              </a:rPr>
              <a:t>www.project-syndicate.org/columnist/jeffrey-frankel</a:t>
            </a:r>
            <a:endParaRPr lang="en-US" sz="2800" dirty="0">
              <a:ea typeface="Times New Roman" panose="02020603050405020304" pitchFamily="18" charset="0"/>
            </a:endParaRPr>
          </a:p>
          <a:p>
            <a:pPr algn="ctr">
              <a:tabLst>
                <a:tab pos="640080" algn="l"/>
                <a:tab pos="4572000" algn="l"/>
              </a:tabLst>
            </a:pPr>
            <a:endParaRPr lang="en-US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6BFF-D9C5-496F-8515-EA31D07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Appendix 1: Attributable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684E-3765-4AC9-BF5E-E6BB3AFA0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75"/>
            <a:ext cx="10515600" cy="3089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 Recorded deaths attributed to Covid-19 are an underestimate,</a:t>
            </a:r>
          </a:p>
          <a:p>
            <a:pPr lvl="1"/>
            <a:r>
              <a:rPr lang="en-US" dirty="0"/>
              <a:t>judging by statistics on excess mortality.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1.2 U.S. mortality has been worse than Europe’s.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1.3 Countries that locked down early, did better.</a:t>
            </a:r>
          </a:p>
        </p:txBody>
      </p:sp>
    </p:spTree>
    <p:extLst>
      <p:ext uri="{BB962C8B-B14F-4D97-AF65-F5344CB8AC3E}">
        <p14:creationId xmlns:p14="http://schemas.microsoft.com/office/powerpoint/2010/main" val="188116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D012-2078-4C5C-A706-CC3A952C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1.1 Officially reported </a:t>
            </a:r>
            <a:r>
              <a:rPr lang="en-US" sz="3200" dirty="0" err="1"/>
              <a:t>Covid</a:t>
            </a:r>
            <a:r>
              <a:rPr lang="en-US" sz="3200" dirty="0"/>
              <a:t> fatalities</a:t>
            </a:r>
            <a:br>
              <a:rPr lang="en-US" sz="3200" dirty="0"/>
            </a:br>
            <a:r>
              <a:rPr lang="en-US" sz="3200" dirty="0"/>
              <a:t>are an under-estimate of excess fatalities, even in the 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0777F-DE5C-46E5-9157-B5C2859F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012" y="1095375"/>
            <a:ext cx="8314033" cy="466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3F1AF-4CC8-4474-AD78-F425AA221300}"/>
              </a:ext>
            </a:extLst>
          </p:cNvPr>
          <p:cNvSpPr txBox="1"/>
          <p:nvPr/>
        </p:nvSpPr>
        <p:spPr>
          <a:xfrm>
            <a:off x="1180179" y="6468844"/>
            <a:ext cx="939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Menzie Chinn, </a:t>
            </a:r>
            <a:r>
              <a:rPr lang="en-US" sz="1400" dirty="0">
                <a:hlinkClick r:id="rId3"/>
              </a:rPr>
              <a:t>http://econbrowser.com/archives/2020/09/are-us-covid-19-fatalities-declining-probably</a:t>
            </a:r>
            <a:r>
              <a:rPr lang="en-US" sz="1400" dirty="0"/>
              <a:t>. Sept. 11,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4B089-C1E2-441E-AA92-A7E1A50077F0}"/>
              </a:ext>
            </a:extLst>
          </p:cNvPr>
          <p:cNvSpPr/>
          <p:nvPr/>
        </p:nvSpPr>
        <p:spPr>
          <a:xfrm>
            <a:off x="1743074" y="5431989"/>
            <a:ext cx="88677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444444"/>
                </a:solidFill>
                <a:latin typeface="open sans"/>
              </a:rPr>
              <a:t>Figure 1: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Weekly fatalities due to Covid-19 as reported to CDC for weeks ending on indicated dates (black), excess fatalities calculated as actual minus expected (teal), fatalities as tabulated by The </a:t>
            </a:r>
            <a:r>
              <a:rPr lang="en-US" sz="1400" i="1" dirty="0" err="1">
                <a:solidFill>
                  <a:srgbClr val="444444"/>
                </a:solidFill>
                <a:latin typeface="open sans"/>
              </a:rPr>
              <a:t>Covid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 Tracking Project/Atlantic (dark red). Light green shading denotes CDC data that are likely to be revised. Source: 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4"/>
              </a:rPr>
              <a:t>CDC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 9/5/2020 vintage, </a:t>
            </a:r>
            <a:r>
              <a:rPr lang="en-US" sz="1400" i="1" dirty="0" err="1">
                <a:solidFill>
                  <a:srgbClr val="9F9F9F"/>
                </a:solidFill>
                <a:latin typeface="open sans"/>
                <a:hlinkClick r:id="rId5"/>
              </a:rPr>
              <a:t>Covid</a:t>
            </a:r>
            <a:r>
              <a:rPr lang="en-US" sz="1400" i="1" dirty="0">
                <a:solidFill>
                  <a:srgbClr val="9F9F9F"/>
                </a:solidFill>
                <a:latin typeface="open sans"/>
                <a:hlinkClick r:id="rId5"/>
              </a:rPr>
              <a:t> Tracking Project/Atlantic</a:t>
            </a:r>
            <a:r>
              <a:rPr lang="en-US" sz="1400" i="1" dirty="0">
                <a:solidFill>
                  <a:srgbClr val="444444"/>
                </a:solidFill>
                <a:latin typeface="open sans"/>
              </a:rPr>
              <a:t> accessed 9/10/2020 and author’s calculations.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14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D84CF3-F837-4CB9-A75E-14BBF1B98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" y="871293"/>
            <a:ext cx="9419702" cy="593590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184445-B8A7-4F17-9AC3-F88DDBF17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20" y="145032"/>
            <a:ext cx="11526520" cy="7294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n-US" sz="800" dirty="0"/>
            </a:br>
            <a:r>
              <a:rPr lang="en-US" sz="2400" dirty="0"/>
              <a:t>Excess mortality in 14 countries has run about 60% above reported Covid-19 death tolls.</a:t>
            </a:r>
            <a:br>
              <a:rPr lang="en-US" sz="2400" dirty="0"/>
            </a:br>
            <a:r>
              <a:rPr lang="en-US" sz="1400" i="1" dirty="0"/>
              <a:t>Financial Times</a:t>
            </a:r>
            <a:r>
              <a:rPr lang="en-US" sz="1400" dirty="0"/>
              <a:t>, May 2020  </a:t>
            </a:r>
            <a:r>
              <a:rPr lang="en-US" sz="800" dirty="0">
                <a:hlinkClick r:id="rId3"/>
              </a:rPr>
              <a:t>www.ft.com/content/6bd88b7d-3386-4543-b2e9-0d5c6fac846c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9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E42-1BBC-4F80-AB8D-59AC97C8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303612"/>
            <a:ext cx="11420475" cy="60400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200" dirty="0"/>
              <a:t>1.2 “The US excess mortality rate from COVID-19 is substantially </a:t>
            </a:r>
            <a:br>
              <a:rPr lang="en-US" sz="3200" dirty="0"/>
            </a:br>
            <a:r>
              <a:rPr lang="en-US" sz="3200" dirty="0"/>
              <a:t>worse than Europe’s,” Janine Aron &amp; John </a:t>
            </a:r>
            <a:r>
              <a:rPr lang="en-US" sz="3200" dirty="0" err="1"/>
              <a:t>Muellbauer</a:t>
            </a:r>
            <a:r>
              <a:rPr lang="en-US" sz="3200" dirty="0"/>
              <a:t>, </a:t>
            </a:r>
            <a:r>
              <a:rPr lang="en-US" sz="3200" i="1" dirty="0" err="1"/>
              <a:t>VoxEU</a:t>
            </a:r>
            <a:r>
              <a:rPr lang="en-US" sz="3200" dirty="0"/>
              <a:t>, </a:t>
            </a:r>
            <a:r>
              <a:rPr lang="en-US" dirty="0"/>
              <a:t>9/29/20: </a:t>
            </a:r>
            <a:br>
              <a:rPr lang="en-US" dirty="0"/>
            </a:br>
            <a:r>
              <a:rPr lang="en-US" sz="300" dirty="0">
                <a:hlinkClick r:id="rId2"/>
              </a:rPr>
              <a:t>https://voxeu.org/article/us-excess-mortality-rate-covid-19-substantially-worse-europe</a:t>
            </a:r>
            <a:br>
              <a:rPr lang="en-US" sz="300" dirty="0"/>
            </a:br>
            <a:endParaRPr lang="en-US" sz="300" dirty="0"/>
          </a:p>
          <a:p>
            <a:pPr marL="0" indent="0" fontAlgn="base">
              <a:buNone/>
            </a:pPr>
            <a:endParaRPr lang="en-US" sz="300" dirty="0"/>
          </a:p>
          <a:p>
            <a:pPr fontAlgn="base"/>
            <a:r>
              <a:rPr lang="en-US" sz="3200" dirty="0"/>
              <a:t>“The US has 4% of the world’s population but 21% of the global COVID-19-attributed infections and deaths. …[W]hen comparing excess mortality rates, a more robust way of reporting on pandemic deaths, Europe’s cumulative excess mortality rate from March to July is 28% lower than the US rate…”</a:t>
            </a:r>
            <a:br>
              <a:rPr lang="en-US" sz="2200" i="1" dirty="0"/>
            </a:br>
            <a:endParaRPr lang="en-US" sz="2200" i="1" dirty="0"/>
          </a:p>
          <a:p>
            <a:pPr fontAlgn="base"/>
            <a:r>
              <a:rPr lang="en-US" sz="3200" dirty="0" err="1"/>
              <a:t>E.Luce</a:t>
            </a:r>
            <a:r>
              <a:rPr lang="en-US" sz="3200" dirty="0"/>
              <a:t>, </a:t>
            </a:r>
            <a:r>
              <a:rPr lang="en-US" sz="3200" i="1" dirty="0"/>
              <a:t>FT</a:t>
            </a:r>
            <a:r>
              <a:rPr lang="en-US" sz="3200" dirty="0"/>
              <a:t>, 2 Oct.: </a:t>
            </a:r>
          </a:p>
          <a:p>
            <a:pPr lvl="1" fontAlgn="base"/>
            <a:r>
              <a:rPr lang="en-US" sz="2500" dirty="0"/>
              <a:t>“America’s mortality rate is five times its share of the global population — </a:t>
            </a:r>
          </a:p>
          <a:p>
            <a:pPr lvl="1" fontAlgn="base"/>
            <a:r>
              <a:rPr lang="en-US" sz="2500" dirty="0"/>
              <a:t>&amp; more than 200 x the per-capita death ratio in China where the pathogen originated. </a:t>
            </a:r>
          </a:p>
          <a:p>
            <a:pPr lvl="1" fontAlgn="base"/>
            <a:r>
              <a:rPr lang="en-US" sz="2500" dirty="0"/>
              <a:t>A recent study of excess mortality found the US had a 28 % higher death rate than Europe, </a:t>
            </a:r>
            <a:r>
              <a:rPr lang="en-US" dirty="0"/>
              <a:t>in spite of having </a:t>
            </a:r>
          </a:p>
          <a:p>
            <a:pPr lvl="3" fontAlgn="base"/>
            <a:r>
              <a:rPr lang="en-US" dirty="0"/>
              <a:t>a far lower population density, </a:t>
            </a:r>
          </a:p>
          <a:p>
            <a:pPr lvl="3" fontAlgn="base"/>
            <a:r>
              <a:rPr lang="en-US" dirty="0"/>
              <a:t>a younger median age </a:t>
            </a:r>
          </a:p>
          <a:p>
            <a:pPr lvl="3" fontAlgn="base"/>
            <a:r>
              <a:rPr lang="en-US" dirty="0"/>
              <a:t>and three extra weeks to anticipate the pandemic.”</a:t>
            </a:r>
          </a:p>
        </p:txBody>
      </p:sp>
    </p:spTree>
    <p:extLst>
      <p:ext uri="{BB962C8B-B14F-4D97-AF65-F5344CB8AC3E}">
        <p14:creationId xmlns:p14="http://schemas.microsoft.com/office/powerpoint/2010/main" val="17084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0197-D7F2-481F-8DF3-8EBB5870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78714"/>
            <a:ext cx="11244815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No sign of a trade-off between economic growth &amp; health.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To the contrary.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26C03A-CE7C-4C26-ADB5-169FB7AB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82" y="1333500"/>
            <a:ext cx="8523638" cy="54899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DEA6B-C7F8-43D0-B3D8-E79374D6601F}"/>
              </a:ext>
            </a:extLst>
          </p:cNvPr>
          <p:cNvSpPr/>
          <p:nvPr/>
        </p:nvSpPr>
        <p:spPr>
          <a:xfrm>
            <a:off x="9096375" y="3957935"/>
            <a:ext cx="291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D3D63"/>
                </a:solidFill>
              </a:rPr>
              <a:t>“Which countries have protected both health and the economy </a:t>
            </a:r>
            <a:br>
              <a:rPr lang="en-US" altLang="en-US" sz="1600" dirty="0">
                <a:solidFill>
                  <a:srgbClr val="1D3D63"/>
                </a:solidFill>
              </a:rPr>
            </a:br>
            <a:r>
              <a:rPr lang="en-US" altLang="en-US" sz="1600" dirty="0">
                <a:solidFill>
                  <a:srgbClr val="1D3D63"/>
                </a:solidFill>
              </a:rPr>
              <a:t>in the pandemic?” </a:t>
            </a:r>
            <a:r>
              <a:rPr lang="en-US" altLang="en-US" sz="1600" dirty="0">
                <a:cs typeface="Arial" panose="020B0604020202020204" pitchFamily="34" charset="0"/>
              </a:rPr>
              <a:t>Joe </a:t>
            </a:r>
            <a:r>
              <a:rPr lang="en-US" altLang="en-US" sz="1600" dirty="0" err="1">
                <a:cs typeface="Arial" panose="020B0604020202020204" pitchFamily="34" charset="0"/>
              </a:rPr>
              <a:t>Hasell</a:t>
            </a:r>
            <a:r>
              <a:rPr lang="en-US" altLang="en-US" sz="1600" dirty="0">
                <a:cs typeface="Arial" panose="020B0604020202020204" pitchFamily="34" charset="0"/>
              </a:rPr>
              <a:t>,</a:t>
            </a:r>
            <a: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br>
              <a:rPr lang="en-US" altLang="en-US" sz="16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Sept. 2020, </a:t>
            </a:r>
            <a: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  <a:t>Our World in Data.</a:t>
            </a:r>
            <a:br>
              <a:rPr lang="en-US" sz="1600" dirty="0">
                <a:solidFill>
                  <a:srgbClr val="577291"/>
                </a:solidFill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577291"/>
                </a:solidFill>
                <a:cs typeface="Arial" panose="020B0604020202020204" pitchFamily="34" charset="0"/>
              </a:rPr>
              <a:t>https://ourworldindata.org/covid-health-economy</a:t>
            </a:r>
            <a:endParaRPr lang="en-US" sz="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BDFC7-7F5E-4AA4-A8D2-94553D07C87D}"/>
              </a:ext>
            </a:extLst>
          </p:cNvPr>
          <p:cNvCxnSpPr>
            <a:cxnSpLocks/>
          </p:cNvCxnSpPr>
          <p:nvPr/>
        </p:nvCxnSpPr>
        <p:spPr>
          <a:xfrm>
            <a:off x="2510921" y="2492577"/>
            <a:ext cx="5837460" cy="3309509"/>
          </a:xfrm>
          <a:prstGeom prst="line">
            <a:avLst/>
          </a:prstGeom>
          <a:ln w="1016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3D046B-9457-4431-BBB3-2FBD007B2DA2}"/>
              </a:ext>
            </a:extLst>
          </p:cNvPr>
          <p:cNvSpPr txBox="1"/>
          <p:nvPr/>
        </p:nvSpPr>
        <p:spPr>
          <a:xfrm flipH="1">
            <a:off x="723202" y="2751911"/>
            <a:ext cx="132331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Confirmed deaths per million</a:t>
            </a:r>
          </a:p>
          <a:p>
            <a:pPr algn="ctr"/>
            <a:r>
              <a:rPr lang="en-US" dirty="0"/>
              <a:t>people.</a:t>
            </a:r>
          </a:p>
          <a:p>
            <a:pPr algn="ctr"/>
            <a:r>
              <a:rPr lang="en-US" sz="1400" dirty="0"/>
              <a:t>(Aug. 30)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0C247-94D3-4663-B9FC-CDB7F9A18BC0}"/>
              </a:ext>
            </a:extLst>
          </p:cNvPr>
          <p:cNvSpPr txBox="1"/>
          <p:nvPr/>
        </p:nvSpPr>
        <p:spPr>
          <a:xfrm flipH="1">
            <a:off x="4631873" y="5868760"/>
            <a:ext cx="5138055" cy="242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GDP growth, 2020 Q2 (from previous year)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AB01AF-34C0-40C3-BF6E-14E08DB6FBB4}"/>
              </a:ext>
            </a:extLst>
          </p:cNvPr>
          <p:cNvSpPr/>
          <p:nvPr/>
        </p:nvSpPr>
        <p:spPr>
          <a:xfrm>
            <a:off x="8189519" y="5442856"/>
            <a:ext cx="799894" cy="38074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43D9D8-DDF6-46EB-B60A-A58A37B07B7B}"/>
              </a:ext>
            </a:extLst>
          </p:cNvPr>
          <p:cNvSpPr/>
          <p:nvPr/>
        </p:nvSpPr>
        <p:spPr>
          <a:xfrm>
            <a:off x="4026667" y="3187819"/>
            <a:ext cx="1160738" cy="3843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019-2075-47B6-91C2-B6AA5301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1.3 Countries that locked down early</a:t>
            </a:r>
            <a:br>
              <a:rPr lang="en-US" sz="3200" dirty="0"/>
            </a:br>
            <a:r>
              <a:rPr lang="en-US" sz="3200" dirty="0"/>
              <a:t>suffered fewer Covid-19 cases subsequently.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465398-4F61-43CA-9229-42AAEDD54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779" y="1452880"/>
            <a:ext cx="8668021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D1B3-338C-4452-90FF-B9AE8C00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10" y="-87630"/>
            <a:ext cx="1088644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But lockdowns did bring a contemporary economic loss.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8918D-7423-4DE3-BF57-FE7873551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60" y="1615440"/>
            <a:ext cx="9585074" cy="47472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0279B2-BA6F-478F-A83A-2179B36C1B11}"/>
              </a:ext>
            </a:extLst>
          </p:cNvPr>
          <p:cNvSpPr/>
          <p:nvPr/>
        </p:nvSpPr>
        <p:spPr>
          <a:xfrm>
            <a:off x="781050" y="1038910"/>
            <a:ext cx="11248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More stringent lockdowns are correlated with sharper economic contractions.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DDF13-C9D0-4D1F-B3BE-87291010A6E8}"/>
              </a:ext>
            </a:extLst>
          </p:cNvPr>
          <p:cNvSpPr/>
          <p:nvPr/>
        </p:nvSpPr>
        <p:spPr>
          <a:xfrm>
            <a:off x="466725" y="6420535"/>
            <a:ext cx="11248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Oct. 2020, Ch.2, “THE GREAT LOCKDOWN: DISSECTING THE ECONOMIC EFFECTS,” Fig.2.1. </a:t>
            </a:r>
          </a:p>
        </p:txBody>
      </p:sp>
    </p:spTree>
    <p:extLst>
      <p:ext uri="{BB962C8B-B14F-4D97-AF65-F5344CB8AC3E}">
        <p14:creationId xmlns:p14="http://schemas.microsoft.com/office/powerpoint/2010/main" val="2871225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B23-805B-4A7C-BBB6-92B92F41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2: US economic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1775-8AF4-4EC1-8544-99D23530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2009775"/>
            <a:ext cx="8338457" cy="4167188"/>
          </a:xfrm>
        </p:spPr>
        <p:txBody>
          <a:bodyPr>
            <a:normAutofit/>
          </a:bodyPr>
          <a:lstStyle/>
          <a:p>
            <a:r>
              <a:rPr lang="en-US" sz="3600" dirty="0"/>
              <a:t>2.1 Measuring unemployment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2.2 Financial markets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2.3 Debt/GDP</a:t>
            </a:r>
          </a:p>
        </p:txBody>
      </p:sp>
    </p:spTree>
    <p:extLst>
      <p:ext uri="{BB962C8B-B14F-4D97-AF65-F5344CB8AC3E}">
        <p14:creationId xmlns:p14="http://schemas.microsoft.com/office/powerpoint/2010/main" val="458881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663B-B219-44D5-9C25-CD03ABC3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88804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Official US unemployment at 7.9% in September.  The “realistic” rate takes into account that many furloughed workers have neglected to report as unemployed.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AB165-51FC-4291-B0E9-98208A3B0F5C}"/>
              </a:ext>
            </a:extLst>
          </p:cNvPr>
          <p:cNvSpPr txBox="1"/>
          <p:nvPr/>
        </p:nvSpPr>
        <p:spPr>
          <a:xfrm>
            <a:off x="9512935" y="2499360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Jason Furman</a:t>
            </a:r>
          </a:p>
          <a:p>
            <a:pPr algn="ctr"/>
            <a:r>
              <a:rPr lang="en-US" dirty="0"/>
              <a:t>Oct. 2, 2020</a:t>
            </a:r>
            <a:br>
              <a:rPr lang="en-US" dirty="0"/>
            </a:br>
            <a:r>
              <a:rPr lang="en-US" sz="400" dirty="0"/>
              <a:t>www.piie.com/blogs/realtime-economic-issues-watch/challenge-facing-us-labor-market-worsened-september-even</a:t>
            </a:r>
          </a:p>
        </p:txBody>
      </p:sp>
      <p:pic>
        <p:nvPicPr>
          <p:cNvPr id="2050" name="Picture 2" descr="Alternative measures of unemployment">
            <a:extLst>
              <a:ext uri="{FF2B5EF4-FFF2-40B4-BE49-F238E27FC236}">
                <a16:creationId xmlns:a16="http://schemas.microsoft.com/office/drawing/2014/main" id="{19431AE2-C100-4B30-A70B-20124500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16173"/>
            <a:ext cx="7810500" cy="57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3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9EE0B-8C05-4566-B473-B410211C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55" y="-8392"/>
            <a:ext cx="7131785" cy="63685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53040-75E9-4574-B007-AF46E77D6ABF}"/>
              </a:ext>
            </a:extLst>
          </p:cNvPr>
          <p:cNvSpPr/>
          <p:nvPr/>
        </p:nvSpPr>
        <p:spPr>
          <a:xfrm>
            <a:off x="4251960" y="62439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sz="10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00" dirty="0">
              <a:solidFill>
                <a:srgbClr val="3B9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3B9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Tobias Adrian (IMF), “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global asset bubble in a weak world economy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Palatino" charset="0"/>
              </a:rPr>
              <a:t>” at AEI, Sept.21,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37AB3-C5DA-4C35-941E-207BB85F2C63}"/>
              </a:ext>
            </a:extLst>
          </p:cNvPr>
          <p:cNvSpPr txBox="1">
            <a:spLocks/>
          </p:cNvSpPr>
          <p:nvPr/>
        </p:nvSpPr>
        <p:spPr>
          <a:xfrm>
            <a:off x="490311" y="1650999"/>
            <a:ext cx="349240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/>
              <a:t>US asset prices have recovered from their Feb.-March plunge.</a:t>
            </a:r>
          </a:p>
        </p:txBody>
      </p:sp>
    </p:spTree>
    <p:extLst>
      <p:ext uri="{BB962C8B-B14F-4D97-AF65-F5344CB8AC3E}">
        <p14:creationId xmlns:p14="http://schemas.microsoft.com/office/powerpoint/2010/main" val="51424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B131-1A62-4656-A572-38B901B8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212"/>
            <a:ext cx="12192000" cy="1325563"/>
          </a:xfrm>
        </p:spPr>
        <p:txBody>
          <a:bodyPr>
            <a:noAutofit/>
          </a:bodyPr>
          <a:lstStyle/>
          <a:p>
            <a:pPr marL="0" lvl="0" indent="0" algn="ctr"/>
            <a:r>
              <a:rPr lang="en-US" sz="3200" dirty="0">
                <a:latin typeface="+mn-lt"/>
              </a:rPr>
              <a:t>The fiscal response implies an unprecedented run-up in debt/GDP ratios.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7F376-39A4-47AB-AF6B-23FDC69F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1690688"/>
            <a:ext cx="8105219" cy="5091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9B84B2-83C4-4682-B3FB-EBA28EE53AC7}"/>
              </a:ext>
            </a:extLst>
          </p:cNvPr>
          <p:cNvSpPr/>
          <p:nvPr/>
        </p:nvSpPr>
        <p:spPr>
          <a:xfrm flipV="1">
            <a:off x="1447800" y="6610350"/>
            <a:ext cx="8601075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DDEBD-A9AF-40A1-8CFF-938E6E83CB76}"/>
              </a:ext>
            </a:extLst>
          </p:cNvPr>
          <p:cNvSpPr txBox="1"/>
          <p:nvPr/>
        </p:nvSpPr>
        <p:spPr>
          <a:xfrm>
            <a:off x="2667000" y="4267200"/>
            <a:ext cx="97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American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27865-F9D6-40E5-BCF2-7F8E3B8D63E2}"/>
              </a:ext>
            </a:extLst>
          </p:cNvPr>
          <p:cNvSpPr txBox="1"/>
          <p:nvPr/>
        </p:nvSpPr>
        <p:spPr>
          <a:xfrm>
            <a:off x="4295775" y="4448175"/>
            <a:ext cx="83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Civil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801A1-ACF4-4DEC-9DC7-270A684F2432}"/>
              </a:ext>
            </a:extLst>
          </p:cNvPr>
          <p:cNvSpPr txBox="1"/>
          <p:nvPr/>
        </p:nvSpPr>
        <p:spPr>
          <a:xfrm>
            <a:off x="5857875" y="440055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6FB1E-1735-4260-AFB2-79AFEA6085F1}"/>
              </a:ext>
            </a:extLst>
          </p:cNvPr>
          <p:cNvSpPr txBox="1"/>
          <p:nvPr/>
        </p:nvSpPr>
        <p:spPr>
          <a:xfrm>
            <a:off x="5876925" y="3781425"/>
            <a:ext cx="100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8E5F5-5025-4E5E-B194-F84B49A0242F}"/>
              </a:ext>
            </a:extLst>
          </p:cNvPr>
          <p:cNvSpPr txBox="1"/>
          <p:nvPr/>
        </p:nvSpPr>
        <p:spPr>
          <a:xfrm>
            <a:off x="6432273" y="275437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WWII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994C5-23A1-45BC-BEF0-D96D8B105A4C}"/>
              </a:ext>
            </a:extLst>
          </p:cNvPr>
          <p:cNvSpPr txBox="1"/>
          <p:nvPr/>
        </p:nvSpPr>
        <p:spPr>
          <a:xfrm>
            <a:off x="7515225" y="3943350"/>
            <a:ext cx="75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Reagan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tax cuts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B75AA-225A-46C7-BBD8-502A4341DB52}"/>
              </a:ext>
            </a:extLst>
          </p:cNvPr>
          <p:cNvSpPr txBox="1"/>
          <p:nvPr/>
        </p:nvSpPr>
        <p:spPr>
          <a:xfrm>
            <a:off x="7448550" y="351472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Great recession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858CD-95B6-4524-85B2-DC0F7ED4D3A1}"/>
              </a:ext>
            </a:extLst>
          </p:cNvPr>
          <p:cNvSpPr txBox="1"/>
          <p:nvPr/>
        </p:nvSpPr>
        <p:spPr>
          <a:xfrm>
            <a:off x="10145901" y="2959174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Coronavirus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9B0D6-3975-497A-965D-C0DCAEC8AF2C}"/>
              </a:ext>
            </a:extLst>
          </p:cNvPr>
          <p:cNvCxnSpPr>
            <a:cxnSpLocks/>
          </p:cNvCxnSpPr>
          <p:nvPr/>
        </p:nvCxnSpPr>
        <p:spPr>
          <a:xfrm>
            <a:off x="6362700" y="4119365"/>
            <a:ext cx="219075" cy="7651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06A7B3-C64D-47A1-9A3F-E335C531249A}"/>
              </a:ext>
            </a:extLst>
          </p:cNvPr>
          <p:cNvCxnSpPr>
            <a:cxnSpLocks/>
          </p:cNvCxnSpPr>
          <p:nvPr/>
        </p:nvCxnSpPr>
        <p:spPr>
          <a:xfrm>
            <a:off x="7839075" y="4478536"/>
            <a:ext cx="95250" cy="245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728637-8898-4104-A0E3-0F99E799B18E}"/>
              </a:ext>
            </a:extLst>
          </p:cNvPr>
          <p:cNvCxnSpPr>
            <a:cxnSpLocks/>
          </p:cNvCxnSpPr>
          <p:nvPr/>
        </p:nvCxnSpPr>
        <p:spPr>
          <a:xfrm>
            <a:off x="8410575" y="3826246"/>
            <a:ext cx="219075" cy="475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6EC921-27C6-4FF9-AECB-8B42481ABAE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9030733" y="2582822"/>
            <a:ext cx="1115168" cy="732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C84673E-2D2B-478E-8158-AD7CF57E4F6F}"/>
              </a:ext>
            </a:extLst>
          </p:cNvPr>
          <p:cNvSpPr txBox="1">
            <a:spLocks/>
          </p:cNvSpPr>
          <p:nvPr/>
        </p:nvSpPr>
        <p:spPr>
          <a:xfrm>
            <a:off x="735416" y="658102"/>
            <a:ext cx="10515600" cy="114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The US can get away with it, because the $ &amp; US Treasury bills remain the world's #1 safe-haven assets.</a:t>
            </a:r>
          </a:p>
        </p:txBody>
      </p:sp>
    </p:spTree>
    <p:extLst>
      <p:ext uri="{BB962C8B-B14F-4D97-AF65-F5344CB8AC3E}">
        <p14:creationId xmlns:p14="http://schemas.microsoft.com/office/powerpoint/2010/main" val="25820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3A5D-282D-44F7-BA24-8513797C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Of the G-20, India’s economy was the worst-hit in Q2,</a:t>
            </a:r>
            <a:br>
              <a:rPr lang="en-US" sz="3600" dirty="0"/>
            </a:br>
            <a:r>
              <a:rPr lang="en-US" sz="2800" dirty="0"/>
              <a:t>followed by UK, Spain &amp; Mexico.  China &amp; Korea did the best.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1D120-98D0-4C43-92DE-8D1ACF31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90" y="1690688"/>
            <a:ext cx="8816164" cy="50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512AB-BFE1-4216-B560-7DAB16BBC019}"/>
              </a:ext>
            </a:extLst>
          </p:cNvPr>
          <p:cNvSpPr txBox="1"/>
          <p:nvPr/>
        </p:nvSpPr>
        <p:spPr>
          <a:xfrm>
            <a:off x="6519816" y="6219372"/>
            <a:ext cx="206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IMF, Sept. 2, 2020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87BE9F-7B9B-4EEC-8A1B-868B3D12E467}"/>
              </a:ext>
            </a:extLst>
          </p:cNvPr>
          <p:cNvSpPr/>
          <p:nvPr/>
        </p:nvSpPr>
        <p:spPr>
          <a:xfrm>
            <a:off x="7910701" y="3152777"/>
            <a:ext cx="1900050" cy="3095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16AFDD-5CCE-4731-AF49-5A5970E38945}"/>
              </a:ext>
            </a:extLst>
          </p:cNvPr>
          <p:cNvSpPr/>
          <p:nvPr/>
        </p:nvSpPr>
        <p:spPr>
          <a:xfrm>
            <a:off x="1828801" y="2102305"/>
            <a:ext cx="2318658" cy="41456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E22C-BACA-47FA-B370-7B290E9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Peru’s recession has been even worse than Spain &amp; UK; </a:t>
            </a:r>
            <a:br>
              <a:rPr lang="en-US" sz="3000" dirty="0"/>
            </a:br>
            <a:r>
              <a:rPr lang="en-US" sz="3000" dirty="0"/>
              <a:t>while Taiwan has suffered the least, followed by South Korea.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7FC50-C405-4151-80F9-9210085E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840" y="1158950"/>
            <a:ext cx="8682300" cy="572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3D2A8-C8D4-4B01-BB8E-CB6C4EB81C3C}"/>
              </a:ext>
            </a:extLst>
          </p:cNvPr>
          <p:cNvSpPr/>
          <p:nvPr/>
        </p:nvSpPr>
        <p:spPr>
          <a:xfrm>
            <a:off x="895351" y="4049862"/>
            <a:ext cx="275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1D3D63"/>
                </a:solidFill>
              </a:rPr>
              <a:t>“Which countries have protected both health and the economy in the pandemic?” </a:t>
            </a:r>
            <a:r>
              <a:rPr lang="en-US" altLang="en-US" sz="1200" dirty="0">
                <a:cs typeface="Arial" panose="020B0604020202020204" pitchFamily="34" charset="0"/>
              </a:rPr>
              <a:t>Joe </a:t>
            </a:r>
            <a:r>
              <a:rPr lang="en-US" altLang="en-US" sz="1200" dirty="0" err="1">
                <a:cs typeface="Arial" panose="020B0604020202020204" pitchFamily="34" charset="0"/>
              </a:rPr>
              <a:t>Hasell</a:t>
            </a:r>
            <a:r>
              <a:rPr lang="en-US" altLang="en-US" sz="1200" dirty="0">
                <a:cs typeface="Arial" panose="020B0604020202020204" pitchFamily="34" charset="0"/>
              </a:rPr>
              <a:t>,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  </a:t>
            </a:r>
            <a:r>
              <a:rPr lang="en-US" altLang="en-US" sz="1200" dirty="0">
                <a:solidFill>
                  <a:srgbClr val="577291"/>
                </a:solidFill>
                <a:cs typeface="Arial" panose="020B0604020202020204" pitchFamily="34" charset="0"/>
              </a:rPr>
              <a:t>Sept. 2020.</a:t>
            </a: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040BB8-6F01-4CFE-8A51-12D00E2DB271}"/>
              </a:ext>
            </a:extLst>
          </p:cNvPr>
          <p:cNvSpPr/>
          <p:nvPr/>
        </p:nvSpPr>
        <p:spPr>
          <a:xfrm>
            <a:off x="2647125" y="5619206"/>
            <a:ext cx="3060050" cy="431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78D32B-9AD2-4AF8-ACA2-FE9724769981}"/>
              </a:ext>
            </a:extLst>
          </p:cNvPr>
          <p:cNvSpPr/>
          <p:nvPr/>
        </p:nvSpPr>
        <p:spPr>
          <a:xfrm>
            <a:off x="8357261" y="1797501"/>
            <a:ext cx="2090055" cy="3238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76776-D1A6-4FB0-926A-0D713ECCCCFB}"/>
              </a:ext>
            </a:extLst>
          </p:cNvPr>
          <p:cNvSpPr txBox="1"/>
          <p:nvPr/>
        </p:nvSpPr>
        <p:spPr>
          <a:xfrm>
            <a:off x="7429500" y="12382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38 countries</a:t>
            </a:r>
          </a:p>
        </p:txBody>
      </p:sp>
    </p:spTree>
    <p:extLst>
      <p:ext uri="{BB962C8B-B14F-4D97-AF65-F5344CB8AC3E}">
        <p14:creationId xmlns:p14="http://schemas.microsoft.com/office/powerpoint/2010/main" val="1166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9DA0-833D-4029-B841-21148C9F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across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B1DE-3B3D-4A75-AD0A-0CEAA4EB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9414"/>
            <a:ext cx="10801350" cy="5277893"/>
          </a:xfrm>
        </p:spPr>
        <p:txBody>
          <a:bodyPr>
            <a:normAutofit/>
          </a:bodyPr>
          <a:lstStyle/>
          <a:p>
            <a:r>
              <a:rPr lang="en-US" dirty="0"/>
              <a:t>Why has Latin America been hit so badly (≈ ½ global deaths)?</a:t>
            </a:r>
          </a:p>
          <a:p>
            <a:pPr lvl="1"/>
            <a:r>
              <a:rPr lang="en-US" dirty="0"/>
              <a:t>Big densely populated cities, informal workers, internal migrants;</a:t>
            </a:r>
          </a:p>
          <a:p>
            <a:pPr lvl="1"/>
            <a:r>
              <a:rPr lang="en-US" dirty="0"/>
              <a:t>Inequality, inadequate public health systems.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have East &amp; SE Asia &amp; the Pacific done the best?</a:t>
            </a:r>
            <a:endParaRPr lang="en-US" sz="1000" dirty="0"/>
          </a:p>
          <a:p>
            <a:pPr lvl="1"/>
            <a:r>
              <a:rPr lang="en-US" dirty="0"/>
              <a:t>In part: cultural willingness to wear masks or quarantine;</a:t>
            </a:r>
          </a:p>
          <a:p>
            <a:pPr lvl="1"/>
            <a:r>
              <a:rPr lang="en-US" dirty="0"/>
              <a:t>Recent experience with epidemics =&gt; good habits of response; took it seriously.</a:t>
            </a:r>
          </a:p>
          <a:p>
            <a:pPr lvl="2"/>
            <a:r>
              <a:rPr lang="en-US" dirty="0"/>
              <a:t>E.g., Samoa, which experienced a measles epidemic in 2019.</a:t>
            </a:r>
          </a:p>
          <a:p>
            <a:pPr lvl="1"/>
            <a:r>
              <a:rPr lang="en-US" dirty="0"/>
              <a:t>Vs. Western Hemisphere &amp; Europe.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Why has Africa apparently done relatively well?</a:t>
            </a:r>
          </a:p>
          <a:p>
            <a:pPr lvl="1"/>
            <a:r>
              <a:rPr lang="en-US" dirty="0"/>
              <a:t>Low population density;</a:t>
            </a:r>
          </a:p>
          <a:p>
            <a:pPr lvl="1"/>
            <a:r>
              <a:rPr lang="en-US" dirty="0"/>
              <a:t>Young population;</a:t>
            </a:r>
          </a:p>
          <a:p>
            <a:pPr lvl="1"/>
            <a:r>
              <a:rPr lang="en-US" dirty="0"/>
              <a:t>Again, experience with epidemics =&gt; habits of response.</a:t>
            </a:r>
          </a:p>
        </p:txBody>
      </p:sp>
    </p:spTree>
    <p:extLst>
      <p:ext uri="{BB962C8B-B14F-4D97-AF65-F5344CB8AC3E}">
        <p14:creationId xmlns:p14="http://schemas.microsoft.com/office/powerpoint/2010/main" val="2493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D7BC-4A58-4DD4-A745-6F2B9D3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the differences </a:t>
            </a:r>
            <a:r>
              <a:rPr lang="en-US" sz="4000" i="1" dirty="0"/>
              <a:t>within</a:t>
            </a:r>
            <a:r>
              <a:rPr lang="en-US" sz="4000" dirty="0"/>
              <a:t> continents?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C5FC-A6AD-4D50-881B-9248B13D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680"/>
            <a:ext cx="10613571" cy="5337130"/>
          </a:xfrm>
        </p:spPr>
        <p:txBody>
          <a:bodyPr>
            <a:normAutofit/>
          </a:bodyPr>
          <a:lstStyle/>
          <a:p>
            <a:r>
              <a:rPr lang="en-US" dirty="0"/>
              <a:t>Air hubs are hit 1</a:t>
            </a:r>
            <a:r>
              <a:rPr lang="en-US" baseline="30000" dirty="0"/>
              <a:t>st</a:t>
            </a:r>
            <a:r>
              <a:rPr lang="en-US" dirty="0"/>
              <a:t> (Milan, London, NYC, Johannesburg).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Within Latin America, 3 doing esp. badly:  Brazil, Mexico, &amp; Nicaragua.</a:t>
            </a:r>
            <a:endParaRPr lang="en-US" sz="2000" dirty="0"/>
          </a:p>
          <a:p>
            <a:pPr lvl="1"/>
            <a:r>
              <a:rPr lang="en-US" dirty="0"/>
              <a:t>Why?   Poor political leadership.</a:t>
            </a:r>
            <a:endParaRPr lang="en-US" sz="1600" dirty="0"/>
          </a:p>
          <a:p>
            <a:pPr lvl="2"/>
            <a:r>
              <a:rPr lang="en-US" sz="2400" dirty="0"/>
              <a:t>The 3 presidents deny seriousness of the coronavirus,</a:t>
            </a:r>
          </a:p>
          <a:p>
            <a:pPr lvl="2"/>
            <a:r>
              <a:rPr lang="en-US" sz="2400" dirty="0"/>
              <a:t>discourage testing &amp; mask-wearing.</a:t>
            </a:r>
          </a:p>
          <a:p>
            <a:pPr lvl="1"/>
            <a:r>
              <a:rPr lang="en-US" dirty="0"/>
              <a:t>Vs., e.g., Uruguay has done it right </a:t>
            </a:r>
          </a:p>
          <a:p>
            <a:pPr lvl="2"/>
            <a:r>
              <a:rPr lang="en-US" sz="2400" dirty="0"/>
              <a:t>=&gt; many tests, few cases.</a:t>
            </a:r>
          </a:p>
          <a:p>
            <a:pPr lvl="1"/>
            <a:r>
              <a:rPr lang="en-US" dirty="0"/>
              <a:t>But then, Peru suffering badly</a:t>
            </a:r>
          </a:p>
          <a:p>
            <a:pPr lvl="2"/>
            <a:r>
              <a:rPr lang="en-US" dirty="0"/>
              <a:t>and yet it is hard to say what it has done wrong.</a:t>
            </a:r>
            <a:br>
              <a:rPr lang="en-US" sz="1000" dirty="0"/>
            </a:br>
            <a:endParaRPr lang="en-US" sz="1000" dirty="0"/>
          </a:p>
          <a:p>
            <a:r>
              <a:rPr lang="en-US" dirty="0"/>
              <a:t>Within Europe:</a:t>
            </a:r>
          </a:p>
          <a:p>
            <a:pPr lvl="1"/>
            <a:r>
              <a:rPr lang="en-US" dirty="0"/>
              <a:t>UK leadership did not take the situation seriously enough. UK has done poorly.</a:t>
            </a:r>
          </a:p>
          <a:p>
            <a:pPr lvl="1"/>
            <a:r>
              <a:rPr lang="en-US" dirty="0"/>
              <a:t>Vs. Germany’s leaders did take it seriously.  Has done well.</a:t>
            </a:r>
          </a:p>
        </p:txBody>
      </p:sp>
    </p:spTree>
    <p:extLst>
      <p:ext uri="{BB962C8B-B14F-4D97-AF65-F5344CB8AC3E}">
        <p14:creationId xmlns:p14="http://schemas.microsoft.com/office/powerpoint/2010/main" val="253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Possible lessons for policy, so far in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8" y="1616522"/>
            <a:ext cx="9930810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Countries suffer worse, overall, where governments downplay Covid-19,</a:t>
            </a:r>
          </a:p>
          <a:p>
            <a:pPr lvl="1"/>
            <a:r>
              <a:rPr lang="en-US" sz="2800" dirty="0"/>
              <a:t>e.g., suppressing statistics, failing to promote masks &amp; testing, </a:t>
            </a:r>
            <a:br>
              <a:rPr lang="en-US" sz="2800" dirty="0"/>
            </a:br>
            <a:r>
              <a:rPr lang="en-US" sz="2800" dirty="0"/>
              <a:t>or shutting down late &amp; re-opening early, </a:t>
            </a:r>
          </a:p>
          <a:p>
            <a:pPr lvl="1"/>
            <a:r>
              <a:rPr lang="en-US" sz="2800" dirty="0"/>
              <a:t>whether for economic or political motivations.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The presumed trade-off between protecting health </a:t>
            </a:r>
            <a:br>
              <a:rPr lang="en-US" sz="3200" dirty="0"/>
            </a:br>
            <a:r>
              <a:rPr lang="en-US" sz="3200" dirty="0"/>
              <a:t>and protecting the economy is illusory,</a:t>
            </a:r>
          </a:p>
          <a:p>
            <a:pPr lvl="1"/>
            <a:r>
              <a:rPr lang="en-US" sz="2800" dirty="0"/>
              <a:t>despite the beliefs of many political leaders.</a:t>
            </a:r>
          </a:p>
        </p:txBody>
      </p:sp>
    </p:spTree>
    <p:extLst>
      <p:ext uri="{BB962C8B-B14F-4D97-AF65-F5344CB8AC3E}">
        <p14:creationId xmlns:p14="http://schemas.microsoft.com/office/powerpoint/2010/main" val="33364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6534-5891-401A-A2BD-47785EC9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2251"/>
            <a:ext cx="10877550" cy="13208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Part II: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Economic impact on EM &amp; Developing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130F-F468-42B4-9D9D-F37BE290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733550"/>
            <a:ext cx="10763250" cy="4867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economic outlook is overall worse in EMDEs, </a:t>
            </a:r>
          </a:p>
          <a:p>
            <a:pPr lvl="1"/>
            <a:r>
              <a:rPr lang="en-US" dirty="0"/>
              <a:t>Besides direct health impact, they have lost exports (esp. oil &amp; tourism) </a:t>
            </a:r>
          </a:p>
          <a:p>
            <a:pPr lvl="2"/>
            <a:r>
              <a:rPr lang="en-US" dirty="0"/>
              <a:t>&amp; remittances.</a:t>
            </a:r>
          </a:p>
          <a:p>
            <a:pPr lvl="1"/>
            <a:r>
              <a:rPr lang="en-US" dirty="0"/>
              <a:t>They lack the fiscal space to respond, </a:t>
            </a:r>
          </a:p>
          <a:p>
            <a:pPr lvl="2"/>
            <a:r>
              <a:rPr lang="en-US" dirty="0"/>
              <a:t>relative to the US &amp; Europe which have been able to respond </a:t>
            </a:r>
            <a:br>
              <a:rPr lang="en-US" dirty="0"/>
            </a:br>
            <a:r>
              <a:rPr lang="en-US" dirty="0"/>
              <a:t>with unprecedented fiscal spending &amp; monetary expansion. </a:t>
            </a:r>
            <a:br>
              <a:rPr lang="en-US" sz="400" dirty="0"/>
            </a:br>
            <a:endParaRPr lang="en-US" sz="400" dirty="0"/>
          </a:p>
          <a:p>
            <a:pPr lvl="0"/>
            <a:r>
              <a:rPr lang="en-US" dirty="0"/>
              <a:t>Initially (Feb. 20-March 16) global investors switched to “risk off”</a:t>
            </a:r>
          </a:p>
          <a:p>
            <a:pPr lvl="1"/>
            <a:r>
              <a:rPr lang="en-US" dirty="0"/>
              <a:t>and pulled out of EMDEs.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EM asset prices recovered in spring/summer,</a:t>
            </a:r>
          </a:p>
          <a:p>
            <a:pPr lvl="1"/>
            <a:r>
              <a:rPr lang="en-US" dirty="0"/>
              <a:t>spurred by aggressive Fed easing.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But how long before the financial environment turns against EMDEs?</a:t>
            </a:r>
          </a:p>
        </p:txBody>
      </p:sp>
    </p:spTree>
    <p:extLst>
      <p:ext uri="{BB962C8B-B14F-4D97-AF65-F5344CB8AC3E}">
        <p14:creationId xmlns:p14="http://schemas.microsoft.com/office/powerpoint/2010/main" val="6706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2382</Words>
  <Application>Microsoft Office PowerPoint</Application>
  <PresentationFormat>Widescreen</PresentationFormat>
  <Paragraphs>185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Montserrat</vt:lpstr>
      <vt:lpstr>Open Sans</vt:lpstr>
      <vt:lpstr>Open Sans</vt:lpstr>
      <vt:lpstr>Times New Roman</vt:lpstr>
      <vt:lpstr>Office Theme</vt:lpstr>
      <vt:lpstr>PowerPoint Presentation</vt:lpstr>
      <vt:lpstr>Part I: Differences Across Countries</vt:lpstr>
      <vt:lpstr>No sign of a trade-off between economic growth &amp; health. To the contrary.</vt:lpstr>
      <vt:lpstr>Of the G-20, India’s economy was the worst-hit in Q2, followed by UK, Spain &amp; Mexico.  China &amp; Korea did the best.</vt:lpstr>
      <vt:lpstr>Peru’s recession has been even worse than Spain &amp; UK;  while Taiwan has suffered the least, followed by South Korea.</vt:lpstr>
      <vt:lpstr>Why the differences across continents?</vt:lpstr>
      <vt:lpstr>Why the differences within continents?</vt:lpstr>
      <vt:lpstr>Possible lessons for policy, so far in the pandemic</vt:lpstr>
      <vt:lpstr>Part II:  Economic impact on EM &amp; Developing Economies</vt:lpstr>
      <vt:lpstr>The historic 1970-2019 downward trend in global poverty levels is now reversing.</vt:lpstr>
      <vt:lpstr>Difficulties financing deficits among EMDEs</vt:lpstr>
      <vt:lpstr>1. While the spending response in Advanced Economies  has been massive, Low-Income Countries lack the fiscal space.</vt:lpstr>
      <vt:lpstr>The spending that Low-Income countries have managed in response, has been focused on the health sector.  Less fiscal support.</vt:lpstr>
      <vt:lpstr>PowerPoint Presentation</vt:lpstr>
      <vt:lpstr>3. Portfolio outflows from EMs when the Covid-19 crisis hit exceeded outflows in the 2008 GFC or 2013 Taper Tantrum</vt:lpstr>
      <vt:lpstr>PowerPoint Presentation</vt:lpstr>
      <vt:lpstr>Since March, EM asset prices have recovered too. But can it last?</vt:lpstr>
      <vt:lpstr>4. Downgrades of sovereign debts in 2020 exceed 1982 intl.debt crisis, 1997-98 Asia crisis, 2008-09 GFC, etc.</vt:lpstr>
      <vt:lpstr>5. When the EMDEs lost private capital inflows,  official flows helped.</vt:lpstr>
      <vt:lpstr>PowerPoint Presentation</vt:lpstr>
      <vt:lpstr>6. G-20 in April offered to suspend bilateral official debt payments, for world’s 73 poorest countries: DSSI. But much more is needed. </vt:lpstr>
      <vt:lpstr>Summary</vt:lpstr>
      <vt:lpstr>What else is to be done?</vt:lpstr>
      <vt:lpstr>PowerPoint Presentation</vt:lpstr>
      <vt:lpstr>PowerPoint Presentation</vt:lpstr>
      <vt:lpstr>Appendix 1: Attributable deaths</vt:lpstr>
      <vt:lpstr>1.1 Officially reported Covid fatalities are an under-estimate of excess fatalities, even in the US</vt:lpstr>
      <vt:lpstr> Excess mortality in 14 countries has run about 60% above reported Covid-19 death tolls. Financial Times, May 2020  www.ft.com/content/6bd88b7d-3386-4543-b2e9-0d5c6fac846c</vt:lpstr>
      <vt:lpstr>PowerPoint Presentation</vt:lpstr>
      <vt:lpstr>1.3 Countries that locked down early suffered fewer Covid-19 cases subsequently.</vt:lpstr>
      <vt:lpstr>But lockdowns did bring a contemporary economic loss.</vt:lpstr>
      <vt:lpstr>Appendix 2: US economic situation</vt:lpstr>
      <vt:lpstr>Official US unemployment at 7.9% in September.  The “realistic” rate takes into account that many furloughed workers have neglected to report as unemployed.</vt:lpstr>
      <vt:lpstr>PowerPoint Presentation</vt:lpstr>
      <vt:lpstr>The fiscal response implies an unprecedented run-up in debt/GDP ratios.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Dean’s Council (Global), October The Global Coronavirus Recession of 2020 Their title (fine): Macroeconomics and the Pandemic Recession: A Global Outlook</dc:title>
  <dc:creator>Frankel, Jeffrey A.</dc:creator>
  <cp:lastModifiedBy>Frankel, Jeffrey A.</cp:lastModifiedBy>
  <cp:revision>113</cp:revision>
  <dcterms:created xsi:type="dcterms:W3CDTF">2020-08-25T17:53:52Z</dcterms:created>
  <dcterms:modified xsi:type="dcterms:W3CDTF">2020-10-08T20:36:53Z</dcterms:modified>
</cp:coreProperties>
</file>