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0" r:id="rId4"/>
    <p:sldId id="261" r:id="rId5"/>
    <p:sldId id="4783" r:id="rId6"/>
    <p:sldId id="281" r:id="rId7"/>
    <p:sldId id="268" r:id="rId8"/>
    <p:sldId id="590" r:id="rId9"/>
    <p:sldId id="4782" r:id="rId10"/>
    <p:sldId id="258" r:id="rId11"/>
    <p:sldId id="4784" r:id="rId12"/>
    <p:sldId id="259" r:id="rId13"/>
    <p:sldId id="4785" r:id="rId14"/>
    <p:sldId id="4723" r:id="rId15"/>
    <p:sldId id="4781" r:id="rId16"/>
    <p:sldId id="4685" r:id="rId17"/>
    <p:sldId id="272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68EE"/>
    <a:srgbClr val="AB1354"/>
    <a:srgbClr val="0091C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colarit&#233;\%5b2020%2001%20-%202023%2012%5d%20PhD\4.%20VVV\Other\G20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BNTPCIFS\Data\Nao\AK_IM_2021B\Outputs\PerCapGrowthDiff_Adv_20210527_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WBNTPCIFS\Data\Nao\AK_IM_2021B\Outputs\PerCapGrowthDiff_Adv_20210527_V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worldbankgroup-my.sharepoint.com/personal/fohnsorge_worldbank_org/Documents/LDriveWBG/Briefings/MDD%20Leadership%20Meeting%202021/Poverty%20char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WBNTPCIFS\Data\Nao\AK_20210906_G20\Outputs\GDPPC_ShareCtries_IncomeLoss_Year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WBNTPCIFS\Data\Nao\AK_IM_2021B\Outputs\1.1.2.D-F%20Share%20of%20countries%20AEs%20and%20EMDEs%20exceeding%20pre-pandemic%20peak%20-%20FIN_UpdatedOnMay27_N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WBNTPCIFS\Data\Nao\AK_20210906_G20\Outputs\Growth_Focast_Revisions_ByVaccination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worldbankgroup-my.sharepoint.com/personal/dgandhi_worldbank_org/Documents/1.1.B%20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750522800503598E-2"/>
          <c:y val="6.5828845002992215E-2"/>
          <c:w val="0.8306086358107676"/>
          <c:h val="0.758608134509502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WEOApr2021alla!$C$1690</c:f>
              <c:strCache>
                <c:ptCount val="1"/>
                <c:pt idx="0">
                  <c:v>Lower middle income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WEOApr2021alla!$D$1690:$X$1690</c:f>
              <c:numCache>
                <c:formatCode>0%</c:formatCode>
                <c:ptCount val="21"/>
                <c:pt idx="0">
                  <c:v>2.6202805346078328E-2</c:v>
                </c:pt>
                <c:pt idx="1">
                  <c:v>2.2174774701068323E-2</c:v>
                </c:pt>
                <c:pt idx="2">
                  <c:v>3.1269555067706456E-2</c:v>
                </c:pt>
                <c:pt idx="3">
                  <c:v>4.6425890276846182E-2</c:v>
                </c:pt>
                <c:pt idx="4">
                  <c:v>4.8455535684948758E-2</c:v>
                </c:pt>
                <c:pt idx="5">
                  <c:v>4.3987362325851542E-2</c:v>
                </c:pt>
                <c:pt idx="6">
                  <c:v>4.7792345928117541E-2</c:v>
                </c:pt>
                <c:pt idx="7">
                  <c:v>5.2104181360197011E-2</c:v>
                </c:pt>
                <c:pt idx="8">
                  <c:v>2.4525610481314963E-2</c:v>
                </c:pt>
                <c:pt idx="9">
                  <c:v>2.8742516156252007E-2</c:v>
                </c:pt>
                <c:pt idx="10">
                  <c:v>4.9771264580619423E-2</c:v>
                </c:pt>
                <c:pt idx="11">
                  <c:v>3.2290577993681735E-2</c:v>
                </c:pt>
                <c:pt idx="12">
                  <c:v>2.512162187526501E-2</c:v>
                </c:pt>
                <c:pt idx="13">
                  <c:v>3.482692106542995E-2</c:v>
                </c:pt>
                <c:pt idx="14">
                  <c:v>4.0231801595558947E-2</c:v>
                </c:pt>
                <c:pt idx="15">
                  <c:v>3.4472863550113031E-2</c:v>
                </c:pt>
                <c:pt idx="16">
                  <c:v>4.5440042348338094E-2</c:v>
                </c:pt>
                <c:pt idx="17">
                  <c:v>3.6882006700702519E-2</c:v>
                </c:pt>
                <c:pt idx="18">
                  <c:v>2.9918031859641037E-2</c:v>
                </c:pt>
                <c:pt idx="19">
                  <c:v>1.8955695349734292E-2</c:v>
                </c:pt>
                <c:pt idx="20">
                  <c:v>-5.4448747989704449E-2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09-4FB3-ABC0-127E1609B6CD}"/>
            </c:ext>
          </c:extLst>
        </c:ser>
        <c:ser>
          <c:idx val="1"/>
          <c:order val="1"/>
          <c:tx>
            <c:strRef>
              <c:f>WEOApr2021alla!$C$1691</c:f>
              <c:strCache>
                <c:ptCount val="1"/>
                <c:pt idx="0">
                  <c:v>Upper middle income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WEOApr2021alla!$D$1691:$X$1691</c:f>
              <c:numCache>
                <c:formatCode>0%</c:formatCode>
                <c:ptCount val="21"/>
                <c:pt idx="0">
                  <c:v>5.3622851630092505E-2</c:v>
                </c:pt>
                <c:pt idx="1">
                  <c:v>2.3654940578663242E-2</c:v>
                </c:pt>
                <c:pt idx="2">
                  <c:v>3.7057049288863109E-2</c:v>
                </c:pt>
                <c:pt idx="3">
                  <c:v>4.5377750735546396E-2</c:v>
                </c:pt>
                <c:pt idx="4">
                  <c:v>7.1357045469016223E-2</c:v>
                </c:pt>
                <c:pt idx="5">
                  <c:v>6.3957006908829994E-2</c:v>
                </c:pt>
                <c:pt idx="6">
                  <c:v>7.5479755643475865E-2</c:v>
                </c:pt>
                <c:pt idx="7">
                  <c:v>8.2517622057429296E-2</c:v>
                </c:pt>
                <c:pt idx="8">
                  <c:v>5.4048221857968537E-2</c:v>
                </c:pt>
                <c:pt idx="9">
                  <c:v>9.5902800022518164E-3</c:v>
                </c:pt>
                <c:pt idx="10">
                  <c:v>7.1362054501537653E-2</c:v>
                </c:pt>
                <c:pt idx="11">
                  <c:v>5.7055278047838387E-2</c:v>
                </c:pt>
                <c:pt idx="12">
                  <c:v>4.7684838447296762E-2</c:v>
                </c:pt>
                <c:pt idx="13">
                  <c:v>4.4755461247555584E-2</c:v>
                </c:pt>
                <c:pt idx="14">
                  <c:v>3.5025711298234397E-2</c:v>
                </c:pt>
                <c:pt idx="15">
                  <c:v>2.8789924469419859E-2</c:v>
                </c:pt>
                <c:pt idx="16">
                  <c:v>2.9096746017298614E-2</c:v>
                </c:pt>
                <c:pt idx="17">
                  <c:v>4.0986689557274802E-2</c:v>
                </c:pt>
                <c:pt idx="18">
                  <c:v>3.8666360993751203E-2</c:v>
                </c:pt>
                <c:pt idx="19">
                  <c:v>3.1824565277283279E-2</c:v>
                </c:pt>
                <c:pt idx="20">
                  <c:v>-1.6464466789553711E-2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09-4FB3-ABC0-127E1609B6CD}"/>
            </c:ext>
          </c:extLst>
        </c:ser>
        <c:ser>
          <c:idx val="2"/>
          <c:order val="2"/>
          <c:tx>
            <c:strRef>
              <c:f>WEOApr2021alla!$C$1692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WEOApr2021alla!$D$1692:$X$1692</c:f>
              <c:numCache>
                <c:formatCode>0%</c:formatCode>
                <c:ptCount val="21"/>
                <c:pt idx="0">
                  <c:v>3.400957862504117E-2</c:v>
                </c:pt>
                <c:pt idx="1">
                  <c:v>8.4296893132735917E-3</c:v>
                </c:pt>
                <c:pt idx="2">
                  <c:v>8.4181716912650195E-3</c:v>
                </c:pt>
                <c:pt idx="3">
                  <c:v>1.5295914222630991E-2</c:v>
                </c:pt>
                <c:pt idx="4">
                  <c:v>2.6082552570221962E-2</c:v>
                </c:pt>
                <c:pt idx="5">
                  <c:v>2.1369271004168633E-2</c:v>
                </c:pt>
                <c:pt idx="6">
                  <c:v>2.3529664771615E-2</c:v>
                </c:pt>
                <c:pt idx="7">
                  <c:v>1.9813093049269037E-2</c:v>
                </c:pt>
                <c:pt idx="8">
                  <c:v>-4.442011227764997E-3</c:v>
                </c:pt>
                <c:pt idx="9">
                  <c:v>-4.018304192681732E-2</c:v>
                </c:pt>
                <c:pt idx="10">
                  <c:v>2.3047192036554032E-2</c:v>
                </c:pt>
                <c:pt idx="11">
                  <c:v>1.3637360249496133E-2</c:v>
                </c:pt>
                <c:pt idx="12">
                  <c:v>6.8765344597414568E-3</c:v>
                </c:pt>
                <c:pt idx="13">
                  <c:v>8.5990100856083718E-3</c:v>
                </c:pt>
                <c:pt idx="14">
                  <c:v>1.447634582158952E-2</c:v>
                </c:pt>
                <c:pt idx="15">
                  <c:v>1.7944545837067283E-2</c:v>
                </c:pt>
                <c:pt idx="16">
                  <c:v>1.1441098955552009E-2</c:v>
                </c:pt>
                <c:pt idx="17">
                  <c:v>1.8739714549336428E-2</c:v>
                </c:pt>
                <c:pt idx="18">
                  <c:v>1.7372199320293547E-2</c:v>
                </c:pt>
                <c:pt idx="19">
                  <c:v>1.1858841560425049E-2</c:v>
                </c:pt>
                <c:pt idx="20">
                  <c:v>-5.0263524993828912E-2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09-4FB3-ABC0-127E1609B6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2628968"/>
        <c:axId val="1"/>
      </c:barChart>
      <c:lineChart>
        <c:grouping val="standard"/>
        <c:varyColors val="0"/>
        <c:ser>
          <c:idx val="3"/>
          <c:order val="3"/>
          <c:tx>
            <c:strRef>
              <c:f>WEOApr2021alla!$C$1693</c:f>
              <c:strCache>
                <c:ptCount val="1"/>
                <c:pt idx="0">
                  <c:v>Lower middle income convergence (RHS)</c:v>
                </c:pt>
              </c:strCache>
            </c:strRef>
          </c:tx>
          <c:spPr>
            <a:ln w="28575"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WEOApr2021alla!$D$1693:$X$1693</c:f>
              <c:numCache>
                <c:formatCode>0%</c:formatCode>
                <c:ptCount val="21"/>
                <c:pt idx="0">
                  <c:v>3.4337794027768528E-2</c:v>
                </c:pt>
                <c:pt idx="1">
                  <c:v>3.480582458650941E-2</c:v>
                </c:pt>
                <c:pt idx="2">
                  <c:v>3.5594546233626852E-2</c:v>
                </c:pt>
                <c:pt idx="3">
                  <c:v>3.6685910195986396E-2</c:v>
                </c:pt>
                <c:pt idx="4">
                  <c:v>3.7485819762041524E-2</c:v>
                </c:pt>
                <c:pt idx="5">
                  <c:v>3.8315938425991944E-2</c:v>
                </c:pt>
                <c:pt idx="6">
                  <c:v>3.922421439418234E-2</c:v>
                </c:pt>
                <c:pt idx="7">
                  <c:v>4.046619940061344E-2</c:v>
                </c:pt>
                <c:pt idx="8">
                  <c:v>4.1643639157474599E-2</c:v>
                </c:pt>
                <c:pt idx="9">
                  <c:v>4.4634116711966869E-2</c:v>
                </c:pt>
                <c:pt idx="10">
                  <c:v>4.5800050583088094E-2</c:v>
                </c:pt>
                <c:pt idx="11">
                  <c:v>4.6642874999120648E-2</c:v>
                </c:pt>
                <c:pt idx="12">
                  <c:v>4.7488066343387016E-2</c:v>
                </c:pt>
                <c:pt idx="13">
                  <c:v>4.8722960254845939E-2</c:v>
                </c:pt>
                <c:pt idx="14">
                  <c:v>4.9959935422565854E-2</c:v>
                </c:pt>
                <c:pt idx="15">
                  <c:v>5.0771132544220832E-2</c:v>
                </c:pt>
                <c:pt idx="16">
                  <c:v>5.2477771579495444E-2</c:v>
                </c:pt>
                <c:pt idx="17">
                  <c:v>5.3412325371647376E-2</c:v>
                </c:pt>
                <c:pt idx="18">
                  <c:v>5.4070985093327924E-2</c:v>
                </c:pt>
                <c:pt idx="19">
                  <c:v>5.4450221662392738E-2</c:v>
                </c:pt>
                <c:pt idx="20">
                  <c:v>5.4210274765722807E-2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409-4FB3-ABC0-127E1609B6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652628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652628968"/>
        <c:crosses val="autoZero"/>
        <c:crossBetween val="between"/>
      </c:valAx>
      <c:catAx>
        <c:axId val="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3"/>
        <c:crosses val="max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632254301545644E-2"/>
          <c:y val="2.8841088874307377E-2"/>
          <c:w val="0.905534412365121"/>
          <c:h val="0.8145015053739430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rgdpdpc_diff!$AJ$8</c:f>
              <c:strCache>
                <c:ptCount val="1"/>
                <c:pt idx="0">
                  <c:v>2021-23</c:v>
                </c:pt>
              </c:strCache>
            </c:strRef>
          </c:tx>
          <c:spPr>
            <a:solidFill>
              <a:srgbClr val="002345"/>
            </a:solidFill>
            <a:ln>
              <a:noFill/>
            </a:ln>
            <a:effectLst/>
          </c:spPr>
          <c:invertIfNegative val="0"/>
          <c:cat>
            <c:strRef>
              <c:f>rgdpdpc_diff!$AK$6:$AO$6</c:f>
              <c:strCache>
                <c:ptCount val="5"/>
                <c:pt idx="0">
                  <c:v>EMDEs</c:v>
                </c:pt>
                <c:pt idx="1">
                  <c:v>LICs</c:v>
                </c:pt>
                <c:pt idx="2">
                  <c:v>FCS</c:v>
                </c:pt>
                <c:pt idx="3">
                  <c:v>Small states</c:v>
                </c:pt>
                <c:pt idx="4">
                  <c:v>IDA</c:v>
                </c:pt>
              </c:strCache>
            </c:strRef>
          </c:cat>
          <c:val>
            <c:numRef>
              <c:f>rgdpdpc_diff!$AK$8:$AO$8</c:f>
              <c:numCache>
                <c:formatCode>0.0</c:formatCode>
                <c:ptCount val="5"/>
                <c:pt idx="0">
                  <c:v>0.33994477563933739</c:v>
                </c:pt>
                <c:pt idx="1">
                  <c:v>-1.8902153891372804</c:v>
                </c:pt>
                <c:pt idx="2">
                  <c:v>-3.6345059729576175</c:v>
                </c:pt>
                <c:pt idx="3">
                  <c:v>-0.97683665978540724</c:v>
                </c:pt>
                <c:pt idx="4">
                  <c:v>-2.1478337003849233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C7-464C-A3A4-4CEC83C1EF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9419887"/>
        <c:axId val="992061823"/>
      </c:barChart>
      <c:lineChart>
        <c:grouping val="standard"/>
        <c:varyColors val="0"/>
        <c:ser>
          <c:idx val="0"/>
          <c:order val="0"/>
          <c:tx>
            <c:strRef>
              <c:f>rgdpdpc_diff!$AJ$7</c:f>
              <c:strCache>
                <c:ptCount val="1"/>
                <c:pt idx="0">
                  <c:v>2010-19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ash"/>
            <c:size val="25"/>
            <c:spPr>
              <a:solidFill>
                <a:srgbClr val="EB1C2D"/>
              </a:solidFill>
              <a:ln w="9525">
                <a:noFill/>
              </a:ln>
              <a:effectLst/>
            </c:spPr>
          </c:marker>
          <c:cat>
            <c:strRef>
              <c:f>rgdpdpc_diff!$AK$6:$AO$6</c:f>
              <c:strCache>
                <c:ptCount val="5"/>
                <c:pt idx="0">
                  <c:v>EMDEs</c:v>
                </c:pt>
                <c:pt idx="1">
                  <c:v>LICs</c:v>
                </c:pt>
                <c:pt idx="2">
                  <c:v>FCS</c:v>
                </c:pt>
                <c:pt idx="3">
                  <c:v>Small states</c:v>
                </c:pt>
                <c:pt idx="4">
                  <c:v>IDA</c:v>
                </c:pt>
              </c:strCache>
            </c:strRef>
          </c:cat>
          <c:val>
            <c:numRef>
              <c:f>rgdpdpc_diff!$AK$7:$AO$7</c:f>
              <c:numCache>
                <c:formatCode>0.0</c:formatCode>
                <c:ptCount val="5"/>
                <c:pt idx="0">
                  <c:v>2.2535431284082152</c:v>
                </c:pt>
                <c:pt idx="1">
                  <c:v>0.67062326469841338</c:v>
                </c:pt>
                <c:pt idx="2">
                  <c:v>0.12385778416686186</c:v>
                </c:pt>
                <c:pt idx="3">
                  <c:v>0.35736221010389763</c:v>
                </c:pt>
                <c:pt idx="4">
                  <c:v>1.1194782127675595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C7-464C-A3A4-4CEC83C1EF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9419887"/>
        <c:axId val="992061823"/>
      </c:lineChart>
      <c:catAx>
        <c:axId val="319419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92061823"/>
        <c:crosses val="autoZero"/>
        <c:auto val="1"/>
        <c:lblAlgn val="ctr"/>
        <c:lblOffset val="100"/>
        <c:noMultiLvlLbl val="0"/>
      </c:catAx>
      <c:valAx>
        <c:axId val="992061823"/>
        <c:scaling>
          <c:orientation val="minMax"/>
          <c:max val="4"/>
          <c:min val="-4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9419887"/>
        <c:crosses val="autoZero"/>
        <c:crossBetween val="between"/>
        <c:majorUnit val="2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37779163021289008"/>
          <c:y val="8.6413221784776909E-2"/>
          <c:w val="0.4666389617964421"/>
          <c:h val="7.44664078448527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632254301545644E-2"/>
          <c:y val="2.8841088874307377E-2"/>
          <c:w val="0.905534412365121"/>
          <c:h val="0.75335359726688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rgdpdpc_diff!$AJ$12</c:f>
              <c:strCache>
                <c:ptCount val="1"/>
                <c:pt idx="0">
                  <c:v>2021-23</c:v>
                </c:pt>
              </c:strCache>
            </c:strRef>
          </c:tx>
          <c:spPr>
            <a:solidFill>
              <a:srgbClr val="002345"/>
            </a:solidFill>
            <a:ln>
              <a:noFill/>
            </a:ln>
            <a:effectLst/>
          </c:spPr>
          <c:invertIfNegative val="0"/>
          <c:cat>
            <c:strRef>
              <c:f>rgdpdpc_diff!$AK$10:$AQ$10</c:f>
              <c:strCache>
                <c:ptCount val="7"/>
                <c:pt idx="0">
                  <c:v>EAP</c:v>
                </c:pt>
                <c:pt idx="1">
                  <c:v>SAR</c:v>
                </c:pt>
                <c:pt idx="2">
                  <c:v>ECA</c:v>
                </c:pt>
                <c:pt idx="3">
                  <c:v>LAC</c:v>
                </c:pt>
                <c:pt idx="4">
                  <c:v>MNA</c:v>
                </c:pt>
                <c:pt idx="5">
                  <c:v>SSA</c:v>
                </c:pt>
                <c:pt idx="6">
                  <c:v>SSA excl. big 3</c:v>
                </c:pt>
              </c:strCache>
            </c:strRef>
          </c:cat>
          <c:val>
            <c:numRef>
              <c:f>rgdpdpc_diff!$AK$12:$AQ$12</c:f>
              <c:numCache>
                <c:formatCode>0.0</c:formatCode>
                <c:ptCount val="7"/>
                <c:pt idx="0">
                  <c:v>2.0098916184104829</c:v>
                </c:pt>
                <c:pt idx="1">
                  <c:v>1.5715793445178965</c:v>
                </c:pt>
                <c:pt idx="2">
                  <c:v>2.9602712873340781E-2</c:v>
                </c:pt>
                <c:pt idx="3">
                  <c:v>-0.87859784988434753</c:v>
                </c:pt>
                <c:pt idx="4">
                  <c:v>-2.0316973235751914</c:v>
                </c:pt>
                <c:pt idx="5">
                  <c:v>-2.8699426047939478</c:v>
                </c:pt>
                <c:pt idx="6">
                  <c:v>-1.9249484978896818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00-4E9E-9C75-50B591F0DC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9419887"/>
        <c:axId val="992061823"/>
      </c:barChart>
      <c:lineChart>
        <c:grouping val="standard"/>
        <c:varyColors val="0"/>
        <c:ser>
          <c:idx val="0"/>
          <c:order val="0"/>
          <c:tx>
            <c:strRef>
              <c:f>rgdpdpc_diff!$AJ$11</c:f>
              <c:strCache>
                <c:ptCount val="1"/>
                <c:pt idx="0">
                  <c:v>2010-19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ash"/>
            <c:size val="25"/>
            <c:spPr>
              <a:solidFill>
                <a:srgbClr val="EB1C2D"/>
              </a:solidFill>
              <a:ln w="9525">
                <a:noFill/>
              </a:ln>
              <a:effectLst/>
            </c:spPr>
          </c:marker>
          <c:cat>
            <c:strRef>
              <c:f>rgdpdpc_diff!$AK$10:$AQ$10</c:f>
              <c:strCache>
                <c:ptCount val="7"/>
                <c:pt idx="0">
                  <c:v>EAP</c:v>
                </c:pt>
                <c:pt idx="1">
                  <c:v>SAR</c:v>
                </c:pt>
                <c:pt idx="2">
                  <c:v>ECA</c:v>
                </c:pt>
                <c:pt idx="3">
                  <c:v>LAC</c:v>
                </c:pt>
                <c:pt idx="4">
                  <c:v>MNA</c:v>
                </c:pt>
                <c:pt idx="5">
                  <c:v>SSA</c:v>
                </c:pt>
                <c:pt idx="6">
                  <c:v>SSA excl. big 3</c:v>
                </c:pt>
              </c:strCache>
            </c:strRef>
          </c:cat>
          <c:val>
            <c:numRef>
              <c:f>rgdpdpc_diff!$AK$11:$AQ$11</c:f>
              <c:numCache>
                <c:formatCode>0.0</c:formatCode>
                <c:ptCount val="7"/>
                <c:pt idx="0">
                  <c:v>4.9533723926988982</c:v>
                </c:pt>
                <c:pt idx="1">
                  <c:v>3.9011083300389737</c:v>
                </c:pt>
                <c:pt idx="2">
                  <c:v>1.2166452736664457</c:v>
                </c:pt>
                <c:pt idx="3">
                  <c:v>-0.31495858613789118</c:v>
                </c:pt>
                <c:pt idx="4">
                  <c:v>-0.51569885146121597</c:v>
                </c:pt>
                <c:pt idx="5">
                  <c:v>-0.48334965500086985</c:v>
                </c:pt>
                <c:pt idx="6">
                  <c:v>0.67392283919220031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800-4E9E-9C75-50B591F0DC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9419887"/>
        <c:axId val="992061823"/>
      </c:lineChart>
      <c:catAx>
        <c:axId val="319419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92061823"/>
        <c:crosses val="autoZero"/>
        <c:auto val="1"/>
        <c:lblAlgn val="ctr"/>
        <c:lblOffset val="100"/>
        <c:noMultiLvlLbl val="0"/>
      </c:catAx>
      <c:valAx>
        <c:axId val="992061823"/>
        <c:scaling>
          <c:orientation val="minMax"/>
          <c:max val="6"/>
          <c:min val="-4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9419887"/>
        <c:crosses val="autoZero"/>
        <c:crossBetween val="between"/>
        <c:majorUnit val="2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44955088947214933"/>
          <c:y val="9.1353543304156251E-2"/>
          <c:w val="0.4666389617964421"/>
          <c:h val="7.44664078448527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80096237970253"/>
          <c:y val="3.0763828132594536E-2"/>
          <c:w val="0.86562499999999998"/>
          <c:h val="0.81050481372642491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'1.13.E'!$N$2</c:f>
              <c:strCache>
                <c:ptCount val="1"/>
                <c:pt idx="0">
                  <c:v>SAR</c:v>
                </c:pt>
              </c:strCache>
            </c:strRef>
          </c:tx>
          <c:spPr>
            <a:solidFill>
              <a:srgbClr val="002345"/>
            </a:solidFill>
            <a:ln>
              <a:noFill/>
            </a:ln>
            <a:effectLst/>
          </c:spPr>
          <c:invertIfNegative val="0"/>
          <c:cat>
            <c:strRef>
              <c:f>'1.13.E'!$L$3:$L$4</c:f>
              <c:strCache>
                <c:ptCount val="2"/>
                <c:pt idx="0">
                  <c:v>Extreme poverty</c:v>
                </c:pt>
                <c:pt idx="1">
                  <c:v>Multidimensional poverty</c:v>
                </c:pt>
              </c:strCache>
            </c:strRef>
          </c:cat>
          <c:val>
            <c:numRef>
              <c:f>'1.13.E'!$N$3:$N$4</c:f>
              <c:numCache>
                <c:formatCode>0.0</c:formatCode>
                <c:ptCount val="2"/>
                <c:pt idx="0">
                  <c:v>50.1</c:v>
                </c:pt>
                <c:pt idx="1">
                  <c:v>92.8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D-4A80-8F81-3A36137F4AC5}"/>
            </c:ext>
          </c:extLst>
        </c:ser>
        <c:ser>
          <c:idx val="2"/>
          <c:order val="2"/>
          <c:tx>
            <c:strRef>
              <c:f>'1.13.E'!$O$2</c:f>
              <c:strCache>
                <c:ptCount val="1"/>
                <c:pt idx="0">
                  <c:v>SSA</c:v>
                </c:pt>
              </c:strCache>
            </c:strRef>
          </c:tx>
          <c:spPr>
            <a:solidFill>
              <a:srgbClr val="EB1C2D"/>
            </a:solidFill>
            <a:ln>
              <a:noFill/>
            </a:ln>
            <a:effectLst/>
          </c:spPr>
          <c:invertIfNegative val="0"/>
          <c:cat>
            <c:strRef>
              <c:f>'1.13.E'!$L$3:$L$4</c:f>
              <c:strCache>
                <c:ptCount val="2"/>
                <c:pt idx="0">
                  <c:v>Extreme poverty</c:v>
                </c:pt>
                <c:pt idx="1">
                  <c:v>Multidimensional poverty</c:v>
                </c:pt>
              </c:strCache>
            </c:strRef>
          </c:cat>
          <c:val>
            <c:numRef>
              <c:f>'1.13.E'!$O$3:$O$4</c:f>
              <c:numCache>
                <c:formatCode>0.0</c:formatCode>
                <c:ptCount val="2"/>
                <c:pt idx="0">
                  <c:v>29.4</c:v>
                </c:pt>
                <c:pt idx="1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ED-4A80-8F81-3A36137F4AC5}"/>
            </c:ext>
          </c:extLst>
        </c:ser>
        <c:ser>
          <c:idx val="3"/>
          <c:order val="3"/>
          <c:tx>
            <c:strRef>
              <c:f>'1.13.E'!$P$2</c:f>
              <c:strCache>
                <c:ptCount val="1"/>
                <c:pt idx="0">
                  <c:v>Other EMDEs</c:v>
                </c:pt>
              </c:strCache>
            </c:strRef>
          </c:tx>
          <c:spPr>
            <a:solidFill>
              <a:srgbClr val="F78D28"/>
            </a:solidFill>
            <a:ln>
              <a:noFill/>
            </a:ln>
            <a:effectLst/>
          </c:spPr>
          <c:invertIfNegative val="0"/>
          <c:cat>
            <c:strRef>
              <c:f>'1.13.E'!$L$3:$L$4</c:f>
              <c:strCache>
                <c:ptCount val="2"/>
                <c:pt idx="0">
                  <c:v>Extreme poverty</c:v>
                </c:pt>
                <c:pt idx="1">
                  <c:v>Multidimensional poverty</c:v>
                </c:pt>
              </c:strCache>
            </c:strRef>
          </c:cat>
          <c:val>
            <c:numRef>
              <c:f>'1.13.E'!$P$3:$P$4</c:f>
              <c:numCache>
                <c:formatCode>0.0</c:formatCode>
                <c:ptCount val="2"/>
                <c:pt idx="0">
                  <c:v>17.5</c:v>
                </c:pt>
                <c:pt idx="1">
                  <c:v>30.2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ED-4A80-8F81-3A36137F4A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45691903"/>
        <c:axId val="1346091215"/>
      </c:barChart>
      <c:lineChart>
        <c:grouping val="standard"/>
        <c:varyColors val="0"/>
        <c:ser>
          <c:idx val="0"/>
          <c:order val="0"/>
          <c:tx>
            <c:strRef>
              <c:f>'1.13.E'!$M$2</c:f>
              <c:strCache>
                <c:ptCount val="1"/>
                <c:pt idx="0">
                  <c:v>EMDEs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iamond"/>
            <c:size val="23"/>
            <c:spPr>
              <a:solidFill>
                <a:srgbClr val="00AB51"/>
              </a:solidFill>
              <a:ln w="9525">
                <a:noFill/>
              </a:ln>
              <a:effectLst/>
            </c:spPr>
          </c:marker>
          <c:cat>
            <c:strRef>
              <c:f>'1.13.E'!$L$3:$L$4</c:f>
              <c:strCache>
                <c:ptCount val="2"/>
                <c:pt idx="0">
                  <c:v>Extreme poverty</c:v>
                </c:pt>
                <c:pt idx="1">
                  <c:v>Multidimensional poverty</c:v>
                </c:pt>
              </c:strCache>
            </c:strRef>
          </c:cat>
          <c:val>
            <c:numRef>
              <c:f>'1.13.E'!$M$3:$M$4</c:f>
              <c:numCache>
                <c:formatCode>0.0</c:formatCode>
                <c:ptCount val="2"/>
                <c:pt idx="0">
                  <c:v>97</c:v>
                </c:pt>
                <c:pt idx="1">
                  <c:v>164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BED-4A80-8F81-3A36137F4A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5691903"/>
        <c:axId val="1346091215"/>
      </c:lineChart>
      <c:catAx>
        <c:axId val="1345691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46091215"/>
        <c:crosses val="autoZero"/>
        <c:auto val="1"/>
        <c:lblAlgn val="ctr"/>
        <c:lblOffset val="100"/>
        <c:noMultiLvlLbl val="0"/>
      </c:catAx>
      <c:valAx>
        <c:axId val="1346091215"/>
        <c:scaling>
          <c:orientation val="minMax"/>
          <c:max val="200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45691903"/>
        <c:crosses val="autoZero"/>
        <c:crossBetween val="between"/>
        <c:majorUnit val="50"/>
      </c:valAx>
      <c:spPr>
        <a:noFill/>
        <a:ln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0.13211265340521738"/>
          <c:y val="0.11127196163722101"/>
          <c:w val="0.51773787132361904"/>
          <c:h val="0.260050834485380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 b="1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42151501895597"/>
          <c:y val="2.8841088874307377E-2"/>
          <c:w val="0.88005996646252549"/>
          <c:h val="0.783477351962539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sh_ctries!$O$5</c:f>
              <c:strCache>
                <c:ptCount val="1"/>
                <c:pt idx="0">
                  <c:v>≥10 years</c:v>
                </c:pt>
              </c:strCache>
            </c:strRef>
          </c:tx>
          <c:spPr>
            <a:solidFill>
              <a:srgbClr val="EB1C2D"/>
            </a:solidFill>
            <a:ln>
              <a:noFill/>
            </a:ln>
            <a:effectLst/>
          </c:spPr>
          <c:invertIfNegative val="0"/>
          <c:cat>
            <c:strRef>
              <c:f>sh_ctries!$N$11:$N$12</c:f>
              <c:strCache>
                <c:ptCount val="2"/>
                <c:pt idx="0">
                  <c:v>EMDEs excluding LICs</c:v>
                </c:pt>
                <c:pt idx="1">
                  <c:v>LICs</c:v>
                </c:pt>
              </c:strCache>
            </c:strRef>
          </c:cat>
          <c:val>
            <c:numRef>
              <c:f>sh_ctries!$O$11:$O$12</c:f>
              <c:numCache>
                <c:formatCode>0</c:formatCode>
                <c:ptCount val="2"/>
                <c:pt idx="0">
                  <c:v>28.099173553719009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B8-4D00-9D6A-7A1BF7ED2CF1}"/>
            </c:ext>
          </c:extLst>
        </c:ser>
        <c:ser>
          <c:idx val="1"/>
          <c:order val="1"/>
          <c:tx>
            <c:strRef>
              <c:f>sh_ctries!$P$5</c:f>
              <c:strCache>
                <c:ptCount val="1"/>
                <c:pt idx="0">
                  <c:v>5-9 years</c:v>
                </c:pt>
              </c:strCache>
            </c:strRef>
          </c:tx>
          <c:spPr>
            <a:solidFill>
              <a:srgbClr val="F78D28"/>
            </a:solidFill>
            <a:ln>
              <a:noFill/>
            </a:ln>
            <a:effectLst/>
          </c:spPr>
          <c:invertIfNegative val="0"/>
          <c:cat>
            <c:strRef>
              <c:f>sh_ctries!$N$11:$N$12</c:f>
              <c:strCache>
                <c:ptCount val="2"/>
                <c:pt idx="0">
                  <c:v>EMDEs excluding LICs</c:v>
                </c:pt>
                <c:pt idx="1">
                  <c:v>LICs</c:v>
                </c:pt>
              </c:strCache>
            </c:strRef>
          </c:cat>
          <c:val>
            <c:numRef>
              <c:f>sh_ctries!$P$11:$P$12</c:f>
              <c:numCache>
                <c:formatCode>0</c:formatCode>
                <c:ptCount val="2"/>
                <c:pt idx="0">
                  <c:v>27.272727272727273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B8-4D00-9D6A-7A1BF7ED2CF1}"/>
            </c:ext>
          </c:extLst>
        </c:ser>
        <c:ser>
          <c:idx val="2"/>
          <c:order val="2"/>
          <c:tx>
            <c:strRef>
              <c:f>sh_ctries!$Q$5</c:f>
              <c:strCache>
                <c:ptCount val="1"/>
                <c:pt idx="0">
                  <c:v>1-4 years</c:v>
                </c:pt>
              </c:strCache>
            </c:strRef>
          </c:tx>
          <c:spPr>
            <a:solidFill>
              <a:srgbClr val="002345"/>
            </a:solidFill>
            <a:ln>
              <a:noFill/>
            </a:ln>
            <a:effectLst/>
          </c:spPr>
          <c:invertIfNegative val="0"/>
          <c:cat>
            <c:strRef>
              <c:f>sh_ctries!$N$11:$N$12</c:f>
              <c:strCache>
                <c:ptCount val="2"/>
                <c:pt idx="0">
                  <c:v>EMDEs excluding LICs</c:v>
                </c:pt>
                <c:pt idx="1">
                  <c:v>LICs</c:v>
                </c:pt>
              </c:strCache>
            </c:strRef>
          </c:cat>
          <c:val>
            <c:numRef>
              <c:f>sh_ctries!$Q$11:$Q$12</c:f>
              <c:numCache>
                <c:formatCode>0</c:formatCode>
                <c:ptCount val="2"/>
                <c:pt idx="0">
                  <c:v>44.628099173553721</c:v>
                </c:pt>
                <c:pt idx="1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5B8-4D00-9D6A-7A1BF7ED2C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30400944"/>
        <c:axId val="1630390544"/>
      </c:barChart>
      <c:catAx>
        <c:axId val="163040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630390544"/>
        <c:crosses val="autoZero"/>
        <c:auto val="1"/>
        <c:lblAlgn val="ctr"/>
        <c:lblOffset val="100"/>
        <c:noMultiLvlLbl val="0"/>
      </c:catAx>
      <c:valAx>
        <c:axId val="1630390544"/>
        <c:scaling>
          <c:orientation val="minMax"/>
          <c:max val="100"/>
          <c:min val="0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630400944"/>
        <c:crosses val="autoZero"/>
        <c:crossBetween val="between"/>
        <c:majorUnit val="25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16506980898221055"/>
          <c:y val="0.92553359215514719"/>
          <c:w val="0.73930464421114028"/>
          <c:h val="7.44664078448527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88787859850852"/>
          <c:y val="3.2811509365200574E-2"/>
          <c:w val="0.83857772986710011"/>
          <c:h val="0.79328518410805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'chart Sketch_per_capita_EMs'!$AF$12</c:f>
              <c:strCache>
                <c:ptCount val="1"/>
                <c:pt idx="0">
                  <c:v>Past global recessions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'chart Sketch_per_capita_EMs'!$AE$13:$AE$14</c:f>
              <c:strCache>
                <c:ptCount val="2"/>
                <c:pt idx="0">
                  <c:v>Advanced economies</c:v>
                </c:pt>
                <c:pt idx="1">
                  <c:v>EMDEs</c:v>
                </c:pt>
              </c:strCache>
            </c:strRef>
          </c:cat>
          <c:val>
            <c:numRef>
              <c:f>'chart Sketch_per_capita_EMs'!$AF$13:$AF$14</c:f>
              <c:numCache>
                <c:formatCode>0</c:formatCode>
                <c:ptCount val="2"/>
                <c:pt idx="0">
                  <c:v>68.333333333333329</c:v>
                </c:pt>
                <c:pt idx="1">
                  <c:v>67.006513953639342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9C-45F7-9811-A06247A7A101}"/>
            </c:ext>
          </c:extLst>
        </c:ser>
        <c:ser>
          <c:idx val="1"/>
          <c:order val="1"/>
          <c:tx>
            <c:strRef>
              <c:f>'chart Sketch_per_capita_EMs'!$AG$12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'chart Sketch_per_capita_EMs'!$AE$13:$AE$14</c:f>
              <c:strCache>
                <c:ptCount val="2"/>
                <c:pt idx="0">
                  <c:v>Advanced economies</c:v>
                </c:pt>
                <c:pt idx="1">
                  <c:v>EMDEs</c:v>
                </c:pt>
              </c:strCache>
            </c:strRef>
          </c:cat>
          <c:val>
            <c:numRef>
              <c:f>'chart Sketch_per_capita_EMs'!$AG$13:$AG$14</c:f>
              <c:numCache>
                <c:formatCode>0</c:formatCode>
                <c:ptCount val="2"/>
                <c:pt idx="0">
                  <c:v>94.444444444444443</c:v>
                </c:pt>
                <c:pt idx="1">
                  <c:v>38.095238095238095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9C-45F7-9811-A06247A7A1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94764272"/>
        <c:axId val="1377110032"/>
      </c:barChart>
      <c:catAx>
        <c:axId val="139476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77110032"/>
        <c:crosses val="autoZero"/>
        <c:auto val="1"/>
        <c:lblAlgn val="ctr"/>
        <c:lblOffset val="100"/>
        <c:noMultiLvlLbl val="0"/>
      </c:catAx>
      <c:valAx>
        <c:axId val="1377110032"/>
        <c:scaling>
          <c:orientation val="minMax"/>
          <c:max val="100"/>
          <c:min val="0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94764272"/>
        <c:crosses val="autoZero"/>
        <c:crossBetween val="between"/>
        <c:majorUnit val="25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48605278506853317"/>
          <c:y val="4.5717136920384954E-2"/>
          <c:w val="0.45196876432112654"/>
          <c:h val="0.274884714931466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18893471649376"/>
          <c:y val="3.2811509365200574E-2"/>
          <c:w val="0.86174228221472327"/>
          <c:h val="0.79328518410805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[Growth_Focast_Revisions_ByVaccination.xlsx]growthfor_rev!$C$17</c:f>
              <c:strCache>
                <c:ptCount val="1"/>
                <c:pt idx="0">
                  <c:v>Above-median vaccination</c:v>
                </c:pt>
              </c:strCache>
            </c:strRef>
          </c:tx>
          <c:spPr>
            <a:solidFill>
              <a:srgbClr val="00ADE4"/>
            </a:solidFill>
            <a:ln>
              <a:noFill/>
            </a:ln>
            <a:effectLst/>
          </c:spPr>
          <c:invertIfNegative val="0"/>
          <c:cat>
            <c:strRef>
              <c:f>[Growth_Focast_Revisions_ByVaccination.xlsx]growthfor_rev!$B$18:$B$20</c:f>
              <c:strCache>
                <c:ptCount val="3"/>
                <c:pt idx="0">
                  <c:v>World</c:v>
                </c:pt>
                <c:pt idx="1">
                  <c:v>Advanced economies</c:v>
                </c:pt>
                <c:pt idx="2">
                  <c:v>EMDEs</c:v>
                </c:pt>
              </c:strCache>
            </c:strRef>
          </c:cat>
          <c:val>
            <c:numRef>
              <c:f>[Growth_Focast_Revisions_ByVaccination.xlsx]growthfor_rev!$C$18:$C$20</c:f>
              <c:numCache>
                <c:formatCode>0.0</c:formatCode>
                <c:ptCount val="3"/>
                <c:pt idx="0">
                  <c:v>1.7000000000000002</c:v>
                </c:pt>
                <c:pt idx="1">
                  <c:v>2.6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D4-4E1A-936D-5C45A6726DE7}"/>
            </c:ext>
          </c:extLst>
        </c:ser>
        <c:ser>
          <c:idx val="1"/>
          <c:order val="1"/>
          <c:tx>
            <c:strRef>
              <c:f>[Growth_Focast_Revisions_ByVaccination.xlsx]growthfor_rev!$D$17</c:f>
              <c:strCache>
                <c:ptCount val="1"/>
                <c:pt idx="0">
                  <c:v>Below-median vaccination</c:v>
                </c:pt>
              </c:strCache>
            </c:strRef>
          </c:tx>
          <c:spPr>
            <a:solidFill>
              <a:srgbClr val="F78D28"/>
            </a:solidFill>
            <a:ln>
              <a:noFill/>
            </a:ln>
            <a:effectLst/>
          </c:spPr>
          <c:invertIfNegative val="0"/>
          <c:cat>
            <c:strRef>
              <c:f>[Growth_Focast_Revisions_ByVaccination.xlsx]growthfor_rev!$B$18:$B$20</c:f>
              <c:strCache>
                <c:ptCount val="3"/>
                <c:pt idx="0">
                  <c:v>World</c:v>
                </c:pt>
                <c:pt idx="1">
                  <c:v>Advanced economies</c:v>
                </c:pt>
                <c:pt idx="2">
                  <c:v>EMDEs</c:v>
                </c:pt>
              </c:strCache>
            </c:strRef>
          </c:cat>
          <c:val>
            <c:numRef>
              <c:f>[Growth_Focast_Revisions_ByVaccination.xlsx]growthfor_rev!$D$18:$D$20</c:f>
              <c:numCache>
                <c:formatCode>0.0</c:formatCode>
                <c:ptCount val="3"/>
                <c:pt idx="0">
                  <c:v>1.1000000000000001</c:v>
                </c:pt>
                <c:pt idx="1">
                  <c:v>0.90000000000000036</c:v>
                </c:pt>
                <c:pt idx="2">
                  <c:v>-0.30000000000000027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D4-4E1A-936D-5C45A6726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904501183"/>
        <c:axId val="1215381951"/>
      </c:barChart>
      <c:catAx>
        <c:axId val="904501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215381951"/>
        <c:crosses val="autoZero"/>
        <c:auto val="1"/>
        <c:lblAlgn val="ctr"/>
        <c:lblOffset val="100"/>
        <c:noMultiLvlLbl val="0"/>
      </c:catAx>
      <c:valAx>
        <c:axId val="1215381951"/>
        <c:scaling>
          <c:orientation val="minMax"/>
          <c:max val="3"/>
          <c:min val="-1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04501183"/>
        <c:crosses val="autoZero"/>
        <c:crossBetween val="between"/>
        <c:majorUnit val="1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10750752192561296"/>
          <c:y val="0.68916689087575289"/>
          <c:w val="0.77127371273712741"/>
          <c:h val="0.141017333770778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138781637294928E-2"/>
          <c:y val="3.2811509365200574E-2"/>
          <c:w val="0.79950995708869721"/>
          <c:h val="0.62431966150389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'Dataset and graph'!$L$10</c:f>
              <c:strCache>
                <c:ptCount val="1"/>
                <c:pt idx="0">
                  <c:v>Advanced economies</c:v>
                </c:pt>
              </c:strCache>
            </c:strRef>
          </c:tx>
          <c:spPr>
            <a:solidFill>
              <a:srgbClr val="00A996"/>
            </a:solidFill>
            <a:ln w="5080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 w="508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541-46CC-8480-09A1399CE76C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 w="508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D9-4267-BB99-724E40861DC5}"/>
              </c:ext>
            </c:extLst>
          </c:dPt>
          <c:cat>
            <c:multiLvlStrRef>
              <c:f>'Dataset and graph'!$M$10:$N$13</c:f>
              <c:multiLvlStrCache>
                <c:ptCount val="4"/>
                <c:lvl>
                  <c:pt idx="3">
                    <c:v> </c:v>
                  </c:pt>
                </c:lvl>
                <c:lvl>
                  <c:pt idx="0">
                    <c:v>Estimated 
COVID-19 cases</c:v>
                  </c:pt>
                  <c:pt idx="2">
                    <c:v>Vaccine doses (RHS)</c:v>
                  </c:pt>
                </c:lvl>
              </c:multiLvlStrCache>
            </c:multiLvlStrRef>
          </c:cat>
          <c:val>
            <c:numRef>
              <c:f>'Dataset and graph'!$O$10:$O$13</c:f>
              <c:numCache>
                <c:formatCode>General</c:formatCode>
                <c:ptCount val="4"/>
                <c:pt idx="0">
                  <c:v>0.95371194286114436</c:v>
                </c:pt>
                <c:pt idx="1">
                  <c:v>2.6651261282332719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D9-4267-BB99-724E40861D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94"/>
        <c:axId val="568821455"/>
        <c:axId val="828934639"/>
      </c:barChart>
      <c:barChart>
        <c:barDir val="col"/>
        <c:grouping val="clustered"/>
        <c:varyColors val="0"/>
        <c:ser>
          <c:idx val="1"/>
          <c:order val="1"/>
          <c:tx>
            <c:strRef>
              <c:f>'Dataset and graph'!$L$11</c:f>
              <c:strCache>
                <c:ptCount val="1"/>
                <c:pt idx="0">
                  <c:v>EMDEs</c:v>
                </c:pt>
              </c:strCache>
            </c:strRef>
          </c:tx>
          <c:spPr>
            <a:solidFill>
              <a:srgbClr val="FDB714"/>
            </a:solidFill>
            <a:ln w="50800"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 w="508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FD9-4267-BB99-724E40861DC5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 w="508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541-46CC-8480-09A1399CE76C}"/>
              </c:ext>
            </c:extLst>
          </c:dPt>
          <c:cat>
            <c:multiLvlStrRef>
              <c:f>'Dataset and graph'!$M$10:$N$13</c:f>
              <c:multiLvlStrCache>
                <c:ptCount val="4"/>
                <c:lvl>
                  <c:pt idx="3">
                    <c:v> </c:v>
                  </c:pt>
                </c:lvl>
                <c:lvl>
                  <c:pt idx="0">
                    <c:v>Estimated 
COVID-19 cases</c:v>
                  </c:pt>
                  <c:pt idx="2">
                    <c:v>Vaccine doses (RHS)</c:v>
                  </c:pt>
                </c:lvl>
              </c:multiLvlStrCache>
            </c:multiLvlStrRef>
          </c:cat>
          <c:val>
            <c:numRef>
              <c:f>'Dataset and graph'!$P$10:$P$13</c:f>
              <c:numCache>
                <c:formatCode>General</c:formatCode>
                <c:ptCount val="4"/>
                <c:pt idx="2">
                  <c:v>14.744598627028955</c:v>
                </c:pt>
                <c:pt idx="3">
                  <c:v>10.565714377003941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FD9-4267-BB99-724E40861D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27273119"/>
        <c:axId val="972581152"/>
      </c:barChart>
      <c:catAx>
        <c:axId val="568821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rgbClr val="000000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828934639"/>
        <c:crosses val="autoZero"/>
        <c:auto val="1"/>
        <c:lblAlgn val="ctr"/>
        <c:lblOffset val="100"/>
        <c:noMultiLvlLbl val="0"/>
      </c:catAx>
      <c:valAx>
        <c:axId val="828934639"/>
        <c:scaling>
          <c:orientation val="minMax"/>
          <c:max val="4"/>
          <c:min val="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568821455"/>
        <c:crosses val="autoZero"/>
        <c:crossBetween val="between"/>
        <c:majorUnit val="1"/>
      </c:valAx>
      <c:valAx>
        <c:axId val="972581152"/>
        <c:scaling>
          <c:orientation val="minMax"/>
          <c:max val="18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27273119"/>
        <c:crosses val="max"/>
        <c:crossBetween val="between"/>
        <c:majorUnit val="6"/>
      </c:valAx>
      <c:catAx>
        <c:axId val="6272731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72581152"/>
        <c:crosses val="autoZero"/>
        <c:auto val="1"/>
        <c:lblAlgn val="ctr"/>
        <c:lblOffset val="100"/>
        <c:noMultiLvlLbl val="0"/>
      </c:catAx>
      <c:spPr>
        <a:noFill/>
        <a:ln w="9525">
          <a:solidFill>
            <a:srgbClr val="000000"/>
          </a:solidFill>
          <a:prstDash val="solid"/>
        </a:ln>
        <a:effectLst/>
      </c:spPr>
    </c:plotArea>
    <c:legend>
      <c:legendPos val="t"/>
      <c:layout>
        <c:manualLayout>
          <c:xMode val="edge"/>
          <c:yMode val="edge"/>
          <c:x val="8.8168884412704221E-2"/>
          <c:y val="3.3516018378405843E-2"/>
          <c:w val="0.54753174021851925"/>
          <c:h val="0.156287989184049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D6F1E-CA0A-4C27-AC3E-1C33B640ECF2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6112C-4FFA-4FA3-9D12-C62D5525D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77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54E31-2312-4C2B-ABBE-056E225B95D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79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C54E31-2312-4C2B-ABBE-056E225B95D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775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A9341-8279-4FD8-A632-1BBAD92B4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1C37A4-7BD6-4A3D-A3A5-B8BDDFF41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053FD-4E44-4652-87B7-C83B76437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FB1B7-9874-4EA0-AEBF-F9C1421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765D2-E8ED-40B5-BC09-573857A3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5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EDAE1-51A7-487F-AC8E-91B05BFFF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ABE331-9A14-4167-AFD2-2437BCB625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324F2-B6E0-43CB-A134-73A17DF7F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162F1-8E3F-4A42-AD65-03DFADA6A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6F3A4-FBB2-45F3-862F-0AFA6F7BE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A58416-85EE-4171-9502-639EB1C8A4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DA0A8F-81F4-4B8E-9D44-5904E1D01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B4E64-B429-4A83-AF69-94AE41D97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4A129-CAF9-4AB5-B0A9-050D04E30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08528-21B7-4314-A72E-892A0412C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93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09600" y="18663"/>
            <a:ext cx="10972800" cy="1217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084E7-1ECF-4524-B22C-7B6DA7701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020" y="6356351"/>
            <a:ext cx="487681" cy="365125"/>
          </a:xfrm>
          <a:prstGeom prst="rect">
            <a:avLst/>
          </a:prstGeom>
        </p:spPr>
        <p:txBody>
          <a:bodyPr anchor="b" anchorCtr="0"/>
          <a:lstStyle>
            <a:lvl1pPr algn="r">
              <a:defRPr sz="1200" b="1">
                <a:latin typeface="+mj-lt"/>
              </a:defRPr>
            </a:lvl1pPr>
          </a:lstStyle>
          <a:p>
            <a:fld id="{93086EA8-BA3E-4F2F-80AA-0767E409B7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A8E3A-EDEC-4FA7-8532-E6CEC88D18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272741"/>
            <a:ext cx="9132606" cy="138499"/>
          </a:xfrm>
        </p:spPr>
        <p:txBody>
          <a:bodyPr lIns="91440" tIns="0" rIns="91440" bIns="0">
            <a:spAutoFit/>
          </a:bodyPr>
          <a:lstStyle>
            <a:lvl1pPr marL="0" indent="0" algn="just">
              <a:spcBef>
                <a:spcPts val="0"/>
              </a:spcBef>
              <a:buNone/>
              <a:defRPr sz="9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1B3FB1B-B0BD-4B06-BFC5-0DAD78AF43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371600"/>
            <a:ext cx="4569151" cy="369332"/>
          </a:xfr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None/>
              <a:defRPr sz="1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AF80A27-8138-4BC8-80DE-CE073873D9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13249" y="1371600"/>
            <a:ext cx="4569151" cy="369332"/>
          </a:xfr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None/>
              <a:defRPr sz="1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endParaRPr lang="en-US"/>
          </a:p>
        </p:txBody>
      </p:sp>
      <p:pic>
        <p:nvPicPr>
          <p:cNvPr id="10" name="Picture 9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3A934495-46D0-4CC3-91F0-010524F9A9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2230" y="6077639"/>
            <a:ext cx="2377440" cy="73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81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09600" y="18663"/>
            <a:ext cx="10972800" cy="12178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084E7-1ECF-4524-B22C-7B6DA7701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020" y="6356351"/>
            <a:ext cx="487681" cy="365125"/>
          </a:xfrm>
          <a:prstGeom prst="rect">
            <a:avLst/>
          </a:prstGeom>
        </p:spPr>
        <p:txBody>
          <a:bodyPr anchor="b" anchorCtr="0"/>
          <a:lstStyle>
            <a:lvl1pPr algn="r">
              <a:defRPr sz="1200" b="1">
                <a:latin typeface="+mj-lt"/>
              </a:defRPr>
            </a:lvl1pPr>
          </a:lstStyle>
          <a:p>
            <a:fld id="{93086EA8-BA3E-4F2F-80AA-0767E409B7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A8E3A-EDEC-4FA7-8532-E6CEC88D18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272741"/>
            <a:ext cx="9132606" cy="138499"/>
          </a:xfrm>
        </p:spPr>
        <p:txBody>
          <a:bodyPr lIns="91440" tIns="0" rIns="91440" bIns="0">
            <a:spAutoFit/>
          </a:bodyPr>
          <a:lstStyle>
            <a:lvl1pPr marL="0" indent="0" algn="just">
              <a:spcBef>
                <a:spcPts val="0"/>
              </a:spcBef>
              <a:buNone/>
              <a:defRPr sz="9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1B3FB1B-B0BD-4B06-BFC5-0DAD78AF43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1" y="1371600"/>
            <a:ext cx="3291840" cy="369332"/>
          </a:xfrm>
        </p:spPr>
        <p:txBody>
          <a:bodyPr wrap="square">
            <a:spAutoFit/>
          </a:bodyPr>
          <a:lstStyle>
            <a:lvl1pPr marL="0" indent="0" algn="ctr">
              <a:spcBef>
                <a:spcPts val="0"/>
              </a:spcBef>
              <a:buNone/>
              <a:defRPr sz="1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AF80A27-8138-4BC8-80DE-CE073873D9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96925" y="1371600"/>
            <a:ext cx="3291840" cy="369332"/>
          </a:xfr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None/>
              <a:defRPr sz="1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BD728A5A-41A7-4675-93BA-AC085FBAC21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54766" y="1371600"/>
            <a:ext cx="3291840" cy="369332"/>
          </a:xfr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None/>
              <a:defRPr sz="1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endParaRPr lang="en-US"/>
          </a:p>
        </p:txBody>
      </p:sp>
      <p:pic>
        <p:nvPicPr>
          <p:cNvPr id="11" name="Picture 10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C4DEE3B4-8C82-4798-AC93-AF499C6BC2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2230" y="6077639"/>
            <a:ext cx="2377440" cy="73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572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785EE-2D37-454F-A04A-00B39BDE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72E15-3ADA-454F-B6C8-5A7A2ADB4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7EFAC-2FEA-471D-9814-A2447702E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9A543-A0FD-4C49-8C59-0431DD897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EA7E3-F51E-4F2D-A82D-7C5338FE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1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C6F2B-C1BB-4045-A8F5-C8C3C9D3B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7AF3B-C79D-4740-84DE-A96E3B272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D8096-F3EF-4962-B70B-642236F8C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B8005-BF27-47B4-B606-945F6D05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67FBB-88F0-4856-A5DC-A09752222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32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76E7E-C7F5-4AD7-98D1-8B2714600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4C542-EF15-4D39-8B52-E1A327A70E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946ED8-445F-4EAA-B51F-576906EB3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EEB12-4BD3-4F9B-8179-219AAC184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BA3A82-28D7-49DA-BA78-F3420D86E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F4514-B8C5-4689-AAEA-CFCD33A1C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9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1DD7E-4CBA-43E4-8812-25D79311F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732B2-780D-4D3D-B2CD-532B095DE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FC471A-BC68-4CB7-9F87-5497FACD6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BDBB4E-0F4E-4109-B1C3-B1B2BBF537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D1F412-5B74-445E-80CA-A7860443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93967A-113D-4C6F-A12C-D1AC319B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9E580A-F5AB-4CC3-B648-D2B439A44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8DE5B5-F892-4493-A3CF-A25F42754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2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DCCA-14A8-43A5-9559-22064D498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63300-C687-49F2-9680-4D878BF23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20B4DB-A19E-4CAF-9165-FDAA2C27A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E1AD68-CCE8-41C7-9A87-6520FD0A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6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2007D4-A61C-45AA-8640-4DC9F02FB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C97261-E085-475F-B46C-C9C314344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F241C-7BA7-44BB-A282-3FE66E72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7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3C5F4-422E-4625-9549-59A4BC674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0842B-9814-47A5-B10B-C16319B32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2FB585-6D4E-4356-A132-2EAAFF595F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240D3-C0DF-4029-8796-64BC38E4B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41713-5B5D-4B07-8D9F-0BF3854A2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A67E5-37ED-471F-8DE9-784E7EA7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1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3E72-787A-4E38-AE3E-2C76C7417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D0645E-F862-488F-8F97-2280D98CEE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62309A-C837-40F0-899B-B4BB96D38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C8270-521E-4EBC-9645-25D20CF17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86F0C-AEE4-4CDC-94E6-B26FEF5D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A806D-0F6B-447B-8414-588C1A2C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5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BC68D-EC11-4A5D-AFBE-FAE9BEBB4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C3CF2-983A-4401-8F63-17D1DA84D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A3ECA-5243-44D5-B339-49A404FA0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41A32-A6DE-4812-AFDF-45610C023B60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61860-ED29-468B-A296-123308CD1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4E543-A7BD-43FA-887A-B9EBC2C5DE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6EED3-70DF-4938-9658-D210247F4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9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DB64E-30A8-4108-AEDA-93D895D99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9315"/>
            <a:ext cx="9144000" cy="2823072"/>
          </a:xfrm>
        </p:spPr>
        <p:txBody>
          <a:bodyPr>
            <a:normAutofit fontScale="90000"/>
          </a:bodyPr>
          <a:lstStyle/>
          <a:p>
            <a:r>
              <a:rPr lang="en-US" sz="7300" dirty="0">
                <a:latin typeface="+mn-lt"/>
              </a:rPr>
              <a:t>Global Economic Outlook</a:t>
            </a:r>
            <a:br>
              <a:rPr lang="en-US" sz="2000" dirty="0">
                <a:latin typeface="+mn-lt"/>
              </a:rPr>
            </a:br>
            <a:br>
              <a:rPr lang="en-US" sz="2000" dirty="0">
                <a:latin typeface="+mn-lt"/>
              </a:rPr>
            </a:br>
            <a:br>
              <a:rPr lang="en-US" sz="1200" dirty="0"/>
            </a:br>
            <a:r>
              <a:rPr lang="en-US" sz="4000" dirty="0"/>
              <a:t>Dean’s Council meeting,</a:t>
            </a:r>
            <a:br>
              <a:rPr lang="en-US" sz="4000" dirty="0"/>
            </a:br>
            <a:r>
              <a:rPr lang="en-US" sz="4000" dirty="0"/>
              <a:t>September 29, 2021</a:t>
            </a:r>
          </a:p>
        </p:txBody>
      </p:sp>
      <p:pic>
        <p:nvPicPr>
          <p:cNvPr id="4" name="Picture 2" descr="Harvard Kennedy School of Government announces scholarship to support  Tunisians | Education">
            <a:extLst>
              <a:ext uri="{FF2B5EF4-FFF2-40B4-BE49-F238E27FC236}">
                <a16:creationId xmlns:a16="http://schemas.microsoft.com/office/drawing/2014/main" id="{66683A34-5E5B-418D-A3CF-B45C41E2B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993" y="4731238"/>
            <a:ext cx="3462265" cy="22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F983F074-62B4-47E2-A347-6F7B8AB7E8C7}"/>
              </a:ext>
            </a:extLst>
          </p:cNvPr>
          <p:cNvSpPr txBox="1">
            <a:spLocks/>
          </p:cNvSpPr>
          <p:nvPr/>
        </p:nvSpPr>
        <p:spPr>
          <a:xfrm>
            <a:off x="1402813" y="4164377"/>
            <a:ext cx="9581002" cy="12586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Jeffrey Frankel</a:t>
            </a:r>
            <a:br>
              <a:rPr lang="en-US" dirty="0"/>
            </a:br>
            <a:r>
              <a:rPr lang="en-US" sz="3200" dirty="0"/>
              <a:t>James W. </a:t>
            </a:r>
            <a:r>
              <a:rPr lang="en-US" sz="3200" dirty="0" err="1"/>
              <a:t>Harpel</a:t>
            </a:r>
            <a:r>
              <a:rPr lang="en-US" sz="3200" dirty="0"/>
              <a:t> Professor of Capital Formation and Growth</a:t>
            </a:r>
          </a:p>
        </p:txBody>
      </p:sp>
    </p:spTree>
    <p:extLst>
      <p:ext uri="{BB962C8B-B14F-4D97-AF65-F5344CB8AC3E}">
        <p14:creationId xmlns:p14="http://schemas.microsoft.com/office/powerpoint/2010/main" val="36104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ABD7B-BB6D-48D3-8FD1-067310A94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73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Downside risks to the outlook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B1A6D-ED1B-4DC4-91D1-E707E936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793" y="1305093"/>
            <a:ext cx="10515600" cy="52774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world could lose the race between vaccination </a:t>
            </a:r>
            <a:br>
              <a:rPr lang="en-US" dirty="0"/>
            </a:br>
            <a:r>
              <a:rPr lang="en-US" dirty="0"/>
              <a:t>and more dangerous coronavirus variants.</a:t>
            </a:r>
          </a:p>
          <a:p>
            <a:r>
              <a:rPr lang="en-US" dirty="0"/>
              <a:t>A Fed tightening could cause investors to pull back </a:t>
            </a:r>
            <a:br>
              <a:rPr lang="en-US" dirty="0"/>
            </a:br>
            <a:r>
              <a:rPr lang="en-US" dirty="0"/>
              <a:t>from high-return assets in general, </a:t>
            </a:r>
          </a:p>
          <a:p>
            <a:pPr lvl="1"/>
            <a:r>
              <a:rPr lang="en-US" dirty="0"/>
              <a:t>and from the debts of EMDEs in particular,</a:t>
            </a:r>
          </a:p>
          <a:p>
            <a:pPr lvl="1"/>
            <a:r>
              <a:rPr lang="en-US" dirty="0"/>
              <a:t>leading to EM crises as in 1982, 1994, 1997, 2013, 2015, 2018.</a:t>
            </a:r>
          </a:p>
          <a:p>
            <a:r>
              <a:rPr lang="en-US" dirty="0"/>
              <a:t>China could experience a financial crisis </a:t>
            </a:r>
          </a:p>
          <a:p>
            <a:pPr lvl="1"/>
            <a:r>
              <a:rPr lang="en-US" dirty="0"/>
              <a:t>due to the longstanding problem of bad loans.</a:t>
            </a:r>
          </a:p>
          <a:p>
            <a:pPr lvl="1"/>
            <a:r>
              <a:rPr lang="en-US" dirty="0"/>
              <a:t>In particular, now: Evergrande.</a:t>
            </a:r>
            <a:endParaRPr lang="en-US" sz="900" dirty="0"/>
          </a:p>
          <a:p>
            <a:pPr marL="457200" lvl="1" indent="0">
              <a:buNone/>
            </a:pPr>
            <a:endParaRPr lang="en-US" sz="900" dirty="0"/>
          </a:p>
          <a:p>
            <a:r>
              <a:rPr lang="en-US" dirty="0"/>
              <a:t>Some other event, like the US going over the debt ceiling cliff, </a:t>
            </a:r>
            <a:br>
              <a:rPr lang="en-US" dirty="0"/>
            </a:br>
            <a:r>
              <a:rPr lang="en-US" dirty="0"/>
              <a:t>could burst the “everything bubble.”</a:t>
            </a:r>
          </a:p>
          <a:p>
            <a:pPr lvl="1"/>
            <a:r>
              <a:rPr lang="en-US" dirty="0"/>
              <a:t>Stocks</a:t>
            </a:r>
          </a:p>
          <a:p>
            <a:pPr lvl="1"/>
            <a:r>
              <a:rPr lang="en-US" dirty="0"/>
              <a:t>Bonds</a:t>
            </a:r>
          </a:p>
          <a:p>
            <a:pPr lvl="1"/>
            <a:r>
              <a:rPr lang="en-US" dirty="0"/>
              <a:t>The bubbliest assets: Meme stocks, SPACs, Cryptocurrencies, NFTs…</a:t>
            </a:r>
          </a:p>
        </p:txBody>
      </p:sp>
    </p:spTree>
    <p:extLst>
      <p:ext uri="{BB962C8B-B14F-4D97-AF65-F5344CB8AC3E}">
        <p14:creationId xmlns:p14="http://schemas.microsoft.com/office/powerpoint/2010/main" val="265617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DB64E-30A8-4108-AEDA-93D895D99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387"/>
            <a:ext cx="9144000" cy="2823072"/>
          </a:xfrm>
        </p:spPr>
        <p:txBody>
          <a:bodyPr>
            <a:normAutofit/>
          </a:bodyPr>
          <a:lstStyle/>
          <a:p>
            <a:r>
              <a:rPr lang="en-US" dirty="0"/>
              <a:t>Global Economic Outlook</a:t>
            </a:r>
            <a:br>
              <a:rPr lang="en-US" dirty="0"/>
            </a:br>
            <a:endParaRPr lang="en-US" sz="4000" dirty="0"/>
          </a:p>
        </p:txBody>
      </p:sp>
      <p:pic>
        <p:nvPicPr>
          <p:cNvPr id="4" name="Picture 2" descr="Harvard Kennedy School of Government announces scholarship to support  Tunisians | Education">
            <a:extLst>
              <a:ext uri="{FF2B5EF4-FFF2-40B4-BE49-F238E27FC236}">
                <a16:creationId xmlns:a16="http://schemas.microsoft.com/office/drawing/2014/main" id="{66683A34-5E5B-418D-A3CF-B45C41E2B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892" y="3854517"/>
            <a:ext cx="3633233" cy="232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F983F074-62B4-47E2-A347-6F7B8AB7E8C7}"/>
              </a:ext>
            </a:extLst>
          </p:cNvPr>
          <p:cNvSpPr txBox="1">
            <a:spLocks/>
          </p:cNvSpPr>
          <p:nvPr/>
        </p:nvSpPr>
        <p:spPr>
          <a:xfrm>
            <a:off x="1524000" y="3183871"/>
            <a:ext cx="9144000" cy="1258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Jeffrey Frankel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62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8912ED6-2492-4441-8B19-32B654B49D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6997" y="111860"/>
            <a:ext cx="6932928" cy="663428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30C901B-4991-4264-B348-C30A23A9ADD2}"/>
              </a:ext>
            </a:extLst>
          </p:cNvPr>
          <p:cNvSpPr/>
          <p:nvPr/>
        </p:nvSpPr>
        <p:spPr>
          <a:xfrm>
            <a:off x="341520" y="344345"/>
            <a:ext cx="393801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Appendix</a:t>
            </a:r>
          </a:p>
          <a:p>
            <a:br>
              <a:rPr lang="en-US" sz="2800" dirty="0"/>
            </a:br>
            <a:r>
              <a:rPr lang="en-US" sz="2800" dirty="0"/>
              <a:t>1) Growth projections including G20 countries.</a:t>
            </a:r>
          </a:p>
          <a:p>
            <a:endParaRPr lang="en-US" dirty="0"/>
          </a:p>
          <a:p>
            <a:r>
              <a:rPr lang="en-US" dirty="0"/>
              <a:t>OECD</a:t>
            </a:r>
            <a:r>
              <a:rPr lang="en-US" i="1" dirty="0"/>
              <a:t> Economic Outlook</a:t>
            </a:r>
            <a:r>
              <a:rPr lang="en-US" dirty="0"/>
              <a:t>, Sept.2021</a:t>
            </a:r>
          </a:p>
        </p:txBody>
      </p:sp>
    </p:spTree>
    <p:extLst>
      <p:ext uri="{BB962C8B-B14F-4D97-AF65-F5344CB8AC3E}">
        <p14:creationId xmlns:p14="http://schemas.microsoft.com/office/powerpoint/2010/main" val="3822552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A394-AB75-41D2-B85E-FC8B264E0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n-lt"/>
              </a:rPr>
              <a:t>Growth projections for G20 countries.</a:t>
            </a:r>
            <a:br>
              <a:rPr lang="en-US" dirty="0"/>
            </a:br>
            <a:r>
              <a:rPr lang="en-US" sz="3100" dirty="0"/>
              <a:t>OECD</a:t>
            </a:r>
            <a:r>
              <a:rPr lang="en-US" sz="3100" i="1" dirty="0"/>
              <a:t> Economic Outlook</a:t>
            </a:r>
            <a:r>
              <a:rPr lang="en-US" sz="3100" dirty="0"/>
              <a:t>, Sept.2021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DD2F0F5-F030-43B4-8703-8DFB9853D5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5572" y="1795748"/>
            <a:ext cx="6318332" cy="48914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C1014DE-C9FE-41A5-ABB3-8579343E02C0}"/>
              </a:ext>
            </a:extLst>
          </p:cNvPr>
          <p:cNvSpPr txBox="1"/>
          <p:nvPr/>
        </p:nvSpPr>
        <p:spPr>
          <a:xfrm flipH="1">
            <a:off x="4516915" y="1938968"/>
            <a:ext cx="3844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Real income, 2021 over 2019</a:t>
            </a:r>
          </a:p>
        </p:txBody>
      </p:sp>
    </p:spTree>
    <p:extLst>
      <p:ext uri="{BB962C8B-B14F-4D97-AF65-F5344CB8AC3E}">
        <p14:creationId xmlns:p14="http://schemas.microsoft.com/office/powerpoint/2010/main" val="2107547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EE194-967C-45CC-99C5-FDC211E06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663"/>
            <a:ext cx="8369147" cy="1217891"/>
          </a:xfrm>
        </p:spPr>
        <p:txBody>
          <a:bodyPr/>
          <a:lstStyle/>
          <a:p>
            <a:r>
              <a:rPr lang="en-US" sz="3600" dirty="0">
                <a:latin typeface="+mn-lt"/>
              </a:rPr>
              <a:t>2) Catch Up with Advanced Economies</a:t>
            </a:r>
            <a:br>
              <a:rPr lang="en-US" dirty="0"/>
            </a:br>
            <a:r>
              <a:rPr lang="en-US" sz="2800" b="0" i="1" dirty="0"/>
              <a:t>Falling Behind in LICs, FCS, Small States, LAC, MNA, &amp; SSA </a:t>
            </a: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297037-4213-4166-BC21-575D13FB8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86EA8-BA3E-4F2F-80AA-0767E409B7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60BF0-E9CB-4F31-B911-46DFC77CC2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108400"/>
            <a:ext cx="9214022" cy="692497"/>
          </a:xfrm>
        </p:spPr>
        <p:txBody>
          <a:bodyPr/>
          <a:lstStyle/>
          <a:p>
            <a:r>
              <a:rPr lang="en-US" dirty="0"/>
              <a:t>Source: World Bank.</a:t>
            </a:r>
          </a:p>
          <a:p>
            <a:r>
              <a:rPr lang="en-US" dirty="0"/>
              <a:t>Note: LICs, FCS, IDA, EAP, ECA, LAC, MNA, SAR, and SSA refer to, respectively, low-income countries, fragile and conflict-affected situations, International Development Association, East Asia and Pacific, Europe and Central Asia, Latin America and the Caribbean, Middle East and North Africa, South Asia, and Sub-Saharan Africa. IDA includes countries eligible to IDA support, including Blend economies. Relative per capita income growth is computed as a difference in per capita GDP growth between respective EMDE groups and advanced economies, expressed in percentage points. Right Panel. SSA excluding big 3 refers to Sub-Saharan Africa excluding Angola, Nigeria, and South Africa.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C066C5-6301-46A2-9696-6DCD9CED84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7328" y="1371600"/>
            <a:ext cx="4967417" cy="615553"/>
          </a:xfrm>
        </p:spPr>
        <p:txBody>
          <a:bodyPr/>
          <a:lstStyle/>
          <a:p>
            <a:r>
              <a:rPr lang="en-US" dirty="0"/>
              <a:t>Relative per capita income growth</a:t>
            </a:r>
          </a:p>
          <a:p>
            <a:r>
              <a:rPr lang="en-US" sz="1600" i="1" dirty="0"/>
              <a:t>(Percentage points; relative to advanced economies)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F6F562B-C522-4898-B0C4-A6539D7302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09719" y="1371600"/>
            <a:ext cx="4967416" cy="615553"/>
          </a:xfrm>
        </p:spPr>
        <p:txBody>
          <a:bodyPr/>
          <a:lstStyle/>
          <a:p>
            <a:r>
              <a:rPr lang="en-US" dirty="0"/>
              <a:t>Relative per capita income growth, by region</a:t>
            </a:r>
          </a:p>
          <a:p>
            <a:r>
              <a:rPr lang="en-US" sz="1600" i="1" dirty="0"/>
              <a:t>(Percentage points; relative to advanced economies)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8E619F5-E9E3-4E34-90E1-26C2EABFDE99}"/>
              </a:ext>
            </a:extLst>
          </p:cNvPr>
          <p:cNvGraphicFramePr>
            <a:graphicFrameLocks/>
          </p:cNvGraphicFramePr>
          <p:nvPr/>
        </p:nvGraphicFramePr>
        <p:xfrm>
          <a:off x="457200" y="1828800"/>
          <a:ext cx="5486400" cy="429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4CF664A7-68EC-4165-908C-3A2ABE64DB80}"/>
              </a:ext>
            </a:extLst>
          </p:cNvPr>
          <p:cNvGraphicFramePr>
            <a:graphicFrameLocks/>
          </p:cNvGraphicFramePr>
          <p:nvPr/>
        </p:nvGraphicFramePr>
        <p:xfrm>
          <a:off x="6309360" y="1828800"/>
          <a:ext cx="5486400" cy="429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A45FABD-7864-4DEA-BADE-9137856BE4CB}"/>
              </a:ext>
            </a:extLst>
          </p:cNvPr>
          <p:cNvSpPr txBox="1"/>
          <p:nvPr/>
        </p:nvSpPr>
        <p:spPr>
          <a:xfrm>
            <a:off x="10234671" y="198304"/>
            <a:ext cx="13252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Ayhan Kose,</a:t>
            </a:r>
          </a:p>
          <a:p>
            <a:r>
              <a:rPr lang="en-US" dirty="0"/>
              <a:t>World Bank</a:t>
            </a:r>
          </a:p>
          <a:p>
            <a:r>
              <a:rPr lang="en-US" dirty="0"/>
              <a:t>Sept. 2021</a:t>
            </a:r>
          </a:p>
        </p:txBody>
      </p:sp>
    </p:spTree>
    <p:extLst>
      <p:ext uri="{BB962C8B-B14F-4D97-AF65-F5344CB8AC3E}">
        <p14:creationId xmlns:p14="http://schemas.microsoft.com/office/powerpoint/2010/main" val="3209300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93AB-CB30-45EB-9C06-9F0095BF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663"/>
            <a:ext cx="9834390" cy="1217891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3) Income and Poverty</a:t>
            </a:r>
            <a:br>
              <a:rPr lang="en-US" dirty="0"/>
            </a:br>
            <a:r>
              <a:rPr lang="en-US" sz="3200" b="0" i="1" dirty="0"/>
              <a:t>Substantial Income Losses; Significant Increase in Poverty</a:t>
            </a:r>
            <a:endParaRPr lang="en-US" sz="3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90955A-DBA2-4F49-8FCE-3663B46E3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86EA8-BA3E-4F2F-80AA-0767E409B7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A66B24-F9DD-487C-BDBB-DC30C70EFD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9432" y="6082989"/>
            <a:ext cx="9134168" cy="692497"/>
          </a:xfrm>
        </p:spPr>
        <p:txBody>
          <a:bodyPr/>
          <a:lstStyle/>
          <a:p>
            <a:r>
              <a:rPr lang="en-US" sz="900" dirty="0"/>
              <a:t>Sources: Mahler et al. (2021); World Bank.</a:t>
            </a:r>
          </a:p>
          <a:p>
            <a:r>
              <a:rPr lang="en-US" sz="900" dirty="0"/>
              <a:t>Left Panel. </a:t>
            </a:r>
            <a:r>
              <a:rPr lang="en-US" dirty="0"/>
              <a:t>LICs refers to low-income countries. Figure shows percent of EMDEs by the number of years of lost per capita income gains in 2020.</a:t>
            </a:r>
            <a:r>
              <a:rPr lang="en-US" sz="900" dirty="0"/>
              <a:t> Right Panel. SAR and SSA refer to South Asia and Sub-Saharan Africa, respectively. Figure shows the estimated number of people pushed into poverty as a result of the pandemic. This is calculated by comparing poverty using pre- and post-pandemic growth forecasts (</a:t>
            </a:r>
            <a:r>
              <a:rPr lang="en-US" sz="900" dirty="0" err="1"/>
              <a:t>Lakner</a:t>
            </a:r>
            <a:r>
              <a:rPr lang="en-US" sz="900" dirty="0"/>
              <a:t> et al. 2020). Extreme poverty reflects the international poverty line of $1.90/day. Multidimensional poverty also includes deprivations in health, education, and living standards (UNDP and OPHI 2020; World Bank 2020). Percent increase in multidimensional poverty as a result of the pandemic is estimated to be the same as for extreme poverty.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0B4C08-5812-4602-89DB-6D23D0C189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60235" y="1371600"/>
            <a:ext cx="4793227" cy="615553"/>
          </a:xfrm>
        </p:spPr>
        <p:txBody>
          <a:bodyPr/>
          <a:lstStyle/>
          <a:p>
            <a:r>
              <a:rPr lang="en-US" dirty="0"/>
              <a:t>Increase in poverty headcounts</a:t>
            </a:r>
          </a:p>
          <a:p>
            <a:r>
              <a:rPr lang="en-US" sz="1600" i="1" dirty="0"/>
              <a:t>(Millions of people; by end-2021)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526ABEF-058B-4C93-A77D-15ACF03886B2}"/>
              </a:ext>
            </a:extLst>
          </p:cNvPr>
          <p:cNvGraphicFramePr>
            <a:graphicFrameLocks/>
          </p:cNvGraphicFramePr>
          <p:nvPr/>
        </p:nvGraphicFramePr>
        <p:xfrm>
          <a:off x="6309360" y="1828799"/>
          <a:ext cx="5486400" cy="4226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0C986B1B-2816-455D-80A0-D22105F457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264" y="1371600"/>
            <a:ext cx="5486400" cy="615553"/>
          </a:xfrm>
        </p:spPr>
        <p:txBody>
          <a:bodyPr/>
          <a:lstStyle/>
          <a:p>
            <a:r>
              <a:rPr lang="en-US" dirty="0"/>
              <a:t>EMDEs with per capita income gains reversed in 2020</a:t>
            </a:r>
          </a:p>
          <a:p>
            <a:r>
              <a:rPr lang="en-US" sz="1600" i="1" dirty="0"/>
              <a:t>(Percent of countries; by years of gains)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7F6BB1D-BFEF-4C9A-A42C-387D6C389D06}"/>
              </a:ext>
            </a:extLst>
          </p:cNvPr>
          <p:cNvGraphicFramePr>
            <a:graphicFrameLocks/>
          </p:cNvGraphicFramePr>
          <p:nvPr/>
        </p:nvGraphicFramePr>
        <p:xfrm>
          <a:off x="457200" y="1828800"/>
          <a:ext cx="5486400" cy="4226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8218551-E6CB-451A-A1C6-F80A7D68EC5B}"/>
              </a:ext>
            </a:extLst>
          </p:cNvPr>
          <p:cNvSpPr txBox="1"/>
          <p:nvPr/>
        </p:nvSpPr>
        <p:spPr>
          <a:xfrm>
            <a:off x="10333824" y="220338"/>
            <a:ext cx="13252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Ayhan Kose,</a:t>
            </a:r>
          </a:p>
          <a:p>
            <a:r>
              <a:rPr lang="en-US" dirty="0"/>
              <a:t>World Bank</a:t>
            </a:r>
          </a:p>
          <a:p>
            <a:r>
              <a:rPr lang="en-US" dirty="0"/>
              <a:t>Sept. 2021</a:t>
            </a:r>
          </a:p>
        </p:txBody>
      </p:sp>
    </p:spTree>
    <p:extLst>
      <p:ext uri="{BB962C8B-B14F-4D97-AF65-F5344CB8AC3E}">
        <p14:creationId xmlns:p14="http://schemas.microsoft.com/office/powerpoint/2010/main" val="1362312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260A2-52DB-4774-91C9-C7CD70717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311" y="18663"/>
            <a:ext cx="8637224" cy="1217891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4) Recovery after the Pandemic</a:t>
            </a:r>
            <a:br>
              <a:rPr lang="en-US" sz="3600" dirty="0"/>
            </a:br>
            <a:r>
              <a:rPr lang="en-US" sz="3600" b="0" i="1" dirty="0"/>
              <a:t>Faster Growth in </a:t>
            </a:r>
            <a:r>
              <a:rPr lang="en-US" sz="3600" b="0" i="1" dirty="0" err="1"/>
              <a:t>Aes</a:t>
            </a:r>
            <a:r>
              <a:rPr lang="en-US" sz="3600" b="0" i="1" dirty="0"/>
              <a:t> with Rapid Vaccination </a:t>
            </a:r>
            <a:endParaRPr lang="en-US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F6A39A-4E7F-41D3-A900-75667166F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86EA8-BA3E-4F2F-80AA-0767E409B7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2E148-4BBE-4DED-A53F-1332F8908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5973483"/>
            <a:ext cx="9132606" cy="830997"/>
          </a:xfrm>
        </p:spPr>
        <p:txBody>
          <a:bodyPr/>
          <a:lstStyle/>
          <a:p>
            <a:r>
              <a:rPr lang="en-US" dirty="0"/>
              <a:t>Sources: Bolt et al. (2018); Kose, Sugawara, and Terrones (2020); Our World in Data; World Bank.</a:t>
            </a:r>
          </a:p>
          <a:p>
            <a:r>
              <a:rPr lang="en-US" dirty="0"/>
              <a:t>Left Panel. The share of economies in which per capita income levels after two years of global recessions are above the pre-recession peaks. Bar for past global recessions shows an average share during the five previous global recessions: 1945-46, 1975, 1982, 1991, and 2009 global recessions. Center Panel. Figure shows 2020 GDP-weighted forecast revisions for countries above or below median vaccination progress in each aggregate, based on the total number of people that received at least one dose of COVID-19 vaccine per 100 people. The vaccination measure is used as a daily average over June to August (up to August 22). Sample includes 36 advanced economies and 147 EMDEs. Right Panel.</a:t>
            </a:r>
            <a:r>
              <a:rPr lang="en-US" dirty="0">
                <a:latin typeface="Times New Roman"/>
                <a:cs typeface="Times New Roman"/>
              </a:rPr>
              <a:t> Figure shows the one-month accumulation of COVID-19 cases in advanced economies and EMDEs over July 5 – August 1, as estimated by the Institute for Health Metrics and Evaluation (IHME), and vaccinations as a share of the population.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4DD4658-FFC0-4C18-94F7-9A392254A6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75570" y="1371600"/>
            <a:ext cx="3307720" cy="894080"/>
          </a:xfrm>
        </p:spPr>
        <p:txBody>
          <a:bodyPr/>
          <a:lstStyle/>
          <a:p>
            <a:r>
              <a:rPr lang="en-US" dirty="0"/>
              <a:t>Forecast revisions in 2021, </a:t>
            </a:r>
          </a:p>
          <a:p>
            <a:r>
              <a:rPr lang="en-US" dirty="0"/>
              <a:t>by vaccination progress</a:t>
            </a:r>
          </a:p>
          <a:p>
            <a:r>
              <a:rPr lang="en-US" sz="1600" i="1" dirty="0"/>
              <a:t>(Percentage points)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F86841-33AB-4A81-A799-8C573732D6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6529" y="1371600"/>
            <a:ext cx="3210561" cy="892552"/>
          </a:xfrm>
        </p:spPr>
        <p:txBody>
          <a:bodyPr/>
          <a:lstStyle/>
          <a:p>
            <a:r>
              <a:rPr lang="en-US" dirty="0"/>
              <a:t>Countries exceeding pre-recession peak after two years</a:t>
            </a:r>
          </a:p>
          <a:p>
            <a:r>
              <a:rPr lang="en-US" sz="1600" i="1" dirty="0"/>
              <a:t>(Percent of countries)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9F22EC3-101C-4378-9D52-A150979276CD}"/>
              </a:ext>
            </a:extLst>
          </p:cNvPr>
          <p:cNvGraphicFramePr>
            <a:graphicFrameLocks/>
          </p:cNvGraphicFramePr>
          <p:nvPr/>
        </p:nvGraphicFramePr>
        <p:xfrm>
          <a:off x="182880" y="2103120"/>
          <a:ext cx="3749040" cy="385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CBB99179-91B6-4C1B-A884-BF4BB9323EAC}"/>
              </a:ext>
            </a:extLst>
          </p:cNvPr>
          <p:cNvGraphicFramePr>
            <a:graphicFrameLocks/>
          </p:cNvGraphicFramePr>
          <p:nvPr/>
        </p:nvGraphicFramePr>
        <p:xfrm>
          <a:off x="4114800" y="2103120"/>
          <a:ext cx="3749040" cy="385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F8963BF8-BF94-4741-81FA-9B309B2C2A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02320" y="1371600"/>
            <a:ext cx="3160415" cy="892551"/>
          </a:xfrm>
        </p:spPr>
        <p:txBody>
          <a:bodyPr/>
          <a:lstStyle/>
          <a:p>
            <a:r>
              <a:rPr lang="en-US" dirty="0"/>
              <a:t>COVID-19 cases and vaccine doses, July to August</a:t>
            </a:r>
          </a:p>
          <a:p>
            <a:r>
              <a:rPr lang="en-US" sz="1600" i="1" dirty="0"/>
              <a:t>(Percent of population)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4751DA25-ACFC-4884-9074-55CED8343CA3}"/>
              </a:ext>
            </a:extLst>
          </p:cNvPr>
          <p:cNvGraphicFramePr>
            <a:graphicFrameLocks/>
          </p:cNvGraphicFramePr>
          <p:nvPr/>
        </p:nvGraphicFramePr>
        <p:xfrm>
          <a:off x="8138160" y="2103120"/>
          <a:ext cx="3840480" cy="385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FB045C7-4309-4B55-B1D4-1E12D1FEBCC1}"/>
              </a:ext>
            </a:extLst>
          </p:cNvPr>
          <p:cNvSpPr txBox="1"/>
          <p:nvPr/>
        </p:nvSpPr>
        <p:spPr>
          <a:xfrm>
            <a:off x="10333824" y="220338"/>
            <a:ext cx="13252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Ayhan Kose,</a:t>
            </a:r>
          </a:p>
          <a:p>
            <a:r>
              <a:rPr lang="en-US" dirty="0"/>
              <a:t>World Bank</a:t>
            </a:r>
          </a:p>
          <a:p>
            <a:r>
              <a:rPr lang="en-US" dirty="0"/>
              <a:t>Sept. 2021</a:t>
            </a:r>
          </a:p>
        </p:txBody>
      </p:sp>
    </p:spTree>
    <p:extLst>
      <p:ext uri="{BB962C8B-B14F-4D97-AF65-F5344CB8AC3E}">
        <p14:creationId xmlns:p14="http://schemas.microsoft.com/office/powerpoint/2010/main" val="1742128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55F14-044F-439B-944C-FDB7C2692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311" y="332074"/>
            <a:ext cx="10410936" cy="781109"/>
          </a:xfrm>
        </p:spPr>
        <p:txBody>
          <a:bodyPr>
            <a:noAutofit/>
          </a:bodyPr>
          <a:lstStyle/>
          <a:p>
            <a:r>
              <a:rPr lang="en-US" sz="3600" dirty="0">
                <a:latin typeface="+mn-lt"/>
              </a:rPr>
              <a:t>5) Government debt/GDP rose sharply in 2020, 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     in both AEs &amp; EMs.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D54F839-ED88-4AE9-AABA-61C907C09B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3371" y="1453049"/>
            <a:ext cx="8405870" cy="44895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C90F4B6-DC6F-4E49-B97F-DCB6D9724F43}"/>
              </a:ext>
            </a:extLst>
          </p:cNvPr>
          <p:cNvSpPr/>
          <p:nvPr/>
        </p:nvSpPr>
        <p:spPr>
          <a:xfrm>
            <a:off x="2599984" y="6466900"/>
            <a:ext cx="79101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sz="1400" dirty="0"/>
              <a:t>General government bonds outstanding aggregated across countries, as a ratio to their combined GDP</a:t>
            </a:r>
            <a:r>
              <a:rPr lang="en-US" dirty="0"/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BABDADE-3624-447C-B101-CE96C7457A27}"/>
              </a:ext>
            </a:extLst>
          </p:cNvPr>
          <p:cNvSpPr txBox="1">
            <a:spLocks/>
          </p:cNvSpPr>
          <p:nvPr/>
        </p:nvSpPr>
        <p:spPr>
          <a:xfrm>
            <a:off x="1004966" y="5930723"/>
            <a:ext cx="10515600" cy="681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/>
              <a:t>Bank for International Settlements </a:t>
            </a:r>
            <a:r>
              <a:rPr lang="en-US" sz="1800" i="1" dirty="0"/>
              <a:t>Quarterly Review</a:t>
            </a:r>
            <a:r>
              <a:rPr lang="en-US" sz="1800" dirty="0"/>
              <a:t>, June 2021, p.21</a:t>
            </a:r>
          </a:p>
          <a:p>
            <a:pPr algn="ctr"/>
            <a:r>
              <a:rPr lang="en-US" sz="1400" dirty="0"/>
              <a:t>Data sources: ECB Securities Issues Statistics (SEC); </a:t>
            </a:r>
            <a:r>
              <a:rPr lang="en-US" sz="1400" dirty="0" err="1"/>
              <a:t>Dealogic</a:t>
            </a:r>
            <a:r>
              <a:rPr lang="en-US" sz="1400" dirty="0"/>
              <a:t>; Euroclear; Thomson Reuters; </a:t>
            </a:r>
            <a:r>
              <a:rPr lang="en-US" sz="1400" dirty="0" err="1"/>
              <a:t>Xtrakter</a:t>
            </a:r>
            <a:r>
              <a:rPr lang="en-US" sz="1400" dirty="0"/>
              <a:t> ltd; </a:t>
            </a:r>
            <a:r>
              <a:rPr lang="en-US" sz="1400" dirty="0" err="1"/>
              <a:t>natl</a:t>
            </a:r>
            <a:r>
              <a:rPr lang="en-US" sz="1400" dirty="0"/>
              <a:t> data; IMF WEO; BIS calculations.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BC5BEC3-96D9-47A9-8D5C-37699D1EE345}"/>
              </a:ext>
            </a:extLst>
          </p:cNvPr>
          <p:cNvCxnSpPr>
            <a:cxnSpLocks/>
          </p:cNvCxnSpPr>
          <p:nvPr/>
        </p:nvCxnSpPr>
        <p:spPr>
          <a:xfrm flipV="1">
            <a:off x="8857561" y="2194837"/>
            <a:ext cx="1175136" cy="150297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ECBE5CA-529D-4E7C-8153-06DCC809A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1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D8131-573B-4637-8245-615FBF1B5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7014" y="310040"/>
            <a:ext cx="9121045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+mn-lt"/>
              </a:rPr>
              <a:t>The current economic outlook --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9B23-8DB8-4542-A3B4-2FB235DF8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047" y="1806766"/>
            <a:ext cx="10961782" cy="460505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/>
              <a:t>Global GDP is projected to grow by 5.7% in 2021 &amp; 4.5% in 2022</a:t>
            </a:r>
          </a:p>
          <a:p>
            <a:pPr lvl="1"/>
            <a:r>
              <a:rPr lang="en-US" sz="2800" dirty="0"/>
              <a:t>OECD </a:t>
            </a:r>
            <a:r>
              <a:rPr lang="en-US" sz="2800" i="1" dirty="0"/>
              <a:t>Economic Outlook</a:t>
            </a:r>
            <a:r>
              <a:rPr lang="en-US" sz="2800" dirty="0"/>
              <a:t>, September 22, 2021. </a:t>
            </a:r>
            <a:br>
              <a:rPr lang="en-US" sz="1600" dirty="0"/>
            </a:br>
            <a:endParaRPr lang="en-US" sz="1600" dirty="0"/>
          </a:p>
          <a:p>
            <a:r>
              <a:rPr lang="en-US" sz="3000" dirty="0"/>
              <a:t>Advanced countries are recovering well from sharp 2020 recession.</a:t>
            </a:r>
            <a:br>
              <a:rPr lang="en-US" sz="1600" dirty="0"/>
            </a:br>
            <a:endParaRPr lang="en-US" sz="1600" dirty="0"/>
          </a:p>
          <a:p>
            <a:r>
              <a:rPr lang="en-US" sz="3000" dirty="0"/>
              <a:t>But large output &amp; employment gaps remain in many countries.</a:t>
            </a:r>
            <a:endParaRPr lang="en-US" sz="900" dirty="0"/>
          </a:p>
          <a:p>
            <a:endParaRPr lang="en-US" sz="900" dirty="0"/>
          </a:p>
          <a:p>
            <a:r>
              <a:rPr lang="en-US" sz="3000" dirty="0"/>
              <a:t>Particularly in Emerging-Market &amp; Developing Economies (EMDEs)</a:t>
            </a:r>
          </a:p>
          <a:p>
            <a:pPr lvl="1"/>
            <a:r>
              <a:rPr lang="en-US" sz="2800" dirty="0"/>
              <a:t>vaccination rates are low,</a:t>
            </a:r>
          </a:p>
          <a:p>
            <a:pPr lvl="1"/>
            <a:r>
              <a:rPr lang="en-US" sz="2800" dirty="0"/>
              <a:t>and debt levels are worrisome.</a:t>
            </a:r>
            <a:br>
              <a:rPr lang="en-US" sz="1600" dirty="0"/>
            </a:br>
            <a:endParaRPr lang="en-US" sz="1600" dirty="0"/>
          </a:p>
          <a:p>
            <a:r>
              <a:rPr lang="en-US" sz="3200" dirty="0"/>
              <a:t>A variety of risks threaten the outlook.</a:t>
            </a:r>
          </a:p>
        </p:txBody>
      </p:sp>
    </p:spTree>
    <p:extLst>
      <p:ext uri="{BB962C8B-B14F-4D97-AF65-F5344CB8AC3E}">
        <p14:creationId xmlns:p14="http://schemas.microsoft.com/office/powerpoint/2010/main" val="140229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BFA27975-7948-4F09-992D-628DECDB7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672965"/>
              </p:ext>
            </p:extLst>
          </p:nvPr>
        </p:nvGraphicFramePr>
        <p:xfrm>
          <a:off x="1938969" y="1652533"/>
          <a:ext cx="8780442" cy="5047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9632">
                  <a:extLst>
                    <a:ext uri="{9D8B030D-6E8A-4147-A177-3AD203B41FA5}">
                      <a16:colId xmlns:a16="http://schemas.microsoft.com/office/drawing/2014/main" val="1908208942"/>
                    </a:ext>
                  </a:extLst>
                </a:gridCol>
                <a:gridCol w="2170270">
                  <a:extLst>
                    <a:ext uri="{9D8B030D-6E8A-4147-A177-3AD203B41FA5}">
                      <a16:colId xmlns:a16="http://schemas.microsoft.com/office/drawing/2014/main" val="876100428"/>
                    </a:ext>
                  </a:extLst>
                </a:gridCol>
                <a:gridCol w="2170270">
                  <a:extLst>
                    <a:ext uri="{9D8B030D-6E8A-4147-A177-3AD203B41FA5}">
                      <a16:colId xmlns:a16="http://schemas.microsoft.com/office/drawing/2014/main" val="4251370822"/>
                    </a:ext>
                  </a:extLst>
                </a:gridCol>
                <a:gridCol w="2170270">
                  <a:extLst>
                    <a:ext uri="{9D8B030D-6E8A-4147-A177-3AD203B41FA5}">
                      <a16:colId xmlns:a16="http://schemas.microsoft.com/office/drawing/2014/main" val="2824390495"/>
                    </a:ext>
                  </a:extLst>
                </a:gridCol>
              </a:tblGrid>
              <a:tr h="825983">
                <a:tc>
                  <a:txBody>
                    <a:bodyPr/>
                    <a:lstStyle/>
                    <a:p>
                      <a:r>
                        <a:rPr lang="en-US" sz="3200" dirty="0"/>
                        <a:t>GDP growth</a:t>
                      </a:r>
                    </a:p>
                    <a:p>
                      <a:r>
                        <a:rPr lang="en-US" sz="2400" dirty="0"/>
                        <a:t>Y-o-y % 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2021</a:t>
                      </a:r>
                      <a:r>
                        <a:rPr lang="en-US" sz="2400" dirty="0"/>
                        <a:t> projections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2022</a:t>
                      </a:r>
                      <a:r>
                        <a:rPr lang="en-US" sz="2400" dirty="0"/>
                        <a:t> projections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607667"/>
                  </a:ext>
                </a:extLst>
              </a:tr>
              <a:tr h="678103">
                <a:tc>
                  <a:txBody>
                    <a:bodyPr/>
                    <a:lstStyle/>
                    <a:p>
                      <a:r>
                        <a:rPr lang="en-US" sz="3200" dirty="0"/>
                        <a:t>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-3.4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862256"/>
                  </a:ext>
                </a:extLst>
              </a:tr>
              <a:tr h="547339">
                <a:tc>
                  <a:txBody>
                    <a:bodyPr/>
                    <a:lstStyle/>
                    <a:p>
                      <a:r>
                        <a:rPr lang="en-US" sz="3200" dirty="0"/>
                        <a:t>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-3.4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638494"/>
                  </a:ext>
                </a:extLst>
              </a:tr>
              <a:tr h="541096">
                <a:tc>
                  <a:txBody>
                    <a:bodyPr/>
                    <a:lstStyle/>
                    <a:p>
                      <a:r>
                        <a:rPr lang="en-US" sz="3200" dirty="0"/>
                        <a:t>Euro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-6.5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588845"/>
                  </a:ext>
                </a:extLst>
              </a:tr>
              <a:tr h="589938">
                <a:tc>
                  <a:txBody>
                    <a:bodyPr/>
                    <a:lstStyle/>
                    <a:p>
                      <a:r>
                        <a:rPr lang="en-US" sz="3200" dirty="0"/>
                        <a:t>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-9.8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874218"/>
                  </a:ext>
                </a:extLst>
              </a:tr>
              <a:tr h="561860">
                <a:tc>
                  <a:txBody>
                    <a:bodyPr/>
                    <a:lstStyle/>
                    <a:p>
                      <a:r>
                        <a:rPr lang="en-US" sz="3200" dirty="0"/>
                        <a:t>Japan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-4.6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357487"/>
                  </a:ext>
                </a:extLst>
              </a:tr>
              <a:tr h="566634">
                <a:tc>
                  <a:txBody>
                    <a:bodyPr/>
                    <a:lstStyle/>
                    <a:p>
                      <a:r>
                        <a:rPr lang="en-US" sz="3200" dirty="0"/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014537"/>
                  </a:ext>
                </a:extLst>
              </a:tr>
              <a:tr h="427233">
                <a:tc gridSpan="4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OECD</a:t>
                      </a:r>
                      <a:r>
                        <a:rPr lang="en-US" sz="2800" i="1" dirty="0"/>
                        <a:t> Economic Outlook</a:t>
                      </a:r>
                      <a:r>
                        <a:rPr lang="en-US" sz="2800" dirty="0"/>
                        <a:t>, Sept.2021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966934"/>
                  </a:ext>
                </a:extLst>
              </a:tr>
            </a:tbl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CCB1206-0124-44F3-B44F-00C62FE1DE34}"/>
              </a:ext>
            </a:extLst>
          </p:cNvPr>
          <p:cNvSpPr/>
          <p:nvPr/>
        </p:nvSpPr>
        <p:spPr>
          <a:xfrm>
            <a:off x="1949986" y="2677655"/>
            <a:ext cx="6588086" cy="506234"/>
          </a:xfrm>
          <a:prstGeom prst="roundRect">
            <a:avLst/>
          </a:prstGeom>
          <a:noFill/>
          <a:ln w="76200">
            <a:solidFill>
              <a:srgbClr val="AB13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00195B-8817-4D5E-B8FE-BA3D1DD091AB}"/>
              </a:ext>
            </a:extLst>
          </p:cNvPr>
          <p:cNvSpPr txBox="1"/>
          <p:nvPr/>
        </p:nvSpPr>
        <p:spPr>
          <a:xfrm>
            <a:off x="396607" y="242370"/>
            <a:ext cx="1177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US &amp; Europe are recovering well from the 2020 recession.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FFA223-B044-4EF2-ADE5-9F46025F2E15}"/>
              </a:ext>
            </a:extLst>
          </p:cNvPr>
          <p:cNvSpPr/>
          <p:nvPr/>
        </p:nvSpPr>
        <p:spPr>
          <a:xfrm>
            <a:off x="1959165" y="3338110"/>
            <a:ext cx="6588086" cy="1653452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C6E96D0-C825-42F1-8B61-9F56ACDC7CFD}"/>
              </a:ext>
            </a:extLst>
          </p:cNvPr>
          <p:cNvSpPr/>
          <p:nvPr/>
        </p:nvSpPr>
        <p:spPr>
          <a:xfrm>
            <a:off x="1981199" y="5614281"/>
            <a:ext cx="6588086" cy="61093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C659463-1836-4DFA-A85B-FB168004CBEF}"/>
              </a:ext>
            </a:extLst>
          </p:cNvPr>
          <p:cNvSpPr txBox="1"/>
          <p:nvPr/>
        </p:nvSpPr>
        <p:spPr>
          <a:xfrm>
            <a:off x="4560982" y="934601"/>
            <a:ext cx="3585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As has China, so far.</a:t>
            </a:r>
          </a:p>
        </p:txBody>
      </p:sp>
    </p:spTree>
    <p:extLst>
      <p:ext uri="{BB962C8B-B14F-4D97-AF65-F5344CB8AC3E}">
        <p14:creationId xmlns:p14="http://schemas.microsoft.com/office/powerpoint/2010/main" val="297856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6C07A-04CA-460A-B238-6DCA95706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768" y="6148996"/>
            <a:ext cx="8603255" cy="800702"/>
          </a:xfrm>
        </p:spPr>
        <p:txBody>
          <a:bodyPr>
            <a:normAutofit/>
          </a:bodyPr>
          <a:lstStyle/>
          <a:p>
            <a:r>
              <a:rPr lang="en-US" sz="2800" dirty="0"/>
              <a:t>UNCTAD </a:t>
            </a:r>
            <a:r>
              <a:rPr lang="en-US" sz="2800" i="1" dirty="0"/>
              <a:t>Trade &amp; Development Report</a:t>
            </a:r>
            <a:r>
              <a:rPr lang="en-US" sz="2800" dirty="0"/>
              <a:t>, September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F024BA-9D04-4877-B99C-5D60AAD18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8458" y="1861851"/>
            <a:ext cx="7182997" cy="438636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19B3745-72D9-4A1A-BB80-57705F118119}"/>
              </a:ext>
            </a:extLst>
          </p:cNvPr>
          <p:cNvSpPr/>
          <p:nvPr/>
        </p:nvSpPr>
        <p:spPr>
          <a:xfrm>
            <a:off x="2071171" y="1850833"/>
            <a:ext cx="1729648" cy="52881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775638-9BF4-46CB-901F-45594EF12AC1}"/>
              </a:ext>
            </a:extLst>
          </p:cNvPr>
          <p:cNvSpPr/>
          <p:nvPr/>
        </p:nvSpPr>
        <p:spPr>
          <a:xfrm>
            <a:off x="363557" y="367351"/>
            <a:ext cx="111160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Global GDP has now surpassed its pre-pandemic level.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C9F781-DAF4-456A-91C9-F102791D83AF}"/>
              </a:ext>
            </a:extLst>
          </p:cNvPr>
          <p:cNvSpPr/>
          <p:nvPr/>
        </p:nvSpPr>
        <p:spPr>
          <a:xfrm>
            <a:off x="407625" y="1048557"/>
            <a:ext cx="11246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But is still 3½ % lower than projected before the pandemic.</a:t>
            </a:r>
            <a:r>
              <a:rPr lang="en-US" sz="1400" baseline="30000" dirty="0"/>
              <a:t>*</a:t>
            </a:r>
            <a:r>
              <a:rPr lang="en-US" sz="3600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23346C-541A-446A-9E3B-DEAD6F497CB1}"/>
              </a:ext>
            </a:extLst>
          </p:cNvPr>
          <p:cNvSpPr/>
          <p:nvPr/>
        </p:nvSpPr>
        <p:spPr>
          <a:xfrm>
            <a:off x="10429832" y="6461263"/>
            <a:ext cx="8803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/>
              <a:t>* OECD estimate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AC7131-F04A-4A46-BDDE-2F4A8641A0C0}"/>
              </a:ext>
            </a:extLst>
          </p:cNvPr>
          <p:cNvCxnSpPr>
            <a:cxnSpLocks/>
          </p:cNvCxnSpPr>
          <p:nvPr/>
        </p:nvCxnSpPr>
        <p:spPr>
          <a:xfrm>
            <a:off x="2953438" y="4329635"/>
            <a:ext cx="598124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1A194C2-EC83-4F86-8706-9411E91F1433}"/>
              </a:ext>
            </a:extLst>
          </p:cNvPr>
          <p:cNvSpPr txBox="1"/>
          <p:nvPr/>
        </p:nvSpPr>
        <p:spPr>
          <a:xfrm>
            <a:off x="7744854" y="3475821"/>
            <a:ext cx="3609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3E68EE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8056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4005C-370E-44A9-9313-1A2EEAEE5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043" y="359955"/>
            <a:ext cx="9815112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+mn-lt"/>
              </a:rPr>
              <a:t>Economic impact of </a:t>
            </a:r>
            <a:r>
              <a:rPr lang="en-US" sz="3600" dirty="0" err="1">
                <a:latin typeface="+mn-lt"/>
              </a:rPr>
              <a:t>Covid</a:t>
            </a:r>
            <a:r>
              <a:rPr lang="en-US" sz="3600" dirty="0">
                <a:latin typeface="+mn-lt"/>
              </a:rPr>
              <a:t> crisis, 2020-21, 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vs. Global Financial Crisis, 2009-10.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E9AB56-FB21-419D-9427-5F1DB00A05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06468" y="2122944"/>
            <a:ext cx="7251078" cy="40361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065A29-E2A7-4FA3-85FD-545B42FE3B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777" y="2247434"/>
            <a:ext cx="3980761" cy="5776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62B8D79-F2DE-477E-8E52-EADF13F119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759" y="6006691"/>
            <a:ext cx="11337581" cy="7833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8A838B-9C11-4B37-B9EB-689778E9BA57}"/>
              </a:ext>
            </a:extLst>
          </p:cNvPr>
          <p:cNvSpPr txBox="1"/>
          <p:nvPr/>
        </p:nvSpPr>
        <p:spPr>
          <a:xfrm>
            <a:off x="6742321" y="1647478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% of GDP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083A645-775F-4C41-8098-65F1787C49DD}"/>
              </a:ext>
            </a:extLst>
          </p:cNvPr>
          <p:cNvSpPr txBox="1">
            <a:spLocks/>
          </p:cNvSpPr>
          <p:nvPr/>
        </p:nvSpPr>
        <p:spPr>
          <a:xfrm>
            <a:off x="1175590" y="5187034"/>
            <a:ext cx="4284643" cy="1311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Estimated by UNCTAD, Sept. 2021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1B75F9-582E-4894-85EB-E60A06EE416F}"/>
              </a:ext>
            </a:extLst>
          </p:cNvPr>
          <p:cNvSpPr txBox="1"/>
          <p:nvPr/>
        </p:nvSpPr>
        <p:spPr>
          <a:xfrm>
            <a:off x="1564392" y="2192350"/>
            <a:ext cx="1707618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2">
                    <a:lumMod val="50000"/>
                  </a:schemeClr>
                </a:solidFill>
              </a:rPr>
              <a:t>Covid-19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3027EF-C693-4091-8695-77C8B9454AB2}"/>
              </a:ext>
            </a:extLst>
          </p:cNvPr>
          <p:cNvSpPr txBox="1"/>
          <p:nvPr/>
        </p:nvSpPr>
        <p:spPr>
          <a:xfrm>
            <a:off x="3644744" y="2201538"/>
            <a:ext cx="893578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2">
                    <a:lumMod val="50000"/>
                  </a:schemeClr>
                </a:solidFill>
              </a:rPr>
              <a:t> GFC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ABD9AB-5DEC-45A4-9588-4D916FF26ADF}"/>
              </a:ext>
            </a:extLst>
          </p:cNvPr>
          <p:cNvSpPr txBox="1"/>
          <p:nvPr/>
        </p:nvSpPr>
        <p:spPr>
          <a:xfrm>
            <a:off x="1046602" y="2939712"/>
            <a:ext cx="28643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7030A0"/>
                </a:solidFill>
              </a:rPr>
              <a:t>Covid-19 has </a:t>
            </a:r>
            <a:br>
              <a:rPr lang="en-US" sz="3000" b="1" dirty="0">
                <a:solidFill>
                  <a:srgbClr val="7030A0"/>
                </a:solidFill>
              </a:rPr>
            </a:br>
            <a:r>
              <a:rPr lang="en-US" sz="3000" b="1" dirty="0">
                <a:solidFill>
                  <a:srgbClr val="7030A0"/>
                </a:solidFill>
              </a:rPr>
              <a:t>hit developing </a:t>
            </a:r>
            <a:br>
              <a:rPr lang="en-US" sz="3000" b="1" dirty="0">
                <a:solidFill>
                  <a:srgbClr val="7030A0"/>
                </a:solidFill>
              </a:rPr>
            </a:br>
            <a:r>
              <a:rPr lang="en-US" sz="3000" b="1" dirty="0">
                <a:solidFill>
                  <a:srgbClr val="7030A0"/>
                </a:solidFill>
              </a:rPr>
              <a:t>countries harder</a:t>
            </a:r>
            <a:r>
              <a:rPr lang="en-US" sz="3000" b="1" dirty="0"/>
              <a:t>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A2A24C3-E8C6-4389-AC0E-6796A3006E05}"/>
              </a:ext>
            </a:extLst>
          </p:cNvPr>
          <p:cNvSpPr/>
          <p:nvPr/>
        </p:nvSpPr>
        <p:spPr>
          <a:xfrm>
            <a:off x="4564921" y="3126143"/>
            <a:ext cx="4949726" cy="314332"/>
          </a:xfrm>
          <a:prstGeom prst="round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17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6740119-95C3-4425-8DBB-980296D354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4312238"/>
              </p:ext>
            </p:extLst>
          </p:nvPr>
        </p:nvGraphicFramePr>
        <p:xfrm>
          <a:off x="879005" y="1325880"/>
          <a:ext cx="9441570" cy="5190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91914F4-CD9F-4421-AF64-BBE896756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05" y="275422"/>
            <a:ext cx="11468559" cy="867368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700" b="1" dirty="0">
                <a:latin typeface="+mn-lt"/>
              </a:rPr>
            </a:br>
            <a:br>
              <a:rPr lang="en-US" sz="700" dirty="0">
                <a:latin typeface="+mn-lt"/>
              </a:rPr>
            </a:br>
            <a:r>
              <a:rPr lang="en-US" sz="3200" dirty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For low-income countries, convergence went into reverse in 2020:</a:t>
            </a:r>
            <a:br>
              <a:rPr lang="en-US" sz="900" dirty="0">
                <a:latin typeface="+mn-lt"/>
              </a:rPr>
            </a:br>
            <a:br>
              <a:rPr lang="en-US" sz="900" dirty="0">
                <a:latin typeface="+mn-lt"/>
              </a:rPr>
            </a:br>
            <a:r>
              <a:rPr lang="en-US" sz="3200" dirty="0">
                <a:latin typeface="+mn-lt"/>
              </a:rPr>
              <a:t>income per capita fell more sharply there than elsewhere.</a:t>
            </a:r>
            <a:endParaRPr lang="en-US" sz="3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642E6-8862-46E9-83DD-F2591D1E2167}"/>
              </a:ext>
            </a:extLst>
          </p:cNvPr>
          <p:cNvSpPr/>
          <p:nvPr/>
        </p:nvSpPr>
        <p:spPr>
          <a:xfrm>
            <a:off x="7475714" y="6516351"/>
            <a:ext cx="37625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5F6368"/>
                </a:solidFill>
                <a:latin typeface="Roboto"/>
              </a:rPr>
              <a:t>Data source: World Bank</a:t>
            </a:r>
            <a:endParaRPr lang="en-US" sz="14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7EFAB8E-D180-4915-A658-BBDF97DD02D4}"/>
              </a:ext>
            </a:extLst>
          </p:cNvPr>
          <p:cNvCxnSpPr>
            <a:cxnSpLocks/>
          </p:cNvCxnSpPr>
          <p:nvPr/>
        </p:nvCxnSpPr>
        <p:spPr>
          <a:xfrm>
            <a:off x="9114625" y="2027102"/>
            <a:ext cx="547167" cy="7711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91354E3-94B6-431B-A76C-3B54708B76DF}"/>
              </a:ext>
            </a:extLst>
          </p:cNvPr>
          <p:cNvSpPr txBox="1"/>
          <p:nvPr/>
        </p:nvSpPr>
        <p:spPr>
          <a:xfrm>
            <a:off x="232265" y="2192357"/>
            <a:ext cx="1078743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/>
              <a:t>Growth in GDP/ capita</a:t>
            </a:r>
          </a:p>
          <a:p>
            <a:endParaRPr lang="en-US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CADBCC-20CE-49D9-B4F5-2476B2DFEDDD}"/>
              </a:ext>
            </a:extLst>
          </p:cNvPr>
          <p:cNvSpPr txBox="1"/>
          <p:nvPr/>
        </p:nvSpPr>
        <p:spPr>
          <a:xfrm>
            <a:off x="10135517" y="1397300"/>
            <a:ext cx="1819708" cy="31700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/>
              <a:t>Level of GDP/capita       in lower-income countries relative to upper-income</a:t>
            </a:r>
          </a:p>
          <a:p>
            <a:endParaRPr lang="en-US" sz="2200" dirty="0"/>
          </a:p>
          <a:p>
            <a:endParaRPr lang="en-US" sz="2400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37D24368-4475-4238-98CC-FD1F35819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6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A3BAA3E-72A1-435C-A81D-3B6CF31C3C4E}"/>
              </a:ext>
            </a:extLst>
          </p:cNvPr>
          <p:cNvSpPr/>
          <p:nvPr/>
        </p:nvSpPr>
        <p:spPr>
          <a:xfrm>
            <a:off x="9221117" y="2709466"/>
            <a:ext cx="402525" cy="25177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8786AF-E54F-459A-86D2-E7A7B410F4DB}"/>
              </a:ext>
            </a:extLst>
          </p:cNvPr>
          <p:cNvSpPr txBox="1"/>
          <p:nvPr/>
        </p:nvSpPr>
        <p:spPr>
          <a:xfrm>
            <a:off x="10322822" y="4327376"/>
            <a:ext cx="17403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3E68EE"/>
                </a:solidFill>
              </a:rPr>
              <a:t>97 m. into extreme poverty – </a:t>
            </a:r>
            <a:br>
              <a:rPr lang="en-US" sz="1400" b="1" dirty="0">
                <a:solidFill>
                  <a:srgbClr val="3E68EE"/>
                </a:solidFill>
              </a:rPr>
            </a:br>
            <a:r>
              <a:rPr lang="en-US" sz="1400" b="1" dirty="0">
                <a:solidFill>
                  <a:srgbClr val="3E68EE"/>
                </a:solidFill>
              </a:rPr>
              <a:t>World Bank, </a:t>
            </a:r>
            <a:r>
              <a:rPr lang="en-US" sz="800" b="1" dirty="0">
                <a:solidFill>
                  <a:srgbClr val="3E68EE"/>
                </a:solidFill>
              </a:rPr>
              <a:t>6/24/2021</a:t>
            </a:r>
          </a:p>
          <a:p>
            <a:r>
              <a:rPr lang="en-US" sz="200" b="1" dirty="0">
                <a:solidFill>
                  <a:srgbClr val="3E68EE"/>
                </a:solidFill>
              </a:rPr>
              <a:t>https://blogs.worldbank.org/opendata/updated-estimates-impact-covid-19-global-poverty-turning-corner-pandemic-2021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2243BFB-8A91-426A-BEFE-C83EB22C425D}"/>
              </a:ext>
            </a:extLst>
          </p:cNvPr>
          <p:cNvCxnSpPr>
            <a:cxnSpLocks/>
          </p:cNvCxnSpPr>
          <p:nvPr/>
        </p:nvCxnSpPr>
        <p:spPr>
          <a:xfrm flipV="1">
            <a:off x="2005070" y="2027102"/>
            <a:ext cx="6605530" cy="129999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46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2576C-06A3-44A4-B5AB-44A7604FB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04" y="33052"/>
            <a:ext cx="11049003" cy="1905917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Vaccination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in low-income &amp; lower-middle countries 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lags far behind the rich.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3AA1326-EE2E-4BAE-9B9F-065BB8217F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516" y="1116101"/>
            <a:ext cx="6200144" cy="567919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EDA2FDD-4566-4057-BFC0-4E88B62C43BB}"/>
              </a:ext>
            </a:extLst>
          </p:cNvPr>
          <p:cNvSpPr/>
          <p:nvPr/>
        </p:nvSpPr>
        <p:spPr>
          <a:xfrm>
            <a:off x="5334517" y="6356744"/>
            <a:ext cx="6200144" cy="63094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base"/>
            <a:r>
              <a:rPr lang="en-US" b="0" i="1" dirty="0">
                <a:solidFill>
                  <a:srgbClr val="0D0D0D"/>
                </a:solidFill>
                <a:effectLst/>
                <a:latin typeface="var(--ds-type-system-serif)"/>
              </a:rPr>
              <a:t>The Economist</a:t>
            </a:r>
            <a:r>
              <a:rPr lang="en-US" b="0" i="0" dirty="0">
                <a:solidFill>
                  <a:srgbClr val="0D0D0D"/>
                </a:solidFill>
                <a:effectLst/>
                <a:latin typeface="var(--ds-type-system-serif)"/>
              </a:rPr>
              <a:t>, July 31, 2021.</a:t>
            </a:r>
            <a:br>
              <a:rPr lang="en-US" b="0" i="0" dirty="0">
                <a:solidFill>
                  <a:srgbClr val="0D0D0D"/>
                </a:solidFill>
                <a:effectLst/>
                <a:latin typeface="var(--ds-type-system-serif)"/>
              </a:rPr>
            </a:br>
            <a:r>
              <a:rPr lang="en-US" sz="1100" dirty="0">
                <a:solidFill>
                  <a:srgbClr val="0D0D0D"/>
                </a:solidFill>
                <a:latin typeface="var(--ds-type-system-serif)"/>
              </a:rPr>
              <a:t>“The pandemic has exacerbated existing political discontent”                    </a:t>
            </a:r>
            <a:br>
              <a:rPr lang="en-US" b="0" i="0" dirty="0">
                <a:solidFill>
                  <a:srgbClr val="0D0D0D"/>
                </a:solidFill>
                <a:effectLst/>
                <a:latin typeface="var(--ds-type-system-serif)"/>
              </a:rPr>
            </a:br>
            <a:r>
              <a:rPr lang="en-US" sz="600" b="0" i="0" dirty="0">
                <a:solidFill>
                  <a:srgbClr val="0D0D0D"/>
                </a:solidFill>
                <a:effectLst/>
                <a:latin typeface="var(--ds-type-system-serif)"/>
              </a:rPr>
              <a:t>www.economist.com/international/2021/07/31/the-pandemic-has-exacerbated-existing-political-discontent</a:t>
            </a:r>
            <a:endParaRPr lang="en-US" sz="600" b="1" i="0" dirty="0">
              <a:solidFill>
                <a:srgbClr val="0D0D0D"/>
              </a:solidFill>
              <a:effectLst/>
              <a:latin typeface="MiloT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E6452D-0D45-4965-8A60-68D37C4679A5}"/>
              </a:ext>
            </a:extLst>
          </p:cNvPr>
          <p:cNvSpPr/>
          <p:nvPr/>
        </p:nvSpPr>
        <p:spPr>
          <a:xfrm>
            <a:off x="209320" y="1994056"/>
            <a:ext cx="509214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The US &amp; other rich countries should make vaccines more extensively available to </a:t>
            </a:r>
            <a:br>
              <a:rPr lang="en-US" sz="2800" dirty="0"/>
            </a:br>
            <a:r>
              <a:rPr lang="en-US" sz="2800" dirty="0"/>
              <a:t>lower-income countries.</a:t>
            </a:r>
            <a:br>
              <a:rPr lang="en-US" sz="2800" dirty="0"/>
            </a:b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So long as this coronavirus runs wild anywhere, it is a danger </a:t>
            </a:r>
            <a:br>
              <a:rPr lang="en-US" sz="2800" dirty="0"/>
            </a:br>
            <a:r>
              <a:rPr lang="en-US" sz="2800" dirty="0"/>
              <a:t>to everyone everywhere.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36DDCBF-B97D-48A2-9BD9-3786DBC4469B}"/>
              </a:ext>
            </a:extLst>
          </p:cNvPr>
          <p:cNvCxnSpPr>
            <a:cxnSpLocks/>
          </p:cNvCxnSpPr>
          <p:nvPr/>
        </p:nvCxnSpPr>
        <p:spPr>
          <a:xfrm flipV="1">
            <a:off x="7921128" y="3294044"/>
            <a:ext cx="2379643" cy="1624988"/>
          </a:xfrm>
          <a:prstGeom prst="straightConnector1">
            <a:avLst/>
          </a:prstGeom>
          <a:ln w="1016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A7FB5EE-8BA0-4349-BBE4-C6EB35A38E3F}"/>
              </a:ext>
            </a:extLst>
          </p:cNvPr>
          <p:cNvCxnSpPr>
            <a:cxnSpLocks/>
          </p:cNvCxnSpPr>
          <p:nvPr/>
        </p:nvCxnSpPr>
        <p:spPr>
          <a:xfrm flipV="1">
            <a:off x="8174516" y="5541485"/>
            <a:ext cx="2258457" cy="106019"/>
          </a:xfrm>
          <a:prstGeom prst="straightConnector1">
            <a:avLst/>
          </a:prstGeom>
          <a:ln w="1016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344DE21A-F7C6-405D-9AD3-2A0B576BB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97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A9B61-1ACE-4E81-8AEB-6645E9620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647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0371E-0053-43A6-B398-8F8FE084D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012" y="1674563"/>
            <a:ext cx="11143059" cy="4836405"/>
          </a:xfrm>
        </p:spPr>
        <p:txBody>
          <a:bodyPr>
            <a:normAutofit/>
          </a:bodyPr>
          <a:lstStyle/>
          <a:p>
            <a:r>
              <a:rPr lang="en-US" sz="3200" dirty="0"/>
              <a:t>Governments were able to finance spending in response to pandemic</a:t>
            </a:r>
            <a:r>
              <a:rPr lang="en-US" dirty="0"/>
              <a:t>.</a:t>
            </a:r>
          </a:p>
          <a:p>
            <a:pPr lvl="1"/>
            <a:r>
              <a:rPr lang="en-US" sz="2800" dirty="0"/>
              <a:t>Good.</a:t>
            </a:r>
            <a:br>
              <a:rPr lang="en-US" sz="800" dirty="0"/>
            </a:br>
            <a:endParaRPr lang="en-US" sz="800" dirty="0"/>
          </a:p>
          <a:p>
            <a:r>
              <a:rPr lang="en-US" sz="3200" dirty="0"/>
              <a:t>But I worry high Debt/GDP now leaves EMDEs vulnerable</a:t>
            </a:r>
            <a:r>
              <a:rPr lang="en-US" dirty="0"/>
              <a:t>.</a:t>
            </a:r>
          </a:p>
          <a:p>
            <a:pPr lvl="1"/>
            <a:r>
              <a:rPr lang="en-US" sz="2800" dirty="0"/>
              <a:t>Why, if interest is low?</a:t>
            </a:r>
          </a:p>
          <a:p>
            <a:pPr lvl="1"/>
            <a:r>
              <a:rPr lang="en-US" sz="2800" dirty="0"/>
              <a:t>Because debt sustainability is vulnerable to a rise in</a:t>
            </a:r>
            <a:r>
              <a:rPr lang="en-US" sz="2800" i="1" dirty="0"/>
              <a:t> </a:t>
            </a:r>
            <a:r>
              <a:rPr lang="en-US" sz="2800" dirty="0"/>
              <a:t>interest rates</a:t>
            </a:r>
            <a:r>
              <a:rPr lang="en-US" sz="2800" i="1" dirty="0"/>
              <a:t>,</a:t>
            </a:r>
          </a:p>
          <a:p>
            <a:pPr lvl="2"/>
            <a:r>
              <a:rPr lang="en-US" sz="2300" dirty="0"/>
              <a:t>whether from US interest rates, </a:t>
            </a:r>
          </a:p>
          <a:p>
            <a:pPr lvl="2"/>
            <a:r>
              <a:rPr lang="en-US" sz="2300" dirty="0"/>
              <a:t>local risk premia, </a:t>
            </a:r>
          </a:p>
          <a:p>
            <a:pPr lvl="2"/>
            <a:r>
              <a:rPr lang="en-US" sz="2300" dirty="0"/>
              <a:t>or both.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37259E-5A08-476C-99AF-44CA63C9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6DACA6-7618-4BC5-9660-4F59B0590C8E}"/>
              </a:ext>
            </a:extLst>
          </p:cNvPr>
          <p:cNvSpPr txBox="1"/>
          <p:nvPr/>
        </p:nvSpPr>
        <p:spPr>
          <a:xfrm>
            <a:off x="3863028" y="470489"/>
            <a:ext cx="4246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EM debt is vulnerable</a:t>
            </a:r>
          </a:p>
        </p:txBody>
      </p:sp>
    </p:spTree>
    <p:extLst>
      <p:ext uri="{BB962C8B-B14F-4D97-AF65-F5344CB8AC3E}">
        <p14:creationId xmlns:p14="http://schemas.microsoft.com/office/powerpoint/2010/main" val="197771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B736A4E-4AC1-4976-8901-485B8D6AA5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3201" y="1288973"/>
            <a:ext cx="10807547" cy="518544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6117633-47C2-4F07-A47B-FB3810FAB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67667"/>
            <a:ext cx="11202548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+mn-lt"/>
              </a:rPr>
              <a:t>Government debt/GDP has risen sharply in the pandemic,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in both AEs &amp; EMDEs.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F30450-CE84-48D2-AEF7-7D82D93EC274}"/>
              </a:ext>
            </a:extLst>
          </p:cNvPr>
          <p:cNvSpPr txBox="1"/>
          <p:nvPr/>
        </p:nvSpPr>
        <p:spPr>
          <a:xfrm>
            <a:off x="9110949" y="5205056"/>
            <a:ext cx="185307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M. Ayhan Kose,</a:t>
            </a:r>
          </a:p>
          <a:p>
            <a:r>
              <a:rPr lang="en-US" sz="1400" dirty="0"/>
              <a:t>World Bank, Sept.2021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713EC3D-6AC2-40B2-B0DD-529A9A650270}"/>
              </a:ext>
            </a:extLst>
          </p:cNvPr>
          <p:cNvCxnSpPr>
            <a:cxnSpLocks/>
          </p:cNvCxnSpPr>
          <p:nvPr/>
        </p:nvCxnSpPr>
        <p:spPr>
          <a:xfrm flipV="1">
            <a:off x="6449412" y="2614537"/>
            <a:ext cx="782198" cy="38012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86564D-DD52-41DB-88FD-8D272732A35C}"/>
              </a:ext>
            </a:extLst>
          </p:cNvPr>
          <p:cNvCxnSpPr>
            <a:cxnSpLocks/>
          </p:cNvCxnSpPr>
          <p:nvPr/>
        </p:nvCxnSpPr>
        <p:spPr>
          <a:xfrm flipV="1">
            <a:off x="6449412" y="3955055"/>
            <a:ext cx="782198" cy="57485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29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</TotalTime>
  <Words>1394</Words>
  <Application>Microsoft Office PowerPoint</Application>
  <PresentationFormat>Widescreen</PresentationFormat>
  <Paragraphs>145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MiloTE</vt:lpstr>
      <vt:lpstr>Roboto</vt:lpstr>
      <vt:lpstr>Times New Roman</vt:lpstr>
      <vt:lpstr>var(--ds-type-system-serif)</vt:lpstr>
      <vt:lpstr>Office Theme</vt:lpstr>
      <vt:lpstr>Global Economic Outlook   Dean’s Council meeting, September 29, 2021</vt:lpstr>
      <vt:lpstr>The current economic outlook -- Summary</vt:lpstr>
      <vt:lpstr>PowerPoint Presentation</vt:lpstr>
      <vt:lpstr>UNCTAD Trade &amp; Development Report, September 2021</vt:lpstr>
      <vt:lpstr>Economic impact of Covid crisis, 2020-21,  vs. Global Financial Crisis, 2009-10.</vt:lpstr>
      <vt:lpstr>   For low-income countries, convergence went into reverse in 2020:  income per capita fell more sharply there than elsewhere.</vt:lpstr>
      <vt:lpstr>Vaccination in low-income &amp; lower-middle countries  lags far behind the rich.</vt:lpstr>
      <vt:lpstr> </vt:lpstr>
      <vt:lpstr>Government debt/GDP has risen sharply in the pandemic,  in both AEs &amp; EMDEs.</vt:lpstr>
      <vt:lpstr>Downside risks to the outlook</vt:lpstr>
      <vt:lpstr>Global Economic Outlook </vt:lpstr>
      <vt:lpstr>PowerPoint Presentation</vt:lpstr>
      <vt:lpstr>Growth projections for G20 countries. OECD Economic Outlook, Sept.2021</vt:lpstr>
      <vt:lpstr>2) Catch Up with Advanced Economies Falling Behind in LICs, FCS, Small States, LAC, MNA, &amp; SSA </vt:lpstr>
      <vt:lpstr>3) Income and Poverty Substantial Income Losses; Significant Increase in Poverty</vt:lpstr>
      <vt:lpstr>4) Recovery after the Pandemic Faster Growth in Aes with Rapid Vaccination </vt:lpstr>
      <vt:lpstr>5) Government debt/GDP rose sharply in 2020,       in both AEs &amp; EMs.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Frankel, Jeffrey A.</dc:creator>
  <cp:lastModifiedBy>Frankel, Jeffrey A.</cp:lastModifiedBy>
  <cp:revision>54</cp:revision>
  <cp:lastPrinted>2021-09-25T16:38:39Z</cp:lastPrinted>
  <dcterms:created xsi:type="dcterms:W3CDTF">2021-09-25T15:52:01Z</dcterms:created>
  <dcterms:modified xsi:type="dcterms:W3CDTF">2021-09-29T16:09:38Z</dcterms:modified>
</cp:coreProperties>
</file>