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68" r:id="rId5"/>
    <p:sldId id="261" r:id="rId6"/>
    <p:sldId id="263" r:id="rId7"/>
    <p:sldId id="269" r:id="rId8"/>
    <p:sldId id="266" r:id="rId9"/>
    <p:sldId id="262" r:id="rId10"/>
    <p:sldId id="264" r:id="rId11"/>
    <p:sldId id="273" r:id="rId12"/>
    <p:sldId id="271" r:id="rId13"/>
    <p:sldId id="259" r:id="rId14"/>
    <p:sldId id="260" r:id="rId15"/>
    <p:sldId id="272" r:id="rId16"/>
    <p:sldId id="265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A2C35"/>
    <a:srgbClr val="0F5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46" autoAdjust="0"/>
    <p:restoredTop sz="94660"/>
  </p:normalViewPr>
  <p:slideViewPr>
    <p:cSldViewPr snapToGrid="0">
      <p:cViewPr varScale="1">
        <p:scale>
          <a:sx n="58" d="100"/>
          <a:sy n="58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5EDCA-91D0-4916-9EC4-56B06BA04918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11F02-3588-4B9F-86BB-439E9A632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3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75D35-CD29-4FDF-8617-782C532C0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C4AFE-81F7-4260-A3C5-5D92F70DF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2B5E8-7DFB-4222-A381-3828176F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1EEA-7FB0-4C43-9E30-BC1319BA0554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EE245-3CD0-47F4-8C57-29BF3507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4E287-7B34-4581-B07D-237FF9D6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3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0679-8BB9-4020-9C74-25D6AF27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4DCEA-8944-40FB-A646-1497B1F14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7C93F-9499-41B7-BDB2-7B2691C23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4772-3531-4D1E-8E30-32AF8574115A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E7A84-ADEE-4947-B71B-E4803B58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2CC00-3C96-46DA-A5C6-557B90F4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9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6E29E-3EF1-4BD5-9F70-9FD2DFB78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292DD-17A2-4E93-818A-591BBABB1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82E7-011C-42C8-84B3-C827B7A58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78AB-5E70-4B5D-9D88-E4224006B7BB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0FE89-F585-4BBB-B56B-3EBB890E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F415A-282F-4080-A652-781CF06E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B311-2B8A-4616-8FE3-C39379FE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856A3-7E26-4A26-B3A2-44343D28F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8222B-40D2-4243-9AF1-F77AAD41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C64F-DB1A-4A8F-AB26-F6DBA81AE424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9A39B-1D4D-4BDB-8EB8-E558BEE3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1AC9-242B-48CF-94EE-F235B8F2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FCD3-9B65-4A2E-9925-48798BC1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F118D-A3C4-4445-BFD1-31D93A785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54ACB-CB5B-433B-AD53-2250C663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1F93-1CD9-42B4-985C-46145B161A22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C7632-CB45-4E51-873C-3691FF49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02FBD-FA83-41C7-9968-1497B20A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1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F898-D6DB-42D8-96FE-F9879838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5458-27A5-49EC-8C6C-326ADA485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1A05D-0D07-4889-9803-70FDADACB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27E6B-3901-4D9D-83A4-11963141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258B-A29A-4997-8D28-02687D1E3552}" type="datetime1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07045-B245-44F8-A29A-F35AB41F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29F8E-F6AD-4D7D-A56B-129BBB0B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8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2392-A21A-4D25-870D-E5597C66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B2432-B765-4D19-A322-A0C4CEF00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3EA22-FFB4-4350-A1C7-008EF9DD7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5710F-848F-4039-9037-94F839DAB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FBA64-F46B-4CF8-A6A1-6478E43BA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A9EE7-5714-4323-BE27-1474FBBA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1CB8-0CAF-45D1-87E3-51C450B9FBD6}" type="datetime1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C2123-761A-4D21-A63C-76A10B63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FC548-9DBC-49FF-8E50-C51D835D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5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2316-FA7E-4FD0-A07E-2B1A1850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189533-BAD0-44C7-86BE-534BB367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77A5-701B-4195-A69E-51C7DE093853}" type="datetime1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69961-768D-4099-8B78-F5B41521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6FD46-5848-4515-AE9C-B8874453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9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7429A3-472E-4799-B69C-9887016DE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C26C-DE2C-4CD8-A534-EB2CC3B8D4BE}" type="datetime1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B4DEF-3F23-472E-8134-1FC06FF1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CB103-00DF-4DB1-AD32-F9E115E0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7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4691-DC72-4388-8B40-1245D219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98670-4EA7-47A4-A694-6C82A2749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0DA39-4A35-4273-BAE3-DC1EED862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4D2A2-319A-466F-8111-7BA31A214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796B-3B69-4E43-AFE6-4E766D18B4CD}" type="datetime1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3D8DB-41ED-4E6F-B96D-59601B46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69A10-9148-4BE7-860D-3B793AF8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5AAE-F4B4-4446-B818-B51DCABC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3F4562-E949-42C2-B8D0-DB29DEC62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1C659-7177-4837-BD61-D56464B79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72566-23C3-4C08-8769-051C9B2A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D13C-4031-4BF8-95BF-152F7E29D342}" type="datetime1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9B6C6-FF49-4BCF-8850-CAF68E5F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F648C-2315-4E00-B559-E6B83C9E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3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B2AF6-A22C-47B3-B776-A7E19711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4523E-56C3-469E-AED3-F2F692872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75EDD-5255-4E3B-8223-DF5AC4823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BFA8E-9CAA-4144-9076-28495E908BB1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5DC1B-DFDD-4745-80E0-9C074C335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B3836-3EB1-41D4-94AA-AE547E56D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13AB-4775-46D2-933F-5A8B2ACF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7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95EA-9289-4822-A1EE-BAEF2E4F7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888" y="429655"/>
            <a:ext cx="9893147" cy="2624768"/>
          </a:xfrm>
        </p:spPr>
        <p:txBody>
          <a:bodyPr>
            <a:normAutofit/>
          </a:bodyPr>
          <a:lstStyle/>
          <a:p>
            <a:r>
              <a:rPr lang="en-US" sz="5300" dirty="0"/>
              <a:t>Exploring European Regional Trade </a:t>
            </a:r>
            <a:br>
              <a:rPr lang="en-US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4400" dirty="0"/>
              <a:t>Marta </a:t>
            </a:r>
            <a:r>
              <a:rPr lang="en-US" sz="4400" dirty="0" err="1"/>
              <a:t>Santamaría</a:t>
            </a:r>
            <a:r>
              <a:rPr lang="en-US" sz="4400" dirty="0"/>
              <a:t>, </a:t>
            </a:r>
            <a:r>
              <a:rPr lang="en-US" sz="4400" dirty="0" err="1"/>
              <a:t>Jaume</a:t>
            </a:r>
            <a:r>
              <a:rPr lang="en-US" sz="4400" dirty="0"/>
              <a:t> Ventura </a:t>
            </a:r>
            <a:br>
              <a:rPr lang="en-US" sz="4400" dirty="0"/>
            </a:br>
            <a:r>
              <a:rPr lang="en-US" sz="4400" dirty="0"/>
              <a:t>&amp; </a:t>
            </a:r>
            <a:r>
              <a:rPr lang="en-US" sz="4400" dirty="0" err="1"/>
              <a:t>Uğur</a:t>
            </a:r>
            <a:r>
              <a:rPr lang="en-US" sz="4400" dirty="0"/>
              <a:t> </a:t>
            </a:r>
            <a:r>
              <a:rPr lang="en-US" sz="4400" dirty="0" err="1"/>
              <a:t>Yeşilbayraktar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F2840-8E7B-4FF1-A120-BC0B7CDF0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81697"/>
            <a:ext cx="9144000" cy="2556392"/>
          </a:xfrm>
        </p:spPr>
        <p:txBody>
          <a:bodyPr>
            <a:normAutofit fontScale="92500" lnSpcReduction="20000"/>
          </a:bodyPr>
          <a:lstStyle/>
          <a:p>
            <a:r>
              <a:rPr lang="en-US" sz="4200" dirty="0"/>
              <a:t>Discussant’s comments</a:t>
            </a:r>
          </a:p>
          <a:p>
            <a:r>
              <a:rPr lang="en-US" sz="4200" dirty="0"/>
              <a:t>Jeffrey Frankel, Harvard University &amp; NBER</a:t>
            </a:r>
          </a:p>
          <a:p>
            <a:endParaRPr lang="en-US" dirty="0"/>
          </a:p>
          <a:p>
            <a:r>
              <a:rPr lang="en-US" sz="3200" dirty="0"/>
              <a:t>45</a:t>
            </a:r>
            <a:r>
              <a:rPr lang="en-US" sz="3200" baseline="30000" dirty="0"/>
              <a:t>th</a:t>
            </a:r>
            <a:r>
              <a:rPr lang="en-US" sz="3200" dirty="0"/>
              <a:t> Annual NBER </a:t>
            </a:r>
            <a:r>
              <a:rPr lang="en-US" sz="3200" dirty="0" err="1"/>
              <a:t>ISoM</a:t>
            </a:r>
            <a:r>
              <a:rPr lang="en-US" sz="3200" dirty="0"/>
              <a:t>, Bank of Greece, Athens</a:t>
            </a:r>
          </a:p>
          <a:p>
            <a:r>
              <a:rPr lang="en-US" sz="3200" dirty="0"/>
              <a:t>21 June, 2022</a:t>
            </a:r>
          </a:p>
        </p:txBody>
      </p:sp>
      <p:pic>
        <p:nvPicPr>
          <p:cNvPr id="1027" name="Picture 3" descr="Responsibilities – Oscilaciones">
            <a:extLst>
              <a:ext uri="{FF2B5EF4-FFF2-40B4-BE49-F238E27FC236}">
                <a16:creationId xmlns:a16="http://schemas.microsoft.com/office/drawing/2014/main" id="{76797AC9-6FC5-4CD1-880C-A25B3F97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295" y="5596140"/>
            <a:ext cx="2179410" cy="97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4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F6DF7-5DF3-4C81-8A12-50C47C4DB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930" y="1233889"/>
            <a:ext cx="9903246" cy="4943074"/>
          </a:xfrm>
        </p:spPr>
        <p:txBody>
          <a:bodyPr/>
          <a:lstStyle/>
          <a:p>
            <a:r>
              <a:rPr lang="en-US" dirty="0"/>
              <a:t>A motivating finding: </a:t>
            </a:r>
            <a:br>
              <a:rPr lang="en-US" dirty="0"/>
            </a:br>
            <a:r>
              <a:rPr lang="en-US" dirty="0"/>
              <a:t>apparent sub-national home bias findings are genuine</a:t>
            </a:r>
          </a:p>
          <a:p>
            <a:pPr lvl="1"/>
            <a:r>
              <a:rPr lang="en-US" dirty="0"/>
              <a:t> and not attributable to aggregation of data into larger geographic units</a:t>
            </a:r>
          </a:p>
          <a:p>
            <a:pPr lvl="1"/>
            <a:r>
              <a:rPr lang="en-US" dirty="0"/>
              <a:t>as in Coughlin &amp; </a:t>
            </a:r>
            <a:r>
              <a:rPr lang="en-US" dirty="0" err="1"/>
              <a:t>Novy</a:t>
            </a:r>
            <a:r>
              <a:rPr lang="en-US" dirty="0"/>
              <a:t> (2021);  </a:t>
            </a:r>
            <a:r>
              <a:rPr lang="en-US" dirty="0" err="1"/>
              <a:t>Hillberry</a:t>
            </a:r>
            <a:r>
              <a:rPr lang="en-US" dirty="0"/>
              <a:t> &amp; </a:t>
            </a:r>
            <a:r>
              <a:rPr lang="en-US" dirty="0" err="1"/>
              <a:t>Hummels</a:t>
            </a:r>
            <a:r>
              <a:rPr lang="en-US" dirty="0"/>
              <a:t> (2008).</a:t>
            </a:r>
          </a:p>
          <a:p>
            <a:r>
              <a:rPr lang="en-US" dirty="0"/>
              <a:t>SVY use the difference between political boundaries and the boundaries in their statistical data set (which separate regions more arbitrarily) to get at the geographical aggregation problem.</a:t>
            </a:r>
          </a:p>
          <a:p>
            <a:r>
              <a:rPr lang="en-US" dirty="0"/>
              <a:t>Conclusion: </a:t>
            </a:r>
            <a:br>
              <a:rPr lang="en-US" dirty="0"/>
            </a:br>
            <a:r>
              <a:rPr lang="en-US" dirty="0"/>
              <a:t>“These results suggest that effects of political borders exist within countries and are not caused by the statistical aggregation.”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20391-0EC4-473B-A27C-4E970C75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68EE5D-531C-4F43-ABC6-3502AC8C8F66}"/>
              </a:ext>
            </a:extLst>
          </p:cNvPr>
          <p:cNvSpPr txBox="1"/>
          <p:nvPr/>
        </p:nvSpPr>
        <p:spPr>
          <a:xfrm>
            <a:off x="11446525" y="385590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1193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309E-EEE1-42FC-8A8C-C6C445D3E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22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“Governments play an important role in driving the border effects within countries.”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9125-28A2-4212-AF98-A9A40F90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002"/>
            <a:ext cx="10515600" cy="4638102"/>
          </a:xfrm>
        </p:spPr>
        <p:txBody>
          <a:bodyPr>
            <a:normAutofit/>
          </a:bodyPr>
          <a:lstStyle/>
          <a:p>
            <a:r>
              <a:rPr lang="en-US" dirty="0"/>
              <a:t>Interesting, but not surprising.  </a:t>
            </a:r>
          </a:p>
          <a:p>
            <a:r>
              <a:rPr lang="en-US" dirty="0"/>
              <a:t>Many countries have trade barriers between their provinces or states. </a:t>
            </a:r>
          </a:p>
          <a:p>
            <a:pPr lvl="1"/>
            <a:r>
              <a:rPr lang="en-US" sz="2800" dirty="0"/>
              <a:t>E.g., Canada (beer).</a:t>
            </a:r>
          </a:p>
          <a:p>
            <a:pPr lvl="1"/>
            <a:r>
              <a:rPr lang="en-US" sz="2800" dirty="0"/>
              <a:t>China. </a:t>
            </a:r>
          </a:p>
          <a:p>
            <a:pPr lvl="2"/>
            <a:r>
              <a:rPr lang="en-US" sz="2400" dirty="0"/>
              <a:t>In 2022, a new “national unified market”</a:t>
            </a:r>
          </a:p>
          <a:p>
            <a:pPr lvl="2"/>
            <a:r>
              <a:rPr lang="en-US" sz="2400" dirty="0"/>
              <a:t> as half of “dual circulation”.</a:t>
            </a:r>
          </a:p>
          <a:p>
            <a:pPr lvl="1"/>
            <a:r>
              <a:rPr lang="en-US" sz="2800" dirty="0"/>
              <a:t>In theory, the US does not have barriers between states, </a:t>
            </a:r>
          </a:p>
          <a:p>
            <a:pPr lvl="2"/>
            <a:r>
              <a:rPr lang="en-US" sz="2400" dirty="0"/>
              <a:t>thanks to the Interstate Commerce Clause of the Constitution.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A3C7D-246C-4014-8A47-DAB322C9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2505-E5D1-4282-B02A-B588D05E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Extensive vs. intensive margin of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CE05C-C959-4AC8-AA3A-FB4FA5BC2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theme highlighted throughout, ”how different is home trade [</a:t>
            </a:r>
            <a:r>
              <a:rPr lang="en-US" i="1" dirty="0"/>
              <a:t>within </a:t>
            </a:r>
            <a:r>
              <a:rPr lang="en-US" dirty="0"/>
              <a:t>the region] vs. domestic and especially foreign trade” (p.57). </a:t>
            </a:r>
          </a:p>
          <a:p>
            <a:r>
              <a:rPr lang="en-US" dirty="0"/>
              <a:t>The extensive margin of trade,</a:t>
            </a:r>
          </a:p>
          <a:p>
            <a:pPr lvl="1"/>
            <a:r>
              <a:rPr lang="en-US" dirty="0"/>
              <a:t>here represented by the # of industries a region trades with itself and</a:t>
            </a:r>
          </a:p>
          <a:p>
            <a:pPr lvl="1"/>
            <a:r>
              <a:rPr lang="en-US" dirty="0"/>
              <a:t>the number of shipments that are made by each industry, </a:t>
            </a:r>
          </a:p>
          <a:p>
            <a:pPr lvl="1"/>
            <a:r>
              <a:rPr lang="en-US" dirty="0"/>
              <a:t>explains almost half the variation of home trade that we see across regions (45.6%)</a:t>
            </a:r>
          </a:p>
          <a:p>
            <a:r>
              <a:rPr lang="en-US" dirty="0"/>
              <a:t>By contrast, “the intensive margin explains most of the variation in flows between regions.”</a:t>
            </a:r>
          </a:p>
          <a:p>
            <a:pPr lvl="1"/>
            <a:r>
              <a:rPr lang="en-US" dirty="0"/>
              <a:t>Might that be explained if economies of scale in the size of each shipment are more important when selling at longer distances?  </a:t>
            </a:r>
          </a:p>
          <a:p>
            <a:pPr lvl="1"/>
            <a:r>
              <a:rPr lang="en-US" dirty="0"/>
              <a:t>You wouldn’t use containerized cargo to ship a few miles.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8CFC5-FB5A-467B-AF27-D963097A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54186-2034-408D-A681-63252BE5BD8B}"/>
              </a:ext>
            </a:extLst>
          </p:cNvPr>
          <p:cNvSpPr txBox="1"/>
          <p:nvPr/>
        </p:nvSpPr>
        <p:spPr>
          <a:xfrm>
            <a:off x="11798645" y="86492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15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D7C7-DA9B-41F8-8145-37CCD79E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336" y="122751"/>
            <a:ext cx="10515600" cy="1364523"/>
          </a:xfrm>
        </p:spPr>
        <p:txBody>
          <a:bodyPr>
            <a:normAutofit/>
          </a:bodyPr>
          <a:lstStyle/>
          <a:p>
            <a:r>
              <a:rPr lang="en-US" sz="3600" dirty="0"/>
              <a:t>Early literature on bias toward intra-national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364FB-D3BF-411B-801E-8C80BF3DF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274"/>
            <a:ext cx="10515600" cy="51173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Wei (1996): average OECD country imports ≈ 2 ½  times as much from itself as from an otherwise identical foreign country.</a:t>
            </a:r>
          </a:p>
          <a:p>
            <a:r>
              <a:rPr lang="en-US" dirty="0"/>
              <a:t>Nitsch (2000): average EU country trades ≈ 10 times as much intranational as internationally with an EU partner country of similar size &amp; distance. </a:t>
            </a:r>
          </a:p>
          <a:p>
            <a:r>
              <a:rPr lang="en-US" dirty="0"/>
              <a:t>The original case with data on intra-provincial trade was Canada.</a:t>
            </a:r>
          </a:p>
          <a:p>
            <a:pPr lvl="1"/>
            <a:r>
              <a:rPr lang="en-US" dirty="0"/>
              <a:t>SVY have McCallum(1995) “National borders matter: Canada-US regional trade patterns,” </a:t>
            </a:r>
            <a:r>
              <a:rPr lang="en-US" i="1" dirty="0"/>
              <a:t>AER.</a:t>
            </a:r>
          </a:p>
          <a:p>
            <a:pPr lvl="1"/>
            <a:r>
              <a:rPr lang="en-US" dirty="0"/>
              <a:t>But another is Helliwell (1995, 1997, 2000).</a:t>
            </a:r>
          </a:p>
          <a:p>
            <a:r>
              <a:rPr lang="en-US" dirty="0"/>
              <a:t>The original motivation for McCallum-Helliwell was the case of Quebec.  </a:t>
            </a:r>
          </a:p>
          <a:p>
            <a:pPr lvl="1"/>
            <a:r>
              <a:rPr lang="en-US" dirty="0"/>
              <a:t>Partisans of independence argued that Quebec could prosper by trading with the US.</a:t>
            </a:r>
          </a:p>
          <a:p>
            <a:pPr lvl="1"/>
            <a:r>
              <a:rPr lang="en-US" dirty="0"/>
              <a:t>The gravity estimates showed Quebec far more dependent on intra-Canadian trade than on trade with the US.</a:t>
            </a:r>
          </a:p>
          <a:p>
            <a:pPr lvl="2"/>
            <a:r>
              <a:rPr lang="en-US" dirty="0"/>
              <a:t>By a factor of 20, before Canadian-US FTA.</a:t>
            </a:r>
          </a:p>
          <a:p>
            <a:pPr lvl="2"/>
            <a:r>
              <a:rPr lang="en-US" dirty="0"/>
              <a:t>Factor of 3-5 subsequently.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C42A2-3F78-4647-A75C-039D9F88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92AB-EA7B-4851-8C62-BDEF98C6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75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References also relevant, but missing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5E0A2-73C2-4B5C-A7A8-F5D47EE93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7957"/>
            <a:ext cx="10707477" cy="52880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Engel &amp; Rogers (1996), "How Wide is the Border?“ </a:t>
            </a:r>
            <a:r>
              <a:rPr lang="en-US" i="1" dirty="0"/>
              <a:t>AER.</a:t>
            </a:r>
          </a:p>
          <a:p>
            <a:pPr lvl="1"/>
            <a:r>
              <a:rPr lang="en-US" dirty="0"/>
              <a:t> Parsley &amp; Wei (2001), </a:t>
            </a:r>
            <a:r>
              <a:rPr lang="en-US" i="1" dirty="0"/>
              <a:t>JIE .  </a:t>
            </a:r>
            <a:r>
              <a:rPr lang="en-US" dirty="0"/>
              <a:t>Cavallo, Neiman &amp; </a:t>
            </a:r>
            <a:r>
              <a:rPr lang="en-US" dirty="0" err="1"/>
              <a:t>Rigobon</a:t>
            </a:r>
            <a:r>
              <a:rPr lang="en-US" dirty="0"/>
              <a:t> (2014), </a:t>
            </a:r>
            <a:r>
              <a:rPr lang="en-US" i="1" dirty="0"/>
              <a:t>QJE.</a:t>
            </a:r>
            <a:br>
              <a:rPr lang="en-US" dirty="0"/>
            </a:br>
            <a:r>
              <a:rPr lang="en-US" dirty="0"/>
              <a:t>  </a:t>
            </a:r>
          </a:p>
          <a:p>
            <a:r>
              <a:rPr lang="en-US" dirty="0"/>
              <a:t>Rose (2000), “One Money, One Market: Estimating the Effect of Common Currencies on Trade,” </a:t>
            </a:r>
            <a:r>
              <a:rPr lang="en-US" i="1" dirty="0"/>
              <a:t>EP;</a:t>
            </a:r>
          </a:p>
          <a:p>
            <a:pPr lvl="1"/>
            <a:r>
              <a:rPr lang="en-US" dirty="0"/>
              <a:t>and the many associated CU-motivated papers that followed.</a:t>
            </a:r>
          </a:p>
          <a:p>
            <a:r>
              <a:rPr lang="en-US" dirty="0"/>
              <a:t>True, the Rose data set is mostly sovereign countries; but it also includes some sub-national units.</a:t>
            </a:r>
          </a:p>
          <a:p>
            <a:r>
              <a:rPr lang="en-US" dirty="0"/>
              <a:t>Effect of “Political union” dummy on bilateral trade in Rose research: </a:t>
            </a:r>
          </a:p>
          <a:p>
            <a:pPr lvl="1"/>
            <a:r>
              <a:rPr lang="en-US" dirty="0"/>
              <a:t>coefficient estimated at 1.3;  Or 1.1 in 2002 paper;  </a:t>
            </a:r>
          </a:p>
          <a:p>
            <a:pPr lvl="1"/>
            <a:r>
              <a:rPr lang="en-US" dirty="0"/>
              <a:t>controlling for common language, currency, &amp; many other gravity variables </a:t>
            </a:r>
          </a:p>
          <a:p>
            <a:pPr lvl="1"/>
            <a:r>
              <a:rPr lang="en-US" dirty="0"/>
              <a:t>=&gt; French overseas departments Martinique &amp; Guadeloupe trade 3.0 times [=exp(1.1)] as much with mainland France as do sovereign former colonies Dominica &amp; Saint Lucia.  </a:t>
            </a:r>
          </a:p>
          <a:p>
            <a:pPr lvl="1"/>
            <a:r>
              <a:rPr lang="en-US" dirty="0"/>
              <a:t>≈ 1.2 “Effect of international border” in S-V-Y, Table 1</a:t>
            </a:r>
            <a:r>
              <a:rPr lang="en-US" b="1" dirty="0"/>
              <a:t>, </a:t>
            </a:r>
            <a:r>
              <a:rPr lang="en-US" dirty="0"/>
              <a:t>when controlling for language.</a:t>
            </a:r>
          </a:p>
          <a:p>
            <a:pPr lvl="1"/>
            <a:r>
              <a:rPr lang="en-US" dirty="0"/>
              <a:t>SVY have far better data to get at this.  But interesting that answer looks similar.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C1B80-B48C-4813-B9D4-C6CAD8E9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2100D-D051-4DAA-868D-9F68384EA70D}"/>
              </a:ext>
            </a:extLst>
          </p:cNvPr>
          <p:cNvSpPr txBox="1"/>
          <p:nvPr/>
        </p:nvSpPr>
        <p:spPr>
          <a:xfrm>
            <a:off x="11798645" y="86492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299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95EA-9289-4822-A1EE-BAEF2E4F7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871" y="209323"/>
            <a:ext cx="9893147" cy="1817783"/>
          </a:xfrm>
        </p:spPr>
        <p:txBody>
          <a:bodyPr>
            <a:normAutofit/>
          </a:bodyPr>
          <a:lstStyle/>
          <a:p>
            <a:r>
              <a:rPr lang="en-US" sz="5300" dirty="0"/>
              <a:t>Exploring European Regional Trade </a:t>
            </a:r>
            <a:br>
              <a:rPr lang="en-US" sz="1200" dirty="0"/>
            </a:br>
            <a:r>
              <a:rPr lang="en-US" sz="4400" dirty="0"/>
              <a:t>by </a:t>
            </a:r>
            <a:r>
              <a:rPr lang="en-US" sz="4400" dirty="0" err="1"/>
              <a:t>Santamaría</a:t>
            </a:r>
            <a:r>
              <a:rPr lang="en-US" sz="4400" dirty="0"/>
              <a:t>, Ventura &amp; </a:t>
            </a:r>
            <a:r>
              <a:rPr lang="en-US" sz="4400" dirty="0" err="1"/>
              <a:t>Yeşilbayraktar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F2840-8E7B-4FF1-A120-BC0B7CDF0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863" y="4174916"/>
            <a:ext cx="9481851" cy="2556392"/>
          </a:xfrm>
        </p:spPr>
        <p:txBody>
          <a:bodyPr>
            <a:normAutofit/>
          </a:bodyPr>
          <a:lstStyle/>
          <a:p>
            <a:r>
              <a:rPr lang="en-US" sz="4200" dirty="0"/>
              <a:t>Jeffrey Frankel, Harvard University</a:t>
            </a:r>
            <a:endParaRPr lang="en-US" sz="1000" dirty="0"/>
          </a:p>
          <a:p>
            <a:r>
              <a:rPr lang="en-US" sz="4000" dirty="0" err="1"/>
              <a:t>ISoM</a:t>
            </a:r>
            <a:r>
              <a:rPr lang="en-US" sz="4000" dirty="0"/>
              <a:t>, Bank of Greece, Athens, 21 June, 2022</a:t>
            </a:r>
          </a:p>
        </p:txBody>
      </p:sp>
      <p:pic>
        <p:nvPicPr>
          <p:cNvPr id="1027" name="Picture 3" descr="Responsibilities – Oscilaciones">
            <a:extLst>
              <a:ext uri="{FF2B5EF4-FFF2-40B4-BE49-F238E27FC236}">
                <a16:creationId xmlns:a16="http://schemas.microsoft.com/office/drawing/2014/main" id="{76797AC9-6FC5-4CD1-880C-A25B3F97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27" y="5467892"/>
            <a:ext cx="2637086" cy="118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4FA3CD-4382-4A88-AD81-53E305AA5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821" y="2020213"/>
            <a:ext cx="2722792" cy="18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3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46CC2D-E783-47F1-A881-08B24C966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6086" y="2356386"/>
            <a:ext cx="5987960" cy="43513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504E560-5AD7-4DF1-8C93-A7FF8F342797}"/>
              </a:ext>
            </a:extLst>
          </p:cNvPr>
          <p:cNvSpPr txBox="1">
            <a:spLocks/>
          </p:cNvSpPr>
          <p:nvPr/>
        </p:nvSpPr>
        <p:spPr>
          <a:xfrm>
            <a:off x="838200" y="-94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Appendix 1:</a:t>
            </a:r>
            <a:br>
              <a:rPr lang="en-US" sz="3600" dirty="0"/>
            </a:br>
            <a:r>
              <a:rPr lang="en-US" sz="3600" dirty="0"/>
              <a:t>Distance explains much of home bias, but not all.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27322-C928-4883-95EC-1FC4BC579605}"/>
              </a:ext>
            </a:extLst>
          </p:cNvPr>
          <p:cNvSpPr txBox="1"/>
          <p:nvPr/>
        </p:nvSpPr>
        <p:spPr>
          <a:xfrm>
            <a:off x="3833873" y="1630499"/>
            <a:ext cx="753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Figure 7: Normalized Market Shares: Data vs Predicted, </a:t>
            </a:r>
            <a:r>
              <a:rPr lang="en-US" dirty="0"/>
              <a:t>p.17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063D2A-3056-4540-8E92-CDFE1D8EF663}"/>
              </a:ext>
            </a:extLst>
          </p:cNvPr>
          <p:cNvSpPr txBox="1"/>
          <p:nvPr/>
        </p:nvSpPr>
        <p:spPr>
          <a:xfrm>
            <a:off x="449852" y="2476960"/>
            <a:ext cx="358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Actual “Normalized Market Share,” aka </a:t>
            </a:r>
            <a:r>
              <a:rPr lang="en-US" sz="2400" b="1" i="1" dirty="0"/>
              <a:t>Trade Intensity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1A11A4-A858-4DD8-8326-BB1735E8B086}"/>
              </a:ext>
            </a:extLst>
          </p:cNvPr>
          <p:cNvSpPr/>
          <p:nvPr/>
        </p:nvSpPr>
        <p:spPr>
          <a:xfrm rot="18261905">
            <a:off x="6835808" y="2916131"/>
            <a:ext cx="692152" cy="867895"/>
          </a:xfrm>
          <a:prstGeom prst="roundRect">
            <a:avLst/>
          </a:prstGeom>
          <a:noFill/>
          <a:ln w="57150">
            <a:solidFill>
              <a:srgbClr val="AA2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6F84DB-BA4C-488D-B81B-44B482E83A47}"/>
              </a:ext>
            </a:extLst>
          </p:cNvPr>
          <p:cNvSpPr/>
          <p:nvPr/>
        </p:nvSpPr>
        <p:spPr>
          <a:xfrm rot="1173885">
            <a:off x="7275822" y="3310489"/>
            <a:ext cx="1804374" cy="920839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934AD0-FE6D-42D4-8E5A-B8E28E9C4E03}"/>
              </a:ext>
            </a:extLst>
          </p:cNvPr>
          <p:cNvSpPr/>
          <p:nvPr/>
        </p:nvSpPr>
        <p:spPr>
          <a:xfrm rot="17545226">
            <a:off x="8071970" y="3576773"/>
            <a:ext cx="1775517" cy="1890210"/>
          </a:xfrm>
          <a:prstGeom prst="roundRect">
            <a:avLst/>
          </a:prstGeom>
          <a:noFill/>
          <a:ln w="57150">
            <a:solidFill>
              <a:srgbClr val="0F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EB2FE-B9AB-4D20-B197-5D37741B5BC2}"/>
              </a:ext>
            </a:extLst>
          </p:cNvPr>
          <p:cNvSpPr txBox="1"/>
          <p:nvPr/>
        </p:nvSpPr>
        <p:spPr>
          <a:xfrm>
            <a:off x="10131421" y="4385069"/>
            <a:ext cx="1608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International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D41992-2CF0-4E36-86FB-592CD712F8D4}"/>
              </a:ext>
            </a:extLst>
          </p:cNvPr>
          <p:cNvSpPr txBox="1"/>
          <p:nvPr/>
        </p:nvSpPr>
        <p:spPr>
          <a:xfrm>
            <a:off x="8421963" y="2620537"/>
            <a:ext cx="114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Within-country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8AB98-3F00-4CC3-95F2-01A371D13A3D}"/>
              </a:ext>
            </a:extLst>
          </p:cNvPr>
          <p:cNvSpPr txBox="1"/>
          <p:nvPr/>
        </p:nvSpPr>
        <p:spPr>
          <a:xfrm>
            <a:off x="5996412" y="2398364"/>
            <a:ext cx="114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Within- region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5D9964A-00C4-4EB3-A98A-3BD0A2ED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309E-EEE1-42FC-8A8C-C6C445D3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Appendix 2: “Governments play an important role in driving the border effects within countries.”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9125-28A2-4212-AF98-A9A40F90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3480"/>
          </a:xfrm>
        </p:spPr>
        <p:txBody>
          <a:bodyPr>
            <a:normAutofit/>
          </a:bodyPr>
          <a:lstStyle/>
          <a:p>
            <a:r>
              <a:rPr lang="en-US" dirty="0"/>
              <a:t>Possible welfare implications for policy?</a:t>
            </a:r>
          </a:p>
          <a:p>
            <a:r>
              <a:rPr lang="en-US" dirty="0"/>
              <a:t> In a Krugman (1980, 1991) type trade model, </a:t>
            </a:r>
            <a:br>
              <a:rPr lang="en-US" dirty="0"/>
            </a:br>
            <a:r>
              <a:rPr lang="en-US" dirty="0"/>
              <a:t>nearby units constitute Natural Trading Areas:</a:t>
            </a:r>
          </a:p>
          <a:p>
            <a:pPr lvl="1"/>
            <a:r>
              <a:rPr lang="en-US" dirty="0"/>
              <a:t>=&gt; The priority for removing trade barriers should be among neighbors.</a:t>
            </a:r>
          </a:p>
          <a:p>
            <a:pPr lvl="1"/>
            <a:r>
              <a:rPr lang="en-US" dirty="0"/>
              <a:t>Intuitively, trade-creation will dominate trade-diversion.</a:t>
            </a:r>
          </a:p>
          <a:p>
            <a:pPr lvl="1"/>
            <a:r>
              <a:rPr lang="en-US" dirty="0"/>
              <a:t>Up to a point.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But the “New trade theory” of monopolistic competition has been overtaken by the “New </a:t>
            </a:r>
            <a:r>
              <a:rPr lang="en-US" dirty="0" err="1"/>
              <a:t>new</a:t>
            </a:r>
            <a:r>
              <a:rPr lang="en-US" dirty="0"/>
              <a:t> trade theory” of heterogeneous firms.</a:t>
            </a:r>
          </a:p>
          <a:p>
            <a:pPr lvl="1"/>
            <a:r>
              <a:rPr lang="en-US" dirty="0"/>
              <a:t>Head &amp; Mayer (2014), “Gravity Equations: Workhorse, Toolkit, &amp; Cookbook.”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A3C7D-246C-4014-8A47-DAB322C9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F6D21-5ED9-41D7-A37E-DD3794CA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15" y="332080"/>
            <a:ext cx="6939708" cy="1298419"/>
          </a:xfrm>
        </p:spPr>
        <p:txBody>
          <a:bodyPr>
            <a:normAutofit/>
          </a:bodyPr>
          <a:lstStyle/>
          <a:p>
            <a:r>
              <a:rPr lang="en-US" sz="3600" dirty="0"/>
              <a:t>Exploring European Regional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591B2-6534-4815-B260-354FF107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23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Analysis of intra-European trade:</a:t>
            </a:r>
          </a:p>
          <a:p>
            <a:pPr lvl="1"/>
            <a:r>
              <a:rPr lang="en-US" dirty="0"/>
              <a:t>between countries (“border effect”),</a:t>
            </a:r>
          </a:p>
          <a:p>
            <a:pPr lvl="1"/>
            <a:r>
              <a:rPr lang="en-US" dirty="0"/>
              <a:t>between regions within a country (sub-national ”regional effect”),</a:t>
            </a:r>
          </a:p>
          <a:p>
            <a:pPr lvl="1"/>
            <a:r>
              <a:rPr lang="en-US" dirty="0"/>
              <a:t>Within sub-national regions (“home effect”).</a:t>
            </a:r>
            <a:br>
              <a:rPr lang="en-US" sz="2000" dirty="0"/>
            </a:br>
            <a:endParaRPr lang="en-US" sz="2000" dirty="0"/>
          </a:p>
          <a:p>
            <a:r>
              <a:rPr lang="en-US" dirty="0"/>
              <a:t>Santamaria, Ventura &amp; </a:t>
            </a:r>
            <a:r>
              <a:rPr lang="en-US" dirty="0" err="1"/>
              <a:t>Yesilbayraktar</a:t>
            </a:r>
            <a:r>
              <a:rPr lang="en-US" dirty="0"/>
              <a:t> is a </a:t>
            </a:r>
            <a:r>
              <a:rPr lang="en-US" dirty="0" err="1"/>
              <a:t>SaVvY</a:t>
            </a:r>
            <a:r>
              <a:rPr lang="en-US" dirty="0"/>
              <a:t> paper.</a:t>
            </a:r>
          </a:p>
          <a:p>
            <a:r>
              <a:rPr lang="en-US" dirty="0"/>
              <a:t>Very thorough. </a:t>
            </a:r>
            <a:br>
              <a:rPr lang="en-US" sz="2000" dirty="0"/>
            </a:br>
            <a:endParaRPr lang="en-US" sz="2000" dirty="0"/>
          </a:p>
          <a:p>
            <a:r>
              <a:rPr lang="en-US" dirty="0"/>
              <a:t>Please explain in the first paragraph what you mean by “region”:</a:t>
            </a:r>
          </a:p>
          <a:p>
            <a:pPr lvl="1"/>
            <a:r>
              <a:rPr lang="en-US" dirty="0"/>
              <a:t>= a sub-national unit, like a province.  E.g., Catalonia.</a:t>
            </a:r>
          </a:p>
          <a:p>
            <a:pPr lvl="1"/>
            <a:r>
              <a:rPr lang="en-US" dirty="0"/>
              <a:t>Otherwise, a region could be supra-national.  E.g., Scandinavia. </a:t>
            </a:r>
          </a:p>
          <a:p>
            <a:pPr lvl="1"/>
            <a:r>
              <a:rPr lang="en-US" dirty="0"/>
              <a:t>In Google Scholar, “regional trading” has the latter interpretation.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DEC6D-FE5B-4735-BCF8-30F26842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285" y="66092"/>
            <a:ext cx="4334825" cy="28698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821156-9069-440F-9327-01E53D4A138E}"/>
              </a:ext>
            </a:extLst>
          </p:cNvPr>
          <p:cNvSpPr/>
          <p:nvPr/>
        </p:nvSpPr>
        <p:spPr>
          <a:xfrm>
            <a:off x="8216722" y="77121"/>
            <a:ext cx="19959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latin typeface="LMRoman12-Regular"/>
              </a:rPr>
              <a:t>Fig. 7: </a:t>
            </a:r>
            <a:r>
              <a:rPr lang="en-US" sz="1100" dirty="0">
                <a:latin typeface="LMRoman10-Regular"/>
              </a:rPr>
              <a:t>Normalized Market Shares: Foreign</a:t>
            </a:r>
            <a:endParaRPr lang="en-US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9982B-5F84-48F5-81FE-E886FC29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6FA0-C27D-4824-9278-CABABD657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8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The dataset is exciting: </a:t>
            </a:r>
            <a:br>
              <a:rPr lang="en-US" sz="3600" dirty="0"/>
            </a:br>
            <a:r>
              <a:rPr lang="en-US" sz="3200" dirty="0"/>
              <a:t>Detailed trade flows across European regions, by industry,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9E133-10C9-48FC-B5E6-C1DA5C63F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65" y="1586430"/>
            <a:ext cx="10608325" cy="52109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from European Road Freight Transport survey. </a:t>
            </a:r>
          </a:p>
          <a:p>
            <a:r>
              <a:rPr lang="en-US" dirty="0"/>
              <a:t>Goods trade among 269 regions, 24 European countries (2011-17).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A nice application of the gravity model.</a:t>
            </a:r>
          </a:p>
          <a:p>
            <a:pPr lvl="1"/>
            <a:r>
              <a:rPr lang="en-US" dirty="0"/>
              <a:t>Valuable to have such granular data for sub-national units.</a:t>
            </a:r>
          </a:p>
          <a:p>
            <a:pPr lvl="1"/>
            <a:r>
              <a:rPr lang="en-US" dirty="0"/>
              <a:t>One theme: trade at level of sub-national regions differs from national level.</a:t>
            </a:r>
          </a:p>
          <a:p>
            <a:pPr lvl="1"/>
            <a:r>
              <a:rPr lang="en-US" dirty="0"/>
              <a:t>But I notice some respects in which it looks similar. “Home bias” is sort of fractal.</a:t>
            </a:r>
            <a:br>
              <a:rPr lang="en-US" sz="800" dirty="0"/>
            </a:br>
            <a:endParaRPr lang="en-US" sz="800" dirty="0"/>
          </a:p>
          <a:p>
            <a:r>
              <a:rPr lang="en-US" dirty="0"/>
              <a:t>Data limitations:</a:t>
            </a:r>
          </a:p>
          <a:p>
            <a:pPr lvl="1"/>
            <a:r>
              <a:rPr lang="en-US" dirty="0"/>
              <a:t>Trade only within Europe.  </a:t>
            </a:r>
          </a:p>
          <a:p>
            <a:pPr lvl="2"/>
            <a:r>
              <a:rPr lang="en-US" sz="2200" dirty="0"/>
              <a:t>The European focus is fine.</a:t>
            </a:r>
          </a:p>
          <a:p>
            <a:pPr lvl="2"/>
            <a:r>
              <a:rPr lang="en-US" sz="2200" dirty="0"/>
              <a:t>But, e.g., European “remoteness” </a:t>
            </a:r>
            <a:r>
              <a:rPr lang="en-US" sz="1700" dirty="0"/>
              <a:t>(Fig.12, p.23) </a:t>
            </a:r>
            <a:r>
              <a:rPr lang="en-US" sz="2200" dirty="0"/>
              <a:t>differs from true “international remoteness.” </a:t>
            </a:r>
            <a:br>
              <a:rPr lang="en-US" sz="800" dirty="0"/>
            </a:br>
            <a:endParaRPr lang="en-US" sz="800" dirty="0"/>
          </a:p>
          <a:p>
            <a:pPr lvl="1"/>
            <a:r>
              <a:rPr lang="en-US" dirty="0"/>
              <a:t>Only trucking data.  No train, ship, or air transport.</a:t>
            </a:r>
          </a:p>
          <a:p>
            <a:pPr lvl="2"/>
            <a:r>
              <a:rPr lang="en-US" sz="2200" dirty="0"/>
              <a:t>Must make a big difference, in particular, for islands.</a:t>
            </a:r>
          </a:p>
          <a:p>
            <a:pPr lvl="2"/>
            <a:r>
              <a:rPr lang="en-US" sz="2200" dirty="0"/>
              <a:t>In fact, how are Mediterranean islands counted at all?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E4EAD-96FB-488D-A4E8-E51E8C4C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7B89-56C8-4FAF-A7D4-099F335F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955"/>
            <a:ext cx="10046465" cy="1167569"/>
          </a:xfrm>
        </p:spPr>
        <p:txBody>
          <a:bodyPr>
            <a:normAutofit/>
          </a:bodyPr>
          <a:lstStyle/>
          <a:p>
            <a:r>
              <a:rPr lang="en-US" sz="3600" dirty="0"/>
              <a:t>Size of pair of units explains some of bilateral trade, </a:t>
            </a:r>
            <a:br>
              <a:rPr lang="en-US" sz="3600" dirty="0"/>
            </a:br>
            <a:r>
              <a:rPr lang="en-US" sz="3600" dirty="0"/>
              <a:t>but the geographical level appears more important.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7C0C3B-3470-4467-813D-649452899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077" y="1619483"/>
            <a:ext cx="7115708" cy="5170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2EDA1-EFF7-406C-A8CE-6B5F3BFE53E2}"/>
              </a:ext>
            </a:extLst>
          </p:cNvPr>
          <p:cNvSpPr txBox="1"/>
          <p:nvPr/>
        </p:nvSpPr>
        <p:spPr>
          <a:xfrm>
            <a:off x="901543" y="2686283"/>
            <a:ext cx="147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Actual </a:t>
            </a:r>
          </a:p>
          <a:p>
            <a:r>
              <a:rPr lang="en-US" sz="2400" dirty="0"/>
              <a:t>bilateral </a:t>
            </a:r>
          </a:p>
          <a:p>
            <a:r>
              <a:rPr lang="en-US" sz="2400" dirty="0"/>
              <a:t>trade</a:t>
            </a:r>
            <a:endParaRPr lang="en-US" sz="24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302B9-6F79-4976-AFB8-628405E15421}"/>
              </a:ext>
            </a:extLst>
          </p:cNvPr>
          <p:cNvSpPr txBox="1"/>
          <p:nvPr/>
        </p:nvSpPr>
        <p:spPr>
          <a:xfrm>
            <a:off x="7787106" y="5815075"/>
            <a:ext cx="3549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Trade predicted </a:t>
            </a:r>
            <a:br>
              <a:rPr lang="en-US" sz="2400" dirty="0"/>
            </a:br>
            <a:r>
              <a:rPr lang="en-US" sz="2400" b="1" dirty="0"/>
              <a:t>s</a:t>
            </a:r>
            <a:r>
              <a:rPr lang="en-US" sz="2400" b="1" i="1" dirty="0"/>
              <a:t>olely by size of units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1695E5-44E3-4EAC-95A0-7282570DF25E}"/>
              </a:ext>
            </a:extLst>
          </p:cNvPr>
          <p:cNvSpPr/>
          <p:nvPr/>
        </p:nvSpPr>
        <p:spPr>
          <a:xfrm rot="20580751">
            <a:off x="4144578" y="2340423"/>
            <a:ext cx="3482641" cy="389938"/>
          </a:xfrm>
          <a:prstGeom prst="roundRect">
            <a:avLst/>
          </a:prstGeom>
          <a:noFill/>
          <a:ln w="57150">
            <a:solidFill>
              <a:srgbClr val="AA2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C06F18-D0B9-4913-8004-EB64B16F08E3}"/>
              </a:ext>
            </a:extLst>
          </p:cNvPr>
          <p:cNvSpPr/>
          <p:nvPr/>
        </p:nvSpPr>
        <p:spPr>
          <a:xfrm rot="20585301">
            <a:off x="3952351" y="2826552"/>
            <a:ext cx="3943123" cy="725804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D15B27-B749-4DEC-96C1-B42E7D8F6631}"/>
              </a:ext>
            </a:extLst>
          </p:cNvPr>
          <p:cNvSpPr/>
          <p:nvPr/>
        </p:nvSpPr>
        <p:spPr>
          <a:xfrm rot="20557329">
            <a:off x="4217977" y="3228581"/>
            <a:ext cx="4033381" cy="1117435"/>
          </a:xfrm>
          <a:prstGeom prst="roundRect">
            <a:avLst/>
          </a:prstGeom>
          <a:noFill/>
          <a:ln w="57150">
            <a:solidFill>
              <a:srgbClr val="0F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556C92-C051-467C-99A8-07FCBA7DD43E}"/>
              </a:ext>
            </a:extLst>
          </p:cNvPr>
          <p:cNvSpPr txBox="1"/>
          <p:nvPr/>
        </p:nvSpPr>
        <p:spPr>
          <a:xfrm>
            <a:off x="8558451" y="3503534"/>
            <a:ext cx="1969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International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875B85-8A56-4500-8595-EC0511F9AC4B}"/>
              </a:ext>
            </a:extLst>
          </p:cNvPr>
          <p:cNvSpPr txBox="1"/>
          <p:nvPr/>
        </p:nvSpPr>
        <p:spPr>
          <a:xfrm>
            <a:off x="7926762" y="2422240"/>
            <a:ext cx="1889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Within-country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43DDA-7235-4E4A-A6FD-4089EAED59A5}"/>
              </a:ext>
            </a:extLst>
          </p:cNvPr>
          <p:cNvSpPr txBox="1"/>
          <p:nvPr/>
        </p:nvSpPr>
        <p:spPr>
          <a:xfrm>
            <a:off x="3430033" y="2255146"/>
            <a:ext cx="1889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Within-region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70CD98-0417-43EB-876F-1C788A59A397}"/>
              </a:ext>
            </a:extLst>
          </p:cNvPr>
          <p:cNvSpPr/>
          <p:nvPr/>
        </p:nvSpPr>
        <p:spPr>
          <a:xfrm>
            <a:off x="3171274" y="1444215"/>
            <a:ext cx="6042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u="none" strike="noStrike" baseline="0" dirty="0">
                <a:latin typeface="LMRoman12-Regular"/>
              </a:rPr>
              <a:t>Figure 5: </a:t>
            </a:r>
            <a:r>
              <a:rPr lang="en-US" sz="2400" dirty="0">
                <a:latin typeface="LMRoman10-Regular"/>
              </a:rPr>
              <a:t>Actual vs Predicted: log(</a:t>
            </a:r>
            <a:r>
              <a:rPr lang="en-US" sz="2400" i="1" dirty="0" err="1">
                <a:latin typeface="LMMathItalic10-Regular"/>
              </a:rPr>
              <a:t>X</a:t>
            </a:r>
            <a:r>
              <a:rPr lang="en-US" sz="2400" b="0" i="1" u="none" strike="noStrike" baseline="0" dirty="0" err="1">
                <a:latin typeface="LMMathItalic8-Regular"/>
              </a:rPr>
              <a:t>nm</a:t>
            </a:r>
            <a:r>
              <a:rPr lang="en-US" sz="2400" dirty="0">
                <a:latin typeface="LMRoman10-Regular"/>
              </a:rPr>
              <a:t>) </a:t>
            </a:r>
            <a:r>
              <a:rPr lang="en-US" dirty="0">
                <a:latin typeface="LMRoman10-Regular"/>
              </a:rPr>
              <a:t>p.14</a:t>
            </a:r>
            <a:r>
              <a:rPr lang="en-US" sz="1000" dirty="0">
                <a:latin typeface="LMRoman10-Regular"/>
              </a:rPr>
              <a:t>; was Fig. 3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7F8FA-87DE-497B-ABDF-F5459435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7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DE645-8A13-45B6-AB08-A3654320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167"/>
            <a:ext cx="10515600" cy="1261030"/>
          </a:xfrm>
        </p:spPr>
        <p:txBody>
          <a:bodyPr>
            <a:normAutofit/>
          </a:bodyPr>
          <a:lstStyle/>
          <a:p>
            <a:r>
              <a:rPr lang="en-US" sz="3600" dirty="0"/>
              <a:t>Essential gravity control: bilateral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A3B5-4CA9-46E9-9F52-FE084575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78" y="1558486"/>
            <a:ext cx="10840597" cy="484837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600" dirty="0"/>
              <a:t>Distance actually traveled is indeed better than straight-line distance,</a:t>
            </a:r>
          </a:p>
          <a:p>
            <a:pPr lvl="1"/>
            <a:r>
              <a:rPr lang="en-US" sz="3100" dirty="0"/>
              <a:t>though a few gravity studies have measured shipping distance.</a:t>
            </a:r>
            <a:br>
              <a:rPr lang="en-US" sz="1000" dirty="0"/>
            </a:br>
            <a:br>
              <a:rPr lang="en-US" sz="1000" dirty="0"/>
            </a:br>
            <a:endParaRPr lang="en-US" sz="1000" dirty="0"/>
          </a:p>
          <a:p>
            <a:pPr lvl="0"/>
            <a:r>
              <a:rPr lang="en-US" sz="3600" dirty="0"/>
              <a:t>SVY: Estimated effect of (log) bilateral distance on (log) trade ≈ 1</a:t>
            </a:r>
            <a:r>
              <a:rPr lang="en-US" sz="1000" dirty="0"/>
              <a:t> </a:t>
            </a:r>
            <a:r>
              <a:rPr lang="en-US" sz="3600" dirty="0"/>
              <a:t>.</a:t>
            </a:r>
          </a:p>
          <a:p>
            <a:pPr lvl="1"/>
            <a:r>
              <a:rPr lang="en-US" sz="3100" dirty="0"/>
              <a:t>Many other gravity studies have found the same.</a:t>
            </a:r>
          </a:p>
          <a:p>
            <a:pPr lvl="1"/>
            <a:r>
              <a:rPr lang="en-US" sz="3100" dirty="0"/>
              <a:t>One is tempted to declare a universal law: </a:t>
            </a:r>
            <a:br>
              <a:rPr lang="en-US" sz="3100" dirty="0"/>
            </a:br>
            <a:r>
              <a:rPr lang="en-US" sz="3100" dirty="0"/>
              <a:t>increasing bilateral distance by 10% reduces bilateral trade by 10%.</a:t>
            </a:r>
          </a:p>
          <a:p>
            <a:pPr lvl="1"/>
            <a:r>
              <a:rPr lang="en-US" sz="3100" dirty="0"/>
              <a:t>It’s a contribution to show that it works even on small regional distances.</a:t>
            </a:r>
            <a:br>
              <a:rPr lang="en-US" sz="1000" dirty="0"/>
            </a:br>
            <a:br>
              <a:rPr lang="en-US" sz="1000" dirty="0"/>
            </a:br>
            <a:endParaRPr lang="en-US" sz="1000" dirty="0"/>
          </a:p>
          <a:p>
            <a:r>
              <a:rPr lang="en-US" sz="3600" dirty="0"/>
              <a:t>SVY: The distance coefficient seems robust.</a:t>
            </a:r>
          </a:p>
          <a:p>
            <a:pPr lvl="1"/>
            <a:r>
              <a:rPr lang="en-US" sz="3100" dirty="0"/>
              <a:t>It does not correlate strongly with size of the country, number of regions,</a:t>
            </a:r>
            <a:br>
              <a:rPr lang="en-US" sz="3100" dirty="0"/>
            </a:br>
            <a:r>
              <a:rPr lang="en-US" sz="3100" dirty="0"/>
              <a:t>type of government, or structure at the country level.</a:t>
            </a:r>
          </a:p>
          <a:p>
            <a:pPr lvl="1"/>
            <a:r>
              <a:rPr lang="en-US" sz="3100" dirty="0"/>
              <a:t>Results aren’t much affected if specification allows non-linearity in distance </a:t>
            </a:r>
            <a:br>
              <a:rPr lang="en-US" sz="3100" dirty="0"/>
            </a:br>
            <a:r>
              <a:rPr lang="en-US" sz="2300" dirty="0"/>
              <a:t>(Table 1, p.28).  </a:t>
            </a:r>
          </a:p>
          <a:p>
            <a:pPr lvl="1"/>
            <a:r>
              <a:rPr lang="en-US" sz="3100" dirty="0"/>
              <a:t>I.e., the effect going from 10 miles to 11 ≈ going from 1,000 to 1,100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1EA26-AC69-4B84-BD39-A60490B4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125D-3681-40F0-B6E1-B1FF0FE4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324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After normalizing by size, distance explains much of home bias.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68220E-3FAE-4A33-8929-E0180855C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434" y="2060149"/>
            <a:ext cx="7200154" cy="4950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13C864-22B8-4AE3-9955-65046273BDE6}"/>
              </a:ext>
            </a:extLst>
          </p:cNvPr>
          <p:cNvSpPr txBox="1"/>
          <p:nvPr/>
        </p:nvSpPr>
        <p:spPr>
          <a:xfrm>
            <a:off x="3822853" y="1454227"/>
            <a:ext cx="762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Figure 15: Normalized Market Shares: Data vs Predicted</a:t>
            </a:r>
            <a:r>
              <a:rPr lang="en-US" dirty="0"/>
              <a:t>, p.26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CDFD2-3315-46E0-8269-6405D6B5E2E4}"/>
              </a:ext>
            </a:extLst>
          </p:cNvPr>
          <p:cNvSpPr txBox="1"/>
          <p:nvPr/>
        </p:nvSpPr>
        <p:spPr>
          <a:xfrm>
            <a:off x="262890" y="2491694"/>
            <a:ext cx="3838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Actual “Normalized Market Share,”</a:t>
            </a:r>
            <a:br>
              <a:rPr lang="en-US" sz="2400" dirty="0"/>
            </a:br>
            <a:r>
              <a:rPr lang="en-US" sz="2000" dirty="0"/>
              <a:t> aka </a:t>
            </a:r>
            <a:r>
              <a:rPr lang="en-US" sz="2000" b="1" i="1" dirty="0"/>
              <a:t>Trade Intensity </a:t>
            </a:r>
            <a:r>
              <a:rPr lang="en-US" sz="2000" dirty="0"/>
              <a:t>or </a:t>
            </a:r>
            <a:r>
              <a:rPr lang="en-US" sz="2000" b="1" i="1" dirty="0"/>
              <a:t>Concentration ratio</a:t>
            </a:r>
            <a:r>
              <a:rPr lang="en-US" sz="2200" b="1" i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E3C37-9F84-4024-AB52-B84D40E69208}"/>
              </a:ext>
            </a:extLst>
          </p:cNvPr>
          <p:cNvSpPr txBox="1"/>
          <p:nvPr/>
        </p:nvSpPr>
        <p:spPr>
          <a:xfrm>
            <a:off x="8901630" y="6011544"/>
            <a:ext cx="3051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Predicted </a:t>
            </a:r>
            <a:r>
              <a:rPr lang="en-US" sz="2400" b="1" i="1" dirty="0"/>
              <a:t>by distance</a:t>
            </a:r>
            <a:br>
              <a:rPr lang="en-US" sz="2000" dirty="0"/>
            </a:br>
            <a:r>
              <a:rPr lang="en-US" dirty="0"/>
              <a:t>(in calibration exercise)</a:t>
            </a:r>
            <a:endParaRPr lang="en-US" i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8B970F-B273-42E2-817E-6F6DD69A8694}"/>
              </a:ext>
            </a:extLst>
          </p:cNvPr>
          <p:cNvSpPr/>
          <p:nvPr/>
        </p:nvSpPr>
        <p:spPr>
          <a:xfrm rot="19971073">
            <a:off x="8010296" y="2671878"/>
            <a:ext cx="2103023" cy="658471"/>
          </a:xfrm>
          <a:prstGeom prst="roundRect">
            <a:avLst/>
          </a:prstGeom>
          <a:noFill/>
          <a:ln w="57150">
            <a:solidFill>
              <a:srgbClr val="AA2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F12BB4-C08E-44FE-AC99-6BDB01CA4029}"/>
              </a:ext>
            </a:extLst>
          </p:cNvPr>
          <p:cNvSpPr/>
          <p:nvPr/>
        </p:nvSpPr>
        <p:spPr>
          <a:xfrm rot="20038700">
            <a:off x="7236894" y="3313727"/>
            <a:ext cx="1626315" cy="920839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E999BA-9952-4ED9-AB4D-13C7D6C7F903}"/>
              </a:ext>
            </a:extLst>
          </p:cNvPr>
          <p:cNvSpPr/>
          <p:nvPr/>
        </p:nvSpPr>
        <p:spPr>
          <a:xfrm rot="20035576">
            <a:off x="5827159" y="3613633"/>
            <a:ext cx="1775517" cy="1836844"/>
          </a:xfrm>
          <a:prstGeom prst="roundRect">
            <a:avLst/>
          </a:prstGeom>
          <a:noFill/>
          <a:ln w="57150">
            <a:solidFill>
              <a:srgbClr val="0F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422D27-DAE6-4A1D-A3EA-2E5E2F252CEB}"/>
              </a:ext>
            </a:extLst>
          </p:cNvPr>
          <p:cNvSpPr txBox="1"/>
          <p:nvPr/>
        </p:nvSpPr>
        <p:spPr>
          <a:xfrm>
            <a:off x="4700095" y="3393552"/>
            <a:ext cx="1608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International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AB88C-0EF2-4614-862E-2DDA50DF14CB}"/>
              </a:ext>
            </a:extLst>
          </p:cNvPr>
          <p:cNvSpPr txBox="1"/>
          <p:nvPr/>
        </p:nvSpPr>
        <p:spPr>
          <a:xfrm>
            <a:off x="7077906" y="2620537"/>
            <a:ext cx="114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Within-country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BCCCD9-39AA-4352-83F2-0720B1B7BA40}"/>
              </a:ext>
            </a:extLst>
          </p:cNvPr>
          <p:cNvSpPr txBox="1"/>
          <p:nvPr/>
        </p:nvSpPr>
        <p:spPr>
          <a:xfrm>
            <a:off x="8265889" y="2001755"/>
            <a:ext cx="114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Within- region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D9C2AC-F20B-4829-BDF4-8A18C06E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0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5673-7CBA-4E35-8CDE-DBE479D8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Other controls in gravity equation are also of interest.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9BECB-4BA9-4041-A847-50AAFF85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9"/>
            <a:ext cx="10751545" cy="49084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show the expected significant coefficient:</a:t>
            </a:r>
          </a:p>
          <a:p>
            <a:pPr lvl="1"/>
            <a:r>
              <a:rPr lang="en-US" sz="2500" dirty="0"/>
              <a:t>Common-language dummy .76. </a:t>
            </a:r>
          </a:p>
          <a:p>
            <a:pPr lvl="1"/>
            <a:r>
              <a:rPr lang="en-US" sz="2500" dirty="0"/>
              <a:t>Common-EU 1.8 (&gt; FTA 1.3 &gt; 0.5 in Head &amp; Mayer, 2014) </a:t>
            </a:r>
          </a:p>
          <a:p>
            <a:pPr lvl="1"/>
            <a:r>
              <a:rPr lang="en-US" sz="2500" dirty="0"/>
              <a:t> &amp;  Common-Schengen 1.2. </a:t>
            </a:r>
            <a:br>
              <a:rPr lang="en-US" sz="800" dirty="0"/>
            </a:br>
            <a:endParaRPr lang="en-US" sz="800" dirty="0"/>
          </a:p>
          <a:p>
            <a:pPr lvl="1"/>
            <a:endParaRPr lang="en-US" sz="800" dirty="0"/>
          </a:p>
          <a:p>
            <a:pPr lvl="0"/>
            <a:r>
              <a:rPr lang="en-US" dirty="0"/>
              <a:t>But common-currency dummy insignificant </a:t>
            </a:r>
            <a:br>
              <a:rPr lang="en-US" dirty="0"/>
            </a:br>
            <a:r>
              <a:rPr lang="en-US" dirty="0"/>
              <a:t>through most of paper </a:t>
            </a:r>
            <a:r>
              <a:rPr lang="en-US" sz="1900" dirty="0"/>
              <a:t>(6/10 draft),</a:t>
            </a:r>
          </a:p>
          <a:p>
            <a:pPr lvl="1"/>
            <a:r>
              <a:rPr lang="en-US" sz="2500" dirty="0"/>
              <a:t>contrary to Rose (2000) and many who followed.</a:t>
            </a:r>
          </a:p>
          <a:p>
            <a:pPr lvl="1"/>
            <a:r>
              <a:rPr lang="en-US" sz="2500" dirty="0"/>
              <a:t>I had wondered if it might be because the only common currency = €.</a:t>
            </a:r>
          </a:p>
          <a:p>
            <a:pPr lvl="2"/>
            <a:r>
              <a:rPr lang="en-US" sz="2100" dirty="0"/>
              <a:t> </a:t>
            </a:r>
            <a:r>
              <a:rPr lang="en-US" sz="2400" dirty="0"/>
              <a:t>€ </a:t>
            </a:r>
            <a:r>
              <a:rPr lang="en-US" sz="2100" dirty="0"/>
              <a:t>is known to have a much smaller trade effect than other currency unions.</a:t>
            </a:r>
          </a:p>
          <a:p>
            <a:pPr lvl="1"/>
            <a:r>
              <a:rPr lang="en-US" sz="2500" dirty="0"/>
              <a:t>But CU dummy finally shows significance in an unexpected place: Table 7. </a:t>
            </a:r>
          </a:p>
          <a:p>
            <a:pPr lvl="2"/>
            <a:r>
              <a:rPr lang="en-US" sz="2100" dirty="0"/>
              <a:t>Common currency here has significant effect on </a:t>
            </a:r>
            <a:r>
              <a:rPr lang="en-US" sz="2100" i="1" dirty="0"/>
              <a:t>both</a:t>
            </a:r>
            <a:r>
              <a:rPr lang="en-US" sz="2100" dirty="0"/>
              <a:t> trade &amp; social interactions.  </a:t>
            </a:r>
          </a:p>
          <a:p>
            <a:pPr lvl="2"/>
            <a:r>
              <a:rPr lang="en-US" sz="2100" dirty="0"/>
              <a:t>Why only in Table 7 (p.59)?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38477-EAAC-469E-89B2-8628C972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BB58-1A90-49F2-A4D9-A1AD0B18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standard global gravity model uses some other controls that are not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9DF5F-1C41-4C39-A45E-A49A7B0DE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187"/>
            <a:ext cx="10515600" cy="4410688"/>
          </a:xfrm>
        </p:spPr>
        <p:txBody>
          <a:bodyPr/>
          <a:lstStyle/>
          <a:p>
            <a:r>
              <a:rPr lang="en-US" dirty="0"/>
              <a:t>Some are less relevant for exclusively European trucking data: </a:t>
            </a:r>
          </a:p>
          <a:p>
            <a:pPr lvl="1"/>
            <a:r>
              <a:rPr lang="en-US" dirty="0" err="1"/>
              <a:t>landlockedness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length of coastline, </a:t>
            </a:r>
          </a:p>
          <a:p>
            <a:pPr lvl="1"/>
            <a:r>
              <a:rPr lang="en-US" dirty="0"/>
              <a:t>colonial relationships.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But at least one robustly trade-promoting variable in the gravity literature might also apply to these European data:   </a:t>
            </a:r>
          </a:p>
          <a:p>
            <a:pPr lvl="1"/>
            <a:r>
              <a:rPr lang="en-US" dirty="0"/>
              <a:t>Contiguity or adjacency or “common border”. </a:t>
            </a:r>
          </a:p>
          <a:p>
            <a:pPr lvl="1"/>
            <a:r>
              <a:rPr lang="en-US" dirty="0"/>
              <a:t>Berlin-Amsterdam trade &gt; Berlin-Malmo?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66652-6246-4820-9F0D-2FD8BBAF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6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9BA5-9132-41A4-82FA-66D8D8B7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Major conclusion.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EA07F-6E43-4D90-94D1-7F90E5383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5455"/>
            <a:ext cx="10806629" cy="466725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Beyond the well-known home bias at the national level, there is also a strong “home bias” at the regional (sub-national) level. </a:t>
            </a:r>
            <a:r>
              <a:rPr lang="en-US" sz="1800" dirty="0"/>
              <a:t>(E.g., Table 3, 6/10 draft.)</a:t>
            </a:r>
            <a:br>
              <a:rPr lang="en-US" sz="1200" dirty="0"/>
            </a:br>
            <a:endParaRPr lang="en-US" sz="1200" dirty="0"/>
          </a:p>
          <a:p>
            <a:pPr lvl="0"/>
            <a:r>
              <a:rPr lang="en-US" dirty="0"/>
              <a:t>It controls for some newish &amp; significant determinants of regional trade.</a:t>
            </a:r>
            <a:endParaRPr lang="en-US" sz="2000" dirty="0"/>
          </a:p>
          <a:p>
            <a:pPr lvl="1"/>
            <a:r>
              <a:rPr lang="en-US" sz="2600" dirty="0"/>
              <a:t>Positive influences on regional home bias: geographic isolation --</a:t>
            </a:r>
          </a:p>
          <a:p>
            <a:pPr lvl="2"/>
            <a:r>
              <a:rPr lang="en-US" sz="2300" dirty="0"/>
              <a:t>Island region, mountain region, European remoteness.</a:t>
            </a:r>
            <a:br>
              <a:rPr lang="en-US" sz="1000" dirty="0"/>
            </a:br>
            <a:endParaRPr lang="en-US" sz="1000" dirty="0"/>
          </a:p>
          <a:p>
            <a:pPr lvl="1"/>
            <a:r>
              <a:rPr lang="en-US" sz="2600" dirty="0"/>
              <a:t>Negative effects on regional home bias: cosmopolitanism -- </a:t>
            </a:r>
          </a:p>
          <a:p>
            <a:pPr lvl="2"/>
            <a:r>
              <a:rPr lang="en-US" sz="2300" dirty="0"/>
              <a:t>Motorway density, manufacturing share of employment, </a:t>
            </a:r>
          </a:p>
          <a:p>
            <a:pPr lvl="2"/>
            <a:r>
              <a:rPr lang="en-US" sz="2300" dirty="0"/>
              <a:t>Public employment share;  migrant share.</a:t>
            </a:r>
          </a:p>
          <a:p>
            <a:pPr lvl="3"/>
            <a:r>
              <a:rPr lang="en-US" dirty="0" err="1"/>
              <a:t>tho</a:t>
            </a:r>
            <a:r>
              <a:rPr lang="en-US" dirty="0"/>
              <a:t> they disappear under fixed effects.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C00F1-CB08-4A12-8963-E3C8727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AB-4775-46D2-933F-5A8B2ACF41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1752</Words>
  <Application>Microsoft Office PowerPoint</Application>
  <PresentationFormat>Widescreen</PresentationFormat>
  <Paragraphs>170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LMMathItalic10-Regular</vt:lpstr>
      <vt:lpstr>LMMathItalic8-Regular</vt:lpstr>
      <vt:lpstr>LMRoman10-Regular</vt:lpstr>
      <vt:lpstr>LMRoman12-Regular</vt:lpstr>
      <vt:lpstr>Office Theme</vt:lpstr>
      <vt:lpstr>Exploring European Regional Trade    Marta Santamaría, Jaume Ventura  &amp; Uğur Yeşilbayraktar</vt:lpstr>
      <vt:lpstr>Exploring European Regional Trade</vt:lpstr>
      <vt:lpstr>The dataset is exciting:  Detailed trade flows across European regions, by industry,</vt:lpstr>
      <vt:lpstr>Size of pair of units explains some of bilateral trade,  but the geographical level appears more important.</vt:lpstr>
      <vt:lpstr>Essential gravity control: bilateral distance</vt:lpstr>
      <vt:lpstr> After normalizing by size, distance explains much of home bias.</vt:lpstr>
      <vt:lpstr>Other controls in gravity equation are also of interest.</vt:lpstr>
      <vt:lpstr>The standard global gravity model uses some other controls that are not here.</vt:lpstr>
      <vt:lpstr>Major conclusion. </vt:lpstr>
      <vt:lpstr>PowerPoint Presentation</vt:lpstr>
      <vt:lpstr>“Governments play an important role in driving the border effects within countries.”</vt:lpstr>
      <vt:lpstr>Extensive vs. intensive margin of trade</vt:lpstr>
      <vt:lpstr>Early literature on bias toward intra-national trade</vt:lpstr>
      <vt:lpstr>References also relevant, but missing</vt:lpstr>
      <vt:lpstr>Exploring European Regional Trade  by Santamaría, Ventura &amp; Yeşilbayraktar</vt:lpstr>
      <vt:lpstr>PowerPoint Presentation</vt:lpstr>
      <vt:lpstr>Appendix 2: “Governments play an important role in driving the border effects within countries.”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European Regional Trade  draft: 10 June, 2022  Marta Santamaría, Jaume Ventura &amp; Uğur Yeşilbayraktar</dc:title>
  <dc:creator>Frankel, Jeffrey A.</dc:creator>
  <cp:lastModifiedBy>Frankel, Jeffrey A.</cp:lastModifiedBy>
  <cp:revision>111</cp:revision>
  <dcterms:created xsi:type="dcterms:W3CDTF">2022-06-13T17:40:24Z</dcterms:created>
  <dcterms:modified xsi:type="dcterms:W3CDTF">2022-06-17T20:59:07Z</dcterms:modified>
</cp:coreProperties>
</file>