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60" r:id="rId5"/>
    <p:sldId id="258" r:id="rId6"/>
    <p:sldId id="261" r:id="rId7"/>
    <p:sldId id="273" r:id="rId8"/>
    <p:sldId id="265" r:id="rId9"/>
    <p:sldId id="268" r:id="rId10"/>
    <p:sldId id="262" r:id="rId11"/>
    <p:sldId id="264" r:id="rId12"/>
    <p:sldId id="274" r:id="rId13"/>
    <p:sldId id="263" r:id="rId14"/>
    <p:sldId id="275" r:id="rId15"/>
    <p:sldId id="272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8EA87-D6C8-49CE-A48F-E1BAC53AA51F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E3146C-5CA4-42D1-9977-F80E770E2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48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3146C-5CA4-42D1-9977-F80E770E24E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7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30851E-E537-443A-A227-118D7A37522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6DB776-1A7E-44FE-A0EC-444FBBDD61C4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FA17-99F2-4CAD-8A19-E512201DBAE7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98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20BE-4215-4095-BAA4-BF2DAC903FB4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0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9F0FE-CAEB-49B9-B745-AFD2C0DB83A0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59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fld id="{A1074FB8-42BC-434E-9E14-440177C0E4AE}" type="datetime1">
              <a:rPr lang="en-US" altLang="en-US" smtClean="0"/>
              <a:t>10/26/2018</a:t>
            </a:fld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8FFA0AC-1B38-46E4-B1C7-1E4B90471EF4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0477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E711-DBB0-4416-A286-9673950BF3A7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38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0551-6C1E-425B-BD16-35C7EDB2E301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7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8C74-CA3A-431D-BBBE-A539ACF3694A}" type="datetime1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81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BF66-73CA-46CE-AF71-8FC4EB1EE272}" type="datetime1">
              <a:rPr lang="en-US" smtClean="0"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7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B01C3-2F58-44BE-AE87-569393B7D85C}" type="datetime1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3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2976-DA3C-43BD-8C04-BD1007960285}" type="datetime1">
              <a:rPr lang="en-US" smtClean="0"/>
              <a:t>10/26/2018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3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621B-59EE-4F08-B6A6-B8EBBCF4F3DC}" type="datetime1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67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A271F-B927-4211-A812-6DF7C0AB15A6}" type="datetime1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2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9D2C0-1588-4594-9CF2-7DF840163F8E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E2697-6E7F-4742-BD81-4A5E33BB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em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19.png"/><Relationship Id="rId4" Type="http://schemas.openxmlformats.org/officeDocument/2006/relationships/image" Target="../media/image14.png"/><Relationship Id="rId9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9082"/>
            <a:ext cx="7772400" cy="3219450"/>
          </a:xfrm>
        </p:spPr>
        <p:txBody>
          <a:bodyPr>
            <a:noAutofit/>
          </a:bodyPr>
          <a:lstStyle/>
          <a:p>
            <a:r>
              <a:rPr lang="en-US" sz="3600" dirty="0" smtClean="0"/>
              <a:t>Comment on </a:t>
            </a:r>
            <a:br>
              <a:rPr lang="en-US" sz="3600" dirty="0" smtClean="0"/>
            </a:br>
            <a:r>
              <a:rPr lang="en-US" sz="3600" dirty="0" smtClean="0"/>
              <a:t>“</a:t>
            </a:r>
            <a:r>
              <a:rPr lang="en-US" sz="3600" dirty="0"/>
              <a:t>The Role of U.S. Monetary Policy</a:t>
            </a:r>
            <a:br>
              <a:rPr lang="en-US" sz="3600" dirty="0"/>
            </a:br>
            <a:r>
              <a:rPr lang="en-US" sz="3600" dirty="0"/>
              <a:t>in Global Banking </a:t>
            </a:r>
            <a:r>
              <a:rPr lang="en-US" sz="3600" dirty="0" smtClean="0"/>
              <a:t>Crises</a:t>
            </a:r>
            <a:r>
              <a:rPr lang="en-US" sz="3600" dirty="0" smtClean="0"/>
              <a:t>”</a:t>
            </a: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 smtClean="0"/>
              <a:t> </a:t>
            </a: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3200" dirty="0" smtClean="0"/>
              <a:t>by C</a:t>
            </a:r>
            <a:r>
              <a:rPr lang="en-US" sz="3200" dirty="0"/>
              <a:t>. Bora </a:t>
            </a:r>
            <a:r>
              <a:rPr lang="en-US" sz="3200" dirty="0" err="1" smtClean="0"/>
              <a:t>Durdu</a:t>
            </a:r>
            <a:r>
              <a:rPr lang="en-US" sz="3200" dirty="0" smtClean="0"/>
              <a:t>, Alex Martin &amp; </a:t>
            </a:r>
            <a:r>
              <a:rPr lang="en-US" sz="3200" dirty="0" err="1" smtClean="0"/>
              <a:t>Ilknur</a:t>
            </a:r>
            <a:r>
              <a:rPr lang="en-US" sz="3200" dirty="0" smtClean="0"/>
              <a:t> </a:t>
            </a:r>
            <a:r>
              <a:rPr lang="en-US" sz="3200" dirty="0" err="1" smtClean="0"/>
              <a:t>Zer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Federal Reserve </a:t>
            </a:r>
            <a:r>
              <a:rPr lang="en-US" sz="3200" dirty="0" smtClean="0"/>
              <a:t>Board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3200" dirty="0" smtClean="0"/>
              <a:t>Jeffrey Frankel, Professor, Harvard University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5181600"/>
            <a:ext cx="5791200" cy="76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Annual Research Conference,</a:t>
            </a:r>
            <a:br>
              <a:rPr lang="en-US" sz="2400" dirty="0" smtClean="0"/>
            </a:br>
            <a:r>
              <a:rPr lang="en-US" sz="2400" dirty="0" smtClean="0"/>
              <a:t>Nov. 2, 2018</a:t>
            </a:r>
            <a:endParaRPr lang="en-US" sz="2400" dirty="0"/>
          </a:p>
        </p:txBody>
      </p:sp>
      <p:pic>
        <p:nvPicPr>
          <p:cNvPr id="4" name="Picture 4" descr="https://sites.hks.harvard.edu/m-rcbg/repsol_ypf-ksg_fellows/images/logo_pc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97" y="3962400"/>
            <a:ext cx="2037773" cy="802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s://www.imf.org/~/media/Images/IMF/News/Events/2018/arc2018-conference/arc-18-banner-v2.ashx?h=280&amp;w=1099&amp;la=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109044"/>
            <a:ext cx="3810000" cy="97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93810" y="6019800"/>
            <a:ext cx="4404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International Monetary Fund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827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Quibble &amp; suggestions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6783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Quibble: </a:t>
            </a:r>
            <a:br>
              <a:rPr lang="en-US" dirty="0" smtClean="0"/>
            </a:br>
            <a:r>
              <a:rPr lang="en-US" dirty="0" smtClean="0"/>
              <a:t>The authors use “negative monetary policy shock”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to mean monetary </a:t>
            </a:r>
            <a:r>
              <a:rPr lang="en-US" i="1" dirty="0" smtClean="0"/>
              <a:t>expansion</a:t>
            </a:r>
            <a:r>
              <a:rPr lang="en-US" dirty="0" smtClean="0"/>
              <a:t>.  </a:t>
            </a:r>
          </a:p>
          <a:p>
            <a:pPr lvl="1"/>
            <a:r>
              <a:rPr lang="en-US" dirty="0" smtClean="0"/>
              <a:t>It can be confusing, if “negative” makes you think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of either “adverse” or a reduction in money supply.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Suggestion for future work: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Explore some possible transmission mechanisms --</a:t>
            </a:r>
          </a:p>
          <a:p>
            <a:pPr lvl="1"/>
            <a:r>
              <a:rPr lang="en-US" dirty="0" smtClean="0"/>
              <a:t>The role of the VIX.</a:t>
            </a:r>
          </a:p>
          <a:p>
            <a:pPr lvl="1"/>
            <a:r>
              <a:rPr lang="en-US" dirty="0" smtClean="0"/>
              <a:t>The role of the $ exchange rate, esp. for $-debtors.</a:t>
            </a:r>
          </a:p>
          <a:p>
            <a:pPr lvl="1"/>
            <a:r>
              <a:rPr lang="en-US" dirty="0" smtClean="0"/>
              <a:t>The role of commodity prices, </a:t>
            </a:r>
            <a:r>
              <a:rPr lang="en-US" dirty="0"/>
              <a:t>f</a:t>
            </a:r>
            <a:r>
              <a:rPr lang="en-US" dirty="0" smtClean="0"/>
              <a:t>or commodity-exporters.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4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authors’ policy conclusion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“Countries </a:t>
            </a:r>
            <a:r>
              <a:rPr lang="en-US" dirty="0"/>
              <a:t>could diversify their global trade exposure </a:t>
            </a:r>
            <a:r>
              <a:rPr lang="en-US" dirty="0" smtClean="0"/>
              <a:t>and also </a:t>
            </a:r>
            <a:r>
              <a:rPr lang="en-US" dirty="0"/>
              <a:t>reduce their dependence on $</a:t>
            </a:r>
            <a:r>
              <a:rPr lang="en-US" dirty="0" smtClean="0"/>
              <a:t>-denominated </a:t>
            </a:r>
            <a:r>
              <a:rPr lang="en-US" dirty="0"/>
              <a:t>debt</a:t>
            </a:r>
            <a:r>
              <a:rPr lang="en-US" dirty="0" smtClean="0"/>
              <a:t>.”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dirty="0" smtClean="0"/>
              <a:t>The advice to reduce $-denominated debt has been standard at least since the 1990s.</a:t>
            </a:r>
          </a:p>
          <a:p>
            <a:pPr lvl="1"/>
            <a:r>
              <a:rPr lang="en-US" dirty="0" smtClean="0"/>
              <a:t>Some EM governments have heeded it, to their benefit,</a:t>
            </a:r>
          </a:p>
          <a:p>
            <a:pPr lvl="1"/>
            <a:r>
              <a:rPr lang="en-US" dirty="0" smtClean="0"/>
              <a:t>though EM corporates seem to have forgotten it,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hich is likely to cause trouble</a:t>
            </a:r>
            <a:r>
              <a:rPr lang="en-US" dirty="0" smtClean="0"/>
              <a:t>.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r>
              <a:rPr lang="en-US" dirty="0" smtClean="0"/>
              <a:t>The solution is </a:t>
            </a:r>
            <a:r>
              <a:rPr lang="en-US" i="1" dirty="0" smtClean="0"/>
              <a:t>not </a:t>
            </a:r>
            <a:r>
              <a:rPr lang="en-US" dirty="0" smtClean="0"/>
              <a:t>to borrow in other foreign currencies,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to issue local-currency debt, or equity, or FDI. </a:t>
            </a:r>
            <a:endParaRPr lang="en-US" dirty="0" smtClean="0"/>
          </a:p>
          <a:p>
            <a:pPr lvl="1"/>
            <a:r>
              <a:rPr lang="en-US" dirty="0" smtClean="0"/>
              <a:t>Or </a:t>
            </a:r>
            <a:r>
              <a:rPr lang="en-US" dirty="0" smtClean="0"/>
              <a:t>do without.</a:t>
            </a:r>
            <a:endParaRPr lang="en-US" sz="1600" dirty="0" smtClean="0"/>
          </a:p>
          <a:p>
            <a:pPr marL="914400" lvl="2" indent="0">
              <a:buNone/>
            </a:pPr>
            <a:endParaRPr lang="en-US" sz="1600" dirty="0" smtClean="0"/>
          </a:p>
          <a:p>
            <a:r>
              <a:rPr lang="en-US" dirty="0" smtClean="0"/>
              <a:t>Final note: The </a:t>
            </a:r>
            <a:r>
              <a:rPr lang="en-US" dirty="0" smtClean="0"/>
              <a:t>advice to diversify trade away from the US suddenly seems wise, on other </a:t>
            </a:r>
            <a:r>
              <a:rPr lang="en-US" dirty="0" smtClean="0"/>
              <a:t>grounds</a:t>
            </a:r>
            <a:r>
              <a:rPr lang="en-US" dirty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83832"/>
            <a:ext cx="7772400" cy="3219450"/>
          </a:xfrm>
        </p:spPr>
        <p:txBody>
          <a:bodyPr>
            <a:noAutofit/>
          </a:bodyPr>
          <a:lstStyle/>
          <a:p>
            <a:r>
              <a:rPr lang="en-US" sz="3600" dirty="0" smtClean="0"/>
              <a:t>Comment on </a:t>
            </a:r>
            <a:br>
              <a:rPr lang="en-US" sz="3600" dirty="0" smtClean="0"/>
            </a:br>
            <a:r>
              <a:rPr lang="en-US" sz="3600" dirty="0" smtClean="0"/>
              <a:t>“</a:t>
            </a:r>
            <a:r>
              <a:rPr lang="en-US" sz="3600" dirty="0"/>
              <a:t>The Role of U.S. Monetary Policy</a:t>
            </a:r>
            <a:br>
              <a:rPr lang="en-US" sz="3600" dirty="0"/>
            </a:br>
            <a:r>
              <a:rPr lang="en-US" sz="3600" dirty="0"/>
              <a:t>in Global Banking </a:t>
            </a:r>
            <a:r>
              <a:rPr lang="en-US" sz="3600" dirty="0" smtClean="0"/>
              <a:t>Crises” </a:t>
            </a:r>
            <a:br>
              <a:rPr lang="en-US" sz="3600" dirty="0" smtClean="0"/>
            </a:br>
            <a:r>
              <a:rPr lang="en-US" sz="3400" dirty="0" smtClean="0"/>
              <a:t>by </a:t>
            </a:r>
            <a:r>
              <a:rPr lang="en-US" sz="3400" dirty="0" err="1" smtClean="0"/>
              <a:t>Durdu</a:t>
            </a:r>
            <a:r>
              <a:rPr lang="en-US" sz="3400" dirty="0" smtClean="0"/>
              <a:t>, Martin &amp; </a:t>
            </a:r>
            <a:r>
              <a:rPr lang="en-US" sz="3400" dirty="0" err="1" smtClean="0"/>
              <a:t>Zer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3200" dirty="0" smtClean="0"/>
              <a:t>Jeffrey Frankel</a:t>
            </a:r>
            <a:endParaRPr lang="en-US" sz="3200" dirty="0"/>
          </a:p>
        </p:txBody>
      </p:sp>
      <p:pic>
        <p:nvPicPr>
          <p:cNvPr id="4" name="Picture 4" descr="https://sites.hks.harvard.edu/m-rcbg/repsol_ypf-ksg_fellows/images/logo_pc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947" y="3719443"/>
            <a:ext cx="2551545" cy="1004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s://www.imf.org/~/media/Images/IMF/News/Events/2018/arc2018-conference/arc-18-banner-v2.ashx?h=280&amp;w=1099&amp;la=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417" y="5105400"/>
            <a:ext cx="4550601" cy="1159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50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Calvo, Guillermo, Leo </a:t>
            </a:r>
            <a:r>
              <a:rPr lang="en-US" sz="2000" dirty="0" err="1" smtClean="0"/>
              <a:t>Leiderman</a:t>
            </a:r>
            <a:r>
              <a:rPr lang="en-US" sz="2000" dirty="0" smtClean="0"/>
              <a:t> &amp; Carmen Reinhart (1993), "Capital Inflows and Real Exchange Rate Appreciation in Latin America: The Role of External Factors," </a:t>
            </a:r>
            <a:r>
              <a:rPr lang="en-US" sz="2000" i="1" dirty="0" smtClean="0"/>
              <a:t>IMF Staff Papers </a:t>
            </a:r>
            <a:r>
              <a:rPr lang="en-US" sz="2000" dirty="0" smtClean="0"/>
              <a:t>40, no.1, March, pp.108-150.</a:t>
            </a:r>
          </a:p>
          <a:p>
            <a:r>
              <a:rPr lang="en-US" sz="2000" dirty="0" smtClean="0"/>
              <a:t>Cavallo, Eduardo &amp; J.Frankel (2008), “Does Openness to Trade Make Countries More Vulnerable to Sudden Stops, or Less? Using Gravity to Establish Causality,” </a:t>
            </a:r>
            <a:r>
              <a:rPr lang="en-US" sz="2000" i="1" dirty="0" smtClean="0"/>
              <a:t>JIMF, </a:t>
            </a:r>
            <a:r>
              <a:rPr lang="en-US" sz="2000" dirty="0" smtClean="0"/>
              <a:t>Dec. </a:t>
            </a:r>
            <a:endParaRPr lang="en-US" sz="2000" dirty="0"/>
          </a:p>
          <a:p>
            <a:r>
              <a:rPr lang="en-US" sz="2000" dirty="0" err="1" smtClean="0"/>
              <a:t>Durdu</a:t>
            </a:r>
            <a:r>
              <a:rPr lang="en-US" sz="2000" dirty="0" smtClean="0"/>
              <a:t>, C</a:t>
            </a:r>
            <a:r>
              <a:rPr lang="en-US" sz="2000" dirty="0"/>
              <a:t>. </a:t>
            </a:r>
            <a:r>
              <a:rPr lang="en-US" sz="2000" dirty="0" smtClean="0"/>
              <a:t>Bora, </a:t>
            </a:r>
            <a:r>
              <a:rPr lang="en-US" sz="2000" dirty="0"/>
              <a:t>Alex Martin &amp; </a:t>
            </a:r>
            <a:r>
              <a:rPr lang="en-US" sz="2000" dirty="0" err="1"/>
              <a:t>Ilknur</a:t>
            </a:r>
            <a:r>
              <a:rPr lang="en-US" sz="2000" dirty="0"/>
              <a:t> </a:t>
            </a:r>
            <a:r>
              <a:rPr lang="en-US" sz="2000" dirty="0" err="1" smtClean="0"/>
              <a:t>Zer</a:t>
            </a:r>
            <a:r>
              <a:rPr lang="en-US" sz="2000" dirty="0" smtClean="0"/>
              <a:t> (2018), </a:t>
            </a:r>
            <a:r>
              <a:rPr lang="en-US" sz="2000" dirty="0"/>
              <a:t>“The Role of U.S. Monetary </a:t>
            </a:r>
            <a:r>
              <a:rPr lang="en-US" sz="2000" dirty="0" smtClean="0"/>
              <a:t>Policy in </a:t>
            </a:r>
            <a:r>
              <a:rPr lang="en-US" sz="2000" dirty="0"/>
              <a:t>Global Banking </a:t>
            </a:r>
            <a:r>
              <a:rPr lang="en-US" sz="2000" dirty="0" smtClean="0"/>
              <a:t>Crises” Federal </a:t>
            </a:r>
            <a:r>
              <a:rPr lang="en-US" sz="2000" dirty="0"/>
              <a:t>Reserve </a:t>
            </a:r>
            <a:r>
              <a:rPr lang="en-US" sz="2000" dirty="0" smtClean="0"/>
              <a:t>Board.</a:t>
            </a:r>
            <a:endParaRPr lang="en-US" sz="2000" dirty="0" smtClean="0"/>
          </a:p>
          <a:p>
            <a:r>
              <a:rPr lang="en-US" sz="2000" dirty="0" smtClean="0"/>
              <a:t>Forbes, Kristin, &amp; Frank Warnock (2012), “Capital </a:t>
            </a:r>
            <a:r>
              <a:rPr lang="en-US" sz="2000" dirty="0" smtClean="0"/>
              <a:t>Flow Waves</a:t>
            </a:r>
            <a:r>
              <a:rPr lang="en-US" sz="2000" dirty="0"/>
              <a:t>: Surges, </a:t>
            </a:r>
            <a:r>
              <a:rPr lang="en-US" sz="2000" dirty="0" smtClean="0"/>
              <a:t>Stops</a:t>
            </a:r>
            <a:r>
              <a:rPr lang="en-US" sz="2000" dirty="0"/>
              <a:t>, </a:t>
            </a:r>
            <a:r>
              <a:rPr lang="en-US" sz="2000" dirty="0" smtClean="0"/>
              <a:t>Flight</a:t>
            </a:r>
            <a:r>
              <a:rPr lang="en-US" sz="2000" dirty="0"/>
              <a:t>, and </a:t>
            </a:r>
            <a:r>
              <a:rPr lang="en-US" sz="2000" dirty="0" smtClean="0"/>
              <a:t>Retrenchment</a:t>
            </a:r>
            <a:r>
              <a:rPr lang="en-US" sz="2000" dirty="0" smtClean="0"/>
              <a:t>,” </a:t>
            </a:r>
            <a:r>
              <a:rPr lang="en-US" sz="2000" i="1" dirty="0" smtClean="0"/>
              <a:t>Journal </a:t>
            </a:r>
            <a:r>
              <a:rPr lang="en-US" sz="2000" i="1" dirty="0"/>
              <a:t>of International </a:t>
            </a:r>
            <a:r>
              <a:rPr lang="en-US" sz="2000" i="1" dirty="0" smtClean="0"/>
              <a:t>Economics</a:t>
            </a:r>
            <a:r>
              <a:rPr lang="en-US" sz="2000" dirty="0"/>
              <a:t>.</a:t>
            </a:r>
          </a:p>
          <a:p>
            <a:r>
              <a:rPr lang="en-US" sz="2000" dirty="0" err="1" smtClean="0"/>
              <a:t>Jordà</a:t>
            </a:r>
            <a:r>
              <a:rPr lang="en-US" sz="2000" dirty="0" smtClean="0"/>
              <a:t>, </a:t>
            </a:r>
            <a:r>
              <a:rPr lang="en-US" sz="2000" dirty="0" err="1" smtClean="0"/>
              <a:t>Òscar</a:t>
            </a:r>
            <a:r>
              <a:rPr lang="en-US" sz="2000" dirty="0" smtClean="0"/>
              <a:t>,</a:t>
            </a:r>
            <a:r>
              <a:rPr lang="en-US" sz="2000" dirty="0"/>
              <a:t> </a:t>
            </a:r>
            <a:r>
              <a:rPr lang="en-US" sz="2000" dirty="0" smtClean="0"/>
              <a:t>Moritz </a:t>
            </a:r>
            <a:r>
              <a:rPr lang="en-US" sz="2000" dirty="0" err="1"/>
              <a:t>Schularick</a:t>
            </a:r>
            <a:r>
              <a:rPr lang="en-US" sz="2000" dirty="0"/>
              <a:t>, Alan M. Taylor</a:t>
            </a:r>
            <a:r>
              <a:rPr lang="en-US" sz="2000" dirty="0" smtClean="0"/>
              <a:t>, </a:t>
            </a:r>
            <a:r>
              <a:rPr lang="en-US" sz="2000" dirty="0"/>
              <a:t>Felix Ward </a:t>
            </a:r>
            <a:r>
              <a:rPr lang="en-US" sz="2000" dirty="0" smtClean="0"/>
              <a:t>(2018), </a:t>
            </a:r>
            <a:br>
              <a:rPr lang="en-US" sz="2000" dirty="0" smtClean="0"/>
            </a:br>
            <a:r>
              <a:rPr lang="en-US" sz="2000" dirty="0" smtClean="0"/>
              <a:t>“Global </a:t>
            </a:r>
            <a:r>
              <a:rPr lang="en-US" sz="2000" dirty="0"/>
              <a:t>Financial Cycles and Risk </a:t>
            </a:r>
            <a:r>
              <a:rPr lang="en-US" sz="2000" dirty="0" smtClean="0"/>
              <a:t>Premiums,”  NBER WP 24677.</a:t>
            </a:r>
            <a:endParaRPr lang="en-US" sz="2000" dirty="0" smtClean="0"/>
          </a:p>
          <a:p>
            <a:r>
              <a:rPr lang="en-US" sz="2000" dirty="0" smtClean="0"/>
              <a:t>Rey, </a:t>
            </a:r>
            <a:r>
              <a:rPr lang="en-US" sz="2000" dirty="0" smtClean="0"/>
              <a:t>Hélène </a:t>
            </a:r>
            <a:r>
              <a:rPr lang="en-US" sz="2000" dirty="0" smtClean="0"/>
              <a:t>(2013</a:t>
            </a:r>
            <a:r>
              <a:rPr lang="en-US" sz="2000" dirty="0" smtClean="0"/>
              <a:t>), </a:t>
            </a:r>
            <a:r>
              <a:rPr lang="en-US" sz="2000" dirty="0" smtClean="0"/>
              <a:t>“Dilemma </a:t>
            </a:r>
            <a:r>
              <a:rPr lang="en-US" sz="2000" dirty="0"/>
              <a:t>not Trilemma: The Global Financial Cycle and Monetary Policy </a:t>
            </a:r>
            <a:r>
              <a:rPr lang="en-US" sz="2000" dirty="0" smtClean="0"/>
              <a:t>Independence” </a:t>
            </a:r>
            <a:r>
              <a:rPr lang="en-US" sz="2000" i="1" dirty="0"/>
              <a:t>Proceedings - Economic Policy Symposium - Jackson Hole, </a:t>
            </a:r>
            <a:r>
              <a:rPr lang="en-US" sz="2000" dirty="0"/>
              <a:t>Federal Reserve Bank of Kansas City,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236" y="2366770"/>
            <a:ext cx="4317764" cy="1840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815" y="4495800"/>
            <a:ext cx="2445856" cy="661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350" y="5181600"/>
            <a:ext cx="1619557" cy="38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188" y="2400236"/>
            <a:ext cx="1294131" cy="220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152400"/>
            <a:ext cx="9067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/>
              <a:t>Appendix:</a:t>
            </a:r>
            <a:br>
              <a:rPr lang="en-US" sz="3000" dirty="0" smtClean="0"/>
            </a:br>
            <a:r>
              <a:rPr lang="en-US" sz="3000" dirty="0" smtClean="0"/>
              <a:t>Trade </a:t>
            </a:r>
            <a:r>
              <a:rPr lang="en-US" sz="3000" dirty="0" smtClean="0"/>
              <a:t>openness may reduce EM vulnerability to crises</a:t>
            </a:r>
            <a:endParaRPr lang="en-US" sz="3000" dirty="0"/>
          </a:p>
        </p:txBody>
      </p:sp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700096"/>
            <a:ext cx="8857683" cy="25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52600" y="1219200"/>
            <a:ext cx="5791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Dependent variable:  Crisis episodes.  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72200" y="1828800"/>
            <a:ext cx="157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Probit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66" y="4574377"/>
            <a:ext cx="762333" cy="578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814" y="5203779"/>
            <a:ext cx="729738" cy="25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00" y="6096000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Cavallo &amp; Frankel (2008), “Does Openness to Trade Make Countries More </a:t>
            </a:r>
            <a:br>
              <a:rPr lang="en-US" dirty="0" smtClean="0"/>
            </a:br>
            <a:r>
              <a:rPr lang="en-US" dirty="0" smtClean="0"/>
              <a:t>Vulnerable to Sudden Stops, or Less? Using Gravity to Establish Causality,” </a:t>
            </a:r>
            <a:r>
              <a:rPr lang="en-US" i="1" dirty="0" smtClean="0"/>
              <a:t>JIMF.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14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204530" y="2334383"/>
            <a:ext cx="6567870" cy="70606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2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0678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Trade openness may reduce EM vulnerability to crises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090" y="1798320"/>
            <a:ext cx="1867988" cy="290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370" y="1992271"/>
            <a:ext cx="1019630" cy="2613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9" y="4756396"/>
            <a:ext cx="1629561" cy="806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190" y="4724400"/>
            <a:ext cx="583210" cy="82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1983521"/>
            <a:ext cx="885825" cy="268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624945"/>
            <a:ext cx="1114962" cy="25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601" y="5663095"/>
            <a:ext cx="514599" cy="188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13582"/>
            <a:ext cx="8857683" cy="25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961" y="5738191"/>
            <a:ext cx="385141" cy="205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39245"/>
            <a:ext cx="583210" cy="82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19937" y="1066800"/>
            <a:ext cx="458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Dependent variable:  Sudden stop.   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1524000"/>
            <a:ext cx="1802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Ordinary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Probit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72504" y="1524000"/>
            <a:ext cx="1118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Probit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1999" y="6397823"/>
            <a:ext cx="77724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/>
              <a:t>Cavallo &amp; Frankel (2008</a:t>
            </a:r>
            <a:r>
              <a:rPr lang="en-US" sz="1400" dirty="0" smtClean="0"/>
              <a:t>)</a:t>
            </a:r>
            <a:endParaRPr lang="en-US" sz="14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15</a:t>
            </a:fld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89892" y="1905000"/>
            <a:ext cx="7816800" cy="6096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9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76200"/>
            <a:ext cx="7772400" cy="1143000"/>
          </a:xfrm>
        </p:spPr>
        <p:txBody>
          <a:bodyPr/>
          <a:lstStyle/>
          <a:p>
            <a:r>
              <a:rPr lang="en-US" altLang="en-US" sz="2600" dirty="0" smtClean="0"/>
              <a:t>Dependent </a:t>
            </a:r>
            <a:r>
              <a:rPr lang="en-US" altLang="en-US" sz="2600" dirty="0"/>
              <a:t>variable: Sudden </a:t>
            </a:r>
            <a:r>
              <a:rPr lang="en-US" altLang="en-US" sz="2600" dirty="0" smtClean="0"/>
              <a:t>Stops</a:t>
            </a:r>
            <a:endParaRPr lang="en-US" altLang="en-US" sz="2600" dirty="0"/>
          </a:p>
        </p:txBody>
      </p:sp>
      <p:graphicFrame>
        <p:nvGraphicFramePr>
          <p:cNvPr id="26740" name="Group 1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687376"/>
              </p:ext>
            </p:extLst>
          </p:nvPr>
        </p:nvGraphicFramePr>
        <p:xfrm>
          <a:off x="685800" y="1066800"/>
          <a:ext cx="7924800" cy="3845942"/>
        </p:xfrm>
        <a:graphic>
          <a:graphicData uri="http://schemas.openxmlformats.org/drawingml/2006/table">
            <a:tbl>
              <a:tblPr/>
              <a:tblGrid>
                <a:gridCol w="2414588"/>
                <a:gridCol w="1535112"/>
                <a:gridCol w="1422400"/>
                <a:gridCol w="1238250"/>
                <a:gridCol w="1314450"/>
              </a:tblGrid>
              <a:tr h="647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IV Probit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IV Linear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IV-GLS RE (linear)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Openness 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-0.53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(0.259)**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-2.451</a:t>
                      </a: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(0.813)**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-0.066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(0.022)***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-0.066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(0.026)**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Foreign Debt / GDP 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t-1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-0.080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(0.217)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0.196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(0.275)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0.0066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(0.0182)</a:t>
                      </a:r>
                      <a:endParaRPr kumimoji="0" lang="en-US" alt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-0.006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(0.0155)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Liability Dollarization 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t-1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0.316</a:t>
                      </a: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(0.195)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0.591</a:t>
                      </a:r>
                      <a:endParaRPr kumimoji="0" lang="en-US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(0.256)**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0.027</a:t>
                      </a: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(0.0169)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0.027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(0.0149)*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Current Account / GDP 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t-1</a:t>
                      </a: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-4.068</a:t>
                      </a: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(1.297)**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-7.386 </a:t>
                      </a: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(2.06)***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-0.317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(0.10)***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-0.317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(0.095)***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778</a:t>
                      </a: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1062</a:t>
                      </a: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1040</a:t>
                      </a: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533400" y="4953000"/>
            <a:ext cx="541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altLang="en-US" sz="1600"/>
              <a:t>* </a:t>
            </a:r>
            <a:r>
              <a:rPr lang="en-US" altLang="en-US" sz="1600"/>
              <a:t>Statistically significant at 10%, **5%, and *** 1%</a:t>
            </a:r>
          </a:p>
        </p:txBody>
      </p:sp>
      <p:sp>
        <p:nvSpPr>
          <p:cNvPr id="26675" name="Text Box 51"/>
          <p:cNvSpPr txBox="1">
            <a:spLocks noChangeArrowheads="1"/>
          </p:cNvSpPr>
          <p:nvPr/>
        </p:nvSpPr>
        <p:spPr bwMode="auto">
          <a:xfrm>
            <a:off x="533400" y="5334000"/>
            <a:ext cx="8534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u="sng"/>
              <a:t>Additional Controls</a:t>
            </a:r>
            <a:r>
              <a:rPr lang="en-US" altLang="en-US" sz="1600"/>
              <a:t>: Constant term, Year FE, Regional Dummies, International Reserves / Months of Imports, Institutional Quality, GDP per capita, Short Term Debt, FDI/GDP, Dummy for Nominal Exchange Rate Rigidity.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200" y="6397823"/>
            <a:ext cx="23622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Cavallo &amp; Frankel (2008</a:t>
            </a:r>
            <a:r>
              <a:rPr lang="en-US" sz="1400" dirty="0" smtClean="0"/>
              <a:t>)</a:t>
            </a:r>
            <a:endParaRPr lang="en-US" sz="1400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A0AC-1B38-46E4-B1C7-1E4B90471EF4}" type="slidenum">
              <a:rPr lang="es-ES" altLang="en-US" smtClean="0"/>
              <a:pPr/>
              <a:t>16</a:t>
            </a:fld>
            <a:endParaRPr lang="es-ES" altLang="en-US"/>
          </a:p>
        </p:txBody>
      </p:sp>
      <p:sp>
        <p:nvSpPr>
          <p:cNvPr id="8" name="Rounded Rectangle 7"/>
          <p:cNvSpPr/>
          <p:nvPr/>
        </p:nvSpPr>
        <p:spPr>
          <a:xfrm>
            <a:off x="1352018" y="1676400"/>
            <a:ext cx="7106182" cy="67056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7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n-US" altLang="en-US" sz="2600" dirty="0" smtClean="0"/>
              <a:t>Dependent </a:t>
            </a:r>
            <a:r>
              <a:rPr lang="en-US" altLang="en-US" sz="2600" dirty="0"/>
              <a:t>variable</a:t>
            </a:r>
            <a:r>
              <a:rPr lang="en-US" altLang="en-US" sz="2600" b="1" dirty="0"/>
              <a:t>: Currency </a:t>
            </a:r>
            <a:r>
              <a:rPr lang="en-US" altLang="en-US" sz="2600" b="1" dirty="0" smtClean="0"/>
              <a:t>Crashes</a:t>
            </a:r>
            <a:endParaRPr lang="en-US" altLang="en-US" sz="2600" b="1" dirty="0"/>
          </a:p>
        </p:txBody>
      </p:sp>
      <p:graphicFrame>
        <p:nvGraphicFramePr>
          <p:cNvPr id="55393" name="Group 9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784136"/>
              </p:ext>
            </p:extLst>
          </p:nvPr>
        </p:nvGraphicFramePr>
        <p:xfrm>
          <a:off x="685800" y="1219200"/>
          <a:ext cx="7924800" cy="4008120"/>
        </p:xfrm>
        <a:graphic>
          <a:graphicData uri="http://schemas.openxmlformats.org/drawingml/2006/table">
            <a:tbl>
              <a:tblPr/>
              <a:tblGrid>
                <a:gridCol w="3560763"/>
                <a:gridCol w="2265362"/>
                <a:gridCol w="2098675"/>
              </a:tblGrid>
              <a:tr h="246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IV Probit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Openness 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-0.57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(0.269)**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(0.918)**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Foreign Debt / GDP 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t-1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(0.231)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(0.373)*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Liability Dollarization 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0.027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(0.249)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(0.234)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Exchange Rate Rigidity Index </a:t>
                      </a:r>
                      <a:r>
                        <a:rPr kumimoji="0" lang="en-US" altLang="en-US" sz="1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t-1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(0.094)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(0.113)*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Ln Reserves in Months of Imports 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t-1</a:t>
                      </a: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-0.26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(0.082)***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-0.37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(0.099)***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358" name="Text Box 62"/>
          <p:cNvSpPr txBox="1">
            <a:spLocks noChangeArrowheads="1"/>
          </p:cNvSpPr>
          <p:nvPr/>
        </p:nvSpPr>
        <p:spPr bwMode="auto">
          <a:xfrm>
            <a:off x="533400" y="5410200"/>
            <a:ext cx="8534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u="sng" dirty="0"/>
              <a:t>Additional Controls</a:t>
            </a:r>
            <a:r>
              <a:rPr lang="en-US" altLang="en-US" sz="1600" dirty="0"/>
              <a:t>: Constant term, Year FE, Regional Dummies, CA/GDP, Institutional Quality, GDP per capita, Short Term Debt, FDI/GDP.</a:t>
            </a:r>
          </a:p>
        </p:txBody>
      </p:sp>
      <p:sp>
        <p:nvSpPr>
          <p:cNvPr id="5" name="Rectangle 4"/>
          <p:cNvSpPr/>
          <p:nvPr/>
        </p:nvSpPr>
        <p:spPr>
          <a:xfrm>
            <a:off x="3276599" y="6321623"/>
            <a:ext cx="28956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Cavallo &amp; Frankel (2008</a:t>
            </a:r>
            <a:r>
              <a:rPr lang="en-US" sz="1400" dirty="0" smtClean="0"/>
              <a:t>)</a:t>
            </a:r>
            <a:endParaRPr lang="en-US" sz="1400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A0AC-1B38-46E4-B1C7-1E4B90471EF4}" type="slidenum">
              <a:rPr lang="es-ES" altLang="en-US" smtClean="0"/>
              <a:pPr/>
              <a:t>17</a:t>
            </a:fld>
            <a:endParaRPr lang="es-ES" alt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675027" y="1582188"/>
            <a:ext cx="6460165" cy="6096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Summary of the paper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It</a:t>
            </a:r>
            <a:r>
              <a:rPr lang="en-US" dirty="0" smtClean="0"/>
              <a:t> examines </a:t>
            </a:r>
            <a:r>
              <a:rPr lang="en-US" dirty="0"/>
              <a:t>the </a:t>
            </a:r>
            <a:r>
              <a:rPr lang="en-US" dirty="0" smtClean="0"/>
              <a:t>effect of </a:t>
            </a:r>
            <a:r>
              <a:rPr lang="en-US" dirty="0"/>
              <a:t>U.S. monetary policy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global financial stability </a:t>
            </a:r>
            <a:r>
              <a:rPr lang="en-US" dirty="0" smtClean="0"/>
              <a:t>with </a:t>
            </a:r>
            <a:r>
              <a:rPr lang="en-US" dirty="0" smtClean="0"/>
              <a:t>data </a:t>
            </a:r>
            <a:r>
              <a:rPr lang="en-US" dirty="0" smtClean="0"/>
              <a:t>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69 </a:t>
            </a:r>
            <a:r>
              <a:rPr lang="en-US" dirty="0" smtClean="0"/>
              <a:t>countries over the </a:t>
            </a:r>
            <a:r>
              <a:rPr lang="en-US" dirty="0"/>
              <a:t>period </a:t>
            </a:r>
            <a:r>
              <a:rPr lang="en-US" dirty="0" smtClean="0"/>
              <a:t>1870-2010.</a:t>
            </a:r>
            <a:endParaRPr lang="en-US" dirty="0"/>
          </a:p>
          <a:p>
            <a:r>
              <a:rPr lang="en-US" dirty="0" smtClean="0"/>
              <a:t>Finding: U.S</a:t>
            </a:r>
            <a:r>
              <a:rPr lang="en-US" dirty="0"/>
              <a:t>. </a:t>
            </a:r>
            <a:r>
              <a:rPr lang="en-US" dirty="0" smtClean="0"/>
              <a:t>monetary </a:t>
            </a:r>
            <a:r>
              <a:rPr lang="en-US" dirty="0"/>
              <a:t>tightening </a:t>
            </a:r>
            <a:r>
              <a:rPr lang="en-US" dirty="0" smtClean="0"/>
              <a:t>raises </a:t>
            </a:r>
            <a:r>
              <a:rPr lang="en-US" dirty="0"/>
              <a:t>the probability of banking crises for </a:t>
            </a:r>
            <a:r>
              <a:rPr lang="en-US" dirty="0" smtClean="0"/>
              <a:t>those countries </a:t>
            </a:r>
            <a:r>
              <a:rPr lang="en-US" dirty="0"/>
              <a:t>with direct linkages to the U.S.,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the form </a:t>
            </a:r>
            <a:r>
              <a:rPr lang="en-US" dirty="0" smtClean="0"/>
              <a:t>either of </a:t>
            </a:r>
            <a:r>
              <a:rPr lang="en-US" dirty="0"/>
              <a:t>trade links or </a:t>
            </a:r>
            <a:endParaRPr lang="en-US" dirty="0" smtClean="0"/>
          </a:p>
          <a:p>
            <a:pPr lvl="1"/>
            <a:r>
              <a:rPr lang="en-US" dirty="0"/>
              <a:t>l</a:t>
            </a:r>
            <a:r>
              <a:rPr lang="en-US" dirty="0" smtClean="0"/>
              <a:t>arge share </a:t>
            </a:r>
            <a:r>
              <a:rPr lang="en-US" dirty="0"/>
              <a:t>of </a:t>
            </a:r>
            <a:r>
              <a:rPr lang="en-US" dirty="0" smtClean="0"/>
              <a:t>$-denominated </a:t>
            </a:r>
            <a:r>
              <a:rPr lang="en-US" dirty="0"/>
              <a:t>liabilities. </a:t>
            </a:r>
            <a:endParaRPr lang="en-US" dirty="0" smtClean="0"/>
          </a:p>
          <a:p>
            <a:r>
              <a:rPr lang="en-US" dirty="0" smtClean="0"/>
              <a:t>But if </a:t>
            </a:r>
            <a:r>
              <a:rPr lang="en-US" dirty="0"/>
              <a:t>a country is </a:t>
            </a:r>
            <a:r>
              <a:rPr lang="en-US" dirty="0" smtClean="0"/>
              <a:t>integrated globally</a:t>
            </a:r>
            <a:r>
              <a:rPr lang="en-US" dirty="0"/>
              <a:t>, </a:t>
            </a:r>
            <a:r>
              <a:rPr lang="en-US" dirty="0" smtClean="0"/>
              <a:t>without direct US exposure</a:t>
            </a:r>
            <a:r>
              <a:rPr lang="en-US" dirty="0"/>
              <a:t>, the effect is ambiguous.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57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Motivation:  Will rise in US interest rates trigger a new EM crisis?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28800"/>
            <a:ext cx="8839200" cy="4525963"/>
          </a:xfrm>
        </p:spPr>
        <p:txBody>
          <a:bodyPr/>
          <a:lstStyle/>
          <a:p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1980-82 Volcker tightening =&gt; international debt crisis.</a:t>
            </a:r>
          </a:p>
          <a:p>
            <a:pPr lvl="1"/>
            <a:r>
              <a:rPr lang="en-US" dirty="0" smtClean="0"/>
              <a:t>1994 Greenspan tightening =&gt; Mexican peso crisis.</a:t>
            </a:r>
          </a:p>
          <a:p>
            <a:pPr lvl="1"/>
            <a:r>
              <a:rPr lang="en-US" dirty="0" smtClean="0"/>
              <a:t>Last 5 years of advance tremors, </a:t>
            </a:r>
            <a:br>
              <a:rPr lang="en-US" dirty="0" smtClean="0"/>
            </a:br>
            <a:r>
              <a:rPr lang="en-US" dirty="0" smtClean="0"/>
              <a:t>  as </a:t>
            </a:r>
            <a:r>
              <a:rPr lang="en-US" dirty="0" smtClean="0"/>
              <a:t>US monetary ease </a:t>
            </a:r>
            <a:r>
              <a:rPr lang="en-US" dirty="0" smtClean="0"/>
              <a:t>reverses &amp; interest rates rise:</a:t>
            </a:r>
          </a:p>
          <a:p>
            <a:pPr lvl="2"/>
            <a:r>
              <a:rPr lang="en-US" dirty="0" smtClean="0"/>
              <a:t>Spring 2013 “taper tantrum”</a:t>
            </a:r>
          </a:p>
          <a:p>
            <a:pPr lvl="2"/>
            <a:r>
              <a:rPr lang="en-US" dirty="0" smtClean="0"/>
              <a:t>Mid-2014 rise in $ &amp; fall in commodity prices</a:t>
            </a:r>
          </a:p>
          <a:p>
            <a:pPr lvl="2"/>
            <a:r>
              <a:rPr lang="en-US" dirty="0" smtClean="0"/>
              <a:t>Mid-2015 RMB shock</a:t>
            </a:r>
          </a:p>
          <a:p>
            <a:pPr lvl="2"/>
            <a:r>
              <a:rPr lang="en-US" dirty="0" smtClean="0"/>
              <a:t>Mid-2018 Argentina-Turkey turbulence. 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8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Some literature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Rey (2013), Forbes &amp; Warnock (2012), </a:t>
            </a:r>
            <a:br>
              <a:rPr lang="en-US" dirty="0" smtClean="0"/>
            </a:br>
            <a:r>
              <a:rPr lang="en-US" dirty="0" err="1" smtClean="0"/>
              <a:t>Jordà</a:t>
            </a:r>
            <a:r>
              <a:rPr lang="en-US" dirty="0" smtClean="0"/>
              <a:t>, </a:t>
            </a:r>
            <a:r>
              <a:rPr lang="en-US" dirty="0" err="1" smtClean="0"/>
              <a:t>Schularick</a:t>
            </a:r>
            <a:r>
              <a:rPr lang="en-US" dirty="0"/>
              <a:t>, </a:t>
            </a:r>
            <a:r>
              <a:rPr lang="en-US" dirty="0" smtClean="0"/>
              <a:t>Taylor</a:t>
            </a:r>
            <a:r>
              <a:rPr lang="en-US" dirty="0"/>
              <a:t> </a:t>
            </a:r>
            <a:r>
              <a:rPr lang="en-US" dirty="0" smtClean="0"/>
              <a:t>&amp; Ward (2018)…</a:t>
            </a:r>
          </a:p>
          <a:p>
            <a:pPr lvl="1"/>
            <a:r>
              <a:rPr lang="en-US" dirty="0" smtClean="0"/>
              <a:t>US </a:t>
            </a:r>
            <a:r>
              <a:rPr lang="en-US" i="1" dirty="0" smtClean="0"/>
              <a:t>i </a:t>
            </a:r>
            <a:r>
              <a:rPr lang="en-US" dirty="0" smtClean="0"/>
              <a:t> ↑ =&gt; VIX ↑=&gt; Capital outflows from EMs</a:t>
            </a:r>
          </a:p>
          <a:p>
            <a:pPr lvl="1"/>
            <a:r>
              <a:rPr lang="en-US" dirty="0" smtClean="0"/>
              <a:t>VIX allows including 2008 GFC on the list of US-origin EM crises.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dirty="0" smtClean="0"/>
              <a:t>“Prominent early examples include…(1998)…(1999).”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dirty="0" smtClean="0"/>
              <a:t>But it did not start with them.</a:t>
            </a:r>
          </a:p>
          <a:p>
            <a:pPr lvl="1"/>
            <a:r>
              <a:rPr lang="en-US" dirty="0" smtClean="0"/>
              <a:t>Among many possible precedents,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onsider Calvo, </a:t>
            </a:r>
            <a:r>
              <a:rPr lang="en-US" dirty="0" err="1" smtClean="0"/>
              <a:t>Leiderman</a:t>
            </a:r>
            <a:r>
              <a:rPr lang="en-US" dirty="0" smtClean="0"/>
              <a:t> &amp; Reinhart (1992, 93, 94)</a:t>
            </a:r>
          </a:p>
          <a:p>
            <a:pPr lvl="2"/>
            <a:r>
              <a:rPr lang="en-US" sz="2600" dirty="0" smtClean="0"/>
              <a:t>= prescient warnings from the IMF Research Dept.</a:t>
            </a:r>
          </a:p>
          <a:p>
            <a:pPr lvl="2"/>
            <a:r>
              <a:rPr lang="en-US" sz="2600" dirty="0" smtClean="0"/>
              <a:t>CLR (1993) -- two years before the Mexican peso crisis:</a:t>
            </a:r>
          </a:p>
          <a:p>
            <a:pPr marL="914400" lvl="2" indent="0">
              <a:buNone/>
            </a:pPr>
            <a:r>
              <a:rPr lang="en-US" sz="2600" dirty="0" smtClean="0"/>
              <a:t>“The importance of external factors suggests that a reversal </a:t>
            </a:r>
            <a:br>
              <a:rPr lang="en-US" sz="2600" dirty="0" smtClean="0"/>
            </a:br>
            <a:r>
              <a:rPr lang="en-US" sz="2600" dirty="0" smtClean="0"/>
              <a:t>of those conditions may lead to a future capital outflow.”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40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Verdict on the paper: Good </a:t>
            </a:r>
            <a:r>
              <a:rPr lang="en-US" sz="3200" dirty="0" smtClean="0"/>
              <a:t>job.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6115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Congratulations, for example, </a:t>
            </a:r>
            <a:br>
              <a:rPr lang="en-US" sz="3000" dirty="0" smtClean="0"/>
            </a:br>
            <a:r>
              <a:rPr lang="en-US" sz="3000" dirty="0" smtClean="0"/>
              <a:t>on </a:t>
            </a:r>
            <a:r>
              <a:rPr lang="en-US" sz="3000" dirty="0"/>
              <a:t>the </a:t>
            </a:r>
            <a:r>
              <a:rPr lang="en-US" sz="3000" dirty="0" smtClean="0"/>
              <a:t>length &amp; breadth of </a:t>
            </a:r>
            <a:r>
              <a:rPr lang="en-US" sz="3000" dirty="0"/>
              <a:t>the data </a:t>
            </a:r>
            <a:r>
              <a:rPr lang="en-US" sz="3000" dirty="0" smtClean="0"/>
              <a:t>set: </a:t>
            </a:r>
          </a:p>
          <a:p>
            <a:pPr lvl="1"/>
            <a:r>
              <a:rPr lang="en-US" dirty="0" smtClean="0"/>
              <a:t>Crises deemed unforecastable “black swans” </a:t>
            </a:r>
            <a:br>
              <a:rPr lang="en-US" dirty="0" smtClean="0"/>
            </a:br>
            <a:r>
              <a:rPr lang="en-US" dirty="0" smtClean="0"/>
              <a:t>with a data set of only a few decades or countries,</a:t>
            </a:r>
            <a:br>
              <a:rPr lang="en-US" dirty="0" smtClean="0"/>
            </a:br>
            <a:r>
              <a:rPr lang="en-US" dirty="0" smtClean="0"/>
              <a:t>can be seen as well inside the knowable probability distribution when using a 140-year sample of 69 countries.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7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Independent variables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01762"/>
            <a:ext cx="88392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Shocks: increases in US 3-month T bill interest rates,</a:t>
            </a:r>
          </a:p>
          <a:p>
            <a:pPr lvl="1"/>
            <a:r>
              <a:rPr lang="en-US" sz="2400" dirty="0"/>
              <a:t>i</a:t>
            </a:r>
            <a:r>
              <a:rPr lang="en-US" sz="2400" dirty="0" smtClean="0"/>
              <a:t>ncluding surprises, from Romer &amp; Romer (2004) &amp; others.</a:t>
            </a:r>
            <a:r>
              <a:rPr lang="en-US" sz="600" dirty="0" smtClean="0"/>
              <a:t/>
            </a:r>
            <a:br>
              <a:rPr lang="en-US" sz="600" dirty="0" smtClean="0"/>
            </a:br>
            <a:endParaRPr lang="en-US" sz="600" dirty="0" smtClean="0"/>
          </a:p>
          <a:p>
            <a:r>
              <a:rPr lang="en-US" dirty="0"/>
              <a:t>i</a:t>
            </a:r>
            <a:r>
              <a:rPr lang="en-US" dirty="0" smtClean="0"/>
              <a:t>nteracted with cross-border integration</a:t>
            </a:r>
          </a:p>
          <a:p>
            <a:pPr lvl="1"/>
            <a:r>
              <a:rPr lang="en-US" dirty="0" smtClean="0"/>
              <a:t>bilateral vs. global.</a:t>
            </a:r>
          </a:p>
          <a:p>
            <a:pPr lvl="1"/>
            <a:r>
              <a:rPr lang="en-US" dirty="0" smtClean="0"/>
              <a:t>Trade integration: </a:t>
            </a:r>
          </a:p>
          <a:p>
            <a:pPr lvl="2"/>
            <a:r>
              <a:rPr lang="en-US" dirty="0" smtClean="0"/>
              <a:t>bilateral trade intensity with US </a:t>
            </a:r>
          </a:p>
          <a:p>
            <a:pPr lvl="2"/>
            <a:r>
              <a:rPr lang="en-US" dirty="0"/>
              <a:t>V</a:t>
            </a:r>
            <a:r>
              <a:rPr lang="en-US" dirty="0" smtClean="0"/>
              <a:t>s. overall trade/GDP,</a:t>
            </a:r>
          </a:p>
          <a:p>
            <a:pPr lvl="2"/>
            <a:r>
              <a:rPr lang="en-US" dirty="0"/>
              <a:t>b</a:t>
            </a:r>
            <a:r>
              <a:rPr lang="en-US" dirty="0" smtClean="0"/>
              <a:t>oth instrumented by gravity-based geographical determinants.  </a:t>
            </a:r>
            <a:br>
              <a:rPr lang="en-US" dirty="0" smtClean="0"/>
            </a:br>
            <a:r>
              <a:rPr lang="en-US" dirty="0" smtClean="0"/>
              <a:t>(I approve.)</a:t>
            </a:r>
          </a:p>
          <a:p>
            <a:pPr lvl="1"/>
            <a:r>
              <a:rPr lang="en-US" dirty="0" smtClean="0"/>
              <a:t>Financial integration: </a:t>
            </a:r>
          </a:p>
          <a:p>
            <a:pPr lvl="2"/>
            <a:r>
              <a:rPr lang="en-US" dirty="0" smtClean="0"/>
              <a:t>$ liabilities/GDP (choosing to focus on currency mismatch)</a:t>
            </a:r>
          </a:p>
          <a:p>
            <a:pPr lvl="2"/>
            <a:r>
              <a:rPr lang="en-US" dirty="0" smtClean="0"/>
              <a:t>Vs. overall capital account openness index of Chinn-Ito.</a:t>
            </a:r>
            <a:endParaRPr lang="en-US" sz="900" dirty="0" smtClean="0"/>
          </a:p>
          <a:p>
            <a:pPr lvl="2"/>
            <a:endParaRPr lang="en-US" sz="900" dirty="0" smtClean="0"/>
          </a:p>
          <a:p>
            <a:r>
              <a:rPr lang="en-US" dirty="0"/>
              <a:t>T</a:t>
            </a:r>
            <a:r>
              <a:rPr lang="en-US" dirty="0" smtClean="0"/>
              <a:t>ried-and-true.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0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Dependent Variable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543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Systemic </a:t>
            </a:r>
            <a:r>
              <a:rPr lang="en-US" sz="3000" dirty="0" smtClean="0"/>
              <a:t>banking crises</a:t>
            </a:r>
          </a:p>
          <a:p>
            <a:pPr lvl="1"/>
            <a:r>
              <a:rPr lang="en-US" sz="2600" dirty="0" smtClean="0"/>
              <a:t>from Reinhart &amp; Rogoff (2009) in logit form.</a:t>
            </a:r>
          </a:p>
          <a:p>
            <a:pPr lvl="1"/>
            <a:r>
              <a:rPr lang="en-US" sz="2600" dirty="0" smtClean="0"/>
              <a:t>Also other crisis databases, as robustness check.</a:t>
            </a:r>
          </a:p>
          <a:p>
            <a:r>
              <a:rPr lang="en-US" sz="3000" dirty="0" smtClean="0"/>
              <a:t>Also, to test the channel of transmission:</a:t>
            </a:r>
          </a:p>
          <a:p>
            <a:pPr lvl="1"/>
            <a:r>
              <a:rPr lang="en-US" sz="2600" dirty="0" smtClean="0"/>
              <a:t>Portfolio capital outflows.</a:t>
            </a:r>
          </a:p>
          <a:p>
            <a:pPr marL="457200" lvl="1" indent="0">
              <a:buNone/>
            </a:pPr>
            <a:endParaRPr lang="en-US" sz="2600" dirty="0" smtClean="0"/>
          </a:p>
          <a:p>
            <a:r>
              <a:rPr lang="en-US" sz="3000" dirty="0" smtClean="0"/>
              <a:t>Controls include:</a:t>
            </a:r>
          </a:p>
          <a:p>
            <a:pPr lvl="1"/>
            <a:r>
              <a:rPr lang="en-US" sz="2600" dirty="0" smtClean="0"/>
              <a:t>growth, </a:t>
            </a:r>
          </a:p>
          <a:p>
            <a:pPr lvl="1"/>
            <a:r>
              <a:rPr lang="en-US" sz="2600" dirty="0" smtClean="0"/>
              <a:t>inflation, and </a:t>
            </a:r>
          </a:p>
          <a:p>
            <a:pPr lvl="1"/>
            <a:r>
              <a:rPr lang="en-US" sz="2600" dirty="0" smtClean="0"/>
              <a:t>institutional quality.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6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Finding: EM exposure to US &amp; $ increases crises,</a:t>
            </a:r>
            <a:br>
              <a:rPr lang="en-US" sz="3200" dirty="0" smtClean="0"/>
            </a:br>
            <a:r>
              <a:rPr lang="en-US" sz="3200" dirty="0" smtClean="0"/>
              <a:t>but general global exposure does not.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27237"/>
            <a:ext cx="8686800" cy="4449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absence of negative effect for global exposure may seem surprising.</a:t>
            </a: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 smtClean="0"/>
          </a:p>
          <a:p>
            <a:r>
              <a:rPr lang="en-US" dirty="0" smtClean="0"/>
              <a:t>The authors’ explanation is that perhaps open countries without direct bilateral US exposure benefit when capital flows are diverted away from those who do have it.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dirty="0" smtClean="0"/>
              <a:t>Cavallo &amp; Frankel (2008), which the authors kindly cite,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ound that trade/GDP openness </a:t>
            </a:r>
            <a:r>
              <a:rPr lang="en-US" i="1" dirty="0" smtClean="0"/>
              <a:t>reduced</a:t>
            </a:r>
            <a:r>
              <a:rPr lang="en-US" dirty="0" smtClean="0"/>
              <a:t> </a:t>
            </a:r>
            <a:r>
              <a:rPr lang="en-US" dirty="0" smtClean="0"/>
              <a:t>crisis vulnerability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Our interpretation was that a </a:t>
            </a:r>
            <a:r>
              <a:rPr lang="en-US" dirty="0"/>
              <a:t>large tradable sector </a:t>
            </a:r>
            <a:endParaRPr lang="en-US" dirty="0" smtClean="0"/>
          </a:p>
          <a:p>
            <a:pPr lvl="2"/>
            <a:r>
              <a:rPr lang="en-US" dirty="0" smtClean="0"/>
              <a:t>1) “gives hostages” to trade partners, re-assuring creditors, or</a:t>
            </a:r>
          </a:p>
          <a:p>
            <a:pPr lvl="2"/>
            <a:r>
              <a:rPr lang="en-US" dirty="0" smtClean="0"/>
              <a:t>2) reduces </a:t>
            </a:r>
            <a:r>
              <a:rPr lang="en-US" dirty="0"/>
              <a:t>the </a:t>
            </a:r>
            <a:r>
              <a:rPr lang="en-US" dirty="0" smtClean="0"/>
              <a:t>percentage of demand contraction </a:t>
            </a:r>
            <a:r>
              <a:rPr lang="en-US" dirty="0"/>
              <a:t>necessary to adjust to a given cut-off in </a:t>
            </a:r>
            <a:r>
              <a:rPr lang="en-US" dirty="0" smtClean="0"/>
              <a:t>foreign funding.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27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sz="3800" dirty="0" smtClean="0"/>
              <a:t>Sudden </a:t>
            </a:r>
            <a:r>
              <a:rPr lang="en-US" altLang="en-US" sz="3800" dirty="0" smtClean="0"/>
              <a:t>stops </a:t>
            </a:r>
            <a:r>
              <a:rPr lang="en-US" altLang="en-US" sz="3800" dirty="0"/>
              <a:t>&amp;</a:t>
            </a:r>
            <a:r>
              <a:rPr lang="en-US" altLang="en-US" sz="3800" dirty="0" smtClean="0"/>
              <a:t> currency crashes are </a:t>
            </a:r>
            <a:r>
              <a:rPr lang="en-US" altLang="en-US" sz="3800" dirty="0"/>
              <a:t>less frequent in open economies</a:t>
            </a:r>
          </a:p>
        </p:txBody>
      </p:sp>
      <p:graphicFrame>
        <p:nvGraphicFramePr>
          <p:cNvPr id="47109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1247775" y="1600200"/>
          <a:ext cx="7105650" cy="453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Chart" r:id="rId3" imgW="7096286" imgH="4524253" progId="Excel.Chart.8">
                  <p:embed/>
                </p:oleObj>
              </mc:Choice>
              <mc:Fallback>
                <p:oleObj name="Chart" r:id="rId3" imgW="7096286" imgH="4524253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775" y="1600200"/>
                        <a:ext cx="7105650" cy="453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761999" y="6135469"/>
            <a:ext cx="7772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Cavallo &amp; Frankel (2008), “Does Openness to Trade Make Countries More </a:t>
            </a:r>
            <a:br>
              <a:rPr lang="en-US" dirty="0" smtClean="0"/>
            </a:br>
            <a:r>
              <a:rPr lang="en-US" dirty="0" smtClean="0"/>
              <a:t>Vulnerable to Sudden Stops, or Less? Using Gravity to Establish Causality,” </a:t>
            </a:r>
            <a:r>
              <a:rPr lang="en-US" i="1" dirty="0" smtClean="0"/>
              <a:t>JIMF.</a:t>
            </a:r>
            <a:endParaRPr lang="en-US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E2697-6E7F-4742-BD81-4A5E33BB5BEB}" type="slidenum">
              <a:rPr lang="en-US" smtClean="0"/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0" y="1676400"/>
            <a:ext cx="5715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Sudden Stops &amp; Currency Crashes by </a:t>
            </a:r>
            <a:r>
              <a:rPr lang="en-US" sz="2000" dirty="0" smtClean="0"/>
              <a:t>trade/GDP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209800" y="5788223"/>
            <a:ext cx="210936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Sudden Stops (86 events)  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769901" y="5791200"/>
            <a:ext cx="239289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Currency Crashes (419 events)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1" y="3264694"/>
            <a:ext cx="1066799" cy="12311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Number of episodes</a:t>
            </a:r>
          </a:p>
          <a:p>
            <a:pPr algn="ctr"/>
            <a:endParaRPr lang="en-US" sz="1400" dirty="0" smtClean="0"/>
          </a:p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03142" y="4719935"/>
            <a:ext cx="63234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More open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03557" y="3429000"/>
            <a:ext cx="60959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Less</a:t>
            </a:r>
          </a:p>
          <a:p>
            <a:pPr algn="ctr"/>
            <a:r>
              <a:rPr lang="en-US" sz="1400" dirty="0" smtClean="0"/>
              <a:t>open</a:t>
            </a:r>
          </a:p>
        </p:txBody>
      </p:sp>
    </p:spTree>
    <p:extLst>
      <p:ext uri="{BB962C8B-B14F-4D97-AF65-F5344CB8AC3E}">
        <p14:creationId xmlns:p14="http://schemas.microsoft.com/office/powerpoint/2010/main" val="40133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796</Words>
  <Application>Microsoft Office PowerPoint</Application>
  <PresentationFormat>On-screen Show (4:3)</PresentationFormat>
  <Paragraphs>215</Paragraphs>
  <Slides>17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Chart</vt:lpstr>
      <vt:lpstr>Comment on  “The Role of U.S. Monetary Policy in Global Banking Crises”   by C. Bora Durdu, Alex Martin &amp; Ilknur Zer Federal Reserve Board  Jeffrey Frankel, Professor, Harvard University</vt:lpstr>
      <vt:lpstr>Summary of the paper</vt:lpstr>
      <vt:lpstr>Motivation:  Will rise in US interest rates trigger a new EM crisis?</vt:lpstr>
      <vt:lpstr>Some literature</vt:lpstr>
      <vt:lpstr>Verdict on the paper: Good job.</vt:lpstr>
      <vt:lpstr>Independent variables</vt:lpstr>
      <vt:lpstr>Dependent Variable</vt:lpstr>
      <vt:lpstr>Finding: EM exposure to US &amp; $ increases crises, but general global exposure does not.</vt:lpstr>
      <vt:lpstr>Sudden stops &amp; currency crashes are less frequent in open economies</vt:lpstr>
      <vt:lpstr>Quibble &amp; suggestions</vt:lpstr>
      <vt:lpstr>The authors’ policy conclusion</vt:lpstr>
      <vt:lpstr>Comment on  “The Role of U.S. Monetary Policy in Global Banking Crises”  by Durdu, Martin &amp; Zer   Jeffrey Frankel</vt:lpstr>
      <vt:lpstr>References</vt:lpstr>
      <vt:lpstr>PowerPoint Presentation</vt:lpstr>
      <vt:lpstr>Trade openness may reduce EM vulnerability to crises</vt:lpstr>
      <vt:lpstr>Dependent variable: Sudden Stops</vt:lpstr>
      <vt:lpstr>Dependent variable: Currency Crashes</vt:lpstr>
    </vt:vector>
  </TitlesOfParts>
  <Company>Harvard Kennedy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on  “The Role of U.S. Monetary Policy in Global Banking Crises”  by C. Bora Durdu, Alex Martin &amp; Ilknur Zer, Federal Reserve Board, September 2018</dc:title>
  <dc:creator>Dell</dc:creator>
  <cp:lastModifiedBy>itfsa</cp:lastModifiedBy>
  <cp:revision>89</cp:revision>
  <dcterms:created xsi:type="dcterms:W3CDTF">2018-10-07T17:42:24Z</dcterms:created>
  <dcterms:modified xsi:type="dcterms:W3CDTF">2018-10-26T22:58:47Z</dcterms:modified>
</cp:coreProperties>
</file>