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68" r:id="rId5"/>
    <p:sldId id="273" r:id="rId6"/>
    <p:sldId id="269" r:id="rId7"/>
    <p:sldId id="270" r:id="rId8"/>
    <p:sldId id="262" r:id="rId9"/>
    <p:sldId id="276" r:id="rId10"/>
    <p:sldId id="274" r:id="rId11"/>
    <p:sldId id="272" r:id="rId12"/>
    <p:sldId id="537" r:id="rId13"/>
    <p:sldId id="263" r:id="rId14"/>
    <p:sldId id="264" r:id="rId15"/>
    <p:sldId id="275" r:id="rId16"/>
    <p:sldId id="532" r:id="rId17"/>
    <p:sldId id="533" r:id="rId18"/>
    <p:sldId id="534" r:id="rId19"/>
    <p:sldId id="535" r:id="rId20"/>
    <p:sldId id="536" r:id="rId21"/>
    <p:sldId id="258" r:id="rId22"/>
    <p:sldId id="260" r:id="rId23"/>
    <p:sldId id="259" r:id="rId24"/>
    <p:sldId id="27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524"/>
    <a:srgbClr val="003BB0"/>
    <a:srgbClr val="106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D6559-844B-49B7-8B15-BA376A879D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64119-ECD7-4F78-B8DE-A34911C0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2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22B8-1737-4D33-8952-9DEBD03A9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98713-A8C6-4A84-AD7C-D04A62288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9B532-93B0-42B0-BBB1-98632525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44BF-BCAF-4D7A-A46F-E96F6E03C46E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3715E-5888-4054-A641-BC2FE337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04EA6-60E4-46F6-B826-7C317415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62C8-020D-4D73-9F3E-473B9CAF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B612F-8132-4E75-A292-E2001CCE7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0954C-1AFE-4BB1-99E8-C492486C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E056-AF8D-48F6-A484-8A504E659953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3E3A-37D6-4459-A9DD-9E32476B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0E25E-C774-4393-B5F0-1C207609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494C5-99BA-4ACC-9E9B-B0D4856E2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0348-39D9-40DE-B26F-7037E8825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516D8-32EE-4832-8E29-3102259A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43D-8117-4981-9EE1-C11DAE812537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9930-EFF0-42CA-9109-36D83A5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C37F-2FA4-4D8B-978A-754B8C04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5953-A202-48D8-9780-0DF15ECD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071-E270-4438-82C8-F0FA9606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B2401-A3EA-4D1D-AEC9-0F2D4189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076F-2528-4C7F-95C2-84BD5774DF78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A12E-D25B-4BDB-9980-1D8420F7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90DB-6F7C-4130-870E-2146EA9F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4A35-541A-4B48-8764-9FB8D4B8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5CCE-4FF9-44EB-A1BC-EBD737B19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50CE-41DE-4236-B93A-63F61EA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E88B-ABCA-4DCC-B00B-EF3D081AA8C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FFC0-D9AC-48DE-BC28-ABE0F635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2B6F-BCDF-4C61-9FC9-DDBB3D6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0A63-07B1-474D-B564-9E77FD39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DA78-BCB9-4652-AD00-132A84BB7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2FC95-8ED4-4736-B04F-0D76906D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FB60-1EB9-449F-BE44-06C84200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87A5-C846-4D4A-8C45-40814F25C0B0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82439-2452-4F1F-AB9D-6EFB2EE6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DF6B-44F0-4EC2-A752-DF76D9F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3D8E-8661-4859-853F-EDF3F5D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496BD-27E2-482A-8FD1-79D3D243D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47D79-8296-47D1-BD3E-491DBF4F7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A4210-3C7B-4048-9031-19A1B9C92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31F93-18CF-44E7-A7CE-AA0444B8D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A2145-8BEC-4760-ADB0-78C4DFD6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B95-5E31-4217-80D1-D17C0F8C9568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59671-2330-44F3-A3BC-A20F9B06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2B6FC-C671-4814-9A33-7C27339E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936-7970-4824-BE8D-6EBA7BAF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6108-0D9C-4A4E-9616-B4C598A3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4BE-E094-49DD-9AE5-F1B525E4B71C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A185-E35A-41E3-AC4C-A4FD0AFC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E8E26-74B2-4DF2-AAA1-C2C29590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1770C-6C30-4DC3-9691-5DF8F9B3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E821-9C63-4041-BC0B-54F1646FD720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7983E-C3D8-4EBE-B0EA-8D004EA2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BCC72-7DC2-4F2D-8BE3-36154396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3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2D31-48F2-44CB-8FB7-3B956B0E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C24F-C805-49EE-B735-651D767F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8B9BA-83A0-4910-9879-2D755E7E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32859-BB3F-46C0-A061-0509693F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6988-8E65-486E-BBBD-849DD13F6FB3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CDA47-522B-4EFC-A364-A1A572F9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4DAE7-E1FD-4FDF-B555-1BF41C7B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A81C-0B82-430F-B406-54E75034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61ADE-A570-49B0-AC7E-07490F4BC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7AD26-59E3-40EB-B765-0E1FC4136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D15C5-F26B-4D3B-ABDD-B4FCDBD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A52F-49DB-4521-BFB6-327BFE93646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6486E-8663-48D5-9BFA-0D5FC62F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17134-7BB1-4660-828B-377D88DA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3FB18-8650-4E01-9112-A1BDA7BC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56C3F-E4B1-4627-87CE-D162EBBE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A497-A9DF-471F-BCEE-BDF847A2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95BE-246D-4E88-901A-E463C77EA66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DF2B5-0BEC-4C1A-98D2-26B7ED19F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379E-1772-4704-88E6-DAD87C76E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ronavirus-late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.com/content/6bd88b7d-3386-4543-b2e9-0d5c6fac846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B84-366C-4A05-BEA3-5A04F5B6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787"/>
            <a:ext cx="9144000" cy="257333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+mn-lt"/>
              </a:rPr>
              <a:t>Coronavirus Pandemic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and the Global Economy </a:t>
            </a:r>
            <a:br>
              <a:rPr lang="en-US" sz="1200" dirty="0"/>
            </a:br>
            <a:br>
              <a:rPr lang="en-US" sz="1200" dirty="0"/>
            </a:br>
            <a:r>
              <a:rPr lang="en-US" sz="4400" dirty="0"/>
              <a:t>Policy Panel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100" b="1"/>
              <a:t>April 29, </a:t>
            </a:r>
            <a:r>
              <a:rPr lang="en-US" sz="3100" b="1" dirty="0"/>
              <a:t>2020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31F30B-D9C0-4380-A536-6D078856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750887"/>
          </a:xfrm>
        </p:spPr>
        <p:txBody>
          <a:bodyPr>
            <a:noAutofit/>
          </a:bodyPr>
          <a:lstStyle/>
          <a:p>
            <a:r>
              <a:rPr lang="en-US" sz="4000" dirty="0"/>
              <a:t>Professor Jeffrey Frankel</a:t>
            </a:r>
            <a:br>
              <a:rPr lang="en-US" sz="3600" dirty="0"/>
            </a:br>
            <a:r>
              <a:rPr lang="en-US" sz="3600" dirty="0"/>
              <a:t>Harvard Kennedy School</a:t>
            </a:r>
          </a:p>
          <a:p>
            <a:r>
              <a:rPr lang="en-US" sz="3600" dirty="0"/>
              <a:t>Harvard University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1C2A7-6FAE-428F-B053-B285512C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6008-8DCB-4DC4-B293-E67641E2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3009900"/>
          </a:xfrm>
        </p:spPr>
        <p:txBody>
          <a:bodyPr>
            <a:normAutofit/>
          </a:bodyPr>
          <a:lstStyle/>
          <a:p>
            <a:r>
              <a:rPr lang="en-US" sz="3200" dirty="0"/>
              <a:t>2. By now, however, most countries have responded with: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2600" dirty="0"/>
              <a:t>public health measures</a:t>
            </a:r>
            <a:br>
              <a:rPr lang="en-US" sz="1300" dirty="0"/>
            </a:br>
            <a:endParaRPr lang="en-US" sz="1300" dirty="0"/>
          </a:p>
          <a:p>
            <a:pPr lvl="1"/>
            <a:r>
              <a:rPr lang="en-US" sz="2600" dirty="0"/>
              <a:t>and appropriate macroeconomic stimulus:</a:t>
            </a:r>
          </a:p>
          <a:p>
            <a:pPr lvl="2"/>
            <a:r>
              <a:rPr lang="en-US" sz="2400" dirty="0"/>
              <a:t>fiscal relief &amp; stimulus measures (in US, March 27)</a:t>
            </a:r>
          </a:p>
          <a:p>
            <a:pPr lvl="2"/>
            <a:r>
              <a:rPr lang="en-US" sz="2400" dirty="0"/>
              <a:t>and monetary expansion</a:t>
            </a:r>
          </a:p>
          <a:p>
            <a:pPr lvl="3"/>
            <a:r>
              <a:rPr lang="en-US" sz="2200" dirty="0"/>
              <a:t>going even beyond the Unconventional Monetary Policies of 2008-09.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21C16-B090-4C95-B1EE-EB1F1281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D7B-9F37-44C0-88B6-A40FF0CA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IV</a:t>
            </a:r>
            <a:r>
              <a:rPr lang="en-US" dirty="0"/>
              <a:t>.  </a:t>
            </a:r>
            <a:r>
              <a:rPr lang="en-US" b="1" dirty="0"/>
              <a:t>Forecast of GDP growth:</a:t>
            </a:r>
            <a:br>
              <a:rPr lang="en-US" b="1" dirty="0"/>
            </a:br>
            <a:r>
              <a:rPr lang="en-US" sz="3600" dirty="0"/>
              <a:t>IMF’s </a:t>
            </a:r>
            <a:r>
              <a:rPr lang="en-US" sz="3600" i="1" dirty="0"/>
              <a:t>World Economic Outlook</a:t>
            </a:r>
            <a:r>
              <a:rPr lang="en-US" sz="3600" dirty="0"/>
              <a:t>, April 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2A60F-875A-4BAB-B44F-5E958BAC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895475"/>
            <a:ext cx="10810875" cy="4597400"/>
          </a:xfrm>
        </p:spPr>
        <p:txBody>
          <a:bodyPr>
            <a:normAutofit/>
          </a:bodyPr>
          <a:lstStyle/>
          <a:p>
            <a:r>
              <a:rPr lang="en-US" dirty="0"/>
              <a:t>lowered its forecast for global growth in 2020 sharply, </a:t>
            </a:r>
          </a:p>
          <a:p>
            <a:pPr lvl="1"/>
            <a:r>
              <a:rPr lang="en-US" sz="2600" dirty="0"/>
              <a:t>by 6.3% pts. from the January forecast,</a:t>
            </a:r>
          </a:p>
          <a:p>
            <a:pPr lvl="1"/>
            <a:r>
              <a:rPr lang="en-US" sz="2600" dirty="0"/>
              <a:t>to an unprecedented </a:t>
            </a:r>
            <a:r>
              <a:rPr lang="en-US" sz="2600" b="1" dirty="0"/>
              <a:t>–3.0% worldwide</a:t>
            </a:r>
            <a:r>
              <a:rPr lang="en-US" sz="2600" dirty="0"/>
              <a:t>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That averages</a:t>
            </a:r>
            <a:r>
              <a:rPr lang="en-US" b="1" dirty="0"/>
              <a:t> -1.0 % in EM &amp; developing countries</a:t>
            </a:r>
            <a:endParaRPr lang="en-US" dirty="0"/>
          </a:p>
          <a:p>
            <a:r>
              <a:rPr lang="en-US" dirty="0"/>
              <a:t>and</a:t>
            </a:r>
            <a:r>
              <a:rPr lang="en-US" b="1" dirty="0"/>
              <a:t> -6.1% in advanced economies </a:t>
            </a:r>
            <a:r>
              <a:rPr lang="en-US" dirty="0"/>
              <a:t>(expected mostly in Q2)</a:t>
            </a:r>
          </a:p>
          <a:p>
            <a:pPr lvl="1"/>
            <a:r>
              <a:rPr lang="en-US" sz="2600" dirty="0"/>
              <a:t>including -5.9% in US 2020 GDP.  </a:t>
            </a:r>
          </a:p>
          <a:p>
            <a:pPr lvl="2"/>
            <a:r>
              <a:rPr lang="en-US" i="1" dirty="0"/>
              <a:t>US Q1 BEA reported this a.m.: a fall of 4.8% q/q, per annum.</a:t>
            </a:r>
          </a:p>
          <a:p>
            <a:pPr lvl="2"/>
            <a:r>
              <a:rPr lang="en-US" i="1" dirty="0"/>
              <a:t>US Q2  ≈ almost -40%, q/q compounded per annum.</a:t>
            </a:r>
            <a:br>
              <a:rPr lang="en-US" sz="900" i="1" dirty="0"/>
            </a:br>
            <a:endParaRPr lang="en-US" sz="900" i="1" dirty="0"/>
          </a:p>
          <a:p>
            <a:r>
              <a:rPr lang="en-US" dirty="0"/>
              <a:t>IMF’s base case is probably still too optimistic, due to downside risks.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2E9FB-48E0-45A1-9FDB-7DAD5A44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DA59-EA07-4BA1-9EA1-69DB10EC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277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April 29, US BEA announced GDP fell 4.8% in Q1</a:t>
            </a:r>
            <a:br>
              <a:rPr lang="en-US" dirty="0"/>
            </a:br>
            <a:r>
              <a:rPr lang="en-US" sz="3100" dirty="0"/>
              <a:t> (q-o-q, p.a.)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F42A4-E812-415A-BF4C-312C5E79D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030" y="1819276"/>
            <a:ext cx="10804568" cy="4537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1C0ED-AE1E-4C60-8A1E-E26E8983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F980D5-8B42-4AC1-A161-8BD2911A6365}"/>
              </a:ext>
            </a:extLst>
          </p:cNvPr>
          <p:cNvCxnSpPr>
            <a:cxnSpLocks/>
          </p:cNvCxnSpPr>
          <p:nvPr/>
        </p:nvCxnSpPr>
        <p:spPr>
          <a:xfrm>
            <a:off x="10189029" y="2950029"/>
            <a:ext cx="1077685" cy="1861457"/>
          </a:xfrm>
          <a:prstGeom prst="straightConnector1">
            <a:avLst/>
          </a:prstGeom>
          <a:ln w="1270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F057-71A2-44FB-AE6B-A3864D59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27025"/>
            <a:ext cx="11811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The IMF base case is a 2020 recession much worse than 2008.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EEEA6-F10A-40BB-850E-19A068B8E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25" y="1534561"/>
            <a:ext cx="10515600" cy="4618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EA816B-19D1-4FB1-A364-27D0AA70E4DB}"/>
              </a:ext>
            </a:extLst>
          </p:cNvPr>
          <p:cNvSpPr/>
          <p:nvPr/>
        </p:nvSpPr>
        <p:spPr>
          <a:xfrm>
            <a:off x="4109975" y="6425684"/>
            <a:ext cx="397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April 2020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5AC87B0-D239-4392-9DE4-B153A28FDC4D}"/>
              </a:ext>
            </a:extLst>
          </p:cNvPr>
          <p:cNvSpPr/>
          <p:nvPr/>
        </p:nvSpPr>
        <p:spPr>
          <a:xfrm rot="11261996">
            <a:off x="10714112" y="2032554"/>
            <a:ext cx="225773" cy="18075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F2651A-E9D3-48D4-B591-358E7BBF66D8}"/>
              </a:ext>
            </a:extLst>
          </p:cNvPr>
          <p:cNvSpPr/>
          <p:nvPr/>
        </p:nvSpPr>
        <p:spPr>
          <a:xfrm>
            <a:off x="1071382" y="3220366"/>
            <a:ext cx="1280220" cy="2648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2FF0FA-172E-411E-8AA3-06AF010BA372}"/>
              </a:ext>
            </a:extLst>
          </p:cNvPr>
          <p:cNvSpPr/>
          <p:nvPr/>
        </p:nvSpPr>
        <p:spPr>
          <a:xfrm>
            <a:off x="893071" y="2502272"/>
            <a:ext cx="1408242" cy="29135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EEC28E-4BF4-41FC-A7E5-2C21495F34C4}"/>
              </a:ext>
            </a:extLst>
          </p:cNvPr>
          <p:cNvSpPr/>
          <p:nvPr/>
        </p:nvSpPr>
        <p:spPr>
          <a:xfrm>
            <a:off x="7369967" y="2492747"/>
            <a:ext cx="722650" cy="29135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11A81B-A944-4828-9330-8EAD2821B046}"/>
              </a:ext>
            </a:extLst>
          </p:cNvPr>
          <p:cNvSpPr/>
          <p:nvPr/>
        </p:nvSpPr>
        <p:spPr>
          <a:xfrm>
            <a:off x="7389017" y="3232464"/>
            <a:ext cx="722650" cy="218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00727E-C036-441D-84DF-F88CE3959323}"/>
              </a:ext>
            </a:extLst>
          </p:cNvPr>
          <p:cNvSpPr/>
          <p:nvPr/>
        </p:nvSpPr>
        <p:spPr>
          <a:xfrm>
            <a:off x="7389017" y="2925091"/>
            <a:ext cx="722650" cy="2648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33E4DF-7D57-456A-9DC4-CCD3982133AB}"/>
              </a:ext>
            </a:extLst>
          </p:cNvPr>
          <p:cNvSpPr/>
          <p:nvPr/>
        </p:nvSpPr>
        <p:spPr>
          <a:xfrm>
            <a:off x="1080639" y="2925091"/>
            <a:ext cx="2061807" cy="2648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28146-E10F-4F9F-84A0-FC812BCAE3B1}"/>
              </a:ext>
            </a:extLst>
          </p:cNvPr>
          <p:cNvSpPr/>
          <p:nvPr/>
        </p:nvSpPr>
        <p:spPr>
          <a:xfrm>
            <a:off x="1106743" y="3527680"/>
            <a:ext cx="961848" cy="240790"/>
          </a:xfrm>
          <a:prstGeom prst="roundRect">
            <a:avLst/>
          </a:prstGeom>
          <a:noFill/>
          <a:ln w="38100">
            <a:solidFill>
              <a:srgbClr val="106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8F1D29-8301-4A64-A234-348EC061C676}"/>
              </a:ext>
            </a:extLst>
          </p:cNvPr>
          <p:cNvSpPr/>
          <p:nvPr/>
        </p:nvSpPr>
        <p:spPr>
          <a:xfrm>
            <a:off x="7417592" y="3505967"/>
            <a:ext cx="722651" cy="218900"/>
          </a:xfrm>
          <a:prstGeom prst="roundRect">
            <a:avLst/>
          </a:prstGeom>
          <a:noFill/>
          <a:ln w="38100">
            <a:solidFill>
              <a:srgbClr val="106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AB6CE77-CF57-4460-A542-833221D7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983F25-1184-4B12-9886-5FA3E61C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62" y="3004766"/>
            <a:ext cx="3855675" cy="84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C2696-8189-4914-A575-52CD95AB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925"/>
            <a:ext cx="10858500" cy="5111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Even EM &amp; Developing Economies show negative growth.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A6874-355D-4B4B-BFAA-95BCF1AD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160" y="1954733"/>
            <a:ext cx="10054443" cy="4407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C9380-EC78-4E99-A755-3C08DC1F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21" y="972419"/>
            <a:ext cx="4489281" cy="9675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60BAE-1FB2-4C76-B372-7467EE5F6425}"/>
              </a:ext>
            </a:extLst>
          </p:cNvPr>
          <p:cNvSpPr/>
          <p:nvPr/>
        </p:nvSpPr>
        <p:spPr>
          <a:xfrm>
            <a:off x="4109975" y="6444734"/>
            <a:ext cx="397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April 2020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06180B5-2300-47E9-9E8A-221E315822E9}"/>
              </a:ext>
            </a:extLst>
          </p:cNvPr>
          <p:cNvSpPr/>
          <p:nvPr/>
        </p:nvSpPr>
        <p:spPr>
          <a:xfrm rot="11261996">
            <a:off x="10666487" y="1146729"/>
            <a:ext cx="225773" cy="18075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235D16-F238-44B1-8607-D47F68DA9104}"/>
              </a:ext>
            </a:extLst>
          </p:cNvPr>
          <p:cNvSpPr/>
          <p:nvPr/>
        </p:nvSpPr>
        <p:spPr>
          <a:xfrm>
            <a:off x="1340964" y="2584705"/>
            <a:ext cx="874407" cy="2407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9A7C12-55F7-4166-96C1-9DE84CDEA730}"/>
              </a:ext>
            </a:extLst>
          </p:cNvPr>
          <p:cNvSpPr/>
          <p:nvPr/>
        </p:nvSpPr>
        <p:spPr>
          <a:xfrm>
            <a:off x="7412340" y="2540372"/>
            <a:ext cx="656955" cy="2913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8CA3F-F004-405A-BC39-A7C72D1FE331}"/>
              </a:ext>
            </a:extLst>
          </p:cNvPr>
          <p:cNvSpPr/>
          <p:nvPr/>
        </p:nvSpPr>
        <p:spPr>
          <a:xfrm>
            <a:off x="7389017" y="1991641"/>
            <a:ext cx="722650" cy="2648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05D3E8-C9BB-4BF0-9664-2A55C6282A5D}"/>
              </a:ext>
            </a:extLst>
          </p:cNvPr>
          <p:cNvSpPr/>
          <p:nvPr/>
        </p:nvSpPr>
        <p:spPr>
          <a:xfrm>
            <a:off x="1080639" y="1954733"/>
            <a:ext cx="4348611" cy="30177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3EC6-4732-4F8F-B374-9388CA0A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75A6-61AF-4BF3-AFD7-FC518C65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V.  What </a:t>
            </a:r>
            <a:r>
              <a:rPr lang="en-US" b="1" dirty="0"/>
              <a:t>shape of recovery: “V”, “U”, or “W”?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2A31-C0C5-4B95-9533-29A047A1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504951"/>
            <a:ext cx="10306050" cy="505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1. V-shaped recovery in the global economy is not likely.</a:t>
            </a:r>
          </a:p>
          <a:p>
            <a:pPr lvl="1"/>
            <a:r>
              <a:rPr lang="en-US" sz="2600" dirty="0"/>
              <a:t>At first, V bounce-backs seemed plausible.  </a:t>
            </a:r>
          </a:p>
          <a:p>
            <a:pPr lvl="1"/>
            <a:r>
              <a:rPr lang="en-US" sz="2600" dirty="0"/>
              <a:t>Natural disasters usually follow that pattern. </a:t>
            </a:r>
          </a:p>
          <a:p>
            <a:pPr lvl="1"/>
            <a:r>
              <a:rPr lang="en-US" sz="2600" dirty="0"/>
              <a:t>E.g., China’s 2003 SARS is estimated to have cost 2% growth in Q2, </a:t>
            </a:r>
            <a:br>
              <a:rPr lang="en-US" sz="2600" dirty="0"/>
            </a:br>
            <a:r>
              <a:rPr lang="en-US" sz="2600" dirty="0"/>
              <a:t>but didn’t show up in the year’s overall GDP.</a:t>
            </a:r>
          </a:p>
          <a:p>
            <a:pPr lvl="1"/>
            <a:r>
              <a:rPr lang="en-US" sz="2600" dirty="0"/>
              <a:t>Indeed, China itself reports that </a:t>
            </a:r>
          </a:p>
          <a:p>
            <a:pPr marL="457200" lvl="1" indent="0">
              <a:buNone/>
            </a:pPr>
            <a:r>
              <a:rPr lang="en-US" sz="2600" dirty="0"/>
              <a:t>  Industrial Production bounced back</a:t>
            </a:r>
          </a:p>
          <a:p>
            <a:pPr marL="457200" lvl="1" indent="0">
              <a:buNone/>
            </a:pPr>
            <a:r>
              <a:rPr lang="en-US" sz="2600" dirty="0"/>
              <a:t> in March 2020 from its February plunge.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/>
              <a:t>But a V is too optimistic, for the aggregate world economy.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70810-7E45-4631-954C-24180C2E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60" y="3611776"/>
            <a:ext cx="4013340" cy="24175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179D6-F592-45C0-A016-1320B2D8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712C83-7AA3-43F9-AF51-82345868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+mn-lt"/>
              </a:rPr>
              <a:t>2. More likely, at best, is a U-shaped recovery: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DB065-BDE4-4DF7-80B3-152851C5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609725"/>
            <a:ext cx="10744200" cy="465296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60% of business leaders expect “U” shape </a:t>
            </a:r>
          </a:p>
          <a:p>
            <a:pPr lvl="1"/>
            <a:r>
              <a:rPr lang="en-US" sz="3200" dirty="0"/>
              <a:t>-- </a:t>
            </a:r>
            <a:r>
              <a:rPr lang="en-US" sz="3200" i="1" dirty="0"/>
              <a:t>World Ec. Forum</a:t>
            </a:r>
            <a:r>
              <a:rPr lang="en-US" sz="3200" dirty="0"/>
              <a:t>, April 24.</a:t>
            </a:r>
            <a:br>
              <a:rPr lang="en-US" sz="1100" dirty="0"/>
            </a:br>
            <a:endParaRPr lang="en-US" sz="1100" dirty="0"/>
          </a:p>
          <a:p>
            <a:r>
              <a:rPr lang="en-US" sz="3600" dirty="0"/>
              <a:t>Certain segments of the economy go back to work, </a:t>
            </a:r>
          </a:p>
          <a:p>
            <a:r>
              <a:rPr lang="en-US" sz="3600" dirty="0"/>
              <a:t>while others remain shut down longer…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at least until we achieve massive, frequent, convenient, free testing </a:t>
            </a:r>
          </a:p>
          <a:p>
            <a:pPr lvl="1"/>
            <a:r>
              <a:rPr lang="en-US" sz="3200" dirty="0"/>
              <a:t>+ contact-tracing </a:t>
            </a:r>
          </a:p>
          <a:p>
            <a:pPr lvl="1"/>
            <a:r>
              <a:rPr lang="en-US" sz="3200" dirty="0"/>
              <a:t>+ reliable tests for anti-bodies;</a:t>
            </a:r>
          </a:p>
          <a:p>
            <a:r>
              <a:rPr lang="en-US" sz="3600" dirty="0"/>
              <a:t>and perhaps even until a vaccine is available, </a:t>
            </a:r>
            <a:br>
              <a:rPr lang="en-US" sz="3600" dirty="0"/>
            </a:br>
            <a:r>
              <a:rPr lang="en-US" sz="3600" dirty="0"/>
              <a:t>which we are told will take 1 ½ years at best,</a:t>
            </a:r>
          </a:p>
          <a:p>
            <a:pPr lvl="1"/>
            <a:r>
              <a:rPr lang="en-US" sz="3200" dirty="0"/>
              <a:t>or an effective treatment.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A9F11-2FDB-4759-B6F8-72D62A8B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866C-B2CE-47BB-B068-A1D6F3FB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06805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3</a:t>
            </a:r>
            <a:r>
              <a:rPr lang="en-US" sz="3200" dirty="0"/>
              <a:t>. </a:t>
            </a:r>
            <a:r>
              <a:rPr lang="en-US" sz="3200" b="1" dirty="0"/>
              <a:t>I worry about a W-shaped recovery, arising from policy mistakes.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CC408-91C3-4207-89C0-0CDB7476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25625"/>
            <a:ext cx="11172825" cy="452755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Two possible mistakes are illustrated by events of the inter-war period.</a:t>
            </a:r>
            <a:br>
              <a:rPr lang="en-US" sz="1100" dirty="0"/>
            </a:br>
            <a:endParaRPr lang="en-US" sz="1100" dirty="0"/>
          </a:p>
          <a:p>
            <a:r>
              <a:rPr lang="en-US" sz="2900" dirty="0"/>
              <a:t>Mistake #1: Leaders sound the “all-clear” signal on contagion too soon.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dirty="0"/>
              <a:t>Some politicians have shown an excessive bias towards optimism.  </a:t>
            </a:r>
          </a:p>
          <a:p>
            <a:pPr lvl="2"/>
            <a:r>
              <a:rPr lang="en-US" dirty="0"/>
              <a:t>This over-optimism has already done harm by delaying action.  </a:t>
            </a:r>
          </a:p>
          <a:p>
            <a:pPr lvl="2"/>
            <a:r>
              <a:rPr lang="en-US" dirty="0"/>
              <a:t>It can do more harm if they try to re-open the economy prematurely.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1918-19 global influenza pandemic is an informative precedent. </a:t>
            </a:r>
          </a:p>
          <a:p>
            <a:pPr lvl="2"/>
            <a:r>
              <a:rPr lang="en-US" dirty="0"/>
              <a:t>American cities instituted public health interventions in 1918.</a:t>
            </a:r>
          </a:p>
          <a:p>
            <a:pPr lvl="2"/>
            <a:r>
              <a:rPr lang="en-US" dirty="0"/>
              <a:t>Those cities that let up early suffered a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wave of flu, with more deaths.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DD2EF-5A82-41B2-8580-80E6E0CA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CBA1-AD78-4C61-9E89-0FC07A694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483052"/>
            <a:ext cx="9763125" cy="6353175"/>
          </a:xfrm>
        </p:spPr>
        <p:txBody>
          <a:bodyPr>
            <a:normAutofit/>
          </a:bodyPr>
          <a:lstStyle/>
          <a:p>
            <a:r>
              <a:rPr lang="en-US" sz="3100" dirty="0"/>
              <a:t>Mistake #2: Abandoning economic stimulus too soon,</a:t>
            </a:r>
            <a:br>
              <a:rPr lang="en-US" sz="1700" dirty="0"/>
            </a:br>
            <a:endParaRPr lang="en-US" sz="1700" dirty="0"/>
          </a:p>
          <a:p>
            <a:pPr lvl="1"/>
            <a:r>
              <a:rPr lang="en-US" sz="2600" dirty="0"/>
              <a:t>resulting in a renewed downturn.</a:t>
            </a:r>
            <a:br>
              <a:rPr lang="en-US" sz="1100" dirty="0"/>
            </a:br>
            <a:endParaRPr lang="en-US" sz="1100" dirty="0"/>
          </a:p>
          <a:p>
            <a:pPr lvl="1"/>
            <a:r>
              <a:rPr lang="en-US" sz="2600" dirty="0"/>
              <a:t>The best precedent in the US is 1936-37.</a:t>
            </a:r>
          </a:p>
          <a:p>
            <a:pPr lvl="2"/>
            <a:r>
              <a:rPr lang="en-US" sz="2200" dirty="0"/>
              <a:t>Roosevelt prematurely tightened fiscal policy</a:t>
            </a:r>
            <a:r>
              <a:rPr lang="en-US" sz="2000" dirty="0"/>
              <a:t>. </a:t>
            </a:r>
          </a:p>
          <a:p>
            <a:pPr lvl="2"/>
            <a:r>
              <a:rPr lang="en-US" sz="2200" dirty="0"/>
              <a:t>The Fed too tightened in 1936.  </a:t>
            </a:r>
          </a:p>
          <a:p>
            <a:pPr lvl="2"/>
            <a:r>
              <a:rPr lang="en-US" sz="2200" dirty="0"/>
              <a:t>As a result, the US went back into severe recession in 1937-38.</a:t>
            </a:r>
            <a:br>
              <a:rPr lang="en-US" dirty="0"/>
            </a:br>
            <a:endParaRPr lang="en-US" sz="1800" dirty="0"/>
          </a:p>
          <a:p>
            <a:pPr lvl="1"/>
            <a:r>
              <a:rPr lang="en-US" sz="2600" dirty="0"/>
              <a:t>This could easily happen again in 2021.</a:t>
            </a:r>
            <a:br>
              <a:rPr lang="en-US" sz="1700" dirty="0"/>
            </a:br>
            <a:endParaRPr lang="en-US" sz="1700" dirty="0"/>
          </a:p>
          <a:p>
            <a:r>
              <a:rPr lang="en-US" sz="3000" dirty="0"/>
              <a:t> Conclusion:</a:t>
            </a:r>
            <a:br>
              <a:rPr lang="en-US" sz="3000" dirty="0"/>
            </a:br>
            <a:r>
              <a:rPr lang="en-US" sz="3000" dirty="0"/>
              <a:t>A W-shaped pattern, i.e., relapses in health &amp; the economy,</a:t>
            </a:r>
          </a:p>
          <a:p>
            <a:pPr lvl="1"/>
            <a:r>
              <a:rPr lang="en-US" sz="2600" dirty="0"/>
              <a:t>could result from early withdrawal</a:t>
            </a:r>
          </a:p>
          <a:p>
            <a:pPr lvl="2"/>
            <a:r>
              <a:rPr lang="en-US" sz="2200" dirty="0"/>
              <a:t>either of public health measures</a:t>
            </a:r>
          </a:p>
          <a:p>
            <a:pPr lvl="2"/>
            <a:r>
              <a:rPr lang="en-US" sz="2200" dirty="0"/>
              <a:t>or of economic stimulus.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80AA3-DF32-4BEB-948F-CDA0710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B84-366C-4A05-BEA3-5A04F5B6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8637"/>
            <a:ext cx="9144000" cy="2573337"/>
          </a:xfrm>
        </p:spPr>
        <p:txBody>
          <a:bodyPr>
            <a:normAutofit/>
          </a:bodyPr>
          <a:lstStyle/>
          <a:p>
            <a:br>
              <a:rPr lang="en-US" sz="4000" b="1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31F30B-D9C0-4380-A536-6D078856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0738"/>
            <a:ext cx="9144000" cy="750887"/>
          </a:xfrm>
        </p:spPr>
        <p:txBody>
          <a:bodyPr>
            <a:noAutofit/>
          </a:bodyPr>
          <a:lstStyle/>
          <a:p>
            <a:r>
              <a:rPr lang="en-US" sz="3600" dirty="0"/>
              <a:t>Professor Jeffrey Frankel</a:t>
            </a:r>
            <a:br>
              <a:rPr lang="en-US" sz="3600" dirty="0"/>
            </a:br>
            <a:r>
              <a:rPr lang="en-US" sz="3600" dirty="0"/>
              <a:t>Harvard University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98880-F27A-47D1-908D-315861D7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7B4E34-F545-4CCD-B771-2E7C7BD6234D}"/>
              </a:ext>
            </a:extLst>
          </p:cNvPr>
          <p:cNvSpPr/>
          <p:nvPr/>
        </p:nvSpPr>
        <p:spPr>
          <a:xfrm>
            <a:off x="3048000" y="65056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/>
              <a:t>Coronavirus Pandemic</a:t>
            </a:r>
            <a:br>
              <a:rPr lang="en-US" sz="4400" dirty="0"/>
            </a:br>
            <a:r>
              <a:rPr lang="en-US" sz="4400" dirty="0"/>
              <a:t>and the Global Economy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Policy Panel</a:t>
            </a:r>
          </a:p>
        </p:txBody>
      </p:sp>
    </p:spTree>
    <p:extLst>
      <p:ext uri="{BB962C8B-B14F-4D97-AF65-F5344CB8AC3E}">
        <p14:creationId xmlns:p14="http://schemas.microsoft.com/office/powerpoint/2010/main" val="375312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235F-C3D9-426C-9B52-E4B7789D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CCAE-A2F6-4370-9D18-EE0EA661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49"/>
            <a:ext cx="10515600" cy="4214813"/>
          </a:xfrm>
        </p:spPr>
        <p:txBody>
          <a:bodyPr>
            <a:normAutofit/>
          </a:bodyPr>
          <a:lstStyle/>
          <a:p>
            <a:r>
              <a:rPr lang="en-US" sz="3200" dirty="0"/>
              <a:t>I. Historical severity of the crisis</a:t>
            </a:r>
            <a:br>
              <a:rPr lang="en-US" sz="900" dirty="0"/>
            </a:br>
            <a:endParaRPr lang="en-US" sz="900" dirty="0"/>
          </a:p>
          <a:p>
            <a:r>
              <a:rPr lang="en-US" sz="3200" dirty="0"/>
              <a:t>II. The rapid sequence of events so far</a:t>
            </a:r>
            <a:br>
              <a:rPr lang="en-US" sz="1400" dirty="0"/>
            </a:br>
            <a:endParaRPr lang="en-US" sz="1400" dirty="0"/>
          </a:p>
          <a:p>
            <a:r>
              <a:rPr lang="en-US" sz="3200" dirty="0"/>
              <a:t>III. Policy response by governments</a:t>
            </a:r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IV. Baseline forecast of economic growth</a:t>
            </a:r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V.  Shape of the recovery: “V”, “U”, or “W”?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A8FB1-A88C-49FC-B6AA-59182A5E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C27F-638F-4DD7-AD45-8819EF1B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7C74-1213-4E87-9E84-6A865D24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44ABB-B3A8-4585-AC3C-A044FEBF06F0}"/>
              </a:ext>
            </a:extLst>
          </p:cNvPr>
          <p:cNvSpPr txBox="1"/>
          <p:nvPr/>
        </p:nvSpPr>
        <p:spPr>
          <a:xfrm>
            <a:off x="3309257" y="2264229"/>
            <a:ext cx="41723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Effects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Financial markets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Commodity prices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269518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E2A1-C110-4DA1-B4D3-895C434B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61684"/>
            <a:ext cx="10572749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Investors shifted out of corporate bonds &amp; equities</a:t>
            </a:r>
            <a:r>
              <a:rPr lang="en-US" sz="32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CA956-9674-40A9-990E-7307CC188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1" y="1290573"/>
            <a:ext cx="4759038" cy="4864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66C53-4DA8-4E0A-8997-C9504603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111" y="1308523"/>
            <a:ext cx="4854289" cy="4916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46438F-0167-4B39-84D3-AC8B5D9B1E89}"/>
              </a:ext>
            </a:extLst>
          </p:cNvPr>
          <p:cNvSpPr/>
          <p:nvPr/>
        </p:nvSpPr>
        <p:spPr>
          <a:xfrm>
            <a:off x="1476375" y="6224885"/>
            <a:ext cx="950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 Figure 1.2. Advanced Economies: Monetary and Financial Market Conditions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919B0-6E86-40AA-90F1-2404342A2B36}"/>
              </a:ext>
            </a:extLst>
          </p:cNvPr>
          <p:cNvSpPr/>
          <p:nvPr/>
        </p:nvSpPr>
        <p:spPr>
          <a:xfrm>
            <a:off x="1143954" y="1238250"/>
            <a:ext cx="18859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C7CF50-D7DC-4B26-8556-A7EDC8F98705}"/>
              </a:ext>
            </a:extLst>
          </p:cNvPr>
          <p:cNvSpPr/>
          <p:nvPr/>
        </p:nvSpPr>
        <p:spPr>
          <a:xfrm>
            <a:off x="6744653" y="1308259"/>
            <a:ext cx="188597" cy="3457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71127-C785-4EB6-8960-1DA9686236EE}"/>
              </a:ext>
            </a:extLst>
          </p:cNvPr>
          <p:cNvCxnSpPr>
            <a:cxnSpLocks/>
          </p:cNvCxnSpPr>
          <p:nvPr/>
        </p:nvCxnSpPr>
        <p:spPr>
          <a:xfrm flipV="1">
            <a:off x="3581400" y="2035630"/>
            <a:ext cx="838200" cy="1731074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05288-AFE1-47DC-BA1E-9C511D00C118}"/>
              </a:ext>
            </a:extLst>
          </p:cNvPr>
          <p:cNvCxnSpPr>
            <a:cxnSpLocks/>
          </p:cNvCxnSpPr>
          <p:nvPr/>
        </p:nvCxnSpPr>
        <p:spPr>
          <a:xfrm>
            <a:off x="10067925" y="1552574"/>
            <a:ext cx="270105" cy="1190626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18FEC-5163-4A47-A458-1B6DCB67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BB7C-92EB-4054-9735-24B0693C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Investors pulled out of Emerging Market bonds. 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(EMBI Sovereign Spreads, basis points)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DF6D1-2E3F-4A05-AE0C-A9F4B215B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772" y="1355408"/>
            <a:ext cx="9296400" cy="4950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8210BA-A7C0-4037-BA3A-55FA7D6D2639}"/>
              </a:ext>
            </a:extLst>
          </p:cNvPr>
          <p:cNvSpPr/>
          <p:nvPr/>
        </p:nvSpPr>
        <p:spPr>
          <a:xfrm>
            <a:off x="4819651" y="6181725"/>
            <a:ext cx="2362200" cy="37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D6162F-A9BC-4515-8AF0-6FA5E3017BAA}"/>
              </a:ext>
            </a:extLst>
          </p:cNvPr>
          <p:cNvSpPr/>
          <p:nvPr/>
        </p:nvSpPr>
        <p:spPr>
          <a:xfrm>
            <a:off x="2253030" y="1419225"/>
            <a:ext cx="20745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852572-BC1A-4306-907A-C1128AF4C6D4}"/>
              </a:ext>
            </a:extLst>
          </p:cNvPr>
          <p:cNvSpPr/>
          <p:nvPr/>
        </p:nvSpPr>
        <p:spPr>
          <a:xfrm>
            <a:off x="6577382" y="1495425"/>
            <a:ext cx="20745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3FC315-6C1F-4C22-980C-3CF5E347835D}"/>
              </a:ext>
            </a:extLst>
          </p:cNvPr>
          <p:cNvCxnSpPr>
            <a:cxnSpLocks/>
          </p:cNvCxnSpPr>
          <p:nvPr/>
        </p:nvCxnSpPr>
        <p:spPr>
          <a:xfrm flipV="1">
            <a:off x="4819651" y="1652588"/>
            <a:ext cx="514349" cy="2342469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29B2D-4816-41EB-8BE1-A879A1B28D99}"/>
              </a:ext>
            </a:extLst>
          </p:cNvPr>
          <p:cNvCxnSpPr>
            <a:cxnSpLocks/>
          </p:cNvCxnSpPr>
          <p:nvPr/>
        </p:nvCxnSpPr>
        <p:spPr>
          <a:xfrm flipV="1">
            <a:off x="9078686" y="1733550"/>
            <a:ext cx="304800" cy="2043793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70F7B0-AD99-4308-8404-F3D880148378}"/>
              </a:ext>
            </a:extLst>
          </p:cNvPr>
          <p:cNvSpPr/>
          <p:nvPr/>
        </p:nvSpPr>
        <p:spPr>
          <a:xfrm>
            <a:off x="2048934" y="1462768"/>
            <a:ext cx="20745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438CC-A6F3-4A02-AA74-C3445047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48BE-1802-4905-A2B7-EF10F530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Investors pulled out of Emerging Market equities. </a:t>
            </a:r>
            <a:br>
              <a:rPr lang="en-US" sz="3200" dirty="0">
                <a:latin typeface="+mn-lt"/>
              </a:rPr>
            </a:br>
            <a:r>
              <a:rPr lang="en-US" sz="1600" dirty="0">
                <a:latin typeface="+mn-lt"/>
              </a:rPr>
              <a:t>(Jan.1, 2019 = 100)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8577CA-4873-4F8F-9DFD-BFD997C1E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075387"/>
            <a:ext cx="9486900" cy="5190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85B9EE-3E37-4FAD-A152-B0DA4D5DC48F}"/>
              </a:ext>
            </a:extLst>
          </p:cNvPr>
          <p:cNvSpPr/>
          <p:nvPr/>
        </p:nvSpPr>
        <p:spPr>
          <a:xfrm>
            <a:off x="4208649" y="6425684"/>
            <a:ext cx="328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Figure 1.3.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EA68EB-0E3A-4814-A5FD-FFE073A40794}"/>
              </a:ext>
            </a:extLst>
          </p:cNvPr>
          <p:cNvCxnSpPr>
            <a:cxnSpLocks/>
          </p:cNvCxnSpPr>
          <p:nvPr/>
        </p:nvCxnSpPr>
        <p:spPr>
          <a:xfrm>
            <a:off x="5274804" y="2003757"/>
            <a:ext cx="381000" cy="1774372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1B900B-A569-4F7A-ABF4-943315221435}"/>
              </a:ext>
            </a:extLst>
          </p:cNvPr>
          <p:cNvCxnSpPr>
            <a:cxnSpLocks/>
          </p:cNvCxnSpPr>
          <p:nvPr/>
        </p:nvCxnSpPr>
        <p:spPr>
          <a:xfrm>
            <a:off x="9644733" y="1807028"/>
            <a:ext cx="413667" cy="2079172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8580-D8FB-439A-BA0A-84CD7DD8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8D90F-30A3-4556-951F-F5853A728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87" y="3166833"/>
            <a:ext cx="4542825" cy="524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0100B-571A-45D3-80B9-2EE7AE2B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87" y="3166833"/>
            <a:ext cx="4542825" cy="52433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FCF66F-7044-4FF0-9E7A-94ABA37E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9851" y="866774"/>
            <a:ext cx="7183593" cy="55967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55B4EA-C0F2-4E98-AF7F-74B0437FDA99}"/>
              </a:ext>
            </a:extLst>
          </p:cNvPr>
          <p:cNvSpPr txBox="1">
            <a:spLocks/>
          </p:cNvSpPr>
          <p:nvPr/>
        </p:nvSpPr>
        <p:spPr>
          <a:xfrm>
            <a:off x="924323" y="153294"/>
            <a:ext cx="10515600" cy="9801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Impact of the Covid-19 outbreak on oil &amp; commodity prices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B896D7-D070-450A-87B6-D25158632B78}"/>
              </a:ext>
            </a:extLst>
          </p:cNvPr>
          <p:cNvSpPr/>
          <p:nvPr/>
        </p:nvSpPr>
        <p:spPr>
          <a:xfrm>
            <a:off x="4208649" y="6425684"/>
            <a:ext cx="347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Figure 1.SF.1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164C8-DCD5-40CA-A223-E0F8420B61C4}"/>
              </a:ext>
            </a:extLst>
          </p:cNvPr>
          <p:cNvSpPr txBox="1"/>
          <p:nvPr/>
        </p:nvSpPr>
        <p:spPr>
          <a:xfrm>
            <a:off x="9629775" y="600075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FAC4ED-AE5B-4748-855F-CF6A20DE5829}"/>
              </a:ext>
            </a:extLst>
          </p:cNvPr>
          <p:cNvSpPr txBox="1"/>
          <p:nvPr/>
        </p:nvSpPr>
        <p:spPr>
          <a:xfrm>
            <a:off x="3562350" y="599122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FE009F-78DA-40DA-B72C-CE5E0438A3A9}"/>
              </a:ext>
            </a:extLst>
          </p:cNvPr>
          <p:cNvSpPr/>
          <p:nvPr/>
        </p:nvSpPr>
        <p:spPr>
          <a:xfrm>
            <a:off x="2209869" y="1162975"/>
            <a:ext cx="6470837" cy="2648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F9A8E-2AEE-447E-9964-052A1658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5F09-882C-44AE-8B2D-D230DDE0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4" y="365125"/>
            <a:ext cx="96107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Trade is falling even more sharply than GDP.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C93CC-C671-4B0E-B90A-14D9A9E38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282" y="2611121"/>
            <a:ext cx="10515600" cy="3373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888DA-7616-4E37-A016-191FC8BE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1" y="1630279"/>
            <a:ext cx="4684882" cy="967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1E4F17-8650-4481-B844-83083651C0BC}"/>
              </a:ext>
            </a:extLst>
          </p:cNvPr>
          <p:cNvSpPr/>
          <p:nvPr/>
        </p:nvSpPr>
        <p:spPr>
          <a:xfrm>
            <a:off x="4129025" y="6359009"/>
            <a:ext cx="397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April 2020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C4859FF-CD46-46D9-AF02-B8B5DED31936}"/>
              </a:ext>
            </a:extLst>
          </p:cNvPr>
          <p:cNvSpPr/>
          <p:nvPr/>
        </p:nvSpPr>
        <p:spPr>
          <a:xfrm rot="10970407">
            <a:off x="10685537" y="1937394"/>
            <a:ext cx="225773" cy="18075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CFA4A7-F16F-43BB-9026-2D43643AEF6C}"/>
              </a:ext>
            </a:extLst>
          </p:cNvPr>
          <p:cNvSpPr/>
          <p:nvPr/>
        </p:nvSpPr>
        <p:spPr>
          <a:xfrm>
            <a:off x="7390568" y="2605688"/>
            <a:ext cx="656955" cy="2913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766A20-0D83-4897-8B22-2762252D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FD90-EF34-4DFA-B642-C711ACFB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Historical severity of the 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4583-E94A-4B8D-AC8F-51B1CF4B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developments of 2020 are much worse, even, than</a:t>
            </a:r>
          </a:p>
          <a:p>
            <a:r>
              <a:rPr lang="en-US" sz="3200" dirty="0"/>
              <a:t>pandemics like the H1N1 virus of 2009 (“Swine flu”) </a:t>
            </a:r>
          </a:p>
          <a:p>
            <a:r>
              <a:rPr lang="en-US" sz="3200" dirty="0"/>
              <a:t>or recessions like the 2007-09 Global Financial Crisis.  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For adequate precedents we have to go back </a:t>
            </a:r>
            <a:br>
              <a:rPr lang="en-US" sz="3200" dirty="0"/>
            </a:br>
            <a:r>
              <a:rPr lang="en-US" sz="3200" dirty="0"/>
              <a:t>to the first half of the 20</a:t>
            </a:r>
            <a:r>
              <a:rPr lang="en-US" sz="3200" baseline="30000" dirty="0"/>
              <a:t>th</a:t>
            </a:r>
            <a:r>
              <a:rPr lang="en-US" sz="3200" dirty="0"/>
              <a:t> century:  </a:t>
            </a:r>
          </a:p>
          <a:p>
            <a:r>
              <a:rPr lang="en-US" sz="3200" dirty="0"/>
              <a:t>the global influenza pandemic of 1918-19 </a:t>
            </a:r>
          </a:p>
          <a:p>
            <a:r>
              <a:rPr lang="en-US" sz="3200" dirty="0"/>
              <a:t>and the Great Depression of the 1930s.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6F39E-6C41-4B4B-883C-CA47AD56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723B-8E1F-4FE5-A2E6-DD8868A9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1443038"/>
          </a:xfrm>
        </p:spPr>
        <p:txBody>
          <a:bodyPr/>
          <a:lstStyle/>
          <a:p>
            <a:r>
              <a:rPr lang="en-US" b="1" dirty="0"/>
              <a:t>II. The rapid sequence of events so 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4789-321D-4E14-880E-AE10050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500"/>
            <a:ext cx="10515600" cy="449897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Jan. 30: WHO declares Public Health Emergency.</a:t>
            </a:r>
            <a:br>
              <a:rPr lang="en-US" sz="3600" dirty="0"/>
            </a:br>
            <a:r>
              <a:rPr lang="en-US" sz="3600" dirty="0"/>
              <a:t>Virus spreads to successive countries.</a:t>
            </a:r>
            <a:br>
              <a:rPr lang="en-US" sz="1200" dirty="0"/>
            </a:br>
            <a:endParaRPr lang="en-US" sz="1200" dirty="0"/>
          </a:p>
          <a:p>
            <a:pPr marL="742950" indent="-742950">
              <a:buAutoNum type="arabicPeriod"/>
            </a:pPr>
            <a:r>
              <a:rPr lang="en-US" sz="3600" dirty="0"/>
              <a:t>Feb. 24: “Risk off” in global financial markets.</a:t>
            </a:r>
            <a:br>
              <a:rPr lang="en-US" sz="1200" dirty="0"/>
            </a:br>
            <a:endParaRPr lang="en-US" sz="1200" dirty="0"/>
          </a:p>
          <a:p>
            <a:pPr marL="742950" indent="-742950">
              <a:buAutoNum type="arabicPeriod"/>
            </a:pPr>
            <a:r>
              <a:rPr lang="en-US" sz="3600" dirty="0"/>
              <a:t>Feb. 26: Collapse in oil price.</a:t>
            </a:r>
            <a:br>
              <a:rPr lang="en-US" sz="1600" dirty="0"/>
            </a:br>
            <a:endParaRPr lang="en-US" sz="1600" dirty="0"/>
          </a:p>
          <a:p>
            <a:pPr marL="742950" indent="-742950">
              <a:buAutoNum type="arabicPeriod"/>
            </a:pPr>
            <a:r>
              <a:rPr lang="en-US" sz="3600" dirty="0"/>
              <a:t>March: Recession starts.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1B022-A910-4E81-A26F-08D6821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DBA0-6FC6-40BD-9231-BE81DA54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" y="-46357"/>
            <a:ext cx="1187704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1. Reported deaths peaked in China. Then Italy. UK &amp; US may be next.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294D0-F554-4C80-B458-DFFE706BE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3" y="934716"/>
            <a:ext cx="10142431" cy="55360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94C3EF-8374-43AD-93F0-9F20267E45A3}"/>
              </a:ext>
            </a:extLst>
          </p:cNvPr>
          <p:cNvSpPr/>
          <p:nvPr/>
        </p:nvSpPr>
        <p:spPr>
          <a:xfrm>
            <a:off x="8085477" y="6267659"/>
            <a:ext cx="18229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https://www.ft.com/coronavirus-latest</a:t>
            </a:r>
            <a:endParaRPr lang="en-US" sz="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C93FF9-81B7-4628-9F44-10EE28B88E46}"/>
              </a:ext>
            </a:extLst>
          </p:cNvPr>
          <p:cNvSpPr/>
          <p:nvPr/>
        </p:nvSpPr>
        <p:spPr>
          <a:xfrm>
            <a:off x="7152435" y="2492185"/>
            <a:ext cx="656955" cy="2407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63D475-DDA1-4C02-8571-69A11D47614A}"/>
              </a:ext>
            </a:extLst>
          </p:cNvPr>
          <p:cNvSpPr/>
          <p:nvPr/>
        </p:nvSpPr>
        <p:spPr>
          <a:xfrm>
            <a:off x="6186191" y="2568442"/>
            <a:ext cx="542938" cy="2189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2D3476-373B-4215-83B2-B0ED1838666B}"/>
              </a:ext>
            </a:extLst>
          </p:cNvPr>
          <p:cNvSpPr/>
          <p:nvPr/>
        </p:nvSpPr>
        <p:spPr>
          <a:xfrm>
            <a:off x="5608207" y="2274468"/>
            <a:ext cx="370834" cy="240790"/>
          </a:xfrm>
          <a:prstGeom prst="roundRect">
            <a:avLst/>
          </a:prstGeom>
          <a:noFill/>
          <a:ln w="57150">
            <a:solidFill>
              <a:srgbClr val="003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AF199-C0E1-4ED3-B0C0-CC4663B85EB8}"/>
              </a:ext>
            </a:extLst>
          </p:cNvPr>
          <p:cNvSpPr/>
          <p:nvPr/>
        </p:nvSpPr>
        <p:spPr>
          <a:xfrm>
            <a:off x="5721012" y="1751954"/>
            <a:ext cx="493580" cy="240790"/>
          </a:xfrm>
          <a:prstGeom prst="roundRect">
            <a:avLst/>
          </a:prstGeom>
          <a:noFill/>
          <a:ln w="57150">
            <a:solidFill>
              <a:srgbClr val="003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F5B82-CE0B-4B0A-9CDF-1A5561CA73E7}"/>
              </a:ext>
            </a:extLst>
          </p:cNvPr>
          <p:cNvSpPr txBox="1"/>
          <p:nvPr/>
        </p:nvSpPr>
        <p:spPr>
          <a:xfrm>
            <a:off x="930008" y="6381829"/>
            <a:ext cx="10440807" cy="33855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Note: Excess mortality in 14 countries runs about 60% above reported Covid19 death tolls.</a:t>
            </a:r>
            <a:r>
              <a:rPr lang="en-US" sz="800" dirty="0"/>
              <a:t>   </a:t>
            </a:r>
            <a:r>
              <a:rPr lang="en-US" sz="1600" dirty="0"/>
              <a:t> </a:t>
            </a:r>
            <a:r>
              <a:rPr lang="en-US" sz="800" dirty="0">
                <a:hlinkClick r:id="rId4"/>
              </a:rPr>
              <a:t>www.ft.com/content/6bd88b7d-3386-4543-b2e9-0d5c6fac846c</a:t>
            </a:r>
            <a:endParaRPr lang="en-US" sz="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9C0176-1A78-4A84-B95B-9DC7A93155F1}"/>
              </a:ext>
            </a:extLst>
          </p:cNvPr>
          <p:cNvSpPr/>
          <p:nvPr/>
        </p:nvSpPr>
        <p:spPr>
          <a:xfrm>
            <a:off x="10464268" y="5518408"/>
            <a:ext cx="542938" cy="240790"/>
          </a:xfrm>
          <a:prstGeom prst="roundRect">
            <a:avLst/>
          </a:prstGeom>
          <a:noFill/>
          <a:ln w="57150">
            <a:solidFill>
              <a:srgbClr val="EC7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9DAD4-2960-44EA-B2CD-A5DDCAB8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91A8-76D6-4A06-846E-DB9743A8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2. “Risk off” in global financial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A629-02AF-474F-8540-FA930801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816100"/>
            <a:ext cx="11077575" cy="4775200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Perceived risk, as measured by the VIX (CBOE Volatility Index)</a:t>
            </a:r>
            <a:br>
              <a:rPr lang="en-US" sz="800" dirty="0"/>
            </a:br>
            <a:r>
              <a:rPr lang="en-US" sz="800" dirty="0"/>
              <a:t> </a:t>
            </a:r>
          </a:p>
          <a:p>
            <a:pPr lvl="1"/>
            <a:r>
              <a:rPr lang="en-US" sz="3200" dirty="0"/>
              <a:t>was below 14.0 as late as Feb. 14,  </a:t>
            </a:r>
            <a:br>
              <a:rPr lang="en-US" sz="3200" dirty="0"/>
            </a:br>
            <a:r>
              <a:rPr lang="en-US" sz="3200" dirty="0"/>
              <a:t>but then rose, to 70 in mid-March.</a:t>
            </a:r>
            <a:br>
              <a:rPr lang="en-US" sz="800" dirty="0"/>
            </a:br>
            <a:endParaRPr lang="en-US" sz="800" dirty="0"/>
          </a:p>
          <a:p>
            <a:pPr lvl="1"/>
            <a:r>
              <a:rPr lang="en-US" sz="3200" dirty="0"/>
              <a:t>=&gt; Investors turned risk-averse:</a:t>
            </a:r>
          </a:p>
          <a:p>
            <a:pPr lvl="2"/>
            <a:r>
              <a:rPr lang="en-US" sz="2400" dirty="0"/>
              <a:t>pulled out of equites (Feb. 24),</a:t>
            </a:r>
          </a:p>
          <a:p>
            <a:pPr lvl="2"/>
            <a:r>
              <a:rPr lang="en-US" sz="2400" dirty="0"/>
              <a:t>then corporate bonds (esp. junk bonds &amp; EM securities, March 10).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800" dirty="0"/>
              <a:t>They moved into safe-haven currencies, </a:t>
            </a:r>
          </a:p>
          <a:p>
            <a:pPr lvl="2"/>
            <a:r>
              <a:rPr lang="en-US" sz="2400" dirty="0"/>
              <a:t>particularly the US $, </a:t>
            </a:r>
          </a:p>
          <a:p>
            <a:pPr lvl="3"/>
            <a:r>
              <a:rPr lang="en-US" sz="2200" dirty="0"/>
              <a:t>which on March 23 reached its highest value since 2002.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A79ED-7206-4B43-96D4-4B88C5B8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2095-EC90-41E4-A8F8-E0EDDE73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1"/>
            <a:ext cx="10515600" cy="1016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3. Collapse of oil prices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57CB-F421-4AF2-A4F3-AC3E18C6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6434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started February 26. </a:t>
            </a:r>
          </a:p>
          <a:p>
            <a:r>
              <a:rPr lang="en-US" sz="3200" dirty="0"/>
              <a:t>On April 20, price of WTI &lt; 0.</a:t>
            </a:r>
          </a:p>
          <a:p>
            <a:r>
              <a:rPr lang="en-US" sz="3200" dirty="0"/>
              <a:t>The losers: Middle East &amp; Russia </a:t>
            </a:r>
            <a:br>
              <a:rPr lang="en-US" sz="3200" dirty="0"/>
            </a:br>
            <a:r>
              <a:rPr lang="en-US" sz="3200" dirty="0"/>
              <a:t>and some in Latin America &amp; Africa</a:t>
            </a:r>
            <a:r>
              <a:rPr lang="en-US" b="1" dirty="0"/>
              <a:t>. </a:t>
            </a:r>
            <a:br>
              <a:rPr lang="en-US" sz="4300" b="1" dirty="0"/>
            </a:br>
            <a:endParaRPr lang="en-US" sz="4300" b="1" dirty="0"/>
          </a:p>
          <a:p>
            <a:r>
              <a:rPr lang="en-US" sz="3200" dirty="0"/>
              <a:t>For many developing countries, a fall in commodity export prices </a:t>
            </a:r>
            <a:br>
              <a:rPr lang="en-US" sz="3200" dirty="0"/>
            </a:br>
            <a:r>
              <a:rPr lang="en-US" sz="3200" dirty="0"/>
              <a:t>comes on top of:</a:t>
            </a:r>
          </a:p>
          <a:p>
            <a:pPr lvl="1"/>
            <a:r>
              <a:rPr lang="en-US" sz="2800" dirty="0"/>
              <a:t>a sudden stop to capital inflows, </a:t>
            </a:r>
          </a:p>
          <a:p>
            <a:pPr lvl="1"/>
            <a:r>
              <a:rPr lang="en-US" sz="2800" dirty="0"/>
              <a:t>declining remittances, </a:t>
            </a:r>
          </a:p>
          <a:p>
            <a:pPr lvl="1"/>
            <a:r>
              <a:rPr lang="en-US" sz="2800" dirty="0"/>
              <a:t>and the terrible challenges of Covid-19 itself spreading to countries with health care systems that are inadequate even at the best of times.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FFB18E3A-E556-43DE-B8AD-3209612F4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06" y="701960"/>
            <a:ext cx="4705894" cy="287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D84E1-8A76-498F-9FB5-4005AFC84149}"/>
              </a:ext>
            </a:extLst>
          </p:cNvPr>
          <p:cNvSpPr txBox="1"/>
          <p:nvPr/>
        </p:nvSpPr>
        <p:spPr>
          <a:xfrm>
            <a:off x="7943850" y="1990723"/>
            <a:ext cx="196079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WTI Crude Oil Price</a:t>
            </a:r>
            <a:r>
              <a:rPr lang="en-US" dirty="0"/>
              <a:t>, </a:t>
            </a:r>
            <a:br>
              <a:rPr lang="en-US" dirty="0"/>
            </a:br>
            <a:r>
              <a:rPr lang="en-US" sz="1100" i="1" dirty="0"/>
              <a:t>Macrotrends</a:t>
            </a:r>
            <a:r>
              <a:rPr lang="en-US" sz="1100" dirty="0"/>
              <a:t>, April 24,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B02534-D63C-47EC-814D-18D4A8DF6DA1}"/>
              </a:ext>
            </a:extLst>
          </p:cNvPr>
          <p:cNvCxnSpPr>
            <a:cxnSpLocks/>
          </p:cNvCxnSpPr>
          <p:nvPr/>
        </p:nvCxnSpPr>
        <p:spPr>
          <a:xfrm>
            <a:off x="10422388" y="771121"/>
            <a:ext cx="343583" cy="1368019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FCA43-3DC7-4CB6-8136-935F5251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7B33-3E3C-4868-B40F-9B0682BA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544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4. It is rare that one can predict recession before the numbers are in. But not this time.  Most countries are in recession.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B6076-8917-418A-A84C-5DD02D415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51" y="2085975"/>
            <a:ext cx="9118811" cy="45288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818293-B51C-4A06-91B7-6D98FB4B619D}"/>
              </a:ext>
            </a:extLst>
          </p:cNvPr>
          <p:cNvSpPr/>
          <p:nvPr/>
        </p:nvSpPr>
        <p:spPr>
          <a:xfrm>
            <a:off x="2562225" y="639127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2020, Figure 1.5. World Growth in GDP per Capita and Recession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020E45-551B-4357-BAE0-01119FFB6715}"/>
              </a:ext>
            </a:extLst>
          </p:cNvPr>
          <p:cNvSpPr/>
          <p:nvPr/>
        </p:nvSpPr>
        <p:spPr>
          <a:xfrm>
            <a:off x="2277429" y="2047875"/>
            <a:ext cx="18859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0D6CAE-5BAE-4B21-9037-1DF050FEF2A2}"/>
              </a:ext>
            </a:extLst>
          </p:cNvPr>
          <p:cNvCxnSpPr>
            <a:cxnSpLocks/>
          </p:cNvCxnSpPr>
          <p:nvPr/>
        </p:nvCxnSpPr>
        <p:spPr>
          <a:xfrm flipV="1">
            <a:off x="9568541" y="2810494"/>
            <a:ext cx="478972" cy="2216727"/>
          </a:xfrm>
          <a:prstGeom prst="straightConnector1">
            <a:avLst/>
          </a:prstGeom>
          <a:ln w="1270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914A142-856F-4BED-8A9D-D67A5D8D6A35}"/>
              </a:ext>
            </a:extLst>
          </p:cNvPr>
          <p:cNvSpPr txBox="1">
            <a:spLocks/>
          </p:cNvSpPr>
          <p:nvPr/>
        </p:nvSpPr>
        <p:spPr>
          <a:xfrm>
            <a:off x="7572372" y="1932672"/>
            <a:ext cx="3618139" cy="63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(</a:t>
            </a:r>
            <a:r>
              <a:rPr lang="en-US" sz="2400" dirty="0"/>
              <a:t>IMF baseline forecast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2125E-C4C3-430E-B57F-7F90B8C2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F5CB-09FB-4B03-A452-21D796AA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b="1" dirty="0"/>
              <a:t>III. Policy response by governments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6008-8DCB-4DC4-B293-E67641E2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95475"/>
            <a:ext cx="11601450" cy="479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In most countries, officials did not take Covid-19 seriously enough,</a:t>
            </a:r>
            <a:br>
              <a:rPr lang="en-US" sz="800" dirty="0"/>
            </a:br>
            <a:endParaRPr lang="en-US" sz="800" dirty="0"/>
          </a:p>
          <a:p>
            <a:pPr lvl="1"/>
            <a:r>
              <a:rPr lang="en-US" sz="2800" dirty="0"/>
              <a:t>especially those with insufficient awareness of past history of pandemics.</a:t>
            </a:r>
          </a:p>
          <a:p>
            <a:pPr lvl="1"/>
            <a:r>
              <a:rPr lang="en-US" sz="2800" dirty="0"/>
              <a:t>China released the genetic code for the new coronavirus in early January.</a:t>
            </a:r>
          </a:p>
          <a:p>
            <a:pPr lvl="1"/>
            <a:r>
              <a:rPr lang="en-US" sz="2800" dirty="0"/>
              <a:t>But countries like the US &amp; UK did not use the time to prepare.</a:t>
            </a:r>
          </a:p>
          <a:p>
            <a:pPr lvl="1"/>
            <a:r>
              <a:rPr lang="en-US" sz="2800" dirty="0"/>
              <a:t>They should have launched testing campaigns &amp; ordered equipment.</a:t>
            </a:r>
          </a:p>
          <a:p>
            <a:pPr lvl="1"/>
            <a:r>
              <a:rPr lang="en-US" sz="2800" dirty="0"/>
              <a:t>E.g.., U.S. President, Feb. 26: “…when you have 15 people, </a:t>
            </a:r>
            <a:br>
              <a:rPr lang="en-US" sz="2800" dirty="0"/>
            </a:br>
            <a:r>
              <a:rPr lang="en-US" sz="2800" dirty="0"/>
              <a:t>and the 15 within a couple of days is going to be down to close to zero, </a:t>
            </a:r>
            <a:br>
              <a:rPr lang="en-US" sz="2800" dirty="0"/>
            </a:br>
            <a:r>
              <a:rPr lang="en-US" sz="2800" dirty="0"/>
              <a:t>that’s a pretty good job we’ve done.”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1A293-EDF9-489C-9D32-C1E35621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16201</TotalTime>
  <Words>611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Coronavirus Pandemic and the Global Economy   Policy Panel  April 29, 2020 </vt:lpstr>
      <vt:lpstr>Outline</vt:lpstr>
      <vt:lpstr>I. Historical severity of the crisis</vt:lpstr>
      <vt:lpstr>II. The rapid sequence of events so far</vt:lpstr>
      <vt:lpstr>1. Reported deaths peaked in China. Then Italy. UK &amp; US may be next.</vt:lpstr>
      <vt:lpstr>2. “Risk off” in global financial markets</vt:lpstr>
      <vt:lpstr>3. Collapse of oil prices </vt:lpstr>
      <vt:lpstr>4. It is rare that one can predict recession before the numbers are in. But not this time.  Most countries are in recession.</vt:lpstr>
      <vt:lpstr>III. Policy response by governments</vt:lpstr>
      <vt:lpstr>PowerPoint Presentation</vt:lpstr>
      <vt:lpstr>IV.  Forecast of GDP growth: IMF’s World Economic Outlook, April 14 </vt:lpstr>
      <vt:lpstr>April 29, US BEA announced GDP fell 4.8% in Q1  (q-o-q, p.a.)</vt:lpstr>
      <vt:lpstr>The IMF base case is a 2020 recession much worse than 2008.</vt:lpstr>
      <vt:lpstr>Even EM &amp; Developing Economies show negative growth.</vt:lpstr>
      <vt:lpstr>V.  What shape of recovery: “V”, “U”, or “W”? </vt:lpstr>
      <vt:lpstr>2. More likely, at best, is a U-shaped recovery: </vt:lpstr>
      <vt:lpstr>3. I worry about a W-shaped recovery, arising from policy mistakes. </vt:lpstr>
      <vt:lpstr>PowerPoint Presentation</vt:lpstr>
      <vt:lpstr>  </vt:lpstr>
      <vt:lpstr>Appendix graphs</vt:lpstr>
      <vt:lpstr>Investors shifted out of corporate bonds &amp; equities.</vt:lpstr>
      <vt:lpstr>Investors pulled out of Emerging Market bonds.  (EMBI Sovereign Spreads, basis points)</vt:lpstr>
      <vt:lpstr>Investors pulled out of Emerging Market equities.  (Jan.1, 2019 = 100)</vt:lpstr>
      <vt:lpstr>PowerPoint Presentation</vt:lpstr>
      <vt:lpstr>Trade is falling even more sharply than GDP.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Coronavirus Recession of 2020</dc:title>
  <dc:creator>Frankel, Jeffrey A.</dc:creator>
  <cp:lastModifiedBy>Frankel, Jeffrey A.</cp:lastModifiedBy>
  <cp:revision>99</cp:revision>
  <dcterms:created xsi:type="dcterms:W3CDTF">2020-04-17T16:58:28Z</dcterms:created>
  <dcterms:modified xsi:type="dcterms:W3CDTF">2020-04-29T21:36:26Z</dcterms:modified>
</cp:coreProperties>
</file>