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976" r:id="rId5"/>
    <p:sldId id="971" r:id="rId6"/>
    <p:sldId id="269" r:id="rId7"/>
    <p:sldId id="270" r:id="rId8"/>
    <p:sldId id="271" r:id="rId9"/>
    <p:sldId id="977" r:id="rId10"/>
    <p:sldId id="262" r:id="rId11"/>
    <p:sldId id="983" r:id="rId12"/>
    <p:sldId id="276" r:id="rId13"/>
    <p:sldId id="274" r:id="rId14"/>
    <p:sldId id="536" r:id="rId15"/>
    <p:sldId id="974" r:id="rId16"/>
    <p:sldId id="272" r:id="rId17"/>
    <p:sldId id="973" r:id="rId18"/>
    <p:sldId id="275" r:id="rId19"/>
    <p:sldId id="980" r:id="rId20"/>
    <p:sldId id="975" r:id="rId21"/>
    <p:sldId id="982" r:id="rId22"/>
    <p:sldId id="533" r:id="rId23"/>
    <p:sldId id="985" r:id="rId24"/>
    <p:sldId id="984" r:id="rId25"/>
    <p:sldId id="981" r:id="rId26"/>
    <p:sldId id="534" r:id="rId27"/>
    <p:sldId id="257" r:id="rId28"/>
    <p:sldId id="979" r:id="rId29"/>
    <p:sldId id="978" r:id="rId30"/>
    <p:sldId id="535" r:id="rId31"/>
    <p:sldId id="986" r:id="rId32"/>
    <p:sldId id="970" r:id="rId33"/>
    <p:sldId id="258" r:id="rId34"/>
    <p:sldId id="260" r:id="rId35"/>
    <p:sldId id="259" r:id="rId36"/>
    <p:sldId id="967" r:id="rId37"/>
    <p:sldId id="263" r:id="rId38"/>
    <p:sldId id="264" r:id="rId39"/>
    <p:sldId id="265" r:id="rId40"/>
    <p:sldId id="97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C7524"/>
    <a:srgbClr val="003BB0"/>
    <a:srgbClr val="1063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einha\AppData\Local\Microsoft\Windows\INetCache\Content.Outlook\X6O3I4LC\HistoricalVIXproxies_2020041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US monthly VIX proxy</c:v>
          </c:tx>
          <c:spPr>
            <a:ln w="15875" cap="rnd">
              <a:solidFill>
                <a:schemeClr val="tx1"/>
              </a:solidFill>
              <a:round/>
            </a:ln>
            <a:effectLst/>
          </c:spPr>
          <c:marker>
            <c:symbol val="none"/>
          </c:marker>
          <c:cat>
            <c:strRef>
              <c:f>VIXproxies_monthly!$A$191:$A$1634</c:f>
              <c:strCache>
                <c:ptCount val="1444"/>
                <c:pt idx="0">
                  <c:v>01-1900</c:v>
                </c:pt>
                <c:pt idx="1">
                  <c:v>02-1900</c:v>
                </c:pt>
                <c:pt idx="2">
                  <c:v>03-1900</c:v>
                </c:pt>
                <c:pt idx="3">
                  <c:v>04-1900</c:v>
                </c:pt>
                <c:pt idx="4">
                  <c:v>05-1900</c:v>
                </c:pt>
                <c:pt idx="5">
                  <c:v>06-1900</c:v>
                </c:pt>
                <c:pt idx="6">
                  <c:v>07-1900</c:v>
                </c:pt>
                <c:pt idx="7">
                  <c:v>08-1900</c:v>
                </c:pt>
                <c:pt idx="8">
                  <c:v>09-1900</c:v>
                </c:pt>
                <c:pt idx="9">
                  <c:v>10-1900</c:v>
                </c:pt>
                <c:pt idx="10">
                  <c:v>11-1900</c:v>
                </c:pt>
                <c:pt idx="11">
                  <c:v>12-1900</c:v>
                </c:pt>
                <c:pt idx="12">
                  <c:v>01-1901</c:v>
                </c:pt>
                <c:pt idx="13">
                  <c:v>02-1901</c:v>
                </c:pt>
                <c:pt idx="14">
                  <c:v>03-1901</c:v>
                </c:pt>
                <c:pt idx="15">
                  <c:v>04-1901</c:v>
                </c:pt>
                <c:pt idx="16">
                  <c:v>05-1901</c:v>
                </c:pt>
                <c:pt idx="17">
                  <c:v>06-1901</c:v>
                </c:pt>
                <c:pt idx="18">
                  <c:v>07-1901</c:v>
                </c:pt>
                <c:pt idx="19">
                  <c:v>08-1901</c:v>
                </c:pt>
                <c:pt idx="20">
                  <c:v>09-1901</c:v>
                </c:pt>
                <c:pt idx="21">
                  <c:v>10-1901</c:v>
                </c:pt>
                <c:pt idx="22">
                  <c:v>11-1901</c:v>
                </c:pt>
                <c:pt idx="23">
                  <c:v>12-1901</c:v>
                </c:pt>
                <c:pt idx="24">
                  <c:v>01-1902</c:v>
                </c:pt>
                <c:pt idx="25">
                  <c:v>02-1902</c:v>
                </c:pt>
                <c:pt idx="26">
                  <c:v>03-1902</c:v>
                </c:pt>
                <c:pt idx="27">
                  <c:v>04-1902</c:v>
                </c:pt>
                <c:pt idx="28">
                  <c:v>05-1902</c:v>
                </c:pt>
                <c:pt idx="29">
                  <c:v>06-1902</c:v>
                </c:pt>
                <c:pt idx="30">
                  <c:v>07-1902</c:v>
                </c:pt>
                <c:pt idx="31">
                  <c:v>08-1902</c:v>
                </c:pt>
                <c:pt idx="32">
                  <c:v>09-1902</c:v>
                </c:pt>
                <c:pt idx="33">
                  <c:v>10-1902</c:v>
                </c:pt>
                <c:pt idx="34">
                  <c:v>11-1902</c:v>
                </c:pt>
                <c:pt idx="35">
                  <c:v>12-1902</c:v>
                </c:pt>
                <c:pt idx="36">
                  <c:v>01-1903</c:v>
                </c:pt>
                <c:pt idx="37">
                  <c:v>02-1903</c:v>
                </c:pt>
                <c:pt idx="38">
                  <c:v>03-1903</c:v>
                </c:pt>
                <c:pt idx="39">
                  <c:v>04-1903</c:v>
                </c:pt>
                <c:pt idx="40">
                  <c:v>05-1903</c:v>
                </c:pt>
                <c:pt idx="41">
                  <c:v>06-1903</c:v>
                </c:pt>
                <c:pt idx="42">
                  <c:v>07-1903</c:v>
                </c:pt>
                <c:pt idx="43">
                  <c:v>08-1903</c:v>
                </c:pt>
                <c:pt idx="44">
                  <c:v>09-1903</c:v>
                </c:pt>
                <c:pt idx="45">
                  <c:v>10-1903</c:v>
                </c:pt>
                <c:pt idx="46">
                  <c:v>11-1903</c:v>
                </c:pt>
                <c:pt idx="47">
                  <c:v>12-1903</c:v>
                </c:pt>
                <c:pt idx="48">
                  <c:v>01-1904</c:v>
                </c:pt>
                <c:pt idx="49">
                  <c:v>02-1904</c:v>
                </c:pt>
                <c:pt idx="50">
                  <c:v>03-1904</c:v>
                </c:pt>
                <c:pt idx="51">
                  <c:v>04-1904</c:v>
                </c:pt>
                <c:pt idx="52">
                  <c:v>05-1904</c:v>
                </c:pt>
                <c:pt idx="53">
                  <c:v>06-1904</c:v>
                </c:pt>
                <c:pt idx="54">
                  <c:v>07-1904</c:v>
                </c:pt>
                <c:pt idx="55">
                  <c:v>08-1904</c:v>
                </c:pt>
                <c:pt idx="56">
                  <c:v>09-1904</c:v>
                </c:pt>
                <c:pt idx="57">
                  <c:v>10-1904</c:v>
                </c:pt>
                <c:pt idx="58">
                  <c:v>11-1904</c:v>
                </c:pt>
                <c:pt idx="59">
                  <c:v>12-1904</c:v>
                </c:pt>
                <c:pt idx="60">
                  <c:v>01-1905</c:v>
                </c:pt>
                <c:pt idx="61">
                  <c:v>02-1905</c:v>
                </c:pt>
                <c:pt idx="62">
                  <c:v>03-1905</c:v>
                </c:pt>
                <c:pt idx="63">
                  <c:v>04-1905</c:v>
                </c:pt>
                <c:pt idx="64">
                  <c:v>05-1905</c:v>
                </c:pt>
                <c:pt idx="65">
                  <c:v>06-1905</c:v>
                </c:pt>
                <c:pt idx="66">
                  <c:v>07-1905</c:v>
                </c:pt>
                <c:pt idx="67">
                  <c:v>08-1905</c:v>
                </c:pt>
                <c:pt idx="68">
                  <c:v>09-1905</c:v>
                </c:pt>
                <c:pt idx="69">
                  <c:v>10-1905</c:v>
                </c:pt>
                <c:pt idx="70">
                  <c:v>11-1905</c:v>
                </c:pt>
                <c:pt idx="71">
                  <c:v>12-1905</c:v>
                </c:pt>
                <c:pt idx="72">
                  <c:v>01-1906</c:v>
                </c:pt>
                <c:pt idx="73">
                  <c:v>02-1906</c:v>
                </c:pt>
                <c:pt idx="74">
                  <c:v>03-1906</c:v>
                </c:pt>
                <c:pt idx="75">
                  <c:v>04-1906</c:v>
                </c:pt>
                <c:pt idx="76">
                  <c:v>05-1906</c:v>
                </c:pt>
                <c:pt idx="77">
                  <c:v>06-1906</c:v>
                </c:pt>
                <c:pt idx="78">
                  <c:v>07-1906</c:v>
                </c:pt>
                <c:pt idx="79">
                  <c:v>08-1906</c:v>
                </c:pt>
                <c:pt idx="80">
                  <c:v>09-1906</c:v>
                </c:pt>
                <c:pt idx="81">
                  <c:v>10-1906</c:v>
                </c:pt>
                <c:pt idx="82">
                  <c:v>11-1906</c:v>
                </c:pt>
                <c:pt idx="83">
                  <c:v>12-1906</c:v>
                </c:pt>
                <c:pt idx="84">
                  <c:v>01-1907</c:v>
                </c:pt>
                <c:pt idx="85">
                  <c:v>02-1907</c:v>
                </c:pt>
                <c:pt idx="86">
                  <c:v>03-1907</c:v>
                </c:pt>
                <c:pt idx="87">
                  <c:v>04-1907</c:v>
                </c:pt>
                <c:pt idx="88">
                  <c:v>05-1907</c:v>
                </c:pt>
                <c:pt idx="89">
                  <c:v>06-1907</c:v>
                </c:pt>
                <c:pt idx="90">
                  <c:v>07-1907</c:v>
                </c:pt>
                <c:pt idx="91">
                  <c:v>08-1907</c:v>
                </c:pt>
                <c:pt idx="92">
                  <c:v>09-1907</c:v>
                </c:pt>
                <c:pt idx="93">
                  <c:v>10-1907</c:v>
                </c:pt>
                <c:pt idx="94">
                  <c:v>11-1907</c:v>
                </c:pt>
                <c:pt idx="95">
                  <c:v>12-1907</c:v>
                </c:pt>
                <c:pt idx="96">
                  <c:v>01-1908</c:v>
                </c:pt>
                <c:pt idx="97">
                  <c:v>02-1908</c:v>
                </c:pt>
                <c:pt idx="98">
                  <c:v>03-1908</c:v>
                </c:pt>
                <c:pt idx="99">
                  <c:v>04-1908</c:v>
                </c:pt>
                <c:pt idx="100">
                  <c:v>05-1908</c:v>
                </c:pt>
                <c:pt idx="101">
                  <c:v>06-1908</c:v>
                </c:pt>
                <c:pt idx="102">
                  <c:v>07-1908</c:v>
                </c:pt>
                <c:pt idx="103">
                  <c:v>08-1908</c:v>
                </c:pt>
                <c:pt idx="104">
                  <c:v>09-1908</c:v>
                </c:pt>
                <c:pt idx="105">
                  <c:v>10-1908</c:v>
                </c:pt>
                <c:pt idx="106">
                  <c:v>11-1908</c:v>
                </c:pt>
                <c:pt idx="107">
                  <c:v>12-1908</c:v>
                </c:pt>
                <c:pt idx="108">
                  <c:v>01-1909</c:v>
                </c:pt>
                <c:pt idx="109">
                  <c:v>02-1909</c:v>
                </c:pt>
                <c:pt idx="110">
                  <c:v>03-1909</c:v>
                </c:pt>
                <c:pt idx="111">
                  <c:v>04-1909</c:v>
                </c:pt>
                <c:pt idx="112">
                  <c:v>05-1909</c:v>
                </c:pt>
                <c:pt idx="113">
                  <c:v>06-1909</c:v>
                </c:pt>
                <c:pt idx="114">
                  <c:v>07-1909</c:v>
                </c:pt>
                <c:pt idx="115">
                  <c:v>08-1909</c:v>
                </c:pt>
                <c:pt idx="116">
                  <c:v>09-1909</c:v>
                </c:pt>
                <c:pt idx="117">
                  <c:v>10-1909</c:v>
                </c:pt>
                <c:pt idx="118">
                  <c:v>11-1909</c:v>
                </c:pt>
                <c:pt idx="119">
                  <c:v>12-1909</c:v>
                </c:pt>
                <c:pt idx="120">
                  <c:v>01-1910</c:v>
                </c:pt>
                <c:pt idx="121">
                  <c:v>02-1910</c:v>
                </c:pt>
                <c:pt idx="122">
                  <c:v>03-1910</c:v>
                </c:pt>
                <c:pt idx="123">
                  <c:v>04-1910</c:v>
                </c:pt>
                <c:pt idx="124">
                  <c:v>05-1910</c:v>
                </c:pt>
                <c:pt idx="125">
                  <c:v>06-1910</c:v>
                </c:pt>
                <c:pt idx="126">
                  <c:v>07-1910</c:v>
                </c:pt>
                <c:pt idx="127">
                  <c:v>08-1910</c:v>
                </c:pt>
                <c:pt idx="128">
                  <c:v>09-1910</c:v>
                </c:pt>
                <c:pt idx="129">
                  <c:v>10-1910</c:v>
                </c:pt>
                <c:pt idx="130">
                  <c:v>11-1910</c:v>
                </c:pt>
                <c:pt idx="131">
                  <c:v>12-1910</c:v>
                </c:pt>
                <c:pt idx="132">
                  <c:v>01-1911</c:v>
                </c:pt>
                <c:pt idx="133">
                  <c:v>02-1911</c:v>
                </c:pt>
                <c:pt idx="134">
                  <c:v>03-1911</c:v>
                </c:pt>
                <c:pt idx="135">
                  <c:v>04-1911</c:v>
                </c:pt>
                <c:pt idx="136">
                  <c:v>05-1911</c:v>
                </c:pt>
                <c:pt idx="137">
                  <c:v>06-1911</c:v>
                </c:pt>
                <c:pt idx="138">
                  <c:v>07-1911</c:v>
                </c:pt>
                <c:pt idx="139">
                  <c:v>08-1911</c:v>
                </c:pt>
                <c:pt idx="140">
                  <c:v>09-1911</c:v>
                </c:pt>
                <c:pt idx="141">
                  <c:v>10-1911</c:v>
                </c:pt>
                <c:pt idx="142">
                  <c:v>11-1911</c:v>
                </c:pt>
                <c:pt idx="143">
                  <c:v>12-1911</c:v>
                </c:pt>
                <c:pt idx="144">
                  <c:v>01-1912</c:v>
                </c:pt>
                <c:pt idx="145">
                  <c:v>02-1912</c:v>
                </c:pt>
                <c:pt idx="146">
                  <c:v>03-1912</c:v>
                </c:pt>
                <c:pt idx="147">
                  <c:v>04-1912</c:v>
                </c:pt>
                <c:pt idx="148">
                  <c:v>05-1912</c:v>
                </c:pt>
                <c:pt idx="149">
                  <c:v>06-1912</c:v>
                </c:pt>
                <c:pt idx="150">
                  <c:v>07-1912</c:v>
                </c:pt>
                <c:pt idx="151">
                  <c:v>08-1912</c:v>
                </c:pt>
                <c:pt idx="152">
                  <c:v>09-1912</c:v>
                </c:pt>
                <c:pt idx="153">
                  <c:v>10-1912</c:v>
                </c:pt>
                <c:pt idx="154">
                  <c:v>11-1912</c:v>
                </c:pt>
                <c:pt idx="155">
                  <c:v>12-1912</c:v>
                </c:pt>
                <c:pt idx="156">
                  <c:v>01-1913</c:v>
                </c:pt>
                <c:pt idx="157">
                  <c:v>02-1913</c:v>
                </c:pt>
                <c:pt idx="158">
                  <c:v>03-1913</c:v>
                </c:pt>
                <c:pt idx="159">
                  <c:v>04-1913</c:v>
                </c:pt>
                <c:pt idx="160">
                  <c:v>05-1913</c:v>
                </c:pt>
                <c:pt idx="161">
                  <c:v>06-1913</c:v>
                </c:pt>
                <c:pt idx="162">
                  <c:v>07-1913</c:v>
                </c:pt>
                <c:pt idx="163">
                  <c:v>08-1913</c:v>
                </c:pt>
                <c:pt idx="164">
                  <c:v>09-1913</c:v>
                </c:pt>
                <c:pt idx="165">
                  <c:v>10-1913</c:v>
                </c:pt>
                <c:pt idx="166">
                  <c:v>11-1913</c:v>
                </c:pt>
                <c:pt idx="167">
                  <c:v>12-1913</c:v>
                </c:pt>
                <c:pt idx="168">
                  <c:v>01-1914</c:v>
                </c:pt>
                <c:pt idx="169">
                  <c:v>02-1914</c:v>
                </c:pt>
                <c:pt idx="170">
                  <c:v>03-1914</c:v>
                </c:pt>
                <c:pt idx="171">
                  <c:v>04-1914</c:v>
                </c:pt>
                <c:pt idx="172">
                  <c:v>05-1914</c:v>
                </c:pt>
                <c:pt idx="173">
                  <c:v>06-1914</c:v>
                </c:pt>
                <c:pt idx="174">
                  <c:v>07-1914</c:v>
                </c:pt>
                <c:pt idx="175">
                  <c:v>08-1914</c:v>
                </c:pt>
                <c:pt idx="176">
                  <c:v>09-1914</c:v>
                </c:pt>
                <c:pt idx="177">
                  <c:v>10-1914</c:v>
                </c:pt>
                <c:pt idx="178">
                  <c:v>11-1914</c:v>
                </c:pt>
                <c:pt idx="179">
                  <c:v>12-1914</c:v>
                </c:pt>
                <c:pt idx="180">
                  <c:v>01-1915</c:v>
                </c:pt>
                <c:pt idx="181">
                  <c:v>02-1915</c:v>
                </c:pt>
                <c:pt idx="182">
                  <c:v>03-1915</c:v>
                </c:pt>
                <c:pt idx="183">
                  <c:v>04-1915</c:v>
                </c:pt>
                <c:pt idx="184">
                  <c:v>05-1915</c:v>
                </c:pt>
                <c:pt idx="185">
                  <c:v>06-1915</c:v>
                </c:pt>
                <c:pt idx="186">
                  <c:v>07-1915</c:v>
                </c:pt>
                <c:pt idx="187">
                  <c:v>08-1915</c:v>
                </c:pt>
                <c:pt idx="188">
                  <c:v>09-1915</c:v>
                </c:pt>
                <c:pt idx="189">
                  <c:v>10-1915</c:v>
                </c:pt>
                <c:pt idx="190">
                  <c:v>11-1915</c:v>
                </c:pt>
                <c:pt idx="191">
                  <c:v>12-1915</c:v>
                </c:pt>
                <c:pt idx="192">
                  <c:v>01-1916</c:v>
                </c:pt>
                <c:pt idx="193">
                  <c:v>02-1916</c:v>
                </c:pt>
                <c:pt idx="194">
                  <c:v>03-1916</c:v>
                </c:pt>
                <c:pt idx="195">
                  <c:v>04-1916</c:v>
                </c:pt>
                <c:pt idx="196">
                  <c:v>05-1916</c:v>
                </c:pt>
                <c:pt idx="197">
                  <c:v>06-1916</c:v>
                </c:pt>
                <c:pt idx="198">
                  <c:v>07-1916</c:v>
                </c:pt>
                <c:pt idx="199">
                  <c:v>08-1916</c:v>
                </c:pt>
                <c:pt idx="200">
                  <c:v>09-1916</c:v>
                </c:pt>
                <c:pt idx="201">
                  <c:v>10-1916</c:v>
                </c:pt>
                <c:pt idx="202">
                  <c:v>11-1916</c:v>
                </c:pt>
                <c:pt idx="203">
                  <c:v>12-1916</c:v>
                </c:pt>
                <c:pt idx="204">
                  <c:v>01-1917</c:v>
                </c:pt>
                <c:pt idx="205">
                  <c:v>02-1917</c:v>
                </c:pt>
                <c:pt idx="206">
                  <c:v>03-1917</c:v>
                </c:pt>
                <c:pt idx="207">
                  <c:v>04-1917</c:v>
                </c:pt>
                <c:pt idx="208">
                  <c:v>05-1917</c:v>
                </c:pt>
                <c:pt idx="209">
                  <c:v>06-1917</c:v>
                </c:pt>
                <c:pt idx="210">
                  <c:v>07-1917</c:v>
                </c:pt>
                <c:pt idx="211">
                  <c:v>08-1917</c:v>
                </c:pt>
                <c:pt idx="212">
                  <c:v>09-1917</c:v>
                </c:pt>
                <c:pt idx="213">
                  <c:v>10-1917</c:v>
                </c:pt>
                <c:pt idx="214">
                  <c:v>11-1917</c:v>
                </c:pt>
                <c:pt idx="215">
                  <c:v>12-1917</c:v>
                </c:pt>
                <c:pt idx="216">
                  <c:v>01-1918</c:v>
                </c:pt>
                <c:pt idx="217">
                  <c:v>02-1918</c:v>
                </c:pt>
                <c:pt idx="218">
                  <c:v>03-1918</c:v>
                </c:pt>
                <c:pt idx="219">
                  <c:v>04-1918</c:v>
                </c:pt>
                <c:pt idx="220">
                  <c:v>05-1918</c:v>
                </c:pt>
                <c:pt idx="221">
                  <c:v>06-1918</c:v>
                </c:pt>
                <c:pt idx="222">
                  <c:v>07-1918</c:v>
                </c:pt>
                <c:pt idx="223">
                  <c:v>08-1918</c:v>
                </c:pt>
                <c:pt idx="224">
                  <c:v>09-1918</c:v>
                </c:pt>
                <c:pt idx="225">
                  <c:v>10-1918</c:v>
                </c:pt>
                <c:pt idx="226">
                  <c:v>11-1918</c:v>
                </c:pt>
                <c:pt idx="227">
                  <c:v>12-1918</c:v>
                </c:pt>
                <c:pt idx="228">
                  <c:v>01-1919</c:v>
                </c:pt>
                <c:pt idx="229">
                  <c:v>02-1919</c:v>
                </c:pt>
                <c:pt idx="230">
                  <c:v>03-1919</c:v>
                </c:pt>
                <c:pt idx="231">
                  <c:v>04-1919</c:v>
                </c:pt>
                <c:pt idx="232">
                  <c:v>05-1919</c:v>
                </c:pt>
                <c:pt idx="233">
                  <c:v>06-1919</c:v>
                </c:pt>
                <c:pt idx="234">
                  <c:v>07-1919</c:v>
                </c:pt>
                <c:pt idx="235">
                  <c:v>08-1919</c:v>
                </c:pt>
                <c:pt idx="236">
                  <c:v>09-1919</c:v>
                </c:pt>
                <c:pt idx="237">
                  <c:v>10-1919</c:v>
                </c:pt>
                <c:pt idx="238">
                  <c:v>11-1919</c:v>
                </c:pt>
                <c:pt idx="239">
                  <c:v>12-1919</c:v>
                </c:pt>
                <c:pt idx="240">
                  <c:v>01-1920</c:v>
                </c:pt>
                <c:pt idx="241">
                  <c:v>02-1920</c:v>
                </c:pt>
                <c:pt idx="242">
                  <c:v>03-1920</c:v>
                </c:pt>
                <c:pt idx="243">
                  <c:v>04-1920</c:v>
                </c:pt>
                <c:pt idx="244">
                  <c:v>05-1920</c:v>
                </c:pt>
                <c:pt idx="245">
                  <c:v>06-1920</c:v>
                </c:pt>
                <c:pt idx="246">
                  <c:v>07-1920</c:v>
                </c:pt>
                <c:pt idx="247">
                  <c:v>08-1920</c:v>
                </c:pt>
                <c:pt idx="248">
                  <c:v>09-1920</c:v>
                </c:pt>
                <c:pt idx="249">
                  <c:v>10-1920</c:v>
                </c:pt>
                <c:pt idx="250">
                  <c:v>11-1920</c:v>
                </c:pt>
                <c:pt idx="251">
                  <c:v>12-1920</c:v>
                </c:pt>
                <c:pt idx="252">
                  <c:v>01-1921</c:v>
                </c:pt>
                <c:pt idx="253">
                  <c:v>02-1921</c:v>
                </c:pt>
                <c:pt idx="254">
                  <c:v>03-1921</c:v>
                </c:pt>
                <c:pt idx="255">
                  <c:v>04-1921</c:v>
                </c:pt>
                <c:pt idx="256">
                  <c:v>05-1921</c:v>
                </c:pt>
                <c:pt idx="257">
                  <c:v>06-1921</c:v>
                </c:pt>
                <c:pt idx="258">
                  <c:v>07-1921</c:v>
                </c:pt>
                <c:pt idx="259">
                  <c:v>08-1921</c:v>
                </c:pt>
                <c:pt idx="260">
                  <c:v>09-1921</c:v>
                </c:pt>
                <c:pt idx="261">
                  <c:v>10-1921</c:v>
                </c:pt>
                <c:pt idx="262">
                  <c:v>11-1921</c:v>
                </c:pt>
                <c:pt idx="263">
                  <c:v>12-1921</c:v>
                </c:pt>
                <c:pt idx="264">
                  <c:v>01-1922</c:v>
                </c:pt>
                <c:pt idx="265">
                  <c:v>02-1922</c:v>
                </c:pt>
                <c:pt idx="266">
                  <c:v>03-1922</c:v>
                </c:pt>
                <c:pt idx="267">
                  <c:v>04-1922</c:v>
                </c:pt>
                <c:pt idx="268">
                  <c:v>05-1922</c:v>
                </c:pt>
                <c:pt idx="269">
                  <c:v>06-1922</c:v>
                </c:pt>
                <c:pt idx="270">
                  <c:v>07-1922</c:v>
                </c:pt>
                <c:pt idx="271">
                  <c:v>08-1922</c:v>
                </c:pt>
                <c:pt idx="272">
                  <c:v>09-1922</c:v>
                </c:pt>
                <c:pt idx="273">
                  <c:v>10-1922</c:v>
                </c:pt>
                <c:pt idx="274">
                  <c:v>11-1922</c:v>
                </c:pt>
                <c:pt idx="275">
                  <c:v>12-1922</c:v>
                </c:pt>
                <c:pt idx="276">
                  <c:v>01-1923</c:v>
                </c:pt>
                <c:pt idx="277">
                  <c:v>02-1923</c:v>
                </c:pt>
                <c:pt idx="278">
                  <c:v>03-1923</c:v>
                </c:pt>
                <c:pt idx="279">
                  <c:v>04-1923</c:v>
                </c:pt>
                <c:pt idx="280">
                  <c:v>05-1923</c:v>
                </c:pt>
                <c:pt idx="281">
                  <c:v>06-1923</c:v>
                </c:pt>
                <c:pt idx="282">
                  <c:v>07-1923</c:v>
                </c:pt>
                <c:pt idx="283">
                  <c:v>08-1923</c:v>
                </c:pt>
                <c:pt idx="284">
                  <c:v>09-1923</c:v>
                </c:pt>
                <c:pt idx="285">
                  <c:v>10-1923</c:v>
                </c:pt>
                <c:pt idx="286">
                  <c:v>11-1923</c:v>
                </c:pt>
                <c:pt idx="287">
                  <c:v>12-1923</c:v>
                </c:pt>
                <c:pt idx="288">
                  <c:v>01-1924</c:v>
                </c:pt>
                <c:pt idx="289">
                  <c:v>02-1924</c:v>
                </c:pt>
                <c:pt idx="290">
                  <c:v>03-1924</c:v>
                </c:pt>
                <c:pt idx="291">
                  <c:v>04-1924</c:v>
                </c:pt>
                <c:pt idx="292">
                  <c:v>05-1924</c:v>
                </c:pt>
                <c:pt idx="293">
                  <c:v>06-1924</c:v>
                </c:pt>
                <c:pt idx="294">
                  <c:v>07-1924</c:v>
                </c:pt>
                <c:pt idx="295">
                  <c:v>08-1924</c:v>
                </c:pt>
                <c:pt idx="296">
                  <c:v>09-1924</c:v>
                </c:pt>
                <c:pt idx="297">
                  <c:v>10-1924</c:v>
                </c:pt>
                <c:pt idx="298">
                  <c:v>11-1924</c:v>
                </c:pt>
                <c:pt idx="299">
                  <c:v>12-1924</c:v>
                </c:pt>
                <c:pt idx="300">
                  <c:v>01-1925</c:v>
                </c:pt>
                <c:pt idx="301">
                  <c:v>02-1925</c:v>
                </c:pt>
                <c:pt idx="302">
                  <c:v>03-1925</c:v>
                </c:pt>
                <c:pt idx="303">
                  <c:v>04-1925</c:v>
                </c:pt>
                <c:pt idx="304">
                  <c:v>05-1925</c:v>
                </c:pt>
                <c:pt idx="305">
                  <c:v>06-1925</c:v>
                </c:pt>
                <c:pt idx="306">
                  <c:v>07-1925</c:v>
                </c:pt>
                <c:pt idx="307">
                  <c:v>08-1925</c:v>
                </c:pt>
                <c:pt idx="308">
                  <c:v>09-1925</c:v>
                </c:pt>
                <c:pt idx="309">
                  <c:v>10-1925</c:v>
                </c:pt>
                <c:pt idx="310">
                  <c:v>11-1925</c:v>
                </c:pt>
                <c:pt idx="311">
                  <c:v>12-1925</c:v>
                </c:pt>
                <c:pt idx="312">
                  <c:v>01-1926</c:v>
                </c:pt>
                <c:pt idx="313">
                  <c:v>02-1926</c:v>
                </c:pt>
                <c:pt idx="314">
                  <c:v>03-1926</c:v>
                </c:pt>
                <c:pt idx="315">
                  <c:v>04-1926</c:v>
                </c:pt>
                <c:pt idx="316">
                  <c:v>05-1926</c:v>
                </c:pt>
                <c:pt idx="317">
                  <c:v>06-1926</c:v>
                </c:pt>
                <c:pt idx="318">
                  <c:v>07-1926</c:v>
                </c:pt>
                <c:pt idx="319">
                  <c:v>08-1926</c:v>
                </c:pt>
                <c:pt idx="320">
                  <c:v>09-1926</c:v>
                </c:pt>
                <c:pt idx="321">
                  <c:v>10-1926</c:v>
                </c:pt>
                <c:pt idx="322">
                  <c:v>11-1926</c:v>
                </c:pt>
                <c:pt idx="323">
                  <c:v>12-1926</c:v>
                </c:pt>
                <c:pt idx="324">
                  <c:v>01-1927</c:v>
                </c:pt>
                <c:pt idx="325">
                  <c:v>02-1927</c:v>
                </c:pt>
                <c:pt idx="326">
                  <c:v>03-1927</c:v>
                </c:pt>
                <c:pt idx="327">
                  <c:v>04-1927</c:v>
                </c:pt>
                <c:pt idx="328">
                  <c:v>05-1927</c:v>
                </c:pt>
                <c:pt idx="329">
                  <c:v>06-1927</c:v>
                </c:pt>
                <c:pt idx="330">
                  <c:v>07-1927</c:v>
                </c:pt>
                <c:pt idx="331">
                  <c:v>08-1927</c:v>
                </c:pt>
                <c:pt idx="332">
                  <c:v>09-1927</c:v>
                </c:pt>
                <c:pt idx="333">
                  <c:v>10-1927</c:v>
                </c:pt>
                <c:pt idx="334">
                  <c:v>11-1927</c:v>
                </c:pt>
                <c:pt idx="335">
                  <c:v>12-1927</c:v>
                </c:pt>
                <c:pt idx="336">
                  <c:v>01-1928</c:v>
                </c:pt>
                <c:pt idx="337">
                  <c:v>02-1928</c:v>
                </c:pt>
                <c:pt idx="338">
                  <c:v>03-1928</c:v>
                </c:pt>
                <c:pt idx="339">
                  <c:v>04-1928</c:v>
                </c:pt>
                <c:pt idx="340">
                  <c:v>05-1928</c:v>
                </c:pt>
                <c:pt idx="341">
                  <c:v>06-1928</c:v>
                </c:pt>
                <c:pt idx="342">
                  <c:v>07-1928</c:v>
                </c:pt>
                <c:pt idx="343">
                  <c:v>08-1928</c:v>
                </c:pt>
                <c:pt idx="344">
                  <c:v>09-1928</c:v>
                </c:pt>
                <c:pt idx="345">
                  <c:v>10-1928</c:v>
                </c:pt>
                <c:pt idx="346">
                  <c:v>11-1928</c:v>
                </c:pt>
                <c:pt idx="347">
                  <c:v>12-1928</c:v>
                </c:pt>
                <c:pt idx="348">
                  <c:v>01-1929</c:v>
                </c:pt>
                <c:pt idx="349">
                  <c:v>02-1929</c:v>
                </c:pt>
                <c:pt idx="350">
                  <c:v>03-1929</c:v>
                </c:pt>
                <c:pt idx="351">
                  <c:v>04-1929</c:v>
                </c:pt>
                <c:pt idx="352">
                  <c:v>05-1929</c:v>
                </c:pt>
                <c:pt idx="353">
                  <c:v>06-1929</c:v>
                </c:pt>
                <c:pt idx="354">
                  <c:v>07-1929</c:v>
                </c:pt>
                <c:pt idx="355">
                  <c:v>08-1929</c:v>
                </c:pt>
                <c:pt idx="356">
                  <c:v>09-1929</c:v>
                </c:pt>
                <c:pt idx="357">
                  <c:v>10-1929</c:v>
                </c:pt>
                <c:pt idx="358">
                  <c:v>11-1929</c:v>
                </c:pt>
                <c:pt idx="359">
                  <c:v>12-1929</c:v>
                </c:pt>
                <c:pt idx="360">
                  <c:v>01-1930</c:v>
                </c:pt>
                <c:pt idx="361">
                  <c:v>02-1930</c:v>
                </c:pt>
                <c:pt idx="362">
                  <c:v>03-1930</c:v>
                </c:pt>
                <c:pt idx="363">
                  <c:v>04-1930</c:v>
                </c:pt>
                <c:pt idx="364">
                  <c:v>05-1930</c:v>
                </c:pt>
                <c:pt idx="365">
                  <c:v>06-1930</c:v>
                </c:pt>
                <c:pt idx="366">
                  <c:v>07-1930</c:v>
                </c:pt>
                <c:pt idx="367">
                  <c:v>08-1930</c:v>
                </c:pt>
                <c:pt idx="368">
                  <c:v>09-1930</c:v>
                </c:pt>
                <c:pt idx="369">
                  <c:v>10-1930</c:v>
                </c:pt>
                <c:pt idx="370">
                  <c:v>11-1930</c:v>
                </c:pt>
                <c:pt idx="371">
                  <c:v>12-1930</c:v>
                </c:pt>
                <c:pt idx="372">
                  <c:v>01-1931</c:v>
                </c:pt>
                <c:pt idx="373">
                  <c:v>02-1931</c:v>
                </c:pt>
                <c:pt idx="374">
                  <c:v>03-1931</c:v>
                </c:pt>
                <c:pt idx="375">
                  <c:v>04-1931</c:v>
                </c:pt>
                <c:pt idx="376">
                  <c:v>05-1931</c:v>
                </c:pt>
                <c:pt idx="377">
                  <c:v>06-1931</c:v>
                </c:pt>
                <c:pt idx="378">
                  <c:v>07-1931</c:v>
                </c:pt>
                <c:pt idx="379">
                  <c:v>08-1931</c:v>
                </c:pt>
                <c:pt idx="380">
                  <c:v>09-1931</c:v>
                </c:pt>
                <c:pt idx="381">
                  <c:v>10-1931</c:v>
                </c:pt>
                <c:pt idx="382">
                  <c:v>11-1931</c:v>
                </c:pt>
                <c:pt idx="383">
                  <c:v>12-1931</c:v>
                </c:pt>
                <c:pt idx="384">
                  <c:v>01-1932</c:v>
                </c:pt>
                <c:pt idx="385">
                  <c:v>02-1932</c:v>
                </c:pt>
                <c:pt idx="386">
                  <c:v>03-1932</c:v>
                </c:pt>
                <c:pt idx="387">
                  <c:v>04-1932</c:v>
                </c:pt>
                <c:pt idx="388">
                  <c:v>05-1932</c:v>
                </c:pt>
                <c:pt idx="389">
                  <c:v>06-1932</c:v>
                </c:pt>
                <c:pt idx="390">
                  <c:v>07-1932</c:v>
                </c:pt>
                <c:pt idx="391">
                  <c:v>08-1932</c:v>
                </c:pt>
                <c:pt idx="392">
                  <c:v>09-1932</c:v>
                </c:pt>
                <c:pt idx="393">
                  <c:v>10-1932</c:v>
                </c:pt>
                <c:pt idx="394">
                  <c:v>11-1932</c:v>
                </c:pt>
                <c:pt idx="395">
                  <c:v>12-1932</c:v>
                </c:pt>
                <c:pt idx="396">
                  <c:v>01-1933</c:v>
                </c:pt>
                <c:pt idx="397">
                  <c:v>02-1933</c:v>
                </c:pt>
                <c:pt idx="398">
                  <c:v>03-1933</c:v>
                </c:pt>
                <c:pt idx="399">
                  <c:v>04-1933</c:v>
                </c:pt>
                <c:pt idx="400">
                  <c:v>05-1933</c:v>
                </c:pt>
                <c:pt idx="401">
                  <c:v>06-1933</c:v>
                </c:pt>
                <c:pt idx="402">
                  <c:v>07-1933</c:v>
                </c:pt>
                <c:pt idx="403">
                  <c:v>08-1933</c:v>
                </c:pt>
                <c:pt idx="404">
                  <c:v>09-1933</c:v>
                </c:pt>
                <c:pt idx="405">
                  <c:v>10-1933</c:v>
                </c:pt>
                <c:pt idx="406">
                  <c:v>11-1933</c:v>
                </c:pt>
                <c:pt idx="407">
                  <c:v>12-1933</c:v>
                </c:pt>
                <c:pt idx="408">
                  <c:v>01-1934</c:v>
                </c:pt>
                <c:pt idx="409">
                  <c:v>02-1934</c:v>
                </c:pt>
                <c:pt idx="410">
                  <c:v>03-1934</c:v>
                </c:pt>
                <c:pt idx="411">
                  <c:v>04-1934</c:v>
                </c:pt>
                <c:pt idx="412">
                  <c:v>05-1934</c:v>
                </c:pt>
                <c:pt idx="413">
                  <c:v>06-1934</c:v>
                </c:pt>
                <c:pt idx="414">
                  <c:v>07-1934</c:v>
                </c:pt>
                <c:pt idx="415">
                  <c:v>08-1934</c:v>
                </c:pt>
                <c:pt idx="416">
                  <c:v>09-1934</c:v>
                </c:pt>
                <c:pt idx="417">
                  <c:v>10-1934</c:v>
                </c:pt>
                <c:pt idx="418">
                  <c:v>11-1934</c:v>
                </c:pt>
                <c:pt idx="419">
                  <c:v>12-1934</c:v>
                </c:pt>
                <c:pt idx="420">
                  <c:v>01-1935</c:v>
                </c:pt>
                <c:pt idx="421">
                  <c:v>02-1935</c:v>
                </c:pt>
                <c:pt idx="422">
                  <c:v>03-1935</c:v>
                </c:pt>
                <c:pt idx="423">
                  <c:v>04-1935</c:v>
                </c:pt>
                <c:pt idx="424">
                  <c:v>05-1935</c:v>
                </c:pt>
                <c:pt idx="425">
                  <c:v>06-1935</c:v>
                </c:pt>
                <c:pt idx="426">
                  <c:v>07-1935</c:v>
                </c:pt>
                <c:pt idx="427">
                  <c:v>08-1935</c:v>
                </c:pt>
                <c:pt idx="428">
                  <c:v>09-1935</c:v>
                </c:pt>
                <c:pt idx="429">
                  <c:v>10-1935</c:v>
                </c:pt>
                <c:pt idx="430">
                  <c:v>11-1935</c:v>
                </c:pt>
                <c:pt idx="431">
                  <c:v>12-1935</c:v>
                </c:pt>
                <c:pt idx="432">
                  <c:v>01-1936</c:v>
                </c:pt>
                <c:pt idx="433">
                  <c:v>02-1936</c:v>
                </c:pt>
                <c:pt idx="434">
                  <c:v>03-1936</c:v>
                </c:pt>
                <c:pt idx="435">
                  <c:v>04-1936</c:v>
                </c:pt>
                <c:pt idx="436">
                  <c:v>05-1936</c:v>
                </c:pt>
                <c:pt idx="437">
                  <c:v>06-1936</c:v>
                </c:pt>
                <c:pt idx="438">
                  <c:v>07-1936</c:v>
                </c:pt>
                <c:pt idx="439">
                  <c:v>08-1936</c:v>
                </c:pt>
                <c:pt idx="440">
                  <c:v>09-1936</c:v>
                </c:pt>
                <c:pt idx="441">
                  <c:v>10-1936</c:v>
                </c:pt>
                <c:pt idx="442">
                  <c:v>11-1936</c:v>
                </c:pt>
                <c:pt idx="443">
                  <c:v>12-1936</c:v>
                </c:pt>
                <c:pt idx="444">
                  <c:v>01-1937</c:v>
                </c:pt>
                <c:pt idx="445">
                  <c:v>02-1937</c:v>
                </c:pt>
                <c:pt idx="446">
                  <c:v>03-1937</c:v>
                </c:pt>
                <c:pt idx="447">
                  <c:v>04-1937</c:v>
                </c:pt>
                <c:pt idx="448">
                  <c:v>05-1937</c:v>
                </c:pt>
                <c:pt idx="449">
                  <c:v>06-1937</c:v>
                </c:pt>
                <c:pt idx="450">
                  <c:v>07-1937</c:v>
                </c:pt>
                <c:pt idx="451">
                  <c:v>08-1937</c:v>
                </c:pt>
                <c:pt idx="452">
                  <c:v>09-1937</c:v>
                </c:pt>
                <c:pt idx="453">
                  <c:v>10-1937</c:v>
                </c:pt>
                <c:pt idx="454">
                  <c:v>11-1937</c:v>
                </c:pt>
                <c:pt idx="455">
                  <c:v>12-1937</c:v>
                </c:pt>
                <c:pt idx="456">
                  <c:v>01-1938</c:v>
                </c:pt>
                <c:pt idx="457">
                  <c:v>02-1938</c:v>
                </c:pt>
                <c:pt idx="458">
                  <c:v>03-1938</c:v>
                </c:pt>
                <c:pt idx="459">
                  <c:v>04-1938</c:v>
                </c:pt>
                <c:pt idx="460">
                  <c:v>05-1938</c:v>
                </c:pt>
                <c:pt idx="461">
                  <c:v>06-1938</c:v>
                </c:pt>
                <c:pt idx="462">
                  <c:v>07-1938</c:v>
                </c:pt>
                <c:pt idx="463">
                  <c:v>08-1938</c:v>
                </c:pt>
                <c:pt idx="464">
                  <c:v>09-1938</c:v>
                </c:pt>
                <c:pt idx="465">
                  <c:v>10-1938</c:v>
                </c:pt>
                <c:pt idx="466">
                  <c:v>11-1938</c:v>
                </c:pt>
                <c:pt idx="467">
                  <c:v>12-1938</c:v>
                </c:pt>
                <c:pt idx="468">
                  <c:v>01-1939</c:v>
                </c:pt>
                <c:pt idx="469">
                  <c:v>02-1939</c:v>
                </c:pt>
                <c:pt idx="470">
                  <c:v>03-1939</c:v>
                </c:pt>
                <c:pt idx="471">
                  <c:v>04-1939</c:v>
                </c:pt>
                <c:pt idx="472">
                  <c:v>05-1939</c:v>
                </c:pt>
                <c:pt idx="473">
                  <c:v>06-1939</c:v>
                </c:pt>
                <c:pt idx="474">
                  <c:v>07-1939</c:v>
                </c:pt>
                <c:pt idx="475">
                  <c:v>08-1939</c:v>
                </c:pt>
                <c:pt idx="476">
                  <c:v>09-1939</c:v>
                </c:pt>
                <c:pt idx="477">
                  <c:v>10-1939</c:v>
                </c:pt>
                <c:pt idx="478">
                  <c:v>11-1939</c:v>
                </c:pt>
                <c:pt idx="479">
                  <c:v>12-1939</c:v>
                </c:pt>
                <c:pt idx="480">
                  <c:v>01-1940</c:v>
                </c:pt>
                <c:pt idx="481">
                  <c:v>02-1940</c:v>
                </c:pt>
                <c:pt idx="482">
                  <c:v>03-1940</c:v>
                </c:pt>
                <c:pt idx="483">
                  <c:v>04-1940</c:v>
                </c:pt>
                <c:pt idx="484">
                  <c:v>05-1940</c:v>
                </c:pt>
                <c:pt idx="485">
                  <c:v>06-1940</c:v>
                </c:pt>
                <c:pt idx="486">
                  <c:v>07-1940</c:v>
                </c:pt>
                <c:pt idx="487">
                  <c:v>08-1940</c:v>
                </c:pt>
                <c:pt idx="488">
                  <c:v>09-1940</c:v>
                </c:pt>
                <c:pt idx="489">
                  <c:v>10-1940</c:v>
                </c:pt>
                <c:pt idx="490">
                  <c:v>11-1940</c:v>
                </c:pt>
                <c:pt idx="491">
                  <c:v>12-1940</c:v>
                </c:pt>
                <c:pt idx="492">
                  <c:v>01-1941</c:v>
                </c:pt>
                <c:pt idx="493">
                  <c:v>02-1941</c:v>
                </c:pt>
                <c:pt idx="494">
                  <c:v>03-1941</c:v>
                </c:pt>
                <c:pt idx="495">
                  <c:v>04-1941</c:v>
                </c:pt>
                <c:pt idx="496">
                  <c:v>05-1941</c:v>
                </c:pt>
                <c:pt idx="497">
                  <c:v>06-1941</c:v>
                </c:pt>
                <c:pt idx="498">
                  <c:v>07-1941</c:v>
                </c:pt>
                <c:pt idx="499">
                  <c:v>08-1941</c:v>
                </c:pt>
                <c:pt idx="500">
                  <c:v>09-1941</c:v>
                </c:pt>
                <c:pt idx="501">
                  <c:v>10-1941</c:v>
                </c:pt>
                <c:pt idx="502">
                  <c:v>11-1941</c:v>
                </c:pt>
                <c:pt idx="503">
                  <c:v>12-1941</c:v>
                </c:pt>
                <c:pt idx="504">
                  <c:v>01-1942</c:v>
                </c:pt>
                <c:pt idx="505">
                  <c:v>02-1942</c:v>
                </c:pt>
                <c:pt idx="506">
                  <c:v>03-1942</c:v>
                </c:pt>
                <c:pt idx="507">
                  <c:v>04-1942</c:v>
                </c:pt>
                <c:pt idx="508">
                  <c:v>05-1942</c:v>
                </c:pt>
                <c:pt idx="509">
                  <c:v>06-1942</c:v>
                </c:pt>
                <c:pt idx="510">
                  <c:v>07-1942</c:v>
                </c:pt>
                <c:pt idx="511">
                  <c:v>08-1942</c:v>
                </c:pt>
                <c:pt idx="512">
                  <c:v>09-1942</c:v>
                </c:pt>
                <c:pt idx="513">
                  <c:v>10-1942</c:v>
                </c:pt>
                <c:pt idx="514">
                  <c:v>11-1942</c:v>
                </c:pt>
                <c:pt idx="515">
                  <c:v>12-1942</c:v>
                </c:pt>
                <c:pt idx="516">
                  <c:v>01-1943</c:v>
                </c:pt>
                <c:pt idx="517">
                  <c:v>02-1943</c:v>
                </c:pt>
                <c:pt idx="518">
                  <c:v>03-1943</c:v>
                </c:pt>
                <c:pt idx="519">
                  <c:v>04-1943</c:v>
                </c:pt>
                <c:pt idx="520">
                  <c:v>05-1943</c:v>
                </c:pt>
                <c:pt idx="521">
                  <c:v>06-1943</c:v>
                </c:pt>
                <c:pt idx="522">
                  <c:v>07-1943</c:v>
                </c:pt>
                <c:pt idx="523">
                  <c:v>08-1943</c:v>
                </c:pt>
                <c:pt idx="524">
                  <c:v>09-1943</c:v>
                </c:pt>
                <c:pt idx="525">
                  <c:v>10-1943</c:v>
                </c:pt>
                <c:pt idx="526">
                  <c:v>11-1943</c:v>
                </c:pt>
                <c:pt idx="527">
                  <c:v>12-1943</c:v>
                </c:pt>
                <c:pt idx="528">
                  <c:v>01-1944</c:v>
                </c:pt>
                <c:pt idx="529">
                  <c:v>02-1944</c:v>
                </c:pt>
                <c:pt idx="530">
                  <c:v>03-1944</c:v>
                </c:pt>
                <c:pt idx="531">
                  <c:v>04-1944</c:v>
                </c:pt>
                <c:pt idx="532">
                  <c:v>05-1944</c:v>
                </c:pt>
                <c:pt idx="533">
                  <c:v>06-1944</c:v>
                </c:pt>
                <c:pt idx="534">
                  <c:v>07-1944</c:v>
                </c:pt>
                <c:pt idx="535">
                  <c:v>08-1944</c:v>
                </c:pt>
                <c:pt idx="536">
                  <c:v>09-1944</c:v>
                </c:pt>
                <c:pt idx="537">
                  <c:v>10-1944</c:v>
                </c:pt>
                <c:pt idx="538">
                  <c:v>11-1944</c:v>
                </c:pt>
                <c:pt idx="539">
                  <c:v>12-1944</c:v>
                </c:pt>
                <c:pt idx="540">
                  <c:v>01-1945</c:v>
                </c:pt>
                <c:pt idx="541">
                  <c:v>02-1945</c:v>
                </c:pt>
                <c:pt idx="542">
                  <c:v>03-1945</c:v>
                </c:pt>
                <c:pt idx="543">
                  <c:v>04-1945</c:v>
                </c:pt>
                <c:pt idx="544">
                  <c:v>05-1945</c:v>
                </c:pt>
                <c:pt idx="545">
                  <c:v>06-1945</c:v>
                </c:pt>
                <c:pt idx="546">
                  <c:v>07-1945</c:v>
                </c:pt>
                <c:pt idx="547">
                  <c:v>08-1945</c:v>
                </c:pt>
                <c:pt idx="548">
                  <c:v>09-1945</c:v>
                </c:pt>
                <c:pt idx="549">
                  <c:v>10-1945</c:v>
                </c:pt>
                <c:pt idx="550">
                  <c:v>11-1945</c:v>
                </c:pt>
                <c:pt idx="551">
                  <c:v>12-1945</c:v>
                </c:pt>
                <c:pt idx="552">
                  <c:v>01-1946</c:v>
                </c:pt>
                <c:pt idx="553">
                  <c:v>02-1946</c:v>
                </c:pt>
                <c:pt idx="554">
                  <c:v>03-1946</c:v>
                </c:pt>
                <c:pt idx="555">
                  <c:v>04-1946</c:v>
                </c:pt>
                <c:pt idx="556">
                  <c:v>05-1946</c:v>
                </c:pt>
                <c:pt idx="557">
                  <c:v>06-1946</c:v>
                </c:pt>
                <c:pt idx="558">
                  <c:v>07-1946</c:v>
                </c:pt>
                <c:pt idx="559">
                  <c:v>08-1946</c:v>
                </c:pt>
                <c:pt idx="560">
                  <c:v>09-1946</c:v>
                </c:pt>
                <c:pt idx="561">
                  <c:v>10-1946</c:v>
                </c:pt>
                <c:pt idx="562">
                  <c:v>11-1946</c:v>
                </c:pt>
                <c:pt idx="563">
                  <c:v>12-1946</c:v>
                </c:pt>
                <c:pt idx="564">
                  <c:v>01-1947</c:v>
                </c:pt>
                <c:pt idx="565">
                  <c:v>02-1947</c:v>
                </c:pt>
                <c:pt idx="566">
                  <c:v>03-1947</c:v>
                </c:pt>
                <c:pt idx="567">
                  <c:v>04-1947</c:v>
                </c:pt>
                <c:pt idx="568">
                  <c:v>05-1947</c:v>
                </c:pt>
                <c:pt idx="569">
                  <c:v>06-1947</c:v>
                </c:pt>
                <c:pt idx="570">
                  <c:v>07-1947</c:v>
                </c:pt>
                <c:pt idx="571">
                  <c:v>08-1947</c:v>
                </c:pt>
                <c:pt idx="572">
                  <c:v>09-1947</c:v>
                </c:pt>
                <c:pt idx="573">
                  <c:v>10-1947</c:v>
                </c:pt>
                <c:pt idx="574">
                  <c:v>11-1947</c:v>
                </c:pt>
                <c:pt idx="575">
                  <c:v>12-1947</c:v>
                </c:pt>
                <c:pt idx="576">
                  <c:v>01-1948</c:v>
                </c:pt>
                <c:pt idx="577">
                  <c:v>02-1948</c:v>
                </c:pt>
                <c:pt idx="578">
                  <c:v>03-1948</c:v>
                </c:pt>
                <c:pt idx="579">
                  <c:v>04-1948</c:v>
                </c:pt>
                <c:pt idx="580">
                  <c:v>05-1948</c:v>
                </c:pt>
                <c:pt idx="581">
                  <c:v>06-1948</c:v>
                </c:pt>
                <c:pt idx="582">
                  <c:v>07-1948</c:v>
                </c:pt>
                <c:pt idx="583">
                  <c:v>08-1948</c:v>
                </c:pt>
                <c:pt idx="584">
                  <c:v>09-1948</c:v>
                </c:pt>
                <c:pt idx="585">
                  <c:v>10-1948</c:v>
                </c:pt>
                <c:pt idx="586">
                  <c:v>11-1948</c:v>
                </c:pt>
                <c:pt idx="587">
                  <c:v>12-1948</c:v>
                </c:pt>
                <c:pt idx="588">
                  <c:v>01-1949</c:v>
                </c:pt>
                <c:pt idx="589">
                  <c:v>02-1949</c:v>
                </c:pt>
                <c:pt idx="590">
                  <c:v>03-1949</c:v>
                </c:pt>
                <c:pt idx="591">
                  <c:v>04-1949</c:v>
                </c:pt>
                <c:pt idx="592">
                  <c:v>05-1949</c:v>
                </c:pt>
                <c:pt idx="593">
                  <c:v>06-1949</c:v>
                </c:pt>
                <c:pt idx="594">
                  <c:v>07-1949</c:v>
                </c:pt>
                <c:pt idx="595">
                  <c:v>08-1949</c:v>
                </c:pt>
                <c:pt idx="596">
                  <c:v>09-1949</c:v>
                </c:pt>
                <c:pt idx="597">
                  <c:v>10-1949</c:v>
                </c:pt>
                <c:pt idx="598">
                  <c:v>11-1949</c:v>
                </c:pt>
                <c:pt idx="599">
                  <c:v>12-1949</c:v>
                </c:pt>
                <c:pt idx="600">
                  <c:v>01-1950</c:v>
                </c:pt>
                <c:pt idx="601">
                  <c:v>02-1950</c:v>
                </c:pt>
                <c:pt idx="602">
                  <c:v>03-1950</c:v>
                </c:pt>
                <c:pt idx="603">
                  <c:v>04-1950</c:v>
                </c:pt>
                <c:pt idx="604">
                  <c:v>05-1950</c:v>
                </c:pt>
                <c:pt idx="605">
                  <c:v>06-1950</c:v>
                </c:pt>
                <c:pt idx="606">
                  <c:v>07-1950</c:v>
                </c:pt>
                <c:pt idx="607">
                  <c:v>08-1950</c:v>
                </c:pt>
                <c:pt idx="608">
                  <c:v>09-1950</c:v>
                </c:pt>
                <c:pt idx="609">
                  <c:v>10-1950</c:v>
                </c:pt>
                <c:pt idx="610">
                  <c:v>11-1950</c:v>
                </c:pt>
                <c:pt idx="611">
                  <c:v>12-1950</c:v>
                </c:pt>
                <c:pt idx="612">
                  <c:v>01-1951</c:v>
                </c:pt>
                <c:pt idx="613">
                  <c:v>02-1951</c:v>
                </c:pt>
                <c:pt idx="614">
                  <c:v>03-1951</c:v>
                </c:pt>
                <c:pt idx="615">
                  <c:v>04-1951</c:v>
                </c:pt>
                <c:pt idx="616">
                  <c:v>05-1951</c:v>
                </c:pt>
                <c:pt idx="617">
                  <c:v>06-1951</c:v>
                </c:pt>
                <c:pt idx="618">
                  <c:v>07-1951</c:v>
                </c:pt>
                <c:pt idx="619">
                  <c:v>08-1951</c:v>
                </c:pt>
                <c:pt idx="620">
                  <c:v>09-1951</c:v>
                </c:pt>
                <c:pt idx="621">
                  <c:v>10-1951</c:v>
                </c:pt>
                <c:pt idx="622">
                  <c:v>11-1951</c:v>
                </c:pt>
                <c:pt idx="623">
                  <c:v>12-1951</c:v>
                </c:pt>
                <c:pt idx="624">
                  <c:v>01-1952</c:v>
                </c:pt>
                <c:pt idx="625">
                  <c:v>02-1952</c:v>
                </c:pt>
                <c:pt idx="626">
                  <c:v>03-1952</c:v>
                </c:pt>
                <c:pt idx="627">
                  <c:v>04-1952</c:v>
                </c:pt>
                <c:pt idx="628">
                  <c:v>05-1952</c:v>
                </c:pt>
                <c:pt idx="629">
                  <c:v>06-1952</c:v>
                </c:pt>
                <c:pt idx="630">
                  <c:v>07-1952</c:v>
                </c:pt>
                <c:pt idx="631">
                  <c:v>08-1952</c:v>
                </c:pt>
                <c:pt idx="632">
                  <c:v>09-1952</c:v>
                </c:pt>
                <c:pt idx="633">
                  <c:v>10-1952</c:v>
                </c:pt>
                <c:pt idx="634">
                  <c:v>11-1952</c:v>
                </c:pt>
                <c:pt idx="635">
                  <c:v>12-1952</c:v>
                </c:pt>
                <c:pt idx="636">
                  <c:v>01-1953</c:v>
                </c:pt>
                <c:pt idx="637">
                  <c:v>02-1953</c:v>
                </c:pt>
                <c:pt idx="638">
                  <c:v>03-1953</c:v>
                </c:pt>
                <c:pt idx="639">
                  <c:v>04-1953</c:v>
                </c:pt>
                <c:pt idx="640">
                  <c:v>05-1953</c:v>
                </c:pt>
                <c:pt idx="641">
                  <c:v>06-1953</c:v>
                </c:pt>
                <c:pt idx="642">
                  <c:v>07-1953</c:v>
                </c:pt>
                <c:pt idx="643">
                  <c:v>08-1953</c:v>
                </c:pt>
                <c:pt idx="644">
                  <c:v>09-1953</c:v>
                </c:pt>
                <c:pt idx="645">
                  <c:v>10-1953</c:v>
                </c:pt>
                <c:pt idx="646">
                  <c:v>11-1953</c:v>
                </c:pt>
                <c:pt idx="647">
                  <c:v>12-1953</c:v>
                </c:pt>
                <c:pt idx="648">
                  <c:v>01-1954</c:v>
                </c:pt>
                <c:pt idx="649">
                  <c:v>02-1954</c:v>
                </c:pt>
                <c:pt idx="650">
                  <c:v>03-1954</c:v>
                </c:pt>
                <c:pt idx="651">
                  <c:v>04-1954</c:v>
                </c:pt>
                <c:pt idx="652">
                  <c:v>05-1954</c:v>
                </c:pt>
                <c:pt idx="653">
                  <c:v>06-1954</c:v>
                </c:pt>
                <c:pt idx="654">
                  <c:v>07-1954</c:v>
                </c:pt>
                <c:pt idx="655">
                  <c:v>08-1954</c:v>
                </c:pt>
                <c:pt idx="656">
                  <c:v>09-1954</c:v>
                </c:pt>
                <c:pt idx="657">
                  <c:v>10-1954</c:v>
                </c:pt>
                <c:pt idx="658">
                  <c:v>11-1954</c:v>
                </c:pt>
                <c:pt idx="659">
                  <c:v>12-1954</c:v>
                </c:pt>
                <c:pt idx="660">
                  <c:v>01-1955</c:v>
                </c:pt>
                <c:pt idx="661">
                  <c:v>02-1955</c:v>
                </c:pt>
                <c:pt idx="662">
                  <c:v>03-1955</c:v>
                </c:pt>
                <c:pt idx="663">
                  <c:v>04-1955</c:v>
                </c:pt>
                <c:pt idx="664">
                  <c:v>05-1955</c:v>
                </c:pt>
                <c:pt idx="665">
                  <c:v>06-1955</c:v>
                </c:pt>
                <c:pt idx="666">
                  <c:v>07-1955</c:v>
                </c:pt>
                <c:pt idx="667">
                  <c:v>08-1955</c:v>
                </c:pt>
                <c:pt idx="668">
                  <c:v>09-1955</c:v>
                </c:pt>
                <c:pt idx="669">
                  <c:v>10-1955</c:v>
                </c:pt>
                <c:pt idx="670">
                  <c:v>11-1955</c:v>
                </c:pt>
                <c:pt idx="671">
                  <c:v>12-1955</c:v>
                </c:pt>
                <c:pt idx="672">
                  <c:v>01-1956</c:v>
                </c:pt>
                <c:pt idx="673">
                  <c:v>02-1956</c:v>
                </c:pt>
                <c:pt idx="674">
                  <c:v>03-1956</c:v>
                </c:pt>
                <c:pt idx="675">
                  <c:v>04-1956</c:v>
                </c:pt>
                <c:pt idx="676">
                  <c:v>05-1956</c:v>
                </c:pt>
                <c:pt idx="677">
                  <c:v>06-1956</c:v>
                </c:pt>
                <c:pt idx="678">
                  <c:v>07-1956</c:v>
                </c:pt>
                <c:pt idx="679">
                  <c:v>08-1956</c:v>
                </c:pt>
                <c:pt idx="680">
                  <c:v>09-1956</c:v>
                </c:pt>
                <c:pt idx="681">
                  <c:v>10-1956</c:v>
                </c:pt>
                <c:pt idx="682">
                  <c:v>11-1956</c:v>
                </c:pt>
                <c:pt idx="683">
                  <c:v>12-1956</c:v>
                </c:pt>
                <c:pt idx="684">
                  <c:v>01-1957</c:v>
                </c:pt>
                <c:pt idx="685">
                  <c:v>02-1957</c:v>
                </c:pt>
                <c:pt idx="686">
                  <c:v>03-1957</c:v>
                </c:pt>
                <c:pt idx="687">
                  <c:v>04-1957</c:v>
                </c:pt>
                <c:pt idx="688">
                  <c:v>05-1957</c:v>
                </c:pt>
                <c:pt idx="689">
                  <c:v>06-1957</c:v>
                </c:pt>
                <c:pt idx="690">
                  <c:v>07-1957</c:v>
                </c:pt>
                <c:pt idx="691">
                  <c:v>08-1957</c:v>
                </c:pt>
                <c:pt idx="692">
                  <c:v>09-1957</c:v>
                </c:pt>
                <c:pt idx="693">
                  <c:v>10-1957</c:v>
                </c:pt>
                <c:pt idx="694">
                  <c:v>11-1957</c:v>
                </c:pt>
                <c:pt idx="695">
                  <c:v>12-1957</c:v>
                </c:pt>
                <c:pt idx="696">
                  <c:v>01-1958</c:v>
                </c:pt>
                <c:pt idx="697">
                  <c:v>02-1958</c:v>
                </c:pt>
                <c:pt idx="698">
                  <c:v>03-1958</c:v>
                </c:pt>
                <c:pt idx="699">
                  <c:v>04-1958</c:v>
                </c:pt>
                <c:pt idx="700">
                  <c:v>05-1958</c:v>
                </c:pt>
                <c:pt idx="701">
                  <c:v>06-1958</c:v>
                </c:pt>
                <c:pt idx="702">
                  <c:v>07-1958</c:v>
                </c:pt>
                <c:pt idx="703">
                  <c:v>08-1958</c:v>
                </c:pt>
                <c:pt idx="704">
                  <c:v>09-1958</c:v>
                </c:pt>
                <c:pt idx="705">
                  <c:v>10-1958</c:v>
                </c:pt>
                <c:pt idx="706">
                  <c:v>11-1958</c:v>
                </c:pt>
                <c:pt idx="707">
                  <c:v>12-1958</c:v>
                </c:pt>
                <c:pt idx="708">
                  <c:v>01-1959</c:v>
                </c:pt>
                <c:pt idx="709">
                  <c:v>02-1959</c:v>
                </c:pt>
                <c:pt idx="710">
                  <c:v>03-1959</c:v>
                </c:pt>
                <c:pt idx="711">
                  <c:v>04-1959</c:v>
                </c:pt>
                <c:pt idx="712">
                  <c:v>05-1959</c:v>
                </c:pt>
                <c:pt idx="713">
                  <c:v>06-1959</c:v>
                </c:pt>
                <c:pt idx="714">
                  <c:v>07-1959</c:v>
                </c:pt>
                <c:pt idx="715">
                  <c:v>08-1959</c:v>
                </c:pt>
                <c:pt idx="716">
                  <c:v>09-1959</c:v>
                </c:pt>
                <c:pt idx="717">
                  <c:v>10-1959</c:v>
                </c:pt>
                <c:pt idx="718">
                  <c:v>11-1959</c:v>
                </c:pt>
                <c:pt idx="719">
                  <c:v>12-1959</c:v>
                </c:pt>
                <c:pt idx="720">
                  <c:v>01-1960</c:v>
                </c:pt>
                <c:pt idx="721">
                  <c:v>02-1960</c:v>
                </c:pt>
                <c:pt idx="722">
                  <c:v>03-1960</c:v>
                </c:pt>
                <c:pt idx="723">
                  <c:v>04-1960</c:v>
                </c:pt>
                <c:pt idx="724">
                  <c:v>05-1960</c:v>
                </c:pt>
                <c:pt idx="725">
                  <c:v>06-1960</c:v>
                </c:pt>
                <c:pt idx="726">
                  <c:v>07-1960</c:v>
                </c:pt>
                <c:pt idx="727">
                  <c:v>08-1960</c:v>
                </c:pt>
                <c:pt idx="728">
                  <c:v>09-1960</c:v>
                </c:pt>
                <c:pt idx="729">
                  <c:v>10-1960</c:v>
                </c:pt>
                <c:pt idx="730">
                  <c:v>11-1960</c:v>
                </c:pt>
                <c:pt idx="731">
                  <c:v>12-1960</c:v>
                </c:pt>
                <c:pt idx="732">
                  <c:v>01-1961</c:v>
                </c:pt>
                <c:pt idx="733">
                  <c:v>02-1961</c:v>
                </c:pt>
                <c:pt idx="734">
                  <c:v>03-1961</c:v>
                </c:pt>
                <c:pt idx="735">
                  <c:v>04-1961</c:v>
                </c:pt>
                <c:pt idx="736">
                  <c:v>05-1961</c:v>
                </c:pt>
                <c:pt idx="737">
                  <c:v>06-1961</c:v>
                </c:pt>
                <c:pt idx="738">
                  <c:v>07-1961</c:v>
                </c:pt>
                <c:pt idx="739">
                  <c:v>08-1961</c:v>
                </c:pt>
                <c:pt idx="740">
                  <c:v>09-1961</c:v>
                </c:pt>
                <c:pt idx="741">
                  <c:v>10-1961</c:v>
                </c:pt>
                <c:pt idx="742">
                  <c:v>11-1961</c:v>
                </c:pt>
                <c:pt idx="743">
                  <c:v>12-1961</c:v>
                </c:pt>
                <c:pt idx="744">
                  <c:v>01-1962</c:v>
                </c:pt>
                <c:pt idx="745">
                  <c:v>02-1962</c:v>
                </c:pt>
                <c:pt idx="746">
                  <c:v>03-1962</c:v>
                </c:pt>
                <c:pt idx="747">
                  <c:v>04-1962</c:v>
                </c:pt>
                <c:pt idx="748">
                  <c:v>05-1962</c:v>
                </c:pt>
                <c:pt idx="749">
                  <c:v>06-1962</c:v>
                </c:pt>
                <c:pt idx="750">
                  <c:v>07-1962</c:v>
                </c:pt>
                <c:pt idx="751">
                  <c:v>08-1962</c:v>
                </c:pt>
                <c:pt idx="752">
                  <c:v>09-1962</c:v>
                </c:pt>
                <c:pt idx="753">
                  <c:v>10-1962</c:v>
                </c:pt>
                <c:pt idx="754">
                  <c:v>11-1962</c:v>
                </c:pt>
                <c:pt idx="755">
                  <c:v>12-1962</c:v>
                </c:pt>
                <c:pt idx="756">
                  <c:v>01-1963</c:v>
                </c:pt>
                <c:pt idx="757">
                  <c:v>02-1963</c:v>
                </c:pt>
                <c:pt idx="758">
                  <c:v>03-1963</c:v>
                </c:pt>
                <c:pt idx="759">
                  <c:v>04-1963</c:v>
                </c:pt>
                <c:pt idx="760">
                  <c:v>05-1963</c:v>
                </c:pt>
                <c:pt idx="761">
                  <c:v>06-1963</c:v>
                </c:pt>
                <c:pt idx="762">
                  <c:v>07-1963</c:v>
                </c:pt>
                <c:pt idx="763">
                  <c:v>08-1963</c:v>
                </c:pt>
                <c:pt idx="764">
                  <c:v>09-1963</c:v>
                </c:pt>
                <c:pt idx="765">
                  <c:v>10-1963</c:v>
                </c:pt>
                <c:pt idx="766">
                  <c:v>11-1963</c:v>
                </c:pt>
                <c:pt idx="767">
                  <c:v>12-1963</c:v>
                </c:pt>
                <c:pt idx="768">
                  <c:v>01-1964</c:v>
                </c:pt>
                <c:pt idx="769">
                  <c:v>02-1964</c:v>
                </c:pt>
                <c:pt idx="770">
                  <c:v>03-1964</c:v>
                </c:pt>
                <c:pt idx="771">
                  <c:v>04-1964</c:v>
                </c:pt>
                <c:pt idx="772">
                  <c:v>05-1964</c:v>
                </c:pt>
                <c:pt idx="773">
                  <c:v>06-1964</c:v>
                </c:pt>
                <c:pt idx="774">
                  <c:v>07-1964</c:v>
                </c:pt>
                <c:pt idx="775">
                  <c:v>08-1964</c:v>
                </c:pt>
                <c:pt idx="776">
                  <c:v>09-1964</c:v>
                </c:pt>
                <c:pt idx="777">
                  <c:v>10-1964</c:v>
                </c:pt>
                <c:pt idx="778">
                  <c:v>11-1964</c:v>
                </c:pt>
                <c:pt idx="779">
                  <c:v>12-1964</c:v>
                </c:pt>
                <c:pt idx="780">
                  <c:v>01-1965</c:v>
                </c:pt>
                <c:pt idx="781">
                  <c:v>02-1965</c:v>
                </c:pt>
                <c:pt idx="782">
                  <c:v>03-1965</c:v>
                </c:pt>
                <c:pt idx="783">
                  <c:v>04-1965</c:v>
                </c:pt>
                <c:pt idx="784">
                  <c:v>05-1965</c:v>
                </c:pt>
                <c:pt idx="785">
                  <c:v>06-1965</c:v>
                </c:pt>
                <c:pt idx="786">
                  <c:v>07-1965</c:v>
                </c:pt>
                <c:pt idx="787">
                  <c:v>08-1965</c:v>
                </c:pt>
                <c:pt idx="788">
                  <c:v>09-1965</c:v>
                </c:pt>
                <c:pt idx="789">
                  <c:v>10-1965</c:v>
                </c:pt>
                <c:pt idx="790">
                  <c:v>11-1965</c:v>
                </c:pt>
                <c:pt idx="791">
                  <c:v>12-1965</c:v>
                </c:pt>
                <c:pt idx="792">
                  <c:v>01-1966</c:v>
                </c:pt>
                <c:pt idx="793">
                  <c:v>02-1966</c:v>
                </c:pt>
                <c:pt idx="794">
                  <c:v>03-1966</c:v>
                </c:pt>
                <c:pt idx="795">
                  <c:v>04-1966</c:v>
                </c:pt>
                <c:pt idx="796">
                  <c:v>05-1966</c:v>
                </c:pt>
                <c:pt idx="797">
                  <c:v>06-1966</c:v>
                </c:pt>
                <c:pt idx="798">
                  <c:v>07-1966</c:v>
                </c:pt>
                <c:pt idx="799">
                  <c:v>08-1966</c:v>
                </c:pt>
                <c:pt idx="800">
                  <c:v>09-1966</c:v>
                </c:pt>
                <c:pt idx="801">
                  <c:v>10-1966</c:v>
                </c:pt>
                <c:pt idx="802">
                  <c:v>11-1966</c:v>
                </c:pt>
                <c:pt idx="803">
                  <c:v>12-1966</c:v>
                </c:pt>
                <c:pt idx="804">
                  <c:v>01-1967</c:v>
                </c:pt>
                <c:pt idx="805">
                  <c:v>02-1967</c:v>
                </c:pt>
                <c:pt idx="806">
                  <c:v>03-1967</c:v>
                </c:pt>
                <c:pt idx="807">
                  <c:v>04-1967</c:v>
                </c:pt>
                <c:pt idx="808">
                  <c:v>05-1967</c:v>
                </c:pt>
                <c:pt idx="809">
                  <c:v>06-1967</c:v>
                </c:pt>
                <c:pt idx="810">
                  <c:v>07-1967</c:v>
                </c:pt>
                <c:pt idx="811">
                  <c:v>08-1967</c:v>
                </c:pt>
                <c:pt idx="812">
                  <c:v>09-1967</c:v>
                </c:pt>
                <c:pt idx="813">
                  <c:v>10-1967</c:v>
                </c:pt>
                <c:pt idx="814">
                  <c:v>11-1967</c:v>
                </c:pt>
                <c:pt idx="815">
                  <c:v>12-1967</c:v>
                </c:pt>
                <c:pt idx="816">
                  <c:v>01-1968</c:v>
                </c:pt>
                <c:pt idx="817">
                  <c:v>02-1968</c:v>
                </c:pt>
                <c:pt idx="818">
                  <c:v>03-1968</c:v>
                </c:pt>
                <c:pt idx="819">
                  <c:v>04-1968</c:v>
                </c:pt>
                <c:pt idx="820">
                  <c:v>05-1968</c:v>
                </c:pt>
                <c:pt idx="821">
                  <c:v>06-1968</c:v>
                </c:pt>
                <c:pt idx="822">
                  <c:v>07-1968</c:v>
                </c:pt>
                <c:pt idx="823">
                  <c:v>08-1968</c:v>
                </c:pt>
                <c:pt idx="824">
                  <c:v>09-1968</c:v>
                </c:pt>
                <c:pt idx="825">
                  <c:v>10-1968</c:v>
                </c:pt>
                <c:pt idx="826">
                  <c:v>11-1968</c:v>
                </c:pt>
                <c:pt idx="827">
                  <c:v>12-1968</c:v>
                </c:pt>
                <c:pt idx="828">
                  <c:v>01-1969</c:v>
                </c:pt>
                <c:pt idx="829">
                  <c:v>02-1969</c:v>
                </c:pt>
                <c:pt idx="830">
                  <c:v>03-1969</c:v>
                </c:pt>
                <c:pt idx="831">
                  <c:v>04-1969</c:v>
                </c:pt>
                <c:pt idx="832">
                  <c:v>05-1969</c:v>
                </c:pt>
                <c:pt idx="833">
                  <c:v>06-1969</c:v>
                </c:pt>
                <c:pt idx="834">
                  <c:v>07-1969</c:v>
                </c:pt>
                <c:pt idx="835">
                  <c:v>08-1969</c:v>
                </c:pt>
                <c:pt idx="836">
                  <c:v>09-1969</c:v>
                </c:pt>
                <c:pt idx="837">
                  <c:v>10-1969</c:v>
                </c:pt>
                <c:pt idx="838">
                  <c:v>11-1969</c:v>
                </c:pt>
                <c:pt idx="839">
                  <c:v>12-1969</c:v>
                </c:pt>
                <c:pt idx="840">
                  <c:v>01-1970</c:v>
                </c:pt>
                <c:pt idx="841">
                  <c:v>02-1970</c:v>
                </c:pt>
                <c:pt idx="842">
                  <c:v>03-1970</c:v>
                </c:pt>
                <c:pt idx="843">
                  <c:v>04-1970</c:v>
                </c:pt>
                <c:pt idx="844">
                  <c:v>05-1970</c:v>
                </c:pt>
                <c:pt idx="845">
                  <c:v>06-1970</c:v>
                </c:pt>
                <c:pt idx="846">
                  <c:v>07-1970</c:v>
                </c:pt>
                <c:pt idx="847">
                  <c:v>08-1970</c:v>
                </c:pt>
                <c:pt idx="848">
                  <c:v>09-1970</c:v>
                </c:pt>
                <c:pt idx="849">
                  <c:v>10-1970</c:v>
                </c:pt>
                <c:pt idx="850">
                  <c:v>11-1970</c:v>
                </c:pt>
                <c:pt idx="851">
                  <c:v>12-1970</c:v>
                </c:pt>
                <c:pt idx="852">
                  <c:v>01-1971</c:v>
                </c:pt>
                <c:pt idx="853">
                  <c:v>02-1971</c:v>
                </c:pt>
                <c:pt idx="854">
                  <c:v>03-1971</c:v>
                </c:pt>
                <c:pt idx="855">
                  <c:v>04-1971</c:v>
                </c:pt>
                <c:pt idx="856">
                  <c:v>05-1971</c:v>
                </c:pt>
                <c:pt idx="857">
                  <c:v>06-1971</c:v>
                </c:pt>
                <c:pt idx="858">
                  <c:v>07-1971</c:v>
                </c:pt>
                <c:pt idx="859">
                  <c:v>08-1971</c:v>
                </c:pt>
                <c:pt idx="860">
                  <c:v>09-1971</c:v>
                </c:pt>
                <c:pt idx="861">
                  <c:v>10-1971</c:v>
                </c:pt>
                <c:pt idx="862">
                  <c:v>11-1971</c:v>
                </c:pt>
                <c:pt idx="863">
                  <c:v>12-1971</c:v>
                </c:pt>
                <c:pt idx="864">
                  <c:v>01-1972</c:v>
                </c:pt>
                <c:pt idx="865">
                  <c:v>02-1972</c:v>
                </c:pt>
                <c:pt idx="866">
                  <c:v>03-1972</c:v>
                </c:pt>
                <c:pt idx="867">
                  <c:v>04-1972</c:v>
                </c:pt>
                <c:pt idx="868">
                  <c:v>05-1972</c:v>
                </c:pt>
                <c:pt idx="869">
                  <c:v>06-1972</c:v>
                </c:pt>
                <c:pt idx="870">
                  <c:v>07-1972</c:v>
                </c:pt>
                <c:pt idx="871">
                  <c:v>08-1972</c:v>
                </c:pt>
                <c:pt idx="872">
                  <c:v>09-1972</c:v>
                </c:pt>
                <c:pt idx="873">
                  <c:v>10-1972</c:v>
                </c:pt>
                <c:pt idx="874">
                  <c:v>11-1972</c:v>
                </c:pt>
                <c:pt idx="875">
                  <c:v>12-1972</c:v>
                </c:pt>
                <c:pt idx="876">
                  <c:v>01-1973</c:v>
                </c:pt>
                <c:pt idx="877">
                  <c:v>02-1973</c:v>
                </c:pt>
                <c:pt idx="878">
                  <c:v>03-1973</c:v>
                </c:pt>
                <c:pt idx="879">
                  <c:v>04-1973</c:v>
                </c:pt>
                <c:pt idx="880">
                  <c:v>05-1973</c:v>
                </c:pt>
                <c:pt idx="881">
                  <c:v>06-1973</c:v>
                </c:pt>
                <c:pt idx="882">
                  <c:v>07-1973</c:v>
                </c:pt>
                <c:pt idx="883">
                  <c:v>08-1973</c:v>
                </c:pt>
                <c:pt idx="884">
                  <c:v>09-1973</c:v>
                </c:pt>
                <c:pt idx="885">
                  <c:v>10-1973</c:v>
                </c:pt>
                <c:pt idx="886">
                  <c:v>11-1973</c:v>
                </c:pt>
                <c:pt idx="887">
                  <c:v>12-1973</c:v>
                </c:pt>
                <c:pt idx="888">
                  <c:v>01-1974</c:v>
                </c:pt>
                <c:pt idx="889">
                  <c:v>02-1974</c:v>
                </c:pt>
                <c:pt idx="890">
                  <c:v>03-1974</c:v>
                </c:pt>
                <c:pt idx="891">
                  <c:v>04-1974</c:v>
                </c:pt>
                <c:pt idx="892">
                  <c:v>05-1974</c:v>
                </c:pt>
                <c:pt idx="893">
                  <c:v>06-1974</c:v>
                </c:pt>
                <c:pt idx="894">
                  <c:v>07-1974</c:v>
                </c:pt>
                <c:pt idx="895">
                  <c:v>08-1974</c:v>
                </c:pt>
                <c:pt idx="896">
                  <c:v>09-1974</c:v>
                </c:pt>
                <c:pt idx="897">
                  <c:v>10-1974</c:v>
                </c:pt>
                <c:pt idx="898">
                  <c:v>11-1974</c:v>
                </c:pt>
                <c:pt idx="899">
                  <c:v>12-1974</c:v>
                </c:pt>
                <c:pt idx="900">
                  <c:v>01-1975</c:v>
                </c:pt>
                <c:pt idx="901">
                  <c:v>02-1975</c:v>
                </c:pt>
                <c:pt idx="902">
                  <c:v>03-1975</c:v>
                </c:pt>
                <c:pt idx="903">
                  <c:v>04-1975</c:v>
                </c:pt>
                <c:pt idx="904">
                  <c:v>05-1975</c:v>
                </c:pt>
                <c:pt idx="905">
                  <c:v>06-1975</c:v>
                </c:pt>
                <c:pt idx="906">
                  <c:v>07-1975</c:v>
                </c:pt>
                <c:pt idx="907">
                  <c:v>08-1975</c:v>
                </c:pt>
                <c:pt idx="908">
                  <c:v>09-1975</c:v>
                </c:pt>
                <c:pt idx="909">
                  <c:v>10-1975</c:v>
                </c:pt>
                <c:pt idx="910">
                  <c:v>11-1975</c:v>
                </c:pt>
                <c:pt idx="911">
                  <c:v>12-1975</c:v>
                </c:pt>
                <c:pt idx="912">
                  <c:v>01-1976</c:v>
                </c:pt>
                <c:pt idx="913">
                  <c:v>02-1976</c:v>
                </c:pt>
                <c:pt idx="914">
                  <c:v>03-1976</c:v>
                </c:pt>
                <c:pt idx="915">
                  <c:v>04-1976</c:v>
                </c:pt>
                <c:pt idx="916">
                  <c:v>05-1976</c:v>
                </c:pt>
                <c:pt idx="917">
                  <c:v>06-1976</c:v>
                </c:pt>
                <c:pt idx="918">
                  <c:v>07-1976</c:v>
                </c:pt>
                <c:pt idx="919">
                  <c:v>08-1976</c:v>
                </c:pt>
                <c:pt idx="920">
                  <c:v>09-1976</c:v>
                </c:pt>
                <c:pt idx="921">
                  <c:v>10-1976</c:v>
                </c:pt>
                <c:pt idx="922">
                  <c:v>11-1976</c:v>
                </c:pt>
                <c:pt idx="923">
                  <c:v>12-1976</c:v>
                </c:pt>
                <c:pt idx="924">
                  <c:v>01-1977</c:v>
                </c:pt>
                <c:pt idx="925">
                  <c:v>02-1977</c:v>
                </c:pt>
                <c:pt idx="926">
                  <c:v>03-1977</c:v>
                </c:pt>
                <c:pt idx="927">
                  <c:v>04-1977</c:v>
                </c:pt>
                <c:pt idx="928">
                  <c:v>05-1977</c:v>
                </c:pt>
                <c:pt idx="929">
                  <c:v>06-1977</c:v>
                </c:pt>
                <c:pt idx="930">
                  <c:v>07-1977</c:v>
                </c:pt>
                <c:pt idx="931">
                  <c:v>08-1977</c:v>
                </c:pt>
                <c:pt idx="932">
                  <c:v>09-1977</c:v>
                </c:pt>
                <c:pt idx="933">
                  <c:v>10-1977</c:v>
                </c:pt>
                <c:pt idx="934">
                  <c:v>11-1977</c:v>
                </c:pt>
                <c:pt idx="935">
                  <c:v>12-1977</c:v>
                </c:pt>
                <c:pt idx="936">
                  <c:v>01-1978</c:v>
                </c:pt>
                <c:pt idx="937">
                  <c:v>02-1978</c:v>
                </c:pt>
                <c:pt idx="938">
                  <c:v>03-1978</c:v>
                </c:pt>
                <c:pt idx="939">
                  <c:v>04-1978</c:v>
                </c:pt>
                <c:pt idx="940">
                  <c:v>05-1978</c:v>
                </c:pt>
                <c:pt idx="941">
                  <c:v>06-1978</c:v>
                </c:pt>
                <c:pt idx="942">
                  <c:v>07-1978</c:v>
                </c:pt>
                <c:pt idx="943">
                  <c:v>08-1978</c:v>
                </c:pt>
                <c:pt idx="944">
                  <c:v>09-1978</c:v>
                </c:pt>
                <c:pt idx="945">
                  <c:v>10-1978</c:v>
                </c:pt>
                <c:pt idx="946">
                  <c:v>11-1978</c:v>
                </c:pt>
                <c:pt idx="947">
                  <c:v>12-1978</c:v>
                </c:pt>
                <c:pt idx="948">
                  <c:v>01-1979</c:v>
                </c:pt>
                <c:pt idx="949">
                  <c:v>02-1979</c:v>
                </c:pt>
                <c:pt idx="950">
                  <c:v>03-1979</c:v>
                </c:pt>
                <c:pt idx="951">
                  <c:v>04-1979</c:v>
                </c:pt>
                <c:pt idx="952">
                  <c:v>05-1979</c:v>
                </c:pt>
                <c:pt idx="953">
                  <c:v>06-1979</c:v>
                </c:pt>
                <c:pt idx="954">
                  <c:v>07-1979</c:v>
                </c:pt>
                <c:pt idx="955">
                  <c:v>08-1979</c:v>
                </c:pt>
                <c:pt idx="956">
                  <c:v>09-1979</c:v>
                </c:pt>
                <c:pt idx="957">
                  <c:v>10-1979</c:v>
                </c:pt>
                <c:pt idx="958">
                  <c:v>11-1979</c:v>
                </c:pt>
                <c:pt idx="959">
                  <c:v>12-1979</c:v>
                </c:pt>
                <c:pt idx="960">
                  <c:v>01-1980</c:v>
                </c:pt>
                <c:pt idx="961">
                  <c:v>02-1980</c:v>
                </c:pt>
                <c:pt idx="962">
                  <c:v>03-1980</c:v>
                </c:pt>
                <c:pt idx="963">
                  <c:v>04-1980</c:v>
                </c:pt>
                <c:pt idx="964">
                  <c:v>05-1980</c:v>
                </c:pt>
                <c:pt idx="965">
                  <c:v>06-1980</c:v>
                </c:pt>
                <c:pt idx="966">
                  <c:v>07-1980</c:v>
                </c:pt>
                <c:pt idx="967">
                  <c:v>08-1980</c:v>
                </c:pt>
                <c:pt idx="968">
                  <c:v>09-1980</c:v>
                </c:pt>
                <c:pt idx="969">
                  <c:v>10-1980</c:v>
                </c:pt>
                <c:pt idx="970">
                  <c:v>11-1980</c:v>
                </c:pt>
                <c:pt idx="971">
                  <c:v>12-1980</c:v>
                </c:pt>
                <c:pt idx="972">
                  <c:v>01-1981</c:v>
                </c:pt>
                <c:pt idx="973">
                  <c:v>02-1981</c:v>
                </c:pt>
                <c:pt idx="974">
                  <c:v>03-1981</c:v>
                </c:pt>
                <c:pt idx="975">
                  <c:v>04-1981</c:v>
                </c:pt>
                <c:pt idx="976">
                  <c:v>05-1981</c:v>
                </c:pt>
                <c:pt idx="977">
                  <c:v>06-1981</c:v>
                </c:pt>
                <c:pt idx="978">
                  <c:v>07-1981</c:v>
                </c:pt>
                <c:pt idx="979">
                  <c:v>08-1981</c:v>
                </c:pt>
                <c:pt idx="980">
                  <c:v>09-1981</c:v>
                </c:pt>
                <c:pt idx="981">
                  <c:v>10-1981</c:v>
                </c:pt>
                <c:pt idx="982">
                  <c:v>11-1981</c:v>
                </c:pt>
                <c:pt idx="983">
                  <c:v>12-1981</c:v>
                </c:pt>
                <c:pt idx="984">
                  <c:v>01-1982</c:v>
                </c:pt>
                <c:pt idx="985">
                  <c:v>02-1982</c:v>
                </c:pt>
                <c:pt idx="986">
                  <c:v>03-1982</c:v>
                </c:pt>
                <c:pt idx="987">
                  <c:v>04-1982</c:v>
                </c:pt>
                <c:pt idx="988">
                  <c:v>05-1982</c:v>
                </c:pt>
                <c:pt idx="989">
                  <c:v>06-1982</c:v>
                </c:pt>
                <c:pt idx="990">
                  <c:v>07-1982</c:v>
                </c:pt>
                <c:pt idx="991">
                  <c:v>08-1982</c:v>
                </c:pt>
                <c:pt idx="992">
                  <c:v>09-1982</c:v>
                </c:pt>
                <c:pt idx="993">
                  <c:v>10-1982</c:v>
                </c:pt>
                <c:pt idx="994">
                  <c:v>11-1982</c:v>
                </c:pt>
                <c:pt idx="995">
                  <c:v>12-1982</c:v>
                </c:pt>
                <c:pt idx="996">
                  <c:v>01-1983</c:v>
                </c:pt>
                <c:pt idx="997">
                  <c:v>02-1983</c:v>
                </c:pt>
                <c:pt idx="998">
                  <c:v>03-1983</c:v>
                </c:pt>
                <c:pt idx="999">
                  <c:v>04-1983</c:v>
                </c:pt>
                <c:pt idx="1000">
                  <c:v>05-1983</c:v>
                </c:pt>
                <c:pt idx="1001">
                  <c:v>06-1983</c:v>
                </c:pt>
                <c:pt idx="1002">
                  <c:v>07-1983</c:v>
                </c:pt>
                <c:pt idx="1003">
                  <c:v>08-1983</c:v>
                </c:pt>
                <c:pt idx="1004">
                  <c:v>09-1983</c:v>
                </c:pt>
                <c:pt idx="1005">
                  <c:v>10-1983</c:v>
                </c:pt>
                <c:pt idx="1006">
                  <c:v>11-1983</c:v>
                </c:pt>
                <c:pt idx="1007">
                  <c:v>12-1983</c:v>
                </c:pt>
                <c:pt idx="1008">
                  <c:v>01-1984</c:v>
                </c:pt>
                <c:pt idx="1009">
                  <c:v>02-1984</c:v>
                </c:pt>
                <c:pt idx="1010">
                  <c:v>03-1984</c:v>
                </c:pt>
                <c:pt idx="1011">
                  <c:v>04-1984</c:v>
                </c:pt>
                <c:pt idx="1012">
                  <c:v>05-1984</c:v>
                </c:pt>
                <c:pt idx="1013">
                  <c:v>06-1984</c:v>
                </c:pt>
                <c:pt idx="1014">
                  <c:v>07-1984</c:v>
                </c:pt>
                <c:pt idx="1015">
                  <c:v>08-1984</c:v>
                </c:pt>
                <c:pt idx="1016">
                  <c:v>09-1984</c:v>
                </c:pt>
                <c:pt idx="1017">
                  <c:v>10-1984</c:v>
                </c:pt>
                <c:pt idx="1018">
                  <c:v>11-1984</c:v>
                </c:pt>
                <c:pt idx="1019">
                  <c:v>12-1984</c:v>
                </c:pt>
                <c:pt idx="1020">
                  <c:v>01-1985</c:v>
                </c:pt>
                <c:pt idx="1021">
                  <c:v>02-1985</c:v>
                </c:pt>
                <c:pt idx="1022">
                  <c:v>03-1985</c:v>
                </c:pt>
                <c:pt idx="1023">
                  <c:v>04-1985</c:v>
                </c:pt>
                <c:pt idx="1024">
                  <c:v>05-1985</c:v>
                </c:pt>
                <c:pt idx="1025">
                  <c:v>06-1985</c:v>
                </c:pt>
                <c:pt idx="1026">
                  <c:v>07-1985</c:v>
                </c:pt>
                <c:pt idx="1027">
                  <c:v>08-1985</c:v>
                </c:pt>
                <c:pt idx="1028">
                  <c:v>09-1985</c:v>
                </c:pt>
                <c:pt idx="1029">
                  <c:v>10-1985</c:v>
                </c:pt>
                <c:pt idx="1030">
                  <c:v>11-1985</c:v>
                </c:pt>
                <c:pt idx="1031">
                  <c:v>12-1985</c:v>
                </c:pt>
                <c:pt idx="1032">
                  <c:v>01-1986</c:v>
                </c:pt>
                <c:pt idx="1033">
                  <c:v>02-1986</c:v>
                </c:pt>
                <c:pt idx="1034">
                  <c:v>03-1986</c:v>
                </c:pt>
                <c:pt idx="1035">
                  <c:v>04-1986</c:v>
                </c:pt>
                <c:pt idx="1036">
                  <c:v>05-1986</c:v>
                </c:pt>
                <c:pt idx="1037">
                  <c:v>06-1986</c:v>
                </c:pt>
                <c:pt idx="1038">
                  <c:v>07-1986</c:v>
                </c:pt>
                <c:pt idx="1039">
                  <c:v>08-1986</c:v>
                </c:pt>
                <c:pt idx="1040">
                  <c:v>09-1986</c:v>
                </c:pt>
                <c:pt idx="1041">
                  <c:v>10-1986</c:v>
                </c:pt>
                <c:pt idx="1042">
                  <c:v>11-1986</c:v>
                </c:pt>
                <c:pt idx="1043">
                  <c:v>12-1986</c:v>
                </c:pt>
                <c:pt idx="1044">
                  <c:v>01-1987</c:v>
                </c:pt>
                <c:pt idx="1045">
                  <c:v>02-1987</c:v>
                </c:pt>
                <c:pt idx="1046">
                  <c:v>03-1987</c:v>
                </c:pt>
                <c:pt idx="1047">
                  <c:v>04-1987</c:v>
                </c:pt>
                <c:pt idx="1048">
                  <c:v>05-1987</c:v>
                </c:pt>
                <c:pt idx="1049">
                  <c:v>06-1987</c:v>
                </c:pt>
                <c:pt idx="1050">
                  <c:v>07-1987</c:v>
                </c:pt>
                <c:pt idx="1051">
                  <c:v>08-1987</c:v>
                </c:pt>
                <c:pt idx="1052">
                  <c:v>09-1987</c:v>
                </c:pt>
                <c:pt idx="1053">
                  <c:v>10-1987</c:v>
                </c:pt>
                <c:pt idx="1054">
                  <c:v>11-1987</c:v>
                </c:pt>
                <c:pt idx="1055">
                  <c:v>12-1987</c:v>
                </c:pt>
                <c:pt idx="1056">
                  <c:v>01-1988</c:v>
                </c:pt>
                <c:pt idx="1057">
                  <c:v>02-1988</c:v>
                </c:pt>
                <c:pt idx="1058">
                  <c:v>03-1988</c:v>
                </c:pt>
                <c:pt idx="1059">
                  <c:v>04-1988</c:v>
                </c:pt>
                <c:pt idx="1060">
                  <c:v>05-1988</c:v>
                </c:pt>
                <c:pt idx="1061">
                  <c:v>06-1988</c:v>
                </c:pt>
                <c:pt idx="1062">
                  <c:v>07-1988</c:v>
                </c:pt>
                <c:pt idx="1063">
                  <c:v>08-1988</c:v>
                </c:pt>
                <c:pt idx="1064">
                  <c:v>09-1988</c:v>
                </c:pt>
                <c:pt idx="1065">
                  <c:v>10-1988</c:v>
                </c:pt>
                <c:pt idx="1066">
                  <c:v>11-1988</c:v>
                </c:pt>
                <c:pt idx="1067">
                  <c:v>12-1988</c:v>
                </c:pt>
                <c:pt idx="1068">
                  <c:v>01-1989</c:v>
                </c:pt>
                <c:pt idx="1069">
                  <c:v>02-1989</c:v>
                </c:pt>
                <c:pt idx="1070">
                  <c:v>03-1989</c:v>
                </c:pt>
                <c:pt idx="1071">
                  <c:v>04-1989</c:v>
                </c:pt>
                <c:pt idx="1072">
                  <c:v>05-1989</c:v>
                </c:pt>
                <c:pt idx="1073">
                  <c:v>06-1989</c:v>
                </c:pt>
                <c:pt idx="1074">
                  <c:v>07-1989</c:v>
                </c:pt>
                <c:pt idx="1075">
                  <c:v>08-1989</c:v>
                </c:pt>
                <c:pt idx="1076">
                  <c:v>09-1989</c:v>
                </c:pt>
                <c:pt idx="1077">
                  <c:v>10-1989</c:v>
                </c:pt>
                <c:pt idx="1078">
                  <c:v>11-1989</c:v>
                </c:pt>
                <c:pt idx="1079">
                  <c:v>12-1989</c:v>
                </c:pt>
                <c:pt idx="1080">
                  <c:v>01-1990</c:v>
                </c:pt>
                <c:pt idx="1081">
                  <c:v>02-1990</c:v>
                </c:pt>
                <c:pt idx="1082">
                  <c:v>03-1990</c:v>
                </c:pt>
                <c:pt idx="1083">
                  <c:v>04-1990</c:v>
                </c:pt>
                <c:pt idx="1084">
                  <c:v>05-1990</c:v>
                </c:pt>
                <c:pt idx="1085">
                  <c:v>06-1990</c:v>
                </c:pt>
                <c:pt idx="1086">
                  <c:v>07-1990</c:v>
                </c:pt>
                <c:pt idx="1087">
                  <c:v>08-1990</c:v>
                </c:pt>
                <c:pt idx="1088">
                  <c:v>09-1990</c:v>
                </c:pt>
                <c:pt idx="1089">
                  <c:v>10-1990</c:v>
                </c:pt>
                <c:pt idx="1090">
                  <c:v>11-1990</c:v>
                </c:pt>
                <c:pt idx="1091">
                  <c:v>12-1990</c:v>
                </c:pt>
                <c:pt idx="1092">
                  <c:v>01-1991</c:v>
                </c:pt>
                <c:pt idx="1093">
                  <c:v>02-1991</c:v>
                </c:pt>
                <c:pt idx="1094">
                  <c:v>03-1991</c:v>
                </c:pt>
                <c:pt idx="1095">
                  <c:v>04-1991</c:v>
                </c:pt>
                <c:pt idx="1096">
                  <c:v>05-1991</c:v>
                </c:pt>
                <c:pt idx="1097">
                  <c:v>06-1991</c:v>
                </c:pt>
                <c:pt idx="1098">
                  <c:v>07-1991</c:v>
                </c:pt>
                <c:pt idx="1099">
                  <c:v>08-1991</c:v>
                </c:pt>
                <c:pt idx="1100">
                  <c:v>09-1991</c:v>
                </c:pt>
                <c:pt idx="1101">
                  <c:v>10-1991</c:v>
                </c:pt>
                <c:pt idx="1102">
                  <c:v>11-1991</c:v>
                </c:pt>
                <c:pt idx="1103">
                  <c:v>12-1991</c:v>
                </c:pt>
                <c:pt idx="1104">
                  <c:v>01-1992</c:v>
                </c:pt>
                <c:pt idx="1105">
                  <c:v>02-1992</c:v>
                </c:pt>
                <c:pt idx="1106">
                  <c:v>03-1992</c:v>
                </c:pt>
                <c:pt idx="1107">
                  <c:v>04-1992</c:v>
                </c:pt>
                <c:pt idx="1108">
                  <c:v>05-1992</c:v>
                </c:pt>
                <c:pt idx="1109">
                  <c:v>06-1992</c:v>
                </c:pt>
                <c:pt idx="1110">
                  <c:v>07-1992</c:v>
                </c:pt>
                <c:pt idx="1111">
                  <c:v>08-1992</c:v>
                </c:pt>
                <c:pt idx="1112">
                  <c:v>09-1992</c:v>
                </c:pt>
                <c:pt idx="1113">
                  <c:v>10-1992</c:v>
                </c:pt>
                <c:pt idx="1114">
                  <c:v>11-1992</c:v>
                </c:pt>
                <c:pt idx="1115">
                  <c:v>12-1992</c:v>
                </c:pt>
                <c:pt idx="1116">
                  <c:v>01-1993</c:v>
                </c:pt>
                <c:pt idx="1117">
                  <c:v>02-1993</c:v>
                </c:pt>
                <c:pt idx="1118">
                  <c:v>03-1993</c:v>
                </c:pt>
                <c:pt idx="1119">
                  <c:v>04-1993</c:v>
                </c:pt>
                <c:pt idx="1120">
                  <c:v>05-1993</c:v>
                </c:pt>
                <c:pt idx="1121">
                  <c:v>06-1993</c:v>
                </c:pt>
                <c:pt idx="1122">
                  <c:v>07-1993</c:v>
                </c:pt>
                <c:pt idx="1123">
                  <c:v>08-1993</c:v>
                </c:pt>
                <c:pt idx="1124">
                  <c:v>09-1993</c:v>
                </c:pt>
                <c:pt idx="1125">
                  <c:v>10-1993</c:v>
                </c:pt>
                <c:pt idx="1126">
                  <c:v>11-1993</c:v>
                </c:pt>
                <c:pt idx="1127">
                  <c:v>12-1993</c:v>
                </c:pt>
                <c:pt idx="1128">
                  <c:v>01-1994</c:v>
                </c:pt>
                <c:pt idx="1129">
                  <c:v>02-1994</c:v>
                </c:pt>
                <c:pt idx="1130">
                  <c:v>03-1994</c:v>
                </c:pt>
                <c:pt idx="1131">
                  <c:v>04-1994</c:v>
                </c:pt>
                <c:pt idx="1132">
                  <c:v>05-1994</c:v>
                </c:pt>
                <c:pt idx="1133">
                  <c:v>06-1994</c:v>
                </c:pt>
                <c:pt idx="1134">
                  <c:v>07-1994</c:v>
                </c:pt>
                <c:pt idx="1135">
                  <c:v>08-1994</c:v>
                </c:pt>
                <c:pt idx="1136">
                  <c:v>09-1994</c:v>
                </c:pt>
                <c:pt idx="1137">
                  <c:v>10-1994</c:v>
                </c:pt>
                <c:pt idx="1138">
                  <c:v>11-1994</c:v>
                </c:pt>
                <c:pt idx="1139">
                  <c:v>12-1994</c:v>
                </c:pt>
                <c:pt idx="1140">
                  <c:v>01-1995</c:v>
                </c:pt>
                <c:pt idx="1141">
                  <c:v>02-1995</c:v>
                </c:pt>
                <c:pt idx="1142">
                  <c:v>03-1995</c:v>
                </c:pt>
                <c:pt idx="1143">
                  <c:v>04-1995</c:v>
                </c:pt>
                <c:pt idx="1144">
                  <c:v>05-1995</c:v>
                </c:pt>
                <c:pt idx="1145">
                  <c:v>06-1995</c:v>
                </c:pt>
                <c:pt idx="1146">
                  <c:v>07-1995</c:v>
                </c:pt>
                <c:pt idx="1147">
                  <c:v>08-1995</c:v>
                </c:pt>
                <c:pt idx="1148">
                  <c:v>09-1995</c:v>
                </c:pt>
                <c:pt idx="1149">
                  <c:v>10-1995</c:v>
                </c:pt>
                <c:pt idx="1150">
                  <c:v>11-1995</c:v>
                </c:pt>
                <c:pt idx="1151">
                  <c:v>12-1995</c:v>
                </c:pt>
                <c:pt idx="1152">
                  <c:v>01-1996</c:v>
                </c:pt>
                <c:pt idx="1153">
                  <c:v>02-1996</c:v>
                </c:pt>
                <c:pt idx="1154">
                  <c:v>03-1996</c:v>
                </c:pt>
                <c:pt idx="1155">
                  <c:v>04-1996</c:v>
                </c:pt>
                <c:pt idx="1156">
                  <c:v>05-1996</c:v>
                </c:pt>
                <c:pt idx="1157">
                  <c:v>06-1996</c:v>
                </c:pt>
                <c:pt idx="1158">
                  <c:v>07-1996</c:v>
                </c:pt>
                <c:pt idx="1159">
                  <c:v>08-1996</c:v>
                </c:pt>
                <c:pt idx="1160">
                  <c:v>09-1996</c:v>
                </c:pt>
                <c:pt idx="1161">
                  <c:v>10-1996</c:v>
                </c:pt>
                <c:pt idx="1162">
                  <c:v>11-1996</c:v>
                </c:pt>
                <c:pt idx="1163">
                  <c:v>12-1996</c:v>
                </c:pt>
                <c:pt idx="1164">
                  <c:v>01-1997</c:v>
                </c:pt>
                <c:pt idx="1165">
                  <c:v>02-1997</c:v>
                </c:pt>
                <c:pt idx="1166">
                  <c:v>03-1997</c:v>
                </c:pt>
                <c:pt idx="1167">
                  <c:v>04-1997</c:v>
                </c:pt>
                <c:pt idx="1168">
                  <c:v>05-1997</c:v>
                </c:pt>
                <c:pt idx="1169">
                  <c:v>06-1997</c:v>
                </c:pt>
                <c:pt idx="1170">
                  <c:v>07-1997</c:v>
                </c:pt>
                <c:pt idx="1171">
                  <c:v>08-1997</c:v>
                </c:pt>
                <c:pt idx="1172">
                  <c:v>09-1997</c:v>
                </c:pt>
                <c:pt idx="1173">
                  <c:v>10-1997</c:v>
                </c:pt>
                <c:pt idx="1174">
                  <c:v>11-1997</c:v>
                </c:pt>
                <c:pt idx="1175">
                  <c:v>12-1997</c:v>
                </c:pt>
                <c:pt idx="1176">
                  <c:v>01-1998</c:v>
                </c:pt>
                <c:pt idx="1177">
                  <c:v>02-1998</c:v>
                </c:pt>
                <c:pt idx="1178">
                  <c:v>03-1998</c:v>
                </c:pt>
                <c:pt idx="1179">
                  <c:v>04-1998</c:v>
                </c:pt>
                <c:pt idx="1180">
                  <c:v>05-1998</c:v>
                </c:pt>
                <c:pt idx="1181">
                  <c:v>06-1998</c:v>
                </c:pt>
                <c:pt idx="1182">
                  <c:v>07-1998</c:v>
                </c:pt>
                <c:pt idx="1183">
                  <c:v>08-1998</c:v>
                </c:pt>
                <c:pt idx="1184">
                  <c:v>09-1998</c:v>
                </c:pt>
                <c:pt idx="1185">
                  <c:v>10-1998</c:v>
                </c:pt>
                <c:pt idx="1186">
                  <c:v>11-1998</c:v>
                </c:pt>
                <c:pt idx="1187">
                  <c:v>12-1998</c:v>
                </c:pt>
                <c:pt idx="1188">
                  <c:v>01-1999</c:v>
                </c:pt>
                <c:pt idx="1189">
                  <c:v>02-1999</c:v>
                </c:pt>
                <c:pt idx="1190">
                  <c:v>03-1999</c:v>
                </c:pt>
                <c:pt idx="1191">
                  <c:v>04-1999</c:v>
                </c:pt>
                <c:pt idx="1192">
                  <c:v>05-1999</c:v>
                </c:pt>
                <c:pt idx="1193">
                  <c:v>06-1999</c:v>
                </c:pt>
                <c:pt idx="1194">
                  <c:v>07-1999</c:v>
                </c:pt>
                <c:pt idx="1195">
                  <c:v>08-1999</c:v>
                </c:pt>
                <c:pt idx="1196">
                  <c:v>09-1999</c:v>
                </c:pt>
                <c:pt idx="1197">
                  <c:v>10-1999</c:v>
                </c:pt>
                <c:pt idx="1198">
                  <c:v>11-1999</c:v>
                </c:pt>
                <c:pt idx="1199">
                  <c:v>12-1999</c:v>
                </c:pt>
                <c:pt idx="1200">
                  <c:v>01-2000</c:v>
                </c:pt>
                <c:pt idx="1201">
                  <c:v>02-2000</c:v>
                </c:pt>
                <c:pt idx="1202">
                  <c:v>03-2000</c:v>
                </c:pt>
                <c:pt idx="1203">
                  <c:v>04-2000</c:v>
                </c:pt>
                <c:pt idx="1204">
                  <c:v>05-2000</c:v>
                </c:pt>
                <c:pt idx="1205">
                  <c:v>06-2000</c:v>
                </c:pt>
                <c:pt idx="1206">
                  <c:v>07-2000</c:v>
                </c:pt>
                <c:pt idx="1207">
                  <c:v>08-2000</c:v>
                </c:pt>
                <c:pt idx="1208">
                  <c:v>09-2000</c:v>
                </c:pt>
                <c:pt idx="1209">
                  <c:v>10-2000</c:v>
                </c:pt>
                <c:pt idx="1210">
                  <c:v>11-2000</c:v>
                </c:pt>
                <c:pt idx="1211">
                  <c:v>12-2000</c:v>
                </c:pt>
                <c:pt idx="1212">
                  <c:v>01-2001</c:v>
                </c:pt>
                <c:pt idx="1213">
                  <c:v>02-2001</c:v>
                </c:pt>
                <c:pt idx="1214">
                  <c:v>03-2001</c:v>
                </c:pt>
                <c:pt idx="1215">
                  <c:v>04-2001</c:v>
                </c:pt>
                <c:pt idx="1216">
                  <c:v>05-2001</c:v>
                </c:pt>
                <c:pt idx="1217">
                  <c:v>06-2001</c:v>
                </c:pt>
                <c:pt idx="1218">
                  <c:v>07-2001</c:v>
                </c:pt>
                <c:pt idx="1219">
                  <c:v>08-2001</c:v>
                </c:pt>
                <c:pt idx="1220">
                  <c:v>09-2001</c:v>
                </c:pt>
                <c:pt idx="1221">
                  <c:v>10-2001</c:v>
                </c:pt>
                <c:pt idx="1222">
                  <c:v>11-2001</c:v>
                </c:pt>
                <c:pt idx="1223">
                  <c:v>12-2001</c:v>
                </c:pt>
                <c:pt idx="1224">
                  <c:v>01-2002</c:v>
                </c:pt>
                <c:pt idx="1225">
                  <c:v>02-2002</c:v>
                </c:pt>
                <c:pt idx="1226">
                  <c:v>03-2002</c:v>
                </c:pt>
                <c:pt idx="1227">
                  <c:v>04-2002</c:v>
                </c:pt>
                <c:pt idx="1228">
                  <c:v>05-2002</c:v>
                </c:pt>
                <c:pt idx="1229">
                  <c:v>06-2002</c:v>
                </c:pt>
                <c:pt idx="1230">
                  <c:v>07-2002</c:v>
                </c:pt>
                <c:pt idx="1231">
                  <c:v>08-2002</c:v>
                </c:pt>
                <c:pt idx="1232">
                  <c:v>09-2002</c:v>
                </c:pt>
                <c:pt idx="1233">
                  <c:v>10-2002</c:v>
                </c:pt>
                <c:pt idx="1234">
                  <c:v>11-2002</c:v>
                </c:pt>
                <c:pt idx="1235">
                  <c:v>12-2002</c:v>
                </c:pt>
                <c:pt idx="1236">
                  <c:v>01-2003</c:v>
                </c:pt>
                <c:pt idx="1237">
                  <c:v>02-2003</c:v>
                </c:pt>
                <c:pt idx="1238">
                  <c:v>03-2003</c:v>
                </c:pt>
                <c:pt idx="1239">
                  <c:v>04-2003</c:v>
                </c:pt>
                <c:pt idx="1240">
                  <c:v>05-2003</c:v>
                </c:pt>
                <c:pt idx="1241">
                  <c:v>06-2003</c:v>
                </c:pt>
                <c:pt idx="1242">
                  <c:v>07-2003</c:v>
                </c:pt>
                <c:pt idx="1243">
                  <c:v>08-2003</c:v>
                </c:pt>
                <c:pt idx="1244">
                  <c:v>09-2003</c:v>
                </c:pt>
                <c:pt idx="1245">
                  <c:v>10-2003</c:v>
                </c:pt>
                <c:pt idx="1246">
                  <c:v>11-2003</c:v>
                </c:pt>
                <c:pt idx="1247">
                  <c:v>12-2003</c:v>
                </c:pt>
                <c:pt idx="1248">
                  <c:v>01-2004</c:v>
                </c:pt>
                <c:pt idx="1249">
                  <c:v>02-2004</c:v>
                </c:pt>
                <c:pt idx="1250">
                  <c:v>03-2004</c:v>
                </c:pt>
                <c:pt idx="1251">
                  <c:v>04-2004</c:v>
                </c:pt>
                <c:pt idx="1252">
                  <c:v>05-2004</c:v>
                </c:pt>
                <c:pt idx="1253">
                  <c:v>06-2004</c:v>
                </c:pt>
                <c:pt idx="1254">
                  <c:v>07-2004</c:v>
                </c:pt>
                <c:pt idx="1255">
                  <c:v>08-2004</c:v>
                </c:pt>
                <c:pt idx="1256">
                  <c:v>09-2004</c:v>
                </c:pt>
                <c:pt idx="1257">
                  <c:v>10-2004</c:v>
                </c:pt>
                <c:pt idx="1258">
                  <c:v>11-2004</c:v>
                </c:pt>
                <c:pt idx="1259">
                  <c:v>12-2004</c:v>
                </c:pt>
                <c:pt idx="1260">
                  <c:v>01-2005</c:v>
                </c:pt>
                <c:pt idx="1261">
                  <c:v>02-2005</c:v>
                </c:pt>
                <c:pt idx="1262">
                  <c:v>03-2005</c:v>
                </c:pt>
                <c:pt idx="1263">
                  <c:v>04-2005</c:v>
                </c:pt>
                <c:pt idx="1264">
                  <c:v>05-2005</c:v>
                </c:pt>
                <c:pt idx="1265">
                  <c:v>06-2005</c:v>
                </c:pt>
                <c:pt idx="1266">
                  <c:v>07-2005</c:v>
                </c:pt>
                <c:pt idx="1267">
                  <c:v>08-2005</c:v>
                </c:pt>
                <c:pt idx="1268">
                  <c:v>09-2005</c:v>
                </c:pt>
                <c:pt idx="1269">
                  <c:v>10-2005</c:v>
                </c:pt>
                <c:pt idx="1270">
                  <c:v>11-2005</c:v>
                </c:pt>
                <c:pt idx="1271">
                  <c:v>12-2005</c:v>
                </c:pt>
                <c:pt idx="1272">
                  <c:v>01-2006</c:v>
                </c:pt>
                <c:pt idx="1273">
                  <c:v>02-2006</c:v>
                </c:pt>
                <c:pt idx="1274">
                  <c:v>03-2006</c:v>
                </c:pt>
                <c:pt idx="1275">
                  <c:v>04-2006</c:v>
                </c:pt>
                <c:pt idx="1276">
                  <c:v>05-2006</c:v>
                </c:pt>
                <c:pt idx="1277">
                  <c:v>06-2006</c:v>
                </c:pt>
                <c:pt idx="1278">
                  <c:v>07-2006</c:v>
                </c:pt>
                <c:pt idx="1279">
                  <c:v>08-2006</c:v>
                </c:pt>
                <c:pt idx="1280">
                  <c:v>09-2006</c:v>
                </c:pt>
                <c:pt idx="1281">
                  <c:v>10-2006</c:v>
                </c:pt>
                <c:pt idx="1282">
                  <c:v>11-2006</c:v>
                </c:pt>
                <c:pt idx="1283">
                  <c:v>12-2006</c:v>
                </c:pt>
                <c:pt idx="1284">
                  <c:v>01-2007</c:v>
                </c:pt>
                <c:pt idx="1285">
                  <c:v>02-2007</c:v>
                </c:pt>
                <c:pt idx="1286">
                  <c:v>03-2007</c:v>
                </c:pt>
                <c:pt idx="1287">
                  <c:v>04-2007</c:v>
                </c:pt>
                <c:pt idx="1288">
                  <c:v>05-2007</c:v>
                </c:pt>
                <c:pt idx="1289">
                  <c:v>06-2007</c:v>
                </c:pt>
                <c:pt idx="1290">
                  <c:v>07-2007</c:v>
                </c:pt>
                <c:pt idx="1291">
                  <c:v>08-2007</c:v>
                </c:pt>
                <c:pt idx="1292">
                  <c:v>09-2007</c:v>
                </c:pt>
                <c:pt idx="1293">
                  <c:v>10-2007</c:v>
                </c:pt>
                <c:pt idx="1294">
                  <c:v>11-2007</c:v>
                </c:pt>
                <c:pt idx="1295">
                  <c:v>12-2007</c:v>
                </c:pt>
                <c:pt idx="1296">
                  <c:v>01-2008</c:v>
                </c:pt>
                <c:pt idx="1297">
                  <c:v>02-2008</c:v>
                </c:pt>
                <c:pt idx="1298">
                  <c:v>03-2008</c:v>
                </c:pt>
                <c:pt idx="1299">
                  <c:v>04-2008</c:v>
                </c:pt>
                <c:pt idx="1300">
                  <c:v>05-2008</c:v>
                </c:pt>
                <c:pt idx="1301">
                  <c:v>06-2008</c:v>
                </c:pt>
                <c:pt idx="1302">
                  <c:v>07-2008</c:v>
                </c:pt>
                <c:pt idx="1303">
                  <c:v>08-2008</c:v>
                </c:pt>
                <c:pt idx="1304">
                  <c:v>09-2008</c:v>
                </c:pt>
                <c:pt idx="1305">
                  <c:v>10-2008</c:v>
                </c:pt>
                <c:pt idx="1306">
                  <c:v>11-2008</c:v>
                </c:pt>
                <c:pt idx="1307">
                  <c:v>12-2008</c:v>
                </c:pt>
                <c:pt idx="1308">
                  <c:v>01-2009</c:v>
                </c:pt>
                <c:pt idx="1309">
                  <c:v>02-2009</c:v>
                </c:pt>
                <c:pt idx="1310">
                  <c:v>03-2009</c:v>
                </c:pt>
                <c:pt idx="1311">
                  <c:v>04-2009</c:v>
                </c:pt>
                <c:pt idx="1312">
                  <c:v>05-2009</c:v>
                </c:pt>
                <c:pt idx="1313">
                  <c:v>06-2009</c:v>
                </c:pt>
                <c:pt idx="1314">
                  <c:v>07-2009</c:v>
                </c:pt>
                <c:pt idx="1315">
                  <c:v>08-2009</c:v>
                </c:pt>
                <c:pt idx="1316">
                  <c:v>09-2009</c:v>
                </c:pt>
                <c:pt idx="1317">
                  <c:v>10-2009</c:v>
                </c:pt>
                <c:pt idx="1318">
                  <c:v>11-2009</c:v>
                </c:pt>
                <c:pt idx="1319">
                  <c:v>12-2009</c:v>
                </c:pt>
                <c:pt idx="1320">
                  <c:v>01-2010</c:v>
                </c:pt>
                <c:pt idx="1321">
                  <c:v>02-2010</c:v>
                </c:pt>
                <c:pt idx="1322">
                  <c:v>03-2010</c:v>
                </c:pt>
                <c:pt idx="1323">
                  <c:v>04-2010</c:v>
                </c:pt>
                <c:pt idx="1324">
                  <c:v>05-2010</c:v>
                </c:pt>
                <c:pt idx="1325">
                  <c:v>06-2010</c:v>
                </c:pt>
                <c:pt idx="1326">
                  <c:v>07-2010</c:v>
                </c:pt>
                <c:pt idx="1327">
                  <c:v>08-2010</c:v>
                </c:pt>
                <c:pt idx="1328">
                  <c:v>09-2010</c:v>
                </c:pt>
                <c:pt idx="1329">
                  <c:v>10-2010</c:v>
                </c:pt>
                <c:pt idx="1330">
                  <c:v>11-2010</c:v>
                </c:pt>
                <c:pt idx="1331">
                  <c:v>12-2010</c:v>
                </c:pt>
                <c:pt idx="1332">
                  <c:v>01-2011</c:v>
                </c:pt>
                <c:pt idx="1333">
                  <c:v>02-2011</c:v>
                </c:pt>
                <c:pt idx="1334">
                  <c:v>03-2011</c:v>
                </c:pt>
                <c:pt idx="1335">
                  <c:v>04-2011</c:v>
                </c:pt>
                <c:pt idx="1336">
                  <c:v>05-2011</c:v>
                </c:pt>
                <c:pt idx="1337">
                  <c:v>06-2011</c:v>
                </c:pt>
                <c:pt idx="1338">
                  <c:v>07-2011</c:v>
                </c:pt>
                <c:pt idx="1339">
                  <c:v>08-2011</c:v>
                </c:pt>
                <c:pt idx="1340">
                  <c:v>09-2011</c:v>
                </c:pt>
                <c:pt idx="1341">
                  <c:v>10-2011</c:v>
                </c:pt>
                <c:pt idx="1342">
                  <c:v>11-2011</c:v>
                </c:pt>
                <c:pt idx="1343">
                  <c:v>12-2011</c:v>
                </c:pt>
                <c:pt idx="1344">
                  <c:v>01-2012</c:v>
                </c:pt>
                <c:pt idx="1345">
                  <c:v>02-2012</c:v>
                </c:pt>
                <c:pt idx="1346">
                  <c:v>03-2012</c:v>
                </c:pt>
                <c:pt idx="1347">
                  <c:v>04-2012</c:v>
                </c:pt>
                <c:pt idx="1348">
                  <c:v>05-2012</c:v>
                </c:pt>
                <c:pt idx="1349">
                  <c:v>06-2012</c:v>
                </c:pt>
                <c:pt idx="1350">
                  <c:v>07-2012</c:v>
                </c:pt>
                <c:pt idx="1351">
                  <c:v>08-2012</c:v>
                </c:pt>
                <c:pt idx="1352">
                  <c:v>09-2012</c:v>
                </c:pt>
                <c:pt idx="1353">
                  <c:v>10-2012</c:v>
                </c:pt>
                <c:pt idx="1354">
                  <c:v>11-2012</c:v>
                </c:pt>
                <c:pt idx="1355">
                  <c:v>12-2012</c:v>
                </c:pt>
                <c:pt idx="1356">
                  <c:v>01-2013</c:v>
                </c:pt>
                <c:pt idx="1357">
                  <c:v>02-2013</c:v>
                </c:pt>
                <c:pt idx="1358">
                  <c:v>03-2013</c:v>
                </c:pt>
                <c:pt idx="1359">
                  <c:v>04-2013</c:v>
                </c:pt>
                <c:pt idx="1360">
                  <c:v>05-2013</c:v>
                </c:pt>
                <c:pt idx="1361">
                  <c:v>06-2013</c:v>
                </c:pt>
                <c:pt idx="1362">
                  <c:v>07-2013</c:v>
                </c:pt>
                <c:pt idx="1363">
                  <c:v>08-2013</c:v>
                </c:pt>
                <c:pt idx="1364">
                  <c:v>09-2013</c:v>
                </c:pt>
                <c:pt idx="1365">
                  <c:v>10-2013</c:v>
                </c:pt>
                <c:pt idx="1366">
                  <c:v>11-2013</c:v>
                </c:pt>
                <c:pt idx="1367">
                  <c:v>12-2013</c:v>
                </c:pt>
                <c:pt idx="1368">
                  <c:v>01-2014</c:v>
                </c:pt>
                <c:pt idx="1369">
                  <c:v>02-2014</c:v>
                </c:pt>
                <c:pt idx="1370">
                  <c:v>03-2014</c:v>
                </c:pt>
                <c:pt idx="1371">
                  <c:v>04-2014</c:v>
                </c:pt>
                <c:pt idx="1372">
                  <c:v>05-2014</c:v>
                </c:pt>
                <c:pt idx="1373">
                  <c:v>06-2014</c:v>
                </c:pt>
                <c:pt idx="1374">
                  <c:v>07-2014</c:v>
                </c:pt>
                <c:pt idx="1375">
                  <c:v>08-2014</c:v>
                </c:pt>
                <c:pt idx="1376">
                  <c:v>09-2014</c:v>
                </c:pt>
                <c:pt idx="1377">
                  <c:v>10-2014</c:v>
                </c:pt>
                <c:pt idx="1378">
                  <c:v>11-2014</c:v>
                </c:pt>
                <c:pt idx="1379">
                  <c:v>12-2014</c:v>
                </c:pt>
                <c:pt idx="1380">
                  <c:v>01-2015</c:v>
                </c:pt>
                <c:pt idx="1381">
                  <c:v>02-2015</c:v>
                </c:pt>
                <c:pt idx="1382">
                  <c:v>03-2015</c:v>
                </c:pt>
                <c:pt idx="1383">
                  <c:v>04-2015</c:v>
                </c:pt>
                <c:pt idx="1384">
                  <c:v>05-2015</c:v>
                </c:pt>
                <c:pt idx="1385">
                  <c:v>06-2015</c:v>
                </c:pt>
                <c:pt idx="1386">
                  <c:v>07-2015</c:v>
                </c:pt>
                <c:pt idx="1387">
                  <c:v>08-2015</c:v>
                </c:pt>
                <c:pt idx="1388">
                  <c:v>09-2015</c:v>
                </c:pt>
                <c:pt idx="1389">
                  <c:v>10-2015</c:v>
                </c:pt>
                <c:pt idx="1390">
                  <c:v>11-2015</c:v>
                </c:pt>
                <c:pt idx="1391">
                  <c:v>12-2015</c:v>
                </c:pt>
                <c:pt idx="1392">
                  <c:v>01-2016</c:v>
                </c:pt>
                <c:pt idx="1393">
                  <c:v>02-2016</c:v>
                </c:pt>
                <c:pt idx="1394">
                  <c:v>03-2016</c:v>
                </c:pt>
                <c:pt idx="1395">
                  <c:v>04-2016</c:v>
                </c:pt>
                <c:pt idx="1396">
                  <c:v>05-2016</c:v>
                </c:pt>
                <c:pt idx="1397">
                  <c:v>06-2016</c:v>
                </c:pt>
                <c:pt idx="1398">
                  <c:v>07-2016</c:v>
                </c:pt>
                <c:pt idx="1399">
                  <c:v>08-2016</c:v>
                </c:pt>
                <c:pt idx="1400">
                  <c:v>09-2016</c:v>
                </c:pt>
                <c:pt idx="1401">
                  <c:v>10-2016</c:v>
                </c:pt>
                <c:pt idx="1402">
                  <c:v>11-2016</c:v>
                </c:pt>
                <c:pt idx="1403">
                  <c:v>12-2016</c:v>
                </c:pt>
                <c:pt idx="1404">
                  <c:v>01-2017</c:v>
                </c:pt>
                <c:pt idx="1405">
                  <c:v>02-2017</c:v>
                </c:pt>
                <c:pt idx="1406">
                  <c:v>03-2017</c:v>
                </c:pt>
                <c:pt idx="1407">
                  <c:v>04-2017</c:v>
                </c:pt>
                <c:pt idx="1408">
                  <c:v>05-2017</c:v>
                </c:pt>
                <c:pt idx="1409">
                  <c:v>06-2017</c:v>
                </c:pt>
                <c:pt idx="1410">
                  <c:v>07-2017</c:v>
                </c:pt>
                <c:pt idx="1411">
                  <c:v>08-2017</c:v>
                </c:pt>
                <c:pt idx="1412">
                  <c:v>09-2017</c:v>
                </c:pt>
                <c:pt idx="1413">
                  <c:v>10-2017</c:v>
                </c:pt>
                <c:pt idx="1414">
                  <c:v>11-2017</c:v>
                </c:pt>
                <c:pt idx="1415">
                  <c:v>12-2017</c:v>
                </c:pt>
                <c:pt idx="1416">
                  <c:v>01-2018</c:v>
                </c:pt>
                <c:pt idx="1417">
                  <c:v>02-2018</c:v>
                </c:pt>
                <c:pt idx="1418">
                  <c:v>03-2018</c:v>
                </c:pt>
                <c:pt idx="1419">
                  <c:v>04-2018</c:v>
                </c:pt>
                <c:pt idx="1420">
                  <c:v>05-2018</c:v>
                </c:pt>
                <c:pt idx="1421">
                  <c:v>06-2018</c:v>
                </c:pt>
                <c:pt idx="1422">
                  <c:v>07-2018</c:v>
                </c:pt>
                <c:pt idx="1423">
                  <c:v>08-2018</c:v>
                </c:pt>
                <c:pt idx="1424">
                  <c:v>09-2018</c:v>
                </c:pt>
                <c:pt idx="1425">
                  <c:v>10-2018</c:v>
                </c:pt>
                <c:pt idx="1426">
                  <c:v>11-2018</c:v>
                </c:pt>
                <c:pt idx="1427">
                  <c:v>12-2018</c:v>
                </c:pt>
                <c:pt idx="1428">
                  <c:v>01-2019</c:v>
                </c:pt>
                <c:pt idx="1429">
                  <c:v>02-2019</c:v>
                </c:pt>
                <c:pt idx="1430">
                  <c:v>03-2019</c:v>
                </c:pt>
                <c:pt idx="1431">
                  <c:v>04-2019</c:v>
                </c:pt>
                <c:pt idx="1432">
                  <c:v>05-2019</c:v>
                </c:pt>
                <c:pt idx="1433">
                  <c:v>06-2019</c:v>
                </c:pt>
                <c:pt idx="1434">
                  <c:v>07-2019</c:v>
                </c:pt>
                <c:pt idx="1435">
                  <c:v>08-2019</c:v>
                </c:pt>
                <c:pt idx="1436">
                  <c:v>09-2019</c:v>
                </c:pt>
                <c:pt idx="1437">
                  <c:v>10-2019</c:v>
                </c:pt>
                <c:pt idx="1438">
                  <c:v>11-2019</c:v>
                </c:pt>
                <c:pt idx="1439">
                  <c:v>12-2019</c:v>
                </c:pt>
                <c:pt idx="1440">
                  <c:v>01-2020</c:v>
                </c:pt>
                <c:pt idx="1441">
                  <c:v>02-2020</c:v>
                </c:pt>
                <c:pt idx="1442">
                  <c:v>03-2020</c:v>
                </c:pt>
                <c:pt idx="1443">
                  <c:v>04-2020</c:v>
                </c:pt>
              </c:strCache>
            </c:strRef>
          </c:cat>
          <c:val>
            <c:numRef>
              <c:f>VIXproxies_monthly!$C$191:$C$1634</c:f>
              <c:numCache>
                <c:formatCode>0.00</c:formatCode>
                <c:ptCount val="1444"/>
                <c:pt idx="0">
                  <c:v>5.0288744650977319</c:v>
                </c:pt>
                <c:pt idx="1">
                  <c:v>2.9611980156429292</c:v>
                </c:pt>
                <c:pt idx="2">
                  <c:v>3.4686036873768984</c:v>
                </c:pt>
                <c:pt idx="3">
                  <c:v>3.7267641144356656</c:v>
                </c:pt>
                <c:pt idx="4">
                  <c:v>4.1848309507826</c:v>
                </c:pt>
                <c:pt idx="5">
                  <c:v>3.8370719952755636</c:v>
                </c:pt>
                <c:pt idx="6">
                  <c:v>3.6278357240486141</c:v>
                </c:pt>
                <c:pt idx="7">
                  <c:v>1.7501918720858538</c:v>
                </c:pt>
                <c:pt idx="8">
                  <c:v>3.8163989523919244</c:v>
                </c:pt>
                <c:pt idx="9">
                  <c:v>3.3854733578970557</c:v>
                </c:pt>
                <c:pt idx="10">
                  <c:v>4.4609779157562759</c:v>
                </c:pt>
                <c:pt idx="11">
                  <c:v>3.3132953936152703</c:v>
                </c:pt>
                <c:pt idx="12">
                  <c:v>5.1287633418487921</c:v>
                </c:pt>
                <c:pt idx="13">
                  <c:v>3.1509857971743918</c:v>
                </c:pt>
                <c:pt idx="14">
                  <c:v>1.6972307430552862</c:v>
                </c:pt>
                <c:pt idx="15">
                  <c:v>3.8173846109131264</c:v>
                </c:pt>
                <c:pt idx="16">
                  <c:v>12.547968442187829</c:v>
                </c:pt>
                <c:pt idx="17">
                  <c:v>3.3110092416147578</c:v>
                </c:pt>
                <c:pt idx="18">
                  <c:v>6.9990161860820921</c:v>
                </c:pt>
                <c:pt idx="19">
                  <c:v>3.706937494672927</c:v>
                </c:pt>
                <c:pt idx="20">
                  <c:v>7.8068501180510887</c:v>
                </c:pt>
                <c:pt idx="21">
                  <c:v>3.2175397125252272</c:v>
                </c:pt>
                <c:pt idx="22">
                  <c:v>2.881187766519822</c:v>
                </c:pt>
                <c:pt idx="23">
                  <c:v>3.5793619194511006</c:v>
                </c:pt>
                <c:pt idx="24">
                  <c:v>2.9585220164866115</c:v>
                </c:pt>
                <c:pt idx="25">
                  <c:v>2.3029194537751838</c:v>
                </c:pt>
                <c:pt idx="26">
                  <c:v>1.8482783261033706</c:v>
                </c:pt>
                <c:pt idx="27">
                  <c:v>2.4584110613386039</c:v>
                </c:pt>
                <c:pt idx="28">
                  <c:v>3.5786711067412993</c:v>
                </c:pt>
                <c:pt idx="29">
                  <c:v>1.6486138171127278</c:v>
                </c:pt>
                <c:pt idx="30">
                  <c:v>1.787465562896714</c:v>
                </c:pt>
                <c:pt idx="31">
                  <c:v>1.8616524215447623</c:v>
                </c:pt>
                <c:pt idx="32">
                  <c:v>5.9262156414492999</c:v>
                </c:pt>
                <c:pt idx="33">
                  <c:v>4.1612330691764541</c:v>
                </c:pt>
                <c:pt idx="34">
                  <c:v>4.6268143913545359</c:v>
                </c:pt>
                <c:pt idx="35">
                  <c:v>4.1710828546750296</c:v>
                </c:pt>
                <c:pt idx="36">
                  <c:v>2.6501563045345073</c:v>
                </c:pt>
                <c:pt idx="37">
                  <c:v>2.1790393441193299</c:v>
                </c:pt>
                <c:pt idx="38">
                  <c:v>4.1225352305400618</c:v>
                </c:pt>
                <c:pt idx="39">
                  <c:v>4.1116529904838206</c:v>
                </c:pt>
                <c:pt idx="40">
                  <c:v>3.6761799426544668</c:v>
                </c:pt>
                <c:pt idx="41">
                  <c:v>5.1595709107777559</c:v>
                </c:pt>
                <c:pt idx="42">
                  <c:v>4.8736810332400697</c:v>
                </c:pt>
                <c:pt idx="43">
                  <c:v>6.9063797074739508</c:v>
                </c:pt>
                <c:pt idx="44">
                  <c:v>5.1203731061540898</c:v>
                </c:pt>
                <c:pt idx="45">
                  <c:v>6.1296469777680951</c:v>
                </c:pt>
                <c:pt idx="46">
                  <c:v>3.6539396844551715</c:v>
                </c:pt>
                <c:pt idx="47">
                  <c:v>3.3840044877826818</c:v>
                </c:pt>
                <c:pt idx="48">
                  <c:v>4.3032212921620321</c:v>
                </c:pt>
                <c:pt idx="49">
                  <c:v>2.4942334152199943</c:v>
                </c:pt>
                <c:pt idx="50">
                  <c:v>3.8066221876184705</c:v>
                </c:pt>
                <c:pt idx="51">
                  <c:v>2.130941842478344</c:v>
                </c:pt>
                <c:pt idx="52">
                  <c:v>1.8610495215708607</c:v>
                </c:pt>
                <c:pt idx="53">
                  <c:v>1.463876201339444</c:v>
                </c:pt>
                <c:pt idx="54">
                  <c:v>2.9669497766993831</c:v>
                </c:pt>
                <c:pt idx="55">
                  <c:v>2.0627155455668325</c:v>
                </c:pt>
                <c:pt idx="56">
                  <c:v>2.9239239870145615</c:v>
                </c:pt>
                <c:pt idx="57">
                  <c:v>3.511207627249064</c:v>
                </c:pt>
                <c:pt idx="58">
                  <c:v>2.4417730620747524</c:v>
                </c:pt>
                <c:pt idx="59">
                  <c:v>5.8960654685045402</c:v>
                </c:pt>
                <c:pt idx="60">
                  <c:v>2.8551531604320286</c:v>
                </c:pt>
                <c:pt idx="61">
                  <c:v>2.3034843667428202</c:v>
                </c:pt>
                <c:pt idx="62">
                  <c:v>3.3001399435408558</c:v>
                </c:pt>
                <c:pt idx="63">
                  <c:v>4.877904586776058</c:v>
                </c:pt>
                <c:pt idx="64">
                  <c:v>5.7913578541868747</c:v>
                </c:pt>
                <c:pt idx="65">
                  <c:v>3.7628696580099614</c:v>
                </c:pt>
                <c:pt idx="66">
                  <c:v>3.2882609400879872</c:v>
                </c:pt>
                <c:pt idx="67">
                  <c:v>3.0001807424835643</c:v>
                </c:pt>
                <c:pt idx="68">
                  <c:v>3.7941240046759588</c:v>
                </c:pt>
                <c:pt idx="69">
                  <c:v>2.6781644804253526</c:v>
                </c:pt>
                <c:pt idx="70">
                  <c:v>3.5274890197684456</c:v>
                </c:pt>
                <c:pt idx="71">
                  <c:v>3.0137504136360835</c:v>
                </c:pt>
                <c:pt idx="72">
                  <c:v>3.7746905924697987</c:v>
                </c:pt>
                <c:pt idx="73">
                  <c:v>3.5377242187598514</c:v>
                </c:pt>
                <c:pt idx="74">
                  <c:v>3.3772473256052327</c:v>
                </c:pt>
                <c:pt idx="75">
                  <c:v>4.8136919544435948</c:v>
                </c:pt>
                <c:pt idx="76">
                  <c:v>4.6349252059587753</c:v>
                </c:pt>
                <c:pt idx="77">
                  <c:v>4.0099761646852716</c:v>
                </c:pt>
                <c:pt idx="78">
                  <c:v>3.4994321281495093</c:v>
                </c:pt>
                <c:pt idx="79">
                  <c:v>3.8581683149819646</c:v>
                </c:pt>
                <c:pt idx="80">
                  <c:v>2.942033873168282</c:v>
                </c:pt>
                <c:pt idx="81">
                  <c:v>3.5374283271749838</c:v>
                </c:pt>
                <c:pt idx="82">
                  <c:v>2.5956972166553194</c:v>
                </c:pt>
                <c:pt idx="83">
                  <c:v>3.9838385092144484</c:v>
                </c:pt>
                <c:pt idx="84">
                  <c:v>3.5471836722425296</c:v>
                </c:pt>
                <c:pt idx="85">
                  <c:v>3.8600299204073534</c:v>
                </c:pt>
                <c:pt idx="86">
                  <c:v>13.689442076643104</c:v>
                </c:pt>
                <c:pt idx="87">
                  <c:v>4.7850243928506773</c:v>
                </c:pt>
                <c:pt idx="88">
                  <c:v>4.2512885699806358</c:v>
                </c:pt>
                <c:pt idx="89">
                  <c:v>3.7443167911427224</c:v>
                </c:pt>
                <c:pt idx="90">
                  <c:v>3.7116694240818373</c:v>
                </c:pt>
                <c:pt idx="91">
                  <c:v>6.4343537580947467</c:v>
                </c:pt>
                <c:pt idx="92">
                  <c:v>4.4211230187245016</c:v>
                </c:pt>
                <c:pt idx="93">
                  <c:v>6.9553184907688275</c:v>
                </c:pt>
                <c:pt idx="94">
                  <c:v>7.2867254140755691</c:v>
                </c:pt>
                <c:pt idx="95">
                  <c:v>5.5939666687519987</c:v>
                </c:pt>
                <c:pt idx="96">
                  <c:v>4.8242328066477054</c:v>
                </c:pt>
                <c:pt idx="97">
                  <c:v>4.2713154170391547</c:v>
                </c:pt>
                <c:pt idx="98">
                  <c:v>4.6531591821849378</c:v>
                </c:pt>
                <c:pt idx="99">
                  <c:v>3.0698112440648453</c:v>
                </c:pt>
                <c:pt idx="100">
                  <c:v>4.506732269664278</c:v>
                </c:pt>
                <c:pt idx="101">
                  <c:v>4.459477845037914</c:v>
                </c:pt>
                <c:pt idx="102">
                  <c:v>3.8106232142892318</c:v>
                </c:pt>
                <c:pt idx="103">
                  <c:v>3.5830561885697523</c:v>
                </c:pt>
                <c:pt idx="104">
                  <c:v>4.6720122598930853</c:v>
                </c:pt>
                <c:pt idx="105">
                  <c:v>3.0803103589498648</c:v>
                </c:pt>
                <c:pt idx="106">
                  <c:v>3.6516724191899699</c:v>
                </c:pt>
                <c:pt idx="107">
                  <c:v>3.5153312162286596</c:v>
                </c:pt>
                <c:pt idx="108">
                  <c:v>2.9822408401555474</c:v>
                </c:pt>
                <c:pt idx="109">
                  <c:v>4.3353973531153978</c:v>
                </c:pt>
                <c:pt idx="110">
                  <c:v>2.591448611189977</c:v>
                </c:pt>
                <c:pt idx="111">
                  <c:v>2.5894081013201848</c:v>
                </c:pt>
                <c:pt idx="112">
                  <c:v>1.7568708856162674</c:v>
                </c:pt>
                <c:pt idx="113">
                  <c:v>3.001518414704798</c:v>
                </c:pt>
                <c:pt idx="114">
                  <c:v>1.5308769254689725</c:v>
                </c:pt>
                <c:pt idx="115">
                  <c:v>3.8141221463650057</c:v>
                </c:pt>
                <c:pt idx="116">
                  <c:v>3.601930333841211</c:v>
                </c:pt>
                <c:pt idx="117">
                  <c:v>3.1390907660605594</c:v>
                </c:pt>
                <c:pt idx="118">
                  <c:v>2.2642909015752637</c:v>
                </c:pt>
                <c:pt idx="119">
                  <c:v>1.8647162322283783</c:v>
                </c:pt>
                <c:pt idx="120">
                  <c:v>4.6691738199180737</c:v>
                </c:pt>
                <c:pt idx="121">
                  <c:v>4.3646086022874853</c:v>
                </c:pt>
                <c:pt idx="122">
                  <c:v>2.9304965556881313</c:v>
                </c:pt>
                <c:pt idx="123">
                  <c:v>4.1485780653447986</c:v>
                </c:pt>
                <c:pt idx="124">
                  <c:v>3.7691741904900766</c:v>
                </c:pt>
                <c:pt idx="125">
                  <c:v>5.2304197188084256</c:v>
                </c:pt>
                <c:pt idx="126">
                  <c:v>5.8187645074758665</c:v>
                </c:pt>
                <c:pt idx="127">
                  <c:v>4.0120673498085742</c:v>
                </c:pt>
                <c:pt idx="128">
                  <c:v>2.6587749548470136</c:v>
                </c:pt>
                <c:pt idx="129">
                  <c:v>2.6973774875253058</c:v>
                </c:pt>
                <c:pt idx="130">
                  <c:v>3.426620970653413</c:v>
                </c:pt>
                <c:pt idx="131">
                  <c:v>2.667288356997608</c:v>
                </c:pt>
                <c:pt idx="132">
                  <c:v>2.2750893507581922</c:v>
                </c:pt>
                <c:pt idx="133">
                  <c:v>2.547650436696526</c:v>
                </c:pt>
                <c:pt idx="134">
                  <c:v>2.5749129198912879</c:v>
                </c:pt>
                <c:pt idx="135">
                  <c:v>1.7135851597879384</c:v>
                </c:pt>
                <c:pt idx="136">
                  <c:v>2.5310706251015596</c:v>
                </c:pt>
                <c:pt idx="137">
                  <c:v>1.7198573770228736</c:v>
                </c:pt>
                <c:pt idx="138">
                  <c:v>1.8239930724740518</c:v>
                </c:pt>
                <c:pt idx="139">
                  <c:v>3.4073655534185172</c:v>
                </c:pt>
                <c:pt idx="140">
                  <c:v>3.2764474610474594</c:v>
                </c:pt>
                <c:pt idx="141">
                  <c:v>2.3111595625951491</c:v>
                </c:pt>
                <c:pt idx="142">
                  <c:v>3.2332128158999982</c:v>
                </c:pt>
                <c:pt idx="143">
                  <c:v>2.0934671973962029</c:v>
                </c:pt>
                <c:pt idx="144">
                  <c:v>2.2169690430251836</c:v>
                </c:pt>
                <c:pt idx="145">
                  <c:v>1.2847056423094816</c:v>
                </c:pt>
                <c:pt idx="146">
                  <c:v>1.8626929483862873</c:v>
                </c:pt>
                <c:pt idx="147">
                  <c:v>2.3042541707531599</c:v>
                </c:pt>
                <c:pt idx="148">
                  <c:v>2.7514398709126828</c:v>
                </c:pt>
                <c:pt idx="149">
                  <c:v>2.1114830107908364</c:v>
                </c:pt>
                <c:pt idx="150">
                  <c:v>2.3916237760785037</c:v>
                </c:pt>
                <c:pt idx="151">
                  <c:v>1.832995947962788</c:v>
                </c:pt>
                <c:pt idx="152">
                  <c:v>2.0824068827315725</c:v>
                </c:pt>
                <c:pt idx="153">
                  <c:v>2.6526274106161232</c:v>
                </c:pt>
                <c:pt idx="154">
                  <c:v>2.7904556919956476</c:v>
                </c:pt>
                <c:pt idx="155">
                  <c:v>2.9842033522128371</c:v>
                </c:pt>
                <c:pt idx="156">
                  <c:v>3.5055481098213446</c:v>
                </c:pt>
                <c:pt idx="157">
                  <c:v>2.6687834952143596</c:v>
                </c:pt>
                <c:pt idx="158">
                  <c:v>2.8056247647832766</c:v>
                </c:pt>
                <c:pt idx="159">
                  <c:v>2.6600381855935828</c:v>
                </c:pt>
                <c:pt idx="160">
                  <c:v>2.4614644008902506</c:v>
                </c:pt>
                <c:pt idx="161">
                  <c:v>5.1679360296148857</c:v>
                </c:pt>
                <c:pt idx="162">
                  <c:v>2.3328672896102201</c:v>
                </c:pt>
                <c:pt idx="163">
                  <c:v>2.3637177838241743</c:v>
                </c:pt>
                <c:pt idx="164">
                  <c:v>2.6521779090101907</c:v>
                </c:pt>
                <c:pt idx="165">
                  <c:v>3.318332162242954</c:v>
                </c:pt>
                <c:pt idx="166">
                  <c:v>2.1434531417190943</c:v>
                </c:pt>
                <c:pt idx="167">
                  <c:v>2.7024243368767973</c:v>
                </c:pt>
                <c:pt idx="168">
                  <c:v>2.5449869467547375</c:v>
                </c:pt>
                <c:pt idx="169">
                  <c:v>1.9713755459347475</c:v>
                </c:pt>
                <c:pt idx="170">
                  <c:v>2.637177990564914</c:v>
                </c:pt>
                <c:pt idx="171">
                  <c:v>2.8816121387630691</c:v>
                </c:pt>
                <c:pt idx="172">
                  <c:v>2.3323565754457447</c:v>
                </c:pt>
                <c:pt idx="173">
                  <c:v>2.5790440741546083</c:v>
                </c:pt>
                <c:pt idx="174">
                  <c:v>6.8588399754179763</c:v>
                </c:pt>
                <c:pt idx="175">
                  <c:v>0</c:v>
                </c:pt>
                <c:pt idx="176">
                  <c:v>0</c:v>
                </c:pt>
                <c:pt idx="177">
                  <c:v>0</c:v>
                </c:pt>
                <c:pt idx="178">
                  <c:v>0</c:v>
                </c:pt>
                <c:pt idx="179">
                  <c:v>5.2441201901602783</c:v>
                </c:pt>
                <c:pt idx="180">
                  <c:v>3.793225157679148</c:v>
                </c:pt>
                <c:pt idx="181">
                  <c:v>2.7826176567295149</c:v>
                </c:pt>
                <c:pt idx="182">
                  <c:v>2.5823748050955557</c:v>
                </c:pt>
                <c:pt idx="183">
                  <c:v>3.7081761970868743</c:v>
                </c:pt>
                <c:pt idx="184">
                  <c:v>7.0055935796856881</c:v>
                </c:pt>
                <c:pt idx="185">
                  <c:v>4.1021907884348821</c:v>
                </c:pt>
                <c:pt idx="186">
                  <c:v>3.5705252717442009</c:v>
                </c:pt>
                <c:pt idx="187">
                  <c:v>4.2368430389052651</c:v>
                </c:pt>
                <c:pt idx="188">
                  <c:v>2.7443056174893012</c:v>
                </c:pt>
                <c:pt idx="189">
                  <c:v>3.7176595796818193</c:v>
                </c:pt>
                <c:pt idx="190">
                  <c:v>3.2160427755260099</c:v>
                </c:pt>
                <c:pt idx="191">
                  <c:v>3.5153902631583209</c:v>
                </c:pt>
                <c:pt idx="192">
                  <c:v>3.4436099464055636</c:v>
                </c:pt>
                <c:pt idx="193">
                  <c:v>3.4266192267478717</c:v>
                </c:pt>
                <c:pt idx="194">
                  <c:v>2.8579411646363675</c:v>
                </c:pt>
                <c:pt idx="195">
                  <c:v>4.4014984661352887</c:v>
                </c:pt>
                <c:pt idx="196">
                  <c:v>3.1748959601523947</c:v>
                </c:pt>
                <c:pt idx="197">
                  <c:v>3.3864679901962744</c:v>
                </c:pt>
                <c:pt idx="198">
                  <c:v>2.3398312995331514</c:v>
                </c:pt>
                <c:pt idx="199">
                  <c:v>3.2011127937087989</c:v>
                </c:pt>
                <c:pt idx="200">
                  <c:v>2.345001257414375</c:v>
                </c:pt>
                <c:pt idx="201">
                  <c:v>4.1182168851366976</c:v>
                </c:pt>
                <c:pt idx="202">
                  <c:v>2.9123348096635904</c:v>
                </c:pt>
                <c:pt idx="203">
                  <c:v>7.6551753750893186</c:v>
                </c:pt>
                <c:pt idx="204">
                  <c:v>3.9468852227471722</c:v>
                </c:pt>
                <c:pt idx="205">
                  <c:v>6.8068162914163093</c:v>
                </c:pt>
                <c:pt idx="206">
                  <c:v>3.8279595529763739</c:v>
                </c:pt>
                <c:pt idx="207">
                  <c:v>3.9377056725033692</c:v>
                </c:pt>
                <c:pt idx="208">
                  <c:v>4.4626850754714926</c:v>
                </c:pt>
                <c:pt idx="209">
                  <c:v>2.9515145875648892</c:v>
                </c:pt>
                <c:pt idx="210">
                  <c:v>3.0951969689854417</c:v>
                </c:pt>
                <c:pt idx="211">
                  <c:v>3.5069959544436315</c:v>
                </c:pt>
                <c:pt idx="212">
                  <c:v>5.5317943448412992</c:v>
                </c:pt>
                <c:pt idx="213">
                  <c:v>6.2463041475706529</c:v>
                </c:pt>
                <c:pt idx="214">
                  <c:v>7.572799816144907</c:v>
                </c:pt>
                <c:pt idx="215">
                  <c:v>9.5785323061747469</c:v>
                </c:pt>
                <c:pt idx="216">
                  <c:v>4.7965401565720613</c:v>
                </c:pt>
                <c:pt idx="217">
                  <c:v>3.3337452607974525</c:v>
                </c:pt>
                <c:pt idx="218">
                  <c:v>3.7064994663372519</c:v>
                </c:pt>
                <c:pt idx="219">
                  <c:v>3.4290662691764937</c:v>
                </c:pt>
                <c:pt idx="220">
                  <c:v>3.8530960083340768</c:v>
                </c:pt>
                <c:pt idx="221">
                  <c:v>2.3203620131978688</c:v>
                </c:pt>
                <c:pt idx="222">
                  <c:v>2.76723577278482</c:v>
                </c:pt>
                <c:pt idx="223">
                  <c:v>1.9724224351601451</c:v>
                </c:pt>
                <c:pt idx="224">
                  <c:v>3.068616288724817</c:v>
                </c:pt>
                <c:pt idx="225">
                  <c:v>4.5307442975758399</c:v>
                </c:pt>
                <c:pt idx="226">
                  <c:v>4.9509246126235666</c:v>
                </c:pt>
                <c:pt idx="227">
                  <c:v>3.3628632339458879</c:v>
                </c:pt>
                <c:pt idx="228">
                  <c:v>2.7825250719359205</c:v>
                </c:pt>
                <c:pt idx="229">
                  <c:v>2.4572175040693414</c:v>
                </c:pt>
                <c:pt idx="230">
                  <c:v>3.4491836057766379</c:v>
                </c:pt>
                <c:pt idx="231">
                  <c:v>2.2742112022413394</c:v>
                </c:pt>
                <c:pt idx="232">
                  <c:v>2.8337660533543478</c:v>
                </c:pt>
                <c:pt idx="233">
                  <c:v>5.6176012860940023</c:v>
                </c:pt>
                <c:pt idx="234">
                  <c:v>3.885677795995353</c:v>
                </c:pt>
                <c:pt idx="235">
                  <c:v>7.9386481426345208</c:v>
                </c:pt>
                <c:pt idx="236">
                  <c:v>3.5220520078468827</c:v>
                </c:pt>
                <c:pt idx="237">
                  <c:v>4.5176736624736407</c:v>
                </c:pt>
                <c:pt idx="238">
                  <c:v>6.0181140205330408</c:v>
                </c:pt>
                <c:pt idx="239">
                  <c:v>5.0858639243853148</c:v>
                </c:pt>
                <c:pt idx="240">
                  <c:v>3.7298748564465267</c:v>
                </c:pt>
                <c:pt idx="241">
                  <c:v>7.8622768467958384</c:v>
                </c:pt>
                <c:pt idx="242">
                  <c:v>5.5559208238675089</c:v>
                </c:pt>
                <c:pt idx="243">
                  <c:v>5.9630520190732792</c:v>
                </c:pt>
                <c:pt idx="244">
                  <c:v>5.4540789581886795</c:v>
                </c:pt>
                <c:pt idx="245">
                  <c:v>3.0646655951029955</c:v>
                </c:pt>
                <c:pt idx="246">
                  <c:v>3.8390372098678593</c:v>
                </c:pt>
                <c:pt idx="247">
                  <c:v>3.9922755738831452</c:v>
                </c:pt>
                <c:pt idx="248">
                  <c:v>3.6899194903812811</c:v>
                </c:pt>
                <c:pt idx="249">
                  <c:v>3.1032766314037596</c:v>
                </c:pt>
                <c:pt idx="250">
                  <c:v>6.8439946427341622</c:v>
                </c:pt>
                <c:pt idx="251">
                  <c:v>7.4106447800552413</c:v>
                </c:pt>
                <c:pt idx="252">
                  <c:v>3.2410162900598527</c:v>
                </c:pt>
                <c:pt idx="253">
                  <c:v>2.7072683563440667</c:v>
                </c:pt>
                <c:pt idx="254">
                  <c:v>4.8942424127932194</c:v>
                </c:pt>
                <c:pt idx="255">
                  <c:v>4.120645386239878</c:v>
                </c:pt>
                <c:pt idx="256">
                  <c:v>3.6500990649468799</c:v>
                </c:pt>
                <c:pt idx="257">
                  <c:v>6.2917361373941922</c:v>
                </c:pt>
                <c:pt idx="258">
                  <c:v>4.2603029423127019</c:v>
                </c:pt>
                <c:pt idx="259">
                  <c:v>4.5718324890194575</c:v>
                </c:pt>
                <c:pt idx="260">
                  <c:v>4.2132472460025197</c:v>
                </c:pt>
                <c:pt idx="261">
                  <c:v>3.2728376106242529</c:v>
                </c:pt>
                <c:pt idx="262">
                  <c:v>3.0081202619425116</c:v>
                </c:pt>
                <c:pt idx="263">
                  <c:v>2.2929346734706595</c:v>
                </c:pt>
                <c:pt idx="264">
                  <c:v>3.316009898178331</c:v>
                </c:pt>
                <c:pt idx="265">
                  <c:v>2.2932520712246598</c:v>
                </c:pt>
                <c:pt idx="266">
                  <c:v>2.5982579298386121</c:v>
                </c:pt>
                <c:pt idx="267">
                  <c:v>3.2544552725416138</c:v>
                </c:pt>
                <c:pt idx="268">
                  <c:v>2.8545616528300801</c:v>
                </c:pt>
                <c:pt idx="269">
                  <c:v>4.2390676839026753</c:v>
                </c:pt>
                <c:pt idx="270">
                  <c:v>3.7949888320575687</c:v>
                </c:pt>
                <c:pt idx="271">
                  <c:v>3.1127604288859851</c:v>
                </c:pt>
                <c:pt idx="272">
                  <c:v>3.671472532834521</c:v>
                </c:pt>
                <c:pt idx="273">
                  <c:v>4.2034134816559101</c:v>
                </c:pt>
                <c:pt idx="274">
                  <c:v>4.9950975024700579</c:v>
                </c:pt>
                <c:pt idx="275">
                  <c:v>2.7305509482082311</c:v>
                </c:pt>
                <c:pt idx="276">
                  <c:v>2.4539881017608867</c:v>
                </c:pt>
                <c:pt idx="277">
                  <c:v>1.9212463655918781</c:v>
                </c:pt>
                <c:pt idx="278">
                  <c:v>2.387585794080707</c:v>
                </c:pt>
                <c:pt idx="279">
                  <c:v>3.109498409828344</c:v>
                </c:pt>
                <c:pt idx="280">
                  <c:v>5.3478933600362666</c:v>
                </c:pt>
                <c:pt idx="281">
                  <c:v>5.2536779558126705</c:v>
                </c:pt>
                <c:pt idx="282">
                  <c:v>4.9708193248682191</c:v>
                </c:pt>
                <c:pt idx="283">
                  <c:v>2.9516606650578927</c:v>
                </c:pt>
                <c:pt idx="284">
                  <c:v>3.4503568164157969</c:v>
                </c:pt>
                <c:pt idx="285">
                  <c:v>4.1188227333567049</c:v>
                </c:pt>
                <c:pt idx="286">
                  <c:v>2.3835986625259826</c:v>
                </c:pt>
                <c:pt idx="287">
                  <c:v>2.4343252448265824</c:v>
                </c:pt>
                <c:pt idx="288">
                  <c:v>2.6944349032544839</c:v>
                </c:pt>
                <c:pt idx="289">
                  <c:v>3.9517548202217014</c:v>
                </c:pt>
                <c:pt idx="290">
                  <c:v>2.8063566002552132</c:v>
                </c:pt>
                <c:pt idx="291">
                  <c:v>3.3642092093363236</c:v>
                </c:pt>
                <c:pt idx="292">
                  <c:v>2.7666926504673413</c:v>
                </c:pt>
                <c:pt idx="293">
                  <c:v>2.5738563992302153</c:v>
                </c:pt>
                <c:pt idx="294">
                  <c:v>1.6619733134476016</c:v>
                </c:pt>
                <c:pt idx="295">
                  <c:v>2.6601539536658394</c:v>
                </c:pt>
                <c:pt idx="296">
                  <c:v>3.0005335102666884</c:v>
                </c:pt>
                <c:pt idx="297">
                  <c:v>3.4222743358836678</c:v>
                </c:pt>
                <c:pt idx="298">
                  <c:v>2.7512454770752961</c:v>
                </c:pt>
                <c:pt idx="299">
                  <c:v>3.1583938986472218</c:v>
                </c:pt>
                <c:pt idx="300">
                  <c:v>3.2935329065409378</c:v>
                </c:pt>
                <c:pt idx="301">
                  <c:v>3.3252899938415683</c:v>
                </c:pt>
                <c:pt idx="302">
                  <c:v>5.4379317364748134</c:v>
                </c:pt>
                <c:pt idx="303">
                  <c:v>2.7370109725711735</c:v>
                </c:pt>
                <c:pt idx="304">
                  <c:v>1.9538618683541409</c:v>
                </c:pt>
                <c:pt idx="305">
                  <c:v>2.9582797079248602</c:v>
                </c:pt>
                <c:pt idx="306">
                  <c:v>1.9622397282258857</c:v>
                </c:pt>
                <c:pt idx="307">
                  <c:v>2.2034371369122376</c:v>
                </c:pt>
                <c:pt idx="308">
                  <c:v>3.8869371171292015</c:v>
                </c:pt>
                <c:pt idx="309">
                  <c:v>2.4974229447084046</c:v>
                </c:pt>
                <c:pt idx="310">
                  <c:v>5.3278174520392998</c:v>
                </c:pt>
                <c:pt idx="311">
                  <c:v>2.147040769256606</c:v>
                </c:pt>
                <c:pt idx="312">
                  <c:v>3.1947578477849197</c:v>
                </c:pt>
                <c:pt idx="313">
                  <c:v>3.4339256089905259</c:v>
                </c:pt>
                <c:pt idx="314">
                  <c:v>7.9643695934392698</c:v>
                </c:pt>
                <c:pt idx="315">
                  <c:v>4.0973429239996504</c:v>
                </c:pt>
                <c:pt idx="316">
                  <c:v>2.9855040132643249</c:v>
                </c:pt>
                <c:pt idx="317">
                  <c:v>2.6504828866189643</c:v>
                </c:pt>
                <c:pt idx="318">
                  <c:v>2.7224612200360179</c:v>
                </c:pt>
                <c:pt idx="319">
                  <c:v>3.5094310852176598</c:v>
                </c:pt>
                <c:pt idx="320">
                  <c:v>3.3395170373000633</c:v>
                </c:pt>
                <c:pt idx="321">
                  <c:v>5.1309076479069464</c:v>
                </c:pt>
                <c:pt idx="322">
                  <c:v>2.4103402814865205</c:v>
                </c:pt>
                <c:pt idx="323">
                  <c:v>2.4896508930884265</c:v>
                </c:pt>
                <c:pt idx="324">
                  <c:v>2.3955657841850915</c:v>
                </c:pt>
                <c:pt idx="325">
                  <c:v>1.6400526943160492</c:v>
                </c:pt>
                <c:pt idx="326">
                  <c:v>3.3844955429633021</c:v>
                </c:pt>
                <c:pt idx="327">
                  <c:v>2.5167577641762957</c:v>
                </c:pt>
                <c:pt idx="328">
                  <c:v>1.9963529346598512</c:v>
                </c:pt>
                <c:pt idx="329">
                  <c:v>3.2657161581254526</c:v>
                </c:pt>
                <c:pt idx="330">
                  <c:v>1.5340424642563408</c:v>
                </c:pt>
                <c:pt idx="331">
                  <c:v>3.8872404666589344</c:v>
                </c:pt>
                <c:pt idx="332">
                  <c:v>3.5883673298799836</c:v>
                </c:pt>
                <c:pt idx="333">
                  <c:v>4.5516732366533814</c:v>
                </c:pt>
                <c:pt idx="334">
                  <c:v>2.9387603943573684</c:v>
                </c:pt>
                <c:pt idx="335">
                  <c:v>2.6366554495246439</c:v>
                </c:pt>
                <c:pt idx="336">
                  <c:v>3.1238525519220648</c:v>
                </c:pt>
                <c:pt idx="337">
                  <c:v>2.8127384328993492</c:v>
                </c:pt>
                <c:pt idx="338">
                  <c:v>3.5059204282986141</c:v>
                </c:pt>
                <c:pt idx="339">
                  <c:v>4.1737325098263005</c:v>
                </c:pt>
                <c:pt idx="340">
                  <c:v>4.8246079251375455</c:v>
                </c:pt>
                <c:pt idx="341">
                  <c:v>6.3366862897006335</c:v>
                </c:pt>
                <c:pt idx="342">
                  <c:v>4.3261478549465151</c:v>
                </c:pt>
                <c:pt idx="343">
                  <c:v>3.6077446237621382</c:v>
                </c:pt>
                <c:pt idx="344">
                  <c:v>2.7928676030381383</c:v>
                </c:pt>
                <c:pt idx="345">
                  <c:v>2.871869143957642</c:v>
                </c:pt>
                <c:pt idx="346">
                  <c:v>3.3239621509003654</c:v>
                </c:pt>
                <c:pt idx="347">
                  <c:v>6.7325429089039837</c:v>
                </c:pt>
                <c:pt idx="348">
                  <c:v>4.3993123544572281</c:v>
                </c:pt>
                <c:pt idx="349">
                  <c:v>5.5938295540688125</c:v>
                </c:pt>
                <c:pt idx="350">
                  <c:v>6.4236665421210351</c:v>
                </c:pt>
                <c:pt idx="351">
                  <c:v>4.9016563158707891</c:v>
                </c:pt>
                <c:pt idx="352">
                  <c:v>7.4140247459991659</c:v>
                </c:pt>
                <c:pt idx="353">
                  <c:v>3.1972498018909414</c:v>
                </c:pt>
                <c:pt idx="354">
                  <c:v>3.6947097874171382</c:v>
                </c:pt>
                <c:pt idx="355">
                  <c:v>5.8030078897578612</c:v>
                </c:pt>
                <c:pt idx="356">
                  <c:v>6.0536318522006498</c:v>
                </c:pt>
                <c:pt idx="357">
                  <c:v>24.014515977769779</c:v>
                </c:pt>
                <c:pt idx="358">
                  <c:v>20.03198430014174</c:v>
                </c:pt>
                <c:pt idx="359">
                  <c:v>10.786460912685477</c:v>
                </c:pt>
                <c:pt idx="360">
                  <c:v>3.7842682120188038</c:v>
                </c:pt>
                <c:pt idx="361">
                  <c:v>4.4692009014417353</c:v>
                </c:pt>
                <c:pt idx="362">
                  <c:v>3.7493185017312145</c:v>
                </c:pt>
                <c:pt idx="363">
                  <c:v>4.605511909255652</c:v>
                </c:pt>
                <c:pt idx="364">
                  <c:v>7.7331421011864032</c:v>
                </c:pt>
                <c:pt idx="365">
                  <c:v>12.295648921741586</c:v>
                </c:pt>
                <c:pt idx="366">
                  <c:v>7.4104254544987702</c:v>
                </c:pt>
                <c:pt idx="367">
                  <c:v>6.7561971768998861</c:v>
                </c:pt>
                <c:pt idx="368">
                  <c:v>5.7564714085373803</c:v>
                </c:pt>
                <c:pt idx="369">
                  <c:v>11.815616873995873</c:v>
                </c:pt>
                <c:pt idx="370">
                  <c:v>8.7869296545990796</c:v>
                </c:pt>
                <c:pt idx="371">
                  <c:v>9.3042048725158661</c:v>
                </c:pt>
                <c:pt idx="372">
                  <c:v>7.2043659283167996</c:v>
                </c:pt>
                <c:pt idx="373">
                  <c:v>5.0261754141579376</c:v>
                </c:pt>
                <c:pt idx="374">
                  <c:v>6.4180704051220872</c:v>
                </c:pt>
                <c:pt idx="375">
                  <c:v>8.235851394898404</c:v>
                </c:pt>
                <c:pt idx="376">
                  <c:v>7.6968160157534182</c:v>
                </c:pt>
                <c:pt idx="377">
                  <c:v>15.06493090297184</c:v>
                </c:pt>
                <c:pt idx="378">
                  <c:v>8.2918941528343186</c:v>
                </c:pt>
                <c:pt idx="379">
                  <c:v>6.7620750365289499</c:v>
                </c:pt>
                <c:pt idx="380">
                  <c:v>13.195934348536392</c:v>
                </c:pt>
                <c:pt idx="381">
                  <c:v>20.402847433572504</c:v>
                </c:pt>
                <c:pt idx="382">
                  <c:v>10.473346040621401</c:v>
                </c:pt>
                <c:pt idx="383">
                  <c:v>14.119094767302125</c:v>
                </c:pt>
                <c:pt idx="384">
                  <c:v>13.272292272868064</c:v>
                </c:pt>
                <c:pt idx="385">
                  <c:v>16.240313563975743</c:v>
                </c:pt>
                <c:pt idx="386">
                  <c:v>11.233723136594207</c:v>
                </c:pt>
                <c:pt idx="387">
                  <c:v>12.551340285776178</c:v>
                </c:pt>
                <c:pt idx="388">
                  <c:v>14.322783856102895</c:v>
                </c:pt>
                <c:pt idx="389">
                  <c:v>18.255963863455577</c:v>
                </c:pt>
                <c:pt idx="390">
                  <c:v>12.147902376150483</c:v>
                </c:pt>
                <c:pt idx="391">
                  <c:v>18.267706661549585</c:v>
                </c:pt>
                <c:pt idx="392">
                  <c:v>20.797360369627839</c:v>
                </c:pt>
                <c:pt idx="393">
                  <c:v>18.15619200389888</c:v>
                </c:pt>
                <c:pt idx="394">
                  <c:v>15.050273683262661</c:v>
                </c:pt>
                <c:pt idx="395">
                  <c:v>9.8274517479216339</c:v>
                </c:pt>
                <c:pt idx="396">
                  <c:v>7.5764511646250181</c:v>
                </c:pt>
                <c:pt idx="397">
                  <c:v>11.653465857817332</c:v>
                </c:pt>
                <c:pt idx="398">
                  <c:v>19.810887027488342</c:v>
                </c:pt>
                <c:pt idx="399">
                  <c:v>15.941068193778882</c:v>
                </c:pt>
                <c:pt idx="400">
                  <c:v>10.524625328837317</c:v>
                </c:pt>
                <c:pt idx="401">
                  <c:v>14.22434981602702</c:v>
                </c:pt>
                <c:pt idx="402">
                  <c:v>18.273767205051541</c:v>
                </c:pt>
                <c:pt idx="403">
                  <c:v>10.750085077467146</c:v>
                </c:pt>
                <c:pt idx="404">
                  <c:v>11.611079635584767</c:v>
                </c:pt>
                <c:pt idx="405">
                  <c:v>16.529680781964352</c:v>
                </c:pt>
                <c:pt idx="406">
                  <c:v>9.5884796164409902</c:v>
                </c:pt>
                <c:pt idx="407">
                  <c:v>7.4334562458701985</c:v>
                </c:pt>
                <c:pt idx="408">
                  <c:v>7.9592395375209053</c:v>
                </c:pt>
                <c:pt idx="409">
                  <c:v>7.5710803129329536</c:v>
                </c:pt>
                <c:pt idx="410">
                  <c:v>8.4918974794923177</c:v>
                </c:pt>
                <c:pt idx="411">
                  <c:v>4.408990691163531</c:v>
                </c:pt>
                <c:pt idx="412">
                  <c:v>7.6964208150243447</c:v>
                </c:pt>
                <c:pt idx="413">
                  <c:v>8.3475907336418924</c:v>
                </c:pt>
                <c:pt idx="414">
                  <c:v>10.495788020337411</c:v>
                </c:pt>
                <c:pt idx="415">
                  <c:v>7.99834262574874</c:v>
                </c:pt>
                <c:pt idx="416">
                  <c:v>6.9094286140678811</c:v>
                </c:pt>
                <c:pt idx="417">
                  <c:v>6.2835161143690872</c:v>
                </c:pt>
                <c:pt idx="418">
                  <c:v>4.4160882816614153</c:v>
                </c:pt>
                <c:pt idx="419">
                  <c:v>5.2700460991832578</c:v>
                </c:pt>
                <c:pt idx="420">
                  <c:v>4.5964911961608275</c:v>
                </c:pt>
                <c:pt idx="421">
                  <c:v>5.3911491207065714</c:v>
                </c:pt>
                <c:pt idx="422">
                  <c:v>6.3311887104615678</c:v>
                </c:pt>
                <c:pt idx="423">
                  <c:v>5.3853106967371591</c:v>
                </c:pt>
                <c:pt idx="424">
                  <c:v>5.6077272080717337</c:v>
                </c:pt>
                <c:pt idx="425">
                  <c:v>5.2000144278870355</c:v>
                </c:pt>
                <c:pt idx="426">
                  <c:v>3.8137915228376076</c:v>
                </c:pt>
                <c:pt idx="427">
                  <c:v>6.0898822255171101</c:v>
                </c:pt>
                <c:pt idx="428">
                  <c:v>5.0154456846300217</c:v>
                </c:pt>
                <c:pt idx="429">
                  <c:v>5.5931176300467698</c:v>
                </c:pt>
                <c:pt idx="430">
                  <c:v>5.4876831587134527</c:v>
                </c:pt>
                <c:pt idx="431">
                  <c:v>5.3816362533658548</c:v>
                </c:pt>
                <c:pt idx="432">
                  <c:v>4.2061870732724183</c:v>
                </c:pt>
                <c:pt idx="433">
                  <c:v>4.6109131565124919</c:v>
                </c:pt>
                <c:pt idx="434">
                  <c:v>7.1067403308737829</c:v>
                </c:pt>
                <c:pt idx="435">
                  <c:v>7.5515847131347202</c:v>
                </c:pt>
                <c:pt idx="436">
                  <c:v>5.3150891410853438</c:v>
                </c:pt>
                <c:pt idx="437">
                  <c:v>3.9825737183710732</c:v>
                </c:pt>
                <c:pt idx="438">
                  <c:v>3.7346965223043229</c:v>
                </c:pt>
                <c:pt idx="439">
                  <c:v>5.1073551863769966</c:v>
                </c:pt>
                <c:pt idx="440">
                  <c:v>3.4972554591326799</c:v>
                </c:pt>
                <c:pt idx="441">
                  <c:v>4.5106382912949243</c:v>
                </c:pt>
                <c:pt idx="442">
                  <c:v>5.4623917027495086</c:v>
                </c:pt>
                <c:pt idx="443">
                  <c:v>3.9191754186223071</c:v>
                </c:pt>
                <c:pt idx="444">
                  <c:v>3.9535026255555969</c:v>
                </c:pt>
                <c:pt idx="445">
                  <c:v>3.7389331760078814</c:v>
                </c:pt>
                <c:pt idx="446">
                  <c:v>5.6371796177425457</c:v>
                </c:pt>
                <c:pt idx="447">
                  <c:v>7.3231772803746864</c:v>
                </c:pt>
                <c:pt idx="448">
                  <c:v>6.0788315309469452</c:v>
                </c:pt>
                <c:pt idx="449">
                  <c:v>5.3914206436077681</c:v>
                </c:pt>
                <c:pt idx="450">
                  <c:v>5.1864210118627732</c:v>
                </c:pt>
                <c:pt idx="451">
                  <c:v>4.4374959093871853</c:v>
                </c:pt>
                <c:pt idx="452">
                  <c:v>12.375391908392908</c:v>
                </c:pt>
                <c:pt idx="453">
                  <c:v>17.906037636891497</c:v>
                </c:pt>
                <c:pt idx="454">
                  <c:v>14.979881123939354</c:v>
                </c:pt>
                <c:pt idx="455">
                  <c:v>8.431902331357735</c:v>
                </c:pt>
                <c:pt idx="456">
                  <c:v>10.006564507704844</c:v>
                </c:pt>
                <c:pt idx="457">
                  <c:v>8.7866640125918209</c:v>
                </c:pt>
                <c:pt idx="458">
                  <c:v>10.930492425306232</c:v>
                </c:pt>
                <c:pt idx="459">
                  <c:v>13.712965937628459</c:v>
                </c:pt>
                <c:pt idx="460">
                  <c:v>8.5994092903800663</c:v>
                </c:pt>
                <c:pt idx="461">
                  <c:v>9.8306217326466161</c:v>
                </c:pt>
                <c:pt idx="462">
                  <c:v>8.0844073631487259</c:v>
                </c:pt>
                <c:pt idx="463">
                  <c:v>7.7255154797622492</c:v>
                </c:pt>
                <c:pt idx="464">
                  <c:v>12.918007552500439</c:v>
                </c:pt>
                <c:pt idx="465">
                  <c:v>6.395428609393587</c:v>
                </c:pt>
                <c:pt idx="466">
                  <c:v>6.8761890663473277</c:v>
                </c:pt>
                <c:pt idx="467">
                  <c:v>4.7449732489096297</c:v>
                </c:pt>
                <c:pt idx="468">
                  <c:v>8.529145731694058</c:v>
                </c:pt>
                <c:pt idx="469">
                  <c:v>5.7088476646647015</c:v>
                </c:pt>
                <c:pt idx="470">
                  <c:v>8.7272044421434991</c:v>
                </c:pt>
                <c:pt idx="471">
                  <c:v>9.7702969076826882</c:v>
                </c:pt>
                <c:pt idx="472">
                  <c:v>5.8692673941516738</c:v>
                </c:pt>
                <c:pt idx="473">
                  <c:v>5.5158268630594254</c:v>
                </c:pt>
                <c:pt idx="474">
                  <c:v>6.1466269255021757</c:v>
                </c:pt>
                <c:pt idx="475">
                  <c:v>8.3550960392054243</c:v>
                </c:pt>
                <c:pt idx="476">
                  <c:v>11.945903456090086</c:v>
                </c:pt>
                <c:pt idx="477">
                  <c:v>4.216004450946417</c:v>
                </c:pt>
                <c:pt idx="478">
                  <c:v>3.4078868561617472</c:v>
                </c:pt>
                <c:pt idx="479">
                  <c:v>3.1123437419946614</c:v>
                </c:pt>
                <c:pt idx="480">
                  <c:v>3.7677536395767701</c:v>
                </c:pt>
                <c:pt idx="481">
                  <c:v>2.1274963627957368</c:v>
                </c:pt>
                <c:pt idx="482">
                  <c:v>2.6644983319535651</c:v>
                </c:pt>
                <c:pt idx="483">
                  <c:v>3.401334511559249</c:v>
                </c:pt>
                <c:pt idx="484">
                  <c:v>12.822300391632851</c:v>
                </c:pt>
                <c:pt idx="485">
                  <c:v>9.862753984139017</c:v>
                </c:pt>
                <c:pt idx="486">
                  <c:v>3.5600529377165162</c:v>
                </c:pt>
                <c:pt idx="487">
                  <c:v>5.9658970455285383</c:v>
                </c:pt>
                <c:pt idx="488">
                  <c:v>5.4482219175768902</c:v>
                </c:pt>
                <c:pt idx="489">
                  <c:v>3.8921557613805744</c:v>
                </c:pt>
                <c:pt idx="490">
                  <c:v>7.7919150941484316</c:v>
                </c:pt>
                <c:pt idx="491">
                  <c:v>2.2121993612654651</c:v>
                </c:pt>
                <c:pt idx="492">
                  <c:v>4.2645728234396456</c:v>
                </c:pt>
                <c:pt idx="493">
                  <c:v>5.2443433256341825</c:v>
                </c:pt>
                <c:pt idx="494">
                  <c:v>3.8960241636334847</c:v>
                </c:pt>
                <c:pt idx="495">
                  <c:v>4.0136667647115409</c:v>
                </c:pt>
                <c:pt idx="496">
                  <c:v>4.0141381426577736</c:v>
                </c:pt>
                <c:pt idx="497">
                  <c:v>3.4179396115179292</c:v>
                </c:pt>
                <c:pt idx="498">
                  <c:v>3.4068199334581797</c:v>
                </c:pt>
                <c:pt idx="499">
                  <c:v>2.2951452022641181</c:v>
                </c:pt>
                <c:pt idx="500">
                  <c:v>3.3359907729938341</c:v>
                </c:pt>
                <c:pt idx="501">
                  <c:v>3.2571883407945572</c:v>
                </c:pt>
                <c:pt idx="502">
                  <c:v>3.4969109963291349</c:v>
                </c:pt>
                <c:pt idx="503">
                  <c:v>8.1937787145106622</c:v>
                </c:pt>
                <c:pt idx="504">
                  <c:v>4.6822930250756407</c:v>
                </c:pt>
                <c:pt idx="505">
                  <c:v>3.5649613808560732</c:v>
                </c:pt>
                <c:pt idx="506">
                  <c:v>5.5410706761163047</c:v>
                </c:pt>
                <c:pt idx="507">
                  <c:v>4.8189158752842607</c:v>
                </c:pt>
                <c:pt idx="508">
                  <c:v>3.9118584571711779</c:v>
                </c:pt>
                <c:pt idx="509">
                  <c:v>3.5592456809930946</c:v>
                </c:pt>
                <c:pt idx="510">
                  <c:v>4.6349941467065516</c:v>
                </c:pt>
                <c:pt idx="511">
                  <c:v>2.4652319559992728</c:v>
                </c:pt>
                <c:pt idx="512">
                  <c:v>2.2649928226192388</c:v>
                </c:pt>
                <c:pt idx="513">
                  <c:v>3.3900318385360335</c:v>
                </c:pt>
                <c:pt idx="514">
                  <c:v>3.1762418363943739</c:v>
                </c:pt>
                <c:pt idx="515">
                  <c:v>2.7074262494206556</c:v>
                </c:pt>
                <c:pt idx="516">
                  <c:v>2.4707779892222206</c:v>
                </c:pt>
                <c:pt idx="517">
                  <c:v>2.7084331514944737</c:v>
                </c:pt>
                <c:pt idx="518">
                  <c:v>3.6651567209927682</c:v>
                </c:pt>
                <c:pt idx="519">
                  <c:v>4.9798053392343231</c:v>
                </c:pt>
                <c:pt idx="520">
                  <c:v>3.4942063214126322</c:v>
                </c:pt>
                <c:pt idx="521">
                  <c:v>3.6721025594021741</c:v>
                </c:pt>
                <c:pt idx="522">
                  <c:v>4.7580726599546583</c:v>
                </c:pt>
                <c:pt idx="523">
                  <c:v>4.2717575337371381</c:v>
                </c:pt>
                <c:pt idx="524">
                  <c:v>2.4347411967411108</c:v>
                </c:pt>
                <c:pt idx="525">
                  <c:v>2.8099507464055313</c:v>
                </c:pt>
                <c:pt idx="526">
                  <c:v>4.0874606668466162</c:v>
                </c:pt>
                <c:pt idx="527">
                  <c:v>2.9792682471130387</c:v>
                </c:pt>
                <c:pt idx="528">
                  <c:v>2.5342732134562107</c:v>
                </c:pt>
                <c:pt idx="529">
                  <c:v>2.5147943985651282</c:v>
                </c:pt>
                <c:pt idx="530">
                  <c:v>2.4575528366602666</c:v>
                </c:pt>
                <c:pt idx="531">
                  <c:v>2.7255909602386748</c:v>
                </c:pt>
                <c:pt idx="532">
                  <c:v>1.7006082589850018</c:v>
                </c:pt>
                <c:pt idx="533">
                  <c:v>2.5931990934689142</c:v>
                </c:pt>
                <c:pt idx="534">
                  <c:v>3.024709095706561</c:v>
                </c:pt>
                <c:pt idx="535">
                  <c:v>2.3230339147115355</c:v>
                </c:pt>
                <c:pt idx="536">
                  <c:v>3.3809538042849225</c:v>
                </c:pt>
                <c:pt idx="537">
                  <c:v>2.6435557148658702</c:v>
                </c:pt>
                <c:pt idx="538">
                  <c:v>2.1229341020068508</c:v>
                </c:pt>
                <c:pt idx="539">
                  <c:v>2.785642724234989</c:v>
                </c:pt>
                <c:pt idx="540">
                  <c:v>2.9040346360971654</c:v>
                </c:pt>
                <c:pt idx="541">
                  <c:v>2.1585215027266544</c:v>
                </c:pt>
                <c:pt idx="542">
                  <c:v>4.1846628331429523</c:v>
                </c:pt>
                <c:pt idx="543">
                  <c:v>3.2567302688272566</c:v>
                </c:pt>
                <c:pt idx="544">
                  <c:v>2.9983975223395576</c:v>
                </c:pt>
                <c:pt idx="545">
                  <c:v>2.7991113446149289</c:v>
                </c:pt>
                <c:pt idx="546">
                  <c:v>4.1345083825117586</c:v>
                </c:pt>
                <c:pt idx="547">
                  <c:v>4.4967303557918612</c:v>
                </c:pt>
                <c:pt idx="548">
                  <c:v>4.2977878916399863</c:v>
                </c:pt>
                <c:pt idx="549">
                  <c:v>3.1296002824023779</c:v>
                </c:pt>
                <c:pt idx="550">
                  <c:v>3.6593109636278895</c:v>
                </c:pt>
                <c:pt idx="551">
                  <c:v>3.9509562162419449</c:v>
                </c:pt>
                <c:pt idx="552">
                  <c:v>5.0631822195753529</c:v>
                </c:pt>
                <c:pt idx="553">
                  <c:v>7.719454587254206</c:v>
                </c:pt>
                <c:pt idx="554">
                  <c:v>3.7487142511111724</c:v>
                </c:pt>
                <c:pt idx="555">
                  <c:v>3.3279770958684498</c:v>
                </c:pt>
                <c:pt idx="556">
                  <c:v>3.535631194558241</c:v>
                </c:pt>
                <c:pt idx="557">
                  <c:v>3.7621112114420407</c:v>
                </c:pt>
                <c:pt idx="558">
                  <c:v>4.1450711169084391</c:v>
                </c:pt>
                <c:pt idx="559">
                  <c:v>4.130463624481143</c:v>
                </c:pt>
                <c:pt idx="560">
                  <c:v>12.466644368406063</c:v>
                </c:pt>
                <c:pt idx="561">
                  <c:v>7.7410822852541736</c:v>
                </c:pt>
                <c:pt idx="562">
                  <c:v>6.1623102845457387</c:v>
                </c:pt>
                <c:pt idx="563">
                  <c:v>5.1102744054363978</c:v>
                </c:pt>
                <c:pt idx="564">
                  <c:v>4.5854654632763285</c:v>
                </c:pt>
                <c:pt idx="565">
                  <c:v>3.7714707735823318</c:v>
                </c:pt>
                <c:pt idx="566">
                  <c:v>4.8873004340621415</c:v>
                </c:pt>
                <c:pt idx="567">
                  <c:v>4.7768649817619222</c:v>
                </c:pt>
                <c:pt idx="568">
                  <c:v>5.0869379471061302</c:v>
                </c:pt>
                <c:pt idx="569">
                  <c:v>4.3427610442194489</c:v>
                </c:pt>
                <c:pt idx="570">
                  <c:v>4.4155023349822073</c:v>
                </c:pt>
                <c:pt idx="571">
                  <c:v>2.8883381585766577</c:v>
                </c:pt>
                <c:pt idx="572">
                  <c:v>3.7299106187508029</c:v>
                </c:pt>
                <c:pt idx="573">
                  <c:v>2.9243696349757156</c:v>
                </c:pt>
                <c:pt idx="574">
                  <c:v>2.1076870574264239</c:v>
                </c:pt>
                <c:pt idx="575">
                  <c:v>3.2857779919921546</c:v>
                </c:pt>
                <c:pt idx="576">
                  <c:v>3.193170209668859</c:v>
                </c:pt>
                <c:pt idx="577">
                  <c:v>4.1560941522270873</c:v>
                </c:pt>
                <c:pt idx="578">
                  <c:v>4.3632538004768877</c:v>
                </c:pt>
                <c:pt idx="579">
                  <c:v>2.2462303828129473</c:v>
                </c:pt>
                <c:pt idx="580">
                  <c:v>3.3884630617280824</c:v>
                </c:pt>
                <c:pt idx="581">
                  <c:v>3.0164060987310557</c:v>
                </c:pt>
                <c:pt idx="582">
                  <c:v>5.1254123683729098</c:v>
                </c:pt>
                <c:pt idx="583">
                  <c:v>3.4770331394403859</c:v>
                </c:pt>
                <c:pt idx="584">
                  <c:v>4.8581739103298887</c:v>
                </c:pt>
                <c:pt idx="585">
                  <c:v>2.5264921683070125</c:v>
                </c:pt>
                <c:pt idx="586">
                  <c:v>7.5537071199751731</c:v>
                </c:pt>
                <c:pt idx="587">
                  <c:v>3.0218985530298661</c:v>
                </c:pt>
                <c:pt idx="588">
                  <c:v>3.6644214928803338</c:v>
                </c:pt>
                <c:pt idx="589">
                  <c:v>3.6360009186578806</c:v>
                </c:pt>
                <c:pt idx="590">
                  <c:v>3.2547483873151815</c:v>
                </c:pt>
                <c:pt idx="591">
                  <c:v>2.2914652667689146</c:v>
                </c:pt>
                <c:pt idx="592">
                  <c:v>3.0542909762802481</c:v>
                </c:pt>
                <c:pt idx="593">
                  <c:v>4.0921638478816469</c:v>
                </c:pt>
                <c:pt idx="594">
                  <c:v>2.1616973656389846</c:v>
                </c:pt>
                <c:pt idx="595">
                  <c:v>3.266351310305792</c:v>
                </c:pt>
                <c:pt idx="596">
                  <c:v>3.83912027267055</c:v>
                </c:pt>
                <c:pt idx="597">
                  <c:v>2.450386707129101</c:v>
                </c:pt>
                <c:pt idx="598">
                  <c:v>3.1314073922802304</c:v>
                </c:pt>
                <c:pt idx="599">
                  <c:v>1.9637780743951183</c:v>
                </c:pt>
                <c:pt idx="600">
                  <c:v>3.0945367672965212</c:v>
                </c:pt>
                <c:pt idx="601">
                  <c:v>2.1516798033928217</c:v>
                </c:pt>
                <c:pt idx="602">
                  <c:v>2.4212429005400065</c:v>
                </c:pt>
                <c:pt idx="603">
                  <c:v>2.5430892981773852</c:v>
                </c:pt>
                <c:pt idx="604">
                  <c:v>2.4785799772192139</c:v>
                </c:pt>
                <c:pt idx="605">
                  <c:v>7.6411684093521304</c:v>
                </c:pt>
                <c:pt idx="606">
                  <c:v>5.8473084034154237</c:v>
                </c:pt>
                <c:pt idx="607">
                  <c:v>3.3295869649170378</c:v>
                </c:pt>
                <c:pt idx="608">
                  <c:v>3.3618509637048395</c:v>
                </c:pt>
                <c:pt idx="609">
                  <c:v>4.1992408120228504</c:v>
                </c:pt>
                <c:pt idx="610">
                  <c:v>5.0538031584378462</c:v>
                </c:pt>
                <c:pt idx="611">
                  <c:v>4.8937219292281702</c:v>
                </c:pt>
                <c:pt idx="612">
                  <c:v>3.9885126672723503</c:v>
                </c:pt>
                <c:pt idx="613">
                  <c:v>2.5419138777850421</c:v>
                </c:pt>
                <c:pt idx="614">
                  <c:v>3.4198203929966846</c:v>
                </c:pt>
                <c:pt idx="615">
                  <c:v>2.6807652781000186</c:v>
                </c:pt>
                <c:pt idx="616">
                  <c:v>3.6853309100730693</c:v>
                </c:pt>
                <c:pt idx="617">
                  <c:v>3.3009473976072381</c:v>
                </c:pt>
                <c:pt idx="618">
                  <c:v>3.4615394520588665</c:v>
                </c:pt>
                <c:pt idx="619">
                  <c:v>2.2650274234984438</c:v>
                </c:pt>
                <c:pt idx="620">
                  <c:v>1.6346073105285364</c:v>
                </c:pt>
                <c:pt idx="621">
                  <c:v>3.9149180174547711</c:v>
                </c:pt>
                <c:pt idx="622">
                  <c:v>3.25710707773157</c:v>
                </c:pt>
                <c:pt idx="623">
                  <c:v>1.8396787731376731</c:v>
                </c:pt>
                <c:pt idx="624">
                  <c:v>2.2781448759549949</c:v>
                </c:pt>
                <c:pt idx="625">
                  <c:v>2.9877261776520401</c:v>
                </c:pt>
                <c:pt idx="626">
                  <c:v>2.4692378661060581</c:v>
                </c:pt>
                <c:pt idx="627">
                  <c:v>2.5887617008137305</c:v>
                </c:pt>
                <c:pt idx="628">
                  <c:v>2.2295070538835855</c:v>
                </c:pt>
                <c:pt idx="629">
                  <c:v>1.5332271667238355</c:v>
                </c:pt>
                <c:pt idx="630">
                  <c:v>1.8565976073965187</c:v>
                </c:pt>
                <c:pt idx="631">
                  <c:v>1.6478054295759554</c:v>
                </c:pt>
                <c:pt idx="632">
                  <c:v>2.0656059479387641</c:v>
                </c:pt>
                <c:pt idx="633">
                  <c:v>3.2367994354741403</c:v>
                </c:pt>
                <c:pt idx="634">
                  <c:v>1.8440960767846402</c:v>
                </c:pt>
                <c:pt idx="635">
                  <c:v>1.5065994419853195</c:v>
                </c:pt>
                <c:pt idx="636">
                  <c:v>2.0835487763436218</c:v>
                </c:pt>
                <c:pt idx="637">
                  <c:v>2.2491833670602408</c:v>
                </c:pt>
                <c:pt idx="638">
                  <c:v>2.6212533737094299</c:v>
                </c:pt>
                <c:pt idx="639">
                  <c:v>3.5641725055734654</c:v>
                </c:pt>
                <c:pt idx="640">
                  <c:v>2.3935485848508424</c:v>
                </c:pt>
                <c:pt idx="641">
                  <c:v>3.2908727033795926</c:v>
                </c:pt>
                <c:pt idx="642">
                  <c:v>2.3687140148779804</c:v>
                </c:pt>
                <c:pt idx="643">
                  <c:v>2.2569219380941075</c:v>
                </c:pt>
                <c:pt idx="644">
                  <c:v>6.8635362995954674</c:v>
                </c:pt>
                <c:pt idx="645">
                  <c:v>2.1797936489231962</c:v>
                </c:pt>
                <c:pt idx="646">
                  <c:v>2.1656514956202502</c:v>
                </c:pt>
                <c:pt idx="647">
                  <c:v>2.05822414162273</c:v>
                </c:pt>
                <c:pt idx="648">
                  <c:v>1.9359936015330061</c:v>
                </c:pt>
                <c:pt idx="649">
                  <c:v>1.9026166921197472</c:v>
                </c:pt>
                <c:pt idx="650">
                  <c:v>1.8017051502102139</c:v>
                </c:pt>
                <c:pt idx="651">
                  <c:v>2.5797618504639903</c:v>
                </c:pt>
                <c:pt idx="652">
                  <c:v>2.0864713445819674</c:v>
                </c:pt>
                <c:pt idx="653">
                  <c:v>3.1129932698734164</c:v>
                </c:pt>
                <c:pt idx="654">
                  <c:v>2.2042224585417363</c:v>
                </c:pt>
                <c:pt idx="655">
                  <c:v>3.4070392827916685</c:v>
                </c:pt>
                <c:pt idx="656">
                  <c:v>2.0567453256474466</c:v>
                </c:pt>
                <c:pt idx="657">
                  <c:v>2.2781647104895382</c:v>
                </c:pt>
                <c:pt idx="658">
                  <c:v>3.0808915429676493</c:v>
                </c:pt>
                <c:pt idx="659">
                  <c:v>2.8314139335879918</c:v>
                </c:pt>
                <c:pt idx="660">
                  <c:v>5.1243837660029348</c:v>
                </c:pt>
                <c:pt idx="661">
                  <c:v>2.7087448881052194</c:v>
                </c:pt>
                <c:pt idx="662">
                  <c:v>5.0892998710245418</c:v>
                </c:pt>
                <c:pt idx="663">
                  <c:v>2.4405355183690678</c:v>
                </c:pt>
                <c:pt idx="664">
                  <c:v>2.7280228071188883</c:v>
                </c:pt>
                <c:pt idx="665">
                  <c:v>1.9863715822952919</c:v>
                </c:pt>
                <c:pt idx="666">
                  <c:v>4.6028871303519496</c:v>
                </c:pt>
                <c:pt idx="667">
                  <c:v>3.4524532708195061</c:v>
                </c:pt>
                <c:pt idx="668">
                  <c:v>7.7805055734278881</c:v>
                </c:pt>
                <c:pt idx="669">
                  <c:v>5.266536593913635</c:v>
                </c:pt>
                <c:pt idx="670">
                  <c:v>4.2431344284775863</c:v>
                </c:pt>
                <c:pt idx="671">
                  <c:v>2.2339082989310399</c:v>
                </c:pt>
                <c:pt idx="672">
                  <c:v>3.4325462860949587</c:v>
                </c:pt>
                <c:pt idx="673">
                  <c:v>3.3404120634460264</c:v>
                </c:pt>
                <c:pt idx="674">
                  <c:v>2.9493117899516945</c:v>
                </c:pt>
                <c:pt idx="675">
                  <c:v>2.9324088808543243</c:v>
                </c:pt>
                <c:pt idx="676">
                  <c:v>4.1269486228331047</c:v>
                </c:pt>
                <c:pt idx="677">
                  <c:v>3.3284587357301851</c:v>
                </c:pt>
                <c:pt idx="678">
                  <c:v>1.9940993378568563</c:v>
                </c:pt>
                <c:pt idx="679">
                  <c:v>3.530878292343945</c:v>
                </c:pt>
                <c:pt idx="680">
                  <c:v>2.6263633359101535</c:v>
                </c:pt>
                <c:pt idx="681">
                  <c:v>4.0582096594028743</c:v>
                </c:pt>
                <c:pt idx="682">
                  <c:v>4.288929523295308</c:v>
                </c:pt>
                <c:pt idx="683">
                  <c:v>3.120647475131098</c:v>
                </c:pt>
                <c:pt idx="684">
                  <c:v>2.9498260148114013</c:v>
                </c:pt>
                <c:pt idx="685">
                  <c:v>3.2083570336358473</c:v>
                </c:pt>
                <c:pt idx="686">
                  <c:v>1.9619140898788772</c:v>
                </c:pt>
                <c:pt idx="687">
                  <c:v>1.5238889941338418</c:v>
                </c:pt>
                <c:pt idx="688">
                  <c:v>2.1207912207072015</c:v>
                </c:pt>
                <c:pt idx="689">
                  <c:v>2.2992357255776943</c:v>
                </c:pt>
                <c:pt idx="690">
                  <c:v>2.4502229269339417</c:v>
                </c:pt>
                <c:pt idx="691">
                  <c:v>4.5836123975503158</c:v>
                </c:pt>
                <c:pt idx="692">
                  <c:v>3.8345407147893877</c:v>
                </c:pt>
                <c:pt idx="693">
                  <c:v>6.9086130271283261</c:v>
                </c:pt>
                <c:pt idx="694">
                  <c:v>5.8907849079344299</c:v>
                </c:pt>
                <c:pt idx="695">
                  <c:v>3.5192962970525925</c:v>
                </c:pt>
                <c:pt idx="696">
                  <c:v>2.6472226952516595</c:v>
                </c:pt>
                <c:pt idx="697">
                  <c:v>2.7125388367918535</c:v>
                </c:pt>
                <c:pt idx="698">
                  <c:v>2.2335137327795196</c:v>
                </c:pt>
                <c:pt idx="699">
                  <c:v>2.7270028698932482</c:v>
                </c:pt>
                <c:pt idx="700">
                  <c:v>2.0226533547919585</c:v>
                </c:pt>
                <c:pt idx="701">
                  <c:v>2.5310313018551542</c:v>
                </c:pt>
                <c:pt idx="702">
                  <c:v>2.385853723496095</c:v>
                </c:pt>
                <c:pt idx="703">
                  <c:v>2.4141973858142363</c:v>
                </c:pt>
                <c:pt idx="704">
                  <c:v>2.0925154667588401</c:v>
                </c:pt>
                <c:pt idx="705">
                  <c:v>2.8430937171659338</c:v>
                </c:pt>
                <c:pt idx="706">
                  <c:v>4.0274825097341633</c:v>
                </c:pt>
                <c:pt idx="707">
                  <c:v>2.5216328534438039</c:v>
                </c:pt>
                <c:pt idx="708">
                  <c:v>2.4541998872514124</c:v>
                </c:pt>
                <c:pt idx="709">
                  <c:v>2.9966028752699363</c:v>
                </c:pt>
                <c:pt idx="710">
                  <c:v>2.2613588273297478</c:v>
                </c:pt>
                <c:pt idx="711">
                  <c:v>2.125630777052812</c:v>
                </c:pt>
                <c:pt idx="712">
                  <c:v>2.0712860303577738</c:v>
                </c:pt>
                <c:pt idx="713">
                  <c:v>3.0630001179408075</c:v>
                </c:pt>
                <c:pt idx="714">
                  <c:v>2.1015074067836212</c:v>
                </c:pt>
                <c:pt idx="715">
                  <c:v>3.493678576953299</c:v>
                </c:pt>
                <c:pt idx="716">
                  <c:v>4.054041357832503</c:v>
                </c:pt>
                <c:pt idx="717">
                  <c:v>2.5157334738317978</c:v>
                </c:pt>
                <c:pt idx="718">
                  <c:v>2.2756795597840003</c:v>
                </c:pt>
                <c:pt idx="719">
                  <c:v>1.6893494739760331</c:v>
                </c:pt>
                <c:pt idx="720">
                  <c:v>2.6139347841633498</c:v>
                </c:pt>
                <c:pt idx="721">
                  <c:v>3.4773026302539449</c:v>
                </c:pt>
                <c:pt idx="722">
                  <c:v>3.1018822551247793</c:v>
                </c:pt>
                <c:pt idx="723">
                  <c:v>2.579727410034828</c:v>
                </c:pt>
                <c:pt idx="724">
                  <c:v>1.9978135193742792</c:v>
                </c:pt>
                <c:pt idx="725">
                  <c:v>2.2625196582300573</c:v>
                </c:pt>
                <c:pt idx="726">
                  <c:v>3.1060602388781349</c:v>
                </c:pt>
                <c:pt idx="727">
                  <c:v>2.5412052046539246</c:v>
                </c:pt>
                <c:pt idx="728">
                  <c:v>4.0370729042607456</c:v>
                </c:pt>
                <c:pt idx="729">
                  <c:v>3.2574100474783414</c:v>
                </c:pt>
                <c:pt idx="730">
                  <c:v>2.4505899052191187</c:v>
                </c:pt>
                <c:pt idx="731">
                  <c:v>1.8960702223014296</c:v>
                </c:pt>
                <c:pt idx="732">
                  <c:v>2.3971998892673727</c:v>
                </c:pt>
                <c:pt idx="733">
                  <c:v>2.2998487136120911</c:v>
                </c:pt>
                <c:pt idx="734">
                  <c:v>2.0094431274448619</c:v>
                </c:pt>
                <c:pt idx="735">
                  <c:v>3.2006571242674191</c:v>
                </c:pt>
                <c:pt idx="736">
                  <c:v>2.0323607090854918</c:v>
                </c:pt>
                <c:pt idx="737">
                  <c:v>2.2981734743282369</c:v>
                </c:pt>
                <c:pt idx="738">
                  <c:v>2.4548529869782922</c:v>
                </c:pt>
                <c:pt idx="739">
                  <c:v>2.2269374588125599</c:v>
                </c:pt>
                <c:pt idx="740">
                  <c:v>2.888233581197166</c:v>
                </c:pt>
                <c:pt idx="741">
                  <c:v>1.5698839930307851</c:v>
                </c:pt>
                <c:pt idx="742">
                  <c:v>1.7561232446101736</c:v>
                </c:pt>
                <c:pt idx="743">
                  <c:v>2.1494709166974828</c:v>
                </c:pt>
                <c:pt idx="744">
                  <c:v>2.7871013046309536</c:v>
                </c:pt>
                <c:pt idx="745">
                  <c:v>1.6209486044236676</c:v>
                </c:pt>
                <c:pt idx="746">
                  <c:v>1.7083086830246399</c:v>
                </c:pt>
                <c:pt idx="747">
                  <c:v>2.9185918172845322</c:v>
                </c:pt>
                <c:pt idx="748">
                  <c:v>9.9785940882339368</c:v>
                </c:pt>
                <c:pt idx="749">
                  <c:v>7.7331370428468285</c:v>
                </c:pt>
                <c:pt idx="750">
                  <c:v>4.137838224986889</c:v>
                </c:pt>
                <c:pt idx="751">
                  <c:v>2.8764318560089523</c:v>
                </c:pt>
                <c:pt idx="752">
                  <c:v>3.3316716615461979</c:v>
                </c:pt>
                <c:pt idx="753">
                  <c:v>6.0060815948756199</c:v>
                </c:pt>
                <c:pt idx="754">
                  <c:v>2.9034516996943429</c:v>
                </c:pt>
                <c:pt idx="755">
                  <c:v>2.3720612019140583</c:v>
                </c:pt>
                <c:pt idx="756">
                  <c:v>2.4939263343786657</c:v>
                </c:pt>
                <c:pt idx="757">
                  <c:v>1.9155661060383284</c:v>
                </c:pt>
                <c:pt idx="758">
                  <c:v>1.7792685024715109</c:v>
                </c:pt>
                <c:pt idx="759">
                  <c:v>1.5008785687951398</c:v>
                </c:pt>
                <c:pt idx="760">
                  <c:v>1.7557713008311771</c:v>
                </c:pt>
                <c:pt idx="761">
                  <c:v>1.5912503459882057</c:v>
                </c:pt>
                <c:pt idx="762">
                  <c:v>2.3548622416482501</c:v>
                </c:pt>
                <c:pt idx="763">
                  <c:v>1.5292230246668905</c:v>
                </c:pt>
                <c:pt idx="764">
                  <c:v>1.8465795208486862</c:v>
                </c:pt>
                <c:pt idx="765">
                  <c:v>2.1908638751463259</c:v>
                </c:pt>
                <c:pt idx="766">
                  <c:v>5.7343666715193446</c:v>
                </c:pt>
                <c:pt idx="767">
                  <c:v>1.6054726945622457</c:v>
                </c:pt>
                <c:pt idx="768">
                  <c:v>1.2578638796448003</c:v>
                </c:pt>
                <c:pt idx="769">
                  <c:v>0.83839131833547909</c:v>
                </c:pt>
                <c:pt idx="770">
                  <c:v>1.0441768445239554</c:v>
                </c:pt>
                <c:pt idx="771">
                  <c:v>1.6280781447456876</c:v>
                </c:pt>
                <c:pt idx="772">
                  <c:v>1.5683190666725677</c:v>
                </c:pt>
                <c:pt idx="773">
                  <c:v>2.0095971357460587</c:v>
                </c:pt>
                <c:pt idx="774">
                  <c:v>1.3879806891502662</c:v>
                </c:pt>
                <c:pt idx="775">
                  <c:v>2.0837051783862601</c:v>
                </c:pt>
                <c:pt idx="776">
                  <c:v>1.1777034597684373</c:v>
                </c:pt>
                <c:pt idx="777">
                  <c:v>1.3885110722027958</c:v>
                </c:pt>
                <c:pt idx="778">
                  <c:v>1.4941597395854835</c:v>
                </c:pt>
                <c:pt idx="779">
                  <c:v>1.9161054414303158</c:v>
                </c:pt>
                <c:pt idx="780">
                  <c:v>1.0874589128959062</c:v>
                </c:pt>
                <c:pt idx="781">
                  <c:v>2.0370284578094826</c:v>
                </c:pt>
                <c:pt idx="782">
                  <c:v>1.1897809211629842</c:v>
                </c:pt>
                <c:pt idx="783">
                  <c:v>1.0675008531153116</c:v>
                </c:pt>
                <c:pt idx="784">
                  <c:v>1.8662408062636013</c:v>
                </c:pt>
                <c:pt idx="785">
                  <c:v>4.2455186286390862</c:v>
                </c:pt>
                <c:pt idx="786">
                  <c:v>2.3210008313386856</c:v>
                </c:pt>
                <c:pt idx="787">
                  <c:v>0.94297274693425159</c:v>
                </c:pt>
                <c:pt idx="788">
                  <c:v>1.624675637932171</c:v>
                </c:pt>
                <c:pt idx="789">
                  <c:v>1.2694596983614492</c:v>
                </c:pt>
                <c:pt idx="790">
                  <c:v>1.2035312887523535</c:v>
                </c:pt>
                <c:pt idx="791">
                  <c:v>1.7732232032340667</c:v>
                </c:pt>
                <c:pt idx="792">
                  <c:v>1.2576888701624263</c:v>
                </c:pt>
                <c:pt idx="793">
                  <c:v>1.8386396597388668</c:v>
                </c:pt>
                <c:pt idx="794">
                  <c:v>3.0856765854047952</c:v>
                </c:pt>
                <c:pt idx="795">
                  <c:v>1.864629981227157</c:v>
                </c:pt>
                <c:pt idx="796">
                  <c:v>4.3390132436524143</c:v>
                </c:pt>
                <c:pt idx="797">
                  <c:v>2.2646280519456021</c:v>
                </c:pt>
                <c:pt idx="798">
                  <c:v>3.2529940935463069</c:v>
                </c:pt>
                <c:pt idx="799">
                  <c:v>5.4981079356606388</c:v>
                </c:pt>
                <c:pt idx="800">
                  <c:v>4.0968108000148522</c:v>
                </c:pt>
                <c:pt idx="801">
                  <c:v>5.0599213100308429</c:v>
                </c:pt>
                <c:pt idx="802">
                  <c:v>2.8539976170471246</c:v>
                </c:pt>
                <c:pt idx="803">
                  <c:v>2.5655789634980555</c:v>
                </c:pt>
                <c:pt idx="804">
                  <c:v>2.200259628971275</c:v>
                </c:pt>
                <c:pt idx="805">
                  <c:v>2.0857951616917525</c:v>
                </c:pt>
                <c:pt idx="806">
                  <c:v>2.1282205491919046</c:v>
                </c:pt>
                <c:pt idx="807">
                  <c:v>2.8093388747533505</c:v>
                </c:pt>
                <c:pt idx="808">
                  <c:v>2.8232366807780624</c:v>
                </c:pt>
                <c:pt idx="809">
                  <c:v>3.3294503704206466</c:v>
                </c:pt>
                <c:pt idx="810">
                  <c:v>1.1221881872412347</c:v>
                </c:pt>
                <c:pt idx="811">
                  <c:v>1.7434057288778866</c:v>
                </c:pt>
                <c:pt idx="812">
                  <c:v>1.7945318327219666</c:v>
                </c:pt>
                <c:pt idx="813">
                  <c:v>2.0623049040284172</c:v>
                </c:pt>
                <c:pt idx="814">
                  <c:v>3.1700300816840179</c:v>
                </c:pt>
                <c:pt idx="815">
                  <c:v>1.5791759802011027</c:v>
                </c:pt>
                <c:pt idx="816">
                  <c:v>2.0288680631225651</c:v>
                </c:pt>
                <c:pt idx="817">
                  <c:v>2.8487996096935553</c:v>
                </c:pt>
                <c:pt idx="818">
                  <c:v>3.8212570293440957</c:v>
                </c:pt>
                <c:pt idx="819">
                  <c:v>3.6867186730502448</c:v>
                </c:pt>
                <c:pt idx="820">
                  <c:v>1.9971389908216852</c:v>
                </c:pt>
                <c:pt idx="821">
                  <c:v>2.2919106824427935</c:v>
                </c:pt>
                <c:pt idx="822">
                  <c:v>2.798289758811924</c:v>
                </c:pt>
                <c:pt idx="823">
                  <c:v>1.8087723683324082</c:v>
                </c:pt>
                <c:pt idx="824">
                  <c:v>1.3963820024781157</c:v>
                </c:pt>
                <c:pt idx="825">
                  <c:v>1.6139052543551717</c:v>
                </c:pt>
                <c:pt idx="826">
                  <c:v>1.1893367128485863</c:v>
                </c:pt>
                <c:pt idx="827">
                  <c:v>1.575344037660763</c:v>
                </c:pt>
                <c:pt idx="828">
                  <c:v>2.5153180926905012</c:v>
                </c:pt>
                <c:pt idx="829">
                  <c:v>2.2221183520272136</c:v>
                </c:pt>
                <c:pt idx="830">
                  <c:v>2.2556880787337947</c:v>
                </c:pt>
                <c:pt idx="831">
                  <c:v>2.3345154334912799</c:v>
                </c:pt>
                <c:pt idx="832">
                  <c:v>2.116697744385466</c:v>
                </c:pt>
                <c:pt idx="833">
                  <c:v>2.5063487944178133</c:v>
                </c:pt>
                <c:pt idx="834">
                  <c:v>4.7280435329147457</c:v>
                </c:pt>
                <c:pt idx="835">
                  <c:v>2.9751389636915633</c:v>
                </c:pt>
                <c:pt idx="836">
                  <c:v>3.1838117950490625</c:v>
                </c:pt>
                <c:pt idx="837">
                  <c:v>3.9717068382415586</c:v>
                </c:pt>
                <c:pt idx="838">
                  <c:v>2.1605428167978382</c:v>
                </c:pt>
                <c:pt idx="839">
                  <c:v>3.4565290277873562</c:v>
                </c:pt>
                <c:pt idx="840">
                  <c:v>3.2729968811035302</c:v>
                </c:pt>
                <c:pt idx="841">
                  <c:v>3.1112806647013223</c:v>
                </c:pt>
                <c:pt idx="842">
                  <c:v>3.2546272588090526</c:v>
                </c:pt>
                <c:pt idx="843">
                  <c:v>3.6156463794665337</c:v>
                </c:pt>
                <c:pt idx="844">
                  <c:v>9.1576473479437741</c:v>
                </c:pt>
                <c:pt idx="845">
                  <c:v>5.1566948107571022</c:v>
                </c:pt>
                <c:pt idx="846">
                  <c:v>4.4546133140837192</c:v>
                </c:pt>
                <c:pt idx="847">
                  <c:v>7.1623493066165045</c:v>
                </c:pt>
                <c:pt idx="848">
                  <c:v>3.2502922682991877</c:v>
                </c:pt>
                <c:pt idx="849">
                  <c:v>3.2975417663258537</c:v>
                </c:pt>
                <c:pt idx="850">
                  <c:v>2.8579587283636316</c:v>
                </c:pt>
                <c:pt idx="851">
                  <c:v>2.0349790156239189</c:v>
                </c:pt>
                <c:pt idx="852">
                  <c:v>2.3528416583821974</c:v>
                </c:pt>
                <c:pt idx="853">
                  <c:v>2.2502851168596227</c:v>
                </c:pt>
                <c:pt idx="854">
                  <c:v>2.1329688053117128</c:v>
                </c:pt>
                <c:pt idx="855">
                  <c:v>1.6089051709744098</c:v>
                </c:pt>
                <c:pt idx="856">
                  <c:v>2.1772456876083082</c:v>
                </c:pt>
                <c:pt idx="857">
                  <c:v>3.1021088367782785</c:v>
                </c:pt>
                <c:pt idx="858">
                  <c:v>2.1363577597308097</c:v>
                </c:pt>
                <c:pt idx="859">
                  <c:v>6.4187315044976261</c:v>
                </c:pt>
                <c:pt idx="860">
                  <c:v>2.3413931666689165</c:v>
                </c:pt>
                <c:pt idx="861">
                  <c:v>2.4603144068083753</c:v>
                </c:pt>
                <c:pt idx="862">
                  <c:v>4.4265528827373739</c:v>
                </c:pt>
                <c:pt idx="863">
                  <c:v>3.0153933241964839</c:v>
                </c:pt>
                <c:pt idx="864">
                  <c:v>2.2413464262255594</c:v>
                </c:pt>
                <c:pt idx="865">
                  <c:v>1.6313005159591638</c:v>
                </c:pt>
                <c:pt idx="866">
                  <c:v>2.8731420780662535</c:v>
                </c:pt>
                <c:pt idx="867">
                  <c:v>2.0105495475572717</c:v>
                </c:pt>
                <c:pt idx="868">
                  <c:v>4.2787725723453072</c:v>
                </c:pt>
                <c:pt idx="869">
                  <c:v>1.8990720620461508</c:v>
                </c:pt>
                <c:pt idx="870">
                  <c:v>2.4616092726560033</c:v>
                </c:pt>
                <c:pt idx="871">
                  <c:v>2.3853085107206655</c:v>
                </c:pt>
                <c:pt idx="872">
                  <c:v>2.2116185374636803</c:v>
                </c:pt>
                <c:pt idx="873">
                  <c:v>3.6651661608548531</c:v>
                </c:pt>
                <c:pt idx="874">
                  <c:v>2.0206203950973181</c:v>
                </c:pt>
                <c:pt idx="875">
                  <c:v>2.4618891530082907</c:v>
                </c:pt>
                <c:pt idx="876">
                  <c:v>2.4722328380570242</c:v>
                </c:pt>
                <c:pt idx="877">
                  <c:v>3.544575133777113</c:v>
                </c:pt>
                <c:pt idx="878">
                  <c:v>4.0378144877855906</c:v>
                </c:pt>
                <c:pt idx="879">
                  <c:v>3.8850899331288082</c:v>
                </c:pt>
                <c:pt idx="880">
                  <c:v>5.6651899067030387</c:v>
                </c:pt>
                <c:pt idx="881">
                  <c:v>4.9116464497228689</c:v>
                </c:pt>
                <c:pt idx="882">
                  <c:v>4.339839834042631</c:v>
                </c:pt>
                <c:pt idx="883">
                  <c:v>3.2924974429615097</c:v>
                </c:pt>
                <c:pt idx="884">
                  <c:v>2.9991833960608321</c:v>
                </c:pt>
                <c:pt idx="885">
                  <c:v>3.5245618746990024</c:v>
                </c:pt>
                <c:pt idx="886">
                  <c:v>6.5764886323342227</c:v>
                </c:pt>
                <c:pt idx="887">
                  <c:v>7.550872256616552</c:v>
                </c:pt>
                <c:pt idx="888">
                  <c:v>7.6140696266325252</c:v>
                </c:pt>
                <c:pt idx="889">
                  <c:v>4.4355133844142616</c:v>
                </c:pt>
                <c:pt idx="890">
                  <c:v>4.1846068202179598</c:v>
                </c:pt>
                <c:pt idx="891">
                  <c:v>4.1709903828035353</c:v>
                </c:pt>
                <c:pt idx="892">
                  <c:v>4.7633235461369008</c:v>
                </c:pt>
                <c:pt idx="893">
                  <c:v>4.9107095103578953</c:v>
                </c:pt>
                <c:pt idx="894">
                  <c:v>6.9688512347329317</c:v>
                </c:pt>
                <c:pt idx="895">
                  <c:v>6.7927599656445894</c:v>
                </c:pt>
                <c:pt idx="896">
                  <c:v>8.5912931213457018</c:v>
                </c:pt>
                <c:pt idx="897">
                  <c:v>9.7026326675822094</c:v>
                </c:pt>
                <c:pt idx="898">
                  <c:v>5.970616429283476</c:v>
                </c:pt>
                <c:pt idx="899">
                  <c:v>6.3100027261176646</c:v>
                </c:pt>
                <c:pt idx="900">
                  <c:v>5.9560333658473867</c:v>
                </c:pt>
                <c:pt idx="901">
                  <c:v>4.5880866296655523</c:v>
                </c:pt>
                <c:pt idx="902">
                  <c:v>4.8630778335165363</c:v>
                </c:pt>
                <c:pt idx="903">
                  <c:v>4.8138117978094046</c:v>
                </c:pt>
                <c:pt idx="904">
                  <c:v>4.2432020544601121</c:v>
                </c:pt>
                <c:pt idx="905">
                  <c:v>3.6387323130910625</c:v>
                </c:pt>
                <c:pt idx="906">
                  <c:v>3.2773892691342001</c:v>
                </c:pt>
                <c:pt idx="907">
                  <c:v>4.9396812707238862</c:v>
                </c:pt>
                <c:pt idx="908">
                  <c:v>4.8597172212686788</c:v>
                </c:pt>
                <c:pt idx="909">
                  <c:v>4.5650828884363683</c:v>
                </c:pt>
                <c:pt idx="910">
                  <c:v>2.86989469086787</c:v>
                </c:pt>
                <c:pt idx="911">
                  <c:v>3.7262683253368158</c:v>
                </c:pt>
                <c:pt idx="912">
                  <c:v>3.7961130897638959</c:v>
                </c:pt>
                <c:pt idx="913">
                  <c:v>3.5751613332256023</c:v>
                </c:pt>
                <c:pt idx="914">
                  <c:v>3.5842463251617231</c:v>
                </c:pt>
                <c:pt idx="915">
                  <c:v>3.2433321649751519</c:v>
                </c:pt>
                <c:pt idx="916">
                  <c:v>3.1232101578132059</c:v>
                </c:pt>
                <c:pt idx="917">
                  <c:v>3.0649228518756222</c:v>
                </c:pt>
                <c:pt idx="918">
                  <c:v>2.2548459045348328</c:v>
                </c:pt>
                <c:pt idx="919">
                  <c:v>2.7908687755706447</c:v>
                </c:pt>
                <c:pt idx="920">
                  <c:v>3.0100175442423645</c:v>
                </c:pt>
                <c:pt idx="921">
                  <c:v>3.6188679761528704</c:v>
                </c:pt>
                <c:pt idx="922">
                  <c:v>3.4263701234760755</c:v>
                </c:pt>
                <c:pt idx="923">
                  <c:v>2.1854041990462512</c:v>
                </c:pt>
                <c:pt idx="924">
                  <c:v>2.4449673452829694</c:v>
                </c:pt>
                <c:pt idx="925">
                  <c:v>1.8084086225262876</c:v>
                </c:pt>
                <c:pt idx="926">
                  <c:v>2.6217322516312294</c:v>
                </c:pt>
                <c:pt idx="927">
                  <c:v>3.2197203999747774</c:v>
                </c:pt>
                <c:pt idx="928">
                  <c:v>2.5275598500377585</c:v>
                </c:pt>
                <c:pt idx="929">
                  <c:v>2.2277819105943095</c:v>
                </c:pt>
                <c:pt idx="930">
                  <c:v>2.4767407965926012</c:v>
                </c:pt>
                <c:pt idx="931">
                  <c:v>2.42677523743729</c:v>
                </c:pt>
                <c:pt idx="932">
                  <c:v>2.2047732103639017</c:v>
                </c:pt>
                <c:pt idx="933">
                  <c:v>2.5773534130571987</c:v>
                </c:pt>
                <c:pt idx="934">
                  <c:v>3.7678358006733372</c:v>
                </c:pt>
                <c:pt idx="935">
                  <c:v>2.5640986528377909</c:v>
                </c:pt>
                <c:pt idx="936">
                  <c:v>2.7473714816318773</c:v>
                </c:pt>
                <c:pt idx="937">
                  <c:v>2.5944394767817811</c:v>
                </c:pt>
                <c:pt idx="938">
                  <c:v>2.4958085646651713</c:v>
                </c:pt>
                <c:pt idx="939">
                  <c:v>3.8363300939408691</c:v>
                </c:pt>
                <c:pt idx="940">
                  <c:v>3.3699291699674792</c:v>
                </c:pt>
                <c:pt idx="941">
                  <c:v>3.2591477490521159</c:v>
                </c:pt>
                <c:pt idx="942">
                  <c:v>2.7335147825717581</c:v>
                </c:pt>
                <c:pt idx="943">
                  <c:v>3.1914675559033152</c:v>
                </c:pt>
                <c:pt idx="944">
                  <c:v>3.1550395629142014</c:v>
                </c:pt>
                <c:pt idx="945">
                  <c:v>4.2076331584763169</c:v>
                </c:pt>
                <c:pt idx="946">
                  <c:v>5.7650629994048721</c:v>
                </c:pt>
                <c:pt idx="947">
                  <c:v>4.171892241574592</c:v>
                </c:pt>
                <c:pt idx="948">
                  <c:v>3.1218193210370488</c:v>
                </c:pt>
                <c:pt idx="949">
                  <c:v>2.8001299593615721</c:v>
                </c:pt>
                <c:pt idx="950">
                  <c:v>2.6449598888159147</c:v>
                </c:pt>
                <c:pt idx="951">
                  <c:v>2.608965001207574</c:v>
                </c:pt>
                <c:pt idx="952">
                  <c:v>3.056293289577785</c:v>
                </c:pt>
                <c:pt idx="953">
                  <c:v>2.2957529754025301</c:v>
                </c:pt>
                <c:pt idx="954">
                  <c:v>2.7183895638231239</c:v>
                </c:pt>
                <c:pt idx="955">
                  <c:v>2.0167786614245053</c:v>
                </c:pt>
                <c:pt idx="956">
                  <c:v>3.6076981830731194</c:v>
                </c:pt>
                <c:pt idx="957">
                  <c:v>4.9857233195456976</c:v>
                </c:pt>
                <c:pt idx="958">
                  <c:v>3.9318242611419314</c:v>
                </c:pt>
                <c:pt idx="959">
                  <c:v>2.1895085629193867</c:v>
                </c:pt>
                <c:pt idx="960">
                  <c:v>4.2959336893942055</c:v>
                </c:pt>
                <c:pt idx="961">
                  <c:v>4.4630786044577109</c:v>
                </c:pt>
                <c:pt idx="962">
                  <c:v>6.5585391261841526</c:v>
                </c:pt>
                <c:pt idx="963">
                  <c:v>5.2877130813183166</c:v>
                </c:pt>
                <c:pt idx="964">
                  <c:v>3.8446639399256175</c:v>
                </c:pt>
                <c:pt idx="965">
                  <c:v>3.7448469378474507</c:v>
                </c:pt>
                <c:pt idx="966">
                  <c:v>3.5136565674154725</c:v>
                </c:pt>
                <c:pt idx="967">
                  <c:v>4.2324230405117946</c:v>
                </c:pt>
                <c:pt idx="968">
                  <c:v>5.2497536478806719</c:v>
                </c:pt>
                <c:pt idx="969">
                  <c:v>4.7718961478677828</c:v>
                </c:pt>
                <c:pt idx="970">
                  <c:v>4.459462970076526</c:v>
                </c:pt>
                <c:pt idx="971">
                  <c:v>5.5138886144028092</c:v>
                </c:pt>
                <c:pt idx="972">
                  <c:v>3.9641295946980732</c:v>
                </c:pt>
                <c:pt idx="973">
                  <c:v>4.0064165057472332</c:v>
                </c:pt>
                <c:pt idx="974">
                  <c:v>4.5952203926014619</c:v>
                </c:pt>
                <c:pt idx="975">
                  <c:v>2.909321634501258</c:v>
                </c:pt>
                <c:pt idx="976">
                  <c:v>3.114678998406728</c:v>
                </c:pt>
                <c:pt idx="977">
                  <c:v>3.2221448290904089</c:v>
                </c:pt>
                <c:pt idx="978">
                  <c:v>3.8760834843756653</c:v>
                </c:pt>
                <c:pt idx="979">
                  <c:v>4.1431175515584258</c:v>
                </c:pt>
                <c:pt idx="980">
                  <c:v>5.2475602433082988</c:v>
                </c:pt>
                <c:pt idx="981">
                  <c:v>4.5418458182796426</c:v>
                </c:pt>
                <c:pt idx="982">
                  <c:v>3.8888640037587909</c:v>
                </c:pt>
                <c:pt idx="983">
                  <c:v>3.0097172345384298</c:v>
                </c:pt>
                <c:pt idx="984">
                  <c:v>5.1327574485308318</c:v>
                </c:pt>
                <c:pt idx="985">
                  <c:v>4.2599607713570737</c:v>
                </c:pt>
                <c:pt idx="986">
                  <c:v>4.3276759738438084</c:v>
                </c:pt>
                <c:pt idx="987">
                  <c:v>3.5067625734663901</c:v>
                </c:pt>
                <c:pt idx="988">
                  <c:v>2.8593736233258369</c:v>
                </c:pt>
                <c:pt idx="989">
                  <c:v>3.9276932043469288</c:v>
                </c:pt>
                <c:pt idx="990">
                  <c:v>3.1314034185596431</c:v>
                </c:pt>
                <c:pt idx="991">
                  <c:v>7.8196544927493097</c:v>
                </c:pt>
                <c:pt idx="992">
                  <c:v>4.7266491626384877</c:v>
                </c:pt>
                <c:pt idx="993">
                  <c:v>7.6496952989175977</c:v>
                </c:pt>
                <c:pt idx="994">
                  <c:v>7.5453667435228651</c:v>
                </c:pt>
                <c:pt idx="995">
                  <c:v>5.0952837839186049</c:v>
                </c:pt>
                <c:pt idx="996">
                  <c:v>5.8191873267278806</c:v>
                </c:pt>
                <c:pt idx="997">
                  <c:v>4.4678036120907114</c:v>
                </c:pt>
                <c:pt idx="998">
                  <c:v>3.9909108629586592</c:v>
                </c:pt>
                <c:pt idx="999">
                  <c:v>3.4907817252349314</c:v>
                </c:pt>
                <c:pt idx="1000">
                  <c:v>3.3642046794014488</c:v>
                </c:pt>
                <c:pt idx="1001">
                  <c:v>3.7501706506758832</c:v>
                </c:pt>
                <c:pt idx="1002">
                  <c:v>4.8560899969332594</c:v>
                </c:pt>
                <c:pt idx="1003">
                  <c:v>3.7746438609447184</c:v>
                </c:pt>
                <c:pt idx="1004">
                  <c:v>3.323408094182799</c:v>
                </c:pt>
                <c:pt idx="1005">
                  <c:v>3.4062757736309486</c:v>
                </c:pt>
                <c:pt idx="1006">
                  <c:v>2.9367773586366948</c:v>
                </c:pt>
                <c:pt idx="1007">
                  <c:v>2.3469432896936673</c:v>
                </c:pt>
                <c:pt idx="1008">
                  <c:v>2.8816816086938615</c:v>
                </c:pt>
                <c:pt idx="1009">
                  <c:v>4.5246616510971798</c:v>
                </c:pt>
                <c:pt idx="1010">
                  <c:v>3.7545250731016218</c:v>
                </c:pt>
                <c:pt idx="1011">
                  <c:v>3.298719805913441</c:v>
                </c:pt>
                <c:pt idx="1012">
                  <c:v>2.8317828712655269</c:v>
                </c:pt>
                <c:pt idx="1013">
                  <c:v>4.1750140412783097</c:v>
                </c:pt>
                <c:pt idx="1014">
                  <c:v>2.993146902884197</c:v>
                </c:pt>
                <c:pt idx="1015">
                  <c:v>5.2825633712961277</c:v>
                </c:pt>
                <c:pt idx="1016">
                  <c:v>3.1545566813975574</c:v>
                </c:pt>
                <c:pt idx="1017">
                  <c:v>3.6749872247406223</c:v>
                </c:pt>
                <c:pt idx="1018">
                  <c:v>3.2564906117483376</c:v>
                </c:pt>
                <c:pt idx="1019">
                  <c:v>3.5008338527020055</c:v>
                </c:pt>
                <c:pt idx="1020">
                  <c:v>3.8258439753349607</c:v>
                </c:pt>
                <c:pt idx="1021">
                  <c:v>2.7963042200225892</c:v>
                </c:pt>
                <c:pt idx="1022">
                  <c:v>2.904164236672095</c:v>
                </c:pt>
                <c:pt idx="1023">
                  <c:v>2.1952614854409314</c:v>
                </c:pt>
                <c:pt idx="1024">
                  <c:v>2.7194192236831234</c:v>
                </c:pt>
                <c:pt idx="1025">
                  <c:v>2.7792346100380483</c:v>
                </c:pt>
                <c:pt idx="1026">
                  <c:v>2.7420549273738226</c:v>
                </c:pt>
                <c:pt idx="1027">
                  <c:v>2.5555914083615994</c:v>
                </c:pt>
                <c:pt idx="1028">
                  <c:v>2.9108070092765881</c:v>
                </c:pt>
                <c:pt idx="1029">
                  <c:v>2.9541612265427575</c:v>
                </c:pt>
                <c:pt idx="1030">
                  <c:v>2.7936984490729291</c:v>
                </c:pt>
                <c:pt idx="1031">
                  <c:v>3.4521457446488188</c:v>
                </c:pt>
                <c:pt idx="1032">
                  <c:v>4.4844924279265284</c:v>
                </c:pt>
                <c:pt idx="1033">
                  <c:v>2.9677441964877285</c:v>
                </c:pt>
                <c:pt idx="1034">
                  <c:v>3.6097209665163965</c:v>
                </c:pt>
                <c:pt idx="1035">
                  <c:v>5.0675121554453391</c:v>
                </c:pt>
                <c:pt idx="1036">
                  <c:v>3.6262600729991634</c:v>
                </c:pt>
                <c:pt idx="1037">
                  <c:v>4.0809024589225684</c:v>
                </c:pt>
                <c:pt idx="1038">
                  <c:v>4.8617718034041815</c:v>
                </c:pt>
                <c:pt idx="1039">
                  <c:v>3.2906115250156271</c:v>
                </c:pt>
                <c:pt idx="1040">
                  <c:v>6.3544364140321399</c:v>
                </c:pt>
                <c:pt idx="1041">
                  <c:v>3.0069370162671287</c:v>
                </c:pt>
                <c:pt idx="1042">
                  <c:v>4.2424458372241034</c:v>
                </c:pt>
                <c:pt idx="1043">
                  <c:v>3.5846096422769973</c:v>
                </c:pt>
                <c:pt idx="1044">
                  <c:v>4.2670821473117782</c:v>
                </c:pt>
                <c:pt idx="1045">
                  <c:v>3.7614001093445038</c:v>
                </c:pt>
                <c:pt idx="1046">
                  <c:v>4.50572162341071</c:v>
                </c:pt>
                <c:pt idx="1047">
                  <c:v>6.6326234563894388</c:v>
                </c:pt>
                <c:pt idx="1048">
                  <c:v>5.1155713465927528</c:v>
                </c:pt>
                <c:pt idx="1049">
                  <c:v>3.1854322423712409</c:v>
                </c:pt>
                <c:pt idx="1050">
                  <c:v>2.7366900202544868</c:v>
                </c:pt>
                <c:pt idx="1051">
                  <c:v>4.2459593407017309</c:v>
                </c:pt>
                <c:pt idx="1052">
                  <c:v>5.1328957465139338</c:v>
                </c:pt>
                <c:pt idx="1053">
                  <c:v>26.886900022999107</c:v>
                </c:pt>
                <c:pt idx="1054">
                  <c:v>8.2190278064131608</c:v>
                </c:pt>
                <c:pt idx="1055">
                  <c:v>8.3183282744686178</c:v>
                </c:pt>
                <c:pt idx="1056">
                  <c:v>9.7653386466955059</c:v>
                </c:pt>
                <c:pt idx="1057">
                  <c:v>4.4478052181042909</c:v>
                </c:pt>
                <c:pt idx="1058">
                  <c:v>4.1047423765856248</c:v>
                </c:pt>
                <c:pt idx="1059">
                  <c:v>6.0291976631554807</c:v>
                </c:pt>
                <c:pt idx="1060">
                  <c:v>5.1793598900594437</c:v>
                </c:pt>
                <c:pt idx="1061">
                  <c:v>4.8821635111241406</c:v>
                </c:pt>
                <c:pt idx="1062">
                  <c:v>4.4834409048103394</c:v>
                </c:pt>
                <c:pt idx="1063">
                  <c:v>3.7223041883993173</c:v>
                </c:pt>
                <c:pt idx="1064">
                  <c:v>3.4266005517106177</c:v>
                </c:pt>
                <c:pt idx="1065">
                  <c:v>4.0965280802753457</c:v>
                </c:pt>
                <c:pt idx="1066">
                  <c:v>3.7396276200731386</c:v>
                </c:pt>
                <c:pt idx="1067">
                  <c:v>2.5464195452856546</c:v>
                </c:pt>
                <c:pt idx="1068">
                  <c:v>2.7812070315459407</c:v>
                </c:pt>
                <c:pt idx="1069">
                  <c:v>3.4574585474514303</c:v>
                </c:pt>
                <c:pt idx="1070">
                  <c:v>3.6417471251484002</c:v>
                </c:pt>
                <c:pt idx="1071">
                  <c:v>2.9625914912249431</c:v>
                </c:pt>
                <c:pt idx="1072">
                  <c:v>3.2643472141998902</c:v>
                </c:pt>
                <c:pt idx="1073">
                  <c:v>3.8666607200099175</c:v>
                </c:pt>
                <c:pt idx="1074">
                  <c:v>2.6277401760845502</c:v>
                </c:pt>
                <c:pt idx="1075">
                  <c:v>3.7834346695628391</c:v>
                </c:pt>
                <c:pt idx="1076">
                  <c:v>2.4022209195831703</c:v>
                </c:pt>
                <c:pt idx="1077">
                  <c:v>7.6575163900474301</c:v>
                </c:pt>
                <c:pt idx="1078">
                  <c:v>2.9544688900414124</c:v>
                </c:pt>
                <c:pt idx="1079">
                  <c:v>3.0900660491602414</c:v>
                </c:pt>
                <c:pt idx="1080">
                  <c:v>5.2891064326020016</c:v>
                </c:pt>
                <c:pt idx="1081">
                  <c:v>3.2559235254042305</c:v>
                </c:pt>
                <c:pt idx="1082">
                  <c:v>3.2447830172377308</c:v>
                </c:pt>
                <c:pt idx="1083">
                  <c:v>3.1303999715041391</c:v>
                </c:pt>
                <c:pt idx="1084">
                  <c:v>3.2432016915167194</c:v>
                </c:pt>
                <c:pt idx="1085">
                  <c:v>3.7616013307906546</c:v>
                </c:pt>
                <c:pt idx="1086">
                  <c:v>3.6909446724219572</c:v>
                </c:pt>
                <c:pt idx="1087">
                  <c:v>7.5317006673743085</c:v>
                </c:pt>
                <c:pt idx="1088">
                  <c:v>4.4130057423009017</c:v>
                </c:pt>
                <c:pt idx="1089">
                  <c:v>6.8527870547255443</c:v>
                </c:pt>
                <c:pt idx="1090">
                  <c:v>4.8839966206692251</c:v>
                </c:pt>
                <c:pt idx="1091">
                  <c:v>2.8350140072403525</c:v>
                </c:pt>
                <c:pt idx="1092">
                  <c:v>5.7101507170339909</c:v>
                </c:pt>
                <c:pt idx="1093">
                  <c:v>4.8187796156352416</c:v>
                </c:pt>
                <c:pt idx="1094">
                  <c:v>3.7688740008350381</c:v>
                </c:pt>
                <c:pt idx="1095">
                  <c:v>4.6598146017165361</c:v>
                </c:pt>
                <c:pt idx="1096">
                  <c:v>3.9869001520816298</c:v>
                </c:pt>
                <c:pt idx="1097">
                  <c:v>3.344046230473722</c:v>
                </c:pt>
                <c:pt idx="1098">
                  <c:v>3.2618308468995432</c:v>
                </c:pt>
                <c:pt idx="1099">
                  <c:v>4.5985974908580713</c:v>
                </c:pt>
                <c:pt idx="1100">
                  <c:v>2.1920259319190207</c:v>
                </c:pt>
                <c:pt idx="1101">
                  <c:v>3.4203719556234273</c:v>
                </c:pt>
                <c:pt idx="1102">
                  <c:v>4.5337879064334325</c:v>
                </c:pt>
                <c:pt idx="1103">
                  <c:v>3.9770453753837116</c:v>
                </c:pt>
                <c:pt idx="1104">
                  <c:v>2.9926121865327953</c:v>
                </c:pt>
                <c:pt idx="1105">
                  <c:v>3.095860220189687</c:v>
                </c:pt>
                <c:pt idx="1106">
                  <c:v>2.1666034174080293</c:v>
                </c:pt>
                <c:pt idx="1107">
                  <c:v>4.1278739391186408</c:v>
                </c:pt>
                <c:pt idx="1108">
                  <c:v>2.6949137618153105</c:v>
                </c:pt>
                <c:pt idx="1109">
                  <c:v>2.7835098902451141</c:v>
                </c:pt>
                <c:pt idx="1110">
                  <c:v>2.9461329015810458</c:v>
                </c:pt>
                <c:pt idx="1111">
                  <c:v>1.8936475793592222</c:v>
                </c:pt>
                <c:pt idx="1112">
                  <c:v>3.0188407750264159</c:v>
                </c:pt>
                <c:pt idx="1113">
                  <c:v>3.1444996303421062</c:v>
                </c:pt>
                <c:pt idx="1114">
                  <c:v>2.2073935278208596</c:v>
                </c:pt>
                <c:pt idx="1115">
                  <c:v>2.2112518293178769</c:v>
                </c:pt>
                <c:pt idx="1116">
                  <c:v>1.9091523236346564</c:v>
                </c:pt>
                <c:pt idx="1117">
                  <c:v>3.4697029227593199</c:v>
                </c:pt>
                <c:pt idx="1118">
                  <c:v>3.2154993044864075</c:v>
                </c:pt>
                <c:pt idx="1119">
                  <c:v>3.1986998282628907</c:v>
                </c:pt>
                <c:pt idx="1120">
                  <c:v>2.8858169126995907</c:v>
                </c:pt>
                <c:pt idx="1121">
                  <c:v>2.4517871248414993</c:v>
                </c:pt>
                <c:pt idx="1122">
                  <c:v>2.526147152391264</c:v>
                </c:pt>
                <c:pt idx="1123">
                  <c:v>1.5490411275483216</c:v>
                </c:pt>
                <c:pt idx="1124">
                  <c:v>2.2122466210153298</c:v>
                </c:pt>
                <c:pt idx="1125">
                  <c:v>1.7640600687231334</c:v>
                </c:pt>
                <c:pt idx="1126">
                  <c:v>2.443557880980177</c:v>
                </c:pt>
                <c:pt idx="1127">
                  <c:v>1.6661145525447933</c:v>
                </c:pt>
                <c:pt idx="1128">
                  <c:v>1.9820134312067299</c:v>
                </c:pt>
                <c:pt idx="1129">
                  <c:v>3.2145798705514861</c:v>
                </c:pt>
                <c:pt idx="1130">
                  <c:v>2.8894451411208535</c:v>
                </c:pt>
                <c:pt idx="1131">
                  <c:v>3.7970831877367419</c:v>
                </c:pt>
                <c:pt idx="1132">
                  <c:v>2.7929397615459681</c:v>
                </c:pt>
                <c:pt idx="1133">
                  <c:v>2.8303969856885698</c:v>
                </c:pt>
                <c:pt idx="1134">
                  <c:v>1.7140331177989747</c:v>
                </c:pt>
                <c:pt idx="1135">
                  <c:v>2.2834934118693919</c:v>
                </c:pt>
                <c:pt idx="1136">
                  <c:v>2.8419675385622081</c:v>
                </c:pt>
                <c:pt idx="1137">
                  <c:v>3.4542136885278532</c:v>
                </c:pt>
                <c:pt idx="1138">
                  <c:v>2.8249302234533467</c:v>
                </c:pt>
                <c:pt idx="1139">
                  <c:v>2.7063763265676948</c:v>
                </c:pt>
                <c:pt idx="1140">
                  <c:v>1.6578908536727659</c:v>
                </c:pt>
                <c:pt idx="1141">
                  <c:v>2.0499492857798911</c:v>
                </c:pt>
                <c:pt idx="1142">
                  <c:v>2.1744566480304659</c:v>
                </c:pt>
                <c:pt idx="1143">
                  <c:v>1.5117943422899949</c:v>
                </c:pt>
                <c:pt idx="1144">
                  <c:v>3.1580081217938245</c:v>
                </c:pt>
                <c:pt idx="1145">
                  <c:v>2.6610714702719762</c:v>
                </c:pt>
                <c:pt idx="1146">
                  <c:v>2.7588810828256261</c:v>
                </c:pt>
                <c:pt idx="1147">
                  <c:v>1.4701169508830374</c:v>
                </c:pt>
                <c:pt idx="1148">
                  <c:v>1.7871567399477291</c:v>
                </c:pt>
                <c:pt idx="1149">
                  <c:v>2.2567615963707746</c:v>
                </c:pt>
                <c:pt idx="1150">
                  <c:v>2.2168769004837197</c:v>
                </c:pt>
                <c:pt idx="1151">
                  <c:v>2.9106286198527345</c:v>
                </c:pt>
                <c:pt idx="1152">
                  <c:v>3.7400683850632497</c:v>
                </c:pt>
                <c:pt idx="1153">
                  <c:v>3.6493593554342159</c:v>
                </c:pt>
                <c:pt idx="1154">
                  <c:v>4.2719572982353391</c:v>
                </c:pt>
                <c:pt idx="1155">
                  <c:v>3.1958717056485431</c:v>
                </c:pt>
                <c:pt idx="1156">
                  <c:v>3.3960814732997764</c:v>
                </c:pt>
                <c:pt idx="1157">
                  <c:v>2.03780943125623</c:v>
                </c:pt>
                <c:pt idx="1158">
                  <c:v>4.8663188629240794</c:v>
                </c:pt>
                <c:pt idx="1159">
                  <c:v>3.4020253694592553</c:v>
                </c:pt>
                <c:pt idx="1160">
                  <c:v>2.3962049505549903</c:v>
                </c:pt>
                <c:pt idx="1161">
                  <c:v>2.4545492313014661</c:v>
                </c:pt>
                <c:pt idx="1162">
                  <c:v>2.1777796527545874</c:v>
                </c:pt>
                <c:pt idx="1163">
                  <c:v>4.2117371274418938</c:v>
                </c:pt>
                <c:pt idx="1164">
                  <c:v>3.5388489244037271</c:v>
                </c:pt>
                <c:pt idx="1165">
                  <c:v>3.9424226662006898</c:v>
                </c:pt>
                <c:pt idx="1166">
                  <c:v>4.4850357252768136</c:v>
                </c:pt>
                <c:pt idx="1167">
                  <c:v>5.4649211027277955</c:v>
                </c:pt>
                <c:pt idx="1168">
                  <c:v>4.4046241020957062</c:v>
                </c:pt>
                <c:pt idx="1169">
                  <c:v>4.4478470005078288</c:v>
                </c:pt>
                <c:pt idx="1170">
                  <c:v>4.2773025146411703</c:v>
                </c:pt>
                <c:pt idx="1171">
                  <c:v>4.9196122092373127</c:v>
                </c:pt>
                <c:pt idx="1172">
                  <c:v>5.1155125298426301</c:v>
                </c:pt>
                <c:pt idx="1173">
                  <c:v>9.8715694551345958</c:v>
                </c:pt>
                <c:pt idx="1174">
                  <c:v>5.1940091204816818</c:v>
                </c:pt>
                <c:pt idx="1175">
                  <c:v>4.8409660567644464</c:v>
                </c:pt>
                <c:pt idx="1176">
                  <c:v>5.0915216596967792</c:v>
                </c:pt>
                <c:pt idx="1177">
                  <c:v>2.9163339476525527</c:v>
                </c:pt>
                <c:pt idx="1178">
                  <c:v>3.2779195068661822</c:v>
                </c:pt>
                <c:pt idx="1179">
                  <c:v>4.1113850203585525</c:v>
                </c:pt>
                <c:pt idx="1180">
                  <c:v>3.1487097049993928</c:v>
                </c:pt>
                <c:pt idx="1181">
                  <c:v>4.6069721622546682</c:v>
                </c:pt>
                <c:pt idx="1182">
                  <c:v>4.8266956017647855</c:v>
                </c:pt>
                <c:pt idx="1183">
                  <c:v>9.2905884429971053</c:v>
                </c:pt>
                <c:pt idx="1184">
                  <c:v>10.127747881399539</c:v>
                </c:pt>
                <c:pt idx="1185">
                  <c:v>7.1511406913552431</c:v>
                </c:pt>
                <c:pt idx="1186">
                  <c:v>4.3140711952119544</c:v>
                </c:pt>
                <c:pt idx="1187">
                  <c:v>5.7371636101918373</c:v>
                </c:pt>
                <c:pt idx="1188">
                  <c:v>5.8511676677851163</c:v>
                </c:pt>
                <c:pt idx="1189">
                  <c:v>6.018266564223488</c:v>
                </c:pt>
                <c:pt idx="1190">
                  <c:v>5.7342387265168133</c:v>
                </c:pt>
                <c:pt idx="1191">
                  <c:v>5.2805858232212204</c:v>
                </c:pt>
                <c:pt idx="1192">
                  <c:v>5.6730875296042624</c:v>
                </c:pt>
                <c:pt idx="1193">
                  <c:v>4.8826826135498713</c:v>
                </c:pt>
                <c:pt idx="1194">
                  <c:v>4.0512996630149054</c:v>
                </c:pt>
                <c:pt idx="1195">
                  <c:v>5.3466743528046319</c:v>
                </c:pt>
                <c:pt idx="1196">
                  <c:v>5.2934493114565688</c:v>
                </c:pt>
                <c:pt idx="1197">
                  <c:v>7.0148229256622727</c:v>
                </c:pt>
                <c:pt idx="1198">
                  <c:v>3.7454699088823209</c:v>
                </c:pt>
                <c:pt idx="1199">
                  <c:v>3.2401022618733619</c:v>
                </c:pt>
                <c:pt idx="1200">
                  <c:v>7.3148680106734307</c:v>
                </c:pt>
                <c:pt idx="1201">
                  <c:v>5.6033796347858509</c:v>
                </c:pt>
                <c:pt idx="1202">
                  <c:v>8.1032711972190583</c:v>
                </c:pt>
                <c:pt idx="1203">
                  <c:v>9.1332670532081384</c:v>
                </c:pt>
                <c:pt idx="1204">
                  <c:v>7.3580621173527367</c:v>
                </c:pt>
                <c:pt idx="1205">
                  <c:v>4.9424448419778448</c:v>
                </c:pt>
                <c:pt idx="1206">
                  <c:v>4.6492947185164004</c:v>
                </c:pt>
                <c:pt idx="1207">
                  <c:v>3.0428052150071836</c:v>
                </c:pt>
                <c:pt idx="1208">
                  <c:v>3.9112428654418534</c:v>
                </c:pt>
                <c:pt idx="1209">
                  <c:v>7.6374953935854633</c:v>
                </c:pt>
                <c:pt idx="1210">
                  <c:v>5.5683299858589352</c:v>
                </c:pt>
                <c:pt idx="1211">
                  <c:v>7.4671297174706543</c:v>
                </c:pt>
                <c:pt idx="1212">
                  <c:v>7.1564551447568512</c:v>
                </c:pt>
                <c:pt idx="1213">
                  <c:v>4.6492701393323852</c:v>
                </c:pt>
                <c:pt idx="1214">
                  <c:v>8.5393698540434144</c:v>
                </c:pt>
                <c:pt idx="1215">
                  <c:v>8.6599719015877241</c:v>
                </c:pt>
                <c:pt idx="1216">
                  <c:v>5.1527631675833163</c:v>
                </c:pt>
                <c:pt idx="1217">
                  <c:v>3.9415762296259498</c:v>
                </c:pt>
                <c:pt idx="1218">
                  <c:v>5.5137972435161622</c:v>
                </c:pt>
                <c:pt idx="1219">
                  <c:v>4.6147881592820292</c:v>
                </c:pt>
                <c:pt idx="1220">
                  <c:v>8.487370190697872</c:v>
                </c:pt>
                <c:pt idx="1221">
                  <c:v>5.8138610459541562</c:v>
                </c:pt>
                <c:pt idx="1222">
                  <c:v>4.5035372479398994</c:v>
                </c:pt>
                <c:pt idx="1223">
                  <c:v>4.3460741813948429</c:v>
                </c:pt>
                <c:pt idx="1224">
                  <c:v>4.777468742455361</c:v>
                </c:pt>
                <c:pt idx="1225">
                  <c:v>5.1855061995897938</c:v>
                </c:pt>
                <c:pt idx="1226">
                  <c:v>4.5260246052933049</c:v>
                </c:pt>
                <c:pt idx="1227">
                  <c:v>4.7390748762553629</c:v>
                </c:pt>
                <c:pt idx="1228">
                  <c:v>6.5532684318409515</c:v>
                </c:pt>
                <c:pt idx="1229">
                  <c:v>6.0164908783905311</c:v>
                </c:pt>
                <c:pt idx="1230">
                  <c:v>12.572931951791356</c:v>
                </c:pt>
                <c:pt idx="1231">
                  <c:v>9.9262270694421968</c:v>
                </c:pt>
                <c:pt idx="1232">
                  <c:v>8.4167305977514886</c:v>
                </c:pt>
                <c:pt idx="1233">
                  <c:v>10.84453222075817</c:v>
                </c:pt>
                <c:pt idx="1234">
                  <c:v>6.7141086469962961</c:v>
                </c:pt>
                <c:pt idx="1235">
                  <c:v>5.0853055862516614</c:v>
                </c:pt>
                <c:pt idx="1236">
                  <c:v>7.3444964721257762</c:v>
                </c:pt>
                <c:pt idx="1237">
                  <c:v>5.1890067949503349</c:v>
                </c:pt>
                <c:pt idx="1238">
                  <c:v>8.0227466799713163</c:v>
                </c:pt>
                <c:pt idx="1239">
                  <c:v>5.3874492570327916</c:v>
                </c:pt>
                <c:pt idx="1240">
                  <c:v>4.7020352780054244</c:v>
                </c:pt>
                <c:pt idx="1241">
                  <c:v>4.5715211100358495</c:v>
                </c:pt>
                <c:pt idx="1242">
                  <c:v>4.6141963372897479</c:v>
                </c:pt>
                <c:pt idx="1243">
                  <c:v>3.1587927007653724</c:v>
                </c:pt>
                <c:pt idx="1244">
                  <c:v>4.4231255793352418</c:v>
                </c:pt>
                <c:pt idx="1245">
                  <c:v>3.6579299348639083</c:v>
                </c:pt>
                <c:pt idx="1246">
                  <c:v>3.110593371123934</c:v>
                </c:pt>
                <c:pt idx="1247">
                  <c:v>2.8589896023511381</c:v>
                </c:pt>
                <c:pt idx="1248">
                  <c:v>3.1842929199417354</c:v>
                </c:pt>
                <c:pt idx="1249">
                  <c:v>2.5220723573368775</c:v>
                </c:pt>
                <c:pt idx="1250">
                  <c:v>4.5391434039912113</c:v>
                </c:pt>
                <c:pt idx="1251">
                  <c:v>3.5765541097465445</c:v>
                </c:pt>
                <c:pt idx="1252">
                  <c:v>3.1950671265195534</c:v>
                </c:pt>
                <c:pt idx="1253">
                  <c:v>2.8155323128324778</c:v>
                </c:pt>
                <c:pt idx="1254">
                  <c:v>2.7499019961160931</c:v>
                </c:pt>
                <c:pt idx="1255">
                  <c:v>3.8873233587404918</c:v>
                </c:pt>
                <c:pt idx="1256">
                  <c:v>2.7134632126873273</c:v>
                </c:pt>
                <c:pt idx="1257">
                  <c:v>3.5797138859104023</c:v>
                </c:pt>
                <c:pt idx="1258">
                  <c:v>2.8757071672732422</c:v>
                </c:pt>
                <c:pt idx="1259">
                  <c:v>2.6698561275605859</c:v>
                </c:pt>
                <c:pt idx="1260">
                  <c:v>2.8830586283759074</c:v>
                </c:pt>
                <c:pt idx="1261">
                  <c:v>2.933325732722825</c:v>
                </c:pt>
                <c:pt idx="1262">
                  <c:v>2.9730135470179992</c:v>
                </c:pt>
                <c:pt idx="1263">
                  <c:v>4.3570302044408029</c:v>
                </c:pt>
                <c:pt idx="1264">
                  <c:v>2.9284180052851654</c:v>
                </c:pt>
                <c:pt idx="1265">
                  <c:v>2.3831347216258916</c:v>
                </c:pt>
                <c:pt idx="1266">
                  <c:v>2.4843164820733925</c:v>
                </c:pt>
                <c:pt idx="1267">
                  <c:v>2.6887833636000718</c:v>
                </c:pt>
                <c:pt idx="1268">
                  <c:v>2.6272886537572919</c:v>
                </c:pt>
                <c:pt idx="1269">
                  <c:v>4.3525266428327223</c:v>
                </c:pt>
                <c:pt idx="1270">
                  <c:v>2.2498129071348756</c:v>
                </c:pt>
                <c:pt idx="1271">
                  <c:v>2.1321826893100315</c:v>
                </c:pt>
                <c:pt idx="1272">
                  <c:v>3.1498795059930238</c:v>
                </c:pt>
                <c:pt idx="1273">
                  <c:v>2.6163575652524518</c:v>
                </c:pt>
                <c:pt idx="1274">
                  <c:v>2.3754065688802526</c:v>
                </c:pt>
                <c:pt idx="1275">
                  <c:v>2.4991424012850074</c:v>
                </c:pt>
                <c:pt idx="1276">
                  <c:v>3.7077541943797132</c:v>
                </c:pt>
                <c:pt idx="1277">
                  <c:v>4.6934937545811577</c:v>
                </c:pt>
                <c:pt idx="1278">
                  <c:v>3.9067873246043407</c:v>
                </c:pt>
                <c:pt idx="1279">
                  <c:v>2.1679217148013761</c:v>
                </c:pt>
                <c:pt idx="1280">
                  <c:v>2.2555659587841359</c:v>
                </c:pt>
                <c:pt idx="1281">
                  <c:v>2.0628925484338354</c:v>
                </c:pt>
                <c:pt idx="1282">
                  <c:v>2.465722756612597</c:v>
                </c:pt>
                <c:pt idx="1283">
                  <c:v>1.9179129896774105</c:v>
                </c:pt>
                <c:pt idx="1284">
                  <c:v>2.1531392411623078</c:v>
                </c:pt>
                <c:pt idx="1285">
                  <c:v>3.9161371582654838</c:v>
                </c:pt>
                <c:pt idx="1286">
                  <c:v>4.071419584080247</c:v>
                </c:pt>
                <c:pt idx="1287">
                  <c:v>2.2736726100519502</c:v>
                </c:pt>
                <c:pt idx="1288">
                  <c:v>2.6073336077323641</c:v>
                </c:pt>
                <c:pt idx="1289">
                  <c:v>3.9130544383605286</c:v>
                </c:pt>
                <c:pt idx="1290">
                  <c:v>4.9986395671004891</c:v>
                </c:pt>
                <c:pt idx="1291">
                  <c:v>7.3188848544468126</c:v>
                </c:pt>
                <c:pt idx="1292">
                  <c:v>4.3587848394384663</c:v>
                </c:pt>
                <c:pt idx="1293">
                  <c:v>4.18135091059911</c:v>
                </c:pt>
                <c:pt idx="1294">
                  <c:v>7.6351529567508392</c:v>
                </c:pt>
                <c:pt idx="1295">
                  <c:v>4.9656992385001502</c:v>
                </c:pt>
                <c:pt idx="1296">
                  <c:v>6.992324470016146</c:v>
                </c:pt>
                <c:pt idx="1297">
                  <c:v>5.7753466306335008</c:v>
                </c:pt>
                <c:pt idx="1298">
                  <c:v>8.1675026269371251</c:v>
                </c:pt>
                <c:pt idx="1299">
                  <c:v>5.4155449690903508</c:v>
                </c:pt>
                <c:pt idx="1300">
                  <c:v>4.1426345838226268</c:v>
                </c:pt>
                <c:pt idx="1301">
                  <c:v>5.6638947261772419</c:v>
                </c:pt>
                <c:pt idx="1302">
                  <c:v>6.8379100170124589</c:v>
                </c:pt>
                <c:pt idx="1303">
                  <c:v>6.0088851242420045</c:v>
                </c:pt>
                <c:pt idx="1304">
                  <c:v>15.690316296655807</c:v>
                </c:pt>
                <c:pt idx="1305">
                  <c:v>24.415206769085771</c:v>
                </c:pt>
                <c:pt idx="1306">
                  <c:v>19.512472899043075</c:v>
                </c:pt>
                <c:pt idx="1307">
                  <c:v>14.50217604701624</c:v>
                </c:pt>
                <c:pt idx="1308">
                  <c:v>11.06076436829302</c:v>
                </c:pt>
                <c:pt idx="1309">
                  <c:v>9.9121329424445559</c:v>
                </c:pt>
                <c:pt idx="1310">
                  <c:v>14.467630462004335</c:v>
                </c:pt>
                <c:pt idx="1311">
                  <c:v>8.6550927175160872</c:v>
                </c:pt>
                <c:pt idx="1312">
                  <c:v>8.0984050770946823</c:v>
                </c:pt>
                <c:pt idx="1313">
                  <c:v>6.031339906639043</c:v>
                </c:pt>
                <c:pt idx="1314">
                  <c:v>6.077895479215961</c:v>
                </c:pt>
                <c:pt idx="1315">
                  <c:v>4.7206727033277502</c:v>
                </c:pt>
                <c:pt idx="1316">
                  <c:v>4.4082405196557373</c:v>
                </c:pt>
                <c:pt idx="1317">
                  <c:v>6.3782067642679792</c:v>
                </c:pt>
                <c:pt idx="1318">
                  <c:v>4.4011379134733044</c:v>
                </c:pt>
                <c:pt idx="1319">
                  <c:v>3.1021219827522009</c:v>
                </c:pt>
                <c:pt idx="1320">
                  <c:v>4.5029245437681906</c:v>
                </c:pt>
                <c:pt idx="1321">
                  <c:v>4.9571909078529437</c:v>
                </c:pt>
                <c:pt idx="1322">
                  <c:v>2.2631584133304425</c:v>
                </c:pt>
                <c:pt idx="1323">
                  <c:v>4.3260035433023525</c:v>
                </c:pt>
                <c:pt idx="1324">
                  <c:v>9.0471997221976501</c:v>
                </c:pt>
                <c:pt idx="1325">
                  <c:v>7.5672803215079414</c:v>
                </c:pt>
                <c:pt idx="1326">
                  <c:v>5.730428594765641</c:v>
                </c:pt>
                <c:pt idx="1327">
                  <c:v>5.2221304104857307</c:v>
                </c:pt>
                <c:pt idx="1328">
                  <c:v>4.573928682118054</c:v>
                </c:pt>
                <c:pt idx="1329">
                  <c:v>3.2659090177664862</c:v>
                </c:pt>
                <c:pt idx="1330">
                  <c:v>4.2717071058945395</c:v>
                </c:pt>
                <c:pt idx="1331">
                  <c:v>2.6052456050006536</c:v>
                </c:pt>
                <c:pt idx="1332">
                  <c:v>2.9685714952720037</c:v>
                </c:pt>
                <c:pt idx="1333">
                  <c:v>3.2678374234682965</c:v>
                </c:pt>
                <c:pt idx="1334">
                  <c:v>4.9537427242221446</c:v>
                </c:pt>
                <c:pt idx="1335">
                  <c:v>2.5050713424725672</c:v>
                </c:pt>
                <c:pt idx="1336">
                  <c:v>3.1181734407182717</c:v>
                </c:pt>
                <c:pt idx="1337">
                  <c:v>4.8885705008505314</c:v>
                </c:pt>
                <c:pt idx="1338">
                  <c:v>4.3638781860181046</c:v>
                </c:pt>
                <c:pt idx="1339">
                  <c:v>14.137884949641245</c:v>
                </c:pt>
                <c:pt idx="1340">
                  <c:v>8.3724074124523948</c:v>
                </c:pt>
                <c:pt idx="1341">
                  <c:v>8.4907388909277941</c:v>
                </c:pt>
                <c:pt idx="1342">
                  <c:v>8.9797026678357561</c:v>
                </c:pt>
                <c:pt idx="1343">
                  <c:v>5.3827717422288295</c:v>
                </c:pt>
                <c:pt idx="1344">
                  <c:v>2.4187023355876804</c:v>
                </c:pt>
                <c:pt idx="1345">
                  <c:v>2.3914527856868757</c:v>
                </c:pt>
                <c:pt idx="1346">
                  <c:v>3.4106466277652774</c:v>
                </c:pt>
                <c:pt idx="1347">
                  <c:v>4.1362239357150408</c:v>
                </c:pt>
                <c:pt idx="1348">
                  <c:v>3.7048600190240437</c:v>
                </c:pt>
                <c:pt idx="1349">
                  <c:v>5.9388821783736629</c:v>
                </c:pt>
                <c:pt idx="1350">
                  <c:v>4.0269703783756796</c:v>
                </c:pt>
                <c:pt idx="1351">
                  <c:v>2.7241883490153671</c:v>
                </c:pt>
                <c:pt idx="1352">
                  <c:v>3.2701950888898872</c:v>
                </c:pt>
                <c:pt idx="1353">
                  <c:v>3.0866695666220725</c:v>
                </c:pt>
                <c:pt idx="1354">
                  <c:v>4.4688484645862454</c:v>
                </c:pt>
                <c:pt idx="1355">
                  <c:v>3.2972873470334174</c:v>
                </c:pt>
                <c:pt idx="1356">
                  <c:v>2.8790756233770978</c:v>
                </c:pt>
                <c:pt idx="1357">
                  <c:v>3.6114804498263342</c:v>
                </c:pt>
                <c:pt idx="1358">
                  <c:v>2.1055375964223648</c:v>
                </c:pt>
                <c:pt idx="1359">
                  <c:v>4.1786401728881755</c:v>
                </c:pt>
                <c:pt idx="1360">
                  <c:v>3.2292402716528548</c:v>
                </c:pt>
                <c:pt idx="1361">
                  <c:v>4.8535363538418306</c:v>
                </c:pt>
                <c:pt idx="1362">
                  <c:v>2.0342937260291722</c:v>
                </c:pt>
                <c:pt idx="1363">
                  <c:v>3.0805312700793674</c:v>
                </c:pt>
                <c:pt idx="1364">
                  <c:v>2.467341501143685</c:v>
                </c:pt>
                <c:pt idx="1365">
                  <c:v>3.7608008224306824</c:v>
                </c:pt>
                <c:pt idx="1366">
                  <c:v>2.5240756721696944</c:v>
                </c:pt>
                <c:pt idx="1367">
                  <c:v>2.7473642567787557</c:v>
                </c:pt>
                <c:pt idx="1368">
                  <c:v>3.6131504139154567</c:v>
                </c:pt>
                <c:pt idx="1369">
                  <c:v>3.4946222015582706</c:v>
                </c:pt>
                <c:pt idx="1370">
                  <c:v>3.0162711576285091</c:v>
                </c:pt>
                <c:pt idx="1371">
                  <c:v>3.7795104911267483</c:v>
                </c:pt>
                <c:pt idx="1372">
                  <c:v>2.367964497578452</c:v>
                </c:pt>
                <c:pt idx="1373">
                  <c:v>1.6673692614889501</c:v>
                </c:pt>
                <c:pt idx="1374">
                  <c:v>3.1368835962448509</c:v>
                </c:pt>
                <c:pt idx="1375">
                  <c:v>2.2454078471605912</c:v>
                </c:pt>
                <c:pt idx="1376">
                  <c:v>2.7302201536093569</c:v>
                </c:pt>
                <c:pt idx="1377">
                  <c:v>5.5233471516900652</c:v>
                </c:pt>
                <c:pt idx="1378">
                  <c:v>1.1214404597220251</c:v>
                </c:pt>
                <c:pt idx="1379">
                  <c:v>4.5686405720315841</c:v>
                </c:pt>
                <c:pt idx="1380">
                  <c:v>4.7907411495450161</c:v>
                </c:pt>
                <c:pt idx="1381">
                  <c:v>2.6413596027431203</c:v>
                </c:pt>
                <c:pt idx="1382">
                  <c:v>4.2297001873063103</c:v>
                </c:pt>
                <c:pt idx="1383">
                  <c:v>2.4478810248339871</c:v>
                </c:pt>
                <c:pt idx="1384">
                  <c:v>3.0454061918078605</c:v>
                </c:pt>
                <c:pt idx="1385">
                  <c:v>3.2891371535378959</c:v>
                </c:pt>
                <c:pt idx="1386">
                  <c:v>3.4579060191022273</c:v>
                </c:pt>
                <c:pt idx="1387">
                  <c:v>7.7129888048662991</c:v>
                </c:pt>
                <c:pt idx="1388">
                  <c:v>6.5003876319923375</c:v>
                </c:pt>
                <c:pt idx="1389">
                  <c:v>3.724573246240801</c:v>
                </c:pt>
                <c:pt idx="1390">
                  <c:v>3.4315905256180175</c:v>
                </c:pt>
                <c:pt idx="1391">
                  <c:v>5.4415569978753151</c:v>
                </c:pt>
                <c:pt idx="1392">
                  <c:v>6.6346733955210064</c:v>
                </c:pt>
                <c:pt idx="1393">
                  <c:v>5.2326326816102613</c:v>
                </c:pt>
                <c:pt idx="1394">
                  <c:v>3.3712036938142766</c:v>
                </c:pt>
                <c:pt idx="1395">
                  <c:v>2.9294533968501781</c:v>
                </c:pt>
                <c:pt idx="1396">
                  <c:v>3.2140428570888595</c:v>
                </c:pt>
                <c:pt idx="1397">
                  <c:v>5.4777238449281302</c:v>
                </c:pt>
                <c:pt idx="1398">
                  <c:v>2.0916202386410263</c:v>
                </c:pt>
                <c:pt idx="1399">
                  <c:v>1.7082134783222298</c:v>
                </c:pt>
                <c:pt idx="1400">
                  <c:v>4.1913727325467605</c:v>
                </c:pt>
                <c:pt idx="1401">
                  <c:v>1.9062272978151737</c:v>
                </c:pt>
                <c:pt idx="1402">
                  <c:v>3.0588298035792807</c:v>
                </c:pt>
                <c:pt idx="1403">
                  <c:v>2.3097212040492971</c:v>
                </c:pt>
                <c:pt idx="1404">
                  <c:v>1.8340698387980972</c:v>
                </c:pt>
                <c:pt idx="1405">
                  <c:v>1.2719726493669621</c:v>
                </c:pt>
                <c:pt idx="1406">
                  <c:v>2.4524552193137681</c:v>
                </c:pt>
                <c:pt idx="1407">
                  <c:v>2.0186530479950147</c:v>
                </c:pt>
                <c:pt idx="1408">
                  <c:v>2.2813734427481429</c:v>
                </c:pt>
                <c:pt idx="1409">
                  <c:v>2.1625665946094639</c:v>
                </c:pt>
                <c:pt idx="1410">
                  <c:v>1.5902068972679564</c:v>
                </c:pt>
                <c:pt idx="1411">
                  <c:v>2.8063878234414066</c:v>
                </c:pt>
                <c:pt idx="1412">
                  <c:v>1.5852089004209537</c:v>
                </c:pt>
                <c:pt idx="1413">
                  <c:v>1.4331060928780321</c:v>
                </c:pt>
                <c:pt idx="1414">
                  <c:v>1.8282778860166746</c:v>
                </c:pt>
                <c:pt idx="1415">
                  <c:v>1.5868122976323134</c:v>
                </c:pt>
                <c:pt idx="1416">
                  <c:v>2.5719360843773904</c:v>
                </c:pt>
                <c:pt idx="1417">
                  <c:v>7.4722511626032695</c:v>
                </c:pt>
                <c:pt idx="1418">
                  <c:v>5.8105430583642761</c:v>
                </c:pt>
                <c:pt idx="1419">
                  <c:v>4.9800013662199687</c:v>
                </c:pt>
                <c:pt idx="1420">
                  <c:v>3.072360937699731</c:v>
                </c:pt>
                <c:pt idx="1421">
                  <c:v>2.5547728409215078</c:v>
                </c:pt>
                <c:pt idx="1422">
                  <c:v>2.4967474739012712</c:v>
                </c:pt>
                <c:pt idx="1423">
                  <c:v>2.1252071495953633</c:v>
                </c:pt>
                <c:pt idx="1424">
                  <c:v>1.5549290328541892</c:v>
                </c:pt>
                <c:pt idx="1425">
                  <c:v>6.7567429387830726</c:v>
                </c:pt>
                <c:pt idx="1426">
                  <c:v>5.4417355088248076</c:v>
                </c:pt>
                <c:pt idx="1427">
                  <c:v>8.1800274599461424</c:v>
                </c:pt>
                <c:pt idx="1428">
                  <c:v>5.3513393577609127</c:v>
                </c:pt>
                <c:pt idx="1429">
                  <c:v>2.2659085579928551</c:v>
                </c:pt>
                <c:pt idx="1430">
                  <c:v>3.3847313333482996</c:v>
                </c:pt>
                <c:pt idx="1431">
                  <c:v>1.7835209205082494</c:v>
                </c:pt>
                <c:pt idx="1432">
                  <c:v>4.1283679847215957</c:v>
                </c:pt>
                <c:pt idx="1433">
                  <c:v>2.9719967444726447</c:v>
                </c:pt>
                <c:pt idx="1434">
                  <c:v>2.4765455430221954</c:v>
                </c:pt>
                <c:pt idx="1435">
                  <c:v>6.7068700742480258</c:v>
                </c:pt>
                <c:pt idx="1436">
                  <c:v>2.4929290640882771</c:v>
                </c:pt>
                <c:pt idx="1437">
                  <c:v>3.9483497872165132</c:v>
                </c:pt>
                <c:pt idx="1438">
                  <c:v>1.6215802825956667</c:v>
                </c:pt>
                <c:pt idx="1439">
                  <c:v>2.2069235477260931</c:v>
                </c:pt>
                <c:pt idx="1440">
                  <c:v>3.4277054131268354</c:v>
                </c:pt>
                <c:pt idx="1441">
                  <c:v>6.8092866750558896</c:v>
                </c:pt>
                <c:pt idx="1442">
                  <c:v>27.60295590875922</c:v>
                </c:pt>
                <c:pt idx="1443">
                  <c:v>9.7117946989568242</c:v>
                </c:pt>
              </c:numCache>
            </c:numRef>
          </c:val>
          <c:smooth val="0"/>
          <c:extLst>
            <c:ext xmlns:c16="http://schemas.microsoft.com/office/drawing/2014/chart" uri="{C3380CC4-5D6E-409C-BE32-E72D297353CC}">
              <c16:uniqueId val="{00000000-E504-4FE6-B252-9F6D37762100}"/>
            </c:ext>
          </c:extLst>
        </c:ser>
        <c:dLbls>
          <c:showLegendKey val="0"/>
          <c:showVal val="0"/>
          <c:showCatName val="0"/>
          <c:showSerName val="0"/>
          <c:showPercent val="0"/>
          <c:showBubbleSize val="0"/>
        </c:dLbls>
        <c:marker val="1"/>
        <c:smooth val="0"/>
        <c:axId val="1511998416"/>
        <c:axId val="1512010480"/>
      </c:lineChart>
      <c:lineChart>
        <c:grouping val="standard"/>
        <c:varyColors val="0"/>
        <c:ser>
          <c:idx val="1"/>
          <c:order val="1"/>
          <c:spPr>
            <a:ln w="19050" cap="rnd">
              <a:solidFill>
                <a:schemeClr val="accent2"/>
              </a:solidFill>
              <a:round/>
            </a:ln>
            <a:effectLst/>
          </c:spPr>
          <c:marker>
            <c:symbol val="none"/>
          </c:marker>
          <c:dPt>
            <c:idx val="1238"/>
            <c:marker>
              <c:symbol val="none"/>
            </c:marker>
            <c:bubble3D val="0"/>
            <c:spPr>
              <a:ln w="19050" cap="rnd">
                <a:solidFill>
                  <a:srgbClr val="FFC000"/>
                </a:solidFill>
                <a:round/>
              </a:ln>
              <a:effectLst/>
            </c:spPr>
            <c:extLst>
              <c:ext xmlns:c16="http://schemas.microsoft.com/office/drawing/2014/chart" uri="{C3380CC4-5D6E-409C-BE32-E72D297353CC}">
                <c16:uniqueId val="{00000002-E504-4FE6-B252-9F6D37762100}"/>
              </c:ext>
            </c:extLst>
          </c:dPt>
          <c:cat>
            <c:strRef>
              <c:f>VIXproxies_monthly!$A$191:$A$1634</c:f>
              <c:strCache>
                <c:ptCount val="1444"/>
                <c:pt idx="0">
                  <c:v>01-1900</c:v>
                </c:pt>
                <c:pt idx="1">
                  <c:v>02-1900</c:v>
                </c:pt>
                <c:pt idx="2">
                  <c:v>03-1900</c:v>
                </c:pt>
                <c:pt idx="3">
                  <c:v>04-1900</c:v>
                </c:pt>
                <c:pt idx="4">
                  <c:v>05-1900</c:v>
                </c:pt>
                <c:pt idx="5">
                  <c:v>06-1900</c:v>
                </c:pt>
                <c:pt idx="6">
                  <c:v>07-1900</c:v>
                </c:pt>
                <c:pt idx="7">
                  <c:v>08-1900</c:v>
                </c:pt>
                <c:pt idx="8">
                  <c:v>09-1900</c:v>
                </c:pt>
                <c:pt idx="9">
                  <c:v>10-1900</c:v>
                </c:pt>
                <c:pt idx="10">
                  <c:v>11-1900</c:v>
                </c:pt>
                <c:pt idx="11">
                  <c:v>12-1900</c:v>
                </c:pt>
                <c:pt idx="12">
                  <c:v>01-1901</c:v>
                </c:pt>
                <c:pt idx="13">
                  <c:v>02-1901</c:v>
                </c:pt>
                <c:pt idx="14">
                  <c:v>03-1901</c:v>
                </c:pt>
                <c:pt idx="15">
                  <c:v>04-1901</c:v>
                </c:pt>
                <c:pt idx="16">
                  <c:v>05-1901</c:v>
                </c:pt>
                <c:pt idx="17">
                  <c:v>06-1901</c:v>
                </c:pt>
                <c:pt idx="18">
                  <c:v>07-1901</c:v>
                </c:pt>
                <c:pt idx="19">
                  <c:v>08-1901</c:v>
                </c:pt>
                <c:pt idx="20">
                  <c:v>09-1901</c:v>
                </c:pt>
                <c:pt idx="21">
                  <c:v>10-1901</c:v>
                </c:pt>
                <c:pt idx="22">
                  <c:v>11-1901</c:v>
                </c:pt>
                <c:pt idx="23">
                  <c:v>12-1901</c:v>
                </c:pt>
                <c:pt idx="24">
                  <c:v>01-1902</c:v>
                </c:pt>
                <c:pt idx="25">
                  <c:v>02-1902</c:v>
                </c:pt>
                <c:pt idx="26">
                  <c:v>03-1902</c:v>
                </c:pt>
                <c:pt idx="27">
                  <c:v>04-1902</c:v>
                </c:pt>
                <c:pt idx="28">
                  <c:v>05-1902</c:v>
                </c:pt>
                <c:pt idx="29">
                  <c:v>06-1902</c:v>
                </c:pt>
                <c:pt idx="30">
                  <c:v>07-1902</c:v>
                </c:pt>
                <c:pt idx="31">
                  <c:v>08-1902</c:v>
                </c:pt>
                <c:pt idx="32">
                  <c:v>09-1902</c:v>
                </c:pt>
                <c:pt idx="33">
                  <c:v>10-1902</c:v>
                </c:pt>
                <c:pt idx="34">
                  <c:v>11-1902</c:v>
                </c:pt>
                <c:pt idx="35">
                  <c:v>12-1902</c:v>
                </c:pt>
                <c:pt idx="36">
                  <c:v>01-1903</c:v>
                </c:pt>
                <c:pt idx="37">
                  <c:v>02-1903</c:v>
                </c:pt>
                <c:pt idx="38">
                  <c:v>03-1903</c:v>
                </c:pt>
                <c:pt idx="39">
                  <c:v>04-1903</c:v>
                </c:pt>
                <c:pt idx="40">
                  <c:v>05-1903</c:v>
                </c:pt>
                <c:pt idx="41">
                  <c:v>06-1903</c:v>
                </c:pt>
                <c:pt idx="42">
                  <c:v>07-1903</c:v>
                </c:pt>
                <c:pt idx="43">
                  <c:v>08-1903</c:v>
                </c:pt>
                <c:pt idx="44">
                  <c:v>09-1903</c:v>
                </c:pt>
                <c:pt idx="45">
                  <c:v>10-1903</c:v>
                </c:pt>
                <c:pt idx="46">
                  <c:v>11-1903</c:v>
                </c:pt>
                <c:pt idx="47">
                  <c:v>12-1903</c:v>
                </c:pt>
                <c:pt idx="48">
                  <c:v>01-1904</c:v>
                </c:pt>
                <c:pt idx="49">
                  <c:v>02-1904</c:v>
                </c:pt>
                <c:pt idx="50">
                  <c:v>03-1904</c:v>
                </c:pt>
                <c:pt idx="51">
                  <c:v>04-1904</c:v>
                </c:pt>
                <c:pt idx="52">
                  <c:v>05-1904</c:v>
                </c:pt>
                <c:pt idx="53">
                  <c:v>06-1904</c:v>
                </c:pt>
                <c:pt idx="54">
                  <c:v>07-1904</c:v>
                </c:pt>
                <c:pt idx="55">
                  <c:v>08-1904</c:v>
                </c:pt>
                <c:pt idx="56">
                  <c:v>09-1904</c:v>
                </c:pt>
                <c:pt idx="57">
                  <c:v>10-1904</c:v>
                </c:pt>
                <c:pt idx="58">
                  <c:v>11-1904</c:v>
                </c:pt>
                <c:pt idx="59">
                  <c:v>12-1904</c:v>
                </c:pt>
                <c:pt idx="60">
                  <c:v>01-1905</c:v>
                </c:pt>
                <c:pt idx="61">
                  <c:v>02-1905</c:v>
                </c:pt>
                <c:pt idx="62">
                  <c:v>03-1905</c:v>
                </c:pt>
                <c:pt idx="63">
                  <c:v>04-1905</c:v>
                </c:pt>
                <c:pt idx="64">
                  <c:v>05-1905</c:v>
                </c:pt>
                <c:pt idx="65">
                  <c:v>06-1905</c:v>
                </c:pt>
                <c:pt idx="66">
                  <c:v>07-1905</c:v>
                </c:pt>
                <c:pt idx="67">
                  <c:v>08-1905</c:v>
                </c:pt>
                <c:pt idx="68">
                  <c:v>09-1905</c:v>
                </c:pt>
                <c:pt idx="69">
                  <c:v>10-1905</c:v>
                </c:pt>
                <c:pt idx="70">
                  <c:v>11-1905</c:v>
                </c:pt>
                <c:pt idx="71">
                  <c:v>12-1905</c:v>
                </c:pt>
                <c:pt idx="72">
                  <c:v>01-1906</c:v>
                </c:pt>
                <c:pt idx="73">
                  <c:v>02-1906</c:v>
                </c:pt>
                <c:pt idx="74">
                  <c:v>03-1906</c:v>
                </c:pt>
                <c:pt idx="75">
                  <c:v>04-1906</c:v>
                </c:pt>
                <c:pt idx="76">
                  <c:v>05-1906</c:v>
                </c:pt>
                <c:pt idx="77">
                  <c:v>06-1906</c:v>
                </c:pt>
                <c:pt idx="78">
                  <c:v>07-1906</c:v>
                </c:pt>
                <c:pt idx="79">
                  <c:v>08-1906</c:v>
                </c:pt>
                <c:pt idx="80">
                  <c:v>09-1906</c:v>
                </c:pt>
                <c:pt idx="81">
                  <c:v>10-1906</c:v>
                </c:pt>
                <c:pt idx="82">
                  <c:v>11-1906</c:v>
                </c:pt>
                <c:pt idx="83">
                  <c:v>12-1906</c:v>
                </c:pt>
                <c:pt idx="84">
                  <c:v>01-1907</c:v>
                </c:pt>
                <c:pt idx="85">
                  <c:v>02-1907</c:v>
                </c:pt>
                <c:pt idx="86">
                  <c:v>03-1907</c:v>
                </c:pt>
                <c:pt idx="87">
                  <c:v>04-1907</c:v>
                </c:pt>
                <c:pt idx="88">
                  <c:v>05-1907</c:v>
                </c:pt>
                <c:pt idx="89">
                  <c:v>06-1907</c:v>
                </c:pt>
                <c:pt idx="90">
                  <c:v>07-1907</c:v>
                </c:pt>
                <c:pt idx="91">
                  <c:v>08-1907</c:v>
                </c:pt>
                <c:pt idx="92">
                  <c:v>09-1907</c:v>
                </c:pt>
                <c:pt idx="93">
                  <c:v>10-1907</c:v>
                </c:pt>
                <c:pt idx="94">
                  <c:v>11-1907</c:v>
                </c:pt>
                <c:pt idx="95">
                  <c:v>12-1907</c:v>
                </c:pt>
                <c:pt idx="96">
                  <c:v>01-1908</c:v>
                </c:pt>
                <c:pt idx="97">
                  <c:v>02-1908</c:v>
                </c:pt>
                <c:pt idx="98">
                  <c:v>03-1908</c:v>
                </c:pt>
                <c:pt idx="99">
                  <c:v>04-1908</c:v>
                </c:pt>
                <c:pt idx="100">
                  <c:v>05-1908</c:v>
                </c:pt>
                <c:pt idx="101">
                  <c:v>06-1908</c:v>
                </c:pt>
                <c:pt idx="102">
                  <c:v>07-1908</c:v>
                </c:pt>
                <c:pt idx="103">
                  <c:v>08-1908</c:v>
                </c:pt>
                <c:pt idx="104">
                  <c:v>09-1908</c:v>
                </c:pt>
                <c:pt idx="105">
                  <c:v>10-1908</c:v>
                </c:pt>
                <c:pt idx="106">
                  <c:v>11-1908</c:v>
                </c:pt>
                <c:pt idx="107">
                  <c:v>12-1908</c:v>
                </c:pt>
                <c:pt idx="108">
                  <c:v>01-1909</c:v>
                </c:pt>
                <c:pt idx="109">
                  <c:v>02-1909</c:v>
                </c:pt>
                <c:pt idx="110">
                  <c:v>03-1909</c:v>
                </c:pt>
                <c:pt idx="111">
                  <c:v>04-1909</c:v>
                </c:pt>
                <c:pt idx="112">
                  <c:v>05-1909</c:v>
                </c:pt>
                <c:pt idx="113">
                  <c:v>06-1909</c:v>
                </c:pt>
                <c:pt idx="114">
                  <c:v>07-1909</c:v>
                </c:pt>
                <c:pt idx="115">
                  <c:v>08-1909</c:v>
                </c:pt>
                <c:pt idx="116">
                  <c:v>09-1909</c:v>
                </c:pt>
                <c:pt idx="117">
                  <c:v>10-1909</c:v>
                </c:pt>
                <c:pt idx="118">
                  <c:v>11-1909</c:v>
                </c:pt>
                <c:pt idx="119">
                  <c:v>12-1909</c:v>
                </c:pt>
                <c:pt idx="120">
                  <c:v>01-1910</c:v>
                </c:pt>
                <c:pt idx="121">
                  <c:v>02-1910</c:v>
                </c:pt>
                <c:pt idx="122">
                  <c:v>03-1910</c:v>
                </c:pt>
                <c:pt idx="123">
                  <c:v>04-1910</c:v>
                </c:pt>
                <c:pt idx="124">
                  <c:v>05-1910</c:v>
                </c:pt>
                <c:pt idx="125">
                  <c:v>06-1910</c:v>
                </c:pt>
                <c:pt idx="126">
                  <c:v>07-1910</c:v>
                </c:pt>
                <c:pt idx="127">
                  <c:v>08-1910</c:v>
                </c:pt>
                <c:pt idx="128">
                  <c:v>09-1910</c:v>
                </c:pt>
                <c:pt idx="129">
                  <c:v>10-1910</c:v>
                </c:pt>
                <c:pt idx="130">
                  <c:v>11-1910</c:v>
                </c:pt>
                <c:pt idx="131">
                  <c:v>12-1910</c:v>
                </c:pt>
                <c:pt idx="132">
                  <c:v>01-1911</c:v>
                </c:pt>
                <c:pt idx="133">
                  <c:v>02-1911</c:v>
                </c:pt>
                <c:pt idx="134">
                  <c:v>03-1911</c:v>
                </c:pt>
                <c:pt idx="135">
                  <c:v>04-1911</c:v>
                </c:pt>
                <c:pt idx="136">
                  <c:v>05-1911</c:v>
                </c:pt>
                <c:pt idx="137">
                  <c:v>06-1911</c:v>
                </c:pt>
                <c:pt idx="138">
                  <c:v>07-1911</c:v>
                </c:pt>
                <c:pt idx="139">
                  <c:v>08-1911</c:v>
                </c:pt>
                <c:pt idx="140">
                  <c:v>09-1911</c:v>
                </c:pt>
                <c:pt idx="141">
                  <c:v>10-1911</c:v>
                </c:pt>
                <c:pt idx="142">
                  <c:v>11-1911</c:v>
                </c:pt>
                <c:pt idx="143">
                  <c:v>12-1911</c:v>
                </c:pt>
                <c:pt idx="144">
                  <c:v>01-1912</c:v>
                </c:pt>
                <c:pt idx="145">
                  <c:v>02-1912</c:v>
                </c:pt>
                <c:pt idx="146">
                  <c:v>03-1912</c:v>
                </c:pt>
                <c:pt idx="147">
                  <c:v>04-1912</c:v>
                </c:pt>
                <c:pt idx="148">
                  <c:v>05-1912</c:v>
                </c:pt>
                <c:pt idx="149">
                  <c:v>06-1912</c:v>
                </c:pt>
                <c:pt idx="150">
                  <c:v>07-1912</c:v>
                </c:pt>
                <c:pt idx="151">
                  <c:v>08-1912</c:v>
                </c:pt>
                <c:pt idx="152">
                  <c:v>09-1912</c:v>
                </c:pt>
                <c:pt idx="153">
                  <c:v>10-1912</c:v>
                </c:pt>
                <c:pt idx="154">
                  <c:v>11-1912</c:v>
                </c:pt>
                <c:pt idx="155">
                  <c:v>12-1912</c:v>
                </c:pt>
                <c:pt idx="156">
                  <c:v>01-1913</c:v>
                </c:pt>
                <c:pt idx="157">
                  <c:v>02-1913</c:v>
                </c:pt>
                <c:pt idx="158">
                  <c:v>03-1913</c:v>
                </c:pt>
                <c:pt idx="159">
                  <c:v>04-1913</c:v>
                </c:pt>
                <c:pt idx="160">
                  <c:v>05-1913</c:v>
                </c:pt>
                <c:pt idx="161">
                  <c:v>06-1913</c:v>
                </c:pt>
                <c:pt idx="162">
                  <c:v>07-1913</c:v>
                </c:pt>
                <c:pt idx="163">
                  <c:v>08-1913</c:v>
                </c:pt>
                <c:pt idx="164">
                  <c:v>09-1913</c:v>
                </c:pt>
                <c:pt idx="165">
                  <c:v>10-1913</c:v>
                </c:pt>
                <c:pt idx="166">
                  <c:v>11-1913</c:v>
                </c:pt>
                <c:pt idx="167">
                  <c:v>12-1913</c:v>
                </c:pt>
                <c:pt idx="168">
                  <c:v>01-1914</c:v>
                </c:pt>
                <c:pt idx="169">
                  <c:v>02-1914</c:v>
                </c:pt>
                <c:pt idx="170">
                  <c:v>03-1914</c:v>
                </c:pt>
                <c:pt idx="171">
                  <c:v>04-1914</c:v>
                </c:pt>
                <c:pt idx="172">
                  <c:v>05-1914</c:v>
                </c:pt>
                <c:pt idx="173">
                  <c:v>06-1914</c:v>
                </c:pt>
                <c:pt idx="174">
                  <c:v>07-1914</c:v>
                </c:pt>
                <c:pt idx="175">
                  <c:v>08-1914</c:v>
                </c:pt>
                <c:pt idx="176">
                  <c:v>09-1914</c:v>
                </c:pt>
                <c:pt idx="177">
                  <c:v>10-1914</c:v>
                </c:pt>
                <c:pt idx="178">
                  <c:v>11-1914</c:v>
                </c:pt>
                <c:pt idx="179">
                  <c:v>12-1914</c:v>
                </c:pt>
                <c:pt idx="180">
                  <c:v>01-1915</c:v>
                </c:pt>
                <c:pt idx="181">
                  <c:v>02-1915</c:v>
                </c:pt>
                <c:pt idx="182">
                  <c:v>03-1915</c:v>
                </c:pt>
                <c:pt idx="183">
                  <c:v>04-1915</c:v>
                </c:pt>
                <c:pt idx="184">
                  <c:v>05-1915</c:v>
                </c:pt>
                <c:pt idx="185">
                  <c:v>06-1915</c:v>
                </c:pt>
                <c:pt idx="186">
                  <c:v>07-1915</c:v>
                </c:pt>
                <c:pt idx="187">
                  <c:v>08-1915</c:v>
                </c:pt>
                <c:pt idx="188">
                  <c:v>09-1915</c:v>
                </c:pt>
                <c:pt idx="189">
                  <c:v>10-1915</c:v>
                </c:pt>
                <c:pt idx="190">
                  <c:v>11-1915</c:v>
                </c:pt>
                <c:pt idx="191">
                  <c:v>12-1915</c:v>
                </c:pt>
                <c:pt idx="192">
                  <c:v>01-1916</c:v>
                </c:pt>
                <c:pt idx="193">
                  <c:v>02-1916</c:v>
                </c:pt>
                <c:pt idx="194">
                  <c:v>03-1916</c:v>
                </c:pt>
                <c:pt idx="195">
                  <c:v>04-1916</c:v>
                </c:pt>
                <c:pt idx="196">
                  <c:v>05-1916</c:v>
                </c:pt>
                <c:pt idx="197">
                  <c:v>06-1916</c:v>
                </c:pt>
                <c:pt idx="198">
                  <c:v>07-1916</c:v>
                </c:pt>
                <c:pt idx="199">
                  <c:v>08-1916</c:v>
                </c:pt>
                <c:pt idx="200">
                  <c:v>09-1916</c:v>
                </c:pt>
                <c:pt idx="201">
                  <c:v>10-1916</c:v>
                </c:pt>
                <c:pt idx="202">
                  <c:v>11-1916</c:v>
                </c:pt>
                <c:pt idx="203">
                  <c:v>12-1916</c:v>
                </c:pt>
                <c:pt idx="204">
                  <c:v>01-1917</c:v>
                </c:pt>
                <c:pt idx="205">
                  <c:v>02-1917</c:v>
                </c:pt>
                <c:pt idx="206">
                  <c:v>03-1917</c:v>
                </c:pt>
                <c:pt idx="207">
                  <c:v>04-1917</c:v>
                </c:pt>
                <c:pt idx="208">
                  <c:v>05-1917</c:v>
                </c:pt>
                <c:pt idx="209">
                  <c:v>06-1917</c:v>
                </c:pt>
                <c:pt idx="210">
                  <c:v>07-1917</c:v>
                </c:pt>
                <c:pt idx="211">
                  <c:v>08-1917</c:v>
                </c:pt>
                <c:pt idx="212">
                  <c:v>09-1917</c:v>
                </c:pt>
                <c:pt idx="213">
                  <c:v>10-1917</c:v>
                </c:pt>
                <c:pt idx="214">
                  <c:v>11-1917</c:v>
                </c:pt>
                <c:pt idx="215">
                  <c:v>12-1917</c:v>
                </c:pt>
                <c:pt idx="216">
                  <c:v>01-1918</c:v>
                </c:pt>
                <c:pt idx="217">
                  <c:v>02-1918</c:v>
                </c:pt>
                <c:pt idx="218">
                  <c:v>03-1918</c:v>
                </c:pt>
                <c:pt idx="219">
                  <c:v>04-1918</c:v>
                </c:pt>
                <c:pt idx="220">
                  <c:v>05-1918</c:v>
                </c:pt>
                <c:pt idx="221">
                  <c:v>06-1918</c:v>
                </c:pt>
                <c:pt idx="222">
                  <c:v>07-1918</c:v>
                </c:pt>
                <c:pt idx="223">
                  <c:v>08-1918</c:v>
                </c:pt>
                <c:pt idx="224">
                  <c:v>09-1918</c:v>
                </c:pt>
                <c:pt idx="225">
                  <c:v>10-1918</c:v>
                </c:pt>
                <c:pt idx="226">
                  <c:v>11-1918</c:v>
                </c:pt>
                <c:pt idx="227">
                  <c:v>12-1918</c:v>
                </c:pt>
                <c:pt idx="228">
                  <c:v>01-1919</c:v>
                </c:pt>
                <c:pt idx="229">
                  <c:v>02-1919</c:v>
                </c:pt>
                <c:pt idx="230">
                  <c:v>03-1919</c:v>
                </c:pt>
                <c:pt idx="231">
                  <c:v>04-1919</c:v>
                </c:pt>
                <c:pt idx="232">
                  <c:v>05-1919</c:v>
                </c:pt>
                <c:pt idx="233">
                  <c:v>06-1919</c:v>
                </c:pt>
                <c:pt idx="234">
                  <c:v>07-1919</c:v>
                </c:pt>
                <c:pt idx="235">
                  <c:v>08-1919</c:v>
                </c:pt>
                <c:pt idx="236">
                  <c:v>09-1919</c:v>
                </c:pt>
                <c:pt idx="237">
                  <c:v>10-1919</c:v>
                </c:pt>
                <c:pt idx="238">
                  <c:v>11-1919</c:v>
                </c:pt>
                <c:pt idx="239">
                  <c:v>12-1919</c:v>
                </c:pt>
                <c:pt idx="240">
                  <c:v>01-1920</c:v>
                </c:pt>
                <c:pt idx="241">
                  <c:v>02-1920</c:v>
                </c:pt>
                <c:pt idx="242">
                  <c:v>03-1920</c:v>
                </c:pt>
                <c:pt idx="243">
                  <c:v>04-1920</c:v>
                </c:pt>
                <c:pt idx="244">
                  <c:v>05-1920</c:v>
                </c:pt>
                <c:pt idx="245">
                  <c:v>06-1920</c:v>
                </c:pt>
                <c:pt idx="246">
                  <c:v>07-1920</c:v>
                </c:pt>
                <c:pt idx="247">
                  <c:v>08-1920</c:v>
                </c:pt>
                <c:pt idx="248">
                  <c:v>09-1920</c:v>
                </c:pt>
                <c:pt idx="249">
                  <c:v>10-1920</c:v>
                </c:pt>
                <c:pt idx="250">
                  <c:v>11-1920</c:v>
                </c:pt>
                <c:pt idx="251">
                  <c:v>12-1920</c:v>
                </c:pt>
                <c:pt idx="252">
                  <c:v>01-1921</c:v>
                </c:pt>
                <c:pt idx="253">
                  <c:v>02-1921</c:v>
                </c:pt>
                <c:pt idx="254">
                  <c:v>03-1921</c:v>
                </c:pt>
                <c:pt idx="255">
                  <c:v>04-1921</c:v>
                </c:pt>
                <c:pt idx="256">
                  <c:v>05-1921</c:v>
                </c:pt>
                <c:pt idx="257">
                  <c:v>06-1921</c:v>
                </c:pt>
                <c:pt idx="258">
                  <c:v>07-1921</c:v>
                </c:pt>
                <c:pt idx="259">
                  <c:v>08-1921</c:v>
                </c:pt>
                <c:pt idx="260">
                  <c:v>09-1921</c:v>
                </c:pt>
                <c:pt idx="261">
                  <c:v>10-1921</c:v>
                </c:pt>
                <c:pt idx="262">
                  <c:v>11-1921</c:v>
                </c:pt>
                <c:pt idx="263">
                  <c:v>12-1921</c:v>
                </c:pt>
                <c:pt idx="264">
                  <c:v>01-1922</c:v>
                </c:pt>
                <c:pt idx="265">
                  <c:v>02-1922</c:v>
                </c:pt>
                <c:pt idx="266">
                  <c:v>03-1922</c:v>
                </c:pt>
                <c:pt idx="267">
                  <c:v>04-1922</c:v>
                </c:pt>
                <c:pt idx="268">
                  <c:v>05-1922</c:v>
                </c:pt>
                <c:pt idx="269">
                  <c:v>06-1922</c:v>
                </c:pt>
                <c:pt idx="270">
                  <c:v>07-1922</c:v>
                </c:pt>
                <c:pt idx="271">
                  <c:v>08-1922</c:v>
                </c:pt>
                <c:pt idx="272">
                  <c:v>09-1922</c:v>
                </c:pt>
                <c:pt idx="273">
                  <c:v>10-1922</c:v>
                </c:pt>
                <c:pt idx="274">
                  <c:v>11-1922</c:v>
                </c:pt>
                <c:pt idx="275">
                  <c:v>12-1922</c:v>
                </c:pt>
                <c:pt idx="276">
                  <c:v>01-1923</c:v>
                </c:pt>
                <c:pt idx="277">
                  <c:v>02-1923</c:v>
                </c:pt>
                <c:pt idx="278">
                  <c:v>03-1923</c:v>
                </c:pt>
                <c:pt idx="279">
                  <c:v>04-1923</c:v>
                </c:pt>
                <c:pt idx="280">
                  <c:v>05-1923</c:v>
                </c:pt>
                <c:pt idx="281">
                  <c:v>06-1923</c:v>
                </c:pt>
                <c:pt idx="282">
                  <c:v>07-1923</c:v>
                </c:pt>
                <c:pt idx="283">
                  <c:v>08-1923</c:v>
                </c:pt>
                <c:pt idx="284">
                  <c:v>09-1923</c:v>
                </c:pt>
                <c:pt idx="285">
                  <c:v>10-1923</c:v>
                </c:pt>
                <c:pt idx="286">
                  <c:v>11-1923</c:v>
                </c:pt>
                <c:pt idx="287">
                  <c:v>12-1923</c:v>
                </c:pt>
                <c:pt idx="288">
                  <c:v>01-1924</c:v>
                </c:pt>
                <c:pt idx="289">
                  <c:v>02-1924</c:v>
                </c:pt>
                <c:pt idx="290">
                  <c:v>03-1924</c:v>
                </c:pt>
                <c:pt idx="291">
                  <c:v>04-1924</c:v>
                </c:pt>
                <c:pt idx="292">
                  <c:v>05-1924</c:v>
                </c:pt>
                <c:pt idx="293">
                  <c:v>06-1924</c:v>
                </c:pt>
                <c:pt idx="294">
                  <c:v>07-1924</c:v>
                </c:pt>
                <c:pt idx="295">
                  <c:v>08-1924</c:v>
                </c:pt>
                <c:pt idx="296">
                  <c:v>09-1924</c:v>
                </c:pt>
                <c:pt idx="297">
                  <c:v>10-1924</c:v>
                </c:pt>
                <c:pt idx="298">
                  <c:v>11-1924</c:v>
                </c:pt>
                <c:pt idx="299">
                  <c:v>12-1924</c:v>
                </c:pt>
                <c:pt idx="300">
                  <c:v>01-1925</c:v>
                </c:pt>
                <c:pt idx="301">
                  <c:v>02-1925</c:v>
                </c:pt>
                <c:pt idx="302">
                  <c:v>03-1925</c:v>
                </c:pt>
                <c:pt idx="303">
                  <c:v>04-1925</c:v>
                </c:pt>
                <c:pt idx="304">
                  <c:v>05-1925</c:v>
                </c:pt>
                <c:pt idx="305">
                  <c:v>06-1925</c:v>
                </c:pt>
                <c:pt idx="306">
                  <c:v>07-1925</c:v>
                </c:pt>
                <c:pt idx="307">
                  <c:v>08-1925</c:v>
                </c:pt>
                <c:pt idx="308">
                  <c:v>09-1925</c:v>
                </c:pt>
                <c:pt idx="309">
                  <c:v>10-1925</c:v>
                </c:pt>
                <c:pt idx="310">
                  <c:v>11-1925</c:v>
                </c:pt>
                <c:pt idx="311">
                  <c:v>12-1925</c:v>
                </c:pt>
                <c:pt idx="312">
                  <c:v>01-1926</c:v>
                </c:pt>
                <c:pt idx="313">
                  <c:v>02-1926</c:v>
                </c:pt>
                <c:pt idx="314">
                  <c:v>03-1926</c:v>
                </c:pt>
                <c:pt idx="315">
                  <c:v>04-1926</c:v>
                </c:pt>
                <c:pt idx="316">
                  <c:v>05-1926</c:v>
                </c:pt>
                <c:pt idx="317">
                  <c:v>06-1926</c:v>
                </c:pt>
                <c:pt idx="318">
                  <c:v>07-1926</c:v>
                </c:pt>
                <c:pt idx="319">
                  <c:v>08-1926</c:v>
                </c:pt>
                <c:pt idx="320">
                  <c:v>09-1926</c:v>
                </c:pt>
                <c:pt idx="321">
                  <c:v>10-1926</c:v>
                </c:pt>
                <c:pt idx="322">
                  <c:v>11-1926</c:v>
                </c:pt>
                <c:pt idx="323">
                  <c:v>12-1926</c:v>
                </c:pt>
                <c:pt idx="324">
                  <c:v>01-1927</c:v>
                </c:pt>
                <c:pt idx="325">
                  <c:v>02-1927</c:v>
                </c:pt>
                <c:pt idx="326">
                  <c:v>03-1927</c:v>
                </c:pt>
                <c:pt idx="327">
                  <c:v>04-1927</c:v>
                </c:pt>
                <c:pt idx="328">
                  <c:v>05-1927</c:v>
                </c:pt>
                <c:pt idx="329">
                  <c:v>06-1927</c:v>
                </c:pt>
                <c:pt idx="330">
                  <c:v>07-1927</c:v>
                </c:pt>
                <c:pt idx="331">
                  <c:v>08-1927</c:v>
                </c:pt>
                <c:pt idx="332">
                  <c:v>09-1927</c:v>
                </c:pt>
                <c:pt idx="333">
                  <c:v>10-1927</c:v>
                </c:pt>
                <c:pt idx="334">
                  <c:v>11-1927</c:v>
                </c:pt>
                <c:pt idx="335">
                  <c:v>12-1927</c:v>
                </c:pt>
                <c:pt idx="336">
                  <c:v>01-1928</c:v>
                </c:pt>
                <c:pt idx="337">
                  <c:v>02-1928</c:v>
                </c:pt>
                <c:pt idx="338">
                  <c:v>03-1928</c:v>
                </c:pt>
                <c:pt idx="339">
                  <c:v>04-1928</c:v>
                </c:pt>
                <c:pt idx="340">
                  <c:v>05-1928</c:v>
                </c:pt>
                <c:pt idx="341">
                  <c:v>06-1928</c:v>
                </c:pt>
                <c:pt idx="342">
                  <c:v>07-1928</c:v>
                </c:pt>
                <c:pt idx="343">
                  <c:v>08-1928</c:v>
                </c:pt>
                <c:pt idx="344">
                  <c:v>09-1928</c:v>
                </c:pt>
                <c:pt idx="345">
                  <c:v>10-1928</c:v>
                </c:pt>
                <c:pt idx="346">
                  <c:v>11-1928</c:v>
                </c:pt>
                <c:pt idx="347">
                  <c:v>12-1928</c:v>
                </c:pt>
                <c:pt idx="348">
                  <c:v>01-1929</c:v>
                </c:pt>
                <c:pt idx="349">
                  <c:v>02-1929</c:v>
                </c:pt>
                <c:pt idx="350">
                  <c:v>03-1929</c:v>
                </c:pt>
                <c:pt idx="351">
                  <c:v>04-1929</c:v>
                </c:pt>
                <c:pt idx="352">
                  <c:v>05-1929</c:v>
                </c:pt>
                <c:pt idx="353">
                  <c:v>06-1929</c:v>
                </c:pt>
                <c:pt idx="354">
                  <c:v>07-1929</c:v>
                </c:pt>
                <c:pt idx="355">
                  <c:v>08-1929</c:v>
                </c:pt>
                <c:pt idx="356">
                  <c:v>09-1929</c:v>
                </c:pt>
                <c:pt idx="357">
                  <c:v>10-1929</c:v>
                </c:pt>
                <c:pt idx="358">
                  <c:v>11-1929</c:v>
                </c:pt>
                <c:pt idx="359">
                  <c:v>12-1929</c:v>
                </c:pt>
                <c:pt idx="360">
                  <c:v>01-1930</c:v>
                </c:pt>
                <c:pt idx="361">
                  <c:v>02-1930</c:v>
                </c:pt>
                <c:pt idx="362">
                  <c:v>03-1930</c:v>
                </c:pt>
                <c:pt idx="363">
                  <c:v>04-1930</c:v>
                </c:pt>
                <c:pt idx="364">
                  <c:v>05-1930</c:v>
                </c:pt>
                <c:pt idx="365">
                  <c:v>06-1930</c:v>
                </c:pt>
                <c:pt idx="366">
                  <c:v>07-1930</c:v>
                </c:pt>
                <c:pt idx="367">
                  <c:v>08-1930</c:v>
                </c:pt>
                <c:pt idx="368">
                  <c:v>09-1930</c:v>
                </c:pt>
                <c:pt idx="369">
                  <c:v>10-1930</c:v>
                </c:pt>
                <c:pt idx="370">
                  <c:v>11-1930</c:v>
                </c:pt>
                <c:pt idx="371">
                  <c:v>12-1930</c:v>
                </c:pt>
                <c:pt idx="372">
                  <c:v>01-1931</c:v>
                </c:pt>
                <c:pt idx="373">
                  <c:v>02-1931</c:v>
                </c:pt>
                <c:pt idx="374">
                  <c:v>03-1931</c:v>
                </c:pt>
                <c:pt idx="375">
                  <c:v>04-1931</c:v>
                </c:pt>
                <c:pt idx="376">
                  <c:v>05-1931</c:v>
                </c:pt>
                <c:pt idx="377">
                  <c:v>06-1931</c:v>
                </c:pt>
                <c:pt idx="378">
                  <c:v>07-1931</c:v>
                </c:pt>
                <c:pt idx="379">
                  <c:v>08-1931</c:v>
                </c:pt>
                <c:pt idx="380">
                  <c:v>09-1931</c:v>
                </c:pt>
                <c:pt idx="381">
                  <c:v>10-1931</c:v>
                </c:pt>
                <c:pt idx="382">
                  <c:v>11-1931</c:v>
                </c:pt>
                <c:pt idx="383">
                  <c:v>12-1931</c:v>
                </c:pt>
                <c:pt idx="384">
                  <c:v>01-1932</c:v>
                </c:pt>
                <c:pt idx="385">
                  <c:v>02-1932</c:v>
                </c:pt>
                <c:pt idx="386">
                  <c:v>03-1932</c:v>
                </c:pt>
                <c:pt idx="387">
                  <c:v>04-1932</c:v>
                </c:pt>
                <c:pt idx="388">
                  <c:v>05-1932</c:v>
                </c:pt>
                <c:pt idx="389">
                  <c:v>06-1932</c:v>
                </c:pt>
                <c:pt idx="390">
                  <c:v>07-1932</c:v>
                </c:pt>
                <c:pt idx="391">
                  <c:v>08-1932</c:v>
                </c:pt>
                <c:pt idx="392">
                  <c:v>09-1932</c:v>
                </c:pt>
                <c:pt idx="393">
                  <c:v>10-1932</c:v>
                </c:pt>
                <c:pt idx="394">
                  <c:v>11-1932</c:v>
                </c:pt>
                <c:pt idx="395">
                  <c:v>12-1932</c:v>
                </c:pt>
                <c:pt idx="396">
                  <c:v>01-1933</c:v>
                </c:pt>
                <c:pt idx="397">
                  <c:v>02-1933</c:v>
                </c:pt>
                <c:pt idx="398">
                  <c:v>03-1933</c:v>
                </c:pt>
                <c:pt idx="399">
                  <c:v>04-1933</c:v>
                </c:pt>
                <c:pt idx="400">
                  <c:v>05-1933</c:v>
                </c:pt>
                <c:pt idx="401">
                  <c:v>06-1933</c:v>
                </c:pt>
                <c:pt idx="402">
                  <c:v>07-1933</c:v>
                </c:pt>
                <c:pt idx="403">
                  <c:v>08-1933</c:v>
                </c:pt>
                <c:pt idx="404">
                  <c:v>09-1933</c:v>
                </c:pt>
                <c:pt idx="405">
                  <c:v>10-1933</c:v>
                </c:pt>
                <c:pt idx="406">
                  <c:v>11-1933</c:v>
                </c:pt>
                <c:pt idx="407">
                  <c:v>12-1933</c:v>
                </c:pt>
                <c:pt idx="408">
                  <c:v>01-1934</c:v>
                </c:pt>
                <c:pt idx="409">
                  <c:v>02-1934</c:v>
                </c:pt>
                <c:pt idx="410">
                  <c:v>03-1934</c:v>
                </c:pt>
                <c:pt idx="411">
                  <c:v>04-1934</c:v>
                </c:pt>
                <c:pt idx="412">
                  <c:v>05-1934</c:v>
                </c:pt>
                <c:pt idx="413">
                  <c:v>06-1934</c:v>
                </c:pt>
                <c:pt idx="414">
                  <c:v>07-1934</c:v>
                </c:pt>
                <c:pt idx="415">
                  <c:v>08-1934</c:v>
                </c:pt>
                <c:pt idx="416">
                  <c:v>09-1934</c:v>
                </c:pt>
                <c:pt idx="417">
                  <c:v>10-1934</c:v>
                </c:pt>
                <c:pt idx="418">
                  <c:v>11-1934</c:v>
                </c:pt>
                <c:pt idx="419">
                  <c:v>12-1934</c:v>
                </c:pt>
                <c:pt idx="420">
                  <c:v>01-1935</c:v>
                </c:pt>
                <c:pt idx="421">
                  <c:v>02-1935</c:v>
                </c:pt>
                <c:pt idx="422">
                  <c:v>03-1935</c:v>
                </c:pt>
                <c:pt idx="423">
                  <c:v>04-1935</c:v>
                </c:pt>
                <c:pt idx="424">
                  <c:v>05-1935</c:v>
                </c:pt>
                <c:pt idx="425">
                  <c:v>06-1935</c:v>
                </c:pt>
                <c:pt idx="426">
                  <c:v>07-1935</c:v>
                </c:pt>
                <c:pt idx="427">
                  <c:v>08-1935</c:v>
                </c:pt>
                <c:pt idx="428">
                  <c:v>09-1935</c:v>
                </c:pt>
                <c:pt idx="429">
                  <c:v>10-1935</c:v>
                </c:pt>
                <c:pt idx="430">
                  <c:v>11-1935</c:v>
                </c:pt>
                <c:pt idx="431">
                  <c:v>12-1935</c:v>
                </c:pt>
                <c:pt idx="432">
                  <c:v>01-1936</c:v>
                </c:pt>
                <c:pt idx="433">
                  <c:v>02-1936</c:v>
                </c:pt>
                <c:pt idx="434">
                  <c:v>03-1936</c:v>
                </c:pt>
                <c:pt idx="435">
                  <c:v>04-1936</c:v>
                </c:pt>
                <c:pt idx="436">
                  <c:v>05-1936</c:v>
                </c:pt>
                <c:pt idx="437">
                  <c:v>06-1936</c:v>
                </c:pt>
                <c:pt idx="438">
                  <c:v>07-1936</c:v>
                </c:pt>
                <c:pt idx="439">
                  <c:v>08-1936</c:v>
                </c:pt>
                <c:pt idx="440">
                  <c:v>09-1936</c:v>
                </c:pt>
                <c:pt idx="441">
                  <c:v>10-1936</c:v>
                </c:pt>
                <c:pt idx="442">
                  <c:v>11-1936</c:v>
                </c:pt>
                <c:pt idx="443">
                  <c:v>12-1936</c:v>
                </c:pt>
                <c:pt idx="444">
                  <c:v>01-1937</c:v>
                </c:pt>
                <c:pt idx="445">
                  <c:v>02-1937</c:v>
                </c:pt>
                <c:pt idx="446">
                  <c:v>03-1937</c:v>
                </c:pt>
                <c:pt idx="447">
                  <c:v>04-1937</c:v>
                </c:pt>
                <c:pt idx="448">
                  <c:v>05-1937</c:v>
                </c:pt>
                <c:pt idx="449">
                  <c:v>06-1937</c:v>
                </c:pt>
                <c:pt idx="450">
                  <c:v>07-1937</c:v>
                </c:pt>
                <c:pt idx="451">
                  <c:v>08-1937</c:v>
                </c:pt>
                <c:pt idx="452">
                  <c:v>09-1937</c:v>
                </c:pt>
                <c:pt idx="453">
                  <c:v>10-1937</c:v>
                </c:pt>
                <c:pt idx="454">
                  <c:v>11-1937</c:v>
                </c:pt>
                <c:pt idx="455">
                  <c:v>12-1937</c:v>
                </c:pt>
                <c:pt idx="456">
                  <c:v>01-1938</c:v>
                </c:pt>
                <c:pt idx="457">
                  <c:v>02-1938</c:v>
                </c:pt>
                <c:pt idx="458">
                  <c:v>03-1938</c:v>
                </c:pt>
                <c:pt idx="459">
                  <c:v>04-1938</c:v>
                </c:pt>
                <c:pt idx="460">
                  <c:v>05-1938</c:v>
                </c:pt>
                <c:pt idx="461">
                  <c:v>06-1938</c:v>
                </c:pt>
                <c:pt idx="462">
                  <c:v>07-1938</c:v>
                </c:pt>
                <c:pt idx="463">
                  <c:v>08-1938</c:v>
                </c:pt>
                <c:pt idx="464">
                  <c:v>09-1938</c:v>
                </c:pt>
                <c:pt idx="465">
                  <c:v>10-1938</c:v>
                </c:pt>
                <c:pt idx="466">
                  <c:v>11-1938</c:v>
                </c:pt>
                <c:pt idx="467">
                  <c:v>12-1938</c:v>
                </c:pt>
                <c:pt idx="468">
                  <c:v>01-1939</c:v>
                </c:pt>
                <c:pt idx="469">
                  <c:v>02-1939</c:v>
                </c:pt>
                <c:pt idx="470">
                  <c:v>03-1939</c:v>
                </c:pt>
                <c:pt idx="471">
                  <c:v>04-1939</c:v>
                </c:pt>
                <c:pt idx="472">
                  <c:v>05-1939</c:v>
                </c:pt>
                <c:pt idx="473">
                  <c:v>06-1939</c:v>
                </c:pt>
                <c:pt idx="474">
                  <c:v>07-1939</c:v>
                </c:pt>
                <c:pt idx="475">
                  <c:v>08-1939</c:v>
                </c:pt>
                <c:pt idx="476">
                  <c:v>09-1939</c:v>
                </c:pt>
                <c:pt idx="477">
                  <c:v>10-1939</c:v>
                </c:pt>
                <c:pt idx="478">
                  <c:v>11-1939</c:v>
                </c:pt>
                <c:pt idx="479">
                  <c:v>12-1939</c:v>
                </c:pt>
                <c:pt idx="480">
                  <c:v>01-1940</c:v>
                </c:pt>
                <c:pt idx="481">
                  <c:v>02-1940</c:v>
                </c:pt>
                <c:pt idx="482">
                  <c:v>03-1940</c:v>
                </c:pt>
                <c:pt idx="483">
                  <c:v>04-1940</c:v>
                </c:pt>
                <c:pt idx="484">
                  <c:v>05-1940</c:v>
                </c:pt>
                <c:pt idx="485">
                  <c:v>06-1940</c:v>
                </c:pt>
                <c:pt idx="486">
                  <c:v>07-1940</c:v>
                </c:pt>
                <c:pt idx="487">
                  <c:v>08-1940</c:v>
                </c:pt>
                <c:pt idx="488">
                  <c:v>09-1940</c:v>
                </c:pt>
                <c:pt idx="489">
                  <c:v>10-1940</c:v>
                </c:pt>
                <c:pt idx="490">
                  <c:v>11-1940</c:v>
                </c:pt>
                <c:pt idx="491">
                  <c:v>12-1940</c:v>
                </c:pt>
                <c:pt idx="492">
                  <c:v>01-1941</c:v>
                </c:pt>
                <c:pt idx="493">
                  <c:v>02-1941</c:v>
                </c:pt>
                <c:pt idx="494">
                  <c:v>03-1941</c:v>
                </c:pt>
                <c:pt idx="495">
                  <c:v>04-1941</c:v>
                </c:pt>
                <c:pt idx="496">
                  <c:v>05-1941</c:v>
                </c:pt>
                <c:pt idx="497">
                  <c:v>06-1941</c:v>
                </c:pt>
                <c:pt idx="498">
                  <c:v>07-1941</c:v>
                </c:pt>
                <c:pt idx="499">
                  <c:v>08-1941</c:v>
                </c:pt>
                <c:pt idx="500">
                  <c:v>09-1941</c:v>
                </c:pt>
                <c:pt idx="501">
                  <c:v>10-1941</c:v>
                </c:pt>
                <c:pt idx="502">
                  <c:v>11-1941</c:v>
                </c:pt>
                <c:pt idx="503">
                  <c:v>12-1941</c:v>
                </c:pt>
                <c:pt idx="504">
                  <c:v>01-1942</c:v>
                </c:pt>
                <c:pt idx="505">
                  <c:v>02-1942</c:v>
                </c:pt>
                <c:pt idx="506">
                  <c:v>03-1942</c:v>
                </c:pt>
                <c:pt idx="507">
                  <c:v>04-1942</c:v>
                </c:pt>
                <c:pt idx="508">
                  <c:v>05-1942</c:v>
                </c:pt>
                <c:pt idx="509">
                  <c:v>06-1942</c:v>
                </c:pt>
                <c:pt idx="510">
                  <c:v>07-1942</c:v>
                </c:pt>
                <c:pt idx="511">
                  <c:v>08-1942</c:v>
                </c:pt>
                <c:pt idx="512">
                  <c:v>09-1942</c:v>
                </c:pt>
                <c:pt idx="513">
                  <c:v>10-1942</c:v>
                </c:pt>
                <c:pt idx="514">
                  <c:v>11-1942</c:v>
                </c:pt>
                <c:pt idx="515">
                  <c:v>12-1942</c:v>
                </c:pt>
                <c:pt idx="516">
                  <c:v>01-1943</c:v>
                </c:pt>
                <c:pt idx="517">
                  <c:v>02-1943</c:v>
                </c:pt>
                <c:pt idx="518">
                  <c:v>03-1943</c:v>
                </c:pt>
                <c:pt idx="519">
                  <c:v>04-1943</c:v>
                </c:pt>
                <c:pt idx="520">
                  <c:v>05-1943</c:v>
                </c:pt>
                <c:pt idx="521">
                  <c:v>06-1943</c:v>
                </c:pt>
                <c:pt idx="522">
                  <c:v>07-1943</c:v>
                </c:pt>
                <c:pt idx="523">
                  <c:v>08-1943</c:v>
                </c:pt>
                <c:pt idx="524">
                  <c:v>09-1943</c:v>
                </c:pt>
                <c:pt idx="525">
                  <c:v>10-1943</c:v>
                </c:pt>
                <c:pt idx="526">
                  <c:v>11-1943</c:v>
                </c:pt>
                <c:pt idx="527">
                  <c:v>12-1943</c:v>
                </c:pt>
                <c:pt idx="528">
                  <c:v>01-1944</c:v>
                </c:pt>
                <c:pt idx="529">
                  <c:v>02-1944</c:v>
                </c:pt>
                <c:pt idx="530">
                  <c:v>03-1944</c:v>
                </c:pt>
                <c:pt idx="531">
                  <c:v>04-1944</c:v>
                </c:pt>
                <c:pt idx="532">
                  <c:v>05-1944</c:v>
                </c:pt>
                <c:pt idx="533">
                  <c:v>06-1944</c:v>
                </c:pt>
                <c:pt idx="534">
                  <c:v>07-1944</c:v>
                </c:pt>
                <c:pt idx="535">
                  <c:v>08-1944</c:v>
                </c:pt>
                <c:pt idx="536">
                  <c:v>09-1944</c:v>
                </c:pt>
                <c:pt idx="537">
                  <c:v>10-1944</c:v>
                </c:pt>
                <c:pt idx="538">
                  <c:v>11-1944</c:v>
                </c:pt>
                <c:pt idx="539">
                  <c:v>12-1944</c:v>
                </c:pt>
                <c:pt idx="540">
                  <c:v>01-1945</c:v>
                </c:pt>
                <c:pt idx="541">
                  <c:v>02-1945</c:v>
                </c:pt>
                <c:pt idx="542">
                  <c:v>03-1945</c:v>
                </c:pt>
                <c:pt idx="543">
                  <c:v>04-1945</c:v>
                </c:pt>
                <c:pt idx="544">
                  <c:v>05-1945</c:v>
                </c:pt>
                <c:pt idx="545">
                  <c:v>06-1945</c:v>
                </c:pt>
                <c:pt idx="546">
                  <c:v>07-1945</c:v>
                </c:pt>
                <c:pt idx="547">
                  <c:v>08-1945</c:v>
                </c:pt>
                <c:pt idx="548">
                  <c:v>09-1945</c:v>
                </c:pt>
                <c:pt idx="549">
                  <c:v>10-1945</c:v>
                </c:pt>
                <c:pt idx="550">
                  <c:v>11-1945</c:v>
                </c:pt>
                <c:pt idx="551">
                  <c:v>12-1945</c:v>
                </c:pt>
                <c:pt idx="552">
                  <c:v>01-1946</c:v>
                </c:pt>
                <c:pt idx="553">
                  <c:v>02-1946</c:v>
                </c:pt>
                <c:pt idx="554">
                  <c:v>03-1946</c:v>
                </c:pt>
                <c:pt idx="555">
                  <c:v>04-1946</c:v>
                </c:pt>
                <c:pt idx="556">
                  <c:v>05-1946</c:v>
                </c:pt>
                <c:pt idx="557">
                  <c:v>06-1946</c:v>
                </c:pt>
                <c:pt idx="558">
                  <c:v>07-1946</c:v>
                </c:pt>
                <c:pt idx="559">
                  <c:v>08-1946</c:v>
                </c:pt>
                <c:pt idx="560">
                  <c:v>09-1946</c:v>
                </c:pt>
                <c:pt idx="561">
                  <c:v>10-1946</c:v>
                </c:pt>
                <c:pt idx="562">
                  <c:v>11-1946</c:v>
                </c:pt>
                <c:pt idx="563">
                  <c:v>12-1946</c:v>
                </c:pt>
                <c:pt idx="564">
                  <c:v>01-1947</c:v>
                </c:pt>
                <c:pt idx="565">
                  <c:v>02-1947</c:v>
                </c:pt>
                <c:pt idx="566">
                  <c:v>03-1947</c:v>
                </c:pt>
                <c:pt idx="567">
                  <c:v>04-1947</c:v>
                </c:pt>
                <c:pt idx="568">
                  <c:v>05-1947</c:v>
                </c:pt>
                <c:pt idx="569">
                  <c:v>06-1947</c:v>
                </c:pt>
                <c:pt idx="570">
                  <c:v>07-1947</c:v>
                </c:pt>
                <c:pt idx="571">
                  <c:v>08-1947</c:v>
                </c:pt>
                <c:pt idx="572">
                  <c:v>09-1947</c:v>
                </c:pt>
                <c:pt idx="573">
                  <c:v>10-1947</c:v>
                </c:pt>
                <c:pt idx="574">
                  <c:v>11-1947</c:v>
                </c:pt>
                <c:pt idx="575">
                  <c:v>12-1947</c:v>
                </c:pt>
                <c:pt idx="576">
                  <c:v>01-1948</c:v>
                </c:pt>
                <c:pt idx="577">
                  <c:v>02-1948</c:v>
                </c:pt>
                <c:pt idx="578">
                  <c:v>03-1948</c:v>
                </c:pt>
                <c:pt idx="579">
                  <c:v>04-1948</c:v>
                </c:pt>
                <c:pt idx="580">
                  <c:v>05-1948</c:v>
                </c:pt>
                <c:pt idx="581">
                  <c:v>06-1948</c:v>
                </c:pt>
                <c:pt idx="582">
                  <c:v>07-1948</c:v>
                </c:pt>
                <c:pt idx="583">
                  <c:v>08-1948</c:v>
                </c:pt>
                <c:pt idx="584">
                  <c:v>09-1948</c:v>
                </c:pt>
                <c:pt idx="585">
                  <c:v>10-1948</c:v>
                </c:pt>
                <c:pt idx="586">
                  <c:v>11-1948</c:v>
                </c:pt>
                <c:pt idx="587">
                  <c:v>12-1948</c:v>
                </c:pt>
                <c:pt idx="588">
                  <c:v>01-1949</c:v>
                </c:pt>
                <c:pt idx="589">
                  <c:v>02-1949</c:v>
                </c:pt>
                <c:pt idx="590">
                  <c:v>03-1949</c:v>
                </c:pt>
                <c:pt idx="591">
                  <c:v>04-1949</c:v>
                </c:pt>
                <c:pt idx="592">
                  <c:v>05-1949</c:v>
                </c:pt>
                <c:pt idx="593">
                  <c:v>06-1949</c:v>
                </c:pt>
                <c:pt idx="594">
                  <c:v>07-1949</c:v>
                </c:pt>
                <c:pt idx="595">
                  <c:v>08-1949</c:v>
                </c:pt>
                <c:pt idx="596">
                  <c:v>09-1949</c:v>
                </c:pt>
                <c:pt idx="597">
                  <c:v>10-1949</c:v>
                </c:pt>
                <c:pt idx="598">
                  <c:v>11-1949</c:v>
                </c:pt>
                <c:pt idx="599">
                  <c:v>12-1949</c:v>
                </c:pt>
                <c:pt idx="600">
                  <c:v>01-1950</c:v>
                </c:pt>
                <c:pt idx="601">
                  <c:v>02-1950</c:v>
                </c:pt>
                <c:pt idx="602">
                  <c:v>03-1950</c:v>
                </c:pt>
                <c:pt idx="603">
                  <c:v>04-1950</c:v>
                </c:pt>
                <c:pt idx="604">
                  <c:v>05-1950</c:v>
                </c:pt>
                <c:pt idx="605">
                  <c:v>06-1950</c:v>
                </c:pt>
                <c:pt idx="606">
                  <c:v>07-1950</c:v>
                </c:pt>
                <c:pt idx="607">
                  <c:v>08-1950</c:v>
                </c:pt>
                <c:pt idx="608">
                  <c:v>09-1950</c:v>
                </c:pt>
                <c:pt idx="609">
                  <c:v>10-1950</c:v>
                </c:pt>
                <c:pt idx="610">
                  <c:v>11-1950</c:v>
                </c:pt>
                <c:pt idx="611">
                  <c:v>12-1950</c:v>
                </c:pt>
                <c:pt idx="612">
                  <c:v>01-1951</c:v>
                </c:pt>
                <c:pt idx="613">
                  <c:v>02-1951</c:v>
                </c:pt>
                <c:pt idx="614">
                  <c:v>03-1951</c:v>
                </c:pt>
                <c:pt idx="615">
                  <c:v>04-1951</c:v>
                </c:pt>
                <c:pt idx="616">
                  <c:v>05-1951</c:v>
                </c:pt>
                <c:pt idx="617">
                  <c:v>06-1951</c:v>
                </c:pt>
                <c:pt idx="618">
                  <c:v>07-1951</c:v>
                </c:pt>
                <c:pt idx="619">
                  <c:v>08-1951</c:v>
                </c:pt>
                <c:pt idx="620">
                  <c:v>09-1951</c:v>
                </c:pt>
                <c:pt idx="621">
                  <c:v>10-1951</c:v>
                </c:pt>
                <c:pt idx="622">
                  <c:v>11-1951</c:v>
                </c:pt>
                <c:pt idx="623">
                  <c:v>12-1951</c:v>
                </c:pt>
                <c:pt idx="624">
                  <c:v>01-1952</c:v>
                </c:pt>
                <c:pt idx="625">
                  <c:v>02-1952</c:v>
                </c:pt>
                <c:pt idx="626">
                  <c:v>03-1952</c:v>
                </c:pt>
                <c:pt idx="627">
                  <c:v>04-1952</c:v>
                </c:pt>
                <c:pt idx="628">
                  <c:v>05-1952</c:v>
                </c:pt>
                <c:pt idx="629">
                  <c:v>06-1952</c:v>
                </c:pt>
                <c:pt idx="630">
                  <c:v>07-1952</c:v>
                </c:pt>
                <c:pt idx="631">
                  <c:v>08-1952</c:v>
                </c:pt>
                <c:pt idx="632">
                  <c:v>09-1952</c:v>
                </c:pt>
                <c:pt idx="633">
                  <c:v>10-1952</c:v>
                </c:pt>
                <c:pt idx="634">
                  <c:v>11-1952</c:v>
                </c:pt>
                <c:pt idx="635">
                  <c:v>12-1952</c:v>
                </c:pt>
                <c:pt idx="636">
                  <c:v>01-1953</c:v>
                </c:pt>
                <c:pt idx="637">
                  <c:v>02-1953</c:v>
                </c:pt>
                <c:pt idx="638">
                  <c:v>03-1953</c:v>
                </c:pt>
                <c:pt idx="639">
                  <c:v>04-1953</c:v>
                </c:pt>
                <c:pt idx="640">
                  <c:v>05-1953</c:v>
                </c:pt>
                <c:pt idx="641">
                  <c:v>06-1953</c:v>
                </c:pt>
                <c:pt idx="642">
                  <c:v>07-1953</c:v>
                </c:pt>
                <c:pt idx="643">
                  <c:v>08-1953</c:v>
                </c:pt>
                <c:pt idx="644">
                  <c:v>09-1953</c:v>
                </c:pt>
                <c:pt idx="645">
                  <c:v>10-1953</c:v>
                </c:pt>
                <c:pt idx="646">
                  <c:v>11-1953</c:v>
                </c:pt>
                <c:pt idx="647">
                  <c:v>12-1953</c:v>
                </c:pt>
                <c:pt idx="648">
                  <c:v>01-1954</c:v>
                </c:pt>
                <c:pt idx="649">
                  <c:v>02-1954</c:v>
                </c:pt>
                <c:pt idx="650">
                  <c:v>03-1954</c:v>
                </c:pt>
                <c:pt idx="651">
                  <c:v>04-1954</c:v>
                </c:pt>
                <c:pt idx="652">
                  <c:v>05-1954</c:v>
                </c:pt>
                <c:pt idx="653">
                  <c:v>06-1954</c:v>
                </c:pt>
                <c:pt idx="654">
                  <c:v>07-1954</c:v>
                </c:pt>
                <c:pt idx="655">
                  <c:v>08-1954</c:v>
                </c:pt>
                <c:pt idx="656">
                  <c:v>09-1954</c:v>
                </c:pt>
                <c:pt idx="657">
                  <c:v>10-1954</c:v>
                </c:pt>
                <c:pt idx="658">
                  <c:v>11-1954</c:v>
                </c:pt>
                <c:pt idx="659">
                  <c:v>12-1954</c:v>
                </c:pt>
                <c:pt idx="660">
                  <c:v>01-1955</c:v>
                </c:pt>
                <c:pt idx="661">
                  <c:v>02-1955</c:v>
                </c:pt>
                <c:pt idx="662">
                  <c:v>03-1955</c:v>
                </c:pt>
                <c:pt idx="663">
                  <c:v>04-1955</c:v>
                </c:pt>
                <c:pt idx="664">
                  <c:v>05-1955</c:v>
                </c:pt>
                <c:pt idx="665">
                  <c:v>06-1955</c:v>
                </c:pt>
                <c:pt idx="666">
                  <c:v>07-1955</c:v>
                </c:pt>
                <c:pt idx="667">
                  <c:v>08-1955</c:v>
                </c:pt>
                <c:pt idx="668">
                  <c:v>09-1955</c:v>
                </c:pt>
                <c:pt idx="669">
                  <c:v>10-1955</c:v>
                </c:pt>
                <c:pt idx="670">
                  <c:v>11-1955</c:v>
                </c:pt>
                <c:pt idx="671">
                  <c:v>12-1955</c:v>
                </c:pt>
                <c:pt idx="672">
                  <c:v>01-1956</c:v>
                </c:pt>
                <c:pt idx="673">
                  <c:v>02-1956</c:v>
                </c:pt>
                <c:pt idx="674">
                  <c:v>03-1956</c:v>
                </c:pt>
                <c:pt idx="675">
                  <c:v>04-1956</c:v>
                </c:pt>
                <c:pt idx="676">
                  <c:v>05-1956</c:v>
                </c:pt>
                <c:pt idx="677">
                  <c:v>06-1956</c:v>
                </c:pt>
                <c:pt idx="678">
                  <c:v>07-1956</c:v>
                </c:pt>
                <c:pt idx="679">
                  <c:v>08-1956</c:v>
                </c:pt>
                <c:pt idx="680">
                  <c:v>09-1956</c:v>
                </c:pt>
                <c:pt idx="681">
                  <c:v>10-1956</c:v>
                </c:pt>
                <c:pt idx="682">
                  <c:v>11-1956</c:v>
                </c:pt>
                <c:pt idx="683">
                  <c:v>12-1956</c:v>
                </c:pt>
                <c:pt idx="684">
                  <c:v>01-1957</c:v>
                </c:pt>
                <c:pt idx="685">
                  <c:v>02-1957</c:v>
                </c:pt>
                <c:pt idx="686">
                  <c:v>03-1957</c:v>
                </c:pt>
                <c:pt idx="687">
                  <c:v>04-1957</c:v>
                </c:pt>
                <c:pt idx="688">
                  <c:v>05-1957</c:v>
                </c:pt>
                <c:pt idx="689">
                  <c:v>06-1957</c:v>
                </c:pt>
                <c:pt idx="690">
                  <c:v>07-1957</c:v>
                </c:pt>
                <c:pt idx="691">
                  <c:v>08-1957</c:v>
                </c:pt>
                <c:pt idx="692">
                  <c:v>09-1957</c:v>
                </c:pt>
                <c:pt idx="693">
                  <c:v>10-1957</c:v>
                </c:pt>
                <c:pt idx="694">
                  <c:v>11-1957</c:v>
                </c:pt>
                <c:pt idx="695">
                  <c:v>12-1957</c:v>
                </c:pt>
                <c:pt idx="696">
                  <c:v>01-1958</c:v>
                </c:pt>
                <c:pt idx="697">
                  <c:v>02-1958</c:v>
                </c:pt>
                <c:pt idx="698">
                  <c:v>03-1958</c:v>
                </c:pt>
                <c:pt idx="699">
                  <c:v>04-1958</c:v>
                </c:pt>
                <c:pt idx="700">
                  <c:v>05-1958</c:v>
                </c:pt>
                <c:pt idx="701">
                  <c:v>06-1958</c:v>
                </c:pt>
                <c:pt idx="702">
                  <c:v>07-1958</c:v>
                </c:pt>
                <c:pt idx="703">
                  <c:v>08-1958</c:v>
                </c:pt>
                <c:pt idx="704">
                  <c:v>09-1958</c:v>
                </c:pt>
                <c:pt idx="705">
                  <c:v>10-1958</c:v>
                </c:pt>
                <c:pt idx="706">
                  <c:v>11-1958</c:v>
                </c:pt>
                <c:pt idx="707">
                  <c:v>12-1958</c:v>
                </c:pt>
                <c:pt idx="708">
                  <c:v>01-1959</c:v>
                </c:pt>
                <c:pt idx="709">
                  <c:v>02-1959</c:v>
                </c:pt>
                <c:pt idx="710">
                  <c:v>03-1959</c:v>
                </c:pt>
                <c:pt idx="711">
                  <c:v>04-1959</c:v>
                </c:pt>
                <c:pt idx="712">
                  <c:v>05-1959</c:v>
                </c:pt>
                <c:pt idx="713">
                  <c:v>06-1959</c:v>
                </c:pt>
                <c:pt idx="714">
                  <c:v>07-1959</c:v>
                </c:pt>
                <c:pt idx="715">
                  <c:v>08-1959</c:v>
                </c:pt>
                <c:pt idx="716">
                  <c:v>09-1959</c:v>
                </c:pt>
                <c:pt idx="717">
                  <c:v>10-1959</c:v>
                </c:pt>
                <c:pt idx="718">
                  <c:v>11-1959</c:v>
                </c:pt>
                <c:pt idx="719">
                  <c:v>12-1959</c:v>
                </c:pt>
                <c:pt idx="720">
                  <c:v>01-1960</c:v>
                </c:pt>
                <c:pt idx="721">
                  <c:v>02-1960</c:v>
                </c:pt>
                <c:pt idx="722">
                  <c:v>03-1960</c:v>
                </c:pt>
                <c:pt idx="723">
                  <c:v>04-1960</c:v>
                </c:pt>
                <c:pt idx="724">
                  <c:v>05-1960</c:v>
                </c:pt>
                <c:pt idx="725">
                  <c:v>06-1960</c:v>
                </c:pt>
                <c:pt idx="726">
                  <c:v>07-1960</c:v>
                </c:pt>
                <c:pt idx="727">
                  <c:v>08-1960</c:v>
                </c:pt>
                <c:pt idx="728">
                  <c:v>09-1960</c:v>
                </c:pt>
                <c:pt idx="729">
                  <c:v>10-1960</c:v>
                </c:pt>
                <c:pt idx="730">
                  <c:v>11-1960</c:v>
                </c:pt>
                <c:pt idx="731">
                  <c:v>12-1960</c:v>
                </c:pt>
                <c:pt idx="732">
                  <c:v>01-1961</c:v>
                </c:pt>
                <c:pt idx="733">
                  <c:v>02-1961</c:v>
                </c:pt>
                <c:pt idx="734">
                  <c:v>03-1961</c:v>
                </c:pt>
                <c:pt idx="735">
                  <c:v>04-1961</c:v>
                </c:pt>
                <c:pt idx="736">
                  <c:v>05-1961</c:v>
                </c:pt>
                <c:pt idx="737">
                  <c:v>06-1961</c:v>
                </c:pt>
                <c:pt idx="738">
                  <c:v>07-1961</c:v>
                </c:pt>
                <c:pt idx="739">
                  <c:v>08-1961</c:v>
                </c:pt>
                <c:pt idx="740">
                  <c:v>09-1961</c:v>
                </c:pt>
                <c:pt idx="741">
                  <c:v>10-1961</c:v>
                </c:pt>
                <c:pt idx="742">
                  <c:v>11-1961</c:v>
                </c:pt>
                <c:pt idx="743">
                  <c:v>12-1961</c:v>
                </c:pt>
                <c:pt idx="744">
                  <c:v>01-1962</c:v>
                </c:pt>
                <c:pt idx="745">
                  <c:v>02-1962</c:v>
                </c:pt>
                <c:pt idx="746">
                  <c:v>03-1962</c:v>
                </c:pt>
                <c:pt idx="747">
                  <c:v>04-1962</c:v>
                </c:pt>
                <c:pt idx="748">
                  <c:v>05-1962</c:v>
                </c:pt>
                <c:pt idx="749">
                  <c:v>06-1962</c:v>
                </c:pt>
                <c:pt idx="750">
                  <c:v>07-1962</c:v>
                </c:pt>
                <c:pt idx="751">
                  <c:v>08-1962</c:v>
                </c:pt>
                <c:pt idx="752">
                  <c:v>09-1962</c:v>
                </c:pt>
                <c:pt idx="753">
                  <c:v>10-1962</c:v>
                </c:pt>
                <c:pt idx="754">
                  <c:v>11-1962</c:v>
                </c:pt>
                <c:pt idx="755">
                  <c:v>12-1962</c:v>
                </c:pt>
                <c:pt idx="756">
                  <c:v>01-1963</c:v>
                </c:pt>
                <c:pt idx="757">
                  <c:v>02-1963</c:v>
                </c:pt>
                <c:pt idx="758">
                  <c:v>03-1963</c:v>
                </c:pt>
                <c:pt idx="759">
                  <c:v>04-1963</c:v>
                </c:pt>
                <c:pt idx="760">
                  <c:v>05-1963</c:v>
                </c:pt>
                <c:pt idx="761">
                  <c:v>06-1963</c:v>
                </c:pt>
                <c:pt idx="762">
                  <c:v>07-1963</c:v>
                </c:pt>
                <c:pt idx="763">
                  <c:v>08-1963</c:v>
                </c:pt>
                <c:pt idx="764">
                  <c:v>09-1963</c:v>
                </c:pt>
                <c:pt idx="765">
                  <c:v>10-1963</c:v>
                </c:pt>
                <c:pt idx="766">
                  <c:v>11-1963</c:v>
                </c:pt>
                <c:pt idx="767">
                  <c:v>12-1963</c:v>
                </c:pt>
                <c:pt idx="768">
                  <c:v>01-1964</c:v>
                </c:pt>
                <c:pt idx="769">
                  <c:v>02-1964</c:v>
                </c:pt>
                <c:pt idx="770">
                  <c:v>03-1964</c:v>
                </c:pt>
                <c:pt idx="771">
                  <c:v>04-1964</c:v>
                </c:pt>
                <c:pt idx="772">
                  <c:v>05-1964</c:v>
                </c:pt>
                <c:pt idx="773">
                  <c:v>06-1964</c:v>
                </c:pt>
                <c:pt idx="774">
                  <c:v>07-1964</c:v>
                </c:pt>
                <c:pt idx="775">
                  <c:v>08-1964</c:v>
                </c:pt>
                <c:pt idx="776">
                  <c:v>09-1964</c:v>
                </c:pt>
                <c:pt idx="777">
                  <c:v>10-1964</c:v>
                </c:pt>
                <c:pt idx="778">
                  <c:v>11-1964</c:v>
                </c:pt>
                <c:pt idx="779">
                  <c:v>12-1964</c:v>
                </c:pt>
                <c:pt idx="780">
                  <c:v>01-1965</c:v>
                </c:pt>
                <c:pt idx="781">
                  <c:v>02-1965</c:v>
                </c:pt>
                <c:pt idx="782">
                  <c:v>03-1965</c:v>
                </c:pt>
                <c:pt idx="783">
                  <c:v>04-1965</c:v>
                </c:pt>
                <c:pt idx="784">
                  <c:v>05-1965</c:v>
                </c:pt>
                <c:pt idx="785">
                  <c:v>06-1965</c:v>
                </c:pt>
                <c:pt idx="786">
                  <c:v>07-1965</c:v>
                </c:pt>
                <c:pt idx="787">
                  <c:v>08-1965</c:v>
                </c:pt>
                <c:pt idx="788">
                  <c:v>09-1965</c:v>
                </c:pt>
                <c:pt idx="789">
                  <c:v>10-1965</c:v>
                </c:pt>
                <c:pt idx="790">
                  <c:v>11-1965</c:v>
                </c:pt>
                <c:pt idx="791">
                  <c:v>12-1965</c:v>
                </c:pt>
                <c:pt idx="792">
                  <c:v>01-1966</c:v>
                </c:pt>
                <c:pt idx="793">
                  <c:v>02-1966</c:v>
                </c:pt>
                <c:pt idx="794">
                  <c:v>03-1966</c:v>
                </c:pt>
                <c:pt idx="795">
                  <c:v>04-1966</c:v>
                </c:pt>
                <c:pt idx="796">
                  <c:v>05-1966</c:v>
                </c:pt>
                <c:pt idx="797">
                  <c:v>06-1966</c:v>
                </c:pt>
                <c:pt idx="798">
                  <c:v>07-1966</c:v>
                </c:pt>
                <c:pt idx="799">
                  <c:v>08-1966</c:v>
                </c:pt>
                <c:pt idx="800">
                  <c:v>09-1966</c:v>
                </c:pt>
                <c:pt idx="801">
                  <c:v>10-1966</c:v>
                </c:pt>
                <c:pt idx="802">
                  <c:v>11-1966</c:v>
                </c:pt>
                <c:pt idx="803">
                  <c:v>12-1966</c:v>
                </c:pt>
                <c:pt idx="804">
                  <c:v>01-1967</c:v>
                </c:pt>
                <c:pt idx="805">
                  <c:v>02-1967</c:v>
                </c:pt>
                <c:pt idx="806">
                  <c:v>03-1967</c:v>
                </c:pt>
                <c:pt idx="807">
                  <c:v>04-1967</c:v>
                </c:pt>
                <c:pt idx="808">
                  <c:v>05-1967</c:v>
                </c:pt>
                <c:pt idx="809">
                  <c:v>06-1967</c:v>
                </c:pt>
                <c:pt idx="810">
                  <c:v>07-1967</c:v>
                </c:pt>
                <c:pt idx="811">
                  <c:v>08-1967</c:v>
                </c:pt>
                <c:pt idx="812">
                  <c:v>09-1967</c:v>
                </c:pt>
                <c:pt idx="813">
                  <c:v>10-1967</c:v>
                </c:pt>
                <c:pt idx="814">
                  <c:v>11-1967</c:v>
                </c:pt>
                <c:pt idx="815">
                  <c:v>12-1967</c:v>
                </c:pt>
                <c:pt idx="816">
                  <c:v>01-1968</c:v>
                </c:pt>
                <c:pt idx="817">
                  <c:v>02-1968</c:v>
                </c:pt>
                <c:pt idx="818">
                  <c:v>03-1968</c:v>
                </c:pt>
                <c:pt idx="819">
                  <c:v>04-1968</c:v>
                </c:pt>
                <c:pt idx="820">
                  <c:v>05-1968</c:v>
                </c:pt>
                <c:pt idx="821">
                  <c:v>06-1968</c:v>
                </c:pt>
                <c:pt idx="822">
                  <c:v>07-1968</c:v>
                </c:pt>
                <c:pt idx="823">
                  <c:v>08-1968</c:v>
                </c:pt>
                <c:pt idx="824">
                  <c:v>09-1968</c:v>
                </c:pt>
                <c:pt idx="825">
                  <c:v>10-1968</c:v>
                </c:pt>
                <c:pt idx="826">
                  <c:v>11-1968</c:v>
                </c:pt>
                <c:pt idx="827">
                  <c:v>12-1968</c:v>
                </c:pt>
                <c:pt idx="828">
                  <c:v>01-1969</c:v>
                </c:pt>
                <c:pt idx="829">
                  <c:v>02-1969</c:v>
                </c:pt>
                <c:pt idx="830">
                  <c:v>03-1969</c:v>
                </c:pt>
                <c:pt idx="831">
                  <c:v>04-1969</c:v>
                </c:pt>
                <c:pt idx="832">
                  <c:v>05-1969</c:v>
                </c:pt>
                <c:pt idx="833">
                  <c:v>06-1969</c:v>
                </c:pt>
                <c:pt idx="834">
                  <c:v>07-1969</c:v>
                </c:pt>
                <c:pt idx="835">
                  <c:v>08-1969</c:v>
                </c:pt>
                <c:pt idx="836">
                  <c:v>09-1969</c:v>
                </c:pt>
                <c:pt idx="837">
                  <c:v>10-1969</c:v>
                </c:pt>
                <c:pt idx="838">
                  <c:v>11-1969</c:v>
                </c:pt>
                <c:pt idx="839">
                  <c:v>12-1969</c:v>
                </c:pt>
                <c:pt idx="840">
                  <c:v>01-1970</c:v>
                </c:pt>
                <c:pt idx="841">
                  <c:v>02-1970</c:v>
                </c:pt>
                <c:pt idx="842">
                  <c:v>03-1970</c:v>
                </c:pt>
                <c:pt idx="843">
                  <c:v>04-1970</c:v>
                </c:pt>
                <c:pt idx="844">
                  <c:v>05-1970</c:v>
                </c:pt>
                <c:pt idx="845">
                  <c:v>06-1970</c:v>
                </c:pt>
                <c:pt idx="846">
                  <c:v>07-1970</c:v>
                </c:pt>
                <c:pt idx="847">
                  <c:v>08-1970</c:v>
                </c:pt>
                <c:pt idx="848">
                  <c:v>09-1970</c:v>
                </c:pt>
                <c:pt idx="849">
                  <c:v>10-1970</c:v>
                </c:pt>
                <c:pt idx="850">
                  <c:v>11-1970</c:v>
                </c:pt>
                <c:pt idx="851">
                  <c:v>12-1970</c:v>
                </c:pt>
                <c:pt idx="852">
                  <c:v>01-1971</c:v>
                </c:pt>
                <c:pt idx="853">
                  <c:v>02-1971</c:v>
                </c:pt>
                <c:pt idx="854">
                  <c:v>03-1971</c:v>
                </c:pt>
                <c:pt idx="855">
                  <c:v>04-1971</c:v>
                </c:pt>
                <c:pt idx="856">
                  <c:v>05-1971</c:v>
                </c:pt>
                <c:pt idx="857">
                  <c:v>06-1971</c:v>
                </c:pt>
                <c:pt idx="858">
                  <c:v>07-1971</c:v>
                </c:pt>
                <c:pt idx="859">
                  <c:v>08-1971</c:v>
                </c:pt>
                <c:pt idx="860">
                  <c:v>09-1971</c:v>
                </c:pt>
                <c:pt idx="861">
                  <c:v>10-1971</c:v>
                </c:pt>
                <c:pt idx="862">
                  <c:v>11-1971</c:v>
                </c:pt>
                <c:pt idx="863">
                  <c:v>12-1971</c:v>
                </c:pt>
                <c:pt idx="864">
                  <c:v>01-1972</c:v>
                </c:pt>
                <c:pt idx="865">
                  <c:v>02-1972</c:v>
                </c:pt>
                <c:pt idx="866">
                  <c:v>03-1972</c:v>
                </c:pt>
                <c:pt idx="867">
                  <c:v>04-1972</c:v>
                </c:pt>
                <c:pt idx="868">
                  <c:v>05-1972</c:v>
                </c:pt>
                <c:pt idx="869">
                  <c:v>06-1972</c:v>
                </c:pt>
                <c:pt idx="870">
                  <c:v>07-1972</c:v>
                </c:pt>
                <c:pt idx="871">
                  <c:v>08-1972</c:v>
                </c:pt>
                <c:pt idx="872">
                  <c:v>09-1972</c:v>
                </c:pt>
                <c:pt idx="873">
                  <c:v>10-1972</c:v>
                </c:pt>
                <c:pt idx="874">
                  <c:v>11-1972</c:v>
                </c:pt>
                <c:pt idx="875">
                  <c:v>12-1972</c:v>
                </c:pt>
                <c:pt idx="876">
                  <c:v>01-1973</c:v>
                </c:pt>
                <c:pt idx="877">
                  <c:v>02-1973</c:v>
                </c:pt>
                <c:pt idx="878">
                  <c:v>03-1973</c:v>
                </c:pt>
                <c:pt idx="879">
                  <c:v>04-1973</c:v>
                </c:pt>
                <c:pt idx="880">
                  <c:v>05-1973</c:v>
                </c:pt>
                <c:pt idx="881">
                  <c:v>06-1973</c:v>
                </c:pt>
                <c:pt idx="882">
                  <c:v>07-1973</c:v>
                </c:pt>
                <c:pt idx="883">
                  <c:v>08-1973</c:v>
                </c:pt>
                <c:pt idx="884">
                  <c:v>09-1973</c:v>
                </c:pt>
                <c:pt idx="885">
                  <c:v>10-1973</c:v>
                </c:pt>
                <c:pt idx="886">
                  <c:v>11-1973</c:v>
                </c:pt>
                <c:pt idx="887">
                  <c:v>12-1973</c:v>
                </c:pt>
                <c:pt idx="888">
                  <c:v>01-1974</c:v>
                </c:pt>
                <c:pt idx="889">
                  <c:v>02-1974</c:v>
                </c:pt>
                <c:pt idx="890">
                  <c:v>03-1974</c:v>
                </c:pt>
                <c:pt idx="891">
                  <c:v>04-1974</c:v>
                </c:pt>
                <c:pt idx="892">
                  <c:v>05-1974</c:v>
                </c:pt>
                <c:pt idx="893">
                  <c:v>06-1974</c:v>
                </c:pt>
                <c:pt idx="894">
                  <c:v>07-1974</c:v>
                </c:pt>
                <c:pt idx="895">
                  <c:v>08-1974</c:v>
                </c:pt>
                <c:pt idx="896">
                  <c:v>09-1974</c:v>
                </c:pt>
                <c:pt idx="897">
                  <c:v>10-1974</c:v>
                </c:pt>
                <c:pt idx="898">
                  <c:v>11-1974</c:v>
                </c:pt>
                <c:pt idx="899">
                  <c:v>12-1974</c:v>
                </c:pt>
                <c:pt idx="900">
                  <c:v>01-1975</c:v>
                </c:pt>
                <c:pt idx="901">
                  <c:v>02-1975</c:v>
                </c:pt>
                <c:pt idx="902">
                  <c:v>03-1975</c:v>
                </c:pt>
                <c:pt idx="903">
                  <c:v>04-1975</c:v>
                </c:pt>
                <c:pt idx="904">
                  <c:v>05-1975</c:v>
                </c:pt>
                <c:pt idx="905">
                  <c:v>06-1975</c:v>
                </c:pt>
                <c:pt idx="906">
                  <c:v>07-1975</c:v>
                </c:pt>
                <c:pt idx="907">
                  <c:v>08-1975</c:v>
                </c:pt>
                <c:pt idx="908">
                  <c:v>09-1975</c:v>
                </c:pt>
                <c:pt idx="909">
                  <c:v>10-1975</c:v>
                </c:pt>
                <c:pt idx="910">
                  <c:v>11-1975</c:v>
                </c:pt>
                <c:pt idx="911">
                  <c:v>12-1975</c:v>
                </c:pt>
                <c:pt idx="912">
                  <c:v>01-1976</c:v>
                </c:pt>
                <c:pt idx="913">
                  <c:v>02-1976</c:v>
                </c:pt>
                <c:pt idx="914">
                  <c:v>03-1976</c:v>
                </c:pt>
                <c:pt idx="915">
                  <c:v>04-1976</c:v>
                </c:pt>
                <c:pt idx="916">
                  <c:v>05-1976</c:v>
                </c:pt>
                <c:pt idx="917">
                  <c:v>06-1976</c:v>
                </c:pt>
                <c:pt idx="918">
                  <c:v>07-1976</c:v>
                </c:pt>
                <c:pt idx="919">
                  <c:v>08-1976</c:v>
                </c:pt>
                <c:pt idx="920">
                  <c:v>09-1976</c:v>
                </c:pt>
                <c:pt idx="921">
                  <c:v>10-1976</c:v>
                </c:pt>
                <c:pt idx="922">
                  <c:v>11-1976</c:v>
                </c:pt>
                <c:pt idx="923">
                  <c:v>12-1976</c:v>
                </c:pt>
                <c:pt idx="924">
                  <c:v>01-1977</c:v>
                </c:pt>
                <c:pt idx="925">
                  <c:v>02-1977</c:v>
                </c:pt>
                <c:pt idx="926">
                  <c:v>03-1977</c:v>
                </c:pt>
                <c:pt idx="927">
                  <c:v>04-1977</c:v>
                </c:pt>
                <c:pt idx="928">
                  <c:v>05-1977</c:v>
                </c:pt>
                <c:pt idx="929">
                  <c:v>06-1977</c:v>
                </c:pt>
                <c:pt idx="930">
                  <c:v>07-1977</c:v>
                </c:pt>
                <c:pt idx="931">
                  <c:v>08-1977</c:v>
                </c:pt>
                <c:pt idx="932">
                  <c:v>09-1977</c:v>
                </c:pt>
                <c:pt idx="933">
                  <c:v>10-1977</c:v>
                </c:pt>
                <c:pt idx="934">
                  <c:v>11-1977</c:v>
                </c:pt>
                <c:pt idx="935">
                  <c:v>12-1977</c:v>
                </c:pt>
                <c:pt idx="936">
                  <c:v>01-1978</c:v>
                </c:pt>
                <c:pt idx="937">
                  <c:v>02-1978</c:v>
                </c:pt>
                <c:pt idx="938">
                  <c:v>03-1978</c:v>
                </c:pt>
                <c:pt idx="939">
                  <c:v>04-1978</c:v>
                </c:pt>
                <c:pt idx="940">
                  <c:v>05-1978</c:v>
                </c:pt>
                <c:pt idx="941">
                  <c:v>06-1978</c:v>
                </c:pt>
                <c:pt idx="942">
                  <c:v>07-1978</c:v>
                </c:pt>
                <c:pt idx="943">
                  <c:v>08-1978</c:v>
                </c:pt>
                <c:pt idx="944">
                  <c:v>09-1978</c:v>
                </c:pt>
                <c:pt idx="945">
                  <c:v>10-1978</c:v>
                </c:pt>
                <c:pt idx="946">
                  <c:v>11-1978</c:v>
                </c:pt>
                <c:pt idx="947">
                  <c:v>12-1978</c:v>
                </c:pt>
                <c:pt idx="948">
                  <c:v>01-1979</c:v>
                </c:pt>
                <c:pt idx="949">
                  <c:v>02-1979</c:v>
                </c:pt>
                <c:pt idx="950">
                  <c:v>03-1979</c:v>
                </c:pt>
                <c:pt idx="951">
                  <c:v>04-1979</c:v>
                </c:pt>
                <c:pt idx="952">
                  <c:v>05-1979</c:v>
                </c:pt>
                <c:pt idx="953">
                  <c:v>06-1979</c:v>
                </c:pt>
                <c:pt idx="954">
                  <c:v>07-1979</c:v>
                </c:pt>
                <c:pt idx="955">
                  <c:v>08-1979</c:v>
                </c:pt>
                <c:pt idx="956">
                  <c:v>09-1979</c:v>
                </c:pt>
                <c:pt idx="957">
                  <c:v>10-1979</c:v>
                </c:pt>
                <c:pt idx="958">
                  <c:v>11-1979</c:v>
                </c:pt>
                <c:pt idx="959">
                  <c:v>12-1979</c:v>
                </c:pt>
                <c:pt idx="960">
                  <c:v>01-1980</c:v>
                </c:pt>
                <c:pt idx="961">
                  <c:v>02-1980</c:v>
                </c:pt>
                <c:pt idx="962">
                  <c:v>03-1980</c:v>
                </c:pt>
                <c:pt idx="963">
                  <c:v>04-1980</c:v>
                </c:pt>
                <c:pt idx="964">
                  <c:v>05-1980</c:v>
                </c:pt>
                <c:pt idx="965">
                  <c:v>06-1980</c:v>
                </c:pt>
                <c:pt idx="966">
                  <c:v>07-1980</c:v>
                </c:pt>
                <c:pt idx="967">
                  <c:v>08-1980</c:v>
                </c:pt>
                <c:pt idx="968">
                  <c:v>09-1980</c:v>
                </c:pt>
                <c:pt idx="969">
                  <c:v>10-1980</c:v>
                </c:pt>
                <c:pt idx="970">
                  <c:v>11-1980</c:v>
                </c:pt>
                <c:pt idx="971">
                  <c:v>12-1980</c:v>
                </c:pt>
                <c:pt idx="972">
                  <c:v>01-1981</c:v>
                </c:pt>
                <c:pt idx="973">
                  <c:v>02-1981</c:v>
                </c:pt>
                <c:pt idx="974">
                  <c:v>03-1981</c:v>
                </c:pt>
                <c:pt idx="975">
                  <c:v>04-1981</c:v>
                </c:pt>
                <c:pt idx="976">
                  <c:v>05-1981</c:v>
                </c:pt>
                <c:pt idx="977">
                  <c:v>06-1981</c:v>
                </c:pt>
                <c:pt idx="978">
                  <c:v>07-1981</c:v>
                </c:pt>
                <c:pt idx="979">
                  <c:v>08-1981</c:v>
                </c:pt>
                <c:pt idx="980">
                  <c:v>09-1981</c:v>
                </c:pt>
                <c:pt idx="981">
                  <c:v>10-1981</c:v>
                </c:pt>
                <c:pt idx="982">
                  <c:v>11-1981</c:v>
                </c:pt>
                <c:pt idx="983">
                  <c:v>12-1981</c:v>
                </c:pt>
                <c:pt idx="984">
                  <c:v>01-1982</c:v>
                </c:pt>
                <c:pt idx="985">
                  <c:v>02-1982</c:v>
                </c:pt>
                <c:pt idx="986">
                  <c:v>03-1982</c:v>
                </c:pt>
                <c:pt idx="987">
                  <c:v>04-1982</c:v>
                </c:pt>
                <c:pt idx="988">
                  <c:v>05-1982</c:v>
                </c:pt>
                <c:pt idx="989">
                  <c:v>06-1982</c:v>
                </c:pt>
                <c:pt idx="990">
                  <c:v>07-1982</c:v>
                </c:pt>
                <c:pt idx="991">
                  <c:v>08-1982</c:v>
                </c:pt>
                <c:pt idx="992">
                  <c:v>09-1982</c:v>
                </c:pt>
                <c:pt idx="993">
                  <c:v>10-1982</c:v>
                </c:pt>
                <c:pt idx="994">
                  <c:v>11-1982</c:v>
                </c:pt>
                <c:pt idx="995">
                  <c:v>12-1982</c:v>
                </c:pt>
                <c:pt idx="996">
                  <c:v>01-1983</c:v>
                </c:pt>
                <c:pt idx="997">
                  <c:v>02-1983</c:v>
                </c:pt>
                <c:pt idx="998">
                  <c:v>03-1983</c:v>
                </c:pt>
                <c:pt idx="999">
                  <c:v>04-1983</c:v>
                </c:pt>
                <c:pt idx="1000">
                  <c:v>05-1983</c:v>
                </c:pt>
                <c:pt idx="1001">
                  <c:v>06-1983</c:v>
                </c:pt>
                <c:pt idx="1002">
                  <c:v>07-1983</c:v>
                </c:pt>
                <c:pt idx="1003">
                  <c:v>08-1983</c:v>
                </c:pt>
                <c:pt idx="1004">
                  <c:v>09-1983</c:v>
                </c:pt>
                <c:pt idx="1005">
                  <c:v>10-1983</c:v>
                </c:pt>
                <c:pt idx="1006">
                  <c:v>11-1983</c:v>
                </c:pt>
                <c:pt idx="1007">
                  <c:v>12-1983</c:v>
                </c:pt>
                <c:pt idx="1008">
                  <c:v>01-1984</c:v>
                </c:pt>
                <c:pt idx="1009">
                  <c:v>02-1984</c:v>
                </c:pt>
                <c:pt idx="1010">
                  <c:v>03-1984</c:v>
                </c:pt>
                <c:pt idx="1011">
                  <c:v>04-1984</c:v>
                </c:pt>
                <c:pt idx="1012">
                  <c:v>05-1984</c:v>
                </c:pt>
                <c:pt idx="1013">
                  <c:v>06-1984</c:v>
                </c:pt>
                <c:pt idx="1014">
                  <c:v>07-1984</c:v>
                </c:pt>
                <c:pt idx="1015">
                  <c:v>08-1984</c:v>
                </c:pt>
                <c:pt idx="1016">
                  <c:v>09-1984</c:v>
                </c:pt>
                <c:pt idx="1017">
                  <c:v>10-1984</c:v>
                </c:pt>
                <c:pt idx="1018">
                  <c:v>11-1984</c:v>
                </c:pt>
                <c:pt idx="1019">
                  <c:v>12-1984</c:v>
                </c:pt>
                <c:pt idx="1020">
                  <c:v>01-1985</c:v>
                </c:pt>
                <c:pt idx="1021">
                  <c:v>02-1985</c:v>
                </c:pt>
                <c:pt idx="1022">
                  <c:v>03-1985</c:v>
                </c:pt>
                <c:pt idx="1023">
                  <c:v>04-1985</c:v>
                </c:pt>
                <c:pt idx="1024">
                  <c:v>05-1985</c:v>
                </c:pt>
                <c:pt idx="1025">
                  <c:v>06-1985</c:v>
                </c:pt>
                <c:pt idx="1026">
                  <c:v>07-1985</c:v>
                </c:pt>
                <c:pt idx="1027">
                  <c:v>08-1985</c:v>
                </c:pt>
                <c:pt idx="1028">
                  <c:v>09-1985</c:v>
                </c:pt>
                <c:pt idx="1029">
                  <c:v>10-1985</c:v>
                </c:pt>
                <c:pt idx="1030">
                  <c:v>11-1985</c:v>
                </c:pt>
                <c:pt idx="1031">
                  <c:v>12-1985</c:v>
                </c:pt>
                <c:pt idx="1032">
                  <c:v>01-1986</c:v>
                </c:pt>
                <c:pt idx="1033">
                  <c:v>02-1986</c:v>
                </c:pt>
                <c:pt idx="1034">
                  <c:v>03-1986</c:v>
                </c:pt>
                <c:pt idx="1035">
                  <c:v>04-1986</c:v>
                </c:pt>
                <c:pt idx="1036">
                  <c:v>05-1986</c:v>
                </c:pt>
                <c:pt idx="1037">
                  <c:v>06-1986</c:v>
                </c:pt>
                <c:pt idx="1038">
                  <c:v>07-1986</c:v>
                </c:pt>
                <c:pt idx="1039">
                  <c:v>08-1986</c:v>
                </c:pt>
                <c:pt idx="1040">
                  <c:v>09-1986</c:v>
                </c:pt>
                <c:pt idx="1041">
                  <c:v>10-1986</c:v>
                </c:pt>
                <c:pt idx="1042">
                  <c:v>11-1986</c:v>
                </c:pt>
                <c:pt idx="1043">
                  <c:v>12-1986</c:v>
                </c:pt>
                <c:pt idx="1044">
                  <c:v>01-1987</c:v>
                </c:pt>
                <c:pt idx="1045">
                  <c:v>02-1987</c:v>
                </c:pt>
                <c:pt idx="1046">
                  <c:v>03-1987</c:v>
                </c:pt>
                <c:pt idx="1047">
                  <c:v>04-1987</c:v>
                </c:pt>
                <c:pt idx="1048">
                  <c:v>05-1987</c:v>
                </c:pt>
                <c:pt idx="1049">
                  <c:v>06-1987</c:v>
                </c:pt>
                <c:pt idx="1050">
                  <c:v>07-1987</c:v>
                </c:pt>
                <c:pt idx="1051">
                  <c:v>08-1987</c:v>
                </c:pt>
                <c:pt idx="1052">
                  <c:v>09-1987</c:v>
                </c:pt>
                <c:pt idx="1053">
                  <c:v>10-1987</c:v>
                </c:pt>
                <c:pt idx="1054">
                  <c:v>11-1987</c:v>
                </c:pt>
                <c:pt idx="1055">
                  <c:v>12-1987</c:v>
                </c:pt>
                <c:pt idx="1056">
                  <c:v>01-1988</c:v>
                </c:pt>
                <c:pt idx="1057">
                  <c:v>02-1988</c:v>
                </c:pt>
                <c:pt idx="1058">
                  <c:v>03-1988</c:v>
                </c:pt>
                <c:pt idx="1059">
                  <c:v>04-1988</c:v>
                </c:pt>
                <c:pt idx="1060">
                  <c:v>05-1988</c:v>
                </c:pt>
                <c:pt idx="1061">
                  <c:v>06-1988</c:v>
                </c:pt>
                <c:pt idx="1062">
                  <c:v>07-1988</c:v>
                </c:pt>
                <c:pt idx="1063">
                  <c:v>08-1988</c:v>
                </c:pt>
                <c:pt idx="1064">
                  <c:v>09-1988</c:v>
                </c:pt>
                <c:pt idx="1065">
                  <c:v>10-1988</c:v>
                </c:pt>
                <c:pt idx="1066">
                  <c:v>11-1988</c:v>
                </c:pt>
                <c:pt idx="1067">
                  <c:v>12-1988</c:v>
                </c:pt>
                <c:pt idx="1068">
                  <c:v>01-1989</c:v>
                </c:pt>
                <c:pt idx="1069">
                  <c:v>02-1989</c:v>
                </c:pt>
                <c:pt idx="1070">
                  <c:v>03-1989</c:v>
                </c:pt>
                <c:pt idx="1071">
                  <c:v>04-1989</c:v>
                </c:pt>
                <c:pt idx="1072">
                  <c:v>05-1989</c:v>
                </c:pt>
                <c:pt idx="1073">
                  <c:v>06-1989</c:v>
                </c:pt>
                <c:pt idx="1074">
                  <c:v>07-1989</c:v>
                </c:pt>
                <c:pt idx="1075">
                  <c:v>08-1989</c:v>
                </c:pt>
                <c:pt idx="1076">
                  <c:v>09-1989</c:v>
                </c:pt>
                <c:pt idx="1077">
                  <c:v>10-1989</c:v>
                </c:pt>
                <c:pt idx="1078">
                  <c:v>11-1989</c:v>
                </c:pt>
                <c:pt idx="1079">
                  <c:v>12-1989</c:v>
                </c:pt>
                <c:pt idx="1080">
                  <c:v>01-1990</c:v>
                </c:pt>
                <c:pt idx="1081">
                  <c:v>02-1990</c:v>
                </c:pt>
                <c:pt idx="1082">
                  <c:v>03-1990</c:v>
                </c:pt>
                <c:pt idx="1083">
                  <c:v>04-1990</c:v>
                </c:pt>
                <c:pt idx="1084">
                  <c:v>05-1990</c:v>
                </c:pt>
                <c:pt idx="1085">
                  <c:v>06-1990</c:v>
                </c:pt>
                <c:pt idx="1086">
                  <c:v>07-1990</c:v>
                </c:pt>
                <c:pt idx="1087">
                  <c:v>08-1990</c:v>
                </c:pt>
                <c:pt idx="1088">
                  <c:v>09-1990</c:v>
                </c:pt>
                <c:pt idx="1089">
                  <c:v>10-1990</c:v>
                </c:pt>
                <c:pt idx="1090">
                  <c:v>11-1990</c:v>
                </c:pt>
                <c:pt idx="1091">
                  <c:v>12-1990</c:v>
                </c:pt>
                <c:pt idx="1092">
                  <c:v>01-1991</c:v>
                </c:pt>
                <c:pt idx="1093">
                  <c:v>02-1991</c:v>
                </c:pt>
                <c:pt idx="1094">
                  <c:v>03-1991</c:v>
                </c:pt>
                <c:pt idx="1095">
                  <c:v>04-1991</c:v>
                </c:pt>
                <c:pt idx="1096">
                  <c:v>05-1991</c:v>
                </c:pt>
                <c:pt idx="1097">
                  <c:v>06-1991</c:v>
                </c:pt>
                <c:pt idx="1098">
                  <c:v>07-1991</c:v>
                </c:pt>
                <c:pt idx="1099">
                  <c:v>08-1991</c:v>
                </c:pt>
                <c:pt idx="1100">
                  <c:v>09-1991</c:v>
                </c:pt>
                <c:pt idx="1101">
                  <c:v>10-1991</c:v>
                </c:pt>
                <c:pt idx="1102">
                  <c:v>11-1991</c:v>
                </c:pt>
                <c:pt idx="1103">
                  <c:v>12-1991</c:v>
                </c:pt>
                <c:pt idx="1104">
                  <c:v>01-1992</c:v>
                </c:pt>
                <c:pt idx="1105">
                  <c:v>02-1992</c:v>
                </c:pt>
                <c:pt idx="1106">
                  <c:v>03-1992</c:v>
                </c:pt>
                <c:pt idx="1107">
                  <c:v>04-1992</c:v>
                </c:pt>
                <c:pt idx="1108">
                  <c:v>05-1992</c:v>
                </c:pt>
                <c:pt idx="1109">
                  <c:v>06-1992</c:v>
                </c:pt>
                <c:pt idx="1110">
                  <c:v>07-1992</c:v>
                </c:pt>
                <c:pt idx="1111">
                  <c:v>08-1992</c:v>
                </c:pt>
                <c:pt idx="1112">
                  <c:v>09-1992</c:v>
                </c:pt>
                <c:pt idx="1113">
                  <c:v>10-1992</c:v>
                </c:pt>
                <c:pt idx="1114">
                  <c:v>11-1992</c:v>
                </c:pt>
                <c:pt idx="1115">
                  <c:v>12-1992</c:v>
                </c:pt>
                <c:pt idx="1116">
                  <c:v>01-1993</c:v>
                </c:pt>
                <c:pt idx="1117">
                  <c:v>02-1993</c:v>
                </c:pt>
                <c:pt idx="1118">
                  <c:v>03-1993</c:v>
                </c:pt>
                <c:pt idx="1119">
                  <c:v>04-1993</c:v>
                </c:pt>
                <c:pt idx="1120">
                  <c:v>05-1993</c:v>
                </c:pt>
                <c:pt idx="1121">
                  <c:v>06-1993</c:v>
                </c:pt>
                <c:pt idx="1122">
                  <c:v>07-1993</c:v>
                </c:pt>
                <c:pt idx="1123">
                  <c:v>08-1993</c:v>
                </c:pt>
                <c:pt idx="1124">
                  <c:v>09-1993</c:v>
                </c:pt>
                <c:pt idx="1125">
                  <c:v>10-1993</c:v>
                </c:pt>
                <c:pt idx="1126">
                  <c:v>11-1993</c:v>
                </c:pt>
                <c:pt idx="1127">
                  <c:v>12-1993</c:v>
                </c:pt>
                <c:pt idx="1128">
                  <c:v>01-1994</c:v>
                </c:pt>
                <c:pt idx="1129">
                  <c:v>02-1994</c:v>
                </c:pt>
                <c:pt idx="1130">
                  <c:v>03-1994</c:v>
                </c:pt>
                <c:pt idx="1131">
                  <c:v>04-1994</c:v>
                </c:pt>
                <c:pt idx="1132">
                  <c:v>05-1994</c:v>
                </c:pt>
                <c:pt idx="1133">
                  <c:v>06-1994</c:v>
                </c:pt>
                <c:pt idx="1134">
                  <c:v>07-1994</c:v>
                </c:pt>
                <c:pt idx="1135">
                  <c:v>08-1994</c:v>
                </c:pt>
                <c:pt idx="1136">
                  <c:v>09-1994</c:v>
                </c:pt>
                <c:pt idx="1137">
                  <c:v>10-1994</c:v>
                </c:pt>
                <c:pt idx="1138">
                  <c:v>11-1994</c:v>
                </c:pt>
                <c:pt idx="1139">
                  <c:v>12-1994</c:v>
                </c:pt>
                <c:pt idx="1140">
                  <c:v>01-1995</c:v>
                </c:pt>
                <c:pt idx="1141">
                  <c:v>02-1995</c:v>
                </c:pt>
                <c:pt idx="1142">
                  <c:v>03-1995</c:v>
                </c:pt>
                <c:pt idx="1143">
                  <c:v>04-1995</c:v>
                </c:pt>
                <c:pt idx="1144">
                  <c:v>05-1995</c:v>
                </c:pt>
                <c:pt idx="1145">
                  <c:v>06-1995</c:v>
                </c:pt>
                <c:pt idx="1146">
                  <c:v>07-1995</c:v>
                </c:pt>
                <c:pt idx="1147">
                  <c:v>08-1995</c:v>
                </c:pt>
                <c:pt idx="1148">
                  <c:v>09-1995</c:v>
                </c:pt>
                <c:pt idx="1149">
                  <c:v>10-1995</c:v>
                </c:pt>
                <c:pt idx="1150">
                  <c:v>11-1995</c:v>
                </c:pt>
                <c:pt idx="1151">
                  <c:v>12-1995</c:v>
                </c:pt>
                <c:pt idx="1152">
                  <c:v>01-1996</c:v>
                </c:pt>
                <c:pt idx="1153">
                  <c:v>02-1996</c:v>
                </c:pt>
                <c:pt idx="1154">
                  <c:v>03-1996</c:v>
                </c:pt>
                <c:pt idx="1155">
                  <c:v>04-1996</c:v>
                </c:pt>
                <c:pt idx="1156">
                  <c:v>05-1996</c:v>
                </c:pt>
                <c:pt idx="1157">
                  <c:v>06-1996</c:v>
                </c:pt>
                <c:pt idx="1158">
                  <c:v>07-1996</c:v>
                </c:pt>
                <c:pt idx="1159">
                  <c:v>08-1996</c:v>
                </c:pt>
                <c:pt idx="1160">
                  <c:v>09-1996</c:v>
                </c:pt>
                <c:pt idx="1161">
                  <c:v>10-1996</c:v>
                </c:pt>
                <c:pt idx="1162">
                  <c:v>11-1996</c:v>
                </c:pt>
                <c:pt idx="1163">
                  <c:v>12-1996</c:v>
                </c:pt>
                <c:pt idx="1164">
                  <c:v>01-1997</c:v>
                </c:pt>
                <c:pt idx="1165">
                  <c:v>02-1997</c:v>
                </c:pt>
                <c:pt idx="1166">
                  <c:v>03-1997</c:v>
                </c:pt>
                <c:pt idx="1167">
                  <c:v>04-1997</c:v>
                </c:pt>
                <c:pt idx="1168">
                  <c:v>05-1997</c:v>
                </c:pt>
                <c:pt idx="1169">
                  <c:v>06-1997</c:v>
                </c:pt>
                <c:pt idx="1170">
                  <c:v>07-1997</c:v>
                </c:pt>
                <c:pt idx="1171">
                  <c:v>08-1997</c:v>
                </c:pt>
                <c:pt idx="1172">
                  <c:v>09-1997</c:v>
                </c:pt>
                <c:pt idx="1173">
                  <c:v>10-1997</c:v>
                </c:pt>
                <c:pt idx="1174">
                  <c:v>11-1997</c:v>
                </c:pt>
                <c:pt idx="1175">
                  <c:v>12-1997</c:v>
                </c:pt>
                <c:pt idx="1176">
                  <c:v>01-1998</c:v>
                </c:pt>
                <c:pt idx="1177">
                  <c:v>02-1998</c:v>
                </c:pt>
                <c:pt idx="1178">
                  <c:v>03-1998</c:v>
                </c:pt>
                <c:pt idx="1179">
                  <c:v>04-1998</c:v>
                </c:pt>
                <c:pt idx="1180">
                  <c:v>05-1998</c:v>
                </c:pt>
                <c:pt idx="1181">
                  <c:v>06-1998</c:v>
                </c:pt>
                <c:pt idx="1182">
                  <c:v>07-1998</c:v>
                </c:pt>
                <c:pt idx="1183">
                  <c:v>08-1998</c:v>
                </c:pt>
                <c:pt idx="1184">
                  <c:v>09-1998</c:v>
                </c:pt>
                <c:pt idx="1185">
                  <c:v>10-1998</c:v>
                </c:pt>
                <c:pt idx="1186">
                  <c:v>11-1998</c:v>
                </c:pt>
                <c:pt idx="1187">
                  <c:v>12-1998</c:v>
                </c:pt>
                <c:pt idx="1188">
                  <c:v>01-1999</c:v>
                </c:pt>
                <c:pt idx="1189">
                  <c:v>02-1999</c:v>
                </c:pt>
                <c:pt idx="1190">
                  <c:v>03-1999</c:v>
                </c:pt>
                <c:pt idx="1191">
                  <c:v>04-1999</c:v>
                </c:pt>
                <c:pt idx="1192">
                  <c:v>05-1999</c:v>
                </c:pt>
                <c:pt idx="1193">
                  <c:v>06-1999</c:v>
                </c:pt>
                <c:pt idx="1194">
                  <c:v>07-1999</c:v>
                </c:pt>
                <c:pt idx="1195">
                  <c:v>08-1999</c:v>
                </c:pt>
                <c:pt idx="1196">
                  <c:v>09-1999</c:v>
                </c:pt>
                <c:pt idx="1197">
                  <c:v>10-1999</c:v>
                </c:pt>
                <c:pt idx="1198">
                  <c:v>11-1999</c:v>
                </c:pt>
                <c:pt idx="1199">
                  <c:v>12-1999</c:v>
                </c:pt>
                <c:pt idx="1200">
                  <c:v>01-2000</c:v>
                </c:pt>
                <c:pt idx="1201">
                  <c:v>02-2000</c:v>
                </c:pt>
                <c:pt idx="1202">
                  <c:v>03-2000</c:v>
                </c:pt>
                <c:pt idx="1203">
                  <c:v>04-2000</c:v>
                </c:pt>
                <c:pt idx="1204">
                  <c:v>05-2000</c:v>
                </c:pt>
                <c:pt idx="1205">
                  <c:v>06-2000</c:v>
                </c:pt>
                <c:pt idx="1206">
                  <c:v>07-2000</c:v>
                </c:pt>
                <c:pt idx="1207">
                  <c:v>08-2000</c:v>
                </c:pt>
                <c:pt idx="1208">
                  <c:v>09-2000</c:v>
                </c:pt>
                <c:pt idx="1209">
                  <c:v>10-2000</c:v>
                </c:pt>
                <c:pt idx="1210">
                  <c:v>11-2000</c:v>
                </c:pt>
                <c:pt idx="1211">
                  <c:v>12-2000</c:v>
                </c:pt>
                <c:pt idx="1212">
                  <c:v>01-2001</c:v>
                </c:pt>
                <c:pt idx="1213">
                  <c:v>02-2001</c:v>
                </c:pt>
                <c:pt idx="1214">
                  <c:v>03-2001</c:v>
                </c:pt>
                <c:pt idx="1215">
                  <c:v>04-2001</c:v>
                </c:pt>
                <c:pt idx="1216">
                  <c:v>05-2001</c:v>
                </c:pt>
                <c:pt idx="1217">
                  <c:v>06-2001</c:v>
                </c:pt>
                <c:pt idx="1218">
                  <c:v>07-2001</c:v>
                </c:pt>
                <c:pt idx="1219">
                  <c:v>08-2001</c:v>
                </c:pt>
                <c:pt idx="1220">
                  <c:v>09-2001</c:v>
                </c:pt>
                <c:pt idx="1221">
                  <c:v>10-2001</c:v>
                </c:pt>
                <c:pt idx="1222">
                  <c:v>11-2001</c:v>
                </c:pt>
                <c:pt idx="1223">
                  <c:v>12-2001</c:v>
                </c:pt>
                <c:pt idx="1224">
                  <c:v>01-2002</c:v>
                </c:pt>
                <c:pt idx="1225">
                  <c:v>02-2002</c:v>
                </c:pt>
                <c:pt idx="1226">
                  <c:v>03-2002</c:v>
                </c:pt>
                <c:pt idx="1227">
                  <c:v>04-2002</c:v>
                </c:pt>
                <c:pt idx="1228">
                  <c:v>05-2002</c:v>
                </c:pt>
                <c:pt idx="1229">
                  <c:v>06-2002</c:v>
                </c:pt>
                <c:pt idx="1230">
                  <c:v>07-2002</c:v>
                </c:pt>
                <c:pt idx="1231">
                  <c:v>08-2002</c:v>
                </c:pt>
                <c:pt idx="1232">
                  <c:v>09-2002</c:v>
                </c:pt>
                <c:pt idx="1233">
                  <c:v>10-2002</c:v>
                </c:pt>
                <c:pt idx="1234">
                  <c:v>11-2002</c:v>
                </c:pt>
                <c:pt idx="1235">
                  <c:v>12-2002</c:v>
                </c:pt>
                <c:pt idx="1236">
                  <c:v>01-2003</c:v>
                </c:pt>
                <c:pt idx="1237">
                  <c:v>02-2003</c:v>
                </c:pt>
                <c:pt idx="1238">
                  <c:v>03-2003</c:v>
                </c:pt>
                <c:pt idx="1239">
                  <c:v>04-2003</c:v>
                </c:pt>
                <c:pt idx="1240">
                  <c:v>05-2003</c:v>
                </c:pt>
                <c:pt idx="1241">
                  <c:v>06-2003</c:v>
                </c:pt>
                <c:pt idx="1242">
                  <c:v>07-2003</c:v>
                </c:pt>
                <c:pt idx="1243">
                  <c:v>08-2003</c:v>
                </c:pt>
                <c:pt idx="1244">
                  <c:v>09-2003</c:v>
                </c:pt>
                <c:pt idx="1245">
                  <c:v>10-2003</c:v>
                </c:pt>
                <c:pt idx="1246">
                  <c:v>11-2003</c:v>
                </c:pt>
                <c:pt idx="1247">
                  <c:v>12-2003</c:v>
                </c:pt>
                <c:pt idx="1248">
                  <c:v>01-2004</c:v>
                </c:pt>
                <c:pt idx="1249">
                  <c:v>02-2004</c:v>
                </c:pt>
                <c:pt idx="1250">
                  <c:v>03-2004</c:v>
                </c:pt>
                <c:pt idx="1251">
                  <c:v>04-2004</c:v>
                </c:pt>
                <c:pt idx="1252">
                  <c:v>05-2004</c:v>
                </c:pt>
                <c:pt idx="1253">
                  <c:v>06-2004</c:v>
                </c:pt>
                <c:pt idx="1254">
                  <c:v>07-2004</c:v>
                </c:pt>
                <c:pt idx="1255">
                  <c:v>08-2004</c:v>
                </c:pt>
                <c:pt idx="1256">
                  <c:v>09-2004</c:v>
                </c:pt>
                <c:pt idx="1257">
                  <c:v>10-2004</c:v>
                </c:pt>
                <c:pt idx="1258">
                  <c:v>11-2004</c:v>
                </c:pt>
                <c:pt idx="1259">
                  <c:v>12-2004</c:v>
                </c:pt>
                <c:pt idx="1260">
                  <c:v>01-2005</c:v>
                </c:pt>
                <c:pt idx="1261">
                  <c:v>02-2005</c:v>
                </c:pt>
                <c:pt idx="1262">
                  <c:v>03-2005</c:v>
                </c:pt>
                <c:pt idx="1263">
                  <c:v>04-2005</c:v>
                </c:pt>
                <c:pt idx="1264">
                  <c:v>05-2005</c:v>
                </c:pt>
                <c:pt idx="1265">
                  <c:v>06-2005</c:v>
                </c:pt>
                <c:pt idx="1266">
                  <c:v>07-2005</c:v>
                </c:pt>
                <c:pt idx="1267">
                  <c:v>08-2005</c:v>
                </c:pt>
                <c:pt idx="1268">
                  <c:v>09-2005</c:v>
                </c:pt>
                <c:pt idx="1269">
                  <c:v>10-2005</c:v>
                </c:pt>
                <c:pt idx="1270">
                  <c:v>11-2005</c:v>
                </c:pt>
                <c:pt idx="1271">
                  <c:v>12-2005</c:v>
                </c:pt>
                <c:pt idx="1272">
                  <c:v>01-2006</c:v>
                </c:pt>
                <c:pt idx="1273">
                  <c:v>02-2006</c:v>
                </c:pt>
                <c:pt idx="1274">
                  <c:v>03-2006</c:v>
                </c:pt>
                <c:pt idx="1275">
                  <c:v>04-2006</c:v>
                </c:pt>
                <c:pt idx="1276">
                  <c:v>05-2006</c:v>
                </c:pt>
                <c:pt idx="1277">
                  <c:v>06-2006</c:v>
                </c:pt>
                <c:pt idx="1278">
                  <c:v>07-2006</c:v>
                </c:pt>
                <c:pt idx="1279">
                  <c:v>08-2006</c:v>
                </c:pt>
                <c:pt idx="1280">
                  <c:v>09-2006</c:v>
                </c:pt>
                <c:pt idx="1281">
                  <c:v>10-2006</c:v>
                </c:pt>
                <c:pt idx="1282">
                  <c:v>11-2006</c:v>
                </c:pt>
                <c:pt idx="1283">
                  <c:v>12-2006</c:v>
                </c:pt>
                <c:pt idx="1284">
                  <c:v>01-2007</c:v>
                </c:pt>
                <c:pt idx="1285">
                  <c:v>02-2007</c:v>
                </c:pt>
                <c:pt idx="1286">
                  <c:v>03-2007</c:v>
                </c:pt>
                <c:pt idx="1287">
                  <c:v>04-2007</c:v>
                </c:pt>
                <c:pt idx="1288">
                  <c:v>05-2007</c:v>
                </c:pt>
                <c:pt idx="1289">
                  <c:v>06-2007</c:v>
                </c:pt>
                <c:pt idx="1290">
                  <c:v>07-2007</c:v>
                </c:pt>
                <c:pt idx="1291">
                  <c:v>08-2007</c:v>
                </c:pt>
                <c:pt idx="1292">
                  <c:v>09-2007</c:v>
                </c:pt>
                <c:pt idx="1293">
                  <c:v>10-2007</c:v>
                </c:pt>
                <c:pt idx="1294">
                  <c:v>11-2007</c:v>
                </c:pt>
                <c:pt idx="1295">
                  <c:v>12-2007</c:v>
                </c:pt>
                <c:pt idx="1296">
                  <c:v>01-2008</c:v>
                </c:pt>
                <c:pt idx="1297">
                  <c:v>02-2008</c:v>
                </c:pt>
                <c:pt idx="1298">
                  <c:v>03-2008</c:v>
                </c:pt>
                <c:pt idx="1299">
                  <c:v>04-2008</c:v>
                </c:pt>
                <c:pt idx="1300">
                  <c:v>05-2008</c:v>
                </c:pt>
                <c:pt idx="1301">
                  <c:v>06-2008</c:v>
                </c:pt>
                <c:pt idx="1302">
                  <c:v>07-2008</c:v>
                </c:pt>
                <c:pt idx="1303">
                  <c:v>08-2008</c:v>
                </c:pt>
                <c:pt idx="1304">
                  <c:v>09-2008</c:v>
                </c:pt>
                <c:pt idx="1305">
                  <c:v>10-2008</c:v>
                </c:pt>
                <c:pt idx="1306">
                  <c:v>11-2008</c:v>
                </c:pt>
                <c:pt idx="1307">
                  <c:v>12-2008</c:v>
                </c:pt>
                <c:pt idx="1308">
                  <c:v>01-2009</c:v>
                </c:pt>
                <c:pt idx="1309">
                  <c:v>02-2009</c:v>
                </c:pt>
                <c:pt idx="1310">
                  <c:v>03-2009</c:v>
                </c:pt>
                <c:pt idx="1311">
                  <c:v>04-2009</c:v>
                </c:pt>
                <c:pt idx="1312">
                  <c:v>05-2009</c:v>
                </c:pt>
                <c:pt idx="1313">
                  <c:v>06-2009</c:v>
                </c:pt>
                <c:pt idx="1314">
                  <c:v>07-2009</c:v>
                </c:pt>
                <c:pt idx="1315">
                  <c:v>08-2009</c:v>
                </c:pt>
                <c:pt idx="1316">
                  <c:v>09-2009</c:v>
                </c:pt>
                <c:pt idx="1317">
                  <c:v>10-2009</c:v>
                </c:pt>
                <c:pt idx="1318">
                  <c:v>11-2009</c:v>
                </c:pt>
                <c:pt idx="1319">
                  <c:v>12-2009</c:v>
                </c:pt>
                <c:pt idx="1320">
                  <c:v>01-2010</c:v>
                </c:pt>
                <c:pt idx="1321">
                  <c:v>02-2010</c:v>
                </c:pt>
                <c:pt idx="1322">
                  <c:v>03-2010</c:v>
                </c:pt>
                <c:pt idx="1323">
                  <c:v>04-2010</c:v>
                </c:pt>
                <c:pt idx="1324">
                  <c:v>05-2010</c:v>
                </c:pt>
                <c:pt idx="1325">
                  <c:v>06-2010</c:v>
                </c:pt>
                <c:pt idx="1326">
                  <c:v>07-2010</c:v>
                </c:pt>
                <c:pt idx="1327">
                  <c:v>08-2010</c:v>
                </c:pt>
                <c:pt idx="1328">
                  <c:v>09-2010</c:v>
                </c:pt>
                <c:pt idx="1329">
                  <c:v>10-2010</c:v>
                </c:pt>
                <c:pt idx="1330">
                  <c:v>11-2010</c:v>
                </c:pt>
                <c:pt idx="1331">
                  <c:v>12-2010</c:v>
                </c:pt>
                <c:pt idx="1332">
                  <c:v>01-2011</c:v>
                </c:pt>
                <c:pt idx="1333">
                  <c:v>02-2011</c:v>
                </c:pt>
                <c:pt idx="1334">
                  <c:v>03-2011</c:v>
                </c:pt>
                <c:pt idx="1335">
                  <c:v>04-2011</c:v>
                </c:pt>
                <c:pt idx="1336">
                  <c:v>05-2011</c:v>
                </c:pt>
                <c:pt idx="1337">
                  <c:v>06-2011</c:v>
                </c:pt>
                <c:pt idx="1338">
                  <c:v>07-2011</c:v>
                </c:pt>
                <c:pt idx="1339">
                  <c:v>08-2011</c:v>
                </c:pt>
                <c:pt idx="1340">
                  <c:v>09-2011</c:v>
                </c:pt>
                <c:pt idx="1341">
                  <c:v>10-2011</c:v>
                </c:pt>
                <c:pt idx="1342">
                  <c:v>11-2011</c:v>
                </c:pt>
                <c:pt idx="1343">
                  <c:v>12-2011</c:v>
                </c:pt>
                <c:pt idx="1344">
                  <c:v>01-2012</c:v>
                </c:pt>
                <c:pt idx="1345">
                  <c:v>02-2012</c:v>
                </c:pt>
                <c:pt idx="1346">
                  <c:v>03-2012</c:v>
                </c:pt>
                <c:pt idx="1347">
                  <c:v>04-2012</c:v>
                </c:pt>
                <c:pt idx="1348">
                  <c:v>05-2012</c:v>
                </c:pt>
                <c:pt idx="1349">
                  <c:v>06-2012</c:v>
                </c:pt>
                <c:pt idx="1350">
                  <c:v>07-2012</c:v>
                </c:pt>
                <c:pt idx="1351">
                  <c:v>08-2012</c:v>
                </c:pt>
                <c:pt idx="1352">
                  <c:v>09-2012</c:v>
                </c:pt>
                <c:pt idx="1353">
                  <c:v>10-2012</c:v>
                </c:pt>
                <c:pt idx="1354">
                  <c:v>11-2012</c:v>
                </c:pt>
                <c:pt idx="1355">
                  <c:v>12-2012</c:v>
                </c:pt>
                <c:pt idx="1356">
                  <c:v>01-2013</c:v>
                </c:pt>
                <c:pt idx="1357">
                  <c:v>02-2013</c:v>
                </c:pt>
                <c:pt idx="1358">
                  <c:v>03-2013</c:v>
                </c:pt>
                <c:pt idx="1359">
                  <c:v>04-2013</c:v>
                </c:pt>
                <c:pt idx="1360">
                  <c:v>05-2013</c:v>
                </c:pt>
                <c:pt idx="1361">
                  <c:v>06-2013</c:v>
                </c:pt>
                <c:pt idx="1362">
                  <c:v>07-2013</c:v>
                </c:pt>
                <c:pt idx="1363">
                  <c:v>08-2013</c:v>
                </c:pt>
                <c:pt idx="1364">
                  <c:v>09-2013</c:v>
                </c:pt>
                <c:pt idx="1365">
                  <c:v>10-2013</c:v>
                </c:pt>
                <c:pt idx="1366">
                  <c:v>11-2013</c:v>
                </c:pt>
                <c:pt idx="1367">
                  <c:v>12-2013</c:v>
                </c:pt>
                <c:pt idx="1368">
                  <c:v>01-2014</c:v>
                </c:pt>
                <c:pt idx="1369">
                  <c:v>02-2014</c:v>
                </c:pt>
                <c:pt idx="1370">
                  <c:v>03-2014</c:v>
                </c:pt>
                <c:pt idx="1371">
                  <c:v>04-2014</c:v>
                </c:pt>
                <c:pt idx="1372">
                  <c:v>05-2014</c:v>
                </c:pt>
                <c:pt idx="1373">
                  <c:v>06-2014</c:v>
                </c:pt>
                <c:pt idx="1374">
                  <c:v>07-2014</c:v>
                </c:pt>
                <c:pt idx="1375">
                  <c:v>08-2014</c:v>
                </c:pt>
                <c:pt idx="1376">
                  <c:v>09-2014</c:v>
                </c:pt>
                <c:pt idx="1377">
                  <c:v>10-2014</c:v>
                </c:pt>
                <c:pt idx="1378">
                  <c:v>11-2014</c:v>
                </c:pt>
                <c:pt idx="1379">
                  <c:v>12-2014</c:v>
                </c:pt>
                <c:pt idx="1380">
                  <c:v>01-2015</c:v>
                </c:pt>
                <c:pt idx="1381">
                  <c:v>02-2015</c:v>
                </c:pt>
                <c:pt idx="1382">
                  <c:v>03-2015</c:v>
                </c:pt>
                <c:pt idx="1383">
                  <c:v>04-2015</c:v>
                </c:pt>
                <c:pt idx="1384">
                  <c:v>05-2015</c:v>
                </c:pt>
                <c:pt idx="1385">
                  <c:v>06-2015</c:v>
                </c:pt>
                <c:pt idx="1386">
                  <c:v>07-2015</c:v>
                </c:pt>
                <c:pt idx="1387">
                  <c:v>08-2015</c:v>
                </c:pt>
                <c:pt idx="1388">
                  <c:v>09-2015</c:v>
                </c:pt>
                <c:pt idx="1389">
                  <c:v>10-2015</c:v>
                </c:pt>
                <c:pt idx="1390">
                  <c:v>11-2015</c:v>
                </c:pt>
                <c:pt idx="1391">
                  <c:v>12-2015</c:v>
                </c:pt>
                <c:pt idx="1392">
                  <c:v>01-2016</c:v>
                </c:pt>
                <c:pt idx="1393">
                  <c:v>02-2016</c:v>
                </c:pt>
                <c:pt idx="1394">
                  <c:v>03-2016</c:v>
                </c:pt>
                <c:pt idx="1395">
                  <c:v>04-2016</c:v>
                </c:pt>
                <c:pt idx="1396">
                  <c:v>05-2016</c:v>
                </c:pt>
                <c:pt idx="1397">
                  <c:v>06-2016</c:v>
                </c:pt>
                <c:pt idx="1398">
                  <c:v>07-2016</c:v>
                </c:pt>
                <c:pt idx="1399">
                  <c:v>08-2016</c:v>
                </c:pt>
                <c:pt idx="1400">
                  <c:v>09-2016</c:v>
                </c:pt>
                <c:pt idx="1401">
                  <c:v>10-2016</c:v>
                </c:pt>
                <c:pt idx="1402">
                  <c:v>11-2016</c:v>
                </c:pt>
                <c:pt idx="1403">
                  <c:v>12-2016</c:v>
                </c:pt>
                <c:pt idx="1404">
                  <c:v>01-2017</c:v>
                </c:pt>
                <c:pt idx="1405">
                  <c:v>02-2017</c:v>
                </c:pt>
                <c:pt idx="1406">
                  <c:v>03-2017</c:v>
                </c:pt>
                <c:pt idx="1407">
                  <c:v>04-2017</c:v>
                </c:pt>
                <c:pt idx="1408">
                  <c:v>05-2017</c:v>
                </c:pt>
                <c:pt idx="1409">
                  <c:v>06-2017</c:v>
                </c:pt>
                <c:pt idx="1410">
                  <c:v>07-2017</c:v>
                </c:pt>
                <c:pt idx="1411">
                  <c:v>08-2017</c:v>
                </c:pt>
                <c:pt idx="1412">
                  <c:v>09-2017</c:v>
                </c:pt>
                <c:pt idx="1413">
                  <c:v>10-2017</c:v>
                </c:pt>
                <c:pt idx="1414">
                  <c:v>11-2017</c:v>
                </c:pt>
                <c:pt idx="1415">
                  <c:v>12-2017</c:v>
                </c:pt>
                <c:pt idx="1416">
                  <c:v>01-2018</c:v>
                </c:pt>
                <c:pt idx="1417">
                  <c:v>02-2018</c:v>
                </c:pt>
                <c:pt idx="1418">
                  <c:v>03-2018</c:v>
                </c:pt>
                <c:pt idx="1419">
                  <c:v>04-2018</c:v>
                </c:pt>
                <c:pt idx="1420">
                  <c:v>05-2018</c:v>
                </c:pt>
                <c:pt idx="1421">
                  <c:v>06-2018</c:v>
                </c:pt>
                <c:pt idx="1422">
                  <c:v>07-2018</c:v>
                </c:pt>
                <c:pt idx="1423">
                  <c:v>08-2018</c:v>
                </c:pt>
                <c:pt idx="1424">
                  <c:v>09-2018</c:v>
                </c:pt>
                <c:pt idx="1425">
                  <c:v>10-2018</c:v>
                </c:pt>
                <c:pt idx="1426">
                  <c:v>11-2018</c:v>
                </c:pt>
                <c:pt idx="1427">
                  <c:v>12-2018</c:v>
                </c:pt>
                <c:pt idx="1428">
                  <c:v>01-2019</c:v>
                </c:pt>
                <c:pt idx="1429">
                  <c:v>02-2019</c:v>
                </c:pt>
                <c:pt idx="1430">
                  <c:v>03-2019</c:v>
                </c:pt>
                <c:pt idx="1431">
                  <c:v>04-2019</c:v>
                </c:pt>
                <c:pt idx="1432">
                  <c:v>05-2019</c:v>
                </c:pt>
                <c:pt idx="1433">
                  <c:v>06-2019</c:v>
                </c:pt>
                <c:pt idx="1434">
                  <c:v>07-2019</c:v>
                </c:pt>
                <c:pt idx="1435">
                  <c:v>08-2019</c:v>
                </c:pt>
                <c:pt idx="1436">
                  <c:v>09-2019</c:v>
                </c:pt>
                <c:pt idx="1437">
                  <c:v>10-2019</c:v>
                </c:pt>
                <c:pt idx="1438">
                  <c:v>11-2019</c:v>
                </c:pt>
                <c:pt idx="1439">
                  <c:v>12-2019</c:v>
                </c:pt>
                <c:pt idx="1440">
                  <c:v>01-2020</c:v>
                </c:pt>
                <c:pt idx="1441">
                  <c:v>02-2020</c:v>
                </c:pt>
                <c:pt idx="1442">
                  <c:v>03-2020</c:v>
                </c:pt>
                <c:pt idx="1443">
                  <c:v>04-2020</c:v>
                </c:pt>
              </c:strCache>
            </c:strRef>
          </c:cat>
          <c:val>
            <c:numRef>
              <c:f>VIXproxies_monthly!$D$191:$D$1633</c:f>
              <c:numCache>
                <c:formatCode>General</c:formatCode>
                <c:ptCount val="1443"/>
                <c:pt idx="1080" formatCode="0.00">
                  <c:v>23.347272727272728</c:v>
                </c:pt>
                <c:pt idx="1081" formatCode="0.00">
                  <c:v>23.262631578947367</c:v>
                </c:pt>
                <c:pt idx="1082" formatCode="0.00">
                  <c:v>20.062272727272727</c:v>
                </c:pt>
                <c:pt idx="1083" formatCode="0.00">
                  <c:v>21.403500000000001</c:v>
                </c:pt>
                <c:pt idx="1084" formatCode="0.00">
                  <c:v>18.097727272727273</c:v>
                </c:pt>
                <c:pt idx="1085" formatCode="0.00">
                  <c:v>16.822380952380954</c:v>
                </c:pt>
                <c:pt idx="1086" formatCode="0.00">
                  <c:v>18.392857142857142</c:v>
                </c:pt>
                <c:pt idx="1087" formatCode="0.00">
                  <c:v>28.175217391304347</c:v>
                </c:pt>
                <c:pt idx="1088" formatCode="0.00">
                  <c:v>29.10736842105263</c:v>
                </c:pt>
                <c:pt idx="1089" formatCode="0.00">
                  <c:v>29.625652173913043</c:v>
                </c:pt>
                <c:pt idx="1090" formatCode="0.00">
                  <c:v>24.885714285714286</c:v>
                </c:pt>
                <c:pt idx="1091" formatCode="0.00">
                  <c:v>23.363</c:v>
                </c:pt>
                <c:pt idx="1092" formatCode="0.00">
                  <c:v>27.42909090909091</c:v>
                </c:pt>
                <c:pt idx="1093" formatCode="0.00">
                  <c:v>21.598421052631579</c:v>
                </c:pt>
                <c:pt idx="1094" formatCode="0.00">
                  <c:v>17.74421052631579</c:v>
                </c:pt>
                <c:pt idx="1095" formatCode="0.00">
                  <c:v>17.372727272727271</c:v>
                </c:pt>
                <c:pt idx="1096" formatCode="0.00">
                  <c:v>16.932272727272728</c:v>
                </c:pt>
                <c:pt idx="1097" formatCode="0.00">
                  <c:v>17.135000000000002</c:v>
                </c:pt>
                <c:pt idx="1098" formatCode="0.00">
                  <c:v>17.294090909090908</c:v>
                </c:pt>
                <c:pt idx="1099" formatCode="0.00">
                  <c:v>15.681363636363637</c:v>
                </c:pt>
                <c:pt idx="1100" formatCode="0.00">
                  <c:v>16.956499999999998</c:v>
                </c:pt>
                <c:pt idx="1101" formatCode="0.00">
                  <c:v>16.363913043478259</c:v>
                </c:pt>
                <c:pt idx="1102" formatCode="0.00">
                  <c:v>17.773499999999999</c:v>
                </c:pt>
                <c:pt idx="1103" formatCode="0.00">
                  <c:v>18.347619047619048</c:v>
                </c:pt>
                <c:pt idx="1104" formatCode="0.00">
                  <c:v>17.683181818181819</c:v>
                </c:pt>
                <c:pt idx="1105" formatCode="0.00">
                  <c:v>17.477368421052631</c:v>
                </c:pt>
                <c:pt idx="1106" formatCode="0.00">
                  <c:v>17.520454545454545</c:v>
                </c:pt>
                <c:pt idx="1107" formatCode="0.00">
                  <c:v>16.562857142857144</c:v>
                </c:pt>
                <c:pt idx="1108" formatCode="0.00">
                  <c:v>15.077</c:v>
                </c:pt>
                <c:pt idx="1109" formatCode="0.00">
                  <c:v>15.203181818181818</c:v>
                </c:pt>
                <c:pt idx="1110" formatCode="0.00">
                  <c:v>13.601818181818182</c:v>
                </c:pt>
                <c:pt idx="1111" formatCode="0.00">
                  <c:v>14.421904761904761</c:v>
                </c:pt>
                <c:pt idx="1112" formatCode="0.00">
                  <c:v>13.696666666666667</c:v>
                </c:pt>
                <c:pt idx="1113" formatCode="0.00">
                  <c:v>17.636818181818182</c:v>
                </c:pt>
                <c:pt idx="1114" formatCode="0.00">
                  <c:v>14.4245</c:v>
                </c:pt>
                <c:pt idx="1115" formatCode="0.00">
                  <c:v>12.191363636363636</c:v>
                </c:pt>
                <c:pt idx="1116" formatCode="0.00">
                  <c:v>12.409000000000001</c:v>
                </c:pt>
                <c:pt idx="1117" formatCode="0.00">
                  <c:v>13.721578947368421</c:v>
                </c:pt>
                <c:pt idx="1118" formatCode="0.00">
                  <c:v>13.606086956521739</c:v>
                </c:pt>
                <c:pt idx="1119" formatCode="0.00">
                  <c:v>12.84095238095238</c:v>
                </c:pt>
                <c:pt idx="1120" formatCode="0.00">
                  <c:v>13.606</c:v>
                </c:pt>
                <c:pt idx="1121" formatCode="0.00">
                  <c:v>12.524090909090908</c:v>
                </c:pt>
                <c:pt idx="1122" formatCode="0.00">
                  <c:v>11.50047619047619</c:v>
                </c:pt>
                <c:pt idx="1123" formatCode="0.00">
                  <c:v>11.928636363636363</c:v>
                </c:pt>
                <c:pt idx="1124" formatCode="0.00">
                  <c:v>12.931428571428571</c:v>
                </c:pt>
                <c:pt idx="1125" formatCode="0.00">
                  <c:v>11.875238095238096</c:v>
                </c:pt>
                <c:pt idx="1126" formatCode="0.00">
                  <c:v>14.083809523809524</c:v>
                </c:pt>
                <c:pt idx="1127" formatCode="0.00">
                  <c:v>11.356363636363636</c:v>
                </c:pt>
                <c:pt idx="1128" formatCode="0.00">
                  <c:v>11.290476190476191</c:v>
                </c:pt>
                <c:pt idx="1129" formatCode="0.00">
                  <c:v>13.64421052631579</c:v>
                </c:pt>
                <c:pt idx="1130" formatCode="0.00">
                  <c:v>15.223478260869566</c:v>
                </c:pt>
                <c:pt idx="1131" formatCode="0.00">
                  <c:v>16.471052631578946</c:v>
                </c:pt>
                <c:pt idx="1132" formatCode="0.00">
                  <c:v>13.897142857142857</c:v>
                </c:pt>
                <c:pt idx="1133" formatCode="0.00">
                  <c:v>13.408636363636363</c:v>
                </c:pt>
                <c:pt idx="1134" formatCode="0.00">
                  <c:v>12.484500000000001</c:v>
                </c:pt>
                <c:pt idx="1135" formatCode="0.00">
                  <c:v>11.889130434782608</c:v>
                </c:pt>
                <c:pt idx="1136" formatCode="0.00">
                  <c:v>13.233333333333333</c:v>
                </c:pt>
                <c:pt idx="1137" formatCode="0.00">
                  <c:v>15.245238095238095</c:v>
                </c:pt>
                <c:pt idx="1138" formatCode="0.00">
                  <c:v>16.383809523809525</c:v>
                </c:pt>
                <c:pt idx="1139" formatCode="0.00">
                  <c:v>14.177142857142858</c:v>
                </c:pt>
                <c:pt idx="1140" formatCode="0.00">
                  <c:v>12.274285714285714</c:v>
                </c:pt>
                <c:pt idx="1141" formatCode="0.00">
                  <c:v>11.47</c:v>
                </c:pt>
                <c:pt idx="1142" formatCode="0.00">
                  <c:v>12.166521739130435</c:v>
                </c:pt>
                <c:pt idx="1143" formatCode="0.00">
                  <c:v>12.442631578947369</c:v>
                </c:pt>
                <c:pt idx="1144" formatCode="0.00">
                  <c:v>12.265909090909091</c:v>
                </c:pt>
                <c:pt idx="1145" formatCode="0.00">
                  <c:v>11.896818181818182</c:v>
                </c:pt>
                <c:pt idx="1146" formatCode="0.00">
                  <c:v>12.513999999999999</c:v>
                </c:pt>
                <c:pt idx="1147" formatCode="0.00">
                  <c:v>12.798260869565217</c:v>
                </c:pt>
                <c:pt idx="1148" formatCode="0.00">
                  <c:v>12.057</c:v>
                </c:pt>
                <c:pt idx="1149" formatCode="0.00">
                  <c:v>14.357272727272727</c:v>
                </c:pt>
                <c:pt idx="1150" formatCode="0.00">
                  <c:v>12.469047619047618</c:v>
                </c:pt>
                <c:pt idx="1151" formatCode="0.00">
                  <c:v>11.7485</c:v>
                </c:pt>
                <c:pt idx="1152" formatCode="0.00">
                  <c:v>13.473636363636363</c:v>
                </c:pt>
                <c:pt idx="1153" formatCode="0.00">
                  <c:v>15.032999999999999</c:v>
                </c:pt>
                <c:pt idx="1154" formatCode="0.00">
                  <c:v>17.762380952380951</c:v>
                </c:pt>
                <c:pt idx="1155" formatCode="0.00">
                  <c:v>16.575238095238095</c:v>
                </c:pt>
                <c:pt idx="1156" formatCode="0.00">
                  <c:v>16.146363636363635</c:v>
                </c:pt>
                <c:pt idx="1157" formatCode="0.00">
                  <c:v>16.395</c:v>
                </c:pt>
                <c:pt idx="1158" formatCode="0.00">
                  <c:v>17.978636363636365</c:v>
                </c:pt>
                <c:pt idx="1159" formatCode="0.00">
                  <c:v>15.760454545454545</c:v>
                </c:pt>
                <c:pt idx="1160" formatCode="0.00">
                  <c:v>16.577999999999999</c:v>
                </c:pt>
                <c:pt idx="1161" formatCode="0.00">
                  <c:v>16.381739130434784</c:v>
                </c:pt>
                <c:pt idx="1162" formatCode="0.00">
                  <c:v>15.997</c:v>
                </c:pt>
                <c:pt idx="1163" formatCode="0.00">
                  <c:v>19.260952380952382</c:v>
                </c:pt>
                <c:pt idx="1164" formatCode="0.00">
                  <c:v>19.473333333333333</c:v>
                </c:pt>
                <c:pt idx="1165" formatCode="0.00">
                  <c:v>20.139473684210525</c:v>
                </c:pt>
                <c:pt idx="1166" formatCode="0.00">
                  <c:v>20.170000000000002</c:v>
                </c:pt>
                <c:pt idx="1167" formatCode="0.00">
                  <c:v>19.662272727272729</c:v>
                </c:pt>
                <c:pt idx="1168" formatCode="0.00">
                  <c:v>19.924761904761905</c:v>
                </c:pt>
                <c:pt idx="1169" formatCode="0.00">
                  <c:v>20.194285714285716</c:v>
                </c:pt>
                <c:pt idx="1170" formatCode="0.00">
                  <c:v>20.529090909090908</c:v>
                </c:pt>
                <c:pt idx="1171" formatCode="0.00">
                  <c:v>23.084761904761905</c:v>
                </c:pt>
                <c:pt idx="1172" formatCode="0.00">
                  <c:v>23.812380952380952</c:v>
                </c:pt>
                <c:pt idx="1173" formatCode="0.00">
                  <c:v>23.87086956521739</c:v>
                </c:pt>
                <c:pt idx="1174" formatCode="0.00">
                  <c:v>32.206111111111113</c:v>
                </c:pt>
                <c:pt idx="1175" formatCode="0.00">
                  <c:v>26.276363636363637</c:v>
                </c:pt>
                <c:pt idx="1176" formatCode="0.00">
                  <c:v>23.866499999999998</c:v>
                </c:pt>
                <c:pt idx="1177" formatCode="0.00">
                  <c:v>19.998947368421053</c:v>
                </c:pt>
                <c:pt idx="1178" formatCode="0.00">
                  <c:v>20.158636363636365</c:v>
                </c:pt>
                <c:pt idx="1179" formatCode="0.00">
                  <c:v>22.028571428571428</c:v>
                </c:pt>
                <c:pt idx="1180" formatCode="0.00">
                  <c:v>20.873999999999999</c:v>
                </c:pt>
                <c:pt idx="1181" formatCode="0.00">
                  <c:v>21.662727272727274</c:v>
                </c:pt>
                <c:pt idx="1182" formatCode="0.00">
                  <c:v>19.93</c:v>
                </c:pt>
                <c:pt idx="1183" formatCode="0.00">
                  <c:v>31.588095238095239</c:v>
                </c:pt>
                <c:pt idx="1184" formatCode="0.00">
                  <c:v>38.204761904761902</c:v>
                </c:pt>
                <c:pt idx="1185" formatCode="0.00">
                  <c:v>36.608181818181819</c:v>
                </c:pt>
                <c:pt idx="1186" formatCode="0.00">
                  <c:v>26.222999999999999</c:v>
                </c:pt>
                <c:pt idx="1187" formatCode="0.00">
                  <c:v>25.47909090909091</c:v>
                </c:pt>
                <c:pt idx="1188" formatCode="0.00">
                  <c:v>28.035263157894736</c:v>
                </c:pt>
                <c:pt idx="1189" formatCode="0.00">
                  <c:v>28.822631578947369</c:v>
                </c:pt>
                <c:pt idx="1190" formatCode="0.00">
                  <c:v>25.309565217391306</c:v>
                </c:pt>
                <c:pt idx="1191" formatCode="0.00">
                  <c:v>23.478571428571428</c:v>
                </c:pt>
                <c:pt idx="1192" formatCode="0.00">
                  <c:v>26.204499999999999</c:v>
                </c:pt>
                <c:pt idx="1193" formatCode="0.00">
                  <c:v>23.626363636363635</c:v>
                </c:pt>
                <c:pt idx="1194" formatCode="0.00">
                  <c:v>21.04904761904762</c:v>
                </c:pt>
                <c:pt idx="1195" formatCode="0.00">
                  <c:v>24.323636363636364</c:v>
                </c:pt>
                <c:pt idx="1196" formatCode="0.00">
                  <c:v>24.541428571428572</c:v>
                </c:pt>
                <c:pt idx="1197" formatCode="0.00">
                  <c:v>24.021428571428572</c:v>
                </c:pt>
                <c:pt idx="1198" formatCode="0.00">
                  <c:v>21.818095238095239</c:v>
                </c:pt>
                <c:pt idx="1199" formatCode="0.00">
                  <c:v>22.15909090909091</c:v>
                </c:pt>
                <c:pt idx="1200" formatCode="0.00">
                  <c:v>23.202000000000002</c:v>
                </c:pt>
                <c:pt idx="1201" formatCode="0.00">
                  <c:v>23.595500000000001</c:v>
                </c:pt>
                <c:pt idx="1202" formatCode="0.00">
                  <c:v>22.718260869565217</c:v>
                </c:pt>
                <c:pt idx="1203" formatCode="0.00">
                  <c:v>27.164210526315788</c:v>
                </c:pt>
                <c:pt idx="1204" formatCode="0.00">
                  <c:v>26.37318181818182</c:v>
                </c:pt>
                <c:pt idx="1205" formatCode="0.00">
                  <c:v>21.54</c:v>
                </c:pt>
                <c:pt idx="1206" formatCode="0.00">
                  <c:v>19.893000000000001</c:v>
                </c:pt>
                <c:pt idx="1207" formatCode="0.00">
                  <c:v>18.088695652173914</c:v>
                </c:pt>
                <c:pt idx="1208" formatCode="0.00">
                  <c:v>19.6875</c:v>
                </c:pt>
                <c:pt idx="1209" formatCode="0.00">
                  <c:v>25.2</c:v>
                </c:pt>
                <c:pt idx="1210" formatCode="0.00">
                  <c:v>26.382857142857144</c:v>
                </c:pt>
                <c:pt idx="1211" formatCode="0.00">
                  <c:v>26.5305</c:v>
                </c:pt>
                <c:pt idx="1212" formatCode="0.00">
                  <c:v>24.918571428571429</c:v>
                </c:pt>
                <c:pt idx="1213" formatCode="0.00">
                  <c:v>23.411578947368422</c:v>
                </c:pt>
                <c:pt idx="1214" formatCode="0.00">
                  <c:v>28.496818181818181</c:v>
                </c:pt>
                <c:pt idx="1215" formatCode="0.00">
                  <c:v>28.134</c:v>
                </c:pt>
                <c:pt idx="1216" formatCode="0.00">
                  <c:v>22.94409090909091</c:v>
                </c:pt>
                <c:pt idx="1217" formatCode="0.00">
                  <c:v>20.94047619047619</c:v>
                </c:pt>
                <c:pt idx="1218" formatCode="0.00">
                  <c:v>22.316190476190478</c:v>
                </c:pt>
                <c:pt idx="1219" formatCode="0.00">
                  <c:v>21.861739130434781</c:v>
                </c:pt>
                <c:pt idx="1220" formatCode="0.00">
                  <c:v>35.065333333333335</c:v>
                </c:pt>
                <c:pt idx="1221" formatCode="0.00">
                  <c:v>32.721304347826084</c:v>
                </c:pt>
                <c:pt idx="1222" formatCode="0.00">
                  <c:v>26.63095238095238</c:v>
                </c:pt>
                <c:pt idx="1223" formatCode="0.00">
                  <c:v>23.72</c:v>
                </c:pt>
                <c:pt idx="1224" formatCode="0.00">
                  <c:v>22.252857142857142</c:v>
                </c:pt>
                <c:pt idx="1225" formatCode="0.00">
                  <c:v>22.875789473684211</c:v>
                </c:pt>
                <c:pt idx="1226" formatCode="0.00">
                  <c:v>18.984999999999999</c:v>
                </c:pt>
                <c:pt idx="1227" formatCode="0.00">
                  <c:v>19.900454545454547</c:v>
                </c:pt>
                <c:pt idx="1228" formatCode="0.00">
                  <c:v>20.087727272727271</c:v>
                </c:pt>
                <c:pt idx="1229" formatCode="0.00">
                  <c:v>25.271000000000001</c:v>
                </c:pt>
                <c:pt idx="1230" formatCode="0.00">
                  <c:v>34.049545454545452</c:v>
                </c:pt>
                <c:pt idx="1231" formatCode="0.00">
                  <c:v>33.742727272727272</c:v>
                </c:pt>
                <c:pt idx="1232" formatCode="0.00">
                  <c:v>37.647500000000001</c:v>
                </c:pt>
                <c:pt idx="1233" formatCode="0.00">
                  <c:v>35.243043478260873</c:v>
                </c:pt>
                <c:pt idx="1234" formatCode="0.00">
                  <c:v>28.175000000000001</c:v>
                </c:pt>
                <c:pt idx="1235" formatCode="0.00">
                  <c:v>28.210476190476189</c:v>
                </c:pt>
                <c:pt idx="1236" formatCode="0.00">
                  <c:v>27.424285714285713</c:v>
                </c:pt>
                <c:pt idx="1237" formatCode="0.00">
                  <c:v>32.218421052631577</c:v>
                </c:pt>
                <c:pt idx="1238" formatCode="0.00">
                  <c:v>30.634285714285713</c:v>
                </c:pt>
                <c:pt idx="1239" formatCode="0.00">
                  <c:v>23.991904761904763</c:v>
                </c:pt>
                <c:pt idx="1240" formatCode="0.00">
                  <c:v>20.23952380952381</c:v>
                </c:pt>
                <c:pt idx="1241" formatCode="0.00">
                  <c:v>20.362380952380953</c:v>
                </c:pt>
                <c:pt idx="1242" formatCode="0.00">
                  <c:v>19.161363636363635</c:v>
                </c:pt>
                <c:pt idx="1243" formatCode="0.00">
                  <c:v>19.274285714285714</c:v>
                </c:pt>
                <c:pt idx="1244" formatCode="0.00">
                  <c:v>19.532380952380951</c:v>
                </c:pt>
                <c:pt idx="1245" formatCode="0.00">
                  <c:v>18.023478260869567</c:v>
                </c:pt>
                <c:pt idx="1246" formatCode="0.00">
                  <c:v>17.401052631578949</c:v>
                </c:pt>
                <c:pt idx="1247" formatCode="0.00">
                  <c:v>16.826363636363638</c:v>
                </c:pt>
                <c:pt idx="1248" formatCode="0.00">
                  <c:v>16.100999999999999</c:v>
                </c:pt>
                <c:pt idx="1249" formatCode="0.00">
                  <c:v>15.99842105263158</c:v>
                </c:pt>
                <c:pt idx="1250" formatCode="0.00">
                  <c:v>17.687391304347827</c:v>
                </c:pt>
                <c:pt idx="1251" formatCode="0.00">
                  <c:v>15.698571428571428</c:v>
                </c:pt>
                <c:pt idx="1252" formatCode="0.00">
                  <c:v>17.704999999999998</c:v>
                </c:pt>
                <c:pt idx="1253" formatCode="0.00">
                  <c:v>15.357142857142858</c:v>
                </c:pt>
                <c:pt idx="1254" formatCode="0.00">
                  <c:v>15.502380952380953</c:v>
                </c:pt>
                <c:pt idx="1255" formatCode="0.00">
                  <c:v>16.684090909090909</c:v>
                </c:pt>
                <c:pt idx="1256" formatCode="0.00">
                  <c:v>14.080952380952381</c:v>
                </c:pt>
                <c:pt idx="1257" formatCode="0.00">
                  <c:v>14.973809523809523</c:v>
                </c:pt>
                <c:pt idx="1258" formatCode="0.00">
                  <c:v>13.577142857142857</c:v>
                </c:pt>
                <c:pt idx="1259" formatCode="0.00">
                  <c:v>12.459545454545454</c:v>
                </c:pt>
                <c:pt idx="1260" formatCode="0.00">
                  <c:v>13.438000000000001</c:v>
                </c:pt>
                <c:pt idx="1261" formatCode="0.00">
                  <c:v>11.708947368421052</c:v>
                </c:pt>
                <c:pt idx="1262" formatCode="0.00">
                  <c:v>13.126363636363637</c:v>
                </c:pt>
                <c:pt idx="1263" formatCode="0.00">
                  <c:v>14.459047619047618</c:v>
                </c:pt>
                <c:pt idx="1264" formatCode="0.00">
                  <c:v>13.967619047619047</c:v>
                </c:pt>
                <c:pt idx="1265" formatCode="0.00">
                  <c:v>11.868636363636364</c:v>
                </c:pt>
                <c:pt idx="1266" formatCode="0.00">
                  <c:v>11.048999999999999</c:v>
                </c:pt>
                <c:pt idx="1267" formatCode="0.00">
                  <c:v>12.951304347826087</c:v>
                </c:pt>
                <c:pt idx="1268" formatCode="0.00">
                  <c:v>12.628095238095238</c:v>
                </c:pt>
                <c:pt idx="1269" formatCode="0.00">
                  <c:v>14.937619047619048</c:v>
                </c:pt>
                <c:pt idx="1270" formatCode="0.00">
                  <c:v>12.147619047619047</c:v>
                </c:pt>
                <c:pt idx="1271" formatCode="0.00">
                  <c:v>11.26</c:v>
                </c:pt>
                <c:pt idx="1272" formatCode="0.00">
                  <c:v>12.036</c:v>
                </c:pt>
                <c:pt idx="1273" formatCode="0.00">
                  <c:v>12.471052631578948</c:v>
                </c:pt>
                <c:pt idx="1274" formatCode="0.00">
                  <c:v>11.693913043478261</c:v>
                </c:pt>
                <c:pt idx="1275" formatCode="0.00">
                  <c:v>11.847368421052632</c:v>
                </c:pt>
                <c:pt idx="1276" formatCode="0.00">
                  <c:v>14.454545454545455</c:v>
                </c:pt>
                <c:pt idx="1277" formatCode="0.00">
                  <c:v>16.918636363636363</c:v>
                </c:pt>
                <c:pt idx="1278" formatCode="0.00">
                  <c:v>15.326000000000001</c:v>
                </c:pt>
                <c:pt idx="1279" formatCode="0.00">
                  <c:v>13.351739130434783</c:v>
                </c:pt>
                <c:pt idx="1280" formatCode="0.00">
                  <c:v>12.1845</c:v>
                </c:pt>
                <c:pt idx="1281" formatCode="0.00">
                  <c:v>11.306363636363637</c:v>
                </c:pt>
                <c:pt idx="1282" formatCode="0.00">
                  <c:v>10.817619047619047</c:v>
                </c:pt>
                <c:pt idx="1283" formatCode="0.00">
                  <c:v>10.964499999999999</c:v>
                </c:pt>
                <c:pt idx="1284" formatCode="0.00">
                  <c:v>11.0425</c:v>
                </c:pt>
                <c:pt idx="1285" formatCode="0.00">
                  <c:v>11.155263157894737</c:v>
                </c:pt>
                <c:pt idx="1286" formatCode="0.00">
                  <c:v>15.162727272727272</c:v>
                </c:pt>
                <c:pt idx="1287" formatCode="0.00">
                  <c:v>12.933</c:v>
                </c:pt>
                <c:pt idx="1288" formatCode="0.00">
                  <c:v>13.297727272727272</c:v>
                </c:pt>
                <c:pt idx="1289" formatCode="0.00">
                  <c:v>14.947619047619048</c:v>
                </c:pt>
                <c:pt idx="1290" formatCode="0.00">
                  <c:v>17.273333333333333</c:v>
                </c:pt>
                <c:pt idx="1291" formatCode="0.00">
                  <c:v>25.026086956521738</c:v>
                </c:pt>
                <c:pt idx="1292" formatCode="0.00">
                  <c:v>22.198947368421052</c:v>
                </c:pt>
                <c:pt idx="1293" formatCode="0.00">
                  <c:v>19.115652173913045</c:v>
                </c:pt>
                <c:pt idx="1294" formatCode="0.00">
                  <c:v>25.582380952380952</c:v>
                </c:pt>
                <c:pt idx="1295" formatCode="0.00">
                  <c:v>21.651</c:v>
                </c:pt>
                <c:pt idx="1296" formatCode="0.00">
                  <c:v>25.816190476190478</c:v>
                </c:pt>
                <c:pt idx="1297" formatCode="0.00">
                  <c:v>25.456</c:v>
                </c:pt>
                <c:pt idx="1298" formatCode="0.00">
                  <c:v>27.1035</c:v>
                </c:pt>
                <c:pt idx="1299" formatCode="0.00">
                  <c:v>21.562727272727273</c:v>
                </c:pt>
                <c:pt idx="1300" formatCode="0.00">
                  <c:v>18.303333333333335</c:v>
                </c:pt>
                <c:pt idx="1301" formatCode="0.00">
                  <c:v>22.110476190476192</c:v>
                </c:pt>
                <c:pt idx="1302" formatCode="0.00">
                  <c:v>24.321363636363635</c:v>
                </c:pt>
                <c:pt idx="1303" formatCode="0.00">
                  <c:v>20.695714285714285</c:v>
                </c:pt>
                <c:pt idx="1304" formatCode="0.00">
                  <c:v>30.238571428571429</c:v>
                </c:pt>
                <c:pt idx="1305" formatCode="0.00">
                  <c:v>61.177391304347829</c:v>
                </c:pt>
                <c:pt idx="1306" formatCode="0.00">
                  <c:v>62.639473684210529</c:v>
                </c:pt>
                <c:pt idx="1307" formatCode="0.00">
                  <c:v>52.405000000000001</c:v>
                </c:pt>
                <c:pt idx="1308" formatCode="0.00">
                  <c:v>44.683</c:v>
                </c:pt>
                <c:pt idx="1309" formatCode="0.00">
                  <c:v>45.570526315789472</c:v>
                </c:pt>
                <c:pt idx="1310" formatCode="0.00">
                  <c:v>44.795454545454547</c:v>
                </c:pt>
                <c:pt idx="1311" formatCode="0.00">
                  <c:v>38.063809523809525</c:v>
                </c:pt>
                <c:pt idx="1312" formatCode="0.00">
                  <c:v>31.978000000000002</c:v>
                </c:pt>
                <c:pt idx="1313" formatCode="0.00">
                  <c:v>29.140454545454546</c:v>
                </c:pt>
                <c:pt idx="1314" formatCode="0.00">
                  <c:v>26.162727272727274</c:v>
                </c:pt>
                <c:pt idx="1315" formatCode="0.00">
                  <c:v>25.337142857142858</c:v>
                </c:pt>
                <c:pt idx="1316" formatCode="0.00">
                  <c:v>24.926666666666666</c:v>
                </c:pt>
                <c:pt idx="1317" formatCode="0.00">
                  <c:v>24.252272727272729</c:v>
                </c:pt>
                <c:pt idx="1318" formatCode="0.00">
                  <c:v>23.7835</c:v>
                </c:pt>
                <c:pt idx="1319" formatCode="0.00">
                  <c:v>21.239545454545453</c:v>
                </c:pt>
                <c:pt idx="1320" formatCode="0.00">
                  <c:v>20.643157894736841</c:v>
                </c:pt>
                <c:pt idx="1321" formatCode="0.00">
                  <c:v>22.54</c:v>
                </c:pt>
                <c:pt idx="1322" formatCode="0.00">
                  <c:v>17.767391304347825</c:v>
                </c:pt>
                <c:pt idx="1323" formatCode="0.00">
                  <c:v>17.424285714285713</c:v>
                </c:pt>
                <c:pt idx="1324" formatCode="0.00">
                  <c:v>31.929500000000001</c:v>
                </c:pt>
                <c:pt idx="1325" formatCode="0.00">
                  <c:v>29.916363636363638</c:v>
                </c:pt>
                <c:pt idx="1326" formatCode="0.00">
                  <c:v>25.565238095238094</c:v>
                </c:pt>
                <c:pt idx="1327" formatCode="0.00">
                  <c:v>24.745909090909091</c:v>
                </c:pt>
                <c:pt idx="1328" formatCode="0.00">
                  <c:v>22.517619047619046</c:v>
                </c:pt>
                <c:pt idx="1329" formatCode="0.00">
                  <c:v>20.373333333333335</c:v>
                </c:pt>
                <c:pt idx="1330" formatCode="0.00">
                  <c:v>20.095714285714287</c:v>
                </c:pt>
                <c:pt idx="1331" formatCode="0.00">
                  <c:v>17.569545454545455</c:v>
                </c:pt>
                <c:pt idx="1332" formatCode="0.00">
                  <c:v>17.3155</c:v>
                </c:pt>
                <c:pt idx="1333" formatCode="0.00">
                  <c:v>17.43</c:v>
                </c:pt>
                <c:pt idx="1334" formatCode="0.00">
                  <c:v>20.723478260869566</c:v>
                </c:pt>
                <c:pt idx="1335" formatCode="0.00">
                  <c:v>16.244</c:v>
                </c:pt>
                <c:pt idx="1336" formatCode="0.00">
                  <c:v>16.911428571428573</c:v>
                </c:pt>
                <c:pt idx="1337" formatCode="0.00">
                  <c:v>19.153181818181817</c:v>
                </c:pt>
                <c:pt idx="1338" formatCode="0.00">
                  <c:v>19.227499999999999</c:v>
                </c:pt>
                <c:pt idx="1339" formatCode="0.00">
                  <c:v>35.029130434782608</c:v>
                </c:pt>
                <c:pt idx="1340" formatCode="0.00">
                  <c:v>36.53</c:v>
                </c:pt>
                <c:pt idx="1341" formatCode="0.00">
                  <c:v>32.829047619047621</c:v>
                </c:pt>
                <c:pt idx="1342" formatCode="0.00">
                  <c:v>31.941904761904762</c:v>
                </c:pt>
                <c:pt idx="1343" formatCode="0.00">
                  <c:v>25.047619047619047</c:v>
                </c:pt>
                <c:pt idx="1344" formatCode="0.00">
                  <c:v>20.228000000000002</c:v>
                </c:pt>
                <c:pt idx="1345" formatCode="0.00">
                  <c:v>18.420500000000001</c:v>
                </c:pt>
                <c:pt idx="1346" formatCode="0.00">
                  <c:v>16.167272727272728</c:v>
                </c:pt>
                <c:pt idx="1347" formatCode="0.00">
                  <c:v>17.823</c:v>
                </c:pt>
                <c:pt idx="1348" formatCode="0.00">
                  <c:v>21.00181818181818</c:v>
                </c:pt>
                <c:pt idx="1349" formatCode="0.00">
                  <c:v>21.13095238095238</c:v>
                </c:pt>
                <c:pt idx="1350" formatCode="0.00">
                  <c:v>17.565238095238094</c:v>
                </c:pt>
                <c:pt idx="1351" formatCode="0.00">
                  <c:v>15.689565217391305</c:v>
                </c:pt>
                <c:pt idx="1352" formatCode="0.00">
                  <c:v>15.284736842105263</c:v>
                </c:pt>
                <c:pt idx="1353" formatCode="0.00">
                  <c:v>16.276190476190475</c:v>
                </c:pt>
                <c:pt idx="1354" formatCode="0.00">
                  <c:v>16.70190476190476</c:v>
                </c:pt>
                <c:pt idx="1355" formatCode="0.00">
                  <c:v>17.306999999999999</c:v>
                </c:pt>
                <c:pt idx="1356" formatCode="0.00">
                  <c:v>13.505238095238095</c:v>
                </c:pt>
                <c:pt idx="1357" formatCode="0.00">
                  <c:v>14.072631578947368</c:v>
                </c:pt>
                <c:pt idx="1358" formatCode="0.00">
                  <c:v>13.031499999999999</c:v>
                </c:pt>
                <c:pt idx="1359" formatCode="0.00">
                  <c:v>13.967272727272727</c:v>
                </c:pt>
                <c:pt idx="1360" formatCode="0.00">
                  <c:v>13.493636363636364</c:v>
                </c:pt>
                <c:pt idx="1361" formatCode="0.00">
                  <c:v>17.2715</c:v>
                </c:pt>
                <c:pt idx="1362" formatCode="0.00">
                  <c:v>13.974545454545455</c:v>
                </c:pt>
                <c:pt idx="1363" formatCode="0.00">
                  <c:v>14.21</c:v>
                </c:pt>
                <c:pt idx="1364" formatCode="0.00">
                  <c:v>14.692</c:v>
                </c:pt>
                <c:pt idx="1365" formatCode="0.00">
                  <c:v>15.407826086956522</c:v>
                </c:pt>
                <c:pt idx="1366" formatCode="0.00">
                  <c:v>12.923999999999999</c:v>
                </c:pt>
                <c:pt idx="1367" formatCode="0.00">
                  <c:v>14.192380952380953</c:v>
                </c:pt>
                <c:pt idx="1368" formatCode="0.00">
                  <c:v>14.240952380952381</c:v>
                </c:pt>
                <c:pt idx="1369" formatCode="0.00">
                  <c:v>15.47</c:v>
                </c:pt>
                <c:pt idx="1370" formatCode="0.00">
                  <c:v>14.836666666666666</c:v>
                </c:pt>
                <c:pt idx="1371" formatCode="0.00">
                  <c:v>14.198095238095238</c:v>
                </c:pt>
                <c:pt idx="1372" formatCode="0.00">
                  <c:v>12.475238095238096</c:v>
                </c:pt>
                <c:pt idx="1373" formatCode="0.00">
                  <c:v>11.541428571428572</c:v>
                </c:pt>
                <c:pt idx="1374" formatCode="0.00">
                  <c:v>12.296363636363637</c:v>
                </c:pt>
                <c:pt idx="1375" formatCode="0.00">
                  <c:v>13.491904761904761</c:v>
                </c:pt>
                <c:pt idx="1376" formatCode="0.00">
                  <c:v>13.466666666666667</c:v>
                </c:pt>
                <c:pt idx="1377" formatCode="0.00">
                  <c:v>18.058695652173913</c:v>
                </c:pt>
                <c:pt idx="1378" formatCode="0.00">
                  <c:v>13.413157894736843</c:v>
                </c:pt>
                <c:pt idx="1379" formatCode="0.00">
                  <c:v>16.292272727272728</c:v>
                </c:pt>
                <c:pt idx="1380" formatCode="0.00">
                  <c:v>19.119499999999999</c:v>
                </c:pt>
                <c:pt idx="1381" formatCode="0.00">
                  <c:v>15.90421052631579</c:v>
                </c:pt>
                <c:pt idx="1382" formatCode="0.00">
                  <c:v>14.812727272727273</c:v>
                </c:pt>
                <c:pt idx="1383" formatCode="0.00">
                  <c:v>13.494761904761905</c:v>
                </c:pt>
                <c:pt idx="1384" formatCode="0.00">
                  <c:v>13.3385</c:v>
                </c:pt>
                <c:pt idx="1385" formatCode="0.00">
                  <c:v>14.339545454545455</c:v>
                </c:pt>
                <c:pt idx="1386" formatCode="0.00">
                  <c:v>14.352727272727273</c:v>
                </c:pt>
                <c:pt idx="1387" formatCode="0.00">
                  <c:v>19.428095238095239</c:v>
                </c:pt>
                <c:pt idx="1388" formatCode="0.00">
                  <c:v>24.377142857142857</c:v>
                </c:pt>
                <c:pt idx="1389" formatCode="0.00">
                  <c:v>16.789545454545454</c:v>
                </c:pt>
                <c:pt idx="1390" formatCode="0.00">
                  <c:v>16.21</c:v>
                </c:pt>
                <c:pt idx="1391" formatCode="0.00">
                  <c:v>18.025454545454547</c:v>
                </c:pt>
                <c:pt idx="1392" formatCode="0.00">
                  <c:v>23.717894736842105</c:v>
                </c:pt>
                <c:pt idx="1393" formatCode="0.00">
                  <c:v>22.516999999999999</c:v>
                </c:pt>
                <c:pt idx="1394" formatCode="0.00">
                  <c:v>15.84909090909091</c:v>
                </c:pt>
                <c:pt idx="1395" formatCode="0.00">
                  <c:v>14.300476190476191</c:v>
                </c:pt>
                <c:pt idx="1396" formatCode="0.00">
                  <c:v>14.852857142857143</c:v>
                </c:pt>
                <c:pt idx="1397" formatCode="0.00">
                  <c:v>17.774545454545454</c:v>
                </c:pt>
                <c:pt idx="1398" formatCode="0.00">
                  <c:v>13.1585</c:v>
                </c:pt>
                <c:pt idx="1399" formatCode="0.00">
                  <c:v>12.399565217391304</c:v>
                </c:pt>
                <c:pt idx="1400" formatCode="0.00">
                  <c:v>14.21952380952381</c:v>
                </c:pt>
                <c:pt idx="1401" formatCode="0.00">
                  <c:v>14.585238095238095</c:v>
                </c:pt>
                <c:pt idx="1402" formatCode="0.00">
                  <c:v>15.236190476190476</c:v>
                </c:pt>
                <c:pt idx="1403" formatCode="0.00">
                  <c:v>12.472380952380952</c:v>
                </c:pt>
                <c:pt idx="1404" formatCode="0.00">
                  <c:v>11.608499999999999</c:v>
                </c:pt>
                <c:pt idx="1405" formatCode="0.00">
                  <c:v>11.530526315789473</c:v>
                </c:pt>
                <c:pt idx="1406" formatCode="0.00">
                  <c:v>11.897826086956522</c:v>
                </c:pt>
                <c:pt idx="1407" formatCode="0.00">
                  <c:v>13.136315789473684</c:v>
                </c:pt>
                <c:pt idx="1408" formatCode="0.00">
                  <c:v>10.862272727272726</c:v>
                </c:pt>
                <c:pt idx="1409" formatCode="0.00">
                  <c:v>10.513636363636364</c:v>
                </c:pt>
                <c:pt idx="1410" formatCode="0.00">
                  <c:v>10.2645</c:v>
                </c:pt>
                <c:pt idx="1411" formatCode="0.00">
                  <c:v>11.975652173913044</c:v>
                </c:pt>
                <c:pt idx="1412" formatCode="0.00">
                  <c:v>10.438000000000001</c:v>
                </c:pt>
                <c:pt idx="1413" formatCode="0.00">
                  <c:v>10.125454545454545</c:v>
                </c:pt>
                <c:pt idx="1414" formatCode="0.00">
                  <c:v>10.540476190476191</c:v>
                </c:pt>
                <c:pt idx="1415" formatCode="0.00">
                  <c:v>10.2645</c:v>
                </c:pt>
                <c:pt idx="1416" formatCode="0.00">
                  <c:v>11.062380952380952</c:v>
                </c:pt>
                <c:pt idx="1417" formatCode="0.00">
                  <c:v>22.464736842105264</c:v>
                </c:pt>
                <c:pt idx="1418" formatCode="0.00">
                  <c:v>19.023809523809526</c:v>
                </c:pt>
                <c:pt idx="1419" formatCode="0.00">
                  <c:v>18.267619047619046</c:v>
                </c:pt>
                <c:pt idx="1420" formatCode="0.00">
                  <c:v>14.124545454545455</c:v>
                </c:pt>
                <c:pt idx="1421" formatCode="0.00">
                  <c:v>13.678095238095239</c:v>
                </c:pt>
                <c:pt idx="1422" formatCode="0.00">
                  <c:v>13.147619047619047</c:v>
                </c:pt>
                <c:pt idx="1423" formatCode="0.00">
                  <c:v>12.54695652173913</c:v>
                </c:pt>
                <c:pt idx="1424" formatCode="0.00">
                  <c:v>12.910526315789474</c:v>
                </c:pt>
                <c:pt idx="1425" formatCode="0.00">
                  <c:v>19.35217391304348</c:v>
                </c:pt>
                <c:pt idx="1426" formatCode="0.00">
                  <c:v>19.38904761904762</c:v>
                </c:pt>
                <c:pt idx="1427" formatCode="0.00">
                  <c:v>24.953157894736844</c:v>
                </c:pt>
                <c:pt idx="1428" formatCode="0.00">
                  <c:v>19.572380952380954</c:v>
                </c:pt>
                <c:pt idx="1429" formatCode="0.00">
                  <c:v>15.234736842105264</c:v>
                </c:pt>
                <c:pt idx="1430" formatCode="0.00">
                  <c:v>14.485238095238095</c:v>
                </c:pt>
                <c:pt idx="1431" formatCode="0.00">
                  <c:v>12.949047619047619</c:v>
                </c:pt>
                <c:pt idx="1432" formatCode="0.00">
                  <c:v>16.721818181818183</c:v>
                </c:pt>
                <c:pt idx="1433" formatCode="0.00">
                  <c:v>15.836</c:v>
                </c:pt>
                <c:pt idx="1434" formatCode="0.00">
                  <c:v>13.305909090909092</c:v>
                </c:pt>
                <c:pt idx="1435" formatCode="0.00">
                  <c:v>18.97909090909091</c:v>
                </c:pt>
                <c:pt idx="1436" formatCode="0.00">
                  <c:v>15.558999999999999</c:v>
                </c:pt>
                <c:pt idx="1437" formatCode="0.00">
                  <c:v>15.466521739130435</c:v>
                </c:pt>
                <c:pt idx="1438" formatCode="0.00">
                  <c:v>12.5235</c:v>
                </c:pt>
                <c:pt idx="1439" formatCode="0.00">
                  <c:v>13.756666666666666</c:v>
                </c:pt>
                <c:pt idx="1440" formatCode="0.00">
                  <c:v>13.940952380952382</c:v>
                </c:pt>
                <c:pt idx="1441" formatCode="0.00">
                  <c:v>19.628947368421052</c:v>
                </c:pt>
                <c:pt idx="1442" formatCode="0.00">
                  <c:v>57.73681818181818</c:v>
                </c:pt>
              </c:numCache>
            </c:numRef>
          </c:val>
          <c:smooth val="0"/>
          <c:extLst>
            <c:ext xmlns:c16="http://schemas.microsoft.com/office/drawing/2014/chart" uri="{C3380CC4-5D6E-409C-BE32-E72D297353CC}">
              <c16:uniqueId val="{00000001-E504-4FE6-B252-9F6D37762100}"/>
            </c:ext>
          </c:extLst>
        </c:ser>
        <c:dLbls>
          <c:showLegendKey val="0"/>
          <c:showVal val="0"/>
          <c:showCatName val="0"/>
          <c:showSerName val="0"/>
          <c:showPercent val="0"/>
          <c:showBubbleSize val="0"/>
        </c:dLbls>
        <c:marker val="1"/>
        <c:smooth val="0"/>
        <c:axId val="647439328"/>
        <c:axId val="647436376"/>
      </c:lineChart>
      <c:catAx>
        <c:axId val="151199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Times New Roman" panose="02020603050405020304" pitchFamily="18" charset="0"/>
              </a:defRPr>
            </a:pPr>
            <a:endParaRPr lang="en-US"/>
          </a:p>
        </c:txPr>
        <c:crossAx val="1512010480"/>
        <c:crosses val="autoZero"/>
        <c:auto val="1"/>
        <c:lblAlgn val="ctr"/>
        <c:lblOffset val="100"/>
        <c:noMultiLvlLbl val="0"/>
      </c:catAx>
      <c:valAx>
        <c:axId val="151201048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11998416"/>
        <c:crosses val="autoZero"/>
        <c:crossBetween val="between"/>
      </c:valAx>
      <c:valAx>
        <c:axId val="64743637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439328"/>
        <c:crosses val="max"/>
        <c:crossBetween val="between"/>
      </c:valAx>
      <c:catAx>
        <c:axId val="647439328"/>
        <c:scaling>
          <c:orientation val="minMax"/>
        </c:scaling>
        <c:delete val="1"/>
        <c:axPos val="b"/>
        <c:numFmt formatCode="General" sourceLinked="1"/>
        <c:majorTickMark val="out"/>
        <c:minorTickMark val="none"/>
        <c:tickLblPos val="nextTo"/>
        <c:crossAx val="647436376"/>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0.12319</cdr:x>
      <cdr:y>0.15769</cdr:y>
    </cdr:from>
    <cdr:to>
      <cdr:x>0.23913</cdr:x>
      <cdr:y>0.34691</cdr:y>
    </cdr:to>
    <cdr:sp macro="" textlink="">
      <cdr:nvSpPr>
        <cdr:cNvPr id="2" name="TextBox 1">
          <a:extLst xmlns:a="http://schemas.openxmlformats.org/drawingml/2006/main">
            <a:ext uri="{FF2B5EF4-FFF2-40B4-BE49-F238E27FC236}">
              <a16:creationId xmlns:a16="http://schemas.microsoft.com/office/drawing/2014/main" id="{909AE3AB-7C57-4105-AF3C-A6DFF8BE0059}"/>
            </a:ext>
          </a:extLst>
        </cdr:cNvPr>
        <cdr:cNvSpPr txBox="1"/>
      </cdr:nvSpPr>
      <cdr:spPr>
        <a:xfrm xmlns:a="http://schemas.openxmlformats.org/drawingml/2006/main">
          <a:off x="971550" y="7619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RRT VIX proxy,</a:t>
          </a:r>
        </a:p>
        <a:p xmlns:a="http://schemas.openxmlformats.org/drawingml/2006/main">
          <a:r>
            <a:rPr lang="en-US" dirty="0"/>
            <a:t>Black, left scale</a:t>
          </a:r>
          <a:endParaRPr lang="en-US" sz="1100" dirty="0"/>
        </a:p>
      </cdr:txBody>
    </cdr:sp>
  </cdr:relSizeAnchor>
  <cdr:relSizeAnchor xmlns:cdr="http://schemas.openxmlformats.org/drawingml/2006/chartDrawing">
    <cdr:from>
      <cdr:x>0.76087</cdr:x>
      <cdr:y>0.09461</cdr:y>
    </cdr:from>
    <cdr:to>
      <cdr:x>0.87681</cdr:x>
      <cdr:y>0.28384</cdr:y>
    </cdr:to>
    <cdr:sp macro="" textlink="">
      <cdr:nvSpPr>
        <cdr:cNvPr id="3" name="TextBox 2">
          <a:extLst xmlns:a="http://schemas.openxmlformats.org/drawingml/2006/main">
            <a:ext uri="{FF2B5EF4-FFF2-40B4-BE49-F238E27FC236}">
              <a16:creationId xmlns:a16="http://schemas.microsoft.com/office/drawing/2014/main" id="{36F384F5-3E95-4B6F-BFEF-DD27F8862538}"/>
            </a:ext>
          </a:extLst>
        </cdr:cNvPr>
        <cdr:cNvSpPr txBox="1"/>
      </cdr:nvSpPr>
      <cdr:spPr>
        <a:xfrm xmlns:a="http://schemas.openxmlformats.org/drawingml/2006/main">
          <a:off x="6000750" y="457199"/>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CBOE VIX,</a:t>
          </a:r>
        </a:p>
        <a:p xmlns:a="http://schemas.openxmlformats.org/drawingml/2006/main">
          <a:r>
            <a:rPr lang="en-US" dirty="0"/>
            <a:t>Orange, right scale</a:t>
          </a:r>
          <a:endParaRPr lang="en-US"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22B8-1737-4D33-8952-9DEBD03A94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698713-A8C6-4A84-AD7C-D04A62288F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89B532-93B0-42B0-BBB1-986325255E29}"/>
              </a:ext>
            </a:extLst>
          </p:cNvPr>
          <p:cNvSpPr>
            <a:spLocks noGrp="1"/>
          </p:cNvSpPr>
          <p:nvPr>
            <p:ph type="dt" sz="half" idx="10"/>
          </p:nvPr>
        </p:nvSpPr>
        <p:spPr/>
        <p:txBody>
          <a:bodyPr/>
          <a:lstStyle/>
          <a:p>
            <a:fld id="{6E1B42F6-8CE6-46CB-A5E2-D11BA358A412}" type="datetimeFigureOut">
              <a:rPr lang="en-US" smtClean="0"/>
              <a:t>5/13/2020</a:t>
            </a:fld>
            <a:endParaRPr lang="en-US"/>
          </a:p>
        </p:txBody>
      </p:sp>
      <p:sp>
        <p:nvSpPr>
          <p:cNvPr id="5" name="Footer Placeholder 4">
            <a:extLst>
              <a:ext uri="{FF2B5EF4-FFF2-40B4-BE49-F238E27FC236}">
                <a16:creationId xmlns:a16="http://schemas.microsoft.com/office/drawing/2014/main" id="{6C53715E-5888-4054-A641-BC2FE3372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04EA6-60E4-46F6-B826-7C3174155CE9}"/>
              </a:ext>
            </a:extLst>
          </p:cNvPr>
          <p:cNvSpPr>
            <a:spLocks noGrp="1"/>
          </p:cNvSpPr>
          <p:nvPr>
            <p:ph type="sldNum" sz="quarter" idx="12"/>
          </p:nvPr>
        </p:nvSpPr>
        <p:spPr/>
        <p:txBody>
          <a:bodyPr/>
          <a:lstStyle/>
          <a:p>
            <a:fld id="{13ED0B40-8D45-47CB-AFB0-12CE2EA83B18}" type="slidenum">
              <a:rPr lang="en-US" smtClean="0"/>
              <a:t>‹#›</a:t>
            </a:fld>
            <a:endParaRPr lang="en-US"/>
          </a:p>
        </p:txBody>
      </p:sp>
    </p:spTree>
    <p:extLst>
      <p:ext uri="{BB962C8B-B14F-4D97-AF65-F5344CB8AC3E}">
        <p14:creationId xmlns:p14="http://schemas.microsoft.com/office/powerpoint/2010/main" val="250786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62C8-020D-4D73-9F3E-473B9CAF31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DB612F-8132-4E75-A292-E2001CCE7C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0954C-1AFE-4BB1-99E8-C492486CEA86}"/>
              </a:ext>
            </a:extLst>
          </p:cNvPr>
          <p:cNvSpPr>
            <a:spLocks noGrp="1"/>
          </p:cNvSpPr>
          <p:nvPr>
            <p:ph type="dt" sz="half" idx="10"/>
          </p:nvPr>
        </p:nvSpPr>
        <p:spPr/>
        <p:txBody>
          <a:bodyPr/>
          <a:lstStyle/>
          <a:p>
            <a:fld id="{6E1B42F6-8CE6-46CB-A5E2-D11BA358A412}" type="datetimeFigureOut">
              <a:rPr lang="en-US" smtClean="0"/>
              <a:t>5/13/2020</a:t>
            </a:fld>
            <a:endParaRPr lang="en-US"/>
          </a:p>
        </p:txBody>
      </p:sp>
      <p:sp>
        <p:nvSpPr>
          <p:cNvPr id="5" name="Footer Placeholder 4">
            <a:extLst>
              <a:ext uri="{FF2B5EF4-FFF2-40B4-BE49-F238E27FC236}">
                <a16:creationId xmlns:a16="http://schemas.microsoft.com/office/drawing/2014/main" id="{51243E3A-37D6-4459-A9DD-9E32476BB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0E25E-C774-4393-B5F0-1C207609E0EA}"/>
              </a:ext>
            </a:extLst>
          </p:cNvPr>
          <p:cNvSpPr>
            <a:spLocks noGrp="1"/>
          </p:cNvSpPr>
          <p:nvPr>
            <p:ph type="sldNum" sz="quarter" idx="12"/>
          </p:nvPr>
        </p:nvSpPr>
        <p:spPr/>
        <p:txBody>
          <a:bodyPr/>
          <a:lstStyle/>
          <a:p>
            <a:fld id="{13ED0B40-8D45-47CB-AFB0-12CE2EA83B18}" type="slidenum">
              <a:rPr lang="en-US" smtClean="0"/>
              <a:t>‹#›</a:t>
            </a:fld>
            <a:endParaRPr lang="en-US"/>
          </a:p>
        </p:txBody>
      </p:sp>
    </p:spTree>
    <p:extLst>
      <p:ext uri="{BB962C8B-B14F-4D97-AF65-F5344CB8AC3E}">
        <p14:creationId xmlns:p14="http://schemas.microsoft.com/office/powerpoint/2010/main" val="28066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C494C5-99BA-4ACC-9E9B-B0D4856E27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770348-39D9-40DE-B26F-7037E88254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516D8-32EE-4832-8E29-3102259AE094}"/>
              </a:ext>
            </a:extLst>
          </p:cNvPr>
          <p:cNvSpPr>
            <a:spLocks noGrp="1"/>
          </p:cNvSpPr>
          <p:nvPr>
            <p:ph type="dt" sz="half" idx="10"/>
          </p:nvPr>
        </p:nvSpPr>
        <p:spPr/>
        <p:txBody>
          <a:bodyPr/>
          <a:lstStyle/>
          <a:p>
            <a:fld id="{6E1B42F6-8CE6-46CB-A5E2-D11BA358A412}" type="datetimeFigureOut">
              <a:rPr lang="en-US" smtClean="0"/>
              <a:t>5/13/2020</a:t>
            </a:fld>
            <a:endParaRPr lang="en-US"/>
          </a:p>
        </p:txBody>
      </p:sp>
      <p:sp>
        <p:nvSpPr>
          <p:cNvPr id="5" name="Footer Placeholder 4">
            <a:extLst>
              <a:ext uri="{FF2B5EF4-FFF2-40B4-BE49-F238E27FC236}">
                <a16:creationId xmlns:a16="http://schemas.microsoft.com/office/drawing/2014/main" id="{FB9B9930-EFF0-42CA-9109-36D83A58E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8C37F-2FA4-4D8B-978A-754B8C0468E0}"/>
              </a:ext>
            </a:extLst>
          </p:cNvPr>
          <p:cNvSpPr>
            <a:spLocks noGrp="1"/>
          </p:cNvSpPr>
          <p:nvPr>
            <p:ph type="sldNum" sz="quarter" idx="12"/>
          </p:nvPr>
        </p:nvSpPr>
        <p:spPr/>
        <p:txBody>
          <a:bodyPr/>
          <a:lstStyle/>
          <a:p>
            <a:fld id="{13ED0B40-8D45-47CB-AFB0-12CE2EA83B18}" type="slidenum">
              <a:rPr lang="en-US" smtClean="0"/>
              <a:t>‹#›</a:t>
            </a:fld>
            <a:endParaRPr lang="en-US"/>
          </a:p>
        </p:txBody>
      </p:sp>
    </p:spTree>
    <p:extLst>
      <p:ext uri="{BB962C8B-B14F-4D97-AF65-F5344CB8AC3E}">
        <p14:creationId xmlns:p14="http://schemas.microsoft.com/office/powerpoint/2010/main" val="156362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5953-A202-48D8-9780-0DF15ECDA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7CA071-E270-4438-82C8-F0FA9606E8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B2401-A3EA-4D1D-AEC9-0F2D41895690}"/>
              </a:ext>
            </a:extLst>
          </p:cNvPr>
          <p:cNvSpPr>
            <a:spLocks noGrp="1"/>
          </p:cNvSpPr>
          <p:nvPr>
            <p:ph type="dt" sz="half" idx="10"/>
          </p:nvPr>
        </p:nvSpPr>
        <p:spPr/>
        <p:txBody>
          <a:bodyPr/>
          <a:lstStyle/>
          <a:p>
            <a:fld id="{6E1B42F6-8CE6-46CB-A5E2-D11BA358A412}" type="datetimeFigureOut">
              <a:rPr lang="en-US" smtClean="0"/>
              <a:t>5/13/2020</a:t>
            </a:fld>
            <a:endParaRPr lang="en-US"/>
          </a:p>
        </p:txBody>
      </p:sp>
      <p:sp>
        <p:nvSpPr>
          <p:cNvPr id="5" name="Footer Placeholder 4">
            <a:extLst>
              <a:ext uri="{FF2B5EF4-FFF2-40B4-BE49-F238E27FC236}">
                <a16:creationId xmlns:a16="http://schemas.microsoft.com/office/drawing/2014/main" id="{0F1EA12E-D25B-4BDB-9980-1D8420F7A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690DB-6F7C-4130-870E-2146EA9FFC5C}"/>
              </a:ext>
            </a:extLst>
          </p:cNvPr>
          <p:cNvSpPr>
            <a:spLocks noGrp="1"/>
          </p:cNvSpPr>
          <p:nvPr>
            <p:ph type="sldNum" sz="quarter" idx="12"/>
          </p:nvPr>
        </p:nvSpPr>
        <p:spPr/>
        <p:txBody>
          <a:bodyPr/>
          <a:lstStyle/>
          <a:p>
            <a:fld id="{13ED0B40-8D45-47CB-AFB0-12CE2EA83B18}" type="slidenum">
              <a:rPr lang="en-US" smtClean="0"/>
              <a:t>‹#›</a:t>
            </a:fld>
            <a:endParaRPr lang="en-US"/>
          </a:p>
        </p:txBody>
      </p:sp>
    </p:spTree>
    <p:extLst>
      <p:ext uri="{BB962C8B-B14F-4D97-AF65-F5344CB8AC3E}">
        <p14:creationId xmlns:p14="http://schemas.microsoft.com/office/powerpoint/2010/main" val="258569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4A35-541A-4B48-8764-9FB8D4B82F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025CCE-4FF9-44EB-A1BC-EBD737B19E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F450CE-41DE-4236-B93A-63F61EAEF841}"/>
              </a:ext>
            </a:extLst>
          </p:cNvPr>
          <p:cNvSpPr>
            <a:spLocks noGrp="1"/>
          </p:cNvSpPr>
          <p:nvPr>
            <p:ph type="dt" sz="half" idx="10"/>
          </p:nvPr>
        </p:nvSpPr>
        <p:spPr/>
        <p:txBody>
          <a:bodyPr/>
          <a:lstStyle/>
          <a:p>
            <a:fld id="{6E1B42F6-8CE6-46CB-A5E2-D11BA358A412}" type="datetimeFigureOut">
              <a:rPr lang="en-US" smtClean="0"/>
              <a:t>5/13/2020</a:t>
            </a:fld>
            <a:endParaRPr lang="en-US"/>
          </a:p>
        </p:txBody>
      </p:sp>
      <p:sp>
        <p:nvSpPr>
          <p:cNvPr id="5" name="Footer Placeholder 4">
            <a:extLst>
              <a:ext uri="{FF2B5EF4-FFF2-40B4-BE49-F238E27FC236}">
                <a16:creationId xmlns:a16="http://schemas.microsoft.com/office/drawing/2014/main" id="{E258FFC0-D9AC-48DE-BC28-ABE0F635A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12B6F-BCDF-4C61-9FC9-DDBB3D6F85A6}"/>
              </a:ext>
            </a:extLst>
          </p:cNvPr>
          <p:cNvSpPr>
            <a:spLocks noGrp="1"/>
          </p:cNvSpPr>
          <p:nvPr>
            <p:ph type="sldNum" sz="quarter" idx="12"/>
          </p:nvPr>
        </p:nvSpPr>
        <p:spPr/>
        <p:txBody>
          <a:bodyPr/>
          <a:lstStyle/>
          <a:p>
            <a:fld id="{13ED0B40-8D45-47CB-AFB0-12CE2EA83B18}" type="slidenum">
              <a:rPr lang="en-US" smtClean="0"/>
              <a:t>‹#›</a:t>
            </a:fld>
            <a:endParaRPr lang="en-US"/>
          </a:p>
        </p:txBody>
      </p:sp>
    </p:spTree>
    <p:extLst>
      <p:ext uri="{BB962C8B-B14F-4D97-AF65-F5344CB8AC3E}">
        <p14:creationId xmlns:p14="http://schemas.microsoft.com/office/powerpoint/2010/main" val="231307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0A63-07B1-474D-B564-9E77FD393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5DDA78-BCB9-4652-AD00-132A84BB76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42FC95-8ED4-4736-B04F-0D76906D32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90FB60-1EB9-449F-BE44-06C84200BAE0}"/>
              </a:ext>
            </a:extLst>
          </p:cNvPr>
          <p:cNvSpPr>
            <a:spLocks noGrp="1"/>
          </p:cNvSpPr>
          <p:nvPr>
            <p:ph type="dt" sz="half" idx="10"/>
          </p:nvPr>
        </p:nvSpPr>
        <p:spPr/>
        <p:txBody>
          <a:bodyPr/>
          <a:lstStyle/>
          <a:p>
            <a:fld id="{6E1B42F6-8CE6-46CB-A5E2-D11BA358A412}" type="datetimeFigureOut">
              <a:rPr lang="en-US" smtClean="0"/>
              <a:t>5/13/2020</a:t>
            </a:fld>
            <a:endParaRPr lang="en-US"/>
          </a:p>
        </p:txBody>
      </p:sp>
      <p:sp>
        <p:nvSpPr>
          <p:cNvPr id="6" name="Footer Placeholder 5">
            <a:extLst>
              <a:ext uri="{FF2B5EF4-FFF2-40B4-BE49-F238E27FC236}">
                <a16:creationId xmlns:a16="http://schemas.microsoft.com/office/drawing/2014/main" id="{A3182439-2452-4F1F-AB9D-6EFB2EE6F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4CDF6B-44F0-4EC2-A752-DF76D9F76F32}"/>
              </a:ext>
            </a:extLst>
          </p:cNvPr>
          <p:cNvSpPr>
            <a:spLocks noGrp="1"/>
          </p:cNvSpPr>
          <p:nvPr>
            <p:ph type="sldNum" sz="quarter" idx="12"/>
          </p:nvPr>
        </p:nvSpPr>
        <p:spPr/>
        <p:txBody>
          <a:bodyPr/>
          <a:lstStyle/>
          <a:p>
            <a:fld id="{13ED0B40-8D45-47CB-AFB0-12CE2EA83B18}" type="slidenum">
              <a:rPr lang="en-US" smtClean="0"/>
              <a:t>‹#›</a:t>
            </a:fld>
            <a:endParaRPr lang="en-US"/>
          </a:p>
        </p:txBody>
      </p:sp>
    </p:spTree>
    <p:extLst>
      <p:ext uri="{BB962C8B-B14F-4D97-AF65-F5344CB8AC3E}">
        <p14:creationId xmlns:p14="http://schemas.microsoft.com/office/powerpoint/2010/main" val="219130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3D8E-8661-4859-853F-EDF3F5D5F2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1496BD-27E2-482A-8FD1-79D3D243D7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E47D79-8296-47D1-BD3E-491DBF4F7D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EA4210-3C7B-4048-9031-19A1B9C92B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431F93-18CF-44E7-A7CE-AA0444B8D9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BA2145-8BEC-4760-ADB0-78C4DFD69733}"/>
              </a:ext>
            </a:extLst>
          </p:cNvPr>
          <p:cNvSpPr>
            <a:spLocks noGrp="1"/>
          </p:cNvSpPr>
          <p:nvPr>
            <p:ph type="dt" sz="half" idx="10"/>
          </p:nvPr>
        </p:nvSpPr>
        <p:spPr/>
        <p:txBody>
          <a:bodyPr/>
          <a:lstStyle/>
          <a:p>
            <a:fld id="{6E1B42F6-8CE6-46CB-A5E2-D11BA358A412}" type="datetimeFigureOut">
              <a:rPr lang="en-US" smtClean="0"/>
              <a:t>5/13/2020</a:t>
            </a:fld>
            <a:endParaRPr lang="en-US"/>
          </a:p>
        </p:txBody>
      </p:sp>
      <p:sp>
        <p:nvSpPr>
          <p:cNvPr id="8" name="Footer Placeholder 7">
            <a:extLst>
              <a:ext uri="{FF2B5EF4-FFF2-40B4-BE49-F238E27FC236}">
                <a16:creationId xmlns:a16="http://schemas.microsoft.com/office/drawing/2014/main" id="{A3F59671-2330-44F3-A3BC-A20F9B068F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A2B6FC-C671-4814-9A33-7C27339E33E7}"/>
              </a:ext>
            </a:extLst>
          </p:cNvPr>
          <p:cNvSpPr>
            <a:spLocks noGrp="1"/>
          </p:cNvSpPr>
          <p:nvPr>
            <p:ph type="sldNum" sz="quarter" idx="12"/>
          </p:nvPr>
        </p:nvSpPr>
        <p:spPr/>
        <p:txBody>
          <a:bodyPr/>
          <a:lstStyle/>
          <a:p>
            <a:fld id="{13ED0B40-8D45-47CB-AFB0-12CE2EA83B18}" type="slidenum">
              <a:rPr lang="en-US" smtClean="0"/>
              <a:t>‹#›</a:t>
            </a:fld>
            <a:endParaRPr lang="en-US"/>
          </a:p>
        </p:txBody>
      </p:sp>
    </p:spTree>
    <p:extLst>
      <p:ext uri="{BB962C8B-B14F-4D97-AF65-F5344CB8AC3E}">
        <p14:creationId xmlns:p14="http://schemas.microsoft.com/office/powerpoint/2010/main" val="133784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CD936-7970-4824-BE8D-6EBA7BAF70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876108-0D9C-4A4E-9616-B4C598A36356}"/>
              </a:ext>
            </a:extLst>
          </p:cNvPr>
          <p:cNvSpPr>
            <a:spLocks noGrp="1"/>
          </p:cNvSpPr>
          <p:nvPr>
            <p:ph type="dt" sz="half" idx="10"/>
          </p:nvPr>
        </p:nvSpPr>
        <p:spPr/>
        <p:txBody>
          <a:bodyPr/>
          <a:lstStyle/>
          <a:p>
            <a:fld id="{6E1B42F6-8CE6-46CB-A5E2-D11BA358A412}" type="datetimeFigureOut">
              <a:rPr lang="en-US" smtClean="0"/>
              <a:t>5/13/2020</a:t>
            </a:fld>
            <a:endParaRPr lang="en-US"/>
          </a:p>
        </p:txBody>
      </p:sp>
      <p:sp>
        <p:nvSpPr>
          <p:cNvPr id="4" name="Footer Placeholder 3">
            <a:extLst>
              <a:ext uri="{FF2B5EF4-FFF2-40B4-BE49-F238E27FC236}">
                <a16:creationId xmlns:a16="http://schemas.microsoft.com/office/drawing/2014/main" id="{EAB2A185-E35A-41E3-AC4C-A4FD0AFC03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7E8E26-74B2-4DF2-AAA1-C2C29590CFEF}"/>
              </a:ext>
            </a:extLst>
          </p:cNvPr>
          <p:cNvSpPr>
            <a:spLocks noGrp="1"/>
          </p:cNvSpPr>
          <p:nvPr>
            <p:ph type="sldNum" sz="quarter" idx="12"/>
          </p:nvPr>
        </p:nvSpPr>
        <p:spPr/>
        <p:txBody>
          <a:bodyPr/>
          <a:lstStyle/>
          <a:p>
            <a:fld id="{13ED0B40-8D45-47CB-AFB0-12CE2EA83B18}" type="slidenum">
              <a:rPr lang="en-US" smtClean="0"/>
              <a:t>‹#›</a:t>
            </a:fld>
            <a:endParaRPr lang="en-US"/>
          </a:p>
        </p:txBody>
      </p:sp>
    </p:spTree>
    <p:extLst>
      <p:ext uri="{BB962C8B-B14F-4D97-AF65-F5344CB8AC3E}">
        <p14:creationId xmlns:p14="http://schemas.microsoft.com/office/powerpoint/2010/main" val="123233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1770C-6C30-4DC3-9691-5DF8F9B3883D}"/>
              </a:ext>
            </a:extLst>
          </p:cNvPr>
          <p:cNvSpPr>
            <a:spLocks noGrp="1"/>
          </p:cNvSpPr>
          <p:nvPr>
            <p:ph type="dt" sz="half" idx="10"/>
          </p:nvPr>
        </p:nvSpPr>
        <p:spPr/>
        <p:txBody>
          <a:bodyPr/>
          <a:lstStyle/>
          <a:p>
            <a:fld id="{6E1B42F6-8CE6-46CB-A5E2-D11BA358A412}" type="datetimeFigureOut">
              <a:rPr lang="en-US" smtClean="0"/>
              <a:t>5/13/2020</a:t>
            </a:fld>
            <a:endParaRPr lang="en-US"/>
          </a:p>
        </p:txBody>
      </p:sp>
      <p:sp>
        <p:nvSpPr>
          <p:cNvPr id="3" name="Footer Placeholder 2">
            <a:extLst>
              <a:ext uri="{FF2B5EF4-FFF2-40B4-BE49-F238E27FC236}">
                <a16:creationId xmlns:a16="http://schemas.microsoft.com/office/drawing/2014/main" id="{7F17983E-C3D8-4EBE-B0EA-8D004EA29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BCC72-7DC2-4F2D-8BE3-36154396FA7D}"/>
              </a:ext>
            </a:extLst>
          </p:cNvPr>
          <p:cNvSpPr>
            <a:spLocks noGrp="1"/>
          </p:cNvSpPr>
          <p:nvPr>
            <p:ph type="sldNum" sz="quarter" idx="12"/>
          </p:nvPr>
        </p:nvSpPr>
        <p:spPr/>
        <p:txBody>
          <a:bodyPr/>
          <a:lstStyle/>
          <a:p>
            <a:fld id="{13ED0B40-8D45-47CB-AFB0-12CE2EA83B18}" type="slidenum">
              <a:rPr lang="en-US" smtClean="0"/>
              <a:t>‹#›</a:t>
            </a:fld>
            <a:endParaRPr lang="en-US"/>
          </a:p>
        </p:txBody>
      </p:sp>
    </p:spTree>
    <p:extLst>
      <p:ext uri="{BB962C8B-B14F-4D97-AF65-F5344CB8AC3E}">
        <p14:creationId xmlns:p14="http://schemas.microsoft.com/office/powerpoint/2010/main" val="319243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2D31-48F2-44CB-8FB7-3B956B0E2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D1C24F-C805-49EE-B735-651D767F8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78B9BA-83A0-4910-9879-2D755E7EA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932859-BB3F-46C0-A061-0509693F1DE7}"/>
              </a:ext>
            </a:extLst>
          </p:cNvPr>
          <p:cNvSpPr>
            <a:spLocks noGrp="1"/>
          </p:cNvSpPr>
          <p:nvPr>
            <p:ph type="dt" sz="half" idx="10"/>
          </p:nvPr>
        </p:nvSpPr>
        <p:spPr/>
        <p:txBody>
          <a:bodyPr/>
          <a:lstStyle/>
          <a:p>
            <a:fld id="{6E1B42F6-8CE6-46CB-A5E2-D11BA358A412}" type="datetimeFigureOut">
              <a:rPr lang="en-US" smtClean="0"/>
              <a:t>5/13/2020</a:t>
            </a:fld>
            <a:endParaRPr lang="en-US"/>
          </a:p>
        </p:txBody>
      </p:sp>
      <p:sp>
        <p:nvSpPr>
          <p:cNvPr id="6" name="Footer Placeholder 5">
            <a:extLst>
              <a:ext uri="{FF2B5EF4-FFF2-40B4-BE49-F238E27FC236}">
                <a16:creationId xmlns:a16="http://schemas.microsoft.com/office/drawing/2014/main" id="{6CBCDA47-522B-4EFC-A364-A1A572F9A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74DAE7-E1FD-4FDF-B555-1BF41C7B0436}"/>
              </a:ext>
            </a:extLst>
          </p:cNvPr>
          <p:cNvSpPr>
            <a:spLocks noGrp="1"/>
          </p:cNvSpPr>
          <p:nvPr>
            <p:ph type="sldNum" sz="quarter" idx="12"/>
          </p:nvPr>
        </p:nvSpPr>
        <p:spPr/>
        <p:txBody>
          <a:bodyPr/>
          <a:lstStyle/>
          <a:p>
            <a:fld id="{13ED0B40-8D45-47CB-AFB0-12CE2EA83B18}" type="slidenum">
              <a:rPr lang="en-US" smtClean="0"/>
              <a:t>‹#›</a:t>
            </a:fld>
            <a:endParaRPr lang="en-US"/>
          </a:p>
        </p:txBody>
      </p:sp>
    </p:spTree>
    <p:extLst>
      <p:ext uri="{BB962C8B-B14F-4D97-AF65-F5344CB8AC3E}">
        <p14:creationId xmlns:p14="http://schemas.microsoft.com/office/powerpoint/2010/main" val="327782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A81C-0B82-430F-B406-54E750346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361ADE-A570-49B0-AC7E-07490F4BC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B7AD26-59E3-40EB-B765-0E1FC4136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5D15C5-F26B-4D3B-ABDD-B4FCDBDCAF10}"/>
              </a:ext>
            </a:extLst>
          </p:cNvPr>
          <p:cNvSpPr>
            <a:spLocks noGrp="1"/>
          </p:cNvSpPr>
          <p:nvPr>
            <p:ph type="dt" sz="half" idx="10"/>
          </p:nvPr>
        </p:nvSpPr>
        <p:spPr/>
        <p:txBody>
          <a:bodyPr/>
          <a:lstStyle/>
          <a:p>
            <a:fld id="{6E1B42F6-8CE6-46CB-A5E2-D11BA358A412}" type="datetimeFigureOut">
              <a:rPr lang="en-US" smtClean="0"/>
              <a:t>5/13/2020</a:t>
            </a:fld>
            <a:endParaRPr lang="en-US"/>
          </a:p>
        </p:txBody>
      </p:sp>
      <p:sp>
        <p:nvSpPr>
          <p:cNvPr id="6" name="Footer Placeholder 5">
            <a:extLst>
              <a:ext uri="{FF2B5EF4-FFF2-40B4-BE49-F238E27FC236}">
                <a16:creationId xmlns:a16="http://schemas.microsoft.com/office/drawing/2014/main" id="{0E86486E-8663-48D5-9BFA-0D5FC62F6F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17134-7BB1-4660-828B-377D88DA216D}"/>
              </a:ext>
            </a:extLst>
          </p:cNvPr>
          <p:cNvSpPr>
            <a:spLocks noGrp="1"/>
          </p:cNvSpPr>
          <p:nvPr>
            <p:ph type="sldNum" sz="quarter" idx="12"/>
          </p:nvPr>
        </p:nvSpPr>
        <p:spPr/>
        <p:txBody>
          <a:bodyPr/>
          <a:lstStyle/>
          <a:p>
            <a:fld id="{13ED0B40-8D45-47CB-AFB0-12CE2EA83B18}" type="slidenum">
              <a:rPr lang="en-US" smtClean="0"/>
              <a:t>‹#›</a:t>
            </a:fld>
            <a:endParaRPr lang="en-US"/>
          </a:p>
        </p:txBody>
      </p:sp>
    </p:spTree>
    <p:extLst>
      <p:ext uri="{BB962C8B-B14F-4D97-AF65-F5344CB8AC3E}">
        <p14:creationId xmlns:p14="http://schemas.microsoft.com/office/powerpoint/2010/main" val="17449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E3FB18-8650-4E01-9112-A1BDA7BCF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A56C3F-E4B1-4627-87CE-D162EBBEF6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4A497-A9DF-471F-BCEE-BDF847A2D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B42F6-8CE6-46CB-A5E2-D11BA358A412}" type="datetimeFigureOut">
              <a:rPr lang="en-US" smtClean="0"/>
              <a:t>5/13/2020</a:t>
            </a:fld>
            <a:endParaRPr lang="en-US"/>
          </a:p>
        </p:txBody>
      </p:sp>
      <p:sp>
        <p:nvSpPr>
          <p:cNvPr id="5" name="Footer Placeholder 4">
            <a:extLst>
              <a:ext uri="{FF2B5EF4-FFF2-40B4-BE49-F238E27FC236}">
                <a16:creationId xmlns:a16="http://schemas.microsoft.com/office/drawing/2014/main" id="{060DF2B5-0BEC-4C1A-98D2-26B7ED19F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4F379E-1772-4704-88E6-DAD87C76E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D0B40-8D45-47CB-AFB0-12CE2EA83B18}" type="slidenum">
              <a:rPr lang="en-US" smtClean="0"/>
              <a:t>‹#›</a:t>
            </a:fld>
            <a:endParaRPr lang="en-US"/>
          </a:p>
        </p:txBody>
      </p:sp>
    </p:spTree>
    <p:extLst>
      <p:ext uri="{BB962C8B-B14F-4D97-AF65-F5344CB8AC3E}">
        <p14:creationId xmlns:p14="http://schemas.microsoft.com/office/powerpoint/2010/main" val="2711291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ndrewbatson.com/2020/05/03/why-china-isnt-sending-money-to-everyon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bpp.org/research/federal-budget/putting-the-size-of-the-needed-covid-19-fiscal-response-in-perspective"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t.com/content/6bd88b7d-3386-4543-b2e9-0d5c6fac846c"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economist.com/the-world-this-week/2020/05/07/kals-cartoon"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conomist.com/the-world-this-week/2020/04/30/kals-cartoon"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package" Target="../embeddings/Microsoft_Excel_Worksheet1.xlsx"/><Relationship Id="rId4" Type="http://schemas.openxmlformats.org/officeDocument/2006/relationships/image" Target="../media/image22.emf"/></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economist.com/briefing/2020/05/02/which-emerging-markets-are-in-most-financial-peri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DB84-366C-4A05-BEA3-5A04F5B687F3}"/>
              </a:ext>
            </a:extLst>
          </p:cNvPr>
          <p:cNvSpPr>
            <a:spLocks noGrp="1"/>
          </p:cNvSpPr>
          <p:nvPr>
            <p:ph type="ctrTitle"/>
          </p:nvPr>
        </p:nvSpPr>
        <p:spPr>
          <a:xfrm>
            <a:off x="1401660" y="1312862"/>
            <a:ext cx="9429750" cy="2573337"/>
          </a:xfrm>
        </p:spPr>
        <p:txBody>
          <a:bodyPr>
            <a:normAutofit fontScale="90000"/>
          </a:bodyPr>
          <a:lstStyle/>
          <a:p>
            <a:r>
              <a:rPr lang="en-US" sz="5300" b="1" dirty="0"/>
              <a:t>The Coronavirus Recession of 2020</a:t>
            </a:r>
            <a:br>
              <a:rPr lang="en-US" sz="4000" b="1" dirty="0"/>
            </a:br>
            <a:br>
              <a:rPr lang="en-US" sz="4000" b="1" dirty="0"/>
            </a:br>
            <a:br>
              <a:rPr lang="en-US" sz="4000" b="1" dirty="0"/>
            </a:br>
            <a:r>
              <a:rPr lang="en-US" sz="3100" b="1" dirty="0"/>
              <a:t>May 13, 2020</a:t>
            </a:r>
            <a:endParaRPr lang="en-US" sz="3100" dirty="0"/>
          </a:p>
        </p:txBody>
      </p:sp>
      <p:sp>
        <p:nvSpPr>
          <p:cNvPr id="5" name="Subtitle 4">
            <a:extLst>
              <a:ext uri="{FF2B5EF4-FFF2-40B4-BE49-F238E27FC236}">
                <a16:creationId xmlns:a16="http://schemas.microsoft.com/office/drawing/2014/main" id="{2731F30B-D9C0-4380-A536-6D078856F96A}"/>
              </a:ext>
            </a:extLst>
          </p:cNvPr>
          <p:cNvSpPr>
            <a:spLocks noGrp="1"/>
          </p:cNvSpPr>
          <p:nvPr>
            <p:ph type="subTitle" idx="1"/>
          </p:nvPr>
        </p:nvSpPr>
        <p:spPr>
          <a:xfrm>
            <a:off x="1524000" y="4630738"/>
            <a:ext cx="9144000" cy="750887"/>
          </a:xfrm>
        </p:spPr>
        <p:txBody>
          <a:bodyPr>
            <a:noAutofit/>
          </a:bodyPr>
          <a:lstStyle/>
          <a:p>
            <a:r>
              <a:rPr lang="en-US" sz="2800" dirty="0"/>
              <a:t>Professor Jeffrey Frankel</a:t>
            </a:r>
            <a:br>
              <a:rPr lang="en-US" sz="2800" dirty="0"/>
            </a:br>
            <a:r>
              <a:rPr lang="en-US" sz="2800" dirty="0"/>
              <a:t>Harvard Kennedy School</a:t>
            </a:r>
          </a:p>
        </p:txBody>
      </p:sp>
    </p:spTree>
    <p:extLst>
      <p:ext uri="{BB962C8B-B14F-4D97-AF65-F5344CB8AC3E}">
        <p14:creationId xmlns:p14="http://schemas.microsoft.com/office/powerpoint/2010/main" val="2824552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7B33-3E3C-4868-B40F-9B0682BA8FEC}"/>
              </a:ext>
            </a:extLst>
          </p:cNvPr>
          <p:cNvSpPr>
            <a:spLocks noGrp="1"/>
          </p:cNvSpPr>
          <p:nvPr>
            <p:ph type="title"/>
          </p:nvPr>
        </p:nvSpPr>
        <p:spPr>
          <a:xfrm>
            <a:off x="333375" y="365125"/>
            <a:ext cx="11544300" cy="1325563"/>
          </a:xfrm>
        </p:spPr>
        <p:txBody>
          <a:bodyPr>
            <a:normAutofit fontScale="90000"/>
          </a:bodyPr>
          <a:lstStyle/>
          <a:p>
            <a:pPr algn="ctr"/>
            <a:r>
              <a:rPr lang="en-US" sz="3600" dirty="0">
                <a:latin typeface="+mn-lt"/>
              </a:rPr>
              <a:t>4. It is rare that one can predict recession before the numbers are in. But this time one could.   A recession worse than 2008-09.</a:t>
            </a:r>
            <a:endParaRPr lang="en-US" sz="2800" dirty="0">
              <a:latin typeface="+mn-lt"/>
            </a:endParaRPr>
          </a:p>
        </p:txBody>
      </p:sp>
      <p:pic>
        <p:nvPicPr>
          <p:cNvPr id="4" name="Content Placeholder 3">
            <a:extLst>
              <a:ext uri="{FF2B5EF4-FFF2-40B4-BE49-F238E27FC236}">
                <a16:creationId xmlns:a16="http://schemas.microsoft.com/office/drawing/2014/main" id="{748B6076-8917-418A-A84C-5DD02D415E40}"/>
              </a:ext>
            </a:extLst>
          </p:cNvPr>
          <p:cNvPicPr>
            <a:picLocks noGrp="1" noChangeAspect="1"/>
          </p:cNvPicPr>
          <p:nvPr>
            <p:ph idx="1"/>
          </p:nvPr>
        </p:nvPicPr>
        <p:blipFill>
          <a:blip r:embed="rId2"/>
          <a:stretch>
            <a:fillRect/>
          </a:stretch>
        </p:blipFill>
        <p:spPr>
          <a:xfrm>
            <a:off x="1522551" y="1869000"/>
            <a:ext cx="9118811" cy="4528820"/>
          </a:xfrm>
          <a:prstGeom prst="rect">
            <a:avLst/>
          </a:prstGeom>
        </p:spPr>
      </p:pic>
      <p:sp>
        <p:nvSpPr>
          <p:cNvPr id="5" name="Rectangle 4">
            <a:extLst>
              <a:ext uri="{FF2B5EF4-FFF2-40B4-BE49-F238E27FC236}">
                <a16:creationId xmlns:a16="http://schemas.microsoft.com/office/drawing/2014/main" id="{20818293-B51C-4A06-91B7-6D98FB4B619D}"/>
              </a:ext>
            </a:extLst>
          </p:cNvPr>
          <p:cNvSpPr/>
          <p:nvPr/>
        </p:nvSpPr>
        <p:spPr>
          <a:xfrm>
            <a:off x="2562225" y="6391274"/>
            <a:ext cx="7848600" cy="369332"/>
          </a:xfrm>
          <a:prstGeom prst="rect">
            <a:avLst/>
          </a:prstGeom>
        </p:spPr>
        <p:txBody>
          <a:bodyPr wrap="square">
            <a:spAutoFit/>
          </a:bodyPr>
          <a:lstStyle/>
          <a:p>
            <a:r>
              <a:rPr lang="en-US" dirty="0"/>
              <a:t>IMF </a:t>
            </a:r>
            <a:r>
              <a:rPr lang="en-US" i="1" dirty="0"/>
              <a:t>WEO</a:t>
            </a:r>
            <a:r>
              <a:rPr lang="en-US" dirty="0"/>
              <a:t>, April 2020, Figure 1.5. World Growth in GDP per Capita and Recession</a:t>
            </a:r>
          </a:p>
        </p:txBody>
      </p:sp>
      <p:sp>
        <p:nvSpPr>
          <p:cNvPr id="3" name="Rectangle: Rounded Corners 2">
            <a:extLst>
              <a:ext uri="{FF2B5EF4-FFF2-40B4-BE49-F238E27FC236}">
                <a16:creationId xmlns:a16="http://schemas.microsoft.com/office/drawing/2014/main" id="{AD020E45-551B-4357-BAE0-01119FFB6715}"/>
              </a:ext>
            </a:extLst>
          </p:cNvPr>
          <p:cNvSpPr/>
          <p:nvPr/>
        </p:nvSpPr>
        <p:spPr>
          <a:xfrm>
            <a:off x="2277429" y="1908393"/>
            <a:ext cx="188595" cy="3143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C0D6CAE-5BAE-4B21-9037-1DF050FEF2A2}"/>
              </a:ext>
            </a:extLst>
          </p:cNvPr>
          <p:cNvCxnSpPr>
            <a:cxnSpLocks/>
          </p:cNvCxnSpPr>
          <p:nvPr/>
        </p:nvCxnSpPr>
        <p:spPr>
          <a:xfrm flipV="1">
            <a:off x="9568541" y="2593519"/>
            <a:ext cx="478972" cy="2216727"/>
          </a:xfrm>
          <a:prstGeom prst="straightConnector1">
            <a:avLst/>
          </a:prstGeom>
          <a:ln w="1143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914A142-856F-4BED-8A9D-D67A5D8D6A35}"/>
              </a:ext>
            </a:extLst>
          </p:cNvPr>
          <p:cNvSpPr txBox="1">
            <a:spLocks/>
          </p:cNvSpPr>
          <p:nvPr/>
        </p:nvSpPr>
        <p:spPr>
          <a:xfrm>
            <a:off x="7572372" y="1731198"/>
            <a:ext cx="3618139" cy="6363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a:t>
            </a:r>
            <a:r>
              <a:rPr lang="en-US" sz="2400" dirty="0"/>
              <a:t>IMF baseline forecast</a:t>
            </a:r>
            <a:r>
              <a:rPr lang="en-US" sz="2400" dirty="0">
                <a:latin typeface="+mn-lt"/>
              </a:rPr>
              <a:t>)</a:t>
            </a:r>
          </a:p>
        </p:txBody>
      </p:sp>
    </p:spTree>
    <p:extLst>
      <p:ext uri="{BB962C8B-B14F-4D97-AF65-F5344CB8AC3E}">
        <p14:creationId xmlns:p14="http://schemas.microsoft.com/office/powerpoint/2010/main" val="132765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488C-8B46-4714-B9B0-7C6C6C009BB6}"/>
              </a:ext>
            </a:extLst>
          </p:cNvPr>
          <p:cNvSpPr>
            <a:spLocks noGrp="1"/>
          </p:cNvSpPr>
          <p:nvPr>
            <p:ph type="title"/>
          </p:nvPr>
        </p:nvSpPr>
        <p:spPr>
          <a:xfrm>
            <a:off x="914400" y="179149"/>
            <a:ext cx="10439399" cy="1325563"/>
          </a:xfrm>
        </p:spPr>
        <p:txBody>
          <a:bodyPr/>
          <a:lstStyle/>
          <a:p>
            <a:r>
              <a:rPr lang="en-US" dirty="0"/>
              <a:t>  </a:t>
            </a:r>
            <a:r>
              <a:rPr lang="en-US" sz="3600" dirty="0"/>
              <a:t>GDP already down in Q1 of 2020 (annualized &amp; </a:t>
            </a:r>
            <a:r>
              <a:rPr lang="en-US" sz="3600" dirty="0" err="1"/>
              <a:t>s.a.</a:t>
            </a:r>
            <a:r>
              <a:rPr lang="en-US" sz="3600" dirty="0"/>
              <a:t>)…</a:t>
            </a:r>
          </a:p>
        </p:txBody>
      </p:sp>
      <p:sp>
        <p:nvSpPr>
          <p:cNvPr id="3" name="Content Placeholder 2">
            <a:extLst>
              <a:ext uri="{FF2B5EF4-FFF2-40B4-BE49-F238E27FC236}">
                <a16:creationId xmlns:a16="http://schemas.microsoft.com/office/drawing/2014/main" id="{681C85C0-8D47-473F-AF8F-C061A8EDD3EC}"/>
              </a:ext>
            </a:extLst>
          </p:cNvPr>
          <p:cNvSpPr>
            <a:spLocks noGrp="1"/>
          </p:cNvSpPr>
          <p:nvPr>
            <p:ph idx="1"/>
          </p:nvPr>
        </p:nvSpPr>
        <p:spPr>
          <a:xfrm>
            <a:off x="481739" y="1690688"/>
            <a:ext cx="8491780" cy="4802187"/>
          </a:xfrm>
        </p:spPr>
        <p:txBody>
          <a:bodyPr>
            <a:normAutofit/>
          </a:bodyPr>
          <a:lstStyle/>
          <a:p>
            <a:r>
              <a:rPr lang="en-US" dirty="0"/>
              <a:t>China’s growth = -36.6 %.</a:t>
            </a:r>
          </a:p>
          <a:p>
            <a:r>
              <a:rPr lang="en-US" dirty="0"/>
              <a:t>Korea’s  = -5.5 %.</a:t>
            </a:r>
            <a:br>
              <a:rPr lang="en-US" sz="800" dirty="0"/>
            </a:br>
            <a:endParaRPr lang="en-US" sz="800" dirty="0"/>
          </a:p>
          <a:p>
            <a:r>
              <a:rPr lang="en-US" dirty="0"/>
              <a:t>In Europe,  </a:t>
            </a:r>
          </a:p>
          <a:p>
            <a:pPr lvl="1"/>
            <a:r>
              <a:rPr lang="en-US" b="1" dirty="0"/>
              <a:t>-</a:t>
            </a:r>
            <a:r>
              <a:rPr lang="en-US" dirty="0"/>
              <a:t>21.3 % in France, </a:t>
            </a:r>
          </a:p>
          <a:p>
            <a:pPr lvl="1"/>
            <a:r>
              <a:rPr lang="en-US" b="1" dirty="0"/>
              <a:t>-</a:t>
            </a:r>
            <a:r>
              <a:rPr lang="en-US" dirty="0"/>
              <a:t>19.2 % in Spain, </a:t>
            </a:r>
          </a:p>
          <a:p>
            <a:pPr lvl="1"/>
            <a:r>
              <a:rPr lang="en-US" dirty="0"/>
              <a:t>&amp; </a:t>
            </a:r>
            <a:r>
              <a:rPr lang="en-US" b="1" dirty="0"/>
              <a:t>-</a:t>
            </a:r>
            <a:r>
              <a:rPr lang="en-US" dirty="0"/>
              <a:t>17.5 % in Italy.</a:t>
            </a:r>
            <a:br>
              <a:rPr lang="en-US" sz="800" dirty="0"/>
            </a:br>
            <a:endParaRPr lang="en-US" sz="800" dirty="0"/>
          </a:p>
          <a:p>
            <a:r>
              <a:rPr lang="en-US" dirty="0"/>
              <a:t>US growth  =-4.8%</a:t>
            </a:r>
            <a:r>
              <a:rPr lang="en-US" sz="1300" dirty="0"/>
              <a:t>. </a:t>
            </a:r>
            <a:endParaRPr lang="en-US" sz="1600" dirty="0"/>
          </a:p>
          <a:p>
            <a:pPr marL="457200" lvl="1" indent="0">
              <a:buNone/>
            </a:pPr>
            <a:endParaRPr lang="en-US" sz="1600" dirty="0"/>
          </a:p>
          <a:p>
            <a:r>
              <a:rPr lang="en-US" dirty="0"/>
              <a:t>All will be much worse in the 2</a:t>
            </a:r>
            <a:r>
              <a:rPr lang="en-US" baseline="30000" dirty="0"/>
              <a:t>nd</a:t>
            </a:r>
            <a:r>
              <a:rPr lang="en-US" dirty="0"/>
              <a:t> quarter.</a:t>
            </a:r>
          </a:p>
          <a:p>
            <a:pPr lvl="1"/>
            <a:r>
              <a:rPr lang="en-US" dirty="0"/>
              <a:t>US unemployment already at 14.7% in April, as measured.</a:t>
            </a:r>
          </a:p>
        </p:txBody>
      </p:sp>
      <p:pic>
        <p:nvPicPr>
          <p:cNvPr id="2050" name="Picture 2" descr="Real GDP: Percent change from preceding quarter">
            <a:extLst>
              <a:ext uri="{FF2B5EF4-FFF2-40B4-BE49-F238E27FC236}">
                <a16:creationId xmlns:a16="http://schemas.microsoft.com/office/drawing/2014/main" id="{8F76F358-8ACF-4EF0-B198-94C841DF5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266" y="1690687"/>
            <a:ext cx="6381928" cy="36407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0C55C7-A7B1-4B33-BD82-8E3A46C718AB}"/>
              </a:ext>
            </a:extLst>
          </p:cNvPr>
          <p:cNvSpPr txBox="1"/>
          <p:nvPr/>
        </p:nvSpPr>
        <p:spPr>
          <a:xfrm>
            <a:off x="6524794" y="1689319"/>
            <a:ext cx="444352" cy="369332"/>
          </a:xfrm>
          <a:prstGeom prst="rect">
            <a:avLst/>
          </a:prstGeom>
          <a:noFill/>
        </p:spPr>
        <p:txBody>
          <a:bodyPr wrap="none" rtlCol="0">
            <a:spAutoFit/>
          </a:bodyPr>
          <a:lstStyle/>
          <a:p>
            <a:r>
              <a:rPr lang="en-US" b="1" dirty="0">
                <a:solidFill>
                  <a:schemeClr val="tx1">
                    <a:lumMod val="50000"/>
                    <a:lumOff val="50000"/>
                  </a:schemeClr>
                </a:solidFill>
              </a:rPr>
              <a:t>US</a:t>
            </a:r>
          </a:p>
        </p:txBody>
      </p:sp>
      <p:cxnSp>
        <p:nvCxnSpPr>
          <p:cNvPr id="6" name="Straight Arrow Connector 5">
            <a:extLst>
              <a:ext uri="{FF2B5EF4-FFF2-40B4-BE49-F238E27FC236}">
                <a16:creationId xmlns:a16="http://schemas.microsoft.com/office/drawing/2014/main" id="{DECDC280-82C7-4C69-BFBF-99B01D45980A}"/>
              </a:ext>
            </a:extLst>
          </p:cNvPr>
          <p:cNvCxnSpPr>
            <a:cxnSpLocks/>
          </p:cNvCxnSpPr>
          <p:nvPr/>
        </p:nvCxnSpPr>
        <p:spPr>
          <a:xfrm flipV="1">
            <a:off x="3781586" y="4091554"/>
            <a:ext cx="7572214" cy="707796"/>
          </a:xfrm>
          <a:prstGeom prst="straightConnector1">
            <a:avLst/>
          </a:prstGeom>
          <a:ln w="114300">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02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F5CB-09FB-4B03-A452-21D796AA2476}"/>
              </a:ext>
            </a:extLst>
          </p:cNvPr>
          <p:cNvSpPr>
            <a:spLocks noGrp="1"/>
          </p:cNvSpPr>
          <p:nvPr>
            <p:ph type="title"/>
          </p:nvPr>
        </p:nvSpPr>
        <p:spPr>
          <a:xfrm>
            <a:off x="838200" y="212725"/>
            <a:ext cx="10515600" cy="1325563"/>
          </a:xfrm>
        </p:spPr>
        <p:txBody>
          <a:bodyPr/>
          <a:lstStyle/>
          <a:p>
            <a:r>
              <a:rPr lang="en-US" b="1" dirty="0"/>
              <a:t>III. Policy response by governments</a:t>
            </a:r>
            <a:endParaRPr lang="en-US" dirty="0"/>
          </a:p>
        </p:txBody>
      </p:sp>
      <p:sp>
        <p:nvSpPr>
          <p:cNvPr id="3" name="Content Placeholder 2">
            <a:extLst>
              <a:ext uri="{FF2B5EF4-FFF2-40B4-BE49-F238E27FC236}">
                <a16:creationId xmlns:a16="http://schemas.microsoft.com/office/drawing/2014/main" id="{F8E16008-8DCB-4DC4-B293-E67641E29848}"/>
              </a:ext>
            </a:extLst>
          </p:cNvPr>
          <p:cNvSpPr>
            <a:spLocks noGrp="1"/>
          </p:cNvSpPr>
          <p:nvPr>
            <p:ph idx="1"/>
          </p:nvPr>
        </p:nvSpPr>
        <p:spPr>
          <a:xfrm>
            <a:off x="371475" y="1895475"/>
            <a:ext cx="11601450" cy="4791075"/>
          </a:xfrm>
        </p:spPr>
        <p:txBody>
          <a:bodyPr>
            <a:normAutofit/>
          </a:bodyPr>
          <a:lstStyle/>
          <a:p>
            <a:pPr marL="0" indent="0">
              <a:buNone/>
            </a:pPr>
            <a:r>
              <a:rPr lang="en-US" sz="3200" dirty="0"/>
              <a:t>1. In most countries, officials did not take Covid-19 seriously enough,</a:t>
            </a:r>
            <a:br>
              <a:rPr lang="en-US" sz="1000" dirty="0"/>
            </a:br>
            <a:endParaRPr lang="en-US" sz="1000" dirty="0"/>
          </a:p>
          <a:p>
            <a:pPr lvl="1"/>
            <a:r>
              <a:rPr lang="en-US" sz="2800" dirty="0"/>
              <a:t>especially those with insufficient awareness of past history of pandemics.</a:t>
            </a:r>
          </a:p>
          <a:p>
            <a:pPr lvl="1"/>
            <a:r>
              <a:rPr lang="en-US" sz="2800" dirty="0"/>
              <a:t>China released the genetic code for the new coronavirus in early January.</a:t>
            </a:r>
          </a:p>
          <a:p>
            <a:pPr lvl="1"/>
            <a:r>
              <a:rPr lang="en-US" sz="2800" dirty="0"/>
              <a:t>WHO declared Public Health Emergency of International Concern Jan. 30.</a:t>
            </a:r>
          </a:p>
          <a:p>
            <a:pPr lvl="1"/>
            <a:r>
              <a:rPr lang="en-US" sz="2800" dirty="0"/>
              <a:t>But countries like the US &amp; UK did not use the time to prepare.</a:t>
            </a:r>
          </a:p>
          <a:p>
            <a:pPr lvl="1"/>
            <a:r>
              <a:rPr lang="en-US" sz="2800" dirty="0"/>
              <a:t>They should have launched testing campaigns &amp; ordered equipment.</a:t>
            </a:r>
          </a:p>
          <a:p>
            <a:pPr lvl="1"/>
            <a:r>
              <a:rPr lang="en-US" sz="2800" dirty="0"/>
              <a:t>President Trump was in denial.  E.g., Feb. 26: “…when you have 15 people, </a:t>
            </a:r>
            <a:br>
              <a:rPr lang="en-US" sz="2800" dirty="0"/>
            </a:br>
            <a:r>
              <a:rPr lang="en-US" sz="2800" dirty="0"/>
              <a:t>and the 15 within a couple of days is going to be down to close to zero, </a:t>
            </a:r>
            <a:br>
              <a:rPr lang="en-US" sz="2800" dirty="0"/>
            </a:br>
            <a:r>
              <a:rPr lang="en-US" sz="2800" dirty="0"/>
              <a:t>that’s a pretty good job we’ve done.”</a:t>
            </a:r>
          </a:p>
        </p:txBody>
      </p:sp>
    </p:spTree>
    <p:extLst>
      <p:ext uri="{BB962C8B-B14F-4D97-AF65-F5344CB8AC3E}">
        <p14:creationId xmlns:p14="http://schemas.microsoft.com/office/powerpoint/2010/main" val="64295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16008-8DCB-4DC4-B293-E67641E29848}"/>
              </a:ext>
            </a:extLst>
          </p:cNvPr>
          <p:cNvSpPr>
            <a:spLocks noGrp="1"/>
          </p:cNvSpPr>
          <p:nvPr>
            <p:ph idx="1"/>
          </p:nvPr>
        </p:nvSpPr>
        <p:spPr>
          <a:xfrm>
            <a:off x="838199" y="1104899"/>
            <a:ext cx="11203983" cy="4288511"/>
          </a:xfrm>
        </p:spPr>
        <p:txBody>
          <a:bodyPr>
            <a:normAutofit/>
          </a:bodyPr>
          <a:lstStyle/>
          <a:p>
            <a:r>
              <a:rPr lang="en-US" sz="3200" dirty="0"/>
              <a:t>2. By now, however, most countries have responded with:</a:t>
            </a:r>
            <a:br>
              <a:rPr lang="en-US" sz="2000" dirty="0"/>
            </a:br>
            <a:endParaRPr lang="en-US" sz="2000" dirty="0"/>
          </a:p>
          <a:p>
            <a:pPr lvl="1"/>
            <a:r>
              <a:rPr lang="en-US" sz="3200" dirty="0"/>
              <a:t>shutdowns &amp; other public health measures</a:t>
            </a:r>
            <a:br>
              <a:rPr lang="en-US" sz="3200" dirty="0"/>
            </a:br>
            <a:endParaRPr lang="en-US" sz="3200" dirty="0"/>
          </a:p>
          <a:p>
            <a:pPr lvl="1"/>
            <a:r>
              <a:rPr lang="en-US" sz="3200" dirty="0"/>
              <a:t>and appropriate macroeconomic stimulus:</a:t>
            </a:r>
          </a:p>
          <a:p>
            <a:pPr lvl="2"/>
            <a:r>
              <a:rPr lang="en-US" sz="2600" dirty="0"/>
              <a:t>fiscal relief &amp; stimulus measures (in US, March 27)</a:t>
            </a:r>
          </a:p>
          <a:p>
            <a:pPr lvl="2"/>
            <a:r>
              <a:rPr lang="en-US" sz="2600" dirty="0"/>
              <a:t>and monetary expansion</a:t>
            </a:r>
          </a:p>
          <a:p>
            <a:pPr lvl="3"/>
            <a:r>
              <a:rPr lang="en-US" sz="2600" dirty="0"/>
              <a:t>going even beyond the Unconventional Monetary Policies of 2008-09:</a:t>
            </a:r>
          </a:p>
          <a:p>
            <a:pPr lvl="3"/>
            <a:r>
              <a:rPr lang="en-US" sz="2600" dirty="0"/>
              <a:t>Central banks buying corporate securities.</a:t>
            </a:r>
          </a:p>
        </p:txBody>
      </p:sp>
    </p:spTree>
    <p:extLst>
      <p:ext uri="{BB962C8B-B14F-4D97-AF65-F5344CB8AC3E}">
        <p14:creationId xmlns:p14="http://schemas.microsoft.com/office/powerpoint/2010/main" val="40457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5E2D-0835-490B-8985-A78D7A8DAADC}"/>
              </a:ext>
            </a:extLst>
          </p:cNvPr>
          <p:cNvSpPr>
            <a:spLocks noGrp="1"/>
          </p:cNvSpPr>
          <p:nvPr>
            <p:ph type="title"/>
          </p:nvPr>
        </p:nvSpPr>
        <p:spPr>
          <a:xfrm>
            <a:off x="758550" y="-59423"/>
            <a:ext cx="11176275" cy="1325563"/>
          </a:xfrm>
        </p:spPr>
        <p:txBody>
          <a:bodyPr>
            <a:normAutofit/>
          </a:bodyPr>
          <a:lstStyle/>
          <a:p>
            <a:r>
              <a:rPr lang="en-US" sz="3800" dirty="0"/>
              <a:t>2020 fiscal response exceeds 2009, esp. in G7 countries</a:t>
            </a:r>
            <a:r>
              <a:rPr lang="en-US" sz="3600" dirty="0"/>
              <a:t>.</a:t>
            </a:r>
          </a:p>
        </p:txBody>
      </p:sp>
      <p:pic>
        <p:nvPicPr>
          <p:cNvPr id="4" name="Content Placeholder 3">
            <a:extLst>
              <a:ext uri="{FF2B5EF4-FFF2-40B4-BE49-F238E27FC236}">
                <a16:creationId xmlns:a16="http://schemas.microsoft.com/office/drawing/2014/main" id="{9747AD7C-FE80-44E6-8742-741469B4B29E}"/>
              </a:ext>
            </a:extLst>
          </p:cNvPr>
          <p:cNvPicPr>
            <a:picLocks noGrp="1" noChangeAspect="1"/>
          </p:cNvPicPr>
          <p:nvPr>
            <p:ph idx="1"/>
          </p:nvPr>
        </p:nvPicPr>
        <p:blipFill>
          <a:blip r:embed="rId2"/>
          <a:stretch>
            <a:fillRect/>
          </a:stretch>
        </p:blipFill>
        <p:spPr>
          <a:xfrm>
            <a:off x="435429" y="1187984"/>
            <a:ext cx="10998021" cy="4803922"/>
          </a:xfrm>
          <a:prstGeom prst="rect">
            <a:avLst/>
          </a:prstGeom>
        </p:spPr>
      </p:pic>
      <p:sp>
        <p:nvSpPr>
          <p:cNvPr id="5" name="Rectangle 4">
            <a:extLst>
              <a:ext uri="{FF2B5EF4-FFF2-40B4-BE49-F238E27FC236}">
                <a16:creationId xmlns:a16="http://schemas.microsoft.com/office/drawing/2014/main" id="{58C317C0-4DE3-4C0A-B43D-06885A9A5A70}"/>
              </a:ext>
            </a:extLst>
          </p:cNvPr>
          <p:cNvSpPr/>
          <p:nvPr/>
        </p:nvSpPr>
        <p:spPr>
          <a:xfrm>
            <a:off x="97971" y="6227520"/>
            <a:ext cx="11607623"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Data sources: IMF 2009a; IMF 2009b; national authorities; and IMF staff estimates as of April 8, 2020. Panel 1 includes above-the-line spending and revenue measures only, weighted by GDP in PPP-adjusted current US dollars. Panel 2 adds below-the-line measures (loans, equity injections) and government guarantees to revenue and expenditure measures adopted in 2020. These are presented in the same panel for ease of reference but are not additive. The decomposition between loans and guarantees is based on available information as of April 8, 2020..</a:t>
            </a:r>
          </a:p>
        </p:txBody>
      </p:sp>
      <p:sp>
        <p:nvSpPr>
          <p:cNvPr id="6" name="Rectangle 5">
            <a:extLst>
              <a:ext uri="{FF2B5EF4-FFF2-40B4-BE49-F238E27FC236}">
                <a16:creationId xmlns:a16="http://schemas.microsoft.com/office/drawing/2014/main" id="{6DB86186-7AD6-4698-82D7-F03D60B0F029}"/>
              </a:ext>
            </a:extLst>
          </p:cNvPr>
          <p:cNvSpPr/>
          <p:nvPr/>
        </p:nvSpPr>
        <p:spPr>
          <a:xfrm>
            <a:off x="2410172" y="5991906"/>
            <a:ext cx="811802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FISCAL MONITOR: POLICIES TO SUPPORT PEOPLE DURING THE COVID-19 PANDEMIC, IMF, May 2020</a:t>
            </a:r>
          </a:p>
        </p:txBody>
      </p:sp>
      <p:cxnSp>
        <p:nvCxnSpPr>
          <p:cNvPr id="7" name="Straight Connector 6">
            <a:extLst>
              <a:ext uri="{FF2B5EF4-FFF2-40B4-BE49-F238E27FC236}">
                <a16:creationId xmlns:a16="http://schemas.microsoft.com/office/drawing/2014/main" id="{B5DBA603-BE6B-4421-A85D-47339BD2EFB0}"/>
              </a:ext>
            </a:extLst>
          </p:cNvPr>
          <p:cNvCxnSpPr/>
          <p:nvPr/>
        </p:nvCxnSpPr>
        <p:spPr>
          <a:xfrm>
            <a:off x="8601075" y="3178968"/>
            <a:ext cx="0" cy="1519238"/>
          </a:xfrm>
          <a:prstGeom prst="line">
            <a:avLst/>
          </a:prstGeom>
          <a:ln w="571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BE45CFC-8B53-4023-96B3-FF918C864032}"/>
              </a:ext>
            </a:extLst>
          </p:cNvPr>
          <p:cNvSpPr txBox="1"/>
          <p:nvPr/>
        </p:nvSpPr>
        <p:spPr>
          <a:xfrm>
            <a:off x="8947368" y="3133725"/>
            <a:ext cx="1235659" cy="707886"/>
          </a:xfrm>
          <a:prstGeom prst="rect">
            <a:avLst/>
          </a:prstGeom>
          <a:noFill/>
        </p:spPr>
        <p:txBody>
          <a:bodyPr wrap="none" rtlCol="0">
            <a:spAutoFit/>
          </a:bodyPr>
          <a:lstStyle/>
          <a:p>
            <a:r>
              <a:rPr lang="en-US" sz="2000" b="1" dirty="0">
                <a:solidFill>
                  <a:srgbClr val="7030A0"/>
                </a:solidFill>
              </a:rPr>
              <a:t>Advanced</a:t>
            </a:r>
            <a:br>
              <a:rPr lang="en-US" sz="2000" b="1" dirty="0">
                <a:solidFill>
                  <a:srgbClr val="7030A0"/>
                </a:solidFill>
              </a:rPr>
            </a:br>
            <a:r>
              <a:rPr lang="en-US" sz="2000" b="1" dirty="0">
                <a:solidFill>
                  <a:srgbClr val="7030A0"/>
                </a:solidFill>
              </a:rPr>
              <a:t>countries</a:t>
            </a:r>
          </a:p>
        </p:txBody>
      </p:sp>
      <p:sp>
        <p:nvSpPr>
          <p:cNvPr id="9" name="TextBox 8">
            <a:extLst>
              <a:ext uri="{FF2B5EF4-FFF2-40B4-BE49-F238E27FC236}">
                <a16:creationId xmlns:a16="http://schemas.microsoft.com/office/drawing/2014/main" id="{3C73881E-CC3D-4EA8-A97A-11DCB1C9F37E}"/>
              </a:ext>
            </a:extLst>
          </p:cNvPr>
          <p:cNvSpPr txBox="1"/>
          <p:nvPr/>
        </p:nvSpPr>
        <p:spPr>
          <a:xfrm>
            <a:off x="6586784" y="3692148"/>
            <a:ext cx="1700451" cy="400110"/>
          </a:xfrm>
          <a:prstGeom prst="rect">
            <a:avLst/>
          </a:prstGeom>
          <a:noFill/>
        </p:spPr>
        <p:txBody>
          <a:bodyPr wrap="square" rtlCol="0">
            <a:spAutoFit/>
          </a:bodyPr>
          <a:lstStyle/>
          <a:p>
            <a:r>
              <a:rPr lang="en-US" sz="2000" b="1" dirty="0">
                <a:solidFill>
                  <a:srgbClr val="7030A0"/>
                </a:solidFill>
              </a:rPr>
              <a:t>EM countries</a:t>
            </a:r>
          </a:p>
        </p:txBody>
      </p:sp>
      <p:cxnSp>
        <p:nvCxnSpPr>
          <p:cNvPr id="11" name="Straight Arrow Connector 10">
            <a:extLst>
              <a:ext uri="{FF2B5EF4-FFF2-40B4-BE49-F238E27FC236}">
                <a16:creationId xmlns:a16="http://schemas.microsoft.com/office/drawing/2014/main" id="{250700CC-459E-4BED-A19A-976E7204F8BF}"/>
              </a:ext>
            </a:extLst>
          </p:cNvPr>
          <p:cNvCxnSpPr>
            <a:cxnSpLocks/>
          </p:cNvCxnSpPr>
          <p:nvPr/>
        </p:nvCxnSpPr>
        <p:spPr>
          <a:xfrm>
            <a:off x="1830295" y="2495231"/>
            <a:ext cx="1637852" cy="932136"/>
          </a:xfrm>
          <a:prstGeom prst="straightConnector1">
            <a:avLst/>
          </a:prstGeom>
          <a:ln w="762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1BF7D2F-079E-4476-94A5-BDF66A82E2C8}"/>
              </a:ext>
            </a:extLst>
          </p:cNvPr>
          <p:cNvSpPr txBox="1"/>
          <p:nvPr/>
        </p:nvSpPr>
        <p:spPr>
          <a:xfrm>
            <a:off x="1115879" y="2293754"/>
            <a:ext cx="704039" cy="400110"/>
          </a:xfrm>
          <a:prstGeom prst="rect">
            <a:avLst/>
          </a:prstGeom>
          <a:noFill/>
        </p:spPr>
        <p:txBody>
          <a:bodyPr wrap="none" rtlCol="0">
            <a:spAutoFit/>
          </a:bodyPr>
          <a:lstStyle/>
          <a:p>
            <a:r>
              <a:rPr lang="en-US" sz="2000" b="1" dirty="0">
                <a:solidFill>
                  <a:srgbClr val="7030A0"/>
                </a:solidFill>
              </a:rPr>
              <a:t>2020</a:t>
            </a:r>
          </a:p>
        </p:txBody>
      </p:sp>
      <p:sp>
        <p:nvSpPr>
          <p:cNvPr id="14" name="TextBox 13">
            <a:extLst>
              <a:ext uri="{FF2B5EF4-FFF2-40B4-BE49-F238E27FC236}">
                <a16:creationId xmlns:a16="http://schemas.microsoft.com/office/drawing/2014/main" id="{7CBCCD76-37D1-493D-BD5E-82DDD140350A}"/>
              </a:ext>
            </a:extLst>
          </p:cNvPr>
          <p:cNvSpPr txBox="1"/>
          <p:nvPr/>
        </p:nvSpPr>
        <p:spPr>
          <a:xfrm>
            <a:off x="3500038" y="3236571"/>
            <a:ext cx="704039" cy="400110"/>
          </a:xfrm>
          <a:prstGeom prst="rect">
            <a:avLst/>
          </a:prstGeom>
          <a:noFill/>
        </p:spPr>
        <p:txBody>
          <a:bodyPr wrap="none" rtlCol="0">
            <a:spAutoFit/>
          </a:bodyPr>
          <a:lstStyle/>
          <a:p>
            <a:r>
              <a:rPr lang="en-US" sz="2000" b="1" dirty="0">
                <a:solidFill>
                  <a:srgbClr val="7030A0"/>
                </a:solidFill>
              </a:rPr>
              <a:t>2009</a:t>
            </a:r>
          </a:p>
        </p:txBody>
      </p:sp>
    </p:spTree>
    <p:extLst>
      <p:ext uri="{BB962C8B-B14F-4D97-AF65-F5344CB8AC3E}">
        <p14:creationId xmlns:p14="http://schemas.microsoft.com/office/powerpoint/2010/main" val="309872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2E1D01-867B-4E3F-AC73-E68E79638086}"/>
              </a:ext>
            </a:extLst>
          </p:cNvPr>
          <p:cNvPicPr>
            <a:picLocks noGrp="1" noChangeAspect="1"/>
          </p:cNvPicPr>
          <p:nvPr>
            <p:ph idx="1"/>
          </p:nvPr>
        </p:nvPicPr>
        <p:blipFill>
          <a:blip r:embed="rId2"/>
          <a:stretch>
            <a:fillRect/>
          </a:stretch>
        </p:blipFill>
        <p:spPr>
          <a:xfrm>
            <a:off x="1828800" y="290724"/>
            <a:ext cx="8686800" cy="6030362"/>
          </a:xfrm>
          <a:prstGeom prst="rect">
            <a:avLst/>
          </a:prstGeom>
        </p:spPr>
      </p:pic>
      <p:sp>
        <p:nvSpPr>
          <p:cNvPr id="5" name="Rectangle 4">
            <a:extLst>
              <a:ext uri="{FF2B5EF4-FFF2-40B4-BE49-F238E27FC236}">
                <a16:creationId xmlns:a16="http://schemas.microsoft.com/office/drawing/2014/main" id="{046A64CC-1B18-4BE3-94C3-D24DEC9E9974}"/>
              </a:ext>
            </a:extLst>
          </p:cNvPr>
          <p:cNvSpPr/>
          <p:nvPr/>
        </p:nvSpPr>
        <p:spPr>
          <a:xfrm>
            <a:off x="3600450" y="6400801"/>
            <a:ext cx="5305426" cy="246906"/>
          </a:xfrm>
          <a:prstGeom prst="rect">
            <a:avLst/>
          </a:prstGeom>
        </p:spPr>
        <p:txBody>
          <a:bodyPr wrap="square">
            <a:spAutoFit/>
          </a:bodyPr>
          <a:lstStyle/>
          <a:p>
            <a:r>
              <a:rPr lang="en-US" sz="1000" dirty="0">
                <a:hlinkClick r:id="rId3"/>
              </a:rPr>
              <a:t>https://andrewbatson.com/2020/05/03/why-china-isnt-sending-money-to-everyone/</a:t>
            </a:r>
            <a:endParaRPr lang="en-US" sz="1000" dirty="0"/>
          </a:p>
        </p:txBody>
      </p:sp>
    </p:spTree>
    <p:extLst>
      <p:ext uri="{BB962C8B-B14F-4D97-AF65-F5344CB8AC3E}">
        <p14:creationId xmlns:p14="http://schemas.microsoft.com/office/powerpoint/2010/main" val="2880937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8CD7B-9F37-44C0-88B6-A40FF0CAE281}"/>
              </a:ext>
            </a:extLst>
          </p:cNvPr>
          <p:cNvSpPr>
            <a:spLocks noGrp="1"/>
          </p:cNvSpPr>
          <p:nvPr>
            <p:ph type="title"/>
          </p:nvPr>
        </p:nvSpPr>
        <p:spPr>
          <a:xfrm>
            <a:off x="838200" y="365125"/>
            <a:ext cx="10515600" cy="1325563"/>
          </a:xfrm>
        </p:spPr>
        <p:txBody>
          <a:bodyPr>
            <a:normAutofit/>
          </a:bodyPr>
          <a:lstStyle/>
          <a:p>
            <a:r>
              <a:rPr lang="en-US" dirty="0">
                <a:latin typeface="+mn-lt"/>
              </a:rPr>
              <a:t>IV</a:t>
            </a:r>
            <a:r>
              <a:rPr lang="en-US" dirty="0"/>
              <a:t>.  </a:t>
            </a:r>
            <a:r>
              <a:rPr lang="en-US" b="1" dirty="0"/>
              <a:t>Forecast of GDP growth:</a:t>
            </a:r>
            <a:br>
              <a:rPr lang="en-US" sz="900" b="1" dirty="0"/>
            </a:br>
            <a:br>
              <a:rPr lang="en-US" sz="900" b="1" dirty="0"/>
            </a:br>
            <a:r>
              <a:rPr lang="en-US" sz="3200" dirty="0"/>
              <a:t>IMF’s </a:t>
            </a:r>
            <a:r>
              <a:rPr lang="en-US" sz="3200" i="1" dirty="0"/>
              <a:t>World Economic Outlook</a:t>
            </a:r>
            <a:r>
              <a:rPr lang="en-US" sz="3200" dirty="0"/>
              <a:t>, April 14 </a:t>
            </a:r>
          </a:p>
        </p:txBody>
      </p:sp>
      <p:sp>
        <p:nvSpPr>
          <p:cNvPr id="3" name="Content Placeholder 2">
            <a:extLst>
              <a:ext uri="{FF2B5EF4-FFF2-40B4-BE49-F238E27FC236}">
                <a16:creationId xmlns:a16="http://schemas.microsoft.com/office/drawing/2014/main" id="{A552A60F-875A-4BAB-B44F-5E958BACD3D0}"/>
              </a:ext>
            </a:extLst>
          </p:cNvPr>
          <p:cNvSpPr>
            <a:spLocks noGrp="1"/>
          </p:cNvSpPr>
          <p:nvPr>
            <p:ph idx="1"/>
          </p:nvPr>
        </p:nvSpPr>
        <p:spPr>
          <a:xfrm>
            <a:off x="689882" y="1743075"/>
            <a:ext cx="11073493" cy="4781550"/>
          </a:xfrm>
        </p:spPr>
        <p:txBody>
          <a:bodyPr>
            <a:normAutofit/>
          </a:bodyPr>
          <a:lstStyle/>
          <a:p>
            <a:r>
              <a:rPr lang="en-US" dirty="0"/>
              <a:t>lowered its forecast for global growth in 2020 sharply, </a:t>
            </a:r>
          </a:p>
          <a:p>
            <a:pPr lvl="1"/>
            <a:r>
              <a:rPr lang="en-US" sz="2600" dirty="0"/>
              <a:t>by 6.3% pts. from the January forecast,</a:t>
            </a:r>
          </a:p>
          <a:p>
            <a:pPr lvl="1"/>
            <a:r>
              <a:rPr lang="en-US" sz="2600" dirty="0"/>
              <a:t>to an unprecedented </a:t>
            </a:r>
            <a:r>
              <a:rPr lang="en-US" sz="2600" b="1" dirty="0"/>
              <a:t>–3.0% worldwide</a:t>
            </a:r>
            <a:r>
              <a:rPr lang="en-US" sz="2600" dirty="0"/>
              <a:t>.</a:t>
            </a:r>
            <a:br>
              <a:rPr lang="en-US" sz="900" dirty="0"/>
            </a:br>
            <a:endParaRPr lang="en-US" sz="900" dirty="0"/>
          </a:p>
          <a:p>
            <a:r>
              <a:rPr lang="en-US" dirty="0"/>
              <a:t>That averages</a:t>
            </a:r>
            <a:r>
              <a:rPr lang="en-US" b="1" dirty="0"/>
              <a:t> -1.0 % in EM &amp; developing countries</a:t>
            </a:r>
            <a:endParaRPr lang="en-US" dirty="0"/>
          </a:p>
          <a:p>
            <a:r>
              <a:rPr lang="en-US" dirty="0"/>
              <a:t>and</a:t>
            </a:r>
            <a:r>
              <a:rPr lang="en-US" b="1" dirty="0"/>
              <a:t> -6.1% in advanced economies.  </a:t>
            </a:r>
            <a:br>
              <a:rPr lang="en-US" sz="800" b="1" dirty="0"/>
            </a:br>
            <a:endParaRPr lang="en-US" sz="800" b="1" dirty="0"/>
          </a:p>
          <a:p>
            <a:r>
              <a:rPr lang="en-US" dirty="0"/>
              <a:t>(See Appendix 2 for </a:t>
            </a:r>
            <a:r>
              <a:rPr lang="en-US" i="1" dirty="0"/>
              <a:t>WEO</a:t>
            </a:r>
            <a:r>
              <a:rPr lang="en-US" dirty="0"/>
              <a:t> tables.)</a:t>
            </a:r>
          </a:p>
          <a:p>
            <a:pPr lvl="1"/>
            <a:br>
              <a:rPr lang="en-US" sz="900" i="1" dirty="0"/>
            </a:br>
            <a:endParaRPr lang="en-US" sz="900" i="1" dirty="0"/>
          </a:p>
          <a:p>
            <a:r>
              <a:rPr lang="en-US" dirty="0"/>
              <a:t>It is already clear that the IMF forecasts were too optimistic,</a:t>
            </a:r>
          </a:p>
          <a:p>
            <a:pPr lvl="1"/>
            <a:r>
              <a:rPr lang="en-US" dirty="0"/>
              <a:t>especially for developing countries, </a:t>
            </a:r>
          </a:p>
          <a:p>
            <a:pPr lvl="1"/>
            <a:r>
              <a:rPr lang="en-US" dirty="0"/>
              <a:t>as it has now said.</a:t>
            </a:r>
          </a:p>
          <a:p>
            <a:pPr lvl="1"/>
            <a:endParaRPr lang="en-US" dirty="0"/>
          </a:p>
        </p:txBody>
      </p:sp>
    </p:spTree>
    <p:extLst>
      <p:ext uri="{BB962C8B-B14F-4D97-AF65-F5344CB8AC3E}">
        <p14:creationId xmlns:p14="http://schemas.microsoft.com/office/powerpoint/2010/main" val="395908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3711A67-B87E-4517-BA19-63CFB04EC3F4}"/>
              </a:ext>
            </a:extLst>
          </p:cNvPr>
          <p:cNvPicPr>
            <a:picLocks noGrp="1" noChangeAspect="1"/>
          </p:cNvPicPr>
          <p:nvPr>
            <p:ph idx="1"/>
          </p:nvPr>
        </p:nvPicPr>
        <p:blipFill>
          <a:blip r:embed="rId2"/>
          <a:stretch>
            <a:fillRect/>
          </a:stretch>
        </p:blipFill>
        <p:spPr>
          <a:xfrm>
            <a:off x="495300" y="-304799"/>
            <a:ext cx="10934699" cy="6391274"/>
          </a:xfrm>
          <a:prstGeom prst="rect">
            <a:avLst/>
          </a:prstGeom>
        </p:spPr>
      </p:pic>
      <p:sp>
        <p:nvSpPr>
          <p:cNvPr id="5" name="Rectangle 4">
            <a:extLst>
              <a:ext uri="{FF2B5EF4-FFF2-40B4-BE49-F238E27FC236}">
                <a16:creationId xmlns:a16="http://schemas.microsoft.com/office/drawing/2014/main" id="{EE26B286-FC74-45A8-BDCB-FDC01DD21D8B}"/>
              </a:ext>
            </a:extLst>
          </p:cNvPr>
          <p:cNvSpPr/>
          <p:nvPr/>
        </p:nvSpPr>
        <p:spPr>
          <a:xfrm>
            <a:off x="590549" y="6039535"/>
            <a:ext cx="11210925" cy="584775"/>
          </a:xfrm>
          <a:prstGeom prst="rect">
            <a:avLst/>
          </a:prstGeom>
        </p:spPr>
        <p:txBody>
          <a:bodyPr wrap="square">
            <a:spAutoFit/>
          </a:bodyPr>
          <a:lstStyle/>
          <a:p>
            <a:r>
              <a:rPr lang="en-US" sz="1600" dirty="0"/>
              <a:t>“Putting the Size of the Needed COVID-19 Fiscal Response in Perspective,</a:t>
            </a:r>
            <a:r>
              <a:rPr lang="en-US" sz="1600" dirty="0">
                <a:hlinkClick r:id="rId3"/>
              </a:rPr>
              <a:t>” </a:t>
            </a:r>
            <a:r>
              <a:rPr lang="en-US" sz="1600" dirty="0"/>
              <a:t>CBPP, May 4, 2020</a:t>
            </a:r>
            <a:br>
              <a:rPr lang="en-US" sz="800" dirty="0">
                <a:hlinkClick r:id="rId3"/>
              </a:rPr>
            </a:br>
            <a:br>
              <a:rPr lang="en-US" sz="800" dirty="0">
                <a:hlinkClick r:id="rId3"/>
              </a:rPr>
            </a:br>
            <a:r>
              <a:rPr lang="en-US" sz="800" dirty="0">
                <a:hlinkClick r:id="rId3"/>
              </a:rPr>
              <a:t>www.cbpp.org/research/federal-budget/putting-the-size-of-the-needed-covid-19-fiscal-response-in-perspective</a:t>
            </a:r>
            <a:r>
              <a:rPr lang="en-US" sz="800" dirty="0"/>
              <a:t>”,”</a:t>
            </a:r>
          </a:p>
        </p:txBody>
      </p:sp>
      <p:sp>
        <p:nvSpPr>
          <p:cNvPr id="6" name="TextBox 5">
            <a:extLst>
              <a:ext uri="{FF2B5EF4-FFF2-40B4-BE49-F238E27FC236}">
                <a16:creationId xmlns:a16="http://schemas.microsoft.com/office/drawing/2014/main" id="{F89D2DA2-FDAC-4F32-9335-A3D3171C13C8}"/>
              </a:ext>
            </a:extLst>
          </p:cNvPr>
          <p:cNvSpPr txBox="1"/>
          <p:nvPr/>
        </p:nvSpPr>
        <p:spPr>
          <a:xfrm>
            <a:off x="5248275" y="276225"/>
            <a:ext cx="3008772" cy="646331"/>
          </a:xfrm>
          <a:prstGeom prst="rect">
            <a:avLst/>
          </a:prstGeom>
          <a:noFill/>
        </p:spPr>
        <p:txBody>
          <a:bodyPr wrap="none" rtlCol="0">
            <a:spAutoFit/>
          </a:bodyPr>
          <a:lstStyle/>
          <a:p>
            <a:r>
              <a:rPr lang="en-US" sz="3600" dirty="0"/>
              <a:t>Lost US Output</a:t>
            </a:r>
          </a:p>
        </p:txBody>
      </p:sp>
      <p:sp>
        <p:nvSpPr>
          <p:cNvPr id="2" name="TextBox 1">
            <a:extLst>
              <a:ext uri="{FF2B5EF4-FFF2-40B4-BE49-F238E27FC236}">
                <a16:creationId xmlns:a16="http://schemas.microsoft.com/office/drawing/2014/main" id="{78E2641F-B6E5-4E78-9AC0-E8A74B5DC265}"/>
              </a:ext>
            </a:extLst>
          </p:cNvPr>
          <p:cNvSpPr txBox="1"/>
          <p:nvPr/>
        </p:nvSpPr>
        <p:spPr>
          <a:xfrm>
            <a:off x="5276850" y="4914900"/>
            <a:ext cx="5215082" cy="369332"/>
          </a:xfrm>
          <a:prstGeom prst="rect">
            <a:avLst/>
          </a:prstGeom>
          <a:noFill/>
          <a:ln w="19050">
            <a:solidFill>
              <a:srgbClr val="EC7524"/>
            </a:solidFill>
          </a:ln>
        </p:spPr>
        <p:txBody>
          <a:bodyPr wrap="none" rtlCol="0">
            <a:spAutoFit/>
          </a:bodyPr>
          <a:lstStyle/>
          <a:p>
            <a:r>
              <a:rPr lang="en-US" i="1" dirty="0"/>
              <a:t>US Q2 forecast ≈ -40%, q/q compounded per annum.</a:t>
            </a:r>
            <a:endParaRPr lang="en-US" dirty="0"/>
          </a:p>
        </p:txBody>
      </p:sp>
      <p:cxnSp>
        <p:nvCxnSpPr>
          <p:cNvPr id="7" name="Straight Arrow Connector 6">
            <a:extLst>
              <a:ext uri="{FF2B5EF4-FFF2-40B4-BE49-F238E27FC236}">
                <a16:creationId xmlns:a16="http://schemas.microsoft.com/office/drawing/2014/main" id="{3D33C7A6-DACF-4250-99CA-58CBD3551C0B}"/>
              </a:ext>
            </a:extLst>
          </p:cNvPr>
          <p:cNvCxnSpPr>
            <a:cxnSpLocks/>
          </p:cNvCxnSpPr>
          <p:nvPr/>
        </p:nvCxnSpPr>
        <p:spPr>
          <a:xfrm flipV="1">
            <a:off x="6648450" y="4600576"/>
            <a:ext cx="66676" cy="314324"/>
          </a:xfrm>
          <a:prstGeom prst="straightConnector1">
            <a:avLst/>
          </a:prstGeom>
          <a:ln w="19050">
            <a:solidFill>
              <a:srgbClr val="EC752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158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75A6-61AF-4BF3-AFD7-FC518C657C74}"/>
              </a:ext>
            </a:extLst>
          </p:cNvPr>
          <p:cNvSpPr>
            <a:spLocks noGrp="1"/>
          </p:cNvSpPr>
          <p:nvPr>
            <p:ph type="title"/>
          </p:nvPr>
        </p:nvSpPr>
        <p:spPr/>
        <p:txBody>
          <a:bodyPr>
            <a:normAutofit/>
          </a:bodyPr>
          <a:lstStyle/>
          <a:p>
            <a:r>
              <a:rPr lang="en-US" dirty="0">
                <a:latin typeface="+mn-lt"/>
              </a:rPr>
              <a:t>V.  What </a:t>
            </a:r>
            <a:r>
              <a:rPr lang="en-US" b="1" dirty="0"/>
              <a:t>shape of recovery: “V”, “U”, or “W”?</a:t>
            </a:r>
            <a:endParaRPr lang="en-US" dirty="0"/>
          </a:p>
        </p:txBody>
      </p:sp>
      <p:sp>
        <p:nvSpPr>
          <p:cNvPr id="3" name="Content Placeholder 2">
            <a:extLst>
              <a:ext uri="{FF2B5EF4-FFF2-40B4-BE49-F238E27FC236}">
                <a16:creationId xmlns:a16="http://schemas.microsoft.com/office/drawing/2014/main" id="{99102A31-C0C5-4B95-9533-29A047A1F658}"/>
              </a:ext>
            </a:extLst>
          </p:cNvPr>
          <p:cNvSpPr>
            <a:spLocks noGrp="1"/>
          </p:cNvSpPr>
          <p:nvPr>
            <p:ph idx="1"/>
          </p:nvPr>
        </p:nvSpPr>
        <p:spPr>
          <a:xfrm>
            <a:off x="704850" y="2133601"/>
            <a:ext cx="10779394" cy="5057774"/>
          </a:xfrm>
        </p:spPr>
        <p:txBody>
          <a:bodyPr>
            <a:normAutofit/>
          </a:bodyPr>
          <a:lstStyle/>
          <a:p>
            <a:pPr marL="0" indent="0">
              <a:buNone/>
            </a:pPr>
            <a:r>
              <a:rPr lang="en-US" sz="3600" dirty="0"/>
              <a:t>1. V-shaped recovery in the global economy is not likely.</a:t>
            </a:r>
            <a:br>
              <a:rPr lang="en-US" sz="3400" dirty="0"/>
            </a:br>
            <a:endParaRPr lang="en-US" sz="3400" dirty="0"/>
          </a:p>
          <a:p>
            <a:pPr lvl="1"/>
            <a:r>
              <a:rPr lang="en-US" sz="2600" dirty="0"/>
              <a:t>At first, V bounce-backs seemed plausible.  </a:t>
            </a:r>
          </a:p>
          <a:p>
            <a:pPr lvl="1"/>
            <a:r>
              <a:rPr lang="en-US" sz="2600" dirty="0"/>
              <a:t>Natural disasters usually follow that pattern. </a:t>
            </a:r>
          </a:p>
          <a:p>
            <a:pPr lvl="1"/>
            <a:r>
              <a:rPr lang="en-US" sz="2600" dirty="0"/>
              <a:t>E.g., China’s 2003 SARS is estimated to have cost 2% growth in Q2, </a:t>
            </a:r>
            <a:br>
              <a:rPr lang="en-US" sz="2600" dirty="0"/>
            </a:br>
            <a:r>
              <a:rPr lang="en-US" sz="2600" dirty="0"/>
              <a:t>but didn’t show up in the year’s overall GDP.</a:t>
            </a:r>
            <a:br>
              <a:rPr lang="en-US" sz="2600" dirty="0"/>
            </a:br>
            <a:endParaRPr lang="en-US" sz="2600" dirty="0"/>
          </a:p>
          <a:p>
            <a:pPr lvl="1"/>
            <a:r>
              <a:rPr lang="en-US" sz="2600" dirty="0"/>
              <a:t>But a V is too optimistic, for the aggregate world economy. </a:t>
            </a:r>
          </a:p>
        </p:txBody>
      </p:sp>
    </p:spTree>
    <p:extLst>
      <p:ext uri="{BB962C8B-B14F-4D97-AF65-F5344CB8AC3E}">
        <p14:creationId xmlns:p14="http://schemas.microsoft.com/office/powerpoint/2010/main" val="10931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12C83-7AA3-43F9-AF51-82345868E993}"/>
              </a:ext>
            </a:extLst>
          </p:cNvPr>
          <p:cNvSpPr>
            <a:spLocks noGrp="1"/>
          </p:cNvSpPr>
          <p:nvPr>
            <p:ph type="title"/>
          </p:nvPr>
        </p:nvSpPr>
        <p:spPr/>
        <p:txBody>
          <a:bodyPr/>
          <a:lstStyle/>
          <a:p>
            <a:r>
              <a:rPr lang="en-US" sz="3600" dirty="0">
                <a:latin typeface="+mn-lt"/>
              </a:rPr>
              <a:t>2. More likely, at best, is a U-shaped recovery</a:t>
            </a:r>
            <a:r>
              <a:rPr lang="en-US" sz="3400" dirty="0">
                <a:latin typeface="+mn-lt"/>
              </a:rPr>
              <a:t>:</a:t>
            </a:r>
            <a:br>
              <a:rPr lang="en-US" b="1" dirty="0"/>
            </a:br>
            <a:endParaRPr lang="en-US" dirty="0"/>
          </a:p>
        </p:txBody>
      </p:sp>
      <p:sp>
        <p:nvSpPr>
          <p:cNvPr id="5" name="Content Placeholder 4">
            <a:extLst>
              <a:ext uri="{FF2B5EF4-FFF2-40B4-BE49-F238E27FC236}">
                <a16:creationId xmlns:a16="http://schemas.microsoft.com/office/drawing/2014/main" id="{0C2DB065-BDE4-4DF7-80B3-152851C56BA3}"/>
              </a:ext>
            </a:extLst>
          </p:cNvPr>
          <p:cNvSpPr>
            <a:spLocks noGrp="1"/>
          </p:cNvSpPr>
          <p:nvPr>
            <p:ph idx="1"/>
          </p:nvPr>
        </p:nvSpPr>
        <p:spPr>
          <a:xfrm>
            <a:off x="904875" y="1594227"/>
            <a:ext cx="10744200" cy="4652963"/>
          </a:xfrm>
        </p:spPr>
        <p:txBody>
          <a:bodyPr>
            <a:normAutofit fontScale="70000" lnSpcReduction="20000"/>
          </a:bodyPr>
          <a:lstStyle/>
          <a:p>
            <a:r>
              <a:rPr lang="en-US" sz="4000" dirty="0"/>
              <a:t>60% of business leaders expect “U” shape </a:t>
            </a:r>
          </a:p>
          <a:p>
            <a:pPr lvl="1"/>
            <a:r>
              <a:rPr lang="en-US" sz="3200" dirty="0"/>
              <a:t>-- World Ec. Forum, April 24.</a:t>
            </a:r>
            <a:br>
              <a:rPr lang="en-US" sz="1100" dirty="0"/>
            </a:br>
            <a:endParaRPr lang="en-US" sz="1100" dirty="0"/>
          </a:p>
          <a:p>
            <a:r>
              <a:rPr lang="en-US" sz="3600" dirty="0"/>
              <a:t>Certain segments of the economy go back to work, </a:t>
            </a:r>
          </a:p>
          <a:p>
            <a:pPr lvl="1"/>
            <a:r>
              <a:rPr lang="en-US" sz="3200" dirty="0"/>
              <a:t>perhaps in shifts,</a:t>
            </a:r>
          </a:p>
          <a:p>
            <a:r>
              <a:rPr lang="en-US" sz="3600" dirty="0"/>
              <a:t>while others should remain shut down longer…</a:t>
            </a:r>
          </a:p>
          <a:p>
            <a:pPr lvl="1"/>
            <a:r>
              <a:rPr lang="en-US" sz="3100" dirty="0"/>
              <a:t>including, I would think, </a:t>
            </a:r>
            <a:r>
              <a:rPr lang="en-US" sz="3100" dirty="0" err="1"/>
              <a:t>tatoo</a:t>
            </a:r>
            <a:r>
              <a:rPr lang="en-US" sz="3100" dirty="0"/>
              <a:t> parlors &amp; night clubs!</a:t>
            </a:r>
            <a:br>
              <a:rPr lang="en-US" sz="1000" dirty="0"/>
            </a:br>
            <a:endParaRPr lang="en-US" sz="1000" dirty="0"/>
          </a:p>
          <a:p>
            <a:r>
              <a:rPr lang="en-US" sz="3600" dirty="0"/>
              <a:t>at least until we achieve massive, frequent, convenient, free testing </a:t>
            </a:r>
          </a:p>
          <a:p>
            <a:pPr lvl="1"/>
            <a:r>
              <a:rPr lang="en-US" sz="3200" dirty="0"/>
              <a:t>+ contact-tracing </a:t>
            </a:r>
          </a:p>
          <a:p>
            <a:pPr lvl="1"/>
            <a:r>
              <a:rPr lang="en-US" sz="3200" dirty="0"/>
              <a:t>+ reliable tests for anti-bodies.</a:t>
            </a:r>
            <a:br>
              <a:rPr lang="en-US" sz="1400" dirty="0"/>
            </a:br>
            <a:endParaRPr lang="en-US" sz="1400" dirty="0"/>
          </a:p>
          <a:p>
            <a:r>
              <a:rPr lang="en-US" sz="3600" dirty="0"/>
              <a:t>A full recovery will wait until a vaccine is available, </a:t>
            </a:r>
            <a:br>
              <a:rPr lang="en-US" sz="3600" dirty="0"/>
            </a:br>
            <a:r>
              <a:rPr lang="en-US" sz="3600" dirty="0"/>
              <a:t>which we are told will take at least 1 year,</a:t>
            </a:r>
          </a:p>
          <a:p>
            <a:pPr lvl="1"/>
            <a:r>
              <a:rPr lang="en-US" sz="3200" dirty="0"/>
              <a:t>or an effective treatment.</a:t>
            </a:r>
          </a:p>
        </p:txBody>
      </p:sp>
      <p:sp>
        <p:nvSpPr>
          <p:cNvPr id="2" name="Footer Placeholder 1">
            <a:extLst>
              <a:ext uri="{FF2B5EF4-FFF2-40B4-BE49-F238E27FC236}">
                <a16:creationId xmlns:a16="http://schemas.microsoft.com/office/drawing/2014/main" id="{6A38D04A-6115-40E4-A027-C0F268B8F8E4}"/>
              </a:ext>
            </a:extLst>
          </p:cNvPr>
          <p:cNvSpPr>
            <a:spLocks noGrp="1"/>
          </p:cNvSpPr>
          <p:nvPr>
            <p:ph type="ftr" sz="quarter" idx="11"/>
          </p:nvPr>
        </p:nvSpPr>
        <p:spPr/>
        <p:txBody>
          <a:bodyPr/>
          <a:lstStyle/>
          <a:p>
            <a:pPr>
              <a:defRPr/>
            </a:pPr>
            <a:r>
              <a:rPr lang="en-US"/>
              <a:t>Prof. J. Frankel</a:t>
            </a:r>
            <a:endParaRPr lang="en-US" b="0">
              <a:effectLst>
                <a:outerShdw blurRad="38100" dist="38100" dir="2700000" algn="tl">
                  <a:srgbClr val="000000"/>
                </a:outerShdw>
              </a:effectLst>
            </a:endParaRPr>
          </a:p>
        </p:txBody>
      </p:sp>
    </p:spTree>
    <p:extLst>
      <p:ext uri="{BB962C8B-B14F-4D97-AF65-F5344CB8AC3E}">
        <p14:creationId xmlns:p14="http://schemas.microsoft.com/office/powerpoint/2010/main" val="324655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235F-C3D9-426C-9B52-E4B7789D2C7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4D7CCAE-A2F6-4370-9D18-EE0EA66138E2}"/>
              </a:ext>
            </a:extLst>
          </p:cNvPr>
          <p:cNvSpPr>
            <a:spLocks noGrp="1"/>
          </p:cNvSpPr>
          <p:nvPr>
            <p:ph idx="1"/>
          </p:nvPr>
        </p:nvSpPr>
        <p:spPr>
          <a:xfrm>
            <a:off x="838200" y="1704974"/>
            <a:ext cx="10515600" cy="4214813"/>
          </a:xfrm>
        </p:spPr>
        <p:txBody>
          <a:bodyPr>
            <a:normAutofit lnSpcReduction="10000"/>
          </a:bodyPr>
          <a:lstStyle/>
          <a:p>
            <a:r>
              <a:rPr lang="en-US" sz="3200" dirty="0"/>
              <a:t>I. Historical severity of the crisis</a:t>
            </a:r>
            <a:br>
              <a:rPr lang="en-US" sz="900" dirty="0"/>
            </a:br>
            <a:endParaRPr lang="en-US" sz="900" dirty="0"/>
          </a:p>
          <a:p>
            <a:r>
              <a:rPr lang="en-US" sz="3200" dirty="0"/>
              <a:t>II. The rapid sequence of events so far</a:t>
            </a:r>
            <a:br>
              <a:rPr lang="en-US" sz="1400" dirty="0"/>
            </a:br>
            <a:endParaRPr lang="en-US" sz="1400" dirty="0"/>
          </a:p>
          <a:p>
            <a:r>
              <a:rPr lang="en-US" sz="3200" dirty="0"/>
              <a:t>III. Policy response by governments</a:t>
            </a:r>
            <a:endParaRPr lang="en-US" sz="800" dirty="0"/>
          </a:p>
          <a:p>
            <a:endParaRPr lang="en-US" sz="800" dirty="0"/>
          </a:p>
          <a:p>
            <a:r>
              <a:rPr lang="en-US" sz="3200" dirty="0"/>
              <a:t>IV. Forecast of GDP growth</a:t>
            </a:r>
            <a:endParaRPr lang="en-US" sz="800" dirty="0"/>
          </a:p>
          <a:p>
            <a:endParaRPr lang="en-US" sz="800" dirty="0"/>
          </a:p>
          <a:p>
            <a:r>
              <a:rPr lang="en-US" sz="3200" dirty="0"/>
              <a:t>V.  Shape of the recovery: “V”, “U”, or “W”?</a:t>
            </a:r>
            <a:br>
              <a:rPr lang="en-US" sz="2000" dirty="0"/>
            </a:br>
            <a:endParaRPr lang="en-US" sz="2000" dirty="0"/>
          </a:p>
          <a:p>
            <a:r>
              <a:rPr lang="en-US" sz="3200" dirty="0"/>
              <a:t>VI.  Debt sustainability</a:t>
            </a:r>
          </a:p>
          <a:p>
            <a:pPr marL="0" indent="0">
              <a:buNone/>
            </a:pPr>
            <a:endParaRPr lang="en-US" sz="3200" dirty="0"/>
          </a:p>
        </p:txBody>
      </p:sp>
    </p:spTree>
    <p:extLst>
      <p:ext uri="{BB962C8B-B14F-4D97-AF65-F5344CB8AC3E}">
        <p14:creationId xmlns:p14="http://schemas.microsoft.com/office/powerpoint/2010/main" val="59065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7CE805-DE85-455C-B248-B785EE019A5A}"/>
              </a:ext>
            </a:extLst>
          </p:cNvPr>
          <p:cNvPicPr>
            <a:picLocks noGrp="1" noChangeAspect="1"/>
          </p:cNvPicPr>
          <p:nvPr>
            <p:ph idx="1"/>
          </p:nvPr>
        </p:nvPicPr>
        <p:blipFill>
          <a:blip r:embed="rId2"/>
          <a:stretch>
            <a:fillRect/>
          </a:stretch>
        </p:blipFill>
        <p:spPr>
          <a:xfrm>
            <a:off x="2711585" y="1288672"/>
            <a:ext cx="6884670" cy="5365150"/>
          </a:xfrm>
          <a:prstGeom prst="rect">
            <a:avLst/>
          </a:prstGeom>
        </p:spPr>
      </p:pic>
      <p:sp>
        <p:nvSpPr>
          <p:cNvPr id="5" name="Title 1">
            <a:extLst>
              <a:ext uri="{FF2B5EF4-FFF2-40B4-BE49-F238E27FC236}">
                <a16:creationId xmlns:a16="http://schemas.microsoft.com/office/drawing/2014/main" id="{2F4B666F-3D0D-486C-983F-431B398678E1}"/>
              </a:ext>
            </a:extLst>
          </p:cNvPr>
          <p:cNvSpPr txBox="1">
            <a:spLocks/>
          </p:cNvSpPr>
          <p:nvPr/>
        </p:nvSpPr>
        <p:spPr>
          <a:xfrm>
            <a:off x="495301" y="74931"/>
            <a:ext cx="11317238" cy="125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Reported cases have peaked in China, France, Italy &amp; Spain.</a:t>
            </a:r>
            <a:br>
              <a:rPr lang="en-US" sz="3200" dirty="0"/>
            </a:br>
            <a:r>
              <a:rPr lang="en-US" sz="2400" dirty="0"/>
              <a:t>Not yet in US, Russia, Brazil or UK.</a:t>
            </a:r>
          </a:p>
        </p:txBody>
      </p:sp>
      <p:sp>
        <p:nvSpPr>
          <p:cNvPr id="2" name="TextBox 1">
            <a:extLst>
              <a:ext uri="{FF2B5EF4-FFF2-40B4-BE49-F238E27FC236}">
                <a16:creationId xmlns:a16="http://schemas.microsoft.com/office/drawing/2014/main" id="{5F2566B3-3623-4F57-B171-A9AF57262361}"/>
              </a:ext>
            </a:extLst>
          </p:cNvPr>
          <p:cNvSpPr txBox="1"/>
          <p:nvPr/>
        </p:nvSpPr>
        <p:spPr>
          <a:xfrm>
            <a:off x="10229850" y="5810250"/>
            <a:ext cx="1340945" cy="584775"/>
          </a:xfrm>
          <a:prstGeom prst="rect">
            <a:avLst/>
          </a:prstGeom>
          <a:noFill/>
        </p:spPr>
        <p:txBody>
          <a:bodyPr wrap="none" rtlCol="0">
            <a:spAutoFit/>
          </a:bodyPr>
          <a:lstStyle/>
          <a:p>
            <a:r>
              <a:rPr lang="en-US" sz="1400" dirty="0"/>
              <a:t>R. Baldwin</a:t>
            </a:r>
          </a:p>
          <a:p>
            <a:r>
              <a:rPr lang="en-US" dirty="0"/>
              <a:t>May 9, 2020</a:t>
            </a:r>
          </a:p>
        </p:txBody>
      </p:sp>
    </p:spTree>
    <p:extLst>
      <p:ext uri="{BB962C8B-B14F-4D97-AF65-F5344CB8AC3E}">
        <p14:creationId xmlns:p14="http://schemas.microsoft.com/office/powerpoint/2010/main" val="1839117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85D674-C57A-4D86-8861-2F71C463C9AC}"/>
              </a:ext>
            </a:extLst>
          </p:cNvPr>
          <p:cNvSpPr txBox="1"/>
          <p:nvPr/>
        </p:nvSpPr>
        <p:spPr>
          <a:xfrm>
            <a:off x="7543800" y="6010275"/>
            <a:ext cx="3003258" cy="369332"/>
          </a:xfrm>
          <a:prstGeom prst="rect">
            <a:avLst/>
          </a:prstGeom>
          <a:noFill/>
        </p:spPr>
        <p:txBody>
          <a:bodyPr wrap="none" rtlCol="0">
            <a:spAutoFit/>
          </a:bodyPr>
          <a:lstStyle/>
          <a:p>
            <a:r>
              <a:rPr lang="en-US" i="1" dirty="0"/>
              <a:t>Financial Times</a:t>
            </a:r>
            <a:r>
              <a:rPr lang="en-US" dirty="0"/>
              <a:t>, May 10, 2020</a:t>
            </a:r>
          </a:p>
        </p:txBody>
      </p:sp>
      <p:pic>
        <p:nvPicPr>
          <p:cNvPr id="3074" name="Picture 2" descr="Image">
            <a:extLst>
              <a:ext uri="{FF2B5EF4-FFF2-40B4-BE49-F238E27FC236}">
                <a16:creationId xmlns:a16="http://schemas.microsoft.com/office/drawing/2014/main" id="{F95B4201-92FE-4195-A0DA-34A9AA85D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0" y="229937"/>
            <a:ext cx="13224387" cy="620086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2FD2474-EDC6-4D96-8A35-16B805046746}"/>
              </a:ext>
            </a:extLst>
          </p:cNvPr>
          <p:cNvSpPr txBox="1"/>
          <p:nvPr/>
        </p:nvSpPr>
        <p:spPr>
          <a:xfrm>
            <a:off x="490714" y="79375"/>
            <a:ext cx="10939286" cy="1000274"/>
          </a:xfrm>
          <a:prstGeom prst="rect">
            <a:avLst/>
          </a:prstGeom>
          <a:solidFill>
            <a:schemeClr val="bg1"/>
          </a:solidFill>
        </p:spPr>
        <p:txBody>
          <a:bodyPr wrap="square" rtlCol="0">
            <a:spAutoFit/>
          </a:bodyPr>
          <a:lstStyle/>
          <a:p>
            <a:pPr algn="ctr"/>
            <a:br>
              <a:rPr lang="en-US" sz="1100" dirty="0"/>
            </a:br>
            <a:r>
              <a:rPr lang="en-US" sz="3200" dirty="0">
                <a:latin typeface="+mj-lt"/>
              </a:rPr>
              <a:t>The death rate has not yet peaked in the US.</a:t>
            </a:r>
            <a:br>
              <a:rPr lang="en-US" sz="3200" dirty="0">
                <a:latin typeface="+mj-lt"/>
              </a:rPr>
            </a:br>
            <a:endParaRPr lang="en-US" sz="1600" dirty="0">
              <a:latin typeface="+mj-lt"/>
            </a:endParaRPr>
          </a:p>
        </p:txBody>
      </p:sp>
      <p:sp>
        <p:nvSpPr>
          <p:cNvPr id="16" name="Rectangle 15">
            <a:extLst>
              <a:ext uri="{FF2B5EF4-FFF2-40B4-BE49-F238E27FC236}">
                <a16:creationId xmlns:a16="http://schemas.microsoft.com/office/drawing/2014/main" id="{77CF2A41-8CFB-4E2B-8193-4D8441433940}"/>
              </a:ext>
            </a:extLst>
          </p:cNvPr>
          <p:cNvSpPr/>
          <p:nvPr/>
        </p:nvSpPr>
        <p:spPr>
          <a:xfrm>
            <a:off x="-438149" y="108968"/>
            <a:ext cx="1581150" cy="6472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B9D461-3335-4583-8941-ECACF12354EA}"/>
              </a:ext>
            </a:extLst>
          </p:cNvPr>
          <p:cNvSpPr/>
          <p:nvPr/>
        </p:nvSpPr>
        <p:spPr>
          <a:xfrm>
            <a:off x="10369841" y="148907"/>
            <a:ext cx="3003258" cy="666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CAD52C-1F2F-4DF3-8B30-DA1BA43044C9}"/>
              </a:ext>
            </a:extLst>
          </p:cNvPr>
          <p:cNvSpPr/>
          <p:nvPr/>
        </p:nvSpPr>
        <p:spPr>
          <a:xfrm>
            <a:off x="658761" y="6012510"/>
            <a:ext cx="12866738" cy="615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7832BD1-7D3D-48DC-8941-EB70530F30AA}"/>
              </a:ext>
            </a:extLst>
          </p:cNvPr>
          <p:cNvSpPr txBox="1"/>
          <p:nvPr/>
        </p:nvSpPr>
        <p:spPr>
          <a:xfrm>
            <a:off x="1035462" y="6128037"/>
            <a:ext cx="10115549" cy="615553"/>
          </a:xfrm>
          <a:prstGeom prst="rect">
            <a:avLst/>
          </a:prstGeom>
          <a:solidFill>
            <a:schemeClr val="bg1"/>
          </a:solidFill>
          <a:ln w="57150">
            <a:solidFill>
              <a:schemeClr val="bg2">
                <a:lumMod val="75000"/>
              </a:schemeClr>
            </a:solidFill>
          </a:ln>
        </p:spPr>
        <p:txBody>
          <a:bodyPr wrap="square" rtlCol="0">
            <a:spAutoFit/>
          </a:bodyPr>
          <a:lstStyle/>
          <a:p>
            <a:pPr algn="ctr"/>
            <a:br>
              <a:rPr lang="en-US" sz="800" dirty="0"/>
            </a:br>
            <a:r>
              <a:rPr lang="en-US" sz="2100" dirty="0"/>
              <a:t>Note: Excess mortality in 14 countries runs about 60% above reported Covid19 death tolls.</a:t>
            </a:r>
            <a:r>
              <a:rPr lang="en-US" sz="500" dirty="0"/>
              <a:t>. </a:t>
            </a:r>
            <a:br>
              <a:rPr lang="en-US" sz="500" dirty="0"/>
            </a:br>
            <a:r>
              <a:rPr lang="en-US" sz="500" dirty="0"/>
              <a:t> </a:t>
            </a:r>
            <a:r>
              <a:rPr lang="en-US" sz="500" dirty="0">
                <a:hlinkClick r:id="rId3"/>
              </a:rPr>
              <a:t>www.ft.com/content/6bd88b7d-3386-4543-b2e9-0d5c6fac846c</a:t>
            </a:r>
            <a:endParaRPr lang="en-US" sz="500" dirty="0"/>
          </a:p>
        </p:txBody>
      </p:sp>
    </p:spTree>
    <p:extLst>
      <p:ext uri="{BB962C8B-B14F-4D97-AF65-F5344CB8AC3E}">
        <p14:creationId xmlns:p14="http://schemas.microsoft.com/office/powerpoint/2010/main" val="131156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866C-B2CE-47BB-B068-A1D6F3FB29B2}"/>
              </a:ext>
            </a:extLst>
          </p:cNvPr>
          <p:cNvSpPr>
            <a:spLocks noGrp="1"/>
          </p:cNvSpPr>
          <p:nvPr>
            <p:ph type="title"/>
          </p:nvPr>
        </p:nvSpPr>
        <p:spPr>
          <a:xfrm>
            <a:off x="504825" y="365125"/>
            <a:ext cx="11068050" cy="1325563"/>
          </a:xfrm>
        </p:spPr>
        <p:txBody>
          <a:bodyPr>
            <a:normAutofit/>
          </a:bodyPr>
          <a:lstStyle/>
          <a:p>
            <a:r>
              <a:rPr lang="en-US" sz="3200" dirty="0">
                <a:latin typeface="+mn-lt"/>
              </a:rPr>
              <a:t>3</a:t>
            </a:r>
            <a:r>
              <a:rPr lang="en-US" sz="3200" dirty="0"/>
              <a:t>. </a:t>
            </a:r>
            <a:r>
              <a:rPr lang="en-US" sz="3200" b="1" dirty="0"/>
              <a:t>I worry about a W-shaped recovery, arising from policy mistakes. </a:t>
            </a:r>
            <a:endParaRPr lang="en-US" sz="3200" dirty="0"/>
          </a:p>
        </p:txBody>
      </p:sp>
      <p:sp>
        <p:nvSpPr>
          <p:cNvPr id="3" name="Content Placeholder 2">
            <a:extLst>
              <a:ext uri="{FF2B5EF4-FFF2-40B4-BE49-F238E27FC236}">
                <a16:creationId xmlns:a16="http://schemas.microsoft.com/office/drawing/2014/main" id="{B59CC408-91C3-4207-89C0-0CDB7476FC7B}"/>
              </a:ext>
            </a:extLst>
          </p:cNvPr>
          <p:cNvSpPr>
            <a:spLocks noGrp="1"/>
          </p:cNvSpPr>
          <p:nvPr>
            <p:ph idx="1"/>
          </p:nvPr>
        </p:nvSpPr>
        <p:spPr>
          <a:xfrm>
            <a:off x="216977" y="1748135"/>
            <a:ext cx="11959525" cy="4527550"/>
          </a:xfrm>
        </p:spPr>
        <p:txBody>
          <a:bodyPr>
            <a:normAutofit/>
          </a:bodyPr>
          <a:lstStyle/>
          <a:p>
            <a:pPr marL="0" indent="0">
              <a:buNone/>
            </a:pPr>
            <a:r>
              <a:rPr lang="en-US" sz="3000" dirty="0"/>
              <a:t>Two possible mistakes are illustrated by events of the inter-war period.</a:t>
            </a:r>
            <a:br>
              <a:rPr lang="en-US" sz="1400" dirty="0"/>
            </a:br>
            <a:endParaRPr lang="en-US" sz="1400" dirty="0"/>
          </a:p>
          <a:p>
            <a:r>
              <a:rPr lang="en-US" sz="3100" dirty="0"/>
              <a:t>Mistake #1: Leaders sound the “all-clear” signal on contagion too soon</a:t>
            </a:r>
            <a:r>
              <a:rPr lang="en-US" sz="2900" dirty="0"/>
              <a:t>.</a:t>
            </a:r>
            <a:br>
              <a:rPr lang="en-US" sz="1400" dirty="0"/>
            </a:br>
            <a:endParaRPr lang="en-US" sz="1400" dirty="0"/>
          </a:p>
          <a:p>
            <a:pPr lvl="1"/>
            <a:r>
              <a:rPr lang="en-US" dirty="0"/>
              <a:t>Some politicians have shown an excessive bias towards optimism,  </a:t>
            </a:r>
          </a:p>
          <a:p>
            <a:pPr lvl="2"/>
            <a:r>
              <a:rPr lang="en-US" dirty="0"/>
              <a:t>Which has already done harm by delaying action.  </a:t>
            </a:r>
          </a:p>
          <a:p>
            <a:pPr lvl="2"/>
            <a:r>
              <a:rPr lang="en-US" dirty="0"/>
              <a:t>It can do more harm if they try to re-open the economy prematurely.</a:t>
            </a:r>
          </a:p>
          <a:p>
            <a:pPr lvl="2"/>
            <a:r>
              <a:rPr lang="en-US" dirty="0"/>
              <a:t>It is not enough for the numbers to have peaked.  They need to show a sustained decline.</a:t>
            </a:r>
            <a:br>
              <a:rPr lang="en-US" dirty="0"/>
            </a:br>
            <a:endParaRPr lang="en-US" dirty="0"/>
          </a:p>
          <a:p>
            <a:pPr lvl="1"/>
            <a:r>
              <a:rPr lang="en-US" dirty="0"/>
              <a:t>The 1918-19 global influenza pandemic is an informative precedent. </a:t>
            </a:r>
          </a:p>
          <a:p>
            <a:pPr lvl="2"/>
            <a:r>
              <a:rPr lang="en-US" dirty="0"/>
              <a:t>American cities instituted public health interventions in 1918.</a:t>
            </a:r>
          </a:p>
          <a:p>
            <a:pPr lvl="2"/>
            <a:r>
              <a:rPr lang="en-US" dirty="0"/>
              <a:t>Those cities that let up early suffered a 2</a:t>
            </a:r>
            <a:r>
              <a:rPr lang="en-US" baseline="30000" dirty="0"/>
              <a:t>nd</a:t>
            </a:r>
            <a:r>
              <a:rPr lang="en-US" dirty="0"/>
              <a:t> or 3</a:t>
            </a:r>
            <a:r>
              <a:rPr lang="en-US" baseline="30000" dirty="0"/>
              <a:t>rd</a:t>
            </a:r>
            <a:r>
              <a:rPr lang="en-US" dirty="0"/>
              <a:t> wave of flu, with more deaths.</a:t>
            </a:r>
          </a:p>
        </p:txBody>
      </p:sp>
    </p:spTree>
    <p:extLst>
      <p:ext uri="{BB962C8B-B14F-4D97-AF65-F5344CB8AC3E}">
        <p14:creationId xmlns:p14="http://schemas.microsoft.com/office/powerpoint/2010/main" val="4110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8A7E82A-40D8-48C1-83F6-3C2ED937DA3A}"/>
              </a:ext>
            </a:extLst>
          </p:cNvPr>
          <p:cNvPicPr>
            <a:picLocks noGrp="1" noChangeAspect="1"/>
          </p:cNvPicPr>
          <p:nvPr>
            <p:ph idx="1"/>
          </p:nvPr>
        </p:nvPicPr>
        <p:blipFill>
          <a:blip r:embed="rId2"/>
          <a:stretch>
            <a:fillRect/>
          </a:stretch>
        </p:blipFill>
        <p:spPr>
          <a:xfrm>
            <a:off x="1526583" y="-276686"/>
            <a:ext cx="9138834" cy="7134686"/>
          </a:xfrm>
          <a:prstGeom prst="rect">
            <a:avLst/>
          </a:prstGeom>
        </p:spPr>
      </p:pic>
      <p:sp>
        <p:nvSpPr>
          <p:cNvPr id="5" name="Rectangle 4">
            <a:extLst>
              <a:ext uri="{FF2B5EF4-FFF2-40B4-BE49-F238E27FC236}">
                <a16:creationId xmlns:a16="http://schemas.microsoft.com/office/drawing/2014/main" id="{D566B65B-1294-4408-A281-A45DB95CF991}"/>
              </a:ext>
            </a:extLst>
          </p:cNvPr>
          <p:cNvSpPr/>
          <p:nvPr/>
        </p:nvSpPr>
        <p:spPr>
          <a:xfrm>
            <a:off x="3378630" y="6648776"/>
            <a:ext cx="5129939" cy="253916"/>
          </a:xfrm>
          <a:prstGeom prst="rect">
            <a:avLst/>
          </a:prstGeom>
        </p:spPr>
        <p:txBody>
          <a:bodyPr wrap="square">
            <a:spAutoFit/>
          </a:bodyPr>
          <a:lstStyle/>
          <a:p>
            <a:r>
              <a:rPr lang="en-US" sz="1050" dirty="0">
                <a:solidFill>
                  <a:schemeClr val="bg1"/>
                </a:solidFill>
              </a:rPr>
              <a:t>https://blogs.imf.org/2020/05/12/emerging-from-the-great-lockdown-in-asia-and-europe</a:t>
            </a:r>
            <a:r>
              <a:rPr lang="en-US" sz="800" dirty="0">
                <a:solidFill>
                  <a:schemeClr val="bg1"/>
                </a:solidFill>
              </a:rPr>
              <a:t>/</a:t>
            </a:r>
          </a:p>
        </p:txBody>
      </p:sp>
      <p:sp>
        <p:nvSpPr>
          <p:cNvPr id="7" name="Rectangle 6">
            <a:extLst>
              <a:ext uri="{FF2B5EF4-FFF2-40B4-BE49-F238E27FC236}">
                <a16:creationId xmlns:a16="http://schemas.microsoft.com/office/drawing/2014/main" id="{FC9365EE-5DA0-4B90-A7C4-0CCB5F93A687}"/>
              </a:ext>
            </a:extLst>
          </p:cNvPr>
          <p:cNvSpPr/>
          <p:nvPr/>
        </p:nvSpPr>
        <p:spPr>
          <a:xfrm>
            <a:off x="1526583" y="6237204"/>
            <a:ext cx="9138834" cy="369332"/>
          </a:xfrm>
          <a:prstGeom prst="rect">
            <a:avLst/>
          </a:prstGeom>
          <a:solidFill>
            <a:schemeClr val="bg1"/>
          </a:solidFill>
        </p:spPr>
        <p:txBody>
          <a:bodyPr wrap="square">
            <a:spAutoFit/>
          </a:bodyPr>
          <a:lstStyle/>
          <a:p>
            <a:pPr algn="ctr"/>
            <a:r>
              <a:rPr lang="en-US" dirty="0" err="1"/>
              <a:t>Changyong</a:t>
            </a:r>
            <a:r>
              <a:rPr lang="en-US" dirty="0"/>
              <a:t> Rhee and </a:t>
            </a:r>
            <a:r>
              <a:rPr lang="en-US" dirty="0" err="1"/>
              <a:t>Poul</a:t>
            </a:r>
            <a:r>
              <a:rPr lang="en-US" dirty="0"/>
              <a:t> M. Thomsen, May 12, 2020, IMF</a:t>
            </a:r>
          </a:p>
        </p:txBody>
      </p:sp>
      <p:sp>
        <p:nvSpPr>
          <p:cNvPr id="8" name="Rectangle 7">
            <a:extLst>
              <a:ext uri="{FF2B5EF4-FFF2-40B4-BE49-F238E27FC236}">
                <a16:creationId xmlns:a16="http://schemas.microsoft.com/office/drawing/2014/main" id="{D0ECFC3B-C314-4BE0-B8FC-2994818DC185}"/>
              </a:ext>
            </a:extLst>
          </p:cNvPr>
          <p:cNvSpPr/>
          <p:nvPr/>
        </p:nvSpPr>
        <p:spPr>
          <a:xfrm>
            <a:off x="1717730" y="-276686"/>
            <a:ext cx="2993756" cy="602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C897D744-24EE-4C4A-A9AB-6DBB017C7B4A}"/>
              </a:ext>
            </a:extLst>
          </p:cNvPr>
          <p:cNvCxnSpPr>
            <a:cxnSpLocks/>
          </p:cNvCxnSpPr>
          <p:nvPr/>
        </p:nvCxnSpPr>
        <p:spPr>
          <a:xfrm flipH="1">
            <a:off x="9841425" y="1956291"/>
            <a:ext cx="777498" cy="95738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F280146-B432-48BE-B60E-AE1A063D286B}"/>
              </a:ext>
            </a:extLst>
          </p:cNvPr>
          <p:cNvSpPr txBox="1"/>
          <p:nvPr/>
        </p:nvSpPr>
        <p:spPr>
          <a:xfrm>
            <a:off x="10259878" y="740464"/>
            <a:ext cx="1720312" cy="1200329"/>
          </a:xfrm>
          <a:prstGeom prst="rect">
            <a:avLst/>
          </a:prstGeom>
          <a:noFill/>
          <a:ln w="28575">
            <a:solidFill>
              <a:srgbClr val="0070C0"/>
            </a:solidFill>
          </a:ln>
        </p:spPr>
        <p:txBody>
          <a:bodyPr wrap="square" rtlCol="0">
            <a:spAutoFit/>
          </a:bodyPr>
          <a:lstStyle/>
          <a:p>
            <a:r>
              <a:rPr lang="en-US" dirty="0"/>
              <a:t>China</a:t>
            </a:r>
            <a:br>
              <a:rPr lang="en-US" dirty="0"/>
            </a:br>
            <a:r>
              <a:rPr lang="en-US" dirty="0"/>
              <a:t>re-opened after cases were way down.</a:t>
            </a:r>
          </a:p>
        </p:txBody>
      </p:sp>
      <p:sp>
        <p:nvSpPr>
          <p:cNvPr id="13" name="Rectangle: Rounded Corners 12">
            <a:extLst>
              <a:ext uri="{FF2B5EF4-FFF2-40B4-BE49-F238E27FC236}">
                <a16:creationId xmlns:a16="http://schemas.microsoft.com/office/drawing/2014/main" id="{3D8E4421-A514-4F3A-A742-8E1A67373864}"/>
              </a:ext>
            </a:extLst>
          </p:cNvPr>
          <p:cNvSpPr/>
          <p:nvPr/>
        </p:nvSpPr>
        <p:spPr>
          <a:xfrm>
            <a:off x="6261313" y="3350218"/>
            <a:ext cx="792994" cy="291881"/>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6F7672B-4F39-4E0D-9DEC-787027846502}"/>
              </a:ext>
            </a:extLst>
          </p:cNvPr>
          <p:cNvSpPr/>
          <p:nvPr/>
        </p:nvSpPr>
        <p:spPr>
          <a:xfrm>
            <a:off x="4157784" y="1663336"/>
            <a:ext cx="655367" cy="291881"/>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2CAB3811-26A0-49C0-A4D4-B3F07A28F6E2}"/>
              </a:ext>
            </a:extLst>
          </p:cNvPr>
          <p:cNvCxnSpPr>
            <a:cxnSpLocks/>
          </p:cNvCxnSpPr>
          <p:nvPr/>
        </p:nvCxnSpPr>
        <p:spPr>
          <a:xfrm>
            <a:off x="5208361" y="1990668"/>
            <a:ext cx="0" cy="53041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A6989BB-0B0C-42E7-BF97-CACC6BC1AF15}"/>
              </a:ext>
            </a:extLst>
          </p:cNvPr>
          <p:cNvSpPr txBox="1"/>
          <p:nvPr/>
        </p:nvSpPr>
        <p:spPr>
          <a:xfrm>
            <a:off x="4881965" y="1667742"/>
            <a:ext cx="1384513" cy="291881"/>
          </a:xfrm>
          <a:prstGeom prst="rect">
            <a:avLst/>
          </a:prstGeom>
          <a:noFill/>
          <a:ln w="28575">
            <a:solidFill>
              <a:srgbClr val="0070C0"/>
            </a:solidFill>
          </a:ln>
        </p:spPr>
        <p:txBody>
          <a:bodyPr wrap="square" rtlCol="0">
            <a:noAutofit/>
          </a:bodyPr>
          <a:lstStyle/>
          <a:p>
            <a:r>
              <a:rPr lang="en-US" dirty="0"/>
              <a:t>not so much</a:t>
            </a:r>
          </a:p>
        </p:txBody>
      </p:sp>
    </p:spTree>
    <p:extLst>
      <p:ext uri="{BB962C8B-B14F-4D97-AF65-F5344CB8AC3E}">
        <p14:creationId xmlns:p14="http://schemas.microsoft.com/office/powerpoint/2010/main" val="225303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ell phone&#10;&#10;Description automatically generated">
            <a:extLst>
              <a:ext uri="{FF2B5EF4-FFF2-40B4-BE49-F238E27FC236}">
                <a16:creationId xmlns:a16="http://schemas.microsoft.com/office/drawing/2014/main" id="{3D11EE51-A38B-448F-8B66-2D8EBE5CA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69" y="604435"/>
            <a:ext cx="11747715" cy="5935852"/>
          </a:xfrm>
          <a:prstGeom prst="rect">
            <a:avLst/>
          </a:prstGeom>
        </p:spPr>
      </p:pic>
      <p:sp>
        <p:nvSpPr>
          <p:cNvPr id="17" name="TextBox 16">
            <a:extLst>
              <a:ext uri="{FF2B5EF4-FFF2-40B4-BE49-F238E27FC236}">
                <a16:creationId xmlns:a16="http://schemas.microsoft.com/office/drawing/2014/main" id="{057EC8ED-FFB9-47DE-89E5-706650C457FE}"/>
              </a:ext>
            </a:extLst>
          </p:cNvPr>
          <p:cNvSpPr txBox="1"/>
          <p:nvPr/>
        </p:nvSpPr>
        <p:spPr>
          <a:xfrm>
            <a:off x="4494509" y="1255365"/>
            <a:ext cx="3192650" cy="415498"/>
          </a:xfrm>
          <a:prstGeom prst="rect">
            <a:avLst/>
          </a:prstGeom>
          <a:noFill/>
        </p:spPr>
        <p:txBody>
          <a:bodyPr wrap="square" rtlCol="0">
            <a:spAutoFit/>
          </a:bodyPr>
          <a:lstStyle/>
          <a:p>
            <a:r>
              <a:rPr lang="en-US" sz="2100" b="1" dirty="0"/>
              <a:t>May 12, 2020, IMF.</a:t>
            </a:r>
          </a:p>
        </p:txBody>
      </p:sp>
      <p:pic>
        <p:nvPicPr>
          <p:cNvPr id="18" name="Picture 17">
            <a:extLst>
              <a:ext uri="{FF2B5EF4-FFF2-40B4-BE49-F238E27FC236}">
                <a16:creationId xmlns:a16="http://schemas.microsoft.com/office/drawing/2014/main" id="{D9E9D1F8-6CB6-443C-B7E4-9548C46B0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888" y="6245818"/>
            <a:ext cx="10111764" cy="650934"/>
          </a:xfrm>
          <a:prstGeom prst="rect">
            <a:avLst/>
          </a:prstGeom>
        </p:spPr>
      </p:pic>
      <p:sp>
        <p:nvSpPr>
          <p:cNvPr id="19" name="Rectangle 18">
            <a:extLst>
              <a:ext uri="{FF2B5EF4-FFF2-40B4-BE49-F238E27FC236}">
                <a16:creationId xmlns:a16="http://schemas.microsoft.com/office/drawing/2014/main" id="{5F688472-4C21-447E-B073-9450A92C0A8E}"/>
              </a:ext>
            </a:extLst>
          </p:cNvPr>
          <p:cNvSpPr/>
          <p:nvPr/>
        </p:nvSpPr>
        <p:spPr>
          <a:xfrm>
            <a:off x="8818171" y="6607467"/>
            <a:ext cx="1676036" cy="307777"/>
          </a:xfrm>
          <a:prstGeom prst="rect">
            <a:avLst/>
          </a:prstGeom>
          <a:solidFill>
            <a:schemeClr val="bg1"/>
          </a:solidFill>
        </p:spPr>
        <p:txBody>
          <a:bodyPr wrap="none">
            <a:spAutoFit/>
          </a:bodyPr>
          <a:lstStyle/>
          <a:p>
            <a:r>
              <a:rPr lang="en-US" sz="1400" dirty="0" err="1"/>
              <a:t>C.Rhee</a:t>
            </a:r>
            <a:r>
              <a:rPr lang="en-US" sz="1400" dirty="0"/>
              <a:t> &amp; </a:t>
            </a:r>
            <a:r>
              <a:rPr lang="en-US" sz="1400" dirty="0" err="1"/>
              <a:t>P.Thomsen</a:t>
            </a:r>
            <a:endParaRPr lang="en-US" sz="1400" dirty="0"/>
          </a:p>
        </p:txBody>
      </p:sp>
      <p:sp>
        <p:nvSpPr>
          <p:cNvPr id="21" name="Rectangle 20">
            <a:extLst>
              <a:ext uri="{FF2B5EF4-FFF2-40B4-BE49-F238E27FC236}">
                <a16:creationId xmlns:a16="http://schemas.microsoft.com/office/drawing/2014/main" id="{C1AB31CC-426A-4A24-AA7F-0FCDDDB1C931}"/>
              </a:ext>
            </a:extLst>
          </p:cNvPr>
          <p:cNvSpPr/>
          <p:nvPr/>
        </p:nvSpPr>
        <p:spPr>
          <a:xfrm>
            <a:off x="185980" y="557941"/>
            <a:ext cx="3177152" cy="46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D6C5E9E-6DA6-494B-939D-5C00FFB9C468}"/>
              </a:ext>
            </a:extLst>
          </p:cNvPr>
          <p:cNvSpPr txBox="1"/>
          <p:nvPr/>
        </p:nvSpPr>
        <p:spPr>
          <a:xfrm>
            <a:off x="2603717" y="306249"/>
            <a:ext cx="7423688" cy="523220"/>
          </a:xfrm>
          <a:prstGeom prst="rect">
            <a:avLst/>
          </a:prstGeom>
          <a:noFill/>
        </p:spPr>
        <p:txBody>
          <a:bodyPr wrap="square" rtlCol="0">
            <a:spAutoFit/>
          </a:bodyPr>
          <a:lstStyle/>
          <a:p>
            <a:r>
              <a:rPr lang="en-US" sz="2800" dirty="0"/>
              <a:t>Strategies vary widely from country to country</a:t>
            </a:r>
          </a:p>
        </p:txBody>
      </p:sp>
      <p:sp>
        <p:nvSpPr>
          <p:cNvPr id="23" name="Rectangle: Rounded Corners 22">
            <a:extLst>
              <a:ext uri="{FF2B5EF4-FFF2-40B4-BE49-F238E27FC236}">
                <a16:creationId xmlns:a16="http://schemas.microsoft.com/office/drawing/2014/main" id="{2244417B-56BB-47F0-9E13-B51FEAFC1C71}"/>
              </a:ext>
            </a:extLst>
          </p:cNvPr>
          <p:cNvSpPr/>
          <p:nvPr/>
        </p:nvSpPr>
        <p:spPr>
          <a:xfrm>
            <a:off x="185980" y="4974957"/>
            <a:ext cx="8167607" cy="27897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65647B01-67C7-4221-B0E3-8BDB9A60A95D}"/>
              </a:ext>
            </a:extLst>
          </p:cNvPr>
          <p:cNvSpPr/>
          <p:nvPr/>
        </p:nvSpPr>
        <p:spPr>
          <a:xfrm>
            <a:off x="198898" y="3918484"/>
            <a:ext cx="8167607" cy="27897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81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3"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77CF-FA52-40F8-B6A7-F012A6197B63}"/>
              </a:ext>
            </a:extLst>
          </p:cNvPr>
          <p:cNvSpPr>
            <a:spLocks noGrp="1"/>
          </p:cNvSpPr>
          <p:nvPr>
            <p:ph type="title"/>
          </p:nvPr>
        </p:nvSpPr>
        <p:spPr>
          <a:xfrm>
            <a:off x="1658321" y="107951"/>
            <a:ext cx="9004515" cy="920750"/>
          </a:xfrm>
        </p:spPr>
        <p:txBody>
          <a:bodyPr>
            <a:normAutofit/>
          </a:bodyPr>
          <a:lstStyle/>
          <a:p>
            <a:r>
              <a:rPr lang="en-US" sz="3000" dirty="0"/>
              <a:t>Most economists: A health/economy tradeoff is illusory.</a:t>
            </a:r>
          </a:p>
        </p:txBody>
      </p:sp>
      <p:pic>
        <p:nvPicPr>
          <p:cNvPr id="7" name="Content Placeholder 3">
            <a:extLst>
              <a:ext uri="{FF2B5EF4-FFF2-40B4-BE49-F238E27FC236}">
                <a16:creationId xmlns:a16="http://schemas.microsoft.com/office/drawing/2014/main" id="{1E6BEC0C-3ADB-4CFC-AE46-B37A88A9A279}"/>
              </a:ext>
            </a:extLst>
          </p:cNvPr>
          <p:cNvPicPr>
            <a:picLocks noChangeAspect="1"/>
          </p:cNvPicPr>
          <p:nvPr/>
        </p:nvPicPr>
        <p:blipFill>
          <a:blip r:embed="rId2"/>
          <a:stretch>
            <a:fillRect/>
          </a:stretch>
        </p:blipFill>
        <p:spPr>
          <a:xfrm>
            <a:off x="2549001" y="1244946"/>
            <a:ext cx="6593223" cy="4300019"/>
          </a:xfrm>
          <a:prstGeom prst="rect">
            <a:avLst/>
          </a:prstGeom>
        </p:spPr>
      </p:pic>
      <p:sp>
        <p:nvSpPr>
          <p:cNvPr id="8" name="TextBox 7">
            <a:extLst>
              <a:ext uri="{FF2B5EF4-FFF2-40B4-BE49-F238E27FC236}">
                <a16:creationId xmlns:a16="http://schemas.microsoft.com/office/drawing/2014/main" id="{9D966980-50FC-4D0B-BE75-01972F4D778B}"/>
              </a:ext>
            </a:extLst>
          </p:cNvPr>
          <p:cNvSpPr txBox="1"/>
          <p:nvPr/>
        </p:nvSpPr>
        <p:spPr>
          <a:xfrm>
            <a:off x="9142224" y="3846162"/>
            <a:ext cx="3256420" cy="954107"/>
          </a:xfrm>
          <a:prstGeom prst="rect">
            <a:avLst/>
          </a:prstGeom>
          <a:noFill/>
        </p:spPr>
        <p:txBody>
          <a:bodyPr wrap="square" rtlCol="0">
            <a:spAutoFit/>
          </a:bodyPr>
          <a:lstStyle/>
          <a:p>
            <a:r>
              <a:rPr lang="en-US" sz="2400" dirty="0"/>
              <a:t>From </a:t>
            </a:r>
            <a:r>
              <a:rPr lang="en-US" sz="2400" i="1" dirty="0"/>
              <a:t>The Economist,</a:t>
            </a:r>
            <a:br>
              <a:rPr lang="en-US" sz="2400" i="1" dirty="0"/>
            </a:br>
            <a:r>
              <a:rPr lang="en-US" sz="2400" i="1" dirty="0"/>
              <a:t> </a:t>
            </a:r>
            <a:r>
              <a:rPr lang="en-US" sz="2400" dirty="0"/>
              <a:t>May 7, 2020 </a:t>
            </a:r>
            <a:br>
              <a:rPr lang="en-US" sz="2400" dirty="0"/>
            </a:br>
            <a:r>
              <a:rPr lang="en-US" sz="800" dirty="0">
                <a:hlinkClick r:id="rId3"/>
              </a:rPr>
              <a:t>www.economist.com/the-world-this-week/2020/05/07/kals-cartoon</a:t>
            </a:r>
            <a:endParaRPr lang="en-US" sz="800" dirty="0"/>
          </a:p>
        </p:txBody>
      </p:sp>
      <p:sp>
        <p:nvSpPr>
          <p:cNvPr id="3" name="Rectangle 2">
            <a:extLst>
              <a:ext uri="{FF2B5EF4-FFF2-40B4-BE49-F238E27FC236}">
                <a16:creationId xmlns:a16="http://schemas.microsoft.com/office/drawing/2014/main" id="{B6C8ABEC-20CA-46BA-BFDC-88EDE9E914A0}"/>
              </a:ext>
            </a:extLst>
          </p:cNvPr>
          <p:cNvSpPr/>
          <p:nvPr/>
        </p:nvSpPr>
        <p:spPr>
          <a:xfrm>
            <a:off x="480452" y="5895529"/>
            <a:ext cx="11422251" cy="584775"/>
          </a:xfrm>
          <a:prstGeom prst="rect">
            <a:avLst/>
          </a:prstGeom>
        </p:spPr>
        <p:txBody>
          <a:bodyPr wrap="square">
            <a:spAutoFit/>
          </a:bodyPr>
          <a:lstStyle/>
          <a:p>
            <a:r>
              <a:rPr lang="en-US" sz="3200" dirty="0"/>
              <a:t>Lasting growth cannot be restored, without first defeating the virus.</a:t>
            </a:r>
          </a:p>
        </p:txBody>
      </p:sp>
    </p:spTree>
    <p:extLst>
      <p:ext uri="{BB962C8B-B14F-4D97-AF65-F5344CB8AC3E}">
        <p14:creationId xmlns:p14="http://schemas.microsoft.com/office/powerpoint/2010/main" val="237184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6CBA1-AD78-4C61-9E89-0FC07A6947FE}"/>
              </a:ext>
            </a:extLst>
          </p:cNvPr>
          <p:cNvSpPr>
            <a:spLocks noGrp="1"/>
          </p:cNvSpPr>
          <p:nvPr>
            <p:ph idx="1"/>
          </p:nvPr>
        </p:nvSpPr>
        <p:spPr>
          <a:xfrm>
            <a:off x="962025" y="263472"/>
            <a:ext cx="9763125" cy="6572756"/>
          </a:xfrm>
        </p:spPr>
        <p:txBody>
          <a:bodyPr>
            <a:normAutofit lnSpcReduction="10000"/>
          </a:bodyPr>
          <a:lstStyle/>
          <a:p>
            <a:r>
              <a:rPr lang="en-US" sz="3100" dirty="0"/>
              <a:t>Mistake #2: Abandoning economic stimulus too soon,</a:t>
            </a:r>
            <a:br>
              <a:rPr lang="en-US" sz="1700" dirty="0"/>
            </a:br>
            <a:endParaRPr lang="en-US" sz="1700" dirty="0"/>
          </a:p>
          <a:p>
            <a:pPr lvl="1"/>
            <a:r>
              <a:rPr lang="en-US" sz="2600" dirty="0"/>
              <a:t>resulting in a renewed downturn.</a:t>
            </a:r>
            <a:br>
              <a:rPr lang="en-US" sz="1100" dirty="0"/>
            </a:br>
            <a:endParaRPr lang="en-US" sz="1100" dirty="0"/>
          </a:p>
          <a:p>
            <a:pPr lvl="1"/>
            <a:r>
              <a:rPr lang="en-US" sz="2600" dirty="0"/>
              <a:t>The best precedent in the US is 1936.</a:t>
            </a:r>
          </a:p>
          <a:p>
            <a:pPr lvl="2"/>
            <a:r>
              <a:rPr lang="en-US" sz="2200" dirty="0"/>
              <a:t>The Roosevelt Treasury prematurely curbed federal spending </a:t>
            </a:r>
          </a:p>
          <a:p>
            <a:pPr lvl="3"/>
            <a:r>
              <a:rPr lang="en-US" sz="2000" dirty="0"/>
              <a:t>&amp; raised taxes to restore a balanced budget. </a:t>
            </a:r>
          </a:p>
          <a:p>
            <a:pPr lvl="2"/>
            <a:r>
              <a:rPr lang="en-US" sz="2200" dirty="0"/>
              <a:t>The Fed too tightened in 1936,</a:t>
            </a:r>
          </a:p>
          <a:p>
            <a:pPr lvl="3"/>
            <a:r>
              <a:rPr lang="en-US" sz="2000" dirty="0"/>
              <a:t>Doubling bank reserve requirements</a:t>
            </a:r>
          </a:p>
          <a:p>
            <a:pPr lvl="3"/>
            <a:r>
              <a:rPr lang="en-US" sz="2000" dirty="0"/>
              <a:t>And starting to sterilize gold inflows.  </a:t>
            </a:r>
          </a:p>
          <a:p>
            <a:pPr lvl="2"/>
            <a:r>
              <a:rPr lang="en-US" sz="2200" dirty="0"/>
              <a:t>As a result, the US went back into severe recession in 1937-38.</a:t>
            </a:r>
            <a:br>
              <a:rPr lang="en-US" sz="1800" dirty="0"/>
            </a:br>
            <a:endParaRPr lang="en-US" sz="1800" dirty="0"/>
          </a:p>
          <a:p>
            <a:pPr lvl="1"/>
            <a:r>
              <a:rPr lang="en-US" sz="2600" dirty="0"/>
              <a:t>This could easily happen again,</a:t>
            </a:r>
          </a:p>
          <a:p>
            <a:pPr lvl="2"/>
            <a:r>
              <a:rPr lang="en-US" sz="2200" dirty="0"/>
              <a:t>perhaps as the result of partisan politics.</a:t>
            </a:r>
            <a:br>
              <a:rPr lang="en-US" sz="1700" dirty="0"/>
            </a:br>
            <a:endParaRPr lang="en-US" sz="1700" dirty="0"/>
          </a:p>
          <a:p>
            <a:r>
              <a:rPr lang="en-US" sz="3000" dirty="0"/>
              <a:t> Conclusion:</a:t>
            </a:r>
            <a:br>
              <a:rPr lang="en-US" sz="3000" dirty="0"/>
            </a:br>
            <a:r>
              <a:rPr lang="en-US" sz="3000" dirty="0"/>
              <a:t>A W-shaped pattern, i.e., relapses in health &amp; the economy,</a:t>
            </a:r>
          </a:p>
          <a:p>
            <a:pPr lvl="1"/>
            <a:r>
              <a:rPr lang="en-US" sz="2600" dirty="0"/>
              <a:t>could result from premature withdrawal</a:t>
            </a:r>
          </a:p>
          <a:p>
            <a:pPr lvl="2"/>
            <a:r>
              <a:rPr lang="en-US" sz="2200" dirty="0"/>
              <a:t>either of public health measures or of economic stimulus.</a:t>
            </a:r>
          </a:p>
          <a:p>
            <a:endParaRPr lang="en-US" dirty="0"/>
          </a:p>
        </p:txBody>
      </p:sp>
    </p:spTree>
    <p:extLst>
      <p:ext uri="{BB962C8B-B14F-4D97-AF65-F5344CB8AC3E}">
        <p14:creationId xmlns:p14="http://schemas.microsoft.com/office/powerpoint/2010/main" val="249299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0980-0713-4DB8-AD4E-2C2B726F70B6}"/>
              </a:ext>
            </a:extLst>
          </p:cNvPr>
          <p:cNvSpPr>
            <a:spLocks noGrp="1"/>
          </p:cNvSpPr>
          <p:nvPr>
            <p:ph type="title"/>
          </p:nvPr>
        </p:nvSpPr>
        <p:spPr>
          <a:xfrm>
            <a:off x="818536" y="325797"/>
            <a:ext cx="10813026" cy="1325563"/>
          </a:xfrm>
        </p:spPr>
        <p:txBody>
          <a:bodyPr>
            <a:normAutofit/>
          </a:bodyPr>
          <a:lstStyle/>
          <a:p>
            <a:pPr algn="ctr"/>
            <a:r>
              <a:rPr lang="en-US" dirty="0"/>
              <a:t>VI. Is all this additional debt sustainable?</a:t>
            </a:r>
          </a:p>
        </p:txBody>
      </p:sp>
      <p:pic>
        <p:nvPicPr>
          <p:cNvPr id="4" name="Content Placeholder 3">
            <a:extLst>
              <a:ext uri="{FF2B5EF4-FFF2-40B4-BE49-F238E27FC236}">
                <a16:creationId xmlns:a16="http://schemas.microsoft.com/office/drawing/2014/main" id="{3528899F-C118-4116-AE41-17F7AEC4A977}"/>
              </a:ext>
            </a:extLst>
          </p:cNvPr>
          <p:cNvPicPr>
            <a:picLocks noGrp="1" noChangeAspect="1"/>
          </p:cNvPicPr>
          <p:nvPr>
            <p:ph idx="1"/>
          </p:nvPr>
        </p:nvPicPr>
        <p:blipFill>
          <a:blip r:embed="rId2"/>
          <a:stretch>
            <a:fillRect/>
          </a:stretch>
        </p:blipFill>
        <p:spPr>
          <a:xfrm>
            <a:off x="930992" y="1762791"/>
            <a:ext cx="7048500" cy="4769412"/>
          </a:xfrm>
          <a:prstGeom prst="rect">
            <a:avLst/>
          </a:prstGeom>
        </p:spPr>
      </p:pic>
      <p:sp>
        <p:nvSpPr>
          <p:cNvPr id="5" name="TextBox 4">
            <a:extLst>
              <a:ext uri="{FF2B5EF4-FFF2-40B4-BE49-F238E27FC236}">
                <a16:creationId xmlns:a16="http://schemas.microsoft.com/office/drawing/2014/main" id="{1B5A555B-C224-403D-B2DB-95BD524B9683}"/>
              </a:ext>
            </a:extLst>
          </p:cNvPr>
          <p:cNvSpPr txBox="1"/>
          <p:nvPr/>
        </p:nvSpPr>
        <p:spPr>
          <a:xfrm>
            <a:off x="8556373" y="5524500"/>
            <a:ext cx="3169062" cy="954107"/>
          </a:xfrm>
          <a:prstGeom prst="rect">
            <a:avLst/>
          </a:prstGeom>
          <a:noFill/>
        </p:spPr>
        <p:txBody>
          <a:bodyPr wrap="square" rtlCol="0">
            <a:spAutoFit/>
          </a:bodyPr>
          <a:lstStyle/>
          <a:p>
            <a:r>
              <a:rPr lang="en-US" sz="2400" dirty="0"/>
              <a:t>From </a:t>
            </a:r>
            <a:r>
              <a:rPr lang="en-US" sz="2400" i="1" dirty="0"/>
              <a:t>The Economist,</a:t>
            </a:r>
          </a:p>
          <a:p>
            <a:r>
              <a:rPr lang="en-US" sz="2400" dirty="0"/>
              <a:t>April 30, 2020</a:t>
            </a:r>
          </a:p>
          <a:p>
            <a:r>
              <a:rPr lang="en-US" sz="800" dirty="0">
                <a:hlinkClick r:id="rId3"/>
              </a:rPr>
              <a:t>www.economist.com/the-world-this-week/2020/04/30/kals-cartoon</a:t>
            </a:r>
            <a:endParaRPr lang="en-US" sz="800" dirty="0"/>
          </a:p>
        </p:txBody>
      </p:sp>
      <p:sp>
        <p:nvSpPr>
          <p:cNvPr id="3" name="Oval 2">
            <a:extLst>
              <a:ext uri="{FF2B5EF4-FFF2-40B4-BE49-F238E27FC236}">
                <a16:creationId xmlns:a16="http://schemas.microsoft.com/office/drawing/2014/main" id="{135A5206-165C-418A-A12C-0FF6DCAB8C20}"/>
              </a:ext>
            </a:extLst>
          </p:cNvPr>
          <p:cNvSpPr/>
          <p:nvPr/>
        </p:nvSpPr>
        <p:spPr>
          <a:xfrm rot="3604654">
            <a:off x="4836223" y="3186377"/>
            <a:ext cx="4510614" cy="1402425"/>
          </a:xfrm>
          <a:prstGeom prst="ellipse">
            <a:avLst/>
          </a:prstGeom>
          <a:noFill/>
          <a:ln w="146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90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356E-8CDF-4AF6-80B7-BB5263FBBC8F}"/>
              </a:ext>
            </a:extLst>
          </p:cNvPr>
          <p:cNvSpPr>
            <a:spLocks noGrp="1"/>
          </p:cNvSpPr>
          <p:nvPr>
            <p:ph type="title"/>
          </p:nvPr>
        </p:nvSpPr>
        <p:spPr>
          <a:xfrm>
            <a:off x="523875" y="-6350"/>
            <a:ext cx="11249025" cy="1325563"/>
          </a:xfrm>
        </p:spPr>
        <p:txBody>
          <a:bodyPr>
            <a:normAutofit fontScale="90000"/>
          </a:bodyPr>
          <a:lstStyle/>
          <a:p>
            <a:pPr algn="ctr"/>
            <a:r>
              <a:rPr lang="en-US" sz="4000" dirty="0"/>
              <a:t>Those of us recommending sustained fiscal stimulus </a:t>
            </a:r>
            <a:br>
              <a:rPr lang="en-US" sz="4000" dirty="0"/>
            </a:br>
            <a:r>
              <a:rPr lang="en-US" sz="4000" dirty="0"/>
              <a:t>must address whether the implied debt path is sustainable.</a:t>
            </a:r>
            <a:endParaRPr lang="en-US" dirty="0"/>
          </a:p>
        </p:txBody>
      </p:sp>
      <p:sp>
        <p:nvSpPr>
          <p:cNvPr id="6" name="Content Placeholder 5">
            <a:extLst>
              <a:ext uri="{FF2B5EF4-FFF2-40B4-BE49-F238E27FC236}">
                <a16:creationId xmlns:a16="http://schemas.microsoft.com/office/drawing/2014/main" id="{19B5B025-2856-46A6-B021-CED57491852F}"/>
              </a:ext>
            </a:extLst>
          </p:cNvPr>
          <p:cNvSpPr>
            <a:spLocks noGrp="1"/>
          </p:cNvSpPr>
          <p:nvPr>
            <p:ph idx="1"/>
          </p:nvPr>
        </p:nvSpPr>
        <p:spPr>
          <a:xfrm>
            <a:off x="619125" y="1466850"/>
            <a:ext cx="10734675" cy="5026025"/>
          </a:xfrm>
        </p:spPr>
        <p:txBody>
          <a:bodyPr>
            <a:normAutofit/>
          </a:bodyPr>
          <a:lstStyle/>
          <a:p>
            <a:pPr marL="0" indent="0">
              <a:buNone/>
            </a:pPr>
            <a:r>
              <a:rPr lang="en-US" sz="3000" dirty="0"/>
              <a:t>Divide countries in 3 categories:</a:t>
            </a:r>
            <a:endParaRPr lang="en-US" sz="900" dirty="0"/>
          </a:p>
          <a:p>
            <a:pPr marL="0" indent="0">
              <a:buNone/>
            </a:pPr>
            <a:endParaRPr lang="en-US" sz="900" dirty="0"/>
          </a:p>
          <a:p>
            <a:r>
              <a:rPr lang="en-US" dirty="0"/>
              <a:t>1) US seems still able to borrow as much as it wants, </a:t>
            </a:r>
            <a:endParaRPr lang="en-US" sz="2400" dirty="0"/>
          </a:p>
          <a:p>
            <a:pPr lvl="1"/>
            <a:r>
              <a:rPr lang="en-US" dirty="0"/>
              <a:t>at low </a:t>
            </a:r>
            <a:r>
              <a:rPr lang="en-US" i="1" dirty="0" err="1"/>
              <a:t>i</a:t>
            </a:r>
            <a:r>
              <a:rPr lang="en-US" dirty="0"/>
              <a:t> &amp; high $,</a:t>
            </a:r>
            <a:endParaRPr lang="en-US" sz="2000" dirty="0"/>
          </a:p>
          <a:p>
            <a:pPr lvl="1"/>
            <a:r>
              <a:rPr lang="en-US" dirty="0"/>
              <a:t>&lt;= exorbitant privilege, despite past abuse of it, </a:t>
            </a:r>
            <a:endParaRPr lang="en-US" sz="2000" dirty="0"/>
          </a:p>
          <a:p>
            <a:pPr lvl="2"/>
            <a:r>
              <a:rPr lang="en-US" dirty="0"/>
              <a:t>e.g., 2017-19, when we incurred a $ 1 trillion budget deficit at the cyclical peak.</a:t>
            </a:r>
          </a:p>
          <a:p>
            <a:pPr lvl="2"/>
            <a:r>
              <a:rPr lang="en-US" dirty="0"/>
              <a:t>CBO, April 24: </a:t>
            </a:r>
            <a:r>
              <a:rPr lang="en-US" sz="2000" dirty="0"/>
              <a:t>US budget deficit ≈ $3.7 trillion  &amp;  Debt/GDP ≈ 101%  by end-2020.</a:t>
            </a:r>
            <a:br>
              <a:rPr lang="en-US" sz="900" dirty="0"/>
            </a:br>
            <a:endParaRPr lang="en-US" sz="900" dirty="0"/>
          </a:p>
          <a:p>
            <a:r>
              <a:rPr lang="en-US" dirty="0"/>
              <a:t>2) Many EM &amp; developing countries are on unsustainable debt paths,</a:t>
            </a:r>
          </a:p>
          <a:p>
            <a:pPr lvl="1"/>
            <a:r>
              <a:rPr lang="en-US" dirty="0"/>
              <a:t>defined as ever-rising Debt/GDP ratios.  </a:t>
            </a:r>
            <a:endParaRPr lang="en-US" sz="2000" dirty="0"/>
          </a:p>
          <a:p>
            <a:pPr lvl="1"/>
            <a:r>
              <a:rPr lang="en-US" dirty="0"/>
              <a:t>They may require standstills &amp; some restructuring.</a:t>
            </a:r>
            <a:br>
              <a:rPr lang="en-US" sz="900" dirty="0"/>
            </a:br>
            <a:endParaRPr lang="en-US" sz="900" dirty="0"/>
          </a:p>
          <a:p>
            <a:r>
              <a:rPr lang="en-US" dirty="0"/>
              <a:t>3) In between are countries like UK &amp; France.</a:t>
            </a:r>
            <a:endParaRPr lang="en-US" sz="2400" dirty="0"/>
          </a:p>
        </p:txBody>
      </p:sp>
    </p:spTree>
    <p:extLst>
      <p:ext uri="{BB962C8B-B14F-4D97-AF65-F5344CB8AC3E}">
        <p14:creationId xmlns:p14="http://schemas.microsoft.com/office/powerpoint/2010/main" val="238093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A897-7262-432A-AFF8-FF93D2708AA3}"/>
              </a:ext>
            </a:extLst>
          </p:cNvPr>
          <p:cNvSpPr>
            <a:spLocks noGrp="1"/>
          </p:cNvSpPr>
          <p:nvPr>
            <p:ph type="title"/>
          </p:nvPr>
        </p:nvSpPr>
        <p:spPr>
          <a:xfrm>
            <a:off x="1210159" y="334129"/>
            <a:ext cx="8243807" cy="1325563"/>
          </a:xfrm>
        </p:spPr>
        <p:txBody>
          <a:bodyPr>
            <a:normAutofit/>
          </a:bodyPr>
          <a:lstStyle/>
          <a:p>
            <a:r>
              <a:rPr lang="en-US" sz="3600" dirty="0"/>
              <a:t>The debt sustainability question is open.</a:t>
            </a:r>
          </a:p>
        </p:txBody>
      </p:sp>
      <p:sp>
        <p:nvSpPr>
          <p:cNvPr id="3" name="Content Placeholder 2">
            <a:extLst>
              <a:ext uri="{FF2B5EF4-FFF2-40B4-BE49-F238E27FC236}">
                <a16:creationId xmlns:a16="http://schemas.microsoft.com/office/drawing/2014/main" id="{897BCB63-843C-4243-A7B7-C45BDDB5A40C}"/>
              </a:ext>
            </a:extLst>
          </p:cNvPr>
          <p:cNvSpPr>
            <a:spLocks noGrp="1"/>
          </p:cNvSpPr>
          <p:nvPr>
            <p:ph idx="1"/>
          </p:nvPr>
        </p:nvSpPr>
        <p:spPr>
          <a:xfrm>
            <a:off x="838200" y="1825625"/>
            <a:ext cx="10782300" cy="4351338"/>
          </a:xfrm>
        </p:spPr>
        <p:txBody>
          <a:bodyPr/>
          <a:lstStyle/>
          <a:p>
            <a:r>
              <a:rPr lang="en-US" sz="3200" dirty="0"/>
              <a:t>But perhaps Larry Summers is right about secular stagnation </a:t>
            </a:r>
            <a:br>
              <a:rPr lang="en-US" sz="3200" dirty="0"/>
            </a:br>
            <a:r>
              <a:rPr lang="en-US" sz="3200" dirty="0"/>
              <a:t>&amp; the near-permanence of low </a:t>
            </a:r>
            <a:r>
              <a:rPr lang="en-US" sz="3200" i="1" dirty="0"/>
              <a:t>r</a:t>
            </a:r>
            <a:r>
              <a:rPr lang="en-US" sz="3200" dirty="0"/>
              <a:t>.</a:t>
            </a:r>
          </a:p>
          <a:p>
            <a:pPr lvl="1"/>
            <a:r>
              <a:rPr lang="en-US" sz="2800" dirty="0"/>
              <a:t>If so, that applies not just to US but also to Europe  </a:t>
            </a:r>
          </a:p>
          <a:p>
            <a:pPr lvl="1"/>
            <a:r>
              <a:rPr lang="en-US" sz="2800" dirty="0"/>
              <a:t>=&gt; countries can afford to borrow.</a:t>
            </a:r>
            <a:br>
              <a:rPr lang="en-US" sz="2800" dirty="0"/>
            </a:br>
            <a:endParaRPr lang="en-US" sz="2800" dirty="0"/>
          </a:p>
          <a:p>
            <a:r>
              <a:rPr lang="en-US" sz="3200" dirty="0"/>
              <a:t>Just as growth cannot be lastingly restored without defeat of the virus, so debt sustainability cannot come without lastingly restored growth.</a:t>
            </a:r>
          </a:p>
          <a:p>
            <a:endParaRPr lang="en-US" dirty="0"/>
          </a:p>
        </p:txBody>
      </p:sp>
    </p:spTree>
    <p:extLst>
      <p:ext uri="{BB962C8B-B14F-4D97-AF65-F5344CB8AC3E}">
        <p14:creationId xmlns:p14="http://schemas.microsoft.com/office/powerpoint/2010/main" val="411830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FD90-EF34-4DFA-B642-C711ACFB7F2F}"/>
              </a:ext>
            </a:extLst>
          </p:cNvPr>
          <p:cNvSpPr>
            <a:spLocks noGrp="1"/>
          </p:cNvSpPr>
          <p:nvPr>
            <p:ph type="title"/>
          </p:nvPr>
        </p:nvSpPr>
        <p:spPr>
          <a:xfrm>
            <a:off x="838200" y="307975"/>
            <a:ext cx="10515600" cy="1325563"/>
          </a:xfrm>
        </p:spPr>
        <p:txBody>
          <a:bodyPr/>
          <a:lstStyle/>
          <a:p>
            <a:r>
              <a:rPr lang="en-US" b="1" dirty="0"/>
              <a:t>I. Historical severity of the crisis</a:t>
            </a:r>
            <a:endParaRPr lang="en-US" dirty="0"/>
          </a:p>
        </p:txBody>
      </p:sp>
      <p:sp>
        <p:nvSpPr>
          <p:cNvPr id="3" name="Content Placeholder 2">
            <a:extLst>
              <a:ext uri="{FF2B5EF4-FFF2-40B4-BE49-F238E27FC236}">
                <a16:creationId xmlns:a16="http://schemas.microsoft.com/office/drawing/2014/main" id="{33A24583-E94A-4B8D-AC8F-51B1CF4B0C8E}"/>
              </a:ext>
            </a:extLst>
          </p:cNvPr>
          <p:cNvSpPr>
            <a:spLocks noGrp="1"/>
          </p:cNvSpPr>
          <p:nvPr>
            <p:ph idx="1"/>
          </p:nvPr>
        </p:nvSpPr>
        <p:spPr/>
        <p:txBody>
          <a:bodyPr>
            <a:normAutofit/>
          </a:bodyPr>
          <a:lstStyle/>
          <a:p>
            <a:pPr marL="0" indent="0">
              <a:buNone/>
            </a:pPr>
            <a:r>
              <a:rPr lang="en-US" sz="3200" dirty="0"/>
              <a:t>The developments of 2020 are worse than</a:t>
            </a:r>
          </a:p>
          <a:p>
            <a:r>
              <a:rPr lang="en-US" sz="3200" dirty="0"/>
              <a:t>pandemics like the “Hong Kong flu” of 1968, </a:t>
            </a:r>
          </a:p>
          <a:p>
            <a:r>
              <a:rPr lang="en-US" sz="3200" dirty="0"/>
              <a:t>or recessions like the 2007-09 Global Financial Crisis. </a:t>
            </a:r>
          </a:p>
          <a:p>
            <a:pPr marL="0" indent="0">
              <a:buNone/>
            </a:pPr>
            <a:br>
              <a:rPr lang="en-US" sz="3200" dirty="0"/>
            </a:br>
            <a:r>
              <a:rPr lang="en-US" sz="3200" dirty="0"/>
              <a:t>For adequate precedents we have to go back </a:t>
            </a:r>
            <a:br>
              <a:rPr lang="en-US" sz="3200" dirty="0"/>
            </a:br>
            <a:r>
              <a:rPr lang="en-US" sz="3200" dirty="0"/>
              <a:t>to the first half of the 20</a:t>
            </a:r>
            <a:r>
              <a:rPr lang="en-US" sz="3200" baseline="30000" dirty="0"/>
              <a:t>th</a:t>
            </a:r>
            <a:r>
              <a:rPr lang="en-US" sz="3200" dirty="0"/>
              <a:t> century:  </a:t>
            </a:r>
          </a:p>
          <a:p>
            <a:r>
              <a:rPr lang="en-US" sz="3200" dirty="0"/>
              <a:t>the global influenza pandemic of 1918-19 (“Spanish flu”) </a:t>
            </a:r>
          </a:p>
          <a:p>
            <a:r>
              <a:rPr lang="en-US" sz="3200" dirty="0"/>
              <a:t>and the Great Depression of the 1930s. </a:t>
            </a:r>
          </a:p>
          <a:p>
            <a:endParaRPr lang="en-US" dirty="0"/>
          </a:p>
        </p:txBody>
      </p:sp>
    </p:spTree>
    <p:extLst>
      <p:ext uri="{BB962C8B-B14F-4D97-AF65-F5344CB8AC3E}">
        <p14:creationId xmlns:p14="http://schemas.microsoft.com/office/powerpoint/2010/main" val="420142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DB84-366C-4A05-BEA3-5A04F5B687F3}"/>
              </a:ext>
            </a:extLst>
          </p:cNvPr>
          <p:cNvSpPr>
            <a:spLocks noGrp="1"/>
          </p:cNvSpPr>
          <p:nvPr>
            <p:ph type="ctrTitle"/>
          </p:nvPr>
        </p:nvSpPr>
        <p:spPr>
          <a:xfrm>
            <a:off x="1524000" y="1798637"/>
            <a:ext cx="9144000" cy="2573337"/>
          </a:xfrm>
        </p:spPr>
        <p:txBody>
          <a:bodyPr>
            <a:normAutofit/>
          </a:bodyPr>
          <a:lstStyle/>
          <a:p>
            <a:br>
              <a:rPr lang="en-US" sz="4000" b="1" dirty="0"/>
            </a:br>
            <a:br>
              <a:rPr lang="en-US" sz="3100" dirty="0"/>
            </a:br>
            <a:endParaRPr lang="en-US" sz="3100" dirty="0"/>
          </a:p>
        </p:txBody>
      </p:sp>
      <p:sp>
        <p:nvSpPr>
          <p:cNvPr id="5" name="Subtitle 4">
            <a:extLst>
              <a:ext uri="{FF2B5EF4-FFF2-40B4-BE49-F238E27FC236}">
                <a16:creationId xmlns:a16="http://schemas.microsoft.com/office/drawing/2014/main" id="{2731F30B-D9C0-4380-A536-6D078856F96A}"/>
              </a:ext>
            </a:extLst>
          </p:cNvPr>
          <p:cNvSpPr>
            <a:spLocks noGrp="1"/>
          </p:cNvSpPr>
          <p:nvPr>
            <p:ph type="subTitle" idx="1"/>
          </p:nvPr>
        </p:nvSpPr>
        <p:spPr>
          <a:xfrm>
            <a:off x="1524000" y="3506788"/>
            <a:ext cx="9144000" cy="750887"/>
          </a:xfrm>
        </p:spPr>
        <p:txBody>
          <a:bodyPr>
            <a:noAutofit/>
          </a:bodyPr>
          <a:lstStyle/>
          <a:p>
            <a:r>
              <a:rPr lang="en-US" sz="3600" dirty="0"/>
              <a:t>Prof. Jeffrey Frankel</a:t>
            </a:r>
            <a:br>
              <a:rPr lang="en-US" sz="3600" dirty="0"/>
            </a:br>
            <a:r>
              <a:rPr lang="en-US" sz="3600" dirty="0"/>
              <a:t>Harvard Kennedy School</a:t>
            </a:r>
          </a:p>
          <a:p>
            <a:r>
              <a:rPr lang="en-US" sz="3600" dirty="0"/>
              <a:t>May 13, 2020</a:t>
            </a:r>
          </a:p>
        </p:txBody>
      </p:sp>
      <p:sp>
        <p:nvSpPr>
          <p:cNvPr id="3" name="Rectangle 2">
            <a:extLst>
              <a:ext uri="{FF2B5EF4-FFF2-40B4-BE49-F238E27FC236}">
                <a16:creationId xmlns:a16="http://schemas.microsoft.com/office/drawing/2014/main" id="{2532F90A-8406-4BDA-8E6E-81F77ABB111A}"/>
              </a:ext>
            </a:extLst>
          </p:cNvPr>
          <p:cNvSpPr/>
          <p:nvPr/>
        </p:nvSpPr>
        <p:spPr>
          <a:xfrm>
            <a:off x="2255519" y="1557774"/>
            <a:ext cx="8294377" cy="769441"/>
          </a:xfrm>
          <a:prstGeom prst="rect">
            <a:avLst/>
          </a:prstGeom>
        </p:spPr>
        <p:txBody>
          <a:bodyPr wrap="square">
            <a:spAutoFit/>
          </a:bodyPr>
          <a:lstStyle/>
          <a:p>
            <a:r>
              <a:rPr lang="en-US" sz="4400" dirty="0"/>
              <a:t>The Coronavirus Recession of 2020</a:t>
            </a:r>
          </a:p>
        </p:txBody>
      </p:sp>
    </p:spTree>
    <p:extLst>
      <p:ext uri="{BB962C8B-B14F-4D97-AF65-F5344CB8AC3E}">
        <p14:creationId xmlns:p14="http://schemas.microsoft.com/office/powerpoint/2010/main" val="3753128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7E63-591C-403A-A448-54ED1CFF772A}"/>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5A7474EB-6334-4409-B94A-1E70501EC94C}"/>
              </a:ext>
            </a:extLst>
          </p:cNvPr>
          <p:cNvSpPr>
            <a:spLocks noGrp="1"/>
          </p:cNvSpPr>
          <p:nvPr>
            <p:ph idx="1"/>
          </p:nvPr>
        </p:nvSpPr>
        <p:spPr/>
        <p:txBody>
          <a:bodyPr/>
          <a:lstStyle/>
          <a:p>
            <a:r>
              <a:rPr lang="en-US" dirty="0"/>
              <a:t>1 “Risk off” in financial markets, Feb.-March.</a:t>
            </a:r>
            <a:br>
              <a:rPr lang="en-US" dirty="0"/>
            </a:br>
            <a:endParaRPr lang="en-US" dirty="0"/>
          </a:p>
          <a:p>
            <a:r>
              <a:rPr lang="en-US" dirty="0"/>
              <a:t>2. IMF forecasts of April 14 (already too rosy)</a:t>
            </a:r>
            <a:br>
              <a:rPr lang="en-US" dirty="0"/>
            </a:br>
            <a:endParaRPr lang="en-US" dirty="0"/>
          </a:p>
          <a:p>
            <a:r>
              <a:rPr lang="en-US" dirty="0"/>
              <a:t>3. Which EMs are in the most danger of debt crises?</a:t>
            </a:r>
          </a:p>
        </p:txBody>
      </p:sp>
    </p:spTree>
    <p:extLst>
      <p:ext uri="{BB962C8B-B14F-4D97-AF65-F5344CB8AC3E}">
        <p14:creationId xmlns:p14="http://schemas.microsoft.com/office/powerpoint/2010/main" val="2328053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EBC6-3D69-4BEF-88D6-BB8FB7C8D242}"/>
              </a:ext>
            </a:extLst>
          </p:cNvPr>
          <p:cNvSpPr>
            <a:spLocks noGrp="1"/>
          </p:cNvSpPr>
          <p:nvPr>
            <p:ph type="title"/>
          </p:nvPr>
        </p:nvSpPr>
        <p:spPr>
          <a:xfrm>
            <a:off x="3755755" y="-77489"/>
            <a:ext cx="9144000" cy="1066801"/>
          </a:xfrm>
        </p:spPr>
        <p:txBody>
          <a:bodyPr>
            <a:normAutofit/>
          </a:bodyPr>
          <a:lstStyle/>
          <a:p>
            <a:r>
              <a:rPr lang="en-US" sz="2800" b="1" dirty="0">
                <a:solidFill>
                  <a:srgbClr val="C00000"/>
                </a:solidFill>
              </a:rPr>
              <a:t>CBOE VIX, 1990:1-2020:3 &amp; RRT VIX Proxy, 1990:1-2020:3</a:t>
            </a:r>
            <a:endParaRPr lang="en-US" sz="2000" dirty="0"/>
          </a:p>
        </p:txBody>
      </p:sp>
      <p:sp>
        <p:nvSpPr>
          <p:cNvPr id="4" name="Slide Number Placeholder 3">
            <a:extLst>
              <a:ext uri="{FF2B5EF4-FFF2-40B4-BE49-F238E27FC236}">
                <a16:creationId xmlns:a16="http://schemas.microsoft.com/office/drawing/2014/main" id="{C0C0AF45-F2DA-4AE1-998C-67264F1284DF}"/>
              </a:ext>
            </a:extLst>
          </p:cNvPr>
          <p:cNvSpPr>
            <a:spLocks noGrp="1"/>
          </p:cNvSpPr>
          <p:nvPr>
            <p:ph type="sldNum" sz="quarter" idx="12"/>
          </p:nvPr>
        </p:nvSpPr>
        <p:spPr>
          <a:xfrm>
            <a:off x="10098075" y="6356351"/>
            <a:ext cx="1906653" cy="365124"/>
          </a:xfrm>
        </p:spPr>
        <p:txBody>
          <a:bodyPr/>
          <a:lstStyle/>
          <a:p>
            <a:pPr>
              <a:defRPr/>
            </a:pPr>
            <a:fld id="{FF6C8BED-5CD0-4F67-A845-BE70B817A2C3}" type="slidenum">
              <a:rPr lang="en-US" altLang="en-US" smtClean="0"/>
              <a:pPr>
                <a:defRPr/>
              </a:pPr>
              <a:t>32</a:t>
            </a:fld>
            <a:endParaRPr lang="en-US" altLang="en-US" dirty="0"/>
          </a:p>
        </p:txBody>
      </p:sp>
      <p:graphicFrame>
        <p:nvGraphicFramePr>
          <p:cNvPr id="5" name="Diagramm 1">
            <a:extLst>
              <a:ext uri="{FF2B5EF4-FFF2-40B4-BE49-F238E27FC236}">
                <a16:creationId xmlns:a16="http://schemas.microsoft.com/office/drawing/2014/main" id="{00000000-0008-0000-0100-000002000000}"/>
              </a:ext>
            </a:extLst>
          </p:cNvPr>
          <p:cNvGraphicFramePr>
            <a:graphicFrameLocks/>
          </p:cNvGraphicFramePr>
          <p:nvPr/>
        </p:nvGraphicFramePr>
        <p:xfrm>
          <a:off x="2152650" y="1524001"/>
          <a:ext cx="7886700" cy="483235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FEAB8C4C-CAAE-45FE-85D8-3B3123EF1AF2}"/>
              </a:ext>
            </a:extLst>
          </p:cNvPr>
          <p:cNvPicPr>
            <a:picLocks noChangeAspect="1"/>
          </p:cNvPicPr>
          <p:nvPr/>
        </p:nvPicPr>
        <p:blipFill>
          <a:blip r:embed="rId3"/>
          <a:stretch>
            <a:fillRect/>
          </a:stretch>
        </p:blipFill>
        <p:spPr>
          <a:xfrm>
            <a:off x="4524993" y="1295401"/>
            <a:ext cx="2779722" cy="1992145"/>
          </a:xfrm>
          <a:prstGeom prst="rect">
            <a:avLst/>
          </a:prstGeom>
        </p:spPr>
      </p:pic>
      <p:sp>
        <p:nvSpPr>
          <p:cNvPr id="7" name="TextBox 6">
            <a:extLst>
              <a:ext uri="{FF2B5EF4-FFF2-40B4-BE49-F238E27FC236}">
                <a16:creationId xmlns:a16="http://schemas.microsoft.com/office/drawing/2014/main" id="{9F0F5AD3-A4D8-4157-BC8C-1E24F3378B44}"/>
              </a:ext>
            </a:extLst>
          </p:cNvPr>
          <p:cNvSpPr txBox="1"/>
          <p:nvPr/>
        </p:nvSpPr>
        <p:spPr>
          <a:xfrm>
            <a:off x="7639050" y="681823"/>
            <a:ext cx="2270126" cy="954107"/>
          </a:xfrm>
          <a:prstGeom prst="rect">
            <a:avLst/>
          </a:prstGeom>
          <a:noFill/>
          <a:ln w="19050">
            <a:solidFill>
              <a:srgbClr val="B41206"/>
            </a:solidFill>
          </a:ln>
        </p:spPr>
        <p:txBody>
          <a:bodyPr wrap="square" rtlCol="0">
            <a:spAutoFit/>
          </a:bodyPr>
          <a:lstStyle/>
          <a:p>
            <a:r>
              <a:rPr lang="en-US" sz="1400" dirty="0"/>
              <a:t>For the VIX proxy,</a:t>
            </a:r>
          </a:p>
          <a:p>
            <a:r>
              <a:rPr lang="en-US" sz="1400" dirty="0"/>
              <a:t>March 2020 surpasses</a:t>
            </a:r>
          </a:p>
          <a:p>
            <a:r>
              <a:rPr lang="en-US" sz="1400" dirty="0"/>
              <a:t>2008-2009 crisis. Volatility</a:t>
            </a:r>
          </a:p>
          <a:p>
            <a:r>
              <a:rPr lang="en-US" sz="1400" dirty="0"/>
              <a:t>akin to the 1930s</a:t>
            </a:r>
          </a:p>
        </p:txBody>
      </p:sp>
      <p:cxnSp>
        <p:nvCxnSpPr>
          <p:cNvPr id="9" name="Straight Arrow Connector 8">
            <a:extLst>
              <a:ext uri="{FF2B5EF4-FFF2-40B4-BE49-F238E27FC236}">
                <a16:creationId xmlns:a16="http://schemas.microsoft.com/office/drawing/2014/main" id="{71ADD90A-9E2F-4DAE-850F-BE07E33671B8}"/>
              </a:ext>
            </a:extLst>
          </p:cNvPr>
          <p:cNvCxnSpPr/>
          <p:nvPr/>
        </p:nvCxnSpPr>
        <p:spPr>
          <a:xfrm flipH="1">
            <a:off x="6629400" y="1674029"/>
            <a:ext cx="1009650" cy="838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8AD817BD-6229-4587-B598-CF7629483A28}"/>
              </a:ext>
            </a:extLst>
          </p:cNvPr>
          <p:cNvCxnSpPr/>
          <p:nvPr/>
        </p:nvCxnSpPr>
        <p:spPr>
          <a:xfrm>
            <a:off x="9296058" y="1732366"/>
            <a:ext cx="381000" cy="2643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77F3F1C0-7651-4610-9102-DF4F4FAD2ECA}"/>
              </a:ext>
            </a:extLst>
          </p:cNvPr>
          <p:cNvSpPr txBox="1">
            <a:spLocks/>
          </p:cNvSpPr>
          <p:nvPr/>
        </p:nvSpPr>
        <p:spPr>
          <a:xfrm>
            <a:off x="184365" y="6433839"/>
            <a:ext cx="11671838" cy="440093"/>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800" b="1" dirty="0"/>
              <a:t>Carmen Reinhart</a:t>
            </a:r>
            <a:r>
              <a:rPr lang="en-US" sz="1800" dirty="0"/>
              <a:t>, </a:t>
            </a:r>
            <a:r>
              <a:rPr lang="en-US" sz="1800" kern="0" dirty="0">
                <a:solidFill>
                  <a:srgbClr val="B41206"/>
                </a:solidFill>
                <a:latin typeface="Calibri" panose="020F0502020204030204" pitchFamily="34" charset="0"/>
                <a:cs typeface="Calibri" panose="020F0502020204030204" pitchFamily="34" charset="0"/>
              </a:rPr>
              <a:t>Covid-19 and Global Financial Markets, April 29, 2020. </a:t>
            </a:r>
            <a:r>
              <a:rPr lang="en-US" sz="1800" dirty="0"/>
              <a:t>Source: Reinhart, Reinhart, &amp; </a:t>
            </a:r>
            <a:r>
              <a:rPr lang="en-US" sz="1800" dirty="0" err="1"/>
              <a:t>Trebesch</a:t>
            </a:r>
            <a:r>
              <a:rPr lang="en-US" sz="1800" dirty="0"/>
              <a:t> (2020).</a:t>
            </a:r>
            <a:endParaRPr lang="en-US" sz="1800" kern="0" dirty="0">
              <a:solidFill>
                <a:srgbClr val="B41206"/>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28185A40-3BF4-4F98-8E03-24976DB4F57D}"/>
              </a:ext>
            </a:extLst>
          </p:cNvPr>
          <p:cNvSpPr/>
          <p:nvPr/>
        </p:nvSpPr>
        <p:spPr>
          <a:xfrm>
            <a:off x="9447147" y="1798802"/>
            <a:ext cx="597232" cy="2156111"/>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F3E2059-F9B9-49D7-862E-62CCAA610941}"/>
              </a:ext>
            </a:extLst>
          </p:cNvPr>
          <p:cNvSpPr txBox="1"/>
          <p:nvPr/>
        </p:nvSpPr>
        <p:spPr>
          <a:xfrm>
            <a:off x="2836184" y="170487"/>
            <a:ext cx="859531" cy="523220"/>
          </a:xfrm>
          <a:prstGeom prst="rect">
            <a:avLst/>
          </a:prstGeom>
          <a:noFill/>
        </p:spPr>
        <p:txBody>
          <a:bodyPr wrap="none" rtlCol="0">
            <a:spAutoFit/>
          </a:bodyPr>
          <a:lstStyle/>
          <a:p>
            <a:r>
              <a:rPr lang="en-US" sz="2800" dirty="0"/>
              <a:t>(1.1)</a:t>
            </a:r>
          </a:p>
        </p:txBody>
      </p:sp>
      <p:sp>
        <p:nvSpPr>
          <p:cNvPr id="8" name="TextBox 7">
            <a:extLst>
              <a:ext uri="{FF2B5EF4-FFF2-40B4-BE49-F238E27FC236}">
                <a16:creationId xmlns:a16="http://schemas.microsoft.com/office/drawing/2014/main" id="{45CBBB17-4226-4D55-A1D1-0FF9F1CC64F8}"/>
              </a:ext>
            </a:extLst>
          </p:cNvPr>
          <p:cNvSpPr txBox="1"/>
          <p:nvPr/>
        </p:nvSpPr>
        <p:spPr>
          <a:xfrm>
            <a:off x="664812" y="154989"/>
            <a:ext cx="1809278" cy="584775"/>
          </a:xfrm>
          <a:prstGeom prst="rect">
            <a:avLst/>
          </a:prstGeom>
          <a:noFill/>
        </p:spPr>
        <p:txBody>
          <a:bodyPr wrap="none" rtlCol="0">
            <a:spAutoFit/>
          </a:bodyPr>
          <a:lstStyle/>
          <a:p>
            <a:r>
              <a:rPr lang="en-US" sz="3200" dirty="0"/>
              <a:t>1. Risk off</a:t>
            </a:r>
          </a:p>
        </p:txBody>
      </p:sp>
    </p:spTree>
    <p:extLst>
      <p:ext uri="{BB962C8B-B14F-4D97-AF65-F5344CB8AC3E}">
        <p14:creationId xmlns:p14="http://schemas.microsoft.com/office/powerpoint/2010/main" val="187936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7" grpId="0" animBg="1"/>
      <p:bldP spid="10" grpId="0"/>
      <p:bldP spid="1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E2A1-C110-4DA1-B4D3-895C434B1AB1}"/>
              </a:ext>
            </a:extLst>
          </p:cNvPr>
          <p:cNvSpPr>
            <a:spLocks noGrp="1"/>
          </p:cNvSpPr>
          <p:nvPr>
            <p:ph type="title"/>
          </p:nvPr>
        </p:nvSpPr>
        <p:spPr>
          <a:xfrm>
            <a:off x="309969" y="30688"/>
            <a:ext cx="10895307" cy="1325563"/>
          </a:xfrm>
        </p:spPr>
        <p:txBody>
          <a:bodyPr>
            <a:normAutofit/>
          </a:bodyPr>
          <a:lstStyle/>
          <a:p>
            <a:r>
              <a:rPr lang="en-US" sz="3200" dirty="0">
                <a:latin typeface="+mn-lt"/>
              </a:rPr>
              <a:t>(1.2) Corporate interest rate spreads rose   &amp;   equity prices fell</a:t>
            </a:r>
            <a:r>
              <a:rPr lang="en-US" sz="3200" dirty="0"/>
              <a:t>.</a:t>
            </a:r>
          </a:p>
        </p:txBody>
      </p:sp>
      <p:pic>
        <p:nvPicPr>
          <p:cNvPr id="4" name="Content Placeholder 3">
            <a:extLst>
              <a:ext uri="{FF2B5EF4-FFF2-40B4-BE49-F238E27FC236}">
                <a16:creationId xmlns:a16="http://schemas.microsoft.com/office/drawing/2014/main" id="{2A2CA956-9674-40A9-990E-7307CC1883CB}"/>
              </a:ext>
            </a:extLst>
          </p:cNvPr>
          <p:cNvPicPr>
            <a:picLocks noGrp="1" noChangeAspect="1"/>
          </p:cNvPicPr>
          <p:nvPr>
            <p:ph idx="1"/>
          </p:nvPr>
        </p:nvPicPr>
        <p:blipFill>
          <a:blip r:embed="rId2"/>
          <a:stretch>
            <a:fillRect/>
          </a:stretch>
        </p:blipFill>
        <p:spPr>
          <a:xfrm>
            <a:off x="1035471" y="1511708"/>
            <a:ext cx="4326398" cy="4422689"/>
          </a:xfrm>
          <a:prstGeom prst="rect">
            <a:avLst/>
          </a:prstGeom>
        </p:spPr>
      </p:pic>
      <p:pic>
        <p:nvPicPr>
          <p:cNvPr id="5" name="Picture 4">
            <a:extLst>
              <a:ext uri="{FF2B5EF4-FFF2-40B4-BE49-F238E27FC236}">
                <a16:creationId xmlns:a16="http://schemas.microsoft.com/office/drawing/2014/main" id="{E1E66C53-4DA8-4E0A-8997-C9504603465A}"/>
              </a:ext>
            </a:extLst>
          </p:cNvPr>
          <p:cNvPicPr>
            <a:picLocks noChangeAspect="1"/>
          </p:cNvPicPr>
          <p:nvPr/>
        </p:nvPicPr>
        <p:blipFill>
          <a:blip r:embed="rId3"/>
          <a:stretch>
            <a:fillRect/>
          </a:stretch>
        </p:blipFill>
        <p:spPr>
          <a:xfrm>
            <a:off x="6419230" y="1531994"/>
            <a:ext cx="4412990" cy="4469420"/>
          </a:xfrm>
          <a:prstGeom prst="rect">
            <a:avLst/>
          </a:prstGeom>
        </p:spPr>
      </p:pic>
      <p:sp>
        <p:nvSpPr>
          <p:cNvPr id="6" name="Rectangle 5">
            <a:extLst>
              <a:ext uri="{FF2B5EF4-FFF2-40B4-BE49-F238E27FC236}">
                <a16:creationId xmlns:a16="http://schemas.microsoft.com/office/drawing/2014/main" id="{0946438F-0167-4B39-84D3-AC8B5D9B1E89}"/>
              </a:ext>
            </a:extLst>
          </p:cNvPr>
          <p:cNvSpPr/>
          <p:nvPr/>
        </p:nvSpPr>
        <p:spPr>
          <a:xfrm>
            <a:off x="1476375" y="6255881"/>
            <a:ext cx="9505949" cy="338554"/>
          </a:xfrm>
          <a:prstGeom prst="rect">
            <a:avLst/>
          </a:prstGeom>
        </p:spPr>
        <p:txBody>
          <a:bodyPr wrap="square">
            <a:spAutoFit/>
          </a:bodyPr>
          <a:lstStyle/>
          <a:p>
            <a:r>
              <a:rPr lang="en-US" sz="1600" dirty="0"/>
              <a:t>IMF </a:t>
            </a:r>
            <a:r>
              <a:rPr lang="en-US" sz="1600" i="1" dirty="0"/>
              <a:t>WEO</a:t>
            </a:r>
            <a:r>
              <a:rPr lang="en-US" sz="1600" dirty="0"/>
              <a:t>, April 2020.  Figure 1.2. Advanced Economies: Monetary and Financial Market Conditions</a:t>
            </a:r>
          </a:p>
        </p:txBody>
      </p:sp>
      <p:sp>
        <p:nvSpPr>
          <p:cNvPr id="7" name="Rectangle: Rounded Corners 6">
            <a:extLst>
              <a:ext uri="{FF2B5EF4-FFF2-40B4-BE49-F238E27FC236}">
                <a16:creationId xmlns:a16="http://schemas.microsoft.com/office/drawing/2014/main" id="{5D7919B0-6E86-40AA-90F1-2404342A2B36}"/>
              </a:ext>
            </a:extLst>
          </p:cNvPr>
          <p:cNvSpPr/>
          <p:nvPr/>
        </p:nvSpPr>
        <p:spPr>
          <a:xfrm>
            <a:off x="1143954" y="1238250"/>
            <a:ext cx="188595" cy="3143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8C7CF50-D7DC-4B26-8556-A7EDC8F98705}"/>
              </a:ext>
            </a:extLst>
          </p:cNvPr>
          <p:cNvSpPr/>
          <p:nvPr/>
        </p:nvSpPr>
        <p:spPr>
          <a:xfrm>
            <a:off x="6744653" y="1308259"/>
            <a:ext cx="188597" cy="345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0B71127-C785-4EB6-8960-1DA9686236EE}"/>
              </a:ext>
            </a:extLst>
          </p:cNvPr>
          <p:cNvCxnSpPr>
            <a:cxnSpLocks/>
          </p:cNvCxnSpPr>
          <p:nvPr/>
        </p:nvCxnSpPr>
        <p:spPr>
          <a:xfrm flipV="1">
            <a:off x="3394129" y="2059494"/>
            <a:ext cx="1071966" cy="1830581"/>
          </a:xfrm>
          <a:prstGeom prst="straightConnector1">
            <a:avLst/>
          </a:prstGeom>
          <a:ln w="1270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D05288-AFE1-47DC-BA1E-9C511D00C118}"/>
              </a:ext>
            </a:extLst>
          </p:cNvPr>
          <p:cNvCxnSpPr>
            <a:cxnSpLocks/>
          </p:cNvCxnSpPr>
          <p:nvPr/>
        </p:nvCxnSpPr>
        <p:spPr>
          <a:xfrm>
            <a:off x="10073898" y="1356251"/>
            <a:ext cx="361549" cy="1477721"/>
          </a:xfrm>
          <a:prstGeom prst="straightConnector1">
            <a:avLst/>
          </a:prstGeom>
          <a:ln w="1270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1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ABB7C-92EB-4054-9735-24B0693C5C95}"/>
              </a:ext>
            </a:extLst>
          </p:cNvPr>
          <p:cNvSpPr>
            <a:spLocks noGrp="1"/>
          </p:cNvSpPr>
          <p:nvPr>
            <p:ph type="title"/>
          </p:nvPr>
        </p:nvSpPr>
        <p:spPr>
          <a:xfrm>
            <a:off x="838200" y="195125"/>
            <a:ext cx="10515600" cy="1325563"/>
          </a:xfrm>
        </p:spPr>
        <p:txBody>
          <a:bodyPr>
            <a:normAutofit/>
          </a:bodyPr>
          <a:lstStyle/>
          <a:p>
            <a:r>
              <a:rPr lang="en-US" sz="3200" dirty="0">
                <a:latin typeface="+mn-lt"/>
              </a:rPr>
              <a:t>(1.3) Emerging Market spreads rose. </a:t>
            </a:r>
            <a:br>
              <a:rPr lang="en-US" sz="3200" dirty="0">
                <a:latin typeface="+mn-lt"/>
              </a:rPr>
            </a:br>
            <a:r>
              <a:rPr lang="en-US" sz="2000" dirty="0">
                <a:latin typeface="+mn-lt"/>
              </a:rPr>
              <a:t>(EMBI Sovereign Spreads, basis points)</a:t>
            </a:r>
          </a:p>
        </p:txBody>
      </p:sp>
      <p:pic>
        <p:nvPicPr>
          <p:cNvPr id="4" name="Content Placeholder 3">
            <a:extLst>
              <a:ext uri="{FF2B5EF4-FFF2-40B4-BE49-F238E27FC236}">
                <a16:creationId xmlns:a16="http://schemas.microsoft.com/office/drawing/2014/main" id="{A3CDF6D1-2E3F-4A05-AE0C-A9F4B215BE6C}"/>
              </a:ext>
            </a:extLst>
          </p:cNvPr>
          <p:cNvPicPr>
            <a:picLocks noGrp="1" noChangeAspect="1"/>
          </p:cNvPicPr>
          <p:nvPr>
            <p:ph idx="1"/>
          </p:nvPr>
        </p:nvPicPr>
        <p:blipFill>
          <a:blip r:embed="rId2"/>
          <a:stretch>
            <a:fillRect/>
          </a:stretch>
        </p:blipFill>
        <p:spPr>
          <a:xfrm>
            <a:off x="1164772" y="1355408"/>
            <a:ext cx="9296400" cy="4950883"/>
          </a:xfrm>
          <a:prstGeom prst="rect">
            <a:avLst/>
          </a:prstGeom>
        </p:spPr>
      </p:pic>
      <p:sp>
        <p:nvSpPr>
          <p:cNvPr id="5" name="Rectangle 4">
            <a:extLst>
              <a:ext uri="{FF2B5EF4-FFF2-40B4-BE49-F238E27FC236}">
                <a16:creationId xmlns:a16="http://schemas.microsoft.com/office/drawing/2014/main" id="{5E8210BA-A7C0-4037-BA3A-55FA7D6D2639}"/>
              </a:ext>
            </a:extLst>
          </p:cNvPr>
          <p:cNvSpPr/>
          <p:nvPr/>
        </p:nvSpPr>
        <p:spPr>
          <a:xfrm>
            <a:off x="4819651" y="6181725"/>
            <a:ext cx="2362200" cy="374392"/>
          </a:xfrm>
          <a:prstGeom prst="rect">
            <a:avLst/>
          </a:prstGeom>
        </p:spPr>
        <p:txBody>
          <a:bodyPr wrap="square">
            <a:spAutoFit/>
          </a:bodyPr>
          <a:lstStyle/>
          <a:p>
            <a:r>
              <a:rPr lang="en-US" dirty="0"/>
              <a:t>IMF </a:t>
            </a:r>
            <a:r>
              <a:rPr lang="en-US" i="1" dirty="0"/>
              <a:t>WEO</a:t>
            </a:r>
            <a:r>
              <a:rPr lang="en-US" dirty="0"/>
              <a:t>, April 2020.  </a:t>
            </a:r>
          </a:p>
        </p:txBody>
      </p:sp>
      <p:sp>
        <p:nvSpPr>
          <p:cNvPr id="6" name="Rectangle: Rounded Corners 5">
            <a:extLst>
              <a:ext uri="{FF2B5EF4-FFF2-40B4-BE49-F238E27FC236}">
                <a16:creationId xmlns:a16="http://schemas.microsoft.com/office/drawing/2014/main" id="{70D6162F-A9BC-4515-8AF0-6FA5E3017BAA}"/>
              </a:ext>
            </a:extLst>
          </p:cNvPr>
          <p:cNvSpPr/>
          <p:nvPr/>
        </p:nvSpPr>
        <p:spPr>
          <a:xfrm>
            <a:off x="2253030" y="1419225"/>
            <a:ext cx="207455" cy="3143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F852572-BC1A-4306-907A-C1128AF4C6D4}"/>
              </a:ext>
            </a:extLst>
          </p:cNvPr>
          <p:cNvSpPr/>
          <p:nvPr/>
        </p:nvSpPr>
        <p:spPr>
          <a:xfrm>
            <a:off x="6577382" y="1495425"/>
            <a:ext cx="207455" cy="3143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F3FC315-6C1F-4C22-980C-3CF5E347835D}"/>
              </a:ext>
            </a:extLst>
          </p:cNvPr>
          <p:cNvCxnSpPr>
            <a:cxnSpLocks/>
          </p:cNvCxnSpPr>
          <p:nvPr/>
        </p:nvCxnSpPr>
        <p:spPr>
          <a:xfrm flipV="1">
            <a:off x="4819651" y="1652588"/>
            <a:ext cx="514349" cy="2342469"/>
          </a:xfrm>
          <a:prstGeom prst="straightConnector1">
            <a:avLst/>
          </a:prstGeom>
          <a:ln w="1174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A129B2D-4816-41EB-8BE1-A879A1B28D99}"/>
              </a:ext>
            </a:extLst>
          </p:cNvPr>
          <p:cNvCxnSpPr>
            <a:cxnSpLocks/>
          </p:cNvCxnSpPr>
          <p:nvPr/>
        </p:nvCxnSpPr>
        <p:spPr>
          <a:xfrm flipV="1">
            <a:off x="9078686" y="1733550"/>
            <a:ext cx="304800" cy="2043793"/>
          </a:xfrm>
          <a:prstGeom prst="straightConnector1">
            <a:avLst/>
          </a:prstGeom>
          <a:ln w="1174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FB70F7B0-AD99-4308-8404-F3D880148378}"/>
              </a:ext>
            </a:extLst>
          </p:cNvPr>
          <p:cNvSpPr/>
          <p:nvPr/>
        </p:nvSpPr>
        <p:spPr>
          <a:xfrm>
            <a:off x="2048934" y="1462768"/>
            <a:ext cx="207455" cy="3143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30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48BE-1802-4905-A2B7-EF10F530785F}"/>
              </a:ext>
            </a:extLst>
          </p:cNvPr>
          <p:cNvSpPr>
            <a:spLocks noGrp="1"/>
          </p:cNvSpPr>
          <p:nvPr>
            <p:ph type="title"/>
          </p:nvPr>
        </p:nvSpPr>
        <p:spPr>
          <a:xfrm>
            <a:off x="838200" y="-34925"/>
            <a:ext cx="10515600" cy="1325563"/>
          </a:xfrm>
        </p:spPr>
        <p:txBody>
          <a:bodyPr>
            <a:normAutofit/>
          </a:bodyPr>
          <a:lstStyle/>
          <a:p>
            <a:r>
              <a:rPr lang="en-US" sz="3200" dirty="0">
                <a:latin typeface="+mn-lt"/>
              </a:rPr>
              <a:t>Emerging Market equities fell. </a:t>
            </a:r>
            <a:br>
              <a:rPr lang="en-US" sz="3200" dirty="0">
                <a:latin typeface="+mn-lt"/>
              </a:rPr>
            </a:br>
            <a:r>
              <a:rPr lang="en-US" sz="1600" dirty="0">
                <a:latin typeface="+mn-lt"/>
              </a:rPr>
              <a:t>(Jan.1, 2019 = 100)</a:t>
            </a:r>
          </a:p>
        </p:txBody>
      </p:sp>
      <p:pic>
        <p:nvPicPr>
          <p:cNvPr id="4" name="Content Placeholder 3">
            <a:extLst>
              <a:ext uri="{FF2B5EF4-FFF2-40B4-BE49-F238E27FC236}">
                <a16:creationId xmlns:a16="http://schemas.microsoft.com/office/drawing/2014/main" id="{D58577CA-4873-4F8F-9DFD-BFD997C1E6AC}"/>
              </a:ext>
            </a:extLst>
          </p:cNvPr>
          <p:cNvPicPr>
            <a:picLocks noGrp="1" noChangeAspect="1"/>
          </p:cNvPicPr>
          <p:nvPr>
            <p:ph idx="1"/>
          </p:nvPr>
        </p:nvPicPr>
        <p:blipFill>
          <a:blip r:embed="rId2"/>
          <a:stretch>
            <a:fillRect/>
          </a:stretch>
        </p:blipFill>
        <p:spPr>
          <a:xfrm>
            <a:off x="1285875" y="1075387"/>
            <a:ext cx="9486900" cy="5190233"/>
          </a:xfrm>
          <a:prstGeom prst="rect">
            <a:avLst/>
          </a:prstGeom>
        </p:spPr>
      </p:pic>
      <p:sp>
        <p:nvSpPr>
          <p:cNvPr id="3" name="Rectangle 2">
            <a:extLst>
              <a:ext uri="{FF2B5EF4-FFF2-40B4-BE49-F238E27FC236}">
                <a16:creationId xmlns:a16="http://schemas.microsoft.com/office/drawing/2014/main" id="{F585B9EE-3E37-4FAD-A152-B0DA4D5DC48F}"/>
              </a:ext>
            </a:extLst>
          </p:cNvPr>
          <p:cNvSpPr/>
          <p:nvPr/>
        </p:nvSpPr>
        <p:spPr>
          <a:xfrm>
            <a:off x="4208649" y="6425684"/>
            <a:ext cx="3282950" cy="369332"/>
          </a:xfrm>
          <a:prstGeom prst="rect">
            <a:avLst/>
          </a:prstGeom>
        </p:spPr>
        <p:txBody>
          <a:bodyPr wrap="none">
            <a:spAutoFit/>
          </a:bodyPr>
          <a:lstStyle/>
          <a:p>
            <a:r>
              <a:rPr lang="en-US" dirty="0"/>
              <a:t>IMF </a:t>
            </a:r>
            <a:r>
              <a:rPr lang="en-US" i="1" dirty="0"/>
              <a:t>WEO</a:t>
            </a:r>
            <a:r>
              <a:rPr lang="en-US" dirty="0"/>
              <a:t>, April 2020. Figure 1.3. </a:t>
            </a:r>
          </a:p>
        </p:txBody>
      </p:sp>
      <p:cxnSp>
        <p:nvCxnSpPr>
          <p:cNvPr id="5" name="Straight Arrow Connector 4">
            <a:extLst>
              <a:ext uri="{FF2B5EF4-FFF2-40B4-BE49-F238E27FC236}">
                <a16:creationId xmlns:a16="http://schemas.microsoft.com/office/drawing/2014/main" id="{82EA68EB-0E3A-4814-A5FD-FFE073A40794}"/>
              </a:ext>
            </a:extLst>
          </p:cNvPr>
          <p:cNvCxnSpPr>
            <a:cxnSpLocks/>
          </p:cNvCxnSpPr>
          <p:nvPr/>
        </p:nvCxnSpPr>
        <p:spPr>
          <a:xfrm>
            <a:off x="5274804" y="2003757"/>
            <a:ext cx="381000" cy="1774372"/>
          </a:xfrm>
          <a:prstGeom prst="straightConnector1">
            <a:avLst/>
          </a:prstGeom>
          <a:ln w="1143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61B900B-A569-4F7A-ABF4-943315221435}"/>
              </a:ext>
            </a:extLst>
          </p:cNvPr>
          <p:cNvCxnSpPr>
            <a:cxnSpLocks/>
          </p:cNvCxnSpPr>
          <p:nvPr/>
        </p:nvCxnSpPr>
        <p:spPr>
          <a:xfrm>
            <a:off x="9644733" y="1807028"/>
            <a:ext cx="413667" cy="2079172"/>
          </a:xfrm>
          <a:prstGeom prst="straightConnector1">
            <a:avLst/>
          </a:prstGeom>
          <a:ln w="1143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7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4EB15-0FED-4090-9956-64C5E37F5C89}"/>
              </a:ext>
            </a:extLst>
          </p:cNvPr>
          <p:cNvSpPr>
            <a:spLocks noGrp="1"/>
          </p:cNvSpPr>
          <p:nvPr>
            <p:ph type="title"/>
          </p:nvPr>
        </p:nvSpPr>
        <p:spPr>
          <a:xfrm>
            <a:off x="2152650" y="136525"/>
            <a:ext cx="7886699" cy="701675"/>
          </a:xfrm>
        </p:spPr>
        <p:txBody>
          <a:bodyPr vert="horz" lIns="91440" tIns="45720" rIns="91440" bIns="45720" rtlCol="0" anchor="b">
            <a:normAutofit fontScale="90000"/>
          </a:bodyPr>
          <a:lstStyle/>
          <a:p>
            <a:pPr algn="ctr"/>
            <a:r>
              <a:rPr lang="en-US" sz="3100" b="1" dirty="0"/>
              <a:t>(1.4) Exchange Rate Changes versus the US Dollar</a:t>
            </a:r>
            <a:br>
              <a:rPr lang="en-US" sz="2800" b="1" dirty="0"/>
            </a:br>
            <a:r>
              <a:rPr lang="en-US" sz="2000" dirty="0"/>
              <a:t>December 31, 2019-March 31, 2020, (in percent)</a:t>
            </a:r>
          </a:p>
        </p:txBody>
      </p:sp>
      <p:sp>
        <p:nvSpPr>
          <p:cNvPr id="3" name="Footer Placeholder 2">
            <a:extLst>
              <a:ext uri="{FF2B5EF4-FFF2-40B4-BE49-F238E27FC236}">
                <a16:creationId xmlns:a16="http://schemas.microsoft.com/office/drawing/2014/main" id="{A9B6977D-4733-4F0B-B99D-4C8325861EAF}"/>
              </a:ext>
            </a:extLst>
          </p:cNvPr>
          <p:cNvSpPr>
            <a:spLocks noGrp="1"/>
          </p:cNvSpPr>
          <p:nvPr>
            <p:ph type="ftr" sz="quarter" idx="11"/>
          </p:nvPr>
        </p:nvSpPr>
        <p:spPr>
          <a:xfrm>
            <a:off x="2124075" y="6395685"/>
            <a:ext cx="8239125" cy="395641"/>
          </a:xfrm>
        </p:spPr>
        <p:txBody>
          <a:bodyPr vert="horz" lIns="91440" tIns="45720" rIns="91440" bIns="45720" rtlCol="0" anchor="ctr">
            <a:noAutofit/>
          </a:bodyPr>
          <a:lstStyle/>
          <a:p>
            <a:pPr>
              <a:spcAft>
                <a:spcPts val="600"/>
              </a:spcAft>
              <a:defRPr/>
            </a:pPr>
            <a:r>
              <a:rPr lang="en-US" sz="2000" b="1" dirty="0"/>
              <a:t>Carmen Reinhart</a:t>
            </a:r>
            <a:r>
              <a:rPr lang="en-US" sz="2000" dirty="0"/>
              <a:t>, </a:t>
            </a:r>
            <a:r>
              <a:rPr lang="en-US" sz="2000" kern="0" dirty="0">
                <a:solidFill>
                  <a:srgbClr val="B41206"/>
                </a:solidFill>
                <a:latin typeface="Calibri" panose="020F0502020204030204" pitchFamily="34" charset="0"/>
                <a:cs typeface="Calibri" panose="020F0502020204030204" pitchFamily="34" charset="0"/>
              </a:rPr>
              <a:t>Covid-19 and Global Financial Markets, April 29, 2020</a:t>
            </a:r>
          </a:p>
        </p:txBody>
      </p:sp>
      <p:sp>
        <p:nvSpPr>
          <p:cNvPr id="4" name="Slide Number Placeholder 3">
            <a:extLst>
              <a:ext uri="{FF2B5EF4-FFF2-40B4-BE49-F238E27FC236}">
                <a16:creationId xmlns:a16="http://schemas.microsoft.com/office/drawing/2014/main" id="{FCC2DDB1-7948-4CCA-A986-79104F65318D}"/>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defRPr/>
            </a:pPr>
            <a:fld id="{FF6C8BED-5CD0-4F67-A845-BE70B817A2C3}" type="slidenum">
              <a:rPr lang="en-US" altLang="en-US"/>
              <a:pPr>
                <a:spcAft>
                  <a:spcPts val="600"/>
                </a:spcAft>
                <a:defRPr/>
              </a:pPr>
              <a:t>36</a:t>
            </a:fld>
            <a:endParaRPr lang="en-US" altLang="en-US"/>
          </a:p>
        </p:txBody>
      </p:sp>
      <p:graphicFrame>
        <p:nvGraphicFramePr>
          <p:cNvPr id="6" name="Object 5">
            <a:extLst>
              <a:ext uri="{FF2B5EF4-FFF2-40B4-BE49-F238E27FC236}">
                <a16:creationId xmlns:a16="http://schemas.microsoft.com/office/drawing/2014/main" id="{4221455E-EAB9-4172-ADFB-CDF50AADFF4C}"/>
              </a:ext>
            </a:extLst>
          </p:cNvPr>
          <p:cNvGraphicFramePr>
            <a:graphicFrameLocks noChangeAspect="1"/>
          </p:cNvGraphicFramePr>
          <p:nvPr/>
        </p:nvGraphicFramePr>
        <p:xfrm>
          <a:off x="2155826" y="955676"/>
          <a:ext cx="4562475" cy="5400675"/>
        </p:xfrm>
        <a:graphic>
          <a:graphicData uri="http://schemas.openxmlformats.org/presentationml/2006/ole">
            <mc:AlternateContent xmlns:mc="http://schemas.openxmlformats.org/markup-compatibility/2006">
              <mc:Choice xmlns:v="urn:schemas-microsoft-com:vml" Requires="v">
                <p:oleObj spid="_x0000_s3156" name="Worksheet" r:id="rId3" imgW="4562311" imgH="5400834" progId="Excel.Sheet.12">
                  <p:embed/>
                </p:oleObj>
              </mc:Choice>
              <mc:Fallback>
                <p:oleObj name="Worksheet" r:id="rId3" imgW="4562311" imgH="5400834" progId="Excel.Sheet.12">
                  <p:embed/>
                  <p:pic>
                    <p:nvPicPr>
                      <p:cNvPr id="6" name="Object 5">
                        <a:extLst>
                          <a:ext uri="{FF2B5EF4-FFF2-40B4-BE49-F238E27FC236}">
                            <a16:creationId xmlns:a16="http://schemas.microsoft.com/office/drawing/2014/main" id="{4221455E-EAB9-4172-ADFB-CDF50AADFF4C}"/>
                          </a:ext>
                        </a:extLst>
                      </p:cNvPr>
                      <p:cNvPicPr/>
                      <p:nvPr/>
                    </p:nvPicPr>
                    <p:blipFill>
                      <a:blip r:embed="rId4"/>
                      <a:stretch>
                        <a:fillRect/>
                      </a:stretch>
                    </p:blipFill>
                    <p:spPr>
                      <a:xfrm>
                        <a:off x="2155826" y="955676"/>
                        <a:ext cx="4562475" cy="540067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D789C8A7-EFA1-4465-99E1-C05F3CC7C39E}"/>
              </a:ext>
            </a:extLst>
          </p:cNvPr>
          <p:cNvSpPr txBox="1"/>
          <p:nvPr/>
        </p:nvSpPr>
        <p:spPr>
          <a:xfrm>
            <a:off x="4943475" y="3591218"/>
            <a:ext cx="1601400" cy="923330"/>
          </a:xfrm>
          <a:prstGeom prst="rect">
            <a:avLst/>
          </a:prstGeom>
          <a:noFill/>
        </p:spPr>
        <p:txBody>
          <a:bodyPr wrap="none" rtlCol="0">
            <a:spAutoFit/>
          </a:bodyPr>
          <a:lstStyle/>
          <a:p>
            <a:r>
              <a:rPr lang="en-US" dirty="0"/>
              <a:t>Countries with</a:t>
            </a:r>
          </a:p>
          <a:p>
            <a:r>
              <a:rPr lang="en-US" dirty="0"/>
              <a:t>depreciations</a:t>
            </a:r>
          </a:p>
          <a:p>
            <a:r>
              <a:rPr lang="en-US" dirty="0"/>
              <a:t>&gt; 10%</a:t>
            </a:r>
          </a:p>
        </p:txBody>
      </p:sp>
      <p:sp>
        <p:nvSpPr>
          <p:cNvPr id="10" name="TextBox 9">
            <a:extLst>
              <a:ext uri="{FF2B5EF4-FFF2-40B4-BE49-F238E27FC236}">
                <a16:creationId xmlns:a16="http://schemas.microsoft.com/office/drawing/2014/main" id="{D8B1B854-BC8B-4AD2-974C-EDF07DB08F42}"/>
              </a:ext>
            </a:extLst>
          </p:cNvPr>
          <p:cNvSpPr txBox="1"/>
          <p:nvPr/>
        </p:nvSpPr>
        <p:spPr>
          <a:xfrm>
            <a:off x="4552951" y="5562600"/>
            <a:ext cx="1610697" cy="523220"/>
          </a:xfrm>
          <a:prstGeom prst="rect">
            <a:avLst/>
          </a:prstGeom>
          <a:noFill/>
        </p:spPr>
        <p:txBody>
          <a:bodyPr wrap="none" rtlCol="0">
            <a:spAutoFit/>
          </a:bodyPr>
          <a:lstStyle/>
          <a:p>
            <a:r>
              <a:rPr lang="en-US" sz="1400" dirty="0"/>
              <a:t>Parallel market rate</a:t>
            </a:r>
          </a:p>
          <a:p>
            <a:r>
              <a:rPr lang="en-US" sz="1400" dirty="0"/>
              <a:t>In red</a:t>
            </a:r>
          </a:p>
        </p:txBody>
      </p:sp>
      <p:cxnSp>
        <p:nvCxnSpPr>
          <p:cNvPr id="12" name="Straight Arrow Connector 11">
            <a:extLst>
              <a:ext uri="{FF2B5EF4-FFF2-40B4-BE49-F238E27FC236}">
                <a16:creationId xmlns:a16="http://schemas.microsoft.com/office/drawing/2014/main" id="{0E481E04-526A-474E-ABB6-321DB33EC8A4}"/>
              </a:ext>
            </a:extLst>
          </p:cNvPr>
          <p:cNvCxnSpPr>
            <a:cxnSpLocks/>
          </p:cNvCxnSpPr>
          <p:nvPr/>
        </p:nvCxnSpPr>
        <p:spPr>
          <a:xfrm flipH="1" flipV="1">
            <a:off x="4552950" y="5322586"/>
            <a:ext cx="781050" cy="3162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29021D-D5B6-4B08-8C73-9A061567BB7C}"/>
              </a:ext>
            </a:extLst>
          </p:cNvPr>
          <p:cNvSpPr txBox="1"/>
          <p:nvPr/>
        </p:nvSpPr>
        <p:spPr>
          <a:xfrm>
            <a:off x="2121606" y="939270"/>
            <a:ext cx="588623" cy="246221"/>
          </a:xfrm>
          <a:prstGeom prst="rect">
            <a:avLst/>
          </a:prstGeom>
          <a:noFill/>
        </p:spPr>
        <p:txBody>
          <a:bodyPr wrap="none" rtlCol="0">
            <a:spAutoFit/>
          </a:bodyPr>
          <a:lstStyle/>
          <a:p>
            <a:r>
              <a:rPr lang="en-US" sz="1000" dirty="0"/>
              <a:t>Percent</a:t>
            </a:r>
          </a:p>
        </p:txBody>
      </p:sp>
      <p:graphicFrame>
        <p:nvGraphicFramePr>
          <p:cNvPr id="15" name="Object 14">
            <a:extLst>
              <a:ext uri="{FF2B5EF4-FFF2-40B4-BE49-F238E27FC236}">
                <a16:creationId xmlns:a16="http://schemas.microsoft.com/office/drawing/2014/main" id="{2676014E-E35F-4F41-88F1-58E4ADC349B8}"/>
              </a:ext>
            </a:extLst>
          </p:cNvPr>
          <p:cNvGraphicFramePr>
            <a:graphicFrameLocks noChangeAspect="1"/>
          </p:cNvGraphicFramePr>
          <p:nvPr/>
        </p:nvGraphicFramePr>
        <p:xfrm>
          <a:off x="6901909" y="3070226"/>
          <a:ext cx="3524250" cy="3286125"/>
        </p:xfrm>
        <a:graphic>
          <a:graphicData uri="http://schemas.openxmlformats.org/presentationml/2006/ole">
            <mc:AlternateContent xmlns:mc="http://schemas.openxmlformats.org/markup-compatibility/2006">
              <mc:Choice xmlns:v="urn:schemas-microsoft-com:vml" Requires="v">
                <p:oleObj spid="_x0000_s3157" name="Worksheet" r:id="rId5" imgW="3524074" imgH="3286077" progId="Excel.Sheet.12">
                  <p:embed/>
                </p:oleObj>
              </mc:Choice>
              <mc:Fallback>
                <p:oleObj name="Worksheet" r:id="rId5" imgW="3524074" imgH="3286077" progId="Excel.Sheet.12">
                  <p:embed/>
                  <p:pic>
                    <p:nvPicPr>
                      <p:cNvPr id="15" name="Object 14">
                        <a:extLst>
                          <a:ext uri="{FF2B5EF4-FFF2-40B4-BE49-F238E27FC236}">
                            <a16:creationId xmlns:a16="http://schemas.microsoft.com/office/drawing/2014/main" id="{2676014E-E35F-4F41-88F1-58E4ADC349B8}"/>
                          </a:ext>
                        </a:extLst>
                      </p:cNvPr>
                      <p:cNvPicPr/>
                      <p:nvPr/>
                    </p:nvPicPr>
                    <p:blipFill>
                      <a:blip r:embed="rId6"/>
                      <a:stretch>
                        <a:fillRect/>
                      </a:stretch>
                    </p:blipFill>
                    <p:spPr>
                      <a:xfrm>
                        <a:off x="6901909" y="3070226"/>
                        <a:ext cx="3524250" cy="3286125"/>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1CCD7C95-20C7-4765-9EF0-F36BE885A2B5}"/>
              </a:ext>
            </a:extLst>
          </p:cNvPr>
          <p:cNvSpPr txBox="1"/>
          <p:nvPr/>
        </p:nvSpPr>
        <p:spPr>
          <a:xfrm>
            <a:off x="7086601" y="2209801"/>
            <a:ext cx="3178875" cy="646331"/>
          </a:xfrm>
          <a:prstGeom prst="rect">
            <a:avLst/>
          </a:prstGeom>
          <a:noFill/>
        </p:spPr>
        <p:txBody>
          <a:bodyPr wrap="square" rtlCol="0">
            <a:spAutoFit/>
          </a:bodyPr>
          <a:lstStyle/>
          <a:p>
            <a:r>
              <a:rPr lang="en-US" dirty="0"/>
              <a:t>Snapshot of changes for 184 countries reporting to IMF</a:t>
            </a:r>
          </a:p>
        </p:txBody>
      </p:sp>
    </p:spTree>
    <p:extLst>
      <p:ext uri="{BB962C8B-B14F-4D97-AF65-F5344CB8AC3E}">
        <p14:creationId xmlns:p14="http://schemas.microsoft.com/office/powerpoint/2010/main" val="1261701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F057-71A2-44FB-AE6B-A3864D59B724}"/>
              </a:ext>
            </a:extLst>
          </p:cNvPr>
          <p:cNvSpPr>
            <a:spLocks noGrp="1"/>
          </p:cNvSpPr>
          <p:nvPr>
            <p:ph type="title"/>
          </p:nvPr>
        </p:nvSpPr>
        <p:spPr>
          <a:xfrm>
            <a:off x="650929" y="249535"/>
            <a:ext cx="11436296" cy="1325563"/>
          </a:xfrm>
        </p:spPr>
        <p:txBody>
          <a:bodyPr>
            <a:normAutofit/>
          </a:bodyPr>
          <a:lstStyle/>
          <a:p>
            <a:pPr algn="ctr"/>
            <a:r>
              <a:rPr lang="en-US" sz="3600" dirty="0">
                <a:latin typeface="+mn-lt"/>
              </a:rPr>
              <a:t>Appendix 2: </a:t>
            </a:r>
            <a:r>
              <a:rPr lang="en-US" sz="3600" i="1" dirty="0">
                <a:latin typeface="+mn-lt"/>
              </a:rPr>
              <a:t>World Economic Outlook</a:t>
            </a:r>
            <a:r>
              <a:rPr lang="en-US" sz="3600" dirty="0">
                <a:latin typeface="+mn-lt"/>
              </a:rPr>
              <a:t>, April</a:t>
            </a:r>
            <a:br>
              <a:rPr lang="en-US" sz="3600" dirty="0">
                <a:latin typeface="+mn-lt"/>
              </a:rPr>
            </a:br>
            <a:r>
              <a:rPr lang="en-US" sz="3200" dirty="0">
                <a:latin typeface="+mn-lt"/>
              </a:rPr>
              <a:t>Even the IMF base case was a severe global 2020 recession.</a:t>
            </a:r>
          </a:p>
        </p:txBody>
      </p:sp>
      <p:pic>
        <p:nvPicPr>
          <p:cNvPr id="4" name="Content Placeholder 3">
            <a:extLst>
              <a:ext uri="{FF2B5EF4-FFF2-40B4-BE49-F238E27FC236}">
                <a16:creationId xmlns:a16="http://schemas.microsoft.com/office/drawing/2014/main" id="{01FEEEA6-F10A-40BB-850E-19A068B8E6FF}"/>
              </a:ext>
            </a:extLst>
          </p:cNvPr>
          <p:cNvPicPr>
            <a:picLocks noGrp="1" noChangeAspect="1"/>
          </p:cNvPicPr>
          <p:nvPr>
            <p:ph idx="1"/>
          </p:nvPr>
        </p:nvPicPr>
        <p:blipFill>
          <a:blip r:embed="rId2"/>
          <a:stretch>
            <a:fillRect/>
          </a:stretch>
        </p:blipFill>
        <p:spPr>
          <a:xfrm>
            <a:off x="762925" y="1534561"/>
            <a:ext cx="10515600" cy="4618589"/>
          </a:xfrm>
          <a:prstGeom prst="rect">
            <a:avLst/>
          </a:prstGeom>
        </p:spPr>
      </p:pic>
      <p:sp>
        <p:nvSpPr>
          <p:cNvPr id="5" name="Rectangle 4">
            <a:extLst>
              <a:ext uri="{FF2B5EF4-FFF2-40B4-BE49-F238E27FC236}">
                <a16:creationId xmlns:a16="http://schemas.microsoft.com/office/drawing/2014/main" id="{25EA816B-19D1-4FB1-A364-27D0AA70E4DB}"/>
              </a:ext>
            </a:extLst>
          </p:cNvPr>
          <p:cNvSpPr/>
          <p:nvPr/>
        </p:nvSpPr>
        <p:spPr>
          <a:xfrm>
            <a:off x="4109975" y="6425684"/>
            <a:ext cx="3972049" cy="369332"/>
          </a:xfrm>
          <a:prstGeom prst="rect">
            <a:avLst/>
          </a:prstGeom>
        </p:spPr>
        <p:txBody>
          <a:bodyPr wrap="none">
            <a:spAutoFit/>
          </a:bodyPr>
          <a:lstStyle/>
          <a:p>
            <a:r>
              <a:rPr lang="en-US" dirty="0"/>
              <a:t>IMF </a:t>
            </a:r>
            <a:r>
              <a:rPr lang="en-US" i="1" dirty="0"/>
              <a:t>World Economic Outlook</a:t>
            </a:r>
            <a:r>
              <a:rPr lang="en-US" dirty="0"/>
              <a:t>, April 2020</a:t>
            </a:r>
          </a:p>
        </p:txBody>
      </p:sp>
      <p:sp>
        <p:nvSpPr>
          <p:cNvPr id="6" name="Right Triangle 5">
            <a:extLst>
              <a:ext uri="{FF2B5EF4-FFF2-40B4-BE49-F238E27FC236}">
                <a16:creationId xmlns:a16="http://schemas.microsoft.com/office/drawing/2014/main" id="{D5AC87B0-D239-4392-9DE4-B153A28FDC4D}"/>
              </a:ext>
            </a:extLst>
          </p:cNvPr>
          <p:cNvSpPr/>
          <p:nvPr/>
        </p:nvSpPr>
        <p:spPr>
          <a:xfrm rot="11261996">
            <a:off x="10714112" y="2032554"/>
            <a:ext cx="225773" cy="180755"/>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DF2651A-E9D3-48D4-B591-358E7BBF66D8}"/>
              </a:ext>
            </a:extLst>
          </p:cNvPr>
          <p:cNvSpPr/>
          <p:nvPr/>
        </p:nvSpPr>
        <p:spPr>
          <a:xfrm>
            <a:off x="1071382" y="3220366"/>
            <a:ext cx="1280220" cy="2648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D2FF0FA-172E-411E-8AA3-06AF010BA372}"/>
              </a:ext>
            </a:extLst>
          </p:cNvPr>
          <p:cNvSpPr/>
          <p:nvPr/>
        </p:nvSpPr>
        <p:spPr>
          <a:xfrm>
            <a:off x="893071" y="2502272"/>
            <a:ext cx="1408242" cy="291356"/>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EEEC28E-4BF4-41FC-A7E5-2C21495F34C4}"/>
              </a:ext>
            </a:extLst>
          </p:cNvPr>
          <p:cNvSpPr/>
          <p:nvPr/>
        </p:nvSpPr>
        <p:spPr>
          <a:xfrm>
            <a:off x="7369967" y="2492747"/>
            <a:ext cx="722650" cy="291356"/>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911A81B-A944-4828-9330-8EAD2821B046}"/>
              </a:ext>
            </a:extLst>
          </p:cNvPr>
          <p:cNvSpPr/>
          <p:nvPr/>
        </p:nvSpPr>
        <p:spPr>
          <a:xfrm>
            <a:off x="7389017" y="3232464"/>
            <a:ext cx="722650" cy="2189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A00727E-C036-441D-84DF-F88CE3959323}"/>
              </a:ext>
            </a:extLst>
          </p:cNvPr>
          <p:cNvSpPr/>
          <p:nvPr/>
        </p:nvSpPr>
        <p:spPr>
          <a:xfrm>
            <a:off x="7389017" y="2925091"/>
            <a:ext cx="722650" cy="264869"/>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E33E4DF-7D57-456A-9DC4-CCD3982133AB}"/>
              </a:ext>
            </a:extLst>
          </p:cNvPr>
          <p:cNvSpPr/>
          <p:nvPr/>
        </p:nvSpPr>
        <p:spPr>
          <a:xfrm>
            <a:off x="1080639" y="2925091"/>
            <a:ext cx="2061807" cy="264869"/>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6C28146-E10F-4F9F-84A0-FC812BCAE3B1}"/>
              </a:ext>
            </a:extLst>
          </p:cNvPr>
          <p:cNvSpPr/>
          <p:nvPr/>
        </p:nvSpPr>
        <p:spPr>
          <a:xfrm>
            <a:off x="1106743" y="3527680"/>
            <a:ext cx="961848" cy="240790"/>
          </a:xfrm>
          <a:prstGeom prst="roundRect">
            <a:avLst/>
          </a:prstGeom>
          <a:noFill/>
          <a:ln w="38100">
            <a:solidFill>
              <a:srgbClr val="106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98F1D29-8301-4A64-A234-348EC061C676}"/>
              </a:ext>
            </a:extLst>
          </p:cNvPr>
          <p:cNvSpPr/>
          <p:nvPr/>
        </p:nvSpPr>
        <p:spPr>
          <a:xfrm>
            <a:off x="7417592" y="3505967"/>
            <a:ext cx="722651" cy="218900"/>
          </a:xfrm>
          <a:prstGeom prst="roundRect">
            <a:avLst/>
          </a:prstGeom>
          <a:noFill/>
          <a:ln w="38100">
            <a:solidFill>
              <a:srgbClr val="106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4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983F25-1184-4B12-9886-5FA3E61CE62C}"/>
              </a:ext>
            </a:extLst>
          </p:cNvPr>
          <p:cNvPicPr>
            <a:picLocks noChangeAspect="1"/>
          </p:cNvPicPr>
          <p:nvPr/>
        </p:nvPicPr>
        <p:blipFill>
          <a:blip r:embed="rId2"/>
          <a:stretch>
            <a:fillRect/>
          </a:stretch>
        </p:blipFill>
        <p:spPr>
          <a:xfrm>
            <a:off x="4168162" y="3004766"/>
            <a:ext cx="3855675" cy="848467"/>
          </a:xfrm>
          <a:prstGeom prst="rect">
            <a:avLst/>
          </a:prstGeom>
        </p:spPr>
      </p:pic>
      <p:sp>
        <p:nvSpPr>
          <p:cNvPr id="2" name="Title 1">
            <a:extLst>
              <a:ext uri="{FF2B5EF4-FFF2-40B4-BE49-F238E27FC236}">
                <a16:creationId xmlns:a16="http://schemas.microsoft.com/office/drawing/2014/main" id="{C99C2696-8189-4914-A575-52CD95AB9EC5}"/>
              </a:ext>
            </a:extLst>
          </p:cNvPr>
          <p:cNvSpPr>
            <a:spLocks noGrp="1"/>
          </p:cNvSpPr>
          <p:nvPr>
            <p:ph type="title"/>
          </p:nvPr>
        </p:nvSpPr>
        <p:spPr>
          <a:xfrm>
            <a:off x="640596" y="288925"/>
            <a:ext cx="10858500" cy="511175"/>
          </a:xfrm>
        </p:spPr>
        <p:txBody>
          <a:bodyPr>
            <a:noAutofit/>
          </a:bodyPr>
          <a:lstStyle/>
          <a:p>
            <a:r>
              <a:rPr lang="en-US" sz="3600" dirty="0">
                <a:latin typeface="+mn-lt"/>
              </a:rPr>
              <a:t>EM &amp; Developing Economies also show negative growth.</a:t>
            </a:r>
          </a:p>
        </p:txBody>
      </p:sp>
      <p:pic>
        <p:nvPicPr>
          <p:cNvPr id="5" name="Content Placeholder 4">
            <a:extLst>
              <a:ext uri="{FF2B5EF4-FFF2-40B4-BE49-F238E27FC236}">
                <a16:creationId xmlns:a16="http://schemas.microsoft.com/office/drawing/2014/main" id="{58AA6874-355D-4B4B-BFAA-95BCF1ADF783}"/>
              </a:ext>
            </a:extLst>
          </p:cNvPr>
          <p:cNvPicPr>
            <a:picLocks noGrp="1" noChangeAspect="1"/>
          </p:cNvPicPr>
          <p:nvPr>
            <p:ph idx="1"/>
          </p:nvPr>
        </p:nvPicPr>
        <p:blipFill>
          <a:blip r:embed="rId3"/>
          <a:stretch>
            <a:fillRect/>
          </a:stretch>
        </p:blipFill>
        <p:spPr>
          <a:xfrm>
            <a:off x="1153160" y="1954733"/>
            <a:ext cx="10054443" cy="4407967"/>
          </a:xfrm>
          <a:prstGeom prst="rect">
            <a:avLst/>
          </a:prstGeom>
        </p:spPr>
      </p:pic>
      <p:pic>
        <p:nvPicPr>
          <p:cNvPr id="7" name="Picture 6">
            <a:extLst>
              <a:ext uri="{FF2B5EF4-FFF2-40B4-BE49-F238E27FC236}">
                <a16:creationId xmlns:a16="http://schemas.microsoft.com/office/drawing/2014/main" id="{432C9380-EC78-4E99-A755-3C08DC1FE3DA}"/>
              </a:ext>
            </a:extLst>
          </p:cNvPr>
          <p:cNvPicPr>
            <a:picLocks noChangeAspect="1"/>
          </p:cNvPicPr>
          <p:nvPr/>
        </p:nvPicPr>
        <p:blipFill>
          <a:blip r:embed="rId2"/>
          <a:stretch>
            <a:fillRect/>
          </a:stretch>
        </p:blipFill>
        <p:spPr>
          <a:xfrm>
            <a:off x="6718321" y="972419"/>
            <a:ext cx="4489281" cy="967527"/>
          </a:xfrm>
          <a:prstGeom prst="rect">
            <a:avLst/>
          </a:prstGeom>
        </p:spPr>
      </p:pic>
      <p:sp>
        <p:nvSpPr>
          <p:cNvPr id="8" name="Rectangle 7">
            <a:extLst>
              <a:ext uri="{FF2B5EF4-FFF2-40B4-BE49-F238E27FC236}">
                <a16:creationId xmlns:a16="http://schemas.microsoft.com/office/drawing/2014/main" id="{DAE60BAE-1FB2-4C76-B372-7467EE5F6425}"/>
              </a:ext>
            </a:extLst>
          </p:cNvPr>
          <p:cNvSpPr/>
          <p:nvPr/>
        </p:nvSpPr>
        <p:spPr>
          <a:xfrm>
            <a:off x="4109975" y="6444734"/>
            <a:ext cx="3972049" cy="369332"/>
          </a:xfrm>
          <a:prstGeom prst="rect">
            <a:avLst/>
          </a:prstGeom>
        </p:spPr>
        <p:txBody>
          <a:bodyPr wrap="none">
            <a:spAutoFit/>
          </a:bodyPr>
          <a:lstStyle/>
          <a:p>
            <a:r>
              <a:rPr lang="en-US" dirty="0"/>
              <a:t>IMF </a:t>
            </a:r>
            <a:r>
              <a:rPr lang="en-US" i="1" dirty="0"/>
              <a:t>World Economic Outlook</a:t>
            </a:r>
            <a:r>
              <a:rPr lang="en-US" dirty="0"/>
              <a:t>, April 2020</a:t>
            </a:r>
          </a:p>
        </p:txBody>
      </p:sp>
      <p:sp>
        <p:nvSpPr>
          <p:cNvPr id="9" name="Right Triangle 8">
            <a:extLst>
              <a:ext uri="{FF2B5EF4-FFF2-40B4-BE49-F238E27FC236}">
                <a16:creationId xmlns:a16="http://schemas.microsoft.com/office/drawing/2014/main" id="{806180B5-2300-47E9-9E8A-221E315822E9}"/>
              </a:ext>
            </a:extLst>
          </p:cNvPr>
          <p:cNvSpPr/>
          <p:nvPr/>
        </p:nvSpPr>
        <p:spPr>
          <a:xfrm rot="11261996">
            <a:off x="10666487" y="1146729"/>
            <a:ext cx="225773" cy="180755"/>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388CA3F-F004-405A-BC39-A7C72D1FE331}"/>
              </a:ext>
            </a:extLst>
          </p:cNvPr>
          <p:cNvSpPr/>
          <p:nvPr/>
        </p:nvSpPr>
        <p:spPr>
          <a:xfrm>
            <a:off x="7389017" y="1991641"/>
            <a:ext cx="722650" cy="264869"/>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705D3E8-C9BB-4BF0-9664-2A55C6282A5D}"/>
              </a:ext>
            </a:extLst>
          </p:cNvPr>
          <p:cNvSpPr/>
          <p:nvPr/>
        </p:nvSpPr>
        <p:spPr>
          <a:xfrm>
            <a:off x="1080639" y="1954733"/>
            <a:ext cx="4348611" cy="301777"/>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92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5F09-882C-44AE-8B2D-D230DDE08B19}"/>
              </a:ext>
            </a:extLst>
          </p:cNvPr>
          <p:cNvSpPr>
            <a:spLocks noGrp="1"/>
          </p:cNvSpPr>
          <p:nvPr>
            <p:ph type="title"/>
          </p:nvPr>
        </p:nvSpPr>
        <p:spPr>
          <a:xfrm>
            <a:off x="1666228" y="323851"/>
            <a:ext cx="8345677" cy="967527"/>
          </a:xfrm>
        </p:spPr>
        <p:txBody>
          <a:bodyPr>
            <a:normAutofit fontScale="90000"/>
          </a:bodyPr>
          <a:lstStyle/>
          <a:p>
            <a:r>
              <a:rPr lang="en-US" sz="3600" dirty="0">
                <a:latin typeface="+mn-lt"/>
              </a:rPr>
              <a:t>    Trade is falling even more sharply than GDP,</a:t>
            </a:r>
            <a:br>
              <a:rPr lang="en-US" sz="3600" dirty="0">
                <a:latin typeface="+mn-lt"/>
              </a:rPr>
            </a:br>
            <a:r>
              <a:rPr lang="en-US" sz="3600" dirty="0">
                <a:latin typeface="+mn-lt"/>
              </a:rPr>
              <a:t>an intensification of post-2008 de-globalization.</a:t>
            </a:r>
          </a:p>
        </p:txBody>
      </p:sp>
      <p:pic>
        <p:nvPicPr>
          <p:cNvPr id="4" name="Content Placeholder 3">
            <a:extLst>
              <a:ext uri="{FF2B5EF4-FFF2-40B4-BE49-F238E27FC236}">
                <a16:creationId xmlns:a16="http://schemas.microsoft.com/office/drawing/2014/main" id="{0B2C93CC-C671-4B0E-B90A-14D9A9E38C20}"/>
              </a:ext>
            </a:extLst>
          </p:cNvPr>
          <p:cNvPicPr>
            <a:picLocks noGrp="1" noChangeAspect="1"/>
          </p:cNvPicPr>
          <p:nvPr>
            <p:ph idx="1"/>
          </p:nvPr>
        </p:nvPicPr>
        <p:blipFill>
          <a:blip r:embed="rId2"/>
          <a:stretch>
            <a:fillRect/>
          </a:stretch>
        </p:blipFill>
        <p:spPr>
          <a:xfrm>
            <a:off x="773282" y="2611121"/>
            <a:ext cx="10515600" cy="3373754"/>
          </a:xfrm>
          <a:prstGeom prst="rect">
            <a:avLst/>
          </a:prstGeom>
        </p:spPr>
      </p:pic>
      <p:pic>
        <p:nvPicPr>
          <p:cNvPr id="5" name="Picture 4">
            <a:extLst>
              <a:ext uri="{FF2B5EF4-FFF2-40B4-BE49-F238E27FC236}">
                <a16:creationId xmlns:a16="http://schemas.microsoft.com/office/drawing/2014/main" id="{28F888DA-7616-4E37-A016-191FC8BEE53F}"/>
              </a:ext>
            </a:extLst>
          </p:cNvPr>
          <p:cNvPicPr>
            <a:picLocks noChangeAspect="1"/>
          </p:cNvPicPr>
          <p:nvPr/>
        </p:nvPicPr>
        <p:blipFill>
          <a:blip r:embed="rId3"/>
          <a:stretch>
            <a:fillRect/>
          </a:stretch>
        </p:blipFill>
        <p:spPr>
          <a:xfrm>
            <a:off x="6604001" y="1630279"/>
            <a:ext cx="4684882" cy="967527"/>
          </a:xfrm>
          <a:prstGeom prst="rect">
            <a:avLst/>
          </a:prstGeom>
        </p:spPr>
      </p:pic>
      <p:sp>
        <p:nvSpPr>
          <p:cNvPr id="6" name="Rectangle 5">
            <a:extLst>
              <a:ext uri="{FF2B5EF4-FFF2-40B4-BE49-F238E27FC236}">
                <a16:creationId xmlns:a16="http://schemas.microsoft.com/office/drawing/2014/main" id="{7C1E4F17-8650-4481-B844-83083651C0BC}"/>
              </a:ext>
            </a:extLst>
          </p:cNvPr>
          <p:cNvSpPr/>
          <p:nvPr/>
        </p:nvSpPr>
        <p:spPr>
          <a:xfrm>
            <a:off x="4129025" y="6359009"/>
            <a:ext cx="3972049" cy="369332"/>
          </a:xfrm>
          <a:prstGeom prst="rect">
            <a:avLst/>
          </a:prstGeom>
        </p:spPr>
        <p:txBody>
          <a:bodyPr wrap="none">
            <a:spAutoFit/>
          </a:bodyPr>
          <a:lstStyle/>
          <a:p>
            <a:r>
              <a:rPr lang="en-US" dirty="0"/>
              <a:t>IMF </a:t>
            </a:r>
            <a:r>
              <a:rPr lang="en-US" i="1" dirty="0"/>
              <a:t>World Economic Outlook</a:t>
            </a:r>
            <a:r>
              <a:rPr lang="en-US" dirty="0"/>
              <a:t>, April 2020</a:t>
            </a:r>
          </a:p>
        </p:txBody>
      </p:sp>
      <p:sp>
        <p:nvSpPr>
          <p:cNvPr id="7" name="Right Triangle 6">
            <a:extLst>
              <a:ext uri="{FF2B5EF4-FFF2-40B4-BE49-F238E27FC236}">
                <a16:creationId xmlns:a16="http://schemas.microsoft.com/office/drawing/2014/main" id="{EC4859FF-CD46-46D9-AF02-B8B5DED31936}"/>
              </a:ext>
            </a:extLst>
          </p:cNvPr>
          <p:cNvSpPr/>
          <p:nvPr/>
        </p:nvSpPr>
        <p:spPr>
          <a:xfrm rot="10970407">
            <a:off x="10685537" y="1937394"/>
            <a:ext cx="225773" cy="180755"/>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ECFA4A7-F16F-43BB-9026-2D43643AEF6C}"/>
              </a:ext>
            </a:extLst>
          </p:cNvPr>
          <p:cNvSpPr/>
          <p:nvPr/>
        </p:nvSpPr>
        <p:spPr>
          <a:xfrm>
            <a:off x="7390568" y="2605688"/>
            <a:ext cx="656955" cy="29135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98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1723B-8E1F-4FE5-A2E6-DD8868A9F485}"/>
              </a:ext>
            </a:extLst>
          </p:cNvPr>
          <p:cNvSpPr>
            <a:spLocks noGrp="1"/>
          </p:cNvSpPr>
          <p:nvPr>
            <p:ph type="title"/>
          </p:nvPr>
        </p:nvSpPr>
        <p:spPr>
          <a:xfrm>
            <a:off x="838200" y="247651"/>
            <a:ext cx="10515600" cy="1443038"/>
          </a:xfrm>
        </p:spPr>
        <p:txBody>
          <a:bodyPr/>
          <a:lstStyle/>
          <a:p>
            <a:r>
              <a:rPr lang="en-US" b="1" dirty="0"/>
              <a:t>II. The rapid sequence of events so far</a:t>
            </a:r>
            <a:endParaRPr lang="en-US" dirty="0"/>
          </a:p>
        </p:txBody>
      </p:sp>
      <p:sp>
        <p:nvSpPr>
          <p:cNvPr id="3" name="Content Placeholder 2">
            <a:extLst>
              <a:ext uri="{FF2B5EF4-FFF2-40B4-BE49-F238E27FC236}">
                <a16:creationId xmlns:a16="http://schemas.microsoft.com/office/drawing/2014/main" id="{47944789-321D-4E14-880E-AE100503A2C9}"/>
              </a:ext>
            </a:extLst>
          </p:cNvPr>
          <p:cNvSpPr>
            <a:spLocks noGrp="1"/>
          </p:cNvSpPr>
          <p:nvPr>
            <p:ph idx="1"/>
          </p:nvPr>
        </p:nvSpPr>
        <p:spPr>
          <a:xfrm>
            <a:off x="838200" y="1893889"/>
            <a:ext cx="10515600" cy="4700585"/>
          </a:xfrm>
        </p:spPr>
        <p:txBody>
          <a:bodyPr>
            <a:normAutofit/>
          </a:bodyPr>
          <a:lstStyle/>
          <a:p>
            <a:pPr marL="742950" indent="-742950">
              <a:buAutoNum type="arabicPeriod"/>
            </a:pPr>
            <a:r>
              <a:rPr lang="en-US" sz="3600" dirty="0"/>
              <a:t>Spread of virus (Jan.-Feb., 2020).</a:t>
            </a:r>
            <a:br>
              <a:rPr lang="en-US" sz="2000" dirty="0"/>
            </a:br>
            <a:endParaRPr lang="en-US" sz="2000" dirty="0"/>
          </a:p>
          <a:p>
            <a:pPr marL="514350" indent="-514350">
              <a:buAutoNum type="arabicPeriod"/>
            </a:pPr>
            <a:r>
              <a:rPr lang="en-US" sz="3600" dirty="0"/>
              <a:t>“Risk off” in global financial markets (Feb. 24)</a:t>
            </a:r>
            <a:br>
              <a:rPr lang="en-US" sz="2000" dirty="0"/>
            </a:br>
            <a:endParaRPr lang="en-US" sz="2000" dirty="0"/>
          </a:p>
          <a:p>
            <a:pPr marL="514350" indent="-514350">
              <a:buAutoNum type="arabicPeriod"/>
            </a:pPr>
            <a:r>
              <a:rPr lang="en-US" sz="3600" dirty="0"/>
              <a:t>Collapse of oil prices (Feb. 26)</a:t>
            </a:r>
            <a:br>
              <a:rPr lang="en-US" sz="2000" dirty="0"/>
            </a:br>
            <a:endParaRPr lang="en-US" sz="2000" dirty="0"/>
          </a:p>
          <a:p>
            <a:pPr marL="514350" indent="-514350">
              <a:buAutoNum type="arabicPeriod"/>
            </a:pPr>
            <a:r>
              <a:rPr lang="en-US" sz="3600" dirty="0"/>
              <a:t>Onset of global recession (March-April)</a:t>
            </a:r>
            <a:br>
              <a:rPr lang="en-US" sz="2000" dirty="0"/>
            </a:br>
            <a:endParaRPr lang="en-US" sz="2000" dirty="0"/>
          </a:p>
          <a:p>
            <a:pPr marL="514350" indent="-514350">
              <a:buAutoNum type="arabicPeriod"/>
            </a:pPr>
            <a:r>
              <a:rPr lang="en-US" sz="3600" dirty="0"/>
              <a:t>The rush to re-open (May)</a:t>
            </a:r>
            <a:br>
              <a:rPr lang="en-US" b="1" dirty="0"/>
            </a:br>
            <a:endParaRPr lang="en-US" b="1" dirty="0"/>
          </a:p>
        </p:txBody>
      </p:sp>
    </p:spTree>
    <p:extLst>
      <p:ext uri="{BB962C8B-B14F-4D97-AF65-F5344CB8AC3E}">
        <p14:creationId xmlns:p14="http://schemas.microsoft.com/office/powerpoint/2010/main" val="3579039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D2C7-3222-4D03-9698-F45111F4EA2A}"/>
              </a:ext>
            </a:extLst>
          </p:cNvPr>
          <p:cNvSpPr>
            <a:spLocks noGrp="1"/>
          </p:cNvSpPr>
          <p:nvPr>
            <p:ph type="title"/>
          </p:nvPr>
        </p:nvSpPr>
        <p:spPr>
          <a:xfrm>
            <a:off x="247649" y="1660526"/>
            <a:ext cx="3648076" cy="1282700"/>
          </a:xfrm>
        </p:spPr>
        <p:txBody>
          <a:bodyPr>
            <a:noAutofit/>
          </a:bodyPr>
          <a:lstStyle/>
          <a:p>
            <a:r>
              <a:rPr lang="en-US" sz="3200" dirty="0"/>
              <a:t>“Which EMs are in most financial peril? </a:t>
            </a:r>
            <a:r>
              <a:rPr lang="en-US" sz="2800" dirty="0"/>
              <a:t>– </a:t>
            </a:r>
            <a:r>
              <a:rPr lang="en-US" sz="2800" i="1" dirty="0"/>
              <a:t>The Economist</a:t>
            </a:r>
            <a:r>
              <a:rPr lang="en-US" sz="2800" dirty="0"/>
              <a:t>,   </a:t>
            </a:r>
            <a:br>
              <a:rPr lang="en-US" sz="2800" dirty="0"/>
            </a:br>
            <a:r>
              <a:rPr lang="en-US" sz="2800" dirty="0"/>
              <a:t>   May 2, 2020.</a:t>
            </a:r>
            <a:br>
              <a:rPr lang="en-US" sz="3200" dirty="0"/>
            </a:br>
            <a:r>
              <a:rPr lang="en-US" sz="700" dirty="0">
                <a:hlinkClick r:id="rId2"/>
              </a:rPr>
              <a:t>www.economist.com/briefing/2020/05/02/which-emerging-markets-are-in-most-financial-peri</a:t>
            </a:r>
            <a:br>
              <a:rPr lang="en-US" sz="700" dirty="0">
                <a:hlinkClick r:id="rId2"/>
              </a:rPr>
            </a:br>
            <a:r>
              <a:rPr lang="en-US" sz="700" dirty="0">
                <a:hlinkClick r:id="rId2"/>
              </a:rPr>
              <a:t>l</a:t>
            </a:r>
            <a:endParaRPr lang="en-US" sz="700" dirty="0"/>
          </a:p>
        </p:txBody>
      </p:sp>
      <p:pic>
        <p:nvPicPr>
          <p:cNvPr id="4" name="Content Placeholder 3">
            <a:extLst>
              <a:ext uri="{FF2B5EF4-FFF2-40B4-BE49-F238E27FC236}">
                <a16:creationId xmlns:a16="http://schemas.microsoft.com/office/drawing/2014/main" id="{AC05CAF4-18F6-4F4F-8A4F-9CB480EDA837}"/>
              </a:ext>
            </a:extLst>
          </p:cNvPr>
          <p:cNvPicPr>
            <a:picLocks noGrp="1" noChangeAspect="1"/>
          </p:cNvPicPr>
          <p:nvPr>
            <p:ph idx="1"/>
          </p:nvPr>
        </p:nvPicPr>
        <p:blipFill>
          <a:blip r:embed="rId3"/>
          <a:stretch>
            <a:fillRect/>
          </a:stretch>
        </p:blipFill>
        <p:spPr>
          <a:xfrm>
            <a:off x="4057305" y="-221496"/>
            <a:ext cx="7725119" cy="7022346"/>
          </a:xfrm>
          <a:prstGeom prst="rect">
            <a:avLst/>
          </a:prstGeom>
        </p:spPr>
      </p:pic>
      <p:sp>
        <p:nvSpPr>
          <p:cNvPr id="5" name="TextBox 4">
            <a:extLst>
              <a:ext uri="{FF2B5EF4-FFF2-40B4-BE49-F238E27FC236}">
                <a16:creationId xmlns:a16="http://schemas.microsoft.com/office/drawing/2014/main" id="{35C40353-5FC7-45DE-B419-09D674D13E19}"/>
              </a:ext>
            </a:extLst>
          </p:cNvPr>
          <p:cNvSpPr txBox="1"/>
          <p:nvPr/>
        </p:nvSpPr>
        <p:spPr>
          <a:xfrm>
            <a:off x="495300" y="3381375"/>
            <a:ext cx="3135795" cy="2246769"/>
          </a:xfrm>
          <a:prstGeom prst="rect">
            <a:avLst/>
          </a:prstGeom>
          <a:noFill/>
        </p:spPr>
        <p:txBody>
          <a:bodyPr wrap="none" rtlCol="0">
            <a:spAutoFit/>
          </a:bodyPr>
          <a:lstStyle/>
          <a:p>
            <a:r>
              <a:rPr lang="en-US" sz="2800" dirty="0"/>
              <a:t>Criteria include </a:t>
            </a:r>
          </a:p>
          <a:p>
            <a:pPr marL="342900" indent="-342900">
              <a:buFont typeface="+mj-lt"/>
              <a:buAutoNum type="arabicPeriod"/>
            </a:pPr>
            <a:r>
              <a:rPr lang="en-US" sz="2800" dirty="0"/>
              <a:t>Public debt</a:t>
            </a:r>
          </a:p>
          <a:p>
            <a:pPr marL="342900" indent="-342900">
              <a:buFont typeface="+mj-lt"/>
              <a:buAutoNum type="arabicPeriod"/>
            </a:pPr>
            <a:r>
              <a:rPr lang="en-US" sz="2800" dirty="0"/>
              <a:t>Foreign debt</a:t>
            </a:r>
          </a:p>
          <a:p>
            <a:pPr marL="342900" indent="-342900">
              <a:buFont typeface="+mj-lt"/>
              <a:buAutoNum type="arabicPeriod"/>
            </a:pPr>
            <a:r>
              <a:rPr lang="en-US" sz="2800" dirty="0"/>
              <a:t>Cost of borrowing</a:t>
            </a:r>
          </a:p>
          <a:p>
            <a:pPr marL="342900" indent="-342900">
              <a:buFont typeface="+mj-lt"/>
              <a:buAutoNum type="arabicPeriod"/>
            </a:pPr>
            <a:r>
              <a:rPr lang="en-US" sz="2800" dirty="0" err="1"/>
              <a:t>ForEx</a:t>
            </a:r>
            <a:r>
              <a:rPr lang="en-US" sz="2800" dirty="0"/>
              <a:t> reserves</a:t>
            </a:r>
          </a:p>
        </p:txBody>
      </p:sp>
      <p:sp>
        <p:nvSpPr>
          <p:cNvPr id="3" name="TextBox 2">
            <a:extLst>
              <a:ext uri="{FF2B5EF4-FFF2-40B4-BE49-F238E27FC236}">
                <a16:creationId xmlns:a16="http://schemas.microsoft.com/office/drawing/2014/main" id="{B2A906F4-6E0E-4AC2-A02E-8EFBA904EC56}"/>
              </a:ext>
            </a:extLst>
          </p:cNvPr>
          <p:cNvSpPr txBox="1"/>
          <p:nvPr/>
        </p:nvSpPr>
        <p:spPr>
          <a:xfrm>
            <a:off x="1152525" y="352425"/>
            <a:ext cx="2064989" cy="584775"/>
          </a:xfrm>
          <a:prstGeom prst="rect">
            <a:avLst/>
          </a:prstGeom>
          <a:noFill/>
        </p:spPr>
        <p:txBody>
          <a:bodyPr wrap="none" rtlCol="0">
            <a:spAutoFit/>
          </a:bodyPr>
          <a:lstStyle/>
          <a:p>
            <a:r>
              <a:rPr lang="en-US" sz="3200" dirty="0"/>
              <a:t>Appendix 3</a:t>
            </a:r>
          </a:p>
        </p:txBody>
      </p:sp>
    </p:spTree>
    <p:extLst>
      <p:ext uri="{BB962C8B-B14F-4D97-AF65-F5344CB8AC3E}">
        <p14:creationId xmlns:p14="http://schemas.microsoft.com/office/powerpoint/2010/main" val="21868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7CA81D0-4DF9-418C-9412-137E5E10B4F1}"/>
              </a:ext>
            </a:extLst>
          </p:cNvPr>
          <p:cNvPicPr>
            <a:picLocks noGrp="1" noChangeAspect="1"/>
          </p:cNvPicPr>
          <p:nvPr>
            <p:ph idx="1"/>
          </p:nvPr>
        </p:nvPicPr>
        <p:blipFill>
          <a:blip r:embed="rId2"/>
          <a:stretch>
            <a:fillRect/>
          </a:stretch>
        </p:blipFill>
        <p:spPr>
          <a:xfrm>
            <a:off x="561975" y="1043884"/>
            <a:ext cx="11125199" cy="5207243"/>
          </a:xfrm>
          <a:prstGeom prst="rect">
            <a:avLst/>
          </a:prstGeom>
        </p:spPr>
      </p:pic>
      <p:sp>
        <p:nvSpPr>
          <p:cNvPr id="5" name="Rectangle: Rounded Corners 4">
            <a:extLst>
              <a:ext uri="{FF2B5EF4-FFF2-40B4-BE49-F238E27FC236}">
                <a16:creationId xmlns:a16="http://schemas.microsoft.com/office/drawing/2014/main" id="{63589698-CA7D-4E06-8E2D-0EF3B6FC63E4}"/>
              </a:ext>
            </a:extLst>
          </p:cNvPr>
          <p:cNvSpPr/>
          <p:nvPr/>
        </p:nvSpPr>
        <p:spPr>
          <a:xfrm>
            <a:off x="7371510" y="2759925"/>
            <a:ext cx="656955" cy="26486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5F55775-1BD1-4E32-95AF-57BBDAEFDB67}"/>
              </a:ext>
            </a:extLst>
          </p:cNvPr>
          <p:cNvSpPr/>
          <p:nvPr/>
        </p:nvSpPr>
        <p:spPr>
          <a:xfrm>
            <a:off x="4437590" y="2385390"/>
            <a:ext cx="1377500" cy="805069"/>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E3F5735-A37D-45C2-B87C-71240C82C3E5}"/>
              </a:ext>
            </a:extLst>
          </p:cNvPr>
          <p:cNvSpPr/>
          <p:nvPr/>
        </p:nvSpPr>
        <p:spPr>
          <a:xfrm>
            <a:off x="6606837" y="1890746"/>
            <a:ext cx="493580" cy="240790"/>
          </a:xfrm>
          <a:prstGeom prst="roundRect">
            <a:avLst/>
          </a:prstGeom>
          <a:noFill/>
          <a:ln w="57150">
            <a:solidFill>
              <a:srgbClr val="003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6597640-86E2-45C7-A7F3-6E049DE1E0EF}"/>
              </a:ext>
            </a:extLst>
          </p:cNvPr>
          <p:cNvSpPr/>
          <p:nvPr/>
        </p:nvSpPr>
        <p:spPr>
          <a:xfrm>
            <a:off x="10560946" y="4646700"/>
            <a:ext cx="597232" cy="264869"/>
          </a:xfrm>
          <a:prstGeom prst="roundRect">
            <a:avLst/>
          </a:prstGeom>
          <a:noFill/>
          <a:ln w="57150">
            <a:solidFill>
              <a:srgbClr val="EC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itle 10">
            <a:extLst>
              <a:ext uri="{FF2B5EF4-FFF2-40B4-BE49-F238E27FC236}">
                <a16:creationId xmlns:a16="http://schemas.microsoft.com/office/drawing/2014/main" id="{3FC420F8-1EC6-4C02-AC3D-7979B07AA367}"/>
              </a:ext>
            </a:extLst>
          </p:cNvPr>
          <p:cNvSpPr>
            <a:spLocks noGrp="1"/>
          </p:cNvSpPr>
          <p:nvPr>
            <p:ph type="title"/>
          </p:nvPr>
        </p:nvSpPr>
        <p:spPr>
          <a:xfrm>
            <a:off x="838200" y="365126"/>
            <a:ext cx="10515600" cy="711200"/>
          </a:xfrm>
        </p:spPr>
        <p:txBody>
          <a:bodyPr/>
          <a:lstStyle/>
          <a:p>
            <a:r>
              <a:rPr lang="en-US" dirty="0"/>
              <a:t> </a:t>
            </a:r>
          </a:p>
        </p:txBody>
      </p:sp>
      <p:sp>
        <p:nvSpPr>
          <p:cNvPr id="2" name="Rectangle 1">
            <a:extLst>
              <a:ext uri="{FF2B5EF4-FFF2-40B4-BE49-F238E27FC236}">
                <a16:creationId xmlns:a16="http://schemas.microsoft.com/office/drawing/2014/main" id="{76FAA8B6-5C51-43D2-83A4-3BEDB0763567}"/>
              </a:ext>
            </a:extLst>
          </p:cNvPr>
          <p:cNvSpPr/>
          <p:nvPr/>
        </p:nvSpPr>
        <p:spPr>
          <a:xfrm>
            <a:off x="3888922" y="311994"/>
            <a:ext cx="4324349" cy="584775"/>
          </a:xfrm>
          <a:prstGeom prst="rect">
            <a:avLst/>
          </a:prstGeom>
        </p:spPr>
        <p:txBody>
          <a:bodyPr wrap="square">
            <a:spAutoFit/>
          </a:bodyPr>
          <a:lstStyle/>
          <a:p>
            <a:r>
              <a:rPr lang="en-US" sz="3200" dirty="0"/>
              <a:t>1. Spread of the virus </a:t>
            </a:r>
          </a:p>
        </p:txBody>
      </p:sp>
      <p:sp>
        <p:nvSpPr>
          <p:cNvPr id="12" name="Rectangle: Rounded Corners 11">
            <a:extLst>
              <a:ext uri="{FF2B5EF4-FFF2-40B4-BE49-F238E27FC236}">
                <a16:creationId xmlns:a16="http://schemas.microsoft.com/office/drawing/2014/main" id="{0389BDFD-18FE-451E-A39E-40AFC9FC1ADE}"/>
              </a:ext>
            </a:extLst>
          </p:cNvPr>
          <p:cNvSpPr/>
          <p:nvPr/>
        </p:nvSpPr>
        <p:spPr>
          <a:xfrm>
            <a:off x="5914456" y="2486468"/>
            <a:ext cx="1408243" cy="687004"/>
          </a:xfrm>
          <a:prstGeom prst="roundRect">
            <a:avLst/>
          </a:prstGeom>
          <a:noFill/>
          <a:ln w="57150">
            <a:solidFill>
              <a:srgbClr val="003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07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91A8-76D6-4A06-846E-DB9743A86DC2}"/>
              </a:ext>
            </a:extLst>
          </p:cNvPr>
          <p:cNvSpPr>
            <a:spLocks noGrp="1"/>
          </p:cNvSpPr>
          <p:nvPr>
            <p:ph type="title"/>
          </p:nvPr>
        </p:nvSpPr>
        <p:spPr/>
        <p:txBody>
          <a:bodyPr>
            <a:normAutofit/>
          </a:bodyPr>
          <a:lstStyle/>
          <a:p>
            <a:r>
              <a:rPr lang="en-US" sz="3600" dirty="0">
                <a:latin typeface="+mn-lt"/>
              </a:rPr>
              <a:t>2. “Risk off” in global financial markets</a:t>
            </a:r>
          </a:p>
        </p:txBody>
      </p:sp>
      <p:sp>
        <p:nvSpPr>
          <p:cNvPr id="3" name="Content Placeholder 2">
            <a:extLst>
              <a:ext uri="{FF2B5EF4-FFF2-40B4-BE49-F238E27FC236}">
                <a16:creationId xmlns:a16="http://schemas.microsoft.com/office/drawing/2014/main" id="{1148A629-02AF-474F-8540-FA930801D12B}"/>
              </a:ext>
            </a:extLst>
          </p:cNvPr>
          <p:cNvSpPr>
            <a:spLocks noGrp="1"/>
          </p:cNvSpPr>
          <p:nvPr>
            <p:ph idx="1"/>
          </p:nvPr>
        </p:nvSpPr>
        <p:spPr>
          <a:xfrm>
            <a:off x="278970" y="1706188"/>
            <a:ext cx="11851037" cy="5051074"/>
          </a:xfrm>
        </p:spPr>
        <p:txBody>
          <a:bodyPr>
            <a:normAutofit/>
          </a:bodyPr>
          <a:lstStyle/>
          <a:p>
            <a:pPr lvl="1"/>
            <a:r>
              <a:rPr lang="en-US" sz="3200" dirty="0"/>
              <a:t>Perceived risk, as measured by the VIX (Volatility Index)</a:t>
            </a:r>
            <a:br>
              <a:rPr lang="en-US" sz="800" dirty="0"/>
            </a:br>
            <a:r>
              <a:rPr lang="en-US" sz="800" dirty="0"/>
              <a:t> </a:t>
            </a:r>
            <a:r>
              <a:rPr lang="en-US" sz="3200" dirty="0"/>
              <a:t>was below 14.0 as late as Feb. 14,  </a:t>
            </a:r>
            <a:br>
              <a:rPr lang="en-US" sz="3200" dirty="0"/>
            </a:br>
            <a:r>
              <a:rPr lang="en-US" sz="3200" dirty="0"/>
              <a:t>but then rose, to 70 in mid-March.</a:t>
            </a:r>
            <a:br>
              <a:rPr lang="en-US" sz="800" dirty="0"/>
            </a:br>
            <a:endParaRPr lang="en-US" sz="800" dirty="0"/>
          </a:p>
          <a:p>
            <a:pPr lvl="1"/>
            <a:r>
              <a:rPr lang="en-US" sz="3200" dirty="0"/>
              <a:t>=&gt; Investors turned risk-averse:</a:t>
            </a:r>
          </a:p>
          <a:p>
            <a:pPr lvl="2"/>
            <a:r>
              <a:rPr lang="en-US" sz="2400" dirty="0"/>
              <a:t>pulled out of equities (Feb. 24-March 23),</a:t>
            </a:r>
          </a:p>
          <a:p>
            <a:pPr lvl="2"/>
            <a:r>
              <a:rPr lang="en-US" sz="2400" dirty="0"/>
              <a:t>then corporate bonds, esp. junk bonds (March 10-23) </a:t>
            </a:r>
          </a:p>
          <a:p>
            <a:pPr lvl="2"/>
            <a:r>
              <a:rPr lang="en-US" sz="2400" dirty="0"/>
              <a:t>&amp; EM securities.            </a:t>
            </a:r>
          </a:p>
          <a:p>
            <a:pPr lvl="2"/>
            <a:r>
              <a:rPr lang="en-US" sz="2400" dirty="0"/>
              <a:t>(See Appendix 1 for “Risk off” charts.)</a:t>
            </a:r>
            <a:br>
              <a:rPr lang="en-US" sz="2200" dirty="0"/>
            </a:br>
            <a:endParaRPr lang="en-US" sz="2200" dirty="0"/>
          </a:p>
          <a:p>
            <a:pPr lvl="1"/>
            <a:r>
              <a:rPr lang="en-US" sz="2800" dirty="0"/>
              <a:t>Investors moved from EM currencies to safe-havens, </a:t>
            </a:r>
          </a:p>
          <a:p>
            <a:pPr lvl="2"/>
            <a:r>
              <a:rPr lang="en-US" sz="2400" dirty="0"/>
              <a:t>particularly the US $</a:t>
            </a:r>
            <a:r>
              <a:rPr lang="en-US" sz="2200" dirty="0"/>
              <a:t>.</a:t>
            </a:r>
            <a:br>
              <a:rPr lang="en-US" sz="2200" dirty="0"/>
            </a:br>
            <a:endParaRPr lang="en-US" sz="2200" dirty="0"/>
          </a:p>
          <a:p>
            <a:endParaRPr lang="en-US" dirty="0"/>
          </a:p>
        </p:txBody>
      </p:sp>
    </p:spTree>
    <p:extLst>
      <p:ext uri="{BB962C8B-B14F-4D97-AF65-F5344CB8AC3E}">
        <p14:creationId xmlns:p14="http://schemas.microsoft.com/office/powerpoint/2010/main" val="78496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2095-EC90-41E4-A8F8-E0EDDE73896D}"/>
              </a:ext>
            </a:extLst>
          </p:cNvPr>
          <p:cNvSpPr>
            <a:spLocks noGrp="1"/>
          </p:cNvSpPr>
          <p:nvPr>
            <p:ph type="title"/>
          </p:nvPr>
        </p:nvSpPr>
        <p:spPr>
          <a:xfrm>
            <a:off x="838200" y="414041"/>
            <a:ext cx="5257800" cy="1016000"/>
          </a:xfrm>
        </p:spPr>
        <p:txBody>
          <a:bodyPr>
            <a:normAutofit/>
          </a:bodyPr>
          <a:lstStyle/>
          <a:p>
            <a:r>
              <a:rPr lang="en-US" sz="3600" dirty="0">
                <a:latin typeface="+mn-lt"/>
              </a:rPr>
              <a:t>3. Collapse of oil prices </a:t>
            </a:r>
          </a:p>
        </p:txBody>
      </p:sp>
      <p:sp>
        <p:nvSpPr>
          <p:cNvPr id="3" name="Content Placeholder 2">
            <a:extLst>
              <a:ext uri="{FF2B5EF4-FFF2-40B4-BE49-F238E27FC236}">
                <a16:creationId xmlns:a16="http://schemas.microsoft.com/office/drawing/2014/main" id="{7B8157CB-F421-4AF2-A4F3-AC3E18C6BDDD}"/>
              </a:ext>
            </a:extLst>
          </p:cNvPr>
          <p:cNvSpPr>
            <a:spLocks noGrp="1"/>
          </p:cNvSpPr>
          <p:nvPr>
            <p:ph idx="1"/>
          </p:nvPr>
        </p:nvSpPr>
        <p:spPr>
          <a:xfrm>
            <a:off x="579577" y="2678628"/>
            <a:ext cx="6515100" cy="4652963"/>
          </a:xfrm>
        </p:spPr>
        <p:txBody>
          <a:bodyPr>
            <a:normAutofit/>
          </a:bodyPr>
          <a:lstStyle/>
          <a:p>
            <a:r>
              <a:rPr lang="en-US" sz="3200" dirty="0"/>
              <a:t>started February 26.</a:t>
            </a:r>
            <a:br>
              <a:rPr lang="en-US" sz="3200" dirty="0"/>
            </a:br>
            <a:r>
              <a:rPr lang="en-US" sz="3200" dirty="0"/>
              <a:t> </a:t>
            </a:r>
          </a:p>
          <a:p>
            <a:r>
              <a:rPr lang="en-US" sz="3200" dirty="0"/>
              <a:t>On April 20, price of WTI &lt; 0.</a:t>
            </a:r>
            <a:br>
              <a:rPr lang="en-US" sz="3200" dirty="0"/>
            </a:br>
            <a:endParaRPr lang="en-US" sz="3200" dirty="0"/>
          </a:p>
          <a:p>
            <a:r>
              <a:rPr lang="en-US" sz="3200" dirty="0"/>
              <a:t>The losers: Middle East &amp; Russia </a:t>
            </a:r>
            <a:br>
              <a:rPr lang="en-US" sz="3200" dirty="0"/>
            </a:br>
            <a:r>
              <a:rPr lang="en-US" sz="3200" dirty="0"/>
              <a:t>and some in Latin America &amp; Africa</a:t>
            </a:r>
            <a:r>
              <a:rPr lang="en-US" b="1" dirty="0"/>
              <a:t>. </a:t>
            </a:r>
            <a:endParaRPr lang="en-US" sz="4300" b="1" dirty="0"/>
          </a:p>
        </p:txBody>
      </p:sp>
      <p:pic>
        <p:nvPicPr>
          <p:cNvPr id="8" name="Picture 7" descr="A close up of a map&#10;&#10;Description automatically generated">
            <a:extLst>
              <a:ext uri="{FF2B5EF4-FFF2-40B4-BE49-F238E27FC236}">
                <a16:creationId xmlns:a16="http://schemas.microsoft.com/office/drawing/2014/main" id="{FFB18E3A-E556-43DE-B8AD-3209612F4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988" y="771121"/>
            <a:ext cx="5990436" cy="4451808"/>
          </a:xfrm>
          <a:prstGeom prst="rect">
            <a:avLst/>
          </a:prstGeom>
        </p:spPr>
      </p:pic>
      <p:sp>
        <p:nvSpPr>
          <p:cNvPr id="9" name="TextBox 8">
            <a:extLst>
              <a:ext uri="{FF2B5EF4-FFF2-40B4-BE49-F238E27FC236}">
                <a16:creationId xmlns:a16="http://schemas.microsoft.com/office/drawing/2014/main" id="{F1BD84E1-8A76-498F-9FB5-4005AFC84149}"/>
              </a:ext>
            </a:extLst>
          </p:cNvPr>
          <p:cNvSpPr txBox="1"/>
          <p:nvPr/>
        </p:nvSpPr>
        <p:spPr>
          <a:xfrm>
            <a:off x="8036838" y="1990723"/>
            <a:ext cx="1960793" cy="538609"/>
          </a:xfrm>
          <a:prstGeom prst="rect">
            <a:avLst/>
          </a:prstGeom>
          <a:noFill/>
        </p:spPr>
        <p:txBody>
          <a:bodyPr wrap="none" rtlCol="0">
            <a:spAutoFit/>
          </a:bodyPr>
          <a:lstStyle/>
          <a:p>
            <a:r>
              <a:rPr lang="en-US" sz="1600" dirty="0"/>
              <a:t>WTI Crude Oil Price</a:t>
            </a:r>
            <a:r>
              <a:rPr lang="en-US" dirty="0"/>
              <a:t>, </a:t>
            </a:r>
            <a:br>
              <a:rPr lang="en-US" dirty="0"/>
            </a:br>
            <a:r>
              <a:rPr lang="en-US" sz="1100" i="1" dirty="0"/>
              <a:t>Macrotrends</a:t>
            </a:r>
            <a:r>
              <a:rPr lang="en-US" sz="1100" dirty="0"/>
              <a:t>, April 24, 2020</a:t>
            </a:r>
          </a:p>
        </p:txBody>
      </p:sp>
      <p:cxnSp>
        <p:nvCxnSpPr>
          <p:cNvPr id="11" name="Straight Arrow Connector 10">
            <a:extLst>
              <a:ext uri="{FF2B5EF4-FFF2-40B4-BE49-F238E27FC236}">
                <a16:creationId xmlns:a16="http://schemas.microsoft.com/office/drawing/2014/main" id="{C6B02534-D63C-47EC-814D-18D4A8DF6DA1}"/>
              </a:ext>
            </a:extLst>
          </p:cNvPr>
          <p:cNvCxnSpPr>
            <a:cxnSpLocks/>
          </p:cNvCxnSpPr>
          <p:nvPr/>
        </p:nvCxnSpPr>
        <p:spPr>
          <a:xfrm>
            <a:off x="10669427" y="1336102"/>
            <a:ext cx="419100" cy="1847849"/>
          </a:xfrm>
          <a:prstGeom prst="straightConnector1">
            <a:avLst/>
          </a:prstGeom>
          <a:ln w="952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3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E8D90F-30A3-4556-951F-F5853A728177}"/>
              </a:ext>
            </a:extLst>
          </p:cNvPr>
          <p:cNvPicPr>
            <a:picLocks noChangeAspect="1"/>
          </p:cNvPicPr>
          <p:nvPr/>
        </p:nvPicPr>
        <p:blipFill>
          <a:blip r:embed="rId2"/>
          <a:stretch>
            <a:fillRect/>
          </a:stretch>
        </p:blipFill>
        <p:spPr>
          <a:xfrm>
            <a:off x="3824587" y="3166833"/>
            <a:ext cx="4542825" cy="524333"/>
          </a:xfrm>
          <a:prstGeom prst="rect">
            <a:avLst/>
          </a:prstGeom>
        </p:spPr>
      </p:pic>
      <p:pic>
        <p:nvPicPr>
          <p:cNvPr id="6" name="Picture 5">
            <a:extLst>
              <a:ext uri="{FF2B5EF4-FFF2-40B4-BE49-F238E27FC236}">
                <a16:creationId xmlns:a16="http://schemas.microsoft.com/office/drawing/2014/main" id="{99F0100B-571A-45D3-80B9-2EE7AE2BB8BD}"/>
              </a:ext>
            </a:extLst>
          </p:cNvPr>
          <p:cNvPicPr>
            <a:picLocks noChangeAspect="1"/>
          </p:cNvPicPr>
          <p:nvPr/>
        </p:nvPicPr>
        <p:blipFill>
          <a:blip r:embed="rId2"/>
          <a:stretch>
            <a:fillRect/>
          </a:stretch>
        </p:blipFill>
        <p:spPr>
          <a:xfrm>
            <a:off x="3824587" y="3166833"/>
            <a:ext cx="4542825" cy="524333"/>
          </a:xfrm>
          <a:prstGeom prst="rect">
            <a:avLst/>
          </a:prstGeom>
        </p:spPr>
      </p:pic>
      <p:pic>
        <p:nvPicPr>
          <p:cNvPr id="4" name="Content Placeholder 3">
            <a:extLst>
              <a:ext uri="{FF2B5EF4-FFF2-40B4-BE49-F238E27FC236}">
                <a16:creationId xmlns:a16="http://schemas.microsoft.com/office/drawing/2014/main" id="{8DFCF66F-7044-4FF0-9E7A-94ABA37E8BF1}"/>
              </a:ext>
            </a:extLst>
          </p:cNvPr>
          <p:cNvPicPr>
            <a:picLocks noGrp="1" noChangeAspect="1"/>
          </p:cNvPicPr>
          <p:nvPr>
            <p:ph idx="1"/>
          </p:nvPr>
        </p:nvPicPr>
        <p:blipFill>
          <a:blip r:embed="rId3"/>
          <a:stretch>
            <a:fillRect/>
          </a:stretch>
        </p:blipFill>
        <p:spPr>
          <a:xfrm>
            <a:off x="2599851" y="866774"/>
            <a:ext cx="7183593" cy="5596761"/>
          </a:xfrm>
          <a:prstGeom prst="rect">
            <a:avLst/>
          </a:prstGeom>
        </p:spPr>
      </p:pic>
      <p:sp>
        <p:nvSpPr>
          <p:cNvPr id="10" name="Title 1">
            <a:extLst>
              <a:ext uri="{FF2B5EF4-FFF2-40B4-BE49-F238E27FC236}">
                <a16:creationId xmlns:a16="http://schemas.microsoft.com/office/drawing/2014/main" id="{4D55B4EA-C0F2-4E98-AF7F-74B0437FDA99}"/>
              </a:ext>
            </a:extLst>
          </p:cNvPr>
          <p:cNvSpPr txBox="1">
            <a:spLocks/>
          </p:cNvSpPr>
          <p:nvPr/>
        </p:nvSpPr>
        <p:spPr>
          <a:xfrm>
            <a:off x="924323" y="153294"/>
            <a:ext cx="10515600" cy="98018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rPr>
              <a:t>Impact of the Covid-19 outbreak on oil &amp; commodity prices</a:t>
            </a:r>
          </a:p>
        </p:txBody>
      </p:sp>
      <p:sp>
        <p:nvSpPr>
          <p:cNvPr id="11" name="Rectangle 10">
            <a:extLst>
              <a:ext uri="{FF2B5EF4-FFF2-40B4-BE49-F238E27FC236}">
                <a16:creationId xmlns:a16="http://schemas.microsoft.com/office/drawing/2014/main" id="{F4B896D7-D070-450A-87B6-D25158632B78}"/>
              </a:ext>
            </a:extLst>
          </p:cNvPr>
          <p:cNvSpPr/>
          <p:nvPr/>
        </p:nvSpPr>
        <p:spPr>
          <a:xfrm>
            <a:off x="4208649" y="6425684"/>
            <a:ext cx="3472810" cy="369332"/>
          </a:xfrm>
          <a:prstGeom prst="rect">
            <a:avLst/>
          </a:prstGeom>
        </p:spPr>
        <p:txBody>
          <a:bodyPr wrap="none">
            <a:spAutoFit/>
          </a:bodyPr>
          <a:lstStyle/>
          <a:p>
            <a:r>
              <a:rPr lang="en-US" dirty="0"/>
              <a:t>IMF </a:t>
            </a:r>
            <a:r>
              <a:rPr lang="en-US" i="1" dirty="0"/>
              <a:t>WEO</a:t>
            </a:r>
            <a:r>
              <a:rPr lang="en-US" dirty="0"/>
              <a:t>, April 2020. Figure 1.SF.1</a:t>
            </a:r>
          </a:p>
        </p:txBody>
      </p:sp>
      <p:sp>
        <p:nvSpPr>
          <p:cNvPr id="12" name="TextBox 11">
            <a:extLst>
              <a:ext uri="{FF2B5EF4-FFF2-40B4-BE49-F238E27FC236}">
                <a16:creationId xmlns:a16="http://schemas.microsoft.com/office/drawing/2014/main" id="{4D9164C8-DCD5-40CA-A223-E0F8420B61C4}"/>
              </a:ext>
            </a:extLst>
          </p:cNvPr>
          <p:cNvSpPr txBox="1"/>
          <p:nvPr/>
        </p:nvSpPr>
        <p:spPr>
          <a:xfrm>
            <a:off x="9629775" y="6000750"/>
            <a:ext cx="404278" cy="461665"/>
          </a:xfrm>
          <a:prstGeom prst="rect">
            <a:avLst/>
          </a:prstGeom>
          <a:noFill/>
        </p:spPr>
        <p:txBody>
          <a:bodyPr wrap="none" rtlCol="0">
            <a:spAutoFit/>
          </a:bodyPr>
          <a:lstStyle/>
          <a:p>
            <a:r>
              <a:rPr lang="en-US" sz="2400" dirty="0"/>
              <a:t>%</a:t>
            </a:r>
          </a:p>
        </p:txBody>
      </p:sp>
      <p:sp>
        <p:nvSpPr>
          <p:cNvPr id="13" name="TextBox 12">
            <a:extLst>
              <a:ext uri="{FF2B5EF4-FFF2-40B4-BE49-F238E27FC236}">
                <a16:creationId xmlns:a16="http://schemas.microsoft.com/office/drawing/2014/main" id="{71FAC4ED-AE5B-4748-855F-CF6A20DE5829}"/>
              </a:ext>
            </a:extLst>
          </p:cNvPr>
          <p:cNvSpPr txBox="1"/>
          <p:nvPr/>
        </p:nvSpPr>
        <p:spPr>
          <a:xfrm>
            <a:off x="3562350" y="5991225"/>
            <a:ext cx="404278" cy="461665"/>
          </a:xfrm>
          <a:prstGeom prst="rect">
            <a:avLst/>
          </a:prstGeom>
          <a:noFill/>
        </p:spPr>
        <p:txBody>
          <a:bodyPr wrap="none" rtlCol="0">
            <a:spAutoFit/>
          </a:bodyPr>
          <a:lstStyle/>
          <a:p>
            <a:r>
              <a:rPr lang="en-US" sz="2400" dirty="0"/>
              <a:t>%</a:t>
            </a:r>
          </a:p>
        </p:txBody>
      </p:sp>
      <p:sp>
        <p:nvSpPr>
          <p:cNvPr id="14" name="Rectangle: Rounded Corners 13">
            <a:extLst>
              <a:ext uri="{FF2B5EF4-FFF2-40B4-BE49-F238E27FC236}">
                <a16:creationId xmlns:a16="http://schemas.microsoft.com/office/drawing/2014/main" id="{16FE009F-78DA-40DA-B72C-CE5E0438A3A9}"/>
              </a:ext>
            </a:extLst>
          </p:cNvPr>
          <p:cNvSpPr/>
          <p:nvPr/>
        </p:nvSpPr>
        <p:spPr>
          <a:xfrm>
            <a:off x="2209869" y="1162975"/>
            <a:ext cx="6470837" cy="26486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00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C6D1-4D9D-4FEB-AE82-006253F2A328}"/>
              </a:ext>
            </a:extLst>
          </p:cNvPr>
          <p:cNvSpPr>
            <a:spLocks noGrp="1"/>
          </p:cNvSpPr>
          <p:nvPr>
            <p:ph type="title"/>
          </p:nvPr>
        </p:nvSpPr>
        <p:spPr>
          <a:xfrm>
            <a:off x="838200" y="355600"/>
            <a:ext cx="10515600" cy="1325563"/>
          </a:xfrm>
        </p:spPr>
        <p:txBody>
          <a:bodyPr/>
          <a:lstStyle/>
          <a:p>
            <a:r>
              <a:rPr lang="en-US" dirty="0"/>
              <a:t>For many developing countries,</a:t>
            </a:r>
          </a:p>
        </p:txBody>
      </p:sp>
      <p:sp>
        <p:nvSpPr>
          <p:cNvPr id="3" name="Content Placeholder 2">
            <a:extLst>
              <a:ext uri="{FF2B5EF4-FFF2-40B4-BE49-F238E27FC236}">
                <a16:creationId xmlns:a16="http://schemas.microsoft.com/office/drawing/2014/main" id="{9F4AA503-E1C7-4C59-A59B-C554BDBE0831}"/>
              </a:ext>
            </a:extLst>
          </p:cNvPr>
          <p:cNvSpPr>
            <a:spLocks noGrp="1"/>
          </p:cNvSpPr>
          <p:nvPr>
            <p:ph idx="1"/>
          </p:nvPr>
        </p:nvSpPr>
        <p:spPr>
          <a:xfrm>
            <a:off x="838200" y="1690688"/>
            <a:ext cx="10515600" cy="4486275"/>
          </a:xfrm>
        </p:spPr>
        <p:txBody>
          <a:bodyPr>
            <a:normAutofit/>
          </a:bodyPr>
          <a:lstStyle/>
          <a:p>
            <a:r>
              <a:rPr lang="en-US" sz="3200" dirty="0"/>
              <a:t>a fall in commodity export prices comes on top of:</a:t>
            </a:r>
          </a:p>
          <a:p>
            <a:pPr lvl="1"/>
            <a:r>
              <a:rPr lang="en-US" sz="2800" dirty="0"/>
              <a:t>the sudden stop to capital inflows, </a:t>
            </a:r>
          </a:p>
          <a:p>
            <a:pPr lvl="1"/>
            <a:r>
              <a:rPr lang="en-US" sz="2800" dirty="0"/>
              <a:t>declining remittances, </a:t>
            </a:r>
          </a:p>
          <a:p>
            <a:pPr lvl="1"/>
            <a:r>
              <a:rPr lang="en-US" sz="2800" dirty="0"/>
              <a:t>and the terrible challenges of Covid-19 itself spreading </a:t>
            </a:r>
            <a:br>
              <a:rPr lang="en-US" sz="2800" dirty="0"/>
            </a:br>
            <a:r>
              <a:rPr lang="en-US" sz="2800" dirty="0"/>
              <a:t>where health care systems are inadequate </a:t>
            </a:r>
            <a:br>
              <a:rPr lang="en-US" sz="2800" dirty="0"/>
            </a:br>
            <a:r>
              <a:rPr lang="en-US" sz="2800" dirty="0"/>
              <a:t>even at the best of times.</a:t>
            </a:r>
            <a:br>
              <a:rPr lang="en-US" sz="2800" dirty="0"/>
            </a:br>
            <a:endParaRPr lang="en-US" sz="2800" dirty="0"/>
          </a:p>
          <a:p>
            <a:r>
              <a:rPr lang="en-US" dirty="0"/>
              <a:t>The recession will hit almost everyone.</a:t>
            </a:r>
          </a:p>
          <a:p>
            <a:pPr lvl="1"/>
            <a:r>
              <a:rPr lang="en-US" sz="2800" dirty="0"/>
              <a:t>Not concentrated among Advanced Countries, as in 2008-2010,</a:t>
            </a:r>
          </a:p>
          <a:p>
            <a:pPr lvl="1"/>
            <a:r>
              <a:rPr lang="en-US" sz="2800" dirty="0"/>
              <a:t>nor just among EM countries, as in 1997-98.</a:t>
            </a:r>
          </a:p>
        </p:txBody>
      </p:sp>
    </p:spTree>
    <p:extLst>
      <p:ext uri="{BB962C8B-B14F-4D97-AF65-F5344CB8AC3E}">
        <p14:creationId xmlns:p14="http://schemas.microsoft.com/office/powerpoint/2010/main" val="341331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21128</TotalTime>
  <Words>1104</Words>
  <Application>Microsoft Office PowerPoint</Application>
  <PresentationFormat>Widescreen</PresentationFormat>
  <Paragraphs>234</Paragraphs>
  <Slides>40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Calibri</vt:lpstr>
      <vt:lpstr>Calibri Light</vt:lpstr>
      <vt:lpstr>Office Theme</vt:lpstr>
      <vt:lpstr>Worksheet</vt:lpstr>
      <vt:lpstr>The Coronavirus Recession of 2020   May 13, 2020</vt:lpstr>
      <vt:lpstr>Outline</vt:lpstr>
      <vt:lpstr>I. Historical severity of the crisis</vt:lpstr>
      <vt:lpstr>II. The rapid sequence of events so far</vt:lpstr>
      <vt:lpstr> </vt:lpstr>
      <vt:lpstr>2. “Risk off” in global financial markets</vt:lpstr>
      <vt:lpstr>3. Collapse of oil prices </vt:lpstr>
      <vt:lpstr>PowerPoint Presentation</vt:lpstr>
      <vt:lpstr>For many developing countries,</vt:lpstr>
      <vt:lpstr>4. It is rare that one can predict recession before the numbers are in. But this time one could.   A recession worse than 2008-09.</vt:lpstr>
      <vt:lpstr>  GDP already down in Q1 of 2020 (annualized &amp; s.a.)…</vt:lpstr>
      <vt:lpstr>III. Policy response by governments</vt:lpstr>
      <vt:lpstr>PowerPoint Presentation</vt:lpstr>
      <vt:lpstr>2020 fiscal response exceeds 2009, esp. in G7 countries.</vt:lpstr>
      <vt:lpstr>PowerPoint Presentation</vt:lpstr>
      <vt:lpstr>IV.  Forecast of GDP growth:  IMF’s World Economic Outlook, April 14 </vt:lpstr>
      <vt:lpstr>PowerPoint Presentation</vt:lpstr>
      <vt:lpstr>V.  What shape of recovery: “V”, “U”, or “W”?</vt:lpstr>
      <vt:lpstr>2. More likely, at best, is a U-shaped recovery: </vt:lpstr>
      <vt:lpstr>PowerPoint Presentation</vt:lpstr>
      <vt:lpstr>PowerPoint Presentation</vt:lpstr>
      <vt:lpstr>3. I worry about a W-shaped recovery, arising from policy mistakes. </vt:lpstr>
      <vt:lpstr>PowerPoint Presentation</vt:lpstr>
      <vt:lpstr>PowerPoint Presentation</vt:lpstr>
      <vt:lpstr>Most economists: A health/economy tradeoff is illusory.</vt:lpstr>
      <vt:lpstr>PowerPoint Presentation</vt:lpstr>
      <vt:lpstr>VI. Is all this additional debt sustainable?</vt:lpstr>
      <vt:lpstr>Those of us recommending sustained fiscal stimulus  must address whether the implied debt path is sustainable.</vt:lpstr>
      <vt:lpstr>The debt sustainability question is open.</vt:lpstr>
      <vt:lpstr>  </vt:lpstr>
      <vt:lpstr>Appendix</vt:lpstr>
      <vt:lpstr>CBOE VIX, 1990:1-2020:3 &amp; RRT VIX Proxy, 1990:1-2020:3</vt:lpstr>
      <vt:lpstr>(1.2) Corporate interest rate spreads rose   &amp;   equity prices fell.</vt:lpstr>
      <vt:lpstr>(1.3) Emerging Market spreads rose.  (EMBI Sovereign Spreads, basis points)</vt:lpstr>
      <vt:lpstr>Emerging Market equities fell.  (Jan.1, 2019 = 100)</vt:lpstr>
      <vt:lpstr>(1.4) Exchange Rate Changes versus the US Dollar December 31, 2019-March 31, 2020, (in percent)</vt:lpstr>
      <vt:lpstr>Appendix 2: World Economic Outlook, April Even the IMF base case was a severe global 2020 recession.</vt:lpstr>
      <vt:lpstr>EM &amp; Developing Economies also show negative growth.</vt:lpstr>
      <vt:lpstr>    Trade is falling even more sharply than GDP, an intensification of post-2008 de-globalization.</vt:lpstr>
      <vt:lpstr>“Which EMs are in most financial peril? – The Economist,       May 2, 2020. www.economist.com/briefing/2020/05/02/which-emerging-markets-are-in-most-financial-peri 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Coronavirus Recession of 2020</dc:title>
  <dc:creator>Frankel, Jeffrey A.</dc:creator>
  <cp:lastModifiedBy>Frankel, Jeffrey A.</cp:lastModifiedBy>
  <cp:revision>182</cp:revision>
  <dcterms:created xsi:type="dcterms:W3CDTF">2020-04-17T16:58:28Z</dcterms:created>
  <dcterms:modified xsi:type="dcterms:W3CDTF">2020-05-13T21:09:36Z</dcterms:modified>
</cp:coreProperties>
</file>