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973" r:id="rId4"/>
    <p:sldId id="536" r:id="rId5"/>
    <p:sldId id="971" r:id="rId6"/>
    <p:sldId id="257" r:id="rId7"/>
    <p:sldId id="535"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D601-D767-4C49-AA71-397BDEEBD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8F79D-1E4F-45B3-B704-23E637C7F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56F83-7B63-448E-8B80-5AECAF3A5E21}"/>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600201A8-7477-4307-8D50-9F0570E2C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6EDAF-38A9-4DD1-94E2-1E97285A7DBA}"/>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316532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88FB-95BB-4963-BF1E-C3F356C21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C38AC-B3DC-45C8-9FA0-A4DB2942DA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8BAD4-04D7-4BD9-A45E-23AE43E3BDA2}"/>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AE55FF37-0595-4A4B-A499-618AD569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2CF87-075D-496F-81C3-FB953FE320EF}"/>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226325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6BC86-AFDE-492E-A7DD-A901EEB21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C2FA0-AE90-44A0-AD06-7AB583BE9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BD1BA-6908-48A4-9189-CF75B64C8690}"/>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7D54908D-5B26-4CF2-95D8-9A4DB0C73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D08ED-1ECA-4616-8859-7FCEADDE8429}"/>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89325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364A-7AED-43FA-8EBC-D36BCD702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19E87-88B4-4715-ABD5-A3F0C2162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AABA6-1228-4BB2-8ABC-144318E18E00}"/>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FC04D779-8A36-4129-A6B8-CF3B7EE41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8B0F2-9770-4B72-AB33-45BC18FC9338}"/>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92241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4AB12-D280-4976-A983-FEAC7A018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3F192-E907-44DA-8F46-01B78C2ED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A3384-3AD4-4DCF-83FA-D6F24FE12C16}"/>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39C5E556-C5CF-4C55-AADD-401A46095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4AE03-FFF9-4C01-B9F1-D005DD1A15F7}"/>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78665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92C5-B94E-4295-A2B9-133F9FA7C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54FE4-7A53-439F-86CF-1E75D314E8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EBC750-481C-4B63-BC4F-56F10EF55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711E0-2989-4957-AF0B-84AE20D92110}"/>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6" name="Footer Placeholder 5">
            <a:extLst>
              <a:ext uri="{FF2B5EF4-FFF2-40B4-BE49-F238E27FC236}">
                <a16:creationId xmlns:a16="http://schemas.microsoft.com/office/drawing/2014/main" id="{FED76183-83BF-4B02-AE0C-EEE084D2E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9325A-E570-4D8E-B139-B8ACEBC1B75D}"/>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173334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F9BA-4B69-4F98-B7DB-0A0EDF56D8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39E35-7B7A-4B2A-8DE4-62E4BE764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F8C0F-1EB9-443B-A2AD-DF1BA457D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1375D-14EC-4C9F-BCC7-1FF16A585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69D59-9280-4B99-BEFE-55F2223DA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BC3D3-B086-4C92-9096-0C0F4E67E7E3}"/>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8" name="Footer Placeholder 7">
            <a:extLst>
              <a:ext uri="{FF2B5EF4-FFF2-40B4-BE49-F238E27FC236}">
                <a16:creationId xmlns:a16="http://schemas.microsoft.com/office/drawing/2014/main" id="{1FCC8358-F2CD-404B-B8FA-53F1240B7B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651CB-AB88-45A0-B82D-F06A3BB0AC62}"/>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211155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67A7-3AF0-42F1-82F7-1176B4A90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4697D-F2F9-4127-B3CD-E142F7B7811E}"/>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4" name="Footer Placeholder 3">
            <a:extLst>
              <a:ext uri="{FF2B5EF4-FFF2-40B4-BE49-F238E27FC236}">
                <a16:creationId xmlns:a16="http://schemas.microsoft.com/office/drawing/2014/main" id="{07B45FF6-2172-4FF2-B1B5-AFBC161C8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9AAD5-4AA6-40D0-A2AF-5CBEA81EDCBC}"/>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349996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DCB02-8E69-4B7C-B0D2-468B3CF9CB80}"/>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3" name="Footer Placeholder 2">
            <a:extLst>
              <a:ext uri="{FF2B5EF4-FFF2-40B4-BE49-F238E27FC236}">
                <a16:creationId xmlns:a16="http://schemas.microsoft.com/office/drawing/2014/main" id="{FFAA57F1-3D2C-4D6F-870B-1BC3884058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B0E72-D497-4206-8B4C-C29E5B8D6289}"/>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31469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C9C0-C6B5-4868-9DEF-1E3926619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09869-B8F9-4399-87BA-E91529351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214A3-5401-4671-BF02-FE1AE6FA0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BC774-D4EB-49D6-BC15-2789DA6DE772}"/>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6" name="Footer Placeholder 5">
            <a:extLst>
              <a:ext uri="{FF2B5EF4-FFF2-40B4-BE49-F238E27FC236}">
                <a16:creationId xmlns:a16="http://schemas.microsoft.com/office/drawing/2014/main" id="{00723F02-D51C-4588-BFAF-C0BD9D069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6127C-3777-438B-B108-4BFCB191E6C6}"/>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291408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9553-6E3A-433D-BB3A-1108CA220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96C21-5180-4CDE-9E19-73127E581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6650A5-020C-4B64-9D41-BAA6395C2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A2A74-7CB8-4938-894F-4C3E2E1020D4}"/>
              </a:ext>
            </a:extLst>
          </p:cNvPr>
          <p:cNvSpPr>
            <a:spLocks noGrp="1"/>
          </p:cNvSpPr>
          <p:nvPr>
            <p:ph type="dt" sz="half" idx="10"/>
          </p:nvPr>
        </p:nvSpPr>
        <p:spPr/>
        <p:txBody>
          <a:bodyPr/>
          <a:lstStyle/>
          <a:p>
            <a:fld id="{B626EC18-A431-4E05-8967-509BC3CEA201}" type="datetimeFigureOut">
              <a:rPr lang="en-US" smtClean="0"/>
              <a:t>5/8/2020</a:t>
            </a:fld>
            <a:endParaRPr lang="en-US"/>
          </a:p>
        </p:txBody>
      </p:sp>
      <p:sp>
        <p:nvSpPr>
          <p:cNvPr id="6" name="Footer Placeholder 5">
            <a:extLst>
              <a:ext uri="{FF2B5EF4-FFF2-40B4-BE49-F238E27FC236}">
                <a16:creationId xmlns:a16="http://schemas.microsoft.com/office/drawing/2014/main" id="{7471244C-C880-4A81-833D-00A2C90A9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86CAE-29E1-4C88-A5D5-0E96C7D28293}"/>
              </a:ext>
            </a:extLst>
          </p:cNvPr>
          <p:cNvSpPr>
            <a:spLocks noGrp="1"/>
          </p:cNvSpPr>
          <p:nvPr>
            <p:ph type="sldNum" sz="quarter" idx="12"/>
          </p:nvPr>
        </p:nvSpPr>
        <p:spPr/>
        <p:txBody>
          <a:bodyPr/>
          <a:lstStyle/>
          <a:p>
            <a:fld id="{6BD70B1E-3A6B-438E-ABB9-1180AFF89ED1}" type="slidenum">
              <a:rPr lang="en-US" smtClean="0"/>
              <a:t>‹#›</a:t>
            </a:fld>
            <a:endParaRPr lang="en-US"/>
          </a:p>
        </p:txBody>
      </p:sp>
    </p:spTree>
    <p:extLst>
      <p:ext uri="{BB962C8B-B14F-4D97-AF65-F5344CB8AC3E}">
        <p14:creationId xmlns:p14="http://schemas.microsoft.com/office/powerpoint/2010/main" val="428953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BCAB4-999B-4DA2-B859-D9AEC4471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772F96-EAA6-4B5A-B595-7607E9A85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0492A-1EA4-4E5D-A0C5-96FDA04AC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6EC18-A431-4E05-8967-509BC3CEA201}" type="datetimeFigureOut">
              <a:rPr lang="en-US" smtClean="0"/>
              <a:t>5/8/2020</a:t>
            </a:fld>
            <a:endParaRPr lang="en-US"/>
          </a:p>
        </p:txBody>
      </p:sp>
      <p:sp>
        <p:nvSpPr>
          <p:cNvPr id="5" name="Footer Placeholder 4">
            <a:extLst>
              <a:ext uri="{FF2B5EF4-FFF2-40B4-BE49-F238E27FC236}">
                <a16:creationId xmlns:a16="http://schemas.microsoft.com/office/drawing/2014/main" id="{D71DB844-AF3E-43CA-A8F2-5DE8F241B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D5D46-8E66-43C7-B566-FF636B2FB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70B1E-3A6B-438E-ABB9-1180AFF89ED1}" type="slidenum">
              <a:rPr lang="en-US" smtClean="0"/>
              <a:t>‹#›</a:t>
            </a:fld>
            <a:endParaRPr lang="en-US"/>
          </a:p>
        </p:txBody>
      </p:sp>
    </p:spTree>
    <p:extLst>
      <p:ext uri="{BB962C8B-B14F-4D97-AF65-F5344CB8AC3E}">
        <p14:creationId xmlns:p14="http://schemas.microsoft.com/office/powerpoint/2010/main" val="41011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bpp.org/research/federal-budget/putting-the-size-of-the-needed-covid-19-fiscal-response-in-perspectiv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t.com/content/6bd88b7d-3386-4543-b2e9-0d5c6fac846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conomist.com/the-world-this-week/2020/04/30/kals-carto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B84-366C-4A05-BEA3-5A04F5B687F3}"/>
              </a:ext>
            </a:extLst>
          </p:cNvPr>
          <p:cNvSpPr>
            <a:spLocks noGrp="1"/>
          </p:cNvSpPr>
          <p:nvPr>
            <p:ph type="ctrTitle"/>
          </p:nvPr>
        </p:nvSpPr>
        <p:spPr>
          <a:xfrm>
            <a:off x="639534" y="94932"/>
            <a:ext cx="11010900" cy="2842578"/>
          </a:xfrm>
        </p:spPr>
        <p:txBody>
          <a:bodyPr>
            <a:normAutofit fontScale="90000"/>
          </a:bodyPr>
          <a:lstStyle/>
          <a:p>
            <a:r>
              <a:rPr lang="en-US" dirty="0">
                <a:latin typeface="+mn-lt"/>
              </a:rPr>
              <a:t>Panel: Addressing the COVID-19 Crisis</a:t>
            </a:r>
            <a:r>
              <a:rPr lang="en-US" sz="5400" dirty="0">
                <a:effectLst/>
                <a:latin typeface="+mn-lt"/>
              </a:rPr>
              <a:t> </a:t>
            </a:r>
            <a:br>
              <a:rPr lang="en-US" sz="5300" b="1" dirty="0">
                <a:latin typeface="+mn-lt"/>
              </a:rPr>
            </a:br>
            <a:br>
              <a:rPr lang="en-US" sz="2700" b="1" dirty="0">
                <a:latin typeface="+mn-lt"/>
              </a:rPr>
            </a:br>
            <a:r>
              <a:rPr lang="en-US" sz="4900" dirty="0">
                <a:latin typeface="+mn-lt"/>
              </a:rPr>
              <a:t>Virtual 2020 MPA/ID Celebration </a:t>
            </a:r>
            <a:br>
              <a:rPr lang="en-US" sz="900" dirty="0">
                <a:latin typeface="+mn-lt"/>
              </a:rPr>
            </a:br>
            <a:br>
              <a:rPr lang="en-US" sz="900" dirty="0">
                <a:latin typeface="+mn-lt"/>
              </a:rPr>
            </a:br>
            <a:r>
              <a:rPr lang="en-US" sz="3100" dirty="0">
                <a:latin typeface="+mn-lt"/>
              </a:rPr>
              <a:t>Friday, May 8, 2020, 2-3:30pm</a:t>
            </a:r>
          </a:p>
        </p:txBody>
      </p:sp>
      <p:sp>
        <p:nvSpPr>
          <p:cNvPr id="5" name="Subtitle 4">
            <a:extLst>
              <a:ext uri="{FF2B5EF4-FFF2-40B4-BE49-F238E27FC236}">
                <a16:creationId xmlns:a16="http://schemas.microsoft.com/office/drawing/2014/main" id="{2731F30B-D9C0-4380-A536-6D078856F96A}"/>
              </a:ext>
            </a:extLst>
          </p:cNvPr>
          <p:cNvSpPr>
            <a:spLocks noGrp="1"/>
          </p:cNvSpPr>
          <p:nvPr>
            <p:ph type="subTitle" idx="1"/>
          </p:nvPr>
        </p:nvSpPr>
        <p:spPr>
          <a:xfrm>
            <a:off x="1209675" y="5231808"/>
            <a:ext cx="9657080" cy="750887"/>
          </a:xfrm>
        </p:spPr>
        <p:txBody>
          <a:bodyPr>
            <a:noAutofit/>
          </a:bodyPr>
          <a:lstStyle/>
          <a:p>
            <a:r>
              <a:rPr lang="en-US" sz="3600" dirty="0"/>
              <a:t>The Advanced Economies</a:t>
            </a:r>
          </a:p>
          <a:p>
            <a:r>
              <a:rPr lang="en-US" sz="3600" dirty="0"/>
              <a:t>Prof. Jeffrey Frankel, Harvard Kennedy School</a:t>
            </a:r>
          </a:p>
        </p:txBody>
      </p:sp>
      <p:pic>
        <p:nvPicPr>
          <p:cNvPr id="4" name="Picture 3" descr="A group of people posing for a photo&#10;&#10;Description automatically generated">
            <a:extLst>
              <a:ext uri="{FF2B5EF4-FFF2-40B4-BE49-F238E27FC236}">
                <a16:creationId xmlns:a16="http://schemas.microsoft.com/office/drawing/2014/main" id="{B80D16E6-98B3-430B-850E-F6FC8B86F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90" y="3002423"/>
            <a:ext cx="8324850" cy="1836135"/>
          </a:xfrm>
          <a:prstGeom prst="rect">
            <a:avLst/>
          </a:prstGeom>
        </p:spPr>
      </p:pic>
    </p:spTree>
    <p:extLst>
      <p:ext uri="{BB962C8B-B14F-4D97-AF65-F5344CB8AC3E}">
        <p14:creationId xmlns:p14="http://schemas.microsoft.com/office/powerpoint/2010/main" val="282455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E03F-7846-49C5-882B-3C0485C0CFBA}"/>
              </a:ext>
            </a:extLst>
          </p:cNvPr>
          <p:cNvSpPr>
            <a:spLocks noGrp="1"/>
          </p:cNvSpPr>
          <p:nvPr>
            <p:ph type="title"/>
          </p:nvPr>
        </p:nvSpPr>
        <p:spPr>
          <a:xfrm>
            <a:off x="676275" y="317500"/>
            <a:ext cx="10839450" cy="1325563"/>
          </a:xfrm>
        </p:spPr>
        <p:txBody>
          <a:bodyPr>
            <a:normAutofit/>
          </a:bodyPr>
          <a:lstStyle/>
          <a:p>
            <a:r>
              <a:rPr lang="en-US" sz="3400" dirty="0"/>
              <a:t>Addressing the COVID-19 Crisis in the Advanced Economies</a:t>
            </a:r>
          </a:p>
        </p:txBody>
      </p:sp>
      <p:sp>
        <p:nvSpPr>
          <p:cNvPr id="3" name="Content Placeholder 2">
            <a:extLst>
              <a:ext uri="{FF2B5EF4-FFF2-40B4-BE49-F238E27FC236}">
                <a16:creationId xmlns:a16="http://schemas.microsoft.com/office/drawing/2014/main" id="{70038098-50B7-48BC-8F96-C79ADEDECC81}"/>
              </a:ext>
            </a:extLst>
          </p:cNvPr>
          <p:cNvSpPr>
            <a:spLocks noGrp="1"/>
          </p:cNvSpPr>
          <p:nvPr>
            <p:ph idx="1"/>
          </p:nvPr>
        </p:nvSpPr>
        <p:spPr>
          <a:xfrm>
            <a:off x="925288" y="2173967"/>
            <a:ext cx="10515600" cy="4351338"/>
          </a:xfrm>
        </p:spPr>
        <p:txBody>
          <a:bodyPr/>
          <a:lstStyle/>
          <a:p>
            <a:pPr marL="514350" indent="-514350">
              <a:buFont typeface="+mj-lt"/>
              <a:buAutoNum type="arabicPeriod"/>
            </a:pPr>
            <a:r>
              <a:rPr lang="en-US" sz="3500" dirty="0"/>
              <a:t>The economic situation gets worse &amp; worse.</a:t>
            </a:r>
            <a:br>
              <a:rPr lang="en-US" sz="800" dirty="0"/>
            </a:br>
            <a:endParaRPr lang="en-US" sz="800" dirty="0"/>
          </a:p>
          <a:p>
            <a:pPr marL="514350" indent="-514350">
              <a:buFont typeface="+mj-lt"/>
              <a:buAutoNum type="arabicPeriod"/>
            </a:pPr>
            <a:r>
              <a:rPr lang="en-US" sz="3500" dirty="0"/>
              <a:t>Governments’ reactions.</a:t>
            </a:r>
            <a:br>
              <a:rPr lang="en-US" sz="800" dirty="0"/>
            </a:br>
            <a:endParaRPr lang="en-US" sz="800" dirty="0"/>
          </a:p>
          <a:p>
            <a:pPr marL="514350" indent="-514350">
              <a:buFont typeface="+mj-lt"/>
              <a:buAutoNum type="arabicPeriod"/>
            </a:pPr>
            <a:r>
              <a:rPr lang="en-US" sz="3500" dirty="0"/>
              <a:t>The current debate: re-opening the economy.</a:t>
            </a:r>
            <a:br>
              <a:rPr lang="en-US" sz="800" dirty="0"/>
            </a:br>
            <a:endParaRPr lang="en-US" sz="800" dirty="0"/>
          </a:p>
          <a:p>
            <a:pPr marL="514350" indent="-514350">
              <a:buFont typeface="+mj-lt"/>
              <a:buAutoNum type="arabicPeriod"/>
            </a:pPr>
            <a:r>
              <a:rPr lang="en-US" sz="3500" dirty="0"/>
              <a:t>Those of us recommending sustained fiscal stimulus must address whether the implied debt paths are sustainable.</a:t>
            </a:r>
            <a:endParaRPr lang="en-US" dirty="0"/>
          </a:p>
        </p:txBody>
      </p:sp>
    </p:spTree>
    <p:extLst>
      <p:ext uri="{BB962C8B-B14F-4D97-AF65-F5344CB8AC3E}">
        <p14:creationId xmlns:p14="http://schemas.microsoft.com/office/powerpoint/2010/main" val="3071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711A67-B87E-4517-BA19-63CFB04EC3F4}"/>
              </a:ext>
            </a:extLst>
          </p:cNvPr>
          <p:cNvPicPr>
            <a:picLocks noGrp="1" noChangeAspect="1"/>
          </p:cNvPicPr>
          <p:nvPr>
            <p:ph idx="1"/>
          </p:nvPr>
        </p:nvPicPr>
        <p:blipFill>
          <a:blip r:embed="rId2"/>
          <a:stretch>
            <a:fillRect/>
          </a:stretch>
        </p:blipFill>
        <p:spPr>
          <a:xfrm>
            <a:off x="495300" y="-43535"/>
            <a:ext cx="10934699" cy="6391274"/>
          </a:xfrm>
          <a:prstGeom prst="rect">
            <a:avLst/>
          </a:prstGeom>
        </p:spPr>
      </p:pic>
      <p:sp>
        <p:nvSpPr>
          <p:cNvPr id="5" name="Rectangle 4">
            <a:extLst>
              <a:ext uri="{FF2B5EF4-FFF2-40B4-BE49-F238E27FC236}">
                <a16:creationId xmlns:a16="http://schemas.microsoft.com/office/drawing/2014/main" id="{EE26B286-FC74-45A8-BDCB-FDC01DD21D8B}"/>
              </a:ext>
            </a:extLst>
          </p:cNvPr>
          <p:cNvSpPr/>
          <p:nvPr/>
        </p:nvSpPr>
        <p:spPr>
          <a:xfrm>
            <a:off x="590549" y="6300799"/>
            <a:ext cx="11210925" cy="584775"/>
          </a:xfrm>
          <a:prstGeom prst="rect">
            <a:avLst/>
          </a:prstGeom>
        </p:spPr>
        <p:txBody>
          <a:bodyPr wrap="square">
            <a:spAutoFit/>
          </a:bodyPr>
          <a:lstStyle/>
          <a:p>
            <a:r>
              <a:rPr lang="en-US" sz="1600" dirty="0"/>
              <a:t>“Putting the Size of the Needed COVID-19 Fiscal Response in Perspective,</a:t>
            </a:r>
            <a:r>
              <a:rPr lang="en-US" sz="1600" dirty="0">
                <a:hlinkClick r:id="rId3"/>
              </a:rPr>
              <a:t>” </a:t>
            </a:r>
            <a:r>
              <a:rPr lang="en-US" sz="1600" dirty="0"/>
              <a:t>CBPP, May 4, 2020</a:t>
            </a:r>
            <a:br>
              <a:rPr lang="en-US" sz="800" dirty="0">
                <a:hlinkClick r:id="rId3"/>
              </a:rPr>
            </a:br>
            <a:br>
              <a:rPr lang="en-US" sz="800" dirty="0">
                <a:hlinkClick r:id="rId3"/>
              </a:rPr>
            </a:br>
            <a:r>
              <a:rPr lang="en-US" sz="800" dirty="0">
                <a:hlinkClick r:id="rId3"/>
              </a:rPr>
              <a:t>www.cbpp.org/research/federal-budget/putting-the-size-of-the-needed-covid-19-fiscal-response-in-perspective</a:t>
            </a:r>
            <a:r>
              <a:rPr lang="en-US" sz="800" dirty="0"/>
              <a:t>”,”</a:t>
            </a:r>
          </a:p>
        </p:txBody>
      </p:sp>
      <p:sp>
        <p:nvSpPr>
          <p:cNvPr id="6" name="TextBox 5">
            <a:extLst>
              <a:ext uri="{FF2B5EF4-FFF2-40B4-BE49-F238E27FC236}">
                <a16:creationId xmlns:a16="http://schemas.microsoft.com/office/drawing/2014/main" id="{F89D2DA2-FDAC-4F32-9335-A3D3171C13C8}"/>
              </a:ext>
            </a:extLst>
          </p:cNvPr>
          <p:cNvSpPr txBox="1"/>
          <p:nvPr/>
        </p:nvSpPr>
        <p:spPr>
          <a:xfrm>
            <a:off x="6546395" y="847726"/>
            <a:ext cx="2703176" cy="584775"/>
          </a:xfrm>
          <a:prstGeom prst="rect">
            <a:avLst/>
          </a:prstGeom>
          <a:noFill/>
        </p:spPr>
        <p:txBody>
          <a:bodyPr wrap="none" rtlCol="0">
            <a:spAutoFit/>
          </a:bodyPr>
          <a:lstStyle/>
          <a:p>
            <a:r>
              <a:rPr lang="en-US" sz="3200" dirty="0"/>
              <a:t>Lost US Output</a:t>
            </a:r>
          </a:p>
        </p:txBody>
      </p:sp>
      <p:sp>
        <p:nvSpPr>
          <p:cNvPr id="2" name="Rectangle 1">
            <a:extLst>
              <a:ext uri="{FF2B5EF4-FFF2-40B4-BE49-F238E27FC236}">
                <a16:creationId xmlns:a16="http://schemas.microsoft.com/office/drawing/2014/main" id="{8CD17F4E-46FA-47FC-AC6B-C7D7B6856410}"/>
              </a:ext>
            </a:extLst>
          </p:cNvPr>
          <p:cNvSpPr/>
          <p:nvPr/>
        </p:nvSpPr>
        <p:spPr>
          <a:xfrm>
            <a:off x="1262744" y="119744"/>
            <a:ext cx="10167256" cy="646331"/>
          </a:xfrm>
          <a:prstGeom prst="rect">
            <a:avLst/>
          </a:prstGeom>
        </p:spPr>
        <p:txBody>
          <a:bodyPr wrap="square">
            <a:spAutoFit/>
          </a:bodyPr>
          <a:lstStyle/>
          <a:p>
            <a:r>
              <a:rPr lang="en-US" sz="3600" b="1" dirty="0"/>
              <a:t>1. The economic situation gets worse &amp; worse.</a:t>
            </a:r>
          </a:p>
        </p:txBody>
      </p:sp>
    </p:spTree>
    <p:extLst>
      <p:ext uri="{BB962C8B-B14F-4D97-AF65-F5344CB8AC3E}">
        <p14:creationId xmlns:p14="http://schemas.microsoft.com/office/powerpoint/2010/main" val="25335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5E2D-0835-490B-8985-A78D7A8DAADC}"/>
              </a:ext>
            </a:extLst>
          </p:cNvPr>
          <p:cNvSpPr>
            <a:spLocks noGrp="1"/>
          </p:cNvSpPr>
          <p:nvPr>
            <p:ph type="title"/>
          </p:nvPr>
        </p:nvSpPr>
        <p:spPr>
          <a:xfrm>
            <a:off x="500746" y="-70309"/>
            <a:ext cx="11321142" cy="1325563"/>
          </a:xfrm>
        </p:spPr>
        <p:txBody>
          <a:bodyPr>
            <a:normAutofit/>
          </a:bodyPr>
          <a:lstStyle/>
          <a:p>
            <a:r>
              <a:rPr lang="en-US" sz="3600" b="1" dirty="0">
                <a:latin typeface="+mn-lt"/>
              </a:rPr>
              <a:t>2. Govt. reactions:</a:t>
            </a:r>
            <a:r>
              <a:rPr lang="en-US" sz="3800" b="1" dirty="0">
                <a:latin typeface="+mn-lt"/>
              </a:rPr>
              <a:t> </a:t>
            </a:r>
            <a:r>
              <a:rPr lang="en-US" sz="3800" dirty="0"/>
              <a:t>2020 Fiscal response &gt; 2009, esp. G7</a:t>
            </a:r>
            <a:r>
              <a:rPr lang="en-US" sz="3600" dirty="0"/>
              <a:t>.</a:t>
            </a:r>
          </a:p>
        </p:txBody>
      </p:sp>
      <p:pic>
        <p:nvPicPr>
          <p:cNvPr id="4" name="Content Placeholder 3">
            <a:extLst>
              <a:ext uri="{FF2B5EF4-FFF2-40B4-BE49-F238E27FC236}">
                <a16:creationId xmlns:a16="http://schemas.microsoft.com/office/drawing/2014/main" id="{9747AD7C-FE80-44E6-8742-741469B4B29E}"/>
              </a:ext>
            </a:extLst>
          </p:cNvPr>
          <p:cNvPicPr>
            <a:picLocks noGrp="1" noChangeAspect="1"/>
          </p:cNvPicPr>
          <p:nvPr>
            <p:ph idx="1"/>
          </p:nvPr>
        </p:nvPicPr>
        <p:blipFill>
          <a:blip r:embed="rId2"/>
          <a:stretch>
            <a:fillRect/>
          </a:stretch>
        </p:blipFill>
        <p:spPr>
          <a:xfrm>
            <a:off x="435429" y="1187984"/>
            <a:ext cx="10998021" cy="4803922"/>
          </a:xfrm>
          <a:prstGeom prst="rect">
            <a:avLst/>
          </a:prstGeom>
        </p:spPr>
      </p:pic>
      <p:sp>
        <p:nvSpPr>
          <p:cNvPr id="5" name="Rectangle 4">
            <a:extLst>
              <a:ext uri="{FF2B5EF4-FFF2-40B4-BE49-F238E27FC236}">
                <a16:creationId xmlns:a16="http://schemas.microsoft.com/office/drawing/2014/main" id="{58C317C0-4DE3-4C0A-B43D-06885A9A5A70}"/>
              </a:ext>
            </a:extLst>
          </p:cNvPr>
          <p:cNvSpPr/>
          <p:nvPr/>
        </p:nvSpPr>
        <p:spPr>
          <a:xfrm>
            <a:off x="97971" y="6227520"/>
            <a:ext cx="11607623" cy="600164"/>
          </a:xfrm>
          <a:prstGeom prst="rect">
            <a:avLst/>
          </a:prstGeom>
        </p:spPr>
        <p:txBody>
          <a:bodyPr wrap="square">
            <a:spAutoFit/>
          </a:bodyPr>
          <a:lstStyle/>
          <a:p>
            <a:r>
              <a:rPr lang="en-US" sz="1100" dirty="0"/>
              <a:t>Data sources: IMF 2009a; IMF 2009b; national authorities; and IMF staff estimates as of April 8, 2020. Panel 1 includes above-the-line spending and revenue measures only, weighted by GDP in PPP-adjusted current US dollars. Panel 2 adds below-the-line measures (loans, equity injections) and government guarantees to revenue and expenditure measures adopted in 2020. These are presented in the same panel for ease of reference but are not additive. The decomposition between loans and guarantees is based on available information as of April 8, 2020..</a:t>
            </a:r>
          </a:p>
        </p:txBody>
      </p:sp>
      <p:sp>
        <p:nvSpPr>
          <p:cNvPr id="6" name="Rectangle 5">
            <a:extLst>
              <a:ext uri="{FF2B5EF4-FFF2-40B4-BE49-F238E27FC236}">
                <a16:creationId xmlns:a16="http://schemas.microsoft.com/office/drawing/2014/main" id="{6DB86186-7AD6-4698-82D7-F03D60B0F029}"/>
              </a:ext>
            </a:extLst>
          </p:cNvPr>
          <p:cNvSpPr/>
          <p:nvPr/>
        </p:nvSpPr>
        <p:spPr>
          <a:xfrm>
            <a:off x="968829" y="5976253"/>
            <a:ext cx="10069286" cy="369332"/>
          </a:xfrm>
          <a:prstGeom prst="rect">
            <a:avLst/>
          </a:prstGeom>
        </p:spPr>
        <p:txBody>
          <a:bodyPr wrap="square">
            <a:spAutoFit/>
          </a:bodyPr>
          <a:lstStyle/>
          <a:p>
            <a:r>
              <a:rPr lang="en-US" dirty="0"/>
              <a:t>FISCAL MONITOR: POLICIES TO SUPPORT PEOPLE DURING THE COVID-19 PANDEMIC, IMF, May 2020</a:t>
            </a:r>
          </a:p>
        </p:txBody>
      </p:sp>
    </p:spTree>
    <p:extLst>
      <p:ext uri="{BB962C8B-B14F-4D97-AF65-F5344CB8AC3E}">
        <p14:creationId xmlns:p14="http://schemas.microsoft.com/office/powerpoint/2010/main" val="309872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18FF-1D30-44E4-9111-10BEAA426138}"/>
              </a:ext>
            </a:extLst>
          </p:cNvPr>
          <p:cNvSpPr>
            <a:spLocks noGrp="1"/>
          </p:cNvSpPr>
          <p:nvPr>
            <p:ph type="title"/>
          </p:nvPr>
        </p:nvSpPr>
        <p:spPr>
          <a:xfrm>
            <a:off x="71120" y="-143510"/>
            <a:ext cx="12033794" cy="1287145"/>
          </a:xfrm>
        </p:spPr>
        <p:txBody>
          <a:bodyPr>
            <a:normAutofit/>
          </a:bodyPr>
          <a:lstStyle/>
          <a:p>
            <a:r>
              <a:rPr lang="en-US" sz="3600" b="1" dirty="0">
                <a:latin typeface="+mn-lt"/>
              </a:rPr>
              <a:t>  3. Time to re-open the economy?  </a:t>
            </a:r>
            <a:r>
              <a:rPr lang="en-US" sz="3600" dirty="0"/>
              <a:t>Deaths have barely peaked.</a:t>
            </a:r>
          </a:p>
        </p:txBody>
      </p:sp>
      <p:pic>
        <p:nvPicPr>
          <p:cNvPr id="4" name="Content Placeholder 3">
            <a:extLst>
              <a:ext uri="{FF2B5EF4-FFF2-40B4-BE49-F238E27FC236}">
                <a16:creationId xmlns:a16="http://schemas.microsoft.com/office/drawing/2014/main" id="{27CA81D0-4DF9-418C-9412-137E5E10B4F1}"/>
              </a:ext>
            </a:extLst>
          </p:cNvPr>
          <p:cNvPicPr>
            <a:picLocks noGrp="1" noChangeAspect="1"/>
          </p:cNvPicPr>
          <p:nvPr>
            <p:ph idx="1"/>
          </p:nvPr>
        </p:nvPicPr>
        <p:blipFill>
          <a:blip r:embed="rId2"/>
          <a:stretch>
            <a:fillRect/>
          </a:stretch>
        </p:blipFill>
        <p:spPr>
          <a:xfrm>
            <a:off x="561975" y="917331"/>
            <a:ext cx="11125199" cy="5207243"/>
          </a:xfrm>
          <a:prstGeom prst="rect">
            <a:avLst/>
          </a:prstGeom>
        </p:spPr>
      </p:pic>
      <p:sp>
        <p:nvSpPr>
          <p:cNvPr id="5" name="Rectangle: Rounded Corners 4">
            <a:extLst>
              <a:ext uri="{FF2B5EF4-FFF2-40B4-BE49-F238E27FC236}">
                <a16:creationId xmlns:a16="http://schemas.microsoft.com/office/drawing/2014/main" id="{63589698-CA7D-4E06-8E2D-0EF3B6FC63E4}"/>
              </a:ext>
            </a:extLst>
          </p:cNvPr>
          <p:cNvSpPr/>
          <p:nvPr/>
        </p:nvSpPr>
        <p:spPr>
          <a:xfrm>
            <a:off x="7371510" y="2625535"/>
            <a:ext cx="656955" cy="24079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4B51784-627D-4C5C-BF0E-A627B31639FE}"/>
              </a:ext>
            </a:extLst>
          </p:cNvPr>
          <p:cNvSpPr/>
          <p:nvPr/>
        </p:nvSpPr>
        <p:spPr>
          <a:xfrm>
            <a:off x="6443366" y="2549392"/>
            <a:ext cx="542938" cy="2189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5F55775-1BD1-4E32-95AF-57BBDAEFDB67}"/>
              </a:ext>
            </a:extLst>
          </p:cNvPr>
          <p:cNvSpPr/>
          <p:nvPr/>
        </p:nvSpPr>
        <p:spPr>
          <a:xfrm>
            <a:off x="5998732" y="2310817"/>
            <a:ext cx="370834" cy="320492"/>
          </a:xfrm>
          <a:prstGeom prst="roundRect">
            <a:avLst/>
          </a:prstGeom>
          <a:noFill/>
          <a:ln w="57150">
            <a:solidFill>
              <a:srgbClr val="003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E3F5735-A37D-45C2-B87C-71240C82C3E5}"/>
              </a:ext>
            </a:extLst>
          </p:cNvPr>
          <p:cNvSpPr/>
          <p:nvPr/>
        </p:nvSpPr>
        <p:spPr>
          <a:xfrm>
            <a:off x="6606837" y="1761479"/>
            <a:ext cx="493580" cy="240790"/>
          </a:xfrm>
          <a:prstGeom prst="roundRect">
            <a:avLst/>
          </a:prstGeom>
          <a:noFill/>
          <a:ln w="57150">
            <a:solidFill>
              <a:srgbClr val="003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29CC3B-1A44-4CDA-9BF7-719B9FDFBF17}"/>
              </a:ext>
            </a:extLst>
          </p:cNvPr>
          <p:cNvSpPr txBox="1"/>
          <p:nvPr/>
        </p:nvSpPr>
        <p:spPr>
          <a:xfrm>
            <a:off x="463283" y="6277056"/>
            <a:ext cx="11426654" cy="369332"/>
          </a:xfrm>
          <a:prstGeom prst="rect">
            <a:avLst/>
          </a:prstGeom>
          <a:solidFill>
            <a:schemeClr val="bg1"/>
          </a:solidFill>
          <a:ln w="57150">
            <a:solidFill>
              <a:schemeClr val="bg2">
                <a:lumMod val="75000"/>
              </a:schemeClr>
            </a:solidFill>
          </a:ln>
        </p:spPr>
        <p:txBody>
          <a:bodyPr wrap="none" rtlCol="0">
            <a:spAutoFit/>
          </a:bodyPr>
          <a:lstStyle/>
          <a:p>
            <a:r>
              <a:rPr lang="en-US" dirty="0"/>
              <a:t>Note: Excess mortality in 14 countries runs about 60% above reported Covid19 death tolls</a:t>
            </a:r>
            <a:r>
              <a:rPr lang="en-US" sz="1600" dirty="0"/>
              <a:t>.</a:t>
            </a:r>
            <a:r>
              <a:rPr lang="en-US" sz="800" dirty="0"/>
              <a:t>  </a:t>
            </a:r>
            <a:r>
              <a:rPr lang="en-US" sz="800" dirty="0">
                <a:hlinkClick r:id="rId3"/>
              </a:rPr>
              <a:t>www.ft.com/content/6bd88b7d-3386-4543-b2e9-0d5c6fac846c</a:t>
            </a:r>
            <a:endParaRPr lang="en-US" sz="800" dirty="0"/>
          </a:p>
        </p:txBody>
      </p:sp>
      <p:sp>
        <p:nvSpPr>
          <p:cNvPr id="10" name="Rectangle: Rounded Corners 9">
            <a:extLst>
              <a:ext uri="{FF2B5EF4-FFF2-40B4-BE49-F238E27FC236}">
                <a16:creationId xmlns:a16="http://schemas.microsoft.com/office/drawing/2014/main" id="{36597640-86E2-45C7-A7F3-6E049DE1E0EF}"/>
              </a:ext>
            </a:extLst>
          </p:cNvPr>
          <p:cNvSpPr/>
          <p:nvPr/>
        </p:nvSpPr>
        <p:spPr>
          <a:xfrm>
            <a:off x="10560946" y="4527808"/>
            <a:ext cx="597232" cy="240790"/>
          </a:xfrm>
          <a:prstGeom prst="roundRect">
            <a:avLst/>
          </a:prstGeom>
          <a:noFill/>
          <a:ln w="57150">
            <a:solidFill>
              <a:srgbClr val="EC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6007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0980-0713-4DB8-AD4E-2C2B726F70B6}"/>
              </a:ext>
            </a:extLst>
          </p:cNvPr>
          <p:cNvSpPr>
            <a:spLocks noGrp="1"/>
          </p:cNvSpPr>
          <p:nvPr>
            <p:ph type="title"/>
          </p:nvPr>
        </p:nvSpPr>
        <p:spPr>
          <a:xfrm>
            <a:off x="108854" y="354239"/>
            <a:ext cx="11985171" cy="1325563"/>
          </a:xfrm>
        </p:spPr>
        <p:txBody>
          <a:bodyPr>
            <a:normAutofit fontScale="90000"/>
          </a:bodyPr>
          <a:lstStyle/>
          <a:p>
            <a:pPr algn="ctr"/>
            <a:r>
              <a:rPr lang="en-US" sz="4000" b="1" dirty="0">
                <a:latin typeface="+mn-lt"/>
              </a:rPr>
              <a:t>4. Debt sustainability:  </a:t>
            </a:r>
            <a:br>
              <a:rPr lang="en-US" sz="4200" dirty="0">
                <a:latin typeface="+mn-lt"/>
              </a:rPr>
            </a:br>
            <a:r>
              <a:rPr lang="en-US" sz="4000" dirty="0"/>
              <a:t>A tradeoff between health &amp; re-opening the economy is illusory </a:t>
            </a:r>
            <a:br>
              <a:rPr lang="en-US" sz="4000" dirty="0"/>
            </a:br>
            <a:r>
              <a:rPr lang="en-US" sz="4000" dirty="0"/>
              <a:t>– but the tradeoff with debt sustainability is real.</a:t>
            </a:r>
          </a:p>
        </p:txBody>
      </p:sp>
      <p:pic>
        <p:nvPicPr>
          <p:cNvPr id="4" name="Content Placeholder 3">
            <a:extLst>
              <a:ext uri="{FF2B5EF4-FFF2-40B4-BE49-F238E27FC236}">
                <a16:creationId xmlns:a16="http://schemas.microsoft.com/office/drawing/2014/main" id="{3528899F-C118-4116-AE41-17F7AEC4A977}"/>
              </a:ext>
            </a:extLst>
          </p:cNvPr>
          <p:cNvPicPr>
            <a:picLocks noGrp="1" noChangeAspect="1"/>
          </p:cNvPicPr>
          <p:nvPr>
            <p:ph idx="1"/>
          </p:nvPr>
        </p:nvPicPr>
        <p:blipFill>
          <a:blip r:embed="rId2"/>
          <a:stretch>
            <a:fillRect/>
          </a:stretch>
        </p:blipFill>
        <p:spPr>
          <a:xfrm>
            <a:off x="1251860" y="1912602"/>
            <a:ext cx="7445827" cy="4769412"/>
          </a:xfrm>
          <a:prstGeom prst="rect">
            <a:avLst/>
          </a:prstGeom>
        </p:spPr>
      </p:pic>
      <p:sp>
        <p:nvSpPr>
          <p:cNvPr id="5" name="TextBox 4">
            <a:extLst>
              <a:ext uri="{FF2B5EF4-FFF2-40B4-BE49-F238E27FC236}">
                <a16:creationId xmlns:a16="http://schemas.microsoft.com/office/drawing/2014/main" id="{1B5A555B-C224-403D-B2DB-95BD524B9683}"/>
              </a:ext>
            </a:extLst>
          </p:cNvPr>
          <p:cNvSpPr txBox="1"/>
          <p:nvPr/>
        </p:nvSpPr>
        <p:spPr>
          <a:xfrm>
            <a:off x="8899075" y="5596617"/>
            <a:ext cx="3055645" cy="954107"/>
          </a:xfrm>
          <a:prstGeom prst="rect">
            <a:avLst/>
          </a:prstGeom>
          <a:noFill/>
        </p:spPr>
        <p:txBody>
          <a:bodyPr wrap="none" rtlCol="0">
            <a:spAutoFit/>
          </a:bodyPr>
          <a:lstStyle/>
          <a:p>
            <a:r>
              <a:rPr lang="en-US" sz="2400" dirty="0"/>
              <a:t>From </a:t>
            </a:r>
            <a:r>
              <a:rPr lang="en-US" sz="2400" i="1" dirty="0"/>
              <a:t>The Economist</a:t>
            </a:r>
          </a:p>
          <a:p>
            <a:r>
              <a:rPr lang="en-US" sz="2400" dirty="0"/>
              <a:t>April 30, 2020</a:t>
            </a:r>
          </a:p>
          <a:p>
            <a:r>
              <a:rPr lang="en-US" sz="800" dirty="0">
                <a:hlinkClick r:id="rId3"/>
              </a:rPr>
              <a:t>www.economist.com/the-world-this-week/2020/04/30/kals-cartoon</a:t>
            </a:r>
            <a:endParaRPr lang="en-US" sz="800" dirty="0"/>
          </a:p>
        </p:txBody>
      </p:sp>
    </p:spTree>
    <p:extLst>
      <p:ext uri="{BB962C8B-B14F-4D97-AF65-F5344CB8AC3E}">
        <p14:creationId xmlns:p14="http://schemas.microsoft.com/office/powerpoint/2010/main" val="86990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DB84-366C-4A05-BEA3-5A04F5B687F3}"/>
              </a:ext>
            </a:extLst>
          </p:cNvPr>
          <p:cNvSpPr>
            <a:spLocks noGrp="1"/>
          </p:cNvSpPr>
          <p:nvPr>
            <p:ph type="ctrTitle"/>
          </p:nvPr>
        </p:nvSpPr>
        <p:spPr>
          <a:xfrm>
            <a:off x="1524000" y="1798637"/>
            <a:ext cx="9144000" cy="2573337"/>
          </a:xfrm>
        </p:spPr>
        <p:txBody>
          <a:bodyPr>
            <a:normAutofit/>
          </a:bodyPr>
          <a:lstStyle/>
          <a:p>
            <a:br>
              <a:rPr lang="en-US" sz="4000" b="1" dirty="0"/>
            </a:br>
            <a:br>
              <a:rPr lang="en-US" sz="3100" dirty="0"/>
            </a:br>
            <a:endParaRPr lang="en-US" sz="3100" dirty="0"/>
          </a:p>
        </p:txBody>
      </p:sp>
      <p:sp>
        <p:nvSpPr>
          <p:cNvPr id="3" name="Rectangle 2">
            <a:extLst>
              <a:ext uri="{FF2B5EF4-FFF2-40B4-BE49-F238E27FC236}">
                <a16:creationId xmlns:a16="http://schemas.microsoft.com/office/drawing/2014/main" id="{2532F90A-8406-4BDA-8E6E-81F77ABB111A}"/>
              </a:ext>
            </a:extLst>
          </p:cNvPr>
          <p:cNvSpPr/>
          <p:nvPr/>
        </p:nvSpPr>
        <p:spPr>
          <a:xfrm>
            <a:off x="2340431" y="258292"/>
            <a:ext cx="7413170" cy="769441"/>
          </a:xfrm>
          <a:prstGeom prst="rect">
            <a:avLst/>
          </a:prstGeom>
        </p:spPr>
        <p:txBody>
          <a:bodyPr wrap="square">
            <a:spAutoFit/>
          </a:bodyPr>
          <a:lstStyle/>
          <a:p>
            <a:r>
              <a:rPr lang="en-US" sz="4400" dirty="0"/>
              <a:t>Addressing the COVID-19 Crisis </a:t>
            </a:r>
            <a:r>
              <a:rPr lang="en-US" sz="4000" dirty="0">
                <a:effectLst/>
              </a:rPr>
              <a:t> </a:t>
            </a:r>
            <a:endParaRPr lang="en-US" sz="4400" dirty="0"/>
          </a:p>
        </p:txBody>
      </p:sp>
      <p:pic>
        <p:nvPicPr>
          <p:cNvPr id="6" name="Picture 5" descr="A train on a train track with buildings in the background&#10;&#10;Description automatically generated">
            <a:extLst>
              <a:ext uri="{FF2B5EF4-FFF2-40B4-BE49-F238E27FC236}">
                <a16:creationId xmlns:a16="http://schemas.microsoft.com/office/drawing/2014/main" id="{FE066B27-2CBC-49DB-B9B2-D146E335A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05" y="1137806"/>
            <a:ext cx="7413169" cy="5559876"/>
          </a:xfrm>
          <a:prstGeom prst="rect">
            <a:avLst/>
          </a:prstGeom>
        </p:spPr>
      </p:pic>
    </p:spTree>
    <p:extLst>
      <p:ext uri="{BB962C8B-B14F-4D97-AF65-F5344CB8AC3E}">
        <p14:creationId xmlns:p14="http://schemas.microsoft.com/office/powerpoint/2010/main" val="3753128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263</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Panel: Addressing the COVID-19 Crisis   Virtual 2020 MPA/ID Celebration   Friday, May 8, 2020, 2-3:30pm</vt:lpstr>
      <vt:lpstr>Addressing the COVID-19 Crisis in the Advanced Economies</vt:lpstr>
      <vt:lpstr>PowerPoint Presentation</vt:lpstr>
      <vt:lpstr>2. Govt. reactions: 2020 Fiscal response &gt; 2009, esp. G7.</vt:lpstr>
      <vt:lpstr>  3. Time to re-open the economy?  Deaths have barely peaked.</vt:lpstr>
      <vt:lpstr>4. Debt sustainability:   A tradeoff between health &amp; re-opening the economy is illusory  – but the tradeoff with debt sustainability is real.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Frankel, Jeffrey A.</dc:creator>
  <cp:lastModifiedBy>Frankel, Jeffrey A.</cp:lastModifiedBy>
  <cp:revision>21</cp:revision>
  <cp:lastPrinted>2020-05-08T18:04:23Z</cp:lastPrinted>
  <dcterms:created xsi:type="dcterms:W3CDTF">2020-05-08T16:02:27Z</dcterms:created>
  <dcterms:modified xsi:type="dcterms:W3CDTF">2020-05-08T20:07:26Z</dcterms:modified>
</cp:coreProperties>
</file>