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363" r:id="rId2"/>
    <p:sldId id="256" r:id="rId3"/>
    <p:sldId id="257" r:id="rId4"/>
    <p:sldId id="258" r:id="rId5"/>
    <p:sldId id="259" r:id="rId6"/>
    <p:sldId id="260" r:id="rId7"/>
    <p:sldId id="261" r:id="rId8"/>
    <p:sldId id="296" r:id="rId9"/>
    <p:sldId id="299" r:id="rId10"/>
    <p:sldId id="300" r:id="rId11"/>
    <p:sldId id="301" r:id="rId12"/>
    <p:sldId id="280" r:id="rId13"/>
    <p:sldId id="337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4" r:id="rId26"/>
    <p:sldId id="365" r:id="rId27"/>
    <p:sldId id="366" r:id="rId28"/>
    <p:sldId id="367" r:id="rId29"/>
    <p:sldId id="368" r:id="rId30"/>
    <p:sldId id="369" r:id="rId31"/>
    <p:sldId id="370" r:id="rId32"/>
    <p:sldId id="371" r:id="rId33"/>
    <p:sldId id="372" r:id="rId34"/>
    <p:sldId id="373" r:id="rId35"/>
    <p:sldId id="374" r:id="rId36"/>
    <p:sldId id="375" r:id="rId37"/>
    <p:sldId id="376" r:id="rId38"/>
    <p:sldId id="304" r:id="rId39"/>
    <p:sldId id="305" r:id="rId40"/>
    <p:sldId id="306" r:id="rId41"/>
    <p:sldId id="338" r:id="rId42"/>
    <p:sldId id="339" r:id="rId43"/>
    <p:sldId id="340" r:id="rId44"/>
    <p:sldId id="341" r:id="rId45"/>
    <p:sldId id="342" r:id="rId46"/>
    <p:sldId id="343" r:id="rId47"/>
    <p:sldId id="344" r:id="rId48"/>
    <p:sldId id="345" r:id="rId49"/>
    <p:sldId id="346" r:id="rId50"/>
    <p:sldId id="347" r:id="rId51"/>
    <p:sldId id="377" r:id="rId52"/>
    <p:sldId id="378" r:id="rId5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6A22F"/>
    <a:srgbClr val="00642D"/>
    <a:srgbClr val="0E2412"/>
    <a:srgbClr val="133319"/>
    <a:srgbClr val="411817"/>
    <a:srgbClr val="4C2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69" autoAdjust="0"/>
  </p:normalViewPr>
  <p:slideViewPr>
    <p:cSldViewPr>
      <p:cViewPr>
        <p:scale>
          <a:sx n="72" d="100"/>
          <a:sy n="72" d="100"/>
        </p:scale>
        <p:origin x="-2754" y="-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6C0275-F0BA-469D-93A0-9B2454267E47}" type="datetimeFigureOut">
              <a:rPr lang="en-US"/>
              <a:pPr>
                <a:defRPr/>
              </a:pPr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DEE0E4-2481-4201-A8A0-A05051A10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0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CDAEF9-ACC4-40CF-9601-575915C9A221}" type="datetimeFigureOut">
              <a:rPr lang="en-US"/>
              <a:pPr>
                <a:defRPr/>
              </a:pPr>
              <a:t>4/21/2014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3AF66D-C087-4853-84B2-C0B8D9BBF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07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7CDD674-2EEC-4071-B94F-12714A899C90}" type="slidenum">
              <a:rPr lang="en-US" altLang="en-US" sz="1200"/>
              <a:pPr algn="r" eaLnBrk="1" hangingPunct="1"/>
              <a:t>13</a:t>
            </a:fld>
            <a:endParaRPr lang="en-US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0D063C5-1A4B-4C89-AB7B-056BA29AEE86}" type="slidenum">
              <a:rPr lang="en-US" altLang="en-US" sz="1200"/>
              <a:pPr algn="r" eaLnBrk="1" hangingPunct="1"/>
              <a:t>14</a:t>
            </a:fld>
            <a:endParaRPr lang="en-US" altLang="en-U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28907B9-D6A9-4897-9068-7B9608F91826}" type="slidenum">
              <a:rPr lang="en-US" altLang="en-US" sz="1200"/>
              <a:pPr algn="r" eaLnBrk="1" hangingPunct="1"/>
              <a:t>15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68E4274-8681-4F78-AFF5-9C12FC686723}" type="slidenum">
              <a:rPr lang="en-US" altLang="en-US" sz="1200"/>
              <a:pPr algn="r" eaLnBrk="1" hangingPunct="1"/>
              <a:t>18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33D7D02-D8D6-45FE-8362-E8E23A2CC8A8}" type="slidenum">
              <a:rPr lang="en-US" altLang="en-US" sz="1200"/>
              <a:pPr algn="r" eaLnBrk="1" hangingPunct="1"/>
              <a:t>19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601FB52-463F-40CF-B022-C82853908B67}" type="slidenum">
              <a:rPr lang="en-US" altLang="en-US" sz="1200"/>
              <a:pPr algn="r" eaLnBrk="1" hangingPunct="1"/>
              <a:t>20</a:t>
            </a:fld>
            <a:endParaRPr lang="en-US" alt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E92344D-B03C-484B-A985-9A73BA9A064C}" type="slidenum">
              <a:rPr lang="en-US" altLang="en-US" sz="1200"/>
              <a:pPr algn="r" eaLnBrk="1" hangingPunct="1"/>
              <a:t>22</a:t>
            </a:fld>
            <a:endParaRPr lang="en-US" alt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27D17AE-A83F-4D0D-9A09-6C2842891FAF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en-US" smtClean="0"/>
          </a:p>
        </p:txBody>
      </p:sp>
      <p:sp>
        <p:nvSpPr>
          <p:cNvPr id="71683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B8100F8-0FB3-4EB6-AD27-DF4578E5A628}" type="slidenum">
              <a:rPr lang="en-US" altLang="en-US" sz="1200">
                <a:latin typeface="Tahoma" pitchFamily="34" charset="0"/>
              </a:rPr>
              <a:pPr algn="r" eaLnBrk="1" hangingPunct="1"/>
              <a:t>28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95E3CE1-0E6C-4A6C-898E-FC2A83C695B5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en-US" smtClean="0"/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CA21751-2E8C-4412-8E43-F3D906C54647}" type="slidenum">
              <a:rPr lang="en-US" altLang="en-US" sz="1200">
                <a:latin typeface="Tahoma" pitchFamily="34" charset="0"/>
              </a:rPr>
              <a:pPr algn="r" eaLnBrk="1" hangingPunct="1"/>
              <a:t>29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B229265-8966-413E-B87F-C0E0BEE3BE7B}" type="slidenum">
              <a:rPr lang="en-US" altLang="en-US" sz="1200"/>
              <a:pPr algn="r" eaLnBrk="1" hangingPunct="1"/>
              <a:t>33</a:t>
            </a:fld>
            <a:endParaRPr lang="en-US" altLang="en-US" sz="1200"/>
          </a:p>
        </p:txBody>
      </p:sp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0ACF8CF-74ED-40DC-B9FE-FD9AAB3524F3}" type="slidenum">
              <a:rPr lang="en-US" altLang="en-US" sz="1200">
                <a:latin typeface="Times New Roman" pitchFamily="18" charset="0"/>
                <a:cs typeface="Times New Roman" pitchFamily="18" charset="0"/>
              </a:rPr>
              <a:pPr algn="r" eaLnBrk="1" hangingPunct="1"/>
              <a:t>33</a:t>
            </a:fld>
            <a:endParaRPr lang="en-US" alt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81D0F32-A2B9-4B92-B24B-7CA9C7628C03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A5B155F-A653-47CE-AAC4-D5D558E26F92}" type="slidenum">
              <a:rPr lang="en-US" altLang="en-US" sz="1200">
                <a:latin typeface="Times New Roman" pitchFamily="18" charset="0"/>
                <a:cs typeface="Times New Roman" pitchFamily="18" charset="0"/>
              </a:rPr>
              <a:pPr algn="r" eaLnBrk="1" hangingPunct="1"/>
              <a:t>34</a:t>
            </a:fld>
            <a:endParaRPr lang="en-US" alt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16BD8E4-C7AC-4733-B411-4EEA0FA754FA}" type="slidenum">
              <a:rPr lang="en-US" altLang="en-US" sz="1200">
                <a:latin typeface="Times New Roman" pitchFamily="18" charset="0"/>
                <a:cs typeface="Times New Roman" pitchFamily="18" charset="0"/>
              </a:rPr>
              <a:pPr algn="r" eaLnBrk="1" hangingPunct="1"/>
              <a:t>35</a:t>
            </a:fld>
            <a:endParaRPr lang="en-US" alt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99C7386-3602-446E-AC34-2DF51589785A}" type="slidenum">
              <a:rPr lang="en-US" altLang="en-US" sz="1200"/>
              <a:pPr algn="r" eaLnBrk="1" hangingPunct="1"/>
              <a:t>36</a:t>
            </a:fld>
            <a:endParaRPr lang="en-US" alt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D09FF1D-AA9A-46FD-ACD3-7E60879C6FAF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alt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1033049-36E2-418D-833E-09399FE8452B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alt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5ED62AA-E78A-473F-AFFD-7CA0E1E66448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0040A7D-7EA7-410E-934E-D965FB764830}" type="slidenum">
              <a:rPr lang="en-US" altLang="en-US" sz="1200"/>
              <a:pPr algn="r" eaLnBrk="1" hangingPunct="1"/>
              <a:t>47</a:t>
            </a:fld>
            <a:endParaRPr lang="en-US" altLang="en-US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950F986-3342-4B8C-B82C-6E901B693FC5}" type="slidenum">
              <a:rPr lang="en-US" altLang="en-US" sz="1200"/>
              <a:pPr algn="r" eaLnBrk="1" hangingPunct="1"/>
              <a:t>48</a:t>
            </a:fld>
            <a:endParaRPr lang="en-US" altLang="en-US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keep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B39E1BB-77A0-450C-B45D-27F4F8A8FEB5}" type="slidenum">
              <a:rPr lang="en-US" altLang="en-US" sz="1200"/>
              <a:pPr algn="r" eaLnBrk="1" hangingPunct="1"/>
              <a:t>49</a:t>
            </a:fld>
            <a:endParaRPr lang="en-US" altLang="en-US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32B6A6E-74E0-4F07-ACB7-9E0AA2FA461D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alt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CCD0BE2-8472-4AF4-9C99-479FED00204A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22B8D-CB1E-40CB-9A7D-D97E35C36D9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71C14A1-AAC9-4F09-8207-68FA8D366122}" type="slidenum">
              <a:rPr lang="en-US" altLang="en-US" sz="1200"/>
              <a:pPr algn="r" eaLnBrk="1" hangingPunct="1"/>
              <a:t>9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2800EBE-6F10-43FD-911C-8C8604E55F51}" type="slidenum">
              <a:rPr lang="en-US" altLang="en-US" sz="1200"/>
              <a:pPr algn="r" eaLnBrk="1" hangingPunct="1"/>
              <a:t>10</a:t>
            </a:fld>
            <a:endParaRPr lang="en-US" alt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594ACB6-9411-4F52-AE02-0C733DE512F3}" type="slidenum">
              <a:rPr lang="en-US" altLang="en-US" sz="1200"/>
              <a:pPr algn="r" eaLnBrk="1" hangingPunct="1"/>
              <a:t>11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8FBE7-543E-494E-9500-8773626445EF}" type="datetimeFigureOut">
              <a:rPr lang="en-US"/>
              <a:pPr>
                <a:defRPr/>
              </a:pPr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318C8-9B58-4B3C-AA8A-91898E2A7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9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50391-A52D-4885-8650-93173AA6B069}" type="datetimeFigureOut">
              <a:rPr lang="en-US"/>
              <a:pPr>
                <a:defRPr/>
              </a:pPr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A9649-C051-4D5F-A0CA-7CDF80959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16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E1F76-0001-40A3-9E8A-C2A64EFE57B4}" type="datetimeFigureOut">
              <a:rPr lang="en-US"/>
              <a:pPr>
                <a:defRPr/>
              </a:pPr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B0B95-40AC-4AF2-BB62-AC7F01261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5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0F3CD-13E5-4469-887C-22997FD6DFE3}" type="datetimeFigureOut">
              <a:rPr lang="en-US"/>
              <a:pPr>
                <a:defRPr/>
              </a:pPr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3A105-D9F7-47C8-BAD1-9D2124827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0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E3244-B2A1-4B4D-B231-E4A4283B1469}" type="datetimeFigureOut">
              <a:rPr lang="en-US"/>
              <a:pPr>
                <a:defRPr/>
              </a:pPr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C24BC-2A84-4B12-8DAD-25072407F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10B9A-7DC5-4DB1-A8A9-89272024FFD5}" type="datetimeFigureOut">
              <a:rPr lang="en-US"/>
              <a:pPr>
                <a:defRPr/>
              </a:pPr>
              <a:t>4/21/2014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4E211-B2B6-4B0A-B795-CCB9715E9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18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4EACD-8021-46D2-BA98-709334248E7B}" type="datetimeFigureOut">
              <a:rPr lang="en-US"/>
              <a:pPr>
                <a:defRPr/>
              </a:pPr>
              <a:t>4/21/2014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BFE29-1C59-4667-A00D-B0C0E984D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0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D316B-A2EE-4786-98CD-011DB5C0233E}" type="datetimeFigureOut">
              <a:rPr lang="en-US"/>
              <a:pPr>
                <a:defRPr/>
              </a:pPr>
              <a:t>4/21/2014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9C046-FCB6-4D2B-B3AA-56A0E4EBC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9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EFD5C-A450-44DE-B849-AA06FBEDFA7F}" type="datetimeFigureOut">
              <a:rPr lang="en-US"/>
              <a:pPr>
                <a:defRPr/>
              </a:pPr>
              <a:t>4/21/2014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1893E-EC4F-42EC-9A90-CA2CF8074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2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F3E23-FC95-4DBC-9FB8-C3AB1E7DAAEC}" type="datetimeFigureOut">
              <a:rPr lang="en-US"/>
              <a:pPr>
                <a:defRPr/>
              </a:pPr>
              <a:t>4/21/2014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F8460-9EA0-4F99-874A-21EA12AF6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4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D7BEB-ED6D-45E5-8F4C-DAA62CF7B809}" type="datetimeFigureOut">
              <a:rPr lang="en-US"/>
              <a:pPr>
                <a:defRPr/>
              </a:pPr>
              <a:t>4/21/2014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FC88F-B362-42BC-B74D-E38799A57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24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4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70A60E-769F-417C-8959-BDCAFC5C865F}" type="datetimeFigureOut">
              <a:rPr lang="en-US"/>
              <a:pPr>
                <a:defRPr/>
              </a:pPr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71A77A-223D-4274-BF58-E2C28C96E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5.wmf"/><Relationship Id="rId18" Type="http://schemas.openxmlformats.org/officeDocument/2006/relationships/image" Target="../media/image29.jpeg"/><Relationship Id="rId26" Type="http://schemas.openxmlformats.org/officeDocument/2006/relationships/hyperlink" Target="http://www.google.com/imgres?imgurl=http://www.oilempire.us/oil-jpg/LNGTanker.jpg&amp;imgrefurl=http://www.oilempire.us/lng.html&amp;usg=__RZWGgfwENwlNw5mnGloPzPUq7AA=&amp;h=465&amp;w=751&amp;sz=30&amp;hl=en&amp;start=42&amp;zoom=1&amp;um=1&amp;itbs=1&amp;tbnid=2-9Yo3LG06sjIM:&amp;tbnh=87&amp;tbnw=141&amp;prev=/images?q=natural+gas&amp;start=21&amp;um=1&amp;hl=en&amp;sa=N&amp;rlz=1T4RNWE_enUS312US312&amp;ndsp=21&amp;tbs=isch:1" TargetMode="External"/><Relationship Id="rId3" Type="http://schemas.openxmlformats.org/officeDocument/2006/relationships/image" Target="../media/image15.jpeg"/><Relationship Id="rId21" Type="http://schemas.openxmlformats.org/officeDocument/2006/relationships/image" Target="../media/image32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hyperlink" Target="http://www.google.com/imgres?imgurl=http://www.treehugger.com/gm-rice-h-i-001.jpg&amp;imgrefurl=http://www.treehugger.com/files/2008/02/genetically_modified_rice_china.php&amp;usg=__l4Gk4zugcfoew8LhtqVDHDiHFoI=&amp;h=300&amp;w=468&amp;sz=47&amp;hl=en&amp;start=6&amp;zoom=1&amp;um=1&amp;itbs=1&amp;tbnid=sfvOkFtVwZnkpM:&amp;tbnh=82&amp;tbnw=128&amp;prev=/images?q=rice&amp;um=1&amp;hl=en&amp;sa=N&amp;rlz=1T4GGLL_enUS309US342&amp;tbs=isch:1&amp;ei=G4M0TczJIcT7lweJ1IyVCg" TargetMode="External"/><Relationship Id="rId25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8.jpeg"/><Relationship Id="rId20" Type="http://schemas.openxmlformats.org/officeDocument/2006/relationships/image" Target="../media/image31.jpeg"/><Relationship Id="rId29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wmf"/><Relationship Id="rId24" Type="http://schemas.openxmlformats.org/officeDocument/2006/relationships/hyperlink" Target="http://www.google.com/imgres?imgurl=http://www.aluminum.org/Images/ContentImages/quarry.jpg&amp;imgrefurl=http://www.aluminum.org/Content/NavigationMenu/TheIndustry/Alumina/default.htm&amp;usg=__fU6oz1a12FBhLDZgpH0urXNuK_s=&amp;h=200&amp;w=300&amp;sz=18&amp;hl=en&amp;start=22&amp;zoom=1&amp;um=1&amp;itbs=1&amp;tbnid=ETcEiBEV7KjpAM:&amp;tbnh=77&amp;tbnw=116&amp;prev=/images?q=aluminum+ore&amp;start=20&amp;um=1&amp;hl=en&amp;sa=N&amp;rlz=1T4GGLL_enUS309US342&amp;ndsp=20&amp;tbs=isch:1" TargetMode="External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23" Type="http://schemas.openxmlformats.org/officeDocument/2006/relationships/image" Target="../media/image33.jpeg"/><Relationship Id="rId28" Type="http://schemas.openxmlformats.org/officeDocument/2006/relationships/hyperlink" Target="http://www.google.com/imgres?imgurl=http://elements.vanderkrogt.net/images/elements/Tin_ore_from_Cornwall.jpg&amp;imgrefurl=http://elements.vanderkrogt.net/element.php?sym=Sn&amp;usg=__GJ7S0denCKYkEzc-vSrglPz2WaQ=&amp;h=364&amp;w=392&amp;sz=26&amp;hl=en&amp;start=2&amp;zoom=1&amp;um=1&amp;itbs=1&amp;tbnid=hbhzPDNYlXFRrM:&amp;tbnh=114&amp;tbnw=123&amp;prev=/images?q=tin&amp;um=1&amp;hl=en&amp;sa=N&amp;rlz=1T4RNWE_enUS312US312&amp;tbs=isch:1" TargetMode="External"/><Relationship Id="rId10" Type="http://schemas.openxmlformats.org/officeDocument/2006/relationships/image" Target="../media/image22.wmf"/><Relationship Id="rId19" Type="http://schemas.openxmlformats.org/officeDocument/2006/relationships/image" Target="../media/image30.jpeg"/><Relationship Id="rId31" Type="http://schemas.openxmlformats.org/officeDocument/2006/relationships/image" Target="../media/image37.jpeg"/><Relationship Id="rId4" Type="http://schemas.openxmlformats.org/officeDocument/2006/relationships/image" Target="../media/image16.jpeg"/><Relationship Id="rId9" Type="http://schemas.openxmlformats.org/officeDocument/2006/relationships/image" Target="../media/image21.wmf"/><Relationship Id="rId14" Type="http://schemas.openxmlformats.org/officeDocument/2006/relationships/image" Target="../media/image26.jpeg"/><Relationship Id="rId22" Type="http://schemas.openxmlformats.org/officeDocument/2006/relationships/hyperlink" Target="http://www.google.com/imgres?imgurl=http://www.hemscott.com/static/cms/1/3/4/binary/3116989831/321562.jpg&amp;imgrefurl=http://www.hemscott.com/news/comment-archive/item.do?id=62828&amp;usg=__HMpnoJ1Wfg1E7JqA3kjmWToKhso=&amp;h=300&amp;w=450&amp;sz=48&amp;hl=en&amp;start=9&amp;zoom=1&amp;um=1&amp;itbs=1&amp;tbnid=k0VKlQTvnjlCBM:&amp;tbnh=85&amp;tbnw=127&amp;prev=/images?q=nickel+mine&amp;um=1&amp;hl=en&amp;sa=N&amp;rlz=1T4RNWE_enUS312US312&amp;tbs=isch:1" TargetMode="External"/><Relationship Id="rId27" Type="http://schemas.openxmlformats.org/officeDocument/2006/relationships/image" Target="../media/image35.jpeg"/><Relationship Id="rId30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financialpostbusiness.files.wordpress.com/2012/04/0416ypf.jpg?w=620&amp;imgrefurl=http://business.financialpost.com/2012/04/16/argentina-to-take-control-of-repsols-ypf/&amp;usg=__GgmxIyWjMTOJKYAnvN0z_nl4-NM=&amp;h=465&amp;w=620&amp;sz=79&amp;hl=en&amp;start=3&amp;zoom=1&amp;tbnid=EwTEfL2-u3rQvM:&amp;tbnh=102&amp;tbnw=136&amp;ei=a8SlT-SQAoOa2gXSzqymAg&amp;prev=/search?q=repsol+argentina&amp;hl=en&amp;sa=X&amp;rlz=1T4IBMA_enUS326US231&amp;tbm=isch&amp;prmd=ivnsu&amp;itbs=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kilauealavaflowmount.files.wordpress.com/2008/03/eruption1.jpg&amp;imgrefurl=http://kilauealavaflowmount.wordpress.com/2008/03/17/hello-world/&amp;usg=__vc98lsJcT3c9wjjZCbM4kTo4EMI=&amp;h=450&amp;w=481&amp;sz=32&amp;hl=en&amp;start=72&amp;um=1&amp;itbs=1&amp;tbnid=-OvkUovCBseQvM:&amp;tbnh=121&amp;tbnw=129&amp;prev=/images?q=volcano&amp;start=60&amp;um=1&amp;hl=en&amp;sa=N&amp;rlz=1T4GGLL_enUS309US342&amp;ndsp=20&amp;tbs=isch:1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wmf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tvchaska.com/football-world-cup-2010/chile-flag.jpg&amp;imgrefurl=http://tvchaska.com/football-world-cup-2010/&amp;usg=__Wb8DEhjYoTzqiX0O3io29wuqSsM=&amp;h=400&amp;w=286&amp;sz=26&amp;hl=en&amp;start=5&amp;zoom=1&amp;um=1&amp;itbs=1&amp;tbnid=QkEVccY9M6ejqM:&amp;tbnh=124&amp;tbnw=89&amp;prev=/images?q=chile+flag&amp;um=1&amp;hl=en&amp;sa=N&amp;rlz=1T4GGLL_enUS309US342&amp;tbs=isch:1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tvchaska.com/football-world-cup-2010/chile-flag.jpg&amp;imgrefurl=http://tvchaska.com/football-world-cup-2010/&amp;usg=__Wb8DEhjYoTzqiX0O3io29wuqSsM=&amp;h=400&amp;w=286&amp;sz=26&amp;hl=en&amp;start=5&amp;zoom=1&amp;um=1&amp;itbs=1&amp;tbnid=QkEVccY9M6ejqM:&amp;tbnh=124&amp;tbnw=89&amp;prev=/images?q=chile+flag&amp;um=1&amp;hl=en&amp;sa=N&amp;rlz=1T4GGLL_enUS309US342&amp;tbs=isch:1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scrapetv.com/News/News%20Pages/Everyone%20Else/images/chinese-dragon-red.jpg&amp;imgrefurl=http://scrapetv.com/News/News%20Pages/Everyone%20Else/pages/Beijing-banning-dragons-from-Olympic-venues-Scrape-TV-The-World-on-your-side.html&amp;usg=__eWf5SXNQfVRjl0bdnVu2eEC3fDw=&amp;h=431&amp;w=640&amp;sz=109&amp;hl=en&amp;start=1&amp;um=1&amp;itbs=1&amp;tbnid=_e7XaisfyrvKIM:&amp;tbnh=92&amp;tbnw=137&amp;prev=/images?q=chinese+dragon&amp;um=1&amp;hl=en&amp;sa=N&amp;rlz=1T4GGLL_enUS309US342&amp;tbs=isch: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://www.imdb.com/rg/mediaindex/unknown-thumbnail/media/rm2406258688/tt0048028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5.jpeg"/><Relationship Id="rId7" Type="http://schemas.openxmlformats.org/officeDocument/2006/relationships/hyperlink" Target="http://www.google.com/imgres?imgurl=http://www.blackagendareport.com/images/stories/128/Darfur.jpg&amp;imgrefurl=http://www.blackagendareport.com/?q=content/whats-really-happening-darfur-interview-mahmood-mamdani&amp;usg=__Ze1HeO3My8i4Usg4JTIssd0pvm8=&amp;h=386&amp;w=533&amp;sz=63&amp;hl=en&amp;start=29&amp;um=1&amp;itbs=1&amp;tbnid=ARWch2Cpav2WxM:&amp;tbnh=96&amp;tbnw=132&amp;prev=/images?q=sudan+oil+war+fight&amp;start=20&amp;um=1&amp;hl=en&amp;sa=N&amp;rlz=1T4GGLL_enUS309US342&amp;ndsp=20&amp;tbs=isch:1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gif"/><Relationship Id="rId4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mukhsonrofi.files.wordpress.com/2009/03/corruption.jpg&amp;imgrefurl=http://mukhsonrofi.wordpress.com/2009/03/05/&amp;usg=__EfXAyM4xfCUKXMiixWX0xA6k698=&amp;h=600&amp;w=600&amp;sz=54&amp;hl=en&amp;start=8&amp;um=1&amp;itbs=1&amp;tbnid=qAQhMidJM62c0M:&amp;tbnh=135&amp;tbnw=135&amp;prev=/images?q=corruption&amp;um=1&amp;hl=en&amp;sa=N&amp;rlz=1T4GGLL_enUS309US342&amp;tbs=isch:1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wmf"/><Relationship Id="rId4" Type="http://schemas.openxmlformats.org/officeDocument/2006/relationships/image" Target="../media/image71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hyperlink" Target="http://www.google.com/imgres?imgurl=http://www.mnforsustain.org/images/gas%20primer%20depletion%20fig4.gif&amp;imgrefurl=http://www.mnforsustain.org/udall_and_andrews_methane_madness.htm&amp;usg=__1ap3bh9pkDuDJWSxIBoyPR801fQ=&amp;h=274&amp;w=400&amp;sz=6&amp;hl=en&amp;start=46&amp;um=1&amp;itbs=1&amp;tbnid=6g89VAFDkAlHEM:&amp;tbnh=85&amp;tbnw=124&amp;prev=/images?q=depletion&amp;start=40&amp;um=1&amp;hl=en&amp;sa=N&amp;rlz=1T4GGLL_enUS309US342&amp;ndsp=20&amp;tbs=isch:1" TargetMode="External"/><Relationship Id="rId7" Type="http://schemas.openxmlformats.org/officeDocument/2006/relationships/hyperlink" Target="http://www.google.com/imgres?imgurl=http://www.bark-out.org/content/422/logged_slope_with_major_erosion_in_WA.jpg&amp;imgrefurl=http://www.bark-out.org/article.php?id=422&amp;usg=__L1thFqy8atj_0Vq-hnWyh92dGfw=&amp;h=405&amp;w=608&amp;sz=92&amp;hl=en&amp;start=38&amp;um=1&amp;itbs=1&amp;tbnid=g4a5aOelKPz0tM:&amp;tbnh=91&amp;tbnw=136&amp;prev=/images?q=clear+cut+logging&amp;start=20&amp;um=1&amp;hl=en&amp;sa=N&amp;rlz=1T4GGLL_enUS309US342&amp;ndsp=20&amp;tbs=isch:1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hyperlink" Target="http://www.google.com/imgres?imgurl=http://www.blackagendareport.com/images/stories/128/Darfur.jpg&amp;imgrefurl=http://www.blackagendareport.com/?q=content/whats-really-happening-darfur-interview-mahmood-mamdani&amp;usg=__Ze1HeO3My8i4Usg4JTIssd0pvm8=&amp;h=386&amp;w=533&amp;sz=63&amp;hl=en&amp;start=29&amp;um=1&amp;itbs=1&amp;tbnid=ARWch2Cpav2WxM:&amp;tbnh=96&amp;tbnw=132&amp;prev=/images?q=sudan+oil+war+fight&amp;start=20&amp;um=1&amp;hl=en&amp;sa=N&amp;rlz=1T4GGLL_enUS309US342&amp;ndsp=20&amp;tbs=isch:1" TargetMode="External"/><Relationship Id="rId4" Type="http://schemas.openxmlformats.org/officeDocument/2006/relationships/image" Target="../media/image73.jpeg"/><Relationship Id="rId9" Type="http://schemas.openxmlformats.org/officeDocument/2006/relationships/image" Target="../media/image7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gif"/><Relationship Id="rId4" Type="http://schemas.openxmlformats.org/officeDocument/2006/relationships/image" Target="../media/image7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hyperlink" Target="http://www.google.com/imgres?imgurl=http://scrapetv.com/News/News%20Pages/Everyone%20Else/images/chinese-dragon-red.jpg&amp;imgrefurl=http://scrapetv.com/News/News%20Pages/Everyone%20Else/pages/Beijing-banning-dragons-from-Olympic-venues-Scrape-TV-The-World-on-your-side.html&amp;usg=__eWf5SXNQfVRjl0bdnVu2eEC3fDw=&amp;h=431&amp;w=640&amp;sz=109&amp;hl=en&amp;start=1&amp;um=1&amp;itbs=1&amp;tbnid=_e7XaisfyrvKIM:&amp;tbnh=92&amp;tbnw=137&amp;prev=/images?q=chinese+dragon&amp;um=1&amp;hl=en&amp;sa=N&amp;rlz=1T4GGLL_enUS309US342&amp;tbs=isch:1" TargetMode="Externa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://web.hks.harvard.edu/publications/workingpapers/citation.aspx?PubId=8331" TargetMode="External"/><Relationship Id="rId13" Type="http://schemas.openxmlformats.org/officeDocument/2006/relationships/hyperlink" Target="http://web.hks.harvard.edu/publications/workingpapers/citation.aspx?PubId=7657" TargetMode="External"/><Relationship Id="rId18" Type="http://schemas.openxmlformats.org/officeDocument/2006/relationships/hyperlink" Target="http://www.sciencedirect.com/science/journal/03043878/100/1" TargetMode="External"/><Relationship Id="rId26" Type="http://schemas.openxmlformats.org/officeDocument/2006/relationships/hyperlink" Target="http://www.bcentral.cl/eng/studies/working-papers/index.htm" TargetMode="External"/><Relationship Id="rId39" Type="http://schemas.openxmlformats.org/officeDocument/2006/relationships/hyperlink" Target="http://www.hks.harvard.edu/fs/jfrankel/LAC-PPTw16362.pdf" TargetMode="External"/><Relationship Id="rId3" Type="http://schemas.openxmlformats.org/officeDocument/2006/relationships/hyperlink" Target="http://www.project-syndicate.org/contributor/133" TargetMode="External"/><Relationship Id="rId21" Type="http://schemas.openxmlformats.org/officeDocument/2006/relationships/hyperlink" Target="http://www.foreignpolicy.com/articles/2012/06/27/chile_s_countercyclical_triumph" TargetMode="External"/><Relationship Id="rId34" Type="http://schemas.openxmlformats.org/officeDocument/2006/relationships/hyperlink" Target="http://www.hks.harvard.edu/fs/jfrankel/MAS-PPT-SpecialFeatureApril2012.docx" TargetMode="External"/><Relationship Id="rId7" Type="http://schemas.openxmlformats.org/officeDocument/2006/relationships/hyperlink" Target="http://www.hks.harvard.edu/fs/jfrankel/NResourceCurseIMF2012.doc" TargetMode="External"/><Relationship Id="rId12" Type="http://schemas.openxmlformats.org/officeDocument/2006/relationships/hyperlink" Target="http://www.hks.harvard.edu/fs/jfrankel/AlgiersLessProcyclical.doc" TargetMode="External"/><Relationship Id="rId17" Type="http://schemas.openxmlformats.org/officeDocument/2006/relationships/hyperlink" Target="http://www.sciencedirect.com/science/article/pii/S0304387812000533" TargetMode="External"/><Relationship Id="rId25" Type="http://schemas.openxmlformats.org/officeDocument/2006/relationships/hyperlink" Target="http://www.hks.harvard.edu/fs/jfrankel/ChileBudgetRules2011.doc" TargetMode="External"/><Relationship Id="rId33" Type="http://schemas.openxmlformats.org/officeDocument/2006/relationships/hyperlink" Target="http://www.hks.harvard.edu/fs/jfrankel/PPTsummary2012MAS.doc" TargetMode="External"/><Relationship Id="rId38" Type="http://schemas.openxmlformats.org/officeDocument/2006/relationships/hyperlink" Target="http://www.brookings.edu/press/journals.aspx" TargetMode="External"/><Relationship Id="rId2" Type="http://schemas.openxmlformats.org/officeDocument/2006/relationships/notesSlide" Target="../notesSlides/notesSlide46.xml"/><Relationship Id="rId16" Type="http://schemas.openxmlformats.org/officeDocument/2006/relationships/hyperlink" Target="http://www.colby.edu/profile/gvuletin/" TargetMode="External"/><Relationship Id="rId20" Type="http://schemas.openxmlformats.org/officeDocument/2006/relationships/hyperlink" Target="http://www.voxeu.org/index.php?q=node/6677" TargetMode="External"/><Relationship Id="rId29" Type="http://schemas.openxmlformats.org/officeDocument/2006/relationships/hyperlink" Target="http://www.bcentral.cl/eng/studies/economia-chilena/2011/aug/recv14n2ago2011pp39-78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hks.harvard.edu/fs/jfrankel/CommodityBondsOct18.rtf" TargetMode="External"/><Relationship Id="rId11" Type="http://schemas.openxmlformats.org/officeDocument/2006/relationships/hyperlink" Target="http://www.milkeninstitute.org/publications/publications.taf?function=list&amp;cat=mir&amp;year=2011" TargetMode="External"/><Relationship Id="rId24" Type="http://schemas.openxmlformats.org/officeDocument/2006/relationships/hyperlink" Target="http://www.foreignpolicy.com/" TargetMode="External"/><Relationship Id="rId32" Type="http://schemas.openxmlformats.org/officeDocument/2006/relationships/hyperlink" Target="http://www.bcentral.cl/eng/publications/studies/studies03.htm" TargetMode="External"/><Relationship Id="rId37" Type="http://schemas.openxmlformats.org/officeDocument/2006/relationships/hyperlink" Target="http://www.cid.harvard.edu/Economia/" TargetMode="External"/><Relationship Id="rId5" Type="http://schemas.openxmlformats.org/officeDocument/2006/relationships/hyperlink" Target="http://www.project-syndicate.org/commentary/frankel6/English" TargetMode="External"/><Relationship Id="rId15" Type="http://schemas.openxmlformats.org/officeDocument/2006/relationships/hyperlink" Target="http://econweb.umd.edu/~vegh/" TargetMode="External"/><Relationship Id="rId23" Type="http://schemas.openxmlformats.org/officeDocument/2006/relationships/hyperlink" Target="http://transitions.foreignpolicy.com/" TargetMode="External"/><Relationship Id="rId28" Type="http://schemas.openxmlformats.org/officeDocument/2006/relationships/hyperlink" Target="http://www.hks.harvard.edu/fs/jfrankel/ChileCB-WP-Frankel2011-01-07DTBC.pdf" TargetMode="External"/><Relationship Id="rId36" Type="http://schemas.openxmlformats.org/officeDocument/2006/relationships/hyperlink" Target="http://www.hks.harvard.edu/fs/jfrankel/LaceaEconomiaPPT2011.pdf" TargetMode="External"/><Relationship Id="rId10" Type="http://schemas.openxmlformats.org/officeDocument/2006/relationships/hyperlink" Target="http://www.milkeninstitute.org/publications/publications.taf?function=list&amp;cat=MIR" TargetMode="External"/><Relationship Id="rId19" Type="http://schemas.openxmlformats.org/officeDocument/2006/relationships/hyperlink" Target="http://www.nber.org/papers/w17619" TargetMode="External"/><Relationship Id="rId31" Type="http://schemas.openxmlformats.org/officeDocument/2006/relationships/hyperlink" Target="http://www.bcentral.cl/eng/studies/economia-chilena/2011/aug/v14n2aug2011.htm" TargetMode="External"/><Relationship Id="rId4" Type="http://schemas.openxmlformats.org/officeDocument/2006/relationships/hyperlink" Target="http://www.project-syndicate.org/commentary/frankel9/English" TargetMode="External"/><Relationship Id="rId9" Type="http://schemas.openxmlformats.org/officeDocument/2006/relationships/hyperlink" Target="http://www.hks.harvard.edu/fs/jfrankel/NResourceCurseMilkenInstRev2011.doc" TargetMode="External"/><Relationship Id="rId14" Type="http://schemas.openxmlformats.org/officeDocument/2006/relationships/hyperlink" Target="http://www.hks.harvard.edu/fs/jfrankel/GraduatnCyclVegh&amp;Vuletin2012.pdf" TargetMode="External"/><Relationship Id="rId22" Type="http://schemas.openxmlformats.org/officeDocument/2006/relationships/hyperlink" Target="http://www.hks.harvard.edu/fs/jfrankel/ChileFiscalSolutionFPJune2012.doc" TargetMode="External"/><Relationship Id="rId27" Type="http://schemas.openxmlformats.org/officeDocument/2006/relationships/hyperlink" Target="http://www.bcentral.cl/eng/studies/working-papers/604.htm" TargetMode="External"/><Relationship Id="rId30" Type="http://schemas.openxmlformats.org/officeDocument/2006/relationships/hyperlink" Target="http://ideas.repec.org/s/chb/bcchec.html" TargetMode="External"/><Relationship Id="rId35" Type="http://schemas.openxmlformats.org/officeDocument/2006/relationships/hyperlink" Target="http://www.mas.gov.sg/publications/macro_review/review-201204.html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http://drclas.harvard.edu/files/styles/os_files_xxlarge/public/drclas/files/ecuador.jpg?itok=XN1t188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19074"/>
            <a:ext cx="8705850" cy="648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423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338" y="2362200"/>
            <a:ext cx="91440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b="1" dirty="0" smtClean="0"/>
              <a:t>4. Monetary policy:  </a:t>
            </a:r>
            <a:br>
              <a:rPr lang="en-US" altLang="en-US" b="1" dirty="0" smtClean="0"/>
            </a:br>
            <a:r>
              <a:rPr lang="en-US" altLang="en-US" dirty="0" smtClean="0"/>
              <a:t>Try</a:t>
            </a:r>
            <a:r>
              <a:rPr lang="en-US" altLang="en-US" b="1" dirty="0" smtClean="0"/>
              <a:t> </a:t>
            </a:r>
            <a:r>
              <a:rPr lang="en-US" altLang="en-US" sz="2800" dirty="0" smtClean="0"/>
              <a:t>Nominal GDP Targeting,</a:t>
            </a:r>
            <a:br>
              <a:rPr lang="en-US" altLang="en-US" sz="2800" dirty="0" smtClean="0"/>
            </a:br>
            <a:r>
              <a:rPr lang="en-US" altLang="en-US" sz="2800" dirty="0" smtClean="0"/>
              <a:t>as an alternative to the popular CPI-targeting. </a:t>
            </a:r>
            <a:endParaRPr lang="en-US" altLang="en-US" sz="11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1100" dirty="0" smtClean="0"/>
              <a:t>    </a:t>
            </a:r>
            <a:r>
              <a:rPr lang="en-US" altLang="en-US" sz="600" dirty="0" smtClean="0"/>
              <a:t/>
            </a:r>
            <a:br>
              <a:rPr lang="en-US" altLang="en-US" sz="600" dirty="0" smtClean="0"/>
            </a:br>
            <a:endParaRPr lang="en-US" altLang="en-US" sz="6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5. </a:t>
            </a:r>
            <a:r>
              <a:rPr lang="en-US" altLang="en-US" b="1" dirty="0" smtClean="0"/>
              <a:t>Fiscal policy</a:t>
            </a:r>
            <a:r>
              <a:rPr lang="en-US" altLang="en-US" b="1" dirty="0" smtClean="0"/>
              <a:t>: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dirty="0" smtClean="0"/>
              <a:t>Emulate Chile: to avoid over-spending in boom times, </a:t>
            </a:r>
            <a:br>
              <a:rPr lang="en-US" altLang="en-US" sz="2800" dirty="0" smtClean="0"/>
            </a:br>
            <a:r>
              <a:rPr lang="en-US" altLang="en-US" sz="2800" dirty="0" smtClean="0"/>
              <a:t>allow deviations from a target surplus only </a:t>
            </a:r>
            <a:br>
              <a:rPr lang="en-US" altLang="en-US" sz="2800" dirty="0" smtClean="0"/>
            </a:br>
            <a:r>
              <a:rPr lang="en-US" altLang="en-US" sz="2800" dirty="0" smtClean="0"/>
              <a:t>in response to </a:t>
            </a:r>
            <a:r>
              <a:rPr lang="en-US" altLang="en-US" sz="2800" i="1" dirty="0" smtClean="0"/>
              <a:t>permanent</a:t>
            </a:r>
            <a:r>
              <a:rPr lang="en-US" altLang="en-US" sz="2800" dirty="0" smtClean="0"/>
              <a:t> commodity price rises</a:t>
            </a:r>
            <a:r>
              <a:rPr lang="en-US" altLang="en-US" sz="2400" dirty="0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 smtClean="0"/>
              <a:t>	With non-political determination of “permanent” vs. “temporary.”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76200" y="152400"/>
            <a:ext cx="90678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100">
                <a:latin typeface="Tahoma" pitchFamily="34" charset="0"/>
              </a:rPr>
              <a:t>6 recommendations for commodity producers </a:t>
            </a:r>
            <a:r>
              <a:rPr lang="en-US" altLang="en-US" sz="1400">
                <a:latin typeface="Tahoma" pitchFamily="34" charset="0"/>
              </a:rPr>
              <a:t>continued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685800"/>
          </a:xfrm>
        </p:spPr>
        <p:txBody>
          <a:bodyPr/>
          <a:lstStyle/>
          <a:p>
            <a:pPr marL="838200" indent="-838200" eaLnBrk="1" hangingPunct="1"/>
            <a:r>
              <a:rPr lang="en-US" altLang="en-US" sz="3600" b="1" i="1" dirty="0" smtClean="0"/>
              <a:t>Countercyclical macroeconomic policy</a:t>
            </a:r>
            <a:endParaRPr lang="en-US" altLang="en-US" sz="3400" i="1" dirty="0" smtClean="0"/>
          </a:p>
        </p:txBody>
      </p:sp>
      <p:pic>
        <p:nvPicPr>
          <p:cNvPr id="8" name="Picture 19" descr="James E. Mea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578100"/>
            <a:ext cx="844550" cy="1193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1825" y="1304925"/>
            <a:ext cx="7902575" cy="600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300" dirty="0">
                <a:latin typeface="+mj-lt"/>
              </a:rPr>
              <a:t>In the past, policy has often been </a:t>
            </a:r>
            <a:r>
              <a:rPr lang="en-US" sz="3300" dirty="0" err="1">
                <a:latin typeface="+mj-lt"/>
              </a:rPr>
              <a:t>procyclical</a:t>
            </a:r>
            <a:r>
              <a:rPr lang="en-US" sz="3300" dirty="0"/>
              <a:t>.</a:t>
            </a:r>
          </a:p>
        </p:txBody>
      </p:sp>
      <p:sp>
        <p:nvSpPr>
          <p:cNvPr id="2" name="AutoShape 2" descr="data:image/jpeg;base64,/9j/4AAQSkZJRgABAQAAAQABAAD/2wCEAAkGBwgHBgkIBwgKFQkVGRYZDRQXDRseHhwiICUiIiAdHyYbKDQnJC8xIh0lLTIhMTUrNi46IjY/RD84PigtOjcBCgoKDQ0OGhAQGzclHyU3Nyw3LSw3Nyw4MjQ3LS43Nzc3LCw3LCw0NC83NywsNCwsNCw2LCwsLSw0LDcrLyw0LP/AABEIALcBEwMBEQACEQEDEQH/xAAcAAEBAQADAQEBAAAAAAAAAAAABwgCBQYDBAH/xAA6EAEAAQICBgcGBQIHAAAAAAAAAQIEAwUGERdVk9EHEiExUnOhExU1QVGxImFxgZEWwhQjMkJyksH/xAAaAQEBAQEBAQEAAAAAAAAAAAAABQQGAQMC/8QAMBEBAAECAgkDAwQDAQAAAAAAAAECAwRSBREUFRYyU5HhIXGhEjFRQYHR8BMiYQb/2gAMAwEAAhEDEQA/AJ27NBAAAAAAAAAAWToI+G5t5lH2lD0tz0+ylg+WVRSGwAAAAAAAAAAAAAAAAAAAAABkp2aCAAAAAAAAAAsnQR8NzbzKPtKHpbnp9lLB8sqikNgAAAAAAAAAAAAAAAAAAAAADJTs0EAAABypoqqiqaaZmIjXV2d0d2uf3k1vdTiPAAAAFk6CPhubeZR9pQ9Lc9PspYPllUUhsAAAAAAAAAAAAAAAAAAAAAAZKdmggAAAKV0S6M0ZxlufXFxH4K8ObfCq+k1R1qp/b8EwlaRxE26qIj9J+r+/Ldhbf1U1TPsnGLhYmBi14ONRMYtMzTXH0mOyY/lUiYmNcMUxqnU4PXgAACydBHw3NvMo+0oeluen2UsHyyqKQ2AAAAAAAAAAAAAAAAAAAAAAMlOzQQAHe4Oh+kePhUYuBk91VhVRE0VU0xMTE90xMd7POLsROqan2ixcn9HL+itJ9x3vDebZh88PdnufhddAMnqyPROws8aiYuOr18eJ74qq/FMT+mvV+znsZd/y3qqo+ynZo+iiIS7pD0JzevSy9ucpy3HxLXF1YkTRTriJq/1RP59aJn91fBYy1FmIrq1THoxX7FU166Yeb/orSfcd7/0atsw+eHx2e5+HWZnll7lWPGBmNtXh40xr6tWrXq+up9rdyi5GumdcPnXRVR6S/G/b8ALJ0EfDc28yj7Sh6W56fZSwfLKopDYAAAAAAAAAAAAAAAAAAAAAAyU7NBAAen0O02zPRbGijBq9pYTOvEwKquz9aZ/2z6T84ZMTg7d+PX0n8tFrEVW/ZdtGdJcs0lsv8RlmPrqjV7XDq7K6J+lUf+9sT9XPX8Pcs1aq4/dTouU1xrh3D4P2/ldVNFM111RFMdszM9wJVpx0p0YXtLDReqmqvtiu51a4jy4nv/5T2fTXr1rGF0bM/wC17t/LFexUR6UJJjYuLcY1eNj4ldWLVOuuqqqZmZ+szPbK1EREaoT5mZnXL5vXgCydBHw3NvMo+0oeluen2UsHyyqKQ2AAAAAAAAAAAAAAAAAAAAAAMlOzQQAAFT6C8q697mOcV09lFMYWHP51aqqv4iKf5SNLXdVNNv8Af+/KhgqfvUrN5f2djVg03l1g0VYlXVwoqxIjrT9I198/ki00VVa/pjXqbZmI+74aQ5bTnGR32XVTH+bRVTE/SZjsn9p1S/Vm5/juU1/h5VT9VMwy5XRXh11UYlMxXEzFUT8pjvh18TE+sIkxqnU4jwABZOgj4bm3mUfaUPS3PT7KWD5ZVFIbAAAAAAAAAAAAAAAAAAAAAAGSnZoIAACsZdpdYaCaG2eXWtFOLnVdPtMWjuiia+2PaTHzinVHU7+z5a4lGrwteKvzXPpT9vfV+P5UYu02bcR+qa51m9/nl9XeZpcVYmNP17ojw0x3RH5Ktq1Rap+miNTFXcqrnXL2ug/Sbd5P7OxzycTGsO6mvvrw4/uj8u+Pl3RDBitHU3P9rfpPxP8ADTZxUx6VOg6QMC0o0nubvLcbDrsbjVjYFVM64nra+t+k9eKuz5NODqqm1FNX3j0/v7anyxER9euPtLzbUzgALJ0EfDc28yj7Sh6W56fZSwfLKopDYAAAAAAAAAAAAAAAAAAAAAAyU7NBAAAB6DwAHoPAAFk6CPhubeZR9pQ9Lc9PspYPllUUhsAAAAAAAAAAAAAAAAAAAAAAZKdmggAAAAAAAAALJ0EfDc28yj7Sh6W56fZSwfLKopDYAAAAAAAAAAAAAAAAAAAAAAyU7NBAAAAAAAAAAWToI+G5t5lH2lD0tz0+ylg+WVRSGwAAAAAAAAAAAAAAAAAAAAABmD3ZheOv0fbiO7047yt8KYfqT8HuzC8dfocR3enHeThTD9Sfg92YXjr9DiO7047ycKYfqT8HuzC8dfocR3enHeThTD9Sfg92YXjr9DiO7047ycKYfqT8HuzC8dfocR3enHeThTD9Sfg92YXjr9DiO7047ycKYfqT8HuzC8dfocR3enHeThTD9Sfg92YXjr9DiO7047ycKYfqT8HuzC8dfocR3enHeThTD9Sfg92YXjr9DiO7047ycKYfqT8PV6GaS4uiVvdYNta0YkYlUVTNVcxq1Rq+UMeK0tcxExM0xGr/AK+9r/zlm3GqLk9oej2pXu6rfjVcmXbasr6bgt557eTale7qt+NVyNtqym4Leee3k2pXu6rfjVcjbaspuC3nnt5NqV7uq341XI22rKbgt557eTale7qt+NVyNtqym4Leee3k2pXu6rfjVcjbaspuC3nnt5NqV7uq341XI22rKbgt557eTale7qt+NVyNtqym4Leee3k2pXu6rfjVcjbaspuC3nnt5NqV7uq341XI22rKbgt557eTale7qt+NVyNtqym4Leee3k2pXu6rfjVcjbaspuC3nnt5NqV7uq341XI22rKbgt557eTale7qt+NVyNtqym4Leee3k2pXu6rfjVcjbaspuC3nnt5NqV7uq341XI22rKbgt557eTale7qt+NVyNtqym4Leee3k2pXu6rfjVcjbaspuC3nnt5NqV7uq341XI22rKbgt557eTale7qt+NVyNtqym4Leee3k2pXu6rfjVcjbaspuC3nnt5NqV7uq341XI22rKbgt557eTale7qt+NVyNtqym4Leee3lP2Nf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wgHBgkIBwgKFQkVGRYZDRQXDRseHhwiICUiIiAdHyYbKDQnJC8xIh0lLTIhMTUrNi46IjY/RD84PigtOjcBCgoKDQ0OGhAQGzclHyU3Nyw3LSw3Nyw4MjQ3LS43Nzc3LCw3LCw0NC83NywsNCwsNCw2LCwsLSw0LDcrLyw0LP/AABEIALcBEwMBEQACEQEDEQH/xAAcAAEBAQADAQEBAAAAAAAAAAAABwgCBQYDBAH/xAA6EAEAAQICBgcGBQIHAAAAAAAAAQIEAwUGERdVk9EHEiExUnOhExU1QVGxImFxgZEWwhQjMkJyksH/xAAaAQEBAQEBAQEAAAAAAAAAAAAABQQGAQMC/8QAMBEBAAECAgkDAwQDAQAAAAAAAAECAwRSBREUFRYyU5HhIXGhEjFRQYHR8BMiYQb/2gAMAwEAAhEDEQA/AJ27NBAAAAAAAAAAWToI+G5t5lH2lD0tz0+ylg+WVRSGwAAAAAAAAAAAAAAAAAAAAABkp2aCAAAAAAAAAAsnQR8NzbzKPtKHpbnp9lLB8sqikNgAAAAAAAAAAAAAAAAAAAAADJTs0EAAABypoqqiqaaZmIjXV2d0d2uf3k1vdTiPAAAAFk6CPhubeZR9pQ9Lc9PspYPllUUhsAAAAAAAAAAAAAAAAAAAAAAZKdmggAAAKV0S6M0ZxlufXFxH4K8ObfCq+k1R1qp/b8EwlaRxE26qIj9J+r+/Ldhbf1U1TPsnGLhYmBi14ONRMYtMzTXH0mOyY/lUiYmNcMUxqnU4PXgAACydBHw3NvMo+0oeluen2UsHyyqKQ2AAAAAAAAAAAAAAAAAAAAAAMlOzQQAHe4Oh+kePhUYuBk91VhVRE0VU0xMTE90xMd7POLsROqan2ixcn9HL+itJ9x3vDebZh88PdnufhddAMnqyPROws8aiYuOr18eJ74qq/FMT+mvV+znsZd/y3qqo+ynZo+iiIS7pD0JzevSy9ucpy3HxLXF1YkTRTriJq/1RP59aJn91fBYy1FmIrq1THoxX7FU166Yeb/orSfcd7/0atsw+eHx2e5+HWZnll7lWPGBmNtXh40xr6tWrXq+up9rdyi5GumdcPnXRVR6S/G/b8ALJ0EfDc28yj7Sh6W56fZSwfLKopDYAAAAAAAAAAAAAAAAAAAAAAyU7NBAAen0O02zPRbGijBq9pYTOvEwKquz9aZ/2z6T84ZMTg7d+PX0n8tFrEVW/ZdtGdJcs0lsv8RlmPrqjV7XDq7K6J+lUf+9sT9XPX8Pcs1aq4/dTouU1xrh3D4P2/ldVNFM111RFMdszM9wJVpx0p0YXtLDReqmqvtiu51a4jy4nv/5T2fTXr1rGF0bM/wC17t/LFexUR6UJJjYuLcY1eNj4ldWLVOuuqqqZmZ+szPbK1EREaoT5mZnXL5vXgCydBHw3NvMo+0oeluen2UsHyyqKQ2AAAAAAAAAAAAAAAAAAAAAAMlOzQQAAFT6C8q697mOcV09lFMYWHP51aqqv4iKf5SNLXdVNNv8Af+/KhgqfvUrN5f2djVg03l1g0VYlXVwoqxIjrT9I198/ki00VVa/pjXqbZmI+74aQ5bTnGR32XVTH+bRVTE/SZjsn9p1S/Vm5/juU1/h5VT9VMwy5XRXh11UYlMxXEzFUT8pjvh18TE+sIkxqnU4jwABZOgj4bm3mUfaUPS3PT7KWD5ZVFIbAAAAAAAAAAAAAAAAAAAAAAGSnZoIAACsZdpdYaCaG2eXWtFOLnVdPtMWjuiia+2PaTHzinVHU7+z5a4lGrwteKvzXPpT9vfV+P5UYu02bcR+qa51m9/nl9XeZpcVYmNP17ojw0x3RH5Ktq1Rap+miNTFXcqrnXL2ug/Sbd5P7OxzycTGsO6mvvrw4/uj8u+Pl3RDBitHU3P9rfpPxP8ADTZxUx6VOg6QMC0o0nubvLcbDrsbjVjYFVM64nra+t+k9eKuz5NODqqm1FNX3j0/v7anyxER9euPtLzbUzgALJ0EfDc28yj7Sh6W56fZSwfLKopDYAAAAAAAAAAAAAAAAAAAAAAyU7NBAAAB6DwAHoPAAFk6CPhubeZR9pQ9Lc9PspYPllUUhsAAAAAAAAAAAAAAAAAAAAAAZKdmggAAAAAAAAALJ0EfDc28yj7Sh6W56fZSwfLKopDYAAAAAAAAAAAAAAAAAAAAAAyU7NBAAAAAAAAAAWToI+G5t5lH2lD0tz0+ylg+WVRSGwAAAAAAAAAAAAAAAAAAAAABmD3ZheOv0fbiO7047yt8KYfqT8HuzC8dfocR3enHeThTD9Sfg92YXjr9DiO7047ycKYfqT8HuzC8dfocR3enHeThTD9Sfg92YXjr9DiO7047ycKYfqT8HuzC8dfocR3enHeThTD9Sfg92YXjr9DiO7047ycKYfqT8HuzC8dfocR3enHeThTD9Sfg92YXjr9DiO7047ycKYfqT8HuzC8dfocR3enHeThTD9Sfg92YXjr9DiO7047ycKYfqT8PV6GaS4uiVvdYNta0YkYlUVTNVcxq1Rq+UMeK0tcxExM0xGr/AK+9r/zlm3GqLk9oej2pXu6rfjVcmXbasr6bgt557eTale7qt+NVyNtqym4Leee3k2pXu6rfjVcjbaspuC3nnt5NqV7uq341XI22rKbgt557eTale7qt+NVyNtqym4Leee3k2pXu6rfjVcjbaspuC3nnt5NqV7uq341XI22rKbgt557eTale7qt+NVyNtqym4Leee3k2pXu6rfjVcjbaspuC3nnt5NqV7uq341XI22rKbgt557eTale7qt+NVyNtqym4Leee3k2pXu6rfjVcjbaspuC3nnt5NqV7uq341XI22rKbgt557eTale7qt+NVyNtqym4Leee3k2pXu6rfjVcjbaspuC3nnt5NqV7uq341XI22rKbgt557eTale7qt+NVyNtqym4Leee3k2pXu6rfjVcjbaspuC3nnt5NqV7uq341XI22rKbgt557eTale7qt+NVyNtqym4Leee3k2pXu6rfjVcjbaspuC3nnt5NqV7uq341XI22rKbgt557eTale7qt+NVyNtqym4Leee3lP2Nf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wgHBgkIBwgKFQkVGRYZDRQXDRseHhwiICUiIiAdHyYbKDQnJC8xIh0lLTIhMTUrNi46IjY/RD84PigtOjcBCgoKDQ0OGhAQGzclHyU3Nyw3LSw3Nyw4MjQ3LS43Nzc3LCw3LCw0NC83NywsNCwsNCw2LCwsLSw0LDcrLyw0LP/AABEIALcBEwMBEQACEQEDEQH/xAAcAAEBAQADAQEBAAAAAAAAAAAABwgCBQYDBAH/xAA6EAEAAQICBgcGBQIHAAAAAAAAAQIEAwUGERdVk9EHEiExUnOhExU1QVGxImFxgZEWwhQjMkJyksH/xAAaAQEBAQEBAQEAAAAAAAAAAAAABQQGAQMC/8QAMBEBAAECAgkDAwQDAQAAAAAAAAECAwRSBREUFRYyU5HhIXGhEjFRQYHR8BMiYQb/2gAMAwEAAhEDEQA/AJ27NBAAAAAAAAAAWToI+G5t5lH2lD0tz0+ylg+WVRSGwAAAAAAAAAAAAAAAAAAAAABkp2aCAAAAAAAAAAsnQR8NzbzKPtKHpbnp9lLB8sqikNgAAAAAAAAAAAAAAAAAAAAADJTs0EAAABypoqqiqaaZmIjXV2d0d2uf3k1vdTiPAAAAFk6CPhubeZR9pQ9Lc9PspYPllUUhsAAAAAAAAAAAAAAAAAAAAAAZKdmggAAAKV0S6M0ZxlufXFxH4K8ObfCq+k1R1qp/b8EwlaRxE26qIj9J+r+/Ldhbf1U1TPsnGLhYmBi14ONRMYtMzTXH0mOyY/lUiYmNcMUxqnU4PXgAACydBHw3NvMo+0oeluen2UsHyyqKQ2AAAAAAAAAAAAAAAAAAAAAAMlOzQQAHe4Oh+kePhUYuBk91VhVRE0VU0xMTE90xMd7POLsROqan2ixcn9HL+itJ9x3vDebZh88PdnufhddAMnqyPROws8aiYuOr18eJ74qq/FMT+mvV+znsZd/y3qqo+ynZo+iiIS7pD0JzevSy9ucpy3HxLXF1YkTRTriJq/1RP59aJn91fBYy1FmIrq1THoxX7FU166Yeb/orSfcd7/0atsw+eHx2e5+HWZnll7lWPGBmNtXh40xr6tWrXq+up9rdyi5GumdcPnXRVR6S/G/b8ALJ0EfDc28yj7Sh6W56fZSwfLKopDYAAAAAAAAAAAAAAAAAAAAAAyU7NBAAen0O02zPRbGijBq9pYTOvEwKquz9aZ/2z6T84ZMTg7d+PX0n8tFrEVW/ZdtGdJcs0lsv8RlmPrqjV7XDq7K6J+lUf+9sT9XPX8Pcs1aq4/dTouU1xrh3D4P2/ldVNFM111RFMdszM9wJVpx0p0YXtLDReqmqvtiu51a4jy4nv/5T2fTXr1rGF0bM/wC17t/LFexUR6UJJjYuLcY1eNj4ldWLVOuuqqqZmZ+szPbK1EREaoT5mZnXL5vXgCydBHw3NvMo+0oeluen2UsHyyqKQ2AAAAAAAAAAAAAAAAAAAAAAMlOzQQAAFT6C8q697mOcV09lFMYWHP51aqqv4iKf5SNLXdVNNv8Af+/KhgqfvUrN5f2djVg03l1g0VYlXVwoqxIjrT9I198/ki00VVa/pjXqbZmI+74aQ5bTnGR32XVTH+bRVTE/SZjsn9p1S/Vm5/juU1/h5VT9VMwy5XRXh11UYlMxXEzFUT8pjvh18TE+sIkxqnU4jwABZOgj4bm3mUfaUPS3PT7KWD5ZVFIbAAAAAAAAAAAAAAAAAAAAAAGSnZoIAACsZdpdYaCaG2eXWtFOLnVdPtMWjuiia+2PaTHzinVHU7+z5a4lGrwteKvzXPpT9vfV+P5UYu02bcR+qa51m9/nl9XeZpcVYmNP17ojw0x3RH5Ktq1Rap+miNTFXcqrnXL2ug/Sbd5P7OxzycTGsO6mvvrw4/uj8u+Pl3RDBitHU3P9rfpPxP8ADTZxUx6VOg6QMC0o0nubvLcbDrsbjVjYFVM64nra+t+k9eKuz5NODqqm1FNX3j0/v7anyxER9euPtLzbUzgALJ0EfDc28yj7Sh6W56fZSwfLKopDYAAAAAAAAAAAAAAAAAAAAAAyU7NBAAAB6DwAHoPAAFk6CPhubeZR9pQ9Lc9PspYPllUUhsAAAAAAAAAAAAAAAAAAAAAAZKdmggAAAAAAAAALJ0EfDc28yj7Sh6W56fZSwfLKopDYAAAAAAAAAAAAAAAAAAAAAAyU7NBAAAAAAAAAAWToI+G5t5lH2lD0tz0+ylg+WVRSGwAAAAAAAAAAAAAAAAAAAAABmD3ZheOv0fbiO7047yt8KYfqT8HuzC8dfocR3enHeThTD9Sfg92YXjr9DiO7047ycKYfqT8HuzC8dfocR3enHeThTD9Sfg92YXjr9DiO7047ycKYfqT8HuzC8dfocR3enHeThTD9Sfg92YXjr9DiO7047ycKYfqT8HuzC8dfocR3enHeThTD9Sfg92YXjr9DiO7047ycKYfqT8HuzC8dfocR3enHeThTD9Sfg92YXjr9DiO7047ycKYfqT8PV6GaS4uiVvdYNta0YkYlUVTNVcxq1Rq+UMeK0tcxExM0xGr/AK+9r/zlm3GqLk9oej2pXu6rfjVcmXbasr6bgt557eTale7qt+NVyNtqym4Leee3k2pXu6rfjVcjbaspuC3nnt5NqV7uq341XI22rKbgt557eTale7qt+NVyNtqym4Leee3k2pXu6rfjVcjbaspuC3nnt5NqV7uq341XI22rKbgt557eTale7qt+NVyNtqym4Leee3k2pXu6rfjVcjbaspuC3nnt5NqV7uq341XI22rKbgt557eTale7qt+NVyNtqym4Leee3k2pXu6rfjVcjbaspuC3nnt5NqV7uq341XI22rKbgt557eTale7qt+NVyNtqym4Leee3k2pXu6rfjVcjbaspuC3nnt5NqV7uq341XI22rKbgt557eTale7qt+NVyNtqym4Leee3k2pXu6rfjVcjbaspuC3nnt5NqV7uq341XI22rKbgt557eTale7qt+NVyNtqym4Leee3k2pXu6rfjVcjbaspuC3nnt5NqV7uq341XI22rKbgt557eTale7qt+NVyNtqym4Leee3lP2Nf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wgHBgkIBwgKFQkVGRYZDRQXDRseHhwiICUiIiAdHyYbKDQnJC8xIh0lLTIhMTUrNi46IjY/RD84PigtOjcBCgoKDQ0OGhAQGzclHyU3Nyw3LSw3Nyw4MjQ3LS43Nzc3LCw3LCw0NC83NywsNCwsNCw2LCwsLSw0LDcrLyw0LP/AABEIALcBEwMBEQACEQEDEQH/xAAcAAEBAQADAQEBAAAAAAAAAAAABwgCBQYDBAH/xAA6EAEAAQICBgcGBQIHAAAAAAAAAQIEAwUGERdVk9EHEiExUnOhExU1QVGxImFxgZEWwhQjMkJyksH/xAAaAQEBAQEBAQEAAAAAAAAAAAAABQQGAQMC/8QAMBEBAAECAgkDAwQDAQAAAAAAAAECAwRSBREUFRYyU5HhIXGhEjFRQYHR8BMiYQb/2gAMAwEAAhEDEQA/AJ27NBAAAAAAAAAAWToI+G5t5lH2lD0tz0+ylg+WVRSGwAAAAAAAAAAAAAAAAAAAAABkp2aCAAAAAAAAAAsnQR8NzbzKPtKHpbnp9lLB8sqikNgAAAAAAAAAAAAAAAAAAAAADJTs0EAAABypoqqiqaaZmIjXV2d0d2uf3k1vdTiPAAAAFk6CPhubeZR9pQ9Lc9PspYPllUUhsAAAAAAAAAAAAAAAAAAAAAAZKdmggAAAKV0S6M0ZxlufXFxH4K8ObfCq+k1R1qp/b8EwlaRxE26qIj9J+r+/Ldhbf1U1TPsnGLhYmBi14ONRMYtMzTXH0mOyY/lUiYmNcMUxqnU4PXgAACydBHw3NvMo+0oeluen2UsHyyqKQ2AAAAAAAAAAAAAAAAAAAAAAMlOzQQAHe4Oh+kePhUYuBk91VhVRE0VU0xMTE90xMd7POLsROqan2ixcn9HL+itJ9x3vDebZh88PdnufhddAMnqyPROws8aiYuOr18eJ74qq/FMT+mvV+znsZd/y3qqo+ynZo+iiIS7pD0JzevSy9ucpy3HxLXF1YkTRTriJq/1RP59aJn91fBYy1FmIrq1THoxX7FU166Yeb/orSfcd7/0atsw+eHx2e5+HWZnll7lWPGBmNtXh40xr6tWrXq+up9rdyi5GumdcPnXRVR6S/G/b8ALJ0EfDc28yj7Sh6W56fZSwfLKopDYAAAAAAAAAAAAAAAAAAAAAAyU7NBAAen0O02zPRbGijBq9pYTOvEwKquz9aZ/2z6T84ZMTg7d+PX0n8tFrEVW/ZdtGdJcs0lsv8RlmPrqjV7XDq7K6J+lUf+9sT9XPX8Pcs1aq4/dTouU1xrh3D4P2/ldVNFM111RFMdszM9wJVpx0p0YXtLDReqmqvtiu51a4jy4nv/5T2fTXr1rGF0bM/wC17t/LFexUR6UJJjYuLcY1eNj4ldWLVOuuqqqZmZ+szPbK1EREaoT5mZnXL5vXgCydBHw3NvMo+0oeluen2UsHyyqKQ2AAAAAAAAAAAAAAAAAAAAAAMlOzQQAAFT6C8q697mOcV09lFMYWHP51aqqv4iKf5SNLXdVNNv8Af+/KhgqfvUrN5f2djVg03l1g0VYlXVwoqxIjrT9I198/ki00VVa/pjXqbZmI+74aQ5bTnGR32XVTH+bRVTE/SZjsn9p1S/Vm5/juU1/h5VT9VMwy5XRXh11UYlMxXEzFUT8pjvh18TE+sIkxqnU4jwABZOgj4bm3mUfaUPS3PT7KWD5ZVFIbAAAAAAAAAAAAAAAAAAAAAAGSnZoIAACsZdpdYaCaG2eXWtFOLnVdPtMWjuiia+2PaTHzinVHU7+z5a4lGrwteKvzXPpT9vfV+P5UYu02bcR+qa51m9/nl9XeZpcVYmNP17ojw0x3RH5Ktq1Rap+miNTFXcqrnXL2ug/Sbd5P7OxzycTGsO6mvvrw4/uj8u+Pl3RDBitHU3P9rfpPxP8ADTZxUx6VOg6QMC0o0nubvLcbDrsbjVjYFVM64nra+t+k9eKuz5NODqqm1FNX3j0/v7anyxER9euPtLzbUzgALJ0EfDc28yj7Sh6W56fZSwfLKopDYAAAAAAAAAAAAAAAAAAAAAAyU7NBAAAB6DwAHoPAAFk6CPhubeZR9pQ9Lc9PspYPllUUhsAAAAAAAAAAAAAAAAAAAAAAZKdmggAAAAAAAAALJ0EfDc28yj7Sh6W56fZSwfLKopDYAAAAAAAAAAAAAAAAAAAAAAyU7NBAAAAAAAAAAWToI+G5t5lH2lD0tz0+ylg+WVRSGwAAAAAAAAAAAAAAAAAAAAABmD3ZheOv0fbiO7047yt8KYfqT8HuzC8dfocR3enHeThTD9Sfg92YXjr9DiO7047ycKYfqT8HuzC8dfocR3enHeThTD9Sfg92YXjr9DiO7047ycKYfqT8HuzC8dfocR3enHeThTD9Sfg92YXjr9DiO7047ycKYfqT8HuzC8dfocR3enHeThTD9Sfg92YXjr9DiO7047ycKYfqT8HuzC8dfocR3enHeThTD9Sfg92YXjr9DiO7047ycKYfqT8PV6GaS4uiVvdYNta0YkYlUVTNVcxq1Rq+UMeK0tcxExM0xGr/AK+9r/zlm3GqLk9oej2pXu6rfjVcmXbasr6bgt557eTale7qt+NVyNtqym4Leee3k2pXu6rfjVcjbaspuC3nnt5NqV7uq341XI22rKbgt557eTale7qt+NVyNtqym4Leee3k2pXu6rfjVcjbaspuC3nnt5NqV7uq341XI22rKbgt557eTale7qt+NVyNtqym4Leee3k2pXu6rfjVcjbaspuC3nnt5NqV7uq341XI22rKbgt557eTale7qt+NVyNtqym4Leee3k2pXu6rfjVcjbaspuC3nnt5NqV7uq341XI22rKbgt557eTale7qt+NVyNtqym4Leee3k2pXu6rfjVcjbaspuC3nnt5NqV7uq341XI22rKbgt557eTale7qt+NVyNtqym4Leee3k2pXu6rfjVcjbaspuC3nnt5NqV7uq341XI22rKbgt557eTale7qt+NVyNtqym4Leee3k2pXu6rfjVcjbaspuC3nnt5NqV7uq341XI22rKbgt557eTale7qt+NVyNtqym4Leee3lP2Nf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File:Flag of Chile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844" y="5271052"/>
            <a:ext cx="952571" cy="63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autoUpdateAnimBg="0"/>
      <p:bldP spid="101381" grpId="0" autoUpdateAnimBg="0"/>
      <p:bldP spid="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76200" y="125413"/>
            <a:ext cx="8915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>
                <a:latin typeface="Tahoma" pitchFamily="34" charset="0"/>
              </a:rPr>
              <a:t>6 recommendations for commodity producers, </a:t>
            </a:r>
            <a:r>
              <a:rPr lang="en-US" altLang="en-US" sz="1400">
                <a:latin typeface="Tahoma" pitchFamily="34" charset="0"/>
              </a:rPr>
              <a:t>concluded</a:t>
            </a:r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81000"/>
            <a:ext cx="7239000" cy="990600"/>
          </a:xfrm>
        </p:spPr>
        <p:txBody>
          <a:bodyPr/>
          <a:lstStyle/>
          <a:p>
            <a:pPr marL="838200" indent="-838200" eaLnBrk="1" hangingPunct="1"/>
            <a:r>
              <a:rPr lang="en-US" altLang="en-US" sz="3600" b="1" i="1" smtClean="0"/>
              <a:t>Good governance institutions</a:t>
            </a:r>
          </a:p>
        </p:txBody>
      </p:sp>
      <p:pic>
        <p:nvPicPr>
          <p:cNvPr id="372741" name="Picture 5" descr="botswana-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137150"/>
            <a:ext cx="1328738" cy="8826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ANd9GcRE5DggxPPeUNh7I4IKuefd-auiJuC_w8kVmyjX4ntjy42CqhjF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154238"/>
            <a:ext cx="1295400" cy="969962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6200" y="1447800"/>
            <a:ext cx="8991600" cy="5334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dirty="0" smtClean="0"/>
              <a:t>  6) Professional management of wealth funds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500" dirty="0" smtClean="0"/>
              <a:t>Norway’s Pension Fund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3000" dirty="0" smtClean="0"/>
              <a:t>All govt. oil revenues go into it.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3000" dirty="0" smtClean="0"/>
              <a:t>Govt</a:t>
            </a:r>
            <a:r>
              <a:rPr lang="en-US" sz="3200" dirty="0" smtClean="0"/>
              <a:t>. </a:t>
            </a:r>
            <a:r>
              <a:rPr lang="en-US" sz="2400" dirty="0" smtClean="0"/>
              <a:t>(on average over the cycle)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000" dirty="0" smtClean="0"/>
              <a:t>can spend expected real return, 4%.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3000" dirty="0" smtClean="0"/>
              <a:t>All invested abroad.    </a:t>
            </a:r>
            <a:r>
              <a:rPr lang="en-US" sz="2400" dirty="0" smtClean="0"/>
              <a:t>Reasons: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 smtClean="0"/>
              <a:t>(</a:t>
            </a:r>
            <a:r>
              <a:rPr lang="en-US" sz="2200" dirty="0" smtClean="0"/>
              <a:t>1) for diversification,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2200" dirty="0" smtClean="0"/>
              <a:t>(2) to avoid cronyism in investments.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3500" i="1" smtClean="0"/>
              <a:t>But</a:t>
            </a:r>
            <a:r>
              <a:rPr lang="en-US" sz="3500" smtClean="0"/>
              <a:t> </a:t>
            </a:r>
            <a:r>
              <a:rPr lang="en-US" sz="3500" smtClean="0"/>
              <a:t>also insulate </a:t>
            </a:r>
            <a:r>
              <a:rPr lang="en-US" sz="3500" dirty="0" smtClean="0"/>
              <a:t>it from politics,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3500" dirty="0" smtClean="0"/>
              <a:t>  like Botswana’s Pula Fund,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 smtClean="0"/>
              <a:t>for financial optimization, not social objectives.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067800" cy="1828800"/>
          </a:xfrm>
        </p:spPr>
        <p:txBody>
          <a:bodyPr/>
          <a:lstStyle/>
          <a:p>
            <a:pPr eaLnBrk="1" hangingPunct="1"/>
            <a:r>
              <a:rPr lang="en-US" altLang="en-US" sz="3800" b="1" smtClean="0"/>
              <a:t>Other policies have not worked so well.</a:t>
            </a: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505200"/>
            <a:ext cx="4038600" cy="38100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Producer subsidies</a:t>
            </a:r>
          </a:p>
          <a:p>
            <a:pPr eaLnBrk="1" hangingPunct="1"/>
            <a:r>
              <a:rPr lang="en-US" altLang="en-US" sz="3200" smtClean="0"/>
              <a:t>Stockpiles</a:t>
            </a:r>
          </a:p>
          <a:p>
            <a:pPr eaLnBrk="1" hangingPunct="1"/>
            <a:r>
              <a:rPr lang="en-US" altLang="en-US" sz="3200" smtClean="0"/>
              <a:t>Marketing boards</a:t>
            </a:r>
          </a:p>
          <a:p>
            <a:pPr eaLnBrk="1" hangingPunct="1"/>
            <a:r>
              <a:rPr lang="en-US" altLang="en-US" sz="3200" smtClean="0"/>
              <a:t>Price controls</a:t>
            </a:r>
          </a:p>
          <a:p>
            <a:pPr eaLnBrk="1" hangingPunct="1"/>
            <a:r>
              <a:rPr lang="en-US" altLang="en-US" sz="3200" smtClean="0"/>
              <a:t>Export controls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74704" y="3538332"/>
            <a:ext cx="4038600" cy="32004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Blaming derivatives</a:t>
            </a:r>
          </a:p>
          <a:p>
            <a:pPr eaLnBrk="1" hangingPunct="1"/>
            <a:r>
              <a:rPr lang="en-US" altLang="en-US" sz="3200" dirty="0" smtClean="0"/>
              <a:t>Resource nationalism</a:t>
            </a:r>
          </a:p>
          <a:p>
            <a:pPr eaLnBrk="1" hangingPunct="1"/>
            <a:r>
              <a:rPr lang="en-US" altLang="en-US" sz="3200" dirty="0" smtClean="0"/>
              <a:t>Banning foreign participation</a:t>
            </a:r>
          </a:p>
        </p:txBody>
      </p:sp>
      <p:pic>
        <p:nvPicPr>
          <p:cNvPr id="5" name="Picture 4" descr="KingCanute&amp;Wa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95400"/>
            <a:ext cx="25320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8ECD19A-EC5A-4933-B7DB-980A9420C6BB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 smtClean="0"/>
          </a:p>
        </p:txBody>
      </p:sp>
      <p:sp>
        <p:nvSpPr>
          <p:cNvPr id="18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D2A5420-8A5D-4D2C-AC0F-8D2697CD5C20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4340" name="Picture 4" descr="j02899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5013325"/>
            <a:ext cx="1216025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j03143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60" y="425684"/>
            <a:ext cx="844480" cy="609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j04116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71801"/>
            <a:ext cx="1219200" cy="808037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j043318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3203575"/>
            <a:ext cx="960437" cy="11430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j043328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0745"/>
            <a:ext cx="1135063" cy="10782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j036409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62600"/>
            <a:ext cx="838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5" descr="j035255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53000"/>
            <a:ext cx="7096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6" descr="j018353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094" y="3429000"/>
            <a:ext cx="1547812" cy="1290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7" descr="fd00029_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2" y="4746625"/>
            <a:ext cx="6302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8" descr="iron ore loadi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663" y="5245460"/>
            <a:ext cx="1024125" cy="146013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21" descr="j011300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454" y="3203575"/>
            <a:ext cx="47466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23" descr="coal_industry_in_china_ful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5181600"/>
            <a:ext cx="2171700" cy="1460139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25" descr="AN8KG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13" y="2078038"/>
            <a:ext cx="1066800" cy="681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3" name="Picture 26" descr="j018509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5800"/>
            <a:ext cx="1600200" cy="213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10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3307556"/>
            <a:ext cx="1455737" cy="935037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5" name="Picture 21" descr="oil_well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3581400"/>
            <a:ext cx="1179512" cy="957263"/>
          </a:xfrm>
          <a:prstGeom prst="rect">
            <a:avLst/>
          </a:prstGeom>
          <a:noFill/>
          <a:ln w="28575">
            <a:solidFill>
              <a:srgbClr val="33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6" name="Picture 21" descr="FarmersCuttingSugarCane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17" y="2242058"/>
            <a:ext cx="1135062" cy="7734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7" name="Picture 22" descr="jute-boat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1827672"/>
            <a:ext cx="1470601" cy="10774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8" name="Picture 23" descr="321562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4825"/>
            <a:ext cx="1676400" cy="152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9" name="Picture 24" descr="quarry">
            <a:hlinkClick r:id="rId24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40" y="1354138"/>
            <a:ext cx="914400" cy="660400"/>
          </a:xfrm>
          <a:prstGeom prst="rect">
            <a:avLst/>
          </a:prstGeom>
          <a:noFill/>
          <a:ln w="19050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0" name="Picture 25" descr="LNGTanker">
            <a:hlinkClick r:id="rId26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7" y="609600"/>
            <a:ext cx="1052513" cy="827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1" name="Picture 26" descr="Tin_ore_from_Cornwall">
            <a:hlinkClick r:id="rId28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005512"/>
            <a:ext cx="762000" cy="547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2" name="Picture 1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381000"/>
            <a:ext cx="1638300" cy="118420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nglish.cri.cn/mmsource/images/2007/04/05/10132banana05.jp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869" y="304800"/>
            <a:ext cx="1802497" cy="241621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6513" y="-9525"/>
            <a:ext cx="9144000" cy="1066800"/>
          </a:xfrm>
        </p:spPr>
        <p:txBody>
          <a:bodyPr/>
          <a:lstStyle/>
          <a:p>
            <a:pPr eaLnBrk="1" hangingPunct="1"/>
            <a:r>
              <a:rPr lang="en-US" altLang="en-US" sz="4100" b="1" dirty="0" smtClean="0"/>
              <a:t>I) Policies that have not worked so well</a:t>
            </a:r>
            <a:endParaRPr lang="en-US" altLang="en-US" sz="4100" dirty="0" smtClean="0"/>
          </a:p>
        </p:txBody>
      </p:sp>
      <p:sp>
        <p:nvSpPr>
          <p:cNvPr id="7577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066800"/>
            <a:ext cx="9144000" cy="5715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1) </a:t>
            </a:r>
            <a:r>
              <a:rPr lang="en-US" b="1" dirty="0" smtClean="0"/>
              <a:t>Producer</a:t>
            </a:r>
            <a:r>
              <a:rPr lang="en-US" sz="1800" b="1" dirty="0" smtClean="0"/>
              <a:t> </a:t>
            </a:r>
            <a:r>
              <a:rPr lang="en-US" b="1" dirty="0" smtClean="0"/>
              <a:t>subsidies </a:t>
            </a:r>
            <a:r>
              <a:rPr lang="en-US" sz="2800" dirty="0" smtClean="0"/>
              <a:t>to</a:t>
            </a:r>
            <a:r>
              <a:rPr lang="en-US" sz="2400" dirty="0" smtClean="0"/>
              <a:t> “</a:t>
            </a:r>
            <a:r>
              <a:rPr lang="en-US" sz="3000" dirty="0" smtClean="0"/>
              <a:t>stabilize</a:t>
            </a:r>
            <a:r>
              <a:rPr lang="en-US" sz="2400" dirty="0" smtClean="0"/>
              <a:t>” </a:t>
            </a:r>
            <a:r>
              <a:rPr lang="en-US" sz="3000" dirty="0" smtClean="0"/>
              <a:t>prices at high</a:t>
            </a:r>
            <a:r>
              <a:rPr lang="en-US" sz="2400" dirty="0" smtClean="0"/>
              <a:t> </a:t>
            </a:r>
            <a:r>
              <a:rPr lang="en-US" sz="3000" dirty="0" smtClean="0"/>
              <a:t>levels, </a:t>
            </a:r>
            <a:r>
              <a:rPr lang="en-US" sz="700" dirty="0" smtClean="0"/>
              <a:t/>
            </a:r>
            <a:br>
              <a:rPr lang="en-US" sz="700" dirty="0" smtClean="0"/>
            </a:br>
            <a:endParaRPr lang="en-US" sz="7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often via wasteful </a:t>
            </a:r>
            <a:r>
              <a:rPr lang="en-US" sz="2400" b="1" dirty="0" smtClean="0"/>
              <a:t>stockpiles</a:t>
            </a:r>
            <a:r>
              <a:rPr lang="en-US" sz="2400" dirty="0" smtClean="0"/>
              <a:t> &amp; protectionist import barriers.</a:t>
            </a:r>
            <a:br>
              <a:rPr lang="en-US" sz="2400" dirty="0" smtClean="0"/>
            </a:br>
            <a:endParaRPr lang="en-US" sz="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Examples: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The EU’s Common Agricultural Policy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Bad for EU budgets, economic efficiency, </a:t>
            </a:r>
            <a:br>
              <a:rPr lang="en-US" sz="2000" dirty="0" smtClean="0"/>
            </a:br>
            <a:r>
              <a:rPr lang="en-US" sz="2000" dirty="0" smtClean="0"/>
              <a:t>international trade, &amp; consumer pocketbooks.</a:t>
            </a:r>
            <a:br>
              <a:rPr lang="en-US" sz="2000" dirty="0" smtClean="0"/>
            </a:br>
            <a:endParaRPr lang="en-US" sz="8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Or fossil fuel subsidies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which are equally distortionary &amp; budget-busting,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and bad for the environment as well.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Iran, Saudi Arabia, Venezuela, Indonesia,  UAE, Iraq, Algeria, Mexico…</a:t>
            </a:r>
            <a:endParaRPr lang="en-US" sz="1000" dirty="0" smtClean="0"/>
          </a:p>
          <a:p>
            <a:pPr marL="1828800" lvl="4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0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Or US corn-based ethanol subsidies,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with tariffs on Brazilian sugar-based ethanol.</a:t>
            </a:r>
          </a:p>
        </p:txBody>
      </p:sp>
      <p:pic>
        <p:nvPicPr>
          <p:cNvPr id="36868" name="Picture 5" descr="agrcltre_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14600"/>
            <a:ext cx="2590800" cy="1857375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6200" y="0"/>
            <a:ext cx="9144000" cy="9906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Unsuccessful policies, </a:t>
            </a:r>
            <a:r>
              <a:rPr lang="en-US" altLang="en-US" sz="2000" smtClean="0"/>
              <a:t>continued</a:t>
            </a:r>
          </a:p>
        </p:txBody>
      </p:sp>
      <p:sp>
        <p:nvSpPr>
          <p:cNvPr id="6451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46050" y="914400"/>
            <a:ext cx="8997950" cy="5334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2) </a:t>
            </a:r>
            <a:r>
              <a:rPr lang="en-US" b="1" dirty="0" smtClean="0"/>
              <a:t>Price controls </a:t>
            </a:r>
            <a:r>
              <a:rPr lang="en-US" dirty="0" smtClean="0"/>
              <a:t>to “stabilize” prices at</a:t>
            </a:r>
            <a:r>
              <a:rPr lang="en-US" i="1" dirty="0" smtClean="0"/>
              <a:t> low </a:t>
            </a:r>
            <a:r>
              <a:rPr lang="en-US" dirty="0" smtClean="0"/>
              <a:t>levels</a:t>
            </a:r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 bwMode="auto">
          <a:xfrm>
            <a:off x="76200" y="1600200"/>
            <a:ext cx="9067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en-US" sz="2700">
                <a:latin typeface="Calibri" pitchFamily="34" charset="0"/>
              </a:rPr>
              <a:t>Often the goal of controls is to shield consumers </a:t>
            </a:r>
            <a:br>
              <a:rPr lang="en-US" altLang="en-US" sz="2700">
                <a:latin typeface="Calibri" pitchFamily="34" charset="0"/>
              </a:rPr>
            </a:br>
            <a:r>
              <a:rPr lang="en-US" altLang="en-US" sz="2700">
                <a:latin typeface="Calibri" pitchFamily="34" charset="0"/>
              </a:rPr>
              <a:t>of staple foods &amp; fuel from price increases.  </a:t>
            </a:r>
            <a:r>
              <a:rPr lang="en-US" altLang="en-US" sz="1600">
                <a:latin typeface="Calibri" pitchFamily="34" charset="0"/>
              </a:rPr>
              <a:t/>
            </a:r>
            <a:br>
              <a:rPr lang="en-US" altLang="en-US" sz="1600">
                <a:latin typeface="Calibri" pitchFamily="34" charset="0"/>
              </a:rPr>
            </a:br>
            <a:endParaRPr lang="en-US" altLang="en-US" sz="160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en-US" sz="2600">
                <a:latin typeface="Calibri" pitchFamily="34" charset="0"/>
              </a:rPr>
              <a:t>But the artificially suppressed price</a:t>
            </a:r>
          </a:p>
          <a:p>
            <a:pPr lvl="2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en-US" sz="2500">
                <a:latin typeface="Calibri" pitchFamily="34" charset="0"/>
              </a:rPr>
              <a:t>discourages domestic investment</a:t>
            </a:r>
            <a:r>
              <a:rPr lang="en-US" altLang="en-US">
                <a:latin typeface="Calibri" pitchFamily="34" charset="0"/>
              </a:rPr>
              <a:t> &amp; </a:t>
            </a:r>
            <a:r>
              <a:rPr lang="en-US" altLang="en-US" sz="2500">
                <a:latin typeface="Calibri" pitchFamily="34" charset="0"/>
              </a:rPr>
              <a:t>production, </a:t>
            </a:r>
          </a:p>
          <a:p>
            <a:pPr lvl="2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en-US" sz="2500">
                <a:latin typeface="Calibri" pitchFamily="34" charset="0"/>
              </a:rPr>
              <a:t>and requires rationing to domestic</a:t>
            </a:r>
            <a:r>
              <a:rPr lang="en-US" altLang="en-US">
                <a:latin typeface="Calibri" pitchFamily="34" charset="0"/>
              </a:rPr>
              <a:t> </a:t>
            </a:r>
            <a:r>
              <a:rPr lang="en-US" altLang="en-US" sz="2500">
                <a:latin typeface="Calibri" pitchFamily="34" charset="0"/>
              </a:rPr>
              <a:t>households.</a:t>
            </a:r>
            <a:r>
              <a:rPr lang="en-US" altLang="en-US" sz="2400">
                <a:latin typeface="Calibri" pitchFamily="34" charset="0"/>
              </a:rPr>
              <a:t> </a:t>
            </a:r>
          </a:p>
          <a:p>
            <a:pPr lvl="3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en-US" altLang="en-US" sz="2200">
                <a:latin typeface="Calibri" pitchFamily="34" charset="0"/>
              </a:rPr>
              <a:t>Shortages &amp; long lines can fuel political </a:t>
            </a:r>
            <a:br>
              <a:rPr lang="en-US" altLang="en-US" sz="2200">
                <a:latin typeface="Calibri" pitchFamily="34" charset="0"/>
              </a:rPr>
            </a:br>
            <a:r>
              <a:rPr lang="en-US" altLang="en-US" sz="2200">
                <a:latin typeface="Calibri" pitchFamily="34" charset="0"/>
              </a:rPr>
              <a:t>rage as well as higher prices can,</a:t>
            </a:r>
          </a:p>
          <a:p>
            <a:pPr lvl="3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en-US" altLang="en-US" sz="2200">
                <a:latin typeface="Calibri" pitchFamily="34" charset="0"/>
              </a:rPr>
              <a:t>not to mention when the government </a:t>
            </a:r>
            <a:br>
              <a:rPr lang="en-US" altLang="en-US" sz="2200">
                <a:latin typeface="Calibri" pitchFamily="34" charset="0"/>
              </a:rPr>
            </a:br>
            <a:r>
              <a:rPr lang="en-US" altLang="en-US" sz="2200">
                <a:latin typeface="Calibri" pitchFamily="34" charset="0"/>
              </a:rPr>
              <a:t>is forced by huge gaps to raise prices discontinuously.</a:t>
            </a:r>
            <a:r>
              <a:rPr lang="en-US" altLang="en-US" sz="2000">
                <a:latin typeface="Calibri" pitchFamily="34" charset="0"/>
              </a:rPr>
              <a:t> </a:t>
            </a:r>
            <a:br>
              <a:rPr lang="en-US" altLang="en-US" sz="2000">
                <a:latin typeface="Calibri" pitchFamily="34" charset="0"/>
              </a:rPr>
            </a:br>
            <a:r>
              <a:rPr lang="en-US" altLang="en-US" sz="200">
                <a:latin typeface="Calibri" pitchFamily="34" charset="0"/>
              </a:rPr>
              <a:t/>
            </a:r>
            <a:br>
              <a:rPr lang="en-US" altLang="en-US" sz="200">
                <a:latin typeface="Calibri" pitchFamily="34" charset="0"/>
              </a:rPr>
            </a:br>
            <a:endParaRPr lang="en-US" altLang="en-US" sz="200">
              <a:latin typeface="Calibri" pitchFamily="34" charset="0"/>
            </a:endParaRPr>
          </a:p>
          <a:p>
            <a:pPr lvl="2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en-US" sz="2300">
                <a:latin typeface="Calibri" pitchFamily="34" charset="0"/>
              </a:rPr>
              <a:t>Price controls can also require imports, to satisfy excess demand. </a:t>
            </a:r>
          </a:p>
          <a:p>
            <a:pPr lvl="4" eaLnBrk="1" hangingPunct="1">
              <a:spcBef>
                <a:spcPct val="20000"/>
              </a:spcBef>
              <a:buFont typeface="Arial" charset="0"/>
              <a:buChar char="»"/>
            </a:pPr>
            <a:r>
              <a:rPr lang="en-US" altLang="en-US" sz="2100">
                <a:latin typeface="Calibri" pitchFamily="34" charset="0"/>
              </a:rPr>
              <a:t> exacerbating a world price spike even more.</a:t>
            </a:r>
          </a:p>
        </p:txBody>
      </p:sp>
      <p:pic>
        <p:nvPicPr>
          <p:cNvPr id="6" name="Picture 26" descr="ANd9GcQ7DlMaUaMjKEkNDJQCZVeOAo1mjV_oi4-lao01Lysm3OcHOLr0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600200"/>
            <a:ext cx="1600200" cy="15621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3"/>
          <p:cNvSpPr txBox="1">
            <a:spLocks noChangeArrowheads="1"/>
          </p:cNvSpPr>
          <p:nvPr/>
        </p:nvSpPr>
        <p:spPr bwMode="auto">
          <a:xfrm>
            <a:off x="320675" y="341313"/>
            <a:ext cx="85232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000">
                <a:latin typeface="Calibri" pitchFamily="34" charset="0"/>
              </a:rPr>
              <a:t>Subsidies to consumption of fossil fuels are expensive</a:t>
            </a:r>
          </a:p>
          <a:p>
            <a:pPr algn="ctr" eaLnBrk="1" hangingPunct="1"/>
            <a:r>
              <a:rPr lang="en-US" altLang="en-US" sz="2400">
                <a:latin typeface="Calibri" pitchFamily="34" charset="0"/>
              </a:rPr>
              <a:t>especially among exporting countries.</a:t>
            </a:r>
          </a:p>
        </p:txBody>
      </p:sp>
      <p:pic>
        <p:nvPicPr>
          <p:cNvPr id="3379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97000"/>
            <a:ext cx="381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82700"/>
            <a:ext cx="90360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8"/>
          <p:cNvSpPr txBox="1">
            <a:spLocks noChangeArrowheads="1"/>
          </p:cNvSpPr>
          <p:nvPr/>
        </p:nvSpPr>
        <p:spPr bwMode="auto">
          <a:xfrm>
            <a:off x="6884988" y="4914900"/>
            <a:ext cx="1673225" cy="862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Calibri" pitchFamily="34" charset="0"/>
              </a:rPr>
              <a:t>$ billions</a:t>
            </a:r>
            <a:r>
              <a:rPr lang="en-US" altLang="en-US">
                <a:latin typeface="Calibri" pitchFamily="34" charset="0"/>
              </a:rPr>
              <a:t/>
            </a:r>
            <a:br>
              <a:rPr lang="en-US" altLang="en-US">
                <a:latin typeface="Calibri" pitchFamily="34" charset="0"/>
              </a:rPr>
            </a:br>
            <a:r>
              <a:rPr lang="en-US" altLang="en-US">
                <a:latin typeface="Calibri" pitchFamily="34" charset="0"/>
              </a:rPr>
              <a:t>Source: IEA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37563" y="3670300"/>
            <a:ext cx="685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568450"/>
            <a:ext cx="8253412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7075488" y="4914900"/>
            <a:ext cx="12922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Source: IEA </a:t>
            </a:r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-15875" y="30480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Calibri" pitchFamily="34" charset="0"/>
              </a:rPr>
              <a:t>Few fossil fuel subsidies actually go to the poor,</a:t>
            </a:r>
          </a:p>
          <a:p>
            <a:pPr algn="ctr" eaLnBrk="1" hangingPunct="1"/>
            <a:r>
              <a:rPr lang="en-US" altLang="en-US" sz="2800">
                <a:latin typeface="Calibri" pitchFamily="34" charset="0"/>
              </a:rPr>
              <a:t>typical of subsidies adopted in the name of equality.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6200" y="0"/>
            <a:ext cx="9144000" cy="9906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Unsuccessful policies, </a:t>
            </a:r>
            <a:r>
              <a:rPr lang="en-US" altLang="en-US" sz="2000" smtClean="0"/>
              <a:t>continued</a:t>
            </a:r>
          </a:p>
        </p:txBody>
      </p:sp>
      <p:sp>
        <p:nvSpPr>
          <p:cNvPr id="6451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143000"/>
            <a:ext cx="8839200" cy="5867400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800" dirty="0" smtClean="0"/>
          </a:p>
          <a:p>
            <a:pPr marL="40005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/>
              <a:t>3) Some African countries adopted </a:t>
            </a:r>
            <a:br>
              <a:rPr lang="en-US" sz="3200" dirty="0" smtClean="0"/>
            </a:br>
            <a:r>
              <a:rPr lang="en-US" sz="3200" b="1" dirty="0" smtClean="0"/>
              <a:t>commodity marketing boards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for coffee &amp; cocoa around </a:t>
            </a:r>
            <a:br>
              <a:rPr lang="en-US" sz="3200" dirty="0" smtClean="0"/>
            </a:br>
            <a:r>
              <a:rPr lang="en-US" sz="3200" dirty="0" smtClean="0"/>
              <a:t>the time of independence. 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The original rationale:  </a:t>
            </a:r>
            <a:br>
              <a:rPr lang="en-US" sz="2800" dirty="0" smtClean="0"/>
            </a:br>
            <a:r>
              <a:rPr lang="en-US" sz="2800" dirty="0" smtClean="0"/>
              <a:t>to buy the crop in years of excess supply, </a:t>
            </a:r>
            <a:br>
              <a:rPr lang="en-US" sz="2800" dirty="0" smtClean="0"/>
            </a:br>
            <a:r>
              <a:rPr lang="en-US" sz="2800" dirty="0" smtClean="0"/>
              <a:t>sell in years of excess demand.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In practice the price paid to cocoa</a:t>
            </a:r>
            <a:r>
              <a:rPr lang="en-US" sz="1800" dirty="0" smtClean="0"/>
              <a:t> </a:t>
            </a:r>
            <a:r>
              <a:rPr lang="en-US" dirty="0" smtClean="0"/>
              <a:t>&amp;</a:t>
            </a:r>
            <a:r>
              <a:rPr lang="en-US" sz="1800" dirty="0" smtClean="0"/>
              <a:t> </a:t>
            </a:r>
            <a:r>
              <a:rPr lang="en-US" sz="2800" dirty="0" smtClean="0"/>
              <a:t>coffee farmers </a:t>
            </a:r>
            <a:br>
              <a:rPr lang="en-US" sz="2800" dirty="0" smtClean="0"/>
            </a:br>
            <a:r>
              <a:rPr lang="en-US" sz="2800" dirty="0" smtClean="0"/>
              <a:t>was always below the world price. 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As a result, production fell.</a:t>
            </a:r>
          </a:p>
        </p:txBody>
      </p:sp>
      <p:pic>
        <p:nvPicPr>
          <p:cNvPr id="38916" name="Picture 5" descr="j04332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098550"/>
            <a:ext cx="2438400" cy="2559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85800" y="76200"/>
            <a:ext cx="8458200" cy="9906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Microeconomic policies, </a:t>
            </a:r>
            <a:r>
              <a:rPr lang="en-US" altLang="en-US" sz="1800" smtClean="0"/>
              <a:t>continued</a:t>
            </a:r>
          </a:p>
        </p:txBody>
      </p:sp>
      <p:sp>
        <p:nvSpPr>
          <p:cNvPr id="7885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81000" y="1219200"/>
            <a:ext cx="8305800" cy="5715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4</a:t>
            </a:r>
            <a:r>
              <a:rPr lang="en-US" dirty="0" smtClean="0"/>
              <a:t>) In producing countries, prices are artificially suppressed by means of </a:t>
            </a:r>
            <a:r>
              <a:rPr lang="en-US" b="1" dirty="0" smtClean="0"/>
              <a:t>export controls </a:t>
            </a:r>
            <a:r>
              <a:rPr lang="en-US" sz="1000" b="1" dirty="0" smtClean="0"/>
              <a:t/>
            </a:r>
            <a:br>
              <a:rPr lang="en-US" sz="1000" b="1" dirty="0" smtClean="0"/>
            </a:br>
            <a:endParaRPr lang="en-US" sz="1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to insulate domestic consumers from a price rise.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2008, India capped rice exports.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              Argentina capped wheat exports,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as did Russia in 2010.</a:t>
            </a: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Results: 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Domestic supply is discouraged.</a:t>
            </a:r>
          </a:p>
          <a:p>
            <a:pPr lvl="4" eaLnBrk="1" fontAlgn="auto" hangingPunct="1">
              <a:spcAft>
                <a:spcPts val="0"/>
              </a:spcAft>
              <a:buFont typeface="Arial" pitchFamily="34" charset="0"/>
              <a:buChar char="»"/>
              <a:defRPr/>
            </a:pPr>
            <a:r>
              <a:rPr lang="en-US" dirty="0" smtClean="0"/>
              <a:t>World prices go even higher.</a:t>
            </a:r>
          </a:p>
        </p:txBody>
      </p:sp>
      <p:pic>
        <p:nvPicPr>
          <p:cNvPr id="101380" name="Picture 4" descr="j04116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48125"/>
            <a:ext cx="2971800" cy="235267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528050" cy="2057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dirty="0" smtClean="0"/>
              <a:t>An Economic Perspective on</a:t>
            </a:r>
            <a:br>
              <a:rPr lang="en-US" sz="4900" dirty="0" smtClean="0"/>
            </a:br>
            <a:r>
              <a:rPr lang="en-US" sz="4900" dirty="0" smtClean="0"/>
              <a:t>the Natural Resource Curse </a:t>
            </a:r>
            <a:br>
              <a:rPr lang="en-US" sz="4900" dirty="0" smtClean="0"/>
            </a:br>
            <a:r>
              <a:rPr lang="en-US" sz="4000" dirty="0" smtClean="0"/>
              <a:t>and Its Implications for a Developing Country</a:t>
            </a:r>
            <a:endParaRPr lang="en-US" sz="4000" dirty="0"/>
          </a:p>
        </p:txBody>
      </p:sp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1560913" y="3096161"/>
            <a:ext cx="6180923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500" dirty="0">
                <a:latin typeface="Calibri" pitchFamily="34" charset="0"/>
              </a:rPr>
              <a:t>Jeffrey Frankel</a:t>
            </a:r>
          </a:p>
          <a:p>
            <a:pPr algn="ctr" eaLnBrk="1" hangingPunct="1"/>
            <a:r>
              <a:rPr lang="en-US" altLang="en-US" sz="2300" dirty="0">
                <a:latin typeface="Calibri" pitchFamily="34" charset="0"/>
              </a:rPr>
              <a:t>Harpel Professor of Capital Formation and Growth</a:t>
            </a:r>
          </a:p>
          <a:p>
            <a:pPr algn="ctr" eaLnBrk="1" hangingPunct="1"/>
            <a:r>
              <a:rPr lang="en-US" altLang="en-US" sz="2300" dirty="0">
                <a:latin typeface="Calibri" pitchFamily="34" charset="0"/>
              </a:rPr>
              <a:t>Harvard University</a:t>
            </a:r>
          </a:p>
        </p:txBody>
      </p:sp>
      <p:pic>
        <p:nvPicPr>
          <p:cNvPr id="3077" name="Picture 5" descr="HKS-logo_ks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19600"/>
            <a:ext cx="2819400" cy="33337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505974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effectLst/>
              </a:rPr>
              <a:t>Day of Ecuador at Harvard:</a:t>
            </a:r>
            <a:br>
              <a:rPr lang="en-US" sz="2400" dirty="0" smtClean="0">
                <a:effectLst/>
              </a:rPr>
            </a:br>
            <a:r>
              <a:rPr lang="en-US" sz="2400" i="1" dirty="0" smtClean="0">
                <a:effectLst/>
              </a:rPr>
              <a:t>Breaking the Natural Resources Dependence:</a:t>
            </a:r>
            <a:br>
              <a:rPr lang="en-US" sz="2400" i="1" dirty="0" smtClean="0">
                <a:effectLst/>
              </a:rPr>
            </a:br>
            <a:r>
              <a:rPr lang="en-US" sz="2400" i="1" dirty="0" smtClean="0">
                <a:effectLst/>
              </a:rPr>
              <a:t>Is It Possible? A Vision from the Middle of the World </a:t>
            </a:r>
          </a:p>
          <a:p>
            <a:pPr algn="ctr"/>
            <a:r>
              <a:rPr lang="en-US" sz="2400" dirty="0" smtClean="0">
                <a:effectLst/>
              </a:rPr>
              <a:t>Monday, April 21, 2014, 9:00am to 4:30pm </a:t>
            </a:r>
            <a:endParaRPr lang="en-US" sz="24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28600" y="549275"/>
            <a:ext cx="5029200" cy="2270125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A G20 initiative 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r>
              <a:rPr lang="en-US" altLang="en-US" sz="3200" dirty="0" smtClean="0"/>
              <a:t>deserved to succeed:</a:t>
            </a:r>
          </a:p>
        </p:txBody>
      </p:sp>
      <p:sp>
        <p:nvSpPr>
          <p:cNvPr id="6349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52400" y="3505200"/>
            <a:ext cx="8915400" cy="3810000"/>
          </a:xfrm>
        </p:spPr>
        <p:txBody>
          <a:bodyPr/>
          <a:lstStyle/>
          <a:p>
            <a:pPr eaLnBrk="1" hangingPunct="1"/>
            <a:endParaRPr lang="en-US" altLang="en-US" sz="1200" smtClean="0"/>
          </a:p>
          <a:p>
            <a:pPr eaLnBrk="1" hangingPunct="1"/>
            <a:r>
              <a:rPr lang="en-US" altLang="en-US" sz="2800" smtClean="0"/>
              <a:t>Producers </a:t>
            </a:r>
            <a:r>
              <a:rPr lang="en-US" altLang="en-US" sz="2400" smtClean="0"/>
              <a:t>&amp;</a:t>
            </a:r>
            <a:r>
              <a:rPr lang="en-US" altLang="en-US" sz="2800" smtClean="0"/>
              <a:t> consuming countries in grain markets </a:t>
            </a:r>
            <a:br>
              <a:rPr lang="en-US" altLang="en-US" sz="2800" smtClean="0"/>
            </a:br>
            <a:r>
              <a:rPr lang="en-US" altLang="en-US" sz="2800" smtClean="0"/>
              <a:t>should cooperatively agree to refrain </a:t>
            </a:r>
            <a:br>
              <a:rPr lang="en-US" altLang="en-US" sz="2800" smtClean="0"/>
            </a:br>
            <a:r>
              <a:rPr lang="en-US" altLang="en-US" sz="2800" smtClean="0"/>
              <a:t>from export controls and price controls.</a:t>
            </a:r>
          </a:p>
          <a:p>
            <a:pPr lvl="1" eaLnBrk="1" hangingPunct="1"/>
            <a:r>
              <a:rPr lang="en-US" altLang="en-US" sz="2600" smtClean="0"/>
              <a:t>The result would be </a:t>
            </a:r>
            <a:r>
              <a:rPr lang="en-US" altLang="en-US" sz="2600" i="1" smtClean="0"/>
              <a:t>lower</a:t>
            </a:r>
            <a:r>
              <a:rPr lang="en-US" altLang="en-US" sz="2600" smtClean="0"/>
              <a:t>  world price volatility.</a:t>
            </a:r>
            <a:r>
              <a:rPr lang="en-US" altLang="en-US" sz="2000" smtClean="0"/>
              <a:t/>
            </a:r>
            <a:br>
              <a:rPr lang="en-US" altLang="en-US" sz="2000" smtClean="0"/>
            </a:br>
            <a:endParaRPr lang="en-US" altLang="en-US" sz="600" smtClean="0"/>
          </a:p>
        </p:txBody>
      </p:sp>
      <p:pic>
        <p:nvPicPr>
          <p:cNvPr id="37892" name="Picture 5" descr="G20ministersFrance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1022500"/>
            <a:ext cx="3228975" cy="2406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An initiative that has less merit: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05000"/>
            <a:ext cx="9067800" cy="4495800"/>
          </a:xfrm>
        </p:spPr>
        <p:txBody>
          <a:bodyPr/>
          <a:lstStyle/>
          <a:p>
            <a:pPr eaLnBrk="1" hangingPunct="1"/>
            <a:r>
              <a:rPr lang="en-US" altLang="en-US" smtClean="0"/>
              <a:t>5) </a:t>
            </a:r>
            <a:r>
              <a:rPr lang="en-US" altLang="en-US" b="1" smtClean="0"/>
              <a:t>Attempts to blame speculation </a:t>
            </a:r>
            <a:r>
              <a:rPr lang="en-US" altLang="en-US" smtClean="0"/>
              <a:t>for volatility</a:t>
            </a:r>
          </a:p>
          <a:p>
            <a:pPr lvl="1" eaLnBrk="1" hangingPunct="1"/>
            <a:r>
              <a:rPr lang="en-US" altLang="en-US" smtClean="0"/>
              <a:t>and so to ban derivatives markets.</a:t>
            </a:r>
            <a:br>
              <a:rPr lang="en-US" altLang="en-US" smtClean="0"/>
            </a:br>
            <a:endParaRPr lang="en-US" altLang="en-US" sz="1400" smtClean="0"/>
          </a:p>
          <a:p>
            <a:pPr eaLnBrk="1" hangingPunct="1"/>
            <a:r>
              <a:rPr lang="en-US" altLang="en-US" sz="3000" smtClean="0"/>
              <a:t>Yes, prices are sometimes hit by speculative bubbles.</a:t>
            </a:r>
            <a:r>
              <a:rPr lang="en-US" altLang="en-US" sz="1000" smtClean="0"/>
              <a:t/>
            </a:r>
            <a:br>
              <a:rPr lang="en-US" altLang="en-US" sz="1000" smtClean="0"/>
            </a:br>
            <a:endParaRPr lang="en-US" altLang="en-US" sz="1000" smtClean="0"/>
          </a:p>
          <a:p>
            <a:pPr eaLnBrk="1" hangingPunct="1"/>
            <a:r>
              <a:rPr lang="en-US" altLang="en-US" sz="3000" smtClean="0"/>
              <a:t>But in commodity markets</a:t>
            </a:r>
          </a:p>
          <a:p>
            <a:pPr lvl="1" eaLnBrk="1" hangingPunct="1"/>
            <a:r>
              <a:rPr lang="en-US" altLang="en-US" smtClean="0"/>
              <a:t>prices are more often the signal for fundamentals.</a:t>
            </a:r>
          </a:p>
          <a:p>
            <a:pPr lvl="2" eaLnBrk="1" hangingPunct="1"/>
            <a:r>
              <a:rPr lang="en-US" altLang="en-US" smtClean="0"/>
              <a:t>Don’t shoot the messenger.</a:t>
            </a:r>
          </a:p>
          <a:p>
            <a:pPr lvl="1" eaLnBrk="1" hangingPunct="1"/>
            <a:r>
              <a:rPr lang="en-US" altLang="en-US" smtClean="0"/>
              <a:t>Also, derivatives are useful for hedgers.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48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The overall lesson for microeconomic policy</a:t>
            </a:r>
          </a:p>
        </p:txBody>
      </p:sp>
      <p:sp>
        <p:nvSpPr>
          <p:cNvPr id="11469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414463"/>
            <a:ext cx="9144000" cy="5595937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/>
              <a:t>Attempts to prevent </a:t>
            </a:r>
            <a:br>
              <a:rPr lang="en-US" sz="3600" dirty="0" smtClean="0"/>
            </a:br>
            <a:r>
              <a:rPr lang="en-US" sz="3600" dirty="0" smtClean="0"/>
              <a:t>commodity prices from </a:t>
            </a:r>
            <a:br>
              <a:rPr lang="en-US" sz="3600" dirty="0" smtClean="0"/>
            </a:br>
            <a:r>
              <a:rPr lang="en-US" sz="3600" dirty="0" smtClean="0"/>
              <a:t>fluctuating generally fail.</a:t>
            </a:r>
            <a:r>
              <a:rPr lang="en-US" sz="2100" dirty="0" smtClean="0"/>
              <a:t/>
            </a:r>
            <a:br>
              <a:rPr lang="en-US" sz="2100" dirty="0" smtClean="0"/>
            </a:br>
            <a:endParaRPr lang="en-US" sz="21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/>
              <a:t>Even though enacted </a:t>
            </a:r>
            <a:br>
              <a:rPr lang="en-US" sz="3600" dirty="0" smtClean="0"/>
            </a:br>
            <a:r>
              <a:rPr lang="en-US" sz="3600" dirty="0" smtClean="0"/>
              <a:t>in the name of reducing </a:t>
            </a:r>
            <a:br>
              <a:rPr lang="en-US" sz="3600" dirty="0" smtClean="0"/>
            </a:br>
            <a:r>
              <a:rPr lang="en-US" sz="3600" dirty="0" smtClean="0"/>
              <a:t>volatility &amp; income inequality, </a:t>
            </a:r>
            <a:br>
              <a:rPr lang="en-US" sz="3600" dirty="0" smtClean="0"/>
            </a:br>
            <a:r>
              <a:rPr lang="en-US" sz="3600" dirty="0" smtClean="0"/>
              <a:t>their effect is often different.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/>
              <a:t>Better to accept volatility and cope with it.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700" dirty="0" smtClean="0"/>
              <a:t>When the aim is poverty alleviation, </a:t>
            </a:r>
            <a:r>
              <a:rPr lang="en-US" sz="2700" dirty="0"/>
              <a:t>use well-targeted programs instead,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700" dirty="0" smtClean="0"/>
              <a:t>Conditional </a:t>
            </a:r>
            <a:r>
              <a:rPr lang="en-US" sz="2700" dirty="0"/>
              <a:t>Cash Transfers </a:t>
            </a:r>
            <a:endParaRPr lang="en-US" sz="2700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700" dirty="0" smtClean="0"/>
              <a:t>along the lines of </a:t>
            </a:r>
            <a:r>
              <a:rPr lang="en-US" sz="2700" dirty="0" err="1" smtClean="0"/>
              <a:t>Oportunidades</a:t>
            </a:r>
            <a:r>
              <a:rPr lang="en-US" sz="2700" dirty="0" smtClean="0"/>
              <a:t> (Mexico)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700" dirty="0" smtClean="0"/>
              <a:t>or </a:t>
            </a:r>
            <a:r>
              <a:rPr lang="en-US" sz="2700" dirty="0" err="1" smtClean="0"/>
              <a:t>Bolsa</a:t>
            </a:r>
            <a:r>
              <a:rPr lang="en-US" sz="2700" dirty="0" smtClean="0"/>
              <a:t> </a:t>
            </a:r>
            <a:r>
              <a:rPr lang="en-US" sz="2700" dirty="0" err="1" smtClean="0"/>
              <a:t>Familia</a:t>
            </a:r>
            <a:r>
              <a:rPr lang="en-US" sz="2700" dirty="0" smtClean="0"/>
              <a:t> (Brazil).</a:t>
            </a:r>
          </a:p>
        </p:txBody>
      </p:sp>
      <p:pic>
        <p:nvPicPr>
          <p:cNvPr id="107524" name="Picture 4" descr="KingCanute&amp;Wa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47800"/>
            <a:ext cx="335280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j03627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13" y="5607050"/>
            <a:ext cx="876300" cy="500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i63.photobucket.com/albums/h123/keisin/brazil-flag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6196013"/>
            <a:ext cx="865187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smtClean="0"/>
              <a:t>“Resource nationalism”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334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Another motive for commodity export controls: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6</a:t>
            </a:r>
            <a:r>
              <a:rPr lang="en-US" dirty="0" smtClean="0"/>
              <a:t>) to subsidize downstream industries.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E.g., “beneficiation” in South African diamonds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But it didn’t make diamond-cutting competitive,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and it hurt mining exports.</a:t>
            </a:r>
            <a:br>
              <a:rPr lang="en-US" dirty="0" smtClean="0"/>
            </a:b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7</a:t>
            </a:r>
            <a:r>
              <a:rPr lang="en-US" dirty="0" smtClean="0"/>
              <a:t>) Nationalization of foreign companies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Like price controls, it discourages investment.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111622" name="Picture 6" descr="ANd9GcRv-7hfqB39pEAChRC8fKdb2MYEl2cLvibbVgif6EcyqP01I1hXU3AVKt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543550"/>
            <a:ext cx="1447800" cy="1085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8" y="3124200"/>
            <a:ext cx="1477962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“Resource nationalism</a:t>
            </a:r>
            <a:r>
              <a:rPr lang="en-US" altLang="en-US" sz="3200" smtClean="0"/>
              <a:t>” </a:t>
            </a:r>
            <a:r>
              <a:rPr lang="en-US" altLang="en-US" sz="1600" smtClean="0"/>
              <a:t>continued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334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8) Keeping out foreign companies altogether.</a:t>
            </a:r>
          </a:p>
          <a:p>
            <a:pPr lvl="1" eaLnBrk="1" hangingPunct="1"/>
            <a:r>
              <a:rPr lang="en-US" altLang="en-US" sz="2400" smtClean="0"/>
              <a:t>But often they have the needed technical expertise.</a:t>
            </a:r>
          </a:p>
          <a:p>
            <a:pPr lvl="1" eaLnBrk="1" hangingPunct="1"/>
            <a:r>
              <a:rPr lang="en-US" altLang="en-US" sz="2400" smtClean="0"/>
              <a:t>Examples: declining oil production in Mexico &amp; Venezuela.</a:t>
            </a:r>
            <a:r>
              <a:rPr lang="en-US" altLang="en-US" sz="1000" smtClean="0"/>
              <a:t/>
            </a:r>
            <a:br>
              <a:rPr lang="en-US" altLang="en-US" sz="1000" smtClean="0"/>
            </a:br>
            <a:endParaRPr lang="en-US" altLang="en-US" sz="1000" smtClean="0"/>
          </a:p>
          <a:p>
            <a:pPr eaLnBrk="1" hangingPunct="1"/>
            <a:r>
              <a:rPr lang="en-US" altLang="en-US" sz="2800" smtClean="0"/>
              <a:t>9) Going around “locking</a:t>
            </a:r>
            <a:r>
              <a:rPr lang="en-US" altLang="en-US" sz="1800" smtClean="0"/>
              <a:t> </a:t>
            </a:r>
            <a:r>
              <a:rPr lang="en-US" altLang="en-US" sz="2800" smtClean="0"/>
              <a:t>up” resource supplies.</a:t>
            </a:r>
          </a:p>
          <a:p>
            <a:pPr lvl="1" eaLnBrk="1" hangingPunct="1"/>
            <a:r>
              <a:rPr lang="en-US" altLang="en-US" sz="2400" smtClean="0"/>
              <a:t>China must think that this strategy will </a:t>
            </a:r>
            <a:br>
              <a:rPr lang="en-US" altLang="en-US" sz="2400" smtClean="0"/>
            </a:br>
            <a:r>
              <a:rPr lang="en-US" altLang="en-US" sz="2400" smtClean="0"/>
              <a:t>protect it in case of a commodity price shock.</a:t>
            </a:r>
          </a:p>
          <a:p>
            <a:pPr lvl="1" eaLnBrk="1" hangingPunct="1"/>
            <a:r>
              <a:rPr lang="en-US" altLang="en-US" sz="2400" smtClean="0"/>
              <a:t>But global commodity markets are increasingly integrated.</a:t>
            </a:r>
          </a:p>
          <a:p>
            <a:pPr lvl="2" eaLnBrk="1" hangingPunct="1"/>
            <a:r>
              <a:rPr lang="en-US" altLang="en-US" sz="2200" smtClean="0"/>
              <a:t>If conflict in the Persian Gulf doubles </a:t>
            </a:r>
            <a:br>
              <a:rPr lang="en-US" altLang="en-US" sz="2200" smtClean="0"/>
            </a:br>
            <a:r>
              <a:rPr lang="en-US" altLang="en-US" sz="2200" smtClean="0"/>
              <a:t>world oil prices, the effect will be </a:t>
            </a:r>
            <a:br>
              <a:rPr lang="en-US" altLang="en-US" sz="2200" smtClean="0"/>
            </a:br>
            <a:r>
              <a:rPr lang="en-US" altLang="en-US" sz="2200" smtClean="0"/>
              <a:t>pretty much the same for those </a:t>
            </a:r>
            <a:br>
              <a:rPr lang="en-US" altLang="en-US" sz="2200" smtClean="0"/>
            </a:br>
            <a:r>
              <a:rPr lang="en-US" altLang="en-US" sz="2200" smtClean="0"/>
              <a:t>who buy on the spot market and </a:t>
            </a:r>
            <a:br>
              <a:rPr lang="en-US" altLang="en-US" sz="2200" smtClean="0"/>
            </a:br>
            <a:r>
              <a:rPr lang="en-US" altLang="en-US" sz="2200" smtClean="0"/>
              <a:t>those who have bilateral arrangements.</a:t>
            </a:r>
          </a:p>
        </p:txBody>
      </p:sp>
      <p:pic>
        <p:nvPicPr>
          <p:cNvPr id="6" name="Picture 8" descr="OilTankeburningHormu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4724400"/>
            <a:ext cx="3060700" cy="1981200"/>
          </a:xfrm>
          <a:prstGeom prst="rect">
            <a:avLst/>
          </a:prstGeom>
          <a:noFill/>
          <a:ln w="57150">
            <a:solidFill>
              <a:srgbClr val="1C1C1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5" name="Picture 26" descr="j018509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666750"/>
            <a:ext cx="1619250" cy="1619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24384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More Appendices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>Elaboration on proposals to reduce </a:t>
            </a:r>
            <a:br>
              <a:rPr lang="en-US" altLang="en-US" sz="3600" dirty="0" smtClean="0"/>
            </a:br>
            <a:r>
              <a:rPr lang="en-US" altLang="en-US" sz="3600" dirty="0" smtClean="0"/>
              <a:t>the pro-cyclicality of macroeconomic policy</a:t>
            </a:r>
            <a:r>
              <a:rPr lang="en-US" altLang="en-US" dirty="0" smtClean="0"/>
              <a:t> </a:t>
            </a:r>
            <a:endParaRPr lang="en-US" altLang="en-US" sz="3600" dirty="0" smtClean="0"/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590800"/>
            <a:ext cx="8991600" cy="3962400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smtClean="0"/>
              <a:t>II)  To</a:t>
            </a:r>
            <a:r>
              <a:rPr lang="en-US" b="1" dirty="0" smtClean="0"/>
              <a:t> </a:t>
            </a:r>
            <a:r>
              <a:rPr lang="en-US" sz="4000" b="1" dirty="0" smtClean="0"/>
              <a:t>make</a:t>
            </a:r>
            <a:r>
              <a:rPr lang="en-US" sz="3600" b="1" dirty="0" smtClean="0"/>
              <a:t> </a:t>
            </a:r>
            <a:r>
              <a:rPr lang="en-US" sz="4000" b="1" dirty="0" smtClean="0"/>
              <a:t>monetary</a:t>
            </a:r>
            <a:r>
              <a:rPr lang="en-US" b="1" dirty="0" smtClean="0"/>
              <a:t> </a:t>
            </a:r>
            <a:r>
              <a:rPr lang="en-US" sz="4000" b="1" dirty="0" smtClean="0"/>
              <a:t>policy less</a:t>
            </a:r>
            <a:r>
              <a:rPr lang="en-US" sz="3600" b="1" dirty="0" smtClean="0"/>
              <a:t> </a:t>
            </a:r>
            <a:r>
              <a:rPr lang="en-US" sz="4000" b="1" dirty="0" err="1" smtClean="0"/>
              <a:t>procyclical</a:t>
            </a:r>
            <a:r>
              <a:rPr lang="en-US" sz="4000" b="1" dirty="0" smtClean="0"/>
              <a:t>: 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b="1" dirty="0" smtClean="0"/>
              <a:t>            </a:t>
            </a:r>
            <a:br>
              <a:rPr lang="en-US" sz="2200" b="1" dirty="0" smtClean="0"/>
            </a:br>
            <a:r>
              <a:rPr lang="en-US" sz="4000" b="1" dirty="0" smtClean="0"/>
              <a:t>     	•  Nominal GDP targeting</a:t>
            </a:r>
            <a:r>
              <a:rPr lang="en-US" sz="1900" b="1" dirty="0" smtClean="0"/>
              <a:t/>
            </a:r>
            <a:br>
              <a:rPr lang="en-US" sz="1900" b="1" dirty="0" smtClean="0"/>
            </a:br>
            <a:endParaRPr lang="en-US" sz="19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/>
              <a:t>	</a:t>
            </a:r>
            <a:r>
              <a:rPr lang="en-US" sz="4000" b="1" dirty="0" smtClean="0"/>
              <a:t>•  </a:t>
            </a:r>
            <a:r>
              <a:rPr lang="en-US" sz="3500" b="1" dirty="0" smtClean="0"/>
              <a:t>or</a:t>
            </a:r>
            <a:r>
              <a:rPr lang="en-US" sz="4000" b="1" dirty="0" smtClean="0"/>
              <a:t> P</a:t>
            </a:r>
            <a:r>
              <a:rPr lang="en-US" b="1" dirty="0" smtClean="0"/>
              <a:t>roduct</a:t>
            </a:r>
            <a:r>
              <a:rPr lang="en-US" sz="1700" b="1" dirty="0" smtClean="0"/>
              <a:t> </a:t>
            </a:r>
            <a:r>
              <a:rPr lang="en-US" sz="4000" b="1" dirty="0" smtClean="0"/>
              <a:t>P</a:t>
            </a:r>
            <a:r>
              <a:rPr lang="en-US" b="1" dirty="0" smtClean="0"/>
              <a:t>rice</a:t>
            </a:r>
            <a:r>
              <a:rPr lang="en-US" sz="1700" b="1" dirty="0" smtClean="0"/>
              <a:t> </a:t>
            </a:r>
            <a:r>
              <a:rPr lang="en-US" sz="4000" b="1" dirty="0" smtClean="0"/>
              <a:t>T</a:t>
            </a:r>
            <a:r>
              <a:rPr lang="en-US" b="1" dirty="0" smtClean="0"/>
              <a:t>argeting</a:t>
            </a:r>
            <a:r>
              <a:rPr lang="en-US" sz="900" b="1" dirty="0" smtClean="0"/>
              <a:t/>
            </a:r>
            <a:br>
              <a:rPr lang="en-US" sz="900" b="1" dirty="0" smtClean="0"/>
            </a:br>
            <a:endParaRPr lang="en-US" sz="9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smtClean="0"/>
              <a:t>III) To make fiscal policy less </a:t>
            </a:r>
            <a:r>
              <a:rPr lang="en-US" sz="4000" b="1" dirty="0" err="1" smtClean="0"/>
              <a:t>procyclical</a:t>
            </a:r>
            <a:r>
              <a:rPr lang="en-US" sz="4000" b="1" dirty="0" smtClean="0"/>
              <a:t>: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	</a:t>
            </a:r>
            <a:r>
              <a:rPr lang="en-US" sz="4000" b="1" dirty="0"/>
              <a:t> • </a:t>
            </a:r>
            <a:r>
              <a:rPr lang="en-US" sz="4000" b="1" dirty="0" smtClean="0"/>
              <a:t> emulate Chile.</a:t>
            </a:r>
          </a:p>
        </p:txBody>
      </p:sp>
      <p:sp>
        <p:nvSpPr>
          <p:cNvPr id="318473" name="Text Box 9"/>
          <p:cNvSpPr txBox="1">
            <a:spLocks noChangeArrowheads="1"/>
          </p:cNvSpPr>
          <p:nvPr/>
        </p:nvSpPr>
        <p:spPr bwMode="auto">
          <a:xfrm>
            <a:off x="6096000" y="4319588"/>
            <a:ext cx="1295400" cy="523875"/>
          </a:xfrm>
          <a:prstGeom prst="rect">
            <a:avLst/>
          </a:prstGeom>
          <a:solidFill>
            <a:schemeClr val="tx1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8000"/>
                </a:solidFill>
                <a:latin typeface="Ravie" pitchFamily="82" charset="0"/>
                <a:cs typeface="Times New Roman" pitchFamily="18" charset="0"/>
              </a:rPr>
              <a:t>PPT</a:t>
            </a:r>
          </a:p>
        </p:txBody>
      </p:sp>
      <p:pic>
        <p:nvPicPr>
          <p:cNvPr id="6" name="Picture 19" descr="James E. Mea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267075"/>
            <a:ext cx="762000" cy="10763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File:Flag of Chile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867400"/>
            <a:ext cx="102934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98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9" grpId="0" autoUpdateAnimBg="0"/>
      <p:bldP spid="318473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4A4D376-6F13-4244-89CA-6D6E5D0809BD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57200"/>
            <a:ext cx="8991600" cy="1371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b="1" dirty="0" smtClean="0"/>
              <a:t>II) The challenge of designing a monetary regime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for countries where commodity shocks dominate the cycle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763000" cy="5029200"/>
          </a:xfrm>
        </p:spPr>
        <p:txBody>
          <a:bodyPr/>
          <a:lstStyle/>
          <a:p>
            <a:pPr eaLnBrk="1" hangingPunct="1"/>
            <a:r>
              <a:rPr lang="en-US" altLang="en-US" sz="3400" b="1" smtClean="0"/>
              <a:t>Fixing</a:t>
            </a:r>
            <a:r>
              <a:rPr lang="en-US" altLang="en-US" smtClean="0"/>
              <a:t> </a:t>
            </a:r>
            <a:r>
              <a:rPr lang="en-US" altLang="en-US" sz="3000" smtClean="0"/>
              <a:t>the exchange rate</a:t>
            </a:r>
            <a:br>
              <a:rPr lang="en-US" altLang="en-US" sz="3000" smtClean="0"/>
            </a:br>
            <a:r>
              <a:rPr lang="en-US" altLang="en-US" sz="3000" smtClean="0"/>
              <a:t>leads to pro-cyclical monetary policy:  </a:t>
            </a:r>
          </a:p>
          <a:p>
            <a:pPr lvl="1" eaLnBrk="1" hangingPunct="1"/>
            <a:r>
              <a:rPr lang="en-US" altLang="en-US" smtClean="0"/>
              <a:t>Money flows in during commodity booms.</a:t>
            </a:r>
          </a:p>
          <a:p>
            <a:pPr lvl="2" eaLnBrk="1" hangingPunct="1"/>
            <a:r>
              <a:rPr lang="en-US" altLang="en-US" sz="2200" smtClean="0"/>
              <a:t>Excessive credit creation can lead to inflation.</a:t>
            </a:r>
          </a:p>
          <a:p>
            <a:pPr lvl="2" eaLnBrk="1" hangingPunct="1"/>
            <a:r>
              <a:rPr lang="en-US" altLang="en-US" sz="2200" smtClean="0"/>
              <a:t>Example: Saudi Arabia &amp; other Gulf countries</a:t>
            </a:r>
            <a:r>
              <a:rPr lang="en-US" altLang="en-US" sz="2100" smtClean="0"/>
              <a:t> </a:t>
            </a:r>
          </a:p>
          <a:p>
            <a:pPr lvl="3" eaLnBrk="1" hangingPunct="1"/>
            <a:r>
              <a:rPr lang="en-US" altLang="en-US" smtClean="0"/>
              <a:t>during the 2003-08 oil boom.</a:t>
            </a:r>
            <a:endParaRPr lang="en-US" altLang="en-US" sz="200" smtClean="0"/>
          </a:p>
          <a:p>
            <a:pPr lvl="3" eaLnBrk="1" hangingPunct="1"/>
            <a:endParaRPr lang="en-US" altLang="en-US" sz="200" b="1" smtClean="0"/>
          </a:p>
          <a:p>
            <a:pPr lvl="1" eaLnBrk="1" hangingPunct="1"/>
            <a:r>
              <a:rPr lang="en-US" altLang="en-US" smtClean="0"/>
              <a:t>Money flows out during commodity busts.</a:t>
            </a:r>
          </a:p>
          <a:p>
            <a:pPr lvl="2" eaLnBrk="1" hangingPunct="1"/>
            <a:r>
              <a:rPr lang="en-US" altLang="en-US" sz="2200" smtClean="0"/>
              <a:t>Credit squeeze can lead to excess supply, </a:t>
            </a:r>
            <a:br>
              <a:rPr lang="en-US" altLang="en-US" sz="2200" smtClean="0"/>
            </a:br>
            <a:r>
              <a:rPr lang="en-US" altLang="en-US" sz="2200" smtClean="0"/>
              <a:t>recession &amp; balance of payments crisis.</a:t>
            </a:r>
          </a:p>
          <a:p>
            <a:pPr lvl="2" eaLnBrk="1" hangingPunct="1"/>
            <a:r>
              <a:rPr lang="en-US" altLang="en-US" sz="2200" smtClean="0"/>
              <a:t>Example: Exporters of oil &amp; other commodities </a:t>
            </a:r>
          </a:p>
          <a:p>
            <a:pPr lvl="3" eaLnBrk="1" hangingPunct="1"/>
            <a:r>
              <a:rPr lang="en-US" altLang="en-US" smtClean="0"/>
              <a:t>in 1982, 1997.</a:t>
            </a:r>
          </a:p>
        </p:txBody>
      </p:sp>
      <p:pic>
        <p:nvPicPr>
          <p:cNvPr id="31751" name="Picture 7" descr="MCj029197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828800"/>
            <a:ext cx="1660525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19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FDA2153-653A-4E97-8871-B046C0BC1818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-152400"/>
            <a:ext cx="6096000" cy="1066800"/>
          </a:xfrm>
        </p:spPr>
        <p:txBody>
          <a:bodyPr/>
          <a:lstStyle/>
          <a:p>
            <a:pPr marL="838200" indent="-838200" eaLnBrk="1" hangingPunct="1"/>
            <a:r>
              <a:rPr lang="en-US" altLang="en-US" sz="2100" smtClean="0"/>
              <a:t>Currency regime, </a:t>
            </a:r>
            <a:r>
              <a:rPr lang="en-US" altLang="en-US" sz="1600" smtClean="0"/>
              <a:t>continued</a:t>
            </a:r>
          </a:p>
        </p:txBody>
      </p:sp>
      <p:sp>
        <p:nvSpPr>
          <p:cNvPr id="380931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en-US" altLang="en-US" sz="600" b="1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altLang="en-US" sz="3500" b="1">
                <a:latin typeface="Calibri" pitchFamily="34" charset="0"/>
              </a:rPr>
              <a:t>Floating</a:t>
            </a:r>
            <a:r>
              <a:rPr lang="en-US" altLang="en-US" sz="3200">
                <a:latin typeface="Calibri" pitchFamily="34" charset="0"/>
              </a:rPr>
              <a:t> </a:t>
            </a:r>
            <a:r>
              <a:rPr lang="en-US" altLang="en-US" sz="3000">
                <a:latin typeface="Calibri" pitchFamily="34" charset="0"/>
              </a:rPr>
              <a:t>accommodates terms of trade shocks:</a:t>
            </a:r>
          </a:p>
          <a:p>
            <a:pPr lvl="1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altLang="en-US" sz="2600">
                <a:latin typeface="Calibri" pitchFamily="34" charset="0"/>
              </a:rPr>
              <a:t>If terms of trade improve, </a:t>
            </a:r>
            <a:br>
              <a:rPr lang="en-US" altLang="en-US" sz="2600">
                <a:latin typeface="Calibri" pitchFamily="34" charset="0"/>
              </a:rPr>
            </a:br>
            <a:r>
              <a:rPr lang="en-US" altLang="en-US" sz="2600">
                <a:latin typeface="Calibri" pitchFamily="34" charset="0"/>
              </a:rPr>
              <a:t>currency automatically appreciates, </a:t>
            </a:r>
          </a:p>
          <a:p>
            <a:pPr lvl="2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altLang="en-US" sz="2200">
                <a:latin typeface="Calibri" pitchFamily="34" charset="0"/>
              </a:rPr>
              <a:t>preventing excessive money inflows, overheating &amp; inflation.</a:t>
            </a:r>
          </a:p>
          <a:p>
            <a:pPr lvl="1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altLang="en-US" sz="2600">
                <a:latin typeface="Calibri" pitchFamily="34" charset="0"/>
              </a:rPr>
              <a:t>If terms of trade worsen, </a:t>
            </a:r>
            <a:br>
              <a:rPr lang="en-US" altLang="en-US" sz="2600">
                <a:latin typeface="Calibri" pitchFamily="34" charset="0"/>
              </a:rPr>
            </a:br>
            <a:r>
              <a:rPr lang="en-US" altLang="en-US" sz="2600">
                <a:latin typeface="Calibri" pitchFamily="34" charset="0"/>
              </a:rPr>
              <a:t>currency automatically depreciates, </a:t>
            </a:r>
          </a:p>
          <a:p>
            <a:pPr lvl="2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altLang="en-US" sz="2200">
                <a:latin typeface="Calibri" pitchFamily="34" charset="0"/>
              </a:rPr>
              <a:t>preventing recession &amp; balance of payments crisis.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en-US" altLang="en-US" sz="100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altLang="en-US" sz="3200">
                <a:latin typeface="Calibri" pitchFamily="34" charset="0"/>
              </a:rPr>
              <a:t>Disadvantages of floating:</a:t>
            </a:r>
          </a:p>
          <a:p>
            <a:pPr lvl="1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altLang="en-US" sz="2400">
                <a:latin typeface="Calibri" pitchFamily="34" charset="0"/>
              </a:rPr>
              <a:t>Dutch Disease can be worse;</a:t>
            </a:r>
          </a:p>
          <a:p>
            <a:pPr lvl="1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altLang="en-US" sz="2400">
                <a:latin typeface="Calibri" pitchFamily="34" charset="0"/>
              </a:rPr>
              <a:t>Volatility can be excessive, </a:t>
            </a:r>
          </a:p>
          <a:p>
            <a:pPr lvl="1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altLang="en-US" sz="2400">
                <a:latin typeface="Calibri" pitchFamily="34" charset="0"/>
              </a:rPr>
              <a:t>&amp; currency costs</a:t>
            </a:r>
            <a:r>
              <a:rPr lang="en-US" altLang="en-US" sz="2000">
                <a:latin typeface="Calibri" pitchFamily="34" charset="0"/>
              </a:rPr>
              <a:t>, esp. for small open economies</a:t>
            </a:r>
            <a:r>
              <a:rPr lang="en-US" altLang="en-US" sz="2400">
                <a:latin typeface="Calibri" pitchFamily="34" charset="0"/>
              </a:rPr>
              <a:t>.</a:t>
            </a:r>
          </a:p>
          <a:p>
            <a:pPr lvl="1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altLang="en-US" sz="2400">
                <a:latin typeface="Calibri" pitchFamily="34" charset="0"/>
              </a:rPr>
              <a:t>One needs a nominal anchor.</a:t>
            </a:r>
          </a:p>
        </p:txBody>
      </p:sp>
      <p:pic>
        <p:nvPicPr>
          <p:cNvPr id="380932" name="Picture 4" descr="j028358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971800"/>
            <a:ext cx="1473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0933" name="Picture 5" descr="j029559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407025"/>
            <a:ext cx="12954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06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38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Demand vs. supply shocks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8800"/>
            <a:ext cx="8610600" cy="43434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An old wisdom regarding the source of shocks: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Fixed rates work best if shocks are mostly internal demand shocks (especially monetary);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floating rates work best if shocks tend to be </a:t>
            </a:r>
            <a:br>
              <a:rPr lang="en-US" dirty="0" smtClean="0"/>
            </a:br>
            <a:r>
              <a:rPr lang="en-US" dirty="0" smtClean="0"/>
              <a:t>supply shocks (especially external terms of trade).</a:t>
            </a:r>
            <a:br>
              <a:rPr lang="en-US" dirty="0" smtClean="0"/>
            </a:br>
            <a:endParaRPr lang="en-US" sz="9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One set of supply shocks: </a:t>
            </a:r>
            <a:br>
              <a:rPr lang="en-US" dirty="0" smtClean="0"/>
            </a:br>
            <a:r>
              <a:rPr lang="en-US" dirty="0" smtClean="0"/>
              <a:t>   natural disasters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err="1" smtClean="0"/>
              <a:t>R.Ramcharan</a:t>
            </a:r>
            <a:r>
              <a:rPr lang="en-US" sz="1800" dirty="0" smtClean="0"/>
              <a:t> (2007) </a:t>
            </a:r>
            <a:r>
              <a:rPr lang="en-US" sz="2000" dirty="0" smtClean="0"/>
              <a:t>finds floating works better.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most important category:  </a:t>
            </a:r>
            <a:br>
              <a:rPr lang="en-US" dirty="0" smtClean="0"/>
            </a:br>
            <a:r>
              <a:rPr lang="en-US" dirty="0" smtClean="0"/>
              <a:t>	trade shocks</a:t>
            </a:r>
          </a:p>
        </p:txBody>
      </p:sp>
      <p:pic>
        <p:nvPicPr>
          <p:cNvPr id="182277" name="Picture 5" descr="eruption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8" y="3724275"/>
            <a:ext cx="171608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8" name="Picture 6" descr="j03985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5181600"/>
            <a:ext cx="16764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2"/>
          <p:cNvSpPr txBox="1">
            <a:spLocks noChangeArrowheads="1"/>
          </p:cNvSpPr>
          <p:nvPr/>
        </p:nvSpPr>
        <p:spPr bwMode="auto">
          <a:xfrm>
            <a:off x="2514600" y="-152400"/>
            <a:ext cx="4267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>
                <a:latin typeface="Calibri" pitchFamily="34" charset="0"/>
              </a:rPr>
              <a:t>Currency regime, </a:t>
            </a:r>
            <a:r>
              <a:rPr lang="en-US" altLang="en-US" sz="1600">
                <a:latin typeface="Calibri" pitchFamily="34" charset="0"/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352974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15240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Textbook theory: a country where trade shocks dominate should accommodate them</a:t>
            </a:r>
            <a:br>
              <a:rPr lang="en-US" altLang="en-US" sz="3200" smtClean="0"/>
            </a:br>
            <a:r>
              <a:rPr lang="en-US" altLang="en-US" sz="3200" smtClean="0"/>
              <a:t>by a floating exchange rate.</a:t>
            </a:r>
            <a:endParaRPr lang="en-US" altLang="en-US" sz="2900" smtClean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91440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/>
            </a:r>
            <a:br>
              <a:rPr lang="en-US" altLang="en-US" sz="2800" smtClean="0"/>
            </a:b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3000" smtClean="0"/>
              <a:t>Confirmed empirically:</a:t>
            </a:r>
            <a:r>
              <a:rPr lang="en-US" altLang="en-US" sz="800" smtClean="0"/>
              <a:t/>
            </a:r>
            <a:br>
              <a:rPr lang="en-US" altLang="en-US" sz="800" smtClean="0"/>
            </a:br>
            <a:endParaRPr lang="en-US" altLang="en-US" sz="80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300" smtClean="0"/>
              <a:t>Developing countries facing terms of trade shocks do better </a:t>
            </a:r>
            <a:br>
              <a:rPr lang="en-US" altLang="en-US" sz="2300" smtClean="0"/>
            </a:br>
            <a:r>
              <a:rPr lang="en-US" altLang="en-US" sz="2300" smtClean="0"/>
              <a:t>with flexible exchange rates than fixed exchange rates.</a:t>
            </a:r>
            <a:r>
              <a:rPr lang="en-US" altLang="en-US" sz="800" smtClean="0"/>
              <a:t/>
            </a:r>
            <a:br>
              <a:rPr lang="en-US" altLang="en-US" sz="800" smtClean="0"/>
            </a:br>
            <a:endParaRPr lang="en-US" altLang="en-US" sz="80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Broda </a:t>
            </a:r>
            <a:r>
              <a:rPr lang="en-US" altLang="en-US" sz="1600" smtClean="0"/>
              <a:t>(2004), </a:t>
            </a:r>
            <a:r>
              <a:rPr lang="en-US" altLang="en-US" sz="1800" smtClean="0"/>
              <a:t>Edwards &amp; L.Yeyati </a:t>
            </a:r>
            <a:r>
              <a:rPr lang="en-US" altLang="en-US" sz="1600" smtClean="0"/>
              <a:t>(2005), </a:t>
            </a:r>
            <a:r>
              <a:rPr lang="en-US" altLang="en-US" sz="1800" smtClean="0"/>
              <a:t>Rafiq </a:t>
            </a:r>
            <a:r>
              <a:rPr lang="en-US" altLang="en-US" sz="1600" smtClean="0"/>
              <a:t>(2011), </a:t>
            </a:r>
            <a:r>
              <a:rPr lang="en-US" altLang="en-US" sz="1800" smtClean="0"/>
              <a:t>and Céspedes &amp; Velasco </a:t>
            </a:r>
            <a:r>
              <a:rPr lang="en-US" altLang="en-US" sz="1600" smtClean="0"/>
              <a:t>(2012)…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So allow currency appreciation in response to a commodity boom.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smtClean="0"/>
              <a:t>But do not free-float necessarily. </a:t>
            </a:r>
            <a:endParaRPr lang="en-US" altLang="en-US" sz="1800" smtClean="0"/>
          </a:p>
          <a:p>
            <a:pPr lvl="2" eaLnBrk="1" hangingPunct="1">
              <a:lnSpc>
                <a:spcPct val="80000"/>
              </a:lnSpc>
            </a:pPr>
            <a:r>
              <a:rPr lang="en-US" altLang="en-US" sz="2200" smtClean="0"/>
              <a:t>Accumulate some forex reserves first.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200" smtClean="0"/>
              <a:t>If inflation is an issue, </a:t>
            </a:r>
          </a:p>
          <a:p>
            <a:pPr lvl="3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altLang="en-US" sz="1800" smtClean="0"/>
              <a:t>try to sterilize.</a:t>
            </a:r>
          </a:p>
          <a:p>
            <a:pPr lvl="3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altLang="en-US" sz="1800" smtClean="0"/>
              <a:t>Raise banks’ reserve requirements, esp. on $ liabilities</a:t>
            </a:r>
          </a:p>
          <a:p>
            <a:pPr lvl="3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altLang="en-US" sz="1800" smtClean="0"/>
              <a:t>Put some foreign assets into a commodity fund.</a:t>
            </a:r>
          </a:p>
        </p:txBody>
      </p:sp>
      <p:pic>
        <p:nvPicPr>
          <p:cNvPr id="7" name="Picture 7" descr="j0309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4987925"/>
            <a:ext cx="1408112" cy="10318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j028358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3" y="2286000"/>
            <a:ext cx="9604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00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7620000" cy="66294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Many countries that are </a:t>
            </a:r>
            <a:br>
              <a:rPr lang="en-US" dirty="0" smtClean="0"/>
            </a:br>
            <a:r>
              <a:rPr lang="en-US" dirty="0" smtClean="0"/>
              <a:t>richly endowed with oil, </a:t>
            </a:r>
            <a:br>
              <a:rPr lang="en-US" dirty="0" smtClean="0"/>
            </a:br>
            <a:r>
              <a:rPr lang="en-US" dirty="0" smtClean="0"/>
              <a:t>minerals, or fertile land </a:t>
            </a:r>
            <a:br>
              <a:rPr lang="en-US" dirty="0" smtClean="0"/>
            </a:br>
            <a:r>
              <a:rPr lang="en-US" dirty="0" smtClean="0"/>
              <a:t>have failed to grow more </a:t>
            </a:r>
            <a:br>
              <a:rPr lang="en-US" dirty="0" smtClean="0"/>
            </a:br>
            <a:r>
              <a:rPr lang="en-US" dirty="0" smtClean="0"/>
              <a:t>rapidly than those without.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Example:</a:t>
            </a:r>
            <a:endParaRPr lang="en-US" sz="18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Some studies find a negative effect of oil </a:t>
            </a:r>
            <a:br>
              <a:rPr lang="en-US" dirty="0" smtClean="0"/>
            </a:br>
            <a:r>
              <a:rPr lang="en-US" i="1" dirty="0" smtClean="0"/>
              <a:t>in particular</a:t>
            </a:r>
            <a:r>
              <a:rPr lang="en-US" dirty="0" smtClean="0"/>
              <a:t>, on economic performance.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pic>
        <p:nvPicPr>
          <p:cNvPr id="315399" name="Picture 7" descr="oil_w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2057400"/>
            <a:ext cx="2986088" cy="2825750"/>
          </a:xfrm>
          <a:prstGeom prst="rect">
            <a:avLst/>
          </a:prstGeom>
          <a:noFill/>
          <a:ln w="28575">
            <a:solidFill>
              <a:srgbClr val="33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388938" y="677863"/>
            <a:ext cx="839204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400" b="1" dirty="0">
                <a:latin typeface="Tahoma" pitchFamily="34" charset="0"/>
              </a:rPr>
              <a:t>T</a:t>
            </a:r>
            <a:r>
              <a:rPr lang="en-US" altLang="en-US" sz="4400" b="1" dirty="0" smtClean="0">
                <a:latin typeface="Tahoma" pitchFamily="34" charset="0"/>
              </a:rPr>
              <a:t>he Natural Resource Curse</a:t>
            </a:r>
            <a:endParaRPr lang="en-US" altLang="en-US" sz="4400" b="1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EE65AFE-FCDF-447A-9965-8026B7E4F9CA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52400" y="609600"/>
            <a:ext cx="7010400" cy="2362200"/>
          </a:xfrm>
        </p:spPr>
        <p:txBody>
          <a:bodyPr/>
          <a:lstStyle/>
          <a:p>
            <a:pPr marL="838200" indent="-838200" eaLnBrk="1" hangingPunct="1"/>
            <a:r>
              <a:rPr lang="en-US" altLang="en-US" sz="3600" smtClean="0"/>
              <a:t>        If the exchange rate is not to be</a:t>
            </a:r>
            <a:br>
              <a:rPr lang="en-US" altLang="en-US" sz="3600" smtClean="0"/>
            </a:br>
            <a:r>
              <a:rPr lang="en-US" altLang="en-US" sz="3600" smtClean="0"/>
              <a:t>the monetary anchor, what is?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971800"/>
            <a:ext cx="8915400" cy="4495800"/>
          </a:xfrm>
        </p:spPr>
        <p:txBody>
          <a:bodyPr/>
          <a:lstStyle/>
          <a:p>
            <a:pPr eaLnBrk="1" hangingPunct="1"/>
            <a:endParaRPr lang="en-US" altLang="en-US" sz="700" smtClean="0"/>
          </a:p>
          <a:p>
            <a:pPr eaLnBrk="1" hangingPunct="1"/>
            <a:r>
              <a:rPr lang="en-US" altLang="en-US" sz="3500" smtClean="0"/>
              <a:t>The popular choice of last decade:</a:t>
            </a:r>
            <a:br>
              <a:rPr lang="en-US" altLang="en-US" sz="3500" smtClean="0"/>
            </a:br>
            <a:r>
              <a:rPr lang="en-US" altLang="en-US" sz="3500" b="1" smtClean="0"/>
              <a:t>Inflation Targeting</a:t>
            </a:r>
            <a:r>
              <a:rPr lang="en-US" altLang="en-US" sz="3000" smtClean="0"/>
              <a:t>.</a:t>
            </a:r>
            <a:endParaRPr lang="en-US" altLang="en-US" smtClean="0"/>
          </a:p>
          <a:p>
            <a:pPr lvl="1" eaLnBrk="1" hangingPunct="1"/>
            <a:r>
              <a:rPr lang="en-US" altLang="en-US" sz="3000" smtClean="0"/>
              <a:t>But CPI target can react perversely </a:t>
            </a:r>
          </a:p>
          <a:p>
            <a:pPr lvl="2" eaLnBrk="1" hangingPunct="1"/>
            <a:r>
              <a:rPr lang="en-US" altLang="en-US" sz="2600" smtClean="0"/>
              <a:t>to supply shocks </a:t>
            </a:r>
          </a:p>
          <a:p>
            <a:pPr lvl="2" eaLnBrk="1" hangingPunct="1"/>
            <a:r>
              <a:rPr lang="en-US" altLang="en-US" sz="2600" smtClean="0"/>
              <a:t>&amp; terms of trade shocks. </a:t>
            </a:r>
          </a:p>
        </p:txBody>
      </p:sp>
      <p:pic>
        <p:nvPicPr>
          <p:cNvPr id="380933" name="Picture 5" descr="j029559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990600"/>
            <a:ext cx="1778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41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48B2781-62D4-458E-A1DC-F41DEB017BF4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828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b="1" dirty="0" smtClean="0"/>
              <a:t>Needed: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3900" dirty="0" smtClean="0"/>
              <a:t>Nominal anchor that accommodates </a:t>
            </a:r>
            <a:br>
              <a:rPr lang="en-US" sz="3900" dirty="0" smtClean="0"/>
            </a:br>
            <a:r>
              <a:rPr lang="en-US" sz="3900" dirty="0" smtClean="0"/>
              <a:t>the shocks that are common </a:t>
            </a:r>
            <a:br>
              <a:rPr lang="en-US" sz="3900" dirty="0" smtClean="0"/>
            </a:br>
            <a:r>
              <a:rPr lang="en-US" sz="3900" dirty="0" smtClean="0"/>
              <a:t>in developing countries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971800"/>
            <a:ext cx="6172200" cy="3124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/>
              <a:t>Supply shocks, </a:t>
            </a:r>
            <a:endParaRPr lang="en-US" sz="24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300" dirty="0" smtClean="0"/>
              <a:t>e.g., droughts, floods, hurricanes: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dirty="0" smtClean="0"/>
              <a:t>Nominal GDP targeting.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/>
              <a:t>Terms of trade shocks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300" dirty="0" smtClean="0"/>
              <a:t>e.g., fall in price of commodity export.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dirty="0" smtClean="0"/>
              <a:t>Product Price Targeting</a:t>
            </a:r>
          </a:p>
        </p:txBody>
      </p:sp>
      <p:pic>
        <p:nvPicPr>
          <p:cNvPr id="404499" name="Picture 19" descr="James E. Mea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0"/>
            <a:ext cx="1371600" cy="193833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6858000" y="5715000"/>
            <a:ext cx="1600200" cy="461963"/>
          </a:xfrm>
          <a:prstGeom prst="rect">
            <a:avLst/>
          </a:prstGeom>
          <a:solidFill>
            <a:schemeClr val="tx1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8000"/>
                </a:solidFill>
                <a:latin typeface="Ravie" pitchFamily="82" charset="0"/>
                <a:cs typeface="Times New Roman" pitchFamily="18" charset="0"/>
              </a:rPr>
              <a:t>PPT</a:t>
            </a:r>
          </a:p>
        </p:txBody>
      </p:sp>
    </p:spTree>
    <p:extLst>
      <p:ext uri="{BB962C8B-B14F-4D97-AF65-F5344CB8AC3E}">
        <p14:creationId xmlns:p14="http://schemas.microsoft.com/office/powerpoint/2010/main" val="352665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874F105-69E5-491C-8968-A2965DB28B49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91600" cy="13716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Nominal GDP target </a:t>
            </a:r>
            <a:br>
              <a:rPr lang="en-US" altLang="en-US" sz="4000" smtClean="0"/>
            </a:br>
            <a:r>
              <a:rPr lang="en-US" altLang="en-US" sz="4000" smtClean="0"/>
              <a:t>moderates effects of supply shocks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 </a:t>
            </a: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V="1">
            <a:off x="914400" y="2124075"/>
            <a:ext cx="0" cy="4352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V="1">
            <a:off x="914400" y="6477000"/>
            <a:ext cx="6477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Arc 7"/>
          <p:cNvSpPr>
            <a:spLocks/>
          </p:cNvSpPr>
          <p:nvPr/>
        </p:nvSpPr>
        <p:spPr bwMode="auto">
          <a:xfrm flipH="1" flipV="1">
            <a:off x="3733800" y="2133600"/>
            <a:ext cx="3429000" cy="388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Arc 8"/>
          <p:cNvSpPr>
            <a:spLocks/>
          </p:cNvSpPr>
          <p:nvPr/>
        </p:nvSpPr>
        <p:spPr bwMode="auto">
          <a:xfrm flipV="1">
            <a:off x="914400" y="2057400"/>
            <a:ext cx="3810000" cy="3352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Arc 9"/>
          <p:cNvSpPr>
            <a:spLocks/>
          </p:cNvSpPr>
          <p:nvPr/>
        </p:nvSpPr>
        <p:spPr bwMode="auto">
          <a:xfrm flipV="1">
            <a:off x="2514600" y="2514600"/>
            <a:ext cx="3810000" cy="388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86" name="Line 10"/>
          <p:cNvSpPr>
            <a:spLocks noChangeShapeType="1"/>
          </p:cNvSpPr>
          <p:nvPr/>
        </p:nvSpPr>
        <p:spPr bwMode="auto">
          <a:xfrm flipH="1">
            <a:off x="2590800" y="5257800"/>
            <a:ext cx="2362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Text Box 12"/>
          <p:cNvSpPr txBox="1">
            <a:spLocks noChangeArrowheads="1"/>
          </p:cNvSpPr>
          <p:nvPr/>
        </p:nvSpPr>
        <p:spPr bwMode="auto">
          <a:xfrm>
            <a:off x="7467600" y="5715000"/>
            <a:ext cx="10858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>
                <a:latin typeface="Tahoma" pitchFamily="34" charset="0"/>
              </a:rPr>
              <a:t>Real </a:t>
            </a:r>
            <a:br>
              <a:rPr lang="en-US" altLang="en-US" sz="3200">
                <a:latin typeface="Tahoma" pitchFamily="34" charset="0"/>
              </a:rPr>
            </a:br>
            <a:r>
              <a:rPr lang="en-US" altLang="en-US" sz="3200">
                <a:latin typeface="Tahoma" pitchFamily="34" charset="0"/>
              </a:rPr>
              <a:t>GDP</a:t>
            </a:r>
          </a:p>
        </p:txBody>
      </p:sp>
      <p:sp>
        <p:nvSpPr>
          <p:cNvPr id="22540" name="Text Box 13"/>
          <p:cNvSpPr txBox="1">
            <a:spLocks noChangeArrowheads="1"/>
          </p:cNvSpPr>
          <p:nvPr/>
        </p:nvSpPr>
        <p:spPr bwMode="auto">
          <a:xfrm>
            <a:off x="333375" y="2209800"/>
            <a:ext cx="41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>
                <a:latin typeface="Tahoma" pitchFamily="34" charset="0"/>
              </a:rPr>
              <a:t>P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4724400" y="1752600"/>
            <a:ext cx="16129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>
                <a:latin typeface="Tahoma" pitchFamily="34" charset="0"/>
              </a:rPr>
              <a:t>Adverse </a:t>
            </a:r>
            <a:br>
              <a:rPr lang="en-US" altLang="en-US" sz="2800">
                <a:latin typeface="Tahoma" pitchFamily="34" charset="0"/>
              </a:rPr>
            </a:br>
            <a:r>
              <a:rPr lang="en-US" altLang="en-US" sz="2800">
                <a:latin typeface="Tahoma" pitchFamily="34" charset="0"/>
              </a:rPr>
              <a:t>AS shock</a:t>
            </a:r>
          </a:p>
        </p:txBody>
      </p:sp>
      <p:sp>
        <p:nvSpPr>
          <p:cNvPr id="22542" name="Text Box 15"/>
          <p:cNvSpPr txBox="1">
            <a:spLocks noChangeArrowheads="1"/>
          </p:cNvSpPr>
          <p:nvPr/>
        </p:nvSpPr>
        <p:spPr bwMode="auto">
          <a:xfrm>
            <a:off x="6324600" y="2682875"/>
            <a:ext cx="598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>
                <a:latin typeface="Tahoma" pitchFamily="34" charset="0"/>
              </a:rPr>
              <a:t>AS</a:t>
            </a:r>
          </a:p>
        </p:txBody>
      </p:sp>
      <p:sp>
        <p:nvSpPr>
          <p:cNvPr id="22543" name="Text Box 16"/>
          <p:cNvSpPr txBox="1">
            <a:spLocks noChangeArrowheads="1"/>
          </p:cNvSpPr>
          <p:nvPr/>
        </p:nvSpPr>
        <p:spPr bwMode="auto">
          <a:xfrm>
            <a:off x="6437313" y="5562600"/>
            <a:ext cx="642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>
                <a:latin typeface="Tahoma" pitchFamily="34" charset="0"/>
              </a:rPr>
              <a:t>AD</a:t>
            </a:r>
          </a:p>
        </p:txBody>
      </p:sp>
      <p:sp>
        <p:nvSpPr>
          <p:cNvPr id="22544" name="Text Box 17"/>
          <p:cNvSpPr txBox="1">
            <a:spLocks noChangeArrowheads="1"/>
          </p:cNvSpPr>
          <p:nvPr/>
        </p:nvSpPr>
        <p:spPr bwMode="auto">
          <a:xfrm>
            <a:off x="2597150" y="2552700"/>
            <a:ext cx="1265238" cy="1570038"/>
          </a:xfrm>
          <a:prstGeom prst="rect">
            <a:avLst/>
          </a:prstGeom>
          <a:solidFill>
            <a:srgbClr val="06A2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Tahoma" pitchFamily="34" charset="0"/>
              </a:rPr>
              <a:t>Nom.</a:t>
            </a:r>
            <a:br>
              <a:rPr lang="en-US" altLang="en-US" sz="3200">
                <a:latin typeface="Tahoma" pitchFamily="34" charset="0"/>
              </a:rPr>
            </a:br>
            <a:r>
              <a:rPr lang="en-US" altLang="en-US" sz="3200">
                <a:latin typeface="Tahoma" pitchFamily="34" charset="0"/>
              </a:rPr>
              <a:t>GDP</a:t>
            </a:r>
            <a:br>
              <a:rPr lang="en-US" altLang="en-US" sz="3200">
                <a:latin typeface="Tahoma" pitchFamily="34" charset="0"/>
              </a:rPr>
            </a:br>
            <a:r>
              <a:rPr lang="en-US" altLang="en-US" sz="3200">
                <a:latin typeface="Tahoma" pitchFamily="34" charset="0"/>
              </a:rPr>
              <a:t>target</a:t>
            </a:r>
          </a:p>
        </p:txBody>
      </p:sp>
      <p:sp>
        <p:nvSpPr>
          <p:cNvPr id="22545" name="Text Box 18"/>
          <p:cNvSpPr txBox="1">
            <a:spLocks noChangeArrowheads="1"/>
          </p:cNvSpPr>
          <p:nvPr/>
        </p:nvSpPr>
        <p:spPr bwMode="auto">
          <a:xfrm>
            <a:off x="1295400" y="4473575"/>
            <a:ext cx="674688" cy="7080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000">
                <a:latin typeface="Tahoma" pitchFamily="34" charset="0"/>
              </a:rPr>
              <a:t>IT</a:t>
            </a:r>
          </a:p>
        </p:txBody>
      </p:sp>
      <p:sp>
        <p:nvSpPr>
          <p:cNvPr id="22546" name="Text Box 19"/>
          <p:cNvSpPr txBox="1">
            <a:spLocks noChangeArrowheads="1"/>
          </p:cNvSpPr>
          <p:nvPr/>
        </p:nvSpPr>
        <p:spPr bwMode="auto">
          <a:xfrm>
            <a:off x="4905375" y="4692650"/>
            <a:ext cx="5651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6600">
                <a:latin typeface="Tahoma" pitchFamily="34" charset="0"/>
              </a:rPr>
              <a:t>•</a:t>
            </a:r>
            <a:endParaRPr lang="en-US" altLang="en-US" sz="6600"/>
          </a:p>
        </p:txBody>
      </p:sp>
      <p:sp>
        <p:nvSpPr>
          <p:cNvPr id="152596" name="Text Box 20"/>
          <p:cNvSpPr txBox="1">
            <a:spLocks noChangeArrowheads="1"/>
          </p:cNvSpPr>
          <p:nvPr/>
        </p:nvSpPr>
        <p:spPr bwMode="auto">
          <a:xfrm>
            <a:off x="1909763" y="4548188"/>
            <a:ext cx="565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FF0000"/>
                </a:solidFill>
                <a:latin typeface="Tahoma" pitchFamily="34" charset="0"/>
              </a:rPr>
              <a:t>•</a:t>
            </a:r>
            <a:endParaRPr lang="en-US" altLang="en-US" sz="7200">
              <a:solidFill>
                <a:srgbClr val="FF0000"/>
              </a:solidFill>
            </a:endParaRPr>
          </a:p>
        </p:txBody>
      </p:sp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3802063" y="3249613"/>
            <a:ext cx="565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CC00"/>
                </a:solidFill>
                <a:latin typeface="Tahoma" pitchFamily="34" charset="0"/>
              </a:rPr>
              <a:t>•</a:t>
            </a:r>
            <a:endParaRPr lang="en-US" altLang="en-US" sz="7200">
              <a:solidFill>
                <a:srgbClr val="00CC00"/>
              </a:solidFill>
            </a:endParaRPr>
          </a:p>
        </p:txBody>
      </p:sp>
      <p:sp>
        <p:nvSpPr>
          <p:cNvPr id="152598" name="Line 22"/>
          <p:cNvSpPr>
            <a:spLocks noChangeShapeType="1"/>
          </p:cNvSpPr>
          <p:nvPr/>
        </p:nvSpPr>
        <p:spPr bwMode="auto">
          <a:xfrm flipH="1" flipV="1">
            <a:off x="4114800" y="3919538"/>
            <a:ext cx="1066800" cy="1371600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Arc 22"/>
          <p:cNvSpPr/>
          <p:nvPr/>
        </p:nvSpPr>
        <p:spPr>
          <a:xfrm rot="16200000">
            <a:off x="6896100" y="5781675"/>
            <a:ext cx="762000" cy="1295400"/>
          </a:xfrm>
          <a:prstGeom prst="arc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Arc 23"/>
          <p:cNvSpPr/>
          <p:nvPr/>
        </p:nvSpPr>
        <p:spPr>
          <a:xfrm rot="16200000">
            <a:off x="6591300" y="4610100"/>
            <a:ext cx="1828800" cy="3581400"/>
          </a:xfrm>
          <a:prstGeom prst="arc">
            <a:avLst>
              <a:gd name="adj1" fmla="val 16200000"/>
              <a:gd name="adj2" fmla="val 0"/>
            </a:avLst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Arc 24"/>
          <p:cNvSpPr/>
          <p:nvPr/>
        </p:nvSpPr>
        <p:spPr>
          <a:xfrm rot="16200000">
            <a:off x="5229225" y="4114800"/>
            <a:ext cx="3581400" cy="4648200"/>
          </a:xfrm>
          <a:prstGeom prst="arc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Arc 25"/>
          <p:cNvSpPr/>
          <p:nvPr/>
        </p:nvSpPr>
        <p:spPr>
          <a:xfrm rot="16200000">
            <a:off x="3086100" y="2857500"/>
            <a:ext cx="6781800" cy="7162800"/>
          </a:xfrm>
          <a:prstGeom prst="arc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Arc 26"/>
          <p:cNvSpPr/>
          <p:nvPr/>
        </p:nvSpPr>
        <p:spPr>
          <a:xfrm rot="16200000">
            <a:off x="2705100" y="1104900"/>
            <a:ext cx="9296400" cy="10744200"/>
          </a:xfrm>
          <a:prstGeom prst="arc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/>
      <p:bldP spid="152586" grpId="0" animBg="1"/>
      <p:bldP spid="21518" grpId="0"/>
      <p:bldP spid="152596" grpId="0"/>
      <p:bldP spid="152597" grpId="0"/>
      <p:bldP spid="15259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143000" y="228600"/>
            <a:ext cx="662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u="sng" dirty="0">
                <a:latin typeface="+mj-lt"/>
                <a:cs typeface="Tahoma" pitchFamily="34" charset="0"/>
              </a:rPr>
              <a:t>P</a:t>
            </a:r>
            <a:r>
              <a:rPr lang="en-US" sz="3600" dirty="0">
                <a:latin typeface="+mj-lt"/>
                <a:cs typeface="Tahoma" pitchFamily="34" charset="0"/>
              </a:rPr>
              <a:t>roduct</a:t>
            </a:r>
            <a:r>
              <a:rPr lang="en-US" sz="4000" dirty="0">
                <a:latin typeface="+mj-lt"/>
                <a:cs typeface="Tahoma" pitchFamily="34" charset="0"/>
              </a:rPr>
              <a:t> </a:t>
            </a:r>
            <a:r>
              <a:rPr lang="en-US" sz="4400" b="1" u="sng" dirty="0">
                <a:latin typeface="+mj-lt"/>
                <a:cs typeface="Tahoma" pitchFamily="34" charset="0"/>
              </a:rPr>
              <a:t>P</a:t>
            </a:r>
            <a:r>
              <a:rPr lang="en-US" sz="3600" dirty="0">
                <a:latin typeface="+mj-lt"/>
                <a:cs typeface="Tahoma" pitchFamily="34" charset="0"/>
              </a:rPr>
              <a:t>rice</a:t>
            </a:r>
            <a:r>
              <a:rPr lang="en-US" sz="4000" dirty="0">
                <a:latin typeface="+mj-lt"/>
                <a:cs typeface="Tahoma" pitchFamily="34" charset="0"/>
              </a:rPr>
              <a:t> </a:t>
            </a:r>
            <a:r>
              <a:rPr lang="en-US" sz="4400" b="1" u="sng" dirty="0">
                <a:latin typeface="+mj-lt"/>
                <a:cs typeface="Tahoma" pitchFamily="34" charset="0"/>
              </a:rPr>
              <a:t>T</a:t>
            </a:r>
            <a:r>
              <a:rPr lang="en-US" sz="3600" dirty="0">
                <a:latin typeface="+mj-lt"/>
                <a:cs typeface="Tahoma" pitchFamily="34" charset="0"/>
              </a:rPr>
              <a:t>argeting</a:t>
            </a:r>
            <a:r>
              <a:rPr lang="en-US" sz="4000" dirty="0">
                <a:latin typeface="+mj-lt"/>
                <a:cs typeface="Tahoma" pitchFamily="34" charset="0"/>
              </a:rPr>
              <a:t>:</a:t>
            </a:r>
          </a:p>
        </p:txBody>
      </p:sp>
      <p:sp>
        <p:nvSpPr>
          <p:cNvPr id="374788" name="Text Box 3"/>
          <p:cNvSpPr txBox="1">
            <a:spLocks noChangeArrowheads="1"/>
          </p:cNvSpPr>
          <p:nvPr/>
        </p:nvSpPr>
        <p:spPr bwMode="auto">
          <a:xfrm>
            <a:off x="152400" y="958850"/>
            <a:ext cx="8991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95300" indent="-495300">
              <a:defRPr/>
            </a:pPr>
            <a:r>
              <a:rPr lang="en-US" sz="3300" dirty="0">
                <a:latin typeface="+mn-lt"/>
              </a:rPr>
              <a:t>Target</a:t>
            </a:r>
            <a:r>
              <a:rPr lang="en-US" sz="2800" dirty="0">
                <a:latin typeface="+mn-lt"/>
              </a:rPr>
              <a:t> </a:t>
            </a:r>
            <a:r>
              <a:rPr lang="en-US" sz="3100" dirty="0">
                <a:latin typeface="+mn-lt"/>
              </a:rPr>
              <a:t>an</a:t>
            </a:r>
            <a:r>
              <a:rPr lang="en-US" sz="2800" dirty="0">
                <a:latin typeface="+mn-lt"/>
              </a:rPr>
              <a:t> </a:t>
            </a:r>
            <a:r>
              <a:rPr lang="en-US" sz="3300" dirty="0">
                <a:latin typeface="+mn-lt"/>
              </a:rPr>
              <a:t>index of</a:t>
            </a:r>
            <a:r>
              <a:rPr lang="en-US" sz="2800" dirty="0">
                <a:latin typeface="+mn-lt"/>
              </a:rPr>
              <a:t> </a:t>
            </a:r>
            <a:r>
              <a:rPr lang="en-US" sz="3300" dirty="0">
                <a:latin typeface="+mn-lt"/>
              </a:rPr>
              <a:t>domestic</a:t>
            </a:r>
            <a:r>
              <a:rPr lang="en-US" sz="2400" dirty="0">
                <a:latin typeface="+mn-lt"/>
              </a:rPr>
              <a:t> </a:t>
            </a:r>
            <a:r>
              <a:rPr lang="en-US" sz="3300" dirty="0">
                <a:latin typeface="+mn-lt"/>
              </a:rPr>
              <a:t>production</a:t>
            </a:r>
            <a:r>
              <a:rPr lang="en-US" sz="2800" dirty="0">
                <a:latin typeface="+mn-lt"/>
              </a:rPr>
              <a:t> </a:t>
            </a:r>
            <a:r>
              <a:rPr lang="en-US" sz="3300" dirty="0">
                <a:latin typeface="+mn-lt"/>
              </a:rPr>
              <a:t>prices</a:t>
            </a:r>
            <a:r>
              <a:rPr lang="en-US" sz="3200" dirty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[1]</a:t>
            </a:r>
            <a:br>
              <a:rPr lang="en-US" sz="1400" dirty="0">
                <a:latin typeface="+mn-lt"/>
              </a:rPr>
            </a:br>
            <a:endParaRPr lang="en-US" sz="400" dirty="0">
              <a:latin typeface="+mn-lt"/>
            </a:endParaRPr>
          </a:p>
          <a:p>
            <a:pPr marL="495300" indent="-495300" algn="ctr">
              <a:defRPr/>
            </a:pPr>
            <a:r>
              <a:rPr lang="en-US" sz="2900" dirty="0">
                <a:latin typeface="+mn-lt"/>
              </a:rPr>
              <a:t>such as the GDP deflator</a:t>
            </a:r>
            <a:r>
              <a:rPr lang="en-US" sz="3200" dirty="0">
                <a:latin typeface="+mn-lt"/>
              </a:rPr>
              <a:t>  </a:t>
            </a:r>
            <a:br>
              <a:rPr lang="en-US" sz="3200" dirty="0">
                <a:latin typeface="+mn-lt"/>
              </a:rPr>
            </a:br>
            <a:endParaRPr lang="en-US" sz="3200" dirty="0">
              <a:latin typeface="+mn-lt"/>
            </a:endParaRPr>
          </a:p>
          <a:p>
            <a:pPr marL="495300" indent="-495300">
              <a:buFontTx/>
              <a:buChar char="•"/>
              <a:defRPr/>
            </a:pPr>
            <a:r>
              <a:rPr lang="en-US" sz="2900" dirty="0">
                <a:latin typeface="+mn-lt"/>
              </a:rPr>
              <a:t>Include export commodities in the index </a:t>
            </a:r>
            <a:br>
              <a:rPr lang="en-US" sz="2900" dirty="0">
                <a:latin typeface="+mn-lt"/>
              </a:rPr>
            </a:br>
            <a:r>
              <a:rPr lang="en-US" sz="2900" dirty="0">
                <a:latin typeface="+mn-lt"/>
              </a:rPr>
              <a:t>and exclude import commodities,</a:t>
            </a:r>
            <a:r>
              <a:rPr lang="en-US" sz="3200" dirty="0">
                <a:latin typeface="+mn-lt"/>
              </a:rPr>
              <a:t> </a:t>
            </a:r>
          </a:p>
          <a:p>
            <a:pPr marL="1143000" lvl="2" indent="-228600">
              <a:buFontTx/>
              <a:buChar char="•"/>
              <a:defRPr/>
            </a:pPr>
            <a:r>
              <a:rPr lang="en-US" sz="2800" dirty="0">
                <a:latin typeface="+mn-lt"/>
              </a:rPr>
              <a:t> </a:t>
            </a:r>
            <a:r>
              <a:rPr lang="en-US" sz="2600" dirty="0">
                <a:latin typeface="+mn-lt"/>
              </a:rPr>
              <a:t>so money tightens &amp; the currency appreciates </a:t>
            </a:r>
            <a:br>
              <a:rPr lang="en-US" sz="2600" dirty="0">
                <a:latin typeface="+mn-lt"/>
              </a:rPr>
            </a:br>
            <a:r>
              <a:rPr lang="en-US" sz="2600" dirty="0">
                <a:latin typeface="+mn-lt"/>
              </a:rPr>
              <a:t>when world prices of export commodities rise</a:t>
            </a:r>
          </a:p>
          <a:p>
            <a:pPr marL="1600200" lvl="3" indent="-228600">
              <a:buFontTx/>
              <a:buChar char="•"/>
              <a:defRPr/>
            </a:pPr>
            <a:r>
              <a:rPr lang="en-US" sz="2400" dirty="0">
                <a:latin typeface="+mn-lt"/>
              </a:rPr>
              <a:t>accommodating the terms of trade --</a:t>
            </a:r>
          </a:p>
          <a:p>
            <a:pPr marL="1600200" lvl="3" indent="-228600">
              <a:buFontTx/>
              <a:buChar char="•"/>
              <a:defRPr/>
            </a:pPr>
            <a:r>
              <a:rPr lang="en-US" sz="2400" dirty="0">
                <a:latin typeface="+mn-lt"/>
              </a:rPr>
              <a:t>not when world prices of </a:t>
            </a:r>
            <a:r>
              <a:rPr lang="en-US" sz="2400" i="1" dirty="0">
                <a:latin typeface="+mn-lt"/>
              </a:rPr>
              <a:t>import</a:t>
            </a:r>
            <a:r>
              <a:rPr lang="en-US" sz="2400" dirty="0">
                <a:latin typeface="+mn-lt"/>
              </a:rPr>
              <a:t>  commodities rise. </a:t>
            </a:r>
            <a:br>
              <a:rPr lang="en-US" sz="2400" dirty="0">
                <a:latin typeface="+mn-lt"/>
              </a:rPr>
            </a:br>
            <a:endParaRPr lang="en-US" sz="1000" dirty="0">
              <a:latin typeface="+mn-lt"/>
            </a:endParaRPr>
          </a:p>
          <a:p>
            <a:pPr marL="495300" indent="-495300">
              <a:buFontTx/>
              <a:buChar char="•"/>
              <a:defRPr/>
            </a:pPr>
            <a:r>
              <a:rPr lang="en-US" sz="2900" dirty="0">
                <a:latin typeface="+mn-lt"/>
              </a:rPr>
              <a:t>The CPI does it backwards:</a:t>
            </a:r>
          </a:p>
          <a:p>
            <a:pPr marL="742950" lvl="1" indent="-285750">
              <a:buFontTx/>
              <a:buChar char="•"/>
              <a:defRPr/>
            </a:pPr>
            <a:r>
              <a:rPr lang="en-US" sz="2600" dirty="0">
                <a:latin typeface="+mn-lt"/>
              </a:rPr>
              <a:t>It calls for appreciation when import prices rise,</a:t>
            </a:r>
          </a:p>
          <a:p>
            <a:pPr marL="742950" lvl="1" indent="-285750">
              <a:buFontTx/>
              <a:buChar char="•"/>
              <a:defRPr/>
            </a:pPr>
            <a:r>
              <a:rPr lang="en-US" sz="2600" dirty="0">
                <a:latin typeface="+mn-lt"/>
              </a:rPr>
              <a:t>not when export prices rise !</a:t>
            </a:r>
          </a:p>
          <a:p>
            <a:pPr marL="495300" indent="-495300">
              <a:defRPr/>
            </a:pPr>
            <a:r>
              <a:rPr lang="en-US" sz="300" b="1" dirty="0">
                <a:latin typeface="+mn-lt"/>
              </a:rPr>
              <a:t/>
            </a:r>
            <a:br>
              <a:rPr lang="en-US" sz="300" b="1" dirty="0">
                <a:latin typeface="+mn-lt"/>
              </a:rPr>
            </a:br>
            <a:r>
              <a:rPr lang="en-US" sz="1600" b="1" dirty="0">
                <a:latin typeface="+mn-lt"/>
              </a:rPr>
              <a:t>							</a:t>
            </a:r>
            <a:r>
              <a:rPr lang="en-US" sz="1400" dirty="0">
                <a:latin typeface="+mn-lt"/>
              </a:rPr>
              <a:t>[1]</a:t>
            </a:r>
            <a:r>
              <a:rPr lang="fr-FR" sz="1400" dirty="0">
                <a:latin typeface="+mn-lt"/>
              </a:rPr>
              <a:t>  Frankel (2011, 2012).</a:t>
            </a:r>
            <a:endParaRPr lang="en-US" sz="1400" dirty="0">
              <a:latin typeface="+mn-lt"/>
            </a:endParaRPr>
          </a:p>
        </p:txBody>
      </p:sp>
      <p:sp>
        <p:nvSpPr>
          <p:cNvPr id="23556" name="Text Box 9"/>
          <p:cNvSpPr txBox="1">
            <a:spLocks noChangeArrowheads="1"/>
          </p:cNvSpPr>
          <p:nvPr/>
        </p:nvSpPr>
        <p:spPr bwMode="auto">
          <a:xfrm>
            <a:off x="7543800" y="304800"/>
            <a:ext cx="1219200" cy="495300"/>
          </a:xfrm>
          <a:prstGeom prst="rect">
            <a:avLst/>
          </a:prstGeom>
          <a:solidFill>
            <a:schemeClr val="tx1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8000"/>
                </a:solidFill>
                <a:latin typeface="Ravie" pitchFamily="82" charset="0"/>
                <a:cs typeface="Times New Roman" pitchFamily="18" charset="0"/>
              </a:rPr>
              <a:t>PPT</a:t>
            </a:r>
          </a:p>
        </p:txBody>
      </p:sp>
    </p:spTree>
    <p:extLst>
      <p:ext uri="{BB962C8B-B14F-4D97-AF65-F5344CB8AC3E}">
        <p14:creationId xmlns:p14="http://schemas.microsoft.com/office/powerpoint/2010/main" val="183625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42F4380-CC0C-4B5A-94C5-F15821D95429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8534400" cy="1143000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dirty="0" smtClean="0">
                <a:latin typeface="+mn-lt"/>
              </a:rPr>
              <a:t>Why is PPT better </a:t>
            </a:r>
            <a:r>
              <a:rPr lang="en-US" sz="3500" i="1" dirty="0" smtClean="0">
                <a:latin typeface="+mn-lt"/>
              </a:rPr>
              <a:t>than a fixed exchange rate</a:t>
            </a:r>
            <a:r>
              <a:rPr lang="en-US" sz="3200" dirty="0" smtClean="0">
                <a:latin typeface="+mn-lt"/>
              </a:rPr>
              <a:t/>
            </a:r>
            <a:br>
              <a:rPr lang="en-US" sz="32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for countries with volatile export prices?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743200"/>
            <a:ext cx="92202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400" smtClean="0">
                <a:cs typeface="Times New Roman" pitchFamily="18" charset="0"/>
              </a:rPr>
              <a:t>If the $ price of the export commodity goes up, </a:t>
            </a:r>
            <a:br>
              <a:rPr lang="en-US" altLang="en-US" sz="3400" smtClean="0">
                <a:cs typeface="Times New Roman" pitchFamily="18" charset="0"/>
              </a:rPr>
            </a:br>
            <a:r>
              <a:rPr lang="en-US" altLang="en-US" sz="3400" smtClean="0">
                <a:cs typeface="Times New Roman" pitchFamily="18" charset="0"/>
              </a:rPr>
              <a:t>the currency automatically appreciates,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>
                <a:cs typeface="Times New Roman" pitchFamily="18" charset="0"/>
              </a:rPr>
              <a:t>moderating the boom.</a:t>
            </a:r>
            <a:r>
              <a:rPr lang="en-US" altLang="en-US" sz="2600" smtClean="0">
                <a:cs typeface="Times New Roman" pitchFamily="18" charset="0"/>
              </a:rPr>
              <a:t/>
            </a:r>
            <a:br>
              <a:rPr lang="en-US" altLang="en-US" sz="2600" smtClean="0">
                <a:cs typeface="Times New Roman" pitchFamily="18" charset="0"/>
              </a:rPr>
            </a:br>
            <a:endParaRPr lang="en-US" altLang="en-US" sz="1800" i="1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400" smtClean="0">
                <a:cs typeface="Times New Roman" pitchFamily="18" charset="0"/>
              </a:rPr>
              <a:t>If the $ price of export commodity goes down, </a:t>
            </a:r>
            <a:br>
              <a:rPr lang="en-US" altLang="en-US" sz="3400" smtClean="0">
                <a:cs typeface="Times New Roman" pitchFamily="18" charset="0"/>
              </a:rPr>
            </a:br>
            <a:r>
              <a:rPr lang="en-US" altLang="en-US" sz="3400" smtClean="0">
                <a:cs typeface="Times New Roman" pitchFamily="18" charset="0"/>
              </a:rPr>
              <a:t>the currency automatically depreciates,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>
                <a:cs typeface="Times New Roman" pitchFamily="18" charset="0"/>
              </a:rPr>
              <a:t>moderating the downturn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>
                <a:cs typeface="Times New Roman" pitchFamily="18" charset="0"/>
              </a:rPr>
              <a:t>&amp; improving the balance of payments.</a:t>
            </a:r>
          </a:p>
        </p:txBody>
      </p:sp>
      <p:sp>
        <p:nvSpPr>
          <p:cNvPr id="24581" name="Text Box 9"/>
          <p:cNvSpPr txBox="1">
            <a:spLocks noChangeArrowheads="1"/>
          </p:cNvSpPr>
          <p:nvPr/>
        </p:nvSpPr>
        <p:spPr bwMode="auto">
          <a:xfrm>
            <a:off x="3886200" y="1752600"/>
            <a:ext cx="1371600" cy="523875"/>
          </a:xfrm>
          <a:prstGeom prst="rect">
            <a:avLst/>
          </a:prstGeom>
          <a:solidFill>
            <a:schemeClr val="tx1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8000"/>
                </a:solidFill>
                <a:latin typeface="Ravie" pitchFamily="82" charset="0"/>
                <a:cs typeface="Times New Roman" pitchFamily="18" charset="0"/>
              </a:rPr>
              <a:t>PPT</a:t>
            </a:r>
          </a:p>
        </p:txBody>
      </p:sp>
    </p:spTree>
    <p:extLst>
      <p:ext uri="{BB962C8B-B14F-4D97-AF65-F5344CB8AC3E}">
        <p14:creationId xmlns:p14="http://schemas.microsoft.com/office/powerpoint/2010/main" val="420088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004FB05-BA60-4A66-9605-51B3BDB2EBF7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8305800" cy="1143000"/>
          </a:xfrm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+mn-lt"/>
              </a:rPr>
              <a:t>Why is PPT better </a:t>
            </a:r>
            <a:r>
              <a:rPr lang="en-US" sz="4000" i="1" dirty="0" smtClean="0">
                <a:latin typeface="+mn-lt"/>
              </a:rPr>
              <a:t>than CPI-targeting</a:t>
            </a:r>
            <a:r>
              <a:rPr lang="en-US" sz="4000" dirty="0" smtClean="0">
                <a:latin typeface="+mn-lt"/>
              </a:rPr>
              <a:t/>
            </a:r>
            <a:br>
              <a:rPr lang="en-US" sz="40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for countries with volatile terms of trade</a:t>
            </a:r>
            <a:r>
              <a:rPr lang="en-US" sz="3200" dirty="0" smtClean="0">
                <a:latin typeface="Times New Roman" pitchFamily="18" charset="0"/>
              </a:rPr>
              <a:t>?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2057400"/>
            <a:ext cx="8534400" cy="4267200"/>
          </a:xfrm>
          <a:extLst/>
        </p:spPr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cs typeface="Times New Roman" pitchFamily="18" charset="0"/>
              </a:rPr>
              <a:t>If the $ price of imported commodity goes up, </a:t>
            </a:r>
            <a:br>
              <a:rPr lang="en-US" dirty="0" smtClean="0">
                <a:cs typeface="Times New Roman" pitchFamily="18" charset="0"/>
              </a:rPr>
            </a:br>
            <a:r>
              <a:rPr lang="en-US" i="1" dirty="0" smtClean="0">
                <a:cs typeface="Times New Roman" pitchFamily="18" charset="0"/>
              </a:rPr>
              <a:t>CPI target</a:t>
            </a:r>
            <a:r>
              <a:rPr lang="en-US" dirty="0" smtClean="0">
                <a:cs typeface="Times New Roman" pitchFamily="18" charset="0"/>
              </a:rPr>
              <a:t> says to tighten monetary policy </a:t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enough to appreciate the currency. 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i="1" dirty="0" smtClean="0">
                <a:cs typeface="Times New Roman" pitchFamily="18" charset="0"/>
              </a:rPr>
              <a:t>Wrong response.</a:t>
            </a:r>
            <a:r>
              <a:rPr lang="en-US" dirty="0" smtClean="0">
                <a:cs typeface="Times New Roman" pitchFamily="18" charset="0"/>
              </a:rPr>
              <a:t>  </a:t>
            </a:r>
            <a:r>
              <a:rPr lang="en-US" sz="2000" dirty="0" smtClean="0">
                <a:cs typeface="Times New Roman" pitchFamily="18" charset="0"/>
              </a:rPr>
              <a:t>(E.g., oil-importers in 2007-08.)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i="1" dirty="0" smtClean="0">
                <a:cs typeface="Times New Roman" pitchFamily="18" charset="0"/>
              </a:rPr>
              <a:t>PPT does not have this flaw .</a:t>
            </a:r>
            <a:br>
              <a:rPr lang="en-US" b="1" i="1" dirty="0" smtClean="0">
                <a:cs typeface="Times New Roman" pitchFamily="18" charset="0"/>
              </a:rPr>
            </a:br>
            <a:endParaRPr lang="en-US" b="1" i="1" dirty="0" smtClean="0"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cs typeface="Times New Roman" pitchFamily="18" charset="0"/>
              </a:rPr>
              <a:t>If the $ price of the export commodity goes up, </a:t>
            </a:r>
            <a:br>
              <a:rPr lang="en-US" dirty="0" smtClean="0">
                <a:cs typeface="Times New Roman" pitchFamily="18" charset="0"/>
              </a:rPr>
            </a:br>
            <a:r>
              <a:rPr lang="en-US" i="1" dirty="0" smtClean="0">
                <a:cs typeface="Times New Roman" pitchFamily="18" charset="0"/>
              </a:rPr>
              <a:t>PPT </a:t>
            </a:r>
            <a:r>
              <a:rPr lang="en-US" dirty="0" smtClean="0">
                <a:cs typeface="Times New Roman" pitchFamily="18" charset="0"/>
              </a:rPr>
              <a:t>says to tighten money enough to appreciate. 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i="1" dirty="0" smtClean="0">
                <a:cs typeface="Times New Roman" pitchFamily="18" charset="0"/>
              </a:rPr>
              <a:t>Right response.</a:t>
            </a:r>
            <a:r>
              <a:rPr lang="en-US" dirty="0" smtClean="0">
                <a:cs typeface="Times New Roman" pitchFamily="18" charset="0"/>
              </a:rPr>
              <a:t>  </a:t>
            </a:r>
            <a:r>
              <a:rPr lang="en-US" sz="1800" dirty="0" smtClean="0">
                <a:cs typeface="Times New Roman" pitchFamily="18" charset="0"/>
              </a:rPr>
              <a:t>(E.g., Gulf currencies in 2007-08.)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i="1" dirty="0" smtClean="0">
                <a:cs typeface="Times New Roman" pitchFamily="18" charset="0"/>
              </a:rPr>
              <a:t>CPI targeting does not have this advantage.</a:t>
            </a:r>
          </a:p>
        </p:txBody>
      </p:sp>
      <p:sp>
        <p:nvSpPr>
          <p:cNvPr id="25605" name="Text Box 9"/>
          <p:cNvSpPr txBox="1">
            <a:spLocks noChangeArrowheads="1"/>
          </p:cNvSpPr>
          <p:nvPr/>
        </p:nvSpPr>
        <p:spPr bwMode="auto">
          <a:xfrm>
            <a:off x="3886200" y="1524000"/>
            <a:ext cx="1371600" cy="461963"/>
          </a:xfrm>
          <a:prstGeom prst="rect">
            <a:avLst/>
          </a:prstGeom>
          <a:solidFill>
            <a:schemeClr val="tx1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8000"/>
                </a:solidFill>
                <a:latin typeface="Ravie" pitchFamily="82" charset="0"/>
                <a:cs typeface="Times New Roman" pitchFamily="18" charset="0"/>
              </a:rPr>
              <a:t>PPT</a:t>
            </a:r>
          </a:p>
        </p:txBody>
      </p:sp>
    </p:spTree>
    <p:extLst>
      <p:ext uri="{BB962C8B-B14F-4D97-AF65-F5344CB8AC3E}">
        <p14:creationId xmlns:p14="http://schemas.microsoft.com/office/powerpoint/2010/main" val="329412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76200"/>
            <a:ext cx="8991600" cy="9906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/>
              <a:t>III) Achieving counter-cyclical fiscal policy</a:t>
            </a:r>
            <a:endParaRPr lang="ru-RU" altLang="en-US" sz="4000" b="1" dirty="0" smtClean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19200"/>
            <a:ext cx="8991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200" smtClean="0"/>
              <a:t> 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1</a:t>
            </a:r>
            <a:r>
              <a:rPr lang="en-US" altLang="en-US" sz="2800" baseline="30000" smtClean="0"/>
              <a:t>st </a:t>
            </a:r>
            <a:r>
              <a:rPr lang="en-US" altLang="en-US" sz="2800" smtClean="0"/>
              <a:t>rule – Governments must set a fiscal target,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set = 0 in 2008 under President Bachelet.</a:t>
            </a:r>
            <a:r>
              <a:rPr lang="en-US" altLang="en-US" smtClean="0"/>
              <a:t>  </a:t>
            </a:r>
            <a:br>
              <a:rPr lang="en-US" altLang="en-US" smtClean="0"/>
            </a:br>
            <a:r>
              <a:rPr lang="en-US" altLang="en-US" sz="1200" smtClean="0"/>
              <a:t> 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2</a:t>
            </a:r>
            <a:r>
              <a:rPr lang="en-US" altLang="en-US" sz="2800" baseline="30000" smtClean="0"/>
              <a:t>nd</a:t>
            </a:r>
            <a:r>
              <a:rPr lang="en-US" altLang="en-US" sz="2800" smtClean="0"/>
              <a:t> rule – The fiscal target is structural: </a:t>
            </a:r>
            <a:br>
              <a:rPr lang="en-US" altLang="en-US" sz="2800" smtClean="0"/>
            </a:br>
            <a:r>
              <a:rPr lang="en-US" altLang="en-US" sz="2600" smtClean="0"/>
              <a:t>Deficits allowed only to the extent that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(1) output falls short of trend, in a recession,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(2) or the price of copper is below its trend.</a:t>
            </a:r>
            <a:br>
              <a:rPr lang="en-US" altLang="en-US" sz="2400" smtClean="0"/>
            </a:br>
            <a:endParaRPr lang="en-US" alt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3</a:t>
            </a:r>
            <a:r>
              <a:rPr lang="en-US" altLang="en-US" sz="2800" baseline="30000" smtClean="0"/>
              <a:t>rd</a:t>
            </a:r>
            <a:r>
              <a:rPr lang="en-US" altLang="en-US" sz="2800" smtClean="0"/>
              <a:t> rule –</a:t>
            </a:r>
            <a:r>
              <a:rPr lang="en-US" altLang="en-US" sz="2400" smtClean="0"/>
              <a:t> The trends are projected by 2 panels </a:t>
            </a:r>
            <a:br>
              <a:rPr lang="en-US" altLang="en-US" sz="2400" smtClean="0"/>
            </a:br>
            <a:r>
              <a:rPr lang="en-US" altLang="en-US" sz="2400" smtClean="0"/>
              <a:t>of independent</a:t>
            </a:r>
            <a:r>
              <a:rPr lang="en-US" altLang="en-US" sz="1000" smtClean="0"/>
              <a:t> </a:t>
            </a:r>
            <a:r>
              <a:rPr lang="en-US" altLang="en-US" sz="2400" smtClean="0"/>
              <a:t>experts, outside </a:t>
            </a:r>
            <a:r>
              <a:rPr lang="en-US" altLang="en-US" sz="2100" smtClean="0"/>
              <a:t>the</a:t>
            </a:r>
            <a:r>
              <a:rPr lang="en-US" altLang="en-US" sz="2400" smtClean="0"/>
              <a:t> political</a:t>
            </a:r>
            <a:r>
              <a:rPr lang="en-US" altLang="en-US" sz="1600" smtClean="0"/>
              <a:t> </a:t>
            </a:r>
            <a:r>
              <a:rPr lang="en-US" altLang="en-US" sz="2400" smtClean="0"/>
              <a:t>process.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Result: Chile avoids the pattern of 32 other governments,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smtClean="0"/>
              <a:t>where forecasts in booms are biased toward over-optimism.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Chile ran surpluses in the 2003-07 boom,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while the U.S. &amp; Europe failed to do so.</a:t>
            </a:r>
            <a:endParaRPr lang="ru-RU" altLang="en-US" sz="2000" smtClean="0"/>
          </a:p>
        </p:txBody>
      </p:sp>
      <p:pic>
        <p:nvPicPr>
          <p:cNvPr id="14340" name="Picture 4" descr="chile-fla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676400"/>
            <a:ext cx="1066800" cy="854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85" name="Picture 4" descr="j02899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2990850"/>
            <a:ext cx="990600" cy="7985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76200" y="533400"/>
            <a:ext cx="922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Chile’s budget institutions </a:t>
            </a:r>
            <a:r>
              <a:rPr lang="en-US" sz="21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(adopted, 2000; formalized in law, 2006)</a:t>
            </a:r>
            <a:endParaRPr lang="ru-RU" sz="21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1378" name="Picture 2" descr="http://karensandler.files.wordpress.com/2012/10/crystal-ba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4165600"/>
            <a:ext cx="1546225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64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58863"/>
            <a:ext cx="91440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Times New Roman" pitchFamily="18" charset="0"/>
              </a:rPr>
              <a:t>Chile</a:t>
            </a:r>
            <a:r>
              <a:rPr lang="en-US" altLang="en-US" sz="2800" smtClean="0"/>
              <a:t>’</a:t>
            </a:r>
            <a:r>
              <a:rPr lang="en-US" altLang="en-US" sz="2800" smtClean="0">
                <a:latin typeface="Times New Roman" pitchFamily="18" charset="0"/>
              </a:rPr>
              <a:t>s fiscal position strengthened immediately: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Times New Roman" pitchFamily="18" charset="0"/>
              </a:rPr>
              <a:t>Public saving rose from 2.5 % of GDP in 2000 to 7.9 % in 2005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Times New Roman" pitchFamily="18" charset="0"/>
              </a:rPr>
              <a:t>allowing national saving to rise from 21 % to 24 %.</a:t>
            </a:r>
            <a:r>
              <a:rPr lang="en-US" altLang="en-US" sz="500" smtClean="0">
                <a:latin typeface="Times New Roman" pitchFamily="18" charset="0"/>
              </a:rPr>
              <a:t/>
            </a:r>
            <a:br>
              <a:rPr lang="en-US" altLang="en-US" sz="500" smtClean="0">
                <a:latin typeface="Times New Roman" pitchFamily="18" charset="0"/>
              </a:rPr>
            </a:br>
            <a:endParaRPr lang="en-US" altLang="en-US" sz="6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Times New Roman" pitchFamily="18" charset="0"/>
              </a:rPr>
              <a:t>Government debt fell sharply as a share of GDP </a:t>
            </a:r>
            <a:br>
              <a:rPr lang="en-US" altLang="en-US" sz="2800" smtClean="0">
                <a:latin typeface="Times New Roman" pitchFamily="18" charset="0"/>
              </a:rPr>
            </a:br>
            <a:r>
              <a:rPr lang="en-US" altLang="en-US" sz="2800" smtClean="0">
                <a:latin typeface="Times New Roman" pitchFamily="18" charset="0"/>
              </a:rPr>
              <a:t>and the sovereign spread gradually declined. </a:t>
            </a:r>
            <a:br>
              <a:rPr lang="en-US" altLang="en-US" sz="2800" smtClean="0">
                <a:latin typeface="Times New Roman" pitchFamily="18" charset="0"/>
              </a:rPr>
            </a:br>
            <a:endParaRPr lang="en-US" altLang="en-US" sz="7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Times New Roman" pitchFamily="18" charset="0"/>
              </a:rPr>
              <a:t>By 2006, Chile achieved a sovereign debt rating of A,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900" smtClean="0">
                <a:latin typeface="Times New Roman" pitchFamily="18" charset="0"/>
              </a:rPr>
              <a:t>several notches ahead of Latin American peers.</a:t>
            </a:r>
            <a:br>
              <a:rPr lang="en-US" altLang="en-US" sz="1900" smtClean="0">
                <a:latin typeface="Times New Roman" pitchFamily="18" charset="0"/>
              </a:rPr>
            </a:br>
            <a:endParaRPr lang="en-US" altLang="en-US" sz="5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Times New Roman" pitchFamily="18" charset="0"/>
              </a:rPr>
              <a:t>By 2007 it had become a net creditor.  </a:t>
            </a:r>
            <a:r>
              <a:rPr lang="en-US" altLang="en-US" sz="600" smtClean="0">
                <a:latin typeface="Times New Roman" pitchFamily="18" charset="0"/>
              </a:rPr>
              <a:t/>
            </a:r>
            <a:br>
              <a:rPr lang="en-US" altLang="en-US" sz="600" smtClean="0">
                <a:latin typeface="Times New Roman" pitchFamily="18" charset="0"/>
              </a:rPr>
            </a:br>
            <a:endParaRPr lang="en-US" altLang="en-US" sz="6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Times New Roman" pitchFamily="18" charset="0"/>
              </a:rPr>
              <a:t>By 2010,  Chile</a:t>
            </a:r>
            <a:r>
              <a:rPr lang="en-US" altLang="en-US" sz="2800" smtClean="0"/>
              <a:t>’</a:t>
            </a:r>
            <a:r>
              <a:rPr lang="en-US" altLang="en-US" sz="2800" smtClean="0">
                <a:latin typeface="Times New Roman" pitchFamily="18" charset="0"/>
              </a:rPr>
              <a:t>s sovereign rating had climbed to A+,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900" smtClean="0">
                <a:latin typeface="Times New Roman" pitchFamily="18" charset="0"/>
              </a:rPr>
              <a:t>ahead of some advanced countries.</a:t>
            </a:r>
            <a:br>
              <a:rPr lang="en-US" altLang="en-US" sz="1900" smtClean="0">
                <a:latin typeface="Times New Roman" pitchFamily="18" charset="0"/>
              </a:rPr>
            </a:br>
            <a:r>
              <a:rPr lang="en-US" altLang="en-US" sz="8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Times New Roman" pitchFamily="18" charset="0"/>
              </a:rPr>
              <a:t>=&gt; It was able to respond to the 2008-09 recession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Times New Roman" pitchFamily="18" charset="0"/>
              </a:rPr>
              <a:t>via fiscal expansion.</a:t>
            </a:r>
          </a:p>
        </p:txBody>
      </p:sp>
      <p:pic>
        <p:nvPicPr>
          <p:cNvPr id="27651" name="Picture 3" descr="chile-fla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2400"/>
            <a:ext cx="1001713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351213" y="228600"/>
            <a:ext cx="226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400">
                <a:latin typeface="Times New Roman" pitchFamily="18" charset="0"/>
                <a:cs typeface="Times New Roman" pitchFamily="18" charset="0"/>
              </a:rPr>
              <a:t>The Pay-off</a:t>
            </a:r>
          </a:p>
        </p:txBody>
      </p:sp>
    </p:spTree>
    <p:extLst>
      <p:ext uri="{BB962C8B-B14F-4D97-AF65-F5344CB8AC3E}">
        <p14:creationId xmlns:p14="http://schemas.microsoft.com/office/powerpoint/2010/main" val="149180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52400"/>
            <a:ext cx="9067800" cy="990600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IV: An example of commodity speculation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5334000" cy="4495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In the 1955 movie version </a:t>
            </a:r>
            <a:br>
              <a:rPr lang="en-US" sz="2800" dirty="0" smtClean="0"/>
            </a:br>
            <a:r>
              <a:rPr lang="en-US" sz="2800" dirty="0" smtClean="0"/>
              <a:t>of </a:t>
            </a:r>
            <a:r>
              <a:rPr lang="en-US" sz="2800" i="1" dirty="0" smtClean="0"/>
              <a:t>East of Eden</a:t>
            </a:r>
            <a:r>
              <a:rPr lang="en-US" sz="2800" dirty="0" smtClean="0"/>
              <a:t>, the legendary James Dean plays Cal.</a:t>
            </a:r>
            <a:br>
              <a:rPr lang="en-US" sz="2800" dirty="0" smtClean="0"/>
            </a:br>
            <a:r>
              <a:rPr lang="en-US" sz="800" dirty="0" smtClean="0"/>
              <a:t> 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Like Cain in Genesis, he competes with his brother for the love of his father. </a:t>
            </a:r>
            <a:br>
              <a:rPr lang="en-US" sz="2800" dirty="0" smtClean="0"/>
            </a:br>
            <a:r>
              <a:rPr lang="en-US" sz="800" dirty="0" smtClean="0"/>
              <a:t> 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Cal “goes long” in the market </a:t>
            </a:r>
            <a:br>
              <a:rPr lang="en-US" sz="2800" dirty="0" smtClean="0"/>
            </a:br>
            <a:r>
              <a:rPr lang="en-US" sz="2800" dirty="0" smtClean="0"/>
              <a:t>for beans, in anticipation of </a:t>
            </a:r>
            <a:br>
              <a:rPr lang="en-US" sz="2800" dirty="0" smtClean="0"/>
            </a:br>
            <a:r>
              <a:rPr lang="en-US" sz="2800" dirty="0" smtClean="0"/>
              <a:t>a rise in demand if the US enters WWI.</a:t>
            </a:r>
            <a:r>
              <a:rPr lang="en-US" sz="800" dirty="0" smtClean="0"/>
              <a:t> </a:t>
            </a:r>
            <a:br>
              <a:rPr lang="en-US" sz="800" dirty="0" smtClean="0"/>
            </a:br>
            <a:r>
              <a:rPr lang="en-US" sz="800" dirty="0" smtClean="0"/>
              <a:t> </a:t>
            </a:r>
            <a:endParaRPr lang="en-US" sz="2400" dirty="0" smtClean="0"/>
          </a:p>
        </p:txBody>
      </p:sp>
      <p:pic>
        <p:nvPicPr>
          <p:cNvPr id="119810" name="Picture 2" descr="http://thisdistractedglobe.com/wp-content/uploads/2007/01/Ed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12863"/>
            <a:ext cx="3733800" cy="5240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57800" y="1295400"/>
            <a:ext cx="3810000" cy="228600"/>
          </a:xfrm>
          <a:prstGeom prst="rect">
            <a:avLst/>
          </a:prstGeom>
          <a:solidFill>
            <a:srgbClr val="3D76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2200" smtClean="0"/>
              <a:t>An example of commodity speculation</a:t>
            </a:r>
            <a:r>
              <a:rPr lang="en-US" altLang="en-US" sz="2400" smtClean="0"/>
              <a:t>, </a:t>
            </a:r>
            <a:r>
              <a:rPr lang="en-US" altLang="en-US" sz="2000" smtClean="0"/>
              <a:t>cont.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57150" y="1066800"/>
            <a:ext cx="9220200" cy="4343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smtClean="0"/>
              <a:t>Sure enough, the price of beans goes sky high, </a:t>
            </a:r>
            <a:br>
              <a:rPr lang="en-US" sz="2800" smtClean="0"/>
            </a:br>
            <a:r>
              <a:rPr lang="en-US" sz="2800" smtClean="0"/>
              <a:t>Cal makes a bundle, and offers it to his father, </a:t>
            </a:r>
            <a:br>
              <a:rPr lang="en-US" sz="2800" smtClean="0"/>
            </a:br>
            <a:r>
              <a:rPr lang="en-US" sz="2800" smtClean="0"/>
              <a:t>a moralizing patriarch. </a:t>
            </a:r>
            <a:r>
              <a:rPr lang="en-US" sz="2400" smtClean="0"/>
              <a:t/>
            </a:r>
            <a:br>
              <a:rPr lang="en-US" sz="2400" smtClean="0"/>
            </a:br>
            <a:endParaRPr lang="en-US" sz="240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smtClean="0"/>
              <a:t>But the father is morally offended by Cal’s speculation, </a:t>
            </a:r>
            <a:br>
              <a:rPr lang="en-US" sz="2800" smtClean="0"/>
            </a:br>
            <a:r>
              <a:rPr lang="en-US" sz="2800" smtClean="0"/>
              <a:t>not wanting to profit </a:t>
            </a:r>
            <a:br>
              <a:rPr lang="en-US" sz="2800" smtClean="0"/>
            </a:br>
            <a:r>
              <a:rPr lang="en-US" sz="2800" smtClean="0"/>
              <a:t>from others’ misfortunes, </a:t>
            </a:r>
            <a:br>
              <a:rPr lang="en-US" sz="2800" smtClean="0"/>
            </a:br>
            <a:r>
              <a:rPr lang="en-US" sz="2800" smtClean="0"/>
              <a:t>and tells him he will have </a:t>
            </a:r>
            <a:br>
              <a:rPr lang="en-US" sz="2800" smtClean="0"/>
            </a:br>
            <a:r>
              <a:rPr lang="en-US" sz="2800" smtClean="0"/>
              <a:t>to “give</a:t>
            </a:r>
            <a:r>
              <a:rPr lang="en-US" sz="2000" smtClean="0"/>
              <a:t> </a:t>
            </a:r>
            <a:r>
              <a:rPr lang="en-US" sz="2800" smtClean="0"/>
              <a:t>the</a:t>
            </a:r>
            <a:r>
              <a:rPr lang="en-US" sz="2000" smtClean="0"/>
              <a:t> </a:t>
            </a:r>
            <a:r>
              <a:rPr lang="en-US" sz="2800" smtClean="0"/>
              <a:t>money</a:t>
            </a:r>
            <a:r>
              <a:rPr lang="en-US" sz="2000" smtClean="0"/>
              <a:t> </a:t>
            </a:r>
            <a:r>
              <a:rPr lang="en-US" sz="2800" smtClean="0"/>
              <a:t>back.” </a:t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117762" name="Picture 2" descr="James Dean and Raymond Massey in 'East of Eden' (195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3490913"/>
            <a:ext cx="4495800" cy="305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762000"/>
            <a:ext cx="8612188" cy="4419600"/>
          </a:xfrm>
        </p:spPr>
        <p:txBody>
          <a:bodyPr/>
          <a:lstStyle/>
          <a:p>
            <a:pPr eaLnBrk="1" hangingPunct="1"/>
            <a:endParaRPr lang="en-US" altLang="en-US" sz="1800" dirty="0" smtClean="0"/>
          </a:p>
          <a:p>
            <a:pPr eaLnBrk="1" hangingPunct="1"/>
            <a:r>
              <a:rPr lang="en-US" altLang="en-US" dirty="0" smtClean="0"/>
              <a:t>    Meanwhile, East Asian economies achieved western-level standards of living despite having virtually no exportable natural resources:</a:t>
            </a:r>
            <a:br>
              <a:rPr lang="en-US" altLang="en-US" dirty="0" smtClean="0"/>
            </a:br>
            <a:endParaRPr lang="en-US" altLang="en-US" sz="1000" dirty="0" smtClean="0"/>
          </a:p>
          <a:p>
            <a:pPr lvl="1" eaLnBrk="1" hangingPunct="1"/>
            <a:r>
              <a:rPr lang="en-US" altLang="en-US" dirty="0" smtClean="0"/>
              <a:t>Japan, Singapore, Hong</a:t>
            </a:r>
            <a:r>
              <a:rPr lang="en-US" altLang="en-US" sz="1800" dirty="0" smtClean="0"/>
              <a:t> </a:t>
            </a:r>
            <a:r>
              <a:rPr lang="en-US" altLang="en-US" dirty="0" smtClean="0"/>
              <a:t>Kong, Korea</a:t>
            </a:r>
            <a:r>
              <a:rPr lang="en-US" altLang="en-US" sz="1800" dirty="0" smtClean="0"/>
              <a:t> </a:t>
            </a:r>
            <a:r>
              <a:rPr lang="en-US" altLang="en-US" sz="2400" dirty="0" smtClean="0"/>
              <a:t>&amp;</a:t>
            </a:r>
            <a:r>
              <a:rPr lang="en-US" altLang="en-US" sz="1800" dirty="0" smtClean="0"/>
              <a:t> </a:t>
            </a:r>
            <a:r>
              <a:rPr lang="en-US" altLang="en-US" dirty="0" smtClean="0"/>
              <a:t>Taiwan,</a:t>
            </a:r>
          </a:p>
          <a:p>
            <a:pPr lvl="2" eaLnBrk="1" hangingPunct="1"/>
            <a:r>
              <a:rPr lang="en-US" altLang="en-US" dirty="0" smtClean="0"/>
              <a:t>rocky islands or peninsulas; </a:t>
            </a:r>
          </a:p>
          <a:p>
            <a:pPr lvl="2" eaLnBrk="1" hangingPunct="1"/>
            <a:endParaRPr lang="en-US" altLang="en-US" sz="800" dirty="0" smtClean="0"/>
          </a:p>
          <a:p>
            <a:pPr lvl="1" eaLnBrk="1" hangingPunct="1"/>
            <a:r>
              <a:rPr lang="en-US" altLang="en-US" dirty="0" smtClean="0"/>
              <a:t>followed by China.</a:t>
            </a:r>
          </a:p>
        </p:txBody>
      </p:sp>
      <p:pic>
        <p:nvPicPr>
          <p:cNvPr id="11269" name="Picture 5" descr="chinese-dragon-re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38600"/>
            <a:ext cx="3201988" cy="256063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8915400" cy="5257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Cal has been the agent of </a:t>
            </a:r>
            <a:br>
              <a:rPr lang="en-US" altLang="en-US" sz="2800" smtClean="0"/>
            </a:br>
            <a:r>
              <a:rPr lang="en-US" altLang="en-US" sz="2800" smtClean="0"/>
              <a:t>Adam</a:t>
            </a:r>
            <a:r>
              <a:rPr lang="en-US" altLang="en-US" sz="1800" smtClean="0"/>
              <a:t> </a:t>
            </a:r>
            <a:r>
              <a:rPr lang="en-US" altLang="en-US" sz="2800" smtClean="0"/>
              <a:t>Smith</a:t>
            </a:r>
            <a:r>
              <a:rPr lang="en-US" altLang="en-US" sz="2400" smtClean="0"/>
              <a:t>’</a:t>
            </a:r>
            <a:r>
              <a:rPr lang="en-US" altLang="en-US" sz="2800" smtClean="0"/>
              <a:t>s famous invisible</a:t>
            </a:r>
            <a:r>
              <a:rPr lang="en-US" altLang="en-US" sz="2000" smtClean="0"/>
              <a:t> </a:t>
            </a:r>
            <a:r>
              <a:rPr lang="en-US" altLang="en-US" sz="2800" smtClean="0"/>
              <a:t>hand:  </a:t>
            </a:r>
          </a:p>
          <a:p>
            <a:pPr lvl="1" eaLnBrk="1" hangingPunct="1"/>
            <a:r>
              <a:rPr lang="en-US" altLang="en-US" sz="2600" smtClean="0"/>
              <a:t>By betting on his hunch about </a:t>
            </a:r>
            <a:br>
              <a:rPr lang="en-US" altLang="en-US" sz="2600" smtClean="0"/>
            </a:br>
            <a:r>
              <a:rPr lang="en-US" altLang="en-US" sz="2600" smtClean="0"/>
              <a:t>the future, he has contributed </a:t>
            </a:r>
            <a:br>
              <a:rPr lang="en-US" altLang="en-US" sz="2600" smtClean="0"/>
            </a:br>
            <a:r>
              <a:rPr lang="en-US" altLang="en-US" sz="2600" smtClean="0"/>
              <a:t>to upward pressure on the price </a:t>
            </a:r>
            <a:br>
              <a:rPr lang="en-US" altLang="en-US" sz="2600" smtClean="0"/>
            </a:br>
            <a:r>
              <a:rPr lang="en-US" altLang="en-US" sz="2600" smtClean="0"/>
              <a:t>of beans in the present, </a:t>
            </a:r>
          </a:p>
          <a:p>
            <a:pPr lvl="1" eaLnBrk="1" hangingPunct="1"/>
            <a:r>
              <a:rPr lang="en-US" altLang="en-US" sz="2600" smtClean="0"/>
              <a:t>thereby increasing the supply so that more </a:t>
            </a:r>
            <a:br>
              <a:rPr lang="en-US" altLang="en-US" sz="2600" smtClean="0"/>
            </a:br>
            <a:r>
              <a:rPr lang="en-US" altLang="en-US" sz="2600" smtClean="0"/>
              <a:t>is available precisely when needed (by the Army). </a:t>
            </a:r>
            <a:br>
              <a:rPr lang="en-US" altLang="en-US" sz="2600" smtClean="0"/>
            </a:br>
            <a:r>
              <a:rPr lang="en-US" altLang="en-US" sz="1800" smtClean="0"/>
              <a:t> </a:t>
            </a:r>
          </a:p>
          <a:p>
            <a:pPr eaLnBrk="1" hangingPunct="1"/>
            <a:r>
              <a:rPr lang="en-US" altLang="en-US" sz="2800" smtClean="0"/>
              <a:t>The movie even treats us to a scene where Cal watches the beans grow in a farmer’s field, something real-life speculators seldom get to see.</a:t>
            </a:r>
          </a:p>
        </p:txBody>
      </p:sp>
      <p:pic>
        <p:nvPicPr>
          <p:cNvPr id="235524" name="Picture 4" descr="James Dean watching his crop grow in East of Eden. 1955 Warner / MPTV">
            <a:hlinkClick r:id="rId2" tooltip="James Dean watching his crop grow in East of Eden. 1955 Warner / MPTV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66800"/>
            <a:ext cx="2819400" cy="2819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200">
                <a:solidFill>
                  <a:schemeClr val="tx2"/>
                </a:solidFill>
                <a:latin typeface="Calibri" pitchFamily="34" charset="0"/>
              </a:rPr>
              <a:t>An example of commodity speculation</a:t>
            </a:r>
            <a:r>
              <a:rPr lang="en-US" altLang="en-US" sz="240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US" altLang="en-US" sz="2000">
                <a:solidFill>
                  <a:schemeClr val="tx2"/>
                </a:solidFill>
                <a:latin typeface="Calibri" pitchFamily="34" charset="0"/>
              </a:rPr>
              <a:t>cont.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04218D3-1A75-403D-B726-AB4BAC8AD258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altLang="en-US" smtClean="0"/>
          </a:p>
        </p:txBody>
      </p:sp>
      <p:pic>
        <p:nvPicPr>
          <p:cNvPr id="46083" name="Picture 2" descr="CG17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81200"/>
            <a:ext cx="46482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47E928F-9729-4CF5-9975-2C59120AEF2F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altLang="en-US" smtClean="0"/>
          </a:p>
        </p:txBody>
      </p:sp>
      <p:sp>
        <p:nvSpPr>
          <p:cNvPr id="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257EA47-7FE8-41A7-ADD3-D4DBD690C8D0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438400"/>
            <a:ext cx="86868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smtClean="0"/>
              <a:t>How could abundance </a:t>
            </a:r>
            <a:br>
              <a:rPr lang="en-US" altLang="en-US" sz="3600" smtClean="0"/>
            </a:br>
            <a:r>
              <a:rPr lang="en-US" altLang="en-US" sz="3600" smtClean="0"/>
              <a:t>of commodity wealth be a curse? </a:t>
            </a:r>
            <a:br>
              <a:rPr lang="en-US" altLang="en-US" sz="3600" smtClean="0"/>
            </a:br>
            <a:r>
              <a:rPr lang="en-US" altLang="en-US" sz="3600" smtClean="0"/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smtClean="0"/>
              <a:t>What is the mechanism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600" smtClean="0"/>
              <a:t>   for this counter-intuitive relationship?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smtClean="0"/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smtClean="0"/>
              <a:t>At least 5 categories of explanations.</a:t>
            </a:r>
            <a:r>
              <a:rPr lang="en-US" altLang="en-US" smtClean="0"/>
              <a:t>  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457200" y="534988"/>
            <a:ext cx="82296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400" b="1">
                <a:latin typeface="Tahoma" pitchFamily="34" charset="0"/>
              </a:rPr>
              <a:t>Appendix V: Channels of </a:t>
            </a:r>
            <a:br>
              <a:rPr lang="en-US" altLang="en-US" sz="4400" b="1">
                <a:latin typeface="Tahoma" pitchFamily="34" charset="0"/>
              </a:rPr>
            </a:br>
            <a:r>
              <a:rPr lang="en-US" altLang="en-US" sz="4400" b="1">
                <a:latin typeface="Tahoma" pitchFamily="34" charset="0"/>
              </a:rPr>
              <a:t>the Natural Resource Curse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2BA6C6D-730A-4568-B3B3-C548307BE1FC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altLang="en-US" smtClean="0"/>
          </a:p>
        </p:txBody>
      </p:sp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CF3FB5C-889D-4B6E-A847-F71C597A3DF9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43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86800" cy="5181600"/>
          </a:xfrm>
        </p:spPr>
        <p:txBody>
          <a:bodyPr rtlCol="0">
            <a:normAutofit lnSpcReduction="10000"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3600" b="1" dirty="0" smtClean="0"/>
              <a:t>Volatility </a:t>
            </a:r>
            <a:r>
              <a:rPr lang="en-US" sz="800" b="1" dirty="0" smtClean="0"/>
              <a:t/>
            </a:r>
            <a:br>
              <a:rPr lang="en-US" sz="800" b="1" dirty="0" smtClean="0"/>
            </a:br>
            <a:endParaRPr lang="en-US" sz="800" b="1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3600" b="1" dirty="0" smtClean="0"/>
              <a:t>Crowding-out</a:t>
            </a:r>
            <a:r>
              <a:rPr lang="en-US" b="1" dirty="0" smtClean="0"/>
              <a:t> of </a:t>
            </a:r>
            <a:r>
              <a:rPr lang="en-US" sz="3600" b="1" dirty="0" smtClean="0"/>
              <a:t>manufacturing</a:t>
            </a:r>
            <a:r>
              <a:rPr lang="en-US" sz="800" b="1" dirty="0" smtClean="0"/>
              <a:t/>
            </a:r>
            <a:br>
              <a:rPr lang="en-US" sz="800" b="1" dirty="0" smtClean="0"/>
            </a:br>
            <a:r>
              <a:rPr lang="en-US" sz="800" b="1" dirty="0" smtClean="0"/>
              <a:t> 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3600" b="1" dirty="0" smtClean="0"/>
              <a:t>Autocratic Institutions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endParaRPr lang="en-US" sz="1400" b="1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3600" b="1" dirty="0" smtClean="0"/>
              <a:t>Anarchic Institutions</a:t>
            </a:r>
            <a:r>
              <a:rPr lang="en-US" sz="800" b="1" dirty="0" smtClean="0"/>
              <a:t/>
            </a:r>
            <a:br>
              <a:rPr lang="en-US" sz="800" b="1" dirty="0" smtClean="0"/>
            </a:br>
            <a:endParaRPr lang="en-US" sz="1400" b="1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3600" b="1" dirty="0" err="1" smtClean="0"/>
              <a:t>Procyclicality</a:t>
            </a:r>
            <a:r>
              <a:rPr lang="en-US" sz="3600" dirty="0" smtClean="0"/>
              <a:t>  </a:t>
            </a:r>
            <a:r>
              <a:rPr lang="en-US" sz="2400" dirty="0" smtClean="0"/>
              <a:t>including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2400" dirty="0" err="1" smtClean="0"/>
              <a:t>Procyclical</a:t>
            </a:r>
            <a:r>
              <a:rPr lang="en-US" sz="2400" dirty="0" smtClean="0"/>
              <a:t> capital flows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2400" dirty="0" err="1" smtClean="0"/>
              <a:t>Procyclical</a:t>
            </a:r>
            <a:r>
              <a:rPr lang="en-US" sz="2400" dirty="0" smtClean="0"/>
              <a:t> monetary policy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2400" dirty="0" err="1" smtClean="0"/>
              <a:t>Procyclical</a:t>
            </a:r>
            <a:r>
              <a:rPr lang="en-US" sz="2400" dirty="0" smtClean="0"/>
              <a:t> fiscal policy.</a:t>
            </a: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0" y="304800"/>
            <a:ext cx="9174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>
                <a:latin typeface="Tahoma" pitchFamily="34" charset="0"/>
              </a:rPr>
              <a:t>5 Possible Natural Resource Curse Channels</a:t>
            </a:r>
            <a:r>
              <a:rPr lang="en-US" altLang="en-US" sz="3200">
                <a:latin typeface="Tahoma" pitchFamily="34" charset="0"/>
              </a:rPr>
              <a:t> </a:t>
            </a:r>
          </a:p>
        </p:txBody>
      </p:sp>
      <p:pic>
        <p:nvPicPr>
          <p:cNvPr id="10246" name="Picture 6" descr="rollercoa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257800"/>
            <a:ext cx="1157288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Fig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43000"/>
            <a:ext cx="1066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j023475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905000"/>
            <a:ext cx="9906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4" descr="bl00544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67000"/>
            <a:ext cx="11255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 descr="Darfur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10000"/>
            <a:ext cx="1447800" cy="1054100"/>
          </a:xfrm>
          <a:prstGeom prst="rect">
            <a:avLst/>
          </a:prstGeom>
          <a:noFill/>
          <a:ln w="38100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063D173-471B-4C55-BC30-A715AB04010B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altLang="en-US" smtClean="0"/>
          </a:p>
        </p:txBody>
      </p:sp>
      <p:sp>
        <p:nvSpPr>
          <p:cNvPr id="66563" name="Rectangle 6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2400" y="1066800"/>
            <a:ext cx="8839200" cy="762000"/>
          </a:xfrm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Commodity prices have been especially volatile over the last decade.</a:t>
            </a:r>
          </a:p>
        </p:txBody>
      </p:sp>
      <p:pic>
        <p:nvPicPr>
          <p:cNvPr id="49156" name="Picture 9" descr="Oil&amp;mineralPricesUNCTAD2002-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83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9"/>
          <p:cNvSpPr txBox="1">
            <a:spLocks noChangeArrowheads="1"/>
          </p:cNvSpPr>
          <p:nvPr/>
        </p:nvSpPr>
        <p:spPr bwMode="auto">
          <a:xfrm>
            <a:off x="6781800" y="5867400"/>
            <a:ext cx="1371600" cy="244475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Source: UNCTAD</a:t>
            </a:r>
            <a:endParaRPr lang="en-US" altLang="en-US" sz="1000"/>
          </a:p>
        </p:txBody>
      </p:sp>
      <p:sp>
        <p:nvSpPr>
          <p:cNvPr id="49158" name="Rectangle 3"/>
          <p:cNvSpPr txBox="1">
            <a:spLocks noChangeArrowheads="1"/>
          </p:cNvSpPr>
          <p:nvPr/>
        </p:nvSpPr>
        <p:spPr bwMode="auto">
          <a:xfrm>
            <a:off x="0" y="228600"/>
            <a:ext cx="899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90600" indent="-533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4800" b="1">
                <a:latin typeface="Calibri" pitchFamily="34" charset="0"/>
              </a:rPr>
              <a:t>   1. Volatility </a:t>
            </a:r>
            <a:r>
              <a:rPr lang="en-US" altLang="en-US" sz="3600">
                <a:latin typeface="Calibri" pitchFamily="34" charset="0"/>
              </a:rPr>
              <a:t>in global commodity prices</a:t>
            </a:r>
            <a:r>
              <a:rPr lang="en-US" altLang="en-US" sz="3200">
                <a:latin typeface="Calibri" pitchFamily="34" charset="0"/>
              </a:rPr>
              <a:t>. </a:t>
            </a:r>
            <a:r>
              <a:rPr lang="en-US" altLang="en-US" sz="2000" b="1">
                <a:latin typeface="Calibri" pitchFamily="34" charset="0"/>
              </a:rPr>
              <a:t/>
            </a:r>
            <a:br>
              <a:rPr lang="en-US" altLang="en-US" sz="2000" b="1">
                <a:latin typeface="Calibri" pitchFamily="34" charset="0"/>
              </a:rPr>
            </a:br>
            <a:endParaRPr lang="en-US" altLang="en-US" sz="2000" b="1">
              <a:latin typeface="Calibri" pitchFamily="34" charset="0"/>
            </a:endParaRPr>
          </a:p>
          <a:p>
            <a:pPr lvl="1" eaLnBrk="1" hangingPunct="1">
              <a:spcBef>
                <a:spcPct val="20000"/>
              </a:spcBef>
              <a:buFont typeface="Arial" charset="0"/>
              <a:buChar char="–"/>
            </a:pPr>
            <a:endParaRPr lang="en-US" altLang="en-US" sz="2000" b="1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endParaRPr lang="en-US" altLang="en-US" sz="3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B8E847E-FE0A-4773-944A-2405F13A7400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altLang="en-US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2. Natural resources may </a:t>
            </a:r>
            <a:br>
              <a:rPr lang="en-US" altLang="en-US" sz="4800" smtClean="0"/>
            </a:br>
            <a:r>
              <a:rPr lang="en-US" altLang="en-US" sz="4800" b="1" smtClean="0"/>
              <a:t>crowd out</a:t>
            </a:r>
            <a:r>
              <a:rPr lang="en-US" altLang="en-US" sz="4800" smtClean="0"/>
              <a:t> </a:t>
            </a:r>
            <a:r>
              <a:rPr lang="en-US" altLang="en-US" sz="4800" b="1" smtClean="0"/>
              <a:t>manufacturing</a:t>
            </a:r>
            <a:r>
              <a:rPr lang="en-US" altLang="en-US" sz="4800" smtClean="0"/>
              <a:t>,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0"/>
            <a:ext cx="9372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and manufacturing could be the sector </a:t>
            </a:r>
            <a:br>
              <a:rPr lang="en-US" altLang="en-US" smtClean="0"/>
            </a:br>
            <a:r>
              <a:rPr lang="en-US" altLang="en-US" smtClean="0"/>
              <a:t>that experiences learning-by-doing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or dynamic productivity gains from spillover.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smtClean="0"/>
          </a:p>
          <a:p>
            <a:pPr eaLnBrk="1" hangingPunct="1">
              <a:lnSpc>
                <a:spcPct val="90000"/>
              </a:lnSpc>
            </a:pPr>
            <a:endParaRPr lang="en-US" altLang="en-US" sz="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3000" smtClean="0"/>
              <a:t>So commodities could in theory be a dead-end sector.</a:t>
            </a:r>
            <a:r>
              <a:rPr lang="en-US" altLang="en-US" sz="2400" smtClean="0"/>
              <a:t>	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My own view:  a country need not repress the commodity</a:t>
            </a:r>
            <a:r>
              <a:rPr lang="en-US" altLang="en-US" sz="2000" smtClean="0"/>
              <a:t> </a:t>
            </a:r>
            <a:r>
              <a:rPr lang="en-US" altLang="en-US" sz="2800" smtClean="0"/>
              <a:t>sector to develop the manufacturing</a:t>
            </a:r>
            <a:r>
              <a:rPr lang="en-US" altLang="en-US" sz="1800" smtClean="0"/>
              <a:t> </a:t>
            </a:r>
            <a:r>
              <a:rPr lang="en-US" altLang="en-US" sz="2800" smtClean="0"/>
              <a:t>sector.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It can foster growth in both sectors.</a:t>
            </a:r>
          </a:p>
        </p:txBody>
      </p:sp>
      <p:pic>
        <p:nvPicPr>
          <p:cNvPr id="322564" name="Picture 4" descr="j023475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1752600"/>
            <a:ext cx="14573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C4B4069-FECD-4381-94B5-222E2570CEC4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altLang="en-US" smtClean="0"/>
          </a:p>
        </p:txBody>
      </p:sp>
      <p:sp>
        <p:nvSpPr>
          <p:cNvPr id="51203" name="TextBox 1"/>
          <p:cNvSpPr txBox="1">
            <a:spLocks noChangeArrowheads="1"/>
          </p:cNvSpPr>
          <p:nvPr/>
        </p:nvSpPr>
        <p:spPr bwMode="auto">
          <a:xfrm>
            <a:off x="-1588" y="381000"/>
            <a:ext cx="8991601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400" b="1">
                <a:latin typeface="Calibri" pitchFamily="34" charset="0"/>
              </a:rPr>
              <a:t>3. Autocratic/Oligarchic Institutions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6200" y="13716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en-US" sz="4000">
                <a:latin typeface="Calibri" pitchFamily="34" charset="0"/>
              </a:rPr>
              <a:t>A typical list: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en-US" altLang="en-US" sz="3400">
                <a:latin typeface="Calibri" pitchFamily="34" charset="0"/>
              </a:rPr>
              <a:t>corruption,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en-US" altLang="en-US" sz="3400">
                <a:latin typeface="Calibri" pitchFamily="34" charset="0"/>
              </a:rPr>
              <a:t>rent-seeking,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en-US" altLang="en-US" sz="3400">
                <a:latin typeface="Calibri" pitchFamily="34" charset="0"/>
              </a:rPr>
              <a:t>class-based inequality, 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en-US" altLang="en-US" sz="3400">
                <a:latin typeface="Calibri" pitchFamily="34" charset="0"/>
              </a:rPr>
              <a:t>intermittent dictatorship,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en-US" altLang="en-US" sz="3400">
                <a:latin typeface="Calibri" pitchFamily="34" charset="0"/>
              </a:rPr>
              <a:t>ineffective judiciary branch</a:t>
            </a:r>
            <a:r>
              <a:rPr lang="en-US" altLang="en-US" sz="3600">
                <a:latin typeface="Calibri" pitchFamily="34" charset="0"/>
              </a:rPr>
              <a:t>, </a:t>
            </a:r>
            <a:r>
              <a:rPr lang="en-US" altLang="en-US" sz="2800">
                <a:latin typeface="Calibri" pitchFamily="34" charset="0"/>
              </a:rPr>
              <a:t>and</a:t>
            </a:r>
            <a:r>
              <a:rPr lang="en-US" altLang="en-US" sz="3600">
                <a:latin typeface="Calibri" pitchFamily="34" charset="0"/>
              </a:rPr>
              <a:t> 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en-US" altLang="en-US" sz="3400">
                <a:latin typeface="Calibri" pitchFamily="34" charset="0"/>
              </a:rPr>
              <a:t>lack of constraints to prevent elites &amp; politicians from plundering the country. </a:t>
            </a:r>
          </a:p>
        </p:txBody>
      </p:sp>
      <p:pic>
        <p:nvPicPr>
          <p:cNvPr id="13" name="Picture 4" descr="corrupti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744663"/>
            <a:ext cx="1676400" cy="1676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j03189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781425"/>
            <a:ext cx="1752600" cy="1476375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088E2B1-E2C6-4E64-834A-B16B869C8A83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altLang="en-US" smtClean="0"/>
          </a:p>
        </p:txBody>
      </p:sp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E7DBAB1-8965-452E-BECC-2E02E41CECC3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47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4. Anarchic institutions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990600"/>
            <a:ext cx="8001000" cy="4953000"/>
          </a:xfrm>
        </p:spPr>
        <p:txBody>
          <a:bodyPr/>
          <a:lstStyle/>
          <a:p>
            <a:pPr marL="990600" lvl="1" indent="-533400" eaLnBrk="1" hangingPunct="1">
              <a:buFont typeface="Wingdings" pitchFamily="2" charset="2"/>
              <a:buAutoNum type="arabicPeriod"/>
            </a:pPr>
            <a:endParaRPr lang="en-US" altLang="en-US" smtClean="0"/>
          </a:p>
          <a:p>
            <a:pPr marL="990600" lvl="1" indent="-533400" eaLnBrk="1" hangingPunct="1">
              <a:buFont typeface="Wingdings" pitchFamily="2" charset="2"/>
              <a:buAutoNum type="arabicPeriod"/>
            </a:pPr>
            <a:r>
              <a:rPr lang="en-US" altLang="en-US" sz="4000" smtClean="0"/>
              <a:t>Unsustainably rapid </a:t>
            </a:r>
            <a:br>
              <a:rPr lang="en-US" altLang="en-US" sz="4000" smtClean="0"/>
            </a:br>
            <a:r>
              <a:rPr lang="en-US" altLang="en-US" sz="4000" smtClean="0"/>
              <a:t>depletion of resources </a:t>
            </a:r>
            <a:br>
              <a:rPr lang="en-US" altLang="en-US" sz="4000" smtClean="0"/>
            </a:br>
            <a:r>
              <a:rPr lang="en-US" altLang="en-US" sz="2400" smtClean="0"/>
              <a:t> 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</a:pPr>
            <a:r>
              <a:rPr lang="en-US" altLang="en-US" sz="4000" smtClean="0"/>
              <a:t>Unenforceable </a:t>
            </a:r>
            <a:br>
              <a:rPr lang="en-US" altLang="en-US" sz="4000" smtClean="0"/>
            </a:br>
            <a:r>
              <a:rPr lang="en-US" altLang="en-US" sz="4000" smtClean="0"/>
              <a:t>property rights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</a:pPr>
            <a:endParaRPr lang="en-US" altLang="en-US" sz="2400" smtClean="0"/>
          </a:p>
          <a:p>
            <a:pPr marL="990600" lvl="1" indent="-533400" eaLnBrk="1" hangingPunct="1">
              <a:buFont typeface="Wingdings" pitchFamily="2" charset="2"/>
              <a:buAutoNum type="arabicPeriod"/>
            </a:pPr>
            <a:r>
              <a:rPr lang="en-US" altLang="en-US" sz="4000" smtClean="0"/>
              <a:t>Civil war</a:t>
            </a:r>
          </a:p>
        </p:txBody>
      </p:sp>
      <p:pic>
        <p:nvPicPr>
          <p:cNvPr id="13318" name="Picture 5" descr="gas%2520primer%2520depletion%2520fig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71600"/>
            <a:ext cx="2209800" cy="151765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5" name="Picture 5" descr="Darfur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648200"/>
            <a:ext cx="2209800" cy="1608138"/>
          </a:xfrm>
          <a:prstGeom prst="rect">
            <a:avLst/>
          </a:prstGeom>
          <a:noFill/>
          <a:ln w="38100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9" name="Picture 5" descr="logged_slope_with_major_erosion_in_WA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75013"/>
            <a:ext cx="1752600" cy="1373187"/>
          </a:xfrm>
          <a:prstGeom prst="rect">
            <a:avLst/>
          </a:prstGeom>
          <a:noFill/>
          <a:ln w="28575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489" name="Picture 9" descr="AmazonGoldMinerIllegalStrippi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67400" y="3154363"/>
            <a:ext cx="2514600" cy="1570037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9EBC8E4-B195-4324-AEE4-54E52C72A4D2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altLang="en-US" smtClean="0"/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DF7636F-678F-41F3-A5A1-2905B8DF0069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28600"/>
            <a:ext cx="6400800" cy="1066800"/>
          </a:xfrm>
        </p:spPr>
        <p:txBody>
          <a:bodyPr/>
          <a:lstStyle/>
          <a:p>
            <a:pPr marL="1117600" indent="-1117600" eaLnBrk="1" hangingPunct="1"/>
            <a:r>
              <a:rPr lang="en-US" altLang="en-US" b="1" smtClean="0"/>
              <a:t>5. Procyclicality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600200"/>
            <a:ext cx="862965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Dutch Disease describes unwanted </a:t>
            </a:r>
            <a:br>
              <a:rPr lang="en-US" altLang="en-US" smtClean="0"/>
            </a:br>
            <a:r>
              <a:rPr lang="en-US" altLang="en-US" smtClean="0"/>
              <a:t>side-effects of a commodity boom.</a:t>
            </a:r>
            <a:r>
              <a:rPr lang="en-US" altLang="en-US" sz="2800" smtClean="0"/>
              <a:t/>
            </a:r>
            <a:br>
              <a:rPr lang="en-US" altLang="en-US" sz="2800" smtClean="0"/>
            </a:b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Commodity exporting countries are </a:t>
            </a:r>
            <a:br>
              <a:rPr lang="en-US" altLang="en-US" smtClean="0"/>
            </a:br>
            <a:r>
              <a:rPr lang="en-US" altLang="en-US" smtClean="0"/>
              <a:t>historically prone</a:t>
            </a:r>
            <a:r>
              <a:rPr lang="en-US" altLang="en-US" sz="2400" smtClean="0"/>
              <a:t> </a:t>
            </a:r>
            <a:r>
              <a:rPr lang="en-US" altLang="en-US" sz="2900" smtClean="0"/>
              <a:t>to </a:t>
            </a:r>
            <a:r>
              <a:rPr lang="en-US" altLang="en-US" smtClean="0"/>
              <a:t>procyclicality,</a:t>
            </a:r>
            <a:r>
              <a:rPr lang="en-US" altLang="en-US" sz="2800" smtClean="0"/>
              <a:t> 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z="1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Procyclicality</a:t>
            </a:r>
            <a:r>
              <a:rPr lang="en-US" altLang="en-US" sz="2800" smtClean="0"/>
              <a:t> in: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smtClean="0"/>
              <a:t>Capital inflows; Monetary policy;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smtClean="0"/>
              <a:t>Real exchange</a:t>
            </a:r>
            <a:r>
              <a:rPr lang="en-US" altLang="en-US" sz="1800" smtClean="0"/>
              <a:t> </a:t>
            </a:r>
            <a:r>
              <a:rPr lang="en-US" altLang="en-US" sz="2600" smtClean="0"/>
              <a:t>rate; Nontraded Goods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smtClean="0"/>
              <a:t>Fiscal Policy</a:t>
            </a:r>
            <a:br>
              <a:rPr lang="en-US" altLang="en-US" sz="2600" smtClean="0"/>
            </a:br>
            <a:r>
              <a:rPr lang="en-US" altLang="en-US" sz="900" smtClean="0"/>
              <a:t/>
            </a:r>
            <a:br>
              <a:rPr lang="en-US" altLang="en-US" sz="900" smtClean="0"/>
            </a:br>
            <a:endParaRPr lang="en-US" altLang="en-US" sz="900" smtClean="0"/>
          </a:p>
        </p:txBody>
      </p:sp>
      <p:pic>
        <p:nvPicPr>
          <p:cNvPr id="340997" name="Picture 5" descr="rollercoa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43200"/>
            <a:ext cx="2271713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3DE7918-EC69-4D8B-9A78-5881B22F3D3C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altLang="en-US" smtClean="0"/>
          </a:p>
        </p:txBody>
      </p:sp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F4D7D5F-9D3F-4469-92CB-6405972C147B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49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8305800" cy="1524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The Dutch Disease: </a:t>
            </a:r>
            <a:br>
              <a:rPr lang="en-US" altLang="en-US" sz="4000" smtClean="0"/>
            </a:br>
            <a:r>
              <a:rPr lang="en-US" altLang="en-US" sz="4000" smtClean="0"/>
              <a:t>5 side-effects of a commodity boom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133600"/>
            <a:ext cx="79248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 smtClean="0"/>
              <a:t>1) A real appreciation in the currency </a:t>
            </a:r>
            <a:r>
              <a:rPr lang="en-US" altLang="en-US" sz="1800" smtClean="0"/>
              <a:t/>
            </a:r>
            <a:br>
              <a:rPr lang="en-US" altLang="en-US" sz="1800" smtClean="0"/>
            </a:br>
            <a:endParaRPr lang="en-US" alt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3600" smtClean="0"/>
              <a:t>2) A rise in government spending </a:t>
            </a:r>
            <a:r>
              <a:rPr lang="en-US" altLang="en-US" sz="2400" smtClean="0"/>
              <a:t/>
            </a:r>
            <a:br>
              <a:rPr lang="en-US" altLang="en-US" sz="2400" smtClean="0"/>
            </a:b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3600" smtClean="0"/>
              <a:t>3) A rise in non-traded goods prices </a:t>
            </a:r>
            <a:r>
              <a:rPr lang="en-US" altLang="en-US" sz="2000" smtClean="0"/>
              <a:t/>
            </a:r>
            <a:br>
              <a:rPr lang="en-US" altLang="en-US" sz="2000" smtClean="0"/>
            </a:br>
            <a:endParaRPr lang="en-US" alt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3600" smtClean="0"/>
              <a:t>4) A resultant shift of production </a:t>
            </a:r>
            <a:br>
              <a:rPr lang="en-US" altLang="en-US" sz="3600" smtClean="0"/>
            </a:br>
            <a:r>
              <a:rPr lang="en-US" altLang="en-US" sz="3600" smtClean="0"/>
              <a:t>    out of manufactured goods </a:t>
            </a:r>
            <a:r>
              <a:rPr lang="en-US" altLang="en-US" sz="2000" smtClean="0"/>
              <a:t/>
            </a:r>
            <a:br>
              <a:rPr lang="en-US" altLang="en-US" sz="2000" smtClean="0"/>
            </a:br>
            <a:endParaRPr lang="en-US" alt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3600" smtClean="0"/>
              <a:t>5) Sometimes debt.</a:t>
            </a:r>
          </a:p>
        </p:txBody>
      </p:sp>
      <p:pic>
        <p:nvPicPr>
          <p:cNvPr id="7" name="Picture 7" descr="Constru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3810000"/>
            <a:ext cx="1139825" cy="9144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j023465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2743200"/>
            <a:ext cx="1214437" cy="908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j023475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75" y="4800600"/>
            <a:ext cx="12160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AA322F7-A9D5-44A4-ABD4-B2C0600403CF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mtClean="0"/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13716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Growth declines with fuel &amp; mineral exports.</a:t>
            </a:r>
          </a:p>
        </p:txBody>
      </p:sp>
      <p:pic>
        <p:nvPicPr>
          <p:cNvPr id="6148" name="Picture 10" descr="Updated Fi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1143000"/>
            <a:ext cx="8839200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7223125" y="3429000"/>
            <a:ext cx="1600200" cy="1066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pic>
        <p:nvPicPr>
          <p:cNvPr id="6156" name="Picture 12" descr="oil_we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25" y="4495800"/>
            <a:ext cx="1143000" cy="874713"/>
          </a:xfrm>
          <a:prstGeom prst="rect">
            <a:avLst/>
          </a:prstGeom>
          <a:noFill/>
          <a:ln w="28575">
            <a:solidFill>
              <a:srgbClr val="33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1157288" y="1543050"/>
            <a:ext cx="1447800" cy="1676400"/>
          </a:xfrm>
          <a:prstGeom prst="ellips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pic>
        <p:nvPicPr>
          <p:cNvPr id="11269" name="Picture 5" descr="chinese-dragon-red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1143000" cy="7683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nimBg="1"/>
      <p:bldP spid="615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B84CE90-EF18-44FC-B47B-63961E11DF92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altLang="en-US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686800" cy="2057400"/>
          </a:xfrm>
        </p:spPr>
        <p:txBody>
          <a:bodyPr/>
          <a:lstStyle/>
          <a:p>
            <a:pPr eaLnBrk="1" hangingPunct="1"/>
            <a:r>
              <a:rPr lang="en-US" altLang="en-US" sz="3700" smtClean="0"/>
              <a:t>The Natural Resource Curse should not be interpreted as a rule that commodity-rich countries are doomed to fail.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124200"/>
            <a:ext cx="906780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smtClean="0"/>
              <a:t>The question is what policies to adopt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to avoid the pitfalls and improve the chances of prosperity.  </a:t>
            </a:r>
            <a:br>
              <a:rPr lang="en-US" altLang="en-US" sz="2400" smtClean="0"/>
            </a:br>
            <a:endParaRPr lang="en-US" altLang="en-US" smtClean="0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04800" y="4495800"/>
            <a:ext cx="8686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 wide variety of measures have been tried.</a:t>
            </a:r>
            <a:r>
              <a:rPr lang="en-US" sz="1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/>
            </a:r>
            <a:br>
              <a:rPr lang="en-US" sz="1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endParaRPr lang="en-US" sz="10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Some work better than others.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3F57FFB-3F60-4B0A-8938-E11DD70DB080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-42863"/>
            <a:ext cx="5334000" cy="685801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References by the author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1763" y="633413"/>
            <a:ext cx="8915400" cy="6124575"/>
          </a:xfrm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3"/>
              </a:rPr>
              <a:t>Project Syndicate</a:t>
            </a:r>
            <a:r>
              <a:rPr lang="en-US" sz="1900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4"/>
              </a:rPr>
              <a:t>Escaping the Oil Curse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,”  </a:t>
            </a:r>
            <a:r>
              <a:rPr lang="en-US" sz="12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Dec.9, 2011.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"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5"/>
              </a:rPr>
              <a:t>Barrels, Bushels &amp; Bonds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</a:t>
            </a:r>
            <a:r>
              <a:rPr lang="en-US" sz="15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6" action="ppaction://hlinkfile"/>
              </a:rPr>
              <a:t>How Commodity Exporters Can Hedge Volatility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,"  </a:t>
            </a:r>
            <a:r>
              <a:rPr lang="en-US" sz="14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Oct.17, 2011. </a:t>
            </a:r>
            <a:r>
              <a:rPr lang="en-US" sz="8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3366"/>
                  </a:outerShdw>
                </a:effectLst>
              </a:rPr>
              <a:t/>
            </a:r>
            <a:br>
              <a:rPr lang="en-US" sz="8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3366"/>
                  </a:outerShdw>
                </a:effectLst>
              </a:rPr>
            </a:br>
            <a:endParaRPr lang="en-US" sz="800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3366"/>
                </a:outerShdw>
              </a:effectLst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7" action="ppaction://hlinkfile"/>
              </a:rPr>
              <a:t>The Natural Resource Curse: A Survey of Diagnoses and Some Prescriptions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,” 2012, </a:t>
            </a:r>
            <a:r>
              <a:rPr lang="en-US" sz="1600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Commodity Price Volatility and Inclusive Growth in Low-Income Countries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, 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R.Arezki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et al., eds. (IMF). HKS 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8"/>
              </a:rPr>
              <a:t>RWP12-014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  </a:t>
            </a:r>
            <a:r>
              <a:rPr lang="en-US" sz="4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4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sz="400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u="sng" dirty="0" smtClean="0">
                <a:hlinkClick r:id="rId9"/>
              </a:rPr>
              <a:t>“The Curse</a:t>
            </a:r>
            <a:r>
              <a:rPr lang="en-US" sz="2000" u="sng" dirty="0">
                <a:hlinkClick r:id="rId9"/>
              </a:rPr>
              <a:t>: Why Natural Resources Are Not Always a Good Thing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,” </a:t>
            </a:r>
            <a:r>
              <a:rPr lang="en-US" sz="1400" i="1" dirty="0" smtClean="0">
                <a:solidFill>
                  <a:schemeClr val="tx2">
                    <a:lumMod val="10000"/>
                  </a:schemeClr>
                </a:solidFill>
              </a:rPr>
              <a:t>Milken </a:t>
            </a:r>
            <a:r>
              <a:rPr lang="en-US" sz="1400" i="1" dirty="0">
                <a:solidFill>
                  <a:schemeClr val="tx2">
                    <a:lumMod val="10000"/>
                  </a:schemeClr>
                </a:solidFill>
              </a:rPr>
              <a:t>Institute </a:t>
            </a:r>
            <a:r>
              <a:rPr lang="en-US" sz="1400" i="1" u="sng" dirty="0">
                <a:hlinkClick r:id="rId10"/>
              </a:rPr>
              <a:t>Review</a:t>
            </a:r>
            <a:r>
              <a:rPr lang="en-US" sz="1400" dirty="0"/>
              <a:t>, </a:t>
            </a:r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vol.13, no.4, 4</a:t>
            </a:r>
            <a:r>
              <a:rPr lang="en-US" sz="1400" baseline="30000" dirty="0">
                <a:solidFill>
                  <a:schemeClr val="tx2">
                    <a:lumMod val="10000"/>
                  </a:schemeClr>
                </a:solidFill>
              </a:rPr>
              <a:t>th</a:t>
            </a:r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 quarter </a:t>
            </a:r>
            <a:r>
              <a:rPr lang="en-US" sz="1400" u="sng" dirty="0">
                <a:hlinkClick r:id="rId11"/>
              </a:rPr>
              <a:t>2011</a:t>
            </a:r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en-US" sz="1400" dirty="0" smtClean="0">
                <a:solidFill>
                  <a:schemeClr val="tx2">
                    <a:lumMod val="10000"/>
                  </a:schemeClr>
                </a:solidFill>
              </a:rPr>
              <a:t>28-39.</a:t>
            </a:r>
            <a:r>
              <a:rPr lang="en-US" sz="8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en-US" sz="800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en-US" sz="800" dirty="0" smtClean="0">
              <a:solidFill>
                <a:schemeClr val="tx2">
                  <a:lumMod val="10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dirty="0" smtClean="0">
                <a:solidFill>
                  <a:schemeClr val="tx2">
                    <a:lumMod val="10000"/>
                  </a:schemeClr>
                </a:solidFill>
              </a:rPr>
              <a:t>“</a:t>
            </a:r>
            <a:r>
              <a:rPr lang="en-US" sz="1900" dirty="0" smtClean="0">
                <a:solidFill>
                  <a:schemeClr val="tx2">
                    <a:lumMod val="10000"/>
                  </a:schemeClr>
                </a:solidFill>
                <a:hlinkClick r:id="rId12"/>
              </a:rPr>
              <a:t>How Can Commodity Exporters Make Fiscal and Monetary Policy Less </a:t>
            </a:r>
            <a:r>
              <a:rPr lang="en-US" sz="1900" dirty="0" err="1" smtClean="0">
                <a:solidFill>
                  <a:schemeClr val="tx2">
                    <a:lumMod val="10000"/>
                  </a:schemeClr>
                </a:solidFill>
                <a:hlinkClick r:id="rId12"/>
              </a:rPr>
              <a:t>Procyclical</a:t>
            </a:r>
            <a:r>
              <a:rPr lang="en-US" sz="1900" dirty="0" smtClean="0">
                <a:solidFill>
                  <a:schemeClr val="tx2">
                    <a:lumMod val="10000"/>
                  </a:schemeClr>
                </a:solidFill>
                <a:hlinkClick r:id="rId12"/>
              </a:rPr>
              <a:t>?</a:t>
            </a:r>
            <a:r>
              <a:rPr lang="en-US" sz="1900" dirty="0" smtClean="0">
                <a:solidFill>
                  <a:schemeClr val="tx2">
                    <a:lumMod val="10000"/>
                  </a:schemeClr>
                </a:solidFill>
              </a:rPr>
              <a:t>”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2011,</a:t>
            </a:r>
            <a:r>
              <a:rPr lang="en-US" sz="15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500" i="1" dirty="0" smtClean="0">
                <a:solidFill>
                  <a:schemeClr val="tx2">
                    <a:lumMod val="10000"/>
                  </a:schemeClr>
                </a:solidFill>
              </a:rPr>
              <a:t>Natural Resources, Finance &amp; Development.</a:t>
            </a:r>
            <a:r>
              <a:rPr lang="en-US" sz="15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tx2">
                    <a:lumMod val="10000"/>
                  </a:schemeClr>
                </a:solidFill>
              </a:rPr>
              <a:t>R.Arezki</a:t>
            </a:r>
            <a:r>
              <a:rPr lang="en-US" sz="15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1500" dirty="0" err="1" smtClean="0">
                <a:solidFill>
                  <a:schemeClr val="tx2">
                    <a:lumMod val="10000"/>
                  </a:schemeClr>
                </a:solidFill>
              </a:rPr>
              <a:t>T.Gylfason</a:t>
            </a:r>
            <a:r>
              <a:rPr lang="en-US" sz="1500" dirty="0" smtClean="0">
                <a:solidFill>
                  <a:schemeClr val="tx2">
                    <a:lumMod val="10000"/>
                  </a:schemeClr>
                </a:solidFill>
              </a:rPr>
              <a:t> &amp; </a:t>
            </a:r>
            <a:r>
              <a:rPr lang="en-US" sz="1500" dirty="0" err="1" smtClean="0">
                <a:solidFill>
                  <a:schemeClr val="tx2">
                    <a:lumMod val="10000"/>
                  </a:schemeClr>
                </a:solidFill>
              </a:rPr>
              <a:t>A.Sy</a:t>
            </a:r>
            <a:r>
              <a:rPr lang="en-US" sz="1500" dirty="0" smtClean="0">
                <a:solidFill>
                  <a:schemeClr val="tx2">
                    <a:lumMod val="10000"/>
                  </a:schemeClr>
                </a:solidFill>
              </a:rPr>
              <a:t>, eds. (IMF).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  </a:t>
            </a:r>
            <a:r>
              <a:rPr lang="en-US" sz="1400" dirty="0" smtClean="0">
                <a:solidFill>
                  <a:schemeClr val="tx2">
                    <a:lumMod val="10000"/>
                  </a:schemeClr>
                </a:solidFill>
                <a:hlinkClick r:id="rId13"/>
              </a:rPr>
              <a:t>HKS RWP 11-015</a:t>
            </a:r>
            <a:r>
              <a:rPr lang="en-US" sz="1400" i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r>
              <a:rPr lang="en-US" sz="1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endParaRPr lang="en-US" sz="600" i="1" dirty="0" smtClean="0">
              <a:solidFill>
                <a:schemeClr val="tx2">
                  <a:lumMod val="10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600" i="1" dirty="0" smtClean="0">
              <a:solidFill>
                <a:schemeClr val="tx2">
                  <a:lumMod val="10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hlinkClick r:id="rId14" action="ppaction://hlinkfile"/>
              </a:rPr>
              <a:t>“On Graduation from Fiscal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  <a:hlinkClick r:id="rId14" action="ppaction://hlinkfile"/>
              </a:rPr>
              <a:t>Procyclicality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hlinkClick r:id="rId14" action="ppaction://hlinkfile"/>
              </a:rPr>
              <a:t>,”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  </a:t>
            </a:r>
            <a:r>
              <a:rPr lang="en-US" sz="1500" dirty="0" smtClean="0">
                <a:solidFill>
                  <a:schemeClr val="tx2">
                    <a:lumMod val="10000"/>
                  </a:schemeClr>
                </a:solidFill>
              </a:rPr>
              <a:t>with</a:t>
            </a:r>
            <a:r>
              <a:rPr lang="en-US" sz="17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700" dirty="0" err="1" smtClean="0">
                <a:solidFill>
                  <a:schemeClr val="tx2">
                    <a:lumMod val="10000"/>
                  </a:schemeClr>
                </a:solidFill>
              </a:rPr>
              <a:t>C.</a:t>
            </a:r>
            <a:r>
              <a:rPr lang="en-US" sz="1700" dirty="0" err="1" smtClean="0">
                <a:solidFill>
                  <a:schemeClr val="tx2">
                    <a:lumMod val="10000"/>
                  </a:schemeClr>
                </a:solidFill>
                <a:hlinkClick r:id="rId15"/>
              </a:rPr>
              <a:t>Végh</a:t>
            </a:r>
            <a:r>
              <a:rPr lang="en-US" sz="1700" dirty="0" smtClean="0">
                <a:solidFill>
                  <a:schemeClr val="tx2">
                    <a:lumMod val="10000"/>
                  </a:schemeClr>
                </a:solidFill>
              </a:rPr>
              <a:t> &amp; </a:t>
            </a:r>
            <a:r>
              <a:rPr lang="en-US" sz="1700" dirty="0" err="1" smtClean="0">
                <a:solidFill>
                  <a:schemeClr val="tx2">
                    <a:lumMod val="10000"/>
                  </a:schemeClr>
                </a:solidFill>
              </a:rPr>
              <a:t>G.</a:t>
            </a:r>
            <a:r>
              <a:rPr lang="en-US" sz="1700" dirty="0" err="1" smtClean="0">
                <a:solidFill>
                  <a:schemeClr val="tx2">
                    <a:lumMod val="10000"/>
                  </a:schemeClr>
                </a:solidFill>
                <a:hlinkClick r:id="rId16"/>
              </a:rPr>
              <a:t>Vuletin</a:t>
            </a:r>
            <a:r>
              <a:rPr lang="en-US" sz="17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</a:rPr>
              <a:t>2013</a:t>
            </a:r>
            <a:r>
              <a:rPr lang="en-US" sz="17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700" dirty="0" smtClean="0">
                <a:solidFill>
                  <a:schemeClr val="tx2">
                    <a:lumMod val="10000"/>
                  </a:schemeClr>
                </a:solidFill>
                <a:hlinkClick r:id="rId17"/>
              </a:rPr>
              <a:t>in</a:t>
            </a:r>
            <a:r>
              <a:rPr lang="en-US" sz="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700" i="1" dirty="0" smtClean="0">
                <a:solidFill>
                  <a:schemeClr val="tx2">
                    <a:lumMod val="10000"/>
                  </a:schemeClr>
                </a:solidFill>
                <a:hlinkClick r:id="rId18"/>
              </a:rPr>
              <a:t>Journal</a:t>
            </a:r>
            <a:r>
              <a:rPr lang="en-US" sz="1000" i="1" dirty="0" smtClean="0">
                <a:solidFill>
                  <a:schemeClr val="tx2">
                    <a:lumMod val="10000"/>
                  </a:schemeClr>
                </a:solidFill>
                <a:hlinkClick r:id="rId18"/>
              </a:rPr>
              <a:t> </a:t>
            </a:r>
            <a:r>
              <a:rPr lang="en-US" sz="1700" i="1" dirty="0" smtClean="0">
                <a:solidFill>
                  <a:schemeClr val="tx2">
                    <a:lumMod val="10000"/>
                  </a:schemeClr>
                </a:solidFill>
                <a:hlinkClick r:id="rId18"/>
              </a:rPr>
              <a:t>of Development Economics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  <a:hlinkClick r:id="rId18"/>
              </a:rPr>
              <a:t>100, no.1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, Jan.,</a:t>
            </a:r>
            <a:r>
              <a:rPr lang="en-US" sz="1200" dirty="0" smtClean="0">
                <a:solidFill>
                  <a:schemeClr val="tx2">
                    <a:lumMod val="10000"/>
                  </a:schemeClr>
                </a:solidFill>
              </a:rPr>
              <a:t> pp. 32-47.   </a:t>
            </a:r>
            <a:r>
              <a:rPr lang="en-US" sz="1200" dirty="0" smtClean="0">
                <a:solidFill>
                  <a:schemeClr val="tx2">
                    <a:lumMod val="10000"/>
                  </a:schemeClr>
                </a:solidFill>
                <a:hlinkClick r:id="rId19"/>
              </a:rPr>
              <a:t>NBER WP 17619</a:t>
            </a:r>
            <a:r>
              <a:rPr lang="en-US" sz="1200" dirty="0" smtClean="0">
                <a:solidFill>
                  <a:schemeClr val="tx2">
                    <a:lumMod val="10000"/>
                  </a:schemeClr>
                </a:solidFill>
              </a:rPr>
              <a:t>.  Summary, </a:t>
            </a:r>
            <a:r>
              <a:rPr lang="en-US" sz="1200" i="1" dirty="0" smtClean="0">
                <a:solidFill>
                  <a:schemeClr val="tx2">
                    <a:lumMod val="10000"/>
                  </a:schemeClr>
                </a:solidFill>
                <a:hlinkClick r:id="rId20"/>
              </a:rPr>
              <a:t>VoxEU</a:t>
            </a:r>
            <a:r>
              <a:rPr lang="en-US" sz="1200" dirty="0" smtClean="0">
                <a:solidFill>
                  <a:schemeClr val="tx2">
                    <a:lumMod val="10000"/>
                  </a:schemeClr>
                </a:solidFill>
              </a:rPr>
              <a:t>, 2011.</a:t>
            </a:r>
            <a:r>
              <a:rPr lang="en-US" sz="800" i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en-US" sz="800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en-US" sz="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hlinkClick r:id="rId21"/>
              </a:rPr>
              <a:t>“Chile's Countercyclical Triumph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," </a:t>
            </a:r>
            <a:r>
              <a:rPr lang="en-US" sz="1900" dirty="0" smtClean="0">
                <a:solidFill>
                  <a:schemeClr val="tx2">
                    <a:lumMod val="10000"/>
                  </a:schemeClr>
                </a:solidFill>
                <a:hlinkClick r:id="rId22" action="ppaction://hlinkfile"/>
              </a:rPr>
              <a:t>in</a:t>
            </a:r>
            <a:r>
              <a:rPr lang="en-US" sz="19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900" dirty="0" smtClean="0">
                <a:solidFill>
                  <a:schemeClr val="tx2">
                    <a:lumMod val="10000"/>
                  </a:schemeClr>
                </a:solidFill>
                <a:hlinkClick r:id="rId23"/>
              </a:rPr>
              <a:t>Transitions</a:t>
            </a:r>
            <a:r>
              <a:rPr lang="en-US" sz="19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1900" i="1" dirty="0" smtClean="0">
                <a:solidFill>
                  <a:schemeClr val="tx2">
                    <a:lumMod val="10000"/>
                  </a:schemeClr>
                </a:solidFill>
                <a:hlinkClick r:id="rId24"/>
              </a:rPr>
              <a:t>Foreign Policy</a:t>
            </a:r>
            <a:r>
              <a:rPr lang="en-US" sz="1900" dirty="0" smtClean="0">
                <a:solidFill>
                  <a:schemeClr val="tx2">
                    <a:lumMod val="10000"/>
                  </a:schemeClr>
                </a:solidFill>
              </a:rPr>
              <a:t>, June 2012.</a:t>
            </a:r>
            <a:r>
              <a:rPr lang="en-US" sz="4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3366"/>
                  </a:outerShdw>
                </a:effectLst>
              </a:rPr>
              <a:t/>
            </a:r>
            <a:br>
              <a:rPr lang="en-US" sz="4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3366"/>
                  </a:outerShdw>
                </a:effectLst>
              </a:rPr>
            </a:br>
            <a:endParaRPr lang="en-US" sz="400" dirty="0" smtClean="0">
              <a:solidFill>
                <a:schemeClr val="tx2">
                  <a:lumMod val="10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“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hlinkClick r:id="rId25"/>
              </a:rPr>
              <a:t>A Solution to Fiscal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  <a:hlinkClick r:id="rId25"/>
              </a:rPr>
              <a:t>Procyclicality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hlinkClick r:id="rId25"/>
              </a:rPr>
              <a:t>: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hlinkClick r:id="rId25"/>
              </a:rPr>
              <a:t>The Structural</a:t>
            </a:r>
            <a:r>
              <a:rPr lang="en-US" sz="1100" dirty="0" smtClean="0">
                <a:solidFill>
                  <a:schemeClr val="tx2">
                    <a:lumMod val="10000"/>
                  </a:schemeClr>
                </a:solidFill>
                <a:hlinkClick r:id="rId25"/>
              </a:rPr>
              <a:t>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hlinkClick r:id="rId25"/>
              </a:rPr>
              <a:t>Budget Institutions Pioneered by Chile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,” </a:t>
            </a:r>
            <a:r>
              <a:rPr lang="en-US" sz="1200" dirty="0" smtClean="0">
                <a:solidFill>
                  <a:schemeClr val="tx2">
                    <a:lumMod val="10000"/>
                  </a:schemeClr>
                </a:solidFill>
                <a:hlinkClick r:id="rId26"/>
              </a:rPr>
              <a:t>Central Bank of Chile</a:t>
            </a:r>
            <a:r>
              <a:rPr lang="en-US" sz="1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tx2">
                    <a:lumMod val="10000"/>
                  </a:schemeClr>
                </a:solidFill>
                <a:hlinkClick r:id="rId27"/>
              </a:rPr>
              <a:t>WP604,</a:t>
            </a:r>
            <a:r>
              <a:rPr lang="en-US" sz="1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tx2">
                    <a:lumMod val="10000"/>
                  </a:schemeClr>
                </a:solidFill>
                <a:hlinkClick r:id="rId28"/>
              </a:rPr>
              <a:t>2011</a:t>
            </a:r>
            <a:r>
              <a:rPr lang="en-US" sz="12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r>
              <a:rPr lang="en-US" sz="12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3366"/>
                  </a:outerShdw>
                </a:effectLst>
                <a:hlinkClick r:id="rId29"/>
              </a:rPr>
              <a:t> </a:t>
            </a:r>
            <a:r>
              <a:rPr lang="en-US" sz="1200" dirty="0" err="1" smtClean="0">
                <a:solidFill>
                  <a:schemeClr val="tx2">
                    <a:lumMod val="10000"/>
                  </a:schemeClr>
                </a:solidFill>
                <a:hlinkClick r:id="rId29"/>
              </a:rPr>
              <a:t>Spanish</a:t>
            </a:r>
            <a:r>
              <a:rPr lang="en-US" sz="1200" dirty="0" err="1" smtClean="0">
                <a:solidFill>
                  <a:schemeClr val="tx2">
                    <a:lumMod val="10000"/>
                  </a:schemeClr>
                </a:solidFill>
              </a:rPr>
              <a:t>:</a:t>
            </a:r>
            <a:r>
              <a:rPr lang="en-US" sz="1200" i="1" dirty="0" err="1" smtClean="0">
                <a:solidFill>
                  <a:schemeClr val="tx2">
                    <a:lumMod val="10000"/>
                  </a:schemeClr>
                </a:solidFill>
                <a:hlinkClick r:id="rId30"/>
              </a:rPr>
              <a:t>Journal</a:t>
            </a:r>
            <a:r>
              <a:rPr lang="en-US" sz="1200" i="1" dirty="0" smtClean="0">
                <a:solidFill>
                  <a:schemeClr val="tx2">
                    <a:lumMod val="10000"/>
                  </a:schemeClr>
                </a:solidFill>
                <a:hlinkClick r:id="rId30"/>
              </a:rPr>
              <a:t> </a:t>
            </a:r>
            <a:r>
              <a:rPr lang="en-US" sz="1200" i="1" dirty="0" err="1" smtClean="0">
                <a:solidFill>
                  <a:schemeClr val="tx2">
                    <a:lumMod val="10000"/>
                  </a:schemeClr>
                </a:solidFill>
                <a:hlinkClick r:id="rId30"/>
              </a:rPr>
              <a:t>Economía</a:t>
            </a:r>
            <a:r>
              <a:rPr lang="en-US" sz="1200" i="1" dirty="0" smtClean="0">
                <a:solidFill>
                  <a:schemeClr val="tx2">
                    <a:lumMod val="10000"/>
                  </a:schemeClr>
                </a:solidFill>
                <a:hlinkClick r:id="rId30"/>
              </a:rPr>
              <a:t> </a:t>
            </a:r>
            <a:r>
              <a:rPr lang="en-US" sz="1200" i="1" dirty="0" err="1" smtClean="0">
                <a:solidFill>
                  <a:schemeClr val="tx2">
                    <a:lumMod val="10000"/>
                  </a:schemeClr>
                </a:solidFill>
                <a:hlinkClick r:id="rId30"/>
              </a:rPr>
              <a:t>Chilena</a:t>
            </a:r>
            <a:r>
              <a:rPr lang="en-US" sz="1200" dirty="0" smtClean="0">
                <a:solidFill>
                  <a:schemeClr val="tx2">
                    <a:lumMod val="10000"/>
                  </a:schemeClr>
                </a:solidFill>
              </a:rPr>
              <a:t> , </a:t>
            </a:r>
            <a:r>
              <a:rPr lang="en-US" sz="1200" dirty="0" smtClean="0">
                <a:solidFill>
                  <a:schemeClr val="tx2">
                    <a:lumMod val="10000"/>
                  </a:schemeClr>
                </a:solidFill>
                <a:hlinkClick r:id="rId31"/>
              </a:rPr>
              <a:t>Aug.2011</a:t>
            </a:r>
            <a:r>
              <a:rPr lang="en-US" sz="1200" dirty="0" smtClean="0">
                <a:solidFill>
                  <a:schemeClr val="tx2">
                    <a:lumMod val="10000"/>
                  </a:schemeClr>
                </a:solidFill>
              </a:rPr>
              <a:t>,  </a:t>
            </a:r>
            <a:r>
              <a:rPr lang="en-US" sz="1200" dirty="0" smtClean="0">
                <a:solidFill>
                  <a:schemeClr val="tx2">
                    <a:lumMod val="10000"/>
                  </a:schemeClr>
                </a:solidFill>
                <a:hlinkClick r:id="rId32"/>
              </a:rPr>
              <a:t>CBC</a:t>
            </a:r>
            <a:r>
              <a:rPr lang="en-US" sz="1200" dirty="0" smtClean="0">
                <a:solidFill>
                  <a:schemeClr val="tx2">
                    <a:lumMod val="10000"/>
                  </a:schemeClr>
                </a:solidFill>
              </a:rPr>
              <a:t>, 39-78. </a:t>
            </a:r>
            <a:r>
              <a:rPr lang="en-US" sz="8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en-US" sz="800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en-US" sz="800" dirty="0" smtClean="0">
              <a:solidFill>
                <a:schemeClr val="tx2">
                  <a:lumMod val="10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 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"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33" action="ppaction://hlinkfile"/>
              </a:rPr>
              <a:t>Product Price Targeting -- A New Improved Way of Inflation Targeting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,“ 2012, </a:t>
            </a:r>
            <a:br>
              <a:rPr lang="en-US" sz="20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34" action="ppaction://hlinkfile"/>
              </a:rPr>
              <a:t>in</a:t>
            </a:r>
            <a:r>
              <a:rPr lang="en-US" sz="1800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MAS Monetary Review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35"/>
              </a:rPr>
              <a:t>XI, 1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(Monetary Authority of Singapore).</a:t>
            </a:r>
            <a:r>
              <a:rPr lang="en-US" sz="3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3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sz="300" dirty="0" smtClean="0">
              <a:solidFill>
                <a:schemeClr val="tx2">
                  <a:lumMod val="10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“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hlinkClick r:id="rId36"/>
              </a:rPr>
              <a:t>A Comparison of Product Price Targeting and Other Monetary Anchor Options, for Commodity-Exporters in Latin America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," </a:t>
            </a:r>
            <a:r>
              <a:rPr lang="en-US" sz="1800" i="1" dirty="0" smtClean="0">
                <a:solidFill>
                  <a:schemeClr val="tx2">
                    <a:lumMod val="10000"/>
                  </a:schemeClr>
                </a:solidFill>
                <a:hlinkClick r:id="rId37"/>
              </a:rPr>
              <a:t>Economia</a:t>
            </a:r>
            <a:r>
              <a:rPr lang="en-US" sz="1800" i="1" dirty="0" smtClean="0">
                <a:solidFill>
                  <a:schemeClr val="tx2">
                    <a:lumMod val="10000"/>
                  </a:schemeClr>
                </a:solidFill>
              </a:rPr>
              <a:t>,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 2011 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(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  <a:hlinkClick r:id="rId38"/>
              </a:rPr>
              <a:t>Brookings</a:t>
            </a:r>
            <a:r>
              <a:rPr lang="en-US" sz="1200" dirty="0" smtClean="0">
                <a:solidFill>
                  <a:schemeClr val="tx2">
                    <a:lumMod val="10000"/>
                  </a:schemeClr>
                </a:solidFill>
              </a:rPr>
              <a:t>), NBER WP </a:t>
            </a:r>
            <a:r>
              <a:rPr lang="en-US" sz="1200" dirty="0" smtClean="0">
                <a:solidFill>
                  <a:schemeClr val="tx2">
                    <a:lumMod val="10000"/>
                  </a:schemeClr>
                </a:solidFill>
                <a:hlinkClick r:id="rId39"/>
              </a:rPr>
              <a:t>16362</a:t>
            </a:r>
            <a:r>
              <a:rPr lang="en-US" sz="1200" dirty="0" smtClean="0">
                <a:solidFill>
                  <a:schemeClr val="tx2">
                    <a:lumMod val="10000"/>
                  </a:schemeClr>
                </a:solidFill>
              </a:rPr>
              <a:t>. </a:t>
            </a:r>
          </a:p>
        </p:txBody>
      </p:sp>
      <p:sp>
        <p:nvSpPr>
          <p:cNvPr id="29701" name="Rectangle 3"/>
          <p:cNvSpPr>
            <a:spLocks noChangeArrowheads="1"/>
          </p:cNvSpPr>
          <p:nvPr/>
        </p:nvSpPr>
        <p:spPr bwMode="auto">
          <a:xfrm>
            <a:off x="5713413" y="152400"/>
            <a:ext cx="3354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Calibri" pitchFamily="34" charset="0"/>
              </a:rPr>
              <a:t>http://www.hks.harvard.edu/fs/jfrankel/</a:t>
            </a:r>
          </a:p>
        </p:txBody>
      </p:sp>
    </p:spTree>
    <p:extLst>
      <p:ext uri="{BB962C8B-B14F-4D97-AF65-F5344CB8AC3E}">
        <p14:creationId xmlns:p14="http://schemas.microsoft.com/office/powerpoint/2010/main" val="171442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094B3DC-02E9-420B-BB24-26CD7F391DF7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90800" y="152400"/>
            <a:ext cx="4648200" cy="762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References by others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452" y="1060172"/>
            <a:ext cx="8915400" cy="5546036"/>
          </a:xfrm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Rabah Arezki &amp; Kareem Ismail, 2010, “Boom-Bust Cycle, Asymmetrical Fiscal Response and the Dutch Disease,” IMF WP/10/94, April.</a:t>
            </a:r>
            <a:r>
              <a:rPr lang="en-US" sz="9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en-US" sz="900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en-US" sz="900" dirty="0">
              <a:solidFill>
                <a:schemeClr val="tx2">
                  <a:lumMod val="10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Luis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Céspedes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&amp; Andrés Velasco, 2012, “Macroeconomic Performance During Commodity Price Booms &amp; Busts” NBER WP 18569, Nov. </a:t>
            </a:r>
            <a:endParaRPr lang="en-US" sz="9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900" dirty="0" smtClean="0">
              <a:solidFill>
                <a:schemeClr val="tx2">
                  <a:lumMod val="10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W.McKibbin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&amp;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K.Singh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, 2003, “Issues in the Choice of a Monetary Regime for India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,” </a:t>
            </a:r>
            <a:r>
              <a:rPr lang="en-US" sz="1700" dirty="0">
                <a:solidFill>
                  <a:schemeClr val="tx2">
                    <a:lumMod val="10000"/>
                  </a:schemeClr>
                </a:solidFill>
              </a:rPr>
              <a:t>in </a:t>
            </a:r>
            <a:r>
              <a:rPr lang="en-US" sz="1700" dirty="0" err="1" smtClean="0">
                <a:solidFill>
                  <a:schemeClr val="tx2">
                    <a:lumMod val="10000"/>
                  </a:schemeClr>
                </a:solidFill>
              </a:rPr>
              <a:t>K.Kalirajan</a:t>
            </a:r>
            <a:r>
              <a:rPr lang="en-US" sz="17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700" dirty="0">
                <a:solidFill>
                  <a:schemeClr val="tx2">
                    <a:lumMod val="10000"/>
                  </a:schemeClr>
                </a:solidFill>
              </a:rPr>
              <a:t>&amp; </a:t>
            </a:r>
            <a:r>
              <a:rPr lang="en-US" sz="1700" dirty="0" err="1" smtClean="0">
                <a:solidFill>
                  <a:schemeClr val="tx2">
                    <a:lumMod val="10000"/>
                  </a:schemeClr>
                </a:solidFill>
              </a:rPr>
              <a:t>U.Sankar</a:t>
            </a:r>
            <a:r>
              <a:rPr lang="en-US" sz="1700" dirty="0" smtClean="0">
                <a:solidFill>
                  <a:schemeClr val="tx2">
                    <a:lumMod val="10000"/>
                  </a:schemeClr>
                </a:solidFill>
              </a:rPr>
              <a:t>, eds., </a:t>
            </a:r>
            <a:r>
              <a:rPr lang="en-US" sz="1700" i="1" dirty="0" smtClean="0">
                <a:solidFill>
                  <a:schemeClr val="tx2">
                    <a:lumMod val="10000"/>
                  </a:schemeClr>
                </a:solidFill>
              </a:rPr>
              <a:t>Economic Reform and the </a:t>
            </a:r>
            <a:r>
              <a:rPr lang="en-US" sz="1700" i="1" dirty="0" err="1" smtClean="0">
                <a:solidFill>
                  <a:schemeClr val="tx2">
                    <a:lumMod val="10000"/>
                  </a:schemeClr>
                </a:solidFill>
              </a:rPr>
              <a:t>Liberalisation</a:t>
            </a:r>
            <a:r>
              <a:rPr lang="en-US" sz="1700" i="1" dirty="0" smtClean="0">
                <a:solidFill>
                  <a:schemeClr val="tx2">
                    <a:lumMod val="10000"/>
                  </a:schemeClr>
                </a:solidFill>
              </a:rPr>
              <a:t> of the Indian Economy</a:t>
            </a:r>
            <a:r>
              <a:rPr lang="en-US" sz="1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pp. </a:t>
            </a:r>
            <a:r>
              <a:rPr lang="en-US" sz="1400" dirty="0" smtClean="0">
                <a:solidFill>
                  <a:schemeClr val="tx2">
                    <a:lumMod val="10000"/>
                  </a:schemeClr>
                </a:solidFill>
              </a:rPr>
              <a:t>221-74</a:t>
            </a:r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. </a:t>
            </a:r>
            <a:endParaRPr lang="en-US" sz="900" dirty="0">
              <a:solidFill>
                <a:schemeClr val="tx2">
                  <a:lumMod val="10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900" dirty="0" smtClean="0">
              <a:solidFill>
                <a:schemeClr val="tx2">
                  <a:lumMod val="10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James Meade, 1978, “The Meaning of Internal Balance,” </a:t>
            </a:r>
            <a:r>
              <a:rPr lang="en-US" sz="1800" i="1" dirty="0" smtClean="0">
                <a:solidFill>
                  <a:schemeClr val="tx2">
                    <a:lumMod val="10000"/>
                  </a:schemeClr>
                </a:solidFill>
              </a:rPr>
              <a:t>Economic Journal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1200" dirty="0" smtClean="0">
                <a:solidFill>
                  <a:schemeClr val="tx2">
                    <a:lumMod val="10000"/>
                  </a:schemeClr>
                </a:solidFill>
              </a:rPr>
              <a:t>91, 423-35.</a:t>
            </a:r>
            <a:r>
              <a:rPr lang="en-US" sz="13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en-US" sz="1300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en-US" sz="1300" dirty="0" smtClean="0">
              <a:solidFill>
                <a:schemeClr val="tx2">
                  <a:lumMod val="10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Richard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Auty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, 1993, 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Sustaining Development in Mineral Economies: The Resource Curse Thesis </a:t>
            </a:r>
            <a:r>
              <a:rPr lang="en-US" sz="1700" dirty="0" smtClean="0">
                <a:solidFill>
                  <a:schemeClr val="tx2">
                    <a:lumMod val="10000"/>
                  </a:schemeClr>
                </a:solidFill>
              </a:rPr>
              <a:t>(Oxford University Press, NY).</a:t>
            </a:r>
            <a:r>
              <a:rPr lang="en-US" sz="9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en-US" sz="900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en-US" sz="900" dirty="0" smtClean="0">
              <a:solidFill>
                <a:schemeClr val="tx2">
                  <a:lumMod val="10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Stanley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Engerman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&amp;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Kenneth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Sokoloff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, 2000, </a:t>
            </a:r>
            <a:r>
              <a:rPr lang="en-US" sz="1900" dirty="0" smtClean="0">
                <a:solidFill>
                  <a:schemeClr val="tx2">
                    <a:lumMod val="10000"/>
                  </a:schemeClr>
                </a:solidFill>
              </a:rPr>
              <a:t>“Institutions, Factor Endowments, and Paths of Development in the New World,” </a:t>
            </a:r>
            <a:r>
              <a:rPr lang="en-US" sz="1800" i="1" dirty="0" smtClean="0">
                <a:solidFill>
                  <a:schemeClr val="tx2">
                    <a:lumMod val="10000"/>
                  </a:schemeClr>
                </a:solidFill>
              </a:rPr>
              <a:t>Journal of Economic Perspectives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XIV: </a:t>
            </a:r>
            <a:r>
              <a:rPr lang="en-US" sz="1200" dirty="0" smtClean="0">
                <a:solidFill>
                  <a:schemeClr val="tx2">
                    <a:lumMod val="10000"/>
                  </a:schemeClr>
                </a:solidFill>
              </a:rPr>
              <a:t>217-32. </a:t>
            </a:r>
            <a:r>
              <a:rPr lang="en-US" sz="9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en-US" sz="900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en-US" sz="900" dirty="0">
              <a:solidFill>
                <a:schemeClr val="tx2">
                  <a:lumMod val="10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dirty="0" err="1" smtClean="0">
                <a:solidFill>
                  <a:schemeClr val="tx2">
                    <a:lumMod val="10000"/>
                  </a:schemeClr>
                </a:solidFill>
              </a:rPr>
              <a:t>J.Isham</a:t>
            </a:r>
            <a:r>
              <a:rPr lang="en-US" sz="19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1900" dirty="0" err="1" smtClean="0">
                <a:solidFill>
                  <a:schemeClr val="tx2">
                    <a:lumMod val="10000"/>
                  </a:schemeClr>
                </a:solidFill>
              </a:rPr>
              <a:t>M.Woolcock</a:t>
            </a:r>
            <a:r>
              <a:rPr lang="en-US" sz="19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1900" dirty="0" err="1" smtClean="0">
                <a:solidFill>
                  <a:schemeClr val="tx2">
                    <a:lumMod val="10000"/>
                  </a:schemeClr>
                </a:solidFill>
              </a:rPr>
              <a:t>L.Pritchett</a:t>
            </a:r>
            <a:r>
              <a:rPr lang="en-US" sz="19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900" dirty="0">
                <a:solidFill>
                  <a:schemeClr val="tx2">
                    <a:lumMod val="10000"/>
                  </a:schemeClr>
                </a:solidFill>
              </a:rPr>
              <a:t>&amp; </a:t>
            </a:r>
            <a:r>
              <a:rPr lang="en-US" sz="1900" dirty="0" err="1" smtClean="0">
                <a:solidFill>
                  <a:schemeClr val="tx2">
                    <a:lumMod val="10000"/>
                  </a:schemeClr>
                </a:solidFill>
              </a:rPr>
              <a:t>G.Busby</a:t>
            </a:r>
            <a:r>
              <a:rPr lang="en-US" sz="1900" b="1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1900" dirty="0">
                <a:solidFill>
                  <a:schemeClr val="tx2">
                    <a:lumMod val="10000"/>
                  </a:schemeClr>
                </a:solidFill>
              </a:rPr>
              <a:t>2005,</a:t>
            </a:r>
            <a:r>
              <a:rPr lang="en-US" sz="1900" b="1" dirty="0">
                <a:solidFill>
                  <a:schemeClr val="tx2">
                    <a:lumMod val="10000"/>
                  </a:schemeClr>
                </a:solidFill>
              </a:rPr>
              <a:t> “</a:t>
            </a:r>
            <a:r>
              <a:rPr lang="en-US" sz="1900" dirty="0">
                <a:solidFill>
                  <a:schemeClr val="tx2">
                    <a:lumMod val="10000"/>
                  </a:schemeClr>
                </a:solidFill>
              </a:rPr>
              <a:t>The Varieties of Resource</a:t>
            </a:r>
            <a:r>
              <a:rPr lang="en-US" sz="19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900" dirty="0">
                <a:solidFill>
                  <a:schemeClr val="tx2">
                    <a:lumMod val="10000"/>
                  </a:schemeClr>
                </a:solidFill>
              </a:rPr>
              <a:t>Experience: Natural</a:t>
            </a:r>
            <a:r>
              <a:rPr lang="en-US" sz="19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900" dirty="0">
                <a:solidFill>
                  <a:schemeClr val="tx2">
                    <a:lumMod val="10000"/>
                  </a:schemeClr>
                </a:solidFill>
              </a:rPr>
              <a:t>Resource Export Structures and the Political Economy of Economic</a:t>
            </a:r>
            <a:r>
              <a:rPr lang="en-US" sz="19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900" dirty="0">
                <a:solidFill>
                  <a:schemeClr val="tx2">
                    <a:lumMod val="10000"/>
                  </a:schemeClr>
                </a:solidFill>
              </a:rPr>
              <a:t>Growth,” </a:t>
            </a:r>
            <a:r>
              <a:rPr lang="en-US" sz="19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700" i="1" dirty="0">
                <a:solidFill>
                  <a:schemeClr val="tx2">
                    <a:lumMod val="10000"/>
                  </a:schemeClr>
                </a:solidFill>
              </a:rPr>
              <a:t>World Bank Economic Review</a:t>
            </a:r>
            <a:r>
              <a:rPr lang="en-US" sz="17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r>
              <a:rPr lang="en-US" sz="9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en-US" sz="900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en-US" sz="900" dirty="0" smtClean="0">
              <a:solidFill>
                <a:schemeClr val="tx2">
                  <a:lumMod val="10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Jeffrey Sachs, “How to Handle the Macroeconomics of Oil Wealth,” 2007, </a:t>
            </a:r>
            <a:r>
              <a:rPr lang="en-US" sz="1900" dirty="0" smtClean="0">
                <a:solidFill>
                  <a:schemeClr val="tx2">
                    <a:lumMod val="10000"/>
                  </a:schemeClr>
                </a:solidFill>
              </a:rPr>
              <a:t>in </a:t>
            </a:r>
            <a:r>
              <a:rPr lang="en-US" sz="1900" i="1" dirty="0" smtClean="0">
                <a:solidFill>
                  <a:schemeClr val="tx2">
                    <a:lumMod val="10000"/>
                  </a:schemeClr>
                </a:solidFill>
              </a:rPr>
              <a:t>Escaping the Resource Curse</a:t>
            </a:r>
            <a:r>
              <a:rPr lang="en-US" sz="1900" u="sng" dirty="0" smtClean="0">
                <a:solidFill>
                  <a:schemeClr val="tx2">
                    <a:lumMod val="10000"/>
                  </a:schemeClr>
                </a:solidFill>
              </a:rPr>
              <a:t>,</a:t>
            </a:r>
            <a:r>
              <a:rPr lang="en-US" sz="19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tx2">
                    <a:lumMod val="10000"/>
                  </a:schemeClr>
                </a:solidFill>
              </a:rPr>
              <a:t>M.Humphreys</a:t>
            </a:r>
            <a:r>
              <a:rPr lang="en-US" sz="19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1900" dirty="0" err="1" smtClean="0">
                <a:solidFill>
                  <a:schemeClr val="tx2">
                    <a:lumMod val="10000"/>
                  </a:schemeClr>
                </a:solidFill>
              </a:rPr>
              <a:t>J.Sachs</a:t>
            </a:r>
            <a:r>
              <a:rPr lang="en-US" sz="1900" dirty="0" smtClean="0">
                <a:solidFill>
                  <a:schemeClr val="tx2">
                    <a:lumMod val="10000"/>
                  </a:schemeClr>
                </a:solidFill>
              </a:rPr>
              <a:t> &amp; </a:t>
            </a:r>
            <a:r>
              <a:rPr lang="en-US" sz="1900" dirty="0" err="1" smtClean="0">
                <a:solidFill>
                  <a:schemeClr val="tx2">
                    <a:lumMod val="10000"/>
                  </a:schemeClr>
                </a:solidFill>
              </a:rPr>
              <a:t>J.Stiglitz</a:t>
            </a:r>
            <a:r>
              <a:rPr lang="en-US" sz="1900" dirty="0" smtClean="0">
                <a:solidFill>
                  <a:schemeClr val="tx2">
                    <a:lumMod val="10000"/>
                  </a:schemeClr>
                </a:solidFill>
              </a:rPr>
              <a:t>, eds.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500" dirty="0" smtClean="0">
                <a:solidFill>
                  <a:schemeClr val="tx2">
                    <a:lumMod val="10000"/>
                  </a:schemeClr>
                </a:solidFill>
              </a:rPr>
              <a:t>(Columbia </a:t>
            </a:r>
            <a:r>
              <a:rPr lang="en-US" sz="1500" dirty="0" err="1" smtClean="0">
                <a:solidFill>
                  <a:schemeClr val="tx2">
                    <a:lumMod val="10000"/>
                  </a:schemeClr>
                </a:solidFill>
              </a:rPr>
              <a:t>Univ.Press</a:t>
            </a:r>
            <a:r>
              <a:rPr lang="en-US" sz="1500" dirty="0" smtClean="0">
                <a:solidFill>
                  <a:schemeClr val="tx2">
                    <a:lumMod val="10000"/>
                  </a:schemeClr>
                </a:solidFill>
              </a:rPr>
              <a:t>: NY), pp. 173-93.</a:t>
            </a:r>
            <a:r>
              <a:rPr lang="en-US" sz="12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en-US" sz="1200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en-US" sz="1200" dirty="0" smtClean="0">
              <a:solidFill>
                <a:schemeClr val="tx2">
                  <a:lumMod val="10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__,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and Andrew Warner, 1995, “Natural Resource Abundance and Economic Growth,” </a:t>
            </a:r>
            <a:r>
              <a:rPr lang="en-US" sz="1700" dirty="0">
                <a:solidFill>
                  <a:schemeClr val="tx2">
                    <a:lumMod val="10000"/>
                  </a:schemeClr>
                </a:solidFill>
              </a:rPr>
              <a:t>in G. Meier and J. Rauch, eds., Lead</a:t>
            </a:r>
            <a:r>
              <a:rPr lang="en-US" sz="1700" i="1" dirty="0">
                <a:solidFill>
                  <a:schemeClr val="tx2">
                    <a:lumMod val="10000"/>
                  </a:schemeClr>
                </a:solidFill>
              </a:rPr>
              <a:t>ing Issues in Economic </a:t>
            </a:r>
            <a:r>
              <a:rPr lang="en-US" sz="1700" i="1" dirty="0" smtClean="0">
                <a:solidFill>
                  <a:schemeClr val="tx2">
                    <a:lumMod val="10000"/>
                  </a:schemeClr>
                </a:solidFill>
              </a:rPr>
              <a:t>Development </a:t>
            </a:r>
            <a:r>
              <a:rPr lang="en-US" sz="1700" dirty="0">
                <a:solidFill>
                  <a:schemeClr val="tx2">
                    <a:lumMod val="10000"/>
                  </a:schemeClr>
                </a:solidFill>
              </a:rPr>
              <a:t>(</a:t>
            </a:r>
            <a:r>
              <a:rPr lang="en-US" sz="1700" dirty="0" smtClean="0">
                <a:solidFill>
                  <a:schemeClr val="tx2">
                    <a:lumMod val="10000"/>
                  </a:schemeClr>
                </a:solidFill>
              </a:rPr>
              <a:t>Oxford </a:t>
            </a:r>
            <a:r>
              <a:rPr lang="en-US" sz="1700" dirty="0">
                <a:solidFill>
                  <a:schemeClr val="tx2">
                    <a:lumMod val="10000"/>
                  </a:schemeClr>
                </a:solidFill>
              </a:rPr>
              <a:t>University Press</a:t>
            </a:r>
            <a:r>
              <a:rPr lang="en-US" sz="1700" dirty="0" smtClean="0">
                <a:solidFill>
                  <a:schemeClr val="tx2">
                    <a:lumMod val="10000"/>
                  </a:schemeClr>
                </a:solidFill>
              </a:rPr>
              <a:t>.)</a:t>
            </a:r>
            <a:endParaRPr lang="en-US" sz="1200" dirty="0" smtClean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1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B4D3967-713D-4FE5-8CCC-06C5DCFA4285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8915400" cy="13716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Are natural resources </a:t>
            </a:r>
            <a:r>
              <a:rPr lang="en-US" altLang="en-US" sz="3600" i="1" smtClean="0"/>
              <a:t>necessarily</a:t>
            </a:r>
            <a:r>
              <a:rPr lang="en-US" altLang="en-US" sz="3600" smtClean="0"/>
              <a:t> bad? 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915400" cy="5029200"/>
          </a:xfrm>
        </p:spPr>
        <p:txBody>
          <a:bodyPr/>
          <a:lstStyle/>
          <a:p>
            <a:pPr eaLnBrk="1" hangingPunct="1"/>
            <a:r>
              <a:rPr lang="en-US" altLang="en-US" smtClean="0"/>
              <a:t>Commodity wealth need</a:t>
            </a:r>
            <a:r>
              <a:rPr lang="en-US" altLang="en-US" sz="1200" smtClean="0"/>
              <a:t>  </a:t>
            </a:r>
            <a:r>
              <a:rPr lang="en-US" altLang="en-US" smtClean="0"/>
              <a:t>not necessarily lead to inferior economic or political development.   </a:t>
            </a:r>
          </a:p>
          <a:p>
            <a:pPr eaLnBrk="1" hangingPunct="1"/>
            <a:r>
              <a:rPr lang="en-US" altLang="en-US" smtClean="0"/>
              <a:t>Rather, it is a double-edged sword, </a:t>
            </a:r>
            <a:br>
              <a:rPr lang="en-US" altLang="en-US" smtClean="0"/>
            </a:br>
            <a:r>
              <a:rPr lang="en-US" altLang="en-US" smtClean="0"/>
              <a:t>with both benefits and dangers.  </a:t>
            </a:r>
          </a:p>
          <a:p>
            <a:pPr lvl="1" eaLnBrk="1" hangingPunct="1"/>
            <a:r>
              <a:rPr lang="en-US" altLang="en-US" smtClean="0"/>
              <a:t>It can be used for ill as easily as for good.</a:t>
            </a:r>
            <a:br>
              <a:rPr lang="en-US" altLang="en-US" smtClean="0"/>
            </a:br>
            <a:endParaRPr lang="en-US" altLang="en-US" sz="1000" smtClean="0"/>
          </a:p>
          <a:p>
            <a:pPr eaLnBrk="1" hangingPunct="1"/>
            <a:r>
              <a:rPr lang="en-US" altLang="en-US" smtClean="0"/>
              <a:t>The priority should be on identifying ways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	to sidestep the pitfalls that have</a:t>
            </a:r>
            <a:r>
              <a:rPr lang="en-US" altLang="en-US" sz="2800" smtClean="0"/>
              <a:t> </a:t>
            </a:r>
            <a:r>
              <a:rPr lang="en-US" altLang="en-US" smtClean="0"/>
              <a:t>afflicted</a:t>
            </a:r>
            <a:r>
              <a:rPr lang="en-US" altLang="en-US" sz="2800" smtClean="0"/>
              <a:t> </a:t>
            </a:r>
            <a:br>
              <a:rPr lang="en-US" altLang="en-US" sz="2800" smtClean="0"/>
            </a:br>
            <a:r>
              <a:rPr lang="en-US" altLang="en-US" smtClean="0"/>
              <a:t>commodity</a:t>
            </a:r>
            <a:r>
              <a:rPr lang="en-US" altLang="en-US" sz="2000" smtClean="0"/>
              <a:t> </a:t>
            </a:r>
            <a:r>
              <a:rPr lang="en-US" altLang="en-US" smtClean="0"/>
              <a:t>producers in the past, </a:t>
            </a:r>
            <a:br>
              <a:rPr lang="en-US" altLang="en-US" smtClean="0"/>
            </a:br>
            <a:r>
              <a:rPr lang="en-US" altLang="en-US" smtClean="0"/>
              <a:t>to find the path of success.   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828800" y="685800"/>
            <a:ext cx="502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No, of course not.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F803328-4551-46C2-8AB9-74BDE41B272E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mtClean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9154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Some developing countries have avoided </a:t>
            </a:r>
            <a:br>
              <a:rPr lang="en-US" altLang="en-US" dirty="0" smtClean="0"/>
            </a:br>
            <a:r>
              <a:rPr lang="en-US" altLang="en-US" dirty="0" smtClean="0"/>
              <a:t>the pitfalls of commodity wealth.</a:t>
            </a:r>
            <a:r>
              <a:rPr lang="en-US" altLang="en-US" sz="1000" dirty="0" smtClean="0"/>
              <a:t/>
            </a:r>
            <a:br>
              <a:rPr lang="en-US" altLang="en-US" sz="1000" dirty="0" smtClean="0"/>
            </a:br>
            <a:r>
              <a:rPr lang="en-US" altLang="en-US" sz="1000" dirty="0" smtClean="0"/>
              <a:t/>
            </a:r>
            <a:br>
              <a:rPr lang="en-US" altLang="en-US" sz="1000" dirty="0" smtClean="0"/>
            </a:br>
            <a:endParaRPr lang="en-US" altLang="en-US" sz="1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3100" dirty="0" smtClean="0"/>
              <a:t> E.g., Chile (copper)</a:t>
            </a:r>
            <a:r>
              <a:rPr lang="en-US" altLang="en-US" sz="1000" dirty="0" smtClean="0"/>
              <a:t/>
            </a:r>
            <a:br>
              <a:rPr lang="en-US" altLang="en-US" sz="1000" dirty="0" smtClean="0"/>
            </a:br>
            <a:r>
              <a:rPr lang="en-US" altLang="en-US" sz="1000" dirty="0" smtClean="0"/>
              <a:t/>
            </a:r>
            <a:br>
              <a:rPr lang="en-US" altLang="en-US" sz="1000" dirty="0" smtClean="0"/>
            </a:br>
            <a:endParaRPr lang="en-US" altLang="en-US" sz="1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3100" dirty="0" smtClean="0"/>
              <a:t> Botswana (diamonds)</a:t>
            </a:r>
            <a:endParaRPr lang="en-US" altLang="en-US" sz="3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2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 smtClean="0"/>
              <a:t>Some of their innovations are worth emulating.</a:t>
            </a: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I</a:t>
            </a:r>
            <a:r>
              <a:rPr lang="en-US" altLang="en-US" sz="3000" dirty="0" smtClean="0"/>
              <a:t> will suggest some policies </a:t>
            </a:r>
            <a:r>
              <a:rPr lang="en-US" altLang="en-US" sz="2400" dirty="0" smtClean="0"/>
              <a:t>&amp;</a:t>
            </a:r>
            <a:r>
              <a:rPr lang="en-US" altLang="en-US" sz="3000" dirty="0" smtClean="0"/>
              <a:t> institutional </a:t>
            </a:r>
            <a:br>
              <a:rPr lang="en-US" altLang="en-US" sz="3000" dirty="0" smtClean="0"/>
            </a:br>
            <a:r>
              <a:rPr lang="en-US" altLang="en-US" sz="3000" dirty="0" smtClean="0"/>
              <a:t>innovations to avoid the curse,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 smtClean="0"/>
              <a:t>especially ways of dealing with price swings.</a:t>
            </a:r>
          </a:p>
        </p:txBody>
      </p:sp>
      <p:pic>
        <p:nvPicPr>
          <p:cNvPr id="27653" name="Picture 5" descr="j02899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1338263"/>
            <a:ext cx="1612900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2692400"/>
            <a:ext cx="1593850" cy="11509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8915400" cy="1371600"/>
          </a:xfrm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smtClean="0"/>
              <a:t>Policies </a:t>
            </a:r>
            <a:r>
              <a:rPr lang="en-US" sz="4800" b="1" dirty="0"/>
              <a:t>&amp; institutions to avoid</a:t>
            </a:r>
            <a:br>
              <a:rPr lang="en-US" sz="4800" b="1" dirty="0"/>
            </a:br>
            <a:r>
              <a:rPr lang="en-US" sz="4800" b="1" dirty="0"/>
              <a:t>pitfalls of the Natural Resource Curse </a:t>
            </a:r>
            <a:endParaRPr lang="en-US" sz="4800" b="1" dirty="0" smtClean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438400"/>
            <a:ext cx="8991600" cy="5410200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II. Recommended:</a:t>
            </a:r>
            <a:r>
              <a:rPr lang="en-US" altLang="en-US" b="1" smtClean="0"/>
              <a:t/>
            </a:r>
            <a:br>
              <a:rPr lang="en-US" altLang="en-US" b="1" smtClean="0"/>
            </a:br>
            <a:endParaRPr lang="en-US" altLang="en-US" sz="600" b="1" smtClean="0"/>
          </a:p>
          <a:p>
            <a:pPr lvl="1" eaLnBrk="1" hangingPunct="1"/>
            <a:r>
              <a:rPr lang="en-US" altLang="en-US" sz="3000" smtClean="0"/>
              <a:t>Devices to hedge risk</a:t>
            </a:r>
            <a:r>
              <a:rPr lang="en-US" altLang="en-US" sz="2900" smtClean="0"/>
              <a:t>.</a:t>
            </a:r>
            <a:r>
              <a:rPr lang="en-US" altLang="en-US" sz="2400" smtClean="0"/>
              <a:t/>
            </a:r>
            <a:br>
              <a:rPr lang="en-US" altLang="en-US" sz="2400" smtClean="0"/>
            </a:br>
            <a:endParaRPr lang="en-US" altLang="en-US" sz="500" smtClean="0"/>
          </a:p>
          <a:p>
            <a:pPr lvl="1" eaLnBrk="1" hangingPunct="1"/>
            <a:r>
              <a:rPr lang="en-US" altLang="en-US" sz="3000" smtClean="0"/>
              <a:t>Ideas to reduce macroeconomic pro-cyclicality.</a:t>
            </a:r>
            <a:r>
              <a:rPr lang="en-US" altLang="en-US" sz="800" smtClean="0"/>
              <a:t/>
            </a:r>
            <a:br>
              <a:rPr lang="en-US" altLang="en-US" sz="800" smtClean="0"/>
            </a:br>
            <a:endParaRPr lang="en-US" altLang="en-US" sz="500" smtClean="0"/>
          </a:p>
          <a:p>
            <a:pPr lvl="1" eaLnBrk="1" hangingPunct="1"/>
            <a:r>
              <a:rPr lang="en-US" altLang="en-US" sz="3000" smtClean="0"/>
              <a:t>Institutions for better governance.</a:t>
            </a:r>
            <a:r>
              <a:rPr lang="en-US" altLang="en-US" sz="2000" smtClean="0"/>
              <a:t/>
            </a:r>
            <a:br>
              <a:rPr lang="en-US" altLang="en-US" sz="2000" smtClean="0"/>
            </a:br>
            <a:endParaRPr lang="en-US" altLang="en-US" sz="2000" smtClean="0"/>
          </a:p>
          <a:p>
            <a:pPr eaLnBrk="1" hangingPunct="1"/>
            <a:r>
              <a:rPr lang="en-US" altLang="en-US" sz="3600" b="1" smtClean="0"/>
              <a:t>III. Some that are </a:t>
            </a:r>
            <a:r>
              <a:rPr lang="en-US" altLang="en-US" sz="3600" b="1" i="1" smtClean="0"/>
              <a:t>not</a:t>
            </a:r>
            <a:r>
              <a:rPr lang="en-US" altLang="en-US" sz="3600" b="1" smtClean="0"/>
              <a:t> recommended:</a:t>
            </a:r>
            <a:endParaRPr lang="en-US" altLang="en-US" sz="3600" smtClean="0"/>
          </a:p>
          <a:p>
            <a:pPr lvl="1" eaLnBrk="1" hangingPunct="1"/>
            <a:r>
              <a:rPr lang="en-US" altLang="en-US" sz="3000" smtClean="0"/>
              <a:t>Institutions that try to suppress price volatility.</a:t>
            </a:r>
            <a:endParaRPr lang="en-US" altLang="en-US" sz="3400" smtClean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-152400" y="1219200"/>
            <a:ext cx="914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en-US" sz="2000">
                <a:latin typeface="Calibri" pitchFamily="34" charset="0"/>
              </a:rPr>
              <a:t/>
            </a:r>
            <a:br>
              <a:rPr lang="en-US" altLang="en-US" sz="2000">
                <a:latin typeface="Calibri" pitchFamily="34" charset="0"/>
              </a:rPr>
            </a:br>
            <a:endParaRPr lang="en-US" altLang="en-US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905000"/>
            <a:ext cx="8229600" cy="990600"/>
          </a:xfrm>
        </p:spPr>
        <p:txBody>
          <a:bodyPr/>
          <a:lstStyle/>
          <a:p>
            <a:pPr marL="838200" indent="-838200" eaLnBrk="1" hangingPunct="1"/>
            <a:r>
              <a:rPr lang="en-US" altLang="en-US" sz="3600" b="1" i="1" smtClean="0"/>
              <a:t>Devices to share risks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048000"/>
            <a:ext cx="9067800" cy="4724400"/>
          </a:xfrm>
        </p:spPr>
        <p:txBody>
          <a:bodyPr/>
          <a:lstStyle/>
          <a:p>
            <a:pPr marL="1035050" lvl="1" indent="-577850" eaLnBrk="1" hangingPunct="1">
              <a:buFont typeface="Wingdings" pitchFamily="2" charset="2"/>
              <a:buNone/>
            </a:pPr>
            <a:r>
              <a:rPr lang="en-US" altLang="en-US" sz="3200" b="1" smtClean="0"/>
              <a:t>1.</a:t>
            </a:r>
            <a:r>
              <a:rPr lang="en-US" altLang="en-US" sz="1600" b="1" smtClean="0"/>
              <a:t> </a:t>
            </a:r>
            <a:r>
              <a:rPr lang="en-US" altLang="en-US" sz="3200" b="1" smtClean="0"/>
              <a:t>Index contracts </a:t>
            </a:r>
            <a:r>
              <a:rPr lang="en-US" altLang="en-US" sz="3200" smtClean="0"/>
              <a:t>with foreign companies</a:t>
            </a:r>
            <a:br>
              <a:rPr lang="en-US" altLang="en-US" sz="3200" smtClean="0"/>
            </a:br>
            <a:r>
              <a:rPr lang="en-US" altLang="en-US" sz="3200" smtClean="0"/>
              <a:t>(royalties…) to the world commodity price.</a:t>
            </a:r>
            <a:br>
              <a:rPr lang="en-US" altLang="en-US" sz="3200" smtClean="0"/>
            </a:br>
            <a:endParaRPr lang="en-US" altLang="en-US" sz="2400" smtClean="0"/>
          </a:p>
          <a:p>
            <a:pPr marL="1035050" lvl="1" indent="-577850" eaLnBrk="1" hangingPunct="1">
              <a:buFont typeface="Wingdings" pitchFamily="2" charset="2"/>
              <a:buNone/>
            </a:pPr>
            <a:r>
              <a:rPr lang="en-US" altLang="ko-KR" sz="3200" b="1" smtClean="0">
                <a:ea typeface="Gulim" pitchFamily="34" charset="-127"/>
              </a:rPr>
              <a:t>2.</a:t>
            </a:r>
            <a:r>
              <a:rPr lang="en-US" altLang="ko-KR" sz="1600" b="1" smtClean="0">
                <a:ea typeface="Gulim" pitchFamily="34" charset="-127"/>
              </a:rPr>
              <a:t> </a:t>
            </a:r>
            <a:r>
              <a:rPr lang="en-US" altLang="ko-KR" sz="3200" b="1" smtClean="0">
                <a:ea typeface="Gulim" pitchFamily="34" charset="-127"/>
              </a:rPr>
              <a:t>Hedge commodity revenues </a:t>
            </a:r>
            <a:r>
              <a:rPr lang="en-US" altLang="ko-KR" sz="3200" smtClean="0">
                <a:ea typeface="Gulim" pitchFamily="34" charset="-127"/>
              </a:rPr>
              <a:t/>
            </a:r>
            <a:br>
              <a:rPr lang="en-US" altLang="ko-KR" sz="3200" smtClean="0">
                <a:ea typeface="Gulim" pitchFamily="34" charset="-127"/>
              </a:rPr>
            </a:br>
            <a:r>
              <a:rPr lang="en-US" altLang="ko-KR" sz="3200" smtClean="0">
                <a:ea typeface="Gulim" pitchFamily="34" charset="-127"/>
              </a:rPr>
              <a:t>in options markets</a:t>
            </a:r>
            <a:br>
              <a:rPr lang="en-US" altLang="ko-KR" sz="3200" smtClean="0">
                <a:ea typeface="Gulim" pitchFamily="34" charset="-127"/>
              </a:rPr>
            </a:br>
            <a:endParaRPr lang="en-US" altLang="ko-KR" sz="2400" smtClean="0">
              <a:ea typeface="Gulim" pitchFamily="34" charset="-127"/>
            </a:endParaRPr>
          </a:p>
          <a:p>
            <a:pPr marL="1035050" lvl="1" indent="-577850" eaLnBrk="1" hangingPunct="1">
              <a:buFont typeface="Wingdings" pitchFamily="2" charset="2"/>
              <a:buNone/>
            </a:pPr>
            <a:r>
              <a:rPr lang="en-US" altLang="ko-KR" sz="3200" b="1" smtClean="0">
                <a:ea typeface="Gulim" pitchFamily="34" charset="-127"/>
              </a:rPr>
              <a:t>3.</a:t>
            </a:r>
            <a:r>
              <a:rPr lang="en-US" altLang="ko-KR" sz="1600" b="1" smtClean="0">
                <a:ea typeface="Gulim" pitchFamily="34" charset="-127"/>
              </a:rPr>
              <a:t> </a:t>
            </a:r>
            <a:r>
              <a:rPr lang="en-US" altLang="ko-KR" sz="3200" b="1" smtClean="0">
                <a:ea typeface="Gulim" pitchFamily="34" charset="-127"/>
              </a:rPr>
              <a:t>Link debt to the commodity price</a:t>
            </a:r>
            <a:r>
              <a:rPr lang="en-US" altLang="ko-KR" b="1" smtClean="0">
                <a:ea typeface="Gulim" pitchFamily="34" charset="-127"/>
              </a:rPr>
              <a:t> 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7938" y="365125"/>
            <a:ext cx="91265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latin typeface="Tahoma" pitchFamily="34" charset="0"/>
              </a:rPr>
              <a:t>II.   </a:t>
            </a:r>
            <a:r>
              <a:rPr lang="en-US" altLang="en-US" sz="4000" b="1" dirty="0" smtClean="0">
                <a:latin typeface="Tahoma" pitchFamily="34" charset="0"/>
              </a:rPr>
              <a:t>Six</a:t>
            </a:r>
            <a:r>
              <a:rPr lang="en-US" altLang="en-US" sz="4000" b="1" dirty="0" smtClean="0">
                <a:latin typeface="Tahoma" pitchFamily="34" charset="0"/>
              </a:rPr>
              <a:t> </a:t>
            </a:r>
            <a:r>
              <a:rPr lang="en-US" altLang="en-US" sz="4000" b="1" dirty="0">
                <a:latin typeface="Tahoma" pitchFamily="34" charset="0"/>
              </a:rPr>
              <a:t>recommendations </a:t>
            </a:r>
          </a:p>
          <a:p>
            <a:pPr algn="ctr" eaLnBrk="1" hangingPunct="1"/>
            <a:r>
              <a:rPr lang="en-US" altLang="en-US" sz="4000" b="1" dirty="0">
                <a:latin typeface="Tahoma" pitchFamily="34" charset="0"/>
              </a:rPr>
              <a:t>for</a:t>
            </a:r>
            <a:r>
              <a:rPr lang="en-US" altLang="en-US" sz="3200" b="1" dirty="0">
                <a:latin typeface="Tahoma" pitchFamily="34" charset="0"/>
              </a:rPr>
              <a:t> </a:t>
            </a:r>
            <a:r>
              <a:rPr lang="en-US" altLang="en-US" sz="4000" b="1" dirty="0">
                <a:latin typeface="Tahoma" pitchFamily="34" charset="0"/>
              </a:rPr>
              <a:t>commodity</a:t>
            </a:r>
            <a:r>
              <a:rPr lang="en-US" altLang="en-US" sz="3600" b="1" dirty="0">
                <a:latin typeface="Tahoma" pitchFamily="34" charset="0"/>
              </a:rPr>
              <a:t>-</a:t>
            </a:r>
            <a:r>
              <a:rPr lang="en-US" altLang="en-US" sz="4000" b="1" dirty="0">
                <a:latin typeface="Tahoma" pitchFamily="34" charset="0"/>
              </a:rPr>
              <a:t>exporting</a:t>
            </a:r>
            <a:r>
              <a:rPr lang="en-US" altLang="en-US" sz="2000" b="1" dirty="0">
                <a:latin typeface="Tahoma" pitchFamily="34" charset="0"/>
              </a:rPr>
              <a:t> </a:t>
            </a:r>
            <a:r>
              <a:rPr lang="en-US" altLang="en-US" sz="4000" b="1" dirty="0">
                <a:latin typeface="Tahoma" pitchFamily="34" charset="0"/>
              </a:rPr>
              <a:t>countries</a:t>
            </a:r>
          </a:p>
        </p:txBody>
      </p:sp>
      <p:pic>
        <p:nvPicPr>
          <p:cNvPr id="368645" name="Picture 5" descr="j03627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681538"/>
            <a:ext cx="1143000" cy="652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2072</TotalTime>
  <Words>994</Words>
  <Application>Microsoft Office PowerPoint</Application>
  <PresentationFormat>On-screen Show (4:3)</PresentationFormat>
  <Paragraphs>440</Paragraphs>
  <Slides>52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PowerPoint Presentation</vt:lpstr>
      <vt:lpstr>An Economic Perspective on the Natural Resource Curse  and Its Implications for a Developing Country</vt:lpstr>
      <vt:lpstr>PowerPoint Presentation</vt:lpstr>
      <vt:lpstr>PowerPoint Presentation</vt:lpstr>
      <vt:lpstr>Growth declines with fuel &amp; mineral exports.</vt:lpstr>
      <vt:lpstr>Are natural resources necessarily bad?  </vt:lpstr>
      <vt:lpstr>PowerPoint Presentation</vt:lpstr>
      <vt:lpstr>Policies &amp; institutions to avoid pitfalls of the Natural Resource Curse </vt:lpstr>
      <vt:lpstr>Devices to share risks</vt:lpstr>
      <vt:lpstr>Countercyclical macroeconomic policy</vt:lpstr>
      <vt:lpstr>Good governance institutions</vt:lpstr>
      <vt:lpstr>Other policies have not worked so well.</vt:lpstr>
      <vt:lpstr>PowerPoint Presentation</vt:lpstr>
      <vt:lpstr>I) Policies that have not worked so well</vt:lpstr>
      <vt:lpstr>Unsuccessful policies, continued</vt:lpstr>
      <vt:lpstr>PowerPoint Presentation</vt:lpstr>
      <vt:lpstr>PowerPoint Presentation</vt:lpstr>
      <vt:lpstr>Unsuccessful policies, continued</vt:lpstr>
      <vt:lpstr>Microeconomic policies, continued</vt:lpstr>
      <vt:lpstr>A G20 initiative  deserved to succeed:</vt:lpstr>
      <vt:lpstr>An initiative that has less merit:</vt:lpstr>
      <vt:lpstr>The overall lesson for microeconomic policy</vt:lpstr>
      <vt:lpstr>“Resource nationalism”</vt:lpstr>
      <vt:lpstr>“Resource nationalism” continued</vt:lpstr>
      <vt:lpstr>More Appendices Elaboration on proposals to reduce  the pro-cyclicality of macroeconomic policy </vt:lpstr>
      <vt:lpstr>II) The challenge of designing a monetary regime  for countries where commodity shocks dominate the cycle</vt:lpstr>
      <vt:lpstr>Currency regime, continued</vt:lpstr>
      <vt:lpstr>Demand vs. supply shocks</vt:lpstr>
      <vt:lpstr>Textbook theory: a country where trade shocks dominate should accommodate them by a floating exchange rate.</vt:lpstr>
      <vt:lpstr>        If the exchange rate is not to be the monetary anchor, what is?</vt:lpstr>
      <vt:lpstr> Needed:  Nominal anchor that accommodates  the shocks that are common  in developing countries</vt:lpstr>
      <vt:lpstr>Nominal GDP target  moderates effects of supply shocks</vt:lpstr>
      <vt:lpstr>PowerPoint Presentation</vt:lpstr>
      <vt:lpstr>Why is PPT better than a fixed exchange rate for countries with volatile export prices?</vt:lpstr>
      <vt:lpstr>Why is PPT better than CPI-targeting for countries with volatile terms of trade?</vt:lpstr>
      <vt:lpstr>III) Achieving counter-cyclical fiscal policy</vt:lpstr>
      <vt:lpstr>PowerPoint Presentation</vt:lpstr>
      <vt:lpstr>IV: An example of commodity speculation</vt:lpstr>
      <vt:lpstr>An example of commodity speculation, cont.</vt:lpstr>
      <vt:lpstr>PowerPoint Presentation</vt:lpstr>
      <vt:lpstr>PowerPoint Presentation</vt:lpstr>
      <vt:lpstr>PowerPoint Presentation</vt:lpstr>
      <vt:lpstr>PowerPoint Presentation</vt:lpstr>
      <vt:lpstr>Commodity prices have been especially volatile over the last decade.</vt:lpstr>
      <vt:lpstr>2. Natural resources may  crowd out manufacturing,</vt:lpstr>
      <vt:lpstr>PowerPoint Presentation</vt:lpstr>
      <vt:lpstr>4. Anarchic institutions</vt:lpstr>
      <vt:lpstr>5. Procyclicality</vt:lpstr>
      <vt:lpstr>The Dutch Disease:  5 side-effects of a commodity boom</vt:lpstr>
      <vt:lpstr>The Natural Resource Curse should not be interpreted as a rule that commodity-rich countries are doomed to fail.</vt:lpstr>
      <vt:lpstr>References by the author</vt:lpstr>
      <vt:lpstr>References by others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 User</dc:creator>
  <cp:lastModifiedBy>itfsa</cp:lastModifiedBy>
  <cp:revision>84</cp:revision>
  <cp:lastPrinted>2014-04-16T21:16:45Z</cp:lastPrinted>
  <dcterms:created xsi:type="dcterms:W3CDTF">2013-04-13T18:19:39Z</dcterms:created>
  <dcterms:modified xsi:type="dcterms:W3CDTF">2014-04-21T15:02:38Z</dcterms:modified>
</cp:coreProperties>
</file>