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3" r:id="rId3"/>
    <p:sldId id="261" r:id="rId4"/>
    <p:sldId id="301" r:id="rId5"/>
    <p:sldId id="302" r:id="rId6"/>
    <p:sldId id="258" r:id="rId7"/>
    <p:sldId id="295" r:id="rId8"/>
    <p:sldId id="296" r:id="rId9"/>
    <p:sldId id="297" r:id="rId10"/>
    <p:sldId id="298" r:id="rId11"/>
    <p:sldId id="262" r:id="rId12"/>
    <p:sldId id="266" r:id="rId13"/>
    <p:sldId id="300" r:id="rId14"/>
    <p:sldId id="265" r:id="rId15"/>
    <p:sldId id="263" r:id="rId16"/>
    <p:sldId id="267" r:id="rId17"/>
    <p:sldId id="264" r:id="rId18"/>
    <p:sldId id="290" r:id="rId19"/>
    <p:sldId id="292" r:id="rId20"/>
    <p:sldId id="291" r:id="rId21"/>
    <p:sldId id="293" r:id="rId22"/>
    <p:sldId id="269" r:id="rId23"/>
    <p:sldId id="270" r:id="rId24"/>
    <p:sldId id="306" r:id="rId25"/>
    <p:sldId id="279" r:id="rId26"/>
    <p:sldId id="284" r:id="rId27"/>
    <p:sldId id="289" r:id="rId28"/>
    <p:sldId id="288" r:id="rId29"/>
    <p:sldId id="287" r:id="rId30"/>
    <p:sldId id="280" r:id="rId31"/>
    <p:sldId id="283" r:id="rId32"/>
    <p:sldId id="282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0DBAB-7E52-4B52-8D88-4FB42F2E168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3FA7-94CF-43FF-8A15-B946B286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8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1078-3BB3-44C5-B8BB-D75C66AD889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A4A3C-AF91-46EA-A961-5F7F724B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8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55A5-4ACD-474D-B8FB-D8F6318C2F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endParaRPr lang="en-US" altLang="en-US" dirty="0">
              <a:latin typeface="Arial"/>
              <a:ea typeface="Arial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9338893-B9E0-4ED1-9318-B045F0556D66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9" indent="-2857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2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06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62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76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3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F30ED1-6AD5-4D59-99FE-04D9EAC83BAE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735-36D5-43C5-A738-FE9F36DF3228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AE07-2077-4F7F-AB7C-8F3956C16953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2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D39D-160C-4998-B5D1-F213AA2A6E52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4D56-4377-4E07-92E4-5B200C5D1289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7DF5-71BF-4FA5-9AA7-BDCF26ABA237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0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D047-2E4D-4FFD-A6F6-45AA417584EC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A09-0350-4007-BC38-10D7B1F42532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BB72-FC02-47CF-98BC-99CA33CBE413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9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1845-DF77-4CF9-913E-50DF0A396F51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5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B77-B536-473E-BFC2-804598D5E742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A8E-477A-4FF8-8E76-CC12CE3ED36C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B4B13-5302-48DA-BF87-8FF716B099B9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CCD0-1246-4947-80B3-29C7C21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0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11" Type="http://schemas.openxmlformats.org/officeDocument/2006/relationships/image" Target="../media/image9.png"/><Relationship Id="rId5" Type="http://schemas.openxmlformats.org/officeDocument/2006/relationships/image" Target="../media/image24.e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emf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image" Target="../media/image10.emf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0.jpeg"/><Relationship Id="rId4" Type="http://schemas.openxmlformats.org/officeDocument/2006/relationships/image" Target="../media/image17.emf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jpe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11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0.jpeg"/><Relationship Id="rId4" Type="http://schemas.openxmlformats.org/officeDocument/2006/relationships/image" Target="../media/image21.e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2860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Systematic Managed Floating </a:t>
            </a:r>
            <a:br>
              <a:rPr lang="en-US" sz="4900" b="1" dirty="0"/>
            </a:br>
            <a:br>
              <a:rPr lang="en-US" sz="4000" b="1" dirty="0"/>
            </a:br>
            <a:r>
              <a:rPr lang="en-US" sz="4000" dirty="0"/>
              <a:t>Jeffrey Frankel</a:t>
            </a:r>
            <a:br>
              <a:rPr lang="en-US" sz="4000" dirty="0"/>
            </a:br>
            <a:r>
              <a:rPr lang="en-US" sz="2900" dirty="0"/>
              <a:t>Harpel Professor of Capital Formation and Growth</a:t>
            </a:r>
            <a:br>
              <a:rPr lang="en-US" sz="3100" dirty="0"/>
            </a:br>
            <a:r>
              <a:rPr lang="en-US" sz="3600" dirty="0"/>
              <a:t>Harvard University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95800"/>
            <a:ext cx="88392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Robert Mundell Distinguished Lecture</a:t>
            </a:r>
          </a:p>
          <a:p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 on The Center at 50</a:t>
            </a:r>
          </a:p>
          <a:p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Center for Monetary and Banking Studies</a:t>
            </a:r>
          </a:p>
          <a:p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Geneva, 27 October, 2023</a:t>
            </a:r>
          </a:p>
        </p:txBody>
      </p:sp>
    </p:spTree>
    <p:extLst>
      <p:ext uri="{BB962C8B-B14F-4D97-AF65-F5344CB8AC3E}">
        <p14:creationId xmlns:p14="http://schemas.microsoft.com/office/powerpoint/2010/main" val="262141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E62EE5ED-CF1A-AAE4-9E2C-47D91842F9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2EE5ED-CF1A-AAE4-9E2C-47D91842F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graph of currency exchange rate&#10;&#10;Description automatically generated">
            <a:extLst>
              <a:ext uri="{FF2B5EF4-FFF2-40B4-BE49-F238E27FC236}">
                <a16:creationId xmlns:a16="http://schemas.microsoft.com/office/drawing/2014/main" id="{8363D1C6-34DD-48C9-4E84-7FC1E590F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74" y="1485900"/>
            <a:ext cx="7804145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58D91-95E8-326E-B40A-718A2F915C53}"/>
              </a:ext>
            </a:extLst>
          </p:cNvPr>
          <p:cNvSpPr txBox="1"/>
          <p:nvPr/>
        </p:nvSpPr>
        <p:spPr>
          <a:xfrm>
            <a:off x="422564" y="1565702"/>
            <a:ext cx="1787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FIGURE 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D0463-379A-29DE-9C4B-DD4748D78B0A}"/>
              </a:ext>
            </a:extLst>
          </p:cNvPr>
          <p:cNvSpPr txBox="1"/>
          <p:nvPr/>
        </p:nvSpPr>
        <p:spPr>
          <a:xfrm>
            <a:off x="1733254" y="3700576"/>
            <a:ext cx="1756064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less-managed floating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40B03-0A9A-D070-BCAC-2CCD0EC7C69E}"/>
              </a:ext>
            </a:extLst>
          </p:cNvPr>
          <p:cNvSpPr txBox="1"/>
          <p:nvPr/>
        </p:nvSpPr>
        <p:spPr>
          <a:xfrm>
            <a:off x="4648200" y="4639270"/>
            <a:ext cx="1148253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more-managed floating</a:t>
            </a:r>
          </a:p>
        </p:txBody>
      </p:sp>
      <p:pic>
        <p:nvPicPr>
          <p:cNvPr id="16" name="Picture 2" descr="undefined">
            <a:extLst>
              <a:ext uri="{FF2B5EF4-FFF2-40B4-BE49-F238E27FC236}">
                <a16:creationId xmlns:a16="http://schemas.microsoft.com/office/drawing/2014/main" id="{ACA3CABF-6424-676C-B298-B63B669A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07360" y="5313756"/>
            <a:ext cx="359113" cy="2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Flag of Brazil - Wikipedia">
            <a:extLst>
              <a:ext uri="{FF2B5EF4-FFF2-40B4-BE49-F238E27FC236}">
                <a16:creationId xmlns:a16="http://schemas.microsoft.com/office/drawing/2014/main" id="{9EF46B52-3CF7-EB5F-B2F7-0A276EDA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56" y="3746454"/>
            <a:ext cx="18902" cy="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3D4658-EDC4-D0EB-6C59-809749F2E21E}"/>
              </a:ext>
            </a:extLst>
          </p:cNvPr>
          <p:cNvCxnSpPr>
            <a:cxnSpLocks/>
          </p:cNvCxnSpPr>
          <p:nvPr/>
        </p:nvCxnSpPr>
        <p:spPr>
          <a:xfrm flipV="1">
            <a:off x="2743201" y="3387171"/>
            <a:ext cx="4563995" cy="195330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lag of Indonesia | Meaning, History &amp; Colors | Britannica">
            <a:extLst>
              <a:ext uri="{FF2B5EF4-FFF2-40B4-BE49-F238E27FC236}">
                <a16:creationId xmlns:a16="http://schemas.microsoft.com/office/drawing/2014/main" id="{425E426E-F712-2162-EE46-8CA1154D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20" y="3578137"/>
            <a:ext cx="347795" cy="23186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apeau de Hong Kong">
            <a:extLst>
              <a:ext uri="{FF2B5EF4-FFF2-40B4-BE49-F238E27FC236}">
                <a16:creationId xmlns:a16="http://schemas.microsoft.com/office/drawing/2014/main" id="{2EA54CE2-4CB0-F65F-F91A-A68CC4A2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87" y="4470200"/>
            <a:ext cx="381113" cy="2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Flag of Brazil - Wikipedia">
            <a:extLst>
              <a:ext uri="{FF2B5EF4-FFF2-40B4-BE49-F238E27FC236}">
                <a16:creationId xmlns:a16="http://schemas.microsoft.com/office/drawing/2014/main" id="{FFC51EC2-3301-0580-6DA7-78D8C985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81" y="3733800"/>
            <a:ext cx="362824" cy="25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Flag of Australia - Wikipedia">
            <a:extLst>
              <a:ext uri="{FF2B5EF4-FFF2-40B4-BE49-F238E27FC236}">
                <a16:creationId xmlns:a16="http://schemas.microsoft.com/office/drawing/2014/main" id="{95FE6EFF-A28D-B26C-6BB9-1CFCD3A9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55" y="3231073"/>
            <a:ext cx="421571" cy="2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6">
            <a:extLst>
              <a:ext uri="{FF2B5EF4-FFF2-40B4-BE49-F238E27FC236}">
                <a16:creationId xmlns:a16="http://schemas.microsoft.com/office/drawing/2014/main" id="{5239A031-30D9-2E75-2D00-2C53672B80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35898" y="3370508"/>
            <a:ext cx="1153485" cy="505343"/>
          </a:xfrm>
          <a:prstGeom prst="line">
            <a:avLst/>
          </a:prstGeom>
          <a:noFill/>
          <a:ln w="920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pic>
        <p:nvPicPr>
          <p:cNvPr id="2052" name="Picture 4" descr="Malaysia Flag | American Flags Express">
            <a:extLst>
              <a:ext uri="{FF2B5EF4-FFF2-40B4-BE49-F238E27FC236}">
                <a16:creationId xmlns:a16="http://schemas.microsoft.com/office/drawing/2014/main" id="{D8C35B1C-DC09-B286-17F0-258C3140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51" y="4038600"/>
            <a:ext cx="437149" cy="4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6">
            <a:extLst>
              <a:ext uri="{FF2B5EF4-FFF2-40B4-BE49-F238E27FC236}">
                <a16:creationId xmlns:a16="http://schemas.microsoft.com/office/drawing/2014/main" id="{EEE60EEB-4383-C50D-580F-EDFA600688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9576" y="3352800"/>
            <a:ext cx="2125544" cy="46975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F205C41E-3951-C229-3BBF-A725ABB0B7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0054" y="3399776"/>
            <a:ext cx="1759328" cy="190741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6">
            <a:extLst>
              <a:ext uri="{FF2B5EF4-FFF2-40B4-BE49-F238E27FC236}">
                <a16:creationId xmlns:a16="http://schemas.microsoft.com/office/drawing/2014/main" id="{66E0951A-5464-2E21-723F-40FD8489B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2711" y="3380707"/>
            <a:ext cx="2339900" cy="405969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3F9A44A1-CCD4-2D3E-0E85-D046296D8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9676" y="3380707"/>
            <a:ext cx="1275608" cy="162702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FEC17947-8958-78ED-0AE7-D66DDBCA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834" y="3398519"/>
            <a:ext cx="43985" cy="87770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EAE34AE1-AC6F-22F1-E047-1CAD5563A87D}"/>
              </a:ext>
            </a:extLst>
          </p:cNvPr>
          <p:cNvSpPr txBox="1"/>
          <p:nvPr/>
        </p:nvSpPr>
        <p:spPr>
          <a:xfrm>
            <a:off x="115236" y="228600"/>
            <a:ext cx="8958797" cy="142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+mn-lt"/>
              </a:rPr>
              <a:t>FRB anti-inflation tightening: Mar 2022– Nov 2022, </a:t>
            </a:r>
            <a:r>
              <a:rPr lang="en-US" sz="2800" dirty="0"/>
              <a:t>EMP↓ </a:t>
            </a:r>
            <a:endParaRPr lang="en-US" sz="900" dirty="0"/>
          </a:p>
          <a:p>
            <a:pPr algn="ctr">
              <a:lnSpc>
                <a:spcPct val="90000"/>
              </a:lnSpc>
            </a:pPr>
            <a:br>
              <a:rPr lang="en-US" sz="800" dirty="0">
                <a:solidFill>
                  <a:srgbClr val="7030A0"/>
                </a:solidFill>
                <a:latin typeface="+mn-lt"/>
              </a:rPr>
            </a:br>
            <a:endParaRPr lang="en-US" sz="800" dirty="0">
              <a:solidFill>
                <a:srgbClr val="7030A0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7030A0"/>
                </a:solidFill>
                <a:latin typeface="+mn-lt"/>
              </a:rPr>
              <a:t>Brazil &amp; Indonesia allowed their currencies to depreciate; </a:t>
            </a: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C00000"/>
                </a:solidFill>
                <a:latin typeface="+mn-lt"/>
              </a:rPr>
              <a:t>Hong Kong &amp; Thailand sold $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501B2B-A7EC-1521-8E3E-FFC4B5A08034}"/>
              </a:ext>
            </a:extLst>
          </p:cNvPr>
          <p:cNvSpPr/>
          <p:nvPr/>
        </p:nvSpPr>
        <p:spPr>
          <a:xfrm>
            <a:off x="3608070" y="1991763"/>
            <a:ext cx="2766060" cy="54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B9FEF-B834-867B-14F7-D7BAD23D9C3D}"/>
              </a:ext>
            </a:extLst>
          </p:cNvPr>
          <p:cNvSpPr txBox="1"/>
          <p:nvPr/>
        </p:nvSpPr>
        <p:spPr>
          <a:xfrm>
            <a:off x="1663086" y="2016966"/>
            <a:ext cx="626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Call the slope 1/</a:t>
            </a:r>
            <a:r>
              <a:rPr lang="el-GR" sz="2000" b="1" dirty="0"/>
              <a:t>φ</a:t>
            </a:r>
            <a:r>
              <a:rPr lang="en-US" sz="2000" b="1" dirty="0"/>
              <a:t> ≡ aggressiveness of </a:t>
            </a:r>
            <a:r>
              <a:rPr lang="en-US" sz="2000" b="1" dirty="0" err="1"/>
              <a:t>fx</a:t>
            </a:r>
            <a:r>
              <a:rPr lang="en-US" sz="2000" b="1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24875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Why choose a systematically managed float?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Intermediate regimes allow an intermediate degree </a:t>
            </a:r>
            <a:br>
              <a:rPr lang="en-US" sz="2800" dirty="0"/>
            </a:br>
            <a:r>
              <a:rPr lang="en-US" sz="2800" dirty="0"/>
              <a:t>of monetary independence, including freedom from external shocks, in return for an intermediate degree </a:t>
            </a:r>
            <a:br>
              <a:rPr lang="en-US" sz="2800" dirty="0"/>
            </a:br>
            <a:r>
              <a:rPr lang="en-US" sz="2800" dirty="0"/>
              <a:t>of exchange rate flexibility.</a:t>
            </a:r>
            <a:endParaRPr lang="en-US" sz="9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But</a:t>
            </a:r>
            <a:br>
              <a:rPr lang="en-US" sz="1300" dirty="0"/>
            </a:br>
            <a:br>
              <a:rPr lang="en-US" sz="1300" dirty="0"/>
            </a:br>
            <a:r>
              <a:rPr lang="en-US" sz="4300" dirty="0"/>
              <a:t>II) Four challenges:</a:t>
            </a:r>
          </a:p>
          <a:p>
            <a:pPr lvl="1"/>
            <a:r>
              <a:rPr lang="en-US" dirty="0"/>
              <a:t>(a) “the corners hypothesis,” </a:t>
            </a:r>
          </a:p>
          <a:p>
            <a:pPr lvl="1"/>
            <a:r>
              <a:rPr lang="en-US" dirty="0"/>
              <a:t>(b) “dilemma vs. trilemma,”</a:t>
            </a:r>
          </a:p>
          <a:p>
            <a:pPr lvl="1"/>
            <a:r>
              <a:rPr lang="en-US" dirty="0"/>
              <a:t>(c) “intervention ineffectiveness” and </a:t>
            </a:r>
          </a:p>
          <a:p>
            <a:pPr lvl="1"/>
            <a:r>
              <a:rPr lang="en-US" dirty="0"/>
              <a:t>(d) “exchange rate disconnect.”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dirty="0"/>
              <a:t>Challenge (a): Corners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“Intermediate regimes are increasingly unviable.”  </a:t>
            </a:r>
          </a:p>
          <a:p>
            <a:pPr lvl="1"/>
            <a:r>
              <a:rPr lang="en-US" sz="2400" dirty="0"/>
              <a:t>“Countries are forced to move to corners: free float or firm fix.”</a:t>
            </a:r>
            <a:br>
              <a:rPr lang="en-US" sz="900" dirty="0"/>
            </a:br>
            <a:r>
              <a:rPr lang="en-US" sz="900" dirty="0"/>
              <a:t>  </a:t>
            </a:r>
          </a:p>
          <a:p>
            <a:r>
              <a:rPr lang="en-US" sz="2800" dirty="0"/>
              <a:t>An impressive pedigree, </a:t>
            </a:r>
          </a:p>
          <a:p>
            <a:pPr lvl="1"/>
            <a:r>
              <a:rPr lang="en-US" sz="2400" dirty="0"/>
              <a:t>including: Eichengreen (1994), CFR (1999), Summers (1999), Meltzer (2000), and Fischer (2001).</a:t>
            </a:r>
            <a:endParaRPr lang="en-US" sz="1200" dirty="0"/>
          </a:p>
          <a:p>
            <a:pPr lvl="1"/>
            <a:endParaRPr lang="en-US" sz="1200" dirty="0"/>
          </a:p>
          <a:p>
            <a:r>
              <a:rPr lang="en-US" sz="2800" dirty="0"/>
              <a:t>But, </a:t>
            </a:r>
          </a:p>
          <a:p>
            <a:pPr lvl="1"/>
            <a:r>
              <a:rPr lang="en-US" sz="2600" dirty="0"/>
              <a:t>theoretically, there are perfectly well-developed theories </a:t>
            </a:r>
            <a:br>
              <a:rPr lang="en-US" sz="2600" dirty="0"/>
            </a:br>
            <a:r>
              <a:rPr lang="en-US" sz="2600" dirty="0"/>
              <a:t>of intermediate regimes, </a:t>
            </a:r>
          </a:p>
          <a:p>
            <a:pPr lvl="2"/>
            <a:r>
              <a:rPr lang="en-US" dirty="0"/>
              <a:t>e.g., target zones: </a:t>
            </a:r>
            <a:r>
              <a:rPr lang="en-US" sz="2300" dirty="0"/>
              <a:t>Krugman (1991);  and</a:t>
            </a:r>
          </a:p>
          <a:p>
            <a:pPr lvl="1"/>
            <a:r>
              <a:rPr lang="en-US" sz="2600" dirty="0"/>
              <a:t>empirically, intermediate regimes are now the biggest category</a:t>
            </a:r>
          </a:p>
          <a:p>
            <a:pPr lvl="2"/>
            <a:r>
              <a:rPr lang="en-US" sz="2300" dirty="0"/>
              <a:t>Ghosh, Ostry, &amp; Qureshi (2015)</a:t>
            </a:r>
          </a:p>
          <a:p>
            <a:pPr lvl="2"/>
            <a:r>
              <a:rPr lang="en-US" sz="2300" dirty="0"/>
              <a:t>Ilzetzki, Reinhart and Rogoff (2019),</a:t>
            </a:r>
          </a:p>
          <a:p>
            <a:pPr lvl="2"/>
            <a:r>
              <a:rPr lang="en-US" sz="2300" dirty="0"/>
              <a:t>though many of them remain murky.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1444625"/>
            <a:ext cx="83820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 Facto Exchange Rate Arrangements, 1946–2016</a:t>
            </a:r>
            <a:b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Coarse Classification: Share of World GDP in Each Group</a:t>
            </a:r>
            <a:r>
              <a:rPr lang="en-US" altLang="en-US" b="0" dirty="0"/>
              <a:t>
</a:t>
            </a:r>
          </a:p>
        </p:txBody>
      </p:sp>
      <p:pic>
        <p:nvPicPr>
          <p:cNvPr id="512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2171700"/>
            <a:ext cx="8305800" cy="40005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E5E9BC9-FC0B-4425-B376-D2D488A91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984" y="6494366"/>
            <a:ext cx="597700" cy="168467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9EC5B4-1886-43CB-877E-60469F0DDB26}"/>
              </a:ext>
            </a:extLst>
          </p:cNvPr>
          <p:cNvCxnSpPr>
            <a:cxnSpLocks/>
          </p:cNvCxnSpPr>
          <p:nvPr/>
        </p:nvCxnSpPr>
        <p:spPr>
          <a:xfrm flipV="1">
            <a:off x="6629400" y="3543300"/>
            <a:ext cx="1828800" cy="285008"/>
          </a:xfrm>
          <a:prstGeom prst="straightConnector1">
            <a:avLst/>
          </a:prstGeom>
          <a:ln w="920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07463F-DE76-49BC-AE32-C7D3F75B1656}"/>
              </a:ext>
            </a:extLst>
          </p:cNvPr>
          <p:cNvCxnSpPr>
            <a:cxnSpLocks/>
          </p:cNvCxnSpPr>
          <p:nvPr/>
        </p:nvCxnSpPr>
        <p:spPr>
          <a:xfrm>
            <a:off x="6629400" y="4800600"/>
            <a:ext cx="1828800" cy="548991"/>
          </a:xfrm>
          <a:prstGeom prst="straightConnector1">
            <a:avLst/>
          </a:prstGeom>
          <a:ln w="920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A0ECD-CC2F-4A54-9CBC-F961193D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E80-D60E-4290-98A7-5CAD2AFBE753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E83AC12-2D13-4142-A78F-8CF7C1A02858}"/>
              </a:ext>
            </a:extLst>
          </p:cNvPr>
          <p:cNvSpPr txBox="1">
            <a:spLocks/>
          </p:cNvSpPr>
          <p:nvPr/>
        </p:nvSpPr>
        <p:spPr>
          <a:xfrm>
            <a:off x="2521724" y="6087094"/>
            <a:ext cx="5772202" cy="6947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defPPr>
              <a:defRPr lang="en-US"/>
            </a:defPPr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Ilzetzki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 Reinhart &amp; Rogoff, 2019, </a:t>
            </a:r>
            <a:r>
              <a:rPr lang="en-US" sz="20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33C45FF-E35C-FA61-10E2-CDF063E77ABA}"/>
              </a:ext>
            </a:extLst>
          </p:cNvPr>
          <p:cNvSpPr txBox="1">
            <a:spLocks/>
          </p:cNvSpPr>
          <p:nvPr/>
        </p:nvSpPr>
        <p:spPr>
          <a:xfrm>
            <a:off x="533400" y="533400"/>
            <a:ext cx="8153400" cy="825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The share of intermediate regimes rose after 2000.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1B41E-7D3E-183B-A9EF-85C572CE99DF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Challenge (a): Corners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76" y="1381313"/>
            <a:ext cx="6327775" cy="514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9265" y="543580"/>
            <a:ext cx="530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Trilemma, or Impossible Trinity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84681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Full capital controls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9631" y="5160536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Firm fix</a:t>
            </a:r>
            <a:endParaRPr lang="en-US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976" y="5084336"/>
            <a:ext cx="12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Pure Float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1886" y="449771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7033"/>
                </a:solidFill>
                <a:latin typeface="+mn-lt"/>
              </a:rPr>
              <a:t>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7774" y="15240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7033"/>
                </a:solidFill>
              </a:rPr>
              <a:t>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8128" y="452902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7033"/>
                </a:solidFill>
                <a:latin typeface="+mn-lt"/>
              </a:rPr>
              <a:t>•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90193" y="3209564"/>
            <a:ext cx="3767" cy="1112772"/>
          </a:xfrm>
          <a:prstGeom prst="straightConnector1">
            <a:avLst/>
          </a:prstGeom>
          <a:ln w="76200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52600" y="6140073"/>
            <a:ext cx="685800" cy="184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6412" y="6477000"/>
            <a:ext cx="639218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92023" y="3657600"/>
            <a:ext cx="3767" cy="1112772"/>
          </a:xfrm>
          <a:prstGeom prst="straightConnector1">
            <a:avLst/>
          </a:prstGeom>
          <a:ln w="76200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28600" y="1088647"/>
            <a:ext cx="8458200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2400" dirty="0">
                <a:latin typeface="+mn-lt"/>
              </a:rPr>
              <a:t>At each corner of the triangle,  it is possible to obtain 2 attributes.</a:t>
            </a:r>
            <a:endParaRPr lang="en-US" dirty="0"/>
          </a:p>
          <a:p>
            <a:endParaRPr lang="en-US" sz="1200" dirty="0"/>
          </a:p>
          <a:p>
            <a:endParaRPr lang="en-US" sz="1000" dirty="0">
              <a:latin typeface="+mn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523634" y="1397169"/>
            <a:ext cx="2156361" cy="50783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     But not all 3.</a:t>
            </a:r>
            <a:r>
              <a:rPr lang="en-US" sz="800" dirty="0">
                <a:latin typeface="+mn-lt"/>
              </a:rPr>
              <a:t>.</a:t>
            </a:r>
            <a:r>
              <a:rPr lang="en-US" sz="300" dirty="0">
                <a:latin typeface="+mn-lt"/>
              </a:rPr>
              <a:t>  </a:t>
            </a:r>
          </a:p>
          <a:p>
            <a:pPr algn="ctr"/>
            <a:r>
              <a:rPr lang="en-US" sz="300" dirty="0">
                <a:latin typeface="+mn-lt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124" y="6031675"/>
            <a:ext cx="5596276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" b="1" dirty="0">
              <a:solidFill>
                <a:srgbClr val="005024"/>
              </a:solidFill>
            </a:endParaRPr>
          </a:p>
          <a:p>
            <a:r>
              <a:rPr lang="en-US" sz="2400" b="1" dirty="0">
                <a:solidFill>
                  <a:srgbClr val="005024"/>
                </a:solidFill>
              </a:rPr>
              <a:t>=&gt;   Forced to choose between corners?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6063006"/>
            <a:ext cx="33339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No. Triangles have sides!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32974" y="4743236"/>
            <a:ext cx="1281170" cy="426011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06894" y="4750182"/>
            <a:ext cx="1295399" cy="390164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 rot="6011097">
            <a:off x="5188268" y="4234376"/>
            <a:ext cx="555439" cy="1386088"/>
          </a:xfrm>
          <a:prstGeom prst="parallelogram">
            <a:avLst>
              <a:gd name="adj" fmla="val 5095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/>
        </p:nvSpPr>
        <p:spPr>
          <a:xfrm rot="3613452">
            <a:off x="3634159" y="4242442"/>
            <a:ext cx="559510" cy="1386088"/>
          </a:xfrm>
          <a:prstGeom prst="parallelogram">
            <a:avLst>
              <a:gd name="adj" fmla="val 5095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278084" y="449316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7030A0"/>
                </a:solidFill>
              </a:rPr>
              <a:t>•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61230" y="5512582"/>
            <a:ext cx="2097818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Intermediate regime</a:t>
            </a:r>
            <a:endParaRPr lang="en-US" sz="900" i="1" dirty="0"/>
          </a:p>
          <a:p>
            <a:endParaRPr lang="en-US" sz="9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14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70F2E6-1819-DAF6-0025-2157C29BB32D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Challenge (a): Corners Hypothesis</a:t>
            </a:r>
          </a:p>
        </p:txBody>
      </p:sp>
    </p:spTree>
    <p:extLst>
      <p:ext uri="{BB962C8B-B14F-4D97-AF65-F5344CB8AC3E}">
        <p14:creationId xmlns:p14="http://schemas.microsoft.com/office/powerpoint/2010/main" val="23770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/>
      <p:bldP spid="10" grpId="0"/>
      <p:bldP spid="11" grpId="0"/>
      <p:bldP spid="8" grpId="0" animBg="1"/>
      <p:bldP spid="22" grpId="0" animBg="1"/>
      <p:bldP spid="28" grpId="0" animBg="1"/>
      <p:bldP spid="31" grpId="0" animBg="1"/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Challenge (b): “Dilemma not trilemma”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1966"/>
            <a:ext cx="9144000" cy="40458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700" dirty="0"/>
              <a:t>Challenge to trilemma from Rey (2014)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and Agrippino &amp; Rey (2014), Farhi &amp; Werning (2014), Edwards (2015).</a:t>
            </a:r>
            <a:br>
              <a:rPr lang="en-US" sz="400" dirty="0"/>
            </a:br>
            <a:endParaRPr lang="en-US" sz="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700" dirty="0"/>
              <a:t>Claim: Floating rates don’t offer insulation </a:t>
            </a:r>
            <a:br>
              <a:rPr lang="en-US" sz="2700" dirty="0"/>
            </a:br>
            <a:r>
              <a:rPr lang="en-US" sz="2700" dirty="0"/>
              <a:t>from external shocks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such as </a:t>
            </a:r>
            <a:r>
              <a:rPr lang="en-US" sz="2000" i="1" dirty="0" err="1"/>
              <a:t>i</a:t>
            </a:r>
            <a:r>
              <a:rPr lang="en-US" sz="2000" baseline="-25000" dirty="0" err="1"/>
              <a:t>US</a:t>
            </a:r>
            <a:r>
              <a:rPr lang="en-US" sz="500" dirty="0"/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⬆</a:t>
            </a:r>
            <a:r>
              <a:rPr lang="en-US" sz="2000" dirty="0"/>
              <a:t> or VIX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⬆</a:t>
            </a:r>
            <a:r>
              <a:rPr lang="en-US" sz="2000" dirty="0"/>
              <a:t>.</a:t>
            </a: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endParaRPr lang="en-US" sz="5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700" dirty="0"/>
              <a:t>The triangle collapses into </a:t>
            </a:r>
            <a:br>
              <a:rPr lang="en-US" sz="2700" dirty="0"/>
            </a:br>
            <a:r>
              <a:rPr lang="en-US" sz="2700" dirty="0"/>
              <a:t>a single line segment, with </a:t>
            </a:r>
            <a:br>
              <a:rPr lang="en-US" sz="2700" dirty="0"/>
            </a:br>
            <a:r>
              <a:rPr lang="en-US" sz="2700" dirty="0"/>
              <a:t>the choice of exchange </a:t>
            </a:r>
            <a:br>
              <a:rPr lang="en-US" sz="2700" dirty="0"/>
            </a:br>
            <a:r>
              <a:rPr lang="en-US" sz="2700" dirty="0"/>
              <a:t>rate regime not relevant.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47619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Full capital controls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051" y="2249049"/>
            <a:ext cx="501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33"/>
                </a:solidFill>
              </a:rPr>
              <a:t>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6319" y="3849249"/>
            <a:ext cx="501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33"/>
                </a:solidFill>
              </a:rPr>
              <a:t>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477006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Open capital markets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5473718" y="3209109"/>
            <a:ext cx="955390" cy="129540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15000" y="2819400"/>
            <a:ext cx="342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Monetary independence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28496" y="4072385"/>
            <a:ext cx="17297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     Monetary </a:t>
            </a:r>
            <a:br>
              <a:rPr lang="en-US" sz="2200" b="1" dirty="0">
                <a:solidFill>
                  <a:srgbClr val="0070C0"/>
                </a:solidFill>
              </a:rPr>
            </a:br>
            <a:r>
              <a:rPr lang="en-US" sz="2200" b="1" dirty="0">
                <a:solidFill>
                  <a:srgbClr val="0070C0"/>
                </a:solidFill>
              </a:rPr>
              <a:t>dependence 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76200" y="4876800"/>
            <a:ext cx="8229600" cy="2262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00" dirty="0"/>
              <a:t>But some say floating </a:t>
            </a:r>
            <a:r>
              <a:rPr lang="en-US" sz="5300" i="1" dirty="0"/>
              <a:t>does</a:t>
            </a:r>
            <a:br>
              <a:rPr lang="en-US" sz="5300" i="1" dirty="0"/>
            </a:br>
            <a:r>
              <a:rPr lang="en-US" sz="5300" dirty="0"/>
              <a:t>allow monetary independence: </a:t>
            </a:r>
          </a:p>
          <a:p>
            <a:pPr lvl="1"/>
            <a:r>
              <a:rPr lang="en-US" sz="4200" dirty="0"/>
              <a:t>Aizenman, Chinn, &amp; Ito (2010, 2011), Eichengreen et al (2020), Di Giovanni &amp; Shambaugh (2008), Klein &amp; Shambaugh (2012, 2015), Obstfeld (2015), Obstfeld, et al (2017), Obstfeld, Shambaugh &amp; Taylor (2005), Shambaugh (2004), and Frankel, Schmukler &amp; Servén (2004).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Challenge (c): “FX intervention is powerless </a:t>
            </a:r>
            <a:br>
              <a:rPr lang="en-US" sz="3000" dirty="0"/>
            </a:br>
            <a:r>
              <a:rPr lang="en-US" sz="3000" dirty="0"/>
              <a:t>to affect nominal exchange rates”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267200"/>
          </a:xfrm>
        </p:spPr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3000" dirty="0"/>
              <a:t>unless it is non-sterilized, </a:t>
            </a:r>
          </a:p>
          <a:p>
            <a:pPr lvl="2"/>
            <a:r>
              <a:rPr lang="en-US" dirty="0"/>
              <a:t>in which case it is just another kind of monetary policy.”</a:t>
            </a:r>
            <a:endParaRPr lang="en-US" sz="1600" dirty="0"/>
          </a:p>
          <a:p>
            <a:pPr lvl="2"/>
            <a:endParaRPr lang="en-US" sz="1600" dirty="0"/>
          </a:p>
          <a:p>
            <a:r>
              <a:rPr lang="en-US" sz="3000" dirty="0"/>
              <a:t>But many EME studies show intervention has effects:</a:t>
            </a:r>
          </a:p>
          <a:p>
            <a:pPr lvl="2"/>
            <a:r>
              <a:rPr lang="en-US" dirty="0"/>
              <a:t>Fratzscher et al (2016), Adler, Lisack &amp; Mano (2015), </a:t>
            </a:r>
            <a:br>
              <a:rPr lang="en-US" dirty="0"/>
            </a:br>
            <a:r>
              <a:rPr lang="en-US" dirty="0"/>
              <a:t>Adler &amp; Tovar (2011), Blanchard, Adler, &amp; de Carvalho </a:t>
            </a:r>
            <a:br>
              <a:rPr lang="en-US" dirty="0"/>
            </a:br>
            <a:r>
              <a:rPr lang="en-US" dirty="0"/>
              <a:t>Filho (2015), Daude, Levy-Yeyati &amp; Nagengast (2014), </a:t>
            </a:r>
            <a:br>
              <a:rPr lang="en-US" dirty="0"/>
            </a:br>
            <a:r>
              <a:rPr lang="en-US" dirty="0"/>
              <a:t>and Disyatat &amp; Galati (2007).  Survey by Menkhoff (2013).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Challenge (d): “Exchange rate disconnect”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3999"/>
          </a:xfrm>
        </p:spPr>
        <p:txBody>
          <a:bodyPr>
            <a:normAutofit fontScale="92500"/>
          </a:bodyPr>
          <a:lstStyle/>
          <a:p>
            <a:r>
              <a:rPr lang="en-US" sz="3100" dirty="0"/>
              <a:t>Claim: The nominal exchange rate has no implications for real economic factors such as the real exchange rate, trade, or output.  </a:t>
            </a:r>
            <a:br>
              <a:rPr lang="en-US" sz="600" dirty="0"/>
            </a:br>
            <a:endParaRPr lang="en-US" sz="600" dirty="0"/>
          </a:p>
          <a:p>
            <a:r>
              <a:rPr lang="en-US" sz="3100" dirty="0"/>
              <a:t>Empirical studies often fail to find correlations between </a:t>
            </a:r>
            <a:br>
              <a:rPr lang="en-US" sz="3100" dirty="0"/>
            </a:br>
            <a:r>
              <a:rPr lang="en-US" sz="3100" dirty="0"/>
              <a:t>nominal exchange rates and real fundamentals.  </a:t>
            </a:r>
          </a:p>
          <a:p>
            <a:pPr lvl="1"/>
            <a:r>
              <a:rPr lang="en-US" sz="2400" dirty="0"/>
              <a:t>E.g., Flood &amp; Rose (1999), Devereux &amp; Engel (2002) and Rose (2011).</a:t>
            </a:r>
            <a:br>
              <a:rPr lang="en-US" sz="600" dirty="0"/>
            </a:br>
            <a:endParaRPr lang="en-US" sz="600" dirty="0"/>
          </a:p>
          <a:p>
            <a:r>
              <a:rPr lang="en-US" sz="3100" dirty="0"/>
              <a:t>Some say shocks have the same effect on the real exchange rate </a:t>
            </a:r>
            <a:r>
              <a:rPr lang="en-US" dirty="0"/>
              <a:t>regardless whether floating or fixed. </a:t>
            </a:r>
            <a:br>
              <a:rPr lang="en-US" sz="600" dirty="0"/>
            </a:br>
            <a:endParaRPr lang="en-US" sz="600" dirty="0"/>
          </a:p>
          <a:p>
            <a:r>
              <a:rPr lang="en-US" sz="3100" dirty="0"/>
              <a:t>We can test the null hypothesis that the exchange rate regime doesn’t matter for the real exchange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(III)  Classification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well-established that de facto regimes need not correspond to de jure.</a:t>
            </a:r>
          </a:p>
          <a:p>
            <a:pPr lvl="1"/>
            <a:r>
              <a:rPr lang="en-US" dirty="0"/>
              <a:t>What a country does in practice often differs from what it says it does officially.  </a:t>
            </a:r>
          </a:p>
          <a:p>
            <a:pPr lvl="1"/>
            <a:r>
              <a:rPr lang="en-US" dirty="0"/>
              <a:t>Consider  countries that say they fix their exchange rate.</a:t>
            </a:r>
          </a:p>
          <a:p>
            <a:pPr lvl="2"/>
            <a:r>
              <a:rPr lang="en-US" sz="2600" dirty="0"/>
              <a:t>Often in practice they adjust it when under pressure.  </a:t>
            </a:r>
          </a:p>
          <a:p>
            <a:pPr lvl="2"/>
            <a:r>
              <a:rPr lang="en-US" sz="2600" dirty="0"/>
              <a:t>“The mirage of fixed exchange rates,” </a:t>
            </a:r>
            <a:r>
              <a:rPr lang="en-US" sz="2600" dirty="0" err="1"/>
              <a:t>Obstfeld</a:t>
            </a:r>
            <a:r>
              <a:rPr lang="en-US" sz="2600" dirty="0"/>
              <a:t> &amp; Rogoff (1995). </a:t>
            </a:r>
          </a:p>
          <a:p>
            <a:pPr lvl="1"/>
            <a:r>
              <a:rPr lang="en-US" dirty="0"/>
              <a:t>Consider countries that say they float.</a:t>
            </a:r>
          </a:p>
          <a:p>
            <a:pPr lvl="2"/>
            <a:r>
              <a:rPr lang="en-US" sz="2600" dirty="0"/>
              <a:t>Often can’t refrain from intervening in the market.</a:t>
            </a:r>
          </a:p>
          <a:p>
            <a:pPr lvl="2"/>
            <a:r>
              <a:rPr lang="en-US" sz="2600" dirty="0"/>
              <a:t>“Fear of floating,” </a:t>
            </a:r>
            <a:r>
              <a:rPr lang="en-US" sz="2600" dirty="0" err="1"/>
              <a:t>Calvo</a:t>
            </a:r>
            <a:r>
              <a:rPr lang="en-US" sz="2600" dirty="0"/>
              <a:t> &amp; Reinhart (2002).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The discrepancies have led to studies that attempt </a:t>
            </a:r>
            <a:br>
              <a:rPr lang="en-US" sz="3100" dirty="0"/>
            </a:br>
            <a:r>
              <a:rPr lang="en-US" sz="3100" dirty="0"/>
              <a:t>to estimate and report the true de facto regimes.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724400"/>
          </a:xfrm>
        </p:spPr>
        <p:txBody>
          <a:bodyPr>
            <a:normAutofit/>
          </a:bodyPr>
          <a:lstStyle/>
          <a:p>
            <a:r>
              <a:rPr lang="en-US" sz="3000" dirty="0"/>
              <a:t>Some prominent de facto classification schemes:</a:t>
            </a:r>
          </a:p>
          <a:p>
            <a:pPr lvl="1"/>
            <a:r>
              <a:rPr lang="en-US" sz="2600" dirty="0"/>
              <a:t>Ghosh, </a:t>
            </a:r>
            <a:r>
              <a:rPr lang="en-US" sz="2600" dirty="0" err="1"/>
              <a:t>Gulde</a:t>
            </a:r>
            <a:r>
              <a:rPr lang="en-US" sz="2600" dirty="0"/>
              <a:t>, &amp; Wolf (2000), </a:t>
            </a:r>
            <a:r>
              <a:rPr lang="de-DE" sz="2600" dirty="0"/>
              <a:t>Reinhart &amp; Rogoff (</a:t>
            </a:r>
            <a:r>
              <a:rPr lang="en-US" sz="2600" dirty="0"/>
              <a:t>2004), </a:t>
            </a:r>
            <a:r>
              <a:rPr lang="en-US" sz="2600" dirty="0" err="1"/>
              <a:t>Bénassy-Quéré</a:t>
            </a:r>
            <a:r>
              <a:rPr lang="en-US" sz="2600" dirty="0"/>
              <a:t>, </a:t>
            </a:r>
            <a:r>
              <a:rPr lang="en-US" sz="2600" dirty="0" err="1"/>
              <a:t>Coeuré</a:t>
            </a:r>
            <a:r>
              <a:rPr lang="en-US" sz="2600" dirty="0"/>
              <a:t>, &amp; Mignon (2004), Levy-</a:t>
            </a:r>
            <a:r>
              <a:rPr lang="en-US" sz="2600" dirty="0" err="1"/>
              <a:t>Yeyati</a:t>
            </a:r>
            <a:r>
              <a:rPr lang="en-US" sz="2600" dirty="0"/>
              <a:t> &amp; Sturzenegger (2001, 2003, 2005), and </a:t>
            </a:r>
            <a:r>
              <a:rPr lang="en-US" sz="2600" dirty="0" err="1"/>
              <a:t>Ilzetzki</a:t>
            </a:r>
            <a:r>
              <a:rPr lang="en-US" sz="2600" dirty="0"/>
              <a:t>, </a:t>
            </a:r>
            <a:r>
              <a:rPr lang="de-DE" sz="2600" dirty="0"/>
              <a:t>Reinhart &amp; Rogoff (</a:t>
            </a:r>
            <a:r>
              <a:rPr lang="en-US" sz="2600" dirty="0"/>
              <a:t>2017).</a:t>
            </a:r>
            <a:br>
              <a:rPr lang="en-US" dirty="0"/>
            </a:br>
            <a:endParaRPr lang="en-US" dirty="0"/>
          </a:p>
          <a:p>
            <a:r>
              <a:rPr lang="en-US" sz="3000" dirty="0"/>
              <a:t>Surveys of the literature on classification include: </a:t>
            </a:r>
          </a:p>
          <a:p>
            <a:pPr lvl="1"/>
            <a:r>
              <a:rPr lang="en-US" sz="2600" dirty="0"/>
              <a:t>Klein &amp; </a:t>
            </a:r>
            <a:r>
              <a:rPr lang="en-US" sz="2600" dirty="0" err="1"/>
              <a:t>Shambaugh</a:t>
            </a:r>
            <a:r>
              <a:rPr lang="en-US" sz="2600" dirty="0"/>
              <a:t> (2012), </a:t>
            </a:r>
          </a:p>
          <a:p>
            <a:pPr lvl="1"/>
            <a:r>
              <a:rPr lang="en-US" sz="2600" dirty="0"/>
              <a:t>Rose (2011), </a:t>
            </a:r>
          </a:p>
          <a:p>
            <a:pPr lvl="1"/>
            <a:r>
              <a:rPr lang="en-US" sz="2600" dirty="0"/>
              <a:t>and </a:t>
            </a:r>
            <a:r>
              <a:rPr lang="en-US" sz="2600" dirty="0" err="1"/>
              <a:t>Tavlas</a:t>
            </a:r>
            <a:r>
              <a:rPr lang="en-US" sz="2600" dirty="0"/>
              <a:t>, </a:t>
            </a:r>
            <a:r>
              <a:rPr lang="en-US" sz="2600" dirty="0" err="1"/>
              <a:t>Dellas</a:t>
            </a:r>
            <a:r>
              <a:rPr lang="en-US" sz="2600" dirty="0"/>
              <a:t> &amp; Stockman (2008).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2CC0-4D70-3796-A5F1-CA8EDEB0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DF32-73AA-EFE6-4009-8DFBB123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Congratulations to ICMB on its 50</a:t>
            </a:r>
            <a:r>
              <a:rPr lang="en-US" baseline="30000" dirty="0"/>
              <a:t>th</a:t>
            </a:r>
            <a:r>
              <a:rPr lang="en-US" dirty="0"/>
              <a:t> birthday.</a:t>
            </a:r>
          </a:p>
          <a:p>
            <a:endParaRPr lang="en-US" dirty="0"/>
          </a:p>
          <a:p>
            <a:r>
              <a:rPr lang="en-US" dirty="0"/>
              <a:t>50 years ago, the system of pegged exchange rates ended; the world moved to floating.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Mundell’s “Optimum Currency Areas” conception of fixed vs. floating did not consider a continuum.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9C100-DACE-3B10-CA12-79F3FA2F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2800" dirty="0"/>
              <a:t>But the de facto classification schemes, though designed to get at the “true answer,” disagree among themselves.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Frankel (2004): </a:t>
            </a:r>
          </a:p>
          <a:p>
            <a:pPr lvl="1"/>
            <a:r>
              <a:rPr lang="en-US" dirty="0"/>
              <a:t>3 prominent schemes coincided with the IMF de jure classification only 50.4% of the time.  </a:t>
            </a:r>
          </a:p>
          <a:p>
            <a:pPr lvl="1"/>
            <a:r>
              <a:rPr lang="en-US" dirty="0"/>
              <a:t>But they coincided with each other even less, only 38.6% of the time!</a:t>
            </a:r>
          </a:p>
          <a:p>
            <a:r>
              <a:rPr lang="en-US" dirty="0" err="1"/>
              <a:t>Bénassy-Quéré</a:t>
            </a:r>
            <a:r>
              <a:rPr lang="en-US" dirty="0"/>
              <a:t>, et al (2004):</a:t>
            </a:r>
          </a:p>
          <a:p>
            <a:pPr lvl="1"/>
            <a:r>
              <a:rPr lang="en-US" dirty="0"/>
              <a:t>3 de facto schemes correlated .69 with the IMF de jure scheme,</a:t>
            </a:r>
          </a:p>
          <a:p>
            <a:pPr lvl="1"/>
            <a:r>
              <a:rPr lang="en-US" dirty="0"/>
              <a:t>but only .63 with each other.   </a:t>
            </a:r>
          </a:p>
          <a:p>
            <a:r>
              <a:rPr lang="en-US" dirty="0" err="1"/>
              <a:t>Shambaugh</a:t>
            </a:r>
            <a:r>
              <a:rPr lang="en-US" dirty="0"/>
              <a:t> (2007):</a:t>
            </a:r>
          </a:p>
          <a:p>
            <a:pPr lvl="1"/>
            <a:r>
              <a:rPr lang="en-US" dirty="0"/>
              <a:t>3 de facto schemes agreed 80 percent with the de jure listings, </a:t>
            </a:r>
          </a:p>
          <a:p>
            <a:pPr lvl="1"/>
            <a:r>
              <a:rPr lang="en-US" dirty="0"/>
              <a:t>but only 78 per cent among themselves.  </a:t>
            </a:r>
          </a:p>
          <a:p>
            <a:r>
              <a:rPr lang="en-US" dirty="0"/>
              <a:t>Klein &amp; </a:t>
            </a:r>
            <a:r>
              <a:rPr lang="en-US" dirty="0" err="1"/>
              <a:t>Shambaugh</a:t>
            </a:r>
            <a:r>
              <a:rPr lang="en-US" dirty="0"/>
              <a:t> (2011):</a:t>
            </a:r>
          </a:p>
          <a:p>
            <a:pPr lvl="1"/>
            <a:r>
              <a:rPr lang="en-US" dirty="0"/>
              <a:t>3 de facto schemes coincided with the IMF classification 62 %</a:t>
            </a:r>
          </a:p>
          <a:p>
            <a:pPr lvl="1"/>
            <a:r>
              <a:rPr lang="en-US" dirty="0"/>
              <a:t>and coincided with each other also 62 % of the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91" y="187236"/>
            <a:ext cx="89154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Why do classification schemes give such different answers?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" y="1330236"/>
            <a:ext cx="9067800" cy="5791200"/>
          </a:xfrm>
        </p:spPr>
        <p:txBody>
          <a:bodyPr>
            <a:normAutofit/>
          </a:bodyPr>
          <a:lstStyle/>
          <a:p>
            <a:r>
              <a:rPr lang="en-US" sz="2800" dirty="0"/>
              <a:t>1. Differences in de facto regime estimation methodology.</a:t>
            </a:r>
          </a:p>
          <a:p>
            <a:pPr lvl="1"/>
            <a:r>
              <a:rPr lang="en-US" sz="2400" dirty="0"/>
              <a:t>E.g., some look simply at exchange rate variability, </a:t>
            </a:r>
          </a:p>
          <a:p>
            <a:pPr lvl="1"/>
            <a:r>
              <a:rPr lang="en-US" sz="2400" dirty="0"/>
              <a:t>while others compare it to the variability of reserves</a:t>
            </a:r>
            <a:r>
              <a:rPr lang="en-US" dirty="0"/>
              <a:t>.</a:t>
            </a:r>
          </a:p>
          <a:p>
            <a:pPr marL="914400" lvl="2" indent="0">
              <a:buNone/>
            </a:pPr>
            <a:br>
              <a:rPr lang="en-US" sz="1100" dirty="0"/>
            </a:br>
            <a:endParaRPr lang="en-US" sz="1100" dirty="0"/>
          </a:p>
          <a:p>
            <a:r>
              <a:rPr lang="en-US" sz="2800" dirty="0"/>
              <a:t>2. Frequent changes in parameters or even in regime</a:t>
            </a:r>
            <a:r>
              <a:rPr lang="en-US" sz="3000" dirty="0"/>
              <a:t>,</a:t>
            </a:r>
          </a:p>
          <a:p>
            <a:pPr lvl="1"/>
            <a:r>
              <a:rPr lang="en-US" sz="2400" dirty="0"/>
              <a:t>e.g., once a year, even among the transparent cases.</a:t>
            </a:r>
          </a:p>
          <a:p>
            <a:pPr lvl="1"/>
            <a:r>
              <a:rPr lang="en-US" sz="2400" dirty="0"/>
              <a:t>A country that follows no systematic regime for longer </a:t>
            </a:r>
            <a:br>
              <a:rPr lang="en-US" sz="2400" dirty="0"/>
            </a:br>
            <a:r>
              <a:rPr lang="en-US" sz="2400" dirty="0"/>
              <a:t>than a year at a time should perhaps be treated as</a:t>
            </a:r>
            <a:br>
              <a:rPr lang="en-US" sz="2400" dirty="0"/>
            </a:br>
            <a:r>
              <a:rPr lang="en-US" sz="2400" dirty="0"/>
              <a:t>having no systematic regime at all.</a:t>
            </a:r>
            <a:br>
              <a:rPr lang="en-US" sz="1400" dirty="0"/>
            </a:br>
            <a:r>
              <a:rPr lang="en-US" sz="1400" dirty="0"/>
              <a:t> </a:t>
            </a:r>
          </a:p>
          <a:p>
            <a:r>
              <a:rPr lang="en-US" sz="3000" dirty="0"/>
              <a:t>3. Murkiness of true regimes.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(IV) Three approaches to identifying which countries are systematic managed floaters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1) Regressions to estimate CB reaction function for </a:t>
            </a:r>
            <a:r>
              <a:rPr lang="en-US" sz="3400" dirty="0" err="1"/>
              <a:t>fx</a:t>
            </a:r>
            <a:r>
              <a:rPr lang="en-US" sz="3400" dirty="0"/>
              <a:t> intervention.</a:t>
            </a:r>
          </a:p>
          <a:p>
            <a:pPr lvl="1"/>
            <a:r>
              <a:rPr lang="en-US" sz="3000" dirty="0"/>
              <a:t>A big disadvantage:  Causality.</a:t>
            </a:r>
            <a:br>
              <a:rPr lang="en-US" sz="1700" dirty="0"/>
            </a:br>
            <a:endParaRPr lang="en-US" sz="1700" dirty="0"/>
          </a:p>
          <a:p>
            <a:r>
              <a:rPr lang="en-US" sz="3400" dirty="0"/>
              <a:t>2) Regressions of </a:t>
            </a:r>
            <a:r>
              <a:rPr lang="en-US" sz="3000" dirty="0" err="1"/>
              <a:t>Δ</a:t>
            </a:r>
            <a:r>
              <a:rPr lang="en-US" sz="3000" i="1" dirty="0" err="1"/>
              <a:t>s</a:t>
            </a:r>
            <a:r>
              <a:rPr lang="en-US" sz="3000" dirty="0"/>
              <a:t> against Δ</a:t>
            </a:r>
            <a:r>
              <a:rPr lang="en-US" sz="3000" i="1" dirty="0"/>
              <a:t>EMP</a:t>
            </a:r>
            <a:r>
              <a:rPr lang="en-US" sz="3000" dirty="0"/>
              <a:t>.     </a:t>
            </a:r>
            <a:r>
              <a:rPr lang="en-US" dirty="0"/>
              <a:t>Call the coefficient </a:t>
            </a:r>
            <a:r>
              <a:rPr lang="el-GR" dirty="0"/>
              <a:t>β</a:t>
            </a:r>
            <a:r>
              <a:rPr lang="en-US" dirty="0"/>
              <a:t>.  </a:t>
            </a:r>
            <a:endParaRPr lang="en-US" sz="3000" dirty="0"/>
          </a:p>
          <a:p>
            <a:pPr marL="0" indent="0">
              <a:buNone/>
            </a:pPr>
            <a:r>
              <a:rPr lang="en-US" sz="2500" dirty="0"/>
              <a:t>       where Δ</a:t>
            </a:r>
            <a:r>
              <a:rPr lang="en-US" sz="2500" i="1" dirty="0"/>
              <a:t>EMP</a:t>
            </a:r>
            <a:r>
              <a:rPr lang="en-US" sz="2500" dirty="0"/>
              <a:t> ≡ Exchange Market Pressure ≡ (</a:t>
            </a:r>
            <a:r>
              <a:rPr lang="en-US" sz="2500" dirty="0" err="1"/>
              <a:t>Δ</a:t>
            </a:r>
            <a:r>
              <a:rPr lang="en-US" sz="2500" i="1" dirty="0" err="1"/>
              <a:t>s</a:t>
            </a:r>
            <a:r>
              <a:rPr lang="en-US" sz="2500" dirty="0"/>
              <a:t> + </a:t>
            </a:r>
            <a:r>
              <a:rPr lang="el-GR" sz="2500" dirty="0"/>
              <a:t>γ</a:t>
            </a:r>
            <a:r>
              <a:rPr lang="en-US" sz="2500" dirty="0"/>
              <a:t> </a:t>
            </a:r>
            <a:r>
              <a:rPr lang="en-US" sz="2500" dirty="0" err="1"/>
              <a:t>Δ</a:t>
            </a:r>
            <a:r>
              <a:rPr lang="en-US" sz="2500" i="1" dirty="0" err="1"/>
              <a:t>Res</a:t>
            </a:r>
            <a:r>
              <a:rPr lang="en-US" sz="2500" dirty="0"/>
              <a:t> /</a:t>
            </a:r>
            <a:r>
              <a:rPr lang="en-US" sz="2500" i="1" dirty="0"/>
              <a:t>MB</a:t>
            </a:r>
            <a:r>
              <a:rPr lang="en-US" sz="2500" dirty="0"/>
              <a:t>).   </a:t>
            </a:r>
          </a:p>
          <a:p>
            <a:pPr marL="0" indent="0">
              <a:buNone/>
            </a:pPr>
            <a:r>
              <a:rPr lang="en-US" sz="2500" i="1" dirty="0"/>
              <a:t>                             s</a:t>
            </a:r>
            <a:r>
              <a:rPr lang="en-US" sz="2500" dirty="0"/>
              <a:t> ≡ log (value of currency); </a:t>
            </a:r>
            <a:br>
              <a:rPr lang="en-US" sz="2500" dirty="0"/>
            </a:br>
            <a:r>
              <a:rPr lang="en-US" sz="2500" dirty="0"/>
              <a:t>                         </a:t>
            </a:r>
            <a:r>
              <a:rPr lang="en-US" sz="2500" i="1" dirty="0"/>
              <a:t>Res</a:t>
            </a:r>
            <a:r>
              <a:rPr lang="en-US" sz="2500" dirty="0"/>
              <a:t> ≡ FX reserves;    </a:t>
            </a:r>
            <a:br>
              <a:rPr lang="en-US" sz="2500" dirty="0"/>
            </a:br>
            <a:r>
              <a:rPr lang="en-US" sz="2500" dirty="0"/>
              <a:t>                         </a:t>
            </a:r>
            <a:r>
              <a:rPr lang="en-US" sz="2500" i="1" dirty="0"/>
              <a:t>MB</a:t>
            </a:r>
            <a:r>
              <a:rPr lang="en-US" sz="2500" dirty="0"/>
              <a:t> ≡ monetary base</a:t>
            </a:r>
          </a:p>
          <a:p>
            <a:pPr lvl="1"/>
            <a:r>
              <a:rPr lang="en-US" sz="2500" dirty="0"/>
              <a:t>Include among regressors: </a:t>
            </a:r>
            <a:r>
              <a:rPr lang="el-GR" sz="2500" dirty="0"/>
              <a:t>Δ</a:t>
            </a:r>
            <a:r>
              <a:rPr lang="en-US" sz="2500" dirty="0"/>
              <a:t> values of major currencies in potential basket.</a:t>
            </a:r>
          </a:p>
          <a:p>
            <a:pPr lvl="1"/>
            <a:r>
              <a:rPr lang="en-US" sz="2500" dirty="0"/>
              <a:t>Frankel-Wei-Xie (1993-2022). </a:t>
            </a:r>
            <a:r>
              <a:rPr lang="en-US" sz="2600" dirty="0"/>
              <a:t>  </a:t>
            </a:r>
            <a:r>
              <a:rPr lang="en-US" sz="2300" dirty="0"/>
              <a:t>(Constrained </a:t>
            </a:r>
            <a:r>
              <a:rPr lang="el-GR" sz="2300" dirty="0"/>
              <a:t>γ</a:t>
            </a:r>
            <a:r>
              <a:rPr lang="en-US" sz="2300" dirty="0"/>
              <a:t> = 1.)</a:t>
            </a:r>
            <a:br>
              <a:rPr lang="en-US" sz="2100" dirty="0"/>
            </a:br>
            <a:endParaRPr lang="en-US" sz="2100" dirty="0"/>
          </a:p>
          <a:p>
            <a:r>
              <a:rPr lang="en-US" sz="3400" dirty="0"/>
              <a:t>3) Simple-minded correlation (</a:t>
            </a:r>
            <a:r>
              <a:rPr lang="en-US" sz="3400" dirty="0" err="1"/>
              <a:t>Δ</a:t>
            </a:r>
            <a:r>
              <a:rPr lang="en-US" sz="3400" i="1" dirty="0" err="1"/>
              <a:t>s</a:t>
            </a:r>
            <a:r>
              <a:rPr lang="en-US" sz="1100" dirty="0"/>
              <a:t> </a:t>
            </a:r>
            <a:r>
              <a:rPr lang="en-US" sz="3400" dirty="0"/>
              <a:t>, Δ</a:t>
            </a:r>
            <a:r>
              <a:rPr lang="en-US" sz="3400" i="1" dirty="0"/>
              <a:t>Res</a:t>
            </a:r>
            <a:r>
              <a:rPr lang="en-US" sz="1100" dirty="0"/>
              <a:t> </a:t>
            </a:r>
            <a:r>
              <a:rPr lang="en-US" sz="3400" dirty="0"/>
              <a:t>/</a:t>
            </a:r>
            <a:r>
              <a:rPr lang="en-US" sz="3400" i="1" dirty="0"/>
              <a:t>MB</a:t>
            </a:r>
            <a:r>
              <a:rPr lang="en-US" sz="3400" dirty="0"/>
              <a:t>).</a:t>
            </a:r>
          </a:p>
          <a:p>
            <a:pPr lvl="1"/>
            <a:r>
              <a:rPr lang="en-US" dirty="0"/>
              <a:t>Advantages:  </a:t>
            </a:r>
          </a:p>
          <a:p>
            <a:pPr lvl="2"/>
            <a:r>
              <a:rPr lang="en-US" sz="3000" dirty="0"/>
              <a:t>Easy</a:t>
            </a:r>
          </a:p>
          <a:p>
            <a:pPr lvl="2"/>
            <a:r>
              <a:rPr lang="en-US" sz="3000" dirty="0"/>
              <a:t>No need to presume direction of causality.</a:t>
            </a:r>
            <a:endParaRPr lang="en-US" sz="1500" dirty="0"/>
          </a:p>
          <a:p>
            <a:pPr lvl="2"/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93520"/>
          </a:xfrm>
        </p:spPr>
        <p:txBody>
          <a:bodyPr>
            <a:normAutofit/>
          </a:bodyPr>
          <a:lstStyle/>
          <a:p>
            <a:r>
              <a:rPr lang="en-US" sz="3000" dirty="0"/>
              <a:t>Simple-minded Correlation (Δ</a:t>
            </a:r>
            <a:r>
              <a:rPr lang="en-US" sz="3000" i="1" dirty="0"/>
              <a:t>s</a:t>
            </a:r>
            <a:r>
              <a:rPr lang="en-US" sz="800" dirty="0"/>
              <a:t> </a:t>
            </a:r>
            <a:r>
              <a:rPr lang="en-US" sz="3000" dirty="0"/>
              <a:t>, Δ</a:t>
            </a:r>
            <a:r>
              <a:rPr lang="en-US" sz="3000" i="1" dirty="0"/>
              <a:t>Res</a:t>
            </a:r>
            <a:r>
              <a:rPr lang="en-US" sz="3000" dirty="0"/>
              <a:t> /</a:t>
            </a:r>
            <a:r>
              <a:rPr lang="en-US" sz="3000" i="1" dirty="0"/>
              <a:t>MB</a:t>
            </a:r>
            <a:r>
              <a:rPr lang="en-US" sz="3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8800"/>
                <a:ext cx="84582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 truly fixed exchange rate    =&gt; Correlation = 0, </a:t>
                </a:r>
              </a:p>
              <a:p>
                <a:pPr lvl="1"/>
                <a:r>
                  <a:rPr lang="en-US" dirty="0"/>
                  <a:t>because the exchange rate by definition never changes.   </a:t>
                </a:r>
                <a:br>
                  <a:rPr lang="en-US" sz="1200" dirty="0"/>
                </a:br>
                <a:endParaRPr lang="en-US" sz="1200" dirty="0"/>
              </a:p>
              <a:p>
                <a:r>
                  <a:rPr lang="en-US" dirty="0"/>
                  <a:t>A pure float    =&gt;  again, Correlation = 0, </a:t>
                </a:r>
              </a:p>
              <a:p>
                <a:pPr lvl="1"/>
                <a:r>
                  <a:rPr lang="en-US" dirty="0"/>
                  <a:t>because reserves never change. </a:t>
                </a:r>
                <a:br>
                  <a:rPr lang="en-US" sz="1200" dirty="0"/>
                </a:br>
                <a:r>
                  <a:rPr lang="en-US" sz="1200" dirty="0"/>
                  <a:t>  </a:t>
                </a:r>
              </a:p>
              <a:p>
                <a:r>
                  <a:rPr lang="en-US" dirty="0"/>
                  <a:t>Haphazard interveners should also show low correlation.</a:t>
                </a: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dirty="0"/>
                  <a:t>Only systematic managed floaters show high correlations.</a:t>
                </a:r>
              </a:p>
              <a:p>
                <a:pPr lvl="1"/>
                <a:r>
                  <a:rPr lang="en-US" dirty="0"/>
                  <a:t>We arbitrarily set the threshold at  &gt; 0.25.</a:t>
                </a:r>
                <a:br>
                  <a:rPr lang="en-US" sz="1200" dirty="0"/>
                </a:br>
                <a:endParaRPr lang="en-US" sz="1200" dirty="0"/>
              </a:p>
              <a:p>
                <a:r>
                  <a:rPr lang="en-US" dirty="0"/>
                  <a:t>In the hypothetical case of a perfectly systematic managed float, correlation = 1 and the relationship is proportionate:</a:t>
                </a:r>
                <a:br>
                  <a:rPr lang="en-US" dirty="0"/>
                </a:br>
                <a:r>
                  <a:rPr lang="en-US" dirty="0"/>
                  <a:t>			φ   ≡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Δ</m:t>
                        </m:r>
                        <m:r>
                          <m:rPr>
                            <m:nor/>
                          </m:rPr>
                          <a:rPr lang="en-US" i="1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Δ</m:t>
                        </m:r>
                        <m:r>
                          <m:rPr>
                            <m:nor/>
                          </m:rPr>
                          <a:rPr lang="en-US" i="1" dirty="0"/>
                          <m:t>Res</m:t>
                        </m:r>
                        <m:r>
                          <m:rPr>
                            <m:nor/>
                          </m:rPr>
                          <a:rPr lang="en-US" dirty="0"/>
                          <m:t> /</m:t>
                        </m:r>
                        <m:r>
                          <m:rPr>
                            <m:nor/>
                          </m:rPr>
                          <a:rPr lang="en-US" i="1" dirty="0"/>
                          <m:t>MB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500" b="0" i="1" dirty="0">
                    <a:latin typeface="Cambria Math"/>
                  </a:rPr>
                  <a:t>   </a:t>
                </a:r>
                <a:r>
                  <a:rPr lang="en-US" b="0" i="1" dirty="0">
                    <a:latin typeface="Cambria Math"/>
                  </a:rPr>
                  <a:t>    </a:t>
                </a:r>
                <a:r>
                  <a:rPr lang="en-US" dirty="0"/>
                  <a:t>≡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/>
                          </a:rPr>
                          <m:t>β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br>
                  <a:rPr lang="en-US" sz="1400" dirty="0"/>
                </a:br>
                <a:br>
                  <a:rPr lang="en-US" sz="1400" dirty="0"/>
                </a:br>
                <a:r>
                  <a:rPr lang="en-US" sz="29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900" i="1">
                        <a:latin typeface="Cambria Math"/>
                      </a:rPr>
                      <m:t>β</m:t>
                    </m:r>
                  </m:oMath>
                </a14:m>
                <a:r>
                  <a:rPr lang="en-US" sz="2900" dirty="0"/>
                  <a:t> was the coefficient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900" dirty="0"/>
                      <m:t>Δ</m:t>
                    </m:r>
                  </m:oMath>
                </a14:m>
                <a:r>
                  <a:rPr lang="en-US" sz="2900" i="1" dirty="0"/>
                  <a:t>EMP</a:t>
                </a:r>
                <a:r>
                  <a:rPr lang="en-US" sz="2900" dirty="0"/>
                  <a:t> in Frankel-Wei-</a:t>
                </a:r>
                <a:r>
                  <a:rPr lang="en-US" sz="2900" dirty="0" err="1"/>
                  <a:t>Xie</a:t>
                </a:r>
                <a:r>
                  <a:rPr lang="en-US" sz="2900" dirty="0"/>
                  <a:t> regressions.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8800"/>
                <a:ext cx="8458200" cy="5029200"/>
              </a:xfrm>
              <a:blipFill>
                <a:blip r:embed="rId2"/>
                <a:stretch>
                  <a:fillRect l="-1081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2513BE-CF59-D58E-C862-66AED46A2AB1}"/>
              </a:ext>
            </a:extLst>
          </p:cNvPr>
          <p:cNvSpPr txBox="1">
            <a:spLocks/>
          </p:cNvSpPr>
          <p:nvPr/>
        </p:nvSpPr>
        <p:spPr>
          <a:xfrm>
            <a:off x="76200" y="122238"/>
            <a:ext cx="8991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(IV) Identifying which countries are systematic managed floaters</a:t>
            </a:r>
          </a:p>
        </p:txBody>
      </p:sp>
    </p:spTree>
    <p:extLst>
      <p:ext uri="{BB962C8B-B14F-4D97-AF65-F5344CB8AC3E}">
        <p14:creationId xmlns:p14="http://schemas.microsoft.com/office/powerpoint/2010/main" val="10122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9CF6B-9274-6FBE-D845-AC424FD7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98226-AD2D-0F6A-50AC-482A77D5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1452"/>
            <a:ext cx="8729374" cy="391193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D5365784-4F3C-383F-A8E0-E6D30C4E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05" y="190907"/>
            <a:ext cx="7557495" cy="1180693"/>
          </a:xfrm>
        </p:spPr>
        <p:txBody>
          <a:bodyPr>
            <a:normAutofit fontScale="90000"/>
          </a:bodyPr>
          <a:lstStyle/>
          <a:p>
            <a:pPr lvl="0" indent="457200" fontAlgn="base">
              <a:spcAft>
                <a:spcPct val="0"/>
              </a:spcAft>
            </a:pPr>
            <a:r>
              <a:rPr lang="en-US" altLang="en-US" sz="3300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Table 1: Simple-minded correlation between Δ</a:t>
            </a:r>
            <a:r>
              <a:rPr lang="en-US" altLang="en-US" sz="800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3300" i="1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s</a:t>
            </a:r>
            <a:r>
              <a:rPr lang="en-US" altLang="en-US" sz="3300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and (Δ</a:t>
            </a:r>
            <a:r>
              <a:rPr lang="en-US" altLang="en-US" sz="800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3300" i="1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Res</a:t>
            </a:r>
            <a:r>
              <a:rPr lang="en-US" altLang="en-US" sz="3300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)/</a:t>
            </a:r>
            <a:r>
              <a:rPr lang="en-US" altLang="en-US" sz="3300" i="1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MB</a:t>
            </a:r>
            <a:r>
              <a:rPr lang="en-US" altLang="en-US" sz="3300" dirty="0">
                <a:latin typeface="+mn-lt"/>
                <a:cs typeface="Arial" pitchFamily="34" charset="0"/>
              </a:rPr>
              <a:t>.      </a:t>
            </a:r>
            <a:r>
              <a:rPr lang="en-US" altLang="en-US" sz="2700" dirty="0">
                <a:latin typeface="+mn-lt"/>
                <a:cs typeface="Arial" pitchFamily="34" charset="0"/>
              </a:rPr>
              <a:t>(Monthly, </a:t>
            </a:r>
            <a:r>
              <a:rPr lang="en-US" altLang="en-US" sz="2700" dirty="0">
                <a:solidFill>
                  <a:srgbClr val="222222"/>
                </a:solidFill>
                <a:latin typeface="+mn-lt"/>
                <a:ea typeface="Calibri" pitchFamily="34" charset="0"/>
                <a:cs typeface="Arial" pitchFamily="34" charset="0"/>
              </a:rPr>
              <a:t>2001-2023)</a:t>
            </a:r>
            <a:endParaRPr lang="en-US" sz="2700" dirty="0"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8A241F-7FFF-8721-61EE-88F1D132B5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5710535"/>
            <a:ext cx="554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Corr. &gt; 0.25:  Systematic managed floaters</a:t>
            </a: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29276D62-DDF8-42C3-787B-A309AF9356AD}"/>
              </a:ext>
            </a:extLst>
          </p:cNvPr>
          <p:cNvSpPr/>
          <p:nvPr/>
        </p:nvSpPr>
        <p:spPr>
          <a:xfrm>
            <a:off x="213898" y="1716127"/>
            <a:ext cx="3070607" cy="33292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9DEC76A5-2289-3305-496C-419563E682EF}"/>
              </a:ext>
            </a:extLst>
          </p:cNvPr>
          <p:cNvSpPr/>
          <p:nvPr/>
        </p:nvSpPr>
        <p:spPr>
          <a:xfrm>
            <a:off x="222806" y="4746926"/>
            <a:ext cx="3070607" cy="33528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58171062-1C99-50AA-2311-A59C8F221BD2}"/>
              </a:ext>
            </a:extLst>
          </p:cNvPr>
          <p:cNvSpPr/>
          <p:nvPr/>
        </p:nvSpPr>
        <p:spPr>
          <a:xfrm>
            <a:off x="215881" y="5191695"/>
            <a:ext cx="3070607" cy="33528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BA925-021E-66E2-33AD-D456B9D176F4}"/>
              </a:ext>
            </a:extLst>
          </p:cNvPr>
          <p:cNvSpPr txBox="1"/>
          <p:nvPr/>
        </p:nvSpPr>
        <p:spPr>
          <a:xfrm>
            <a:off x="597728" y="6108360"/>
            <a:ext cx="184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Corr. &lt; 0.15: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704955-DCF5-2243-B423-BBEE022C5FD0}"/>
              </a:ext>
            </a:extLst>
          </p:cNvPr>
          <p:cNvSpPr txBox="1"/>
          <p:nvPr/>
        </p:nvSpPr>
        <p:spPr>
          <a:xfrm>
            <a:off x="2308087" y="6103896"/>
            <a:ext cx="198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free floaters,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64651-2CD3-792C-400E-2561B4BD9640}"/>
              </a:ext>
            </a:extLst>
          </p:cNvPr>
          <p:cNvSpPr txBox="1"/>
          <p:nvPr/>
        </p:nvSpPr>
        <p:spPr>
          <a:xfrm>
            <a:off x="5245925" y="6087656"/>
            <a:ext cx="242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&amp; miscellaneous.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5898A-85CC-2A75-7DF5-4F2832AA3ECC}"/>
              </a:ext>
            </a:extLst>
          </p:cNvPr>
          <p:cNvSpPr txBox="1"/>
          <p:nvPr/>
        </p:nvSpPr>
        <p:spPr>
          <a:xfrm>
            <a:off x="4163649" y="6103895"/>
            <a:ext cx="101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fixers,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B420BA2-294D-0C47-CBDA-4AAD4023C2CE}"/>
              </a:ext>
            </a:extLst>
          </p:cNvPr>
          <p:cNvSpPr/>
          <p:nvPr/>
        </p:nvSpPr>
        <p:spPr>
          <a:xfrm>
            <a:off x="3425906" y="2602675"/>
            <a:ext cx="2725511" cy="3572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99E88812-F209-10F5-D910-22DAA33049B1}"/>
              </a:ext>
            </a:extLst>
          </p:cNvPr>
          <p:cNvSpPr/>
          <p:nvPr/>
        </p:nvSpPr>
        <p:spPr>
          <a:xfrm>
            <a:off x="3507057" y="3440876"/>
            <a:ext cx="2615668" cy="3572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74736F3C-EF32-5BBF-8118-344A657C5EED}"/>
              </a:ext>
            </a:extLst>
          </p:cNvPr>
          <p:cNvSpPr/>
          <p:nvPr/>
        </p:nvSpPr>
        <p:spPr>
          <a:xfrm>
            <a:off x="3505082" y="3869376"/>
            <a:ext cx="2615668" cy="3572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AEEC2B82-85AB-0897-55B1-F81877D93DF3}"/>
              </a:ext>
            </a:extLst>
          </p:cNvPr>
          <p:cNvSpPr/>
          <p:nvPr/>
        </p:nvSpPr>
        <p:spPr>
          <a:xfrm>
            <a:off x="3452750" y="5169726"/>
            <a:ext cx="2615668" cy="3572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73C5E1AA-8636-4C00-CB39-66DABF915950}"/>
              </a:ext>
            </a:extLst>
          </p:cNvPr>
          <p:cNvSpPr/>
          <p:nvPr/>
        </p:nvSpPr>
        <p:spPr>
          <a:xfrm>
            <a:off x="6375932" y="1752600"/>
            <a:ext cx="2615668" cy="3572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923EF986-652F-EE7E-2190-435A38205435}"/>
              </a:ext>
            </a:extLst>
          </p:cNvPr>
          <p:cNvSpPr/>
          <p:nvPr/>
        </p:nvSpPr>
        <p:spPr>
          <a:xfrm>
            <a:off x="6400800" y="2209800"/>
            <a:ext cx="2615668" cy="3572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73710036-A99E-1AA0-8295-3EAB13C679D6}"/>
              </a:ext>
            </a:extLst>
          </p:cNvPr>
          <p:cNvSpPr/>
          <p:nvPr/>
        </p:nvSpPr>
        <p:spPr>
          <a:xfrm>
            <a:off x="6375932" y="3043051"/>
            <a:ext cx="2615668" cy="3572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08F184BD-10D9-8372-00B0-3E67D805733E}"/>
              </a:ext>
            </a:extLst>
          </p:cNvPr>
          <p:cNvSpPr/>
          <p:nvPr/>
        </p:nvSpPr>
        <p:spPr>
          <a:xfrm>
            <a:off x="6352182" y="3881250"/>
            <a:ext cx="2615668" cy="3572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F4B5D137-FDE9-36F8-B28B-4D7D3C6730E1}"/>
              </a:ext>
            </a:extLst>
          </p:cNvPr>
          <p:cNvSpPr/>
          <p:nvPr/>
        </p:nvSpPr>
        <p:spPr>
          <a:xfrm>
            <a:off x="6375932" y="4748151"/>
            <a:ext cx="2615668" cy="3572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4F16EA94-9277-9125-403B-6666739A000D}"/>
              </a:ext>
            </a:extLst>
          </p:cNvPr>
          <p:cNvSpPr/>
          <p:nvPr/>
        </p:nvSpPr>
        <p:spPr>
          <a:xfrm>
            <a:off x="6375932" y="5188526"/>
            <a:ext cx="2615668" cy="3572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829AAEB1-D561-7E79-0A61-DD25F1F9461E}"/>
              </a:ext>
            </a:extLst>
          </p:cNvPr>
          <p:cNvSpPr/>
          <p:nvPr/>
        </p:nvSpPr>
        <p:spPr>
          <a:xfrm>
            <a:off x="205993" y="2197925"/>
            <a:ext cx="3070607" cy="33292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4F7F7E0F-0ECC-0341-9469-FD74FC96BAAA}"/>
              </a:ext>
            </a:extLst>
          </p:cNvPr>
          <p:cNvSpPr/>
          <p:nvPr/>
        </p:nvSpPr>
        <p:spPr>
          <a:xfrm>
            <a:off x="228600" y="3465198"/>
            <a:ext cx="3070607" cy="33292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5BF3BCC0-FD28-0DA4-B54E-8112C7785548}"/>
              </a:ext>
            </a:extLst>
          </p:cNvPr>
          <p:cNvSpPr/>
          <p:nvPr/>
        </p:nvSpPr>
        <p:spPr>
          <a:xfrm>
            <a:off x="3481450" y="4331525"/>
            <a:ext cx="2791461" cy="33292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20BFBCAA-D455-A7A3-EC77-EE3CAC7DA17C}"/>
              </a:ext>
            </a:extLst>
          </p:cNvPr>
          <p:cNvSpPr/>
          <p:nvPr/>
        </p:nvSpPr>
        <p:spPr>
          <a:xfrm>
            <a:off x="228600" y="3903618"/>
            <a:ext cx="3070607" cy="332927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A8A9E1A1-60A5-B002-CCB4-EF471F4A0064}"/>
              </a:ext>
            </a:extLst>
          </p:cNvPr>
          <p:cNvSpPr/>
          <p:nvPr/>
        </p:nvSpPr>
        <p:spPr>
          <a:xfrm>
            <a:off x="228600" y="4323982"/>
            <a:ext cx="3070607" cy="332927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005DC79F-3119-9D3C-3582-AC88A49EAF76}"/>
              </a:ext>
            </a:extLst>
          </p:cNvPr>
          <p:cNvSpPr/>
          <p:nvPr/>
        </p:nvSpPr>
        <p:spPr>
          <a:xfrm>
            <a:off x="3481450" y="4791891"/>
            <a:ext cx="2669967" cy="332927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4367416E-99D1-51AA-0029-253D861AC758}"/>
              </a:ext>
            </a:extLst>
          </p:cNvPr>
          <p:cNvSpPr/>
          <p:nvPr/>
        </p:nvSpPr>
        <p:spPr>
          <a:xfrm>
            <a:off x="3496491" y="1730835"/>
            <a:ext cx="2669967" cy="332927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DC619B8D-623A-BB0D-0190-9428D2979EB8}"/>
              </a:ext>
            </a:extLst>
          </p:cNvPr>
          <p:cNvSpPr/>
          <p:nvPr/>
        </p:nvSpPr>
        <p:spPr>
          <a:xfrm>
            <a:off x="6442995" y="2649582"/>
            <a:ext cx="2538637" cy="30480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2B25E792-6AB3-DF09-0418-C2D5B77B55A3}"/>
              </a:ext>
            </a:extLst>
          </p:cNvPr>
          <p:cNvSpPr/>
          <p:nvPr/>
        </p:nvSpPr>
        <p:spPr>
          <a:xfrm>
            <a:off x="6452963" y="3496491"/>
            <a:ext cx="2538637" cy="30480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  <p:bldP spid="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V) The final exercise: </a:t>
            </a:r>
            <a:br>
              <a:rPr lang="en-US" sz="4000" dirty="0"/>
            </a:br>
            <a:r>
              <a:rPr lang="en-US" sz="4000" dirty="0"/>
              <a:t>Does the regime choice matter?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Does it make a difference for the real exchange rate?</a:t>
            </a:r>
            <a:br>
              <a:rPr lang="en-US" sz="800" dirty="0"/>
            </a:br>
            <a:endParaRPr lang="en-US" sz="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Null hypothesis:  </a:t>
            </a:r>
            <a:br>
              <a:rPr lang="en-US" sz="2800" dirty="0"/>
            </a:br>
            <a:r>
              <a:rPr lang="en-US" sz="2800" dirty="0"/>
              <a:t>Shocks produce the same real exchange rate regardless: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They show up in nominal exchange rate under floating,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in price level if exchange rate is fixed.</a:t>
            </a:r>
            <a:br>
              <a:rPr lang="en-US" sz="800" dirty="0"/>
            </a:br>
            <a:endParaRPr lang="en-US" sz="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Alternative hypothesis: A positive external shock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will lead to real appreciation, under floating;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the same under systematic managed floating, but less;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no real appreciation in SR, if nominal exchange rate is fixed.</a:t>
            </a:r>
            <a:br>
              <a:rPr lang="en-US" sz="800" dirty="0"/>
            </a:br>
            <a:endParaRPr lang="en-US" sz="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Econometric tests use two external shock measures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For emerging markets: the VIX;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For commodity exporters: a country-specific index of $ global prices for the oil, minerals, &amp; agricultural products it exports.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Summary of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offer the idea of a “systematic managed float,”</a:t>
            </a:r>
          </a:p>
          <a:p>
            <a:pPr lvl="1"/>
            <a:r>
              <a:rPr lang="en-US" dirty="0"/>
              <a:t>defined as </a:t>
            </a:r>
            <a:r>
              <a:rPr lang="en-US" dirty="0" err="1"/>
              <a:t>fx</a:t>
            </a:r>
            <a:r>
              <a:rPr lang="en-US" dirty="0"/>
              <a:t> intervention that is systematic as </a:t>
            </a:r>
            <a:br>
              <a:rPr lang="en-US" dirty="0"/>
            </a:br>
            <a:r>
              <a:rPr lang="en-US" dirty="0"/>
              <a:t>a proportion of total Exchange Market Pressure,</a:t>
            </a:r>
            <a:endParaRPr lang="en-US" baseline="-25000" dirty="0"/>
          </a:p>
          <a:p>
            <a:pPr lvl="1"/>
            <a:r>
              <a:rPr lang="en-US" dirty="0"/>
              <a:t>identified as countries with </a:t>
            </a:r>
            <a:br>
              <a:rPr lang="en-US" dirty="0"/>
            </a:br>
            <a:r>
              <a:rPr lang="en-US" dirty="0"/>
              <a:t>Correlation between </a:t>
            </a:r>
            <a:r>
              <a:rPr lang="en-US" altLang="en-US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Δ </a:t>
            </a:r>
            <a:r>
              <a:rPr lang="en-US" altLang="en-US" i="1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s</a:t>
            </a:r>
            <a:r>
              <a:rPr lang="en-US" altLang="en-US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and (Δ</a:t>
            </a:r>
            <a:r>
              <a:rPr lang="en-US" altLang="en-US" sz="1300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i="1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Res</a:t>
            </a:r>
            <a:r>
              <a:rPr lang="en-US" altLang="en-US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)/</a:t>
            </a:r>
            <a:r>
              <a:rPr lang="en-US" altLang="en-US" i="1" dirty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MB</a:t>
            </a:r>
            <a:r>
              <a:rPr lang="en-US" dirty="0"/>
              <a:t>   &gt; 0.25;</a:t>
            </a:r>
            <a:br>
              <a:rPr lang="en-US" dirty="0"/>
            </a:br>
            <a:endParaRPr lang="en-US" sz="200" dirty="0"/>
          </a:p>
          <a:p>
            <a:pPr marL="914400" lvl="2" indent="0">
              <a:buNone/>
            </a:pPr>
            <a:endParaRPr lang="en-US" sz="200" dirty="0"/>
          </a:p>
          <a:p>
            <a:pPr fontAlgn="t"/>
            <a:r>
              <a:rPr lang="en-US" dirty="0"/>
              <a:t>7 examples of systematic managed floaters:</a:t>
            </a:r>
            <a:br>
              <a:rPr lang="en-US" sz="3100" dirty="0"/>
            </a:br>
            <a:r>
              <a:rPr lang="en-US" sz="2400" dirty="0"/>
              <a:t>S. Korea, Malaysia, Peru, Philippines, Russia, S. Africa &amp; Thailand.</a:t>
            </a:r>
            <a:br>
              <a:rPr lang="en-US" sz="1600" dirty="0"/>
            </a:br>
            <a:endParaRPr lang="en-US" sz="1600" dirty="0"/>
          </a:p>
          <a:p>
            <a:pPr fontAlgn="t">
              <a:lnSpc>
                <a:spcPct val="90000"/>
              </a:lnSpc>
              <a:spcBef>
                <a:spcPts val="0"/>
              </a:spcBef>
            </a:pPr>
            <a:r>
              <a:rPr lang="en-US" sz="3100" dirty="0"/>
              <a:t>The choice of regime matters: External shocks are reflected in the RER for systematic managed floaters, more often than for firm-fixers,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3100" dirty="0"/>
              <a:t>and less often than for free-floaters.</a:t>
            </a:r>
          </a:p>
          <a:p>
            <a:pPr fontAlgn="t"/>
            <a:endParaRPr lang="en-US" sz="3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Systematic Managed Floating </a:t>
            </a:r>
            <a:br>
              <a:rPr lang="en-US" sz="4900" b="1" dirty="0"/>
            </a:br>
            <a:br>
              <a:rPr lang="en-US" sz="4000" b="1" dirty="0"/>
            </a:br>
            <a:r>
              <a:rPr lang="en-US" sz="4000" dirty="0"/>
              <a:t>Jeffrey Frankel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612744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507786"/>
              </p:ext>
            </p:extLst>
          </p:nvPr>
        </p:nvGraphicFramePr>
        <p:xfrm>
          <a:off x="228600" y="1289398"/>
          <a:ext cx="8534399" cy="5187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 INDIA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(1)</a:t>
                      </a:r>
                      <a:endParaRPr lang="en-US" sz="2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(2)</a:t>
                      </a:r>
                      <a:endParaRPr lang="en-US" sz="2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(3)</a:t>
                      </a:r>
                      <a:endParaRPr lang="en-US" sz="2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(4)</a:t>
                      </a:r>
                      <a:endParaRPr lang="en-US" sz="2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(5)</a:t>
                      </a:r>
                      <a:endParaRPr lang="en-US" sz="2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VARIABLES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11/3/2008-9/9/2009</a:t>
                      </a:r>
                      <a:endParaRPr lang="en-US" sz="2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9/10/2009-11/22/2012</a:t>
                      </a:r>
                      <a:endParaRPr lang="en-US" sz="2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11/23/2012-10/1/2013</a:t>
                      </a:r>
                      <a:endParaRPr lang="en-US" sz="2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10/2/2013-4/7/2015</a:t>
                      </a:r>
                      <a:endParaRPr lang="en-US" sz="2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4/8/2015-2/28/2017</a:t>
                      </a:r>
                      <a:endParaRPr lang="en-US" sz="2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$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0.472***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0.416***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0.440***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0.461***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0.480***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(0.016)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(0.007)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(0.012)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eur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0.349***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0.360***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0.379***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0.356***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0.330***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(0.021)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(0.006)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jpn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0.099***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0.128***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0.086***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0.065***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0.080***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(0.012)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(0.009)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(0.003)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Δ EMP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0.901***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0.988***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0.994***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0.964***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0.983***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(0.024)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(0.006)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-0.000***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-0.000***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-0.000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Constant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0.017***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-0.001***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-0.019***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0.007***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(0.001)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(0.001)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Observations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214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R2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0.973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0.993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0.982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gbp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0.080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0.096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0.095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0.117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0.109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64770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(Robust standard errors in parentheses.)    *** p&lt;0.01,  ** p&lt;0.05,  * p&lt;0.1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95992"/>
            <a:ext cx="8686800" cy="1199408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Appendix 1: Estimates for two Asian currencies, </a:t>
            </a:r>
            <a:br>
              <a:rPr lang="en-US" sz="3300" dirty="0"/>
            </a:br>
            <a:r>
              <a:rPr lang="en-US" sz="2900" dirty="0"/>
              <a:t>using the Frankel-Wei-Xie technique to </a:t>
            </a:r>
            <a:r>
              <a:rPr lang="en-US" sz="2600" dirty="0"/>
              <a:t>explain </a:t>
            </a:r>
            <a:r>
              <a:rPr lang="el-GR" sz="2600" dirty="0"/>
              <a:t>Δ</a:t>
            </a:r>
            <a:r>
              <a:rPr lang="en-US" sz="2600" dirty="0"/>
              <a:t> value of currency </a:t>
            </a:r>
            <a:br>
              <a:rPr lang="en-US" sz="2600" dirty="0"/>
            </a:br>
            <a:r>
              <a:rPr lang="en-US" sz="1800" dirty="0"/>
              <a:t>with  </a:t>
            </a:r>
            <a:r>
              <a:rPr lang="el-GR" sz="1800" dirty="0"/>
              <a:t>γ</a:t>
            </a:r>
            <a:r>
              <a:rPr lang="en-US" sz="1800" dirty="0"/>
              <a:t> constrained to 1.0, in calculation of EMP.  From Frankel (2019).</a:t>
            </a:r>
          </a:p>
        </p:txBody>
      </p:sp>
    </p:spTree>
    <p:extLst>
      <p:ext uri="{BB962C8B-B14F-4D97-AF65-F5344CB8AC3E}">
        <p14:creationId xmlns:p14="http://schemas.microsoft.com/office/powerpoint/2010/main" val="2655703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205560"/>
              </p:ext>
            </p:extLst>
          </p:nvPr>
        </p:nvGraphicFramePr>
        <p:xfrm>
          <a:off x="304802" y="914400"/>
          <a:ext cx="8534398" cy="4981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8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800" b="1" dirty="0">
                          <a:effectLst/>
                        </a:rPr>
                        <a:t>CHINA</a:t>
                      </a:r>
                      <a:endParaRPr lang="en-US" sz="28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(1)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(2)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(3)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(4)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(5)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2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VARIABLES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6/8/2011-1/2/2013</a:t>
                      </a:r>
                      <a:endParaRPr lang="en-US" sz="2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1/3/2013-9/3/2013</a:t>
                      </a:r>
                      <a:endParaRPr lang="en-US" sz="2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9/4/2013-2/3/2015</a:t>
                      </a:r>
                      <a:endParaRPr lang="en-US" sz="2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2/4/2015-4/1/2016</a:t>
                      </a:r>
                      <a:endParaRPr lang="en-US" sz="2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4/4/2016-4/28/2017</a:t>
                      </a:r>
                      <a:endParaRPr lang="en-US" sz="2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USA $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0.448***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0.501***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0.457***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0.509***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0.484***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(0.007)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(0.014)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(0.008)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Eur</a:t>
                      </a:r>
                      <a:r>
                        <a:rPr lang="en-US" sz="2400" dirty="0">
                          <a:effectLst/>
                        </a:rPr>
                        <a:t> €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0.345***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0.328***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0.358***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0.316***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0.331***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(0.006)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(0.007)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(0.006)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Jpn</a:t>
                      </a:r>
                      <a:r>
                        <a:rPr lang="en-US" sz="2400" dirty="0">
                          <a:effectLst/>
                        </a:rPr>
                        <a:t> ¥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0.099***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0.078***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0.066***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0.069***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0.078***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(0.004)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Δ EMP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0.951***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0.895***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0.961***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0.926***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0.972***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(0.012)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(0.025)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(0.014)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(0.013)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(0.012)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Constant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-0.002***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-0.013***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-0.003***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-0.005***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-0.002***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(0.001)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(0.000)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(0.001)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(0.001)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Observations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393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168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354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269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0.997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0.998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0.995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0.996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0.999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Gbp</a:t>
                      </a:r>
                      <a:r>
                        <a:rPr lang="en-US" sz="1600" dirty="0">
                          <a:effectLst/>
                        </a:rPr>
                        <a:t> £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0.108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0.093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0.118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0.106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0.108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(Robust standard errors in parentheses.)    *** p&lt;0.01,  ** p&lt;0.05,  * p&lt;0.1</a:t>
            </a:r>
          </a:p>
          <a:p>
            <a:r>
              <a:rPr lang="en-US" dirty="0"/>
              <a:t>        </a:t>
            </a:r>
            <a:r>
              <a:rPr lang="el-GR" sz="1800" dirty="0"/>
              <a:t>γ</a:t>
            </a:r>
            <a:r>
              <a:rPr lang="en-US" sz="1800" dirty="0"/>
              <a:t> constrained to 1.0, in calculation of EMP. From Frankel (2019).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5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Countries’ choice of exchange rate regimes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724400"/>
          </a:xfrm>
        </p:spPr>
        <p:txBody>
          <a:bodyPr>
            <a:normAutofit/>
          </a:bodyPr>
          <a:lstStyle/>
          <a:p>
            <a:r>
              <a:rPr lang="en-US" dirty="0"/>
              <a:t>A majority neither free float nor firmly peg.</a:t>
            </a:r>
            <a:br>
              <a:rPr lang="en-US" sz="1500" dirty="0"/>
            </a:br>
            <a:endParaRPr lang="en-US" sz="1500" dirty="0"/>
          </a:p>
          <a:p>
            <a:r>
              <a:rPr lang="en-US" dirty="0"/>
              <a:t>Intermediate exchange rate regimes, then. </a:t>
            </a:r>
          </a:p>
          <a:p>
            <a:pPr lvl="1"/>
            <a:r>
              <a:rPr lang="en-US" dirty="0"/>
              <a:t>But, in practice, they also seldom obey well-defined </a:t>
            </a:r>
            <a:br>
              <a:rPr lang="en-US" dirty="0"/>
            </a:br>
            <a:r>
              <a:rPr lang="en-US" dirty="0"/>
              <a:t>target zones or basket pegs.  </a:t>
            </a:r>
            <a:br>
              <a:rPr lang="en-US" dirty="0"/>
            </a:br>
            <a:endParaRPr lang="en-US" sz="900" dirty="0"/>
          </a:p>
          <a:p>
            <a:pPr lvl="1">
              <a:spcBef>
                <a:spcPts val="0"/>
              </a:spcBef>
            </a:pPr>
            <a:r>
              <a:rPr lang="en-US" dirty="0"/>
              <a:t>Proposed: a regime of “systematic managed floating,”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   where the central bank regularly responds to changes </a:t>
            </a:r>
            <a:br>
              <a:rPr lang="en-US" dirty="0"/>
            </a:br>
            <a:r>
              <a:rPr lang="en-US" dirty="0"/>
              <a:t>   in total exchange market pressure  by </a:t>
            </a:r>
          </a:p>
          <a:p>
            <a:pPr lvl="2"/>
            <a:r>
              <a:rPr lang="en-US" sz="2500" dirty="0"/>
              <a:t>allowing some fraction to be reflected as </a:t>
            </a:r>
            <a:r>
              <a:rPr lang="el-GR" sz="2500" dirty="0"/>
              <a:t>Δ</a:t>
            </a:r>
            <a:r>
              <a:rPr lang="en-US" sz="2500" dirty="0"/>
              <a:t> exchange rate, </a:t>
            </a:r>
          </a:p>
          <a:p>
            <a:pPr lvl="2"/>
            <a:r>
              <a:rPr lang="en-US" sz="2500" dirty="0"/>
              <a:t>the remaining fraction to be absorbed as </a:t>
            </a:r>
            <a:r>
              <a:rPr lang="el-GR" sz="2500" dirty="0"/>
              <a:t>Δ </a:t>
            </a:r>
            <a:r>
              <a:rPr lang="en-US" sz="2500" dirty="0"/>
              <a:t>FX reserves</a:t>
            </a:r>
            <a:r>
              <a:rPr lang="en-US" sz="15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-76200"/>
            <a:ext cx="901142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Appendix 2: Effects of Shocks on Real Exchange 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38430"/>
              </p:ext>
            </p:extLst>
          </p:nvPr>
        </p:nvGraphicFramePr>
        <p:xfrm>
          <a:off x="47016" y="2157271"/>
          <a:ext cx="9067800" cy="3967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1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5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8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(2)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(3)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(4)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(5)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(6)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(7)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(8)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VARIABLES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 Kong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Korea, 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Malaysia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Philippines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Singapore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Thailand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Turkey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Log of VIX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-0.006*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-0.047***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-0.009*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-0.011***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-0.005***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-0.011***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-0.019***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(0.009)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(0.005)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(0.002)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(0.006)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REER Lag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0.993***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0.987***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0.874***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0.935***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0.996***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0.997***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0.970***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0.955***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(0.008)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(0.012)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(0.027)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(0.028)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(0.007)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(0.005)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(0.024)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(0.016)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Constant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0.703***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0.326**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0.171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0.254***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(0.035)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(0.056)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(0.141)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(0.126)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(0.033)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(0.026)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(0.112)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(0.077)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Observatns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0.928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0.904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0.986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0.954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0.956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50823"/>
              </p:ext>
            </p:extLst>
          </p:nvPr>
        </p:nvGraphicFramePr>
        <p:xfrm>
          <a:off x="2008760" y="6163861"/>
          <a:ext cx="5492887" cy="301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 Robust standard errors in parentheses; *** p&lt;0.01, ** p&lt;0.05, * p&lt;0.1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1700022"/>
            <a:ext cx="88002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/>
              <a:t>A:   Effect of VIX Shocks on Real Exchange Rates among Asia Non-Commodity-Exporters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64513"/>
            <a:ext cx="91265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Adverse shock =&gt; </a:t>
            </a:r>
            <a:r>
              <a:rPr lang="en-US" sz="2300" b="1" dirty="0">
                <a:solidFill>
                  <a:srgbClr val="7030A0"/>
                </a:solidFill>
              </a:rPr>
              <a:t>real depreciation, for all 7 systematic managed floaters;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1245513"/>
            <a:ext cx="43963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but not for the firm fixer, Hong Kong.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94688" y="2557678"/>
            <a:ext cx="7010400" cy="119974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94360" y="2557678"/>
            <a:ext cx="914400" cy="121920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540D4-89D4-1B2B-78BD-6E23CE899D56}"/>
              </a:ext>
            </a:extLst>
          </p:cNvPr>
          <p:cNvSpPr txBox="1"/>
          <p:nvPr/>
        </p:nvSpPr>
        <p:spPr>
          <a:xfrm>
            <a:off x="3602182" y="6488668"/>
            <a:ext cx="21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Frankel (2019).</a:t>
            </a:r>
          </a:p>
        </p:txBody>
      </p:sp>
    </p:spTree>
    <p:extLst>
      <p:ext uri="{BB962C8B-B14F-4D97-AF65-F5344CB8AC3E}">
        <p14:creationId xmlns:p14="http://schemas.microsoft.com/office/powerpoint/2010/main" val="31409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2600" dirty="0"/>
              <a:t>Many firm-fixers show no effect of commodity price shocks on the RER, including oil-exporters: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826925"/>
              </p:ext>
            </p:extLst>
          </p:nvPr>
        </p:nvGraphicFramePr>
        <p:xfrm>
          <a:off x="228601" y="2074860"/>
          <a:ext cx="8610599" cy="3713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(13)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(17)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(18)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Bahrain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Brunei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Kuwait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Qatar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Saudi A.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UAE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Commodity Price Indices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0.004***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0.003*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0.004**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(0.004)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(0.001)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(0.002)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(0.002)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(0.020)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REER Lag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0.979***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0.980***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0.996***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1.001***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1.015***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0.942***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(0.021)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(0.008)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(0.049)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Constant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0.094**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-0.003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-0.069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0.273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(0.095)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(0.039)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(0.049)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(0.059)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(0.048)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(0.233)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Observatns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227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0.936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3988" y="2074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89413"/>
              </p:ext>
            </p:extLst>
          </p:nvPr>
        </p:nvGraphicFramePr>
        <p:xfrm>
          <a:off x="2100263" y="6096000"/>
          <a:ext cx="4605337" cy="268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4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 Robust standard errors in parentheses; *** p&lt;0.01, ** p&lt;0.05, * p&lt;0.1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158109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B:  Effect of Commodity Shocks on RERs among Firm-fixing Oil-Exporters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600" y="2362200"/>
            <a:ext cx="990600" cy="146725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34000" y="2362200"/>
            <a:ext cx="1066800" cy="146725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772400" y="2362200"/>
            <a:ext cx="1066800" cy="146725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3450" y="645325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† Brunei is an exception: a highly significant effect, perhaps because its hard peg is to Singapore.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657600" y="230545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†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28" y="274638"/>
            <a:ext cx="8991600" cy="7921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All four floaters show significant RER effects of commodity prices.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841446"/>
              </p:ext>
            </p:extLst>
          </p:nvPr>
        </p:nvGraphicFramePr>
        <p:xfrm>
          <a:off x="381000" y="1676398"/>
          <a:ext cx="8458200" cy="403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6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(2)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(10)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(11)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(16)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(21)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VARIABLES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Australia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</a:t>
                      </a:r>
                      <a:r>
                        <a:rPr lang="en-US" sz="1800" dirty="0" err="1">
                          <a:effectLst/>
                        </a:rPr>
                        <a:t>Zeald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Indonesia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Papua 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Kazakhstan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Mongolia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Commodity Price Indices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0.038***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0.086**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0.091***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0.025***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0.014***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0.044***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(0.015)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(0.042)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(0.033)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(0.006)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(0.005)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(0.015)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REER Lag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0.944***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0.955***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0.890***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0.963***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0.958***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0.946***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(0.019)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(0.022)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(0.041)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(0.013)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(0.018)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(0.025)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Constant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0.269***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0.244**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0.535***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0.187***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0.198**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0.264**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(0.092)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(0.114)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(0.197)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(0.062)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(0.084)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(0.118)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Observations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0.983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0.973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0. 965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0.968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5438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30868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C:  Effect of Commodity Shocks on RERs among Asia/Pacific Commodity-Exporters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08070"/>
              </p:ext>
            </p:extLst>
          </p:nvPr>
        </p:nvGraphicFramePr>
        <p:xfrm>
          <a:off x="2100263" y="5867400"/>
          <a:ext cx="4605337" cy="268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4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 Robust standard errors in parentheses; *** p&lt;0.01, ** p&lt;0.05, * p&lt;0.1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828800" y="2457857"/>
            <a:ext cx="1066800" cy="381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62072" y="2448128"/>
            <a:ext cx="1066800" cy="381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/>
              <a:t>Among other commodity exporters,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62755"/>
              </p:ext>
            </p:extLst>
          </p:nvPr>
        </p:nvGraphicFramePr>
        <p:xfrm>
          <a:off x="76200" y="1981494"/>
          <a:ext cx="8915398" cy="3729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16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(3)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(6)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(7)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(8)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(5)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(15)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(19)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Brazil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S.</a:t>
                      </a:r>
                      <a:r>
                        <a:rPr lang="en-US" sz="1800" b="0" baseline="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Africa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Colombia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Ecuador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Peru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Canada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Russia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8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Commodity Price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Indices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0.144***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0.000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0.011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0.010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0.008**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0.012*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0.013***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0.033**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(0.052)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(0.010)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(0.008)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(0.010)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(0.004)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(0.006)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(0.004)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(0.016)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REER Lag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0.952***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0.970</a:t>
                      </a:r>
                      <a:r>
                        <a:rPr lang="en-US" sz="1500" b="0" dirty="0">
                          <a:effectLst/>
                        </a:rPr>
                        <a:t>***</a:t>
                      </a:r>
                      <a:endParaRPr lang="en-US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0.981***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0.965***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0.970***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0.960***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0.939***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0.926***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(0.017)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(0.021)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(0.016)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(0.036)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(0.013)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(0.014)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(0.019)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(0.028)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Constant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0.229***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0.138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0.091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0.170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0.138**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0.170***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0.279***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0.349***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(0.079)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(0.095)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(0.077)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(0.170)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(0.059)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(0.064)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(0.086)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(0.130)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Observatns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227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227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227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227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227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227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0.928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0.963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0.935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0.965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0.984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0.974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5240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B:   Effect of Commodity Shocks on RERs among  Non-Asia Commodity-Exporters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29398"/>
              </p:ext>
            </p:extLst>
          </p:nvPr>
        </p:nvGraphicFramePr>
        <p:xfrm>
          <a:off x="2100263" y="5867400"/>
          <a:ext cx="4605337" cy="268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4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 Robust standard errors in parentheses; *** p&lt;0.01, ** p&lt;0.05, * p&lt;0.1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019800" y="2286000"/>
            <a:ext cx="914400" cy="1143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998912" y="2286000"/>
            <a:ext cx="969818" cy="1143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29764" y="2286000"/>
            <a:ext cx="865908" cy="1143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020456" y="2276271"/>
            <a:ext cx="968344" cy="115272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134585" y="2276271"/>
            <a:ext cx="828471" cy="114300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48384" y="2276272"/>
            <a:ext cx="969818" cy="12192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609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/>
              <a:t>Commodity shocks have no significant RER effect in the firm-fixer (Ecuador)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990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030A0"/>
                </a:solidFill>
              </a:rPr>
              <a:t>but do in most of the managed floaters.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†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055" y="6400800"/>
            <a:ext cx="7892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† South Africa is an exception.   But it shows a positive effect in IV regressions on the BoP.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A6C6-149B-FFAE-91D3-B1B6ED52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1F54-4A0A-80ED-393B-35D943EB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525963"/>
          </a:xfrm>
        </p:spPr>
        <p:txBody>
          <a:bodyPr/>
          <a:lstStyle/>
          <a:p>
            <a:r>
              <a:rPr lang="en-US" dirty="0"/>
              <a:t>I)   Five recent historical episodes</a:t>
            </a: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II)  Four challenges to the relevance of </a:t>
            </a:r>
            <a:br>
              <a:rPr lang="en-US" dirty="0"/>
            </a:br>
            <a:r>
              <a:rPr lang="en-US" dirty="0"/>
              <a:t>      intermediate exchange rate regimes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III) Classification schemes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IV) Criteria to identify systematic managed floats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V) Does the regime choice matter?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75EC8-239B-33CB-8099-3E72DA0C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14B0-932B-E54F-2864-0263F5DF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5402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I) Five recent historical episodes</a:t>
            </a:r>
            <a:br>
              <a:rPr lang="en-US" sz="2700" dirty="0"/>
            </a:br>
            <a:br>
              <a:rPr lang="en-US" sz="2700" dirty="0"/>
            </a:br>
            <a:r>
              <a:rPr lang="en-US" sz="3000" dirty="0"/>
              <a:t>showing direction of Exchange Market Pressure (EMP) </a:t>
            </a:r>
            <a:br>
              <a:rPr lang="en-US" sz="3000" dirty="0"/>
            </a:br>
            <a:r>
              <a:rPr lang="en-US" sz="3000" dirty="0"/>
              <a:t>on smaller countries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25DC5-6284-CA50-58A5-1EF683B6B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665021"/>
            <a:ext cx="8747166" cy="39643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FRB QE2: Jan 2010 – July 2011                   EMP↑</a:t>
            </a:r>
            <a:br>
              <a:rPr lang="en-US" sz="1100" dirty="0">
                <a:latin typeface="+mn-lt"/>
              </a:rPr>
            </a:br>
            <a:endParaRPr lang="en-US" sz="11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Taper tantrum: May 2013 - Dec. 201</a:t>
            </a:r>
            <a:r>
              <a:rPr lang="en-US" dirty="0"/>
              <a:t>3      EMP↓ </a:t>
            </a:r>
            <a:br>
              <a:rPr lang="en-US" sz="1100" dirty="0"/>
            </a:b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>
                <a:latin typeface="+mn-lt"/>
              </a:rPr>
              <a:t>ommodity price fall: Jul 2014-Jan 2016  </a:t>
            </a:r>
            <a:r>
              <a:rPr lang="en-US" dirty="0"/>
              <a:t>EMP↓</a:t>
            </a:r>
            <a:br>
              <a:rPr lang="en-US" sz="900" dirty="0">
                <a:latin typeface="+mn-lt"/>
              </a:rPr>
            </a:br>
            <a:endParaRPr lang="en-US" sz="9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Covid loosening: April 2020 – June 2020  </a:t>
            </a:r>
            <a:r>
              <a:rPr lang="en-US" dirty="0"/>
              <a:t>EMP↑ </a:t>
            </a:r>
            <a:br>
              <a:rPr lang="en-US" sz="900" dirty="0">
                <a:latin typeface="+mn-lt"/>
              </a:rPr>
            </a:br>
            <a:endParaRPr lang="en-US" sz="9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Rapid</a:t>
            </a:r>
            <a:r>
              <a:rPr lang="en-US" dirty="0">
                <a:latin typeface="+mn-lt"/>
              </a:rPr>
              <a:t> tightening: Mar 2022– Nov 2022    EMP↓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  <a:p>
            <a:endParaRPr lang="en-US" sz="900" b="1" dirty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810E7-B162-CF18-F321-2F601889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CCD0-1246-4947-80B3-29C7C2140F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2DB2B25-1255-8727-39DE-95CA2E928D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DB2B25-1255-8727-39DE-95CA2E928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graph showing the currency exchange rate&#10;&#10;Description automatically generated">
            <a:extLst>
              <a:ext uri="{FF2B5EF4-FFF2-40B4-BE49-F238E27FC236}">
                <a16:creationId xmlns:a16="http://schemas.microsoft.com/office/drawing/2014/main" id="{17837446-FB62-F5ED-3EA0-8ABE4D142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88" y="1384986"/>
            <a:ext cx="8280564" cy="5092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616448-E6E7-53E0-D597-D8B6293D870B}"/>
              </a:ext>
            </a:extLst>
          </p:cNvPr>
          <p:cNvSpPr txBox="1"/>
          <p:nvPr/>
        </p:nvSpPr>
        <p:spPr>
          <a:xfrm>
            <a:off x="375594" y="1447800"/>
            <a:ext cx="1787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FIGURE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D532DB-AF4A-5AFA-0152-E0171BF58540}"/>
              </a:ext>
            </a:extLst>
          </p:cNvPr>
          <p:cNvCxnSpPr>
            <a:cxnSpLocks/>
          </p:cNvCxnSpPr>
          <p:nvPr/>
        </p:nvCxnSpPr>
        <p:spPr>
          <a:xfrm flipV="1">
            <a:off x="1615698" y="3284778"/>
            <a:ext cx="6172289" cy="231596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B10B1D6-5AFE-9CEF-1453-FD5AA1E8064D}"/>
              </a:ext>
            </a:extLst>
          </p:cNvPr>
          <p:cNvSpPr txBox="1"/>
          <p:nvPr/>
        </p:nvSpPr>
        <p:spPr>
          <a:xfrm>
            <a:off x="7392173" y="3685121"/>
            <a:ext cx="1494679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less-managed floating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6D292-D78F-1BFF-822F-30A45A23AD2E}"/>
              </a:ext>
            </a:extLst>
          </p:cNvPr>
          <p:cNvSpPr txBox="1"/>
          <p:nvPr/>
        </p:nvSpPr>
        <p:spPr>
          <a:xfrm>
            <a:off x="1363466" y="2438400"/>
            <a:ext cx="1215459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more-managed floating</a:t>
            </a:r>
          </a:p>
        </p:txBody>
      </p:sp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E0F1D075-2DFC-5E90-A22C-BF966C5B0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76800" y="2895600"/>
            <a:ext cx="394854" cy="2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Peru | History, Colors &amp; Symbolism | Britannica">
            <a:extLst>
              <a:ext uri="{FF2B5EF4-FFF2-40B4-BE49-F238E27FC236}">
                <a16:creationId xmlns:a16="http://schemas.microsoft.com/office/drawing/2014/main" id="{37329321-F8F5-2854-CED4-B76BA5F8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13" y="3284778"/>
            <a:ext cx="420833" cy="2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ag of Brazil - Wikipedia">
            <a:extLst>
              <a:ext uri="{FF2B5EF4-FFF2-40B4-BE49-F238E27FC236}">
                <a16:creationId xmlns:a16="http://schemas.microsoft.com/office/drawing/2014/main" id="{2FDE3A75-A268-7FC7-9862-FDB0390B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45" y="4555175"/>
            <a:ext cx="439016" cy="3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azakhstan (UN) Outdoor Flag Nylon">
            <a:extLst>
              <a:ext uri="{FF2B5EF4-FFF2-40B4-BE49-F238E27FC236}">
                <a16:creationId xmlns:a16="http://schemas.microsoft.com/office/drawing/2014/main" id="{94E0D900-B49C-0767-2F6E-F2EB04490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87" y="4294734"/>
            <a:ext cx="442354" cy="2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South Africa Art Print featuring the painting Flag of South Africa by Unknown">
            <a:extLst>
              <a:ext uri="{FF2B5EF4-FFF2-40B4-BE49-F238E27FC236}">
                <a16:creationId xmlns:a16="http://schemas.microsoft.com/office/drawing/2014/main" id="{9E989E70-FD10-1372-1980-AE53F048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04" y="4612941"/>
            <a:ext cx="395604" cy="2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ussian Federation (UN) Outdoor Flag Nylon">
            <a:extLst>
              <a:ext uri="{FF2B5EF4-FFF2-40B4-BE49-F238E27FC236}">
                <a16:creationId xmlns:a16="http://schemas.microsoft.com/office/drawing/2014/main" id="{B43BE945-4575-F2CF-85AA-7D91173C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23" y="4872783"/>
            <a:ext cx="390554" cy="2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Flag of Australia - Wikipedia">
            <a:extLst>
              <a:ext uri="{FF2B5EF4-FFF2-40B4-BE49-F238E27FC236}">
                <a16:creationId xmlns:a16="http://schemas.microsoft.com/office/drawing/2014/main" id="{13909C55-1D2D-229A-936B-70E63878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15" y="5190791"/>
            <a:ext cx="510101" cy="25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ine 5">
            <a:extLst>
              <a:ext uri="{FF2B5EF4-FFF2-40B4-BE49-F238E27FC236}">
                <a16:creationId xmlns:a16="http://schemas.microsoft.com/office/drawing/2014/main" id="{258D3705-2ABC-7B5F-64E3-DF47A7A09E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2732" y="5554103"/>
            <a:ext cx="6722177" cy="81192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id="{95409782-5D4F-E5D0-260D-C618B455C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4195" y="5059224"/>
            <a:ext cx="2973499" cy="615289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5" name="Line 5">
            <a:extLst>
              <a:ext uri="{FF2B5EF4-FFF2-40B4-BE49-F238E27FC236}">
                <a16:creationId xmlns:a16="http://schemas.microsoft.com/office/drawing/2014/main" id="{34063517-7295-0DBA-A27D-E720432E63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4195" y="4987373"/>
            <a:ext cx="5545619" cy="678119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48CBD168-9644-4ED0-8EFB-5237D8DE7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7298" y="4758824"/>
            <a:ext cx="3724821" cy="882918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82543A9C-EE01-CE03-FF17-75891C99C3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56013" y="4822557"/>
            <a:ext cx="425876" cy="88291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E0928A17-C6D7-D481-9FE1-95F7E34AD4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56012" y="3721860"/>
            <a:ext cx="1431814" cy="199314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E3D27010-6C70-0B22-B67C-1A7A71E2D6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3825" y="3410632"/>
            <a:ext cx="3459203" cy="2276446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79BCE108-19B3-DCFA-03F1-BF7DF4E96C17}"/>
              </a:ext>
            </a:extLst>
          </p:cNvPr>
          <p:cNvSpPr txBox="1"/>
          <p:nvPr/>
        </p:nvSpPr>
        <p:spPr>
          <a:xfrm>
            <a:off x="195943" y="152400"/>
            <a:ext cx="8861960" cy="1311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+mn-lt"/>
              </a:rPr>
              <a:t>FRB QE2: Jan 2010 – July 2011, </a:t>
            </a:r>
            <a:r>
              <a:rPr lang="en-US" sz="2800" dirty="0"/>
              <a:t>EMP↑ </a:t>
            </a:r>
            <a:r>
              <a:rPr lang="en-US" sz="2800" baseline="30000" dirty="0">
                <a:latin typeface="+mn-lt"/>
              </a:rPr>
              <a:t>Ϯ   </a:t>
            </a:r>
            <a:endParaRPr lang="en-US" sz="800" baseline="30000" dirty="0">
              <a:latin typeface="+mn-lt"/>
            </a:endParaRPr>
          </a:p>
          <a:p>
            <a:pPr algn="ctr">
              <a:lnSpc>
                <a:spcPct val="90000"/>
              </a:lnSpc>
            </a:pPr>
            <a:endParaRPr lang="en-US" sz="800" dirty="0">
              <a:solidFill>
                <a:srgbClr val="7030A0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7030A0"/>
                </a:solidFill>
                <a:latin typeface="+mn-lt"/>
              </a:rPr>
              <a:t>Australia &amp; Brazil allowed their currencies to appreciate</a:t>
            </a:r>
            <a:r>
              <a:rPr lang="en-US" sz="2600" dirty="0">
                <a:latin typeface="+mn-lt"/>
              </a:rPr>
              <a:t>; </a:t>
            </a: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C00000"/>
                </a:solidFill>
                <a:latin typeface="+mn-lt"/>
              </a:rPr>
              <a:t>Kazakhstan &amp; Peru bought $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B90A2C-0B73-4755-90C0-C59CD6B21A7E}"/>
              </a:ext>
            </a:extLst>
          </p:cNvPr>
          <p:cNvSpPr/>
          <p:nvPr/>
        </p:nvSpPr>
        <p:spPr>
          <a:xfrm>
            <a:off x="3921019" y="1878142"/>
            <a:ext cx="2362200" cy="446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8642D-C48D-29FE-6C7E-3076D031CB20}"/>
              </a:ext>
            </a:extLst>
          </p:cNvPr>
          <p:cNvSpPr txBox="1"/>
          <p:nvPr/>
        </p:nvSpPr>
        <p:spPr>
          <a:xfrm>
            <a:off x="2984011" y="6342018"/>
            <a:ext cx="3907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>
                <a:solidFill>
                  <a:srgbClr val="7030A0"/>
                </a:solidFill>
              </a:rPr>
              <a:t>Ϯ</a:t>
            </a:r>
            <a:r>
              <a:rPr lang="en-US" sz="2000" baseline="30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“Currency war” – Brazilian officials</a:t>
            </a:r>
          </a:p>
        </p:txBody>
      </p:sp>
    </p:spTree>
    <p:extLst>
      <p:ext uri="{BB962C8B-B14F-4D97-AF65-F5344CB8AC3E}">
        <p14:creationId xmlns:p14="http://schemas.microsoft.com/office/powerpoint/2010/main" val="39882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D0E999E3-7D8F-3C1F-9987-B6B3FDE965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E999E3-7D8F-3C1F-9987-B6B3FDE96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graph with black text&#10;&#10;Description automatically generated">
            <a:extLst>
              <a:ext uri="{FF2B5EF4-FFF2-40B4-BE49-F238E27FC236}">
                <a16:creationId xmlns:a16="http://schemas.microsoft.com/office/drawing/2014/main" id="{D58153EB-8B03-CCCB-4A82-576E313B2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16" y="1295400"/>
            <a:ext cx="7674934" cy="4992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F29E6-F05A-5766-F487-8FD77005637E}"/>
              </a:ext>
            </a:extLst>
          </p:cNvPr>
          <p:cNvSpPr txBox="1"/>
          <p:nvPr/>
        </p:nvSpPr>
        <p:spPr>
          <a:xfrm>
            <a:off x="498764" y="1378466"/>
            <a:ext cx="1787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FIGURE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50232-28B9-DEA0-58ED-C161A7A1DFEE}"/>
              </a:ext>
            </a:extLst>
          </p:cNvPr>
          <p:cNvSpPr txBox="1"/>
          <p:nvPr/>
        </p:nvSpPr>
        <p:spPr>
          <a:xfrm>
            <a:off x="4610021" y="4881193"/>
            <a:ext cx="186697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more-managed floating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916C6-BCF5-E013-2CBE-7111D8DCFE40}"/>
              </a:ext>
            </a:extLst>
          </p:cNvPr>
          <p:cNvSpPr txBox="1"/>
          <p:nvPr/>
        </p:nvSpPr>
        <p:spPr>
          <a:xfrm>
            <a:off x="1905000" y="4080016"/>
            <a:ext cx="1164453" cy="92333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less-managed</a:t>
            </a:r>
          </a:p>
          <a:p>
            <a:pPr algn="ctr"/>
            <a:r>
              <a:rPr lang="en-US" sz="1800" dirty="0">
                <a:latin typeface="+mn-lt"/>
              </a:rPr>
              <a:t> floating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60B99F-8ED1-1B45-9235-52554832E000}"/>
              </a:ext>
            </a:extLst>
          </p:cNvPr>
          <p:cNvCxnSpPr>
            <a:cxnSpLocks/>
          </p:cNvCxnSpPr>
          <p:nvPr/>
        </p:nvCxnSpPr>
        <p:spPr>
          <a:xfrm flipV="1">
            <a:off x="2704751" y="2972605"/>
            <a:ext cx="4076507" cy="24040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lag of Brazil - Wikipedia">
            <a:extLst>
              <a:ext uri="{FF2B5EF4-FFF2-40B4-BE49-F238E27FC236}">
                <a16:creationId xmlns:a16="http://schemas.microsoft.com/office/drawing/2014/main" id="{A0ECC9E2-C1A4-B691-1DAE-B9577322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80" y="3252836"/>
            <a:ext cx="439016" cy="3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lag of Australia - Wikipedia">
            <a:extLst>
              <a:ext uri="{FF2B5EF4-FFF2-40B4-BE49-F238E27FC236}">
                <a16:creationId xmlns:a16="http://schemas.microsoft.com/office/drawing/2014/main" id="{BD26EC00-D95A-EAF4-5460-9330AE39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51" y="2608218"/>
            <a:ext cx="463729" cy="2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lag of Indonesia | Meaning, History &amp; Colors | Britannica">
            <a:extLst>
              <a:ext uri="{FF2B5EF4-FFF2-40B4-BE49-F238E27FC236}">
                <a16:creationId xmlns:a16="http://schemas.microsoft.com/office/drawing/2014/main" id="{412B87ED-FB00-89BE-0160-E68256AA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20" y="4189140"/>
            <a:ext cx="420833" cy="28055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Kazakhstan (UN) Outdoor Flag Nylon">
            <a:extLst>
              <a:ext uri="{FF2B5EF4-FFF2-40B4-BE49-F238E27FC236}">
                <a16:creationId xmlns:a16="http://schemas.microsoft.com/office/drawing/2014/main" id="{F0212818-8AA3-C817-4D71-619335E1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16" y="3987904"/>
            <a:ext cx="402140" cy="2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Qatar Flag – Colonial Flag">
            <a:extLst>
              <a:ext uri="{FF2B5EF4-FFF2-40B4-BE49-F238E27FC236}">
                <a16:creationId xmlns:a16="http://schemas.microsoft.com/office/drawing/2014/main" id="{C7277453-90AD-8B5E-B83C-5A92E5FD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56" y="4698845"/>
            <a:ext cx="332347" cy="22146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ussian Federation (UN) Outdoor Flag Nylon">
            <a:extLst>
              <a:ext uri="{FF2B5EF4-FFF2-40B4-BE49-F238E27FC236}">
                <a16:creationId xmlns:a16="http://schemas.microsoft.com/office/drawing/2014/main" id="{B03E4142-186F-C826-C4CC-386818F2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95" y="3263197"/>
            <a:ext cx="390554" cy="2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4D0BAB7-C2AD-C0B8-6D82-FFCBC110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32" y="3780516"/>
            <a:ext cx="436090" cy="2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lag of Turkey - Wikipedia">
            <a:extLst>
              <a:ext uri="{FF2B5EF4-FFF2-40B4-BE49-F238E27FC236}">
                <a16:creationId xmlns:a16="http://schemas.microsoft.com/office/drawing/2014/main" id="{5C8B8632-8F62-2882-22C8-1530509D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36485"/>
            <a:ext cx="413858" cy="2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5">
            <a:extLst>
              <a:ext uri="{FF2B5EF4-FFF2-40B4-BE49-F238E27FC236}">
                <a16:creationId xmlns:a16="http://schemas.microsoft.com/office/drawing/2014/main" id="{9EF7BC7F-EDAD-CEEC-F9DB-535B6B0AEE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6722" y="3021873"/>
            <a:ext cx="1398269" cy="187953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B3B6D17C-FA9C-BF1B-333B-3411E6762B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9887" y="2984904"/>
            <a:ext cx="3578120" cy="221463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9246E710-99D9-3BFD-26EF-146D5A06A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0143" y="3002498"/>
            <a:ext cx="3318541" cy="943744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41EAD012-101D-BC50-066B-3017DBD2A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8927" y="3014295"/>
            <a:ext cx="266905" cy="83554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8C48343C-64DD-46D4-4B96-85CE24228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265" y="3014295"/>
            <a:ext cx="219810" cy="6213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A0C21EBB-43EA-36B3-B729-297A4943F3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0733" y="2992345"/>
            <a:ext cx="2724091" cy="21949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5A3D8984-E4DB-8FFE-506B-36CE8F217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439" y="2997927"/>
            <a:ext cx="22135" cy="148654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B374D9-47F3-3458-0497-FB3A2616FF00}"/>
              </a:ext>
            </a:extLst>
          </p:cNvPr>
          <p:cNvSpPr txBox="1"/>
          <p:nvPr/>
        </p:nvSpPr>
        <p:spPr>
          <a:xfrm>
            <a:off x="255190" y="117564"/>
            <a:ext cx="8530523" cy="1311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+mn-lt"/>
              </a:rPr>
              <a:t>Taper tantrum: May 2013 - Dec. 2013, </a:t>
            </a:r>
            <a:r>
              <a:rPr lang="en-US" sz="2800" dirty="0"/>
              <a:t>EMP↓ </a:t>
            </a:r>
            <a:r>
              <a:rPr lang="en-US" sz="2800" baseline="30000" dirty="0"/>
              <a:t>Ϯ</a:t>
            </a:r>
            <a:endParaRPr lang="en-US" sz="800" b="1" dirty="0">
              <a:latin typeface="+mn-lt"/>
            </a:endParaRPr>
          </a:p>
          <a:p>
            <a:pPr algn="ctr">
              <a:lnSpc>
                <a:spcPct val="90000"/>
              </a:lnSpc>
            </a:pPr>
            <a:br>
              <a:rPr lang="en-US" sz="800" dirty="0">
                <a:solidFill>
                  <a:srgbClr val="7030A0"/>
                </a:solidFill>
                <a:latin typeface="+mn-lt"/>
              </a:rPr>
            </a:br>
            <a:r>
              <a:rPr lang="en-US" sz="2600" dirty="0">
                <a:solidFill>
                  <a:srgbClr val="7030A0"/>
                </a:solidFill>
                <a:latin typeface="+mn-lt"/>
              </a:rPr>
              <a:t>Australia &amp; Brazil allowed their currencies to depreciate;</a:t>
            </a: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C00000"/>
                </a:solidFill>
                <a:latin typeface="+mn-lt"/>
              </a:rPr>
              <a:t>Kazakhstan, Qatar &amp; Kuwait sold $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37CF2-FBED-28CD-D603-503B40B41E27}"/>
              </a:ext>
            </a:extLst>
          </p:cNvPr>
          <p:cNvSpPr/>
          <p:nvPr/>
        </p:nvSpPr>
        <p:spPr>
          <a:xfrm>
            <a:off x="3810000" y="1828800"/>
            <a:ext cx="2362200" cy="446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D2F91-1D69-0A55-C2A2-B27D1479228F}"/>
              </a:ext>
            </a:extLst>
          </p:cNvPr>
          <p:cNvSpPr txBox="1"/>
          <p:nvPr/>
        </p:nvSpPr>
        <p:spPr>
          <a:xfrm>
            <a:off x="-78377" y="6096000"/>
            <a:ext cx="926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solidFill>
                  <a:srgbClr val="7030A0"/>
                </a:solidFill>
              </a:rPr>
              <a:t>Ϯ</a:t>
            </a:r>
            <a:r>
              <a:rPr lang="en-US" sz="2000" baseline="30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“Central banks should assess spillover effects from their own actions…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 in emerging markets…”  -- Raghu Rajan, RBI, 1/20 &amp; 4/10/2014</a:t>
            </a:r>
          </a:p>
        </p:txBody>
      </p:sp>
    </p:spTree>
    <p:extLst>
      <p:ext uri="{BB962C8B-B14F-4D97-AF65-F5344CB8AC3E}">
        <p14:creationId xmlns:p14="http://schemas.microsoft.com/office/powerpoint/2010/main" val="31333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D68C8E41-4993-7515-6165-AB9294E385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8C8E41-4993-7515-6165-AB9294E38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graph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DEE094E9-49B6-631E-FB45-D3BA5D2E0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82" y="1466417"/>
            <a:ext cx="7621482" cy="4880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EAFF9E-3DDC-4B9E-41DD-32C2F4AA7BF6}"/>
              </a:ext>
            </a:extLst>
          </p:cNvPr>
          <p:cNvSpPr txBox="1"/>
          <p:nvPr/>
        </p:nvSpPr>
        <p:spPr>
          <a:xfrm>
            <a:off x="1530528" y="3468469"/>
            <a:ext cx="1549208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less-managed floating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809CE-27AB-EA4D-EF55-C42E08F593D8}"/>
              </a:ext>
            </a:extLst>
          </p:cNvPr>
          <p:cNvSpPr txBox="1"/>
          <p:nvPr/>
        </p:nvSpPr>
        <p:spPr>
          <a:xfrm>
            <a:off x="6301185" y="4648200"/>
            <a:ext cx="1090215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more-managed floating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5A4A00-C959-216F-6E63-F94F3E84F169}"/>
              </a:ext>
            </a:extLst>
          </p:cNvPr>
          <p:cNvCxnSpPr>
            <a:cxnSpLocks/>
          </p:cNvCxnSpPr>
          <p:nvPr/>
        </p:nvCxnSpPr>
        <p:spPr>
          <a:xfrm flipV="1">
            <a:off x="2695471" y="2769241"/>
            <a:ext cx="5139733" cy="288967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Kazakhstan (UN) Outdoor Flag Nylon">
            <a:extLst>
              <a:ext uri="{FF2B5EF4-FFF2-40B4-BE49-F238E27FC236}">
                <a16:creationId xmlns:a16="http://schemas.microsoft.com/office/drawing/2014/main" id="{131F85DE-68A3-3629-82AC-F6636C1A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42" y="2932430"/>
            <a:ext cx="402140" cy="2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lag of Brazil - Wikipedia">
            <a:extLst>
              <a:ext uri="{FF2B5EF4-FFF2-40B4-BE49-F238E27FC236}">
                <a16:creationId xmlns:a16="http://schemas.microsoft.com/office/drawing/2014/main" id="{4D36532A-DEAF-2914-89DF-7349B5ED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82" y="2828785"/>
            <a:ext cx="362824" cy="25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lag Of South Africa Art Print featuring the painting Flag of South Africa by Unknown">
            <a:extLst>
              <a:ext uri="{FF2B5EF4-FFF2-40B4-BE49-F238E27FC236}">
                <a16:creationId xmlns:a16="http://schemas.microsoft.com/office/drawing/2014/main" id="{C89545F8-0D51-ECF5-48C6-D8848C93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0" y="3470063"/>
            <a:ext cx="395604" cy="2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ussian Federation (UN) Outdoor Flag Nylon">
            <a:extLst>
              <a:ext uri="{FF2B5EF4-FFF2-40B4-BE49-F238E27FC236}">
                <a16:creationId xmlns:a16="http://schemas.microsoft.com/office/drawing/2014/main" id="{87DE8479-585A-B7E1-6D83-DD7F0AFF4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46" y="4409499"/>
            <a:ext cx="472570" cy="3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Qatar Flag – Colonial Flag">
            <a:extLst>
              <a:ext uri="{FF2B5EF4-FFF2-40B4-BE49-F238E27FC236}">
                <a16:creationId xmlns:a16="http://schemas.microsoft.com/office/drawing/2014/main" id="{A8126A78-9021-7BEC-2E50-261ACCBE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19" y="4299855"/>
            <a:ext cx="370481" cy="24687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E3FA5079-ACA3-0628-DD79-501B832B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48" y="4898292"/>
            <a:ext cx="36590" cy="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22FCD44-03E3-FB2A-698C-626D56DB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62" y="3757746"/>
            <a:ext cx="436090" cy="2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6">
            <a:extLst>
              <a:ext uri="{FF2B5EF4-FFF2-40B4-BE49-F238E27FC236}">
                <a16:creationId xmlns:a16="http://schemas.microsoft.com/office/drawing/2014/main" id="{A6E0BC56-7A4B-2534-FB72-C477A5410F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6442" y="2779116"/>
            <a:ext cx="5053256" cy="323699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DDB5051A-3033-FC49-4E9A-DBD6AC61C4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34037" y="2785783"/>
            <a:ext cx="4272691" cy="357751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1" name="Line 6">
            <a:extLst>
              <a:ext uri="{FF2B5EF4-FFF2-40B4-BE49-F238E27FC236}">
                <a16:creationId xmlns:a16="http://schemas.microsoft.com/office/drawing/2014/main" id="{E50C1F42-0E57-A89D-498D-C10DEA7901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5717" y="2785736"/>
            <a:ext cx="5522953" cy="200794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2" name="Line 6">
            <a:extLst>
              <a:ext uri="{FF2B5EF4-FFF2-40B4-BE49-F238E27FC236}">
                <a16:creationId xmlns:a16="http://schemas.microsoft.com/office/drawing/2014/main" id="{B92F3A74-152E-B459-77A0-C29FF031E9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1737" y="2802957"/>
            <a:ext cx="3007525" cy="735485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925B11EC-2113-65DC-7F42-F952EB5BEC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4265" y="2743477"/>
            <a:ext cx="436282" cy="74586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8AB4327-5DFE-4D1D-EF46-D3A4E027C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420" y="2784897"/>
            <a:ext cx="11432" cy="13560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537141-73EE-2E69-0425-1CFE2EA64406}"/>
              </a:ext>
            </a:extLst>
          </p:cNvPr>
          <p:cNvSpPr txBox="1"/>
          <p:nvPr/>
        </p:nvSpPr>
        <p:spPr>
          <a:xfrm>
            <a:off x="8709" y="176346"/>
            <a:ext cx="9056368" cy="142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+mn-lt"/>
              </a:rPr>
              <a:t>Global fall in commodity prices: July 2014-Jan </a:t>
            </a:r>
            <a:r>
              <a:rPr lang="en-US" sz="2800" b="1" dirty="0"/>
              <a:t>2016, </a:t>
            </a:r>
            <a:r>
              <a:rPr lang="en-US" sz="2800" dirty="0"/>
              <a:t>EMP↓</a:t>
            </a:r>
            <a:r>
              <a:rPr lang="en-US" sz="2800" baseline="30000" dirty="0"/>
              <a:t> Ϯ</a:t>
            </a:r>
            <a:r>
              <a:rPr lang="en-US" sz="2800" dirty="0"/>
              <a:t> </a:t>
            </a:r>
          </a:p>
          <a:p>
            <a:pPr algn="ctr">
              <a:lnSpc>
                <a:spcPct val="90000"/>
              </a:lnSpc>
            </a:pPr>
            <a:br>
              <a:rPr lang="en-US" sz="800" b="1" dirty="0">
                <a:latin typeface="+mn-lt"/>
              </a:rPr>
            </a:br>
            <a:endParaRPr lang="en-US" sz="800" b="1" dirty="0"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7030A0"/>
                </a:solidFill>
                <a:latin typeface="+mn-lt"/>
              </a:rPr>
              <a:t>Brazil &amp; Kazakhstan allowed their currencies to depreciate;</a:t>
            </a: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C00000"/>
                </a:solidFill>
                <a:latin typeface="+mn-lt"/>
              </a:rPr>
              <a:t>Kuwait &amp; Qatar sold $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0B643D-D368-3C86-04F8-40C9E2F03DF4}"/>
              </a:ext>
            </a:extLst>
          </p:cNvPr>
          <p:cNvSpPr/>
          <p:nvPr/>
        </p:nvSpPr>
        <p:spPr>
          <a:xfrm>
            <a:off x="3493660" y="1923158"/>
            <a:ext cx="2495462" cy="515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B209DF-D6A8-959E-A91D-E9C165D2C5BC}"/>
              </a:ext>
            </a:extLst>
          </p:cNvPr>
          <p:cNvSpPr txBox="1"/>
          <p:nvPr/>
        </p:nvSpPr>
        <p:spPr>
          <a:xfrm>
            <a:off x="375594" y="1513252"/>
            <a:ext cx="1787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FIGURE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F6FDC8-179A-E0F5-88C3-CE2BAD41DEE7}"/>
              </a:ext>
            </a:extLst>
          </p:cNvPr>
          <p:cNvSpPr txBox="1"/>
          <p:nvPr/>
        </p:nvSpPr>
        <p:spPr>
          <a:xfrm>
            <a:off x="-78377" y="6336268"/>
            <a:ext cx="9260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solidFill>
                  <a:srgbClr val="7030A0"/>
                </a:solidFill>
              </a:rPr>
              <a:t>Ϯ</a:t>
            </a:r>
            <a:r>
              <a:rPr lang="en-US" sz="2000" baseline="30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E.g</a:t>
            </a:r>
            <a:r>
              <a:rPr lang="en-US" sz="2000" dirty="0">
                <a:solidFill>
                  <a:srgbClr val="7030A0"/>
                </a:solidFill>
              </a:rPr>
              <a:t>, Price of oil fell 75%</a:t>
            </a:r>
          </a:p>
        </p:txBody>
      </p:sp>
    </p:spTree>
    <p:extLst>
      <p:ext uri="{BB962C8B-B14F-4D97-AF65-F5344CB8AC3E}">
        <p14:creationId xmlns:p14="http://schemas.microsoft.com/office/powerpoint/2010/main" val="17061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821950DD-DD78-C96E-A707-6336EEEDEC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858441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1950DD-DD78-C96E-A707-6336EEEDE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858441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graph with black and white text&#10;&#10;Description automatically generated">
            <a:extLst>
              <a:ext uri="{FF2B5EF4-FFF2-40B4-BE49-F238E27FC236}">
                <a16:creationId xmlns:a16="http://schemas.microsoft.com/office/drawing/2014/main" id="{D0619191-5A3E-33BD-904F-5CCD528B4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11" y="1627252"/>
            <a:ext cx="7587902" cy="4925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A1DC26-A978-2326-0D91-B53283C1F7D4}"/>
              </a:ext>
            </a:extLst>
          </p:cNvPr>
          <p:cNvSpPr txBox="1"/>
          <p:nvPr/>
        </p:nvSpPr>
        <p:spPr>
          <a:xfrm>
            <a:off x="375594" y="1008003"/>
            <a:ext cx="1787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chemeClr val="tx2"/>
                </a:solidFill>
                <a:latin typeface="+mn-lt"/>
              </a:rPr>
              <a:t>FIGURE 4 </a:t>
            </a:r>
            <a:endParaRPr lang="en-US" sz="21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E73B6-77A7-4F37-807A-38197B7C96D5}"/>
              </a:ext>
            </a:extLst>
          </p:cNvPr>
          <p:cNvSpPr txBox="1"/>
          <p:nvPr/>
        </p:nvSpPr>
        <p:spPr>
          <a:xfrm>
            <a:off x="7949594" y="3124200"/>
            <a:ext cx="1104410" cy="92333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less-managed floating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DE004-839A-9816-5E2A-39E312CE192E}"/>
              </a:ext>
            </a:extLst>
          </p:cNvPr>
          <p:cNvSpPr txBox="1"/>
          <p:nvPr/>
        </p:nvSpPr>
        <p:spPr>
          <a:xfrm>
            <a:off x="5905990" y="2581870"/>
            <a:ext cx="110441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more-managed floating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4C405-93FF-B7D7-F862-CCC15FC1C202}"/>
              </a:ext>
            </a:extLst>
          </p:cNvPr>
          <p:cNvCxnSpPr>
            <a:cxnSpLocks/>
          </p:cNvCxnSpPr>
          <p:nvPr/>
        </p:nvCxnSpPr>
        <p:spPr>
          <a:xfrm flipV="1">
            <a:off x="4535138" y="2819459"/>
            <a:ext cx="3741351" cy="220505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0" descr="Russian Federation (UN) Outdoor Flag Nylon">
            <a:extLst>
              <a:ext uri="{FF2B5EF4-FFF2-40B4-BE49-F238E27FC236}">
                <a16:creationId xmlns:a16="http://schemas.microsoft.com/office/drawing/2014/main" id="{25738680-EC63-9D13-B299-AF139908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76" y="4862851"/>
            <a:ext cx="390554" cy="2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azakhstan (UN) Outdoor Flag Nylon">
            <a:extLst>
              <a:ext uri="{FF2B5EF4-FFF2-40B4-BE49-F238E27FC236}">
                <a16:creationId xmlns:a16="http://schemas.microsoft.com/office/drawing/2014/main" id="{7EBB4DBA-CFAD-F261-9455-277CC4EC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60" y="4151630"/>
            <a:ext cx="402140" cy="2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740C5ED-4611-5544-1DF5-2B17154C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10" y="3814950"/>
            <a:ext cx="436090" cy="2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lag of Indonesia | Meaning, History &amp; Colors | Britannica">
            <a:extLst>
              <a:ext uri="{FF2B5EF4-FFF2-40B4-BE49-F238E27FC236}">
                <a16:creationId xmlns:a16="http://schemas.microsoft.com/office/drawing/2014/main" id="{B375E6A6-E422-C906-2DF3-DD9277A1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443845"/>
            <a:ext cx="420833" cy="28055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Qatar Flag – Colonial Flag">
            <a:extLst>
              <a:ext uri="{FF2B5EF4-FFF2-40B4-BE49-F238E27FC236}">
                <a16:creationId xmlns:a16="http://schemas.microsoft.com/office/drawing/2014/main" id="{FF548301-A85D-DC92-8748-933B8BBB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19" y="4443350"/>
            <a:ext cx="370481" cy="24687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RUNEI FLAG 5X3 FEET 150cm x 90cm image 1">
            <a:extLst>
              <a:ext uri="{FF2B5EF4-FFF2-40B4-BE49-F238E27FC236}">
                <a16:creationId xmlns:a16="http://schemas.microsoft.com/office/drawing/2014/main" id="{8FAEF6D5-C5EE-716D-A5CC-94EAF8EC1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148692"/>
            <a:ext cx="449394" cy="2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228FCB-870E-FDB0-694D-31CEFA087B61}"/>
              </a:ext>
            </a:extLst>
          </p:cNvPr>
          <p:cNvSpPr txBox="1"/>
          <p:nvPr/>
        </p:nvSpPr>
        <p:spPr>
          <a:xfrm>
            <a:off x="3750716" y="-704221"/>
            <a:ext cx="1342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FIGURE 1</a:t>
            </a: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91756A21-D3D1-950E-1CB5-D99C0249AF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6740" y="4784044"/>
            <a:ext cx="16629" cy="2602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6B1DE503-669A-0790-EFBC-2E72E04CBB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2106" y="4198015"/>
            <a:ext cx="167222" cy="83118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5" name="Line 5">
            <a:extLst>
              <a:ext uri="{FF2B5EF4-FFF2-40B4-BE49-F238E27FC236}">
                <a16:creationId xmlns:a16="http://schemas.microsoft.com/office/drawing/2014/main" id="{4CDA1571-37E6-07E1-5DBD-35A34A434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3369" y="5028464"/>
            <a:ext cx="3014516" cy="13969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C70D174D-172A-4ECE-7FD2-D59735517E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3796" y="4658116"/>
            <a:ext cx="3516458" cy="341171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C3A00D0B-188B-5758-5F53-2CE0306C3D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3430" y="4501849"/>
            <a:ext cx="2781868" cy="486137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D5CC39-2E2A-CCA5-D8A4-AEB1CC320504}"/>
              </a:ext>
            </a:extLst>
          </p:cNvPr>
          <p:cNvSpPr txBox="1"/>
          <p:nvPr/>
        </p:nvSpPr>
        <p:spPr>
          <a:xfrm>
            <a:off x="316420" y="381000"/>
            <a:ext cx="8634608" cy="1311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+mn-lt"/>
              </a:rPr>
              <a:t>FRB Covid loosening: April 2020 – June 2020</a:t>
            </a:r>
            <a:r>
              <a:rPr lang="en-US" sz="2800" dirty="0"/>
              <a:t>, EMP↑</a:t>
            </a:r>
            <a:endParaRPr lang="en-US" sz="2800" b="1" dirty="0">
              <a:latin typeface="+mn-lt"/>
            </a:endParaRPr>
          </a:p>
          <a:p>
            <a:pPr algn="ctr">
              <a:lnSpc>
                <a:spcPct val="90000"/>
              </a:lnSpc>
            </a:pPr>
            <a:endParaRPr lang="en-US" sz="800" b="1" dirty="0"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7030A0"/>
                </a:solidFill>
                <a:latin typeface="+mn-lt"/>
              </a:rPr>
              <a:t>Russia &amp; Indonesia allowed their currencies to appreciate;</a:t>
            </a: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C00000"/>
                </a:solidFill>
                <a:latin typeface="+mn-lt"/>
              </a:rPr>
              <a:t>Qatar &amp; Kuwait bought $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993A9D-0850-EA17-C066-6D4FB89D4E8E}"/>
              </a:ext>
            </a:extLst>
          </p:cNvPr>
          <p:cNvSpPr/>
          <p:nvPr/>
        </p:nvSpPr>
        <p:spPr>
          <a:xfrm>
            <a:off x="3733800" y="2046943"/>
            <a:ext cx="2362200" cy="49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784B1E-061E-00A7-2A05-B0E46AD51F09}"/>
              </a:ext>
            </a:extLst>
          </p:cNvPr>
          <p:cNvSpPr txBox="1"/>
          <p:nvPr/>
        </p:nvSpPr>
        <p:spPr>
          <a:xfrm>
            <a:off x="527994" y="1641902"/>
            <a:ext cx="1787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FIGURE 4 </a:t>
            </a:r>
          </a:p>
        </p:txBody>
      </p:sp>
      <p:pic>
        <p:nvPicPr>
          <p:cNvPr id="18" name="Picture 2" descr="undefined">
            <a:extLst>
              <a:ext uri="{FF2B5EF4-FFF2-40B4-BE49-F238E27FC236}">
                <a16:creationId xmlns:a16="http://schemas.microsoft.com/office/drawing/2014/main" id="{E9077107-F180-356D-4A95-9C426AE5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37087" y="4179125"/>
            <a:ext cx="359113" cy="2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AB8FE45-E58A-176B-BEDD-482C48D185DE}"/>
              </a:ext>
            </a:extLst>
          </p:cNvPr>
          <p:cNvSpPr/>
          <p:nvPr/>
        </p:nvSpPr>
        <p:spPr>
          <a:xfrm>
            <a:off x="4953000" y="2529444"/>
            <a:ext cx="898566" cy="2899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6100</TotalTime>
  <Words>3652</Words>
  <Application>Microsoft Office PowerPoint</Application>
  <PresentationFormat>On-screen Show (4:3)</PresentationFormat>
  <Paragraphs>809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Office Theme</vt:lpstr>
      <vt:lpstr>think-cell Slide</vt:lpstr>
      <vt:lpstr>Systematic Managed Floating   Jeffrey Frankel Harpel Professor of Capital Formation and Growth Harvard University </vt:lpstr>
      <vt:lpstr>Introduction</vt:lpstr>
      <vt:lpstr>Countries’ choice of exchange rate regimes</vt:lpstr>
      <vt:lpstr>Outline</vt:lpstr>
      <vt:lpstr>I) Five recent historical episodes  showing direction of Exchange Market Pressure (EMP)  on smaller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choose a systematically managed float?</vt:lpstr>
      <vt:lpstr>Challenge (a): Corners Hypothesis</vt:lpstr>
      <vt:lpstr>De Facto Exchange Rate Arrangements, 1946–2016 Coarse Classification: Share of World GDP in Each Group
</vt:lpstr>
      <vt:lpstr>PowerPoint Presentation</vt:lpstr>
      <vt:lpstr>Challenge (b): “Dilemma not trilemma”</vt:lpstr>
      <vt:lpstr>Challenge (c): “FX intervention is powerless  to affect nominal exchange rates” </vt:lpstr>
      <vt:lpstr>Challenge (d): “Exchange rate disconnect” </vt:lpstr>
      <vt:lpstr>(III)  Classification schemes</vt:lpstr>
      <vt:lpstr>The discrepancies have led to studies that attempt  to estimate and report the true de facto regimes.</vt:lpstr>
      <vt:lpstr>But the de facto classification schemes, though designed to get at the “true answer,” disagree among themselves.</vt:lpstr>
      <vt:lpstr>Why do classification schemes give such different answers?</vt:lpstr>
      <vt:lpstr>(IV) Three approaches to identifying which countries are systematic managed floaters</vt:lpstr>
      <vt:lpstr>Simple-minded Correlation (Δs , ΔRes /MB)</vt:lpstr>
      <vt:lpstr>Table 1: Simple-minded correlation between Δ s and (Δ Res)/MB.      (Monthly, 2001-2023)</vt:lpstr>
      <vt:lpstr>V) The final exercise:  Does the regime choice matter?</vt:lpstr>
      <vt:lpstr>Summary of conclusions</vt:lpstr>
      <vt:lpstr>Systematic Managed Floating   Jeffrey Frankel </vt:lpstr>
      <vt:lpstr>Appendix 1: Estimates for two Asian currencies,  using the Frankel-Wei-Xie technique to explain Δ value of currency  with  γ constrained to 1.0, in calculation of EMP.  From Frankel (2019).</vt:lpstr>
      <vt:lpstr>PowerPoint Presentation</vt:lpstr>
      <vt:lpstr>Appendix 2: Effects of Shocks on Real Exchange Rates</vt:lpstr>
      <vt:lpstr>Many firm-fixers show no effect of commodity price shocks on the RER, including oil-exporters:</vt:lpstr>
      <vt:lpstr>All four floaters show significant RER effects of commodity prices.</vt:lpstr>
      <vt:lpstr>Among other commodity exporters, </vt:lpstr>
    </vt:vector>
  </TitlesOfParts>
  <Company>Harvard Kennedy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Frankel, Jeffrey A.</cp:lastModifiedBy>
  <cp:revision>209</cp:revision>
  <cp:lastPrinted>2017-05-18T01:09:59Z</cp:lastPrinted>
  <dcterms:created xsi:type="dcterms:W3CDTF">2017-05-12T18:21:40Z</dcterms:created>
  <dcterms:modified xsi:type="dcterms:W3CDTF">2023-10-24T14:56:57Z</dcterms:modified>
</cp:coreProperties>
</file>