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F8EB1-7A0D-4BA0-8389-C52FEAD246E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62837-E76E-487F-A618-851B33D9C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03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1D500-78BE-41E2-9F6C-9F98E603D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330F2C-3CE0-46B2-B4F6-5B81424F4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533E3-09B4-411E-9646-2B94D4832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F0F42-3391-43BF-A487-A44E96FA3172}" type="datetime1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003B9-535F-449F-81E0-C4558A81A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1E1DA-D0D0-47A4-B2DF-E5DEBD5C6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698D-D18E-4755-A5FB-BB4DED98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54EDA3-F31C-4F60-B4B5-30BB967CD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1530C-379E-414E-9B1B-AED6028B9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CD416-1798-4D90-AA61-D9AC07A2C539}" type="datetime1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97011-92BE-4BF7-B66F-58F0D7882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B4F99-4A1C-4913-A083-94777C221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0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FDA71-056A-4584-A304-44263179B5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2CAFCC-D42D-4B61-AAE4-372921824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915B4-44B6-4382-90D8-81197F929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6E53-5864-415D-B200-F66A6BEB2126}" type="datetime1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4DB65-43A2-4B5F-BC63-65AA92D4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1501E-05BA-41EC-AFE6-649A9DD8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9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1FA14-8FC9-4BFE-8DA0-AD14BAF41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A06D9-5E80-447E-B5FA-2ACB7A695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44762-B028-4608-939D-E1C0EE95F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E6E4-03C6-4987-95E2-4ACEEF3708C6}" type="datetime1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AFB15-2B33-4D45-9DA3-337C013C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E9DD5-BC87-4D62-88DA-3C4A53347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79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5EC31-492B-44EF-B249-5C05620BA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56230-EC98-4B6B-8781-004766DA1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94C2-03E6-449D-ACA0-B54BF9CF1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73BB-46FC-4060-90FB-AE050C2E66D7}" type="datetime1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3C772-E3F0-486B-86D0-BAF3BA6BE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D633A-72A6-461F-A212-2D9C1BCAB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1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070B2-F4C2-4AB0-A0E2-30CE2D9B7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59B3D-62B7-408F-9B9F-D5CBDEE8AC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9090B0-3109-4AC8-9A07-BE47F1434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48DBC-99E7-4D89-905B-2DC42D4F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85F7-DB7F-4A54-84E2-595906F71BAF}" type="datetime1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23C89-748C-4164-8441-510BB1EB2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3B513-0C7E-4B49-BE9B-957112DC3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57C6-7AB9-4999-86E8-57CF12546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14973-CE4A-4E65-A162-97B4EFF5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CF692-0E60-48D1-AD0F-65D147FF4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4721DD-30EB-4A10-82C6-FCFD10F394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B05685-BCC6-485A-A432-1443F27F28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C7DC1C-7008-452D-8A7E-1BE14455E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81FE7-B65F-4507-9C1C-653745D5E668}" type="datetime1">
              <a:rPr lang="en-US" smtClean="0"/>
              <a:t>6/1/2022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74A828-686D-4FB6-894E-48E5B8A02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4D2FE6-A141-4224-8C8A-A86D59524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2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672DE-3711-46D0-98E8-F6226E7A2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4F8719-1E3C-49E6-B60F-FAA901995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BA12-0850-4945-900A-F15A59741E64}" type="datetime1">
              <a:rPr lang="en-US" smtClean="0"/>
              <a:t>6/1/2022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57789-13E9-4718-8813-679DB7832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A978CB-7669-4DFC-8BC9-6B8F8C452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551624-781C-4BDF-B8D6-3DD3850C3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CC77-4BC3-4690-8AD3-F4BA9F0B1D36}" type="datetime1">
              <a:rPr lang="en-US" smtClean="0"/>
              <a:t>6/1/2022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55FD1C-A3AA-45EC-8477-1D3836BA6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95C00-81F9-4269-B70F-FE9D3A1DA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10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C3CBB-DBD5-4210-B085-05543137F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A30C7-3823-4736-A401-7F80A88BF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F8592-E6FC-45BA-9FDC-F34CFF041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01498-C68A-40E8-8633-D30D589E6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2A53-DCB8-4D40-A1C7-6383E2E39E00}" type="datetime1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FF2DD-54CE-4DBE-9BBC-2F43BCA5C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5C2163-561C-4C1D-9193-69808BC0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0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3D986-811E-4F3F-A9F2-D393E059C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059F50-141B-4852-B5C5-C5DFA8D5C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7805-0C7B-4FF8-89BB-6FC97F8F0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86EB1-06DD-4C33-A787-391A75E1A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3595-0805-4B0A-9D06-D572EB2EBD91}" type="datetime1">
              <a:rPr lang="en-US" smtClean="0"/>
              <a:t>6/1/2022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0CBDC-EE95-43FA-862C-BFEF844E4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59CFF-4E31-4A39-AF67-86457B866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1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F6B51-B8C8-490A-97D8-85BD2E50E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FCE90-D6E4-4D7F-96A0-2ED8F014C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96522-4BC7-4FA8-8A75-1C6C101DC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E850A-1B3A-490D-BA8E-8800B0276CC1}" type="datetime1">
              <a:rPr lang="en-US" smtClean="0"/>
              <a:t>6/1/2022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30D21-5920-4D87-9666-5E5001236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5B6E3-C91C-46C0-BB34-EF195B4A7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4E014-9563-49F6-B5EC-D3FD2D1D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3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file:///F:\www.weforum.org\agenda\2021\10\what-is-a-carbon-border-tax-what-does-it-mean-for-trade\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FE99C-9432-49FE-8BB2-64D421711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147" y="440673"/>
            <a:ext cx="10565176" cy="331607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b="1" dirty="0"/>
            </a:br>
            <a:r>
              <a:rPr lang="en-US" sz="5300" b="1" dirty="0"/>
              <a:t>Evaluating Which Countries </a:t>
            </a:r>
            <a:br>
              <a:rPr lang="en-US" sz="5300" b="1" dirty="0"/>
            </a:br>
            <a:r>
              <a:rPr lang="en-US" sz="5300" b="1" dirty="0"/>
              <a:t>Do their Fair Share in Pledged Carbon Cuts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4900" b="1" dirty="0"/>
              <a:t>Prof. Jeffrey Frankel</a:t>
            </a:r>
            <a:br>
              <a:rPr lang="en-US" sz="4900" b="1" dirty="0"/>
            </a:br>
            <a:r>
              <a:rPr lang="en-US" sz="4900" b="1" dirty="0"/>
              <a:t>Harvard University</a:t>
            </a:r>
            <a:endParaRPr lang="en-US" sz="4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3B7-03DE-4463-BB44-95EA5BBF0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5185" y="4891485"/>
            <a:ext cx="10275068" cy="1420909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T20 for the Indonesia Presidency of G20 in 2022, </a:t>
            </a:r>
            <a:br>
              <a:rPr lang="en-US" sz="3600" dirty="0"/>
            </a:br>
            <a:r>
              <a:rPr lang="en-US" sz="3600" dirty="0"/>
              <a:t>Webinar on Managing Elevated Risks of Climate Transition,</a:t>
            </a:r>
            <a:br>
              <a:rPr lang="en-US" sz="3600" dirty="0"/>
            </a:br>
            <a:r>
              <a:rPr lang="en-US" sz="3600" dirty="0"/>
              <a:t>June 2, 2022</a:t>
            </a:r>
          </a:p>
        </p:txBody>
      </p:sp>
      <p:pic>
        <p:nvPicPr>
          <p:cNvPr id="1028" name="Picture 4" descr="Harvard Kennedy School | Harvard Kennedy School">
            <a:extLst>
              <a:ext uri="{FF2B5EF4-FFF2-40B4-BE49-F238E27FC236}">
                <a16:creationId xmlns:a16="http://schemas.microsoft.com/office/drawing/2014/main" id="{2963D71C-4131-4041-B07C-271DC8CB83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246" y="3777807"/>
            <a:ext cx="3140093" cy="586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214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1C52D26-D237-4A3D-9C04-B2A6329494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3711" y="1696599"/>
            <a:ext cx="7230689" cy="4951792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6E849BA-E408-4BA1-8347-9FE5366B4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83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Progressivity &amp; LCF are both statistically significant in explaining 2020 cuts targeted in 2014.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F76BCDF-F92F-4CE1-A2D4-85216030C796}"/>
              </a:ext>
            </a:extLst>
          </p:cNvPr>
          <p:cNvSpPr/>
          <p:nvPr/>
        </p:nvSpPr>
        <p:spPr>
          <a:xfrm>
            <a:off x="7632874" y="3611706"/>
            <a:ext cx="1322025" cy="38309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4A717C-6C70-4731-A169-E4E762CE2CDE}"/>
              </a:ext>
            </a:extLst>
          </p:cNvPr>
          <p:cNvSpPr/>
          <p:nvPr/>
        </p:nvSpPr>
        <p:spPr>
          <a:xfrm>
            <a:off x="7564937" y="2684445"/>
            <a:ext cx="1322025" cy="38309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1310A-7F10-4735-BFCA-88FAF0887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16B6AE-3F5C-473D-A376-4CDEC059EE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0444" y="1839817"/>
            <a:ext cx="7222392" cy="476170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94DB05D-AB82-4D74-A9FE-0022D34DF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5" y="363557"/>
            <a:ext cx="11887200" cy="134916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Countries’ targets set in 2014 for 2020 GHG cuts</a:t>
            </a:r>
            <a:br>
              <a:rPr lang="en-US" dirty="0"/>
            </a:br>
            <a:r>
              <a:rPr lang="en-US" sz="3100" dirty="0"/>
              <a:t>(relative to a baseline = average of its actual 2005 emissions &amp; 2020 BAU) </a:t>
            </a:r>
            <a:br>
              <a:rPr lang="en-US" sz="3300" dirty="0"/>
            </a:br>
            <a:r>
              <a:rPr lang="en-US" dirty="0"/>
              <a:t>rise with income/cap.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58873F5-91B8-41D2-8FAA-5A5B6A2ED909}"/>
              </a:ext>
            </a:extLst>
          </p:cNvPr>
          <p:cNvCxnSpPr>
            <a:cxnSpLocks/>
          </p:cNvCxnSpPr>
          <p:nvPr/>
        </p:nvCxnSpPr>
        <p:spPr>
          <a:xfrm flipV="1">
            <a:off x="3215089" y="3514380"/>
            <a:ext cx="6346467" cy="147626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2F277-B382-47AC-95F7-876B65C6C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6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9EC4-C3DB-4ACC-B3C1-711C6324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9649"/>
            <a:ext cx="10515600" cy="4315109"/>
          </a:xfrm>
        </p:spPr>
        <p:txBody>
          <a:bodyPr>
            <a:normAutofit/>
          </a:bodyPr>
          <a:lstStyle/>
          <a:p>
            <a:r>
              <a:rPr lang="en-US" dirty="0"/>
              <a:t>We use an economic/climate model to estimate BAU and to translate pledges into common terms of emission tons:</a:t>
            </a:r>
          </a:p>
          <a:p>
            <a:pPr marL="0" indent="0">
              <a:buNone/>
            </a:pPr>
            <a:r>
              <a:rPr lang="en-US" sz="2400" dirty="0" err="1"/>
              <a:t>A.Hof</a:t>
            </a:r>
            <a:r>
              <a:rPr lang="en-US" sz="2400" dirty="0"/>
              <a:t>, M. den </a:t>
            </a:r>
            <a:r>
              <a:rPr lang="en-US" sz="2400" dirty="0" err="1"/>
              <a:t>Elzen</a:t>
            </a:r>
            <a:r>
              <a:rPr lang="en-US" sz="2400" dirty="0"/>
              <a:t>, &amp; M. </a:t>
            </a:r>
            <a:r>
              <a:rPr lang="en-US" sz="2400" dirty="0" err="1"/>
              <a:t>Roelfsema</a:t>
            </a:r>
            <a:r>
              <a:rPr lang="en-US" sz="2400" dirty="0"/>
              <a:t>, 2013. “The Effect of Updated Pledges and Business-as-Usual Projections, and New Agreed Rules on Expected Global Greenhouse Gas Emissions in 2020.” </a:t>
            </a:r>
            <a:r>
              <a:rPr lang="en-US" sz="2400" i="1" dirty="0"/>
              <a:t>Environmental Science &amp; Policy</a:t>
            </a:r>
            <a:r>
              <a:rPr lang="en-US" sz="2400" dirty="0"/>
              <a:t> 33, Nov., pp. 308–19.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And we use the WITCH model to project effects of targets:</a:t>
            </a:r>
          </a:p>
          <a:p>
            <a:pPr marL="0" indent="0">
              <a:buNone/>
            </a:pPr>
            <a:r>
              <a:rPr lang="it-IT" sz="2400" dirty="0"/>
              <a:t>V. Bosetti, E. De Cian, A. Sgobbi, &amp; M. Tavoni, </a:t>
            </a:r>
            <a:r>
              <a:rPr lang="en-US" sz="2400" dirty="0"/>
              <a:t>2009. “The 2008 WITCH Model: New Model Features and Baseline”. FEEM Working Paper N. 85.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882E566-ED87-44D4-B6CA-F4F6092B0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115" y="232921"/>
            <a:ext cx="11203236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Models</a:t>
            </a:r>
            <a:endParaRPr lang="en-US" sz="4000" i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8212AF-0F4E-4B18-BBCA-455E92FA6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1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3DD72-F6AE-49DA-B205-02DE3E7B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The bad news: </a:t>
            </a:r>
            <a:br>
              <a:rPr lang="en-US" sz="4000" dirty="0"/>
            </a:br>
            <a:r>
              <a:rPr lang="en-US" sz="4000" dirty="0"/>
              <a:t>most failed by 2020 to achieve these promised targets.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DD523-FF0D-4F80-8519-961C8DA59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en-US" dirty="0"/>
              <a:t>Stronger country commitments to specific targets are needed.</a:t>
            </a:r>
          </a:p>
          <a:p>
            <a:r>
              <a:rPr lang="en-US" dirty="0"/>
              <a:t>A good place to start:</a:t>
            </a:r>
          </a:p>
          <a:p>
            <a:pPr lvl="1"/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) report publicly which countries have met the emission targets that they set for 2020; and </a:t>
            </a:r>
          </a:p>
          <a:p>
            <a:pPr lvl="1"/>
            <a:r>
              <a:rPr lang="en-US" dirty="0"/>
              <a:t>(ii) evaluate whether current pledges for 2030 show individual countries as doing their fair share when judged by criteria like mine.</a:t>
            </a:r>
          </a:p>
          <a:p>
            <a:r>
              <a:rPr lang="en-US" dirty="0"/>
              <a:t>Needed as well:</a:t>
            </a:r>
          </a:p>
          <a:p>
            <a:pPr lvl="1"/>
            <a:r>
              <a:rPr lang="en-US" dirty="0"/>
              <a:t> is an international agreement that allows countries that have made pledges, and are abiding by them, to impose a Carbon Border</a:t>
            </a:r>
            <a:r>
              <a:rPr lang="en-US" u="sng" dirty="0">
                <a:hlinkClick r:id="rId2"/>
              </a:rPr>
              <a:t> Adjustment</a:t>
            </a:r>
            <a:r>
              <a:rPr lang="en-US" dirty="0"/>
              <a:t> Tariff against relevant imports from countries that have not.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8D8717-8667-40D0-9739-F18F0F94F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9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1444-67C7-4327-8ACD-C864A72BB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029" y="365125"/>
            <a:ext cx="1102788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bad news: </a:t>
            </a:r>
            <a:br>
              <a:rPr lang="en-US" dirty="0"/>
            </a:br>
            <a:r>
              <a:rPr lang="en-US" dirty="0"/>
              <a:t>most failed to reach their promised targets by 2020.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052AA-A8E4-449D-981D-7DFE29827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need stronger country commitments to numerical targets.</a:t>
            </a:r>
            <a:br>
              <a:rPr lang="en-US" sz="1000" dirty="0"/>
            </a:br>
            <a:endParaRPr lang="en-US" sz="1000" dirty="0"/>
          </a:p>
          <a:p>
            <a:r>
              <a:rPr lang="en-US" dirty="0"/>
              <a:t>A good place to start: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report publicly which countries have met the targets that they set for 2020; </a:t>
            </a:r>
          </a:p>
          <a:p>
            <a:pPr lvl="1"/>
            <a:r>
              <a:rPr lang="en-US" dirty="0"/>
              <a:t>(ii) evaluate whether current pledges for 2030 show individual countries </a:t>
            </a:r>
            <a:br>
              <a:rPr lang="en-US" dirty="0"/>
            </a:br>
            <a:r>
              <a:rPr lang="en-US" dirty="0"/>
              <a:t>as doing their fair share when judged by criteria like mine.</a:t>
            </a:r>
            <a:br>
              <a:rPr lang="en-US" sz="1600" dirty="0"/>
            </a:br>
            <a:endParaRPr lang="en-US" sz="1600" dirty="0"/>
          </a:p>
          <a:p>
            <a:r>
              <a:rPr lang="en-US" dirty="0"/>
              <a:t>Also needed:</a:t>
            </a:r>
          </a:p>
          <a:p>
            <a:pPr lvl="1"/>
            <a:r>
              <a:rPr lang="en-US" dirty="0"/>
              <a:t>an international agreement allowing countries that abide by pledges</a:t>
            </a:r>
            <a:br>
              <a:rPr lang="en-US" dirty="0"/>
            </a:br>
            <a:r>
              <a:rPr lang="en-US" dirty="0"/>
              <a:t>to impose Carbon Border Adjustment Tariffs against relevant imports </a:t>
            </a:r>
            <a:br>
              <a:rPr lang="en-US" dirty="0"/>
            </a:br>
            <a:r>
              <a:rPr lang="en-US" dirty="0"/>
              <a:t>from countries that have not made pledges or are not abiding by them.</a:t>
            </a:r>
          </a:p>
        </p:txBody>
      </p:sp>
      <p:pic>
        <p:nvPicPr>
          <p:cNvPr id="5" name="Picture 4" descr="A picture containing text, nature, mountain&#10;&#10;Description automatically generated">
            <a:extLst>
              <a:ext uri="{FF2B5EF4-FFF2-40B4-BE49-F238E27FC236}">
                <a16:creationId xmlns:a16="http://schemas.microsoft.com/office/drawing/2014/main" id="{25FACF28-6465-491F-95C2-C88AA4C4BE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4BFBF-8BAE-4539-A20A-544EC4BC4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4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34EC-9C2B-4CEF-9FDC-AE28CD4F9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34"/>
            <a:ext cx="10515600" cy="1325563"/>
          </a:xfrm>
        </p:spPr>
        <p:txBody>
          <a:bodyPr/>
          <a:lstStyle/>
          <a:p>
            <a:r>
              <a:rPr lang="en-US" dirty="0"/>
              <a:t>Appendix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2D8674-4BFD-4091-BDB3-78487E891D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449" y="2143905"/>
            <a:ext cx="9706533" cy="36399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0EBC09C-FA79-428D-B72C-3EFA81678B5B}"/>
              </a:ext>
            </a:extLst>
          </p:cNvPr>
          <p:cNvSpPr/>
          <p:nvPr/>
        </p:nvSpPr>
        <p:spPr>
          <a:xfrm>
            <a:off x="1554119" y="1261290"/>
            <a:ext cx="88458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Countries’ GHG emissions targets set in 2014 for 2020 </a:t>
            </a:r>
          </a:p>
          <a:p>
            <a:pPr algn="ctr"/>
            <a:r>
              <a:rPr lang="en-US" sz="2800" dirty="0"/>
              <a:t>minus the formula’s evaluation of their fair shares.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DD048-26C5-41C8-9B7C-C4E08FC7C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15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BD3B43-AEE1-4CD1-A38D-09EE93022BF0}"/>
              </a:ext>
            </a:extLst>
          </p:cNvPr>
          <p:cNvSpPr/>
          <p:nvPr/>
        </p:nvSpPr>
        <p:spPr>
          <a:xfrm>
            <a:off x="968809" y="5798412"/>
            <a:ext cx="108302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But remember: most countries failed to achieve these targets for 2020.</a:t>
            </a:r>
          </a:p>
        </p:txBody>
      </p:sp>
    </p:spTree>
    <p:extLst>
      <p:ext uri="{BB962C8B-B14F-4D97-AF65-F5344CB8AC3E}">
        <p14:creationId xmlns:p14="http://schemas.microsoft.com/office/powerpoint/2010/main" val="244405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3C37A-39B4-435F-880E-139B8503C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5551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Targets for Greenhouse Gas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585EA-1E6D-4EA7-B313-D0E901AE1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0879"/>
            <a:ext cx="10740528" cy="5357377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Paris Agreement in 2015: </a:t>
            </a:r>
            <a:br>
              <a:rPr lang="en-US" sz="3200" dirty="0"/>
            </a:br>
            <a:r>
              <a:rPr lang="en-US" sz="3200" dirty="0"/>
              <a:t>countries set Nationally Defined Contributions</a:t>
            </a:r>
            <a:r>
              <a:rPr lang="en-US" sz="3500" dirty="0"/>
              <a:t>.</a:t>
            </a:r>
          </a:p>
          <a:p>
            <a:pPr marL="457200" lvl="1" indent="0">
              <a:buNone/>
            </a:pPr>
            <a:r>
              <a:rPr lang="en-US" sz="800" dirty="0"/>
              <a:t> </a:t>
            </a:r>
          </a:p>
          <a:p>
            <a:r>
              <a:rPr lang="en-US" sz="3500" dirty="0"/>
              <a:t> </a:t>
            </a:r>
            <a:r>
              <a:rPr lang="en-US" sz="3200" dirty="0"/>
              <a:t>The Glasgow Climate Pact in Nov. 2021: </a:t>
            </a:r>
            <a:br>
              <a:rPr lang="en-US" sz="3200" dirty="0"/>
            </a:br>
            <a:r>
              <a:rPr lang="en-US" sz="3200" dirty="0"/>
              <a:t>all countries should strengthen targets in their NDCs in 2022.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r>
              <a:rPr lang="en-US" sz="3000" dirty="0"/>
              <a:t>President Biden in 2021 announced a US GHG target for 2030,</a:t>
            </a:r>
          </a:p>
          <a:p>
            <a:pPr lvl="1"/>
            <a:r>
              <a:rPr lang="en-US" dirty="0"/>
              <a:t>slightly more ambitious than in Paris:</a:t>
            </a:r>
          </a:p>
          <a:p>
            <a:pPr lvl="1"/>
            <a:r>
              <a:rPr lang="en-US" dirty="0"/>
              <a:t>50 - 52 % below 2005 levels.  </a:t>
            </a:r>
          </a:p>
          <a:p>
            <a:r>
              <a:rPr lang="en-US" dirty="0"/>
              <a:t>So did Canada: </a:t>
            </a:r>
          </a:p>
          <a:p>
            <a:pPr lvl="1"/>
            <a:r>
              <a:rPr lang="en-US" dirty="0"/>
              <a:t>40 - 45 % below 2005 levels.</a:t>
            </a:r>
            <a:br>
              <a:rPr lang="en-US" sz="900" dirty="0"/>
            </a:br>
            <a:endParaRPr lang="en-US" sz="900" dirty="0"/>
          </a:p>
          <a:p>
            <a:r>
              <a:rPr lang="en-US" dirty="0"/>
              <a:t>But, then, the US &amp; Canada started from high emissions.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71ABA-69B3-4C63-903C-99A274C8B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3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8B09E-252C-47AA-BCBF-CB888C75D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Fair share of the reductions in GHG emissions?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659A-8DF0-4ABD-BEDD-2E812EB09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4222"/>
            <a:ext cx="10515600" cy="4263527"/>
          </a:xfrm>
        </p:spPr>
        <p:txBody>
          <a:bodyPr>
            <a:normAutofit/>
          </a:bodyPr>
          <a:lstStyle/>
          <a:p>
            <a:r>
              <a:rPr lang="en-US" sz="3200" dirty="0"/>
              <a:t>How can we tell what is a fair share of the burden </a:t>
            </a:r>
            <a:br>
              <a:rPr lang="en-US" sz="3200" dirty="0"/>
            </a:br>
            <a:r>
              <a:rPr lang="en-US" sz="3200" dirty="0"/>
              <a:t>for each country, given its circumstances?  </a:t>
            </a:r>
            <a:br>
              <a:rPr lang="en-US" sz="1800" dirty="0"/>
            </a:br>
            <a:endParaRPr lang="en-US" sz="1800" dirty="0"/>
          </a:p>
          <a:p>
            <a:r>
              <a:rPr lang="en-US" sz="3200" dirty="0"/>
              <a:t>Climate Action Tracker (June 2022) </a:t>
            </a:r>
          </a:p>
          <a:p>
            <a:pPr lvl="1"/>
            <a:r>
              <a:rPr lang="en-US" sz="2800" dirty="0"/>
              <a:t>collects various attempts at scorecards.</a:t>
            </a:r>
          </a:p>
          <a:p>
            <a:pPr lvl="1"/>
            <a:r>
              <a:rPr lang="en-US" sz="2800" dirty="0"/>
              <a:t>It rates most countries as “Insufficient” or “highly insufficient.”</a:t>
            </a:r>
            <a:br>
              <a:rPr lang="en-US" sz="3200" dirty="0"/>
            </a:br>
            <a:br>
              <a:rPr lang="en-US" sz="800" dirty="0"/>
            </a:br>
            <a:endParaRPr lang="en-US" sz="800" dirty="0"/>
          </a:p>
          <a:p>
            <a:r>
              <a:rPr lang="en-US" sz="3200" dirty="0"/>
              <a:t>Perceptions of “fairness” vary wildly.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B9E40-9C42-4D8F-87CE-7C20AD9F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7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BC2E4-1643-43BB-BF5B-601AA3476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CO</a:t>
            </a:r>
            <a:r>
              <a:rPr lang="en-US" sz="3600" baseline="-25000" dirty="0">
                <a:latin typeface="+mn-lt"/>
              </a:rPr>
              <a:t>2</a:t>
            </a:r>
            <a:r>
              <a:rPr lang="en-US" sz="3600" dirty="0">
                <a:latin typeface="+mn-lt"/>
              </a:rPr>
              <a:t> emissions/capita vary widely across countries.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B6C1FC7-4A91-4713-B6C1-3A69040705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49" y="1360178"/>
            <a:ext cx="7969417" cy="536011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F99D642-8EDE-4886-8DF1-CDBD1359D286}"/>
              </a:ext>
            </a:extLst>
          </p:cNvPr>
          <p:cNvSpPr/>
          <p:nvPr/>
        </p:nvSpPr>
        <p:spPr>
          <a:xfrm>
            <a:off x="8416887" y="1969521"/>
            <a:ext cx="36135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2020 –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average American emitted 8 times as much GHGs as an average Indian: 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13.7 vs. 1.7 mt/cap .  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average Saudi emitted 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times as much as 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average Indonesian: 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17.0 vs. 2.1 mt/cap. </a:t>
            </a:r>
            <a:endParaRPr lang="en-US" sz="24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2E83B9-3535-4CA4-A463-A088FC86010F}"/>
              </a:ext>
            </a:extLst>
          </p:cNvPr>
          <p:cNvSpPr/>
          <p:nvPr/>
        </p:nvSpPr>
        <p:spPr>
          <a:xfrm>
            <a:off x="489150" y="2170330"/>
            <a:ext cx="1599650" cy="38309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DAD8482-296F-494E-99B6-358E9F014CD0}"/>
              </a:ext>
            </a:extLst>
          </p:cNvPr>
          <p:cNvSpPr/>
          <p:nvPr/>
        </p:nvSpPr>
        <p:spPr>
          <a:xfrm>
            <a:off x="769346" y="5671861"/>
            <a:ext cx="1322025" cy="383092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C9F02A5-9FD5-457C-89BD-048123A5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25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1BF55-7868-4FD6-86A9-97A423E40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Different vantage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F9838-F78B-4FF4-A3DD-8E6115C8D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5795"/>
            <a:ext cx="10515600" cy="4351338"/>
          </a:xfrm>
        </p:spPr>
        <p:txBody>
          <a:bodyPr/>
          <a:lstStyle/>
          <a:p>
            <a:r>
              <a:rPr lang="en-US" dirty="0"/>
              <a:t>From the vantage of India or Indonesia, </a:t>
            </a:r>
            <a:br>
              <a:rPr lang="en-US" dirty="0"/>
            </a:br>
            <a:r>
              <a:rPr lang="en-US" dirty="0"/>
              <a:t>a fair allocation might be equal emissions/capita all around.  </a:t>
            </a:r>
          </a:p>
          <a:p>
            <a:endParaRPr lang="en-US" dirty="0"/>
          </a:p>
          <a:p>
            <a:r>
              <a:rPr lang="en-US" dirty="0"/>
              <a:t>Americans, for their part, think it would be unfair to make US firms pay a very high economic cost to reduce emissions, </a:t>
            </a:r>
          </a:p>
          <a:p>
            <a:pPr lvl="1"/>
            <a:r>
              <a:rPr lang="en-US" dirty="0"/>
              <a:t>especially if energy-intensive industries simply relocated to developing countries that had not constrained their own emissions.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89BF98-6F31-49B5-B51D-5BA0A9483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3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F898C-6040-4942-8340-AD075FCA1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Each side has a point</a:t>
            </a:r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EBFF5-3705-4B5B-83A8-6457362BA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Unreasonable to ask poor countries to cut the same %-age as the rich.  </a:t>
            </a:r>
          </a:p>
          <a:p>
            <a:pPr lvl="1"/>
            <a:r>
              <a:rPr lang="en-US" dirty="0"/>
              <a:t>This would deny them the opportunity for economic growth </a:t>
            </a:r>
            <a:br>
              <a:rPr lang="en-US" dirty="0"/>
            </a:br>
            <a:r>
              <a:rPr lang="en-US" dirty="0"/>
              <a:t>that rich countries have already enjoyed,</a:t>
            </a:r>
          </a:p>
          <a:p>
            <a:pPr lvl="1"/>
            <a:r>
              <a:rPr lang="en-US" dirty="0"/>
              <a:t>while the rich created the problem.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Unrealistic to expect rich countries to agree to equal emissions/cap,</a:t>
            </a:r>
          </a:p>
          <a:p>
            <a:pPr lvl="1"/>
            <a:r>
              <a:rPr lang="en-US" dirty="0"/>
              <a:t>at least, anytime soon.  </a:t>
            </a:r>
          </a:p>
          <a:p>
            <a:pPr lvl="1"/>
            <a:r>
              <a:rPr lang="en-US" dirty="0"/>
              <a:t>That would be equivalent to transferring truly massive slices of GDP. 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640FCC-5F38-4FDE-B21F-8D38DFB8F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1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F859A-6DE1-466F-8648-660989445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11" y="89700"/>
            <a:ext cx="10758889" cy="1325563"/>
          </a:xfrm>
        </p:spPr>
        <p:txBody>
          <a:bodyPr>
            <a:normAutofit/>
          </a:bodyPr>
          <a:lstStyle/>
          <a:p>
            <a:r>
              <a:rPr lang="en-US" sz="4000" dirty="0"/>
              <a:t>One can quantify fair &amp; reasonable targets for each.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534B5-A810-4A9C-B4DD-02E83C3B7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165"/>
            <a:ext cx="10515600" cy="5032376"/>
          </a:xfrm>
        </p:spPr>
        <p:txBody>
          <a:bodyPr>
            <a:normAutofit fontScale="92500" lnSpcReduction="10000"/>
          </a:bodyPr>
          <a:lstStyle/>
          <a:p>
            <a:r>
              <a:rPr lang="en-US" sz="3500" i="1" dirty="0"/>
              <a:t>Cost:</a:t>
            </a:r>
            <a:r>
              <a:rPr lang="en-US" sz="3500" dirty="0"/>
              <a:t> </a:t>
            </a:r>
            <a:br>
              <a:rPr lang="en-US" dirty="0"/>
            </a:br>
            <a:r>
              <a:rPr lang="en-US" dirty="0"/>
              <a:t>It is not realistic to expect any one country to agree to cuts that would result in disproportionately large economic costs for it,</a:t>
            </a:r>
          </a:p>
          <a:p>
            <a:pPr lvl="1"/>
            <a:r>
              <a:rPr lang="en-US" dirty="0"/>
              <a:t>measured relative to what their emissions would otherwise have been,</a:t>
            </a:r>
          </a:p>
          <a:p>
            <a:pPr lvl="1"/>
            <a:r>
              <a:rPr lang="en-US" dirty="0"/>
              <a:t>the “Business as Usual” path (BAU).  </a:t>
            </a:r>
          </a:p>
          <a:p>
            <a:pPr lvl="0"/>
            <a:r>
              <a:rPr lang="en-US" sz="3500" i="1" dirty="0"/>
              <a:t>Progressivity:</a:t>
            </a:r>
            <a:r>
              <a:rPr lang="en-US" sz="3500" dirty="0"/>
              <a:t>  </a:t>
            </a:r>
            <a:br>
              <a:rPr lang="en-US" dirty="0"/>
            </a:br>
            <a:r>
              <a:rPr lang="en-US" dirty="0"/>
              <a:t>Rich countries should accept bigger cuts than poor.</a:t>
            </a:r>
          </a:p>
          <a:p>
            <a:pPr lvl="1"/>
            <a:r>
              <a:rPr lang="en-US" dirty="0"/>
              <a:t>Short-term targets for poor countries could be generous enough, &amp; close enough    to their BAUs, that they would financially come out ahead at first: </a:t>
            </a:r>
          </a:p>
          <a:p>
            <a:pPr lvl="1"/>
            <a:r>
              <a:rPr lang="en-US" dirty="0"/>
              <a:t>they could sell emission permits to high-income countries.  “Climate Finance.”</a:t>
            </a:r>
          </a:p>
          <a:p>
            <a:r>
              <a:rPr lang="en-US" sz="3500" i="1" dirty="0"/>
              <a:t>Latecomer Catchup</a:t>
            </a:r>
            <a:r>
              <a:rPr lang="en-US" sz="3500" dirty="0"/>
              <a:t>:  </a:t>
            </a:r>
            <a:br>
              <a:rPr lang="en-US" dirty="0"/>
            </a:br>
            <a:r>
              <a:rPr lang="en-US" dirty="0"/>
              <a:t>It is fair to expect countries that have increased their emissions </a:t>
            </a:r>
            <a:br>
              <a:rPr lang="en-US" dirty="0"/>
            </a:br>
            <a:r>
              <a:rPr lang="en-US" dirty="0"/>
              <a:t>to bring them back down gradually toward past levels, </a:t>
            </a:r>
          </a:p>
          <a:p>
            <a:pPr lvl="1"/>
            <a:r>
              <a:rPr lang="en-US" dirty="0"/>
              <a:t>but not practical for them to reverse fully &amp; instantly in the first budget periods.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3B6187-0C49-41C0-A437-A03C933F7EDA}"/>
              </a:ext>
            </a:extLst>
          </p:cNvPr>
          <p:cNvSpPr txBox="1"/>
          <p:nvPr/>
        </p:nvSpPr>
        <p:spPr>
          <a:xfrm>
            <a:off x="3844887" y="1106787"/>
            <a:ext cx="2962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principles: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C7B104-D250-4CC9-919E-06F6BD0F6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1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C26BC-DF02-4F44-919F-4540ED748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08325" cy="1904350"/>
          </a:xfrm>
        </p:spPr>
        <p:txBody>
          <a:bodyPr>
            <a:normAutofit/>
          </a:bodyPr>
          <a:lstStyle/>
          <a:p>
            <a:r>
              <a:rPr lang="en-US" sz="4000" dirty="0"/>
              <a:t>Targets agreed in past</a:t>
            </a:r>
            <a:r>
              <a:rPr lang="en-US" sz="1000" dirty="0"/>
              <a:t> </a:t>
            </a:r>
            <a:r>
              <a:rPr lang="en-US" sz="4000" dirty="0"/>
              <a:t>UNFCC COPs tend</a:t>
            </a:r>
            <a:r>
              <a:rPr lang="en-US" sz="1600" dirty="0"/>
              <a:t> </a:t>
            </a:r>
            <a:r>
              <a:rPr lang="en-US" sz="4000" dirty="0"/>
              <a:t>statistically to obey a formula that quantifies the 3 principles.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30028-ABA0-4E57-9EAD-21F3EB6FA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1502"/>
            <a:ext cx="10515600" cy="428206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Progressivity -- </a:t>
            </a:r>
            <a:br>
              <a:rPr lang="en-US" dirty="0"/>
            </a:br>
            <a:r>
              <a:rPr lang="en-US" dirty="0"/>
              <a:t>Richer countries agreed to steeper cuts than others:  </a:t>
            </a:r>
            <a:br>
              <a:rPr lang="en-US" dirty="0"/>
            </a:br>
            <a:endParaRPr lang="en-US" dirty="0"/>
          </a:p>
          <a:p>
            <a:r>
              <a:rPr lang="en-US" dirty="0"/>
              <a:t>At Kyoto in 1997, every 10 % rise in income/cap corresponded </a:t>
            </a:r>
            <a:br>
              <a:rPr lang="en-US" dirty="0"/>
            </a:br>
            <a:r>
              <a:rPr lang="en-US" dirty="0"/>
              <a:t>to an agreed GHG reduction of another 1.4 % relative to BAU.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At Lima in 2014 (pre-Paris), every 10% rise in income corresponded </a:t>
            </a:r>
            <a:br>
              <a:rPr lang="en-US" dirty="0"/>
            </a:br>
            <a:r>
              <a:rPr lang="en-US" dirty="0"/>
              <a:t>to another GHG cut of 1.7 % relative to BAU.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48D58-113E-489D-B9FA-8617C027F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1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0633E-5A49-45F5-B3DD-534EC0EA1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115" y="232921"/>
            <a:ext cx="11203236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COP targets also showed </a:t>
            </a:r>
            <a:r>
              <a:rPr lang="en-US" sz="4000" i="1" dirty="0"/>
              <a:t>latecomer</a:t>
            </a:r>
            <a:r>
              <a:rPr lang="en-US" sz="2800" i="1" dirty="0"/>
              <a:t> </a:t>
            </a:r>
            <a:r>
              <a:rPr lang="en-US" sz="4000" i="1" dirty="0"/>
              <a:t>catch-up factor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D7B36-C69A-4197-96A8-0CC602744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22022"/>
            <a:ext cx="10883747" cy="5303058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/>
              <a:t>pulling each country back toward what its emissions were in 2005. </a:t>
            </a:r>
            <a:br>
              <a:rPr lang="en-US" sz="5100" dirty="0"/>
            </a:br>
            <a:endParaRPr lang="en-US" sz="5100" dirty="0"/>
          </a:p>
          <a:p>
            <a:r>
              <a:rPr lang="en-US" sz="5100" dirty="0"/>
              <a:t>Extend the formula through the remainder of the century, </a:t>
            </a:r>
          </a:p>
          <a:p>
            <a:pPr lvl="1"/>
            <a:r>
              <a:rPr lang="en-US" sz="4600" dirty="0"/>
              <a:t>with gradually decreasing weight on the past </a:t>
            </a:r>
          </a:p>
          <a:p>
            <a:pPr lvl="1"/>
            <a:r>
              <a:rPr lang="en-US" sz="4600" dirty="0"/>
              <a:t>and gradually increasing weight on equal per capita targets. </a:t>
            </a:r>
            <a:br>
              <a:rPr lang="en-US" sz="2500" dirty="0"/>
            </a:br>
            <a:endParaRPr lang="en-US" sz="2500" dirty="0"/>
          </a:p>
          <a:p>
            <a:r>
              <a:rPr lang="en-US" sz="5100" dirty="0"/>
              <a:t>Model estimates show country losses  &lt;  1 % of GDP in PDV</a:t>
            </a:r>
            <a:r>
              <a:rPr lang="en-US" sz="4400" dirty="0"/>
              <a:t>.</a:t>
            </a:r>
            <a:endParaRPr lang="en-US" sz="2100" dirty="0"/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5100" dirty="0"/>
              <a:t>References:</a:t>
            </a:r>
          </a:p>
          <a:p>
            <a:r>
              <a:rPr lang="en-US" sz="4200" dirty="0"/>
              <a:t>Valentina </a:t>
            </a:r>
            <a:r>
              <a:rPr lang="en-US" sz="4200" dirty="0" err="1"/>
              <a:t>Bosetti</a:t>
            </a:r>
            <a:r>
              <a:rPr lang="en-US" sz="4200" dirty="0"/>
              <a:t> &amp; J. Frankel, 2021,“How to Set Greenhouse Gas Emission Targets for All Countries,” Chapter 6 in </a:t>
            </a:r>
            <a:r>
              <a:rPr lang="en-US" sz="4200" i="1" dirty="0"/>
              <a:t>Combatting Climate Change</a:t>
            </a:r>
            <a:r>
              <a:rPr lang="en-US" sz="4200" dirty="0"/>
              <a:t>, B. </a:t>
            </a:r>
            <a:r>
              <a:rPr lang="en-US" sz="4200" dirty="0" err="1"/>
              <a:t>Weder</a:t>
            </a:r>
            <a:r>
              <a:rPr lang="en-US" sz="4200" dirty="0"/>
              <a:t> di Mauro, ed. (CEPR Press), pp. 43-48.</a:t>
            </a:r>
          </a:p>
          <a:p>
            <a:r>
              <a:rPr lang="en-US" sz="4200" dirty="0"/>
              <a:t>-------,-  2014</a:t>
            </a:r>
            <a:r>
              <a:rPr lang="en-AU" sz="4200" dirty="0"/>
              <a:t>, “</a:t>
            </a:r>
            <a:r>
              <a:rPr lang="en-US" sz="4200" dirty="0"/>
              <a:t>Sustainable Cooperation in Global Climate Policy: Specific Formulas and Emission Targets,”  </a:t>
            </a:r>
            <a:r>
              <a:rPr lang="en-US" sz="4200" i="1" dirty="0"/>
              <a:t>Climate Change Economics</a:t>
            </a:r>
            <a:r>
              <a:rPr lang="en-US" sz="4200" dirty="0"/>
              <a:t>, vol.5, no.3, Aug.</a:t>
            </a:r>
          </a:p>
          <a:p>
            <a:r>
              <a:rPr lang="en-US" sz="4200" dirty="0"/>
              <a:t>--------- , 2012, “Politically Feasible Emission Target Formulas to Attain 460 ppm CO2 Concentrations," </a:t>
            </a:r>
            <a:r>
              <a:rPr lang="en-US" sz="4200" i="1" dirty="0"/>
              <a:t>Rev. of Environmental Econ. &amp; Policy</a:t>
            </a:r>
            <a:r>
              <a:rPr lang="en-US" sz="4200" dirty="0"/>
              <a:t> (Oxford Univ. Press) 6, no.1, pp. 86-109.</a:t>
            </a:r>
            <a:r>
              <a:rPr lang="en-US" sz="4200" b="1" i="1" dirty="0"/>
              <a:t> </a:t>
            </a:r>
            <a:r>
              <a:rPr lang="en-US" sz="4200" dirty="0"/>
              <a:t> </a:t>
            </a:r>
          </a:p>
          <a:p>
            <a:r>
              <a:rPr lang="en-US" sz="4200" dirty="0"/>
              <a:t>J. Frankel,  2009, "An Elaborated Proposal for Global Climate Policy Architecture: Specific Formulas and Emission Targets for All Countries in All Decades,” Chapter 2 in </a:t>
            </a:r>
            <a:r>
              <a:rPr lang="en-US" sz="4200" i="1" dirty="0"/>
              <a:t>Post-Kyoto International Climate Policy</a:t>
            </a:r>
            <a:r>
              <a:rPr lang="en-US" sz="4200" dirty="0"/>
              <a:t>,  J. </a:t>
            </a:r>
            <a:r>
              <a:rPr lang="en-US" sz="4200" dirty="0" err="1"/>
              <a:t>Aldy</a:t>
            </a:r>
            <a:r>
              <a:rPr lang="en-US" sz="4200" dirty="0"/>
              <a:t> &amp; R. </a:t>
            </a:r>
            <a:r>
              <a:rPr lang="en-US" sz="4200" dirty="0" err="1"/>
              <a:t>Stavins</a:t>
            </a:r>
            <a:r>
              <a:rPr lang="en-US" sz="4200" dirty="0"/>
              <a:t>, eds., pp. 31-87 (Cambridge Univ. Press).      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10E436-3CA7-4A11-9211-FD2A5752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E014-9563-49F6-B5EC-D3FD2D1D38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6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4182</TotalTime>
  <Words>1329</Words>
  <Application>Microsoft Office PowerPoint</Application>
  <PresentationFormat>Widescreen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  Evaluating Which Countries  Do their Fair Share in Pledged Carbon Cuts  Prof. Jeffrey Frankel Harvard University</vt:lpstr>
      <vt:lpstr>Targets for Greenhouse Gas emissions</vt:lpstr>
      <vt:lpstr>Fair share of the reductions in GHG emissions?</vt:lpstr>
      <vt:lpstr>CO2 emissions/capita vary widely across countries.</vt:lpstr>
      <vt:lpstr>Different vantage points</vt:lpstr>
      <vt:lpstr>Each side has a point.</vt:lpstr>
      <vt:lpstr>One can quantify fair &amp; reasonable targets for each. </vt:lpstr>
      <vt:lpstr>Targets agreed in past UNFCC COPs tend statistically to obey a formula that quantifies the 3 principles.</vt:lpstr>
      <vt:lpstr>COP targets also showed latecomer catch-up factor </vt:lpstr>
      <vt:lpstr>Progressivity &amp; LCF are both statistically significant in explaining 2020 cuts targeted in 2014.</vt:lpstr>
      <vt:lpstr>Countries’ targets set in 2014 for 2020 GHG cuts (relative to a baseline = average of its actual 2005 emissions &amp; 2020 BAU)  rise with income/cap.</vt:lpstr>
      <vt:lpstr>Models</vt:lpstr>
      <vt:lpstr>The bad news:  most failed by 2020 to achieve these promised targets.</vt:lpstr>
      <vt:lpstr>The bad news:  most failed to reach their promised targets by 2020.</vt:lpstr>
      <vt:lpstr>Appendix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Frankel, Jeffrey A.</dc:creator>
  <cp:lastModifiedBy>Frankel, Jeffrey A.</cp:lastModifiedBy>
  <cp:revision>67</cp:revision>
  <dcterms:created xsi:type="dcterms:W3CDTF">2022-05-30T16:40:53Z</dcterms:created>
  <dcterms:modified xsi:type="dcterms:W3CDTF">2022-06-02T14:23:27Z</dcterms:modified>
</cp:coreProperties>
</file>