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5" r:id="rId3"/>
    <p:sldId id="387" r:id="rId4"/>
    <p:sldId id="367" r:id="rId5"/>
    <p:sldId id="289" r:id="rId6"/>
    <p:sldId id="383" r:id="rId7"/>
    <p:sldId id="286" r:id="rId8"/>
    <p:sldId id="386" r:id="rId9"/>
    <p:sldId id="348" r:id="rId10"/>
    <p:sldId id="349" r:id="rId11"/>
    <p:sldId id="357" r:id="rId12"/>
    <p:sldId id="358" r:id="rId13"/>
    <p:sldId id="351" r:id="rId14"/>
    <p:sldId id="371" r:id="rId15"/>
    <p:sldId id="388" r:id="rId16"/>
    <p:sldId id="389" r:id="rId17"/>
    <p:sldId id="370" r:id="rId18"/>
    <p:sldId id="377" r:id="rId19"/>
    <p:sldId id="350" r:id="rId20"/>
    <p:sldId id="300" r:id="rId21"/>
    <p:sldId id="365" r:id="rId22"/>
    <p:sldId id="368" r:id="rId23"/>
    <p:sldId id="372" r:id="rId24"/>
    <p:sldId id="373" r:id="rId25"/>
    <p:sldId id="374" r:id="rId26"/>
    <p:sldId id="375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DA9A12-995C-4129-ABD4-352B945029A4}">
          <p14:sldIdLst>
            <p14:sldId id="256"/>
            <p14:sldId id="275"/>
            <p14:sldId id="387"/>
            <p14:sldId id="367"/>
          </p14:sldIdLst>
        </p14:section>
        <p14:section name="Untitled Section" id="{4C3E3086-B397-42A0-9E6B-DF45C91CF005}">
          <p14:sldIdLst>
            <p14:sldId id="289"/>
            <p14:sldId id="383"/>
            <p14:sldId id="286"/>
            <p14:sldId id="386"/>
            <p14:sldId id="348"/>
            <p14:sldId id="349"/>
            <p14:sldId id="357"/>
            <p14:sldId id="358"/>
            <p14:sldId id="351"/>
            <p14:sldId id="371"/>
            <p14:sldId id="388"/>
            <p14:sldId id="389"/>
            <p14:sldId id="370"/>
            <p14:sldId id="377"/>
            <p14:sldId id="350"/>
            <p14:sldId id="300"/>
            <p14:sldId id="365"/>
            <p14:sldId id="368"/>
            <p14:sldId id="372"/>
            <p14:sldId id="373"/>
            <p14:sldId id="374"/>
            <p14:sldId id="37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4141"/>
    <a:srgbClr val="236B49"/>
    <a:srgbClr val="5F4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72527" autoAdjust="0"/>
  </p:normalViewPr>
  <p:slideViewPr>
    <p:cSldViewPr>
      <p:cViewPr varScale="1">
        <p:scale>
          <a:sx n="71" d="100"/>
          <a:sy n="71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476675D-C283-496A-BB24-2CA3EA529104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7D073F-5A3C-4F3C-9BE4-15513BC2DD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732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E32572-9B2F-489E-979F-2045B6FBA353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0A199C8-5174-45CA-A1CE-DF475E62C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8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F33EC29-36AF-4159-9652-9B5AAF1C2E3C}" type="slidenum">
              <a:rPr lang="en-US" altLang="en-US"/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1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66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7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78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9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1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2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6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83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1C652-F7EA-42F7-BF4A-88F8139B562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6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1C652-F7EA-42F7-BF4A-88F8139B562F}" type="datetimeFigureOut">
              <a:rPr lang="en-US" smtClean="0"/>
              <a:pPr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38B13-75D0-4C96-B6DA-0AFB0A2BF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289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jpeg"/><Relationship Id="rId18" Type="http://schemas.openxmlformats.org/officeDocument/2006/relationships/hyperlink" Target="http://www.google.com/imgres?imgurl=http://www.treehugger.com/gm-rice-h-i-001.jpg&amp;imgrefurl=http://www.treehugger.com/files/2008/02/genetically_modified_rice_china.php&amp;usg=__l4Gk4zugcfoew8LhtqVDHDiHFoI=&amp;h=300&amp;w=468&amp;sz=47&amp;hl=en&amp;start=6&amp;zoom=1&amp;um=1&amp;itbs=1&amp;tbnid=sfvOkFtVwZnkpM:&amp;tbnh=82&amp;tbnw=128&amp;prev=/images?q=rice&amp;um=1&amp;hl=en&amp;sa=N&amp;rlz=1T4GGLL_enUS309US342&amp;tbs=isch:1&amp;ei=G4M0TczJIcT7lweJ1IyVCg" TargetMode="External"/><Relationship Id="rId26" Type="http://schemas.openxmlformats.org/officeDocument/2006/relationships/hyperlink" Target="http://www.google.com/imgres?imgurl=http://www.aluminum.org/Images/ContentImages/quarry.jpg&amp;imgrefurl=http://www.aluminum.org/Content/NavigationMenu/TheIndustry/Alumina/default.htm&amp;usg=__fU6oz1a12FBhLDZgpH0urXNuK_s=&amp;h=200&amp;w=300&amp;sz=18&amp;hl=en&amp;start=22&amp;zoom=1&amp;um=1&amp;itbs=1&amp;tbnid=ETcEiBEV7KjpAM:&amp;tbnh=77&amp;tbnw=116&amp;prev=/images?q=aluminum+ore&amp;start=20&amp;um=1&amp;hl=en&amp;sa=N&amp;rlz=1T4GGLL_enUS309US342&amp;ndsp=20&amp;tbs=isch:1" TargetMode="External"/><Relationship Id="rId3" Type="http://schemas.openxmlformats.org/officeDocument/2006/relationships/image" Target="../media/image30.jpeg"/><Relationship Id="rId21" Type="http://schemas.openxmlformats.org/officeDocument/2006/relationships/image" Target="../media/image47.jpeg"/><Relationship Id="rId7" Type="http://schemas.openxmlformats.org/officeDocument/2006/relationships/image" Target="../media/image34.jpeg"/><Relationship Id="rId12" Type="http://schemas.openxmlformats.org/officeDocument/2006/relationships/image" Target="../media/image39.jpeg"/><Relationship Id="rId17" Type="http://schemas.openxmlformats.org/officeDocument/2006/relationships/image" Target="../media/image44.jpeg"/><Relationship Id="rId25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3.jpeg"/><Relationship Id="rId20" Type="http://schemas.openxmlformats.org/officeDocument/2006/relationships/image" Target="../media/image46.jpeg"/><Relationship Id="rId29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8.wmf"/><Relationship Id="rId24" Type="http://schemas.openxmlformats.org/officeDocument/2006/relationships/hyperlink" Target="http://www.google.com/imgres?imgurl=http://www.hemscott.com/static/cms/1/3/4/binary/3116989831/321562.jpg&amp;imgrefurl=http://www.hemscott.com/news/comment-archive/item.do?id=62828&amp;usg=__HMpnoJ1Wfg1E7JqA3kjmWToKhso=&amp;h=300&amp;w=450&amp;sz=48&amp;hl=en&amp;start=9&amp;zoom=1&amp;um=1&amp;itbs=1&amp;tbnid=k0VKlQTvnjlCBM:&amp;tbnh=85&amp;tbnw=127&amp;prev=/images?q=nickel+mine&amp;um=1&amp;hl=en&amp;sa=N&amp;rlz=1T4RNWE_enUS312US312&amp;tbs=isch:1" TargetMode="External"/><Relationship Id="rId5" Type="http://schemas.openxmlformats.org/officeDocument/2006/relationships/image" Target="../media/image32.jpeg"/><Relationship Id="rId15" Type="http://schemas.openxmlformats.org/officeDocument/2006/relationships/image" Target="../media/image42.jpeg"/><Relationship Id="rId23" Type="http://schemas.openxmlformats.org/officeDocument/2006/relationships/image" Target="../media/image49.jpeg"/><Relationship Id="rId28" Type="http://schemas.openxmlformats.org/officeDocument/2006/relationships/hyperlink" Target="http://www.google.com/imgres?imgurl=http://www.oilempire.us/oil-jpg/LNGTanker.jpg&amp;imgrefurl=http://www.oilempire.us/lng.html&amp;usg=__RZWGgfwENwlNw5mnGloPzPUq7AA=&amp;h=465&amp;w=751&amp;sz=30&amp;hl=en&amp;start=42&amp;zoom=1&amp;um=1&amp;itbs=1&amp;tbnid=2-9Yo3LG06sjIM:&amp;tbnh=87&amp;tbnw=141&amp;prev=/images?q=natural+gas&amp;start=21&amp;um=1&amp;hl=en&amp;sa=N&amp;rlz=1T4RNWE_enUS312US312&amp;ndsp=21&amp;tbs=isch:1" TargetMode="External"/><Relationship Id="rId10" Type="http://schemas.openxmlformats.org/officeDocument/2006/relationships/image" Target="../media/image37.wmf"/><Relationship Id="rId19" Type="http://schemas.openxmlformats.org/officeDocument/2006/relationships/image" Target="../media/image45.jpeg"/><Relationship Id="rId31" Type="http://schemas.openxmlformats.org/officeDocument/2006/relationships/image" Target="../media/image53.jpeg"/><Relationship Id="rId4" Type="http://schemas.openxmlformats.org/officeDocument/2006/relationships/image" Target="../media/image31.jpeg"/><Relationship Id="rId9" Type="http://schemas.openxmlformats.org/officeDocument/2006/relationships/image" Target="../media/image36.wmf"/><Relationship Id="rId14" Type="http://schemas.openxmlformats.org/officeDocument/2006/relationships/image" Target="../media/image41.wmf"/><Relationship Id="rId22" Type="http://schemas.openxmlformats.org/officeDocument/2006/relationships/image" Target="../media/image48.jpeg"/><Relationship Id="rId27" Type="http://schemas.openxmlformats.org/officeDocument/2006/relationships/image" Target="../media/image51.jpeg"/><Relationship Id="rId30" Type="http://schemas.openxmlformats.org/officeDocument/2006/relationships/hyperlink" Target="http://www.google.com/imgres?imgurl=http://elements.vanderkrogt.net/images/elements/Tin_ore_from_Cornwall.jpg&amp;imgrefurl=http://elements.vanderkrogt.net/element.php?sym=Sn&amp;usg=__GJ7S0denCKYkEzc-vSrglPz2WaQ=&amp;h=364&amp;w=392&amp;sz=26&amp;hl=en&amp;start=2&amp;zoom=1&amp;um=1&amp;itbs=1&amp;tbnid=hbhzPDNYlXFRrM:&amp;tbnh=114&amp;tbnw=123&amp;prev=/images?q=tin&amp;um=1&amp;hl=en&amp;sa=N&amp;rlz=1T4RNWE_enUS312US312&amp;tbs=isch:1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201622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Currency-plus-Commodity Basket Peg:</a:t>
            </a:r>
            <a:br>
              <a:rPr lang="en-US" sz="3600" dirty="0" smtClean="0"/>
            </a:br>
            <a:r>
              <a:rPr lang="en-US" sz="3600" dirty="0" smtClean="0"/>
              <a:t>A Proposed Monetary Regime</a:t>
            </a:r>
            <a:br>
              <a:rPr lang="en-US" sz="3600" dirty="0" smtClean="0"/>
            </a:br>
            <a:r>
              <a:rPr lang="en-US" sz="3600" dirty="0" smtClean="0"/>
              <a:t>for Commodity-Exporting Countries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504" y="2708920"/>
            <a:ext cx="8807896" cy="4392488"/>
          </a:xfrm>
        </p:spPr>
        <p:txBody>
          <a:bodyPr>
            <a:normAutofit fontScale="32500" lnSpcReduction="20000"/>
          </a:bodyPr>
          <a:lstStyle/>
          <a:p>
            <a:r>
              <a:rPr lang="en-US" sz="1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Jeffrey Frankel </a:t>
            </a:r>
          </a:p>
          <a:p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Harpel Professor of Capital Formation and Growth</a:t>
            </a:r>
          </a:p>
          <a:p>
            <a:r>
              <a:rPr lang="en-US" sz="8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Harvard University</a:t>
            </a:r>
            <a:r>
              <a:rPr lang="en-US" sz="9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en-US" sz="9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5600" dirty="0" smtClean="0"/>
              <a:t/>
            </a:r>
            <a:br>
              <a:rPr lang="en-US" sz="5600" dirty="0" smtClean="0"/>
            </a:br>
            <a:r>
              <a:rPr lang="en-US" sz="5600" dirty="0" smtClean="0"/>
              <a:t/>
            </a:r>
            <a:br>
              <a:rPr lang="en-US" sz="5600" dirty="0" smtClean="0"/>
            </a:b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8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r>
              <a:rPr lang="en-US" sz="8600" dirty="0" smtClean="0">
                <a:solidFill>
                  <a:srgbClr val="414141"/>
                </a:solidFill>
              </a:rPr>
              <a:t>For Session on Monetary Policy in a Globalized World</a:t>
            </a:r>
            <a:r>
              <a:rPr lang="en-US" sz="8600" smtClean="0">
                <a:solidFill>
                  <a:srgbClr val="414141"/>
                </a:solidFill>
              </a:rPr>
              <a:t/>
            </a:r>
            <a:br>
              <a:rPr lang="en-US" sz="8600" smtClean="0">
                <a:solidFill>
                  <a:srgbClr val="414141"/>
                </a:solidFill>
              </a:rPr>
            </a:br>
            <a:r>
              <a:rPr lang="en-US" sz="8600" smtClean="0">
                <a:solidFill>
                  <a:srgbClr val="414141"/>
                </a:solidFill>
              </a:rPr>
              <a:t>LACEA/LAMES </a:t>
            </a:r>
            <a:r>
              <a:rPr lang="en-US" sz="8600" dirty="0" smtClean="0">
                <a:solidFill>
                  <a:srgbClr val="414141"/>
                </a:solidFill>
              </a:rPr>
              <a:t>Annual Meeting, </a:t>
            </a:r>
            <a:r>
              <a:rPr lang="en-US" sz="8600" dirty="0">
                <a:solidFill>
                  <a:srgbClr val="414141"/>
                </a:solidFill>
              </a:rPr>
              <a:t>Guayaquil, Ecuador</a:t>
            </a:r>
            <a:endParaRPr lang="en-US" sz="8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sz="8600" dirty="0" smtClean="0">
                <a:solidFill>
                  <a:srgbClr val="414141"/>
                </a:solidFill>
              </a:rPr>
              <a:t>November </a:t>
            </a:r>
            <a:r>
              <a:rPr lang="en-US" sz="8600" dirty="0">
                <a:solidFill>
                  <a:srgbClr val="414141"/>
                </a:solidFill>
              </a:rPr>
              <a:t>9</a:t>
            </a:r>
            <a:r>
              <a:rPr lang="en-US" sz="8600" dirty="0" smtClean="0">
                <a:solidFill>
                  <a:srgbClr val="414141"/>
                </a:solidFill>
              </a:rPr>
              <a:t>, 2018</a:t>
            </a:r>
          </a:p>
        </p:txBody>
      </p:sp>
      <p:pic>
        <p:nvPicPr>
          <p:cNvPr id="4" name="Picture 5" descr="HKS-logo_ks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1" y="4260288"/>
            <a:ext cx="3106520" cy="367325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9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dirty="0"/>
              <a:t>P</a:t>
            </a:r>
            <a:r>
              <a:rPr lang="en-US" sz="3400" dirty="0" smtClean="0"/>
              <a:t>roposal</a:t>
            </a:r>
            <a:r>
              <a:rPr lang="en-US" sz="3400" dirty="0"/>
              <a:t>:</a:t>
            </a:r>
            <a:br>
              <a:rPr lang="en-US" sz="3400" dirty="0"/>
            </a:br>
            <a:r>
              <a:rPr lang="en-US" sz="3400" dirty="0"/>
              <a:t>Target a Currency + Commodity Basket (CCB)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4" y="1752600"/>
            <a:ext cx="8763000" cy="5029200"/>
          </a:xfrm>
        </p:spPr>
        <p:txBody>
          <a:bodyPr>
            <a:normAutofit/>
          </a:bodyPr>
          <a:lstStyle/>
          <a:p>
            <a:r>
              <a:rPr lang="en-US" sz="3000" dirty="0"/>
              <a:t>Consider three commodity-exporters that, at times, </a:t>
            </a:r>
            <a:br>
              <a:rPr lang="en-US" sz="3000" dirty="0"/>
            </a:br>
            <a:r>
              <a:rPr lang="en-US" sz="3000" dirty="0"/>
              <a:t>have pegged to a basket of major foreign currencies:</a:t>
            </a:r>
          </a:p>
          <a:p>
            <a:pPr lvl="1"/>
            <a:r>
              <a:rPr lang="en-US" sz="2400" dirty="0"/>
              <a:t>Kuwaiti dinar </a:t>
            </a:r>
            <a:r>
              <a:rPr lang="en-US" sz="2200" dirty="0"/>
              <a:t>(1975-2003, 2007-present), pegged to basket of $ + €,</a:t>
            </a:r>
          </a:p>
          <a:p>
            <a:pPr lvl="1"/>
            <a:r>
              <a:rPr lang="en-US" sz="2400" dirty="0"/>
              <a:t>Chilean peso </a:t>
            </a:r>
            <a:r>
              <a:rPr lang="en-US" sz="2200" dirty="0"/>
              <a:t>(1992-1999) pegged to $ + DM +</a:t>
            </a:r>
            <a:r>
              <a:rPr lang="en-US" sz="2200" b="1" dirty="0"/>
              <a:t> </a:t>
            </a:r>
            <a:r>
              <a:rPr lang="en-US" sz="2200" dirty="0"/>
              <a:t>¥,</a:t>
            </a:r>
          </a:p>
          <a:p>
            <a:pPr lvl="1"/>
            <a:r>
              <a:rPr lang="en-US" sz="2400" dirty="0"/>
              <a:t>Kazakh tenge </a:t>
            </a:r>
            <a:r>
              <a:rPr lang="en-US" sz="2200" dirty="0"/>
              <a:t>(2013-2014) to $ + € + </a:t>
            </a:r>
            <a:r>
              <a:rPr lang="en-US" sz="2200" dirty="0" smtClean="0"/>
              <a:t>₱.</a:t>
            </a:r>
            <a:r>
              <a:rPr lang="en-US" sz="1100" dirty="0"/>
              <a:t/>
            </a:r>
            <a:br>
              <a:rPr lang="en-US" sz="1100" dirty="0"/>
            </a:br>
            <a:endParaRPr lang="en-US" sz="1100" dirty="0"/>
          </a:p>
          <a:p>
            <a:r>
              <a:rPr lang="en-US" sz="3000" dirty="0"/>
              <a:t>The proposal is to add the commodity to the basket.</a:t>
            </a:r>
          </a:p>
          <a:p>
            <a:pPr lvl="1"/>
            <a:r>
              <a:rPr lang="en-US" sz="2400" dirty="0"/>
              <a:t>E.g., oil for </a:t>
            </a:r>
            <a:r>
              <a:rPr lang="en-US" sz="2400" dirty="0" smtClean="0"/>
              <a:t>Kuwait &amp; Kazakhstan</a:t>
            </a:r>
            <a:r>
              <a:rPr lang="en-US" sz="2400" dirty="0"/>
              <a:t>,</a:t>
            </a:r>
          </a:p>
          <a:p>
            <a:pPr lvl="1"/>
            <a:r>
              <a:rPr lang="en-US" sz="2400" dirty="0"/>
              <a:t>copper for Chile.</a:t>
            </a:r>
          </a:p>
        </p:txBody>
      </p:sp>
      <p:pic>
        <p:nvPicPr>
          <p:cNvPr id="1028" name="Picture 4" descr="http://www.ukrainebusiness.com.ua/modules/news/images/topics/4e1bbcd2-6a5a-3ca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400" y="3759544"/>
            <a:ext cx="195451" cy="22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69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CCB: Add the export </a:t>
            </a:r>
            <a:r>
              <a:rPr lang="en-US" sz="3200" dirty="0" smtClean="0"/>
              <a:t>commodity, </a:t>
            </a:r>
            <a:br>
              <a:rPr lang="en-US" sz="3200" dirty="0" smtClean="0"/>
            </a:br>
            <a:r>
              <a:rPr lang="en-US" sz="3200" dirty="0" smtClean="0"/>
              <a:t>e.g., oil, to </a:t>
            </a:r>
            <a:r>
              <a:rPr lang="en-US" sz="3200" dirty="0"/>
              <a:t>the currency basket</a:t>
            </a:r>
          </a:p>
        </p:txBody>
      </p:sp>
      <p:pic>
        <p:nvPicPr>
          <p:cNvPr id="3082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197" y="1518288"/>
            <a:ext cx="1527875" cy="22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60" y="2063658"/>
            <a:ext cx="1687783" cy="16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55108"/>
            <a:ext cx="2016224" cy="188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c 6"/>
          <p:cNvSpPr/>
          <p:nvPr/>
        </p:nvSpPr>
        <p:spPr>
          <a:xfrm rot="8373014">
            <a:off x="2205360" y="109442"/>
            <a:ext cx="5549543" cy="4873522"/>
          </a:xfrm>
          <a:prstGeom prst="arc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508901" y="3557559"/>
            <a:ext cx="158647" cy="936931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674271" y="3480970"/>
            <a:ext cx="241545" cy="956142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2644775" y="3573016"/>
            <a:ext cx="4087465" cy="33802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674272" y="3669142"/>
            <a:ext cx="4057968" cy="0"/>
          </a:xfrm>
          <a:prstGeom prst="line">
            <a:avLst/>
          </a:prstGeom>
          <a:ln w="190500">
            <a:solidFill>
              <a:srgbClr val="5F43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107504" y="5301208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000" dirty="0"/>
              <a:t>“The Currency-Plus-Commodity Basket: A Proposal for Exchange Rates in Oil-Exporting Countries to Accommodate Trade Shocks Automatically,​” </a:t>
            </a:r>
            <a:r>
              <a:rPr lang="en-US" sz="2000" dirty="0" smtClean="0"/>
              <a:t>2018; forthcoming, </a:t>
            </a:r>
            <a:r>
              <a:rPr lang="en-US" sz="2000" dirty="0" err="1" smtClean="0"/>
              <a:t>K.Mohaddes</a:t>
            </a:r>
            <a:r>
              <a:rPr lang="en-US" sz="2000" dirty="0" smtClean="0"/>
              <a:t>, </a:t>
            </a:r>
            <a:r>
              <a:rPr lang="en-US" sz="2000" dirty="0" err="1" smtClean="0"/>
              <a:t>J.Nugent</a:t>
            </a:r>
            <a:r>
              <a:rPr lang="en-US" sz="2000" dirty="0"/>
              <a:t> </a:t>
            </a:r>
            <a:r>
              <a:rPr lang="en-US" sz="2000" dirty="0" smtClean="0"/>
              <a:t>&amp; </a:t>
            </a:r>
            <a:r>
              <a:rPr lang="en-US" sz="2000" dirty="0" err="1" smtClean="0"/>
              <a:t>H.Selim</a:t>
            </a:r>
            <a:r>
              <a:rPr lang="en-US" sz="2000" dirty="0" smtClean="0"/>
              <a:t>, </a:t>
            </a:r>
            <a:r>
              <a:rPr lang="en-US" sz="2000" i="1" dirty="0"/>
              <a:t>Institutions and Macroeconomic Policies in Resource-Rich Arab Economies</a:t>
            </a:r>
            <a:r>
              <a:rPr lang="en-US" sz="2000" dirty="0"/>
              <a:t> (Oxford University Press). </a:t>
            </a: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2403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Currency </a:t>
            </a:r>
            <a:r>
              <a:rPr lang="en-US" sz="3200" dirty="0"/>
              <a:t>+ Commodity </a:t>
            </a:r>
            <a:r>
              <a:rPr lang="en-US" sz="3200" dirty="0" smtClean="0"/>
              <a:t>Basket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4" y="2132856"/>
            <a:ext cx="9036496" cy="4464496"/>
          </a:xfrm>
        </p:spPr>
        <p:txBody>
          <a:bodyPr>
            <a:normAutofit/>
          </a:bodyPr>
          <a:lstStyle/>
          <a:p>
            <a:endParaRPr lang="en-US" sz="1400" dirty="0"/>
          </a:p>
          <a:p>
            <a:r>
              <a:rPr lang="en-US" dirty="0" smtClean="0"/>
              <a:t>This </a:t>
            </a:r>
            <a:r>
              <a:rPr lang="en-US" dirty="0"/>
              <a:t>target </a:t>
            </a:r>
            <a:r>
              <a:rPr lang="en-US" dirty="0" smtClean="0"/>
              <a:t>may </a:t>
            </a:r>
            <a:r>
              <a:rPr lang="en-US" dirty="0"/>
              <a:t>give the best of both worlds</a:t>
            </a:r>
            <a:r>
              <a:rPr lang="en-US" dirty="0" smtClean="0"/>
              <a:t>: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/>
          </a:p>
          <a:p>
            <a:pPr lvl="1"/>
            <a:r>
              <a:rPr lang="en-US" dirty="0"/>
              <a:t>It is precise and transparent on a daily </a:t>
            </a:r>
            <a:r>
              <a:rPr lang="en-US" dirty="0" smtClean="0"/>
              <a:t>basis. 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pPr lvl="1"/>
            <a:r>
              <a:rPr lang="en-US" dirty="0" smtClean="0"/>
              <a:t>Yet it is sustainable in the face of shocks:</a:t>
            </a:r>
            <a:endParaRPr lang="en-US" dirty="0"/>
          </a:p>
          <a:p>
            <a:pPr lvl="2"/>
            <a:r>
              <a:rPr lang="en-US" sz="2500" dirty="0" smtClean="0"/>
              <a:t>The </a:t>
            </a:r>
            <a:r>
              <a:rPr lang="en-US" sz="2500" dirty="0"/>
              <a:t>currency would automatically strengthen </a:t>
            </a:r>
            <a:br>
              <a:rPr lang="en-US" sz="2500" dirty="0"/>
            </a:br>
            <a:r>
              <a:rPr lang="en-US" sz="2500" dirty="0"/>
              <a:t>(vs.</a:t>
            </a:r>
            <a:r>
              <a:rPr lang="en-US" sz="400" dirty="0"/>
              <a:t> </a:t>
            </a:r>
            <a:r>
              <a:rPr lang="en-US" sz="2500" dirty="0"/>
              <a:t>the $) when the $ price of </a:t>
            </a:r>
            <a:r>
              <a:rPr lang="en-US" sz="2500" dirty="0" smtClean="0"/>
              <a:t>the commodity rises,</a:t>
            </a:r>
          </a:p>
          <a:p>
            <a:pPr lvl="2"/>
            <a:r>
              <a:rPr lang="en-US" sz="2500" dirty="0" smtClean="0"/>
              <a:t>and automatically </a:t>
            </a:r>
            <a:r>
              <a:rPr lang="en-US" sz="2500" dirty="0"/>
              <a:t>fall when the </a:t>
            </a:r>
            <a:r>
              <a:rPr lang="en-US" sz="2500" dirty="0" smtClean="0"/>
              <a:t>$ price falls</a:t>
            </a:r>
            <a:r>
              <a:rPr lang="en-US" sz="2500" dirty="0"/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8144401" y="1794803"/>
            <a:ext cx="47625" cy="27108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039369" y="1755474"/>
            <a:ext cx="1167287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72" y="1224076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828" y="1299982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310" y="1299982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rc 13"/>
          <p:cNvSpPr/>
          <p:nvPr/>
        </p:nvSpPr>
        <p:spPr>
          <a:xfrm rot="7968489">
            <a:off x="6895344" y="863127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14" idx="2"/>
          </p:cNvCxnSpPr>
          <p:nvPr/>
        </p:nvCxnSpPr>
        <p:spPr>
          <a:xfrm flipH="1" flipV="1">
            <a:off x="7060138" y="1745029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53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How would the weights be chosen?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3837"/>
            <a:ext cx="8534400" cy="4830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3 possible approaches:</a:t>
            </a:r>
            <a:br>
              <a:rPr lang="en-US" dirty="0"/>
            </a:br>
            <a:r>
              <a:rPr lang="en-US" dirty="0"/>
              <a:t> </a:t>
            </a:r>
          </a:p>
          <a:p>
            <a:r>
              <a:rPr lang="en-US" sz="3000" dirty="0"/>
              <a:t>For simplicity:   1/3 $ + 1/3 € + 1/3 </a:t>
            </a:r>
            <a:r>
              <a:rPr lang="en-US" sz="3000" dirty="0" smtClean="0"/>
              <a:t>oil</a:t>
            </a:r>
            <a:r>
              <a:rPr lang="en-US" sz="3000" dirty="0"/>
              <a:t>.</a:t>
            </a: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  <a:p>
            <a:r>
              <a:rPr lang="en-US" sz="3000" dirty="0"/>
              <a:t>Or scientifically: </a:t>
            </a:r>
          </a:p>
          <a:p>
            <a:pPr lvl="1"/>
            <a:r>
              <a:rPr lang="en-US" dirty="0" smtClean="0"/>
              <a:t>have a Ph.D</a:t>
            </a:r>
            <a:r>
              <a:rPr lang="en-US" dirty="0"/>
              <a:t>. </a:t>
            </a:r>
            <a:r>
              <a:rPr lang="en-US" dirty="0" smtClean="0"/>
              <a:t>student estimate </a:t>
            </a:r>
            <a:r>
              <a:rPr lang="en-US" dirty="0"/>
              <a:t>optimal weights.</a:t>
            </a:r>
            <a:r>
              <a:rPr lang="en-US" sz="1500" dirty="0"/>
              <a:t/>
            </a:r>
            <a:br>
              <a:rPr lang="en-US" sz="1500" dirty="0"/>
            </a:br>
            <a:endParaRPr lang="en-US" sz="1500" dirty="0"/>
          </a:p>
          <a:p>
            <a:r>
              <a:rPr lang="en-US" sz="3000" dirty="0"/>
              <a:t>Or to rationalize past </a:t>
            </a:r>
            <a:r>
              <a:rPr lang="en-US" sz="3000" dirty="0" smtClean="0"/>
              <a:t>policies &amp; preserve continuity:</a:t>
            </a:r>
            <a:endParaRPr lang="en-US" sz="3000" dirty="0"/>
          </a:p>
          <a:p>
            <a:pPr lvl="1"/>
            <a:r>
              <a:rPr lang="en-US" dirty="0"/>
              <a:t>Estimate the weights that fit past history the </a:t>
            </a:r>
            <a:r>
              <a:rPr lang="en-US" dirty="0" smtClean="0"/>
              <a:t>best.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 descr="http://stampersquest.com/wp-content/uploads/2012/03/digital-bas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2" y="228600"/>
            <a:ext cx="985838" cy="9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847" y="468448"/>
            <a:ext cx="248674" cy="3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2179" y="539009"/>
            <a:ext cx="302139" cy="2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630" y="532057"/>
            <a:ext cx="391435" cy="3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878757">
            <a:off x="7918049" y="310085"/>
            <a:ext cx="854548" cy="923753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8008059" y="825407"/>
            <a:ext cx="55191" cy="26748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62828" y="816186"/>
            <a:ext cx="828345" cy="2201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8711714" y="797385"/>
            <a:ext cx="108758" cy="28932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96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Application to Gulf countries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784976" cy="47811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Their currencies are currently pegged:</a:t>
            </a:r>
          </a:p>
          <a:p>
            <a:pPr lvl="1"/>
            <a:r>
              <a:rPr lang="en-US" dirty="0" smtClean="0"/>
              <a:t>Kuwait pegged to the </a:t>
            </a:r>
            <a:r>
              <a:rPr lang="en-US" dirty="0" err="1" smtClean="0"/>
              <a:t>euro+dollar</a:t>
            </a:r>
            <a:r>
              <a:rPr lang="en-US" dirty="0" smtClean="0"/>
              <a:t> basket, </a:t>
            </a:r>
          </a:p>
          <a:p>
            <a:pPr lvl="1"/>
            <a:r>
              <a:rPr lang="en-US" dirty="0" smtClean="0"/>
              <a:t>Saudi Arabia &amp; the others pegged to the dollar.</a:t>
            </a:r>
            <a:r>
              <a:rPr lang="en-US" sz="1900" dirty="0" smtClean="0"/>
              <a:t/>
            </a:r>
            <a:br>
              <a:rPr lang="en-US" sz="1900" dirty="0" smtClean="0"/>
            </a:br>
            <a:endParaRPr lang="en-US" sz="1900" dirty="0" smtClean="0"/>
          </a:p>
          <a:p>
            <a:r>
              <a:rPr lang="en-US" dirty="0" smtClean="0"/>
              <a:t>Claim: During periods when their actual currency value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</a:t>
            </a:r>
            <a:r>
              <a:rPr lang="en-US" dirty="0" smtClean="0"/>
              <a:t>as less than the level that the CCB formula would have given, </a:t>
            </a:r>
            <a:br>
              <a:rPr lang="en-US" dirty="0" smtClean="0"/>
            </a:br>
            <a:r>
              <a:rPr lang="en-US" dirty="0" smtClean="0"/>
              <a:t>it was “undervalued”, and</a:t>
            </a:r>
          </a:p>
          <a:p>
            <a:pPr lvl="1"/>
            <a:r>
              <a:rPr lang="en-US" dirty="0" smtClean="0"/>
              <a:t>when greater than the CCB level, it was “overvalued.”</a:t>
            </a:r>
            <a:r>
              <a:rPr lang="en-US" sz="1500" dirty="0" smtClean="0"/>
              <a:t/>
            </a:r>
            <a:br>
              <a:rPr lang="en-US" sz="1500" dirty="0" smtClean="0"/>
            </a:br>
            <a:endParaRPr lang="en-US" sz="1500" dirty="0" smtClean="0"/>
          </a:p>
          <a:p>
            <a:r>
              <a:rPr lang="en-US" dirty="0" smtClean="0"/>
              <a:t>Testable symptoms of undervaluation/overvaluation:</a:t>
            </a:r>
          </a:p>
          <a:p>
            <a:pPr lvl="1"/>
            <a:r>
              <a:rPr lang="en-US" dirty="0" smtClean="0"/>
              <a:t>Statistics on inflation, the balance of payments, etc.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Language in IMF Article IV reports regarding internal balance </a:t>
            </a:r>
            <a:br>
              <a:rPr lang="en-US" dirty="0" smtClean="0"/>
            </a:br>
            <a:r>
              <a:rPr lang="en-US" dirty="0" smtClean="0"/>
              <a:t>&amp; external balance.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8273058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44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0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82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031316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196110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0711" y="870901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891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value of the Saudi riyal</a:t>
            </a:r>
            <a:br>
              <a:rPr lang="en-US" sz="3200" dirty="0" smtClean="0"/>
            </a:br>
            <a:r>
              <a:rPr lang="en-US" sz="3200" dirty="0" smtClean="0"/>
              <a:t>would have behaved very differently under CCB.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577579" cy="4918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4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value of the Kuwaiti dinar, too, </a:t>
            </a:r>
            <a:br>
              <a:rPr lang="en-US" sz="3200" dirty="0" smtClean="0"/>
            </a:br>
            <a:r>
              <a:rPr lang="en-US" sz="3200" dirty="0" smtClean="0"/>
              <a:t>would have behaved very differently under CCB.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582515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25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750" y="269776"/>
            <a:ext cx="7947642" cy="1143000"/>
          </a:xfrm>
        </p:spPr>
        <p:txBody>
          <a:bodyPr>
            <a:normAutofit/>
          </a:bodyPr>
          <a:lstStyle/>
          <a:p>
            <a:pPr lvl="0"/>
            <a:r>
              <a:rPr lang="en-US" altLang="ko-KR" sz="2800" dirty="0" smtClean="0">
                <a:latin typeface="+mn-lt"/>
                <a:cs typeface="Arial" pitchFamily="34" charset="0"/>
              </a:rPr>
              <a:t>Was the Saudi riyal “undervalued” when less </a:t>
            </a:r>
            <a:br>
              <a:rPr lang="en-US" altLang="ko-KR" sz="2800" dirty="0" smtClean="0">
                <a:latin typeface="+mn-lt"/>
                <a:cs typeface="Arial" pitchFamily="34" charset="0"/>
              </a:rPr>
            </a:br>
            <a:r>
              <a:rPr lang="en-US" altLang="ko-KR" sz="2800" dirty="0" smtClean="0">
                <a:latin typeface="+mn-lt"/>
                <a:cs typeface="Arial" pitchFamily="34" charset="0"/>
              </a:rPr>
              <a:t>than the CCB level  &amp; “overvalued” when greater?</a:t>
            </a:r>
            <a:endParaRPr lang="en-US" sz="2800" dirty="0">
              <a:latin typeface="+mn-lt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521918"/>
              </p:ext>
            </p:extLst>
          </p:nvPr>
        </p:nvGraphicFramePr>
        <p:xfrm>
          <a:off x="93328" y="1556792"/>
          <a:ext cx="8928992" cy="45918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0400"/>
                <a:gridCol w="2016224"/>
                <a:gridCol w="1080120"/>
                <a:gridCol w="2151510"/>
                <a:gridCol w="1650738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Undervaluation periods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Overvaluation periods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Inflation </a:t>
                      </a:r>
                      <a:r>
                        <a:rPr lang="en-US" sz="1600" dirty="0">
                          <a:effectLst/>
                        </a:rPr>
                        <a:t>(annual %)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Δ</a:t>
                      </a:r>
                      <a:r>
                        <a:rPr lang="en-US" sz="1800" dirty="0" smtClean="0">
                          <a:effectLst/>
                        </a:rPr>
                        <a:t> FX reserves </a:t>
                      </a:r>
                      <a:br>
                        <a:rPr lang="en-US" sz="1800" dirty="0" smtClean="0">
                          <a:effectLst/>
                        </a:rPr>
                      </a:br>
                      <a:r>
                        <a:rPr lang="en-US" sz="1600" dirty="0" smtClean="0">
                          <a:effectLst/>
                        </a:rPr>
                        <a:t>(</a:t>
                      </a:r>
                      <a:r>
                        <a:rPr lang="en-US" sz="1600" dirty="0">
                          <a:effectLst/>
                        </a:rPr>
                        <a:t>US$ </a:t>
                      </a:r>
                      <a:r>
                        <a:rPr lang="en-US" sz="1600" dirty="0" err="1">
                          <a:effectLst/>
                        </a:rPr>
                        <a:t>mn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avg</a:t>
                      </a:r>
                      <a:r>
                        <a:rPr lang="en-US" sz="1600" dirty="0">
                          <a:effectLst/>
                        </a:rPr>
                        <a:t> monthly)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800" dirty="0" smtClean="0">
                          <a:effectLst/>
                        </a:rPr>
                        <a:t>Δ</a:t>
                      </a:r>
                      <a:r>
                        <a:rPr lang="en-US" sz="1800" dirty="0" smtClean="0">
                          <a:effectLst/>
                        </a:rPr>
                        <a:t>reserves </a:t>
                      </a:r>
                      <a:r>
                        <a:rPr lang="en-US" sz="1800" dirty="0">
                          <a:effectLst/>
                        </a:rPr>
                        <a:t>/GDP  </a:t>
                      </a:r>
                      <a:r>
                        <a:rPr lang="en-US" sz="1600" dirty="0">
                          <a:effectLst/>
                        </a:rPr>
                        <a:t>(</a:t>
                      </a:r>
                      <a:r>
                        <a:rPr lang="en-US" sz="1600" dirty="0" err="1">
                          <a:effectLst/>
                        </a:rPr>
                        <a:t>avg</a:t>
                      </a:r>
                      <a:r>
                        <a:rPr lang="en-US" sz="1600" dirty="0">
                          <a:effectLst/>
                        </a:rPr>
                        <a:t> monthly)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mtClean="0">
                          <a:effectLst/>
                        </a:rPr>
                        <a:t>JAN 2001 - JAN 2005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0.03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1606.1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0.51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 2007 - SEP 2008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6.66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10933.2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2.29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NOV 2008 - MAR 2009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7.55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-5884.2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-1.35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MAY 2009 - NOV 2014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4.20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5014.3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0.74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JUN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2015 -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OCT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2016</a:t>
                      </a:r>
                      <a:r>
                        <a:rPr lang="en-US" sz="1200" dirty="0" smtClean="0">
                          <a:effectLst/>
                        </a:rPr>
                        <a:t>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3.50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-8229.2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-1.52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09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Average for over-valuation periods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1.36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-1177.0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0.15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2209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Average for under-valuation periods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smtClean="0">
                          <a:effectLst/>
                        </a:rPr>
                        <a:t>4.69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6322.0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1.08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07950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</a:rPr>
                        <a:t>Data Source</a:t>
                      </a:r>
                      <a:r>
                        <a:rPr lang="en-US" sz="1050" dirty="0">
                          <a:effectLst/>
                        </a:rPr>
                        <a:t>: Global Financial Data, WDI</a:t>
                      </a:r>
                      <a:endParaRPr lang="en-US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† </a:t>
                      </a:r>
                      <a:r>
                        <a:rPr lang="en-US" sz="1200" dirty="0" smtClean="0">
                          <a:effectLst/>
                        </a:rPr>
                        <a:t>FX Reserves </a:t>
                      </a:r>
                      <a:r>
                        <a:rPr lang="en-US" sz="1200" dirty="0">
                          <a:effectLst/>
                        </a:rPr>
                        <a:t>data end Dec.2015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1960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Note: "Undervaluation </a:t>
                      </a:r>
                      <a:r>
                        <a:rPr lang="en-US" sz="1800" dirty="0">
                          <a:effectLst/>
                        </a:rPr>
                        <a:t>(overvaluation)" </a:t>
                      </a:r>
                      <a:r>
                        <a:rPr lang="en-US" sz="1800" dirty="0" smtClean="0">
                          <a:effectLst/>
                        </a:rPr>
                        <a:t>≡ actual currency value (in </a:t>
                      </a:r>
                      <a:r>
                        <a:rPr lang="en-US" sz="1800" dirty="0">
                          <a:effectLst/>
                        </a:rPr>
                        <a:t>terms of </a:t>
                      </a:r>
                      <a:r>
                        <a:rPr lang="en-US" sz="1800" dirty="0" smtClean="0">
                          <a:effectLst/>
                        </a:rPr>
                        <a:t>SDRs) was </a:t>
                      </a:r>
                      <a:r>
                        <a:rPr lang="en-US" sz="1800" dirty="0">
                          <a:effectLst/>
                        </a:rPr>
                        <a:t>at least 5% below (above) what the CCB formula with weights 1/3, 1/3/1/3 would have given.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993138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024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880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362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751396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916190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79779" y="870901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504" y="6259378"/>
            <a:ext cx="88569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Frankel, 2017, “The </a:t>
            </a:r>
            <a:r>
              <a:rPr lang="en-US" sz="1500" dirty="0"/>
              <a:t>Currency-Plus-Commodity Basket: A Proposal for Exchange Rates in Oil-Exporting Countries to Accommodate Trade Shocks </a:t>
            </a:r>
            <a:r>
              <a:rPr lang="en-US" sz="1500" dirty="0" smtClean="0"/>
              <a:t>Automatically,”</a:t>
            </a:r>
            <a:r>
              <a:rPr lang="en-US" sz="1500" dirty="0"/>
              <a:t> </a:t>
            </a:r>
            <a:r>
              <a:rPr lang="en-US" sz="1500" dirty="0" smtClean="0"/>
              <a:t>Harvard CID </a:t>
            </a:r>
            <a:r>
              <a:rPr lang="en-US" sz="1500" dirty="0"/>
              <a:t>WP </a:t>
            </a:r>
            <a:r>
              <a:rPr lang="en-US" sz="1500" dirty="0" smtClean="0"/>
              <a:t>no.333. Table 1</a:t>
            </a:r>
            <a:endParaRPr lang="en-US" sz="1500" dirty="0"/>
          </a:p>
        </p:txBody>
      </p:sp>
      <p:sp>
        <p:nvSpPr>
          <p:cNvPr id="3" name="Rectangle 2"/>
          <p:cNvSpPr/>
          <p:nvPr/>
        </p:nvSpPr>
        <p:spPr>
          <a:xfrm>
            <a:off x="2118959" y="2200191"/>
            <a:ext cx="6921804" cy="316835"/>
          </a:xfrm>
          <a:prstGeom prst="rect">
            <a:avLst/>
          </a:prstGeom>
          <a:noFill/>
          <a:ln w="3810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23728" y="2924944"/>
            <a:ext cx="6921804" cy="316835"/>
          </a:xfrm>
          <a:prstGeom prst="rect">
            <a:avLst/>
          </a:prstGeom>
          <a:noFill/>
          <a:ln w="3810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23728" y="3616221"/>
            <a:ext cx="6921804" cy="316835"/>
          </a:xfrm>
          <a:prstGeom prst="rect">
            <a:avLst/>
          </a:prstGeom>
          <a:noFill/>
          <a:ln w="3810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123728" y="4002065"/>
            <a:ext cx="6921804" cy="549879"/>
          </a:xfrm>
          <a:prstGeom prst="rect">
            <a:avLst/>
          </a:prstGeom>
          <a:noFill/>
          <a:ln w="57150">
            <a:solidFill>
              <a:srgbClr val="236B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7504" y="4630681"/>
            <a:ext cx="8938028" cy="5498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07504" y="2564904"/>
            <a:ext cx="8934780" cy="3168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7504" y="3290038"/>
            <a:ext cx="893478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1503040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Application to Gulf countries, 2001-2016:</a:t>
            </a:r>
            <a: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altLang="en-US" sz="7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Relationship </a:t>
            </a:r>
            <a:r>
              <a:rPr lang="en-US" altLang="en-US" sz="3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between balance of payments </a:t>
            </a:r>
            <a:br>
              <a:rPr lang="en-US" altLang="en-US" sz="3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alt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and “over-</a:t>
            </a:r>
            <a:r>
              <a:rPr lang="en-US" altLang="en-US" sz="31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r>
              <a:rPr lang="en-US" altLang="en-US" sz="31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under-valuation” of currency relative to CCB</a:t>
            </a:r>
            <a:endParaRPr lang="en-US" sz="31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371600" y="4723601"/>
            <a:ext cx="73597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Figure 3:</a:t>
            </a:r>
            <a:endParaRPr kumimoji="0" lang="en-US" alt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9"/>
            <a:ext cx="770485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83036" y="5651898"/>
            <a:ext cx="7505388" cy="72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 smtClean="0"/>
              <a:t>"Overvaluation</a:t>
            </a:r>
            <a:r>
              <a:rPr lang="en-US" dirty="0"/>
              <a:t>" measures the actual value of the currency </a:t>
            </a:r>
            <a:r>
              <a:rPr lang="en-US" dirty="0" smtClean="0"/>
              <a:t>(in </a:t>
            </a:r>
            <a:r>
              <a:rPr lang="en-US" dirty="0"/>
              <a:t>terms of </a:t>
            </a:r>
            <a:r>
              <a:rPr lang="en-US" dirty="0" smtClean="0"/>
              <a:t>SDRs) </a:t>
            </a:r>
            <a:endParaRPr lang="en-US" sz="2400" dirty="0"/>
          </a:p>
          <a:p>
            <a:pPr>
              <a:lnSpc>
                <a:spcPct val="115000"/>
              </a:lnSpc>
            </a:pPr>
            <a:r>
              <a:rPr lang="en-US" dirty="0" smtClean="0"/>
              <a:t>relative </a:t>
            </a:r>
            <a:r>
              <a:rPr lang="en-US" dirty="0"/>
              <a:t>to what the CCB formula with weights 1/3, 1/3</a:t>
            </a:r>
            <a:r>
              <a:rPr lang="en-US" dirty="0" smtClean="0"/>
              <a:t>/,1/3 </a:t>
            </a:r>
            <a:r>
              <a:rPr lang="en-US" dirty="0"/>
              <a:t>would have given</a:t>
            </a:r>
            <a:r>
              <a:rPr lang="en-US" dirty="0" smtClean="0"/>
              <a:t>.</a:t>
            </a:r>
            <a:endParaRPr lang="en-US" sz="2400" dirty="0"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04248" y="6402814"/>
            <a:ext cx="21602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/>
              <a:t>Frankel (2018)</a:t>
            </a:r>
            <a:endParaRPr lang="en-US" sz="16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720129" y="3602200"/>
            <a:ext cx="6648839" cy="638344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42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Mechanics of the CCB target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2" y="1295400"/>
            <a:ext cx="90678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Compatible with IT: The country can pick a long-term inflation target.</a:t>
            </a:r>
            <a:r>
              <a:rPr lang="en-US" sz="900" dirty="0"/>
              <a:t/>
            </a:r>
            <a:br>
              <a:rPr lang="en-US" sz="900" dirty="0"/>
            </a:br>
            <a:endParaRPr lang="en-US" sz="900" dirty="0"/>
          </a:p>
          <a:p>
            <a:r>
              <a:rPr lang="en-US" sz="2800" dirty="0"/>
              <a:t>Once a year, the monetary authorities announce the parameters:</a:t>
            </a:r>
          </a:p>
          <a:p>
            <a:pPr lvl="1"/>
            <a:r>
              <a:rPr lang="en-US" sz="2400" dirty="0"/>
              <a:t>the weights in the basket on each foreign currency &amp; commodity, </a:t>
            </a:r>
          </a:p>
          <a:p>
            <a:pPr lvl="2"/>
            <a:r>
              <a:rPr lang="en-US" sz="2100" dirty="0"/>
              <a:t>translated into coefficients on units of $, barrels of oil, etc.; and</a:t>
            </a:r>
          </a:p>
          <a:p>
            <a:pPr lvl="1"/>
            <a:r>
              <a:rPr lang="en-US" sz="2400" dirty="0"/>
              <a:t>the rate of crawl (if ≠0) to achieve the year’s inflation target in expected value.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  <a:p>
            <a:r>
              <a:rPr lang="en-US" sz="2800" dirty="0"/>
              <a:t>Once a day:</a:t>
            </a:r>
          </a:p>
          <a:p>
            <a:pPr lvl="1"/>
            <a:r>
              <a:rPr lang="en-US" sz="2400" dirty="0"/>
              <a:t>The central bank posts the $ exchange rate for the </a:t>
            </a:r>
            <a:r>
              <a:rPr lang="en-US" sz="2400" dirty="0" smtClean="0"/>
              <a:t>riyal or peso </a:t>
            </a:r>
            <a:r>
              <a:rPr lang="en-US" sz="2400" dirty="0"/>
              <a:t>implied </a:t>
            </a:r>
            <a:br>
              <a:rPr lang="en-US" sz="2400" dirty="0"/>
            </a:br>
            <a:r>
              <a:rPr lang="en-US" sz="2400" dirty="0"/>
              <a:t>arithmetically by the previously announced parameters and </a:t>
            </a:r>
            <a:br>
              <a:rPr lang="en-US" sz="2400" dirty="0"/>
            </a:br>
            <a:r>
              <a:rPr lang="en-US" sz="2400" dirty="0"/>
              <a:t>that day’s $ price of oil and $ exchange rate for the </a:t>
            </a:r>
            <a:r>
              <a:rPr lang="en-US" sz="2400" dirty="0" smtClean="0"/>
              <a:t>€, </a:t>
            </a:r>
            <a:r>
              <a:rPr lang="en-US" sz="2400" dirty="0"/>
              <a:t>etc., </a:t>
            </a:r>
            <a:endParaRPr lang="en-US" sz="2400" dirty="0" smtClean="0"/>
          </a:p>
          <a:p>
            <a:pPr lvl="2"/>
            <a:r>
              <a:rPr lang="en-US" sz="2000" dirty="0"/>
              <a:t>u</a:t>
            </a:r>
            <a:r>
              <a:rPr lang="en-US" sz="2000" dirty="0" smtClean="0"/>
              <a:t>sing, e.g., the </a:t>
            </a:r>
            <a:r>
              <a:rPr lang="en-US" sz="2000" dirty="0"/>
              <a:t>Brent Crude Oil settlement price set on the ICE</a:t>
            </a:r>
            <a:r>
              <a:rPr lang="en-US" sz="2000" baseline="30000" dirty="0"/>
              <a:t> †</a:t>
            </a:r>
            <a:r>
              <a:rPr lang="en-US" sz="2000" dirty="0"/>
              <a:t> </a:t>
            </a:r>
            <a:r>
              <a:rPr lang="en-US" sz="2000" dirty="0" smtClean="0"/>
              <a:t>at </a:t>
            </a:r>
            <a:r>
              <a:rPr lang="en-US" sz="2000" dirty="0"/>
              <a:t>19:30 London </a:t>
            </a:r>
            <a:r>
              <a:rPr lang="en-US" sz="2000" dirty="0" smtClean="0"/>
              <a:t>time.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2800" dirty="0"/>
              <a:t>Within the day:</a:t>
            </a:r>
          </a:p>
          <a:p>
            <a:pPr lvl="1"/>
            <a:r>
              <a:rPr lang="en-US" sz="2400" dirty="0"/>
              <a:t>The central bank stands ready to intervene in the foreign exchange market </a:t>
            </a:r>
            <a:br>
              <a:rPr lang="en-US" sz="2400" dirty="0"/>
            </a:br>
            <a:r>
              <a:rPr lang="en-US" sz="2400" dirty="0"/>
              <a:t>to </a:t>
            </a:r>
            <a:r>
              <a:rPr lang="en-US" sz="2400" dirty="0" smtClean="0"/>
              <a:t>maintain </a:t>
            </a:r>
            <a:r>
              <a:rPr lang="en-US" sz="2400" dirty="0"/>
              <a:t>the $ dollar exchange rate that has been posted for the day.</a:t>
            </a:r>
          </a:p>
          <a:p>
            <a:pPr lvl="1"/>
            <a:r>
              <a:rPr lang="en-US" sz="2400" dirty="0"/>
              <a:t>But </a:t>
            </a:r>
            <a:r>
              <a:rPr lang="en-US" sz="2400" dirty="0" smtClean="0"/>
              <a:t>if all goes well, </a:t>
            </a:r>
            <a:r>
              <a:rPr lang="en-US" sz="2400" dirty="0"/>
              <a:t>it would not have to intervene much, </a:t>
            </a:r>
          </a:p>
          <a:p>
            <a:pPr lvl="2"/>
            <a:r>
              <a:rPr lang="en-US" sz="2100" dirty="0"/>
              <a:t>because the regime’s credibility would motivate banks to trade at the day’s rate.</a:t>
            </a:r>
          </a:p>
        </p:txBody>
      </p:sp>
      <p:pic>
        <p:nvPicPr>
          <p:cNvPr id="4" name="Picture 2" descr="http://stampersquest.com/wp-content/uploads/2012/03/digital-bask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092" y="228600"/>
            <a:ext cx="985838" cy="92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http://cliparts.co/cliparts/8cE/6R8/8cE6R8eK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377" y="468448"/>
            <a:ext cx="248674" cy="3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709" y="539009"/>
            <a:ext cx="302139" cy="29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60" y="473065"/>
            <a:ext cx="391435" cy="365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878757">
            <a:off x="7662500" y="319917"/>
            <a:ext cx="854548" cy="923753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752510" y="835239"/>
            <a:ext cx="55191" cy="267488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717111" y="816186"/>
            <a:ext cx="828345" cy="2201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8" idx="0"/>
          </p:cNvCxnSpPr>
          <p:nvPr/>
        </p:nvCxnSpPr>
        <p:spPr>
          <a:xfrm flipV="1">
            <a:off x="8436698" y="797385"/>
            <a:ext cx="108758" cy="289324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170407" y="6516052"/>
            <a:ext cx="179408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† </a:t>
            </a:r>
            <a:r>
              <a:rPr lang="en-US" sz="1050" dirty="0" smtClean="0"/>
              <a:t>InterContinental Exchange.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0998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8640"/>
            <a:ext cx="8991600" cy="1143000"/>
          </a:xfrm>
        </p:spPr>
        <p:txBody>
          <a:bodyPr>
            <a:noAutofit/>
          </a:bodyPr>
          <a:lstStyle/>
          <a:p>
            <a:r>
              <a:rPr lang="en-US" sz="3200" dirty="0"/>
              <a:t>Commodity prices </a:t>
            </a:r>
            <a:r>
              <a:rPr lang="en-US" sz="3200" dirty="0" smtClean="0"/>
              <a:t>since 2000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have been even more volatile than usual.</a:t>
            </a:r>
          </a:p>
        </p:txBody>
      </p:sp>
      <p:sp>
        <p:nvSpPr>
          <p:cNvPr id="4" name="Rectangle 78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AutoShape 2" descr="data:image/png;base64,iVBORw0KGgoAAAANSUhEUgAAAQMAAADCCAMAAAB6zFdcAAACWFBMVEX////39/e3t7fpAAAAACIAACj2gQD2fgC6uroAAC32gwAAACAAACcAACT5ysz3hQAAADP74eIAADZ9hJH++vr+8Of2sbQAAB0AAC+qrrb73d7qAB7qABT85udRXG////j///H70bVDT2XR09fb29tgaXqboKmLkZz7yKYAEjzn6OrDxsvyhIn4m033ubz96t7yjJH3jiv4lkH6wZn98PEAHkJsdIPwcnn4wsTvYGjIys/rIjL4ol3828b5sn0yQVrq//8AH0MUK0rsMD03RV3tQ030oaXvXmahoaF1oLVubm7uUFkdMU782MH1qKvzlZn5qW0AAED/9tSdgG76uIjZ7NTS3Onp0qugy9q85O3R7P+Tpsylx+bNqYDk9P7YxJfSyKn6q0T905LtNSwAABJbQEHgx7i31/LAnHedqLp+ZkUAAFLWvJCtv8vxWVSqAABaPRzffyY1JDHFcSryYUX31e35u6/4mXXxpsbsXInwirD4r4/uYXb2u83tZYbwPCD1no3qD0z0f2qdo5Odg3ZgdJeQiodmi7v44rxnVGV+iKyIZ1uqh1K/rZOAXjBEX4pUUXeAbntgVFDzciqDUTdoOSWhVxvyYABVMSv0dCnvgKybETHQfoZqT0CJkLHYsplHbaLR9umrfm18V2G0kl+IeGVZjKeHeYWpqZGjztRHPURiZIK0lY22g1CCstc6eak4HDxGRHFvcFeejmuUdXVQIkH6pDP+4ay6HDXFT1ucjZj3kGP8v2kAU4sOL2JQi7B2h4EsJjptAC+qd4JKGiSVLUTKfkUxACXX+Ov3AAAapklEQVR4nO1di0Mbx5kfsUhCPLQCSYBYoQd6oZXEspKQDEIgEA/xJhhjG2OaxAbbOdNe6tRxm17dxphgu8SJk6vtS2NSp47bmDi+s5vmmqTp9a53/9bN7K5WqwdiJWTLBv3yQLua+TT725nv++abb2cBKKEEIYxksVtQdGj/48bC8QVwfMG0FhudT/3Wush9WH+H+XNw7TJYvXQVmK5EtKOXVphzpqWIafTSMdPo2soza3VhcfyPK+TGAthcCF8GpjkAls/E5rRrDsmGzrHhAMuLsZgdLMfOsBzM3AEfHroKHi/GbkQgazbSYrGA2FLk7EMw+viUyVDsi8kTpse9i5uIA7BxSQ3v+tlj1J3T8+uf3Vv8Yv7u0a2jV8AquUItHWL7AZi4fPgheDwHrkW+OGW8IiFJOJKuQT7A2runTC3FvZS8sXyoLLCBxkJ4HoQ/A5AM6szdyMzl1cgXEZaDLavBdZDjYPkyOPwOeDwPr/v3C6aANRbTIQ7OQg5gP7AV+VryxfLf1u7MBKxPIpTNCrkAZxeoO8tnNlbu8Rw8sRqs/3PoHaQ7Z8YtFuN96wMAPo6Er758hhXxYYQKvHyHurpxpriXkj/WR6BitEqggbAiCyGRaEgAe7iE/UeCPsGvJaRRDYCGtFrZwiSqxEngPvPHexfauWK3oIQSSiihhGcA6B9rY+i/F9XZ3z20r42AG5GDR2+Ag2kTpv0C4/IIdHE3dZfBD44Vuy1FQ3gEbDleYzmIxfa+q5cJkAMJnBZdAadPFbspRQO1AjagPpxwvLATnhJKKOFpoEJS7BaUUEIJJTw/KOnEEkoooYQESioRgK5cSCBLjOlqdMVuQpFBOhtV+50DV43L0FHsRhQZNhVp6C92I54KxPvKA+OgZW9yIB4D/fueA0u5HQQ69rdxtJbrgKuqq9jNKCrsUhdwle9JDixie3egHOxVDkRnLgcaEAeWp9mWZwoJ6/rn4v5LGmywQqPj6TXq2eL4CNjqurd4euX+4s6FOUjK0eWrXtT05FRQWyOmv5WtmK6Dsw9FV7JI9xQHIDyi/XFks4LJP5CIHBCOclRuL3FgCoDWFdgPFoC1QpxWtDegcqoXNUU7DRMjYDPmiJy2B8QrRec4KmvofXqtev5RFUD/1zXs56eAahgO7OX7mANSymiCvcmByPiBrobxEPcmByJRwXrJZPk+jii6qtiZQrm6yA0pIgb6mDEj2c8c9LKOwd7kQOQ60wDHwck9M3EUQBwFkn7OQVRXP8W2PN+wVLnYD+ry4jakiLDEbeJ+5iC+2qqW7s9UfwiblPMPyXJ7cVvyNCDOVw7Eh8A+dhQDVdwHa8N+5UDS60z7tFuRuazasXsuFBeSBl4LFCoFoWU7OWT6EoZx6brteqQwv5s3uqS8e2joK4hEiVS6zTeKhjTLY1yaB2DmvZa/Li6PfwmeGL5c7rONXJlf/qQgTRGpEx1VfClbXUF6pauuLrNi6VI50yyP8UZf/3emf4rcPbI08vmRjxdMj+Y3v994eHehEC0Ri/F+noOuclchJNrr6ioyfjHgdDpTbwvbD/4KOfh8pWzx41Omusjm96be7yKFaIlYNAT4jwVadnW29GbcTUbSaHNIU3/BuNQ3/tLvYD94uOH8LnLrFNj66/vfg2vvFKIhYmGVJmbMXYqCzBzL1S3jmc6rFTqLYse9dsrsNx4u9z7ThzN1VQI11VGIpSZdtYuLUKagF6rcluqdVI62aw5Yn+0+JS19gkYVhANHjcVVnUEp6hQ2NtvjmUKMXRgfEBw4C8EBCksx0fqUvhBgukDV8xes6qoRWit11e5njqTThowNpOBk0tiX1DBKoj+jqigs1s+A5ZgdmB3i1JulXGjGdAVYYmBCMnbpgKvDmZTtp2MVrrph17+wE8I3RoALHCTfA8dFeRk2hfCqC8IBE45wNNapAgqhIVSoGNlqaSZ1KbELh63V3pghrEeKtlrhEQCWbZTYPSBsSW7t7jnQaA1S5nJ0Da4uYSq8S8Eu7WecoEvGpYIhaXXWtHQkrreXq9Dr7BM5F0McgOPsHhAVO+4BIXEmjdndL7eZ5ec4VsmEiq2AerC/jr3/1kxKUa1yChb+VdBdVZejpqsdyGlxMlcRUNWpRNqUiRHjfcnj+WuLovZDSQ0d7XqJwUvjo/xBH5PXAEipQt1SU8adNNRxH1yBeI+wS20BBX99tmr0sQPV7YWWtLfDqbDqep1Sg0UqcjND7RzQls0BU5koN0NdndxTdstBuNKDt4Kwlj3iMhocdYb+hDdqYIMUkl4pd4OBpGMcWPgCFewquKvcBtVoXZ+uweJSSKv6DZAwQ5qnXQg4FAeSjnfLwSy+iXt9Mpo9crGjvL8ckInhXVbD3HHoMVXUsCTYT8Jb3hcfDDZOadpqXP02l7QO+i8OB5tYZZE+jVQZ1Z/0ofamxPFuOfDSoddpnMZn2cMGh64CVCgCwiJcvAIFsV0KRmHUoB8NSNmRYVVw1ykZ71NYgeOk8NYbcp/c71xB8RExhg0mjnfJgRm/HTrh8flncXY0GBTlDb22lJB9PzOqGf/UUYMusxHdZLKDHTh2aVxL6KrQoEiahdsVObfPupMtcdV9jYF6TMmf2CUH0/SJkL4WEATumUAskAGrxalI8Qz70M23qpjO4arpa+EMhbWcKdeRCOlkaL6z8INB/YgYBiCa6AgNu+NARoe+JoaCBPEmLqe7zWZ6moI3L8VAM9bCwoVrLAMtdq67OhrHIVRZHaFAdcGXgfof6YcAUGK8YnQg9QRmZjXxE6a3+MI+PzBnF+fDPyD+RBBElAiCCQ+Ny7y4LJxWSoeCisn+KQNJC8JA1szxCkWhkyh1dR/p2+Df6Fj8DLvk+C0NRwdFUfC/sBkYw80gDCj/V81/9mopjVarpcIgTGWQR9Mnvu74T30IREOQROMvJ0AYl6cVZJxRQ55rm+OFXhM1dAQxdMeVvEZgOfCG3wTr9KzciPf4vgHfvkVTuObb8680v0qHcf+r51/1tr7a092UJo7CaeJRf+1UE3Ajgc1YFDoMstnUYjppBSAb8oxYqRU5rgPtED8gpb16tgcMY0DjR2wwHMDLr4SXCrxG2j/zjQkaeyOueRVyMPMNoBEH58FXXs/5NHnd9MWok7k2JdYJAFQLzfCkXJNaDipesiZmTDsvBpI6RT7VtoWu8S/6IPPJrx+LYu2A4+Db89QrB/78zTptxP0zHvBVuIfCw6+c/6p5xmuila8gDr49/2paP9DQNPGRih3OWKi2GRvU1wPQKptILQg52MSh0pzeQb1khFpR0IVhlWII466kXq8nQoDjACq/dTOAWl3r05hagWnWDNZ9rbWtfjAbXveZm9ZhpdnWNHFQI4YecbOkNowIhgAyOlr5dGrBBgPAPT5fj5zOoyuQqv5cVvKS4G9XCo5IqJsN1a4gVssea2VUJ+q5iej6jJdO7+1Z4aFDUQWv1QexIRDEoMhpWWpBR5VE1gP/avDuHC8CQV2d7zNH/hDmFhy6VIoBlQ2E4gZhGq/8BumxXaQghPHbxN8T7oVf6QcHIA/AnDYYHKpW1mSa5b7cf0dSHdi5UAIJnegP6Qk9f75JaetvaWwETXFeJmStrfjNoV1x0EOfIFK7KYYGg8zDd/mw1+MNA/VL/1vJWsxpWR4k5OvHwTtSn/CEhrF/jAOdFZ7lTnlhp+yuHN4NB1qcDhGpBo+xkVo5pzuobjntpWU+so72sGc03jxIMJTnpxDGCE0tZwPgL+sJ4h/owzDjHWjN08iRmcZP+HfBgRn6iH9PbZySMTbTNDODonAvNASUp7J7CY/rSY23ctqsze2XHHly0AkHQijK9UnYKQg91O3N+mGm8TI58mPCONRg+XPghUMhbXUCDkE/JJlGl0zFXcZu/BzOqwgNLZfBCVYuv6ST5pUu04zBPlCPtQUJ2CQwGLIzc6VaqLK0uKybNdNh/KYbuk15coBmzV+nt20IQ764WW4GlAyPTx0qaVx46800XulNn1ZsC7Iqlzbyk08lUtB+TI8RU/AvMax2IgfRDS3jbCXvqOC3IVG2xhzkCwCnCsT/pZ9uYh3RbtyMV/KXCQdFcilqWiYT7y9JOgZ2LsSDn5q5MXT/g6ED2BjyX+ptjVOw43dCdeBJWO9uGoMKR5WD/AQo2A1Cmeb2IeR1ACDH5YI7rU3zjSg6BxICeeUUuzHuwzAkYxADDY4mrL0Wq4c6O6GXW3HIiWgOmjtrBUfT9MXQo0w2a5L1RH34Dp1dy5Aw0dqaSUGak53SQPq8WwTQFIZrkrsec5PVaugejcFp3awsMbWlkIcgmgMlNpk4gPqufiXj2gSjicRAS8u1rTKZTJ7uhM/Csz2zPTw7yeuDIlHL+4iaKAGn9/YaK3ATsBsAWjAyNbLbk+I5CBKCMGQr/jYY6Mt4d5Lc02yg5F6cpuCgSCVhVuaZmJbLK+k4CcnrxCIxhPH9NqiHpgE919oGuYDKWji774FXYhCbothJ8IEXaODwSbIu87r9GCZ2YtQqQ3MoTSoJWjnrUJllvDXpzSGqGPeVpxIc1A5CC4HWa5qR1fIlRXkm8NtApxAXsGvGQiF//ACaVeXKNtsntCc4aK7NWIIHuzTDkaCNK85pbrECkhDvCeN5RFb1g0mHkkZ0y5C+jvusHDw4JTY1TakPYXwEoQe/SKq2WQebREOORQgbbBchGpLgnfbI5fQ0ZfZpzAmDAklgP9t32K7CNAdMsZWkd1AosamkIhXxCbI2hYO3cJ9FJAftxEf6+MVpcLnbsV1aQTNyTRjUY0OYOO1gxnG8tdWLy2XQnRLMr82ySg9iYQdPEb2D4tri8SOfCt5B4caSYz4D8TXssDzZYilxuqJaHAeDejU///DQxG+3je7443qDsRBjjN+YjubmDCe1E2EfnTRaqW6ZHI2H8qzTZ/YdFOv3hfkHg0Rymd54fkhPZXLQt+kmXiEyZwoLrsTvKYVfJB5tb7I7Wd/EHyTQAMf0/vQimk4M20ZXaFPC0mEaRV9OZs+bCgs4YPMPavneyMJaxfUkjRdPqfwBfrpxRw7QCnA9Vm89oWe1VjcdCmVJaOvEmHvcxraCnUkmQzOIEfqhtNOZ4UMdwdGQdeoYHgGjkbMrgndQBFM4DtRw90yb5o8QdE/fThEKi7SRBB9BmT9iNX4Yvxj6b9X2FptbwYnq2QE5haV1hCDkZRBLPbsNNF6vBpypyXqnqBUQdtgF76CYwkJJBfhH+TKEfKdw3/hOeQ6GFlXAhhwkN8ttN024W1TbW1Qmzg6a4q6qn5hMKTCEvhrWi3UjzDL59DTtzSUmPYSFkomXVMWjPd3y1MKT+HT/DhxYyv9ikT5Ciu4vjLmB3SBKZg3xBZF1dPPKcCz5lkCOUAMPYAfSKm4DX49cdo6uFE9CEzaYQrC9mrOMlCwtrDt0E8+apumy2VuWbl40/F2vRHPxKQkpQUZhoDGrA6/H2vwYr5eVKfaxnVnk8hODqdWywfZftFx8+CnJLEosyCpw+sSTvh7adhN3OLNMysadt87RNL38W3TX/FhIKv0NNArV0uzbDtYS2KCed1E0BCHsmH6CsRcglBMHAamREjd40tbaBqpIsppbuaVwT1oFcBPfyvKQo+sWjeP0Byhegg6H9fcd9LkoJtnp+SUNdI4SDsBUwjTUN8XthXBOIwL5pz2TfU4bvy1ad2WGKT1G/2Z79UYu4XjPhP7nJ2gaTrt9lBJrm8apFCdUBOKJLyEMw4YGuWtPhHzFwJr3Y4iOugFVC5cMRtGpzgHTvDQONBQVH3iO1/EwVF717R/Q3ZRHVim/fRufaMNS9fyO6GT1Xxs2eMCNEfFLn8Qy+YrbwJIvBxJVDTCouMyYbnmmYC5Gn1Yl6Tc4n5f3cNVfRyHxIOZXYh/glV7frBynvbAPZ3D8sqMJC001cX5LGz8ENCEia60k8M+p5wqHQgesJ9nKvsyLGxhNv5Rk57px36xMC1rls63dzKoAMuZjGMXEXurhRCTN7ohAMIphfj+mTz6bajCyQSI6/T1ZJ0p6kYfJaoNwpTdjjZ/fpl8SOopaGs7e8Z4wjsMp3L/OIdUFjX0tt3zrx4b9YmNlyThADB5IVSTQZeZ8hHY0I82uIgfyS85SV/NLYWG8MlMuDXRlUjjwVfrQaiSObxl9dSiXapAQjtpBqNVE+zZJOIBF08c/RjCWvFmPBZVjUM/UdrYfSOpliWGXSygpga7qhAfoxTNTANw36Q+F0XsP40p68FWphdlNqwlLMuNNk/WZ58I7YzCDU6RkTWhQXw+5jWJ6PZbC8Rim58JSLZmjl9lgDajHpfzI8KbFLeNwX6Q/VCRG0IQMqgCHTqsdd9pQGhE7FAoCZaZIglLfiQINk0DpVoKmzuE25QECS3QFOPUY1rP6J76fUQ4IqMpP8tbEk54nFQfk4FxjgoMeOQXI8jqogupUKPdBQ4iOkO6I2kySglinMhgSftOEIbI0zCDRR9HEg1EjFWJ3f+UvhlQIvNme7SkAbXqavoWqMWOFWYEhVXVdXTW6FpQ8nWn2X1iMwd6f4nCMRTVQ8YQmlawHEWW6omgO+L2BdIKMNq18ewpgP3yDfp1E02p5z6wWTdWB2ul02FQSS5WByyd4qqhVKlN/oknvHsPGoDllTZA/FPUnPakuEh01CQ1C01kKwrHowe1oJb1HDu0h6g1qp6rFoIB/LdAWirfgO6MJDnlW4RkZC0FtZw2nUCjW3zzlZgvUYyFIVGOOCavC53ln0xNHBYAc+PBWQFV60Boh02FaVHYVFyZyZwoG5o03ouBtNpbw5gXm/z/bpqCfSKZ+CJkLZ05ZSQBloLEfwrN09uQXyIGkslI7LZhPNThIqfO3KDTt1xdUG7zR+ZO3fwXOD441XYwqo9GfvXVhJnTi3zK2KuVYqawnPsqNA4OUK2+ulNM9WRW7P+RevEV7vIkIE1qftY23o1ldsHBGAeGN9kn3r8DFYf2FNy+YJn/407cuhEM//xeRlYOEyIfcWF9ZF490dacHjtLQqQeGczie6CxofRYqYwJrChbYKLyhDNVHwYmfnG9+84Lvp+d/+tbPqMlf/kpk5WbsR7k4SQ3cMmp3FpvIY5gAtpdmBWmVuir0W9HBsWF957a18sLbP/lh0zAIR38BzINtP2z/xfkLps7BC2Jr5zRfreAWpsyytKTZDEAcqIAgVMcsqUPzdCDj6kjxUPajHJrDPm4OwrK0nNlMgBwkx6mYGCtaIxhKT9YvKnJJ0Gs0GDVaqls+LSoOCzlIWnYlmd23p566b/TUgN5B4frx63KvTJYxapQB9VhTEgdsEnenftsKzzvQIBilcV93j0+sVYO93lIjcEPtjGvRKXYl7LkBSZKS+DsotHgOCzKAHfnCrTFa0LZRohOrnhsYrZZ/PhV/B4WmJ7eHRRgOEsEWknkuvhkTuyr8/CD8WW7voBAA5az0jycm3cw6fVro7wXAr+dnvhS5B0QaQmPQLeLn5mzWS3thneRnAdN7wMS8g2LnPSDSgTgo56uxu5cUeKLwLBD+HoCc3kEhRFDfLODAidTji6gOdoV6rJaMzzO5rbc7Qy9cN9gdJqFLyKd92Wu60vOZ9j400BdoUFta0EiyoH0FNWMvnIMkRF7ve8fcwOBsrLOhd1PU2fdjN0CZh8DRYOittoJ+JlTjzik5Ym/AjWkkJNrOpeIkYx6IaLFb9OzBOkQSRZ+TiV43PfVllecQQ+wqp0NVx3SDqVzSQ/YK/KwO5F5YBPRjWUs/98jLLiR7hVMv4HSpABD6A83M4t7+Q6cgak28uIHEXUGQHREsWMrFCwZ+VwToIuaUQPtcIi+dKNg3a2ibJ2/2AYLc80+aELEPfQMW8U3kJguacvFiwY911ne2NQ1Fc0/D3TvACIzBXjAK+W6SO4S5m9va3Xsigib6nfep2H8RgxJKKGEfIE9fuYQ9Am1A9Dso9iwOXjfy76DIsvKc7V1xWTLjn6nEbNWyZe8fXnh/ht8Domz7ctYsvx3b/qssEjO8k06UxCx6K0u1LF+ZblR8fug64qCsrKxitGxbxGIV231VMZrlqywS1wotMUu1siwcwIn/FcC8g0Kyt5GNAjRSRL6DooQS9jyEo4UEWhKQVt5wCQyYRmK0ksDIbzYp+MpIgqSvjILvoHQNdEN4u5IkERglzB+uaJJEdGglBcfiJYKMDWH+Ja0ZbfKvEy//owzhOxsLWuu73EurTII01OMPT688iRy0vB9hj+8lXuaz/uXmmdW51ZW1RfZ45rtEtS9OmZaOmu5bH3ASBXuo+B4aXzsCtB8f5Y5fE0oEp0fAwTPXMklcgBKpwMtX0yW2MhLB8e+548OCdzu+Oz/zKDJjy8zB708tx+5HnsQCkETL43nTdUBd5r4yGcDapTszD/4AHQjqEEri+xRci3OwuFWmNl25BMuaLKORmQcBcJqjbuYT41rszOHLaysALEeWn0QOHwOP5+MSV3mJi8tbR8DykzgHjEQjK3GO2hox6sDpIwmJl6DES5xEWGXmMt/G1TIk8Q6UOIckUqMjPAeUem1u4849qPWXjRXXIss2XUYb8ftTXRX3/ngFbKFWfjFv+vfEfkmmByZX2dKhO+B9wPzoD45t6dQ8B66Kpd+9Bz6Fx0bIweXVuXcfxltMWbYCLy9Q7DNyd4+2PgSP57gWMxKvgivM4Sa8xtMJDhIS2Tdohbnew0iM2QQSgfEP8X5gMKZIXONf7XP4nWXL6sjGqQm2Ydci1JwpwwNeW5CD0blNyMEq4uDxKXip77NchR+arocvSz7lOEDJnGWfoIROOBod4B5pIO/+7gH4FBUdXVx/B1g3mKsxL8x8sjkiUcMW3+FajPrBIivxgUAiy8FdphYvMc7BxAhY5m41J/G+gAPtIngXSaQeGg1Q4jUoMc4BvPUtzBDanD987PQCNbIxtxznQLtoyvCw44YjAA7aP4xzQAXWeKqMo2tHKFvs87j846hozMa0cDXmMN6I3Yq32KweXYSn2Btz/8nRw4FVdNeuci02rl66yklcmUEShf2A5QBKVAslQg5Mt+yxuSSJxxIc3P/DsbhE05UUiRz364EnR8+qD362cYrj4MMIdT/2TN8CXEIJzzv+H/xqfMjtcG/H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15921"/>
            <a:ext cx="8136904" cy="472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483768" y="1484784"/>
            <a:ext cx="44929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Commodity price indexes, annual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9632" y="6381328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Source: </a:t>
            </a:r>
            <a:r>
              <a:rPr lang="en-US" i="1" dirty="0" smtClean="0"/>
              <a:t>Commodity Markets Outlook</a:t>
            </a:r>
            <a:r>
              <a:rPr lang="en-US" dirty="0" smtClean="0"/>
              <a:t>, World Bank Group, Oct. 2017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26669" y="1632701"/>
            <a:ext cx="528428" cy="4028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740352" y="1628800"/>
            <a:ext cx="10071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US$ </a:t>
            </a:r>
            <a:r>
              <a:rPr lang="en-US" sz="1200" dirty="0" smtClean="0"/>
              <a:t>constant</a:t>
            </a:r>
            <a:br>
              <a:rPr lang="en-US" sz="1200" dirty="0" smtClean="0"/>
            </a:br>
            <a:r>
              <a:rPr lang="en-US" sz="1200" dirty="0" smtClean="0"/>
              <a:t>2010=100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5605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DE40F34-1FBA-41D3-81FE-7537FD1161C3}" type="slidenum">
              <a:rPr lang="en-US" alt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pPr algn="r">
                <a:defRPr/>
              </a:pPr>
              <a:t>20</a:t>
            </a:fld>
            <a:endParaRPr lang="en-US" altLang="en-US" sz="1400"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pic>
        <p:nvPicPr>
          <p:cNvPr id="34819" name="Picture 4" descr="j02899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74662"/>
            <a:ext cx="1487525" cy="17309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5" descr="j03143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636213"/>
            <a:ext cx="1219200" cy="879475"/>
          </a:xfrm>
          <a:prstGeom prst="rect">
            <a:avLst/>
          </a:prstGeom>
          <a:noFill/>
          <a:ln w="381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1" name="Picture 6" descr="j041166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310" y="3772405"/>
            <a:ext cx="1347690" cy="89329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2" name="Picture 7" descr="j043318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769" y="3249776"/>
            <a:ext cx="873351" cy="125934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3" name="Picture 8" descr="j043328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84" y="228600"/>
            <a:ext cx="1390316" cy="13208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4" name="Picture 9" descr="j036409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2600"/>
            <a:ext cx="838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5" descr="j035255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953000"/>
            <a:ext cx="7096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6" descr="j01835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442" y="5137618"/>
            <a:ext cx="1862316" cy="15536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17" descr="fd00029_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180" y="5799137"/>
            <a:ext cx="6302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18" descr="iron ore loadi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300" y="4862512"/>
            <a:ext cx="1282700" cy="18288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9" name="Picture 20" descr="guinea11diamond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162" y="493282"/>
            <a:ext cx="862692" cy="7914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0" name="Picture 21" descr="j011300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968" y="4869160"/>
            <a:ext cx="47466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1" name="Picture 23" descr="coal_industry_in_china_full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164" y="3861048"/>
            <a:ext cx="1043924" cy="701880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2" name="Picture 25" descr="AN8KGY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125" y="1972843"/>
            <a:ext cx="1066800" cy="680332"/>
          </a:xfrm>
          <a:prstGeom prst="rect">
            <a:avLst/>
          </a:prstGeom>
          <a:noFill/>
          <a:ln w="952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3" name="Picture 26" descr="j018509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1828800" cy="2438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4" name="Picture 10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3179000"/>
            <a:ext cx="1040606" cy="66741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5" name="Picture 21" descr="oil_well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17018"/>
            <a:ext cx="1881090" cy="1615170"/>
          </a:xfrm>
          <a:prstGeom prst="rect">
            <a:avLst/>
          </a:prstGeom>
          <a:noFill/>
          <a:ln w="28575">
            <a:solidFill>
              <a:srgbClr val="33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6" name="Picture 20" descr="ANd9GcRYDihc5GkALaDPpmzuFlbvqg_6VSQsSTouV0FMZ_dG3nIkQzA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0393"/>
            <a:ext cx="1752600" cy="1415225"/>
          </a:xfrm>
          <a:prstGeom prst="rect">
            <a:avLst/>
          </a:prstGeom>
          <a:noFill/>
          <a:ln w="28575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7" name="Picture 21" descr="FarmersCuttingSugarCane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5012"/>
            <a:ext cx="1605880" cy="1093861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8" name="Picture 22" descr="jute-boat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1" y="1622561"/>
            <a:ext cx="880864" cy="645967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9" name="Picture 23" descr="321562">
            <a:hlinkClick r:id="rId24"/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01368"/>
            <a:ext cx="1676400" cy="1527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0" name="Picture 24" descr="quarry">
            <a:hlinkClick r:id="rId26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2113283"/>
            <a:ext cx="914400" cy="660400"/>
          </a:xfrm>
          <a:prstGeom prst="rect">
            <a:avLst/>
          </a:prstGeom>
          <a:noFill/>
          <a:ln w="1905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1" name="Picture 25" descr="LNGTanker">
            <a:hlinkClick r:id="rId28"/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11016"/>
            <a:ext cx="1981200" cy="1264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42" name="Picture 26" descr="Tin_ore_from_Cornwall">
            <a:hlinkClick r:id="rId30"/>
          </p:cNvPr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093" y="548680"/>
            <a:ext cx="1010947" cy="726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665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/>
              <a:t>References by the author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92" y="980728"/>
            <a:ext cx="8884096" cy="59766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000" dirty="0" smtClean="0"/>
              <a:t>On </a:t>
            </a:r>
            <a:r>
              <a:rPr lang="en-US" sz="2000" dirty="0"/>
              <a:t>CCB proposal for monetary policy (Currency + Commodity Basket):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“The Currency-Plus-Commodity Basket: A Proposal for Exchange Rates in Oil-Exporting Countries to Accommodate Trade Shocks Automatically,​” </a:t>
            </a:r>
            <a:r>
              <a:rPr lang="en-US" sz="1800" dirty="0" smtClean="0"/>
              <a:t>forthcoming, 2018,</a:t>
            </a:r>
            <a:r>
              <a:rPr lang="en-US" sz="1800" dirty="0"/>
              <a:t> </a:t>
            </a:r>
            <a:r>
              <a:rPr lang="en-US" sz="1800" dirty="0" err="1" smtClean="0"/>
              <a:t>K.Mohaddes</a:t>
            </a:r>
            <a:r>
              <a:rPr lang="en-US" sz="1800" dirty="0" smtClean="0"/>
              <a:t>, </a:t>
            </a:r>
            <a:r>
              <a:rPr lang="en-US" sz="1800" dirty="0" err="1" smtClean="0"/>
              <a:t>J.Nugent</a:t>
            </a:r>
            <a:r>
              <a:rPr lang="en-US" sz="1800" dirty="0"/>
              <a:t> &amp; </a:t>
            </a:r>
            <a:r>
              <a:rPr lang="en-US" sz="1800" dirty="0" err="1"/>
              <a:t>H.Selim</a:t>
            </a:r>
            <a:r>
              <a:rPr lang="en-US" sz="1800" dirty="0"/>
              <a:t>, </a:t>
            </a:r>
            <a:r>
              <a:rPr lang="en-US" sz="1800" i="1" dirty="0" smtClean="0"/>
              <a:t>Institutions </a:t>
            </a:r>
            <a:r>
              <a:rPr lang="en-US" sz="1800" i="1" dirty="0"/>
              <a:t>and Macroeconomic Policies 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800" i="1" dirty="0" smtClean="0"/>
              <a:t>in </a:t>
            </a:r>
            <a:r>
              <a:rPr lang="en-US" sz="1800" i="1" dirty="0"/>
              <a:t>Resource-Rich Arab Economies</a:t>
            </a:r>
            <a:r>
              <a:rPr lang="en-US" sz="1800" dirty="0" smtClean="0"/>
              <a:t> (</a:t>
            </a:r>
            <a:r>
              <a:rPr lang="en-US" sz="1800" dirty="0"/>
              <a:t>Oxford </a:t>
            </a:r>
            <a:r>
              <a:rPr lang="en-US" sz="1800" dirty="0" smtClean="0"/>
              <a:t>University Press). </a:t>
            </a:r>
            <a:r>
              <a:rPr lang="en-US" sz="1800" dirty="0"/>
              <a:t> 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 smtClean="0"/>
              <a:t>"</a:t>
            </a:r>
            <a:r>
              <a:rPr lang="en-US" sz="1800" dirty="0"/>
              <a:t>UAE &amp; Other Gulf Countries Urged to Switch Currency Peg from the Dollar to a Basket That Includes Oil," </a:t>
            </a:r>
            <a:r>
              <a:rPr lang="en-US" sz="1800" i="1" dirty="0"/>
              <a:t>VoxEU</a:t>
            </a:r>
            <a:r>
              <a:rPr lang="en-US" sz="1800" dirty="0"/>
              <a:t>, </a:t>
            </a:r>
            <a:r>
              <a:rPr lang="en-US" sz="1800" dirty="0" smtClean="0"/>
              <a:t>2008</a:t>
            </a:r>
            <a:r>
              <a:rPr lang="en-US" sz="1800" dirty="0"/>
              <a:t>.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"Iraq’s Currency Solution? Tie the Dinar to Oil," </a:t>
            </a:r>
            <a:r>
              <a:rPr lang="en-US" sz="1800" i="1" dirty="0"/>
              <a:t>The International Economy</a:t>
            </a:r>
            <a:r>
              <a:rPr lang="en-US" sz="1800" dirty="0"/>
              <a:t>, Fall 2003. 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 smtClean="0"/>
          </a:p>
          <a:p>
            <a:pPr>
              <a:spcBef>
                <a:spcPts val="0"/>
              </a:spcBef>
            </a:pPr>
            <a:r>
              <a:rPr lang="en-US" sz="2000" dirty="0" smtClean="0"/>
              <a:t>Other proposals for nominal anchors that accommodate commodity shocks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“Nominal </a:t>
            </a:r>
            <a:r>
              <a:rPr lang="en-US" sz="1800" dirty="0"/>
              <a:t>GDP Targeting for Developing Countries. Research in </a:t>
            </a:r>
            <a:r>
              <a:rPr lang="en-US" sz="1800" dirty="0" smtClean="0"/>
              <a:t>Economics,” with </a:t>
            </a:r>
            <a:r>
              <a:rPr lang="en-US" sz="1800" dirty="0" err="1" smtClean="0"/>
              <a:t>P.Bhandari</a:t>
            </a:r>
            <a:r>
              <a:rPr lang="en-US" sz="1800" dirty="0" smtClean="0"/>
              <a:t>, 2017,  </a:t>
            </a:r>
            <a:r>
              <a:rPr lang="en-US" sz="1800" i="1" dirty="0"/>
              <a:t>Research in </a:t>
            </a:r>
            <a:r>
              <a:rPr lang="en-US" sz="1800" i="1" dirty="0" smtClean="0"/>
              <a:t>Economics</a:t>
            </a:r>
            <a:r>
              <a:rPr lang="en-US" sz="1800" dirty="0" smtClean="0"/>
              <a:t>; 71(3).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“A </a:t>
            </a:r>
            <a:r>
              <a:rPr lang="en-US" sz="1800" dirty="0"/>
              <a:t>Comparison of Product Price Targeting and Other Monetary Anchor Options, for Commodity-Exporters in Latin America," </a:t>
            </a:r>
            <a:r>
              <a:rPr lang="en-US" sz="1800" i="1" dirty="0" err="1"/>
              <a:t>Economia</a:t>
            </a:r>
            <a:r>
              <a:rPr lang="en-US" sz="1800" dirty="0"/>
              <a:t>, LACEA, vol.12, no.1, 2011, </a:t>
            </a:r>
            <a:r>
              <a:rPr lang="en-US" sz="1800" dirty="0" smtClean="0"/>
              <a:t>1-57.</a:t>
            </a:r>
            <a:r>
              <a:rPr lang="en-US" sz="1800" dirty="0"/>
              <a:t>  </a:t>
            </a:r>
            <a:endParaRPr lang="en-US" sz="1800" dirty="0" smtClean="0"/>
          </a:p>
          <a:p>
            <a:pPr lvl="1">
              <a:spcBef>
                <a:spcPts val="0"/>
              </a:spcBef>
            </a:pPr>
            <a:r>
              <a:rPr lang="en-US" sz="1800" dirty="0"/>
              <a:t>“Peg the Export Price Index: A Proposed Monetary Regime for Small Countries,”  </a:t>
            </a:r>
            <a:r>
              <a:rPr lang="en-US" sz="1800" i="1" dirty="0"/>
              <a:t>Journal of Policy Modeling</a:t>
            </a:r>
            <a:r>
              <a:rPr lang="en-US" sz="1800" dirty="0"/>
              <a:t>, June </a:t>
            </a:r>
            <a:r>
              <a:rPr lang="en-US" sz="1800" dirty="0" smtClean="0"/>
              <a:t>2005.</a:t>
            </a:r>
            <a:endParaRPr lang="en-US" sz="800" dirty="0"/>
          </a:p>
          <a:p>
            <a:pPr lvl="1">
              <a:spcBef>
                <a:spcPts val="0"/>
              </a:spcBef>
            </a:pPr>
            <a:endParaRPr lang="en-US" sz="800" dirty="0"/>
          </a:p>
          <a:p>
            <a:pPr>
              <a:spcBef>
                <a:spcPts val="0"/>
              </a:spcBef>
            </a:pPr>
            <a:r>
              <a:rPr lang="en-US" sz="2000" dirty="0" smtClean="0"/>
              <a:t>On </a:t>
            </a:r>
            <a:r>
              <a:rPr lang="en-US" sz="2000" dirty="0"/>
              <a:t>the “commodity curse” </a:t>
            </a:r>
            <a:r>
              <a:rPr lang="en-US" sz="2000" dirty="0" smtClean="0"/>
              <a:t>and solutions generally</a:t>
            </a:r>
            <a:r>
              <a:rPr lang="en-US" sz="2000" dirty="0"/>
              <a:t>:</a:t>
            </a:r>
          </a:p>
          <a:p>
            <a:pPr lvl="1">
              <a:spcBef>
                <a:spcPts val="0"/>
              </a:spcBef>
            </a:pPr>
            <a:r>
              <a:rPr lang="en-US" sz="1800" dirty="0" smtClean="0"/>
              <a:t>“The </a:t>
            </a:r>
            <a:r>
              <a:rPr lang="en-US" sz="1800" dirty="0"/>
              <a:t>Natural Resource Curse: A Survey of Diagnoses and </a:t>
            </a:r>
            <a:r>
              <a:rPr lang="en-US" sz="1800" dirty="0" smtClean="0"/>
              <a:t>Some Prescriptions</a:t>
            </a:r>
            <a:r>
              <a:rPr lang="en-US" sz="1800" dirty="0"/>
              <a:t>,” </a:t>
            </a: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in</a:t>
            </a:r>
            <a:r>
              <a:rPr lang="en-US" sz="1800" dirty="0"/>
              <a:t> </a:t>
            </a:r>
            <a:r>
              <a:rPr lang="en-US" sz="1800" i="1" dirty="0"/>
              <a:t>Commodity Price Volatility and Inclusive Growth in Low-Income Countries,</a:t>
            </a:r>
            <a:r>
              <a:rPr lang="en-US" sz="1800" dirty="0"/>
              <a:t> 2012, edited by Rabah Arezki, et.al. (International Monetary Fund: Washington DC). </a:t>
            </a:r>
          </a:p>
        </p:txBody>
      </p:sp>
    </p:spTree>
    <p:extLst>
      <p:ext uri="{BB962C8B-B14F-4D97-AF65-F5344CB8AC3E}">
        <p14:creationId xmlns:p14="http://schemas.microsoft.com/office/powerpoint/2010/main" val="156944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584176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Applications of CCB</a:t>
            </a: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900" dirty="0" smtClean="0"/>
              <a:t/>
            </a:r>
            <a:br>
              <a:rPr lang="en-US" sz="900" dirty="0" smtClean="0"/>
            </a:br>
            <a:r>
              <a:rPr lang="en-US" sz="3600" dirty="0" smtClean="0"/>
              <a:t>(1)  Implementation together with a devaluation: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700" dirty="0" smtClean="0"/>
              <a:t>In the summer of 2015, Kazakhstan </a:t>
            </a:r>
            <a:r>
              <a:rPr lang="en-US" sz="2700" dirty="0"/>
              <a:t>could have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announced a </a:t>
            </a:r>
            <a:r>
              <a:rPr lang="en-US" sz="2700" dirty="0"/>
              <a:t>CCB </a:t>
            </a:r>
            <a:r>
              <a:rPr lang="en-US" sz="2700" dirty="0" smtClean="0"/>
              <a:t>target with </a:t>
            </a:r>
            <a:r>
              <a:rPr lang="en-US" sz="2700" dirty="0"/>
              <a:t>weights that fit past history.</a:t>
            </a:r>
          </a:p>
        </p:txBody>
      </p:sp>
      <p:pic>
        <p:nvPicPr>
          <p:cNvPr id="2050" name="Picture 2" descr="https://marketrealist.imgix.net/uploads/2015/08/Capture9.png?w=660&amp;fit=max&amp;auto=form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1" y="2060848"/>
            <a:ext cx="8610600" cy="4782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rc 14"/>
          <p:cNvSpPr/>
          <p:nvPr/>
        </p:nvSpPr>
        <p:spPr>
          <a:xfrm rot="16360173" flipH="1" flipV="1">
            <a:off x="170517" y="-2162703"/>
            <a:ext cx="3240360" cy="10744203"/>
          </a:xfrm>
          <a:prstGeom prst="arc">
            <a:avLst>
              <a:gd name="adj1" fmla="val 16200000"/>
              <a:gd name="adj2" fmla="val 21577717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891672" y="2819401"/>
            <a:ext cx="423528" cy="3615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TextBox 2048"/>
          <p:cNvSpPr txBox="1"/>
          <p:nvPr/>
        </p:nvSpPr>
        <p:spPr>
          <a:xfrm>
            <a:off x="7668344" y="2257708"/>
            <a:ext cx="1013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(</a:t>
            </a:r>
            <a:r>
              <a:rPr lang="en-US" sz="1400" dirty="0" smtClean="0"/>
              <a:t>313 </a:t>
            </a:r>
            <a:r>
              <a:rPr lang="en-US" sz="1400" dirty="0"/>
              <a:t>KZT/$,</a:t>
            </a:r>
          </a:p>
          <a:p>
            <a:r>
              <a:rPr lang="en-US" sz="1400" dirty="0" smtClean="0"/>
              <a:t>April 2017)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343400" y="6433591"/>
            <a:ext cx="68270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KZT/$ </a:t>
            </a:r>
          </a:p>
        </p:txBody>
      </p:sp>
      <p:sp>
        <p:nvSpPr>
          <p:cNvPr id="36" name="TextBox 35"/>
          <p:cNvSpPr txBox="1"/>
          <p:nvPr/>
        </p:nvSpPr>
        <p:spPr>
          <a:xfrm rot="16200000">
            <a:off x="-430217" y="3765864"/>
            <a:ext cx="189590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KZT/US$ exchange rate </a:t>
            </a:r>
          </a:p>
        </p:txBody>
      </p:sp>
      <p:pic>
        <p:nvPicPr>
          <p:cNvPr id="3" name="Picture 2" descr="https://upload.wikimedia.org/wikipedia/commons/3/30/Flag_of_Kazakhst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266" y="2635765"/>
            <a:ext cx="1457550" cy="7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8057034" y="4954937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http://cliparts.co/cliparts/8cE/6R8/8cE6R8eK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920" y="4369580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76" y="4445486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258" y="4445486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c 15"/>
          <p:cNvSpPr/>
          <p:nvPr/>
        </p:nvSpPr>
        <p:spPr>
          <a:xfrm rot="7968489">
            <a:off x="6815292" y="4008631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7" name="Straight Connector 16"/>
          <p:cNvCxnSpPr>
            <a:stCxn id="16" idx="2"/>
          </p:cNvCxnSpPr>
          <p:nvPr/>
        </p:nvCxnSpPr>
        <p:spPr>
          <a:xfrm flipH="1" flipV="1">
            <a:off x="6980086" y="4890533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44687" y="4900978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>
          <a:xfrm>
            <a:off x="7020272" y="3451392"/>
            <a:ext cx="189638" cy="4014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934232" y="3390916"/>
            <a:ext cx="477847" cy="488292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74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84976" cy="864096"/>
          </a:xfrm>
        </p:spPr>
        <p:txBody>
          <a:bodyPr>
            <a:normAutofit fontScale="90000"/>
          </a:bodyPr>
          <a:lstStyle/>
          <a:p>
            <a:r>
              <a:rPr lang="en-US" altLang="en-US" sz="36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(2)  Vs. rigid pegs:  Application to Gulf countries:</a:t>
            </a:r>
            <a:endParaRPr lang="en-US" sz="3100" dirty="0"/>
          </a:p>
        </p:txBody>
      </p:sp>
      <p:sp>
        <p:nvSpPr>
          <p:cNvPr id="7" name="TextBox 6"/>
          <p:cNvSpPr txBox="1"/>
          <p:nvPr/>
        </p:nvSpPr>
        <p:spPr>
          <a:xfrm>
            <a:off x="235623" y="5382094"/>
            <a:ext cx="8724183" cy="8356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100" dirty="0" smtClean="0"/>
              <a:t>"Overvaluation</a:t>
            </a:r>
            <a:r>
              <a:rPr lang="en-US" sz="2100" dirty="0"/>
              <a:t>" measures the actual value of the currency </a:t>
            </a:r>
            <a:r>
              <a:rPr lang="en-US" sz="2100" dirty="0" smtClean="0"/>
              <a:t>(in </a:t>
            </a:r>
            <a:r>
              <a:rPr lang="en-US" sz="2100" dirty="0"/>
              <a:t>terms of </a:t>
            </a:r>
            <a:r>
              <a:rPr lang="en-US" sz="2100" dirty="0" smtClean="0"/>
              <a:t>SDRs) </a:t>
            </a:r>
            <a:endParaRPr lang="en-US" sz="2100" dirty="0"/>
          </a:p>
          <a:p>
            <a:pPr>
              <a:lnSpc>
                <a:spcPct val="115000"/>
              </a:lnSpc>
            </a:pPr>
            <a:r>
              <a:rPr lang="en-US" sz="2100" dirty="0" smtClean="0"/>
              <a:t>relative </a:t>
            </a:r>
            <a:r>
              <a:rPr lang="en-US" sz="2100" dirty="0"/>
              <a:t>to what the CCB formula with weights 1/3, </a:t>
            </a:r>
            <a:r>
              <a:rPr lang="en-US" sz="2100" dirty="0" smtClean="0"/>
              <a:t>1/3, 1/3 </a:t>
            </a:r>
            <a:r>
              <a:rPr lang="en-US" sz="2100" dirty="0"/>
              <a:t>would have given</a:t>
            </a:r>
            <a:r>
              <a:rPr lang="en-US" sz="2100" dirty="0" smtClean="0"/>
              <a:t>.</a:t>
            </a:r>
            <a:endParaRPr lang="en-US" sz="2100" dirty="0">
              <a:ea typeface="Calibri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19672" y="6381328"/>
            <a:ext cx="59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200" dirty="0" smtClean="0"/>
              <a:t>Frankel, 2018, “The </a:t>
            </a:r>
            <a:r>
              <a:rPr lang="en-US" sz="1200" dirty="0"/>
              <a:t>Currency-Plus-Commodity Basket: A Proposal for </a:t>
            </a:r>
            <a:r>
              <a:rPr lang="en-US" sz="1200" dirty="0" smtClean="0"/>
              <a:t>Exchange Rates </a:t>
            </a:r>
            <a:r>
              <a:rPr lang="en-US" sz="1200" dirty="0"/>
              <a:t>in </a:t>
            </a:r>
            <a:r>
              <a:rPr lang="en-US" sz="1200" dirty="0" smtClean="0"/>
              <a:t>Oil-Exporting </a:t>
            </a:r>
            <a:r>
              <a:rPr lang="en-US" sz="1200" dirty="0"/>
              <a:t>Countries to Accommodate Trade Shocks </a:t>
            </a:r>
            <a:r>
              <a:rPr lang="en-US" sz="1200" dirty="0" smtClean="0"/>
              <a:t>Automatically.”</a:t>
            </a:r>
            <a:endParaRPr lang="en-US" sz="12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264696" cy="356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51520" y="1412776"/>
            <a:ext cx="8568952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9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Relationship between inflation </a:t>
            </a:r>
            <a:r>
              <a:rPr lang="en-US" altLang="en-US" sz="1900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&amp; “</a:t>
            </a:r>
            <a:r>
              <a:rPr lang="en-US" altLang="en-US" sz="19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over-/under-valuation” of currency relative to CCB</a:t>
            </a:r>
            <a:endParaRPr lang="en-US" sz="19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195736" y="3582744"/>
            <a:ext cx="5400600" cy="792088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11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773832"/>
            <a:ext cx="8579296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altLang="ko-KR" sz="2800" dirty="0" smtClean="0">
                <a:latin typeface="+mn-lt"/>
                <a:cs typeface="Arial" pitchFamily="34" charset="0"/>
              </a:rPr>
              <a:t/>
            </a:r>
            <a:br>
              <a:rPr lang="en-US" altLang="ko-KR" sz="2800" dirty="0" smtClean="0">
                <a:latin typeface="+mn-lt"/>
                <a:cs typeface="Arial" pitchFamily="34" charset="0"/>
              </a:rPr>
            </a:br>
            <a:r>
              <a:rPr lang="en-US" altLang="ko-KR" sz="2900" dirty="0" smtClean="0">
                <a:latin typeface="+mn-lt"/>
                <a:cs typeface="Arial" pitchFamily="34" charset="0"/>
              </a:rPr>
              <a:t>IMF Article IV consultations for Kuwait, Saudi Arabia &amp; UAE</a:t>
            </a:r>
            <a:endParaRPr lang="en-US" sz="2900" dirty="0">
              <a:latin typeface="+mn-lt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886344"/>
              </p:ext>
            </p:extLst>
          </p:nvPr>
        </p:nvGraphicFramePr>
        <p:xfrm>
          <a:off x="93328" y="1761192"/>
          <a:ext cx="8799151" cy="48897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280"/>
                <a:gridCol w="1008112"/>
                <a:gridCol w="3816424"/>
                <a:gridCol w="3024335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Under-valuation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Over-valuation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Internal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External</a:t>
                      </a:r>
                      <a:r>
                        <a:rPr lang="en-US" sz="2400" baseline="0" dirty="0" smtClean="0">
                          <a:effectLst/>
                        </a:rPr>
                        <a:t>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JAN 2001 - JAN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2005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Repeated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1800" dirty="0" smtClean="0"/>
                        <a:t>comments on the low level of inflation in all 3 countries.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MAR 2007 - SEP 2008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Concern about accelerating inflation, particularly in the housing market.  Strong demand for goods &amp; labor and high asset prices (equities &amp; real estate). Saudi inflation “poses the main challenge for the authorities.”</a:t>
                      </a:r>
                      <a:r>
                        <a:rPr lang="en-US" sz="2000" dirty="0" smtClean="0"/>
                        <a:t>  </a:t>
                      </a:r>
                      <a:br>
                        <a:rPr lang="en-US" sz="2000" dirty="0" smtClean="0"/>
                      </a:br>
                      <a:r>
                        <a:rPr lang="en-US" sz="1800" dirty="0" smtClean="0"/>
                        <a:t>The UAE is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dirty="0" smtClean="0"/>
                        <a:t>“vulnerable in the wake of an unprecedented credit and asset price boom.”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The Saudi balance of payments surplus piled up reserves, to a level equal to 19 months’ worth of imports.  Efforts to sterilize the inflow were not sufficient to “contain the expansion in monetary aggregates.”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196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Note: "Undervaluation </a:t>
                      </a:r>
                      <a:r>
                        <a:rPr lang="en-US" sz="1600" dirty="0">
                          <a:effectLst/>
                        </a:rPr>
                        <a:t>(overvaluation)" </a:t>
                      </a:r>
                      <a:r>
                        <a:rPr lang="en-US" sz="1600" dirty="0" smtClean="0">
                          <a:effectLst/>
                        </a:rPr>
                        <a:t>≡ actual currency value (in </a:t>
                      </a:r>
                      <a:r>
                        <a:rPr lang="en-US" sz="1600" dirty="0">
                          <a:effectLst/>
                        </a:rPr>
                        <a:t>terms of </a:t>
                      </a:r>
                      <a:r>
                        <a:rPr lang="en-US" sz="1600" dirty="0" smtClean="0">
                          <a:effectLst/>
                        </a:rPr>
                        <a:t>SDRs) was </a:t>
                      </a:r>
                      <a:r>
                        <a:rPr lang="en-US" sz="1600" dirty="0">
                          <a:effectLst/>
                        </a:rPr>
                        <a:t>at least 5% </a:t>
                      </a:r>
                      <a:r>
                        <a:rPr lang="en-US" sz="1600" dirty="0" smtClean="0">
                          <a:effectLst/>
                        </a:rPr>
                        <a:t>                         </a:t>
                      </a:r>
                      <a:br>
                        <a:rPr lang="en-US" sz="1600" dirty="0" smtClean="0">
                          <a:effectLst/>
                        </a:rPr>
                      </a:br>
                      <a:r>
                        <a:rPr lang="en-US" sz="1600" baseline="0" dirty="0" smtClean="0">
                          <a:effectLst/>
                        </a:rPr>
                        <a:t>             </a:t>
                      </a:r>
                      <a:r>
                        <a:rPr lang="en-US" sz="1600" dirty="0" smtClean="0">
                          <a:effectLst/>
                        </a:rPr>
                        <a:t>below </a:t>
                      </a:r>
                      <a:r>
                        <a:rPr lang="en-US" sz="1600" dirty="0">
                          <a:effectLst/>
                        </a:rPr>
                        <a:t>(above) what the CCB formula with weights 1/3, 1/3</a:t>
                      </a:r>
                      <a:r>
                        <a:rPr lang="en-US" sz="1600" dirty="0" smtClean="0">
                          <a:effectLst/>
                        </a:rPr>
                        <a:t>/,1/3 </a:t>
                      </a:r>
                      <a:r>
                        <a:rPr lang="en-US" sz="1600" dirty="0">
                          <a:effectLst/>
                        </a:rPr>
                        <a:t>would have given.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997297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36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392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874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786908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951702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989217" y="899702"/>
            <a:ext cx="1119287" cy="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64288" y="6562219"/>
            <a:ext cx="18002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 (2018)</a:t>
            </a:r>
            <a:endParaRPr lang="en-US" sz="1500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80742" y="53752"/>
            <a:ext cx="79476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 smtClean="0">
                <a:latin typeface="+mn-lt"/>
                <a:cs typeface="Arial" pitchFamily="34" charset="0"/>
              </a:rPr>
              <a:t>Appendix: Were Gulf currencies “undervalued” when </a:t>
            </a:r>
            <a:br>
              <a:rPr lang="en-US" altLang="ko-KR" sz="2800" dirty="0" smtClean="0">
                <a:latin typeface="+mn-lt"/>
                <a:cs typeface="Arial" pitchFamily="34" charset="0"/>
              </a:rPr>
            </a:br>
            <a:r>
              <a:rPr lang="en-US" altLang="ko-KR" sz="2800" dirty="0" smtClean="0">
                <a:latin typeface="+mn-lt"/>
                <a:cs typeface="Arial" pitchFamily="34" charset="0"/>
              </a:rPr>
              <a:t>less than the CCB level &amp; “overvalued” when greater?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01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2400" dirty="0" smtClean="0">
                <a:latin typeface="Arial" pitchFamily="34" charset="0"/>
                <a:cs typeface="Arial" pitchFamily="34" charset="0"/>
              </a:rPr>
              <a:t>IMF Article IV consultations</a:t>
            </a: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sz="20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for Kuwait, Saudi Arabia &amp; UAE, continued</a:t>
            </a:r>
            <a:endParaRPr lang="en-US" sz="20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36520"/>
              </p:ext>
            </p:extLst>
          </p:nvPr>
        </p:nvGraphicFramePr>
        <p:xfrm>
          <a:off x="93328" y="1556792"/>
          <a:ext cx="8799151" cy="4556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280"/>
                <a:gridCol w="1008112"/>
                <a:gridCol w="4752528"/>
                <a:gridCol w="2088231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Under-valuation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Over-valuation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Internal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External</a:t>
                      </a:r>
                      <a:r>
                        <a:rPr lang="en-US" sz="2400" baseline="0" dirty="0" smtClean="0">
                          <a:effectLst/>
                        </a:rPr>
                        <a:t>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NOV 2008 - MAR 2009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Abrupt downturns.  Inflation fell substantially in all three</a:t>
                      </a:r>
                      <a:r>
                        <a:rPr lang="en-US" sz="1800" baseline="0" dirty="0" smtClean="0"/>
                        <a:t> countries</a:t>
                      </a:r>
                      <a:r>
                        <a:rPr lang="en-US" sz="1800" dirty="0" smtClean="0"/>
                        <a:t>.  In the UAE, “After peaking at about 12 % in 2008, inflation declined to 1 % in 2009."  In Kuwait, “Equity prices continued to decline, money growth slowed, and credit growth plunged.”   UAE hit by a stalling of “all three growth engines in 2009.  Oil receipts plummeted, global trade &amp; logistics contracted, and property development all but ground to a halt as incomes fell and property prices plunged.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The UAE began to run a rare current account deficit, equaling almost 3% of GDP.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196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Note: "Undervaluation </a:t>
                      </a:r>
                      <a:r>
                        <a:rPr lang="en-US" sz="1600" dirty="0">
                          <a:effectLst/>
                        </a:rPr>
                        <a:t>(overvaluation)" </a:t>
                      </a:r>
                      <a:r>
                        <a:rPr lang="en-US" sz="1600" dirty="0" smtClean="0">
                          <a:effectLst/>
                        </a:rPr>
                        <a:t>≡ actual currency value (in </a:t>
                      </a:r>
                      <a:r>
                        <a:rPr lang="en-US" sz="1600" dirty="0">
                          <a:effectLst/>
                        </a:rPr>
                        <a:t>terms of </a:t>
                      </a:r>
                      <a:r>
                        <a:rPr lang="en-US" sz="1600" dirty="0" smtClean="0">
                          <a:effectLst/>
                        </a:rPr>
                        <a:t>SDRs) was </a:t>
                      </a:r>
                      <a:r>
                        <a:rPr lang="en-US" sz="1600" dirty="0">
                          <a:effectLst/>
                        </a:rPr>
                        <a:t>at least 5% below (above) what the CCB formula with weights 1/3, 1/3/1/3 would have given.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273058" y="924860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44" y="339503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0" y="415409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82" y="415409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031316" y="-21446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196110" y="860456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0711" y="870901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92280" y="6418203"/>
            <a:ext cx="21602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 (2018)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1741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IMF Article IV consultations</a:t>
            </a:r>
            <a:br>
              <a:rPr lang="en-US" altLang="ko-KR" sz="20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2000" dirty="0" smtClean="0">
                <a:latin typeface="Arial" pitchFamily="34" charset="0"/>
                <a:cs typeface="Arial" pitchFamily="34" charset="0"/>
              </a:rPr>
              <a:t>for Kuwait, Saudi Arabia &amp; UAE concluded</a:t>
            </a:r>
            <a:endParaRPr lang="en-US" sz="20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141275"/>
              </p:ext>
            </p:extLst>
          </p:nvPr>
        </p:nvGraphicFramePr>
        <p:xfrm>
          <a:off x="93328" y="1340768"/>
          <a:ext cx="8799151" cy="5331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0280"/>
                <a:gridCol w="864096"/>
                <a:gridCol w="4608512"/>
                <a:gridCol w="2376263"/>
              </a:tblGrid>
              <a:tr h="3194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Under-valuation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Over-</a:t>
                      </a:r>
                      <a:r>
                        <a:rPr lang="en-US" sz="1400" dirty="0" smtClean="0">
                          <a:effectLst/>
                        </a:rPr>
                        <a:t>valuation</a:t>
                      </a:r>
                      <a:r>
                        <a:rPr lang="en-US" sz="1500" dirty="0" smtClean="0">
                          <a:effectLst/>
                        </a:rPr>
                        <a:t> periods</a:t>
                      </a:r>
                      <a:endParaRPr lang="en-US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Internal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External</a:t>
                      </a:r>
                      <a:r>
                        <a:rPr lang="en-US" sz="2400" baseline="0" dirty="0" smtClean="0">
                          <a:effectLst/>
                        </a:rPr>
                        <a:t> balance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MAY 2009 - NOV 2014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Concerns about rising inflation and high Saudi equity market.  A UAE economic recovery was welcome, but by 2014 the “risk of potentially large private credit growth” called for macro-prudential response. Dubai real estate prices up 27 % 2013-14 &amp; the stock index by 100 %.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The reports also note large external surpluses in Saudi Arabia and the UAE, reaching the vicinity of 10% of GDP.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6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JUN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2015 -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OCT</a:t>
                      </a:r>
                      <a:r>
                        <a:rPr lang="en-US" sz="80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2016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/>
                        <a:t>Saudi inflation &amp; real GDP growth and inflation down.  Tightening of UAE monetary conditions and a return of decline in the real estate market.  “Price-to-rent ratios have declined since mid-2014…”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/>
                        <a:t>Deteriorating external balances.  SAMA reserves fell substantially. UAE external position weaker than consistent with fundamentals</a:t>
                      </a:r>
                      <a:r>
                        <a:rPr lang="en-US" baseline="0" dirty="0" smtClean="0"/>
                        <a:t>.</a:t>
                      </a:r>
                      <a:r>
                        <a:rPr lang="en-US" dirty="0" smtClean="0"/>
                        <a:t> 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1960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Note: "Undervaluation " ≡ actual currency value at </a:t>
                      </a:r>
                      <a:r>
                        <a:rPr lang="en-US" sz="1600" dirty="0">
                          <a:effectLst/>
                        </a:rPr>
                        <a:t>least 5% below </a:t>
                      </a:r>
                      <a:r>
                        <a:rPr lang="en-US" sz="1600" dirty="0" smtClean="0">
                          <a:effectLst/>
                        </a:rPr>
                        <a:t>what </a:t>
                      </a:r>
                      <a:r>
                        <a:rPr lang="en-US" sz="1600" dirty="0">
                          <a:effectLst/>
                        </a:rPr>
                        <a:t>the </a:t>
                      </a:r>
                      <a:r>
                        <a:rPr lang="en-US" sz="1600" dirty="0" smtClean="0">
                          <a:effectLst/>
                        </a:rPr>
                        <a:t>CCB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smtClean="0">
                          <a:effectLst/>
                        </a:rPr>
                        <a:t>would </a:t>
                      </a:r>
                      <a:r>
                        <a:rPr lang="en-US" sz="1600" dirty="0">
                          <a:effectLst/>
                        </a:rPr>
                        <a:t>have given.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 flipV="1">
            <a:off x="8273058" y="706465"/>
            <a:ext cx="95250" cy="271079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ttp://cliparts.co/cliparts/8cE/6R8/8cE6R8eK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944" y="121108"/>
            <a:ext cx="357388" cy="53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oins.thefuntimesguide.com/files/susan-b-anthony-dollar-coin-rever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00" y="197014"/>
            <a:ext cx="514471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pixabay.com/static/uploads/photo/2013/07/12/12/14/euro-145386_64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82" y="197014"/>
            <a:ext cx="546145" cy="50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c 7"/>
          <p:cNvSpPr/>
          <p:nvPr/>
        </p:nvSpPr>
        <p:spPr>
          <a:xfrm rot="7968489">
            <a:off x="7031316" y="-239841"/>
            <a:ext cx="1419860" cy="1430655"/>
          </a:xfrm>
          <a:prstGeom prst="arc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9" name="Straight Connector 8"/>
          <p:cNvCxnSpPr>
            <a:stCxn id="8" idx="2"/>
          </p:cNvCxnSpPr>
          <p:nvPr/>
        </p:nvCxnSpPr>
        <p:spPr>
          <a:xfrm flipH="1" flipV="1">
            <a:off x="7196110" y="642061"/>
            <a:ext cx="62706" cy="354253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60711" y="652506"/>
            <a:ext cx="1228725" cy="19050"/>
          </a:xfrm>
          <a:prstGeom prst="line">
            <a:avLst/>
          </a:prstGeom>
          <a:ln w="762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423988" y="1220361"/>
            <a:ext cx="64633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  <a:t/>
            </a:r>
            <a:b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Calibri" pitchFamily="34" charset="0"/>
              </a:rPr>
            </a:br>
            <a:endParaRPr kumimoji="0" lang="en-US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34028" y="6562219"/>
            <a:ext cx="230246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500" dirty="0" smtClean="0"/>
              <a:t>Frankel (2018) 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52060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" y="0"/>
            <a:ext cx="9083352" cy="914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Terms of Trade Volatility Associated with Slow Growth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68152"/>
            <a:ext cx="7920880" cy="46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55031" y="6309320"/>
            <a:ext cx="5873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Source: </a:t>
            </a:r>
            <a:r>
              <a:rPr lang="en-US" dirty="0" err="1" smtClean="0"/>
              <a:t>M.Brueckner</a:t>
            </a:r>
            <a:r>
              <a:rPr lang="en-US" dirty="0" smtClean="0"/>
              <a:t> &amp; </a:t>
            </a:r>
            <a:r>
              <a:rPr lang="en-US" dirty="0" err="1" smtClean="0"/>
              <a:t>F.Carneiro</a:t>
            </a:r>
            <a:r>
              <a:rPr lang="en-US" dirty="0" smtClean="0"/>
              <a:t>, CAMA, 2016, Fig. 3, p. 18.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475020"/>
            <a:ext cx="709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Economic growth and terms of trade volatility (cross-country relationship)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17224" y="3645024"/>
            <a:ext cx="6475593" cy="5040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66800" y="807095"/>
            <a:ext cx="722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The relationship is statistically significant at the 1% level.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4965104"/>
            <a:ext cx="3584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Sample: 175 countries, 1980-2010, </a:t>
            </a:r>
            <a:br>
              <a:rPr lang="en-US" dirty="0" smtClean="0"/>
            </a:br>
            <a:r>
              <a:rPr lang="en-US" dirty="0" smtClean="0"/>
              <a:t>5-year non-overlapping panel data.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57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Can’t commodity-exporters use financial markets to smooth trade fluctuations?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245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international financial markets worked well, </a:t>
            </a:r>
            <a:br>
              <a:rPr lang="en-US" dirty="0" smtClean="0"/>
            </a:br>
            <a:r>
              <a:rPr lang="en-US" dirty="0" smtClean="0"/>
              <a:t>countries facing temporary adverse trade shocks could borrow to finance current account deficits, and vice versa.</a:t>
            </a:r>
            <a:r>
              <a:rPr lang="en-US" sz="900" dirty="0" smtClean="0"/>
              <a:t/>
            </a:r>
            <a:br>
              <a:rPr lang="en-US" sz="900" dirty="0" smtClean="0"/>
            </a:br>
            <a:endParaRPr lang="en-US" sz="900" dirty="0" smtClean="0"/>
          </a:p>
          <a:p>
            <a:r>
              <a:rPr lang="en-US" dirty="0" smtClean="0"/>
              <a:t>But they don’t work that well.  Capital flows to developing countries tend, if anything, to be pro-cyclical.</a:t>
            </a:r>
          </a:p>
          <a:p>
            <a:pPr lvl="1"/>
            <a:r>
              <a:rPr lang="en-US" dirty="0" smtClean="0"/>
              <a:t>“When It Rains, It Pours” (</a:t>
            </a:r>
            <a:r>
              <a:rPr lang="en-US" altLang="en-US" dirty="0"/>
              <a:t>Kaminsky, Reinhart &amp; </a:t>
            </a:r>
            <a:r>
              <a:rPr lang="en-US" altLang="en-US" dirty="0" err="1" smtClean="0"/>
              <a:t>Végh</a:t>
            </a:r>
            <a:r>
              <a:rPr lang="en-US" altLang="en-US" dirty="0" smtClean="0"/>
              <a:t>, 2004).</a:t>
            </a:r>
            <a:r>
              <a:rPr lang="en-US" altLang="en-US" sz="900" dirty="0" smtClean="0"/>
              <a:t/>
            </a:r>
            <a:br>
              <a:rPr lang="en-US" altLang="en-US" sz="900" dirty="0" smtClean="0"/>
            </a:br>
            <a:r>
              <a:rPr lang="en-US" altLang="en-US" sz="900" dirty="0" smtClean="0"/>
              <a:t>  </a:t>
            </a:r>
          </a:p>
          <a:p>
            <a:r>
              <a:rPr lang="en-US" dirty="0" smtClean="0"/>
              <a:t>The appropriate theory?  Borrowing requires collateral, </a:t>
            </a:r>
          </a:p>
          <a:p>
            <a:pPr lvl="1"/>
            <a:r>
              <a:rPr lang="en-US" dirty="0" smtClean="0"/>
              <a:t>in the form of commodity export proceeds.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 smtClean="0"/>
          </a:p>
          <a:p>
            <a:r>
              <a:rPr lang="en-US" dirty="0" smtClean="0"/>
              <a:t>So some thought is required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o design institutions that can protect against the volatility.</a:t>
            </a:r>
          </a:p>
          <a:p>
            <a:pPr lvl="1"/>
            <a:r>
              <a:rPr lang="en-US" dirty="0" smtClean="0"/>
              <a:t>I have proposed some, particularly in the area of money.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Adopt </a:t>
            </a:r>
            <a:r>
              <a:rPr lang="en-US" sz="3200" dirty="0"/>
              <a:t>a monetary policy regime</a:t>
            </a:r>
            <a:br>
              <a:rPr lang="en-US" sz="3200" dirty="0"/>
            </a:br>
            <a:r>
              <a:rPr lang="en-US" sz="3200" dirty="0"/>
              <a:t>that can accommodate terms of trade shocks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1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Longstanding textbook wisdom:</a:t>
            </a:r>
            <a:br>
              <a:rPr lang="en-US" sz="2800" dirty="0"/>
            </a:br>
            <a:r>
              <a:rPr lang="en-US" sz="2800" dirty="0"/>
              <a:t>For a country subject to big terms of trade shocks, </a:t>
            </a:r>
            <a:br>
              <a:rPr lang="en-US" sz="2800" dirty="0"/>
            </a:br>
            <a:r>
              <a:rPr lang="en-US" sz="2800" dirty="0"/>
              <a:t>the exchange rate should be able to accommodate them.</a:t>
            </a:r>
          </a:p>
          <a:p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25188"/>
              </p:ext>
            </p:extLst>
          </p:nvPr>
        </p:nvGraphicFramePr>
        <p:xfrm>
          <a:off x="381000" y="3276600"/>
          <a:ext cx="8458201" cy="287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8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8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When the $ price of commodities is: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we want the currency to</a:t>
                      </a:r>
                      <a:endParaRPr lang="en-US" sz="2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high,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appreciate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156853"/>
              </p:ext>
            </p:extLst>
          </p:nvPr>
        </p:nvGraphicFramePr>
        <p:xfrm>
          <a:off x="381000" y="3068960"/>
          <a:ext cx="8458201" cy="287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8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8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/>
                      </a:r>
                      <a:br>
                        <a:rPr lang="en-US" sz="2200" dirty="0">
                          <a:effectLst/>
                        </a:rPr>
                      </a:br>
                      <a:r>
                        <a:rPr lang="en-US" sz="2200" dirty="0">
                          <a:effectLst/>
                        </a:rPr>
                        <a:t>so as to avoid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excessive money inflows, credit, debt, inflation &amp; asset bubbles.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263742"/>
              </p:ext>
            </p:extLst>
          </p:nvPr>
        </p:nvGraphicFramePr>
        <p:xfrm>
          <a:off x="388088" y="3068960"/>
          <a:ext cx="8458201" cy="2875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36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68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05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584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When the $ price of commodities is: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we want the currency to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/>
                      </a:r>
                      <a:br>
                        <a:rPr lang="en-US" sz="2200" dirty="0">
                          <a:effectLst/>
                        </a:rPr>
                      </a:br>
                      <a:r>
                        <a:rPr lang="en-US" sz="2200" dirty="0">
                          <a:effectLst/>
                        </a:rPr>
                        <a:t>so as to avoid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high,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appreciate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excessive money inflows, credit, debt, inflation &amp; asset bubbles.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846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low,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depreciate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trade deficit, fx reserve crisis, excessively tight money &amp; recession.</a:t>
                      </a:r>
                      <a:endParaRPr lang="en-US" sz="2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69696" y="6237312"/>
            <a:ext cx="36019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Floating delivers that…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967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712968" cy="936104"/>
          </a:xfrm>
        </p:spPr>
        <p:txBody>
          <a:bodyPr>
            <a:noAutofit/>
          </a:bodyPr>
          <a:lstStyle/>
          <a:p>
            <a:pPr lvl="1" algn="ctr"/>
            <a:r>
              <a:rPr lang="en-US" sz="2800" dirty="0" smtClean="0">
                <a:latin typeface="+mn-lt"/>
              </a:rPr>
              <a:t>The exchange rate regime does make a difference!  </a:t>
            </a:r>
            <a:endParaRPr lang="en-US" sz="2800" dirty="0"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0056" y="611725"/>
            <a:ext cx="8856984" cy="1256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1" algn="ctr"/>
            <a:r>
              <a:rPr lang="en-US" sz="2300" kern="0" dirty="0" smtClean="0">
                <a:solidFill>
                  <a:sysClr val="windowText" lastClr="000000"/>
                </a:solidFill>
                <a:latin typeface="+mn-lt"/>
              </a:rPr>
              <a:t>Four cases (1995-2015) illustrate that floating delivers</a:t>
            </a:r>
          </a:p>
          <a:p>
            <a:pPr marL="0" lvl="1" algn="ctr"/>
            <a:r>
              <a:rPr lang="en-US" sz="2300" kern="0" dirty="0" smtClean="0">
                <a:solidFill>
                  <a:sysClr val="windowText" lastClr="000000"/>
                </a:solidFill>
                <a:latin typeface="+mn-lt"/>
              </a:rPr>
              <a:t>a high correlation between the Real Effective Exchange Rate &amp;</a:t>
            </a:r>
            <a:br>
              <a:rPr lang="en-US" sz="2300" kern="0" dirty="0" smtClean="0">
                <a:solidFill>
                  <a:sysClr val="windowText" lastClr="000000"/>
                </a:solidFill>
                <a:latin typeface="+mn-lt"/>
              </a:rPr>
            </a:br>
            <a:r>
              <a:rPr lang="en-US" sz="2300" kern="0" dirty="0" smtClean="0">
                <a:solidFill>
                  <a:sysClr val="windowText" lastClr="000000"/>
                </a:solidFill>
                <a:latin typeface="+mn-lt"/>
              </a:rPr>
              <a:t>the exogenous price of the export commodity, and fixing does not</a:t>
            </a:r>
            <a:r>
              <a:rPr lang="en-US" sz="2400" kern="0" dirty="0" smtClean="0">
                <a:solidFill>
                  <a:sysClr val="windowText" lastClr="000000"/>
                </a:solidFill>
                <a:latin typeface="+mn-lt"/>
              </a:rPr>
              <a:t>.</a:t>
            </a:r>
            <a:endParaRPr lang="en-US" sz="2400" kern="0" dirty="0">
              <a:solidFill>
                <a:sysClr val="windowText" lastClr="000000"/>
              </a:solidFill>
              <a:latin typeface="+mn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752" y="1988840"/>
            <a:ext cx="3384376" cy="2264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84" y="4370824"/>
            <a:ext cx="3384376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384" y="1998043"/>
            <a:ext cx="3312368" cy="2255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56" y="4356648"/>
            <a:ext cx="3234907" cy="225665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07504" y="2093179"/>
            <a:ext cx="1085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Floaters: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4727569" y="2093179"/>
            <a:ext cx="850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Fixers: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2618721"/>
            <a:ext cx="947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Ecuador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9512" y="2618721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Canada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79512" y="4421568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&amp; Chile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09903" y="4421568"/>
            <a:ext cx="942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&amp; Saudi  </a:t>
            </a:r>
            <a:br>
              <a:rPr lang="en-US" dirty="0" smtClean="0"/>
            </a:br>
            <a:r>
              <a:rPr lang="en-US" dirty="0" smtClean="0"/>
              <a:t>  Arabia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328" y="3043459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.92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644008" y="3062382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.16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93328" y="4814707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.80</a:t>
            </a:r>
            <a:r>
              <a:rPr lang="en-US" sz="1000" dirty="0" smtClean="0"/>
              <a:t>†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4644008" y="5030731"/>
            <a:ext cx="1121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</a:t>
            </a:r>
          </a:p>
          <a:p>
            <a:r>
              <a:rPr lang="en-US" sz="1600" dirty="0" smtClean="0"/>
              <a:t>(REER, CP)</a:t>
            </a:r>
          </a:p>
          <a:p>
            <a:r>
              <a:rPr lang="en-US" sz="1600" dirty="0" smtClean="0"/>
              <a:t>= -.56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107504" y="6654552"/>
            <a:ext cx="14173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† </a:t>
            </a:r>
            <a:r>
              <a:rPr lang="en-US" sz="800" dirty="0" smtClean="0"/>
              <a:t>for 2000-15, floating period</a:t>
            </a:r>
            <a:endParaRPr lang="en-US" sz="800" dirty="0"/>
          </a:p>
        </p:txBody>
      </p:sp>
      <p:sp>
        <p:nvSpPr>
          <p:cNvPr id="19" name="TextBox 18"/>
          <p:cNvSpPr txBox="1"/>
          <p:nvPr/>
        </p:nvSpPr>
        <p:spPr>
          <a:xfrm>
            <a:off x="2411760" y="6525344"/>
            <a:ext cx="39341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Correlations on changes:  .38, .35;    -.16, -.34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0162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5" grpId="0"/>
      <p:bldP spid="3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/>
              <a:t>Should commodity exporters </a:t>
            </a:r>
            <a:r>
              <a:rPr lang="en-US" sz="3100" dirty="0" smtClean="0"/>
              <a:t>float, then?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28800"/>
            <a:ext cx="8534400" cy="460851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</a:t>
            </a:r>
            <a:r>
              <a:rPr lang="en-US" sz="2800" dirty="0" smtClean="0"/>
              <a:t>ong-time </a:t>
            </a:r>
            <a:r>
              <a:rPr lang="en-US" sz="2800" dirty="0"/>
              <a:t>conventional </a:t>
            </a:r>
            <a:r>
              <a:rPr lang="en-US" sz="2800" dirty="0" smtClean="0"/>
              <a:t>wisdom: </a:t>
            </a:r>
            <a:br>
              <a:rPr lang="en-US" sz="2800" dirty="0" smtClean="0"/>
            </a:br>
            <a:r>
              <a:rPr lang="en-US" sz="2800" dirty="0" smtClean="0"/>
              <a:t>floating </a:t>
            </a:r>
            <a:r>
              <a:rPr lang="en-US" sz="2800" dirty="0"/>
              <a:t>works </a:t>
            </a:r>
            <a:r>
              <a:rPr lang="en-US" sz="2800" dirty="0" smtClean="0"/>
              <a:t>better </a:t>
            </a:r>
            <a:r>
              <a:rPr lang="en-US" sz="2800" dirty="0"/>
              <a:t>for countries exposed to volatility in the prices of their export </a:t>
            </a:r>
            <a:r>
              <a:rPr lang="en-US" sz="2800" dirty="0" smtClean="0"/>
              <a:t>commodities.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Has </a:t>
            </a:r>
            <a:r>
              <a:rPr lang="en-US" sz="2800" dirty="0"/>
              <a:t>been confirmed in empirical studies, including: </a:t>
            </a:r>
          </a:p>
          <a:p>
            <a:pPr lvl="1"/>
            <a:r>
              <a:rPr lang="en-US" sz="2600" dirty="0" err="1"/>
              <a:t>Broda</a:t>
            </a:r>
            <a:r>
              <a:rPr lang="en-US" sz="2600" dirty="0"/>
              <a:t> (2004), </a:t>
            </a:r>
          </a:p>
          <a:p>
            <a:pPr lvl="1"/>
            <a:r>
              <a:rPr lang="en-US" sz="2600" dirty="0"/>
              <a:t>Edwards &amp; Levy-Yeyati (2005), </a:t>
            </a:r>
          </a:p>
          <a:p>
            <a:pPr lvl="1"/>
            <a:r>
              <a:rPr lang="en-US" sz="2600" dirty="0" err="1"/>
              <a:t>Rafiq</a:t>
            </a:r>
            <a:r>
              <a:rPr lang="en-US" sz="2600" dirty="0"/>
              <a:t> (2011), </a:t>
            </a:r>
          </a:p>
          <a:p>
            <a:pPr lvl="1"/>
            <a:r>
              <a:rPr lang="en-US" sz="2600" dirty="0" smtClean="0"/>
              <a:t>Céspedes </a:t>
            </a:r>
            <a:r>
              <a:rPr lang="en-US" sz="2600" dirty="0"/>
              <a:t>&amp; Velasco (2012) and </a:t>
            </a:r>
            <a:endParaRPr lang="en-US" sz="2600" dirty="0" smtClean="0"/>
          </a:p>
          <a:p>
            <a:pPr lvl="1"/>
            <a:r>
              <a:rPr lang="en-US" sz="2600" dirty="0"/>
              <a:t>Berg, </a:t>
            </a:r>
            <a:r>
              <a:rPr lang="en-US" sz="2600" dirty="0" err="1"/>
              <a:t>Goncalves</a:t>
            </a:r>
            <a:r>
              <a:rPr lang="en-US" sz="2600" dirty="0"/>
              <a:t> &amp;</a:t>
            </a:r>
            <a:r>
              <a:rPr lang="en-US" sz="2600" dirty="0" smtClean="0"/>
              <a:t> </a:t>
            </a:r>
            <a:r>
              <a:rPr lang="en-US" sz="2600" dirty="0"/>
              <a:t>Portillo (2016</a:t>
            </a:r>
            <a:r>
              <a:rPr lang="en-US" sz="2600" dirty="0" smtClean="0"/>
              <a:t>).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9759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altLang="en-US" sz="3100" dirty="0">
                <a:solidFill>
                  <a:srgbClr val="162A40"/>
                </a:solidFill>
              </a:rPr>
              <a:t>Across 107 major commodity boom-bust cycles,</a:t>
            </a:r>
            <a:br>
              <a:rPr lang="en-US" altLang="en-US" sz="3100" dirty="0">
                <a:solidFill>
                  <a:srgbClr val="162A40"/>
                </a:solidFill>
              </a:rPr>
            </a:br>
            <a:r>
              <a:rPr lang="en-US" altLang="en-US" sz="3100" dirty="0">
                <a:solidFill>
                  <a:srgbClr val="162A40"/>
                </a:solidFill>
              </a:rPr>
              <a:t>output loss is bigger the bigger </a:t>
            </a:r>
            <a:r>
              <a:rPr lang="en-US" altLang="en-US" sz="3100" dirty="0" smtClean="0">
                <a:solidFill>
                  <a:srgbClr val="162A40"/>
                </a:solidFill>
              </a:rPr>
              <a:t>is the </a:t>
            </a:r>
            <a:r>
              <a:rPr lang="en-US" altLang="en-US" sz="3100" dirty="0">
                <a:solidFill>
                  <a:srgbClr val="162A40"/>
                </a:solidFill>
              </a:rPr>
              <a:t>commodity price    change &amp; the smaller is exchange rate flexibility.</a:t>
            </a:r>
            <a:br>
              <a:rPr lang="en-US" altLang="en-US" sz="3100" dirty="0">
                <a:solidFill>
                  <a:srgbClr val="162A40"/>
                </a:solidFill>
              </a:rPr>
            </a:br>
            <a:endParaRPr lang="en-US" sz="31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14411"/>
            <a:ext cx="3921651" cy="2437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29" y="4495800"/>
            <a:ext cx="3482781" cy="87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541" y="4550736"/>
            <a:ext cx="3696059" cy="95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42" y="2061816"/>
            <a:ext cx="3837175" cy="258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363" y="1600200"/>
            <a:ext cx="5696130" cy="393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486400"/>
            <a:ext cx="6248400" cy="49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743575"/>
            <a:ext cx="2743200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0" y="6021288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atin typeface="+mn-lt"/>
                <a:cs typeface="Arial" charset="0"/>
              </a:rPr>
              <a:t>Céspedes</a:t>
            </a:r>
            <a:r>
              <a:rPr lang="en-US" sz="2400" dirty="0">
                <a:latin typeface="+mn-lt"/>
                <a:cs typeface="Arial" charset="0"/>
              </a:rPr>
              <a:t> &amp; Velasco</a:t>
            </a:r>
            <a:r>
              <a:rPr lang="en-US" sz="2400" dirty="0">
                <a:latin typeface="+mn-lt"/>
              </a:rPr>
              <a:t>, 2012, </a:t>
            </a:r>
            <a:r>
              <a:rPr lang="en-US" sz="2400" i="1" dirty="0">
                <a:latin typeface="+mn-lt"/>
              </a:rPr>
              <a:t>IMF Economic </a:t>
            </a:r>
            <a:r>
              <a:rPr lang="en-US" sz="2400" i="1" dirty="0" smtClean="0">
                <a:latin typeface="+mn-lt"/>
              </a:rPr>
              <a:t>Review,</a:t>
            </a:r>
            <a:r>
              <a:rPr lang="en-US" sz="2000" dirty="0">
                <a:latin typeface="+mn-lt"/>
              </a:rPr>
              <a:t> </a:t>
            </a:r>
            <a:r>
              <a:rPr lang="en-US" sz="2000" dirty="0">
                <a:latin typeface="+mn-lt"/>
                <a:cs typeface="Arial" charset="0"/>
              </a:rPr>
              <a:t/>
            </a:r>
            <a:br>
              <a:rPr lang="en-US" sz="2000" dirty="0">
                <a:latin typeface="+mn-lt"/>
                <a:cs typeface="Arial" charset="0"/>
              </a:rPr>
            </a:br>
            <a:r>
              <a:rPr lang="en-US" sz="2000" dirty="0">
                <a:latin typeface="+mn-lt"/>
                <a:cs typeface="Arial" charset="0"/>
              </a:rPr>
              <a:t> “Macroeconomic Performance During Commodity Price Booms &amp; Busts”</a:t>
            </a:r>
            <a:br>
              <a:rPr lang="en-US" sz="2000" dirty="0">
                <a:latin typeface="+mn-lt"/>
                <a:cs typeface="Arial" charset="0"/>
              </a:rPr>
            </a:br>
            <a:endParaRPr lang="en-US" sz="2000" dirty="0">
              <a:latin typeface="+mn-lt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66241" y="2604976"/>
            <a:ext cx="1219200" cy="1371600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6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100" dirty="0" smtClean="0"/>
              <a:t>But what </a:t>
            </a:r>
            <a:r>
              <a:rPr lang="en-US" sz="3100" dirty="0"/>
              <a:t>choice of monetary anchor or target?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</p:spPr>
        <p:txBody>
          <a:bodyPr>
            <a:normAutofit/>
          </a:bodyPr>
          <a:lstStyle/>
          <a:p>
            <a:r>
              <a:rPr lang="en-US" sz="2600" dirty="0"/>
              <a:t>Of the variables that are candidates for nominal target,</a:t>
            </a:r>
          </a:p>
          <a:p>
            <a:r>
              <a:rPr lang="en-US" sz="2600" dirty="0"/>
              <a:t>the traditional ones prevent accommodation of terms of trade shocks: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Not just exchange rate target,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but also M1 (traditional monetarism)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200" dirty="0"/>
              <a:t>and the CPI (Inflation </a:t>
            </a:r>
            <a:r>
              <a:rPr lang="en-US" sz="2200" dirty="0" smtClean="0"/>
              <a:t>Targeting, if interpreted literally).</a:t>
            </a:r>
          </a:p>
          <a:p>
            <a:pPr marL="857250" lvl="2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r>
              <a:rPr lang="en-US" sz="2600" dirty="0"/>
              <a:t>But some novel candidates would</a:t>
            </a:r>
            <a:r>
              <a:rPr lang="en-US" sz="2600" i="1" dirty="0"/>
              <a:t> </a:t>
            </a:r>
            <a:r>
              <a:rPr lang="en-US" sz="2600" dirty="0"/>
              <a:t>facilitate accommodation of trade shocks: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200" dirty="0"/>
              <a:t>Target an index of </a:t>
            </a:r>
            <a:r>
              <a:rPr lang="en-US" sz="2200" dirty="0" smtClean="0"/>
              <a:t>product </a:t>
            </a:r>
            <a:r>
              <a:rPr lang="en-US" sz="2200" dirty="0"/>
              <a:t>prices (</a:t>
            </a:r>
            <a:r>
              <a:rPr lang="en-US" sz="2200" dirty="0" smtClean="0"/>
              <a:t>PPT)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200" dirty="0" smtClean="0"/>
              <a:t>Target Nominal GDP (NGDPT)</a:t>
            </a:r>
          </a:p>
          <a:p>
            <a:pPr marL="914400" lvl="1" indent="-457200">
              <a:buFont typeface="+mj-lt"/>
              <a:buAutoNum type="arabicPeriod" startAt="4"/>
            </a:pPr>
            <a:r>
              <a:rPr lang="en-US" sz="2200" dirty="0" smtClean="0"/>
              <a:t>Add </a:t>
            </a:r>
            <a:r>
              <a:rPr lang="en-US" sz="2200" dirty="0"/>
              <a:t>the export commodity to a currency basket peg (CCB).</a:t>
            </a:r>
            <a:br>
              <a:rPr lang="en-US" sz="2200" dirty="0"/>
            </a:br>
            <a:endParaRPr lang="en-US" sz="1900" dirty="0"/>
          </a:p>
        </p:txBody>
      </p:sp>
      <p:pic>
        <p:nvPicPr>
          <p:cNvPr id="4" name="Picture 11" descr="j029559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202" y="2362200"/>
            <a:ext cx="1306278" cy="141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45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4204</TotalTime>
  <Words>1276</Words>
  <Application>Microsoft Office PowerPoint</Application>
  <PresentationFormat>On-screen Show (4:3)</PresentationFormat>
  <Paragraphs>254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The Currency-plus-Commodity Basket Peg: A Proposed Monetary Regime for Commodity-Exporting Countries</vt:lpstr>
      <vt:lpstr>Commodity prices since 2000 have been even more volatile than usual.</vt:lpstr>
      <vt:lpstr>Terms of Trade Volatility Associated with Slow Growth</vt:lpstr>
      <vt:lpstr>Can’t commodity-exporters use financial markets to smooth trade fluctuations?</vt:lpstr>
      <vt:lpstr>Adopt a monetary policy regime that can accommodate terms of trade shocks </vt:lpstr>
      <vt:lpstr>The exchange rate regime does make a difference!  </vt:lpstr>
      <vt:lpstr>Should commodity exporters float, then?</vt:lpstr>
      <vt:lpstr>Across 107 major commodity boom-bust cycles, output loss is bigger the bigger is the commodity price    change &amp; the smaller is exchange rate flexibility. </vt:lpstr>
      <vt:lpstr>But what choice of monetary anchor or target?</vt:lpstr>
      <vt:lpstr>Proposal: Target a Currency + Commodity Basket (CCB)</vt:lpstr>
      <vt:lpstr>CCB: Add the export commodity,  e.g., oil, to the currency basket</vt:lpstr>
      <vt:lpstr>Currency + Commodity Basket</vt:lpstr>
      <vt:lpstr>How would the weights be chosen?</vt:lpstr>
      <vt:lpstr>Application to Gulf countries</vt:lpstr>
      <vt:lpstr>The value of the Saudi riyal would have behaved very differently under CCB.</vt:lpstr>
      <vt:lpstr>The value of the Kuwaiti dinar, too,  would have behaved very differently under CCB.</vt:lpstr>
      <vt:lpstr>Was the Saudi riyal “undervalued” when less  than the CCB level  &amp; “overvalued” when greater?</vt:lpstr>
      <vt:lpstr>Application to Gulf countries, 2001-2016:  Relationship between balance of payments  and “over-/under-valuation” of currency relative to CCB</vt:lpstr>
      <vt:lpstr>Mechanics of the CCB target</vt:lpstr>
      <vt:lpstr>PowerPoint Presentation</vt:lpstr>
      <vt:lpstr>References by the author</vt:lpstr>
      <vt:lpstr>Applications of CCB  (1)  Implementation together with a devaluation:  In the summer of 2015, Kazakhstan could have  announced a CCB target with weights that fit past history.</vt:lpstr>
      <vt:lpstr>(2)  Vs. rigid pegs:  Application to Gulf countries:</vt:lpstr>
      <vt:lpstr> IMF Article IV consultations for Kuwait, Saudi Arabia &amp; UAE</vt:lpstr>
      <vt:lpstr>IMF Article IV consultations for Kuwait, Saudi Arabia &amp; UAE, continued</vt:lpstr>
      <vt:lpstr>IMF Article IV consultations for Kuwait, Saudi Arabia &amp; UAE concluded</vt:lpstr>
    </vt:vector>
  </TitlesOfParts>
  <Company>Harvard Kennedy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314</cp:revision>
  <cp:lastPrinted>2017-04-07T21:52:43Z</cp:lastPrinted>
  <dcterms:created xsi:type="dcterms:W3CDTF">2014-10-15T23:25:17Z</dcterms:created>
  <dcterms:modified xsi:type="dcterms:W3CDTF">2018-11-08T14:12:04Z</dcterms:modified>
</cp:coreProperties>
</file>