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5" r:id="rId3"/>
    <p:sldId id="387" r:id="rId4"/>
    <p:sldId id="367" r:id="rId5"/>
    <p:sldId id="289" r:id="rId6"/>
    <p:sldId id="383" r:id="rId7"/>
    <p:sldId id="286" r:id="rId8"/>
    <p:sldId id="386" r:id="rId9"/>
    <p:sldId id="348" r:id="rId10"/>
    <p:sldId id="349" r:id="rId11"/>
    <p:sldId id="357" r:id="rId12"/>
    <p:sldId id="358" r:id="rId13"/>
    <p:sldId id="351" r:id="rId14"/>
    <p:sldId id="371" r:id="rId15"/>
    <p:sldId id="388" r:id="rId16"/>
    <p:sldId id="389" r:id="rId17"/>
    <p:sldId id="370" r:id="rId18"/>
    <p:sldId id="377" r:id="rId19"/>
    <p:sldId id="350" r:id="rId20"/>
    <p:sldId id="300" r:id="rId21"/>
    <p:sldId id="365" r:id="rId22"/>
    <p:sldId id="368" r:id="rId23"/>
    <p:sldId id="372" r:id="rId24"/>
    <p:sldId id="373" r:id="rId25"/>
    <p:sldId id="374" r:id="rId26"/>
    <p:sldId id="375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DA9A12-995C-4129-ABD4-352B945029A4}">
          <p14:sldIdLst>
            <p14:sldId id="256"/>
            <p14:sldId id="275"/>
            <p14:sldId id="387"/>
            <p14:sldId id="367"/>
          </p14:sldIdLst>
        </p14:section>
        <p14:section name="Untitled Section" id="{4C3E3086-B397-42A0-9E6B-DF45C91CF005}">
          <p14:sldIdLst>
            <p14:sldId id="289"/>
            <p14:sldId id="383"/>
            <p14:sldId id="286"/>
            <p14:sldId id="386"/>
            <p14:sldId id="348"/>
            <p14:sldId id="349"/>
            <p14:sldId id="357"/>
            <p14:sldId id="358"/>
            <p14:sldId id="351"/>
            <p14:sldId id="371"/>
            <p14:sldId id="388"/>
            <p14:sldId id="389"/>
            <p14:sldId id="370"/>
            <p14:sldId id="377"/>
            <p14:sldId id="350"/>
            <p14:sldId id="300"/>
            <p14:sldId id="365"/>
            <p14:sldId id="368"/>
            <p14:sldId id="372"/>
            <p14:sldId id="373"/>
            <p14:sldId id="374"/>
            <p14:sldId id="3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41"/>
    <a:srgbClr val="236B49"/>
    <a:srgbClr val="5F4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72527" autoAdjust="0"/>
  </p:normalViewPr>
  <p:slideViewPr>
    <p:cSldViewPr>
      <p:cViewPr varScale="1">
        <p:scale>
          <a:sx n="71" d="100"/>
          <a:sy n="71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76675D-C283-496A-BB24-2CA3EA529104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7D073F-5A3C-4F3C-9BE4-15513BC2D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73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32572-9B2F-489E-979F-2045B6FBA353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199C8-5174-45CA-A1CE-DF475E62C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33EC29-36AF-4159-9652-9B5AAF1C2E3C}" type="slidenum">
              <a:rPr lang="en-US" altLang="en-US"/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1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C652-F7EA-42F7-BF4A-88F8139B562F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0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6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3" Type="http://schemas.openxmlformats.org/officeDocument/2006/relationships/image" Target="../media/image30.jpeg"/><Relationship Id="rId21" Type="http://schemas.openxmlformats.org/officeDocument/2006/relationships/image" Target="../media/image47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5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3.jpeg"/><Relationship Id="rId20" Type="http://schemas.openxmlformats.org/officeDocument/2006/relationships/image" Target="../media/image46.jpeg"/><Relationship Id="rId29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wmf"/><Relationship Id="rId24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23" Type="http://schemas.openxmlformats.org/officeDocument/2006/relationships/image" Target="../media/image49.jpeg"/><Relationship Id="rId28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10" Type="http://schemas.openxmlformats.org/officeDocument/2006/relationships/image" Target="../media/image37.wmf"/><Relationship Id="rId19" Type="http://schemas.openxmlformats.org/officeDocument/2006/relationships/image" Target="../media/image45.jpeg"/><Relationship Id="rId31" Type="http://schemas.openxmlformats.org/officeDocument/2006/relationships/image" Target="../media/image53.jpeg"/><Relationship Id="rId4" Type="http://schemas.openxmlformats.org/officeDocument/2006/relationships/image" Target="../media/image31.jpeg"/><Relationship Id="rId9" Type="http://schemas.openxmlformats.org/officeDocument/2006/relationships/image" Target="../media/image36.wmf"/><Relationship Id="rId14" Type="http://schemas.openxmlformats.org/officeDocument/2006/relationships/image" Target="../media/image41.wmf"/><Relationship Id="rId22" Type="http://schemas.openxmlformats.org/officeDocument/2006/relationships/image" Target="../media/image48.jpeg"/><Relationship Id="rId27" Type="http://schemas.openxmlformats.org/officeDocument/2006/relationships/image" Target="../media/image51.jpeg"/><Relationship Id="rId30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201622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Currency-plus-Commodity Basket Peg:</a:t>
            </a:r>
            <a:br>
              <a:rPr lang="en-US" sz="3600" dirty="0" smtClean="0"/>
            </a:br>
            <a:r>
              <a:rPr lang="en-US" sz="3600" dirty="0" smtClean="0"/>
              <a:t>A Proposed Monetary Regime</a:t>
            </a:r>
            <a:br>
              <a:rPr lang="en-US" sz="3600" dirty="0" smtClean="0"/>
            </a:br>
            <a:r>
              <a:rPr lang="en-US" sz="3600" dirty="0" smtClean="0"/>
              <a:t>for Commodity-Exporting Countries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708920"/>
            <a:ext cx="8807896" cy="4392488"/>
          </a:xfrm>
        </p:spPr>
        <p:txBody>
          <a:bodyPr>
            <a:normAutofit fontScale="32500" lnSpcReduction="20000"/>
          </a:bodyPr>
          <a:lstStyle/>
          <a:p>
            <a:r>
              <a:rPr lang="en-US" sz="1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 </a:t>
            </a:r>
          </a:p>
          <a:p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</a:p>
          <a:p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University</a:t>
            </a:r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8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r>
              <a:rPr lang="en-US" sz="8600" dirty="0" smtClean="0">
                <a:solidFill>
                  <a:srgbClr val="414141"/>
                </a:solidFill>
              </a:rPr>
              <a:t>For Session on Monetary Policy in a Globalized World</a:t>
            </a:r>
            <a:r>
              <a:rPr lang="en-US" sz="8600" smtClean="0">
                <a:solidFill>
                  <a:srgbClr val="414141"/>
                </a:solidFill>
              </a:rPr>
              <a:t/>
            </a:r>
            <a:br>
              <a:rPr lang="en-US" sz="8600" smtClean="0">
                <a:solidFill>
                  <a:srgbClr val="414141"/>
                </a:solidFill>
              </a:rPr>
            </a:br>
            <a:r>
              <a:rPr lang="en-US" sz="8600" smtClean="0">
                <a:solidFill>
                  <a:srgbClr val="414141"/>
                </a:solidFill>
              </a:rPr>
              <a:t>LACEA/LAMES </a:t>
            </a:r>
            <a:r>
              <a:rPr lang="en-US" sz="8600" dirty="0" smtClean="0">
                <a:solidFill>
                  <a:srgbClr val="414141"/>
                </a:solidFill>
              </a:rPr>
              <a:t>Annual Meeting, </a:t>
            </a:r>
            <a:r>
              <a:rPr lang="en-US" sz="8600" dirty="0">
                <a:solidFill>
                  <a:srgbClr val="414141"/>
                </a:solidFill>
              </a:rPr>
              <a:t>Guayaquil, Ecuador</a:t>
            </a:r>
            <a:endParaRPr lang="en-US" sz="8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8600" dirty="0" smtClean="0">
                <a:solidFill>
                  <a:srgbClr val="414141"/>
                </a:solidFill>
              </a:rPr>
              <a:t>November </a:t>
            </a:r>
            <a:r>
              <a:rPr lang="en-US" sz="8600" dirty="0">
                <a:solidFill>
                  <a:srgbClr val="414141"/>
                </a:solidFill>
              </a:rPr>
              <a:t>9</a:t>
            </a:r>
            <a:r>
              <a:rPr lang="en-US" sz="8600" dirty="0" smtClean="0">
                <a:solidFill>
                  <a:srgbClr val="414141"/>
                </a:solidFill>
              </a:rPr>
              <a:t>, 2018</a:t>
            </a:r>
          </a:p>
        </p:txBody>
      </p:sp>
      <p:pic>
        <p:nvPicPr>
          <p:cNvPr id="4" name="Picture 5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81" y="4260288"/>
            <a:ext cx="3106520" cy="36732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P</a:t>
            </a:r>
            <a:r>
              <a:rPr lang="en-US" sz="3400" dirty="0" smtClean="0"/>
              <a:t>roposal</a:t>
            </a:r>
            <a:r>
              <a:rPr lang="en-US" sz="3400" dirty="0"/>
              <a:t>:</a:t>
            </a:r>
            <a:br>
              <a:rPr lang="en-US" sz="3400" dirty="0"/>
            </a:br>
            <a:r>
              <a:rPr lang="en-US" sz="34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64" y="1752600"/>
            <a:ext cx="8763000" cy="5029200"/>
          </a:xfrm>
        </p:spPr>
        <p:txBody>
          <a:bodyPr>
            <a:normAutofit/>
          </a:bodyPr>
          <a:lstStyle/>
          <a:p>
            <a:r>
              <a:rPr lang="en-US" sz="3000" dirty="0"/>
              <a:t>Consider three commodity-exporters that, at times, </a:t>
            </a:r>
            <a:br>
              <a:rPr lang="en-US" sz="3000" dirty="0"/>
            </a:br>
            <a:r>
              <a:rPr lang="en-US" sz="3000" dirty="0"/>
              <a:t>have pegged to a basket of major foreign currencies:</a:t>
            </a:r>
          </a:p>
          <a:p>
            <a:pPr lvl="1"/>
            <a:r>
              <a:rPr lang="en-US" sz="2400" dirty="0"/>
              <a:t>Kuwaiti dinar </a:t>
            </a:r>
            <a:r>
              <a:rPr lang="en-US" sz="2200" dirty="0"/>
              <a:t>(1975-2003, 2007-present), pegged to basket of $ + €,</a:t>
            </a:r>
          </a:p>
          <a:p>
            <a:pPr lvl="1"/>
            <a:r>
              <a:rPr lang="en-US" sz="2400" dirty="0"/>
              <a:t>Chilean peso </a:t>
            </a:r>
            <a:r>
              <a:rPr lang="en-US" sz="2200" dirty="0"/>
              <a:t>(1992-1999) pegged to $ + DM +</a:t>
            </a:r>
            <a:r>
              <a:rPr lang="en-US" sz="2200" b="1" dirty="0"/>
              <a:t> </a:t>
            </a:r>
            <a:r>
              <a:rPr lang="en-US" sz="2200" dirty="0"/>
              <a:t>¥,</a:t>
            </a:r>
          </a:p>
          <a:p>
            <a:pPr lvl="1"/>
            <a:r>
              <a:rPr lang="en-US" sz="2400" dirty="0"/>
              <a:t>Kazakh tenge </a:t>
            </a:r>
            <a:r>
              <a:rPr lang="en-US" sz="2200" dirty="0"/>
              <a:t>(2013-2014) to $ + € + </a:t>
            </a:r>
            <a:r>
              <a:rPr lang="en-US" sz="2200" dirty="0" smtClean="0"/>
              <a:t>₱.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sz="3000" dirty="0"/>
              <a:t>The proposal is to add the commodity to the basket.</a:t>
            </a:r>
          </a:p>
          <a:p>
            <a:pPr lvl="1"/>
            <a:r>
              <a:rPr lang="en-US" sz="2400" dirty="0"/>
              <a:t>E.g., oil for </a:t>
            </a:r>
            <a:r>
              <a:rPr lang="en-US" sz="2400" dirty="0" smtClean="0"/>
              <a:t>Kuwait &amp; Kazakhstan</a:t>
            </a:r>
            <a:r>
              <a:rPr lang="en-US" sz="2400" dirty="0"/>
              <a:t>,</a:t>
            </a:r>
          </a:p>
          <a:p>
            <a:pPr lvl="1"/>
            <a:r>
              <a:rPr lang="en-US" sz="2400" dirty="0"/>
              <a:t>copper for Chile.</a:t>
            </a:r>
          </a:p>
        </p:txBody>
      </p:sp>
      <p:pic>
        <p:nvPicPr>
          <p:cNvPr id="1028" name="Picture 4" descr="http://www.ukrainebusiness.com.ua/modules/news/images/topics/4e1bbcd2-6a5a-3ca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400" y="3759544"/>
            <a:ext cx="195451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CCB: Add the export </a:t>
            </a:r>
            <a:r>
              <a:rPr lang="en-US" sz="3200" dirty="0" smtClean="0"/>
              <a:t>commodity, </a:t>
            </a:r>
            <a:br>
              <a:rPr lang="en-US" sz="3200" dirty="0" smtClean="0"/>
            </a:br>
            <a:r>
              <a:rPr lang="en-US" sz="3200" dirty="0" smtClean="0"/>
              <a:t>e.g., oil, to </a:t>
            </a:r>
            <a:r>
              <a:rPr lang="en-US" sz="3200" dirty="0"/>
              <a:t>the currency basket</a:t>
            </a:r>
          </a:p>
        </p:txBody>
      </p:sp>
      <p:pic>
        <p:nvPicPr>
          <p:cNvPr id="3082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7" y="1518288"/>
            <a:ext cx="1527875" cy="22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60" y="2063658"/>
            <a:ext cx="1687783" cy="16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55108"/>
            <a:ext cx="2016224" cy="188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6"/>
          <p:cNvSpPr/>
          <p:nvPr/>
        </p:nvSpPr>
        <p:spPr>
          <a:xfrm rot="8373014">
            <a:off x="2205360" y="109442"/>
            <a:ext cx="5549543" cy="4873522"/>
          </a:xfrm>
          <a:prstGeom prst="arc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508901" y="3557559"/>
            <a:ext cx="158647" cy="936931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74271" y="3480970"/>
            <a:ext cx="241545" cy="95614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4775" y="3573016"/>
            <a:ext cx="4087465" cy="3380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674272" y="3669142"/>
            <a:ext cx="4057968" cy="0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07504" y="5301208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0"/>
              </a:spcBef>
            </a:pPr>
            <a:r>
              <a:rPr lang="en-US" sz="2000" dirty="0"/>
              <a:t>“The Currency-Plus-Commodity Basket: A Proposal for Exchange Rates in Oil-Exporting Countries to Accommodate Trade Shocks Automatically,​” </a:t>
            </a:r>
            <a:r>
              <a:rPr lang="en-US" sz="2000" dirty="0" smtClean="0"/>
              <a:t>2018; forthcoming, </a:t>
            </a:r>
            <a:r>
              <a:rPr lang="en-US" sz="2000" dirty="0" err="1" smtClean="0"/>
              <a:t>K.Mohaddes</a:t>
            </a:r>
            <a:r>
              <a:rPr lang="en-US" sz="2000" dirty="0" smtClean="0"/>
              <a:t>, </a:t>
            </a:r>
            <a:r>
              <a:rPr lang="en-US" sz="2000" dirty="0" err="1" smtClean="0"/>
              <a:t>J.Nugent</a:t>
            </a:r>
            <a:r>
              <a:rPr lang="en-US" sz="2000" dirty="0"/>
              <a:t> </a:t>
            </a:r>
            <a:r>
              <a:rPr lang="en-US" sz="2000" dirty="0" smtClean="0"/>
              <a:t>&amp; </a:t>
            </a:r>
            <a:r>
              <a:rPr lang="en-US" sz="2000" dirty="0" err="1" smtClean="0"/>
              <a:t>H.Selim</a:t>
            </a:r>
            <a:r>
              <a:rPr lang="en-US" sz="2000" dirty="0" smtClean="0"/>
              <a:t>, </a:t>
            </a:r>
            <a:r>
              <a:rPr lang="en-US" sz="2000" i="1" dirty="0"/>
              <a:t>Institutions and Macroeconomic Policies in Resource-Rich Arab Economies</a:t>
            </a:r>
            <a:r>
              <a:rPr lang="en-US" sz="2000" dirty="0"/>
              <a:t> (Oxford University Press).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2403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Currency </a:t>
            </a:r>
            <a:r>
              <a:rPr lang="en-US" sz="3200" dirty="0"/>
              <a:t>+ Commodity </a:t>
            </a:r>
            <a:r>
              <a:rPr lang="en-US" sz="3200" dirty="0" smtClean="0"/>
              <a:t>Basket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2132856"/>
            <a:ext cx="9036496" cy="4464496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r>
              <a:rPr lang="en-US" dirty="0" smtClean="0"/>
              <a:t>This </a:t>
            </a:r>
            <a:r>
              <a:rPr lang="en-US" dirty="0"/>
              <a:t>target </a:t>
            </a:r>
            <a:r>
              <a:rPr lang="en-US" dirty="0" smtClean="0"/>
              <a:t>may </a:t>
            </a:r>
            <a:r>
              <a:rPr lang="en-US" dirty="0"/>
              <a:t>give the best of both worlds</a:t>
            </a:r>
            <a:r>
              <a:rPr lang="en-US" dirty="0" smtClean="0"/>
              <a:t>: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pPr lvl="1"/>
            <a:r>
              <a:rPr lang="en-US" dirty="0"/>
              <a:t>It is precise and transparent on a daily </a:t>
            </a:r>
            <a:r>
              <a:rPr lang="en-US" dirty="0" smtClean="0"/>
              <a:t>basis. 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 lvl="1"/>
            <a:r>
              <a:rPr lang="en-US" dirty="0" smtClean="0"/>
              <a:t>Yet it is sustainable in the face of shocks:</a:t>
            </a:r>
            <a:endParaRPr lang="en-US" dirty="0"/>
          </a:p>
          <a:p>
            <a:pPr lvl="2"/>
            <a:r>
              <a:rPr lang="en-US" sz="2500" dirty="0" smtClean="0"/>
              <a:t>The </a:t>
            </a:r>
            <a:r>
              <a:rPr lang="en-US" sz="2500" dirty="0"/>
              <a:t>currency would automatically strengthen </a:t>
            </a:r>
            <a:br>
              <a:rPr lang="en-US" sz="2500" dirty="0"/>
            </a:br>
            <a:r>
              <a:rPr lang="en-US" sz="2500" dirty="0"/>
              <a:t>(vs.</a:t>
            </a:r>
            <a:r>
              <a:rPr lang="en-US" sz="400" dirty="0"/>
              <a:t> </a:t>
            </a:r>
            <a:r>
              <a:rPr lang="en-US" sz="2500" dirty="0"/>
              <a:t>the $) when the $ price of </a:t>
            </a:r>
            <a:r>
              <a:rPr lang="en-US" sz="2500" dirty="0" smtClean="0"/>
              <a:t>the commodity rises,</a:t>
            </a:r>
          </a:p>
          <a:p>
            <a:pPr lvl="2"/>
            <a:r>
              <a:rPr lang="en-US" sz="2500" dirty="0" smtClean="0"/>
              <a:t>and automatically </a:t>
            </a:r>
            <a:r>
              <a:rPr lang="en-US" sz="2500" dirty="0"/>
              <a:t>fall when the </a:t>
            </a:r>
            <a:r>
              <a:rPr lang="en-US" sz="2500" dirty="0" smtClean="0"/>
              <a:t>$ price falls</a:t>
            </a:r>
            <a:r>
              <a:rPr lang="en-US" sz="2500" dirty="0"/>
              <a:t>.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144401" y="1794803"/>
            <a:ext cx="47625" cy="27108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39369" y="1755474"/>
            <a:ext cx="1167287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2" y="12240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28" y="12999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0" y="12999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/>
          <p:cNvSpPr/>
          <p:nvPr/>
        </p:nvSpPr>
        <p:spPr>
          <a:xfrm rot="7968489">
            <a:off x="6895344" y="8631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>
            <a:stCxn id="14" idx="2"/>
          </p:cNvCxnSpPr>
          <p:nvPr/>
        </p:nvCxnSpPr>
        <p:spPr>
          <a:xfrm flipH="1" flipV="1">
            <a:off x="7060138" y="17450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would the weights be chosen?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3 possible approaches: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sz="3000" dirty="0"/>
              <a:t>For simplicity:   1/3 $ + 1/3 € + 1/3 </a:t>
            </a:r>
            <a:r>
              <a:rPr lang="en-US" sz="3000" dirty="0" smtClean="0"/>
              <a:t>oil</a:t>
            </a:r>
            <a:r>
              <a:rPr lang="en-US" sz="3000" dirty="0"/>
              <a:t>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Or scientifically: </a:t>
            </a:r>
          </a:p>
          <a:p>
            <a:pPr lvl="1"/>
            <a:r>
              <a:rPr lang="en-US" dirty="0" smtClean="0"/>
              <a:t>have a Ph.D</a:t>
            </a:r>
            <a:r>
              <a:rPr lang="en-US" dirty="0"/>
              <a:t>. </a:t>
            </a:r>
            <a:r>
              <a:rPr lang="en-US" dirty="0" smtClean="0"/>
              <a:t>student estimate </a:t>
            </a:r>
            <a:r>
              <a:rPr lang="en-US" dirty="0"/>
              <a:t>optimal weights.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3000" dirty="0"/>
              <a:t>Or to rationalize past </a:t>
            </a:r>
            <a:r>
              <a:rPr lang="en-US" sz="3000" dirty="0" smtClean="0"/>
              <a:t>policies &amp; preserve continuity:</a:t>
            </a:r>
            <a:endParaRPr lang="en-US" sz="3000" dirty="0"/>
          </a:p>
          <a:p>
            <a:pPr lvl="1"/>
            <a:r>
              <a:rPr lang="en-US" dirty="0"/>
              <a:t>Estimate the weights that fit past history the </a:t>
            </a:r>
            <a:r>
              <a:rPr lang="en-US" dirty="0" smtClean="0"/>
              <a:t>best.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4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7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30" y="532057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918049" y="310085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8008059" y="825407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62828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11714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Application to Gulf countries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78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Their currencies are currently pegged:</a:t>
            </a:r>
          </a:p>
          <a:p>
            <a:pPr lvl="1"/>
            <a:r>
              <a:rPr lang="en-US" dirty="0" smtClean="0"/>
              <a:t>Kuwait pegged to the </a:t>
            </a:r>
            <a:r>
              <a:rPr lang="en-US" dirty="0" err="1" smtClean="0"/>
              <a:t>euro+dollar</a:t>
            </a:r>
            <a:r>
              <a:rPr lang="en-US" dirty="0" smtClean="0"/>
              <a:t> basket, </a:t>
            </a:r>
          </a:p>
          <a:p>
            <a:pPr lvl="1"/>
            <a:r>
              <a:rPr lang="en-US" dirty="0" smtClean="0"/>
              <a:t>Saudi Arabia &amp; the others pegged to the dollar.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Claim: During periods when their actual currency value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</a:t>
            </a:r>
            <a:r>
              <a:rPr lang="en-US" dirty="0" smtClean="0"/>
              <a:t>as less than the level that the CCB formula would have given, </a:t>
            </a:r>
            <a:br>
              <a:rPr lang="en-US" dirty="0" smtClean="0"/>
            </a:br>
            <a:r>
              <a:rPr lang="en-US" dirty="0" smtClean="0"/>
              <a:t>it was “undervalued”, and</a:t>
            </a:r>
          </a:p>
          <a:p>
            <a:pPr lvl="1"/>
            <a:r>
              <a:rPr lang="en-US" dirty="0" smtClean="0"/>
              <a:t>when greater than the CCB level, it was “overvalued.”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Testable symptoms of undervaluation/overvaluation:</a:t>
            </a:r>
          </a:p>
          <a:p>
            <a:pPr lvl="1"/>
            <a:r>
              <a:rPr lang="en-US" dirty="0" smtClean="0"/>
              <a:t>Statistics on inflation, the balance of payments, etc.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Language in IMF Article IV reports regarding internal balance </a:t>
            </a:r>
            <a:br>
              <a:rPr lang="en-US" dirty="0" smtClean="0"/>
            </a:br>
            <a:r>
              <a:rPr lang="en-US" dirty="0" smtClean="0"/>
              <a:t>&amp; external balance.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value of the Saudi riyal</a:t>
            </a:r>
            <a:br>
              <a:rPr lang="en-US" sz="3200" dirty="0" smtClean="0"/>
            </a:br>
            <a:r>
              <a:rPr lang="en-US" sz="3200" dirty="0" smtClean="0"/>
              <a:t>would have behaved very differently under CCB.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577579" cy="491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47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value of the Kuwaiti dinar, too, </a:t>
            </a:r>
            <a:br>
              <a:rPr lang="en-US" sz="3200" dirty="0" smtClean="0"/>
            </a:br>
            <a:r>
              <a:rPr lang="en-US" sz="3200" dirty="0" smtClean="0"/>
              <a:t>would have behaved very differently under CCB.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8251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25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50" y="269776"/>
            <a:ext cx="7947642" cy="1143000"/>
          </a:xfrm>
        </p:spPr>
        <p:txBody>
          <a:bodyPr>
            <a:normAutofit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>Was the Saudi riyal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521918"/>
              </p:ext>
            </p:extLst>
          </p:nvPr>
        </p:nvGraphicFramePr>
        <p:xfrm>
          <a:off x="93328" y="1556792"/>
          <a:ext cx="8928992" cy="459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00"/>
                <a:gridCol w="2016224"/>
                <a:gridCol w="1080120"/>
                <a:gridCol w="2151510"/>
                <a:gridCol w="1650738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Undervaluation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Overvaluation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Inflation </a:t>
                      </a:r>
                      <a:r>
                        <a:rPr lang="en-US" sz="1600" dirty="0">
                          <a:effectLst/>
                        </a:rPr>
                        <a:t>(annual 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 FX reserves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US$ </a:t>
                      </a:r>
                      <a:r>
                        <a:rPr lang="en-US" sz="1600" dirty="0" err="1">
                          <a:effectLst/>
                        </a:rPr>
                        <a:t>mn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reserves </a:t>
                      </a:r>
                      <a:r>
                        <a:rPr lang="en-US" sz="1800" dirty="0">
                          <a:effectLst/>
                        </a:rPr>
                        <a:t>/GDP 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JAN 2001 - JAN 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1606.1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10933.2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NOV 2008 - MAR 2009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-5884.2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2009 - NOV 2014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5014.3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r>
                        <a:rPr lang="en-US" sz="1200" dirty="0" smtClean="0">
                          <a:effectLst/>
                        </a:rPr>
                        <a:t>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-8229.2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over-valuation periods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1.36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-1177.0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under-valuation periods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4.69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6322.0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Data Source</a:t>
                      </a:r>
                      <a:r>
                        <a:rPr lang="en-US" sz="1050" dirty="0">
                          <a:effectLst/>
                        </a:rPr>
                        <a:t>: Global Financial Data, WDI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† </a:t>
                      </a:r>
                      <a:r>
                        <a:rPr lang="en-US" sz="1200" dirty="0" smtClean="0">
                          <a:effectLst/>
                        </a:rPr>
                        <a:t>FX Reserves </a:t>
                      </a:r>
                      <a:r>
                        <a:rPr lang="en-US" sz="1200" dirty="0">
                          <a:effectLst/>
                        </a:rPr>
                        <a:t>data end Dec.2015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Note: "Undervaluation </a:t>
                      </a:r>
                      <a:r>
                        <a:rPr lang="en-US" sz="1800" dirty="0">
                          <a:effectLst/>
                        </a:rPr>
                        <a:t>(overvaluation)" </a:t>
                      </a:r>
                      <a:r>
                        <a:rPr lang="en-US" sz="1800" dirty="0" smtClean="0">
                          <a:effectLst/>
                        </a:rPr>
                        <a:t>≡ actual currency value (in </a:t>
                      </a:r>
                      <a:r>
                        <a:rPr lang="en-US" sz="1800" dirty="0">
                          <a:effectLst/>
                        </a:rPr>
                        <a:t>terms of </a:t>
                      </a:r>
                      <a:r>
                        <a:rPr lang="en-US" sz="1800" dirty="0" smtClean="0">
                          <a:effectLst/>
                        </a:rPr>
                        <a:t>SDRs) was </a:t>
                      </a:r>
                      <a:r>
                        <a:rPr lang="en-US" sz="18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313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2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8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6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5139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1619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79779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6259378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Frankel, 2017, “The </a:t>
            </a:r>
            <a:r>
              <a:rPr lang="en-US" sz="1500" dirty="0"/>
              <a:t>Currency-Plus-Commodity Basket: A Proposal for Exchange Rates in Oil-Exporting Countries to Accommodate Trade Shocks </a:t>
            </a:r>
            <a:r>
              <a:rPr lang="en-US" sz="1500" dirty="0" smtClean="0"/>
              <a:t>Automatically,”</a:t>
            </a:r>
            <a:r>
              <a:rPr lang="en-US" sz="1500" dirty="0"/>
              <a:t> </a:t>
            </a:r>
            <a:r>
              <a:rPr lang="en-US" sz="1500" dirty="0" smtClean="0"/>
              <a:t>Harvard CID </a:t>
            </a:r>
            <a:r>
              <a:rPr lang="en-US" sz="1500" dirty="0"/>
              <a:t>WP </a:t>
            </a:r>
            <a:r>
              <a:rPr lang="en-US" sz="1500" dirty="0" smtClean="0"/>
              <a:t>no.333. Table 1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2118959" y="220019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3728" y="2924944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3728" y="361622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3728" y="4002065"/>
            <a:ext cx="6921804" cy="549879"/>
          </a:xfrm>
          <a:prstGeom prst="rect">
            <a:avLst/>
          </a:prstGeom>
          <a:noFill/>
          <a:ln w="5715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504" y="4630681"/>
            <a:ext cx="8938028" cy="5498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7504" y="2564904"/>
            <a:ext cx="8934780" cy="3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7504" y="3290038"/>
            <a:ext cx="89347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50304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Application to Gulf countries, 2001-2016:</a:t>
            </a: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balance of payments </a:t>
            </a:r>
            <a:b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and “over-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under-valuation” of currency relative to CCB</a:t>
            </a:r>
            <a:endParaRPr lang="en-US" sz="3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723601"/>
            <a:ext cx="7359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Figure 3: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3036" y="5651898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</a:t>
            </a:r>
            <a:r>
              <a:rPr lang="en-US" dirty="0" smtClean="0"/>
              <a:t>/,1/3 </a:t>
            </a:r>
            <a:r>
              <a:rPr lang="en-US" dirty="0"/>
              <a:t>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640281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Frankel (2018)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720129" y="3602200"/>
            <a:ext cx="6648839" cy="6383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Mechanics of the CCB target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2" y="1295400"/>
            <a:ext cx="9067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Compatible with IT: The country can pick a long-term inflation target.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2800" dirty="0"/>
              <a:t>Once a year, the monetary authorities announce the parameters:</a:t>
            </a:r>
          </a:p>
          <a:p>
            <a:pPr lvl="1"/>
            <a:r>
              <a:rPr lang="en-US" sz="2400" dirty="0"/>
              <a:t>the weights in the basket on each foreign currency &amp; commodity, </a:t>
            </a:r>
          </a:p>
          <a:p>
            <a:pPr lvl="2"/>
            <a:r>
              <a:rPr lang="en-US" sz="2100" dirty="0"/>
              <a:t>translated into coefficients on units of $, barrels of oil, etc.; and</a:t>
            </a:r>
          </a:p>
          <a:p>
            <a:pPr lvl="1"/>
            <a:r>
              <a:rPr lang="en-US" sz="2400" dirty="0"/>
              <a:t>the rate of crawl (if ≠0) to achieve the year’s inflation target in expected value.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2800" dirty="0"/>
              <a:t>Once a day:</a:t>
            </a:r>
          </a:p>
          <a:p>
            <a:pPr lvl="1"/>
            <a:r>
              <a:rPr lang="en-US" sz="2400" dirty="0"/>
              <a:t>The central bank posts the $ exchange rate for the </a:t>
            </a:r>
            <a:r>
              <a:rPr lang="en-US" sz="2400" dirty="0" smtClean="0"/>
              <a:t>riyal or peso </a:t>
            </a:r>
            <a:r>
              <a:rPr lang="en-US" sz="2400" dirty="0"/>
              <a:t>implied </a:t>
            </a:r>
            <a:br>
              <a:rPr lang="en-US" sz="2400" dirty="0"/>
            </a:br>
            <a:r>
              <a:rPr lang="en-US" sz="2400" dirty="0"/>
              <a:t>arithmetically by the previously announced parameters and </a:t>
            </a:r>
            <a:br>
              <a:rPr lang="en-US" sz="2400" dirty="0"/>
            </a:br>
            <a:r>
              <a:rPr lang="en-US" sz="2400" dirty="0"/>
              <a:t>that day’s $ price of oil and $ exchange rate for the </a:t>
            </a:r>
            <a:r>
              <a:rPr lang="en-US" sz="2400" dirty="0" smtClean="0"/>
              <a:t>€, </a:t>
            </a:r>
            <a:r>
              <a:rPr lang="en-US" sz="2400" dirty="0"/>
              <a:t>etc., </a:t>
            </a:r>
            <a:endParaRPr lang="en-US" sz="2400" dirty="0" smtClean="0"/>
          </a:p>
          <a:p>
            <a:pPr lvl="2"/>
            <a:r>
              <a:rPr lang="en-US" sz="2000" dirty="0"/>
              <a:t>u</a:t>
            </a:r>
            <a:r>
              <a:rPr lang="en-US" sz="2000" dirty="0" smtClean="0"/>
              <a:t>sing, e.g., the </a:t>
            </a:r>
            <a:r>
              <a:rPr lang="en-US" sz="2000" dirty="0"/>
              <a:t>Brent Crude Oil settlement price set on the ICE</a:t>
            </a:r>
            <a:r>
              <a:rPr lang="en-US" sz="2000" baseline="30000" dirty="0"/>
              <a:t> †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/>
              <a:t>19:30 London </a:t>
            </a:r>
            <a:r>
              <a:rPr lang="en-US" sz="2000" dirty="0" smtClean="0"/>
              <a:t>time.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800" dirty="0"/>
              <a:t>Within the day:</a:t>
            </a:r>
          </a:p>
          <a:p>
            <a:pPr lvl="1"/>
            <a:r>
              <a:rPr lang="en-US" sz="2400" dirty="0"/>
              <a:t>The central bank stands ready to intervene in the foreign exchange market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dirty="0" smtClean="0"/>
              <a:t>maintain </a:t>
            </a:r>
            <a:r>
              <a:rPr lang="en-US" sz="2400" dirty="0"/>
              <a:t>the $ dollar exchange rate that has been posted for the day.</a:t>
            </a:r>
          </a:p>
          <a:p>
            <a:pPr lvl="1"/>
            <a:r>
              <a:rPr lang="en-US" sz="2400" dirty="0"/>
              <a:t>But </a:t>
            </a:r>
            <a:r>
              <a:rPr lang="en-US" sz="2400" dirty="0" smtClean="0"/>
              <a:t>if all goes well, </a:t>
            </a:r>
            <a:r>
              <a:rPr lang="en-US" sz="2400" dirty="0"/>
              <a:t>it would not have to intervene much, </a:t>
            </a:r>
          </a:p>
          <a:p>
            <a:pPr lvl="2"/>
            <a:r>
              <a:rPr lang="en-US" sz="2100" dirty="0"/>
              <a:t>because the regime’s credibility would motivate banks to trade at the day’s rate.</a:t>
            </a:r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9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0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60" y="473065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662500" y="319917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52510" y="835239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17111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8436698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70407" y="6516052"/>
            <a:ext cx="17940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† </a:t>
            </a:r>
            <a:r>
              <a:rPr lang="en-US" sz="1050" dirty="0" smtClean="0"/>
              <a:t>InterContinental Exchange.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99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864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Commodity prices </a:t>
            </a:r>
            <a:r>
              <a:rPr lang="en-US" sz="3200" dirty="0" smtClean="0"/>
              <a:t>since 2000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have been even more volatile than usual.</a:t>
            </a: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5921"/>
            <a:ext cx="8136904" cy="472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83768" y="1484784"/>
            <a:ext cx="449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Commodity price indexes, annual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632" y="638132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Source: </a:t>
            </a:r>
            <a:r>
              <a:rPr lang="en-US" i="1" dirty="0" smtClean="0"/>
              <a:t>Commodity Markets Outlook</a:t>
            </a:r>
            <a:r>
              <a:rPr lang="en-US" dirty="0" smtClean="0"/>
              <a:t>, World Bank Group, Oct. 2017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26669" y="1632701"/>
            <a:ext cx="528428" cy="4028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40352" y="1628800"/>
            <a:ext cx="100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US$ </a:t>
            </a:r>
            <a:r>
              <a:rPr lang="en-US" sz="1200" dirty="0" smtClean="0"/>
              <a:t>constant</a:t>
            </a:r>
            <a:br>
              <a:rPr lang="en-US" sz="1200" dirty="0" smtClean="0"/>
            </a:br>
            <a:r>
              <a:rPr lang="en-US" sz="1200" dirty="0" smtClean="0"/>
              <a:t>2010=100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6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DE40F34-1FBA-41D3-81FE-7537FD1161C3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pPr algn="r">
                <a:defRPr/>
              </a:pPr>
              <a:t>20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19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74662"/>
            <a:ext cx="1487525" cy="17309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36213"/>
            <a:ext cx="1219200" cy="879475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 descr="j0411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10" y="3772405"/>
            <a:ext cx="1347690" cy="89329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7" descr="j0433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9" y="3249776"/>
            <a:ext cx="873351" cy="125934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84" y="228600"/>
            <a:ext cx="1390316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2" y="5137618"/>
            <a:ext cx="1862316" cy="15536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80" y="5799137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8" descr="iron ore load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4862512"/>
            <a:ext cx="12827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20" descr="guinea11diamond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2" y="493282"/>
            <a:ext cx="862692" cy="7914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21" descr="j011300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68" y="4869160"/>
            <a:ext cx="4746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64" y="3861048"/>
            <a:ext cx="1043924" cy="70188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2" name="Picture 25" descr="AN8KG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5" y="1972843"/>
            <a:ext cx="1066800" cy="680332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3" name="Picture 26" descr="j018509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3179000"/>
            <a:ext cx="1040606" cy="66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5" name="Picture 21" descr="oil_wel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17018"/>
            <a:ext cx="1881090" cy="161517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20" descr="ANd9GcRYDihc5GkALaDPpmzuFlbvqg_6VSQsSTouV0FMZ_dG3nIkQzA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393"/>
            <a:ext cx="1752600" cy="141522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21" descr="FarmersCuttingSugarCan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5012"/>
            <a:ext cx="1605880" cy="1093861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22" descr="jute-boa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622561"/>
            <a:ext cx="880864" cy="64596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9" name="Picture 23" descr="321562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01368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" name="Picture 24" descr="quarry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13283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" name="Picture 25" descr="LNGTank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11016"/>
            <a:ext cx="1981200" cy="126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" name="Picture 26" descr="Tin_ore_from_Cornwall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93" y="548680"/>
            <a:ext cx="1010947" cy="72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References by 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92" y="980728"/>
            <a:ext cx="8884096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CCB proposal for monetary policy (Currency + Commodity Basket):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“The Currency-Plus-Commodity Basket: A Proposal for Exchange Rates in Oil-Exporting Countries to Accommodate Trade Shocks Automatically,​” </a:t>
            </a:r>
            <a:r>
              <a:rPr lang="en-US" sz="1800" dirty="0" smtClean="0"/>
              <a:t>forthcoming, 2018,</a:t>
            </a:r>
            <a:r>
              <a:rPr lang="en-US" sz="1800" dirty="0"/>
              <a:t> </a:t>
            </a:r>
            <a:r>
              <a:rPr lang="en-US" sz="1800" dirty="0" err="1" smtClean="0"/>
              <a:t>K.Mohaddes</a:t>
            </a:r>
            <a:r>
              <a:rPr lang="en-US" sz="1800" dirty="0" smtClean="0"/>
              <a:t>, </a:t>
            </a:r>
            <a:r>
              <a:rPr lang="en-US" sz="1800" dirty="0" err="1" smtClean="0"/>
              <a:t>J.Nugent</a:t>
            </a:r>
            <a:r>
              <a:rPr lang="en-US" sz="1800" dirty="0"/>
              <a:t> &amp; </a:t>
            </a:r>
            <a:r>
              <a:rPr lang="en-US" sz="1800" dirty="0" err="1"/>
              <a:t>H.Selim</a:t>
            </a:r>
            <a:r>
              <a:rPr lang="en-US" sz="1800" dirty="0"/>
              <a:t>, </a:t>
            </a:r>
            <a:r>
              <a:rPr lang="en-US" sz="1800" i="1" dirty="0" smtClean="0"/>
              <a:t>Institutions </a:t>
            </a:r>
            <a:r>
              <a:rPr lang="en-US" sz="1800" i="1" dirty="0"/>
              <a:t>and Macroeconomic Policies </a:t>
            </a:r>
            <a:r>
              <a:rPr lang="en-US" sz="1800" i="1" dirty="0" smtClean="0"/>
              <a:t/>
            </a:r>
            <a:br>
              <a:rPr lang="en-US" sz="1800" i="1" dirty="0" smtClean="0"/>
            </a:br>
            <a:r>
              <a:rPr lang="en-US" sz="1800" i="1" dirty="0" smtClean="0"/>
              <a:t>in </a:t>
            </a:r>
            <a:r>
              <a:rPr lang="en-US" sz="1800" i="1" dirty="0"/>
              <a:t>Resource-Rich Arab Economies</a:t>
            </a:r>
            <a:r>
              <a:rPr lang="en-US" sz="1800" dirty="0" smtClean="0"/>
              <a:t> (</a:t>
            </a:r>
            <a:r>
              <a:rPr lang="en-US" sz="1800" dirty="0"/>
              <a:t>Oxford </a:t>
            </a:r>
            <a:r>
              <a:rPr lang="en-US" sz="1800" dirty="0" smtClean="0"/>
              <a:t>University Press). </a:t>
            </a:r>
            <a:r>
              <a:rPr lang="en-US" sz="1800" dirty="0"/>
              <a:t> 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/>
              <a:t>"</a:t>
            </a:r>
            <a:r>
              <a:rPr lang="en-US" sz="1800" dirty="0"/>
              <a:t>UAE &amp; Other Gulf Countries Urged to Switch Currency Peg from the Dollar to a Basket That Includes Oil," </a:t>
            </a:r>
            <a:r>
              <a:rPr lang="en-US" sz="1800" i="1" dirty="0"/>
              <a:t>VoxEU</a:t>
            </a:r>
            <a:r>
              <a:rPr lang="en-US" sz="1800" dirty="0"/>
              <a:t>, </a:t>
            </a:r>
            <a:r>
              <a:rPr lang="en-US" sz="1800" dirty="0" smtClean="0"/>
              <a:t>2008</a:t>
            </a:r>
            <a:r>
              <a:rPr lang="en-US" sz="1800" dirty="0"/>
              <a:t>.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"Iraq’s Currency Solution? Tie the Dinar to Oil," </a:t>
            </a:r>
            <a:r>
              <a:rPr lang="en-US" sz="1800" i="1" dirty="0"/>
              <a:t>The International Economy</a:t>
            </a:r>
            <a:r>
              <a:rPr lang="en-US" sz="1800" dirty="0"/>
              <a:t>, Fall 2003. 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Other proposals for nominal anchors that accommodate commodity shocks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“Nominal </a:t>
            </a:r>
            <a:r>
              <a:rPr lang="en-US" sz="1800" dirty="0"/>
              <a:t>GDP Targeting for Developing Countries. Research in </a:t>
            </a:r>
            <a:r>
              <a:rPr lang="en-US" sz="1800" dirty="0" smtClean="0"/>
              <a:t>Economics,” with </a:t>
            </a:r>
            <a:r>
              <a:rPr lang="en-US" sz="1800" dirty="0" err="1" smtClean="0"/>
              <a:t>P.Bhandari</a:t>
            </a:r>
            <a:r>
              <a:rPr lang="en-US" sz="1800" dirty="0" smtClean="0"/>
              <a:t>, 2017,  </a:t>
            </a:r>
            <a:r>
              <a:rPr lang="en-US" sz="1800" i="1" dirty="0"/>
              <a:t>Research in </a:t>
            </a:r>
            <a:r>
              <a:rPr lang="en-US" sz="1800" i="1" dirty="0" smtClean="0"/>
              <a:t>Economics</a:t>
            </a:r>
            <a:r>
              <a:rPr lang="en-US" sz="1800" dirty="0" smtClean="0"/>
              <a:t>; 71(3).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“A </a:t>
            </a:r>
            <a:r>
              <a:rPr lang="en-US" sz="1800" dirty="0"/>
              <a:t>Comparison of Product Price Targeting and Other Monetary Anchor Options, for Commodity-Exporters in Latin America," </a:t>
            </a:r>
            <a:r>
              <a:rPr lang="en-US" sz="1800" i="1" dirty="0" err="1"/>
              <a:t>Economia</a:t>
            </a:r>
            <a:r>
              <a:rPr lang="en-US" sz="1800" dirty="0"/>
              <a:t>, LACEA, vol.12, no.1, 2011, </a:t>
            </a:r>
            <a:r>
              <a:rPr lang="en-US" sz="1800" dirty="0" smtClean="0"/>
              <a:t>1-57.</a:t>
            </a:r>
            <a:r>
              <a:rPr lang="en-US" sz="1800" dirty="0"/>
              <a:t>  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/>
              <a:t>“Peg the Export Price Index: A Proposed Monetary Regime for Small Countries,”  </a:t>
            </a:r>
            <a:r>
              <a:rPr lang="en-US" sz="1800" i="1" dirty="0"/>
              <a:t>Journal of Policy Modeling</a:t>
            </a:r>
            <a:r>
              <a:rPr lang="en-US" sz="1800" dirty="0"/>
              <a:t>, June </a:t>
            </a:r>
            <a:r>
              <a:rPr lang="en-US" sz="1800" dirty="0" smtClean="0"/>
              <a:t>2005.</a:t>
            </a:r>
            <a:endParaRPr lang="en-US" sz="800" dirty="0"/>
          </a:p>
          <a:p>
            <a:pPr lvl="1">
              <a:spcBef>
                <a:spcPts val="0"/>
              </a:spcBef>
            </a:pP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the “commodity curse” </a:t>
            </a:r>
            <a:r>
              <a:rPr lang="en-US" sz="2000" dirty="0" smtClean="0"/>
              <a:t>and solutions generally</a:t>
            </a:r>
            <a:r>
              <a:rPr lang="en-US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“The </a:t>
            </a:r>
            <a:r>
              <a:rPr lang="en-US" sz="1800" dirty="0"/>
              <a:t>Natural Resource Curse: A Survey of Diagnoses and </a:t>
            </a:r>
            <a:r>
              <a:rPr lang="en-US" sz="1800" dirty="0" smtClean="0"/>
              <a:t>Some Prescriptions</a:t>
            </a:r>
            <a:r>
              <a:rPr lang="en-US" sz="1800" dirty="0"/>
              <a:t>,” 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in</a:t>
            </a:r>
            <a:r>
              <a:rPr lang="en-US" sz="1800" dirty="0"/>
              <a:t> </a:t>
            </a:r>
            <a:r>
              <a:rPr lang="en-US" sz="1800" i="1" dirty="0"/>
              <a:t>Commodity Price Volatility and Inclusive Growth in Low-Income Countries,</a:t>
            </a:r>
            <a:r>
              <a:rPr lang="en-US" sz="1800" dirty="0"/>
              <a:t> 2012, edited by Rabah Arezki, et.al. (International Monetary Fund: Washington DC). </a:t>
            </a:r>
          </a:p>
        </p:txBody>
      </p:sp>
    </p:spTree>
    <p:extLst>
      <p:ext uri="{BB962C8B-B14F-4D97-AF65-F5344CB8AC3E}">
        <p14:creationId xmlns:p14="http://schemas.microsoft.com/office/powerpoint/2010/main" val="15694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Applications of CCB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600" dirty="0" smtClean="0"/>
              <a:t>(1)  Implementation together with a devaluation: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In the summer of 2015, Kazakhstan </a:t>
            </a:r>
            <a:r>
              <a:rPr lang="en-US" sz="2700" dirty="0"/>
              <a:t>could have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announced a </a:t>
            </a:r>
            <a:r>
              <a:rPr lang="en-US" sz="2700" dirty="0"/>
              <a:t>CCB </a:t>
            </a:r>
            <a:r>
              <a:rPr lang="en-US" sz="2700" dirty="0" smtClean="0"/>
              <a:t>target with </a:t>
            </a:r>
            <a:r>
              <a:rPr lang="en-US" sz="2700" dirty="0"/>
              <a:t>weights that fit past history.</a:t>
            </a:r>
          </a:p>
        </p:txBody>
      </p:sp>
      <p:pic>
        <p:nvPicPr>
          <p:cNvPr id="2050" name="Picture 2" descr="https://marketrealist.imgix.net/uploads/2015/08/Capture9.png?w=660&amp;fit=max&amp;auto=form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1" y="2060848"/>
            <a:ext cx="8610600" cy="47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16360173" flipH="1" flipV="1">
            <a:off x="170517" y="-2162703"/>
            <a:ext cx="3240360" cy="10744203"/>
          </a:xfrm>
          <a:prstGeom prst="arc">
            <a:avLst>
              <a:gd name="adj1" fmla="val 16200000"/>
              <a:gd name="adj2" fmla="val 2157771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91672" y="2819401"/>
            <a:ext cx="423528" cy="3615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7668344" y="2257708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313 </a:t>
            </a:r>
            <a:r>
              <a:rPr lang="en-US" sz="1400" dirty="0"/>
              <a:t>KZT/$,</a:t>
            </a:r>
          </a:p>
          <a:p>
            <a:r>
              <a:rPr lang="en-US" sz="1400" dirty="0" smtClean="0"/>
              <a:t>April 2017)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6433591"/>
            <a:ext cx="6827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KZT/$ 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30217" y="3765864"/>
            <a:ext cx="18959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KZT/US$ exchange rate </a:t>
            </a:r>
          </a:p>
        </p:txBody>
      </p:sp>
      <p:pic>
        <p:nvPicPr>
          <p:cNvPr id="3" name="Picture 2" descr="https://upload.wikimedia.org/wikipedia/commons/3/30/Flag_of_Kazakhst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6" y="2635765"/>
            <a:ext cx="1457550" cy="7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8057034" y="4954937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20" y="4369580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6" y="4445486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58" y="4445486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5"/>
          <p:cNvSpPr/>
          <p:nvPr/>
        </p:nvSpPr>
        <p:spPr>
          <a:xfrm rot="7968489">
            <a:off x="6815292" y="400863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" name="Straight Connector 16"/>
          <p:cNvCxnSpPr>
            <a:stCxn id="16" idx="2"/>
          </p:cNvCxnSpPr>
          <p:nvPr/>
        </p:nvCxnSpPr>
        <p:spPr>
          <a:xfrm flipH="1" flipV="1">
            <a:off x="6980086" y="4890533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44687" y="4900978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020272" y="3451392"/>
            <a:ext cx="189638" cy="40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934232" y="3390916"/>
            <a:ext cx="477847" cy="48829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(2)  Vs. rigid pegs:  Application to Gulf countries:</a:t>
            </a:r>
            <a:endParaRPr lang="en-US" sz="3100" dirty="0"/>
          </a:p>
        </p:txBody>
      </p:sp>
      <p:sp>
        <p:nvSpPr>
          <p:cNvPr id="7" name="TextBox 6"/>
          <p:cNvSpPr txBox="1"/>
          <p:nvPr/>
        </p:nvSpPr>
        <p:spPr>
          <a:xfrm>
            <a:off x="235623" y="5382094"/>
            <a:ext cx="8724183" cy="8356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100" dirty="0" smtClean="0"/>
              <a:t>"Overvaluation</a:t>
            </a:r>
            <a:r>
              <a:rPr lang="en-US" sz="2100" dirty="0"/>
              <a:t>" measures the actual value of the currency </a:t>
            </a:r>
            <a:r>
              <a:rPr lang="en-US" sz="2100" dirty="0" smtClean="0"/>
              <a:t>(in </a:t>
            </a:r>
            <a:r>
              <a:rPr lang="en-US" sz="2100" dirty="0"/>
              <a:t>terms of </a:t>
            </a:r>
            <a:r>
              <a:rPr lang="en-US" sz="2100" dirty="0" smtClean="0"/>
              <a:t>SDRs) </a:t>
            </a:r>
            <a:endParaRPr lang="en-US" sz="2100" dirty="0"/>
          </a:p>
          <a:p>
            <a:pPr>
              <a:lnSpc>
                <a:spcPct val="115000"/>
              </a:lnSpc>
            </a:pPr>
            <a:r>
              <a:rPr lang="en-US" sz="2100" dirty="0" smtClean="0"/>
              <a:t>relative </a:t>
            </a:r>
            <a:r>
              <a:rPr lang="en-US" sz="2100" dirty="0"/>
              <a:t>to what the CCB formula with weights 1/3, </a:t>
            </a:r>
            <a:r>
              <a:rPr lang="en-US" sz="2100" dirty="0" smtClean="0"/>
              <a:t>1/3, 1/3 </a:t>
            </a:r>
            <a:r>
              <a:rPr lang="en-US" sz="2100" dirty="0"/>
              <a:t>would have given</a:t>
            </a:r>
            <a:r>
              <a:rPr lang="en-US" sz="2100" dirty="0" smtClean="0"/>
              <a:t>.</a:t>
            </a:r>
            <a:endParaRPr lang="en-US" sz="21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9672" y="6381328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200" dirty="0" smtClean="0"/>
              <a:t>Frankel, 2018, “The </a:t>
            </a:r>
            <a:r>
              <a:rPr lang="en-US" sz="1200" dirty="0"/>
              <a:t>Currency-Plus-Commodity Basket: A Proposal for </a:t>
            </a:r>
            <a:r>
              <a:rPr lang="en-US" sz="1200" dirty="0" smtClean="0"/>
              <a:t>Exchange Rates </a:t>
            </a:r>
            <a:r>
              <a:rPr lang="en-US" sz="1200" dirty="0"/>
              <a:t>in </a:t>
            </a:r>
            <a:r>
              <a:rPr lang="en-US" sz="1200" dirty="0" smtClean="0"/>
              <a:t>Oil-Exporting </a:t>
            </a:r>
            <a:r>
              <a:rPr lang="en-US" sz="1200" dirty="0"/>
              <a:t>Countries to Accommodate Trade Shocks </a:t>
            </a:r>
            <a:r>
              <a:rPr lang="en-US" sz="1200" dirty="0" smtClean="0"/>
              <a:t>Automatically.”</a:t>
            </a:r>
            <a:endParaRPr lang="en-US" sz="1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5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51520" y="1412776"/>
            <a:ext cx="85689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between inflation </a:t>
            </a:r>
            <a:r>
              <a:rPr lang="en-US" alt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&amp; “</a:t>
            </a:r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over-/under-valuation” of currency relative to CCB</a:t>
            </a:r>
            <a:endParaRPr lang="en-US" sz="19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95736" y="3582744"/>
            <a:ext cx="5400600" cy="7920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1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773832"/>
            <a:ext cx="8579296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900" dirty="0" smtClean="0">
                <a:latin typeface="+mn-lt"/>
                <a:cs typeface="Arial" pitchFamily="34" charset="0"/>
              </a:rPr>
              <a:t>IMF Article IV consultations for Kuwait, Saudi Arabia &amp; UAE</a:t>
            </a:r>
            <a:endParaRPr lang="en-US" sz="29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886344"/>
              </p:ext>
            </p:extLst>
          </p:nvPr>
        </p:nvGraphicFramePr>
        <p:xfrm>
          <a:off x="93328" y="1761192"/>
          <a:ext cx="8799151" cy="4889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3816424"/>
                <a:gridCol w="3024335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JAN 2001 - JAN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Repeated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1800" dirty="0" smtClean="0"/>
                        <a:t>comments on the low level of inflation in all 3 countries.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 accelerating inflation, particularly in the housing market.  Strong demand for goods &amp; labor and high asset prices (equities &amp; real estate). Saudi inflation “poses the main challenge for the authorities.”</a:t>
                      </a:r>
                      <a:r>
                        <a:rPr lang="en-US" sz="2000" dirty="0" smtClean="0"/>
                        <a:t>  </a:t>
                      </a:r>
                      <a:br>
                        <a:rPr lang="en-US" sz="2000" dirty="0" smtClean="0"/>
                      </a:br>
                      <a:r>
                        <a:rPr lang="en-US" sz="1800" dirty="0" smtClean="0"/>
                        <a:t>The UAE 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“vulnerable in the wake of an unprecedented credit and asset price boom.”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Saudi balance of payments surplus piled up reserves, to a level equal to 19 months’ worth of imports.  Efforts to sterilize the inflow were not sufficient to “contain the expansion in monetary aggregates.”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</a:t>
                      </a:r>
                      <a:r>
                        <a:rPr lang="en-US" sz="1600" dirty="0" smtClean="0">
                          <a:effectLst/>
                        </a:rPr>
                        <a:t>                         </a:t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baseline="0" dirty="0" smtClean="0">
                          <a:effectLst/>
                        </a:rPr>
                        <a:t>             </a:t>
                      </a:r>
                      <a:r>
                        <a:rPr lang="en-US" sz="1600" dirty="0" smtClean="0">
                          <a:effectLst/>
                        </a:rPr>
                        <a:t>below </a:t>
                      </a:r>
                      <a:r>
                        <a:rPr lang="en-US" sz="1600" dirty="0">
                          <a:effectLst/>
                        </a:rPr>
                        <a:t>(above) what the CCB formula with weights 1/3, 1/3</a:t>
                      </a:r>
                      <a:r>
                        <a:rPr lang="en-US" sz="1600" dirty="0" smtClean="0">
                          <a:effectLst/>
                        </a:rPr>
                        <a:t>/,1/3 </a:t>
                      </a:r>
                      <a:r>
                        <a:rPr lang="en-US" sz="1600" dirty="0">
                          <a:effectLst/>
                        </a:rPr>
                        <a:t>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7297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36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392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874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86908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51702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89217" y="899702"/>
            <a:ext cx="1119287" cy="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4288" y="6562219"/>
            <a:ext cx="1800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(2018)</a:t>
            </a:r>
            <a:endParaRPr lang="en-US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742" y="53752"/>
            <a:ext cx="79476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 smtClean="0">
                <a:latin typeface="+mn-lt"/>
                <a:cs typeface="Arial" pitchFamily="34" charset="0"/>
              </a:rPr>
              <a:t>Appendix: Were Gulf currencies “undervalued” when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less than the CCB level &amp; “overvalued” when greater?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UAE, continued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36520"/>
              </p:ext>
            </p:extLst>
          </p:nvPr>
        </p:nvGraphicFramePr>
        <p:xfrm>
          <a:off x="93328" y="1556792"/>
          <a:ext cx="8799151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4752528"/>
                <a:gridCol w="2088231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 2008 - MAR 2009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Abrupt downturns.  Inflation fell substantially in all three</a:t>
                      </a:r>
                      <a:r>
                        <a:rPr lang="en-US" sz="1800" baseline="0" dirty="0" smtClean="0"/>
                        <a:t> countries</a:t>
                      </a:r>
                      <a:r>
                        <a:rPr lang="en-US" sz="1800" dirty="0" smtClean="0"/>
                        <a:t>.  In the UAE, “After peaking at about 12 % in 2008, inflation declined to 1 % in 2009."  In Kuwait, “Equity prices continued to decline, money growth slowed, and credit growth plunged.”   UAE hit by a stalling of “all three growth engines in 2009.  Oil receipts plummeted, global trade &amp; logistics contracted, and property development all but ground to a halt as incomes fell and property prices plunged.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UAE began to run a rare current account deficit, equaling almost 3% of GDP.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6418203"/>
            <a:ext cx="21602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(2018)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 concluded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141275"/>
              </p:ext>
            </p:extLst>
          </p:nvPr>
        </p:nvGraphicFramePr>
        <p:xfrm>
          <a:off x="93328" y="1340768"/>
          <a:ext cx="8799151" cy="5331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864096"/>
                <a:gridCol w="4608512"/>
                <a:gridCol w="2376263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</a:t>
                      </a:r>
                      <a:r>
                        <a:rPr lang="en-US" sz="1400" dirty="0" smtClean="0">
                          <a:effectLst/>
                        </a:rPr>
                        <a:t>valuation</a:t>
                      </a:r>
                      <a:r>
                        <a:rPr lang="en-US" sz="1500" dirty="0" smtClean="0">
                          <a:effectLst/>
                        </a:rPr>
                        <a:t>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MAY 2009 - NOV 2014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Concerns about rising inflation and high Saudi equity market.  A UAE economic recovery was welcome, but by 2014 the “risk of potentially large private credit growth” called for macro-prudential response. Dubai real estate prices up 27 % 2013-14 &amp; the stock index by 100 %.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reports also note large external surpluses in Saudi Arabia and the UAE, reaching the vicinity of 10% of GDP.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Saudi inflation &amp; real GDP growth and inflation down.  Tightening of UAE monetary conditions and a return of decline in the real estate market.  “Price-to-rent ratios have declined since mid-2014…”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Deteriorating external balances.  SAMA reserves fell substantially. UAE external position weaker than consistent with fundamentals</a:t>
                      </a:r>
                      <a:r>
                        <a:rPr lang="en-US" baseline="0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" ≡ actual currency value at </a:t>
                      </a:r>
                      <a:r>
                        <a:rPr lang="en-US" sz="1600" dirty="0">
                          <a:effectLst/>
                        </a:rPr>
                        <a:t>least 5% below </a:t>
                      </a:r>
                      <a:r>
                        <a:rPr lang="en-US" sz="1600" dirty="0" smtClean="0">
                          <a:effectLst/>
                        </a:rPr>
                        <a:t>what </a:t>
                      </a:r>
                      <a:r>
                        <a:rPr lang="en-US" sz="1600" dirty="0">
                          <a:effectLst/>
                        </a:rPr>
                        <a:t>the </a:t>
                      </a:r>
                      <a:r>
                        <a:rPr lang="en-US" sz="1600" dirty="0" smtClean="0">
                          <a:effectLst/>
                        </a:rPr>
                        <a:t>CCB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would </a:t>
                      </a:r>
                      <a:r>
                        <a:rPr lang="en-US" sz="1600" dirty="0">
                          <a:effectLst/>
                        </a:rPr>
                        <a:t>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706465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121108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197014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197014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3984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642061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652506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34028" y="6562219"/>
            <a:ext cx="230246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(2018)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" y="0"/>
            <a:ext cx="9083352" cy="914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Terms of Trade Volatility Associated with Slow Growth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8152"/>
            <a:ext cx="7920880" cy="46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031" y="6309320"/>
            <a:ext cx="587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 err="1" smtClean="0"/>
              <a:t>M.Brueckner</a:t>
            </a:r>
            <a:r>
              <a:rPr lang="en-US" dirty="0" smtClean="0"/>
              <a:t> &amp; </a:t>
            </a:r>
            <a:r>
              <a:rPr lang="en-US" dirty="0" err="1" smtClean="0"/>
              <a:t>F.Carneiro</a:t>
            </a:r>
            <a:r>
              <a:rPr lang="en-US" dirty="0" smtClean="0"/>
              <a:t>, CAMA, 2016, Fig. 3, p. 18.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475020"/>
            <a:ext cx="709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Economic growth and terms of trade volatility (cross-country relationship)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17224" y="3645024"/>
            <a:ext cx="6475593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807095"/>
            <a:ext cx="722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The relationship is statistically significant at the 1% level.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4965104"/>
            <a:ext cx="3584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Sample: 175 countries, 1980-2010, </a:t>
            </a:r>
            <a:br>
              <a:rPr lang="en-US" dirty="0" smtClean="0"/>
            </a:br>
            <a:r>
              <a:rPr lang="en-US" dirty="0" smtClean="0"/>
              <a:t>5-year non-overlapping panel data.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Can’t commodity-exporters use financial markets to smooth trade fluctuations?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8245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international financial markets worked well, </a:t>
            </a:r>
            <a:br>
              <a:rPr lang="en-US" dirty="0" smtClean="0"/>
            </a:br>
            <a:r>
              <a:rPr lang="en-US" dirty="0" smtClean="0"/>
              <a:t>countries facing temporary adverse trade shocks could borrow to finance current account deficits, and vice versa.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they don’t work that well.  Capital flows to developing countries tend, if anything, to be pro-cyclical.</a:t>
            </a:r>
          </a:p>
          <a:p>
            <a:pPr lvl="1"/>
            <a:r>
              <a:rPr lang="en-US" dirty="0" smtClean="0"/>
              <a:t>“When It Rains, It Pours” (</a:t>
            </a:r>
            <a:r>
              <a:rPr lang="en-US" altLang="en-US" dirty="0"/>
              <a:t>Kaminsky, Reinhart &amp; </a:t>
            </a:r>
            <a:r>
              <a:rPr lang="en-US" altLang="en-US" dirty="0" err="1" smtClean="0"/>
              <a:t>Végh</a:t>
            </a:r>
            <a:r>
              <a:rPr lang="en-US" altLang="en-US" dirty="0" smtClean="0"/>
              <a:t>, 2004).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r>
              <a:rPr lang="en-US" altLang="en-US" sz="900" dirty="0" smtClean="0"/>
              <a:t>  </a:t>
            </a:r>
          </a:p>
          <a:p>
            <a:r>
              <a:rPr lang="en-US" dirty="0" smtClean="0"/>
              <a:t>The appropriate theory?  Borrowing requires collateral, </a:t>
            </a:r>
          </a:p>
          <a:p>
            <a:pPr lvl="1"/>
            <a:r>
              <a:rPr lang="en-US" dirty="0" smtClean="0"/>
              <a:t>in the form of commodity export proceeds.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So some thought is required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design institutions that can protect against the volatility.</a:t>
            </a:r>
          </a:p>
          <a:p>
            <a:pPr lvl="1"/>
            <a:r>
              <a:rPr lang="en-US" dirty="0" smtClean="0"/>
              <a:t>I have proposed some, particularly in the area of money.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Adopt </a:t>
            </a:r>
            <a:r>
              <a:rPr lang="en-US" sz="3200" dirty="0"/>
              <a:t>a monetary policy regime</a:t>
            </a:r>
            <a:br>
              <a:rPr lang="en-US" sz="3200" dirty="0"/>
            </a:br>
            <a:r>
              <a:rPr lang="en-US" sz="3200" dirty="0"/>
              <a:t>that can accommodate terms of trade shocks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Longstanding textbook wisdom:</a:t>
            </a:r>
            <a:br>
              <a:rPr lang="en-US" sz="2800" dirty="0"/>
            </a:br>
            <a:r>
              <a:rPr lang="en-US" sz="2800" dirty="0"/>
              <a:t>For a country subject to big terms of trade shocks, </a:t>
            </a:r>
            <a:br>
              <a:rPr lang="en-US" sz="2800" dirty="0"/>
            </a:br>
            <a:r>
              <a:rPr lang="en-US" sz="2800" dirty="0"/>
              <a:t>the exchange rate should be able to accommodate them.</a:t>
            </a: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25188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156853"/>
              </p:ext>
            </p:extLst>
          </p:nvPr>
        </p:nvGraphicFramePr>
        <p:xfrm>
          <a:off x="381000" y="306896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263742"/>
              </p:ext>
            </p:extLst>
          </p:nvPr>
        </p:nvGraphicFramePr>
        <p:xfrm>
          <a:off x="388088" y="306896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we want the currency to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low,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depreciate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trade deficit, fx reserve crisis, excessively tight money &amp; recession.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9696" y="6237312"/>
            <a:ext cx="3601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Floating delivers that…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96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712968" cy="936104"/>
          </a:xfrm>
        </p:spPr>
        <p:txBody>
          <a:bodyPr>
            <a:noAutofit/>
          </a:bodyPr>
          <a:lstStyle/>
          <a:p>
            <a:pPr lvl="1" algn="ctr"/>
            <a:r>
              <a:rPr lang="en-US" sz="2800" dirty="0" smtClean="0">
                <a:latin typeface="+mn-lt"/>
              </a:rPr>
              <a:t>The exchange rate regime does make a difference!  </a:t>
            </a:r>
            <a:endParaRPr lang="en-US" sz="28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56" y="611725"/>
            <a:ext cx="8856984" cy="125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300" kern="0" dirty="0" smtClean="0">
                <a:solidFill>
                  <a:sysClr val="windowText" lastClr="000000"/>
                </a:solidFill>
                <a:latin typeface="+mn-lt"/>
              </a:rPr>
              <a:t>Four cases (1995-2015) illustrate that floating delivers</a:t>
            </a:r>
          </a:p>
          <a:p>
            <a:pPr marL="0" lvl="1" algn="ctr"/>
            <a:r>
              <a:rPr lang="en-US" sz="2300" kern="0" dirty="0" smtClean="0">
                <a:solidFill>
                  <a:sysClr val="windowText" lastClr="000000"/>
                </a:solidFill>
                <a:latin typeface="+mn-lt"/>
              </a:rPr>
              <a:t>a high correlation between the Real Effective Exchange Rate &amp;</a:t>
            </a:r>
            <a:br>
              <a:rPr lang="en-US" sz="23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300" kern="0" dirty="0" smtClean="0">
                <a:solidFill>
                  <a:sysClr val="windowText" lastClr="000000"/>
                </a:solidFill>
                <a:latin typeface="+mn-lt"/>
              </a:rPr>
              <a:t>the exogenous price of the export commodity, and fixing does not</a:t>
            </a: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.</a:t>
            </a:r>
            <a:endParaRPr lang="en-US" sz="2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52" y="1988840"/>
            <a:ext cx="3384376" cy="22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84" y="4370824"/>
            <a:ext cx="338437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384" y="1998043"/>
            <a:ext cx="3312368" cy="225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56" y="4356648"/>
            <a:ext cx="3234907" cy="22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7504" y="2093179"/>
            <a:ext cx="1085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Floaters: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7569" y="2093179"/>
            <a:ext cx="850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Fixers: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2618721"/>
            <a:ext cx="94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Ecuador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2618721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Canada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442156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Chile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09903" y="4421568"/>
            <a:ext cx="94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 Saudi  </a:t>
            </a:r>
            <a:br>
              <a:rPr lang="en-US" dirty="0" smtClean="0"/>
            </a:br>
            <a:r>
              <a:rPr lang="en-US" dirty="0" smtClean="0"/>
              <a:t>  Arabia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328" y="3043459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.92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4008" y="3062382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.16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93328" y="4814707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.80</a:t>
            </a:r>
            <a:r>
              <a:rPr lang="en-US" sz="1000" dirty="0" smtClean="0"/>
              <a:t>†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4008" y="5030731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-.56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07504" y="6654552"/>
            <a:ext cx="14173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† </a:t>
            </a:r>
            <a:r>
              <a:rPr lang="en-US" sz="800" dirty="0" smtClean="0"/>
              <a:t>for 2000-15, floating period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411760" y="6525344"/>
            <a:ext cx="3934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Correlations on changes:  .38, .35;    -.16, -.34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16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5" grpId="0"/>
      <p:bldP spid="3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Should commodity exporters </a:t>
            </a:r>
            <a:r>
              <a:rPr lang="en-US" sz="3100" dirty="0" smtClean="0"/>
              <a:t>float, then?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534400" cy="460851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</a:t>
            </a:r>
            <a:r>
              <a:rPr lang="en-US" sz="2800" dirty="0" smtClean="0"/>
              <a:t>ong-time </a:t>
            </a:r>
            <a:r>
              <a:rPr lang="en-US" sz="2800" dirty="0"/>
              <a:t>conventional </a:t>
            </a:r>
            <a:r>
              <a:rPr lang="en-US" sz="2800" dirty="0" smtClean="0"/>
              <a:t>wisdom: </a:t>
            </a:r>
            <a:br>
              <a:rPr lang="en-US" sz="2800" dirty="0" smtClean="0"/>
            </a:br>
            <a:r>
              <a:rPr lang="en-US" sz="2800" dirty="0" smtClean="0"/>
              <a:t>floating </a:t>
            </a:r>
            <a:r>
              <a:rPr lang="en-US" sz="2800" dirty="0"/>
              <a:t>works </a:t>
            </a:r>
            <a:r>
              <a:rPr lang="en-US" sz="2800" dirty="0" smtClean="0"/>
              <a:t>better </a:t>
            </a:r>
            <a:r>
              <a:rPr lang="en-US" sz="2800" dirty="0"/>
              <a:t>for countries exposed to volatility in the prices of their export </a:t>
            </a:r>
            <a:r>
              <a:rPr lang="en-US" sz="2800" dirty="0" smtClean="0"/>
              <a:t>commodities.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Has </a:t>
            </a:r>
            <a:r>
              <a:rPr lang="en-US" sz="2800" dirty="0"/>
              <a:t>been confirmed in empirical studies, including: </a:t>
            </a:r>
          </a:p>
          <a:p>
            <a:pPr lvl="1"/>
            <a:r>
              <a:rPr lang="en-US" sz="2600" dirty="0" err="1"/>
              <a:t>Broda</a:t>
            </a:r>
            <a:r>
              <a:rPr lang="en-US" sz="2600" dirty="0"/>
              <a:t> (2004), </a:t>
            </a:r>
          </a:p>
          <a:p>
            <a:pPr lvl="1"/>
            <a:r>
              <a:rPr lang="en-US" sz="2600" dirty="0"/>
              <a:t>Edwards &amp; Levy-Yeyati (2005), </a:t>
            </a:r>
          </a:p>
          <a:p>
            <a:pPr lvl="1"/>
            <a:r>
              <a:rPr lang="en-US" sz="2600" dirty="0" err="1"/>
              <a:t>Rafiq</a:t>
            </a:r>
            <a:r>
              <a:rPr lang="en-US" sz="2600" dirty="0"/>
              <a:t> (2011), </a:t>
            </a:r>
          </a:p>
          <a:p>
            <a:pPr lvl="1"/>
            <a:r>
              <a:rPr lang="en-US" sz="2600" dirty="0" smtClean="0"/>
              <a:t>Céspedes </a:t>
            </a:r>
            <a:r>
              <a:rPr lang="en-US" sz="2600" dirty="0"/>
              <a:t>&amp; Velasco (2012) and </a:t>
            </a:r>
            <a:endParaRPr lang="en-US" sz="2600" dirty="0" smtClean="0"/>
          </a:p>
          <a:p>
            <a:pPr lvl="1"/>
            <a:r>
              <a:rPr lang="en-US" sz="2600" dirty="0"/>
              <a:t>Berg, </a:t>
            </a:r>
            <a:r>
              <a:rPr lang="en-US" sz="2600" dirty="0" err="1"/>
              <a:t>Goncalves</a:t>
            </a:r>
            <a:r>
              <a:rPr lang="en-US" sz="2600" dirty="0"/>
              <a:t> &amp;</a:t>
            </a:r>
            <a:r>
              <a:rPr lang="en-US" sz="2600" dirty="0" smtClean="0"/>
              <a:t> </a:t>
            </a:r>
            <a:r>
              <a:rPr lang="en-US" sz="2600" dirty="0"/>
              <a:t>Portillo (2016</a:t>
            </a:r>
            <a:r>
              <a:rPr lang="en-US" sz="2600" dirty="0" smtClean="0"/>
              <a:t>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75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altLang="en-US" sz="3100" dirty="0">
                <a:solidFill>
                  <a:srgbClr val="162A40"/>
                </a:solidFill>
              </a:rPr>
              <a:t>Across 107 major commodity boom-bust cycles,</a:t>
            </a:r>
            <a:br>
              <a:rPr lang="en-US" altLang="en-US" sz="3100" dirty="0">
                <a:solidFill>
                  <a:srgbClr val="162A40"/>
                </a:solidFill>
              </a:rPr>
            </a:br>
            <a:r>
              <a:rPr lang="en-US" altLang="en-US" sz="3100" dirty="0">
                <a:solidFill>
                  <a:srgbClr val="162A40"/>
                </a:solidFill>
              </a:rPr>
              <a:t>output loss is bigger the bigger </a:t>
            </a:r>
            <a:r>
              <a:rPr lang="en-US" altLang="en-US" sz="3100" dirty="0" smtClean="0">
                <a:solidFill>
                  <a:srgbClr val="162A40"/>
                </a:solidFill>
              </a:rPr>
              <a:t>is the </a:t>
            </a:r>
            <a:r>
              <a:rPr lang="en-US" altLang="en-US" sz="3100" dirty="0">
                <a:solidFill>
                  <a:srgbClr val="162A40"/>
                </a:solidFill>
              </a:rPr>
              <a:t>commodity price    change &amp; the smaller is exchange rate flexibility.</a:t>
            </a:r>
            <a:br>
              <a:rPr lang="en-US" altLang="en-US" sz="3100" dirty="0">
                <a:solidFill>
                  <a:srgbClr val="162A40"/>
                </a:solidFill>
              </a:rPr>
            </a:br>
            <a:endParaRPr lang="en-US" sz="31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14411"/>
            <a:ext cx="3921651" cy="243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9" y="4495800"/>
            <a:ext cx="3482781" cy="87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41" y="4550736"/>
            <a:ext cx="3696059" cy="95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42" y="2061816"/>
            <a:ext cx="3837175" cy="258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3" y="1600200"/>
            <a:ext cx="5696130" cy="39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6248400" cy="4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43575"/>
            <a:ext cx="27432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021288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+mn-lt"/>
                <a:cs typeface="Arial" charset="0"/>
              </a:rPr>
              <a:t>Céspedes</a:t>
            </a:r>
            <a:r>
              <a:rPr lang="en-US" sz="2400" dirty="0">
                <a:latin typeface="+mn-lt"/>
                <a:cs typeface="Arial" charset="0"/>
              </a:rPr>
              <a:t> &amp; Velasco</a:t>
            </a:r>
            <a:r>
              <a:rPr lang="en-US" sz="2400" dirty="0">
                <a:latin typeface="+mn-lt"/>
              </a:rPr>
              <a:t>, 2012, </a:t>
            </a:r>
            <a:r>
              <a:rPr lang="en-US" sz="2400" i="1" dirty="0">
                <a:latin typeface="+mn-lt"/>
              </a:rPr>
              <a:t>IMF Economic </a:t>
            </a:r>
            <a:r>
              <a:rPr lang="en-US" sz="2400" i="1" dirty="0" smtClean="0">
                <a:latin typeface="+mn-lt"/>
              </a:rPr>
              <a:t>Review,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>
                <a:latin typeface="+mn-lt"/>
                <a:cs typeface="Arial" charset="0"/>
              </a:rPr>
              <a:t/>
            </a:r>
            <a:br>
              <a:rPr lang="en-US" sz="2000" dirty="0">
                <a:latin typeface="+mn-lt"/>
                <a:cs typeface="Arial" charset="0"/>
              </a:rPr>
            </a:br>
            <a:r>
              <a:rPr lang="en-US" sz="2000" dirty="0">
                <a:latin typeface="+mn-lt"/>
                <a:cs typeface="Arial" charset="0"/>
              </a:rPr>
              <a:t> “Macroeconomic Performance During Commodity Price Booms &amp; Busts”</a:t>
            </a:r>
            <a:br>
              <a:rPr lang="en-US" sz="2000" dirty="0">
                <a:latin typeface="+mn-lt"/>
                <a:cs typeface="Arial" charset="0"/>
              </a:rPr>
            </a:b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66241" y="2604976"/>
            <a:ext cx="1219200" cy="13716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6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But what </a:t>
            </a:r>
            <a:r>
              <a:rPr lang="en-US" sz="3100" dirty="0"/>
              <a:t>choice of monetary anchor or target?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r>
              <a:rPr lang="en-US" sz="2600" dirty="0"/>
              <a:t>Of the variables that are candidates for nominal target,</a:t>
            </a:r>
          </a:p>
          <a:p>
            <a:r>
              <a:rPr lang="en-US" sz="2600" dirty="0"/>
              <a:t>the traditional ones prevent accommodation of terms of trade shocks: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Not just exchange rate target,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but also M1 (traditional monetarism)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and the CPI (Inflation </a:t>
            </a:r>
            <a:r>
              <a:rPr lang="en-US" sz="2200" dirty="0" smtClean="0"/>
              <a:t>Targeting, if interpreted literally).</a:t>
            </a:r>
          </a:p>
          <a:p>
            <a:pPr marL="857250" lvl="2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600" dirty="0"/>
              <a:t>But some novel candidates would</a:t>
            </a:r>
            <a:r>
              <a:rPr lang="en-US" sz="2600" i="1" dirty="0"/>
              <a:t> </a:t>
            </a:r>
            <a:r>
              <a:rPr lang="en-US" sz="2600" dirty="0"/>
              <a:t>facilitate accommodation of trade shocks: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an index of </a:t>
            </a:r>
            <a:r>
              <a:rPr lang="en-US" sz="2200" dirty="0" smtClean="0"/>
              <a:t>product </a:t>
            </a:r>
            <a:r>
              <a:rPr lang="en-US" sz="2200" dirty="0"/>
              <a:t>prices (</a:t>
            </a:r>
            <a:r>
              <a:rPr lang="en-US" sz="2200" dirty="0" smtClean="0"/>
              <a:t>PPT)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Target Nominal GDP (NGDPT)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Add </a:t>
            </a:r>
            <a:r>
              <a:rPr lang="en-US" sz="2200" dirty="0"/>
              <a:t>the export commodity to a currency basket peg (CCB).</a:t>
            </a:r>
            <a:br>
              <a:rPr lang="en-US" sz="2200" dirty="0"/>
            </a:br>
            <a:endParaRPr lang="en-US" sz="19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02" y="2362200"/>
            <a:ext cx="1306278" cy="14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4204</TotalTime>
  <Words>1276</Words>
  <Application>Microsoft Office PowerPoint</Application>
  <PresentationFormat>On-screen Show (4:3)</PresentationFormat>
  <Paragraphs>254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The Currency-plus-Commodity Basket Peg: A Proposed Monetary Regime for Commodity-Exporting Countries</vt:lpstr>
      <vt:lpstr>Commodity prices since 2000 have been even more volatile than usual.</vt:lpstr>
      <vt:lpstr>Terms of Trade Volatility Associated with Slow Growth</vt:lpstr>
      <vt:lpstr>Can’t commodity-exporters use financial markets to smooth trade fluctuations?</vt:lpstr>
      <vt:lpstr>Adopt a monetary policy regime that can accommodate terms of trade shocks </vt:lpstr>
      <vt:lpstr>The exchange rate regime does make a difference!  </vt:lpstr>
      <vt:lpstr>Should commodity exporters float, then?</vt:lpstr>
      <vt:lpstr>Across 107 major commodity boom-bust cycles, output loss is bigger the bigger is the commodity price    change &amp; the smaller is exchange rate flexibility. </vt:lpstr>
      <vt:lpstr>But what choice of monetary anchor or target?</vt:lpstr>
      <vt:lpstr>Proposal: Target a Currency + Commodity Basket (CCB)</vt:lpstr>
      <vt:lpstr>CCB: Add the export commodity,  e.g., oil, to the currency basket</vt:lpstr>
      <vt:lpstr>Currency + Commodity Basket</vt:lpstr>
      <vt:lpstr>How would the weights be chosen?</vt:lpstr>
      <vt:lpstr>Application to Gulf countries</vt:lpstr>
      <vt:lpstr>The value of the Saudi riyal would have behaved very differently under CCB.</vt:lpstr>
      <vt:lpstr>The value of the Kuwaiti dinar, too,  would have behaved very differently under CCB.</vt:lpstr>
      <vt:lpstr>Was the Saudi riyal “undervalued” when less  than the CCB level  &amp; “overvalued” when greater?</vt:lpstr>
      <vt:lpstr>Application to Gulf countries, 2001-2016:  Relationship between balance of payments  and “over-/under-valuation” of currency relative to CCB</vt:lpstr>
      <vt:lpstr>Mechanics of the CCB target</vt:lpstr>
      <vt:lpstr>PowerPoint Presentation</vt:lpstr>
      <vt:lpstr>References by the author</vt:lpstr>
      <vt:lpstr>Applications of CCB  (1)  Implementation together with a devaluation:  In the summer of 2015, Kazakhstan could have  announced a CCB target with weights that fit past history.</vt:lpstr>
      <vt:lpstr>(2)  Vs. rigid pegs:  Application to Gulf countries:</vt:lpstr>
      <vt:lpstr> IMF Article IV consultations for Kuwait, Saudi Arabia &amp; UAE</vt:lpstr>
      <vt:lpstr>IMF Article IV consultations for Kuwait, Saudi Arabia &amp; UAE, continued</vt:lpstr>
      <vt:lpstr>IMF Article IV consultations for Kuwait, Saudi Arabia &amp; UAE concluded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314</cp:revision>
  <cp:lastPrinted>2017-04-07T21:52:43Z</cp:lastPrinted>
  <dcterms:created xsi:type="dcterms:W3CDTF">2014-10-15T23:25:17Z</dcterms:created>
  <dcterms:modified xsi:type="dcterms:W3CDTF">2018-11-08T14:12:04Z</dcterms:modified>
</cp:coreProperties>
</file>