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0" r:id="rId3"/>
    <p:sldId id="258" r:id="rId4"/>
    <p:sldId id="261" r:id="rId5"/>
    <p:sldId id="280" r:id="rId6"/>
    <p:sldId id="260" r:id="rId7"/>
    <p:sldId id="291" r:id="rId8"/>
    <p:sldId id="281" r:id="rId9"/>
    <p:sldId id="284" r:id="rId10"/>
    <p:sldId id="307" r:id="rId11"/>
    <p:sldId id="274" r:id="rId12"/>
    <p:sldId id="275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65" r:id="rId21"/>
    <p:sldId id="305" r:id="rId22"/>
    <p:sldId id="282" r:id="rId23"/>
    <p:sldId id="303" r:id="rId24"/>
    <p:sldId id="304" r:id="rId25"/>
    <p:sldId id="283" r:id="rId26"/>
    <p:sldId id="302" r:id="rId27"/>
    <p:sldId id="306" r:id="rId28"/>
    <p:sldId id="276" r:id="rId29"/>
    <p:sldId id="266" r:id="rId30"/>
    <p:sldId id="272" r:id="rId31"/>
    <p:sldId id="273" r:id="rId32"/>
    <p:sldId id="262" r:id="rId33"/>
    <p:sldId id="264" r:id="rId34"/>
    <p:sldId id="287" r:id="rId35"/>
    <p:sldId id="288" r:id="rId36"/>
    <p:sldId id="285" r:id="rId37"/>
    <p:sldId id="289" r:id="rId38"/>
    <p:sldId id="286" r:id="rId39"/>
    <p:sldId id="300" r:id="rId40"/>
    <p:sldId id="301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686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“An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Americans”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7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</a:t>
            </a:r>
          </a:p>
          <a:p>
            <a:r>
              <a:rPr lang="en-US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5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5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</a:t>
            </a: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</a:t>
            </a:r>
            <a:b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in </a:t>
            </a:r>
            <a:r>
              <a:rPr lang="en-US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Retirement</a:t>
            </a:r>
          </a:p>
          <a:p>
            <a:r>
              <a:rPr lang="en-US" sz="5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24, 2017</a:t>
            </a:r>
            <a:endParaRPr lang="en-US" sz="5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4100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909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1. </a:t>
            </a:r>
            <a:r>
              <a:rPr lang="en-US" sz="3100" dirty="0"/>
              <a:t>Trade probably does play a </a:t>
            </a:r>
            <a:r>
              <a:rPr lang="en-US" sz="3100" dirty="0" smtClean="0"/>
              <a:t>role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Import competition certainly hurts some sectors,</a:t>
            </a:r>
          </a:p>
          <a:p>
            <a:pPr lvl="1"/>
            <a:r>
              <a:rPr lang="en-US" dirty="0" smtClean="0"/>
              <a:t>such as clothing &amp; steel.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000" dirty="0" smtClean="0"/>
              <a:t>But trade also has benefits:</a:t>
            </a:r>
          </a:p>
          <a:p>
            <a:pPr lvl="1"/>
            <a:r>
              <a:rPr lang="en-US" dirty="0" smtClean="0"/>
              <a:t>Imported goods lower costs to consumers, </a:t>
            </a:r>
            <a:br>
              <a:rPr lang="en-US" dirty="0" smtClean="0"/>
            </a:br>
            <a:r>
              <a:rPr lang="en-US" dirty="0" smtClean="0"/>
              <a:t>especially low-income consumers.</a:t>
            </a:r>
          </a:p>
          <a:p>
            <a:pPr lvl="1"/>
            <a:r>
              <a:rPr lang="en-US" dirty="0" smtClean="0"/>
              <a:t>Imported components keep costs low for US firms,</a:t>
            </a:r>
          </a:p>
          <a:p>
            <a:pPr lvl="2"/>
            <a:r>
              <a:rPr lang="en-US" dirty="0" smtClean="0"/>
              <a:t>e.g., allowing US autos to remain globally competitive.</a:t>
            </a:r>
          </a:p>
          <a:p>
            <a:pPr lvl="1"/>
            <a:r>
              <a:rPr lang="en-US" dirty="0"/>
              <a:t>Exports create new jobs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tend to pay </a:t>
            </a:r>
            <a:r>
              <a:rPr lang="en-US" dirty="0" smtClean="0"/>
              <a:t>12% more </a:t>
            </a:r>
            <a:r>
              <a:rPr lang="en-US" dirty="0"/>
              <a:t>than average jobs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international tr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52185" cy="10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2. </a:t>
            </a:r>
            <a:r>
              <a:rPr lang="en-US" sz="3000" dirty="0" smtClean="0"/>
              <a:t>Technology raises demand for “skilled</a:t>
            </a:r>
            <a:r>
              <a:rPr lang="en-US" sz="3000" dirty="0" smtClean="0"/>
              <a:t>”</a:t>
            </a:r>
            <a:r>
              <a:rPr lang="en-US" sz="1400" dirty="0" smtClean="0"/>
              <a:t> </a:t>
            </a:r>
            <a:r>
              <a:rPr lang="en-US" sz="2400" dirty="0" smtClean="0"/>
              <a:t>vs.</a:t>
            </a:r>
            <a:r>
              <a:rPr lang="en-US" sz="1400" dirty="0" smtClean="0"/>
              <a:t> </a:t>
            </a:r>
            <a:r>
              <a:rPr lang="en-US" sz="3000" dirty="0" smtClean="0"/>
              <a:t>“unskilled” workers, </a:t>
            </a:r>
            <a:r>
              <a:rPr lang="en-US" sz="3000" dirty="0" smtClean="0"/>
              <a:t>as shown </a:t>
            </a:r>
            <a:r>
              <a:rPr lang="en-US" sz="3000" dirty="0"/>
              <a:t>by </a:t>
            </a:r>
            <a:r>
              <a:rPr lang="en-US" sz="3000" dirty="0" smtClean="0"/>
              <a:t>widening wage gap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8305800" cy="52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9125" y="66264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2590800"/>
            <a:ext cx="6324600" cy="228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7" y="3973551"/>
            <a:ext cx="3087210" cy="2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The trend in years of education slowed during 1981-2012.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40604" y="3549804"/>
            <a:ext cx="1869294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808" y="3405426"/>
            <a:ext cx="202169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Trend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1906 – 1981</a:t>
            </a:r>
            <a:r>
              <a:rPr lang="en-US" sz="1400" b="1" dirty="0" smtClean="0">
                <a:solidFill>
                  <a:srgbClr val="0070C0"/>
                </a:solidFill>
              </a:rPr>
              <a:t/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= 1876+30 to 1951+30.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2" descr="Image result for swarthmor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6974"/>
            <a:ext cx="2045711" cy="15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95400" y="3733800"/>
            <a:ext cx="4419600" cy="19496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highly educated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r>
              <a:rPr lang="en-US" sz="2800" dirty="0"/>
              <a:t>highly paid 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women</a:t>
            </a:r>
            <a:r>
              <a:rPr lang="en-US" sz="2800" dirty="0" smtClean="0"/>
              <a:t>;.</a:t>
            </a: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Supporting Piketty: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6459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Image result for monopoly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83" y="1676400"/>
            <a:ext cx="2313811" cy="16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other hand, the big increase in inequality</a:t>
            </a:r>
            <a:br>
              <a:rPr lang="en-US" sz="2800" dirty="0"/>
            </a:br>
            <a:r>
              <a:rPr lang="en-US" sz="2800" dirty="0"/>
              <a:t>has been </a:t>
            </a:r>
            <a:r>
              <a:rPr lang="en-US" sz="2800" i="1" dirty="0"/>
              <a:t>within</a:t>
            </a:r>
            <a:r>
              <a:rPr lang="en-US" sz="2800" dirty="0"/>
              <a:t> labor (and within capital).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6366900" cy="49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6003" y="6474023"/>
            <a:ext cx="332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Fig.15.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5181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495800"/>
            <a:ext cx="5181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</a:t>
            </a:r>
            <a:r>
              <a:rPr lang="en-US" sz="3600" dirty="0" smtClean="0"/>
              <a:t>each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these </a:t>
            </a:r>
            <a:r>
              <a:rPr lang="en-US" sz="3600" dirty="0" smtClean="0"/>
              <a:t>factors </a:t>
            </a:r>
            <a:r>
              <a:rPr lang="en-US" sz="3600" dirty="0"/>
              <a:t>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 don’t know.  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Probably all </a:t>
            </a:r>
            <a:r>
              <a:rPr lang="en-US" sz="2800" dirty="0" smtClean="0"/>
              <a:t>merit </a:t>
            </a:r>
            <a:r>
              <a:rPr lang="en-US" sz="2800" dirty="0"/>
              <a:t>some weight:</a:t>
            </a:r>
          </a:p>
          <a:p>
            <a:pPr lvl="1"/>
            <a:r>
              <a:rPr lang="en-US" sz="2600" dirty="0"/>
              <a:t>Trade, </a:t>
            </a:r>
            <a:endParaRPr lang="en-US" sz="2600" dirty="0"/>
          </a:p>
          <a:p>
            <a:pPr lvl="1"/>
            <a:r>
              <a:rPr lang="en-US" sz="2600" dirty="0" smtClean="0"/>
              <a:t>technology</a:t>
            </a:r>
            <a:r>
              <a:rPr lang="en-US" sz="2600" dirty="0"/>
              <a:t>, education, </a:t>
            </a:r>
            <a:endParaRPr lang="en-US" sz="2600" dirty="0" smtClean="0"/>
          </a:p>
          <a:p>
            <a:pPr lvl="1"/>
            <a:r>
              <a:rPr lang="en-US" sz="2600" dirty="0" smtClean="0"/>
              <a:t>winner-take-all</a:t>
            </a:r>
            <a:r>
              <a:rPr lang="en-US" sz="2600" dirty="0"/>
              <a:t>, </a:t>
            </a:r>
            <a:endParaRPr lang="en-US" sz="2600" dirty="0" smtClean="0"/>
          </a:p>
          <a:p>
            <a:pPr lvl="1"/>
            <a:r>
              <a:rPr lang="en-US" sz="2600" dirty="0" smtClean="0"/>
              <a:t>assortative </a:t>
            </a:r>
            <a:r>
              <a:rPr lang="en-US" sz="2600" dirty="0"/>
              <a:t>mating, </a:t>
            </a:r>
            <a:endParaRPr lang="en-US" sz="2600" dirty="0" smtClean="0"/>
          </a:p>
          <a:p>
            <a:pPr lvl="1"/>
            <a:r>
              <a:rPr lang="en-US" sz="2600" dirty="0" smtClean="0"/>
              <a:t>rents</a:t>
            </a:r>
            <a:r>
              <a:rPr lang="en-US" sz="2600" dirty="0"/>
              <a:t>, executive compensation, </a:t>
            </a:r>
            <a:endParaRPr lang="en-US" sz="2600" dirty="0" smtClean="0"/>
          </a:p>
          <a:p>
            <a:pPr lvl="1"/>
            <a:r>
              <a:rPr lang="en-US" sz="2600" dirty="0" smtClean="0"/>
              <a:t>and wealth </a:t>
            </a:r>
            <a:r>
              <a:rPr lang="en-US" sz="2600" dirty="0"/>
              <a:t>accumulation</a:t>
            </a:r>
            <a:r>
              <a:rPr lang="en-US" sz="2600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sz="2800" dirty="0"/>
              <a:t>Surely one must diagnose the cause before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deciding on </a:t>
            </a:r>
            <a:r>
              <a:rPr lang="en-US" sz="2800" dirty="0"/>
              <a:t>the corresponding remedy</a:t>
            </a:r>
            <a:r>
              <a:rPr lang="en-US" sz="2800" dirty="0" smtClean="0"/>
              <a:t>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Image result for monopoly g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2" y="4114800"/>
            <a:ext cx="1374584" cy="9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48" y="3815375"/>
            <a:ext cx="14967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taylor swift sin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7" y="3331925"/>
            <a:ext cx="1239644" cy="8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warthmore colle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14" y="2686661"/>
            <a:ext cx="1396186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11" y="2686661"/>
            <a:ext cx="1569289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ternational tra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41" y="2519470"/>
            <a:ext cx="1514260" cy="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“An Economy That Works </a:t>
            </a:r>
            <a:r>
              <a:rPr lang="en-US" sz="3600" dirty="0" smtClean="0"/>
              <a:t>for </a:t>
            </a:r>
            <a:r>
              <a:rPr lang="en-US" sz="3600" dirty="0"/>
              <a:t>All </a:t>
            </a:r>
            <a:r>
              <a:rPr lang="en-US" sz="3600" dirty="0" smtClean="0"/>
              <a:t>Americans”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004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Are ordinary Americans being left behind </a:t>
            </a:r>
            <a:br>
              <a:rPr lang="en-US" dirty="0" smtClean="0"/>
            </a:br>
            <a:r>
              <a:rPr lang="en-US" dirty="0" smtClean="0"/>
              <a:t>in the modern economy?</a:t>
            </a: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If so, why?</a:t>
            </a: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And what is to be done about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583066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</a:t>
            </a:r>
            <a:r>
              <a:rPr lang="en-US" dirty="0"/>
              <a:t>The title comes from a session at the Harvard Bipartisan </a:t>
            </a:r>
            <a:r>
              <a:rPr lang="en-US" dirty="0" smtClean="0"/>
              <a:t>Program for </a:t>
            </a:r>
            <a:r>
              <a:rPr lang="en-US" dirty="0"/>
              <a:t>Newly Elected Members of Congress, </a:t>
            </a:r>
            <a:r>
              <a:rPr lang="en-US" dirty="0" smtClean="0"/>
              <a:t>HKS, December </a:t>
            </a:r>
            <a:r>
              <a:rPr lang="en-US" dirty="0"/>
              <a:t>7, 2016.</a:t>
            </a:r>
          </a:p>
        </p:txBody>
      </p:sp>
    </p:spTree>
    <p:extLst>
      <p:ext uri="{BB962C8B-B14F-4D97-AF65-F5344CB8AC3E}">
        <p14:creationId xmlns:p14="http://schemas.microsoft.com/office/powerpoint/2010/main" val="37433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(III) Ten policy proposals to promote </a:t>
            </a:r>
            <a:br>
              <a:rPr lang="en-US" sz="3400" dirty="0" smtClean="0"/>
            </a:br>
            <a:r>
              <a:rPr lang="en-US" sz="3200" dirty="0" smtClean="0"/>
              <a:t>An Economy That Works for All Americans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9"/>
            <a:ext cx="8915400" cy="5562601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Expand, don’t reduce, the health-insured population.</a:t>
            </a: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Strengthen, don’t weaken, US financial regulation.</a:t>
            </a: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Address </a:t>
            </a:r>
            <a:r>
              <a:rPr lang="en-US" sz="3300" dirty="0"/>
              <a:t>the long-term rise in household </a:t>
            </a:r>
            <a:r>
              <a:rPr lang="en-US" sz="3300" dirty="0" smtClean="0"/>
              <a:t>debt.</a:t>
            </a: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Reform the tax system 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Put social security on a sound footing.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Increase infrastructure spending.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Allow fracking (but with careful regulation). </a:t>
            </a:r>
            <a:endParaRPr lang="en-US" sz="500" dirty="0" smtClean="0"/>
          </a:p>
          <a:p>
            <a:pPr marL="514350" indent="-514350">
              <a:buFont typeface="+mj-lt"/>
              <a:buAutoNum type="arabicPeriod"/>
            </a:pP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Improve education, esp. universal pre-school education.</a:t>
            </a:r>
            <a:r>
              <a:rPr lang="en-US" sz="500" dirty="0"/>
              <a:t/>
            </a:r>
            <a:br>
              <a:rPr lang="en-US" sz="500" dirty="0"/>
            </a:b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Keep </a:t>
            </a:r>
            <a:r>
              <a:rPr lang="en-US" sz="3300" dirty="0"/>
              <a:t>US global economic </a:t>
            </a:r>
            <a:r>
              <a:rPr lang="en-US" sz="3300" dirty="0" smtClean="0"/>
              <a:t>leadership,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	</a:t>
            </a:r>
            <a:r>
              <a:rPr lang="en-US" sz="2900" dirty="0" smtClean="0"/>
              <a:t>including abiding by trade agreements.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Consider </a:t>
            </a:r>
            <a:r>
              <a:rPr lang="en-US" sz="3300" dirty="0"/>
              <a:t>wage </a:t>
            </a:r>
            <a:r>
              <a:rPr lang="en-US" sz="3300" dirty="0" smtClean="0"/>
              <a:t>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 Keep the Affordable Care 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which has sharply reduced the percentage of Americans lacking health insurance, and is fully funded.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share of americans with health insu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324600" y="3657600"/>
            <a:ext cx="2057400" cy="1371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Retain intelligent financial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the “fiduciary rule” on financial advisers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</a:t>
            </a:r>
            <a:r>
              <a:rPr lang="en-US" dirty="0" smtClean="0"/>
              <a:t>into effect in April.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gut Dodd-Frank financial reform, esp. its: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capital requirements for banks, </a:t>
            </a:r>
            <a:endParaRPr lang="en-US" dirty="0" smtClean="0"/>
          </a:p>
          <a:p>
            <a:pPr lvl="1"/>
            <a:r>
              <a:rPr lang="en-US" dirty="0" smtClean="0"/>
              <a:t>tough stress tests on banks,</a:t>
            </a:r>
          </a:p>
          <a:p>
            <a:pPr lvl="1"/>
            <a:r>
              <a:rPr lang="en-US" dirty="0" smtClean="0"/>
              <a:t>designation </a:t>
            </a:r>
            <a:r>
              <a:rPr lang="en-US" dirty="0"/>
              <a:t>of Systemically Important </a:t>
            </a:r>
            <a:r>
              <a:rPr lang="en-US" dirty="0" smtClean="0"/>
              <a:t>Fin. </a:t>
            </a:r>
            <a:r>
              <a:rPr lang="en-US" dirty="0"/>
              <a:t>Institutions, </a:t>
            </a:r>
            <a:endParaRPr lang="en-US" dirty="0" smtClean="0"/>
          </a:p>
          <a:p>
            <a:pPr lvl="1"/>
            <a:r>
              <a:rPr lang="en-US" dirty="0" smtClean="0"/>
              <a:t>enhanced </a:t>
            </a:r>
            <a:r>
              <a:rPr lang="en-US" dirty="0"/>
              <a:t>transparency for </a:t>
            </a:r>
            <a:r>
              <a:rPr lang="en-US" dirty="0" smtClean="0"/>
              <a:t>derivatives, and</a:t>
            </a:r>
          </a:p>
          <a:p>
            <a:pPr lvl="1"/>
            <a:r>
              <a:rPr lang="en-US" dirty="0"/>
              <a:t>the Consumer Financial Protection </a:t>
            </a:r>
            <a:r>
              <a:rPr lang="en-US" dirty="0" smtClean="0"/>
              <a:t>Bureau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1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3: Address </a:t>
            </a:r>
            <a:r>
              <a:rPr lang="en-US" sz="3000" dirty="0"/>
              <a:t>the long-term rise in household debt: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 the policy </a:t>
            </a:r>
            <a:r>
              <a:rPr lang="en-US" sz="2800" dirty="0"/>
              <a:t>tilt toward getting American families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up </a:t>
            </a:r>
            <a:r>
              <a:rPr lang="en-US" sz="2800" dirty="0"/>
              <a:t>to their eyeballs in mortgage debt </a:t>
            </a:r>
            <a:r>
              <a:rPr lang="en-US" sz="2800" dirty="0" smtClean="0"/>
              <a:t>they </a:t>
            </a:r>
            <a:r>
              <a:rPr lang="en-US" sz="2800" dirty="0"/>
              <a:t>can’t </a:t>
            </a:r>
            <a:r>
              <a:rPr lang="en-US" sz="28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</a:t>
            </a:r>
            <a:endParaRPr lang="en-US" sz="2600" dirty="0" smtClean="0"/>
          </a:p>
          <a:p>
            <a:pPr lvl="2"/>
            <a:r>
              <a:rPr lang="en-US" sz="2200" dirty="0" smtClean="0"/>
              <a:t>without </a:t>
            </a:r>
            <a:r>
              <a:rPr lang="en-US" sz="2200" dirty="0" smtClean="0"/>
              <a:t>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800" dirty="0" smtClean="0"/>
              <a:t>It generally sa</a:t>
            </a:r>
            <a:r>
              <a:rPr lang="en-US" sz="1800" dirty="0"/>
              <a:t>ves less than $200 </a:t>
            </a:r>
            <a:r>
              <a:rPr lang="en-US" sz="1800" dirty="0" smtClean="0"/>
              <a:t>for households </a:t>
            </a:r>
            <a:r>
              <a:rPr lang="en-US" sz="1800" dirty="0"/>
              <a:t>earning $</a:t>
            </a:r>
            <a:r>
              <a:rPr lang="en-US" sz="1800" dirty="0" smtClean="0"/>
              <a:t>65,000.</a:t>
            </a:r>
            <a:endParaRPr lang="en-US" sz="18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 smtClean="0"/>
              <a:t>other </a:t>
            </a:r>
            <a:r>
              <a:rPr lang="en-US" dirty="0"/>
              <a:t>than </a:t>
            </a:r>
            <a:r>
              <a:rPr lang="en-US" dirty="0" smtClean="0"/>
              <a:t>for purchase </a:t>
            </a:r>
            <a:r>
              <a:rPr lang="en-US" dirty="0"/>
              <a:t>of residence </a:t>
            </a:r>
            <a:endParaRPr lang="en-US" dirty="0" smtClean="0"/>
          </a:p>
          <a:p>
            <a:pPr lvl="4"/>
            <a:r>
              <a:rPr lang="en-US" sz="1800" dirty="0" smtClean="0"/>
              <a:t>i.e</a:t>
            </a:r>
            <a:r>
              <a:rPr lang="en-US" sz="1800" dirty="0"/>
              <a:t>.,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/>
              <a:t>home or </a:t>
            </a:r>
            <a:r>
              <a:rPr lang="en-US" sz="18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privatized Fannie Mae &amp; Freddie </a:t>
            </a:r>
            <a:r>
              <a:rPr lang="en-US" sz="2100" dirty="0" smtClean="0"/>
              <a:t>Mac.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2416" y="2180061"/>
            <a:ext cx="374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/>
              <a:t>And it drives up housing prices </a:t>
            </a:r>
          </a:p>
        </p:txBody>
      </p:sp>
    </p:spTree>
    <p:extLst>
      <p:ext uri="{BB962C8B-B14F-4D97-AF65-F5344CB8AC3E}">
        <p14:creationId xmlns:p14="http://schemas.microsoft.com/office/powerpoint/2010/main" val="34056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a majority of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tighten requirements </a:t>
            </a:r>
            <a:r>
              <a:rPr lang="en-US" dirty="0"/>
              <a:t>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gainful employment, not loosen them.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4. Reform the tax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Corporate </a:t>
            </a:r>
            <a:r>
              <a:rPr lang="en-US" sz="3100" dirty="0"/>
              <a:t>income tax</a:t>
            </a:r>
            <a:r>
              <a:rPr lang="en-US" sz="3000" dirty="0"/>
              <a:t> </a:t>
            </a:r>
            <a:endParaRPr lang="en-US" sz="3000" dirty="0" smtClean="0"/>
          </a:p>
          <a:p>
            <a:pPr marL="457200" lvl="1" indent="0">
              <a:buNone/>
            </a:pPr>
            <a:r>
              <a:rPr lang="en-US" sz="2600" dirty="0" smtClean="0"/>
              <a:t>stay </a:t>
            </a:r>
            <a:r>
              <a:rPr lang="en-US" sz="2600" dirty="0"/>
              <a:t>revenue-neutral</a:t>
            </a:r>
            <a:r>
              <a:rPr lang="en-US" sz="2600" dirty="0" smtClean="0"/>
              <a:t>:</a:t>
            </a:r>
          </a:p>
          <a:p>
            <a:pPr marL="800100" lvl="1" indent="-342900"/>
            <a:r>
              <a:rPr lang="en-US" sz="2600" dirty="0" smtClean="0"/>
              <a:t>lower </a:t>
            </a:r>
            <a:r>
              <a:rPr lang="en-US" sz="2600" dirty="0"/>
              <a:t>rate, </a:t>
            </a:r>
            <a:endParaRPr lang="en-US" sz="2600" dirty="0" smtClean="0"/>
          </a:p>
          <a:p>
            <a:pPr marL="800100" lvl="1" indent="-342900"/>
            <a:r>
              <a:rPr lang="en-US" sz="2600" dirty="0" smtClean="0"/>
              <a:t>but </a:t>
            </a:r>
            <a:r>
              <a:rPr lang="en-US" sz="2600" dirty="0"/>
              <a:t>cut distorting </a:t>
            </a:r>
            <a:r>
              <a:rPr lang="en-US" sz="2600" dirty="0" smtClean="0"/>
              <a:t>deductions, </a:t>
            </a:r>
          </a:p>
          <a:p>
            <a:pPr marL="1200150" lvl="2" indent="-342900"/>
            <a:r>
              <a:rPr lang="en-US" sz="2200" dirty="0" smtClean="0"/>
              <a:t>e.g., oil subsidies &amp; interest deductions.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dirty="0"/>
              <a:t>Reform personal income tax to make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progressive, not regressive.</a:t>
            </a:r>
          </a:p>
          <a:p>
            <a:pPr lvl="1"/>
            <a:r>
              <a:rPr lang="en-US" dirty="0"/>
              <a:t>E.g., expand EITC</a:t>
            </a:r>
            <a:r>
              <a:rPr lang="en-US" sz="900" dirty="0"/>
              <a:t> 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abolish the carried interest deduction</a:t>
            </a:r>
            <a:r>
              <a:rPr lang="en-US" dirty="0" smtClean="0"/>
              <a:t>.</a:t>
            </a:r>
            <a:endParaRPr lang="en-US" sz="1300" dirty="0" smtClean="0"/>
          </a:p>
          <a:p>
            <a:pPr lvl="1"/>
            <a:endParaRPr lang="en-US" sz="1300" dirty="0"/>
          </a:p>
          <a:p>
            <a:r>
              <a:rPr lang="en-US" dirty="0"/>
              <a:t>Don’t eliminate the estate tax</a:t>
            </a:r>
            <a:r>
              <a:rPr lang="en-US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  <a:p>
            <a:r>
              <a:rPr lang="en-US" dirty="0" smtClean="0"/>
              <a:t>The most efficient taxes are on energy: </a:t>
            </a:r>
          </a:p>
          <a:p>
            <a:pPr lvl="1"/>
            <a:r>
              <a:rPr lang="en-US" dirty="0" smtClean="0"/>
              <a:t>Gasoline &amp; carbon taxes, as proposed by Feldstein &amp; Mankiw.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5. </a:t>
            </a:r>
            <a:r>
              <a:rPr lang="en-US" sz="3600" dirty="0"/>
              <a:t>Put social security on a sound footing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2438399"/>
          </a:xfrm>
        </p:spPr>
        <p:txBody>
          <a:bodyPr>
            <a:normAutofit/>
          </a:bodyPr>
          <a:lstStyle/>
          <a:p>
            <a:pPr marL="514350" lvl="0" indent="-514350">
              <a:buAutoNum type="arabicParenBoth"/>
            </a:pPr>
            <a:r>
              <a:rPr lang="en-US" sz="3000" dirty="0" smtClean="0"/>
              <a:t>Gradually raise the retirement age.  Meanwhile,</a:t>
            </a: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 smtClean="0"/>
          </a:p>
          <a:p>
            <a:pPr marL="514350" lvl="0" indent="-514350">
              <a:buAutoNum type="arabicParenBoth"/>
            </a:pPr>
            <a:r>
              <a:rPr lang="en-US" sz="3000" dirty="0" smtClean="0"/>
              <a:t>Make payroll taxes more progressive:</a:t>
            </a:r>
          </a:p>
          <a:p>
            <a:pPr marL="914400" lvl="1" indent="-514350"/>
            <a:r>
              <a:rPr lang="en-US" dirty="0" smtClean="0"/>
              <a:t>Exempt low-income workers and </a:t>
            </a:r>
          </a:p>
          <a:p>
            <a:pPr marL="914400" lvl="1" indent="-514350"/>
            <a:r>
              <a:rPr lang="en-US" dirty="0" smtClean="0"/>
              <a:t>raise the cap on payroll taxes (now at $117,000).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5840" y="3733800"/>
            <a:ext cx="6906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6. Increase infrastructure spending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419600"/>
            <a:ext cx="8915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 smtClean="0"/>
              <a:t>It’s good for growth</a:t>
            </a:r>
            <a:endParaRPr lang="en-US" sz="400" dirty="0" smtClean="0"/>
          </a:p>
          <a:p>
            <a:pPr marL="400050" lvl="1" indent="0">
              <a:buNone/>
            </a:pP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 smtClean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/>
              <a:t>a</a:t>
            </a:r>
            <a:r>
              <a:rPr lang="en-US" sz="3000" dirty="0" smtClean="0"/>
              <a:t>nd makes jobs for construction </a:t>
            </a:r>
            <a:r>
              <a:rPr lang="en-US" sz="3000" dirty="0" smtClean="0"/>
              <a:t>workers</a:t>
            </a:r>
            <a:br>
              <a:rPr lang="en-US" sz="3000" dirty="0" smtClean="0"/>
            </a:br>
            <a:r>
              <a:rPr lang="en-US" sz="2800" dirty="0" smtClean="0"/>
              <a:t>t</a:t>
            </a:r>
            <a:r>
              <a:rPr lang="en-US" sz="2800" dirty="0" smtClean="0"/>
              <a:t>hough </a:t>
            </a:r>
            <a:r>
              <a:rPr lang="en-US" sz="2800" dirty="0" smtClean="0"/>
              <a:t>we could have </a:t>
            </a:r>
            <a:r>
              <a:rPr lang="en-US" sz="2800" dirty="0" smtClean="0"/>
              <a:t>really used </a:t>
            </a:r>
            <a:r>
              <a:rPr lang="en-US" sz="2800" dirty="0" smtClean="0"/>
              <a:t>it 5-7 years ago, </a:t>
            </a:r>
            <a:br>
              <a:rPr lang="en-US" sz="2800" dirty="0" smtClean="0"/>
            </a:br>
            <a:r>
              <a:rPr lang="en-US" sz="2800" dirty="0" smtClean="0"/>
              <a:t>when unemployment was twice as high.</a:t>
            </a:r>
          </a:p>
        </p:txBody>
      </p:sp>
    </p:spTree>
    <p:extLst>
      <p:ext uri="{BB962C8B-B14F-4D97-AF65-F5344CB8AC3E}">
        <p14:creationId xmlns:p14="http://schemas.microsoft.com/office/powerpoint/2010/main" val="19888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last 4 of the 10 policy </a:t>
            </a:r>
            <a:r>
              <a:rPr lang="en-US" sz="3200" dirty="0"/>
              <a:t>proposals to promote </a:t>
            </a:r>
            <a:r>
              <a:rPr lang="en-US" sz="3200" dirty="0" smtClean="0"/>
              <a:t> An </a:t>
            </a:r>
            <a:r>
              <a:rPr lang="en-US" sz="3200" dirty="0"/>
              <a:t>Economy That Works for All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Allow fracking (but with careful regulation). </a:t>
            </a:r>
            <a:endParaRPr lang="en-US" sz="400" dirty="0"/>
          </a:p>
          <a:p>
            <a:pPr marL="514350" indent="-514350">
              <a:buFont typeface="+mj-lt"/>
              <a:buAutoNum type="arabicPeriod" startAt="7"/>
            </a:pP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Improve education, </a:t>
            </a:r>
            <a:br>
              <a:rPr lang="en-US" dirty="0"/>
            </a:br>
            <a:r>
              <a:rPr lang="en-US" sz="2800" dirty="0" smtClean="0"/>
              <a:t>     esp</a:t>
            </a:r>
            <a:r>
              <a:rPr lang="en-US" sz="2800" dirty="0"/>
              <a:t>. universal pre-school education.</a:t>
            </a:r>
            <a:r>
              <a:rPr lang="en-US" sz="400" dirty="0"/>
              <a:t/>
            </a:r>
            <a:br>
              <a:rPr lang="en-US" sz="400" dirty="0"/>
            </a:b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Keep US global economic leadership,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including abiding by trade agreements.</a:t>
            </a: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Consider wage </a:t>
            </a:r>
            <a:r>
              <a:rPr lang="en-US" dirty="0" smtClean="0"/>
              <a:t>insurance,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which compensates those who lose jobs ( not just for trade)</a:t>
            </a:r>
            <a:br>
              <a:rPr lang="en-US" sz="2400" dirty="0" smtClean="0"/>
            </a:br>
            <a:r>
              <a:rPr lang="en-US" sz="2400" dirty="0" smtClean="0"/>
              <a:t>and does not penalize taking a new job at lower wage.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on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  <a:endParaRPr lang="en-US" sz="600" strike="sngStrike" dirty="0" smtClean="0"/>
          </a:p>
          <a:p>
            <a:pPr marL="457200" lvl="1" indent="0">
              <a:buNone/>
            </a:pPr>
            <a:r>
              <a:rPr lang="en-US" sz="600" strike="sngStrike" dirty="0" smtClean="0"/>
              <a:t/>
            </a:r>
            <a:br>
              <a:rPr lang="en-US" sz="600" strike="sngStrike" dirty="0" smtClean="0"/>
            </a:br>
            <a:endParaRPr lang="en-US" sz="600" strike="sngStrike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Long-term job losses in some sectors: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manuf</a:t>
            </a:r>
            <a:r>
              <a:rPr lang="en-US" dirty="0" smtClean="0"/>
              <a:t>., ag., &amp; coal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 </a:t>
            </a:r>
            <a:br>
              <a:rPr lang="en-US" sz="900" dirty="0" smtClean="0"/>
            </a:b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Policies targeted toward individual causes of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941637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The </a:t>
            </a:r>
            <a:r>
              <a:rPr lang="en-US" sz="3600" dirty="0"/>
              <a:t>most recent stats </a:t>
            </a:r>
            <a:r>
              <a:rPr lang="en-US" sz="3500" dirty="0" smtClean="0"/>
              <a:t>are positive:</a:t>
            </a:r>
          </a:p>
          <a:p>
            <a:pPr lvl="1"/>
            <a:r>
              <a:rPr lang="en-US" dirty="0" smtClean="0"/>
              <a:t>Real GDP rose 1.9% in 2016 (Q4/Q4), </a:t>
            </a:r>
            <a:r>
              <a:rPr lang="en-US" dirty="0" smtClean="0"/>
              <a:t>and </a:t>
            </a:r>
            <a:r>
              <a:rPr lang="en-US" dirty="0" smtClean="0"/>
              <a:t>in 2015.</a:t>
            </a:r>
          </a:p>
          <a:p>
            <a:pPr lvl="1"/>
            <a:r>
              <a:rPr lang="en-US" dirty="0" smtClean="0"/>
              <a:t>Employment growth has continued stronger: </a:t>
            </a:r>
          </a:p>
          <a:p>
            <a:pPr lvl="2"/>
            <a:r>
              <a:rPr lang="en-US" sz="2200" dirty="0" smtClean="0"/>
              <a:t>January continued the </a:t>
            </a:r>
            <a:r>
              <a:rPr lang="en-US" sz="2200" dirty="0"/>
              <a:t>longest streak of </a:t>
            </a:r>
            <a:r>
              <a:rPr lang="en-US" sz="2200" dirty="0" smtClean="0"/>
              <a:t>job </a:t>
            </a:r>
            <a:r>
              <a:rPr lang="en-US" sz="2200" dirty="0"/>
              <a:t>growth on </a:t>
            </a:r>
            <a:r>
              <a:rPr lang="en-US" sz="2200" dirty="0" smtClean="0"/>
              <a:t>record.</a:t>
            </a:r>
          </a:p>
          <a:p>
            <a:pPr lvl="2"/>
            <a:r>
              <a:rPr lang="en-US" sz="2200" dirty="0" smtClean="0"/>
              <a:t>Altogether, more than 14 million private jobs added since </a:t>
            </a:r>
            <a:r>
              <a:rPr lang="en-US" sz="2200" dirty="0"/>
              <a:t>early </a:t>
            </a:r>
            <a:r>
              <a:rPr lang="en-US" sz="2200" dirty="0" smtClean="0"/>
              <a:t>2010.</a:t>
            </a:r>
          </a:p>
          <a:p>
            <a:pPr lvl="2"/>
            <a:r>
              <a:rPr lang="en-US" sz="2200" dirty="0"/>
              <a:t>Unemployment </a:t>
            </a:r>
            <a:r>
              <a:rPr lang="en-US" sz="2200" dirty="0" smtClean="0"/>
              <a:t>rate down </a:t>
            </a:r>
            <a:r>
              <a:rPr lang="en-US" sz="2200" dirty="0"/>
              <a:t>to </a:t>
            </a:r>
            <a:r>
              <a:rPr lang="en-US" sz="2200" dirty="0" smtClean="0"/>
              <a:t>4.7%, close to full employment.</a:t>
            </a:r>
          </a:p>
          <a:p>
            <a:pPr lvl="1"/>
            <a:r>
              <a:rPr lang="en-US" dirty="0" smtClean="0"/>
              <a:t>Wages rose 2.9 % during 2016.</a:t>
            </a:r>
            <a:endParaRPr lang="en-US" sz="900" dirty="0" smtClean="0"/>
          </a:p>
          <a:p>
            <a:pPr marL="457200" lvl="1" indent="0">
              <a:buNone/>
            </a:pPr>
            <a:endParaRPr lang="en-US" sz="9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0668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 Fed is expected to raise interest rates </a:t>
            </a:r>
          </a:p>
          <a:p>
            <a:r>
              <a:rPr lang="en-US" sz="3200" dirty="0" smtClean="0"/>
              <a:t>3 times in 2017.    Why? </a:t>
            </a:r>
            <a:endParaRPr lang="en-US" sz="3200" dirty="0"/>
          </a:p>
        </p:txBody>
      </p:sp>
      <p:pic>
        <p:nvPicPr>
          <p:cNvPr id="1026" name="Picture 2" descr="Image result for janet yellen federal reserve 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68" y="1752600"/>
            <a:ext cx="2100432" cy="13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1: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286000" y="3124200"/>
            <a:ext cx="760143" cy="2590801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2946246"/>
            <a:ext cx="4800600" cy="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trade deficit as a share of GDP has narrowed.</a:t>
            </a:r>
            <a:endParaRPr lang="en-US" sz="2800" dirty="0"/>
          </a:p>
        </p:txBody>
      </p:sp>
      <p:pic>
        <p:nvPicPr>
          <p:cNvPr id="4098" name="Picture 2" descr="C:\Users\jfrankel\Downloads\fredgraph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7527"/>
            <a:ext cx="8686800" cy="4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029200" y="2743200"/>
            <a:ext cx="3657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Appendix 2: Long-term </a:t>
            </a:r>
            <a:r>
              <a:rPr lang="en-US" sz="3200" dirty="0" smtClean="0"/>
              <a:t>job loss in some sectors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apparel,</a:t>
            </a:r>
          </a:p>
          <a:p>
            <a:pPr lvl="2"/>
            <a:r>
              <a:rPr lang="en-US" sz="2900" dirty="0" smtClean="0"/>
              <a:t>while </a:t>
            </a:r>
            <a:r>
              <a:rPr lang="en-US" sz="2900" dirty="0"/>
              <a:t>leaving </a:t>
            </a:r>
            <a:r>
              <a:rPr lang="en-US" sz="2900" dirty="0" smtClean="0"/>
              <a:t>efficient viable </a:t>
            </a:r>
            <a:r>
              <a:rPr lang="en-US" sz="2900" dirty="0"/>
              <a:t>cores </a:t>
            </a:r>
            <a:r>
              <a:rPr lang="en-US" sz="2900" dirty="0" smtClean="0"/>
              <a:t>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marL="457200" lvl="1" indent="0"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26211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jobs were 32% of the national </a:t>
            </a:r>
            <a:r>
              <a:rPr lang="en-US" sz="2800" dirty="0" smtClean="0"/>
              <a:t>total </a:t>
            </a:r>
            <a:br>
              <a:rPr lang="en-US" sz="2800" dirty="0" smtClean="0"/>
            </a:br>
            <a:r>
              <a:rPr lang="en-US" sz="2800" dirty="0" smtClean="0"/>
              <a:t>in 1950, and had declined to 10</a:t>
            </a:r>
            <a:r>
              <a:rPr lang="en-US" sz="2800" dirty="0"/>
              <a:t>% by </a:t>
            </a:r>
            <a:r>
              <a:rPr lang="en-US" sz="2800" dirty="0" smtClean="0"/>
              <a:t>2010.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Those jobs are not coming back.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output </a:t>
            </a:r>
            <a:r>
              <a:rPr lang="en-US" sz="2800" dirty="0" smtClean="0"/>
              <a:t>rises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2456985"/>
            <a:ext cx="5410200" cy="26670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05000" y="2456985"/>
            <a:ext cx="5181600" cy="2514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73969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as employment falls, reflecting productivity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0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Similarly, we are not going back to</a:t>
            </a:r>
            <a:br>
              <a:rPr lang="en-US" sz="2800" dirty="0" smtClean="0"/>
            </a:br>
            <a:r>
              <a:rPr lang="en-US" sz="2800" dirty="0" smtClean="0"/>
              <a:t>the number of coal miners that were 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Wyoming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particularly arising from </a:t>
            </a:r>
            <a:r>
              <a:rPr lang="en-US" dirty="0" smtClean="0"/>
              <a:t>technological progress, including automation.</a:t>
            </a:r>
            <a:endParaRPr lang="en-US" dirty="0"/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</a:t>
            </a:r>
            <a:r>
              <a:rPr lang="en-US" dirty="0" smtClean="0"/>
              <a:t>up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Appendix 3: For </a:t>
            </a:r>
            <a:r>
              <a:rPr lang="en-US" sz="3000" dirty="0"/>
              <a:t>each of the 8 inequality diagnoses, </a:t>
            </a:r>
            <a:br>
              <a:rPr lang="en-US" sz="3000" dirty="0"/>
            </a:br>
            <a:r>
              <a:rPr lang="en-US" sz="3000" dirty="0"/>
              <a:t>one might think of a targeted policy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1. Trade</a:t>
            </a:r>
          </a:p>
          <a:p>
            <a:pPr lvl="1"/>
            <a:r>
              <a:rPr lang="en-US" sz="2400" dirty="0"/>
              <a:t>Trade Adjustment Assistance or, better yet, wage insurance.</a:t>
            </a:r>
          </a:p>
          <a:p>
            <a:pPr marL="0" indent="0">
              <a:buNone/>
            </a:pPr>
            <a:r>
              <a:rPr lang="en-US" sz="2400" b="1" dirty="0"/>
              <a:t> 2.  Technology   and</a:t>
            </a:r>
            <a:r>
              <a:rPr lang="en-US" sz="2400" dirty="0"/>
              <a:t>   </a:t>
            </a:r>
            <a:r>
              <a:rPr lang="en-US" sz="2400" b="1" dirty="0"/>
              <a:t>3.  education</a:t>
            </a:r>
            <a:endParaRPr lang="en-US" sz="2400" dirty="0"/>
          </a:p>
          <a:p>
            <a:pPr lvl="1"/>
            <a:r>
              <a:rPr lang="en-US" sz="2400" dirty="0"/>
              <a:t>Make college more accessible to lower-income students.</a:t>
            </a:r>
          </a:p>
          <a:p>
            <a:pPr marL="0" indent="0">
              <a:buNone/>
            </a:pPr>
            <a:r>
              <a:rPr lang="en-US" sz="2400" b="1" dirty="0"/>
              <a:t> 4. “Winner-take-all” labor markets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Ra</a:t>
            </a:r>
            <a:r>
              <a:rPr lang="en-US" sz="2400" dirty="0" smtClean="0"/>
              <a:t>ise income </a:t>
            </a:r>
            <a:r>
              <a:rPr lang="en-US" sz="2400" dirty="0"/>
              <a:t>taxes &amp; payroll taxes for the upper 0.1%.</a:t>
            </a:r>
          </a:p>
          <a:p>
            <a:pPr marL="57150" indent="0">
              <a:buNone/>
            </a:pPr>
            <a:r>
              <a:rPr lang="en-US" sz="2400" b="1" dirty="0"/>
              <a:t>5. “Assortative mating”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Education again, especially universal pre-school.</a:t>
            </a:r>
          </a:p>
          <a:p>
            <a:pPr marL="45720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Altogether, the economy has added almost 16 million jobs since early 2010.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:\Users\jfrankel\Downloads\fredgraph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6616"/>
            <a:ext cx="8610600" cy="48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29000" y="2286000"/>
            <a:ext cx="5029200" cy="3048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each of the 8 inequality diagnoses, a targeted policy response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6482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 smtClean="0"/>
              <a:t>6. Corporate monopoly power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More aggressive anti-trust action.</a:t>
            </a:r>
          </a:p>
          <a:p>
            <a:pPr marL="0" indent="0">
              <a:buNone/>
            </a:pPr>
            <a:r>
              <a:rPr lang="en-US" sz="2400" b="1" dirty="0"/>
              <a:t> 7. Executive compensation, especially in finance</a:t>
            </a:r>
            <a:endParaRPr lang="en-US" sz="2400" dirty="0"/>
          </a:p>
          <a:p>
            <a:pPr lvl="1"/>
            <a:r>
              <a:rPr lang="en-US" sz="2400" dirty="0"/>
              <a:t>Reforms such as “say on pay,” separating the function of CEO </a:t>
            </a:r>
            <a:br>
              <a:rPr lang="en-US" sz="2400" dirty="0"/>
            </a:br>
            <a:r>
              <a:rPr lang="en-US" sz="2400" dirty="0"/>
              <a:t>&amp; Chairman of the Board, “claw-back provisions,” and so on;</a:t>
            </a:r>
          </a:p>
          <a:p>
            <a:pPr lvl="1"/>
            <a:r>
              <a:rPr lang="en-US" sz="2400" dirty="0"/>
              <a:t>Continued financial reform, begun under Dodd-Frank</a:t>
            </a:r>
          </a:p>
          <a:p>
            <a:pPr lvl="2"/>
            <a:r>
              <a:rPr lang="en-US" sz="2100" dirty="0"/>
              <a:t>e.g., </a:t>
            </a:r>
            <a:r>
              <a:rPr lang="en-US" sz="2100" dirty="0" smtClean="0"/>
              <a:t>risk-tax </a:t>
            </a:r>
            <a:r>
              <a:rPr lang="en-US" sz="2100" dirty="0"/>
              <a:t>on large financial institutions.</a:t>
            </a:r>
          </a:p>
          <a:p>
            <a:pPr lvl="1"/>
            <a:r>
              <a:rPr lang="en-US" sz="2400" dirty="0"/>
              <a:t>Higher tax rates on the upper 0.1% and, very specifically, eliminating the carried-interest deduction.</a:t>
            </a:r>
          </a:p>
          <a:p>
            <a:pPr marL="0" indent="0">
              <a:buNone/>
            </a:pPr>
            <a:r>
              <a:rPr lang="en-US" sz="2400" b="1" dirty="0"/>
              <a:t> 8.  Piketty’s wealth accumulation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-- Inheritance tax, at least on estates above $5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(I) If the economy is in such good shape,</a:t>
            </a:r>
            <a:br>
              <a:rPr lang="en-US" sz="3600" dirty="0" smtClean="0"/>
            </a:br>
            <a:r>
              <a:rPr lang="en-US" sz="3600" dirty="0" smtClean="0"/>
              <a:t>why has there been such discontent?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819400"/>
            <a:ext cx="38481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obvious answer: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982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the </a:t>
            </a:r>
            <a:r>
              <a:rPr lang="en-US" sz="3200" dirty="0"/>
              <a:t>typical American </a:t>
            </a:r>
            <a:r>
              <a:rPr lang="en-US" sz="3200" dirty="0" smtClean="0"/>
              <a:t>has </a:t>
            </a:r>
            <a:r>
              <a:rPr lang="en-US" sz="3200" dirty="0"/>
              <a:t>not </a:t>
            </a:r>
            <a:r>
              <a:rPr lang="en-US" sz="3200" dirty="0" smtClean="0"/>
              <a:t>been good: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3809999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typical Americans has </a:t>
            </a:r>
            <a:r>
              <a:rPr lang="en-US" sz="3200" dirty="0"/>
              <a:t>not </a:t>
            </a:r>
            <a:r>
              <a:rPr lang="en-US" sz="3200" dirty="0" smtClean="0"/>
              <a:t>been good.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5105399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Since 2000, the gains have gone to those at the top.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0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median family income is still below 2000!</a:t>
            </a:r>
            <a:endParaRPr lang="en-US" sz="28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371600"/>
            <a:ext cx="8382000" cy="42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1933047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49332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9083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49124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8599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even though median income rose </a:t>
            </a:r>
            <a:r>
              <a:rPr lang="en-US" sz="2200" dirty="0"/>
              <a:t>5.2% in 2015, the fastest </a:t>
            </a:r>
            <a:r>
              <a:rPr lang="en-US" sz="2200" dirty="0" smtClean="0"/>
              <a:t>ever; </a:t>
            </a:r>
            <a:br>
              <a:rPr lang="en-US" sz="2200" dirty="0" smtClean="0"/>
            </a:br>
            <a:r>
              <a:rPr lang="en-US" sz="2200" dirty="0" smtClean="0"/>
              <a:t>and the poverty rate fell from </a:t>
            </a:r>
            <a:r>
              <a:rPr lang="en-US" sz="2200" dirty="0"/>
              <a:t>14.8% to 13.5</a:t>
            </a:r>
            <a:r>
              <a:rPr lang="en-US" sz="2200" dirty="0" smtClean="0"/>
              <a:t>%, </a:t>
            </a:r>
            <a:r>
              <a:rPr lang="en-US" sz="2200" dirty="0"/>
              <a:t>the largest drop since 1968.</a:t>
            </a:r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</a:t>
            </a:r>
            <a:r>
              <a:rPr lang="en-US" sz="2900" dirty="0" smtClean="0"/>
              <a:t>been rising </a:t>
            </a:r>
            <a:r>
              <a:rPr lang="en-US" sz="2900" dirty="0"/>
              <a:t>since 1980, and is now back to the </a:t>
            </a:r>
            <a:r>
              <a:rPr lang="en-US" sz="2900" dirty="0" smtClean="0"/>
              <a:t>1920s level.</a:t>
            </a:r>
            <a:endParaRPr lang="en-US" sz="2900" dirty="0"/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38800" y="3810000"/>
            <a:ext cx="2286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So, yes, ordinary </a:t>
            </a:r>
            <a:r>
              <a:rPr lang="en-US" dirty="0"/>
              <a:t>Americans </a:t>
            </a:r>
            <a:r>
              <a:rPr lang="en-US" dirty="0" smtClean="0"/>
              <a:t>have been </a:t>
            </a:r>
            <a:br>
              <a:rPr lang="en-US" dirty="0" smtClean="0"/>
            </a:br>
            <a:r>
              <a:rPr lang="en-US" dirty="0" smtClean="0"/>
              <a:t>left </a:t>
            </a:r>
            <a:r>
              <a:rPr lang="en-US" dirty="0"/>
              <a:t>behind </a:t>
            </a:r>
            <a:r>
              <a:rPr lang="en-US" dirty="0" smtClean="0"/>
              <a:t>in </a:t>
            </a:r>
            <a:r>
              <a:rPr lang="en-US" dirty="0"/>
              <a:t>the modern </a:t>
            </a:r>
            <a:r>
              <a:rPr lang="en-US" dirty="0" smtClean="0"/>
              <a:t>economy.</a:t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Ten </a:t>
            </a:r>
            <a:r>
              <a:rPr lang="en-US" dirty="0" smtClean="0"/>
              <a:t>reasons why </a:t>
            </a:r>
            <a:r>
              <a:rPr lang="en-US" dirty="0" smtClean="0"/>
              <a:t>US </a:t>
            </a:r>
            <a:r>
              <a:rPr lang="en-US" dirty="0" smtClean="0"/>
              <a:t>inequality </a:t>
            </a:r>
            <a:r>
              <a:rPr lang="en-US" dirty="0" smtClean="0"/>
              <a:t>has risen.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Ten policy proposals to help share a growing economic pie more equally</a:t>
            </a:r>
            <a:r>
              <a:rPr lang="en-US" sz="2000" dirty="0" smtClean="0"/>
              <a:t>.</a:t>
            </a:r>
            <a:endParaRPr lang="en-US" sz="2000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(II) Why </a:t>
            </a:r>
            <a:r>
              <a:rPr lang="en-US" sz="3200" dirty="0"/>
              <a:t>has inequality risen in the US</a:t>
            </a:r>
            <a:r>
              <a:rPr lang="en-US" sz="3200" dirty="0" smtClean="0"/>
              <a:t>?  Ten reasons.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</a:t>
            </a:r>
            <a:r>
              <a:rPr lang="en-US" dirty="0" smtClean="0"/>
              <a:t>role, along with: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more</a:t>
            </a:r>
            <a:r>
              <a:rPr lang="en-US" dirty="0" smtClean="0"/>
              <a:t> </a:t>
            </a:r>
            <a:r>
              <a:rPr lang="en-US" dirty="0"/>
              <a:t>corporate </a:t>
            </a:r>
            <a:r>
              <a:rPr lang="en-US" dirty="0" smtClean="0"/>
              <a:t>monopoly power (higher “rents”),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nd “excessive</a:t>
            </a:r>
            <a:r>
              <a:rPr lang="en-US" dirty="0" smtClean="0"/>
              <a:t>” </a:t>
            </a:r>
            <a:r>
              <a:rPr lang="en-US" dirty="0"/>
              <a:t>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tax cuts for the rich in early 1980s &amp; 2000s.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1131</Words>
  <Application>Microsoft Office PowerPoint</Application>
  <PresentationFormat>On-screen Show (4:3)</PresentationFormat>
  <Paragraphs>275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“An Economy That Works  for All Americans”</vt:lpstr>
      <vt:lpstr>“An Economy That Works for All Americans” *</vt:lpstr>
      <vt:lpstr>Current state of the economy</vt:lpstr>
      <vt:lpstr>Altogether, the economy has added almost 16 million jobs since early 2010.</vt:lpstr>
      <vt:lpstr>(I) If the economy is in such good shape, why has there been such discontent?</vt:lpstr>
      <vt:lpstr>Real median family income is still below 2000!</vt:lpstr>
      <vt:lpstr>The share of US income going to the top has been rising since 1980, and is now back to the 1920s level.</vt:lpstr>
      <vt:lpstr>Overview</vt:lpstr>
      <vt:lpstr>(II) Why has inequality risen in the US?  Ten reasons. </vt:lpstr>
      <vt:lpstr>1. Trade probably does play a role</vt:lpstr>
      <vt:lpstr>2. Technology raises demand for “skilled” vs. “unskilled” workers, as shown by widening wage gap.</vt:lpstr>
      <vt:lpstr>3. The trend in years of education slowed during 1981-2012.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Supporting Piketty:  The share of wealth at the top  has also been rising.</vt:lpstr>
      <vt:lpstr>On the other hand, the big increase in inequality has been within labor (and within capital).</vt:lpstr>
      <vt:lpstr>What weights should we place on each of these factors in explaining increased inequality?</vt:lpstr>
      <vt:lpstr>(III) Ten policy proposals to promote  An Economy That Works for All Americans</vt:lpstr>
      <vt:lpstr>1. Keep the Affordable Care Act which has sharply reduced the percentage of Americans lacking health insurance, and is fully funded.</vt:lpstr>
      <vt:lpstr>2. Retain intelligent financial regulation</vt:lpstr>
      <vt:lpstr>3: Address the long-term rise in household debt: housing, auto, &amp; student loans</vt:lpstr>
      <vt:lpstr>Address household debt: housing, auto &amp; student loans, continued</vt:lpstr>
      <vt:lpstr>4. Reform the tax system </vt:lpstr>
      <vt:lpstr>5. Put social security on a sound footing</vt:lpstr>
      <vt:lpstr>The last 4 of the 10 policy proposals to promote  An Economy That Works for All Americans</vt:lpstr>
      <vt:lpstr>An Economy That Works  for All Americans</vt:lpstr>
      <vt:lpstr>Appendices</vt:lpstr>
      <vt:lpstr>Appendix 1: More on macroeconomic developments</vt:lpstr>
      <vt:lpstr>Employment growth has been steady since early 2010.  The private sector has added 15 ½ million jobs in the last 81 months.</vt:lpstr>
      <vt:lpstr>The budget deficit has come down since 2009.</vt:lpstr>
      <vt:lpstr>The trade deficit as a share of GDP has narrowed.</vt:lpstr>
      <vt:lpstr>Appendix 2: Long-term job loss in some sectors</vt:lpstr>
      <vt:lpstr>Manufacturing jobs were 32% of the national total  in 1950, and had declined to 10% by 2010.</vt:lpstr>
      <vt:lpstr>Manufacturing output rises</vt:lpstr>
      <vt:lpstr>Similarly, we are not going back to the number of coal miners that were employed in 1923.</vt:lpstr>
      <vt:lpstr>Some reasons for employment shifts</vt:lpstr>
      <vt:lpstr>Appendix 3: For each of the 8 inequality diagnoses,  one might think of a targeted policy response:</vt:lpstr>
      <vt:lpstr>For each of the 8 inequality diagnoses, a targeted policy response continued: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itfsa</cp:lastModifiedBy>
  <cp:revision>115</cp:revision>
  <cp:lastPrinted>2017-02-22T19:45:31Z</cp:lastPrinted>
  <dcterms:created xsi:type="dcterms:W3CDTF">2016-11-30T23:53:08Z</dcterms:created>
  <dcterms:modified xsi:type="dcterms:W3CDTF">2017-02-22T19:47:38Z</dcterms:modified>
</cp:coreProperties>
</file>