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90" r:id="rId3"/>
    <p:sldId id="258" r:id="rId4"/>
    <p:sldId id="261" r:id="rId5"/>
    <p:sldId id="280" r:id="rId6"/>
    <p:sldId id="260" r:id="rId7"/>
    <p:sldId id="291" r:id="rId8"/>
    <p:sldId id="281" r:id="rId9"/>
    <p:sldId id="284" r:id="rId10"/>
    <p:sldId id="307" r:id="rId11"/>
    <p:sldId id="274" r:id="rId12"/>
    <p:sldId id="275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265" r:id="rId21"/>
    <p:sldId id="305" r:id="rId22"/>
    <p:sldId id="282" r:id="rId23"/>
    <p:sldId id="303" r:id="rId24"/>
    <p:sldId id="304" r:id="rId25"/>
    <p:sldId id="283" r:id="rId26"/>
    <p:sldId id="302" r:id="rId27"/>
    <p:sldId id="306" r:id="rId28"/>
    <p:sldId id="276" r:id="rId29"/>
    <p:sldId id="266" r:id="rId30"/>
    <p:sldId id="272" r:id="rId31"/>
    <p:sldId id="273" r:id="rId32"/>
    <p:sldId id="262" r:id="rId33"/>
    <p:sldId id="287" r:id="rId34"/>
    <p:sldId id="288" r:id="rId35"/>
    <p:sldId id="285" r:id="rId36"/>
    <p:sldId id="289" r:id="rId37"/>
    <p:sldId id="286" r:id="rId38"/>
    <p:sldId id="300" r:id="rId39"/>
    <p:sldId id="301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B15"/>
    <a:srgbClr val="00642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45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D7B394-E073-4E59-81DB-043B6263E67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7E73B8-353B-414A-A0B9-3C2622115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295AD-5B97-47BD-ABA4-214A8C86A43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3155-B6B8-4B01-97E6-BF8D04525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A61F-DFBB-4E7C-ADDF-E7E7DBFB536E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3C2A-67AA-454F-936E-BEC1B762CB4D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0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DB52-5481-4003-A436-56C169CB81C7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E06-5879-41DE-9458-627BC3C2DB38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D8-3510-41A1-861E-7DC47A754D0A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966D-2DB6-4907-981B-2073E6C8855F}" type="datetime1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E94-7037-471E-8BC3-536B3F8E9B26}" type="datetime1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18D-8C2A-44A6-9A0F-0F52EFE56BE4}" type="datetime1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AE76-CAC9-498F-9A38-6AEC0081D788}" type="datetime1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A5E-CAFA-4394-9B17-4D5946AEDBA8}" type="datetime1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466C-D56C-45F4-A679-8A3758E1D747}" type="datetime1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99D3-48FC-4AC5-8486-73841A83D572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An </a:t>
            </a:r>
            <a:r>
              <a:rPr lang="en-US" b="1" i="1" dirty="0" smtClean="0"/>
              <a:t>Economy That Works </a:t>
            </a:r>
            <a:br>
              <a:rPr lang="en-US" b="1" i="1" dirty="0" smtClean="0"/>
            </a:br>
            <a:r>
              <a:rPr lang="en-US" b="1" i="1" dirty="0" smtClean="0"/>
              <a:t>for All </a:t>
            </a:r>
            <a:r>
              <a:rPr lang="en-US" b="1" i="1" dirty="0" smtClean="0"/>
              <a:t>Americans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458200" cy="3733800"/>
          </a:xfrm>
        </p:spPr>
        <p:txBody>
          <a:bodyPr>
            <a:normAutofit fontScale="55000" lnSpcReduction="20000"/>
          </a:bodyPr>
          <a:lstStyle/>
          <a:p>
            <a:r>
              <a:rPr lang="en-US" sz="7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Jeffrey Frankel</a:t>
            </a:r>
          </a:p>
          <a:p>
            <a:r>
              <a:rPr lang="en-US" sz="5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Harpel Professor of Capital Formation and Growth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5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5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5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6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Harvard </a:t>
            </a:r>
            <a:r>
              <a:rPr lang="en-US" sz="6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Institute</a:t>
            </a:r>
            <a:br>
              <a:rPr lang="en-US" sz="6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6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6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 in </a:t>
            </a:r>
            <a:r>
              <a:rPr lang="en-US" sz="6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Retirement</a:t>
            </a:r>
          </a:p>
          <a:p>
            <a:r>
              <a:rPr lang="en-US" sz="5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 24, 2017</a:t>
            </a:r>
            <a:endParaRPr lang="en-US" sz="5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4100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898" y="3679902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1. </a:t>
            </a:r>
            <a:r>
              <a:rPr lang="en-US" sz="3100" dirty="0"/>
              <a:t>Trade probably does play a </a:t>
            </a:r>
            <a:r>
              <a:rPr lang="en-US" sz="3100" dirty="0" smtClean="0"/>
              <a:t>role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Import competition </a:t>
            </a:r>
            <a:r>
              <a:rPr lang="en-US" sz="3000" dirty="0" smtClean="0"/>
              <a:t>has certainly hurt some workers,</a:t>
            </a:r>
            <a:endParaRPr lang="en-US" sz="3000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s in the </a:t>
            </a:r>
            <a:r>
              <a:rPr lang="en-US" dirty="0" smtClean="0"/>
              <a:t>clothing &amp; </a:t>
            </a:r>
            <a:r>
              <a:rPr lang="en-US" dirty="0" smtClean="0"/>
              <a:t>steel industries.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3000" dirty="0" smtClean="0"/>
              <a:t>But trade also has benefits:</a:t>
            </a:r>
          </a:p>
          <a:p>
            <a:pPr lvl="1"/>
            <a:r>
              <a:rPr lang="en-US" dirty="0" smtClean="0"/>
              <a:t>Imported goods lower costs to consumers, </a:t>
            </a:r>
            <a:br>
              <a:rPr lang="en-US" dirty="0" smtClean="0"/>
            </a:br>
            <a:r>
              <a:rPr lang="en-US" dirty="0" smtClean="0"/>
              <a:t>especially low-income consumers.</a:t>
            </a:r>
          </a:p>
          <a:p>
            <a:pPr lvl="1"/>
            <a:r>
              <a:rPr lang="en-US" dirty="0" smtClean="0"/>
              <a:t>Imported components keep costs low for US firms,</a:t>
            </a:r>
          </a:p>
          <a:p>
            <a:pPr lvl="2"/>
            <a:r>
              <a:rPr lang="en-US" dirty="0" smtClean="0"/>
              <a:t>e.g., allowing US autos to remain globally competitive.</a:t>
            </a:r>
          </a:p>
          <a:p>
            <a:pPr lvl="1"/>
            <a:r>
              <a:rPr lang="en-US" dirty="0"/>
              <a:t>Exports create new jobs</a:t>
            </a:r>
          </a:p>
          <a:p>
            <a:pPr lvl="2"/>
            <a:r>
              <a:rPr lang="en-US" dirty="0" smtClean="0"/>
              <a:t>which </a:t>
            </a:r>
            <a:r>
              <a:rPr lang="en-US" dirty="0"/>
              <a:t>tend to pay </a:t>
            </a:r>
            <a:r>
              <a:rPr lang="en-US" dirty="0" smtClean="0"/>
              <a:t>12% more </a:t>
            </a:r>
            <a:r>
              <a:rPr lang="en-US" dirty="0"/>
              <a:t>than average jobs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Image result for international tr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2152185" cy="10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4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2. Technology raises demand for “skilled”</a:t>
            </a:r>
            <a:r>
              <a:rPr lang="en-US" sz="1400" dirty="0" smtClean="0"/>
              <a:t> </a:t>
            </a:r>
            <a:r>
              <a:rPr lang="en-US" sz="2400" dirty="0" smtClean="0"/>
              <a:t>vs.</a:t>
            </a:r>
            <a:r>
              <a:rPr lang="en-US" sz="1400" dirty="0" smtClean="0"/>
              <a:t> </a:t>
            </a:r>
            <a:r>
              <a:rPr lang="en-US" sz="3000" dirty="0" smtClean="0"/>
              <a:t>“unskilled” workers, as shown </a:t>
            </a:r>
            <a:r>
              <a:rPr lang="en-US" sz="3000" dirty="0"/>
              <a:t>by </a:t>
            </a:r>
            <a:r>
              <a:rPr lang="en-US" sz="3000" dirty="0" smtClean="0"/>
              <a:t>widening wage gap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799"/>
            <a:ext cx="8305800" cy="525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99125" y="6626423"/>
            <a:ext cx="2811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Fig.10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52600" y="2590800"/>
            <a:ext cx="6324600" cy="22856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s.wsj.net/public/resources/images/DE-AW749_vw_usa_G_20130918151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57" y="3973551"/>
            <a:ext cx="3087210" cy="20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3. The trend in years of education slowed during 1981-2012.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2" y="1905000"/>
            <a:ext cx="7479858" cy="47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9584" y="6550223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Fig.11.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140604" y="3549804"/>
            <a:ext cx="1869294" cy="86177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Trend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1981 – 2012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= 1951+30 to 1982+30.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808" y="3405426"/>
            <a:ext cx="2021694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Trend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1906 – 1981</a:t>
            </a:r>
            <a:r>
              <a:rPr lang="en-US" sz="1400" b="1" dirty="0" smtClean="0">
                <a:solidFill>
                  <a:srgbClr val="0070C0"/>
                </a:solidFill>
              </a:rPr>
              <a:t/>
            </a:r>
            <a:br>
              <a:rPr lang="en-US" sz="1400" b="1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>= 1876+30 to 1951+30.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832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Average Years of Schooling at Age 30, U.S. Native-Born, by Year of Birth, 1876-1982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43600" y="3276600"/>
            <a:ext cx="1905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2" descr="Image result for swarthmore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66974"/>
            <a:ext cx="2045711" cy="15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1295400" y="3733800"/>
            <a:ext cx="4419600" cy="194960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6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4. “Winner take all” labor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91201"/>
            <a:ext cx="8382000" cy="1142999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dirty="0"/>
              <a:t>Taylor Swift earned $170 million last year, making her </a:t>
            </a:r>
            <a:br>
              <a:rPr lang="en-US" dirty="0"/>
            </a:br>
            <a:r>
              <a:rPr lang="en-US" dirty="0"/>
              <a:t>the world’s highest paid celebrity (according to </a:t>
            </a:r>
            <a:r>
              <a:rPr lang="en-US" i="1" dirty="0"/>
              <a:t>Forbes</a:t>
            </a:r>
            <a:r>
              <a:rPr lang="en-US" dirty="0"/>
              <a:t>). </a:t>
            </a:r>
          </a:p>
        </p:txBody>
      </p:sp>
      <p:pic>
        <p:nvPicPr>
          <p:cNvPr id="1026" name="Picture 2" descr="Image result for taylor swift si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90" y="1270396"/>
            <a:ext cx="6575810" cy="43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900" dirty="0"/>
              <a:t>5. “Assortative mating”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2800" dirty="0"/>
              <a:t>Crudely put: highly educated </a:t>
            </a:r>
            <a:r>
              <a:rPr lang="en-US" sz="2800" dirty="0" smtClean="0"/>
              <a:t>,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highly paid, </a:t>
            </a:r>
            <a:r>
              <a:rPr lang="en-US" sz="2800" dirty="0"/>
              <a:t>male professionals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used </a:t>
            </a:r>
            <a:r>
              <a:rPr lang="en-US" sz="2800" dirty="0"/>
              <a:t>to marry their </a:t>
            </a:r>
            <a:r>
              <a:rPr lang="en-US" sz="2800" dirty="0" smtClean="0"/>
              <a:t>secretaries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lvl="2" indent="0">
              <a:buNone/>
            </a:pPr>
            <a:endParaRPr lang="en-US" sz="3600" dirty="0"/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but now are more likely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marry </a:t>
            </a:r>
            <a:r>
              <a:rPr lang="en-US" sz="2800" dirty="0" smtClean="0"/>
              <a:t>highly </a:t>
            </a:r>
            <a:r>
              <a:rPr lang="en-US" sz="2800" dirty="0"/>
              <a:t>educated </a:t>
            </a:r>
            <a:r>
              <a:rPr lang="en-US" sz="2800" dirty="0" smtClean="0"/>
              <a:t>&amp; </a:t>
            </a:r>
            <a:r>
              <a:rPr lang="en-US" sz="2800" dirty="0"/>
              <a:t>(relatively) highly paid </a:t>
            </a:r>
            <a:r>
              <a:rPr lang="en-US" sz="2800" dirty="0" smtClean="0"/>
              <a:t>women.</a:t>
            </a: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couple passes the advantages on to their children.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1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6. The share of US national income going to labor</a:t>
            </a:r>
            <a:br>
              <a:rPr lang="en-US" sz="3100" dirty="0"/>
            </a:br>
            <a:r>
              <a:rPr lang="en-US" sz="3100" dirty="0"/>
              <a:t>has declined since 2000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 part due to increased market power of firms, says Furman.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9" y="1905000"/>
            <a:ext cx="690335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6553200"/>
            <a:ext cx="3319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Fig.13. 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86563" y="3505200"/>
            <a:ext cx="1252437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7. Excessive compensation?</a:t>
            </a:r>
            <a:br>
              <a:rPr lang="en-US" sz="2800" dirty="0"/>
            </a:br>
            <a:r>
              <a:rPr lang="en-US" sz="2800" dirty="0"/>
              <a:t>Many top-1%-</a:t>
            </a:r>
            <a:r>
              <a:rPr lang="en-US" sz="2800" dirty="0" err="1"/>
              <a:t>ers</a:t>
            </a:r>
            <a:r>
              <a:rPr lang="en-US" sz="2800" dirty="0"/>
              <a:t> are executives and/or in finance.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1" y="1828800"/>
            <a:ext cx="81232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9400" y="6550223"/>
            <a:ext cx="3223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Fig.4a.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Composition of Top 1 Percent Income Share by Primary Occupation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52600" y="2286000"/>
            <a:ext cx="1219200" cy="1905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8. Supporting Piketty:  The share of wealth at the top </a:t>
            </a:r>
            <a:br>
              <a:rPr lang="en-US" sz="2800" dirty="0"/>
            </a:br>
            <a:r>
              <a:rPr lang="en-US" sz="2800" dirty="0"/>
              <a:t>has also been rising.</a:t>
            </a:r>
          </a:p>
        </p:txBody>
      </p:sp>
      <p:pic>
        <p:nvPicPr>
          <p:cNvPr id="4098" name="Picture 2" descr="Wealth Concentration Has Been Rising Toward Early 20th Century Leve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1148"/>
            <a:ext cx="6387059" cy="49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96459" y="3962400"/>
            <a:ext cx="1905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 descr="Image result for monopoly ga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83" y="1676400"/>
            <a:ext cx="2313811" cy="161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95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 the other hand, the big increase in inequality</a:t>
            </a:r>
            <a:br>
              <a:rPr lang="en-US" sz="2800" dirty="0"/>
            </a:br>
            <a:r>
              <a:rPr lang="en-US" sz="2800" dirty="0"/>
              <a:t>has been </a:t>
            </a:r>
            <a:r>
              <a:rPr lang="en-US" sz="2800" i="1" dirty="0"/>
              <a:t>within</a:t>
            </a:r>
            <a:r>
              <a:rPr lang="en-US" sz="2800" dirty="0"/>
              <a:t> labor (and within capital).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600200"/>
            <a:ext cx="6366900" cy="490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6003" y="6474023"/>
            <a:ext cx="3322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Fig.15. 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8800" y="2667000"/>
            <a:ext cx="51816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28800" y="4495800"/>
            <a:ext cx="51816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What weights should we place on </a:t>
            </a:r>
            <a:r>
              <a:rPr lang="en-US" sz="3600" dirty="0" smtClean="0"/>
              <a:t>each</a:t>
            </a:r>
            <a:br>
              <a:rPr lang="en-US" sz="3600" dirty="0" smtClean="0"/>
            </a:br>
            <a:r>
              <a:rPr lang="en-US" sz="3600" dirty="0" smtClean="0"/>
              <a:t>of </a:t>
            </a:r>
            <a:r>
              <a:rPr lang="en-US" sz="3600" dirty="0"/>
              <a:t>these </a:t>
            </a:r>
            <a:r>
              <a:rPr lang="en-US" sz="3600" dirty="0" smtClean="0"/>
              <a:t>factors </a:t>
            </a:r>
            <a:r>
              <a:rPr lang="en-US" sz="3600" dirty="0"/>
              <a:t>in explaining increased inequality?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 don’t know.   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  <a:p>
            <a:r>
              <a:rPr lang="en-US" sz="2800" dirty="0"/>
              <a:t>Probably all </a:t>
            </a:r>
            <a:r>
              <a:rPr lang="en-US" sz="2800" dirty="0" smtClean="0"/>
              <a:t>merit </a:t>
            </a:r>
            <a:r>
              <a:rPr lang="en-US" sz="2800" dirty="0"/>
              <a:t>some weight:</a:t>
            </a:r>
          </a:p>
          <a:p>
            <a:pPr lvl="1"/>
            <a:r>
              <a:rPr lang="en-US" sz="2600" dirty="0"/>
              <a:t>Trade, </a:t>
            </a:r>
          </a:p>
          <a:p>
            <a:pPr lvl="1"/>
            <a:r>
              <a:rPr lang="en-US" sz="2600" dirty="0" smtClean="0"/>
              <a:t>technology</a:t>
            </a:r>
            <a:r>
              <a:rPr lang="en-US" sz="2600" dirty="0"/>
              <a:t>, education, </a:t>
            </a:r>
            <a:endParaRPr lang="en-US" sz="2600" dirty="0" smtClean="0"/>
          </a:p>
          <a:p>
            <a:pPr lvl="1"/>
            <a:r>
              <a:rPr lang="en-US" sz="2600" dirty="0" smtClean="0"/>
              <a:t>winner-take-all</a:t>
            </a:r>
            <a:r>
              <a:rPr lang="en-US" sz="2600" dirty="0"/>
              <a:t>, </a:t>
            </a:r>
            <a:endParaRPr lang="en-US" sz="2600" dirty="0" smtClean="0"/>
          </a:p>
          <a:p>
            <a:pPr lvl="1"/>
            <a:r>
              <a:rPr lang="en-US" sz="2600" dirty="0" smtClean="0"/>
              <a:t>assortative </a:t>
            </a:r>
            <a:r>
              <a:rPr lang="en-US" sz="2600" dirty="0"/>
              <a:t>mating, </a:t>
            </a:r>
            <a:endParaRPr lang="en-US" sz="2600" dirty="0" smtClean="0"/>
          </a:p>
          <a:p>
            <a:pPr lvl="1"/>
            <a:r>
              <a:rPr lang="en-US" sz="2600" dirty="0" smtClean="0"/>
              <a:t>rents</a:t>
            </a:r>
            <a:r>
              <a:rPr lang="en-US" sz="2600" dirty="0"/>
              <a:t>, executive compensation, </a:t>
            </a:r>
            <a:endParaRPr lang="en-US" sz="2600" dirty="0" smtClean="0"/>
          </a:p>
          <a:p>
            <a:pPr lvl="1"/>
            <a:r>
              <a:rPr lang="en-US" sz="2600" dirty="0" smtClean="0"/>
              <a:t>and wealth </a:t>
            </a:r>
            <a:r>
              <a:rPr lang="en-US" sz="2600" dirty="0"/>
              <a:t>accumulation</a:t>
            </a:r>
            <a:r>
              <a:rPr lang="en-US" sz="2600" dirty="0" smtClean="0"/>
              <a:t>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  <a:p>
            <a:r>
              <a:rPr lang="en-US" sz="2800" dirty="0"/>
              <a:t>Surely one must diagnose the cause before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deciding on </a:t>
            </a:r>
            <a:r>
              <a:rPr lang="en-US" sz="2800" dirty="0"/>
              <a:t>the corresponding remedy</a:t>
            </a:r>
            <a:r>
              <a:rPr lang="en-US" sz="2800" dirty="0" smtClean="0"/>
              <a:t>?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  <a:p>
            <a:r>
              <a:rPr lang="en-US" sz="2800" dirty="0"/>
              <a:t>No, I don’t think one has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 descr="Image result for monopoly ga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32" y="4114800"/>
            <a:ext cx="1374584" cy="9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48" y="3815375"/>
            <a:ext cx="149678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taylor swift sing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47" y="3331925"/>
            <a:ext cx="1239644" cy="82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swarthmore colle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14" y="2686661"/>
            <a:ext cx="1396186" cy="10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.wsj.net/public/resources/images/DE-AW749_vw_usa_G_201309181515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11" y="2686661"/>
            <a:ext cx="1569289" cy="10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international tra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41" y="2519470"/>
            <a:ext cx="1514260" cy="7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6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“An Economy That Works </a:t>
            </a:r>
            <a:r>
              <a:rPr lang="en-US" sz="3600" dirty="0" smtClean="0"/>
              <a:t>for </a:t>
            </a:r>
            <a:r>
              <a:rPr lang="en-US" sz="3600" dirty="0"/>
              <a:t>All </a:t>
            </a:r>
            <a:r>
              <a:rPr lang="en-US" sz="3600" dirty="0" smtClean="0"/>
              <a:t>Americans”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200400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Are ordinary Americans being left behind </a:t>
            </a:r>
            <a:br>
              <a:rPr lang="en-US" dirty="0" smtClean="0"/>
            </a:br>
            <a:r>
              <a:rPr lang="en-US" dirty="0" smtClean="0"/>
              <a:t>in the modern economy?</a:t>
            </a:r>
            <a:endParaRPr lang="en-US" sz="2000" dirty="0" smtClean="0"/>
          </a:p>
          <a:p>
            <a:pPr marL="514350" indent="-514350">
              <a:buFont typeface="+mj-lt"/>
              <a:buAutoNum type="romanUcPeriod"/>
            </a:pPr>
            <a:endParaRPr lang="en-US" sz="20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If so, why?</a:t>
            </a:r>
            <a:endParaRPr lang="en-US" sz="2000" dirty="0" smtClean="0"/>
          </a:p>
          <a:p>
            <a:pPr marL="514350" indent="-514350">
              <a:buFont typeface="+mj-lt"/>
              <a:buAutoNum type="romanUcPeriod"/>
            </a:pPr>
            <a:endParaRPr lang="en-US" sz="20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And what is to be done about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583066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 </a:t>
            </a:r>
            <a:r>
              <a:rPr lang="en-US" dirty="0"/>
              <a:t>The title comes from a session at the Harvard Bipartisan </a:t>
            </a:r>
            <a:r>
              <a:rPr lang="en-US" dirty="0" smtClean="0"/>
              <a:t>Program for </a:t>
            </a:r>
            <a:r>
              <a:rPr lang="en-US" dirty="0"/>
              <a:t>Newly Elected Members of Congress, </a:t>
            </a:r>
            <a:r>
              <a:rPr lang="en-US" dirty="0" smtClean="0"/>
              <a:t>HKS, December </a:t>
            </a:r>
            <a:r>
              <a:rPr lang="en-US" dirty="0"/>
              <a:t>7, 2016.</a:t>
            </a:r>
          </a:p>
        </p:txBody>
      </p:sp>
    </p:spTree>
    <p:extLst>
      <p:ext uri="{BB962C8B-B14F-4D97-AF65-F5344CB8AC3E}">
        <p14:creationId xmlns:p14="http://schemas.microsoft.com/office/powerpoint/2010/main" val="374338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(III) Ten policy proposals to promote </a:t>
            </a:r>
            <a:br>
              <a:rPr lang="en-US" sz="3400" dirty="0" smtClean="0"/>
            </a:br>
            <a:r>
              <a:rPr lang="en-US" sz="3200" dirty="0" smtClean="0"/>
              <a:t>An Economy That Works for All Americans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3999"/>
            <a:ext cx="8915400" cy="5334001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Expand, don’t reduce, the health-insured population.</a:t>
            </a:r>
            <a:r>
              <a:rPr lang="en-US" sz="200" dirty="0" smtClean="0"/>
              <a:t/>
            </a:r>
            <a:br>
              <a:rPr lang="en-US" sz="200" dirty="0" smtClean="0"/>
            </a:br>
            <a:endParaRPr lang="en-US" sz="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Strengthen, don’t weaken, US financial regulation.</a:t>
            </a:r>
            <a:r>
              <a:rPr lang="en-US" sz="200" dirty="0" smtClean="0"/>
              <a:t/>
            </a:r>
            <a:br>
              <a:rPr lang="en-US" sz="200" dirty="0" smtClean="0"/>
            </a:br>
            <a:endParaRPr lang="en-US" sz="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Address </a:t>
            </a:r>
            <a:r>
              <a:rPr lang="en-US" sz="3300" dirty="0"/>
              <a:t>the long-term rise in household </a:t>
            </a:r>
            <a:r>
              <a:rPr lang="en-US" sz="3300" dirty="0" smtClean="0"/>
              <a:t>debt.</a:t>
            </a:r>
            <a:r>
              <a:rPr lang="en-US" sz="200" dirty="0" smtClean="0"/>
              <a:t/>
            </a:r>
            <a:br>
              <a:rPr lang="en-US" sz="200" dirty="0" smtClean="0"/>
            </a:br>
            <a:r>
              <a:rPr lang="en-US" sz="200" dirty="0" smtClean="0"/>
              <a:t/>
            </a:r>
            <a:br>
              <a:rPr lang="en-US" sz="200" dirty="0" smtClean="0"/>
            </a:br>
            <a:endParaRPr lang="en-US" sz="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Reform the tax system </a:t>
            </a:r>
            <a:r>
              <a:rPr lang="en-US" sz="200" dirty="0" smtClean="0"/>
              <a:t/>
            </a:r>
            <a:br>
              <a:rPr lang="en-US" sz="200" dirty="0" smtClean="0"/>
            </a:br>
            <a:endParaRPr lang="en-US" sz="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Put social security on a sound footing.</a:t>
            </a:r>
            <a:r>
              <a:rPr lang="en-US" sz="200" dirty="0" smtClean="0"/>
              <a:t/>
            </a:r>
            <a:br>
              <a:rPr lang="en-US" sz="200" dirty="0" smtClean="0"/>
            </a:br>
            <a:endParaRPr lang="en-US" sz="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Increase infrastructure spending.</a:t>
            </a:r>
            <a:r>
              <a:rPr lang="en-US" sz="500" dirty="0"/>
              <a:t/>
            </a:r>
            <a:br>
              <a:rPr lang="en-US" sz="500" dirty="0"/>
            </a:b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Allow fracking (but with careful regulation). </a:t>
            </a:r>
            <a:endParaRPr lang="en-US" sz="200" dirty="0" smtClean="0"/>
          </a:p>
          <a:p>
            <a:pPr marL="514350" indent="-514350">
              <a:buFont typeface="+mj-lt"/>
              <a:buAutoNum type="arabicPeriod"/>
            </a:pPr>
            <a:endParaRPr lang="en-US" sz="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Improve education, esp. universal pre-school education.</a:t>
            </a:r>
            <a:r>
              <a:rPr lang="en-US" sz="200" dirty="0"/>
              <a:t/>
            </a:r>
            <a:br>
              <a:rPr lang="en-US" sz="200" dirty="0"/>
            </a:br>
            <a:r>
              <a:rPr lang="en-US" sz="200" dirty="0" smtClean="0"/>
              <a:t/>
            </a:r>
            <a:br>
              <a:rPr lang="en-US" sz="200" dirty="0" smtClean="0"/>
            </a:br>
            <a:endParaRPr lang="en-US" sz="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Keep </a:t>
            </a:r>
            <a:r>
              <a:rPr lang="en-US" sz="3300" dirty="0"/>
              <a:t>US global economic </a:t>
            </a:r>
            <a:r>
              <a:rPr lang="en-US" sz="3300" dirty="0" smtClean="0"/>
              <a:t>leadership</a:t>
            </a:r>
            <a:r>
              <a:rPr lang="en-US" sz="3300" dirty="0"/>
              <a:t>.</a:t>
            </a:r>
            <a:r>
              <a:rPr lang="en-US" sz="500" dirty="0" smtClean="0"/>
              <a:t/>
            </a:r>
            <a:br>
              <a:rPr lang="en-US" sz="500" dirty="0" smtClean="0"/>
            </a:br>
            <a:endParaRPr lang="en-US" sz="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Consider </a:t>
            </a:r>
            <a:r>
              <a:rPr lang="en-US" sz="3300" dirty="0"/>
              <a:t>wage </a:t>
            </a:r>
            <a:r>
              <a:rPr lang="en-US" sz="3300" dirty="0" smtClean="0"/>
              <a:t>insurance.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1. Keep the Affordable Care Act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which has sharply reduced the percentage </a:t>
            </a:r>
            <a:r>
              <a:rPr lang="en-US" sz="3100" dirty="0" smtClean="0"/>
              <a:t>of Americans </a:t>
            </a:r>
            <a:r>
              <a:rPr lang="en-US" sz="3100" dirty="0" smtClean="0"/>
              <a:t>lacking health insurance, and is fully funded.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Image result for share of americans with health insura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05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477000" y="3429000"/>
            <a:ext cx="1852961" cy="156302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0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2. Retain intelligent financial regulation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839200" cy="4525963"/>
          </a:xfrm>
        </p:spPr>
        <p:txBody>
          <a:bodyPr>
            <a:normAutofit/>
          </a:bodyPr>
          <a:lstStyle/>
          <a:p>
            <a:r>
              <a:rPr lang="en-US" sz="2900" dirty="0" smtClean="0"/>
              <a:t>Let the “fiduciary rule” on financial advisers </a:t>
            </a:r>
            <a:br>
              <a:rPr lang="en-US" sz="2900" dirty="0" smtClean="0"/>
            </a:br>
            <a:r>
              <a:rPr lang="en-US" sz="2900" dirty="0" smtClean="0"/>
              <a:t>go into effect in April.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900" dirty="0" smtClean="0"/>
              <a:t>Don’t gut Dodd-Frank financial reform, esp. its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capital requirements for banks, </a:t>
            </a:r>
            <a:endParaRPr lang="en-US" dirty="0" smtClean="0"/>
          </a:p>
          <a:p>
            <a:pPr lvl="1"/>
            <a:r>
              <a:rPr lang="en-US" dirty="0" smtClean="0"/>
              <a:t>tough stress tests on banks,</a:t>
            </a:r>
          </a:p>
          <a:p>
            <a:pPr lvl="1"/>
            <a:r>
              <a:rPr lang="en-US" dirty="0" smtClean="0"/>
              <a:t>designation </a:t>
            </a:r>
            <a:r>
              <a:rPr lang="en-US" dirty="0"/>
              <a:t>of Systemically Important </a:t>
            </a:r>
            <a:r>
              <a:rPr lang="en-US" dirty="0" smtClean="0"/>
              <a:t>Fin. </a:t>
            </a:r>
            <a:r>
              <a:rPr lang="en-US" dirty="0"/>
              <a:t>Institutions, </a:t>
            </a:r>
            <a:endParaRPr lang="en-US" dirty="0" smtClean="0"/>
          </a:p>
          <a:p>
            <a:pPr lvl="1"/>
            <a:r>
              <a:rPr lang="en-US" dirty="0" smtClean="0"/>
              <a:t>enhanced </a:t>
            </a:r>
            <a:r>
              <a:rPr lang="en-US" dirty="0"/>
              <a:t>transparency for </a:t>
            </a:r>
            <a:r>
              <a:rPr lang="en-US" dirty="0" smtClean="0"/>
              <a:t>derivatives, and</a:t>
            </a:r>
          </a:p>
          <a:p>
            <a:pPr lvl="1"/>
            <a:r>
              <a:rPr lang="en-US" dirty="0"/>
              <a:t>the Consumer Financial Protection </a:t>
            </a:r>
            <a:r>
              <a:rPr lang="en-US" dirty="0" smtClean="0"/>
              <a:t>Bureau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0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01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000" dirty="0" smtClean="0"/>
              <a:t>3: Address </a:t>
            </a:r>
            <a:r>
              <a:rPr lang="en-US" sz="3000" dirty="0"/>
              <a:t>the long-term rise in household debt: </a:t>
            </a:r>
            <a:r>
              <a:rPr lang="en-US" sz="2800" dirty="0"/>
              <a:t>housing, auto, &amp;</a:t>
            </a:r>
            <a:r>
              <a:rPr lang="en-US" sz="2800" dirty="0" smtClean="0"/>
              <a:t> </a:t>
            </a:r>
            <a:r>
              <a:rPr lang="en-US" sz="2800" dirty="0"/>
              <a:t>student </a:t>
            </a:r>
            <a:r>
              <a:rPr lang="en-US" sz="2800" dirty="0" smtClean="0"/>
              <a:t>loans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96898"/>
            <a:ext cx="91440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Reduce the policy </a:t>
            </a:r>
            <a:r>
              <a:rPr lang="en-US" sz="2800" dirty="0"/>
              <a:t>tilt toward getting American families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up </a:t>
            </a:r>
            <a:r>
              <a:rPr lang="en-US" sz="2800" dirty="0"/>
              <a:t>to their eyeballs in mortgage debt </a:t>
            </a:r>
            <a:r>
              <a:rPr lang="en-US" sz="2800" dirty="0" smtClean="0"/>
              <a:t>they </a:t>
            </a:r>
            <a:r>
              <a:rPr lang="en-US" sz="2800" dirty="0"/>
              <a:t>can’t </a:t>
            </a:r>
            <a:r>
              <a:rPr lang="en-US" sz="2800" dirty="0" smtClean="0"/>
              <a:t>afford.</a:t>
            </a:r>
          </a:p>
          <a:p>
            <a:pPr lvl="1"/>
            <a:r>
              <a:rPr lang="en-US" sz="2500" dirty="0"/>
              <a:t>I</a:t>
            </a:r>
            <a:r>
              <a:rPr lang="en-US" sz="2500" dirty="0" smtClean="0"/>
              <a:t>t led to 2007-09 financial crisis. </a:t>
            </a:r>
          </a:p>
          <a:p>
            <a:pPr lvl="2"/>
            <a:r>
              <a:rPr lang="en-US" sz="2200" dirty="0" smtClean="0"/>
              <a:t>without even much </a:t>
            </a:r>
            <a:r>
              <a:rPr lang="en-US" sz="2200" dirty="0"/>
              <a:t>raising home ownership </a:t>
            </a:r>
            <a:r>
              <a:rPr lang="en-US" sz="2200" dirty="0" smtClean="0"/>
              <a:t>rates.</a:t>
            </a:r>
            <a:endParaRPr lang="en-US" sz="2200" dirty="0"/>
          </a:p>
          <a:p>
            <a:pPr lvl="1"/>
            <a:r>
              <a:rPr lang="en-US" sz="2500" dirty="0" smtClean="0"/>
              <a:t>Specific policies:</a:t>
            </a:r>
          </a:p>
          <a:p>
            <a:pPr lvl="2"/>
            <a:r>
              <a:rPr lang="en-US" sz="2200" dirty="0" smtClean="0"/>
              <a:t>Require a serious minimum </a:t>
            </a:r>
            <a:r>
              <a:rPr lang="en-US" sz="2200" dirty="0"/>
              <a:t>down </a:t>
            </a:r>
            <a:r>
              <a:rPr lang="en-US" sz="2200" dirty="0" smtClean="0"/>
              <a:t>payment, as other countries do. </a:t>
            </a:r>
            <a:endParaRPr lang="en-US" sz="2200" dirty="0"/>
          </a:p>
          <a:p>
            <a:pPr lvl="2"/>
            <a:r>
              <a:rPr lang="en-US" sz="2200" dirty="0" smtClean="0"/>
              <a:t>Require “skin </a:t>
            </a:r>
            <a:r>
              <a:rPr lang="en-US" sz="2200" dirty="0"/>
              <a:t>in the game</a:t>
            </a:r>
            <a:r>
              <a:rPr lang="en-US" sz="2200" dirty="0" smtClean="0"/>
              <a:t>,” </a:t>
            </a:r>
            <a:r>
              <a:rPr lang="en-US" sz="2200" dirty="0"/>
              <a:t>on the part of </a:t>
            </a:r>
            <a:r>
              <a:rPr lang="en-US" sz="2200" dirty="0" smtClean="0"/>
              <a:t>mortgage-originators.</a:t>
            </a:r>
            <a:endParaRPr lang="en-US" sz="2200" dirty="0"/>
          </a:p>
          <a:p>
            <a:pPr lvl="2"/>
            <a:r>
              <a:rPr lang="en-US" sz="2200" dirty="0"/>
              <a:t>Curtail tax deductibility of mortgage interest, </a:t>
            </a:r>
            <a:endParaRPr lang="en-US" sz="2200" dirty="0" smtClean="0"/>
          </a:p>
          <a:p>
            <a:pPr lvl="3"/>
            <a:r>
              <a:rPr lang="en-US" dirty="0" smtClean="0"/>
              <a:t>which mainly benefits </a:t>
            </a:r>
            <a:r>
              <a:rPr lang="en-US" dirty="0"/>
              <a:t>the </a:t>
            </a:r>
            <a:r>
              <a:rPr lang="en-US" dirty="0" smtClean="0"/>
              <a:t>well-off. </a:t>
            </a:r>
            <a:endParaRPr lang="en-US" dirty="0"/>
          </a:p>
          <a:p>
            <a:pPr lvl="4"/>
            <a:r>
              <a:rPr lang="en-US" sz="1800" dirty="0" smtClean="0"/>
              <a:t>It generally sa</a:t>
            </a:r>
            <a:r>
              <a:rPr lang="en-US" sz="1800" dirty="0"/>
              <a:t>ves less than $200 </a:t>
            </a:r>
            <a:r>
              <a:rPr lang="en-US" sz="1800" dirty="0" smtClean="0"/>
              <a:t>for households </a:t>
            </a:r>
            <a:r>
              <a:rPr lang="en-US" sz="1800" dirty="0"/>
              <a:t>earning $</a:t>
            </a:r>
            <a:r>
              <a:rPr lang="en-US" sz="1800" dirty="0" smtClean="0"/>
              <a:t>65,000.</a:t>
            </a:r>
            <a:endParaRPr lang="en-US" sz="1800" dirty="0"/>
          </a:p>
          <a:p>
            <a:pPr lvl="3"/>
            <a:r>
              <a:rPr lang="en-US" dirty="0"/>
              <a:t>Reduce deductions at </a:t>
            </a:r>
            <a:r>
              <a:rPr lang="en-US" dirty="0" smtClean="0"/>
              <a:t>the upper end,</a:t>
            </a:r>
            <a:endParaRPr lang="en-US" sz="1800" dirty="0"/>
          </a:p>
          <a:p>
            <a:pPr lvl="3"/>
            <a:r>
              <a:rPr lang="en-US" dirty="0"/>
              <a:t>especially if </a:t>
            </a:r>
            <a:r>
              <a:rPr lang="en-US" dirty="0" smtClean="0"/>
              <a:t>loan is used other </a:t>
            </a:r>
            <a:r>
              <a:rPr lang="en-US" dirty="0"/>
              <a:t>than </a:t>
            </a:r>
            <a:r>
              <a:rPr lang="en-US" dirty="0" smtClean="0"/>
              <a:t>for purchase </a:t>
            </a:r>
            <a:r>
              <a:rPr lang="en-US" dirty="0"/>
              <a:t>of residence </a:t>
            </a:r>
            <a:endParaRPr lang="en-US" dirty="0" smtClean="0"/>
          </a:p>
          <a:p>
            <a:pPr lvl="4"/>
            <a:r>
              <a:rPr lang="en-US" sz="1800" dirty="0" smtClean="0"/>
              <a:t>i.e</a:t>
            </a:r>
            <a:r>
              <a:rPr lang="en-US" sz="1800" dirty="0"/>
              <a:t>., </a:t>
            </a:r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</a:t>
            </a:r>
            <a:r>
              <a:rPr lang="en-US" sz="1800" dirty="0"/>
              <a:t>home or </a:t>
            </a:r>
            <a:r>
              <a:rPr lang="en-US" sz="1800" dirty="0" smtClean="0"/>
              <a:t>“cash out” for spending.</a:t>
            </a:r>
          </a:p>
          <a:p>
            <a:pPr lvl="2"/>
            <a:r>
              <a:rPr lang="en-US" sz="2100" dirty="0" smtClean="0"/>
              <a:t>Don’t repeat the mistake of privatized Fannie Mae &amp; Freddie Mac.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59298" y="2157759"/>
            <a:ext cx="37453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200" dirty="0"/>
              <a:t>And it drives up housing prices </a:t>
            </a:r>
          </a:p>
        </p:txBody>
      </p:sp>
    </p:spTree>
    <p:extLst>
      <p:ext uri="{BB962C8B-B14F-4D97-AF65-F5344CB8AC3E}">
        <p14:creationId xmlns:p14="http://schemas.microsoft.com/office/powerpoint/2010/main" val="34056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Address household </a:t>
            </a:r>
            <a:r>
              <a:rPr lang="en-US" sz="2200" dirty="0"/>
              <a:t>debt: housing, </a:t>
            </a:r>
            <a:r>
              <a:rPr lang="en-US" sz="2200" dirty="0" smtClean="0"/>
              <a:t>auto </a:t>
            </a:r>
            <a:r>
              <a:rPr lang="en-US" sz="2200" dirty="0"/>
              <a:t>&amp;</a:t>
            </a:r>
            <a:r>
              <a:rPr lang="en-US" sz="2200" dirty="0" smtClean="0"/>
              <a:t> </a:t>
            </a:r>
            <a:r>
              <a:rPr lang="en-US" sz="2200" dirty="0"/>
              <a:t>student </a:t>
            </a:r>
            <a:r>
              <a:rPr lang="en-US" sz="2200" dirty="0" smtClean="0"/>
              <a:t>loans</a:t>
            </a:r>
            <a:r>
              <a:rPr lang="en-US" sz="2000" dirty="0" smtClean="0"/>
              <a:t>, </a:t>
            </a:r>
            <a:r>
              <a:rPr lang="en-US" sz="1800" dirty="0" smtClean="0"/>
              <a:t>continued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 dealers should not have been exempted </a:t>
            </a:r>
            <a:br>
              <a:rPr lang="en-US" sz="2800" dirty="0" smtClean="0"/>
            </a:br>
            <a:r>
              <a:rPr lang="en-US" sz="2800" dirty="0" smtClean="0"/>
              <a:t>from the Consumer Finance Protection Bureau.</a:t>
            </a:r>
          </a:p>
          <a:p>
            <a:pPr lvl="1"/>
            <a:r>
              <a:rPr lang="en-US" sz="2400" dirty="0" smtClean="0"/>
              <a:t>A rising share of sub-prime auto loans are now delinquent.</a:t>
            </a:r>
            <a:r>
              <a:rPr lang="en-US" sz="1000" dirty="0" smtClean="0"/>
              <a:t> 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  <a:p>
            <a:r>
              <a:rPr lang="en-US" sz="2800" dirty="0" smtClean="0"/>
              <a:t>Although </a:t>
            </a:r>
            <a:r>
              <a:rPr lang="en-US" sz="2800" i="1" dirty="0" smtClean="0"/>
              <a:t>most</a:t>
            </a:r>
            <a:r>
              <a:rPr lang="en-US" sz="2800" dirty="0" smtClean="0"/>
              <a:t> </a:t>
            </a:r>
            <a:r>
              <a:rPr lang="en-US" sz="2800" dirty="0"/>
              <a:t>college educations are still a good deal, and worth going into debt for if that is the only </a:t>
            </a:r>
            <a:r>
              <a:rPr lang="en-US" sz="2800" dirty="0" smtClean="0"/>
              <a:t>way, </a:t>
            </a:r>
            <a:r>
              <a:rPr lang="en-US" sz="2800" i="1" dirty="0" smtClean="0"/>
              <a:t>some</a:t>
            </a:r>
            <a:r>
              <a:rPr lang="en-US" sz="2800" dirty="0" smtClean="0"/>
              <a:t> </a:t>
            </a:r>
            <a:r>
              <a:rPr lang="en-US" sz="2800" dirty="0"/>
              <a:t>enterprises are bad deals</a:t>
            </a:r>
            <a:r>
              <a:rPr lang="en-US" sz="2800" dirty="0" smtClean="0"/>
              <a:t>.</a:t>
            </a:r>
          </a:p>
          <a:p>
            <a:pPr lvl="2"/>
            <a:r>
              <a:rPr lang="en-US" dirty="0" smtClean="0"/>
              <a:t>In particular, a </a:t>
            </a:r>
            <a:r>
              <a:rPr lang="en-US" dirty="0" smtClean="0"/>
              <a:t>majority of for-profit universities.</a:t>
            </a:r>
            <a:endParaRPr lang="en-US" dirty="0"/>
          </a:p>
          <a:p>
            <a:pPr lvl="2"/>
            <a:r>
              <a:rPr lang="en-US" dirty="0"/>
              <a:t>Government should expand student </a:t>
            </a:r>
            <a:r>
              <a:rPr lang="en-US" dirty="0" smtClean="0"/>
              <a:t>grants &amp; loans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but tighten requirements </a:t>
            </a:r>
            <a:r>
              <a:rPr lang="en-US" dirty="0"/>
              <a:t>that the college or university have a decent record regarding </a:t>
            </a:r>
            <a:r>
              <a:rPr lang="en-US" dirty="0" smtClean="0"/>
              <a:t>rates </a:t>
            </a:r>
            <a:r>
              <a:rPr lang="en-US" dirty="0"/>
              <a:t>of graduation </a:t>
            </a:r>
            <a:r>
              <a:rPr lang="en-US" dirty="0" smtClean="0"/>
              <a:t>&amp; gainful employment, not loosen them.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4. Reform the tax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Reform the corporate </a:t>
            </a:r>
            <a:r>
              <a:rPr lang="en-US" sz="3100" dirty="0"/>
              <a:t>income tax</a:t>
            </a:r>
            <a:r>
              <a:rPr lang="en-US" sz="3000" dirty="0"/>
              <a:t> </a:t>
            </a:r>
            <a:r>
              <a:rPr lang="en-US" sz="3000" dirty="0" smtClean="0"/>
              <a:t>.</a:t>
            </a:r>
            <a:endParaRPr lang="en-US" sz="3000" dirty="0" smtClean="0"/>
          </a:p>
          <a:p>
            <a:pPr marL="457200" lvl="1" indent="0">
              <a:buNone/>
            </a:pPr>
            <a:r>
              <a:rPr lang="en-US" sz="2600" dirty="0"/>
              <a:t>S</a:t>
            </a:r>
            <a:r>
              <a:rPr lang="en-US" sz="2600" dirty="0" smtClean="0"/>
              <a:t>tay </a:t>
            </a:r>
            <a:r>
              <a:rPr lang="en-US" sz="2600" dirty="0"/>
              <a:t>revenue-neutral</a:t>
            </a:r>
            <a:r>
              <a:rPr lang="en-US" sz="2600" dirty="0" smtClean="0"/>
              <a:t>:</a:t>
            </a:r>
          </a:p>
          <a:p>
            <a:pPr marL="800100" lvl="1" indent="-342900"/>
            <a:r>
              <a:rPr lang="en-US" sz="2600" dirty="0" smtClean="0"/>
              <a:t>lower </a:t>
            </a:r>
            <a:r>
              <a:rPr lang="en-US" sz="2600" dirty="0"/>
              <a:t>rate, </a:t>
            </a:r>
            <a:endParaRPr lang="en-US" sz="2600" dirty="0" smtClean="0"/>
          </a:p>
          <a:p>
            <a:pPr marL="800100" lvl="1" indent="-342900"/>
            <a:r>
              <a:rPr lang="en-US" sz="2600" dirty="0" smtClean="0"/>
              <a:t>but </a:t>
            </a:r>
            <a:r>
              <a:rPr lang="en-US" sz="2600" dirty="0"/>
              <a:t>cut distorting </a:t>
            </a:r>
            <a:r>
              <a:rPr lang="en-US" sz="2600" dirty="0" smtClean="0"/>
              <a:t>deductions, </a:t>
            </a:r>
          </a:p>
          <a:p>
            <a:pPr marL="1200150" lvl="2" indent="-342900"/>
            <a:r>
              <a:rPr lang="en-US" sz="2200" dirty="0" smtClean="0"/>
              <a:t>e.g., oil subsidies &amp; interest deductions.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/>
          </a:p>
          <a:p>
            <a:r>
              <a:rPr lang="en-US" dirty="0"/>
              <a:t>Reform personal income tax to make 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dirty="0"/>
              <a:t>progressive, not regressive.</a:t>
            </a:r>
          </a:p>
          <a:p>
            <a:pPr lvl="1"/>
            <a:r>
              <a:rPr lang="en-US" dirty="0"/>
              <a:t>E.g., expand EITC</a:t>
            </a:r>
            <a:r>
              <a:rPr lang="en-US" sz="900" dirty="0"/>
              <a:t> 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abolish the carried interest deduction</a:t>
            </a:r>
            <a:r>
              <a:rPr lang="en-US" dirty="0" smtClean="0"/>
              <a:t>.</a:t>
            </a:r>
            <a:endParaRPr lang="en-US" sz="1300" dirty="0" smtClean="0"/>
          </a:p>
          <a:p>
            <a:pPr lvl="1"/>
            <a:endParaRPr lang="en-US" sz="1300" dirty="0"/>
          </a:p>
          <a:p>
            <a:r>
              <a:rPr lang="en-US" dirty="0"/>
              <a:t>Don’t eliminate the estate tax</a:t>
            </a:r>
            <a:r>
              <a:rPr lang="en-US" dirty="0" smtClean="0"/>
              <a:t>.</a:t>
            </a:r>
            <a:r>
              <a:rPr lang="en-US" sz="1300" dirty="0" smtClean="0"/>
              <a:t/>
            </a:r>
            <a:br>
              <a:rPr lang="en-US" sz="1300" dirty="0" smtClean="0"/>
            </a:br>
            <a:endParaRPr lang="en-US" sz="1300" dirty="0"/>
          </a:p>
          <a:p>
            <a:r>
              <a:rPr lang="en-US" dirty="0" smtClean="0"/>
              <a:t>The most efficient taxes are on energy: </a:t>
            </a:r>
          </a:p>
          <a:p>
            <a:pPr lvl="1"/>
            <a:r>
              <a:rPr lang="en-US" dirty="0" smtClean="0"/>
              <a:t>Gasoline &amp; carbon taxes, as proposed by Feldstein &amp; Mankiw.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5. </a:t>
            </a:r>
            <a:r>
              <a:rPr lang="en-US" sz="3600" dirty="0"/>
              <a:t>Put social security on a sound footing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2438399"/>
          </a:xfrm>
        </p:spPr>
        <p:txBody>
          <a:bodyPr>
            <a:normAutofit/>
          </a:bodyPr>
          <a:lstStyle/>
          <a:p>
            <a:pPr marL="514350" lvl="0" indent="-514350">
              <a:buAutoNum type="arabicParenBoth"/>
            </a:pPr>
            <a:r>
              <a:rPr lang="en-US" sz="3000" dirty="0" smtClean="0"/>
              <a:t>Gradually raise the retirement age.  Meanwhile,</a:t>
            </a:r>
            <a:r>
              <a:rPr lang="en-US" sz="400" dirty="0" smtClean="0"/>
              <a:t/>
            </a:r>
            <a:br>
              <a:rPr lang="en-US" sz="400" dirty="0" smtClean="0"/>
            </a:br>
            <a:endParaRPr lang="en-US" sz="400" dirty="0" smtClean="0"/>
          </a:p>
          <a:p>
            <a:pPr marL="514350" lvl="0" indent="-514350">
              <a:buAutoNum type="arabicParenBoth"/>
            </a:pPr>
            <a:r>
              <a:rPr lang="en-US" sz="3000" dirty="0" smtClean="0"/>
              <a:t>Make payroll taxes more progressive:</a:t>
            </a:r>
          </a:p>
          <a:p>
            <a:pPr marL="914400" lvl="1" indent="-514350"/>
            <a:r>
              <a:rPr lang="en-US" dirty="0" smtClean="0"/>
              <a:t>Exempt low-income workers and </a:t>
            </a:r>
          </a:p>
          <a:p>
            <a:pPr marL="914400" lvl="1" indent="-514350"/>
            <a:r>
              <a:rPr lang="en-US" dirty="0" smtClean="0"/>
              <a:t>raise the cap on payroll taxes (now at $117,000).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5840" y="3733800"/>
            <a:ext cx="6906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/>
              <a:t>6. Increase infrastructure spending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419600"/>
            <a:ext cx="8915400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en-US" sz="3000" dirty="0" smtClean="0"/>
              <a:t>It’s good for growth</a:t>
            </a:r>
            <a:endParaRPr lang="en-US" sz="100" dirty="0" smtClean="0"/>
          </a:p>
          <a:p>
            <a:pPr marL="400050" lvl="1" indent="0">
              <a:buNone/>
            </a:pPr>
            <a:r>
              <a:rPr lang="en-US" sz="100" dirty="0" smtClean="0"/>
              <a:t/>
            </a:r>
            <a:br>
              <a:rPr lang="en-US" sz="100" dirty="0" smtClean="0"/>
            </a:br>
            <a:endParaRPr lang="en-US" sz="100" dirty="0" smtClean="0"/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en-US" sz="3000" dirty="0"/>
              <a:t>a</a:t>
            </a:r>
            <a:r>
              <a:rPr lang="en-US" sz="3000" dirty="0" smtClean="0"/>
              <a:t>nd </a:t>
            </a:r>
            <a:r>
              <a:rPr lang="en-US" sz="3000" dirty="0" smtClean="0"/>
              <a:t>creat</a:t>
            </a:r>
            <a:r>
              <a:rPr lang="en-US" sz="3000" dirty="0" smtClean="0"/>
              <a:t>es </a:t>
            </a:r>
            <a:r>
              <a:rPr lang="en-US" sz="3000" dirty="0" smtClean="0"/>
              <a:t>jobs for construction workers</a:t>
            </a:r>
            <a:br>
              <a:rPr lang="en-US" sz="3000" dirty="0" smtClean="0"/>
            </a:br>
            <a:r>
              <a:rPr lang="en-US" sz="2400" dirty="0" smtClean="0"/>
              <a:t>though we could have really used it 5-7 years ago, </a:t>
            </a:r>
            <a:br>
              <a:rPr lang="en-US" sz="2400" dirty="0" smtClean="0"/>
            </a:br>
            <a:r>
              <a:rPr lang="en-US" sz="2400" dirty="0" smtClean="0"/>
              <a:t>when unemployment was twice as high.</a:t>
            </a:r>
          </a:p>
        </p:txBody>
      </p:sp>
    </p:spTree>
    <p:extLst>
      <p:ext uri="{BB962C8B-B14F-4D97-AF65-F5344CB8AC3E}">
        <p14:creationId xmlns:p14="http://schemas.microsoft.com/office/powerpoint/2010/main" val="19888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last 4 of the 10 policy </a:t>
            </a:r>
            <a:r>
              <a:rPr lang="en-US" sz="3200" dirty="0" smtClean="0"/>
              <a:t>proposals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458200" cy="495300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Allow fracking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     but </a:t>
            </a:r>
            <a:r>
              <a:rPr lang="en-US" sz="2800" dirty="0"/>
              <a:t>with careful </a:t>
            </a:r>
            <a:r>
              <a:rPr lang="en-US" sz="2800" dirty="0" smtClean="0"/>
              <a:t>regulation. </a:t>
            </a:r>
            <a:endParaRPr lang="en-US" sz="2800" dirty="0"/>
          </a:p>
          <a:p>
            <a:pPr marL="514350" indent="-514350">
              <a:buFont typeface="+mj-lt"/>
              <a:buAutoNum type="arabicPeriod" startAt="7"/>
            </a:pPr>
            <a:endParaRPr lang="en-US" sz="600" dirty="0"/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/>
              <a:t>Improve education, </a:t>
            </a:r>
            <a:br>
              <a:rPr lang="en-US" dirty="0"/>
            </a:br>
            <a:r>
              <a:rPr lang="en-US" sz="2800" dirty="0" smtClean="0"/>
              <a:t>     esp</a:t>
            </a:r>
            <a:r>
              <a:rPr lang="en-US" sz="2800" dirty="0"/>
              <a:t>. universal pre-school education.</a:t>
            </a:r>
            <a:r>
              <a:rPr lang="en-US" sz="400" dirty="0"/>
              <a:t/>
            </a:r>
            <a:br>
              <a:rPr lang="en-US" sz="400" dirty="0"/>
            </a:br>
            <a:r>
              <a:rPr lang="en-US" sz="400" dirty="0"/>
              <a:t/>
            </a:r>
            <a:br>
              <a:rPr lang="en-US" sz="400" dirty="0"/>
            </a:br>
            <a:endParaRPr lang="en-US" sz="400" dirty="0"/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/>
              <a:t>Keep US global economic leadership, 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including abiding by </a:t>
            </a:r>
            <a:r>
              <a:rPr lang="en-US" sz="2800" dirty="0" smtClean="0"/>
              <a:t>past trade agreements</a:t>
            </a:r>
            <a:br>
              <a:rPr lang="en-US" sz="2800" dirty="0" smtClean="0"/>
            </a:br>
            <a:r>
              <a:rPr lang="en-US" sz="2800" dirty="0" smtClean="0"/>
              <a:t>	and pursuing new ones… like TPP!</a:t>
            </a:r>
            <a:br>
              <a:rPr lang="en-US" sz="2800" dirty="0" smtClean="0"/>
            </a:br>
            <a:endParaRPr lang="en-US" sz="400" dirty="0" smtClean="0"/>
          </a:p>
          <a:p>
            <a:pPr marL="514350" lvl="0" indent="-514350">
              <a:buFont typeface="+mj-lt"/>
              <a:buAutoNum type="arabicPeriod" startAt="7"/>
            </a:pPr>
            <a:r>
              <a:rPr lang="en-US" smtClean="0"/>
              <a:t> Consider </a:t>
            </a:r>
            <a:r>
              <a:rPr lang="en-US" dirty="0"/>
              <a:t>wage </a:t>
            </a:r>
            <a:r>
              <a:rPr lang="en-US" dirty="0" smtClean="0"/>
              <a:t>insurance,</a:t>
            </a:r>
            <a:r>
              <a:rPr lang="en-US"/>
              <a:t/>
            </a:r>
            <a:br>
              <a:rPr lang="en-US"/>
            </a:br>
            <a:r>
              <a:rPr lang="en-US" sz="2400" smtClean="0"/>
              <a:t>which </a:t>
            </a:r>
            <a:r>
              <a:rPr lang="en-US" sz="2400" dirty="0" smtClean="0"/>
              <a:t>compensates those who lose jobs </a:t>
            </a:r>
            <a:r>
              <a:rPr lang="en-US" sz="2400" dirty="0" smtClean="0"/>
              <a:t>(not </a:t>
            </a:r>
            <a:r>
              <a:rPr lang="en-US" sz="2400" dirty="0" smtClean="0"/>
              <a:t>just for trade)</a:t>
            </a:r>
            <a:br>
              <a:rPr lang="en-US" sz="2400" dirty="0" smtClean="0"/>
            </a:br>
            <a:r>
              <a:rPr lang="en-US" sz="2400" dirty="0" smtClean="0"/>
              <a:t>and does not penalize taking a new job at lower wage.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/>
              <a:t>An Economy That Works </a:t>
            </a:r>
            <a:br>
              <a:rPr lang="en-US" i="1" dirty="0" smtClean="0"/>
            </a:br>
            <a:r>
              <a:rPr lang="en-US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6200" b="1" dirty="0" smtClean="0"/>
              <a:t>Jeffrey Frankel</a:t>
            </a:r>
          </a:p>
          <a:p>
            <a:r>
              <a:rPr lang="en-US" sz="3600" b="1" dirty="0" smtClean="0"/>
              <a:t>Harpel Professor of Capital Formation and Growth</a:t>
            </a:r>
            <a:br>
              <a:rPr lang="en-US" sz="3600" b="1" dirty="0" smtClean="0"/>
            </a:br>
            <a:r>
              <a:rPr lang="en-US" sz="4000" b="1" dirty="0" smtClean="0"/>
              <a:t>Harvard University</a:t>
            </a:r>
            <a:br>
              <a:rPr lang="en-US" sz="4000" b="1" dirty="0" smtClean="0"/>
            </a:br>
            <a:r>
              <a:rPr lang="en-US" sz="5700" b="1" dirty="0" smtClean="0"/>
              <a:t/>
            </a:r>
            <a:br>
              <a:rPr lang="en-US" sz="5700" b="1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70" y="4962525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696200" cy="4419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on macroeconomic developments</a:t>
            </a:r>
          </a:p>
          <a:p>
            <a:pPr marL="457200" lvl="1" indent="0">
              <a:buNone/>
            </a:pPr>
            <a:r>
              <a:rPr lang="en-US" sz="600" strike="sngStrike" dirty="0" smtClean="0"/>
              <a:t/>
            </a:r>
            <a:br>
              <a:rPr lang="en-US" sz="600" strike="sngStrike" dirty="0" smtClean="0"/>
            </a:br>
            <a:endParaRPr lang="en-US" sz="600" strike="sngStrike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Long-term job losses in some sectors: </a:t>
            </a:r>
            <a:br>
              <a:rPr lang="en-US" dirty="0" smtClean="0"/>
            </a:br>
            <a:r>
              <a:rPr lang="en-US" dirty="0" smtClean="0"/>
              <a:t>      manufacturing, agriculture, </a:t>
            </a:r>
            <a:r>
              <a:rPr lang="en-US" dirty="0" smtClean="0"/>
              <a:t>&amp; coal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 </a:t>
            </a:r>
            <a:br>
              <a:rPr lang="en-US" sz="900" dirty="0" smtClean="0"/>
            </a:br>
            <a:endParaRPr lang="en-US" sz="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Policies targeted toward </a:t>
            </a:r>
            <a:r>
              <a:rPr lang="en-US" dirty="0" smtClean="0"/>
              <a:t>8 individual </a:t>
            </a:r>
            <a:r>
              <a:rPr lang="en-US" dirty="0" smtClean="0"/>
              <a:t>causes of inequality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But first, the current </a:t>
            </a:r>
            <a:r>
              <a:rPr lang="en-US" sz="3600" dirty="0" smtClean="0"/>
              <a:t>state of the economy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17837"/>
            <a:ext cx="8763000" cy="368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   The </a:t>
            </a:r>
            <a:r>
              <a:rPr lang="en-US" sz="3600" dirty="0"/>
              <a:t>most recent stats </a:t>
            </a:r>
            <a:r>
              <a:rPr lang="en-US" sz="3500" dirty="0" smtClean="0"/>
              <a:t>are positive:</a:t>
            </a:r>
          </a:p>
          <a:p>
            <a:pPr lvl="1"/>
            <a:r>
              <a:rPr lang="en-US" dirty="0" smtClean="0"/>
              <a:t>Real GDP rose 1.9% in 2016 (Q4/Q4), and in 2015.</a:t>
            </a:r>
          </a:p>
          <a:p>
            <a:pPr lvl="1"/>
            <a:r>
              <a:rPr lang="en-US" dirty="0" smtClean="0"/>
              <a:t>Employment growth has continued stronger: </a:t>
            </a:r>
          </a:p>
          <a:p>
            <a:pPr lvl="2"/>
            <a:r>
              <a:rPr lang="en-US" sz="2200" dirty="0" smtClean="0"/>
              <a:t>January continued the </a:t>
            </a:r>
            <a:r>
              <a:rPr lang="en-US" sz="2200" dirty="0"/>
              <a:t>longest streak of </a:t>
            </a:r>
            <a:r>
              <a:rPr lang="en-US" sz="2200" dirty="0" smtClean="0"/>
              <a:t>job </a:t>
            </a:r>
            <a:r>
              <a:rPr lang="en-US" sz="2200" dirty="0"/>
              <a:t>growth on </a:t>
            </a:r>
            <a:r>
              <a:rPr lang="en-US" sz="2200" dirty="0" smtClean="0"/>
              <a:t>record.</a:t>
            </a:r>
          </a:p>
          <a:p>
            <a:pPr lvl="2"/>
            <a:r>
              <a:rPr lang="en-US" sz="2200" dirty="0" smtClean="0"/>
              <a:t>Altogether, </a:t>
            </a:r>
            <a:r>
              <a:rPr lang="en-US" sz="2200" dirty="0" smtClean="0"/>
              <a:t>almost 16 </a:t>
            </a:r>
            <a:r>
              <a:rPr lang="en-US" sz="2200" dirty="0" smtClean="0"/>
              <a:t>million </a:t>
            </a:r>
            <a:r>
              <a:rPr lang="en-US" sz="2200" dirty="0" smtClean="0"/>
              <a:t>jobs </a:t>
            </a:r>
            <a:r>
              <a:rPr lang="en-US" sz="2200" dirty="0" smtClean="0"/>
              <a:t>added since </a:t>
            </a:r>
            <a:r>
              <a:rPr lang="en-US" sz="2200" dirty="0"/>
              <a:t>early </a:t>
            </a:r>
            <a:r>
              <a:rPr lang="en-US" sz="2200" dirty="0" smtClean="0"/>
              <a:t>2010.</a:t>
            </a:r>
          </a:p>
          <a:p>
            <a:pPr lvl="2"/>
            <a:r>
              <a:rPr lang="en-US" sz="2200" dirty="0"/>
              <a:t>Unemployment </a:t>
            </a:r>
            <a:r>
              <a:rPr lang="en-US" sz="2200" dirty="0" smtClean="0"/>
              <a:t>rate down </a:t>
            </a:r>
            <a:r>
              <a:rPr lang="en-US" sz="2200" dirty="0"/>
              <a:t>to </a:t>
            </a:r>
            <a:r>
              <a:rPr lang="en-US" sz="2200" dirty="0" smtClean="0"/>
              <a:t>4.7%, close to full employment.</a:t>
            </a:r>
          </a:p>
          <a:p>
            <a:pPr lvl="1"/>
            <a:r>
              <a:rPr lang="en-US" dirty="0" smtClean="0"/>
              <a:t>Wages rose 2.9 % during 2016.</a:t>
            </a:r>
            <a:endParaRPr lang="en-US" sz="900" dirty="0" smtClean="0"/>
          </a:p>
          <a:p>
            <a:pPr marL="457200" lvl="1" indent="0">
              <a:buNone/>
            </a:pPr>
            <a:endParaRPr lang="en-US" sz="9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371600"/>
            <a:ext cx="8229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0668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The Fed is expected to raise interest rates </a:t>
            </a:r>
          </a:p>
          <a:p>
            <a:r>
              <a:rPr lang="en-US" sz="3200" dirty="0" smtClean="0"/>
              <a:t>3 times in 2017.    Why? </a:t>
            </a:r>
            <a:endParaRPr lang="en-US" sz="3200" dirty="0"/>
          </a:p>
        </p:txBody>
      </p:sp>
      <p:pic>
        <p:nvPicPr>
          <p:cNvPr id="1026" name="Picture 2" descr="Image result for janet yellen federal reserve cha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68" y="1752600"/>
            <a:ext cx="2100432" cy="13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Appendix 1: More </a:t>
            </a:r>
            <a:r>
              <a:rPr lang="en-US" sz="3600" dirty="0"/>
              <a:t>on macroeconomic </a:t>
            </a:r>
            <a:r>
              <a:rPr lang="en-US" sz="3600" dirty="0" smtClean="0"/>
              <a:t>developments</a:t>
            </a:r>
            <a:endParaRPr lang="en-US" sz="3100" dirty="0"/>
          </a:p>
        </p:txBody>
      </p:sp>
      <p:pic>
        <p:nvPicPr>
          <p:cNvPr id="2050" name="Picture 2" descr="Real GDP Growth, 2007-2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51" y="1981200"/>
            <a:ext cx="67139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642556"/>
            <a:ext cx="8305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https://www.whitehouse.gov/blog/2016/10/28/advance-estimate-gross-domestic-product-third-quarter-2016</a:t>
            </a:r>
            <a:endParaRPr lang="en-US" sz="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88943" y="3276600"/>
            <a:ext cx="457200" cy="2308303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24200" y="3348153"/>
            <a:ext cx="4267200" cy="38100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762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economy turned around in June 2009,</a:t>
            </a:r>
            <a:br>
              <a:rPr lang="en-US" sz="2800" dirty="0" smtClean="0"/>
            </a:br>
            <a:r>
              <a:rPr lang="en-US" sz="2800" dirty="0" smtClean="0"/>
              <a:t>but the recovery was slow and long.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9635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Employment growth has been steady since early 2010</a:t>
            </a:r>
            <a:r>
              <a:rPr lang="en-US" sz="2800" dirty="0" smtClean="0"/>
              <a:t>.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2700" dirty="0" smtClean="0"/>
              <a:t>The private sector has added 15 ½ million jobs in the last 81 months.</a:t>
            </a:r>
            <a:endParaRPr lang="en-US" sz="27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95600" y="3086100"/>
            <a:ext cx="4495800" cy="38100"/>
          </a:xfrm>
          <a:prstGeom prst="straightConnector1">
            <a:avLst/>
          </a:prstGeom>
          <a:ln w="57150">
            <a:solidFill>
              <a:srgbClr val="689B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09800" y="3505200"/>
            <a:ext cx="685800" cy="2286000"/>
          </a:xfrm>
          <a:prstGeom prst="straightConnector1">
            <a:avLst/>
          </a:prstGeom>
          <a:ln w="57150">
            <a:solidFill>
              <a:srgbClr val="689B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2" descr="Private-Sector Payroll Employ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67750" cy="52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286000" y="3124200"/>
            <a:ext cx="760143" cy="2590801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10000" y="2946246"/>
            <a:ext cx="4800600" cy="0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9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budget deficit has come down since 2009.</a:t>
            </a:r>
            <a:endParaRPr lang="en-US" sz="2800" dirty="0"/>
          </a:p>
        </p:txBody>
      </p:sp>
      <p:pic>
        <p:nvPicPr>
          <p:cNvPr id="3074" name="Picture 2" descr="http://www.usgovernmentdebt.us/usgs_line.php?title=Fifty%20Years%20Of%20Federal%20Deficits%20As%20Pct%20GDP&amp;units=p&amp;size=m&amp;legend=&amp;year=2000_2015&amp;sname=US&amp;bar=1&amp;stack=1&amp;col=c&amp;source=a_a_a_a_a_a_a_a_a_a_a_a_a_a_a_a&amp;spending0=-2.30_-1.21_1.44_3.28_3.36_2.43_1.79_1.11_3.12_9.80_8.65_8.37_6.73_4.08_2.79_2.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34199" cy="44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257800" y="2553250"/>
            <a:ext cx="22098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57400" y="1676400"/>
            <a:ext cx="16002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Appendix 2: Long-term </a:t>
            </a:r>
            <a:r>
              <a:rPr lang="en-US" sz="3200" dirty="0" smtClean="0"/>
              <a:t>job loss in some sectors</a:t>
            </a:r>
            <a:endParaRPr lang="en-US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Manufacturing employment has been falling as a share since 1950,</a:t>
            </a:r>
          </a:p>
          <a:p>
            <a:pPr lvl="1"/>
            <a:r>
              <a:rPr lang="en-US" sz="3200" dirty="0" smtClean="0"/>
              <a:t>conspicuously in such sectors as autos</a:t>
            </a:r>
            <a:r>
              <a:rPr lang="en-US" sz="3200" dirty="0"/>
              <a:t>, steel, </a:t>
            </a:r>
            <a:r>
              <a:rPr lang="en-US" sz="3200" dirty="0" smtClean="0"/>
              <a:t>and apparel,</a:t>
            </a:r>
          </a:p>
          <a:p>
            <a:pPr lvl="2"/>
            <a:r>
              <a:rPr lang="en-US" sz="2900" dirty="0" smtClean="0"/>
              <a:t>while </a:t>
            </a:r>
            <a:r>
              <a:rPr lang="en-US" sz="2900" dirty="0"/>
              <a:t>leaving </a:t>
            </a:r>
            <a:r>
              <a:rPr lang="en-US" sz="2900" dirty="0" smtClean="0"/>
              <a:t>efficient viable </a:t>
            </a:r>
            <a:r>
              <a:rPr lang="en-US" sz="2900" dirty="0"/>
              <a:t>cores </a:t>
            </a:r>
            <a:r>
              <a:rPr lang="en-US" sz="2900" dirty="0" smtClean="0"/>
              <a:t>today.</a:t>
            </a: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 smtClean="0"/>
          </a:p>
          <a:p>
            <a:r>
              <a:rPr lang="en-US" sz="3400" dirty="0" smtClean="0"/>
              <a:t>Due to international trade?</a:t>
            </a:r>
          </a:p>
          <a:p>
            <a:pPr lvl="1"/>
            <a:r>
              <a:rPr lang="en-US" dirty="0" smtClean="0"/>
              <a:t>Yes, in part, in some sectors.</a:t>
            </a:r>
          </a:p>
          <a:p>
            <a:pPr marL="457200" lvl="1" indent="0">
              <a:buNone/>
            </a:pP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sz="3400" dirty="0" smtClean="0"/>
              <a:t>Also,</a:t>
            </a:r>
            <a:r>
              <a:rPr lang="en-US" dirty="0" smtClean="0"/>
              <a:t> </a:t>
            </a:r>
            <a:r>
              <a:rPr lang="en-US" i="1" dirty="0"/>
              <a:t>manufacturing output continues to </a:t>
            </a:r>
            <a:r>
              <a:rPr lang="en-US" i="1" dirty="0" smtClean="0"/>
              <a:t>rise</a:t>
            </a:r>
            <a:r>
              <a:rPr lang="en-US" dirty="0" smtClean="0"/>
              <a:t>, even as employment falls.</a:t>
            </a:r>
            <a:endParaRPr lang="en-US" dirty="0"/>
          </a:p>
          <a:p>
            <a:pPr lvl="1"/>
            <a:r>
              <a:rPr lang="en-US" sz="3300" dirty="0" smtClean="0"/>
              <a:t>That means </a:t>
            </a:r>
            <a:r>
              <a:rPr lang="en-US" sz="3300" dirty="0"/>
              <a:t>productivity has gone up a lot:</a:t>
            </a:r>
          </a:p>
          <a:p>
            <a:pPr lvl="2"/>
            <a:r>
              <a:rPr lang="en-US" sz="2900" dirty="0"/>
              <a:t>It takes fewer workers to produce one auto today than </a:t>
            </a:r>
            <a:r>
              <a:rPr lang="en-US" sz="2900" dirty="0" smtClean="0"/>
              <a:t>65 </a:t>
            </a:r>
            <a:r>
              <a:rPr lang="en-US" sz="2900" dirty="0"/>
              <a:t>years ago,</a:t>
            </a:r>
          </a:p>
          <a:p>
            <a:pPr lvl="3"/>
            <a:r>
              <a:rPr lang="en-US" sz="2600" dirty="0"/>
              <a:t>not to mention that the cars are much higher-quality.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By analogy, farmers </a:t>
            </a:r>
            <a:r>
              <a:rPr lang="en-US" dirty="0"/>
              <a:t>were 90% of </a:t>
            </a:r>
            <a:r>
              <a:rPr lang="en-US" dirty="0" smtClean="0"/>
              <a:t>national employment in 1790</a:t>
            </a:r>
          </a:p>
          <a:p>
            <a:pPr lvl="1"/>
            <a:r>
              <a:rPr lang="en-US" dirty="0" smtClean="0"/>
              <a:t>vs</a:t>
            </a:r>
            <a:r>
              <a:rPr lang="en-US" dirty="0"/>
              <a:t>. 2% </a:t>
            </a:r>
            <a:r>
              <a:rPr lang="en-US" dirty="0" smtClean="0"/>
              <a:t>today.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Or consider coal miners.</a:t>
            </a:r>
          </a:p>
        </p:txBody>
      </p:sp>
    </p:spTree>
    <p:extLst>
      <p:ext uri="{BB962C8B-B14F-4D97-AF65-F5344CB8AC3E}">
        <p14:creationId xmlns:p14="http://schemas.microsoft.com/office/powerpoint/2010/main" val="26211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Manufacturing </a:t>
            </a:r>
            <a:r>
              <a:rPr lang="en-US" sz="2800" dirty="0"/>
              <a:t>jobs were 32% of the national </a:t>
            </a:r>
            <a:r>
              <a:rPr lang="en-US" sz="2800" dirty="0" smtClean="0"/>
              <a:t>total </a:t>
            </a:r>
            <a:br>
              <a:rPr lang="en-US" sz="2800" dirty="0" smtClean="0"/>
            </a:br>
            <a:r>
              <a:rPr lang="en-US" sz="2800" dirty="0" smtClean="0"/>
              <a:t>in 1950, and had declined to 10</a:t>
            </a:r>
            <a:r>
              <a:rPr lang="en-US" sz="2800" dirty="0"/>
              <a:t>% by </a:t>
            </a:r>
            <a:r>
              <a:rPr lang="en-US" sz="2800" dirty="0" smtClean="0"/>
              <a:t>2010.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3" y="1600200"/>
            <a:ext cx="866616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876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5529" y="2376425"/>
            <a:ext cx="7467600" cy="2743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2729" y="1905000"/>
            <a:ext cx="7239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Percent of employment in US manufacturing (1970-2012)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646987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Those jobs are not coming back.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4800" y="1608387"/>
            <a:ext cx="6507858" cy="31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Manufacturing output rises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69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/>
              <a:t>What role for the workers in Trump’s American factory revival</a:t>
            </a:r>
            <a:r>
              <a:rPr lang="en-US" sz="1400" dirty="0" smtClean="0"/>
              <a:t>?” </a:t>
            </a:r>
            <a:r>
              <a:rPr lang="en-US" sz="1400" i="1" dirty="0" smtClean="0"/>
              <a:t>Financial Times</a:t>
            </a:r>
            <a:r>
              <a:rPr lang="en-US" sz="1400" dirty="0" smtClean="0"/>
              <a:t>, Nov. 23, 2016.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52600" y="2456985"/>
            <a:ext cx="5410200" cy="2667000"/>
          </a:xfrm>
          <a:prstGeom prst="straightConnector1">
            <a:avLst/>
          </a:prstGeom>
          <a:ln w="7620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05000" y="2456985"/>
            <a:ext cx="5181600" cy="25146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73969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as employment falls, reflecting productivity growth.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20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9" y="266832"/>
            <a:ext cx="8610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Similarly, we are not going back to</a:t>
            </a:r>
            <a:br>
              <a:rPr lang="en-US" sz="2800" dirty="0" smtClean="0"/>
            </a:br>
            <a:r>
              <a:rPr lang="en-US" sz="2800" dirty="0" smtClean="0"/>
              <a:t>the number of coal miners that were employed in 1923.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141"/>
            <a:ext cx="7391400" cy="50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5663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Plazak</a:t>
            </a:r>
            <a:r>
              <a:rPr lang="en-US" sz="800" dirty="0"/>
              <a:t> - Own work, CC BY-SA 4.0, https://commons.wikimedia.org/w/index.php?curid=48261916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74557" y="2252646"/>
            <a:ext cx="4648200" cy="327660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reasons for employment shifts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Trade?</a:t>
            </a:r>
            <a:r>
              <a:rPr lang="en-US" sz="1800" dirty="0"/>
              <a:t> </a:t>
            </a:r>
            <a:r>
              <a:rPr lang="en-US" sz="3400" dirty="0" smtClean="0"/>
              <a:t>It works </a:t>
            </a:r>
            <a:r>
              <a:rPr lang="en-US" sz="3400" i="1" dirty="0" smtClean="0"/>
              <a:t>in favor of </a:t>
            </a:r>
            <a:r>
              <a:rPr lang="en-US" sz="3400" dirty="0" smtClean="0"/>
              <a:t>the US agricultural and coal sectors.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r>
              <a:rPr lang="en-US" dirty="0" smtClean="0"/>
              <a:t>Even regulation has not been the big source of job loss in coal.</a:t>
            </a:r>
          </a:p>
          <a:p>
            <a:pPr lvl="1"/>
            <a:r>
              <a:rPr lang="en-US" dirty="0" smtClean="0"/>
              <a:t>Rather, in recent years, it has been cheap natural gas from fracking;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nd, before that, the shift from Appalachian underground mining </a:t>
            </a:r>
            <a:br>
              <a:rPr lang="en-US" dirty="0" smtClean="0"/>
            </a:br>
            <a:r>
              <a:rPr lang="en-US" dirty="0" smtClean="0"/>
              <a:t>to Wyoming open-pit mining.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dirty="0" smtClean="0"/>
              <a:t>In the case of all </a:t>
            </a:r>
            <a:r>
              <a:rPr lang="en-US" dirty="0"/>
              <a:t>3</a:t>
            </a:r>
            <a:r>
              <a:rPr lang="en-US" dirty="0" smtClean="0"/>
              <a:t> sectors, </a:t>
            </a:r>
            <a:r>
              <a:rPr lang="en-US" i="1" dirty="0" smtClean="0"/>
              <a:t>the biggest reason for the decline </a:t>
            </a:r>
            <a:br>
              <a:rPr lang="en-US" i="1" dirty="0" smtClean="0"/>
            </a:br>
            <a:r>
              <a:rPr lang="en-US" i="1" dirty="0" smtClean="0"/>
              <a:t>in jobs has not been trade, but rather productivity growth,</a:t>
            </a:r>
            <a:endParaRPr lang="en-US" sz="3400" dirty="0"/>
          </a:p>
          <a:p>
            <a:pPr lvl="1"/>
            <a:r>
              <a:rPr lang="en-US" dirty="0"/>
              <a:t>particularly arising from </a:t>
            </a:r>
            <a:r>
              <a:rPr lang="en-US" dirty="0" smtClean="0"/>
              <a:t>technological progress, including automation.</a:t>
            </a:r>
            <a:endParaRPr lang="en-US" dirty="0"/>
          </a:p>
          <a:p>
            <a:pPr lvl="1"/>
            <a:r>
              <a:rPr lang="en-US" dirty="0"/>
              <a:t>The demand for labor has shifted toward high-skill jobs.</a:t>
            </a:r>
          </a:p>
          <a:p>
            <a:pPr lvl="1"/>
            <a:r>
              <a:rPr lang="en-US" dirty="0"/>
              <a:t>Meanwhile the supply of high-skilled workers has not kept </a:t>
            </a:r>
            <a:r>
              <a:rPr lang="en-US" dirty="0" smtClean="0"/>
              <a:t>up</a:t>
            </a:r>
            <a:r>
              <a:rPr lang="en-US" sz="2600" dirty="0" smtClean="0"/>
              <a:t>.</a:t>
            </a: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  <a:p>
            <a:r>
              <a:rPr lang="en-US" sz="3400" dirty="0" smtClean="0"/>
              <a:t>But </a:t>
            </a:r>
            <a:r>
              <a:rPr lang="en-US" sz="3400" dirty="0"/>
              <a:t>regardless the causes of rising </a:t>
            </a:r>
            <a:r>
              <a:rPr lang="en-US" sz="3400" dirty="0" smtClean="0"/>
              <a:t>inequality,</a:t>
            </a:r>
            <a:br>
              <a:rPr lang="en-US" sz="3400" dirty="0" smtClean="0"/>
            </a:br>
            <a:r>
              <a:rPr lang="en-US" sz="3400" dirty="0" smtClean="0"/>
              <a:t>good policies can share income gains more widely.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dirty="0" smtClean="0"/>
              <a:t>Appendix 3: For </a:t>
            </a:r>
            <a:r>
              <a:rPr lang="en-US" sz="3000" dirty="0"/>
              <a:t>each of the 8 inequality diagnoses, </a:t>
            </a:r>
            <a:br>
              <a:rPr lang="en-US" sz="3000" dirty="0"/>
            </a:br>
            <a:r>
              <a:rPr lang="en-US" sz="3000" dirty="0"/>
              <a:t>one might think of a targeted policy response: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10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 1. Trade</a:t>
            </a:r>
          </a:p>
          <a:p>
            <a:pPr lvl="1"/>
            <a:r>
              <a:rPr lang="en-US" sz="2400" dirty="0"/>
              <a:t>Trade Adjustment Assistance or, better yet, wage insurance.</a:t>
            </a:r>
          </a:p>
          <a:p>
            <a:pPr marL="0" indent="0">
              <a:buNone/>
            </a:pPr>
            <a:r>
              <a:rPr lang="en-US" sz="2400" b="1" dirty="0"/>
              <a:t> 2.  Technology   and</a:t>
            </a:r>
            <a:r>
              <a:rPr lang="en-US" sz="2400" dirty="0"/>
              <a:t>   </a:t>
            </a:r>
            <a:r>
              <a:rPr lang="en-US" sz="2400" b="1" dirty="0"/>
              <a:t>3.  education</a:t>
            </a:r>
            <a:endParaRPr lang="en-US" sz="2400" dirty="0"/>
          </a:p>
          <a:p>
            <a:pPr lvl="1"/>
            <a:r>
              <a:rPr lang="en-US" sz="2400" dirty="0"/>
              <a:t>Make college more accessible to lower-income students.</a:t>
            </a:r>
          </a:p>
          <a:p>
            <a:pPr marL="0" indent="0">
              <a:buNone/>
            </a:pPr>
            <a:r>
              <a:rPr lang="en-US" sz="2400" b="1" dirty="0"/>
              <a:t> 4. “Winner-take-all” labor markets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smtClean="0"/>
              <a:t>Raise income </a:t>
            </a:r>
            <a:r>
              <a:rPr lang="en-US" sz="2400" dirty="0"/>
              <a:t>taxes &amp; payroll taxes for the upper 0.1%.</a:t>
            </a:r>
          </a:p>
          <a:p>
            <a:pPr marL="57150" indent="0">
              <a:buNone/>
            </a:pPr>
            <a:r>
              <a:rPr lang="en-US" sz="2400" b="1" dirty="0"/>
              <a:t>5. “Assortative mating”</a:t>
            </a:r>
            <a:r>
              <a:rPr lang="en-US" sz="2400" dirty="0"/>
              <a:t>  </a:t>
            </a:r>
          </a:p>
          <a:p>
            <a:pPr lvl="1"/>
            <a:r>
              <a:rPr lang="en-US" sz="2400" dirty="0"/>
              <a:t>Education again, especially universal pre-school.</a:t>
            </a:r>
          </a:p>
          <a:p>
            <a:pPr marL="457200" lvl="1" indent="0">
              <a:buNone/>
            </a:pPr>
            <a:r>
              <a:rPr lang="en-US" sz="2400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For each of the 8 inequality diagnoses, a targeted policy response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continued: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46482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400" b="1" dirty="0"/>
              <a:t>…</a:t>
            </a:r>
            <a:br>
              <a:rPr lang="en-US" sz="2400" b="1" dirty="0"/>
            </a:br>
            <a:r>
              <a:rPr lang="en-US" sz="2400" b="1" dirty="0" smtClean="0"/>
              <a:t>6. Corporate monopoly power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/>
              <a:t>More aggressive anti-trust action.</a:t>
            </a:r>
          </a:p>
          <a:p>
            <a:pPr marL="0" indent="0">
              <a:buNone/>
            </a:pPr>
            <a:r>
              <a:rPr lang="en-US" sz="2400" b="1" dirty="0"/>
              <a:t> 7. Executive compensation, especially in finance</a:t>
            </a:r>
            <a:endParaRPr lang="en-US" sz="2400" dirty="0"/>
          </a:p>
          <a:p>
            <a:pPr lvl="1"/>
            <a:r>
              <a:rPr lang="en-US" sz="2400" dirty="0"/>
              <a:t>Reforms such as “say on pay,” separating the function of CEO </a:t>
            </a:r>
            <a:br>
              <a:rPr lang="en-US" sz="2400" dirty="0"/>
            </a:br>
            <a:r>
              <a:rPr lang="en-US" sz="2400" dirty="0"/>
              <a:t>&amp; Chairman of the Board, “claw-back provisions,” and so on;</a:t>
            </a:r>
          </a:p>
          <a:p>
            <a:pPr lvl="1"/>
            <a:r>
              <a:rPr lang="en-US" sz="2400" dirty="0"/>
              <a:t>Continued financial reform, begun under Dodd-Frank</a:t>
            </a:r>
          </a:p>
          <a:p>
            <a:pPr lvl="2"/>
            <a:r>
              <a:rPr lang="en-US" sz="2100" dirty="0"/>
              <a:t>e.g., </a:t>
            </a:r>
            <a:r>
              <a:rPr lang="en-US" sz="2100" dirty="0" smtClean="0"/>
              <a:t>risk-tax </a:t>
            </a:r>
            <a:r>
              <a:rPr lang="en-US" sz="2100" dirty="0"/>
              <a:t>on large financial institutions.</a:t>
            </a:r>
          </a:p>
          <a:p>
            <a:pPr lvl="1"/>
            <a:r>
              <a:rPr lang="en-US" sz="2400" dirty="0"/>
              <a:t>Higher tax rates on the upper 0.1% and, very specifically, eliminating the carried-interest deduction.</a:t>
            </a:r>
          </a:p>
          <a:p>
            <a:pPr marL="0" indent="0">
              <a:buNone/>
            </a:pPr>
            <a:r>
              <a:rPr lang="en-US" sz="2400" b="1" dirty="0"/>
              <a:t> 8.  Piketty’s wealth accumulation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-- Inheritance tax, at least on estates above $5 million.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6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1722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Altogether, the economy has added almost 16 million jobs since early 2010.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 descr="C:\Users\jfrankel\Downloads\fredgraph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6616"/>
            <a:ext cx="8610600" cy="48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429000" y="2286000"/>
            <a:ext cx="5029200" cy="3048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(I) If the economy is in such good shape,</a:t>
            </a:r>
            <a:br>
              <a:rPr lang="en-US" sz="3600" dirty="0" smtClean="0"/>
            </a:br>
            <a:r>
              <a:rPr lang="en-US" sz="3600" dirty="0" smtClean="0"/>
              <a:t>why has there been such discontent?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819400"/>
            <a:ext cx="3848100" cy="609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obvious answer: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99822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</a:t>
            </a:r>
            <a:r>
              <a:rPr lang="en-US" sz="3200" dirty="0" smtClean="0"/>
              <a:t>he longer-term trend for the </a:t>
            </a:r>
            <a:r>
              <a:rPr lang="en-US" sz="3200" dirty="0"/>
              <a:t>typical American </a:t>
            </a:r>
            <a:r>
              <a:rPr lang="en-US" sz="3200" dirty="0" smtClean="0"/>
              <a:t>has </a:t>
            </a:r>
            <a:r>
              <a:rPr lang="en-US" sz="3200" dirty="0"/>
              <a:t>not </a:t>
            </a:r>
            <a:r>
              <a:rPr lang="en-US" sz="3200" dirty="0" smtClean="0"/>
              <a:t>been good: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7800" y="3809999"/>
            <a:ext cx="6019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</a:t>
            </a:r>
            <a:r>
              <a:rPr lang="en-US" sz="3200" dirty="0" smtClean="0"/>
              <a:t>he longer-term trend for typical Americans has </a:t>
            </a:r>
            <a:r>
              <a:rPr lang="en-US" sz="3200" dirty="0"/>
              <a:t>not </a:t>
            </a:r>
            <a:r>
              <a:rPr lang="en-US" sz="3200" dirty="0" smtClean="0"/>
              <a:t>been good.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28600" y="5105399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Since 2000, the gains have gone to those at the top.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802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080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Real median family income is still below 2000!</a:t>
            </a:r>
            <a:endParaRPr lang="en-US" sz="2800" dirty="0"/>
          </a:p>
        </p:txBody>
      </p:sp>
      <p:pic>
        <p:nvPicPr>
          <p:cNvPr id="1026" name="Picture 2" descr="C:\Users\jfrankel\Downloads\fred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2" y="1371600"/>
            <a:ext cx="8382000" cy="42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66144" y="1933047"/>
            <a:ext cx="3516748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493322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2015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90839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2007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220" y="491243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2000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609600" cy="365125"/>
          </a:xfrm>
        </p:spPr>
        <p:txBody>
          <a:bodyPr/>
          <a:lstStyle/>
          <a:p>
            <a:fld id="{18677272-7F0D-4D88-A49C-E33188C27637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5859959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even though median income rose </a:t>
            </a:r>
            <a:r>
              <a:rPr lang="en-US" sz="2200" dirty="0"/>
              <a:t>5.2% in 2015, the fastest </a:t>
            </a:r>
            <a:r>
              <a:rPr lang="en-US" sz="2200" dirty="0" smtClean="0"/>
              <a:t>ever; </a:t>
            </a:r>
            <a:br>
              <a:rPr lang="en-US" sz="2200" dirty="0" smtClean="0"/>
            </a:br>
            <a:r>
              <a:rPr lang="en-US" sz="2200" dirty="0" smtClean="0"/>
              <a:t>and the poverty rate fell from </a:t>
            </a:r>
            <a:r>
              <a:rPr lang="en-US" sz="2200" dirty="0"/>
              <a:t>14.8% to 13.5</a:t>
            </a:r>
            <a:r>
              <a:rPr lang="en-US" sz="2200" dirty="0" smtClean="0"/>
              <a:t>%, </a:t>
            </a:r>
            <a:r>
              <a:rPr lang="en-US" sz="2200" dirty="0"/>
              <a:t>the largest drop since 1968.</a:t>
            </a:r>
          </a:p>
        </p:txBody>
      </p:sp>
    </p:spTree>
    <p:extLst>
      <p:ext uri="{BB962C8B-B14F-4D97-AF65-F5344CB8AC3E}">
        <p14:creationId xmlns:p14="http://schemas.microsoft.com/office/powerpoint/2010/main" val="28119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7630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The share of US income going to the top has </a:t>
            </a:r>
            <a:r>
              <a:rPr lang="en-US" sz="2900" dirty="0" smtClean="0"/>
              <a:t>been rising </a:t>
            </a:r>
            <a:r>
              <a:rPr lang="en-US" sz="2900" dirty="0"/>
              <a:t>since 1980, and is now back to the </a:t>
            </a:r>
            <a:r>
              <a:rPr lang="en-US" sz="2900" dirty="0" smtClean="0"/>
              <a:t>1920s level.</a:t>
            </a:r>
            <a:endParaRPr lang="en-US" sz="2900" dirty="0"/>
          </a:p>
        </p:txBody>
      </p:sp>
      <p:pic>
        <p:nvPicPr>
          <p:cNvPr id="2050" name="Picture 2" descr="Income Concentration at the Top Has Risen Sharply Since the 1970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38800" y="3810000"/>
            <a:ext cx="22860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7924800" cy="4525963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So, yes, ordinary </a:t>
            </a:r>
            <a:r>
              <a:rPr lang="en-US" dirty="0"/>
              <a:t>Americans </a:t>
            </a:r>
            <a:r>
              <a:rPr lang="en-US" dirty="0" smtClean="0"/>
              <a:t>have been </a:t>
            </a:r>
            <a:br>
              <a:rPr lang="en-US" dirty="0" smtClean="0"/>
            </a:br>
            <a:r>
              <a:rPr lang="en-US" dirty="0" smtClean="0"/>
              <a:t>left </a:t>
            </a:r>
            <a:r>
              <a:rPr lang="en-US" dirty="0"/>
              <a:t>behind </a:t>
            </a:r>
            <a:r>
              <a:rPr lang="en-US" dirty="0" smtClean="0"/>
              <a:t>in </a:t>
            </a:r>
            <a:r>
              <a:rPr lang="en-US" dirty="0"/>
              <a:t>the modern </a:t>
            </a:r>
            <a:r>
              <a:rPr lang="en-US" dirty="0" smtClean="0"/>
              <a:t>economy.</a:t>
            </a:r>
            <a:br>
              <a:rPr lang="en-US" dirty="0" smtClean="0"/>
            </a:b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Ten </a:t>
            </a:r>
            <a:r>
              <a:rPr lang="en-US" dirty="0" smtClean="0"/>
              <a:t>reasons why US inequality has risen.</a:t>
            </a:r>
            <a:br>
              <a:rPr lang="en-US" dirty="0" smtClean="0"/>
            </a:b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Ten policy proposals to help share a growing economic pie more equally</a:t>
            </a:r>
            <a:r>
              <a:rPr lang="en-US" sz="2000" dirty="0" smtClean="0"/>
              <a:t>.</a:t>
            </a:r>
            <a:endParaRPr lang="en-US" sz="2000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(II) Why </a:t>
            </a:r>
            <a:r>
              <a:rPr lang="en-US" sz="3200" dirty="0"/>
              <a:t>has inequality risen in the US</a:t>
            </a:r>
            <a:r>
              <a:rPr lang="en-US" sz="3200" dirty="0" smtClean="0"/>
              <a:t>?  Ten reasons.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447800"/>
            <a:ext cx="9296400" cy="5105400"/>
          </a:xfrm>
        </p:spPr>
        <p:txBody>
          <a:bodyPr>
            <a:normAutofit lnSpcReduction="10000"/>
          </a:bodyPr>
          <a:lstStyle/>
          <a:p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Trade probably does play a </a:t>
            </a:r>
            <a:r>
              <a:rPr lang="en-US" dirty="0" smtClean="0"/>
              <a:t>role, along with: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technological change raising demand for skilled workers,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outpacing education that raises the supply;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“winner-take-all” labor markets,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“assortative mating,”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more </a:t>
            </a:r>
            <a:r>
              <a:rPr lang="en-US" dirty="0"/>
              <a:t>corporate </a:t>
            </a:r>
            <a:r>
              <a:rPr lang="en-US" dirty="0" smtClean="0"/>
              <a:t>monopoly power (higher “rents”),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nd “excessive” </a:t>
            </a:r>
            <a:r>
              <a:rPr lang="en-US" dirty="0"/>
              <a:t>executive </a:t>
            </a:r>
            <a:r>
              <a:rPr lang="en-US" dirty="0" smtClean="0"/>
              <a:t>compensation.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Piketty: wealth accumulates faster than income.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Possibly the decline in union power &amp; minimum wages.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tax cuts for the rich in early 1980s &amp; 2000s.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1100</Words>
  <Application>Microsoft Office PowerPoint</Application>
  <PresentationFormat>On-screen Show (4:3)</PresentationFormat>
  <Paragraphs>270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An Economy That Works  for All Americans</vt:lpstr>
      <vt:lpstr>“An Economy That Works for All Americans” *</vt:lpstr>
      <vt:lpstr>But first, the current state of the economy</vt:lpstr>
      <vt:lpstr>Altogether, the economy has added almost 16 million jobs since early 2010.</vt:lpstr>
      <vt:lpstr>(I) If the economy is in such good shape, why has there been such discontent?</vt:lpstr>
      <vt:lpstr>Real median family income is still below 2000!</vt:lpstr>
      <vt:lpstr>The share of US income going to the top has been rising since 1980, and is now back to the 1920s level.</vt:lpstr>
      <vt:lpstr>Overview</vt:lpstr>
      <vt:lpstr>(II) Why has inequality risen in the US?  Ten reasons. </vt:lpstr>
      <vt:lpstr>1. Trade probably does play a role</vt:lpstr>
      <vt:lpstr>2. Technology raises demand for “skilled” vs. “unskilled” workers, as shown by widening wage gap.</vt:lpstr>
      <vt:lpstr>3. The trend in years of education slowed during 1981-2012.</vt:lpstr>
      <vt:lpstr>4. “Winner take all” labor markets</vt:lpstr>
      <vt:lpstr>5. “Assortative mating”</vt:lpstr>
      <vt:lpstr>6. The share of US national income going to labor has declined since 2000 in part due to increased market power of firms, says Furman.</vt:lpstr>
      <vt:lpstr>7. Excessive compensation? Many top-1%-ers are executives and/or in finance.</vt:lpstr>
      <vt:lpstr>8. Supporting Piketty:  The share of wealth at the top  has also been rising.</vt:lpstr>
      <vt:lpstr>On the other hand, the big increase in inequality has been within labor (and within capital).</vt:lpstr>
      <vt:lpstr>What weights should we place on each of these factors in explaining increased inequality?</vt:lpstr>
      <vt:lpstr>(III) Ten policy proposals to promote  An Economy That Works for All Americans</vt:lpstr>
      <vt:lpstr>1. Keep the Affordable Care Act which has sharply reduced the percentage of Americans lacking health insurance, and is fully funded.</vt:lpstr>
      <vt:lpstr>2. Retain intelligent financial regulation</vt:lpstr>
      <vt:lpstr>3: Address the long-term rise in household debt: housing, auto, &amp; student loans</vt:lpstr>
      <vt:lpstr>Address household debt: housing, auto &amp; student loans, continued</vt:lpstr>
      <vt:lpstr>4. Reform the tax system </vt:lpstr>
      <vt:lpstr>5. Put social security on a sound footing</vt:lpstr>
      <vt:lpstr>The last 4 of the 10 policy proposals</vt:lpstr>
      <vt:lpstr>An Economy That Works  for All Americans</vt:lpstr>
      <vt:lpstr>Appendices</vt:lpstr>
      <vt:lpstr>Appendix 1: More on macroeconomic developments</vt:lpstr>
      <vt:lpstr>Employment growth has been steady since early 2010.  The private sector has added 15 ½ million jobs in the last 81 months.</vt:lpstr>
      <vt:lpstr>The budget deficit has come down since 2009.</vt:lpstr>
      <vt:lpstr>Appendix 2: Long-term job loss in some sectors</vt:lpstr>
      <vt:lpstr>Manufacturing jobs were 32% of the national total  in 1950, and had declined to 10% by 2010.</vt:lpstr>
      <vt:lpstr>Manufacturing output rises</vt:lpstr>
      <vt:lpstr>Similarly, we are not going back to the number of coal miners that were employed in 1923.</vt:lpstr>
      <vt:lpstr>Some reasons for employment shifts</vt:lpstr>
      <vt:lpstr>Appendix 3: For each of the 8 inequality diagnoses,  one might think of a targeted policy response:</vt:lpstr>
      <vt:lpstr>For each of the 8 inequality diagnoses, a targeted policy response continued: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Economy That Works  for All Americans</dc:title>
  <dc:creator>Dell</dc:creator>
  <cp:lastModifiedBy>Dell</cp:lastModifiedBy>
  <cp:revision>127</cp:revision>
  <cp:lastPrinted>2017-02-24T01:31:16Z</cp:lastPrinted>
  <dcterms:created xsi:type="dcterms:W3CDTF">2016-11-30T23:53:08Z</dcterms:created>
  <dcterms:modified xsi:type="dcterms:W3CDTF">2017-02-24T01:35:12Z</dcterms:modified>
</cp:coreProperties>
</file>