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75" r:id="rId3"/>
    <p:sldId id="367" r:id="rId4"/>
    <p:sldId id="278" r:id="rId5"/>
    <p:sldId id="277" r:id="rId6"/>
    <p:sldId id="307" r:id="rId7"/>
    <p:sldId id="282" r:id="rId8"/>
    <p:sldId id="280" r:id="rId9"/>
    <p:sldId id="364" r:id="rId10"/>
    <p:sldId id="281" r:id="rId11"/>
    <p:sldId id="284" r:id="rId12"/>
    <p:sldId id="287" r:id="rId13"/>
    <p:sldId id="311" r:id="rId14"/>
    <p:sldId id="321" r:id="rId15"/>
    <p:sldId id="322" r:id="rId16"/>
    <p:sldId id="317" r:id="rId17"/>
    <p:sldId id="316" r:id="rId18"/>
    <p:sldId id="289" r:id="rId19"/>
    <p:sldId id="286" r:id="rId20"/>
    <p:sldId id="303" r:id="rId21"/>
    <p:sldId id="383" r:id="rId22"/>
    <p:sldId id="384" r:id="rId23"/>
    <p:sldId id="348" r:id="rId24"/>
    <p:sldId id="349" r:id="rId25"/>
    <p:sldId id="357" r:id="rId26"/>
    <p:sldId id="358" r:id="rId27"/>
    <p:sldId id="351" r:id="rId28"/>
    <p:sldId id="371" r:id="rId29"/>
    <p:sldId id="370" r:id="rId30"/>
    <p:sldId id="377" r:id="rId31"/>
    <p:sldId id="350" r:id="rId32"/>
    <p:sldId id="299" r:id="rId33"/>
    <p:sldId id="300" r:id="rId34"/>
    <p:sldId id="365" r:id="rId35"/>
    <p:sldId id="328" r:id="rId36"/>
    <p:sldId id="366" r:id="rId37"/>
    <p:sldId id="359" r:id="rId38"/>
    <p:sldId id="360" r:id="rId39"/>
    <p:sldId id="361" r:id="rId40"/>
    <p:sldId id="362" r:id="rId41"/>
    <p:sldId id="363" r:id="rId42"/>
    <p:sldId id="323" r:id="rId43"/>
    <p:sldId id="324" r:id="rId44"/>
    <p:sldId id="325" r:id="rId45"/>
    <p:sldId id="326" r:id="rId46"/>
    <p:sldId id="378" r:id="rId47"/>
    <p:sldId id="379" r:id="rId48"/>
    <p:sldId id="380" r:id="rId49"/>
    <p:sldId id="368" r:id="rId50"/>
    <p:sldId id="372" r:id="rId51"/>
    <p:sldId id="373" r:id="rId52"/>
    <p:sldId id="374" r:id="rId53"/>
    <p:sldId id="375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B49"/>
    <a:srgbClr val="5F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2527" autoAdjust="0"/>
  </p:normalViewPr>
  <p:slideViewPr>
    <p:cSldViewPr>
      <p:cViewPr varScale="1">
        <p:scale>
          <a:sx n="98" d="100"/>
          <a:sy n="98" d="100"/>
        </p:scale>
        <p:origin x="-10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6675D-C283-496A-BB24-2CA3EA529104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D073F-5A3C-4F3C-9BE4-15513BC2D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32572-9B2F-489E-979F-2045B6FBA35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199C8-5174-45CA-A1CE-DF475E62C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95E38FC-8A35-475C-B1B9-A622E42D6E27}" type="slidenum">
              <a:rPr lang="en-US" altLang="en-US" sz="1200">
                <a:latin typeface="Arial" pitchFamily="34" charset="0"/>
                <a:cs typeface="Arial" pitchFamily="34" charset="0"/>
              </a:rPr>
              <a:pPr eaLnBrk="1" hangingPunct="1"/>
              <a:t>20</a:t>
            </a:fld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33EC29-36AF-4159-9652-9B5AAF1C2E3C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0673" y="8829846"/>
            <a:ext cx="3038155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FEE0F789-D71E-494E-A58A-45AF0EAD1072}" type="slidenum">
              <a:rPr lang="en-US" altLang="en-US" sz="1200">
                <a:latin typeface="Arial" charset="0"/>
              </a:rPr>
              <a:pPr algn="r" eaLnBrk="1" hangingPunct="1"/>
              <a:t>46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C652-F7EA-42F7-BF4A-88F8139B562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jpeg"/><Relationship Id="rId18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26" Type="http://schemas.openxmlformats.org/officeDocument/2006/relationships/hyperlink" Target="http://www.google.com/imgres?imgurl=http://www.aluminum.org/Images/ContentImages/quarry.jpg&amp;imgrefurl=http://www.aluminum.org/Content/NavigationMenu/TheIndustry/Alumina/default.htm&amp;usg=__fU6oz1a12FBhLDZgpH0urXNuK_s=&amp;h=200&amp;w=300&amp;sz=18&amp;hl=en&amp;start=22&amp;zoom=1&amp;um=1&amp;itbs=1&amp;tbnid=ETcEiBEV7KjpAM:&amp;tbnh=77&amp;tbnw=116&amp;prev=/images?q=aluminum+ore&amp;start=20&amp;um=1&amp;hl=en&amp;sa=N&amp;rlz=1T4GGLL_enUS309US342&amp;ndsp=20&amp;tbs=isch:1" TargetMode="External"/><Relationship Id="rId3" Type="http://schemas.openxmlformats.org/officeDocument/2006/relationships/image" Target="../media/image54.jpeg"/><Relationship Id="rId21" Type="http://schemas.openxmlformats.org/officeDocument/2006/relationships/image" Target="../media/image71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jpeg"/><Relationship Id="rId20" Type="http://schemas.openxmlformats.org/officeDocument/2006/relationships/image" Target="../media/image70.jpeg"/><Relationship Id="rId29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wmf"/><Relationship Id="rId24" Type="http://schemas.openxmlformats.org/officeDocument/2006/relationships/hyperlink" Target="http://www.google.com/imgres?imgurl=http://www.hemscott.com/static/cms/1/3/4/binary/3116989831/321562.jpg&amp;imgrefurl=http://www.hemscott.com/news/comment-archive/item.do?id=62828&amp;usg=__HMpnoJ1Wfg1E7JqA3kjmWToKhso=&amp;h=300&amp;w=450&amp;sz=48&amp;hl=en&amp;start=9&amp;zoom=1&amp;um=1&amp;itbs=1&amp;tbnid=k0VKlQTvnjlCBM:&amp;tbnh=85&amp;tbnw=127&amp;prev=/images?q=nickel+mine&amp;um=1&amp;hl=en&amp;sa=N&amp;rlz=1T4RNWE_enUS312US312&amp;tbs=isch:1" TargetMode="External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3.jpeg"/><Relationship Id="rId28" Type="http://schemas.openxmlformats.org/officeDocument/2006/relationships/hyperlink" Target="http://www.google.com/imgres?imgurl=http://www.oilempire.us/oil-jpg/LNGTanker.jpg&amp;imgrefurl=http://www.oilempire.us/lng.html&amp;usg=__RZWGgfwENwlNw5mnGloPzPUq7AA=&amp;h=465&amp;w=751&amp;sz=30&amp;hl=en&amp;start=42&amp;zoom=1&amp;um=1&amp;itbs=1&amp;tbnid=2-9Yo3LG06sjIM:&amp;tbnh=87&amp;tbnw=141&amp;prev=/images?q=natural+gas&amp;start=21&amp;um=1&amp;hl=en&amp;sa=N&amp;rlz=1T4RNWE_enUS312US312&amp;ndsp=21&amp;tbs=isch:1" TargetMode="External"/><Relationship Id="rId10" Type="http://schemas.openxmlformats.org/officeDocument/2006/relationships/image" Target="../media/image61.wmf"/><Relationship Id="rId19" Type="http://schemas.openxmlformats.org/officeDocument/2006/relationships/image" Target="../media/image69.jpeg"/><Relationship Id="rId31" Type="http://schemas.openxmlformats.org/officeDocument/2006/relationships/image" Target="../media/image77.jpeg"/><Relationship Id="rId4" Type="http://schemas.openxmlformats.org/officeDocument/2006/relationships/image" Target="../media/image55.jpeg"/><Relationship Id="rId9" Type="http://schemas.openxmlformats.org/officeDocument/2006/relationships/image" Target="../media/image60.wmf"/><Relationship Id="rId14" Type="http://schemas.openxmlformats.org/officeDocument/2006/relationships/image" Target="../media/image65.wmf"/><Relationship Id="rId22" Type="http://schemas.openxmlformats.org/officeDocument/2006/relationships/image" Target="../media/image72.jpeg"/><Relationship Id="rId27" Type="http://schemas.openxmlformats.org/officeDocument/2006/relationships/image" Target="../media/image75.jpeg"/><Relationship Id="rId30" Type="http://schemas.openxmlformats.org/officeDocument/2006/relationships/hyperlink" Target="http://www.google.com/imgres?imgurl=http://elements.vanderkrogt.net/images/elements/Tin_ore_from_Cornwall.jpg&amp;imgrefurl=http://elements.vanderkrogt.net/element.php?sym=Sn&amp;usg=__GJ7S0denCKYkEzc-vSrglPz2WaQ=&amp;h=364&amp;w=392&amp;sz=26&amp;hl=en&amp;start=2&amp;zoom=1&amp;um=1&amp;itbs=1&amp;tbnid=hbhzPDNYlXFRrM:&amp;tbnh=114&amp;tbnw=123&amp;prev=/images?q=tin&amp;um=1&amp;hl=en&amp;sa=N&amp;rlz=1T4RNWE_enUS312US312&amp;tbs=isch: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8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2.png"/><Relationship Id="rId7" Type="http://schemas.openxmlformats.org/officeDocument/2006/relationships/image" Target="../media/image89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2286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Policies for Managing External Shocks in Commodity-Exporting Countries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36912"/>
            <a:ext cx="8610600" cy="3086472"/>
          </a:xfrm>
        </p:spPr>
        <p:txBody>
          <a:bodyPr>
            <a:normAutofit fontScale="25000" lnSpcReduction="20000"/>
          </a:bodyPr>
          <a:lstStyle/>
          <a:p>
            <a:r>
              <a:rPr lang="en-US" sz="1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 </a:t>
            </a:r>
          </a:p>
          <a:p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</a:p>
          <a:p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</a:t>
            </a:r>
            <a:b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5600" dirty="0"/>
          </a:p>
          <a:p>
            <a:pPr>
              <a:lnSpc>
                <a:spcPct val="140000"/>
              </a:lnSpc>
            </a:pPr>
            <a:r>
              <a:rPr lang="en-US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 on Current Account Sustainability:</a:t>
            </a:r>
            <a:br>
              <a:rPr lang="en-US" sz="9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Recent Methods and Policy Issues</a:t>
            </a:r>
          </a:p>
          <a:p>
            <a:pPr>
              <a:lnSpc>
                <a:spcPct val="140000"/>
              </a:lnSpc>
            </a:pPr>
            <a:r>
              <a:rPr lang="en-US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Inter-American Development Bank</a:t>
            </a:r>
          </a:p>
          <a:p>
            <a:pPr>
              <a:lnSpc>
                <a:spcPct val="140000"/>
              </a:lnSpc>
            </a:pPr>
            <a:r>
              <a:rPr lang="en-US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18, 2017</a:t>
            </a:r>
            <a:endParaRPr lang="en-US" sz="9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HKS-logo_k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85" y="4005064"/>
            <a:ext cx="3106520" cy="367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375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Idea 3:  Adopt institutions </a:t>
            </a:r>
            <a:br>
              <a:rPr lang="en-US" sz="3600" dirty="0"/>
            </a:br>
            <a:r>
              <a:rPr lang="en-US" sz="3600" dirty="0"/>
              <a:t>to achieve counter-cyclical fiscal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0309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Developing countries, historically, </a:t>
            </a:r>
            <a:br>
              <a:rPr lang="en-US" dirty="0"/>
            </a:br>
            <a:r>
              <a:rPr lang="en-US" dirty="0"/>
              <a:t>have had notoriously pro-cyclical spending,</a:t>
            </a:r>
          </a:p>
          <a:p>
            <a:pPr lvl="1"/>
            <a:r>
              <a:rPr lang="en-US" altLang="en-US" sz="2600" dirty="0"/>
              <a:t>especially c</a:t>
            </a:r>
            <a:r>
              <a:rPr lang="en-US" sz="2600" dirty="0"/>
              <a:t>ommodity-exporters</a:t>
            </a:r>
            <a:r>
              <a:rPr lang="en-US" sz="1200" dirty="0"/>
              <a:t/>
            </a:r>
            <a:br>
              <a:rPr lang="en-US" sz="1200" dirty="0"/>
            </a:br>
            <a:endParaRPr lang="en-US" altLang="en-US" sz="1200" dirty="0"/>
          </a:p>
          <a:p>
            <a:pPr lvl="1"/>
            <a:r>
              <a:rPr lang="en-US" altLang="en-US" sz="1900" dirty="0" err="1"/>
              <a:t>Cuddington</a:t>
            </a:r>
            <a:r>
              <a:rPr lang="en-US" altLang="en-US" sz="1900" dirty="0"/>
              <a:t> (1989), Gavin &amp; Perotti (1997), </a:t>
            </a:r>
            <a:r>
              <a:rPr lang="en-US" altLang="en-US" sz="1900" dirty="0" err="1"/>
              <a:t>Tornell</a:t>
            </a:r>
            <a:r>
              <a:rPr lang="en-US" altLang="en-US" sz="1900" dirty="0"/>
              <a:t> &amp; Lane (1999), Kaminsky, Reinhart &amp; </a:t>
            </a:r>
            <a:r>
              <a:rPr lang="en-US" altLang="en-US" sz="1900" dirty="0" err="1"/>
              <a:t>Végh</a:t>
            </a:r>
            <a:r>
              <a:rPr lang="en-US" altLang="en-US" sz="1900" dirty="0"/>
              <a:t> (2004), </a:t>
            </a:r>
            <a:r>
              <a:rPr lang="en-US" altLang="en-US" sz="1900" dirty="0" err="1"/>
              <a:t>Talvi</a:t>
            </a:r>
            <a:r>
              <a:rPr lang="en-US" altLang="en-US" sz="1900" dirty="0"/>
              <a:t> &amp; Végh (2005), Mendoza &amp; Oviedo (2006), Alesina, Campante &amp; Tabellini</a:t>
            </a:r>
            <a:r>
              <a:rPr lang="en-US" altLang="en-US" sz="1900" b="1" dirty="0"/>
              <a:t> </a:t>
            </a:r>
            <a:r>
              <a:rPr lang="en-US" altLang="en-US" sz="1900" dirty="0"/>
              <a:t>(2008), Ilzetski &amp; </a:t>
            </a:r>
            <a:r>
              <a:rPr lang="en-US" altLang="en-US" sz="1900" dirty="0" err="1"/>
              <a:t>Végh</a:t>
            </a:r>
            <a:r>
              <a:rPr lang="en-US" altLang="en-US" sz="1900" dirty="0"/>
              <a:t> (2008), </a:t>
            </a:r>
            <a:r>
              <a:rPr lang="en-US" altLang="en-US" sz="1900" dirty="0" err="1"/>
              <a:t>Medas</a:t>
            </a:r>
            <a:r>
              <a:rPr lang="en-US" altLang="en-US" sz="1900" dirty="0"/>
              <a:t> &amp; </a:t>
            </a:r>
            <a:r>
              <a:rPr lang="en-US" altLang="en-US" sz="1900" dirty="0" err="1"/>
              <a:t>Zakharova</a:t>
            </a:r>
            <a:r>
              <a:rPr lang="en-US" altLang="en-US" sz="1900" dirty="0"/>
              <a:t> (2009), Medina (2010), </a:t>
            </a:r>
            <a:r>
              <a:rPr lang="en-US" sz="1900" dirty="0"/>
              <a:t>Arezki, Hamilton &amp; </a:t>
            </a:r>
            <a:r>
              <a:rPr lang="en-US" sz="1900" dirty="0" err="1"/>
              <a:t>Kazimov</a:t>
            </a:r>
            <a:r>
              <a:rPr lang="en-US" sz="1900" dirty="0"/>
              <a:t> (2011), </a:t>
            </a:r>
            <a:r>
              <a:rPr lang="en-US" altLang="en-US" sz="1900" dirty="0">
                <a:latin typeface="Calibri" panose="020F0502020204030204" pitchFamily="34" charset="0"/>
              </a:rPr>
              <a:t>Erbil (2011) and </a:t>
            </a:r>
            <a:r>
              <a:rPr lang="en-US" sz="1900" dirty="0" err="1">
                <a:latin typeface="Calibri" panose="020F0502020204030204" pitchFamily="34" charset="0"/>
              </a:rPr>
              <a:t>Avellan</a:t>
            </a:r>
            <a:r>
              <a:rPr lang="en-US" sz="1900" dirty="0">
                <a:latin typeface="Calibri" panose="020F0502020204030204" pitchFamily="34" charset="0"/>
              </a:rPr>
              <a:t> &amp; Vuletin (2015)</a:t>
            </a:r>
            <a:r>
              <a:rPr lang="en-US" altLang="en-US" sz="1900" dirty="0">
                <a:latin typeface="Calibri" panose="020F0502020204030204" pitchFamily="34" charset="0"/>
              </a:rPr>
              <a:t>.</a:t>
            </a:r>
            <a:r>
              <a:rPr lang="en-US" sz="1900" dirty="0"/>
              <a:t> 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Tax policy tends to be procyclical as well: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altLang="en-US" sz="2000" dirty="0" err="1" smtClean="0"/>
              <a:t>é</a:t>
            </a:r>
            <a:r>
              <a:rPr lang="en-US" sz="2000" dirty="0" err="1" smtClean="0">
                <a:latin typeface="Calibri" panose="020F0502020204030204" pitchFamily="34" charset="0"/>
              </a:rPr>
              <a:t>gh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&amp; Vuletin (2015). 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dirty="0"/>
              <a:t>But after 2000 some achieved counter-cyclicality,</a:t>
            </a:r>
          </a:p>
          <a:p>
            <a:pPr lvl="1"/>
            <a:r>
              <a:rPr lang="en-US" sz="2600" dirty="0"/>
              <a:t>running surpluses 2002-08, then easing in 2009.</a:t>
            </a:r>
          </a:p>
          <a:p>
            <a:pPr lvl="1"/>
            <a:r>
              <a:rPr lang="en-US" altLang="en-US" sz="2400" dirty="0"/>
              <a:t>Frankel, Carlos </a:t>
            </a:r>
            <a:r>
              <a:rPr lang="en-US" altLang="en-US" sz="2400" dirty="0" err="1"/>
              <a:t>Végh</a:t>
            </a:r>
            <a:r>
              <a:rPr lang="en-US" altLang="en-US" sz="2400" dirty="0"/>
              <a:t> &amp; Guillermo </a:t>
            </a:r>
            <a:r>
              <a:rPr lang="en-US" altLang="en-US" sz="2400" dirty="0" err="1"/>
              <a:t>Vuletin</a:t>
            </a:r>
            <a:r>
              <a:rPr lang="en-US" altLang="en-US" sz="2400" dirty="0"/>
              <a:t>, 2013, </a:t>
            </a:r>
            <a:br>
              <a:rPr lang="en-US" altLang="en-US" sz="2400" dirty="0"/>
            </a:br>
            <a:r>
              <a:rPr lang="en-US" altLang="en-US" sz="2200" dirty="0"/>
              <a:t>“On Graduation from Fiscal </a:t>
            </a:r>
            <a:r>
              <a:rPr lang="en-US" altLang="en-US" sz="2200" dirty="0" err="1"/>
              <a:t>Procyclicality</a:t>
            </a:r>
            <a:r>
              <a:rPr lang="en-US" altLang="en-US" sz="2200" dirty="0"/>
              <a:t>,” </a:t>
            </a:r>
            <a:r>
              <a:rPr lang="en-US" altLang="en-US" sz="2200" i="1" dirty="0" err="1"/>
              <a:t>J.Dev.Ec</a:t>
            </a:r>
            <a:r>
              <a:rPr lang="en-US" altLang="en-US" sz="2200" i="1" dirty="0"/>
              <a:t>.</a:t>
            </a:r>
            <a:r>
              <a:rPr lang="en-US" altLang="en-US" sz="2200" dirty="0"/>
              <a:t>  </a:t>
            </a:r>
          </a:p>
          <a:p>
            <a:pPr lvl="1"/>
            <a:r>
              <a:rPr lang="en-US" sz="2400" dirty="0"/>
              <a:t>Luis Felipe </a:t>
            </a:r>
            <a:r>
              <a:rPr lang="en-US" sz="2400" dirty="0" err="1"/>
              <a:t>Céspedes</a:t>
            </a:r>
            <a:r>
              <a:rPr lang="en-US" sz="2400" dirty="0"/>
              <a:t> &amp; Andrés Velasco, 2014,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“Was this Time Different? Fiscal Policy in Commodity Republics,” </a:t>
            </a:r>
            <a:r>
              <a:rPr lang="en-US" altLang="en-US" sz="2200" i="1" dirty="0" err="1">
                <a:solidFill>
                  <a:srgbClr val="003300"/>
                </a:solidFill>
              </a:rPr>
              <a:t>J.Dev.Ec</a:t>
            </a:r>
            <a:r>
              <a:rPr lang="en-US" altLang="en-US" sz="2200" i="1" dirty="0">
                <a:solidFill>
                  <a:srgbClr val="003300"/>
                </a:solidFill>
              </a:rPr>
              <a:t>.</a:t>
            </a:r>
            <a:endParaRPr lang="en-US" altLang="en-US" sz="2200" dirty="0">
              <a:solidFill>
                <a:srgbClr val="003300"/>
              </a:solidFill>
            </a:endParaRPr>
          </a:p>
        </p:txBody>
      </p:sp>
      <p:pic>
        <p:nvPicPr>
          <p:cNvPr id="4" name="Picture 6" descr="rollerco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295400" cy="1452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sz="3200" dirty="0">
                <a:effectLst/>
              </a:rPr>
              <a:t>Who achieves counter-cyclical fiscal policy?</a:t>
            </a:r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8610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362200" y="2819400"/>
            <a:ext cx="5715000" cy="14478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219200" y="990600"/>
            <a:ext cx="685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rgbClr val="00B050"/>
                </a:solidFill>
                <a:latin typeface="+mn-lt"/>
              </a:rPr>
              <a:t>Countries with “good institutions”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1295400" y="5157192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3300"/>
                </a:solidFill>
              </a:rPr>
              <a:t>”On Graduation from Fiscal Procyclicality</a:t>
            </a:r>
            <a:r>
              <a:rPr lang="en-US" altLang="en-US" sz="1600" dirty="0" smtClean="0">
                <a:solidFill>
                  <a:srgbClr val="003300"/>
                </a:solidFill>
              </a:rPr>
              <a:t>,”</a:t>
            </a:r>
            <a:r>
              <a:rPr lang="en-US" altLang="en-US" sz="1600" dirty="0">
                <a:solidFill>
                  <a:srgbClr val="003300"/>
                </a:solidFill>
              </a:rPr>
              <a:t/>
            </a:r>
            <a:br>
              <a:rPr lang="en-US" altLang="en-US" sz="1600" dirty="0">
                <a:solidFill>
                  <a:srgbClr val="003300"/>
                </a:solidFill>
              </a:rPr>
            </a:br>
            <a:r>
              <a:rPr lang="en-US" altLang="en-US" sz="1600" dirty="0" err="1" smtClean="0">
                <a:solidFill>
                  <a:srgbClr val="003300"/>
                </a:solidFill>
              </a:rPr>
              <a:t>J.</a:t>
            </a:r>
            <a:r>
              <a:rPr lang="en-US" altLang="en-US" sz="1400" dirty="0" err="1" smtClean="0">
                <a:solidFill>
                  <a:srgbClr val="003300"/>
                </a:solidFill>
              </a:rPr>
              <a:t>Frankel</a:t>
            </a:r>
            <a:r>
              <a:rPr lang="en-US" altLang="en-US" sz="1400" dirty="0" smtClean="0">
                <a:solidFill>
                  <a:srgbClr val="003300"/>
                </a:solidFill>
              </a:rPr>
              <a:t>, C.</a:t>
            </a:r>
            <a:r>
              <a:rPr lang="en-US" altLang="en-US" sz="800" dirty="0" smtClean="0">
                <a:solidFill>
                  <a:srgbClr val="003300"/>
                </a:solidFill>
              </a:rPr>
              <a:t> </a:t>
            </a:r>
            <a:r>
              <a:rPr lang="en-US" altLang="en-US" sz="1400" dirty="0" err="1">
                <a:solidFill>
                  <a:srgbClr val="003300"/>
                </a:solidFill>
              </a:rPr>
              <a:t>Végh</a:t>
            </a:r>
            <a:r>
              <a:rPr lang="en-US" altLang="en-US" sz="1400" dirty="0">
                <a:solidFill>
                  <a:srgbClr val="003300"/>
                </a:solidFill>
              </a:rPr>
              <a:t> &amp; </a:t>
            </a:r>
            <a:r>
              <a:rPr lang="en-US" altLang="en-US" sz="1400" dirty="0" smtClean="0">
                <a:solidFill>
                  <a:srgbClr val="003300"/>
                </a:solidFill>
              </a:rPr>
              <a:t>G. Vuletin</a:t>
            </a:r>
            <a:r>
              <a:rPr lang="en-US" altLang="en-US" sz="1400" dirty="0">
                <a:solidFill>
                  <a:srgbClr val="003300"/>
                </a:solidFill>
              </a:rPr>
              <a:t>; </a:t>
            </a:r>
            <a:r>
              <a:rPr lang="en-US" altLang="en-US" sz="1400" i="1" dirty="0" err="1">
                <a:solidFill>
                  <a:srgbClr val="003300"/>
                </a:solidFill>
              </a:rPr>
              <a:t>J.Dev.Ec</a:t>
            </a:r>
            <a:r>
              <a:rPr lang="en-US" altLang="en-US" sz="1400" i="1" dirty="0" smtClean="0">
                <a:solidFill>
                  <a:srgbClr val="003300"/>
                </a:solidFill>
              </a:rPr>
              <a:t>.,</a:t>
            </a:r>
            <a:r>
              <a:rPr lang="en-US" altLang="en-US" sz="1400" dirty="0" smtClean="0">
                <a:solidFill>
                  <a:srgbClr val="003300"/>
                </a:solidFill>
              </a:rPr>
              <a:t> 2013</a:t>
            </a:r>
            <a:r>
              <a:rPr lang="en-US" altLang="en-US" sz="1400" dirty="0">
                <a:solidFill>
                  <a:srgbClr val="003300"/>
                </a:solidFill>
              </a:rPr>
              <a:t>.</a:t>
            </a:r>
            <a:endParaRPr lang="en-US" altLang="en-US" sz="1400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/>
          <a:lstStyle/>
          <a:p>
            <a:r>
              <a:rPr lang="en-US" altLang="en-US" sz="3200" dirty="0">
                <a:effectLst/>
                <a:latin typeface="Calibri" panose="020F0502020204030204" pitchFamily="34" charset="0"/>
              </a:rPr>
              <a:t>The quality of institutions varies, </a:t>
            </a:r>
            <a:br>
              <a:rPr lang="en-US" altLang="en-US" sz="3200" dirty="0">
                <a:effectLst/>
                <a:latin typeface="Calibri" panose="020F0502020204030204" pitchFamily="34" charset="0"/>
              </a:rPr>
            </a:br>
            <a:r>
              <a:rPr lang="en-US" altLang="en-US" sz="3200" dirty="0">
                <a:effectLst/>
                <a:latin typeface="Calibri" panose="020F0502020204030204" pitchFamily="34" charset="0"/>
              </a:rPr>
              <a:t>not just across countries, but also across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070153-7EA6-47A7-83CE-5A90601AE6B8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64" y="2362200"/>
            <a:ext cx="2895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71600"/>
            <a:ext cx="831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1250"/>
            <a:ext cx="2962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907799" y="1836111"/>
            <a:ext cx="1757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1984-2009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019800"/>
            <a:ext cx="6524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271463" y="62738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Frankel, Végh </a:t>
            </a:r>
            <a:r>
              <a:rPr lang="en-US" altLang="en-US" sz="1100" dirty="0" smtClean="0">
                <a:latin typeface="Calibri" panose="020F0502020204030204" pitchFamily="34" charset="0"/>
              </a:rPr>
              <a:t>&amp;</a:t>
            </a: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r>
              <a:rPr lang="en-US" altLang="en-US" sz="1200" dirty="0" smtClean="0">
                <a:latin typeface="Calibri" panose="020F0502020204030204" pitchFamily="34" charset="0"/>
              </a:rPr>
              <a:t>Vuletin</a:t>
            </a:r>
            <a:r>
              <a:rPr lang="en-US" altLang="en-US" sz="1200" dirty="0">
                <a:latin typeface="Calibri" panose="020F0502020204030204" pitchFamily="34" charset="0"/>
              </a:rPr>
              <a:t>, </a:t>
            </a:r>
            <a:r>
              <a:rPr lang="en-US" altLang="en-US" sz="1000" i="1" dirty="0" smtClean="0">
                <a:latin typeface="Calibri" panose="020F0502020204030204" pitchFamily="34" charset="0"/>
              </a:rPr>
              <a:t>2013</a:t>
            </a:r>
            <a:r>
              <a:rPr lang="en-US" altLang="en-US" sz="1000" dirty="0" smtClean="0">
                <a:latin typeface="Calibri" panose="020F0502020204030204" pitchFamily="34" charset="0"/>
              </a:rPr>
              <a:t>, Fig.6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.</a:t>
            </a:r>
            <a:endParaRPr lang="en-US" altLang="en-US" sz="1200" i="1" dirty="0">
              <a:latin typeface="Calibri" panose="020F0502020204030204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781800" y="3313332"/>
            <a:ext cx="1828800" cy="953868"/>
          </a:xfrm>
          <a:prstGeom prst="line">
            <a:avLst/>
          </a:prstGeom>
          <a:noFill/>
          <a:ln w="76200">
            <a:solidFill>
              <a:srgbClr val="00CC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607717" y="4191000"/>
            <a:ext cx="1183483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23850" y="3059462"/>
            <a:ext cx="2419350" cy="165100"/>
          </a:xfrm>
          <a:prstGeom prst="line">
            <a:avLst/>
          </a:prstGeom>
          <a:noFill/>
          <a:ln w="76200">
            <a:solidFill>
              <a:srgbClr val="0070C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9" name="AutoShape 12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620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0" name="AutoShape 14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1" name="AutoShape 16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86" name="Picture 18" descr="http://3.bp.blogspot.com/_njKPjCEOAnQ/TT1CggFZLbI/AAAAAAAACQo/b6PxjyndVCM/s1600/Australia_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4" y="502920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AutoShape 20" descr="data:image/jpeg;base64,/9j/4AAQSkZJRgABAQAAAQABAAD/2wBDAAkGBwgHBgkIBwgKCgkLDRYPDQwMDRsUFRAWIB0iIiAdHx8kKDQsJCYxJx8fLT0tMTU3Ojo6Iys/RD84QzQ5Ojf/2wBDAQoKCg0MDRoPDxo3JR8lNzc3Nzc3Nzc3Nzc3Nzc3Nzc3Nzc3Nzc3Nzc3Nzc3Nzc3Nzc3Nzc3Nzc3Nzc3Nzc3Nzf/wAARCACsAQMDASIAAhEBAxEB/8QAHAABAAIDAQEBAAAAAAAAAAAAAAQIBQYHAwIB/8QANRAAAQMCAgoCAQIFBQEAAAAAAAECBAMRBQYSFRYhMVFVYpGTE0EHFHEiMkJhgSNSscHR8P/EABoBAQACAwEAAAAAAAAAAAAAAAACBQEDBwT/xAAzEQEAAAMFBwMCBAcAAAAAAAAAAQIFERVRU5EDBBQXIaLREjFBcYETYcHwIiMyM6Gx8f/aAAwDAQACEQMRAD8A6uADjKxAAAAAAAAAAAAAAAAAAAAAAAAAAAAAAAAAAAAAAAAAAAAAAAAAAAAAAAAAAAAAAAAAAAAAAAAAAAAAAAAAAAAAAAAAAAAAAAAAAAAAAAAAAAAAAAAAAAAAAAAAAAAAAAAAAAAAC6cxdOZWzbHMnW53uUbY5k63O9ynVOVFQz5O7w8P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wVs2xzJ1ud7lA5UVDPk7vBx0mDBAA7orAAAAAAAAAAAAAB+o1zkcqNVUbvVUTgfh0z8Q5fjScQdKnzsMqUJFB9FcPdWR1Woi82/VrX5nv+W8s08CwuBSwPC2UsMY5VkSW/xvWou5qPcu+1r2+rqVcarsob5DdbOsfn4/79E/RH0+pq+Scn4pjuIwZDcPfVwz9Qz56qqiN0Ecmkm9d+6/An51/HtXLLJU2viEVsNaqtiU1c5atX7RLW+k4rf6MV+PsbbgOZKE2TJq0olJr3VmU3KnyojVs233dbcTJZzzzRzhhyU5+HpHmRqqui1qLrorF4sci/si3T7TgQ2sd+46Hp/t9LbIfXGPvjGHxH2Zh6fT+bAZYwJcxYjq+jNjxpL23opIujai/7UVEWym55j/FuKQMCwzV0T9ZORarpzqLkW19HRRLql0REXgn2ppeVcRhYRjNDEZ8d8lsZfkpUWqiI+on8t1+kRd/+Dbs2fkOpmjKaR3KsKdTlItSnRe5GVqSov/C2ui/v+zfI79xUn4P9HzbDG2HxGEYw/Wz7JfT6Y2+7ntak+jVfSqtVtRjla5q8UVD5RrnX0Wqtkutk4IZvJcWdLzLCp4dDbMqfIivovaiscz+rSvuRtr7zsOcckYJDyxOo4VUgYVUl1mvdVlVbNcjd+gjl4J92Q2b3VNnuu2k2M8LYzf46/MPf6YsSyRmha4ED1lUFjSKlFX06isdbTpPRzXf3RU4oeRZwjbC2CAAAAAAAAAAAAAAAAAAAAAAAAAAAAAAy2VsPh4rjcbD59WrRpynfEyrSbpKx6/yqqfaX3L+5vWavxpUy/lHTh0amJYgspHVq1Kmv+nRRFtZvHja6/wDRo2X8dm5alrMg0aDZTmWp1a1LTViL9tvu387G15j/ACRieKZbwpkefWi4g19VsxY7lp6aJo6C7vpbr/lFKjfJd+jvWzjsY/wW9ftbHC2z49/ezo2S+n0xt92n5fxN+B49CxH41c6LWa9zOCqiLvTxc852Lz50mVXryqyulPV9VqPXRddb2tyIdSo+rUdUqvc97lu5zluqr/c+Sz/CkjP64w62WIW/AADYwAAD1oSa8fS+CtUpaaWdoPVuknJbGVn5ilT8t4fg0hXPZCrVKjHuW6qjkSyf4XS8mFBCbZSTTQmjDrDr+jNrbfxxlypj2P0acnD61fDXI9siqjVRtNFatl0uaLaxMz1kaNk6Cx9ee+VKlVnJHYynotZTbxVy/bt6JZDGZKzPPwbGsOa7EpNLDmyGfNS+Vfj0Fd/FdvDhcnZs/IeJZh/WxK9OM/DatRVoUqlFNKkn9Ko5LLpf+qVW0l3+O/QjLH+XZC2H3j+XvjZZ06Jw9Pp/NpYPp7HMcrXtVrk4oqWU+S4awAAAAAAAAAAAAAAAAAAAAAAAAzeUsMwvGMTbBxTEKsF1ZUbQqNpabVcq20Xb7pfdZTCE/A8Tfg2KR8RpUadWrHdp021P5Udbcqp92XeatvLPNspoSRsjZ0+v3Zh79XX/AMg5HwGLg8CZOxOpCpYfGbFRWUUe6uqXVLJdP4lXS/8AkOKVvj+V/wAOn8d10dO17f3sbFJzvjOIYbPw/F5CzqExUeny8aNRFRUcy3BN1tHhvNaPFTN23jd9nGTbz+qNvTDHC33t90p5oRj0AAWSAAAAAAAAAbp+P8s4HmaXTiysTrx5qO0v060UVtZqb10XX3Lbmnk0sy+XMwSsu15ErD2sSXUorSp1nJdaN1S6tTheyW38zzb5JtZ9jNLsZrJvj99en7glLGEI9W//AJfyzguHTa2LVJ9WlKm76MKlRRUVyIiKulfcnDycpM5i2acSxnCI+H4rU/VLGqK+jIqLeo1FTe1V+04ceRgzVTthtthsIbPbTWxh/r4s+2PUnjCMbYAAPciAAAAAAAAAADOaqjd/kaqjd/kng4jf1Tz5tXYr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E8C/qnnzalyU7Jl0AAVK0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0" y="-784225"/>
            <a:ext cx="246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90" name="Picture 22" descr="http://flagspot.net/images/v/ve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029200"/>
            <a:ext cx="901700" cy="50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4" name="Picture 26" descr="http://www.ketv.com/image/view/-/17944840/medRes/2/-/maxh/460/maxw/620/-/pimyt2z/-/Chile-flag-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0715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40113"/>
            <a:ext cx="2419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Good institutions;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Countercyclical spending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2743200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Worsened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More-cyclical spending.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05600" y="2729132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Improved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Less-cyclical spending.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381000" y="4648200"/>
            <a:ext cx="2419350" cy="228600"/>
          </a:xfrm>
          <a:prstGeom prst="line">
            <a:avLst/>
          </a:prstGeom>
          <a:noFill/>
          <a:ln w="76200">
            <a:solidFill>
              <a:srgbClr val="0070C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4607718" y="3379438"/>
            <a:ext cx="1283493" cy="444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6908335" y="3733006"/>
            <a:ext cx="1702265" cy="688939"/>
          </a:xfrm>
          <a:prstGeom prst="line">
            <a:avLst/>
          </a:prstGeom>
          <a:noFill/>
          <a:ln w="76200">
            <a:solidFill>
              <a:srgbClr val="00CC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268760"/>
            <a:ext cx="852487" cy="33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14" grpId="0" animBg="1"/>
      <p:bldP spid="15" grpId="0" animBg="1"/>
      <p:bldP spid="16" grpId="0" animBg="1"/>
      <p:bldP spid="3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3260-5E6C-4B3E-9F95-BE60FEEF148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6388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588224" y="5014917"/>
            <a:ext cx="2016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/>
              <a:t>Frankel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Végh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&amp; Vuletin, </a:t>
            </a:r>
            <a:r>
              <a:rPr lang="en-US" altLang="en-US" sz="1600" i="1" dirty="0" smtClean="0"/>
              <a:t>JDE</a:t>
            </a:r>
            <a:r>
              <a:rPr lang="en-US" altLang="en-US" sz="1600" dirty="0" smtClean="0"/>
              <a:t>, 2013</a:t>
            </a:r>
            <a:r>
              <a:rPr lang="en-US" altLang="en-US" sz="1600" dirty="0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1524000"/>
            <a:ext cx="31845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n-lt"/>
              </a:rPr>
              <a:t>The comparison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is statistically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significant not only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in cross-section,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but also across time.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2714625"/>
            <a:ext cx="4724400" cy="228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1200" y="4148138"/>
            <a:ext cx="4724400" cy="228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94000" y="2931263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2729024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141384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4384160"/>
            <a:ext cx="1778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622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What </a:t>
            </a:r>
            <a:r>
              <a:rPr lang="en-US" sz="3200" i="1" dirty="0"/>
              <a:t>specific</a:t>
            </a:r>
            <a:r>
              <a:rPr lang="en-US" sz="3200" dirty="0"/>
              <a:t> institutions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784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600" dirty="0"/>
              <a:t>Budget rules?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Budget deficit ceilings or debt brakes?</a:t>
            </a:r>
          </a:p>
          <a:p>
            <a:pPr lvl="2"/>
            <a:r>
              <a:rPr lang="en-US" altLang="en-US" sz="2900" dirty="0">
                <a:latin typeface="Calibri" panose="020F0502020204030204" pitchFamily="34" charset="0"/>
              </a:rPr>
              <a:t>Have been tried by many countries:  </a:t>
            </a:r>
          </a:p>
          <a:p>
            <a:pPr lvl="3"/>
            <a:r>
              <a:rPr lang="en-US" altLang="en-US" sz="2600" dirty="0">
                <a:latin typeface="Calibri" panose="020F0502020204030204" pitchFamily="34" charset="0"/>
              </a:rPr>
              <a:t>97 IMF members, by 2013.</a:t>
            </a:r>
          </a:p>
          <a:p>
            <a:pPr lvl="3"/>
            <a:r>
              <a:rPr lang="en-US" altLang="en-US" sz="2600" dirty="0">
                <a:latin typeface="Calibri" panose="020F0502020204030204" pitchFamily="34" charset="0"/>
              </a:rPr>
              <a:t>Usually fail.</a:t>
            </a:r>
          </a:p>
          <a:p>
            <a:pPr lvl="1"/>
            <a:r>
              <a:rPr lang="en-US" dirty="0"/>
              <a:t>Rigid Budget Deficit ceilings operate </a:t>
            </a:r>
            <a:r>
              <a:rPr lang="en-US" i="1" dirty="0"/>
              <a:t>pro</a:t>
            </a:r>
            <a:r>
              <a:rPr lang="en-US" dirty="0"/>
              <a:t>-cyclically.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dirty="0"/>
              <a:t>Phrasing the target in cyclically adjusted terms helps </a:t>
            </a:r>
            <a:br>
              <a:rPr lang="en-US" dirty="0"/>
            </a:br>
            <a:r>
              <a:rPr lang="en-US" dirty="0"/>
              <a:t>solve that problem in theory</a:t>
            </a:r>
            <a:r>
              <a:rPr lang="en-US" altLang="en-US" dirty="0">
                <a:latin typeface="Calibri" panose="020F0502020204030204" pitchFamily="34" charset="0"/>
              </a:rPr>
              <a:t>.  But…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r>
              <a:rPr lang="en-US" altLang="en-US" sz="3000" dirty="0">
                <a:latin typeface="Calibri" panose="020F0502020204030204" pitchFamily="34" charset="0"/>
              </a:rPr>
              <a:t>Rules don’t address a major problem: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Bias in official forecasts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</a:rPr>
              <a:t>of GDP growth rates, tax receipts &amp; budgets.</a:t>
            </a:r>
          </a:p>
          <a:p>
            <a:pPr lvl="1"/>
            <a:r>
              <a:rPr lang="en-US" sz="3100" dirty="0"/>
              <a:t>In practice, overly optimistic forecasts </a:t>
            </a:r>
            <a:br>
              <a:rPr lang="en-US" sz="3100" dirty="0"/>
            </a:br>
            <a:r>
              <a:rPr lang="en-US" sz="3100" dirty="0"/>
              <a:t>by official agencies render rules ineffective.</a:t>
            </a:r>
          </a:p>
          <a:p>
            <a:pPr lvl="2"/>
            <a:r>
              <a:rPr lang="en-US" sz="2300" dirty="0"/>
              <a:t>Frankel</a:t>
            </a:r>
            <a:r>
              <a:rPr lang="en-US" dirty="0"/>
              <a:t> </a:t>
            </a:r>
            <a:r>
              <a:rPr lang="en-US" sz="2000" dirty="0"/>
              <a:t>&amp; </a:t>
            </a:r>
            <a:r>
              <a:rPr lang="en-US" sz="2300" dirty="0" smtClean="0"/>
              <a:t>Schreger</a:t>
            </a:r>
            <a:r>
              <a:rPr lang="en-US" sz="2300" dirty="0"/>
              <a:t> </a:t>
            </a:r>
            <a:r>
              <a:rPr lang="en-US" sz="2300" dirty="0" smtClean="0"/>
              <a:t>(2013).</a:t>
            </a:r>
            <a:endParaRPr lang="en-US" sz="11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Countries with Balanced Budget Rules </a:t>
            </a:r>
            <a:br>
              <a:rPr lang="en-US" altLang="en-US" sz="2800" dirty="0">
                <a:effectLst/>
                <a:latin typeface="Calibri" panose="020F0502020204030204" pitchFamily="34" charset="0"/>
              </a:rPr>
            </a:br>
            <a:r>
              <a:rPr lang="en-US" altLang="en-US" sz="2800" dirty="0">
                <a:effectLst/>
                <a:latin typeface="Calibri" panose="020F0502020204030204" pitchFamily="34" charset="0"/>
              </a:rPr>
              <a:t>frequently violate them.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400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8" y="6290604"/>
            <a:ext cx="312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ubtitle 2"/>
          <p:cNvSpPr txBox="1">
            <a:spLocks/>
          </p:cNvSpPr>
          <p:nvPr/>
        </p:nvSpPr>
        <p:spPr bwMode="auto">
          <a:xfrm>
            <a:off x="2438400" y="6324600"/>
            <a:ext cx="29416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International Monetary Fund, 2014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" y="6262468"/>
            <a:ext cx="1140733" cy="5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600200"/>
            <a:ext cx="3535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7086600" y="1676400"/>
            <a:ext cx="1563248" cy="646331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BBR: Balanced</a:t>
            </a:r>
            <a:b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  Budget Rules</a:t>
            </a: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086600" y="2414588"/>
            <a:ext cx="1143000" cy="52322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DR: </a:t>
            </a:r>
            <a:b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Debt Rules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7086601" y="2895600"/>
            <a:ext cx="1142999" cy="738664"/>
          </a:xfrm>
          <a:prstGeom prst="rect">
            <a:avLst/>
          </a:prstGeom>
          <a:solidFill>
            <a:srgbClr val="FFDF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ER: Expenditure                 Rules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3125" y="4298661"/>
            <a:ext cx="5706432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03445" y="4321314"/>
            <a:ext cx="1651414" cy="892552"/>
          </a:xfrm>
          <a:prstGeom prst="rect">
            <a:avLst/>
          </a:prstGeom>
          <a:solidFill>
            <a:schemeClr val="bg1"/>
          </a:solidFill>
          <a:ln w="57150">
            <a:solidFill>
              <a:srgbClr val="00638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Compliance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&lt; 50%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32038" y="1676400"/>
            <a:ext cx="868362" cy="1571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78584" y="5084616"/>
            <a:ext cx="1866044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216F5-A2BD-4EBC-AAD4-5025B99F941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ffectLst/>
              </a:rPr>
              <a:t>Over-optimism in official forecasts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9144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Statistically significant bias among 33 countries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Worse in booms.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Worse at 3-year horizons than 1-year.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effectLst/>
              </a:rPr>
              <a:t>Frankel (2011, 2013); Frankel &amp; Schreger (2016).</a:t>
            </a:r>
            <a:br>
              <a:rPr lang="en-US" altLang="en-US" sz="2200" dirty="0">
                <a:effectLst/>
              </a:rPr>
            </a:br>
            <a:endParaRPr lang="en-US" altLang="en-US" sz="2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Leads to pro-cyclical fiscal policy: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If the boom is forecast to last indefinitely, </a:t>
            </a:r>
            <a:br>
              <a:rPr lang="en-US" altLang="en-US" sz="2400" dirty="0">
                <a:effectLst/>
              </a:rPr>
            </a:br>
            <a:r>
              <a:rPr lang="en-US" altLang="en-US" sz="2400" dirty="0">
                <a:effectLst/>
              </a:rPr>
              <a:t>there is no apparent need to retrench.</a:t>
            </a:r>
            <a:br>
              <a:rPr lang="en-US" altLang="en-US" sz="2400" dirty="0">
                <a:effectLst/>
              </a:rPr>
            </a:br>
            <a:endParaRPr lang="en-US" altLang="en-US" sz="2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BD rules don’t help.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The SGP worsens forecast bias for euro countries.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Cyclically adjusted rules won’t help the bias either.</a:t>
            </a:r>
            <a:r>
              <a:rPr lang="en-US" altLang="en-US" sz="2000" dirty="0">
                <a:effectLst/>
              </a:rPr>
              <a:t/>
            </a:r>
            <a:br>
              <a:rPr lang="en-US" altLang="en-US" sz="2000" dirty="0">
                <a:effectLst/>
              </a:rPr>
            </a:br>
            <a:endParaRPr lang="en-US" altLang="en-US" sz="2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Solution?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133600"/>
            <a:ext cx="253365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 institution that others might emulate: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 </a:t>
            </a:r>
            <a:br>
              <a:rPr lang="en-US" sz="1300" dirty="0"/>
            </a:br>
            <a:r>
              <a:rPr lang="en-US" sz="3600" dirty="0"/>
              <a:t>The Chile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48880"/>
            <a:ext cx="8956104" cy="397572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My take: </a:t>
            </a:r>
            <a:r>
              <a:rPr lang="en-US" sz="3500" dirty="0" smtClean="0">
                <a:latin typeface="Calibri" panose="020F0502020204030204" pitchFamily="34" charset="0"/>
              </a:rPr>
              <a:t>Frankel, 2013, </a:t>
            </a:r>
            <a:r>
              <a:rPr lang="en-US" sz="3500" dirty="0">
                <a:latin typeface="Calibri" panose="020F0502020204030204" pitchFamily="34" charset="0"/>
              </a:rPr>
              <a:t>“A Solution to </a:t>
            </a:r>
            <a:r>
              <a:rPr lang="en-US" sz="3500" dirty="0" smtClean="0">
                <a:latin typeface="Calibri" panose="020F0502020204030204" pitchFamily="34" charset="0"/>
              </a:rPr>
              <a:t>Fiscal Procyclicality:</a:t>
            </a:r>
            <a:br>
              <a:rPr lang="en-US" sz="3500" dirty="0" smtClean="0">
                <a:latin typeface="Calibri" panose="020F0502020204030204" pitchFamily="34" charset="0"/>
              </a:rPr>
            </a:br>
            <a:r>
              <a:rPr lang="en-US" sz="3500" dirty="0" smtClean="0">
                <a:latin typeface="Calibri" panose="020F0502020204030204" pitchFamily="34" charset="0"/>
              </a:rPr>
              <a:t>The </a:t>
            </a:r>
            <a:r>
              <a:rPr lang="en-US" sz="3500" dirty="0">
                <a:latin typeface="Calibri" panose="020F0502020204030204" pitchFamily="34" charset="0"/>
              </a:rPr>
              <a:t>Structural Budget Institutions Pioneered by Chile</a:t>
            </a:r>
            <a:r>
              <a:rPr lang="en-US" sz="3500" dirty="0" smtClean="0">
                <a:latin typeface="Calibri" panose="020F0502020204030204" pitchFamily="34" charset="0"/>
              </a:rPr>
              <a:t>,” </a:t>
            </a:r>
            <a:r>
              <a:rPr lang="en-US" sz="3600" dirty="0">
                <a:latin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</a:rPr>
              <a:t>in </a:t>
            </a:r>
            <a:r>
              <a:rPr lang="en-US" sz="2700" i="1" dirty="0">
                <a:latin typeface="Calibri" panose="020F0502020204030204" pitchFamily="34" charset="0"/>
              </a:rPr>
              <a:t>Fiscal Policy and Macroeconomic Performance,</a:t>
            </a:r>
            <a:r>
              <a:rPr lang="en-US" sz="2700" dirty="0">
                <a:latin typeface="Calibri" panose="020F0502020204030204" pitchFamily="34" charset="0"/>
              </a:rPr>
              <a:t> </a:t>
            </a:r>
            <a:r>
              <a:rPr lang="en-US" sz="2700" dirty="0" err="1">
                <a:latin typeface="Calibri" panose="020F0502020204030204" pitchFamily="34" charset="0"/>
              </a:rPr>
              <a:t>L.Céspedes</a:t>
            </a:r>
            <a:r>
              <a:rPr lang="en-US" sz="2300" dirty="0">
                <a:latin typeface="Calibri" panose="020F0502020204030204" pitchFamily="34" charset="0"/>
              </a:rPr>
              <a:t> &amp; </a:t>
            </a:r>
            <a:r>
              <a:rPr lang="en-US" sz="2700" dirty="0" err="1">
                <a:latin typeface="Calibri" panose="020F0502020204030204" pitchFamily="34" charset="0"/>
              </a:rPr>
              <a:t>J.Galí</a:t>
            </a:r>
            <a:r>
              <a:rPr lang="en-US" sz="2700" dirty="0">
                <a:latin typeface="Calibri" panose="020F0502020204030204" pitchFamily="34" charset="0"/>
              </a:rPr>
              <a:t>, eds. </a:t>
            </a:r>
            <a:r>
              <a:rPr lang="en-US" dirty="0">
                <a:latin typeface="Calibri" panose="020F0502020204030204" pitchFamily="34" charset="0"/>
              </a:rPr>
              <a:t> </a:t>
            </a:r>
            <a:r>
              <a:rPr lang="en-US" sz="2900" dirty="0">
                <a:latin typeface="Calibri" panose="020F0502020204030204" pitchFamily="34" charset="0"/>
              </a:rPr>
              <a:t/>
            </a:r>
            <a:br>
              <a:rPr lang="en-US" sz="2900" dirty="0">
                <a:latin typeface="Calibri" panose="020F0502020204030204" pitchFamily="34" charset="0"/>
              </a:rPr>
            </a:br>
            <a:endParaRPr lang="en-US" sz="29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I concluded that the key feature was the delegation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to independent committees of the responsibility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to estimate long-run trends in the copper price &amp; GDP, </a:t>
            </a:r>
          </a:p>
          <a:p>
            <a:pPr lvl="2"/>
            <a:r>
              <a:rPr lang="en-US" sz="3100" dirty="0">
                <a:latin typeface="Calibri" panose="020F0502020204030204" pitchFamily="34" charset="0"/>
              </a:rPr>
              <a:t>thus avoiding the systematic over-optimism that </a:t>
            </a:r>
            <a:br>
              <a:rPr lang="en-US" sz="3100" dirty="0">
                <a:latin typeface="Calibri" panose="020F0502020204030204" pitchFamily="34" charset="0"/>
              </a:rPr>
            </a:br>
            <a:r>
              <a:rPr lang="en-US" sz="3100" dirty="0">
                <a:latin typeface="Calibri" panose="020F0502020204030204" pitchFamily="34" charset="0"/>
              </a:rPr>
              <a:t>plagues official forecasts in 32 other countries.</a:t>
            </a:r>
            <a:endParaRPr lang="en-US" sz="2400" dirty="0"/>
          </a:p>
        </p:txBody>
      </p:sp>
      <p:pic>
        <p:nvPicPr>
          <p:cNvPr id="5" name="Picture 4" descr="chile-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Idea 4: Adopt a monetary policy regime</a:t>
            </a:r>
            <a:br>
              <a:rPr lang="en-US" sz="3600" dirty="0"/>
            </a:br>
            <a:r>
              <a:rPr lang="en-US" sz="3600" dirty="0"/>
              <a:t>that can accommodate terms of trade shocks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Longstanding textbook wisdom:</a:t>
            </a:r>
            <a:br>
              <a:rPr lang="en-US" sz="2800" dirty="0"/>
            </a:br>
            <a:r>
              <a:rPr lang="en-US" sz="2800" dirty="0"/>
              <a:t>For a country subject to big terms of trade shocks, </a:t>
            </a:r>
            <a:br>
              <a:rPr lang="en-US" sz="2800" dirty="0"/>
            </a:br>
            <a:r>
              <a:rPr lang="en-US" sz="2800" dirty="0"/>
              <a:t>the exchange rate should be able to accommodate them.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25188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38922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61588"/>
              </p:ext>
            </p:extLst>
          </p:nvPr>
        </p:nvGraphicFramePr>
        <p:xfrm>
          <a:off x="388088" y="3310272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low,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depreciate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trade deficit, fx reserve crisis, excessively tight money &amp; recession.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Should commodity exporters float?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3736"/>
            <a:ext cx="8534400" cy="44755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long-time conventional wisdom that floating works </a:t>
            </a:r>
            <a:r>
              <a:rPr lang="en-US" sz="2800" dirty="0" smtClean="0"/>
              <a:t>better </a:t>
            </a:r>
            <a:r>
              <a:rPr lang="en-US" sz="2800" dirty="0"/>
              <a:t>for countries exposed to volatility in the prices of their export  </a:t>
            </a:r>
            <a:r>
              <a:rPr lang="en-US" sz="2800" dirty="0" smtClean="0"/>
              <a:t>commodities </a:t>
            </a:r>
            <a:r>
              <a:rPr lang="en-US" sz="2800" dirty="0"/>
              <a:t>has been confirmed in empirical studies, including: </a:t>
            </a:r>
          </a:p>
          <a:p>
            <a:pPr lvl="1"/>
            <a:r>
              <a:rPr lang="en-US" sz="2600" dirty="0" err="1"/>
              <a:t>Broda</a:t>
            </a:r>
            <a:r>
              <a:rPr lang="en-US" sz="2600" dirty="0"/>
              <a:t> (2004), </a:t>
            </a:r>
          </a:p>
          <a:p>
            <a:pPr lvl="1"/>
            <a:r>
              <a:rPr lang="en-US" sz="2600" dirty="0"/>
              <a:t>Edwards &amp; Levy-Yeyati (2005), </a:t>
            </a:r>
          </a:p>
          <a:p>
            <a:pPr lvl="1"/>
            <a:r>
              <a:rPr lang="en-US" sz="2600" dirty="0" err="1"/>
              <a:t>Rafiq</a:t>
            </a:r>
            <a:r>
              <a:rPr lang="en-US" sz="2600" dirty="0"/>
              <a:t> (2011), </a:t>
            </a:r>
          </a:p>
          <a:p>
            <a:pPr lvl="1"/>
            <a:r>
              <a:rPr lang="en-US" sz="2600" dirty="0"/>
              <a:t>and </a:t>
            </a:r>
            <a:r>
              <a:rPr lang="en-US" sz="2600" dirty="0" err="1"/>
              <a:t>Céspedes</a:t>
            </a:r>
            <a:r>
              <a:rPr lang="en-US" sz="2600" dirty="0"/>
              <a:t> &amp; Velasco (2012).</a:t>
            </a:r>
          </a:p>
        </p:txBody>
      </p:sp>
    </p:spTree>
    <p:extLst>
      <p:ext uri="{BB962C8B-B14F-4D97-AF65-F5344CB8AC3E}">
        <p14:creationId xmlns:p14="http://schemas.microsoft.com/office/powerpoint/2010/main" val="297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Commodity prices over the last decade</a:t>
            </a:r>
            <a:br>
              <a:rPr lang="en-US" sz="3200" dirty="0"/>
            </a:br>
            <a:r>
              <a:rPr lang="en-US" sz="3200" dirty="0"/>
              <a:t>have been even more volatile than usual.</a:t>
            </a: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data:image/png;base64,iVBORw0KGgoAAAANSUhEUgAAAQMAAADCCAMAAAB6zFdcAAACWFBMVEX////39/e3t7fpAAAAACIAACj2gQD2fgC6uroAAC32gwAAACAAACcAACT5ysz3hQAAADP74eIAADZ9hJH++vr+8Of2sbQAAB0AAC+qrrb73d7qAB7qABT85udRXG////j///H70bVDT2XR09fb29tgaXqboKmLkZz7yKYAEjzn6OrDxsvyhIn4m033ubz96t7yjJH3jiv4lkH6wZn98PEAHkJsdIPwcnn4wsTvYGjIys/rIjL4ol3828b5sn0yQVrq//8AH0MUK0rsMD03RV3tQ030oaXvXmahoaF1oLVubm7uUFkdMU782MH1qKvzlZn5qW0AAED/9tSdgG76uIjZ7NTS3Onp0qugy9q85O3R7P+Tpsylx+bNqYDk9P7YxJfSyKn6q0T905LtNSwAABJbQEHgx7i31/LAnHedqLp+ZkUAAFLWvJCtv8vxWVSqAABaPRzffyY1JDHFcSryYUX31e35u6/4mXXxpsbsXInwirD4r4/uYXb2u83tZYbwPCD1no3qD0z0f2qdo5Odg3ZgdJeQiodmi7v44rxnVGV+iKyIZ1uqh1K/rZOAXjBEX4pUUXeAbntgVFDzciqDUTdoOSWhVxvyYABVMSv0dCnvgKybETHQfoZqT0CJkLHYsplHbaLR9umrfm18V2G0kl+IeGVZjKeHeYWpqZGjztRHPURiZIK0lY22g1CCstc6eak4HDxGRHFvcFeejmuUdXVQIkH6pDP+4ay6HDXFT1ucjZj3kGP8v2kAU4sOL2JQi7B2h4EsJjptAC+qd4JKGiSVLUTKfkUxACXX+Ov3AAAapklEQVR4nO1di0Mbx5kfsUhCPLQCSYBYoQd6oZXEspKQDEIgEA/xJhhjG2OaxAbbOdNe6tRxm17dxphgu8SJk6vtS2NSp47bmDi+s5vmmqTp9a53/9bN7K5WqwdiJWTLBv3yQLua+TT725nv++abb2cBKKEEIYxksVtQdGj/48bC8QVwfMG0FhudT/3Wush9WH+H+XNw7TJYvXQVmK5EtKOXVphzpqWIafTSMdPo2soza3VhcfyPK+TGAthcCF8GpjkAls/E5rRrDsmGzrHhAMuLsZgdLMfOsBzM3AEfHroKHi/GbkQgazbSYrGA2FLk7EMw+viUyVDsi8kTpse9i5uIA7BxSQ3v+tlj1J3T8+uf3Vv8Yv7u0a2jV8AquUItHWL7AZi4fPgheDwHrkW+OGW8IiFJOJKuQT7A2runTC3FvZS8sXyoLLCBxkJ4HoQ/A5AM6szdyMzl1cgXEZaDLavBdZDjYPkyOPwOeDwPr/v3C6aANRbTIQ7OQg5gP7AV+VryxfLf1u7MBKxPIpTNCrkAZxeoO8tnNlbu8Rw8sRqs/3PoHaQ7Z8YtFuN96wMAPo6Er758hhXxYYQKvHyHurpxpriXkj/WR6BitEqggbAiCyGRaEgAe7iE/UeCPsGvJaRRDYCGtFrZwiSqxEngPvPHexfauWK3oIQSSiihhGcA6B9rY+i/F9XZ3z20r42AG5GDR2+Ag2kTpv0C4/IIdHE3dZfBD44Vuy1FQ3gEbDleYzmIxfa+q5cJkAMJnBZdAadPFbspRQO1AjagPpxwvLATnhJKKOFpoEJS7BaUUEIJJTw/KOnEEkoooYQESioRgK5cSCBLjOlqdMVuQpFBOhtV+50DV43L0FHsRhQZNhVp6C92I54KxPvKA+OgZW9yIB4D/fueA0u5HQQ69rdxtJbrgKuqq9jNKCrsUhdwle9JDixie3egHOxVDkRnLgcaEAeWp9mWZwoJ6/rn4v5LGmywQqPj6TXq2eL4CNjqurd4euX+4s6FOUjK0eWrXtT05FRQWyOmv5WtmK6Dsw9FV7JI9xQHIDyi/XFks4LJP5CIHBCOclRuL3FgCoDWFdgPFoC1QpxWtDegcqoXNUU7DRMjYDPmiJy2B8QrRec4KmvofXqtev5RFUD/1zXs56eAahgO7OX7mANSymiCvcmByPiBrobxEPcmByJRwXrJZPk+jii6qtiZQrm6yA0pIgb6mDEj2c8c9LKOwd7kQOQ60wDHwck9M3EUQBwFkn7OQVRXP8W2PN+wVLnYD+ry4jakiLDEbeJ+5iC+2qqW7s9UfwiblPMPyXJ7cVvyNCDOVw7Eh8A+dhQDVdwHa8N+5UDS60z7tFuRuazasXsuFBeSBl4LFCoFoWU7OWT6EoZx6brteqQwv5s3uqS8e2joK4hEiVS6zTeKhjTLY1yaB2DmvZa/Li6PfwmeGL5c7rONXJlf/qQgTRGpEx1VfClbXUF6pauuLrNi6VI50yyP8UZf/3emf4rcPbI08vmRjxdMj+Y3v994eHehEC0Ri/F+noOuclchJNrr6ioyfjHgdDpTbwvbD/4KOfh8pWzx41Omusjm96be7yKFaIlYNAT4jwVadnW29GbcTUbSaHNIU3/BuNQ3/tLvYD94uOH8LnLrFNj66/vfg2vvFKIhYmGVJmbMXYqCzBzL1S3jmc6rFTqLYse9dsrsNx4u9z7ThzN1VQI11VGIpSZdtYuLUKagF6rcluqdVI62aw5Yn+0+JS19gkYVhANHjcVVnUEp6hQ2NtvjmUKMXRgfEBw4C8EBCksx0fqUvhBgukDV8xes6qoRWit11e5njqTThowNpOBk0tiX1DBKoj+jqigs1s+A5ZgdmB3i1JulXGjGdAVYYmBCMnbpgKvDmZTtp2MVrrph17+wE8I3RoALHCTfA8dFeRk2hfCqC8IBE45wNNapAgqhIVSoGNlqaSZ1KbELh63V3pghrEeKtlrhEQCWbZTYPSBsSW7t7jnQaA1S5nJ0Da4uYSq8S8Eu7WecoEvGpYIhaXXWtHQkrreXq9Dr7BM5F0McgOPsHhAVO+4BIXEmjdndL7eZ5ec4VsmEiq2AerC/jr3/1kxKUa1yChb+VdBdVZejpqsdyGlxMlcRUNWpRNqUiRHjfcnj+WuLovZDSQ0d7XqJwUvjo/xBH5PXAEipQt1SU8adNNRxH1yBeI+wS20BBX99tmr0sQPV7YWWtLfDqbDqep1Sg0UqcjND7RzQls0BU5koN0NdndxTdstBuNKDt4Kwlj3iMhocdYb+hDdqYIMUkl4pd4OBpGMcWPgCFewquKvcBtVoXZ+uweJSSKv6DZAwQ5qnXQg4FAeSjnfLwSy+iXt9Mpo9crGjvL8ckInhXVbD3HHoMVXUsCTYT8Jb3hcfDDZOadpqXP02l7QO+i8OB5tYZZE+jVQZ1Z/0ofamxPFuOfDSoddpnMZn2cMGh64CVCgCwiJcvAIFsV0KRmHUoB8NSNmRYVVw1ykZ71NYgeOk8NYbcp/c71xB8RExhg0mjnfJgRm/HTrh8flncXY0GBTlDb22lJB9PzOqGf/UUYMusxHdZLKDHTh2aVxL6KrQoEiahdsVObfPupMtcdV9jYF6TMmf2CUH0/SJkL4WEATumUAskAGrxalI8Qz70M23qpjO4arpa+EMhbWcKdeRCOlkaL6z8INB/YgYBiCa6AgNu+NARoe+JoaCBPEmLqe7zWZ6moI3L8VAM9bCwoVrLAMtdq67OhrHIVRZHaFAdcGXgfof6YcAUGK8YnQg9QRmZjXxE6a3+MI+PzBnF+fDPyD+RBBElAiCCQ+Ny7y4LJxWSoeCisn+KQNJC8JA1szxCkWhkyh1dR/p2+Df6Fj8DLvk+C0NRwdFUfC/sBkYw80gDCj/V81/9mopjVarpcIgTGWQR9Mnvu74T30IREOQROMvJ0AYl6cVZJxRQ55rm+OFXhM1dAQxdMeVvEZgOfCG3wTr9KzciPf4vgHfvkVTuObb8680v0qHcf+r51/1tr7a092UJo7CaeJRf+1UE3Ajgc1YFDoMstnUYjppBSAb8oxYqRU5rgPtED8gpb16tgcMY0DjR2wwHMDLr4SXCrxG2j/zjQkaeyOueRVyMPMNoBEH58FXXs/5NHnd9MWok7k2JdYJAFQLzfCkXJNaDipesiZmTDsvBpI6RT7VtoWu8S/6IPPJrx+LYu2A4+Db89QrB/78zTptxP0zHvBVuIfCw6+c/6p5xmuila8gDr49/2paP9DQNPGRih3OWKi2GRvU1wPQKptILQg52MSh0pzeQb1khFpR0IVhlWII466kXq8nQoDjACq/dTOAWl3r05hagWnWDNZ9rbWtfjAbXveZm9ZhpdnWNHFQI4YecbOkNowIhgAyOlr5dGrBBgPAPT5fj5zOoyuQqv5cVvKS4G9XCo5IqJsN1a4gVssea2VUJ+q5iej6jJdO7+1Z4aFDUQWv1QexIRDEoMhpWWpBR5VE1gP/avDuHC8CQV2d7zNH/hDmFhy6VIoBlQ2E4gZhGq/8BumxXaQghPHbxN8T7oVf6QcHIA/AnDYYHKpW1mSa5b7cf0dSHdi5UAIJnegP6Qk9f75JaetvaWwETXFeJmStrfjNoV1x0EOfIFK7KYYGg8zDd/mw1+MNA/VL/1vJWsxpWR4k5OvHwTtSn/CEhrF/jAOdFZ7lTnlhp+yuHN4NB1qcDhGpBo+xkVo5pzuobjntpWU+so72sGc03jxIMJTnpxDGCE0tZwPgL+sJ4h/owzDjHWjN08iRmcZP+HfBgRn6iH9PbZySMTbTNDODonAvNASUp7J7CY/rSY23ctqsze2XHHly0AkHQijK9UnYKQg91O3N+mGm8TI58mPCONRg+XPghUMhbXUCDkE/JJlGl0zFXcZu/BzOqwgNLZfBCVYuv6ST5pUu04zBPlCPtQUJ2CQwGLIzc6VaqLK0uKybNdNh/KYbuk15coBmzV+nt20IQ764WW4GlAyPTx0qaVx46800XulNn1ZsC7Iqlzbyk08lUtB+TI8RU/AvMax2IgfRDS3jbCXvqOC3IVG2xhzkCwCnCsT/pZ9uYh3RbtyMV/KXCQdFcilqWiYT7y9JOgZ2LsSDn5q5MXT/g6ED2BjyX+ptjVOw43dCdeBJWO9uGoMKR5WD/AQo2A1Cmeb2IeR1ACDH5YI7rU3zjSg6BxICeeUUuzHuwzAkYxADDY4mrL0Wq4c6O6GXW3HIiWgOmjtrBUfT9MXQo0w2a5L1RH34Dp1dy5Aw0dqaSUGak53SQPq8WwTQFIZrkrsec5PVaugejcFp3awsMbWlkIcgmgMlNpk4gPqufiXj2gSjicRAS8u1rTKZTJ7uhM/Csz2zPTw7yeuDIlHL+4iaKAGn9/YaK3ATsBsAWjAyNbLbk+I5CBKCMGQr/jYY6Mt4d5Lc02yg5F6cpuCgSCVhVuaZmJbLK+k4CcnrxCIxhPH9NqiHpgE919oGuYDKWji774FXYhCbothJ8IEXaODwSbIu87r9GCZ2YtQqQ3MoTSoJWjnrUJllvDXpzSGqGPeVpxIc1A5CC4HWa5qR1fIlRXkm8NtApxAXsGvGQiF//ACaVeXKNtsntCc4aK7NWIIHuzTDkaCNK85pbrECkhDvCeN5RFb1g0mHkkZ0y5C+jvusHDw4JTY1TakPYXwEoQe/SKq2WQebREOORQgbbBchGpLgnfbI5fQ0ZfZpzAmDAklgP9t32K7CNAdMsZWkd1AosamkIhXxCbI2hYO3cJ9FJAftxEf6+MVpcLnbsV1aQTNyTRjUY0OYOO1gxnG8tdWLy2XQnRLMr82ySg9iYQdPEb2D4tri8SOfCt5B4caSYz4D8TXssDzZYilxuqJaHAeDejU///DQxG+3je7443qDsRBjjN+YjubmDCe1E2EfnTRaqW6ZHI2H8qzTZ/YdFOv3hfkHg0Rymd54fkhPZXLQt+kmXiEyZwoLrsTvKYVfJB5tb7I7Wd/EHyTQAMf0/vQimk4M20ZXaFPC0mEaRV9OZs+bCgs4YPMPavneyMJaxfUkjRdPqfwBfrpxRw7QCnA9Vm89oWe1VjcdCmVJaOvEmHvcxraCnUkmQzOIEfqhtNOZ4UMdwdGQdeoYHgGjkbMrgndQBFM4DtRw90yb5o8QdE/fThEKi7SRBB9BmT9iNX4Yvxj6b9X2FptbwYnq2QE5haV1hCDkZRBLPbsNNF6vBpypyXqnqBUQdtgF76CYwkJJBfhH+TKEfKdw3/hOeQ6GFlXAhhwkN8ttN024W1TbW1Qmzg6a4q6qn5hMKTCEvhrWi3UjzDL59DTtzSUmPYSFkomXVMWjPd3y1MKT+HT/DhxYyv9ikT5Ciu4vjLmB3SBKZg3xBZF1dPPKcCz5lkCOUAMPYAfSKm4DX49cdo6uFE9CEzaYQrC9mrOMlCwtrDt0E8+apumy2VuWbl40/F2vRHPxKQkpQUZhoDGrA6/H2vwYr5eVKfaxnVnk8hODqdWywfZftFx8+CnJLEosyCpw+sSTvh7adhN3OLNMysadt87RNL38W3TX/FhIKv0NNArV0uzbDtYS2KCed1E0BCHsmH6CsRcglBMHAamREjd40tbaBqpIsppbuaVwT1oFcBPfyvKQo+sWjeP0Byhegg6H9fcd9LkoJtnp+SUNdI4SDsBUwjTUN8XthXBOIwL5pz2TfU4bvy1ad2WGKT1G/2Z79UYu4XjPhP7nJ2gaTrt9lBJrm8apFCdUBOKJLyEMw4YGuWtPhHzFwJr3Y4iOugFVC5cMRtGpzgHTvDQONBQVH3iO1/EwVF717R/Q3ZRHVim/fRufaMNS9fyO6GT1Xxs2eMCNEfFLn8Qy+YrbwJIvBxJVDTCouMyYbnmmYC5Gn1Yl6Tc4n5f3cNVfRyHxIOZXYh/glV7frBynvbAPZ3D8sqMJC001cX5LGz8ENCEia60k8M+p5wqHQgesJ9nKvsyLGxhNv5Rk57px36xMC1rls63dzKoAMuZjGMXEXurhRCTN7ohAMIphfj+mTz6bajCyQSI6/T1ZJ0p6kYfJaoNwpTdjjZ/fpl8SOopaGs7e8Z4wjsMp3L/OIdUFjX0tt3zrx4b9YmNlyThADB5IVSTQZeZ8hHY0I82uIgfyS85SV/NLYWG8MlMuDXRlUjjwVfrQaiSObxl9dSiXapAQjtpBqNVE+zZJOIBF08c/RjCWvFmPBZVjUM/UdrYfSOpliWGXSygpga7qhAfoxTNTANw36Q+F0XsP40p68FWphdlNqwlLMuNNk/WZ58I7YzCDU6RkTWhQXw+5jWJ6PZbC8Rim58JSLZmjl9lgDajHpfzI8KbFLeNwX6Q/VCRG0IQMqgCHTqsdd9pQGhE7FAoCZaZIglLfiQINk0DpVoKmzuE25QECS3QFOPUY1rP6J76fUQ4IqMpP8tbEk54nFQfk4FxjgoMeOQXI8jqogupUKPdBQ4iOkO6I2kySglinMhgSftOEIbI0zCDRR9HEg1EjFWJ3f+UvhlQIvNme7SkAbXqavoWqMWOFWYEhVXVdXTW6FpQ8nWn2X1iMwd6f4nCMRTVQ8YQmlawHEWW6omgO+L2BdIKMNq18ewpgP3yDfp1E02p5z6wWTdWB2ul02FQSS5WByyd4qqhVKlN/oknvHsPGoDllTZA/FPUnPakuEh01CQ1C01kKwrHowe1oJb1HDu0h6g1qp6rFoIB/LdAWirfgO6MJDnlW4RkZC0FtZw2nUCjW3zzlZgvUYyFIVGOOCavC53ln0xNHBYAc+PBWQFV60Boh02FaVHYVFyZyZwoG5o03ouBtNpbw5gXm/z/bpqCfSKZ+CJkLZ05ZSQBloLEfwrN09uQXyIGkslI7LZhPNThIqfO3KDTt1xdUG7zR+ZO3fwXOD441XYwqo9GfvXVhJnTi3zK2KuVYqawnPsqNA4OUK2+ulNM9WRW7P+RevEV7vIkIE1qftY23o1ldsHBGAeGN9kn3r8DFYf2FNy+YJn/407cuhEM//xeRlYOEyIfcWF9ZF490dacHjtLQqQeGczie6CxofRYqYwJrChbYKLyhDNVHwYmfnG9+84Lvp+d/+tbPqMlf/kpk5WbsR7k4SQ3cMmp3FpvIY5gAtpdmBWmVuir0W9HBsWF957a18sLbP/lh0zAIR38BzINtP2z/xfkLps7BC2Jr5zRfreAWpsyytKTZDEAcqIAgVMcsqUPzdCDj6kjxUPajHJrDPm4OwrK0nNlMgBwkx6mYGCtaIxhKT9YvKnJJ0Gs0GDVaqls+LSoOCzlIWnYlmd23p566b/TUgN5B4frx63KvTJYxapQB9VhTEgdsEnenftsKzzvQIBilcV93j0+sVYO93lIjcEPtjGvRKXYl7LkBSZKS+DsotHgOCzKAHfnCrTFa0LZRohOrnhsYrZZ/PhV/B4WmJ7eHRRgOEsEWknkuvhkTuyr8/CD8WW7voBAA5az0jycm3cw6fVro7wXAr+dnvhS5B0QaQmPQLeLn5mzWS3thneRnAdN7wMS8g2LnPSDSgTgo56uxu5cUeKLwLBD+HoCc3kEhRFDfLODAidTji6gOdoV6rJaMzzO5rbc7Qy9cN9gdJqFLyKd92Wu60vOZ9j400BdoUFta0EiyoH0FNWMvnIMkRF7ve8fcwOBsrLOhd1PU2fdjN0CZh8DRYOittoJ+JlTjzik5Ym/AjWkkJNrOpeIkYx6IaLFb9OzBOkQSRZ+TiV43PfVllecQQ+wqp0NVx3SDqVzSQ/YK/KwO5F5YBPRjWUs/98jLLiR7hVMv4HSpABD6A83M4t7+Q6cgak28uIHEXUGQHREsWMrFCwZ+VwToIuaUQPtcIi+dKNg3a2ibJ2/2AYLc80+aELEPfQMW8U3kJguacvFiwY911ne2NQ1Fc0/D3TvACIzBXjAK+W6SO4S5m9va3Xsigib6nfep2H8RgxJKKGEfIE9fuYQ9Am1A9Dso9iwOXjfy76DIsvKc7V1xWTLjn6nEbNWyZe8fXnh/ht8Domz7ctYsvx3b/qssEjO8k06UxCx6K0u1LF+ZblR8fug64qCsrKxitGxbxGIV231VMZrlqywS1wotMUu1siwcwIn/FcC8g0Kyt5GNAjRSRL6DooQS9jyEo4UEWhKQVt5wCQyYRmK0ksDIbzYp+MpIgqSvjILvoHQNdEN4u5IkERglzB+uaJJEdGglBcfiJYKMDWH+Ja0ZbfKvEy//owzhOxsLWuu73EurTII01OMPT688iRy0vB9hj+8lXuaz/uXmmdW51ZW1RfZ45rtEtS9OmZaOmu5bH3ASBXuo+B4aXzsCtB8f5Y5fE0oEp0fAwTPXMklcgBKpwMtX0yW2MhLB8e+548OCdzu+Oz/zKDJjy8zB708tx+5HnsQCkETL43nTdUBd5r4yGcDapTszD/4AHQjqEEri+xRci3OwuFWmNl25BMuaLKORmQcBcJqjbuYT41rszOHLaysALEeWn0QOHwOP5+MSV3mJi8tbR8DykzgHjEQjK3GO2hox6sDpIwmJl6DES5xEWGXmMt/G1TIk8Q6UOIckUqMjPAeUem1u4849qPWXjRXXIss2XUYb8ftTXRX3/ngFbKFWfjFv+vfEfkmmByZX2dKhO+B9wPzoD45t6dQ8B66Kpd+9Bz6Fx0bIweXVuXcfxltMWbYCLy9Q7DNyd4+2PgSP57gWMxKvgivM4Sa8xtMJDhIS2Tdohbnew0iM2QQSgfEP8X5gMKZIXONf7XP4nWXL6sjGqQm2Ydci1JwpwwNeW5CD0blNyMEq4uDxKXip77NchR+arocvSz7lOEDJnGWfoIROOBod4B5pIO/+7gH4FBUdXVx/B1g3mKsxL8x8sjkiUcMW3+FajPrBIivxgUAiy8FdphYvMc7BxAhY5m41J/G+gAPtIngXSaQeGg1Q4jUoMc4BvPUtzBDanD987PQCNbIxtxznQLtoyvCw44YjAA7aP4xzQAXWeKqMo2tHKFvs87j846hozMa0cDXmMN6I3Yq32KweXYSn2Btz/8nRw4FVdNeuci02rl66yklcmUEShf2A5QBKVAslQg5Mt+yxuSSJxxIc3P/DsbhE05UUiRz364EnR8+qD362cYrj4MMIdT/2TN8CXEIJzzv+H/xqfMjtcG/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99561"/>
            <a:ext cx="4450834" cy="31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6400800" y="2130623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IMF </a:t>
            </a:r>
            <a:r>
              <a:rPr lang="en-US" sz="1400" dirty="0"/>
              <a:t> </a:t>
            </a:r>
            <a:endParaRPr lang="en-US" sz="900" dirty="0"/>
          </a:p>
        </p:txBody>
      </p:sp>
      <p:pic>
        <p:nvPicPr>
          <p:cNvPr id="1029" name="Picture 5" descr="http://bruegel.org/wp-content/uploads/2015/11/MD_24111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2" y="1515000"/>
            <a:ext cx="7825648" cy="51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720922" y="5486400"/>
            <a:ext cx="661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Bruegel</a:t>
            </a:r>
          </a:p>
        </p:txBody>
      </p:sp>
    </p:spTree>
    <p:extLst>
      <p:ext uri="{BB962C8B-B14F-4D97-AF65-F5344CB8AC3E}">
        <p14:creationId xmlns:p14="http://schemas.microsoft.com/office/powerpoint/2010/main" val="14560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1D765F0-9DB8-4DFD-9F10-4B1A656231F0}" type="slidenum">
              <a:rPr lang="en-US" altLang="en-US">
                <a:latin typeface="+mn-lt"/>
              </a:rPr>
              <a:pPr eaLnBrk="1" hangingPunct="1"/>
              <a:t>20</a:t>
            </a:fld>
            <a:endParaRPr lang="en-US" altLang="en-US">
              <a:latin typeface="+mn-lt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096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4" y="1788000"/>
            <a:ext cx="3733800" cy="24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842281"/>
            <a:ext cx="2514599" cy="25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114800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53" y="4169885"/>
            <a:ext cx="127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7239000" y="4267200"/>
            <a:ext cx="1676400" cy="87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700" b="1" dirty="0">
                <a:solidFill>
                  <a:srgbClr val="00B050"/>
                </a:solidFill>
                <a:cs typeface="Arial" charset="0"/>
              </a:rPr>
              <a:t>**   Statistically </a:t>
            </a:r>
            <a:br>
              <a:rPr lang="en-US" sz="1700" b="1" dirty="0">
                <a:solidFill>
                  <a:srgbClr val="00B050"/>
                </a:solidFill>
                <a:cs typeface="Arial" charset="0"/>
              </a:rPr>
            </a:br>
            <a:r>
              <a:rPr lang="en-US" sz="1700" b="1" dirty="0">
                <a:solidFill>
                  <a:srgbClr val="00B050"/>
                </a:solidFill>
                <a:cs typeface="Arial" charset="0"/>
              </a:rPr>
              <a:t>       significant </a:t>
            </a:r>
            <a:br>
              <a:rPr lang="en-US" sz="1700" b="1" dirty="0">
                <a:solidFill>
                  <a:srgbClr val="00B050"/>
                </a:solidFill>
                <a:cs typeface="Arial" charset="0"/>
              </a:rPr>
            </a:br>
            <a:r>
              <a:rPr lang="en-US" sz="1700" b="1" dirty="0">
                <a:solidFill>
                  <a:srgbClr val="00B050"/>
                </a:solidFill>
                <a:cs typeface="Arial" charset="0"/>
              </a:rPr>
              <a:t>       at 5% level.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2309" y="4114800"/>
            <a:ext cx="1483291" cy="106182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     </a:t>
            </a:r>
            <a:r>
              <a:rPr lang="en-US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Constant term </a:t>
            </a:r>
          </a:p>
          <a:p>
            <a:r>
              <a:rPr lang="en-US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not reported. </a:t>
            </a:r>
            <a:r>
              <a:rPr lang="en-US" altLang="en-US" sz="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en-US" sz="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en-US" sz="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(t-statistics in </a:t>
            </a:r>
            <a:b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parentheses.)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8472" y="5181600"/>
            <a:ext cx="8534400" cy="15234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00" dirty="0">
                <a:solidFill>
                  <a:srgbClr val="162A40"/>
                </a:solidFill>
                <a:latin typeface="+mn-lt"/>
              </a:rPr>
              <a:t/>
            </a:r>
            <a:br>
              <a:rPr lang="en-US" altLang="en-US" sz="500" dirty="0">
                <a:solidFill>
                  <a:srgbClr val="162A40"/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00B050"/>
                </a:solidFill>
                <a:latin typeface="+mn-lt"/>
              </a:rPr>
              <a:t> Across 107 major commodity boom-bust cycles,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B050"/>
                </a:solidFill>
                <a:latin typeface="+mn-lt"/>
              </a:rPr>
              <a:t>output loss is bigger the bigger is the commodity price    change &amp; the smaller is exchange rate flexibility.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614" y="190959"/>
            <a:ext cx="8924890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n-lt"/>
                <a:cs typeface="Arial" charset="0"/>
              </a:rPr>
              <a:t>Céspedes</a:t>
            </a:r>
            <a:r>
              <a:rPr lang="en-US" sz="2800" dirty="0">
                <a:latin typeface="+mn-lt"/>
                <a:cs typeface="Arial" charset="0"/>
              </a:rPr>
              <a:t> &amp; Velasco</a:t>
            </a:r>
            <a:r>
              <a:rPr lang="en-US" sz="2800" dirty="0">
                <a:latin typeface="+mn-lt"/>
              </a:rPr>
              <a:t>, 2012,</a:t>
            </a:r>
            <a:r>
              <a:rPr lang="en-US" sz="20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IMF Economic Review</a:t>
            </a:r>
            <a:r>
              <a:rPr lang="en-US" sz="2300" dirty="0">
                <a:latin typeface="+mn-lt"/>
              </a:rPr>
              <a:t> </a:t>
            </a:r>
            <a:r>
              <a:rPr lang="en-US" sz="2300" dirty="0">
                <a:latin typeface="+mn-lt"/>
                <a:cs typeface="Arial" charset="0"/>
              </a:rPr>
              <a:t/>
            </a:r>
            <a:br>
              <a:rPr lang="en-US" sz="2300" dirty="0">
                <a:latin typeface="+mn-lt"/>
                <a:cs typeface="Arial" charset="0"/>
              </a:rPr>
            </a:br>
            <a:r>
              <a:rPr lang="en-US" sz="2300" dirty="0">
                <a:latin typeface="+mn-lt"/>
                <a:cs typeface="Arial" charset="0"/>
              </a:rPr>
              <a:t> “Macroeconomic Performance During Commodity Price Booms &amp; Busts</a:t>
            </a:r>
            <a:r>
              <a:rPr lang="en-US" sz="2300" dirty="0" smtClean="0">
                <a:latin typeface="+mn-lt"/>
                <a:cs typeface="Arial" charset="0"/>
              </a:rPr>
              <a:t>”</a:t>
            </a:r>
            <a:endParaRPr lang="en-US" sz="2300" dirty="0">
              <a:latin typeface="+mn-lt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3070035"/>
            <a:ext cx="6781800" cy="104476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936104"/>
          </a:xfrm>
        </p:spPr>
        <p:txBody>
          <a:bodyPr>
            <a:noAutofit/>
          </a:bodyPr>
          <a:lstStyle/>
          <a:p>
            <a:pPr lvl="1" algn="ctr"/>
            <a:r>
              <a:rPr lang="en-US" sz="2800" dirty="0" smtClean="0">
                <a:latin typeface="+mn-lt"/>
              </a:rPr>
              <a:t>The exchange rate regime does make a difference!  </a:t>
            </a: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56" y="611725"/>
            <a:ext cx="8856984" cy="125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Four cases illustrate that floating delivers a high correlation</a:t>
            </a:r>
            <a:b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between the Real Effective Exchange Rate </a:t>
            </a:r>
            <a:b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&amp; the exogenous price of the export commodity and fixing does not.</a:t>
            </a:r>
            <a:endParaRPr lang="en-US" sz="2400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52" y="1988840"/>
            <a:ext cx="3384376" cy="226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84" y="4370824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4" y="1998043"/>
            <a:ext cx="3312368" cy="22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56" y="4356648"/>
            <a:ext cx="3234907" cy="225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504" y="2093179"/>
            <a:ext cx="108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Floaters: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7569" y="2093179"/>
            <a:ext cx="85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Fixers: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618721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187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4215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Chile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9903" y="4421568"/>
            <a:ext cx="94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 Saudi  </a:t>
            </a:r>
            <a:br>
              <a:rPr lang="en-US" dirty="0" smtClean="0"/>
            </a:br>
            <a:r>
              <a:rPr lang="en-US" dirty="0" smtClean="0"/>
              <a:t>  Arabia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328" y="3043459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.92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062382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.16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3328" y="4814707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.80</a:t>
            </a:r>
            <a:r>
              <a:rPr lang="en-US" sz="1000" dirty="0" smtClean="0"/>
              <a:t>†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030731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-.56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7504" y="6654552"/>
            <a:ext cx="1417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† </a:t>
            </a:r>
            <a:r>
              <a:rPr lang="en-US" sz="800" dirty="0" smtClean="0"/>
              <a:t>for 2000-15, floating period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6587624"/>
            <a:ext cx="346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Correlations on changes: .38, .35</a:t>
            </a:r>
            <a:r>
              <a:rPr lang="en-US" sz="1400" dirty="0" smtClean="0"/>
              <a:t>;     </a:t>
            </a:r>
            <a:r>
              <a:rPr lang="en-US" sz="1400" dirty="0" smtClean="0"/>
              <a:t>-.16, -.34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43744"/>
          </a:xfrm>
        </p:spPr>
        <p:txBody>
          <a:bodyPr>
            <a:noAutofit/>
          </a:bodyPr>
          <a:lstStyle/>
          <a:p>
            <a:pPr lvl="1" algn="ctr"/>
            <a:r>
              <a:rPr lang="en-US" sz="3000" dirty="0" smtClean="0">
                <a:latin typeface="+mn-lt"/>
              </a:rPr>
              <a:t>Most </a:t>
            </a:r>
            <a:r>
              <a:rPr lang="en-US" sz="3000" dirty="0" smtClean="0">
                <a:latin typeface="+mn-lt"/>
              </a:rPr>
              <a:t>central banks still need a nominal anchor or target for credibility &amp; transparency.  </a:t>
            </a:r>
            <a:endParaRPr lang="en-US" sz="31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25764"/>
            <a:ext cx="8583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developing countries </a:t>
            </a:r>
            <a:r>
              <a:rPr lang="en-US" sz="2800" dirty="0" smtClean="0"/>
              <a:t>in particular, monetary</a:t>
            </a:r>
            <a:br>
              <a:rPr lang="en-US" sz="2800" dirty="0" smtClean="0"/>
            </a:br>
            <a:r>
              <a:rPr lang="en-US" sz="2800" dirty="0" smtClean="0"/>
              <a:t>policy-makers may </a:t>
            </a:r>
            <a:r>
              <a:rPr lang="en-US" sz="2800" dirty="0"/>
              <a:t>have more need for credibility.</a:t>
            </a:r>
            <a:br>
              <a:rPr lang="en-US" sz="2800" dirty="0"/>
            </a:br>
            <a:r>
              <a:rPr lang="en-US" sz="2800" dirty="0"/>
              <a:t>a) due to high-inflation histories, </a:t>
            </a:r>
          </a:p>
          <a:p>
            <a:pPr marL="400050" lvl="1" indent="0">
              <a:buNone/>
            </a:pPr>
            <a:r>
              <a:rPr lang="en-US" sz="2800" dirty="0"/>
              <a:t>b) less-credible institutions, or</a:t>
            </a:r>
          </a:p>
          <a:p>
            <a:pPr marL="400050" lvl="1" indent="0">
              <a:buNone/>
            </a:pPr>
            <a:r>
              <a:rPr lang="en-US" sz="2800" dirty="0"/>
              <a:t>c) political pressure to monetize big budget deficits</a:t>
            </a:r>
            <a:r>
              <a:rPr lang="en-US" dirty="0"/>
              <a:t>. </a:t>
            </a: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/>
            <a:r>
              <a:rPr lang="en-US" dirty="0" smtClean="0"/>
              <a:t>Fraga</a:t>
            </a:r>
            <a:r>
              <a:rPr lang="en-US" dirty="0"/>
              <a:t>, </a:t>
            </a:r>
            <a:r>
              <a:rPr lang="en-US" dirty="0" smtClean="0"/>
              <a:t>Goldfajn </a:t>
            </a:r>
            <a:r>
              <a:rPr lang="en-US" dirty="0"/>
              <a:t>&amp; </a:t>
            </a:r>
            <a:r>
              <a:rPr lang="en-US" dirty="0" err="1" smtClean="0"/>
              <a:t>Minella</a:t>
            </a:r>
            <a:r>
              <a:rPr lang="en-US" dirty="0" smtClean="0"/>
              <a:t> </a:t>
            </a:r>
            <a:r>
              <a:rPr lang="en-US" dirty="0"/>
              <a:t>(2003), </a:t>
            </a:r>
            <a:r>
              <a:rPr lang="en-US" dirty="0" smtClean="0"/>
              <a:t>“</a:t>
            </a:r>
            <a:r>
              <a:rPr lang="en-US" dirty="0"/>
              <a:t>Inflation Targeting in Emerging Market Economies.”</a:t>
            </a: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800" dirty="0"/>
              <a:t>But </a:t>
            </a:r>
            <a:r>
              <a:rPr lang="en-US" sz="2800" dirty="0" smtClean="0"/>
              <a:t>does it add </a:t>
            </a:r>
            <a:r>
              <a:rPr lang="en-US" sz="2800" dirty="0"/>
              <a:t>to credibility to announce a target which the central bank is likely to miss </a:t>
            </a:r>
            <a:r>
              <a:rPr lang="en-US" sz="2800" dirty="0" smtClean="0"/>
              <a:t>subsequently?</a:t>
            </a:r>
            <a:endParaRPr lang="en-US" sz="28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6903"/>
            <a:ext cx="1165601" cy="12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What choice of monetary anchor or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Of the variables that are candidates for nominal target,</a:t>
            </a:r>
          </a:p>
          <a:p>
            <a:r>
              <a:rPr lang="en-US" sz="2600" dirty="0"/>
              <a:t>the traditional ones prevent accommodation of terms of trade shocks: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Not just exchange rate target,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but also M1 (traditional monetarism)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and the CPI (Inflation </a:t>
            </a:r>
            <a:r>
              <a:rPr lang="en-US" sz="2200" dirty="0" smtClean="0"/>
              <a:t>Targeting, if interpreted literally).</a:t>
            </a:r>
          </a:p>
          <a:p>
            <a:pPr marL="857250" lvl="2" indent="0">
              <a:buNone/>
            </a:pPr>
            <a:r>
              <a:rPr lang="en-US" sz="1600" dirty="0" smtClean="0"/>
              <a:t>              Yes, I know. Flexible Inflation Targeting is flexible.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600" dirty="0"/>
              <a:t>But some novel candidates would</a:t>
            </a:r>
            <a:r>
              <a:rPr lang="en-US" sz="2600" i="1" dirty="0"/>
              <a:t> facilitate </a:t>
            </a:r>
            <a:r>
              <a:rPr lang="en-US" sz="2600" dirty="0"/>
              <a:t>accommodation of trade shocks: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an index of product prices (PPT)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Nominal GDP (NGDPT)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Add the export commodity to a currency basket peg (CCB).</a:t>
            </a:r>
            <a:br>
              <a:rPr lang="en-US" sz="2200" dirty="0"/>
            </a:br>
            <a:endParaRPr lang="en-US" sz="19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02" y="2362200"/>
            <a:ext cx="1306278" cy="14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New proposal:</a:t>
            </a:r>
            <a:br>
              <a:rPr lang="en-US" sz="3400" dirty="0"/>
            </a:br>
            <a:r>
              <a:rPr lang="en-US" sz="34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4" y="1752600"/>
            <a:ext cx="8763000" cy="5029200"/>
          </a:xfrm>
        </p:spPr>
        <p:txBody>
          <a:bodyPr>
            <a:normAutofit/>
          </a:bodyPr>
          <a:lstStyle/>
          <a:p>
            <a:r>
              <a:rPr lang="en-US" sz="3000" dirty="0"/>
              <a:t>Consider three commodity-exporters that, at times, </a:t>
            </a:r>
            <a:br>
              <a:rPr lang="en-US" sz="3000" dirty="0"/>
            </a:br>
            <a:r>
              <a:rPr lang="en-US" sz="3000" dirty="0"/>
              <a:t>have pegged to a basket of major foreign currencies:</a:t>
            </a:r>
          </a:p>
          <a:p>
            <a:pPr lvl="1"/>
            <a:r>
              <a:rPr lang="en-US" sz="2400" dirty="0"/>
              <a:t>Kuwaiti dinar </a:t>
            </a:r>
            <a:r>
              <a:rPr lang="en-US" sz="2200" dirty="0"/>
              <a:t>(1975-2003, 2007-present), pegged to basket of $ + €,</a:t>
            </a:r>
          </a:p>
          <a:p>
            <a:pPr lvl="1"/>
            <a:r>
              <a:rPr lang="en-US" sz="2400" dirty="0"/>
              <a:t>Chilean peso </a:t>
            </a:r>
            <a:r>
              <a:rPr lang="en-US" sz="2200" dirty="0"/>
              <a:t>(1992-1999) pegged to $ + DM +</a:t>
            </a:r>
            <a:r>
              <a:rPr lang="en-US" sz="2200" b="1" dirty="0"/>
              <a:t> </a:t>
            </a:r>
            <a:r>
              <a:rPr lang="en-US" sz="2200" dirty="0"/>
              <a:t>¥,</a:t>
            </a:r>
          </a:p>
          <a:p>
            <a:pPr lvl="1"/>
            <a:r>
              <a:rPr lang="en-US" sz="2400" dirty="0"/>
              <a:t>Kazakh tenge </a:t>
            </a:r>
            <a:r>
              <a:rPr lang="en-US" sz="2200" dirty="0"/>
              <a:t>(2013-2014) to $ + € + </a:t>
            </a:r>
            <a:r>
              <a:rPr lang="en-US" sz="2200" dirty="0" smtClean="0"/>
              <a:t>₱.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3000" dirty="0"/>
              <a:t>The proposal is to add the commodity to the basket.</a:t>
            </a:r>
          </a:p>
          <a:p>
            <a:pPr lvl="1"/>
            <a:r>
              <a:rPr lang="en-US" sz="2400" dirty="0"/>
              <a:t>E.g., oil for </a:t>
            </a:r>
            <a:r>
              <a:rPr lang="en-US" sz="2400" dirty="0" smtClean="0"/>
              <a:t>Kuwait &amp; Kazakhstan</a:t>
            </a:r>
            <a:r>
              <a:rPr lang="en-US" sz="2400" dirty="0"/>
              <a:t>,</a:t>
            </a:r>
          </a:p>
          <a:p>
            <a:pPr lvl="1"/>
            <a:r>
              <a:rPr lang="en-US" sz="2400" dirty="0"/>
              <a:t>copper for Chile.</a:t>
            </a:r>
          </a:p>
        </p:txBody>
      </p:sp>
      <p:pic>
        <p:nvPicPr>
          <p:cNvPr id="1028" name="Picture 4" descr="http://www.ukrainebusiness.com.ua/modules/news/images/topics/4e1bbcd2-6a5a-3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0" y="3759544"/>
            <a:ext cx="195451" cy="2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CCB: Add the export </a:t>
            </a:r>
            <a:r>
              <a:rPr lang="en-US" sz="3200" dirty="0" smtClean="0"/>
              <a:t>commodity, </a:t>
            </a:r>
            <a:br>
              <a:rPr lang="en-US" sz="3200" dirty="0" smtClean="0"/>
            </a:br>
            <a:r>
              <a:rPr lang="en-US" sz="3200" dirty="0" smtClean="0"/>
              <a:t>e.g., oil, to </a:t>
            </a:r>
            <a:r>
              <a:rPr lang="en-US" sz="3200" dirty="0"/>
              <a:t>the currency basket</a:t>
            </a:r>
          </a:p>
        </p:txBody>
      </p:sp>
      <p:pic>
        <p:nvPicPr>
          <p:cNvPr id="3082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97" y="2595598"/>
            <a:ext cx="1527875" cy="2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0" y="3140968"/>
            <a:ext cx="1687783" cy="16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2418"/>
            <a:ext cx="2016224" cy="18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8373014">
            <a:off x="2198045" y="1331595"/>
            <a:ext cx="5549543" cy="4873522"/>
          </a:xfrm>
          <a:prstGeom prst="arc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 flipH="1">
            <a:off x="6553741" y="4577944"/>
            <a:ext cx="124821" cy="1044726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4271" y="4558280"/>
            <a:ext cx="190504" cy="1060429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44775" y="4619335"/>
            <a:ext cx="3955130" cy="3380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74271" y="4746452"/>
            <a:ext cx="3878930" cy="16900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988840"/>
            <a:ext cx="9036496" cy="446449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dirty="0" smtClean="0"/>
              <a:t>This </a:t>
            </a:r>
            <a:r>
              <a:rPr lang="en-US" dirty="0"/>
              <a:t>target </a:t>
            </a:r>
            <a:r>
              <a:rPr lang="en-US" dirty="0" smtClean="0"/>
              <a:t>might </a:t>
            </a:r>
            <a:r>
              <a:rPr lang="en-US" dirty="0"/>
              <a:t>give the best of both worlds:</a:t>
            </a:r>
          </a:p>
          <a:p>
            <a:pPr lvl="1"/>
            <a:r>
              <a:rPr lang="en-US" dirty="0"/>
              <a:t>It is precise and transparent on a daily </a:t>
            </a:r>
            <a:r>
              <a:rPr lang="en-US" dirty="0" smtClean="0"/>
              <a:t>basis. </a:t>
            </a:r>
            <a:endParaRPr lang="en-US" dirty="0"/>
          </a:p>
          <a:p>
            <a:pPr marL="914400" lvl="2" indent="0"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050" dirty="0"/>
          </a:p>
          <a:p>
            <a:pPr lvl="1"/>
            <a:r>
              <a:rPr lang="en-US" dirty="0"/>
              <a:t>Y</a:t>
            </a:r>
            <a:r>
              <a:rPr lang="en-US" dirty="0" smtClean="0"/>
              <a:t>et it is sustainable in the face of shocks:</a:t>
            </a:r>
            <a:endParaRPr lang="en-US" dirty="0"/>
          </a:p>
          <a:p>
            <a:pPr lvl="2"/>
            <a:r>
              <a:rPr lang="en-US" sz="2500" dirty="0" smtClean="0"/>
              <a:t>The </a:t>
            </a:r>
            <a:r>
              <a:rPr lang="en-US" sz="2500" dirty="0"/>
              <a:t>currency would automatically strengthen </a:t>
            </a:r>
            <a:br>
              <a:rPr lang="en-US" sz="2500" dirty="0"/>
            </a:br>
            <a:r>
              <a:rPr lang="en-US" sz="2500" dirty="0"/>
              <a:t>(vs.</a:t>
            </a:r>
            <a:r>
              <a:rPr lang="en-US" sz="400" dirty="0"/>
              <a:t> </a:t>
            </a:r>
            <a:r>
              <a:rPr lang="en-US" sz="2500" dirty="0"/>
              <a:t>the $) when the $ price of </a:t>
            </a:r>
            <a:r>
              <a:rPr lang="en-US" sz="2500" dirty="0" smtClean="0"/>
              <a:t>the commodity rises,</a:t>
            </a:r>
          </a:p>
          <a:p>
            <a:pPr lvl="2"/>
            <a:r>
              <a:rPr lang="en-US" sz="2500" dirty="0" smtClean="0"/>
              <a:t>and automatically </a:t>
            </a:r>
            <a:r>
              <a:rPr lang="en-US" sz="2500" dirty="0"/>
              <a:t>fall when the </a:t>
            </a:r>
            <a:r>
              <a:rPr lang="en-US" sz="2500" dirty="0" smtClean="0"/>
              <a:t>$ price falls</a:t>
            </a:r>
            <a:r>
              <a:rPr lang="en-US" sz="25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137086" y="1809433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4739" y="1755474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2" y="12240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28" y="12999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0" y="12999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 rot="7968489">
            <a:off x="6895344" y="8631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 flipV="1">
            <a:off x="7060138" y="17450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the weights be chosen?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44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3 possible approaches: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3000" dirty="0"/>
              <a:t>For simplicity:   1/3 $ + 1/3 € + 1/3 barrel of oil.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3000" dirty="0"/>
              <a:t>Or scientifically: </a:t>
            </a:r>
          </a:p>
          <a:p>
            <a:pPr lvl="1"/>
            <a:r>
              <a:rPr lang="en-US" dirty="0"/>
              <a:t>turn Ph.D. students loose on estimating optimal weights.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r>
              <a:rPr lang="en-US" sz="3000" dirty="0"/>
              <a:t>Or to rationalize past policies:</a:t>
            </a:r>
          </a:p>
          <a:p>
            <a:pPr lvl="1"/>
            <a:r>
              <a:rPr lang="en-US" dirty="0"/>
              <a:t>Estimate the weights that fit past history the best,</a:t>
            </a:r>
          </a:p>
          <a:p>
            <a:pPr lvl="1"/>
            <a:r>
              <a:rPr lang="en-US" sz="2600" dirty="0"/>
              <a:t>either </a:t>
            </a:r>
          </a:p>
          <a:p>
            <a:pPr lvl="2"/>
            <a:r>
              <a:rPr lang="en-US" sz="2200" dirty="0"/>
              <a:t>on the theory that true economic fundamentals reveal themselves,</a:t>
            </a:r>
          </a:p>
          <a:p>
            <a:pPr lvl="2"/>
            <a:r>
              <a:rPr lang="en-US" sz="2200" dirty="0"/>
              <a:t>or to salvage a bit of credibility for officials.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4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30" y="532057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918049" y="310085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8008059" y="825407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2828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11714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Application to Gulf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Their currencies are currently pegged:</a:t>
            </a:r>
          </a:p>
          <a:p>
            <a:pPr lvl="1"/>
            <a:r>
              <a:rPr lang="en-US" dirty="0" smtClean="0"/>
              <a:t>Kuwait pegged to the </a:t>
            </a:r>
            <a:r>
              <a:rPr lang="en-US" dirty="0" err="1" smtClean="0"/>
              <a:t>euro+dollar</a:t>
            </a:r>
            <a:r>
              <a:rPr lang="en-US" dirty="0" smtClean="0"/>
              <a:t> basket, </a:t>
            </a:r>
          </a:p>
          <a:p>
            <a:pPr lvl="1"/>
            <a:r>
              <a:rPr lang="en-US" dirty="0" smtClean="0"/>
              <a:t>Saudi Arabia &amp; the others pegged to the dollar.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dirty="0" smtClean="0"/>
              <a:t>Claim: During periods when their actual currency value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 less than the level that the CCB formula would have given, </a:t>
            </a:r>
            <a:br>
              <a:rPr lang="en-US" dirty="0" smtClean="0"/>
            </a:br>
            <a:r>
              <a:rPr lang="en-US" dirty="0" smtClean="0"/>
              <a:t>it was “undervalued”, and</a:t>
            </a:r>
          </a:p>
          <a:p>
            <a:pPr lvl="1"/>
            <a:r>
              <a:rPr lang="en-US" dirty="0" smtClean="0"/>
              <a:t>when greater than the CCB level, it was “overvalued.”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Testable symptoms of undervaluation/overvaluation:</a:t>
            </a:r>
          </a:p>
          <a:p>
            <a:pPr lvl="1"/>
            <a:r>
              <a:rPr lang="en-US" dirty="0" smtClean="0"/>
              <a:t>Statistics on inflation, the balance of payments, etc.</a:t>
            </a:r>
          </a:p>
          <a:p>
            <a:pPr lvl="1"/>
            <a:r>
              <a:rPr lang="en-US" dirty="0" smtClean="0"/>
              <a:t>Language in IMF Article IV reports regarding internal balance </a:t>
            </a:r>
            <a:br>
              <a:rPr lang="en-US" dirty="0" smtClean="0"/>
            </a:br>
            <a:r>
              <a:rPr lang="en-US" dirty="0" smtClean="0"/>
              <a:t>&amp; external balance.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50" y="269776"/>
            <a:ext cx="7947642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>Was the Saudi riyal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21918"/>
              </p:ext>
            </p:extLst>
          </p:nvPr>
        </p:nvGraphicFramePr>
        <p:xfrm>
          <a:off x="93328" y="1556792"/>
          <a:ext cx="8928992" cy="459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400"/>
                <a:gridCol w="2016224"/>
                <a:gridCol w="1080120"/>
                <a:gridCol w="2151510"/>
                <a:gridCol w="1650738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Overvaluation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Inflation </a:t>
                      </a:r>
                      <a:r>
                        <a:rPr lang="en-US" sz="1600" dirty="0">
                          <a:effectLst/>
                        </a:rPr>
                        <a:t>(annual 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 FX reserves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US$ </a:t>
                      </a:r>
                      <a:r>
                        <a:rPr lang="en-US" sz="1600" dirty="0" err="1">
                          <a:effectLst/>
                        </a:rPr>
                        <a:t>mn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reserves </a:t>
                      </a:r>
                      <a:r>
                        <a:rPr lang="en-US" sz="1800" dirty="0">
                          <a:effectLst/>
                        </a:rPr>
                        <a:t>/GDP 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JAN 2001 - JAN 2005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10933.2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2008 - MAR 2009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-5884.2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2009 - NOV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5014.3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r>
                        <a:rPr lang="en-US" sz="1200" dirty="0" smtClean="0">
                          <a:effectLst/>
                        </a:rPr>
                        <a:t>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-8229.2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over-valuation periods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-1177.0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under-valuation periods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4.69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6322.0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79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Data Source</a:t>
                      </a:r>
                      <a:r>
                        <a:rPr lang="en-US" sz="1050" dirty="0">
                          <a:effectLst/>
                        </a:rPr>
                        <a:t>: Global Financial Data, WDI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† </a:t>
                      </a:r>
                      <a:r>
                        <a:rPr lang="en-US" sz="1200" dirty="0" smtClean="0">
                          <a:effectLst/>
                        </a:rPr>
                        <a:t>FX Reserves </a:t>
                      </a:r>
                      <a:r>
                        <a:rPr lang="en-US" sz="1200" dirty="0">
                          <a:effectLst/>
                        </a:rPr>
                        <a:t>data end Dec.2015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Note: "Undervaluation </a:t>
                      </a:r>
                      <a:r>
                        <a:rPr lang="en-US" sz="1800" dirty="0">
                          <a:effectLst/>
                        </a:rPr>
                        <a:t>(overvaluation)" </a:t>
                      </a:r>
                      <a:r>
                        <a:rPr lang="en-US" sz="1800" dirty="0" smtClean="0">
                          <a:effectLst/>
                        </a:rPr>
                        <a:t>≡ actual currency value (in </a:t>
                      </a:r>
                      <a:r>
                        <a:rPr lang="en-US" sz="1800" dirty="0">
                          <a:effectLst/>
                        </a:rPr>
                        <a:t>terms of </a:t>
                      </a:r>
                      <a:r>
                        <a:rPr lang="en-US" sz="1800" dirty="0" smtClean="0">
                          <a:effectLst/>
                        </a:rPr>
                        <a:t>SDRs) was </a:t>
                      </a:r>
                      <a:r>
                        <a:rPr lang="en-US" sz="18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313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2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6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5139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1619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9779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259378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Frankel, 2017, “The </a:t>
            </a:r>
            <a:r>
              <a:rPr lang="en-US" sz="1500" dirty="0"/>
              <a:t>Currency-Plus-Commodity Basket: A Proposal for Exchange Rates in Oil-Exporting Countries to Accommodate Trade Shocks Automatically,​</a:t>
            </a:r>
            <a:r>
              <a:rPr lang="en-US" sz="1500" dirty="0" smtClean="0"/>
              <a:t>”</a:t>
            </a:r>
            <a:r>
              <a:rPr lang="en-US" sz="1500" dirty="0"/>
              <a:t> </a:t>
            </a:r>
            <a:r>
              <a:rPr lang="en-US" sz="1500" dirty="0" smtClean="0"/>
              <a:t>Harvard CID </a:t>
            </a:r>
            <a:r>
              <a:rPr lang="en-US" sz="1500" dirty="0"/>
              <a:t>WP no.333, </a:t>
            </a:r>
            <a:r>
              <a:rPr lang="en-US" sz="1500" dirty="0" smtClean="0"/>
              <a:t>March. Table 1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2118959" y="220019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3728" y="2924944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361622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3728" y="4002065"/>
            <a:ext cx="6921804" cy="549879"/>
          </a:xfrm>
          <a:prstGeom prst="rect">
            <a:avLst/>
          </a:prstGeom>
          <a:noFill/>
          <a:ln w="5715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04" y="4630681"/>
            <a:ext cx="8938028" cy="549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7504" y="2564904"/>
            <a:ext cx="8934780" cy="3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04" y="3290038"/>
            <a:ext cx="89347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Can’t commodity-exporters use financial markets to smooth trade fluctuations?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international financial markets worked well, </a:t>
            </a:r>
            <a:br>
              <a:rPr lang="en-US" dirty="0" smtClean="0"/>
            </a:br>
            <a:r>
              <a:rPr lang="en-US" dirty="0" smtClean="0"/>
              <a:t>countries facing temporary adverse trade shocks could borrow to finance current account deficits, and vice versa.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they don’t work that well.  Capital flows to developing countries tend, if anything, to be pro-cyclical.</a:t>
            </a:r>
          </a:p>
          <a:p>
            <a:pPr lvl="1"/>
            <a:r>
              <a:rPr lang="en-US" dirty="0" smtClean="0"/>
              <a:t>“When It Rains, It Pours” (</a:t>
            </a:r>
            <a:r>
              <a:rPr lang="en-US" altLang="en-US" dirty="0"/>
              <a:t>Kaminsky, Reinhart &amp; </a:t>
            </a:r>
            <a:r>
              <a:rPr lang="en-US" altLang="en-US" dirty="0" err="1" smtClean="0"/>
              <a:t>Végh</a:t>
            </a:r>
            <a:r>
              <a:rPr lang="en-US" altLang="en-US" dirty="0" smtClean="0"/>
              <a:t>, 2004).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r>
              <a:rPr lang="en-US" altLang="en-US" sz="900" dirty="0" smtClean="0"/>
              <a:t>  </a:t>
            </a:r>
          </a:p>
          <a:p>
            <a:r>
              <a:rPr lang="en-US" dirty="0" smtClean="0"/>
              <a:t>The appropriate theory?  Borrowing requires collateral, </a:t>
            </a:r>
          </a:p>
          <a:p>
            <a:pPr lvl="1"/>
            <a:r>
              <a:rPr lang="en-US" dirty="0" smtClean="0"/>
              <a:t>in the form of commodity export proceeds.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So some thought is required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design institutions that can protect against the volatility.</a:t>
            </a:r>
          </a:p>
          <a:p>
            <a:pPr lvl="1"/>
            <a:r>
              <a:rPr lang="en-US" dirty="0" smtClean="0"/>
              <a:t>I have four to propose.  Two are tried &amp; tested, two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0304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Application to Gulf countries, 2001-2016:</a:t>
            </a: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between balance of payments </a:t>
            </a:r>
            <a:b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“over-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under-valuation” of currency relative to CCB</a:t>
            </a:r>
            <a:endParaRPr lang="en-US" sz="3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723601"/>
            <a:ext cx="7359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3: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9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036" y="5651898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1/3/1/3 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640281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Frankel (2017)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20129" y="3602200"/>
            <a:ext cx="6648839" cy="6383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Mechanics of the CCB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" y="1295400"/>
            <a:ext cx="906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Compatible with IT: The country can pick a long-term inflation target.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2800" dirty="0"/>
              <a:t>Once a year, the monetary authorities announce the parameters:</a:t>
            </a:r>
          </a:p>
          <a:p>
            <a:pPr lvl="1"/>
            <a:r>
              <a:rPr lang="en-US" sz="2400" dirty="0"/>
              <a:t>the weights in the basket on each foreign currency &amp; commodity, </a:t>
            </a:r>
          </a:p>
          <a:p>
            <a:pPr lvl="2"/>
            <a:r>
              <a:rPr lang="en-US" sz="2100" dirty="0"/>
              <a:t>translated into coefficients on units of $, barrels of oil, etc.; and</a:t>
            </a:r>
          </a:p>
          <a:p>
            <a:pPr lvl="1"/>
            <a:r>
              <a:rPr lang="en-US" sz="2400" dirty="0"/>
              <a:t>the rate of crawl (if ≠0) to achieve the year’s inflation target in expected value.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2800" dirty="0"/>
              <a:t>Once a day:</a:t>
            </a:r>
          </a:p>
          <a:p>
            <a:pPr lvl="1"/>
            <a:r>
              <a:rPr lang="en-US" sz="2400" dirty="0"/>
              <a:t>The central bank posts the $ exchange rate for the </a:t>
            </a:r>
            <a:r>
              <a:rPr lang="en-US" sz="2400" dirty="0" smtClean="0"/>
              <a:t>peso </a:t>
            </a:r>
            <a:r>
              <a:rPr lang="en-US" sz="2400" dirty="0"/>
              <a:t>implied </a:t>
            </a:r>
            <a:br>
              <a:rPr lang="en-US" sz="2400" dirty="0"/>
            </a:br>
            <a:r>
              <a:rPr lang="en-US" sz="2400" dirty="0"/>
              <a:t>arithmetically by the previously announced parameters and </a:t>
            </a:r>
            <a:br>
              <a:rPr lang="en-US" sz="2400" dirty="0"/>
            </a:br>
            <a:r>
              <a:rPr lang="en-US" sz="2400" dirty="0"/>
              <a:t>that day’s $ price of oil and $ exchange rate for the euro, etc., </a:t>
            </a:r>
            <a:endParaRPr lang="en-US" sz="2400" dirty="0" smtClean="0"/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sing</a:t>
            </a:r>
            <a:r>
              <a:rPr lang="en-US" sz="2000" dirty="0" smtClean="0"/>
              <a:t>, e.g., the </a:t>
            </a:r>
            <a:r>
              <a:rPr lang="en-US" sz="2000" dirty="0"/>
              <a:t>Brent Crude Oil settlement price set on the ICE</a:t>
            </a:r>
            <a:r>
              <a:rPr lang="en-US" sz="2000" baseline="30000" dirty="0"/>
              <a:t> †</a:t>
            </a:r>
            <a:r>
              <a:rPr lang="en-US" sz="2000" dirty="0"/>
              <a:t> </a:t>
            </a:r>
            <a:r>
              <a:rPr lang="en-US" sz="2000" dirty="0" smtClean="0"/>
              <a:t>at </a:t>
            </a:r>
            <a:r>
              <a:rPr lang="en-US" sz="2000" dirty="0"/>
              <a:t>19:30 London </a:t>
            </a:r>
            <a:r>
              <a:rPr lang="en-US" sz="2000" dirty="0" smtClean="0"/>
              <a:t>time.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Within the day:</a:t>
            </a:r>
          </a:p>
          <a:p>
            <a:pPr lvl="1"/>
            <a:r>
              <a:rPr lang="en-US" sz="2400" dirty="0"/>
              <a:t>The central bank stands ready to intervene in the foreign exchange market 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dirty="0" smtClean="0"/>
              <a:t>maintain </a:t>
            </a:r>
            <a:r>
              <a:rPr lang="en-US" sz="2400" dirty="0"/>
              <a:t>the $ dollar exchange rate that has been posted for the day.</a:t>
            </a:r>
          </a:p>
          <a:p>
            <a:pPr lvl="1"/>
            <a:r>
              <a:rPr lang="en-US" sz="2400" dirty="0"/>
              <a:t>But often it would not have to intervene much, </a:t>
            </a:r>
          </a:p>
          <a:p>
            <a:pPr lvl="2"/>
            <a:r>
              <a:rPr lang="en-US" sz="2100" dirty="0"/>
              <a:t>because the regime’s credibility would motivate banks to trade at the day’s rate.</a:t>
            </a:r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60" y="473065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662500" y="319917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52510" y="835239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17111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8436698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70407" y="6516052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† </a:t>
            </a:r>
            <a:r>
              <a:rPr lang="en-US" sz="1050" dirty="0" smtClean="0"/>
              <a:t>InterContinental Exchange.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09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Summary: How can countries that export commodities</a:t>
            </a:r>
            <a:br>
              <a:rPr lang="en-US" sz="2800" dirty="0"/>
            </a:br>
            <a:r>
              <a:rPr lang="en-US" sz="2800" dirty="0"/>
              <a:t>cope with the high volatility in their terms of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41148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Four ideas may help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64104"/>
              </p:ext>
            </p:extLst>
          </p:nvPr>
        </p:nvGraphicFramePr>
        <p:xfrm>
          <a:off x="228600" y="2057400"/>
          <a:ext cx="8686800" cy="423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21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7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Micro: Hedge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Macro: Counter-cyclical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Tried </a:t>
                      </a:r>
                      <a:r>
                        <a:rPr lang="en-US" sz="2800" dirty="0"/>
                        <a:t>&amp;</a:t>
                      </a:r>
                      <a:r>
                        <a:rPr lang="en-US" sz="3400" dirty="0"/>
                        <a:t> </a:t>
                      </a:r>
                      <a:br>
                        <a:rPr lang="en-US" sz="3400" dirty="0"/>
                      </a:br>
                      <a:r>
                        <a:rPr lang="en-US" sz="3400" dirty="0"/>
                        <a:t>tested: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1. Use options.</a:t>
                      </a:r>
                      <a:endParaRPr lang="en-US" sz="3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3. Fiscal: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protect</a:t>
                      </a:r>
                      <a:r>
                        <a:rPr lang="en-US" sz="3200" b="1" baseline="0" dirty="0"/>
                        <a:t> independence </a:t>
                      </a:r>
                      <a:br>
                        <a:rPr lang="en-US" sz="3200" b="1" baseline="0" dirty="0"/>
                      </a:br>
                      <a:r>
                        <a:rPr lang="en-US" sz="3200" b="1" baseline="0" dirty="0"/>
                        <a:t>of forecasts</a:t>
                      </a:r>
                      <a:r>
                        <a:rPr lang="en-US" sz="3200" b="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Untried: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2. Commodity</a:t>
                      </a:r>
                      <a:r>
                        <a:rPr lang="en-US" sz="3200" b="1" baseline="0" dirty="0"/>
                        <a:t>    </a:t>
                      </a:r>
                      <a:br>
                        <a:rPr lang="en-US" sz="3200" b="1" baseline="0" dirty="0"/>
                      </a:br>
                      <a:r>
                        <a:rPr lang="en-US" sz="3200" b="1" baseline="0" dirty="0"/>
                        <a:t>     bonds.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4. Monetary: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target</a:t>
                      </a:r>
                      <a:r>
                        <a:rPr lang="en-US" sz="3200" b="1" baseline="0" dirty="0"/>
                        <a:t> a Currency + Commodity Basket.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40784"/>
            <a:ext cx="914400" cy="522732"/>
          </a:xfrm>
          <a:prstGeom prst="rect">
            <a:avLst/>
          </a:prstGeom>
        </p:spPr>
      </p:pic>
      <p:pic>
        <p:nvPicPr>
          <p:cNvPr id="1026" name="Picture 2" descr="Flag of Chil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12" y="4144816"/>
            <a:ext cx="786972" cy="5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82101"/>
            <a:ext cx="879565" cy="54008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97" y="5486400"/>
            <a:ext cx="8096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626491"/>
            <a:ext cx="204225" cy="3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84441"/>
            <a:ext cx="248133" cy="2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0284"/>
            <a:ext cx="321468" cy="2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DE40F34-1FBA-41D3-81FE-7537FD1161C3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33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4819" name="Picture 4" descr="j0289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74662"/>
            <a:ext cx="1487525" cy="17309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 descr="j0314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6213"/>
            <a:ext cx="1219200" cy="879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j0411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0" y="3772405"/>
            <a:ext cx="1347690" cy="89329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j0433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9" y="3249776"/>
            <a:ext cx="873351" cy="125934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 descr="j04332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84" y="228600"/>
            <a:ext cx="1390316" cy="1320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j03640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j035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j01835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2" y="5137618"/>
            <a:ext cx="1862316" cy="1553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7" descr="fd0002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0" y="5799137"/>
            <a:ext cx="630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iron ore load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4862512"/>
            <a:ext cx="12827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20" descr="guinea11diamon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2" y="493282"/>
            <a:ext cx="862692" cy="79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21" descr="j01130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8" y="4869160"/>
            <a:ext cx="4746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3" descr="coal_industry_in_china_fu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4" y="3861048"/>
            <a:ext cx="1043924" cy="70188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25" descr="AN8KG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25" y="1972843"/>
            <a:ext cx="1066800" cy="68033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26" descr="j01850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3179000"/>
            <a:ext cx="1040606" cy="66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5" name="Picture 21" descr="oil_we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7018"/>
            <a:ext cx="1881090" cy="161517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ANd9GcRYDihc5GkALaDPpmzuFlbvqg_6VSQsSTouV0FMZ_dG3nIkQzA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393"/>
            <a:ext cx="1752600" cy="1415225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21" descr="FarmersCuttingSugarCa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5012"/>
            <a:ext cx="1605880" cy="109386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jute-boa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22561"/>
            <a:ext cx="880864" cy="64596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321562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1368"/>
            <a:ext cx="16764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quarry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13283"/>
            <a:ext cx="914400" cy="6604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Picture 25" descr="LNGTanker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1016"/>
            <a:ext cx="1981200" cy="1264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Tin_ore_from_Cornwall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93" y="548680"/>
            <a:ext cx="1010947" cy="7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References by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956104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On </a:t>
            </a:r>
            <a:r>
              <a:rPr lang="en-US" sz="2000" dirty="0" smtClean="0"/>
              <a:t>commodity </a:t>
            </a:r>
            <a:r>
              <a:rPr lang="en-US" sz="2000" dirty="0"/>
              <a:t>bonds: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“Barrels, Bushels and Bonds: How Commodity Exporters Can Hedge Volatility,"  </a:t>
            </a:r>
            <a:r>
              <a:rPr lang="en-US" sz="1600" i="1" dirty="0"/>
              <a:t>Project Syndicate</a:t>
            </a:r>
            <a:r>
              <a:rPr lang="en-US" sz="1600" dirty="0"/>
              <a:t>, </a:t>
            </a:r>
            <a:r>
              <a:rPr lang="en-US" sz="1600" dirty="0" smtClean="0"/>
              <a:t>Oct. </a:t>
            </a:r>
            <a:r>
              <a:rPr lang="en-US" sz="1600" dirty="0"/>
              <a:t>17, 2011.</a:t>
            </a: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/>
              <a:t> On counter-cyclical fiscal policy:</a:t>
            </a:r>
          </a:p>
          <a:p>
            <a:pPr lvl="1">
              <a:spcBef>
                <a:spcPts val="0"/>
              </a:spcBef>
            </a:pPr>
            <a:r>
              <a:rPr lang="en-US" altLang="en-US" sz="1600" dirty="0">
                <a:solidFill>
                  <a:srgbClr val="003300"/>
                </a:solidFill>
              </a:rPr>
              <a:t>”On Graduation from Fiscal Procyclicality,” 2013,  with Carlos Végh &amp; Guillermo Vuletin; </a:t>
            </a:r>
            <a:r>
              <a:rPr lang="en-US" altLang="en-US" sz="1600" i="1" dirty="0">
                <a:solidFill>
                  <a:srgbClr val="003300"/>
                </a:solidFill>
              </a:rPr>
              <a:t>Journal of Development Economics.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</a:rPr>
              <a:t>“A Solution to Fiscal Procyclicality:  The Structural Budget Institutions Pioneered by Chile,” 2013,  in </a:t>
            </a:r>
            <a:r>
              <a:rPr lang="en-US" sz="1600" i="1" dirty="0">
                <a:latin typeface="Calibri" panose="020F0502020204030204" pitchFamily="34" charset="0"/>
              </a:rPr>
              <a:t>Fiscal Policy and Macroeconomic Performance,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L.Céspedes</a:t>
            </a:r>
            <a:r>
              <a:rPr lang="en-US" sz="1600" dirty="0">
                <a:latin typeface="Calibri" panose="020F0502020204030204" pitchFamily="34" charset="0"/>
              </a:rPr>
              <a:t> &amp; </a:t>
            </a:r>
            <a:r>
              <a:rPr lang="en-US" sz="1600" dirty="0" err="1">
                <a:latin typeface="Calibri" panose="020F0502020204030204" pitchFamily="34" charset="0"/>
              </a:rPr>
              <a:t>J.Galí</a:t>
            </a:r>
            <a:r>
              <a:rPr lang="en-US" sz="1600" dirty="0">
                <a:latin typeface="Calibri" panose="020F0502020204030204" pitchFamily="34" charset="0"/>
              </a:rPr>
              <a:t>, eds.</a:t>
            </a: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/>
              <a:t>On CCB proposal for monetary policy (Currency + Commodity Basket):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“The Currency-Plus-Commodity Basket: A Proposal for Exchange Rates in Oil-Exporting Countries to Accommodate Trade Shocks Automatically,​” forthcoming, </a:t>
            </a:r>
            <a:r>
              <a:rPr lang="en-US" sz="1600" i="1" dirty="0"/>
              <a:t>Macroeconomic Institutions &amp; Management in Resource-Rich Arab Economies</a:t>
            </a:r>
            <a:r>
              <a:rPr lang="en-US" sz="1600" dirty="0"/>
              <a:t> (Oxford </a:t>
            </a:r>
            <a:r>
              <a:rPr lang="en-US" sz="1600" dirty="0" smtClean="0"/>
              <a:t>Univ. Press). </a:t>
            </a:r>
            <a:r>
              <a:rPr lang="en-US" sz="1600" dirty="0"/>
              <a:t> CID WP no.333</a:t>
            </a:r>
            <a:r>
              <a:rPr lang="en-US" sz="1600" dirty="0" smtClean="0"/>
              <a:t>, 2017.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 Comparison of Product Price Targeting and Other Monetary Anchor Options, for Commodity-Exporters in Latin America," </a:t>
            </a:r>
            <a:r>
              <a:rPr lang="en-US" sz="1600" i="1" dirty="0"/>
              <a:t>Economia</a:t>
            </a:r>
            <a:r>
              <a:rPr lang="en-US" sz="1600" dirty="0"/>
              <a:t>, </a:t>
            </a:r>
            <a:r>
              <a:rPr lang="en-US" sz="1600" dirty="0" smtClean="0"/>
              <a:t>LACEA</a:t>
            </a:r>
            <a:r>
              <a:rPr lang="en-US" sz="1600" dirty="0"/>
              <a:t>, vol.12, </a:t>
            </a:r>
            <a:r>
              <a:rPr lang="en-US" sz="1600" dirty="0" smtClean="0"/>
              <a:t>no.1, </a:t>
            </a:r>
            <a:r>
              <a:rPr lang="en-US" sz="1600" dirty="0"/>
              <a:t>2011, 1-57.   NBER WP 16362.  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"</a:t>
            </a:r>
            <a:r>
              <a:rPr lang="en-US" sz="1600" dirty="0"/>
              <a:t>UAE &amp; Other Gulf Countries Urged to Switch Currency Peg from the Dollar to a Basket That Includes Oil," </a:t>
            </a:r>
            <a:r>
              <a:rPr lang="en-US" sz="1600" i="1" dirty="0"/>
              <a:t>VoxEU</a:t>
            </a:r>
            <a:r>
              <a:rPr lang="en-US" sz="1600" dirty="0"/>
              <a:t>, July 2008.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"Iraq’s Currency Solution? Tie the Dinar to Oil," </a:t>
            </a:r>
            <a:r>
              <a:rPr lang="en-US" sz="1600" i="1" dirty="0"/>
              <a:t>The International Economy</a:t>
            </a:r>
            <a:r>
              <a:rPr lang="en-US" sz="1600" dirty="0"/>
              <a:t>, Fall 2003.     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the “commodity curse” </a:t>
            </a:r>
            <a:r>
              <a:rPr lang="en-US" sz="2000" dirty="0" smtClean="0"/>
              <a:t>and solutions generally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“</a:t>
            </a:r>
            <a:r>
              <a:rPr lang="en-US" sz="1600" dirty="0"/>
              <a:t>How to Cope with Volatile Commodity Export Prices: Four Proposals,” forthcoming in an e-book, edited by </a:t>
            </a:r>
            <a:r>
              <a:rPr lang="en-US" sz="1600" dirty="0" err="1" smtClean="0"/>
              <a:t>R.Arezki</a:t>
            </a:r>
            <a:r>
              <a:rPr lang="en-US" sz="1600" smtClean="0"/>
              <a:t> &amp; </a:t>
            </a:r>
            <a:r>
              <a:rPr lang="en-US" sz="1600" dirty="0" err="1" smtClean="0"/>
              <a:t>R.Boucekkine</a:t>
            </a:r>
            <a:r>
              <a:rPr lang="en-US" sz="1600" dirty="0"/>
              <a:t>.  Keynote, Bank of Algeria, Algiers, May 28-29, 2016.   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“</a:t>
            </a:r>
            <a:r>
              <a:rPr lang="en-US" sz="1600" dirty="0"/>
              <a:t>The Natural Resource Curse: A Survey of Diagnoses and Some Prescriptions,” in </a:t>
            </a:r>
            <a:r>
              <a:rPr lang="en-US" sz="1600" i="1" dirty="0"/>
              <a:t>Commodity Price Volatility and Inclusive Growth in Low-Income Countries,</a:t>
            </a:r>
            <a:r>
              <a:rPr lang="en-US" sz="1600" dirty="0"/>
              <a:t> 2012, edited by Rabah Arezki, et.al. (International Monetary Fund: Washington DC). </a:t>
            </a:r>
            <a:r>
              <a:rPr lang="en-US" sz="1600" dirty="0" smtClean="0"/>
              <a:t> HKS</a:t>
            </a:r>
            <a:r>
              <a:rPr lang="en-US" sz="1600" dirty="0"/>
              <a:t> RWP12-014. </a:t>
            </a:r>
          </a:p>
        </p:txBody>
      </p:sp>
    </p:spTree>
    <p:extLst>
      <p:ext uri="{BB962C8B-B14F-4D97-AF65-F5344CB8AC3E}">
        <p14:creationId xmlns:p14="http://schemas.microsoft.com/office/powerpoint/2010/main" val="1569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439472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n-US" altLang="en-US" dirty="0">
                <a:effectLst/>
                <a:latin typeface="Calibri" panose="020F0502020204030204" pitchFamily="34" charset="0"/>
              </a:rPr>
              <a:t>Appendix 1: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Some policies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that </a:t>
            </a:r>
            <a:r>
              <a:rPr lang="en-US" altLang="en-US" i="1" dirty="0" smtClean="0">
                <a:effectLst/>
                <a:latin typeface="Calibri" panose="020F0502020204030204" pitchFamily="34" charset="0"/>
              </a:rPr>
              <a:t>don’t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 usuall</a:t>
            </a:r>
            <a:r>
              <a:rPr lang="en-US" altLang="en-US" dirty="0" smtClean="0">
                <a:latin typeface="Calibri" panose="020F0502020204030204" pitchFamily="34" charset="0"/>
              </a:rPr>
              <a:t>y work.</a:t>
            </a:r>
            <a:r>
              <a:rPr lang="en-US" altLang="en-US" sz="42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4200" dirty="0" smtClean="0">
                <a:effectLst/>
                <a:latin typeface="Calibri" panose="020F0502020204030204" pitchFamily="34" charset="0"/>
              </a:rPr>
            </a:br>
            <a:endParaRPr lang="en-US" altLang="en-US" sz="42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Appendix 2: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Commodity bonds</a:t>
            </a:r>
            <a:endParaRPr lang="en-US" altLang="en-US" sz="4200" dirty="0" smtClean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4200" dirty="0">
              <a:effectLst/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Appendix 3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: 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Fiscal policy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3.1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Which 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countries achieved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counter-cyclical 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policy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?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3.2 Chile’s fiscal institutions</a:t>
            </a:r>
            <a:endParaRPr lang="en-US" altLang="en-US" dirty="0" smtClean="0">
              <a:effectLst/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38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Appendix 4: Applications of CCB</a:t>
            </a:r>
          </a:p>
          <a:p>
            <a:pPr lvl="1"/>
            <a:r>
              <a:rPr lang="en-US" dirty="0" smtClean="0"/>
              <a:t>4.1 Vs. occasional devaluations: Kazakhstan</a:t>
            </a:r>
          </a:p>
          <a:p>
            <a:pPr lvl="1"/>
            <a:r>
              <a:rPr lang="en-US" altLang="en-US" dirty="0" smtClean="0"/>
              <a:t>4.2 Vs. a rigid peg: GCC countries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247313" y="188640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latin typeface="Calibri" panose="020F0502020204030204" pitchFamily="34" charset="0"/>
              </a:rPr>
              <a:t>Appendices</a:t>
            </a:r>
          </a:p>
        </p:txBody>
      </p:sp>
      <p:pic>
        <p:nvPicPr>
          <p:cNvPr id="8" name="Picture 6" descr="rollerco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1" y="3429000"/>
            <a:ext cx="1450503" cy="1535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92" y="2276872"/>
            <a:ext cx="1599608" cy="98221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ingCanute&amp;Wav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30" y="764704"/>
            <a:ext cx="1806373" cy="14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7839222" y="5819033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08" y="52336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64" y="53095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46" y="53095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7968489">
            <a:off x="6597480" y="48727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flipH="1" flipV="1">
            <a:off x="6762274" y="57546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26875" y="5765074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4419600"/>
            <a:ext cx="40386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/>
              <a:t>Price controls</a:t>
            </a:r>
          </a:p>
          <a:p>
            <a:r>
              <a:rPr lang="en-US" altLang="en-US" sz="2800" dirty="0"/>
              <a:t>Export controls</a:t>
            </a:r>
          </a:p>
          <a:p>
            <a:r>
              <a:rPr lang="en-US" altLang="en-US" sz="2800" dirty="0">
                <a:effectLst/>
              </a:rPr>
              <a:t>Stockpiles</a:t>
            </a:r>
          </a:p>
          <a:p>
            <a:r>
              <a:rPr lang="en-US" altLang="en-US" sz="2800" dirty="0">
                <a:effectLst/>
              </a:rPr>
              <a:t>Marketing boards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4038600"/>
            <a:ext cx="4038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Producer subsidies</a:t>
            </a:r>
          </a:p>
          <a:p>
            <a:r>
              <a:rPr lang="en-US" altLang="en-US" sz="2800" dirty="0">
                <a:effectLst/>
              </a:rPr>
              <a:t>Blaming derivatives</a:t>
            </a:r>
          </a:p>
          <a:p>
            <a:r>
              <a:rPr lang="en-US" altLang="en-US" sz="2800" dirty="0">
                <a:effectLst/>
              </a:rPr>
              <a:t>Nationalization</a:t>
            </a:r>
          </a:p>
          <a:p>
            <a:r>
              <a:rPr lang="en-US" altLang="en-US" sz="2800" dirty="0">
                <a:effectLst/>
              </a:rPr>
              <a:t>Banning foreign participation</a:t>
            </a:r>
          </a:p>
        </p:txBody>
      </p:sp>
      <p:pic>
        <p:nvPicPr>
          <p:cNvPr id="107524" name="Picture 4" descr="KingCanute&amp;W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6" y="1600200"/>
            <a:ext cx="34064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304800"/>
            <a:ext cx="8991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Appendix 1: How </a:t>
            </a:r>
            <a:r>
              <a:rPr lang="en-US" sz="3200" dirty="0"/>
              <a:t>can </a:t>
            </a:r>
            <a:r>
              <a:rPr lang="en-US" sz="3200" dirty="0" smtClean="0"/>
              <a:t>commodity-exporters cope </a:t>
            </a:r>
            <a:r>
              <a:rPr lang="en-US" sz="3200" dirty="0"/>
              <a:t>with the high volatility in their terms of trade?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2214513"/>
            <a:ext cx="4648200" cy="1290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Not by policies that try </a:t>
            </a:r>
            <a:br>
              <a:rPr lang="en-US" sz="3000" dirty="0"/>
            </a:br>
            <a:r>
              <a:rPr lang="en-US" sz="3000" dirty="0"/>
              <a:t>to s</a:t>
            </a:r>
            <a:r>
              <a:rPr lang="en-US" sz="3000" i="1" dirty="0"/>
              <a:t>uppress</a:t>
            </a:r>
            <a:r>
              <a:rPr lang="en-US" sz="3000" dirty="0"/>
              <a:t> price volatility:</a:t>
            </a:r>
          </a:p>
        </p:txBody>
      </p:sp>
    </p:spTree>
    <p:extLst>
      <p:ext uri="{BB962C8B-B14F-4D97-AF65-F5344CB8AC3E}">
        <p14:creationId xmlns:p14="http://schemas.microsoft.com/office/powerpoint/2010/main" val="19981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problem: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458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If an African oil-exporting country borrows in $, </a:t>
            </a:r>
            <a:br>
              <a:rPr lang="en-US" sz="2800" dirty="0"/>
            </a:br>
            <a:r>
              <a:rPr lang="en-US" sz="2800" dirty="0"/>
              <a:t>it is very vulnerable to future fluctuations in the $ price of oil on world markets:</a:t>
            </a:r>
          </a:p>
          <a:p>
            <a:pPr lvl="1"/>
            <a:r>
              <a:rPr lang="en-US" dirty="0"/>
              <a:t>If the $ price of oil falls in the future, the country may not have the foreign exchange it needs to service its debt. </a:t>
            </a:r>
          </a:p>
          <a:p>
            <a:pPr lvl="1"/>
            <a:r>
              <a:rPr lang="en-US" dirty="0"/>
              <a:t>It is then forced to cut spending, devalue, default, or go to the IMF for an emergency program.</a:t>
            </a:r>
          </a:p>
          <a:p>
            <a:r>
              <a:rPr lang="en-US" sz="2800" dirty="0"/>
              <a:t>Borrowing in € or CFA francs doesn’t help much.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304800"/>
            <a:ext cx="9144000" cy="2613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Appendix </a:t>
            </a:r>
            <a:r>
              <a:rPr lang="en-US" sz="3600" dirty="0" smtClean="0"/>
              <a:t>2: </a:t>
            </a:r>
            <a:r>
              <a:rPr lang="en-US" sz="3600" dirty="0"/>
              <a:t>Commodity bonds</a:t>
            </a:r>
            <a:r>
              <a:rPr lang="en-US" sz="3400" dirty="0"/>
              <a:t/>
            </a:r>
            <a:br>
              <a:rPr lang="en-US" sz="3400" dirty="0"/>
            </a:br>
            <a:endParaRPr lang="en-US" sz="3600" dirty="0"/>
          </a:p>
        </p:txBody>
      </p:sp>
      <p:pic>
        <p:nvPicPr>
          <p:cNvPr id="5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18439"/>
            <a:ext cx="1365068" cy="8382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Insulation against the risk of future </a:t>
            </a:r>
            <a:br>
              <a:rPr lang="en-US" sz="3200" dirty="0"/>
            </a:br>
            <a:r>
              <a:rPr lang="en-US" sz="3200" dirty="0"/>
              <a:t>ups &amp; downs in the $ price of 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In theory, the oil-exporting country could hedge against falls in the price of oil by selling on the forward market.</a:t>
            </a:r>
          </a:p>
          <a:p>
            <a:pPr lvl="1"/>
            <a:r>
              <a:rPr lang="en-US" dirty="0"/>
              <a:t>Problem #1: Transaction costs may be too high.</a:t>
            </a:r>
          </a:p>
          <a:p>
            <a:pPr lvl="1"/>
            <a:r>
              <a:rPr lang="en-US" dirty="0"/>
              <a:t>Problem #2: The maturities or horizons of forward/futures markets generally do not go out past 1 year.   </a:t>
            </a:r>
          </a:p>
          <a:p>
            <a:pPr lvl="2"/>
            <a:r>
              <a:rPr lang="en-US" dirty="0"/>
              <a:t>This does not help much for the long-term horizon of oil exploration, drilling, pipeline investment, etc..</a:t>
            </a:r>
          </a:p>
        </p:txBody>
      </p:sp>
    </p:spTree>
    <p:extLst>
      <p:ext uri="{BB962C8B-B14F-4D97-AF65-F5344CB8AC3E}">
        <p14:creationId xmlns:p14="http://schemas.microsoft.com/office/powerpoint/2010/main" val="4016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Insulation against the risk of future  ups &amp; downs in the $ price of 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953000"/>
          </a:xfrm>
        </p:spPr>
        <p:txBody>
          <a:bodyPr>
            <a:normAutofit/>
          </a:bodyPr>
          <a:lstStyle/>
          <a:p>
            <a:r>
              <a:rPr lang="en-US" sz="3000" dirty="0"/>
              <a:t>If the country is borrowing anyway, </a:t>
            </a:r>
            <a:br>
              <a:rPr lang="en-US" sz="3000" dirty="0"/>
            </a:br>
            <a:r>
              <a:rPr lang="en-US" sz="3000" dirty="0"/>
              <a:t>e.g., a long-term loan from the World Bank, then express the loan in terms of oil rather than $.</a:t>
            </a:r>
          </a:p>
          <a:p>
            <a:pPr lvl="1"/>
            <a:r>
              <a:rPr lang="en-US" dirty="0"/>
              <a:t>This solves the problem.</a:t>
            </a:r>
          </a:p>
          <a:p>
            <a:pPr lvl="1"/>
            <a:r>
              <a:rPr lang="en-US" dirty="0"/>
              <a:t>The stream of foreign exchange proceeds from future oil exports corresponds to cost of debt service.</a:t>
            </a:r>
          </a:p>
          <a:p>
            <a:pPr lvl="1"/>
            <a:r>
              <a:rPr lang="en-US" dirty="0"/>
              <a:t>The country is protected/hedged/insulated/covered:</a:t>
            </a:r>
          </a:p>
          <a:p>
            <a:pPr lvl="2"/>
            <a:r>
              <a:rPr lang="en-US" dirty="0"/>
              <a:t>It need not worry about future fluctuations in oil prices.</a:t>
            </a:r>
          </a:p>
        </p:txBody>
      </p:sp>
    </p:spTree>
    <p:extLst>
      <p:ext uri="{BB962C8B-B14F-4D97-AF65-F5344CB8AC3E}">
        <p14:creationId xmlns:p14="http://schemas.microsoft.com/office/powerpoint/2010/main" val="51745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How can countries that export commodities</a:t>
            </a:r>
            <a:br>
              <a:rPr lang="en-US" sz="2400" dirty="0"/>
            </a:br>
            <a:r>
              <a:rPr lang="en-US" sz="2400" dirty="0"/>
              <a:t>cope with the high volatility in their terms of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83" y="1600200"/>
            <a:ext cx="86106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F</a:t>
            </a:r>
            <a:r>
              <a:rPr lang="en-US" sz="3600" dirty="0" smtClean="0"/>
              <a:t>our areas where institutions can help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80594"/>
              </p:ext>
            </p:extLst>
          </p:nvPr>
        </p:nvGraphicFramePr>
        <p:xfrm>
          <a:off x="685800" y="3048000"/>
          <a:ext cx="7772399" cy="2926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2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6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7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     Micro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      Macro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Tried &amp; </a:t>
                      </a:r>
                      <a:r>
                        <a:rPr lang="en-US" sz="3600" dirty="0" smtClean="0"/>
                        <a:t/>
                      </a:r>
                      <a:br>
                        <a:rPr lang="en-US" sz="3600" dirty="0" smtClean="0"/>
                      </a:br>
                      <a:r>
                        <a:rPr lang="en-US" sz="3200" dirty="0" smtClean="0"/>
                        <a:t>tested: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 1. Hedging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 </a:t>
                      </a:r>
                      <a:r>
                        <a:rPr lang="en-US" sz="3400" b="1" dirty="0"/>
                        <a:t> 3. Fiscal </a:t>
                      </a:r>
                      <a:br>
                        <a:rPr lang="en-US" sz="3400" b="1" dirty="0"/>
                      </a:br>
                      <a:r>
                        <a:rPr lang="en-US" sz="3400" b="1" baseline="0" dirty="0"/>
                        <a:t>      </a:t>
                      </a:r>
                      <a:r>
                        <a:rPr lang="en-US" sz="3400" b="1" dirty="0"/>
                        <a:t>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 2. Debt</a:t>
                      </a:r>
                      <a:br>
                        <a:rPr lang="en-US" sz="3400" b="1" dirty="0"/>
                      </a:br>
                      <a:r>
                        <a:rPr lang="en-US" sz="3400" b="1" dirty="0"/>
                        <a:t> denomination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  4. Monetary</a:t>
                      </a:r>
                      <a:br>
                        <a:rPr lang="en-US" sz="3400" b="1" dirty="0"/>
                      </a:br>
                      <a:r>
                        <a:rPr lang="en-US" sz="3400" b="1" baseline="0" dirty="0"/>
                        <a:t>      </a:t>
                      </a:r>
                      <a:r>
                        <a:rPr lang="en-US" sz="3400" b="1" dirty="0"/>
                        <a:t>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38400" y="3048000"/>
            <a:ext cx="3124200" cy="2971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62600" y="3048000"/>
            <a:ext cx="2895600" cy="29718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173" y="4739372"/>
            <a:ext cx="1519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Largely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ntried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57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Question: Who would take the other side of the transaction, buying the oil bonds?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Answer: Airlines, electric power utilities, and other corporations in rich countries for whom oil is a cost rather than an income.</a:t>
            </a:r>
          </a:p>
          <a:p>
            <a:pPr lvl="1"/>
            <a:r>
              <a:rPr lang="en-US" dirty="0"/>
              <a:t>They want to hedge against oil price </a:t>
            </a:r>
            <a:r>
              <a:rPr lang="en-US" i="1" dirty="0"/>
              <a:t>increases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Thus they are natural customers for oil bonds.</a:t>
            </a:r>
            <a:br>
              <a:rPr lang="en-US" dirty="0"/>
            </a:b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  <a:p>
            <a:r>
              <a:rPr lang="en-US" sz="2800" dirty="0"/>
              <a:t>But they may not want to be in the business of evaluating creditworthiness of African borrowers.</a:t>
            </a:r>
          </a:p>
        </p:txBody>
      </p:sp>
    </p:spTree>
    <p:extLst>
      <p:ext uri="{BB962C8B-B14F-4D97-AF65-F5344CB8AC3E}">
        <p14:creationId xmlns:p14="http://schemas.microsoft.com/office/powerpoint/2010/main" val="29625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Who would take the other side of the transaction, buying the oil bonds?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Solution:  The World Bank links the terms of a Niger loan to the price of oil</a:t>
            </a:r>
            <a:r>
              <a:rPr lang="en-US" dirty="0"/>
              <a:t>.   </a:t>
            </a:r>
          </a:p>
          <a:p>
            <a:pPr lvl="1"/>
            <a:r>
              <a:rPr lang="en-US" dirty="0"/>
              <a:t>E.g., the $ value of the principle might be $500 million if the price of oil stays at $50 per barrel, </a:t>
            </a:r>
          </a:p>
          <a:p>
            <a:pPr lvl="1"/>
            <a:r>
              <a:rPr lang="en-US" dirty="0"/>
              <a:t>but would go up or down 1% every time the $ price </a:t>
            </a:r>
            <a:br>
              <a:rPr lang="en-US" dirty="0"/>
            </a:br>
            <a:r>
              <a:rPr lang="en-US" dirty="0"/>
              <a:t>of oil goes up or down 1% relative to $50/barrel.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000" dirty="0"/>
              <a:t>The World Bank then lays off the oil risk (not the country risk) by selling the same amount of oil bonds to investors</a:t>
            </a:r>
          </a:p>
          <a:p>
            <a:pPr lvl="1"/>
            <a:r>
              <a:rPr lang="en-US" dirty="0"/>
              <a:t>where airlines and utilities would happily take the opportunity to “go long” in terms of oil.</a:t>
            </a:r>
          </a:p>
        </p:txBody>
      </p:sp>
    </p:spTree>
    <p:extLst>
      <p:ext uri="{BB962C8B-B14F-4D97-AF65-F5344CB8AC3E}">
        <p14:creationId xmlns:p14="http://schemas.microsoft.com/office/powerpoint/2010/main" val="7884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D8EE56-A95C-4C9A-942E-E14E2FAE094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>
              <a:effectLst/>
              <a:latin typeface="Calibri" panose="020F0502020204030204" pitchFamily="34" charset="0"/>
            </a:endParaRPr>
          </a:p>
        </p:txBody>
      </p:sp>
      <p:pic>
        <p:nvPicPr>
          <p:cNvPr id="48133" name="Picture 2" descr="http://www.voxeu.org/sites/default/files/image/FromMar2011/Frankel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86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373" y="1181100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 flipV="1">
            <a:off x="6049962" y="334962"/>
            <a:ext cx="13716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0" dirty="0"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736850" y="5486400"/>
            <a:ext cx="610235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bg2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> always used to be  pro-cyclical</a:t>
            </a:r>
            <a:b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>for most developing countries.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910" y="4953000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1004667" y="1715869"/>
            <a:ext cx="2881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20113"/>
                </a:solidFill>
                <a:latin typeface="Calibri" panose="020F0502020204030204" pitchFamily="34" charset="0"/>
              </a:rPr>
              <a:t>Adapted from Kaminsky, Reinhart &amp; Vegh (2004)</a:t>
            </a:r>
          </a:p>
        </p:txBody>
      </p:sp>
      <p:pic>
        <p:nvPicPr>
          <p:cNvPr id="56322" name="Picture 2" descr="http://www.rasco-int.com/files/imgs/Azerbaijan_Flag__by_ayx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06" y="10668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8472268" y="1093787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Picture 4" descr="http://theblackcordelias.files.wordpress.com/2008/04/flag-swis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324600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1006475" y="6316663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</p:cNvCxnSpPr>
          <p:nvPr/>
        </p:nvCxnSpPr>
        <p:spPr>
          <a:xfrm>
            <a:off x="4902200" y="2710098"/>
            <a:ext cx="0" cy="414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71382" y="4953000"/>
            <a:ext cx="856" cy="790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6" y="5769696"/>
            <a:ext cx="510504" cy="34663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Chil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5" y="236131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73" y="76200"/>
            <a:ext cx="88992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000" dirty="0">
                <a:latin typeface="Calibri" panose="020F0502020204030204" pitchFamily="34" charset="0"/>
              </a:rPr>
              <a:t>Appendix </a:t>
            </a:r>
            <a:r>
              <a:rPr lang="en-US" altLang="en-US" sz="3000" dirty="0" smtClean="0">
                <a:latin typeface="Calibri" panose="020F0502020204030204" pitchFamily="34" charset="0"/>
              </a:rPr>
              <a:t>3.1: </a:t>
            </a:r>
            <a:r>
              <a:rPr lang="en-US" altLang="en-US" sz="3000" dirty="0">
                <a:latin typeface="Calibri" panose="020F0502020204030204" pitchFamily="34" charset="0"/>
              </a:rPr>
              <a:t>Procyclical vs. countercyclical fiscal policy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04800" y="381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Correlations between Gov.t Spending &amp; GDP: 1960-99</a:t>
            </a:r>
          </a:p>
        </p:txBody>
      </p:sp>
    </p:spTree>
    <p:extLst>
      <p:ext uri="{BB962C8B-B14F-4D97-AF65-F5344CB8AC3E}">
        <p14:creationId xmlns:p14="http://schemas.microsoft.com/office/powerpoint/2010/main" val="53883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320" y="2102296"/>
            <a:ext cx="88392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5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>
                <a:effectLst/>
                <a:latin typeface="Calibri" panose="020F0502020204030204" pitchFamily="34" charset="0"/>
              </a:rPr>
            </a:br>
            <a:endParaRPr lang="en-US" altLang="en-US" sz="500" dirty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effectLst/>
                <a:latin typeface="Calibri" panose="020F0502020204030204" pitchFamily="34" charset="0"/>
              </a:rPr>
              <a:t>taking advantage of the boom of 2002-2008</a:t>
            </a:r>
          </a:p>
          <a:p>
            <a:pPr lvl="2" eaLnBrk="1" hangingPunct="1"/>
            <a:r>
              <a:rPr lang="en-US" altLang="en-US" dirty="0">
                <a:effectLst/>
                <a:latin typeface="Calibri" panose="020F0502020204030204" pitchFamily="34" charset="0"/>
              </a:rPr>
              <a:t>to run budget surpluses &amp; build reserves,</a:t>
            </a:r>
            <a:r>
              <a:rPr lang="en-US" altLang="en-US" sz="8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>
                <a:effectLst/>
                <a:latin typeface="Calibri" panose="020F0502020204030204" pitchFamily="34" charset="0"/>
              </a:rPr>
            </a:br>
            <a:endParaRPr lang="en-US" altLang="en-US" sz="800" dirty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effectLst/>
                <a:latin typeface="Calibri" panose="020F0502020204030204" pitchFamily="34" charset="0"/>
              </a:rPr>
              <a:t>thereby earning the ability to expand </a:t>
            </a:r>
            <a:br>
              <a:rPr lang="en-US" altLang="en-US" dirty="0">
                <a:effectLst/>
                <a:latin typeface="Calibri" panose="020F0502020204030204" pitchFamily="34" charset="0"/>
              </a:rPr>
            </a:br>
            <a:r>
              <a:rPr lang="en-US" altLang="en-US" dirty="0">
                <a:effectLst/>
                <a:latin typeface="Calibri" panose="020F0502020204030204" pitchFamily="34" charset="0"/>
              </a:rPr>
              <a:t>fiscally in the 2008-09 crisis.</a:t>
            </a:r>
            <a:r>
              <a:rPr lang="en-US" altLang="en-US" sz="18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1800" dirty="0">
                <a:effectLst/>
                <a:latin typeface="Calibri" panose="020F0502020204030204" pitchFamily="34" charset="0"/>
              </a:rPr>
            </a:br>
            <a:endParaRPr lang="en-US" altLang="en-US" sz="1800" dirty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>
                <a:effectLst/>
                <a:latin typeface="Calibri" panose="020F0502020204030204" pitchFamily="34" charset="0"/>
              </a:rPr>
              <a:t>Chile, Botswana, Malaysia, Indonesia, Korea…</a:t>
            </a:r>
            <a:br>
              <a:rPr lang="en-US" altLang="en-US" sz="2400" dirty="0">
                <a:effectLst/>
                <a:latin typeface="Calibri" panose="020F0502020204030204" pitchFamily="34" charset="0"/>
              </a:rPr>
            </a:br>
            <a:endParaRPr lang="en-US" altLang="en-US" sz="1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695598"/>
            <a:ext cx="67997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alibri" panose="020F0502020204030204" pitchFamily="34" charset="0"/>
              </a:rPr>
              <a:t>Some developing countries were able </a:t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>to break the historic pattern after </a:t>
            </a:r>
            <a:r>
              <a:rPr lang="en-US" altLang="en-US" sz="3200" dirty="0" smtClean="0">
                <a:latin typeface="Calibri" panose="020F0502020204030204" pitchFamily="34" charset="0"/>
              </a:rPr>
              <a:t>2000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7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42141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5814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DEVELOPING:</a:t>
            </a:r>
          </a:p>
          <a:p>
            <a:r>
              <a:rPr lang="en-US" dirty="0">
                <a:latin typeface="Calibri" panose="020F0502020204030204" pitchFamily="34" charset="0"/>
              </a:rPr>
              <a:t>43% (or 32 out of 75) countercyclical.  </a:t>
            </a:r>
            <a:r>
              <a:rPr lang="en-US" i="1" dirty="0">
                <a:latin typeface="Calibri" panose="020F0502020204030204" pitchFamily="34" charset="0"/>
              </a:rPr>
              <a:t>The figure was 17% (or 13 out of 75) in 1960-1999.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INDUSTRIAL:</a:t>
            </a:r>
          </a:p>
          <a:p>
            <a:r>
              <a:rPr lang="en-US" dirty="0">
                <a:latin typeface="Calibri" panose="020F0502020204030204" pitchFamily="34" charset="0"/>
              </a:rPr>
              <a:t>86% (or 18 out of 21) countercyclical. </a:t>
            </a:r>
            <a:r>
              <a:rPr lang="en-US" i="1" dirty="0">
                <a:latin typeface="Calibri" panose="020F0502020204030204" pitchFamily="34" charset="0"/>
              </a:rPr>
              <a:t>The figure was 80% (or 16 out of 20) in 1960-1999.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03764" y="3657600"/>
            <a:ext cx="68164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In the decade 2000-2009, 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about 1/3 developing countries 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switched to </a:t>
            </a:r>
            <a:r>
              <a:rPr lang="en-US" altLang="en-US" sz="2800" b="1" i="1" dirty="0">
                <a:latin typeface="Calibri" panose="020F0502020204030204" pitchFamily="34" charset="0"/>
              </a:rPr>
              <a:t>countercyclical</a:t>
            </a:r>
            <a:r>
              <a:rPr lang="en-US" altLang="en-US" sz="2800" b="1" dirty="0">
                <a:latin typeface="Calibri" panose="020F0502020204030204" pitchFamily="34" charset="0"/>
              </a:rPr>
              <a:t> fiscal policy: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Negative correlation of G &amp; GDP.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4440997">
            <a:off x="1708944" y="623094"/>
            <a:ext cx="1639887" cy="4391025"/>
          </a:xfrm>
          <a:prstGeom prst="curvedRightArrow">
            <a:avLst>
              <a:gd name="adj1" fmla="val 53553"/>
              <a:gd name="adj2" fmla="val 107106"/>
              <a:gd name="adj3" fmla="val 33333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86754" y="49530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59344" y="1036638"/>
            <a:ext cx="0" cy="75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49" y="967580"/>
            <a:ext cx="516687" cy="350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Flag of Chi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8969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38200" y="1470471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20113"/>
                </a:solidFill>
                <a:latin typeface="+mn-lt"/>
              </a:rPr>
              <a:t>Adapted from Frankel, Vegh &amp; Vuletin (</a:t>
            </a:r>
            <a:r>
              <a:rPr lang="en-US" altLang="en-US" sz="1400" i="1" dirty="0">
                <a:solidFill>
                  <a:srgbClr val="020113"/>
                </a:solidFill>
                <a:latin typeface="+mn-lt"/>
              </a:rPr>
              <a:t>JDE</a:t>
            </a:r>
            <a:r>
              <a:rPr lang="en-US" altLang="en-US" sz="1400" dirty="0">
                <a:solidFill>
                  <a:srgbClr val="020113"/>
                </a:solidFill>
                <a:latin typeface="+mn-lt"/>
              </a:rPr>
              <a:t>, 2013)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457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dirty="0">
                <a:latin typeface="Calibri" panose="020F0502020204030204" pitchFamily="34" charset="0"/>
              </a:rPr>
              <a:t>Correlations of Government spending &amp; GDP: 2000-09</a:t>
            </a:r>
          </a:p>
        </p:txBody>
      </p:sp>
    </p:spTree>
    <p:extLst>
      <p:ext uri="{BB962C8B-B14F-4D97-AF65-F5344CB8AC3E}">
        <p14:creationId xmlns:p14="http://schemas.microsoft.com/office/powerpoint/2010/main" val="375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</a:rPr>
              <a:t>Update of Correlation (G, GDP): 2010-14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7529"/>
            <a:ext cx="8610600" cy="44422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DEVELOPING: 37% (or 29 out of 76) pursue counter-cyclical fiscal policy.</a:t>
            </a:r>
          </a:p>
          <a:p>
            <a:r>
              <a:rPr lang="en-US" dirty="0">
                <a:latin typeface="Calibri" panose="020F0502020204030204" pitchFamily="34" charset="0"/>
              </a:rPr>
              <a:t>INDUSTRIAL: 63% (or 12 out of 19) pursue counter-cyclical fiscal policy.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15000" y="5421868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20113"/>
                </a:solidFill>
                <a:latin typeface="+mn-lt"/>
              </a:rPr>
              <a:t>Thanks to Guillermo Vuletin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91436" y="1251284"/>
            <a:ext cx="19188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23" y="1277648"/>
            <a:ext cx="342962" cy="2328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486242" y="1827212"/>
            <a:ext cx="192198" cy="1427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3512" y="2129691"/>
            <a:ext cx="216292" cy="190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Flag of Brazil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64" y="191740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Venezuel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42" y="1783720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7764442" y="1565997"/>
            <a:ext cx="6081" cy="334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lag of Argent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69" y="1376208"/>
            <a:ext cx="371707" cy="2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Flag of Thai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81" y="980728"/>
            <a:ext cx="314708" cy="2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8530360" y="1172328"/>
            <a:ext cx="0" cy="570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1061849" y="567732"/>
            <a:ext cx="6534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3000" kern="0" dirty="0">
                <a:effectLst/>
                <a:latin typeface="Calibri" panose="020F0502020204030204" pitchFamily="34" charset="0"/>
              </a:rPr>
              <a:t>Back-sliding among some countries.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50296" y="1565997"/>
            <a:ext cx="150096" cy="397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20" y="1383531"/>
            <a:ext cx="330447" cy="2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97BA4-D728-4CE9-9C9B-80016D70C52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/>
              <a:t>  </a:t>
            </a:r>
          </a:p>
          <a:p>
            <a:pPr eaLnBrk="1" hangingPunct="1">
              <a:defRPr/>
            </a:pPr>
            <a:r>
              <a:rPr lang="en-US" sz="2800" dirty="0"/>
              <a:t>1</a:t>
            </a:r>
            <a:r>
              <a:rPr lang="en-US" sz="2800" baseline="30000" dirty="0"/>
              <a:t>st </a:t>
            </a:r>
            <a:r>
              <a:rPr lang="en-US" sz="2800" dirty="0"/>
              <a:t>rule – Governments </a:t>
            </a:r>
            <a:br>
              <a:rPr lang="en-US" sz="2800" dirty="0"/>
            </a:br>
            <a:r>
              <a:rPr lang="en-US" sz="2800" dirty="0"/>
              <a:t>must set a budget target,</a:t>
            </a:r>
            <a:r>
              <a:rPr lang="en-US" dirty="0"/>
              <a:t> </a:t>
            </a:r>
            <a:br>
              <a:rPr lang="en-US" dirty="0"/>
            </a:br>
            <a:r>
              <a:rPr lang="en-US" sz="1200" dirty="0"/>
              <a:t>  </a:t>
            </a:r>
          </a:p>
          <a:p>
            <a:pPr eaLnBrk="1" hangingPunct="1">
              <a:defRPr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rule – The target is structural: </a:t>
            </a:r>
            <a:br>
              <a:rPr lang="en-US" sz="2800" dirty="0"/>
            </a:br>
            <a:r>
              <a:rPr lang="en-US" sz="2600" dirty="0"/>
              <a:t>Deficits allowed only to the extent that</a:t>
            </a:r>
          </a:p>
          <a:p>
            <a:pPr lvl="1" eaLnBrk="1" hangingPunct="1">
              <a:defRPr/>
            </a:pPr>
            <a:r>
              <a:rPr lang="en-US" sz="2400" dirty="0"/>
              <a:t>(1) output falls short of trend, in a recession, </a:t>
            </a:r>
            <a:r>
              <a:rPr lang="en-US" sz="2000" dirty="0"/>
              <a:t>or</a:t>
            </a:r>
          </a:p>
          <a:p>
            <a:pPr lvl="1" eaLnBrk="1" hangingPunct="1">
              <a:defRPr/>
            </a:pPr>
            <a:r>
              <a:rPr lang="en-US" sz="2400" dirty="0"/>
              <a:t>(2) the price of copper is below its trend.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>
              <a:defRPr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rule –</a:t>
            </a:r>
            <a:r>
              <a:rPr lang="en-US" sz="2400" dirty="0"/>
              <a:t> The trends are projected by 2 panels </a:t>
            </a:r>
            <a:br>
              <a:rPr lang="en-US" sz="2400" dirty="0"/>
            </a:br>
            <a:r>
              <a:rPr lang="en-US" sz="2400" dirty="0"/>
              <a:t>of independent</a:t>
            </a:r>
            <a:r>
              <a:rPr lang="en-US" sz="1000" dirty="0"/>
              <a:t> </a:t>
            </a:r>
            <a:r>
              <a:rPr lang="en-US" sz="2400" dirty="0"/>
              <a:t>experts, outside </a:t>
            </a:r>
            <a:r>
              <a:rPr lang="en-US" sz="2100" dirty="0"/>
              <a:t>the</a:t>
            </a:r>
            <a:r>
              <a:rPr lang="en-US" sz="2400" dirty="0"/>
              <a:t> political</a:t>
            </a:r>
            <a:r>
              <a:rPr lang="en-US" sz="1600" dirty="0"/>
              <a:t> </a:t>
            </a:r>
            <a:r>
              <a:rPr lang="en-US" sz="2400" dirty="0"/>
              <a:t>process.</a:t>
            </a:r>
          </a:p>
          <a:p>
            <a:pPr lvl="1" eaLnBrk="1" hangingPunct="1">
              <a:defRPr/>
            </a:pPr>
            <a:r>
              <a:rPr lang="en-US" sz="2400" dirty="0"/>
              <a:t>Result: Chile avoided the pattern of 32 other governments, </a:t>
            </a:r>
          </a:p>
          <a:p>
            <a:pPr lvl="2" eaLnBrk="1" hangingPunct="1">
              <a:defRPr/>
            </a:pPr>
            <a:r>
              <a:rPr lang="en-US" sz="2200" dirty="0"/>
              <a:t>where forecasts in booms were biased toward optimism.</a:t>
            </a:r>
            <a:endParaRPr lang="ru-RU" sz="2000" dirty="0"/>
          </a:p>
        </p:txBody>
      </p:sp>
      <p:pic>
        <p:nvPicPr>
          <p:cNvPr id="14340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355725"/>
            <a:ext cx="10668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5" name="Picture 4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95600"/>
            <a:ext cx="1100138" cy="88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52400"/>
            <a:ext cx="8720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Appendix 3.2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example of Chile’s fiscal institutions</a:t>
            </a:r>
            <a:endParaRPr lang="ru-RU" sz="3200" dirty="0"/>
          </a:p>
        </p:txBody>
      </p:sp>
      <p:pic>
        <p:nvPicPr>
          <p:cNvPr id="30728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9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3D8CF-2A97-4A64-95A9-52C962060B48}" type="slidenum">
              <a:rPr lang="en-US"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76200"/>
            <a:ext cx="5638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Chilean fiscal institutions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153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dirty="0">
                <a:effectLst/>
                <a:latin typeface="Calibri" panose="020F0502020204030204" pitchFamily="34" charset="0"/>
              </a:rPr>
              <a:t>In 2000 Chile instituted its structural budget rule.</a:t>
            </a:r>
            <a:br>
              <a:rPr lang="en-US" altLang="en-US" sz="3000" dirty="0">
                <a:effectLst/>
                <a:latin typeface="Calibri" panose="020F0502020204030204" pitchFamily="34" charset="0"/>
              </a:rPr>
            </a:br>
            <a:r>
              <a:rPr lang="en-US" altLang="en-US" sz="800" dirty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000" dirty="0">
                <a:effectLst/>
                <a:latin typeface="Calibri" panose="020F0502020204030204" pitchFamily="34" charset="0"/>
              </a:rPr>
              <a:t>The institution was formalized into law in 2006.</a:t>
            </a:r>
            <a:br>
              <a:rPr lang="en-US" altLang="en-US" sz="30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>
                <a:effectLst/>
                <a:latin typeface="Calibri" panose="020F0502020204030204" pitchFamily="34" charset="0"/>
              </a:rPr>
              <a:t>The structural budget surplus must be…</a:t>
            </a:r>
          </a:p>
          <a:p>
            <a:pPr lvl="1"/>
            <a:r>
              <a:rPr lang="en-US" altLang="en-US" sz="2600" dirty="0">
                <a:effectLst/>
                <a:latin typeface="Calibri" panose="020F0502020204030204" pitchFamily="34" charset="0"/>
              </a:rPr>
              <a:t>0 as of 2008 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(was higher before, lower after),</a:t>
            </a:r>
          </a:p>
          <a:p>
            <a:pPr lvl="1"/>
            <a:r>
              <a:rPr lang="en-US" altLang="en-US" sz="2400" dirty="0">
                <a:effectLst/>
                <a:latin typeface="Calibri" panose="020F0502020204030204" pitchFamily="34" charset="0"/>
              </a:rPr>
              <a:t>where “structural” is defined by output &amp; copper price </a:t>
            </a:r>
            <a:br>
              <a:rPr lang="en-US" altLang="en-US" sz="2400" dirty="0">
                <a:effectLst/>
                <a:latin typeface="Calibri" panose="020F0502020204030204" pitchFamily="34" charset="0"/>
              </a:rPr>
            </a:br>
            <a:r>
              <a:rPr lang="en-US" altLang="en-US" sz="2400" dirty="0">
                <a:effectLst/>
                <a:latin typeface="Calibri" panose="020F0502020204030204" pitchFamily="34" charset="0"/>
              </a:rPr>
              <a:t>equal to their long-run trend values.</a:t>
            </a:r>
            <a:br>
              <a:rPr lang="en-US" altLang="en-US" sz="2400" dirty="0">
                <a:effectLst/>
                <a:latin typeface="Calibri" panose="020F0502020204030204" pitchFamily="34" charset="0"/>
              </a:rPr>
            </a:br>
            <a:endParaRPr lang="en-US" altLang="en-US" sz="700" dirty="0">
              <a:effectLst/>
              <a:latin typeface="Calibri" panose="020F0502020204030204" pitchFamily="34" charset="0"/>
            </a:endParaRPr>
          </a:p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I.e., in a boom the government can only spend increased revenues that are deemed permanent; </a:t>
            </a:r>
            <a:br>
              <a:rPr lang="en-US" altLang="en-US" sz="2800" dirty="0">
                <a:effectLst/>
                <a:latin typeface="Calibri" panose="020F0502020204030204" pitchFamily="34" charset="0"/>
              </a:rPr>
            </a:br>
            <a:r>
              <a:rPr lang="en-US" altLang="en-US" sz="2800" dirty="0">
                <a:effectLst/>
                <a:latin typeface="Calibri" panose="020F0502020204030204" pitchFamily="34" charset="0"/>
              </a:rPr>
              <a:t>any temporary copper bonanzas must be saved.</a:t>
            </a:r>
          </a:p>
        </p:txBody>
      </p:sp>
      <p:pic>
        <p:nvPicPr>
          <p:cNvPr id="40965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73729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06037-5880-4E31-8053-02F1F9D3F399}" type="slidenum">
              <a:rPr lang="en-US"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9144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Chile’s fiscal position strengthened immediately: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ffectLst/>
                <a:latin typeface="Calibri" panose="020F0502020204030204" pitchFamily="34" charset="0"/>
              </a:rPr>
              <a:t>Public saving rose from 3 % of GDP in 2000 to 8 % in 2005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ffectLst/>
                <a:latin typeface="Calibri" panose="020F0502020204030204" pitchFamily="34" charset="0"/>
              </a:rPr>
              <a:t>allowing national saving to rise from 21 % to 24 %.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Government debt fell sharply as a share of GDP </a:t>
            </a:r>
            <a:br>
              <a:rPr lang="en-US" altLang="en-US" sz="2800" dirty="0">
                <a:effectLst/>
                <a:latin typeface="Calibri" panose="020F0502020204030204" pitchFamily="34" charset="0"/>
              </a:rPr>
            </a:br>
            <a:r>
              <a:rPr lang="en-US" altLang="en-US" sz="2800" dirty="0">
                <a:effectLst/>
                <a:latin typeface="Calibri" panose="020F0502020204030204" pitchFamily="34" charset="0"/>
              </a:rPr>
              <a:t>and the sovereign spread gradually declined. 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By 2006, Chile achieved a sovereign debt rating of A,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effectLst/>
                <a:latin typeface="Calibri" panose="020F0502020204030204" pitchFamily="34" charset="0"/>
              </a:rPr>
              <a:t>several notches ahead of Latin American peers.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By 2007 it had become a net creditor.  </a:t>
            </a:r>
            <a:r>
              <a:rPr lang="en-US" altLang="en-US" sz="9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900" dirty="0">
                <a:effectLst/>
                <a:latin typeface="Calibri" panose="020F0502020204030204" pitchFamily="34" charset="0"/>
              </a:rPr>
            </a:br>
            <a:endParaRPr lang="en-US" altLang="en-US" sz="9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By 2010,  Chile’s sovereign rating had climbed to A+,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>
                <a:effectLst/>
                <a:latin typeface="Calibri" panose="020F0502020204030204" pitchFamily="34" charset="0"/>
              </a:rPr>
              <a:t>ahead of some advanced countries.</a:t>
            </a:r>
            <a:br>
              <a:rPr lang="en-US" altLang="en-US" sz="1900" dirty="0">
                <a:effectLst/>
                <a:latin typeface="Calibri" panose="020F0502020204030204" pitchFamily="34" charset="0"/>
              </a:rPr>
            </a:br>
            <a:r>
              <a:rPr lang="en-US" altLang="en-US" sz="800" dirty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=&gt; It was able to respond to the 2008-09 recession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1988" name="Picture 3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01713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351213" y="329625"/>
            <a:ext cx="206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Times New Roman" pitchFamily="18" charset="0"/>
              </a:rPr>
              <a:t>The Pay-off</a:t>
            </a:r>
          </a:p>
        </p:txBody>
      </p:sp>
    </p:spTree>
    <p:extLst>
      <p:ext uri="{BB962C8B-B14F-4D97-AF65-F5344CB8AC3E}">
        <p14:creationId xmlns:p14="http://schemas.microsoft.com/office/powerpoint/2010/main" val="5585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841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Appendix 4. Applications of CCB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600" dirty="0" smtClean="0"/>
              <a:t>4.1  Implementation together with a devaluation: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In the summer of 2015, Kazakhstan </a:t>
            </a:r>
            <a:r>
              <a:rPr lang="en-US" sz="2700" dirty="0"/>
              <a:t>could have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announced a </a:t>
            </a:r>
            <a:r>
              <a:rPr lang="en-US" sz="2700" dirty="0"/>
              <a:t>CCB </a:t>
            </a:r>
            <a:r>
              <a:rPr lang="en-US" sz="2700" dirty="0" smtClean="0"/>
              <a:t>target with </a:t>
            </a:r>
            <a:r>
              <a:rPr lang="en-US" sz="2700" dirty="0"/>
              <a:t>weights that fit past history.</a:t>
            </a:r>
          </a:p>
        </p:txBody>
      </p:sp>
      <p:pic>
        <p:nvPicPr>
          <p:cNvPr id="2050" name="Picture 2" descr="https://marketrealist.imgix.net/uploads/2015/08/Capture9.png?w=660&amp;fit=max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2060848"/>
            <a:ext cx="8610600" cy="47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16360173" flipH="1" flipV="1">
            <a:off x="170517" y="-2162703"/>
            <a:ext cx="3240360" cy="10744203"/>
          </a:xfrm>
          <a:prstGeom prst="arc">
            <a:avLst>
              <a:gd name="adj1" fmla="val 16200000"/>
              <a:gd name="adj2" fmla="val 2157771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91672" y="2819401"/>
            <a:ext cx="423528" cy="36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7668344" y="2257708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313 </a:t>
            </a:r>
            <a:r>
              <a:rPr lang="en-US" sz="1400" dirty="0"/>
              <a:t>KZT/$,</a:t>
            </a:r>
          </a:p>
          <a:p>
            <a:r>
              <a:rPr lang="en-US" sz="1400" dirty="0" smtClean="0"/>
              <a:t>April 2017)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6433591"/>
            <a:ext cx="68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KZT/$ 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30217" y="3765864"/>
            <a:ext cx="1895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KZT/US$ exchange rate </a:t>
            </a:r>
          </a:p>
        </p:txBody>
      </p:sp>
      <p:pic>
        <p:nvPicPr>
          <p:cNvPr id="3" name="Picture 2" descr="https://upload.wikimedia.org/wikipedia/commons/3/30/Flag_of_Kazakhs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6" y="2635765"/>
            <a:ext cx="1457550" cy="7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057034" y="4954937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20" y="4369580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76" y="4445486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58" y="4445486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/>
          <p:cNvSpPr/>
          <p:nvPr/>
        </p:nvSpPr>
        <p:spPr>
          <a:xfrm rot="7968489">
            <a:off x="6815292" y="400863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 flipV="1">
            <a:off x="6980086" y="4890533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4687" y="4900978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020272" y="3451392"/>
            <a:ext cx="189638" cy="40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69400" y="3449596"/>
            <a:ext cx="414055" cy="40323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76" y="188640"/>
            <a:ext cx="8839200" cy="1143000"/>
          </a:xfrm>
        </p:spPr>
        <p:txBody>
          <a:bodyPr>
            <a:normAutofit/>
          </a:bodyPr>
          <a:lstStyle/>
          <a:p>
            <a:pPr lvl="1" algn="ctr"/>
            <a:r>
              <a:rPr lang="en-US" dirty="0"/>
              <a:t>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3600" dirty="0"/>
              <a:t>Idea 1: Commodity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0957"/>
            <a:ext cx="8763000" cy="51104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general theoretical case for hedging is clear.</a:t>
            </a:r>
          </a:p>
          <a:p>
            <a:pPr lvl="1"/>
            <a:r>
              <a:rPr lang="en-US" dirty="0" smtClean="0"/>
              <a:t>E.g., Eduardo </a:t>
            </a:r>
            <a:r>
              <a:rPr lang="en-US" dirty="0" err="1" smtClean="0"/>
              <a:t>Borensztein</a:t>
            </a:r>
            <a:r>
              <a:rPr lang="en-US" dirty="0"/>
              <a:t>, </a:t>
            </a:r>
            <a:r>
              <a:rPr lang="en-US" dirty="0" smtClean="0"/>
              <a:t>Olivier Jeanne </a:t>
            </a:r>
            <a:r>
              <a:rPr lang="en-US" dirty="0"/>
              <a:t>&amp; </a:t>
            </a:r>
            <a:r>
              <a:rPr lang="en-US" dirty="0" err="1" smtClean="0"/>
              <a:t>Damiano</a:t>
            </a:r>
            <a:r>
              <a:rPr lang="en-US" dirty="0" smtClean="0"/>
              <a:t> </a:t>
            </a:r>
            <a:r>
              <a:rPr lang="en-US" dirty="0" err="1"/>
              <a:t>Sandri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"</a:t>
            </a:r>
            <a:r>
              <a:rPr lang="en-US" dirty="0"/>
              <a:t>Macro-hedging for commodity exporters," </a:t>
            </a:r>
            <a:r>
              <a:rPr lang="en-US" i="1" dirty="0" smtClean="0"/>
              <a:t>JDE</a:t>
            </a:r>
            <a:r>
              <a:rPr lang="en-US" dirty="0" smtClean="0"/>
              <a:t>, 2013.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dirty="0" smtClean="0"/>
              <a:t>I suggest using </a:t>
            </a:r>
            <a:r>
              <a:rPr lang="en-US" dirty="0"/>
              <a:t>options to hedge against downside fluctuations of the $ price of the export </a:t>
            </a:r>
            <a:r>
              <a:rPr lang="en-US" dirty="0" smtClean="0"/>
              <a:t>commodity 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s Mexico </a:t>
            </a:r>
            <a:r>
              <a:rPr lang="en-US" dirty="0"/>
              <a:t>does </a:t>
            </a:r>
            <a:r>
              <a:rPr lang="en-US" dirty="0" smtClean="0"/>
              <a:t>annually </a:t>
            </a:r>
            <a:r>
              <a:rPr lang="en-US" dirty="0"/>
              <a:t>for oil.</a:t>
            </a:r>
          </a:p>
          <a:p>
            <a:pPr lvl="2"/>
            <a:r>
              <a:rPr lang="en-US" sz="2600" dirty="0"/>
              <a:t>thereby mitigating, e.g., the 2009 &amp; 2015 downturns.</a:t>
            </a:r>
          </a:p>
          <a:p>
            <a:pPr marL="914400" lvl="2" indent="0">
              <a:buNone/>
            </a:pPr>
            <a:endParaRPr lang="en-US" sz="1050" dirty="0"/>
          </a:p>
          <a:p>
            <a:r>
              <a:rPr lang="en-US" dirty="0"/>
              <a:t>Why not use the futures or forward market?</a:t>
            </a:r>
          </a:p>
          <a:p>
            <a:pPr lvl="1"/>
            <a:r>
              <a:rPr lang="en-US" dirty="0" smtClean="0"/>
              <a:t>E.g., Ghana </a:t>
            </a:r>
            <a:r>
              <a:rPr lang="en-US" dirty="0"/>
              <a:t>has tried </a:t>
            </a:r>
            <a:r>
              <a:rPr lang="en-US" dirty="0" smtClean="0"/>
              <a:t>it, </a:t>
            </a:r>
            <a:r>
              <a:rPr lang="en-US" dirty="0"/>
              <a:t>for cocoa.    </a:t>
            </a:r>
          </a:p>
          <a:p>
            <a:pPr lvl="1"/>
            <a:r>
              <a:rPr lang="en-US" dirty="0"/>
              <a:t>But: The minister who sells forward may </a:t>
            </a:r>
            <a:r>
              <a:rPr lang="en-US" dirty="0" smtClean="0"/>
              <a:t>get </a:t>
            </a:r>
            <a:endParaRPr lang="en-US" dirty="0"/>
          </a:p>
          <a:p>
            <a:pPr lvl="2"/>
            <a:r>
              <a:rPr lang="en-US" sz="2800" dirty="0"/>
              <a:t>meager credit if the $ price of the commodity goes down, </a:t>
            </a:r>
          </a:p>
          <a:p>
            <a:pPr lvl="2"/>
            <a:r>
              <a:rPr lang="en-US" sz="2800" dirty="0"/>
              <a:t>and lots of blame if the price goes up. </a:t>
            </a:r>
            <a:r>
              <a:rPr lang="en-US" sz="2800" dirty="0" smtClean="0"/>
              <a:t> </a:t>
            </a:r>
          </a:p>
          <a:p>
            <a:pPr lvl="3"/>
            <a:r>
              <a:rPr lang="en-US" sz="2500" dirty="0" smtClean="0"/>
              <a:t>E.g., Ecuador, 1992.</a:t>
            </a:r>
          </a:p>
          <a:p>
            <a:pPr lvl="2"/>
            <a:r>
              <a:rPr lang="en-US" sz="2800" dirty="0" smtClean="0"/>
              <a:t>Options avoid this problem.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45" y="3284984"/>
            <a:ext cx="1295400" cy="7405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51" y="4445142"/>
            <a:ext cx="1280094" cy="7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4.2  Vs. rigid pegs:  Application to Gulf countries: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883036" y="5517232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1/3/1/3 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642371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/>
              <a:t>Frankel, 2017, “The </a:t>
            </a:r>
            <a:r>
              <a:rPr lang="en-US" sz="1200" dirty="0"/>
              <a:t>Currency-Plus-Commodity Basket: A Proposal for Exchange Rates in </a:t>
            </a:r>
            <a:r>
              <a:rPr lang="en-US" sz="1200" dirty="0" smtClean="0"/>
              <a:t>Oil-Exporting </a:t>
            </a:r>
            <a:r>
              <a:rPr lang="en-US" sz="1200" dirty="0"/>
              <a:t>Countries to Accommodate Trade Shocks Automatically,​</a:t>
            </a:r>
            <a:r>
              <a:rPr lang="en-US" sz="1200" dirty="0" smtClean="0"/>
              <a:t>”</a:t>
            </a:r>
            <a:r>
              <a:rPr lang="en-US" sz="1200" dirty="0"/>
              <a:t> </a:t>
            </a:r>
            <a:r>
              <a:rPr lang="en-US" sz="1200" dirty="0" smtClean="0"/>
              <a:t>Harvard CID </a:t>
            </a:r>
            <a:r>
              <a:rPr lang="en-US" sz="1200" dirty="0"/>
              <a:t>WP no.333, </a:t>
            </a:r>
            <a:r>
              <a:rPr lang="en-US" sz="1200" dirty="0" smtClean="0"/>
              <a:t>March.</a:t>
            </a:r>
            <a:endParaRPr lang="en-US" sz="1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4696" cy="35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412776"/>
            <a:ext cx="85689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between inflation </a:t>
            </a:r>
            <a:r>
              <a:rPr lang="en-US" altLang="en-US" sz="1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&amp; “</a:t>
            </a:r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over-/under-valuation” of currency relative to CCB</a:t>
            </a:r>
            <a:endParaRPr lang="en-US" sz="19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95736" y="3582744"/>
            <a:ext cx="5400600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5792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/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IMF Article IV consultations for Kuwait, Saudi Arabia &amp; UAE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60356"/>
              </p:ext>
            </p:extLst>
          </p:nvPr>
        </p:nvGraphicFramePr>
        <p:xfrm>
          <a:off x="93328" y="1761192"/>
          <a:ext cx="8799151" cy="4889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3816424"/>
                <a:gridCol w="3024335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JAN 2001 - JAN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Repeated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comments on the low level of inflation in all 3 countries.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 about accelerating inflation, particularly in the housing market.  Strong demand for goods &amp; labor and high asset prices (equities &amp; real estate). Saudi inflation “poses the main challenge for the authorities.”</a:t>
                      </a:r>
                      <a:r>
                        <a:rPr lang="en-US" sz="2000" dirty="0" smtClean="0"/>
                        <a:t>  </a:t>
                      </a:r>
                      <a:br>
                        <a:rPr lang="en-US" sz="2000" dirty="0" smtClean="0"/>
                      </a:br>
                      <a:r>
                        <a:rPr lang="en-US" sz="1800" dirty="0" smtClean="0"/>
                        <a:t>The UAE 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“vulnerable in the wake of an unprecedented credit and asset price boom.”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Saudi balance of payments surplus piled up reserves, to a level equal to 19 months’ worth of imports.  Efforts to sterilize the inflow were not sufficient to “contain the expansion in monetary aggregates.”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807425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6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2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0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59703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6183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86163" y="899702"/>
            <a:ext cx="111928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6562219"/>
            <a:ext cx="18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(2017)</a:t>
            </a:r>
            <a:endParaRPr lang="en-US" sz="15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42" y="53752"/>
            <a:ext cx="7947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+mn-lt"/>
                <a:cs typeface="Arial" pitchFamily="34" charset="0"/>
              </a:rPr>
              <a:t>Were Gulf currencies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UAE, continued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25498"/>
              </p:ext>
            </p:extLst>
          </p:nvPr>
        </p:nvGraphicFramePr>
        <p:xfrm>
          <a:off x="93328" y="1556792"/>
          <a:ext cx="879915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4752528"/>
                <a:gridCol w="2088231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 2008 - MAR 2009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Abrupt downturns.  Inflation fell substantially in all three</a:t>
                      </a:r>
                      <a:r>
                        <a:rPr lang="en-US" sz="1800" baseline="0" dirty="0" smtClean="0"/>
                        <a:t> countries</a:t>
                      </a:r>
                      <a:r>
                        <a:rPr lang="en-US" sz="1800" dirty="0" smtClean="0"/>
                        <a:t>.  In the UAE, “After peaking at about 12 % in 2008, inflation declined to 1 % in 2009."  In Kuwait, “Equity prices continued to decline, money growth slowed, and credit growth plunged.”   UAE hit by a stalling of “all three growth engines in 2009.  Oil receipts plummeted, global trade &amp; logistics contracted, and property development all but ground to a halt as incomes fell and property prices plunged.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UAE began to run a rare current account deficit, equaling almost 3% of GDP.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280" y="6418203"/>
            <a:ext cx="2160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(2017)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74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 concluded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738323"/>
              </p:ext>
            </p:extLst>
          </p:nvPr>
        </p:nvGraphicFramePr>
        <p:xfrm>
          <a:off x="93328" y="1340768"/>
          <a:ext cx="8799151" cy="5331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864096"/>
                <a:gridCol w="4608512"/>
                <a:gridCol w="2376263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</a:t>
                      </a:r>
                      <a:r>
                        <a:rPr lang="en-US" sz="1400" dirty="0" smtClean="0">
                          <a:effectLst/>
                        </a:rPr>
                        <a:t>valuation</a:t>
                      </a:r>
                      <a:r>
                        <a:rPr lang="en-US" sz="1500" dirty="0" smtClean="0">
                          <a:effectLst/>
                        </a:rPr>
                        <a:t>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2009 - NOV 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Concerns about rising inflation and high Saudi equity market.  A UAE economic recovery was welcome, but by 2014 the “risk of potentially large private credit growth” called for macro-prudential response. Dubai real estate prices up 27 % 2013-14 &amp; the stock index by 100 %.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reports also note large external surpluses in Saudi Arabia and the UAE, reaching the vicinity of 10% of GDP.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Saudi inflation &amp; real GDP growth and inflation down.  Tightening of UAE monetary conditions and a return of decline in the real estate market.  “Price-to-rent ratios have declined since mid-2014…”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Deteriorating external balances.  SAMA reserves fell substantially. UAE external position weaker than consistent with fundamentals</a:t>
                      </a:r>
                      <a:r>
                        <a:rPr lang="en-US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" ≡ actual currency value at </a:t>
                      </a:r>
                      <a:r>
                        <a:rPr lang="en-US" sz="1600" dirty="0">
                          <a:effectLst/>
                        </a:rPr>
                        <a:t>least 5% below </a:t>
                      </a:r>
                      <a:r>
                        <a:rPr lang="en-US" sz="1600" dirty="0" smtClean="0">
                          <a:effectLst/>
                        </a:rPr>
                        <a:t>what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CCB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would </a:t>
                      </a:r>
                      <a:r>
                        <a:rPr lang="en-US" sz="1600" dirty="0">
                          <a:effectLst/>
                        </a:rPr>
                        <a:t>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706465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121108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197014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197014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3984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642061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652506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0273" y="6562219"/>
            <a:ext cx="20162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(2017)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92B16-427F-4C59-A1E2-E77C4F3BCB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3" y="1461181"/>
            <a:ext cx="7758935" cy="50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2133600" y="6287869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 </a:t>
            </a:r>
            <a:r>
              <a:rPr lang="en-US" altLang="en-US" sz="1000" dirty="0">
                <a:latin typeface="+mn-lt"/>
              </a:rPr>
              <a:t>“Managing Volatility in Low-Income </a:t>
            </a:r>
            <a:r>
              <a:rPr lang="en-US" altLang="en-US" sz="1000" dirty="0" err="1" smtClean="0">
                <a:latin typeface="+mn-lt"/>
              </a:rPr>
              <a:t>Countries:The</a:t>
            </a:r>
            <a:r>
              <a:rPr lang="en-US" altLang="en-US" sz="1000" dirty="0" smtClean="0">
                <a:latin typeface="+mn-lt"/>
              </a:rPr>
              <a:t> </a:t>
            </a:r>
            <a:r>
              <a:rPr lang="en-US" altLang="en-US" sz="1000" dirty="0">
                <a:latin typeface="+mn-lt"/>
              </a:rPr>
              <a:t>Role and Potential for Contingent Financial Instruments,” </a:t>
            </a:r>
            <a:br>
              <a:rPr lang="en-US" altLang="en-US" sz="1000" dirty="0">
                <a:latin typeface="+mn-lt"/>
              </a:rPr>
            </a:br>
            <a:r>
              <a:rPr lang="en-US" altLang="en-US" sz="1000" dirty="0">
                <a:latin typeface="+mn-lt"/>
              </a:rPr>
              <a:t> IMF SPRD &amp; World Bank PREM, approved by </a:t>
            </a:r>
            <a:r>
              <a:rPr lang="en-US" altLang="en-US" sz="1000" dirty="0" smtClean="0">
                <a:latin typeface="+mn-lt"/>
              </a:rPr>
              <a:t>R. </a:t>
            </a:r>
            <a:r>
              <a:rPr lang="en-US" altLang="en-US" sz="1000" dirty="0" err="1">
                <a:latin typeface="+mn-lt"/>
              </a:rPr>
              <a:t>Moghadam</a:t>
            </a:r>
            <a:r>
              <a:rPr lang="en-US" altLang="en-US" sz="1000" dirty="0">
                <a:latin typeface="+mn-lt"/>
              </a:rPr>
              <a:t> &amp; </a:t>
            </a:r>
            <a:r>
              <a:rPr lang="en-US" altLang="en-US" sz="1000" dirty="0" smtClean="0">
                <a:latin typeface="+mn-lt"/>
              </a:rPr>
              <a:t>O. </a:t>
            </a:r>
            <a:r>
              <a:rPr lang="en-US" altLang="en-US" sz="1000" dirty="0" err="1">
                <a:latin typeface="+mn-lt"/>
              </a:rPr>
              <a:t>Canuto</a:t>
            </a:r>
            <a:r>
              <a:rPr lang="en-US" altLang="en-US" sz="1000" dirty="0">
                <a:latin typeface="+mn-lt"/>
              </a:rPr>
              <a:t>, </a:t>
            </a:r>
            <a:r>
              <a:rPr lang="en-US" altLang="en-US" sz="1000" dirty="0" smtClean="0">
                <a:latin typeface="+mn-lt"/>
              </a:rPr>
              <a:t>2011</a:t>
            </a:r>
            <a:r>
              <a:rPr lang="en-US" altLang="en-US" sz="1000" dirty="0">
                <a:latin typeface="+mn-lt"/>
              </a:rPr>
              <a:t>.  Fig.7 p.21.</a:t>
            </a:r>
          </a:p>
          <a:p>
            <a:pPr eaLnBrk="1" hangingPunct="1"/>
            <a:endParaRPr lang="en-US" altLang="en-US" sz="1400" dirty="0"/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1175044" y="260648"/>
            <a:ext cx="67714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+mn-lt"/>
              </a:rPr>
              <a:t>For some commodities, derivatives contracts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are unavailable at long horizons.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858108"/>
            <a:ext cx="70866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" dirty="0"/>
              <a:t/>
            </a:r>
            <a:br>
              <a:rPr lang="en-US" sz="100" dirty="0"/>
            </a:br>
            <a:r>
              <a:rPr lang="en-US" sz="100" dirty="0"/>
              <a:t>                        </a:t>
            </a:r>
            <a:r>
              <a:rPr lang="en-US" sz="100" dirty="0" smtClean="0"/>
              <a:t>		</a:t>
            </a:r>
            <a:r>
              <a:rPr lang="en-US" sz="1200" dirty="0" smtClean="0"/>
              <a:t>Chicago </a:t>
            </a:r>
            <a:r>
              <a:rPr lang="en-US" sz="1200" dirty="0"/>
              <a:t>Mercantile Exchange              Data source: </a:t>
            </a:r>
            <a:r>
              <a:rPr lang="en-US" sz="1100" dirty="0"/>
              <a:t>Bloomberg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55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15200" cy="11430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dirty="0"/>
              <a:t>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4000" dirty="0"/>
              <a:t>Idea 2:  Commodity bonds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9768"/>
            <a:ext cx="88392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To hedge against long-term fluctuations in $ commodity price.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3600" dirty="0"/>
              <a:t>For those who borrow, </a:t>
            </a:r>
          </a:p>
          <a:p>
            <a:pPr lvl="1"/>
            <a:r>
              <a:rPr lang="en-US" sz="3400" dirty="0"/>
              <a:t>e.g., </a:t>
            </a:r>
            <a:r>
              <a:rPr lang="en-US" sz="3400" dirty="0" smtClean="0"/>
              <a:t>if Niger has to finance development of </a:t>
            </a:r>
            <a:r>
              <a:rPr lang="en-US" sz="3400" dirty="0"/>
              <a:t>oil </a:t>
            </a:r>
            <a:r>
              <a:rPr lang="en-US" sz="3400" dirty="0" smtClean="0"/>
              <a:t>discoveries</a:t>
            </a:r>
          </a:p>
          <a:p>
            <a:pPr lvl="1"/>
            <a:r>
              <a:rPr lang="en-US" sz="3400" dirty="0" smtClean="0"/>
              <a:t>or if Ecuador or Venezuela has to restructure its debt.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sz="3800" dirty="0"/>
              <a:t>link the terms of the loan, not to $ or €, nor to the local currency, but </a:t>
            </a:r>
            <a:r>
              <a:rPr lang="en-US" sz="3800" i="1" dirty="0"/>
              <a:t>to the price of the export commodity</a:t>
            </a:r>
            <a:r>
              <a:rPr lang="en-US" sz="3800" dirty="0"/>
              <a:t>. 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  <a:p>
            <a:pPr lvl="1"/>
            <a:r>
              <a:rPr lang="en-US" sz="3700" dirty="0"/>
              <a:t>Then debt service obligations will match revenues.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pPr lvl="1"/>
            <a:r>
              <a:rPr lang="en-US" sz="3600" dirty="0"/>
              <a:t>Indexation of debts to oil prices might have prevented </a:t>
            </a:r>
            <a:r>
              <a:rPr lang="en-US" sz="3600" dirty="0" smtClean="0"/>
              <a:t>some</a:t>
            </a:r>
            <a:r>
              <a:rPr lang="en-US" sz="3400" dirty="0" smtClean="0"/>
              <a:t> </a:t>
            </a:r>
            <a:r>
              <a:rPr lang="en-US" sz="3400" dirty="0"/>
              <a:t>crises </a:t>
            </a:r>
          </a:p>
          <a:p>
            <a:pPr lvl="2"/>
            <a:r>
              <a:rPr lang="en-US" sz="2900" dirty="0"/>
              <a:t>in 1998: Indonesia, Russia &amp; Ecuador, and</a:t>
            </a:r>
          </a:p>
          <a:p>
            <a:pPr lvl="2"/>
            <a:r>
              <a:rPr lang="en-US" sz="2900" dirty="0"/>
              <a:t>in 2015: Ghana, Ecuador, Nigeria &amp; Venezuela,</a:t>
            </a:r>
          </a:p>
          <a:p>
            <a:pPr lvl="2"/>
            <a:r>
              <a:rPr lang="en-US" sz="2900" dirty="0"/>
              <a:t>&lt;= the $ prices of their oil exports fell, </a:t>
            </a:r>
          </a:p>
          <a:p>
            <a:pPr lvl="3"/>
            <a:r>
              <a:rPr lang="en-US" sz="2600" dirty="0"/>
              <a:t>and so their debt service ratios worsened.  </a:t>
            </a:r>
          </a:p>
          <a:p>
            <a:pPr marL="914400" lvl="2" indent="0">
              <a:buNone/>
            </a:pP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sz="3600" dirty="0"/>
              <a:t>An old idea.  Why has it hardly been tried?</a:t>
            </a:r>
          </a:p>
        </p:txBody>
      </p:sp>
      <p:pic>
        <p:nvPicPr>
          <p:cNvPr id="1026" name="Picture 2" descr="http://www.thephoenixcapitalgroup.com/wp-content/uploads/2013/01/Phuket-Finance-Understanding-your-Funds-Duration1-57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23" y="188640"/>
            <a:ext cx="1771365" cy="108768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lvl="2"/>
            <a:r>
              <a:rPr lang="en-US" sz="2900" dirty="0"/>
              <a:t>“Who would buy bonds linked to commodity prices?”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Answer -- There are natural customers:</a:t>
            </a:r>
          </a:p>
          <a:p>
            <a:pPr lvl="1"/>
            <a:r>
              <a:rPr lang="en-US" dirty="0"/>
              <a:t>Power utilities &amp; airlines, for oil;</a:t>
            </a:r>
          </a:p>
          <a:p>
            <a:pPr lvl="1"/>
            <a:r>
              <a:rPr lang="en-US" dirty="0"/>
              <a:t>Steelmakers, for iron ore;</a:t>
            </a:r>
          </a:p>
          <a:p>
            <a:pPr lvl="1"/>
            <a:r>
              <a:rPr lang="en-US" dirty="0"/>
              <a:t>Millers &amp; bakers, for wheat;</a:t>
            </a:r>
          </a:p>
          <a:p>
            <a:pPr lvl="1"/>
            <a:r>
              <a:rPr lang="en-US" dirty="0"/>
              <a:t>Etc.</a:t>
            </a: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These firms want the commodity exposure,</a:t>
            </a:r>
          </a:p>
          <a:p>
            <a:r>
              <a:rPr lang="en-US" dirty="0"/>
              <a:t>but not the credit risk.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  <a:p>
            <a:r>
              <a:rPr lang="en-US" dirty="0"/>
              <a:t>=&gt; The World Bank </a:t>
            </a:r>
            <a:r>
              <a:rPr lang="en-US" dirty="0" smtClean="0"/>
              <a:t>or other MDB could </a:t>
            </a:r>
            <a:r>
              <a:rPr lang="en-US" dirty="0"/>
              <a:t>intermediate:</a:t>
            </a:r>
          </a:p>
          <a:p>
            <a:pPr lvl="1"/>
            <a:r>
              <a:rPr lang="en-US" dirty="0"/>
              <a:t>Link client-country loans to the oil price; </a:t>
            </a:r>
          </a:p>
          <a:p>
            <a:pPr lvl="1"/>
            <a:r>
              <a:rPr lang="en-US" dirty="0"/>
              <a:t>then lay off the oil risk by selling precisely that amount </a:t>
            </a:r>
            <a:br>
              <a:rPr lang="en-US" dirty="0"/>
            </a:br>
            <a:r>
              <a:rPr lang="en-US" dirty="0"/>
              <a:t>of oil-linked World Bank bonds to the private sector. </a:t>
            </a:r>
          </a:p>
        </p:txBody>
      </p:sp>
    </p:spTree>
    <p:extLst>
      <p:ext uri="{BB962C8B-B14F-4D97-AF65-F5344CB8AC3E}">
        <p14:creationId xmlns:p14="http://schemas.microsoft.com/office/powerpoint/2010/main" val="2143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Everyone gets what they want.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1219200"/>
            <a:ext cx="2971800" cy="1938992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Niger:</a:t>
            </a:r>
          </a:p>
          <a:p>
            <a:r>
              <a:rPr lang="en-US" sz="2400" dirty="0"/>
              <a:t>wants to borrow, </a:t>
            </a:r>
            <a:br>
              <a:rPr lang="en-US" sz="2400" dirty="0"/>
            </a:br>
            <a:r>
              <a:rPr lang="en-US" sz="2400" i="1" dirty="0"/>
              <a:t>but</a:t>
            </a:r>
            <a:r>
              <a:rPr lang="en-US" sz="2400" dirty="0"/>
              <a:t> to be protected against a fall in the $ price of oil.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395008"/>
            <a:ext cx="4038600" cy="1938992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Airline or utility:</a:t>
            </a:r>
          </a:p>
          <a:p>
            <a:r>
              <a:rPr lang="en-US" sz="2400" dirty="0"/>
              <a:t>wants to be protected against a </a:t>
            </a:r>
            <a:r>
              <a:rPr lang="en-US" sz="2400" i="1" dirty="0"/>
              <a:t>rise</a:t>
            </a:r>
            <a:r>
              <a:rPr lang="en-US" sz="2400" dirty="0"/>
              <a:t> in the $ price of oil;</a:t>
            </a:r>
          </a:p>
          <a:p>
            <a:r>
              <a:rPr lang="en-US" sz="2400" i="1" dirty="0"/>
              <a:t>but</a:t>
            </a:r>
            <a:r>
              <a:rPr lang="en-US" sz="2400" dirty="0"/>
              <a:t> doesn’t want to take on African country credit risk.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4297740"/>
            <a:ext cx="3124200" cy="156966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World Bank:</a:t>
            </a:r>
          </a:p>
          <a:p>
            <a:r>
              <a:rPr lang="en-US" sz="2400" dirty="0"/>
              <a:t>wants to lend to Niger;</a:t>
            </a:r>
          </a:p>
          <a:p>
            <a:r>
              <a:rPr lang="en-US" sz="2400" i="1" dirty="0"/>
              <a:t>but</a:t>
            </a:r>
            <a:r>
              <a:rPr lang="en-US" sz="2400" dirty="0"/>
              <a:t> doesn’t want to take on oil price risk.</a:t>
            </a:r>
          </a:p>
        </p:txBody>
      </p:sp>
      <p:sp>
        <p:nvSpPr>
          <p:cNvPr id="12" name="Curved Up Arrow 11"/>
          <p:cNvSpPr/>
          <p:nvPr/>
        </p:nvSpPr>
        <p:spPr>
          <a:xfrm rot="1200667">
            <a:off x="3829580" y="5644893"/>
            <a:ext cx="2403913" cy="9838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3701594">
            <a:off x="5350486" y="2555804"/>
            <a:ext cx="2403913" cy="9770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1863804"/>
            <a:ext cx="1914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002060"/>
                </a:solidFill>
                <a:latin typeface="Harlow Solid Italic" panose="04030604020F02020D02" pitchFamily="82" charset="0"/>
              </a:rPr>
              <a:t>Bank issues oil-linked loan to Niger.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7837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Harlow Solid Italic" panose="04030604020F02020D02" pitchFamily="82" charset="0"/>
              </a:rPr>
              <a:t>Bank sells oil-linked bond to corporate investors</a:t>
            </a:r>
            <a:r>
              <a:rPr lang="en-US" sz="2200" dirty="0">
                <a:latin typeface="Harlow Solid Italic" panose="04030604020F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1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2257</Words>
  <Application>Microsoft Office PowerPoint</Application>
  <PresentationFormat>On-screen Show (4:3)</PresentationFormat>
  <Paragraphs>518</Paragraphs>
  <Slides>53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Policies for Managing External Shocks in Commodity-Exporting Countries</vt:lpstr>
      <vt:lpstr>Commodity prices over the last decade have been even more volatile than usual.</vt:lpstr>
      <vt:lpstr>Can’t commodity-exporters use financial markets to smooth trade fluctuations?</vt:lpstr>
      <vt:lpstr>How can countries that export commodities cope with the high volatility in their terms of trade?</vt:lpstr>
      <vt:lpstr>  Idea 1: Commodity options</vt:lpstr>
      <vt:lpstr>PowerPoint Presentation</vt:lpstr>
      <vt:lpstr>  Idea 2:  Commodity bonds </vt:lpstr>
      <vt:lpstr>“Who would buy bonds linked to commodity prices?”</vt:lpstr>
      <vt:lpstr>Everyone gets what they want.</vt:lpstr>
      <vt:lpstr>Idea 3:  Adopt institutions  to achieve counter-cyclical fiscal policy</vt:lpstr>
      <vt:lpstr>Who achieves counter-cyclical fiscal policy?</vt:lpstr>
      <vt:lpstr>The quality of institutions varies,  not just across countries, but also across time.</vt:lpstr>
      <vt:lpstr>PowerPoint Presentation</vt:lpstr>
      <vt:lpstr>What specific institutions can help?</vt:lpstr>
      <vt:lpstr>Countries with Balanced Budget Rules  frequently violate them.</vt:lpstr>
      <vt:lpstr>Over-optimism in official forecasts</vt:lpstr>
      <vt:lpstr>An institution that others might emulate:   The Chile model</vt:lpstr>
      <vt:lpstr>Idea 4: Adopt a monetary policy regime that can accommodate terms of trade shocks </vt:lpstr>
      <vt:lpstr>Should commodity exporters float?</vt:lpstr>
      <vt:lpstr>PowerPoint Presentation</vt:lpstr>
      <vt:lpstr>The exchange rate regime does make a difference!  </vt:lpstr>
      <vt:lpstr>Most central banks still need a nominal anchor or target for credibility &amp; transparency.  </vt:lpstr>
      <vt:lpstr>What choice of monetary anchor or target?</vt:lpstr>
      <vt:lpstr>New proposal: Target a Currency + Commodity Basket (CCB)</vt:lpstr>
      <vt:lpstr>CCB: Add the export commodity,  e.g., oil, to the currency basket</vt:lpstr>
      <vt:lpstr>Target a Currency + Commodity Basket (CCB)</vt:lpstr>
      <vt:lpstr>How would the weights be chosen?</vt:lpstr>
      <vt:lpstr>Application to Gulf countries</vt:lpstr>
      <vt:lpstr>Was the Saudi riyal “undervalued” when less  than the CCB level  &amp; “overvalued” when greater?</vt:lpstr>
      <vt:lpstr>Application to Gulf countries, 2001-2016:  Relationship between balance of payments  and “over-/under-valuation” of currency relative to CCB</vt:lpstr>
      <vt:lpstr>Mechanics of the CCB target</vt:lpstr>
      <vt:lpstr>Summary: How can countries that export commodities cope with the high volatility in their terms of trade?</vt:lpstr>
      <vt:lpstr>PowerPoint Presentation</vt:lpstr>
      <vt:lpstr>References by the author</vt:lpstr>
      <vt:lpstr>PowerPoint Presentation</vt:lpstr>
      <vt:lpstr>PowerPoint Presentation</vt:lpstr>
      <vt:lpstr>The problem:</vt:lpstr>
      <vt:lpstr>Insulation against the risk of future  ups &amp; downs in the $ price of oil</vt:lpstr>
      <vt:lpstr>Insulation against the risk of future  ups &amp; downs in the $ price of oil</vt:lpstr>
      <vt:lpstr>Question: Who would take the other side of the transaction, buying the oil bonds?</vt:lpstr>
      <vt:lpstr>Who would take the other side of the transaction, buying the oil bonds?</vt:lpstr>
      <vt:lpstr>PowerPoint Presentation</vt:lpstr>
      <vt:lpstr>PowerPoint Presentation</vt:lpstr>
      <vt:lpstr>PowerPoint Presentation</vt:lpstr>
      <vt:lpstr>Update of Correlation (G, GDP): 2010-14</vt:lpstr>
      <vt:lpstr>PowerPoint Presentation</vt:lpstr>
      <vt:lpstr>Chilean fiscal institutions</vt:lpstr>
      <vt:lpstr>PowerPoint Presentation</vt:lpstr>
      <vt:lpstr>Appendix 4. Applications of CCB  4.1  Implementation together with a devaluation:  In the summer of 2015, Kazakhstan could have  announced a CCB target with weights that fit past history.</vt:lpstr>
      <vt:lpstr>4.2  Vs. rigid pegs:  Application to Gulf countries:</vt:lpstr>
      <vt:lpstr> IMF Article IV consultations for Kuwait, Saudi Arabia &amp; UAE</vt:lpstr>
      <vt:lpstr>IMF Article IV consultations for Kuwait, Saudi Arabia &amp; UAE, continued</vt:lpstr>
      <vt:lpstr>IMF Article IV consultations for Kuwait, Saudi Arabia &amp; UAE concluded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253</cp:revision>
  <cp:lastPrinted>2017-04-07T21:52:43Z</cp:lastPrinted>
  <dcterms:created xsi:type="dcterms:W3CDTF">2014-10-15T23:25:17Z</dcterms:created>
  <dcterms:modified xsi:type="dcterms:W3CDTF">2017-04-17T01:27:03Z</dcterms:modified>
</cp:coreProperties>
</file>