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7" r:id="rId2"/>
    <p:sldId id="290" r:id="rId3"/>
    <p:sldId id="280" r:id="rId4"/>
    <p:sldId id="291" r:id="rId5"/>
    <p:sldId id="354" r:id="rId6"/>
    <p:sldId id="281" r:id="rId7"/>
    <p:sldId id="284" r:id="rId8"/>
    <p:sldId id="307" r:id="rId9"/>
    <p:sldId id="274" r:id="rId10"/>
    <p:sldId id="275" r:id="rId11"/>
    <p:sldId id="293" r:id="rId12"/>
    <p:sldId id="294" r:id="rId13"/>
    <p:sldId id="295" r:id="rId14"/>
    <p:sldId id="296" r:id="rId15"/>
    <p:sldId id="353" r:id="rId16"/>
    <p:sldId id="298" r:id="rId17"/>
    <p:sldId id="299" r:id="rId18"/>
    <p:sldId id="310" r:id="rId19"/>
    <p:sldId id="305" r:id="rId20"/>
    <p:sldId id="282" r:id="rId21"/>
    <p:sldId id="283" r:id="rId22"/>
    <p:sldId id="302" r:id="rId23"/>
    <p:sldId id="311" r:id="rId24"/>
    <p:sldId id="312" r:id="rId25"/>
    <p:sldId id="306" r:id="rId26"/>
    <p:sldId id="276" r:id="rId27"/>
    <p:sldId id="266" r:id="rId28"/>
    <p:sldId id="341" r:id="rId29"/>
    <p:sldId id="342" r:id="rId30"/>
    <p:sldId id="343" r:id="rId31"/>
    <p:sldId id="344" r:id="rId32"/>
    <p:sldId id="345" r:id="rId33"/>
    <p:sldId id="346" r:id="rId34"/>
    <p:sldId id="347" r:id="rId35"/>
    <p:sldId id="348" r:id="rId36"/>
    <p:sldId id="287" r:id="rId37"/>
    <p:sldId id="288" r:id="rId38"/>
    <p:sldId id="289" r:id="rId39"/>
    <p:sldId id="286" r:id="rId40"/>
    <p:sldId id="332" r:id="rId41"/>
    <p:sldId id="333" r:id="rId42"/>
    <p:sldId id="334" r:id="rId43"/>
    <p:sldId id="335" r:id="rId44"/>
    <p:sldId id="336" r:id="rId45"/>
    <p:sldId id="337" r:id="rId46"/>
    <p:sldId id="338" r:id="rId47"/>
    <p:sldId id="339" r:id="rId48"/>
    <p:sldId id="340" r:id="rId49"/>
    <p:sldId id="351" r:id="rId50"/>
    <p:sldId id="352"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689B15"/>
    <a:srgbClr val="00642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28" autoAdjust="0"/>
  </p:normalViewPr>
  <p:slideViewPr>
    <p:cSldViewPr>
      <p:cViewPr varScale="1">
        <p:scale>
          <a:sx n="63" d="100"/>
          <a:sy n="63" d="100"/>
        </p:scale>
        <p:origin x="140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christy:Documents:DropboxGmail:Dropbox:Christy's%20Docs:TF%20GLOBALIZATION:ROBERT%20SLIDES:Robert%20Book:Complete%20set_Tables%20and%20figures_Rising%20Tide_editRZL%20cop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christy:Documents:DropboxGmail:Dropbox:Christy's%20Docs:TF%20GLOBALIZATION:ROBERT%20SLIDES:Robert%20Book:Complete%20set_Tables%20and%20figures_Rising%20Tide_editRZL%20copy.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christy:Documents:DropboxGmail:Dropbox:Christy's%20Docs:TF%20GLOBALIZATION:ROBERT%20SLIDES:Robert%20Book:Complete%20set_Tables%20and%20figures_Rising%20Tide_editRZL%20copy.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36604203959952E-2"/>
          <c:y val="0.12017390851579"/>
          <c:w val="0.88988722999709291"/>
          <c:h val="0.74605461840015919"/>
        </c:manualLayout>
      </c:layout>
      <c:lineChart>
        <c:grouping val="standard"/>
        <c:varyColors val="0"/>
        <c:ser>
          <c:idx val="0"/>
          <c:order val="0"/>
          <c:tx>
            <c:strRef>
              <c:f>data3.3!$M$4</c:f>
              <c:strCache>
                <c:ptCount val="1"/>
                <c:pt idx="0">
                  <c:v>Share</c:v>
                </c:pt>
              </c:strCache>
            </c:strRef>
          </c:tx>
          <c:spPr>
            <a:ln w="38100">
              <a:solidFill>
                <a:srgbClr val="4F81BD"/>
              </a:solidFill>
              <a:prstDash val="solid"/>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data3.3!$M$5:$M$54</c:f>
              <c:numCache>
                <c:formatCode>General</c:formatCode>
                <c:ptCount val="50"/>
                <c:pt idx="0">
                  <c:v>0.27744201090472204</c:v>
                </c:pt>
                <c:pt idx="1">
                  <c:v>0.27844553441491898</c:v>
                </c:pt>
                <c:pt idx="2">
                  <c:v>0.27536819110704114</c:v>
                </c:pt>
                <c:pt idx="3">
                  <c:v>0.27209672723536205</c:v>
                </c:pt>
                <c:pt idx="4">
                  <c:v>0.27297368334592809</c:v>
                </c:pt>
                <c:pt idx="5">
                  <c:v>0.27616369884411102</c:v>
                </c:pt>
                <c:pt idx="6">
                  <c:v>0.27145045577952703</c:v>
                </c:pt>
                <c:pt idx="7">
                  <c:v>0.26772220752109599</c:v>
                </c:pt>
                <c:pt idx="8">
                  <c:v>0.26340570974741506</c:v>
                </c:pt>
                <c:pt idx="9">
                  <c:v>0.25136258009999307</c:v>
                </c:pt>
                <c:pt idx="10">
                  <c:v>0.24075138431345103</c:v>
                </c:pt>
                <c:pt idx="11">
                  <c:v>0.23942383262419004</c:v>
                </c:pt>
                <c:pt idx="12">
                  <c:v>0.24169180361972101</c:v>
                </c:pt>
                <c:pt idx="13">
                  <c:v>0.23618109683756602</c:v>
                </c:pt>
                <c:pt idx="14">
                  <c:v>0.21939794991566103</c:v>
                </c:pt>
                <c:pt idx="15">
                  <c:v>0.22051017584463301</c:v>
                </c:pt>
                <c:pt idx="16">
                  <c:v>0.21996077101898501</c:v>
                </c:pt>
                <c:pt idx="17">
                  <c:v>0.21804528597424705</c:v>
                </c:pt>
                <c:pt idx="18">
                  <c:v>0.21600765022461399</c:v>
                </c:pt>
                <c:pt idx="19">
                  <c:v>0.20692816666482602</c:v>
                </c:pt>
                <c:pt idx="20">
                  <c:v>0.204120978431136</c:v>
                </c:pt>
                <c:pt idx="21">
                  <c:v>0.19361709245402903</c:v>
                </c:pt>
                <c:pt idx="22">
                  <c:v>0.18883473637572004</c:v>
                </c:pt>
                <c:pt idx="23">
                  <c:v>0.18956944885221608</c:v>
                </c:pt>
                <c:pt idx="24">
                  <c:v>0.18273835772374403</c:v>
                </c:pt>
                <c:pt idx="25">
                  <c:v>0.17644811709592506</c:v>
                </c:pt>
                <c:pt idx="26">
                  <c:v>0.17248844134472205</c:v>
                </c:pt>
                <c:pt idx="27">
                  <c:v>0.16997323106715004</c:v>
                </c:pt>
                <c:pt idx="28">
                  <c:v>0.16650619364156502</c:v>
                </c:pt>
                <c:pt idx="29">
                  <c:v>0.16161736096522902</c:v>
                </c:pt>
                <c:pt idx="30">
                  <c:v>0.15749164928857501</c:v>
                </c:pt>
                <c:pt idx="31">
                  <c:v>0.15450624040026906</c:v>
                </c:pt>
                <c:pt idx="32">
                  <c:v>0.15132979683158301</c:v>
                </c:pt>
                <c:pt idx="33">
                  <c:v>0.14891811253729509</c:v>
                </c:pt>
                <c:pt idx="34">
                  <c:v>0.14698585641576503</c:v>
                </c:pt>
                <c:pt idx="35">
                  <c:v>0.14399204731513304</c:v>
                </c:pt>
                <c:pt idx="36">
                  <c:v>0.14187510690113</c:v>
                </c:pt>
                <c:pt idx="37">
                  <c:v>0.13944254744699405</c:v>
                </c:pt>
                <c:pt idx="38">
                  <c:v>0.13428635662400301</c:v>
                </c:pt>
                <c:pt idx="39">
                  <c:v>0.13099366392229803</c:v>
                </c:pt>
                <c:pt idx="40">
                  <c:v>0.12471743055239499</c:v>
                </c:pt>
                <c:pt idx="41">
                  <c:v>0.117069839881541</c:v>
                </c:pt>
                <c:pt idx="42">
                  <c:v>0.11161624320187102</c:v>
                </c:pt>
                <c:pt idx="43">
                  <c:v>0.10891315098718003</c:v>
                </c:pt>
                <c:pt idx="44">
                  <c:v>0.10640000598341103</c:v>
                </c:pt>
                <c:pt idx="45">
                  <c:v>0.10401434376538501</c:v>
                </c:pt>
                <c:pt idx="46">
                  <c:v>0.10086629166121602</c:v>
                </c:pt>
                <c:pt idx="47">
                  <c:v>9.8004240076029148E-2</c:v>
                </c:pt>
                <c:pt idx="48">
                  <c:v>9.0568547554794501E-2</c:v>
                </c:pt>
                <c:pt idx="49">
                  <c:v>8.8769748650043626E-2</c:v>
                </c:pt>
              </c:numCache>
            </c:numRef>
          </c:val>
          <c:smooth val="0"/>
          <c:extLst>
            <c:ext xmlns:c16="http://schemas.microsoft.com/office/drawing/2014/chart" uri="{C3380CC4-5D6E-409C-BE32-E72D297353CC}">
              <c16:uniqueId val="{00000000-E79D-4724-854B-EBC746C6C6AA}"/>
            </c:ext>
          </c:extLst>
        </c:ser>
        <c:ser>
          <c:idx val="1"/>
          <c:order val="1"/>
          <c:tx>
            <c:strRef>
              <c:f>data3.3!$N$4</c:f>
              <c:strCache>
                <c:ptCount val="1"/>
                <c:pt idx="0">
                  <c:v>Forecast</c:v>
                </c:pt>
              </c:strCache>
            </c:strRef>
          </c:tx>
          <c:spPr>
            <a:ln w="38100">
              <a:noFill/>
              <a:prstDash val="sysDash"/>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data3.3!$N$5:$N$54</c:f>
              <c:numCache>
                <c:formatCode>General</c:formatCode>
                <c:ptCount val="50"/>
                <c:pt idx="20">
                  <c:v>0.20960000000000001</c:v>
                </c:pt>
                <c:pt idx="21">
                  <c:v>0.20550000000000002</c:v>
                </c:pt>
                <c:pt idx="22">
                  <c:v>0.20140000000000002</c:v>
                </c:pt>
                <c:pt idx="23">
                  <c:v>0.1973</c:v>
                </c:pt>
                <c:pt idx="24">
                  <c:v>0.19320000000000001</c:v>
                </c:pt>
                <c:pt idx="25">
                  <c:v>0.18910000000000002</c:v>
                </c:pt>
                <c:pt idx="26">
                  <c:v>0.18500000000000003</c:v>
                </c:pt>
                <c:pt idx="27">
                  <c:v>0.18090000000000003</c:v>
                </c:pt>
                <c:pt idx="28">
                  <c:v>0.17680000000000001</c:v>
                </c:pt>
                <c:pt idx="29">
                  <c:v>0.17270000000000002</c:v>
                </c:pt>
                <c:pt idx="30">
                  <c:v>0.1686</c:v>
                </c:pt>
                <c:pt idx="31">
                  <c:v>0.16450000000000001</c:v>
                </c:pt>
                <c:pt idx="32">
                  <c:v>0.16040000000000001</c:v>
                </c:pt>
                <c:pt idx="33">
                  <c:v>0.15630000000000002</c:v>
                </c:pt>
                <c:pt idx="34">
                  <c:v>0.15220000000000003</c:v>
                </c:pt>
                <c:pt idx="35">
                  <c:v>0.14810000000000001</c:v>
                </c:pt>
                <c:pt idx="36">
                  <c:v>0.14400000000000002</c:v>
                </c:pt>
                <c:pt idx="37">
                  <c:v>0.13990000000000002</c:v>
                </c:pt>
                <c:pt idx="38">
                  <c:v>0.1358</c:v>
                </c:pt>
                <c:pt idx="39">
                  <c:v>0.13170000000000001</c:v>
                </c:pt>
                <c:pt idx="40">
                  <c:v>0.12759999999999999</c:v>
                </c:pt>
                <c:pt idx="41">
                  <c:v>0.12350000000000001</c:v>
                </c:pt>
                <c:pt idx="42">
                  <c:v>0.11940000000000001</c:v>
                </c:pt>
                <c:pt idx="43">
                  <c:v>0.1153</c:v>
                </c:pt>
                <c:pt idx="44">
                  <c:v>0.11120000000000001</c:v>
                </c:pt>
                <c:pt idx="45">
                  <c:v>0.10710000000000001</c:v>
                </c:pt>
                <c:pt idx="46">
                  <c:v>0.10300000000000001</c:v>
                </c:pt>
                <c:pt idx="47">
                  <c:v>9.8900000000000418E-2</c:v>
                </c:pt>
                <c:pt idx="48">
                  <c:v>9.4800000000000204E-2</c:v>
                </c:pt>
                <c:pt idx="49">
                  <c:v>9.0700000000000211E-2</c:v>
                </c:pt>
              </c:numCache>
            </c:numRef>
          </c:val>
          <c:smooth val="0"/>
          <c:extLst>
            <c:ext xmlns:c16="http://schemas.microsoft.com/office/drawing/2014/chart" uri="{C3380CC4-5D6E-409C-BE32-E72D297353CC}">
              <c16:uniqueId val="{00000001-E79D-4724-854B-EBC746C6C6AA}"/>
            </c:ext>
          </c:extLst>
        </c:ser>
        <c:ser>
          <c:idx val="2"/>
          <c:order val="2"/>
          <c:tx>
            <c:strRef>
              <c:f>data3.3!$O$4</c:f>
              <c:strCache>
                <c:ptCount val="1"/>
                <c:pt idx="0">
                  <c:v>Fitted trendline</c:v>
                </c:pt>
              </c:strCache>
            </c:strRef>
          </c:tx>
          <c:spPr>
            <a:ln w="38100">
              <a:noFill/>
              <a:prstDash val="solid"/>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data3.3!$O$5:$O$54</c:f>
              <c:numCache>
                <c:formatCode>General</c:formatCode>
                <c:ptCount val="50"/>
                <c:pt idx="0">
                  <c:v>0.29160000000000003</c:v>
                </c:pt>
                <c:pt idx="1">
                  <c:v>0.28750000000000003</c:v>
                </c:pt>
                <c:pt idx="2">
                  <c:v>0.28340000000000004</c:v>
                </c:pt>
                <c:pt idx="3">
                  <c:v>0.27930000000000005</c:v>
                </c:pt>
                <c:pt idx="4">
                  <c:v>0.2752</c:v>
                </c:pt>
                <c:pt idx="5">
                  <c:v>0.27110000000000001</c:v>
                </c:pt>
                <c:pt idx="6">
                  <c:v>0.26700000000000002</c:v>
                </c:pt>
                <c:pt idx="7">
                  <c:v>0.26290000000000002</c:v>
                </c:pt>
                <c:pt idx="8">
                  <c:v>0.25880000000000003</c:v>
                </c:pt>
                <c:pt idx="9">
                  <c:v>0.25469999999999998</c:v>
                </c:pt>
                <c:pt idx="10">
                  <c:v>0.25059999999999999</c:v>
                </c:pt>
                <c:pt idx="11">
                  <c:v>0.24650000000000002</c:v>
                </c:pt>
                <c:pt idx="12">
                  <c:v>0.24240000000000003</c:v>
                </c:pt>
                <c:pt idx="13">
                  <c:v>0.23830000000000001</c:v>
                </c:pt>
                <c:pt idx="14">
                  <c:v>0.23420000000000002</c:v>
                </c:pt>
                <c:pt idx="15">
                  <c:v>0.2301</c:v>
                </c:pt>
                <c:pt idx="16">
                  <c:v>0.22600000000000001</c:v>
                </c:pt>
                <c:pt idx="17">
                  <c:v>0.22190000000000001</c:v>
                </c:pt>
                <c:pt idx="18">
                  <c:v>0.21780000000000002</c:v>
                </c:pt>
                <c:pt idx="19">
                  <c:v>0.21370000000000003</c:v>
                </c:pt>
              </c:numCache>
            </c:numRef>
          </c:val>
          <c:smooth val="0"/>
          <c:extLst>
            <c:ext xmlns:c16="http://schemas.microsoft.com/office/drawing/2014/chart" uri="{C3380CC4-5D6E-409C-BE32-E72D297353CC}">
              <c16:uniqueId val="{00000002-E79D-4724-854B-EBC746C6C6AA}"/>
            </c:ext>
          </c:extLst>
        </c:ser>
        <c:dLbls>
          <c:showLegendKey val="0"/>
          <c:showVal val="0"/>
          <c:showCatName val="0"/>
          <c:showSerName val="0"/>
          <c:showPercent val="0"/>
          <c:showBubbleSize val="0"/>
        </c:dLbls>
        <c:smooth val="0"/>
        <c:axId val="98363264"/>
        <c:axId val="98364800"/>
      </c:lineChart>
      <c:catAx>
        <c:axId val="98363264"/>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400" b="0" i="0" u="none" strike="noStrike" baseline="0">
                <a:solidFill>
                  <a:srgbClr val="000000"/>
                </a:solidFill>
                <a:latin typeface="Arial"/>
                <a:ea typeface="Arial"/>
                <a:cs typeface="Arial"/>
              </a:defRPr>
            </a:pPr>
            <a:endParaRPr lang="en-US"/>
          </a:p>
        </c:txPr>
        <c:crossAx val="98364800"/>
        <c:crosses val="autoZero"/>
        <c:auto val="1"/>
        <c:lblAlgn val="ctr"/>
        <c:lblOffset val="100"/>
        <c:tickLblSkip val="2"/>
        <c:tickMarkSkip val="1"/>
        <c:noMultiLvlLbl val="0"/>
      </c:catAx>
      <c:valAx>
        <c:axId val="98364800"/>
        <c:scaling>
          <c:orientation val="minMax"/>
        </c:scaling>
        <c:delete val="0"/>
        <c:axPos val="l"/>
        <c:title>
          <c:tx>
            <c:rich>
              <a:bodyPr rot="0" vert="horz"/>
              <a:lstStyle/>
              <a:p>
                <a:pPr>
                  <a:defRPr sz="1400" b="0" i="0" u="none" strike="noStrike" baseline="0">
                    <a:solidFill>
                      <a:srgbClr val="000000"/>
                    </a:solidFill>
                    <a:latin typeface="Arial"/>
                    <a:ea typeface="Arial"/>
                    <a:cs typeface="Arial"/>
                  </a:defRPr>
                </a:pPr>
                <a:r>
                  <a:rPr lang="en-ZA" sz="1400" b="0"/>
                  <a:t>share</a:t>
                </a:r>
              </a:p>
            </c:rich>
          </c:tx>
          <c:layout>
            <c:manualLayout>
              <c:xMode val="edge"/>
              <c:yMode val="edge"/>
              <c:x val="6.0997150337148309E-2"/>
              <c:y val="6.6314953638554691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98363264"/>
        <c:crosses val="autoZero"/>
        <c:crossBetween val="between"/>
      </c:valAx>
      <c:spPr>
        <a:noFill/>
        <a:ln w="12700">
          <a:no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36604203959952E-2"/>
          <c:y val="0.12017390851579"/>
          <c:w val="0.88988722999709291"/>
          <c:h val="0.74605461840015919"/>
        </c:manualLayout>
      </c:layout>
      <c:lineChart>
        <c:grouping val="standard"/>
        <c:varyColors val="0"/>
        <c:ser>
          <c:idx val="1"/>
          <c:order val="0"/>
          <c:tx>
            <c:strRef>
              <c:f>data3.3!$N$4</c:f>
              <c:strCache>
                <c:ptCount val="1"/>
                <c:pt idx="0">
                  <c:v>Forecast</c:v>
                </c:pt>
              </c:strCache>
            </c:strRef>
          </c:tx>
          <c:spPr>
            <a:ln w="38100">
              <a:solidFill>
                <a:srgbClr val="D2533C">
                  <a:lumMod val="75000"/>
                </a:srgbClr>
              </a:solidFill>
              <a:prstDash val="sysDash"/>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data3.3!$N$5:$N$54</c:f>
              <c:numCache>
                <c:formatCode>General</c:formatCode>
                <c:ptCount val="50"/>
                <c:pt idx="20">
                  <c:v>0.20960000000000001</c:v>
                </c:pt>
                <c:pt idx="21">
                  <c:v>0.20550000000000002</c:v>
                </c:pt>
                <c:pt idx="22">
                  <c:v>0.20140000000000002</c:v>
                </c:pt>
                <c:pt idx="23">
                  <c:v>0.1973</c:v>
                </c:pt>
                <c:pt idx="24">
                  <c:v>0.19320000000000001</c:v>
                </c:pt>
                <c:pt idx="25">
                  <c:v>0.18910000000000002</c:v>
                </c:pt>
                <c:pt idx="26">
                  <c:v>0.18500000000000003</c:v>
                </c:pt>
                <c:pt idx="27">
                  <c:v>0.18090000000000003</c:v>
                </c:pt>
                <c:pt idx="28">
                  <c:v>0.17680000000000001</c:v>
                </c:pt>
                <c:pt idx="29">
                  <c:v>0.17270000000000002</c:v>
                </c:pt>
                <c:pt idx="30">
                  <c:v>0.1686</c:v>
                </c:pt>
                <c:pt idx="31">
                  <c:v>0.16450000000000001</c:v>
                </c:pt>
                <c:pt idx="32">
                  <c:v>0.16040000000000001</c:v>
                </c:pt>
                <c:pt idx="33">
                  <c:v>0.15630000000000002</c:v>
                </c:pt>
                <c:pt idx="34">
                  <c:v>0.15220000000000003</c:v>
                </c:pt>
                <c:pt idx="35">
                  <c:v>0.14810000000000001</c:v>
                </c:pt>
                <c:pt idx="36">
                  <c:v>0.14400000000000002</c:v>
                </c:pt>
                <c:pt idx="37">
                  <c:v>0.13990000000000002</c:v>
                </c:pt>
                <c:pt idx="38">
                  <c:v>0.1358</c:v>
                </c:pt>
                <c:pt idx="39">
                  <c:v>0.13170000000000001</c:v>
                </c:pt>
                <c:pt idx="40">
                  <c:v>0.12759999999999999</c:v>
                </c:pt>
                <c:pt idx="41">
                  <c:v>0.12350000000000001</c:v>
                </c:pt>
                <c:pt idx="42">
                  <c:v>0.11940000000000001</c:v>
                </c:pt>
                <c:pt idx="43">
                  <c:v>0.1153</c:v>
                </c:pt>
                <c:pt idx="44">
                  <c:v>0.11120000000000001</c:v>
                </c:pt>
                <c:pt idx="45">
                  <c:v>0.10710000000000001</c:v>
                </c:pt>
                <c:pt idx="46">
                  <c:v>0.10300000000000001</c:v>
                </c:pt>
                <c:pt idx="47">
                  <c:v>9.8900000000000418E-2</c:v>
                </c:pt>
                <c:pt idx="48">
                  <c:v>9.4800000000000204E-2</c:v>
                </c:pt>
                <c:pt idx="49">
                  <c:v>9.0700000000000211E-2</c:v>
                </c:pt>
              </c:numCache>
            </c:numRef>
          </c:val>
          <c:smooth val="0"/>
          <c:extLst>
            <c:ext xmlns:c16="http://schemas.microsoft.com/office/drawing/2014/chart" uri="{C3380CC4-5D6E-409C-BE32-E72D297353CC}">
              <c16:uniqueId val="{00000000-D556-499C-A639-BEDDE81261F1}"/>
            </c:ext>
          </c:extLst>
        </c:ser>
        <c:ser>
          <c:idx val="2"/>
          <c:order val="1"/>
          <c:tx>
            <c:strRef>
              <c:f>data3.3!$O$4</c:f>
              <c:strCache>
                <c:ptCount val="1"/>
                <c:pt idx="0">
                  <c:v>Fitted trendline</c:v>
                </c:pt>
              </c:strCache>
            </c:strRef>
          </c:tx>
          <c:spPr>
            <a:ln w="38100">
              <a:noFill/>
              <a:prstDash val="solid"/>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data3.3!$O$5:$O$54</c:f>
              <c:numCache>
                <c:formatCode>General</c:formatCode>
                <c:ptCount val="50"/>
                <c:pt idx="0">
                  <c:v>0.29160000000000003</c:v>
                </c:pt>
                <c:pt idx="1">
                  <c:v>0.28750000000000003</c:v>
                </c:pt>
                <c:pt idx="2">
                  <c:v>0.28340000000000004</c:v>
                </c:pt>
                <c:pt idx="3">
                  <c:v>0.27930000000000005</c:v>
                </c:pt>
                <c:pt idx="4">
                  <c:v>0.2752</c:v>
                </c:pt>
                <c:pt idx="5">
                  <c:v>0.27110000000000001</c:v>
                </c:pt>
                <c:pt idx="6">
                  <c:v>0.26700000000000002</c:v>
                </c:pt>
                <c:pt idx="7">
                  <c:v>0.26290000000000002</c:v>
                </c:pt>
                <c:pt idx="8">
                  <c:v>0.25880000000000003</c:v>
                </c:pt>
                <c:pt idx="9">
                  <c:v>0.25469999999999998</c:v>
                </c:pt>
                <c:pt idx="10">
                  <c:v>0.25059999999999999</c:v>
                </c:pt>
                <c:pt idx="11">
                  <c:v>0.24650000000000002</c:v>
                </c:pt>
                <c:pt idx="12">
                  <c:v>0.24240000000000003</c:v>
                </c:pt>
                <c:pt idx="13">
                  <c:v>0.23830000000000001</c:v>
                </c:pt>
                <c:pt idx="14">
                  <c:v>0.23420000000000002</c:v>
                </c:pt>
                <c:pt idx="15">
                  <c:v>0.2301</c:v>
                </c:pt>
                <c:pt idx="16">
                  <c:v>0.22600000000000001</c:v>
                </c:pt>
                <c:pt idx="17">
                  <c:v>0.22190000000000001</c:v>
                </c:pt>
                <c:pt idx="18">
                  <c:v>0.21780000000000002</c:v>
                </c:pt>
                <c:pt idx="19">
                  <c:v>0.21370000000000003</c:v>
                </c:pt>
              </c:numCache>
            </c:numRef>
          </c:val>
          <c:smooth val="0"/>
          <c:extLst>
            <c:ext xmlns:c16="http://schemas.microsoft.com/office/drawing/2014/chart" uri="{C3380CC4-5D6E-409C-BE32-E72D297353CC}">
              <c16:uniqueId val="{00000001-D556-499C-A639-BEDDE81261F1}"/>
            </c:ext>
          </c:extLst>
        </c:ser>
        <c:dLbls>
          <c:showLegendKey val="0"/>
          <c:showVal val="0"/>
          <c:showCatName val="0"/>
          <c:showSerName val="0"/>
          <c:showPercent val="0"/>
          <c:showBubbleSize val="0"/>
        </c:dLbls>
        <c:smooth val="0"/>
        <c:axId val="98743040"/>
        <c:axId val="98744576"/>
      </c:lineChart>
      <c:catAx>
        <c:axId val="98743040"/>
        <c:scaling>
          <c:orientation val="minMax"/>
        </c:scaling>
        <c:delete val="1"/>
        <c:axPos val="b"/>
        <c:numFmt formatCode="General" sourceLinked="1"/>
        <c:majorTickMark val="out"/>
        <c:minorTickMark val="none"/>
        <c:tickLblPos val="none"/>
        <c:crossAx val="98744576"/>
        <c:crosses val="autoZero"/>
        <c:auto val="1"/>
        <c:lblAlgn val="ctr"/>
        <c:lblOffset val="100"/>
        <c:tickLblSkip val="2"/>
        <c:tickMarkSkip val="1"/>
        <c:noMultiLvlLbl val="0"/>
      </c:catAx>
      <c:valAx>
        <c:axId val="98744576"/>
        <c:scaling>
          <c:orientation val="minMax"/>
        </c:scaling>
        <c:delete val="1"/>
        <c:axPos val="l"/>
        <c:numFmt formatCode="General" sourceLinked="1"/>
        <c:majorTickMark val="out"/>
        <c:minorTickMark val="none"/>
        <c:tickLblPos val="none"/>
        <c:crossAx val="98743040"/>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36604203959952E-2"/>
          <c:y val="0.12017390851579"/>
          <c:w val="0.88988722999709291"/>
          <c:h val="0.74605461840015919"/>
        </c:manualLayout>
      </c:layout>
      <c:lineChart>
        <c:grouping val="standard"/>
        <c:varyColors val="0"/>
        <c:ser>
          <c:idx val="0"/>
          <c:order val="0"/>
          <c:tx>
            <c:strRef>
              <c:f>data3.3!$M$4</c:f>
              <c:strCache>
                <c:ptCount val="1"/>
                <c:pt idx="0">
                  <c:v>Share</c:v>
                </c:pt>
              </c:strCache>
            </c:strRef>
          </c:tx>
          <c:spPr>
            <a:ln w="38100" cmpd="sng">
              <a:noFill/>
              <a:prstDash val="solid"/>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data3.3!$M$5:$M$54</c:f>
              <c:numCache>
                <c:formatCode>General</c:formatCode>
                <c:ptCount val="50"/>
                <c:pt idx="0">
                  <c:v>0.27744201090472204</c:v>
                </c:pt>
                <c:pt idx="1">
                  <c:v>0.27844553441491898</c:v>
                </c:pt>
                <c:pt idx="2">
                  <c:v>0.27536819110704114</c:v>
                </c:pt>
                <c:pt idx="3">
                  <c:v>0.27209672723536205</c:v>
                </c:pt>
                <c:pt idx="4">
                  <c:v>0.27297368334592809</c:v>
                </c:pt>
                <c:pt idx="5">
                  <c:v>0.27616369884411102</c:v>
                </c:pt>
                <c:pt idx="6">
                  <c:v>0.27145045577952703</c:v>
                </c:pt>
                <c:pt idx="7">
                  <c:v>0.26772220752109599</c:v>
                </c:pt>
                <c:pt idx="8">
                  <c:v>0.26340570974741506</c:v>
                </c:pt>
                <c:pt idx="9">
                  <c:v>0.25136258009999307</c:v>
                </c:pt>
                <c:pt idx="10">
                  <c:v>0.24075138431345103</c:v>
                </c:pt>
                <c:pt idx="11">
                  <c:v>0.23942383262419004</c:v>
                </c:pt>
                <c:pt idx="12">
                  <c:v>0.24169180361972101</c:v>
                </c:pt>
                <c:pt idx="13">
                  <c:v>0.23618109683756602</c:v>
                </c:pt>
                <c:pt idx="14">
                  <c:v>0.21939794991566103</c:v>
                </c:pt>
                <c:pt idx="15">
                  <c:v>0.22051017584463301</c:v>
                </c:pt>
                <c:pt idx="16">
                  <c:v>0.21996077101898501</c:v>
                </c:pt>
                <c:pt idx="17">
                  <c:v>0.21804528597424705</c:v>
                </c:pt>
                <c:pt idx="18">
                  <c:v>0.21600765022461399</c:v>
                </c:pt>
                <c:pt idx="19">
                  <c:v>0.20692816666482602</c:v>
                </c:pt>
                <c:pt idx="20">
                  <c:v>0.204120978431136</c:v>
                </c:pt>
                <c:pt idx="21">
                  <c:v>0.19361709245402903</c:v>
                </c:pt>
                <c:pt idx="22">
                  <c:v>0.18883473637572004</c:v>
                </c:pt>
                <c:pt idx="23">
                  <c:v>0.18956944885221608</c:v>
                </c:pt>
                <c:pt idx="24">
                  <c:v>0.18273835772374403</c:v>
                </c:pt>
                <c:pt idx="25">
                  <c:v>0.17644811709592506</c:v>
                </c:pt>
                <c:pt idx="26">
                  <c:v>0.17248844134472205</c:v>
                </c:pt>
                <c:pt idx="27">
                  <c:v>0.16997323106715004</c:v>
                </c:pt>
                <c:pt idx="28">
                  <c:v>0.16650619364156502</c:v>
                </c:pt>
                <c:pt idx="29">
                  <c:v>0.16161736096522902</c:v>
                </c:pt>
                <c:pt idx="30">
                  <c:v>0.15749164928857501</c:v>
                </c:pt>
                <c:pt idx="31">
                  <c:v>0.15450624040026906</c:v>
                </c:pt>
                <c:pt idx="32">
                  <c:v>0.15132979683158301</c:v>
                </c:pt>
                <c:pt idx="33">
                  <c:v>0.14891811253729509</c:v>
                </c:pt>
                <c:pt idx="34">
                  <c:v>0.14698585641576503</c:v>
                </c:pt>
                <c:pt idx="35">
                  <c:v>0.14399204731513304</c:v>
                </c:pt>
                <c:pt idx="36">
                  <c:v>0.14187510690113</c:v>
                </c:pt>
                <c:pt idx="37">
                  <c:v>0.13944254744699405</c:v>
                </c:pt>
                <c:pt idx="38">
                  <c:v>0.13428635662400301</c:v>
                </c:pt>
                <c:pt idx="39">
                  <c:v>0.13099366392229803</c:v>
                </c:pt>
                <c:pt idx="40">
                  <c:v>0.12471743055239499</c:v>
                </c:pt>
                <c:pt idx="41">
                  <c:v>0.117069839881541</c:v>
                </c:pt>
                <c:pt idx="42">
                  <c:v>0.11161624320187102</c:v>
                </c:pt>
                <c:pt idx="43">
                  <c:v>0.10891315098718003</c:v>
                </c:pt>
                <c:pt idx="44">
                  <c:v>0.10640000598341103</c:v>
                </c:pt>
                <c:pt idx="45">
                  <c:v>0.10401434376538501</c:v>
                </c:pt>
                <c:pt idx="46">
                  <c:v>0.10086629166121602</c:v>
                </c:pt>
                <c:pt idx="47">
                  <c:v>9.8004240076029148E-2</c:v>
                </c:pt>
                <c:pt idx="48">
                  <c:v>9.0568547554794501E-2</c:v>
                </c:pt>
                <c:pt idx="49">
                  <c:v>8.8769748650043626E-2</c:v>
                </c:pt>
              </c:numCache>
            </c:numRef>
          </c:val>
          <c:smooth val="0"/>
          <c:extLst>
            <c:ext xmlns:c16="http://schemas.microsoft.com/office/drawing/2014/chart" uri="{C3380CC4-5D6E-409C-BE32-E72D297353CC}">
              <c16:uniqueId val="{00000000-4BFC-4294-A034-1D765E696E0E}"/>
            </c:ext>
          </c:extLst>
        </c:ser>
        <c:ser>
          <c:idx val="1"/>
          <c:order val="1"/>
          <c:tx>
            <c:strRef>
              <c:f>data3.3!$N$4</c:f>
              <c:strCache>
                <c:ptCount val="1"/>
                <c:pt idx="0">
                  <c:v>Forecast</c:v>
                </c:pt>
              </c:strCache>
            </c:strRef>
          </c:tx>
          <c:spPr>
            <a:ln w="38100">
              <a:noFill/>
              <a:prstDash val="sysDash"/>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data3.3!$N$5:$N$54</c:f>
              <c:numCache>
                <c:formatCode>General</c:formatCode>
                <c:ptCount val="50"/>
                <c:pt idx="20">
                  <c:v>0.20960000000000001</c:v>
                </c:pt>
                <c:pt idx="21">
                  <c:v>0.20550000000000002</c:v>
                </c:pt>
                <c:pt idx="22">
                  <c:v>0.20140000000000002</c:v>
                </c:pt>
                <c:pt idx="23">
                  <c:v>0.1973</c:v>
                </c:pt>
                <c:pt idx="24">
                  <c:v>0.19320000000000001</c:v>
                </c:pt>
                <c:pt idx="25">
                  <c:v>0.18910000000000002</c:v>
                </c:pt>
                <c:pt idx="26">
                  <c:v>0.18500000000000003</c:v>
                </c:pt>
                <c:pt idx="27">
                  <c:v>0.18090000000000003</c:v>
                </c:pt>
                <c:pt idx="28">
                  <c:v>0.17680000000000001</c:v>
                </c:pt>
                <c:pt idx="29">
                  <c:v>0.17270000000000002</c:v>
                </c:pt>
                <c:pt idx="30">
                  <c:v>0.1686</c:v>
                </c:pt>
                <c:pt idx="31">
                  <c:v>0.16450000000000001</c:v>
                </c:pt>
                <c:pt idx="32">
                  <c:v>0.16040000000000001</c:v>
                </c:pt>
                <c:pt idx="33">
                  <c:v>0.15630000000000002</c:v>
                </c:pt>
                <c:pt idx="34">
                  <c:v>0.15220000000000003</c:v>
                </c:pt>
                <c:pt idx="35">
                  <c:v>0.14810000000000001</c:v>
                </c:pt>
                <c:pt idx="36">
                  <c:v>0.14400000000000002</c:v>
                </c:pt>
                <c:pt idx="37">
                  <c:v>0.13990000000000002</c:v>
                </c:pt>
                <c:pt idx="38">
                  <c:v>0.1358</c:v>
                </c:pt>
                <c:pt idx="39">
                  <c:v>0.13170000000000001</c:v>
                </c:pt>
                <c:pt idx="40">
                  <c:v>0.12759999999999999</c:v>
                </c:pt>
                <c:pt idx="41">
                  <c:v>0.12350000000000001</c:v>
                </c:pt>
                <c:pt idx="42">
                  <c:v>0.11940000000000001</c:v>
                </c:pt>
                <c:pt idx="43">
                  <c:v>0.1153</c:v>
                </c:pt>
                <c:pt idx="44">
                  <c:v>0.11120000000000001</c:v>
                </c:pt>
                <c:pt idx="45">
                  <c:v>0.10710000000000001</c:v>
                </c:pt>
                <c:pt idx="46">
                  <c:v>0.10300000000000001</c:v>
                </c:pt>
                <c:pt idx="47">
                  <c:v>9.8900000000000418E-2</c:v>
                </c:pt>
                <c:pt idx="48">
                  <c:v>9.4800000000000204E-2</c:v>
                </c:pt>
                <c:pt idx="49">
                  <c:v>9.0700000000000211E-2</c:v>
                </c:pt>
              </c:numCache>
            </c:numRef>
          </c:val>
          <c:smooth val="0"/>
          <c:extLst>
            <c:ext xmlns:c16="http://schemas.microsoft.com/office/drawing/2014/chart" uri="{C3380CC4-5D6E-409C-BE32-E72D297353CC}">
              <c16:uniqueId val="{00000001-4BFC-4294-A034-1D765E696E0E}"/>
            </c:ext>
          </c:extLst>
        </c:ser>
        <c:ser>
          <c:idx val="2"/>
          <c:order val="2"/>
          <c:tx>
            <c:strRef>
              <c:f>data3.3!$O$4</c:f>
              <c:strCache>
                <c:ptCount val="1"/>
                <c:pt idx="0">
                  <c:v>Fitted trendline</c:v>
                </c:pt>
              </c:strCache>
            </c:strRef>
          </c:tx>
          <c:spPr>
            <a:ln w="38100">
              <a:solidFill>
                <a:srgbClr val="D2533C">
                  <a:lumMod val="75000"/>
                </a:srgbClr>
              </a:solidFill>
              <a:prstDash val="solid"/>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data3.3!$O$5:$O$54</c:f>
              <c:numCache>
                <c:formatCode>General</c:formatCode>
                <c:ptCount val="50"/>
                <c:pt idx="0">
                  <c:v>0.29160000000000003</c:v>
                </c:pt>
                <c:pt idx="1">
                  <c:v>0.28750000000000003</c:v>
                </c:pt>
                <c:pt idx="2">
                  <c:v>0.28340000000000004</c:v>
                </c:pt>
                <c:pt idx="3">
                  <c:v>0.27930000000000005</c:v>
                </c:pt>
                <c:pt idx="4">
                  <c:v>0.2752</c:v>
                </c:pt>
                <c:pt idx="5">
                  <c:v>0.27110000000000001</c:v>
                </c:pt>
                <c:pt idx="6">
                  <c:v>0.26700000000000002</c:v>
                </c:pt>
                <c:pt idx="7">
                  <c:v>0.26290000000000002</c:v>
                </c:pt>
                <c:pt idx="8">
                  <c:v>0.25880000000000003</c:v>
                </c:pt>
                <c:pt idx="9">
                  <c:v>0.25469999999999998</c:v>
                </c:pt>
                <c:pt idx="10">
                  <c:v>0.25059999999999999</c:v>
                </c:pt>
                <c:pt idx="11">
                  <c:v>0.24650000000000002</c:v>
                </c:pt>
                <c:pt idx="12">
                  <c:v>0.24240000000000003</c:v>
                </c:pt>
                <c:pt idx="13">
                  <c:v>0.23830000000000001</c:v>
                </c:pt>
                <c:pt idx="14">
                  <c:v>0.23420000000000002</c:v>
                </c:pt>
                <c:pt idx="15">
                  <c:v>0.2301</c:v>
                </c:pt>
                <c:pt idx="16">
                  <c:v>0.22600000000000001</c:v>
                </c:pt>
                <c:pt idx="17">
                  <c:v>0.22190000000000001</c:v>
                </c:pt>
                <c:pt idx="18">
                  <c:v>0.21780000000000002</c:v>
                </c:pt>
                <c:pt idx="19">
                  <c:v>0.21370000000000003</c:v>
                </c:pt>
              </c:numCache>
            </c:numRef>
          </c:val>
          <c:smooth val="0"/>
          <c:extLst>
            <c:ext xmlns:c16="http://schemas.microsoft.com/office/drawing/2014/chart" uri="{C3380CC4-5D6E-409C-BE32-E72D297353CC}">
              <c16:uniqueId val="{00000002-4BFC-4294-A034-1D765E696E0E}"/>
            </c:ext>
          </c:extLst>
        </c:ser>
        <c:dLbls>
          <c:showLegendKey val="0"/>
          <c:showVal val="0"/>
          <c:showCatName val="0"/>
          <c:showSerName val="0"/>
          <c:showPercent val="0"/>
          <c:showBubbleSize val="0"/>
        </c:dLbls>
        <c:smooth val="0"/>
        <c:axId val="100478336"/>
        <c:axId val="100484224"/>
      </c:lineChart>
      <c:catAx>
        <c:axId val="100478336"/>
        <c:scaling>
          <c:orientation val="minMax"/>
        </c:scaling>
        <c:delete val="1"/>
        <c:axPos val="b"/>
        <c:numFmt formatCode="General" sourceLinked="1"/>
        <c:majorTickMark val="out"/>
        <c:minorTickMark val="none"/>
        <c:tickLblPos val="none"/>
        <c:crossAx val="100484224"/>
        <c:crosses val="autoZero"/>
        <c:auto val="1"/>
        <c:lblAlgn val="ctr"/>
        <c:lblOffset val="100"/>
        <c:tickLblSkip val="2"/>
        <c:tickMarkSkip val="1"/>
        <c:noMultiLvlLbl val="0"/>
      </c:catAx>
      <c:valAx>
        <c:axId val="100484224"/>
        <c:scaling>
          <c:orientation val="minMax"/>
        </c:scaling>
        <c:delete val="1"/>
        <c:axPos val="l"/>
        <c:numFmt formatCode="General" sourceLinked="1"/>
        <c:majorTickMark val="out"/>
        <c:minorTickMark val="none"/>
        <c:tickLblPos val="none"/>
        <c:crossAx val="100478336"/>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0.08333</cdr:x>
      <cdr:y>0.95094</cdr:y>
    </cdr:from>
    <cdr:to>
      <cdr:x>0.97553</cdr:x>
      <cdr:y>1</cdr:y>
    </cdr:to>
    <cdr:sp macro="" textlink="">
      <cdr:nvSpPr>
        <cdr:cNvPr id="2" name="TextBox 1"/>
        <cdr:cNvSpPr txBox="1"/>
      </cdr:nvSpPr>
      <cdr:spPr>
        <a:xfrm xmlns:a="http://schemas.openxmlformats.org/drawingml/2006/main">
          <a:off x="685800" y="5217212"/>
          <a:ext cx="7342449" cy="2691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200" i="1" dirty="0">
              <a:effectLst/>
            </a:rPr>
            <a:t>Source:</a:t>
          </a:r>
          <a:r>
            <a:rPr lang="en-US" sz="1200" dirty="0">
              <a:effectLst/>
            </a:rPr>
            <a:t> Bureau of Labor Statistics</a:t>
          </a:r>
        </a:p>
        <a:p xmlns:a="http://schemas.openxmlformats.org/drawingml/2006/main">
          <a:endParaRPr 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D7B394-E073-4E59-81DB-043B6263E67C}" type="datetimeFigureOut">
              <a:rPr lang="en-US" smtClean="0"/>
              <a:t>5/25/2020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7E73B8-353B-414A-A0B9-3C2622115136}" type="slidenum">
              <a:rPr lang="en-US" smtClean="0"/>
              <a:t>‹#›</a:t>
            </a:fld>
            <a:endParaRPr lang="en-US"/>
          </a:p>
        </p:txBody>
      </p:sp>
    </p:spTree>
    <p:extLst>
      <p:ext uri="{BB962C8B-B14F-4D97-AF65-F5344CB8AC3E}">
        <p14:creationId xmlns:p14="http://schemas.microsoft.com/office/powerpoint/2010/main" val="2185266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EF295AD-5B97-47BD-ABA4-214A8C86A43B}" type="datetimeFigureOut">
              <a:rPr lang="en-US" smtClean="0"/>
              <a:t>5/25/2020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5473155-B6B8-4B01-97E6-BF8D045254C7}" type="slidenum">
              <a:rPr lang="en-US" smtClean="0"/>
              <a:t>‹#›</a:t>
            </a:fld>
            <a:endParaRPr lang="en-US"/>
          </a:p>
        </p:txBody>
      </p:sp>
    </p:spTree>
    <p:extLst>
      <p:ext uri="{BB962C8B-B14F-4D97-AF65-F5344CB8AC3E}">
        <p14:creationId xmlns:p14="http://schemas.microsoft.com/office/powerpoint/2010/main" val="342046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73155-B6B8-4B01-97E6-BF8D045254C7}" type="slidenum">
              <a:rPr lang="en-US" smtClean="0"/>
              <a:t>22</a:t>
            </a:fld>
            <a:endParaRPr lang="en-US"/>
          </a:p>
        </p:txBody>
      </p:sp>
    </p:spTree>
    <p:extLst>
      <p:ext uri="{BB962C8B-B14F-4D97-AF65-F5344CB8AC3E}">
        <p14:creationId xmlns:p14="http://schemas.microsoft.com/office/powerpoint/2010/main" val="24268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C02BA-01BE-42D1-9A2E-2DDE28D0008F}" type="slidenum">
              <a:rPr lang="en-ZA" smtClean="0"/>
              <a:t>34</a:t>
            </a:fld>
            <a:endParaRPr lang="en-ZA"/>
          </a:p>
        </p:txBody>
      </p:sp>
    </p:spTree>
    <p:extLst>
      <p:ext uri="{BB962C8B-B14F-4D97-AF65-F5344CB8AC3E}">
        <p14:creationId xmlns:p14="http://schemas.microsoft.com/office/powerpoint/2010/main" val="369303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BFA61F-DFBB-4E7C-ADDF-E7E7DBFB536E}" type="datetime1">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274226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A93C2A-67AA-454F-936E-BEC1B762CB4D}" type="datetime1">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122620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A3DB52-5481-4003-A436-56C169CB81C7}" type="datetime1">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127518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63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EF7E06-5879-41DE-9458-627BC3C2DB38}" type="datetime1">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314371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E770D8-3510-41A1-861E-7DC47A754D0A}" type="datetime1">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193061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10966D-2DB6-4907-981B-2073E6C8855F}" type="datetime1">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287595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E60E94-7037-471E-8BC3-536B3F8E9B26}" type="datetime1">
              <a:rPr lang="en-US" smtClean="0"/>
              <a:t>5/25/2020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260013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CB518D-8C2A-44A6-9A0F-0F52EFE56BE4}" type="datetime1">
              <a:rPr lang="en-US" smtClean="0"/>
              <a:t>5/25/2020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298242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5AE76-CAC9-498F-9A38-6AEC0081D788}" type="datetime1">
              <a:rPr lang="en-US" smtClean="0"/>
              <a:t>5/25/2020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1687445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5CCA5E-CAFA-4394-9B17-4D5946AEDBA8}" type="datetime1">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2533972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46466C-D56C-45F4-A679-8A3758E1D747}" type="datetime1">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378350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799D3-48FC-4AC5-8486-73841A83D572}" type="datetime1">
              <a:rPr lang="en-US" smtClean="0"/>
              <a:t>5/25/2020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77272-7F0D-4D88-A49C-E33188C27637}" type="slidenum">
              <a:rPr lang="en-US" smtClean="0"/>
              <a:t>‹#›</a:t>
            </a:fld>
            <a:endParaRPr lang="en-US"/>
          </a:p>
        </p:txBody>
      </p:sp>
    </p:spTree>
    <p:extLst>
      <p:ext uri="{BB962C8B-B14F-4D97-AF65-F5344CB8AC3E}">
        <p14:creationId xmlns:p14="http://schemas.microsoft.com/office/powerpoint/2010/main" val="1870357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piie.com/blogs/trade-investment-policy-watch/public-comment-trump-administration-report-significant-trade"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63575"/>
            <a:ext cx="8458200" cy="1470025"/>
          </a:xfrm>
        </p:spPr>
        <p:txBody>
          <a:bodyPr>
            <a:normAutofit fontScale="90000"/>
          </a:bodyPr>
          <a:lstStyle/>
          <a:p>
            <a:r>
              <a:rPr lang="en-US" sz="4900" i="1" dirty="0"/>
              <a:t>Inequality in America: </a:t>
            </a:r>
            <a:br>
              <a:rPr lang="en-US" i="1" dirty="0"/>
            </a:br>
            <a:r>
              <a:rPr lang="en-US" i="1" dirty="0"/>
              <a:t>Achieving An Economy </a:t>
            </a:r>
            <a:br>
              <a:rPr lang="en-US" i="1" dirty="0"/>
            </a:br>
            <a:r>
              <a:rPr lang="en-US" i="1" dirty="0"/>
              <a:t>That Works for All</a:t>
            </a:r>
            <a:endParaRPr lang="en-US" sz="3600" dirty="0">
              <a:solidFill>
                <a:schemeClr val="tx1">
                  <a:lumMod val="65000"/>
                  <a:lumOff val="35000"/>
                </a:schemeClr>
              </a:solidFill>
            </a:endParaRPr>
          </a:p>
        </p:txBody>
      </p:sp>
      <p:sp>
        <p:nvSpPr>
          <p:cNvPr id="3" name="Subtitle 2"/>
          <p:cNvSpPr>
            <a:spLocks noGrp="1"/>
          </p:cNvSpPr>
          <p:nvPr>
            <p:ph type="subTitle" idx="1"/>
          </p:nvPr>
        </p:nvSpPr>
        <p:spPr>
          <a:xfrm>
            <a:off x="533400" y="2819400"/>
            <a:ext cx="7848600" cy="3886200"/>
          </a:xfrm>
        </p:spPr>
        <p:txBody>
          <a:bodyPr>
            <a:normAutofit fontScale="70000" lnSpcReduction="20000"/>
          </a:bodyPr>
          <a:lstStyle/>
          <a:p>
            <a:r>
              <a:rPr lang="en-US" sz="6300" dirty="0">
                <a:solidFill>
                  <a:schemeClr val="tx1">
                    <a:lumMod val="65000"/>
                    <a:lumOff val="35000"/>
                  </a:schemeClr>
                </a:solidFill>
              </a:rPr>
              <a:t>Jeffrey Frankel</a:t>
            </a:r>
          </a:p>
          <a:p>
            <a:r>
              <a:rPr lang="en-US" sz="4000" dirty="0" err="1">
                <a:solidFill>
                  <a:schemeClr val="tx1">
                    <a:lumMod val="65000"/>
                    <a:lumOff val="35000"/>
                  </a:schemeClr>
                </a:solidFill>
              </a:rPr>
              <a:t>Harpel</a:t>
            </a:r>
            <a:r>
              <a:rPr lang="en-US" sz="4000" dirty="0">
                <a:solidFill>
                  <a:schemeClr val="tx1">
                    <a:lumMod val="65000"/>
                    <a:lumOff val="35000"/>
                  </a:schemeClr>
                </a:solidFill>
              </a:rPr>
              <a:t> Professor of Capital Formation &amp; Growth</a:t>
            </a:r>
            <a:br>
              <a:rPr lang="en-US" dirty="0">
                <a:solidFill>
                  <a:schemeClr val="tx1">
                    <a:lumMod val="65000"/>
                    <a:lumOff val="35000"/>
                  </a:schemeClr>
                </a:solidFill>
              </a:rPr>
            </a:br>
            <a:br>
              <a:rPr lang="en-US" dirty="0">
                <a:solidFill>
                  <a:schemeClr val="tx1">
                    <a:lumMod val="65000"/>
                    <a:lumOff val="35000"/>
                  </a:schemeClr>
                </a:solidFill>
              </a:rPr>
            </a:br>
            <a:br>
              <a:rPr lang="en-US" dirty="0">
                <a:solidFill>
                  <a:schemeClr val="tx1">
                    <a:lumMod val="65000"/>
                    <a:lumOff val="35000"/>
                  </a:schemeClr>
                </a:solidFill>
              </a:rPr>
            </a:br>
            <a:endParaRPr lang="en-US" dirty="0">
              <a:solidFill>
                <a:schemeClr val="tx1">
                  <a:lumMod val="65000"/>
                  <a:lumOff val="35000"/>
                </a:schemeClr>
              </a:solidFill>
            </a:endParaRPr>
          </a:p>
          <a:p>
            <a:endParaRPr lang="en-US" sz="1500" dirty="0">
              <a:solidFill>
                <a:schemeClr val="tx1">
                  <a:lumMod val="65000"/>
                  <a:lumOff val="35000"/>
                </a:schemeClr>
              </a:solidFill>
            </a:endParaRPr>
          </a:p>
          <a:p>
            <a:r>
              <a:rPr lang="en-US" sz="4000" dirty="0"/>
              <a:t>Equity Group Discussion, with 2020 ALI Fellows</a:t>
            </a:r>
          </a:p>
          <a:p>
            <a:r>
              <a:rPr lang="en-US" sz="4000" dirty="0">
                <a:solidFill>
                  <a:schemeClr val="tx1">
                    <a:lumMod val="65000"/>
                    <a:lumOff val="35000"/>
                  </a:schemeClr>
                </a:solidFill>
              </a:rPr>
              <a:t>Advanced Leadership Initiative</a:t>
            </a:r>
          </a:p>
          <a:p>
            <a:r>
              <a:rPr lang="en-US" sz="4000" dirty="0">
                <a:solidFill>
                  <a:schemeClr val="tx1">
                    <a:lumMod val="65000"/>
                    <a:lumOff val="35000"/>
                  </a:schemeClr>
                </a:solidFill>
              </a:rPr>
              <a:t>May 26, 2020</a:t>
            </a:r>
          </a:p>
          <a:p>
            <a:endParaRPr lang="en-US" sz="1600" dirty="0">
              <a:solidFill>
                <a:schemeClr val="tx1">
                  <a:lumMod val="65000"/>
                  <a:lumOff val="35000"/>
                </a:schemeClr>
              </a:solidFill>
            </a:endParaRPr>
          </a:p>
          <a:p>
            <a:r>
              <a:rPr lang="en-US" sz="1600" dirty="0">
                <a:solidFill>
                  <a:schemeClr val="tx1">
                    <a:lumMod val="65000"/>
                    <a:lumOff val="35000"/>
                  </a:schemeClr>
                </a:solidFill>
              </a:rPr>
              <a:t>Based on Economic Policy Forum, Northeastern University, Sept. 2017</a:t>
            </a:r>
          </a:p>
          <a:p>
            <a:endParaRPr lang="en-US" sz="4100" dirty="0"/>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475" y="3971925"/>
            <a:ext cx="28384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8677272-7F0D-4D88-A49C-E33188C27637}" type="slidenum">
              <a:rPr lang="en-US" smtClean="0"/>
              <a:t>1</a:t>
            </a:fld>
            <a:endParaRPr lang="en-US" dirty="0"/>
          </a:p>
        </p:txBody>
      </p:sp>
    </p:spTree>
    <p:extLst>
      <p:ext uri="{BB962C8B-B14F-4D97-AF65-F5344CB8AC3E}">
        <p14:creationId xmlns:p14="http://schemas.microsoft.com/office/powerpoint/2010/main" val="180525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68362"/>
          </a:xfrm>
        </p:spPr>
        <p:txBody>
          <a:bodyPr>
            <a:normAutofit/>
          </a:bodyPr>
          <a:lstStyle/>
          <a:p>
            <a:r>
              <a:rPr lang="en-US" sz="2800" dirty="0"/>
              <a:t>3. The trend in years of education slowed during 1981-2012.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42" y="1905000"/>
            <a:ext cx="7479858" cy="4799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979584" y="6550223"/>
            <a:ext cx="2800254" cy="276999"/>
          </a:xfrm>
          <a:prstGeom prst="rect">
            <a:avLst/>
          </a:prstGeom>
        </p:spPr>
        <p:txBody>
          <a:bodyPr wrap="none">
            <a:spAutoFit/>
          </a:bodyPr>
          <a:lstStyle/>
          <a:p>
            <a:r>
              <a:rPr lang="en-US" sz="1200" dirty="0">
                <a:solidFill>
                  <a:schemeClr val="tx1">
                    <a:lumMod val="95000"/>
                    <a:lumOff val="5000"/>
                  </a:schemeClr>
                </a:solidFill>
              </a:rPr>
              <a:t>Jason Furman, CEA, Oct. 17, 2016, Fig.11. </a:t>
            </a:r>
            <a:endParaRPr lang="en-US" sz="1200" dirty="0"/>
          </a:p>
        </p:txBody>
      </p:sp>
      <p:sp>
        <p:nvSpPr>
          <p:cNvPr id="7" name="Rectangle 6"/>
          <p:cNvSpPr/>
          <p:nvPr/>
        </p:nvSpPr>
        <p:spPr>
          <a:xfrm>
            <a:off x="6140604" y="3549804"/>
            <a:ext cx="1869294" cy="861774"/>
          </a:xfrm>
          <a:prstGeom prst="rect">
            <a:avLst/>
          </a:prstGeom>
          <a:solidFill>
            <a:schemeClr val="bg1"/>
          </a:solidFill>
        </p:spPr>
        <p:txBody>
          <a:bodyPr wrap="none">
            <a:spAutoFit/>
          </a:bodyPr>
          <a:lstStyle/>
          <a:p>
            <a:pPr algn="ctr"/>
            <a:r>
              <a:rPr lang="en-US" b="1" dirty="0">
                <a:solidFill>
                  <a:schemeClr val="accent6">
                    <a:lumMod val="75000"/>
                  </a:schemeClr>
                </a:solidFill>
              </a:rPr>
              <a:t>Trend</a:t>
            </a:r>
            <a:br>
              <a:rPr lang="en-US" b="1" dirty="0">
                <a:solidFill>
                  <a:schemeClr val="accent6">
                    <a:lumMod val="75000"/>
                  </a:schemeClr>
                </a:solidFill>
              </a:rPr>
            </a:br>
            <a:r>
              <a:rPr lang="en-US" b="1" dirty="0">
                <a:solidFill>
                  <a:schemeClr val="accent6">
                    <a:lumMod val="75000"/>
                  </a:schemeClr>
                </a:solidFill>
              </a:rPr>
              <a:t>1981 – 2012</a:t>
            </a:r>
            <a:br>
              <a:rPr lang="en-US" sz="1400" b="1" dirty="0">
                <a:solidFill>
                  <a:schemeClr val="accent6">
                    <a:lumMod val="75000"/>
                  </a:schemeClr>
                </a:solidFill>
              </a:rPr>
            </a:br>
            <a:r>
              <a:rPr lang="en-US" sz="1400" dirty="0">
                <a:solidFill>
                  <a:schemeClr val="accent6">
                    <a:lumMod val="75000"/>
                  </a:schemeClr>
                </a:solidFill>
              </a:rPr>
              <a:t>= 1951+30 to 1982+30.</a:t>
            </a:r>
          </a:p>
        </p:txBody>
      </p:sp>
      <p:sp>
        <p:nvSpPr>
          <p:cNvPr id="8" name="Rectangle 7"/>
          <p:cNvSpPr/>
          <p:nvPr/>
        </p:nvSpPr>
        <p:spPr>
          <a:xfrm>
            <a:off x="2267808" y="3405426"/>
            <a:ext cx="2021694" cy="861774"/>
          </a:xfrm>
          <a:prstGeom prst="rect">
            <a:avLst/>
          </a:prstGeom>
          <a:solidFill>
            <a:schemeClr val="bg1"/>
          </a:solidFill>
          <a:ln>
            <a:noFill/>
          </a:ln>
        </p:spPr>
        <p:txBody>
          <a:bodyPr wrap="square">
            <a:spAutoFit/>
          </a:bodyPr>
          <a:lstStyle/>
          <a:p>
            <a:pPr algn="ctr"/>
            <a:r>
              <a:rPr lang="en-US" b="1" dirty="0">
                <a:solidFill>
                  <a:srgbClr val="0070C0"/>
                </a:solidFill>
              </a:rPr>
              <a:t>Trend</a:t>
            </a:r>
            <a:br>
              <a:rPr lang="en-US" b="1" dirty="0">
                <a:solidFill>
                  <a:srgbClr val="0070C0"/>
                </a:solidFill>
              </a:rPr>
            </a:br>
            <a:r>
              <a:rPr lang="en-US" b="1" dirty="0">
                <a:solidFill>
                  <a:srgbClr val="0070C0"/>
                </a:solidFill>
              </a:rPr>
              <a:t>1906 – 1981</a:t>
            </a:r>
            <a:br>
              <a:rPr lang="en-US" sz="1400" b="1" dirty="0">
                <a:solidFill>
                  <a:srgbClr val="0070C0"/>
                </a:solidFill>
              </a:rPr>
            </a:br>
            <a:r>
              <a:rPr lang="en-US" sz="1400" dirty="0">
                <a:solidFill>
                  <a:srgbClr val="0070C0"/>
                </a:solidFill>
              </a:rPr>
              <a:t>= 1876+30 to 1951+30.</a:t>
            </a:r>
          </a:p>
        </p:txBody>
      </p:sp>
      <p:sp>
        <p:nvSpPr>
          <p:cNvPr id="4" name="Rectangle 3"/>
          <p:cNvSpPr/>
          <p:nvPr/>
        </p:nvSpPr>
        <p:spPr>
          <a:xfrm>
            <a:off x="457200" y="1459468"/>
            <a:ext cx="8305800" cy="369332"/>
          </a:xfrm>
          <a:prstGeom prst="rect">
            <a:avLst/>
          </a:prstGeom>
        </p:spPr>
        <p:txBody>
          <a:bodyPr wrap="square">
            <a:spAutoFit/>
          </a:bodyPr>
          <a:lstStyle/>
          <a:p>
            <a:r>
              <a:rPr lang="en-US" dirty="0"/>
              <a:t>Average Years of Schooling at Age 30, U.S. Native-Born, by Year of Birth, 1876-1982</a:t>
            </a:r>
          </a:p>
        </p:txBody>
      </p:sp>
      <p:cxnSp>
        <p:nvCxnSpPr>
          <p:cNvPr id="9" name="Straight Arrow Connector 8"/>
          <p:cNvCxnSpPr/>
          <p:nvPr/>
        </p:nvCxnSpPr>
        <p:spPr>
          <a:xfrm flipV="1">
            <a:off x="5943600" y="3276600"/>
            <a:ext cx="19050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8677272-7F0D-4D88-A49C-E33188C27637}" type="slidenum">
              <a:rPr lang="en-US" smtClean="0"/>
              <a:t>10</a:t>
            </a:fld>
            <a:endParaRPr lang="en-US"/>
          </a:p>
        </p:txBody>
      </p:sp>
      <p:pic>
        <p:nvPicPr>
          <p:cNvPr id="10" name="Picture 2" descr="Image result for swarthmore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366974"/>
            <a:ext cx="2045711" cy="153428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V="1">
            <a:off x="1295400" y="3733800"/>
            <a:ext cx="4419600" cy="1949604"/>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880947"/>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t>So the supply of skilled workers has not kept up with the demand.</a:t>
            </a:r>
          </a:p>
        </p:txBody>
      </p:sp>
    </p:spTree>
    <p:extLst>
      <p:ext uri="{BB962C8B-B14F-4D97-AF65-F5344CB8AC3E}">
        <p14:creationId xmlns:p14="http://schemas.microsoft.com/office/powerpoint/2010/main" val="413161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a:t>4. “Winner take all” labor markets</a:t>
            </a:r>
          </a:p>
        </p:txBody>
      </p:sp>
      <p:sp>
        <p:nvSpPr>
          <p:cNvPr id="3" name="Content Placeholder 2"/>
          <p:cNvSpPr>
            <a:spLocks noGrp="1"/>
          </p:cNvSpPr>
          <p:nvPr>
            <p:ph idx="1"/>
          </p:nvPr>
        </p:nvSpPr>
        <p:spPr>
          <a:xfrm>
            <a:off x="228600" y="5791201"/>
            <a:ext cx="8153400" cy="1142999"/>
          </a:xfrm>
        </p:spPr>
        <p:txBody>
          <a:bodyPr>
            <a:normAutofit/>
          </a:bodyPr>
          <a:lstStyle/>
          <a:p>
            <a:pPr marL="914400" lvl="2" indent="0" algn="ctr">
              <a:buNone/>
            </a:pPr>
            <a:r>
              <a:rPr lang="en-US" dirty="0"/>
              <a:t>Taylor Swift earned $185 million in 2019, making her </a:t>
            </a:r>
            <a:br>
              <a:rPr lang="en-US" dirty="0"/>
            </a:br>
            <a:r>
              <a:rPr lang="en-US" dirty="0"/>
              <a:t>the world’s highest paid celebrity (according to </a:t>
            </a:r>
            <a:r>
              <a:rPr lang="en-US" i="1" dirty="0"/>
              <a:t>Forbes</a:t>
            </a:r>
            <a:r>
              <a:rPr lang="en-US" dirty="0"/>
              <a:t>). </a:t>
            </a:r>
          </a:p>
        </p:txBody>
      </p:sp>
      <p:pic>
        <p:nvPicPr>
          <p:cNvPr id="1026" name="Picture 2" descr="Image result for taylor swift sing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990" y="1270396"/>
            <a:ext cx="6575810" cy="437959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B4EFB9F-A735-4EFD-8651-88123DE721FA}" type="slidenum">
              <a:rPr lang="en-US" smtClean="0"/>
              <a:t>11</a:t>
            </a:fld>
            <a:endParaRPr lang="en-US" dirty="0"/>
          </a:p>
        </p:txBody>
      </p:sp>
    </p:spTree>
    <p:extLst>
      <p:ext uri="{BB962C8B-B14F-4D97-AF65-F5344CB8AC3E}">
        <p14:creationId xmlns:p14="http://schemas.microsoft.com/office/powerpoint/2010/main" val="80541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2900" dirty="0"/>
              <a:t>5. “Assortative mating”</a:t>
            </a:r>
            <a:endParaRPr lang="en-US" dirty="0"/>
          </a:p>
        </p:txBody>
      </p:sp>
      <p:sp>
        <p:nvSpPr>
          <p:cNvPr id="3" name="Content Placeholder 2"/>
          <p:cNvSpPr>
            <a:spLocks noGrp="1"/>
          </p:cNvSpPr>
          <p:nvPr>
            <p:ph idx="1"/>
          </p:nvPr>
        </p:nvSpPr>
        <p:spPr>
          <a:xfrm>
            <a:off x="228600" y="1600200"/>
            <a:ext cx="8763000" cy="4724400"/>
          </a:xfrm>
        </p:spPr>
        <p:txBody>
          <a:bodyPr>
            <a:normAutofit/>
          </a:bodyPr>
          <a:lstStyle/>
          <a:p>
            <a:pPr marL="0" lvl="2" indent="0">
              <a:buNone/>
            </a:pPr>
            <a:r>
              <a:rPr lang="en-US" sz="2800" dirty="0"/>
              <a:t>Crudely put: educated </a:t>
            </a:r>
            <a:br>
              <a:rPr lang="en-US" sz="2800" dirty="0"/>
            </a:br>
            <a:r>
              <a:rPr lang="en-US" sz="2800" dirty="0"/>
              <a:t>&amp; highly paid male professionals </a:t>
            </a:r>
            <a:br>
              <a:rPr lang="en-US" sz="2800" dirty="0"/>
            </a:br>
            <a:r>
              <a:rPr lang="en-US" sz="2800" dirty="0"/>
              <a:t>used to marry their secretaries, </a:t>
            </a:r>
          </a:p>
          <a:p>
            <a:pPr marL="0" lvl="2" indent="0">
              <a:buNone/>
            </a:pPr>
            <a:endParaRPr lang="en-US" sz="3600" dirty="0"/>
          </a:p>
          <a:p>
            <a:pPr marL="0" lvl="2" indent="0">
              <a:buNone/>
            </a:pPr>
            <a:endParaRPr lang="en-US" sz="2800" dirty="0"/>
          </a:p>
          <a:p>
            <a:pPr marL="0" lvl="2" indent="0">
              <a:buNone/>
            </a:pPr>
            <a:r>
              <a:rPr lang="en-US" sz="2800" dirty="0"/>
              <a:t>but now are more likely </a:t>
            </a:r>
            <a:br>
              <a:rPr lang="en-US" sz="2800" dirty="0"/>
            </a:br>
            <a:r>
              <a:rPr lang="en-US" sz="2800" dirty="0"/>
              <a:t>to marry educated &amp; (relatively) highly paid women.</a:t>
            </a:r>
          </a:p>
          <a:p>
            <a:pPr marL="0" lvl="2" indent="0">
              <a:buNone/>
            </a:pPr>
            <a:r>
              <a:rPr lang="en-US" sz="2800" dirty="0"/>
              <a:t>The couple passes the advantages on to their children. </a:t>
            </a:r>
          </a:p>
        </p:txBody>
      </p:sp>
      <p:sp>
        <p:nvSpPr>
          <p:cNvPr id="4" name="Slide Number Placeholder 3"/>
          <p:cNvSpPr>
            <a:spLocks noGrp="1"/>
          </p:cNvSpPr>
          <p:nvPr>
            <p:ph type="sldNum" sz="quarter" idx="12"/>
          </p:nvPr>
        </p:nvSpPr>
        <p:spPr/>
        <p:txBody>
          <a:bodyPr/>
          <a:lstStyle/>
          <a:p>
            <a:fld id="{0B4EFB9F-A735-4EFD-8651-88123DE721FA}" type="slidenum">
              <a:rPr lang="en-US" smtClean="0"/>
              <a:t>12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362200"/>
            <a:ext cx="38100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11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3100" dirty="0"/>
              <a:t>6. The share of US national income going to labor</a:t>
            </a:r>
            <a:br>
              <a:rPr lang="en-US" sz="3100" dirty="0"/>
            </a:br>
            <a:r>
              <a:rPr lang="en-US" sz="3100" dirty="0"/>
              <a:t>has declined since 2000</a:t>
            </a:r>
            <a:br>
              <a:rPr lang="en-US" sz="2800" dirty="0"/>
            </a:br>
            <a:r>
              <a:rPr lang="en-US" sz="2800" dirty="0"/>
              <a:t>in part due to increased market power of firms.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49" y="1905000"/>
            <a:ext cx="690335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667000" y="6553200"/>
            <a:ext cx="3319563" cy="307777"/>
          </a:xfrm>
          <a:prstGeom prst="rect">
            <a:avLst/>
          </a:prstGeom>
        </p:spPr>
        <p:txBody>
          <a:bodyPr wrap="none">
            <a:spAutoFit/>
          </a:bodyPr>
          <a:lstStyle/>
          <a:p>
            <a:r>
              <a:rPr lang="en-US" sz="1400" dirty="0">
                <a:solidFill>
                  <a:schemeClr val="tx1">
                    <a:lumMod val="95000"/>
                    <a:lumOff val="5000"/>
                  </a:schemeClr>
                </a:solidFill>
              </a:rPr>
              <a:t>Jason Furman, CEA, Oct. 17, 2016, Fig.13. </a:t>
            </a:r>
            <a:endParaRPr lang="en-US" sz="1400" dirty="0"/>
          </a:p>
        </p:txBody>
      </p:sp>
      <p:cxnSp>
        <p:nvCxnSpPr>
          <p:cNvPr id="4" name="Straight Arrow Connector 3"/>
          <p:cNvCxnSpPr/>
          <p:nvPr/>
        </p:nvCxnSpPr>
        <p:spPr>
          <a:xfrm>
            <a:off x="5986563" y="3505200"/>
            <a:ext cx="1252437" cy="2133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B4EFB9F-A735-4EFD-8651-88123DE721FA}" type="slidenum">
              <a:rPr lang="en-US" smtClean="0"/>
              <a:t>13</a:t>
            </a:fld>
            <a:endParaRPr lang="en-US"/>
          </a:p>
        </p:txBody>
      </p:sp>
    </p:spTree>
    <p:extLst>
      <p:ext uri="{BB962C8B-B14F-4D97-AF65-F5344CB8AC3E}">
        <p14:creationId xmlns:p14="http://schemas.microsoft.com/office/powerpoint/2010/main" val="42259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7. Excessive compensation?</a:t>
            </a:r>
            <a:br>
              <a:rPr lang="en-US" sz="2800" dirty="0"/>
            </a:br>
            <a:r>
              <a:rPr lang="en-US" sz="2800" dirty="0"/>
              <a:t>Many top-1%-</a:t>
            </a:r>
            <a:r>
              <a:rPr lang="en-US" sz="2800" dirty="0" err="1"/>
              <a:t>ers</a:t>
            </a:r>
            <a:r>
              <a:rPr lang="en-US" sz="2800" dirty="0"/>
              <a:t> are executives and/or in finance.</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301" y="1828800"/>
            <a:ext cx="81232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819400" y="6550223"/>
            <a:ext cx="3223383" cy="307777"/>
          </a:xfrm>
          <a:prstGeom prst="rect">
            <a:avLst/>
          </a:prstGeom>
        </p:spPr>
        <p:txBody>
          <a:bodyPr wrap="none">
            <a:spAutoFit/>
          </a:bodyPr>
          <a:lstStyle/>
          <a:p>
            <a:r>
              <a:rPr lang="en-US" sz="1400" dirty="0">
                <a:solidFill>
                  <a:schemeClr val="tx1">
                    <a:lumMod val="95000"/>
                    <a:lumOff val="5000"/>
                  </a:schemeClr>
                </a:solidFill>
              </a:rPr>
              <a:t>Jason Furman, CEA, Oct. 17, 2016, Fig.4a. </a:t>
            </a:r>
            <a:endParaRPr lang="en-US" sz="1400" dirty="0"/>
          </a:p>
        </p:txBody>
      </p:sp>
      <p:sp>
        <p:nvSpPr>
          <p:cNvPr id="5" name="Rectangle 4"/>
          <p:cNvSpPr/>
          <p:nvPr/>
        </p:nvSpPr>
        <p:spPr>
          <a:xfrm>
            <a:off x="685800" y="1371600"/>
            <a:ext cx="8001000" cy="369332"/>
          </a:xfrm>
          <a:prstGeom prst="rect">
            <a:avLst/>
          </a:prstGeom>
        </p:spPr>
        <p:txBody>
          <a:bodyPr wrap="square">
            <a:spAutoFit/>
          </a:bodyPr>
          <a:lstStyle/>
          <a:p>
            <a:r>
              <a:rPr lang="en-US" dirty="0"/>
              <a:t>Composition of Top 1 Percent Income Share by Primary Occupation</a:t>
            </a:r>
          </a:p>
        </p:txBody>
      </p:sp>
      <p:sp>
        <p:nvSpPr>
          <p:cNvPr id="3" name="Rounded Rectangle 2"/>
          <p:cNvSpPr/>
          <p:nvPr/>
        </p:nvSpPr>
        <p:spPr>
          <a:xfrm>
            <a:off x="1752600" y="2286000"/>
            <a:ext cx="1219200" cy="1905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B4EFB9F-A735-4EFD-8651-88123DE721FA}" type="slidenum">
              <a:rPr lang="en-US" smtClean="0"/>
              <a:t>14</a:t>
            </a:fld>
            <a:endParaRPr lang="en-US"/>
          </a:p>
        </p:txBody>
      </p:sp>
    </p:spTree>
    <p:extLst>
      <p:ext uri="{BB962C8B-B14F-4D97-AF65-F5344CB8AC3E}">
        <p14:creationId xmlns:p14="http://schemas.microsoft.com/office/powerpoint/2010/main" val="357829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72CABF8-0AD9-4783-AA13-55FBCD91012F}"/>
              </a:ext>
            </a:extLst>
          </p:cNvPr>
          <p:cNvPicPr>
            <a:picLocks noGrp="1" noChangeAspect="1"/>
          </p:cNvPicPr>
          <p:nvPr>
            <p:ph idx="1"/>
          </p:nvPr>
        </p:nvPicPr>
        <p:blipFill>
          <a:blip r:embed="rId2"/>
          <a:stretch>
            <a:fillRect/>
          </a:stretch>
        </p:blipFill>
        <p:spPr>
          <a:xfrm>
            <a:off x="1301093" y="1708151"/>
            <a:ext cx="6242707" cy="4648199"/>
          </a:xfrm>
          <a:prstGeom prst="rect">
            <a:avLst/>
          </a:prstGeom>
        </p:spPr>
      </p:pic>
      <p:sp>
        <p:nvSpPr>
          <p:cNvPr id="4" name="Slide Number Placeholder 3">
            <a:extLst>
              <a:ext uri="{FF2B5EF4-FFF2-40B4-BE49-F238E27FC236}">
                <a16:creationId xmlns:a16="http://schemas.microsoft.com/office/drawing/2014/main" id="{3B71AAB4-7AFB-4700-9338-0246E4F64DA6}"/>
              </a:ext>
            </a:extLst>
          </p:cNvPr>
          <p:cNvSpPr>
            <a:spLocks noGrp="1"/>
          </p:cNvSpPr>
          <p:nvPr>
            <p:ph type="sldNum" sz="quarter" idx="12"/>
          </p:nvPr>
        </p:nvSpPr>
        <p:spPr/>
        <p:txBody>
          <a:bodyPr/>
          <a:lstStyle/>
          <a:p>
            <a:fld id="{18677272-7F0D-4D88-A49C-E33188C27637}" type="slidenum">
              <a:rPr lang="en-US" smtClean="0"/>
              <a:t>15</a:t>
            </a:fld>
            <a:endParaRPr lang="en-US"/>
          </a:p>
        </p:txBody>
      </p:sp>
      <p:sp>
        <p:nvSpPr>
          <p:cNvPr id="6" name="Title 1">
            <a:extLst>
              <a:ext uri="{FF2B5EF4-FFF2-40B4-BE49-F238E27FC236}">
                <a16:creationId xmlns:a16="http://schemas.microsoft.com/office/drawing/2014/main" id="{0D5CD7E9-99B8-499D-B544-A018CE583969}"/>
              </a:ext>
            </a:extLst>
          </p:cNvPr>
          <p:cNvSpPr>
            <a:spLocks noGrp="1"/>
          </p:cNvSpPr>
          <p:nvPr>
            <p:ph type="title"/>
          </p:nvPr>
        </p:nvSpPr>
        <p:spPr>
          <a:xfrm>
            <a:off x="527306" y="304800"/>
            <a:ext cx="8229600" cy="1143000"/>
          </a:xfrm>
        </p:spPr>
        <p:txBody>
          <a:bodyPr>
            <a:noAutofit/>
          </a:bodyPr>
          <a:lstStyle/>
          <a:p>
            <a:r>
              <a:rPr lang="en-US" sz="2800" dirty="0"/>
              <a:t>8. Supporting Piketty:  </a:t>
            </a:r>
            <a:br>
              <a:rPr lang="en-US" sz="2800" dirty="0"/>
            </a:br>
            <a:r>
              <a:rPr lang="en-US" sz="2800" dirty="0"/>
              <a:t>The share of </a:t>
            </a:r>
            <a:r>
              <a:rPr lang="en-US" sz="2800" i="1" dirty="0"/>
              <a:t>wealth</a:t>
            </a:r>
            <a:r>
              <a:rPr lang="en-US" sz="2800" dirty="0"/>
              <a:t> at the top has also been rising</a:t>
            </a:r>
            <a:br>
              <a:rPr lang="en-US" sz="2800" dirty="0"/>
            </a:br>
            <a:r>
              <a:rPr lang="en-US" sz="2800" dirty="0"/>
              <a:t>back to pre-WWII levels.</a:t>
            </a:r>
          </a:p>
        </p:txBody>
      </p:sp>
      <p:pic>
        <p:nvPicPr>
          <p:cNvPr id="7" name="Picture 2" descr="Image result for monopoly game">
            <a:extLst>
              <a:ext uri="{FF2B5EF4-FFF2-40B4-BE49-F238E27FC236}">
                <a16:creationId xmlns:a16="http://schemas.microsoft.com/office/drawing/2014/main" id="{F1C4A47E-B98F-422F-B55B-D72554BBEB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5934" y="3541633"/>
            <a:ext cx="2313811" cy="161993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1C977C5D-7FB7-4521-88A4-A1167F806445}"/>
              </a:ext>
            </a:extLst>
          </p:cNvPr>
          <p:cNvCxnSpPr>
            <a:cxnSpLocks/>
          </p:cNvCxnSpPr>
          <p:nvPr/>
        </p:nvCxnSpPr>
        <p:spPr>
          <a:xfrm flipV="1">
            <a:off x="2286000" y="2286000"/>
            <a:ext cx="5105400" cy="3200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34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On the other hand, the biggest increase in inequality</a:t>
            </a:r>
            <a:br>
              <a:rPr lang="en-US" sz="2800" dirty="0"/>
            </a:br>
            <a:r>
              <a:rPr lang="en-US" sz="2800" dirty="0"/>
              <a:t>has been </a:t>
            </a:r>
            <a:r>
              <a:rPr lang="en-US" sz="2800" i="1" dirty="0"/>
              <a:t>within</a:t>
            </a:r>
            <a:r>
              <a:rPr lang="en-US" sz="2800" dirty="0"/>
              <a:t> labor.</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1" y="1600200"/>
            <a:ext cx="6366900" cy="490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36003" y="6474023"/>
            <a:ext cx="3322769" cy="307777"/>
          </a:xfrm>
          <a:prstGeom prst="rect">
            <a:avLst/>
          </a:prstGeom>
        </p:spPr>
        <p:txBody>
          <a:bodyPr wrap="none">
            <a:spAutoFit/>
          </a:bodyPr>
          <a:lstStyle/>
          <a:p>
            <a:r>
              <a:rPr lang="en-US" sz="1400" dirty="0">
                <a:solidFill>
                  <a:schemeClr val="tx1">
                    <a:lumMod val="95000"/>
                    <a:lumOff val="5000"/>
                  </a:schemeClr>
                </a:solidFill>
              </a:rPr>
              <a:t>Jason Furman, CEA, Oct. 17, 2016, Fig.15. </a:t>
            </a:r>
            <a:endParaRPr lang="en-US" sz="1400" dirty="0"/>
          </a:p>
        </p:txBody>
      </p:sp>
      <p:cxnSp>
        <p:nvCxnSpPr>
          <p:cNvPr id="6" name="Straight Arrow Connector 5"/>
          <p:cNvCxnSpPr/>
          <p:nvPr/>
        </p:nvCxnSpPr>
        <p:spPr>
          <a:xfrm flipV="1">
            <a:off x="1828800" y="2667000"/>
            <a:ext cx="5181600" cy="1981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828800" y="4495800"/>
            <a:ext cx="5181600" cy="152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B4EFB9F-A735-4EFD-8651-88123DE721FA}" type="slidenum">
              <a:rPr lang="en-US" smtClean="0"/>
              <a:t>16</a:t>
            </a:fld>
            <a:endParaRPr lang="en-US"/>
          </a:p>
        </p:txBody>
      </p:sp>
    </p:spTree>
    <p:extLst>
      <p:ext uri="{BB962C8B-B14F-4D97-AF65-F5344CB8AC3E}">
        <p14:creationId xmlns:p14="http://schemas.microsoft.com/office/powerpoint/2010/main" val="257432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1143000"/>
          </a:xfrm>
        </p:spPr>
        <p:txBody>
          <a:bodyPr>
            <a:normAutofit fontScale="90000"/>
          </a:bodyPr>
          <a:lstStyle/>
          <a:p>
            <a:pPr lvl="0"/>
            <a:r>
              <a:rPr lang="en-US" sz="3600" dirty="0"/>
              <a:t>What weights should we place on each</a:t>
            </a:r>
            <a:br>
              <a:rPr lang="en-US" sz="3600" dirty="0"/>
            </a:br>
            <a:r>
              <a:rPr lang="en-US" sz="3600" dirty="0"/>
              <a:t>of these factors in explaining increased inequality?</a:t>
            </a:r>
            <a:endParaRPr lang="en-US" dirty="0"/>
          </a:p>
        </p:txBody>
      </p:sp>
      <p:sp>
        <p:nvSpPr>
          <p:cNvPr id="3" name="Content Placeholder 2"/>
          <p:cNvSpPr>
            <a:spLocks noGrp="1"/>
          </p:cNvSpPr>
          <p:nvPr>
            <p:ph idx="1"/>
          </p:nvPr>
        </p:nvSpPr>
        <p:spPr>
          <a:xfrm>
            <a:off x="152400" y="1600200"/>
            <a:ext cx="8686800" cy="4953000"/>
          </a:xfrm>
        </p:spPr>
        <p:txBody>
          <a:bodyPr>
            <a:normAutofit fontScale="92500" lnSpcReduction="10000"/>
          </a:bodyPr>
          <a:lstStyle/>
          <a:p>
            <a:r>
              <a:rPr lang="en-US" sz="2800" dirty="0"/>
              <a:t>I don’t know.   </a:t>
            </a:r>
            <a:br>
              <a:rPr lang="en-US" sz="800" dirty="0"/>
            </a:br>
            <a:endParaRPr lang="en-US" sz="800" dirty="0"/>
          </a:p>
          <a:p>
            <a:r>
              <a:rPr lang="en-US" sz="2800" dirty="0"/>
              <a:t>Probably all merit some weight:</a:t>
            </a:r>
          </a:p>
          <a:p>
            <a:pPr lvl="1"/>
            <a:r>
              <a:rPr lang="en-US" sz="2600" dirty="0"/>
              <a:t>Trade, </a:t>
            </a:r>
          </a:p>
          <a:p>
            <a:pPr lvl="1"/>
            <a:r>
              <a:rPr lang="en-US" sz="2600" dirty="0"/>
              <a:t>technology, education, </a:t>
            </a:r>
          </a:p>
          <a:p>
            <a:pPr lvl="1"/>
            <a:r>
              <a:rPr lang="en-US" sz="2600" dirty="0"/>
              <a:t>winner-take-all, </a:t>
            </a:r>
          </a:p>
          <a:p>
            <a:pPr lvl="1"/>
            <a:r>
              <a:rPr lang="en-US" sz="2600" dirty="0"/>
              <a:t>assortative mating, </a:t>
            </a:r>
          </a:p>
          <a:p>
            <a:pPr lvl="1"/>
            <a:r>
              <a:rPr lang="en-US" sz="2600" dirty="0"/>
              <a:t>rents, executive compensation, </a:t>
            </a:r>
          </a:p>
          <a:p>
            <a:pPr lvl="1"/>
            <a:r>
              <a:rPr lang="en-US" sz="2600" dirty="0"/>
              <a:t>and wealth accumulation.</a:t>
            </a:r>
            <a:br>
              <a:rPr lang="en-US" sz="1500" dirty="0"/>
            </a:br>
            <a:endParaRPr lang="en-US" sz="1500" dirty="0"/>
          </a:p>
          <a:p>
            <a:r>
              <a:rPr lang="en-US" sz="2800" dirty="0"/>
              <a:t>Surely one must diagnose the cause before </a:t>
            </a:r>
            <a:br>
              <a:rPr lang="en-US" sz="2800" dirty="0"/>
            </a:br>
            <a:r>
              <a:rPr lang="en-US" sz="2800" dirty="0"/>
              <a:t>deciding on the corresponding remedy?</a:t>
            </a:r>
            <a:br>
              <a:rPr lang="en-US" sz="800" dirty="0"/>
            </a:br>
            <a:endParaRPr lang="en-US" sz="800" dirty="0"/>
          </a:p>
          <a:p>
            <a:r>
              <a:rPr lang="en-US" sz="2800" dirty="0"/>
              <a:t>No, I don’t think one has to.</a:t>
            </a:r>
          </a:p>
          <a:p>
            <a:endParaRPr lang="en-US" dirty="0"/>
          </a:p>
        </p:txBody>
      </p:sp>
      <p:sp>
        <p:nvSpPr>
          <p:cNvPr id="4" name="Slide Number Placeholder 3"/>
          <p:cNvSpPr>
            <a:spLocks noGrp="1"/>
          </p:cNvSpPr>
          <p:nvPr>
            <p:ph type="sldNum" sz="quarter" idx="12"/>
          </p:nvPr>
        </p:nvSpPr>
        <p:spPr/>
        <p:txBody>
          <a:bodyPr/>
          <a:lstStyle/>
          <a:p>
            <a:fld id="{0B4EFB9F-A735-4EFD-8651-88123DE721FA}" type="slidenum">
              <a:rPr lang="en-US" smtClean="0"/>
              <a:t>17</a:t>
            </a:fld>
            <a:endParaRPr lang="en-US"/>
          </a:p>
        </p:txBody>
      </p:sp>
      <p:pic>
        <p:nvPicPr>
          <p:cNvPr id="5" name="Picture 2" descr="Image result for monopoly ga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732" y="4114800"/>
            <a:ext cx="1374584" cy="962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548" y="3815375"/>
            <a:ext cx="1496786"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Image result for taylor swift sing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6547" y="3331925"/>
            <a:ext cx="1239644" cy="8256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swarthmore colle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5414" y="2686661"/>
            <a:ext cx="1396186" cy="10471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sj.net/public/resources/images/DE-AW749_vw_usa_G_2013091815152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8311" y="2686661"/>
            <a:ext cx="1569289" cy="10471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international trad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4541" y="2519470"/>
            <a:ext cx="1514260" cy="75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46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914400"/>
          </a:xfrm>
        </p:spPr>
        <p:txBody>
          <a:bodyPr>
            <a:noAutofit/>
          </a:bodyPr>
          <a:lstStyle/>
          <a:p>
            <a:pPr lvl="1" algn="ctr" rtl="0">
              <a:spcBef>
                <a:spcPct val="0"/>
              </a:spcBef>
            </a:pPr>
            <a:r>
              <a:rPr lang="en-US" sz="2800" dirty="0"/>
              <a:t>(III) Nine policy proposals to promote shared prosperity</a:t>
            </a:r>
            <a:endParaRPr lang="en-US" sz="2800" dirty="0">
              <a:latin typeface="+mn-lt"/>
            </a:endParaRPr>
          </a:p>
        </p:txBody>
      </p:sp>
      <p:sp>
        <p:nvSpPr>
          <p:cNvPr id="3" name="Content Placeholder 2"/>
          <p:cNvSpPr>
            <a:spLocks noGrp="1"/>
          </p:cNvSpPr>
          <p:nvPr>
            <p:ph idx="1"/>
          </p:nvPr>
        </p:nvSpPr>
        <p:spPr>
          <a:xfrm>
            <a:off x="228600" y="914400"/>
            <a:ext cx="8839200" cy="6096000"/>
          </a:xfrm>
        </p:spPr>
        <p:txBody>
          <a:bodyPr>
            <a:normAutofit fontScale="62500" lnSpcReduction="20000"/>
          </a:bodyPr>
          <a:lstStyle/>
          <a:p>
            <a:pPr marL="514350" indent="-514350">
              <a:spcBef>
                <a:spcPts val="1200"/>
              </a:spcBef>
              <a:buFont typeface="+mj-lt"/>
              <a:buAutoNum type="arabicPeriod"/>
            </a:pPr>
            <a:r>
              <a:rPr lang="en-US" sz="4400" dirty="0"/>
              <a:t>Expand, don’t reduce, the health-insured population.</a:t>
            </a:r>
            <a:br>
              <a:rPr lang="en-US" sz="4400" dirty="0"/>
            </a:br>
            <a:r>
              <a:rPr lang="en-US" sz="4400" dirty="0"/>
              <a:t>- </a:t>
            </a:r>
            <a:r>
              <a:rPr lang="en-US" dirty="0"/>
              <a:t>E.g., the Affordable Care Act + public option.</a:t>
            </a:r>
          </a:p>
          <a:p>
            <a:pPr marL="514350" indent="-514350">
              <a:spcBef>
                <a:spcPts val="1200"/>
              </a:spcBef>
              <a:buFont typeface="+mj-lt"/>
              <a:buAutoNum type="arabicPeriod"/>
            </a:pPr>
            <a:r>
              <a:rPr lang="en-US" sz="4400" dirty="0"/>
              <a:t>Strengthen, don’t weaken, US financial regulation.</a:t>
            </a:r>
          </a:p>
          <a:p>
            <a:pPr marL="514350" indent="-514350">
              <a:spcBef>
                <a:spcPts val="1200"/>
              </a:spcBef>
              <a:buFont typeface="+mj-lt"/>
              <a:buAutoNum type="arabicPeriod"/>
            </a:pPr>
            <a:r>
              <a:rPr lang="en-US" sz="4400" dirty="0"/>
              <a:t>Reform the tax system (staying revenue-neutral)</a:t>
            </a:r>
          </a:p>
          <a:p>
            <a:pPr lvl="1"/>
            <a:r>
              <a:rPr lang="en-US" sz="3000" dirty="0"/>
              <a:t>Expand the EITC, not the estate tax exemption.</a:t>
            </a:r>
          </a:p>
          <a:p>
            <a:pPr lvl="1"/>
            <a:r>
              <a:rPr lang="en-US" sz="3000" dirty="0"/>
              <a:t>Make the income tax more progressive, not less.</a:t>
            </a:r>
          </a:p>
          <a:p>
            <a:pPr lvl="1"/>
            <a:r>
              <a:rPr lang="en-US" sz="3000" dirty="0"/>
              <a:t>2017 corporate tax rate cut should have been offset by eliminating deductions</a:t>
            </a:r>
          </a:p>
          <a:p>
            <a:pPr lvl="2"/>
            <a:r>
              <a:rPr lang="en-US" sz="2900" dirty="0"/>
              <a:t>to be revenue-neutral, rather than producing $ 1 trillion deficits at cyclical peak.</a:t>
            </a:r>
          </a:p>
          <a:p>
            <a:pPr marL="514350" indent="-514350">
              <a:lnSpc>
                <a:spcPct val="120000"/>
              </a:lnSpc>
              <a:spcBef>
                <a:spcPts val="600"/>
              </a:spcBef>
              <a:buFont typeface="+mj-lt"/>
              <a:buAutoNum type="arabicPeriod"/>
            </a:pPr>
            <a:r>
              <a:rPr lang="en-US" sz="4400" dirty="0"/>
              <a:t>Put social security on a sound footing.</a:t>
            </a:r>
          </a:p>
          <a:p>
            <a:pPr marL="514350" indent="-514350">
              <a:lnSpc>
                <a:spcPct val="120000"/>
              </a:lnSpc>
              <a:spcBef>
                <a:spcPts val="600"/>
              </a:spcBef>
              <a:buFont typeface="+mj-lt"/>
              <a:buAutoNum type="arabicPeriod"/>
            </a:pPr>
            <a:r>
              <a:rPr lang="en-US" sz="4400" dirty="0"/>
              <a:t>Improve education, esp. universal pre-school education.</a:t>
            </a:r>
          </a:p>
          <a:p>
            <a:pPr marL="514350" indent="-514350">
              <a:lnSpc>
                <a:spcPct val="120000"/>
              </a:lnSpc>
              <a:spcBef>
                <a:spcPts val="600"/>
              </a:spcBef>
              <a:buFont typeface="+mj-lt"/>
              <a:buAutoNum type="arabicPeriod"/>
            </a:pPr>
            <a:r>
              <a:rPr lang="en-US" sz="4400" dirty="0"/>
              <a:t>Increase infrastructure spending. </a:t>
            </a:r>
          </a:p>
          <a:p>
            <a:pPr marL="514350" indent="-514350">
              <a:lnSpc>
                <a:spcPct val="120000"/>
              </a:lnSpc>
              <a:spcBef>
                <a:spcPts val="600"/>
              </a:spcBef>
              <a:buFont typeface="+mj-lt"/>
              <a:buAutoNum type="arabicPeriod"/>
            </a:pPr>
            <a:r>
              <a:rPr lang="en-US" sz="4400" dirty="0"/>
              <a:t>Address the long-term rise in household debt.</a:t>
            </a:r>
          </a:p>
          <a:p>
            <a:pPr marL="514350" indent="-514350">
              <a:lnSpc>
                <a:spcPct val="120000"/>
              </a:lnSpc>
              <a:spcBef>
                <a:spcPts val="600"/>
              </a:spcBef>
              <a:buFont typeface="+mj-lt"/>
              <a:buAutoNum type="arabicPeriod"/>
            </a:pPr>
            <a:r>
              <a:rPr lang="en-US" sz="4400" dirty="0"/>
              <a:t>Energy: </a:t>
            </a:r>
            <a:r>
              <a:rPr lang="en-US" sz="4500" dirty="0"/>
              <a:t>Start a carbon tax; don’t subsidize fossil fuels.</a:t>
            </a:r>
          </a:p>
          <a:p>
            <a:pPr marL="514350" indent="-514350">
              <a:lnSpc>
                <a:spcPct val="120000"/>
              </a:lnSpc>
              <a:spcBef>
                <a:spcPts val="600"/>
              </a:spcBef>
              <a:buFont typeface="+mj-lt"/>
              <a:buAutoNum type="arabicPeriod"/>
            </a:pPr>
            <a:r>
              <a:rPr lang="en-US" sz="4400" dirty="0"/>
              <a:t>Pursue competition policy.</a:t>
            </a:r>
          </a:p>
        </p:txBody>
      </p:sp>
      <p:sp>
        <p:nvSpPr>
          <p:cNvPr id="4" name="Slide Number Placeholder 3"/>
          <p:cNvSpPr>
            <a:spLocks noGrp="1"/>
          </p:cNvSpPr>
          <p:nvPr>
            <p:ph type="sldNum" sz="quarter" idx="12"/>
          </p:nvPr>
        </p:nvSpPr>
        <p:spPr/>
        <p:txBody>
          <a:bodyPr/>
          <a:lstStyle/>
          <a:p>
            <a:fld id="{FE152671-6DA4-4F1E-8F0E-4F16C7DCCEF7}" type="slidenum">
              <a:rPr lang="en-US" smtClean="0"/>
              <a:t>18</a:t>
            </a:fld>
            <a:endParaRPr lang="en-US"/>
          </a:p>
        </p:txBody>
      </p:sp>
    </p:spTree>
    <p:extLst>
      <p:ext uri="{BB962C8B-B14F-4D97-AF65-F5344CB8AC3E}">
        <p14:creationId xmlns:p14="http://schemas.microsoft.com/office/powerpoint/2010/main" val="14051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4000" dirty="0"/>
              <a:t>1. Keep the Affordable Care Act</a:t>
            </a:r>
            <a:br>
              <a:rPr lang="en-US" sz="4000" dirty="0"/>
            </a:br>
            <a:r>
              <a:rPr lang="en-US" sz="3100" dirty="0"/>
              <a:t>which has sharply reduced the percentage of Americans lacking health insurance.  Add public option.</a:t>
            </a:r>
          </a:p>
        </p:txBody>
      </p:sp>
      <p:sp>
        <p:nvSpPr>
          <p:cNvPr id="4" name="Slide Number Placeholder 3"/>
          <p:cNvSpPr>
            <a:spLocks noGrp="1"/>
          </p:cNvSpPr>
          <p:nvPr>
            <p:ph type="sldNum" sz="quarter" idx="12"/>
          </p:nvPr>
        </p:nvSpPr>
        <p:spPr/>
        <p:txBody>
          <a:bodyPr/>
          <a:lstStyle/>
          <a:p>
            <a:fld id="{18677272-7F0D-4D88-A49C-E33188C27637}" type="slidenum">
              <a:rPr lang="en-US" smtClean="0"/>
              <a:t>19</a:t>
            </a:fld>
            <a:endParaRPr lang="en-US"/>
          </a:p>
        </p:txBody>
      </p:sp>
      <p:pic>
        <p:nvPicPr>
          <p:cNvPr id="1026" name="Picture 2" descr="Image result for share of americans with health insurance"/>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381000" y="1752600"/>
            <a:ext cx="8305800" cy="5105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324600" y="3657600"/>
            <a:ext cx="2057400" cy="1371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07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524000"/>
          </a:xfrm>
        </p:spPr>
        <p:txBody>
          <a:bodyPr>
            <a:noAutofit/>
          </a:bodyPr>
          <a:lstStyle/>
          <a:p>
            <a:r>
              <a:rPr lang="en-US" sz="3600" i="1" dirty="0"/>
              <a:t>Inequality in America: </a:t>
            </a:r>
            <a:br>
              <a:rPr lang="en-US" sz="3600" i="1" dirty="0"/>
            </a:br>
            <a:r>
              <a:rPr lang="en-US" sz="3600" i="1" dirty="0"/>
              <a:t>Achieving An Economy That Works for All</a:t>
            </a:r>
            <a:endParaRPr lang="en-US" sz="3600" dirty="0"/>
          </a:p>
        </p:txBody>
      </p:sp>
      <p:sp>
        <p:nvSpPr>
          <p:cNvPr id="3" name="Content Placeholder 2"/>
          <p:cNvSpPr>
            <a:spLocks noGrp="1"/>
          </p:cNvSpPr>
          <p:nvPr>
            <p:ph idx="1"/>
          </p:nvPr>
        </p:nvSpPr>
        <p:spPr>
          <a:xfrm>
            <a:off x="1066800" y="2438400"/>
            <a:ext cx="7162800" cy="3200400"/>
          </a:xfrm>
        </p:spPr>
        <p:txBody>
          <a:bodyPr>
            <a:normAutofit/>
          </a:bodyPr>
          <a:lstStyle/>
          <a:p>
            <a:pPr marL="571500" indent="-571500">
              <a:buFont typeface="+mj-lt"/>
              <a:buAutoNum type="romanUcPeriod"/>
            </a:pPr>
            <a:r>
              <a:rPr lang="en-US" dirty="0"/>
              <a:t>Ordinary Americans have been left </a:t>
            </a:r>
            <a:br>
              <a:rPr lang="en-US" dirty="0"/>
            </a:br>
            <a:r>
              <a:rPr lang="en-US" dirty="0"/>
              <a:t>behind in the modern economy.</a:t>
            </a:r>
            <a:endParaRPr lang="en-US" sz="2000" dirty="0"/>
          </a:p>
          <a:p>
            <a:pPr marL="514350" indent="-514350">
              <a:buFont typeface="+mj-lt"/>
              <a:buAutoNum type="romanUcPeriod"/>
            </a:pPr>
            <a:endParaRPr lang="en-US" sz="2000" dirty="0"/>
          </a:p>
          <a:p>
            <a:pPr marL="571500" indent="-571500">
              <a:buFont typeface="+mj-lt"/>
              <a:buAutoNum type="romanUcPeriod"/>
            </a:pPr>
            <a:r>
              <a:rPr lang="en-US" dirty="0"/>
              <a:t>Why?</a:t>
            </a:r>
            <a:endParaRPr lang="en-US" sz="2000" dirty="0"/>
          </a:p>
          <a:p>
            <a:pPr marL="514350" indent="-514350">
              <a:buFont typeface="+mj-lt"/>
              <a:buAutoNum type="romanUcPeriod"/>
            </a:pPr>
            <a:endParaRPr lang="en-US" sz="2000" dirty="0"/>
          </a:p>
          <a:p>
            <a:pPr marL="571500" indent="-571500">
              <a:buFont typeface="+mj-lt"/>
              <a:buAutoNum type="romanUcPeriod"/>
            </a:pPr>
            <a:r>
              <a:rPr lang="en-US" dirty="0"/>
              <a:t>What is to be done about it?</a:t>
            </a:r>
          </a:p>
        </p:txBody>
      </p:sp>
      <p:sp>
        <p:nvSpPr>
          <p:cNvPr id="4" name="Slide Number Placeholder 3"/>
          <p:cNvSpPr>
            <a:spLocks noGrp="1"/>
          </p:cNvSpPr>
          <p:nvPr>
            <p:ph type="sldNum" sz="quarter" idx="12"/>
          </p:nvPr>
        </p:nvSpPr>
        <p:spPr/>
        <p:txBody>
          <a:bodyPr/>
          <a:lstStyle/>
          <a:p>
            <a:fld id="{18677272-7F0D-4D88-A49C-E33188C27637}" type="slidenum">
              <a:rPr lang="en-US" smtClean="0"/>
              <a:t>2</a:t>
            </a:fld>
            <a:endParaRPr lang="en-US"/>
          </a:p>
        </p:txBody>
      </p:sp>
    </p:spTree>
    <p:extLst>
      <p:ext uri="{BB962C8B-B14F-4D97-AF65-F5344CB8AC3E}">
        <p14:creationId xmlns:p14="http://schemas.microsoft.com/office/powerpoint/2010/main" val="374338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2. Retain intelligent financial regulation</a:t>
            </a:r>
          </a:p>
        </p:txBody>
      </p:sp>
      <p:sp>
        <p:nvSpPr>
          <p:cNvPr id="3" name="Content Placeholder 2"/>
          <p:cNvSpPr>
            <a:spLocks noGrp="1"/>
          </p:cNvSpPr>
          <p:nvPr>
            <p:ph idx="1"/>
          </p:nvPr>
        </p:nvSpPr>
        <p:spPr>
          <a:xfrm>
            <a:off x="76200" y="1798637"/>
            <a:ext cx="8991600" cy="4525963"/>
          </a:xfrm>
        </p:spPr>
        <p:txBody>
          <a:bodyPr>
            <a:normAutofit/>
          </a:bodyPr>
          <a:lstStyle/>
          <a:p>
            <a:r>
              <a:rPr lang="en-US" dirty="0"/>
              <a:t>Reinstate the “fiduciary rule” for financial advisers.</a:t>
            </a:r>
            <a:endParaRPr lang="en-US" sz="1800" dirty="0"/>
          </a:p>
          <a:p>
            <a:pPr marL="0" indent="0">
              <a:buNone/>
            </a:pPr>
            <a:endParaRPr lang="en-US" sz="1800" dirty="0"/>
          </a:p>
          <a:p>
            <a:r>
              <a:rPr lang="en-US" dirty="0"/>
              <a:t>Don’t gut Dodd-Frank financial reform, esp. its:</a:t>
            </a:r>
          </a:p>
          <a:p>
            <a:pPr lvl="1"/>
            <a:r>
              <a:rPr lang="en-US" dirty="0"/>
              <a:t>higher capital requirements for banks, </a:t>
            </a:r>
          </a:p>
          <a:p>
            <a:pPr lvl="1"/>
            <a:r>
              <a:rPr lang="en-US" dirty="0"/>
              <a:t>tough stress tests on banks,</a:t>
            </a:r>
          </a:p>
          <a:p>
            <a:pPr lvl="1"/>
            <a:r>
              <a:rPr lang="en-US" dirty="0"/>
              <a:t>designation of Systemically Important Fin. Institutions, </a:t>
            </a:r>
          </a:p>
          <a:p>
            <a:pPr lvl="1"/>
            <a:r>
              <a:rPr lang="en-US" dirty="0"/>
              <a:t>enhanced transparency for derivatives, and</a:t>
            </a:r>
          </a:p>
          <a:p>
            <a:pPr lvl="1"/>
            <a:r>
              <a:rPr lang="en-US" dirty="0"/>
              <a:t>Consumer Financial Protection Bureau.</a:t>
            </a:r>
          </a:p>
        </p:txBody>
      </p:sp>
      <p:sp>
        <p:nvSpPr>
          <p:cNvPr id="4" name="Slide Number Placeholder 3"/>
          <p:cNvSpPr>
            <a:spLocks noGrp="1"/>
          </p:cNvSpPr>
          <p:nvPr>
            <p:ph type="sldNum" sz="quarter" idx="12"/>
          </p:nvPr>
        </p:nvSpPr>
        <p:spPr/>
        <p:txBody>
          <a:bodyPr/>
          <a:lstStyle/>
          <a:p>
            <a:fld id="{18677272-7F0D-4D88-A49C-E33188C27637}" type="slidenum">
              <a:rPr lang="en-US" smtClean="0"/>
              <a:t>20</a:t>
            </a:fld>
            <a:endParaRPr lang="en-US"/>
          </a:p>
        </p:txBody>
      </p:sp>
    </p:spTree>
    <p:extLst>
      <p:ext uri="{BB962C8B-B14F-4D97-AF65-F5344CB8AC3E}">
        <p14:creationId xmlns:p14="http://schemas.microsoft.com/office/powerpoint/2010/main" val="159610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a:t>3. Reform the tax system </a:t>
            </a:r>
            <a:br>
              <a:rPr lang="en-US" sz="3600" dirty="0"/>
            </a:br>
            <a:r>
              <a:rPr lang="en-US" sz="2700" dirty="0"/>
              <a:t>(staying revenue-neutral)</a:t>
            </a:r>
          </a:p>
        </p:txBody>
      </p:sp>
      <p:sp>
        <p:nvSpPr>
          <p:cNvPr id="3" name="Content Placeholder 2"/>
          <p:cNvSpPr>
            <a:spLocks noGrp="1"/>
          </p:cNvSpPr>
          <p:nvPr>
            <p:ph idx="1"/>
          </p:nvPr>
        </p:nvSpPr>
        <p:spPr>
          <a:xfrm>
            <a:off x="381000" y="1676400"/>
            <a:ext cx="8610600" cy="4953000"/>
          </a:xfrm>
        </p:spPr>
        <p:txBody>
          <a:bodyPr>
            <a:normAutofit fontScale="92500"/>
          </a:bodyPr>
          <a:lstStyle/>
          <a:p>
            <a:r>
              <a:rPr lang="en-US" sz="3000" dirty="0"/>
              <a:t>Reform personal income tax to make it </a:t>
            </a:r>
            <a:br>
              <a:rPr lang="en-US" sz="3000" dirty="0"/>
            </a:br>
            <a:r>
              <a:rPr lang="en-US" sz="3000" dirty="0"/>
              <a:t>         more progressive, not regressive.</a:t>
            </a:r>
          </a:p>
          <a:p>
            <a:pPr lvl="1"/>
            <a:r>
              <a:rPr lang="en-US" dirty="0"/>
              <a:t>E.g., expand EITC</a:t>
            </a:r>
            <a:r>
              <a:rPr lang="en-US" sz="900" dirty="0"/>
              <a:t> </a:t>
            </a:r>
            <a:r>
              <a:rPr lang="en-US" dirty="0"/>
              <a:t>, </a:t>
            </a:r>
          </a:p>
          <a:p>
            <a:pPr lvl="1"/>
            <a:r>
              <a:rPr lang="en-US" dirty="0"/>
              <a:t>and abolish the carried interest deduction.</a:t>
            </a:r>
            <a:endParaRPr lang="en-US" sz="1500" dirty="0"/>
          </a:p>
          <a:p>
            <a:pPr marL="0" indent="0">
              <a:buNone/>
            </a:pPr>
            <a:endParaRPr lang="en-US" sz="1500" dirty="0"/>
          </a:p>
          <a:p>
            <a:r>
              <a:rPr lang="en-US" sz="3000" dirty="0"/>
              <a:t>Don’t eliminate the estate tax.</a:t>
            </a:r>
            <a:br>
              <a:rPr lang="en-US" sz="1700" dirty="0"/>
            </a:br>
            <a:endParaRPr lang="en-US" sz="1700" dirty="0"/>
          </a:p>
          <a:p>
            <a:r>
              <a:rPr lang="en-US" sz="3000" dirty="0"/>
              <a:t>Reform corporate income tax but stay revenue-neutral:</a:t>
            </a:r>
          </a:p>
          <a:p>
            <a:pPr marL="800100" lvl="1" indent="-342900"/>
            <a:r>
              <a:rPr lang="en-US" sz="2600" dirty="0"/>
              <a:t>Lowering the rate in December 2017 made sense, </a:t>
            </a:r>
          </a:p>
          <a:p>
            <a:pPr marL="800100" lvl="1" indent="-342900"/>
            <a:r>
              <a:rPr lang="en-US" sz="2600" dirty="0"/>
              <a:t>but cut distorting deductions, </a:t>
            </a:r>
          </a:p>
          <a:p>
            <a:pPr marL="1200150" lvl="2" indent="-342900"/>
            <a:r>
              <a:rPr lang="en-US" sz="2200" dirty="0"/>
              <a:t>e.g., oil subsidies &amp; interest deductions.</a:t>
            </a:r>
            <a:endParaRPr lang="en-US" dirty="0"/>
          </a:p>
        </p:txBody>
      </p:sp>
      <p:sp>
        <p:nvSpPr>
          <p:cNvPr id="4" name="Slide Number Placeholder 3"/>
          <p:cNvSpPr>
            <a:spLocks noGrp="1"/>
          </p:cNvSpPr>
          <p:nvPr>
            <p:ph type="sldNum" sz="quarter" idx="12"/>
          </p:nvPr>
        </p:nvSpPr>
        <p:spPr/>
        <p:txBody>
          <a:bodyPr/>
          <a:lstStyle/>
          <a:p>
            <a:fld id="{18677272-7F0D-4D88-A49C-E33188C27637}" type="slidenum">
              <a:rPr lang="en-US" smtClean="0"/>
              <a:t>21</a:t>
            </a:fld>
            <a:endParaRPr lang="en-US"/>
          </a:p>
        </p:txBody>
      </p:sp>
    </p:spTree>
    <p:extLst>
      <p:ext uri="{BB962C8B-B14F-4D97-AF65-F5344CB8AC3E}">
        <p14:creationId xmlns:p14="http://schemas.microsoft.com/office/powerpoint/2010/main" val="141603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18"/>
            <a:ext cx="8229600" cy="1143000"/>
          </a:xfrm>
        </p:spPr>
        <p:txBody>
          <a:bodyPr>
            <a:normAutofit/>
          </a:bodyPr>
          <a:lstStyle/>
          <a:p>
            <a:r>
              <a:rPr lang="en-US" sz="3600" dirty="0"/>
              <a:t>4. Put social security on a sound footing</a:t>
            </a:r>
          </a:p>
        </p:txBody>
      </p:sp>
      <p:sp>
        <p:nvSpPr>
          <p:cNvPr id="3" name="Content Placeholder 2"/>
          <p:cNvSpPr>
            <a:spLocks noGrp="1"/>
          </p:cNvSpPr>
          <p:nvPr>
            <p:ph idx="1"/>
          </p:nvPr>
        </p:nvSpPr>
        <p:spPr>
          <a:xfrm>
            <a:off x="914400" y="885398"/>
            <a:ext cx="8229600" cy="1905000"/>
          </a:xfrm>
        </p:spPr>
        <p:txBody>
          <a:bodyPr>
            <a:normAutofit/>
          </a:bodyPr>
          <a:lstStyle/>
          <a:p>
            <a:pPr marL="514350" lvl="0" indent="-514350">
              <a:buAutoNum type="arabicParenBoth"/>
            </a:pPr>
            <a:r>
              <a:rPr lang="en-US" sz="2800" dirty="0"/>
              <a:t>Gradually raise the retirement age.  Meanwhile,</a:t>
            </a:r>
            <a:endParaRPr lang="en-US" sz="100" dirty="0"/>
          </a:p>
          <a:p>
            <a:pPr marL="514350" lvl="0" indent="-514350">
              <a:buAutoNum type="arabicParenBoth"/>
            </a:pPr>
            <a:r>
              <a:rPr lang="en-US" sz="2800" dirty="0"/>
              <a:t>Make payroll taxes more progressive:</a:t>
            </a:r>
          </a:p>
          <a:p>
            <a:pPr marL="914400" lvl="1" indent="-514350">
              <a:spcBef>
                <a:spcPts val="0"/>
              </a:spcBef>
            </a:pPr>
            <a:r>
              <a:rPr lang="en-US" sz="2400" dirty="0"/>
              <a:t>Exempt low-income workers and </a:t>
            </a:r>
          </a:p>
          <a:p>
            <a:pPr marL="914400" lvl="1" indent="-514350">
              <a:spcBef>
                <a:spcPts val="0"/>
              </a:spcBef>
            </a:pPr>
            <a:r>
              <a:rPr lang="en-US" sz="2400" dirty="0"/>
              <a:t>raise the cap on payroll taxes (now at $127,000).</a:t>
            </a:r>
          </a:p>
        </p:txBody>
      </p:sp>
      <p:sp>
        <p:nvSpPr>
          <p:cNvPr id="4" name="Slide Number Placeholder 3"/>
          <p:cNvSpPr>
            <a:spLocks noGrp="1"/>
          </p:cNvSpPr>
          <p:nvPr>
            <p:ph type="sldNum" sz="quarter" idx="12"/>
          </p:nvPr>
        </p:nvSpPr>
        <p:spPr/>
        <p:txBody>
          <a:bodyPr/>
          <a:lstStyle/>
          <a:p>
            <a:fld id="{18677272-7F0D-4D88-A49C-E33188C27637}" type="slidenum">
              <a:rPr lang="en-US" smtClean="0"/>
              <a:t>22</a:t>
            </a:fld>
            <a:endParaRPr lang="en-US"/>
          </a:p>
        </p:txBody>
      </p:sp>
      <p:sp>
        <p:nvSpPr>
          <p:cNvPr id="5" name="Rectangle 4"/>
          <p:cNvSpPr/>
          <p:nvPr/>
        </p:nvSpPr>
        <p:spPr>
          <a:xfrm>
            <a:off x="228600" y="4154269"/>
            <a:ext cx="6906955" cy="646331"/>
          </a:xfrm>
          <a:prstGeom prst="rect">
            <a:avLst/>
          </a:prstGeom>
        </p:spPr>
        <p:txBody>
          <a:bodyPr wrap="none">
            <a:spAutoFit/>
          </a:bodyPr>
          <a:lstStyle/>
          <a:p>
            <a:pPr lvl="0"/>
            <a:r>
              <a:rPr lang="en-US" sz="3600" dirty="0"/>
              <a:t>6. Increase infrastructure spending. </a:t>
            </a:r>
          </a:p>
        </p:txBody>
      </p:sp>
      <p:sp>
        <p:nvSpPr>
          <p:cNvPr id="6" name="Content Placeholder 2"/>
          <p:cNvSpPr txBox="1">
            <a:spLocks/>
          </p:cNvSpPr>
          <p:nvPr/>
        </p:nvSpPr>
        <p:spPr>
          <a:xfrm>
            <a:off x="914400" y="4876800"/>
            <a:ext cx="89154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Arial" panose="020B0604020202020204" pitchFamily="34" charset="0"/>
              <a:buAutoNum type="arabicParenBoth"/>
            </a:pPr>
            <a:r>
              <a:rPr lang="en-US" sz="2800" dirty="0"/>
              <a:t>It’s good for growth</a:t>
            </a:r>
            <a:br>
              <a:rPr lang="en-US" sz="100" dirty="0"/>
            </a:br>
            <a:endParaRPr lang="en-US" sz="100" dirty="0"/>
          </a:p>
          <a:p>
            <a:pPr marL="514350" indent="-514350">
              <a:buFont typeface="Arial" panose="020B0604020202020204" pitchFamily="34" charset="0"/>
              <a:buAutoNum type="arabicParenBoth"/>
            </a:pPr>
            <a:r>
              <a:rPr lang="en-US" sz="2800" dirty="0"/>
              <a:t>and makes jobs for construction workers.</a:t>
            </a:r>
          </a:p>
          <a:p>
            <a:pPr marL="514350" indent="-514350">
              <a:buFont typeface="Arial" panose="020B0604020202020204" pitchFamily="34" charset="0"/>
              <a:buAutoNum type="arabicParenBoth"/>
            </a:pPr>
            <a:r>
              <a:rPr lang="en-US" sz="2800" dirty="0"/>
              <a:t>I would include green goals.</a:t>
            </a:r>
            <a:endParaRPr lang="en-US" sz="2100" dirty="0"/>
          </a:p>
        </p:txBody>
      </p:sp>
      <p:sp>
        <p:nvSpPr>
          <p:cNvPr id="7" name="Rectangle 6"/>
          <p:cNvSpPr/>
          <p:nvPr/>
        </p:nvSpPr>
        <p:spPr>
          <a:xfrm>
            <a:off x="228600" y="2961382"/>
            <a:ext cx="7315200" cy="1077218"/>
          </a:xfrm>
          <a:prstGeom prst="rect">
            <a:avLst/>
          </a:prstGeom>
        </p:spPr>
        <p:txBody>
          <a:bodyPr wrap="square">
            <a:spAutoFit/>
          </a:bodyPr>
          <a:lstStyle/>
          <a:p>
            <a:r>
              <a:rPr lang="en-US" sz="3600" dirty="0"/>
              <a:t>5. Improve education, </a:t>
            </a:r>
          </a:p>
          <a:p>
            <a:r>
              <a:rPr lang="en-US" dirty="0"/>
              <a:t>	-- </a:t>
            </a:r>
            <a:r>
              <a:rPr lang="en-US" sz="2800" dirty="0"/>
              <a:t>esp. universal pre-school education.</a:t>
            </a:r>
          </a:p>
        </p:txBody>
      </p:sp>
    </p:spTree>
    <p:extLst>
      <p:ext uri="{BB962C8B-B14F-4D97-AF65-F5344CB8AC3E}">
        <p14:creationId xmlns:p14="http://schemas.microsoft.com/office/powerpoint/2010/main" val="19888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01" y="381000"/>
            <a:ext cx="8229600" cy="1143000"/>
          </a:xfrm>
        </p:spPr>
        <p:txBody>
          <a:bodyPr>
            <a:normAutofit/>
          </a:bodyPr>
          <a:lstStyle/>
          <a:p>
            <a:pPr lvl="0"/>
            <a:r>
              <a:rPr lang="en-US" sz="3000" dirty="0"/>
              <a:t>7: Address the long-term rise in household debt: </a:t>
            </a:r>
            <a:r>
              <a:rPr lang="en-US" sz="2800" dirty="0"/>
              <a:t>housing, auto, &amp; student loans</a:t>
            </a:r>
          </a:p>
        </p:txBody>
      </p:sp>
      <p:sp>
        <p:nvSpPr>
          <p:cNvPr id="3" name="Content Placeholder 2"/>
          <p:cNvSpPr>
            <a:spLocks noGrp="1"/>
          </p:cNvSpPr>
          <p:nvPr>
            <p:ph idx="1"/>
          </p:nvPr>
        </p:nvSpPr>
        <p:spPr>
          <a:xfrm>
            <a:off x="1" y="2209800"/>
            <a:ext cx="9144000" cy="5791200"/>
          </a:xfrm>
        </p:spPr>
        <p:txBody>
          <a:bodyPr>
            <a:normAutofit/>
          </a:bodyPr>
          <a:lstStyle/>
          <a:p>
            <a:r>
              <a:rPr lang="en-US" sz="2600" dirty="0"/>
              <a:t>Reduce the policy tilt toward getting American families </a:t>
            </a:r>
            <a:br>
              <a:rPr lang="en-US" sz="2600" dirty="0"/>
            </a:br>
            <a:r>
              <a:rPr lang="en-US" sz="2600" dirty="0"/>
              <a:t>up to their eyeballs in mortgage debt they can’t afford.</a:t>
            </a:r>
            <a:br>
              <a:rPr lang="en-US" sz="800" dirty="0"/>
            </a:br>
            <a:endParaRPr lang="en-US" sz="800" dirty="0"/>
          </a:p>
          <a:p>
            <a:pPr lvl="1">
              <a:spcBef>
                <a:spcPts val="0"/>
              </a:spcBef>
            </a:pPr>
            <a:r>
              <a:rPr lang="en-US" sz="2600" dirty="0"/>
              <a:t>It led to 2007-09 financial crisis. </a:t>
            </a:r>
          </a:p>
          <a:p>
            <a:pPr lvl="2">
              <a:spcBef>
                <a:spcPts val="0"/>
              </a:spcBef>
            </a:pPr>
            <a:r>
              <a:rPr lang="en-US" sz="2200" dirty="0"/>
              <a:t>without even raising home ownership rates.</a:t>
            </a:r>
            <a:br>
              <a:rPr lang="en-US" sz="1200" dirty="0"/>
            </a:br>
            <a:endParaRPr lang="en-US" sz="1200" dirty="0"/>
          </a:p>
          <a:p>
            <a:pPr lvl="1">
              <a:spcBef>
                <a:spcPts val="0"/>
              </a:spcBef>
            </a:pPr>
            <a:r>
              <a:rPr lang="en-US" sz="2600" dirty="0"/>
              <a:t>Specific policies:</a:t>
            </a:r>
          </a:p>
          <a:p>
            <a:pPr lvl="2">
              <a:spcBef>
                <a:spcPts val="0"/>
              </a:spcBef>
            </a:pPr>
            <a:r>
              <a:rPr lang="en-US" sz="2200" dirty="0"/>
              <a:t>Require a serious minimum down payment, as other countries do. </a:t>
            </a:r>
          </a:p>
          <a:p>
            <a:pPr lvl="2">
              <a:spcBef>
                <a:spcPts val="0"/>
              </a:spcBef>
            </a:pPr>
            <a:r>
              <a:rPr lang="en-US" sz="2200" dirty="0"/>
              <a:t>Require “skin in the game,” on the part of mortgage-originators.</a:t>
            </a:r>
          </a:p>
          <a:p>
            <a:pPr lvl="2">
              <a:spcBef>
                <a:spcPts val="0"/>
              </a:spcBef>
            </a:pPr>
            <a:r>
              <a:rPr lang="en-US" sz="2200" dirty="0"/>
              <a:t>Curtail tax deductibility of mortgage interest, </a:t>
            </a:r>
          </a:p>
          <a:p>
            <a:pPr lvl="2">
              <a:spcBef>
                <a:spcPts val="0"/>
              </a:spcBef>
            </a:pPr>
            <a:r>
              <a:rPr lang="en-US" sz="2100" dirty="0"/>
              <a:t>Don’t repeat the mistake of privatizing Fannie Mae &amp; Freddie Mac.</a:t>
            </a:r>
          </a:p>
        </p:txBody>
      </p:sp>
      <p:sp>
        <p:nvSpPr>
          <p:cNvPr id="4" name="Slide Number Placeholder 3"/>
          <p:cNvSpPr>
            <a:spLocks noGrp="1"/>
          </p:cNvSpPr>
          <p:nvPr>
            <p:ph type="sldNum" sz="quarter" idx="12"/>
          </p:nvPr>
        </p:nvSpPr>
        <p:spPr/>
        <p:txBody>
          <a:bodyPr/>
          <a:lstStyle/>
          <a:p>
            <a:fld id="{18677272-7F0D-4D88-A49C-E33188C27637}" type="slidenum">
              <a:rPr lang="en-US" smtClean="0"/>
              <a:t>23</a:t>
            </a:fld>
            <a:endParaRPr lang="en-US" dirty="0"/>
          </a:p>
        </p:txBody>
      </p:sp>
      <p:sp>
        <p:nvSpPr>
          <p:cNvPr id="5" name="TextBox 4"/>
          <p:cNvSpPr txBox="1"/>
          <p:nvPr/>
        </p:nvSpPr>
        <p:spPr>
          <a:xfrm>
            <a:off x="5131858" y="3144520"/>
            <a:ext cx="3745384" cy="430887"/>
          </a:xfrm>
          <a:prstGeom prst="rect">
            <a:avLst/>
          </a:prstGeom>
          <a:noFill/>
        </p:spPr>
        <p:txBody>
          <a:bodyPr wrap="none" rtlCol="0">
            <a:spAutoFit/>
          </a:bodyPr>
          <a:lstStyle/>
          <a:p>
            <a:pPr marL="0" lvl="1"/>
            <a:r>
              <a:rPr lang="en-US" sz="2200" dirty="0"/>
              <a:t>And it drives up housing prices </a:t>
            </a:r>
          </a:p>
        </p:txBody>
      </p:sp>
    </p:spTree>
    <p:extLst>
      <p:ext uri="{BB962C8B-B14F-4D97-AF65-F5344CB8AC3E}">
        <p14:creationId xmlns:p14="http://schemas.microsoft.com/office/powerpoint/2010/main" val="21331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lvl="0"/>
            <a:r>
              <a:rPr lang="en-US" sz="2200" dirty="0"/>
              <a:t>Address household debt: housing, auto &amp; student loans</a:t>
            </a:r>
            <a:r>
              <a:rPr lang="en-US" sz="2000" dirty="0"/>
              <a:t>, </a:t>
            </a:r>
            <a:r>
              <a:rPr lang="en-US" sz="1800" dirty="0"/>
              <a:t>continued</a:t>
            </a:r>
          </a:p>
        </p:txBody>
      </p:sp>
      <p:sp>
        <p:nvSpPr>
          <p:cNvPr id="3" name="Content Placeholder 2"/>
          <p:cNvSpPr>
            <a:spLocks noGrp="1"/>
          </p:cNvSpPr>
          <p:nvPr>
            <p:ph idx="1"/>
          </p:nvPr>
        </p:nvSpPr>
        <p:spPr>
          <a:xfrm>
            <a:off x="228600" y="1371600"/>
            <a:ext cx="8686800" cy="5562600"/>
          </a:xfrm>
        </p:spPr>
        <p:txBody>
          <a:bodyPr>
            <a:normAutofit/>
          </a:bodyPr>
          <a:lstStyle/>
          <a:p>
            <a:r>
              <a:rPr lang="en-US" sz="2800" dirty="0"/>
              <a:t>Auto dealers should not have been exempted </a:t>
            </a:r>
            <a:br>
              <a:rPr lang="en-US" sz="2800" dirty="0"/>
            </a:br>
            <a:r>
              <a:rPr lang="en-US" sz="2800" dirty="0"/>
              <a:t>from the Consumer Finance Protection Bureau.</a:t>
            </a:r>
          </a:p>
          <a:p>
            <a:pPr lvl="1"/>
            <a:r>
              <a:rPr lang="en-US" sz="2400" dirty="0"/>
              <a:t>A rising share of sub-prime auto loans are delinquent.</a:t>
            </a:r>
            <a:r>
              <a:rPr lang="en-US" sz="1000" dirty="0"/>
              <a:t> </a:t>
            </a:r>
            <a:br>
              <a:rPr lang="en-US" sz="1800" dirty="0"/>
            </a:br>
            <a:endParaRPr lang="en-US" sz="1800" dirty="0"/>
          </a:p>
          <a:p>
            <a:r>
              <a:rPr lang="en-US" sz="2800" dirty="0"/>
              <a:t>Although </a:t>
            </a:r>
            <a:r>
              <a:rPr lang="en-US" sz="2800" i="1" dirty="0"/>
              <a:t>most</a:t>
            </a:r>
            <a:r>
              <a:rPr lang="en-US" sz="2800" dirty="0"/>
              <a:t> college educations are still a good deal, and worth going into debt for if that is the only way, </a:t>
            </a:r>
            <a:r>
              <a:rPr lang="en-US" sz="2800" i="1" dirty="0"/>
              <a:t>some</a:t>
            </a:r>
            <a:r>
              <a:rPr lang="en-US" sz="2800" dirty="0"/>
              <a:t> enterprises are bad deals.</a:t>
            </a:r>
          </a:p>
          <a:p>
            <a:pPr lvl="2"/>
            <a:r>
              <a:rPr lang="en-US" dirty="0"/>
              <a:t>Especially for-profit universities.</a:t>
            </a:r>
          </a:p>
          <a:p>
            <a:pPr lvl="2"/>
            <a:r>
              <a:rPr lang="en-US" dirty="0"/>
              <a:t>Government should expand student grants &amp; loans, </a:t>
            </a:r>
          </a:p>
          <a:p>
            <a:pPr lvl="2"/>
            <a:r>
              <a:rPr lang="en-US" dirty="0"/>
              <a:t>but tighten requirements that the college or university have a decent record regarding rates of graduation &amp; gainful employment, not loosen them. </a:t>
            </a:r>
            <a:endParaRPr lang="en-US" sz="2000" dirty="0"/>
          </a:p>
        </p:txBody>
      </p:sp>
      <p:sp>
        <p:nvSpPr>
          <p:cNvPr id="4" name="Slide Number Placeholder 3"/>
          <p:cNvSpPr>
            <a:spLocks noGrp="1"/>
          </p:cNvSpPr>
          <p:nvPr>
            <p:ph type="sldNum" sz="quarter" idx="12"/>
          </p:nvPr>
        </p:nvSpPr>
        <p:spPr/>
        <p:txBody>
          <a:bodyPr/>
          <a:lstStyle/>
          <a:p>
            <a:fld id="{18677272-7F0D-4D88-A49C-E33188C27637}" type="slidenum">
              <a:rPr lang="en-US" smtClean="0"/>
              <a:t>24</a:t>
            </a:fld>
            <a:endParaRPr lang="en-US"/>
          </a:p>
        </p:txBody>
      </p:sp>
    </p:spTree>
    <p:extLst>
      <p:ext uri="{BB962C8B-B14F-4D97-AF65-F5344CB8AC3E}">
        <p14:creationId xmlns:p14="http://schemas.microsoft.com/office/powerpoint/2010/main" val="76093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a:t>The last 2 of the 9 policy proposals</a:t>
            </a:r>
          </a:p>
        </p:txBody>
      </p:sp>
      <p:sp>
        <p:nvSpPr>
          <p:cNvPr id="3" name="Content Placeholder 2"/>
          <p:cNvSpPr>
            <a:spLocks noGrp="1"/>
          </p:cNvSpPr>
          <p:nvPr>
            <p:ph idx="1"/>
          </p:nvPr>
        </p:nvSpPr>
        <p:spPr>
          <a:xfrm>
            <a:off x="228600" y="1524000"/>
            <a:ext cx="8686800" cy="4800600"/>
          </a:xfrm>
        </p:spPr>
        <p:txBody>
          <a:bodyPr>
            <a:normAutofit/>
          </a:bodyPr>
          <a:lstStyle/>
          <a:p>
            <a:pPr marL="742950" indent="-742950">
              <a:buFont typeface="+mj-lt"/>
              <a:buAutoNum type="arabicPeriod" startAt="8"/>
            </a:pPr>
            <a:r>
              <a:rPr lang="en-US" dirty="0"/>
              <a:t>Energy:</a:t>
            </a:r>
          </a:p>
          <a:p>
            <a:pPr lvl="1"/>
            <a:r>
              <a:rPr lang="en-US" dirty="0"/>
              <a:t>Start a carbon tax; don’t subsidize fossil fuels. </a:t>
            </a:r>
          </a:p>
          <a:p>
            <a:pPr lvl="2"/>
            <a:r>
              <a:rPr lang="en-US" dirty="0"/>
              <a:t>Energy taxes are the most efficient</a:t>
            </a:r>
          </a:p>
          <a:p>
            <a:pPr lvl="3"/>
            <a:r>
              <a:rPr lang="en-US" sz="1800" dirty="0"/>
              <a:t>as proposed by Baker, Feldstein, Mankiw, Paulson &amp; Schultz, 2017.</a:t>
            </a:r>
            <a:br>
              <a:rPr lang="en-US" sz="2400" dirty="0"/>
            </a:br>
            <a:endParaRPr lang="en-US" sz="2400" dirty="0"/>
          </a:p>
          <a:p>
            <a:pPr marL="0" indent="0">
              <a:buNone/>
            </a:pPr>
            <a:r>
              <a:rPr lang="en-US" dirty="0"/>
              <a:t>9.  Increase competition, including</a:t>
            </a:r>
          </a:p>
          <a:p>
            <a:pPr marL="400050" lvl="1" indent="0">
              <a:buNone/>
            </a:pPr>
            <a:r>
              <a:rPr lang="en-US" dirty="0"/>
              <a:t>- anti-trust policy, and</a:t>
            </a:r>
          </a:p>
          <a:p>
            <a:pPr marL="400050" lvl="1" indent="0">
              <a:buNone/>
            </a:pPr>
            <a:r>
              <a:rPr lang="en-US" dirty="0"/>
              <a:t>- keeping US global leadership on trade.</a:t>
            </a:r>
          </a:p>
        </p:txBody>
      </p:sp>
      <p:sp>
        <p:nvSpPr>
          <p:cNvPr id="4" name="Slide Number Placeholder 3"/>
          <p:cNvSpPr>
            <a:spLocks noGrp="1"/>
          </p:cNvSpPr>
          <p:nvPr>
            <p:ph type="sldNum" sz="quarter" idx="12"/>
          </p:nvPr>
        </p:nvSpPr>
        <p:spPr/>
        <p:txBody>
          <a:bodyPr/>
          <a:lstStyle/>
          <a:p>
            <a:fld id="{18677272-7F0D-4D88-A49C-E33188C27637}" type="slidenum">
              <a:rPr lang="en-US" smtClean="0"/>
              <a:t>25</a:t>
            </a:fld>
            <a:endParaRPr lang="en-US"/>
          </a:p>
        </p:txBody>
      </p:sp>
    </p:spTree>
    <p:extLst>
      <p:ext uri="{BB962C8B-B14F-4D97-AF65-F5344CB8AC3E}">
        <p14:creationId xmlns:p14="http://schemas.microsoft.com/office/powerpoint/2010/main" val="213801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375"/>
            <a:ext cx="7772400" cy="1470025"/>
          </a:xfrm>
        </p:spPr>
        <p:txBody>
          <a:bodyPr>
            <a:normAutofit fontScale="90000"/>
          </a:bodyPr>
          <a:lstStyle/>
          <a:p>
            <a:r>
              <a:rPr lang="en-US" sz="4900" i="1" dirty="0"/>
              <a:t>Inequality in America: </a:t>
            </a:r>
            <a:br>
              <a:rPr lang="en-US" i="1" dirty="0"/>
            </a:br>
            <a:r>
              <a:rPr lang="en-US" i="1" dirty="0"/>
              <a:t>How Do We Achieve An Economy </a:t>
            </a:r>
            <a:br>
              <a:rPr lang="en-US" i="1" dirty="0"/>
            </a:br>
            <a:r>
              <a:rPr lang="en-US" i="1" dirty="0"/>
              <a:t>That Works for All?</a:t>
            </a:r>
            <a:endParaRPr lang="en-US" dirty="0"/>
          </a:p>
        </p:txBody>
      </p:sp>
      <p:sp>
        <p:nvSpPr>
          <p:cNvPr id="3" name="Subtitle 2"/>
          <p:cNvSpPr>
            <a:spLocks noGrp="1"/>
          </p:cNvSpPr>
          <p:nvPr>
            <p:ph type="subTitle" idx="1"/>
          </p:nvPr>
        </p:nvSpPr>
        <p:spPr>
          <a:xfrm>
            <a:off x="609600" y="3581400"/>
            <a:ext cx="7848600" cy="2514600"/>
          </a:xfrm>
        </p:spPr>
        <p:txBody>
          <a:bodyPr>
            <a:normAutofit fontScale="77500" lnSpcReduction="20000"/>
          </a:bodyPr>
          <a:lstStyle/>
          <a:p>
            <a:r>
              <a:rPr lang="en-US" sz="6200" b="1" dirty="0"/>
              <a:t>Jeffrey Frankel</a:t>
            </a:r>
          </a:p>
          <a:p>
            <a:r>
              <a:rPr lang="en-US" sz="3600" b="1" dirty="0"/>
              <a:t>Harpel Professor of Capital Formation and Growth</a:t>
            </a:r>
            <a:br>
              <a:rPr lang="en-US" sz="3600" b="1" dirty="0"/>
            </a:br>
            <a:r>
              <a:rPr lang="en-US" sz="4000" b="1" dirty="0"/>
              <a:t>Harvard University</a:t>
            </a:r>
            <a:br>
              <a:rPr lang="en-US" sz="4000" b="1" dirty="0"/>
            </a:br>
            <a:br>
              <a:rPr lang="en-US" sz="5700" b="1" dirty="0"/>
            </a:b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370" y="5114925"/>
            <a:ext cx="28384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8677272-7F0D-4D88-A49C-E33188C27637}" type="slidenum">
              <a:rPr lang="en-US" smtClean="0"/>
              <a:t>26</a:t>
            </a:fld>
            <a:endParaRPr lang="en-US"/>
          </a:p>
        </p:txBody>
      </p:sp>
    </p:spTree>
    <p:extLst>
      <p:ext uri="{BB962C8B-B14F-4D97-AF65-F5344CB8AC3E}">
        <p14:creationId xmlns:p14="http://schemas.microsoft.com/office/powerpoint/2010/main" val="2045582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Appendices</a:t>
            </a:r>
          </a:p>
        </p:txBody>
      </p:sp>
      <p:sp>
        <p:nvSpPr>
          <p:cNvPr id="3" name="Content Placeholder 2"/>
          <p:cNvSpPr>
            <a:spLocks noGrp="1"/>
          </p:cNvSpPr>
          <p:nvPr>
            <p:ph idx="1"/>
          </p:nvPr>
        </p:nvSpPr>
        <p:spPr>
          <a:xfrm>
            <a:off x="381000" y="1646237"/>
            <a:ext cx="8382000" cy="4830763"/>
          </a:xfrm>
        </p:spPr>
        <p:txBody>
          <a:bodyPr>
            <a:normAutofit/>
          </a:bodyPr>
          <a:lstStyle/>
          <a:p>
            <a:pPr marL="514350" indent="-514350">
              <a:buFont typeface="+mj-lt"/>
              <a:buAutoNum type="arabicPeriod"/>
            </a:pPr>
            <a:r>
              <a:rPr lang="en-US" dirty="0"/>
              <a:t>The stagnation in earnings for non-college-educated men and the role of  manufacturing</a:t>
            </a:r>
            <a:br>
              <a:rPr lang="en-US" sz="600" strike="sngStrike" dirty="0"/>
            </a:br>
            <a:endParaRPr lang="en-US" sz="600" strike="sngStrike" dirty="0"/>
          </a:p>
          <a:p>
            <a:pPr marL="514350" indent="-514350">
              <a:buFont typeface="+mj-lt"/>
              <a:buAutoNum type="arabicPeriod"/>
            </a:pPr>
            <a:r>
              <a:rPr lang="en-US" dirty="0"/>
              <a:t>Job losses in some sectors: manuf., ag., &amp; coal.</a:t>
            </a:r>
            <a:br>
              <a:rPr lang="en-US" sz="900" dirty="0"/>
            </a:br>
            <a:endParaRPr lang="en-US" sz="900" dirty="0"/>
          </a:p>
          <a:p>
            <a:pPr marL="514350" indent="-514350">
              <a:buFont typeface="+mj-lt"/>
              <a:buAutoNum type="arabicPeriod"/>
            </a:pPr>
            <a:r>
              <a:rPr lang="en-US" dirty="0"/>
              <a:t>Five trade fallacies.</a:t>
            </a:r>
            <a:br>
              <a:rPr lang="en-US" sz="1700" dirty="0"/>
            </a:br>
            <a:endParaRPr lang="en-US" sz="1700" dirty="0"/>
          </a:p>
          <a:p>
            <a:pPr marL="514350" indent="-514350">
              <a:buFont typeface="+mj-lt"/>
              <a:buAutoNum type="arabicPeriod"/>
            </a:pPr>
            <a:r>
              <a:rPr lang="en-US" dirty="0"/>
              <a:t>Policies targeted toward individual causes of inequality.</a:t>
            </a:r>
            <a:br>
              <a:rPr lang="en-US" sz="1200" dirty="0"/>
            </a:br>
            <a:endParaRPr lang="en-US" sz="1200" dirty="0"/>
          </a:p>
        </p:txBody>
      </p:sp>
      <p:sp>
        <p:nvSpPr>
          <p:cNvPr id="4" name="Slide Number Placeholder 3"/>
          <p:cNvSpPr>
            <a:spLocks noGrp="1"/>
          </p:cNvSpPr>
          <p:nvPr>
            <p:ph type="sldNum" sz="quarter" idx="12"/>
          </p:nvPr>
        </p:nvSpPr>
        <p:spPr/>
        <p:txBody>
          <a:bodyPr/>
          <a:lstStyle/>
          <a:p>
            <a:fld id="{18677272-7F0D-4D88-A49C-E33188C27637}" type="slidenum">
              <a:rPr lang="en-US" smtClean="0"/>
              <a:t>27</a:t>
            </a:fld>
            <a:endParaRPr lang="en-US"/>
          </a:p>
        </p:txBody>
      </p:sp>
    </p:spTree>
    <p:extLst>
      <p:ext uri="{BB962C8B-B14F-4D97-AF65-F5344CB8AC3E}">
        <p14:creationId xmlns:p14="http://schemas.microsoft.com/office/powerpoint/2010/main" val="257610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600" dirty="0"/>
              <a:t>Appendix 1</a:t>
            </a:r>
          </a:p>
        </p:txBody>
      </p:sp>
      <p:sp>
        <p:nvSpPr>
          <p:cNvPr id="3" name="Content Placeholder 2"/>
          <p:cNvSpPr>
            <a:spLocks noGrp="1"/>
          </p:cNvSpPr>
          <p:nvPr>
            <p:ph idx="1"/>
          </p:nvPr>
        </p:nvSpPr>
        <p:spPr>
          <a:xfrm>
            <a:off x="1600200" y="2560637"/>
            <a:ext cx="5867400" cy="3611563"/>
          </a:xfrm>
        </p:spPr>
        <p:txBody>
          <a:bodyPr>
            <a:normAutofit/>
          </a:bodyPr>
          <a:lstStyle/>
          <a:p>
            <a:pPr marL="0" indent="0" algn="ctr">
              <a:buNone/>
            </a:pPr>
            <a:r>
              <a:rPr lang="en-US" dirty="0"/>
              <a:t>The stagnation in earnings for non-college-educated men and the role of manufacturing jobs.</a:t>
            </a:r>
          </a:p>
        </p:txBody>
      </p:sp>
      <p:sp>
        <p:nvSpPr>
          <p:cNvPr id="4" name="Slide Number Placeholder 3"/>
          <p:cNvSpPr>
            <a:spLocks noGrp="1"/>
          </p:cNvSpPr>
          <p:nvPr>
            <p:ph type="sldNum" sz="quarter" idx="12"/>
          </p:nvPr>
        </p:nvSpPr>
        <p:spPr/>
        <p:txBody>
          <a:bodyPr/>
          <a:lstStyle/>
          <a:p>
            <a:fld id="{18677272-7F0D-4D88-A49C-E33188C27637}" type="slidenum">
              <a:rPr lang="en-US" smtClean="0"/>
              <a:t>28</a:t>
            </a:fld>
            <a:endParaRPr lang="en-US"/>
          </a:p>
        </p:txBody>
      </p:sp>
    </p:spTree>
    <p:extLst>
      <p:ext uri="{BB962C8B-B14F-4D97-AF65-F5344CB8AC3E}">
        <p14:creationId xmlns:p14="http://schemas.microsoft.com/office/powerpoint/2010/main" val="3032292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br>
              <a:rPr lang="en-US" dirty="0"/>
            </a:br>
            <a:br>
              <a:rPr lang="en-US" dirty="0"/>
            </a:br>
            <a:endParaRPr lang="en-US" dirty="0"/>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34673" y="1382233"/>
            <a:ext cx="6228327" cy="500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half" idx="4294967295"/>
          </p:nvPr>
        </p:nvSpPr>
        <p:spPr>
          <a:xfrm>
            <a:off x="76200" y="1435102"/>
            <a:ext cx="2514600" cy="4889498"/>
          </a:xfrm>
        </p:spPr>
        <p:txBody>
          <a:bodyPr>
            <a:noAutofit/>
          </a:bodyPr>
          <a:lstStyle/>
          <a:p>
            <a:pPr marL="0" indent="0">
              <a:buNone/>
            </a:pPr>
            <a:r>
              <a:rPr lang="en-US" sz="2000" dirty="0"/>
              <a:t>   </a:t>
            </a:r>
            <a:r>
              <a:rPr lang="en-US" sz="2300" dirty="0"/>
              <a:t>Average Annual  </a:t>
            </a:r>
            <a:br>
              <a:rPr lang="en-US" sz="2300" dirty="0"/>
            </a:br>
            <a:r>
              <a:rPr lang="en-US" sz="2300" dirty="0"/>
              <a:t>   Real Wages of   </a:t>
            </a:r>
            <a:br>
              <a:rPr lang="en-US" sz="2300" dirty="0"/>
            </a:br>
            <a:r>
              <a:rPr lang="en-US" sz="2300" dirty="0"/>
              <a:t>   Median Worker  </a:t>
            </a:r>
            <a:br>
              <a:rPr lang="en-US" sz="2300" dirty="0"/>
            </a:br>
            <a:r>
              <a:rPr lang="en-US" sz="2300" dirty="0"/>
              <a:t>   </a:t>
            </a:r>
            <a:endParaRPr lang="en-US" sz="1200" dirty="0"/>
          </a:p>
          <a:p>
            <a:r>
              <a:rPr lang="en-US" sz="2000" b="1" dirty="0">
                <a:solidFill>
                  <a:srgbClr val="626262"/>
                </a:solidFill>
              </a:rPr>
              <a:t>College Women   </a:t>
            </a:r>
            <a:br>
              <a:rPr lang="en-US" sz="2000" b="1" dirty="0">
                <a:solidFill>
                  <a:srgbClr val="626262"/>
                </a:solidFill>
              </a:rPr>
            </a:br>
            <a:r>
              <a:rPr lang="en-US" sz="2000" b="1" dirty="0">
                <a:solidFill>
                  <a:srgbClr val="626262"/>
                </a:solidFill>
              </a:rPr>
              <a:t>+51.7%</a:t>
            </a:r>
            <a:endParaRPr lang="en-US" sz="1200" b="1" dirty="0">
              <a:solidFill>
                <a:srgbClr val="626262"/>
              </a:solidFill>
            </a:endParaRPr>
          </a:p>
          <a:p>
            <a:endParaRPr lang="en-US" sz="1200" dirty="0"/>
          </a:p>
          <a:p>
            <a:r>
              <a:rPr lang="en-US" sz="2000" dirty="0"/>
              <a:t>Non-College </a:t>
            </a:r>
            <a:br>
              <a:rPr lang="en-US" sz="2000" dirty="0"/>
            </a:br>
            <a:r>
              <a:rPr lang="en-US" sz="2000" dirty="0"/>
              <a:t>Women  +47.6%</a:t>
            </a:r>
            <a:endParaRPr lang="en-US" sz="1200" dirty="0"/>
          </a:p>
          <a:p>
            <a:endParaRPr lang="en-US" sz="1200" dirty="0"/>
          </a:p>
          <a:p>
            <a:r>
              <a:rPr lang="en-US" sz="2000" b="1" dirty="0">
                <a:solidFill>
                  <a:srgbClr val="0070C0"/>
                </a:solidFill>
              </a:rPr>
              <a:t>College Men       +23.8%</a:t>
            </a:r>
            <a:endParaRPr lang="en-US" sz="1200" b="1" dirty="0">
              <a:solidFill>
                <a:srgbClr val="0070C0"/>
              </a:solidFill>
            </a:endParaRPr>
          </a:p>
          <a:p>
            <a:endParaRPr lang="en-US" sz="1200" dirty="0"/>
          </a:p>
          <a:p>
            <a:r>
              <a:rPr lang="en-US" sz="2000" b="1" dirty="0">
                <a:solidFill>
                  <a:srgbClr val="FF0000"/>
                </a:solidFill>
              </a:rPr>
              <a:t>Non-College Men </a:t>
            </a:r>
          </a:p>
          <a:p>
            <a:pPr marL="0" indent="0">
              <a:buNone/>
            </a:pPr>
            <a:r>
              <a:rPr lang="en-US" sz="2000" b="1" dirty="0">
                <a:solidFill>
                  <a:srgbClr val="FF0000"/>
                </a:solidFill>
              </a:rPr>
              <a:t>       +8.6%</a:t>
            </a:r>
          </a:p>
        </p:txBody>
      </p:sp>
      <p:sp>
        <p:nvSpPr>
          <p:cNvPr id="2" name="TextBox 1"/>
          <p:cNvSpPr txBox="1"/>
          <p:nvPr/>
        </p:nvSpPr>
        <p:spPr>
          <a:xfrm>
            <a:off x="457200" y="255180"/>
            <a:ext cx="8458200" cy="984885"/>
          </a:xfrm>
          <a:prstGeom prst="rect">
            <a:avLst/>
          </a:prstGeom>
          <a:noFill/>
        </p:spPr>
        <p:txBody>
          <a:bodyPr wrap="square" rtlCol="0">
            <a:spAutoFit/>
          </a:bodyPr>
          <a:lstStyle/>
          <a:p>
            <a:pPr algn="ctr" fontAlgn="auto">
              <a:spcBef>
                <a:spcPts val="0"/>
              </a:spcBef>
              <a:spcAft>
                <a:spcPts val="0"/>
              </a:spcAft>
            </a:pPr>
            <a:r>
              <a:rPr lang="en-US" sz="3000" dirty="0">
                <a:solidFill>
                  <a:prstClr val="black"/>
                </a:solidFill>
                <a:latin typeface="Calibri"/>
              </a:rPr>
              <a:t>Real Wage Earnings of Median Worker (1970-2015):  </a:t>
            </a:r>
            <a:br>
              <a:rPr lang="en-US" sz="2800" dirty="0">
                <a:solidFill>
                  <a:prstClr val="black"/>
                </a:solidFill>
                <a:latin typeface="Calibri"/>
              </a:rPr>
            </a:br>
            <a:r>
              <a:rPr lang="en-US" sz="2700" dirty="0">
                <a:solidFill>
                  <a:prstClr val="black"/>
                </a:solidFill>
                <a:latin typeface="Calibri"/>
              </a:rPr>
              <a:t>Almost No Growth for </a:t>
            </a:r>
            <a:r>
              <a:rPr lang="en-US" sz="2700" dirty="0">
                <a:solidFill>
                  <a:prstClr val="black"/>
                </a:solidFill>
              </a:rPr>
              <a:t>Non-College Men over 45 </a:t>
            </a:r>
            <a:r>
              <a:rPr lang="en-US" sz="2700" dirty="0">
                <a:solidFill>
                  <a:prstClr val="black"/>
                </a:solidFill>
                <a:latin typeface="Calibri"/>
              </a:rPr>
              <a:t>years!</a:t>
            </a:r>
          </a:p>
        </p:txBody>
      </p:sp>
      <p:sp>
        <p:nvSpPr>
          <p:cNvPr id="3" name="Footer Placeholder 2"/>
          <p:cNvSpPr>
            <a:spLocks noGrp="1"/>
          </p:cNvSpPr>
          <p:nvPr>
            <p:ph type="ftr" sz="quarter" idx="11"/>
          </p:nvPr>
        </p:nvSpPr>
        <p:spPr>
          <a:xfrm>
            <a:off x="5410200" y="6416675"/>
            <a:ext cx="2895600" cy="365125"/>
          </a:xfrm>
        </p:spPr>
        <p:txBody>
          <a:bodyPr/>
          <a:lstStyle/>
          <a:p>
            <a:r>
              <a:rPr lang="en-US" sz="1800" dirty="0">
                <a:solidFill>
                  <a:schemeClr val="tx1"/>
                </a:solidFill>
              </a:rPr>
              <a:t>Robert Lawrence, HKS</a:t>
            </a:r>
          </a:p>
        </p:txBody>
      </p:sp>
      <p:sp>
        <p:nvSpPr>
          <p:cNvPr id="4" name="TextBox 3"/>
          <p:cNvSpPr txBox="1"/>
          <p:nvPr/>
        </p:nvSpPr>
        <p:spPr>
          <a:xfrm>
            <a:off x="457200" y="6443330"/>
            <a:ext cx="3810000" cy="307777"/>
          </a:xfrm>
          <a:prstGeom prst="rect">
            <a:avLst/>
          </a:prstGeom>
          <a:noFill/>
        </p:spPr>
        <p:txBody>
          <a:bodyPr wrap="square" rtlCol="0">
            <a:spAutoFit/>
          </a:bodyPr>
          <a:lstStyle/>
          <a:p>
            <a:r>
              <a:rPr lang="en-US" sz="1400" dirty="0"/>
              <a:t>Data Source: BLS Current Employment Survey</a:t>
            </a:r>
          </a:p>
        </p:txBody>
      </p:sp>
      <p:cxnSp>
        <p:nvCxnSpPr>
          <p:cNvPr id="8" name="Straight Arrow Connector 7"/>
          <p:cNvCxnSpPr/>
          <p:nvPr/>
        </p:nvCxnSpPr>
        <p:spPr>
          <a:xfrm flipV="1">
            <a:off x="3429000" y="3931542"/>
            <a:ext cx="4724400" cy="76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52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sz="3600" dirty="0"/>
              <a:t>(I) If the economy was in such good shape, (pre coronavirus),</a:t>
            </a:r>
            <a:br>
              <a:rPr lang="en-US" sz="3600" dirty="0"/>
            </a:br>
            <a:r>
              <a:rPr lang="en-US" sz="3600" dirty="0"/>
              <a:t>why was there such discontent?</a:t>
            </a:r>
          </a:p>
        </p:txBody>
      </p:sp>
      <p:sp>
        <p:nvSpPr>
          <p:cNvPr id="3" name="Content Placeholder 2"/>
          <p:cNvSpPr>
            <a:spLocks noGrp="1"/>
          </p:cNvSpPr>
          <p:nvPr>
            <p:ph idx="1"/>
          </p:nvPr>
        </p:nvSpPr>
        <p:spPr>
          <a:xfrm>
            <a:off x="2590800" y="2819400"/>
            <a:ext cx="3848100" cy="609599"/>
          </a:xfrm>
        </p:spPr>
        <p:txBody>
          <a:bodyPr/>
          <a:lstStyle/>
          <a:p>
            <a:pPr marL="0" indent="0">
              <a:buNone/>
            </a:pPr>
            <a:r>
              <a:rPr lang="en-US" dirty="0"/>
              <a:t>An obvious answer:</a:t>
            </a:r>
          </a:p>
        </p:txBody>
      </p:sp>
      <p:sp>
        <p:nvSpPr>
          <p:cNvPr id="4" name="Slide Number Placeholder 3"/>
          <p:cNvSpPr>
            <a:spLocks noGrp="1"/>
          </p:cNvSpPr>
          <p:nvPr>
            <p:ph type="sldNum" sz="quarter" idx="12"/>
          </p:nvPr>
        </p:nvSpPr>
        <p:spPr/>
        <p:txBody>
          <a:bodyPr/>
          <a:lstStyle/>
          <a:p>
            <a:fld id="{18677272-7F0D-4D88-A49C-E33188C27637}" type="slidenum">
              <a:rPr lang="en-US" smtClean="0"/>
              <a:t>3</a:t>
            </a:fld>
            <a:endParaRPr lang="en-US"/>
          </a:p>
        </p:txBody>
      </p:sp>
      <p:sp>
        <p:nvSpPr>
          <p:cNvPr id="5" name="Title 1"/>
          <p:cNvSpPr txBox="1">
            <a:spLocks/>
          </p:cNvSpPr>
          <p:nvPr/>
        </p:nvSpPr>
        <p:spPr>
          <a:xfrm>
            <a:off x="304800" y="9982200"/>
            <a:ext cx="8610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The longer-term trend for the typical American has not been good:</a:t>
            </a:r>
          </a:p>
        </p:txBody>
      </p:sp>
      <p:sp>
        <p:nvSpPr>
          <p:cNvPr id="6" name="Title 1"/>
          <p:cNvSpPr txBox="1">
            <a:spLocks/>
          </p:cNvSpPr>
          <p:nvPr/>
        </p:nvSpPr>
        <p:spPr>
          <a:xfrm>
            <a:off x="1447800" y="3657600"/>
            <a:ext cx="6019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The longer-term trend for typical Americans has not been good.</a:t>
            </a:r>
          </a:p>
        </p:txBody>
      </p:sp>
      <p:sp>
        <p:nvSpPr>
          <p:cNvPr id="7" name="Rectangle 6"/>
          <p:cNvSpPr/>
          <p:nvPr/>
        </p:nvSpPr>
        <p:spPr>
          <a:xfrm>
            <a:off x="228600" y="4876800"/>
            <a:ext cx="8839200" cy="584775"/>
          </a:xfrm>
          <a:prstGeom prst="rect">
            <a:avLst/>
          </a:prstGeom>
        </p:spPr>
        <p:txBody>
          <a:bodyPr wrap="square">
            <a:spAutoFit/>
          </a:bodyPr>
          <a:lstStyle/>
          <a:p>
            <a:pPr algn="ctr"/>
            <a:r>
              <a:rPr lang="en-US" sz="3200" dirty="0"/>
              <a:t>Since 2000, the gains have gone to those at the top.</a:t>
            </a:r>
          </a:p>
        </p:txBody>
      </p:sp>
    </p:spTree>
    <p:extLst>
      <p:ext uri="{BB962C8B-B14F-4D97-AF65-F5344CB8AC3E}">
        <p14:creationId xmlns:p14="http://schemas.microsoft.com/office/powerpoint/2010/main" val="63802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US Manufacturing employment 1990-2011: </a:t>
            </a:r>
            <a:br>
              <a:rPr lang="en-US" sz="3200" dirty="0"/>
            </a:br>
            <a:r>
              <a:rPr lang="en-US" sz="2800" dirty="0"/>
              <a:t>down almost 6 million since 2000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229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2"/>
          <p:cNvSpPr>
            <a:spLocks noGrp="1"/>
          </p:cNvSpPr>
          <p:nvPr>
            <p:ph type="ftr" sz="quarter" idx="11"/>
          </p:nvPr>
        </p:nvSpPr>
        <p:spPr>
          <a:xfrm>
            <a:off x="5410200" y="6416675"/>
            <a:ext cx="2895600" cy="365125"/>
          </a:xfrm>
        </p:spPr>
        <p:txBody>
          <a:bodyPr/>
          <a:lstStyle/>
          <a:p>
            <a:r>
              <a:rPr lang="en-US" sz="1800" dirty="0">
                <a:solidFill>
                  <a:schemeClr val="tx1"/>
                </a:solidFill>
              </a:rPr>
              <a:t>Robert Lawrence, HKS</a:t>
            </a:r>
          </a:p>
        </p:txBody>
      </p:sp>
      <p:cxnSp>
        <p:nvCxnSpPr>
          <p:cNvPr id="6" name="Straight Arrow Connector 5"/>
          <p:cNvCxnSpPr/>
          <p:nvPr/>
        </p:nvCxnSpPr>
        <p:spPr>
          <a:xfrm>
            <a:off x="4419600" y="2590800"/>
            <a:ext cx="3581400" cy="1828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535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a:bodyPr>
          <a:lstStyle/>
          <a:p>
            <a:r>
              <a:rPr lang="en-US" sz="2800" dirty="0"/>
              <a:t>US manufacturing jobs were especially important for men….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6200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a:t>MasterCard Presentation</a:t>
            </a:r>
          </a:p>
        </p:txBody>
      </p:sp>
      <p:sp>
        <p:nvSpPr>
          <p:cNvPr id="5" name="Rectangle 4"/>
          <p:cNvSpPr/>
          <p:nvPr/>
        </p:nvSpPr>
        <p:spPr>
          <a:xfrm>
            <a:off x="5638800" y="6440269"/>
            <a:ext cx="2438400" cy="646331"/>
          </a:xfrm>
          <a:prstGeom prst="rect">
            <a:avLst/>
          </a:prstGeom>
        </p:spPr>
        <p:txBody>
          <a:bodyPr wrap="square">
            <a:spAutoFit/>
          </a:bodyPr>
          <a:lstStyle/>
          <a:p>
            <a:r>
              <a:rPr lang="en-US" dirty="0"/>
              <a:t>Robert Lawrence, HKS</a:t>
            </a:r>
            <a:br>
              <a:rPr lang="en-US" dirty="0"/>
            </a:br>
            <a:endParaRPr lang="en-US" dirty="0"/>
          </a:p>
        </p:txBody>
      </p:sp>
      <p:cxnSp>
        <p:nvCxnSpPr>
          <p:cNvPr id="6" name="Straight Arrow Connector 5"/>
          <p:cNvCxnSpPr/>
          <p:nvPr/>
        </p:nvCxnSpPr>
        <p:spPr>
          <a:xfrm>
            <a:off x="1600200" y="2209800"/>
            <a:ext cx="5257800" cy="2209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046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a:t>…and especially for men without college</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7753928"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38800" y="6440269"/>
            <a:ext cx="2438400" cy="646331"/>
          </a:xfrm>
          <a:prstGeom prst="rect">
            <a:avLst/>
          </a:prstGeom>
        </p:spPr>
        <p:txBody>
          <a:bodyPr wrap="square">
            <a:spAutoFit/>
          </a:bodyPr>
          <a:lstStyle/>
          <a:p>
            <a:r>
              <a:rPr lang="en-US" dirty="0"/>
              <a:t>Robert Lawrence, HKS</a:t>
            </a:r>
            <a:br>
              <a:rPr lang="en-US" dirty="0"/>
            </a:br>
            <a:endParaRPr lang="en-US" dirty="0"/>
          </a:p>
        </p:txBody>
      </p:sp>
      <p:cxnSp>
        <p:nvCxnSpPr>
          <p:cNvPr id="5" name="Straight Arrow Connector 4"/>
          <p:cNvCxnSpPr/>
          <p:nvPr/>
        </p:nvCxnSpPr>
        <p:spPr>
          <a:xfrm>
            <a:off x="1524000" y="2057400"/>
            <a:ext cx="5715000" cy="2057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536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990600"/>
          </a:xfrm>
        </p:spPr>
        <p:txBody>
          <a:bodyPr>
            <a:noAutofit/>
          </a:bodyPr>
          <a:lstStyle/>
          <a:p>
            <a:r>
              <a:rPr lang="en-US" sz="2800" dirty="0"/>
              <a:t>The negative trend in US manufacturing share of employment goes back to 1961, </a:t>
            </a:r>
            <a:br>
              <a:rPr lang="en-US" sz="2800" dirty="0"/>
            </a:br>
            <a:r>
              <a:rPr lang="en-US" sz="2400" dirty="0"/>
              <a:t>well before China, NAFTA, etc..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135231"/>
              </p:ext>
            </p:extLst>
          </p:nvPr>
        </p:nvGraphicFramePr>
        <p:xfrm>
          <a:off x="457200" y="1374088"/>
          <a:ext cx="8229600" cy="548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1036817468"/>
              </p:ext>
            </p:extLst>
          </p:nvPr>
        </p:nvGraphicFramePr>
        <p:xfrm>
          <a:off x="457200" y="1374088"/>
          <a:ext cx="8229600" cy="548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766390209"/>
              </p:ext>
            </p:extLst>
          </p:nvPr>
        </p:nvGraphicFramePr>
        <p:xfrm>
          <a:off x="457200" y="1371600"/>
          <a:ext cx="8229600" cy="54864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295400" y="1806714"/>
            <a:ext cx="7010400" cy="707886"/>
          </a:xfrm>
          <a:prstGeom prst="rect">
            <a:avLst/>
          </a:prstGeom>
        </p:spPr>
        <p:txBody>
          <a:bodyPr wrap="square">
            <a:spAutoFit/>
          </a:bodyPr>
          <a:lstStyle/>
          <a:p>
            <a:pPr algn="ctr">
              <a:defRPr sz="1800" b="1" i="0" u="none" strike="noStrike" kern="1200" baseline="0">
                <a:solidFill>
                  <a:srgbClr val="000000"/>
                </a:solidFill>
                <a:latin typeface="Arial"/>
                <a:ea typeface="Arial"/>
                <a:cs typeface="Arial"/>
              </a:defRPr>
            </a:pPr>
            <a:r>
              <a:rPr lang="en-US" sz="2000" b="1" dirty="0"/>
              <a:t>Manufacturing share in establishment employment, 1961–2010</a:t>
            </a:r>
            <a:endParaRPr lang="en-ZA" sz="2000" dirty="0"/>
          </a:p>
        </p:txBody>
      </p:sp>
      <p:grpSp>
        <p:nvGrpSpPr>
          <p:cNvPr id="9" name="Group 8"/>
          <p:cNvGrpSpPr/>
          <p:nvPr/>
        </p:nvGrpSpPr>
        <p:grpSpPr>
          <a:xfrm>
            <a:off x="1752600" y="4920734"/>
            <a:ext cx="1789319" cy="338554"/>
            <a:chOff x="2667000" y="3244334"/>
            <a:chExt cx="1789319" cy="338554"/>
          </a:xfrm>
        </p:grpSpPr>
        <p:cxnSp>
          <p:nvCxnSpPr>
            <p:cNvPr id="10" name="Straight Connector 9"/>
            <p:cNvCxnSpPr/>
            <p:nvPr/>
          </p:nvCxnSpPr>
          <p:spPr>
            <a:xfrm>
              <a:off x="2667000" y="3429000"/>
              <a:ext cx="304800" cy="0"/>
            </a:xfrm>
            <a:prstGeom prst="line">
              <a:avLst/>
            </a:prstGeom>
            <a:ln w="38100" cap="rnd"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982582" y="3244334"/>
              <a:ext cx="1473737" cy="338554"/>
            </a:xfrm>
            <a:prstGeom prst="rect">
              <a:avLst/>
            </a:prstGeom>
          </p:spPr>
          <p:txBody>
            <a:bodyPr wrap="none">
              <a:spAutoFit/>
            </a:bodyPr>
            <a:lstStyle/>
            <a:p>
              <a:r>
                <a:rPr lang="en-US" sz="1600" dirty="0"/>
                <a:t>Fitted </a:t>
              </a:r>
              <a:r>
                <a:rPr lang="en-US" sz="1600" dirty="0" err="1"/>
                <a:t>trendline</a:t>
              </a:r>
              <a:endParaRPr lang="en-US" sz="1600" dirty="0"/>
            </a:p>
          </p:txBody>
        </p:sp>
      </p:grpSp>
      <p:grpSp>
        <p:nvGrpSpPr>
          <p:cNvPr id="12" name="Group 11"/>
          <p:cNvGrpSpPr/>
          <p:nvPr/>
        </p:nvGrpSpPr>
        <p:grpSpPr>
          <a:xfrm>
            <a:off x="1752601" y="4572000"/>
            <a:ext cx="972044" cy="338554"/>
            <a:chOff x="2667000" y="2895600"/>
            <a:chExt cx="972044" cy="338554"/>
          </a:xfrm>
        </p:grpSpPr>
        <p:cxnSp>
          <p:nvCxnSpPr>
            <p:cNvPr id="13" name="Straight Connector 12"/>
            <p:cNvCxnSpPr/>
            <p:nvPr/>
          </p:nvCxnSpPr>
          <p:spPr>
            <a:xfrm>
              <a:off x="2667000" y="3080266"/>
              <a:ext cx="304800" cy="0"/>
            </a:xfrm>
            <a:prstGeom prst="line">
              <a:avLst/>
            </a:prstGeom>
            <a:ln w="38100" cap="rnd" cmpd="sng">
              <a:solidFill>
                <a:srgbClr val="3366FF"/>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982582" y="2895600"/>
              <a:ext cx="656462" cy="338554"/>
            </a:xfrm>
            <a:prstGeom prst="rect">
              <a:avLst/>
            </a:prstGeom>
          </p:spPr>
          <p:txBody>
            <a:bodyPr wrap="none">
              <a:spAutoFit/>
            </a:bodyPr>
            <a:lstStyle/>
            <a:p>
              <a:r>
                <a:rPr lang="en-US" sz="1600" dirty="0"/>
                <a:t>Share</a:t>
              </a:r>
            </a:p>
          </p:txBody>
        </p:sp>
      </p:grpSp>
      <p:grpSp>
        <p:nvGrpSpPr>
          <p:cNvPr id="15" name="Group 14"/>
          <p:cNvGrpSpPr/>
          <p:nvPr/>
        </p:nvGrpSpPr>
        <p:grpSpPr>
          <a:xfrm>
            <a:off x="1752600" y="5300246"/>
            <a:ext cx="1202428" cy="338554"/>
            <a:chOff x="2667000" y="3244334"/>
            <a:chExt cx="1202428" cy="338554"/>
          </a:xfrm>
        </p:grpSpPr>
        <p:cxnSp>
          <p:nvCxnSpPr>
            <p:cNvPr id="16" name="Straight Connector 15"/>
            <p:cNvCxnSpPr/>
            <p:nvPr/>
          </p:nvCxnSpPr>
          <p:spPr>
            <a:xfrm>
              <a:off x="2667000" y="3429000"/>
              <a:ext cx="304800" cy="0"/>
            </a:xfrm>
            <a:prstGeom prst="line">
              <a:avLst/>
            </a:prstGeom>
            <a:ln w="38100" cap="rnd" cmpd="sng">
              <a:solidFill>
                <a:schemeClr val="tx2">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982582" y="3244334"/>
              <a:ext cx="886846" cy="338554"/>
            </a:xfrm>
            <a:prstGeom prst="rect">
              <a:avLst/>
            </a:prstGeom>
          </p:spPr>
          <p:txBody>
            <a:bodyPr wrap="none">
              <a:spAutoFit/>
            </a:bodyPr>
            <a:lstStyle/>
            <a:p>
              <a:r>
                <a:rPr lang="en-US" sz="1600" dirty="0"/>
                <a:t>Forecast</a:t>
              </a:r>
            </a:p>
          </p:txBody>
        </p:sp>
      </p:grpSp>
      <p:sp>
        <p:nvSpPr>
          <p:cNvPr id="18" name="Footer Placeholder 2"/>
          <p:cNvSpPr>
            <a:spLocks noGrp="1"/>
          </p:cNvSpPr>
          <p:nvPr>
            <p:ph type="ftr" sz="quarter" idx="11"/>
          </p:nvPr>
        </p:nvSpPr>
        <p:spPr>
          <a:xfrm>
            <a:off x="5410200" y="6569075"/>
            <a:ext cx="2895600" cy="365125"/>
          </a:xfrm>
        </p:spPr>
        <p:txBody>
          <a:bodyPr/>
          <a:lstStyle/>
          <a:p>
            <a:r>
              <a:rPr lang="en-US" sz="1400" dirty="0">
                <a:solidFill>
                  <a:schemeClr val="tx1"/>
                </a:solidFill>
              </a:rPr>
              <a:t>Robert Lawrence, HKS</a:t>
            </a:r>
          </a:p>
        </p:txBody>
      </p:sp>
    </p:spTree>
    <p:extLst>
      <p:ext uri="{BB962C8B-B14F-4D97-AF65-F5344CB8AC3E}">
        <p14:creationId xmlns:p14="http://schemas.microsoft.com/office/powerpoint/2010/main" val="181205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In fact the manufacturing share of employment </a:t>
            </a:r>
            <a:br>
              <a:rPr lang="en-US" sz="2800" dirty="0"/>
            </a:br>
            <a:r>
              <a:rPr lang="en-US" sz="2800" dirty="0"/>
              <a:t>levelled off after 2010.</a:t>
            </a:r>
          </a:p>
        </p:txBody>
      </p:sp>
      <p:pic>
        <p:nvPicPr>
          <p:cNvPr id="4" name="Content Placeholder 3"/>
          <p:cNvPicPr>
            <a:picLocks noGrp="1"/>
          </p:cNvPicPr>
          <p:nvPr>
            <p:ph idx="1"/>
          </p:nvPr>
        </p:nvPicPr>
        <p:blipFill>
          <a:blip r:embed="rId3"/>
          <a:stretch>
            <a:fillRect/>
          </a:stretch>
        </p:blipFill>
        <p:spPr>
          <a:xfrm>
            <a:off x="745435" y="1825625"/>
            <a:ext cx="7856882" cy="4351338"/>
          </a:xfrm>
          <a:prstGeom prst="rect">
            <a:avLst/>
          </a:prstGeom>
        </p:spPr>
      </p:pic>
      <p:sp>
        <p:nvSpPr>
          <p:cNvPr id="5" name="Oval 4"/>
          <p:cNvSpPr/>
          <p:nvPr/>
        </p:nvSpPr>
        <p:spPr>
          <a:xfrm>
            <a:off x="7550035" y="4438997"/>
            <a:ext cx="1091045" cy="13050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2"/>
          <p:cNvSpPr>
            <a:spLocks noGrp="1"/>
          </p:cNvSpPr>
          <p:nvPr>
            <p:ph type="ftr" sz="quarter" idx="11"/>
          </p:nvPr>
        </p:nvSpPr>
        <p:spPr>
          <a:xfrm>
            <a:off x="5410200" y="6569075"/>
            <a:ext cx="2895600" cy="365125"/>
          </a:xfrm>
        </p:spPr>
        <p:txBody>
          <a:bodyPr/>
          <a:lstStyle/>
          <a:p>
            <a:r>
              <a:rPr lang="en-US" sz="1400" dirty="0">
                <a:solidFill>
                  <a:schemeClr val="tx1"/>
                </a:solidFill>
              </a:rPr>
              <a:t>Robert Lawrence, HKS</a:t>
            </a:r>
          </a:p>
        </p:txBody>
      </p:sp>
    </p:spTree>
    <p:extLst>
      <p:ext uri="{BB962C8B-B14F-4D97-AF65-F5344CB8AC3E}">
        <p14:creationId xmlns:p14="http://schemas.microsoft.com/office/powerpoint/2010/main" val="2480793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020762"/>
          </a:xfrm>
        </p:spPr>
        <p:txBody>
          <a:bodyPr>
            <a:noAutofit/>
          </a:bodyPr>
          <a:lstStyle/>
          <a:p>
            <a:r>
              <a:rPr lang="en-US" sz="3000" b="1" dirty="0"/>
              <a:t>US  is not unusual. </a:t>
            </a:r>
            <a:r>
              <a:rPr lang="en-US" sz="3000" b="1" dirty="0">
                <a:solidFill>
                  <a:srgbClr val="C00000"/>
                </a:solidFill>
              </a:rPr>
              <a:t>Decline in manufacturing share of employment is similar across advanced economies</a:t>
            </a:r>
          </a:p>
        </p:txBody>
      </p:sp>
      <p:sp>
        <p:nvSpPr>
          <p:cNvPr id="4" name="Rounded Rectangle 3"/>
          <p:cNvSpPr/>
          <p:nvPr/>
        </p:nvSpPr>
        <p:spPr>
          <a:xfrm>
            <a:off x="7772400" y="2423286"/>
            <a:ext cx="1143000" cy="2971800"/>
          </a:xfrm>
          <a:prstGeom prst="roundRect">
            <a:avLst/>
          </a:prstGeom>
          <a:noFill/>
          <a:ln w="38100" cmpd="sng">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8001000" y="3733800"/>
            <a:ext cx="762000" cy="304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
          <p:cNvGrpSpPr>
            <a:grpSpLocks noChangeAspect="1"/>
          </p:cNvGrpSpPr>
          <p:nvPr/>
        </p:nvGrpSpPr>
        <p:grpSpPr bwMode="auto">
          <a:xfrm>
            <a:off x="71398" y="1600200"/>
            <a:ext cx="8829675" cy="4876800"/>
            <a:chOff x="30" y="1013"/>
            <a:chExt cx="5562" cy="3072"/>
          </a:xfrm>
        </p:grpSpPr>
        <p:sp>
          <p:nvSpPr>
            <p:cNvPr id="6" name="AutoShape 3"/>
            <p:cNvSpPr>
              <a:spLocks noChangeAspect="1" noChangeArrowheads="1" noTextEdit="1"/>
            </p:cNvSpPr>
            <p:nvPr/>
          </p:nvSpPr>
          <p:spPr bwMode="auto">
            <a:xfrm>
              <a:off x="30" y="1013"/>
              <a:ext cx="5424"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 name="Group 205"/>
            <p:cNvGrpSpPr>
              <a:grpSpLocks/>
            </p:cNvGrpSpPr>
            <p:nvPr/>
          </p:nvGrpSpPr>
          <p:grpSpPr bwMode="auto">
            <a:xfrm>
              <a:off x="96" y="1321"/>
              <a:ext cx="5496" cy="2476"/>
              <a:chOff x="96" y="1321"/>
              <a:chExt cx="5496" cy="2476"/>
            </a:xfrm>
          </p:grpSpPr>
          <p:sp>
            <p:nvSpPr>
              <p:cNvPr id="30" name="Rectangle 5"/>
              <p:cNvSpPr>
                <a:spLocks noChangeArrowheads="1"/>
              </p:cNvSpPr>
              <p:nvPr/>
            </p:nvSpPr>
            <p:spPr bwMode="auto">
              <a:xfrm>
                <a:off x="141" y="1321"/>
                <a:ext cx="29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Sh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 name="Rectangle 6"/>
              <p:cNvSpPr>
                <a:spLocks noChangeArrowheads="1"/>
              </p:cNvSpPr>
              <p:nvPr/>
            </p:nvSpPr>
            <p:spPr bwMode="auto">
              <a:xfrm>
                <a:off x="352"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2" name="Rectangle 7"/>
              <p:cNvSpPr>
                <a:spLocks noChangeArrowheads="1"/>
              </p:cNvSpPr>
              <p:nvPr/>
            </p:nvSpPr>
            <p:spPr bwMode="auto">
              <a:xfrm>
                <a:off x="444" y="1321"/>
                <a:ext cx="14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 name="Rectangle 8"/>
              <p:cNvSpPr>
                <a:spLocks noChangeArrowheads="1"/>
              </p:cNvSpPr>
              <p:nvPr/>
            </p:nvSpPr>
            <p:spPr bwMode="auto">
              <a:xfrm>
                <a:off x="508"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4" name="Rectangle 9"/>
              <p:cNvSpPr>
                <a:spLocks noChangeArrowheads="1"/>
              </p:cNvSpPr>
              <p:nvPr/>
            </p:nvSpPr>
            <p:spPr bwMode="auto">
              <a:xfrm>
                <a:off x="601" y="1321"/>
                <a:ext cx="12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5" name="Rectangle 10"/>
              <p:cNvSpPr>
                <a:spLocks noChangeArrowheads="1"/>
              </p:cNvSpPr>
              <p:nvPr/>
            </p:nvSpPr>
            <p:spPr bwMode="auto">
              <a:xfrm>
                <a:off x="647"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6" name="Rectangle 11"/>
              <p:cNvSpPr>
                <a:spLocks noChangeArrowheads="1"/>
              </p:cNvSpPr>
              <p:nvPr/>
            </p:nvSpPr>
            <p:spPr bwMode="auto">
              <a:xfrm>
                <a:off x="748"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f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7" name="Rectangle 12"/>
              <p:cNvSpPr>
                <a:spLocks noChangeArrowheads="1"/>
              </p:cNvSpPr>
              <p:nvPr/>
            </p:nvSpPr>
            <p:spPr bwMode="auto">
              <a:xfrm>
                <a:off x="849"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8" name="Rectangle 13"/>
              <p:cNvSpPr>
                <a:spLocks noChangeArrowheads="1"/>
              </p:cNvSpPr>
              <p:nvPr/>
            </p:nvSpPr>
            <p:spPr bwMode="auto">
              <a:xfrm>
                <a:off x="941" y="1321"/>
                <a:ext cx="22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m</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9" name="Rectangle 14"/>
              <p:cNvSpPr>
                <a:spLocks noChangeArrowheads="1"/>
              </p:cNvSpPr>
              <p:nvPr/>
            </p:nvSpPr>
            <p:spPr bwMode="auto">
              <a:xfrm>
                <a:off x="1088"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p</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0" name="Rectangle 15"/>
              <p:cNvSpPr>
                <a:spLocks noChangeArrowheads="1"/>
              </p:cNvSpPr>
              <p:nvPr/>
            </p:nvSpPr>
            <p:spPr bwMode="auto">
              <a:xfrm>
                <a:off x="1189" y="1321"/>
                <a:ext cx="12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l</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1" name="Rectangle 16"/>
              <p:cNvSpPr>
                <a:spLocks noChangeArrowheads="1"/>
              </p:cNvSpPr>
              <p:nvPr/>
            </p:nvSpPr>
            <p:spPr bwMode="auto">
              <a:xfrm>
                <a:off x="1234"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Rectangle 17"/>
              <p:cNvSpPr>
                <a:spLocks noChangeArrowheads="1"/>
              </p:cNvSpPr>
              <p:nvPr/>
            </p:nvSpPr>
            <p:spPr bwMode="auto">
              <a:xfrm>
                <a:off x="1335"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3" name="Rectangle 18"/>
              <p:cNvSpPr>
                <a:spLocks noChangeArrowheads="1"/>
              </p:cNvSpPr>
              <p:nvPr/>
            </p:nvSpPr>
            <p:spPr bwMode="auto">
              <a:xfrm>
                <a:off x="1428" y="1321"/>
                <a:ext cx="22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m</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4" name="Rectangle 19"/>
              <p:cNvSpPr>
                <a:spLocks noChangeArrowheads="1"/>
              </p:cNvSpPr>
              <p:nvPr/>
            </p:nvSpPr>
            <p:spPr bwMode="auto">
              <a:xfrm>
                <a:off x="1575"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5" name="Rectangle 20"/>
              <p:cNvSpPr>
                <a:spLocks noChangeArrowheads="1"/>
              </p:cNvSpPr>
              <p:nvPr/>
            </p:nvSpPr>
            <p:spPr bwMode="auto">
              <a:xfrm>
                <a:off x="1667"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6" name="Rectangle 21"/>
              <p:cNvSpPr>
                <a:spLocks noChangeArrowheads="1"/>
              </p:cNvSpPr>
              <p:nvPr/>
            </p:nvSpPr>
            <p:spPr bwMode="auto">
              <a:xfrm>
                <a:off x="1768"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7" name="Rectangle 22"/>
              <p:cNvSpPr>
                <a:spLocks noChangeArrowheads="1"/>
              </p:cNvSpPr>
              <p:nvPr/>
            </p:nvSpPr>
            <p:spPr bwMode="auto">
              <a:xfrm>
                <a:off x="1869" y="1321"/>
                <a:ext cx="12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8" name="Rectangle 23"/>
              <p:cNvSpPr>
                <a:spLocks noChangeArrowheads="1"/>
              </p:cNvSpPr>
              <p:nvPr/>
            </p:nvSpPr>
            <p:spPr bwMode="auto">
              <a:xfrm>
                <a:off x="1915"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9" name="Rectangle 24"/>
              <p:cNvSpPr>
                <a:spLocks noChangeArrowheads="1"/>
              </p:cNvSpPr>
              <p:nvPr/>
            </p:nvSpPr>
            <p:spPr bwMode="auto">
              <a:xfrm>
                <a:off x="2016" y="1321"/>
                <a:ext cx="12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0" name="Rectangle 25"/>
              <p:cNvSpPr>
                <a:spLocks noChangeArrowheads="1"/>
              </p:cNvSpPr>
              <p:nvPr/>
            </p:nvSpPr>
            <p:spPr bwMode="auto">
              <a:xfrm>
                <a:off x="2061" y="1321"/>
                <a:ext cx="22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m</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1" name="Rectangle 26"/>
              <p:cNvSpPr>
                <a:spLocks noChangeArrowheads="1"/>
              </p:cNvSpPr>
              <p:nvPr/>
            </p:nvSpPr>
            <p:spPr bwMode="auto">
              <a:xfrm>
                <a:off x="2208"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2" name="Rectangle 27"/>
              <p:cNvSpPr>
                <a:spLocks noChangeArrowheads="1"/>
              </p:cNvSpPr>
              <p:nvPr/>
            </p:nvSpPr>
            <p:spPr bwMode="auto">
              <a:xfrm>
                <a:off x="2301"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3" name="Rectangle 28"/>
              <p:cNvSpPr>
                <a:spLocks noChangeArrowheads="1"/>
              </p:cNvSpPr>
              <p:nvPr/>
            </p:nvSpPr>
            <p:spPr bwMode="auto">
              <a:xfrm>
                <a:off x="2402"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u</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4" name="Rectangle 29"/>
              <p:cNvSpPr>
                <a:spLocks noChangeArrowheads="1"/>
              </p:cNvSpPr>
              <p:nvPr/>
            </p:nvSpPr>
            <p:spPr bwMode="auto">
              <a:xfrm>
                <a:off x="2503" y="1321"/>
                <a:ext cx="22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fa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5" name="Rectangle 30"/>
              <p:cNvSpPr>
                <a:spLocks noChangeArrowheads="1"/>
              </p:cNvSpPr>
              <p:nvPr/>
            </p:nvSpPr>
            <p:spPr bwMode="auto">
              <a:xfrm>
                <a:off x="2650"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6" name="Rectangle 31"/>
              <p:cNvSpPr>
                <a:spLocks noChangeArrowheads="1"/>
              </p:cNvSpPr>
              <p:nvPr/>
            </p:nvSpPr>
            <p:spPr bwMode="auto">
              <a:xfrm>
                <a:off x="2742" y="1321"/>
                <a:ext cx="23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tu</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7" name="Rectangle 32"/>
              <p:cNvSpPr>
                <a:spLocks noChangeArrowheads="1"/>
              </p:cNvSpPr>
              <p:nvPr/>
            </p:nvSpPr>
            <p:spPr bwMode="auto">
              <a:xfrm>
                <a:off x="2898" y="1321"/>
                <a:ext cx="14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8" name="Rectangle 33"/>
              <p:cNvSpPr>
                <a:spLocks noChangeArrowheads="1"/>
              </p:cNvSpPr>
              <p:nvPr/>
            </p:nvSpPr>
            <p:spPr bwMode="auto">
              <a:xfrm>
                <a:off x="2962" y="1321"/>
                <a:ext cx="12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9" name="Rectangle 34"/>
              <p:cNvSpPr>
                <a:spLocks noChangeArrowheads="1"/>
              </p:cNvSpPr>
              <p:nvPr/>
            </p:nvSpPr>
            <p:spPr bwMode="auto">
              <a:xfrm>
                <a:off x="3008"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0" name="Rectangle 35"/>
              <p:cNvSpPr>
                <a:spLocks noChangeArrowheads="1"/>
              </p:cNvSpPr>
              <p:nvPr/>
            </p:nvSpPr>
            <p:spPr bwMode="auto">
              <a:xfrm>
                <a:off x="3110"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g</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1" name="Rectangle 36"/>
              <p:cNvSpPr>
                <a:spLocks noChangeArrowheads="1"/>
              </p:cNvSpPr>
              <p:nvPr/>
            </p:nvSpPr>
            <p:spPr bwMode="auto">
              <a:xfrm>
                <a:off x="3211" y="1321"/>
                <a:ext cx="12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2" name="Rectangle 37"/>
              <p:cNvSpPr>
                <a:spLocks noChangeArrowheads="1"/>
              </p:cNvSpPr>
              <p:nvPr/>
            </p:nvSpPr>
            <p:spPr bwMode="auto">
              <a:xfrm>
                <a:off x="3257" y="1321"/>
                <a:ext cx="12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Rectangle 38"/>
              <p:cNvSpPr>
                <a:spLocks noChangeArrowheads="1"/>
              </p:cNvSpPr>
              <p:nvPr/>
            </p:nvSpPr>
            <p:spPr bwMode="auto">
              <a:xfrm>
                <a:off x="3303"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4" name="Rectangle 39"/>
              <p:cNvSpPr>
                <a:spLocks noChangeArrowheads="1"/>
              </p:cNvSpPr>
              <p:nvPr/>
            </p:nvSpPr>
            <p:spPr bwMode="auto">
              <a:xfrm>
                <a:off x="3394"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5" name="Rectangle 40"/>
              <p:cNvSpPr>
                <a:spLocks noChangeArrowheads="1"/>
              </p:cNvSpPr>
              <p:nvPr/>
            </p:nvSpPr>
            <p:spPr bwMode="auto">
              <a:xfrm>
                <a:off x="3486"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6" name="Rectangle 41"/>
              <p:cNvSpPr>
                <a:spLocks noChangeArrowheads="1"/>
              </p:cNvSpPr>
              <p:nvPr/>
            </p:nvSpPr>
            <p:spPr bwMode="auto">
              <a:xfrm>
                <a:off x="3578"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7" name="Rectangle 42"/>
              <p:cNvSpPr>
                <a:spLocks noChangeArrowheads="1"/>
              </p:cNvSpPr>
              <p:nvPr/>
            </p:nvSpPr>
            <p:spPr bwMode="auto">
              <a:xfrm>
                <a:off x="3670"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8" name="Rectangle 43"/>
              <p:cNvSpPr>
                <a:spLocks noChangeArrowheads="1"/>
              </p:cNvSpPr>
              <p:nvPr/>
            </p:nvSpPr>
            <p:spPr bwMode="auto">
              <a:xfrm>
                <a:off x="3762"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9" name="Rectangle 44"/>
              <p:cNvSpPr>
                <a:spLocks noChangeArrowheads="1"/>
              </p:cNvSpPr>
              <p:nvPr/>
            </p:nvSpPr>
            <p:spPr bwMode="auto">
              <a:xfrm>
                <a:off x="3855"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0" name="Rectangle 45"/>
              <p:cNvSpPr>
                <a:spLocks noChangeArrowheads="1"/>
              </p:cNvSpPr>
              <p:nvPr/>
            </p:nvSpPr>
            <p:spPr bwMode="auto">
              <a:xfrm>
                <a:off x="3947"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1" name="Rectangle 46"/>
              <p:cNvSpPr>
                <a:spLocks noChangeArrowheads="1"/>
              </p:cNvSpPr>
              <p:nvPr/>
            </p:nvSpPr>
            <p:spPr bwMode="auto">
              <a:xfrm>
                <a:off x="4039"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Bold"/>
                    <a:cs typeface="Arial" pitchFamily="34" charset="0"/>
                  </a:rPr>
                  <a:t>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2" name="Rectangle 47"/>
              <p:cNvSpPr>
                <a:spLocks noChangeArrowheads="1"/>
              </p:cNvSpPr>
              <p:nvPr/>
            </p:nvSpPr>
            <p:spPr bwMode="auto">
              <a:xfrm>
                <a:off x="4143" y="1325"/>
                <a:ext cx="11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3" name="Rectangle 48"/>
              <p:cNvSpPr>
                <a:spLocks noChangeArrowheads="1"/>
              </p:cNvSpPr>
              <p:nvPr/>
            </p:nvSpPr>
            <p:spPr bwMode="auto">
              <a:xfrm>
                <a:off x="4188" y="1325"/>
                <a:ext cx="22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(p</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4" name="Rectangle 49"/>
              <p:cNvSpPr>
                <a:spLocks noChangeArrowheads="1"/>
              </p:cNvSpPr>
              <p:nvPr/>
            </p:nvSpPr>
            <p:spPr bwMode="auto">
              <a:xfrm>
                <a:off x="4335" y="1325"/>
                <a:ext cx="16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5" name="Rectangle 50"/>
              <p:cNvSpPr>
                <a:spLocks noChangeArrowheads="1"/>
              </p:cNvSpPr>
              <p:nvPr/>
            </p:nvSpPr>
            <p:spPr bwMode="auto">
              <a:xfrm>
                <a:off x="4428" y="1325"/>
                <a:ext cx="30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rce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6" name="Rectangle 51"/>
              <p:cNvSpPr>
                <a:spLocks noChangeArrowheads="1"/>
              </p:cNvSpPr>
              <p:nvPr/>
            </p:nvSpPr>
            <p:spPr bwMode="auto">
              <a:xfrm>
                <a:off x="4658" y="1325"/>
                <a:ext cx="16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 name="Rectangle 52"/>
              <p:cNvSpPr>
                <a:spLocks noChangeArrowheads="1"/>
              </p:cNvSpPr>
              <p:nvPr/>
            </p:nvSpPr>
            <p:spPr bwMode="auto">
              <a:xfrm>
                <a:off x="4750" y="1325"/>
                <a:ext cx="11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8" name="Rectangle 53"/>
              <p:cNvSpPr>
                <a:spLocks noChangeArrowheads="1"/>
              </p:cNvSpPr>
              <p:nvPr/>
            </p:nvSpPr>
            <p:spPr bwMode="auto">
              <a:xfrm>
                <a:off x="4795" y="1325"/>
                <a:ext cx="12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9" name="Freeform 54"/>
              <p:cNvSpPr>
                <a:spLocks/>
              </p:cNvSpPr>
              <p:nvPr/>
            </p:nvSpPr>
            <p:spPr bwMode="auto">
              <a:xfrm>
                <a:off x="96" y="1525"/>
                <a:ext cx="5437" cy="0"/>
              </a:xfrm>
              <a:custGeom>
                <a:avLst/>
                <a:gdLst>
                  <a:gd name="T0" fmla="*/ 0 w 4839"/>
                  <a:gd name="T1" fmla="*/ 0 w 4839"/>
                  <a:gd name="T2" fmla="*/ 4839 w 4839"/>
                </a:gdLst>
                <a:ahLst/>
                <a:cxnLst>
                  <a:cxn ang="0">
                    <a:pos x="T0" y="0"/>
                  </a:cxn>
                  <a:cxn ang="0">
                    <a:pos x="T1" y="0"/>
                  </a:cxn>
                  <a:cxn ang="0">
                    <a:pos x="T2" y="0"/>
                  </a:cxn>
                </a:cxnLst>
                <a:rect l="0" t="0" r="r" b="b"/>
                <a:pathLst>
                  <a:path w="4839">
                    <a:moveTo>
                      <a:pt x="0" y="0"/>
                    </a:moveTo>
                    <a:lnTo>
                      <a:pt x="0" y="0"/>
                    </a:lnTo>
                    <a:lnTo>
                      <a:pt x="4839" y="0"/>
                    </a:lnTo>
                  </a:path>
                </a:pathLst>
              </a:custGeom>
              <a:noFill/>
              <a:ln w="238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55"/>
              <p:cNvSpPr>
                <a:spLocks noChangeArrowheads="1"/>
              </p:cNvSpPr>
              <p:nvPr/>
            </p:nvSpPr>
            <p:spPr bwMode="auto">
              <a:xfrm>
                <a:off x="141" y="1520"/>
                <a:ext cx="18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Bold"/>
                    <a:cs typeface="Arial" pitchFamily="34" charset="0"/>
                  </a:rPr>
                  <a:t>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1" name="Rectangle 56"/>
              <p:cNvSpPr>
                <a:spLocks noChangeArrowheads="1"/>
              </p:cNvSpPr>
              <p:nvPr/>
            </p:nvSpPr>
            <p:spPr bwMode="auto">
              <a:xfrm>
                <a:off x="250" y="1520"/>
                <a:ext cx="17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Bold"/>
                    <a:cs typeface="Arial" pitchFamily="34" charset="0"/>
                  </a:rPr>
                  <a:t>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2" name="Rectangle 57"/>
              <p:cNvSpPr>
                <a:spLocks noChangeArrowheads="1"/>
              </p:cNvSpPr>
              <p:nvPr/>
            </p:nvSpPr>
            <p:spPr bwMode="auto">
              <a:xfrm>
                <a:off x="342" y="1520"/>
                <a:ext cx="17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Bold"/>
                    <a:cs typeface="Arial" pitchFamily="34" charset="0"/>
                  </a:rPr>
                  <a:t>u</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3" name="Rectangle 58"/>
              <p:cNvSpPr>
                <a:spLocks noChangeArrowheads="1"/>
              </p:cNvSpPr>
              <p:nvPr/>
            </p:nvSpPr>
            <p:spPr bwMode="auto">
              <a:xfrm>
                <a:off x="434" y="1520"/>
                <a:ext cx="17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Bold"/>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4" name="Rectangle 59"/>
              <p:cNvSpPr>
                <a:spLocks noChangeArrowheads="1"/>
              </p:cNvSpPr>
              <p:nvPr/>
            </p:nvSpPr>
            <p:spPr bwMode="auto">
              <a:xfrm>
                <a:off x="526" y="1520"/>
                <a:ext cx="19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Bold"/>
                    <a:cs typeface="Arial" pitchFamily="34" charset="0"/>
                  </a:rPr>
                  <a:t>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5" name="Rectangle 60"/>
              <p:cNvSpPr>
                <a:spLocks noChangeArrowheads="1"/>
              </p:cNvSpPr>
              <p:nvPr/>
            </p:nvSpPr>
            <p:spPr bwMode="auto">
              <a:xfrm>
                <a:off x="635" y="1520"/>
                <a:ext cx="16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Bold"/>
                    <a:cs typeface="Arial" pitchFamily="34" charset="0"/>
                  </a:rPr>
                  <a:t>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6" name="Rectangle 61"/>
              <p:cNvSpPr>
                <a:spLocks noChangeArrowheads="1"/>
              </p:cNvSpPr>
              <p:nvPr/>
            </p:nvSpPr>
            <p:spPr bwMode="auto">
              <a:xfrm>
                <a:off x="1894" y="1520"/>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Bold"/>
                    <a:cs typeface="Arial" pitchFamily="34" charset="0"/>
                  </a:rPr>
                  <a:t>1973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7" name="Rectangle 62"/>
              <p:cNvSpPr>
                <a:spLocks noChangeArrowheads="1"/>
              </p:cNvSpPr>
              <p:nvPr/>
            </p:nvSpPr>
            <p:spPr bwMode="auto">
              <a:xfrm>
                <a:off x="2688" y="1520"/>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Bold"/>
                    <a:cs typeface="Arial" pitchFamily="34" charset="0"/>
                  </a:rPr>
                  <a:t>1990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8" name="Rectangle 63"/>
              <p:cNvSpPr>
                <a:spLocks noChangeArrowheads="1"/>
              </p:cNvSpPr>
              <p:nvPr/>
            </p:nvSpPr>
            <p:spPr bwMode="auto">
              <a:xfrm>
                <a:off x="3482" y="1520"/>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Bold"/>
                    <a:cs typeface="Arial" pitchFamily="34" charset="0"/>
                  </a:rPr>
                  <a:t>2000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9" name="Rectangle 64"/>
              <p:cNvSpPr>
                <a:spLocks noChangeArrowheads="1"/>
              </p:cNvSpPr>
              <p:nvPr/>
            </p:nvSpPr>
            <p:spPr bwMode="auto">
              <a:xfrm>
                <a:off x="4276" y="1520"/>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Bold"/>
                    <a:cs typeface="Arial" pitchFamily="34" charset="0"/>
                  </a:rPr>
                  <a:t>2010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0" name="Rectangle 65"/>
              <p:cNvSpPr>
                <a:spLocks noChangeArrowheads="1"/>
              </p:cNvSpPr>
              <p:nvPr/>
            </p:nvSpPr>
            <p:spPr bwMode="auto">
              <a:xfrm>
                <a:off x="4936" y="1520"/>
                <a:ext cx="65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Bold"/>
                    <a:cs typeface="Arial" pitchFamily="34" charset="0"/>
                  </a:rPr>
                  <a:t>Change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1" name="Rectangle 66"/>
              <p:cNvSpPr>
                <a:spLocks noChangeArrowheads="1"/>
              </p:cNvSpPr>
              <p:nvPr/>
            </p:nvSpPr>
            <p:spPr bwMode="auto">
              <a:xfrm>
                <a:off x="2043" y="169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2" name="Rectangle 67"/>
              <p:cNvSpPr>
                <a:spLocks noChangeArrowheads="1"/>
              </p:cNvSpPr>
              <p:nvPr/>
            </p:nvSpPr>
            <p:spPr bwMode="auto">
              <a:xfrm>
                <a:off x="2178" y="1696"/>
                <a:ext cx="12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3" name="Rectangle 68"/>
              <p:cNvSpPr>
                <a:spLocks noChangeArrowheads="1"/>
              </p:cNvSpPr>
              <p:nvPr/>
            </p:nvSpPr>
            <p:spPr bwMode="auto">
              <a:xfrm>
                <a:off x="2838" y="169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4" name="Rectangle 69"/>
              <p:cNvSpPr>
                <a:spLocks noChangeArrowheads="1"/>
              </p:cNvSpPr>
              <p:nvPr/>
            </p:nvSpPr>
            <p:spPr bwMode="auto">
              <a:xfrm>
                <a:off x="2973" y="1696"/>
                <a:ext cx="12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5" name="Rectangle 70"/>
              <p:cNvSpPr>
                <a:spLocks noChangeArrowheads="1"/>
              </p:cNvSpPr>
              <p:nvPr/>
            </p:nvSpPr>
            <p:spPr bwMode="auto">
              <a:xfrm>
                <a:off x="3632" y="169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6" name="Rectangle 71"/>
              <p:cNvSpPr>
                <a:spLocks noChangeArrowheads="1"/>
              </p:cNvSpPr>
              <p:nvPr/>
            </p:nvSpPr>
            <p:spPr bwMode="auto">
              <a:xfrm>
                <a:off x="3766" y="1696"/>
                <a:ext cx="12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7" name="Rectangle 72"/>
              <p:cNvSpPr>
                <a:spLocks noChangeArrowheads="1"/>
              </p:cNvSpPr>
              <p:nvPr/>
            </p:nvSpPr>
            <p:spPr bwMode="auto">
              <a:xfrm>
                <a:off x="4425" y="169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8" name="Rectangle 73"/>
              <p:cNvSpPr>
                <a:spLocks noChangeArrowheads="1"/>
              </p:cNvSpPr>
              <p:nvPr/>
            </p:nvSpPr>
            <p:spPr bwMode="auto">
              <a:xfrm>
                <a:off x="4560" y="1696"/>
                <a:ext cx="12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9" name="Rectangle 74"/>
              <p:cNvSpPr>
                <a:spLocks noChangeArrowheads="1"/>
              </p:cNvSpPr>
              <p:nvPr/>
            </p:nvSpPr>
            <p:spPr bwMode="auto">
              <a:xfrm>
                <a:off x="4980" y="169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0" name="Rectangle 75"/>
              <p:cNvSpPr>
                <a:spLocks noChangeArrowheads="1"/>
              </p:cNvSpPr>
              <p:nvPr/>
            </p:nvSpPr>
            <p:spPr bwMode="auto">
              <a:xfrm>
                <a:off x="5114" y="1696"/>
                <a:ext cx="16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1" name="Rectangle 76"/>
              <p:cNvSpPr>
                <a:spLocks noChangeArrowheads="1"/>
              </p:cNvSpPr>
              <p:nvPr/>
            </p:nvSpPr>
            <p:spPr bwMode="auto">
              <a:xfrm>
                <a:off x="5206" y="1696"/>
                <a:ext cx="16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2" name="Rectangle 77"/>
              <p:cNvSpPr>
                <a:spLocks noChangeArrowheads="1"/>
              </p:cNvSpPr>
              <p:nvPr/>
            </p:nvSpPr>
            <p:spPr bwMode="auto">
              <a:xfrm>
                <a:off x="5298" y="169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3" name="Rectangle 78"/>
              <p:cNvSpPr>
                <a:spLocks noChangeArrowheads="1"/>
              </p:cNvSpPr>
              <p:nvPr/>
            </p:nvSpPr>
            <p:spPr bwMode="auto">
              <a:xfrm>
                <a:off x="5433" y="1696"/>
                <a:ext cx="12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 name="Rectangle 79"/>
              <p:cNvSpPr>
                <a:spLocks noChangeArrowheads="1"/>
              </p:cNvSpPr>
              <p:nvPr/>
            </p:nvSpPr>
            <p:spPr bwMode="auto">
              <a:xfrm>
                <a:off x="141" y="1868"/>
                <a:ext cx="18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U</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 name="Rectangle 80"/>
              <p:cNvSpPr>
                <a:spLocks noChangeArrowheads="1"/>
              </p:cNvSpPr>
              <p:nvPr/>
            </p:nvSpPr>
            <p:spPr bwMode="auto">
              <a:xfrm>
                <a:off x="250" y="1868"/>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 name="Rectangle 81"/>
              <p:cNvSpPr>
                <a:spLocks noChangeArrowheads="1"/>
              </p:cNvSpPr>
              <p:nvPr/>
            </p:nvSpPr>
            <p:spPr bwMode="auto">
              <a:xfrm>
                <a:off x="334" y="1868"/>
                <a:ext cx="10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 name="Rectangle 82"/>
              <p:cNvSpPr>
                <a:spLocks noChangeArrowheads="1"/>
              </p:cNvSpPr>
              <p:nvPr/>
            </p:nvSpPr>
            <p:spPr bwMode="auto">
              <a:xfrm>
                <a:off x="368" y="1868"/>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 name="Rectangle 83"/>
              <p:cNvSpPr>
                <a:spLocks noChangeArrowheads="1"/>
              </p:cNvSpPr>
              <p:nvPr/>
            </p:nvSpPr>
            <p:spPr bwMode="auto">
              <a:xfrm>
                <a:off x="409" y="1868"/>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 name="Rectangle 84"/>
              <p:cNvSpPr>
                <a:spLocks noChangeArrowheads="1"/>
              </p:cNvSpPr>
              <p:nvPr/>
            </p:nvSpPr>
            <p:spPr bwMode="auto">
              <a:xfrm>
                <a:off x="494" y="1868"/>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 name="Rectangle 85"/>
              <p:cNvSpPr>
                <a:spLocks noChangeArrowheads="1"/>
              </p:cNvSpPr>
              <p:nvPr/>
            </p:nvSpPr>
            <p:spPr bwMode="auto">
              <a:xfrm>
                <a:off x="578" y="1868"/>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1" name="Rectangle 86"/>
              <p:cNvSpPr>
                <a:spLocks noChangeArrowheads="1"/>
              </p:cNvSpPr>
              <p:nvPr/>
            </p:nvSpPr>
            <p:spPr bwMode="auto">
              <a:xfrm>
                <a:off x="620" y="1868"/>
                <a:ext cx="219"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St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2" name="Rectangle 87"/>
              <p:cNvSpPr>
                <a:spLocks noChangeArrowheads="1"/>
              </p:cNvSpPr>
              <p:nvPr/>
            </p:nvSpPr>
            <p:spPr bwMode="auto">
              <a:xfrm>
                <a:off x="762" y="1868"/>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 name="Rectangle 88"/>
              <p:cNvSpPr>
                <a:spLocks noChangeArrowheads="1"/>
              </p:cNvSpPr>
              <p:nvPr/>
            </p:nvSpPr>
            <p:spPr bwMode="auto">
              <a:xfrm>
                <a:off x="847" y="1868"/>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4" name="Rectangle 89"/>
              <p:cNvSpPr>
                <a:spLocks noChangeArrowheads="1"/>
              </p:cNvSpPr>
              <p:nvPr/>
            </p:nvSpPr>
            <p:spPr bwMode="auto">
              <a:xfrm>
                <a:off x="888" y="1868"/>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5" name="Rectangle 90"/>
              <p:cNvSpPr>
                <a:spLocks noChangeArrowheads="1"/>
              </p:cNvSpPr>
              <p:nvPr/>
            </p:nvSpPr>
            <p:spPr bwMode="auto">
              <a:xfrm>
                <a:off x="972" y="1868"/>
                <a:ext cx="14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6" name="Rectangle 91"/>
              <p:cNvSpPr>
                <a:spLocks noChangeArrowheads="1"/>
              </p:cNvSpPr>
              <p:nvPr/>
            </p:nvSpPr>
            <p:spPr bwMode="auto">
              <a:xfrm>
                <a:off x="1939" y="1868"/>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24.8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7" name="Rectangle 92"/>
              <p:cNvSpPr>
                <a:spLocks noChangeArrowheads="1"/>
              </p:cNvSpPr>
              <p:nvPr/>
            </p:nvSpPr>
            <p:spPr bwMode="auto">
              <a:xfrm>
                <a:off x="2733" y="1868"/>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18.0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8" name="Rectangle 93"/>
              <p:cNvSpPr>
                <a:spLocks noChangeArrowheads="1"/>
              </p:cNvSpPr>
              <p:nvPr/>
            </p:nvSpPr>
            <p:spPr bwMode="auto">
              <a:xfrm>
                <a:off x="3526" y="1868"/>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14.4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9" name="Rectangle 94"/>
              <p:cNvSpPr>
                <a:spLocks noChangeArrowheads="1"/>
              </p:cNvSpPr>
              <p:nvPr/>
            </p:nvSpPr>
            <p:spPr bwMode="auto">
              <a:xfrm>
                <a:off x="4321" y="1868"/>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10.1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0" name="Rectangle 95"/>
              <p:cNvSpPr>
                <a:spLocks noChangeArrowheads="1"/>
              </p:cNvSpPr>
              <p:nvPr/>
            </p:nvSpPr>
            <p:spPr bwMode="auto">
              <a:xfrm>
                <a:off x="5145" y="1868"/>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1" name="Rectangle 96"/>
              <p:cNvSpPr>
                <a:spLocks noChangeArrowheads="1"/>
              </p:cNvSpPr>
              <p:nvPr/>
            </p:nvSpPr>
            <p:spPr bwMode="auto">
              <a:xfrm>
                <a:off x="5279" y="1868"/>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2" name="Rectangle 97"/>
              <p:cNvSpPr>
                <a:spLocks noChangeArrowheads="1"/>
              </p:cNvSpPr>
              <p:nvPr/>
            </p:nvSpPr>
            <p:spPr bwMode="auto">
              <a:xfrm>
                <a:off x="5364" y="1868"/>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 name="Rectangle 98"/>
              <p:cNvSpPr>
                <a:spLocks noChangeArrowheads="1"/>
              </p:cNvSpPr>
              <p:nvPr/>
            </p:nvSpPr>
            <p:spPr bwMode="auto">
              <a:xfrm>
                <a:off x="5405" y="1868"/>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 name="Rectangle 99"/>
              <p:cNvSpPr>
                <a:spLocks noChangeArrowheads="1"/>
              </p:cNvSpPr>
              <p:nvPr/>
            </p:nvSpPr>
            <p:spPr bwMode="auto">
              <a:xfrm>
                <a:off x="141" y="2041"/>
                <a:ext cx="62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Canada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 name="Rectangle 100"/>
              <p:cNvSpPr>
                <a:spLocks noChangeArrowheads="1"/>
              </p:cNvSpPr>
              <p:nvPr/>
            </p:nvSpPr>
            <p:spPr bwMode="auto">
              <a:xfrm>
                <a:off x="1939" y="204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22.0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6" name="Rectangle 101"/>
              <p:cNvSpPr>
                <a:spLocks noChangeArrowheads="1"/>
              </p:cNvSpPr>
              <p:nvPr/>
            </p:nvSpPr>
            <p:spPr bwMode="auto">
              <a:xfrm>
                <a:off x="2733" y="204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15.8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7" name="Rectangle 102"/>
              <p:cNvSpPr>
                <a:spLocks noChangeArrowheads="1"/>
              </p:cNvSpPr>
              <p:nvPr/>
            </p:nvSpPr>
            <p:spPr bwMode="auto">
              <a:xfrm>
                <a:off x="3526" y="204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15.3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8" name="Rectangle 103"/>
              <p:cNvSpPr>
                <a:spLocks noChangeArrowheads="1"/>
              </p:cNvSpPr>
              <p:nvPr/>
            </p:nvSpPr>
            <p:spPr bwMode="auto">
              <a:xfrm>
                <a:off x="4321" y="204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10.3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9" name="Rectangle 104"/>
              <p:cNvSpPr>
                <a:spLocks noChangeArrowheads="1"/>
              </p:cNvSpPr>
              <p:nvPr/>
            </p:nvSpPr>
            <p:spPr bwMode="auto">
              <a:xfrm>
                <a:off x="5145" y="2041"/>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0" name="Rectangle 105"/>
              <p:cNvSpPr>
                <a:spLocks noChangeArrowheads="1"/>
              </p:cNvSpPr>
              <p:nvPr/>
            </p:nvSpPr>
            <p:spPr bwMode="auto">
              <a:xfrm>
                <a:off x="5268" y="2041"/>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1" name="Rectangle 106"/>
              <p:cNvSpPr>
                <a:spLocks noChangeArrowheads="1"/>
              </p:cNvSpPr>
              <p:nvPr/>
            </p:nvSpPr>
            <p:spPr bwMode="auto">
              <a:xfrm>
                <a:off x="5352" y="2041"/>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2" name="Rectangle 107"/>
              <p:cNvSpPr>
                <a:spLocks noChangeArrowheads="1"/>
              </p:cNvSpPr>
              <p:nvPr/>
            </p:nvSpPr>
            <p:spPr bwMode="auto">
              <a:xfrm>
                <a:off x="5394" y="2041"/>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3" name="Rectangle 108"/>
              <p:cNvSpPr>
                <a:spLocks noChangeArrowheads="1"/>
              </p:cNvSpPr>
              <p:nvPr/>
            </p:nvSpPr>
            <p:spPr bwMode="auto">
              <a:xfrm>
                <a:off x="141" y="2213"/>
                <a:ext cx="26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Au</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4" name="Rectangle 109"/>
              <p:cNvSpPr>
                <a:spLocks noChangeArrowheads="1"/>
              </p:cNvSpPr>
              <p:nvPr/>
            </p:nvSpPr>
            <p:spPr bwMode="auto">
              <a:xfrm>
                <a:off x="325" y="2213"/>
                <a:ext cx="19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st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5" name="Rectangle 110"/>
              <p:cNvSpPr>
                <a:spLocks noChangeArrowheads="1"/>
              </p:cNvSpPr>
              <p:nvPr/>
            </p:nvSpPr>
            <p:spPr bwMode="auto">
              <a:xfrm>
                <a:off x="443" y="2213"/>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ra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6" name="Rectangle 111"/>
              <p:cNvSpPr>
                <a:spLocks noChangeArrowheads="1"/>
              </p:cNvSpPr>
              <p:nvPr/>
            </p:nvSpPr>
            <p:spPr bwMode="auto">
              <a:xfrm>
                <a:off x="577" y="2213"/>
                <a:ext cx="10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l</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7" name="Rectangle 112"/>
              <p:cNvSpPr>
                <a:spLocks noChangeArrowheads="1"/>
              </p:cNvSpPr>
              <p:nvPr/>
            </p:nvSpPr>
            <p:spPr bwMode="auto">
              <a:xfrm>
                <a:off x="611" y="2213"/>
                <a:ext cx="10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8" name="Rectangle 113"/>
              <p:cNvSpPr>
                <a:spLocks noChangeArrowheads="1"/>
              </p:cNvSpPr>
              <p:nvPr/>
            </p:nvSpPr>
            <p:spPr bwMode="auto">
              <a:xfrm>
                <a:off x="644" y="2213"/>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9" name="Rectangle 114"/>
              <p:cNvSpPr>
                <a:spLocks noChangeArrowheads="1"/>
              </p:cNvSpPr>
              <p:nvPr/>
            </p:nvSpPr>
            <p:spPr bwMode="auto">
              <a:xfrm>
                <a:off x="1939" y="2213"/>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23.3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0" name="Rectangle 115"/>
              <p:cNvSpPr>
                <a:spLocks noChangeArrowheads="1"/>
              </p:cNvSpPr>
              <p:nvPr/>
            </p:nvSpPr>
            <p:spPr bwMode="auto">
              <a:xfrm>
                <a:off x="2733" y="2213"/>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14.4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1" name="Rectangle 116"/>
              <p:cNvSpPr>
                <a:spLocks noChangeArrowheads="1"/>
              </p:cNvSpPr>
              <p:nvPr/>
            </p:nvSpPr>
            <p:spPr bwMode="auto">
              <a:xfrm>
                <a:off x="3526" y="2213"/>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12.0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2" name="Rectangle 117"/>
              <p:cNvSpPr>
                <a:spLocks noChangeArrowheads="1"/>
              </p:cNvSpPr>
              <p:nvPr/>
            </p:nvSpPr>
            <p:spPr bwMode="auto">
              <a:xfrm>
                <a:off x="4411" y="2213"/>
                <a:ext cx="29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8.9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3" name="Rectangle 118"/>
              <p:cNvSpPr>
                <a:spLocks noChangeArrowheads="1"/>
              </p:cNvSpPr>
              <p:nvPr/>
            </p:nvSpPr>
            <p:spPr bwMode="auto">
              <a:xfrm>
                <a:off x="5145" y="2213"/>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4" name="Rectangle 119"/>
              <p:cNvSpPr>
                <a:spLocks noChangeArrowheads="1"/>
              </p:cNvSpPr>
              <p:nvPr/>
            </p:nvSpPr>
            <p:spPr bwMode="auto">
              <a:xfrm>
                <a:off x="5279" y="2213"/>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5" name="Rectangle 120"/>
              <p:cNvSpPr>
                <a:spLocks noChangeArrowheads="1"/>
              </p:cNvSpPr>
              <p:nvPr/>
            </p:nvSpPr>
            <p:spPr bwMode="auto">
              <a:xfrm>
                <a:off x="5364" y="2213"/>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6" name="Rectangle 121"/>
              <p:cNvSpPr>
                <a:spLocks noChangeArrowheads="1"/>
              </p:cNvSpPr>
              <p:nvPr/>
            </p:nvSpPr>
            <p:spPr bwMode="auto">
              <a:xfrm>
                <a:off x="5405" y="2213"/>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7" name="Rectangle 122"/>
              <p:cNvSpPr>
                <a:spLocks noChangeArrowheads="1"/>
              </p:cNvSpPr>
              <p:nvPr/>
            </p:nvSpPr>
            <p:spPr bwMode="auto">
              <a:xfrm>
                <a:off x="141" y="2386"/>
                <a:ext cx="23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Ja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8" name="Rectangle 123"/>
              <p:cNvSpPr>
                <a:spLocks noChangeArrowheads="1"/>
              </p:cNvSpPr>
              <p:nvPr/>
            </p:nvSpPr>
            <p:spPr bwMode="auto">
              <a:xfrm>
                <a:off x="301" y="238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p</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9" name="Rectangle 124"/>
              <p:cNvSpPr>
                <a:spLocks noChangeArrowheads="1"/>
              </p:cNvSpPr>
              <p:nvPr/>
            </p:nvSpPr>
            <p:spPr bwMode="auto">
              <a:xfrm>
                <a:off x="385" y="238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0" name="Rectangle 125"/>
              <p:cNvSpPr>
                <a:spLocks noChangeArrowheads="1"/>
              </p:cNvSpPr>
              <p:nvPr/>
            </p:nvSpPr>
            <p:spPr bwMode="auto">
              <a:xfrm>
                <a:off x="468" y="238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1" name="Rectangle 126"/>
              <p:cNvSpPr>
                <a:spLocks noChangeArrowheads="1"/>
              </p:cNvSpPr>
              <p:nvPr/>
            </p:nvSpPr>
            <p:spPr bwMode="auto">
              <a:xfrm>
                <a:off x="1939" y="238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27.8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2" name="Rectangle 127"/>
              <p:cNvSpPr>
                <a:spLocks noChangeArrowheads="1"/>
              </p:cNvSpPr>
              <p:nvPr/>
            </p:nvSpPr>
            <p:spPr bwMode="auto">
              <a:xfrm>
                <a:off x="2733" y="238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24.3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3" name="Rectangle 128"/>
              <p:cNvSpPr>
                <a:spLocks noChangeArrowheads="1"/>
              </p:cNvSpPr>
              <p:nvPr/>
            </p:nvSpPr>
            <p:spPr bwMode="auto">
              <a:xfrm>
                <a:off x="3526" y="238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20.7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4" name="Rectangle 129"/>
              <p:cNvSpPr>
                <a:spLocks noChangeArrowheads="1"/>
              </p:cNvSpPr>
              <p:nvPr/>
            </p:nvSpPr>
            <p:spPr bwMode="auto">
              <a:xfrm>
                <a:off x="4321" y="238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16.9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5" name="Rectangle 130"/>
              <p:cNvSpPr>
                <a:spLocks noChangeArrowheads="1"/>
              </p:cNvSpPr>
              <p:nvPr/>
            </p:nvSpPr>
            <p:spPr bwMode="auto">
              <a:xfrm>
                <a:off x="5145" y="238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itchFamily="34" charset="0"/>
                    <a:cs typeface="Arial" pitchFamily="34" charset="0"/>
                  </a:rPr>
                  <a:t>-1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6" name="Rectangle 131"/>
              <p:cNvSpPr>
                <a:spLocks noChangeArrowheads="1"/>
              </p:cNvSpPr>
              <p:nvPr/>
            </p:nvSpPr>
            <p:spPr bwMode="auto">
              <a:xfrm>
                <a:off x="5279" y="238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7" name="Rectangle 132"/>
              <p:cNvSpPr>
                <a:spLocks noChangeArrowheads="1"/>
              </p:cNvSpPr>
              <p:nvPr/>
            </p:nvSpPr>
            <p:spPr bwMode="auto">
              <a:xfrm>
                <a:off x="5364" y="2386"/>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8" name="Rectangle 133"/>
              <p:cNvSpPr>
                <a:spLocks noChangeArrowheads="1"/>
              </p:cNvSpPr>
              <p:nvPr/>
            </p:nvSpPr>
            <p:spPr bwMode="auto">
              <a:xfrm>
                <a:off x="5405" y="238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9" name="Rectangle 134"/>
              <p:cNvSpPr>
                <a:spLocks noChangeArrowheads="1"/>
              </p:cNvSpPr>
              <p:nvPr/>
            </p:nvSpPr>
            <p:spPr bwMode="auto">
              <a:xfrm>
                <a:off x="141" y="2559"/>
                <a:ext cx="16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F</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0" name="Rectangle 135"/>
              <p:cNvSpPr>
                <a:spLocks noChangeArrowheads="1"/>
              </p:cNvSpPr>
              <p:nvPr/>
            </p:nvSpPr>
            <p:spPr bwMode="auto">
              <a:xfrm>
                <a:off x="233" y="2559"/>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ra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1" name="Rectangle 136"/>
              <p:cNvSpPr>
                <a:spLocks noChangeArrowheads="1"/>
              </p:cNvSpPr>
              <p:nvPr/>
            </p:nvSpPr>
            <p:spPr bwMode="auto">
              <a:xfrm>
                <a:off x="368" y="255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2" name="Rectangle 137"/>
              <p:cNvSpPr>
                <a:spLocks noChangeArrowheads="1"/>
              </p:cNvSpPr>
              <p:nvPr/>
            </p:nvSpPr>
            <p:spPr bwMode="auto">
              <a:xfrm>
                <a:off x="451" y="2559"/>
                <a:ext cx="23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ce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3" name="Rectangle 138"/>
              <p:cNvSpPr>
                <a:spLocks noChangeArrowheads="1"/>
              </p:cNvSpPr>
              <p:nvPr/>
            </p:nvSpPr>
            <p:spPr bwMode="auto">
              <a:xfrm>
                <a:off x="1939" y="255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28.8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4" name="Rectangle 139"/>
              <p:cNvSpPr>
                <a:spLocks noChangeArrowheads="1"/>
              </p:cNvSpPr>
              <p:nvPr/>
            </p:nvSpPr>
            <p:spPr bwMode="auto">
              <a:xfrm>
                <a:off x="2733" y="255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21.0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5" name="Rectangle 140"/>
              <p:cNvSpPr>
                <a:spLocks noChangeArrowheads="1"/>
              </p:cNvSpPr>
              <p:nvPr/>
            </p:nvSpPr>
            <p:spPr bwMode="auto">
              <a:xfrm>
                <a:off x="3526" y="255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17.6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6" name="Rectangle 141"/>
              <p:cNvSpPr>
                <a:spLocks noChangeArrowheads="1"/>
              </p:cNvSpPr>
              <p:nvPr/>
            </p:nvSpPr>
            <p:spPr bwMode="auto">
              <a:xfrm>
                <a:off x="4321" y="255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13.1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7" name="Rectangle 142"/>
              <p:cNvSpPr>
                <a:spLocks noChangeArrowheads="1"/>
              </p:cNvSpPr>
              <p:nvPr/>
            </p:nvSpPr>
            <p:spPr bwMode="auto">
              <a:xfrm>
                <a:off x="5145" y="2559"/>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8" name="Rectangle 143"/>
              <p:cNvSpPr>
                <a:spLocks noChangeArrowheads="1"/>
              </p:cNvSpPr>
              <p:nvPr/>
            </p:nvSpPr>
            <p:spPr bwMode="auto">
              <a:xfrm>
                <a:off x="5279" y="255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9" name="Rectangle 144"/>
              <p:cNvSpPr>
                <a:spLocks noChangeArrowheads="1"/>
              </p:cNvSpPr>
              <p:nvPr/>
            </p:nvSpPr>
            <p:spPr bwMode="auto">
              <a:xfrm>
                <a:off x="5364" y="2559"/>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0" name="Rectangle 145"/>
              <p:cNvSpPr>
                <a:spLocks noChangeArrowheads="1"/>
              </p:cNvSpPr>
              <p:nvPr/>
            </p:nvSpPr>
            <p:spPr bwMode="auto">
              <a:xfrm>
                <a:off x="5405" y="255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1" name="Rectangle 146"/>
              <p:cNvSpPr>
                <a:spLocks noChangeArrowheads="1"/>
              </p:cNvSpPr>
              <p:nvPr/>
            </p:nvSpPr>
            <p:spPr bwMode="auto">
              <a:xfrm>
                <a:off x="141" y="2731"/>
                <a:ext cx="19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G</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2" name="Rectangle 147"/>
              <p:cNvSpPr>
                <a:spLocks noChangeArrowheads="1"/>
              </p:cNvSpPr>
              <p:nvPr/>
            </p:nvSpPr>
            <p:spPr bwMode="auto">
              <a:xfrm>
                <a:off x="259" y="2731"/>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3" name="Rectangle 148"/>
              <p:cNvSpPr>
                <a:spLocks noChangeArrowheads="1"/>
              </p:cNvSpPr>
              <p:nvPr/>
            </p:nvSpPr>
            <p:spPr bwMode="auto">
              <a:xfrm>
                <a:off x="342" y="2731"/>
                <a:ext cx="34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rma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4" name="Rectangle 149"/>
              <p:cNvSpPr>
                <a:spLocks noChangeArrowheads="1"/>
              </p:cNvSpPr>
              <p:nvPr/>
            </p:nvSpPr>
            <p:spPr bwMode="auto">
              <a:xfrm>
                <a:off x="603" y="2731"/>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5" name="Rectangle 150"/>
              <p:cNvSpPr>
                <a:spLocks noChangeArrowheads="1"/>
              </p:cNvSpPr>
              <p:nvPr/>
            </p:nvSpPr>
            <p:spPr bwMode="auto">
              <a:xfrm>
                <a:off x="687" y="2731"/>
                <a:ext cx="14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6" name="Rectangle 151"/>
              <p:cNvSpPr>
                <a:spLocks noChangeArrowheads="1"/>
              </p:cNvSpPr>
              <p:nvPr/>
            </p:nvSpPr>
            <p:spPr bwMode="auto">
              <a:xfrm>
                <a:off x="1939" y="273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36.7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7" name="Rectangle 152"/>
              <p:cNvSpPr>
                <a:spLocks noChangeArrowheads="1"/>
              </p:cNvSpPr>
              <p:nvPr/>
            </p:nvSpPr>
            <p:spPr bwMode="auto">
              <a:xfrm>
                <a:off x="2733" y="273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31.6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8" name="Rectangle 153"/>
              <p:cNvSpPr>
                <a:spLocks noChangeArrowheads="1"/>
              </p:cNvSpPr>
              <p:nvPr/>
            </p:nvSpPr>
            <p:spPr bwMode="auto">
              <a:xfrm>
                <a:off x="3526" y="273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23.9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9" name="Rectangle 154"/>
              <p:cNvSpPr>
                <a:spLocks noChangeArrowheads="1"/>
              </p:cNvSpPr>
              <p:nvPr/>
            </p:nvSpPr>
            <p:spPr bwMode="auto">
              <a:xfrm>
                <a:off x="4321" y="273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21.2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0" name="Rectangle 155"/>
              <p:cNvSpPr>
                <a:spLocks noChangeArrowheads="1"/>
              </p:cNvSpPr>
              <p:nvPr/>
            </p:nvSpPr>
            <p:spPr bwMode="auto">
              <a:xfrm>
                <a:off x="5145" y="2731"/>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1" name="Rectangle 156"/>
              <p:cNvSpPr>
                <a:spLocks noChangeArrowheads="1"/>
              </p:cNvSpPr>
              <p:nvPr/>
            </p:nvSpPr>
            <p:spPr bwMode="auto">
              <a:xfrm>
                <a:off x="5279" y="2731"/>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2" name="Rectangle 157"/>
              <p:cNvSpPr>
                <a:spLocks noChangeArrowheads="1"/>
              </p:cNvSpPr>
              <p:nvPr/>
            </p:nvSpPr>
            <p:spPr bwMode="auto">
              <a:xfrm>
                <a:off x="5364" y="2731"/>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3" name="Rectangle 158"/>
              <p:cNvSpPr>
                <a:spLocks noChangeArrowheads="1"/>
              </p:cNvSpPr>
              <p:nvPr/>
            </p:nvSpPr>
            <p:spPr bwMode="auto">
              <a:xfrm>
                <a:off x="5405" y="2731"/>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4" name="Rectangle 159"/>
              <p:cNvSpPr>
                <a:spLocks noChangeArrowheads="1"/>
              </p:cNvSpPr>
              <p:nvPr/>
            </p:nvSpPr>
            <p:spPr bwMode="auto">
              <a:xfrm>
                <a:off x="141" y="2904"/>
                <a:ext cx="36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Italy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5" name="Rectangle 160"/>
              <p:cNvSpPr>
                <a:spLocks noChangeArrowheads="1"/>
              </p:cNvSpPr>
              <p:nvPr/>
            </p:nvSpPr>
            <p:spPr bwMode="auto">
              <a:xfrm>
                <a:off x="1939" y="2904"/>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27.9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6" name="Rectangle 161"/>
              <p:cNvSpPr>
                <a:spLocks noChangeArrowheads="1"/>
              </p:cNvSpPr>
              <p:nvPr/>
            </p:nvSpPr>
            <p:spPr bwMode="auto">
              <a:xfrm>
                <a:off x="2733" y="2904"/>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22.6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7" name="Rectangle 162"/>
              <p:cNvSpPr>
                <a:spLocks noChangeArrowheads="1"/>
              </p:cNvSpPr>
              <p:nvPr/>
            </p:nvSpPr>
            <p:spPr bwMode="auto">
              <a:xfrm>
                <a:off x="3526" y="2904"/>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23.6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8" name="Rectangle 163"/>
              <p:cNvSpPr>
                <a:spLocks noChangeArrowheads="1"/>
              </p:cNvSpPr>
              <p:nvPr/>
            </p:nvSpPr>
            <p:spPr bwMode="auto">
              <a:xfrm>
                <a:off x="4321" y="2904"/>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18.8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9" name="Rectangle 164"/>
              <p:cNvSpPr>
                <a:spLocks noChangeArrowheads="1"/>
              </p:cNvSpPr>
              <p:nvPr/>
            </p:nvSpPr>
            <p:spPr bwMode="auto">
              <a:xfrm>
                <a:off x="5220" y="2904"/>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0" name="Rectangle 165"/>
              <p:cNvSpPr>
                <a:spLocks noChangeArrowheads="1"/>
              </p:cNvSpPr>
              <p:nvPr/>
            </p:nvSpPr>
            <p:spPr bwMode="auto">
              <a:xfrm>
                <a:off x="5355" y="2904"/>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1" name="Rectangle 166"/>
              <p:cNvSpPr>
                <a:spLocks noChangeArrowheads="1"/>
              </p:cNvSpPr>
              <p:nvPr/>
            </p:nvSpPr>
            <p:spPr bwMode="auto">
              <a:xfrm>
                <a:off x="5396" y="290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2" name="Rectangle 167"/>
              <p:cNvSpPr>
                <a:spLocks noChangeArrowheads="1"/>
              </p:cNvSpPr>
              <p:nvPr/>
            </p:nvSpPr>
            <p:spPr bwMode="auto">
              <a:xfrm>
                <a:off x="141" y="3076"/>
                <a:ext cx="18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3" name="Rectangle 168"/>
              <p:cNvSpPr>
                <a:spLocks noChangeArrowheads="1"/>
              </p:cNvSpPr>
              <p:nvPr/>
            </p:nvSpPr>
            <p:spPr bwMode="auto">
              <a:xfrm>
                <a:off x="250"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4" name="Rectangle 169"/>
              <p:cNvSpPr>
                <a:spLocks noChangeArrowheads="1"/>
              </p:cNvSpPr>
              <p:nvPr/>
            </p:nvSpPr>
            <p:spPr bwMode="auto">
              <a:xfrm>
                <a:off x="334" y="3076"/>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5" name="Rectangle 170"/>
              <p:cNvSpPr>
                <a:spLocks noChangeArrowheads="1"/>
              </p:cNvSpPr>
              <p:nvPr/>
            </p:nvSpPr>
            <p:spPr bwMode="auto">
              <a:xfrm>
                <a:off x="376"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6" name="Rectangle 171"/>
              <p:cNvSpPr>
                <a:spLocks noChangeArrowheads="1"/>
              </p:cNvSpPr>
              <p:nvPr/>
            </p:nvSpPr>
            <p:spPr bwMode="auto">
              <a:xfrm>
                <a:off x="460"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7" name="Rectangle 172"/>
              <p:cNvSpPr>
                <a:spLocks noChangeArrowheads="1"/>
              </p:cNvSpPr>
              <p:nvPr/>
            </p:nvSpPr>
            <p:spPr bwMode="auto">
              <a:xfrm>
                <a:off x="544"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rl</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8" name="Rectangle 173"/>
              <p:cNvSpPr>
                <a:spLocks noChangeArrowheads="1"/>
              </p:cNvSpPr>
              <p:nvPr/>
            </p:nvSpPr>
            <p:spPr bwMode="auto">
              <a:xfrm>
                <a:off x="627"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9" name="Rectangle 174"/>
              <p:cNvSpPr>
                <a:spLocks noChangeArrowheads="1"/>
              </p:cNvSpPr>
              <p:nvPr/>
            </p:nvSpPr>
            <p:spPr bwMode="auto">
              <a:xfrm>
                <a:off x="712"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0" name="Rectangle 175"/>
              <p:cNvSpPr>
                <a:spLocks noChangeArrowheads="1"/>
              </p:cNvSpPr>
              <p:nvPr/>
            </p:nvSpPr>
            <p:spPr bwMode="auto">
              <a:xfrm>
                <a:off x="796"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1" name="Rectangle 176"/>
              <p:cNvSpPr>
                <a:spLocks noChangeArrowheads="1"/>
              </p:cNvSpPr>
              <p:nvPr/>
            </p:nvSpPr>
            <p:spPr bwMode="auto">
              <a:xfrm>
                <a:off x="880" y="3076"/>
                <a:ext cx="14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2" name="Rectangle 177"/>
              <p:cNvSpPr>
                <a:spLocks noChangeArrowheads="1"/>
              </p:cNvSpPr>
              <p:nvPr/>
            </p:nvSpPr>
            <p:spPr bwMode="auto">
              <a:xfrm>
                <a:off x="1939" y="307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25.3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3" name="Rectangle 178"/>
              <p:cNvSpPr>
                <a:spLocks noChangeArrowheads="1"/>
              </p:cNvSpPr>
              <p:nvPr/>
            </p:nvSpPr>
            <p:spPr bwMode="auto">
              <a:xfrm>
                <a:off x="2733" y="307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19.1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4" name="Rectangle 179"/>
              <p:cNvSpPr>
                <a:spLocks noChangeArrowheads="1"/>
              </p:cNvSpPr>
              <p:nvPr/>
            </p:nvSpPr>
            <p:spPr bwMode="auto">
              <a:xfrm>
                <a:off x="3526" y="307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14.8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5" name="Rectangle 180"/>
              <p:cNvSpPr>
                <a:spLocks noChangeArrowheads="1"/>
              </p:cNvSpPr>
              <p:nvPr/>
            </p:nvSpPr>
            <p:spPr bwMode="auto">
              <a:xfrm>
                <a:off x="4321" y="307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10.6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6" name="Rectangle 181"/>
              <p:cNvSpPr>
                <a:spLocks noChangeArrowheads="1"/>
              </p:cNvSpPr>
              <p:nvPr/>
            </p:nvSpPr>
            <p:spPr bwMode="auto">
              <a:xfrm>
                <a:off x="5145" y="307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7" name="Rectangle 182"/>
              <p:cNvSpPr>
                <a:spLocks noChangeArrowheads="1"/>
              </p:cNvSpPr>
              <p:nvPr/>
            </p:nvSpPr>
            <p:spPr bwMode="auto">
              <a:xfrm>
                <a:off x="5279"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8" name="Rectangle 183"/>
              <p:cNvSpPr>
                <a:spLocks noChangeArrowheads="1"/>
              </p:cNvSpPr>
              <p:nvPr/>
            </p:nvSpPr>
            <p:spPr bwMode="auto">
              <a:xfrm>
                <a:off x="5364" y="3076"/>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9" name="Rectangle 184"/>
              <p:cNvSpPr>
                <a:spLocks noChangeArrowheads="1"/>
              </p:cNvSpPr>
              <p:nvPr/>
            </p:nvSpPr>
            <p:spPr bwMode="auto">
              <a:xfrm>
                <a:off x="5405"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0" name="Rectangle 185"/>
              <p:cNvSpPr>
                <a:spLocks noChangeArrowheads="1"/>
              </p:cNvSpPr>
              <p:nvPr/>
            </p:nvSpPr>
            <p:spPr bwMode="auto">
              <a:xfrm>
                <a:off x="141" y="3249"/>
                <a:ext cx="29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Sw</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1" name="Rectangle 186"/>
              <p:cNvSpPr>
                <a:spLocks noChangeArrowheads="1"/>
              </p:cNvSpPr>
              <p:nvPr/>
            </p:nvSpPr>
            <p:spPr bwMode="auto">
              <a:xfrm>
                <a:off x="351" y="324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2" name="Rectangle 187"/>
              <p:cNvSpPr>
                <a:spLocks noChangeArrowheads="1"/>
              </p:cNvSpPr>
              <p:nvPr/>
            </p:nvSpPr>
            <p:spPr bwMode="auto">
              <a:xfrm>
                <a:off x="434" y="324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3" name="Rectangle 188"/>
              <p:cNvSpPr>
                <a:spLocks noChangeArrowheads="1"/>
              </p:cNvSpPr>
              <p:nvPr/>
            </p:nvSpPr>
            <p:spPr bwMode="auto">
              <a:xfrm>
                <a:off x="518" y="324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4" name="Rectangle 189"/>
              <p:cNvSpPr>
                <a:spLocks noChangeArrowheads="1"/>
              </p:cNvSpPr>
              <p:nvPr/>
            </p:nvSpPr>
            <p:spPr bwMode="auto">
              <a:xfrm>
                <a:off x="603" y="324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5" name="Rectangle 190"/>
              <p:cNvSpPr>
                <a:spLocks noChangeArrowheads="1"/>
              </p:cNvSpPr>
              <p:nvPr/>
            </p:nvSpPr>
            <p:spPr bwMode="auto">
              <a:xfrm>
                <a:off x="1939" y="324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27.6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6" name="Rectangle 191"/>
              <p:cNvSpPr>
                <a:spLocks noChangeArrowheads="1"/>
              </p:cNvSpPr>
              <p:nvPr/>
            </p:nvSpPr>
            <p:spPr bwMode="auto">
              <a:xfrm>
                <a:off x="2733" y="324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21.0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7" name="Rectangle 192"/>
              <p:cNvSpPr>
                <a:spLocks noChangeArrowheads="1"/>
              </p:cNvSpPr>
              <p:nvPr/>
            </p:nvSpPr>
            <p:spPr bwMode="auto">
              <a:xfrm>
                <a:off x="3526" y="324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18.0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8" name="Rectangle 193"/>
              <p:cNvSpPr>
                <a:spLocks noChangeArrowheads="1"/>
              </p:cNvSpPr>
              <p:nvPr/>
            </p:nvSpPr>
            <p:spPr bwMode="auto">
              <a:xfrm>
                <a:off x="4321" y="324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12.7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9" name="Rectangle 194"/>
              <p:cNvSpPr>
                <a:spLocks noChangeArrowheads="1"/>
              </p:cNvSpPr>
              <p:nvPr/>
            </p:nvSpPr>
            <p:spPr bwMode="auto">
              <a:xfrm>
                <a:off x="5145" y="3249"/>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0" name="Rectangle 195"/>
              <p:cNvSpPr>
                <a:spLocks noChangeArrowheads="1"/>
              </p:cNvSpPr>
              <p:nvPr/>
            </p:nvSpPr>
            <p:spPr bwMode="auto">
              <a:xfrm>
                <a:off x="5279" y="324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1" name="Rectangle 196"/>
              <p:cNvSpPr>
                <a:spLocks noChangeArrowheads="1"/>
              </p:cNvSpPr>
              <p:nvPr/>
            </p:nvSpPr>
            <p:spPr bwMode="auto">
              <a:xfrm>
                <a:off x="5364" y="3249"/>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2" name="Rectangle 197"/>
              <p:cNvSpPr>
                <a:spLocks noChangeArrowheads="1"/>
              </p:cNvSpPr>
              <p:nvPr/>
            </p:nvSpPr>
            <p:spPr bwMode="auto">
              <a:xfrm>
                <a:off x="5405" y="324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3" name="Rectangle 198"/>
              <p:cNvSpPr>
                <a:spLocks noChangeArrowheads="1"/>
              </p:cNvSpPr>
              <p:nvPr/>
            </p:nvSpPr>
            <p:spPr bwMode="auto">
              <a:xfrm>
                <a:off x="141" y="3594"/>
                <a:ext cx="26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rgbClr val="000000"/>
                    </a:solidFill>
                    <a:effectLst/>
                    <a:latin typeface="Arial Italic"/>
                    <a:cs typeface="Arial" pitchFamily="34" charset="0"/>
                  </a:rPr>
                  <a:t>So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4" name="Rectangle 199"/>
              <p:cNvSpPr>
                <a:spLocks noChangeArrowheads="1"/>
              </p:cNvSpPr>
              <p:nvPr/>
            </p:nvSpPr>
            <p:spPr bwMode="auto">
              <a:xfrm>
                <a:off x="325" y="3594"/>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rgbClr val="000000"/>
                    </a:solidFill>
                    <a:effectLst/>
                    <a:latin typeface="Arial Italic"/>
                    <a:cs typeface="Arial" pitchFamily="34" charset="0"/>
                  </a:rPr>
                  <a:t>u</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5" name="Rectangle 200"/>
              <p:cNvSpPr>
                <a:spLocks noChangeArrowheads="1"/>
              </p:cNvSpPr>
              <p:nvPr/>
            </p:nvSpPr>
            <p:spPr bwMode="auto">
              <a:xfrm>
                <a:off x="409" y="3594"/>
                <a:ext cx="29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rgbClr val="000000"/>
                    </a:solidFill>
                    <a:effectLst/>
                    <a:latin typeface="Arial Italic"/>
                    <a:cs typeface="Arial" pitchFamily="34" charset="0"/>
                  </a:rPr>
                  <a:t>rce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6" name="Rectangle 201"/>
              <p:cNvSpPr>
                <a:spLocks noChangeArrowheads="1"/>
              </p:cNvSpPr>
              <p:nvPr/>
            </p:nvSpPr>
            <p:spPr bwMode="auto">
              <a:xfrm>
                <a:off x="620" y="3594"/>
                <a:ext cx="1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rgbClr val="000000"/>
                    </a:solidFill>
                    <a:effectLst/>
                    <a:latin typeface="Arial Italic"/>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7" name="Rectangle 202"/>
              <p:cNvSpPr>
                <a:spLocks noChangeArrowheads="1"/>
              </p:cNvSpPr>
              <p:nvPr/>
            </p:nvSpPr>
            <p:spPr bwMode="auto">
              <a:xfrm>
                <a:off x="671" y="3594"/>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8" name="Rectangle 203"/>
              <p:cNvSpPr>
                <a:spLocks noChangeArrowheads="1"/>
              </p:cNvSpPr>
              <p:nvPr/>
            </p:nvSpPr>
            <p:spPr bwMode="auto">
              <a:xfrm>
                <a:off x="714" y="3594"/>
                <a:ext cx="26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Bu</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9" name="Rectangle 204"/>
              <p:cNvSpPr>
                <a:spLocks noChangeArrowheads="1"/>
              </p:cNvSpPr>
              <p:nvPr/>
            </p:nvSpPr>
            <p:spPr bwMode="auto">
              <a:xfrm>
                <a:off x="898" y="3594"/>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re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sp>
          <p:nvSpPr>
            <p:cNvPr id="8" name="Rectangle 206"/>
            <p:cNvSpPr>
              <a:spLocks noChangeArrowheads="1"/>
            </p:cNvSpPr>
            <p:nvPr/>
          </p:nvSpPr>
          <p:spPr bwMode="auto">
            <a:xfrm>
              <a:off x="1033"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207"/>
            <p:cNvSpPr>
              <a:spLocks noChangeArrowheads="1"/>
            </p:cNvSpPr>
            <p:nvPr/>
          </p:nvSpPr>
          <p:spPr bwMode="auto">
            <a:xfrm>
              <a:off x="1116"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u</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208"/>
            <p:cNvSpPr>
              <a:spLocks noChangeArrowheads="1"/>
            </p:cNvSpPr>
            <p:nvPr/>
          </p:nvSpPr>
          <p:spPr bwMode="auto">
            <a:xfrm>
              <a:off x="1201" y="3594"/>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09"/>
            <p:cNvSpPr>
              <a:spLocks noChangeArrowheads="1"/>
            </p:cNvSpPr>
            <p:nvPr/>
          </p:nvSpPr>
          <p:spPr bwMode="auto">
            <a:xfrm>
              <a:off x="1242"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210"/>
            <p:cNvSpPr>
              <a:spLocks noChangeArrowheads="1"/>
            </p:cNvSpPr>
            <p:nvPr/>
          </p:nvSpPr>
          <p:spPr bwMode="auto">
            <a:xfrm>
              <a:off x="1326" y="3594"/>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f</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211"/>
            <p:cNvSpPr>
              <a:spLocks noChangeArrowheads="1"/>
            </p:cNvSpPr>
            <p:nvPr/>
          </p:nvSpPr>
          <p:spPr bwMode="auto">
            <a:xfrm>
              <a:off x="1369" y="3594"/>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2"/>
            <p:cNvSpPr>
              <a:spLocks noChangeArrowheads="1"/>
            </p:cNvSpPr>
            <p:nvPr/>
          </p:nvSpPr>
          <p:spPr bwMode="auto">
            <a:xfrm>
              <a:off x="1411"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L</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13"/>
            <p:cNvSpPr>
              <a:spLocks noChangeArrowheads="1"/>
            </p:cNvSpPr>
            <p:nvPr/>
          </p:nvSpPr>
          <p:spPr bwMode="auto">
            <a:xfrm>
              <a:off x="1495"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214"/>
            <p:cNvSpPr>
              <a:spLocks noChangeArrowheads="1"/>
            </p:cNvSpPr>
            <p:nvPr/>
          </p:nvSpPr>
          <p:spPr bwMode="auto">
            <a:xfrm>
              <a:off x="1578"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b</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215"/>
            <p:cNvSpPr>
              <a:spLocks noChangeArrowheads="1"/>
            </p:cNvSpPr>
            <p:nvPr/>
          </p:nvSpPr>
          <p:spPr bwMode="auto">
            <a:xfrm>
              <a:off x="1662"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216"/>
            <p:cNvSpPr>
              <a:spLocks noChangeArrowheads="1"/>
            </p:cNvSpPr>
            <p:nvPr/>
          </p:nvSpPr>
          <p:spPr bwMode="auto">
            <a:xfrm>
              <a:off x="1747" y="3594"/>
              <a:ext cx="16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r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Rectangle 217"/>
            <p:cNvSpPr>
              <a:spLocks noChangeArrowheads="1"/>
            </p:cNvSpPr>
            <p:nvPr/>
          </p:nvSpPr>
          <p:spPr bwMode="auto">
            <a:xfrm>
              <a:off x="1839" y="3594"/>
              <a:ext cx="219"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St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218"/>
            <p:cNvSpPr>
              <a:spLocks noChangeArrowheads="1"/>
            </p:cNvSpPr>
            <p:nvPr/>
          </p:nvSpPr>
          <p:spPr bwMode="auto">
            <a:xfrm>
              <a:off x="1981"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219"/>
            <p:cNvSpPr>
              <a:spLocks noChangeArrowheads="1"/>
            </p:cNvSpPr>
            <p:nvPr/>
          </p:nvSpPr>
          <p:spPr bwMode="auto">
            <a:xfrm>
              <a:off x="2066" y="3594"/>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 name="Rectangle 220"/>
            <p:cNvSpPr>
              <a:spLocks noChangeArrowheads="1"/>
            </p:cNvSpPr>
            <p:nvPr/>
          </p:nvSpPr>
          <p:spPr bwMode="auto">
            <a:xfrm>
              <a:off x="2107" y="3594"/>
              <a:ext cx="10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221"/>
            <p:cNvSpPr>
              <a:spLocks noChangeArrowheads="1"/>
            </p:cNvSpPr>
            <p:nvPr/>
          </p:nvSpPr>
          <p:spPr bwMode="auto">
            <a:xfrm>
              <a:off x="2141" y="3594"/>
              <a:ext cx="19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st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Rectangle 222"/>
            <p:cNvSpPr>
              <a:spLocks noChangeArrowheads="1"/>
            </p:cNvSpPr>
            <p:nvPr/>
          </p:nvSpPr>
          <p:spPr bwMode="auto">
            <a:xfrm>
              <a:off x="2258" y="3594"/>
              <a:ext cx="10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Rectangle 223"/>
            <p:cNvSpPr>
              <a:spLocks noChangeArrowheads="1"/>
            </p:cNvSpPr>
            <p:nvPr/>
          </p:nvSpPr>
          <p:spPr bwMode="auto">
            <a:xfrm>
              <a:off x="2292" y="3594"/>
              <a:ext cx="27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cs typeface="Arial" pitchFamily="34" charset="0"/>
                </a:rPr>
                <a:t>cs.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7" name="Freeform 224"/>
            <p:cNvSpPr>
              <a:spLocks/>
            </p:cNvSpPr>
            <p:nvPr/>
          </p:nvSpPr>
          <p:spPr bwMode="auto">
            <a:xfrm>
              <a:off x="96" y="1525"/>
              <a:ext cx="5437" cy="0"/>
            </a:xfrm>
            <a:custGeom>
              <a:avLst/>
              <a:gdLst>
                <a:gd name="T0" fmla="*/ 0 w 4839"/>
                <a:gd name="T1" fmla="*/ 0 w 4839"/>
                <a:gd name="T2" fmla="*/ 4839 w 4839"/>
              </a:gdLst>
              <a:ahLst/>
              <a:cxnLst>
                <a:cxn ang="0">
                  <a:pos x="T0" y="0"/>
                </a:cxn>
                <a:cxn ang="0">
                  <a:pos x="T1" y="0"/>
                </a:cxn>
                <a:cxn ang="0">
                  <a:pos x="T2" y="0"/>
                </a:cxn>
              </a:cxnLst>
              <a:rect l="0" t="0" r="r" b="b"/>
              <a:pathLst>
                <a:path w="4839">
                  <a:moveTo>
                    <a:pt x="0" y="0"/>
                  </a:moveTo>
                  <a:lnTo>
                    <a:pt x="0" y="0"/>
                  </a:lnTo>
                  <a:lnTo>
                    <a:pt x="4839" y="0"/>
                  </a:lnTo>
                </a:path>
              </a:pathLst>
            </a:custGeom>
            <a:noFill/>
            <a:ln w="238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25"/>
            <p:cNvSpPr>
              <a:spLocks/>
            </p:cNvSpPr>
            <p:nvPr/>
          </p:nvSpPr>
          <p:spPr bwMode="auto">
            <a:xfrm>
              <a:off x="96" y="1870"/>
              <a:ext cx="5437" cy="0"/>
            </a:xfrm>
            <a:custGeom>
              <a:avLst/>
              <a:gdLst>
                <a:gd name="T0" fmla="*/ 0 w 4839"/>
                <a:gd name="T1" fmla="*/ 0 w 4839"/>
                <a:gd name="T2" fmla="*/ 4839 w 4839"/>
              </a:gdLst>
              <a:ahLst/>
              <a:cxnLst>
                <a:cxn ang="0">
                  <a:pos x="T0" y="0"/>
                </a:cxn>
                <a:cxn ang="0">
                  <a:pos x="T1" y="0"/>
                </a:cxn>
                <a:cxn ang="0">
                  <a:pos x="T2" y="0"/>
                </a:cxn>
              </a:cxnLst>
              <a:rect l="0" t="0" r="r" b="b"/>
              <a:pathLst>
                <a:path w="4839">
                  <a:moveTo>
                    <a:pt x="0" y="0"/>
                  </a:moveTo>
                  <a:lnTo>
                    <a:pt x="0" y="0"/>
                  </a:lnTo>
                  <a:lnTo>
                    <a:pt x="4839" y="0"/>
                  </a:lnTo>
                </a:path>
              </a:pathLst>
            </a:custGeom>
            <a:noFill/>
            <a:ln w="238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6"/>
            <p:cNvSpPr>
              <a:spLocks/>
            </p:cNvSpPr>
            <p:nvPr/>
          </p:nvSpPr>
          <p:spPr bwMode="auto">
            <a:xfrm>
              <a:off x="96" y="3423"/>
              <a:ext cx="5437" cy="0"/>
            </a:xfrm>
            <a:custGeom>
              <a:avLst/>
              <a:gdLst>
                <a:gd name="T0" fmla="*/ 0 w 4839"/>
                <a:gd name="T1" fmla="*/ 0 w 4839"/>
                <a:gd name="T2" fmla="*/ 4839 w 4839"/>
              </a:gdLst>
              <a:ahLst/>
              <a:cxnLst>
                <a:cxn ang="0">
                  <a:pos x="T0" y="0"/>
                </a:cxn>
                <a:cxn ang="0">
                  <a:pos x="T1" y="0"/>
                </a:cxn>
                <a:cxn ang="0">
                  <a:pos x="T2" y="0"/>
                </a:cxn>
              </a:cxnLst>
              <a:rect l="0" t="0" r="r" b="b"/>
              <a:pathLst>
                <a:path w="4839">
                  <a:moveTo>
                    <a:pt x="0" y="0"/>
                  </a:moveTo>
                  <a:lnTo>
                    <a:pt x="0" y="0"/>
                  </a:lnTo>
                  <a:lnTo>
                    <a:pt x="4839" y="0"/>
                  </a:lnTo>
                </a:path>
              </a:pathLst>
            </a:custGeom>
            <a:noFill/>
            <a:ln w="238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30" name="Rectangle 229"/>
          <p:cNvSpPr/>
          <p:nvPr/>
        </p:nvSpPr>
        <p:spPr>
          <a:xfrm>
            <a:off x="8001000" y="4335843"/>
            <a:ext cx="779318" cy="304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p:cNvSpPr/>
          <p:nvPr/>
        </p:nvSpPr>
        <p:spPr>
          <a:xfrm>
            <a:off x="8001000" y="4609785"/>
            <a:ext cx="779318" cy="26580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extBox 456"/>
          <p:cNvSpPr txBox="1"/>
          <p:nvPr/>
        </p:nvSpPr>
        <p:spPr>
          <a:xfrm>
            <a:off x="1053766" y="1290935"/>
            <a:ext cx="6793976" cy="461665"/>
          </a:xfrm>
          <a:prstGeom prst="rect">
            <a:avLst/>
          </a:prstGeom>
          <a:noFill/>
        </p:spPr>
        <p:txBody>
          <a:bodyPr wrap="none" rtlCol="0">
            <a:spAutoFit/>
          </a:bodyPr>
          <a:lstStyle/>
          <a:p>
            <a:r>
              <a:rPr lang="en-US" sz="2400" b="1" dirty="0">
                <a:solidFill>
                  <a:srgbClr val="00B050"/>
                </a:solidFill>
              </a:rPr>
              <a:t>including in countries with habitual trade surpluses.</a:t>
            </a:r>
          </a:p>
        </p:txBody>
      </p:sp>
      <p:sp>
        <p:nvSpPr>
          <p:cNvPr id="458" name="Footer Placeholder 2"/>
          <p:cNvSpPr>
            <a:spLocks noGrp="1"/>
          </p:cNvSpPr>
          <p:nvPr>
            <p:ph type="ftr" sz="quarter" idx="11"/>
          </p:nvPr>
        </p:nvSpPr>
        <p:spPr>
          <a:xfrm>
            <a:off x="5562600" y="6172200"/>
            <a:ext cx="2895600" cy="365125"/>
          </a:xfrm>
        </p:spPr>
        <p:txBody>
          <a:bodyPr/>
          <a:lstStyle/>
          <a:p>
            <a:r>
              <a:rPr lang="en-US" sz="1400" dirty="0">
                <a:solidFill>
                  <a:schemeClr val="tx1"/>
                </a:solidFill>
              </a:rPr>
              <a:t>Robert Lawrence, HKS</a:t>
            </a:r>
          </a:p>
        </p:txBody>
      </p:sp>
    </p:spTree>
    <p:extLst>
      <p:ext uri="{BB962C8B-B14F-4D97-AF65-F5344CB8AC3E}">
        <p14:creationId xmlns:p14="http://schemas.microsoft.com/office/powerpoint/2010/main" val="235188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30" grpId="0" animBg="1"/>
      <p:bldP spid="456" grpId="0" animBg="1"/>
      <p:bldP spid="45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a:t>Appendix 2: Long-term job loss in some sectors</a:t>
            </a:r>
          </a:p>
        </p:txBody>
      </p:sp>
      <p:sp>
        <p:nvSpPr>
          <p:cNvPr id="3" name="Title 1"/>
          <p:cNvSpPr txBox="1">
            <a:spLocks/>
          </p:cNvSpPr>
          <p:nvPr/>
        </p:nvSpPr>
        <p:spPr>
          <a:xfrm>
            <a:off x="457200" y="10668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5" name="Content Placeholder 2"/>
          <p:cNvSpPr>
            <a:spLocks noGrp="1"/>
          </p:cNvSpPr>
          <p:nvPr>
            <p:ph idx="1"/>
          </p:nvPr>
        </p:nvSpPr>
        <p:spPr>
          <a:xfrm>
            <a:off x="152400" y="1600200"/>
            <a:ext cx="8839200" cy="5334000"/>
          </a:xfrm>
        </p:spPr>
        <p:txBody>
          <a:bodyPr>
            <a:normAutofit fontScale="70000" lnSpcReduction="20000"/>
          </a:bodyPr>
          <a:lstStyle/>
          <a:p>
            <a:r>
              <a:rPr lang="en-US" sz="3400" dirty="0"/>
              <a:t>Manufacturing employment has been falling as a share since 1950,</a:t>
            </a:r>
          </a:p>
          <a:p>
            <a:pPr lvl="1"/>
            <a:r>
              <a:rPr lang="en-US" sz="3200" dirty="0"/>
              <a:t>conspicuously in such sectors as autos, steel, and apparel,</a:t>
            </a:r>
          </a:p>
          <a:p>
            <a:pPr lvl="2"/>
            <a:r>
              <a:rPr lang="en-US" sz="2900" dirty="0"/>
              <a:t>while leaving efficient viable cores today.</a:t>
            </a:r>
            <a:br>
              <a:rPr lang="en-US" sz="700" dirty="0"/>
            </a:br>
            <a:br>
              <a:rPr lang="en-US" sz="700" dirty="0"/>
            </a:br>
            <a:endParaRPr lang="en-US" sz="700" dirty="0"/>
          </a:p>
          <a:p>
            <a:r>
              <a:rPr lang="en-US" sz="3400" dirty="0"/>
              <a:t>Due to international trade?</a:t>
            </a:r>
          </a:p>
          <a:p>
            <a:pPr lvl="1"/>
            <a:r>
              <a:rPr lang="en-US" dirty="0"/>
              <a:t>Yes, in part, in some sectors.</a:t>
            </a:r>
          </a:p>
          <a:p>
            <a:pPr marL="457200" lvl="1" indent="0">
              <a:buNone/>
            </a:pPr>
            <a:br>
              <a:rPr lang="en-US" sz="1100" dirty="0"/>
            </a:br>
            <a:endParaRPr lang="en-US" sz="1100" dirty="0"/>
          </a:p>
          <a:p>
            <a:r>
              <a:rPr lang="en-US" sz="3400" dirty="0"/>
              <a:t>Also,</a:t>
            </a:r>
            <a:r>
              <a:rPr lang="en-US" dirty="0"/>
              <a:t> </a:t>
            </a:r>
            <a:r>
              <a:rPr lang="en-US" i="1" dirty="0"/>
              <a:t>manufacturing output continues to rise</a:t>
            </a:r>
            <a:r>
              <a:rPr lang="en-US" dirty="0"/>
              <a:t>, even as employment falls.</a:t>
            </a:r>
          </a:p>
          <a:p>
            <a:pPr lvl="1"/>
            <a:r>
              <a:rPr lang="en-US" sz="3300" dirty="0"/>
              <a:t>That means productivity has gone up a lot:</a:t>
            </a:r>
          </a:p>
          <a:p>
            <a:pPr lvl="2"/>
            <a:r>
              <a:rPr lang="en-US" sz="2900" dirty="0"/>
              <a:t>It takes fewer workers to produce one auto today than 65 years ago,</a:t>
            </a:r>
          </a:p>
          <a:p>
            <a:pPr lvl="3"/>
            <a:r>
              <a:rPr lang="en-US" sz="2600" dirty="0"/>
              <a:t>not to mention that the cars are much higher-quality.</a:t>
            </a:r>
            <a:br>
              <a:rPr lang="en-US" sz="1000" dirty="0"/>
            </a:br>
            <a:br>
              <a:rPr lang="en-US" sz="900" dirty="0"/>
            </a:br>
            <a:endParaRPr lang="en-US" sz="900" dirty="0"/>
          </a:p>
          <a:p>
            <a:r>
              <a:rPr lang="en-US" dirty="0"/>
              <a:t>By analogy, farmers were 90% of national employment in 1790</a:t>
            </a:r>
          </a:p>
          <a:p>
            <a:pPr lvl="1"/>
            <a:r>
              <a:rPr lang="en-US" dirty="0"/>
              <a:t>vs. 2% today.</a:t>
            </a:r>
            <a:br>
              <a:rPr lang="en-US" sz="1500" dirty="0"/>
            </a:br>
            <a:endParaRPr lang="en-US" sz="1500" dirty="0"/>
          </a:p>
          <a:p>
            <a:r>
              <a:rPr lang="en-US" dirty="0"/>
              <a:t>Or consider coal miners.</a:t>
            </a:r>
          </a:p>
        </p:txBody>
      </p:sp>
    </p:spTree>
    <p:extLst>
      <p:ext uri="{BB962C8B-B14F-4D97-AF65-F5344CB8AC3E}">
        <p14:creationId xmlns:p14="http://schemas.microsoft.com/office/powerpoint/2010/main" val="262119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143000"/>
          </a:xfrm>
        </p:spPr>
        <p:txBody>
          <a:bodyPr>
            <a:normAutofit/>
          </a:bodyPr>
          <a:lstStyle/>
          <a:p>
            <a:r>
              <a:rPr lang="en-US" sz="2800" dirty="0"/>
              <a:t>Manufacturing jobs were 32% of the national total </a:t>
            </a:r>
            <a:br>
              <a:rPr lang="en-US" sz="2800" dirty="0"/>
            </a:br>
            <a:r>
              <a:rPr lang="en-US" sz="2800" dirty="0"/>
              <a:t>in 1950, and had declined to 10% by 2010.</a:t>
            </a:r>
          </a:p>
        </p:txBody>
      </p:sp>
      <p:pic>
        <p:nvPicPr>
          <p:cNvPr id="2050"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10000" contrast="68000"/>
                    </a14:imgEffect>
                  </a14:imgLayer>
                </a14:imgProps>
              </a:ext>
              <a:ext uri="{28A0092B-C50C-407E-A947-70E740481C1C}">
                <a14:useLocalDpi xmlns:a14="http://schemas.microsoft.com/office/drawing/2010/main" val="0"/>
              </a:ext>
            </a:extLst>
          </a:blip>
          <a:srcRect/>
          <a:stretch>
            <a:fillRect/>
          </a:stretch>
        </p:blipFill>
        <p:spPr bwMode="auto">
          <a:xfrm>
            <a:off x="226563" y="1600200"/>
            <a:ext cx="866616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1524000"/>
            <a:ext cx="8763000" cy="430887"/>
          </a:xfrm>
          <a:prstGeom prst="rect">
            <a:avLst/>
          </a:prstGeom>
          <a:solidFill>
            <a:schemeClr val="bg1"/>
          </a:solidFill>
        </p:spPr>
        <p:txBody>
          <a:bodyPr wrap="square" rtlCol="0">
            <a:spAutoFit/>
          </a:bodyPr>
          <a:lstStyle/>
          <a:p>
            <a:pPr algn="ctr"/>
            <a:endParaRPr lang="en-US" sz="2200" dirty="0"/>
          </a:p>
        </p:txBody>
      </p:sp>
      <p:cxnSp>
        <p:nvCxnSpPr>
          <p:cNvPr id="5" name="Straight Arrow Connector 4"/>
          <p:cNvCxnSpPr/>
          <p:nvPr/>
        </p:nvCxnSpPr>
        <p:spPr>
          <a:xfrm>
            <a:off x="815529" y="2376425"/>
            <a:ext cx="7467600" cy="2743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0B4EFB9F-A735-4EFD-8651-88123DE721FA}" type="slidenum">
              <a:rPr lang="en-US" smtClean="0"/>
              <a:t>37</a:t>
            </a:fld>
            <a:endParaRPr lang="en-US"/>
          </a:p>
        </p:txBody>
      </p:sp>
      <p:sp>
        <p:nvSpPr>
          <p:cNvPr id="10" name="TextBox 9"/>
          <p:cNvSpPr txBox="1"/>
          <p:nvPr/>
        </p:nvSpPr>
        <p:spPr>
          <a:xfrm>
            <a:off x="1272729" y="1905000"/>
            <a:ext cx="7239000" cy="430887"/>
          </a:xfrm>
          <a:prstGeom prst="rect">
            <a:avLst/>
          </a:prstGeom>
          <a:solidFill>
            <a:schemeClr val="bg1"/>
          </a:solidFill>
        </p:spPr>
        <p:txBody>
          <a:bodyPr wrap="square" rtlCol="0">
            <a:spAutoFit/>
          </a:bodyPr>
          <a:lstStyle/>
          <a:p>
            <a:pPr algn="ctr"/>
            <a:r>
              <a:rPr lang="en-US" sz="2200" dirty="0"/>
              <a:t>Percent of employment in US manufacturing (1970-2012)</a:t>
            </a:r>
          </a:p>
        </p:txBody>
      </p:sp>
      <p:sp>
        <p:nvSpPr>
          <p:cNvPr id="11" name="Title 1"/>
          <p:cNvSpPr txBox="1">
            <a:spLocks/>
          </p:cNvSpPr>
          <p:nvPr/>
        </p:nvSpPr>
        <p:spPr>
          <a:xfrm>
            <a:off x="457200" y="5646987"/>
            <a:ext cx="85344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Those jobs are not coming back.</a:t>
            </a:r>
          </a:p>
        </p:txBody>
      </p:sp>
      <p:sp>
        <p:nvSpPr>
          <p:cNvPr id="3" name="Rectangle 2"/>
          <p:cNvSpPr/>
          <p:nvPr/>
        </p:nvSpPr>
        <p:spPr>
          <a:xfrm>
            <a:off x="304800" y="1608387"/>
            <a:ext cx="6507858" cy="310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05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99" y="266832"/>
            <a:ext cx="8610600" cy="1143000"/>
          </a:xfrm>
        </p:spPr>
        <p:txBody>
          <a:bodyPr>
            <a:normAutofit/>
          </a:bodyPr>
          <a:lstStyle/>
          <a:p>
            <a:r>
              <a:rPr lang="en-US" sz="2800" dirty="0"/>
              <a:t>Similarly, we are not going back to</a:t>
            </a:r>
            <a:br>
              <a:rPr lang="en-US" sz="2800" dirty="0"/>
            </a:br>
            <a:r>
              <a:rPr lang="en-US" sz="2800" dirty="0"/>
              <a:t>the number of coal miners that were employed in 1923.</a:t>
            </a:r>
          </a:p>
        </p:txBody>
      </p:sp>
      <p:sp>
        <p:nvSpPr>
          <p:cNvPr id="3" name="Content Placeholder 2"/>
          <p:cNvSpPr>
            <a:spLocks noGrp="1"/>
          </p:cNvSpPr>
          <p:nvPr>
            <p:ph idx="1"/>
          </p:nvPr>
        </p:nvSpPr>
        <p:spPr>
          <a:xfrm>
            <a:off x="457200" y="1600200"/>
            <a:ext cx="8458200" cy="4525963"/>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12141"/>
            <a:ext cx="7391400" cy="501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6566356"/>
            <a:ext cx="4572000" cy="215444"/>
          </a:xfrm>
          <a:prstGeom prst="rect">
            <a:avLst/>
          </a:prstGeom>
        </p:spPr>
        <p:txBody>
          <a:bodyPr>
            <a:spAutoFit/>
          </a:bodyPr>
          <a:lstStyle/>
          <a:p>
            <a:r>
              <a:rPr lang="en-US" sz="800" dirty="0"/>
              <a:t>By </a:t>
            </a:r>
            <a:r>
              <a:rPr lang="en-US" sz="800" dirty="0" err="1"/>
              <a:t>Plazak</a:t>
            </a:r>
            <a:r>
              <a:rPr lang="en-US" sz="800" dirty="0"/>
              <a:t> - Own work, CC BY-SA 4.0, https://commons.wikimedia.org/w/index.php?curid=48261916</a:t>
            </a:r>
          </a:p>
        </p:txBody>
      </p:sp>
      <p:cxnSp>
        <p:nvCxnSpPr>
          <p:cNvPr id="6" name="Straight Arrow Connector 5"/>
          <p:cNvCxnSpPr/>
          <p:nvPr/>
        </p:nvCxnSpPr>
        <p:spPr>
          <a:xfrm>
            <a:off x="2674557" y="2252646"/>
            <a:ext cx="4648200" cy="3276600"/>
          </a:xfrm>
          <a:prstGeom prst="straightConnector1">
            <a:avLst/>
          </a:prstGeom>
          <a:ln w="571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8677272-7F0D-4D88-A49C-E33188C27637}" type="slidenum">
              <a:rPr lang="en-US" smtClean="0"/>
              <a:t>38</a:t>
            </a:fld>
            <a:endParaRPr lang="en-US"/>
          </a:p>
        </p:txBody>
      </p:sp>
    </p:spTree>
    <p:extLst>
      <p:ext uri="{BB962C8B-B14F-4D97-AF65-F5344CB8AC3E}">
        <p14:creationId xmlns:p14="http://schemas.microsoft.com/office/powerpoint/2010/main" val="223483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normAutofit/>
          </a:bodyPr>
          <a:lstStyle/>
          <a:p>
            <a:r>
              <a:rPr lang="en-US" sz="3200" dirty="0"/>
              <a:t>Some reasons for employment shifts</a:t>
            </a:r>
          </a:p>
        </p:txBody>
      </p:sp>
      <p:sp>
        <p:nvSpPr>
          <p:cNvPr id="3" name="Content Placeholder 2"/>
          <p:cNvSpPr>
            <a:spLocks noGrp="1"/>
          </p:cNvSpPr>
          <p:nvPr>
            <p:ph idx="1"/>
          </p:nvPr>
        </p:nvSpPr>
        <p:spPr>
          <a:xfrm>
            <a:off x="76200" y="1524000"/>
            <a:ext cx="8915400" cy="5181600"/>
          </a:xfrm>
        </p:spPr>
        <p:txBody>
          <a:bodyPr>
            <a:normAutofit fontScale="77500" lnSpcReduction="20000"/>
          </a:bodyPr>
          <a:lstStyle/>
          <a:p>
            <a:r>
              <a:rPr lang="en-US" sz="3400" dirty="0"/>
              <a:t>Trade?</a:t>
            </a:r>
            <a:r>
              <a:rPr lang="en-US" sz="1800" dirty="0"/>
              <a:t> </a:t>
            </a:r>
            <a:r>
              <a:rPr lang="en-US" sz="3400" dirty="0"/>
              <a:t>It works </a:t>
            </a:r>
            <a:r>
              <a:rPr lang="en-US" sz="3400" i="1" dirty="0"/>
              <a:t>in favor of </a:t>
            </a:r>
            <a:r>
              <a:rPr lang="en-US" sz="3400" dirty="0"/>
              <a:t>the US agricultural and coal sectors.</a:t>
            </a:r>
            <a:br>
              <a:rPr lang="en-US" sz="1000" dirty="0"/>
            </a:br>
            <a:endParaRPr lang="en-US" sz="1000" dirty="0"/>
          </a:p>
          <a:p>
            <a:r>
              <a:rPr lang="en-US" dirty="0"/>
              <a:t>Even regulation has not been the big source of job loss in coal.</a:t>
            </a:r>
          </a:p>
          <a:p>
            <a:pPr lvl="1"/>
            <a:r>
              <a:rPr lang="en-US" dirty="0"/>
              <a:t>Rather, in recent years, it has been cheap natural gas from fracking;</a:t>
            </a:r>
          </a:p>
          <a:p>
            <a:pPr lvl="1"/>
            <a:r>
              <a:rPr lang="en-US" dirty="0"/>
              <a:t>and, before that, the shift from Appalachian underground mining </a:t>
            </a:r>
            <a:br>
              <a:rPr lang="en-US" dirty="0"/>
            </a:br>
            <a:r>
              <a:rPr lang="en-US" dirty="0"/>
              <a:t>to Wyoming open-pit mining.</a:t>
            </a:r>
            <a:br>
              <a:rPr lang="en-US" sz="1800" dirty="0"/>
            </a:br>
            <a:endParaRPr lang="en-US" sz="1800" dirty="0"/>
          </a:p>
          <a:p>
            <a:r>
              <a:rPr lang="en-US" dirty="0"/>
              <a:t>In the case of all 3 sectors, </a:t>
            </a:r>
            <a:r>
              <a:rPr lang="en-US" i="1" dirty="0"/>
              <a:t>the biggest reason for the decline </a:t>
            </a:r>
            <a:br>
              <a:rPr lang="en-US" i="1" dirty="0"/>
            </a:br>
            <a:r>
              <a:rPr lang="en-US" i="1" dirty="0"/>
              <a:t>in jobs has not been trade, but rather productivity growth,</a:t>
            </a:r>
            <a:endParaRPr lang="en-US" sz="3400" dirty="0"/>
          </a:p>
          <a:p>
            <a:pPr lvl="1"/>
            <a:r>
              <a:rPr lang="en-US" dirty="0"/>
              <a:t>particularly arising from technological progress, including automation.</a:t>
            </a:r>
          </a:p>
          <a:p>
            <a:pPr lvl="1"/>
            <a:r>
              <a:rPr lang="en-US" dirty="0"/>
              <a:t>The demand for labor has shifted toward high-skill jobs.</a:t>
            </a:r>
          </a:p>
          <a:p>
            <a:pPr lvl="1"/>
            <a:r>
              <a:rPr lang="en-US" dirty="0"/>
              <a:t>Meanwhile the supply of high-skilled workers has not kept up</a:t>
            </a:r>
            <a:r>
              <a:rPr lang="en-US" sz="2600" dirty="0"/>
              <a:t>.</a:t>
            </a:r>
            <a:br>
              <a:rPr lang="en-US" sz="2100" dirty="0"/>
            </a:br>
            <a:endParaRPr lang="en-US" sz="2100" dirty="0"/>
          </a:p>
          <a:p>
            <a:r>
              <a:rPr lang="en-US" sz="3400" dirty="0"/>
              <a:t>But regardless the causes of rising inequality,</a:t>
            </a:r>
            <a:br>
              <a:rPr lang="en-US" sz="3400" dirty="0"/>
            </a:br>
            <a:r>
              <a:rPr lang="en-US" sz="3400" dirty="0"/>
              <a:t>good policies can share income gains more widely.</a:t>
            </a:r>
          </a:p>
        </p:txBody>
      </p:sp>
      <p:sp>
        <p:nvSpPr>
          <p:cNvPr id="4" name="Slide Number Placeholder 3"/>
          <p:cNvSpPr>
            <a:spLocks noGrp="1"/>
          </p:cNvSpPr>
          <p:nvPr>
            <p:ph type="sldNum" sz="quarter" idx="12"/>
          </p:nvPr>
        </p:nvSpPr>
        <p:spPr/>
        <p:txBody>
          <a:bodyPr/>
          <a:lstStyle/>
          <a:p>
            <a:fld id="{18677272-7F0D-4D88-A49C-E33188C27637}" type="slidenum">
              <a:rPr lang="en-US" smtClean="0"/>
              <a:t>39</a:t>
            </a:fld>
            <a:endParaRPr lang="en-US"/>
          </a:p>
        </p:txBody>
      </p:sp>
    </p:spTree>
    <p:extLst>
      <p:ext uri="{BB962C8B-B14F-4D97-AF65-F5344CB8AC3E}">
        <p14:creationId xmlns:p14="http://schemas.microsoft.com/office/powerpoint/2010/main" val="42129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0838"/>
            <a:ext cx="8763000" cy="1143000"/>
          </a:xfrm>
        </p:spPr>
        <p:txBody>
          <a:bodyPr>
            <a:normAutofit/>
          </a:bodyPr>
          <a:lstStyle/>
          <a:p>
            <a:r>
              <a:rPr lang="en-US" sz="2800" dirty="0"/>
              <a:t>The share of US income going to the top has been rising since 1980, and is now back to the 1920s level.</a:t>
            </a:r>
          </a:p>
        </p:txBody>
      </p:sp>
      <p:pic>
        <p:nvPicPr>
          <p:cNvPr id="2050" name="Picture 2" descr="Income Concentration at the Top Has Risen Sharply Since the 1970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4676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6490156"/>
            <a:ext cx="7696200" cy="276999"/>
          </a:xfrm>
          <a:prstGeom prst="rect">
            <a:avLst/>
          </a:prstGeom>
        </p:spPr>
        <p:txBody>
          <a:bodyPr wrap="square">
            <a:spAutoFit/>
          </a:bodyPr>
          <a:lstStyle/>
          <a:p>
            <a:r>
              <a:rPr lang="en-US" sz="1200" dirty="0"/>
              <a:t>Chad Stone et al, CBPP, Sept </a:t>
            </a:r>
            <a:r>
              <a:rPr lang="en-US" sz="1200" cap="all" dirty="0"/>
              <a:t>30, 2016   </a:t>
            </a:r>
            <a:r>
              <a:rPr lang="en-US" sz="800" dirty="0"/>
              <a:t>www.cbpp.org/research/poverty-and-inequality/a-guide-to-statistics-on-historical-trends-in-income-inequality</a:t>
            </a:r>
          </a:p>
        </p:txBody>
      </p:sp>
      <p:cxnSp>
        <p:nvCxnSpPr>
          <p:cNvPr id="5" name="Straight Arrow Connector 4"/>
          <p:cNvCxnSpPr/>
          <p:nvPr/>
        </p:nvCxnSpPr>
        <p:spPr>
          <a:xfrm flipV="1">
            <a:off x="5638800" y="3810000"/>
            <a:ext cx="2286000" cy="1066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B4EFB9F-A735-4EFD-8651-88123DE721FA}" type="slidenum">
              <a:rPr lang="en-US" smtClean="0"/>
              <a:t>4</a:t>
            </a:fld>
            <a:endParaRPr lang="en-US"/>
          </a:p>
        </p:txBody>
      </p:sp>
    </p:spTree>
    <p:extLst>
      <p:ext uri="{BB962C8B-B14F-4D97-AF65-F5344CB8AC3E}">
        <p14:creationId xmlns:p14="http://schemas.microsoft.com/office/powerpoint/2010/main" val="227276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229600" cy="1295400"/>
          </a:xfrm>
        </p:spPr>
        <p:txBody>
          <a:bodyPr>
            <a:normAutofit/>
          </a:bodyPr>
          <a:lstStyle/>
          <a:p>
            <a:r>
              <a:rPr lang="en-US" sz="3600" dirty="0"/>
              <a:t>Appendix 3: Five Trade Fallacies </a:t>
            </a:r>
            <a:endParaRPr lang="en-US" sz="3300" dirty="0"/>
          </a:p>
        </p:txBody>
      </p:sp>
      <p:sp>
        <p:nvSpPr>
          <p:cNvPr id="4" name="Subtitle 3"/>
          <p:cNvSpPr>
            <a:spLocks noGrp="1"/>
          </p:cNvSpPr>
          <p:nvPr>
            <p:ph type="subTitle" idx="1"/>
          </p:nvPr>
        </p:nvSpPr>
        <p:spPr>
          <a:xfrm>
            <a:off x="1066800" y="2209800"/>
            <a:ext cx="6400800" cy="3581400"/>
          </a:xfrm>
        </p:spPr>
        <p:txBody>
          <a:bodyPr>
            <a:normAutofit/>
          </a:bodyPr>
          <a:lstStyle/>
          <a:p>
            <a:pPr algn="l"/>
            <a:r>
              <a:rPr lang="en-US" dirty="0">
                <a:solidFill>
                  <a:schemeClr val="tx1"/>
                </a:solidFill>
              </a:rPr>
              <a:t>Regarding: </a:t>
            </a:r>
          </a:p>
          <a:p>
            <a:pPr marL="514350" indent="-514350" algn="l">
              <a:buFont typeface="+mj-lt"/>
              <a:buAutoNum type="arabicPeriod"/>
            </a:pPr>
            <a:r>
              <a:rPr lang="en-US" dirty="0">
                <a:solidFill>
                  <a:schemeClr val="tx1"/>
                </a:solidFill>
              </a:rPr>
              <a:t>Negotiators;</a:t>
            </a:r>
          </a:p>
          <a:p>
            <a:pPr marL="514350" indent="-514350" algn="l">
              <a:buFont typeface="+mj-lt"/>
              <a:buAutoNum type="arabicPeriod"/>
            </a:pPr>
            <a:r>
              <a:rPr lang="en-US" dirty="0">
                <a:solidFill>
                  <a:schemeClr val="tx1"/>
                </a:solidFill>
              </a:rPr>
              <a:t>Bilateral trade deficits;</a:t>
            </a:r>
          </a:p>
          <a:p>
            <a:pPr marL="514350" indent="-514350" algn="l">
              <a:buFont typeface="+mj-lt"/>
              <a:buAutoNum type="arabicPeriod"/>
            </a:pPr>
            <a:r>
              <a:rPr lang="en-US" dirty="0">
                <a:solidFill>
                  <a:schemeClr val="tx1"/>
                </a:solidFill>
              </a:rPr>
              <a:t>Causes of the overall trade deficit;</a:t>
            </a:r>
          </a:p>
          <a:p>
            <a:pPr marL="514350" indent="-514350" algn="l">
              <a:buFont typeface="+mj-lt"/>
              <a:buAutoNum type="arabicPeriod"/>
            </a:pPr>
            <a:r>
              <a:rPr lang="en-US" dirty="0">
                <a:solidFill>
                  <a:schemeClr val="tx1"/>
                </a:solidFill>
              </a:rPr>
              <a:t>Effects of the trade deficit on GDP;</a:t>
            </a:r>
          </a:p>
          <a:p>
            <a:pPr marL="514350" indent="-514350" algn="l">
              <a:buFont typeface="+mj-lt"/>
              <a:buAutoNum type="arabicPeriod"/>
            </a:pPr>
            <a:r>
              <a:rPr lang="en-US" dirty="0">
                <a:solidFill>
                  <a:schemeClr val="tx1"/>
                </a:solidFill>
              </a:rPr>
              <a:t>Trade &amp; Inequality</a:t>
            </a:r>
          </a:p>
        </p:txBody>
      </p:sp>
    </p:spTree>
    <p:extLst>
      <p:ext uri="{BB962C8B-B14F-4D97-AF65-F5344CB8AC3E}">
        <p14:creationId xmlns:p14="http://schemas.microsoft.com/office/powerpoint/2010/main" val="2905459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b="1" dirty="0"/>
              <a:t>Fallacy #1: </a:t>
            </a:r>
            <a:r>
              <a:rPr lang="en-US" sz="3600" dirty="0"/>
              <a:t>“US trade negotiators have been </a:t>
            </a:r>
            <a:br>
              <a:rPr lang="en-US" sz="3600" dirty="0"/>
            </a:br>
            <a:r>
              <a:rPr lang="en-US" sz="3600" dirty="0"/>
              <a:t>out-negotiated by those from other countries.”</a:t>
            </a:r>
            <a:endParaRPr lang="en-US" dirty="0"/>
          </a:p>
        </p:txBody>
      </p:sp>
      <p:sp>
        <p:nvSpPr>
          <p:cNvPr id="3" name="Content Placeholder 2"/>
          <p:cNvSpPr>
            <a:spLocks noGrp="1"/>
          </p:cNvSpPr>
          <p:nvPr>
            <p:ph idx="1"/>
          </p:nvPr>
        </p:nvSpPr>
        <p:spPr>
          <a:xfrm>
            <a:off x="152400" y="1600200"/>
            <a:ext cx="8686800" cy="5257800"/>
          </a:xfrm>
        </p:spPr>
        <p:txBody>
          <a:bodyPr>
            <a:normAutofit fontScale="77500" lnSpcReduction="20000"/>
          </a:bodyPr>
          <a:lstStyle/>
          <a:p>
            <a:pPr marL="0" indent="0">
              <a:buNone/>
            </a:pPr>
            <a:r>
              <a:rPr lang="en-US" sz="3400" dirty="0"/>
              <a:t>Wrong.</a:t>
            </a:r>
          </a:p>
          <a:p>
            <a:r>
              <a:rPr lang="en-US" sz="3400" dirty="0"/>
              <a:t>In most trade negotiations, such as TPP, NAFTA, and the Uruguay Round, the US has been able to get most of what it asked for – as leader of the international order. </a:t>
            </a:r>
            <a:endParaRPr lang="en-US" sz="1100" dirty="0"/>
          </a:p>
          <a:p>
            <a:endParaRPr lang="en-US" sz="1100" dirty="0"/>
          </a:p>
          <a:p>
            <a:r>
              <a:rPr lang="en-US" sz="3400" dirty="0"/>
              <a:t>Trade agreements have required high-tariff trading partners to reduce barriers against US goods.</a:t>
            </a:r>
            <a:br>
              <a:rPr lang="en-US" sz="1000" dirty="0"/>
            </a:br>
            <a:endParaRPr lang="en-US" sz="1000" dirty="0"/>
          </a:p>
          <a:p>
            <a:r>
              <a:rPr lang="en-US" sz="3400" dirty="0"/>
              <a:t>US demands have also driven deeper</a:t>
            </a:r>
            <a:r>
              <a:rPr lang="en-US" sz="1300" dirty="0"/>
              <a:t> </a:t>
            </a:r>
            <a:r>
              <a:rPr lang="en-US" sz="3400" dirty="0"/>
              <a:t>integration</a:t>
            </a:r>
          </a:p>
          <a:p>
            <a:pPr lvl="1"/>
            <a:r>
              <a:rPr lang="en-US" dirty="0"/>
              <a:t> in such areas as labor rights, the environment, investor-state dispute settlement and intellectual property rights. </a:t>
            </a:r>
            <a:br>
              <a:rPr lang="en-US" sz="600" dirty="0"/>
            </a:br>
            <a:endParaRPr lang="en-US" sz="600" dirty="0"/>
          </a:p>
          <a:p>
            <a:r>
              <a:rPr lang="en-US" sz="3400" dirty="0"/>
              <a:t>How could NAFTA usefully be modernized &amp; expanded?  TPP. </a:t>
            </a:r>
            <a:br>
              <a:rPr lang="en-US" sz="1000" dirty="0"/>
            </a:br>
            <a:endParaRPr lang="en-US" sz="1000" dirty="0"/>
          </a:p>
          <a:p>
            <a:r>
              <a:rPr lang="en-US" sz="3400" dirty="0"/>
              <a:t>One of the funniest things that Trump has said: </a:t>
            </a:r>
            <a:br>
              <a:rPr lang="en-US" sz="3400" dirty="0"/>
            </a:br>
            <a:r>
              <a:rPr lang="en-US" sz="3400" dirty="0"/>
              <a:t>"The negotiators for Germany have done a far better job than the negotiators for the US."</a:t>
            </a:r>
          </a:p>
        </p:txBody>
      </p:sp>
      <p:sp>
        <p:nvSpPr>
          <p:cNvPr id="4" name="Slide Number Placeholder 3"/>
          <p:cNvSpPr>
            <a:spLocks noGrp="1"/>
          </p:cNvSpPr>
          <p:nvPr>
            <p:ph type="sldNum" sz="quarter" idx="12"/>
          </p:nvPr>
        </p:nvSpPr>
        <p:spPr/>
        <p:txBody>
          <a:bodyPr/>
          <a:lstStyle/>
          <a:p>
            <a:fld id="{FE152671-6DA4-4F1E-8F0E-4F16C7DCCEF7}" type="slidenum">
              <a:rPr lang="en-US" smtClean="0"/>
              <a:t>41</a:t>
            </a:fld>
            <a:endParaRPr lang="en-US"/>
          </a:p>
        </p:txBody>
      </p:sp>
    </p:spTree>
    <p:extLst>
      <p:ext uri="{BB962C8B-B14F-4D97-AF65-F5344CB8AC3E}">
        <p14:creationId xmlns:p14="http://schemas.microsoft.com/office/powerpoint/2010/main" val="160679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Fallacy #2: </a:t>
            </a:r>
            <a:r>
              <a:rPr lang="en-US" sz="3200" dirty="0"/>
              <a:t>“Bilateral trade imbalances reflect bad trade agreements.” </a:t>
            </a:r>
          </a:p>
        </p:txBody>
      </p:sp>
      <p:sp>
        <p:nvSpPr>
          <p:cNvPr id="3" name="Content Placeholder 2"/>
          <p:cNvSpPr>
            <a:spLocks noGrp="1"/>
          </p:cNvSpPr>
          <p:nvPr>
            <p:ph idx="1"/>
          </p:nvPr>
        </p:nvSpPr>
        <p:spPr>
          <a:xfrm>
            <a:off x="228600" y="1676400"/>
            <a:ext cx="8839200" cy="4800600"/>
          </a:xfrm>
        </p:spPr>
        <p:txBody>
          <a:bodyPr>
            <a:normAutofit fontScale="85000" lnSpcReduction="10000"/>
          </a:bodyPr>
          <a:lstStyle/>
          <a:p>
            <a:pPr marL="0" lvl="0" indent="0">
              <a:buNone/>
            </a:pPr>
            <a:r>
              <a:rPr lang="en-US" dirty="0"/>
              <a:t>    Wrong. </a:t>
            </a:r>
          </a:p>
          <a:p>
            <a:r>
              <a:rPr lang="en-US" dirty="0"/>
              <a:t>If country </a:t>
            </a:r>
            <a:r>
              <a:rPr lang="en-US" b="1" i="1" dirty="0"/>
              <a:t>A</a:t>
            </a:r>
            <a:r>
              <a:rPr lang="en-US" dirty="0"/>
              <a:t> runs a bilateral trade deficit with country </a:t>
            </a:r>
            <a:r>
              <a:rPr lang="en-US" b="1" i="1" dirty="0"/>
              <a:t>C</a:t>
            </a:r>
            <a:r>
              <a:rPr lang="en-US" dirty="0"/>
              <a:t>, </a:t>
            </a:r>
            <a:br>
              <a:rPr lang="en-US" dirty="0"/>
            </a:br>
            <a:r>
              <a:rPr lang="en-US" dirty="0"/>
              <a:t>it generally signifies some combination of 3 causes: </a:t>
            </a:r>
          </a:p>
          <a:p>
            <a:pPr lvl="1"/>
            <a:r>
              <a:rPr lang="en-US" dirty="0"/>
              <a:t>(i) </a:t>
            </a:r>
            <a:r>
              <a:rPr lang="en-US" b="1" i="1" dirty="0"/>
              <a:t>A</a:t>
            </a:r>
            <a:r>
              <a:rPr lang="en-US" dirty="0"/>
              <a:t> currently has a trade deficit overall, </a:t>
            </a:r>
          </a:p>
          <a:p>
            <a:pPr lvl="1"/>
            <a:r>
              <a:rPr lang="en-US" dirty="0"/>
              <a:t>(ii) </a:t>
            </a:r>
            <a:r>
              <a:rPr lang="en-US" b="1" i="1" dirty="0"/>
              <a:t>C</a:t>
            </a:r>
            <a:r>
              <a:rPr lang="en-US" dirty="0"/>
              <a:t> has a trade surplus overall, </a:t>
            </a:r>
          </a:p>
          <a:p>
            <a:pPr lvl="1"/>
            <a:r>
              <a:rPr lang="en-US" dirty="0"/>
              <a:t>(iii) </a:t>
            </a:r>
            <a:r>
              <a:rPr lang="en-US" b="1" i="1" dirty="0"/>
              <a:t>C</a:t>
            </a:r>
            <a:r>
              <a:rPr lang="en-US" dirty="0"/>
              <a:t> needs to earn a structural surplus with countries like </a:t>
            </a:r>
            <a:r>
              <a:rPr lang="en-US" b="1" i="1" dirty="0"/>
              <a:t>A</a:t>
            </a:r>
            <a:r>
              <a:rPr lang="en-US" dirty="0"/>
              <a:t>, </a:t>
            </a:r>
            <a:br>
              <a:rPr lang="en-US" dirty="0"/>
            </a:br>
            <a:r>
              <a:rPr lang="en-US" dirty="0"/>
              <a:t>to pay for a structural deficit with, e.g., oil</a:t>
            </a:r>
            <a:r>
              <a:rPr lang="en-US" sz="1200" dirty="0"/>
              <a:t> </a:t>
            </a:r>
            <a:r>
              <a:rPr lang="en-US" dirty="0"/>
              <a:t>exporters.</a:t>
            </a:r>
            <a:endParaRPr lang="en-US" sz="2400" dirty="0"/>
          </a:p>
          <a:p>
            <a:r>
              <a:rPr lang="en-US" dirty="0"/>
              <a:t>If we stop importing consumer electronics from China, </a:t>
            </a:r>
            <a:br>
              <a:rPr lang="en-US" dirty="0"/>
            </a:br>
            <a:r>
              <a:rPr lang="en-US" dirty="0"/>
              <a:t>we will import them from other Asian countries.</a:t>
            </a:r>
          </a:p>
          <a:p>
            <a:r>
              <a:rPr lang="en-US" dirty="0"/>
              <a:t>The guy who cuts my hair insists I pay him with money.  </a:t>
            </a:r>
            <a:br>
              <a:rPr lang="en-US" dirty="0"/>
            </a:br>
            <a:r>
              <a:rPr lang="en-US" dirty="0"/>
              <a:t>He refuses to accept as payment a lecture in economics. </a:t>
            </a:r>
          </a:p>
        </p:txBody>
      </p:sp>
      <p:sp>
        <p:nvSpPr>
          <p:cNvPr id="4" name="Slide Number Placeholder 3"/>
          <p:cNvSpPr>
            <a:spLocks noGrp="1"/>
          </p:cNvSpPr>
          <p:nvPr>
            <p:ph type="sldNum" sz="quarter" idx="12"/>
          </p:nvPr>
        </p:nvSpPr>
        <p:spPr/>
        <p:txBody>
          <a:bodyPr/>
          <a:lstStyle/>
          <a:p>
            <a:fld id="{FE152671-6DA4-4F1E-8F0E-4F16C7DCCEF7}" type="slidenum">
              <a:rPr lang="en-US" smtClean="0"/>
              <a:t>42</a:t>
            </a:fld>
            <a:endParaRPr lang="en-US"/>
          </a:p>
        </p:txBody>
      </p:sp>
    </p:spTree>
    <p:extLst>
      <p:ext uri="{BB962C8B-B14F-4D97-AF65-F5344CB8AC3E}">
        <p14:creationId xmlns:p14="http://schemas.microsoft.com/office/powerpoint/2010/main" val="28183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Fallacy #3: </a:t>
            </a:r>
            <a:r>
              <a:rPr lang="en-US" sz="3200" dirty="0"/>
              <a:t>“A trade deficit indicates </a:t>
            </a:r>
            <a:br>
              <a:rPr lang="en-US" sz="3200" dirty="0"/>
            </a:br>
            <a:r>
              <a:rPr lang="en-US" sz="3200" dirty="0"/>
              <a:t>the absence of a level playing field.” </a:t>
            </a:r>
          </a:p>
        </p:txBody>
      </p:sp>
      <p:sp>
        <p:nvSpPr>
          <p:cNvPr id="3" name="Content Placeholder 2"/>
          <p:cNvSpPr>
            <a:spLocks noGrp="1"/>
          </p:cNvSpPr>
          <p:nvPr>
            <p:ph idx="1"/>
          </p:nvPr>
        </p:nvSpPr>
        <p:spPr>
          <a:xfrm>
            <a:off x="152400" y="1600200"/>
            <a:ext cx="8610600" cy="5105400"/>
          </a:xfrm>
        </p:spPr>
        <p:txBody>
          <a:bodyPr>
            <a:normAutofit fontScale="77500" lnSpcReduction="20000"/>
          </a:bodyPr>
          <a:lstStyle/>
          <a:p>
            <a:pPr marL="57150" indent="0">
              <a:buNone/>
            </a:pPr>
            <a:r>
              <a:rPr lang="en-US" dirty="0"/>
              <a:t>    Wrong.</a:t>
            </a:r>
            <a:br>
              <a:rPr lang="en-US" sz="600" dirty="0"/>
            </a:br>
            <a:endParaRPr lang="en-US" sz="600" dirty="0"/>
          </a:p>
          <a:p>
            <a:r>
              <a:rPr lang="en-US" dirty="0"/>
              <a:t>There is no (positive) correlation between countries’ </a:t>
            </a:r>
            <a:br>
              <a:rPr lang="en-US" dirty="0"/>
            </a:br>
            <a:r>
              <a:rPr lang="en-US" dirty="0"/>
              <a:t>tariff rates and their trade balances.  [See Figure 1.]</a:t>
            </a:r>
            <a:br>
              <a:rPr lang="en-US" sz="1000" dirty="0"/>
            </a:br>
            <a:endParaRPr lang="en-US" sz="1000" dirty="0"/>
          </a:p>
          <a:p>
            <a:r>
              <a:rPr lang="en-US" dirty="0"/>
              <a:t>Trade deficits are macroeconomic phenomena, </a:t>
            </a:r>
          </a:p>
          <a:p>
            <a:pPr lvl="1"/>
            <a:r>
              <a:rPr lang="en-US" dirty="0"/>
              <a:t>influenced by national incomes and exchange rates, </a:t>
            </a:r>
          </a:p>
          <a:p>
            <a:pPr lvl="1"/>
            <a:r>
              <a:rPr lang="en-US" dirty="0"/>
              <a:t>and determined in a deeper sense by national saving &amp; investment.</a:t>
            </a:r>
            <a:br>
              <a:rPr lang="en-US" sz="1000" dirty="0"/>
            </a:br>
            <a:endParaRPr lang="en-US" sz="1000" dirty="0"/>
          </a:p>
          <a:p>
            <a:r>
              <a:rPr lang="en-US" dirty="0"/>
              <a:t>The US has run current account deficits since 1982 </a:t>
            </a:r>
            <a:br>
              <a:rPr lang="en-US" dirty="0"/>
            </a:br>
            <a:r>
              <a:rPr lang="en-US" dirty="0"/>
              <a:t>because national saving has been low [see Figure 2],</a:t>
            </a:r>
          </a:p>
          <a:p>
            <a:pPr lvl="1"/>
            <a:r>
              <a:rPr lang="en-US" dirty="0"/>
              <a:t>both low private saving and low public saving. </a:t>
            </a:r>
          </a:p>
          <a:p>
            <a:pPr lvl="1"/>
            <a:r>
              <a:rPr lang="en-US" dirty="0"/>
              <a:t>The famous twin deficits: increase in the budget deficit leads to an increase in the trade deficit (e.g., 2001-07).</a:t>
            </a:r>
            <a:br>
              <a:rPr lang="en-US" sz="1000" dirty="0"/>
            </a:br>
            <a:endParaRPr lang="en-US" sz="1000" dirty="0"/>
          </a:p>
          <a:p>
            <a:r>
              <a:rPr lang="en-US" dirty="0"/>
              <a:t>China, Germany, Japan, &amp; South Korea run current account surpluses because they have high national saving rates.</a:t>
            </a:r>
          </a:p>
        </p:txBody>
      </p:sp>
      <p:sp>
        <p:nvSpPr>
          <p:cNvPr id="5" name="Slide Number Placeholder 4"/>
          <p:cNvSpPr>
            <a:spLocks noGrp="1"/>
          </p:cNvSpPr>
          <p:nvPr>
            <p:ph type="sldNum" sz="quarter" idx="12"/>
          </p:nvPr>
        </p:nvSpPr>
        <p:spPr/>
        <p:txBody>
          <a:bodyPr/>
          <a:lstStyle/>
          <a:p>
            <a:fld id="{FE152671-6DA4-4F1E-8F0E-4F16C7DCCEF7}" type="slidenum">
              <a:rPr lang="en-US" smtClean="0"/>
              <a:t>43</a:t>
            </a:fld>
            <a:endParaRPr lang="en-US"/>
          </a:p>
        </p:txBody>
      </p:sp>
    </p:spTree>
    <p:extLst>
      <p:ext uri="{BB962C8B-B14F-4D97-AF65-F5344CB8AC3E}">
        <p14:creationId xmlns:p14="http://schemas.microsoft.com/office/powerpoint/2010/main" val="123200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67800" cy="1143000"/>
          </a:xfrm>
        </p:spPr>
        <p:txBody>
          <a:bodyPr>
            <a:normAutofit/>
          </a:bodyPr>
          <a:lstStyle/>
          <a:p>
            <a:r>
              <a:rPr lang="en-US" sz="2800" dirty="0"/>
              <a:t>Fig. 1: High tariffs do not improve a country’s trade balance.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24517"/>
            <a:ext cx="867115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6412468"/>
            <a:ext cx="8458200" cy="338554"/>
          </a:xfrm>
          <a:prstGeom prst="rect">
            <a:avLst/>
          </a:prstGeom>
        </p:spPr>
        <p:txBody>
          <a:bodyPr wrap="square">
            <a:spAutoFit/>
          </a:bodyPr>
          <a:lstStyle/>
          <a:p>
            <a:r>
              <a:rPr lang="en-US" sz="1600" dirty="0"/>
              <a:t>Caroline Freund, PIIE, May 8, 2017 </a:t>
            </a:r>
            <a:r>
              <a:rPr lang="en-US" sz="1200" u="sng" dirty="0"/>
              <a:t>“</a:t>
            </a:r>
            <a:r>
              <a:rPr lang="en-US" sz="1200" u="sng" dirty="0">
                <a:hlinkClick r:id="rId3"/>
              </a:rPr>
              <a:t>Public Comment on Trump Administration Report on Significant Trade Deficits</a:t>
            </a:r>
            <a:r>
              <a:rPr lang="en-US" sz="1200" u="sng" dirty="0"/>
              <a:t>.”</a:t>
            </a:r>
          </a:p>
        </p:txBody>
      </p:sp>
      <p:sp>
        <p:nvSpPr>
          <p:cNvPr id="5" name="Rectangle 4"/>
          <p:cNvSpPr/>
          <p:nvPr/>
        </p:nvSpPr>
        <p:spPr>
          <a:xfrm>
            <a:off x="304800" y="1295400"/>
            <a:ext cx="8686800" cy="369332"/>
          </a:xfrm>
          <a:prstGeom prst="rect">
            <a:avLst/>
          </a:prstGeom>
          <a:solidFill>
            <a:schemeClr val="bg1"/>
          </a:solidFill>
        </p:spPr>
        <p:txBody>
          <a:bodyPr wrap="square">
            <a:spAutoFit/>
          </a:bodyPr>
          <a:lstStyle/>
          <a:p>
            <a:r>
              <a:rPr lang="en-US" dirty="0"/>
              <a:t>  Average applied tariffs and average trade balances from 2012 to 2015 for 183 countries</a:t>
            </a:r>
          </a:p>
        </p:txBody>
      </p:sp>
      <p:sp>
        <p:nvSpPr>
          <p:cNvPr id="3" name="Slide Number Placeholder 2"/>
          <p:cNvSpPr>
            <a:spLocks noGrp="1"/>
          </p:cNvSpPr>
          <p:nvPr>
            <p:ph type="sldNum" sz="quarter" idx="12"/>
          </p:nvPr>
        </p:nvSpPr>
        <p:spPr/>
        <p:txBody>
          <a:bodyPr/>
          <a:lstStyle/>
          <a:p>
            <a:fld id="{FE152671-6DA4-4F1E-8F0E-4F16C7DCCEF7}" type="slidenum">
              <a:rPr lang="en-US" smtClean="0"/>
              <a:t>44</a:t>
            </a:fld>
            <a:endParaRPr lang="en-US"/>
          </a:p>
        </p:txBody>
      </p:sp>
      <p:cxnSp>
        <p:nvCxnSpPr>
          <p:cNvPr id="7" name="Straight Arrow Connector 6"/>
          <p:cNvCxnSpPr/>
          <p:nvPr/>
        </p:nvCxnSpPr>
        <p:spPr>
          <a:xfrm>
            <a:off x="1828800" y="3505200"/>
            <a:ext cx="57150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08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a:bodyPr>
          <a:lstStyle/>
          <a:p>
            <a:r>
              <a:rPr lang="en-US" sz="2800" dirty="0"/>
              <a:t>Fig. 2: Current account ≡ national saving - investment</a:t>
            </a:r>
          </a:p>
        </p:txBody>
      </p:sp>
      <p:pic>
        <p:nvPicPr>
          <p:cNvPr id="4" name="Content Placeholder 3" descr="http://ei.marketwatch.com/Multimedia/2017/04/21/Photos/MG/MW-FK945_saving_20170421103840_MG.jpg?uuid=3678601e-26a0-11e7-b765-001cc448aed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391400" cy="4754563"/>
          </a:xfrm>
          <a:prstGeom prst="rect">
            <a:avLst/>
          </a:prstGeom>
          <a:noFill/>
          <a:ln>
            <a:noFill/>
          </a:ln>
        </p:spPr>
      </p:pic>
      <p:sp>
        <p:nvSpPr>
          <p:cNvPr id="5" name="Rectangle 4"/>
          <p:cNvSpPr/>
          <p:nvPr/>
        </p:nvSpPr>
        <p:spPr>
          <a:xfrm>
            <a:off x="1600200" y="6197025"/>
            <a:ext cx="5943600" cy="584775"/>
          </a:xfrm>
          <a:prstGeom prst="rect">
            <a:avLst/>
          </a:prstGeom>
        </p:spPr>
        <p:txBody>
          <a:bodyPr wrap="square">
            <a:spAutoFit/>
          </a:bodyPr>
          <a:lstStyle/>
          <a:p>
            <a:pPr algn="ctr" fontAlgn="base"/>
            <a:r>
              <a:rPr lang="en-US" sz="1600" dirty="0"/>
              <a:t>Jeff Sachs, “Opinion: What Trump doesn’t get about the link between U.S. savings and trade deficits,“  </a:t>
            </a:r>
            <a:r>
              <a:rPr lang="en-US" sz="1600" i="1" dirty="0" err="1"/>
              <a:t>Marketwatch</a:t>
            </a:r>
            <a:r>
              <a:rPr lang="en-US" sz="1600" dirty="0"/>
              <a:t>, April 21, 2017.</a:t>
            </a:r>
            <a:endParaRPr lang="en-US" sz="1600" b="1" dirty="0"/>
          </a:p>
        </p:txBody>
      </p:sp>
      <p:sp>
        <p:nvSpPr>
          <p:cNvPr id="6" name="Slide Number Placeholder 5"/>
          <p:cNvSpPr>
            <a:spLocks noGrp="1"/>
          </p:cNvSpPr>
          <p:nvPr>
            <p:ph type="sldNum" sz="quarter" idx="12"/>
          </p:nvPr>
        </p:nvSpPr>
        <p:spPr/>
        <p:txBody>
          <a:bodyPr/>
          <a:lstStyle/>
          <a:p>
            <a:fld id="{FE152671-6DA4-4F1E-8F0E-4F16C7DCCEF7}" type="slidenum">
              <a:rPr lang="en-US" smtClean="0"/>
              <a:t>45</a:t>
            </a:fld>
            <a:endParaRPr lang="en-US"/>
          </a:p>
        </p:txBody>
      </p:sp>
      <p:cxnSp>
        <p:nvCxnSpPr>
          <p:cNvPr id="9" name="Straight Arrow Connector 8"/>
          <p:cNvCxnSpPr/>
          <p:nvPr/>
        </p:nvCxnSpPr>
        <p:spPr>
          <a:xfrm>
            <a:off x="2057400" y="3124200"/>
            <a:ext cx="3810000" cy="1676400"/>
          </a:xfrm>
          <a:prstGeom prst="straightConnector1">
            <a:avLst/>
          </a:prstGeom>
          <a:ln w="57150">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73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3200" b="1" dirty="0"/>
              <a:t>Fallacy #4: </a:t>
            </a:r>
            <a:br>
              <a:rPr lang="en-US" sz="3200" dirty="0"/>
            </a:br>
            <a:r>
              <a:rPr lang="en-US" sz="3200" dirty="0"/>
              <a:t>“Trade deficits are bad, subtracting from growth.  Cut the trade deficit to add to GDP &amp; create jobs.” </a:t>
            </a:r>
          </a:p>
        </p:txBody>
      </p:sp>
      <p:sp>
        <p:nvSpPr>
          <p:cNvPr id="3" name="Content Placeholder 2"/>
          <p:cNvSpPr>
            <a:spLocks noGrp="1"/>
          </p:cNvSpPr>
          <p:nvPr>
            <p:ph idx="1"/>
          </p:nvPr>
        </p:nvSpPr>
        <p:spPr>
          <a:xfrm>
            <a:off x="152400" y="1905000"/>
            <a:ext cx="8763000" cy="5181600"/>
          </a:xfrm>
        </p:spPr>
        <p:txBody>
          <a:bodyPr>
            <a:normAutofit fontScale="77500" lnSpcReduction="20000"/>
          </a:bodyPr>
          <a:lstStyle/>
          <a:p>
            <a:r>
              <a:rPr lang="en-US" dirty="0"/>
              <a:t>Well, not </a:t>
            </a:r>
            <a:r>
              <a:rPr lang="en-US" i="1" dirty="0"/>
              <a:t>always</a:t>
            </a:r>
            <a:r>
              <a:rPr lang="en-US" dirty="0"/>
              <a:t> wrong.   </a:t>
            </a:r>
          </a:p>
          <a:p>
            <a:pPr lvl="1"/>
            <a:r>
              <a:rPr lang="en-US" dirty="0"/>
              <a:t>An export boost when there is excess capacity in the economy </a:t>
            </a:r>
            <a:br>
              <a:rPr lang="en-US" dirty="0"/>
            </a:br>
            <a:r>
              <a:rPr lang="en-US" dirty="0"/>
              <a:t>can add nicely to output &amp; employment.  </a:t>
            </a:r>
          </a:p>
          <a:p>
            <a:pPr lvl="1"/>
            <a:r>
              <a:rPr lang="en-US" dirty="0"/>
              <a:t>Also chronic current account deficits imply rising international debt</a:t>
            </a:r>
          </a:p>
          <a:p>
            <a:pPr lvl="2"/>
            <a:r>
              <a:rPr lang="en-US" sz="2600" dirty="0"/>
              <a:t>which, for normal countries, eventually impairs creditworthiness.</a:t>
            </a:r>
            <a:br>
              <a:rPr lang="en-US" sz="700" dirty="0"/>
            </a:br>
            <a:br>
              <a:rPr lang="en-US" sz="700" dirty="0"/>
            </a:br>
            <a:endParaRPr lang="en-US" sz="700" dirty="0"/>
          </a:p>
          <a:p>
            <a:r>
              <a:rPr lang="en-US" dirty="0"/>
              <a:t>But trade deficits are not always bad news </a:t>
            </a:r>
            <a:br>
              <a:rPr lang="en-US" dirty="0"/>
            </a:br>
            <a:r>
              <a:rPr lang="en-US" dirty="0"/>
              <a:t>and trade surpluses are not always good news:</a:t>
            </a:r>
          </a:p>
          <a:p>
            <a:pPr lvl="1"/>
            <a:r>
              <a:rPr lang="en-US" dirty="0"/>
              <a:t>E.g., the rise in the trade deficit in the late 1990s (post-NAFTA)</a:t>
            </a:r>
            <a:br>
              <a:rPr lang="en-US" dirty="0"/>
            </a:br>
            <a:r>
              <a:rPr lang="en-US" dirty="0"/>
              <a:t>accompanied the longest US economic expansion on record.</a:t>
            </a:r>
          </a:p>
          <a:p>
            <a:pPr lvl="2"/>
            <a:r>
              <a:rPr lang="en-US" sz="2600" dirty="0"/>
              <a:t>Originating in an investment boom,</a:t>
            </a:r>
          </a:p>
          <a:p>
            <a:pPr lvl="2"/>
            <a:r>
              <a:rPr lang="en-US" sz="2600" dirty="0"/>
              <a:t>it brought unemployment as low as 3.8% by 2000, </a:t>
            </a:r>
            <a:br>
              <a:rPr lang="en-US" sz="2600" dirty="0"/>
            </a:br>
            <a:r>
              <a:rPr lang="en-US" sz="2600" dirty="0"/>
              <a:t>with rising real wages &amp; incomes for the median family.</a:t>
            </a:r>
          </a:p>
          <a:p>
            <a:pPr lvl="1"/>
            <a:r>
              <a:rPr lang="en-US" dirty="0"/>
              <a:t>Conversely, a sudden trade balance rise is usually due to recession.  </a:t>
            </a:r>
          </a:p>
          <a:p>
            <a:pPr lvl="2"/>
            <a:r>
              <a:rPr lang="en-US" sz="2600" dirty="0"/>
              <a:t>E.g., the US deficit fell by half in 2009.   [See Figure 3.]</a:t>
            </a:r>
          </a:p>
        </p:txBody>
      </p:sp>
      <p:sp>
        <p:nvSpPr>
          <p:cNvPr id="4" name="Slide Number Placeholder 3"/>
          <p:cNvSpPr>
            <a:spLocks noGrp="1"/>
          </p:cNvSpPr>
          <p:nvPr>
            <p:ph type="sldNum" sz="quarter" idx="12"/>
          </p:nvPr>
        </p:nvSpPr>
        <p:spPr/>
        <p:txBody>
          <a:bodyPr/>
          <a:lstStyle/>
          <a:p>
            <a:fld id="{FE152671-6DA4-4F1E-8F0E-4F16C7DCCEF7}" type="slidenum">
              <a:rPr lang="en-US" smtClean="0"/>
              <a:t>46</a:t>
            </a:fld>
            <a:endParaRPr lang="en-US" dirty="0"/>
          </a:p>
        </p:txBody>
      </p:sp>
    </p:spTree>
    <p:extLst>
      <p:ext uri="{BB962C8B-B14F-4D97-AF65-F5344CB8AC3E}">
        <p14:creationId xmlns:p14="http://schemas.microsoft.com/office/powerpoint/2010/main" val="8673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sz="3100" dirty="0"/>
              <a:t>Figure 3: The trade balance need not add to growth.  </a:t>
            </a:r>
            <a:br>
              <a:rPr lang="en-US" sz="900" dirty="0"/>
            </a:br>
            <a:br>
              <a:rPr lang="en-US" sz="900" dirty="0"/>
            </a:br>
            <a:r>
              <a:rPr lang="en-US" sz="3100" dirty="0"/>
              <a:t>Indeed the balance “improves” in recessions like 2007-09.</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585581"/>
            <a:ext cx="6400800" cy="462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6367046"/>
            <a:ext cx="8763000" cy="338554"/>
          </a:xfrm>
          <a:prstGeom prst="rect">
            <a:avLst/>
          </a:prstGeom>
        </p:spPr>
        <p:txBody>
          <a:bodyPr wrap="square">
            <a:spAutoFit/>
          </a:bodyPr>
          <a:lstStyle/>
          <a:p>
            <a:r>
              <a:rPr lang="en-US" sz="1600" dirty="0"/>
              <a:t>From: Menzie Chinn &amp; Michael Klein, “Is the Trade Deficit a Drag on Growth?” </a:t>
            </a:r>
            <a:r>
              <a:rPr lang="en-US" sz="1600" i="1" dirty="0" err="1"/>
              <a:t>Econofact</a:t>
            </a:r>
            <a:r>
              <a:rPr lang="en-US" sz="1600" dirty="0"/>
              <a:t>, Jan.20, 2017</a:t>
            </a:r>
            <a:endParaRPr lang="en-US" dirty="0"/>
          </a:p>
        </p:txBody>
      </p:sp>
      <p:cxnSp>
        <p:nvCxnSpPr>
          <p:cNvPr id="6" name="Straight Arrow Connector 5"/>
          <p:cNvCxnSpPr/>
          <p:nvPr/>
        </p:nvCxnSpPr>
        <p:spPr>
          <a:xfrm>
            <a:off x="4191000" y="3505200"/>
            <a:ext cx="533400" cy="1981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962400" y="2819400"/>
            <a:ext cx="762000" cy="2209800"/>
          </a:xfrm>
          <a:prstGeom prst="straightConnector1">
            <a:avLst/>
          </a:prstGeom>
          <a:ln w="5715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FE152671-6DA4-4F1E-8F0E-4F16C7DCCEF7}" type="slidenum">
              <a:rPr lang="en-US" smtClean="0"/>
              <a:t>47</a:t>
            </a:fld>
            <a:endParaRPr lang="en-US"/>
          </a:p>
        </p:txBody>
      </p:sp>
    </p:spTree>
    <p:extLst>
      <p:ext uri="{BB962C8B-B14F-4D97-AF65-F5344CB8AC3E}">
        <p14:creationId xmlns:p14="http://schemas.microsoft.com/office/powerpoint/2010/main" val="56676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782762"/>
          </a:xfrm>
        </p:spPr>
        <p:txBody>
          <a:bodyPr>
            <a:normAutofit fontScale="90000"/>
          </a:bodyPr>
          <a:lstStyle/>
          <a:p>
            <a:pPr lvl="0"/>
            <a:r>
              <a:rPr lang="en-US" sz="3600" b="1" dirty="0"/>
              <a:t>Fallacy #5: </a:t>
            </a:r>
            <a:r>
              <a:rPr lang="en-US" sz="3600" dirty="0"/>
              <a:t>“Trade explains the stagnation </a:t>
            </a:r>
            <a:br>
              <a:rPr lang="en-US" sz="3600" dirty="0"/>
            </a:br>
            <a:r>
              <a:rPr lang="en-US" sz="3600" dirty="0"/>
              <a:t>in US median family income since 2001.  </a:t>
            </a:r>
            <a:br>
              <a:rPr lang="en-US" sz="3600" dirty="0"/>
            </a:br>
            <a:r>
              <a:rPr lang="en-US" sz="3600" dirty="0"/>
              <a:t>An aggressive trade policy would reduce inequality.”</a:t>
            </a:r>
            <a:endParaRPr lang="en-US" dirty="0"/>
          </a:p>
        </p:txBody>
      </p:sp>
      <p:sp>
        <p:nvSpPr>
          <p:cNvPr id="3" name="Content Placeholder 2"/>
          <p:cNvSpPr>
            <a:spLocks noGrp="1"/>
          </p:cNvSpPr>
          <p:nvPr>
            <p:ph idx="1"/>
          </p:nvPr>
        </p:nvSpPr>
        <p:spPr>
          <a:xfrm>
            <a:off x="76200" y="2209801"/>
            <a:ext cx="8991600" cy="5257799"/>
          </a:xfrm>
        </p:spPr>
        <p:txBody>
          <a:bodyPr>
            <a:normAutofit fontScale="47500" lnSpcReduction="20000"/>
          </a:bodyPr>
          <a:lstStyle/>
          <a:p>
            <a:pPr marL="0" indent="0">
              <a:buNone/>
            </a:pPr>
            <a:r>
              <a:rPr lang="en-US" sz="5900" dirty="0"/>
              <a:t>Probably wrong.</a:t>
            </a:r>
            <a:br>
              <a:rPr lang="en-US" sz="1100" dirty="0"/>
            </a:br>
            <a:endParaRPr lang="en-US" sz="1100" dirty="0"/>
          </a:p>
          <a:p>
            <a:r>
              <a:rPr lang="en-US" sz="5900" dirty="0"/>
              <a:t>Yes, imports create both winners and losers.</a:t>
            </a:r>
            <a:br>
              <a:rPr lang="en-US" sz="1100" dirty="0"/>
            </a:br>
            <a:r>
              <a:rPr lang="en-US" sz="1100" dirty="0"/>
              <a:t>  </a:t>
            </a:r>
          </a:p>
          <a:p>
            <a:pPr lvl="1"/>
            <a:r>
              <a:rPr lang="en-US" sz="4600" dirty="0"/>
              <a:t>So do all changes. </a:t>
            </a:r>
            <a:r>
              <a:rPr lang="en-US" sz="4600" i="1" dirty="0"/>
              <a:t>  Keeping out</a:t>
            </a:r>
            <a:r>
              <a:rPr lang="en-US" sz="4600" dirty="0"/>
              <a:t> imports does too.</a:t>
            </a:r>
            <a:br>
              <a:rPr lang="en-US" sz="1700" dirty="0"/>
            </a:br>
            <a:endParaRPr lang="en-US" sz="1700" dirty="0"/>
          </a:p>
          <a:p>
            <a:pPr lvl="1"/>
            <a:r>
              <a:rPr lang="en-US" sz="4600" dirty="0"/>
              <a:t>Take the example of Trump moves against imports of steel</a:t>
            </a:r>
            <a:r>
              <a:rPr lang="en-US" sz="3800" dirty="0"/>
              <a:t> &amp; </a:t>
            </a:r>
            <a:r>
              <a:rPr lang="en-US" sz="4600" dirty="0"/>
              <a:t>aluminum.</a:t>
            </a:r>
          </a:p>
          <a:p>
            <a:pPr lvl="2"/>
            <a:r>
              <a:rPr lang="en-US" sz="4200" dirty="0"/>
              <a:t>Even ignoring the flimsy national security claim (under Section 232),</a:t>
            </a:r>
          </a:p>
          <a:p>
            <a:pPr lvl="2"/>
            <a:r>
              <a:rPr lang="en-US" sz="4400" dirty="0"/>
              <a:t>loss of these imports raises costs to US manufacturers that use the products as inputs (such as autos).  This both raises the cost of living at home and makes US exports less competitive abroad.</a:t>
            </a:r>
            <a:br>
              <a:rPr lang="en-US" sz="1700" dirty="0"/>
            </a:br>
            <a:r>
              <a:rPr lang="en-US" sz="1700" dirty="0"/>
              <a:t> </a:t>
            </a:r>
          </a:p>
          <a:p>
            <a:pPr lvl="1"/>
            <a:r>
              <a:rPr lang="en-US" sz="4800" dirty="0"/>
              <a:t>Further costs of import protection: We would lose exports through</a:t>
            </a:r>
          </a:p>
          <a:p>
            <a:pPr lvl="2"/>
            <a:r>
              <a:rPr lang="en-US" sz="4400" dirty="0"/>
              <a:t>(1) foreign loss of dollar earnings with which to buy goods from us, </a:t>
            </a:r>
          </a:p>
          <a:p>
            <a:pPr lvl="2"/>
            <a:r>
              <a:rPr lang="en-US" sz="4400" dirty="0"/>
              <a:t>(2) dollar appreciation, and  </a:t>
            </a:r>
          </a:p>
          <a:p>
            <a:pPr lvl="2"/>
            <a:r>
              <a:rPr lang="en-US" sz="4400" dirty="0"/>
              <a:t>(3) foreign retaliation against US products.</a:t>
            </a:r>
            <a:br>
              <a:rPr lang="en-US" sz="2500" dirty="0"/>
            </a:br>
            <a:endParaRPr lang="en-US" sz="2500" dirty="0"/>
          </a:p>
        </p:txBody>
      </p:sp>
      <p:sp>
        <p:nvSpPr>
          <p:cNvPr id="4" name="Slide Number Placeholder 3"/>
          <p:cNvSpPr>
            <a:spLocks noGrp="1"/>
          </p:cNvSpPr>
          <p:nvPr>
            <p:ph type="sldNum" sz="quarter" idx="12"/>
          </p:nvPr>
        </p:nvSpPr>
        <p:spPr/>
        <p:txBody>
          <a:bodyPr/>
          <a:lstStyle/>
          <a:p>
            <a:fld id="{FE152671-6DA4-4F1E-8F0E-4F16C7DCCEF7}" type="slidenum">
              <a:rPr lang="en-US" smtClean="0"/>
              <a:t>48</a:t>
            </a:fld>
            <a:endParaRPr lang="en-US" dirty="0"/>
          </a:p>
        </p:txBody>
      </p:sp>
    </p:spTree>
    <p:extLst>
      <p:ext uri="{BB962C8B-B14F-4D97-AF65-F5344CB8AC3E}">
        <p14:creationId xmlns:p14="http://schemas.microsoft.com/office/powerpoint/2010/main" val="51151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000" dirty="0"/>
              <a:t>Appendix 4: For each of the 8 inequality diagnoses, </a:t>
            </a:r>
            <a:br>
              <a:rPr lang="en-US" sz="3000" dirty="0"/>
            </a:br>
            <a:r>
              <a:rPr lang="en-US" sz="3000" dirty="0"/>
              <a:t>one might think of a targeted policy response:</a:t>
            </a:r>
          </a:p>
        </p:txBody>
      </p:sp>
      <p:sp>
        <p:nvSpPr>
          <p:cNvPr id="3" name="Content Placeholder 2"/>
          <p:cNvSpPr>
            <a:spLocks noGrp="1"/>
          </p:cNvSpPr>
          <p:nvPr>
            <p:ph idx="1"/>
          </p:nvPr>
        </p:nvSpPr>
        <p:spPr>
          <a:xfrm>
            <a:off x="457200" y="1828800"/>
            <a:ext cx="8610600" cy="4876800"/>
          </a:xfrm>
        </p:spPr>
        <p:txBody>
          <a:bodyPr>
            <a:noAutofit/>
          </a:bodyPr>
          <a:lstStyle/>
          <a:p>
            <a:pPr marL="0" indent="0">
              <a:buNone/>
            </a:pPr>
            <a:r>
              <a:rPr lang="en-US" sz="2400" b="1" dirty="0"/>
              <a:t> 1. Trade</a:t>
            </a:r>
          </a:p>
          <a:p>
            <a:pPr lvl="1"/>
            <a:r>
              <a:rPr lang="en-US" sz="2400" dirty="0"/>
              <a:t>Trade Adjustment Assistance or, better yet, wage insurance.</a:t>
            </a:r>
          </a:p>
          <a:p>
            <a:pPr marL="0" indent="0">
              <a:buNone/>
            </a:pPr>
            <a:r>
              <a:rPr lang="en-US" sz="2400" b="1" dirty="0"/>
              <a:t> 2.  Technology   and</a:t>
            </a:r>
            <a:r>
              <a:rPr lang="en-US" sz="2400" dirty="0"/>
              <a:t>   </a:t>
            </a:r>
            <a:r>
              <a:rPr lang="en-US" sz="2400" b="1" dirty="0"/>
              <a:t>3.  education</a:t>
            </a:r>
            <a:endParaRPr lang="en-US" sz="2400" dirty="0"/>
          </a:p>
          <a:p>
            <a:pPr lvl="1"/>
            <a:r>
              <a:rPr lang="en-US" sz="2400" dirty="0"/>
              <a:t>Make college more accessible to lower-income students.</a:t>
            </a:r>
          </a:p>
          <a:p>
            <a:pPr marL="0" indent="0">
              <a:buNone/>
            </a:pPr>
            <a:r>
              <a:rPr lang="en-US" sz="2400" b="1" dirty="0"/>
              <a:t> 4. “Winner-take-all” labor markets</a:t>
            </a:r>
            <a:r>
              <a:rPr lang="en-US" sz="2400" dirty="0"/>
              <a:t>.</a:t>
            </a:r>
          </a:p>
          <a:p>
            <a:pPr lvl="1"/>
            <a:r>
              <a:rPr lang="en-US" sz="2400" dirty="0"/>
              <a:t>Raise income taxes &amp; payroll taxes for the upper 0.1%.</a:t>
            </a:r>
          </a:p>
          <a:p>
            <a:pPr marL="57150" indent="0">
              <a:buNone/>
            </a:pPr>
            <a:r>
              <a:rPr lang="en-US" sz="2400" b="1" dirty="0"/>
              <a:t>5. “Assortative mating”</a:t>
            </a:r>
            <a:r>
              <a:rPr lang="en-US" sz="2400" dirty="0"/>
              <a:t>  </a:t>
            </a:r>
          </a:p>
          <a:p>
            <a:pPr lvl="1"/>
            <a:r>
              <a:rPr lang="en-US" sz="2400" dirty="0"/>
              <a:t>Education again, especially universal pre-school.</a:t>
            </a:r>
          </a:p>
          <a:p>
            <a:pPr marL="457200" lvl="1" indent="0">
              <a:buNone/>
            </a:pPr>
            <a:r>
              <a:rPr lang="en-US" sz="2400" dirty="0"/>
              <a:t>…</a:t>
            </a:r>
          </a:p>
        </p:txBody>
      </p:sp>
      <p:sp>
        <p:nvSpPr>
          <p:cNvPr id="4" name="Slide Number Placeholder 3"/>
          <p:cNvSpPr>
            <a:spLocks noGrp="1"/>
          </p:cNvSpPr>
          <p:nvPr>
            <p:ph type="sldNum" sz="quarter" idx="12"/>
          </p:nvPr>
        </p:nvSpPr>
        <p:spPr/>
        <p:txBody>
          <a:bodyPr/>
          <a:lstStyle/>
          <a:p>
            <a:fld id="{0B4EFB9F-A735-4EFD-8651-88123DE721FA}" type="slidenum">
              <a:rPr lang="en-US" smtClean="0"/>
              <a:t>49</a:t>
            </a:fld>
            <a:endParaRPr lang="en-US"/>
          </a:p>
        </p:txBody>
      </p:sp>
    </p:spTree>
    <p:extLst>
      <p:ext uri="{BB962C8B-B14F-4D97-AF65-F5344CB8AC3E}">
        <p14:creationId xmlns:p14="http://schemas.microsoft.com/office/powerpoint/2010/main" val="191330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DFCB81-CA3C-4BC4-B984-DA60B5F667FB}"/>
              </a:ext>
            </a:extLst>
          </p:cNvPr>
          <p:cNvPicPr>
            <a:picLocks noChangeAspect="1"/>
          </p:cNvPicPr>
          <p:nvPr/>
        </p:nvPicPr>
        <p:blipFill>
          <a:blip r:embed="rId2"/>
          <a:stretch>
            <a:fillRect/>
          </a:stretch>
        </p:blipFill>
        <p:spPr>
          <a:xfrm>
            <a:off x="323897" y="1523591"/>
            <a:ext cx="8479437" cy="4724809"/>
          </a:xfrm>
          <a:prstGeom prst="rect">
            <a:avLst/>
          </a:prstGeom>
        </p:spPr>
      </p:pic>
      <p:sp>
        <p:nvSpPr>
          <p:cNvPr id="3" name="TextBox 2">
            <a:extLst>
              <a:ext uri="{FF2B5EF4-FFF2-40B4-BE49-F238E27FC236}">
                <a16:creationId xmlns:a16="http://schemas.microsoft.com/office/drawing/2014/main" id="{281C2629-6C95-4C4E-8036-CC932F595C71}"/>
              </a:ext>
            </a:extLst>
          </p:cNvPr>
          <p:cNvSpPr txBox="1"/>
          <p:nvPr/>
        </p:nvSpPr>
        <p:spPr>
          <a:xfrm>
            <a:off x="1012871" y="228600"/>
            <a:ext cx="6855595" cy="954107"/>
          </a:xfrm>
          <a:prstGeom prst="rect">
            <a:avLst/>
          </a:prstGeom>
          <a:noFill/>
        </p:spPr>
        <p:txBody>
          <a:bodyPr wrap="none" rtlCol="0">
            <a:spAutoFit/>
          </a:bodyPr>
          <a:lstStyle/>
          <a:p>
            <a:pPr algn="ctr"/>
            <a:r>
              <a:rPr lang="en-US" sz="2800" dirty="0"/>
              <a:t>US Real Median Family Income has stagnated,</a:t>
            </a:r>
            <a:br>
              <a:rPr lang="en-US" sz="2800" dirty="0"/>
            </a:br>
            <a:r>
              <a:rPr lang="en-US" sz="2800" dirty="0"/>
              <a:t>especially since 2000</a:t>
            </a:r>
            <a:r>
              <a:rPr lang="en-US" sz="2400" dirty="0"/>
              <a:t>.</a:t>
            </a:r>
          </a:p>
        </p:txBody>
      </p:sp>
      <p:cxnSp>
        <p:nvCxnSpPr>
          <p:cNvPr id="4" name="Straight Arrow Connector 3">
            <a:extLst>
              <a:ext uri="{FF2B5EF4-FFF2-40B4-BE49-F238E27FC236}">
                <a16:creationId xmlns:a16="http://schemas.microsoft.com/office/drawing/2014/main" id="{97C0A737-FBEB-4E67-9661-FFD9E73DD39D}"/>
              </a:ext>
            </a:extLst>
          </p:cNvPr>
          <p:cNvCxnSpPr>
            <a:cxnSpLocks/>
          </p:cNvCxnSpPr>
          <p:nvPr/>
        </p:nvCxnSpPr>
        <p:spPr>
          <a:xfrm flipV="1">
            <a:off x="4838960" y="2437991"/>
            <a:ext cx="1333240" cy="107881"/>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DE60882-B48E-452D-BE77-7C3EC26286FF}"/>
              </a:ext>
            </a:extLst>
          </p:cNvPr>
          <p:cNvCxnSpPr>
            <a:cxnSpLocks/>
          </p:cNvCxnSpPr>
          <p:nvPr/>
        </p:nvCxnSpPr>
        <p:spPr>
          <a:xfrm flipV="1">
            <a:off x="6687667" y="2209391"/>
            <a:ext cx="1630680" cy="152400"/>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4E187C-93AC-4E45-86AE-77E7E8590208}"/>
              </a:ext>
            </a:extLst>
          </p:cNvPr>
          <p:cNvSpPr txBox="1"/>
          <p:nvPr/>
        </p:nvSpPr>
        <p:spPr>
          <a:xfrm>
            <a:off x="8229600" y="5638800"/>
            <a:ext cx="652743" cy="369332"/>
          </a:xfrm>
          <a:prstGeom prst="rect">
            <a:avLst/>
          </a:prstGeom>
          <a:noFill/>
        </p:spPr>
        <p:txBody>
          <a:bodyPr wrap="none" rtlCol="0">
            <a:spAutoFit/>
          </a:bodyPr>
          <a:lstStyle/>
          <a:p>
            <a:r>
              <a:rPr lang="en-US" dirty="0"/>
              <a:t>2018</a:t>
            </a:r>
          </a:p>
        </p:txBody>
      </p:sp>
    </p:spTree>
    <p:extLst>
      <p:ext uri="{BB962C8B-B14F-4D97-AF65-F5344CB8AC3E}">
        <p14:creationId xmlns:p14="http://schemas.microsoft.com/office/powerpoint/2010/main" val="342416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143000"/>
          </a:xfrm>
        </p:spPr>
        <p:txBody>
          <a:bodyPr>
            <a:normAutofit/>
          </a:bodyPr>
          <a:lstStyle/>
          <a:p>
            <a:pPr lvl="0"/>
            <a:r>
              <a:rPr lang="en-US" sz="2400" dirty="0"/>
              <a:t>For each of the 8 inequality diagnoses, a targeted policy response</a:t>
            </a:r>
            <a:br>
              <a:rPr lang="en-US" sz="2000" dirty="0"/>
            </a:br>
            <a:r>
              <a:rPr lang="en-US" sz="2000" dirty="0"/>
              <a:t>continued:</a:t>
            </a:r>
          </a:p>
        </p:txBody>
      </p:sp>
      <p:sp>
        <p:nvSpPr>
          <p:cNvPr id="3" name="Content Placeholder 2"/>
          <p:cNvSpPr>
            <a:spLocks noGrp="1"/>
          </p:cNvSpPr>
          <p:nvPr>
            <p:ph idx="1"/>
          </p:nvPr>
        </p:nvSpPr>
        <p:spPr>
          <a:xfrm>
            <a:off x="228600" y="1447800"/>
            <a:ext cx="8839200" cy="4648200"/>
          </a:xfrm>
        </p:spPr>
        <p:txBody>
          <a:bodyPr>
            <a:noAutofit/>
          </a:bodyPr>
          <a:lstStyle/>
          <a:p>
            <a:pPr marL="57150" indent="0">
              <a:buNone/>
            </a:pPr>
            <a:r>
              <a:rPr lang="en-US" sz="2400" b="1" dirty="0"/>
              <a:t>…</a:t>
            </a:r>
            <a:br>
              <a:rPr lang="en-US" sz="2400" b="1" dirty="0"/>
            </a:br>
            <a:r>
              <a:rPr lang="en-US" sz="2400" b="1" dirty="0"/>
              <a:t>6. Corporate monopoly power </a:t>
            </a:r>
            <a:r>
              <a:rPr lang="en-US" sz="2400" dirty="0"/>
              <a:t> </a:t>
            </a:r>
          </a:p>
          <a:p>
            <a:pPr lvl="1"/>
            <a:r>
              <a:rPr lang="en-US" sz="2400" dirty="0"/>
              <a:t>More aggressive anti-trust action.</a:t>
            </a:r>
          </a:p>
          <a:p>
            <a:pPr marL="0" indent="0">
              <a:buNone/>
            </a:pPr>
            <a:r>
              <a:rPr lang="en-US" sz="2400" b="1" dirty="0"/>
              <a:t> 7. Executive compensation, especially in finance</a:t>
            </a:r>
            <a:endParaRPr lang="en-US" sz="2400" dirty="0"/>
          </a:p>
          <a:p>
            <a:pPr lvl="1"/>
            <a:r>
              <a:rPr lang="en-US" sz="2400" dirty="0"/>
              <a:t>Reforms such as “say on pay,” separating the function of CEO </a:t>
            </a:r>
            <a:br>
              <a:rPr lang="en-US" sz="2400" dirty="0"/>
            </a:br>
            <a:r>
              <a:rPr lang="en-US" sz="2400" dirty="0"/>
              <a:t>&amp; Chairman of the Board, “claw-back provisions,” and so on;</a:t>
            </a:r>
          </a:p>
          <a:p>
            <a:pPr lvl="1"/>
            <a:r>
              <a:rPr lang="en-US" sz="2400" dirty="0"/>
              <a:t>Continued financial reform, begun under Dodd-Frank</a:t>
            </a:r>
            <a:r>
              <a:rPr lang="en-US" sz="2100" dirty="0"/>
              <a:t>.</a:t>
            </a:r>
          </a:p>
          <a:p>
            <a:pPr lvl="1"/>
            <a:r>
              <a:rPr lang="en-US" sz="2400" dirty="0"/>
              <a:t>Higher tax rates on the upper 0.1% and, very specifically, eliminating the carried-interest deduction.</a:t>
            </a:r>
          </a:p>
          <a:p>
            <a:pPr marL="0" indent="0">
              <a:buNone/>
            </a:pPr>
            <a:r>
              <a:rPr lang="en-US" sz="2400" b="1" dirty="0"/>
              <a:t> 8.  Piketty’s wealth accumulation</a:t>
            </a:r>
            <a:r>
              <a:rPr lang="en-US" sz="2400" dirty="0"/>
              <a:t>: </a:t>
            </a:r>
          </a:p>
          <a:p>
            <a:pPr marL="0" indent="0">
              <a:buNone/>
            </a:pPr>
            <a:r>
              <a:rPr lang="en-US" sz="2400" dirty="0"/>
              <a:t>       -- Inheritance tax, at least on estates above $5 million.</a:t>
            </a:r>
          </a:p>
        </p:txBody>
      </p:sp>
      <p:sp>
        <p:nvSpPr>
          <p:cNvPr id="4" name="Slide Number Placeholder 3"/>
          <p:cNvSpPr>
            <a:spLocks noGrp="1"/>
          </p:cNvSpPr>
          <p:nvPr>
            <p:ph type="sldNum" sz="quarter" idx="12"/>
          </p:nvPr>
        </p:nvSpPr>
        <p:spPr/>
        <p:txBody>
          <a:bodyPr/>
          <a:lstStyle/>
          <a:p>
            <a:fld id="{0B4EFB9F-A735-4EFD-8651-88123DE721FA}" type="slidenum">
              <a:rPr lang="en-US" smtClean="0"/>
              <a:t>50</a:t>
            </a:fld>
            <a:endParaRPr lang="en-US"/>
          </a:p>
        </p:txBody>
      </p:sp>
    </p:spTree>
    <p:extLst>
      <p:ext uri="{BB962C8B-B14F-4D97-AF65-F5344CB8AC3E}">
        <p14:creationId xmlns:p14="http://schemas.microsoft.com/office/powerpoint/2010/main" val="419171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609600" y="1646237"/>
            <a:ext cx="7924800" cy="4525963"/>
          </a:xfrm>
        </p:spPr>
        <p:txBody>
          <a:bodyPr/>
          <a:lstStyle/>
          <a:p>
            <a:pPr marL="571500" indent="-571500">
              <a:buFont typeface="+mj-lt"/>
              <a:buAutoNum type="romanUcPeriod"/>
            </a:pPr>
            <a:r>
              <a:rPr lang="en-US" dirty="0"/>
              <a:t>So, yes, ordinary Americans have been </a:t>
            </a:r>
            <a:br>
              <a:rPr lang="en-US" dirty="0"/>
            </a:br>
            <a:r>
              <a:rPr lang="en-US" dirty="0"/>
              <a:t>left behind in the modern economy.</a:t>
            </a:r>
            <a:br>
              <a:rPr lang="en-US" dirty="0"/>
            </a:br>
            <a:endParaRPr lang="en-US" dirty="0"/>
          </a:p>
          <a:p>
            <a:pPr marL="571500" indent="-571500">
              <a:buFont typeface="+mj-lt"/>
              <a:buAutoNum type="romanUcPeriod"/>
            </a:pPr>
            <a:r>
              <a:rPr lang="en-US" dirty="0"/>
              <a:t>Ten reasons why US inequality has risen.</a:t>
            </a:r>
            <a:br>
              <a:rPr lang="en-US" dirty="0"/>
            </a:br>
            <a:endParaRPr lang="en-US" dirty="0"/>
          </a:p>
          <a:p>
            <a:pPr marL="571500" indent="-571500">
              <a:buFont typeface="+mj-lt"/>
              <a:buAutoNum type="romanUcPeriod"/>
            </a:pPr>
            <a:r>
              <a:rPr lang="en-US" dirty="0"/>
              <a:t>Nine policy proposals to help share a growing economic pie more equally</a:t>
            </a:r>
            <a:r>
              <a:rPr lang="en-US" sz="2000" dirty="0"/>
              <a:t>.</a:t>
            </a:r>
          </a:p>
          <a:p>
            <a:pPr marL="571500" indent="-571500">
              <a:buFont typeface="+mj-lt"/>
              <a:buAutoNum type="romanUcPeriod"/>
            </a:pPr>
            <a:endParaRPr lang="en-US" dirty="0"/>
          </a:p>
        </p:txBody>
      </p:sp>
      <p:sp>
        <p:nvSpPr>
          <p:cNvPr id="4" name="Slide Number Placeholder 3"/>
          <p:cNvSpPr>
            <a:spLocks noGrp="1"/>
          </p:cNvSpPr>
          <p:nvPr>
            <p:ph type="sldNum" sz="quarter" idx="12"/>
          </p:nvPr>
        </p:nvSpPr>
        <p:spPr/>
        <p:txBody>
          <a:bodyPr/>
          <a:lstStyle/>
          <a:p>
            <a:fld id="{18677272-7F0D-4D88-A49C-E33188C27637}" type="slidenum">
              <a:rPr lang="en-US" smtClean="0"/>
              <a:t>6</a:t>
            </a:fld>
            <a:endParaRPr lang="en-US"/>
          </a:p>
        </p:txBody>
      </p:sp>
    </p:spTree>
    <p:extLst>
      <p:ext uri="{BB962C8B-B14F-4D97-AF65-F5344CB8AC3E}">
        <p14:creationId xmlns:p14="http://schemas.microsoft.com/office/powerpoint/2010/main" val="201575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3200" dirty="0"/>
              <a:t>(II) Why has inequality risen in the US?  Ten reasons. </a:t>
            </a:r>
          </a:p>
        </p:txBody>
      </p:sp>
      <p:sp>
        <p:nvSpPr>
          <p:cNvPr id="3" name="Content Placeholder 2"/>
          <p:cNvSpPr>
            <a:spLocks noGrp="1"/>
          </p:cNvSpPr>
          <p:nvPr>
            <p:ph idx="1"/>
          </p:nvPr>
        </p:nvSpPr>
        <p:spPr>
          <a:xfrm>
            <a:off x="-228600" y="1447800"/>
            <a:ext cx="9296400" cy="5105400"/>
          </a:xfrm>
        </p:spPr>
        <p:txBody>
          <a:bodyPr>
            <a:normAutofit lnSpcReduction="10000"/>
          </a:bodyPr>
          <a:lstStyle/>
          <a:p>
            <a:endParaRPr lang="en-US" sz="900" dirty="0"/>
          </a:p>
          <a:p>
            <a:pPr marL="971550" lvl="1" indent="-514350">
              <a:buFont typeface="+mj-lt"/>
              <a:buAutoNum type="arabicPeriod"/>
            </a:pPr>
            <a:r>
              <a:rPr lang="en-US" dirty="0"/>
              <a:t>Trade probably plays a role.  But also:</a:t>
            </a:r>
          </a:p>
          <a:p>
            <a:pPr marL="971550" lvl="1" indent="-514350">
              <a:buFont typeface="+mj-lt"/>
              <a:buAutoNum type="arabicPeriod"/>
            </a:pPr>
            <a:r>
              <a:rPr lang="en-US" dirty="0"/>
              <a:t>Technological change raises demand for skilled workers;</a:t>
            </a:r>
          </a:p>
          <a:p>
            <a:pPr marL="971550" lvl="1" indent="-514350">
              <a:buFont typeface="+mj-lt"/>
              <a:buAutoNum type="arabicPeriod"/>
            </a:pPr>
            <a:r>
              <a:rPr lang="en-US" dirty="0"/>
              <a:t>education lags in raising the supply of skilled workers.</a:t>
            </a:r>
          </a:p>
          <a:p>
            <a:pPr marL="971550" lvl="1" indent="-514350">
              <a:buFont typeface="+mj-lt"/>
              <a:buAutoNum type="arabicPeriod"/>
            </a:pPr>
            <a:r>
              <a:rPr lang="en-US" dirty="0"/>
              <a:t>“Winner-take-all” labor markets;</a:t>
            </a:r>
          </a:p>
          <a:p>
            <a:pPr marL="971550" lvl="1" indent="-514350">
              <a:buFont typeface="+mj-lt"/>
              <a:buAutoNum type="arabicPeriod"/>
            </a:pPr>
            <a:r>
              <a:rPr lang="en-US" dirty="0"/>
              <a:t>“Assortative mating;”</a:t>
            </a:r>
          </a:p>
          <a:p>
            <a:pPr marL="971550" lvl="1" indent="-514350">
              <a:buFont typeface="+mj-lt"/>
              <a:buAutoNum type="arabicPeriod"/>
            </a:pPr>
            <a:r>
              <a:rPr lang="en-US" dirty="0"/>
              <a:t>More corporate monopoly power (higher “rents”);</a:t>
            </a:r>
          </a:p>
          <a:p>
            <a:pPr marL="971550" lvl="1" indent="-514350">
              <a:buFont typeface="+mj-lt"/>
              <a:buAutoNum type="arabicPeriod"/>
            </a:pPr>
            <a:r>
              <a:rPr lang="en-US" dirty="0"/>
              <a:t>and “excessive” executive compensation.</a:t>
            </a:r>
          </a:p>
          <a:p>
            <a:pPr marL="971550" lvl="1" indent="-514350">
              <a:buFont typeface="+mj-lt"/>
              <a:buAutoNum type="arabicPeriod"/>
            </a:pPr>
            <a:r>
              <a:rPr lang="en-US" dirty="0"/>
              <a:t>Piketty: wealth accumulates faster than income.</a:t>
            </a:r>
          </a:p>
          <a:p>
            <a:pPr marL="971550" lvl="1" indent="-514350">
              <a:buFont typeface="+mj-lt"/>
              <a:buAutoNum type="arabicPeriod"/>
            </a:pPr>
            <a:r>
              <a:rPr lang="en-US" dirty="0"/>
              <a:t>The decline in union power.</a:t>
            </a:r>
          </a:p>
          <a:p>
            <a:pPr marL="971550" lvl="1" indent="-514350">
              <a:buFont typeface="+mj-lt"/>
              <a:buAutoNum type="arabicPeriod"/>
            </a:pPr>
            <a:r>
              <a:rPr lang="en-US" dirty="0"/>
              <a:t>Tax cuts for the rich in early 1980s &amp; 2000s (&amp;2017).</a:t>
            </a:r>
          </a:p>
        </p:txBody>
      </p:sp>
      <p:sp>
        <p:nvSpPr>
          <p:cNvPr id="5" name="Slide Number Placeholder 4"/>
          <p:cNvSpPr>
            <a:spLocks noGrp="1"/>
          </p:cNvSpPr>
          <p:nvPr>
            <p:ph type="sldNum" sz="quarter" idx="12"/>
          </p:nvPr>
        </p:nvSpPr>
        <p:spPr/>
        <p:txBody>
          <a:bodyPr/>
          <a:lstStyle/>
          <a:p>
            <a:fld id="{0B4EFB9F-A735-4EFD-8651-88123DE721FA}" type="slidenum">
              <a:rPr lang="en-US" smtClean="0"/>
              <a:t>7</a:t>
            </a:fld>
            <a:endParaRPr lang="en-US"/>
          </a:p>
        </p:txBody>
      </p:sp>
    </p:spTree>
    <p:extLst>
      <p:ext uri="{BB962C8B-B14F-4D97-AF65-F5344CB8AC3E}">
        <p14:creationId xmlns:p14="http://schemas.microsoft.com/office/powerpoint/2010/main" val="23208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391400" cy="1143000"/>
          </a:xfrm>
        </p:spPr>
        <p:txBody>
          <a:bodyPr>
            <a:normAutofit/>
          </a:bodyPr>
          <a:lstStyle/>
          <a:p>
            <a:r>
              <a:rPr lang="en-US" sz="3100" dirty="0"/>
              <a:t>1. Trade may play a role</a:t>
            </a:r>
          </a:p>
        </p:txBody>
      </p:sp>
      <p:sp>
        <p:nvSpPr>
          <p:cNvPr id="3" name="Content Placeholder 2"/>
          <p:cNvSpPr>
            <a:spLocks noGrp="1"/>
          </p:cNvSpPr>
          <p:nvPr>
            <p:ph idx="1"/>
          </p:nvPr>
        </p:nvSpPr>
        <p:spPr>
          <a:xfrm>
            <a:off x="457200" y="2133600"/>
            <a:ext cx="8229600" cy="4525963"/>
          </a:xfrm>
        </p:spPr>
        <p:txBody>
          <a:bodyPr>
            <a:normAutofit fontScale="92500"/>
          </a:bodyPr>
          <a:lstStyle/>
          <a:p>
            <a:r>
              <a:rPr lang="en-US" sz="3000" dirty="0"/>
              <a:t>Import competition certainly has hurt some sectors,</a:t>
            </a:r>
          </a:p>
          <a:p>
            <a:pPr lvl="1"/>
            <a:r>
              <a:rPr lang="en-US" dirty="0"/>
              <a:t>such as clothing &amp; steel.</a:t>
            </a:r>
            <a:br>
              <a:rPr lang="en-US" sz="1300" dirty="0"/>
            </a:br>
            <a:endParaRPr lang="en-US" sz="1300" dirty="0"/>
          </a:p>
          <a:p>
            <a:r>
              <a:rPr lang="en-US" sz="3000" dirty="0"/>
              <a:t>But trade also has benefits:</a:t>
            </a:r>
          </a:p>
          <a:p>
            <a:pPr lvl="1"/>
            <a:r>
              <a:rPr lang="en-US" dirty="0"/>
              <a:t>Imports lower costs to consumers, </a:t>
            </a:r>
            <a:br>
              <a:rPr lang="en-US" dirty="0"/>
            </a:br>
            <a:r>
              <a:rPr lang="en-US" dirty="0"/>
              <a:t>especially low-income consumers.</a:t>
            </a:r>
          </a:p>
          <a:p>
            <a:pPr lvl="1"/>
            <a:r>
              <a:rPr lang="en-US" dirty="0"/>
              <a:t>Imported components keep costs low for US firms,</a:t>
            </a:r>
          </a:p>
          <a:p>
            <a:pPr lvl="2"/>
            <a:r>
              <a:rPr lang="en-US" dirty="0"/>
              <a:t>e.g., allowing US autos to remain globally competitive.</a:t>
            </a:r>
          </a:p>
          <a:p>
            <a:pPr lvl="1"/>
            <a:r>
              <a:rPr lang="en-US" dirty="0"/>
              <a:t>Exports create new jobs</a:t>
            </a:r>
          </a:p>
          <a:p>
            <a:pPr lvl="2"/>
            <a:r>
              <a:rPr lang="en-US" dirty="0"/>
              <a:t>which tend to pay 12% more than average jobs.</a:t>
            </a:r>
          </a:p>
        </p:txBody>
      </p:sp>
      <p:sp>
        <p:nvSpPr>
          <p:cNvPr id="4" name="Slide Number Placeholder 3"/>
          <p:cNvSpPr>
            <a:spLocks noGrp="1"/>
          </p:cNvSpPr>
          <p:nvPr>
            <p:ph type="sldNum" sz="quarter" idx="12"/>
          </p:nvPr>
        </p:nvSpPr>
        <p:spPr/>
        <p:txBody>
          <a:bodyPr/>
          <a:lstStyle/>
          <a:p>
            <a:fld id="{18677272-7F0D-4D88-A49C-E33188C27637}" type="slidenum">
              <a:rPr lang="en-US" smtClean="0"/>
              <a:t>8</a:t>
            </a:fld>
            <a:endParaRPr lang="en-US"/>
          </a:p>
        </p:txBody>
      </p:sp>
      <p:pic>
        <p:nvPicPr>
          <p:cNvPr id="1026" name="Picture 2" descr="Image result for international tra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762000"/>
            <a:ext cx="2456985" cy="122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44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sz="3000" dirty="0"/>
              <a:t>2. Technology raises demand for “skilled”</a:t>
            </a:r>
            <a:r>
              <a:rPr lang="en-US" sz="1400" dirty="0"/>
              <a:t> </a:t>
            </a:r>
            <a:r>
              <a:rPr lang="en-US" sz="2400" dirty="0"/>
              <a:t>vs.</a:t>
            </a:r>
            <a:r>
              <a:rPr lang="en-US" sz="1400" dirty="0"/>
              <a:t> </a:t>
            </a:r>
            <a:r>
              <a:rPr lang="en-US" sz="3000" dirty="0"/>
              <a:t>“unskilled” workers, as shown by widening wage gap</a:t>
            </a:r>
            <a:r>
              <a:rPr lang="en-US" sz="2800" dirty="0"/>
              <a:t>.</a:t>
            </a:r>
          </a:p>
        </p:txBody>
      </p:sp>
      <p:sp>
        <p:nvSpPr>
          <p:cNvPr id="3" name="Slide Number Placeholder 2"/>
          <p:cNvSpPr>
            <a:spLocks noGrp="1"/>
          </p:cNvSpPr>
          <p:nvPr>
            <p:ph type="sldNum" sz="quarter" idx="12"/>
          </p:nvPr>
        </p:nvSpPr>
        <p:spPr/>
        <p:txBody>
          <a:bodyPr/>
          <a:lstStyle/>
          <a:p>
            <a:fld id="{18677272-7F0D-4D88-A49C-E33188C27637}" type="slidenum">
              <a:rPr lang="en-US" smtClean="0"/>
              <a:t>9</a:t>
            </a:fld>
            <a:endParaRPr lang="en-US"/>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799"/>
            <a:ext cx="8305800" cy="5256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799125" y="6626423"/>
            <a:ext cx="2811475" cy="307777"/>
          </a:xfrm>
          <a:prstGeom prst="rect">
            <a:avLst/>
          </a:prstGeom>
        </p:spPr>
        <p:txBody>
          <a:bodyPr wrap="none">
            <a:spAutoFit/>
          </a:bodyPr>
          <a:lstStyle/>
          <a:p>
            <a:r>
              <a:rPr lang="en-US" sz="1200" dirty="0">
                <a:solidFill>
                  <a:schemeClr val="tx1">
                    <a:lumMod val="95000"/>
                    <a:lumOff val="5000"/>
                  </a:schemeClr>
                </a:solidFill>
              </a:rPr>
              <a:t>Jason Furman, CEA, Oct. 17, 2016, Fig.10</a:t>
            </a:r>
            <a:r>
              <a:rPr lang="en-US" sz="1400" dirty="0">
                <a:solidFill>
                  <a:schemeClr val="tx1">
                    <a:lumMod val="95000"/>
                    <a:lumOff val="5000"/>
                  </a:schemeClr>
                </a:solidFill>
              </a:rPr>
              <a:t>. </a:t>
            </a:r>
            <a:endParaRPr lang="en-US" sz="1400" dirty="0"/>
          </a:p>
        </p:txBody>
      </p:sp>
      <p:cxnSp>
        <p:nvCxnSpPr>
          <p:cNvPr id="14" name="Straight Arrow Connector 13"/>
          <p:cNvCxnSpPr/>
          <p:nvPr/>
        </p:nvCxnSpPr>
        <p:spPr>
          <a:xfrm flipV="1">
            <a:off x="1752600" y="2590800"/>
            <a:ext cx="6324600" cy="228560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4" descr="http://s.wsj.net/public/resources/images/DE-AW749_vw_usa_G_201309181515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957" y="3973551"/>
            <a:ext cx="3087210" cy="2060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3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2909</TotalTime>
  <Words>1656</Words>
  <Application>Microsoft Office PowerPoint</Application>
  <PresentationFormat>On-screen Show (4:3)</PresentationFormat>
  <Paragraphs>567</Paragraphs>
  <Slides>50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Arial Bold</vt:lpstr>
      <vt:lpstr>Arial Italic</vt:lpstr>
      <vt:lpstr>Calibri</vt:lpstr>
      <vt:lpstr>Office Theme</vt:lpstr>
      <vt:lpstr>Inequality in America:  Achieving An Economy  That Works for All</vt:lpstr>
      <vt:lpstr>Inequality in America:  Achieving An Economy That Works for All</vt:lpstr>
      <vt:lpstr>(I) If the economy was in such good shape, (pre coronavirus), why was there such discontent?</vt:lpstr>
      <vt:lpstr>The share of US income going to the top has been rising since 1980, and is now back to the 1920s level.</vt:lpstr>
      <vt:lpstr>PowerPoint Presentation</vt:lpstr>
      <vt:lpstr>Overview</vt:lpstr>
      <vt:lpstr>(II) Why has inequality risen in the US?  Ten reasons. </vt:lpstr>
      <vt:lpstr>1. Trade may play a role</vt:lpstr>
      <vt:lpstr>2. Technology raises demand for “skilled” vs. “unskilled” workers, as shown by widening wage gap.</vt:lpstr>
      <vt:lpstr>3. The trend in years of education slowed during 1981-2012.</vt:lpstr>
      <vt:lpstr>4. “Winner take all” labor markets</vt:lpstr>
      <vt:lpstr>5. “Assortative mating”</vt:lpstr>
      <vt:lpstr>6. The share of US national income going to labor has declined since 2000 in part due to increased market power of firms.</vt:lpstr>
      <vt:lpstr>7. Excessive compensation? Many top-1%-ers are executives and/or in finance.</vt:lpstr>
      <vt:lpstr>8. Supporting Piketty:   The share of wealth at the top has also been rising back to pre-WWII levels.</vt:lpstr>
      <vt:lpstr>On the other hand, the biggest increase in inequality has been within labor.</vt:lpstr>
      <vt:lpstr>What weights should we place on each of these factors in explaining increased inequality?</vt:lpstr>
      <vt:lpstr>(III) Nine policy proposals to promote shared prosperity</vt:lpstr>
      <vt:lpstr>1. Keep the Affordable Care Act which has sharply reduced the percentage of Americans lacking health insurance.  Add public option.</vt:lpstr>
      <vt:lpstr>2. Retain intelligent financial regulation</vt:lpstr>
      <vt:lpstr>3. Reform the tax system  (staying revenue-neutral)</vt:lpstr>
      <vt:lpstr>4. Put social security on a sound footing</vt:lpstr>
      <vt:lpstr>7: Address the long-term rise in household debt: housing, auto, &amp; student loans</vt:lpstr>
      <vt:lpstr>Address household debt: housing, auto &amp; student loans, continued</vt:lpstr>
      <vt:lpstr>The last 2 of the 9 policy proposals</vt:lpstr>
      <vt:lpstr>Inequality in America:  How Do We Achieve An Economy  That Works for All?</vt:lpstr>
      <vt:lpstr>Appendices</vt:lpstr>
      <vt:lpstr>Appendix 1</vt:lpstr>
      <vt:lpstr>  </vt:lpstr>
      <vt:lpstr>US Manufacturing employment 1990-2011:  down almost 6 million since 2000 </vt:lpstr>
      <vt:lpstr>US manufacturing jobs were especially important for men…. </vt:lpstr>
      <vt:lpstr>…and especially for men without college</vt:lpstr>
      <vt:lpstr>The negative trend in US manufacturing share of employment goes back to 1961,  well before China, NAFTA, etc..</vt:lpstr>
      <vt:lpstr>In fact the manufacturing share of employment  levelled off after 2010.</vt:lpstr>
      <vt:lpstr>US  is not unusual. Decline in manufacturing share of employment is similar across advanced economies</vt:lpstr>
      <vt:lpstr>Appendix 2: Long-term job loss in some sectors</vt:lpstr>
      <vt:lpstr>Manufacturing jobs were 32% of the national total  in 1950, and had declined to 10% by 2010.</vt:lpstr>
      <vt:lpstr>Similarly, we are not going back to the number of coal miners that were employed in 1923.</vt:lpstr>
      <vt:lpstr>Some reasons for employment shifts</vt:lpstr>
      <vt:lpstr>Appendix 3: Five Trade Fallacies </vt:lpstr>
      <vt:lpstr>Fallacy #1: “US trade negotiators have been  out-negotiated by those from other countries.”</vt:lpstr>
      <vt:lpstr>Fallacy #2: “Bilateral trade imbalances reflect bad trade agreements.” </vt:lpstr>
      <vt:lpstr>Fallacy #3: “A trade deficit indicates  the absence of a level playing field.” </vt:lpstr>
      <vt:lpstr>Fig. 1: High tariffs do not improve a country’s trade balance.</vt:lpstr>
      <vt:lpstr>Fig. 2: Current account ≡ national saving - investment</vt:lpstr>
      <vt:lpstr>Fallacy #4:  “Trade deficits are bad, subtracting from growth.  Cut the trade deficit to add to GDP &amp; create jobs.” </vt:lpstr>
      <vt:lpstr>Figure 3: The trade balance need not add to growth.    Indeed the balance “improves” in recessions like 2007-09.</vt:lpstr>
      <vt:lpstr>Fallacy #5: “Trade explains the stagnation  in US median family income since 2001.   An aggressive trade policy would reduce inequality.”</vt:lpstr>
      <vt:lpstr>Appendix 4: For each of the 8 inequality diagnoses,  one might think of a targeted policy response:</vt:lpstr>
      <vt:lpstr>For each of the 8 inequality diagnoses, a targeted policy response continued:</vt:lpstr>
    </vt:vector>
  </TitlesOfParts>
  <Company>Harvard Kennedy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Economy That Works  for All Americans</dc:title>
  <dc:creator>Dell</dc:creator>
  <cp:lastModifiedBy>Frankel, Jeffrey A.</cp:lastModifiedBy>
  <cp:revision>180</cp:revision>
  <cp:lastPrinted>2017-02-22T19:45:31Z</cp:lastPrinted>
  <dcterms:created xsi:type="dcterms:W3CDTF">2016-11-30T23:53:08Z</dcterms:created>
  <dcterms:modified xsi:type="dcterms:W3CDTF">2020-05-26T14:01:56Z</dcterms:modified>
</cp:coreProperties>
</file>