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257" r:id="rId2"/>
    <p:sldId id="290" r:id="rId3"/>
    <p:sldId id="258" r:id="rId4"/>
    <p:sldId id="261" r:id="rId5"/>
    <p:sldId id="280" r:id="rId6"/>
    <p:sldId id="309" r:id="rId7"/>
    <p:sldId id="291" r:id="rId8"/>
    <p:sldId id="281" r:id="rId9"/>
    <p:sldId id="284" r:id="rId10"/>
    <p:sldId id="307" r:id="rId11"/>
    <p:sldId id="274" r:id="rId12"/>
    <p:sldId id="275" r:id="rId13"/>
    <p:sldId id="293" r:id="rId14"/>
    <p:sldId id="294" r:id="rId15"/>
    <p:sldId id="295" r:id="rId16"/>
    <p:sldId id="296" r:id="rId17"/>
    <p:sldId id="297" r:id="rId18"/>
    <p:sldId id="298" r:id="rId19"/>
    <p:sldId id="299" r:id="rId20"/>
    <p:sldId id="310" r:id="rId21"/>
    <p:sldId id="305" r:id="rId22"/>
    <p:sldId id="282" r:id="rId23"/>
    <p:sldId id="283" r:id="rId24"/>
    <p:sldId id="302" r:id="rId25"/>
    <p:sldId id="311" r:id="rId26"/>
    <p:sldId id="312" r:id="rId27"/>
    <p:sldId id="306" r:id="rId28"/>
    <p:sldId id="276" r:id="rId29"/>
    <p:sldId id="266" r:id="rId30"/>
    <p:sldId id="272" r:id="rId31"/>
    <p:sldId id="273" r:id="rId32"/>
    <p:sldId id="287" r:id="rId33"/>
    <p:sldId id="288" r:id="rId34"/>
    <p:sldId id="285" r:id="rId35"/>
    <p:sldId id="289" r:id="rId36"/>
    <p:sldId id="286" r:id="rId37"/>
    <p:sldId id="300" r:id="rId38"/>
    <p:sldId id="301" r:id="rId39"/>
    <p:sldId id="324" r:id="rId40"/>
    <p:sldId id="328" r:id="rId41"/>
    <p:sldId id="325" r:id="rId42"/>
    <p:sldId id="326" r:id="rId43"/>
    <p:sldId id="327" r:id="rId44"/>
    <p:sldId id="329" r:id="rId45"/>
    <p:sldId id="330" r:id="rId46"/>
    <p:sldId id="331" r:id="rId47"/>
    <p:sldId id="332" r:id="rId48"/>
    <p:sldId id="333" r:id="rId49"/>
    <p:sldId id="334" r:id="rId50"/>
    <p:sldId id="335" r:id="rId51"/>
    <p:sldId id="336" r:id="rId52"/>
    <p:sldId id="337" r:id="rId53"/>
    <p:sldId id="338" r:id="rId54"/>
    <p:sldId id="339" r:id="rId55"/>
    <p:sldId id="340" r:id="rId5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6262"/>
    <a:srgbClr val="689B15"/>
    <a:srgbClr val="00642D"/>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4660"/>
  </p:normalViewPr>
  <p:slideViewPr>
    <p:cSldViewPr>
      <p:cViewPr>
        <p:scale>
          <a:sx n="85" d="100"/>
          <a:sy n="85" d="100"/>
        </p:scale>
        <p:origin x="-2370" y="-9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Macintosh%20HD:Users:christy:Documents:DropboxGmail:Dropbox:Christy's%20Docs:TF%20GLOBALIZATION:ROBERT%20SLIDES:Robert%20Book:Complete%20set_Tables%20and%20figures_Rising%20Tide_editRZL%20copy.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Macintosh%20HD:Users:christy:Documents:DropboxGmail:Dropbox:Christy's%20Docs:TF%20GLOBALIZATION:ROBERT%20SLIDES:Robert%20Book:Complete%20set_Tables%20and%20figures_Rising%20Tide_editRZL%20copy.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Macintosh%20HD:Users:christy:Documents:DropboxGmail:Dropbox:Christy's%20Docs:TF%20GLOBALIZATION:ROBERT%20SLIDES:Robert%20Book:Complete%20set_Tables%20and%20figures_Rising%20Tide_editRZL%20copy.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236604203959952E-2"/>
          <c:y val="0.12017390851579"/>
          <c:w val="0.88988722999709291"/>
          <c:h val="0.74605461840015919"/>
        </c:manualLayout>
      </c:layout>
      <c:lineChart>
        <c:grouping val="standard"/>
        <c:varyColors val="0"/>
        <c:ser>
          <c:idx val="0"/>
          <c:order val="0"/>
          <c:tx>
            <c:strRef>
              <c:f>data3.3!$M$4</c:f>
              <c:strCache>
                <c:ptCount val="1"/>
                <c:pt idx="0">
                  <c:v>Share</c:v>
                </c:pt>
              </c:strCache>
            </c:strRef>
          </c:tx>
          <c:spPr>
            <a:ln w="38100">
              <a:solidFill>
                <a:srgbClr val="4F81BD"/>
              </a:solidFill>
              <a:prstDash val="solid"/>
            </a:ln>
          </c:spPr>
          <c:marker>
            <c:symbol val="none"/>
          </c:marker>
          <c:cat>
            <c:numRef>
              <c:f>data3.3!$L$5:$L$54</c:f>
              <c:numCache>
                <c:formatCode>General</c:formatCode>
                <c:ptCount val="50"/>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numCache>
            </c:numRef>
          </c:cat>
          <c:val>
            <c:numRef>
              <c:f>data3.3!$M$5:$M$54</c:f>
              <c:numCache>
                <c:formatCode>General</c:formatCode>
                <c:ptCount val="50"/>
                <c:pt idx="0">
                  <c:v>0.27744201090472204</c:v>
                </c:pt>
                <c:pt idx="1">
                  <c:v>0.27844553441491898</c:v>
                </c:pt>
                <c:pt idx="2">
                  <c:v>0.27536819110704114</c:v>
                </c:pt>
                <c:pt idx="3">
                  <c:v>0.27209672723536205</c:v>
                </c:pt>
                <c:pt idx="4">
                  <c:v>0.27297368334592809</c:v>
                </c:pt>
                <c:pt idx="5">
                  <c:v>0.27616369884411102</c:v>
                </c:pt>
                <c:pt idx="6">
                  <c:v>0.27145045577952703</c:v>
                </c:pt>
                <c:pt idx="7">
                  <c:v>0.26772220752109599</c:v>
                </c:pt>
                <c:pt idx="8">
                  <c:v>0.26340570974741506</c:v>
                </c:pt>
                <c:pt idx="9">
                  <c:v>0.25136258009999307</c:v>
                </c:pt>
                <c:pt idx="10">
                  <c:v>0.24075138431345103</c:v>
                </c:pt>
                <c:pt idx="11">
                  <c:v>0.23942383262419004</c:v>
                </c:pt>
                <c:pt idx="12">
                  <c:v>0.24169180361972101</c:v>
                </c:pt>
                <c:pt idx="13">
                  <c:v>0.23618109683756602</c:v>
                </c:pt>
                <c:pt idx="14">
                  <c:v>0.21939794991566103</c:v>
                </c:pt>
                <c:pt idx="15">
                  <c:v>0.22051017584463301</c:v>
                </c:pt>
                <c:pt idx="16">
                  <c:v>0.21996077101898501</c:v>
                </c:pt>
                <c:pt idx="17">
                  <c:v>0.21804528597424705</c:v>
                </c:pt>
                <c:pt idx="18">
                  <c:v>0.21600765022461399</c:v>
                </c:pt>
                <c:pt idx="19">
                  <c:v>0.20692816666482602</c:v>
                </c:pt>
                <c:pt idx="20">
                  <c:v>0.204120978431136</c:v>
                </c:pt>
                <c:pt idx="21">
                  <c:v>0.19361709245402903</c:v>
                </c:pt>
                <c:pt idx="22">
                  <c:v>0.18883473637572004</c:v>
                </c:pt>
                <c:pt idx="23">
                  <c:v>0.18956944885221608</c:v>
                </c:pt>
                <c:pt idx="24">
                  <c:v>0.18273835772374403</c:v>
                </c:pt>
                <c:pt idx="25">
                  <c:v>0.17644811709592506</c:v>
                </c:pt>
                <c:pt idx="26">
                  <c:v>0.17248844134472205</c:v>
                </c:pt>
                <c:pt idx="27">
                  <c:v>0.16997323106715004</c:v>
                </c:pt>
                <c:pt idx="28">
                  <c:v>0.16650619364156502</c:v>
                </c:pt>
                <c:pt idx="29">
                  <c:v>0.16161736096522902</c:v>
                </c:pt>
                <c:pt idx="30">
                  <c:v>0.15749164928857501</c:v>
                </c:pt>
                <c:pt idx="31">
                  <c:v>0.15450624040026906</c:v>
                </c:pt>
                <c:pt idx="32">
                  <c:v>0.15132979683158301</c:v>
                </c:pt>
                <c:pt idx="33">
                  <c:v>0.14891811253729509</c:v>
                </c:pt>
                <c:pt idx="34">
                  <c:v>0.14698585641576503</c:v>
                </c:pt>
                <c:pt idx="35">
                  <c:v>0.14399204731513304</c:v>
                </c:pt>
                <c:pt idx="36">
                  <c:v>0.14187510690113</c:v>
                </c:pt>
                <c:pt idx="37">
                  <c:v>0.13944254744699405</c:v>
                </c:pt>
                <c:pt idx="38">
                  <c:v>0.13428635662400301</c:v>
                </c:pt>
                <c:pt idx="39">
                  <c:v>0.13099366392229803</c:v>
                </c:pt>
                <c:pt idx="40">
                  <c:v>0.12471743055239499</c:v>
                </c:pt>
                <c:pt idx="41">
                  <c:v>0.117069839881541</c:v>
                </c:pt>
                <c:pt idx="42">
                  <c:v>0.11161624320187102</c:v>
                </c:pt>
                <c:pt idx="43">
                  <c:v>0.10891315098718003</c:v>
                </c:pt>
                <c:pt idx="44">
                  <c:v>0.10640000598341103</c:v>
                </c:pt>
                <c:pt idx="45">
                  <c:v>0.10401434376538501</c:v>
                </c:pt>
                <c:pt idx="46">
                  <c:v>0.10086629166121602</c:v>
                </c:pt>
                <c:pt idx="47">
                  <c:v>9.8004240076029148E-2</c:v>
                </c:pt>
                <c:pt idx="48">
                  <c:v>9.0568547554794501E-2</c:v>
                </c:pt>
                <c:pt idx="49">
                  <c:v>8.8769748650043626E-2</c:v>
                </c:pt>
              </c:numCache>
            </c:numRef>
          </c:val>
          <c:smooth val="0"/>
        </c:ser>
        <c:ser>
          <c:idx val="1"/>
          <c:order val="1"/>
          <c:tx>
            <c:strRef>
              <c:f>data3.3!$N$4</c:f>
              <c:strCache>
                <c:ptCount val="1"/>
                <c:pt idx="0">
                  <c:v>Forecast</c:v>
                </c:pt>
              </c:strCache>
            </c:strRef>
          </c:tx>
          <c:spPr>
            <a:ln w="38100">
              <a:noFill/>
              <a:prstDash val="sysDash"/>
            </a:ln>
          </c:spPr>
          <c:marker>
            <c:symbol val="none"/>
          </c:marker>
          <c:cat>
            <c:numRef>
              <c:f>data3.3!$L$5:$L$54</c:f>
              <c:numCache>
                <c:formatCode>General</c:formatCode>
                <c:ptCount val="50"/>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numCache>
            </c:numRef>
          </c:cat>
          <c:val>
            <c:numRef>
              <c:f>data3.3!$N$5:$N$54</c:f>
              <c:numCache>
                <c:formatCode>General</c:formatCode>
                <c:ptCount val="50"/>
                <c:pt idx="20">
                  <c:v>0.20960000000000001</c:v>
                </c:pt>
                <c:pt idx="21">
                  <c:v>0.20550000000000002</c:v>
                </c:pt>
                <c:pt idx="22">
                  <c:v>0.20140000000000002</c:v>
                </c:pt>
                <c:pt idx="23">
                  <c:v>0.1973</c:v>
                </c:pt>
                <c:pt idx="24">
                  <c:v>0.19320000000000001</c:v>
                </c:pt>
                <c:pt idx="25">
                  <c:v>0.18910000000000002</c:v>
                </c:pt>
                <c:pt idx="26">
                  <c:v>0.18500000000000003</c:v>
                </c:pt>
                <c:pt idx="27">
                  <c:v>0.18090000000000003</c:v>
                </c:pt>
                <c:pt idx="28">
                  <c:v>0.17680000000000001</c:v>
                </c:pt>
                <c:pt idx="29">
                  <c:v>0.17270000000000002</c:v>
                </c:pt>
                <c:pt idx="30">
                  <c:v>0.1686</c:v>
                </c:pt>
                <c:pt idx="31">
                  <c:v>0.16450000000000001</c:v>
                </c:pt>
                <c:pt idx="32">
                  <c:v>0.16040000000000001</c:v>
                </c:pt>
                <c:pt idx="33">
                  <c:v>0.15630000000000002</c:v>
                </c:pt>
                <c:pt idx="34">
                  <c:v>0.15220000000000003</c:v>
                </c:pt>
                <c:pt idx="35">
                  <c:v>0.14810000000000001</c:v>
                </c:pt>
                <c:pt idx="36">
                  <c:v>0.14400000000000002</c:v>
                </c:pt>
                <c:pt idx="37">
                  <c:v>0.13990000000000002</c:v>
                </c:pt>
                <c:pt idx="38">
                  <c:v>0.1358</c:v>
                </c:pt>
                <c:pt idx="39">
                  <c:v>0.13170000000000001</c:v>
                </c:pt>
                <c:pt idx="40">
                  <c:v>0.12759999999999999</c:v>
                </c:pt>
                <c:pt idx="41">
                  <c:v>0.12350000000000001</c:v>
                </c:pt>
                <c:pt idx="42">
                  <c:v>0.11940000000000001</c:v>
                </c:pt>
                <c:pt idx="43">
                  <c:v>0.1153</c:v>
                </c:pt>
                <c:pt idx="44">
                  <c:v>0.11120000000000001</c:v>
                </c:pt>
                <c:pt idx="45">
                  <c:v>0.10710000000000001</c:v>
                </c:pt>
                <c:pt idx="46">
                  <c:v>0.10300000000000001</c:v>
                </c:pt>
                <c:pt idx="47">
                  <c:v>9.8900000000000418E-2</c:v>
                </c:pt>
                <c:pt idx="48">
                  <c:v>9.4800000000000204E-2</c:v>
                </c:pt>
                <c:pt idx="49">
                  <c:v>9.0700000000000211E-2</c:v>
                </c:pt>
              </c:numCache>
            </c:numRef>
          </c:val>
          <c:smooth val="0"/>
        </c:ser>
        <c:ser>
          <c:idx val="2"/>
          <c:order val="2"/>
          <c:tx>
            <c:strRef>
              <c:f>data3.3!$O$4</c:f>
              <c:strCache>
                <c:ptCount val="1"/>
                <c:pt idx="0">
                  <c:v>Fitted trendline</c:v>
                </c:pt>
              </c:strCache>
            </c:strRef>
          </c:tx>
          <c:spPr>
            <a:ln w="38100">
              <a:noFill/>
              <a:prstDash val="solid"/>
            </a:ln>
          </c:spPr>
          <c:marker>
            <c:symbol val="none"/>
          </c:marker>
          <c:cat>
            <c:numRef>
              <c:f>data3.3!$L$5:$L$54</c:f>
              <c:numCache>
                <c:formatCode>General</c:formatCode>
                <c:ptCount val="50"/>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numCache>
            </c:numRef>
          </c:cat>
          <c:val>
            <c:numRef>
              <c:f>data3.3!$O$5:$O$54</c:f>
              <c:numCache>
                <c:formatCode>General</c:formatCode>
                <c:ptCount val="50"/>
                <c:pt idx="0">
                  <c:v>0.29160000000000003</c:v>
                </c:pt>
                <c:pt idx="1">
                  <c:v>0.28750000000000003</c:v>
                </c:pt>
                <c:pt idx="2">
                  <c:v>0.28340000000000004</c:v>
                </c:pt>
                <c:pt idx="3">
                  <c:v>0.27930000000000005</c:v>
                </c:pt>
                <c:pt idx="4">
                  <c:v>0.2752</c:v>
                </c:pt>
                <c:pt idx="5">
                  <c:v>0.27110000000000001</c:v>
                </c:pt>
                <c:pt idx="6">
                  <c:v>0.26700000000000002</c:v>
                </c:pt>
                <c:pt idx="7">
                  <c:v>0.26290000000000002</c:v>
                </c:pt>
                <c:pt idx="8">
                  <c:v>0.25880000000000003</c:v>
                </c:pt>
                <c:pt idx="9">
                  <c:v>0.25469999999999998</c:v>
                </c:pt>
                <c:pt idx="10">
                  <c:v>0.25059999999999999</c:v>
                </c:pt>
                <c:pt idx="11">
                  <c:v>0.24650000000000002</c:v>
                </c:pt>
                <c:pt idx="12">
                  <c:v>0.24240000000000003</c:v>
                </c:pt>
                <c:pt idx="13">
                  <c:v>0.23830000000000001</c:v>
                </c:pt>
                <c:pt idx="14">
                  <c:v>0.23420000000000002</c:v>
                </c:pt>
                <c:pt idx="15">
                  <c:v>0.2301</c:v>
                </c:pt>
                <c:pt idx="16">
                  <c:v>0.22600000000000001</c:v>
                </c:pt>
                <c:pt idx="17">
                  <c:v>0.22190000000000001</c:v>
                </c:pt>
                <c:pt idx="18">
                  <c:v>0.21780000000000002</c:v>
                </c:pt>
                <c:pt idx="19">
                  <c:v>0.21370000000000003</c:v>
                </c:pt>
              </c:numCache>
            </c:numRef>
          </c:val>
          <c:smooth val="0"/>
        </c:ser>
        <c:dLbls>
          <c:showLegendKey val="0"/>
          <c:showVal val="0"/>
          <c:showCatName val="0"/>
          <c:showSerName val="0"/>
          <c:showPercent val="0"/>
          <c:showBubbleSize val="0"/>
        </c:dLbls>
        <c:marker val="1"/>
        <c:smooth val="0"/>
        <c:axId val="104048896"/>
        <c:axId val="104050688"/>
      </c:lineChart>
      <c:catAx>
        <c:axId val="104048896"/>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1400" b="0" i="0" u="none" strike="noStrike" baseline="0">
                <a:solidFill>
                  <a:srgbClr val="000000"/>
                </a:solidFill>
                <a:latin typeface="Arial"/>
                <a:ea typeface="Arial"/>
                <a:cs typeface="Arial"/>
              </a:defRPr>
            </a:pPr>
            <a:endParaRPr lang="en-US"/>
          </a:p>
        </c:txPr>
        <c:crossAx val="104050688"/>
        <c:crosses val="autoZero"/>
        <c:auto val="1"/>
        <c:lblAlgn val="ctr"/>
        <c:lblOffset val="100"/>
        <c:tickLblSkip val="2"/>
        <c:tickMarkSkip val="1"/>
        <c:noMultiLvlLbl val="0"/>
      </c:catAx>
      <c:valAx>
        <c:axId val="104050688"/>
        <c:scaling>
          <c:orientation val="minMax"/>
        </c:scaling>
        <c:delete val="0"/>
        <c:axPos val="l"/>
        <c:title>
          <c:tx>
            <c:rich>
              <a:bodyPr rot="0" vert="horz"/>
              <a:lstStyle/>
              <a:p>
                <a:pPr>
                  <a:defRPr sz="1400" b="0" i="0" u="none" strike="noStrike" baseline="0">
                    <a:solidFill>
                      <a:srgbClr val="000000"/>
                    </a:solidFill>
                    <a:latin typeface="Arial"/>
                    <a:ea typeface="Arial"/>
                    <a:cs typeface="Arial"/>
                  </a:defRPr>
                </a:pPr>
                <a:r>
                  <a:rPr lang="en-ZA" sz="1400" b="0"/>
                  <a:t>share</a:t>
                </a:r>
              </a:p>
            </c:rich>
          </c:tx>
          <c:layout>
            <c:manualLayout>
              <c:xMode val="edge"/>
              <c:yMode val="edge"/>
              <c:x val="6.0997150337148309E-2"/>
              <c:y val="6.6314953638554691E-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104048896"/>
        <c:crosses val="autoZero"/>
        <c:crossBetween val="between"/>
      </c:valAx>
      <c:spPr>
        <a:noFill/>
        <a:ln w="12700">
          <a:noFill/>
          <a:prstDash val="solid"/>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236604203959952E-2"/>
          <c:y val="0.12017390851579"/>
          <c:w val="0.88988722999709291"/>
          <c:h val="0.74605461840015919"/>
        </c:manualLayout>
      </c:layout>
      <c:lineChart>
        <c:grouping val="standard"/>
        <c:varyColors val="0"/>
        <c:ser>
          <c:idx val="1"/>
          <c:order val="0"/>
          <c:tx>
            <c:strRef>
              <c:f>data3.3!$N$4</c:f>
              <c:strCache>
                <c:ptCount val="1"/>
                <c:pt idx="0">
                  <c:v>Forecast</c:v>
                </c:pt>
              </c:strCache>
            </c:strRef>
          </c:tx>
          <c:spPr>
            <a:ln w="38100">
              <a:solidFill>
                <a:srgbClr val="D2533C">
                  <a:lumMod val="75000"/>
                </a:srgbClr>
              </a:solidFill>
              <a:prstDash val="sysDash"/>
            </a:ln>
          </c:spPr>
          <c:marker>
            <c:symbol val="none"/>
          </c:marker>
          <c:cat>
            <c:numRef>
              <c:f>data3.3!$L$5:$L$54</c:f>
              <c:numCache>
                <c:formatCode>General</c:formatCode>
                <c:ptCount val="50"/>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numCache>
            </c:numRef>
          </c:cat>
          <c:val>
            <c:numRef>
              <c:f>data3.3!$N$5:$N$54</c:f>
              <c:numCache>
                <c:formatCode>General</c:formatCode>
                <c:ptCount val="50"/>
                <c:pt idx="20">
                  <c:v>0.20960000000000001</c:v>
                </c:pt>
                <c:pt idx="21">
                  <c:v>0.20550000000000002</c:v>
                </c:pt>
                <c:pt idx="22">
                  <c:v>0.20140000000000002</c:v>
                </c:pt>
                <c:pt idx="23">
                  <c:v>0.1973</c:v>
                </c:pt>
                <c:pt idx="24">
                  <c:v>0.19320000000000001</c:v>
                </c:pt>
                <c:pt idx="25">
                  <c:v>0.18910000000000002</c:v>
                </c:pt>
                <c:pt idx="26">
                  <c:v>0.18500000000000003</c:v>
                </c:pt>
                <c:pt idx="27">
                  <c:v>0.18090000000000003</c:v>
                </c:pt>
                <c:pt idx="28">
                  <c:v>0.17680000000000001</c:v>
                </c:pt>
                <c:pt idx="29">
                  <c:v>0.17270000000000002</c:v>
                </c:pt>
                <c:pt idx="30">
                  <c:v>0.1686</c:v>
                </c:pt>
                <c:pt idx="31">
                  <c:v>0.16450000000000001</c:v>
                </c:pt>
                <c:pt idx="32">
                  <c:v>0.16040000000000001</c:v>
                </c:pt>
                <c:pt idx="33">
                  <c:v>0.15630000000000002</c:v>
                </c:pt>
                <c:pt idx="34">
                  <c:v>0.15220000000000003</c:v>
                </c:pt>
                <c:pt idx="35">
                  <c:v>0.14810000000000001</c:v>
                </c:pt>
                <c:pt idx="36">
                  <c:v>0.14400000000000002</c:v>
                </c:pt>
                <c:pt idx="37">
                  <c:v>0.13990000000000002</c:v>
                </c:pt>
                <c:pt idx="38">
                  <c:v>0.1358</c:v>
                </c:pt>
                <c:pt idx="39">
                  <c:v>0.13170000000000001</c:v>
                </c:pt>
                <c:pt idx="40">
                  <c:v>0.12759999999999999</c:v>
                </c:pt>
                <c:pt idx="41">
                  <c:v>0.12350000000000001</c:v>
                </c:pt>
                <c:pt idx="42">
                  <c:v>0.11940000000000001</c:v>
                </c:pt>
                <c:pt idx="43">
                  <c:v>0.1153</c:v>
                </c:pt>
                <c:pt idx="44">
                  <c:v>0.11120000000000001</c:v>
                </c:pt>
                <c:pt idx="45">
                  <c:v>0.10710000000000001</c:v>
                </c:pt>
                <c:pt idx="46">
                  <c:v>0.10300000000000001</c:v>
                </c:pt>
                <c:pt idx="47">
                  <c:v>9.8900000000000418E-2</c:v>
                </c:pt>
                <c:pt idx="48">
                  <c:v>9.4800000000000204E-2</c:v>
                </c:pt>
                <c:pt idx="49">
                  <c:v>9.0700000000000211E-2</c:v>
                </c:pt>
              </c:numCache>
            </c:numRef>
          </c:val>
          <c:smooth val="0"/>
        </c:ser>
        <c:ser>
          <c:idx val="2"/>
          <c:order val="1"/>
          <c:tx>
            <c:strRef>
              <c:f>data3.3!$O$4</c:f>
              <c:strCache>
                <c:ptCount val="1"/>
                <c:pt idx="0">
                  <c:v>Fitted trendline</c:v>
                </c:pt>
              </c:strCache>
            </c:strRef>
          </c:tx>
          <c:spPr>
            <a:ln w="38100">
              <a:noFill/>
              <a:prstDash val="solid"/>
            </a:ln>
          </c:spPr>
          <c:marker>
            <c:symbol val="none"/>
          </c:marker>
          <c:cat>
            <c:numRef>
              <c:f>data3.3!$L$5:$L$54</c:f>
              <c:numCache>
                <c:formatCode>General</c:formatCode>
                <c:ptCount val="50"/>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numCache>
            </c:numRef>
          </c:cat>
          <c:val>
            <c:numRef>
              <c:f>data3.3!$O$5:$O$54</c:f>
              <c:numCache>
                <c:formatCode>General</c:formatCode>
                <c:ptCount val="50"/>
                <c:pt idx="0">
                  <c:v>0.29160000000000003</c:v>
                </c:pt>
                <c:pt idx="1">
                  <c:v>0.28750000000000003</c:v>
                </c:pt>
                <c:pt idx="2">
                  <c:v>0.28340000000000004</c:v>
                </c:pt>
                <c:pt idx="3">
                  <c:v>0.27930000000000005</c:v>
                </c:pt>
                <c:pt idx="4">
                  <c:v>0.2752</c:v>
                </c:pt>
                <c:pt idx="5">
                  <c:v>0.27110000000000001</c:v>
                </c:pt>
                <c:pt idx="6">
                  <c:v>0.26700000000000002</c:v>
                </c:pt>
                <c:pt idx="7">
                  <c:v>0.26290000000000002</c:v>
                </c:pt>
                <c:pt idx="8">
                  <c:v>0.25880000000000003</c:v>
                </c:pt>
                <c:pt idx="9">
                  <c:v>0.25469999999999998</c:v>
                </c:pt>
                <c:pt idx="10">
                  <c:v>0.25059999999999999</c:v>
                </c:pt>
                <c:pt idx="11">
                  <c:v>0.24650000000000002</c:v>
                </c:pt>
                <c:pt idx="12">
                  <c:v>0.24240000000000003</c:v>
                </c:pt>
                <c:pt idx="13">
                  <c:v>0.23830000000000001</c:v>
                </c:pt>
                <c:pt idx="14">
                  <c:v>0.23420000000000002</c:v>
                </c:pt>
                <c:pt idx="15">
                  <c:v>0.2301</c:v>
                </c:pt>
                <c:pt idx="16">
                  <c:v>0.22600000000000001</c:v>
                </c:pt>
                <c:pt idx="17">
                  <c:v>0.22190000000000001</c:v>
                </c:pt>
                <c:pt idx="18">
                  <c:v>0.21780000000000002</c:v>
                </c:pt>
                <c:pt idx="19">
                  <c:v>0.21370000000000003</c:v>
                </c:pt>
              </c:numCache>
            </c:numRef>
          </c:val>
          <c:smooth val="0"/>
        </c:ser>
        <c:dLbls>
          <c:showLegendKey val="0"/>
          <c:showVal val="0"/>
          <c:showCatName val="0"/>
          <c:showSerName val="0"/>
          <c:showPercent val="0"/>
          <c:showBubbleSize val="0"/>
        </c:dLbls>
        <c:marker val="1"/>
        <c:smooth val="0"/>
        <c:axId val="29795456"/>
        <c:axId val="29796992"/>
      </c:lineChart>
      <c:catAx>
        <c:axId val="29795456"/>
        <c:scaling>
          <c:orientation val="minMax"/>
        </c:scaling>
        <c:delete val="1"/>
        <c:axPos val="b"/>
        <c:numFmt formatCode="General" sourceLinked="1"/>
        <c:majorTickMark val="out"/>
        <c:minorTickMark val="none"/>
        <c:tickLblPos val="none"/>
        <c:crossAx val="29796992"/>
        <c:crosses val="autoZero"/>
        <c:auto val="1"/>
        <c:lblAlgn val="ctr"/>
        <c:lblOffset val="100"/>
        <c:tickLblSkip val="2"/>
        <c:tickMarkSkip val="1"/>
        <c:noMultiLvlLbl val="0"/>
      </c:catAx>
      <c:valAx>
        <c:axId val="29796992"/>
        <c:scaling>
          <c:orientation val="minMax"/>
        </c:scaling>
        <c:delete val="1"/>
        <c:axPos val="l"/>
        <c:numFmt formatCode="General" sourceLinked="1"/>
        <c:majorTickMark val="out"/>
        <c:minorTickMark val="none"/>
        <c:tickLblPos val="none"/>
        <c:crossAx val="29795456"/>
        <c:crosses val="autoZero"/>
        <c:crossBetween val="between"/>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236604203959952E-2"/>
          <c:y val="0.12017390851579"/>
          <c:w val="0.88988722999709291"/>
          <c:h val="0.74605461840015919"/>
        </c:manualLayout>
      </c:layout>
      <c:lineChart>
        <c:grouping val="standard"/>
        <c:varyColors val="0"/>
        <c:ser>
          <c:idx val="0"/>
          <c:order val="0"/>
          <c:tx>
            <c:strRef>
              <c:f>data3.3!$M$4</c:f>
              <c:strCache>
                <c:ptCount val="1"/>
                <c:pt idx="0">
                  <c:v>Share</c:v>
                </c:pt>
              </c:strCache>
            </c:strRef>
          </c:tx>
          <c:spPr>
            <a:ln w="38100" cmpd="sng">
              <a:noFill/>
              <a:prstDash val="solid"/>
            </a:ln>
          </c:spPr>
          <c:marker>
            <c:symbol val="none"/>
          </c:marker>
          <c:cat>
            <c:numRef>
              <c:f>data3.3!$L$5:$L$54</c:f>
              <c:numCache>
                <c:formatCode>General</c:formatCode>
                <c:ptCount val="50"/>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numCache>
            </c:numRef>
          </c:cat>
          <c:val>
            <c:numRef>
              <c:f>data3.3!$M$5:$M$54</c:f>
              <c:numCache>
                <c:formatCode>General</c:formatCode>
                <c:ptCount val="50"/>
                <c:pt idx="0">
                  <c:v>0.27744201090472204</c:v>
                </c:pt>
                <c:pt idx="1">
                  <c:v>0.27844553441491898</c:v>
                </c:pt>
                <c:pt idx="2">
                  <c:v>0.27536819110704114</c:v>
                </c:pt>
                <c:pt idx="3">
                  <c:v>0.27209672723536205</c:v>
                </c:pt>
                <c:pt idx="4">
                  <c:v>0.27297368334592809</c:v>
                </c:pt>
                <c:pt idx="5">
                  <c:v>0.27616369884411102</c:v>
                </c:pt>
                <c:pt idx="6">
                  <c:v>0.27145045577952703</c:v>
                </c:pt>
                <c:pt idx="7">
                  <c:v>0.26772220752109599</c:v>
                </c:pt>
                <c:pt idx="8">
                  <c:v>0.26340570974741506</c:v>
                </c:pt>
                <c:pt idx="9">
                  <c:v>0.25136258009999307</c:v>
                </c:pt>
                <c:pt idx="10">
                  <c:v>0.24075138431345103</c:v>
                </c:pt>
                <c:pt idx="11">
                  <c:v>0.23942383262419004</c:v>
                </c:pt>
                <c:pt idx="12">
                  <c:v>0.24169180361972101</c:v>
                </c:pt>
                <c:pt idx="13">
                  <c:v>0.23618109683756602</c:v>
                </c:pt>
                <c:pt idx="14">
                  <c:v>0.21939794991566103</c:v>
                </c:pt>
                <c:pt idx="15">
                  <c:v>0.22051017584463301</c:v>
                </c:pt>
                <c:pt idx="16">
                  <c:v>0.21996077101898501</c:v>
                </c:pt>
                <c:pt idx="17">
                  <c:v>0.21804528597424705</c:v>
                </c:pt>
                <c:pt idx="18">
                  <c:v>0.21600765022461399</c:v>
                </c:pt>
                <c:pt idx="19">
                  <c:v>0.20692816666482602</c:v>
                </c:pt>
                <c:pt idx="20">
                  <c:v>0.204120978431136</c:v>
                </c:pt>
                <c:pt idx="21">
                  <c:v>0.19361709245402903</c:v>
                </c:pt>
                <c:pt idx="22">
                  <c:v>0.18883473637572004</c:v>
                </c:pt>
                <c:pt idx="23">
                  <c:v>0.18956944885221608</c:v>
                </c:pt>
                <c:pt idx="24">
                  <c:v>0.18273835772374403</c:v>
                </c:pt>
                <c:pt idx="25">
                  <c:v>0.17644811709592506</c:v>
                </c:pt>
                <c:pt idx="26">
                  <c:v>0.17248844134472205</c:v>
                </c:pt>
                <c:pt idx="27">
                  <c:v>0.16997323106715004</c:v>
                </c:pt>
                <c:pt idx="28">
                  <c:v>0.16650619364156502</c:v>
                </c:pt>
                <c:pt idx="29">
                  <c:v>0.16161736096522902</c:v>
                </c:pt>
                <c:pt idx="30">
                  <c:v>0.15749164928857501</c:v>
                </c:pt>
                <c:pt idx="31">
                  <c:v>0.15450624040026906</c:v>
                </c:pt>
                <c:pt idx="32">
                  <c:v>0.15132979683158301</c:v>
                </c:pt>
                <c:pt idx="33">
                  <c:v>0.14891811253729509</c:v>
                </c:pt>
                <c:pt idx="34">
                  <c:v>0.14698585641576503</c:v>
                </c:pt>
                <c:pt idx="35">
                  <c:v>0.14399204731513304</c:v>
                </c:pt>
                <c:pt idx="36">
                  <c:v>0.14187510690113</c:v>
                </c:pt>
                <c:pt idx="37">
                  <c:v>0.13944254744699405</c:v>
                </c:pt>
                <c:pt idx="38">
                  <c:v>0.13428635662400301</c:v>
                </c:pt>
                <c:pt idx="39">
                  <c:v>0.13099366392229803</c:v>
                </c:pt>
                <c:pt idx="40">
                  <c:v>0.12471743055239499</c:v>
                </c:pt>
                <c:pt idx="41">
                  <c:v>0.117069839881541</c:v>
                </c:pt>
                <c:pt idx="42">
                  <c:v>0.11161624320187102</c:v>
                </c:pt>
                <c:pt idx="43">
                  <c:v>0.10891315098718003</c:v>
                </c:pt>
                <c:pt idx="44">
                  <c:v>0.10640000598341103</c:v>
                </c:pt>
                <c:pt idx="45">
                  <c:v>0.10401434376538501</c:v>
                </c:pt>
                <c:pt idx="46">
                  <c:v>0.10086629166121602</c:v>
                </c:pt>
                <c:pt idx="47">
                  <c:v>9.8004240076029148E-2</c:v>
                </c:pt>
                <c:pt idx="48">
                  <c:v>9.0568547554794501E-2</c:v>
                </c:pt>
                <c:pt idx="49">
                  <c:v>8.8769748650043626E-2</c:v>
                </c:pt>
              </c:numCache>
            </c:numRef>
          </c:val>
          <c:smooth val="0"/>
        </c:ser>
        <c:ser>
          <c:idx val="1"/>
          <c:order val="1"/>
          <c:tx>
            <c:strRef>
              <c:f>data3.3!$N$4</c:f>
              <c:strCache>
                <c:ptCount val="1"/>
                <c:pt idx="0">
                  <c:v>Forecast</c:v>
                </c:pt>
              </c:strCache>
            </c:strRef>
          </c:tx>
          <c:spPr>
            <a:ln w="38100">
              <a:noFill/>
              <a:prstDash val="sysDash"/>
            </a:ln>
          </c:spPr>
          <c:marker>
            <c:symbol val="none"/>
          </c:marker>
          <c:cat>
            <c:numRef>
              <c:f>data3.3!$L$5:$L$54</c:f>
              <c:numCache>
                <c:formatCode>General</c:formatCode>
                <c:ptCount val="50"/>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numCache>
            </c:numRef>
          </c:cat>
          <c:val>
            <c:numRef>
              <c:f>data3.3!$N$5:$N$54</c:f>
              <c:numCache>
                <c:formatCode>General</c:formatCode>
                <c:ptCount val="50"/>
                <c:pt idx="20">
                  <c:v>0.20960000000000001</c:v>
                </c:pt>
                <c:pt idx="21">
                  <c:v>0.20550000000000002</c:v>
                </c:pt>
                <c:pt idx="22">
                  <c:v>0.20140000000000002</c:v>
                </c:pt>
                <c:pt idx="23">
                  <c:v>0.1973</c:v>
                </c:pt>
                <c:pt idx="24">
                  <c:v>0.19320000000000001</c:v>
                </c:pt>
                <c:pt idx="25">
                  <c:v>0.18910000000000002</c:v>
                </c:pt>
                <c:pt idx="26">
                  <c:v>0.18500000000000003</c:v>
                </c:pt>
                <c:pt idx="27">
                  <c:v>0.18090000000000003</c:v>
                </c:pt>
                <c:pt idx="28">
                  <c:v>0.17680000000000001</c:v>
                </c:pt>
                <c:pt idx="29">
                  <c:v>0.17270000000000002</c:v>
                </c:pt>
                <c:pt idx="30">
                  <c:v>0.1686</c:v>
                </c:pt>
                <c:pt idx="31">
                  <c:v>0.16450000000000001</c:v>
                </c:pt>
                <c:pt idx="32">
                  <c:v>0.16040000000000001</c:v>
                </c:pt>
                <c:pt idx="33">
                  <c:v>0.15630000000000002</c:v>
                </c:pt>
                <c:pt idx="34">
                  <c:v>0.15220000000000003</c:v>
                </c:pt>
                <c:pt idx="35">
                  <c:v>0.14810000000000001</c:v>
                </c:pt>
                <c:pt idx="36">
                  <c:v>0.14400000000000002</c:v>
                </c:pt>
                <c:pt idx="37">
                  <c:v>0.13990000000000002</c:v>
                </c:pt>
                <c:pt idx="38">
                  <c:v>0.1358</c:v>
                </c:pt>
                <c:pt idx="39">
                  <c:v>0.13170000000000001</c:v>
                </c:pt>
                <c:pt idx="40">
                  <c:v>0.12759999999999999</c:v>
                </c:pt>
                <c:pt idx="41">
                  <c:v>0.12350000000000001</c:v>
                </c:pt>
                <c:pt idx="42">
                  <c:v>0.11940000000000001</c:v>
                </c:pt>
                <c:pt idx="43">
                  <c:v>0.1153</c:v>
                </c:pt>
                <c:pt idx="44">
                  <c:v>0.11120000000000001</c:v>
                </c:pt>
                <c:pt idx="45">
                  <c:v>0.10710000000000001</c:v>
                </c:pt>
                <c:pt idx="46">
                  <c:v>0.10300000000000001</c:v>
                </c:pt>
                <c:pt idx="47">
                  <c:v>9.8900000000000418E-2</c:v>
                </c:pt>
                <c:pt idx="48">
                  <c:v>9.4800000000000204E-2</c:v>
                </c:pt>
                <c:pt idx="49">
                  <c:v>9.0700000000000211E-2</c:v>
                </c:pt>
              </c:numCache>
            </c:numRef>
          </c:val>
          <c:smooth val="0"/>
        </c:ser>
        <c:ser>
          <c:idx val="2"/>
          <c:order val="2"/>
          <c:tx>
            <c:strRef>
              <c:f>data3.3!$O$4</c:f>
              <c:strCache>
                <c:ptCount val="1"/>
                <c:pt idx="0">
                  <c:v>Fitted trendline</c:v>
                </c:pt>
              </c:strCache>
            </c:strRef>
          </c:tx>
          <c:spPr>
            <a:ln w="38100">
              <a:solidFill>
                <a:srgbClr val="D2533C">
                  <a:lumMod val="75000"/>
                </a:srgbClr>
              </a:solidFill>
              <a:prstDash val="solid"/>
            </a:ln>
          </c:spPr>
          <c:marker>
            <c:symbol val="none"/>
          </c:marker>
          <c:cat>
            <c:numRef>
              <c:f>data3.3!$L$5:$L$54</c:f>
              <c:numCache>
                <c:formatCode>General</c:formatCode>
                <c:ptCount val="50"/>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numCache>
            </c:numRef>
          </c:cat>
          <c:val>
            <c:numRef>
              <c:f>data3.3!$O$5:$O$54</c:f>
              <c:numCache>
                <c:formatCode>General</c:formatCode>
                <c:ptCount val="50"/>
                <c:pt idx="0">
                  <c:v>0.29160000000000003</c:v>
                </c:pt>
                <c:pt idx="1">
                  <c:v>0.28750000000000003</c:v>
                </c:pt>
                <c:pt idx="2">
                  <c:v>0.28340000000000004</c:v>
                </c:pt>
                <c:pt idx="3">
                  <c:v>0.27930000000000005</c:v>
                </c:pt>
                <c:pt idx="4">
                  <c:v>0.2752</c:v>
                </c:pt>
                <c:pt idx="5">
                  <c:v>0.27110000000000001</c:v>
                </c:pt>
                <c:pt idx="6">
                  <c:v>0.26700000000000002</c:v>
                </c:pt>
                <c:pt idx="7">
                  <c:v>0.26290000000000002</c:v>
                </c:pt>
                <c:pt idx="8">
                  <c:v>0.25880000000000003</c:v>
                </c:pt>
                <c:pt idx="9">
                  <c:v>0.25469999999999998</c:v>
                </c:pt>
                <c:pt idx="10">
                  <c:v>0.25059999999999999</c:v>
                </c:pt>
                <c:pt idx="11">
                  <c:v>0.24650000000000002</c:v>
                </c:pt>
                <c:pt idx="12">
                  <c:v>0.24240000000000003</c:v>
                </c:pt>
                <c:pt idx="13">
                  <c:v>0.23830000000000001</c:v>
                </c:pt>
                <c:pt idx="14">
                  <c:v>0.23420000000000002</c:v>
                </c:pt>
                <c:pt idx="15">
                  <c:v>0.2301</c:v>
                </c:pt>
                <c:pt idx="16">
                  <c:v>0.22600000000000001</c:v>
                </c:pt>
                <c:pt idx="17">
                  <c:v>0.22190000000000001</c:v>
                </c:pt>
                <c:pt idx="18">
                  <c:v>0.21780000000000002</c:v>
                </c:pt>
                <c:pt idx="19">
                  <c:v>0.21370000000000003</c:v>
                </c:pt>
              </c:numCache>
            </c:numRef>
          </c:val>
          <c:smooth val="0"/>
        </c:ser>
        <c:dLbls>
          <c:showLegendKey val="0"/>
          <c:showVal val="0"/>
          <c:showCatName val="0"/>
          <c:showSerName val="0"/>
          <c:showPercent val="0"/>
          <c:showBubbleSize val="0"/>
        </c:dLbls>
        <c:marker val="1"/>
        <c:smooth val="0"/>
        <c:axId val="91852800"/>
        <c:axId val="91854336"/>
      </c:lineChart>
      <c:catAx>
        <c:axId val="91852800"/>
        <c:scaling>
          <c:orientation val="minMax"/>
        </c:scaling>
        <c:delete val="1"/>
        <c:axPos val="b"/>
        <c:numFmt formatCode="General" sourceLinked="1"/>
        <c:majorTickMark val="out"/>
        <c:minorTickMark val="none"/>
        <c:tickLblPos val="none"/>
        <c:crossAx val="91854336"/>
        <c:crosses val="autoZero"/>
        <c:auto val="1"/>
        <c:lblAlgn val="ctr"/>
        <c:lblOffset val="100"/>
        <c:tickLblSkip val="2"/>
        <c:tickMarkSkip val="1"/>
        <c:noMultiLvlLbl val="0"/>
      </c:catAx>
      <c:valAx>
        <c:axId val="91854336"/>
        <c:scaling>
          <c:orientation val="minMax"/>
        </c:scaling>
        <c:delete val="1"/>
        <c:axPos val="l"/>
        <c:numFmt formatCode="General" sourceLinked="1"/>
        <c:majorTickMark val="out"/>
        <c:minorTickMark val="none"/>
        <c:tickLblPos val="none"/>
        <c:crossAx val="91852800"/>
        <c:crosses val="autoZero"/>
        <c:crossBetween val="between"/>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0.08333</cdr:x>
      <cdr:y>0.95094</cdr:y>
    </cdr:from>
    <cdr:to>
      <cdr:x>0.97553</cdr:x>
      <cdr:y>1</cdr:y>
    </cdr:to>
    <cdr:sp macro="" textlink="">
      <cdr:nvSpPr>
        <cdr:cNvPr id="2" name="TextBox 1"/>
        <cdr:cNvSpPr txBox="1"/>
      </cdr:nvSpPr>
      <cdr:spPr>
        <a:xfrm xmlns:a="http://schemas.openxmlformats.org/drawingml/2006/main">
          <a:off x="685800" y="5217212"/>
          <a:ext cx="7342449" cy="2691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200" i="1" dirty="0" smtClean="0">
              <a:effectLst/>
            </a:rPr>
            <a:t>Source</a:t>
          </a:r>
          <a:r>
            <a:rPr lang="en-US" sz="1200" i="1" dirty="0">
              <a:effectLst/>
            </a:rPr>
            <a:t>:</a:t>
          </a:r>
          <a:r>
            <a:rPr lang="en-US" sz="1200" dirty="0">
              <a:effectLst/>
            </a:rPr>
            <a:t> Bureau of Labor </a:t>
          </a:r>
          <a:r>
            <a:rPr lang="en-US" sz="1200" dirty="0" smtClean="0">
              <a:effectLst/>
            </a:rPr>
            <a:t>Statistics</a:t>
          </a:r>
          <a:endParaRPr lang="en-US" sz="1200" dirty="0">
            <a:effectLst/>
          </a:endParaRPr>
        </a:p>
        <a:p xmlns:a="http://schemas.openxmlformats.org/drawingml/2006/main">
          <a:endParaRPr lang="en-US" sz="12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2D7B394-E073-4E59-81DB-043B6263E67C}" type="datetimeFigureOut">
              <a:rPr lang="en-US" smtClean="0"/>
              <a:t>9/26/2017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47E73B8-353B-414A-A0B9-3C2622115136}" type="slidenum">
              <a:rPr lang="en-US" smtClean="0"/>
              <a:t>‹#›</a:t>
            </a:fld>
            <a:endParaRPr lang="en-US"/>
          </a:p>
        </p:txBody>
      </p:sp>
    </p:spTree>
    <p:extLst>
      <p:ext uri="{BB962C8B-B14F-4D97-AF65-F5344CB8AC3E}">
        <p14:creationId xmlns:p14="http://schemas.microsoft.com/office/powerpoint/2010/main" val="2185266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EF295AD-5B97-47BD-ABA4-214A8C86A43B}" type="datetimeFigureOut">
              <a:rPr lang="en-US" smtClean="0"/>
              <a:t>9/26/2017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F5473155-B6B8-4B01-97E6-BF8D045254C7}" type="slidenum">
              <a:rPr lang="en-US" smtClean="0"/>
              <a:t>‹#›</a:t>
            </a:fld>
            <a:endParaRPr lang="en-US"/>
          </a:p>
        </p:txBody>
      </p:sp>
    </p:spTree>
    <p:extLst>
      <p:ext uri="{BB962C8B-B14F-4D97-AF65-F5344CB8AC3E}">
        <p14:creationId xmlns:p14="http://schemas.microsoft.com/office/powerpoint/2010/main" val="3420468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608320" cy="3660458"/>
          </a:xfrm>
          <a:prstGeom prst="rect">
            <a:avLst/>
          </a:prstGeom>
        </p:spPr>
        <p:txBody>
          <a:bodyPr/>
          <a:lstStyle/>
          <a:p>
            <a:pPr fontAlgn="base"/>
            <a:r>
              <a:rPr lang="en-US" sz="1000">
                <a:solidFill>
                  <a:srgbClr val="000000">
                    <a:alpha val="100000"/>
                  </a:srgbClr>
                </a:solidFill>
                <a:latin typeface="Calibri"/>
              </a:rPr>
              <a:t>Source: 
U.S. Bureau of the Census
Release: 
Income and Poverty in the United States
Units: 
2015 CPI-U-RS Adjusted Dollars, Not Seasonally Adjusted
Frequency: 
          Annual
Household data are collected as of March.
As stated in the Census's "Source and Accuracy of Estimates for Income, Poverty, and Health Insurance Coverage in the United States: 2011" (http://www.census.gov/hhes/www/p60_243sa.pdf)
Estimation of Median Incomes. The Census Bureau has changed the methodology for computing median income over time. The Census Bureau has computed medians using either Pareto interpolation or linear interpolation. Currently, we are using linear interpolation to estimate all medians. Pareto interpolation assumes a decreasing density of population within an income interval, whereas linear interpolation assumes a constant density of population within an income interval. The Census Bureau calculated estimates of median income and associated standard errors for 1979 through 1987 using Pareto interpolation if the estimate was larger than $20,000 for people or $40,000 for families and households. This is because the width of the income interval containing the estimate is greater than $2,500.
We calculated estimates of median income and associated standard errors for 1976, 1977, and 1978 using Pareto interpolation if the estimate was larger than $12,000 for people or $18,000 for families and households. This is because the width of the income interval containing the estimate is greater than $1,000. All other estimates of median income and associated standard errors for 1976 through 2011 (2012 ASEC) and almost all of the estimates of median income and associated standard errors for 1975 and earlier were calculated using linear interpolation.
Thus, use caution when comparing median incomes above $12,000 for people or $18,000 for families and households for different years. Median incomes below those levels are more comparable from year to year since they have always been calculated using linear interpolation. For an indication of the comparability of medians calculated using Pareto interpolation with medians calculated using linear interpolation, see Series P-60, Number 114, Money Income in 1976 of Families and Persons in the United States (www2.census.gov/prod2/popscan/p60-114.pdf).
U.S. Bureau of the Census, 
      Real Median Household Income in the United States [MEHOINUSA672N], 
      retrieved from FRED, 
      Federal Reserve Bank of St. Louis; 
      https://fred.stlouisfed.org/series/MEHOINUSA672N, 
      September 13, 2017.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73155-B6B8-4B01-97E6-BF8D045254C7}" type="slidenum">
              <a:rPr lang="en-US" smtClean="0"/>
              <a:t>24</a:t>
            </a:fld>
            <a:endParaRPr lang="en-US"/>
          </a:p>
        </p:txBody>
      </p:sp>
    </p:spTree>
    <p:extLst>
      <p:ext uri="{BB962C8B-B14F-4D97-AF65-F5344CB8AC3E}">
        <p14:creationId xmlns:p14="http://schemas.microsoft.com/office/powerpoint/2010/main" val="242684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7C02BA-01BE-42D1-9A2E-2DDE28D0008F}" type="slidenum">
              <a:rPr lang="en-ZA" smtClean="0"/>
              <a:t>45</a:t>
            </a:fld>
            <a:endParaRPr lang="en-ZA"/>
          </a:p>
        </p:txBody>
      </p:sp>
    </p:spTree>
    <p:extLst>
      <p:ext uri="{BB962C8B-B14F-4D97-AF65-F5344CB8AC3E}">
        <p14:creationId xmlns:p14="http://schemas.microsoft.com/office/powerpoint/2010/main" val="3693031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BFA61F-DFBB-4E7C-ADDF-E7E7DBFB536E}" type="datetime1">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77272-7F0D-4D88-A49C-E33188C27637}" type="slidenum">
              <a:rPr lang="en-US" smtClean="0"/>
              <a:t>‹#›</a:t>
            </a:fld>
            <a:endParaRPr lang="en-US"/>
          </a:p>
        </p:txBody>
      </p:sp>
    </p:spTree>
    <p:extLst>
      <p:ext uri="{BB962C8B-B14F-4D97-AF65-F5344CB8AC3E}">
        <p14:creationId xmlns:p14="http://schemas.microsoft.com/office/powerpoint/2010/main" val="2742269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A93C2A-67AA-454F-936E-BEC1B762CB4D}" type="datetime1">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77272-7F0D-4D88-A49C-E33188C27637}" type="slidenum">
              <a:rPr lang="en-US" smtClean="0"/>
              <a:t>‹#›</a:t>
            </a:fld>
            <a:endParaRPr lang="en-US"/>
          </a:p>
        </p:txBody>
      </p:sp>
    </p:spTree>
    <p:extLst>
      <p:ext uri="{BB962C8B-B14F-4D97-AF65-F5344CB8AC3E}">
        <p14:creationId xmlns:p14="http://schemas.microsoft.com/office/powerpoint/2010/main" val="1226204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A3DB52-5481-4003-A436-56C169CB81C7}" type="datetime1">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77272-7F0D-4D88-A49C-E33188C27637}" type="slidenum">
              <a:rPr lang="en-US" smtClean="0"/>
              <a:t>‹#›</a:t>
            </a:fld>
            <a:endParaRPr lang="en-US"/>
          </a:p>
        </p:txBody>
      </p:sp>
    </p:spTree>
    <p:extLst>
      <p:ext uri="{BB962C8B-B14F-4D97-AF65-F5344CB8AC3E}">
        <p14:creationId xmlns:p14="http://schemas.microsoft.com/office/powerpoint/2010/main" val="127518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4639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EF7E06-5879-41DE-9458-627BC3C2DB38}" type="datetime1">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77272-7F0D-4D88-A49C-E33188C27637}" type="slidenum">
              <a:rPr lang="en-US" smtClean="0"/>
              <a:t>‹#›</a:t>
            </a:fld>
            <a:endParaRPr lang="en-US"/>
          </a:p>
        </p:txBody>
      </p:sp>
    </p:spTree>
    <p:extLst>
      <p:ext uri="{BB962C8B-B14F-4D97-AF65-F5344CB8AC3E}">
        <p14:creationId xmlns:p14="http://schemas.microsoft.com/office/powerpoint/2010/main" val="3143714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E770D8-3510-41A1-861E-7DC47A754D0A}" type="datetime1">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77272-7F0D-4D88-A49C-E33188C27637}" type="slidenum">
              <a:rPr lang="en-US" smtClean="0"/>
              <a:t>‹#›</a:t>
            </a:fld>
            <a:endParaRPr lang="en-US"/>
          </a:p>
        </p:txBody>
      </p:sp>
    </p:spTree>
    <p:extLst>
      <p:ext uri="{BB962C8B-B14F-4D97-AF65-F5344CB8AC3E}">
        <p14:creationId xmlns:p14="http://schemas.microsoft.com/office/powerpoint/2010/main" val="1930615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10966D-2DB6-4907-981B-2073E6C8855F}" type="datetime1">
              <a:rPr lang="en-US" smtClean="0"/>
              <a:t>9/26/2017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77272-7F0D-4D88-A49C-E33188C27637}" type="slidenum">
              <a:rPr lang="en-US" smtClean="0"/>
              <a:t>‹#›</a:t>
            </a:fld>
            <a:endParaRPr lang="en-US"/>
          </a:p>
        </p:txBody>
      </p:sp>
    </p:spTree>
    <p:extLst>
      <p:ext uri="{BB962C8B-B14F-4D97-AF65-F5344CB8AC3E}">
        <p14:creationId xmlns:p14="http://schemas.microsoft.com/office/powerpoint/2010/main" val="2875958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E60E94-7037-471E-8BC3-536B3F8E9B26}" type="datetime1">
              <a:rPr lang="en-US" smtClean="0"/>
              <a:t>9/26/2017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677272-7F0D-4D88-A49C-E33188C27637}" type="slidenum">
              <a:rPr lang="en-US" smtClean="0"/>
              <a:t>‹#›</a:t>
            </a:fld>
            <a:endParaRPr lang="en-US"/>
          </a:p>
        </p:txBody>
      </p:sp>
    </p:spTree>
    <p:extLst>
      <p:ext uri="{BB962C8B-B14F-4D97-AF65-F5344CB8AC3E}">
        <p14:creationId xmlns:p14="http://schemas.microsoft.com/office/powerpoint/2010/main" val="2600137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CB518D-8C2A-44A6-9A0F-0F52EFE56BE4}" type="datetime1">
              <a:rPr lang="en-US" smtClean="0"/>
              <a:t>9/26/2017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677272-7F0D-4D88-A49C-E33188C27637}" type="slidenum">
              <a:rPr lang="en-US" smtClean="0"/>
              <a:t>‹#›</a:t>
            </a:fld>
            <a:endParaRPr lang="en-US"/>
          </a:p>
        </p:txBody>
      </p:sp>
    </p:spTree>
    <p:extLst>
      <p:ext uri="{BB962C8B-B14F-4D97-AF65-F5344CB8AC3E}">
        <p14:creationId xmlns:p14="http://schemas.microsoft.com/office/powerpoint/2010/main" val="2982420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45AE76-CAC9-498F-9A38-6AEC0081D788}" type="datetime1">
              <a:rPr lang="en-US" smtClean="0"/>
              <a:t>9/26/2017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677272-7F0D-4D88-A49C-E33188C27637}" type="slidenum">
              <a:rPr lang="en-US" smtClean="0"/>
              <a:t>‹#›</a:t>
            </a:fld>
            <a:endParaRPr lang="en-US"/>
          </a:p>
        </p:txBody>
      </p:sp>
    </p:spTree>
    <p:extLst>
      <p:ext uri="{BB962C8B-B14F-4D97-AF65-F5344CB8AC3E}">
        <p14:creationId xmlns:p14="http://schemas.microsoft.com/office/powerpoint/2010/main" val="1687445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5CCA5E-CAFA-4394-9B17-4D5946AEDBA8}" type="datetime1">
              <a:rPr lang="en-US" smtClean="0"/>
              <a:t>9/26/2017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77272-7F0D-4D88-A49C-E33188C27637}" type="slidenum">
              <a:rPr lang="en-US" smtClean="0"/>
              <a:t>‹#›</a:t>
            </a:fld>
            <a:endParaRPr lang="en-US"/>
          </a:p>
        </p:txBody>
      </p:sp>
    </p:spTree>
    <p:extLst>
      <p:ext uri="{BB962C8B-B14F-4D97-AF65-F5344CB8AC3E}">
        <p14:creationId xmlns:p14="http://schemas.microsoft.com/office/powerpoint/2010/main" val="2533972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46466C-D56C-45F4-A679-8A3758E1D747}" type="datetime1">
              <a:rPr lang="en-US" smtClean="0"/>
              <a:t>9/26/2017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77272-7F0D-4D88-A49C-E33188C27637}" type="slidenum">
              <a:rPr lang="en-US" smtClean="0"/>
              <a:t>‹#›</a:t>
            </a:fld>
            <a:endParaRPr lang="en-US"/>
          </a:p>
        </p:txBody>
      </p:sp>
    </p:spTree>
    <p:extLst>
      <p:ext uri="{BB962C8B-B14F-4D97-AF65-F5344CB8AC3E}">
        <p14:creationId xmlns:p14="http://schemas.microsoft.com/office/powerpoint/2010/main" val="3783507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799D3-48FC-4AC5-8486-73841A83D572}" type="datetime1">
              <a:rPr lang="en-US" smtClean="0"/>
              <a:t>9/26/2017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77272-7F0D-4D88-A49C-E33188C27637}" type="slidenum">
              <a:rPr lang="en-US" smtClean="0"/>
              <a:t>‹#›</a:t>
            </a:fld>
            <a:endParaRPr lang="en-US"/>
          </a:p>
        </p:txBody>
      </p:sp>
    </p:spTree>
    <p:extLst>
      <p:ext uri="{BB962C8B-B14F-4D97-AF65-F5344CB8AC3E}">
        <p14:creationId xmlns:p14="http://schemas.microsoft.com/office/powerpoint/2010/main" val="1870357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0.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fred.stlouisfed.org/graph/?g=eVo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piie.com/blogs/trade-investment-policy-watch/public-comment-trump-administration-report-significant-trade"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fred.stlouisfed.org/graph/?g=f37o"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92175"/>
            <a:ext cx="8458200" cy="1470025"/>
          </a:xfrm>
        </p:spPr>
        <p:txBody>
          <a:bodyPr>
            <a:normAutofit fontScale="90000"/>
          </a:bodyPr>
          <a:lstStyle/>
          <a:p>
            <a:r>
              <a:rPr lang="en-US" sz="4900" i="1" dirty="0" smtClean="0"/>
              <a:t>Inequality in America: </a:t>
            </a:r>
            <a:r>
              <a:rPr lang="en-US" i="1" dirty="0" smtClean="0"/>
              <a:t/>
            </a:r>
            <a:br>
              <a:rPr lang="en-US" i="1" dirty="0" smtClean="0"/>
            </a:br>
            <a:r>
              <a:rPr lang="en-US" i="1" dirty="0" smtClean="0"/>
              <a:t>Achieving </a:t>
            </a:r>
            <a:r>
              <a:rPr lang="en-US" i="1" dirty="0" smtClean="0"/>
              <a:t>An Economy </a:t>
            </a:r>
            <a:br>
              <a:rPr lang="en-US" i="1" dirty="0" smtClean="0"/>
            </a:br>
            <a:r>
              <a:rPr lang="en-US" i="1" dirty="0" smtClean="0"/>
              <a:t>That Works for </a:t>
            </a:r>
            <a:r>
              <a:rPr lang="en-US" i="1" dirty="0" smtClean="0"/>
              <a:t>All</a:t>
            </a:r>
            <a:endParaRPr lang="en-US" sz="3600" dirty="0">
              <a:solidFill>
                <a:schemeClr val="tx1">
                  <a:lumMod val="65000"/>
                  <a:lumOff val="35000"/>
                </a:schemeClr>
              </a:solidFill>
            </a:endParaRPr>
          </a:p>
        </p:txBody>
      </p:sp>
      <p:sp>
        <p:nvSpPr>
          <p:cNvPr id="3" name="Subtitle 2"/>
          <p:cNvSpPr>
            <a:spLocks noGrp="1"/>
          </p:cNvSpPr>
          <p:nvPr>
            <p:ph type="subTitle" idx="1"/>
          </p:nvPr>
        </p:nvSpPr>
        <p:spPr>
          <a:xfrm>
            <a:off x="533400" y="2895600"/>
            <a:ext cx="7848600" cy="3657600"/>
          </a:xfrm>
        </p:spPr>
        <p:txBody>
          <a:bodyPr>
            <a:normAutofit fontScale="62500" lnSpcReduction="20000"/>
          </a:bodyPr>
          <a:lstStyle/>
          <a:p>
            <a:r>
              <a:rPr lang="en-US" sz="7600" dirty="0" smtClean="0">
                <a:solidFill>
                  <a:schemeClr val="tx1">
                    <a:lumMod val="65000"/>
                    <a:lumOff val="35000"/>
                  </a:schemeClr>
                </a:solidFill>
              </a:rPr>
              <a:t>Jeffrey Frankel</a:t>
            </a:r>
          </a:p>
          <a:p>
            <a:r>
              <a:rPr lang="en-US" sz="4000" dirty="0" smtClean="0">
                <a:solidFill>
                  <a:schemeClr val="tx1">
                    <a:lumMod val="65000"/>
                    <a:lumOff val="35000"/>
                  </a:schemeClr>
                </a:solidFill>
              </a:rPr>
              <a:t>Harpel Professor of Capital Formation &amp; Growth</a:t>
            </a:r>
            <a:r>
              <a:rPr lang="en-US" sz="4400" dirty="0" smtClean="0">
                <a:solidFill>
                  <a:schemeClr val="tx1">
                    <a:lumMod val="65000"/>
                    <a:lumOff val="35000"/>
                  </a:schemeClr>
                </a:solidFill>
              </a:rPr>
              <a:t/>
            </a:r>
            <a:br>
              <a:rPr lang="en-US" sz="4400" dirty="0" smtClean="0">
                <a:solidFill>
                  <a:schemeClr val="tx1">
                    <a:lumMod val="65000"/>
                    <a:lumOff val="35000"/>
                  </a:schemeClr>
                </a:solidFill>
              </a:rPr>
            </a:br>
            <a:r>
              <a:rPr lang="en-US" sz="4400" dirty="0" smtClean="0">
                <a:solidFill>
                  <a:schemeClr val="tx1">
                    <a:lumMod val="65000"/>
                    <a:lumOff val="35000"/>
                  </a:schemeClr>
                </a:solidFill>
              </a:rPr>
              <a:t/>
            </a:r>
            <a:br>
              <a:rPr lang="en-US" sz="4400" dirty="0" smtClean="0">
                <a:solidFill>
                  <a:schemeClr val="tx1">
                    <a:lumMod val="65000"/>
                    <a:lumOff val="35000"/>
                  </a:schemeClr>
                </a:solidFill>
              </a:rPr>
            </a:br>
            <a:r>
              <a:rPr lang="en-US" sz="4400" dirty="0" smtClean="0">
                <a:solidFill>
                  <a:schemeClr val="tx1">
                    <a:lumMod val="65000"/>
                    <a:lumOff val="35000"/>
                  </a:schemeClr>
                </a:solidFill>
              </a:rPr>
              <a:t/>
            </a:r>
            <a:br>
              <a:rPr lang="en-US" sz="4400" dirty="0" smtClean="0">
                <a:solidFill>
                  <a:schemeClr val="tx1">
                    <a:lumMod val="65000"/>
                    <a:lumOff val="35000"/>
                  </a:schemeClr>
                </a:solidFill>
              </a:rPr>
            </a:br>
            <a:endParaRPr lang="en-US" sz="4400" dirty="0" smtClean="0">
              <a:solidFill>
                <a:schemeClr val="tx1">
                  <a:lumMod val="65000"/>
                  <a:lumOff val="35000"/>
                </a:schemeClr>
              </a:solidFill>
            </a:endParaRPr>
          </a:p>
          <a:p>
            <a:r>
              <a:rPr lang="en-US" sz="5800" dirty="0" smtClean="0">
                <a:solidFill>
                  <a:schemeClr val="tx1">
                    <a:lumMod val="65000"/>
                    <a:lumOff val="35000"/>
                  </a:schemeClr>
                </a:solidFill>
              </a:rPr>
              <a:t>Economic Policy Forum, </a:t>
            </a:r>
            <a:br>
              <a:rPr lang="en-US" sz="5800" dirty="0" smtClean="0">
                <a:solidFill>
                  <a:schemeClr val="tx1">
                    <a:lumMod val="65000"/>
                    <a:lumOff val="35000"/>
                  </a:schemeClr>
                </a:solidFill>
              </a:rPr>
            </a:br>
            <a:r>
              <a:rPr lang="en-US" sz="5800" dirty="0" smtClean="0">
                <a:solidFill>
                  <a:schemeClr val="tx1">
                    <a:lumMod val="65000"/>
                    <a:lumOff val="35000"/>
                  </a:schemeClr>
                </a:solidFill>
              </a:rPr>
              <a:t>Northeastern University</a:t>
            </a:r>
            <a:br>
              <a:rPr lang="en-US" sz="5800" dirty="0" smtClean="0">
                <a:solidFill>
                  <a:schemeClr val="tx1">
                    <a:lumMod val="65000"/>
                    <a:lumOff val="35000"/>
                  </a:schemeClr>
                </a:solidFill>
              </a:rPr>
            </a:br>
            <a:r>
              <a:rPr lang="en-US" sz="5100" dirty="0" smtClean="0">
                <a:solidFill>
                  <a:schemeClr val="tx1">
                    <a:lumMod val="65000"/>
                    <a:lumOff val="35000"/>
                  </a:schemeClr>
                </a:solidFill>
              </a:rPr>
              <a:t>September 28, 2017</a:t>
            </a:r>
            <a:endParaRPr lang="en-US" sz="5100" dirty="0">
              <a:solidFill>
                <a:schemeClr val="tx1">
                  <a:lumMod val="65000"/>
                  <a:lumOff val="35000"/>
                </a:schemeClr>
              </a:solidFill>
            </a:endParaRPr>
          </a:p>
          <a:p>
            <a:endParaRPr lang="en-US" sz="4100" dirty="0"/>
          </a:p>
          <a:p>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5697" y="3962400"/>
            <a:ext cx="283845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18677272-7F0D-4D88-A49C-E33188C27637}" type="slidenum">
              <a:rPr lang="en-US" smtClean="0"/>
              <a:t>1</a:t>
            </a:fld>
            <a:endParaRPr lang="en-US" dirty="0"/>
          </a:p>
        </p:txBody>
      </p:sp>
    </p:spTree>
    <p:extLst>
      <p:ext uri="{BB962C8B-B14F-4D97-AF65-F5344CB8AC3E}">
        <p14:creationId xmlns:p14="http://schemas.microsoft.com/office/powerpoint/2010/main" val="1805252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391400" cy="1143000"/>
          </a:xfrm>
        </p:spPr>
        <p:txBody>
          <a:bodyPr>
            <a:normAutofit/>
          </a:bodyPr>
          <a:lstStyle/>
          <a:p>
            <a:r>
              <a:rPr lang="en-US" sz="3100" dirty="0" smtClean="0"/>
              <a:t>1. </a:t>
            </a:r>
            <a:r>
              <a:rPr lang="en-US" sz="3100" dirty="0"/>
              <a:t>Trade </a:t>
            </a:r>
            <a:r>
              <a:rPr lang="en-US" sz="3100" dirty="0" smtClean="0"/>
              <a:t>may </a:t>
            </a:r>
            <a:r>
              <a:rPr lang="en-US" sz="3100" dirty="0"/>
              <a:t>play a </a:t>
            </a:r>
            <a:r>
              <a:rPr lang="en-US" sz="3100" dirty="0" smtClean="0"/>
              <a:t>role</a:t>
            </a:r>
            <a:endParaRPr lang="en-US" sz="3100" dirty="0"/>
          </a:p>
        </p:txBody>
      </p:sp>
      <p:sp>
        <p:nvSpPr>
          <p:cNvPr id="3" name="Content Placeholder 2"/>
          <p:cNvSpPr>
            <a:spLocks noGrp="1"/>
          </p:cNvSpPr>
          <p:nvPr>
            <p:ph idx="1"/>
          </p:nvPr>
        </p:nvSpPr>
        <p:spPr>
          <a:xfrm>
            <a:off x="457200" y="2133600"/>
            <a:ext cx="8229600" cy="4525963"/>
          </a:xfrm>
        </p:spPr>
        <p:txBody>
          <a:bodyPr>
            <a:normAutofit fontScale="92500"/>
          </a:bodyPr>
          <a:lstStyle/>
          <a:p>
            <a:r>
              <a:rPr lang="en-US" sz="3000" dirty="0" smtClean="0"/>
              <a:t>Import competition certainly has hurt some sectors,</a:t>
            </a:r>
          </a:p>
          <a:p>
            <a:pPr lvl="1"/>
            <a:r>
              <a:rPr lang="en-US" dirty="0" smtClean="0"/>
              <a:t>such as clothing &amp; steel.</a:t>
            </a:r>
            <a:r>
              <a:rPr lang="en-US" sz="1800" dirty="0" smtClean="0"/>
              <a:t/>
            </a:r>
            <a:br>
              <a:rPr lang="en-US" sz="1800" dirty="0" smtClean="0"/>
            </a:br>
            <a:endParaRPr lang="en-US" sz="1800" dirty="0" smtClean="0"/>
          </a:p>
          <a:p>
            <a:r>
              <a:rPr lang="en-US" sz="3000" dirty="0" smtClean="0"/>
              <a:t>But trade also has benefits:</a:t>
            </a:r>
          </a:p>
          <a:p>
            <a:pPr lvl="1"/>
            <a:r>
              <a:rPr lang="en-US" dirty="0" smtClean="0"/>
              <a:t>Imports lower costs to consumers, </a:t>
            </a:r>
            <a:br>
              <a:rPr lang="en-US" dirty="0" smtClean="0"/>
            </a:br>
            <a:r>
              <a:rPr lang="en-US" dirty="0" smtClean="0"/>
              <a:t>especially low-income consumers.</a:t>
            </a:r>
          </a:p>
          <a:p>
            <a:pPr lvl="1"/>
            <a:r>
              <a:rPr lang="en-US" dirty="0" smtClean="0"/>
              <a:t>Imported components keep costs low for US firms,</a:t>
            </a:r>
          </a:p>
          <a:p>
            <a:pPr lvl="2"/>
            <a:r>
              <a:rPr lang="en-US" dirty="0" smtClean="0"/>
              <a:t>e.g., allowing US autos to remain globally competitive.</a:t>
            </a:r>
          </a:p>
          <a:p>
            <a:pPr lvl="1"/>
            <a:r>
              <a:rPr lang="en-US" dirty="0"/>
              <a:t>Exports create new jobs</a:t>
            </a:r>
          </a:p>
          <a:p>
            <a:pPr lvl="2"/>
            <a:r>
              <a:rPr lang="en-US" dirty="0" smtClean="0"/>
              <a:t>which </a:t>
            </a:r>
            <a:r>
              <a:rPr lang="en-US" dirty="0"/>
              <a:t>tend to pay </a:t>
            </a:r>
            <a:r>
              <a:rPr lang="en-US" dirty="0" smtClean="0"/>
              <a:t>12% more </a:t>
            </a:r>
            <a:r>
              <a:rPr lang="en-US" dirty="0"/>
              <a:t>than average jobs</a:t>
            </a:r>
            <a:r>
              <a:rPr lang="en-US" dirty="0" smtClean="0"/>
              <a:t>.</a:t>
            </a:r>
          </a:p>
        </p:txBody>
      </p:sp>
      <p:sp>
        <p:nvSpPr>
          <p:cNvPr id="4" name="Slide Number Placeholder 3"/>
          <p:cNvSpPr>
            <a:spLocks noGrp="1"/>
          </p:cNvSpPr>
          <p:nvPr>
            <p:ph type="sldNum" sz="quarter" idx="12"/>
          </p:nvPr>
        </p:nvSpPr>
        <p:spPr/>
        <p:txBody>
          <a:bodyPr/>
          <a:lstStyle/>
          <a:p>
            <a:fld id="{18677272-7F0D-4D88-A49C-E33188C27637}" type="slidenum">
              <a:rPr lang="en-US" smtClean="0"/>
              <a:t>10</a:t>
            </a:fld>
            <a:endParaRPr lang="en-US"/>
          </a:p>
        </p:txBody>
      </p:sp>
      <p:pic>
        <p:nvPicPr>
          <p:cNvPr id="1026" name="Picture 2" descr="Image result for international tra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762000"/>
            <a:ext cx="2456985" cy="1228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44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rmAutofit/>
          </a:bodyPr>
          <a:lstStyle/>
          <a:p>
            <a:r>
              <a:rPr lang="en-US" sz="3000" dirty="0" smtClean="0"/>
              <a:t>2. Technology raises demand for “skilled”</a:t>
            </a:r>
            <a:r>
              <a:rPr lang="en-US" sz="1400" dirty="0" smtClean="0"/>
              <a:t> </a:t>
            </a:r>
            <a:r>
              <a:rPr lang="en-US" sz="2400" dirty="0" smtClean="0"/>
              <a:t>vs.</a:t>
            </a:r>
            <a:r>
              <a:rPr lang="en-US" sz="1400" dirty="0" smtClean="0"/>
              <a:t> </a:t>
            </a:r>
            <a:r>
              <a:rPr lang="en-US" sz="3000" dirty="0" smtClean="0"/>
              <a:t>“unskilled” workers, as shown </a:t>
            </a:r>
            <a:r>
              <a:rPr lang="en-US" sz="3000" dirty="0"/>
              <a:t>by </a:t>
            </a:r>
            <a:r>
              <a:rPr lang="en-US" sz="3000" dirty="0" smtClean="0"/>
              <a:t>widening wage gap</a:t>
            </a:r>
            <a:r>
              <a:rPr lang="en-US" sz="2800" dirty="0" smtClean="0"/>
              <a:t>.</a:t>
            </a:r>
            <a:endParaRPr lang="en-US" sz="2800" dirty="0"/>
          </a:p>
        </p:txBody>
      </p:sp>
      <p:sp>
        <p:nvSpPr>
          <p:cNvPr id="3" name="Slide Number Placeholder 2"/>
          <p:cNvSpPr>
            <a:spLocks noGrp="1"/>
          </p:cNvSpPr>
          <p:nvPr>
            <p:ph type="sldNum" sz="quarter" idx="12"/>
          </p:nvPr>
        </p:nvSpPr>
        <p:spPr/>
        <p:txBody>
          <a:bodyPr/>
          <a:lstStyle/>
          <a:p>
            <a:fld id="{18677272-7F0D-4D88-A49C-E33188C27637}" type="slidenum">
              <a:rPr lang="en-US" smtClean="0"/>
              <a:t>11</a:t>
            </a:fld>
            <a:endParaRPr lang="en-US"/>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799"/>
            <a:ext cx="8305800" cy="5256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5799125" y="6626423"/>
            <a:ext cx="2811475" cy="307777"/>
          </a:xfrm>
          <a:prstGeom prst="rect">
            <a:avLst/>
          </a:prstGeom>
        </p:spPr>
        <p:txBody>
          <a:bodyPr wrap="none">
            <a:spAutoFit/>
          </a:bodyPr>
          <a:lstStyle/>
          <a:p>
            <a:r>
              <a:rPr lang="en-US" sz="1200" dirty="0" smtClean="0">
                <a:solidFill>
                  <a:schemeClr val="tx1">
                    <a:lumMod val="95000"/>
                    <a:lumOff val="5000"/>
                  </a:schemeClr>
                </a:solidFill>
              </a:rPr>
              <a:t>Jason Furman, CEA, Oct. 17, 2016, Fig.10</a:t>
            </a:r>
            <a:r>
              <a:rPr lang="en-US" sz="1400" dirty="0" smtClean="0">
                <a:solidFill>
                  <a:schemeClr val="tx1">
                    <a:lumMod val="95000"/>
                    <a:lumOff val="5000"/>
                  </a:schemeClr>
                </a:solidFill>
              </a:rPr>
              <a:t>. </a:t>
            </a:r>
            <a:endParaRPr lang="en-US" sz="1400" dirty="0"/>
          </a:p>
        </p:txBody>
      </p:sp>
      <p:cxnSp>
        <p:nvCxnSpPr>
          <p:cNvPr id="14" name="Straight Arrow Connector 13"/>
          <p:cNvCxnSpPr/>
          <p:nvPr/>
        </p:nvCxnSpPr>
        <p:spPr>
          <a:xfrm flipV="1">
            <a:off x="1752600" y="2590800"/>
            <a:ext cx="6324600" cy="228560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4" descr="http://s.wsj.net/public/resources/images/DE-AW749_vw_usa_G_201309181515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2957" y="3973551"/>
            <a:ext cx="3087210" cy="2060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3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68362"/>
          </a:xfrm>
        </p:spPr>
        <p:txBody>
          <a:bodyPr>
            <a:normAutofit/>
          </a:bodyPr>
          <a:lstStyle/>
          <a:p>
            <a:r>
              <a:rPr lang="en-US" sz="2800" dirty="0" smtClean="0"/>
              <a:t>3. The trend in years of education slowed during 1981-2012.</a:t>
            </a:r>
            <a:endParaRPr 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742" y="1905000"/>
            <a:ext cx="7479858" cy="4799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979584" y="6550223"/>
            <a:ext cx="2800254" cy="276999"/>
          </a:xfrm>
          <a:prstGeom prst="rect">
            <a:avLst/>
          </a:prstGeom>
        </p:spPr>
        <p:txBody>
          <a:bodyPr wrap="none">
            <a:spAutoFit/>
          </a:bodyPr>
          <a:lstStyle/>
          <a:p>
            <a:r>
              <a:rPr lang="en-US" sz="1200" dirty="0" smtClean="0">
                <a:solidFill>
                  <a:schemeClr val="tx1">
                    <a:lumMod val="95000"/>
                    <a:lumOff val="5000"/>
                  </a:schemeClr>
                </a:solidFill>
              </a:rPr>
              <a:t>Jason Furman, CEA, Oct. 17, 2016, Fig.11. </a:t>
            </a:r>
            <a:endParaRPr lang="en-US" sz="1200" dirty="0"/>
          </a:p>
        </p:txBody>
      </p:sp>
      <p:sp>
        <p:nvSpPr>
          <p:cNvPr id="7" name="Rectangle 6"/>
          <p:cNvSpPr/>
          <p:nvPr/>
        </p:nvSpPr>
        <p:spPr>
          <a:xfrm>
            <a:off x="6140604" y="3549804"/>
            <a:ext cx="1869294" cy="861774"/>
          </a:xfrm>
          <a:prstGeom prst="rect">
            <a:avLst/>
          </a:prstGeom>
          <a:solidFill>
            <a:schemeClr val="bg1"/>
          </a:solidFill>
        </p:spPr>
        <p:txBody>
          <a:bodyPr wrap="none">
            <a:spAutoFit/>
          </a:bodyPr>
          <a:lstStyle/>
          <a:p>
            <a:pPr algn="ctr"/>
            <a:r>
              <a:rPr lang="en-US" b="1" dirty="0" smtClean="0">
                <a:solidFill>
                  <a:schemeClr val="accent6">
                    <a:lumMod val="75000"/>
                  </a:schemeClr>
                </a:solidFill>
              </a:rPr>
              <a:t>Trend</a:t>
            </a:r>
            <a:br>
              <a:rPr lang="en-US" b="1" dirty="0" smtClean="0">
                <a:solidFill>
                  <a:schemeClr val="accent6">
                    <a:lumMod val="75000"/>
                  </a:schemeClr>
                </a:solidFill>
              </a:rPr>
            </a:br>
            <a:r>
              <a:rPr lang="en-US" b="1" dirty="0" smtClean="0">
                <a:solidFill>
                  <a:schemeClr val="accent6">
                    <a:lumMod val="75000"/>
                  </a:schemeClr>
                </a:solidFill>
              </a:rPr>
              <a:t>1981 – 2012</a:t>
            </a:r>
            <a:r>
              <a:rPr lang="en-US" sz="1400" b="1" dirty="0" smtClean="0">
                <a:solidFill>
                  <a:schemeClr val="accent6">
                    <a:lumMod val="75000"/>
                  </a:schemeClr>
                </a:solidFill>
              </a:rPr>
              <a:t/>
            </a:r>
            <a:br>
              <a:rPr lang="en-US" sz="1400" b="1" dirty="0" smtClean="0">
                <a:solidFill>
                  <a:schemeClr val="accent6">
                    <a:lumMod val="75000"/>
                  </a:schemeClr>
                </a:solidFill>
              </a:rPr>
            </a:br>
            <a:r>
              <a:rPr lang="en-US" sz="1400" dirty="0" smtClean="0">
                <a:solidFill>
                  <a:schemeClr val="accent6">
                    <a:lumMod val="75000"/>
                  </a:schemeClr>
                </a:solidFill>
              </a:rPr>
              <a:t>= 1951+30 to 1982+30.</a:t>
            </a:r>
            <a:endParaRPr lang="en-US" sz="1400" dirty="0">
              <a:solidFill>
                <a:schemeClr val="accent6">
                  <a:lumMod val="75000"/>
                </a:schemeClr>
              </a:solidFill>
            </a:endParaRPr>
          </a:p>
        </p:txBody>
      </p:sp>
      <p:sp>
        <p:nvSpPr>
          <p:cNvPr id="8" name="Rectangle 7"/>
          <p:cNvSpPr/>
          <p:nvPr/>
        </p:nvSpPr>
        <p:spPr>
          <a:xfrm>
            <a:off x="2267808" y="3405426"/>
            <a:ext cx="2021694" cy="861774"/>
          </a:xfrm>
          <a:prstGeom prst="rect">
            <a:avLst/>
          </a:prstGeom>
          <a:solidFill>
            <a:schemeClr val="bg1"/>
          </a:solidFill>
          <a:ln>
            <a:noFill/>
          </a:ln>
        </p:spPr>
        <p:txBody>
          <a:bodyPr wrap="square">
            <a:spAutoFit/>
          </a:bodyPr>
          <a:lstStyle/>
          <a:p>
            <a:pPr algn="ctr"/>
            <a:r>
              <a:rPr lang="en-US" b="1" dirty="0" smtClean="0">
                <a:solidFill>
                  <a:srgbClr val="0070C0"/>
                </a:solidFill>
              </a:rPr>
              <a:t>Trend</a:t>
            </a:r>
            <a:br>
              <a:rPr lang="en-US" b="1" dirty="0" smtClean="0">
                <a:solidFill>
                  <a:srgbClr val="0070C0"/>
                </a:solidFill>
              </a:rPr>
            </a:br>
            <a:r>
              <a:rPr lang="en-US" b="1" dirty="0" smtClean="0">
                <a:solidFill>
                  <a:srgbClr val="0070C0"/>
                </a:solidFill>
              </a:rPr>
              <a:t>1906 – 1981</a:t>
            </a:r>
            <a:r>
              <a:rPr lang="en-US" sz="1400" b="1" dirty="0" smtClean="0">
                <a:solidFill>
                  <a:srgbClr val="0070C0"/>
                </a:solidFill>
              </a:rPr>
              <a:t/>
            </a:r>
            <a:br>
              <a:rPr lang="en-US" sz="1400" b="1" dirty="0" smtClean="0">
                <a:solidFill>
                  <a:srgbClr val="0070C0"/>
                </a:solidFill>
              </a:rPr>
            </a:br>
            <a:r>
              <a:rPr lang="en-US" sz="1400" dirty="0" smtClean="0">
                <a:solidFill>
                  <a:srgbClr val="0070C0"/>
                </a:solidFill>
              </a:rPr>
              <a:t>= 1876+30 to 1951+30.</a:t>
            </a:r>
            <a:endParaRPr lang="en-US" sz="1400" dirty="0">
              <a:solidFill>
                <a:srgbClr val="0070C0"/>
              </a:solidFill>
            </a:endParaRPr>
          </a:p>
        </p:txBody>
      </p:sp>
      <p:sp>
        <p:nvSpPr>
          <p:cNvPr id="4" name="Rectangle 3"/>
          <p:cNvSpPr/>
          <p:nvPr/>
        </p:nvSpPr>
        <p:spPr>
          <a:xfrm>
            <a:off x="457200" y="1459468"/>
            <a:ext cx="8305800" cy="369332"/>
          </a:xfrm>
          <a:prstGeom prst="rect">
            <a:avLst/>
          </a:prstGeom>
        </p:spPr>
        <p:txBody>
          <a:bodyPr wrap="square">
            <a:spAutoFit/>
          </a:bodyPr>
          <a:lstStyle/>
          <a:p>
            <a:r>
              <a:rPr lang="en-US" dirty="0" smtClean="0"/>
              <a:t>Average Years of Schooling at Age 30, U.S. Native-Born, by Year of Birth, 1876-1982</a:t>
            </a:r>
            <a:endParaRPr lang="en-US" dirty="0"/>
          </a:p>
        </p:txBody>
      </p:sp>
      <p:cxnSp>
        <p:nvCxnSpPr>
          <p:cNvPr id="9" name="Straight Arrow Connector 8"/>
          <p:cNvCxnSpPr/>
          <p:nvPr/>
        </p:nvCxnSpPr>
        <p:spPr>
          <a:xfrm flipV="1">
            <a:off x="5943600" y="3276600"/>
            <a:ext cx="1905000" cy="304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18677272-7F0D-4D88-A49C-E33188C27637}" type="slidenum">
              <a:rPr lang="en-US" smtClean="0"/>
              <a:t>12</a:t>
            </a:fld>
            <a:endParaRPr lang="en-US"/>
          </a:p>
        </p:txBody>
      </p:sp>
      <p:pic>
        <p:nvPicPr>
          <p:cNvPr id="10" name="Picture 2" descr="Image result for swarthmore colle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366974"/>
            <a:ext cx="2045711" cy="153428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a:xfrm flipV="1">
            <a:off x="1295400" y="3733800"/>
            <a:ext cx="4419600" cy="1949604"/>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0" y="880947"/>
            <a:ext cx="91440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smtClean="0"/>
              <a:t>So the supply of skilled workers has not kept up with the demand.</a:t>
            </a:r>
            <a:endParaRPr lang="en-US" sz="2600" dirty="0"/>
          </a:p>
        </p:txBody>
      </p:sp>
    </p:spTree>
    <p:extLst>
      <p:ext uri="{BB962C8B-B14F-4D97-AF65-F5344CB8AC3E}">
        <p14:creationId xmlns:p14="http://schemas.microsoft.com/office/powerpoint/2010/main" val="413161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4"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00" dirty="0" smtClean="0"/>
              <a:t>4</a:t>
            </a:r>
            <a:r>
              <a:rPr lang="en-US" sz="2900" dirty="0"/>
              <a:t>. “Winner take all” labor markets</a:t>
            </a:r>
          </a:p>
        </p:txBody>
      </p:sp>
      <p:sp>
        <p:nvSpPr>
          <p:cNvPr id="3" name="Content Placeholder 2"/>
          <p:cNvSpPr>
            <a:spLocks noGrp="1"/>
          </p:cNvSpPr>
          <p:nvPr>
            <p:ph idx="1"/>
          </p:nvPr>
        </p:nvSpPr>
        <p:spPr>
          <a:xfrm>
            <a:off x="228600" y="5791201"/>
            <a:ext cx="8153400" cy="1142999"/>
          </a:xfrm>
        </p:spPr>
        <p:txBody>
          <a:bodyPr>
            <a:normAutofit/>
          </a:bodyPr>
          <a:lstStyle/>
          <a:p>
            <a:pPr marL="914400" lvl="2" indent="0" algn="ctr">
              <a:buNone/>
            </a:pPr>
            <a:r>
              <a:rPr lang="en-US" dirty="0"/>
              <a:t>Taylor Swift earned $170 million </a:t>
            </a:r>
            <a:r>
              <a:rPr lang="en-US" dirty="0" smtClean="0"/>
              <a:t>in 2016, making </a:t>
            </a:r>
            <a:r>
              <a:rPr lang="en-US" dirty="0"/>
              <a:t>her </a:t>
            </a:r>
            <a:br>
              <a:rPr lang="en-US" dirty="0"/>
            </a:br>
            <a:r>
              <a:rPr lang="en-US" dirty="0"/>
              <a:t>the world’s highest paid celebrity (according to </a:t>
            </a:r>
            <a:r>
              <a:rPr lang="en-US" i="1" dirty="0"/>
              <a:t>Forbes</a:t>
            </a:r>
            <a:r>
              <a:rPr lang="en-US" dirty="0"/>
              <a:t>). </a:t>
            </a:r>
          </a:p>
        </p:txBody>
      </p:sp>
      <p:pic>
        <p:nvPicPr>
          <p:cNvPr id="1026" name="Picture 2" descr="Image result for taylor swift sing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8990" y="1270396"/>
            <a:ext cx="6575810" cy="437959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0B4EFB9F-A735-4EFD-8651-88123DE721FA}" type="slidenum">
              <a:rPr lang="en-US" smtClean="0"/>
              <a:t>13</a:t>
            </a:fld>
            <a:endParaRPr lang="en-US" dirty="0"/>
          </a:p>
        </p:txBody>
      </p:sp>
    </p:spTree>
    <p:extLst>
      <p:ext uri="{BB962C8B-B14F-4D97-AF65-F5344CB8AC3E}">
        <p14:creationId xmlns:p14="http://schemas.microsoft.com/office/powerpoint/2010/main" val="80541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2900" dirty="0"/>
              <a:t>5. “Assortative mating”</a:t>
            </a:r>
            <a:endParaRPr lang="en-US" dirty="0"/>
          </a:p>
        </p:txBody>
      </p:sp>
      <p:sp>
        <p:nvSpPr>
          <p:cNvPr id="3" name="Content Placeholder 2"/>
          <p:cNvSpPr>
            <a:spLocks noGrp="1"/>
          </p:cNvSpPr>
          <p:nvPr>
            <p:ph idx="1"/>
          </p:nvPr>
        </p:nvSpPr>
        <p:spPr>
          <a:xfrm>
            <a:off x="228600" y="1600200"/>
            <a:ext cx="8763000" cy="4724400"/>
          </a:xfrm>
        </p:spPr>
        <p:txBody>
          <a:bodyPr>
            <a:normAutofit/>
          </a:bodyPr>
          <a:lstStyle/>
          <a:p>
            <a:pPr marL="0" lvl="2" indent="0">
              <a:buNone/>
            </a:pPr>
            <a:r>
              <a:rPr lang="en-US" sz="2800" dirty="0"/>
              <a:t>Crudely put: </a:t>
            </a:r>
            <a:r>
              <a:rPr lang="en-US" sz="2800" dirty="0" smtClean="0"/>
              <a:t>educated </a:t>
            </a:r>
            <a:br>
              <a:rPr lang="en-US" sz="2800" dirty="0" smtClean="0"/>
            </a:br>
            <a:r>
              <a:rPr lang="en-US" sz="2800" dirty="0" smtClean="0"/>
              <a:t>&amp; </a:t>
            </a:r>
            <a:r>
              <a:rPr lang="en-US" sz="2800" dirty="0"/>
              <a:t>highly paid male professionals </a:t>
            </a:r>
            <a:r>
              <a:rPr lang="en-US" sz="2800" dirty="0" smtClean="0"/>
              <a:t/>
            </a:r>
            <a:br>
              <a:rPr lang="en-US" sz="2800" dirty="0" smtClean="0"/>
            </a:br>
            <a:r>
              <a:rPr lang="en-US" sz="2800" dirty="0" smtClean="0"/>
              <a:t>used </a:t>
            </a:r>
            <a:r>
              <a:rPr lang="en-US" sz="2800" dirty="0"/>
              <a:t>to marry their </a:t>
            </a:r>
            <a:r>
              <a:rPr lang="en-US" sz="2800" dirty="0" smtClean="0"/>
              <a:t>secretaries</a:t>
            </a:r>
            <a:r>
              <a:rPr lang="en-US" sz="2800" dirty="0"/>
              <a:t>, </a:t>
            </a:r>
            <a:endParaRPr lang="en-US" sz="2800" dirty="0" smtClean="0"/>
          </a:p>
          <a:p>
            <a:pPr marL="0" lvl="2" indent="0">
              <a:buNone/>
            </a:pPr>
            <a:endParaRPr lang="en-US" sz="3600" dirty="0"/>
          </a:p>
          <a:p>
            <a:pPr marL="0" lvl="2" indent="0">
              <a:buNone/>
            </a:pPr>
            <a:endParaRPr lang="en-US" sz="2800" dirty="0"/>
          </a:p>
          <a:p>
            <a:pPr marL="0" lvl="2" indent="0">
              <a:buNone/>
            </a:pPr>
            <a:r>
              <a:rPr lang="en-US" sz="2800" dirty="0"/>
              <a:t>but now are more likely </a:t>
            </a:r>
            <a:r>
              <a:rPr lang="en-US" sz="2800" dirty="0" smtClean="0"/>
              <a:t/>
            </a:r>
            <a:br>
              <a:rPr lang="en-US" sz="2800" dirty="0" smtClean="0"/>
            </a:br>
            <a:r>
              <a:rPr lang="en-US" sz="2800" dirty="0" smtClean="0"/>
              <a:t>to </a:t>
            </a:r>
            <a:r>
              <a:rPr lang="en-US" sz="2800" dirty="0"/>
              <a:t>marry </a:t>
            </a:r>
            <a:r>
              <a:rPr lang="en-US" sz="2800" dirty="0" smtClean="0"/>
              <a:t>educated &amp; </a:t>
            </a:r>
            <a:r>
              <a:rPr lang="en-US" sz="2800" dirty="0"/>
              <a:t>(relatively) highly paid </a:t>
            </a:r>
            <a:r>
              <a:rPr lang="en-US" sz="2800" dirty="0" smtClean="0"/>
              <a:t>women.</a:t>
            </a:r>
            <a:endParaRPr lang="en-US" sz="2800" dirty="0"/>
          </a:p>
          <a:p>
            <a:pPr marL="0" lvl="2" indent="0">
              <a:buNone/>
            </a:pPr>
            <a:r>
              <a:rPr lang="en-US" sz="2800" dirty="0"/>
              <a:t>T</a:t>
            </a:r>
            <a:r>
              <a:rPr lang="en-US" sz="2800" dirty="0" smtClean="0"/>
              <a:t>he </a:t>
            </a:r>
            <a:r>
              <a:rPr lang="en-US" sz="2800" dirty="0"/>
              <a:t>couple passes the advantages on to their children. </a:t>
            </a:r>
          </a:p>
        </p:txBody>
      </p:sp>
      <p:sp>
        <p:nvSpPr>
          <p:cNvPr id="4" name="Slide Number Placeholder 3"/>
          <p:cNvSpPr>
            <a:spLocks noGrp="1"/>
          </p:cNvSpPr>
          <p:nvPr>
            <p:ph type="sldNum" sz="quarter" idx="12"/>
          </p:nvPr>
        </p:nvSpPr>
        <p:spPr/>
        <p:txBody>
          <a:bodyPr/>
          <a:lstStyle/>
          <a:p>
            <a:fld id="{0B4EFB9F-A735-4EFD-8651-88123DE721FA}" type="slidenum">
              <a:rPr lang="en-US" smtClean="0"/>
              <a:t>14</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362200"/>
            <a:ext cx="38100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711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sz="3100" dirty="0"/>
              <a:t>6. The share of US national income going to labor</a:t>
            </a:r>
            <a:br>
              <a:rPr lang="en-US" sz="3100" dirty="0"/>
            </a:br>
            <a:r>
              <a:rPr lang="en-US" sz="3100" dirty="0"/>
              <a:t>has declined since 2000</a:t>
            </a:r>
            <a:r>
              <a:rPr lang="en-US" sz="2800" dirty="0"/>
              <a:t/>
            </a:r>
            <a:br>
              <a:rPr lang="en-US" sz="2800" dirty="0"/>
            </a:br>
            <a:r>
              <a:rPr lang="en-US" sz="2800" dirty="0"/>
              <a:t>in part due to increased market power of </a:t>
            </a:r>
            <a:r>
              <a:rPr lang="en-US" sz="2800" dirty="0" smtClean="0"/>
              <a:t>firms.</a:t>
            </a:r>
            <a:endParaRPr lang="en-US"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849" y="1905000"/>
            <a:ext cx="6903351"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667000" y="6553200"/>
            <a:ext cx="3319563" cy="307777"/>
          </a:xfrm>
          <a:prstGeom prst="rect">
            <a:avLst/>
          </a:prstGeom>
        </p:spPr>
        <p:txBody>
          <a:bodyPr wrap="none">
            <a:spAutoFit/>
          </a:bodyPr>
          <a:lstStyle/>
          <a:p>
            <a:r>
              <a:rPr lang="en-US" sz="1400" dirty="0">
                <a:solidFill>
                  <a:schemeClr val="tx1">
                    <a:lumMod val="95000"/>
                    <a:lumOff val="5000"/>
                  </a:schemeClr>
                </a:solidFill>
              </a:rPr>
              <a:t>Jason Furman, CEA, Oct. 17, 2016, Fig.13. </a:t>
            </a:r>
            <a:endParaRPr lang="en-US" sz="1400" dirty="0"/>
          </a:p>
        </p:txBody>
      </p:sp>
      <p:cxnSp>
        <p:nvCxnSpPr>
          <p:cNvPr id="4" name="Straight Arrow Connector 3"/>
          <p:cNvCxnSpPr/>
          <p:nvPr/>
        </p:nvCxnSpPr>
        <p:spPr>
          <a:xfrm>
            <a:off x="5986563" y="3505200"/>
            <a:ext cx="1252437" cy="2133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0B4EFB9F-A735-4EFD-8651-88123DE721FA}" type="slidenum">
              <a:rPr lang="en-US" smtClean="0"/>
              <a:t>15</a:t>
            </a:fld>
            <a:endParaRPr lang="en-US"/>
          </a:p>
        </p:txBody>
      </p:sp>
    </p:spTree>
    <p:extLst>
      <p:ext uri="{BB962C8B-B14F-4D97-AF65-F5344CB8AC3E}">
        <p14:creationId xmlns:p14="http://schemas.microsoft.com/office/powerpoint/2010/main" val="42259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7. Excessive compensation?</a:t>
            </a:r>
            <a:br>
              <a:rPr lang="en-US" sz="2800" dirty="0"/>
            </a:br>
            <a:r>
              <a:rPr lang="en-US" sz="2800" dirty="0"/>
              <a:t>Many top-1%-</a:t>
            </a:r>
            <a:r>
              <a:rPr lang="en-US" sz="2800" dirty="0" err="1"/>
              <a:t>ers</a:t>
            </a:r>
            <a:r>
              <a:rPr lang="en-US" sz="2800" dirty="0"/>
              <a:t> are executives and/or in finance.</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7301" y="1828800"/>
            <a:ext cx="8123299"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819400" y="6550223"/>
            <a:ext cx="3223383" cy="307777"/>
          </a:xfrm>
          <a:prstGeom prst="rect">
            <a:avLst/>
          </a:prstGeom>
        </p:spPr>
        <p:txBody>
          <a:bodyPr wrap="none">
            <a:spAutoFit/>
          </a:bodyPr>
          <a:lstStyle/>
          <a:p>
            <a:r>
              <a:rPr lang="en-US" sz="1400" dirty="0">
                <a:solidFill>
                  <a:schemeClr val="tx1">
                    <a:lumMod val="95000"/>
                    <a:lumOff val="5000"/>
                  </a:schemeClr>
                </a:solidFill>
              </a:rPr>
              <a:t>Jason Furman, CEA, Oct. 17, 2016, Fig.4a. </a:t>
            </a:r>
            <a:endParaRPr lang="en-US" sz="1400" dirty="0"/>
          </a:p>
        </p:txBody>
      </p:sp>
      <p:sp>
        <p:nvSpPr>
          <p:cNvPr id="5" name="Rectangle 4"/>
          <p:cNvSpPr/>
          <p:nvPr/>
        </p:nvSpPr>
        <p:spPr>
          <a:xfrm>
            <a:off x="685800" y="1371600"/>
            <a:ext cx="8001000" cy="369332"/>
          </a:xfrm>
          <a:prstGeom prst="rect">
            <a:avLst/>
          </a:prstGeom>
        </p:spPr>
        <p:txBody>
          <a:bodyPr wrap="square">
            <a:spAutoFit/>
          </a:bodyPr>
          <a:lstStyle/>
          <a:p>
            <a:r>
              <a:rPr lang="en-US" dirty="0"/>
              <a:t>Composition of Top 1 Percent Income Share by Primary Occupation</a:t>
            </a:r>
          </a:p>
        </p:txBody>
      </p:sp>
      <p:sp>
        <p:nvSpPr>
          <p:cNvPr id="3" name="Rounded Rectangle 2"/>
          <p:cNvSpPr/>
          <p:nvPr/>
        </p:nvSpPr>
        <p:spPr>
          <a:xfrm>
            <a:off x="1752600" y="2286000"/>
            <a:ext cx="1219200" cy="19050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0B4EFB9F-A735-4EFD-8651-88123DE721FA}" type="slidenum">
              <a:rPr lang="en-US" smtClean="0"/>
              <a:t>16</a:t>
            </a:fld>
            <a:endParaRPr lang="en-US"/>
          </a:p>
        </p:txBody>
      </p:sp>
    </p:spTree>
    <p:extLst>
      <p:ext uri="{BB962C8B-B14F-4D97-AF65-F5344CB8AC3E}">
        <p14:creationId xmlns:p14="http://schemas.microsoft.com/office/powerpoint/2010/main" val="357829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8. Supporting Piketty:  </a:t>
            </a:r>
            <a:r>
              <a:rPr lang="en-US" sz="2800" dirty="0" smtClean="0"/>
              <a:t/>
            </a:r>
            <a:br>
              <a:rPr lang="en-US" sz="2800" dirty="0" smtClean="0"/>
            </a:br>
            <a:r>
              <a:rPr lang="en-US" sz="2800" dirty="0" smtClean="0"/>
              <a:t>The </a:t>
            </a:r>
            <a:r>
              <a:rPr lang="en-US" sz="2800" dirty="0"/>
              <a:t>share of </a:t>
            </a:r>
            <a:r>
              <a:rPr lang="en-US" sz="2800" i="1" dirty="0"/>
              <a:t>wealth</a:t>
            </a:r>
            <a:r>
              <a:rPr lang="en-US" sz="2800" dirty="0"/>
              <a:t> at the top </a:t>
            </a:r>
            <a:r>
              <a:rPr lang="en-US" sz="2800" dirty="0" smtClean="0"/>
              <a:t>has </a:t>
            </a:r>
            <a:r>
              <a:rPr lang="en-US" sz="2800" dirty="0"/>
              <a:t>also been rising.</a:t>
            </a:r>
          </a:p>
        </p:txBody>
      </p:sp>
      <p:pic>
        <p:nvPicPr>
          <p:cNvPr id="4098" name="Picture 2" descr="Wealth Concentration Has Been Rising Toward Early 20th Century Level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391148"/>
            <a:ext cx="6387059" cy="49334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9600" y="6490156"/>
            <a:ext cx="7696200" cy="276999"/>
          </a:xfrm>
          <a:prstGeom prst="rect">
            <a:avLst/>
          </a:prstGeom>
        </p:spPr>
        <p:txBody>
          <a:bodyPr wrap="square">
            <a:spAutoFit/>
          </a:bodyPr>
          <a:lstStyle/>
          <a:p>
            <a:r>
              <a:rPr lang="en-US" sz="1200" dirty="0"/>
              <a:t>Chad Stone et al, CBPP, Sept </a:t>
            </a:r>
            <a:r>
              <a:rPr lang="en-US" sz="1200" cap="all" dirty="0"/>
              <a:t>30, 2016   </a:t>
            </a:r>
            <a:r>
              <a:rPr lang="en-US" sz="800" dirty="0"/>
              <a:t>www.cbpp.org/research/poverty-and-inequality/a-guide-to-statistics-on-historical-trends-in-income-inequality</a:t>
            </a:r>
          </a:p>
        </p:txBody>
      </p:sp>
      <p:cxnSp>
        <p:nvCxnSpPr>
          <p:cNvPr id="6" name="Straight Arrow Connector 5"/>
          <p:cNvCxnSpPr/>
          <p:nvPr/>
        </p:nvCxnSpPr>
        <p:spPr>
          <a:xfrm flipV="1">
            <a:off x="5396459" y="3962400"/>
            <a:ext cx="1905000" cy="685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0B4EFB9F-A735-4EFD-8651-88123DE721FA}" type="slidenum">
              <a:rPr lang="en-US" smtClean="0"/>
              <a:t>17</a:t>
            </a:fld>
            <a:endParaRPr lang="en-US"/>
          </a:p>
        </p:txBody>
      </p:sp>
      <p:pic>
        <p:nvPicPr>
          <p:cNvPr id="3074" name="Picture 2" descr="Image result for monopoly ga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0083" y="1676400"/>
            <a:ext cx="2313811" cy="1619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95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On the other hand, the big increase in inequality</a:t>
            </a:r>
            <a:br>
              <a:rPr lang="en-US" sz="2800" dirty="0"/>
            </a:br>
            <a:r>
              <a:rPr lang="en-US" sz="2800" dirty="0"/>
              <a:t>has been </a:t>
            </a:r>
            <a:r>
              <a:rPr lang="en-US" sz="2800" i="1" dirty="0"/>
              <a:t>within</a:t>
            </a:r>
            <a:r>
              <a:rPr lang="en-US" sz="2800" dirty="0"/>
              <a:t> labor (and within capital).</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1" y="1600200"/>
            <a:ext cx="6366900" cy="4904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636003" y="6474023"/>
            <a:ext cx="3322769" cy="307777"/>
          </a:xfrm>
          <a:prstGeom prst="rect">
            <a:avLst/>
          </a:prstGeom>
        </p:spPr>
        <p:txBody>
          <a:bodyPr wrap="none">
            <a:spAutoFit/>
          </a:bodyPr>
          <a:lstStyle/>
          <a:p>
            <a:r>
              <a:rPr lang="en-US" sz="1400" dirty="0">
                <a:solidFill>
                  <a:schemeClr val="tx1">
                    <a:lumMod val="95000"/>
                    <a:lumOff val="5000"/>
                  </a:schemeClr>
                </a:solidFill>
              </a:rPr>
              <a:t>Jason Furman, CEA, Oct. 17, 2016, Fig.15. </a:t>
            </a:r>
            <a:endParaRPr lang="en-US" sz="1400" dirty="0"/>
          </a:p>
        </p:txBody>
      </p:sp>
      <p:cxnSp>
        <p:nvCxnSpPr>
          <p:cNvPr id="6" name="Straight Arrow Connector 5"/>
          <p:cNvCxnSpPr/>
          <p:nvPr/>
        </p:nvCxnSpPr>
        <p:spPr>
          <a:xfrm flipV="1">
            <a:off x="1828800" y="2667000"/>
            <a:ext cx="5181600" cy="1981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828800" y="4495800"/>
            <a:ext cx="5181600" cy="152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0B4EFB9F-A735-4EFD-8651-88123DE721FA}" type="slidenum">
              <a:rPr lang="en-US" smtClean="0"/>
              <a:t>18</a:t>
            </a:fld>
            <a:endParaRPr lang="en-US"/>
          </a:p>
        </p:txBody>
      </p:sp>
    </p:spTree>
    <p:extLst>
      <p:ext uri="{BB962C8B-B14F-4D97-AF65-F5344CB8AC3E}">
        <p14:creationId xmlns:p14="http://schemas.microsoft.com/office/powerpoint/2010/main" val="257432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1143000"/>
          </a:xfrm>
        </p:spPr>
        <p:txBody>
          <a:bodyPr>
            <a:normAutofit fontScale="90000"/>
          </a:bodyPr>
          <a:lstStyle/>
          <a:p>
            <a:pPr lvl="0"/>
            <a:r>
              <a:rPr lang="en-US" sz="3600" dirty="0"/>
              <a:t>What weights should we place on </a:t>
            </a:r>
            <a:r>
              <a:rPr lang="en-US" sz="3600" dirty="0" smtClean="0"/>
              <a:t>each</a:t>
            </a:r>
            <a:br>
              <a:rPr lang="en-US" sz="3600" dirty="0" smtClean="0"/>
            </a:br>
            <a:r>
              <a:rPr lang="en-US" sz="3600" dirty="0" smtClean="0"/>
              <a:t>of </a:t>
            </a:r>
            <a:r>
              <a:rPr lang="en-US" sz="3600" dirty="0"/>
              <a:t>these </a:t>
            </a:r>
            <a:r>
              <a:rPr lang="en-US" sz="3600" dirty="0" smtClean="0"/>
              <a:t>factors </a:t>
            </a:r>
            <a:r>
              <a:rPr lang="en-US" sz="3600" dirty="0"/>
              <a:t>in explaining increased inequality?</a:t>
            </a:r>
            <a:endParaRPr lang="en-US" dirty="0"/>
          </a:p>
        </p:txBody>
      </p:sp>
      <p:sp>
        <p:nvSpPr>
          <p:cNvPr id="3" name="Content Placeholder 2"/>
          <p:cNvSpPr>
            <a:spLocks noGrp="1"/>
          </p:cNvSpPr>
          <p:nvPr>
            <p:ph idx="1"/>
          </p:nvPr>
        </p:nvSpPr>
        <p:spPr>
          <a:xfrm>
            <a:off x="152400" y="1600200"/>
            <a:ext cx="8686800" cy="4953000"/>
          </a:xfrm>
        </p:spPr>
        <p:txBody>
          <a:bodyPr>
            <a:normAutofit fontScale="92500" lnSpcReduction="10000"/>
          </a:bodyPr>
          <a:lstStyle/>
          <a:p>
            <a:r>
              <a:rPr lang="en-US" sz="2800" dirty="0"/>
              <a:t>I don’t know.   </a:t>
            </a:r>
            <a:r>
              <a:rPr lang="en-US" sz="800" dirty="0" smtClean="0"/>
              <a:t/>
            </a:r>
            <a:br>
              <a:rPr lang="en-US" sz="800" dirty="0" smtClean="0"/>
            </a:br>
            <a:endParaRPr lang="en-US" sz="800" dirty="0"/>
          </a:p>
          <a:p>
            <a:r>
              <a:rPr lang="en-US" sz="2800" dirty="0"/>
              <a:t>Probably all </a:t>
            </a:r>
            <a:r>
              <a:rPr lang="en-US" sz="2800" dirty="0" smtClean="0"/>
              <a:t>merit </a:t>
            </a:r>
            <a:r>
              <a:rPr lang="en-US" sz="2800" dirty="0"/>
              <a:t>some weight:</a:t>
            </a:r>
          </a:p>
          <a:p>
            <a:pPr lvl="1"/>
            <a:r>
              <a:rPr lang="en-US" sz="2600" dirty="0"/>
              <a:t>Trade, </a:t>
            </a:r>
          </a:p>
          <a:p>
            <a:pPr lvl="1"/>
            <a:r>
              <a:rPr lang="en-US" sz="2600" dirty="0" smtClean="0"/>
              <a:t>technology</a:t>
            </a:r>
            <a:r>
              <a:rPr lang="en-US" sz="2600" dirty="0"/>
              <a:t>, education, </a:t>
            </a:r>
            <a:endParaRPr lang="en-US" sz="2600" dirty="0" smtClean="0"/>
          </a:p>
          <a:p>
            <a:pPr lvl="1"/>
            <a:r>
              <a:rPr lang="en-US" sz="2600" dirty="0" smtClean="0"/>
              <a:t>winner-take-all</a:t>
            </a:r>
            <a:r>
              <a:rPr lang="en-US" sz="2600" dirty="0"/>
              <a:t>, </a:t>
            </a:r>
            <a:endParaRPr lang="en-US" sz="2600" dirty="0" smtClean="0"/>
          </a:p>
          <a:p>
            <a:pPr lvl="1"/>
            <a:r>
              <a:rPr lang="en-US" sz="2600" dirty="0" smtClean="0"/>
              <a:t>assortative </a:t>
            </a:r>
            <a:r>
              <a:rPr lang="en-US" sz="2600" dirty="0"/>
              <a:t>mating, </a:t>
            </a:r>
            <a:endParaRPr lang="en-US" sz="2600" dirty="0" smtClean="0"/>
          </a:p>
          <a:p>
            <a:pPr lvl="1"/>
            <a:r>
              <a:rPr lang="en-US" sz="2600" dirty="0" smtClean="0"/>
              <a:t>rents</a:t>
            </a:r>
            <a:r>
              <a:rPr lang="en-US" sz="2600" dirty="0"/>
              <a:t>, executive compensation, </a:t>
            </a:r>
            <a:endParaRPr lang="en-US" sz="2600" dirty="0" smtClean="0"/>
          </a:p>
          <a:p>
            <a:pPr lvl="1"/>
            <a:r>
              <a:rPr lang="en-US" sz="2600" dirty="0" smtClean="0"/>
              <a:t>and wealth </a:t>
            </a:r>
            <a:r>
              <a:rPr lang="en-US" sz="2600" dirty="0"/>
              <a:t>accumulation</a:t>
            </a:r>
            <a:r>
              <a:rPr lang="en-US" sz="2600" dirty="0" smtClean="0"/>
              <a:t>.</a:t>
            </a:r>
            <a:r>
              <a:rPr lang="en-US" sz="1500" dirty="0" smtClean="0"/>
              <a:t/>
            </a:r>
            <a:br>
              <a:rPr lang="en-US" sz="1500" dirty="0" smtClean="0"/>
            </a:br>
            <a:endParaRPr lang="en-US" sz="1500" dirty="0"/>
          </a:p>
          <a:p>
            <a:r>
              <a:rPr lang="en-US" sz="2800" dirty="0"/>
              <a:t>Surely one must diagnose the cause before </a:t>
            </a:r>
            <a:r>
              <a:rPr lang="en-US" sz="2800" dirty="0" smtClean="0"/>
              <a:t/>
            </a:r>
            <a:br>
              <a:rPr lang="en-US" sz="2800" dirty="0" smtClean="0"/>
            </a:br>
            <a:r>
              <a:rPr lang="en-US" sz="2800" dirty="0" smtClean="0"/>
              <a:t>deciding on </a:t>
            </a:r>
            <a:r>
              <a:rPr lang="en-US" sz="2800" dirty="0"/>
              <a:t>the corresponding remedy</a:t>
            </a:r>
            <a:r>
              <a:rPr lang="en-US" sz="2800" dirty="0" smtClean="0"/>
              <a:t>?</a:t>
            </a:r>
            <a:r>
              <a:rPr lang="en-US" sz="800" dirty="0" smtClean="0"/>
              <a:t/>
            </a:r>
            <a:br>
              <a:rPr lang="en-US" sz="800" dirty="0" smtClean="0"/>
            </a:br>
            <a:endParaRPr lang="en-US" sz="800" dirty="0"/>
          </a:p>
          <a:p>
            <a:r>
              <a:rPr lang="en-US" sz="2800" dirty="0"/>
              <a:t>No, I don’t think one has to.</a:t>
            </a:r>
          </a:p>
          <a:p>
            <a:endParaRPr lang="en-US" dirty="0"/>
          </a:p>
        </p:txBody>
      </p:sp>
      <p:sp>
        <p:nvSpPr>
          <p:cNvPr id="4" name="Slide Number Placeholder 3"/>
          <p:cNvSpPr>
            <a:spLocks noGrp="1"/>
          </p:cNvSpPr>
          <p:nvPr>
            <p:ph type="sldNum" sz="quarter" idx="12"/>
          </p:nvPr>
        </p:nvSpPr>
        <p:spPr/>
        <p:txBody>
          <a:bodyPr/>
          <a:lstStyle/>
          <a:p>
            <a:fld id="{0B4EFB9F-A735-4EFD-8651-88123DE721FA}" type="slidenum">
              <a:rPr lang="en-US" smtClean="0"/>
              <a:t>19</a:t>
            </a:fld>
            <a:endParaRPr lang="en-US"/>
          </a:p>
        </p:txBody>
      </p:sp>
      <p:pic>
        <p:nvPicPr>
          <p:cNvPr id="5" name="Picture 2" descr="Image result for monopoly gam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5732" y="4114800"/>
            <a:ext cx="1374584" cy="9623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3548" y="3815375"/>
            <a:ext cx="1496786"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Image result for taylor swift sing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6547" y="3331925"/>
            <a:ext cx="1239644" cy="8256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swarthmore colle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5414" y="2686661"/>
            <a:ext cx="1396186" cy="10471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wsj.net/public/resources/images/DE-AW749_vw_usa_G_2013091815152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98311" y="2686661"/>
            <a:ext cx="1569289" cy="10471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international trad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24541" y="2519470"/>
            <a:ext cx="1514260" cy="757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46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839200" cy="1524000"/>
          </a:xfrm>
        </p:spPr>
        <p:txBody>
          <a:bodyPr>
            <a:noAutofit/>
          </a:bodyPr>
          <a:lstStyle/>
          <a:p>
            <a:r>
              <a:rPr lang="en-US" sz="3600" i="1" dirty="0"/>
              <a:t>Inequality in America: </a:t>
            </a:r>
            <a:br>
              <a:rPr lang="en-US" sz="3600" i="1" dirty="0"/>
            </a:br>
            <a:r>
              <a:rPr lang="en-US" sz="3600" i="1" dirty="0" smtClean="0"/>
              <a:t>Achieving </a:t>
            </a:r>
            <a:r>
              <a:rPr lang="en-US" sz="3600" i="1" dirty="0"/>
              <a:t>An </a:t>
            </a:r>
            <a:r>
              <a:rPr lang="en-US" sz="3600" i="1" dirty="0" smtClean="0"/>
              <a:t>Economy That </a:t>
            </a:r>
            <a:r>
              <a:rPr lang="en-US" sz="3600" i="1" dirty="0"/>
              <a:t>Works for </a:t>
            </a:r>
            <a:r>
              <a:rPr lang="en-US" sz="3600" i="1" dirty="0" smtClean="0"/>
              <a:t>All</a:t>
            </a:r>
            <a:endParaRPr lang="en-US" sz="3600" dirty="0"/>
          </a:p>
        </p:txBody>
      </p:sp>
      <p:sp>
        <p:nvSpPr>
          <p:cNvPr id="3" name="Content Placeholder 2"/>
          <p:cNvSpPr>
            <a:spLocks noGrp="1"/>
          </p:cNvSpPr>
          <p:nvPr>
            <p:ph idx="1"/>
          </p:nvPr>
        </p:nvSpPr>
        <p:spPr>
          <a:xfrm>
            <a:off x="762000" y="2819400"/>
            <a:ext cx="7162800" cy="3200400"/>
          </a:xfrm>
        </p:spPr>
        <p:txBody>
          <a:bodyPr>
            <a:normAutofit/>
          </a:bodyPr>
          <a:lstStyle/>
          <a:p>
            <a:pPr marL="571500" indent="-571500">
              <a:buFont typeface="+mj-lt"/>
              <a:buAutoNum type="romanUcPeriod"/>
            </a:pPr>
            <a:r>
              <a:rPr lang="en-US" dirty="0" smtClean="0"/>
              <a:t>Are ordinary Americans being left </a:t>
            </a:r>
            <a:br>
              <a:rPr lang="en-US" dirty="0" smtClean="0"/>
            </a:br>
            <a:r>
              <a:rPr lang="en-US" dirty="0" smtClean="0"/>
              <a:t>behind in the modern economy?</a:t>
            </a:r>
            <a:endParaRPr lang="en-US" sz="2000" dirty="0" smtClean="0"/>
          </a:p>
          <a:p>
            <a:pPr marL="514350" indent="-514350">
              <a:buFont typeface="+mj-lt"/>
              <a:buAutoNum type="romanUcPeriod"/>
            </a:pPr>
            <a:endParaRPr lang="en-US" sz="2000" dirty="0" smtClean="0"/>
          </a:p>
          <a:p>
            <a:pPr marL="571500" indent="-571500">
              <a:buFont typeface="+mj-lt"/>
              <a:buAutoNum type="romanUcPeriod"/>
            </a:pPr>
            <a:r>
              <a:rPr lang="en-US" dirty="0" smtClean="0"/>
              <a:t>If so, why?</a:t>
            </a:r>
            <a:endParaRPr lang="en-US" sz="2000" dirty="0" smtClean="0"/>
          </a:p>
          <a:p>
            <a:pPr marL="514350" indent="-514350">
              <a:buFont typeface="+mj-lt"/>
              <a:buAutoNum type="romanUcPeriod"/>
            </a:pPr>
            <a:endParaRPr lang="en-US" sz="2000" dirty="0" smtClean="0"/>
          </a:p>
          <a:p>
            <a:pPr marL="571500" indent="-571500">
              <a:buFont typeface="+mj-lt"/>
              <a:buAutoNum type="romanUcPeriod"/>
            </a:pPr>
            <a:r>
              <a:rPr lang="en-US" dirty="0" smtClean="0"/>
              <a:t>And what is to be done about it?</a:t>
            </a:r>
            <a:endParaRPr lang="en-US" dirty="0"/>
          </a:p>
        </p:txBody>
      </p:sp>
      <p:sp>
        <p:nvSpPr>
          <p:cNvPr id="4" name="Slide Number Placeholder 3"/>
          <p:cNvSpPr>
            <a:spLocks noGrp="1"/>
          </p:cNvSpPr>
          <p:nvPr>
            <p:ph type="sldNum" sz="quarter" idx="12"/>
          </p:nvPr>
        </p:nvSpPr>
        <p:spPr/>
        <p:txBody>
          <a:bodyPr/>
          <a:lstStyle/>
          <a:p>
            <a:fld id="{18677272-7F0D-4D88-A49C-E33188C27637}" type="slidenum">
              <a:rPr lang="en-US" smtClean="0"/>
              <a:t>2</a:t>
            </a:fld>
            <a:endParaRPr lang="en-US"/>
          </a:p>
        </p:txBody>
      </p:sp>
    </p:spTree>
    <p:extLst>
      <p:ext uri="{BB962C8B-B14F-4D97-AF65-F5344CB8AC3E}">
        <p14:creationId xmlns:p14="http://schemas.microsoft.com/office/powerpoint/2010/main" val="374338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839200" cy="914400"/>
          </a:xfrm>
        </p:spPr>
        <p:txBody>
          <a:bodyPr>
            <a:noAutofit/>
          </a:bodyPr>
          <a:lstStyle/>
          <a:p>
            <a:pPr lvl="1" algn="ctr" rtl="0">
              <a:spcBef>
                <a:spcPct val="0"/>
              </a:spcBef>
            </a:pPr>
            <a:r>
              <a:rPr lang="en-US" sz="2800" dirty="0" smtClean="0"/>
              <a:t>(III) Ten policy proposals to promote shared prosperity</a:t>
            </a:r>
            <a:endParaRPr lang="en-US" sz="2800" dirty="0">
              <a:latin typeface="+mn-lt"/>
            </a:endParaRPr>
          </a:p>
        </p:txBody>
      </p:sp>
      <p:sp>
        <p:nvSpPr>
          <p:cNvPr id="3" name="Content Placeholder 2"/>
          <p:cNvSpPr>
            <a:spLocks noGrp="1"/>
          </p:cNvSpPr>
          <p:nvPr>
            <p:ph idx="1"/>
          </p:nvPr>
        </p:nvSpPr>
        <p:spPr>
          <a:xfrm>
            <a:off x="228600" y="1066800"/>
            <a:ext cx="8839200" cy="6096000"/>
          </a:xfrm>
        </p:spPr>
        <p:txBody>
          <a:bodyPr>
            <a:normAutofit fontScale="55000" lnSpcReduction="20000"/>
          </a:bodyPr>
          <a:lstStyle/>
          <a:p>
            <a:pPr marL="514350" indent="-514350">
              <a:spcBef>
                <a:spcPts val="1200"/>
              </a:spcBef>
              <a:buFont typeface="+mj-lt"/>
              <a:buAutoNum type="arabicPeriod"/>
            </a:pPr>
            <a:r>
              <a:rPr lang="en-US" sz="4400" dirty="0" smtClean="0"/>
              <a:t>Expand</a:t>
            </a:r>
            <a:r>
              <a:rPr lang="en-US" sz="4400" dirty="0"/>
              <a:t>, don’t reduce, the health-insured population.</a:t>
            </a:r>
          </a:p>
          <a:p>
            <a:pPr marL="514350" indent="-514350">
              <a:spcBef>
                <a:spcPts val="1200"/>
              </a:spcBef>
              <a:buFont typeface="+mj-lt"/>
              <a:buAutoNum type="arabicPeriod"/>
            </a:pPr>
            <a:r>
              <a:rPr lang="en-US" sz="4400" dirty="0"/>
              <a:t>Strengthen, don’t weaken, US financial regulation.</a:t>
            </a:r>
          </a:p>
          <a:p>
            <a:pPr marL="514350" indent="-514350">
              <a:spcBef>
                <a:spcPts val="1200"/>
              </a:spcBef>
              <a:buFont typeface="+mj-lt"/>
              <a:buAutoNum type="arabicPeriod"/>
            </a:pPr>
            <a:r>
              <a:rPr lang="en-US" sz="4400" dirty="0" smtClean="0"/>
              <a:t>Reform </a:t>
            </a:r>
            <a:r>
              <a:rPr lang="en-US" sz="4400" dirty="0"/>
              <a:t>the tax system (staying revenue-neutral)</a:t>
            </a:r>
          </a:p>
          <a:p>
            <a:pPr lvl="1"/>
            <a:r>
              <a:rPr lang="en-US" sz="3000" dirty="0"/>
              <a:t>Expand the </a:t>
            </a:r>
            <a:r>
              <a:rPr lang="en-US" sz="3000" dirty="0" smtClean="0"/>
              <a:t>EITC, not the </a:t>
            </a:r>
            <a:r>
              <a:rPr lang="en-US" sz="3000" dirty="0"/>
              <a:t>estate </a:t>
            </a:r>
            <a:r>
              <a:rPr lang="en-US" sz="3000" dirty="0" smtClean="0"/>
              <a:t>tax exemption.</a:t>
            </a:r>
            <a:endParaRPr lang="en-US" sz="3000" dirty="0"/>
          </a:p>
          <a:p>
            <a:pPr lvl="1"/>
            <a:r>
              <a:rPr lang="en-US" sz="3000" dirty="0"/>
              <a:t>Make the payroll tax more </a:t>
            </a:r>
            <a:r>
              <a:rPr lang="en-US" sz="3000" dirty="0" smtClean="0"/>
              <a:t>progressive, not less.</a:t>
            </a:r>
            <a:endParaRPr lang="en-US" sz="3000" dirty="0"/>
          </a:p>
          <a:p>
            <a:pPr lvl="1"/>
            <a:r>
              <a:rPr lang="en-US" sz="3000" dirty="0"/>
              <a:t>Corporate: lower the tax rate, but offset by eliminating </a:t>
            </a:r>
            <a:r>
              <a:rPr lang="en-US" sz="3000" dirty="0" smtClean="0"/>
              <a:t>deductions.</a:t>
            </a:r>
            <a:endParaRPr lang="en-US" sz="3000" dirty="0"/>
          </a:p>
          <a:p>
            <a:pPr marL="514350" indent="-514350">
              <a:lnSpc>
                <a:spcPct val="120000"/>
              </a:lnSpc>
              <a:spcBef>
                <a:spcPts val="600"/>
              </a:spcBef>
              <a:buFont typeface="+mj-lt"/>
              <a:buAutoNum type="arabicPeriod"/>
            </a:pPr>
            <a:r>
              <a:rPr lang="en-US" sz="4400" dirty="0"/>
              <a:t>Put social security on a sound footing</a:t>
            </a:r>
            <a:r>
              <a:rPr lang="en-US" sz="4400" dirty="0" smtClean="0"/>
              <a:t>.</a:t>
            </a:r>
          </a:p>
          <a:p>
            <a:pPr marL="514350" indent="-514350">
              <a:lnSpc>
                <a:spcPct val="120000"/>
              </a:lnSpc>
              <a:spcBef>
                <a:spcPts val="600"/>
              </a:spcBef>
              <a:buFont typeface="+mj-lt"/>
              <a:buAutoNum type="arabicPeriod"/>
            </a:pPr>
            <a:r>
              <a:rPr lang="en-US" sz="4400" dirty="0"/>
              <a:t>Improve education, esp. universal pre-school education</a:t>
            </a:r>
            <a:r>
              <a:rPr lang="en-US" sz="4400" dirty="0" smtClean="0"/>
              <a:t>.</a:t>
            </a:r>
            <a:endParaRPr lang="en-US" sz="4400" dirty="0"/>
          </a:p>
          <a:p>
            <a:pPr marL="514350" indent="-514350">
              <a:lnSpc>
                <a:spcPct val="120000"/>
              </a:lnSpc>
              <a:spcBef>
                <a:spcPts val="600"/>
              </a:spcBef>
              <a:buFont typeface="+mj-lt"/>
              <a:buAutoNum type="arabicPeriod"/>
            </a:pPr>
            <a:r>
              <a:rPr lang="en-US" sz="4400" dirty="0"/>
              <a:t>Increase infrastructure spending</a:t>
            </a:r>
            <a:r>
              <a:rPr lang="en-US" sz="4400" dirty="0" smtClean="0"/>
              <a:t>.</a:t>
            </a:r>
          </a:p>
          <a:p>
            <a:pPr marL="514350" indent="-514350">
              <a:lnSpc>
                <a:spcPct val="120000"/>
              </a:lnSpc>
              <a:spcBef>
                <a:spcPts val="600"/>
              </a:spcBef>
              <a:buFont typeface="+mj-lt"/>
              <a:buAutoNum type="arabicPeriod"/>
            </a:pPr>
            <a:r>
              <a:rPr lang="en-US" sz="4400" dirty="0"/>
              <a:t>Address the long-term rise in household debt</a:t>
            </a:r>
            <a:r>
              <a:rPr lang="en-US" sz="4400" dirty="0" smtClean="0"/>
              <a:t>.</a:t>
            </a:r>
          </a:p>
          <a:p>
            <a:pPr marL="514350" indent="-514350">
              <a:lnSpc>
                <a:spcPct val="120000"/>
              </a:lnSpc>
              <a:spcBef>
                <a:spcPts val="600"/>
              </a:spcBef>
              <a:buFont typeface="+mj-lt"/>
              <a:buAutoNum type="arabicPeriod"/>
            </a:pPr>
            <a:r>
              <a:rPr lang="en-US" sz="4400" dirty="0" smtClean="0"/>
              <a:t>Energy:</a:t>
            </a:r>
          </a:p>
          <a:p>
            <a:pPr lvl="1"/>
            <a:r>
              <a:rPr lang="en-US" sz="3000" dirty="0"/>
              <a:t>Start a carbon </a:t>
            </a:r>
            <a:r>
              <a:rPr lang="en-US" sz="3000" dirty="0" smtClean="0"/>
              <a:t>tax; don’t </a:t>
            </a:r>
            <a:r>
              <a:rPr lang="en-US" sz="3000" dirty="0"/>
              <a:t>subsidize fossil </a:t>
            </a:r>
            <a:r>
              <a:rPr lang="en-US" sz="3000" dirty="0" smtClean="0"/>
              <a:t>fuels</a:t>
            </a:r>
            <a:r>
              <a:rPr lang="en-US" sz="3000" dirty="0"/>
              <a:t>.</a:t>
            </a:r>
            <a:endParaRPr lang="en-US" sz="3000" dirty="0" smtClean="0"/>
          </a:p>
          <a:p>
            <a:pPr lvl="1"/>
            <a:r>
              <a:rPr lang="en-US" sz="3000" dirty="0"/>
              <a:t>B</a:t>
            </a:r>
            <a:r>
              <a:rPr lang="en-US" sz="3000" dirty="0" smtClean="0"/>
              <a:t>ut </a:t>
            </a:r>
            <a:r>
              <a:rPr lang="en-US" sz="3000" dirty="0"/>
              <a:t>allow fracking (regulated).  </a:t>
            </a:r>
            <a:endParaRPr lang="en-US" sz="3000" dirty="0" smtClean="0"/>
          </a:p>
          <a:p>
            <a:pPr marL="514350" indent="-514350">
              <a:lnSpc>
                <a:spcPct val="120000"/>
              </a:lnSpc>
              <a:spcBef>
                <a:spcPts val="600"/>
              </a:spcBef>
              <a:buFont typeface="+mj-lt"/>
              <a:buAutoNum type="arabicPeriod"/>
            </a:pPr>
            <a:r>
              <a:rPr lang="en-US" sz="4400" dirty="0"/>
              <a:t>Consider wage insurance</a:t>
            </a:r>
            <a:r>
              <a:rPr lang="en-US" sz="4400" dirty="0" smtClean="0"/>
              <a:t>. </a:t>
            </a:r>
          </a:p>
          <a:p>
            <a:pPr marL="514350" indent="-514350">
              <a:lnSpc>
                <a:spcPct val="120000"/>
              </a:lnSpc>
              <a:spcBef>
                <a:spcPts val="600"/>
              </a:spcBef>
              <a:buFont typeface="+mj-lt"/>
              <a:buAutoNum type="arabicPeriod"/>
            </a:pPr>
            <a:r>
              <a:rPr lang="en-US" sz="4400" dirty="0" smtClean="0"/>
              <a:t>Keep </a:t>
            </a:r>
            <a:r>
              <a:rPr lang="en-US" sz="4400" dirty="0"/>
              <a:t>US global economic leadership, including </a:t>
            </a:r>
            <a:r>
              <a:rPr lang="en-US" sz="4400" dirty="0" smtClean="0"/>
              <a:t>trade </a:t>
            </a:r>
            <a:r>
              <a:rPr lang="en-US" sz="4400" dirty="0"/>
              <a:t>agreements</a:t>
            </a:r>
            <a:r>
              <a:rPr lang="en-US" sz="4400" dirty="0" smtClean="0"/>
              <a:t>.</a:t>
            </a:r>
            <a:endParaRPr lang="en-US" sz="4400" dirty="0"/>
          </a:p>
        </p:txBody>
      </p:sp>
      <p:sp>
        <p:nvSpPr>
          <p:cNvPr id="4" name="Slide Number Placeholder 3"/>
          <p:cNvSpPr>
            <a:spLocks noGrp="1"/>
          </p:cNvSpPr>
          <p:nvPr>
            <p:ph type="sldNum" sz="quarter" idx="12"/>
          </p:nvPr>
        </p:nvSpPr>
        <p:spPr/>
        <p:txBody>
          <a:bodyPr/>
          <a:lstStyle/>
          <a:p>
            <a:fld id="{FE152671-6DA4-4F1E-8F0E-4F16C7DCCEF7}" type="slidenum">
              <a:rPr lang="en-US" smtClean="0"/>
              <a:t>20</a:t>
            </a:fld>
            <a:endParaRPr lang="en-US"/>
          </a:p>
        </p:txBody>
      </p:sp>
    </p:spTree>
    <p:extLst>
      <p:ext uri="{BB962C8B-B14F-4D97-AF65-F5344CB8AC3E}">
        <p14:creationId xmlns:p14="http://schemas.microsoft.com/office/powerpoint/2010/main" val="140512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sz="4000" dirty="0" smtClean="0"/>
              <a:t>1. Keep the Affordable Care Act</a:t>
            </a:r>
            <a:br>
              <a:rPr lang="en-US" sz="4000" dirty="0" smtClean="0"/>
            </a:br>
            <a:r>
              <a:rPr lang="en-US" sz="3100" dirty="0" smtClean="0"/>
              <a:t>which has sharply reduced the percentage of Americans lacking health insurance, and is fully funded.</a:t>
            </a:r>
            <a:endParaRPr lang="en-US" sz="3100" dirty="0"/>
          </a:p>
        </p:txBody>
      </p:sp>
      <p:sp>
        <p:nvSpPr>
          <p:cNvPr id="4" name="Slide Number Placeholder 3"/>
          <p:cNvSpPr>
            <a:spLocks noGrp="1"/>
          </p:cNvSpPr>
          <p:nvPr>
            <p:ph type="sldNum" sz="quarter" idx="12"/>
          </p:nvPr>
        </p:nvSpPr>
        <p:spPr/>
        <p:txBody>
          <a:bodyPr/>
          <a:lstStyle/>
          <a:p>
            <a:fld id="{18677272-7F0D-4D88-A49C-E33188C27637}" type="slidenum">
              <a:rPr lang="en-US" smtClean="0"/>
              <a:t>21</a:t>
            </a:fld>
            <a:endParaRPr lang="en-US"/>
          </a:p>
        </p:txBody>
      </p:sp>
      <p:pic>
        <p:nvPicPr>
          <p:cNvPr id="1026" name="Picture 2" descr="Image result for share of americans with health insurance"/>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18000"/>
                    </a14:imgEffect>
                  </a14:imgLayer>
                </a14:imgProps>
              </a:ext>
              <a:ext uri="{28A0092B-C50C-407E-A947-70E740481C1C}">
                <a14:useLocalDpi xmlns:a14="http://schemas.microsoft.com/office/drawing/2010/main" val="0"/>
              </a:ext>
            </a:extLst>
          </a:blip>
          <a:srcRect/>
          <a:stretch>
            <a:fillRect/>
          </a:stretch>
        </p:blipFill>
        <p:spPr bwMode="auto">
          <a:xfrm>
            <a:off x="381000" y="1752600"/>
            <a:ext cx="8305800" cy="51054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6324600" y="3657600"/>
            <a:ext cx="2057400" cy="13716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07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2. Retain intelligent financial regulation</a:t>
            </a:r>
            <a:endParaRPr lang="en-US" sz="3600" dirty="0"/>
          </a:p>
        </p:txBody>
      </p:sp>
      <p:sp>
        <p:nvSpPr>
          <p:cNvPr id="3" name="Content Placeholder 2"/>
          <p:cNvSpPr>
            <a:spLocks noGrp="1"/>
          </p:cNvSpPr>
          <p:nvPr>
            <p:ph idx="1"/>
          </p:nvPr>
        </p:nvSpPr>
        <p:spPr>
          <a:xfrm>
            <a:off x="152400" y="1798637"/>
            <a:ext cx="8839200" cy="4525963"/>
          </a:xfrm>
        </p:spPr>
        <p:txBody>
          <a:bodyPr>
            <a:normAutofit/>
          </a:bodyPr>
          <a:lstStyle/>
          <a:p>
            <a:r>
              <a:rPr lang="en-US" dirty="0" smtClean="0"/>
              <a:t>Keep the “fiduciary rule” for financial advisers.</a:t>
            </a:r>
            <a:endParaRPr lang="en-US" sz="1800" dirty="0" smtClean="0"/>
          </a:p>
          <a:p>
            <a:pPr marL="0" indent="0">
              <a:buNone/>
            </a:pPr>
            <a:endParaRPr lang="en-US" sz="1800" dirty="0" smtClean="0"/>
          </a:p>
          <a:p>
            <a:r>
              <a:rPr lang="en-US" dirty="0" smtClean="0"/>
              <a:t>Don’t gut Dodd-Frank financial reform, esp. its:</a:t>
            </a:r>
          </a:p>
          <a:p>
            <a:pPr lvl="1"/>
            <a:r>
              <a:rPr lang="en-US" dirty="0" smtClean="0"/>
              <a:t>higher </a:t>
            </a:r>
            <a:r>
              <a:rPr lang="en-US" dirty="0"/>
              <a:t>capital requirements for banks, </a:t>
            </a:r>
            <a:endParaRPr lang="en-US" dirty="0" smtClean="0"/>
          </a:p>
          <a:p>
            <a:pPr lvl="1"/>
            <a:r>
              <a:rPr lang="en-US" dirty="0" smtClean="0"/>
              <a:t>tough stress tests on banks,</a:t>
            </a:r>
          </a:p>
          <a:p>
            <a:pPr lvl="1"/>
            <a:r>
              <a:rPr lang="en-US" dirty="0" smtClean="0"/>
              <a:t>designation </a:t>
            </a:r>
            <a:r>
              <a:rPr lang="en-US" dirty="0"/>
              <a:t>of Systemically Important </a:t>
            </a:r>
            <a:r>
              <a:rPr lang="en-US" dirty="0" smtClean="0"/>
              <a:t>Fin. </a:t>
            </a:r>
            <a:r>
              <a:rPr lang="en-US" dirty="0"/>
              <a:t>Institutions, </a:t>
            </a:r>
            <a:endParaRPr lang="en-US" dirty="0" smtClean="0"/>
          </a:p>
          <a:p>
            <a:pPr lvl="1"/>
            <a:r>
              <a:rPr lang="en-US" dirty="0" smtClean="0"/>
              <a:t>enhanced </a:t>
            </a:r>
            <a:r>
              <a:rPr lang="en-US" dirty="0"/>
              <a:t>transparency for </a:t>
            </a:r>
            <a:r>
              <a:rPr lang="en-US" dirty="0" smtClean="0"/>
              <a:t>derivatives, and</a:t>
            </a:r>
          </a:p>
          <a:p>
            <a:pPr lvl="1"/>
            <a:r>
              <a:rPr lang="en-US" dirty="0" smtClean="0"/>
              <a:t>Consumer </a:t>
            </a:r>
            <a:r>
              <a:rPr lang="en-US" dirty="0"/>
              <a:t>Financial Protection </a:t>
            </a:r>
            <a:r>
              <a:rPr lang="en-US" dirty="0" smtClean="0"/>
              <a:t>Bureau</a:t>
            </a:r>
            <a:r>
              <a:rPr lang="en-US" dirty="0"/>
              <a:t>.</a:t>
            </a:r>
          </a:p>
        </p:txBody>
      </p:sp>
      <p:sp>
        <p:nvSpPr>
          <p:cNvPr id="4" name="Slide Number Placeholder 3"/>
          <p:cNvSpPr>
            <a:spLocks noGrp="1"/>
          </p:cNvSpPr>
          <p:nvPr>
            <p:ph type="sldNum" sz="quarter" idx="12"/>
          </p:nvPr>
        </p:nvSpPr>
        <p:spPr/>
        <p:txBody>
          <a:bodyPr/>
          <a:lstStyle/>
          <a:p>
            <a:fld id="{18677272-7F0D-4D88-A49C-E33188C27637}" type="slidenum">
              <a:rPr lang="en-US" smtClean="0"/>
              <a:t>22</a:t>
            </a:fld>
            <a:endParaRPr lang="en-US"/>
          </a:p>
        </p:txBody>
      </p:sp>
    </p:spTree>
    <p:extLst>
      <p:ext uri="{BB962C8B-B14F-4D97-AF65-F5344CB8AC3E}">
        <p14:creationId xmlns:p14="http://schemas.microsoft.com/office/powerpoint/2010/main" val="159610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600" dirty="0"/>
              <a:t>3</a:t>
            </a:r>
            <a:r>
              <a:rPr lang="en-US" sz="3600" dirty="0" smtClean="0"/>
              <a:t>. </a:t>
            </a:r>
            <a:r>
              <a:rPr lang="en-US" sz="3600" dirty="0"/>
              <a:t>Reform the tax system </a:t>
            </a:r>
            <a:r>
              <a:rPr lang="en-US" sz="3600" dirty="0" smtClean="0"/>
              <a:t/>
            </a:r>
            <a:br>
              <a:rPr lang="en-US" sz="3600" dirty="0" smtClean="0"/>
            </a:br>
            <a:r>
              <a:rPr lang="en-US" sz="2700" dirty="0" smtClean="0"/>
              <a:t>(staying revenue-neutral)</a:t>
            </a:r>
            <a:endParaRPr lang="en-US" sz="2700" dirty="0"/>
          </a:p>
        </p:txBody>
      </p:sp>
      <p:sp>
        <p:nvSpPr>
          <p:cNvPr id="3" name="Content Placeholder 2"/>
          <p:cNvSpPr>
            <a:spLocks noGrp="1"/>
          </p:cNvSpPr>
          <p:nvPr>
            <p:ph idx="1"/>
          </p:nvPr>
        </p:nvSpPr>
        <p:spPr>
          <a:xfrm>
            <a:off x="381000" y="1676400"/>
            <a:ext cx="8610600" cy="4953000"/>
          </a:xfrm>
        </p:spPr>
        <p:txBody>
          <a:bodyPr>
            <a:normAutofit fontScale="92500"/>
          </a:bodyPr>
          <a:lstStyle/>
          <a:p>
            <a:r>
              <a:rPr lang="en-US" sz="3000" dirty="0" smtClean="0"/>
              <a:t>Reform </a:t>
            </a:r>
            <a:r>
              <a:rPr lang="en-US" sz="3000" dirty="0"/>
              <a:t>personal income tax to make it </a:t>
            </a:r>
            <a:r>
              <a:rPr lang="en-US" sz="3000" dirty="0" smtClean="0"/>
              <a:t/>
            </a:r>
            <a:br>
              <a:rPr lang="en-US" sz="3000" dirty="0" smtClean="0"/>
            </a:br>
            <a:r>
              <a:rPr lang="en-US" sz="3000" dirty="0" smtClean="0"/>
              <a:t>         more </a:t>
            </a:r>
            <a:r>
              <a:rPr lang="en-US" sz="3000" dirty="0"/>
              <a:t>progressive, not regressive.</a:t>
            </a:r>
          </a:p>
          <a:p>
            <a:pPr lvl="1"/>
            <a:r>
              <a:rPr lang="en-US" dirty="0"/>
              <a:t>E.g., expand EITC</a:t>
            </a:r>
            <a:r>
              <a:rPr lang="en-US" sz="900" dirty="0"/>
              <a:t> </a:t>
            </a:r>
            <a:r>
              <a:rPr lang="en-US" dirty="0"/>
              <a:t>, </a:t>
            </a:r>
            <a:endParaRPr lang="en-US" dirty="0" smtClean="0"/>
          </a:p>
          <a:p>
            <a:pPr lvl="1"/>
            <a:r>
              <a:rPr lang="en-US" dirty="0" smtClean="0"/>
              <a:t>and </a:t>
            </a:r>
            <a:r>
              <a:rPr lang="en-US" dirty="0"/>
              <a:t>abolish the carried interest deduction</a:t>
            </a:r>
            <a:r>
              <a:rPr lang="en-US" dirty="0" smtClean="0"/>
              <a:t>.</a:t>
            </a:r>
            <a:endParaRPr lang="en-US" sz="1500" dirty="0" smtClean="0"/>
          </a:p>
          <a:p>
            <a:pPr marL="0" indent="0">
              <a:buNone/>
            </a:pPr>
            <a:endParaRPr lang="en-US" sz="1500" dirty="0" smtClean="0"/>
          </a:p>
          <a:p>
            <a:r>
              <a:rPr lang="en-US" sz="3000" dirty="0" smtClean="0"/>
              <a:t>Don’t </a:t>
            </a:r>
            <a:r>
              <a:rPr lang="en-US" sz="3000" dirty="0"/>
              <a:t>eliminate the estate tax</a:t>
            </a:r>
            <a:r>
              <a:rPr lang="en-US" sz="3000" dirty="0" smtClean="0"/>
              <a:t>.</a:t>
            </a:r>
            <a:r>
              <a:rPr lang="en-US" sz="1700" dirty="0" smtClean="0"/>
              <a:t/>
            </a:r>
            <a:br>
              <a:rPr lang="en-US" sz="1700" dirty="0" smtClean="0"/>
            </a:br>
            <a:endParaRPr lang="en-US" sz="1700" dirty="0" smtClean="0"/>
          </a:p>
          <a:p>
            <a:r>
              <a:rPr lang="en-US" sz="3000" dirty="0" smtClean="0"/>
              <a:t>Reform corporate </a:t>
            </a:r>
            <a:r>
              <a:rPr lang="en-US" sz="3000" dirty="0"/>
              <a:t>income tax </a:t>
            </a:r>
            <a:r>
              <a:rPr lang="en-US" sz="3000" dirty="0" smtClean="0"/>
              <a:t>but stay </a:t>
            </a:r>
            <a:r>
              <a:rPr lang="en-US" sz="3000" dirty="0"/>
              <a:t>revenue-neutral:</a:t>
            </a:r>
          </a:p>
          <a:p>
            <a:pPr marL="800100" lvl="1" indent="-342900"/>
            <a:r>
              <a:rPr lang="en-US" sz="2600" dirty="0"/>
              <a:t>lower rate, </a:t>
            </a:r>
          </a:p>
          <a:p>
            <a:pPr marL="800100" lvl="1" indent="-342900"/>
            <a:r>
              <a:rPr lang="en-US" sz="2600" dirty="0"/>
              <a:t>but cut distorting deductions, </a:t>
            </a:r>
          </a:p>
          <a:p>
            <a:pPr marL="1200150" lvl="2" indent="-342900"/>
            <a:r>
              <a:rPr lang="en-US" sz="2200" dirty="0"/>
              <a:t>e.g., oil subsidies &amp; interest deductions.</a:t>
            </a:r>
            <a:endParaRPr lang="en-US" dirty="0"/>
          </a:p>
        </p:txBody>
      </p:sp>
      <p:sp>
        <p:nvSpPr>
          <p:cNvPr id="4" name="Slide Number Placeholder 3"/>
          <p:cNvSpPr>
            <a:spLocks noGrp="1"/>
          </p:cNvSpPr>
          <p:nvPr>
            <p:ph type="sldNum" sz="quarter" idx="12"/>
          </p:nvPr>
        </p:nvSpPr>
        <p:spPr/>
        <p:txBody>
          <a:bodyPr/>
          <a:lstStyle/>
          <a:p>
            <a:fld id="{18677272-7F0D-4D88-A49C-E33188C27637}" type="slidenum">
              <a:rPr lang="en-US" smtClean="0"/>
              <a:t>23</a:t>
            </a:fld>
            <a:endParaRPr lang="en-US"/>
          </a:p>
        </p:txBody>
      </p:sp>
    </p:spTree>
    <p:extLst>
      <p:ext uri="{BB962C8B-B14F-4D97-AF65-F5344CB8AC3E}">
        <p14:creationId xmlns:p14="http://schemas.microsoft.com/office/powerpoint/2010/main" val="141603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615"/>
            <a:ext cx="8229600" cy="1143000"/>
          </a:xfrm>
        </p:spPr>
        <p:txBody>
          <a:bodyPr>
            <a:normAutofit/>
          </a:bodyPr>
          <a:lstStyle/>
          <a:p>
            <a:r>
              <a:rPr lang="en-US" sz="3600" dirty="0"/>
              <a:t>4</a:t>
            </a:r>
            <a:r>
              <a:rPr lang="en-US" sz="3600" dirty="0" smtClean="0"/>
              <a:t>. </a:t>
            </a:r>
            <a:r>
              <a:rPr lang="en-US" sz="3600" dirty="0"/>
              <a:t>Put social security on a sound footing</a:t>
            </a:r>
          </a:p>
        </p:txBody>
      </p:sp>
      <p:sp>
        <p:nvSpPr>
          <p:cNvPr id="3" name="Content Placeholder 2"/>
          <p:cNvSpPr>
            <a:spLocks noGrp="1"/>
          </p:cNvSpPr>
          <p:nvPr>
            <p:ph idx="1"/>
          </p:nvPr>
        </p:nvSpPr>
        <p:spPr>
          <a:xfrm>
            <a:off x="914400" y="838201"/>
            <a:ext cx="8229600" cy="1905000"/>
          </a:xfrm>
        </p:spPr>
        <p:txBody>
          <a:bodyPr>
            <a:normAutofit/>
          </a:bodyPr>
          <a:lstStyle/>
          <a:p>
            <a:pPr marL="514350" lvl="0" indent="-514350">
              <a:buAutoNum type="arabicParenBoth"/>
            </a:pPr>
            <a:r>
              <a:rPr lang="en-US" sz="2800" dirty="0" smtClean="0"/>
              <a:t>Gradually raise the retirement age.  Meanwhile,</a:t>
            </a:r>
            <a:endParaRPr lang="en-US" sz="100" dirty="0" smtClean="0"/>
          </a:p>
          <a:p>
            <a:pPr marL="514350" lvl="0" indent="-514350">
              <a:buAutoNum type="arabicParenBoth"/>
            </a:pPr>
            <a:r>
              <a:rPr lang="en-US" sz="2800" dirty="0" smtClean="0"/>
              <a:t>Make payroll taxes more progressive:</a:t>
            </a:r>
          </a:p>
          <a:p>
            <a:pPr marL="914400" lvl="1" indent="-514350">
              <a:spcBef>
                <a:spcPts val="0"/>
              </a:spcBef>
            </a:pPr>
            <a:r>
              <a:rPr lang="en-US" sz="2400" dirty="0" smtClean="0"/>
              <a:t>Exempt low-income workers and </a:t>
            </a:r>
          </a:p>
          <a:p>
            <a:pPr marL="914400" lvl="1" indent="-514350">
              <a:spcBef>
                <a:spcPts val="0"/>
              </a:spcBef>
            </a:pPr>
            <a:r>
              <a:rPr lang="en-US" sz="2400" dirty="0" smtClean="0"/>
              <a:t>raise the cap on payroll taxes (now at $127,000).</a:t>
            </a:r>
          </a:p>
        </p:txBody>
      </p:sp>
      <p:sp>
        <p:nvSpPr>
          <p:cNvPr id="4" name="Slide Number Placeholder 3"/>
          <p:cNvSpPr>
            <a:spLocks noGrp="1"/>
          </p:cNvSpPr>
          <p:nvPr>
            <p:ph type="sldNum" sz="quarter" idx="12"/>
          </p:nvPr>
        </p:nvSpPr>
        <p:spPr/>
        <p:txBody>
          <a:bodyPr/>
          <a:lstStyle/>
          <a:p>
            <a:fld id="{18677272-7F0D-4D88-A49C-E33188C27637}" type="slidenum">
              <a:rPr lang="en-US" smtClean="0"/>
              <a:t>24</a:t>
            </a:fld>
            <a:endParaRPr lang="en-US"/>
          </a:p>
        </p:txBody>
      </p:sp>
      <p:sp>
        <p:nvSpPr>
          <p:cNvPr id="5" name="Rectangle 4"/>
          <p:cNvSpPr/>
          <p:nvPr/>
        </p:nvSpPr>
        <p:spPr>
          <a:xfrm>
            <a:off x="228600" y="4154269"/>
            <a:ext cx="6906955" cy="646331"/>
          </a:xfrm>
          <a:prstGeom prst="rect">
            <a:avLst/>
          </a:prstGeom>
        </p:spPr>
        <p:txBody>
          <a:bodyPr wrap="none">
            <a:spAutoFit/>
          </a:bodyPr>
          <a:lstStyle/>
          <a:p>
            <a:pPr lvl="0"/>
            <a:r>
              <a:rPr lang="en-US" sz="3600" dirty="0"/>
              <a:t>6. Increase infrastructure spending</a:t>
            </a:r>
            <a:r>
              <a:rPr lang="en-US" sz="3600" dirty="0" smtClean="0"/>
              <a:t>. </a:t>
            </a:r>
            <a:endParaRPr lang="en-US" sz="3600" dirty="0"/>
          </a:p>
        </p:txBody>
      </p:sp>
      <p:sp>
        <p:nvSpPr>
          <p:cNvPr id="6" name="Content Placeholder 2"/>
          <p:cNvSpPr txBox="1">
            <a:spLocks/>
          </p:cNvSpPr>
          <p:nvPr/>
        </p:nvSpPr>
        <p:spPr>
          <a:xfrm>
            <a:off x="914400" y="4800600"/>
            <a:ext cx="8915400" cy="228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Arial" panose="020B0604020202020204" pitchFamily="34" charset="0"/>
              <a:buAutoNum type="arabicParenBoth"/>
            </a:pPr>
            <a:r>
              <a:rPr lang="en-US" sz="2800" dirty="0" smtClean="0"/>
              <a:t>It’s good for growth</a:t>
            </a:r>
            <a:r>
              <a:rPr lang="en-US" sz="100" dirty="0" smtClean="0"/>
              <a:t/>
            </a:r>
            <a:br>
              <a:rPr lang="en-US" sz="100" dirty="0" smtClean="0"/>
            </a:br>
            <a:endParaRPr lang="en-US" sz="100" dirty="0" smtClean="0"/>
          </a:p>
          <a:p>
            <a:pPr marL="514350" indent="-514350">
              <a:buFont typeface="Arial" panose="020B0604020202020204" pitchFamily="34" charset="0"/>
              <a:buAutoNum type="arabicParenBoth"/>
            </a:pPr>
            <a:r>
              <a:rPr lang="en-US" sz="2800" dirty="0"/>
              <a:t>a</a:t>
            </a:r>
            <a:r>
              <a:rPr lang="en-US" sz="2800" dirty="0" smtClean="0"/>
              <a:t>nd makes jobs for construction workers</a:t>
            </a:r>
            <a:r>
              <a:rPr lang="en-US" sz="3000" dirty="0" smtClean="0"/>
              <a:t/>
            </a:r>
            <a:br>
              <a:rPr lang="en-US" sz="3000" dirty="0" smtClean="0"/>
            </a:br>
            <a:r>
              <a:rPr lang="en-US" sz="2100" dirty="0" smtClean="0"/>
              <a:t>(though we could have really used it 5-7 years ago, </a:t>
            </a:r>
            <a:br>
              <a:rPr lang="en-US" sz="2100" dirty="0" smtClean="0"/>
            </a:br>
            <a:r>
              <a:rPr lang="en-US" sz="2100" dirty="0" smtClean="0"/>
              <a:t>when unemployment was twice as high.)</a:t>
            </a:r>
          </a:p>
        </p:txBody>
      </p:sp>
      <p:sp>
        <p:nvSpPr>
          <p:cNvPr id="7" name="Rectangle 6"/>
          <p:cNvSpPr/>
          <p:nvPr/>
        </p:nvSpPr>
        <p:spPr>
          <a:xfrm>
            <a:off x="228600" y="2914185"/>
            <a:ext cx="7315200" cy="1077218"/>
          </a:xfrm>
          <a:prstGeom prst="rect">
            <a:avLst/>
          </a:prstGeom>
        </p:spPr>
        <p:txBody>
          <a:bodyPr wrap="square">
            <a:spAutoFit/>
          </a:bodyPr>
          <a:lstStyle/>
          <a:p>
            <a:r>
              <a:rPr lang="en-US" sz="3600" dirty="0" smtClean="0"/>
              <a:t>5. Improve </a:t>
            </a:r>
            <a:r>
              <a:rPr lang="en-US" sz="3600" dirty="0"/>
              <a:t>education, </a:t>
            </a:r>
            <a:endParaRPr lang="en-US" sz="3600" dirty="0" smtClean="0"/>
          </a:p>
          <a:p>
            <a:r>
              <a:rPr lang="en-US" dirty="0" smtClean="0"/>
              <a:t>	-- </a:t>
            </a:r>
            <a:r>
              <a:rPr lang="en-US" sz="2800" dirty="0" smtClean="0"/>
              <a:t>esp</a:t>
            </a:r>
            <a:r>
              <a:rPr lang="en-US" sz="2800" dirty="0"/>
              <a:t>. universal pre-school education.</a:t>
            </a:r>
          </a:p>
        </p:txBody>
      </p:sp>
    </p:spTree>
    <p:extLst>
      <p:ext uri="{BB962C8B-B14F-4D97-AF65-F5344CB8AC3E}">
        <p14:creationId xmlns:p14="http://schemas.microsoft.com/office/powerpoint/2010/main" val="198885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701" y="152400"/>
            <a:ext cx="8229600" cy="1143000"/>
          </a:xfrm>
        </p:spPr>
        <p:txBody>
          <a:bodyPr>
            <a:normAutofit/>
          </a:bodyPr>
          <a:lstStyle/>
          <a:p>
            <a:pPr lvl="0"/>
            <a:r>
              <a:rPr lang="en-US" sz="3000" dirty="0"/>
              <a:t>7</a:t>
            </a:r>
            <a:r>
              <a:rPr lang="en-US" sz="3000" dirty="0" smtClean="0"/>
              <a:t>: Address </a:t>
            </a:r>
            <a:r>
              <a:rPr lang="en-US" sz="3000" dirty="0"/>
              <a:t>the long-term rise in household debt: </a:t>
            </a:r>
            <a:r>
              <a:rPr lang="en-US" sz="2800" dirty="0"/>
              <a:t>housing, auto, &amp;</a:t>
            </a:r>
            <a:r>
              <a:rPr lang="en-US" sz="2800" dirty="0" smtClean="0"/>
              <a:t> </a:t>
            </a:r>
            <a:r>
              <a:rPr lang="en-US" sz="2800" dirty="0"/>
              <a:t>student </a:t>
            </a:r>
            <a:r>
              <a:rPr lang="en-US" sz="2800" dirty="0" smtClean="0"/>
              <a:t>loans</a:t>
            </a:r>
            <a:endParaRPr lang="en-US" sz="2800" dirty="0"/>
          </a:p>
        </p:txBody>
      </p:sp>
      <p:sp>
        <p:nvSpPr>
          <p:cNvPr id="3" name="Content Placeholder 2"/>
          <p:cNvSpPr>
            <a:spLocks noGrp="1"/>
          </p:cNvSpPr>
          <p:nvPr>
            <p:ph idx="1"/>
          </p:nvPr>
        </p:nvSpPr>
        <p:spPr>
          <a:xfrm>
            <a:off x="1" y="1447800"/>
            <a:ext cx="9144000" cy="5791200"/>
          </a:xfrm>
        </p:spPr>
        <p:txBody>
          <a:bodyPr>
            <a:normAutofit/>
          </a:bodyPr>
          <a:lstStyle/>
          <a:p>
            <a:r>
              <a:rPr lang="en-US" sz="2600" dirty="0" smtClean="0"/>
              <a:t>Reduce the policy </a:t>
            </a:r>
            <a:r>
              <a:rPr lang="en-US" sz="2600" dirty="0"/>
              <a:t>tilt toward getting American families </a:t>
            </a:r>
            <a:r>
              <a:rPr lang="en-US" sz="2600" dirty="0" smtClean="0"/>
              <a:t/>
            </a:r>
            <a:br>
              <a:rPr lang="en-US" sz="2600" dirty="0" smtClean="0"/>
            </a:br>
            <a:r>
              <a:rPr lang="en-US" sz="2600" dirty="0" smtClean="0"/>
              <a:t>up </a:t>
            </a:r>
            <a:r>
              <a:rPr lang="en-US" sz="2600" dirty="0"/>
              <a:t>to their eyeballs in mortgage debt </a:t>
            </a:r>
            <a:r>
              <a:rPr lang="en-US" sz="2600" dirty="0" smtClean="0"/>
              <a:t>they </a:t>
            </a:r>
            <a:r>
              <a:rPr lang="en-US" sz="2600" dirty="0"/>
              <a:t>can’t </a:t>
            </a:r>
            <a:r>
              <a:rPr lang="en-US" sz="2600" dirty="0" smtClean="0"/>
              <a:t>afford.</a:t>
            </a:r>
            <a:r>
              <a:rPr lang="en-US" sz="800" dirty="0" smtClean="0"/>
              <a:t/>
            </a:r>
            <a:br>
              <a:rPr lang="en-US" sz="800" dirty="0" smtClean="0"/>
            </a:br>
            <a:endParaRPr lang="en-US" sz="800" dirty="0" smtClean="0"/>
          </a:p>
          <a:p>
            <a:pPr lvl="1">
              <a:spcBef>
                <a:spcPts val="0"/>
              </a:spcBef>
            </a:pPr>
            <a:r>
              <a:rPr lang="en-US" sz="2600" dirty="0"/>
              <a:t>I</a:t>
            </a:r>
            <a:r>
              <a:rPr lang="en-US" sz="2600" dirty="0" smtClean="0"/>
              <a:t>t led to 2007-09 financial crisis. </a:t>
            </a:r>
          </a:p>
          <a:p>
            <a:pPr lvl="2">
              <a:spcBef>
                <a:spcPts val="0"/>
              </a:spcBef>
            </a:pPr>
            <a:r>
              <a:rPr lang="en-US" sz="2200" dirty="0" smtClean="0"/>
              <a:t>without even raising </a:t>
            </a:r>
            <a:r>
              <a:rPr lang="en-US" sz="2200" dirty="0"/>
              <a:t>home ownership </a:t>
            </a:r>
            <a:r>
              <a:rPr lang="en-US" sz="2200" dirty="0" smtClean="0"/>
              <a:t>rates.</a:t>
            </a:r>
            <a:r>
              <a:rPr lang="en-US" sz="1200" dirty="0" smtClean="0"/>
              <a:t/>
            </a:r>
            <a:br>
              <a:rPr lang="en-US" sz="1200" dirty="0" smtClean="0"/>
            </a:br>
            <a:endParaRPr lang="en-US" sz="1200" dirty="0"/>
          </a:p>
          <a:p>
            <a:pPr lvl="1">
              <a:spcBef>
                <a:spcPts val="0"/>
              </a:spcBef>
            </a:pPr>
            <a:r>
              <a:rPr lang="en-US" sz="2600" dirty="0" smtClean="0"/>
              <a:t>Specific policies:</a:t>
            </a:r>
          </a:p>
          <a:p>
            <a:pPr lvl="2">
              <a:spcBef>
                <a:spcPts val="0"/>
              </a:spcBef>
            </a:pPr>
            <a:r>
              <a:rPr lang="en-US" sz="2200" dirty="0" smtClean="0"/>
              <a:t>Require a serious minimum </a:t>
            </a:r>
            <a:r>
              <a:rPr lang="en-US" sz="2200" dirty="0"/>
              <a:t>down </a:t>
            </a:r>
            <a:r>
              <a:rPr lang="en-US" sz="2200" dirty="0" smtClean="0"/>
              <a:t>payment, as other countries do. </a:t>
            </a:r>
            <a:endParaRPr lang="en-US" sz="2200" dirty="0"/>
          </a:p>
          <a:p>
            <a:pPr lvl="2">
              <a:spcBef>
                <a:spcPts val="0"/>
              </a:spcBef>
            </a:pPr>
            <a:r>
              <a:rPr lang="en-US" sz="2200" dirty="0" smtClean="0"/>
              <a:t>Require “skin </a:t>
            </a:r>
            <a:r>
              <a:rPr lang="en-US" sz="2200" dirty="0"/>
              <a:t>in the game</a:t>
            </a:r>
            <a:r>
              <a:rPr lang="en-US" sz="2200" dirty="0" smtClean="0"/>
              <a:t>,” </a:t>
            </a:r>
            <a:r>
              <a:rPr lang="en-US" sz="2200" dirty="0"/>
              <a:t>on the part of </a:t>
            </a:r>
            <a:r>
              <a:rPr lang="en-US" sz="2200" dirty="0" smtClean="0"/>
              <a:t>mortgage-originators.</a:t>
            </a:r>
            <a:endParaRPr lang="en-US" sz="2200" dirty="0"/>
          </a:p>
          <a:p>
            <a:pPr lvl="2">
              <a:spcBef>
                <a:spcPts val="0"/>
              </a:spcBef>
            </a:pPr>
            <a:r>
              <a:rPr lang="en-US" sz="2200" dirty="0"/>
              <a:t>Curtail tax deductibility of mortgage interest, </a:t>
            </a:r>
            <a:endParaRPr lang="en-US" sz="2200" dirty="0" smtClean="0"/>
          </a:p>
          <a:p>
            <a:pPr lvl="3">
              <a:spcBef>
                <a:spcPts val="0"/>
              </a:spcBef>
            </a:pPr>
            <a:r>
              <a:rPr lang="en-US" dirty="0" smtClean="0"/>
              <a:t>which mainly benefits </a:t>
            </a:r>
            <a:r>
              <a:rPr lang="en-US" dirty="0"/>
              <a:t>the </a:t>
            </a:r>
            <a:r>
              <a:rPr lang="en-US" dirty="0" smtClean="0"/>
              <a:t>well-off. </a:t>
            </a:r>
            <a:endParaRPr lang="en-US" dirty="0"/>
          </a:p>
          <a:p>
            <a:pPr lvl="4">
              <a:spcBef>
                <a:spcPts val="0"/>
              </a:spcBef>
            </a:pPr>
            <a:r>
              <a:rPr lang="en-US" sz="1800" dirty="0" smtClean="0"/>
              <a:t>It generally sa</a:t>
            </a:r>
            <a:r>
              <a:rPr lang="en-US" sz="1800" dirty="0"/>
              <a:t>ves less than $200 </a:t>
            </a:r>
            <a:r>
              <a:rPr lang="en-US" sz="1800" dirty="0" smtClean="0"/>
              <a:t>for households </a:t>
            </a:r>
            <a:r>
              <a:rPr lang="en-US" sz="1800" dirty="0"/>
              <a:t>earning $</a:t>
            </a:r>
            <a:r>
              <a:rPr lang="en-US" sz="1800" dirty="0" smtClean="0"/>
              <a:t>65,000.</a:t>
            </a:r>
            <a:endParaRPr lang="en-US" sz="1800" dirty="0"/>
          </a:p>
          <a:p>
            <a:pPr lvl="3">
              <a:spcBef>
                <a:spcPts val="0"/>
              </a:spcBef>
            </a:pPr>
            <a:r>
              <a:rPr lang="en-US" dirty="0"/>
              <a:t>Reduce deductions at </a:t>
            </a:r>
            <a:r>
              <a:rPr lang="en-US" dirty="0" smtClean="0"/>
              <a:t>the upper end,</a:t>
            </a:r>
            <a:endParaRPr lang="en-US" sz="1800" dirty="0"/>
          </a:p>
          <a:p>
            <a:pPr lvl="3">
              <a:spcBef>
                <a:spcPts val="0"/>
              </a:spcBef>
            </a:pPr>
            <a:r>
              <a:rPr lang="en-US" dirty="0"/>
              <a:t>especially if </a:t>
            </a:r>
            <a:r>
              <a:rPr lang="en-US" dirty="0" smtClean="0"/>
              <a:t>loan is used other </a:t>
            </a:r>
            <a:r>
              <a:rPr lang="en-US" dirty="0"/>
              <a:t>than </a:t>
            </a:r>
            <a:r>
              <a:rPr lang="en-US" dirty="0" smtClean="0"/>
              <a:t>for purchase </a:t>
            </a:r>
            <a:r>
              <a:rPr lang="en-US" dirty="0"/>
              <a:t>of residence </a:t>
            </a:r>
            <a:endParaRPr lang="en-US" dirty="0" smtClean="0"/>
          </a:p>
          <a:p>
            <a:pPr lvl="4">
              <a:spcBef>
                <a:spcPts val="0"/>
              </a:spcBef>
            </a:pPr>
            <a:r>
              <a:rPr lang="en-US" sz="1800" dirty="0" smtClean="0"/>
              <a:t>i.e</a:t>
            </a:r>
            <a:r>
              <a:rPr lang="en-US" sz="1800" dirty="0"/>
              <a:t>., </a:t>
            </a:r>
            <a:r>
              <a:rPr lang="en-US" sz="1800" dirty="0" smtClean="0"/>
              <a:t>2</a:t>
            </a:r>
            <a:r>
              <a:rPr lang="en-US" sz="1800" baseline="30000" dirty="0" smtClean="0"/>
              <a:t>nd</a:t>
            </a:r>
            <a:r>
              <a:rPr lang="en-US" sz="1800" dirty="0" smtClean="0"/>
              <a:t> </a:t>
            </a:r>
            <a:r>
              <a:rPr lang="en-US" sz="1800" dirty="0"/>
              <a:t>home or </a:t>
            </a:r>
            <a:r>
              <a:rPr lang="en-US" sz="1800" dirty="0" smtClean="0"/>
              <a:t>“cash out” for spending.</a:t>
            </a:r>
          </a:p>
          <a:p>
            <a:pPr lvl="2">
              <a:spcBef>
                <a:spcPts val="0"/>
              </a:spcBef>
            </a:pPr>
            <a:r>
              <a:rPr lang="en-US" sz="2100" dirty="0" smtClean="0"/>
              <a:t>Don’t repeat the mistake of privatizing Fannie Mae &amp; Freddie Mac.</a:t>
            </a:r>
            <a:endParaRPr lang="en-US" sz="2100" dirty="0"/>
          </a:p>
        </p:txBody>
      </p:sp>
      <p:sp>
        <p:nvSpPr>
          <p:cNvPr id="4" name="Slide Number Placeholder 3"/>
          <p:cNvSpPr>
            <a:spLocks noGrp="1"/>
          </p:cNvSpPr>
          <p:nvPr>
            <p:ph type="sldNum" sz="quarter" idx="12"/>
          </p:nvPr>
        </p:nvSpPr>
        <p:spPr/>
        <p:txBody>
          <a:bodyPr/>
          <a:lstStyle/>
          <a:p>
            <a:fld id="{18677272-7F0D-4D88-A49C-E33188C27637}" type="slidenum">
              <a:rPr lang="en-US" smtClean="0"/>
              <a:t>25</a:t>
            </a:fld>
            <a:endParaRPr lang="en-US" dirty="0"/>
          </a:p>
        </p:txBody>
      </p:sp>
      <p:sp>
        <p:nvSpPr>
          <p:cNvPr id="5" name="TextBox 4"/>
          <p:cNvSpPr txBox="1"/>
          <p:nvPr/>
        </p:nvSpPr>
        <p:spPr>
          <a:xfrm>
            <a:off x="5121698" y="2416098"/>
            <a:ext cx="3745384" cy="430887"/>
          </a:xfrm>
          <a:prstGeom prst="rect">
            <a:avLst/>
          </a:prstGeom>
          <a:noFill/>
        </p:spPr>
        <p:txBody>
          <a:bodyPr wrap="none" rtlCol="0">
            <a:spAutoFit/>
          </a:bodyPr>
          <a:lstStyle/>
          <a:p>
            <a:pPr marL="0" lvl="1"/>
            <a:r>
              <a:rPr lang="en-US" sz="2200" dirty="0"/>
              <a:t>And it drives up housing prices </a:t>
            </a:r>
          </a:p>
        </p:txBody>
      </p:sp>
    </p:spTree>
    <p:extLst>
      <p:ext uri="{BB962C8B-B14F-4D97-AF65-F5344CB8AC3E}">
        <p14:creationId xmlns:p14="http://schemas.microsoft.com/office/powerpoint/2010/main" val="21331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lvl="0"/>
            <a:r>
              <a:rPr lang="en-US" sz="2200" dirty="0" smtClean="0"/>
              <a:t>Address household </a:t>
            </a:r>
            <a:r>
              <a:rPr lang="en-US" sz="2200" dirty="0"/>
              <a:t>debt: housing, </a:t>
            </a:r>
            <a:r>
              <a:rPr lang="en-US" sz="2200" dirty="0" smtClean="0"/>
              <a:t>auto </a:t>
            </a:r>
            <a:r>
              <a:rPr lang="en-US" sz="2200" dirty="0"/>
              <a:t>&amp;</a:t>
            </a:r>
            <a:r>
              <a:rPr lang="en-US" sz="2200" dirty="0" smtClean="0"/>
              <a:t> </a:t>
            </a:r>
            <a:r>
              <a:rPr lang="en-US" sz="2200" dirty="0"/>
              <a:t>student </a:t>
            </a:r>
            <a:r>
              <a:rPr lang="en-US" sz="2200" dirty="0" smtClean="0"/>
              <a:t>loans</a:t>
            </a:r>
            <a:r>
              <a:rPr lang="en-US" sz="2000" dirty="0" smtClean="0"/>
              <a:t>, </a:t>
            </a:r>
            <a:r>
              <a:rPr lang="en-US" sz="1800" dirty="0" smtClean="0"/>
              <a:t>continued</a:t>
            </a:r>
            <a:endParaRPr lang="en-US" sz="1800" dirty="0"/>
          </a:p>
        </p:txBody>
      </p:sp>
      <p:sp>
        <p:nvSpPr>
          <p:cNvPr id="3" name="Content Placeholder 2"/>
          <p:cNvSpPr>
            <a:spLocks noGrp="1"/>
          </p:cNvSpPr>
          <p:nvPr>
            <p:ph idx="1"/>
          </p:nvPr>
        </p:nvSpPr>
        <p:spPr>
          <a:xfrm>
            <a:off x="228600" y="1371600"/>
            <a:ext cx="8686800" cy="5562600"/>
          </a:xfrm>
        </p:spPr>
        <p:txBody>
          <a:bodyPr>
            <a:normAutofit/>
          </a:bodyPr>
          <a:lstStyle/>
          <a:p>
            <a:r>
              <a:rPr lang="en-US" sz="2800" dirty="0" smtClean="0"/>
              <a:t>Auto dealers should not have been exempted </a:t>
            </a:r>
            <a:br>
              <a:rPr lang="en-US" sz="2800" dirty="0" smtClean="0"/>
            </a:br>
            <a:r>
              <a:rPr lang="en-US" sz="2800" dirty="0" smtClean="0"/>
              <a:t>from the Consumer Finance Protection Bureau.</a:t>
            </a:r>
          </a:p>
          <a:p>
            <a:pPr lvl="1"/>
            <a:r>
              <a:rPr lang="en-US" sz="2400" dirty="0" smtClean="0"/>
              <a:t>A rising share of sub-prime auto loans are now delinquent.</a:t>
            </a:r>
            <a:r>
              <a:rPr lang="en-US" sz="1000" dirty="0" smtClean="0"/>
              <a:t> </a:t>
            </a:r>
            <a:r>
              <a:rPr lang="en-US" sz="1800" dirty="0" smtClean="0"/>
              <a:t/>
            </a:r>
            <a:br>
              <a:rPr lang="en-US" sz="1800" dirty="0" smtClean="0"/>
            </a:br>
            <a:endParaRPr lang="en-US" sz="1800" dirty="0"/>
          </a:p>
          <a:p>
            <a:r>
              <a:rPr lang="en-US" sz="2800" dirty="0" smtClean="0"/>
              <a:t>Although </a:t>
            </a:r>
            <a:r>
              <a:rPr lang="en-US" sz="2800" i="1" dirty="0" smtClean="0"/>
              <a:t>most</a:t>
            </a:r>
            <a:r>
              <a:rPr lang="en-US" sz="2800" dirty="0" smtClean="0"/>
              <a:t> </a:t>
            </a:r>
            <a:r>
              <a:rPr lang="en-US" sz="2800" dirty="0"/>
              <a:t>college educations are still a good deal, and worth going into debt for if that is the only </a:t>
            </a:r>
            <a:r>
              <a:rPr lang="en-US" sz="2800" dirty="0" smtClean="0"/>
              <a:t>way, </a:t>
            </a:r>
            <a:r>
              <a:rPr lang="en-US" sz="2800" i="1" dirty="0" smtClean="0"/>
              <a:t>some</a:t>
            </a:r>
            <a:r>
              <a:rPr lang="en-US" sz="2800" dirty="0" smtClean="0"/>
              <a:t> </a:t>
            </a:r>
            <a:r>
              <a:rPr lang="en-US" sz="2800" dirty="0"/>
              <a:t>enterprises are bad deals</a:t>
            </a:r>
            <a:r>
              <a:rPr lang="en-US" sz="2800" dirty="0" smtClean="0"/>
              <a:t>.</a:t>
            </a:r>
          </a:p>
          <a:p>
            <a:pPr lvl="2"/>
            <a:r>
              <a:rPr lang="en-US" dirty="0" smtClean="0"/>
              <a:t>Especially many of for-profit universities.</a:t>
            </a:r>
            <a:endParaRPr lang="en-US" dirty="0"/>
          </a:p>
          <a:p>
            <a:pPr lvl="2"/>
            <a:r>
              <a:rPr lang="en-US" dirty="0"/>
              <a:t>Government should expand student </a:t>
            </a:r>
            <a:r>
              <a:rPr lang="en-US" dirty="0" smtClean="0"/>
              <a:t>grants &amp; loans</a:t>
            </a:r>
            <a:r>
              <a:rPr lang="en-US" dirty="0"/>
              <a:t>, </a:t>
            </a:r>
            <a:endParaRPr lang="en-US" dirty="0" smtClean="0"/>
          </a:p>
          <a:p>
            <a:pPr lvl="2"/>
            <a:r>
              <a:rPr lang="en-US" dirty="0" smtClean="0"/>
              <a:t>but tighten requirements </a:t>
            </a:r>
            <a:r>
              <a:rPr lang="en-US" dirty="0"/>
              <a:t>that the college or university have a decent record regarding </a:t>
            </a:r>
            <a:r>
              <a:rPr lang="en-US" dirty="0" smtClean="0"/>
              <a:t>rates </a:t>
            </a:r>
            <a:r>
              <a:rPr lang="en-US" dirty="0"/>
              <a:t>of graduation </a:t>
            </a:r>
            <a:r>
              <a:rPr lang="en-US" dirty="0" smtClean="0"/>
              <a:t>&amp; gainful employment, not loosen them. </a:t>
            </a:r>
            <a:endParaRPr lang="en-US" sz="2000" dirty="0"/>
          </a:p>
        </p:txBody>
      </p:sp>
      <p:sp>
        <p:nvSpPr>
          <p:cNvPr id="4" name="Slide Number Placeholder 3"/>
          <p:cNvSpPr>
            <a:spLocks noGrp="1"/>
          </p:cNvSpPr>
          <p:nvPr>
            <p:ph type="sldNum" sz="quarter" idx="12"/>
          </p:nvPr>
        </p:nvSpPr>
        <p:spPr/>
        <p:txBody>
          <a:bodyPr/>
          <a:lstStyle/>
          <a:p>
            <a:fld id="{18677272-7F0D-4D88-A49C-E33188C27637}" type="slidenum">
              <a:rPr lang="en-US" smtClean="0"/>
              <a:t>26</a:t>
            </a:fld>
            <a:endParaRPr lang="en-US"/>
          </a:p>
        </p:txBody>
      </p:sp>
    </p:spTree>
    <p:extLst>
      <p:ext uri="{BB962C8B-B14F-4D97-AF65-F5344CB8AC3E}">
        <p14:creationId xmlns:p14="http://schemas.microsoft.com/office/powerpoint/2010/main" val="76093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600" dirty="0" smtClean="0"/>
              <a:t>The last 3 of the 10 policy proposals</a:t>
            </a:r>
            <a:endParaRPr lang="en-US" sz="3600" dirty="0"/>
          </a:p>
        </p:txBody>
      </p:sp>
      <p:sp>
        <p:nvSpPr>
          <p:cNvPr id="3" name="Content Placeholder 2"/>
          <p:cNvSpPr>
            <a:spLocks noGrp="1"/>
          </p:cNvSpPr>
          <p:nvPr>
            <p:ph idx="1"/>
          </p:nvPr>
        </p:nvSpPr>
        <p:spPr>
          <a:xfrm>
            <a:off x="228600" y="1676400"/>
            <a:ext cx="8686800" cy="4800600"/>
          </a:xfrm>
        </p:spPr>
        <p:txBody>
          <a:bodyPr>
            <a:normAutofit fontScale="92500" lnSpcReduction="20000"/>
          </a:bodyPr>
          <a:lstStyle/>
          <a:p>
            <a:pPr marL="742950" indent="-742950">
              <a:buFont typeface="+mj-lt"/>
              <a:buAutoNum type="arabicPeriod" startAt="8"/>
            </a:pPr>
            <a:r>
              <a:rPr lang="en-US" dirty="0"/>
              <a:t>Energy:</a:t>
            </a:r>
          </a:p>
          <a:p>
            <a:pPr lvl="1"/>
            <a:r>
              <a:rPr lang="en-US" dirty="0"/>
              <a:t>Start a carbon tax; don’t subsidize fossil fuels</a:t>
            </a:r>
            <a:r>
              <a:rPr lang="en-US" dirty="0" smtClean="0"/>
              <a:t>. </a:t>
            </a:r>
            <a:endParaRPr lang="en-US" dirty="0"/>
          </a:p>
          <a:p>
            <a:pPr lvl="2"/>
            <a:r>
              <a:rPr lang="en-US" dirty="0" smtClean="0"/>
              <a:t>Energy taxes are the most efficient</a:t>
            </a:r>
            <a:endParaRPr lang="en-US" dirty="0"/>
          </a:p>
          <a:p>
            <a:pPr lvl="3"/>
            <a:r>
              <a:rPr lang="en-US" sz="1700" dirty="0"/>
              <a:t>as proposed by Baker, Feldstein, Mankiw, Paulson &amp; </a:t>
            </a:r>
            <a:r>
              <a:rPr lang="en-US" sz="1700" dirty="0" smtClean="0"/>
              <a:t>Schultz, Feb.2017.</a:t>
            </a:r>
            <a:endParaRPr lang="en-US" sz="1700" dirty="0"/>
          </a:p>
          <a:p>
            <a:pPr lvl="1"/>
            <a:r>
              <a:rPr lang="en-US" dirty="0"/>
              <a:t>But allow </a:t>
            </a:r>
            <a:r>
              <a:rPr lang="en-US" dirty="0" smtClean="0"/>
              <a:t>states to frack </a:t>
            </a:r>
            <a:r>
              <a:rPr lang="en-US" dirty="0"/>
              <a:t>(regulated</a:t>
            </a:r>
            <a:r>
              <a:rPr lang="en-US" sz="3200" dirty="0"/>
              <a:t>). </a:t>
            </a:r>
            <a:r>
              <a:rPr lang="en-US" sz="1900" dirty="0" smtClean="0"/>
              <a:t/>
            </a:r>
            <a:br>
              <a:rPr lang="en-US" sz="1900" dirty="0" smtClean="0"/>
            </a:br>
            <a:r>
              <a:rPr lang="en-US" sz="1900" dirty="0" smtClean="0"/>
              <a:t> </a:t>
            </a:r>
            <a:endParaRPr lang="en-US" sz="1900" dirty="0"/>
          </a:p>
          <a:p>
            <a:pPr marL="571500" indent="-514350">
              <a:buFont typeface="+mj-lt"/>
              <a:buAutoNum type="arabicPeriod" startAt="8"/>
            </a:pPr>
            <a:r>
              <a:rPr lang="en-US" dirty="0"/>
              <a:t>  Consider wage insurance,</a:t>
            </a:r>
          </a:p>
          <a:p>
            <a:pPr lvl="1"/>
            <a:r>
              <a:rPr lang="en-US" sz="2400" dirty="0"/>
              <a:t>which compensates those who lose jobs (not just due to trade)</a:t>
            </a:r>
          </a:p>
          <a:p>
            <a:pPr lvl="1"/>
            <a:r>
              <a:rPr lang="en-US" sz="2400" dirty="0"/>
              <a:t>and does not penalize taking a new job at lower wage.</a:t>
            </a:r>
          </a:p>
          <a:p>
            <a:pPr lvl="1"/>
            <a:r>
              <a:rPr lang="en-US" sz="2400" dirty="0"/>
              <a:t>Pay for costs by proposal #8</a:t>
            </a:r>
            <a:r>
              <a:rPr lang="en-US" sz="2400" dirty="0" smtClean="0"/>
              <a:t>.</a:t>
            </a:r>
            <a:br>
              <a:rPr lang="en-US" sz="2400" dirty="0" smtClean="0"/>
            </a:br>
            <a:endParaRPr lang="en-US" sz="2400" dirty="0" smtClean="0"/>
          </a:p>
          <a:p>
            <a:pPr marL="0" indent="0">
              <a:buNone/>
            </a:pPr>
            <a:r>
              <a:rPr lang="en-US" dirty="0" smtClean="0"/>
              <a:t>10.   Keep </a:t>
            </a:r>
            <a:r>
              <a:rPr lang="en-US" dirty="0"/>
              <a:t>US global economic leadership, </a:t>
            </a:r>
            <a:br>
              <a:rPr lang="en-US" dirty="0"/>
            </a:br>
            <a:r>
              <a:rPr lang="en-US" dirty="0"/>
              <a:t>  </a:t>
            </a:r>
            <a:r>
              <a:rPr lang="en-US" dirty="0" smtClean="0"/>
              <a:t>       including </a:t>
            </a:r>
            <a:r>
              <a:rPr lang="en-US" dirty="0"/>
              <a:t>abiding by trade agreements</a:t>
            </a:r>
            <a:r>
              <a:rPr lang="en-US" dirty="0" smtClean="0"/>
              <a:t>.</a:t>
            </a:r>
          </a:p>
        </p:txBody>
      </p:sp>
      <p:sp>
        <p:nvSpPr>
          <p:cNvPr id="4" name="Slide Number Placeholder 3"/>
          <p:cNvSpPr>
            <a:spLocks noGrp="1"/>
          </p:cNvSpPr>
          <p:nvPr>
            <p:ph type="sldNum" sz="quarter" idx="12"/>
          </p:nvPr>
        </p:nvSpPr>
        <p:spPr/>
        <p:txBody>
          <a:bodyPr/>
          <a:lstStyle/>
          <a:p>
            <a:fld id="{18677272-7F0D-4D88-A49C-E33188C27637}" type="slidenum">
              <a:rPr lang="en-US" smtClean="0"/>
              <a:t>27</a:t>
            </a:fld>
            <a:endParaRPr lang="en-US"/>
          </a:p>
        </p:txBody>
      </p:sp>
    </p:spTree>
    <p:extLst>
      <p:ext uri="{BB962C8B-B14F-4D97-AF65-F5344CB8AC3E}">
        <p14:creationId xmlns:p14="http://schemas.microsoft.com/office/powerpoint/2010/main" val="213801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68375"/>
            <a:ext cx="7772400" cy="1470025"/>
          </a:xfrm>
        </p:spPr>
        <p:txBody>
          <a:bodyPr>
            <a:normAutofit fontScale="90000"/>
          </a:bodyPr>
          <a:lstStyle/>
          <a:p>
            <a:r>
              <a:rPr lang="en-US" sz="4900" i="1" dirty="0"/>
              <a:t>Inequality in America: </a:t>
            </a:r>
            <a:r>
              <a:rPr lang="en-US" i="1" dirty="0"/>
              <a:t/>
            </a:r>
            <a:br>
              <a:rPr lang="en-US" i="1" dirty="0"/>
            </a:br>
            <a:r>
              <a:rPr lang="en-US" i="1" dirty="0"/>
              <a:t>How Do We Achieve An Economy </a:t>
            </a:r>
            <a:br>
              <a:rPr lang="en-US" i="1" dirty="0"/>
            </a:br>
            <a:r>
              <a:rPr lang="en-US" i="1" dirty="0"/>
              <a:t>That Works for All?</a:t>
            </a:r>
            <a:endParaRPr lang="en-US" dirty="0"/>
          </a:p>
        </p:txBody>
      </p:sp>
      <p:sp>
        <p:nvSpPr>
          <p:cNvPr id="3" name="Subtitle 2"/>
          <p:cNvSpPr>
            <a:spLocks noGrp="1"/>
          </p:cNvSpPr>
          <p:nvPr>
            <p:ph type="subTitle" idx="1"/>
          </p:nvPr>
        </p:nvSpPr>
        <p:spPr>
          <a:xfrm>
            <a:off x="609600" y="3581400"/>
            <a:ext cx="7848600" cy="2514600"/>
          </a:xfrm>
        </p:spPr>
        <p:txBody>
          <a:bodyPr>
            <a:normAutofit fontScale="77500" lnSpcReduction="20000"/>
          </a:bodyPr>
          <a:lstStyle/>
          <a:p>
            <a:r>
              <a:rPr lang="en-US" sz="6200" b="1" dirty="0" smtClean="0"/>
              <a:t>Jeffrey Frankel</a:t>
            </a:r>
          </a:p>
          <a:p>
            <a:r>
              <a:rPr lang="en-US" sz="3600" b="1" dirty="0" smtClean="0"/>
              <a:t>Harpel Professor of Capital Formation and Growth</a:t>
            </a:r>
            <a:br>
              <a:rPr lang="en-US" sz="3600" b="1" dirty="0" smtClean="0"/>
            </a:br>
            <a:r>
              <a:rPr lang="en-US" sz="4000" b="1" dirty="0" smtClean="0"/>
              <a:t>Harvard University</a:t>
            </a:r>
            <a:br>
              <a:rPr lang="en-US" sz="4000" b="1" dirty="0" smtClean="0"/>
            </a:br>
            <a:r>
              <a:rPr lang="en-US" sz="5700" b="1" dirty="0" smtClean="0"/>
              <a:t/>
            </a:r>
            <a:br>
              <a:rPr lang="en-US" sz="5700" b="1" dirty="0" smtClean="0"/>
            </a:b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5370" y="5114925"/>
            <a:ext cx="283845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18677272-7F0D-4D88-A49C-E33188C27637}" type="slidenum">
              <a:rPr lang="en-US" smtClean="0"/>
              <a:t>28</a:t>
            </a:fld>
            <a:endParaRPr lang="en-US"/>
          </a:p>
        </p:txBody>
      </p:sp>
    </p:spTree>
    <p:extLst>
      <p:ext uri="{BB962C8B-B14F-4D97-AF65-F5344CB8AC3E}">
        <p14:creationId xmlns:p14="http://schemas.microsoft.com/office/powerpoint/2010/main" val="20455820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Appendices</a:t>
            </a:r>
            <a:endParaRPr lang="en-US" dirty="0"/>
          </a:p>
        </p:txBody>
      </p:sp>
      <p:sp>
        <p:nvSpPr>
          <p:cNvPr id="3" name="Content Placeholder 2"/>
          <p:cNvSpPr>
            <a:spLocks noGrp="1"/>
          </p:cNvSpPr>
          <p:nvPr>
            <p:ph idx="1"/>
          </p:nvPr>
        </p:nvSpPr>
        <p:spPr>
          <a:xfrm>
            <a:off x="381000" y="1646237"/>
            <a:ext cx="8382000" cy="4830763"/>
          </a:xfrm>
        </p:spPr>
        <p:txBody>
          <a:bodyPr>
            <a:normAutofit fontScale="92500" lnSpcReduction="10000"/>
          </a:bodyPr>
          <a:lstStyle/>
          <a:p>
            <a:pPr marL="514350" indent="-514350">
              <a:buFont typeface="+mj-lt"/>
              <a:buAutoNum type="arabicPeriod"/>
            </a:pPr>
            <a:r>
              <a:rPr lang="en-US" dirty="0"/>
              <a:t>T</a:t>
            </a:r>
            <a:r>
              <a:rPr lang="en-US" dirty="0" smtClean="0"/>
              <a:t>urnaround from recession in 2009.</a:t>
            </a:r>
          </a:p>
          <a:p>
            <a:pPr marL="457200" lvl="1" indent="0">
              <a:buNone/>
            </a:pPr>
            <a:r>
              <a:rPr lang="en-US" sz="600" strike="sngStrike" dirty="0" smtClean="0"/>
              <a:t/>
            </a:r>
            <a:br>
              <a:rPr lang="en-US" sz="600" strike="sngStrike" dirty="0" smtClean="0"/>
            </a:br>
            <a:endParaRPr lang="en-US" sz="600" strike="sngStrike" dirty="0" smtClean="0"/>
          </a:p>
          <a:p>
            <a:pPr marL="514350" indent="-514350">
              <a:buFont typeface="+mj-lt"/>
              <a:buAutoNum type="arabicPeriod"/>
            </a:pPr>
            <a:r>
              <a:rPr lang="en-US" dirty="0" smtClean="0"/>
              <a:t>Long-term job losses in some sectors: </a:t>
            </a:r>
            <a:br>
              <a:rPr lang="en-US" dirty="0" smtClean="0"/>
            </a:br>
            <a:r>
              <a:rPr lang="en-US" dirty="0" smtClean="0"/>
              <a:t>manufacturing., </a:t>
            </a:r>
            <a:r>
              <a:rPr lang="en-US" dirty="0" smtClean="0"/>
              <a:t>ag., &amp; coal.</a:t>
            </a:r>
            <a:r>
              <a:rPr lang="en-US" sz="900" dirty="0" smtClean="0"/>
              <a:t/>
            </a:r>
            <a:br>
              <a:rPr lang="en-US" sz="900" dirty="0" smtClean="0"/>
            </a:br>
            <a:r>
              <a:rPr lang="en-US" sz="900" dirty="0" smtClean="0"/>
              <a:t> </a:t>
            </a:r>
            <a:br>
              <a:rPr lang="en-US" sz="900" dirty="0" smtClean="0"/>
            </a:br>
            <a:endParaRPr lang="en-US" sz="900" dirty="0" smtClean="0"/>
          </a:p>
          <a:p>
            <a:pPr marL="514350" indent="-514350">
              <a:buFont typeface="+mj-lt"/>
              <a:buAutoNum type="arabicPeriod"/>
            </a:pPr>
            <a:r>
              <a:rPr lang="en-US" dirty="0"/>
              <a:t>Policies targeted toward individual causes of inequality.</a:t>
            </a:r>
            <a:r>
              <a:rPr lang="en-US" sz="2000" dirty="0" smtClean="0"/>
              <a:t/>
            </a:r>
            <a:br>
              <a:rPr lang="en-US" sz="2000" dirty="0" smtClean="0"/>
            </a:br>
            <a:r>
              <a:rPr lang="en-US" sz="2000" dirty="0" smtClean="0"/>
              <a:t> </a:t>
            </a:r>
          </a:p>
          <a:p>
            <a:pPr marL="514350" indent="-514350">
              <a:buFont typeface="+mj-lt"/>
              <a:buAutoNum type="arabicPeriod"/>
            </a:pPr>
            <a:r>
              <a:rPr lang="en-US" dirty="0"/>
              <a:t>The stagnation in earnings for non-college-educated men and the role of  manufacturing</a:t>
            </a:r>
            <a:r>
              <a:rPr lang="en-US" sz="1300" dirty="0" smtClean="0"/>
              <a:t/>
            </a:r>
            <a:br>
              <a:rPr lang="en-US" sz="1300" dirty="0" smtClean="0"/>
            </a:br>
            <a:endParaRPr lang="en-US" sz="1300" dirty="0" smtClean="0"/>
          </a:p>
          <a:p>
            <a:pPr marL="514350" indent="-514350">
              <a:buFont typeface="+mj-lt"/>
              <a:buAutoNum type="arabicPeriod"/>
            </a:pPr>
            <a:r>
              <a:rPr lang="en-US" dirty="0" smtClean="0"/>
              <a:t>Five </a:t>
            </a:r>
            <a:r>
              <a:rPr lang="en-US" dirty="0"/>
              <a:t>trade fallacies.</a:t>
            </a:r>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18677272-7F0D-4D88-A49C-E33188C27637}" type="slidenum">
              <a:rPr lang="en-US" smtClean="0"/>
              <a:t>29</a:t>
            </a:fld>
            <a:endParaRPr lang="en-US"/>
          </a:p>
        </p:txBody>
      </p:sp>
    </p:spTree>
    <p:extLst>
      <p:ext uri="{BB962C8B-B14F-4D97-AF65-F5344CB8AC3E}">
        <p14:creationId xmlns:p14="http://schemas.microsoft.com/office/powerpoint/2010/main" val="257610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600" dirty="0" smtClean="0"/>
              <a:t>Current state of the economy</a:t>
            </a:r>
            <a:endParaRPr lang="en-US" sz="3600" dirty="0"/>
          </a:p>
        </p:txBody>
      </p:sp>
      <p:sp>
        <p:nvSpPr>
          <p:cNvPr id="3" name="Content Placeholder 2"/>
          <p:cNvSpPr>
            <a:spLocks noGrp="1"/>
          </p:cNvSpPr>
          <p:nvPr>
            <p:ph idx="1"/>
          </p:nvPr>
        </p:nvSpPr>
        <p:spPr>
          <a:xfrm>
            <a:off x="-76200" y="2103437"/>
            <a:ext cx="9144000" cy="3078163"/>
          </a:xfrm>
        </p:spPr>
        <p:txBody>
          <a:bodyPr>
            <a:normAutofit lnSpcReduction="10000"/>
          </a:bodyPr>
          <a:lstStyle/>
          <a:p>
            <a:pPr marL="0" indent="0">
              <a:buNone/>
            </a:pPr>
            <a:r>
              <a:rPr lang="en-US" sz="3600" dirty="0" smtClean="0"/>
              <a:t>    The economic statistics </a:t>
            </a:r>
            <a:r>
              <a:rPr lang="en-US" sz="3500" dirty="0" smtClean="0"/>
              <a:t>are positive:</a:t>
            </a:r>
            <a:r>
              <a:rPr lang="en-US" sz="900" dirty="0" smtClean="0"/>
              <a:t/>
            </a:r>
            <a:br>
              <a:rPr lang="en-US" sz="900" dirty="0" smtClean="0"/>
            </a:br>
            <a:endParaRPr lang="en-US" sz="900" dirty="0" smtClean="0"/>
          </a:p>
          <a:p>
            <a:pPr lvl="1"/>
            <a:r>
              <a:rPr lang="en-US" dirty="0" smtClean="0"/>
              <a:t>Real GDP has grown ≈ 2%/year, steadily since mid-2009.</a:t>
            </a:r>
            <a:r>
              <a:rPr lang="en-US" sz="1200" dirty="0" smtClean="0"/>
              <a:t/>
            </a:r>
            <a:br>
              <a:rPr lang="en-US" sz="1200" dirty="0" smtClean="0"/>
            </a:br>
            <a:endParaRPr lang="en-US" sz="1200" dirty="0" smtClean="0"/>
          </a:p>
          <a:p>
            <a:pPr lvl="1"/>
            <a:r>
              <a:rPr lang="en-US" dirty="0" smtClean="0"/>
              <a:t>Employment too: </a:t>
            </a:r>
          </a:p>
          <a:p>
            <a:pPr lvl="2"/>
            <a:r>
              <a:rPr lang="en-US" sz="2300" dirty="0" smtClean="0"/>
              <a:t>August continued the </a:t>
            </a:r>
            <a:r>
              <a:rPr lang="en-US" sz="2300" dirty="0"/>
              <a:t>longest streak of </a:t>
            </a:r>
            <a:r>
              <a:rPr lang="en-US" sz="2300" dirty="0" smtClean="0"/>
              <a:t>job </a:t>
            </a:r>
            <a:r>
              <a:rPr lang="en-US" sz="2300" dirty="0"/>
              <a:t>growth on </a:t>
            </a:r>
            <a:r>
              <a:rPr lang="en-US" sz="2300" dirty="0" smtClean="0"/>
              <a:t>record.</a:t>
            </a:r>
          </a:p>
          <a:p>
            <a:pPr lvl="2"/>
            <a:r>
              <a:rPr lang="en-US" sz="2300" dirty="0" smtClean="0"/>
              <a:t>17 million jobs added since </a:t>
            </a:r>
            <a:r>
              <a:rPr lang="en-US" sz="2300" dirty="0"/>
              <a:t>early </a:t>
            </a:r>
            <a:r>
              <a:rPr lang="en-US" sz="2300" dirty="0" smtClean="0"/>
              <a:t>2010.</a:t>
            </a:r>
          </a:p>
          <a:p>
            <a:pPr lvl="2"/>
            <a:r>
              <a:rPr lang="en-US" sz="2300" dirty="0"/>
              <a:t>Unemployment </a:t>
            </a:r>
            <a:r>
              <a:rPr lang="en-US" sz="2300" dirty="0" smtClean="0"/>
              <a:t>rate down </a:t>
            </a:r>
            <a:r>
              <a:rPr lang="en-US" sz="2300" dirty="0"/>
              <a:t>to </a:t>
            </a:r>
            <a:r>
              <a:rPr lang="en-US" sz="2300" dirty="0" smtClean="0"/>
              <a:t>4.4%, </a:t>
            </a:r>
            <a:r>
              <a:rPr lang="en-US" sz="2000" dirty="0"/>
              <a:t>≈ </a:t>
            </a:r>
            <a:r>
              <a:rPr lang="en-US" sz="2300" dirty="0" smtClean="0"/>
              <a:t>full employment</a:t>
            </a:r>
            <a:r>
              <a:rPr lang="en-US" sz="2200" dirty="0" smtClean="0"/>
              <a:t>.</a:t>
            </a:r>
          </a:p>
          <a:p>
            <a:pPr marL="457200" lvl="1" indent="0">
              <a:buNone/>
            </a:pPr>
            <a:endParaRPr lang="en-US" sz="900" dirty="0" smtClean="0"/>
          </a:p>
        </p:txBody>
      </p:sp>
      <p:sp>
        <p:nvSpPr>
          <p:cNvPr id="4" name="Title 1"/>
          <p:cNvSpPr txBox="1">
            <a:spLocks/>
          </p:cNvSpPr>
          <p:nvPr/>
        </p:nvSpPr>
        <p:spPr>
          <a:xfrm>
            <a:off x="609600" y="1371600"/>
            <a:ext cx="8229600" cy="4953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000" dirty="0"/>
          </a:p>
        </p:txBody>
      </p:sp>
      <p:sp>
        <p:nvSpPr>
          <p:cNvPr id="5" name="Slide Number Placeholder 4"/>
          <p:cNvSpPr>
            <a:spLocks noGrp="1"/>
          </p:cNvSpPr>
          <p:nvPr>
            <p:ph type="sldNum" sz="quarter" idx="12"/>
          </p:nvPr>
        </p:nvSpPr>
        <p:spPr/>
        <p:txBody>
          <a:bodyPr/>
          <a:lstStyle/>
          <a:p>
            <a:fld id="{18677272-7F0D-4D88-A49C-E33188C27637}" type="slidenum">
              <a:rPr lang="en-US" smtClean="0"/>
              <a:t>3</a:t>
            </a:fld>
            <a:endParaRPr lang="en-US"/>
          </a:p>
        </p:txBody>
      </p:sp>
    </p:spTree>
    <p:extLst>
      <p:ext uri="{BB962C8B-B14F-4D97-AF65-F5344CB8AC3E}">
        <p14:creationId xmlns:p14="http://schemas.microsoft.com/office/powerpoint/2010/main" val="243553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sz="3600" dirty="0" smtClean="0"/>
              <a:t>Appendix 1: More </a:t>
            </a:r>
            <a:r>
              <a:rPr lang="en-US" sz="3600" dirty="0"/>
              <a:t>on macroeconomic </a:t>
            </a:r>
            <a:r>
              <a:rPr lang="en-US" sz="3600" dirty="0" smtClean="0"/>
              <a:t>developments</a:t>
            </a:r>
            <a:endParaRPr lang="en-US" sz="3100" dirty="0"/>
          </a:p>
        </p:txBody>
      </p:sp>
      <p:pic>
        <p:nvPicPr>
          <p:cNvPr id="2050" name="Picture 2" descr="Real GDP Growth, 2007-201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3551" y="1981200"/>
            <a:ext cx="6713900" cy="4648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6642556"/>
            <a:ext cx="8305800" cy="215444"/>
          </a:xfrm>
          <a:prstGeom prst="rect">
            <a:avLst/>
          </a:prstGeom>
        </p:spPr>
        <p:txBody>
          <a:bodyPr wrap="square">
            <a:spAutoFit/>
          </a:bodyPr>
          <a:lstStyle/>
          <a:p>
            <a:r>
              <a:rPr lang="en-US" sz="800" dirty="0" smtClean="0"/>
              <a:t>https://www.whitehouse.gov/blog/2016/10/28/advance-estimate-gross-domestic-product-third-quarter-2016</a:t>
            </a:r>
            <a:endParaRPr lang="en-US" sz="800" dirty="0"/>
          </a:p>
        </p:txBody>
      </p:sp>
      <p:cxnSp>
        <p:nvCxnSpPr>
          <p:cNvPr id="5" name="Straight Arrow Connector 4"/>
          <p:cNvCxnSpPr/>
          <p:nvPr/>
        </p:nvCxnSpPr>
        <p:spPr>
          <a:xfrm flipV="1">
            <a:off x="2588943" y="3276600"/>
            <a:ext cx="457200" cy="2308303"/>
          </a:xfrm>
          <a:prstGeom prst="straightConnector1">
            <a:avLst/>
          </a:prstGeom>
          <a:ln w="57150">
            <a:solidFill>
              <a:srgbClr val="00642D"/>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124200" y="3348153"/>
            <a:ext cx="4267200" cy="38100"/>
          </a:xfrm>
          <a:prstGeom prst="straightConnector1">
            <a:avLst/>
          </a:prstGeom>
          <a:ln w="57150">
            <a:solidFill>
              <a:srgbClr val="00642D"/>
            </a:solidFill>
            <a:tailEnd type="arrow"/>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152400" y="762000"/>
            <a:ext cx="9144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The economy turned around in June 2009,</a:t>
            </a:r>
            <a:br>
              <a:rPr lang="en-US" sz="2800" dirty="0" smtClean="0"/>
            </a:br>
            <a:r>
              <a:rPr lang="en-US" sz="2800" dirty="0" smtClean="0"/>
              <a:t>but the recovery was slow and long.</a:t>
            </a:r>
            <a:endParaRPr lang="en-US" sz="2800" dirty="0"/>
          </a:p>
        </p:txBody>
      </p:sp>
      <p:sp>
        <p:nvSpPr>
          <p:cNvPr id="11" name="Slide Number Placeholder 10"/>
          <p:cNvSpPr>
            <a:spLocks noGrp="1"/>
          </p:cNvSpPr>
          <p:nvPr>
            <p:ph type="sldNum" sz="quarter" idx="12"/>
          </p:nvPr>
        </p:nvSpPr>
        <p:spPr/>
        <p:txBody>
          <a:bodyPr/>
          <a:lstStyle/>
          <a:p>
            <a:fld id="{18677272-7F0D-4D88-A49C-E33188C27637}" type="slidenum">
              <a:rPr lang="en-US" smtClean="0"/>
              <a:t>30</a:t>
            </a:fld>
            <a:endParaRPr lang="en-US"/>
          </a:p>
        </p:txBody>
      </p:sp>
    </p:spTree>
    <p:extLst>
      <p:ext uri="{BB962C8B-B14F-4D97-AF65-F5344CB8AC3E}">
        <p14:creationId xmlns:p14="http://schemas.microsoft.com/office/powerpoint/2010/main" val="226861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896350" cy="1143000"/>
          </a:xfrm>
        </p:spPr>
        <p:txBody>
          <a:bodyPr>
            <a:normAutofit/>
          </a:bodyPr>
          <a:lstStyle/>
          <a:p>
            <a:r>
              <a:rPr lang="en-US" sz="3100" dirty="0" smtClean="0"/>
              <a:t>Employment growth has been steady since early 2010</a:t>
            </a:r>
            <a:r>
              <a:rPr lang="en-US" sz="2800" dirty="0" smtClean="0"/>
              <a:t>.</a:t>
            </a:r>
            <a:r>
              <a:rPr lang="en-US" sz="900" dirty="0" smtClean="0"/>
              <a:t/>
            </a:r>
            <a:br>
              <a:rPr lang="en-US" sz="900" dirty="0" smtClean="0"/>
            </a:br>
            <a:r>
              <a:rPr lang="en-US" sz="900" dirty="0" smtClean="0"/>
              <a:t/>
            </a:r>
            <a:br>
              <a:rPr lang="en-US" sz="900" dirty="0" smtClean="0"/>
            </a:br>
            <a:r>
              <a:rPr lang="en-US" sz="2700" dirty="0" smtClean="0"/>
              <a:t>The private sector has added 17 million jobs.</a:t>
            </a:r>
            <a:endParaRPr lang="en-US" sz="2700" dirty="0"/>
          </a:p>
        </p:txBody>
      </p:sp>
      <p:cxnSp>
        <p:nvCxnSpPr>
          <p:cNvPr id="5" name="Straight Arrow Connector 4"/>
          <p:cNvCxnSpPr/>
          <p:nvPr/>
        </p:nvCxnSpPr>
        <p:spPr>
          <a:xfrm flipV="1">
            <a:off x="2895600" y="3086100"/>
            <a:ext cx="4495800" cy="38100"/>
          </a:xfrm>
          <a:prstGeom prst="straightConnector1">
            <a:avLst/>
          </a:prstGeom>
          <a:ln w="57150">
            <a:solidFill>
              <a:srgbClr val="689B15"/>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2209800" y="3505200"/>
            <a:ext cx="685800" cy="2286000"/>
          </a:xfrm>
          <a:prstGeom prst="straightConnector1">
            <a:avLst/>
          </a:prstGeom>
          <a:ln w="57150">
            <a:solidFill>
              <a:srgbClr val="689B15"/>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18677272-7F0D-4D88-A49C-E33188C27637}" type="slidenum">
              <a:rPr lang="en-US" smtClean="0"/>
              <a:t>31</a:t>
            </a:fld>
            <a:endParaRPr lang="en-US"/>
          </a:p>
        </p:txBody>
      </p:sp>
      <p:pic>
        <p:nvPicPr>
          <p:cNvPr id="4" name="Picture 2" descr="Private-Sector Payroll Employ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667750" cy="521970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V="1">
            <a:off x="2286000" y="3124200"/>
            <a:ext cx="760143" cy="2590801"/>
          </a:xfrm>
          <a:prstGeom prst="straightConnector1">
            <a:avLst/>
          </a:prstGeom>
          <a:ln w="57150">
            <a:solidFill>
              <a:srgbClr val="00642D"/>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810000" y="2946246"/>
            <a:ext cx="4800600" cy="0"/>
          </a:xfrm>
          <a:prstGeom prst="straightConnector1">
            <a:avLst/>
          </a:prstGeom>
          <a:ln w="57150">
            <a:solidFill>
              <a:srgbClr val="00642D"/>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9601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200" dirty="0"/>
              <a:t>Appendix 2: Long-term </a:t>
            </a:r>
            <a:r>
              <a:rPr lang="en-US" sz="3200" dirty="0" smtClean="0"/>
              <a:t>job loss in some sectors</a:t>
            </a:r>
            <a:endParaRPr lang="en-US" sz="3200" dirty="0"/>
          </a:p>
        </p:txBody>
      </p:sp>
      <p:sp>
        <p:nvSpPr>
          <p:cNvPr id="3" name="Title 1"/>
          <p:cNvSpPr txBox="1">
            <a:spLocks/>
          </p:cNvSpPr>
          <p:nvPr/>
        </p:nvSpPr>
        <p:spPr>
          <a:xfrm>
            <a:off x="457200" y="106680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p>
        </p:txBody>
      </p:sp>
      <p:sp>
        <p:nvSpPr>
          <p:cNvPr id="5" name="Content Placeholder 2"/>
          <p:cNvSpPr>
            <a:spLocks noGrp="1"/>
          </p:cNvSpPr>
          <p:nvPr>
            <p:ph idx="1"/>
          </p:nvPr>
        </p:nvSpPr>
        <p:spPr>
          <a:xfrm>
            <a:off x="152400" y="1600200"/>
            <a:ext cx="8839200" cy="5334000"/>
          </a:xfrm>
        </p:spPr>
        <p:txBody>
          <a:bodyPr>
            <a:normAutofit fontScale="70000" lnSpcReduction="20000"/>
          </a:bodyPr>
          <a:lstStyle/>
          <a:p>
            <a:r>
              <a:rPr lang="en-US" sz="3400" dirty="0" smtClean="0"/>
              <a:t>Manufacturing employment has been falling as a share since 1950,</a:t>
            </a:r>
          </a:p>
          <a:p>
            <a:pPr lvl="1"/>
            <a:r>
              <a:rPr lang="en-US" sz="3200" dirty="0" smtClean="0"/>
              <a:t>conspicuously in such sectors as autos</a:t>
            </a:r>
            <a:r>
              <a:rPr lang="en-US" sz="3200" dirty="0"/>
              <a:t>, steel, </a:t>
            </a:r>
            <a:r>
              <a:rPr lang="en-US" sz="3200" dirty="0" smtClean="0"/>
              <a:t>and apparel,</a:t>
            </a:r>
          </a:p>
          <a:p>
            <a:pPr lvl="2"/>
            <a:r>
              <a:rPr lang="en-US" sz="2900" dirty="0" smtClean="0"/>
              <a:t>while </a:t>
            </a:r>
            <a:r>
              <a:rPr lang="en-US" sz="2900" dirty="0"/>
              <a:t>leaving </a:t>
            </a:r>
            <a:r>
              <a:rPr lang="en-US" sz="2900" dirty="0" smtClean="0"/>
              <a:t>efficient viable </a:t>
            </a:r>
            <a:r>
              <a:rPr lang="en-US" sz="2900" dirty="0"/>
              <a:t>cores </a:t>
            </a:r>
            <a:r>
              <a:rPr lang="en-US" sz="2900" dirty="0" smtClean="0"/>
              <a:t>today.</a:t>
            </a:r>
            <a:r>
              <a:rPr lang="en-US" sz="700" dirty="0" smtClean="0"/>
              <a:t/>
            </a:r>
            <a:br>
              <a:rPr lang="en-US" sz="700" dirty="0" smtClean="0"/>
            </a:br>
            <a:r>
              <a:rPr lang="en-US" sz="700" dirty="0" smtClean="0"/>
              <a:t/>
            </a:r>
            <a:br>
              <a:rPr lang="en-US" sz="700" dirty="0" smtClean="0"/>
            </a:br>
            <a:endParaRPr lang="en-US" sz="700" dirty="0" smtClean="0"/>
          </a:p>
          <a:p>
            <a:r>
              <a:rPr lang="en-US" sz="3400" dirty="0" smtClean="0"/>
              <a:t>Due to international trade?</a:t>
            </a:r>
          </a:p>
          <a:p>
            <a:pPr lvl="1"/>
            <a:r>
              <a:rPr lang="en-US" dirty="0" smtClean="0"/>
              <a:t>Yes, in part, in some sectors.</a:t>
            </a:r>
          </a:p>
          <a:p>
            <a:pPr marL="457200" lvl="1" indent="0">
              <a:buNone/>
            </a:pPr>
            <a:r>
              <a:rPr lang="en-US" sz="1100" dirty="0" smtClean="0"/>
              <a:t/>
            </a:r>
            <a:br>
              <a:rPr lang="en-US" sz="1100" dirty="0" smtClean="0"/>
            </a:br>
            <a:endParaRPr lang="en-US" sz="1100" dirty="0" smtClean="0"/>
          </a:p>
          <a:p>
            <a:r>
              <a:rPr lang="en-US" sz="3400" dirty="0" smtClean="0"/>
              <a:t>Also,</a:t>
            </a:r>
            <a:r>
              <a:rPr lang="en-US" dirty="0" smtClean="0"/>
              <a:t> </a:t>
            </a:r>
            <a:r>
              <a:rPr lang="en-US" i="1" dirty="0"/>
              <a:t>manufacturing output continues to </a:t>
            </a:r>
            <a:r>
              <a:rPr lang="en-US" i="1" dirty="0" smtClean="0"/>
              <a:t>rise</a:t>
            </a:r>
            <a:r>
              <a:rPr lang="en-US" dirty="0" smtClean="0"/>
              <a:t>, even as employment falls.</a:t>
            </a:r>
            <a:endParaRPr lang="en-US" dirty="0"/>
          </a:p>
          <a:p>
            <a:pPr lvl="1"/>
            <a:r>
              <a:rPr lang="en-US" sz="3300" dirty="0" smtClean="0"/>
              <a:t>That means </a:t>
            </a:r>
            <a:r>
              <a:rPr lang="en-US" sz="3300" dirty="0"/>
              <a:t>productivity has gone up a lot:</a:t>
            </a:r>
          </a:p>
          <a:p>
            <a:pPr lvl="2"/>
            <a:r>
              <a:rPr lang="en-US" sz="2900" dirty="0"/>
              <a:t>It takes fewer workers to produce one auto today than </a:t>
            </a:r>
            <a:r>
              <a:rPr lang="en-US" sz="2900" dirty="0" smtClean="0"/>
              <a:t>65 </a:t>
            </a:r>
            <a:r>
              <a:rPr lang="en-US" sz="2900" dirty="0"/>
              <a:t>years ago,</a:t>
            </a:r>
          </a:p>
          <a:p>
            <a:pPr lvl="3"/>
            <a:r>
              <a:rPr lang="en-US" sz="2600" dirty="0"/>
              <a:t>not to mention that the cars are much higher-quality.</a:t>
            </a:r>
            <a:r>
              <a:rPr lang="en-US" sz="1000" dirty="0" smtClean="0"/>
              <a:t/>
            </a:r>
            <a:br>
              <a:rPr lang="en-US" sz="1000" dirty="0" smtClean="0"/>
            </a:br>
            <a:r>
              <a:rPr lang="en-US" sz="900" dirty="0" smtClean="0"/>
              <a:t/>
            </a:r>
            <a:br>
              <a:rPr lang="en-US" sz="900" dirty="0" smtClean="0"/>
            </a:br>
            <a:endParaRPr lang="en-US" sz="900" dirty="0" smtClean="0"/>
          </a:p>
          <a:p>
            <a:r>
              <a:rPr lang="en-US" dirty="0" smtClean="0"/>
              <a:t>By analogy, farmers </a:t>
            </a:r>
            <a:r>
              <a:rPr lang="en-US" dirty="0"/>
              <a:t>were 90% of </a:t>
            </a:r>
            <a:r>
              <a:rPr lang="en-US" dirty="0" smtClean="0"/>
              <a:t>national employment in 1790</a:t>
            </a:r>
          </a:p>
          <a:p>
            <a:pPr lvl="1"/>
            <a:r>
              <a:rPr lang="en-US" dirty="0" smtClean="0"/>
              <a:t>vs</a:t>
            </a:r>
            <a:r>
              <a:rPr lang="en-US" dirty="0"/>
              <a:t>. 2% </a:t>
            </a:r>
            <a:r>
              <a:rPr lang="en-US" dirty="0" smtClean="0"/>
              <a:t>today.</a:t>
            </a:r>
            <a:r>
              <a:rPr lang="en-US" sz="1500" dirty="0" smtClean="0"/>
              <a:t/>
            </a:r>
            <a:br>
              <a:rPr lang="en-US" sz="1500" dirty="0" smtClean="0"/>
            </a:br>
            <a:endParaRPr lang="en-US" sz="1500" dirty="0" smtClean="0"/>
          </a:p>
          <a:p>
            <a:r>
              <a:rPr lang="en-US" dirty="0" smtClean="0"/>
              <a:t>Or consider coal miners.</a:t>
            </a:r>
          </a:p>
        </p:txBody>
      </p:sp>
    </p:spTree>
    <p:extLst>
      <p:ext uri="{BB962C8B-B14F-4D97-AF65-F5344CB8AC3E}">
        <p14:creationId xmlns:p14="http://schemas.microsoft.com/office/powerpoint/2010/main" val="262119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1143000"/>
          </a:xfrm>
        </p:spPr>
        <p:txBody>
          <a:bodyPr>
            <a:normAutofit/>
          </a:bodyPr>
          <a:lstStyle/>
          <a:p>
            <a:r>
              <a:rPr lang="en-US" sz="2800" dirty="0" smtClean="0"/>
              <a:t>Manufacturing </a:t>
            </a:r>
            <a:r>
              <a:rPr lang="en-US" sz="2800" dirty="0"/>
              <a:t>jobs were 32% of the national </a:t>
            </a:r>
            <a:r>
              <a:rPr lang="en-US" sz="2800" dirty="0" smtClean="0"/>
              <a:t>total </a:t>
            </a:r>
            <a:br>
              <a:rPr lang="en-US" sz="2800" dirty="0" smtClean="0"/>
            </a:br>
            <a:r>
              <a:rPr lang="en-US" sz="2800" dirty="0" smtClean="0"/>
              <a:t>in 1950, and had declined to 10</a:t>
            </a:r>
            <a:r>
              <a:rPr lang="en-US" sz="2800" dirty="0"/>
              <a:t>% by </a:t>
            </a:r>
            <a:r>
              <a:rPr lang="en-US" sz="2800" dirty="0" smtClean="0"/>
              <a:t>2010.</a:t>
            </a:r>
            <a:endParaRPr lang="en-US" sz="2800" dirty="0"/>
          </a:p>
        </p:txBody>
      </p:sp>
      <p:pic>
        <p:nvPicPr>
          <p:cNvPr id="2050" name="Picture 2"/>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brightnessContrast bright="-10000" contrast="68000"/>
                    </a14:imgEffect>
                  </a14:imgLayer>
                </a14:imgProps>
              </a:ext>
              <a:ext uri="{28A0092B-C50C-407E-A947-70E740481C1C}">
                <a14:useLocalDpi xmlns:a14="http://schemas.microsoft.com/office/drawing/2010/main" val="0"/>
              </a:ext>
            </a:extLst>
          </a:blip>
          <a:srcRect/>
          <a:stretch>
            <a:fillRect/>
          </a:stretch>
        </p:blipFill>
        <p:spPr bwMode="auto">
          <a:xfrm>
            <a:off x="226563" y="1600200"/>
            <a:ext cx="8666166"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1524000"/>
            <a:ext cx="8763000" cy="430887"/>
          </a:xfrm>
          <a:prstGeom prst="rect">
            <a:avLst/>
          </a:prstGeom>
          <a:solidFill>
            <a:schemeClr val="bg1"/>
          </a:solidFill>
        </p:spPr>
        <p:txBody>
          <a:bodyPr wrap="square" rtlCol="0">
            <a:spAutoFit/>
          </a:bodyPr>
          <a:lstStyle/>
          <a:p>
            <a:pPr algn="ctr"/>
            <a:endParaRPr lang="en-US" sz="2200" dirty="0"/>
          </a:p>
        </p:txBody>
      </p:sp>
      <p:cxnSp>
        <p:nvCxnSpPr>
          <p:cNvPr id="5" name="Straight Arrow Connector 4"/>
          <p:cNvCxnSpPr/>
          <p:nvPr/>
        </p:nvCxnSpPr>
        <p:spPr>
          <a:xfrm>
            <a:off x="815529" y="2376425"/>
            <a:ext cx="7467600" cy="2743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0B4EFB9F-A735-4EFD-8651-88123DE721FA}" type="slidenum">
              <a:rPr lang="en-US" smtClean="0"/>
              <a:t>33</a:t>
            </a:fld>
            <a:endParaRPr lang="en-US"/>
          </a:p>
        </p:txBody>
      </p:sp>
      <p:sp>
        <p:nvSpPr>
          <p:cNvPr id="10" name="TextBox 9"/>
          <p:cNvSpPr txBox="1"/>
          <p:nvPr/>
        </p:nvSpPr>
        <p:spPr>
          <a:xfrm>
            <a:off x="1272729" y="1905000"/>
            <a:ext cx="7239000" cy="430887"/>
          </a:xfrm>
          <a:prstGeom prst="rect">
            <a:avLst/>
          </a:prstGeom>
          <a:solidFill>
            <a:schemeClr val="bg1"/>
          </a:solidFill>
        </p:spPr>
        <p:txBody>
          <a:bodyPr wrap="square" rtlCol="0">
            <a:spAutoFit/>
          </a:bodyPr>
          <a:lstStyle/>
          <a:p>
            <a:pPr algn="ctr"/>
            <a:r>
              <a:rPr lang="en-US" sz="2200" dirty="0"/>
              <a:t>Percent of employment in US manufacturing (1970-2012)</a:t>
            </a:r>
          </a:p>
        </p:txBody>
      </p:sp>
      <p:sp>
        <p:nvSpPr>
          <p:cNvPr id="11" name="Title 1"/>
          <p:cNvSpPr txBox="1">
            <a:spLocks/>
          </p:cNvSpPr>
          <p:nvPr/>
        </p:nvSpPr>
        <p:spPr>
          <a:xfrm>
            <a:off x="457200" y="5646987"/>
            <a:ext cx="8534400" cy="838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Those jobs are not coming back.</a:t>
            </a:r>
            <a:endParaRPr lang="en-US" sz="2800" dirty="0"/>
          </a:p>
        </p:txBody>
      </p:sp>
      <p:sp>
        <p:nvSpPr>
          <p:cNvPr id="3" name="Rectangle 2"/>
          <p:cNvSpPr/>
          <p:nvPr/>
        </p:nvSpPr>
        <p:spPr>
          <a:xfrm>
            <a:off x="304800" y="1608387"/>
            <a:ext cx="6507858" cy="310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005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normAutofit/>
          </a:bodyPr>
          <a:lstStyle/>
          <a:p>
            <a:r>
              <a:rPr lang="en-US" sz="2800" dirty="0" smtClean="0"/>
              <a:t>Manufacturing output rises</a:t>
            </a:r>
            <a:endParaRPr lang="en-US" sz="2800" dirty="0"/>
          </a:p>
        </p:txBody>
      </p:sp>
      <p:pic>
        <p:nvPicPr>
          <p:cNvPr id="1026"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48000"/>
                    </a14:imgEffect>
                  </a14:imgLayer>
                </a14:imgProps>
              </a:ext>
              <a:ext uri="{28A0092B-C50C-407E-A947-70E740481C1C}">
                <a14:useLocalDpi xmlns:a14="http://schemas.microsoft.com/office/drawing/2010/main" val="0"/>
              </a:ext>
            </a:extLst>
          </a:blip>
          <a:srcRect/>
          <a:stretch>
            <a:fillRect/>
          </a:stretch>
        </p:blipFill>
        <p:spPr bwMode="auto">
          <a:xfrm>
            <a:off x="609600" y="1676400"/>
            <a:ext cx="76962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6400800"/>
            <a:ext cx="7696200" cy="307777"/>
          </a:xfrm>
          <a:prstGeom prst="rect">
            <a:avLst/>
          </a:prstGeom>
          <a:noFill/>
        </p:spPr>
        <p:txBody>
          <a:bodyPr wrap="square" rtlCol="0">
            <a:spAutoFit/>
          </a:bodyPr>
          <a:lstStyle/>
          <a:p>
            <a:r>
              <a:rPr lang="en-US" sz="1400" dirty="0" smtClean="0"/>
              <a:t>“</a:t>
            </a:r>
            <a:r>
              <a:rPr lang="en-US" sz="1400" dirty="0"/>
              <a:t>What role for the workers in Trump’s American factory revival</a:t>
            </a:r>
            <a:r>
              <a:rPr lang="en-US" sz="1400" dirty="0" smtClean="0"/>
              <a:t>?” </a:t>
            </a:r>
            <a:r>
              <a:rPr lang="en-US" sz="1400" i="1" dirty="0" smtClean="0"/>
              <a:t>Financial Times</a:t>
            </a:r>
            <a:r>
              <a:rPr lang="en-US" sz="1400" dirty="0" smtClean="0"/>
              <a:t>, Nov. 23, 2016.</a:t>
            </a:r>
            <a:endParaRPr lang="en-US" sz="1400" dirty="0"/>
          </a:p>
        </p:txBody>
      </p:sp>
      <p:cxnSp>
        <p:nvCxnSpPr>
          <p:cNvPr id="5" name="Straight Arrow Connector 4"/>
          <p:cNvCxnSpPr/>
          <p:nvPr/>
        </p:nvCxnSpPr>
        <p:spPr>
          <a:xfrm flipV="1">
            <a:off x="1752600" y="2456985"/>
            <a:ext cx="5410200" cy="2667000"/>
          </a:xfrm>
          <a:prstGeom prst="straightConnector1">
            <a:avLst/>
          </a:prstGeom>
          <a:ln w="76200">
            <a:solidFill>
              <a:srgbClr val="FFCCFF"/>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905000" y="2456985"/>
            <a:ext cx="5181600" cy="251460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18677272-7F0D-4D88-A49C-E33188C27637}" type="slidenum">
              <a:rPr lang="en-US" smtClean="0"/>
              <a:t>34</a:t>
            </a:fld>
            <a:endParaRPr lang="en-US"/>
          </a:p>
        </p:txBody>
      </p:sp>
      <p:sp>
        <p:nvSpPr>
          <p:cNvPr id="8" name="Title 1"/>
          <p:cNvSpPr txBox="1">
            <a:spLocks/>
          </p:cNvSpPr>
          <p:nvPr/>
        </p:nvSpPr>
        <p:spPr>
          <a:xfrm>
            <a:off x="533400" y="739698"/>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as employment falls, reflecting productivity growth.</a:t>
            </a:r>
            <a:endParaRPr lang="en-US" sz="2800" dirty="0"/>
          </a:p>
        </p:txBody>
      </p:sp>
    </p:spTree>
    <p:extLst>
      <p:ext uri="{BB962C8B-B14F-4D97-AF65-F5344CB8AC3E}">
        <p14:creationId xmlns:p14="http://schemas.microsoft.com/office/powerpoint/2010/main" val="340200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099" y="266832"/>
            <a:ext cx="8610600" cy="1143000"/>
          </a:xfrm>
        </p:spPr>
        <p:txBody>
          <a:bodyPr>
            <a:normAutofit/>
          </a:bodyPr>
          <a:lstStyle/>
          <a:p>
            <a:r>
              <a:rPr lang="en-US" sz="2800" dirty="0" smtClean="0"/>
              <a:t>Similarly, we are not going back to</a:t>
            </a:r>
            <a:br>
              <a:rPr lang="en-US" sz="2800" dirty="0" smtClean="0"/>
            </a:br>
            <a:r>
              <a:rPr lang="en-US" sz="2800" dirty="0" smtClean="0"/>
              <a:t>the number of coal miners that were employed in 1923.</a:t>
            </a:r>
            <a:endParaRPr lang="en-US" sz="2800" dirty="0"/>
          </a:p>
        </p:txBody>
      </p:sp>
      <p:sp>
        <p:nvSpPr>
          <p:cNvPr id="3" name="Content Placeholder 2"/>
          <p:cNvSpPr>
            <a:spLocks noGrp="1"/>
          </p:cNvSpPr>
          <p:nvPr>
            <p:ph idx="1"/>
          </p:nvPr>
        </p:nvSpPr>
        <p:spPr>
          <a:xfrm>
            <a:off x="457200" y="1600200"/>
            <a:ext cx="8458200" cy="4525963"/>
          </a:xfrm>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12141"/>
            <a:ext cx="7391400" cy="5018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86000" y="6566356"/>
            <a:ext cx="4572000" cy="215444"/>
          </a:xfrm>
          <a:prstGeom prst="rect">
            <a:avLst/>
          </a:prstGeom>
        </p:spPr>
        <p:txBody>
          <a:bodyPr>
            <a:spAutoFit/>
          </a:bodyPr>
          <a:lstStyle/>
          <a:p>
            <a:r>
              <a:rPr lang="en-US" sz="800" dirty="0"/>
              <a:t>By </a:t>
            </a:r>
            <a:r>
              <a:rPr lang="en-US" sz="800" dirty="0" err="1"/>
              <a:t>Plazak</a:t>
            </a:r>
            <a:r>
              <a:rPr lang="en-US" sz="800" dirty="0"/>
              <a:t> - Own work, CC BY-SA 4.0, https://commons.wikimedia.org/w/index.php?curid=48261916</a:t>
            </a:r>
          </a:p>
        </p:txBody>
      </p:sp>
      <p:cxnSp>
        <p:nvCxnSpPr>
          <p:cNvPr id="6" name="Straight Arrow Connector 5"/>
          <p:cNvCxnSpPr/>
          <p:nvPr/>
        </p:nvCxnSpPr>
        <p:spPr>
          <a:xfrm>
            <a:off x="2674557" y="2252646"/>
            <a:ext cx="4648200" cy="3276600"/>
          </a:xfrm>
          <a:prstGeom prst="straightConnector1">
            <a:avLst/>
          </a:prstGeom>
          <a:ln w="57150">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18677272-7F0D-4D88-A49C-E33188C27637}" type="slidenum">
              <a:rPr lang="en-US" smtClean="0"/>
              <a:t>35</a:t>
            </a:fld>
            <a:endParaRPr lang="en-US"/>
          </a:p>
        </p:txBody>
      </p:sp>
    </p:spTree>
    <p:extLst>
      <p:ext uri="{BB962C8B-B14F-4D97-AF65-F5344CB8AC3E}">
        <p14:creationId xmlns:p14="http://schemas.microsoft.com/office/powerpoint/2010/main" val="223483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1143000"/>
          </a:xfrm>
        </p:spPr>
        <p:txBody>
          <a:bodyPr>
            <a:normAutofit/>
          </a:bodyPr>
          <a:lstStyle/>
          <a:p>
            <a:r>
              <a:rPr lang="en-US" sz="3200" dirty="0" smtClean="0"/>
              <a:t>Some reasons for employment shifts</a:t>
            </a:r>
            <a:endParaRPr lang="en-US" sz="3200" dirty="0"/>
          </a:p>
        </p:txBody>
      </p:sp>
      <p:sp>
        <p:nvSpPr>
          <p:cNvPr id="3" name="Content Placeholder 2"/>
          <p:cNvSpPr>
            <a:spLocks noGrp="1"/>
          </p:cNvSpPr>
          <p:nvPr>
            <p:ph idx="1"/>
          </p:nvPr>
        </p:nvSpPr>
        <p:spPr>
          <a:xfrm>
            <a:off x="76200" y="1524000"/>
            <a:ext cx="8915400" cy="5181600"/>
          </a:xfrm>
        </p:spPr>
        <p:txBody>
          <a:bodyPr>
            <a:normAutofit fontScale="77500" lnSpcReduction="20000"/>
          </a:bodyPr>
          <a:lstStyle/>
          <a:p>
            <a:r>
              <a:rPr lang="en-US" sz="3400" dirty="0" smtClean="0"/>
              <a:t>Trade?</a:t>
            </a:r>
            <a:r>
              <a:rPr lang="en-US" sz="1800" dirty="0"/>
              <a:t> </a:t>
            </a:r>
            <a:r>
              <a:rPr lang="en-US" sz="3400" dirty="0" smtClean="0"/>
              <a:t>It works </a:t>
            </a:r>
            <a:r>
              <a:rPr lang="en-US" sz="3400" i="1" dirty="0" smtClean="0"/>
              <a:t>in favor of </a:t>
            </a:r>
            <a:r>
              <a:rPr lang="en-US" sz="3400" dirty="0" smtClean="0"/>
              <a:t>the US agricultural and coal sectors.</a:t>
            </a:r>
            <a:r>
              <a:rPr lang="en-US" sz="1000" dirty="0" smtClean="0"/>
              <a:t/>
            </a:r>
            <a:br>
              <a:rPr lang="en-US" sz="1000" dirty="0" smtClean="0"/>
            </a:br>
            <a:endParaRPr lang="en-US" sz="1000" dirty="0" smtClean="0"/>
          </a:p>
          <a:p>
            <a:r>
              <a:rPr lang="en-US" dirty="0" smtClean="0"/>
              <a:t>Even regulation has not been the big source of job loss in coal.</a:t>
            </a:r>
          </a:p>
          <a:p>
            <a:pPr lvl="1"/>
            <a:r>
              <a:rPr lang="en-US" dirty="0" smtClean="0"/>
              <a:t>Rather, in recent years, it has been cheap natural gas from fracking;</a:t>
            </a:r>
          </a:p>
          <a:p>
            <a:pPr lvl="1"/>
            <a:r>
              <a:rPr lang="en-US" dirty="0"/>
              <a:t>a</a:t>
            </a:r>
            <a:r>
              <a:rPr lang="en-US" dirty="0" smtClean="0"/>
              <a:t>nd, before that, the shift from Appalachian underground mining </a:t>
            </a:r>
            <a:br>
              <a:rPr lang="en-US" dirty="0" smtClean="0"/>
            </a:br>
            <a:r>
              <a:rPr lang="en-US" dirty="0" smtClean="0"/>
              <a:t>to Wyoming open-pit mining.</a:t>
            </a:r>
            <a:r>
              <a:rPr lang="en-US" sz="1800" dirty="0" smtClean="0"/>
              <a:t/>
            </a:r>
            <a:br>
              <a:rPr lang="en-US" sz="1800" dirty="0" smtClean="0"/>
            </a:br>
            <a:endParaRPr lang="en-US" sz="1800" dirty="0" smtClean="0"/>
          </a:p>
          <a:p>
            <a:r>
              <a:rPr lang="en-US" dirty="0" smtClean="0"/>
              <a:t>In the case of all </a:t>
            </a:r>
            <a:r>
              <a:rPr lang="en-US" dirty="0"/>
              <a:t>3</a:t>
            </a:r>
            <a:r>
              <a:rPr lang="en-US" dirty="0" smtClean="0"/>
              <a:t> sectors, </a:t>
            </a:r>
            <a:r>
              <a:rPr lang="en-US" i="1" dirty="0" smtClean="0"/>
              <a:t>the biggest reason for the decline </a:t>
            </a:r>
            <a:br>
              <a:rPr lang="en-US" i="1" dirty="0" smtClean="0"/>
            </a:br>
            <a:r>
              <a:rPr lang="en-US" i="1" dirty="0" smtClean="0"/>
              <a:t>in jobs has not been trade, but rather productivity growth,</a:t>
            </a:r>
            <a:endParaRPr lang="en-US" sz="3400" dirty="0"/>
          </a:p>
          <a:p>
            <a:pPr lvl="1"/>
            <a:r>
              <a:rPr lang="en-US" dirty="0"/>
              <a:t>particularly arising from </a:t>
            </a:r>
            <a:r>
              <a:rPr lang="en-US" dirty="0" smtClean="0"/>
              <a:t>technological progress, including automation.</a:t>
            </a:r>
            <a:endParaRPr lang="en-US" dirty="0"/>
          </a:p>
          <a:p>
            <a:pPr lvl="1"/>
            <a:r>
              <a:rPr lang="en-US" dirty="0"/>
              <a:t>The demand for labor has shifted toward high-skill jobs.</a:t>
            </a:r>
          </a:p>
          <a:p>
            <a:pPr lvl="1"/>
            <a:r>
              <a:rPr lang="en-US" dirty="0"/>
              <a:t>Meanwhile the supply of high-skilled workers has not kept </a:t>
            </a:r>
            <a:r>
              <a:rPr lang="en-US" dirty="0" smtClean="0"/>
              <a:t>up</a:t>
            </a:r>
            <a:r>
              <a:rPr lang="en-US" sz="2600" dirty="0" smtClean="0"/>
              <a:t>.</a:t>
            </a:r>
            <a:r>
              <a:rPr lang="en-US" sz="2100" dirty="0" smtClean="0"/>
              <a:t/>
            </a:r>
            <a:br>
              <a:rPr lang="en-US" sz="2100" dirty="0" smtClean="0"/>
            </a:br>
            <a:endParaRPr lang="en-US" sz="2100" dirty="0" smtClean="0"/>
          </a:p>
          <a:p>
            <a:r>
              <a:rPr lang="en-US" sz="3400" dirty="0" smtClean="0"/>
              <a:t>But </a:t>
            </a:r>
            <a:r>
              <a:rPr lang="en-US" sz="3400" dirty="0"/>
              <a:t>regardless the causes of rising </a:t>
            </a:r>
            <a:r>
              <a:rPr lang="en-US" sz="3400" dirty="0" smtClean="0"/>
              <a:t>inequality,</a:t>
            </a:r>
            <a:br>
              <a:rPr lang="en-US" sz="3400" dirty="0" smtClean="0"/>
            </a:br>
            <a:r>
              <a:rPr lang="en-US" sz="3400" dirty="0" smtClean="0"/>
              <a:t>good policies can share income gains more widely.</a:t>
            </a:r>
            <a:endParaRPr lang="en-US" sz="3400" dirty="0"/>
          </a:p>
        </p:txBody>
      </p:sp>
      <p:sp>
        <p:nvSpPr>
          <p:cNvPr id="4" name="Slide Number Placeholder 3"/>
          <p:cNvSpPr>
            <a:spLocks noGrp="1"/>
          </p:cNvSpPr>
          <p:nvPr>
            <p:ph type="sldNum" sz="quarter" idx="12"/>
          </p:nvPr>
        </p:nvSpPr>
        <p:spPr/>
        <p:txBody>
          <a:bodyPr/>
          <a:lstStyle/>
          <a:p>
            <a:fld id="{18677272-7F0D-4D88-A49C-E33188C27637}" type="slidenum">
              <a:rPr lang="en-US" smtClean="0"/>
              <a:t>36</a:t>
            </a:fld>
            <a:endParaRPr lang="en-US"/>
          </a:p>
        </p:txBody>
      </p:sp>
    </p:spTree>
    <p:extLst>
      <p:ext uri="{BB962C8B-B14F-4D97-AF65-F5344CB8AC3E}">
        <p14:creationId xmlns:p14="http://schemas.microsoft.com/office/powerpoint/2010/main" val="42129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000" dirty="0" smtClean="0"/>
              <a:t>Appendix </a:t>
            </a:r>
            <a:r>
              <a:rPr lang="en-US" sz="3000" dirty="0" smtClean="0"/>
              <a:t>3: </a:t>
            </a:r>
            <a:r>
              <a:rPr lang="en-US" sz="3000" dirty="0" smtClean="0"/>
              <a:t>For </a:t>
            </a:r>
            <a:r>
              <a:rPr lang="en-US" sz="3000" dirty="0"/>
              <a:t>each of the 8 inequality diagnoses, </a:t>
            </a:r>
            <a:br>
              <a:rPr lang="en-US" sz="3000" dirty="0"/>
            </a:br>
            <a:r>
              <a:rPr lang="en-US" sz="3000" dirty="0"/>
              <a:t>one might think of a targeted policy response:</a:t>
            </a:r>
          </a:p>
        </p:txBody>
      </p:sp>
      <p:sp>
        <p:nvSpPr>
          <p:cNvPr id="3" name="Content Placeholder 2"/>
          <p:cNvSpPr>
            <a:spLocks noGrp="1"/>
          </p:cNvSpPr>
          <p:nvPr>
            <p:ph idx="1"/>
          </p:nvPr>
        </p:nvSpPr>
        <p:spPr>
          <a:xfrm>
            <a:off x="457200" y="1828800"/>
            <a:ext cx="8610600" cy="4876800"/>
          </a:xfrm>
        </p:spPr>
        <p:txBody>
          <a:bodyPr>
            <a:noAutofit/>
          </a:bodyPr>
          <a:lstStyle/>
          <a:p>
            <a:pPr marL="0" indent="0">
              <a:buNone/>
            </a:pPr>
            <a:r>
              <a:rPr lang="en-US" sz="2400" b="1" dirty="0"/>
              <a:t> 1. Trade</a:t>
            </a:r>
          </a:p>
          <a:p>
            <a:pPr lvl="1"/>
            <a:r>
              <a:rPr lang="en-US" sz="2400" dirty="0"/>
              <a:t>Trade Adjustment Assistance or, better yet, wage insurance.</a:t>
            </a:r>
          </a:p>
          <a:p>
            <a:pPr marL="0" indent="0">
              <a:buNone/>
            </a:pPr>
            <a:r>
              <a:rPr lang="en-US" sz="2400" b="1" dirty="0"/>
              <a:t> 2.  Technology   and</a:t>
            </a:r>
            <a:r>
              <a:rPr lang="en-US" sz="2400" dirty="0"/>
              <a:t>   </a:t>
            </a:r>
            <a:r>
              <a:rPr lang="en-US" sz="2400" b="1" dirty="0"/>
              <a:t>3.  education</a:t>
            </a:r>
            <a:endParaRPr lang="en-US" sz="2400" dirty="0"/>
          </a:p>
          <a:p>
            <a:pPr lvl="1"/>
            <a:r>
              <a:rPr lang="en-US" sz="2400" dirty="0"/>
              <a:t>Make college more accessible to lower-income students.</a:t>
            </a:r>
          </a:p>
          <a:p>
            <a:pPr marL="0" indent="0">
              <a:buNone/>
            </a:pPr>
            <a:r>
              <a:rPr lang="en-US" sz="2400" b="1" dirty="0"/>
              <a:t> 4. “Winner-take-all” labor markets</a:t>
            </a:r>
            <a:r>
              <a:rPr lang="en-US" sz="2400" dirty="0"/>
              <a:t>.</a:t>
            </a:r>
          </a:p>
          <a:p>
            <a:pPr lvl="1"/>
            <a:r>
              <a:rPr lang="en-US" sz="2400" dirty="0" smtClean="0"/>
              <a:t>Raise income </a:t>
            </a:r>
            <a:r>
              <a:rPr lang="en-US" sz="2400" dirty="0"/>
              <a:t>taxes &amp; payroll taxes for the upper 0.1%.</a:t>
            </a:r>
          </a:p>
          <a:p>
            <a:pPr marL="57150" indent="0">
              <a:buNone/>
            </a:pPr>
            <a:r>
              <a:rPr lang="en-US" sz="2400" b="1" dirty="0"/>
              <a:t>5. “Assortative mating”</a:t>
            </a:r>
            <a:r>
              <a:rPr lang="en-US" sz="2400" dirty="0"/>
              <a:t>  </a:t>
            </a:r>
          </a:p>
          <a:p>
            <a:pPr lvl="1"/>
            <a:r>
              <a:rPr lang="en-US" sz="2400" dirty="0"/>
              <a:t>Education again, especially universal pre-school.</a:t>
            </a:r>
          </a:p>
          <a:p>
            <a:pPr marL="457200" lvl="1" indent="0">
              <a:buNone/>
            </a:pPr>
            <a:r>
              <a:rPr lang="en-US" sz="2400" dirty="0"/>
              <a:t>…</a:t>
            </a:r>
          </a:p>
        </p:txBody>
      </p:sp>
      <p:sp>
        <p:nvSpPr>
          <p:cNvPr id="4" name="Slide Number Placeholder 3"/>
          <p:cNvSpPr>
            <a:spLocks noGrp="1"/>
          </p:cNvSpPr>
          <p:nvPr>
            <p:ph type="sldNum" sz="quarter" idx="12"/>
          </p:nvPr>
        </p:nvSpPr>
        <p:spPr/>
        <p:txBody>
          <a:bodyPr/>
          <a:lstStyle/>
          <a:p>
            <a:fld id="{0B4EFB9F-A735-4EFD-8651-88123DE721FA}" type="slidenum">
              <a:rPr lang="en-US" smtClean="0"/>
              <a:t>37</a:t>
            </a:fld>
            <a:endParaRPr lang="en-US"/>
          </a:p>
        </p:txBody>
      </p:sp>
    </p:spTree>
    <p:extLst>
      <p:ext uri="{BB962C8B-B14F-4D97-AF65-F5344CB8AC3E}">
        <p14:creationId xmlns:p14="http://schemas.microsoft.com/office/powerpoint/2010/main" val="192600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1143000"/>
          </a:xfrm>
        </p:spPr>
        <p:txBody>
          <a:bodyPr>
            <a:normAutofit/>
          </a:bodyPr>
          <a:lstStyle/>
          <a:p>
            <a:pPr lvl="0"/>
            <a:r>
              <a:rPr lang="en-US" sz="2400" dirty="0"/>
              <a:t>For each of the 8 inequality diagnoses, a targeted policy response</a:t>
            </a:r>
            <a:r>
              <a:rPr lang="en-US" sz="2000" dirty="0"/>
              <a:t/>
            </a:r>
            <a:br>
              <a:rPr lang="en-US" sz="2000" dirty="0"/>
            </a:br>
            <a:r>
              <a:rPr lang="en-US" sz="2000" dirty="0"/>
              <a:t>continued:</a:t>
            </a:r>
          </a:p>
        </p:txBody>
      </p:sp>
      <p:sp>
        <p:nvSpPr>
          <p:cNvPr id="3" name="Content Placeholder 2"/>
          <p:cNvSpPr>
            <a:spLocks noGrp="1"/>
          </p:cNvSpPr>
          <p:nvPr>
            <p:ph idx="1"/>
          </p:nvPr>
        </p:nvSpPr>
        <p:spPr>
          <a:xfrm>
            <a:off x="228600" y="1447800"/>
            <a:ext cx="8839200" cy="4648200"/>
          </a:xfrm>
        </p:spPr>
        <p:txBody>
          <a:bodyPr>
            <a:noAutofit/>
          </a:bodyPr>
          <a:lstStyle/>
          <a:p>
            <a:pPr marL="57150" indent="0">
              <a:buNone/>
            </a:pPr>
            <a:r>
              <a:rPr lang="en-US" sz="2400" b="1" dirty="0"/>
              <a:t>…</a:t>
            </a:r>
            <a:br>
              <a:rPr lang="en-US" sz="2400" b="1" dirty="0"/>
            </a:br>
            <a:r>
              <a:rPr lang="en-US" sz="2400" b="1" dirty="0" smtClean="0"/>
              <a:t>6. Corporate monopoly power </a:t>
            </a:r>
            <a:r>
              <a:rPr lang="en-US" sz="2400" dirty="0" smtClean="0"/>
              <a:t> </a:t>
            </a:r>
            <a:endParaRPr lang="en-US" sz="2400" dirty="0"/>
          </a:p>
          <a:p>
            <a:pPr lvl="1"/>
            <a:r>
              <a:rPr lang="en-US" sz="2400" dirty="0"/>
              <a:t>More aggressive anti-trust action.</a:t>
            </a:r>
          </a:p>
          <a:p>
            <a:pPr marL="0" indent="0">
              <a:buNone/>
            </a:pPr>
            <a:r>
              <a:rPr lang="en-US" sz="2400" b="1" dirty="0"/>
              <a:t> 7. Executive compensation, especially in finance</a:t>
            </a:r>
            <a:endParaRPr lang="en-US" sz="2400" dirty="0"/>
          </a:p>
          <a:p>
            <a:pPr lvl="1"/>
            <a:r>
              <a:rPr lang="en-US" sz="2400" dirty="0"/>
              <a:t>Reforms such as “say on pay,” separating the function of CEO </a:t>
            </a:r>
            <a:br>
              <a:rPr lang="en-US" sz="2400" dirty="0"/>
            </a:br>
            <a:r>
              <a:rPr lang="en-US" sz="2400" dirty="0"/>
              <a:t>&amp; Chairman of the Board, “claw-back provisions,” and so on;</a:t>
            </a:r>
          </a:p>
          <a:p>
            <a:pPr lvl="1"/>
            <a:r>
              <a:rPr lang="en-US" sz="2400" dirty="0"/>
              <a:t>Continued financial reform, begun under </a:t>
            </a:r>
            <a:r>
              <a:rPr lang="en-US" sz="2400" dirty="0" smtClean="0"/>
              <a:t>Dodd-Frank</a:t>
            </a:r>
            <a:r>
              <a:rPr lang="en-US" sz="2100" dirty="0" smtClean="0"/>
              <a:t>.</a:t>
            </a:r>
            <a:endParaRPr lang="en-US" sz="2100" dirty="0"/>
          </a:p>
          <a:p>
            <a:pPr lvl="1"/>
            <a:r>
              <a:rPr lang="en-US" sz="2400" dirty="0"/>
              <a:t>Higher tax rates on the upper 0.1% and, very specifically, eliminating the carried-interest deduction.</a:t>
            </a:r>
          </a:p>
          <a:p>
            <a:pPr marL="0" indent="0">
              <a:buNone/>
            </a:pPr>
            <a:r>
              <a:rPr lang="en-US" sz="2400" b="1" dirty="0"/>
              <a:t> 8.  Piketty’s wealth accumulation</a:t>
            </a:r>
            <a:r>
              <a:rPr lang="en-US" sz="2400" dirty="0"/>
              <a:t>: </a:t>
            </a:r>
          </a:p>
          <a:p>
            <a:pPr marL="0" indent="0">
              <a:buNone/>
            </a:pPr>
            <a:r>
              <a:rPr lang="en-US" sz="2400" dirty="0"/>
              <a:t>       -- Inheritance tax, at least on estates above $5 million.</a:t>
            </a:r>
          </a:p>
        </p:txBody>
      </p:sp>
      <p:sp>
        <p:nvSpPr>
          <p:cNvPr id="4" name="Slide Number Placeholder 3"/>
          <p:cNvSpPr>
            <a:spLocks noGrp="1"/>
          </p:cNvSpPr>
          <p:nvPr>
            <p:ph type="sldNum" sz="quarter" idx="12"/>
          </p:nvPr>
        </p:nvSpPr>
        <p:spPr/>
        <p:txBody>
          <a:bodyPr/>
          <a:lstStyle/>
          <a:p>
            <a:fld id="{0B4EFB9F-A735-4EFD-8651-88123DE721FA}" type="slidenum">
              <a:rPr lang="en-US" smtClean="0"/>
              <a:t>38</a:t>
            </a:fld>
            <a:endParaRPr lang="en-US"/>
          </a:p>
        </p:txBody>
      </p:sp>
    </p:spTree>
    <p:extLst>
      <p:ext uri="{BB962C8B-B14F-4D97-AF65-F5344CB8AC3E}">
        <p14:creationId xmlns:p14="http://schemas.microsoft.com/office/powerpoint/2010/main" val="202246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sz="3600" dirty="0" smtClean="0"/>
              <a:t>Appendix 4</a:t>
            </a:r>
            <a:endParaRPr lang="en-US" sz="3600" dirty="0"/>
          </a:p>
        </p:txBody>
      </p:sp>
      <p:sp>
        <p:nvSpPr>
          <p:cNvPr id="3" name="Content Placeholder 2"/>
          <p:cNvSpPr>
            <a:spLocks noGrp="1"/>
          </p:cNvSpPr>
          <p:nvPr>
            <p:ph idx="1"/>
          </p:nvPr>
        </p:nvSpPr>
        <p:spPr>
          <a:xfrm>
            <a:off x="1600200" y="2560637"/>
            <a:ext cx="5867400" cy="3611563"/>
          </a:xfrm>
        </p:spPr>
        <p:txBody>
          <a:bodyPr>
            <a:normAutofit/>
          </a:bodyPr>
          <a:lstStyle/>
          <a:p>
            <a:pPr marL="0" indent="0" algn="ctr">
              <a:buNone/>
            </a:pPr>
            <a:r>
              <a:rPr lang="en-US" dirty="0" smtClean="0"/>
              <a:t>The stagnation in earnings for non-college-educated men and the role of manufacturing jobs.</a:t>
            </a:r>
            <a:endParaRPr lang="en-US" dirty="0"/>
          </a:p>
        </p:txBody>
      </p:sp>
      <p:sp>
        <p:nvSpPr>
          <p:cNvPr id="4" name="Slide Number Placeholder 3"/>
          <p:cNvSpPr>
            <a:spLocks noGrp="1"/>
          </p:cNvSpPr>
          <p:nvPr>
            <p:ph type="sldNum" sz="quarter" idx="12"/>
          </p:nvPr>
        </p:nvSpPr>
        <p:spPr/>
        <p:txBody>
          <a:bodyPr/>
          <a:lstStyle/>
          <a:p>
            <a:fld id="{18677272-7F0D-4D88-A49C-E33188C27637}" type="slidenum">
              <a:rPr lang="en-US" smtClean="0"/>
              <a:t>39</a:t>
            </a:fld>
            <a:endParaRPr lang="en-US"/>
          </a:p>
        </p:txBody>
      </p:sp>
    </p:spTree>
    <p:extLst>
      <p:ext uri="{BB962C8B-B14F-4D97-AF65-F5344CB8AC3E}">
        <p14:creationId xmlns:p14="http://schemas.microsoft.com/office/powerpoint/2010/main" val="1852929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6172200" cy="1143000"/>
          </a:xfrm>
        </p:spPr>
        <p:txBody>
          <a:bodyPr>
            <a:normAutofit/>
          </a:bodyPr>
          <a:lstStyle/>
          <a:p>
            <a:r>
              <a:rPr lang="en-US" sz="2800" dirty="0" smtClean="0"/>
              <a:t>Altogether, the economy has added </a:t>
            </a:r>
            <a:r>
              <a:rPr lang="en-US" sz="2800" dirty="0"/>
              <a:t/>
            </a:r>
            <a:br>
              <a:rPr lang="en-US" sz="2800" dirty="0"/>
            </a:br>
            <a:r>
              <a:rPr lang="en-US" sz="2800" dirty="0" smtClean="0"/>
              <a:t>17 million jobs since early 2010.</a:t>
            </a:r>
            <a:endParaRPr lang="en-US" sz="2800" dirty="0"/>
          </a:p>
        </p:txBody>
      </p:sp>
      <p:sp>
        <p:nvSpPr>
          <p:cNvPr id="4" name="Slide Number Placeholder 3"/>
          <p:cNvSpPr>
            <a:spLocks noGrp="1"/>
          </p:cNvSpPr>
          <p:nvPr>
            <p:ph type="sldNum" sz="quarter" idx="12"/>
          </p:nvPr>
        </p:nvSpPr>
        <p:spPr/>
        <p:txBody>
          <a:bodyPr/>
          <a:lstStyle/>
          <a:p>
            <a:fld id="{18677272-7F0D-4D88-A49C-E33188C27637}" type="slidenum">
              <a:rPr lang="en-US" smtClean="0"/>
              <a:t>4</a:t>
            </a:fld>
            <a:endParaRPr lang="en-US"/>
          </a:p>
        </p:txBody>
      </p:sp>
      <p:pic>
        <p:nvPicPr>
          <p:cNvPr id="7" name="FRED Graph Chart" descr="FRED Graph">
            <a:hlinkClick r:id="rId2" tooltip="View this chart in your browser. "/>
          </p:cNvPr>
          <p:cNvPicPr>
            <a:picLocks noChangeAspect="1"/>
          </p:cNvPicPr>
          <p:nvPr/>
        </p:nvPicPr>
        <p:blipFill>
          <a:blip r:embed="rId3"/>
          <a:stretch>
            <a:fillRect/>
          </a:stretch>
        </p:blipFill>
        <p:spPr>
          <a:xfrm>
            <a:off x="495300" y="1504950"/>
            <a:ext cx="8191500" cy="5124450"/>
          </a:xfrm>
          <a:prstGeom prst="rect">
            <a:avLst/>
          </a:prstGeom>
        </p:spPr>
      </p:pic>
      <p:cxnSp>
        <p:nvCxnSpPr>
          <p:cNvPr id="9" name="Straight Arrow Connector 8"/>
          <p:cNvCxnSpPr/>
          <p:nvPr/>
        </p:nvCxnSpPr>
        <p:spPr>
          <a:xfrm flipV="1">
            <a:off x="3962400" y="2514600"/>
            <a:ext cx="4038600" cy="28956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7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endParaRPr lang="en-US" dirty="0"/>
          </a:p>
        </p:txBody>
      </p:sp>
      <p:pic>
        <p:nvPicPr>
          <p:cNvPr id="205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34673" y="1382233"/>
            <a:ext cx="6228327" cy="5002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4"/>
          <p:cNvSpPr>
            <a:spLocks noGrp="1"/>
          </p:cNvSpPr>
          <p:nvPr>
            <p:ph type="body" sz="half" idx="4294967295"/>
          </p:nvPr>
        </p:nvSpPr>
        <p:spPr>
          <a:xfrm>
            <a:off x="76200" y="1435102"/>
            <a:ext cx="2514600" cy="4889498"/>
          </a:xfrm>
        </p:spPr>
        <p:txBody>
          <a:bodyPr>
            <a:noAutofit/>
          </a:bodyPr>
          <a:lstStyle/>
          <a:p>
            <a:pPr marL="0" indent="0">
              <a:buNone/>
            </a:pPr>
            <a:r>
              <a:rPr lang="en-US" sz="2000" dirty="0" smtClean="0"/>
              <a:t>   </a:t>
            </a:r>
            <a:r>
              <a:rPr lang="en-US" sz="2300" dirty="0" smtClean="0"/>
              <a:t>Average Annual  </a:t>
            </a:r>
            <a:br>
              <a:rPr lang="en-US" sz="2300" dirty="0" smtClean="0"/>
            </a:br>
            <a:r>
              <a:rPr lang="en-US" sz="2300" dirty="0" smtClean="0"/>
              <a:t>   Real Wages of   </a:t>
            </a:r>
            <a:br>
              <a:rPr lang="en-US" sz="2300" dirty="0" smtClean="0"/>
            </a:br>
            <a:r>
              <a:rPr lang="en-US" sz="2300" dirty="0" smtClean="0"/>
              <a:t>   Median Worker  </a:t>
            </a:r>
            <a:br>
              <a:rPr lang="en-US" sz="2300" dirty="0" smtClean="0"/>
            </a:br>
            <a:r>
              <a:rPr lang="en-US" sz="2300" dirty="0" smtClean="0"/>
              <a:t>   </a:t>
            </a:r>
            <a:endParaRPr lang="en-US" sz="1200" dirty="0"/>
          </a:p>
          <a:p>
            <a:r>
              <a:rPr lang="en-US" sz="2000" b="1" dirty="0" smtClean="0">
                <a:solidFill>
                  <a:srgbClr val="626262"/>
                </a:solidFill>
              </a:rPr>
              <a:t>College Women   </a:t>
            </a:r>
            <a:r>
              <a:rPr lang="en-US" sz="2000" b="1" dirty="0" smtClean="0">
                <a:solidFill>
                  <a:srgbClr val="626262"/>
                </a:solidFill>
              </a:rPr>
              <a:t/>
            </a:r>
            <a:br>
              <a:rPr lang="en-US" sz="2000" b="1" dirty="0" smtClean="0">
                <a:solidFill>
                  <a:srgbClr val="626262"/>
                </a:solidFill>
              </a:rPr>
            </a:br>
            <a:r>
              <a:rPr lang="en-US" sz="2000" b="1" dirty="0" smtClean="0">
                <a:solidFill>
                  <a:srgbClr val="626262"/>
                </a:solidFill>
              </a:rPr>
              <a:t>+51.7</a:t>
            </a:r>
            <a:r>
              <a:rPr lang="en-US" sz="2000" b="1" dirty="0" smtClean="0">
                <a:solidFill>
                  <a:srgbClr val="626262"/>
                </a:solidFill>
              </a:rPr>
              <a:t>%</a:t>
            </a:r>
            <a:endParaRPr lang="en-US" sz="1200" b="1" dirty="0" smtClean="0">
              <a:solidFill>
                <a:srgbClr val="626262"/>
              </a:solidFill>
            </a:endParaRPr>
          </a:p>
          <a:p>
            <a:endParaRPr lang="en-US" sz="1200" dirty="0"/>
          </a:p>
          <a:p>
            <a:r>
              <a:rPr lang="en-US" sz="2000" dirty="0" smtClean="0"/>
              <a:t>Non-College </a:t>
            </a:r>
            <a:r>
              <a:rPr lang="en-US" sz="2000" dirty="0" smtClean="0"/>
              <a:t/>
            </a:r>
            <a:br>
              <a:rPr lang="en-US" sz="2000" dirty="0" smtClean="0"/>
            </a:br>
            <a:r>
              <a:rPr lang="en-US" sz="2000" dirty="0" smtClean="0"/>
              <a:t>Women  +47.6</a:t>
            </a:r>
            <a:r>
              <a:rPr lang="en-US" sz="2000" dirty="0" smtClean="0"/>
              <a:t>%</a:t>
            </a:r>
            <a:endParaRPr lang="en-US" sz="1200" dirty="0" smtClean="0"/>
          </a:p>
          <a:p>
            <a:endParaRPr lang="en-US" sz="1200" dirty="0"/>
          </a:p>
          <a:p>
            <a:r>
              <a:rPr lang="en-US" sz="2000" b="1" dirty="0" smtClean="0">
                <a:solidFill>
                  <a:srgbClr val="0070C0"/>
                </a:solidFill>
              </a:rPr>
              <a:t>College Men       </a:t>
            </a:r>
            <a:r>
              <a:rPr lang="en-US" sz="2000" b="1" dirty="0" smtClean="0">
                <a:solidFill>
                  <a:srgbClr val="0070C0"/>
                </a:solidFill>
              </a:rPr>
              <a:t>+23.8%</a:t>
            </a:r>
            <a:endParaRPr lang="en-US" sz="1200" b="1" dirty="0" smtClean="0">
              <a:solidFill>
                <a:srgbClr val="0070C0"/>
              </a:solidFill>
            </a:endParaRPr>
          </a:p>
          <a:p>
            <a:endParaRPr lang="en-US" sz="1200" dirty="0"/>
          </a:p>
          <a:p>
            <a:r>
              <a:rPr lang="en-US" sz="2000" b="1" dirty="0" smtClean="0">
                <a:solidFill>
                  <a:srgbClr val="FF0000"/>
                </a:solidFill>
              </a:rPr>
              <a:t>Non-College Men </a:t>
            </a:r>
          </a:p>
          <a:p>
            <a:pPr marL="0" indent="0">
              <a:buNone/>
            </a:pPr>
            <a:r>
              <a:rPr lang="en-US" sz="2000" b="1" dirty="0">
                <a:solidFill>
                  <a:srgbClr val="FF0000"/>
                </a:solidFill>
              </a:rPr>
              <a:t> </a:t>
            </a:r>
            <a:r>
              <a:rPr lang="en-US" sz="2000" b="1" dirty="0" smtClean="0">
                <a:solidFill>
                  <a:srgbClr val="FF0000"/>
                </a:solidFill>
              </a:rPr>
              <a:t>      </a:t>
            </a:r>
            <a:r>
              <a:rPr lang="en-US" sz="2000" b="1" dirty="0" smtClean="0">
                <a:solidFill>
                  <a:srgbClr val="FF0000"/>
                </a:solidFill>
              </a:rPr>
              <a:t>+8.6</a:t>
            </a:r>
            <a:r>
              <a:rPr lang="en-US" sz="2000" b="1" dirty="0" smtClean="0">
                <a:solidFill>
                  <a:srgbClr val="FF0000"/>
                </a:solidFill>
              </a:rPr>
              <a:t>%</a:t>
            </a:r>
            <a:endParaRPr lang="en-US" sz="2000" b="1" dirty="0">
              <a:solidFill>
                <a:srgbClr val="FF0000"/>
              </a:solidFill>
            </a:endParaRPr>
          </a:p>
        </p:txBody>
      </p:sp>
      <p:sp>
        <p:nvSpPr>
          <p:cNvPr id="2" name="TextBox 1"/>
          <p:cNvSpPr txBox="1"/>
          <p:nvPr/>
        </p:nvSpPr>
        <p:spPr>
          <a:xfrm>
            <a:off x="457200" y="255180"/>
            <a:ext cx="8458200" cy="984885"/>
          </a:xfrm>
          <a:prstGeom prst="rect">
            <a:avLst/>
          </a:prstGeom>
          <a:noFill/>
        </p:spPr>
        <p:txBody>
          <a:bodyPr wrap="square" rtlCol="0">
            <a:spAutoFit/>
          </a:bodyPr>
          <a:lstStyle/>
          <a:p>
            <a:pPr algn="ctr" fontAlgn="auto">
              <a:spcBef>
                <a:spcPts val="0"/>
              </a:spcBef>
              <a:spcAft>
                <a:spcPts val="0"/>
              </a:spcAft>
            </a:pPr>
            <a:r>
              <a:rPr lang="en-US" sz="3000" dirty="0">
                <a:solidFill>
                  <a:prstClr val="black"/>
                </a:solidFill>
                <a:latin typeface="Calibri"/>
              </a:rPr>
              <a:t>Real </a:t>
            </a:r>
            <a:r>
              <a:rPr lang="en-US" sz="3000" dirty="0" smtClean="0">
                <a:solidFill>
                  <a:prstClr val="black"/>
                </a:solidFill>
                <a:latin typeface="Calibri"/>
              </a:rPr>
              <a:t>Wage Earnings of Median Worker (1970-2015):  </a:t>
            </a:r>
            <a:r>
              <a:rPr lang="en-US" sz="2800" dirty="0" smtClean="0">
                <a:solidFill>
                  <a:prstClr val="black"/>
                </a:solidFill>
                <a:latin typeface="Calibri"/>
              </a:rPr>
              <a:t/>
            </a:r>
            <a:br>
              <a:rPr lang="en-US" sz="2800" dirty="0" smtClean="0">
                <a:solidFill>
                  <a:prstClr val="black"/>
                </a:solidFill>
                <a:latin typeface="Calibri"/>
              </a:rPr>
            </a:br>
            <a:r>
              <a:rPr lang="en-US" sz="2700" dirty="0" smtClean="0">
                <a:solidFill>
                  <a:prstClr val="black"/>
                </a:solidFill>
                <a:latin typeface="Calibri"/>
              </a:rPr>
              <a:t>Almost </a:t>
            </a:r>
            <a:r>
              <a:rPr lang="en-US" sz="2700" dirty="0">
                <a:solidFill>
                  <a:prstClr val="black"/>
                </a:solidFill>
                <a:latin typeface="Calibri"/>
              </a:rPr>
              <a:t>No Growth for </a:t>
            </a:r>
            <a:r>
              <a:rPr lang="en-US" sz="2700" dirty="0">
                <a:solidFill>
                  <a:prstClr val="black"/>
                </a:solidFill>
              </a:rPr>
              <a:t>Non-College Men </a:t>
            </a:r>
            <a:r>
              <a:rPr lang="en-US" sz="2700" dirty="0" smtClean="0">
                <a:solidFill>
                  <a:prstClr val="black"/>
                </a:solidFill>
              </a:rPr>
              <a:t>over 45 </a:t>
            </a:r>
            <a:r>
              <a:rPr lang="en-US" sz="2700" dirty="0">
                <a:solidFill>
                  <a:prstClr val="black"/>
                </a:solidFill>
                <a:latin typeface="Calibri"/>
              </a:rPr>
              <a:t>years</a:t>
            </a:r>
            <a:r>
              <a:rPr lang="en-US" sz="2700" dirty="0" smtClean="0">
                <a:solidFill>
                  <a:prstClr val="black"/>
                </a:solidFill>
                <a:latin typeface="Calibri"/>
              </a:rPr>
              <a:t>!</a:t>
            </a:r>
            <a:endParaRPr lang="en-US" sz="2700" dirty="0">
              <a:solidFill>
                <a:prstClr val="black"/>
              </a:solidFill>
              <a:latin typeface="Calibri"/>
            </a:endParaRPr>
          </a:p>
        </p:txBody>
      </p:sp>
      <p:sp>
        <p:nvSpPr>
          <p:cNvPr id="3" name="Footer Placeholder 2"/>
          <p:cNvSpPr>
            <a:spLocks noGrp="1"/>
          </p:cNvSpPr>
          <p:nvPr>
            <p:ph type="ftr" sz="quarter" idx="11"/>
          </p:nvPr>
        </p:nvSpPr>
        <p:spPr>
          <a:xfrm>
            <a:off x="5410200" y="6416675"/>
            <a:ext cx="2895600" cy="365125"/>
          </a:xfrm>
        </p:spPr>
        <p:txBody>
          <a:bodyPr/>
          <a:lstStyle/>
          <a:p>
            <a:r>
              <a:rPr lang="en-US" sz="1800" dirty="0" smtClean="0">
                <a:solidFill>
                  <a:schemeClr val="tx1"/>
                </a:solidFill>
              </a:rPr>
              <a:t>Robert Lawrence, HKS</a:t>
            </a:r>
            <a:endParaRPr lang="en-US" sz="1800" dirty="0">
              <a:solidFill>
                <a:schemeClr val="tx1"/>
              </a:solidFill>
            </a:endParaRPr>
          </a:p>
        </p:txBody>
      </p:sp>
      <p:sp>
        <p:nvSpPr>
          <p:cNvPr id="4" name="TextBox 3"/>
          <p:cNvSpPr txBox="1"/>
          <p:nvPr/>
        </p:nvSpPr>
        <p:spPr>
          <a:xfrm>
            <a:off x="457200" y="6443330"/>
            <a:ext cx="3810000" cy="307777"/>
          </a:xfrm>
          <a:prstGeom prst="rect">
            <a:avLst/>
          </a:prstGeom>
          <a:noFill/>
        </p:spPr>
        <p:txBody>
          <a:bodyPr wrap="square" rtlCol="0">
            <a:spAutoFit/>
          </a:bodyPr>
          <a:lstStyle/>
          <a:p>
            <a:r>
              <a:rPr lang="en-US" sz="1400" dirty="0" smtClean="0"/>
              <a:t>Data Source</a:t>
            </a:r>
            <a:r>
              <a:rPr lang="en-US" sz="1400" dirty="0" smtClean="0"/>
              <a:t>: BLS Current Employment Survey</a:t>
            </a:r>
            <a:endParaRPr lang="en-US" sz="1400" dirty="0"/>
          </a:p>
        </p:txBody>
      </p:sp>
      <p:cxnSp>
        <p:nvCxnSpPr>
          <p:cNvPr id="8" name="Straight Arrow Connector 7"/>
          <p:cNvCxnSpPr/>
          <p:nvPr/>
        </p:nvCxnSpPr>
        <p:spPr>
          <a:xfrm flipV="1">
            <a:off x="3429000" y="3931542"/>
            <a:ext cx="4724400" cy="76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134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US Manufacturing </a:t>
            </a:r>
            <a:r>
              <a:rPr lang="en-US" sz="3200" dirty="0" smtClean="0"/>
              <a:t>employment 1990-2011: </a:t>
            </a:r>
            <a:br>
              <a:rPr lang="en-US" sz="3200" dirty="0" smtClean="0"/>
            </a:br>
            <a:r>
              <a:rPr lang="en-US" sz="2800" dirty="0" smtClean="0"/>
              <a:t>down </a:t>
            </a:r>
            <a:r>
              <a:rPr lang="en-US" sz="2800" dirty="0"/>
              <a:t>almost 6 </a:t>
            </a:r>
            <a:r>
              <a:rPr lang="en-US" sz="2800" dirty="0" smtClean="0"/>
              <a:t>million since 2000 </a:t>
            </a:r>
            <a:endParaRPr lang="en-US" sz="28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82296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2"/>
          <p:cNvSpPr>
            <a:spLocks noGrp="1"/>
          </p:cNvSpPr>
          <p:nvPr>
            <p:ph type="ftr" sz="quarter" idx="11"/>
          </p:nvPr>
        </p:nvSpPr>
        <p:spPr>
          <a:xfrm>
            <a:off x="5410200" y="6416675"/>
            <a:ext cx="2895600" cy="365125"/>
          </a:xfrm>
        </p:spPr>
        <p:txBody>
          <a:bodyPr/>
          <a:lstStyle/>
          <a:p>
            <a:r>
              <a:rPr lang="en-US" sz="1800" dirty="0" smtClean="0">
                <a:solidFill>
                  <a:schemeClr val="tx1"/>
                </a:solidFill>
              </a:rPr>
              <a:t>Robert Lawrence, HKS</a:t>
            </a:r>
            <a:endParaRPr lang="en-US" sz="1800" dirty="0">
              <a:solidFill>
                <a:schemeClr val="tx1"/>
              </a:solidFill>
            </a:endParaRPr>
          </a:p>
        </p:txBody>
      </p:sp>
      <p:cxnSp>
        <p:nvCxnSpPr>
          <p:cNvPr id="6" name="Straight Arrow Connector 5"/>
          <p:cNvCxnSpPr/>
          <p:nvPr/>
        </p:nvCxnSpPr>
        <p:spPr>
          <a:xfrm>
            <a:off x="4419600" y="2590800"/>
            <a:ext cx="3581400" cy="1828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10485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rmAutofit/>
          </a:bodyPr>
          <a:lstStyle/>
          <a:p>
            <a:r>
              <a:rPr lang="en-US" sz="2800" dirty="0" smtClean="0"/>
              <a:t>US manufacturing </a:t>
            </a:r>
            <a:r>
              <a:rPr lang="en-US" sz="2800" dirty="0"/>
              <a:t>jobs were </a:t>
            </a:r>
            <a:r>
              <a:rPr lang="en-US" sz="2800" dirty="0" smtClean="0"/>
              <a:t>especially important for men…. </a:t>
            </a:r>
            <a:endParaRPr lang="en-US" sz="28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76200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smtClean="0"/>
              <a:t>MasterCard Presentation</a:t>
            </a:r>
            <a:endParaRPr lang="en-US"/>
          </a:p>
        </p:txBody>
      </p:sp>
      <p:sp>
        <p:nvSpPr>
          <p:cNvPr id="5" name="Rectangle 4"/>
          <p:cNvSpPr/>
          <p:nvPr/>
        </p:nvSpPr>
        <p:spPr>
          <a:xfrm>
            <a:off x="5638800" y="6440269"/>
            <a:ext cx="2438400" cy="646331"/>
          </a:xfrm>
          <a:prstGeom prst="rect">
            <a:avLst/>
          </a:prstGeom>
        </p:spPr>
        <p:txBody>
          <a:bodyPr wrap="square">
            <a:spAutoFit/>
          </a:bodyPr>
          <a:lstStyle/>
          <a:p>
            <a:r>
              <a:rPr lang="en-US" dirty="0" smtClean="0"/>
              <a:t>Robert Lawrence, HKS</a:t>
            </a:r>
            <a:br>
              <a:rPr lang="en-US" dirty="0" smtClean="0"/>
            </a:br>
            <a:endParaRPr lang="en-US" dirty="0"/>
          </a:p>
        </p:txBody>
      </p:sp>
      <p:cxnSp>
        <p:nvCxnSpPr>
          <p:cNvPr id="6" name="Straight Arrow Connector 5"/>
          <p:cNvCxnSpPr/>
          <p:nvPr/>
        </p:nvCxnSpPr>
        <p:spPr>
          <a:xfrm>
            <a:off x="1600200" y="2209800"/>
            <a:ext cx="5257800" cy="2209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8968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800" dirty="0" smtClean="0"/>
              <a:t>…and </a:t>
            </a:r>
            <a:r>
              <a:rPr lang="en-US" sz="2800" dirty="0" smtClean="0"/>
              <a:t>especially </a:t>
            </a:r>
            <a:r>
              <a:rPr lang="en-US" sz="2800" dirty="0" smtClean="0"/>
              <a:t>for men </a:t>
            </a:r>
            <a:r>
              <a:rPr lang="en-US" sz="2800" dirty="0" smtClean="0"/>
              <a:t>without college</a:t>
            </a:r>
            <a:endParaRPr lang="en-US" sz="28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838200"/>
            <a:ext cx="7753928"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638800" y="6440269"/>
            <a:ext cx="2438400" cy="646331"/>
          </a:xfrm>
          <a:prstGeom prst="rect">
            <a:avLst/>
          </a:prstGeom>
        </p:spPr>
        <p:txBody>
          <a:bodyPr wrap="square">
            <a:spAutoFit/>
          </a:bodyPr>
          <a:lstStyle/>
          <a:p>
            <a:r>
              <a:rPr lang="en-US" dirty="0" smtClean="0"/>
              <a:t>Robert Lawrence, HKS</a:t>
            </a:r>
            <a:br>
              <a:rPr lang="en-US" dirty="0" smtClean="0"/>
            </a:br>
            <a:endParaRPr lang="en-US" dirty="0"/>
          </a:p>
        </p:txBody>
      </p:sp>
      <p:cxnSp>
        <p:nvCxnSpPr>
          <p:cNvPr id="5" name="Straight Arrow Connector 4"/>
          <p:cNvCxnSpPr/>
          <p:nvPr/>
        </p:nvCxnSpPr>
        <p:spPr>
          <a:xfrm>
            <a:off x="1524000" y="2057400"/>
            <a:ext cx="5715000" cy="2057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4249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534400" cy="990600"/>
          </a:xfrm>
        </p:spPr>
        <p:txBody>
          <a:bodyPr>
            <a:noAutofit/>
          </a:bodyPr>
          <a:lstStyle/>
          <a:p>
            <a:r>
              <a:rPr lang="en-US" sz="2800" dirty="0"/>
              <a:t>T</a:t>
            </a:r>
            <a:r>
              <a:rPr lang="en-US" sz="2800" dirty="0" smtClean="0"/>
              <a:t>he negative trend </a:t>
            </a:r>
            <a:r>
              <a:rPr lang="en-US" sz="2800" dirty="0" smtClean="0"/>
              <a:t>in US manufacturing share of employment </a:t>
            </a:r>
            <a:r>
              <a:rPr lang="en-US" sz="2800" dirty="0" smtClean="0"/>
              <a:t>goes back to 1961, </a:t>
            </a:r>
            <a:br>
              <a:rPr lang="en-US" sz="2800" dirty="0" smtClean="0"/>
            </a:br>
            <a:r>
              <a:rPr lang="en-US" sz="2400" dirty="0" smtClean="0"/>
              <a:t>well before China, NAFTA, etc..</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68351296"/>
              </p:ext>
            </p:extLst>
          </p:nvPr>
        </p:nvGraphicFramePr>
        <p:xfrm>
          <a:off x="457200" y="1374088"/>
          <a:ext cx="8229600" cy="5486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1551184095"/>
              </p:ext>
            </p:extLst>
          </p:nvPr>
        </p:nvGraphicFramePr>
        <p:xfrm>
          <a:off x="457200" y="1374088"/>
          <a:ext cx="8229600" cy="5486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299014413"/>
              </p:ext>
            </p:extLst>
          </p:nvPr>
        </p:nvGraphicFramePr>
        <p:xfrm>
          <a:off x="457200" y="1371600"/>
          <a:ext cx="8229600" cy="5486400"/>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1295400" y="1806714"/>
            <a:ext cx="7010400" cy="707886"/>
          </a:xfrm>
          <a:prstGeom prst="rect">
            <a:avLst/>
          </a:prstGeom>
        </p:spPr>
        <p:txBody>
          <a:bodyPr wrap="square">
            <a:spAutoFit/>
          </a:bodyPr>
          <a:lstStyle/>
          <a:p>
            <a:pPr algn="ctr">
              <a:defRPr sz="1800" b="1" i="0" u="none" strike="noStrike" kern="1200" baseline="0">
                <a:solidFill>
                  <a:srgbClr val="000000"/>
                </a:solidFill>
                <a:latin typeface="Arial"/>
                <a:ea typeface="Arial"/>
                <a:cs typeface="Arial"/>
              </a:defRPr>
            </a:pPr>
            <a:r>
              <a:rPr lang="en-US" sz="2000" b="1" dirty="0"/>
              <a:t>Manufacturing share in establishment employment, 1961–2010</a:t>
            </a:r>
            <a:endParaRPr lang="en-ZA" sz="2000" dirty="0"/>
          </a:p>
        </p:txBody>
      </p:sp>
      <p:grpSp>
        <p:nvGrpSpPr>
          <p:cNvPr id="9" name="Group 8"/>
          <p:cNvGrpSpPr/>
          <p:nvPr/>
        </p:nvGrpSpPr>
        <p:grpSpPr>
          <a:xfrm>
            <a:off x="1752600" y="4920734"/>
            <a:ext cx="1789319" cy="338554"/>
            <a:chOff x="2667000" y="3244334"/>
            <a:chExt cx="1789319" cy="338554"/>
          </a:xfrm>
        </p:grpSpPr>
        <p:cxnSp>
          <p:nvCxnSpPr>
            <p:cNvPr id="10" name="Straight Connector 9"/>
            <p:cNvCxnSpPr/>
            <p:nvPr/>
          </p:nvCxnSpPr>
          <p:spPr>
            <a:xfrm>
              <a:off x="2667000" y="3429000"/>
              <a:ext cx="304800" cy="0"/>
            </a:xfrm>
            <a:prstGeom prst="line">
              <a:avLst/>
            </a:prstGeom>
            <a:ln w="38100" cap="rnd" cmpd="sng">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2982582" y="3244334"/>
              <a:ext cx="1473737" cy="338554"/>
            </a:xfrm>
            <a:prstGeom prst="rect">
              <a:avLst/>
            </a:prstGeom>
          </p:spPr>
          <p:txBody>
            <a:bodyPr wrap="none">
              <a:spAutoFit/>
            </a:bodyPr>
            <a:lstStyle/>
            <a:p>
              <a:r>
                <a:rPr lang="en-US" sz="1600" dirty="0" smtClean="0"/>
                <a:t>Fitted </a:t>
              </a:r>
              <a:r>
                <a:rPr lang="en-US" sz="1600" dirty="0" err="1" smtClean="0"/>
                <a:t>trendline</a:t>
              </a:r>
              <a:endParaRPr lang="en-US" sz="1600" dirty="0"/>
            </a:p>
          </p:txBody>
        </p:sp>
      </p:grpSp>
      <p:grpSp>
        <p:nvGrpSpPr>
          <p:cNvPr id="12" name="Group 11"/>
          <p:cNvGrpSpPr/>
          <p:nvPr/>
        </p:nvGrpSpPr>
        <p:grpSpPr>
          <a:xfrm>
            <a:off x="1752601" y="4572000"/>
            <a:ext cx="972044" cy="338554"/>
            <a:chOff x="2667000" y="2895600"/>
            <a:chExt cx="972044" cy="338554"/>
          </a:xfrm>
        </p:grpSpPr>
        <p:cxnSp>
          <p:nvCxnSpPr>
            <p:cNvPr id="13" name="Straight Connector 12"/>
            <p:cNvCxnSpPr/>
            <p:nvPr/>
          </p:nvCxnSpPr>
          <p:spPr>
            <a:xfrm>
              <a:off x="2667000" y="3080266"/>
              <a:ext cx="304800" cy="0"/>
            </a:xfrm>
            <a:prstGeom prst="line">
              <a:avLst/>
            </a:prstGeom>
            <a:ln w="38100" cap="rnd" cmpd="sng">
              <a:solidFill>
                <a:srgbClr val="3366FF"/>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2982582" y="2895600"/>
              <a:ext cx="656462" cy="338554"/>
            </a:xfrm>
            <a:prstGeom prst="rect">
              <a:avLst/>
            </a:prstGeom>
          </p:spPr>
          <p:txBody>
            <a:bodyPr wrap="none">
              <a:spAutoFit/>
            </a:bodyPr>
            <a:lstStyle/>
            <a:p>
              <a:r>
                <a:rPr lang="en-US" sz="1600" dirty="0" smtClean="0"/>
                <a:t>Share</a:t>
              </a:r>
              <a:endParaRPr lang="en-US" sz="1600" dirty="0"/>
            </a:p>
          </p:txBody>
        </p:sp>
      </p:grpSp>
      <p:grpSp>
        <p:nvGrpSpPr>
          <p:cNvPr id="15" name="Group 14"/>
          <p:cNvGrpSpPr/>
          <p:nvPr/>
        </p:nvGrpSpPr>
        <p:grpSpPr>
          <a:xfrm>
            <a:off x="1752600" y="5300246"/>
            <a:ext cx="1202428" cy="338554"/>
            <a:chOff x="2667000" y="3244334"/>
            <a:chExt cx="1202428" cy="338554"/>
          </a:xfrm>
        </p:grpSpPr>
        <p:cxnSp>
          <p:nvCxnSpPr>
            <p:cNvPr id="16" name="Straight Connector 15"/>
            <p:cNvCxnSpPr/>
            <p:nvPr/>
          </p:nvCxnSpPr>
          <p:spPr>
            <a:xfrm>
              <a:off x="2667000" y="3429000"/>
              <a:ext cx="304800" cy="0"/>
            </a:xfrm>
            <a:prstGeom prst="line">
              <a:avLst/>
            </a:prstGeom>
            <a:ln w="38100" cap="rnd" cmpd="sng">
              <a:solidFill>
                <a:schemeClr val="tx2">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2982582" y="3244334"/>
              <a:ext cx="886846" cy="338554"/>
            </a:xfrm>
            <a:prstGeom prst="rect">
              <a:avLst/>
            </a:prstGeom>
          </p:spPr>
          <p:txBody>
            <a:bodyPr wrap="none">
              <a:spAutoFit/>
            </a:bodyPr>
            <a:lstStyle/>
            <a:p>
              <a:r>
                <a:rPr lang="en-US" sz="1600" dirty="0" smtClean="0"/>
                <a:t>Forecast</a:t>
              </a:r>
              <a:endParaRPr lang="en-US" sz="1600" dirty="0"/>
            </a:p>
          </p:txBody>
        </p:sp>
      </p:grpSp>
      <p:sp>
        <p:nvSpPr>
          <p:cNvPr id="18" name="Footer Placeholder 2"/>
          <p:cNvSpPr>
            <a:spLocks noGrp="1"/>
          </p:cNvSpPr>
          <p:nvPr>
            <p:ph type="ftr" sz="quarter" idx="11"/>
          </p:nvPr>
        </p:nvSpPr>
        <p:spPr>
          <a:xfrm>
            <a:off x="5410200" y="6569075"/>
            <a:ext cx="2895600" cy="365125"/>
          </a:xfrm>
        </p:spPr>
        <p:txBody>
          <a:bodyPr/>
          <a:lstStyle/>
          <a:p>
            <a:r>
              <a:rPr lang="en-US" sz="1400" dirty="0" smtClean="0">
                <a:solidFill>
                  <a:schemeClr val="tx1"/>
                </a:solidFill>
              </a:rPr>
              <a:t>Robert Lawrence, HKS</a:t>
            </a:r>
            <a:endParaRPr lang="en-US" sz="1400" dirty="0">
              <a:solidFill>
                <a:schemeClr val="tx1"/>
              </a:solidFill>
            </a:endParaRPr>
          </a:p>
        </p:txBody>
      </p:sp>
    </p:spTree>
    <p:extLst>
      <p:ext uri="{BB962C8B-B14F-4D97-AF65-F5344CB8AC3E}">
        <p14:creationId xmlns:p14="http://schemas.microsoft.com/office/powerpoint/2010/main" val="75163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6"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 fact the manufacturing share of employment </a:t>
            </a:r>
            <a:br>
              <a:rPr lang="en-US" sz="2800" dirty="0" smtClean="0"/>
            </a:br>
            <a:r>
              <a:rPr lang="en-US" sz="2800" dirty="0" smtClean="0"/>
              <a:t>levelled off after 2010.</a:t>
            </a:r>
            <a:endParaRPr lang="en-US" sz="2800" dirty="0"/>
          </a:p>
        </p:txBody>
      </p:sp>
      <p:pic>
        <p:nvPicPr>
          <p:cNvPr id="4" name="Content Placeholder 3"/>
          <p:cNvPicPr>
            <a:picLocks noGrp="1"/>
          </p:cNvPicPr>
          <p:nvPr>
            <p:ph idx="1"/>
          </p:nvPr>
        </p:nvPicPr>
        <p:blipFill>
          <a:blip r:embed="rId3"/>
          <a:stretch>
            <a:fillRect/>
          </a:stretch>
        </p:blipFill>
        <p:spPr>
          <a:xfrm>
            <a:off x="745435" y="1825625"/>
            <a:ext cx="7856882" cy="4351338"/>
          </a:xfrm>
          <a:prstGeom prst="rect">
            <a:avLst/>
          </a:prstGeom>
        </p:spPr>
      </p:pic>
      <p:sp>
        <p:nvSpPr>
          <p:cNvPr id="5" name="Oval 4"/>
          <p:cNvSpPr/>
          <p:nvPr/>
        </p:nvSpPr>
        <p:spPr>
          <a:xfrm>
            <a:off x="7550035" y="4438997"/>
            <a:ext cx="1091045" cy="13050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2"/>
          <p:cNvSpPr>
            <a:spLocks noGrp="1"/>
          </p:cNvSpPr>
          <p:nvPr>
            <p:ph type="ftr" sz="quarter" idx="11"/>
          </p:nvPr>
        </p:nvSpPr>
        <p:spPr>
          <a:xfrm>
            <a:off x="5410200" y="6569075"/>
            <a:ext cx="2895600" cy="365125"/>
          </a:xfrm>
        </p:spPr>
        <p:txBody>
          <a:bodyPr/>
          <a:lstStyle/>
          <a:p>
            <a:r>
              <a:rPr lang="en-US" sz="1400" dirty="0" smtClean="0">
                <a:solidFill>
                  <a:schemeClr val="tx1"/>
                </a:solidFill>
              </a:rPr>
              <a:t>Robert Lawrence, HKS</a:t>
            </a:r>
            <a:endParaRPr lang="en-US" sz="1400" dirty="0">
              <a:solidFill>
                <a:schemeClr val="tx1"/>
              </a:solidFill>
            </a:endParaRPr>
          </a:p>
        </p:txBody>
      </p:sp>
    </p:spTree>
    <p:extLst>
      <p:ext uri="{BB962C8B-B14F-4D97-AF65-F5344CB8AC3E}">
        <p14:creationId xmlns:p14="http://schemas.microsoft.com/office/powerpoint/2010/main" val="3106717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020762"/>
          </a:xfrm>
        </p:spPr>
        <p:txBody>
          <a:bodyPr>
            <a:noAutofit/>
          </a:bodyPr>
          <a:lstStyle/>
          <a:p>
            <a:r>
              <a:rPr lang="en-US" sz="3000" b="1" dirty="0" smtClean="0"/>
              <a:t>US </a:t>
            </a:r>
            <a:r>
              <a:rPr lang="en-US" sz="3000" b="1" dirty="0" smtClean="0"/>
              <a:t> is not unusual. </a:t>
            </a:r>
            <a:r>
              <a:rPr lang="en-US" sz="3000" b="1" dirty="0" smtClean="0">
                <a:solidFill>
                  <a:srgbClr val="C00000"/>
                </a:solidFill>
              </a:rPr>
              <a:t>Decline in manufacturing share of employment is similar across advanced economies</a:t>
            </a:r>
            <a:endParaRPr lang="en-US" sz="3000" b="1" dirty="0">
              <a:solidFill>
                <a:srgbClr val="C00000"/>
              </a:solidFill>
            </a:endParaRPr>
          </a:p>
        </p:txBody>
      </p:sp>
      <p:sp>
        <p:nvSpPr>
          <p:cNvPr id="4" name="Rounded Rectangle 3"/>
          <p:cNvSpPr/>
          <p:nvPr/>
        </p:nvSpPr>
        <p:spPr>
          <a:xfrm>
            <a:off x="7772400" y="2423286"/>
            <a:ext cx="1143000" cy="2971800"/>
          </a:xfrm>
          <a:prstGeom prst="roundRect">
            <a:avLst/>
          </a:prstGeom>
          <a:noFill/>
          <a:ln w="38100" cmpd="sng">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p:cNvSpPr/>
          <p:nvPr/>
        </p:nvSpPr>
        <p:spPr>
          <a:xfrm>
            <a:off x="8001000" y="3733800"/>
            <a:ext cx="762000" cy="3048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4"/>
          <p:cNvGrpSpPr>
            <a:grpSpLocks noChangeAspect="1"/>
          </p:cNvGrpSpPr>
          <p:nvPr/>
        </p:nvGrpSpPr>
        <p:grpSpPr bwMode="auto">
          <a:xfrm>
            <a:off x="71398" y="1600200"/>
            <a:ext cx="8829675" cy="4876800"/>
            <a:chOff x="30" y="1013"/>
            <a:chExt cx="5562" cy="3072"/>
          </a:xfrm>
        </p:grpSpPr>
        <p:sp>
          <p:nvSpPr>
            <p:cNvPr id="6" name="AutoShape 3"/>
            <p:cNvSpPr>
              <a:spLocks noChangeAspect="1" noChangeArrowheads="1" noTextEdit="1"/>
            </p:cNvSpPr>
            <p:nvPr/>
          </p:nvSpPr>
          <p:spPr bwMode="auto">
            <a:xfrm>
              <a:off x="30" y="1013"/>
              <a:ext cx="5424" cy="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7" name="Group 205"/>
            <p:cNvGrpSpPr>
              <a:grpSpLocks/>
            </p:cNvGrpSpPr>
            <p:nvPr/>
          </p:nvGrpSpPr>
          <p:grpSpPr bwMode="auto">
            <a:xfrm>
              <a:off x="96" y="1321"/>
              <a:ext cx="5496" cy="2476"/>
              <a:chOff x="96" y="1321"/>
              <a:chExt cx="5496" cy="2476"/>
            </a:xfrm>
          </p:grpSpPr>
          <p:sp>
            <p:nvSpPr>
              <p:cNvPr id="30" name="Rectangle 5"/>
              <p:cNvSpPr>
                <a:spLocks noChangeArrowheads="1"/>
              </p:cNvSpPr>
              <p:nvPr/>
            </p:nvSpPr>
            <p:spPr bwMode="auto">
              <a:xfrm>
                <a:off x="141" y="1321"/>
                <a:ext cx="293"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Arial Bold"/>
                    <a:cs typeface="Arial" pitchFamily="34" charset="0"/>
                  </a:rPr>
                  <a:t>Sh</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6"/>
              <p:cNvSpPr>
                <a:spLocks noChangeArrowheads="1"/>
              </p:cNvSpPr>
              <p:nvPr/>
            </p:nvSpPr>
            <p:spPr bwMode="auto">
              <a:xfrm>
                <a:off x="352" y="1321"/>
                <a:ext cx="173"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Arial Bold"/>
                    <a:cs typeface="Arial" pitchFamily="34" charset="0"/>
                  </a:rPr>
                  <a:t>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7"/>
              <p:cNvSpPr>
                <a:spLocks noChangeArrowheads="1"/>
              </p:cNvSpPr>
              <p:nvPr/>
            </p:nvSpPr>
            <p:spPr bwMode="auto">
              <a:xfrm>
                <a:off x="444" y="1321"/>
                <a:ext cx="145"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Arial Bold"/>
                    <a:cs typeface="Arial" pitchFamily="34" charset="0"/>
                  </a:rPr>
                  <a:t>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Rectangle 8"/>
              <p:cNvSpPr>
                <a:spLocks noChangeArrowheads="1"/>
              </p:cNvSpPr>
              <p:nvPr/>
            </p:nvSpPr>
            <p:spPr bwMode="auto">
              <a:xfrm>
                <a:off x="508" y="1321"/>
                <a:ext cx="173"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Arial Bold"/>
                    <a:cs typeface="Arial" pitchFamily="34" charset="0"/>
                  </a:rPr>
                  <a:t>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9"/>
              <p:cNvSpPr>
                <a:spLocks noChangeArrowheads="1"/>
              </p:cNvSpPr>
              <p:nvPr/>
            </p:nvSpPr>
            <p:spPr bwMode="auto">
              <a:xfrm>
                <a:off x="601" y="1321"/>
                <a:ext cx="126"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Arial Bold"/>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Rectangle 10"/>
              <p:cNvSpPr>
                <a:spLocks noChangeArrowheads="1"/>
              </p:cNvSpPr>
              <p:nvPr/>
            </p:nvSpPr>
            <p:spPr bwMode="auto">
              <a:xfrm>
                <a:off x="647" y="1321"/>
                <a:ext cx="182"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Arial Bold"/>
                    <a:cs typeface="Arial" pitchFamily="34" charset="0"/>
                  </a:rPr>
                  <a:t>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ectangle 11"/>
              <p:cNvSpPr>
                <a:spLocks noChangeArrowheads="1"/>
              </p:cNvSpPr>
              <p:nvPr/>
            </p:nvSpPr>
            <p:spPr bwMode="auto">
              <a:xfrm>
                <a:off x="748" y="1321"/>
                <a:ext cx="182"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Arial Bold"/>
                    <a:cs typeface="Arial" pitchFamily="34" charset="0"/>
                  </a:rPr>
                  <a:t>f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Rectangle 12"/>
              <p:cNvSpPr>
                <a:spLocks noChangeArrowheads="1"/>
              </p:cNvSpPr>
              <p:nvPr/>
            </p:nvSpPr>
            <p:spPr bwMode="auto">
              <a:xfrm>
                <a:off x="849" y="1321"/>
                <a:ext cx="173"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Arial Bold"/>
                    <a:cs typeface="Arial" pitchFamily="34" charset="0"/>
                  </a:rPr>
                  <a:t>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Rectangle 13"/>
              <p:cNvSpPr>
                <a:spLocks noChangeArrowheads="1"/>
              </p:cNvSpPr>
              <p:nvPr/>
            </p:nvSpPr>
            <p:spPr bwMode="auto">
              <a:xfrm>
                <a:off x="941" y="1321"/>
                <a:ext cx="228"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Arial Bold"/>
                    <a:cs typeface="Arial" pitchFamily="34" charset="0"/>
                  </a:rPr>
                  <a:t>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9" name="Rectangle 14"/>
              <p:cNvSpPr>
                <a:spLocks noChangeArrowheads="1"/>
              </p:cNvSpPr>
              <p:nvPr/>
            </p:nvSpPr>
            <p:spPr bwMode="auto">
              <a:xfrm>
                <a:off x="1088" y="1321"/>
                <a:ext cx="182"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Arial Bold"/>
                    <a:cs typeface="Arial" pitchFamily="34" charset="0"/>
                  </a:rPr>
                  <a:t>p</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 name="Rectangle 15"/>
              <p:cNvSpPr>
                <a:spLocks noChangeArrowheads="1"/>
              </p:cNvSpPr>
              <p:nvPr/>
            </p:nvSpPr>
            <p:spPr bwMode="auto">
              <a:xfrm>
                <a:off x="1189" y="1321"/>
                <a:ext cx="126"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Arial Bold"/>
                    <a:cs typeface="Arial" pitchFamily="34" charset="0"/>
                  </a:rPr>
                  <a:t>l</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 name="Rectangle 16"/>
              <p:cNvSpPr>
                <a:spLocks noChangeArrowheads="1"/>
              </p:cNvSpPr>
              <p:nvPr/>
            </p:nvSpPr>
            <p:spPr bwMode="auto">
              <a:xfrm>
                <a:off x="1234" y="1321"/>
                <a:ext cx="182"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Arial Bold"/>
                    <a:cs typeface="Arial" pitchFamily="34" charset="0"/>
                  </a:rPr>
                  <a:t>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Rectangle 17"/>
              <p:cNvSpPr>
                <a:spLocks noChangeArrowheads="1"/>
              </p:cNvSpPr>
              <p:nvPr/>
            </p:nvSpPr>
            <p:spPr bwMode="auto">
              <a:xfrm>
                <a:off x="1335" y="1321"/>
                <a:ext cx="173"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Arial Bold"/>
                    <a:cs typeface="Arial" pitchFamily="34" charset="0"/>
                  </a:rPr>
                  <a:t>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 name="Rectangle 18"/>
              <p:cNvSpPr>
                <a:spLocks noChangeArrowheads="1"/>
              </p:cNvSpPr>
              <p:nvPr/>
            </p:nvSpPr>
            <p:spPr bwMode="auto">
              <a:xfrm>
                <a:off x="1428" y="1321"/>
                <a:ext cx="228"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Arial Bold"/>
                    <a:cs typeface="Arial" pitchFamily="34" charset="0"/>
                  </a:rPr>
                  <a:t>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 name="Rectangle 19"/>
              <p:cNvSpPr>
                <a:spLocks noChangeArrowheads="1"/>
              </p:cNvSpPr>
              <p:nvPr/>
            </p:nvSpPr>
            <p:spPr bwMode="auto">
              <a:xfrm>
                <a:off x="1575" y="1321"/>
                <a:ext cx="173"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Arial Bold"/>
                    <a:cs typeface="Arial" pitchFamily="34" charset="0"/>
                  </a:rPr>
                  <a:t>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 name="Rectangle 20"/>
              <p:cNvSpPr>
                <a:spLocks noChangeArrowheads="1"/>
              </p:cNvSpPr>
              <p:nvPr/>
            </p:nvSpPr>
            <p:spPr bwMode="auto">
              <a:xfrm>
                <a:off x="1667" y="1321"/>
                <a:ext cx="182"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Arial Bold"/>
                    <a:cs typeface="Arial" pitchFamily="34" charset="0"/>
                  </a:rPr>
                  <a:t>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Rectangle 21"/>
              <p:cNvSpPr>
                <a:spLocks noChangeArrowheads="1"/>
              </p:cNvSpPr>
              <p:nvPr/>
            </p:nvSpPr>
            <p:spPr bwMode="auto">
              <a:xfrm>
                <a:off x="1768" y="1321"/>
                <a:ext cx="182"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Arial Bold"/>
                    <a:cs typeface="Arial" pitchFamily="34" charset="0"/>
                  </a:rPr>
                  <a:t>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Rectangle 22"/>
              <p:cNvSpPr>
                <a:spLocks noChangeArrowheads="1"/>
              </p:cNvSpPr>
              <p:nvPr/>
            </p:nvSpPr>
            <p:spPr bwMode="auto">
              <a:xfrm>
                <a:off x="1869" y="1321"/>
                <a:ext cx="126"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Arial Bold"/>
                    <a:cs typeface="Arial" pitchFamily="34" charset="0"/>
                  </a:rPr>
                  <a:t>i</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 name="Rectangle 23"/>
              <p:cNvSpPr>
                <a:spLocks noChangeArrowheads="1"/>
              </p:cNvSpPr>
              <p:nvPr/>
            </p:nvSpPr>
            <p:spPr bwMode="auto">
              <a:xfrm>
                <a:off x="1915" y="1321"/>
                <a:ext cx="182"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Arial Bold"/>
                    <a:cs typeface="Arial" pitchFamily="34" charset="0"/>
                  </a:rPr>
                  <a:t>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Rectangle 24"/>
              <p:cNvSpPr>
                <a:spLocks noChangeArrowheads="1"/>
              </p:cNvSpPr>
              <p:nvPr/>
            </p:nvSpPr>
            <p:spPr bwMode="auto">
              <a:xfrm>
                <a:off x="2016" y="1321"/>
                <a:ext cx="126"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Arial Bold"/>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0" name="Rectangle 25"/>
              <p:cNvSpPr>
                <a:spLocks noChangeArrowheads="1"/>
              </p:cNvSpPr>
              <p:nvPr/>
            </p:nvSpPr>
            <p:spPr bwMode="auto">
              <a:xfrm>
                <a:off x="2061" y="1321"/>
                <a:ext cx="228"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Arial Bold"/>
                    <a:cs typeface="Arial" pitchFamily="34" charset="0"/>
                  </a:rPr>
                  <a:t>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Rectangle 26"/>
              <p:cNvSpPr>
                <a:spLocks noChangeArrowheads="1"/>
              </p:cNvSpPr>
              <p:nvPr/>
            </p:nvSpPr>
            <p:spPr bwMode="auto">
              <a:xfrm>
                <a:off x="2208" y="1321"/>
                <a:ext cx="173"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Arial Bold"/>
                    <a:cs typeface="Arial" pitchFamily="34" charset="0"/>
                  </a:rPr>
                  <a:t>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Rectangle 27"/>
              <p:cNvSpPr>
                <a:spLocks noChangeArrowheads="1"/>
              </p:cNvSpPr>
              <p:nvPr/>
            </p:nvSpPr>
            <p:spPr bwMode="auto">
              <a:xfrm>
                <a:off x="2301" y="1321"/>
                <a:ext cx="182"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Arial Bold"/>
                    <a:cs typeface="Arial" pitchFamily="34" charset="0"/>
                  </a:rPr>
                  <a:t>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Rectangle 28"/>
              <p:cNvSpPr>
                <a:spLocks noChangeArrowheads="1"/>
              </p:cNvSpPr>
              <p:nvPr/>
            </p:nvSpPr>
            <p:spPr bwMode="auto">
              <a:xfrm>
                <a:off x="2402" y="1321"/>
                <a:ext cx="182"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Arial Bold"/>
                    <a:cs typeface="Arial" pitchFamily="34" charset="0"/>
                  </a:rPr>
                  <a:t>u</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Rectangle 29"/>
              <p:cNvSpPr>
                <a:spLocks noChangeArrowheads="1"/>
              </p:cNvSpPr>
              <p:nvPr/>
            </p:nvSpPr>
            <p:spPr bwMode="auto">
              <a:xfrm>
                <a:off x="2503" y="1321"/>
                <a:ext cx="229"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Arial Bold"/>
                    <a:cs typeface="Arial" pitchFamily="34" charset="0"/>
                  </a:rPr>
                  <a:t>fa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Rectangle 30"/>
              <p:cNvSpPr>
                <a:spLocks noChangeArrowheads="1"/>
              </p:cNvSpPr>
              <p:nvPr/>
            </p:nvSpPr>
            <p:spPr bwMode="auto">
              <a:xfrm>
                <a:off x="2650" y="1321"/>
                <a:ext cx="173"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Arial Bold"/>
                    <a:cs typeface="Arial" pitchFamily="34" charset="0"/>
                  </a:rPr>
                  <a:t>c</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Rectangle 31"/>
              <p:cNvSpPr>
                <a:spLocks noChangeArrowheads="1"/>
              </p:cNvSpPr>
              <p:nvPr/>
            </p:nvSpPr>
            <p:spPr bwMode="auto">
              <a:xfrm>
                <a:off x="2742" y="1321"/>
                <a:ext cx="238"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Arial Bold"/>
                    <a:cs typeface="Arial" pitchFamily="34" charset="0"/>
                  </a:rPr>
                  <a:t>tu</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Rectangle 32"/>
              <p:cNvSpPr>
                <a:spLocks noChangeArrowheads="1"/>
              </p:cNvSpPr>
              <p:nvPr/>
            </p:nvSpPr>
            <p:spPr bwMode="auto">
              <a:xfrm>
                <a:off x="2898" y="1321"/>
                <a:ext cx="145"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Arial Bold"/>
                    <a:cs typeface="Arial" pitchFamily="34" charset="0"/>
                  </a:rPr>
                  <a:t>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Rectangle 33"/>
              <p:cNvSpPr>
                <a:spLocks noChangeArrowheads="1"/>
              </p:cNvSpPr>
              <p:nvPr/>
            </p:nvSpPr>
            <p:spPr bwMode="auto">
              <a:xfrm>
                <a:off x="2962" y="1321"/>
                <a:ext cx="126"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Arial Bold"/>
                    <a:cs typeface="Arial" pitchFamily="34" charset="0"/>
                  </a:rPr>
                  <a:t>i</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 name="Rectangle 34"/>
              <p:cNvSpPr>
                <a:spLocks noChangeArrowheads="1"/>
              </p:cNvSpPr>
              <p:nvPr/>
            </p:nvSpPr>
            <p:spPr bwMode="auto">
              <a:xfrm>
                <a:off x="3008" y="1321"/>
                <a:ext cx="182"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Arial Bold"/>
                    <a:cs typeface="Arial" pitchFamily="34" charset="0"/>
                  </a:rPr>
                  <a:t>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Rectangle 35"/>
              <p:cNvSpPr>
                <a:spLocks noChangeArrowheads="1"/>
              </p:cNvSpPr>
              <p:nvPr/>
            </p:nvSpPr>
            <p:spPr bwMode="auto">
              <a:xfrm>
                <a:off x="3110" y="1321"/>
                <a:ext cx="182"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Arial Bold"/>
                    <a:cs typeface="Arial" pitchFamily="34" charset="0"/>
                  </a:rPr>
                  <a:t>g</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Rectangle 36"/>
              <p:cNvSpPr>
                <a:spLocks noChangeArrowheads="1"/>
              </p:cNvSpPr>
              <p:nvPr/>
            </p:nvSpPr>
            <p:spPr bwMode="auto">
              <a:xfrm>
                <a:off x="3211" y="1321"/>
                <a:ext cx="126"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Arial Bold"/>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 name="Rectangle 37"/>
              <p:cNvSpPr>
                <a:spLocks noChangeArrowheads="1"/>
              </p:cNvSpPr>
              <p:nvPr/>
            </p:nvSpPr>
            <p:spPr bwMode="auto">
              <a:xfrm>
                <a:off x="3257" y="1321"/>
                <a:ext cx="126"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Arial Bold"/>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Rectangle 38"/>
              <p:cNvSpPr>
                <a:spLocks noChangeArrowheads="1"/>
              </p:cNvSpPr>
              <p:nvPr/>
            </p:nvSpPr>
            <p:spPr bwMode="auto">
              <a:xfrm>
                <a:off x="3303" y="1321"/>
                <a:ext cx="173"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Arial Bold"/>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 name="Rectangle 39"/>
              <p:cNvSpPr>
                <a:spLocks noChangeArrowheads="1"/>
              </p:cNvSpPr>
              <p:nvPr/>
            </p:nvSpPr>
            <p:spPr bwMode="auto">
              <a:xfrm>
                <a:off x="3394" y="1321"/>
                <a:ext cx="173"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Arial Bold"/>
                    <a:cs typeface="Arial" pitchFamily="34" charset="0"/>
                  </a:rPr>
                  <a:t>9</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 name="Rectangle 40"/>
              <p:cNvSpPr>
                <a:spLocks noChangeArrowheads="1"/>
              </p:cNvSpPr>
              <p:nvPr/>
            </p:nvSpPr>
            <p:spPr bwMode="auto">
              <a:xfrm>
                <a:off x="3486" y="1321"/>
                <a:ext cx="173"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Arial Bold"/>
                    <a:cs typeface="Arial" pitchFamily="34" charset="0"/>
                  </a:rPr>
                  <a:t>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 name="Rectangle 41"/>
              <p:cNvSpPr>
                <a:spLocks noChangeArrowheads="1"/>
              </p:cNvSpPr>
              <p:nvPr/>
            </p:nvSpPr>
            <p:spPr bwMode="auto">
              <a:xfrm>
                <a:off x="3578" y="1321"/>
                <a:ext cx="173"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Arial Bold"/>
                    <a:cs typeface="Arial" pitchFamily="34" charset="0"/>
                  </a:rPr>
                  <a:t>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7" name="Rectangle 42"/>
              <p:cNvSpPr>
                <a:spLocks noChangeArrowheads="1"/>
              </p:cNvSpPr>
              <p:nvPr/>
            </p:nvSpPr>
            <p:spPr bwMode="auto">
              <a:xfrm>
                <a:off x="3670" y="1321"/>
                <a:ext cx="173"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Arial Bold"/>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 name="Rectangle 43"/>
              <p:cNvSpPr>
                <a:spLocks noChangeArrowheads="1"/>
              </p:cNvSpPr>
              <p:nvPr/>
            </p:nvSpPr>
            <p:spPr bwMode="auto">
              <a:xfrm>
                <a:off x="3762" y="1321"/>
                <a:ext cx="173"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Arial Bold"/>
                    <a:cs typeface="Arial" pitchFamily="34" charset="0"/>
                  </a:rPr>
                  <a:t>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9" name="Rectangle 44"/>
              <p:cNvSpPr>
                <a:spLocks noChangeArrowheads="1"/>
              </p:cNvSpPr>
              <p:nvPr/>
            </p:nvSpPr>
            <p:spPr bwMode="auto">
              <a:xfrm>
                <a:off x="3855" y="1321"/>
                <a:ext cx="173"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Arial Bold"/>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 name="Rectangle 45"/>
              <p:cNvSpPr>
                <a:spLocks noChangeArrowheads="1"/>
              </p:cNvSpPr>
              <p:nvPr/>
            </p:nvSpPr>
            <p:spPr bwMode="auto">
              <a:xfrm>
                <a:off x="3947" y="1321"/>
                <a:ext cx="173"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Arial Bold"/>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1" name="Rectangle 46"/>
              <p:cNvSpPr>
                <a:spLocks noChangeArrowheads="1"/>
              </p:cNvSpPr>
              <p:nvPr/>
            </p:nvSpPr>
            <p:spPr bwMode="auto">
              <a:xfrm>
                <a:off x="4039" y="1321"/>
                <a:ext cx="173"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Arial Bold"/>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 name="Rectangle 47"/>
              <p:cNvSpPr>
                <a:spLocks noChangeArrowheads="1"/>
              </p:cNvSpPr>
              <p:nvPr/>
            </p:nvSpPr>
            <p:spPr bwMode="auto">
              <a:xfrm>
                <a:off x="4143" y="1325"/>
                <a:ext cx="11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 name="Rectangle 48"/>
              <p:cNvSpPr>
                <a:spLocks noChangeArrowheads="1"/>
              </p:cNvSpPr>
              <p:nvPr/>
            </p:nvSpPr>
            <p:spPr bwMode="auto">
              <a:xfrm>
                <a:off x="4188" y="1325"/>
                <a:ext cx="22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Arial" pitchFamily="34" charset="0"/>
                    <a:cs typeface="Arial" pitchFamily="34" charset="0"/>
                  </a:rPr>
                  <a:t>(p</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 name="Rectangle 49"/>
              <p:cNvSpPr>
                <a:spLocks noChangeArrowheads="1"/>
              </p:cNvSpPr>
              <p:nvPr/>
            </p:nvSpPr>
            <p:spPr bwMode="auto">
              <a:xfrm>
                <a:off x="4335" y="1325"/>
                <a:ext cx="166"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Arial" pitchFamily="34" charset="0"/>
                    <a:cs typeface="Arial" pitchFamily="34" charset="0"/>
                  </a:rPr>
                  <a:t>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5" name="Rectangle 50"/>
              <p:cNvSpPr>
                <a:spLocks noChangeArrowheads="1"/>
              </p:cNvSpPr>
              <p:nvPr/>
            </p:nvSpPr>
            <p:spPr bwMode="auto">
              <a:xfrm>
                <a:off x="4428" y="1325"/>
                <a:ext cx="305"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Arial" pitchFamily="34" charset="0"/>
                    <a:cs typeface="Arial" pitchFamily="34" charset="0"/>
                  </a:rPr>
                  <a:t>rce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6" name="Rectangle 51"/>
              <p:cNvSpPr>
                <a:spLocks noChangeArrowheads="1"/>
              </p:cNvSpPr>
              <p:nvPr/>
            </p:nvSpPr>
            <p:spPr bwMode="auto">
              <a:xfrm>
                <a:off x="4658" y="1325"/>
                <a:ext cx="166"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Arial" pitchFamily="34" charset="0"/>
                    <a:cs typeface="Arial" pitchFamily="34" charset="0"/>
                  </a:rPr>
                  <a:t>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 name="Rectangle 52"/>
              <p:cNvSpPr>
                <a:spLocks noChangeArrowheads="1"/>
              </p:cNvSpPr>
              <p:nvPr/>
            </p:nvSpPr>
            <p:spPr bwMode="auto">
              <a:xfrm>
                <a:off x="4750" y="1325"/>
                <a:ext cx="11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Arial" pitchFamily="34" charset="0"/>
                    <a:cs typeface="Arial" pitchFamily="34" charset="0"/>
                  </a:rPr>
                  <a:t>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 name="Rectangle 53"/>
              <p:cNvSpPr>
                <a:spLocks noChangeArrowheads="1"/>
              </p:cNvSpPr>
              <p:nvPr/>
            </p:nvSpPr>
            <p:spPr bwMode="auto">
              <a:xfrm>
                <a:off x="4795" y="1325"/>
                <a:ext cx="12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Arial"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9" name="Freeform 54"/>
              <p:cNvSpPr>
                <a:spLocks/>
              </p:cNvSpPr>
              <p:nvPr/>
            </p:nvSpPr>
            <p:spPr bwMode="auto">
              <a:xfrm>
                <a:off x="96" y="1525"/>
                <a:ext cx="5437" cy="0"/>
              </a:xfrm>
              <a:custGeom>
                <a:avLst/>
                <a:gdLst>
                  <a:gd name="T0" fmla="*/ 0 w 4839"/>
                  <a:gd name="T1" fmla="*/ 0 w 4839"/>
                  <a:gd name="T2" fmla="*/ 4839 w 4839"/>
                </a:gdLst>
                <a:ahLst/>
                <a:cxnLst>
                  <a:cxn ang="0">
                    <a:pos x="T0" y="0"/>
                  </a:cxn>
                  <a:cxn ang="0">
                    <a:pos x="T1" y="0"/>
                  </a:cxn>
                  <a:cxn ang="0">
                    <a:pos x="T2" y="0"/>
                  </a:cxn>
                </a:cxnLst>
                <a:rect l="0" t="0" r="r" b="b"/>
                <a:pathLst>
                  <a:path w="4839">
                    <a:moveTo>
                      <a:pt x="0" y="0"/>
                    </a:moveTo>
                    <a:lnTo>
                      <a:pt x="0" y="0"/>
                    </a:lnTo>
                    <a:lnTo>
                      <a:pt x="4839" y="0"/>
                    </a:lnTo>
                  </a:path>
                </a:pathLst>
              </a:custGeom>
              <a:noFill/>
              <a:ln w="238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Rectangle 55"/>
              <p:cNvSpPr>
                <a:spLocks noChangeArrowheads="1"/>
              </p:cNvSpPr>
              <p:nvPr/>
            </p:nvSpPr>
            <p:spPr bwMode="auto">
              <a:xfrm>
                <a:off x="141" y="1520"/>
                <a:ext cx="189"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Bold"/>
                    <a:cs typeface="Arial" pitchFamily="34" charset="0"/>
                  </a:rPr>
                  <a:t>C</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 name="Rectangle 56"/>
              <p:cNvSpPr>
                <a:spLocks noChangeArrowheads="1"/>
              </p:cNvSpPr>
              <p:nvPr/>
            </p:nvSpPr>
            <p:spPr bwMode="auto">
              <a:xfrm>
                <a:off x="250" y="1520"/>
                <a:ext cx="172"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Bold"/>
                    <a:cs typeface="Arial" pitchFamily="34" charset="0"/>
                  </a:rPr>
                  <a:t>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 name="Rectangle 57"/>
              <p:cNvSpPr>
                <a:spLocks noChangeArrowheads="1"/>
              </p:cNvSpPr>
              <p:nvPr/>
            </p:nvSpPr>
            <p:spPr bwMode="auto">
              <a:xfrm>
                <a:off x="342" y="1520"/>
                <a:ext cx="172"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Bold"/>
                    <a:cs typeface="Arial" pitchFamily="34" charset="0"/>
                  </a:rPr>
                  <a:t>u</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 name="Rectangle 58"/>
              <p:cNvSpPr>
                <a:spLocks noChangeArrowheads="1"/>
              </p:cNvSpPr>
              <p:nvPr/>
            </p:nvSpPr>
            <p:spPr bwMode="auto">
              <a:xfrm>
                <a:off x="434" y="1520"/>
                <a:ext cx="172"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Bold"/>
                    <a:cs typeface="Arial" pitchFamily="34" charset="0"/>
                  </a:rPr>
                  <a:t>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 name="Rectangle 59"/>
              <p:cNvSpPr>
                <a:spLocks noChangeArrowheads="1"/>
              </p:cNvSpPr>
              <p:nvPr/>
            </p:nvSpPr>
            <p:spPr bwMode="auto">
              <a:xfrm>
                <a:off x="526" y="1520"/>
                <a:ext cx="19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Bold"/>
                    <a:cs typeface="Arial" pitchFamily="34" charset="0"/>
                  </a:rPr>
                  <a:t>tr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 name="Rectangle 60"/>
              <p:cNvSpPr>
                <a:spLocks noChangeArrowheads="1"/>
              </p:cNvSpPr>
              <p:nvPr/>
            </p:nvSpPr>
            <p:spPr bwMode="auto">
              <a:xfrm>
                <a:off x="635" y="1520"/>
                <a:ext cx="163"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Bold"/>
                    <a:cs typeface="Arial" pitchFamily="34" charset="0"/>
                  </a:rPr>
                  <a:t>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 name="Rectangle 61"/>
              <p:cNvSpPr>
                <a:spLocks noChangeArrowheads="1"/>
              </p:cNvSpPr>
              <p:nvPr/>
            </p:nvSpPr>
            <p:spPr bwMode="auto">
              <a:xfrm>
                <a:off x="1894" y="1520"/>
                <a:ext cx="427"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Bold"/>
                    <a:cs typeface="Arial" pitchFamily="34" charset="0"/>
                  </a:rPr>
                  <a:t>1973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 name="Rectangle 62"/>
              <p:cNvSpPr>
                <a:spLocks noChangeArrowheads="1"/>
              </p:cNvSpPr>
              <p:nvPr/>
            </p:nvSpPr>
            <p:spPr bwMode="auto">
              <a:xfrm>
                <a:off x="2688" y="1520"/>
                <a:ext cx="427"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Bold"/>
                    <a:cs typeface="Arial" pitchFamily="34" charset="0"/>
                  </a:rPr>
                  <a:t>1990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8" name="Rectangle 63"/>
              <p:cNvSpPr>
                <a:spLocks noChangeArrowheads="1"/>
              </p:cNvSpPr>
              <p:nvPr/>
            </p:nvSpPr>
            <p:spPr bwMode="auto">
              <a:xfrm>
                <a:off x="3482" y="1520"/>
                <a:ext cx="427"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Bold"/>
                    <a:cs typeface="Arial" pitchFamily="34" charset="0"/>
                  </a:rPr>
                  <a:t>2000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 name="Rectangle 64"/>
              <p:cNvSpPr>
                <a:spLocks noChangeArrowheads="1"/>
              </p:cNvSpPr>
              <p:nvPr/>
            </p:nvSpPr>
            <p:spPr bwMode="auto">
              <a:xfrm>
                <a:off x="4276" y="1520"/>
                <a:ext cx="427"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Bold"/>
                    <a:cs typeface="Arial" pitchFamily="34" charset="0"/>
                  </a:rPr>
                  <a:t>2010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0" name="Rectangle 65"/>
              <p:cNvSpPr>
                <a:spLocks noChangeArrowheads="1"/>
              </p:cNvSpPr>
              <p:nvPr/>
            </p:nvSpPr>
            <p:spPr bwMode="auto">
              <a:xfrm>
                <a:off x="4936" y="1520"/>
                <a:ext cx="656"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Bold"/>
                    <a:cs typeface="Arial" pitchFamily="34" charset="0"/>
                  </a:rPr>
                  <a:t>Change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1" name="Rectangle 66"/>
              <p:cNvSpPr>
                <a:spLocks noChangeArrowheads="1"/>
              </p:cNvSpPr>
              <p:nvPr/>
            </p:nvSpPr>
            <p:spPr bwMode="auto">
              <a:xfrm>
                <a:off x="2043" y="1696"/>
                <a:ext cx="210"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2" name="Rectangle 67"/>
              <p:cNvSpPr>
                <a:spLocks noChangeArrowheads="1"/>
              </p:cNvSpPr>
              <p:nvPr/>
            </p:nvSpPr>
            <p:spPr bwMode="auto">
              <a:xfrm>
                <a:off x="2178" y="1696"/>
                <a:ext cx="122"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3" name="Rectangle 68"/>
              <p:cNvSpPr>
                <a:spLocks noChangeArrowheads="1"/>
              </p:cNvSpPr>
              <p:nvPr/>
            </p:nvSpPr>
            <p:spPr bwMode="auto">
              <a:xfrm>
                <a:off x="2838" y="1696"/>
                <a:ext cx="210"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4" name="Rectangle 69"/>
              <p:cNvSpPr>
                <a:spLocks noChangeArrowheads="1"/>
              </p:cNvSpPr>
              <p:nvPr/>
            </p:nvSpPr>
            <p:spPr bwMode="auto">
              <a:xfrm>
                <a:off x="2973" y="1696"/>
                <a:ext cx="122"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5" name="Rectangle 70"/>
              <p:cNvSpPr>
                <a:spLocks noChangeArrowheads="1"/>
              </p:cNvSpPr>
              <p:nvPr/>
            </p:nvSpPr>
            <p:spPr bwMode="auto">
              <a:xfrm>
                <a:off x="3632" y="1696"/>
                <a:ext cx="210"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6" name="Rectangle 71"/>
              <p:cNvSpPr>
                <a:spLocks noChangeArrowheads="1"/>
              </p:cNvSpPr>
              <p:nvPr/>
            </p:nvSpPr>
            <p:spPr bwMode="auto">
              <a:xfrm>
                <a:off x="3766" y="1696"/>
                <a:ext cx="122"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7" name="Rectangle 72"/>
              <p:cNvSpPr>
                <a:spLocks noChangeArrowheads="1"/>
              </p:cNvSpPr>
              <p:nvPr/>
            </p:nvSpPr>
            <p:spPr bwMode="auto">
              <a:xfrm>
                <a:off x="4425" y="1696"/>
                <a:ext cx="210"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8" name="Rectangle 73"/>
              <p:cNvSpPr>
                <a:spLocks noChangeArrowheads="1"/>
              </p:cNvSpPr>
              <p:nvPr/>
            </p:nvSpPr>
            <p:spPr bwMode="auto">
              <a:xfrm>
                <a:off x="4560" y="1696"/>
                <a:ext cx="122"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9" name="Rectangle 74"/>
              <p:cNvSpPr>
                <a:spLocks noChangeArrowheads="1"/>
              </p:cNvSpPr>
              <p:nvPr/>
            </p:nvSpPr>
            <p:spPr bwMode="auto">
              <a:xfrm>
                <a:off x="4980" y="1696"/>
                <a:ext cx="210"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0" name="Rectangle 75"/>
              <p:cNvSpPr>
                <a:spLocks noChangeArrowheads="1"/>
              </p:cNvSpPr>
              <p:nvPr/>
            </p:nvSpPr>
            <p:spPr bwMode="auto">
              <a:xfrm>
                <a:off x="5114" y="1696"/>
                <a:ext cx="16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1" name="Rectangle 76"/>
              <p:cNvSpPr>
                <a:spLocks noChangeArrowheads="1"/>
              </p:cNvSpPr>
              <p:nvPr/>
            </p:nvSpPr>
            <p:spPr bwMode="auto">
              <a:xfrm>
                <a:off x="5206" y="1696"/>
                <a:ext cx="16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 name="Rectangle 77"/>
              <p:cNvSpPr>
                <a:spLocks noChangeArrowheads="1"/>
              </p:cNvSpPr>
              <p:nvPr/>
            </p:nvSpPr>
            <p:spPr bwMode="auto">
              <a:xfrm>
                <a:off x="5298" y="1696"/>
                <a:ext cx="210"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 name="Rectangle 78"/>
              <p:cNvSpPr>
                <a:spLocks noChangeArrowheads="1"/>
              </p:cNvSpPr>
              <p:nvPr/>
            </p:nvSpPr>
            <p:spPr bwMode="auto">
              <a:xfrm>
                <a:off x="5433" y="1696"/>
                <a:ext cx="122"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 name="Rectangle 79"/>
              <p:cNvSpPr>
                <a:spLocks noChangeArrowheads="1"/>
              </p:cNvSpPr>
              <p:nvPr/>
            </p:nvSpPr>
            <p:spPr bwMode="auto">
              <a:xfrm>
                <a:off x="141" y="1868"/>
                <a:ext cx="18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U</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 name="Rectangle 80"/>
              <p:cNvSpPr>
                <a:spLocks noChangeArrowheads="1"/>
              </p:cNvSpPr>
              <p:nvPr/>
            </p:nvSpPr>
            <p:spPr bwMode="auto">
              <a:xfrm>
                <a:off x="250" y="1868"/>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 name="Rectangle 81"/>
              <p:cNvSpPr>
                <a:spLocks noChangeArrowheads="1"/>
              </p:cNvSpPr>
              <p:nvPr/>
            </p:nvSpPr>
            <p:spPr bwMode="auto">
              <a:xfrm>
                <a:off x="334" y="1868"/>
                <a:ext cx="104"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i</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 name="Rectangle 82"/>
              <p:cNvSpPr>
                <a:spLocks noChangeArrowheads="1"/>
              </p:cNvSpPr>
              <p:nvPr/>
            </p:nvSpPr>
            <p:spPr bwMode="auto">
              <a:xfrm>
                <a:off x="368" y="1868"/>
                <a:ext cx="11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 name="Rectangle 83"/>
              <p:cNvSpPr>
                <a:spLocks noChangeArrowheads="1"/>
              </p:cNvSpPr>
              <p:nvPr/>
            </p:nvSpPr>
            <p:spPr bwMode="auto">
              <a:xfrm>
                <a:off x="409" y="1868"/>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 name="Rectangle 84"/>
              <p:cNvSpPr>
                <a:spLocks noChangeArrowheads="1"/>
              </p:cNvSpPr>
              <p:nvPr/>
            </p:nvSpPr>
            <p:spPr bwMode="auto">
              <a:xfrm>
                <a:off x="494" y="1868"/>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 name="Rectangle 85"/>
              <p:cNvSpPr>
                <a:spLocks noChangeArrowheads="1"/>
              </p:cNvSpPr>
              <p:nvPr/>
            </p:nvSpPr>
            <p:spPr bwMode="auto">
              <a:xfrm>
                <a:off x="578" y="1868"/>
                <a:ext cx="11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 name="Rectangle 86"/>
              <p:cNvSpPr>
                <a:spLocks noChangeArrowheads="1"/>
              </p:cNvSpPr>
              <p:nvPr/>
            </p:nvSpPr>
            <p:spPr bwMode="auto">
              <a:xfrm>
                <a:off x="620" y="1868"/>
                <a:ext cx="219"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St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 name="Rectangle 87"/>
              <p:cNvSpPr>
                <a:spLocks noChangeArrowheads="1"/>
              </p:cNvSpPr>
              <p:nvPr/>
            </p:nvSpPr>
            <p:spPr bwMode="auto">
              <a:xfrm>
                <a:off x="762" y="1868"/>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 name="Rectangle 88"/>
              <p:cNvSpPr>
                <a:spLocks noChangeArrowheads="1"/>
              </p:cNvSpPr>
              <p:nvPr/>
            </p:nvSpPr>
            <p:spPr bwMode="auto">
              <a:xfrm>
                <a:off x="847" y="1868"/>
                <a:ext cx="11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4" name="Rectangle 89"/>
              <p:cNvSpPr>
                <a:spLocks noChangeArrowheads="1"/>
              </p:cNvSpPr>
              <p:nvPr/>
            </p:nvSpPr>
            <p:spPr bwMode="auto">
              <a:xfrm>
                <a:off x="888" y="1868"/>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5" name="Rectangle 90"/>
              <p:cNvSpPr>
                <a:spLocks noChangeArrowheads="1"/>
              </p:cNvSpPr>
              <p:nvPr/>
            </p:nvSpPr>
            <p:spPr bwMode="auto">
              <a:xfrm>
                <a:off x="972" y="1868"/>
                <a:ext cx="14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6" name="Rectangle 91"/>
              <p:cNvSpPr>
                <a:spLocks noChangeArrowheads="1"/>
              </p:cNvSpPr>
              <p:nvPr/>
            </p:nvSpPr>
            <p:spPr bwMode="auto">
              <a:xfrm>
                <a:off x="1939" y="1868"/>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24.8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7" name="Rectangle 92"/>
              <p:cNvSpPr>
                <a:spLocks noChangeArrowheads="1"/>
              </p:cNvSpPr>
              <p:nvPr/>
            </p:nvSpPr>
            <p:spPr bwMode="auto">
              <a:xfrm>
                <a:off x="2733" y="1868"/>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18.0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8" name="Rectangle 93"/>
              <p:cNvSpPr>
                <a:spLocks noChangeArrowheads="1"/>
              </p:cNvSpPr>
              <p:nvPr/>
            </p:nvSpPr>
            <p:spPr bwMode="auto">
              <a:xfrm>
                <a:off x="3526" y="1868"/>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14.4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9" name="Rectangle 94"/>
              <p:cNvSpPr>
                <a:spLocks noChangeArrowheads="1"/>
              </p:cNvSpPr>
              <p:nvPr/>
            </p:nvSpPr>
            <p:spPr bwMode="auto">
              <a:xfrm>
                <a:off x="4321" y="1868"/>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10.1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0" name="Rectangle 95"/>
              <p:cNvSpPr>
                <a:spLocks noChangeArrowheads="1"/>
              </p:cNvSpPr>
              <p:nvPr/>
            </p:nvSpPr>
            <p:spPr bwMode="auto">
              <a:xfrm>
                <a:off x="5145" y="1868"/>
                <a:ext cx="210"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1" name="Rectangle 96"/>
              <p:cNvSpPr>
                <a:spLocks noChangeArrowheads="1"/>
              </p:cNvSpPr>
              <p:nvPr/>
            </p:nvSpPr>
            <p:spPr bwMode="auto">
              <a:xfrm>
                <a:off x="5279" y="1868"/>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 name="Rectangle 97"/>
              <p:cNvSpPr>
                <a:spLocks noChangeArrowheads="1"/>
              </p:cNvSpPr>
              <p:nvPr/>
            </p:nvSpPr>
            <p:spPr bwMode="auto">
              <a:xfrm>
                <a:off x="5364" y="1868"/>
                <a:ext cx="11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 name="Rectangle 98"/>
              <p:cNvSpPr>
                <a:spLocks noChangeArrowheads="1"/>
              </p:cNvSpPr>
              <p:nvPr/>
            </p:nvSpPr>
            <p:spPr bwMode="auto">
              <a:xfrm>
                <a:off x="5405" y="1868"/>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4" name="Rectangle 99"/>
              <p:cNvSpPr>
                <a:spLocks noChangeArrowheads="1"/>
              </p:cNvSpPr>
              <p:nvPr/>
            </p:nvSpPr>
            <p:spPr bwMode="auto">
              <a:xfrm>
                <a:off x="141" y="2041"/>
                <a:ext cx="624"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Canada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5" name="Rectangle 100"/>
              <p:cNvSpPr>
                <a:spLocks noChangeArrowheads="1"/>
              </p:cNvSpPr>
              <p:nvPr/>
            </p:nvSpPr>
            <p:spPr bwMode="auto">
              <a:xfrm>
                <a:off x="1939" y="2041"/>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22.0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 name="Rectangle 101"/>
              <p:cNvSpPr>
                <a:spLocks noChangeArrowheads="1"/>
              </p:cNvSpPr>
              <p:nvPr/>
            </p:nvSpPr>
            <p:spPr bwMode="auto">
              <a:xfrm>
                <a:off x="2733" y="2041"/>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15.8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7" name="Rectangle 102"/>
              <p:cNvSpPr>
                <a:spLocks noChangeArrowheads="1"/>
              </p:cNvSpPr>
              <p:nvPr/>
            </p:nvSpPr>
            <p:spPr bwMode="auto">
              <a:xfrm>
                <a:off x="3526" y="2041"/>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15.3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8" name="Rectangle 103"/>
              <p:cNvSpPr>
                <a:spLocks noChangeArrowheads="1"/>
              </p:cNvSpPr>
              <p:nvPr/>
            </p:nvSpPr>
            <p:spPr bwMode="auto">
              <a:xfrm>
                <a:off x="4321" y="2041"/>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10.3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9" name="Rectangle 104"/>
              <p:cNvSpPr>
                <a:spLocks noChangeArrowheads="1"/>
              </p:cNvSpPr>
              <p:nvPr/>
            </p:nvSpPr>
            <p:spPr bwMode="auto">
              <a:xfrm>
                <a:off x="5145" y="2041"/>
                <a:ext cx="210"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0" name="Rectangle 105"/>
              <p:cNvSpPr>
                <a:spLocks noChangeArrowheads="1"/>
              </p:cNvSpPr>
              <p:nvPr/>
            </p:nvSpPr>
            <p:spPr bwMode="auto">
              <a:xfrm>
                <a:off x="5268" y="2041"/>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1" name="Rectangle 106"/>
              <p:cNvSpPr>
                <a:spLocks noChangeArrowheads="1"/>
              </p:cNvSpPr>
              <p:nvPr/>
            </p:nvSpPr>
            <p:spPr bwMode="auto">
              <a:xfrm>
                <a:off x="5352" y="2041"/>
                <a:ext cx="11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2" name="Rectangle 107"/>
              <p:cNvSpPr>
                <a:spLocks noChangeArrowheads="1"/>
              </p:cNvSpPr>
              <p:nvPr/>
            </p:nvSpPr>
            <p:spPr bwMode="auto">
              <a:xfrm>
                <a:off x="5394" y="2041"/>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 name="Rectangle 108"/>
              <p:cNvSpPr>
                <a:spLocks noChangeArrowheads="1"/>
              </p:cNvSpPr>
              <p:nvPr/>
            </p:nvSpPr>
            <p:spPr bwMode="auto">
              <a:xfrm>
                <a:off x="141" y="2213"/>
                <a:ext cx="264"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Au</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4" name="Rectangle 109"/>
              <p:cNvSpPr>
                <a:spLocks noChangeArrowheads="1"/>
              </p:cNvSpPr>
              <p:nvPr/>
            </p:nvSpPr>
            <p:spPr bwMode="auto">
              <a:xfrm>
                <a:off x="325" y="2213"/>
                <a:ext cx="192"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st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5" name="Rectangle 110"/>
              <p:cNvSpPr>
                <a:spLocks noChangeArrowheads="1"/>
              </p:cNvSpPr>
              <p:nvPr/>
            </p:nvSpPr>
            <p:spPr bwMode="auto">
              <a:xfrm>
                <a:off x="443" y="2213"/>
                <a:ext cx="210"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ra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6" name="Rectangle 111"/>
              <p:cNvSpPr>
                <a:spLocks noChangeArrowheads="1"/>
              </p:cNvSpPr>
              <p:nvPr/>
            </p:nvSpPr>
            <p:spPr bwMode="auto">
              <a:xfrm>
                <a:off x="577" y="2213"/>
                <a:ext cx="104"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l</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7" name="Rectangle 112"/>
              <p:cNvSpPr>
                <a:spLocks noChangeArrowheads="1"/>
              </p:cNvSpPr>
              <p:nvPr/>
            </p:nvSpPr>
            <p:spPr bwMode="auto">
              <a:xfrm>
                <a:off x="611" y="2213"/>
                <a:ext cx="104"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i</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8" name="Rectangle 113"/>
              <p:cNvSpPr>
                <a:spLocks noChangeArrowheads="1"/>
              </p:cNvSpPr>
              <p:nvPr/>
            </p:nvSpPr>
            <p:spPr bwMode="auto">
              <a:xfrm>
                <a:off x="644" y="2213"/>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9" name="Rectangle 114"/>
              <p:cNvSpPr>
                <a:spLocks noChangeArrowheads="1"/>
              </p:cNvSpPr>
              <p:nvPr/>
            </p:nvSpPr>
            <p:spPr bwMode="auto">
              <a:xfrm>
                <a:off x="1939" y="2213"/>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23.3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0" name="Rectangle 115"/>
              <p:cNvSpPr>
                <a:spLocks noChangeArrowheads="1"/>
              </p:cNvSpPr>
              <p:nvPr/>
            </p:nvSpPr>
            <p:spPr bwMode="auto">
              <a:xfrm>
                <a:off x="2733" y="2213"/>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14.4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1" name="Rectangle 116"/>
              <p:cNvSpPr>
                <a:spLocks noChangeArrowheads="1"/>
              </p:cNvSpPr>
              <p:nvPr/>
            </p:nvSpPr>
            <p:spPr bwMode="auto">
              <a:xfrm>
                <a:off x="3526" y="2213"/>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12.0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2" name="Rectangle 117"/>
              <p:cNvSpPr>
                <a:spLocks noChangeArrowheads="1"/>
              </p:cNvSpPr>
              <p:nvPr/>
            </p:nvSpPr>
            <p:spPr bwMode="auto">
              <a:xfrm>
                <a:off x="4411" y="2213"/>
                <a:ext cx="290"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8.9</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 name="Rectangle 118"/>
              <p:cNvSpPr>
                <a:spLocks noChangeArrowheads="1"/>
              </p:cNvSpPr>
              <p:nvPr/>
            </p:nvSpPr>
            <p:spPr bwMode="auto">
              <a:xfrm>
                <a:off x="5145" y="2213"/>
                <a:ext cx="210"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4" name="Rectangle 119"/>
              <p:cNvSpPr>
                <a:spLocks noChangeArrowheads="1"/>
              </p:cNvSpPr>
              <p:nvPr/>
            </p:nvSpPr>
            <p:spPr bwMode="auto">
              <a:xfrm>
                <a:off x="5279" y="2213"/>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5" name="Rectangle 120"/>
              <p:cNvSpPr>
                <a:spLocks noChangeArrowheads="1"/>
              </p:cNvSpPr>
              <p:nvPr/>
            </p:nvSpPr>
            <p:spPr bwMode="auto">
              <a:xfrm>
                <a:off x="5364" y="2213"/>
                <a:ext cx="11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6" name="Rectangle 121"/>
              <p:cNvSpPr>
                <a:spLocks noChangeArrowheads="1"/>
              </p:cNvSpPr>
              <p:nvPr/>
            </p:nvSpPr>
            <p:spPr bwMode="auto">
              <a:xfrm>
                <a:off x="5405" y="2213"/>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7" name="Rectangle 122"/>
              <p:cNvSpPr>
                <a:spLocks noChangeArrowheads="1"/>
              </p:cNvSpPr>
              <p:nvPr/>
            </p:nvSpPr>
            <p:spPr bwMode="auto">
              <a:xfrm>
                <a:off x="141" y="2386"/>
                <a:ext cx="23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Ja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8" name="Rectangle 123"/>
              <p:cNvSpPr>
                <a:spLocks noChangeArrowheads="1"/>
              </p:cNvSpPr>
              <p:nvPr/>
            </p:nvSpPr>
            <p:spPr bwMode="auto">
              <a:xfrm>
                <a:off x="301" y="2386"/>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p</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9" name="Rectangle 124"/>
              <p:cNvSpPr>
                <a:spLocks noChangeArrowheads="1"/>
              </p:cNvSpPr>
              <p:nvPr/>
            </p:nvSpPr>
            <p:spPr bwMode="auto">
              <a:xfrm>
                <a:off x="385" y="2386"/>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0" name="Rectangle 125"/>
              <p:cNvSpPr>
                <a:spLocks noChangeArrowheads="1"/>
              </p:cNvSpPr>
              <p:nvPr/>
            </p:nvSpPr>
            <p:spPr bwMode="auto">
              <a:xfrm>
                <a:off x="468" y="2386"/>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1" name="Rectangle 126"/>
              <p:cNvSpPr>
                <a:spLocks noChangeArrowheads="1"/>
              </p:cNvSpPr>
              <p:nvPr/>
            </p:nvSpPr>
            <p:spPr bwMode="auto">
              <a:xfrm>
                <a:off x="1939" y="2386"/>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27.8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2" name="Rectangle 127"/>
              <p:cNvSpPr>
                <a:spLocks noChangeArrowheads="1"/>
              </p:cNvSpPr>
              <p:nvPr/>
            </p:nvSpPr>
            <p:spPr bwMode="auto">
              <a:xfrm>
                <a:off x="2733" y="2386"/>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24.3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3" name="Rectangle 128"/>
              <p:cNvSpPr>
                <a:spLocks noChangeArrowheads="1"/>
              </p:cNvSpPr>
              <p:nvPr/>
            </p:nvSpPr>
            <p:spPr bwMode="auto">
              <a:xfrm>
                <a:off x="3526" y="2386"/>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20.7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4" name="Rectangle 129"/>
              <p:cNvSpPr>
                <a:spLocks noChangeArrowheads="1"/>
              </p:cNvSpPr>
              <p:nvPr/>
            </p:nvSpPr>
            <p:spPr bwMode="auto">
              <a:xfrm>
                <a:off x="4321" y="2386"/>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16.9</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5" name="Rectangle 130"/>
              <p:cNvSpPr>
                <a:spLocks noChangeArrowheads="1"/>
              </p:cNvSpPr>
              <p:nvPr/>
            </p:nvSpPr>
            <p:spPr bwMode="auto">
              <a:xfrm>
                <a:off x="5145" y="2386"/>
                <a:ext cx="210"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itchFamily="34" charset="0"/>
                    <a:cs typeface="Arial" pitchFamily="34" charset="0"/>
                  </a:rPr>
                  <a:t>-1</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6" name="Rectangle 131"/>
              <p:cNvSpPr>
                <a:spLocks noChangeArrowheads="1"/>
              </p:cNvSpPr>
              <p:nvPr/>
            </p:nvSpPr>
            <p:spPr bwMode="auto">
              <a:xfrm>
                <a:off x="5279" y="2386"/>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7" name="Rectangle 132"/>
              <p:cNvSpPr>
                <a:spLocks noChangeArrowheads="1"/>
              </p:cNvSpPr>
              <p:nvPr/>
            </p:nvSpPr>
            <p:spPr bwMode="auto">
              <a:xfrm>
                <a:off x="5364" y="2386"/>
                <a:ext cx="11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8" name="Rectangle 133"/>
              <p:cNvSpPr>
                <a:spLocks noChangeArrowheads="1"/>
              </p:cNvSpPr>
              <p:nvPr/>
            </p:nvSpPr>
            <p:spPr bwMode="auto">
              <a:xfrm>
                <a:off x="5405" y="2386"/>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9</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 name="Rectangle 134"/>
              <p:cNvSpPr>
                <a:spLocks noChangeArrowheads="1"/>
              </p:cNvSpPr>
              <p:nvPr/>
            </p:nvSpPr>
            <p:spPr bwMode="auto">
              <a:xfrm>
                <a:off x="141" y="2559"/>
                <a:ext cx="16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F</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0" name="Rectangle 135"/>
              <p:cNvSpPr>
                <a:spLocks noChangeArrowheads="1"/>
              </p:cNvSpPr>
              <p:nvPr/>
            </p:nvSpPr>
            <p:spPr bwMode="auto">
              <a:xfrm>
                <a:off x="233" y="2559"/>
                <a:ext cx="210"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ra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1" name="Rectangle 136"/>
              <p:cNvSpPr>
                <a:spLocks noChangeArrowheads="1"/>
              </p:cNvSpPr>
              <p:nvPr/>
            </p:nvSpPr>
            <p:spPr bwMode="auto">
              <a:xfrm>
                <a:off x="368" y="2559"/>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2" name="Rectangle 137"/>
              <p:cNvSpPr>
                <a:spLocks noChangeArrowheads="1"/>
              </p:cNvSpPr>
              <p:nvPr/>
            </p:nvSpPr>
            <p:spPr bwMode="auto">
              <a:xfrm>
                <a:off x="451" y="2559"/>
                <a:ext cx="23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ce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3" name="Rectangle 138"/>
              <p:cNvSpPr>
                <a:spLocks noChangeArrowheads="1"/>
              </p:cNvSpPr>
              <p:nvPr/>
            </p:nvSpPr>
            <p:spPr bwMode="auto">
              <a:xfrm>
                <a:off x="1939" y="2559"/>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28.8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4" name="Rectangle 139"/>
              <p:cNvSpPr>
                <a:spLocks noChangeArrowheads="1"/>
              </p:cNvSpPr>
              <p:nvPr/>
            </p:nvSpPr>
            <p:spPr bwMode="auto">
              <a:xfrm>
                <a:off x="2733" y="2559"/>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21.0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5" name="Rectangle 140"/>
              <p:cNvSpPr>
                <a:spLocks noChangeArrowheads="1"/>
              </p:cNvSpPr>
              <p:nvPr/>
            </p:nvSpPr>
            <p:spPr bwMode="auto">
              <a:xfrm>
                <a:off x="3526" y="2559"/>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17.6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6" name="Rectangle 141"/>
              <p:cNvSpPr>
                <a:spLocks noChangeArrowheads="1"/>
              </p:cNvSpPr>
              <p:nvPr/>
            </p:nvSpPr>
            <p:spPr bwMode="auto">
              <a:xfrm>
                <a:off x="4321" y="2559"/>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13.1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7" name="Rectangle 142"/>
              <p:cNvSpPr>
                <a:spLocks noChangeArrowheads="1"/>
              </p:cNvSpPr>
              <p:nvPr/>
            </p:nvSpPr>
            <p:spPr bwMode="auto">
              <a:xfrm>
                <a:off x="5145" y="2559"/>
                <a:ext cx="210"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8" name="Rectangle 143"/>
              <p:cNvSpPr>
                <a:spLocks noChangeArrowheads="1"/>
              </p:cNvSpPr>
              <p:nvPr/>
            </p:nvSpPr>
            <p:spPr bwMode="auto">
              <a:xfrm>
                <a:off x="5279" y="2559"/>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9" name="Rectangle 144"/>
              <p:cNvSpPr>
                <a:spLocks noChangeArrowheads="1"/>
              </p:cNvSpPr>
              <p:nvPr/>
            </p:nvSpPr>
            <p:spPr bwMode="auto">
              <a:xfrm>
                <a:off x="5364" y="2559"/>
                <a:ext cx="11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0" name="Rectangle 145"/>
              <p:cNvSpPr>
                <a:spLocks noChangeArrowheads="1"/>
              </p:cNvSpPr>
              <p:nvPr/>
            </p:nvSpPr>
            <p:spPr bwMode="auto">
              <a:xfrm>
                <a:off x="5405" y="2559"/>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1" name="Rectangle 146"/>
              <p:cNvSpPr>
                <a:spLocks noChangeArrowheads="1"/>
              </p:cNvSpPr>
              <p:nvPr/>
            </p:nvSpPr>
            <p:spPr bwMode="auto">
              <a:xfrm>
                <a:off x="141" y="2731"/>
                <a:ext cx="192"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G</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2" name="Rectangle 147"/>
              <p:cNvSpPr>
                <a:spLocks noChangeArrowheads="1"/>
              </p:cNvSpPr>
              <p:nvPr/>
            </p:nvSpPr>
            <p:spPr bwMode="auto">
              <a:xfrm>
                <a:off x="259" y="2731"/>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3" name="Rectangle 148"/>
              <p:cNvSpPr>
                <a:spLocks noChangeArrowheads="1"/>
              </p:cNvSpPr>
              <p:nvPr/>
            </p:nvSpPr>
            <p:spPr bwMode="auto">
              <a:xfrm>
                <a:off x="342" y="2731"/>
                <a:ext cx="34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rma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4" name="Rectangle 149"/>
              <p:cNvSpPr>
                <a:spLocks noChangeArrowheads="1"/>
              </p:cNvSpPr>
              <p:nvPr/>
            </p:nvSpPr>
            <p:spPr bwMode="auto">
              <a:xfrm>
                <a:off x="603" y="2731"/>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5" name="Rectangle 150"/>
              <p:cNvSpPr>
                <a:spLocks noChangeArrowheads="1"/>
              </p:cNvSpPr>
              <p:nvPr/>
            </p:nvSpPr>
            <p:spPr bwMode="auto">
              <a:xfrm>
                <a:off x="687" y="2731"/>
                <a:ext cx="14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6" name="Rectangle 151"/>
              <p:cNvSpPr>
                <a:spLocks noChangeArrowheads="1"/>
              </p:cNvSpPr>
              <p:nvPr/>
            </p:nvSpPr>
            <p:spPr bwMode="auto">
              <a:xfrm>
                <a:off x="1939" y="2731"/>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36.7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7" name="Rectangle 152"/>
              <p:cNvSpPr>
                <a:spLocks noChangeArrowheads="1"/>
              </p:cNvSpPr>
              <p:nvPr/>
            </p:nvSpPr>
            <p:spPr bwMode="auto">
              <a:xfrm>
                <a:off x="2733" y="2731"/>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31.6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8" name="Rectangle 153"/>
              <p:cNvSpPr>
                <a:spLocks noChangeArrowheads="1"/>
              </p:cNvSpPr>
              <p:nvPr/>
            </p:nvSpPr>
            <p:spPr bwMode="auto">
              <a:xfrm>
                <a:off x="3526" y="2731"/>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23.9</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9" name="Rectangle 154"/>
              <p:cNvSpPr>
                <a:spLocks noChangeArrowheads="1"/>
              </p:cNvSpPr>
              <p:nvPr/>
            </p:nvSpPr>
            <p:spPr bwMode="auto">
              <a:xfrm>
                <a:off x="4321" y="2731"/>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21.2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0" name="Rectangle 155"/>
              <p:cNvSpPr>
                <a:spLocks noChangeArrowheads="1"/>
              </p:cNvSpPr>
              <p:nvPr/>
            </p:nvSpPr>
            <p:spPr bwMode="auto">
              <a:xfrm>
                <a:off x="5145" y="2731"/>
                <a:ext cx="210"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1" name="Rectangle 156"/>
              <p:cNvSpPr>
                <a:spLocks noChangeArrowheads="1"/>
              </p:cNvSpPr>
              <p:nvPr/>
            </p:nvSpPr>
            <p:spPr bwMode="auto">
              <a:xfrm>
                <a:off x="5279" y="2731"/>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2" name="Rectangle 157"/>
              <p:cNvSpPr>
                <a:spLocks noChangeArrowheads="1"/>
              </p:cNvSpPr>
              <p:nvPr/>
            </p:nvSpPr>
            <p:spPr bwMode="auto">
              <a:xfrm>
                <a:off x="5364" y="2731"/>
                <a:ext cx="11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3" name="Rectangle 158"/>
              <p:cNvSpPr>
                <a:spLocks noChangeArrowheads="1"/>
              </p:cNvSpPr>
              <p:nvPr/>
            </p:nvSpPr>
            <p:spPr bwMode="auto">
              <a:xfrm>
                <a:off x="5405" y="2731"/>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4" name="Rectangle 159"/>
              <p:cNvSpPr>
                <a:spLocks noChangeArrowheads="1"/>
              </p:cNvSpPr>
              <p:nvPr/>
            </p:nvSpPr>
            <p:spPr bwMode="auto">
              <a:xfrm>
                <a:off x="141" y="2904"/>
                <a:ext cx="360"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Italy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5" name="Rectangle 160"/>
              <p:cNvSpPr>
                <a:spLocks noChangeArrowheads="1"/>
              </p:cNvSpPr>
              <p:nvPr/>
            </p:nvSpPr>
            <p:spPr bwMode="auto">
              <a:xfrm>
                <a:off x="1939" y="2904"/>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27.9</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6" name="Rectangle 161"/>
              <p:cNvSpPr>
                <a:spLocks noChangeArrowheads="1"/>
              </p:cNvSpPr>
              <p:nvPr/>
            </p:nvSpPr>
            <p:spPr bwMode="auto">
              <a:xfrm>
                <a:off x="2733" y="2904"/>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22.6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7" name="Rectangle 162"/>
              <p:cNvSpPr>
                <a:spLocks noChangeArrowheads="1"/>
              </p:cNvSpPr>
              <p:nvPr/>
            </p:nvSpPr>
            <p:spPr bwMode="auto">
              <a:xfrm>
                <a:off x="3526" y="2904"/>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23.6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8" name="Rectangle 163"/>
              <p:cNvSpPr>
                <a:spLocks noChangeArrowheads="1"/>
              </p:cNvSpPr>
              <p:nvPr/>
            </p:nvSpPr>
            <p:spPr bwMode="auto">
              <a:xfrm>
                <a:off x="4321" y="2904"/>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18.8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9" name="Rectangle 164"/>
              <p:cNvSpPr>
                <a:spLocks noChangeArrowheads="1"/>
              </p:cNvSpPr>
              <p:nvPr/>
            </p:nvSpPr>
            <p:spPr bwMode="auto">
              <a:xfrm>
                <a:off x="5220" y="2904"/>
                <a:ext cx="210"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-9</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0" name="Rectangle 165"/>
              <p:cNvSpPr>
                <a:spLocks noChangeArrowheads="1"/>
              </p:cNvSpPr>
              <p:nvPr/>
            </p:nvSpPr>
            <p:spPr bwMode="auto">
              <a:xfrm>
                <a:off x="5355" y="2904"/>
                <a:ext cx="11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1" name="Rectangle 166"/>
              <p:cNvSpPr>
                <a:spLocks noChangeArrowheads="1"/>
              </p:cNvSpPr>
              <p:nvPr/>
            </p:nvSpPr>
            <p:spPr bwMode="auto">
              <a:xfrm>
                <a:off x="5396" y="2904"/>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2" name="Rectangle 167"/>
              <p:cNvSpPr>
                <a:spLocks noChangeArrowheads="1"/>
              </p:cNvSpPr>
              <p:nvPr/>
            </p:nvSpPr>
            <p:spPr bwMode="auto">
              <a:xfrm>
                <a:off x="141" y="3076"/>
                <a:ext cx="18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3" name="Rectangle 168"/>
              <p:cNvSpPr>
                <a:spLocks noChangeArrowheads="1"/>
              </p:cNvSpPr>
              <p:nvPr/>
            </p:nvSpPr>
            <p:spPr bwMode="auto">
              <a:xfrm>
                <a:off x="250" y="3076"/>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 name="Rectangle 169"/>
              <p:cNvSpPr>
                <a:spLocks noChangeArrowheads="1"/>
              </p:cNvSpPr>
              <p:nvPr/>
            </p:nvSpPr>
            <p:spPr bwMode="auto">
              <a:xfrm>
                <a:off x="334" y="3076"/>
                <a:ext cx="11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5" name="Rectangle 170"/>
              <p:cNvSpPr>
                <a:spLocks noChangeArrowheads="1"/>
              </p:cNvSpPr>
              <p:nvPr/>
            </p:nvSpPr>
            <p:spPr bwMode="auto">
              <a:xfrm>
                <a:off x="376" y="3076"/>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h</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6" name="Rectangle 171"/>
              <p:cNvSpPr>
                <a:spLocks noChangeArrowheads="1"/>
              </p:cNvSpPr>
              <p:nvPr/>
            </p:nvSpPr>
            <p:spPr bwMode="auto">
              <a:xfrm>
                <a:off x="460" y="3076"/>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7" name="Rectangle 172"/>
              <p:cNvSpPr>
                <a:spLocks noChangeArrowheads="1"/>
              </p:cNvSpPr>
              <p:nvPr/>
            </p:nvSpPr>
            <p:spPr bwMode="auto">
              <a:xfrm>
                <a:off x="544" y="3076"/>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rl</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 name="Rectangle 173"/>
              <p:cNvSpPr>
                <a:spLocks noChangeArrowheads="1"/>
              </p:cNvSpPr>
              <p:nvPr/>
            </p:nvSpPr>
            <p:spPr bwMode="auto">
              <a:xfrm>
                <a:off x="627" y="3076"/>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 name="Rectangle 174"/>
              <p:cNvSpPr>
                <a:spLocks noChangeArrowheads="1"/>
              </p:cNvSpPr>
              <p:nvPr/>
            </p:nvSpPr>
            <p:spPr bwMode="auto">
              <a:xfrm>
                <a:off x="712" y="3076"/>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 name="Rectangle 175"/>
              <p:cNvSpPr>
                <a:spLocks noChangeArrowheads="1"/>
              </p:cNvSpPr>
              <p:nvPr/>
            </p:nvSpPr>
            <p:spPr bwMode="auto">
              <a:xfrm>
                <a:off x="796" y="3076"/>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 name="Rectangle 176"/>
              <p:cNvSpPr>
                <a:spLocks noChangeArrowheads="1"/>
              </p:cNvSpPr>
              <p:nvPr/>
            </p:nvSpPr>
            <p:spPr bwMode="auto">
              <a:xfrm>
                <a:off x="880" y="3076"/>
                <a:ext cx="14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2" name="Rectangle 177"/>
              <p:cNvSpPr>
                <a:spLocks noChangeArrowheads="1"/>
              </p:cNvSpPr>
              <p:nvPr/>
            </p:nvSpPr>
            <p:spPr bwMode="auto">
              <a:xfrm>
                <a:off x="1939" y="3076"/>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25.3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3" name="Rectangle 178"/>
              <p:cNvSpPr>
                <a:spLocks noChangeArrowheads="1"/>
              </p:cNvSpPr>
              <p:nvPr/>
            </p:nvSpPr>
            <p:spPr bwMode="auto">
              <a:xfrm>
                <a:off x="2733" y="3076"/>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19.1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 name="Rectangle 179"/>
              <p:cNvSpPr>
                <a:spLocks noChangeArrowheads="1"/>
              </p:cNvSpPr>
              <p:nvPr/>
            </p:nvSpPr>
            <p:spPr bwMode="auto">
              <a:xfrm>
                <a:off x="3526" y="3076"/>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14.8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 name="Rectangle 180"/>
              <p:cNvSpPr>
                <a:spLocks noChangeArrowheads="1"/>
              </p:cNvSpPr>
              <p:nvPr/>
            </p:nvSpPr>
            <p:spPr bwMode="auto">
              <a:xfrm>
                <a:off x="4321" y="3076"/>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10.6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 name="Rectangle 181"/>
              <p:cNvSpPr>
                <a:spLocks noChangeArrowheads="1"/>
              </p:cNvSpPr>
              <p:nvPr/>
            </p:nvSpPr>
            <p:spPr bwMode="auto">
              <a:xfrm>
                <a:off x="5145" y="3076"/>
                <a:ext cx="210"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 name="Rectangle 182"/>
              <p:cNvSpPr>
                <a:spLocks noChangeArrowheads="1"/>
              </p:cNvSpPr>
              <p:nvPr/>
            </p:nvSpPr>
            <p:spPr bwMode="auto">
              <a:xfrm>
                <a:off x="5279" y="3076"/>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 name="Rectangle 183"/>
              <p:cNvSpPr>
                <a:spLocks noChangeArrowheads="1"/>
              </p:cNvSpPr>
              <p:nvPr/>
            </p:nvSpPr>
            <p:spPr bwMode="auto">
              <a:xfrm>
                <a:off x="5364" y="3076"/>
                <a:ext cx="11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9" name="Rectangle 184"/>
              <p:cNvSpPr>
                <a:spLocks noChangeArrowheads="1"/>
              </p:cNvSpPr>
              <p:nvPr/>
            </p:nvSpPr>
            <p:spPr bwMode="auto">
              <a:xfrm>
                <a:off x="5405" y="3076"/>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 name="Rectangle 185"/>
              <p:cNvSpPr>
                <a:spLocks noChangeArrowheads="1"/>
              </p:cNvSpPr>
              <p:nvPr/>
            </p:nvSpPr>
            <p:spPr bwMode="auto">
              <a:xfrm>
                <a:off x="141" y="3249"/>
                <a:ext cx="290"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Sw</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1" name="Rectangle 186"/>
              <p:cNvSpPr>
                <a:spLocks noChangeArrowheads="1"/>
              </p:cNvSpPr>
              <p:nvPr/>
            </p:nvSpPr>
            <p:spPr bwMode="auto">
              <a:xfrm>
                <a:off x="351" y="3249"/>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2" name="Rectangle 187"/>
              <p:cNvSpPr>
                <a:spLocks noChangeArrowheads="1"/>
              </p:cNvSpPr>
              <p:nvPr/>
            </p:nvSpPr>
            <p:spPr bwMode="auto">
              <a:xfrm>
                <a:off x="434" y="3249"/>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3" name="Rectangle 188"/>
              <p:cNvSpPr>
                <a:spLocks noChangeArrowheads="1"/>
              </p:cNvSpPr>
              <p:nvPr/>
            </p:nvSpPr>
            <p:spPr bwMode="auto">
              <a:xfrm>
                <a:off x="518" y="3249"/>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4" name="Rectangle 189"/>
              <p:cNvSpPr>
                <a:spLocks noChangeArrowheads="1"/>
              </p:cNvSpPr>
              <p:nvPr/>
            </p:nvSpPr>
            <p:spPr bwMode="auto">
              <a:xfrm>
                <a:off x="603" y="3249"/>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 name="Rectangle 190"/>
              <p:cNvSpPr>
                <a:spLocks noChangeArrowheads="1"/>
              </p:cNvSpPr>
              <p:nvPr/>
            </p:nvSpPr>
            <p:spPr bwMode="auto">
              <a:xfrm>
                <a:off x="1939" y="3249"/>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27.6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6" name="Rectangle 191"/>
              <p:cNvSpPr>
                <a:spLocks noChangeArrowheads="1"/>
              </p:cNvSpPr>
              <p:nvPr/>
            </p:nvSpPr>
            <p:spPr bwMode="auto">
              <a:xfrm>
                <a:off x="2733" y="3249"/>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21.0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7" name="Rectangle 192"/>
              <p:cNvSpPr>
                <a:spLocks noChangeArrowheads="1"/>
              </p:cNvSpPr>
              <p:nvPr/>
            </p:nvSpPr>
            <p:spPr bwMode="auto">
              <a:xfrm>
                <a:off x="3526" y="3249"/>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18.0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8" name="Rectangle 193"/>
              <p:cNvSpPr>
                <a:spLocks noChangeArrowheads="1"/>
              </p:cNvSpPr>
              <p:nvPr/>
            </p:nvSpPr>
            <p:spPr bwMode="auto">
              <a:xfrm>
                <a:off x="4321" y="3249"/>
                <a:ext cx="37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12.7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9" name="Rectangle 194"/>
              <p:cNvSpPr>
                <a:spLocks noChangeArrowheads="1"/>
              </p:cNvSpPr>
              <p:nvPr/>
            </p:nvSpPr>
            <p:spPr bwMode="auto">
              <a:xfrm>
                <a:off x="5145" y="3249"/>
                <a:ext cx="210"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0" name="Rectangle 195"/>
              <p:cNvSpPr>
                <a:spLocks noChangeArrowheads="1"/>
              </p:cNvSpPr>
              <p:nvPr/>
            </p:nvSpPr>
            <p:spPr bwMode="auto">
              <a:xfrm>
                <a:off x="5279" y="3249"/>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1" name="Rectangle 196"/>
              <p:cNvSpPr>
                <a:spLocks noChangeArrowheads="1"/>
              </p:cNvSpPr>
              <p:nvPr/>
            </p:nvSpPr>
            <p:spPr bwMode="auto">
              <a:xfrm>
                <a:off x="5364" y="3249"/>
                <a:ext cx="11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2" name="Rectangle 197"/>
              <p:cNvSpPr>
                <a:spLocks noChangeArrowheads="1"/>
              </p:cNvSpPr>
              <p:nvPr/>
            </p:nvSpPr>
            <p:spPr bwMode="auto">
              <a:xfrm>
                <a:off x="5405" y="3249"/>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9</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3" name="Rectangle 198"/>
              <p:cNvSpPr>
                <a:spLocks noChangeArrowheads="1"/>
              </p:cNvSpPr>
              <p:nvPr/>
            </p:nvSpPr>
            <p:spPr bwMode="auto">
              <a:xfrm>
                <a:off x="141" y="3594"/>
                <a:ext cx="264"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smtClean="0">
                    <a:ln>
                      <a:noFill/>
                    </a:ln>
                    <a:solidFill>
                      <a:srgbClr val="000000"/>
                    </a:solidFill>
                    <a:effectLst/>
                    <a:latin typeface="Arial Italic"/>
                    <a:cs typeface="Arial" pitchFamily="34" charset="0"/>
                  </a:rPr>
                  <a:t>So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4" name="Rectangle 199"/>
              <p:cNvSpPr>
                <a:spLocks noChangeArrowheads="1"/>
              </p:cNvSpPr>
              <p:nvPr/>
            </p:nvSpPr>
            <p:spPr bwMode="auto">
              <a:xfrm>
                <a:off x="325" y="3594"/>
                <a:ext cx="15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smtClean="0">
                    <a:ln>
                      <a:noFill/>
                    </a:ln>
                    <a:solidFill>
                      <a:srgbClr val="000000"/>
                    </a:solidFill>
                    <a:effectLst/>
                    <a:latin typeface="Arial Italic"/>
                    <a:cs typeface="Arial" pitchFamily="34" charset="0"/>
                  </a:rPr>
                  <a:t>u</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 name="Rectangle 200"/>
              <p:cNvSpPr>
                <a:spLocks noChangeArrowheads="1"/>
              </p:cNvSpPr>
              <p:nvPr/>
            </p:nvSpPr>
            <p:spPr bwMode="auto">
              <a:xfrm>
                <a:off x="409" y="3594"/>
                <a:ext cx="29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smtClean="0">
                    <a:ln>
                      <a:noFill/>
                    </a:ln>
                    <a:solidFill>
                      <a:srgbClr val="000000"/>
                    </a:solidFill>
                    <a:effectLst/>
                    <a:latin typeface="Arial Italic"/>
                    <a:cs typeface="Arial" pitchFamily="34" charset="0"/>
                  </a:rPr>
                  <a:t>rce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6" name="Rectangle 201"/>
              <p:cNvSpPr>
                <a:spLocks noChangeArrowheads="1"/>
              </p:cNvSpPr>
              <p:nvPr/>
            </p:nvSpPr>
            <p:spPr bwMode="auto">
              <a:xfrm>
                <a:off x="620" y="3594"/>
                <a:ext cx="11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smtClean="0">
                    <a:ln>
                      <a:noFill/>
                    </a:ln>
                    <a:solidFill>
                      <a:srgbClr val="000000"/>
                    </a:solidFill>
                    <a:effectLst/>
                    <a:latin typeface="Arial Italic"/>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 name="Rectangle 202"/>
              <p:cNvSpPr>
                <a:spLocks noChangeArrowheads="1"/>
              </p:cNvSpPr>
              <p:nvPr/>
            </p:nvSpPr>
            <p:spPr bwMode="auto">
              <a:xfrm>
                <a:off x="671" y="3594"/>
                <a:ext cx="11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8" name="Rectangle 203"/>
              <p:cNvSpPr>
                <a:spLocks noChangeArrowheads="1"/>
              </p:cNvSpPr>
              <p:nvPr/>
            </p:nvSpPr>
            <p:spPr bwMode="auto">
              <a:xfrm>
                <a:off x="714" y="3594"/>
                <a:ext cx="264"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Bu</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9" name="Rectangle 204"/>
              <p:cNvSpPr>
                <a:spLocks noChangeArrowheads="1"/>
              </p:cNvSpPr>
              <p:nvPr/>
            </p:nvSpPr>
            <p:spPr bwMode="auto">
              <a:xfrm>
                <a:off x="898" y="3594"/>
                <a:ext cx="210"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re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8" name="Rectangle 206"/>
            <p:cNvSpPr>
              <a:spLocks noChangeArrowheads="1"/>
            </p:cNvSpPr>
            <p:nvPr/>
          </p:nvSpPr>
          <p:spPr bwMode="auto">
            <a:xfrm>
              <a:off x="1033" y="3594"/>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07"/>
            <p:cNvSpPr>
              <a:spLocks noChangeArrowheads="1"/>
            </p:cNvSpPr>
            <p:nvPr/>
          </p:nvSpPr>
          <p:spPr bwMode="auto">
            <a:xfrm>
              <a:off x="1116" y="3594"/>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u</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08"/>
            <p:cNvSpPr>
              <a:spLocks noChangeArrowheads="1"/>
            </p:cNvSpPr>
            <p:nvPr/>
          </p:nvSpPr>
          <p:spPr bwMode="auto">
            <a:xfrm>
              <a:off x="1201" y="3594"/>
              <a:ext cx="11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09"/>
            <p:cNvSpPr>
              <a:spLocks noChangeArrowheads="1"/>
            </p:cNvSpPr>
            <p:nvPr/>
          </p:nvSpPr>
          <p:spPr bwMode="auto">
            <a:xfrm>
              <a:off x="1242" y="3594"/>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10"/>
            <p:cNvSpPr>
              <a:spLocks noChangeArrowheads="1"/>
            </p:cNvSpPr>
            <p:nvPr/>
          </p:nvSpPr>
          <p:spPr bwMode="auto">
            <a:xfrm>
              <a:off x="1326" y="3594"/>
              <a:ext cx="11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f</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11"/>
            <p:cNvSpPr>
              <a:spLocks noChangeArrowheads="1"/>
            </p:cNvSpPr>
            <p:nvPr/>
          </p:nvSpPr>
          <p:spPr bwMode="auto">
            <a:xfrm>
              <a:off x="1369" y="3594"/>
              <a:ext cx="11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12"/>
            <p:cNvSpPr>
              <a:spLocks noChangeArrowheads="1"/>
            </p:cNvSpPr>
            <p:nvPr/>
          </p:nvSpPr>
          <p:spPr bwMode="auto">
            <a:xfrm>
              <a:off x="1411" y="3594"/>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L</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13"/>
            <p:cNvSpPr>
              <a:spLocks noChangeArrowheads="1"/>
            </p:cNvSpPr>
            <p:nvPr/>
          </p:nvSpPr>
          <p:spPr bwMode="auto">
            <a:xfrm>
              <a:off x="1495" y="3594"/>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14"/>
            <p:cNvSpPr>
              <a:spLocks noChangeArrowheads="1"/>
            </p:cNvSpPr>
            <p:nvPr/>
          </p:nvSpPr>
          <p:spPr bwMode="auto">
            <a:xfrm>
              <a:off x="1578" y="3594"/>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b</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15"/>
            <p:cNvSpPr>
              <a:spLocks noChangeArrowheads="1"/>
            </p:cNvSpPr>
            <p:nvPr/>
          </p:nvSpPr>
          <p:spPr bwMode="auto">
            <a:xfrm>
              <a:off x="1662" y="3594"/>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16"/>
            <p:cNvSpPr>
              <a:spLocks noChangeArrowheads="1"/>
            </p:cNvSpPr>
            <p:nvPr/>
          </p:nvSpPr>
          <p:spPr bwMode="auto">
            <a:xfrm>
              <a:off x="1747" y="3594"/>
              <a:ext cx="16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r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217"/>
            <p:cNvSpPr>
              <a:spLocks noChangeArrowheads="1"/>
            </p:cNvSpPr>
            <p:nvPr/>
          </p:nvSpPr>
          <p:spPr bwMode="auto">
            <a:xfrm>
              <a:off x="1839" y="3594"/>
              <a:ext cx="219"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St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218"/>
            <p:cNvSpPr>
              <a:spLocks noChangeArrowheads="1"/>
            </p:cNvSpPr>
            <p:nvPr/>
          </p:nvSpPr>
          <p:spPr bwMode="auto">
            <a:xfrm>
              <a:off x="1981" y="3594"/>
              <a:ext cx="15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219"/>
            <p:cNvSpPr>
              <a:spLocks noChangeArrowheads="1"/>
            </p:cNvSpPr>
            <p:nvPr/>
          </p:nvSpPr>
          <p:spPr bwMode="auto">
            <a:xfrm>
              <a:off x="2066" y="3594"/>
              <a:ext cx="11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220"/>
            <p:cNvSpPr>
              <a:spLocks noChangeArrowheads="1"/>
            </p:cNvSpPr>
            <p:nvPr/>
          </p:nvSpPr>
          <p:spPr bwMode="auto">
            <a:xfrm>
              <a:off x="2107" y="3594"/>
              <a:ext cx="104"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i</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21"/>
            <p:cNvSpPr>
              <a:spLocks noChangeArrowheads="1"/>
            </p:cNvSpPr>
            <p:nvPr/>
          </p:nvSpPr>
          <p:spPr bwMode="auto">
            <a:xfrm>
              <a:off x="2141" y="3594"/>
              <a:ext cx="192"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st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22"/>
            <p:cNvSpPr>
              <a:spLocks noChangeArrowheads="1"/>
            </p:cNvSpPr>
            <p:nvPr/>
          </p:nvSpPr>
          <p:spPr bwMode="auto">
            <a:xfrm>
              <a:off x="2258" y="3594"/>
              <a:ext cx="104"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i</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23"/>
            <p:cNvSpPr>
              <a:spLocks noChangeArrowheads="1"/>
            </p:cNvSpPr>
            <p:nvPr/>
          </p:nvSpPr>
          <p:spPr bwMode="auto">
            <a:xfrm>
              <a:off x="2292" y="3594"/>
              <a:ext cx="272"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cs typeface="Arial" pitchFamily="34" charset="0"/>
                </a:rPr>
                <a:t>cs.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Freeform 224"/>
            <p:cNvSpPr>
              <a:spLocks/>
            </p:cNvSpPr>
            <p:nvPr/>
          </p:nvSpPr>
          <p:spPr bwMode="auto">
            <a:xfrm>
              <a:off x="96" y="1525"/>
              <a:ext cx="5437" cy="0"/>
            </a:xfrm>
            <a:custGeom>
              <a:avLst/>
              <a:gdLst>
                <a:gd name="T0" fmla="*/ 0 w 4839"/>
                <a:gd name="T1" fmla="*/ 0 w 4839"/>
                <a:gd name="T2" fmla="*/ 4839 w 4839"/>
              </a:gdLst>
              <a:ahLst/>
              <a:cxnLst>
                <a:cxn ang="0">
                  <a:pos x="T0" y="0"/>
                </a:cxn>
                <a:cxn ang="0">
                  <a:pos x="T1" y="0"/>
                </a:cxn>
                <a:cxn ang="0">
                  <a:pos x="T2" y="0"/>
                </a:cxn>
              </a:cxnLst>
              <a:rect l="0" t="0" r="r" b="b"/>
              <a:pathLst>
                <a:path w="4839">
                  <a:moveTo>
                    <a:pt x="0" y="0"/>
                  </a:moveTo>
                  <a:lnTo>
                    <a:pt x="0" y="0"/>
                  </a:lnTo>
                  <a:lnTo>
                    <a:pt x="4839" y="0"/>
                  </a:lnTo>
                </a:path>
              </a:pathLst>
            </a:custGeom>
            <a:noFill/>
            <a:ln w="238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25"/>
            <p:cNvSpPr>
              <a:spLocks/>
            </p:cNvSpPr>
            <p:nvPr/>
          </p:nvSpPr>
          <p:spPr bwMode="auto">
            <a:xfrm>
              <a:off x="96" y="1870"/>
              <a:ext cx="5437" cy="0"/>
            </a:xfrm>
            <a:custGeom>
              <a:avLst/>
              <a:gdLst>
                <a:gd name="T0" fmla="*/ 0 w 4839"/>
                <a:gd name="T1" fmla="*/ 0 w 4839"/>
                <a:gd name="T2" fmla="*/ 4839 w 4839"/>
              </a:gdLst>
              <a:ahLst/>
              <a:cxnLst>
                <a:cxn ang="0">
                  <a:pos x="T0" y="0"/>
                </a:cxn>
                <a:cxn ang="0">
                  <a:pos x="T1" y="0"/>
                </a:cxn>
                <a:cxn ang="0">
                  <a:pos x="T2" y="0"/>
                </a:cxn>
              </a:cxnLst>
              <a:rect l="0" t="0" r="r" b="b"/>
              <a:pathLst>
                <a:path w="4839">
                  <a:moveTo>
                    <a:pt x="0" y="0"/>
                  </a:moveTo>
                  <a:lnTo>
                    <a:pt x="0" y="0"/>
                  </a:lnTo>
                  <a:lnTo>
                    <a:pt x="4839" y="0"/>
                  </a:lnTo>
                </a:path>
              </a:pathLst>
            </a:custGeom>
            <a:noFill/>
            <a:ln w="238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6"/>
            <p:cNvSpPr>
              <a:spLocks/>
            </p:cNvSpPr>
            <p:nvPr/>
          </p:nvSpPr>
          <p:spPr bwMode="auto">
            <a:xfrm>
              <a:off x="96" y="3423"/>
              <a:ext cx="5437" cy="0"/>
            </a:xfrm>
            <a:custGeom>
              <a:avLst/>
              <a:gdLst>
                <a:gd name="T0" fmla="*/ 0 w 4839"/>
                <a:gd name="T1" fmla="*/ 0 w 4839"/>
                <a:gd name="T2" fmla="*/ 4839 w 4839"/>
              </a:gdLst>
              <a:ahLst/>
              <a:cxnLst>
                <a:cxn ang="0">
                  <a:pos x="T0" y="0"/>
                </a:cxn>
                <a:cxn ang="0">
                  <a:pos x="T1" y="0"/>
                </a:cxn>
                <a:cxn ang="0">
                  <a:pos x="T2" y="0"/>
                </a:cxn>
              </a:cxnLst>
              <a:rect l="0" t="0" r="r" b="b"/>
              <a:pathLst>
                <a:path w="4839">
                  <a:moveTo>
                    <a:pt x="0" y="0"/>
                  </a:moveTo>
                  <a:lnTo>
                    <a:pt x="0" y="0"/>
                  </a:lnTo>
                  <a:lnTo>
                    <a:pt x="4839" y="0"/>
                  </a:lnTo>
                </a:path>
              </a:pathLst>
            </a:custGeom>
            <a:noFill/>
            <a:ln w="238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30" name="Rectangle 229"/>
          <p:cNvSpPr/>
          <p:nvPr/>
        </p:nvSpPr>
        <p:spPr>
          <a:xfrm>
            <a:off x="8001000" y="4335843"/>
            <a:ext cx="779318" cy="3048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Rectangle 455"/>
          <p:cNvSpPr/>
          <p:nvPr/>
        </p:nvSpPr>
        <p:spPr>
          <a:xfrm>
            <a:off x="8001000" y="4609785"/>
            <a:ext cx="779318" cy="26580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TextBox 456"/>
          <p:cNvSpPr txBox="1"/>
          <p:nvPr/>
        </p:nvSpPr>
        <p:spPr>
          <a:xfrm>
            <a:off x="1053766" y="1290935"/>
            <a:ext cx="6793976" cy="461665"/>
          </a:xfrm>
          <a:prstGeom prst="rect">
            <a:avLst/>
          </a:prstGeom>
          <a:noFill/>
        </p:spPr>
        <p:txBody>
          <a:bodyPr wrap="none" rtlCol="0">
            <a:spAutoFit/>
          </a:bodyPr>
          <a:lstStyle/>
          <a:p>
            <a:r>
              <a:rPr lang="en-US" sz="2400" b="1" dirty="0">
                <a:solidFill>
                  <a:srgbClr val="00B050"/>
                </a:solidFill>
              </a:rPr>
              <a:t>i</a:t>
            </a:r>
            <a:r>
              <a:rPr lang="en-US" sz="2400" b="1" dirty="0" smtClean="0">
                <a:solidFill>
                  <a:srgbClr val="00B050"/>
                </a:solidFill>
              </a:rPr>
              <a:t>ncluding in countries with habitual trade surpluses.</a:t>
            </a:r>
            <a:endParaRPr lang="en-US" sz="2400" b="1" dirty="0">
              <a:solidFill>
                <a:srgbClr val="00B050"/>
              </a:solidFill>
            </a:endParaRPr>
          </a:p>
        </p:txBody>
      </p:sp>
      <p:sp>
        <p:nvSpPr>
          <p:cNvPr id="458" name="Footer Placeholder 2"/>
          <p:cNvSpPr>
            <a:spLocks noGrp="1"/>
          </p:cNvSpPr>
          <p:nvPr>
            <p:ph type="ftr" sz="quarter" idx="11"/>
          </p:nvPr>
        </p:nvSpPr>
        <p:spPr>
          <a:xfrm>
            <a:off x="5562600" y="6172200"/>
            <a:ext cx="2895600" cy="365125"/>
          </a:xfrm>
        </p:spPr>
        <p:txBody>
          <a:bodyPr/>
          <a:lstStyle/>
          <a:p>
            <a:r>
              <a:rPr lang="en-US" sz="1400" dirty="0" smtClean="0">
                <a:solidFill>
                  <a:schemeClr val="tx1"/>
                </a:solidFill>
              </a:rPr>
              <a:t>Robert Lawrence, HKS</a:t>
            </a:r>
            <a:endParaRPr lang="en-US" sz="1400" dirty="0">
              <a:solidFill>
                <a:schemeClr val="tx1"/>
              </a:solidFill>
            </a:endParaRPr>
          </a:p>
        </p:txBody>
      </p:sp>
    </p:spTree>
    <p:extLst>
      <p:ext uri="{BB962C8B-B14F-4D97-AF65-F5344CB8AC3E}">
        <p14:creationId xmlns:p14="http://schemas.microsoft.com/office/powerpoint/2010/main" val="269181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30" grpId="0" animBg="1"/>
      <p:bldP spid="456" grpId="0" animBg="1"/>
      <p:bldP spid="45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85800"/>
            <a:ext cx="8229600" cy="1295400"/>
          </a:xfrm>
        </p:spPr>
        <p:txBody>
          <a:bodyPr>
            <a:normAutofit/>
          </a:bodyPr>
          <a:lstStyle/>
          <a:p>
            <a:r>
              <a:rPr lang="en-US" sz="3600" dirty="0" smtClean="0"/>
              <a:t>Appendix </a:t>
            </a:r>
            <a:r>
              <a:rPr lang="en-US" sz="3600" dirty="0" smtClean="0"/>
              <a:t>5: </a:t>
            </a:r>
            <a:r>
              <a:rPr lang="en-US" sz="3600" dirty="0" smtClean="0"/>
              <a:t>Five Trade Fallacies </a:t>
            </a:r>
            <a:endParaRPr lang="en-US" sz="3300" dirty="0"/>
          </a:p>
        </p:txBody>
      </p:sp>
      <p:sp>
        <p:nvSpPr>
          <p:cNvPr id="4" name="Subtitle 3"/>
          <p:cNvSpPr>
            <a:spLocks noGrp="1"/>
          </p:cNvSpPr>
          <p:nvPr>
            <p:ph type="subTitle" idx="1"/>
          </p:nvPr>
        </p:nvSpPr>
        <p:spPr>
          <a:xfrm>
            <a:off x="1066800" y="2209800"/>
            <a:ext cx="6400800" cy="3581400"/>
          </a:xfrm>
        </p:spPr>
        <p:txBody>
          <a:bodyPr>
            <a:normAutofit/>
          </a:bodyPr>
          <a:lstStyle/>
          <a:p>
            <a:pPr algn="l"/>
            <a:r>
              <a:rPr lang="en-US" dirty="0" smtClean="0">
                <a:solidFill>
                  <a:schemeClr val="tx1"/>
                </a:solidFill>
              </a:rPr>
              <a:t>Regarding: </a:t>
            </a:r>
          </a:p>
          <a:p>
            <a:pPr marL="514350" indent="-514350" algn="l">
              <a:buFont typeface="+mj-lt"/>
              <a:buAutoNum type="arabicPeriod"/>
            </a:pPr>
            <a:r>
              <a:rPr lang="en-US" dirty="0" smtClean="0">
                <a:solidFill>
                  <a:schemeClr val="tx1"/>
                </a:solidFill>
              </a:rPr>
              <a:t>Negotiators;</a:t>
            </a:r>
          </a:p>
          <a:p>
            <a:pPr marL="514350" indent="-514350" algn="l">
              <a:buFont typeface="+mj-lt"/>
              <a:buAutoNum type="arabicPeriod"/>
            </a:pPr>
            <a:r>
              <a:rPr lang="en-US" dirty="0" smtClean="0">
                <a:solidFill>
                  <a:schemeClr val="tx1"/>
                </a:solidFill>
              </a:rPr>
              <a:t>Bilateral trade deficits;</a:t>
            </a:r>
          </a:p>
          <a:p>
            <a:pPr marL="514350" indent="-514350" algn="l">
              <a:buFont typeface="+mj-lt"/>
              <a:buAutoNum type="arabicPeriod"/>
            </a:pPr>
            <a:r>
              <a:rPr lang="en-US" dirty="0" smtClean="0">
                <a:solidFill>
                  <a:schemeClr val="tx1"/>
                </a:solidFill>
              </a:rPr>
              <a:t>Causes of the overall trade deficit;</a:t>
            </a:r>
          </a:p>
          <a:p>
            <a:pPr marL="514350" indent="-514350" algn="l">
              <a:buFont typeface="+mj-lt"/>
              <a:buAutoNum type="arabicPeriod"/>
            </a:pPr>
            <a:r>
              <a:rPr lang="en-US" dirty="0" smtClean="0">
                <a:solidFill>
                  <a:schemeClr val="tx1"/>
                </a:solidFill>
              </a:rPr>
              <a:t>Effects of the trade deficit on GDP;</a:t>
            </a:r>
          </a:p>
          <a:p>
            <a:pPr marL="514350" indent="-514350" algn="l">
              <a:buFont typeface="+mj-lt"/>
              <a:buAutoNum type="arabicPeriod"/>
            </a:pPr>
            <a:r>
              <a:rPr lang="en-US" dirty="0" smtClean="0">
                <a:solidFill>
                  <a:schemeClr val="tx1"/>
                </a:solidFill>
              </a:rPr>
              <a:t>Trade &amp; Inequality</a:t>
            </a:r>
            <a:endParaRPr lang="en-US" dirty="0">
              <a:solidFill>
                <a:schemeClr val="tx1"/>
              </a:solidFill>
            </a:endParaRPr>
          </a:p>
        </p:txBody>
      </p:sp>
    </p:spTree>
    <p:extLst>
      <p:ext uri="{BB962C8B-B14F-4D97-AF65-F5344CB8AC3E}">
        <p14:creationId xmlns:p14="http://schemas.microsoft.com/office/powerpoint/2010/main" val="29054596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3600" b="1" dirty="0" smtClean="0"/>
              <a:t>Fallacy #1: </a:t>
            </a:r>
            <a:r>
              <a:rPr lang="en-US" sz="3600" dirty="0"/>
              <a:t>“US trade negotiators have been </a:t>
            </a:r>
            <a:r>
              <a:rPr lang="en-US" sz="3600" dirty="0" smtClean="0"/>
              <a:t/>
            </a:r>
            <a:br>
              <a:rPr lang="en-US" sz="3600" dirty="0" smtClean="0"/>
            </a:br>
            <a:r>
              <a:rPr lang="en-US" sz="3600" dirty="0" smtClean="0"/>
              <a:t>out-negotiated </a:t>
            </a:r>
            <a:r>
              <a:rPr lang="en-US" sz="3600" dirty="0"/>
              <a:t>by those from other countries</a:t>
            </a:r>
            <a:r>
              <a:rPr lang="en-US" sz="3600" dirty="0" smtClean="0"/>
              <a:t>.”</a:t>
            </a:r>
            <a:endParaRPr lang="en-US" dirty="0"/>
          </a:p>
        </p:txBody>
      </p:sp>
      <p:sp>
        <p:nvSpPr>
          <p:cNvPr id="3" name="Content Placeholder 2"/>
          <p:cNvSpPr>
            <a:spLocks noGrp="1"/>
          </p:cNvSpPr>
          <p:nvPr>
            <p:ph idx="1"/>
          </p:nvPr>
        </p:nvSpPr>
        <p:spPr>
          <a:xfrm>
            <a:off x="152400" y="1600200"/>
            <a:ext cx="8686800" cy="5257800"/>
          </a:xfrm>
        </p:spPr>
        <p:txBody>
          <a:bodyPr>
            <a:normAutofit fontScale="77500" lnSpcReduction="20000"/>
          </a:bodyPr>
          <a:lstStyle/>
          <a:p>
            <a:pPr marL="0" indent="0">
              <a:buNone/>
            </a:pPr>
            <a:r>
              <a:rPr lang="en-US" sz="3400" dirty="0" smtClean="0"/>
              <a:t>Wrong</a:t>
            </a:r>
            <a:r>
              <a:rPr lang="en-US" sz="3400" dirty="0"/>
              <a:t>.</a:t>
            </a:r>
          </a:p>
          <a:p>
            <a:r>
              <a:rPr lang="en-US" sz="3400" dirty="0" smtClean="0"/>
              <a:t>In </a:t>
            </a:r>
            <a:r>
              <a:rPr lang="en-US" sz="3400" dirty="0"/>
              <a:t>most trade negotiations, such as TPP, NAFTA, and the Uruguay </a:t>
            </a:r>
            <a:r>
              <a:rPr lang="en-US" sz="3400" dirty="0" smtClean="0"/>
              <a:t>Round, </a:t>
            </a:r>
            <a:r>
              <a:rPr lang="en-US" sz="3400" dirty="0"/>
              <a:t>the US has been able to get most of what it asked for – </a:t>
            </a:r>
            <a:r>
              <a:rPr lang="en-US" sz="3400" dirty="0" smtClean="0"/>
              <a:t>as leader </a:t>
            </a:r>
            <a:r>
              <a:rPr lang="en-US" sz="3400" dirty="0"/>
              <a:t>of the international order. </a:t>
            </a:r>
            <a:endParaRPr lang="en-US" sz="1100" dirty="0" smtClean="0"/>
          </a:p>
          <a:p>
            <a:endParaRPr lang="en-US" sz="1100" dirty="0" smtClean="0"/>
          </a:p>
          <a:p>
            <a:r>
              <a:rPr lang="en-US" sz="3400" dirty="0"/>
              <a:t>T</a:t>
            </a:r>
            <a:r>
              <a:rPr lang="en-US" sz="3400" dirty="0" smtClean="0"/>
              <a:t>rade </a:t>
            </a:r>
            <a:r>
              <a:rPr lang="en-US" sz="3400" dirty="0"/>
              <a:t>agreements have required high-tariff trading partners to reduce barriers against US </a:t>
            </a:r>
            <a:r>
              <a:rPr lang="en-US" sz="3400" dirty="0" smtClean="0"/>
              <a:t>goods.</a:t>
            </a:r>
            <a:r>
              <a:rPr lang="en-US" sz="1000" dirty="0" smtClean="0"/>
              <a:t/>
            </a:r>
            <a:br>
              <a:rPr lang="en-US" sz="1000" dirty="0" smtClean="0"/>
            </a:br>
            <a:endParaRPr lang="en-US" sz="1000" dirty="0"/>
          </a:p>
          <a:p>
            <a:r>
              <a:rPr lang="en-US" sz="3400" dirty="0" smtClean="0"/>
              <a:t>US </a:t>
            </a:r>
            <a:r>
              <a:rPr lang="en-US" sz="3400" dirty="0"/>
              <a:t>demands </a:t>
            </a:r>
            <a:r>
              <a:rPr lang="en-US" sz="3400" dirty="0" smtClean="0"/>
              <a:t>have also driven deeper</a:t>
            </a:r>
            <a:r>
              <a:rPr lang="en-US" sz="1300" dirty="0" smtClean="0"/>
              <a:t> </a:t>
            </a:r>
            <a:r>
              <a:rPr lang="en-US" sz="3400" dirty="0" smtClean="0"/>
              <a:t>integration</a:t>
            </a:r>
          </a:p>
          <a:p>
            <a:pPr lvl="1"/>
            <a:r>
              <a:rPr lang="en-US" dirty="0"/>
              <a:t> </a:t>
            </a:r>
            <a:r>
              <a:rPr lang="en-US" dirty="0" smtClean="0"/>
              <a:t>in </a:t>
            </a:r>
            <a:r>
              <a:rPr lang="en-US" dirty="0"/>
              <a:t>such areas as labor rights, the environment, investor-state dispute settlement and intellectual property </a:t>
            </a:r>
            <a:r>
              <a:rPr lang="en-US" dirty="0" smtClean="0"/>
              <a:t>rights. </a:t>
            </a:r>
            <a:r>
              <a:rPr lang="en-US" sz="600" dirty="0" smtClean="0"/>
              <a:t/>
            </a:r>
            <a:br>
              <a:rPr lang="en-US" sz="600" dirty="0" smtClean="0"/>
            </a:br>
            <a:endParaRPr lang="en-US" sz="600" dirty="0"/>
          </a:p>
          <a:p>
            <a:r>
              <a:rPr lang="en-US" sz="3400" dirty="0" smtClean="0"/>
              <a:t>How </a:t>
            </a:r>
            <a:r>
              <a:rPr lang="en-US" sz="3400" dirty="0"/>
              <a:t>could NAFTA usefully be modernized </a:t>
            </a:r>
            <a:r>
              <a:rPr lang="en-US" sz="3400" dirty="0" smtClean="0"/>
              <a:t>&amp; </a:t>
            </a:r>
            <a:r>
              <a:rPr lang="en-US" sz="3400" dirty="0"/>
              <a:t>expanded?  </a:t>
            </a:r>
            <a:r>
              <a:rPr lang="en-US" sz="3400" dirty="0" smtClean="0"/>
              <a:t>TPP</a:t>
            </a:r>
            <a:r>
              <a:rPr lang="en-US" sz="3400" dirty="0"/>
              <a:t>. </a:t>
            </a:r>
            <a:r>
              <a:rPr lang="en-US" sz="1000" dirty="0" smtClean="0"/>
              <a:t/>
            </a:r>
            <a:br>
              <a:rPr lang="en-US" sz="1000" dirty="0" smtClean="0"/>
            </a:br>
            <a:endParaRPr lang="en-US" sz="1000" dirty="0" smtClean="0"/>
          </a:p>
          <a:p>
            <a:r>
              <a:rPr lang="en-US" sz="3400" dirty="0" smtClean="0"/>
              <a:t>One </a:t>
            </a:r>
            <a:r>
              <a:rPr lang="en-US" sz="3400" dirty="0"/>
              <a:t>of the funniest things that Trump has said: </a:t>
            </a:r>
            <a:r>
              <a:rPr lang="en-US" sz="3400" dirty="0" smtClean="0"/>
              <a:t/>
            </a:r>
            <a:br>
              <a:rPr lang="en-US" sz="3400" dirty="0" smtClean="0"/>
            </a:br>
            <a:r>
              <a:rPr lang="en-US" sz="3400" dirty="0" smtClean="0"/>
              <a:t>"</a:t>
            </a:r>
            <a:r>
              <a:rPr lang="en-US" sz="3400" dirty="0"/>
              <a:t>The negotiators for Germany have done a far better job than the negotiators for the US</a:t>
            </a:r>
            <a:r>
              <a:rPr lang="en-US" sz="3400" dirty="0" smtClean="0"/>
              <a:t>."</a:t>
            </a:r>
            <a:endParaRPr lang="en-US" sz="3400" dirty="0"/>
          </a:p>
        </p:txBody>
      </p:sp>
      <p:sp>
        <p:nvSpPr>
          <p:cNvPr id="4" name="Slide Number Placeholder 3"/>
          <p:cNvSpPr>
            <a:spLocks noGrp="1"/>
          </p:cNvSpPr>
          <p:nvPr>
            <p:ph type="sldNum" sz="quarter" idx="12"/>
          </p:nvPr>
        </p:nvSpPr>
        <p:spPr/>
        <p:txBody>
          <a:bodyPr/>
          <a:lstStyle/>
          <a:p>
            <a:fld id="{FE152671-6DA4-4F1E-8F0E-4F16C7DCCEF7}" type="slidenum">
              <a:rPr lang="en-US" smtClean="0"/>
              <a:t>48</a:t>
            </a:fld>
            <a:endParaRPr lang="en-US"/>
          </a:p>
        </p:txBody>
      </p:sp>
    </p:spTree>
    <p:extLst>
      <p:ext uri="{BB962C8B-B14F-4D97-AF65-F5344CB8AC3E}">
        <p14:creationId xmlns:p14="http://schemas.microsoft.com/office/powerpoint/2010/main" val="160679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Fallacy #2: </a:t>
            </a:r>
            <a:r>
              <a:rPr lang="en-US" sz="3200" dirty="0"/>
              <a:t>“Bilateral trade imbalances reflect bad trade agreements.” </a:t>
            </a:r>
          </a:p>
        </p:txBody>
      </p:sp>
      <p:sp>
        <p:nvSpPr>
          <p:cNvPr id="3" name="Content Placeholder 2"/>
          <p:cNvSpPr>
            <a:spLocks noGrp="1"/>
          </p:cNvSpPr>
          <p:nvPr>
            <p:ph idx="1"/>
          </p:nvPr>
        </p:nvSpPr>
        <p:spPr>
          <a:xfrm>
            <a:off x="228600" y="1676400"/>
            <a:ext cx="8839200" cy="4800600"/>
          </a:xfrm>
        </p:spPr>
        <p:txBody>
          <a:bodyPr>
            <a:normAutofit fontScale="85000" lnSpcReduction="10000"/>
          </a:bodyPr>
          <a:lstStyle/>
          <a:p>
            <a:pPr marL="0" lvl="0" indent="0">
              <a:buNone/>
            </a:pPr>
            <a:r>
              <a:rPr lang="en-US" dirty="0" smtClean="0"/>
              <a:t>    Wrong. </a:t>
            </a:r>
          </a:p>
          <a:p>
            <a:r>
              <a:rPr lang="en-US" dirty="0"/>
              <a:t>If country </a:t>
            </a:r>
            <a:r>
              <a:rPr lang="en-US" b="1" i="1" dirty="0"/>
              <a:t>A</a:t>
            </a:r>
            <a:r>
              <a:rPr lang="en-US" dirty="0"/>
              <a:t> </a:t>
            </a:r>
            <a:r>
              <a:rPr lang="en-US" dirty="0" smtClean="0"/>
              <a:t>runs </a:t>
            </a:r>
            <a:r>
              <a:rPr lang="en-US" dirty="0"/>
              <a:t>a bilateral trade deficit with country </a:t>
            </a:r>
            <a:r>
              <a:rPr lang="en-US" b="1" i="1" dirty="0"/>
              <a:t>C</a:t>
            </a:r>
            <a:r>
              <a:rPr lang="en-US" dirty="0" smtClean="0"/>
              <a:t>, </a:t>
            </a:r>
            <a:br>
              <a:rPr lang="en-US" dirty="0" smtClean="0"/>
            </a:br>
            <a:r>
              <a:rPr lang="en-US" dirty="0" smtClean="0"/>
              <a:t>it </a:t>
            </a:r>
            <a:r>
              <a:rPr lang="en-US" dirty="0"/>
              <a:t>generally signifies some combination of </a:t>
            </a:r>
            <a:r>
              <a:rPr lang="en-US" dirty="0" smtClean="0"/>
              <a:t>3 </a:t>
            </a:r>
            <a:r>
              <a:rPr lang="en-US" dirty="0"/>
              <a:t>causes: </a:t>
            </a:r>
            <a:endParaRPr lang="en-US" dirty="0" smtClean="0"/>
          </a:p>
          <a:p>
            <a:pPr lvl="1"/>
            <a:r>
              <a:rPr lang="en-US" dirty="0" smtClean="0"/>
              <a:t>(</a:t>
            </a:r>
            <a:r>
              <a:rPr lang="en-US" dirty="0"/>
              <a:t>i) </a:t>
            </a:r>
            <a:r>
              <a:rPr lang="en-US" b="1" i="1" dirty="0"/>
              <a:t>A</a:t>
            </a:r>
            <a:r>
              <a:rPr lang="en-US" dirty="0"/>
              <a:t> currently has a trade deficit overall, </a:t>
            </a:r>
            <a:endParaRPr lang="en-US" dirty="0" smtClean="0"/>
          </a:p>
          <a:p>
            <a:pPr lvl="1"/>
            <a:r>
              <a:rPr lang="en-US" dirty="0" smtClean="0"/>
              <a:t>(</a:t>
            </a:r>
            <a:r>
              <a:rPr lang="en-US" dirty="0"/>
              <a:t>ii) </a:t>
            </a:r>
            <a:r>
              <a:rPr lang="en-US" b="1" i="1" dirty="0" smtClean="0"/>
              <a:t>C</a:t>
            </a:r>
            <a:r>
              <a:rPr lang="en-US" dirty="0" smtClean="0"/>
              <a:t> </a:t>
            </a:r>
            <a:r>
              <a:rPr lang="en-US" dirty="0"/>
              <a:t>has a trade surplus overall, </a:t>
            </a:r>
            <a:endParaRPr lang="en-US" dirty="0" smtClean="0"/>
          </a:p>
          <a:p>
            <a:pPr lvl="1"/>
            <a:r>
              <a:rPr lang="en-US" dirty="0" smtClean="0"/>
              <a:t>(</a:t>
            </a:r>
            <a:r>
              <a:rPr lang="en-US" dirty="0"/>
              <a:t>iii) </a:t>
            </a:r>
            <a:r>
              <a:rPr lang="en-US" b="1" i="1" dirty="0"/>
              <a:t>C</a:t>
            </a:r>
            <a:r>
              <a:rPr lang="en-US" dirty="0" smtClean="0"/>
              <a:t> </a:t>
            </a:r>
            <a:r>
              <a:rPr lang="en-US" dirty="0"/>
              <a:t>needs to earn a structural surplus with countries like </a:t>
            </a:r>
            <a:r>
              <a:rPr lang="en-US" b="1" i="1" dirty="0"/>
              <a:t>A</a:t>
            </a:r>
            <a:r>
              <a:rPr lang="en-US" dirty="0"/>
              <a:t>, </a:t>
            </a:r>
            <a:r>
              <a:rPr lang="en-US" dirty="0" smtClean="0"/>
              <a:t/>
            </a:r>
            <a:br>
              <a:rPr lang="en-US" dirty="0" smtClean="0"/>
            </a:br>
            <a:r>
              <a:rPr lang="en-US" dirty="0" smtClean="0"/>
              <a:t>to </a:t>
            </a:r>
            <a:r>
              <a:rPr lang="en-US" dirty="0"/>
              <a:t>pay for a structural deficit </a:t>
            </a:r>
            <a:r>
              <a:rPr lang="en-US" dirty="0" smtClean="0"/>
              <a:t>with, e.g., oil</a:t>
            </a:r>
            <a:r>
              <a:rPr lang="en-US" sz="1200" dirty="0" smtClean="0"/>
              <a:t> </a:t>
            </a:r>
            <a:r>
              <a:rPr lang="en-US" dirty="0" smtClean="0"/>
              <a:t>exporters.</a:t>
            </a:r>
            <a:endParaRPr lang="en-US" sz="2400" dirty="0"/>
          </a:p>
          <a:p>
            <a:r>
              <a:rPr lang="en-US" dirty="0" smtClean="0"/>
              <a:t>If </a:t>
            </a:r>
            <a:r>
              <a:rPr lang="en-US" dirty="0"/>
              <a:t>we stop importing consumer electronics from China, </a:t>
            </a:r>
            <a:r>
              <a:rPr lang="en-US" dirty="0" smtClean="0"/>
              <a:t/>
            </a:r>
            <a:br>
              <a:rPr lang="en-US" dirty="0" smtClean="0"/>
            </a:br>
            <a:r>
              <a:rPr lang="en-US" dirty="0" smtClean="0"/>
              <a:t>we </a:t>
            </a:r>
            <a:r>
              <a:rPr lang="en-US" dirty="0"/>
              <a:t>will import them from other Asian countries.</a:t>
            </a:r>
          </a:p>
          <a:p>
            <a:r>
              <a:rPr lang="en-US" dirty="0"/>
              <a:t>The guy who cuts my hair insists </a:t>
            </a:r>
            <a:r>
              <a:rPr lang="en-US" dirty="0" smtClean="0"/>
              <a:t>I </a:t>
            </a:r>
            <a:r>
              <a:rPr lang="en-US" dirty="0"/>
              <a:t>pay him with money.  </a:t>
            </a:r>
            <a:r>
              <a:rPr lang="en-US" dirty="0" smtClean="0"/>
              <a:t/>
            </a:r>
            <a:br>
              <a:rPr lang="en-US" dirty="0" smtClean="0"/>
            </a:br>
            <a:r>
              <a:rPr lang="en-US" dirty="0" smtClean="0"/>
              <a:t>He </a:t>
            </a:r>
            <a:r>
              <a:rPr lang="en-US" dirty="0"/>
              <a:t>refuses to accept as payment a lecture in </a:t>
            </a:r>
            <a:r>
              <a:rPr lang="en-US" dirty="0" smtClean="0"/>
              <a:t>economics. </a:t>
            </a:r>
            <a:endParaRPr lang="en-US" dirty="0"/>
          </a:p>
        </p:txBody>
      </p:sp>
      <p:sp>
        <p:nvSpPr>
          <p:cNvPr id="4" name="Slide Number Placeholder 3"/>
          <p:cNvSpPr>
            <a:spLocks noGrp="1"/>
          </p:cNvSpPr>
          <p:nvPr>
            <p:ph type="sldNum" sz="quarter" idx="12"/>
          </p:nvPr>
        </p:nvSpPr>
        <p:spPr/>
        <p:txBody>
          <a:bodyPr/>
          <a:lstStyle/>
          <a:p>
            <a:fld id="{FE152671-6DA4-4F1E-8F0E-4F16C7DCCEF7}" type="slidenum">
              <a:rPr lang="en-US" smtClean="0"/>
              <a:t>49</a:t>
            </a:fld>
            <a:endParaRPr lang="en-US"/>
          </a:p>
        </p:txBody>
      </p:sp>
    </p:spTree>
    <p:extLst>
      <p:ext uri="{BB962C8B-B14F-4D97-AF65-F5344CB8AC3E}">
        <p14:creationId xmlns:p14="http://schemas.microsoft.com/office/powerpoint/2010/main" val="281830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Autofit/>
          </a:bodyPr>
          <a:lstStyle/>
          <a:p>
            <a:r>
              <a:rPr lang="en-US" sz="3600" dirty="0" smtClean="0"/>
              <a:t>(I) If the economy is in such good shape,</a:t>
            </a:r>
            <a:br>
              <a:rPr lang="en-US" sz="3600" dirty="0" smtClean="0"/>
            </a:br>
            <a:r>
              <a:rPr lang="en-US" sz="3600" dirty="0" smtClean="0"/>
              <a:t>why has there been such discontent?</a:t>
            </a:r>
            <a:endParaRPr lang="en-US" sz="3600" dirty="0"/>
          </a:p>
        </p:txBody>
      </p:sp>
      <p:sp>
        <p:nvSpPr>
          <p:cNvPr id="3" name="Content Placeholder 2"/>
          <p:cNvSpPr>
            <a:spLocks noGrp="1"/>
          </p:cNvSpPr>
          <p:nvPr>
            <p:ph idx="1"/>
          </p:nvPr>
        </p:nvSpPr>
        <p:spPr>
          <a:xfrm>
            <a:off x="2590800" y="2819400"/>
            <a:ext cx="3848100" cy="609599"/>
          </a:xfrm>
        </p:spPr>
        <p:txBody>
          <a:bodyPr/>
          <a:lstStyle/>
          <a:p>
            <a:pPr marL="0" indent="0">
              <a:buNone/>
            </a:pPr>
            <a:r>
              <a:rPr lang="en-US" dirty="0" smtClean="0"/>
              <a:t>An obvious answer:</a:t>
            </a:r>
            <a:endParaRPr lang="en-US" dirty="0"/>
          </a:p>
        </p:txBody>
      </p:sp>
      <p:sp>
        <p:nvSpPr>
          <p:cNvPr id="4" name="Slide Number Placeholder 3"/>
          <p:cNvSpPr>
            <a:spLocks noGrp="1"/>
          </p:cNvSpPr>
          <p:nvPr>
            <p:ph type="sldNum" sz="quarter" idx="12"/>
          </p:nvPr>
        </p:nvSpPr>
        <p:spPr/>
        <p:txBody>
          <a:bodyPr/>
          <a:lstStyle/>
          <a:p>
            <a:fld id="{18677272-7F0D-4D88-A49C-E33188C27637}" type="slidenum">
              <a:rPr lang="en-US" smtClean="0"/>
              <a:t>5</a:t>
            </a:fld>
            <a:endParaRPr lang="en-US"/>
          </a:p>
        </p:txBody>
      </p:sp>
      <p:sp>
        <p:nvSpPr>
          <p:cNvPr id="5" name="Title 1"/>
          <p:cNvSpPr txBox="1">
            <a:spLocks/>
          </p:cNvSpPr>
          <p:nvPr/>
        </p:nvSpPr>
        <p:spPr>
          <a:xfrm>
            <a:off x="304800" y="9982200"/>
            <a:ext cx="86106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T</a:t>
            </a:r>
            <a:r>
              <a:rPr lang="en-US" sz="3200" dirty="0" smtClean="0"/>
              <a:t>he longer-term trend for the </a:t>
            </a:r>
            <a:r>
              <a:rPr lang="en-US" sz="3200" dirty="0"/>
              <a:t>typical American </a:t>
            </a:r>
            <a:r>
              <a:rPr lang="en-US" sz="3200" dirty="0" smtClean="0"/>
              <a:t>has </a:t>
            </a:r>
            <a:r>
              <a:rPr lang="en-US" sz="3200" dirty="0"/>
              <a:t>not </a:t>
            </a:r>
            <a:r>
              <a:rPr lang="en-US" sz="3200" dirty="0" smtClean="0"/>
              <a:t>been good:</a:t>
            </a:r>
            <a:endParaRPr lang="en-US" sz="3200" dirty="0"/>
          </a:p>
        </p:txBody>
      </p:sp>
      <p:sp>
        <p:nvSpPr>
          <p:cNvPr id="6" name="Title 1"/>
          <p:cNvSpPr txBox="1">
            <a:spLocks/>
          </p:cNvSpPr>
          <p:nvPr/>
        </p:nvSpPr>
        <p:spPr>
          <a:xfrm>
            <a:off x="1447800" y="3657600"/>
            <a:ext cx="60198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T</a:t>
            </a:r>
            <a:r>
              <a:rPr lang="en-US" sz="3200" dirty="0" smtClean="0"/>
              <a:t>he longer-term trend for typical Americans has </a:t>
            </a:r>
            <a:r>
              <a:rPr lang="en-US" sz="3200" dirty="0"/>
              <a:t>not </a:t>
            </a:r>
            <a:r>
              <a:rPr lang="en-US" sz="3200" dirty="0" smtClean="0"/>
              <a:t>been good.</a:t>
            </a:r>
            <a:endParaRPr lang="en-US" sz="3200" dirty="0"/>
          </a:p>
        </p:txBody>
      </p:sp>
      <p:sp>
        <p:nvSpPr>
          <p:cNvPr id="7" name="Rectangle 6"/>
          <p:cNvSpPr/>
          <p:nvPr/>
        </p:nvSpPr>
        <p:spPr>
          <a:xfrm>
            <a:off x="228600" y="4876800"/>
            <a:ext cx="8839200" cy="584775"/>
          </a:xfrm>
          <a:prstGeom prst="rect">
            <a:avLst/>
          </a:prstGeom>
        </p:spPr>
        <p:txBody>
          <a:bodyPr wrap="square">
            <a:spAutoFit/>
          </a:bodyPr>
          <a:lstStyle/>
          <a:p>
            <a:pPr algn="ctr"/>
            <a:r>
              <a:rPr lang="en-US" sz="3200" dirty="0" smtClean="0"/>
              <a:t>Since 2000, the gains have gone to those at the top.</a:t>
            </a:r>
            <a:endParaRPr lang="en-US" sz="3200" dirty="0"/>
          </a:p>
        </p:txBody>
      </p:sp>
    </p:spTree>
    <p:extLst>
      <p:ext uri="{BB962C8B-B14F-4D97-AF65-F5344CB8AC3E}">
        <p14:creationId xmlns:p14="http://schemas.microsoft.com/office/powerpoint/2010/main" val="63802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Fallacy #3: </a:t>
            </a:r>
            <a:r>
              <a:rPr lang="en-US" sz="3200" dirty="0"/>
              <a:t>“A trade deficit indicates </a:t>
            </a:r>
            <a:r>
              <a:rPr lang="en-US" sz="3200" dirty="0" smtClean="0"/>
              <a:t/>
            </a:r>
            <a:br>
              <a:rPr lang="en-US" sz="3200" dirty="0" smtClean="0"/>
            </a:br>
            <a:r>
              <a:rPr lang="en-US" sz="3200" dirty="0" smtClean="0"/>
              <a:t>the </a:t>
            </a:r>
            <a:r>
              <a:rPr lang="en-US" sz="3200" dirty="0"/>
              <a:t>absence of a level playing field.” </a:t>
            </a:r>
          </a:p>
        </p:txBody>
      </p:sp>
      <p:sp>
        <p:nvSpPr>
          <p:cNvPr id="3" name="Content Placeholder 2"/>
          <p:cNvSpPr>
            <a:spLocks noGrp="1"/>
          </p:cNvSpPr>
          <p:nvPr>
            <p:ph idx="1"/>
          </p:nvPr>
        </p:nvSpPr>
        <p:spPr>
          <a:xfrm>
            <a:off x="152400" y="1600200"/>
            <a:ext cx="8610600" cy="5105400"/>
          </a:xfrm>
        </p:spPr>
        <p:txBody>
          <a:bodyPr>
            <a:normAutofit fontScale="77500" lnSpcReduction="20000"/>
          </a:bodyPr>
          <a:lstStyle/>
          <a:p>
            <a:pPr marL="57150" indent="0">
              <a:buNone/>
            </a:pPr>
            <a:r>
              <a:rPr lang="en-US" dirty="0" smtClean="0"/>
              <a:t>    Wrong.</a:t>
            </a:r>
            <a:r>
              <a:rPr lang="en-US" sz="600" dirty="0" smtClean="0"/>
              <a:t/>
            </a:r>
            <a:br>
              <a:rPr lang="en-US" sz="600" dirty="0" smtClean="0"/>
            </a:br>
            <a:endParaRPr lang="en-US" sz="600" dirty="0" smtClean="0"/>
          </a:p>
          <a:p>
            <a:r>
              <a:rPr lang="en-US" dirty="0" smtClean="0"/>
              <a:t>There </a:t>
            </a:r>
            <a:r>
              <a:rPr lang="en-US" dirty="0"/>
              <a:t>is no (positive) correlation between countries’ </a:t>
            </a:r>
            <a:r>
              <a:rPr lang="en-US" dirty="0" smtClean="0"/>
              <a:t/>
            </a:r>
            <a:br>
              <a:rPr lang="en-US" dirty="0" smtClean="0"/>
            </a:br>
            <a:r>
              <a:rPr lang="en-US" dirty="0" smtClean="0"/>
              <a:t>tariff </a:t>
            </a:r>
            <a:r>
              <a:rPr lang="en-US" dirty="0"/>
              <a:t>rates and their trade balances</a:t>
            </a:r>
            <a:r>
              <a:rPr lang="en-US" dirty="0" smtClean="0"/>
              <a:t>.  [See Figure 1.]</a:t>
            </a:r>
            <a:r>
              <a:rPr lang="en-US" sz="1000" dirty="0" smtClean="0"/>
              <a:t/>
            </a:r>
            <a:br>
              <a:rPr lang="en-US" sz="1000" dirty="0" smtClean="0"/>
            </a:br>
            <a:endParaRPr lang="en-US" sz="1000" dirty="0"/>
          </a:p>
          <a:p>
            <a:r>
              <a:rPr lang="en-US" dirty="0"/>
              <a:t>Trade deficits are macroeconomic </a:t>
            </a:r>
            <a:r>
              <a:rPr lang="en-US" dirty="0" smtClean="0"/>
              <a:t>phenomena, </a:t>
            </a:r>
          </a:p>
          <a:p>
            <a:pPr lvl="1"/>
            <a:r>
              <a:rPr lang="en-US" dirty="0" smtClean="0"/>
              <a:t>influenced </a:t>
            </a:r>
            <a:r>
              <a:rPr lang="en-US" dirty="0"/>
              <a:t>by national incomes and exchange rates, </a:t>
            </a:r>
            <a:endParaRPr lang="en-US" dirty="0" smtClean="0"/>
          </a:p>
          <a:p>
            <a:pPr lvl="1"/>
            <a:r>
              <a:rPr lang="en-US" dirty="0" smtClean="0"/>
              <a:t>and </a:t>
            </a:r>
            <a:r>
              <a:rPr lang="en-US" dirty="0"/>
              <a:t>determined in a deeper sense by national saving </a:t>
            </a:r>
            <a:r>
              <a:rPr lang="en-US" dirty="0" smtClean="0"/>
              <a:t>&amp; </a:t>
            </a:r>
            <a:r>
              <a:rPr lang="en-US" dirty="0"/>
              <a:t>investment</a:t>
            </a:r>
            <a:r>
              <a:rPr lang="en-US" dirty="0" smtClean="0"/>
              <a:t>.</a:t>
            </a:r>
            <a:r>
              <a:rPr lang="en-US" sz="1000" dirty="0" smtClean="0"/>
              <a:t/>
            </a:r>
            <a:br>
              <a:rPr lang="en-US" sz="1000" dirty="0" smtClean="0"/>
            </a:br>
            <a:endParaRPr lang="en-US" sz="1000" dirty="0"/>
          </a:p>
          <a:p>
            <a:r>
              <a:rPr lang="en-US" dirty="0"/>
              <a:t>The </a:t>
            </a:r>
            <a:r>
              <a:rPr lang="en-US" dirty="0" smtClean="0"/>
              <a:t>US has </a:t>
            </a:r>
            <a:r>
              <a:rPr lang="en-US" dirty="0"/>
              <a:t>run current account deficits since 1982 </a:t>
            </a:r>
            <a:r>
              <a:rPr lang="en-US" dirty="0" smtClean="0"/>
              <a:t/>
            </a:r>
            <a:br>
              <a:rPr lang="en-US" dirty="0" smtClean="0"/>
            </a:br>
            <a:r>
              <a:rPr lang="en-US" dirty="0" smtClean="0"/>
              <a:t>because </a:t>
            </a:r>
            <a:r>
              <a:rPr lang="en-US" dirty="0"/>
              <a:t>national saving </a:t>
            </a:r>
            <a:r>
              <a:rPr lang="en-US" dirty="0" smtClean="0"/>
              <a:t>has </a:t>
            </a:r>
            <a:r>
              <a:rPr lang="en-US" dirty="0"/>
              <a:t>been </a:t>
            </a:r>
            <a:r>
              <a:rPr lang="en-US" dirty="0" smtClean="0"/>
              <a:t>low [</a:t>
            </a:r>
            <a:r>
              <a:rPr lang="en-US" dirty="0"/>
              <a:t>s</a:t>
            </a:r>
            <a:r>
              <a:rPr lang="en-US" dirty="0" smtClean="0"/>
              <a:t>ee Figure 2],</a:t>
            </a:r>
            <a:endParaRPr lang="en-US" dirty="0"/>
          </a:p>
          <a:p>
            <a:pPr lvl="1"/>
            <a:r>
              <a:rPr lang="en-US" dirty="0" smtClean="0"/>
              <a:t>both </a:t>
            </a:r>
            <a:r>
              <a:rPr lang="en-US" dirty="0"/>
              <a:t>low private saving and low public </a:t>
            </a:r>
            <a:r>
              <a:rPr lang="en-US" dirty="0" smtClean="0"/>
              <a:t>saving. </a:t>
            </a:r>
            <a:endParaRPr lang="en-US" dirty="0"/>
          </a:p>
          <a:p>
            <a:pPr lvl="1"/>
            <a:r>
              <a:rPr lang="en-US" dirty="0"/>
              <a:t>The famous twin deficits: </a:t>
            </a:r>
            <a:r>
              <a:rPr lang="en-US" dirty="0" smtClean="0"/>
              <a:t>increase </a:t>
            </a:r>
            <a:r>
              <a:rPr lang="en-US" dirty="0"/>
              <a:t>in the budget deficit leads to an increase in the trade deficit (e.g., 2001-07</a:t>
            </a:r>
            <a:r>
              <a:rPr lang="en-US" dirty="0" smtClean="0"/>
              <a:t>).</a:t>
            </a:r>
            <a:r>
              <a:rPr lang="en-US" sz="1000" dirty="0" smtClean="0"/>
              <a:t/>
            </a:r>
            <a:br>
              <a:rPr lang="en-US" sz="1000" dirty="0" smtClean="0"/>
            </a:br>
            <a:endParaRPr lang="en-US" sz="1000" dirty="0"/>
          </a:p>
          <a:p>
            <a:r>
              <a:rPr lang="en-US" dirty="0"/>
              <a:t>China, Germany, Japan, </a:t>
            </a:r>
            <a:r>
              <a:rPr lang="en-US" dirty="0" smtClean="0"/>
              <a:t>&amp; </a:t>
            </a:r>
            <a:r>
              <a:rPr lang="en-US" dirty="0"/>
              <a:t>South Korea run current account surpluses because they have high national saving rates</a:t>
            </a:r>
            <a:r>
              <a:rPr lang="en-US" dirty="0" smtClean="0"/>
              <a:t>.</a:t>
            </a:r>
            <a:endParaRPr lang="en-US" dirty="0"/>
          </a:p>
        </p:txBody>
      </p:sp>
      <p:sp>
        <p:nvSpPr>
          <p:cNvPr id="5" name="Slide Number Placeholder 4"/>
          <p:cNvSpPr>
            <a:spLocks noGrp="1"/>
          </p:cNvSpPr>
          <p:nvPr>
            <p:ph type="sldNum" sz="quarter" idx="12"/>
          </p:nvPr>
        </p:nvSpPr>
        <p:spPr/>
        <p:txBody>
          <a:bodyPr/>
          <a:lstStyle/>
          <a:p>
            <a:fld id="{FE152671-6DA4-4F1E-8F0E-4F16C7DCCEF7}" type="slidenum">
              <a:rPr lang="en-US" smtClean="0"/>
              <a:t>50</a:t>
            </a:fld>
            <a:endParaRPr lang="en-US"/>
          </a:p>
        </p:txBody>
      </p:sp>
    </p:spTree>
    <p:extLst>
      <p:ext uri="{BB962C8B-B14F-4D97-AF65-F5344CB8AC3E}">
        <p14:creationId xmlns:p14="http://schemas.microsoft.com/office/powerpoint/2010/main" val="123200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067800" cy="1143000"/>
          </a:xfrm>
        </p:spPr>
        <p:txBody>
          <a:bodyPr>
            <a:normAutofit/>
          </a:bodyPr>
          <a:lstStyle/>
          <a:p>
            <a:r>
              <a:rPr lang="en-US" sz="2800" dirty="0" smtClean="0"/>
              <a:t>Fig. 1: High tariffs do not improve a country’s trade balance.</a:t>
            </a: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24517"/>
            <a:ext cx="8671156"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200" y="6412468"/>
            <a:ext cx="8458200" cy="338554"/>
          </a:xfrm>
          <a:prstGeom prst="rect">
            <a:avLst/>
          </a:prstGeom>
        </p:spPr>
        <p:txBody>
          <a:bodyPr wrap="square">
            <a:spAutoFit/>
          </a:bodyPr>
          <a:lstStyle/>
          <a:p>
            <a:r>
              <a:rPr lang="en-US" sz="1600" dirty="0" smtClean="0"/>
              <a:t>Caroline Freund, PIIE, May 8, 2017 </a:t>
            </a:r>
            <a:r>
              <a:rPr lang="en-US" sz="1200" u="sng" dirty="0" smtClean="0"/>
              <a:t>“</a:t>
            </a:r>
            <a:r>
              <a:rPr lang="en-US" sz="1200" u="sng" dirty="0">
                <a:hlinkClick r:id="rId3"/>
              </a:rPr>
              <a:t>Public Comment on Trump Administration Report on Significant Trade </a:t>
            </a:r>
            <a:r>
              <a:rPr lang="en-US" sz="1200" u="sng" dirty="0" smtClean="0">
                <a:hlinkClick r:id="rId3"/>
              </a:rPr>
              <a:t>Deficits</a:t>
            </a:r>
            <a:r>
              <a:rPr lang="en-US" sz="1200" u="sng" dirty="0"/>
              <a:t>.</a:t>
            </a:r>
            <a:r>
              <a:rPr lang="en-US" sz="1200" u="sng" dirty="0" smtClean="0"/>
              <a:t>”</a:t>
            </a:r>
            <a:endParaRPr lang="en-US" sz="1200" u="sng" dirty="0"/>
          </a:p>
        </p:txBody>
      </p:sp>
      <p:sp>
        <p:nvSpPr>
          <p:cNvPr id="5" name="Rectangle 4"/>
          <p:cNvSpPr/>
          <p:nvPr/>
        </p:nvSpPr>
        <p:spPr>
          <a:xfrm>
            <a:off x="304800" y="1295400"/>
            <a:ext cx="8686800" cy="369332"/>
          </a:xfrm>
          <a:prstGeom prst="rect">
            <a:avLst/>
          </a:prstGeom>
          <a:solidFill>
            <a:schemeClr val="bg1"/>
          </a:solidFill>
        </p:spPr>
        <p:txBody>
          <a:bodyPr wrap="square">
            <a:spAutoFit/>
          </a:bodyPr>
          <a:lstStyle/>
          <a:p>
            <a:r>
              <a:rPr lang="en-US" dirty="0" smtClean="0"/>
              <a:t>  Average applied tariffs and average trade balances from 2012 to 2015 for 183 countries</a:t>
            </a:r>
            <a:endParaRPr lang="en-US" dirty="0"/>
          </a:p>
        </p:txBody>
      </p:sp>
      <p:sp>
        <p:nvSpPr>
          <p:cNvPr id="3" name="Slide Number Placeholder 2"/>
          <p:cNvSpPr>
            <a:spLocks noGrp="1"/>
          </p:cNvSpPr>
          <p:nvPr>
            <p:ph type="sldNum" sz="quarter" idx="12"/>
          </p:nvPr>
        </p:nvSpPr>
        <p:spPr/>
        <p:txBody>
          <a:bodyPr/>
          <a:lstStyle/>
          <a:p>
            <a:fld id="{FE152671-6DA4-4F1E-8F0E-4F16C7DCCEF7}" type="slidenum">
              <a:rPr lang="en-US" smtClean="0"/>
              <a:t>51</a:t>
            </a:fld>
            <a:endParaRPr lang="en-US"/>
          </a:p>
        </p:txBody>
      </p:sp>
      <p:cxnSp>
        <p:nvCxnSpPr>
          <p:cNvPr id="7" name="Straight Arrow Connector 6"/>
          <p:cNvCxnSpPr/>
          <p:nvPr/>
        </p:nvCxnSpPr>
        <p:spPr>
          <a:xfrm>
            <a:off x="1828800" y="3505200"/>
            <a:ext cx="5715000" cy="5334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108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9067800" cy="1143000"/>
          </a:xfrm>
        </p:spPr>
        <p:txBody>
          <a:bodyPr>
            <a:normAutofit/>
          </a:bodyPr>
          <a:lstStyle/>
          <a:p>
            <a:r>
              <a:rPr lang="en-US" sz="2800" dirty="0" smtClean="0"/>
              <a:t>Fig. 2: Current account ≡ national saving - investment</a:t>
            </a:r>
            <a:endParaRPr lang="en-US" sz="2800" dirty="0"/>
          </a:p>
        </p:txBody>
      </p:sp>
      <p:pic>
        <p:nvPicPr>
          <p:cNvPr id="4" name="Content Placeholder 3" descr="http://ei.marketwatch.com/Multimedia/2017/04/21/Photos/MG/MW-FK945_saving_20170421103840_MG.jpg?uuid=3678601e-26a0-11e7-b765-001cc448aed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7391400" cy="4754563"/>
          </a:xfrm>
          <a:prstGeom prst="rect">
            <a:avLst/>
          </a:prstGeom>
          <a:noFill/>
          <a:ln>
            <a:noFill/>
          </a:ln>
        </p:spPr>
      </p:pic>
      <p:sp>
        <p:nvSpPr>
          <p:cNvPr id="5" name="Rectangle 4"/>
          <p:cNvSpPr/>
          <p:nvPr/>
        </p:nvSpPr>
        <p:spPr>
          <a:xfrm>
            <a:off x="1600200" y="6197025"/>
            <a:ext cx="5943600" cy="584775"/>
          </a:xfrm>
          <a:prstGeom prst="rect">
            <a:avLst/>
          </a:prstGeom>
        </p:spPr>
        <p:txBody>
          <a:bodyPr wrap="square">
            <a:spAutoFit/>
          </a:bodyPr>
          <a:lstStyle/>
          <a:p>
            <a:pPr algn="ctr" fontAlgn="base"/>
            <a:r>
              <a:rPr lang="en-US" sz="1600" dirty="0"/>
              <a:t>Jeff Sachs, “Opinion: What Trump doesn’t get about the link between U.S. savings and trade deficits,“  </a:t>
            </a:r>
            <a:r>
              <a:rPr lang="en-US" sz="1600" i="1" dirty="0" err="1"/>
              <a:t>Marketwatch</a:t>
            </a:r>
            <a:r>
              <a:rPr lang="en-US" sz="1600" dirty="0"/>
              <a:t>, April 21, 2017.</a:t>
            </a:r>
            <a:endParaRPr lang="en-US" sz="1600" b="1" dirty="0"/>
          </a:p>
        </p:txBody>
      </p:sp>
      <p:sp>
        <p:nvSpPr>
          <p:cNvPr id="6" name="Slide Number Placeholder 5"/>
          <p:cNvSpPr>
            <a:spLocks noGrp="1"/>
          </p:cNvSpPr>
          <p:nvPr>
            <p:ph type="sldNum" sz="quarter" idx="12"/>
          </p:nvPr>
        </p:nvSpPr>
        <p:spPr/>
        <p:txBody>
          <a:bodyPr/>
          <a:lstStyle/>
          <a:p>
            <a:fld id="{FE152671-6DA4-4F1E-8F0E-4F16C7DCCEF7}" type="slidenum">
              <a:rPr lang="en-US" smtClean="0"/>
              <a:t>52</a:t>
            </a:fld>
            <a:endParaRPr lang="en-US"/>
          </a:p>
        </p:txBody>
      </p:sp>
      <p:cxnSp>
        <p:nvCxnSpPr>
          <p:cNvPr id="9" name="Straight Arrow Connector 8"/>
          <p:cNvCxnSpPr/>
          <p:nvPr/>
        </p:nvCxnSpPr>
        <p:spPr>
          <a:xfrm>
            <a:off x="2057400" y="3124200"/>
            <a:ext cx="3810000" cy="1676400"/>
          </a:xfrm>
          <a:prstGeom prst="straightConnector1">
            <a:avLst/>
          </a:prstGeom>
          <a:ln w="57150">
            <a:solidFill>
              <a:srgbClr val="FF006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773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Autofit/>
          </a:bodyPr>
          <a:lstStyle/>
          <a:p>
            <a:r>
              <a:rPr lang="en-US" sz="3200" b="1" dirty="0" smtClean="0"/>
              <a:t>Fallacy #4: </a:t>
            </a:r>
            <a:r>
              <a:rPr lang="en-US" sz="3200" dirty="0" smtClean="0"/>
              <a:t/>
            </a:r>
            <a:br>
              <a:rPr lang="en-US" sz="3200" dirty="0" smtClean="0"/>
            </a:br>
            <a:r>
              <a:rPr lang="en-US" sz="3200" dirty="0" smtClean="0"/>
              <a:t>“</a:t>
            </a:r>
            <a:r>
              <a:rPr lang="en-US" sz="3200" dirty="0"/>
              <a:t>Trade deficits are bad, subtracting from </a:t>
            </a:r>
            <a:r>
              <a:rPr lang="en-US" sz="3200" dirty="0" smtClean="0"/>
              <a:t>growth.  Cut the </a:t>
            </a:r>
            <a:r>
              <a:rPr lang="en-US" sz="3200" dirty="0"/>
              <a:t>trade deficit </a:t>
            </a:r>
            <a:r>
              <a:rPr lang="en-US" sz="3200" dirty="0" smtClean="0"/>
              <a:t>to add </a:t>
            </a:r>
            <a:r>
              <a:rPr lang="en-US" sz="3200" dirty="0"/>
              <a:t>to </a:t>
            </a:r>
            <a:r>
              <a:rPr lang="en-US" sz="3200" dirty="0" smtClean="0"/>
              <a:t>GDP </a:t>
            </a:r>
            <a:r>
              <a:rPr lang="en-US" sz="3200" dirty="0"/>
              <a:t>&amp;</a:t>
            </a:r>
            <a:r>
              <a:rPr lang="en-US" sz="3200" dirty="0" smtClean="0"/>
              <a:t> create </a:t>
            </a:r>
            <a:r>
              <a:rPr lang="en-US" sz="3200" dirty="0"/>
              <a:t>jobs.” </a:t>
            </a:r>
          </a:p>
        </p:txBody>
      </p:sp>
      <p:sp>
        <p:nvSpPr>
          <p:cNvPr id="3" name="Content Placeholder 2"/>
          <p:cNvSpPr>
            <a:spLocks noGrp="1"/>
          </p:cNvSpPr>
          <p:nvPr>
            <p:ph idx="1"/>
          </p:nvPr>
        </p:nvSpPr>
        <p:spPr>
          <a:xfrm>
            <a:off x="152400" y="1905000"/>
            <a:ext cx="8763000" cy="5181600"/>
          </a:xfrm>
        </p:spPr>
        <p:txBody>
          <a:bodyPr>
            <a:normAutofit fontScale="77500" lnSpcReduction="20000"/>
          </a:bodyPr>
          <a:lstStyle/>
          <a:p>
            <a:r>
              <a:rPr lang="en-US" dirty="0"/>
              <a:t>Well, not </a:t>
            </a:r>
            <a:r>
              <a:rPr lang="en-US" i="1" dirty="0"/>
              <a:t>always</a:t>
            </a:r>
            <a:r>
              <a:rPr lang="en-US" dirty="0"/>
              <a:t> wrong.   </a:t>
            </a:r>
          </a:p>
          <a:p>
            <a:pPr lvl="1"/>
            <a:r>
              <a:rPr lang="en-US" dirty="0"/>
              <a:t>An export </a:t>
            </a:r>
            <a:r>
              <a:rPr lang="en-US" dirty="0" smtClean="0"/>
              <a:t>boost when </a:t>
            </a:r>
            <a:r>
              <a:rPr lang="en-US" dirty="0"/>
              <a:t>there is excess capacity in the economy </a:t>
            </a:r>
            <a:br>
              <a:rPr lang="en-US" dirty="0"/>
            </a:br>
            <a:r>
              <a:rPr lang="en-US" dirty="0" smtClean="0"/>
              <a:t>can add </a:t>
            </a:r>
            <a:r>
              <a:rPr lang="en-US" dirty="0"/>
              <a:t>nicely to output </a:t>
            </a:r>
            <a:r>
              <a:rPr lang="en-US" dirty="0" smtClean="0"/>
              <a:t>&amp; </a:t>
            </a:r>
            <a:r>
              <a:rPr lang="en-US" dirty="0"/>
              <a:t>employment</a:t>
            </a:r>
            <a:r>
              <a:rPr lang="en-US" dirty="0" smtClean="0"/>
              <a:t>.  (We are no longer there.)</a:t>
            </a:r>
            <a:endParaRPr lang="en-US" dirty="0"/>
          </a:p>
          <a:p>
            <a:pPr lvl="1"/>
            <a:r>
              <a:rPr lang="en-US" dirty="0"/>
              <a:t>Also chronic current account deficits imply rising international </a:t>
            </a:r>
            <a:r>
              <a:rPr lang="en-US" dirty="0" smtClean="0"/>
              <a:t>debt</a:t>
            </a:r>
          </a:p>
          <a:p>
            <a:pPr lvl="2"/>
            <a:r>
              <a:rPr lang="en-US" sz="2600" dirty="0" smtClean="0"/>
              <a:t>which</a:t>
            </a:r>
            <a:r>
              <a:rPr lang="en-US" sz="2600" dirty="0"/>
              <a:t>, for normal countries, eventually </a:t>
            </a:r>
            <a:r>
              <a:rPr lang="en-US" sz="2600" dirty="0" smtClean="0"/>
              <a:t>impairs </a:t>
            </a:r>
            <a:r>
              <a:rPr lang="en-US" sz="2600" dirty="0"/>
              <a:t>creditworthiness</a:t>
            </a:r>
            <a:r>
              <a:rPr lang="en-US" sz="2600" dirty="0" smtClean="0"/>
              <a:t>.</a:t>
            </a:r>
            <a:r>
              <a:rPr lang="en-US" sz="700" dirty="0" smtClean="0"/>
              <a:t/>
            </a:r>
            <a:br>
              <a:rPr lang="en-US" sz="700" dirty="0" smtClean="0"/>
            </a:br>
            <a:r>
              <a:rPr lang="en-US" sz="700" dirty="0" smtClean="0"/>
              <a:t/>
            </a:r>
            <a:br>
              <a:rPr lang="en-US" sz="700" dirty="0" smtClean="0"/>
            </a:br>
            <a:endParaRPr lang="en-US" sz="700" dirty="0"/>
          </a:p>
          <a:p>
            <a:r>
              <a:rPr lang="en-US" dirty="0"/>
              <a:t>But trade deficits are not always bad news </a:t>
            </a:r>
            <a:r>
              <a:rPr lang="en-US" dirty="0" smtClean="0"/>
              <a:t/>
            </a:r>
            <a:br>
              <a:rPr lang="en-US" dirty="0" smtClean="0"/>
            </a:br>
            <a:r>
              <a:rPr lang="en-US" dirty="0" smtClean="0"/>
              <a:t>and </a:t>
            </a:r>
            <a:r>
              <a:rPr lang="en-US" dirty="0"/>
              <a:t>trade surpluses are not always good news:</a:t>
            </a:r>
          </a:p>
          <a:p>
            <a:pPr lvl="1"/>
            <a:r>
              <a:rPr lang="en-US" dirty="0"/>
              <a:t>E.g., the rise in the trade deficit in the late 1990s </a:t>
            </a:r>
            <a:r>
              <a:rPr lang="en-US" dirty="0" smtClean="0"/>
              <a:t>(post-NAFTA)</a:t>
            </a:r>
            <a:br>
              <a:rPr lang="en-US" dirty="0" smtClean="0"/>
            </a:br>
            <a:r>
              <a:rPr lang="en-US" dirty="0" smtClean="0"/>
              <a:t>accompanied </a:t>
            </a:r>
            <a:r>
              <a:rPr lang="en-US" dirty="0"/>
              <a:t>the longest US economic expansion on </a:t>
            </a:r>
            <a:r>
              <a:rPr lang="en-US" dirty="0" smtClean="0"/>
              <a:t>record.</a:t>
            </a:r>
          </a:p>
          <a:p>
            <a:pPr lvl="2"/>
            <a:r>
              <a:rPr lang="en-US" sz="2600" dirty="0" smtClean="0"/>
              <a:t>Originating </a:t>
            </a:r>
            <a:r>
              <a:rPr lang="en-US" sz="2600" dirty="0"/>
              <a:t>in an investment </a:t>
            </a:r>
            <a:r>
              <a:rPr lang="en-US" sz="2600" dirty="0" smtClean="0"/>
              <a:t>boom,</a:t>
            </a:r>
          </a:p>
          <a:p>
            <a:pPr lvl="2"/>
            <a:r>
              <a:rPr lang="en-US" sz="2600" dirty="0"/>
              <a:t>i</a:t>
            </a:r>
            <a:r>
              <a:rPr lang="en-US" sz="2600" dirty="0" smtClean="0"/>
              <a:t>t brought unemployment </a:t>
            </a:r>
            <a:r>
              <a:rPr lang="en-US" sz="2600" dirty="0"/>
              <a:t>as low as 3.8% by </a:t>
            </a:r>
            <a:r>
              <a:rPr lang="en-US" sz="2600" dirty="0" smtClean="0"/>
              <a:t>2000, </a:t>
            </a:r>
            <a:br>
              <a:rPr lang="en-US" sz="2600" dirty="0" smtClean="0"/>
            </a:br>
            <a:r>
              <a:rPr lang="en-US" sz="2600" dirty="0" smtClean="0"/>
              <a:t>with </a:t>
            </a:r>
            <a:r>
              <a:rPr lang="en-US" sz="2600" dirty="0"/>
              <a:t>rising real wages </a:t>
            </a:r>
            <a:r>
              <a:rPr lang="en-US" sz="2600" dirty="0" smtClean="0"/>
              <a:t>&amp; </a:t>
            </a:r>
            <a:r>
              <a:rPr lang="en-US" sz="2600" dirty="0"/>
              <a:t>incomes for the median </a:t>
            </a:r>
            <a:r>
              <a:rPr lang="en-US" sz="2600" dirty="0" smtClean="0"/>
              <a:t>family.</a:t>
            </a:r>
            <a:endParaRPr lang="en-US" sz="2600" dirty="0"/>
          </a:p>
          <a:p>
            <a:pPr lvl="1"/>
            <a:r>
              <a:rPr lang="en-US" dirty="0"/>
              <a:t>Conversely, </a:t>
            </a:r>
            <a:r>
              <a:rPr lang="en-US" dirty="0" smtClean="0"/>
              <a:t>a sudden </a:t>
            </a:r>
            <a:r>
              <a:rPr lang="en-US" dirty="0"/>
              <a:t>trade balance </a:t>
            </a:r>
            <a:r>
              <a:rPr lang="en-US" dirty="0" smtClean="0"/>
              <a:t>rise is usually due </a:t>
            </a:r>
            <a:r>
              <a:rPr lang="en-US" dirty="0"/>
              <a:t>to </a:t>
            </a:r>
            <a:r>
              <a:rPr lang="en-US" dirty="0" smtClean="0"/>
              <a:t>recession.  </a:t>
            </a:r>
          </a:p>
          <a:p>
            <a:pPr lvl="2"/>
            <a:r>
              <a:rPr lang="en-US" sz="2600" dirty="0" smtClean="0"/>
              <a:t>E.g</a:t>
            </a:r>
            <a:r>
              <a:rPr lang="en-US" sz="2600" dirty="0"/>
              <a:t>., the US deficit fell by half in 2009</a:t>
            </a:r>
            <a:r>
              <a:rPr lang="en-US" sz="2600" dirty="0" smtClean="0"/>
              <a:t>.   [See Figure 3.]</a:t>
            </a:r>
            <a:endParaRPr lang="en-US" sz="2600" dirty="0"/>
          </a:p>
        </p:txBody>
      </p:sp>
      <p:sp>
        <p:nvSpPr>
          <p:cNvPr id="4" name="Slide Number Placeholder 3"/>
          <p:cNvSpPr>
            <a:spLocks noGrp="1"/>
          </p:cNvSpPr>
          <p:nvPr>
            <p:ph type="sldNum" sz="quarter" idx="12"/>
          </p:nvPr>
        </p:nvSpPr>
        <p:spPr/>
        <p:txBody>
          <a:bodyPr/>
          <a:lstStyle/>
          <a:p>
            <a:fld id="{FE152671-6DA4-4F1E-8F0E-4F16C7DCCEF7}" type="slidenum">
              <a:rPr lang="en-US" smtClean="0"/>
              <a:t>53</a:t>
            </a:fld>
            <a:endParaRPr lang="en-US" dirty="0"/>
          </a:p>
        </p:txBody>
      </p:sp>
    </p:spTree>
    <p:extLst>
      <p:ext uri="{BB962C8B-B14F-4D97-AF65-F5344CB8AC3E}">
        <p14:creationId xmlns:p14="http://schemas.microsoft.com/office/powerpoint/2010/main" val="86734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fontScale="90000"/>
          </a:bodyPr>
          <a:lstStyle/>
          <a:p>
            <a:r>
              <a:rPr lang="en-US" sz="3100" dirty="0" smtClean="0"/>
              <a:t>Figure 3: The </a:t>
            </a:r>
            <a:r>
              <a:rPr lang="en-US" sz="3100" dirty="0"/>
              <a:t>trade balance </a:t>
            </a:r>
            <a:r>
              <a:rPr lang="en-US" sz="3100" dirty="0" smtClean="0"/>
              <a:t>need </a:t>
            </a:r>
            <a:r>
              <a:rPr lang="en-US" sz="3100" dirty="0"/>
              <a:t>not </a:t>
            </a:r>
            <a:r>
              <a:rPr lang="en-US" sz="3100" dirty="0" smtClean="0"/>
              <a:t>add </a:t>
            </a:r>
            <a:r>
              <a:rPr lang="en-US" sz="3100" dirty="0"/>
              <a:t>to growth.  </a:t>
            </a:r>
            <a:r>
              <a:rPr lang="en-US" sz="900" dirty="0" smtClean="0"/>
              <a:t/>
            </a:r>
            <a:br>
              <a:rPr lang="en-US" sz="900" dirty="0" smtClean="0"/>
            </a:br>
            <a:r>
              <a:rPr lang="en-US" sz="900" dirty="0" smtClean="0"/>
              <a:t/>
            </a:r>
            <a:br>
              <a:rPr lang="en-US" sz="900" dirty="0" smtClean="0"/>
            </a:br>
            <a:r>
              <a:rPr lang="en-US" sz="3100" dirty="0" smtClean="0"/>
              <a:t>Indeed </a:t>
            </a:r>
            <a:r>
              <a:rPr lang="en-US" sz="3100" dirty="0"/>
              <a:t>the balance “improves” in recessions like 2007-09</a:t>
            </a:r>
            <a:r>
              <a:rPr lang="en-US" sz="3100" dirty="0" smtClean="0"/>
              <a:t>.</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585581"/>
            <a:ext cx="6400800" cy="4626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6367046"/>
            <a:ext cx="8763000" cy="338554"/>
          </a:xfrm>
          <a:prstGeom prst="rect">
            <a:avLst/>
          </a:prstGeom>
        </p:spPr>
        <p:txBody>
          <a:bodyPr wrap="square">
            <a:spAutoFit/>
          </a:bodyPr>
          <a:lstStyle/>
          <a:p>
            <a:r>
              <a:rPr lang="en-US" sz="1600" dirty="0"/>
              <a:t>From: Menzie Chinn &amp; Michael Klein, “Is the Trade Deficit a Drag on Growth?” </a:t>
            </a:r>
            <a:r>
              <a:rPr lang="en-US" sz="1600" i="1" dirty="0" err="1"/>
              <a:t>Econofact</a:t>
            </a:r>
            <a:r>
              <a:rPr lang="en-US" sz="1600" dirty="0"/>
              <a:t>, Jan.20, </a:t>
            </a:r>
            <a:r>
              <a:rPr lang="en-US" sz="1600" dirty="0" smtClean="0"/>
              <a:t>2017</a:t>
            </a:r>
            <a:endParaRPr lang="en-US" dirty="0"/>
          </a:p>
        </p:txBody>
      </p:sp>
      <p:cxnSp>
        <p:nvCxnSpPr>
          <p:cNvPr id="6" name="Straight Arrow Connector 5"/>
          <p:cNvCxnSpPr/>
          <p:nvPr/>
        </p:nvCxnSpPr>
        <p:spPr>
          <a:xfrm>
            <a:off x="4191000" y="3505200"/>
            <a:ext cx="533400" cy="19812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962400" y="2819400"/>
            <a:ext cx="762000" cy="2209800"/>
          </a:xfrm>
          <a:prstGeom prst="straightConnector1">
            <a:avLst/>
          </a:prstGeom>
          <a:ln w="57150">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p:txBody>
          <a:bodyPr/>
          <a:lstStyle/>
          <a:p>
            <a:fld id="{FE152671-6DA4-4F1E-8F0E-4F16C7DCCEF7}" type="slidenum">
              <a:rPr lang="en-US" smtClean="0"/>
              <a:t>54</a:t>
            </a:fld>
            <a:endParaRPr lang="en-US"/>
          </a:p>
        </p:txBody>
      </p:sp>
    </p:spTree>
    <p:extLst>
      <p:ext uri="{BB962C8B-B14F-4D97-AF65-F5344CB8AC3E}">
        <p14:creationId xmlns:p14="http://schemas.microsoft.com/office/powerpoint/2010/main" val="56676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782762"/>
          </a:xfrm>
        </p:spPr>
        <p:txBody>
          <a:bodyPr>
            <a:normAutofit fontScale="90000"/>
          </a:bodyPr>
          <a:lstStyle/>
          <a:p>
            <a:pPr lvl="0"/>
            <a:r>
              <a:rPr lang="en-US" sz="3600" b="1" dirty="0" smtClean="0"/>
              <a:t>Fallacy #5: </a:t>
            </a:r>
            <a:r>
              <a:rPr lang="en-US" sz="3600" dirty="0" smtClean="0"/>
              <a:t>“Trade explains the </a:t>
            </a:r>
            <a:r>
              <a:rPr lang="en-US" sz="3600" dirty="0"/>
              <a:t>stagnation </a:t>
            </a:r>
            <a:r>
              <a:rPr lang="en-US" sz="3600" dirty="0" smtClean="0"/>
              <a:t/>
            </a:r>
            <a:br>
              <a:rPr lang="en-US" sz="3600" dirty="0" smtClean="0"/>
            </a:br>
            <a:r>
              <a:rPr lang="en-US" sz="3600" dirty="0" smtClean="0"/>
              <a:t>in US median </a:t>
            </a:r>
            <a:r>
              <a:rPr lang="en-US" sz="3600" dirty="0"/>
              <a:t>family income </a:t>
            </a:r>
            <a:r>
              <a:rPr lang="en-US" sz="3600" dirty="0" smtClean="0"/>
              <a:t>since </a:t>
            </a:r>
            <a:r>
              <a:rPr lang="en-US" sz="3600" dirty="0"/>
              <a:t>2001.  </a:t>
            </a:r>
            <a:r>
              <a:rPr lang="en-US" sz="3600" dirty="0" smtClean="0"/>
              <a:t/>
            </a:r>
            <a:br>
              <a:rPr lang="en-US" sz="3600" dirty="0" smtClean="0"/>
            </a:br>
            <a:r>
              <a:rPr lang="en-US" sz="3600" dirty="0" smtClean="0"/>
              <a:t>An </a:t>
            </a:r>
            <a:r>
              <a:rPr lang="en-US" sz="3600" dirty="0"/>
              <a:t>aggressive trade policy would reduce inequality</a:t>
            </a:r>
            <a:r>
              <a:rPr lang="en-US" sz="3600" dirty="0" smtClean="0"/>
              <a:t>.”</a:t>
            </a:r>
            <a:endParaRPr lang="en-US" dirty="0"/>
          </a:p>
        </p:txBody>
      </p:sp>
      <p:sp>
        <p:nvSpPr>
          <p:cNvPr id="3" name="Content Placeholder 2"/>
          <p:cNvSpPr>
            <a:spLocks noGrp="1"/>
          </p:cNvSpPr>
          <p:nvPr>
            <p:ph idx="1"/>
          </p:nvPr>
        </p:nvSpPr>
        <p:spPr>
          <a:xfrm>
            <a:off x="76200" y="2209801"/>
            <a:ext cx="8991600" cy="5257799"/>
          </a:xfrm>
        </p:spPr>
        <p:txBody>
          <a:bodyPr>
            <a:normAutofit fontScale="47500" lnSpcReduction="20000"/>
          </a:bodyPr>
          <a:lstStyle/>
          <a:p>
            <a:pPr marL="0" indent="0">
              <a:buNone/>
            </a:pPr>
            <a:r>
              <a:rPr lang="en-US" sz="5900" dirty="0"/>
              <a:t>Probably wrong</a:t>
            </a:r>
            <a:r>
              <a:rPr lang="en-US" sz="5900" dirty="0" smtClean="0"/>
              <a:t>.</a:t>
            </a:r>
            <a:r>
              <a:rPr lang="en-US" sz="1100" dirty="0" smtClean="0"/>
              <a:t/>
            </a:r>
            <a:br>
              <a:rPr lang="en-US" sz="1100" dirty="0" smtClean="0"/>
            </a:br>
            <a:endParaRPr lang="en-US" sz="1100" dirty="0" smtClean="0"/>
          </a:p>
          <a:p>
            <a:r>
              <a:rPr lang="en-US" sz="5900" dirty="0" smtClean="0"/>
              <a:t>Yes, imports create </a:t>
            </a:r>
            <a:r>
              <a:rPr lang="en-US" sz="5900" dirty="0"/>
              <a:t>both winners and losers</a:t>
            </a:r>
            <a:r>
              <a:rPr lang="en-US" sz="5900" dirty="0" smtClean="0"/>
              <a:t>.</a:t>
            </a:r>
            <a:r>
              <a:rPr lang="en-US" sz="1100" dirty="0" smtClean="0"/>
              <a:t/>
            </a:r>
            <a:br>
              <a:rPr lang="en-US" sz="1100" dirty="0" smtClean="0"/>
            </a:br>
            <a:r>
              <a:rPr lang="en-US" sz="1100" dirty="0" smtClean="0"/>
              <a:t>  </a:t>
            </a:r>
            <a:endParaRPr lang="en-US" sz="1100" dirty="0"/>
          </a:p>
          <a:p>
            <a:pPr lvl="1"/>
            <a:r>
              <a:rPr lang="en-US" sz="4600" dirty="0"/>
              <a:t>So do all </a:t>
            </a:r>
            <a:r>
              <a:rPr lang="en-US" sz="4600" dirty="0" smtClean="0"/>
              <a:t>changes. </a:t>
            </a:r>
            <a:r>
              <a:rPr lang="en-US" sz="4600" i="1" dirty="0"/>
              <a:t> </a:t>
            </a:r>
            <a:r>
              <a:rPr lang="en-US" sz="4600" i="1" dirty="0" smtClean="0"/>
              <a:t> Keeping </a:t>
            </a:r>
            <a:r>
              <a:rPr lang="en-US" sz="4600" i="1" dirty="0"/>
              <a:t>out</a:t>
            </a:r>
            <a:r>
              <a:rPr lang="en-US" sz="4600" dirty="0"/>
              <a:t> </a:t>
            </a:r>
            <a:r>
              <a:rPr lang="en-US" sz="4600" dirty="0" smtClean="0"/>
              <a:t>imports does too.</a:t>
            </a:r>
            <a:r>
              <a:rPr lang="en-US" sz="1700" dirty="0" smtClean="0"/>
              <a:t/>
            </a:r>
            <a:br>
              <a:rPr lang="en-US" sz="1700" dirty="0" smtClean="0"/>
            </a:br>
            <a:endParaRPr lang="en-US" sz="1700" dirty="0"/>
          </a:p>
          <a:p>
            <a:pPr lvl="1"/>
            <a:r>
              <a:rPr lang="en-US" sz="4600" dirty="0" smtClean="0"/>
              <a:t>Take </a:t>
            </a:r>
            <a:r>
              <a:rPr lang="en-US" sz="4600" dirty="0"/>
              <a:t>the example of Trump </a:t>
            </a:r>
            <a:r>
              <a:rPr lang="en-US" sz="4600" dirty="0" smtClean="0"/>
              <a:t>moves </a:t>
            </a:r>
            <a:r>
              <a:rPr lang="en-US" sz="4600" dirty="0"/>
              <a:t>against imports of steel</a:t>
            </a:r>
            <a:r>
              <a:rPr lang="en-US" sz="3800" dirty="0"/>
              <a:t> </a:t>
            </a:r>
            <a:r>
              <a:rPr lang="en-US" sz="3800" dirty="0" smtClean="0"/>
              <a:t>&amp; </a:t>
            </a:r>
            <a:r>
              <a:rPr lang="en-US" sz="4600" dirty="0" smtClean="0"/>
              <a:t>aluminum.</a:t>
            </a:r>
          </a:p>
          <a:p>
            <a:pPr lvl="2"/>
            <a:r>
              <a:rPr lang="en-US" sz="4200" dirty="0"/>
              <a:t>E</a:t>
            </a:r>
            <a:r>
              <a:rPr lang="en-US" sz="4200" dirty="0" smtClean="0"/>
              <a:t>ven ignoring the flimsy national </a:t>
            </a:r>
            <a:r>
              <a:rPr lang="en-US" sz="4200" dirty="0"/>
              <a:t>security claim (under Section 232</a:t>
            </a:r>
            <a:r>
              <a:rPr lang="en-US" sz="4200" dirty="0" smtClean="0"/>
              <a:t>),</a:t>
            </a:r>
          </a:p>
          <a:p>
            <a:pPr lvl="2"/>
            <a:r>
              <a:rPr lang="en-US" sz="4400" dirty="0" smtClean="0"/>
              <a:t>loss </a:t>
            </a:r>
            <a:r>
              <a:rPr lang="en-US" sz="4400" dirty="0"/>
              <a:t>of </a:t>
            </a:r>
            <a:r>
              <a:rPr lang="en-US" sz="4400" dirty="0" smtClean="0"/>
              <a:t>these imports </a:t>
            </a:r>
            <a:r>
              <a:rPr lang="en-US" sz="4400" dirty="0"/>
              <a:t>would raise costs </a:t>
            </a:r>
            <a:r>
              <a:rPr lang="en-US" sz="4400" dirty="0" smtClean="0"/>
              <a:t>to </a:t>
            </a:r>
            <a:r>
              <a:rPr lang="en-US" sz="4400" dirty="0"/>
              <a:t>US manufacturers that use </a:t>
            </a:r>
            <a:r>
              <a:rPr lang="en-US" sz="4400" dirty="0" smtClean="0"/>
              <a:t>the </a:t>
            </a:r>
            <a:r>
              <a:rPr lang="en-US" sz="4400" dirty="0"/>
              <a:t>products as inputs (such as autos).  </a:t>
            </a:r>
            <a:r>
              <a:rPr lang="en-US" sz="4400" dirty="0" smtClean="0"/>
              <a:t>This </a:t>
            </a:r>
            <a:r>
              <a:rPr lang="en-US" sz="4400" dirty="0"/>
              <a:t>would both raise the cost of living at home and make US exports less competitive </a:t>
            </a:r>
            <a:r>
              <a:rPr lang="en-US" sz="4400" dirty="0" smtClean="0"/>
              <a:t>abroad.</a:t>
            </a:r>
            <a:r>
              <a:rPr lang="en-US" sz="1700" dirty="0" smtClean="0"/>
              <a:t/>
            </a:r>
            <a:br>
              <a:rPr lang="en-US" sz="1700" dirty="0" smtClean="0"/>
            </a:br>
            <a:r>
              <a:rPr lang="en-US" sz="1700" dirty="0" smtClean="0"/>
              <a:t> </a:t>
            </a:r>
          </a:p>
          <a:p>
            <a:pPr lvl="1"/>
            <a:r>
              <a:rPr lang="en-US" sz="4800" dirty="0" smtClean="0"/>
              <a:t>Further costs of import protection: We would lose exports through</a:t>
            </a:r>
          </a:p>
          <a:p>
            <a:pPr lvl="2"/>
            <a:r>
              <a:rPr lang="en-US" sz="4400" dirty="0" smtClean="0"/>
              <a:t>(</a:t>
            </a:r>
            <a:r>
              <a:rPr lang="en-US" sz="4400" dirty="0"/>
              <a:t>1) foreign loss of dollar earnings with which to buy goods from us, </a:t>
            </a:r>
            <a:endParaRPr lang="en-US" sz="4400" dirty="0" smtClean="0"/>
          </a:p>
          <a:p>
            <a:pPr lvl="2"/>
            <a:r>
              <a:rPr lang="en-US" sz="4400" dirty="0" smtClean="0"/>
              <a:t>(</a:t>
            </a:r>
            <a:r>
              <a:rPr lang="en-US" sz="4400" dirty="0"/>
              <a:t>2) dollar appreciation, </a:t>
            </a:r>
            <a:r>
              <a:rPr lang="en-US" sz="4400" dirty="0" smtClean="0"/>
              <a:t>and  </a:t>
            </a:r>
          </a:p>
          <a:p>
            <a:pPr lvl="2"/>
            <a:r>
              <a:rPr lang="en-US" sz="4400" dirty="0" smtClean="0"/>
              <a:t>(</a:t>
            </a:r>
            <a:r>
              <a:rPr lang="en-US" sz="4400" dirty="0"/>
              <a:t>3) foreign retaliation against US products</a:t>
            </a:r>
            <a:r>
              <a:rPr lang="en-US" sz="4400" dirty="0" smtClean="0"/>
              <a:t>.</a:t>
            </a:r>
            <a:r>
              <a:rPr lang="en-US" sz="2500" dirty="0" smtClean="0"/>
              <a:t/>
            </a:r>
            <a:br>
              <a:rPr lang="en-US" sz="2500" dirty="0" smtClean="0"/>
            </a:br>
            <a:endParaRPr lang="en-US" sz="2500" dirty="0"/>
          </a:p>
        </p:txBody>
      </p:sp>
      <p:sp>
        <p:nvSpPr>
          <p:cNvPr id="4" name="Slide Number Placeholder 3"/>
          <p:cNvSpPr>
            <a:spLocks noGrp="1"/>
          </p:cNvSpPr>
          <p:nvPr>
            <p:ph type="sldNum" sz="quarter" idx="12"/>
          </p:nvPr>
        </p:nvSpPr>
        <p:spPr/>
        <p:txBody>
          <a:bodyPr/>
          <a:lstStyle/>
          <a:p>
            <a:fld id="{FE152671-6DA4-4F1E-8F0E-4F16C7DCCEF7}" type="slidenum">
              <a:rPr lang="en-US" smtClean="0"/>
              <a:t>55</a:t>
            </a:fld>
            <a:endParaRPr lang="en-US" dirty="0"/>
          </a:p>
        </p:txBody>
      </p:sp>
    </p:spTree>
    <p:extLst>
      <p:ext uri="{BB962C8B-B14F-4D97-AF65-F5344CB8AC3E}">
        <p14:creationId xmlns:p14="http://schemas.microsoft.com/office/powerpoint/2010/main" val="51151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250902" y="1734012"/>
            <a:ext cx="8610600" cy="4646343"/>
          </a:xfrm>
          <a:prstGeom prst="rect">
            <a:avLst/>
          </a:prstGeom>
        </p:spPr>
      </p:pic>
      <p:sp>
        <p:nvSpPr>
          <p:cNvPr id="2" name="TextBox 1"/>
          <p:cNvSpPr txBox="1"/>
          <p:nvPr/>
        </p:nvSpPr>
        <p:spPr>
          <a:xfrm>
            <a:off x="381000" y="95250"/>
            <a:ext cx="7620000" cy="952500"/>
          </a:xfrm>
          <a:prstGeom prst="rect">
            <a:avLst/>
          </a:prstGeom>
        </p:spPr>
        <p:txBody>
          <a:bodyPr lIns="91440" tIns="45720" rIns="91440" bIns="45720" rtlCol="0">
            <a:spAutoFit/>
          </a:bodyPr>
          <a:lstStyle/>
          <a:p>
            <a:pPr marL="0" marR="0" lvl="0" indent="0" algn="ctr" fontAlgn="base">
              <a:lnSpc>
                <a:spcPct val="100000"/>
              </a:lnSpc>
            </a:pPr>
            <a:r>
              <a:rPr lang="en-US" sz="2400" u="none">
                <a:solidFill>
                  <a:srgbClr val="333333">
                    <a:alpha val="20000"/>
                  </a:srgbClr>
                </a:solidFill>
                <a:latin typeface="Calibri"/>
              </a:rPr>
              <a:t> </a:t>
            </a:r>
          </a:p>
        </p:txBody>
      </p:sp>
      <p:sp>
        <p:nvSpPr>
          <p:cNvPr id="4" name="TextBox 3"/>
          <p:cNvSpPr txBox="1"/>
          <p:nvPr/>
        </p:nvSpPr>
        <p:spPr>
          <a:xfrm>
            <a:off x="457200" y="479048"/>
            <a:ext cx="8341001" cy="892552"/>
          </a:xfrm>
          <a:prstGeom prst="rect">
            <a:avLst/>
          </a:prstGeom>
          <a:noFill/>
        </p:spPr>
        <p:txBody>
          <a:bodyPr wrap="none" rtlCol="0">
            <a:spAutoFit/>
          </a:bodyPr>
          <a:lstStyle/>
          <a:p>
            <a:pPr algn="ctr"/>
            <a:r>
              <a:rPr lang="en-US" sz="2800" dirty="0" smtClean="0"/>
              <a:t>US Real Median Family Income has been flat since 2000</a:t>
            </a:r>
            <a:r>
              <a:rPr lang="en-US" sz="2400" dirty="0" smtClean="0"/>
              <a:t>,</a:t>
            </a:r>
          </a:p>
          <a:p>
            <a:pPr algn="ctr"/>
            <a:r>
              <a:rPr lang="en-US" sz="2400" dirty="0"/>
              <a:t>e</a:t>
            </a:r>
            <a:r>
              <a:rPr lang="en-US" sz="2400" dirty="0" smtClean="0"/>
              <a:t>ven with strong gains in 2015-16.</a:t>
            </a:r>
            <a:endParaRPr lang="en-US" sz="2400" dirty="0"/>
          </a:p>
        </p:txBody>
      </p:sp>
      <p:cxnSp>
        <p:nvCxnSpPr>
          <p:cNvPr id="5" name="Straight Arrow Connector 4"/>
          <p:cNvCxnSpPr/>
          <p:nvPr/>
        </p:nvCxnSpPr>
        <p:spPr>
          <a:xfrm>
            <a:off x="5150742" y="2644329"/>
            <a:ext cx="1326258" cy="0"/>
          </a:xfrm>
          <a:prstGeom prst="straightConnector1">
            <a:avLst/>
          </a:prstGeom>
          <a:ln w="571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705600" y="2644329"/>
            <a:ext cx="1676400" cy="0"/>
          </a:xfrm>
          <a:prstGeom prst="straightConnector1">
            <a:avLst/>
          </a:prstGeom>
          <a:ln w="571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086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50838"/>
            <a:ext cx="8763000" cy="1143000"/>
          </a:xfrm>
        </p:spPr>
        <p:txBody>
          <a:bodyPr>
            <a:normAutofit/>
          </a:bodyPr>
          <a:lstStyle/>
          <a:p>
            <a:r>
              <a:rPr lang="en-US" sz="2900" dirty="0"/>
              <a:t>The share of US income going to the top has </a:t>
            </a:r>
            <a:r>
              <a:rPr lang="en-US" sz="2900" dirty="0" smtClean="0"/>
              <a:t>been rising </a:t>
            </a:r>
            <a:r>
              <a:rPr lang="en-US" sz="2900" dirty="0"/>
              <a:t>since 1980, and is now back to the </a:t>
            </a:r>
            <a:r>
              <a:rPr lang="en-US" sz="2900" dirty="0" smtClean="0"/>
              <a:t>1920s level.</a:t>
            </a:r>
            <a:endParaRPr lang="en-US" sz="2900" dirty="0"/>
          </a:p>
        </p:txBody>
      </p:sp>
      <p:pic>
        <p:nvPicPr>
          <p:cNvPr id="2050" name="Picture 2" descr="Income Concentration at the Top Has Risen Sharply Since the 1970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524000"/>
            <a:ext cx="7467600" cy="4953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 y="6490156"/>
            <a:ext cx="7696200" cy="276999"/>
          </a:xfrm>
          <a:prstGeom prst="rect">
            <a:avLst/>
          </a:prstGeom>
        </p:spPr>
        <p:txBody>
          <a:bodyPr wrap="square">
            <a:spAutoFit/>
          </a:bodyPr>
          <a:lstStyle/>
          <a:p>
            <a:r>
              <a:rPr lang="en-US" sz="1200" dirty="0"/>
              <a:t>Chad Stone et al, CBPP, Sept </a:t>
            </a:r>
            <a:r>
              <a:rPr lang="en-US" sz="1200" cap="all" dirty="0"/>
              <a:t>30, 2016   </a:t>
            </a:r>
            <a:r>
              <a:rPr lang="en-US" sz="800" dirty="0"/>
              <a:t>www.cbpp.org/research/poverty-and-inequality/a-guide-to-statistics-on-historical-trends-in-income-inequality</a:t>
            </a:r>
          </a:p>
        </p:txBody>
      </p:sp>
      <p:cxnSp>
        <p:nvCxnSpPr>
          <p:cNvPr id="5" name="Straight Arrow Connector 4"/>
          <p:cNvCxnSpPr/>
          <p:nvPr/>
        </p:nvCxnSpPr>
        <p:spPr>
          <a:xfrm flipV="1">
            <a:off x="5638800" y="3810000"/>
            <a:ext cx="2286000" cy="1066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0B4EFB9F-A735-4EFD-8651-88123DE721FA}" type="slidenum">
              <a:rPr lang="en-US" smtClean="0"/>
              <a:t>7</a:t>
            </a:fld>
            <a:endParaRPr lang="en-US"/>
          </a:p>
        </p:txBody>
      </p:sp>
    </p:spTree>
    <p:extLst>
      <p:ext uri="{BB962C8B-B14F-4D97-AF65-F5344CB8AC3E}">
        <p14:creationId xmlns:p14="http://schemas.microsoft.com/office/powerpoint/2010/main" val="227276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609600" y="1646237"/>
            <a:ext cx="7924800" cy="4525963"/>
          </a:xfrm>
        </p:spPr>
        <p:txBody>
          <a:bodyPr/>
          <a:lstStyle/>
          <a:p>
            <a:pPr marL="571500" indent="-571500">
              <a:buFont typeface="+mj-lt"/>
              <a:buAutoNum type="romanUcPeriod"/>
            </a:pPr>
            <a:r>
              <a:rPr lang="en-US" dirty="0" smtClean="0"/>
              <a:t>So, yes, ordinary </a:t>
            </a:r>
            <a:r>
              <a:rPr lang="en-US" dirty="0"/>
              <a:t>Americans </a:t>
            </a:r>
            <a:r>
              <a:rPr lang="en-US" dirty="0" smtClean="0"/>
              <a:t>have been </a:t>
            </a:r>
            <a:br>
              <a:rPr lang="en-US" dirty="0" smtClean="0"/>
            </a:br>
            <a:r>
              <a:rPr lang="en-US" dirty="0" smtClean="0"/>
              <a:t>left </a:t>
            </a:r>
            <a:r>
              <a:rPr lang="en-US" dirty="0"/>
              <a:t>behind </a:t>
            </a:r>
            <a:r>
              <a:rPr lang="en-US" dirty="0" smtClean="0"/>
              <a:t>in </a:t>
            </a:r>
            <a:r>
              <a:rPr lang="en-US" dirty="0"/>
              <a:t>the modern </a:t>
            </a:r>
            <a:r>
              <a:rPr lang="en-US" dirty="0" smtClean="0"/>
              <a:t>economy.</a:t>
            </a:r>
            <a:br>
              <a:rPr lang="en-US" dirty="0" smtClean="0"/>
            </a:br>
            <a:endParaRPr lang="en-US" dirty="0" smtClean="0"/>
          </a:p>
          <a:p>
            <a:pPr marL="571500" indent="-571500">
              <a:buFont typeface="+mj-lt"/>
              <a:buAutoNum type="romanUcPeriod"/>
            </a:pPr>
            <a:r>
              <a:rPr lang="en-US" dirty="0"/>
              <a:t>Ten </a:t>
            </a:r>
            <a:r>
              <a:rPr lang="en-US" dirty="0" smtClean="0"/>
              <a:t>reasons why US inequality has risen.</a:t>
            </a:r>
            <a:br>
              <a:rPr lang="en-US" dirty="0" smtClean="0"/>
            </a:br>
            <a:endParaRPr lang="en-US" dirty="0" smtClean="0"/>
          </a:p>
          <a:p>
            <a:pPr marL="571500" indent="-571500">
              <a:buFont typeface="+mj-lt"/>
              <a:buAutoNum type="romanUcPeriod"/>
            </a:pPr>
            <a:r>
              <a:rPr lang="en-US" dirty="0" smtClean="0"/>
              <a:t>Ten policy proposals to help share a growing economic pie more equally</a:t>
            </a:r>
            <a:r>
              <a:rPr lang="en-US" sz="2000" dirty="0" smtClean="0"/>
              <a:t>.</a:t>
            </a:r>
            <a:endParaRPr lang="en-US" sz="2000" dirty="0"/>
          </a:p>
          <a:p>
            <a:pPr marL="571500" indent="-571500">
              <a:buFont typeface="+mj-lt"/>
              <a:buAutoNum type="romanUcPeriod"/>
            </a:pPr>
            <a:endParaRPr lang="en-US" dirty="0"/>
          </a:p>
        </p:txBody>
      </p:sp>
      <p:sp>
        <p:nvSpPr>
          <p:cNvPr id="4" name="Slide Number Placeholder 3"/>
          <p:cNvSpPr>
            <a:spLocks noGrp="1"/>
          </p:cNvSpPr>
          <p:nvPr>
            <p:ph type="sldNum" sz="quarter" idx="12"/>
          </p:nvPr>
        </p:nvSpPr>
        <p:spPr/>
        <p:txBody>
          <a:bodyPr/>
          <a:lstStyle/>
          <a:p>
            <a:fld id="{18677272-7F0D-4D88-A49C-E33188C27637}" type="slidenum">
              <a:rPr lang="en-US" smtClean="0"/>
              <a:t>8</a:t>
            </a:fld>
            <a:endParaRPr lang="en-US"/>
          </a:p>
        </p:txBody>
      </p:sp>
    </p:spTree>
    <p:extLst>
      <p:ext uri="{BB962C8B-B14F-4D97-AF65-F5344CB8AC3E}">
        <p14:creationId xmlns:p14="http://schemas.microsoft.com/office/powerpoint/2010/main" val="201575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Autofit/>
          </a:bodyPr>
          <a:lstStyle/>
          <a:p>
            <a:r>
              <a:rPr lang="en-US" sz="3200" dirty="0" smtClean="0"/>
              <a:t>(II) Why </a:t>
            </a:r>
            <a:r>
              <a:rPr lang="en-US" sz="3200" dirty="0"/>
              <a:t>has inequality risen in the US</a:t>
            </a:r>
            <a:r>
              <a:rPr lang="en-US" sz="3200" dirty="0" smtClean="0"/>
              <a:t>?  Ten reasons. </a:t>
            </a:r>
            <a:endParaRPr lang="en-US" sz="3200" dirty="0"/>
          </a:p>
        </p:txBody>
      </p:sp>
      <p:sp>
        <p:nvSpPr>
          <p:cNvPr id="3" name="Content Placeholder 2"/>
          <p:cNvSpPr>
            <a:spLocks noGrp="1"/>
          </p:cNvSpPr>
          <p:nvPr>
            <p:ph idx="1"/>
          </p:nvPr>
        </p:nvSpPr>
        <p:spPr>
          <a:xfrm>
            <a:off x="-228600" y="1447800"/>
            <a:ext cx="9296400" cy="5105400"/>
          </a:xfrm>
        </p:spPr>
        <p:txBody>
          <a:bodyPr>
            <a:normAutofit lnSpcReduction="10000"/>
          </a:bodyPr>
          <a:lstStyle/>
          <a:p>
            <a:endParaRPr lang="en-US" sz="900" dirty="0"/>
          </a:p>
          <a:p>
            <a:pPr marL="971550" lvl="1" indent="-514350">
              <a:buFont typeface="+mj-lt"/>
              <a:buAutoNum type="arabicPeriod"/>
            </a:pPr>
            <a:r>
              <a:rPr lang="en-US" dirty="0"/>
              <a:t>Trade </a:t>
            </a:r>
            <a:r>
              <a:rPr lang="en-US" dirty="0" smtClean="0"/>
              <a:t>probably plays </a:t>
            </a:r>
            <a:r>
              <a:rPr lang="en-US" dirty="0"/>
              <a:t>a </a:t>
            </a:r>
            <a:r>
              <a:rPr lang="en-US" dirty="0" smtClean="0"/>
              <a:t>role.  But also:</a:t>
            </a:r>
            <a:endParaRPr lang="en-US" dirty="0"/>
          </a:p>
          <a:p>
            <a:pPr marL="971550" lvl="1" indent="-514350">
              <a:buFont typeface="+mj-lt"/>
              <a:buAutoNum type="arabicPeriod"/>
            </a:pPr>
            <a:r>
              <a:rPr lang="en-US" dirty="0"/>
              <a:t>T</a:t>
            </a:r>
            <a:r>
              <a:rPr lang="en-US" dirty="0" smtClean="0"/>
              <a:t>echnological </a:t>
            </a:r>
            <a:r>
              <a:rPr lang="en-US" dirty="0"/>
              <a:t>change </a:t>
            </a:r>
            <a:r>
              <a:rPr lang="en-US" dirty="0" smtClean="0"/>
              <a:t>raises </a:t>
            </a:r>
            <a:r>
              <a:rPr lang="en-US" dirty="0"/>
              <a:t>demand for skilled </a:t>
            </a:r>
            <a:r>
              <a:rPr lang="en-US" dirty="0" smtClean="0"/>
              <a:t>workers;</a:t>
            </a:r>
            <a:endParaRPr lang="en-US" dirty="0"/>
          </a:p>
          <a:p>
            <a:pPr marL="971550" lvl="1" indent="-514350">
              <a:buFont typeface="+mj-lt"/>
              <a:buAutoNum type="arabicPeriod"/>
            </a:pPr>
            <a:r>
              <a:rPr lang="en-US" dirty="0"/>
              <a:t>e</a:t>
            </a:r>
            <a:r>
              <a:rPr lang="en-US" dirty="0" smtClean="0"/>
              <a:t>ducation lags in raising the supply of skilled workers.</a:t>
            </a:r>
            <a:endParaRPr lang="en-US" dirty="0"/>
          </a:p>
          <a:p>
            <a:pPr marL="971550" lvl="1" indent="-514350">
              <a:buFont typeface="+mj-lt"/>
              <a:buAutoNum type="arabicPeriod"/>
            </a:pPr>
            <a:r>
              <a:rPr lang="en-US" dirty="0" smtClean="0"/>
              <a:t>“Winner-take-all</a:t>
            </a:r>
            <a:r>
              <a:rPr lang="en-US" dirty="0"/>
              <a:t>” labor markets,</a:t>
            </a:r>
          </a:p>
          <a:p>
            <a:pPr marL="971550" lvl="1" indent="-514350">
              <a:buFont typeface="+mj-lt"/>
              <a:buAutoNum type="arabicPeriod"/>
            </a:pPr>
            <a:r>
              <a:rPr lang="en-US" dirty="0" smtClean="0"/>
              <a:t>“Assortative </a:t>
            </a:r>
            <a:r>
              <a:rPr lang="en-US" dirty="0"/>
              <a:t>mating,”</a:t>
            </a:r>
          </a:p>
          <a:p>
            <a:pPr marL="971550" lvl="1" indent="-514350">
              <a:buFont typeface="+mj-lt"/>
              <a:buAutoNum type="arabicPeriod"/>
            </a:pPr>
            <a:r>
              <a:rPr lang="en-US" dirty="0"/>
              <a:t>M</a:t>
            </a:r>
            <a:r>
              <a:rPr lang="en-US" dirty="0" smtClean="0"/>
              <a:t>ore </a:t>
            </a:r>
            <a:r>
              <a:rPr lang="en-US" dirty="0"/>
              <a:t>corporate </a:t>
            </a:r>
            <a:r>
              <a:rPr lang="en-US" dirty="0" smtClean="0"/>
              <a:t>monopoly power (higher “rents”),</a:t>
            </a:r>
            <a:endParaRPr lang="en-US" dirty="0"/>
          </a:p>
          <a:p>
            <a:pPr marL="971550" lvl="1" indent="-514350">
              <a:buFont typeface="+mj-lt"/>
              <a:buAutoNum type="arabicPeriod"/>
            </a:pPr>
            <a:r>
              <a:rPr lang="en-US" dirty="0"/>
              <a:t>a</a:t>
            </a:r>
            <a:r>
              <a:rPr lang="en-US" dirty="0" smtClean="0"/>
              <a:t>nd “excessive” </a:t>
            </a:r>
            <a:r>
              <a:rPr lang="en-US" dirty="0"/>
              <a:t>executive </a:t>
            </a:r>
            <a:r>
              <a:rPr lang="en-US" dirty="0" smtClean="0"/>
              <a:t>compensation.</a:t>
            </a:r>
            <a:endParaRPr lang="en-US" dirty="0"/>
          </a:p>
          <a:p>
            <a:pPr marL="971550" lvl="1" indent="-514350">
              <a:buFont typeface="+mj-lt"/>
              <a:buAutoNum type="arabicPeriod"/>
            </a:pPr>
            <a:r>
              <a:rPr lang="en-US" dirty="0" smtClean="0"/>
              <a:t>Piketty: wealth accumulates faster than income.</a:t>
            </a:r>
          </a:p>
          <a:p>
            <a:pPr marL="971550" lvl="1" indent="-514350">
              <a:buFont typeface="+mj-lt"/>
              <a:buAutoNum type="arabicPeriod"/>
            </a:pPr>
            <a:r>
              <a:rPr lang="en-US" dirty="0" smtClean="0"/>
              <a:t>Possibly the decline in union power &amp; minimum wages.</a:t>
            </a:r>
          </a:p>
          <a:p>
            <a:pPr marL="971550" lvl="1" indent="-514350">
              <a:buFont typeface="+mj-lt"/>
              <a:buAutoNum type="arabicPeriod"/>
            </a:pPr>
            <a:r>
              <a:rPr lang="en-US" dirty="0" smtClean="0"/>
              <a:t>The tax cuts for the rich in early 1980s &amp; 2000s.</a:t>
            </a:r>
            <a:endParaRPr lang="en-US" dirty="0"/>
          </a:p>
        </p:txBody>
      </p:sp>
      <p:sp>
        <p:nvSpPr>
          <p:cNvPr id="5" name="Slide Number Placeholder 4"/>
          <p:cNvSpPr>
            <a:spLocks noGrp="1"/>
          </p:cNvSpPr>
          <p:nvPr>
            <p:ph type="sldNum" sz="quarter" idx="12"/>
          </p:nvPr>
        </p:nvSpPr>
        <p:spPr/>
        <p:txBody>
          <a:bodyPr/>
          <a:lstStyle/>
          <a:p>
            <a:fld id="{0B4EFB9F-A735-4EFD-8651-88123DE721FA}" type="slidenum">
              <a:rPr lang="en-US" smtClean="0"/>
              <a:t>9</a:t>
            </a:fld>
            <a:endParaRPr lang="en-US"/>
          </a:p>
        </p:txBody>
      </p:sp>
    </p:spTree>
    <p:extLst>
      <p:ext uri="{BB962C8B-B14F-4D97-AF65-F5344CB8AC3E}">
        <p14:creationId xmlns:p14="http://schemas.microsoft.com/office/powerpoint/2010/main" val="232083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1610</TotalTime>
  <Words>1836</Words>
  <Application>Microsoft Office PowerPoint</Application>
  <PresentationFormat>On-screen Show (4:3)</PresentationFormat>
  <Paragraphs>596</Paragraphs>
  <Slides>55</Slides>
  <Notes>3</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Inequality in America:  Achieving An Economy  That Works for All</vt:lpstr>
      <vt:lpstr>Inequality in America:  Achieving An Economy That Works for All</vt:lpstr>
      <vt:lpstr>Current state of the economy</vt:lpstr>
      <vt:lpstr>Altogether, the economy has added  17 million jobs since early 2010.</vt:lpstr>
      <vt:lpstr>(I) If the economy is in such good shape, why has there been such discontent?</vt:lpstr>
      <vt:lpstr>PowerPoint Presentation</vt:lpstr>
      <vt:lpstr>The share of US income going to the top has been rising since 1980, and is now back to the 1920s level.</vt:lpstr>
      <vt:lpstr>Overview</vt:lpstr>
      <vt:lpstr>(II) Why has inequality risen in the US?  Ten reasons. </vt:lpstr>
      <vt:lpstr>1. Trade may play a role</vt:lpstr>
      <vt:lpstr>2. Technology raises demand for “skilled” vs. “unskilled” workers, as shown by widening wage gap.</vt:lpstr>
      <vt:lpstr>3. The trend in years of education slowed during 1981-2012.</vt:lpstr>
      <vt:lpstr>4. “Winner take all” labor markets</vt:lpstr>
      <vt:lpstr>5. “Assortative mating”</vt:lpstr>
      <vt:lpstr>6. The share of US national income going to labor has declined since 2000 in part due to increased market power of firms.</vt:lpstr>
      <vt:lpstr>7. Excessive compensation? Many top-1%-ers are executives and/or in finance.</vt:lpstr>
      <vt:lpstr>8. Supporting Piketty:   The share of wealth at the top has also been rising.</vt:lpstr>
      <vt:lpstr>On the other hand, the big increase in inequality has been within labor (and within capital).</vt:lpstr>
      <vt:lpstr>What weights should we place on each of these factors in explaining increased inequality?</vt:lpstr>
      <vt:lpstr>(III) Ten policy proposals to promote shared prosperity</vt:lpstr>
      <vt:lpstr>1. Keep the Affordable Care Act which has sharply reduced the percentage of Americans lacking health insurance, and is fully funded.</vt:lpstr>
      <vt:lpstr>2. Retain intelligent financial regulation</vt:lpstr>
      <vt:lpstr>3. Reform the tax system  (staying revenue-neutral)</vt:lpstr>
      <vt:lpstr>4. Put social security on a sound footing</vt:lpstr>
      <vt:lpstr>7: Address the long-term rise in household debt: housing, auto, &amp; student loans</vt:lpstr>
      <vt:lpstr>Address household debt: housing, auto &amp; student loans, continued</vt:lpstr>
      <vt:lpstr>The last 3 of the 10 policy proposals</vt:lpstr>
      <vt:lpstr>Inequality in America:  How Do We Achieve An Economy  That Works for All?</vt:lpstr>
      <vt:lpstr>Appendices</vt:lpstr>
      <vt:lpstr>Appendix 1: More on macroeconomic developments</vt:lpstr>
      <vt:lpstr>Employment growth has been steady since early 2010.  The private sector has added 17 million jobs.</vt:lpstr>
      <vt:lpstr>Appendix 2: Long-term job loss in some sectors</vt:lpstr>
      <vt:lpstr>Manufacturing jobs were 32% of the national total  in 1950, and had declined to 10% by 2010.</vt:lpstr>
      <vt:lpstr>Manufacturing output rises</vt:lpstr>
      <vt:lpstr>Similarly, we are not going back to the number of coal miners that were employed in 1923.</vt:lpstr>
      <vt:lpstr>Some reasons for employment shifts</vt:lpstr>
      <vt:lpstr>Appendix 3: For each of the 8 inequality diagnoses,  one might think of a targeted policy response:</vt:lpstr>
      <vt:lpstr>For each of the 8 inequality diagnoses, a targeted policy response continued:</vt:lpstr>
      <vt:lpstr>Appendix 4</vt:lpstr>
      <vt:lpstr>  </vt:lpstr>
      <vt:lpstr>US Manufacturing employment 1990-2011:  down almost 6 million since 2000 </vt:lpstr>
      <vt:lpstr>US manufacturing jobs were especially important for men…. </vt:lpstr>
      <vt:lpstr>…and especially for men without college</vt:lpstr>
      <vt:lpstr>The negative trend in US manufacturing share of employment goes back to 1961,  well before China, NAFTA, etc..</vt:lpstr>
      <vt:lpstr>In fact the manufacturing share of employment  levelled off after 2010.</vt:lpstr>
      <vt:lpstr>US  is not unusual. Decline in manufacturing share of employment is similar across advanced economies</vt:lpstr>
      <vt:lpstr>Appendix 5: Five Trade Fallacies </vt:lpstr>
      <vt:lpstr>Fallacy #1: “US trade negotiators have been  out-negotiated by those from other countries.”</vt:lpstr>
      <vt:lpstr>Fallacy #2: “Bilateral trade imbalances reflect bad trade agreements.” </vt:lpstr>
      <vt:lpstr>Fallacy #3: “A trade deficit indicates  the absence of a level playing field.” </vt:lpstr>
      <vt:lpstr>Fig. 1: High tariffs do not improve a country’s trade balance.</vt:lpstr>
      <vt:lpstr>Fig. 2: Current account ≡ national saving - investment</vt:lpstr>
      <vt:lpstr>Fallacy #4:  “Trade deficits are bad, subtracting from growth.  Cut the trade deficit to add to GDP &amp; create jobs.” </vt:lpstr>
      <vt:lpstr>Figure 3: The trade balance need not add to growth.    Indeed the balance “improves” in recessions like 2007-09.</vt:lpstr>
      <vt:lpstr>Fallacy #5: “Trade explains the stagnation  in US median family income since 2001.   An aggressive trade policy would reduce inequality.”</vt:lpstr>
    </vt:vector>
  </TitlesOfParts>
  <Company>Harvard Kennedy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Economy That Works  for All Americans</dc:title>
  <dc:creator>Dell</dc:creator>
  <cp:lastModifiedBy>itfsa</cp:lastModifiedBy>
  <cp:revision>150</cp:revision>
  <cp:lastPrinted>2017-02-22T19:45:31Z</cp:lastPrinted>
  <dcterms:created xsi:type="dcterms:W3CDTF">2016-11-30T23:53:08Z</dcterms:created>
  <dcterms:modified xsi:type="dcterms:W3CDTF">2017-09-26T21:48:02Z</dcterms:modified>
</cp:coreProperties>
</file>