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2" r:id="rId2"/>
    <p:sldId id="257" r:id="rId3"/>
    <p:sldId id="278" r:id="rId4"/>
    <p:sldId id="258" r:id="rId5"/>
    <p:sldId id="279" r:id="rId6"/>
    <p:sldId id="284" r:id="rId7"/>
    <p:sldId id="286" r:id="rId8"/>
    <p:sldId id="288" r:id="rId9"/>
    <p:sldId id="289" r:id="rId10"/>
    <p:sldId id="290" r:id="rId11"/>
    <p:sldId id="291" r:id="rId12"/>
    <p:sldId id="292" r:id="rId13"/>
    <p:sldId id="280" r:id="rId14"/>
    <p:sldId id="259" r:id="rId15"/>
    <p:sldId id="283" r:id="rId16"/>
    <p:sldId id="265" r:id="rId17"/>
    <p:sldId id="267" r:id="rId18"/>
    <p:sldId id="285" r:id="rId19"/>
    <p:sldId id="281" r:id="rId20"/>
    <p:sldId id="273"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DCF2F9-269C-4D29-9DAD-86252252E2DD}" v="256" dt="2023-06-19T23:46:02.5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9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CBFBA5-B603-448C-A13E-8FBE28AE50D5}" type="datetimeFigureOut">
              <a:rPr lang="en-US" smtClean="0"/>
              <a:t>6/18/2023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9EABB-18F7-460C-A7D0-3EB93613B290}" type="slidenum">
              <a:rPr lang="en-US" smtClean="0"/>
              <a:t>‹#›</a:t>
            </a:fld>
            <a:endParaRPr lang="en-US"/>
          </a:p>
        </p:txBody>
      </p:sp>
    </p:spTree>
    <p:extLst>
      <p:ext uri="{BB962C8B-B14F-4D97-AF65-F5344CB8AC3E}">
        <p14:creationId xmlns:p14="http://schemas.microsoft.com/office/powerpoint/2010/main" val="2839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FF017-886D-DB32-1B8C-0CE31F6ED5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FE93F4-F6B8-3D99-2AC1-3A2BF51B1B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FD50A7-F621-F00A-251B-300369DA235A}"/>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9C69226D-76AD-8F54-EBC8-3FE69C402F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C7D09A-2075-5B31-203F-7F71F350D416}"/>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28288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8ADDA-158A-8DCC-FFE2-26A3B77733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63DFC5-58B9-630D-0BDA-163478460A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D51DA9-4616-8F5A-00A9-DD8A0CCEAEEA}"/>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761D2A80-E940-9C50-4BB4-F076DA6AC8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DC34B-525D-3745-2B83-FCCA929F92DC}"/>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2700867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43F5A1-2D5C-5DE9-222C-4FA9135534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F5DA08-4F0F-7102-B35F-7113BE8B3F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79A368-957D-DF2D-11B6-39B321F0973D}"/>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F763130F-C93E-59A7-39C3-5F32988245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EA928-C5AA-C1DF-0763-783ACF917F1C}"/>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2004722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028DF-857A-2864-4863-1898189330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FA3036-C576-335A-B2BD-56E94CBB69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885DF-2E16-6D57-0B74-B0B5408A794A}"/>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855E517F-D63D-2109-77CE-64AE25053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37B47C-E2BD-18EF-8A84-EDBF0A8AE230}"/>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54602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5F2E-F3A1-ADAC-859C-97950383E4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EF658A-752B-D249-80BD-406CC57CF2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EABC64-AD04-85AF-749C-0E14049008ED}"/>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92F1A7E3-272E-FBD8-0852-00CF1C1DC7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AB25DC-556C-6CD8-B7D4-70430601A103}"/>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031092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519DB-5A3B-7737-AC14-6BF250604E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64BC2E-315A-A7D4-52A3-221FEECBFA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AFB4E0-BD5C-F186-15A7-01FE175C8F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A79044-819C-6631-D422-83C6636342B1}"/>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6" name="Footer Placeholder 5">
            <a:extLst>
              <a:ext uri="{FF2B5EF4-FFF2-40B4-BE49-F238E27FC236}">
                <a16:creationId xmlns:a16="http://schemas.microsoft.com/office/drawing/2014/main" id="{47B0AA09-F86D-CEF5-3FE4-C5488964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6E5E23-E059-707F-3C09-988A2E59C830}"/>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61844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E00A7-80FC-45D4-AC4D-D533FA18C88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9D1F19-3DD4-826E-967E-FDE12EB156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FDEE94-5A47-1042-4F4D-1593E59C5C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FADD9C9-A340-E55D-1BE6-8EDFF1910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516826-EC1A-513C-3821-AF3C59892C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A720D7-5732-50C7-4C16-A6EBDC09BD65}"/>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8" name="Footer Placeholder 7">
            <a:extLst>
              <a:ext uri="{FF2B5EF4-FFF2-40B4-BE49-F238E27FC236}">
                <a16:creationId xmlns:a16="http://schemas.microsoft.com/office/drawing/2014/main" id="{F430F3C1-9C5B-82E9-0D01-98FE47646D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2B9286-5138-0360-6DA0-5B4BCFA19A65}"/>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081215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58471-EC8F-8E21-6C3D-E6094EACB2D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352833-A3D6-6358-9ACD-D234621E5643}"/>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4" name="Footer Placeholder 3">
            <a:extLst>
              <a:ext uri="{FF2B5EF4-FFF2-40B4-BE49-F238E27FC236}">
                <a16:creationId xmlns:a16="http://schemas.microsoft.com/office/drawing/2014/main" id="{AEC6A16C-CA1B-F7FA-A5A2-352D3B101B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0B76C9-640D-513E-7F19-55E3ECC16B57}"/>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1918367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6B913-DA05-6A4A-E3B1-A2336C27CC74}"/>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3" name="Footer Placeholder 2">
            <a:extLst>
              <a:ext uri="{FF2B5EF4-FFF2-40B4-BE49-F238E27FC236}">
                <a16:creationId xmlns:a16="http://schemas.microsoft.com/office/drawing/2014/main" id="{D3EEB971-2DEE-D705-CBC6-49B2517A9D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195745-0DC7-7B2A-E4B3-E38313CEAFE7}"/>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3011934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81356-45BA-B5AF-63E6-82299B726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D69CBE-CAC0-49D6-387B-0AF8C49965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CC409D-8252-ECA3-1C11-36D1F2B43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E39AE9-9204-7194-23BA-A08612A5034A}"/>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6" name="Footer Placeholder 5">
            <a:extLst>
              <a:ext uri="{FF2B5EF4-FFF2-40B4-BE49-F238E27FC236}">
                <a16:creationId xmlns:a16="http://schemas.microsoft.com/office/drawing/2014/main" id="{62D3A6D4-308D-27EF-1104-EE3651499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AE60D3-3344-A8E9-F3B7-2AD1CB49CCF5}"/>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744618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331B7-4C57-A46D-8C1B-45968E8205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C24B72-C610-91F5-164E-4B307EDF0B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7F0BA2-835E-4643-65D0-D43DDA0225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248DD7-D134-2E6A-4A72-F7BC80DB60BD}"/>
              </a:ext>
            </a:extLst>
          </p:cNvPr>
          <p:cNvSpPr>
            <a:spLocks noGrp="1"/>
          </p:cNvSpPr>
          <p:nvPr>
            <p:ph type="dt" sz="half" idx="10"/>
          </p:nvPr>
        </p:nvSpPr>
        <p:spPr/>
        <p:txBody>
          <a:bodyPr/>
          <a:lstStyle/>
          <a:p>
            <a:fld id="{ADF3324E-E1EB-43E9-9E7F-2456D6F9C1E2}" type="datetimeFigureOut">
              <a:rPr lang="en-US" smtClean="0"/>
              <a:t>6/18/2023</a:t>
            </a:fld>
            <a:endParaRPr lang="en-US"/>
          </a:p>
        </p:txBody>
      </p:sp>
      <p:sp>
        <p:nvSpPr>
          <p:cNvPr id="6" name="Footer Placeholder 5">
            <a:extLst>
              <a:ext uri="{FF2B5EF4-FFF2-40B4-BE49-F238E27FC236}">
                <a16:creationId xmlns:a16="http://schemas.microsoft.com/office/drawing/2014/main" id="{04450220-3398-C8AE-84D5-A26AB3C958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7F3919-ED73-3D95-4873-5917D2C46FDA}"/>
              </a:ext>
            </a:extLst>
          </p:cNvPr>
          <p:cNvSpPr>
            <a:spLocks noGrp="1"/>
          </p:cNvSpPr>
          <p:nvPr>
            <p:ph type="sldNum" sz="quarter" idx="12"/>
          </p:nvPr>
        </p:nvSpPr>
        <p:spPr/>
        <p:txBody>
          <a:bodyPr/>
          <a:lstStyle/>
          <a:p>
            <a:fld id="{63B6AD80-07AB-45B8-AA7D-1940C588218A}" type="slidenum">
              <a:rPr lang="en-US" smtClean="0"/>
              <a:t>‹#›</a:t>
            </a:fld>
            <a:endParaRPr lang="en-US"/>
          </a:p>
        </p:txBody>
      </p:sp>
    </p:spTree>
    <p:extLst>
      <p:ext uri="{BB962C8B-B14F-4D97-AF65-F5344CB8AC3E}">
        <p14:creationId xmlns:p14="http://schemas.microsoft.com/office/powerpoint/2010/main" val="466014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8B07A5-3E6E-9F48-62C1-3CBFAFDFAB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BC5711-9808-DF1E-547B-B96554C0F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15B70D-5B42-F687-A4CC-00D300733B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F3324E-E1EB-43E9-9E7F-2456D6F9C1E2}" type="datetimeFigureOut">
              <a:rPr lang="en-US" smtClean="0"/>
              <a:t>6/18/2023</a:t>
            </a:fld>
            <a:endParaRPr lang="en-US"/>
          </a:p>
        </p:txBody>
      </p:sp>
      <p:sp>
        <p:nvSpPr>
          <p:cNvPr id="5" name="Footer Placeholder 4">
            <a:extLst>
              <a:ext uri="{FF2B5EF4-FFF2-40B4-BE49-F238E27FC236}">
                <a16:creationId xmlns:a16="http://schemas.microsoft.com/office/drawing/2014/main" id="{1D073933-5DB0-959B-AAD2-C93238480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FC5421-1707-D5EE-7EED-B12238A5F7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6AD80-07AB-45B8-AA7D-1940C588218A}" type="slidenum">
              <a:rPr lang="en-US" smtClean="0"/>
              <a:t>‹#›</a:t>
            </a:fld>
            <a:endParaRPr lang="en-US"/>
          </a:p>
        </p:txBody>
      </p:sp>
    </p:spTree>
    <p:extLst>
      <p:ext uri="{BB962C8B-B14F-4D97-AF65-F5344CB8AC3E}">
        <p14:creationId xmlns:p14="http://schemas.microsoft.com/office/powerpoint/2010/main" val="2211102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6B84-E9C9-4860-B692-32F8D20E3C4D}"/>
              </a:ext>
            </a:extLst>
          </p:cNvPr>
          <p:cNvSpPr>
            <a:spLocks noGrp="1"/>
          </p:cNvSpPr>
          <p:nvPr>
            <p:ph type="ctrTitle"/>
          </p:nvPr>
        </p:nvSpPr>
        <p:spPr>
          <a:xfrm>
            <a:off x="312145" y="1510708"/>
            <a:ext cx="11567710" cy="1620834"/>
          </a:xfrm>
        </p:spPr>
        <p:txBody>
          <a:bodyPr>
            <a:noAutofit/>
          </a:bodyPr>
          <a:lstStyle/>
          <a:p>
            <a:r>
              <a:rPr lang="en-US" sz="4400" dirty="0"/>
              <a:t>Discussion of “</a:t>
            </a:r>
            <a:r>
              <a:rPr lang="en-US" sz="4400" b="0" i="0" u="none" strike="noStrike" baseline="0" dirty="0">
                <a:latin typeface="URWPalladioL-Roma"/>
              </a:rPr>
              <a:t>Unveiling the Dance of Commodity Prices and the Global Financial Cycle”</a:t>
            </a:r>
            <a:br>
              <a:rPr lang="en-US" sz="4400" b="0" i="0" u="none" strike="noStrike" baseline="0" dirty="0">
                <a:latin typeface="URWPalladioL-Roma"/>
              </a:rPr>
            </a:br>
            <a:br>
              <a:rPr lang="en-US" sz="1400" b="0" i="0" u="none" strike="noStrike" baseline="0" dirty="0">
                <a:latin typeface="URWPalladioL-Roma"/>
              </a:rPr>
            </a:br>
            <a:r>
              <a:rPr lang="en-US" sz="4400" b="0" i="0" u="none" strike="noStrike" baseline="0" dirty="0">
                <a:latin typeface="URWPalladioL-Roma"/>
              </a:rPr>
              <a:t>Luciana Juvenal and Ivan Petrella</a:t>
            </a:r>
            <a:endParaRPr lang="en-US" sz="4400" dirty="0"/>
          </a:p>
        </p:txBody>
      </p:sp>
      <p:pic>
        <p:nvPicPr>
          <p:cNvPr id="2050" name="Picture 2" descr="National Bureau of Economic Research (NBER) Logo Vector PNG">
            <a:extLst>
              <a:ext uri="{FF2B5EF4-FFF2-40B4-BE49-F238E27FC236}">
                <a16:creationId xmlns:a16="http://schemas.microsoft.com/office/drawing/2014/main" id="{2E3EAB6E-DC93-D323-4941-06D89CAA3E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2729" y="4801215"/>
            <a:ext cx="4120767" cy="2747178"/>
          </a:xfrm>
          <a:prstGeom prst="rect">
            <a:avLst/>
          </a:prstGeom>
          <a:noFill/>
          <a:extLst>
            <a:ext uri="{909E8E84-426E-40DD-AFC4-6F175D3DCCD1}">
              <a14:hiddenFill xmlns:a14="http://schemas.microsoft.com/office/drawing/2010/main">
                <a:solidFill>
                  <a:srgbClr val="FFFFFF"/>
                </a:solidFill>
              </a14:hiddenFill>
            </a:ext>
          </a:extLst>
        </p:spPr>
      </p:pic>
      <p:sp>
        <p:nvSpPr>
          <p:cNvPr id="6" name="Subtitle 2">
            <a:extLst>
              <a:ext uri="{FF2B5EF4-FFF2-40B4-BE49-F238E27FC236}">
                <a16:creationId xmlns:a16="http://schemas.microsoft.com/office/drawing/2014/main" id="{771DB47A-C85B-508E-AA6A-4079EA75F6D6}"/>
              </a:ext>
            </a:extLst>
          </p:cNvPr>
          <p:cNvSpPr txBox="1">
            <a:spLocks/>
          </p:cNvSpPr>
          <p:nvPr/>
        </p:nvSpPr>
        <p:spPr>
          <a:xfrm>
            <a:off x="1322026" y="3734715"/>
            <a:ext cx="9522246" cy="2192358"/>
          </a:xfrm>
          <a:prstGeom prst="rect">
            <a:avLst/>
          </a:prstGeom>
          <a:solidFill>
            <a:schemeClr val="bg1"/>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200" dirty="0"/>
              <a:t>Jeffrey Frankel</a:t>
            </a:r>
          </a:p>
          <a:p>
            <a:r>
              <a:rPr lang="en-US" sz="2800" dirty="0"/>
              <a:t>Harvard University and NBER</a:t>
            </a:r>
          </a:p>
          <a:p>
            <a:r>
              <a:rPr lang="en-US" sz="3300" dirty="0"/>
              <a:t>46</a:t>
            </a:r>
            <a:r>
              <a:rPr lang="en-US" sz="3300" baseline="30000" dirty="0"/>
              <a:t>th</a:t>
            </a:r>
            <a:r>
              <a:rPr lang="en-US" sz="3300" dirty="0"/>
              <a:t> </a:t>
            </a:r>
            <a:r>
              <a:rPr lang="en-US" sz="3300" dirty="0" err="1"/>
              <a:t>ISoM</a:t>
            </a:r>
            <a:r>
              <a:rPr lang="en-US" sz="3300" dirty="0"/>
              <a:t>, EC JRC, </a:t>
            </a:r>
            <a:r>
              <a:rPr lang="en-US" sz="3300" dirty="0" err="1"/>
              <a:t>Ispra</a:t>
            </a:r>
            <a:r>
              <a:rPr lang="en-US" sz="3300" dirty="0"/>
              <a:t>, Italy, 1:30 p.m., June 22, 2023</a:t>
            </a:r>
          </a:p>
        </p:txBody>
      </p:sp>
    </p:spTree>
    <p:extLst>
      <p:ext uri="{BB962C8B-B14F-4D97-AF65-F5344CB8AC3E}">
        <p14:creationId xmlns:p14="http://schemas.microsoft.com/office/powerpoint/2010/main" val="590324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B042C-9239-95EF-6646-C216BD47DB12}"/>
              </a:ext>
            </a:extLst>
          </p:cNvPr>
          <p:cNvSpPr>
            <a:spLocks noGrp="1"/>
          </p:cNvSpPr>
          <p:nvPr>
            <p:ph type="title"/>
          </p:nvPr>
        </p:nvSpPr>
        <p:spPr>
          <a:xfrm>
            <a:off x="838200" y="188853"/>
            <a:ext cx="10515600" cy="1325563"/>
          </a:xfrm>
        </p:spPr>
        <p:txBody>
          <a:bodyPr>
            <a:normAutofit/>
          </a:bodyPr>
          <a:lstStyle/>
          <a:p>
            <a:pPr algn="ctr"/>
            <a:r>
              <a:rPr lang="en-US" sz="3200" dirty="0">
                <a:latin typeface="+mn-lt"/>
              </a:rPr>
              <a:t>Slide #4 from Rabah </a:t>
            </a:r>
            <a:r>
              <a:rPr lang="en-US" sz="3200" dirty="0" err="1">
                <a:latin typeface="+mn-lt"/>
              </a:rPr>
              <a:t>Arezki</a:t>
            </a:r>
            <a:r>
              <a:rPr lang="en-US" sz="3200" dirty="0">
                <a:latin typeface="+mn-lt"/>
              </a:rPr>
              <a:t>  </a:t>
            </a:r>
            <a:endParaRPr lang="en-US" sz="3200" dirty="0"/>
          </a:p>
        </p:txBody>
      </p:sp>
      <p:sp>
        <p:nvSpPr>
          <p:cNvPr id="3" name="Content Placeholder 2">
            <a:extLst>
              <a:ext uri="{FF2B5EF4-FFF2-40B4-BE49-F238E27FC236}">
                <a16:creationId xmlns:a16="http://schemas.microsoft.com/office/drawing/2014/main" id="{FE993C08-6DE5-9A45-F3D3-ADCECAE6C511}"/>
              </a:ext>
            </a:extLst>
          </p:cNvPr>
          <p:cNvSpPr>
            <a:spLocks noGrp="1"/>
          </p:cNvSpPr>
          <p:nvPr>
            <p:ph idx="1"/>
          </p:nvPr>
        </p:nvSpPr>
        <p:spPr>
          <a:xfrm>
            <a:off x="838199" y="1344057"/>
            <a:ext cx="10850697" cy="4403245"/>
          </a:xfrm>
        </p:spPr>
        <p:txBody>
          <a:bodyPr>
            <a:noAutofit/>
          </a:bodyPr>
          <a:lstStyle/>
          <a:p>
            <a:pPr marL="0" indent="0">
              <a:buNone/>
            </a:pPr>
            <a:r>
              <a:rPr lang="en-US" b="1" dirty="0"/>
              <a:t>Precious metals versus other commodities</a:t>
            </a:r>
          </a:p>
          <a:p>
            <a:pPr marL="0" indent="0">
              <a:buNone/>
            </a:pPr>
            <a:r>
              <a:rPr lang="en-US" sz="2600" b="1" dirty="0"/>
              <a:t>Suggestion: </a:t>
            </a:r>
            <a:r>
              <a:rPr lang="en-US" sz="2600" dirty="0"/>
              <a:t>Explore the differentiated effect of the GFC on capital flows to EMDEs depending on whether the commodities are precious metals or not.</a:t>
            </a:r>
            <a:endParaRPr lang="en-US" sz="300" dirty="0"/>
          </a:p>
          <a:p>
            <a:endParaRPr lang="en-US" sz="300" dirty="0"/>
          </a:p>
          <a:p>
            <a:pPr marL="0" indent="0">
              <a:buNone/>
            </a:pPr>
            <a:r>
              <a:rPr lang="en-US" sz="2600" b="1" dirty="0"/>
              <a:t>Why?</a:t>
            </a:r>
          </a:p>
          <a:p>
            <a:r>
              <a:rPr lang="en-US" sz="2600" dirty="0"/>
              <a:t>Precious metals like gold are typically seen as hedges and safe havens.</a:t>
            </a:r>
          </a:p>
          <a:p>
            <a:r>
              <a:rPr lang="en-US" sz="2600" dirty="0"/>
              <a:t>The behavior of investors vis-à-vis precious metals is expected to be different from other commodities such as agricultural commodities.</a:t>
            </a:r>
          </a:p>
          <a:p>
            <a:r>
              <a:rPr lang="en-US" sz="2600" dirty="0"/>
              <a:t>South Africa is a good example of an economy specializing in gold exports, subject to exchange rate volatility, and with the composition of capital flows skewed to portfolio flows. Is this the result of investors willing to get exposure to gold through portfolio investment? How different does South Africa fare </a:t>
            </a:r>
            <a:br>
              <a:rPr lang="en-US" sz="2600" dirty="0"/>
            </a:br>
            <a:r>
              <a:rPr lang="en-US" sz="2600" dirty="0"/>
              <a:t>in the GFC compared to EMDEs not specializing in precious metals?</a:t>
            </a:r>
          </a:p>
        </p:txBody>
      </p:sp>
    </p:spTree>
    <p:extLst>
      <p:ext uri="{BB962C8B-B14F-4D97-AF65-F5344CB8AC3E}">
        <p14:creationId xmlns:p14="http://schemas.microsoft.com/office/powerpoint/2010/main" val="33142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0A914-383A-7447-BA1F-2F966A3DE685}"/>
              </a:ext>
            </a:extLst>
          </p:cNvPr>
          <p:cNvSpPr>
            <a:spLocks noGrp="1"/>
          </p:cNvSpPr>
          <p:nvPr>
            <p:ph type="title"/>
          </p:nvPr>
        </p:nvSpPr>
        <p:spPr>
          <a:xfrm>
            <a:off x="838200" y="365125"/>
            <a:ext cx="10515600" cy="1188253"/>
          </a:xfrm>
        </p:spPr>
        <p:txBody>
          <a:bodyPr>
            <a:normAutofit/>
          </a:bodyPr>
          <a:lstStyle/>
          <a:p>
            <a:pPr algn="ctr"/>
            <a:r>
              <a:rPr lang="en-US" sz="3200" dirty="0">
                <a:latin typeface="+mn-lt"/>
              </a:rPr>
              <a:t>Slide #5 from Rabah </a:t>
            </a:r>
            <a:r>
              <a:rPr lang="en-US" sz="3200" dirty="0" err="1">
                <a:latin typeface="+mn-lt"/>
              </a:rPr>
              <a:t>Arezki</a:t>
            </a:r>
            <a:r>
              <a:rPr lang="en-US" sz="3200" dirty="0">
                <a:latin typeface="+mn-lt"/>
              </a:rPr>
              <a:t> </a:t>
            </a:r>
            <a:endParaRPr lang="en-US" sz="3200" dirty="0"/>
          </a:p>
        </p:txBody>
      </p:sp>
      <p:sp>
        <p:nvSpPr>
          <p:cNvPr id="3" name="Content Placeholder 2">
            <a:extLst>
              <a:ext uri="{FF2B5EF4-FFF2-40B4-BE49-F238E27FC236}">
                <a16:creationId xmlns:a16="http://schemas.microsoft.com/office/drawing/2014/main" id="{F870F142-38F8-76AF-923C-FA4FFBB58110}"/>
              </a:ext>
            </a:extLst>
          </p:cNvPr>
          <p:cNvSpPr>
            <a:spLocks noGrp="1"/>
          </p:cNvSpPr>
          <p:nvPr>
            <p:ph idx="1"/>
          </p:nvPr>
        </p:nvSpPr>
        <p:spPr>
          <a:xfrm>
            <a:off x="838200" y="1641512"/>
            <a:ext cx="10515600" cy="4359179"/>
          </a:xfrm>
        </p:spPr>
        <p:txBody>
          <a:bodyPr>
            <a:noAutofit/>
          </a:bodyPr>
          <a:lstStyle/>
          <a:p>
            <a:pPr marL="0" indent="0">
              <a:lnSpc>
                <a:spcPct val="100000"/>
              </a:lnSpc>
              <a:spcBef>
                <a:spcPts val="0"/>
              </a:spcBef>
              <a:buNone/>
            </a:pPr>
            <a:r>
              <a:rPr lang="en-US" b="1" dirty="0"/>
              <a:t>Mozambique and export quantity weights</a:t>
            </a:r>
            <a:endParaRPr lang="en-US" sz="300" b="1" dirty="0"/>
          </a:p>
          <a:p>
            <a:pPr>
              <a:lnSpc>
                <a:spcPct val="100000"/>
              </a:lnSpc>
              <a:spcBef>
                <a:spcPts val="0"/>
              </a:spcBef>
            </a:pPr>
            <a:endParaRPr lang="en-US" sz="300" dirty="0"/>
          </a:p>
          <a:p>
            <a:pPr marL="0" indent="0">
              <a:lnSpc>
                <a:spcPct val="100000"/>
              </a:lnSpc>
              <a:spcBef>
                <a:spcPts val="0"/>
              </a:spcBef>
              <a:buNone/>
            </a:pPr>
            <a:r>
              <a:rPr lang="en-US" sz="2600" b="1" dirty="0"/>
              <a:t>Suggestion: </a:t>
            </a:r>
            <a:r>
              <a:rPr lang="en-US" sz="2600" dirty="0"/>
              <a:t>Use constant weights for export exposure to commodity prices instead of time varying weight.</a:t>
            </a:r>
            <a:endParaRPr lang="en-US" sz="200" dirty="0"/>
          </a:p>
          <a:p>
            <a:endParaRPr lang="en-US" sz="200" dirty="0"/>
          </a:p>
          <a:p>
            <a:pPr marL="0" indent="0">
              <a:buNone/>
            </a:pPr>
            <a:r>
              <a:rPr lang="en-US" sz="2600" b="1" dirty="0"/>
              <a:t>Why?</a:t>
            </a:r>
          </a:p>
          <a:p>
            <a:r>
              <a:rPr lang="en-US" sz="2600" dirty="0"/>
              <a:t>Quantities exported are endogenous to commodity price fluctuations. Time-varying weights may add noise to the identification of the effect of commodity prices on the business cycle of EMDEs.</a:t>
            </a:r>
            <a:r>
              <a:rPr lang="en-US" sz="800" dirty="0"/>
              <a:t> </a:t>
            </a:r>
          </a:p>
          <a:p>
            <a:r>
              <a:rPr lang="en-US" sz="2600" dirty="0"/>
              <a:t>Another challenge (not addressed by fixed weights): EMDEs such as Mozambique have discovered giant oil field and major minerals deposits. The anticipation effect drives the current account (</a:t>
            </a:r>
            <a:r>
              <a:rPr lang="en-US" sz="2600" dirty="0" err="1"/>
              <a:t>Arezki</a:t>
            </a:r>
            <a:r>
              <a:rPr lang="en-US" sz="2600" dirty="0"/>
              <a:t> et al. </a:t>
            </a:r>
            <a:r>
              <a:rPr lang="en-US" sz="2600" i="1" dirty="0"/>
              <a:t>QJE</a:t>
            </a:r>
            <a:r>
              <a:rPr lang="en-US" sz="2600" dirty="0"/>
              <a:t> 2017) and EMBI spreads (Esquivel, 2023).</a:t>
            </a:r>
          </a:p>
        </p:txBody>
      </p:sp>
    </p:spTree>
    <p:extLst>
      <p:ext uri="{BB962C8B-B14F-4D97-AF65-F5344CB8AC3E}">
        <p14:creationId xmlns:p14="http://schemas.microsoft.com/office/powerpoint/2010/main" val="386676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EEA4E-A6AA-5907-9039-9AAD4213E3ED}"/>
              </a:ext>
            </a:extLst>
          </p:cNvPr>
          <p:cNvSpPr>
            <a:spLocks noGrp="1"/>
          </p:cNvSpPr>
          <p:nvPr>
            <p:ph type="title"/>
          </p:nvPr>
        </p:nvSpPr>
        <p:spPr/>
        <p:txBody>
          <a:bodyPr>
            <a:normAutofit/>
          </a:bodyPr>
          <a:lstStyle/>
          <a:p>
            <a:pPr algn="ctr"/>
            <a:r>
              <a:rPr lang="en-US" sz="3200" dirty="0">
                <a:latin typeface="+mn-lt"/>
              </a:rPr>
              <a:t>Slide #6 from Rabah </a:t>
            </a:r>
            <a:r>
              <a:rPr lang="en-US" sz="3200" dirty="0" err="1">
                <a:latin typeface="+mn-lt"/>
              </a:rPr>
              <a:t>Arezki</a:t>
            </a:r>
            <a:r>
              <a:rPr lang="en-US" sz="3200" dirty="0">
                <a:latin typeface="+mn-lt"/>
              </a:rPr>
              <a:t> </a:t>
            </a:r>
            <a:endParaRPr lang="en-US" sz="3200" dirty="0"/>
          </a:p>
        </p:txBody>
      </p:sp>
      <p:sp>
        <p:nvSpPr>
          <p:cNvPr id="3" name="Content Placeholder 2">
            <a:extLst>
              <a:ext uri="{FF2B5EF4-FFF2-40B4-BE49-F238E27FC236}">
                <a16:creationId xmlns:a16="http://schemas.microsoft.com/office/drawing/2014/main" id="{46106D1F-3A8E-2CE3-E577-321E9F6D5CCC}"/>
              </a:ext>
            </a:extLst>
          </p:cNvPr>
          <p:cNvSpPr>
            <a:spLocks noGrp="1"/>
          </p:cNvSpPr>
          <p:nvPr>
            <p:ph idx="1"/>
          </p:nvPr>
        </p:nvSpPr>
        <p:spPr>
          <a:xfrm>
            <a:off x="253389" y="1616302"/>
            <a:ext cx="11270254" cy="4575178"/>
          </a:xfrm>
        </p:spPr>
        <p:txBody>
          <a:bodyPr>
            <a:noAutofit/>
          </a:bodyPr>
          <a:lstStyle/>
          <a:p>
            <a:pPr marL="0" indent="0">
              <a:buNone/>
            </a:pPr>
            <a:r>
              <a:rPr lang="en-US" sz="3200" b="1" dirty="0"/>
              <a:t>Heterogeneity in institutional arrangements</a:t>
            </a:r>
            <a:endParaRPr lang="en-US" sz="200" b="1" dirty="0"/>
          </a:p>
          <a:p>
            <a:endParaRPr lang="en-US" sz="200" dirty="0"/>
          </a:p>
          <a:p>
            <a:pPr marL="0" indent="0">
              <a:buNone/>
            </a:pPr>
            <a:r>
              <a:rPr lang="en-US" sz="2600" b="1" dirty="0"/>
              <a:t>Suggestion: </a:t>
            </a:r>
            <a:r>
              <a:rPr lang="en-US" sz="2600" dirty="0"/>
              <a:t>Explore the role of institutional arrangements in mediating the effect of commodity price shocks on the business cycle of EMDEs. </a:t>
            </a:r>
            <a:br>
              <a:rPr lang="en-US" sz="2600" dirty="0"/>
            </a:br>
            <a:endParaRPr lang="en-US" sz="800" dirty="0"/>
          </a:p>
          <a:p>
            <a:r>
              <a:rPr lang="en-US" sz="2600" dirty="0"/>
              <a:t>What institutional arrangements?</a:t>
            </a:r>
          </a:p>
          <a:p>
            <a:pPr lvl="1"/>
            <a:r>
              <a:rPr lang="en-US" sz="2600" dirty="0"/>
              <a:t>Fiscal discipline. Many countries have graduated from fiscal procyclicality.</a:t>
            </a:r>
            <a:r>
              <a:rPr lang="en-US" sz="2600" u="sng" baseline="30000" dirty="0"/>
              <a:t>1</a:t>
            </a:r>
            <a:r>
              <a:rPr lang="en-US" sz="2600" baseline="30000" dirty="0"/>
              <a:t>/</a:t>
            </a:r>
            <a:br>
              <a:rPr lang="en-US" sz="2600" baseline="30000" dirty="0"/>
            </a:br>
            <a:r>
              <a:rPr lang="en-US" sz="2600" dirty="0"/>
              <a:t>Fiscal rules may intermediate the commodity price effect on the business cycle of EMDEs.</a:t>
            </a:r>
            <a:r>
              <a:rPr lang="en-US" sz="2600" u="sng" baseline="30000" dirty="0"/>
              <a:t> 2</a:t>
            </a:r>
            <a:r>
              <a:rPr lang="en-US" sz="2600" baseline="30000" dirty="0"/>
              <a:t>/</a:t>
            </a:r>
            <a:endParaRPr lang="en-US" sz="2600" dirty="0"/>
          </a:p>
          <a:p>
            <a:pPr lvl="1"/>
            <a:r>
              <a:rPr lang="en-US" sz="2600" dirty="0"/>
              <a:t>Exchange rate regime &amp; capital account restrictions may explain the more muted response of capital flows to commodity prices &amp; GFC.</a:t>
            </a:r>
          </a:p>
          <a:p>
            <a:pPr marL="457200" lvl="1" indent="0">
              <a:buNone/>
            </a:pPr>
            <a:endParaRPr lang="en-US" sz="2600" u="sng" baseline="30000" dirty="0"/>
          </a:p>
          <a:p>
            <a:pPr marL="457200" lvl="1" indent="0">
              <a:buNone/>
            </a:pPr>
            <a:r>
              <a:rPr lang="en-US" baseline="30000" dirty="0"/>
              <a:t>                           </a:t>
            </a:r>
            <a:r>
              <a:rPr lang="en-US" u="sng" baseline="30000" dirty="0"/>
              <a:t> 1</a:t>
            </a:r>
            <a:r>
              <a:rPr lang="en-US" baseline="30000" dirty="0"/>
              <a:t>/  </a:t>
            </a:r>
            <a:r>
              <a:rPr lang="en-US" sz="1600" dirty="0"/>
              <a:t>Frankel, </a:t>
            </a:r>
            <a:r>
              <a:rPr lang="en-US" sz="1600" dirty="0" err="1"/>
              <a:t>Vegh</a:t>
            </a:r>
            <a:r>
              <a:rPr lang="en-US" sz="1600" dirty="0"/>
              <a:t> &amp; </a:t>
            </a:r>
            <a:r>
              <a:rPr lang="en-US" sz="1600" dirty="0" err="1"/>
              <a:t>Vuletin</a:t>
            </a:r>
            <a:r>
              <a:rPr lang="en-US" sz="1600" dirty="0"/>
              <a:t> (2013)</a:t>
            </a:r>
            <a:r>
              <a:rPr lang="en-US" baseline="30000" dirty="0"/>
              <a:t>                                                 </a:t>
            </a:r>
            <a:r>
              <a:rPr lang="en-US" u="sng" baseline="30000" dirty="0"/>
              <a:t>2</a:t>
            </a:r>
            <a:r>
              <a:rPr lang="en-US" baseline="30000" dirty="0"/>
              <a:t>/ </a:t>
            </a:r>
            <a:r>
              <a:rPr lang="en-US" sz="1600" dirty="0" err="1"/>
              <a:t>Pieschacón</a:t>
            </a:r>
            <a:r>
              <a:rPr lang="en-US" sz="1600" dirty="0"/>
              <a:t> (2012).</a:t>
            </a:r>
          </a:p>
        </p:txBody>
      </p:sp>
    </p:spTree>
    <p:extLst>
      <p:ext uri="{BB962C8B-B14F-4D97-AF65-F5344CB8AC3E}">
        <p14:creationId xmlns:p14="http://schemas.microsoft.com/office/powerpoint/2010/main" val="384444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B1F54-931B-5931-4EDD-E91899CD291F}"/>
              </a:ext>
            </a:extLst>
          </p:cNvPr>
          <p:cNvSpPr>
            <a:spLocks noGrp="1"/>
          </p:cNvSpPr>
          <p:nvPr>
            <p:ph type="title"/>
          </p:nvPr>
        </p:nvSpPr>
        <p:spPr/>
        <p:txBody>
          <a:bodyPr>
            <a:normAutofit/>
          </a:bodyPr>
          <a:lstStyle/>
          <a:p>
            <a:pPr algn="ctr"/>
            <a:r>
              <a:rPr lang="en-US" sz="3600" dirty="0">
                <a:latin typeface="+mn-lt"/>
              </a:rPr>
              <a:t>I have two questions</a:t>
            </a:r>
          </a:p>
        </p:txBody>
      </p:sp>
      <p:sp>
        <p:nvSpPr>
          <p:cNvPr id="3" name="Content Placeholder 2">
            <a:extLst>
              <a:ext uri="{FF2B5EF4-FFF2-40B4-BE49-F238E27FC236}">
                <a16:creationId xmlns:a16="http://schemas.microsoft.com/office/drawing/2014/main" id="{8831D82B-1F1F-40A7-BE2B-D67DE5788E5E}"/>
              </a:ext>
            </a:extLst>
          </p:cNvPr>
          <p:cNvSpPr>
            <a:spLocks noGrp="1"/>
          </p:cNvSpPr>
          <p:nvPr>
            <p:ph idx="1"/>
          </p:nvPr>
        </p:nvSpPr>
        <p:spPr>
          <a:xfrm>
            <a:off x="627963" y="2011680"/>
            <a:ext cx="10972800" cy="4198334"/>
          </a:xfrm>
        </p:spPr>
        <p:txBody>
          <a:bodyPr>
            <a:normAutofit/>
          </a:bodyPr>
          <a:lstStyle/>
          <a:p>
            <a:pPr marL="514350" indent="-514350">
              <a:buAutoNum type="arabicPeriod"/>
            </a:pPr>
            <a:r>
              <a:rPr lang="en-US" sz="3200" dirty="0"/>
              <a:t>The “imperfect storm”:</a:t>
            </a:r>
          </a:p>
          <a:p>
            <a:pPr marL="0" indent="0">
              <a:buNone/>
            </a:pPr>
            <a:r>
              <a:rPr lang="en-US" sz="3200" dirty="0"/>
              <a:t>When Russia invaded Ukraine in 2022 (an idiosyncratic shock), causing sharp increases in oil &amp; grain prices, why was that bad for EMDEs, especially in Africa ?</a:t>
            </a:r>
          </a:p>
          <a:p>
            <a:endParaRPr lang="en-US" sz="3200" dirty="0"/>
          </a:p>
          <a:p>
            <a:pPr marL="514350" indent="-514350">
              <a:buAutoNum type="arabicPeriod" startAt="2"/>
            </a:pPr>
            <a:r>
              <a:rPr lang="en-US" sz="3200" dirty="0" err="1"/>
              <a:t>Arezki’s</a:t>
            </a:r>
            <a:r>
              <a:rPr lang="en-US" sz="3200" dirty="0"/>
              <a:t> question:</a:t>
            </a:r>
            <a:br>
              <a:rPr lang="en-US" sz="3200" dirty="0"/>
            </a:br>
            <a:r>
              <a:rPr lang="en-US" sz="3200" dirty="0"/>
              <a:t>Why, exactly, do tight global financial conditions have a negative effect on commodity prices?</a:t>
            </a:r>
          </a:p>
          <a:p>
            <a:pPr marL="0" indent="0">
              <a:buNone/>
            </a:pPr>
            <a:endParaRPr lang="en-US" sz="3200" dirty="0"/>
          </a:p>
        </p:txBody>
      </p:sp>
    </p:spTree>
    <p:extLst>
      <p:ext uri="{BB962C8B-B14F-4D97-AF65-F5344CB8AC3E}">
        <p14:creationId xmlns:p14="http://schemas.microsoft.com/office/powerpoint/2010/main" val="270929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342DC-410E-FF69-4413-5BCDDE2B519C}"/>
              </a:ext>
            </a:extLst>
          </p:cNvPr>
          <p:cNvSpPr>
            <a:spLocks noGrp="1"/>
          </p:cNvSpPr>
          <p:nvPr>
            <p:ph type="title"/>
          </p:nvPr>
        </p:nvSpPr>
        <p:spPr>
          <a:xfrm>
            <a:off x="445771" y="447065"/>
            <a:ext cx="11216640" cy="1325563"/>
          </a:xfrm>
        </p:spPr>
        <p:txBody>
          <a:bodyPr>
            <a:normAutofit/>
          </a:bodyPr>
          <a:lstStyle/>
          <a:p>
            <a:pPr algn="ctr"/>
            <a:r>
              <a:rPr lang="en-US" sz="3600" dirty="0">
                <a:latin typeface="+mn-lt"/>
              </a:rPr>
              <a:t>3 theories of the interest rate’s role in commodity markets</a:t>
            </a:r>
          </a:p>
        </p:txBody>
      </p:sp>
      <p:sp>
        <p:nvSpPr>
          <p:cNvPr id="3" name="Content Placeholder 2">
            <a:extLst>
              <a:ext uri="{FF2B5EF4-FFF2-40B4-BE49-F238E27FC236}">
                <a16:creationId xmlns:a16="http://schemas.microsoft.com/office/drawing/2014/main" id="{A7B03A2F-B915-13B2-1B0B-23A3629FD0BB}"/>
              </a:ext>
            </a:extLst>
          </p:cNvPr>
          <p:cNvSpPr>
            <a:spLocks noGrp="1"/>
          </p:cNvSpPr>
          <p:nvPr>
            <p:ph idx="1"/>
          </p:nvPr>
        </p:nvSpPr>
        <p:spPr>
          <a:xfrm>
            <a:off x="605791" y="1727854"/>
            <a:ext cx="11216640" cy="4421485"/>
          </a:xfrm>
        </p:spPr>
        <p:txBody>
          <a:bodyPr>
            <a:noAutofit/>
          </a:bodyPr>
          <a:lstStyle/>
          <a:p>
            <a:pPr>
              <a:lnSpc>
                <a:spcPct val="100000"/>
              </a:lnSpc>
              <a:spcBef>
                <a:spcPts val="0"/>
              </a:spcBef>
            </a:pPr>
            <a:r>
              <a:rPr lang="en-US" sz="3200" dirty="0"/>
              <a:t>Non-renewable resources:</a:t>
            </a:r>
          </a:p>
          <a:p>
            <a:pPr marL="0" indent="0">
              <a:lnSpc>
                <a:spcPct val="100000"/>
              </a:lnSpc>
              <a:spcBef>
                <a:spcPts val="0"/>
              </a:spcBef>
              <a:buNone/>
            </a:pPr>
            <a:r>
              <a:rPr lang="en-US" sz="3000" dirty="0"/>
              <a:t> Interest rate determines whether to leave oil &amp; minerals in the ground.</a:t>
            </a:r>
          </a:p>
          <a:p>
            <a:pPr lvl="1"/>
            <a:r>
              <a:rPr lang="en-US" sz="3000" dirty="0" err="1"/>
              <a:t>Hotelling</a:t>
            </a:r>
            <a:r>
              <a:rPr lang="en-US" sz="3000" dirty="0"/>
              <a:t> (1931)</a:t>
            </a:r>
            <a:br>
              <a:rPr lang="en-US" sz="1000" dirty="0"/>
            </a:br>
            <a:endParaRPr lang="en-US" sz="1000" dirty="0"/>
          </a:p>
          <a:p>
            <a:r>
              <a:rPr lang="en-US" sz="3200" kern="100" dirty="0">
                <a:effectLst/>
                <a:latin typeface="Calibri" panose="020F0502020204030204" pitchFamily="34" charset="0"/>
                <a:ea typeface="Calibri" panose="020F0502020204030204" pitchFamily="34" charset="0"/>
                <a:cs typeface="Times New Roman" panose="02020603050405020304" pitchFamily="18" charset="0"/>
              </a:rPr>
              <a:t>Competitive storage model</a:t>
            </a:r>
          </a:p>
          <a:p>
            <a:pPr lvl="1"/>
            <a:r>
              <a:rPr lang="en-US" sz="3000" kern="100" dirty="0">
                <a:effectLst/>
                <a:latin typeface="Calibri" panose="020F0502020204030204" pitchFamily="34" charset="0"/>
                <a:ea typeface="Calibri" panose="020F0502020204030204" pitchFamily="34" charset="0"/>
                <a:cs typeface="Times New Roman" panose="02020603050405020304" pitchFamily="18" charset="0"/>
              </a:rPr>
              <a:t>Gustafson (1958), </a:t>
            </a:r>
            <a:r>
              <a:rPr lang="en-US" sz="3000" kern="100" dirty="0" err="1">
                <a:effectLst/>
                <a:latin typeface="Calibri" panose="020F0502020204030204" pitchFamily="34" charset="0"/>
                <a:ea typeface="Calibri" panose="020F0502020204030204" pitchFamily="34" charset="0"/>
                <a:cs typeface="Times New Roman" panose="02020603050405020304" pitchFamily="18" charset="0"/>
              </a:rPr>
              <a:t>Muth</a:t>
            </a:r>
            <a:r>
              <a:rPr lang="en-US" sz="3000" kern="100" dirty="0">
                <a:effectLst/>
                <a:latin typeface="Calibri" panose="020F0502020204030204" pitchFamily="34" charset="0"/>
                <a:ea typeface="Calibri" panose="020F0502020204030204" pitchFamily="34" charset="0"/>
                <a:cs typeface="Times New Roman" panose="02020603050405020304" pitchFamily="18" charset="0"/>
              </a:rPr>
              <a:t> (1961), Samuelson (1971), </a:t>
            </a:r>
            <a:r>
              <a:rPr lang="en-AU" sz="3000" dirty="0"/>
              <a:t>Deaton &amp; </a:t>
            </a:r>
            <a:r>
              <a:rPr lang="en-AU" sz="3000" dirty="0" err="1"/>
              <a:t>Laroque</a:t>
            </a:r>
            <a:r>
              <a:rPr lang="en-AU" sz="3000" dirty="0"/>
              <a:t> (1992, 96)</a:t>
            </a:r>
            <a:r>
              <a:rPr lang="en-AU" sz="2800" dirty="0"/>
              <a:t>.</a:t>
            </a:r>
          </a:p>
          <a:p>
            <a:r>
              <a:rPr lang="en-AU" sz="3200" dirty="0"/>
              <a:t>My preferred version: Overshooting model of commodity prices</a:t>
            </a:r>
          </a:p>
          <a:p>
            <a:pPr lvl="1"/>
            <a:r>
              <a:rPr lang="en-AU" sz="3200" dirty="0"/>
              <a:t>Frankel (1986, 2006, 2014).</a:t>
            </a:r>
            <a:endParaRPr lang="en-US" sz="3200" dirty="0"/>
          </a:p>
        </p:txBody>
      </p:sp>
    </p:spTree>
    <p:extLst>
      <p:ext uri="{BB962C8B-B14F-4D97-AF65-F5344CB8AC3E}">
        <p14:creationId xmlns:p14="http://schemas.microsoft.com/office/powerpoint/2010/main" val="46205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1CF65-BBBF-F318-EE11-9F1A6DC89ADE}"/>
              </a:ext>
            </a:extLst>
          </p:cNvPr>
          <p:cNvSpPr>
            <a:spLocks noGrp="1"/>
          </p:cNvSpPr>
          <p:nvPr>
            <p:ph type="title"/>
          </p:nvPr>
        </p:nvSpPr>
        <p:spPr>
          <a:xfrm>
            <a:off x="838200" y="133769"/>
            <a:ext cx="10515600" cy="1298422"/>
          </a:xfrm>
        </p:spPr>
        <p:txBody>
          <a:bodyPr>
            <a:normAutofit/>
          </a:bodyPr>
          <a:lstStyle/>
          <a:p>
            <a:pPr algn="ctr"/>
            <a:r>
              <a:rPr lang="en-US" sz="3600" dirty="0">
                <a:latin typeface="+mn-lt"/>
              </a:rPr>
              <a:t>The overshooting model of commodity prices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6917B07A-F692-5872-9F70-7C742D9B3F22}"/>
                  </a:ext>
                </a:extLst>
              </p:cNvPr>
              <p:cNvSpPr>
                <a:spLocks noGrp="1"/>
              </p:cNvSpPr>
              <p:nvPr>
                <p:ph idx="1"/>
              </p:nvPr>
            </p:nvSpPr>
            <p:spPr>
              <a:xfrm>
                <a:off x="948370" y="1509311"/>
                <a:ext cx="10515600" cy="4182906"/>
              </a:xfrm>
            </p:spPr>
            <p:txBody>
              <a:bodyPr>
                <a:normAutofit/>
              </a:bodyPr>
              <a:lstStyle/>
              <a:p>
                <a:pPr marL="0" indent="0">
                  <a:buNone/>
                </a:pPr>
                <a:r>
                  <a:rPr lang="en-US" sz="2800" dirty="0">
                    <a:solidFill>
                      <a:srgbClr val="000000"/>
                    </a:solidFill>
                    <a:ea typeface="Calibri"/>
                    <a:cs typeface="Times New Roman" pitchFamily="18" charset="0"/>
                  </a:rPr>
                  <a:t> </a:t>
                </a:r>
                <a:r>
                  <a:rPr lang="en-US" sz="3200" dirty="0">
                    <a:solidFill>
                      <a:srgbClr val="000000"/>
                    </a:solidFill>
                    <a:ea typeface="Calibri"/>
                    <a:cs typeface="Times New Roman" pitchFamily="18" charset="0"/>
                  </a:rPr>
                  <a:t>1</a:t>
                </a:r>
                <a:r>
                  <a:rPr lang="en-US" sz="3200" baseline="30000" dirty="0">
                    <a:solidFill>
                      <a:srgbClr val="000000"/>
                    </a:solidFill>
                    <a:ea typeface="Calibri"/>
                    <a:cs typeface="Times New Roman" pitchFamily="18" charset="0"/>
                  </a:rPr>
                  <a:t>st</a:t>
                </a:r>
                <a:r>
                  <a:rPr lang="en-US" sz="3200" dirty="0">
                    <a:solidFill>
                      <a:srgbClr val="000000"/>
                    </a:solidFill>
                    <a:ea typeface="Calibri"/>
                    <a:cs typeface="Times New Roman" pitchFamily="18" charset="0"/>
                  </a:rPr>
                  <a:t> </a:t>
                </a:r>
                <a:r>
                  <a:rPr lang="en-US" sz="3200" baseline="30000" dirty="0">
                    <a:cs typeface="Times New Roman" pitchFamily="18" charset="0"/>
                  </a:rPr>
                  <a:t> </a:t>
                </a:r>
                <a:r>
                  <a:rPr lang="en-US" sz="3200" dirty="0">
                    <a:cs typeface="Times New Roman" pitchFamily="18" charset="0"/>
                  </a:rPr>
                  <a:t>assumption: regressive expectations</a:t>
                </a:r>
                <a:r>
                  <a:rPr lang="en-US" sz="3200" dirty="0"/>
                  <a:t> </a:t>
                </a:r>
              </a:p>
              <a:p>
                <a:pPr marL="0" indent="0">
                  <a:buNone/>
                </a:pPr>
                <a:r>
                  <a:rPr lang="en-US" sz="3200" i="1" dirty="0"/>
                  <a:t> E</a:t>
                </a:r>
                <a:r>
                  <a:rPr lang="en-US" sz="3200" dirty="0"/>
                  <a:t>[</a:t>
                </a:r>
                <a:r>
                  <a:rPr lang="el-GR" sz="3200" dirty="0"/>
                  <a:t>Δ</a:t>
                </a:r>
                <a:r>
                  <a:rPr lang="en-US" sz="3200" i="1" dirty="0"/>
                  <a:t>q</a:t>
                </a:r>
                <a:r>
                  <a:rPr lang="en-US" sz="3200" dirty="0"/>
                  <a:t>]   =  </a:t>
                </a:r>
                <a:r>
                  <a:rPr lang="it-IT" sz="3200" b="1" i="1" dirty="0">
                    <a:solidFill>
                      <a:srgbClr val="000000"/>
                    </a:solidFill>
                    <a:ea typeface="Calibri"/>
                    <a:cs typeface="Times New Roman"/>
                  </a:rPr>
                  <a:t> </a:t>
                </a:r>
                <a:r>
                  <a:rPr lang="it-IT" sz="3200" i="1" dirty="0">
                    <a:solidFill>
                      <a:srgbClr val="000000"/>
                    </a:solidFill>
                    <a:ea typeface="Calibri"/>
                    <a:cs typeface="Times New Roman"/>
                  </a:rPr>
                  <a:t>- </a:t>
                </a:r>
                <a:r>
                  <a:rPr lang="en-US" sz="3200" dirty="0">
                    <a:solidFill>
                      <a:srgbClr val="000000"/>
                    </a:solidFill>
                    <a:ea typeface="Calibri"/>
                    <a:cs typeface="Times New Roman"/>
                  </a:rPr>
                  <a:t>θ</a:t>
                </a:r>
                <a:r>
                  <a:rPr lang="it-IT" sz="3200" dirty="0">
                    <a:solidFill>
                      <a:srgbClr val="000000"/>
                    </a:solidFill>
                    <a:ea typeface="Calibri"/>
                    <a:cs typeface="Times New Roman"/>
                  </a:rPr>
                  <a:t> (</a:t>
                </a:r>
                <a:r>
                  <a:rPr lang="it-IT" sz="3200" i="1" dirty="0">
                    <a:solidFill>
                      <a:srgbClr val="000000"/>
                    </a:solidFill>
                    <a:ea typeface="Calibri"/>
                    <a:cs typeface="Times New Roman"/>
                  </a:rPr>
                  <a:t>q-</a:t>
                </a:r>
                <a14:m>
                  <m:oMath xmlns:m="http://schemas.openxmlformats.org/officeDocument/2006/math">
                    <m:acc>
                      <m:accPr>
                        <m:chr m:val="̅"/>
                        <m:ctrlPr>
                          <a:rPr lang="en-US" sz="3200" i="1" dirty="0">
                            <a:solidFill>
                              <a:srgbClr val="000000"/>
                            </a:solidFill>
                            <a:latin typeface="Cambria Math" panose="02040503050406030204" pitchFamily="18" charset="0"/>
                            <a:cs typeface="Times New Roman"/>
                          </a:rPr>
                        </m:ctrlPr>
                      </m:accPr>
                      <m:e>
                        <m:r>
                          <a:rPr lang="en-US" sz="3200" i="1" dirty="0">
                            <a:solidFill>
                              <a:srgbClr val="000000"/>
                            </a:solidFill>
                            <a:latin typeface="Cambria Math" panose="02040503050406030204" pitchFamily="18" charset="0"/>
                            <a:cs typeface="Times New Roman"/>
                          </a:rPr>
                          <m:t>𝑞</m:t>
                        </m:r>
                      </m:e>
                    </m:acc>
                    <m:r>
                      <a:rPr lang="en-US" sz="3200" i="1" dirty="0">
                        <a:solidFill>
                          <a:srgbClr val="000000"/>
                        </a:solidFill>
                        <a:latin typeface="Cambria Math" panose="02040503050406030204" pitchFamily="18" charset="0"/>
                        <a:ea typeface="Calibri"/>
                        <a:cs typeface="Times New Roman"/>
                      </a:rPr>
                      <m:t> </m:t>
                    </m:r>
                  </m:oMath>
                </a14:m>
                <a:r>
                  <a:rPr lang="pt-PT" sz="3200" dirty="0">
                    <a:solidFill>
                      <a:srgbClr val="000000"/>
                    </a:solidFill>
                    <a:ea typeface="Calibri"/>
                    <a:cs typeface="Times New Roman"/>
                  </a:rPr>
                  <a:t>)</a:t>
                </a:r>
                <a:r>
                  <a:rPr lang="en-US" sz="3200" dirty="0"/>
                  <a:t>  </a:t>
                </a:r>
                <a:r>
                  <a:rPr lang="en-US" dirty="0"/>
                  <a:t>  						</a:t>
                </a:r>
                <a:r>
                  <a:rPr lang="en-US" sz="3200" dirty="0"/>
                  <a:t>(1)</a:t>
                </a:r>
              </a:p>
              <a:p>
                <a:pPr marL="0" indent="0">
                  <a:buNone/>
                </a:pPr>
                <a:r>
                  <a:rPr lang="en-US" sz="3200" dirty="0"/>
                  <a:t> </a:t>
                </a:r>
                <a:r>
                  <a:rPr lang="en-US" sz="3200" i="1" dirty="0"/>
                  <a:t>E</a:t>
                </a:r>
                <a:r>
                  <a:rPr lang="en-US" sz="3200" dirty="0"/>
                  <a:t>[</a:t>
                </a:r>
                <a:r>
                  <a:rPr lang="el-GR" sz="3200" dirty="0"/>
                  <a:t>Δ</a:t>
                </a:r>
                <a:r>
                  <a:rPr lang="en-US" sz="3200" i="1" dirty="0"/>
                  <a:t>s</a:t>
                </a:r>
                <a:r>
                  <a:rPr lang="en-US" sz="3200" dirty="0"/>
                  <a:t> - </a:t>
                </a:r>
                <a:r>
                  <a:rPr lang="el-GR" sz="3200" dirty="0"/>
                  <a:t>Δ</a:t>
                </a:r>
                <a:r>
                  <a:rPr lang="en-US" sz="3200" i="1" dirty="0"/>
                  <a:t>p</a:t>
                </a:r>
                <a:r>
                  <a:rPr lang="en-US" sz="3200" dirty="0"/>
                  <a:t>]  = </a:t>
                </a:r>
                <a:r>
                  <a:rPr lang="it-IT" sz="3200" b="1" i="1" dirty="0">
                    <a:solidFill>
                      <a:srgbClr val="000000"/>
                    </a:solidFill>
                    <a:ea typeface="Calibri"/>
                    <a:cs typeface="Times New Roman"/>
                  </a:rPr>
                  <a:t> </a:t>
                </a:r>
                <a:r>
                  <a:rPr lang="it-IT" sz="3200" i="1" dirty="0">
                    <a:solidFill>
                      <a:srgbClr val="000000"/>
                    </a:solidFill>
                    <a:ea typeface="Calibri"/>
                    <a:cs typeface="Times New Roman"/>
                  </a:rPr>
                  <a:t>- </a:t>
                </a:r>
                <a:r>
                  <a:rPr lang="en-US" sz="3200" dirty="0">
                    <a:solidFill>
                      <a:srgbClr val="000000"/>
                    </a:solidFill>
                    <a:ea typeface="Calibri"/>
                    <a:cs typeface="Times New Roman"/>
                  </a:rPr>
                  <a:t>θ</a:t>
                </a:r>
                <a:r>
                  <a:rPr lang="it-IT" sz="3200" dirty="0">
                    <a:solidFill>
                      <a:srgbClr val="000000"/>
                    </a:solidFill>
                    <a:ea typeface="Calibri"/>
                    <a:cs typeface="Times New Roman"/>
                  </a:rPr>
                  <a:t> (</a:t>
                </a:r>
                <a:r>
                  <a:rPr lang="it-IT" sz="3200" i="1" dirty="0">
                    <a:solidFill>
                      <a:srgbClr val="000000"/>
                    </a:solidFill>
                    <a:ea typeface="Calibri"/>
                    <a:cs typeface="Times New Roman"/>
                  </a:rPr>
                  <a:t>q-</a:t>
                </a:r>
                <a14:m>
                  <m:oMath xmlns:m="http://schemas.openxmlformats.org/officeDocument/2006/math">
                    <m:acc>
                      <m:accPr>
                        <m:chr m:val="̅"/>
                        <m:ctrlPr>
                          <a:rPr lang="en-US" sz="3200" i="1" dirty="0">
                            <a:solidFill>
                              <a:srgbClr val="000000"/>
                            </a:solidFill>
                            <a:latin typeface="Cambria Math" panose="02040503050406030204" pitchFamily="18" charset="0"/>
                            <a:cs typeface="Times New Roman"/>
                          </a:rPr>
                        </m:ctrlPr>
                      </m:accPr>
                      <m:e>
                        <m:r>
                          <a:rPr lang="en-US" sz="3200" i="1" dirty="0">
                            <a:solidFill>
                              <a:srgbClr val="000000"/>
                            </a:solidFill>
                            <a:latin typeface="Cambria Math" panose="02040503050406030204" pitchFamily="18" charset="0"/>
                            <a:cs typeface="Times New Roman"/>
                          </a:rPr>
                          <m:t>𝑞</m:t>
                        </m:r>
                      </m:e>
                    </m:acc>
                    <m:r>
                      <a:rPr lang="en-US" sz="3200" i="1" dirty="0">
                        <a:solidFill>
                          <a:srgbClr val="000000"/>
                        </a:solidFill>
                        <a:latin typeface="Cambria Math" panose="02040503050406030204" pitchFamily="18" charset="0"/>
                        <a:ea typeface="Calibri"/>
                        <a:cs typeface="Times New Roman"/>
                      </a:rPr>
                      <m:t> </m:t>
                    </m:r>
                  </m:oMath>
                </a14:m>
                <a:r>
                  <a:rPr lang="pt-PT" sz="3200" dirty="0">
                    <a:solidFill>
                      <a:srgbClr val="000000"/>
                    </a:solidFill>
                    <a:ea typeface="Calibri"/>
                    <a:cs typeface="Times New Roman"/>
                  </a:rPr>
                  <a:t>)                        			(2)</a:t>
                </a:r>
                <a:endParaRPr lang="pt-PT" sz="100" dirty="0">
                  <a:solidFill>
                    <a:srgbClr val="000000"/>
                  </a:solidFill>
                  <a:ea typeface="Calibri"/>
                  <a:cs typeface="Times New Roman"/>
                </a:endParaRPr>
              </a:p>
              <a:p>
                <a:pPr marL="0" indent="0">
                  <a:buNone/>
                </a:pPr>
                <a:br>
                  <a:rPr lang="pt-PT" sz="100" dirty="0">
                    <a:solidFill>
                      <a:srgbClr val="000000"/>
                    </a:solidFill>
                    <a:ea typeface="Calibri"/>
                    <a:cs typeface="Times New Roman"/>
                  </a:rPr>
                </a:br>
                <a:br>
                  <a:rPr lang="pt-PT" sz="100" dirty="0">
                    <a:solidFill>
                      <a:srgbClr val="000000"/>
                    </a:solidFill>
                    <a:ea typeface="Calibri"/>
                    <a:cs typeface="Times New Roman"/>
                  </a:rPr>
                </a:br>
                <a:r>
                  <a:rPr lang="pt-PT" sz="2600" dirty="0">
                    <a:solidFill>
                      <a:srgbClr val="000000"/>
                    </a:solidFill>
                    <a:ea typeface="Calibri"/>
                    <a:cs typeface="Times New Roman"/>
                  </a:rPr>
                  <a:t>where</a:t>
                </a:r>
                <a:endParaRPr lang="en-US" sz="2600" dirty="0"/>
              </a:p>
              <a:p>
                <a:pPr lvl="1"/>
                <a:r>
                  <a:rPr lang="en-US" sz="2600" dirty="0"/>
                  <a:t>  </a:t>
                </a:r>
                <a:r>
                  <a:rPr lang="en-US" sz="2600" i="1" dirty="0"/>
                  <a:t>q</a:t>
                </a:r>
                <a:r>
                  <a:rPr lang="en-US" sz="2600" dirty="0"/>
                  <a:t>  ≡  </a:t>
                </a:r>
                <a:r>
                  <a:rPr lang="en-US" sz="2600" i="1" dirty="0"/>
                  <a:t>s</a:t>
                </a:r>
                <a:r>
                  <a:rPr lang="en-US" sz="2600" dirty="0"/>
                  <a:t> – </a:t>
                </a:r>
                <a:r>
                  <a:rPr lang="en-US" sz="2600" i="1" dirty="0"/>
                  <a:t>p</a:t>
                </a:r>
                <a:r>
                  <a:rPr lang="en-US" sz="2600" dirty="0"/>
                  <a:t>  ≡  the log of the real commodity price</a:t>
                </a:r>
              </a:p>
              <a:p>
                <a:pPr lvl="1"/>
                <a:r>
                  <a:rPr lang="en-US" sz="2600" dirty="0"/>
                  <a:t> </a:t>
                </a:r>
                <a14:m>
                  <m:oMath xmlns:m="http://schemas.openxmlformats.org/officeDocument/2006/math">
                    <m:r>
                      <a:rPr lang="en-US" sz="2600" b="0" i="0" dirty="0" smtClean="0">
                        <a:solidFill>
                          <a:srgbClr val="000000"/>
                        </a:solidFill>
                        <a:latin typeface="Cambria Math" panose="02040503050406030204" pitchFamily="18" charset="0"/>
                        <a:cs typeface="Times New Roman"/>
                      </a:rPr>
                      <m:t> </m:t>
                    </m:r>
                    <m:acc>
                      <m:accPr>
                        <m:chr m:val="̅"/>
                        <m:ctrlPr>
                          <a:rPr lang="en-US" sz="2600" i="1" dirty="0" smtClean="0">
                            <a:solidFill>
                              <a:srgbClr val="000000"/>
                            </a:solidFill>
                            <a:latin typeface="Cambria Math" panose="02040503050406030204" pitchFamily="18" charset="0"/>
                            <a:cs typeface="Times New Roman"/>
                          </a:rPr>
                        </m:ctrlPr>
                      </m:accPr>
                      <m:e>
                        <m:r>
                          <a:rPr lang="en-US" sz="2600" i="1" dirty="0">
                            <a:solidFill>
                              <a:srgbClr val="000000"/>
                            </a:solidFill>
                            <a:latin typeface="Cambria Math" panose="02040503050406030204" pitchFamily="18" charset="0"/>
                            <a:cs typeface="Times New Roman"/>
                          </a:rPr>
                          <m:t>𝑞</m:t>
                        </m:r>
                      </m:e>
                    </m:acc>
                  </m:oMath>
                </a14:m>
                <a:r>
                  <a:rPr lang="en-US" sz="2600" dirty="0"/>
                  <a:t> ≡ the long-run equilibrium log real commodity price</a:t>
                </a:r>
              </a:p>
              <a:p>
                <a:pPr lvl="1"/>
                <a:r>
                  <a:rPr lang="en-US" sz="2600" dirty="0"/>
                  <a:t>  </a:t>
                </a:r>
                <a:r>
                  <a:rPr lang="en-US" sz="2600" i="1" dirty="0"/>
                  <a:t>s</a:t>
                </a:r>
                <a:r>
                  <a:rPr lang="en-US" sz="2600" dirty="0"/>
                  <a:t> ≡  log of spot commodity price</a:t>
                </a:r>
              </a:p>
              <a:p>
                <a:pPr lvl="1"/>
                <a:r>
                  <a:rPr lang="en-US" sz="2600" dirty="0"/>
                  <a:t>  </a:t>
                </a:r>
                <a:r>
                  <a:rPr lang="en-US" sz="2600" i="1" dirty="0"/>
                  <a:t>p</a:t>
                </a:r>
                <a:r>
                  <a:rPr lang="en-US" sz="2600" dirty="0"/>
                  <a:t> ≡ log of overall price level.</a:t>
                </a:r>
                <a:endParaRPr lang="en-US" dirty="0"/>
              </a:p>
            </p:txBody>
          </p:sp>
        </mc:Choice>
        <mc:Fallback>
          <p:sp>
            <p:nvSpPr>
              <p:cNvPr id="3" name="Content Placeholder 2">
                <a:extLst>
                  <a:ext uri="{FF2B5EF4-FFF2-40B4-BE49-F238E27FC236}">
                    <a16:creationId xmlns:a16="http://schemas.microsoft.com/office/drawing/2014/main" id="{6917B07A-F692-5872-9F70-7C742D9B3F22}"/>
                  </a:ext>
                </a:extLst>
              </p:cNvPr>
              <p:cNvSpPr>
                <a:spLocks noGrp="1" noRot="1" noChangeAspect="1" noMove="1" noResize="1" noEditPoints="1" noAdjustHandles="1" noChangeArrowheads="1" noChangeShapeType="1" noTextEdit="1"/>
              </p:cNvSpPr>
              <p:nvPr>
                <p:ph idx="1"/>
              </p:nvPr>
            </p:nvSpPr>
            <p:spPr>
              <a:xfrm>
                <a:off x="948370" y="1509311"/>
                <a:ext cx="10515600" cy="4182906"/>
              </a:xfrm>
              <a:blipFill>
                <a:blip r:embed="rId2"/>
                <a:stretch>
                  <a:fillRect l="-1043" t="-306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E638B73C-C19F-9110-2715-D678A92A0788}"/>
              </a:ext>
            </a:extLst>
          </p:cNvPr>
          <p:cNvSpPr txBox="1"/>
          <p:nvPr/>
        </p:nvSpPr>
        <p:spPr>
          <a:xfrm>
            <a:off x="1123720" y="5541499"/>
            <a:ext cx="8383834" cy="954107"/>
          </a:xfrm>
          <a:prstGeom prst="rect">
            <a:avLst/>
          </a:prstGeom>
          <a:noFill/>
        </p:spPr>
        <p:txBody>
          <a:bodyPr wrap="square" rtlCol="0">
            <a:spAutoFit/>
          </a:bodyPr>
          <a:lstStyle/>
          <a:p>
            <a:r>
              <a:rPr lang="en-US" sz="2800" dirty="0"/>
              <a:t>This specification of expectations can be shown rational, </a:t>
            </a:r>
            <a:br>
              <a:rPr lang="en-US" sz="2800" dirty="0"/>
            </a:br>
            <a:r>
              <a:rPr lang="en-US" sz="2800" dirty="0"/>
              <a:t>in a model of sticky prices and the right value of </a:t>
            </a:r>
            <a:r>
              <a:rPr lang="el-GR" sz="2800" i="1" dirty="0"/>
              <a:t>ϑ</a:t>
            </a:r>
            <a:r>
              <a:rPr lang="en-US" sz="2400" i="1" dirty="0"/>
              <a:t>.     </a:t>
            </a:r>
            <a:endParaRPr lang="en-US" sz="2000" dirty="0"/>
          </a:p>
        </p:txBody>
      </p:sp>
    </p:spTree>
    <p:extLst>
      <p:ext uri="{BB962C8B-B14F-4D97-AF65-F5344CB8AC3E}">
        <p14:creationId xmlns:p14="http://schemas.microsoft.com/office/powerpoint/2010/main" val="3156945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102173" y="346308"/>
                <a:ext cx="11247742" cy="6517199"/>
              </a:xfrm>
            </p:spPr>
            <p:txBody>
              <a:bodyPr>
                <a:normAutofit fontScale="62500" lnSpcReduction="20000"/>
              </a:bodyPr>
              <a:lstStyle/>
              <a:p>
                <a:pPr marL="457200" indent="0">
                  <a:lnSpc>
                    <a:spcPct val="120000"/>
                  </a:lnSpc>
                  <a:spcBef>
                    <a:spcPts val="0"/>
                  </a:spcBef>
                  <a:buNone/>
                </a:pPr>
                <a:r>
                  <a:rPr lang="pt-PT" sz="4800" i="1" dirty="0">
                    <a:solidFill>
                      <a:srgbClr val="000000"/>
                    </a:solidFill>
                    <a:ea typeface="Calibri"/>
                    <a:cs typeface="Times New Roman"/>
                  </a:rPr>
                  <a:t>E </a:t>
                </a:r>
                <a:r>
                  <a:rPr lang="pt-PT" sz="4800" dirty="0">
                    <a:solidFill>
                      <a:srgbClr val="000000"/>
                    </a:solidFill>
                    <a:ea typeface="Calibri"/>
                    <a:cs typeface="Times New Roman"/>
                  </a:rPr>
                  <a:t>(</a:t>
                </a:r>
                <a:r>
                  <a:rPr lang="en-US" sz="4800" i="1" dirty="0">
                    <a:solidFill>
                      <a:srgbClr val="000000"/>
                    </a:solidFill>
                    <a:ea typeface="Calibri"/>
                    <a:cs typeface="Times New Roman"/>
                  </a:rPr>
                  <a:t>Δ</a:t>
                </a:r>
                <a:r>
                  <a:rPr lang="pt-PT" sz="4800" i="1" dirty="0">
                    <a:solidFill>
                      <a:srgbClr val="000000"/>
                    </a:solidFill>
                    <a:ea typeface="Calibri"/>
                    <a:cs typeface="Times New Roman"/>
                  </a:rPr>
                  <a:t>s</a:t>
                </a:r>
                <a:r>
                  <a:rPr lang="pt-PT" sz="4800" dirty="0">
                    <a:solidFill>
                      <a:srgbClr val="000000"/>
                    </a:solidFill>
                    <a:ea typeface="Calibri"/>
                    <a:cs typeface="Times New Roman"/>
                  </a:rPr>
                  <a:t>)</a:t>
                </a:r>
                <a:r>
                  <a:rPr lang="pt-PT" sz="4800" i="1" dirty="0">
                    <a:solidFill>
                      <a:srgbClr val="000000"/>
                    </a:solidFill>
                    <a:ea typeface="Calibri"/>
                    <a:cs typeface="Times New Roman"/>
                  </a:rPr>
                  <a:t>   =   - </a:t>
                </a:r>
                <a:r>
                  <a:rPr lang="en-US" sz="4800" dirty="0">
                    <a:solidFill>
                      <a:srgbClr val="000000"/>
                    </a:solidFill>
                    <a:ea typeface="Calibri"/>
                    <a:cs typeface="Times New Roman"/>
                  </a:rPr>
                  <a:t>θ</a:t>
                </a:r>
                <a:r>
                  <a:rPr lang="pt-PT" sz="4800" i="1" dirty="0">
                    <a:solidFill>
                      <a:srgbClr val="000000"/>
                    </a:solidFill>
                    <a:ea typeface="Calibri"/>
                    <a:cs typeface="Times New Roman"/>
                  </a:rPr>
                  <a:t> </a:t>
                </a:r>
                <a:r>
                  <a:rPr lang="pt-PT" sz="4800" dirty="0">
                    <a:solidFill>
                      <a:srgbClr val="000000"/>
                    </a:solidFill>
                    <a:ea typeface="Calibri"/>
                    <a:cs typeface="Times New Roman"/>
                  </a:rPr>
                  <a:t>(</a:t>
                </a:r>
                <a:r>
                  <a:rPr lang="pt-PT" sz="4800" i="1" dirty="0">
                    <a:solidFill>
                      <a:srgbClr val="000000"/>
                    </a:solidFill>
                    <a:ea typeface="Calibri"/>
                    <a:cs typeface="Times New Roman"/>
                  </a:rPr>
                  <a:t>q-</a:t>
                </a:r>
                <a14:m>
                  <m:oMath xmlns:m="http://schemas.openxmlformats.org/officeDocument/2006/math">
                    <m:acc>
                      <m:accPr>
                        <m:chr m:val="̅"/>
                        <m:ctrlPr>
                          <a:rPr lang="en-US" sz="4800" i="1" dirty="0">
                            <a:solidFill>
                              <a:srgbClr val="000000"/>
                            </a:solidFill>
                            <a:latin typeface="Cambria Math" panose="02040503050406030204" pitchFamily="18" charset="0"/>
                            <a:cs typeface="Times New Roman"/>
                          </a:rPr>
                        </m:ctrlPr>
                      </m:accPr>
                      <m:e>
                        <m:r>
                          <a:rPr lang="en-US" sz="4800" i="1" dirty="0">
                            <a:solidFill>
                              <a:srgbClr val="000000"/>
                            </a:solidFill>
                            <a:latin typeface="Cambria Math" panose="02040503050406030204" pitchFamily="18" charset="0"/>
                            <a:cs typeface="Times New Roman"/>
                          </a:rPr>
                          <m:t>𝑞</m:t>
                        </m:r>
                      </m:e>
                    </m:acc>
                    <m:r>
                      <a:rPr lang="en-US" sz="4800" i="1" dirty="0">
                        <a:solidFill>
                          <a:srgbClr val="000000"/>
                        </a:solidFill>
                        <a:latin typeface="Cambria Math" panose="02040503050406030204" pitchFamily="18" charset="0"/>
                        <a:ea typeface="Calibri"/>
                        <a:cs typeface="Times New Roman"/>
                      </a:rPr>
                      <m:t> </m:t>
                    </m:r>
                  </m:oMath>
                </a14:m>
                <a:r>
                  <a:rPr lang="pt-PT" sz="4800" dirty="0">
                    <a:solidFill>
                      <a:srgbClr val="000000"/>
                    </a:solidFill>
                    <a:ea typeface="Calibri"/>
                    <a:cs typeface="Times New Roman"/>
                  </a:rPr>
                  <a:t>)</a:t>
                </a:r>
                <a:r>
                  <a:rPr lang="pt-PT" sz="4800" i="1" dirty="0">
                    <a:solidFill>
                      <a:srgbClr val="000000"/>
                    </a:solidFill>
                    <a:ea typeface="Calibri"/>
                    <a:cs typeface="Times New Roman"/>
                  </a:rPr>
                  <a:t> </a:t>
                </a:r>
                <a:r>
                  <a:rPr lang="pt-PT" sz="4800" dirty="0">
                    <a:solidFill>
                      <a:srgbClr val="000000"/>
                    </a:solidFill>
                    <a:ea typeface="Calibri"/>
                    <a:cs typeface="Times New Roman"/>
                  </a:rPr>
                  <a:t>+ </a:t>
                </a:r>
                <a:r>
                  <a:rPr lang="pt-PT" sz="4800" i="1" dirty="0">
                    <a:solidFill>
                      <a:srgbClr val="000000"/>
                    </a:solidFill>
                    <a:ea typeface="Calibri"/>
                    <a:cs typeface="Times New Roman"/>
                  </a:rPr>
                  <a:t>E</a:t>
                </a:r>
                <a:r>
                  <a:rPr lang="pt-PT" sz="4800" dirty="0">
                    <a:solidFill>
                      <a:srgbClr val="000000"/>
                    </a:solidFill>
                    <a:ea typeface="Calibri"/>
                    <a:cs typeface="Times New Roman"/>
                  </a:rPr>
                  <a:t>(</a:t>
                </a:r>
                <a:r>
                  <a:rPr lang="en-US" sz="4800" dirty="0">
                    <a:solidFill>
                      <a:srgbClr val="000000"/>
                    </a:solidFill>
                    <a:ea typeface="Calibri"/>
                    <a:cs typeface="Times New Roman"/>
                  </a:rPr>
                  <a:t>Δ</a:t>
                </a:r>
                <a:r>
                  <a:rPr lang="pt-PT" sz="4800" i="1" dirty="0">
                    <a:solidFill>
                      <a:srgbClr val="000000"/>
                    </a:solidFill>
                    <a:ea typeface="Calibri"/>
                    <a:cs typeface="Times New Roman"/>
                  </a:rPr>
                  <a:t>p</a:t>
                </a:r>
                <a:r>
                  <a:rPr lang="pt-PT" sz="4800" dirty="0">
                    <a:solidFill>
                      <a:srgbClr val="000000"/>
                    </a:solidFill>
                    <a:ea typeface="Calibri"/>
                    <a:cs typeface="Times New Roman"/>
                  </a:rPr>
                  <a:t>).	                  </a:t>
                </a:r>
                <a:r>
                  <a:rPr lang="en-US" sz="4800" dirty="0">
                    <a:solidFill>
                      <a:srgbClr val="000000"/>
                    </a:solidFill>
                    <a:ea typeface="Calibri"/>
                    <a:cs typeface="Times New Roman"/>
                  </a:rPr>
                  <a:t>(2)</a:t>
                </a:r>
                <a:br>
                  <a:rPr lang="en-US" sz="4800" dirty="0">
                    <a:solidFill>
                      <a:srgbClr val="000000"/>
                    </a:solidFill>
                    <a:ea typeface="Calibri"/>
                    <a:cs typeface="Times New Roman"/>
                  </a:rPr>
                </a:br>
                <a:endParaRPr lang="en-US" sz="4800" dirty="0">
                  <a:solidFill>
                    <a:srgbClr val="000000"/>
                  </a:solidFill>
                  <a:ea typeface="Calibri"/>
                  <a:cs typeface="Times New Roman"/>
                </a:endParaRPr>
              </a:p>
              <a:p>
                <a:pPr marL="457200" indent="0">
                  <a:lnSpc>
                    <a:spcPct val="120000"/>
                  </a:lnSpc>
                  <a:spcBef>
                    <a:spcPts val="0"/>
                  </a:spcBef>
                  <a:buNone/>
                </a:pPr>
                <a:r>
                  <a:rPr lang="en-US" sz="4800" b="1" dirty="0">
                    <a:solidFill>
                      <a:srgbClr val="000000"/>
                    </a:solidFill>
                    <a:ea typeface="Calibri"/>
                    <a:cs typeface="Times New Roman" pitchFamily="18" charset="0"/>
                  </a:rPr>
                  <a:t>+</a:t>
                </a:r>
                <a:r>
                  <a:rPr lang="en-US" sz="4800" dirty="0">
                    <a:solidFill>
                      <a:srgbClr val="000000"/>
                    </a:solidFill>
                    <a:ea typeface="Calibri"/>
                    <a:cs typeface="Times New Roman" pitchFamily="18" charset="0"/>
                  </a:rPr>
                  <a:t> 2</a:t>
                </a:r>
                <a:r>
                  <a:rPr lang="en-US" sz="4800" baseline="30000" dirty="0">
                    <a:cs typeface="Times New Roman" pitchFamily="18" charset="0"/>
                  </a:rPr>
                  <a:t>nd </a:t>
                </a:r>
                <a:r>
                  <a:rPr lang="en-US" sz="4800" dirty="0">
                    <a:cs typeface="Times New Roman" pitchFamily="18" charset="0"/>
                  </a:rPr>
                  <a:t>assumption: speculative arbitrage</a:t>
                </a:r>
                <a:br>
                  <a:rPr lang="en-US" sz="1300" dirty="0"/>
                </a:br>
                <a:br>
                  <a:rPr lang="en-US" sz="1300" dirty="0"/>
                </a:br>
                <a:r>
                  <a:rPr lang="en-US" sz="4800" i="1" dirty="0">
                    <a:solidFill>
                      <a:srgbClr val="000000"/>
                    </a:solidFill>
                    <a:ea typeface="Calibri"/>
                    <a:cs typeface="Times New Roman"/>
                  </a:rPr>
                  <a:t>E</a:t>
                </a:r>
                <a:r>
                  <a:rPr lang="en-US" sz="4800" dirty="0">
                    <a:solidFill>
                      <a:srgbClr val="000000"/>
                    </a:solidFill>
                    <a:ea typeface="Calibri"/>
                    <a:cs typeface="Times New Roman"/>
                  </a:rPr>
                  <a:t>(</a:t>
                </a:r>
                <a:r>
                  <a:rPr lang="en-US" sz="4800" dirty="0" err="1">
                    <a:solidFill>
                      <a:srgbClr val="000000"/>
                    </a:solidFill>
                    <a:ea typeface="Calibri"/>
                    <a:cs typeface="Times New Roman"/>
                  </a:rPr>
                  <a:t>Δ</a:t>
                </a:r>
                <a:r>
                  <a:rPr lang="en-US" sz="4800" i="1" dirty="0" err="1">
                    <a:solidFill>
                      <a:srgbClr val="000000"/>
                    </a:solidFill>
                    <a:ea typeface="Calibri"/>
                    <a:cs typeface="Times New Roman"/>
                  </a:rPr>
                  <a:t>s</a:t>
                </a:r>
                <a:r>
                  <a:rPr lang="en-US" sz="4800" dirty="0">
                    <a:solidFill>
                      <a:srgbClr val="000000"/>
                    </a:solidFill>
                    <a:ea typeface="Calibri"/>
                    <a:cs typeface="Times New Roman"/>
                  </a:rPr>
                  <a:t>)</a:t>
                </a:r>
                <a:r>
                  <a:rPr lang="en-US" sz="4800" i="1" dirty="0">
                    <a:solidFill>
                      <a:srgbClr val="000000"/>
                    </a:solidFill>
                    <a:ea typeface="Calibri"/>
                    <a:cs typeface="Times New Roman"/>
                  </a:rPr>
                  <a:t> </a:t>
                </a:r>
                <a:r>
                  <a:rPr lang="en-US" sz="4800" dirty="0">
                    <a:solidFill>
                      <a:srgbClr val="000000"/>
                    </a:solidFill>
                    <a:ea typeface="Calibri"/>
                    <a:cs typeface="Times New Roman"/>
                  </a:rPr>
                  <a:t>+</a:t>
                </a:r>
                <a:r>
                  <a:rPr lang="en-US" sz="4800" i="1" dirty="0">
                    <a:solidFill>
                      <a:srgbClr val="000000"/>
                    </a:solidFill>
                    <a:ea typeface="Calibri"/>
                    <a:cs typeface="Times New Roman"/>
                  </a:rPr>
                  <a:t> c = i, </a:t>
                </a:r>
                <a:r>
                  <a:rPr lang="en-US" sz="4800" dirty="0">
                    <a:solidFill>
                      <a:srgbClr val="000000"/>
                    </a:solidFill>
                    <a:ea typeface="Calibri"/>
                    <a:cs typeface="Times New Roman"/>
                  </a:rPr>
                  <a:t> where:  </a:t>
                </a:r>
                <a:r>
                  <a:rPr lang="en-US" sz="4800" i="1" dirty="0">
                    <a:solidFill>
                      <a:srgbClr val="000000"/>
                    </a:solidFill>
                    <a:ea typeface="Calibri"/>
                    <a:cs typeface="Times New Roman"/>
                  </a:rPr>
                  <a:t>i </a:t>
                </a:r>
                <a:r>
                  <a:rPr lang="en-US" sz="4800" dirty="0">
                    <a:solidFill>
                      <a:srgbClr val="000000"/>
                    </a:solidFill>
                    <a:ea typeface="Calibri"/>
                    <a:cs typeface="Times New Roman"/>
                  </a:rPr>
                  <a:t> ≡ interest rate          (3)</a:t>
                </a:r>
              </a:p>
              <a:p>
                <a:pPr marL="457200" indent="0">
                  <a:lnSpc>
                    <a:spcPct val="120000"/>
                  </a:lnSpc>
                  <a:spcBef>
                    <a:spcPts val="0"/>
                  </a:spcBef>
                  <a:buNone/>
                </a:pPr>
                <a:r>
                  <a:rPr lang="en-US" sz="4000" i="1" dirty="0">
                    <a:solidFill>
                      <a:srgbClr val="000000"/>
                    </a:solidFill>
                    <a:ea typeface="Calibri"/>
                    <a:cs typeface="Times New Roman"/>
                  </a:rPr>
                  <a:t>                                            c</a:t>
                </a:r>
                <a:r>
                  <a:rPr lang="en-US" sz="4000" dirty="0">
                    <a:solidFill>
                      <a:srgbClr val="000000"/>
                    </a:solidFill>
                    <a:ea typeface="Calibri"/>
                    <a:cs typeface="Times New Roman"/>
                  </a:rPr>
                  <a:t> ≡ </a:t>
                </a:r>
                <a:r>
                  <a:rPr lang="en-US" sz="4000" i="1" dirty="0">
                    <a:solidFill>
                      <a:srgbClr val="000000"/>
                    </a:solidFill>
                    <a:ea typeface="Calibri"/>
                    <a:cs typeface="Times New Roman"/>
                  </a:rPr>
                  <a:t>cy – </a:t>
                </a:r>
                <a:r>
                  <a:rPr lang="en-US" sz="4000" i="1" dirty="0" err="1">
                    <a:solidFill>
                      <a:srgbClr val="000000"/>
                    </a:solidFill>
                    <a:ea typeface="Calibri"/>
                    <a:cs typeface="Times New Roman"/>
                  </a:rPr>
                  <a:t>sc</a:t>
                </a:r>
                <a:r>
                  <a:rPr lang="en-US" sz="4000" i="1" dirty="0">
                    <a:solidFill>
                      <a:srgbClr val="000000"/>
                    </a:solidFill>
                    <a:ea typeface="Calibri"/>
                    <a:cs typeface="Times New Roman"/>
                  </a:rPr>
                  <a:t> – </a:t>
                </a:r>
                <a:r>
                  <a:rPr lang="en-US" sz="4000" i="1" dirty="0" err="1">
                    <a:solidFill>
                      <a:srgbClr val="000000"/>
                    </a:solidFill>
                    <a:ea typeface="Calibri"/>
                    <a:cs typeface="Times New Roman"/>
                  </a:rPr>
                  <a:t>rp</a:t>
                </a:r>
                <a:br>
                  <a:rPr lang="en-US" sz="4000" dirty="0">
                    <a:solidFill>
                      <a:srgbClr val="000000"/>
                    </a:solidFill>
                    <a:ea typeface="Calibri"/>
                    <a:cs typeface="Times New Roman"/>
                  </a:rPr>
                </a:br>
                <a:r>
                  <a:rPr lang="en-US" sz="4000" dirty="0">
                    <a:solidFill>
                      <a:srgbClr val="000000"/>
                    </a:solidFill>
                    <a:ea typeface="Calibri"/>
                    <a:cs typeface="Times New Roman"/>
                  </a:rPr>
                  <a:t>				</a:t>
                </a:r>
                <a:r>
                  <a:rPr lang="en-US" sz="3400" i="1" dirty="0">
                    <a:solidFill>
                      <a:srgbClr val="000000"/>
                    </a:solidFill>
                    <a:ea typeface="Calibri"/>
                    <a:cs typeface="Times New Roman"/>
                  </a:rPr>
                  <a:t>cy </a:t>
                </a:r>
                <a:r>
                  <a:rPr lang="en-US" sz="3400" dirty="0">
                    <a:solidFill>
                      <a:srgbClr val="000000"/>
                    </a:solidFill>
                    <a:ea typeface="Calibri"/>
                    <a:cs typeface="Times New Roman"/>
                  </a:rPr>
                  <a:t> ≡ convenience yield</a:t>
                </a:r>
              </a:p>
              <a:p>
                <a:pPr marL="457200" indent="0">
                  <a:lnSpc>
                    <a:spcPct val="120000"/>
                  </a:lnSpc>
                  <a:spcBef>
                    <a:spcPts val="0"/>
                  </a:spcBef>
                  <a:buNone/>
                </a:pPr>
                <a:r>
                  <a:rPr lang="en-US" sz="3400" dirty="0">
                    <a:solidFill>
                      <a:srgbClr val="000000"/>
                    </a:solidFill>
                    <a:ea typeface="Calibri"/>
                    <a:cs typeface="Times New Roman"/>
                  </a:rPr>
                  <a:t>				</a:t>
                </a:r>
                <a:r>
                  <a:rPr lang="en-US" sz="3400" i="1" dirty="0" err="1">
                    <a:solidFill>
                      <a:srgbClr val="000000"/>
                    </a:solidFill>
                    <a:ea typeface="Calibri"/>
                    <a:cs typeface="Times New Roman"/>
                  </a:rPr>
                  <a:t>sc</a:t>
                </a:r>
                <a:r>
                  <a:rPr lang="en-US" sz="3400" i="1" dirty="0">
                    <a:solidFill>
                      <a:srgbClr val="000000"/>
                    </a:solidFill>
                    <a:ea typeface="Calibri"/>
                    <a:cs typeface="Times New Roman"/>
                  </a:rPr>
                  <a:t> </a:t>
                </a:r>
                <a:r>
                  <a:rPr lang="en-US" sz="3400" dirty="0">
                    <a:solidFill>
                      <a:srgbClr val="000000"/>
                    </a:solidFill>
                    <a:ea typeface="Calibri"/>
                    <a:cs typeface="Times New Roman"/>
                  </a:rPr>
                  <a:t> ≡ storage costs</a:t>
                </a:r>
                <a:br>
                  <a:rPr lang="en-US" sz="3400" dirty="0">
                    <a:solidFill>
                      <a:srgbClr val="000000"/>
                    </a:solidFill>
                    <a:ea typeface="Calibri"/>
                    <a:cs typeface="Times New Roman"/>
                  </a:rPr>
                </a:br>
                <a:r>
                  <a:rPr lang="en-US" sz="3400" dirty="0">
                    <a:solidFill>
                      <a:srgbClr val="000000"/>
                    </a:solidFill>
                    <a:ea typeface="Calibri"/>
                    <a:cs typeface="Times New Roman"/>
                  </a:rPr>
                  <a:t>				</a:t>
                </a:r>
                <a:r>
                  <a:rPr lang="en-US" sz="3400" i="1" dirty="0" err="1">
                    <a:solidFill>
                      <a:srgbClr val="000000"/>
                    </a:solidFill>
                    <a:ea typeface="Calibri"/>
                    <a:cs typeface="Times New Roman"/>
                  </a:rPr>
                  <a:t>rp</a:t>
                </a:r>
                <a:r>
                  <a:rPr lang="en-US" sz="3400" dirty="0">
                    <a:solidFill>
                      <a:srgbClr val="000000"/>
                    </a:solidFill>
                    <a:ea typeface="Calibri"/>
                    <a:cs typeface="Times New Roman"/>
                  </a:rPr>
                  <a:t> </a:t>
                </a:r>
                <a:r>
                  <a:rPr lang="en-US" sz="3400" i="1" dirty="0">
                    <a:solidFill>
                      <a:srgbClr val="000000"/>
                    </a:solidFill>
                    <a:ea typeface="Calibri"/>
                    <a:cs typeface="Times New Roman"/>
                  </a:rPr>
                  <a:t> </a:t>
                </a:r>
                <a:r>
                  <a:rPr lang="en-US" sz="3400" dirty="0">
                    <a:solidFill>
                      <a:srgbClr val="000000"/>
                    </a:solidFill>
                    <a:ea typeface="Calibri"/>
                    <a:cs typeface="Times New Roman"/>
                  </a:rPr>
                  <a:t>≡ risk premium</a:t>
                </a:r>
                <a:r>
                  <a:rPr lang="it-IT" sz="4800" b="1" i="1" dirty="0">
                    <a:solidFill>
                      <a:srgbClr val="000000"/>
                    </a:solidFill>
                    <a:ea typeface="Calibri"/>
                    <a:cs typeface="Times New Roman"/>
                  </a:rPr>
                  <a:t>  </a:t>
                </a:r>
                <a:endParaRPr lang="it-IT" sz="2200" b="1" i="1" dirty="0">
                  <a:solidFill>
                    <a:srgbClr val="000000"/>
                  </a:solidFill>
                  <a:ea typeface="Calibri"/>
                  <a:cs typeface="Times New Roman"/>
                </a:endParaRPr>
              </a:p>
              <a:p>
                <a:pPr marL="457200" indent="0">
                  <a:lnSpc>
                    <a:spcPct val="120000"/>
                  </a:lnSpc>
                  <a:spcBef>
                    <a:spcPts val="0"/>
                  </a:spcBef>
                  <a:buNone/>
                </a:pPr>
                <a:endParaRPr lang="it-IT" sz="2200" b="1" i="1" dirty="0">
                  <a:solidFill>
                    <a:srgbClr val="000000"/>
                  </a:solidFill>
                  <a:ea typeface="Calibri"/>
                  <a:cs typeface="Times New Roman"/>
                </a:endParaRPr>
              </a:p>
              <a:p>
                <a:pPr marL="457200" indent="0">
                  <a:lnSpc>
                    <a:spcPct val="120000"/>
                  </a:lnSpc>
                  <a:spcBef>
                    <a:spcPts val="0"/>
                  </a:spcBef>
                  <a:buNone/>
                </a:pPr>
                <a:r>
                  <a:rPr lang="it-IT" sz="4800" b="1" dirty="0">
                    <a:solidFill>
                      <a:srgbClr val="000000"/>
                    </a:solidFill>
                    <a:ea typeface="Calibri"/>
                    <a:cs typeface="Times New Roman"/>
                  </a:rPr>
                  <a:t>             =&gt;</a:t>
                </a:r>
                <a:r>
                  <a:rPr lang="it-IT" sz="4800" b="1" i="1" dirty="0">
                    <a:solidFill>
                      <a:srgbClr val="000000"/>
                    </a:solidFill>
                    <a:ea typeface="Calibri"/>
                    <a:cs typeface="Times New Roman"/>
                  </a:rPr>
                  <a:t> </a:t>
                </a:r>
                <a:r>
                  <a:rPr lang="it-IT" sz="4800" i="1" dirty="0">
                    <a:solidFill>
                      <a:srgbClr val="000000"/>
                    </a:solidFill>
                    <a:ea typeface="Calibri"/>
                    <a:cs typeface="Times New Roman"/>
                  </a:rPr>
                  <a:t>- </a:t>
                </a:r>
                <a:r>
                  <a:rPr lang="en-US" sz="4800" dirty="0">
                    <a:solidFill>
                      <a:srgbClr val="000000"/>
                    </a:solidFill>
                    <a:ea typeface="Calibri"/>
                    <a:cs typeface="Times New Roman"/>
                  </a:rPr>
                  <a:t>θ</a:t>
                </a:r>
                <a:r>
                  <a:rPr lang="it-IT" sz="4800" i="1" dirty="0">
                    <a:solidFill>
                      <a:srgbClr val="000000"/>
                    </a:solidFill>
                    <a:ea typeface="Calibri"/>
                    <a:cs typeface="Times New Roman"/>
                  </a:rPr>
                  <a:t> </a:t>
                </a:r>
                <a:r>
                  <a:rPr lang="it-IT" sz="4800" dirty="0">
                    <a:solidFill>
                      <a:srgbClr val="000000"/>
                    </a:solidFill>
                    <a:ea typeface="Calibri"/>
                    <a:cs typeface="Times New Roman"/>
                  </a:rPr>
                  <a:t>(</a:t>
                </a:r>
                <a:r>
                  <a:rPr lang="it-IT" sz="800" dirty="0">
                    <a:solidFill>
                      <a:srgbClr val="000000"/>
                    </a:solidFill>
                    <a:ea typeface="Calibri"/>
                    <a:cs typeface="Times New Roman"/>
                  </a:rPr>
                  <a:t>  </a:t>
                </a:r>
                <a:r>
                  <a:rPr lang="it-IT" sz="4800" i="1" dirty="0">
                    <a:solidFill>
                      <a:srgbClr val="000000"/>
                    </a:solidFill>
                    <a:ea typeface="Calibri"/>
                    <a:cs typeface="Times New Roman"/>
                  </a:rPr>
                  <a:t>q-</a:t>
                </a:r>
                <a14:m>
                  <m:oMath xmlns:m="http://schemas.openxmlformats.org/officeDocument/2006/math">
                    <m:acc>
                      <m:accPr>
                        <m:chr m:val="̅"/>
                        <m:ctrlPr>
                          <a:rPr lang="en-US" sz="4800" i="1" dirty="0">
                            <a:solidFill>
                              <a:srgbClr val="000000"/>
                            </a:solidFill>
                            <a:latin typeface="Cambria Math" panose="02040503050406030204" pitchFamily="18" charset="0"/>
                            <a:cs typeface="Times New Roman"/>
                          </a:rPr>
                        </m:ctrlPr>
                      </m:accPr>
                      <m:e>
                        <m:r>
                          <a:rPr lang="en-US" sz="4800" i="1" dirty="0">
                            <a:solidFill>
                              <a:srgbClr val="000000"/>
                            </a:solidFill>
                            <a:latin typeface="Cambria Math" panose="02040503050406030204" pitchFamily="18" charset="0"/>
                            <a:cs typeface="Times New Roman"/>
                          </a:rPr>
                          <m:t>𝑞</m:t>
                        </m:r>
                      </m:e>
                    </m:acc>
                    <m:r>
                      <a:rPr lang="en-US" sz="4800" i="1" dirty="0">
                        <a:solidFill>
                          <a:srgbClr val="000000"/>
                        </a:solidFill>
                        <a:latin typeface="Cambria Math" panose="02040503050406030204" pitchFamily="18" charset="0"/>
                        <a:ea typeface="Calibri"/>
                        <a:cs typeface="Times New Roman"/>
                      </a:rPr>
                      <m:t> </m:t>
                    </m:r>
                  </m:oMath>
                </a14:m>
                <a:r>
                  <a:rPr lang="pt-PT" sz="4800" dirty="0">
                    <a:solidFill>
                      <a:srgbClr val="000000"/>
                    </a:solidFill>
                    <a:ea typeface="Calibri"/>
                    <a:cs typeface="Times New Roman"/>
                  </a:rPr>
                  <a:t>)</a:t>
                </a:r>
                <a:r>
                  <a:rPr lang="pt-PT" sz="4800" i="1" dirty="0">
                    <a:solidFill>
                      <a:srgbClr val="000000"/>
                    </a:solidFill>
                    <a:ea typeface="Calibri"/>
                    <a:cs typeface="Times New Roman"/>
                  </a:rPr>
                  <a:t> </a:t>
                </a:r>
                <a:r>
                  <a:rPr lang="it-IT" sz="4800" dirty="0">
                    <a:solidFill>
                      <a:srgbClr val="000000"/>
                    </a:solidFill>
                    <a:ea typeface="Calibri"/>
                    <a:cs typeface="Times New Roman"/>
                  </a:rPr>
                  <a:t>+ </a:t>
                </a:r>
                <a:r>
                  <a:rPr lang="it-IT" sz="4800" i="1" dirty="0">
                    <a:solidFill>
                      <a:srgbClr val="000000"/>
                    </a:solidFill>
                    <a:ea typeface="Calibri"/>
                    <a:cs typeface="Times New Roman"/>
                  </a:rPr>
                  <a:t>E</a:t>
                </a:r>
                <a:r>
                  <a:rPr lang="it-IT" sz="800" i="1" dirty="0">
                    <a:solidFill>
                      <a:srgbClr val="000000"/>
                    </a:solidFill>
                    <a:ea typeface="Calibri"/>
                    <a:cs typeface="Times New Roman"/>
                  </a:rPr>
                  <a:t>  </a:t>
                </a:r>
                <a:r>
                  <a:rPr lang="it-IT" sz="4800" dirty="0">
                    <a:solidFill>
                      <a:srgbClr val="000000"/>
                    </a:solidFill>
                    <a:ea typeface="Calibri"/>
                    <a:cs typeface="Times New Roman"/>
                  </a:rPr>
                  <a:t>(</a:t>
                </a:r>
                <a:r>
                  <a:rPr lang="en-US" sz="4800" dirty="0">
                    <a:solidFill>
                      <a:srgbClr val="000000"/>
                    </a:solidFill>
                    <a:ea typeface="Calibri"/>
                    <a:cs typeface="Times New Roman"/>
                  </a:rPr>
                  <a:t>Δ</a:t>
                </a:r>
                <a:r>
                  <a:rPr lang="it-IT" sz="4800" i="1" dirty="0">
                    <a:solidFill>
                      <a:srgbClr val="000000"/>
                    </a:solidFill>
                    <a:ea typeface="Calibri"/>
                    <a:cs typeface="Times New Roman"/>
                  </a:rPr>
                  <a:t>p</a:t>
                </a:r>
                <a:r>
                  <a:rPr lang="it-IT" sz="4800" dirty="0">
                    <a:solidFill>
                      <a:srgbClr val="000000"/>
                    </a:solidFill>
                    <a:ea typeface="Calibri"/>
                    <a:cs typeface="Times New Roman"/>
                  </a:rPr>
                  <a:t>)  +  </a:t>
                </a:r>
                <a:r>
                  <a:rPr lang="it-IT" sz="4800" i="1" dirty="0">
                    <a:solidFill>
                      <a:srgbClr val="000000"/>
                    </a:solidFill>
                    <a:ea typeface="Calibri"/>
                    <a:cs typeface="Times New Roman"/>
                  </a:rPr>
                  <a:t>c </a:t>
                </a:r>
                <a:r>
                  <a:rPr lang="it-IT" sz="4800" dirty="0">
                    <a:solidFill>
                      <a:srgbClr val="000000"/>
                    </a:solidFill>
                    <a:ea typeface="Calibri"/>
                    <a:cs typeface="Times New Roman"/>
                  </a:rPr>
                  <a:t>=</a:t>
                </a:r>
                <a:r>
                  <a:rPr lang="it-IT" sz="4800" i="1" dirty="0">
                    <a:solidFill>
                      <a:srgbClr val="000000"/>
                    </a:solidFill>
                    <a:ea typeface="Calibri"/>
                    <a:cs typeface="Times New Roman"/>
                  </a:rPr>
                  <a:t> i</a:t>
                </a:r>
              </a:p>
              <a:p>
                <a:pPr marL="457200" indent="0">
                  <a:lnSpc>
                    <a:spcPct val="120000"/>
                  </a:lnSpc>
                  <a:spcBef>
                    <a:spcPts val="0"/>
                  </a:spcBef>
                  <a:buNone/>
                </a:pPr>
                <a:br>
                  <a:rPr lang="it-IT" sz="1300" dirty="0">
                    <a:solidFill>
                      <a:srgbClr val="000000"/>
                    </a:solidFill>
                    <a:effectLst/>
                    <a:ea typeface="Calibri"/>
                    <a:cs typeface="Times New Roman"/>
                  </a:rPr>
                </a:br>
                <a:br>
                  <a:rPr lang="it-IT" sz="1300" dirty="0">
                    <a:solidFill>
                      <a:srgbClr val="000000"/>
                    </a:solidFill>
                    <a:effectLst/>
                    <a:ea typeface="Calibri"/>
                    <a:cs typeface="Times New Roman"/>
                  </a:rPr>
                </a:br>
                <a:r>
                  <a:rPr lang="it-IT" sz="1300" dirty="0">
                    <a:solidFill>
                      <a:srgbClr val="000000"/>
                    </a:solidFill>
                    <a:effectLst/>
                    <a:ea typeface="Calibri"/>
                    <a:cs typeface="Times New Roman"/>
                  </a:rPr>
                  <a:t>                            </a:t>
                </a:r>
                <a:r>
                  <a:rPr lang="it-IT" sz="4800" b="1" dirty="0">
                    <a:solidFill>
                      <a:srgbClr val="000000"/>
                    </a:solidFill>
                    <a:ea typeface="Calibri"/>
                    <a:cs typeface="Times New Roman"/>
                  </a:rPr>
                  <a:t>=&gt;   </a:t>
                </a:r>
                <a:r>
                  <a:rPr lang="it-IT" sz="4800" i="1" dirty="0">
                    <a:solidFill>
                      <a:srgbClr val="000000"/>
                    </a:solidFill>
                    <a:ea typeface="Calibri"/>
                    <a:cs typeface="Times New Roman"/>
                  </a:rPr>
                  <a:t>q  </a:t>
                </a:r>
                <a:r>
                  <a:rPr lang="it-IT" sz="4800" dirty="0">
                    <a:solidFill>
                      <a:srgbClr val="000000"/>
                    </a:solidFill>
                    <a:ea typeface="Calibri"/>
                    <a:cs typeface="Times New Roman"/>
                  </a:rPr>
                  <a:t>=</a:t>
                </a:r>
                <a:r>
                  <a:rPr lang="it-IT" sz="4800" i="1" dirty="0">
                    <a:solidFill>
                      <a:srgbClr val="000000"/>
                    </a:solidFill>
                    <a:ea typeface="Calibri"/>
                    <a:cs typeface="Times New Roman"/>
                  </a:rPr>
                  <a:t>   </a:t>
                </a:r>
                <a14:m>
                  <m:oMath xmlns:m="http://schemas.openxmlformats.org/officeDocument/2006/math">
                    <m:acc>
                      <m:accPr>
                        <m:chr m:val="̅"/>
                        <m:ctrlPr>
                          <a:rPr lang="en-US" sz="4800" i="1" dirty="0">
                            <a:solidFill>
                              <a:srgbClr val="000000"/>
                            </a:solidFill>
                            <a:latin typeface="Cambria Math" panose="02040503050406030204" pitchFamily="18" charset="0"/>
                            <a:cs typeface="Times New Roman"/>
                          </a:rPr>
                        </m:ctrlPr>
                      </m:accPr>
                      <m:e>
                        <m:r>
                          <a:rPr lang="en-US" sz="4800" i="1" dirty="0">
                            <a:solidFill>
                              <a:srgbClr val="000000"/>
                            </a:solidFill>
                            <a:latin typeface="Cambria Math" panose="02040503050406030204" pitchFamily="18" charset="0"/>
                            <a:cs typeface="Times New Roman"/>
                          </a:rPr>
                          <m:t>𝑞</m:t>
                        </m:r>
                      </m:e>
                    </m:acc>
                  </m:oMath>
                </a14:m>
                <a:r>
                  <a:rPr lang="it-IT" sz="4800" i="1" dirty="0">
                    <a:solidFill>
                      <a:srgbClr val="000000"/>
                    </a:solidFill>
                    <a:ea typeface="Calibri"/>
                    <a:cs typeface="Times New Roman"/>
                  </a:rPr>
                  <a:t>  </a:t>
                </a:r>
                <a:r>
                  <a:rPr lang="it-IT" sz="4800" b="1" dirty="0">
                    <a:solidFill>
                      <a:srgbClr val="000000"/>
                    </a:solidFill>
                    <a:ea typeface="Calibri"/>
                    <a:cs typeface="Times New Roman"/>
                  </a:rPr>
                  <a:t>-</a:t>
                </a:r>
                <a:r>
                  <a:rPr lang="it-IT" sz="4800" dirty="0">
                    <a:solidFill>
                      <a:srgbClr val="000000"/>
                    </a:solidFill>
                    <a:ea typeface="Calibri"/>
                    <a:cs typeface="Times New Roman"/>
                  </a:rPr>
                  <a:t> (1/</a:t>
                </a:r>
                <a:r>
                  <a:rPr lang="en-US" sz="4800" dirty="0">
                    <a:solidFill>
                      <a:srgbClr val="000000"/>
                    </a:solidFill>
                    <a:ea typeface="Calibri"/>
                    <a:cs typeface="Times New Roman"/>
                  </a:rPr>
                  <a:t>θ</a:t>
                </a:r>
                <a:r>
                  <a:rPr lang="it-IT" sz="4800" dirty="0">
                    <a:solidFill>
                      <a:srgbClr val="000000"/>
                    </a:solidFill>
                    <a:ea typeface="Calibri"/>
                    <a:cs typeface="Times New Roman"/>
                  </a:rPr>
                  <a:t>) (</a:t>
                </a:r>
                <a:r>
                  <a:rPr lang="it-IT" sz="4800" i="1" dirty="0">
                    <a:solidFill>
                      <a:srgbClr val="000000"/>
                    </a:solidFill>
                    <a:ea typeface="Calibri"/>
                    <a:cs typeface="Times New Roman"/>
                  </a:rPr>
                  <a:t>i - E</a:t>
                </a:r>
                <a:r>
                  <a:rPr lang="it-IT" sz="4800" dirty="0">
                    <a:solidFill>
                      <a:srgbClr val="000000"/>
                    </a:solidFill>
                    <a:ea typeface="Calibri"/>
                    <a:cs typeface="Times New Roman"/>
                  </a:rPr>
                  <a:t>(</a:t>
                </a:r>
                <a:r>
                  <a:rPr lang="en-US" sz="4800" i="1" dirty="0">
                    <a:solidFill>
                      <a:srgbClr val="000000"/>
                    </a:solidFill>
                    <a:ea typeface="Calibri"/>
                    <a:cs typeface="Times New Roman"/>
                  </a:rPr>
                  <a:t>Δ</a:t>
                </a:r>
                <a:r>
                  <a:rPr lang="it-IT" sz="4800" i="1" dirty="0">
                    <a:solidFill>
                      <a:srgbClr val="000000"/>
                    </a:solidFill>
                    <a:ea typeface="Calibri"/>
                    <a:cs typeface="Times New Roman"/>
                  </a:rPr>
                  <a:t>p</a:t>
                </a:r>
                <a:r>
                  <a:rPr lang="it-IT" sz="4800" dirty="0">
                    <a:solidFill>
                      <a:srgbClr val="000000"/>
                    </a:solidFill>
                    <a:ea typeface="Calibri"/>
                    <a:cs typeface="Times New Roman"/>
                  </a:rPr>
                  <a:t>) – </a:t>
                </a:r>
                <a:r>
                  <a:rPr lang="it-IT" sz="4800" i="1" dirty="0">
                    <a:solidFill>
                      <a:srgbClr val="000000"/>
                    </a:solidFill>
                    <a:ea typeface="Calibri"/>
                    <a:cs typeface="Times New Roman"/>
                  </a:rPr>
                  <a:t>c</a:t>
                </a:r>
                <a:r>
                  <a:rPr lang="it-IT" sz="4800" dirty="0">
                    <a:solidFill>
                      <a:srgbClr val="000000"/>
                    </a:solidFill>
                    <a:ea typeface="Calibri"/>
                    <a:cs typeface="Times New Roman"/>
                  </a:rPr>
                  <a:t>) 	        </a:t>
                </a:r>
                <a:r>
                  <a:rPr lang="en-US" sz="4800" dirty="0">
                    <a:solidFill>
                      <a:srgbClr val="000000"/>
                    </a:solidFill>
                    <a:ea typeface="Calibri"/>
                    <a:cs typeface="Times New Roman"/>
                  </a:rPr>
                  <a:t>(4) .</a:t>
                </a:r>
                <a:br>
                  <a:rPr lang="en-US" sz="2600" dirty="0">
                    <a:solidFill>
                      <a:srgbClr val="000000"/>
                    </a:solidFill>
                    <a:ea typeface="Calibri"/>
                    <a:cs typeface="Times New Roman"/>
                  </a:rPr>
                </a:br>
                <a:endParaRPr lang="en-US" sz="2600" dirty="0">
                  <a:ea typeface="Calibri"/>
                  <a:cs typeface="Times New Roman"/>
                </a:endParaRPr>
              </a:p>
              <a:p>
                <a:pPr marL="457200" indent="0">
                  <a:lnSpc>
                    <a:spcPct val="120000"/>
                  </a:lnSpc>
                  <a:spcBef>
                    <a:spcPts val="0"/>
                  </a:spcBef>
                  <a:buNone/>
                </a:pPr>
                <a:r>
                  <a:rPr lang="it-IT" sz="5100" dirty="0">
                    <a:solidFill>
                      <a:srgbClr val="000000"/>
                    </a:solidFill>
                    <a:ea typeface="Calibri"/>
                    <a:cs typeface="Times New Roman"/>
                  </a:rPr>
                  <a:t>Result:</a:t>
                </a:r>
                <a:r>
                  <a:rPr lang="it-IT" sz="5100" i="1" dirty="0">
                    <a:solidFill>
                      <a:srgbClr val="000000"/>
                    </a:solidFill>
                    <a:ea typeface="Calibri"/>
                    <a:cs typeface="Times New Roman"/>
                  </a:rPr>
                  <a:t> q</a:t>
                </a:r>
                <a:r>
                  <a:rPr lang="it-IT" sz="5100" dirty="0">
                    <a:solidFill>
                      <a:srgbClr val="000000"/>
                    </a:solidFill>
                    <a:ea typeface="Calibri"/>
                    <a:cs typeface="Times New Roman"/>
                  </a:rPr>
                  <a:t> moves inversely to the real interest rate</a:t>
                </a:r>
                <a:r>
                  <a:rPr lang="it-IT" sz="4500" dirty="0">
                    <a:solidFill>
                      <a:srgbClr val="000000"/>
                    </a:solidFill>
                    <a:ea typeface="Calibri"/>
                    <a:cs typeface="Times New Roman"/>
                  </a:rPr>
                  <a:t>, </a:t>
                </a:r>
                <a:br>
                  <a:rPr lang="it-IT" sz="4500" dirty="0">
                    <a:solidFill>
                      <a:srgbClr val="000000"/>
                    </a:solidFill>
                    <a:ea typeface="Calibri"/>
                    <a:cs typeface="Times New Roman"/>
                  </a:rPr>
                </a:br>
                <a:r>
                  <a:rPr lang="it-IT" sz="4500" dirty="0">
                    <a:solidFill>
                      <a:srgbClr val="000000"/>
                    </a:solidFill>
                    <a:ea typeface="Calibri"/>
                    <a:cs typeface="Times New Roman"/>
                  </a:rPr>
                  <a:t>               when controlling for </a:t>
                </a:r>
                <a14:m>
                  <m:oMath xmlns:m="http://schemas.openxmlformats.org/officeDocument/2006/math">
                    <m:acc>
                      <m:accPr>
                        <m:chr m:val="̅"/>
                        <m:ctrlPr>
                          <a:rPr lang="en-US" sz="4500" i="1" dirty="0">
                            <a:solidFill>
                              <a:srgbClr val="000000"/>
                            </a:solidFill>
                            <a:latin typeface="Cambria Math" panose="02040503050406030204" pitchFamily="18" charset="0"/>
                            <a:cs typeface="Times New Roman"/>
                          </a:rPr>
                        </m:ctrlPr>
                      </m:accPr>
                      <m:e>
                        <m:r>
                          <a:rPr lang="en-US" sz="4500" i="1" dirty="0">
                            <a:solidFill>
                              <a:srgbClr val="000000"/>
                            </a:solidFill>
                            <a:latin typeface="Cambria Math" panose="02040503050406030204" pitchFamily="18" charset="0"/>
                            <a:cs typeface="Times New Roman"/>
                          </a:rPr>
                          <m:t>𝑞</m:t>
                        </m:r>
                      </m:e>
                    </m:acc>
                    <m:r>
                      <a:rPr lang="en-US" sz="4500" i="1" dirty="0">
                        <a:solidFill>
                          <a:srgbClr val="000000"/>
                        </a:solidFill>
                        <a:latin typeface="Cambria Math" panose="02040503050406030204" pitchFamily="18" charset="0"/>
                        <a:ea typeface="Calibri"/>
                        <a:cs typeface="Times New Roman"/>
                      </a:rPr>
                      <m:t> </m:t>
                    </m:r>
                  </m:oMath>
                </a14:m>
                <a:r>
                  <a:rPr lang="it-IT" sz="4500" dirty="0">
                    <a:solidFill>
                      <a:srgbClr val="000000"/>
                    </a:solidFill>
                    <a:ea typeface="Calibri"/>
                    <a:cs typeface="Times New Roman"/>
                  </a:rPr>
                  <a:t>and</a:t>
                </a:r>
                <a:r>
                  <a:rPr lang="it-IT" sz="4500" i="1" dirty="0">
                    <a:solidFill>
                      <a:srgbClr val="000000"/>
                    </a:solidFill>
                    <a:ea typeface="Calibri"/>
                    <a:cs typeface="Times New Roman"/>
                  </a:rPr>
                  <a:t> c</a:t>
                </a:r>
                <a:r>
                  <a:rPr lang="it-IT" sz="4500" dirty="0">
                    <a:solidFill>
                      <a:srgbClr val="000000"/>
                    </a:solidFill>
                    <a:ea typeface="Calibri"/>
                    <a:cs typeface="Times New Roman"/>
                  </a:rPr>
                  <a:t> .        </a:t>
                </a:r>
                <a:endParaRPr lang="en-US" sz="5100" dirty="0">
                  <a:ea typeface="Calibri"/>
                  <a:cs typeface="Times New Roman"/>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102173" y="346308"/>
                <a:ext cx="11247742" cy="6517199"/>
              </a:xfrm>
              <a:blipFill>
                <a:blip r:embed="rId2"/>
                <a:stretch>
                  <a:fillRect t="-1123"/>
                </a:stretch>
              </a:blipFill>
            </p:spPr>
            <p:txBody>
              <a:bodyPr/>
              <a:lstStyle/>
              <a:p>
                <a:r>
                  <a:rPr lang="en-US">
                    <a:noFill/>
                  </a:rPr>
                  <a:t> </a:t>
                </a:r>
              </a:p>
            </p:txBody>
          </p:sp>
        </mc:Fallback>
      </mc:AlternateContent>
      <p:sp>
        <p:nvSpPr>
          <p:cNvPr id="14" name="Right Brace 13"/>
          <p:cNvSpPr/>
          <p:nvPr/>
        </p:nvSpPr>
        <p:spPr>
          <a:xfrm>
            <a:off x="8440751" y="313258"/>
            <a:ext cx="1056811" cy="2739792"/>
          </a:xfrm>
          <a:prstGeom prst="rightBrace">
            <a:avLst>
              <a:gd name="adj1" fmla="val 8333"/>
              <a:gd name="adj2" fmla="val 51608"/>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6600" b="1" i="1" dirty="0">
              <a:solidFill>
                <a:schemeClr val="bg2">
                  <a:lumMod val="25000"/>
                </a:schemeClr>
              </a:solidFill>
            </a:endParaRPr>
          </a:p>
        </p:txBody>
      </p:sp>
      <p:sp>
        <p:nvSpPr>
          <p:cNvPr id="2" name="TextBox 1">
            <a:extLst>
              <a:ext uri="{FF2B5EF4-FFF2-40B4-BE49-F238E27FC236}">
                <a16:creationId xmlns:a16="http://schemas.microsoft.com/office/drawing/2014/main" id="{4AEC3DB5-9727-CA51-AA58-8D3A9E24AA49}"/>
              </a:ext>
            </a:extLst>
          </p:cNvPr>
          <p:cNvSpPr txBox="1"/>
          <p:nvPr/>
        </p:nvSpPr>
        <p:spPr>
          <a:xfrm>
            <a:off x="9628735" y="1167787"/>
            <a:ext cx="1571264" cy="954107"/>
          </a:xfrm>
          <a:prstGeom prst="rect">
            <a:avLst/>
          </a:prstGeom>
          <a:noFill/>
        </p:spPr>
        <p:txBody>
          <a:bodyPr wrap="none" rtlCol="0">
            <a:spAutoFit/>
          </a:bodyPr>
          <a:lstStyle/>
          <a:p>
            <a:r>
              <a:rPr lang="en-US" sz="2800" dirty="0">
                <a:solidFill>
                  <a:schemeClr val="accent1">
                    <a:lumMod val="75000"/>
                  </a:schemeClr>
                </a:solidFill>
              </a:rPr>
              <a:t>Combine </a:t>
            </a:r>
            <a:br>
              <a:rPr lang="en-US" sz="2800" dirty="0">
                <a:solidFill>
                  <a:schemeClr val="accent1">
                    <a:lumMod val="75000"/>
                  </a:schemeClr>
                </a:solidFill>
              </a:rPr>
            </a:br>
            <a:r>
              <a:rPr lang="en-US" sz="2800" dirty="0">
                <a:solidFill>
                  <a:schemeClr val="accent1">
                    <a:lumMod val="75000"/>
                  </a:schemeClr>
                </a:solidFill>
              </a:rPr>
              <a:t>(2) &amp; (3)</a:t>
            </a:r>
          </a:p>
        </p:txBody>
      </p:sp>
      <p:sp>
        <p:nvSpPr>
          <p:cNvPr id="4" name="Curved Left Arrow 14">
            <a:extLst>
              <a:ext uri="{FF2B5EF4-FFF2-40B4-BE49-F238E27FC236}">
                <a16:creationId xmlns:a16="http://schemas.microsoft.com/office/drawing/2014/main" id="{544AF98C-3424-C6D4-A042-231ACB3AF033}"/>
              </a:ext>
            </a:extLst>
          </p:cNvPr>
          <p:cNvSpPr/>
          <p:nvPr/>
        </p:nvSpPr>
        <p:spPr>
          <a:xfrm>
            <a:off x="11295966" y="1674564"/>
            <a:ext cx="609600" cy="2842352"/>
          </a:xfrm>
          <a:prstGeom prst="curvedLeftArrow">
            <a:avLst>
              <a:gd name="adj1" fmla="val 25000"/>
              <a:gd name="adj2" fmla="val 6395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Arrow: Right 4">
            <a:extLst>
              <a:ext uri="{FF2B5EF4-FFF2-40B4-BE49-F238E27FC236}">
                <a16:creationId xmlns:a16="http://schemas.microsoft.com/office/drawing/2014/main" id="{13BA946E-31AB-7A1C-5AF7-86120D652B36}"/>
              </a:ext>
            </a:extLst>
          </p:cNvPr>
          <p:cNvSpPr/>
          <p:nvPr/>
        </p:nvSpPr>
        <p:spPr>
          <a:xfrm rot="10800000">
            <a:off x="7447408" y="4252509"/>
            <a:ext cx="3677533" cy="1872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9AE8338-F18C-00B2-9F2A-C5284555A0B9}"/>
              </a:ext>
            </a:extLst>
          </p:cNvPr>
          <p:cNvSpPr txBox="1"/>
          <p:nvPr/>
        </p:nvSpPr>
        <p:spPr>
          <a:xfrm>
            <a:off x="7579601" y="5883010"/>
            <a:ext cx="2461956" cy="584775"/>
          </a:xfrm>
          <a:prstGeom prst="rect">
            <a:avLst/>
          </a:prstGeom>
          <a:noFill/>
        </p:spPr>
        <p:txBody>
          <a:bodyPr wrap="none" rtlCol="0">
            <a:spAutoFit/>
          </a:bodyPr>
          <a:lstStyle/>
          <a:p>
            <a:r>
              <a:rPr lang="it-IT" sz="3200" dirty="0">
                <a:solidFill>
                  <a:srgbClr val="000000"/>
                </a:solidFill>
                <a:ea typeface="Calibri"/>
                <a:cs typeface="Times New Roman"/>
              </a:rPr>
              <a:t>Does it work?</a:t>
            </a:r>
            <a:endParaRPr lang="en-US" sz="3200" dirty="0"/>
          </a:p>
        </p:txBody>
      </p:sp>
    </p:spTree>
    <p:extLst>
      <p:ext uri="{BB962C8B-B14F-4D97-AF65-F5344CB8AC3E}">
        <p14:creationId xmlns:p14="http://schemas.microsoft.com/office/powerpoint/2010/main" val="422910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 grpId="0"/>
      <p:bldP spid="4" grpId="0" animBg="1"/>
      <p:bldP spid="5"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624" y="608959"/>
            <a:ext cx="11259238" cy="1247045"/>
          </a:xfrm>
        </p:spPr>
        <p:txBody>
          <a:bodyPr>
            <a:noAutofit/>
          </a:bodyPr>
          <a:lstStyle/>
          <a:p>
            <a:pPr algn="ctr"/>
            <a:r>
              <a:rPr lang="en-US" sz="3000" dirty="0">
                <a:latin typeface="+mn-lt"/>
              </a:rPr>
              <a:t>Regression of real commodity price indices, </a:t>
            </a:r>
            <a:r>
              <a:rPr lang="en-US" sz="3000" i="1" dirty="0">
                <a:latin typeface="+mn-lt"/>
              </a:rPr>
              <a:t>q</a:t>
            </a:r>
            <a:r>
              <a:rPr lang="en-US" sz="3000" dirty="0">
                <a:latin typeface="+mn-lt"/>
              </a:rPr>
              <a:t>, against real interest rate</a:t>
            </a:r>
            <a:br>
              <a:rPr lang="en-US" sz="3000" dirty="0">
                <a:latin typeface="+mn-lt"/>
              </a:rPr>
            </a:br>
            <a:r>
              <a:rPr lang="en-US" sz="2800" dirty="0"/>
              <a:t>(1950-2012)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9822346"/>
              </p:ext>
            </p:extLst>
          </p:nvPr>
        </p:nvGraphicFramePr>
        <p:xfrm>
          <a:off x="1752600" y="1725057"/>
          <a:ext cx="8534400" cy="4367341"/>
        </p:xfrm>
        <a:graphic>
          <a:graphicData uri="http://schemas.openxmlformats.org/drawingml/2006/table">
            <a:tbl>
              <a:tblPr firstRow="1" firstCol="1" bandRow="1" bandCol="1">
                <a:tableStyleId>{5C22544A-7EE6-4342-B048-85BDC9FD1C3A}</a:tableStyleId>
              </a:tblPr>
              <a:tblGrid>
                <a:gridCol w="2438400">
                  <a:extLst>
                    <a:ext uri="{9D8B030D-6E8A-4147-A177-3AD203B41FA5}">
                      <a16:colId xmlns:a16="http://schemas.microsoft.com/office/drawing/2014/main" val="20000"/>
                    </a:ext>
                  </a:extLst>
                </a:gridCol>
                <a:gridCol w="1670755">
                  <a:extLst>
                    <a:ext uri="{9D8B030D-6E8A-4147-A177-3AD203B41FA5}">
                      <a16:colId xmlns:a16="http://schemas.microsoft.com/office/drawing/2014/main" val="20001"/>
                    </a:ext>
                  </a:extLst>
                </a:gridCol>
                <a:gridCol w="1672343">
                  <a:extLst>
                    <a:ext uri="{9D8B030D-6E8A-4147-A177-3AD203B41FA5}">
                      <a16:colId xmlns:a16="http://schemas.microsoft.com/office/drawing/2014/main" val="20002"/>
                    </a:ext>
                  </a:extLst>
                </a:gridCol>
                <a:gridCol w="1313978">
                  <a:extLst>
                    <a:ext uri="{9D8B030D-6E8A-4147-A177-3AD203B41FA5}">
                      <a16:colId xmlns:a16="http://schemas.microsoft.com/office/drawing/2014/main" val="20003"/>
                    </a:ext>
                  </a:extLst>
                </a:gridCol>
                <a:gridCol w="1438924">
                  <a:extLst>
                    <a:ext uri="{9D8B030D-6E8A-4147-A177-3AD203B41FA5}">
                      <a16:colId xmlns:a16="http://schemas.microsoft.com/office/drawing/2014/main" val="20004"/>
                    </a:ext>
                  </a:extLst>
                </a:gridCol>
              </a:tblGrid>
              <a:tr h="749639">
                <a:tc>
                  <a:txBody>
                    <a:bodyPr/>
                    <a:lstStyle/>
                    <a:p>
                      <a:pPr marL="0" marR="0" algn="ctr">
                        <a:lnSpc>
                          <a:spcPct val="115000"/>
                        </a:lnSpc>
                        <a:spcBef>
                          <a:spcPts val="0"/>
                        </a:spcBef>
                        <a:spcAft>
                          <a:spcPts val="1000"/>
                        </a:spcAft>
                      </a:pPr>
                      <a:r>
                        <a:rPr lang="en-AU" sz="2800" u="none" dirty="0">
                          <a:effectLst/>
                        </a:rPr>
                        <a:t>Table 1</a:t>
                      </a:r>
                      <a:br>
                        <a:rPr lang="en-AU" sz="1800" u="none" dirty="0">
                          <a:effectLst/>
                        </a:rPr>
                      </a:br>
                      <a:endParaRPr lang="en-US" sz="1800" u="none" dirty="0">
                        <a:effectLst/>
                        <a:latin typeface="Calibri"/>
                        <a:ea typeface="Calibri"/>
                        <a:cs typeface="Times New Roman"/>
                      </a:endParaRPr>
                    </a:p>
                  </a:txBody>
                  <a:tcPr marL="55082" marR="55082" marT="0" marB="0" anchor="b"/>
                </a:tc>
                <a:tc gridSpan="4">
                  <a:txBody>
                    <a:bodyPr/>
                    <a:lstStyle/>
                    <a:p>
                      <a:pPr marL="0" marR="0" algn="ctr">
                        <a:lnSpc>
                          <a:spcPct val="115000"/>
                        </a:lnSpc>
                        <a:spcBef>
                          <a:spcPts val="0"/>
                        </a:spcBef>
                        <a:spcAft>
                          <a:spcPts val="1000"/>
                        </a:spcAft>
                      </a:pPr>
                      <a:r>
                        <a:rPr lang="en-AU" sz="2200" u="none" dirty="0">
                          <a:effectLst/>
                        </a:rPr>
                        <a:t>Dependent variable: </a:t>
                      </a:r>
                      <a:br>
                        <a:rPr lang="en-AU" sz="2200" u="none" dirty="0">
                          <a:effectLst/>
                        </a:rPr>
                      </a:br>
                      <a:r>
                        <a:rPr lang="en-AU" sz="2200" u="none" dirty="0">
                          <a:effectLst/>
                        </a:rPr>
                        <a:t>log of commodity price index, deflated by US CPI</a:t>
                      </a:r>
                      <a:endParaRPr lang="en-US" sz="2200" u="none" dirty="0">
                        <a:effectLst/>
                        <a:latin typeface="Calibri"/>
                        <a:ea typeface="Calibri"/>
                        <a:cs typeface="Times New Roman"/>
                      </a:endParaRPr>
                    </a:p>
                  </a:txBody>
                  <a:tcPr marL="55082" marR="55082"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21887">
                <a:tc>
                  <a:txBody>
                    <a:bodyPr/>
                    <a:lstStyle/>
                    <a:p>
                      <a:pPr marL="0" marR="0" algn="l">
                        <a:lnSpc>
                          <a:spcPct val="115000"/>
                        </a:lnSpc>
                        <a:spcBef>
                          <a:spcPts val="0"/>
                        </a:spcBef>
                        <a:spcAft>
                          <a:spcPts val="1000"/>
                        </a:spcAft>
                      </a:pPr>
                      <a:r>
                        <a:rPr lang="en-AU" sz="2000" u="none" dirty="0">
                          <a:effectLst/>
                        </a:rPr>
                        <a:t>VARIABLES</a:t>
                      </a:r>
                      <a:endParaRPr lang="en-US" sz="20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dirty="0">
                          <a:effectLst/>
                        </a:rPr>
                        <a:t>CRB</a:t>
                      </a:r>
                      <a:br>
                        <a:rPr lang="en-AU" sz="2400" u="none" dirty="0">
                          <a:effectLst/>
                        </a:rPr>
                      </a:br>
                      <a:r>
                        <a:rPr lang="en-AU" sz="2400" u="none" dirty="0">
                          <a:effectLst/>
                        </a:rPr>
                        <a:t>index</a:t>
                      </a:r>
                      <a:endParaRPr lang="en-US" sz="24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a:effectLst/>
                        </a:rPr>
                        <a:t>Dow Jones Index</a:t>
                      </a:r>
                      <a:endParaRPr lang="en-US" sz="24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a:effectLst/>
                        </a:rPr>
                        <a:t>Moody’s</a:t>
                      </a:r>
                      <a:br>
                        <a:rPr lang="en-AU" sz="2400" u="none">
                          <a:effectLst/>
                        </a:rPr>
                      </a:br>
                      <a:r>
                        <a:rPr lang="en-AU" sz="2400" u="none">
                          <a:effectLst/>
                        </a:rPr>
                        <a:t> index</a:t>
                      </a:r>
                      <a:endParaRPr lang="en-US" sz="24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dirty="0">
                          <a:effectLst/>
                        </a:rPr>
                        <a:t>Goldman Sachs Index</a:t>
                      </a:r>
                      <a:endParaRPr lang="en-US" sz="24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1"/>
                  </a:ext>
                </a:extLst>
              </a:tr>
              <a:tr h="310944">
                <a:tc>
                  <a:txBody>
                    <a:bodyPr/>
                    <a:lstStyle/>
                    <a:p>
                      <a:pPr marL="0" marR="0" algn="l">
                        <a:lnSpc>
                          <a:spcPct val="115000"/>
                        </a:lnSpc>
                        <a:spcBef>
                          <a:spcPts val="0"/>
                        </a:spcBef>
                        <a:spcAft>
                          <a:spcPts val="1000"/>
                        </a:spcAft>
                      </a:pPr>
                      <a:r>
                        <a:rPr lang="en-AU" sz="2400" b="1" u="none" dirty="0">
                          <a:effectLst/>
                        </a:rPr>
                        <a:t>Real interest rate</a:t>
                      </a:r>
                      <a:endParaRPr lang="en-US" sz="2400" b="1"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b="1" u="none">
                          <a:effectLst/>
                        </a:rPr>
                        <a:t>-0.041***</a:t>
                      </a:r>
                      <a:endParaRPr lang="en-US" sz="2400" b="1"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b="1" u="none">
                          <a:effectLst/>
                        </a:rPr>
                        <a:t>-0.034***</a:t>
                      </a:r>
                      <a:endParaRPr lang="en-US" sz="2400" b="1"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b="1" u="none">
                          <a:effectLst/>
                        </a:rPr>
                        <a:t>-0.071**</a:t>
                      </a:r>
                      <a:endParaRPr lang="en-US" sz="2400" b="1"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b="1" u="none" dirty="0">
                          <a:effectLst/>
                        </a:rPr>
                        <a:t>-0.075***</a:t>
                      </a:r>
                      <a:endParaRPr lang="en-US" sz="2400" b="1"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2"/>
                  </a:ext>
                </a:extLst>
              </a:tr>
              <a:tr h="199893">
                <a:tc>
                  <a:txBody>
                    <a:bodyPr/>
                    <a:lstStyle/>
                    <a:p>
                      <a:pPr marL="0" marR="0" algn="l">
                        <a:lnSpc>
                          <a:spcPct val="115000"/>
                        </a:lnSpc>
                        <a:spcBef>
                          <a:spcPts val="0"/>
                        </a:spcBef>
                        <a:spcAft>
                          <a:spcPts val="1000"/>
                        </a:spcAft>
                      </a:pPr>
                      <a:r>
                        <a:rPr lang="en-AU" sz="1800" u="none" dirty="0">
                          <a:effectLst/>
                        </a:rPr>
                        <a:t> </a:t>
                      </a:r>
                      <a:endParaRPr lang="en-US" sz="18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(0.007)</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(0.006)</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(0.005)</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dirty="0">
                          <a:effectLst/>
                        </a:rPr>
                        <a:t>(0.007)</a:t>
                      </a:r>
                      <a:endParaRPr lang="en-US" sz="18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3"/>
                  </a:ext>
                </a:extLst>
              </a:tr>
              <a:tr h="310944">
                <a:tc>
                  <a:txBody>
                    <a:bodyPr/>
                    <a:lstStyle/>
                    <a:p>
                      <a:pPr marL="0" marR="0" algn="l">
                        <a:lnSpc>
                          <a:spcPct val="115000"/>
                        </a:lnSpc>
                        <a:spcBef>
                          <a:spcPts val="0"/>
                        </a:spcBef>
                        <a:spcAft>
                          <a:spcPts val="1000"/>
                        </a:spcAft>
                      </a:pPr>
                      <a:r>
                        <a:rPr lang="en-AU" sz="2400" u="none" dirty="0">
                          <a:effectLst/>
                        </a:rPr>
                        <a:t>Constant</a:t>
                      </a:r>
                      <a:endParaRPr lang="en-US" sz="24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a:effectLst/>
                        </a:rPr>
                        <a:t>0.900***</a:t>
                      </a:r>
                      <a:endParaRPr lang="en-US" sz="24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a:effectLst/>
                        </a:rPr>
                        <a:t>0.066***</a:t>
                      </a:r>
                      <a:endParaRPr lang="en-US" sz="24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a:effectLst/>
                        </a:rPr>
                        <a:t>2.533***</a:t>
                      </a:r>
                      <a:endParaRPr lang="en-US" sz="24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400" u="none" dirty="0">
                          <a:effectLst/>
                        </a:rPr>
                        <a:t>0.732***</a:t>
                      </a:r>
                      <a:endParaRPr lang="en-US" sz="24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4"/>
                  </a:ext>
                </a:extLst>
              </a:tr>
              <a:tr h="241415">
                <a:tc>
                  <a:txBody>
                    <a:bodyPr/>
                    <a:lstStyle/>
                    <a:p>
                      <a:pPr marL="0" marR="0" algn="r">
                        <a:lnSpc>
                          <a:spcPct val="115000"/>
                        </a:lnSpc>
                        <a:spcBef>
                          <a:spcPts val="0"/>
                        </a:spcBef>
                        <a:spcAft>
                          <a:spcPts val="1000"/>
                        </a:spcAft>
                      </a:pPr>
                      <a:r>
                        <a:rPr lang="en-AU" sz="700" u="sng" dirty="0">
                          <a:effectLst/>
                        </a:rPr>
                        <a:t> </a:t>
                      </a:r>
                      <a:endParaRPr lang="en-US" sz="900"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(0.017)</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(0.016)</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a:effectLst/>
                        </a:rPr>
                        <a:t>(0.011)</a:t>
                      </a:r>
                      <a:endParaRPr lang="en-US" sz="18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1800" u="none" dirty="0">
                          <a:effectLst/>
                        </a:rPr>
                        <a:t>(0.018)</a:t>
                      </a:r>
                      <a:endParaRPr lang="en-US" sz="18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5"/>
                  </a:ext>
                </a:extLst>
              </a:tr>
              <a:tr h="248878">
                <a:tc>
                  <a:txBody>
                    <a:bodyPr/>
                    <a:lstStyle/>
                    <a:p>
                      <a:pPr marL="0" marR="0" algn="l">
                        <a:lnSpc>
                          <a:spcPct val="115000"/>
                        </a:lnSpc>
                        <a:spcBef>
                          <a:spcPts val="0"/>
                        </a:spcBef>
                        <a:spcAft>
                          <a:spcPts val="1000"/>
                        </a:spcAft>
                      </a:pPr>
                      <a:r>
                        <a:rPr lang="en-AU" sz="2000" u="none" dirty="0">
                          <a:effectLst/>
                        </a:rPr>
                        <a:t>                Observations</a:t>
                      </a:r>
                      <a:endParaRPr lang="en-US" sz="20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dirty="0">
                          <a:effectLst/>
                        </a:rPr>
                        <a:t>739</a:t>
                      </a:r>
                      <a:endParaRPr lang="en-US" sz="20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a:effectLst/>
                        </a:rPr>
                        <a:t>739</a:t>
                      </a:r>
                      <a:endParaRPr lang="en-US" sz="20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a:effectLst/>
                        </a:rPr>
                        <a:t>739</a:t>
                      </a:r>
                      <a:endParaRPr lang="en-US" sz="20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dirty="0">
                          <a:effectLst/>
                        </a:rPr>
                        <a:t>513</a:t>
                      </a:r>
                      <a:endParaRPr lang="en-US" sz="20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6"/>
                  </a:ext>
                </a:extLst>
              </a:tr>
              <a:tr h="257511">
                <a:tc>
                  <a:txBody>
                    <a:bodyPr/>
                    <a:lstStyle/>
                    <a:p>
                      <a:pPr marL="0" marR="0" algn="l">
                        <a:lnSpc>
                          <a:spcPct val="115000"/>
                        </a:lnSpc>
                        <a:spcBef>
                          <a:spcPts val="0"/>
                        </a:spcBef>
                        <a:spcAft>
                          <a:spcPts val="1000"/>
                        </a:spcAft>
                      </a:pPr>
                      <a:r>
                        <a:rPr lang="en-AU" sz="2000" u="none" dirty="0">
                          <a:effectLst/>
                        </a:rPr>
                        <a:t>                R</a:t>
                      </a:r>
                      <a:r>
                        <a:rPr lang="en-AU" sz="2000" u="none" baseline="30000" dirty="0">
                          <a:effectLst/>
                        </a:rPr>
                        <a:t>2  </a:t>
                      </a:r>
                      <a:endParaRPr lang="en-US" sz="2000" u="none" baseline="30000"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dirty="0">
                          <a:effectLst/>
                        </a:rPr>
                        <a:t>0.04</a:t>
                      </a:r>
                      <a:endParaRPr lang="en-US" sz="20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a:effectLst/>
                        </a:rPr>
                        <a:t>0.04</a:t>
                      </a:r>
                      <a:endParaRPr lang="en-US" sz="2000" u="none">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dirty="0">
                          <a:effectLst/>
                        </a:rPr>
                        <a:t>0.25</a:t>
                      </a:r>
                      <a:endParaRPr lang="en-US" sz="2000" u="none" dirty="0">
                        <a:effectLst/>
                        <a:latin typeface="Calibri"/>
                        <a:ea typeface="Calibri"/>
                        <a:cs typeface="Times New Roman"/>
                      </a:endParaRPr>
                    </a:p>
                  </a:txBody>
                  <a:tcPr marL="55082" marR="55082" marT="0" marB="0" anchor="b"/>
                </a:tc>
                <a:tc>
                  <a:txBody>
                    <a:bodyPr/>
                    <a:lstStyle/>
                    <a:p>
                      <a:pPr marL="0" marR="0" algn="ctr">
                        <a:lnSpc>
                          <a:spcPct val="115000"/>
                        </a:lnSpc>
                        <a:spcBef>
                          <a:spcPts val="0"/>
                        </a:spcBef>
                        <a:spcAft>
                          <a:spcPts val="1000"/>
                        </a:spcAft>
                      </a:pPr>
                      <a:r>
                        <a:rPr lang="en-AU" sz="2000" u="none" dirty="0">
                          <a:effectLst/>
                        </a:rPr>
                        <a:t>0.18</a:t>
                      </a:r>
                      <a:endParaRPr lang="en-US" sz="2000" u="none" dirty="0">
                        <a:effectLst/>
                        <a:latin typeface="Calibri"/>
                        <a:ea typeface="Calibri"/>
                        <a:cs typeface="Times New Roman"/>
                      </a:endParaRPr>
                    </a:p>
                  </a:txBody>
                  <a:tcPr marL="55082" marR="55082" marT="0" marB="0" anchor="b"/>
                </a:tc>
                <a:extLst>
                  <a:ext uri="{0D108BD9-81ED-4DB2-BD59-A6C34878D82A}">
                    <a16:rowId xmlns:a16="http://schemas.microsoft.com/office/drawing/2014/main" val="10007"/>
                  </a:ext>
                </a:extLst>
              </a:tr>
              <a:tr h="257511">
                <a:tc gridSpan="5">
                  <a:txBody>
                    <a:bodyPr/>
                    <a:lstStyle/>
                    <a:p>
                      <a:pPr marL="0" marR="0" algn="r">
                        <a:lnSpc>
                          <a:spcPct val="115000"/>
                        </a:lnSpc>
                        <a:spcBef>
                          <a:spcPts val="0"/>
                        </a:spcBef>
                        <a:spcAft>
                          <a:spcPts val="1000"/>
                        </a:spcAft>
                      </a:pPr>
                      <a:r>
                        <a:rPr lang="en-AU" sz="1800" u="sng" dirty="0">
                          <a:effectLst/>
                        </a:rPr>
                        <a:t> </a:t>
                      </a:r>
                      <a:r>
                        <a:rPr lang="en-AU" sz="1800" u="none" dirty="0">
                          <a:effectLst/>
                        </a:rPr>
                        <a:t>*** p&lt;0.01</a:t>
                      </a:r>
                      <a:r>
                        <a:rPr lang="en-AU" sz="1800" u="none" baseline="0" dirty="0">
                          <a:effectLst/>
                        </a:rPr>
                        <a:t>  </a:t>
                      </a:r>
                      <a:r>
                        <a:rPr lang="en-AU" sz="1800" u="none" dirty="0">
                          <a:effectLst/>
                        </a:rPr>
                        <a:t>         (Standard errors in parentheses.)</a:t>
                      </a:r>
                      <a:endParaRPr lang="en-US" sz="1800" u="none" dirty="0">
                        <a:effectLst/>
                        <a:latin typeface="Calibri"/>
                        <a:ea typeface="Calibri"/>
                        <a:cs typeface="Times New Roman"/>
                      </a:endParaRPr>
                    </a:p>
                  </a:txBody>
                  <a:tcPr marL="55082" marR="55082" marT="0" marB="0" anchor="b"/>
                </a:tc>
                <a:tc hMerge="1">
                  <a:txBody>
                    <a:bodyPr/>
                    <a:lstStyle/>
                    <a:p>
                      <a:pPr marL="0" marR="0" algn="ctr">
                        <a:lnSpc>
                          <a:spcPct val="115000"/>
                        </a:lnSpc>
                        <a:spcBef>
                          <a:spcPts val="0"/>
                        </a:spcBef>
                        <a:spcAft>
                          <a:spcPts val="1000"/>
                        </a:spcAft>
                      </a:pPr>
                      <a:endParaRPr lang="en-US" sz="1800" u="none" dirty="0">
                        <a:effectLst/>
                        <a:latin typeface="Calibri"/>
                        <a:ea typeface="Calibri"/>
                        <a:cs typeface="Times New Roman"/>
                      </a:endParaRPr>
                    </a:p>
                  </a:txBody>
                  <a:tcPr marL="55082" marR="55082"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sp>
        <p:nvSpPr>
          <p:cNvPr id="10" name="TextBox 9"/>
          <p:cNvSpPr txBox="1"/>
          <p:nvPr/>
        </p:nvSpPr>
        <p:spPr>
          <a:xfrm>
            <a:off x="4419600" y="77119"/>
            <a:ext cx="4267200" cy="677108"/>
          </a:xfrm>
          <a:prstGeom prst="rect">
            <a:avLst/>
          </a:prstGeom>
          <a:noFill/>
        </p:spPr>
        <p:txBody>
          <a:bodyPr wrap="square" rtlCol="0">
            <a:spAutoFit/>
          </a:bodyPr>
          <a:lstStyle/>
          <a:p>
            <a:r>
              <a:rPr lang="en-US" sz="3800" b="1" dirty="0">
                <a:solidFill>
                  <a:srgbClr val="00C459"/>
                </a:solidFill>
                <a:latin typeface="Blackadder ITC" pitchFamily="82" charset="0"/>
              </a:rPr>
              <a:t>The overshooting model</a:t>
            </a:r>
          </a:p>
        </p:txBody>
      </p:sp>
      <p:sp>
        <p:nvSpPr>
          <p:cNvPr id="11" name="TextBox 10">
            <a:extLst>
              <a:ext uri="{FF2B5EF4-FFF2-40B4-BE49-F238E27FC236}">
                <a16:creationId xmlns:a16="http://schemas.microsoft.com/office/drawing/2014/main" id="{23FF978B-4E6A-0179-C7D2-854F86193574}"/>
              </a:ext>
            </a:extLst>
          </p:cNvPr>
          <p:cNvSpPr txBox="1"/>
          <p:nvPr/>
        </p:nvSpPr>
        <p:spPr>
          <a:xfrm>
            <a:off x="374576" y="6198046"/>
            <a:ext cx="11953301" cy="369332"/>
          </a:xfrm>
          <a:prstGeom prst="rect">
            <a:avLst/>
          </a:prstGeom>
          <a:noFill/>
        </p:spPr>
        <p:txBody>
          <a:bodyPr wrap="square">
            <a:spAutoFit/>
          </a:bodyPr>
          <a:lstStyle/>
          <a:p>
            <a:r>
              <a:rPr lang="en-US" sz="1800" dirty="0">
                <a:solidFill>
                  <a:srgbClr val="1E1E1E"/>
                </a:solidFill>
                <a:effectLst/>
                <a:latin typeface="Helvetica" panose="020B0604020202020204" pitchFamily="34" charset="0"/>
                <a:ea typeface="Calibri" panose="020F0502020204030204" pitchFamily="34" charset="0"/>
              </a:rPr>
              <a:t>Frankel, 2014, "Effects of Speculation and Interest Rates in a “Carry Trade” Model of Commodity Prices,“ </a:t>
            </a:r>
            <a:r>
              <a:rPr lang="en-US" sz="1800" i="1" dirty="0">
                <a:solidFill>
                  <a:srgbClr val="1E1E1E"/>
                </a:solidFill>
                <a:effectLst/>
                <a:latin typeface="Helvetica" panose="020B0604020202020204" pitchFamily="34" charset="0"/>
                <a:ea typeface="Calibri" panose="020F0502020204030204" pitchFamily="34" charset="0"/>
              </a:rPr>
              <a:t>JIMF</a:t>
            </a:r>
            <a:r>
              <a:rPr lang="en-US" sz="1800" dirty="0">
                <a:solidFill>
                  <a:srgbClr val="1E1E1E"/>
                </a:solidFill>
                <a:effectLst/>
                <a:latin typeface="Helvetica" panose="020B0604020202020204" pitchFamily="34" charset="0"/>
                <a:ea typeface="Calibri" panose="020F0502020204030204" pitchFamily="34" charset="0"/>
              </a:rPr>
              <a:t>. </a:t>
            </a:r>
            <a:endParaRPr lang="en-US" dirty="0"/>
          </a:p>
        </p:txBody>
      </p:sp>
      <p:sp>
        <p:nvSpPr>
          <p:cNvPr id="12" name="Rectangle: Rounded Corners 11">
            <a:extLst>
              <a:ext uri="{FF2B5EF4-FFF2-40B4-BE49-F238E27FC236}">
                <a16:creationId xmlns:a16="http://schemas.microsoft.com/office/drawing/2014/main" id="{92D4156C-6465-4C4A-1A77-C604FA535C0F}"/>
              </a:ext>
            </a:extLst>
          </p:cNvPr>
          <p:cNvSpPr/>
          <p:nvPr/>
        </p:nvSpPr>
        <p:spPr>
          <a:xfrm>
            <a:off x="4215616" y="2836876"/>
            <a:ext cx="1539056" cy="1635971"/>
          </a:xfrm>
          <a:prstGeom prst="round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85FF247F-C2DA-FD97-533F-1BB871DF32E4}"/>
              </a:ext>
            </a:extLst>
          </p:cNvPr>
          <p:cNvSpPr/>
          <p:nvPr/>
        </p:nvSpPr>
        <p:spPr>
          <a:xfrm>
            <a:off x="5932411" y="2835038"/>
            <a:ext cx="1539056" cy="1635971"/>
          </a:xfrm>
          <a:prstGeom prst="round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61D0882B-8CE4-613C-0770-3F86D93F1BC6}"/>
              </a:ext>
            </a:extLst>
          </p:cNvPr>
          <p:cNvSpPr/>
          <p:nvPr/>
        </p:nvSpPr>
        <p:spPr>
          <a:xfrm>
            <a:off x="7609225" y="2844217"/>
            <a:ext cx="1156315" cy="1635971"/>
          </a:xfrm>
          <a:prstGeom prst="round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C826199D-A035-2DDA-036A-DDD304F2A1EE}"/>
              </a:ext>
            </a:extLst>
          </p:cNvPr>
          <p:cNvSpPr/>
          <p:nvPr/>
        </p:nvSpPr>
        <p:spPr>
          <a:xfrm>
            <a:off x="8893641" y="2560436"/>
            <a:ext cx="1393359" cy="1912412"/>
          </a:xfrm>
          <a:prstGeom prst="round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116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8C36EC-EB70-C796-2944-F3541AEDD565}"/>
              </a:ext>
            </a:extLst>
          </p:cNvPr>
          <p:cNvSpPr>
            <a:spLocks noGrp="1"/>
          </p:cNvSpPr>
          <p:nvPr>
            <p:ph idx="1"/>
          </p:nvPr>
        </p:nvSpPr>
        <p:spPr>
          <a:xfrm>
            <a:off x="2138190" y="2478795"/>
            <a:ext cx="8129530" cy="1674564"/>
          </a:xfrm>
        </p:spPr>
        <p:txBody>
          <a:bodyPr>
            <a:normAutofit/>
          </a:bodyPr>
          <a:lstStyle/>
          <a:p>
            <a:pPr marL="0" indent="0" algn="ctr">
              <a:buNone/>
            </a:pPr>
            <a:r>
              <a:rPr lang="en-US" sz="3600" dirty="0"/>
              <a:t>So, I like the findings of Juvenal &amp; Petrella.</a:t>
            </a:r>
          </a:p>
        </p:txBody>
      </p:sp>
    </p:spTree>
    <p:extLst>
      <p:ext uri="{BB962C8B-B14F-4D97-AF65-F5344CB8AC3E}">
        <p14:creationId xmlns:p14="http://schemas.microsoft.com/office/powerpoint/2010/main" val="1890181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6B84-E9C9-4860-B692-32F8D20E3C4D}"/>
              </a:ext>
            </a:extLst>
          </p:cNvPr>
          <p:cNvSpPr>
            <a:spLocks noGrp="1"/>
          </p:cNvSpPr>
          <p:nvPr>
            <p:ph type="ctrTitle"/>
          </p:nvPr>
        </p:nvSpPr>
        <p:spPr>
          <a:xfrm>
            <a:off x="312145" y="1808166"/>
            <a:ext cx="11567710" cy="1620834"/>
          </a:xfrm>
        </p:spPr>
        <p:txBody>
          <a:bodyPr>
            <a:noAutofit/>
          </a:bodyPr>
          <a:lstStyle/>
          <a:p>
            <a:r>
              <a:rPr lang="en-US" sz="4400" dirty="0"/>
              <a:t>Discussion of “</a:t>
            </a:r>
            <a:r>
              <a:rPr lang="en-US" sz="4400" b="0" i="0" u="none" strike="noStrike" baseline="0" dirty="0">
                <a:latin typeface="URWPalladioL-Roma"/>
              </a:rPr>
              <a:t>Unveiling the Dance of Commodity Prices and the Global Financial Cycle”</a:t>
            </a:r>
            <a:br>
              <a:rPr lang="en-US" sz="4400" b="0" i="0" u="none" strike="noStrike" baseline="0" dirty="0">
                <a:latin typeface="URWPalladioL-Roma"/>
              </a:rPr>
            </a:br>
            <a:br>
              <a:rPr lang="en-US" sz="1400" b="0" i="0" u="none" strike="noStrike" baseline="0" dirty="0">
                <a:latin typeface="URWPalladioL-Roma"/>
              </a:rPr>
            </a:br>
            <a:r>
              <a:rPr lang="en-US" sz="4400" b="0" i="0" u="none" strike="noStrike" baseline="0" dirty="0">
                <a:latin typeface="URWPalladioL-Roma"/>
              </a:rPr>
              <a:t>Luciana Juvenal and Ivan Petrella</a:t>
            </a:r>
            <a:endParaRPr lang="en-US" sz="4400" dirty="0"/>
          </a:p>
        </p:txBody>
      </p:sp>
      <p:pic>
        <p:nvPicPr>
          <p:cNvPr id="4" name="Picture 2" descr="National Bureau of Economic Research (NBER) Logo Vector PNG">
            <a:extLst>
              <a:ext uri="{FF2B5EF4-FFF2-40B4-BE49-F238E27FC236}">
                <a16:creationId xmlns:a16="http://schemas.microsoft.com/office/drawing/2014/main" id="{E67F2EB1-060B-BBAA-A9D9-12C52FDD2B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9031" y="3868051"/>
            <a:ext cx="4986128" cy="3414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675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F785D-1C5F-D537-4DF1-D304E64D4813}"/>
              </a:ext>
            </a:extLst>
          </p:cNvPr>
          <p:cNvSpPr>
            <a:spLocks noGrp="1"/>
          </p:cNvSpPr>
          <p:nvPr>
            <p:ph type="title"/>
          </p:nvPr>
        </p:nvSpPr>
        <p:spPr>
          <a:xfrm>
            <a:off x="650910" y="1980"/>
            <a:ext cx="10702890" cy="1650963"/>
          </a:xfrm>
        </p:spPr>
        <p:txBody>
          <a:bodyPr>
            <a:normAutofit/>
          </a:bodyPr>
          <a:lstStyle/>
          <a:p>
            <a:pPr algn="ctr"/>
            <a:r>
              <a:rPr lang="en-US" sz="3200" dirty="0">
                <a:latin typeface="+mn-lt"/>
              </a:rPr>
              <a:t>An episode that could motivate the paper:</a:t>
            </a:r>
            <a:br>
              <a:rPr lang="en-US" sz="2800" dirty="0">
                <a:latin typeface="+mn-lt"/>
              </a:rPr>
            </a:b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1982 international debt crisis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(though Juvenal-Petrella sample is 1990-2019)</a:t>
            </a:r>
            <a:endParaRPr lang="en-US" sz="2400" dirty="0">
              <a:latin typeface="+mn-lt"/>
            </a:endParaRPr>
          </a:p>
        </p:txBody>
      </p:sp>
      <p:sp>
        <p:nvSpPr>
          <p:cNvPr id="3" name="Content Placeholder 2">
            <a:extLst>
              <a:ext uri="{FF2B5EF4-FFF2-40B4-BE49-F238E27FC236}">
                <a16:creationId xmlns:a16="http://schemas.microsoft.com/office/drawing/2014/main" id="{E19B10B6-DA29-18F6-6725-95517FE5792E}"/>
              </a:ext>
            </a:extLst>
          </p:cNvPr>
          <p:cNvSpPr>
            <a:spLocks noGrp="1"/>
          </p:cNvSpPr>
          <p:nvPr>
            <p:ph idx="1"/>
          </p:nvPr>
        </p:nvSpPr>
        <p:spPr>
          <a:xfrm>
            <a:off x="121186" y="1479864"/>
            <a:ext cx="12070813" cy="5469575"/>
          </a:xfrm>
        </p:spPr>
        <p:txBody>
          <a:bodyPr>
            <a:normAutofit/>
          </a:bodyPr>
          <a:lstStyle/>
          <a:p>
            <a:pPr marL="0" indent="0">
              <a:buNone/>
            </a:pPr>
            <a:endParaRPr lang="en-US" sz="1100" kern="100" dirty="0">
              <a:latin typeface="Calibri" panose="020F0502020204030204" pitchFamily="34" charset="0"/>
              <a:ea typeface="Calibri" panose="020F0502020204030204" pitchFamily="34" charset="0"/>
              <a:cs typeface="Times New Roman" panose="02020603050405020304" pitchFamily="18" charset="0"/>
            </a:endParaRPr>
          </a:p>
          <a:p>
            <a:pPr lvl="1">
              <a:lnSpc>
                <a:spcPct val="110000"/>
              </a:lnSpc>
              <a:spcBef>
                <a:spcPts val="0"/>
              </a:spcBef>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 “perfect storm”?  Four causal factors:</a:t>
            </a:r>
          </a:p>
          <a:p>
            <a:pPr marL="914400" lvl="1" indent="-457200">
              <a:lnSpc>
                <a:spcPct val="110000"/>
              </a:lnSpc>
              <a:spcBef>
                <a:spcPts val="0"/>
              </a:spcBef>
              <a:buFont typeface="+mj-lt"/>
              <a:buAutoNum type="arabicPeriod"/>
            </a:pPr>
            <a:r>
              <a:rPr lang="en-US" sz="2600" kern="100" dirty="0">
                <a:latin typeface="Calibri" panose="020F0502020204030204" pitchFamily="34" charset="0"/>
                <a:ea typeface="Calibri" panose="020F0502020204030204" pitchFamily="34" charset="0"/>
                <a:cs typeface="Times New Roman" panose="02020603050405020304" pitchFamily="18" charset="0"/>
              </a:rPr>
              <a:t>I</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ncrease in US &amp; global real interest rates 1980-82 </a:t>
            </a:r>
            <a:br>
              <a:rPr lang="en-US" sz="2600" kern="100" dirty="0">
                <a:effectLst/>
                <a:latin typeface="Calibri" panose="020F0502020204030204" pitchFamily="34" charset="0"/>
                <a:ea typeface="Calibri" panose="020F0502020204030204" pitchFamily="34" charset="0"/>
                <a:cs typeface="Times New Roman" panose="02020603050405020304" pitchFamily="18" charset="0"/>
              </a:rPr>
            </a:br>
            <a:r>
              <a:rPr lang="en-US" kern="100" dirty="0">
                <a:effectLst/>
                <a:latin typeface="Calibri" panose="020F0502020204030204" pitchFamily="34" charset="0"/>
                <a:ea typeface="Calibri" panose="020F0502020204030204" pitchFamily="34" charset="0"/>
                <a:cs typeface="Times New Roman" panose="02020603050405020304" pitchFamily="18" charset="0"/>
              </a:rPr>
              <a:t>=&gt; fall in investor willingness to lend to EMDEs, reflected, e.g., in spreads</a:t>
            </a:r>
          </a:p>
          <a:p>
            <a:pPr marL="914400" lvl="1" indent="-457200">
              <a:lnSpc>
                <a:spcPct val="110000"/>
              </a:lnSpc>
              <a:spcBef>
                <a:spcPts val="0"/>
              </a:spcBef>
              <a:buFont typeface="+mj-lt"/>
              <a:buAutoNum type="arabicPeriod"/>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Global recession 1981-82 =&gt; loss of export markets</a:t>
            </a:r>
          </a:p>
          <a:p>
            <a:pPr marL="914400" lvl="1" indent="-457200">
              <a:lnSpc>
                <a:spcPct val="110000"/>
              </a:lnSpc>
              <a:spcBef>
                <a:spcPts val="0"/>
              </a:spcBef>
              <a:buFont typeface="+mj-lt"/>
              <a:buAutoNum type="arabicPeriod"/>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Appreciation of $ =&gt; adverse balance sheet effect in $-indebted countries</a:t>
            </a:r>
          </a:p>
          <a:p>
            <a:pPr marL="914400" lvl="1" indent="-457200">
              <a:lnSpc>
                <a:spcPct val="110000"/>
              </a:lnSpc>
              <a:spcBef>
                <a:spcPts val="0"/>
              </a:spcBef>
              <a:buFont typeface="+mj-lt"/>
              <a:buAutoNum type="arabicPeriod"/>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Post-1980 fall in real global price of oil &amp; other commodities.</a:t>
            </a:r>
            <a:br>
              <a:rPr lang="en-US" sz="16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All 4 factors were exogenous from the viewpoint of most individual EMDEs, </a:t>
            </a: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but causally related at the global level:</a:t>
            </a:r>
            <a:endParaRPr lang="en-US" sz="500" kern="100"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br>
              <a:rPr lang="en-US" sz="500" kern="100" dirty="0">
                <a:effectLst/>
                <a:latin typeface="Calibri" panose="020F0502020204030204" pitchFamily="34" charset="0"/>
                <a:ea typeface="Calibri" panose="020F0502020204030204" pitchFamily="34" charset="0"/>
                <a:cs typeface="Times New Roman" panose="02020603050405020304" pitchFamily="18" charset="0"/>
              </a:rPr>
            </a:b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Volcker tightening =&gt; US real interest rates ↑ =&gt; global recession</a:t>
            </a:r>
            <a:br>
              <a:rPr lang="en-US" sz="2600" kern="100" dirty="0">
                <a:effectLst/>
                <a:latin typeface="Calibri" panose="020F0502020204030204" pitchFamily="34" charset="0"/>
                <a:ea typeface="Calibri" panose="020F0502020204030204" pitchFamily="34" charset="0"/>
                <a:cs typeface="Times New Roman" panose="02020603050405020304" pitchFamily="18" charset="0"/>
              </a:rPr>
            </a:b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=&gt; $ appreciation                                     </a:t>
            </a:r>
            <a:br>
              <a:rPr lang="en-US" sz="200" kern="100" dirty="0">
                <a:effectLst/>
                <a:latin typeface="Calibri" panose="020F0502020204030204" pitchFamily="34" charset="0"/>
                <a:ea typeface="Calibri" panose="020F0502020204030204" pitchFamily="34" charset="0"/>
                <a:cs typeface="Times New Roman" panose="02020603050405020304" pitchFamily="18" charset="0"/>
              </a:rPr>
            </a:br>
            <a:r>
              <a:rPr lang="en-US" sz="2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5" name="TextBox 4">
            <a:extLst>
              <a:ext uri="{FF2B5EF4-FFF2-40B4-BE49-F238E27FC236}">
                <a16:creationId xmlns:a16="http://schemas.microsoft.com/office/drawing/2014/main" id="{374BFAE0-9B1E-891A-0325-79FF0C5097DE}"/>
              </a:ext>
            </a:extLst>
          </p:cNvPr>
          <p:cNvSpPr txBox="1"/>
          <p:nvPr/>
        </p:nvSpPr>
        <p:spPr>
          <a:xfrm>
            <a:off x="9543317" y="5207399"/>
            <a:ext cx="442510" cy="1107996"/>
          </a:xfrm>
          <a:prstGeom prst="rect">
            <a:avLst/>
          </a:prstGeom>
          <a:noFill/>
        </p:spPr>
        <p:txBody>
          <a:bodyPr wrap="square" rtlCol="0">
            <a:spAutoFit/>
          </a:bodyPr>
          <a:lstStyle/>
          <a:p>
            <a:r>
              <a:rPr lang="en-US" sz="6600" kern="10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6600" dirty="0">
              <a:solidFill>
                <a:schemeClr val="bg1">
                  <a:lumMod val="65000"/>
                </a:schemeClr>
              </a:solidFill>
            </a:endParaRPr>
          </a:p>
        </p:txBody>
      </p:sp>
      <p:sp>
        <p:nvSpPr>
          <p:cNvPr id="6" name="TextBox 5">
            <a:extLst>
              <a:ext uri="{FF2B5EF4-FFF2-40B4-BE49-F238E27FC236}">
                <a16:creationId xmlns:a16="http://schemas.microsoft.com/office/drawing/2014/main" id="{E18DBB6D-24B2-9A66-4F51-CCD81D96FC16}"/>
              </a:ext>
            </a:extLst>
          </p:cNvPr>
          <p:cNvSpPr txBox="1"/>
          <p:nvPr/>
        </p:nvSpPr>
        <p:spPr>
          <a:xfrm>
            <a:off x="10261250" y="5370815"/>
            <a:ext cx="1685580" cy="830997"/>
          </a:xfrm>
          <a:prstGeom prst="rect">
            <a:avLst/>
          </a:prstGeom>
          <a:noFill/>
        </p:spPr>
        <p:txBody>
          <a:bodyPr wrap="square" rtlCol="0">
            <a:spAutoFit/>
          </a:bodyPr>
          <a:lstStyle/>
          <a:p>
            <a:pPr algn="ctr"/>
            <a:r>
              <a:rPr lang="en-US" sz="2400" dirty="0"/>
              <a:t>Commodity</a:t>
            </a:r>
          </a:p>
          <a:p>
            <a:pPr algn="ctr"/>
            <a:r>
              <a:rPr lang="en-US" sz="2400" dirty="0"/>
              <a:t>prices ↓</a:t>
            </a:r>
          </a:p>
        </p:txBody>
      </p:sp>
      <p:sp>
        <p:nvSpPr>
          <p:cNvPr id="7" name="TextBox 6">
            <a:extLst>
              <a:ext uri="{FF2B5EF4-FFF2-40B4-BE49-F238E27FC236}">
                <a16:creationId xmlns:a16="http://schemas.microsoft.com/office/drawing/2014/main" id="{639BCF0F-1CFB-543C-1FAD-AD2B97AB0D4C}"/>
              </a:ext>
            </a:extLst>
          </p:cNvPr>
          <p:cNvSpPr txBox="1"/>
          <p:nvPr/>
        </p:nvSpPr>
        <p:spPr>
          <a:xfrm>
            <a:off x="9860969" y="5536069"/>
            <a:ext cx="817081" cy="523220"/>
          </a:xfrm>
          <a:prstGeom prst="rect">
            <a:avLst/>
          </a:prstGeom>
          <a:noFill/>
        </p:spPr>
        <p:txBody>
          <a:bodyPr wrap="square" rtlCol="0">
            <a:spAutoFit/>
          </a:bodyPr>
          <a:lstStyle/>
          <a:p>
            <a:r>
              <a:rPr lang="en-US" sz="2800" kern="100" dirty="0">
                <a:solidFill>
                  <a:schemeClr val="bg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=&gt;</a:t>
            </a:r>
            <a:endParaRPr lang="en-US" sz="2800" dirty="0">
              <a:solidFill>
                <a:schemeClr val="bg2">
                  <a:lumMod val="50000"/>
                </a:schemeClr>
              </a:solidFill>
            </a:endParaRPr>
          </a:p>
        </p:txBody>
      </p:sp>
    </p:spTree>
    <p:extLst>
      <p:ext uri="{BB962C8B-B14F-4D97-AF65-F5344CB8AC3E}">
        <p14:creationId xmlns:p14="http://schemas.microsoft.com/office/powerpoint/2010/main" val="3878947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215611"/>
            <a:ext cx="11967210" cy="1199920"/>
          </a:xfrm>
        </p:spPr>
        <p:txBody>
          <a:bodyPr>
            <a:normAutofit fontScale="90000"/>
          </a:bodyPr>
          <a:lstStyle/>
          <a:p>
            <a:pPr algn="ctr"/>
            <a:r>
              <a:rPr lang="en-US" sz="3600" dirty="0">
                <a:latin typeface="+mn-lt"/>
              </a:rPr>
              <a:t>Appendix: </a:t>
            </a:r>
            <a:br>
              <a:rPr lang="en-US" sz="3600" dirty="0">
                <a:latin typeface="+mn-lt"/>
              </a:rPr>
            </a:br>
            <a:r>
              <a:rPr lang="en-US" sz="3600" dirty="0">
                <a:latin typeface="+mn-lt"/>
              </a:rPr>
              <a:t>With controls for convenience yield, storage costs, &amp; risk</a:t>
            </a:r>
            <a:br>
              <a:rPr lang="en-US" sz="2800" dirty="0">
                <a:latin typeface="+mn-lt"/>
              </a:rPr>
            </a:br>
            <a:r>
              <a:rPr lang="en-US" sz="2400" dirty="0">
                <a:latin typeface="+mn-lt"/>
              </a:rPr>
              <a:t>A panel across all 11 commodities </a:t>
            </a:r>
            <a:r>
              <a:rPr lang="en-US" sz="2400" dirty="0"/>
              <a:t>(1950-2012: 492 annual observations)</a:t>
            </a:r>
            <a:endParaRPr lang="en-US" sz="2400"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85888247"/>
              </p:ext>
            </p:extLst>
          </p:nvPr>
        </p:nvGraphicFramePr>
        <p:xfrm>
          <a:off x="1751677" y="1430456"/>
          <a:ext cx="9903850" cy="5404772"/>
        </p:xfrm>
        <a:graphic>
          <a:graphicData uri="http://schemas.openxmlformats.org/drawingml/2006/table">
            <a:tbl>
              <a:tblPr/>
              <a:tblGrid>
                <a:gridCol w="3003203">
                  <a:extLst>
                    <a:ext uri="{9D8B030D-6E8A-4147-A177-3AD203B41FA5}">
                      <a16:colId xmlns:a16="http://schemas.microsoft.com/office/drawing/2014/main" val="20000"/>
                    </a:ext>
                  </a:extLst>
                </a:gridCol>
                <a:gridCol w="1085850">
                  <a:extLst>
                    <a:ext uri="{9D8B030D-6E8A-4147-A177-3AD203B41FA5}">
                      <a16:colId xmlns:a16="http://schemas.microsoft.com/office/drawing/2014/main" val="20001"/>
                    </a:ext>
                  </a:extLst>
                </a:gridCol>
                <a:gridCol w="3845369">
                  <a:extLst>
                    <a:ext uri="{9D8B030D-6E8A-4147-A177-3AD203B41FA5}">
                      <a16:colId xmlns:a16="http://schemas.microsoft.com/office/drawing/2014/main" val="20002"/>
                    </a:ext>
                  </a:extLst>
                </a:gridCol>
                <a:gridCol w="1969428">
                  <a:extLst>
                    <a:ext uri="{9D8B030D-6E8A-4147-A177-3AD203B41FA5}">
                      <a16:colId xmlns:a16="http://schemas.microsoft.com/office/drawing/2014/main" val="20003"/>
                    </a:ext>
                  </a:extLst>
                </a:gridCol>
              </a:tblGrid>
              <a:tr h="33101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endParaRPr lang="en-US" sz="1800" dirty="0">
                        <a:latin typeface="+mn-lt"/>
                        <a:ea typeface="Times New Roman"/>
                      </a:endParaRPr>
                    </a:p>
                  </a:txBody>
                  <a:tcPr marL="68580" marR="68580" marT="0" marB="0" anchor="b">
                    <a:lnL>
                      <a:noFill/>
                    </a:lnL>
                    <a:lnR>
                      <a:noFill/>
                    </a:lnR>
                    <a:lnT>
                      <a:noFill/>
                    </a:lnT>
                    <a:lnB>
                      <a:noFill/>
                    </a:lnB>
                  </a:tcPr>
                </a:tc>
                <a:tc gridSpan="3">
                  <a:txBody>
                    <a:bodyPr/>
                    <a:lstStyle/>
                    <a:p>
                      <a:pPr marL="0" marR="0" algn="ctr">
                        <a:lnSpc>
                          <a:spcPct val="115000"/>
                        </a:lnSpc>
                        <a:spcBef>
                          <a:spcPts val="0"/>
                        </a:spcBef>
                        <a:spcAft>
                          <a:spcPts val="0"/>
                        </a:spcAft>
                      </a:pPr>
                      <a:r>
                        <a:rPr lang="en-US" sz="2400" b="1" dirty="0">
                          <a:latin typeface="Calibri"/>
                          <a:ea typeface="Calibri"/>
                          <a:cs typeface="Times New Roman"/>
                        </a:rPr>
                        <a:t>Dependent variable:  real commodity prices (log)</a:t>
                      </a:r>
                    </a:p>
                  </a:txBody>
                  <a:tcPr marL="68580" marR="68580" marT="0" marB="0" anchor="b">
                    <a:lnL>
                      <a:noFill/>
                    </a:lnL>
                    <a:lnR>
                      <a:noFill/>
                    </a:lnR>
                    <a:lnT>
                      <a:noFill/>
                    </a:lnT>
                    <a:lnB>
                      <a:noFill/>
                    </a:lnB>
                  </a:tcPr>
                </a:tc>
                <a:tc hMerge="1">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hMerge="1">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0"/>
                  </a:ext>
                </a:extLst>
              </a:tr>
              <a:tr h="297883">
                <a:tc>
                  <a:txBody>
                    <a:bodyPr/>
                    <a:lstStyle/>
                    <a:p>
                      <a:pPr>
                        <a:lnSpc>
                          <a:spcPct val="115000"/>
                        </a:lnSpc>
                      </a:pPr>
                      <a:endParaRPr lang="en-US" sz="18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000">
                          <a:latin typeface="Arial"/>
                          <a:ea typeface="Times New Roman"/>
                          <a:cs typeface="Times New Roman"/>
                        </a:rPr>
                        <a:t>(6)</a:t>
                      </a:r>
                      <a:endParaRPr lang="en-US" sz="110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1"/>
                  </a:ext>
                </a:extLst>
              </a:tr>
              <a:tr h="397200">
                <a:tc>
                  <a:txBody>
                    <a:bodyPr/>
                    <a:lstStyle/>
                    <a:p>
                      <a:pPr marL="0" marR="0">
                        <a:lnSpc>
                          <a:spcPct val="115000"/>
                        </a:lnSpc>
                        <a:spcBef>
                          <a:spcPts val="0"/>
                        </a:spcBef>
                        <a:spcAft>
                          <a:spcPts val="0"/>
                        </a:spcAft>
                      </a:pPr>
                      <a:r>
                        <a:rPr lang="en-US" sz="2400" b="1" dirty="0">
                          <a:latin typeface="Arial"/>
                          <a:ea typeface="Times New Roman"/>
                          <a:cs typeface="Times New Roman"/>
                        </a:rPr>
                        <a:t>Real interest rate</a:t>
                      </a:r>
                      <a:endParaRPr lang="en-US" sz="24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2400" dirty="0">
                          <a:latin typeface="Arial"/>
                          <a:ea typeface="Times New Roman"/>
                          <a:cs typeface="Times New Roman"/>
                        </a:rPr>
                        <a:t>-0.03**</a:t>
                      </a:r>
                      <a:endParaRPr lang="en-US" sz="24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2"/>
                  </a:ext>
                </a:extLst>
              </a:tr>
              <a:tr h="264757">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(0.01)</a:t>
                      </a: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3"/>
                  </a:ext>
                </a:extLst>
              </a:tr>
              <a:tr h="297883">
                <a:tc>
                  <a:txBody>
                    <a:bodyPr/>
                    <a:lstStyle/>
                    <a:p>
                      <a:pPr marL="0" marR="0">
                        <a:lnSpc>
                          <a:spcPct val="115000"/>
                        </a:lnSpc>
                        <a:spcBef>
                          <a:spcPts val="0"/>
                        </a:spcBef>
                        <a:spcAft>
                          <a:spcPts val="0"/>
                        </a:spcAft>
                      </a:pPr>
                      <a:r>
                        <a:rPr lang="en-US" sz="1800" b="1" dirty="0">
                          <a:latin typeface="Arial"/>
                          <a:ea typeface="Times New Roman"/>
                          <a:cs typeface="Times New Roman"/>
                        </a:rPr>
                        <a:t> </a:t>
                      </a: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800" b="1"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4"/>
                  </a:ext>
                </a:extLst>
              </a:tr>
              <a:tr h="198631">
                <a:tc>
                  <a:txBody>
                    <a:bodyPr/>
                    <a:lstStyle/>
                    <a:p>
                      <a:pPr marL="0" marR="0">
                        <a:lnSpc>
                          <a:spcPct val="115000"/>
                        </a:lnSpc>
                        <a:spcBef>
                          <a:spcPts val="0"/>
                        </a:spcBef>
                        <a:spcAft>
                          <a:spcPts val="0"/>
                        </a:spcAft>
                      </a:pPr>
                      <a:r>
                        <a:rPr lang="en-US" sz="1200" dirty="0">
                          <a:latin typeface="Arial"/>
                          <a:ea typeface="Times New Roman"/>
                          <a:cs typeface="Times New Roman"/>
                        </a:rPr>
                        <a:t>  </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5"/>
                  </a:ext>
                </a:extLst>
              </a:tr>
              <a:tr h="297883">
                <a:tc>
                  <a:txBody>
                    <a:bodyPr/>
                    <a:lstStyle/>
                    <a:p>
                      <a:pPr marL="0" marR="0">
                        <a:lnSpc>
                          <a:spcPct val="115000"/>
                        </a:lnSpc>
                        <a:spcBef>
                          <a:spcPts val="0"/>
                        </a:spcBef>
                        <a:spcAft>
                          <a:spcPts val="0"/>
                        </a:spcAft>
                      </a:pPr>
                      <a:r>
                        <a:rPr lang="en-US" sz="1800" b="1" dirty="0">
                          <a:latin typeface="Arial"/>
                          <a:ea typeface="Times New Roman"/>
                          <a:cs typeface="Times New Roman"/>
                        </a:rPr>
                        <a:t>Global Business Cycle </a:t>
                      </a: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800" b="1">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b="1" dirty="0">
                          <a:latin typeface="Arial"/>
                          <a:ea typeface="Times New Roman"/>
                          <a:cs typeface="Times New Roman"/>
                        </a:rPr>
                        <a:t>7.22***</a:t>
                      </a: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Arial"/>
                        <a:ea typeface="Times New Roman"/>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6"/>
                  </a:ext>
                </a:extLst>
              </a:tr>
              <a:tr h="230293">
                <a:tc>
                  <a:txBody>
                    <a:bodyPr/>
                    <a:lstStyle/>
                    <a:p>
                      <a:pPr marL="0" marR="0">
                        <a:lnSpc>
                          <a:spcPct val="115000"/>
                        </a:lnSpc>
                        <a:spcBef>
                          <a:spcPts val="0"/>
                        </a:spcBef>
                        <a:spcAft>
                          <a:spcPts val="0"/>
                        </a:spcAft>
                      </a:pPr>
                      <a:r>
                        <a:rPr lang="en-US" sz="1400" dirty="0">
                          <a:latin typeface="Arial"/>
                          <a:ea typeface="Times New Roman"/>
                          <a:cs typeface="Times New Roman"/>
                        </a:rPr>
                        <a:t>    (HP-Filtered World GDP)</a:t>
                      </a:r>
                      <a:endParaRPr lang="en-US" sz="14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(1.08)</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Arial"/>
                        <a:ea typeface="Times New Roman"/>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7"/>
                  </a:ext>
                </a:extLst>
              </a:tr>
              <a:tr h="264757">
                <a:tc rowSpan="2">
                  <a:txBody>
                    <a:bodyPr/>
                    <a:lstStyle/>
                    <a:p>
                      <a:pPr marL="0" marR="0">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60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6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8"/>
                  </a:ext>
                </a:extLst>
              </a:tr>
              <a:tr h="198631">
                <a:tc vMerge="1">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20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2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9"/>
                  </a:ext>
                </a:extLst>
              </a:tr>
              <a:tr h="297883">
                <a:tc>
                  <a:txBody>
                    <a:bodyPr/>
                    <a:lstStyle/>
                    <a:p>
                      <a:pPr marL="0" marR="0">
                        <a:lnSpc>
                          <a:spcPct val="115000"/>
                        </a:lnSpc>
                        <a:spcBef>
                          <a:spcPts val="0"/>
                        </a:spcBef>
                        <a:spcAft>
                          <a:spcPts val="0"/>
                        </a:spcAft>
                      </a:pPr>
                      <a:r>
                        <a:rPr lang="en-US" sz="1800" b="1">
                          <a:latin typeface="Arial"/>
                          <a:ea typeface="Times New Roman"/>
                          <a:cs typeface="Times New Roman"/>
                        </a:rPr>
                        <a:t>Log Inventories</a:t>
                      </a:r>
                      <a:endParaRPr lang="en-US" sz="1800" b="1">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b="1" dirty="0">
                          <a:latin typeface="Arial"/>
                          <a:ea typeface="Times New Roman"/>
                          <a:cs typeface="Times New Roman"/>
                        </a:rPr>
                        <a:t>-0.14***</a:t>
                      </a: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0"/>
                  </a:ext>
                </a:extLst>
              </a:tr>
              <a:tr h="198631">
                <a:tc>
                  <a:txBody>
                    <a:bodyPr/>
                    <a:lstStyle/>
                    <a:p>
                      <a:pPr>
                        <a:lnSpc>
                          <a:spcPct val="115000"/>
                        </a:lnSpc>
                      </a:pPr>
                      <a:endParaRPr lang="en-US" sz="12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(0.02)</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1"/>
                  </a:ext>
                </a:extLst>
              </a:tr>
              <a:tr h="297883">
                <a:tc>
                  <a:txBody>
                    <a:bodyPr/>
                    <a:lstStyle/>
                    <a:p>
                      <a:pPr marL="0" marR="0">
                        <a:lnSpc>
                          <a:spcPct val="115000"/>
                        </a:lnSpc>
                        <a:spcBef>
                          <a:spcPts val="0"/>
                        </a:spcBef>
                        <a:spcAft>
                          <a:spcPts val="0"/>
                        </a:spcAft>
                      </a:pPr>
                      <a:r>
                        <a:rPr lang="en-US" sz="1800" b="1">
                          <a:latin typeface="Arial"/>
                          <a:ea typeface="Times New Roman"/>
                          <a:cs typeface="Times New Roman"/>
                        </a:rPr>
                        <a:t>Future-Spot Spread, %</a:t>
                      </a:r>
                      <a:endParaRPr lang="en-US" sz="1800" b="1">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b="1">
                          <a:latin typeface="Arial"/>
                          <a:ea typeface="Times New Roman"/>
                          <a:cs typeface="Times New Roman"/>
                        </a:rPr>
                        <a:t>-0.003***</a:t>
                      </a:r>
                      <a:endParaRPr lang="en-US" sz="1800" b="1">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2"/>
                  </a:ext>
                </a:extLst>
              </a:tr>
              <a:tr h="198631">
                <a:tc>
                  <a:txBody>
                    <a:bodyPr/>
                    <a:lstStyle/>
                    <a:p>
                      <a:pPr>
                        <a:lnSpc>
                          <a:spcPct val="115000"/>
                        </a:lnSpc>
                      </a:pPr>
                      <a:endParaRPr lang="en-US" sz="12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(0.001)</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3"/>
                  </a:ext>
                </a:extLst>
              </a:tr>
              <a:tr h="297883">
                <a:tc>
                  <a:txBody>
                    <a:bodyPr/>
                    <a:lstStyle/>
                    <a:p>
                      <a:pPr marL="0" marR="0">
                        <a:lnSpc>
                          <a:spcPct val="115000"/>
                        </a:lnSpc>
                        <a:spcBef>
                          <a:spcPts val="0"/>
                        </a:spcBef>
                        <a:spcAft>
                          <a:spcPts val="0"/>
                        </a:spcAft>
                      </a:pPr>
                      <a:r>
                        <a:rPr lang="en-US" sz="1800" b="1" dirty="0">
                          <a:latin typeface="Arial"/>
                          <a:ea typeface="Times New Roman"/>
                          <a:cs typeface="Times New Roman"/>
                        </a:rPr>
                        <a:t>Volatility:  </a:t>
                      </a:r>
                      <a:r>
                        <a:rPr lang="en-US" sz="1600" dirty="0">
                          <a:latin typeface="Arial"/>
                          <a:ea typeface="Times New Roman"/>
                          <a:cs typeface="Times New Roman"/>
                        </a:rPr>
                        <a:t>Standard</a:t>
                      </a:r>
                      <a:r>
                        <a:rPr lang="en-US" sz="1600" baseline="0" dirty="0">
                          <a:latin typeface="Arial"/>
                          <a:ea typeface="Times New Roman"/>
                          <a:cs typeface="Times New Roman"/>
                        </a:rPr>
                        <a:t> </a:t>
                      </a:r>
                      <a:r>
                        <a:rPr lang="en-US" sz="1600" dirty="0">
                          <a:latin typeface="Arial"/>
                          <a:ea typeface="Times New Roman"/>
                          <a:cs typeface="Times New Roman"/>
                        </a:rPr>
                        <a:t>deviation </a:t>
                      </a: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b="1" dirty="0">
                          <a:latin typeface="Arial"/>
                          <a:ea typeface="Times New Roman"/>
                          <a:cs typeface="Times New Roman"/>
                        </a:rPr>
                        <a:t>1.92***</a:t>
                      </a: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4"/>
                  </a:ext>
                </a:extLst>
              </a:tr>
              <a:tr h="198631">
                <a:tc>
                  <a:txBody>
                    <a:bodyPr/>
                    <a:lstStyle/>
                    <a:p>
                      <a:pPr marL="0" marR="0">
                        <a:lnSpc>
                          <a:spcPct val="115000"/>
                        </a:lnSpc>
                        <a:spcBef>
                          <a:spcPts val="0"/>
                        </a:spcBef>
                        <a:spcAft>
                          <a:spcPts val="0"/>
                        </a:spcAft>
                      </a:pPr>
                      <a:r>
                        <a:rPr lang="en-US" sz="1200" dirty="0">
                          <a:latin typeface="Arial"/>
                          <a:ea typeface="Times New Roman"/>
                          <a:cs typeface="Times New Roman"/>
                        </a:rPr>
                        <a:t>of log spot price of past year</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(0.51)</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5"/>
                  </a:ext>
                </a:extLst>
              </a:tr>
              <a:tr h="215934">
                <a:tc>
                  <a:txBody>
                    <a:bodyPr/>
                    <a:lstStyle/>
                    <a:p>
                      <a:pPr marL="0" marR="0">
                        <a:lnSpc>
                          <a:spcPct val="115000"/>
                        </a:lnSpc>
                        <a:spcBef>
                          <a:spcPts val="0"/>
                        </a:spcBef>
                        <a:spcAft>
                          <a:spcPts val="0"/>
                        </a:spcAft>
                      </a:pPr>
                      <a:r>
                        <a:rPr lang="en-US" sz="1200">
                          <a:latin typeface="Arial"/>
                          <a:ea typeface="Times New Roman"/>
                          <a:cs typeface="Times New Roman"/>
                        </a:rPr>
                        <a:t>Linear Trend</a:t>
                      </a:r>
                      <a:endParaRPr lang="en-US" sz="120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-0.02***</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6"/>
                  </a:ext>
                </a:extLst>
              </a:tr>
              <a:tr h="197939">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dirty="0">
                          <a:latin typeface="Arial"/>
                          <a:ea typeface="Times New Roman"/>
                          <a:cs typeface="Times New Roman"/>
                        </a:rPr>
                        <a:t>(0.00)</a:t>
                      </a: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7"/>
                  </a:ext>
                </a:extLst>
              </a:tr>
              <a:tr h="244446">
                <a:tc>
                  <a:txBody>
                    <a:bodyPr/>
                    <a:lstStyle/>
                    <a:p>
                      <a:pPr marL="0" marR="0">
                        <a:lnSpc>
                          <a:spcPct val="115000"/>
                        </a:lnSpc>
                        <a:spcBef>
                          <a:spcPts val="0"/>
                        </a:spcBef>
                        <a:spcAft>
                          <a:spcPts val="0"/>
                        </a:spcAft>
                      </a:pPr>
                      <a:r>
                        <a:rPr lang="en-US" sz="1200" dirty="0">
                          <a:latin typeface="Arial"/>
                          <a:ea typeface="Times New Roman"/>
                          <a:cs typeface="Times New Roman"/>
                        </a:rPr>
                        <a:t>Constant</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0.32</a:t>
                      </a: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8"/>
                  </a:ext>
                </a:extLst>
              </a:tr>
              <a:tr h="197939">
                <a:tc>
                  <a:txBody>
                    <a:bodyPr/>
                    <a:lstStyle/>
                    <a:p>
                      <a:pPr>
                        <a:lnSpc>
                          <a:spcPct val="115000"/>
                        </a:lnSpc>
                      </a:pPr>
                      <a:endParaRPr lang="en-US" sz="11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dirty="0">
                          <a:latin typeface="Arial"/>
                          <a:ea typeface="Times New Roman"/>
                          <a:cs typeface="Times New Roman"/>
                        </a:rPr>
                        <a:t>(0.23)</a:t>
                      </a: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9"/>
                  </a:ext>
                </a:extLst>
              </a:tr>
              <a:tr h="215131">
                <a:tc>
                  <a:txBody>
                    <a:bodyPr/>
                    <a:lstStyle/>
                    <a:p>
                      <a:pPr marL="0" marR="0">
                        <a:lnSpc>
                          <a:spcPct val="115000"/>
                        </a:lnSpc>
                        <a:spcBef>
                          <a:spcPts val="0"/>
                        </a:spcBef>
                        <a:spcAft>
                          <a:spcPts val="0"/>
                        </a:spcAft>
                      </a:pPr>
                      <a:r>
                        <a:rPr lang="en-US" sz="1300" dirty="0">
                          <a:latin typeface="Arial"/>
                          <a:ea typeface="Times New Roman"/>
                          <a:cs typeface="Times New Roman"/>
                        </a:rPr>
                        <a:t>R</a:t>
                      </a:r>
                      <a:r>
                        <a:rPr lang="en-US" sz="1300" baseline="30000" dirty="0">
                          <a:latin typeface="Arial"/>
                          <a:ea typeface="Times New Roman"/>
                          <a:cs typeface="Times New Roman"/>
                        </a:rPr>
                        <a:t>2</a:t>
                      </a:r>
                      <a:endParaRPr lang="en-US" sz="13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3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300" dirty="0">
                          <a:latin typeface="Arial"/>
                          <a:ea typeface="Times New Roman"/>
                          <a:cs typeface="Times New Roman"/>
                        </a:rPr>
                        <a:t>0.49</a:t>
                      </a:r>
                      <a:endParaRPr lang="en-US" sz="13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3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20"/>
                  </a:ext>
                </a:extLst>
              </a:tr>
            </a:tbl>
          </a:graphicData>
        </a:graphic>
      </p:graphicFrame>
      <p:sp>
        <p:nvSpPr>
          <p:cNvPr id="8" name="Oval 7"/>
          <p:cNvSpPr/>
          <p:nvPr/>
        </p:nvSpPr>
        <p:spPr>
          <a:xfrm>
            <a:off x="7020728" y="1953034"/>
            <a:ext cx="1351123" cy="1030195"/>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4ADEDBE-65D2-2686-D83C-C0348AC3FBF6}"/>
              </a:ext>
            </a:extLst>
          </p:cNvPr>
          <p:cNvSpPr txBox="1"/>
          <p:nvPr/>
        </p:nvSpPr>
        <p:spPr>
          <a:xfrm>
            <a:off x="8869679" y="6355080"/>
            <a:ext cx="3379289" cy="307777"/>
          </a:xfrm>
          <a:prstGeom prst="rect">
            <a:avLst/>
          </a:prstGeom>
          <a:noFill/>
        </p:spPr>
        <p:txBody>
          <a:bodyPr wrap="square">
            <a:spAutoFit/>
          </a:bodyPr>
          <a:lstStyle/>
          <a:p>
            <a:r>
              <a:rPr lang="en-US" sz="1400" dirty="0">
                <a:solidFill>
                  <a:srgbClr val="1E1E1E"/>
                </a:solidFill>
                <a:effectLst/>
                <a:latin typeface="Helvetica" panose="020B0604020202020204" pitchFamily="34" charset="0"/>
                <a:ea typeface="Calibri" panose="020F0502020204030204" pitchFamily="34" charset="0"/>
              </a:rPr>
              <a:t>Frankel, 2014, </a:t>
            </a:r>
            <a:r>
              <a:rPr lang="en-US" sz="1400" i="1" dirty="0">
                <a:solidFill>
                  <a:srgbClr val="1E1E1E"/>
                </a:solidFill>
                <a:effectLst/>
                <a:latin typeface="Helvetica" panose="020B0604020202020204" pitchFamily="34" charset="0"/>
                <a:ea typeface="Calibri" panose="020F0502020204030204" pitchFamily="34" charset="0"/>
              </a:rPr>
              <a:t>JIMF, </a:t>
            </a:r>
            <a:r>
              <a:rPr lang="en-US" sz="1400" dirty="0">
                <a:solidFill>
                  <a:srgbClr val="1E1E1E"/>
                </a:solidFill>
                <a:effectLst/>
                <a:latin typeface="Helvetica" panose="020B0604020202020204" pitchFamily="34" charset="0"/>
                <a:ea typeface="Calibri" panose="020F0502020204030204" pitchFamily="34" charset="0"/>
              </a:rPr>
              <a:t>Table 3a. </a:t>
            </a:r>
            <a:endParaRPr lang="en-US" sz="1400" dirty="0"/>
          </a:p>
        </p:txBody>
      </p:sp>
      <p:sp>
        <p:nvSpPr>
          <p:cNvPr id="9" name="Oval 8">
            <a:extLst>
              <a:ext uri="{FF2B5EF4-FFF2-40B4-BE49-F238E27FC236}">
                <a16:creationId xmlns:a16="http://schemas.microsoft.com/office/drawing/2014/main" id="{8529460A-4A42-6ADC-EA3D-FCBBA8FD83FF}"/>
              </a:ext>
            </a:extLst>
          </p:cNvPr>
          <p:cNvSpPr/>
          <p:nvPr/>
        </p:nvSpPr>
        <p:spPr>
          <a:xfrm>
            <a:off x="6981296" y="5208014"/>
            <a:ext cx="1419754" cy="645414"/>
          </a:xfrm>
          <a:prstGeom prst="ellipse">
            <a:avLst/>
          </a:prstGeom>
          <a:noFill/>
          <a:ln w="57150">
            <a:solidFill>
              <a:srgbClr val="1D7D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762C0F1-EFCA-9C6D-038F-E0D2E41BA7FF}"/>
              </a:ext>
            </a:extLst>
          </p:cNvPr>
          <p:cNvSpPr txBox="1"/>
          <p:nvPr/>
        </p:nvSpPr>
        <p:spPr>
          <a:xfrm flipH="1">
            <a:off x="9024469" y="4919095"/>
            <a:ext cx="2631058" cy="1200329"/>
          </a:xfrm>
          <a:prstGeom prst="rect">
            <a:avLst/>
          </a:prstGeom>
          <a:noFill/>
        </p:spPr>
        <p:txBody>
          <a:bodyPr wrap="square" rtlCol="0">
            <a:spAutoFit/>
          </a:bodyPr>
          <a:lstStyle/>
          <a:p>
            <a:r>
              <a:rPr lang="en-US" b="1" dirty="0">
                <a:solidFill>
                  <a:srgbClr val="1D7D93"/>
                </a:solidFill>
              </a:rPr>
              <a:t>Volatility ↑    =&gt; Commodity prices  ↑,</a:t>
            </a:r>
          </a:p>
          <a:p>
            <a:r>
              <a:rPr lang="en-US" b="1" dirty="0">
                <a:solidFill>
                  <a:srgbClr val="1D7D93"/>
                </a:solidFill>
              </a:rPr>
              <a:t>because of higher demand for inventories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02170291"/>
              </p:ext>
            </p:extLst>
          </p:nvPr>
        </p:nvGraphicFramePr>
        <p:xfrm>
          <a:off x="1905992" y="904302"/>
          <a:ext cx="8305798" cy="5812706"/>
        </p:xfrm>
        <a:graphic>
          <a:graphicData uri="http://schemas.openxmlformats.org/drawingml/2006/table">
            <a:tbl>
              <a:tblPr/>
              <a:tblGrid>
                <a:gridCol w="2860318">
                  <a:extLst>
                    <a:ext uri="{9D8B030D-6E8A-4147-A177-3AD203B41FA5}">
                      <a16:colId xmlns:a16="http://schemas.microsoft.com/office/drawing/2014/main" val="20000"/>
                    </a:ext>
                  </a:extLst>
                </a:gridCol>
                <a:gridCol w="3595492">
                  <a:extLst>
                    <a:ext uri="{9D8B030D-6E8A-4147-A177-3AD203B41FA5}">
                      <a16:colId xmlns:a16="http://schemas.microsoft.com/office/drawing/2014/main" val="20001"/>
                    </a:ext>
                  </a:extLst>
                </a:gridCol>
                <a:gridCol w="463324">
                  <a:extLst>
                    <a:ext uri="{9D8B030D-6E8A-4147-A177-3AD203B41FA5}">
                      <a16:colId xmlns:a16="http://schemas.microsoft.com/office/drawing/2014/main" val="20002"/>
                    </a:ext>
                  </a:extLst>
                </a:gridCol>
                <a:gridCol w="1386664">
                  <a:extLst>
                    <a:ext uri="{9D8B030D-6E8A-4147-A177-3AD203B41FA5}">
                      <a16:colId xmlns:a16="http://schemas.microsoft.com/office/drawing/2014/main" val="20003"/>
                    </a:ext>
                  </a:extLst>
                </a:gridCol>
              </a:tblGrid>
              <a:tr h="638295">
                <a:tc gridSpan="4">
                  <a:txBody>
                    <a:bodyPr/>
                    <a:lstStyle/>
                    <a:p>
                      <a:pPr marL="0" marR="0" algn="ctr">
                        <a:lnSpc>
                          <a:spcPct val="115000"/>
                        </a:lnSpc>
                        <a:spcBef>
                          <a:spcPts val="0"/>
                        </a:spcBef>
                        <a:spcAft>
                          <a:spcPts val="0"/>
                        </a:spcAft>
                      </a:pPr>
                      <a:r>
                        <a:rPr lang="en-US" sz="2800" b="1" dirty="0">
                          <a:latin typeface="Calibri"/>
                          <a:cs typeface="Times New Roman"/>
                        </a:rPr>
                        <a:t>Dependent variable:  </a:t>
                      </a:r>
                      <a:r>
                        <a:rPr lang="el-GR" sz="2800" b="1" dirty="0">
                          <a:latin typeface="Calibri"/>
                          <a:cs typeface="Times New Roman"/>
                        </a:rPr>
                        <a:t>Δ</a:t>
                      </a:r>
                      <a:r>
                        <a:rPr lang="en-US" sz="2800" b="1" dirty="0">
                          <a:latin typeface="Calibri"/>
                          <a:cs typeface="Times New Roman"/>
                        </a:rPr>
                        <a:t> real commodity prices (log)</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pPr marL="0" marR="0" algn="ctr">
                        <a:lnSpc>
                          <a:spcPct val="115000"/>
                        </a:lnSpc>
                        <a:spcBef>
                          <a:spcPts val="0"/>
                        </a:spcBef>
                        <a:spcAft>
                          <a:spcPts val="0"/>
                        </a:spcAft>
                      </a:pPr>
                      <a:r>
                        <a:rPr lang="en-US" sz="2000" b="1" dirty="0">
                          <a:latin typeface="Calibri"/>
                          <a:ea typeface="Calibri"/>
                          <a:cs typeface="Times New Roman"/>
                        </a:rPr>
                        <a:t>Dependent variable:  </a:t>
                      </a:r>
                      <a:r>
                        <a:rPr lang="el-GR" sz="2000" b="1" dirty="0">
                          <a:latin typeface="Calibri"/>
                          <a:ea typeface="Calibri"/>
                          <a:cs typeface="Times New Roman"/>
                        </a:rPr>
                        <a:t>Δ</a:t>
                      </a:r>
                      <a:r>
                        <a:rPr lang="en-US" sz="2000" b="1" dirty="0">
                          <a:latin typeface="Calibri"/>
                          <a:ea typeface="Calibri"/>
                          <a:cs typeface="Times New Roman"/>
                        </a:rPr>
                        <a:t> real commodity prices (log)</a:t>
                      </a: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pPr marL="0" marR="0" algn="ctr">
                        <a:lnSpc>
                          <a:spcPct val="115000"/>
                        </a:lnSpc>
                        <a:spcBef>
                          <a:spcPts val="0"/>
                        </a:spcBef>
                        <a:spcAft>
                          <a:spcPts val="0"/>
                        </a:spcAft>
                      </a:pPr>
                      <a:endParaRPr lang="en-US" sz="2000" dirty="0">
                        <a:latin typeface="Calibri"/>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08229">
                <a:tc>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w="12700" cap="flat" cmpd="sng" algn="ctr">
                      <a:no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w="12700" cap="flat" cmpd="sng" algn="ctr">
                      <a:noFill/>
                      <a:prstDash val="solid"/>
                      <a:round/>
                      <a:headEnd type="none" w="med" len="med"/>
                      <a:tailEnd type="none" w="med" len="med"/>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w="12700" cap="flat" cmpd="sng" algn="ctr">
                      <a:no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000" dirty="0">
                          <a:latin typeface="Arial"/>
                          <a:ea typeface="Times New Roman"/>
                          <a:cs typeface="Times New Roman"/>
                        </a:rPr>
                        <a:t>(7)</a:t>
                      </a:r>
                      <a:endParaRPr lang="en-US" sz="1100" dirty="0">
                        <a:latin typeface="Calibri"/>
                        <a:ea typeface="Calibri"/>
                        <a:cs typeface="Times New Roman"/>
                      </a:endParaRPr>
                    </a:p>
                  </a:txBody>
                  <a:tcPr marL="68580" marR="68580" marT="0" marB="0" anchor="b">
                    <a:lnL>
                      <a:noFill/>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01"/>
                  </a:ext>
                </a:extLst>
              </a:tr>
              <a:tr h="391556">
                <a:tc>
                  <a:txBody>
                    <a:bodyPr/>
                    <a:lstStyle/>
                    <a:p>
                      <a:pPr marL="0" marR="0">
                        <a:lnSpc>
                          <a:spcPct val="115000"/>
                        </a:lnSpc>
                        <a:spcBef>
                          <a:spcPts val="0"/>
                        </a:spcBef>
                        <a:spcAft>
                          <a:spcPts val="0"/>
                        </a:spcAft>
                      </a:pPr>
                      <a:r>
                        <a:rPr lang="en-US" sz="2400" b="1" dirty="0">
                          <a:latin typeface="Arial"/>
                          <a:ea typeface="Times New Roman"/>
                          <a:cs typeface="Times New Roman"/>
                        </a:rPr>
                        <a:t>Δ Real interest</a:t>
                      </a:r>
                      <a:endParaRPr lang="en-US" sz="2400" b="1"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24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2400" dirty="0">
                          <a:latin typeface="Arial"/>
                          <a:ea typeface="Times New Roman"/>
                          <a:cs typeface="Times New Roman"/>
                        </a:rPr>
                        <a:t>-0.029**</a:t>
                      </a:r>
                      <a:endParaRPr lang="en-US" sz="24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2"/>
                  </a:ext>
                </a:extLst>
              </a:tr>
              <a:tr h="293651">
                <a:tc>
                  <a:txBody>
                    <a:bodyPr/>
                    <a:lstStyle/>
                    <a:p>
                      <a:pPr>
                        <a:lnSpc>
                          <a:spcPct val="115000"/>
                        </a:lnSpc>
                      </a:pPr>
                      <a:r>
                        <a:rPr lang="en-US" sz="2400" b="1" dirty="0">
                          <a:latin typeface="Arial"/>
                          <a:ea typeface="Times New Roman"/>
                          <a:cs typeface="Times New Roman"/>
                        </a:rPr>
                        <a:t>rate </a:t>
                      </a:r>
                      <a:endParaRPr lang="en-US" sz="24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(0.012)</a:t>
                      </a:r>
                      <a:endParaRPr lang="en-US" sz="16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3"/>
                  </a:ext>
                </a:extLst>
              </a:tr>
              <a:tr h="293651">
                <a:tc>
                  <a:txBody>
                    <a:bodyPr/>
                    <a:lstStyle/>
                    <a:p>
                      <a:pPr marL="0" marR="0">
                        <a:lnSpc>
                          <a:spcPct val="115000"/>
                        </a:lnSpc>
                        <a:spcBef>
                          <a:spcPts val="0"/>
                        </a:spcBef>
                        <a:spcAft>
                          <a:spcPts val="0"/>
                        </a:spcAft>
                      </a:pPr>
                      <a:endParaRPr lang="en-US" sz="1800" b="1"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8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800" dirty="0">
                        <a:latin typeface="Calibri"/>
                        <a:ea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4"/>
                  </a:ext>
                </a:extLst>
              </a:tr>
              <a:tr h="195809">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5"/>
                  </a:ext>
                </a:extLst>
              </a:tr>
              <a:tr h="260995">
                <a:tc>
                  <a:txBody>
                    <a:bodyPr/>
                    <a:lstStyle/>
                    <a:p>
                      <a:pPr marL="0" marR="0">
                        <a:lnSpc>
                          <a:spcPct val="115000"/>
                        </a:lnSpc>
                        <a:spcBef>
                          <a:spcPts val="0"/>
                        </a:spcBef>
                        <a:spcAft>
                          <a:spcPts val="0"/>
                        </a:spcAft>
                      </a:pPr>
                      <a:r>
                        <a:rPr lang="en-US" sz="1600" dirty="0">
                          <a:latin typeface="Arial"/>
                          <a:ea typeface="Times New Roman"/>
                          <a:cs typeface="Times New Roman"/>
                        </a:rPr>
                        <a:t>Forecast 2-yr.US GDP growth  </a:t>
                      </a: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a:t>
                      </a:r>
                      <a:r>
                        <a:rPr lang="en-US" sz="1600" i="1" dirty="0">
                          <a:latin typeface="Arial"/>
                          <a:ea typeface="Times New Roman"/>
                          <a:cs typeface="Times New Roman"/>
                        </a:rPr>
                        <a:t>Consensus Forecasts</a:t>
                      </a:r>
                      <a:r>
                        <a:rPr lang="en-US" sz="1600" dirty="0">
                          <a:latin typeface="Arial"/>
                          <a:ea typeface="Times New Roman"/>
                          <a:cs typeface="Times New Roman"/>
                        </a:rPr>
                        <a:t> monthly)</a:t>
                      </a: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6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11.365***</a:t>
                      </a:r>
                      <a:endParaRPr lang="en-US" sz="16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6"/>
                  </a:ext>
                </a:extLst>
              </a:tr>
              <a:tr h="195809">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(2.178)</a:t>
                      </a: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7"/>
                  </a:ext>
                </a:extLst>
              </a:tr>
              <a:tr h="260995">
                <a:tc>
                  <a:txBody>
                    <a:bodyPr/>
                    <a:lstStyle/>
                    <a:p>
                      <a:pPr marL="0" marR="0">
                        <a:lnSpc>
                          <a:spcPct val="115000"/>
                        </a:lnSpc>
                        <a:spcBef>
                          <a:spcPts val="0"/>
                        </a:spcBef>
                        <a:spcAft>
                          <a:spcPts val="0"/>
                        </a:spcAft>
                      </a:pPr>
                      <a:r>
                        <a:rPr lang="en-US" sz="1600" dirty="0">
                          <a:latin typeface="Arial"/>
                          <a:ea typeface="Times New Roman"/>
                          <a:cs typeface="Times New Roman"/>
                        </a:rPr>
                        <a:t>Quadratic trend</a:t>
                      </a:r>
                      <a:endParaRPr lang="en-US" sz="1600" dirty="0">
                        <a:latin typeface="Calibri"/>
                        <a:ea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600" dirty="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6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600" dirty="0">
                          <a:latin typeface="Arial"/>
                          <a:ea typeface="Times New Roman"/>
                          <a:cs typeface="Times New Roman"/>
                        </a:rPr>
                        <a:t>0.002***</a:t>
                      </a:r>
                      <a:endParaRPr lang="en-US" sz="16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8"/>
                  </a:ext>
                </a:extLst>
              </a:tr>
              <a:tr h="229051">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100" dirty="0">
                        <a:latin typeface="Calibri"/>
                        <a:ea typeface="Times New Roman"/>
                      </a:endParaRPr>
                    </a:p>
                  </a:txBody>
                  <a:tcPr marL="68580" marR="68580" marT="0" marB="0" anchor="b">
                    <a:lnL>
                      <a:noFill/>
                    </a:lnL>
                    <a:lnR>
                      <a:noFill/>
                    </a:lnR>
                    <a:lnT>
                      <a:noFill/>
                    </a:lnT>
                    <a:lnB>
                      <a:noFill/>
                    </a:lnB>
                  </a:tcPr>
                </a:tc>
                <a:tc>
                  <a:txBody>
                    <a:bodyPr/>
                    <a:lstStyle/>
                    <a:p>
                      <a:pPr>
                        <a:lnSpc>
                          <a:spcPct val="115000"/>
                        </a:lnSpc>
                      </a:pPr>
                      <a:endParaRPr lang="en-US" sz="1200" dirty="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(0.000)</a:t>
                      </a: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09"/>
                  </a:ext>
                </a:extLst>
              </a:tr>
              <a:tr h="293651">
                <a:tc>
                  <a:txBody>
                    <a:bodyPr/>
                    <a:lstStyle/>
                    <a:p>
                      <a:pPr marL="0" marR="0">
                        <a:lnSpc>
                          <a:spcPct val="115000"/>
                        </a:lnSpc>
                        <a:spcBef>
                          <a:spcPts val="0"/>
                        </a:spcBef>
                        <a:spcAft>
                          <a:spcPts val="0"/>
                        </a:spcAft>
                      </a:pPr>
                      <a:r>
                        <a:rPr lang="en-US" sz="1800" b="0" dirty="0">
                          <a:latin typeface="Arial"/>
                          <a:ea typeface="Times New Roman"/>
                          <a:cs typeface="Times New Roman"/>
                        </a:rPr>
                        <a:t>Δ Log Inventories</a:t>
                      </a:r>
                      <a:endParaRPr lang="en-US" sz="1800" b="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dirty="0">
                          <a:latin typeface="Arial"/>
                          <a:ea typeface="Times New Roman"/>
                          <a:cs typeface="Times New Roman"/>
                        </a:rPr>
                        <a:t>-0.008</a:t>
                      </a:r>
                      <a:endParaRPr lang="en-US" sz="18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0"/>
                  </a:ext>
                </a:extLst>
              </a:tr>
              <a:tr h="195809">
                <a:tc>
                  <a:txBody>
                    <a:bodyPr/>
                    <a:lstStyle/>
                    <a:p>
                      <a:pPr>
                        <a:lnSpc>
                          <a:spcPct val="115000"/>
                        </a:lnSpc>
                      </a:pPr>
                      <a:endParaRPr lang="en-US" sz="1200" b="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2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200" dirty="0">
                          <a:latin typeface="Arial"/>
                          <a:ea typeface="Times New Roman"/>
                          <a:cs typeface="Times New Roman"/>
                        </a:rPr>
                        <a:t>(0.056)</a:t>
                      </a:r>
                      <a:endParaRPr lang="en-US" sz="12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1"/>
                  </a:ext>
                </a:extLst>
              </a:tr>
              <a:tr h="293651">
                <a:tc>
                  <a:txBody>
                    <a:bodyPr/>
                    <a:lstStyle/>
                    <a:p>
                      <a:pPr marL="0" marR="0">
                        <a:lnSpc>
                          <a:spcPct val="115000"/>
                        </a:lnSpc>
                        <a:spcBef>
                          <a:spcPts val="0"/>
                        </a:spcBef>
                        <a:spcAft>
                          <a:spcPts val="0"/>
                        </a:spcAft>
                      </a:pPr>
                      <a:r>
                        <a:rPr lang="en-US" sz="1800" b="0" dirty="0">
                          <a:latin typeface="Arial"/>
                          <a:ea typeface="Times New Roman"/>
                          <a:cs typeface="Times New Roman"/>
                        </a:rPr>
                        <a:t>Δ Future-Spot Spread, %</a:t>
                      </a:r>
                      <a:endParaRPr lang="en-US" sz="1800" b="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dirty="0">
                          <a:latin typeface="Arial"/>
                          <a:ea typeface="Times New Roman"/>
                          <a:cs typeface="Times New Roman"/>
                        </a:rPr>
                        <a:t>-0.002***</a:t>
                      </a:r>
                      <a:endParaRPr lang="en-US" sz="18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2"/>
                  </a:ext>
                </a:extLst>
              </a:tr>
              <a:tr h="179481">
                <a:tc>
                  <a:txBody>
                    <a:bodyPr/>
                    <a:lstStyle/>
                    <a:p>
                      <a:pPr>
                        <a:lnSpc>
                          <a:spcPct val="115000"/>
                        </a:lnSpc>
                      </a:pPr>
                      <a:endParaRPr lang="en-US" sz="1100" b="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dirty="0">
                          <a:latin typeface="Arial"/>
                          <a:ea typeface="Times New Roman"/>
                          <a:cs typeface="Times New Roman"/>
                        </a:rPr>
                        <a:t>(0.000)</a:t>
                      </a: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3"/>
                  </a:ext>
                </a:extLst>
              </a:tr>
              <a:tr h="293651">
                <a:tc>
                  <a:txBody>
                    <a:bodyPr/>
                    <a:lstStyle/>
                    <a:p>
                      <a:pPr marL="0" marR="0">
                        <a:lnSpc>
                          <a:spcPct val="115000"/>
                        </a:lnSpc>
                        <a:spcBef>
                          <a:spcPts val="0"/>
                        </a:spcBef>
                        <a:spcAft>
                          <a:spcPts val="0"/>
                        </a:spcAft>
                      </a:pPr>
                      <a:r>
                        <a:rPr lang="en-US" sz="1800" b="0" dirty="0">
                          <a:latin typeface="Arial"/>
                          <a:ea typeface="Times New Roman"/>
                          <a:cs typeface="Times New Roman"/>
                        </a:rPr>
                        <a:t>Δ Volatility: Std.dev.  </a:t>
                      </a:r>
                      <a:endParaRPr lang="en-US" sz="1800" b="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dirty="0">
                          <a:latin typeface="Arial"/>
                          <a:ea typeface="Times New Roman"/>
                          <a:cs typeface="Times New Roman"/>
                        </a:rPr>
                        <a:t>of log spot price over past year</a:t>
                      </a: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8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1800" dirty="0">
                          <a:latin typeface="Arial"/>
                          <a:ea typeface="Times New Roman"/>
                          <a:cs typeface="Times New Roman"/>
                        </a:rPr>
                        <a:t>0.068</a:t>
                      </a:r>
                      <a:endParaRPr lang="en-US" sz="18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4"/>
                  </a:ext>
                </a:extLst>
              </a:tr>
              <a:tr h="192385">
                <a:tc>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dirty="0">
                          <a:latin typeface="Arial"/>
                          <a:ea typeface="Times New Roman"/>
                          <a:cs typeface="Times New Roman"/>
                        </a:rPr>
                        <a:t>(0.208)</a:t>
                      </a: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5"/>
                  </a:ext>
                </a:extLst>
              </a:tr>
              <a:tr h="208229">
                <a:tc>
                  <a:txBody>
                    <a:bodyPr/>
                    <a:lstStyle/>
                    <a:p>
                      <a:pPr marL="0" marR="0">
                        <a:lnSpc>
                          <a:spcPct val="115000"/>
                        </a:lnSpc>
                        <a:spcBef>
                          <a:spcPts val="0"/>
                        </a:spcBef>
                        <a:spcAft>
                          <a:spcPts val="0"/>
                        </a:spcAft>
                      </a:pPr>
                      <a:r>
                        <a:rPr lang="en-US" sz="1000" dirty="0">
                          <a:latin typeface="Arial"/>
                          <a:ea typeface="Times New Roman"/>
                          <a:cs typeface="Times New Roman"/>
                        </a:rPr>
                        <a:t>Linear Trend</a:t>
                      </a: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a:latin typeface="Arial"/>
                          <a:ea typeface="Times New Roman"/>
                          <a:cs typeface="Times New Roman"/>
                        </a:rPr>
                        <a:t>-0.024***</a:t>
                      </a:r>
                      <a:endParaRPr lang="en-US" sz="110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6"/>
                  </a:ext>
                </a:extLst>
              </a:tr>
              <a:tr h="229051">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a:latin typeface="Arial"/>
                          <a:ea typeface="Times New Roman"/>
                          <a:cs typeface="Times New Roman"/>
                        </a:rPr>
                        <a:t>(0.005)</a:t>
                      </a:r>
                      <a:endParaRPr lang="en-US" sz="110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7"/>
                  </a:ext>
                </a:extLst>
              </a:tr>
              <a:tr h="208229">
                <a:tc>
                  <a:txBody>
                    <a:bodyPr/>
                    <a:lstStyle/>
                    <a:p>
                      <a:pPr marL="0" marR="0">
                        <a:lnSpc>
                          <a:spcPct val="115000"/>
                        </a:lnSpc>
                        <a:spcBef>
                          <a:spcPts val="0"/>
                        </a:spcBef>
                        <a:spcAft>
                          <a:spcPts val="0"/>
                        </a:spcAft>
                      </a:pPr>
                      <a:r>
                        <a:rPr lang="en-US" sz="1000">
                          <a:latin typeface="Arial"/>
                          <a:ea typeface="Times New Roman"/>
                          <a:cs typeface="Times New Roman"/>
                        </a:rPr>
                        <a:t>Constant</a:t>
                      </a:r>
                      <a:endParaRPr lang="en-US" sz="110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a:latin typeface="Arial"/>
                          <a:ea typeface="Times New Roman"/>
                          <a:cs typeface="Times New Roman"/>
                        </a:rPr>
                        <a:t>-0.271***</a:t>
                      </a:r>
                      <a:endParaRPr lang="en-US" sz="110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8"/>
                  </a:ext>
                </a:extLst>
              </a:tr>
              <a:tr h="229051">
                <a:tc>
                  <a:txBody>
                    <a:bodyPr/>
                    <a:lstStyle/>
                    <a:p>
                      <a:pPr>
                        <a:lnSpc>
                          <a:spcPct val="115000"/>
                        </a:lnSpc>
                      </a:pPr>
                      <a:endParaRPr lang="en-US" sz="1100">
                        <a:latin typeface="Calibri"/>
                        <a:ea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a:latin typeface="Arial"/>
                          <a:ea typeface="Times New Roman"/>
                          <a:cs typeface="Times New Roman"/>
                        </a:rPr>
                        <a:t>(0.071)</a:t>
                      </a:r>
                      <a:endParaRPr lang="en-US" sz="110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19"/>
                  </a:ext>
                </a:extLst>
              </a:tr>
              <a:tr h="208229">
                <a:tc>
                  <a:txBody>
                    <a:bodyPr/>
                    <a:lstStyle/>
                    <a:p>
                      <a:pPr marL="0" marR="0">
                        <a:lnSpc>
                          <a:spcPct val="115000"/>
                        </a:lnSpc>
                        <a:spcBef>
                          <a:spcPts val="0"/>
                        </a:spcBef>
                        <a:spcAft>
                          <a:spcPts val="0"/>
                        </a:spcAft>
                      </a:pPr>
                      <a:r>
                        <a:rPr lang="en-US" sz="1000">
                          <a:latin typeface="Arial"/>
                          <a:ea typeface="Times New Roman"/>
                          <a:cs typeface="Times New Roman"/>
                        </a:rPr>
                        <a:t>Observations</a:t>
                      </a:r>
                      <a:endParaRPr lang="en-US" sz="110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a:latin typeface="Arial"/>
                          <a:ea typeface="Times New Roman"/>
                          <a:cs typeface="Times New Roman"/>
                        </a:rPr>
                        <a:t>216</a:t>
                      </a:r>
                      <a:endParaRPr lang="en-US" sz="110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20"/>
                  </a:ext>
                </a:extLst>
              </a:tr>
              <a:tr h="179481">
                <a:tc>
                  <a:txBody>
                    <a:bodyPr/>
                    <a:lstStyle/>
                    <a:p>
                      <a:pPr marL="0" marR="0">
                        <a:lnSpc>
                          <a:spcPct val="115000"/>
                        </a:lnSpc>
                        <a:spcBef>
                          <a:spcPts val="0"/>
                        </a:spcBef>
                        <a:spcAft>
                          <a:spcPts val="0"/>
                        </a:spcAft>
                      </a:pPr>
                      <a:r>
                        <a:rPr lang="en-US" sz="1000" dirty="0">
                          <a:latin typeface="Arial"/>
                          <a:ea typeface="Times New Roman"/>
                          <a:cs typeface="Times New Roman"/>
                        </a:rPr>
                        <a:t>R</a:t>
                      </a:r>
                      <a:r>
                        <a:rPr lang="en-US" sz="1100" baseline="30000" dirty="0">
                          <a:latin typeface="Arial"/>
                          <a:ea typeface="Times New Roman"/>
                          <a:cs typeface="Times New Roman"/>
                        </a:rPr>
                        <a:t>2</a:t>
                      </a: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endParaRPr lang="en-US" sz="1100" dirty="0">
                        <a:latin typeface="Calibri"/>
                        <a:ea typeface="Calibri"/>
                        <a:cs typeface="Times New Roman"/>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pPr>
                      <a:r>
                        <a:rPr lang="en-US" sz="900" dirty="0">
                          <a:latin typeface="Arial"/>
                          <a:ea typeface="Times New Roman"/>
                          <a:cs typeface="Times New Roman"/>
                        </a:rPr>
                        <a:t>0.27</a:t>
                      </a:r>
                      <a:endParaRPr lang="en-US" sz="1100" dirty="0">
                        <a:latin typeface="Calibri"/>
                        <a:ea typeface="Calibri"/>
                        <a:cs typeface="Times New Roman"/>
                      </a:endParaRPr>
                    </a:p>
                  </a:txBody>
                  <a:tcPr marL="68580" marR="68580" marT="0" marB="0" anchor="b">
                    <a:lnL>
                      <a:noFill/>
                    </a:lnL>
                    <a:lnR>
                      <a:noFill/>
                    </a:lnR>
                    <a:lnT>
                      <a:noFill/>
                    </a:lnT>
                    <a:lnB>
                      <a:noFill/>
                    </a:lnB>
                  </a:tcPr>
                </a:tc>
                <a:extLst>
                  <a:ext uri="{0D108BD9-81ED-4DB2-BD59-A6C34878D82A}">
                    <a16:rowId xmlns:a16="http://schemas.microsoft.com/office/drawing/2014/main" val="10021"/>
                  </a:ext>
                </a:extLst>
              </a:tr>
            </a:tbl>
          </a:graphicData>
        </a:graphic>
      </p:graphicFrame>
      <p:sp>
        <p:nvSpPr>
          <p:cNvPr id="6" name="Oval 5"/>
          <p:cNvSpPr/>
          <p:nvPr/>
        </p:nvSpPr>
        <p:spPr>
          <a:xfrm>
            <a:off x="8839200" y="1724598"/>
            <a:ext cx="1371600" cy="912564"/>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CEC7AE7-4421-4F8E-6CA0-2FBFF3208236}"/>
              </a:ext>
            </a:extLst>
          </p:cNvPr>
          <p:cNvSpPr txBox="1"/>
          <p:nvPr/>
        </p:nvSpPr>
        <p:spPr>
          <a:xfrm>
            <a:off x="4891487" y="6411817"/>
            <a:ext cx="3007601" cy="288015"/>
          </a:xfrm>
          <a:prstGeom prst="rect">
            <a:avLst/>
          </a:prstGeom>
          <a:noFill/>
        </p:spPr>
        <p:txBody>
          <a:bodyPr wrap="square">
            <a:spAutoFit/>
          </a:bodyPr>
          <a:lstStyle/>
          <a:p>
            <a:r>
              <a:rPr lang="en-US" sz="1200" dirty="0">
                <a:solidFill>
                  <a:srgbClr val="1E1E1E"/>
                </a:solidFill>
                <a:effectLst/>
                <a:latin typeface="Helvetica" panose="020B0604020202020204" pitchFamily="34" charset="0"/>
                <a:ea typeface="Calibri" panose="020F0502020204030204" pitchFamily="34" charset="0"/>
              </a:rPr>
              <a:t>Frankel, 2014, </a:t>
            </a:r>
            <a:r>
              <a:rPr lang="en-US" sz="1200" i="1" dirty="0">
                <a:solidFill>
                  <a:srgbClr val="1E1E1E"/>
                </a:solidFill>
                <a:effectLst/>
                <a:latin typeface="Helvetica" panose="020B0604020202020204" pitchFamily="34" charset="0"/>
                <a:ea typeface="Calibri" panose="020F0502020204030204" pitchFamily="34" charset="0"/>
              </a:rPr>
              <a:t>JIMF</a:t>
            </a:r>
            <a:r>
              <a:rPr lang="en-US" sz="1200" dirty="0">
                <a:solidFill>
                  <a:srgbClr val="1E1E1E"/>
                </a:solidFill>
                <a:effectLst/>
                <a:latin typeface="Helvetica" panose="020B0604020202020204" pitchFamily="34" charset="0"/>
                <a:ea typeface="Calibri" panose="020F0502020204030204" pitchFamily="34" charset="0"/>
              </a:rPr>
              <a:t>. Table 3b </a:t>
            </a:r>
            <a:endParaRPr lang="en-US" sz="1200" dirty="0"/>
          </a:p>
        </p:txBody>
      </p:sp>
      <p:sp>
        <p:nvSpPr>
          <p:cNvPr id="8" name="Title 1">
            <a:extLst>
              <a:ext uri="{FF2B5EF4-FFF2-40B4-BE49-F238E27FC236}">
                <a16:creationId xmlns:a16="http://schemas.microsoft.com/office/drawing/2014/main" id="{212A7885-6BCF-0D73-4003-07986ADC7FCA}"/>
              </a:ext>
            </a:extLst>
          </p:cNvPr>
          <p:cNvSpPr txBox="1">
            <a:spLocks/>
          </p:cNvSpPr>
          <p:nvPr/>
        </p:nvSpPr>
        <p:spPr>
          <a:xfrm>
            <a:off x="1751683" y="65184"/>
            <a:ext cx="8855725" cy="1143000"/>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dirty="0">
                <a:latin typeface="+mn-lt"/>
              </a:rPr>
              <a:t>With controls for convenience yield, storage costs, &amp; risk</a:t>
            </a:r>
            <a:br>
              <a:rPr lang="en-US" sz="2800" dirty="0">
                <a:latin typeface="+mn-lt"/>
              </a:rPr>
            </a:br>
            <a:endParaRPr lang="en-US" sz="800" dirty="0">
              <a:latin typeface="+mn-lt"/>
            </a:endParaRPr>
          </a:p>
          <a:p>
            <a:pPr algn="ctr"/>
            <a:r>
              <a:rPr lang="en-US" sz="2800" dirty="0">
                <a:latin typeface="+mn-lt"/>
              </a:rPr>
              <a:t> </a:t>
            </a:r>
            <a:r>
              <a:rPr lang="en-US" sz="2400" dirty="0">
                <a:latin typeface="+mn-lt"/>
              </a:rPr>
              <a:t>First differences to guard against non-stationarity (1950-2012)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B54AA-85CD-D93C-56FC-A5B32AA7C4CF}"/>
              </a:ext>
            </a:extLst>
          </p:cNvPr>
          <p:cNvSpPr>
            <a:spLocks noGrp="1"/>
          </p:cNvSpPr>
          <p:nvPr>
            <p:ph type="title"/>
          </p:nvPr>
        </p:nvSpPr>
        <p:spPr/>
        <p:txBody>
          <a:bodyPr>
            <a:normAutofit/>
          </a:bodyPr>
          <a:lstStyle/>
          <a:p>
            <a:pPr algn="ctr"/>
            <a:r>
              <a:rPr lang="en-US" sz="3200" dirty="0">
                <a:latin typeface="+mn-lt"/>
              </a:rPr>
              <a:t>Three puzzles can be explained </a:t>
            </a:r>
            <a:br>
              <a:rPr lang="en-US" sz="3200" dirty="0">
                <a:latin typeface="+mn-lt"/>
              </a:rPr>
            </a:br>
            <a:r>
              <a:rPr lang="en-US" sz="3200" dirty="0">
                <a:latin typeface="+mn-lt"/>
              </a:rPr>
              <a:t>by treating commodity export revenue as collateral for loans</a:t>
            </a:r>
          </a:p>
        </p:txBody>
      </p:sp>
      <p:sp>
        <p:nvSpPr>
          <p:cNvPr id="3" name="Content Placeholder 2">
            <a:extLst>
              <a:ext uri="{FF2B5EF4-FFF2-40B4-BE49-F238E27FC236}">
                <a16:creationId xmlns:a16="http://schemas.microsoft.com/office/drawing/2014/main" id="{EC430EA8-0732-F6AD-715D-E7FFE31BBB08}"/>
              </a:ext>
            </a:extLst>
          </p:cNvPr>
          <p:cNvSpPr>
            <a:spLocks noGrp="1"/>
          </p:cNvSpPr>
          <p:nvPr>
            <p:ph idx="1"/>
          </p:nvPr>
        </p:nvSpPr>
        <p:spPr>
          <a:xfrm>
            <a:off x="838199" y="1757871"/>
            <a:ext cx="10762561" cy="4351338"/>
          </a:xfrm>
        </p:spPr>
        <p:txBody>
          <a:bodyPr>
            <a:noAutofit/>
          </a:bodyPr>
          <a:lstStyle/>
          <a:p>
            <a:pPr marL="342900" marR="0" lvl="0" indent="-342900">
              <a:lnSpc>
                <a:spcPct val="107000"/>
              </a:lnSpc>
              <a:spcBef>
                <a:spcPts val="0"/>
              </a:spcBef>
              <a:spcAft>
                <a:spcPts val="0"/>
              </a:spcAft>
              <a:buFont typeface="+mj-lt"/>
              <a:buAutoNum type="arabicPeriod"/>
            </a:pPr>
            <a:r>
              <a:rPr lang="en-US" sz="3200" kern="100" dirty="0">
                <a:latin typeface="Calibri" panose="020F0502020204030204" pitchFamily="34" charset="0"/>
                <a:ea typeface="Calibri" panose="020F0502020204030204" pitchFamily="34" charset="0"/>
                <a:cs typeface="Times New Roman" panose="02020603050405020304" pitchFamily="18" charset="0"/>
              </a:rPr>
              <a:t>P</a:t>
            </a: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uzzles</a:t>
            </a:r>
          </a:p>
          <a:p>
            <a:pPr marL="742950" marR="0" lvl="1" indent="-285750">
              <a:lnSpc>
                <a:spcPct val="107000"/>
              </a:lnSpc>
              <a:spcBef>
                <a:spcPts val="0"/>
              </a:spcBef>
              <a:spcAft>
                <a:spcPts val="0"/>
              </a:spcAft>
              <a:buFont typeface="+mj-lt"/>
              <a:buAutoNum type="alphaLcPeriod"/>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Lucas (1990) Paradox: “capital flows uphill”</a:t>
            </a:r>
          </a:p>
          <a:p>
            <a:pPr marL="742950" marR="0" lvl="1" indent="-285750">
              <a:lnSpc>
                <a:spcPct val="107000"/>
              </a:lnSpc>
              <a:spcBef>
                <a:spcPts val="0"/>
              </a:spcBef>
              <a:spcAft>
                <a:spcPts val="0"/>
              </a:spcAft>
              <a:buFont typeface="+mj-lt"/>
              <a:buAutoNum type="alphaLcPeriod"/>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Capital flows are procyclical  </a:t>
            </a:r>
          </a:p>
          <a:p>
            <a:pPr marL="914400" lvl="2" indent="0">
              <a:lnSpc>
                <a:spcPct val="107000"/>
              </a:lnSpc>
              <a:spcBef>
                <a:spcPts val="0"/>
              </a:spcBef>
              <a:buNone/>
            </a:pP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E.g., Reinhart &amp; Reinhart (2009) “When it rains it pours”  </a:t>
            </a:r>
          </a:p>
          <a:p>
            <a:pPr marL="742950" marR="0" lvl="1" indent="-285750">
              <a:lnSpc>
                <a:spcPct val="107000"/>
              </a:lnSpc>
              <a:spcBef>
                <a:spcPts val="0"/>
              </a:spcBef>
              <a:spcAft>
                <a:spcPts val="0"/>
              </a:spcAft>
              <a:buFont typeface="+mj-lt"/>
              <a:buAutoNum type="alphaLcPeriod"/>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Dutch Disease/Natural Resource Curse</a:t>
            </a: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lvl="1" indent="0">
              <a:lnSpc>
                <a:spcPct val="107000"/>
              </a:lnSpc>
              <a:spcBef>
                <a:spcPts val="0"/>
              </a:spcBef>
              <a:spcAft>
                <a:spcPts val="0"/>
              </a:spcAft>
              <a:buNone/>
            </a:pPr>
            <a:r>
              <a:rPr lang="en-US" sz="2200" kern="100" dirty="0">
                <a:latin typeface="Calibri" panose="020F0502020204030204" pitchFamily="34" charset="0"/>
                <a:ea typeface="Calibri" panose="020F0502020204030204" pitchFamily="34" charset="0"/>
                <a:cs typeface="Times New Roman" panose="02020603050405020304" pitchFamily="18" charset="0"/>
              </a:rPr>
              <a:t>   </a:t>
            </a: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Manzano &amp; </a:t>
            </a:r>
            <a:r>
              <a:rPr lang="en-US" sz="2200" kern="100" dirty="0" err="1">
                <a:effectLst/>
                <a:latin typeface="Calibri" panose="020F0502020204030204" pitchFamily="34" charset="0"/>
                <a:ea typeface="Calibri" panose="020F0502020204030204" pitchFamily="34" charset="0"/>
                <a:cs typeface="Times New Roman" panose="02020603050405020304" pitchFamily="18" charset="0"/>
              </a:rPr>
              <a:t>Rigobon</a:t>
            </a: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 (2008) channel: </a:t>
            </a:r>
            <a:br>
              <a:rPr lang="en-US" sz="2200" kern="100" dirty="0">
                <a:effectLst/>
                <a:latin typeface="Calibri" panose="020F0502020204030204" pitchFamily="34" charset="0"/>
                <a:ea typeface="Calibri" panose="020F0502020204030204" pitchFamily="34" charset="0"/>
                <a:cs typeface="Times New Roman" panose="02020603050405020304" pitchFamily="18" charset="0"/>
              </a:rPr>
            </a:br>
            <a:r>
              <a:rPr lang="en-US" sz="2200" kern="100" dirty="0">
                <a:effectLst/>
                <a:latin typeface="Calibri" panose="020F0502020204030204" pitchFamily="34" charset="0"/>
                <a:ea typeface="Calibri" panose="020F0502020204030204" pitchFamily="34" charset="0"/>
                <a:cs typeface="Times New Roman" panose="02020603050405020304" pitchFamily="18" charset="0"/>
              </a:rPr>
              <a:t> High prices for export commodity =&gt; capital inflow =&gt;  over-indebtedness.</a:t>
            </a:r>
            <a:br>
              <a:rPr lang="en-US" sz="10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0000"/>
              </a:lnSpc>
              <a:spcBef>
                <a:spcPts val="0"/>
              </a:spcBef>
              <a:buFont typeface="+mj-lt"/>
              <a:buAutoNum type="arabicPeriod"/>
            </a:pPr>
            <a:r>
              <a:rPr lang="en-US" sz="3000" kern="100" dirty="0">
                <a:effectLst/>
                <a:latin typeface="Calibri" panose="020F0502020204030204" pitchFamily="34" charset="0"/>
                <a:ea typeface="Calibri" panose="020F0502020204030204" pitchFamily="34" charset="0"/>
                <a:cs typeface="Times New Roman" panose="02020603050405020304" pitchFamily="18" charset="0"/>
              </a:rPr>
              <a:t>Collateral explanation: </a:t>
            </a:r>
            <a:br>
              <a:rPr lang="en-US" sz="3000" kern="100" dirty="0">
                <a:effectLst/>
                <a:latin typeface="Calibri" panose="020F0502020204030204" pitchFamily="34" charset="0"/>
                <a:ea typeface="Calibri" panose="020F0502020204030204" pitchFamily="34" charset="0"/>
                <a:cs typeface="Times New Roman" panose="02020603050405020304" pitchFamily="18" charset="0"/>
              </a:rPr>
            </a:br>
            <a:r>
              <a:rPr lang="en-US" sz="3000" kern="100" dirty="0">
                <a:effectLst/>
                <a:latin typeface="Calibri" panose="020F0502020204030204" pitchFamily="34" charset="0"/>
                <a:ea typeface="Calibri" panose="020F0502020204030204" pitchFamily="34" charset="0"/>
                <a:cs typeface="Times New Roman" panose="02020603050405020304" pitchFamily="18" charset="0"/>
              </a:rPr>
              <a:t>with imperfect creditworthiness, global investors lend to countries that can offer collateral, which export revenue provides. </a:t>
            </a:r>
          </a:p>
        </p:txBody>
      </p:sp>
    </p:spTree>
    <p:extLst>
      <p:ext uri="{BB962C8B-B14F-4D97-AF65-F5344CB8AC3E}">
        <p14:creationId xmlns:p14="http://schemas.microsoft.com/office/powerpoint/2010/main" val="2456706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98C44-9C7D-167E-0107-94267FE2971E}"/>
              </a:ext>
            </a:extLst>
          </p:cNvPr>
          <p:cNvSpPr>
            <a:spLocks noGrp="1"/>
          </p:cNvSpPr>
          <p:nvPr>
            <p:ph type="title"/>
          </p:nvPr>
        </p:nvSpPr>
        <p:spPr>
          <a:xfrm>
            <a:off x="451693" y="187287"/>
            <a:ext cx="11446524" cy="1415266"/>
          </a:xfrm>
        </p:spPr>
        <p:txBody>
          <a:bodyPr>
            <a:normAutofit/>
          </a:bodyPr>
          <a:lstStyle/>
          <a:p>
            <a:pPr algn="ctr"/>
            <a:r>
              <a:rPr lang="en-US" sz="3200" dirty="0">
                <a:latin typeface="+mn-lt"/>
              </a:rPr>
              <a:t>Rises in export prices correlated with declines in BAA spreads</a:t>
            </a:r>
          </a:p>
        </p:txBody>
      </p:sp>
      <p:pic>
        <p:nvPicPr>
          <p:cNvPr id="5" name="Content Placeholder 4">
            <a:extLst>
              <a:ext uri="{FF2B5EF4-FFF2-40B4-BE49-F238E27FC236}">
                <a16:creationId xmlns:a16="http://schemas.microsoft.com/office/drawing/2014/main" id="{97750301-CFCA-D1C7-E8C0-D5CAF2C3D402}"/>
              </a:ext>
            </a:extLst>
          </p:cNvPr>
          <p:cNvPicPr>
            <a:picLocks noGrp="1" noChangeAspect="1"/>
          </p:cNvPicPr>
          <p:nvPr>
            <p:ph idx="1"/>
          </p:nvPr>
        </p:nvPicPr>
        <p:blipFill>
          <a:blip r:embed="rId2"/>
          <a:stretch>
            <a:fillRect/>
          </a:stretch>
        </p:blipFill>
        <p:spPr>
          <a:xfrm>
            <a:off x="2787268" y="1602553"/>
            <a:ext cx="7065661" cy="4181302"/>
          </a:xfrm>
        </p:spPr>
      </p:pic>
      <p:sp>
        <p:nvSpPr>
          <p:cNvPr id="6" name="TextBox 5">
            <a:extLst>
              <a:ext uri="{FF2B5EF4-FFF2-40B4-BE49-F238E27FC236}">
                <a16:creationId xmlns:a16="http://schemas.microsoft.com/office/drawing/2014/main" id="{29C5FF30-72F2-B6B0-4840-50D9AD6CA154}"/>
              </a:ext>
            </a:extLst>
          </p:cNvPr>
          <p:cNvSpPr txBox="1"/>
          <p:nvPr/>
        </p:nvSpPr>
        <p:spPr>
          <a:xfrm>
            <a:off x="444666" y="5970726"/>
            <a:ext cx="11446523" cy="477054"/>
          </a:xfrm>
          <a:prstGeom prst="rect">
            <a:avLst/>
          </a:prstGeom>
          <a:noFill/>
        </p:spPr>
        <p:txBody>
          <a:bodyPr wrap="square" rtlCol="0">
            <a:spAutoFit/>
          </a:bodyPr>
          <a:lstStyle/>
          <a:p>
            <a:r>
              <a:rPr lang="en-US" sz="2500" dirty="0"/>
              <a:t>Supports the notion that commodity export revenue serves as collateral for borrowing.</a:t>
            </a:r>
          </a:p>
        </p:txBody>
      </p:sp>
      <p:sp>
        <p:nvSpPr>
          <p:cNvPr id="7" name="TextBox 6">
            <a:extLst>
              <a:ext uri="{FF2B5EF4-FFF2-40B4-BE49-F238E27FC236}">
                <a16:creationId xmlns:a16="http://schemas.microsoft.com/office/drawing/2014/main" id="{FF179193-0B8F-282C-AEBA-4EB67D64115F}"/>
              </a:ext>
            </a:extLst>
          </p:cNvPr>
          <p:cNvSpPr txBox="1"/>
          <p:nvPr/>
        </p:nvSpPr>
        <p:spPr>
          <a:xfrm>
            <a:off x="903385" y="2137273"/>
            <a:ext cx="1575412" cy="1200329"/>
          </a:xfrm>
          <a:prstGeom prst="rect">
            <a:avLst/>
          </a:prstGeom>
          <a:noFill/>
        </p:spPr>
        <p:txBody>
          <a:bodyPr wrap="square" rtlCol="0">
            <a:spAutoFit/>
          </a:bodyPr>
          <a:lstStyle/>
          <a:p>
            <a:r>
              <a:rPr lang="en-US" sz="2400" b="0" i="0" u="none" strike="noStrike" baseline="0" dirty="0">
                <a:latin typeface="URWPalladioL-Roma"/>
              </a:rPr>
              <a:t>Juvenal </a:t>
            </a:r>
            <a:r>
              <a:rPr lang="en-US" sz="2400" dirty="0">
                <a:latin typeface="URWPalladioL-Roma"/>
              </a:rPr>
              <a:t>&amp; </a:t>
            </a:r>
            <a:r>
              <a:rPr lang="en-US" sz="2400" b="0" i="0" u="none" strike="noStrike" baseline="0" dirty="0">
                <a:latin typeface="URWPalladioL-Roma"/>
              </a:rPr>
              <a:t>Petrella</a:t>
            </a:r>
            <a:r>
              <a:rPr lang="en-US" sz="2400" dirty="0"/>
              <a:t> Figure 1(f)</a:t>
            </a:r>
          </a:p>
        </p:txBody>
      </p:sp>
    </p:spTree>
    <p:extLst>
      <p:ext uri="{BB962C8B-B14F-4D97-AF65-F5344CB8AC3E}">
        <p14:creationId xmlns:p14="http://schemas.microsoft.com/office/powerpoint/2010/main" val="70668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BA371-9C0E-13DA-1950-821E4305CA44}"/>
              </a:ext>
            </a:extLst>
          </p:cNvPr>
          <p:cNvSpPr>
            <a:spLocks noGrp="1"/>
          </p:cNvSpPr>
          <p:nvPr>
            <p:ph type="title"/>
          </p:nvPr>
        </p:nvSpPr>
        <p:spPr/>
        <p:txBody>
          <a:bodyPr>
            <a:normAutofit/>
          </a:bodyPr>
          <a:lstStyle/>
          <a:p>
            <a:pPr algn="ctr"/>
            <a:r>
              <a:rPr lang="en-US" sz="3600" dirty="0">
                <a:latin typeface="+mn-lt"/>
              </a:rPr>
              <a:t>The authors’ summary of the literature</a:t>
            </a:r>
          </a:p>
        </p:txBody>
      </p:sp>
      <p:sp>
        <p:nvSpPr>
          <p:cNvPr id="3" name="Content Placeholder 2">
            <a:extLst>
              <a:ext uri="{FF2B5EF4-FFF2-40B4-BE49-F238E27FC236}">
                <a16:creationId xmlns:a16="http://schemas.microsoft.com/office/drawing/2014/main" id="{31B97545-2BF0-A50D-8610-DDB9663D0725}"/>
              </a:ext>
            </a:extLst>
          </p:cNvPr>
          <p:cNvSpPr>
            <a:spLocks noGrp="1"/>
          </p:cNvSpPr>
          <p:nvPr>
            <p:ph idx="1"/>
          </p:nvPr>
        </p:nvSpPr>
        <p:spPr>
          <a:xfrm>
            <a:off x="827183" y="1828800"/>
            <a:ext cx="10696460" cy="4664075"/>
          </a:xfrm>
        </p:spPr>
        <p:txBody>
          <a:bodyPr>
            <a:normAutofit/>
          </a:bodyPr>
          <a:lstStyle/>
          <a:p>
            <a:pPr marL="0" indent="0">
              <a:buNone/>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“Rey (2013) emphasizes … common determinants driving the coordinated ebbs and flows of capital, asset price fluctuations, and crises worldwide—phenomena collectively known as the Global Financial Cycle….traditionally linked to shifts in U.S monetary policy and changes in risk-aversion and uncertainty…</a:t>
            </a:r>
            <a:br>
              <a:rPr lang="en-US" sz="800" kern="100" dirty="0">
                <a:effectLst/>
                <a:latin typeface="Calibri" panose="020F0502020204030204" pitchFamily="34" charset="0"/>
                <a:ea typeface="Calibri" panose="020F0502020204030204" pitchFamily="34" charset="0"/>
                <a:cs typeface="Times New Roman" panose="02020603050405020304" pitchFamily="18" charset="0"/>
              </a:rPr>
            </a:br>
            <a:r>
              <a:rPr lang="en-US" sz="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3200"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However, more recently, Davis et al. (2021) and </a:t>
            </a:r>
            <a:r>
              <a:rPr lang="en-US" sz="3200" kern="100" dirty="0" err="1">
                <a:effectLst/>
                <a:latin typeface="Calibri" panose="020F0502020204030204" pitchFamily="34" charset="0"/>
                <a:ea typeface="Calibri" panose="020F0502020204030204" pitchFamily="34" charset="0"/>
                <a:cs typeface="Times New Roman" panose="02020603050405020304" pitchFamily="18" charset="0"/>
              </a:rPr>
              <a:t>Agrippino</a:t>
            </a: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 &amp; Rey (2021) underscore commodity prices as a potential engine of the GFC.” (p.1)</a:t>
            </a:r>
          </a:p>
        </p:txBody>
      </p:sp>
    </p:spTree>
    <p:extLst>
      <p:ext uri="{BB962C8B-B14F-4D97-AF65-F5344CB8AC3E}">
        <p14:creationId xmlns:p14="http://schemas.microsoft.com/office/powerpoint/2010/main" val="711486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BA371-9C0E-13DA-1950-821E4305CA44}"/>
              </a:ext>
            </a:extLst>
          </p:cNvPr>
          <p:cNvSpPr>
            <a:spLocks noGrp="1"/>
          </p:cNvSpPr>
          <p:nvPr>
            <p:ph type="title"/>
          </p:nvPr>
        </p:nvSpPr>
        <p:spPr/>
        <p:txBody>
          <a:bodyPr>
            <a:normAutofit/>
          </a:bodyPr>
          <a:lstStyle/>
          <a:p>
            <a:pPr algn="ctr"/>
            <a:r>
              <a:rPr lang="en-US" sz="3600" dirty="0">
                <a:latin typeface="+mn-lt"/>
              </a:rPr>
              <a:t>The authors’ summary of their findings</a:t>
            </a:r>
          </a:p>
        </p:txBody>
      </p:sp>
      <p:sp>
        <p:nvSpPr>
          <p:cNvPr id="3" name="Content Placeholder 2">
            <a:extLst>
              <a:ext uri="{FF2B5EF4-FFF2-40B4-BE49-F238E27FC236}">
                <a16:creationId xmlns:a16="http://schemas.microsoft.com/office/drawing/2014/main" id="{31B97545-2BF0-A50D-8610-DDB9663D0725}"/>
              </a:ext>
            </a:extLst>
          </p:cNvPr>
          <p:cNvSpPr>
            <a:spLocks noGrp="1"/>
          </p:cNvSpPr>
          <p:nvPr>
            <p:ph idx="1"/>
          </p:nvPr>
        </p:nvSpPr>
        <p:spPr>
          <a:xfrm>
            <a:off x="838612" y="1644968"/>
            <a:ext cx="10774267" cy="4802187"/>
          </a:xfrm>
        </p:spPr>
        <p:txBody>
          <a:bodyPr>
            <a:normAutofit/>
          </a:bodyPr>
          <a:lstStyle/>
          <a:p>
            <a:pPr marL="0" indent="0">
              <a:buNone/>
            </a:pPr>
            <a:br>
              <a:rPr lang="en-US" sz="1500" kern="100" dirty="0">
                <a:latin typeface="Calibri" panose="020F0502020204030204" pitchFamily="34" charset="0"/>
                <a:ea typeface="Calibri" panose="020F0502020204030204" pitchFamily="34" charset="0"/>
                <a:cs typeface="Times New Roman" panose="02020603050405020304" pitchFamily="18" charset="0"/>
              </a:rPr>
            </a:br>
            <a:r>
              <a:rPr lang="en-US" sz="3200" kern="100" dirty="0">
                <a:latin typeface="Calibri" panose="020F0502020204030204" pitchFamily="34" charset="0"/>
                <a:ea typeface="Calibri" panose="020F0502020204030204" pitchFamily="34" charset="0"/>
                <a:cs typeface="Times New Roman" panose="02020603050405020304" pitchFamily="18" charset="0"/>
              </a:rPr>
              <a:t>“</a:t>
            </a:r>
            <a:r>
              <a:rPr lang="en-US" sz="3200" dirty="0">
                <a:effectLst/>
                <a:latin typeface="Calibri" panose="020F0502020204030204" pitchFamily="34" charset="0"/>
                <a:ea typeface="Calibri" panose="020F0502020204030204" pitchFamily="34" charset="0"/>
                <a:cs typeface="Times New Roman" panose="02020603050405020304" pitchFamily="18" charset="0"/>
              </a:rPr>
              <a:t>Our findings substantiate the significant impact of export price shifts on business cycles, capital flows, and debt financing costs within EMDEs, underlining their susceptibility to commodity price fluctuations. </a:t>
            </a:r>
          </a:p>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We show that these fluctuations do not purely reflect idiosyncratic shocks in commodity markets, instead evidencing </a:t>
            </a:r>
            <a:r>
              <a:rPr lang="en-US" sz="3200" dirty="0">
                <a:latin typeface="Calibri" panose="020F0502020204030204" pitchFamily="34" charset="0"/>
                <a:ea typeface="Calibri" panose="020F0502020204030204" pitchFamily="34" charset="0"/>
                <a:cs typeface="Times New Roman" panose="02020603050405020304" pitchFamily="18" charset="0"/>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linkage to key determinants of the global financial cycle, notably shifts in U.S. monetary policy and changes in global risk appetite.</a:t>
            </a:r>
            <a:r>
              <a:rPr lang="en-US" sz="3200" kern="100" dirty="0">
                <a:latin typeface="Calibri" panose="020F0502020204030204" pitchFamily="34" charset="0"/>
                <a:ea typeface="Calibri" panose="020F0502020204030204" pitchFamily="34" charset="0"/>
                <a:cs typeface="Times New Roman" panose="02020603050405020304" pitchFamily="18" charset="0"/>
              </a:rPr>
              <a:t>” (p.29)</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37640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49992-CD21-C6C1-407C-BF488B2798DF}"/>
              </a:ext>
            </a:extLst>
          </p:cNvPr>
          <p:cNvSpPr>
            <a:spLocks noGrp="1"/>
          </p:cNvSpPr>
          <p:nvPr>
            <p:ph type="title"/>
          </p:nvPr>
        </p:nvSpPr>
        <p:spPr>
          <a:xfrm>
            <a:off x="838200" y="365125"/>
            <a:ext cx="10515600" cy="1353506"/>
          </a:xfrm>
        </p:spPr>
        <p:txBody>
          <a:bodyPr>
            <a:normAutofit/>
          </a:bodyPr>
          <a:lstStyle/>
          <a:p>
            <a:pPr algn="ctr"/>
            <a:r>
              <a:rPr lang="en-US" sz="4000" dirty="0">
                <a:latin typeface="+mn-lt"/>
              </a:rPr>
              <a:t>Slide #1 from Rabah </a:t>
            </a:r>
            <a:r>
              <a:rPr lang="en-US" sz="4000" dirty="0" err="1">
                <a:latin typeface="+mn-lt"/>
              </a:rPr>
              <a:t>Arezki</a:t>
            </a:r>
            <a:r>
              <a:rPr lang="en-US" sz="4000" dirty="0">
                <a:latin typeface="+mn-lt"/>
              </a:rPr>
              <a:t> (CNRS), </a:t>
            </a:r>
            <a:br>
              <a:rPr lang="en-US" sz="4000" dirty="0">
                <a:latin typeface="+mn-lt"/>
              </a:rPr>
            </a:br>
            <a:r>
              <a:rPr lang="en-US" sz="3600" dirty="0">
                <a:latin typeface="+mn-lt"/>
              </a:rPr>
              <a:t>the originally scheduled discussant for this session</a:t>
            </a:r>
          </a:p>
        </p:txBody>
      </p:sp>
      <p:sp>
        <p:nvSpPr>
          <p:cNvPr id="3" name="Content Placeholder 2">
            <a:extLst>
              <a:ext uri="{FF2B5EF4-FFF2-40B4-BE49-F238E27FC236}">
                <a16:creationId xmlns:a16="http://schemas.microsoft.com/office/drawing/2014/main" id="{23CECAEF-CBFF-F731-F676-7A36B7185BE3}"/>
              </a:ext>
            </a:extLst>
          </p:cNvPr>
          <p:cNvSpPr>
            <a:spLocks noGrp="1"/>
          </p:cNvSpPr>
          <p:nvPr>
            <p:ph idx="1"/>
          </p:nvPr>
        </p:nvSpPr>
        <p:spPr>
          <a:xfrm>
            <a:off x="838200" y="1825625"/>
            <a:ext cx="10872730" cy="4351338"/>
          </a:xfrm>
        </p:spPr>
        <p:txBody>
          <a:bodyPr>
            <a:noAutofit/>
          </a:bodyPr>
          <a:lstStyle/>
          <a:p>
            <a:pPr marL="0" indent="0">
              <a:buNone/>
            </a:pPr>
            <a:r>
              <a:rPr lang="en-US" b="1" dirty="0"/>
              <a:t>Summary: </a:t>
            </a:r>
            <a:br>
              <a:rPr lang="en-US" b="1" dirty="0"/>
            </a:br>
            <a:r>
              <a:rPr lang="en-US" dirty="0"/>
              <a:t>It is a great paper. It is competently executed with up-to-date techniques</a:t>
            </a:r>
            <a:r>
              <a:rPr lang="en-US" sz="1000" dirty="0"/>
              <a:t>.</a:t>
            </a:r>
            <a:br>
              <a:rPr lang="en-US" sz="1000" dirty="0"/>
            </a:br>
            <a:r>
              <a:rPr lang="en-US" sz="1000" dirty="0"/>
              <a:t> </a:t>
            </a:r>
          </a:p>
          <a:p>
            <a:pPr marL="0" indent="0">
              <a:lnSpc>
                <a:spcPct val="100000"/>
              </a:lnSpc>
              <a:spcBef>
                <a:spcPts val="0"/>
              </a:spcBef>
              <a:buNone/>
            </a:pPr>
            <a:r>
              <a:rPr lang="en-US" b="1" dirty="0"/>
              <a:t>Suggestion: </a:t>
            </a:r>
            <a:r>
              <a:rPr lang="en-US" dirty="0"/>
              <a:t>Reorder the structure of the paper</a:t>
            </a:r>
            <a:br>
              <a:rPr lang="en-US" sz="800" dirty="0"/>
            </a:br>
            <a:endParaRPr lang="en-US" sz="800" dirty="0"/>
          </a:p>
          <a:p>
            <a:pPr>
              <a:lnSpc>
                <a:spcPct val="100000"/>
              </a:lnSpc>
              <a:spcBef>
                <a:spcPts val="0"/>
              </a:spcBef>
            </a:pPr>
            <a:r>
              <a:rPr lang="en-US" dirty="0"/>
              <a:t>Put the 2</a:t>
            </a:r>
            <a:r>
              <a:rPr lang="en-US" baseline="30000" dirty="0"/>
              <a:t>nd</a:t>
            </a:r>
            <a:r>
              <a:rPr lang="en-US" dirty="0"/>
              <a:t>  block on the indirect effect of commodity export</a:t>
            </a:r>
          </a:p>
          <a:p>
            <a:pPr marL="0" indent="0">
              <a:lnSpc>
                <a:spcPct val="100000"/>
              </a:lnSpc>
              <a:spcBef>
                <a:spcPts val="0"/>
              </a:spcBef>
              <a:buNone/>
            </a:pPr>
            <a:r>
              <a:rPr lang="en-US" dirty="0"/>
              <a:t>shocks through GFC 1</a:t>
            </a:r>
            <a:r>
              <a:rPr lang="en-US" baseline="30000" dirty="0"/>
              <a:t>st</a:t>
            </a:r>
            <a:r>
              <a:rPr lang="en-US" dirty="0"/>
              <a:t> .</a:t>
            </a:r>
            <a:endParaRPr lang="en-US" sz="800" dirty="0"/>
          </a:p>
          <a:p>
            <a:pPr marL="0" indent="0">
              <a:lnSpc>
                <a:spcPct val="100000"/>
              </a:lnSpc>
              <a:spcBef>
                <a:spcPts val="0"/>
              </a:spcBef>
              <a:buNone/>
            </a:pPr>
            <a:endParaRPr lang="en-US" sz="800" dirty="0"/>
          </a:p>
          <a:p>
            <a:pPr marL="0" indent="0">
              <a:lnSpc>
                <a:spcPct val="100000"/>
              </a:lnSpc>
              <a:spcBef>
                <a:spcPts val="0"/>
              </a:spcBef>
              <a:buNone/>
            </a:pPr>
            <a:r>
              <a:rPr lang="en-US" b="1" dirty="0"/>
              <a:t>Why?</a:t>
            </a:r>
          </a:p>
          <a:p>
            <a:pPr>
              <a:lnSpc>
                <a:spcPct val="100000"/>
              </a:lnSpc>
              <a:spcBef>
                <a:spcPts val="0"/>
              </a:spcBef>
            </a:pPr>
            <a:r>
              <a:rPr lang="en-US" dirty="0"/>
              <a:t>That is the main/original result of the paper.</a:t>
            </a:r>
          </a:p>
          <a:p>
            <a:pPr>
              <a:lnSpc>
                <a:spcPct val="100000"/>
              </a:lnSpc>
              <a:spcBef>
                <a:spcPts val="0"/>
              </a:spcBef>
            </a:pPr>
            <a:r>
              <a:rPr lang="en-US" dirty="0"/>
              <a:t>Avoid a rather cumbersome demonstration of the originality of the</a:t>
            </a:r>
          </a:p>
          <a:p>
            <a:pPr marL="0" indent="0">
              <a:lnSpc>
                <a:spcPct val="100000"/>
              </a:lnSpc>
              <a:spcBef>
                <a:spcPts val="0"/>
              </a:spcBef>
              <a:buNone/>
            </a:pPr>
            <a:r>
              <a:rPr lang="en-US" dirty="0"/>
              <a:t>paper which, as it stands now, starts with well-established results linking commodity export price shocks and the business cycle of EMDEs</a:t>
            </a:r>
          </a:p>
        </p:txBody>
      </p:sp>
    </p:spTree>
    <p:extLst>
      <p:ext uri="{BB962C8B-B14F-4D97-AF65-F5344CB8AC3E}">
        <p14:creationId xmlns:p14="http://schemas.microsoft.com/office/powerpoint/2010/main" val="331160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E05B9-1BA2-F8F4-C28B-864E11198F4D}"/>
              </a:ext>
            </a:extLst>
          </p:cNvPr>
          <p:cNvSpPr>
            <a:spLocks noGrp="1"/>
          </p:cNvSpPr>
          <p:nvPr>
            <p:ph type="title"/>
          </p:nvPr>
        </p:nvSpPr>
        <p:spPr>
          <a:xfrm>
            <a:off x="838200" y="122751"/>
            <a:ext cx="10515600" cy="1325563"/>
          </a:xfrm>
        </p:spPr>
        <p:txBody>
          <a:bodyPr>
            <a:normAutofit/>
          </a:bodyPr>
          <a:lstStyle/>
          <a:p>
            <a:pPr algn="ctr"/>
            <a:r>
              <a:rPr lang="en-US" sz="3600" dirty="0">
                <a:latin typeface="+mn-lt"/>
              </a:rPr>
              <a:t>Slide # 2 from Rabah </a:t>
            </a:r>
            <a:r>
              <a:rPr lang="en-US" sz="3600" dirty="0" err="1">
                <a:latin typeface="+mn-lt"/>
              </a:rPr>
              <a:t>Arezki</a:t>
            </a:r>
            <a:endParaRPr lang="en-US" sz="3600" dirty="0"/>
          </a:p>
        </p:txBody>
      </p:sp>
      <p:sp>
        <p:nvSpPr>
          <p:cNvPr id="3" name="Content Placeholder 2">
            <a:extLst>
              <a:ext uri="{FF2B5EF4-FFF2-40B4-BE49-F238E27FC236}">
                <a16:creationId xmlns:a16="http://schemas.microsoft.com/office/drawing/2014/main" id="{D7D53E9A-88BE-8122-5740-5848B6B6CEB1}"/>
              </a:ext>
            </a:extLst>
          </p:cNvPr>
          <p:cNvSpPr>
            <a:spLocks noGrp="1"/>
          </p:cNvSpPr>
          <p:nvPr>
            <p:ph idx="1"/>
          </p:nvPr>
        </p:nvSpPr>
        <p:spPr>
          <a:xfrm>
            <a:off x="838199" y="1296809"/>
            <a:ext cx="10630359" cy="4351338"/>
          </a:xfrm>
        </p:spPr>
        <p:txBody>
          <a:bodyPr>
            <a:noAutofit/>
          </a:bodyPr>
          <a:lstStyle/>
          <a:p>
            <a:pPr marL="0" indent="0">
              <a:buNone/>
            </a:pPr>
            <a:r>
              <a:rPr lang="en-US" b="1" dirty="0"/>
              <a:t>Lack of theory/conceptual discussion linking GFC &amp; commodity prices</a:t>
            </a:r>
          </a:p>
          <a:p>
            <a:pPr marL="0" indent="0">
              <a:buNone/>
            </a:pPr>
            <a:r>
              <a:rPr lang="en-US" sz="2400" b="1" dirty="0"/>
              <a:t>Suggestion:</a:t>
            </a:r>
            <a:r>
              <a:rPr lang="en-US" sz="2600" dirty="0"/>
              <a:t> Further the interpretation of the main result of the paper by invoking the existing literature on role of interest rates (Frankel 2008 &amp; 2013), speculation &amp; other financial drivers of commodities and perhaps also on (policy) uncertainty.</a:t>
            </a:r>
            <a:endParaRPr lang="en-US" sz="100" dirty="0"/>
          </a:p>
          <a:p>
            <a:endParaRPr lang="en-US" sz="100" dirty="0"/>
          </a:p>
          <a:p>
            <a:pPr marL="0" indent="0">
              <a:buNone/>
            </a:pPr>
            <a:r>
              <a:rPr lang="en-US" b="1" dirty="0"/>
              <a:t>Why?</a:t>
            </a:r>
          </a:p>
          <a:p>
            <a:r>
              <a:rPr lang="en-US" sz="2600" dirty="0"/>
              <a:t>As it stands, the authors implicitly assume commodities are a class of assets alongside stocks &amp; bonds and hence subjected to GFC but not much more…</a:t>
            </a:r>
          </a:p>
          <a:p>
            <a:r>
              <a:rPr lang="en-US" sz="2600" dirty="0"/>
              <a:t>Deepening interpretation will help exploit the granularity of the results linked to the 2 sources of shocks driving GFC and the composition of capital flows (FDI vs. portfolio flows). What of the sectoral dimensions of extractive activities linked to commodity? Hypothesis: Higher commodity prices=&gt;higher FDI/portfolio inv. in the sector?</a:t>
            </a:r>
          </a:p>
        </p:txBody>
      </p:sp>
    </p:spTree>
    <p:extLst>
      <p:ext uri="{BB962C8B-B14F-4D97-AF65-F5344CB8AC3E}">
        <p14:creationId xmlns:p14="http://schemas.microsoft.com/office/powerpoint/2010/main" val="27028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D06644-BF3B-F4C7-8550-F079431CD45C}"/>
              </a:ext>
            </a:extLst>
          </p:cNvPr>
          <p:cNvSpPr>
            <a:spLocks noGrp="1"/>
          </p:cNvSpPr>
          <p:nvPr>
            <p:ph idx="1"/>
          </p:nvPr>
        </p:nvSpPr>
        <p:spPr>
          <a:xfrm>
            <a:off x="838199" y="1825625"/>
            <a:ext cx="10883747" cy="4351338"/>
          </a:xfrm>
        </p:spPr>
        <p:txBody>
          <a:bodyPr>
            <a:noAutofit/>
          </a:bodyPr>
          <a:lstStyle/>
          <a:p>
            <a:pPr marL="0" indent="0">
              <a:buNone/>
            </a:pPr>
            <a:r>
              <a:rPr lang="en-US" sz="2400" b="1" dirty="0"/>
              <a:t>Suggestion: </a:t>
            </a:r>
            <a:r>
              <a:rPr lang="en-US" sz="2600" dirty="0"/>
              <a:t>More systematic decomposition of commodity price fluctuations</a:t>
            </a:r>
          </a:p>
          <a:p>
            <a:r>
              <a:rPr lang="en-US" sz="2600" dirty="0"/>
              <a:t>Use the decomposition of Kilian (2009) instead of the current identification strategy using a list of “exogenous” events to isolate the idiosyncratic component driving commodity prices.</a:t>
            </a:r>
            <a:endParaRPr lang="en-US" sz="1100" dirty="0"/>
          </a:p>
          <a:p>
            <a:endParaRPr lang="en-US" sz="1100" dirty="0"/>
          </a:p>
          <a:p>
            <a:pPr marL="0" indent="0">
              <a:buNone/>
            </a:pPr>
            <a:r>
              <a:rPr lang="en-US" sz="2600" b="1" dirty="0"/>
              <a:t>Why?</a:t>
            </a:r>
          </a:p>
          <a:p>
            <a:r>
              <a:rPr lang="en-US" sz="2600" dirty="0"/>
              <a:t>Kilian proposes a more systematic decomposition of oil price shocks disentangling demand and supply components with the residual components interpretated as driven by speculation.</a:t>
            </a:r>
          </a:p>
          <a:p>
            <a:r>
              <a:rPr lang="en-US" sz="2600" dirty="0"/>
              <a:t>That latter component could usefully link more directly to the endogenous response of commodity prices to GFC.</a:t>
            </a:r>
          </a:p>
        </p:txBody>
      </p:sp>
      <p:sp>
        <p:nvSpPr>
          <p:cNvPr id="4" name="Title 1">
            <a:extLst>
              <a:ext uri="{FF2B5EF4-FFF2-40B4-BE49-F238E27FC236}">
                <a16:creationId xmlns:a16="http://schemas.microsoft.com/office/drawing/2014/main" id="{71F72DF0-FD98-690E-6EC2-031FE9DC786F}"/>
              </a:ext>
            </a:extLst>
          </p:cNvPr>
          <p:cNvSpPr>
            <a:spLocks noGrp="1"/>
          </p:cNvSpPr>
          <p:nvPr>
            <p:ph type="title"/>
          </p:nvPr>
        </p:nvSpPr>
        <p:spPr>
          <a:xfrm>
            <a:off x="838200" y="365125"/>
            <a:ext cx="10515600" cy="1325563"/>
          </a:xfrm>
        </p:spPr>
        <p:txBody>
          <a:bodyPr>
            <a:normAutofit/>
          </a:bodyPr>
          <a:lstStyle/>
          <a:p>
            <a:pPr algn="ctr"/>
            <a:r>
              <a:rPr lang="en-US" sz="3200" dirty="0">
                <a:latin typeface="+mn-lt"/>
              </a:rPr>
              <a:t>Slide #3 from Rabah </a:t>
            </a:r>
            <a:r>
              <a:rPr lang="en-US" sz="3200" dirty="0" err="1">
                <a:latin typeface="+mn-lt"/>
              </a:rPr>
              <a:t>Arezki</a:t>
            </a:r>
            <a:r>
              <a:rPr lang="en-US" sz="3200" dirty="0">
                <a:latin typeface="+mn-lt"/>
              </a:rPr>
              <a:t> </a:t>
            </a:r>
          </a:p>
        </p:txBody>
      </p:sp>
    </p:spTree>
    <p:extLst>
      <p:ext uri="{BB962C8B-B14F-4D97-AF65-F5344CB8AC3E}">
        <p14:creationId xmlns:p14="http://schemas.microsoft.com/office/powerpoint/2010/main" val="196608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3238</TotalTime>
  <Words>2072</Words>
  <Application>Microsoft Office PowerPoint</Application>
  <PresentationFormat>Widescreen</PresentationFormat>
  <Paragraphs>228</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Blackadder ITC</vt:lpstr>
      <vt:lpstr>Calibri</vt:lpstr>
      <vt:lpstr>Calibri Light</vt:lpstr>
      <vt:lpstr>Cambria Math</vt:lpstr>
      <vt:lpstr>Helvetica</vt:lpstr>
      <vt:lpstr>URWPalladioL-Roma</vt:lpstr>
      <vt:lpstr>Office Theme</vt:lpstr>
      <vt:lpstr>Discussion of “Unveiling the Dance of Commodity Prices and the Global Financial Cycle”  Luciana Juvenal and Ivan Petrella</vt:lpstr>
      <vt:lpstr>An episode that could motivate the paper: 1982 international debt crisis (though Juvenal-Petrella sample is 1990-2019)</vt:lpstr>
      <vt:lpstr>Three puzzles can be explained  by treating commodity export revenue as collateral for loans</vt:lpstr>
      <vt:lpstr>Rises in export prices correlated with declines in BAA spreads</vt:lpstr>
      <vt:lpstr>The authors’ summary of the literature</vt:lpstr>
      <vt:lpstr>The authors’ summary of their findings</vt:lpstr>
      <vt:lpstr>Slide #1 from Rabah Arezki (CNRS),  the originally scheduled discussant for this session</vt:lpstr>
      <vt:lpstr>Slide # 2 from Rabah Arezki</vt:lpstr>
      <vt:lpstr>Slide #3 from Rabah Arezki </vt:lpstr>
      <vt:lpstr>Slide #4 from Rabah Arezki  </vt:lpstr>
      <vt:lpstr>Slide #5 from Rabah Arezki </vt:lpstr>
      <vt:lpstr>Slide #6 from Rabah Arezki </vt:lpstr>
      <vt:lpstr>I have two questions</vt:lpstr>
      <vt:lpstr>3 theories of the interest rate’s role in commodity markets</vt:lpstr>
      <vt:lpstr>The overshooting model of commodity prices</vt:lpstr>
      <vt:lpstr>PowerPoint Presentation</vt:lpstr>
      <vt:lpstr>Regression of real commodity price indices, q, against real interest rate (1950-2012)</vt:lpstr>
      <vt:lpstr>PowerPoint Presentation</vt:lpstr>
      <vt:lpstr>Discussion of “Unveiling the Dance of Commodity Prices and the Global Financial Cycle”  Luciana Juvenal and Ivan Petrella</vt:lpstr>
      <vt:lpstr>Appendix:  With controls for convenience yield, storage costs, &amp; risk A panel across all 11 commodities (1950-2012: 492 annual observations)</vt:lpstr>
      <vt:lpstr>PowerPoint Presentation</vt:lpstr>
    </vt:vector>
  </TitlesOfParts>
  <Company>Harvard Kennedy School of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“Unveiling the Dance of Commodity Prices and the Global Financial Cycle” Luciana Juvenal and Ivan Petrella</dc:title>
  <dc:creator>Frankel, Jeffrey A.</dc:creator>
  <cp:lastModifiedBy>Frankel, Jeffrey A.</cp:lastModifiedBy>
  <cp:revision>45</cp:revision>
  <dcterms:created xsi:type="dcterms:W3CDTF">2023-06-17T14:22:41Z</dcterms:created>
  <dcterms:modified xsi:type="dcterms:W3CDTF">2023-06-19T23:54:29Z</dcterms:modified>
</cp:coreProperties>
</file>