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589" r:id="rId3"/>
    <p:sldId id="277" r:id="rId4"/>
    <p:sldId id="257" r:id="rId5"/>
    <p:sldId id="279" r:id="rId6"/>
    <p:sldId id="280" r:id="rId7"/>
    <p:sldId id="262" r:id="rId8"/>
    <p:sldId id="269" r:id="rId9"/>
    <p:sldId id="261" r:id="rId10"/>
    <p:sldId id="265" r:id="rId11"/>
    <p:sldId id="272" r:id="rId12"/>
    <p:sldId id="590" r:id="rId13"/>
    <p:sldId id="275" r:id="rId14"/>
    <p:sldId id="276" r:id="rId15"/>
    <p:sldId id="268" r:id="rId16"/>
    <p:sldId id="273" r:id="rId17"/>
    <p:sldId id="281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3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colarit&#233;\%5b2020%2001%20-%202023%2012%5d%20PhD\4.%20VVV\Other\G20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colarit&#233;\%5b2020%2001%20-%202023%2012%5d%20PhD\4.%20VVV\Other\G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750522800503598E-2"/>
          <c:y val="6.5828845002992215E-2"/>
          <c:w val="0.82045048981876056"/>
          <c:h val="0.758608134509502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WEOApr2021alla!$C$1684</c:f>
              <c:strCache>
                <c:ptCount val="1"/>
                <c:pt idx="0">
                  <c:v>Advanced economies growth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WEOApr2021alla!$D$1684:$X$1684</c:f>
              <c:numCache>
                <c:formatCode>0%</c:formatCode>
                <c:ptCount val="21"/>
                <c:pt idx="0">
                  <c:v>3.4124877926361652E-2</c:v>
                </c:pt>
                <c:pt idx="1">
                  <c:v>9.8119951725583743E-3</c:v>
                </c:pt>
                <c:pt idx="2">
                  <c:v>9.9655917324412702E-3</c:v>
                </c:pt>
                <c:pt idx="3">
                  <c:v>1.3951242934733266E-2</c:v>
                </c:pt>
                <c:pt idx="4">
                  <c:v>2.599949746100938E-2</c:v>
                </c:pt>
                <c:pt idx="5">
                  <c:v>2.1564147963735181E-2</c:v>
                </c:pt>
                <c:pt idx="6">
                  <c:v>2.4178642886388602E-2</c:v>
                </c:pt>
                <c:pt idx="7">
                  <c:v>1.9817597279092158E-2</c:v>
                </c:pt>
                <c:pt idx="8">
                  <c:v>-4.6094894118817731E-3</c:v>
                </c:pt>
                <c:pt idx="9">
                  <c:v>-3.9362420930028064E-2</c:v>
                </c:pt>
                <c:pt idx="10">
                  <c:v>2.4967053715729159E-2</c:v>
                </c:pt>
                <c:pt idx="11">
                  <c:v>1.1652354292742917E-2</c:v>
                </c:pt>
                <c:pt idx="12">
                  <c:v>6.3969094309515029E-3</c:v>
                </c:pt>
                <c:pt idx="13">
                  <c:v>9.1286829109848977E-3</c:v>
                </c:pt>
                <c:pt idx="14">
                  <c:v>1.5740725427009217E-2</c:v>
                </c:pt>
                <c:pt idx="15">
                  <c:v>1.8645585659682773E-2</c:v>
                </c:pt>
                <c:pt idx="16">
                  <c:v>1.2457861398069037E-2</c:v>
                </c:pt>
                <c:pt idx="17">
                  <c:v>2.0260211423046348E-2</c:v>
                </c:pt>
                <c:pt idx="18">
                  <c:v>1.8663191430731807E-2</c:v>
                </c:pt>
                <c:pt idx="19">
                  <c:v>1.2406199321439049E-2</c:v>
                </c:pt>
                <c:pt idx="20">
                  <c:v>-5.1074245444698074E-2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77-4F0D-9036-24E9473ED5A0}"/>
            </c:ext>
          </c:extLst>
        </c:ser>
        <c:ser>
          <c:idx val="1"/>
          <c:order val="1"/>
          <c:tx>
            <c:strRef>
              <c:f>WEOApr2021alla!$C$1685</c:f>
              <c:strCache>
                <c:ptCount val="1"/>
                <c:pt idx="0">
                  <c:v>Emerging market and developing economies growth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WEOApr2021alla!$D$1685:$X$1685</c:f>
              <c:numCache>
                <c:formatCode>0%</c:formatCode>
                <c:ptCount val="21"/>
                <c:pt idx="0">
                  <c:v>4.1546113400596996E-2</c:v>
                </c:pt>
                <c:pt idx="1">
                  <c:v>1.9685211259918844E-2</c:v>
                </c:pt>
                <c:pt idx="2">
                  <c:v>2.5306722471691634E-2</c:v>
                </c:pt>
                <c:pt idx="3">
                  <c:v>4.6830738392366289E-2</c:v>
                </c:pt>
                <c:pt idx="4">
                  <c:v>6.1628397897683262E-2</c:v>
                </c:pt>
                <c:pt idx="5">
                  <c:v>5.5343753473858559E-2</c:v>
                </c:pt>
                <c:pt idx="6">
                  <c:v>6.3305674530114375E-2</c:v>
                </c:pt>
                <c:pt idx="7">
                  <c:v>6.7182629709313657E-2</c:v>
                </c:pt>
                <c:pt idx="8">
                  <c:v>3.9668230768929114E-2</c:v>
                </c:pt>
                <c:pt idx="9">
                  <c:v>7.5891902767821762E-3</c:v>
                </c:pt>
                <c:pt idx="10">
                  <c:v>5.8581332800828667E-2</c:v>
                </c:pt>
                <c:pt idx="11">
                  <c:v>4.5859207270129154E-2</c:v>
                </c:pt>
                <c:pt idx="12">
                  <c:v>3.4704874419443588E-2</c:v>
                </c:pt>
                <c:pt idx="13">
                  <c:v>3.5255690917846527E-2</c:v>
                </c:pt>
                <c:pt idx="14">
                  <c:v>3.1421998556133035E-2</c:v>
                </c:pt>
                <c:pt idx="15">
                  <c:v>2.7965970263773343E-2</c:v>
                </c:pt>
                <c:pt idx="16">
                  <c:v>2.9907900104516827E-2</c:v>
                </c:pt>
                <c:pt idx="17">
                  <c:v>3.3591133598361633E-2</c:v>
                </c:pt>
                <c:pt idx="18">
                  <c:v>3.2248620020886243E-2</c:v>
                </c:pt>
                <c:pt idx="19">
                  <c:v>2.283603687585023E-2</c:v>
                </c:pt>
                <c:pt idx="20">
                  <c:v>-3.5380497321050863E-2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77-4F0D-9036-24E9473E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2628968"/>
        <c:axId val="1"/>
      </c:barChart>
      <c:lineChart>
        <c:grouping val="standard"/>
        <c:varyColors val="0"/>
        <c:ser>
          <c:idx val="2"/>
          <c:order val="2"/>
          <c:tx>
            <c:strRef>
              <c:f>WEOApr2021alla!$C$1686</c:f>
              <c:strCache>
                <c:ptCount val="1"/>
                <c:pt idx="0">
                  <c:v>GDP per capita Ratio (RHS)</c:v>
                </c:pt>
              </c:strCache>
            </c:strRef>
          </c:tx>
          <c:spPr>
            <a:ln w="28575">
              <a:solidFill>
                <a:sysClr val="windowText" lastClr="000000"/>
              </a:solidFill>
            </a:ln>
            <a:effectLst/>
          </c:spPr>
          <c:marker>
            <c:symbol val="none"/>
          </c:marker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WEOApr2021alla!$D$1686:$X$1686</c:f>
              <c:numCache>
                <c:formatCode>0%</c:formatCode>
                <c:ptCount val="21"/>
                <c:pt idx="0">
                  <c:v>0.13286873356519815</c:v>
                </c:pt>
                <c:pt idx="1">
                  <c:v>0.13416782856903495</c:v>
                </c:pt>
                <c:pt idx="2">
                  <c:v>0.13620580512578895</c:v>
                </c:pt>
                <c:pt idx="3">
                  <c:v>0.14062256400067785</c:v>
                </c:pt>
                <c:pt idx="4">
                  <c:v>0.14550582889927527</c:v>
                </c:pt>
                <c:pt idx="5">
                  <c:v>0.15031720516912406</c:v>
                </c:pt>
                <c:pt idx="6">
                  <c:v>0.15605982251825498</c:v>
                </c:pt>
                <c:pt idx="7">
                  <c:v>0.16330796039541387</c:v>
                </c:pt>
                <c:pt idx="8">
                  <c:v>0.17057234969465962</c:v>
                </c:pt>
                <c:pt idx="9">
                  <c:v>0.17890915310521241</c:v>
                </c:pt>
                <c:pt idx="10">
                  <c:v>0.1847765633615282</c:v>
                </c:pt>
                <c:pt idx="11">
                  <c:v>0.19102438625222201</c:v>
                </c:pt>
                <c:pt idx="12">
                  <c:v>0.19639752639931735</c:v>
                </c:pt>
                <c:pt idx="13">
                  <c:v>0.20148238805438479</c:v>
                </c:pt>
                <c:pt idx="14">
                  <c:v>0.20459292628397152</c:v>
                </c:pt>
                <c:pt idx="15">
                  <c:v>0.20646490686984731</c:v>
                </c:pt>
                <c:pt idx="16">
                  <c:v>0.21002339631791869</c:v>
                </c:pt>
                <c:pt idx="17">
                  <c:v>0.2127676036485216</c:v>
                </c:pt>
                <c:pt idx="18">
                  <c:v>0.21560518442102941</c:v>
                </c:pt>
                <c:pt idx="19">
                  <c:v>0.21782635518322679</c:v>
                </c:pt>
                <c:pt idx="20">
                  <c:v>0.22142886247795157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C77-4F0D-9036-24E9473E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9907472"/>
        <c:axId val="739912064"/>
      </c:lineChart>
      <c:catAx>
        <c:axId val="652628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652628968"/>
        <c:crosses val="autoZero"/>
        <c:crossBetween val="between"/>
      </c:valAx>
      <c:valAx>
        <c:axId val="73991206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ln>
            <a:noFill/>
          </a:ln>
        </c:spPr>
        <c:crossAx val="739907472"/>
        <c:crosses val="max"/>
        <c:crossBetween val="between"/>
      </c:valAx>
      <c:catAx>
        <c:axId val="7399074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991206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750522800503598E-2"/>
          <c:y val="6.5828845002992215E-2"/>
          <c:w val="0.8306086358107676"/>
          <c:h val="0.758608134509502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WEOApr2021alla!$C$1690</c:f>
              <c:strCache>
                <c:ptCount val="1"/>
                <c:pt idx="0">
                  <c:v>Lower middle income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WEOApr2021alla!$D$1690:$X$1690</c:f>
              <c:numCache>
                <c:formatCode>0%</c:formatCode>
                <c:ptCount val="21"/>
                <c:pt idx="0">
                  <c:v>2.6202805346078328E-2</c:v>
                </c:pt>
                <c:pt idx="1">
                  <c:v>2.2174774701068323E-2</c:v>
                </c:pt>
                <c:pt idx="2">
                  <c:v>3.1269555067706456E-2</c:v>
                </c:pt>
                <c:pt idx="3">
                  <c:v>4.6425890276846182E-2</c:v>
                </c:pt>
                <c:pt idx="4">
                  <c:v>4.8455535684948758E-2</c:v>
                </c:pt>
                <c:pt idx="5">
                  <c:v>4.3987362325851542E-2</c:v>
                </c:pt>
                <c:pt idx="6">
                  <c:v>4.7792345928117541E-2</c:v>
                </c:pt>
                <c:pt idx="7">
                  <c:v>5.2104181360197011E-2</c:v>
                </c:pt>
                <c:pt idx="8">
                  <c:v>2.4525610481314963E-2</c:v>
                </c:pt>
                <c:pt idx="9">
                  <c:v>2.8742516156252007E-2</c:v>
                </c:pt>
                <c:pt idx="10">
                  <c:v>4.9771264580619423E-2</c:v>
                </c:pt>
                <c:pt idx="11">
                  <c:v>3.2290577993681735E-2</c:v>
                </c:pt>
                <c:pt idx="12">
                  <c:v>2.512162187526501E-2</c:v>
                </c:pt>
                <c:pt idx="13">
                  <c:v>3.482692106542995E-2</c:v>
                </c:pt>
                <c:pt idx="14">
                  <c:v>4.0231801595558947E-2</c:v>
                </c:pt>
                <c:pt idx="15">
                  <c:v>3.4472863550113031E-2</c:v>
                </c:pt>
                <c:pt idx="16">
                  <c:v>4.5440042348338094E-2</c:v>
                </c:pt>
                <c:pt idx="17">
                  <c:v>3.6882006700702519E-2</c:v>
                </c:pt>
                <c:pt idx="18">
                  <c:v>2.9918031859641037E-2</c:v>
                </c:pt>
                <c:pt idx="19">
                  <c:v>1.8955695349734292E-2</c:v>
                </c:pt>
                <c:pt idx="20">
                  <c:v>-5.4448747989704449E-2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09-4FB3-ABC0-127E1609B6CD}"/>
            </c:ext>
          </c:extLst>
        </c:ser>
        <c:ser>
          <c:idx val="1"/>
          <c:order val="1"/>
          <c:tx>
            <c:strRef>
              <c:f>WEOApr2021alla!$C$1691</c:f>
              <c:strCache>
                <c:ptCount val="1"/>
                <c:pt idx="0">
                  <c:v>Upper middle income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WEOApr2021alla!$D$1691:$X$1691</c:f>
              <c:numCache>
                <c:formatCode>0%</c:formatCode>
                <c:ptCount val="21"/>
                <c:pt idx="0">
                  <c:v>5.3622851630092505E-2</c:v>
                </c:pt>
                <c:pt idx="1">
                  <c:v>2.3654940578663242E-2</c:v>
                </c:pt>
                <c:pt idx="2">
                  <c:v>3.7057049288863109E-2</c:v>
                </c:pt>
                <c:pt idx="3">
                  <c:v>4.5377750735546396E-2</c:v>
                </c:pt>
                <c:pt idx="4">
                  <c:v>7.1357045469016223E-2</c:v>
                </c:pt>
                <c:pt idx="5">
                  <c:v>6.3957006908829994E-2</c:v>
                </c:pt>
                <c:pt idx="6">
                  <c:v>7.5479755643475865E-2</c:v>
                </c:pt>
                <c:pt idx="7">
                  <c:v>8.2517622057429296E-2</c:v>
                </c:pt>
                <c:pt idx="8">
                  <c:v>5.4048221857968537E-2</c:v>
                </c:pt>
                <c:pt idx="9">
                  <c:v>9.5902800022518164E-3</c:v>
                </c:pt>
                <c:pt idx="10">
                  <c:v>7.1362054501537653E-2</c:v>
                </c:pt>
                <c:pt idx="11">
                  <c:v>5.7055278047838387E-2</c:v>
                </c:pt>
                <c:pt idx="12">
                  <c:v>4.7684838447296762E-2</c:v>
                </c:pt>
                <c:pt idx="13">
                  <c:v>4.4755461247555584E-2</c:v>
                </c:pt>
                <c:pt idx="14">
                  <c:v>3.5025711298234397E-2</c:v>
                </c:pt>
                <c:pt idx="15">
                  <c:v>2.8789924469419859E-2</c:v>
                </c:pt>
                <c:pt idx="16">
                  <c:v>2.9096746017298614E-2</c:v>
                </c:pt>
                <c:pt idx="17">
                  <c:v>4.0986689557274802E-2</c:v>
                </c:pt>
                <c:pt idx="18">
                  <c:v>3.8666360993751203E-2</c:v>
                </c:pt>
                <c:pt idx="19">
                  <c:v>3.1824565277283279E-2</c:v>
                </c:pt>
                <c:pt idx="20">
                  <c:v>-1.6464466789553711E-2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09-4FB3-ABC0-127E1609B6CD}"/>
            </c:ext>
          </c:extLst>
        </c:ser>
        <c:ser>
          <c:idx val="2"/>
          <c:order val="2"/>
          <c:tx>
            <c:strRef>
              <c:f>WEOApr2021alla!$C$1692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invertIfNegative val="0"/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WEOApr2021alla!$D$1692:$X$1692</c:f>
              <c:numCache>
                <c:formatCode>0%</c:formatCode>
                <c:ptCount val="21"/>
                <c:pt idx="0">
                  <c:v>3.400957862504117E-2</c:v>
                </c:pt>
                <c:pt idx="1">
                  <c:v>8.4296893132735917E-3</c:v>
                </c:pt>
                <c:pt idx="2">
                  <c:v>8.4181716912650195E-3</c:v>
                </c:pt>
                <c:pt idx="3">
                  <c:v>1.5295914222630991E-2</c:v>
                </c:pt>
                <c:pt idx="4">
                  <c:v>2.6082552570221962E-2</c:v>
                </c:pt>
                <c:pt idx="5">
                  <c:v>2.1369271004168633E-2</c:v>
                </c:pt>
                <c:pt idx="6">
                  <c:v>2.3529664771615E-2</c:v>
                </c:pt>
                <c:pt idx="7">
                  <c:v>1.9813093049269037E-2</c:v>
                </c:pt>
                <c:pt idx="8">
                  <c:v>-4.442011227764997E-3</c:v>
                </c:pt>
                <c:pt idx="9">
                  <c:v>-4.018304192681732E-2</c:v>
                </c:pt>
                <c:pt idx="10">
                  <c:v>2.3047192036554032E-2</c:v>
                </c:pt>
                <c:pt idx="11">
                  <c:v>1.3637360249496133E-2</c:v>
                </c:pt>
                <c:pt idx="12">
                  <c:v>6.8765344597414568E-3</c:v>
                </c:pt>
                <c:pt idx="13">
                  <c:v>8.5990100856083718E-3</c:v>
                </c:pt>
                <c:pt idx="14">
                  <c:v>1.447634582158952E-2</c:v>
                </c:pt>
                <c:pt idx="15">
                  <c:v>1.7944545837067283E-2</c:v>
                </c:pt>
                <c:pt idx="16">
                  <c:v>1.1441098955552009E-2</c:v>
                </c:pt>
                <c:pt idx="17">
                  <c:v>1.8739714549336428E-2</c:v>
                </c:pt>
                <c:pt idx="18">
                  <c:v>1.7372199320293547E-2</c:v>
                </c:pt>
                <c:pt idx="19">
                  <c:v>1.1858841560425049E-2</c:v>
                </c:pt>
                <c:pt idx="20">
                  <c:v>-5.0263524993828912E-2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09-4FB3-ABC0-127E1609B6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2628968"/>
        <c:axId val="1"/>
      </c:barChart>
      <c:lineChart>
        <c:grouping val="standard"/>
        <c:varyColors val="0"/>
        <c:ser>
          <c:idx val="3"/>
          <c:order val="3"/>
          <c:tx>
            <c:strRef>
              <c:f>WEOApr2021alla!$C$1693</c:f>
              <c:strCache>
                <c:ptCount val="1"/>
                <c:pt idx="0">
                  <c:v>Lower middle income convergence (RHS)</c:v>
                </c:pt>
              </c:strCache>
            </c:strRef>
          </c:tx>
          <c:spPr>
            <a:ln w="28575">
              <a:solidFill>
                <a:sysClr val="windowText" lastClr="000000"/>
              </a:solidFill>
            </a:ln>
          </c:spPr>
          <c:marker>
            <c:symbol val="none"/>
          </c:marker>
          <c:cat>
            <c:strRef>
              <c:f>WEOApr2021alla!$D$1683:$X$1683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strCache>
            </c:strRef>
          </c:cat>
          <c:val>
            <c:numRef>
              <c:f>WEOApr2021alla!$D$1693:$X$1693</c:f>
              <c:numCache>
                <c:formatCode>0%</c:formatCode>
                <c:ptCount val="21"/>
                <c:pt idx="0">
                  <c:v>3.4337794027768528E-2</c:v>
                </c:pt>
                <c:pt idx="1">
                  <c:v>3.480582458650941E-2</c:v>
                </c:pt>
                <c:pt idx="2">
                  <c:v>3.5594546233626852E-2</c:v>
                </c:pt>
                <c:pt idx="3">
                  <c:v>3.6685910195986396E-2</c:v>
                </c:pt>
                <c:pt idx="4">
                  <c:v>3.7485819762041524E-2</c:v>
                </c:pt>
                <c:pt idx="5">
                  <c:v>3.8315938425991944E-2</c:v>
                </c:pt>
                <c:pt idx="6">
                  <c:v>3.922421439418234E-2</c:v>
                </c:pt>
                <c:pt idx="7">
                  <c:v>4.046619940061344E-2</c:v>
                </c:pt>
                <c:pt idx="8">
                  <c:v>4.1643639157474599E-2</c:v>
                </c:pt>
                <c:pt idx="9">
                  <c:v>4.4634116711966869E-2</c:v>
                </c:pt>
                <c:pt idx="10">
                  <c:v>4.5800050583088094E-2</c:v>
                </c:pt>
                <c:pt idx="11">
                  <c:v>4.6642874999120648E-2</c:v>
                </c:pt>
                <c:pt idx="12">
                  <c:v>4.7488066343387016E-2</c:v>
                </c:pt>
                <c:pt idx="13">
                  <c:v>4.8722960254845939E-2</c:v>
                </c:pt>
                <c:pt idx="14">
                  <c:v>4.9959935422565854E-2</c:v>
                </c:pt>
                <c:pt idx="15">
                  <c:v>5.0771132544220832E-2</c:v>
                </c:pt>
                <c:pt idx="16">
                  <c:v>5.2477771579495444E-2</c:v>
                </c:pt>
                <c:pt idx="17">
                  <c:v>5.3412325371647376E-2</c:v>
                </c:pt>
                <c:pt idx="18">
                  <c:v>5.4070985093327924E-2</c:v>
                </c:pt>
                <c:pt idx="19">
                  <c:v>5.4450221662392738E-2</c:v>
                </c:pt>
                <c:pt idx="20">
                  <c:v>5.4210274765722807E-2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409-4FB3-ABC0-127E1609B6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652628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652628968"/>
        <c:crosses val="autoZero"/>
        <c:crossBetween val="between"/>
      </c:valAx>
      <c:catAx>
        <c:axId val="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3"/>
        <c:crosses val="max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DD2D5A-DE74-431B-8F7C-D5ACBA01DFDD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0E91C74-0A13-43CE-9C76-DA811FBC4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17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E005D-38C6-456B-975C-6A5ADEBCD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36FFFF-FD5A-4A00-A19E-E5248BF2A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8F42A-617E-4B0B-B4B4-7A401131E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D753-1EE4-4F05-AB38-1FD2F58AC3A7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42B28-F7E6-40F8-A179-5623764AA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14669-A8DC-4773-B3E5-560E23B83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03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E8132-577A-40A6-8D54-FF679AD3E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BC3FF0-060A-4B72-86A9-83CD3EEB5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C255-9FFB-4EC2-8B76-CBB9F8B66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894CD-ED09-4FEB-9823-7372E3E7F52E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45A09-6704-4877-8E24-C4C9555F5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F742F-A48F-4D38-A9C8-ED803AEC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8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62A884-1FE9-49DE-8503-BAE36209F8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3D0058-531C-4A43-B047-7BC17CE471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FBCD6-3C02-4594-8200-D1B3B50C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8177-37DB-42AF-AC4D-01229A052000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288E4-6F8F-462F-8F76-77959DD62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B078F-6545-429F-B801-54C255991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5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82588-911C-4767-B406-E64478FBE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DDC0E-B4E5-4E5E-AF67-7019B1760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FF490-86DD-46F1-9FB0-475DF1951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51AF-E79B-4F30-B96A-2BDED90F0115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52EF8-F61E-4132-8347-3BE24801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1F1E3-89C0-4113-868A-3010E7E16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3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68D0B-1D58-44A9-B3BA-2FB30CDAE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C0609-4805-4542-AECF-70BFFBA4E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E3157-2AE0-40DB-A2BB-3378D0FC3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8B38-D613-45BB-B4A6-5E66B90DE45F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E54E5-531D-4F9B-9693-FE3ED6C56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221C7-840A-474A-91B5-92C8CEAFE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D9490-B32B-45B3-91AF-A798A05DF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7137E-7DA6-4BFF-9FB7-5DC82F7266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40101A-B186-4977-B42E-533034386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2E23E-1BD7-49BC-BF7C-4A79D03A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255A-9589-458B-94D7-2A146A030CB0}" type="datetime1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01EE72-9312-4C3B-A5C7-7A571F800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29760-D722-49B4-82F0-483919212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3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BC2B0-9C16-4754-A712-783A596AB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01179-82B1-4451-8E4A-067994449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415C6-9495-4FE4-B968-EBB8F0D2E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899B8-D860-4C5B-A4F0-E7CCAA72C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A8FA97-7443-4E97-B466-74E88BF952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EDB0D1-41D1-401B-8A0B-69C57B1D6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6E367-4A94-492E-BCC9-F754C31DDD28}" type="datetime1">
              <a:rPr lang="en-US" smtClean="0"/>
              <a:t>9/5/2021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BEEA2B-444A-45C9-A820-CB7CF9E69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CDD9F5-DACA-4583-957A-947A69B35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7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7E006-C549-46D8-AB7B-14230FE12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428DA-6F7E-476D-A3B2-DB3A3BD57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580B-7B06-48E8-A160-48CE1F2DB613}" type="datetime1">
              <a:rPr lang="en-US" smtClean="0"/>
              <a:t>9/5/2021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F0A0A9-1A58-40AF-9E0A-828BFED87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1A04B-49AF-4DC2-97E5-CAC448D59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3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83852A-9E4D-4303-BDE1-5CA222668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E6CC-BBB7-478F-9BAC-8927E34A6617}" type="datetime1">
              <a:rPr lang="en-US" smtClean="0"/>
              <a:t>9/5/2021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AC0FEC-0F8B-40AD-A354-3AD4D349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08502-BA7C-4F81-A718-F4C92F46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8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447DE-0FBA-4932-ADF0-452575CE3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EB366-DE15-46BF-B10E-79DBE52A1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578B6-4564-416C-92C0-7B2C0A856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B08A0-855B-40C9-8320-72543F0CF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C16-16F6-40B4-8B97-8E0C0080B3F9}" type="datetime1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1A54F-A711-4999-B1B6-3DCF1E9E6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180552-C639-4EA4-9A1E-DE4147AA2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9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C9BEA-2718-421B-8A47-B7369EC5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FE416D-E7C1-4DFB-92B6-10F69B35D4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59ECCB-D10B-418B-984E-69DA0A6F9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44DA73-9074-4F6F-B49C-F8BD47413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58EE-7AC2-4FC6-9E22-02C96C09E808}" type="datetime1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2E580B-6FCA-4FB2-998D-05EB000C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F0DA89-1B1E-4446-B08C-1F4AA81CF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5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505EF2-6875-4CAF-9C0F-C537E7FF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FCF3C-88A3-4177-BD71-A9385CB93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5BE26-32B5-43F2-B0A3-E9196A3702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E0808-626E-44BE-87DA-A4C4E16CEB28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98729-3B07-4F4D-83F9-3F651FD9D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FDDBF-6496-451E-B21E-2B76A41E8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7D565-0BFE-4BEE-83E9-D9E0ED670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7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imf.org/en/Publications/WEO/Issues/2021/07/27/world-economic-outlook-update-july-202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arvard Kennedy School of Government announces scholarship to support  Tunisians | Education">
            <a:extLst>
              <a:ext uri="{FF2B5EF4-FFF2-40B4-BE49-F238E27FC236}">
                <a16:creationId xmlns:a16="http://schemas.microsoft.com/office/drawing/2014/main" id="{9EFD5D6C-1A1A-4007-A668-2E1F1E913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519" y="2813414"/>
            <a:ext cx="2789496" cy="178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2953ABBD-1F6D-4F8A-A74C-E7167AD2BF85}"/>
              </a:ext>
            </a:extLst>
          </p:cNvPr>
          <p:cNvSpPr txBox="1">
            <a:spLocks/>
          </p:cNvSpPr>
          <p:nvPr/>
        </p:nvSpPr>
        <p:spPr>
          <a:xfrm>
            <a:off x="275422" y="351173"/>
            <a:ext cx="11710929" cy="296490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300" dirty="0">
                <a:latin typeface="+mn-lt"/>
              </a:rPr>
              <a:t>Might the pandemic signal the end </a:t>
            </a:r>
            <a:br>
              <a:rPr lang="en-US" sz="5300" dirty="0">
                <a:latin typeface="+mn-lt"/>
              </a:rPr>
            </a:br>
            <a:r>
              <a:rPr lang="en-US" sz="5300" dirty="0">
                <a:latin typeface="+mn-lt"/>
              </a:rPr>
              <a:t>of global economic convergence?</a:t>
            </a:r>
            <a:br>
              <a:rPr lang="en-US" sz="4400" dirty="0">
                <a:latin typeface="+mn-lt"/>
              </a:rPr>
            </a:br>
            <a:br>
              <a:rPr lang="en-US" sz="4400" dirty="0">
                <a:latin typeface="+mn-lt"/>
              </a:rPr>
            </a:br>
            <a:r>
              <a:rPr lang="en-US" sz="5300" dirty="0">
                <a:latin typeface="+mn-lt"/>
              </a:rPr>
              <a:t>Jeffrey Frankel</a:t>
            </a:r>
            <a:br>
              <a:rPr lang="en-US" dirty="0">
                <a:latin typeface="+mn-lt"/>
              </a:rPr>
            </a:br>
            <a:r>
              <a:rPr lang="en-US" sz="3100" dirty="0" err="1">
                <a:latin typeface="+mn-lt"/>
              </a:rPr>
              <a:t>Harpel</a:t>
            </a:r>
            <a:r>
              <a:rPr lang="en-US" sz="3100" dirty="0">
                <a:latin typeface="+mn-lt"/>
              </a:rPr>
              <a:t> Professor of Capital Formation and Growth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BB2BF9F-AE40-46BB-8DA2-91B07C469341}"/>
              </a:ext>
            </a:extLst>
          </p:cNvPr>
          <p:cNvSpPr txBox="1">
            <a:spLocks/>
          </p:cNvSpPr>
          <p:nvPr/>
        </p:nvSpPr>
        <p:spPr>
          <a:xfrm>
            <a:off x="1039257" y="4638098"/>
            <a:ext cx="9999643" cy="2104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G20 Global Financial Stability Conference 2021 </a:t>
            </a:r>
          </a:p>
          <a:p>
            <a:r>
              <a:rPr lang="en-US" dirty="0"/>
              <a:t>Keynote address, Sept. 7, 10:10  (KST) = Sept. 6, 21:10 (EDT) </a:t>
            </a:r>
          </a:p>
          <a:p>
            <a:r>
              <a:rPr lang="en-US" sz="3200" dirty="0"/>
              <a:t>Seoul, Republic of Korea</a:t>
            </a:r>
          </a:p>
        </p:txBody>
      </p:sp>
    </p:spTree>
    <p:extLst>
      <p:ext uri="{BB962C8B-B14F-4D97-AF65-F5344CB8AC3E}">
        <p14:creationId xmlns:p14="http://schemas.microsoft.com/office/powerpoint/2010/main" val="856853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B6DE3-A357-4D33-8589-4B48ECE28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316" y="354108"/>
            <a:ext cx="1058262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Emerging Market portfolio flows rebounded too.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D2A9630-FDBE-4760-B0C1-E453C01241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4077" y="1943736"/>
            <a:ext cx="7557123" cy="42697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E24FE7-E947-45FA-8AA6-D463BC3CBA55}"/>
              </a:ext>
            </a:extLst>
          </p:cNvPr>
          <p:cNvSpPr txBox="1"/>
          <p:nvPr/>
        </p:nvSpPr>
        <p:spPr>
          <a:xfrm>
            <a:off x="4285568" y="6290630"/>
            <a:ext cx="3977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IMF </a:t>
            </a:r>
            <a:r>
              <a:rPr lang="en-US" i="1" dirty="0"/>
              <a:t>Financial Stability Report</a:t>
            </a:r>
            <a:r>
              <a:rPr lang="en-US" dirty="0"/>
              <a:t>, April 2021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C236C9-637F-4BD9-B05D-A37CD1E1A753}"/>
              </a:ext>
            </a:extLst>
          </p:cNvPr>
          <p:cNvSpPr/>
          <p:nvPr/>
        </p:nvSpPr>
        <p:spPr>
          <a:xfrm>
            <a:off x="9820457" y="1845192"/>
            <a:ext cx="1717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(Billions of $US)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F2953F9-57EE-4012-8253-ADFE329EA17F}"/>
              </a:ext>
            </a:extLst>
          </p:cNvPr>
          <p:cNvCxnSpPr>
            <a:cxnSpLocks/>
          </p:cNvCxnSpPr>
          <p:nvPr/>
        </p:nvCxnSpPr>
        <p:spPr>
          <a:xfrm flipV="1">
            <a:off x="3730604" y="3429001"/>
            <a:ext cx="2199685" cy="172689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5EE1BE8-F230-45FB-A6A2-90471395A29A}"/>
              </a:ext>
            </a:extLst>
          </p:cNvPr>
          <p:cNvCxnSpPr>
            <a:cxnSpLocks/>
          </p:cNvCxnSpPr>
          <p:nvPr/>
        </p:nvCxnSpPr>
        <p:spPr>
          <a:xfrm>
            <a:off x="2634874" y="3725714"/>
            <a:ext cx="504933" cy="15403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BADBB74-7964-443D-8D65-654FEC72E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8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55F14-044F-439B-944C-FDB7C2692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875" y="276989"/>
            <a:ext cx="11592627" cy="781109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+mn-lt"/>
              </a:rPr>
              <a:t>But government debt/GDP rose sharply in 2020, in both AEs &amp; EMs.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D54F839-ED88-4AE9-AABA-61C907C09B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3371" y="1453049"/>
            <a:ext cx="8405870" cy="44895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C90F4B6-DC6F-4E49-B97F-DCB6D9724F43}"/>
              </a:ext>
            </a:extLst>
          </p:cNvPr>
          <p:cNvSpPr/>
          <p:nvPr/>
        </p:nvSpPr>
        <p:spPr>
          <a:xfrm>
            <a:off x="2599984" y="6466900"/>
            <a:ext cx="79101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sz="1400" dirty="0"/>
              <a:t>General government bonds outstanding aggregated across countries, as a ratio to their combined GDP</a:t>
            </a:r>
            <a:r>
              <a:rPr lang="en-US" dirty="0"/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BABDADE-3624-447C-B101-CE96C7457A27}"/>
              </a:ext>
            </a:extLst>
          </p:cNvPr>
          <p:cNvSpPr txBox="1">
            <a:spLocks/>
          </p:cNvSpPr>
          <p:nvPr/>
        </p:nvSpPr>
        <p:spPr>
          <a:xfrm>
            <a:off x="1004966" y="5930723"/>
            <a:ext cx="10515600" cy="681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/>
              <a:t>Bank for International Settlements </a:t>
            </a:r>
            <a:r>
              <a:rPr lang="en-US" sz="1800" i="1" dirty="0"/>
              <a:t>Quarterly Review</a:t>
            </a:r>
            <a:r>
              <a:rPr lang="en-US" sz="1800" dirty="0"/>
              <a:t>, June 2021, p.21</a:t>
            </a:r>
          </a:p>
          <a:p>
            <a:pPr algn="ctr"/>
            <a:r>
              <a:rPr lang="en-US" sz="1400" dirty="0"/>
              <a:t>Data sources: ECB Securities Issues Statistics (SEC); </a:t>
            </a:r>
            <a:r>
              <a:rPr lang="en-US" sz="1400" dirty="0" err="1"/>
              <a:t>Dealogic</a:t>
            </a:r>
            <a:r>
              <a:rPr lang="en-US" sz="1400" dirty="0"/>
              <a:t>; Euroclear; Thomson Reuters; </a:t>
            </a:r>
            <a:r>
              <a:rPr lang="en-US" sz="1400" dirty="0" err="1"/>
              <a:t>Xtrakter</a:t>
            </a:r>
            <a:r>
              <a:rPr lang="en-US" sz="1400" dirty="0"/>
              <a:t> ltd; </a:t>
            </a:r>
            <a:r>
              <a:rPr lang="en-US" sz="1400" dirty="0" err="1"/>
              <a:t>natl</a:t>
            </a:r>
            <a:r>
              <a:rPr lang="en-US" sz="1400" dirty="0"/>
              <a:t> data; IMF WEO; BIS calculations.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BC5BEC3-96D9-47A9-8D5C-37699D1EE345}"/>
              </a:ext>
            </a:extLst>
          </p:cNvPr>
          <p:cNvCxnSpPr>
            <a:cxnSpLocks/>
          </p:cNvCxnSpPr>
          <p:nvPr/>
        </p:nvCxnSpPr>
        <p:spPr>
          <a:xfrm flipV="1">
            <a:off x="8857561" y="2194837"/>
            <a:ext cx="1175136" cy="150297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ECBE5CA-529D-4E7C-8153-06DCC809A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0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A9B61-1ACE-4E81-8AEB-6645E9620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647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0371E-0053-43A6-B398-8F8FE084D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702" y="1410349"/>
            <a:ext cx="10515600" cy="4943044"/>
          </a:xfrm>
        </p:spPr>
        <p:txBody>
          <a:bodyPr>
            <a:normAutofit/>
          </a:bodyPr>
          <a:lstStyle/>
          <a:p>
            <a:r>
              <a:rPr lang="en-US" dirty="0"/>
              <a:t>Governments were able to finance spending in response to pandemic.</a:t>
            </a:r>
          </a:p>
          <a:p>
            <a:pPr lvl="1"/>
            <a:r>
              <a:rPr lang="en-US" sz="2600" dirty="0"/>
              <a:t>Good.</a:t>
            </a:r>
            <a:br>
              <a:rPr lang="en-US" sz="800" dirty="0"/>
            </a:br>
            <a:endParaRPr lang="en-US" sz="800" dirty="0"/>
          </a:p>
          <a:p>
            <a:r>
              <a:rPr lang="en-US" dirty="0"/>
              <a:t>But I worry that high Debt/GDP now leaves EMDEs vulnerable.</a:t>
            </a:r>
          </a:p>
          <a:p>
            <a:pPr lvl="1"/>
            <a:r>
              <a:rPr lang="en-US" sz="2600" dirty="0"/>
              <a:t>Why, if interest is low?</a:t>
            </a:r>
          </a:p>
          <a:p>
            <a:pPr lvl="1"/>
            <a:r>
              <a:rPr lang="en-US" sz="2600" dirty="0"/>
              <a:t>Because debt sustainability is vulnerable to a rise in</a:t>
            </a:r>
            <a:r>
              <a:rPr lang="en-US" sz="2600" i="1" dirty="0"/>
              <a:t> </a:t>
            </a:r>
            <a:r>
              <a:rPr lang="en-US" sz="2600" dirty="0"/>
              <a:t>interest rates</a:t>
            </a:r>
            <a:r>
              <a:rPr lang="en-US" sz="2600" i="1" dirty="0"/>
              <a:t>,</a:t>
            </a:r>
          </a:p>
          <a:p>
            <a:pPr lvl="2"/>
            <a:r>
              <a:rPr lang="en-US" sz="2300" dirty="0"/>
              <a:t>whether from US interest rates, local risk premia, or both.</a:t>
            </a:r>
          </a:p>
          <a:p>
            <a:pPr lvl="2"/>
            <a:r>
              <a:rPr lang="en-US" sz="2300" dirty="0"/>
              <a:t>Why, then, do I downplay monetary cooperation, as </a:t>
            </a:r>
            <a:r>
              <a:rPr lang="en-US" sz="2300" dirty="0" err="1"/>
              <a:t>Rajan</a:t>
            </a:r>
            <a:r>
              <a:rPr lang="en-US" sz="2300" dirty="0"/>
              <a:t> urged in 2014?</a:t>
            </a:r>
            <a:br>
              <a:rPr lang="en-US" sz="800" dirty="0"/>
            </a:br>
            <a:endParaRPr lang="en-US" sz="800" dirty="0"/>
          </a:p>
          <a:p>
            <a:r>
              <a:rPr lang="en-US" dirty="0"/>
              <a:t>The financial situation must be judged particularly fragile if one sees </a:t>
            </a:r>
            <a:br>
              <a:rPr lang="en-US" dirty="0"/>
            </a:br>
            <a:r>
              <a:rPr lang="en-US" dirty="0"/>
              <a:t>a bubble component to today’s high prices for risky assets. </a:t>
            </a:r>
          </a:p>
          <a:p>
            <a:pPr lvl="1"/>
            <a:r>
              <a:rPr lang="en-US" sz="2600" dirty="0"/>
              <a:t>The Fed has the difficult job of letting some air out of the bubble,</a:t>
            </a:r>
          </a:p>
          <a:p>
            <a:pPr lvl="2"/>
            <a:r>
              <a:rPr lang="en-US" sz="2300" dirty="0"/>
              <a:t>without precipitating a financial crash.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37259E-5A08-476C-99AF-44CA63C9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6DACA6-7618-4BC5-9660-4F59B0590C8E}"/>
              </a:ext>
            </a:extLst>
          </p:cNvPr>
          <p:cNvSpPr txBox="1"/>
          <p:nvPr/>
        </p:nvSpPr>
        <p:spPr>
          <a:xfrm>
            <a:off x="512052" y="426421"/>
            <a:ext cx="109483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EM debt sustainability is vulnerable to a future rise interest rates.</a:t>
            </a:r>
          </a:p>
        </p:txBody>
      </p:sp>
    </p:spTree>
    <p:extLst>
      <p:ext uri="{BB962C8B-B14F-4D97-AF65-F5344CB8AC3E}">
        <p14:creationId xmlns:p14="http://schemas.microsoft.com/office/powerpoint/2010/main" val="197771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1461C-9BA9-442D-B724-418E2EF5D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725" y="0"/>
            <a:ext cx="1138042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+mn-lt"/>
              </a:rPr>
              <a:t>(2) Trade</a:t>
            </a:r>
            <a:r>
              <a:rPr lang="en-US" sz="3600" dirty="0">
                <a:latin typeface="+mn-lt"/>
              </a:rPr>
              <a:t>: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The upward global trend in trade/GDP stalled from 2008,</a:t>
            </a:r>
            <a:br>
              <a:rPr lang="en-US" sz="3600" dirty="0">
                <a:latin typeface="+mn-lt"/>
              </a:rPr>
            </a:br>
            <a:r>
              <a:rPr lang="en-US" sz="3200" dirty="0">
                <a:latin typeface="+mn-lt"/>
              </a:rPr>
              <a:t>even before Trump’s tariffs or the pandemic.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51B7AEA-A8B2-4985-94BA-5A6C9AB26F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0323" y="1325563"/>
            <a:ext cx="7470700" cy="52960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5DA1F8-005A-4B86-BD37-DC39AEB7E04E}"/>
              </a:ext>
            </a:extLst>
          </p:cNvPr>
          <p:cNvSpPr txBox="1"/>
          <p:nvPr/>
        </p:nvSpPr>
        <p:spPr>
          <a:xfrm>
            <a:off x="9782980" y="5783856"/>
            <a:ext cx="1850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Data source:</a:t>
            </a:r>
            <a:br>
              <a:rPr lang="en-US" dirty="0"/>
            </a:br>
            <a:r>
              <a:rPr lang="en-US" dirty="0"/>
              <a:t>World Bank, 2021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C1BD9E7-ABCF-48F0-AC95-59C8B73ACBA4}"/>
              </a:ext>
            </a:extLst>
          </p:cNvPr>
          <p:cNvCxnSpPr>
            <a:cxnSpLocks/>
          </p:cNvCxnSpPr>
          <p:nvPr/>
        </p:nvCxnSpPr>
        <p:spPr>
          <a:xfrm flipV="1">
            <a:off x="2963537" y="2546909"/>
            <a:ext cx="4891490" cy="196725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8778D45-9DE4-49E5-A1C8-83F60DFEB51E}"/>
              </a:ext>
            </a:extLst>
          </p:cNvPr>
          <p:cNvCxnSpPr>
            <a:cxnSpLocks/>
          </p:cNvCxnSpPr>
          <p:nvPr/>
        </p:nvCxnSpPr>
        <p:spPr>
          <a:xfrm>
            <a:off x="7855027" y="2546909"/>
            <a:ext cx="1498293" cy="14120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42EF4D2-0E1D-46C2-8D2F-4575F325B167}"/>
              </a:ext>
            </a:extLst>
          </p:cNvPr>
          <p:cNvCxnSpPr>
            <a:cxnSpLocks/>
          </p:cNvCxnSpPr>
          <p:nvPr/>
        </p:nvCxnSpPr>
        <p:spPr>
          <a:xfrm>
            <a:off x="7766892" y="1326979"/>
            <a:ext cx="88134" cy="4738355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441991E-1C24-4F1D-A4C9-97774355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8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658D5-C7DC-4930-ADED-BD8AB85DC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Four trade liberalization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7F14E-C587-4E4E-AACE-C1A3F9108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0663"/>
            <a:ext cx="10515600" cy="46640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E.g., US &amp; China should roll back trade barriers, </a:t>
            </a:r>
          </a:p>
          <a:p>
            <a:pPr lvl="1"/>
            <a:r>
              <a:rPr lang="en-US" dirty="0"/>
              <a:t>which they raised over the last four years.</a:t>
            </a:r>
            <a:br>
              <a:rPr lang="en-US" sz="800" dirty="0"/>
            </a:br>
            <a:endParaRPr lang="en-US" sz="8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Liberalize, in particular, trade in environmental goods</a:t>
            </a:r>
          </a:p>
          <a:p>
            <a:pPr lvl="1"/>
            <a:r>
              <a:rPr lang="en-US" dirty="0"/>
              <a:t>such as equipment for wind &amp; solar power.</a:t>
            </a:r>
            <a:br>
              <a:rPr lang="en-US" sz="800" dirty="0"/>
            </a:br>
            <a:endParaRPr lang="en-US" sz="8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Agree international rules guiding Carbon Border-Adjustment Taxes, </a:t>
            </a:r>
          </a:p>
          <a:p>
            <a:pPr lvl="1"/>
            <a:r>
              <a:rPr lang="en-US" dirty="0"/>
              <a:t>so that they can be used, but not mis-used,</a:t>
            </a:r>
          </a:p>
          <a:p>
            <a:pPr lvl="1"/>
            <a:r>
              <a:rPr lang="en-US" dirty="0"/>
              <a:t>working with the WTO.</a:t>
            </a:r>
            <a:br>
              <a:rPr lang="en-US" sz="800" dirty="0"/>
            </a:br>
            <a:endParaRPr lang="en-US" sz="8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Complete progress toward a global regime for corporate taxation</a:t>
            </a:r>
          </a:p>
          <a:p>
            <a:pPr lvl="1"/>
            <a:r>
              <a:rPr lang="en-US" dirty="0"/>
              <a:t>working with the OECD.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E65BD3-1FDA-4699-BA3A-EAE428CA7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5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2576C-06A3-44A4-B5AB-44A7604FB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04" y="33052"/>
            <a:ext cx="11049003" cy="1905917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(3)</a:t>
            </a:r>
            <a:r>
              <a:rPr lang="en-US" sz="3600" b="1" dirty="0">
                <a:latin typeface="+mn-lt"/>
              </a:rPr>
              <a:t> Vaccination </a:t>
            </a:r>
            <a:r>
              <a:rPr lang="en-US" sz="3600" dirty="0">
                <a:latin typeface="+mn-lt"/>
              </a:rPr>
              <a:t>in low-income &amp; lower-middle countries 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lags far behind the rich.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3AA1326-EE2E-4BAE-9B9F-065BB8217F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516" y="1116101"/>
            <a:ext cx="6200144" cy="567919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EDA2FDD-4566-4057-BFC0-4E88B62C43BB}"/>
              </a:ext>
            </a:extLst>
          </p:cNvPr>
          <p:cNvSpPr/>
          <p:nvPr/>
        </p:nvSpPr>
        <p:spPr>
          <a:xfrm>
            <a:off x="5334517" y="6356744"/>
            <a:ext cx="6200144" cy="63094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base"/>
            <a:r>
              <a:rPr lang="en-US" b="0" i="1" dirty="0">
                <a:solidFill>
                  <a:srgbClr val="0D0D0D"/>
                </a:solidFill>
                <a:effectLst/>
                <a:latin typeface="var(--ds-type-system-serif)"/>
              </a:rPr>
              <a:t>The Economist</a:t>
            </a:r>
            <a:r>
              <a:rPr lang="en-US" b="0" i="0" dirty="0">
                <a:solidFill>
                  <a:srgbClr val="0D0D0D"/>
                </a:solidFill>
                <a:effectLst/>
                <a:latin typeface="var(--ds-type-system-serif)"/>
              </a:rPr>
              <a:t>, July 31, 2021.</a:t>
            </a:r>
            <a:br>
              <a:rPr lang="en-US" b="0" i="0" dirty="0">
                <a:solidFill>
                  <a:srgbClr val="0D0D0D"/>
                </a:solidFill>
                <a:effectLst/>
                <a:latin typeface="var(--ds-type-system-serif)"/>
              </a:rPr>
            </a:br>
            <a:r>
              <a:rPr lang="en-US" sz="1100" dirty="0">
                <a:solidFill>
                  <a:srgbClr val="0D0D0D"/>
                </a:solidFill>
                <a:latin typeface="var(--ds-type-system-serif)"/>
              </a:rPr>
              <a:t>“The pandemic has exacerbated existing political discontent”                    </a:t>
            </a:r>
            <a:br>
              <a:rPr lang="en-US" b="0" i="0" dirty="0">
                <a:solidFill>
                  <a:srgbClr val="0D0D0D"/>
                </a:solidFill>
                <a:effectLst/>
                <a:latin typeface="var(--ds-type-system-serif)"/>
              </a:rPr>
            </a:br>
            <a:r>
              <a:rPr lang="en-US" sz="600" b="0" i="0" dirty="0">
                <a:solidFill>
                  <a:srgbClr val="0D0D0D"/>
                </a:solidFill>
                <a:effectLst/>
                <a:latin typeface="var(--ds-type-system-serif)"/>
              </a:rPr>
              <a:t>www.economist.com/international/2021/07/31/the-pandemic-has-exacerbated-existing-political-discontent</a:t>
            </a:r>
            <a:endParaRPr lang="en-US" sz="600" b="1" i="0" dirty="0">
              <a:solidFill>
                <a:srgbClr val="0D0D0D"/>
              </a:solidFill>
              <a:effectLst/>
              <a:latin typeface="MiloT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E6452D-0D45-4965-8A60-68D37C4679A5}"/>
              </a:ext>
            </a:extLst>
          </p:cNvPr>
          <p:cNvSpPr/>
          <p:nvPr/>
        </p:nvSpPr>
        <p:spPr>
          <a:xfrm>
            <a:off x="242371" y="1872869"/>
            <a:ext cx="5092143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/>
              <a:t>The US &amp; other rich countries should make vaccines more extensively available to lower-income countries.</a:t>
            </a:r>
            <a:br>
              <a:rPr lang="en-US" sz="800" dirty="0"/>
            </a:br>
            <a:r>
              <a:rPr lang="en-US" sz="800" dirty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/>
              <a:t>It is ridiculous to chase after vaccine skeptics at home, trying to coax them into accepting the benefits </a:t>
            </a:r>
            <a:br>
              <a:rPr lang="en-US" sz="2300" dirty="0"/>
            </a:br>
            <a:r>
              <a:rPr lang="en-US" sz="2300" dirty="0"/>
              <a:t>of this scientific miracle, </a:t>
            </a:r>
            <a:br>
              <a:rPr lang="en-US" sz="2300" dirty="0"/>
            </a:br>
            <a:r>
              <a:rPr lang="en-US" sz="2300" dirty="0"/>
              <a:t>without also doing more to bring vaccines where most needed.</a:t>
            </a:r>
            <a:br>
              <a:rPr lang="en-US" sz="800" dirty="0"/>
            </a:b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/>
              <a:t>Agarwal &amp; Gopinath of the IMF </a:t>
            </a:r>
            <a:br>
              <a:rPr lang="en-US" sz="2300" dirty="0"/>
            </a:br>
            <a:r>
              <a:rPr lang="en-US" sz="2300" dirty="0"/>
              <a:t>have proposed a plan of action: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Estimated cost/benefit ≈$50b/$9,000b.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36DDCBF-B97D-48A2-9BD9-3786DBC4469B}"/>
              </a:ext>
            </a:extLst>
          </p:cNvPr>
          <p:cNvCxnSpPr>
            <a:cxnSpLocks/>
          </p:cNvCxnSpPr>
          <p:nvPr/>
        </p:nvCxnSpPr>
        <p:spPr>
          <a:xfrm flipV="1">
            <a:off x="7921128" y="3294044"/>
            <a:ext cx="2379643" cy="162498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A7FB5EE-8BA0-4349-BBE4-C6EB35A38E3F}"/>
              </a:ext>
            </a:extLst>
          </p:cNvPr>
          <p:cNvCxnSpPr>
            <a:cxnSpLocks/>
          </p:cNvCxnSpPr>
          <p:nvPr/>
        </p:nvCxnSpPr>
        <p:spPr>
          <a:xfrm flipV="1">
            <a:off x="8174516" y="5552501"/>
            <a:ext cx="2258457" cy="7711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344DE21A-F7C6-405D-9AD3-2A0B576BB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97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AF569-538D-4063-A2F9-847CFB858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240"/>
            <a:ext cx="10515600" cy="21923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So long as this coronavirus runs wild anywhere, </a:t>
            </a:r>
          </a:p>
          <a:p>
            <a:pPr marL="0" indent="0" algn="ctr">
              <a:buNone/>
            </a:pPr>
            <a:r>
              <a:rPr lang="en-US" sz="3600" dirty="0"/>
              <a:t>it is a danger to everyone everywhere.  </a:t>
            </a:r>
            <a:br>
              <a:rPr lang="en-US" sz="1200" dirty="0"/>
            </a:br>
            <a:endParaRPr lang="en-US" sz="1200" dirty="0"/>
          </a:p>
          <a:p>
            <a:pPr marL="0" indent="0" algn="ctr">
              <a:buNone/>
            </a:pPr>
            <a:r>
              <a:rPr lang="en-US" sz="3600" dirty="0"/>
              <a:t>That is international interdependence.</a:t>
            </a:r>
          </a:p>
        </p:txBody>
      </p:sp>
      <p:pic>
        <p:nvPicPr>
          <p:cNvPr id="1026" name="Picture 2" descr="Harvard Kennedy School of Government announces scholarship to support  Tunisians | Education">
            <a:extLst>
              <a:ext uri="{FF2B5EF4-FFF2-40B4-BE49-F238E27FC236}">
                <a16:creationId xmlns:a16="http://schemas.microsoft.com/office/drawing/2014/main" id="{640B13AE-F1DF-49CC-A195-26F80DE217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4768" y="4357037"/>
            <a:ext cx="3948170" cy="252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5FB4E6-38DB-4611-B8FC-8F6E70F22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16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ED6F3C-CF82-4BFE-8096-0791D48A64F4}"/>
              </a:ext>
            </a:extLst>
          </p:cNvPr>
          <p:cNvSpPr/>
          <p:nvPr/>
        </p:nvSpPr>
        <p:spPr>
          <a:xfrm>
            <a:off x="4516916" y="4357037"/>
            <a:ext cx="31838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Jeffrey Frankel</a:t>
            </a:r>
          </a:p>
        </p:txBody>
      </p:sp>
    </p:spTree>
    <p:extLst>
      <p:ext uri="{BB962C8B-B14F-4D97-AF65-F5344CB8AC3E}">
        <p14:creationId xmlns:p14="http://schemas.microsoft.com/office/powerpoint/2010/main" val="323982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6740119-95C3-4425-8DBB-980296D354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7717886"/>
              </p:ext>
            </p:extLst>
          </p:nvPr>
        </p:nvGraphicFramePr>
        <p:xfrm>
          <a:off x="1154430" y="1325880"/>
          <a:ext cx="9441570" cy="5190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91914F4-CD9F-4421-AF64-BBE896756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388" y="198304"/>
            <a:ext cx="11468559" cy="117880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Appendix graph</a:t>
            </a:r>
            <a:br>
              <a:rPr lang="en-US" sz="700" b="1" dirty="0">
                <a:latin typeface="+mn-lt"/>
              </a:rPr>
            </a:br>
            <a:br>
              <a:rPr lang="en-US" sz="700" dirty="0">
                <a:latin typeface="+mn-lt"/>
              </a:rPr>
            </a:br>
            <a:r>
              <a:rPr lang="en-US" sz="3200" dirty="0">
                <a:latin typeface="+mn-lt"/>
              </a:rPr>
              <a:t> For low-income countries, convergence went into reverse in 2020</a:t>
            </a:r>
            <a:r>
              <a:rPr lang="en-US" sz="3200" dirty="0"/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6642E6-8862-46E9-83DD-F2591D1E2167}"/>
              </a:ext>
            </a:extLst>
          </p:cNvPr>
          <p:cNvSpPr/>
          <p:nvPr/>
        </p:nvSpPr>
        <p:spPr>
          <a:xfrm>
            <a:off x="7475714" y="6516351"/>
            <a:ext cx="37625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5F6368"/>
                </a:solidFill>
                <a:latin typeface="Roboto"/>
              </a:rPr>
              <a:t>Data source: World Bank</a:t>
            </a:r>
            <a:endParaRPr lang="en-US" sz="14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7EFAB8E-D180-4915-A658-BBDF97DD02D4}"/>
              </a:ext>
            </a:extLst>
          </p:cNvPr>
          <p:cNvCxnSpPr>
            <a:cxnSpLocks/>
          </p:cNvCxnSpPr>
          <p:nvPr/>
        </p:nvCxnSpPr>
        <p:spPr>
          <a:xfrm>
            <a:off x="9390050" y="2027102"/>
            <a:ext cx="547167" cy="7711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91354E3-94B6-431B-A76C-3B54708B76DF}"/>
              </a:ext>
            </a:extLst>
          </p:cNvPr>
          <p:cNvSpPr txBox="1"/>
          <p:nvPr/>
        </p:nvSpPr>
        <p:spPr>
          <a:xfrm>
            <a:off x="342435" y="2886421"/>
            <a:ext cx="1232971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/>
              <a:t>Growth in GDP/ capita</a:t>
            </a:r>
          </a:p>
          <a:p>
            <a:endParaRPr lang="en-US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CADBCC-20CE-49D9-B4F5-2476B2DFEDDD}"/>
              </a:ext>
            </a:extLst>
          </p:cNvPr>
          <p:cNvSpPr txBox="1"/>
          <p:nvPr/>
        </p:nvSpPr>
        <p:spPr>
          <a:xfrm>
            <a:off x="10432084" y="1915093"/>
            <a:ext cx="1483131" cy="35086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/>
              <a:t>Level of GDP/ capita       in lower-income countries relative    to AEs</a:t>
            </a:r>
          </a:p>
          <a:p>
            <a:endParaRPr lang="en-US" sz="2200" dirty="0"/>
          </a:p>
          <a:p>
            <a:endParaRPr lang="en-US" sz="2400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37D24368-4475-4238-98CC-FD1F35819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17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A3BAA3E-72A1-435C-A81D-3B6CF31C3C4E}"/>
              </a:ext>
            </a:extLst>
          </p:cNvPr>
          <p:cNvSpPr/>
          <p:nvPr/>
        </p:nvSpPr>
        <p:spPr>
          <a:xfrm>
            <a:off x="9448146" y="2709466"/>
            <a:ext cx="450922" cy="25177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6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00CC491-6619-4B69-BF68-F6C198A3E2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959852"/>
              </p:ext>
            </p:extLst>
          </p:nvPr>
        </p:nvGraphicFramePr>
        <p:xfrm>
          <a:off x="838200" y="1096969"/>
          <a:ext cx="10681773" cy="4317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9105">
                  <a:extLst>
                    <a:ext uri="{9D8B030D-6E8A-4147-A177-3AD203B41FA5}">
                      <a16:colId xmlns:a16="http://schemas.microsoft.com/office/drawing/2014/main" val="814581078"/>
                    </a:ext>
                  </a:extLst>
                </a:gridCol>
                <a:gridCol w="4292668">
                  <a:extLst>
                    <a:ext uri="{9D8B030D-6E8A-4147-A177-3AD203B41FA5}">
                      <a16:colId xmlns:a16="http://schemas.microsoft.com/office/drawing/2014/main" val="2665166793"/>
                    </a:ext>
                  </a:extLst>
                </a:gridCol>
              </a:tblGrid>
              <a:tr h="1696712">
                <a:tc>
                  <a:txBody>
                    <a:bodyPr/>
                    <a:lstStyle/>
                    <a:p>
                      <a:endParaRPr lang="en-US" sz="3200" dirty="0"/>
                    </a:p>
                    <a:p>
                      <a:r>
                        <a:rPr lang="en-US" sz="3200" dirty="0"/>
                        <a:t> The world economy did better than </a:t>
                      </a:r>
                      <a:br>
                        <a:rPr lang="en-US" sz="3200" dirty="0"/>
                      </a:br>
                      <a:r>
                        <a:rPr lang="en-US" sz="3200" dirty="0"/>
                        <a:t> expected, in the 1</a:t>
                      </a:r>
                      <a:r>
                        <a:rPr lang="en-US" sz="3200" baseline="30000" dirty="0"/>
                        <a:t>st</a:t>
                      </a:r>
                      <a:r>
                        <a:rPr lang="en-US" sz="3200" dirty="0"/>
                        <a:t> half of 2021,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  <a:p>
                      <a:r>
                        <a:rPr lang="en-US" sz="3200" dirty="0"/>
                        <a:t> But downside risks </a:t>
                      </a:r>
                      <a:br>
                        <a:rPr lang="en-US" sz="3200" dirty="0"/>
                      </a:br>
                      <a:r>
                        <a:rPr lang="en-US" sz="3200" dirty="0"/>
                        <a:t> are evident: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109845"/>
                  </a:ext>
                </a:extLst>
              </a:tr>
              <a:tr h="640980">
                <a:tc>
                  <a:txBody>
                    <a:bodyPr/>
                    <a:lstStyle/>
                    <a:p>
                      <a:r>
                        <a:rPr lang="en-US" sz="3200" dirty="0"/>
                        <a:t>  due to monetary &amp; fiscal stimulus</a:t>
                      </a:r>
                      <a:br>
                        <a:rPr lang="en-US" sz="3200" dirty="0"/>
                      </a:b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The “everything bubble” might burst;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329996"/>
                  </a:ext>
                </a:extLst>
              </a:tr>
              <a:tr h="1168846">
                <a:tc>
                  <a:txBody>
                    <a:bodyPr/>
                    <a:lstStyle/>
                    <a:p>
                      <a:r>
                        <a:rPr lang="en-US" sz="3200" dirty="0"/>
                        <a:t>  and the miraculous scientific  </a:t>
                      </a:r>
                      <a:br>
                        <a:rPr lang="en-US" sz="3200" dirty="0"/>
                      </a:br>
                      <a:r>
                        <a:rPr lang="en-US" sz="3200" dirty="0"/>
                        <a:t>  accomplishment of the vaccines.</a:t>
                      </a:r>
                      <a:br>
                        <a:rPr lang="en-US" sz="3200" dirty="0"/>
                      </a:b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and vaccination is slower than it should be.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64434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9FF37-FC4B-43DC-9CA7-4A0E006D0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2</a:t>
            </a:fld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8BE3427-B666-44DC-A8B2-C49C505A397E}"/>
              </a:ext>
            </a:extLst>
          </p:cNvPr>
          <p:cNvSpPr/>
          <p:nvPr/>
        </p:nvSpPr>
        <p:spPr>
          <a:xfrm>
            <a:off x="816164" y="1492921"/>
            <a:ext cx="6310846" cy="3536418"/>
          </a:xfrm>
          <a:prstGeom prst="roundRect">
            <a:avLst/>
          </a:prstGeom>
          <a:noFill/>
          <a:ln w="1016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1DA85AA-9629-4050-A980-23E26C060296}"/>
              </a:ext>
            </a:extLst>
          </p:cNvPr>
          <p:cNvSpPr/>
          <p:nvPr/>
        </p:nvSpPr>
        <p:spPr>
          <a:xfrm>
            <a:off x="7182919" y="1502100"/>
            <a:ext cx="4392963" cy="3536418"/>
          </a:xfrm>
          <a:prstGeom prst="roundRect">
            <a:avLst/>
          </a:prstGeom>
          <a:noFill/>
          <a:ln w="101600">
            <a:solidFill>
              <a:srgbClr val="D523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A146FBF-3306-4F31-850C-C08E04745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AE517D7-9D30-4038-A528-3B43B909BB37}"/>
              </a:ext>
            </a:extLst>
          </p:cNvPr>
          <p:cNvSpPr txBox="1">
            <a:spLocks/>
          </p:cNvSpPr>
          <p:nvPr/>
        </p:nvSpPr>
        <p:spPr>
          <a:xfrm>
            <a:off x="838200" y="316514"/>
            <a:ext cx="10714822" cy="112215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1600" b="1" dirty="0">
                <a:latin typeface="+mn-lt"/>
              </a:rPr>
            </a:br>
            <a:r>
              <a:rPr lang="en-US" sz="3600" b="1" dirty="0">
                <a:latin typeface="+mn-lt"/>
              </a:rPr>
              <a:t>Summary of global outlook</a:t>
            </a:r>
          </a:p>
          <a:p>
            <a:endParaRPr lang="en-US" sz="2400" b="1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149E7E-4C05-4D2F-95C4-9E697F873DD4}"/>
              </a:ext>
            </a:extLst>
          </p:cNvPr>
          <p:cNvSpPr txBox="1"/>
          <p:nvPr/>
        </p:nvSpPr>
        <p:spPr>
          <a:xfrm>
            <a:off x="827181" y="5152071"/>
            <a:ext cx="10648724" cy="126188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pPr algn="ctr"/>
            <a:r>
              <a:rPr lang="en-US" sz="3200" dirty="0"/>
              <a:t>Divergence:  The downside is worse </a:t>
            </a:r>
            <a:br>
              <a:rPr lang="en-US" sz="3200" dirty="0"/>
            </a:br>
            <a:r>
              <a:rPr lang="en-US" sz="3200" dirty="0"/>
              <a:t>for Emerging Market and Developing Economies (EMDEs).</a:t>
            </a:r>
          </a:p>
        </p:txBody>
      </p:sp>
    </p:spTree>
    <p:extLst>
      <p:ext uri="{BB962C8B-B14F-4D97-AF65-F5344CB8AC3E}">
        <p14:creationId xmlns:p14="http://schemas.microsoft.com/office/powerpoint/2010/main" val="154568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7021B884-8085-4CB0-9E0E-0F2315ACEF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4738197"/>
              </p:ext>
            </p:extLst>
          </p:nvPr>
        </p:nvGraphicFramePr>
        <p:xfrm>
          <a:off x="1234440" y="1040130"/>
          <a:ext cx="9132570" cy="5088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EE059AA2-A002-4954-B4A4-4AC5B3E84080}"/>
              </a:ext>
            </a:extLst>
          </p:cNvPr>
          <p:cNvSpPr txBox="1">
            <a:spLocks/>
          </p:cNvSpPr>
          <p:nvPr/>
        </p:nvSpPr>
        <p:spPr>
          <a:xfrm>
            <a:off x="264403" y="6147412"/>
            <a:ext cx="6067817" cy="67531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But convergence slowed, 2013-2020;</a:t>
            </a:r>
            <a:endParaRPr lang="en-US" sz="3000" dirty="0">
              <a:latin typeface="+mn-lt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E2C4CBA-6416-4D9A-BF96-04CE99FAA48C}"/>
              </a:ext>
            </a:extLst>
          </p:cNvPr>
          <p:cNvCxnSpPr/>
          <p:nvPr/>
        </p:nvCxnSpPr>
        <p:spPr>
          <a:xfrm>
            <a:off x="6720290" y="1762699"/>
            <a:ext cx="0" cy="336014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5BA4D618-E15B-4221-8A4F-69421EDC0B1C}"/>
              </a:ext>
            </a:extLst>
          </p:cNvPr>
          <p:cNvSpPr txBox="1">
            <a:spLocks/>
          </p:cNvSpPr>
          <p:nvPr/>
        </p:nvSpPr>
        <p:spPr>
          <a:xfrm>
            <a:off x="877309" y="-22034"/>
            <a:ext cx="10589035" cy="125647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+mn-lt"/>
              </a:rPr>
              <a:t>Convergence</a:t>
            </a:r>
            <a:r>
              <a:rPr lang="en-US" sz="3600" dirty="0">
                <a:latin typeface="+mn-lt"/>
              </a:rPr>
              <a:t>: EMDEs grew faster than AEs, 2000-2013.</a:t>
            </a:r>
            <a:endParaRPr lang="en-US" sz="3200" dirty="0">
              <a:latin typeface="+mn-lt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52A260E-E74D-44B0-8CB6-BB297BDECE08}"/>
              </a:ext>
            </a:extLst>
          </p:cNvPr>
          <p:cNvCxnSpPr>
            <a:cxnSpLocks/>
          </p:cNvCxnSpPr>
          <p:nvPr/>
        </p:nvCxnSpPr>
        <p:spPr>
          <a:xfrm flipV="1">
            <a:off x="4120308" y="2280493"/>
            <a:ext cx="2091849" cy="627960"/>
          </a:xfrm>
          <a:prstGeom prst="straightConnector1">
            <a:avLst/>
          </a:prstGeom>
          <a:ln w="1016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7E28D1-F7B2-4C7D-BEE2-63AB10D0AC4D}"/>
              </a:ext>
            </a:extLst>
          </p:cNvPr>
          <p:cNvCxnSpPr>
            <a:cxnSpLocks/>
          </p:cNvCxnSpPr>
          <p:nvPr/>
        </p:nvCxnSpPr>
        <p:spPr>
          <a:xfrm flipV="1">
            <a:off x="6923690" y="1839817"/>
            <a:ext cx="2363529" cy="24763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67F1B6E-32E7-4A53-882B-232EF2E3A204}"/>
              </a:ext>
            </a:extLst>
          </p:cNvPr>
          <p:cNvSpPr/>
          <p:nvPr/>
        </p:nvSpPr>
        <p:spPr>
          <a:xfrm>
            <a:off x="4972055" y="2248590"/>
            <a:ext cx="660194" cy="2517720"/>
          </a:xfrm>
          <a:prstGeom prst="roundRect">
            <a:avLst/>
          </a:prstGeom>
          <a:noFill/>
          <a:ln w="381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CBE9E3-1EEB-419D-9AD1-7039E784D5B3}"/>
              </a:ext>
            </a:extLst>
          </p:cNvPr>
          <p:cNvSpPr txBox="1"/>
          <p:nvPr/>
        </p:nvSpPr>
        <p:spPr>
          <a:xfrm>
            <a:off x="518707" y="2390658"/>
            <a:ext cx="1232971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/>
              <a:t>Growth in GDP/ capita</a:t>
            </a:r>
          </a:p>
          <a:p>
            <a:endParaRPr lang="en-US" sz="2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2684C8-144A-49DF-92FB-AA0D4ED34BDA}"/>
              </a:ext>
            </a:extLst>
          </p:cNvPr>
          <p:cNvSpPr txBox="1"/>
          <p:nvPr/>
        </p:nvSpPr>
        <p:spPr>
          <a:xfrm>
            <a:off x="10024455" y="1738823"/>
            <a:ext cx="1468881" cy="28315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/>
              <a:t>Level of GDP/ capita in EMDEs relative to Advanced Economies</a:t>
            </a:r>
          </a:p>
          <a:p>
            <a:endParaRPr lang="en-US" sz="2400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36783B3E-6556-4236-A601-0BFA072EC9CB}"/>
              </a:ext>
            </a:extLst>
          </p:cNvPr>
          <p:cNvSpPr txBox="1">
            <a:spLocks/>
          </p:cNvSpPr>
          <p:nvPr/>
        </p:nvSpPr>
        <p:spPr>
          <a:xfrm>
            <a:off x="2122169" y="936019"/>
            <a:ext cx="7647965" cy="58205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rgbClr val="00B050"/>
                </a:solidFill>
                <a:latin typeface="+mn-lt"/>
              </a:rPr>
              <a:t>They survived the 2008-09 GFC relatively well</a:t>
            </a:r>
            <a:r>
              <a:rPr lang="en-US" sz="3200" b="1" dirty="0">
                <a:solidFill>
                  <a:srgbClr val="00B050"/>
                </a:solidFill>
                <a:latin typeface="+mn-lt"/>
              </a:rPr>
              <a:t>.</a:t>
            </a:r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4B7A37D6-9F25-4B47-936D-05171C997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3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3A12008-8161-4DDC-B14A-0B7F73812B19}"/>
              </a:ext>
            </a:extLst>
          </p:cNvPr>
          <p:cNvSpPr/>
          <p:nvPr/>
        </p:nvSpPr>
        <p:spPr>
          <a:xfrm>
            <a:off x="10050040" y="5853731"/>
            <a:ext cx="19413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5F6368"/>
                </a:solidFill>
                <a:latin typeface="Roboto"/>
              </a:rPr>
              <a:t>Data source: IMF</a:t>
            </a:r>
            <a:endParaRPr lang="en-US" sz="1400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7D7F684-BCC4-4918-86CA-D5051C1EB0D2}"/>
              </a:ext>
            </a:extLst>
          </p:cNvPr>
          <p:cNvSpPr/>
          <p:nvPr/>
        </p:nvSpPr>
        <p:spPr>
          <a:xfrm>
            <a:off x="9224528" y="2544211"/>
            <a:ext cx="545615" cy="25177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898146-F824-4F1C-891B-229B6957480D}"/>
              </a:ext>
            </a:extLst>
          </p:cNvPr>
          <p:cNvSpPr txBox="1"/>
          <p:nvPr/>
        </p:nvSpPr>
        <p:spPr>
          <a:xfrm>
            <a:off x="2930488" y="1922197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EMDEs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2DA3CC-610E-45F2-A06A-03CF4947305C}"/>
              </a:ext>
            </a:extLst>
          </p:cNvPr>
          <p:cNvSpPr txBox="1"/>
          <p:nvPr/>
        </p:nvSpPr>
        <p:spPr>
          <a:xfrm>
            <a:off x="4933720" y="4233905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AEs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029451F-7B17-4EB5-B2E7-AF43A9029305}"/>
              </a:ext>
            </a:extLst>
          </p:cNvPr>
          <p:cNvSpPr txBox="1">
            <a:spLocks/>
          </p:cNvSpPr>
          <p:nvPr/>
        </p:nvSpPr>
        <p:spPr>
          <a:xfrm>
            <a:off x="6212157" y="6139792"/>
            <a:ext cx="5922920" cy="67531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reversed for poor countries in 2020</a:t>
            </a:r>
            <a:r>
              <a:rPr lang="en-US" sz="30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508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  <p:bldP spid="14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A3725-1F3E-450C-899E-73D1EC1CC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388" y="782197"/>
            <a:ext cx="11843131" cy="5871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n-lt"/>
              </a:rPr>
              <a:t>marked up AEs, esp.</a:t>
            </a:r>
            <a:r>
              <a:rPr lang="en-US" sz="800" dirty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US (7.0%), while marking down EMs &amp; esp. low-income countries (3.9%).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CB03C6-0B5E-46C1-AE0C-9731BD1BB9AC}"/>
              </a:ext>
            </a:extLst>
          </p:cNvPr>
          <p:cNvSpPr/>
          <p:nvPr/>
        </p:nvSpPr>
        <p:spPr>
          <a:xfrm>
            <a:off x="638979" y="6114358"/>
            <a:ext cx="4594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1" u="none" strike="noStrike" dirty="0">
                <a:solidFill>
                  <a:srgbClr val="3979A6"/>
                </a:solidFill>
                <a:effectLst/>
                <a:latin typeface="MuseoSans-300"/>
                <a:hlinkClick r:id="rId2"/>
              </a:rPr>
              <a:t>World Economic Outlook Update: Fault Lines Widen in the Global Recovery</a:t>
            </a:r>
            <a:r>
              <a:rPr lang="en-US" b="0" i="0" u="none" strike="noStrike" dirty="0">
                <a:solidFill>
                  <a:srgbClr val="3979A6"/>
                </a:solidFill>
                <a:effectLst/>
                <a:latin typeface="MuseoSans-300"/>
              </a:rPr>
              <a:t>, </a:t>
            </a:r>
            <a:r>
              <a:rPr lang="en-US" b="0" i="0" u="none" strike="noStrike" dirty="0">
                <a:solidFill>
                  <a:srgbClr val="2C2825"/>
                </a:solidFill>
                <a:effectLst/>
                <a:latin typeface="MuseoSlab-500"/>
                <a:hlinkClick r:id="rId2"/>
              </a:rPr>
              <a:t>July 27, 2021</a:t>
            </a:r>
            <a:endParaRPr lang="en-US" b="0" i="0" dirty="0">
              <a:solidFill>
                <a:srgbClr val="A2A09B"/>
              </a:solidFill>
              <a:effectLst/>
              <a:latin typeface="MuseoSlab-50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E486DF-947F-47F3-9CA7-734AA840EE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73" y="1214503"/>
            <a:ext cx="5627590" cy="4861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6BF0AB0-1340-4002-ADC1-7C488D8966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967" y="1513694"/>
            <a:ext cx="5128159" cy="5878623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25B9AC1-7214-42A1-AFCF-9590DE802A76}"/>
              </a:ext>
            </a:extLst>
          </p:cNvPr>
          <p:cNvSpPr/>
          <p:nvPr/>
        </p:nvSpPr>
        <p:spPr>
          <a:xfrm>
            <a:off x="4625652" y="3397569"/>
            <a:ext cx="755703" cy="48334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DFF1BED-74CA-4FA4-A5CB-9CC445CB3918}"/>
              </a:ext>
            </a:extLst>
          </p:cNvPr>
          <p:cNvSpPr/>
          <p:nvPr/>
        </p:nvSpPr>
        <p:spPr>
          <a:xfrm>
            <a:off x="10242423" y="5605215"/>
            <a:ext cx="755703" cy="272833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261BA5-404B-4005-8E18-6B2EFC6DD700}"/>
              </a:ext>
            </a:extLst>
          </p:cNvPr>
          <p:cNvSpPr txBox="1"/>
          <p:nvPr/>
        </p:nvSpPr>
        <p:spPr>
          <a:xfrm>
            <a:off x="9562642" y="1277955"/>
            <a:ext cx="19928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2020      2021      2022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CA1FEB4-FBBA-446D-A75F-1F660340E090}"/>
              </a:ext>
            </a:extLst>
          </p:cNvPr>
          <p:cNvSpPr txBox="1">
            <a:spLocks/>
          </p:cNvSpPr>
          <p:nvPr/>
        </p:nvSpPr>
        <p:spPr>
          <a:xfrm>
            <a:off x="662897" y="10442"/>
            <a:ext cx="10438100" cy="940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>
                <a:latin typeface="+mn-lt"/>
              </a:rPr>
              <a:t>Growth projections: </a:t>
            </a:r>
            <a:r>
              <a:rPr lang="en-US" sz="3400" dirty="0">
                <a:latin typeface="+mn-lt"/>
              </a:rPr>
              <a:t> The latest IMF </a:t>
            </a:r>
            <a:r>
              <a:rPr lang="en-US" sz="3400" i="1" dirty="0">
                <a:latin typeface="+mn-lt"/>
              </a:rPr>
              <a:t>WEO</a:t>
            </a:r>
            <a:r>
              <a:rPr lang="en-US" sz="3400" dirty="0">
                <a:latin typeface="+mn-lt"/>
              </a:rPr>
              <a:t> update for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539B7-6842-492C-897D-29B6B1626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85F3C-BDFC-4926-AFC4-29732067F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Why did EMDE growth slow, after 2013?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Even before the pandemic.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234DC-AE41-4A9E-A48B-6FFBFB937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490" y="2148143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Some possible explanations:</a:t>
            </a:r>
            <a:br>
              <a:rPr lang="en-US" sz="1200" dirty="0"/>
            </a:br>
            <a:endParaRPr lang="en-US" sz="1200" dirty="0"/>
          </a:p>
          <a:p>
            <a:r>
              <a:rPr lang="en-US" sz="3200" dirty="0"/>
              <a:t>Global trade had slowed.</a:t>
            </a:r>
          </a:p>
          <a:p>
            <a:r>
              <a:rPr lang="en-US" sz="3200" dirty="0"/>
              <a:t>Commodity prices fell on world markets in 2014, in dollars.</a:t>
            </a:r>
          </a:p>
          <a:p>
            <a:r>
              <a:rPr lang="en-US" sz="3200" dirty="0"/>
              <a:t>China slowed after 2010,</a:t>
            </a:r>
          </a:p>
          <a:p>
            <a:pPr lvl="1"/>
            <a:r>
              <a:rPr lang="en-US" sz="2800" dirty="0"/>
              <a:t>perhaps due to diminishing returns to capital</a:t>
            </a:r>
          </a:p>
          <a:p>
            <a:pPr lvl="1"/>
            <a:r>
              <a:rPr lang="en-US" sz="2800" dirty="0"/>
              <a:t>or the Lewis turning point in rural-urban migration.</a:t>
            </a:r>
          </a:p>
          <a:p>
            <a:r>
              <a:rPr lang="en-US" sz="3200" dirty="0"/>
              <a:t>EMs more vulnerable to sudden stops in portfolio inflows?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2E40A3-A762-4FE2-95B5-4DAE6399C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49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A20E5-4FC5-403D-BA15-806202546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Vulnerability to sudden stops of portfolio inflows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CB8EB7-41DD-424E-8C57-11E55A380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56634" cy="4667250"/>
          </a:xfrm>
        </p:spPr>
        <p:txBody>
          <a:bodyPr>
            <a:normAutofit/>
          </a:bodyPr>
          <a:lstStyle/>
          <a:p>
            <a:r>
              <a:rPr lang="en-US" sz="3200" dirty="0"/>
              <a:t>Reforms made some EMs less vulnerable in 2000-2010.</a:t>
            </a:r>
            <a:br>
              <a:rPr lang="en-US" sz="800" dirty="0"/>
            </a:br>
            <a:endParaRPr lang="en-US" sz="800" dirty="0"/>
          </a:p>
          <a:p>
            <a:pPr lvl="1"/>
            <a:r>
              <a:rPr lang="en-US" sz="2800" dirty="0"/>
              <a:t>Fiscal policy became less pro-cyclical.</a:t>
            </a:r>
            <a:br>
              <a:rPr lang="en-US" sz="800" dirty="0"/>
            </a:br>
            <a:endParaRPr lang="en-US" sz="800" dirty="0"/>
          </a:p>
          <a:p>
            <a:pPr lvl="1"/>
            <a:r>
              <a:rPr lang="en-US" sz="2800" dirty="0"/>
              <a:t>Capital inflows were used to build reserves, </a:t>
            </a:r>
          </a:p>
          <a:p>
            <a:pPr lvl="2"/>
            <a:r>
              <a:rPr lang="en-US" sz="2400" dirty="0"/>
              <a:t>rather than to run current account deficits.</a:t>
            </a:r>
            <a:br>
              <a:rPr lang="en-US" sz="800" dirty="0"/>
            </a:br>
            <a:endParaRPr lang="en-US" sz="800" dirty="0"/>
          </a:p>
          <a:p>
            <a:pPr lvl="1"/>
            <a:r>
              <a:rPr lang="en-US" sz="2800" dirty="0"/>
              <a:t>The $-denominated share of inflows was reduced</a:t>
            </a:r>
          </a:p>
          <a:p>
            <a:pPr lvl="2"/>
            <a:r>
              <a:rPr lang="en-US" sz="2400" dirty="0"/>
              <a:t>especially in the case of public debt.</a:t>
            </a:r>
            <a:br>
              <a:rPr lang="en-US" sz="2400" dirty="0"/>
            </a:br>
            <a:endParaRPr lang="en-US" sz="2400" dirty="0"/>
          </a:p>
          <a:p>
            <a:r>
              <a:rPr lang="en-US" sz="3200" dirty="0"/>
              <a:t>But some backsliding followed. </a:t>
            </a:r>
          </a:p>
          <a:p>
            <a:pPr lvl="2"/>
            <a:endParaRPr lang="en-US" sz="2400" dirty="0"/>
          </a:p>
          <a:p>
            <a:endParaRPr lang="en-US" sz="3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005628-C79C-4E83-B54C-87D0BA9C6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65B37-6685-4591-A744-85C1BE72D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853"/>
            <a:ext cx="10515600" cy="1325563"/>
          </a:xfrm>
        </p:spPr>
        <p:txBody>
          <a:bodyPr/>
          <a:lstStyle/>
          <a:p>
            <a:r>
              <a:rPr lang="en-US" sz="3600" b="1" dirty="0"/>
              <a:t>Dangers, looking forward,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68902-5339-44C4-BBFE-5FAEE7C0C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2382"/>
            <a:ext cx="10773578" cy="5249941"/>
          </a:xfrm>
        </p:spPr>
        <p:txBody>
          <a:bodyPr>
            <a:normAutofit/>
          </a:bodyPr>
          <a:lstStyle/>
          <a:p>
            <a:r>
              <a:rPr lang="en-US" dirty="0"/>
              <a:t>even leaving aside the effects of climate change, </a:t>
            </a:r>
          </a:p>
          <a:p>
            <a:pPr lvl="1"/>
            <a:r>
              <a:rPr lang="en-US" dirty="0"/>
              <a:t>which are arriving faster than was expected</a:t>
            </a:r>
          </a:p>
          <a:p>
            <a:pPr lvl="1"/>
            <a:r>
              <a:rPr lang="en-US" dirty="0"/>
              <a:t>and which will hit middle-latitude countries especially hard.</a:t>
            </a:r>
            <a:br>
              <a:rPr lang="en-US" sz="1000" dirty="0"/>
            </a:br>
            <a:endParaRPr lang="en-US" sz="1000" dirty="0"/>
          </a:p>
          <a:p>
            <a:r>
              <a:rPr lang="en-US" dirty="0"/>
              <a:t>(1) The pandemic could halt catch-up in developing countries’ incomes.</a:t>
            </a:r>
            <a:br>
              <a:rPr lang="en-US" sz="1200" dirty="0"/>
            </a:br>
            <a:r>
              <a:rPr lang="en-US" sz="1200" dirty="0"/>
              <a:t> </a:t>
            </a:r>
          </a:p>
          <a:p>
            <a:r>
              <a:rPr lang="en-US" dirty="0"/>
              <a:t>(2) EM debt crises could return</a:t>
            </a:r>
          </a:p>
          <a:p>
            <a:pPr lvl="1"/>
            <a:r>
              <a:rPr lang="en-US" dirty="0"/>
              <a:t>especially when the Fed signals an increase in interest rates.</a:t>
            </a:r>
          </a:p>
          <a:p>
            <a:pPr lvl="1"/>
            <a:r>
              <a:rPr lang="en-US" dirty="0"/>
              <a:t>As in 1982, 1994, 1997, 2013, 2015, 2018….</a:t>
            </a:r>
            <a:endParaRPr lang="en-US" sz="1200" dirty="0"/>
          </a:p>
          <a:p>
            <a:endParaRPr lang="en-US" sz="1200" dirty="0"/>
          </a:p>
          <a:p>
            <a:r>
              <a:rPr lang="en-US" dirty="0"/>
              <a:t>(3) The world could lose the race between vaccination &amp; new variants,</a:t>
            </a:r>
          </a:p>
          <a:p>
            <a:pPr lvl="1"/>
            <a:r>
              <a:rPr lang="en-US" dirty="0"/>
              <a:t>due to vaccine skepticism</a:t>
            </a:r>
          </a:p>
          <a:p>
            <a:pPr lvl="1"/>
            <a:r>
              <a:rPr lang="en-US" dirty="0"/>
              <a:t>&amp; lack of availability in lower income countries.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1001A4-B527-40D4-9430-50EFE07C5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5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CE40A-FF2F-46E7-B7BC-CDF95F7B1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4108"/>
            <a:ext cx="10123583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International cooperation in such bodies as the G20 is more important than ever.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041A1-A875-472F-8CC1-B965697F2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8553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By “cooperation,” I am not referring here to coordinated setting</a:t>
            </a:r>
            <a:br>
              <a:rPr lang="en-US" dirty="0"/>
            </a:br>
            <a:r>
              <a:rPr lang="en-US" dirty="0"/>
              <a:t>of national monetary or fiscal policies.  </a:t>
            </a:r>
          </a:p>
          <a:p>
            <a:pPr lvl="1"/>
            <a:r>
              <a:rPr lang="en-US" dirty="0"/>
              <a:t>Countries can mostly move in the right directions on their own.</a:t>
            </a:r>
            <a:br>
              <a:rPr lang="en-US" sz="1200" dirty="0"/>
            </a:br>
            <a:endParaRPr lang="en-US" sz="1200" dirty="0"/>
          </a:p>
          <a:p>
            <a:pPr lvl="0"/>
            <a:r>
              <a:rPr lang="en-US" dirty="0"/>
              <a:t>But, rather, </a:t>
            </a:r>
            <a:endParaRPr lang="en-US" sz="2000" dirty="0"/>
          </a:p>
          <a:p>
            <a:pPr lvl="1"/>
            <a:r>
              <a:rPr lang="en-US" sz="2600" dirty="0"/>
              <a:t>(1) initiatives to enhance </a:t>
            </a:r>
            <a:r>
              <a:rPr lang="en-US" sz="2600" b="1" dirty="0"/>
              <a:t>financial stability</a:t>
            </a:r>
            <a:r>
              <a:rPr lang="en-US" sz="2600" dirty="0"/>
              <a:t>, to reduce likelihood and severity of new EMDE financial crises.</a:t>
            </a:r>
          </a:p>
          <a:p>
            <a:pPr lvl="2"/>
            <a:r>
              <a:rPr lang="en-US" dirty="0"/>
              <a:t>Like the Debt Service Suspension Initiative, </a:t>
            </a:r>
          </a:p>
          <a:p>
            <a:pPr lvl="2"/>
            <a:r>
              <a:rPr lang="en-US" dirty="0"/>
              <a:t>And new SDR allocation by the IMF in August;</a:t>
            </a:r>
          </a:p>
          <a:p>
            <a:pPr lvl="2"/>
            <a:r>
              <a:rPr lang="en-US" dirty="0"/>
              <a:t>But much more is needed.</a:t>
            </a:r>
            <a:br>
              <a:rPr lang="en-US" sz="800" dirty="0"/>
            </a:br>
            <a:endParaRPr lang="en-US" sz="800" dirty="0"/>
          </a:p>
          <a:p>
            <a:pPr lvl="1"/>
            <a:r>
              <a:rPr lang="en-US" sz="2600" dirty="0"/>
              <a:t>(2) Good old-fashioned </a:t>
            </a:r>
            <a:r>
              <a:rPr lang="en-US" sz="2600" b="1" dirty="0"/>
              <a:t>trade liberalization</a:t>
            </a:r>
            <a:r>
              <a:rPr lang="en-US" sz="2600" dirty="0"/>
              <a:t>.</a:t>
            </a:r>
            <a:br>
              <a:rPr lang="en-US" sz="900" dirty="0"/>
            </a:br>
            <a:r>
              <a:rPr lang="en-US" sz="900" dirty="0"/>
              <a:t> </a:t>
            </a:r>
          </a:p>
          <a:p>
            <a:pPr lvl="1"/>
            <a:r>
              <a:rPr lang="en-US" sz="2600" dirty="0"/>
              <a:t>(3) </a:t>
            </a:r>
            <a:r>
              <a:rPr lang="en-US" sz="2600" b="1" dirty="0"/>
              <a:t>Vaccination</a:t>
            </a:r>
            <a:r>
              <a:rPr lang="en-US" sz="2600" dirty="0"/>
              <a:t> worldwide.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F981E-6692-49E0-A1BB-D20BD209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638A5-48C6-4967-AD17-323D130D2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944" y="152958"/>
            <a:ext cx="11026969" cy="139540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(1) </a:t>
            </a:r>
            <a:r>
              <a:rPr lang="en-US" sz="3200" b="1" dirty="0">
                <a:latin typeface="+mn-lt"/>
              </a:rPr>
              <a:t>Financial stability:  </a:t>
            </a:r>
            <a:r>
              <a:rPr lang="en-US" sz="3200" dirty="0">
                <a:latin typeface="+mn-lt"/>
              </a:rPr>
              <a:t>Despite the Covid-19 shock in March 2020, market sentiment recovered after aggressive easing by the FRB</a:t>
            </a:r>
            <a:r>
              <a:rPr lang="en-US" sz="3200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C2C5EA-6F07-48E1-8B7D-FB84FF373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259" y="2005071"/>
            <a:ext cx="8469396" cy="496860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EC31654-CD06-429A-84A3-184B69C95727}"/>
              </a:ext>
            </a:extLst>
          </p:cNvPr>
          <p:cNvSpPr/>
          <p:nvPr/>
        </p:nvSpPr>
        <p:spPr>
          <a:xfrm>
            <a:off x="3841563" y="1480421"/>
            <a:ext cx="355674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>
                <a:latin typeface="Montserrat"/>
                <a:ea typeface="Calibri" panose="020F0502020204030204" pitchFamily="34" charset="0"/>
                <a:cs typeface="Segoe UI Historic" panose="020B0502040204020203" pitchFamily="34" charset="0"/>
              </a:rPr>
              <a:t>EM interest rate spreads</a:t>
            </a:r>
            <a:endParaRPr lang="en-US" sz="2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8E0DB0-53D3-4C69-BF0B-165C2BFA6240}"/>
              </a:ext>
            </a:extLst>
          </p:cNvPr>
          <p:cNvSpPr/>
          <p:nvPr/>
        </p:nvSpPr>
        <p:spPr>
          <a:xfrm>
            <a:off x="10066909" y="2649424"/>
            <a:ext cx="184800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Emerging Market </a:t>
            </a:r>
            <a:br>
              <a:rPr lang="en-US" dirty="0"/>
            </a:br>
            <a:r>
              <a:rPr lang="en-US" dirty="0"/>
              <a:t>Hard Currency </a:t>
            </a:r>
            <a:br>
              <a:rPr lang="en-US" dirty="0"/>
            </a:br>
            <a:r>
              <a:rPr lang="en-US" dirty="0"/>
              <a:t>Credit Spreads </a:t>
            </a:r>
            <a:br>
              <a:rPr lang="en-US" dirty="0"/>
            </a:br>
            <a:r>
              <a:rPr lang="en-US" dirty="0"/>
              <a:t>(Basis points)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C3B2ED-6B06-441A-A804-C0C8F252881B}"/>
              </a:ext>
            </a:extLst>
          </p:cNvPr>
          <p:cNvSpPr txBox="1"/>
          <p:nvPr/>
        </p:nvSpPr>
        <p:spPr>
          <a:xfrm>
            <a:off x="9907849" y="4770303"/>
            <a:ext cx="22143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IMF </a:t>
            </a:r>
            <a:r>
              <a:rPr lang="en-US" i="1" dirty="0"/>
              <a:t>Financial </a:t>
            </a:r>
          </a:p>
          <a:p>
            <a:pPr algn="ctr"/>
            <a:r>
              <a:rPr lang="en-US" i="1" dirty="0"/>
              <a:t>Stability Report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April 2021, Fig.2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4205E1F-3726-4D94-8F6F-679E89CBB6EE}"/>
              </a:ext>
            </a:extLst>
          </p:cNvPr>
          <p:cNvCxnSpPr>
            <a:cxnSpLocks/>
          </p:cNvCxnSpPr>
          <p:nvPr/>
        </p:nvCxnSpPr>
        <p:spPr>
          <a:xfrm>
            <a:off x="3667890" y="2170746"/>
            <a:ext cx="4604490" cy="189447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389D065-C1DA-4B2E-AEF6-0E3E176A43AD}"/>
              </a:ext>
            </a:extLst>
          </p:cNvPr>
          <p:cNvCxnSpPr>
            <a:cxnSpLocks/>
          </p:cNvCxnSpPr>
          <p:nvPr/>
        </p:nvCxnSpPr>
        <p:spPr>
          <a:xfrm flipV="1">
            <a:off x="2622012" y="2357610"/>
            <a:ext cx="401253" cy="218620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BEF2E28-B0F4-437E-9922-3EE24C28249F}"/>
              </a:ext>
            </a:extLst>
          </p:cNvPr>
          <p:cNvCxnSpPr>
            <a:cxnSpLocks/>
          </p:cNvCxnSpPr>
          <p:nvPr/>
        </p:nvCxnSpPr>
        <p:spPr>
          <a:xfrm flipV="1">
            <a:off x="2655238" y="4616061"/>
            <a:ext cx="368027" cy="92542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4F47F17-ED8D-4176-858B-FF1A0E713C1E}"/>
              </a:ext>
            </a:extLst>
          </p:cNvPr>
          <p:cNvCxnSpPr>
            <a:cxnSpLocks/>
          </p:cNvCxnSpPr>
          <p:nvPr/>
        </p:nvCxnSpPr>
        <p:spPr>
          <a:xfrm>
            <a:off x="3797495" y="4858439"/>
            <a:ext cx="4625090" cy="846211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C5C06201-9A20-49AA-803E-E87A02C2C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D565-0BFE-4BEE-83E9-D9E0ED670EF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36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24017</TotalTime>
  <Words>1201</Words>
  <Application>Microsoft Office PowerPoint</Application>
  <PresentationFormat>Widescreen</PresentationFormat>
  <Paragraphs>132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MiloTE</vt:lpstr>
      <vt:lpstr>Montserrat</vt:lpstr>
      <vt:lpstr>MuseoSans-300</vt:lpstr>
      <vt:lpstr>MuseoSlab-500</vt:lpstr>
      <vt:lpstr>Roboto</vt:lpstr>
      <vt:lpstr>var(--ds-type-system-serif)</vt:lpstr>
      <vt:lpstr>Office Theme</vt:lpstr>
      <vt:lpstr>PowerPoint Presentation</vt:lpstr>
      <vt:lpstr>PowerPoint Presentation</vt:lpstr>
      <vt:lpstr>PowerPoint Presentation</vt:lpstr>
      <vt:lpstr>marked up AEs, esp. US (7.0%), while marking down EMs &amp; esp. low-income countries (3.9%).</vt:lpstr>
      <vt:lpstr>Why did EMDE growth slow, after 2013? Even before the pandemic.</vt:lpstr>
      <vt:lpstr>Vulnerability to sudden stops of portfolio inflows</vt:lpstr>
      <vt:lpstr>Dangers, looking forward, </vt:lpstr>
      <vt:lpstr>International cooperation in such bodies as the G20 is more important than ever.</vt:lpstr>
      <vt:lpstr>(1) Financial stability:  Despite the Covid-19 shock in March 2020, market sentiment recovered after aggressive easing by the FRB.</vt:lpstr>
      <vt:lpstr>Emerging Market portfolio flows rebounded too.</vt:lpstr>
      <vt:lpstr>But government debt/GDP rose sharply in 2020, in both AEs &amp; EMs.</vt:lpstr>
      <vt:lpstr> </vt:lpstr>
      <vt:lpstr>(2) Trade: The upward global trend in trade/GDP stalled from 2008, even before Trump’s tariffs or the pandemic.</vt:lpstr>
      <vt:lpstr>Four trade liberalization ideas</vt:lpstr>
      <vt:lpstr>(3) Vaccination in low-income &amp; lower-middle countries  lags far behind the rich.</vt:lpstr>
      <vt:lpstr>PowerPoint Presentation</vt:lpstr>
      <vt:lpstr>Appendix graph   For low-income countries, convergence went into reverse in 2020.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Frankel, Jeffrey A.</dc:creator>
  <cp:lastModifiedBy>Frankel, Jeffrey A.</cp:lastModifiedBy>
  <cp:revision>103</cp:revision>
  <cp:lastPrinted>2021-09-04T18:46:24Z</cp:lastPrinted>
  <dcterms:created xsi:type="dcterms:W3CDTF">2021-08-04T17:21:43Z</dcterms:created>
  <dcterms:modified xsi:type="dcterms:W3CDTF">2021-09-06T20:56:08Z</dcterms:modified>
</cp:coreProperties>
</file>