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1" r:id="rId4"/>
    <p:sldId id="258" r:id="rId5"/>
    <p:sldId id="262" r:id="rId6"/>
    <p:sldId id="259" r:id="rId7"/>
    <p:sldId id="260" r:id="rId8"/>
    <p:sldId id="266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2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060AC-1E36-4206-AB9C-1642ED2BE477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70FBBD-AB3B-4026-9D2F-F4640E92E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056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63115-1D42-4446-A0DB-986A158E0D3A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7E115-2303-4B4F-835F-F91CBDBD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76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40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397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275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429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15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386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355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467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779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177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28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576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534400" cy="3124200"/>
          </a:xfrm>
        </p:spPr>
        <p:txBody>
          <a:bodyPr>
            <a:normAutofit fontScale="90000"/>
          </a:bodyPr>
          <a:lstStyle/>
          <a:p>
            <a:r>
              <a:rPr lang="en-US" sz="5300" dirty="0" smtClean="0"/>
              <a:t>Chinese surpluses &amp; </a:t>
            </a:r>
            <a:br>
              <a:rPr lang="en-US" sz="5300" dirty="0" smtClean="0"/>
            </a:br>
            <a:r>
              <a:rPr lang="en-US" sz="5300" dirty="0" smtClean="0"/>
              <a:t>currency valuation, 2004-2017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dirty="0" smtClean="0"/>
              <a:t>Jeffrey Frankel, </a:t>
            </a:r>
            <a:br>
              <a:rPr lang="en-US" dirty="0" smtClean="0"/>
            </a:br>
            <a:r>
              <a:rPr lang="en-US" sz="3600" dirty="0" smtClean="0"/>
              <a:t>Harpel Professor of Capital Formation &amp; Growth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Harvard Kennedy School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4495800"/>
            <a:ext cx="8382000" cy="1676400"/>
          </a:xfrm>
        </p:spPr>
        <p:txBody>
          <a:bodyPr>
            <a:noAutofit/>
          </a:bodyPr>
          <a:lstStyle/>
          <a:p>
            <a:r>
              <a:rPr lang="en-US" sz="3600" dirty="0"/>
              <a:t>2017 NJIT Economic/Bubble Conference; </a:t>
            </a:r>
            <a:r>
              <a:rPr lang="en-US" sz="3600" dirty="0" err="1" smtClean="0"/>
              <a:t>Leir</a:t>
            </a:r>
            <a:r>
              <a:rPr lang="en-US" sz="3600" dirty="0" smtClean="0"/>
              <a:t> </a:t>
            </a:r>
            <a:r>
              <a:rPr lang="en-US" sz="3600" dirty="0"/>
              <a:t>Retreat Center, Fri., 11/3-Sat. </a:t>
            </a:r>
            <a:r>
              <a:rPr lang="en-US" sz="3600" dirty="0" smtClean="0"/>
              <a:t>11/4</a:t>
            </a:r>
          </a:p>
          <a:p>
            <a:r>
              <a:rPr lang="en-US" sz="3600" dirty="0" smtClean="0"/>
              <a:t>Session 4: The China Problem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7998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362200"/>
            <a:ext cx="9060303" cy="4444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1000" y="3124200"/>
            <a:ext cx="609600" cy="2667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400800" y="4312920"/>
            <a:ext cx="1219200" cy="640080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09600" y="4312920"/>
            <a:ext cx="6629400" cy="0"/>
          </a:xfrm>
          <a:prstGeom prst="line">
            <a:avLst/>
          </a:prstGeom>
          <a:ln w="76200">
            <a:solidFill>
              <a:srgbClr val="159B7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800" dirty="0"/>
              <a:t>S</a:t>
            </a:r>
            <a:r>
              <a:rPr lang="en-US" sz="3800" dirty="0" smtClean="0"/>
              <a:t>lowdown, 2012-2017</a:t>
            </a:r>
            <a:endParaRPr lang="en-US" sz="3800" dirty="0"/>
          </a:p>
        </p:txBody>
      </p:sp>
      <p:sp>
        <p:nvSpPr>
          <p:cNvPr id="9" name="Rectangle 8"/>
          <p:cNvSpPr/>
          <p:nvPr/>
        </p:nvSpPr>
        <p:spPr>
          <a:xfrm>
            <a:off x="587420" y="1295400"/>
            <a:ext cx="7772400" cy="167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solidFill>
                <a:schemeClr val="tx1"/>
              </a:solidFill>
            </a:endParaRPr>
          </a:p>
          <a:p>
            <a:pPr algn="ctr"/>
            <a:endParaRPr lang="en-US" sz="2800" dirty="0">
              <a:solidFill>
                <a:schemeClr val="tx1"/>
              </a:solidFill>
            </a:endParaRPr>
          </a:p>
          <a:p>
            <a:pPr algn="ctr"/>
            <a:endParaRPr lang="en-US" sz="2800" dirty="0" smtClean="0">
              <a:solidFill>
                <a:schemeClr val="tx1"/>
              </a:solidFill>
            </a:endParaRP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30 </a:t>
            </a:r>
            <a:r>
              <a:rPr lang="en-US" sz="2400" dirty="0">
                <a:solidFill>
                  <a:schemeClr val="tx1"/>
                </a:solidFill>
              </a:rPr>
              <a:t>years of </a:t>
            </a:r>
            <a:r>
              <a:rPr lang="en-US" sz="2400" dirty="0" smtClean="0">
                <a:solidFill>
                  <a:schemeClr val="tx1"/>
                </a:solidFill>
              </a:rPr>
              <a:t>growth in Chinese GDP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76200" y="1066800"/>
            <a:ext cx="8991600" cy="127094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100" dirty="0" smtClean="0"/>
              <a:t>China’s growth averaged 10% over 1980-2010, </a:t>
            </a:r>
            <a:br>
              <a:rPr lang="en-US" sz="3100" dirty="0" smtClean="0"/>
            </a:br>
            <a:r>
              <a:rPr lang="en-US" sz="3100" dirty="0" smtClean="0"/>
              <a:t>then declined below </a:t>
            </a:r>
            <a:r>
              <a:rPr lang="en-US" sz="3100" dirty="0"/>
              <a:t>7</a:t>
            </a:r>
            <a:r>
              <a:rPr lang="en-US" sz="3100" dirty="0" smtClean="0"/>
              <a:t>%. 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2879461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China adjusts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610600" cy="5181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 RMB was undervalued in 2004-08</a:t>
            </a:r>
          </a:p>
          <a:p>
            <a:pPr marL="457200" lvl="1" indent="0">
              <a:buNone/>
            </a:pPr>
            <a:r>
              <a:rPr lang="en-US" dirty="0"/>
              <a:t>b</a:t>
            </a:r>
            <a:r>
              <a:rPr lang="en-US" dirty="0" smtClean="0"/>
              <a:t>y all three kinds of measures (very rare!):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prices were low, even adjusted for income/cap;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the trade and CA surpluses reached high levels;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FX reserves were rising, reaching world-record levels.</a:t>
            </a:r>
            <a:r>
              <a:rPr lang="en-US" sz="1000" dirty="0" smtClean="0"/>
              <a:t/>
            </a:r>
            <a:br>
              <a:rPr lang="en-US" sz="1000" dirty="0" smtClean="0"/>
            </a:br>
            <a:endParaRPr lang="en-US" sz="1000" dirty="0" smtClean="0"/>
          </a:p>
          <a:p>
            <a:r>
              <a:rPr lang="en-US" dirty="0" smtClean="0"/>
              <a:t>China had adjusted by 2014: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RMB, wages &amp; prices rose =&gt; undervaluation ended.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The trade surplus peaked in 2007 at 7% of GDP, </a:t>
            </a:r>
          </a:p>
          <a:p>
            <a:pPr lvl="2"/>
            <a:r>
              <a:rPr lang="en-US" dirty="0" smtClean="0"/>
              <a:t>then came down to 2% of GDP.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Reserves peaked in 2014, then fell.</a:t>
            </a:r>
          </a:p>
        </p:txBody>
      </p:sp>
      <p:pic>
        <p:nvPicPr>
          <p:cNvPr id="4" name="Picture 5" descr="ANd9GcQMgPjnbjcyj04YmZhzgEV46G5MN8nPYVoV0COYwiUqmvDczcdV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30000" contrast="4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048" y="1371600"/>
            <a:ext cx="1435324" cy="77648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48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920536"/>
              </p:ext>
            </p:extLst>
          </p:nvPr>
        </p:nvGraphicFramePr>
        <p:xfrm>
          <a:off x="838200" y="2024063"/>
          <a:ext cx="7848600" cy="414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Document" r:id="rId3" imgW="5825133" imgH="3872484" progId="Word.Document.8">
                  <p:embed/>
                </p:oleObj>
              </mc:Choice>
              <mc:Fallback>
                <p:oleObj name="Document" r:id="rId3" imgW="5825133" imgH="387248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024063"/>
                        <a:ext cx="7848600" cy="414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457200" y="914400"/>
            <a:ext cx="8229600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altLang="en-US" sz="3000" dirty="0" smtClean="0">
                <a:latin typeface="Calibri" panose="020F0502020204030204" pitchFamily="34" charset="0"/>
              </a:rPr>
              <a:t>estimated by PPP adjusted for Balassa-Samuelson</a:t>
            </a:r>
            <a:r>
              <a:rPr lang="en-US" altLang="en-US" sz="800" dirty="0" smtClean="0">
                <a:latin typeface="Calibri" panose="020F0502020204030204" pitchFamily="34" charset="0"/>
              </a:rPr>
              <a:t> </a:t>
            </a:r>
            <a:br>
              <a:rPr lang="en-US" altLang="en-US" sz="800" dirty="0" smtClean="0">
                <a:latin typeface="Calibri" panose="020F0502020204030204" pitchFamily="34" charset="0"/>
              </a:rPr>
            </a:br>
            <a:r>
              <a:rPr lang="en-US" altLang="en-US" sz="800" dirty="0" smtClean="0">
                <a:latin typeface="Calibri" panose="020F0502020204030204" pitchFamily="34" charset="0"/>
              </a:rPr>
              <a:t/>
            </a:r>
            <a:br>
              <a:rPr lang="en-US" altLang="en-US" sz="800" dirty="0" smtClean="0">
                <a:latin typeface="Calibri" panose="020F0502020204030204" pitchFamily="34" charset="0"/>
              </a:rPr>
            </a:br>
            <a:r>
              <a:rPr lang="en-US" altLang="en-US" dirty="0" smtClean="0">
                <a:latin typeface="Calibri" panose="020F0502020204030204" pitchFamily="34" charset="0"/>
              </a:rPr>
              <a:t>Cross-section </a:t>
            </a:r>
            <a:r>
              <a:rPr lang="en-US" altLang="en-US" dirty="0">
                <a:latin typeface="Calibri" panose="020F0502020204030204" pitchFamily="34" charset="0"/>
              </a:rPr>
              <a:t>of 118 countries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52400" y="6096000"/>
            <a:ext cx="8808972" cy="61555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altLang="en-US" sz="1700" dirty="0">
                <a:latin typeface="Calibri" panose="020F0502020204030204" pitchFamily="34" charset="0"/>
              </a:rPr>
              <a:t>Frankel (2006): “On the Yuan: The Choice Between Adjustment Under a Fixed Exchange Rate </a:t>
            </a:r>
            <a:r>
              <a:rPr lang="en-US" altLang="en-US" sz="1700" dirty="0" smtClean="0">
                <a:latin typeface="Calibri" panose="020F0502020204030204" pitchFamily="34" charset="0"/>
              </a:rPr>
              <a:t/>
            </a:r>
            <a:br>
              <a:rPr lang="en-US" altLang="en-US" sz="1700" dirty="0" smtClean="0">
                <a:latin typeface="Calibri" panose="020F0502020204030204" pitchFamily="34" charset="0"/>
              </a:rPr>
            </a:br>
            <a:r>
              <a:rPr lang="en-US" altLang="en-US" sz="1700" dirty="0" smtClean="0">
                <a:latin typeface="Calibri" panose="020F0502020204030204" pitchFamily="34" charset="0"/>
              </a:rPr>
              <a:t>and </a:t>
            </a:r>
            <a:r>
              <a:rPr lang="en-US" altLang="en-US" sz="1700" dirty="0">
                <a:latin typeface="Calibri" panose="020F0502020204030204" pitchFamily="34" charset="0"/>
              </a:rPr>
              <a:t>Adjustment under a Flexible Rate</a:t>
            </a:r>
            <a:r>
              <a:rPr lang="en-US" altLang="en-US" sz="1700" dirty="0" smtClean="0">
                <a:latin typeface="Calibri" panose="020F0502020204030204" pitchFamily="34" charset="0"/>
              </a:rPr>
              <a:t>,” </a:t>
            </a:r>
            <a:r>
              <a:rPr lang="en-US" altLang="ja-JP" sz="1700" i="1" dirty="0" smtClean="0">
                <a:latin typeface="Calibri" panose="020F0502020204030204" pitchFamily="34" charset="0"/>
                <a:ea typeface="MS PGothic" pitchFamily="34" charset="-128"/>
              </a:rPr>
              <a:t>Understanding </a:t>
            </a:r>
            <a:r>
              <a:rPr lang="en-US" altLang="ja-JP" sz="1700" i="1" dirty="0">
                <a:latin typeface="Calibri" panose="020F0502020204030204" pitchFamily="34" charset="0"/>
                <a:ea typeface="MS PGothic" pitchFamily="34" charset="-128"/>
              </a:rPr>
              <a:t>the Chinese Economy</a:t>
            </a:r>
            <a:r>
              <a:rPr lang="en-US" altLang="ja-JP" sz="1700" dirty="0">
                <a:latin typeface="Calibri" panose="020F0502020204030204" pitchFamily="34" charset="0"/>
                <a:ea typeface="MS PGothic" pitchFamily="34" charset="-128"/>
              </a:rPr>
              <a:t>, </a:t>
            </a:r>
            <a:r>
              <a:rPr lang="en-US" altLang="ja-JP" sz="1700" dirty="0" err="1">
                <a:latin typeface="Calibri" panose="020F0502020204030204" pitchFamily="34" charset="0"/>
                <a:ea typeface="MS PGothic" pitchFamily="34" charset="-128"/>
              </a:rPr>
              <a:t>G.Illing</a:t>
            </a:r>
            <a:r>
              <a:rPr lang="en-US" altLang="ja-JP" sz="1700" dirty="0">
                <a:latin typeface="Calibri" panose="020F0502020204030204" pitchFamily="34" charset="0"/>
                <a:ea typeface="MS PGothic" pitchFamily="34" charset="-128"/>
              </a:rPr>
              <a:t>, ed. (</a:t>
            </a:r>
            <a:r>
              <a:rPr lang="en-US" altLang="ja-JP" sz="1700" dirty="0" smtClean="0">
                <a:latin typeface="Calibri" panose="020F0502020204030204" pitchFamily="34" charset="0"/>
                <a:ea typeface="MS PGothic" pitchFamily="34" charset="-128"/>
              </a:rPr>
              <a:t>OUP).</a:t>
            </a:r>
            <a:endParaRPr lang="en-US" altLang="en-US" sz="1700" dirty="0">
              <a:latin typeface="Calibri" panose="020F0502020204030204" pitchFamily="34" charset="0"/>
            </a:endParaRPr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 flipH="1" flipV="1">
            <a:off x="4953000" y="4691063"/>
            <a:ext cx="285750" cy="920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2056" name="Text Box 10"/>
          <p:cNvSpPr txBox="1">
            <a:spLocks noChangeArrowheads="1"/>
          </p:cNvSpPr>
          <p:nvPr/>
        </p:nvSpPr>
        <p:spPr bwMode="auto">
          <a:xfrm>
            <a:off x="152400" y="2895600"/>
            <a:ext cx="1600200" cy="147732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US" altLang="en-US" sz="1800" dirty="0">
                <a:latin typeface="Calibri" panose="020F0502020204030204" pitchFamily="34" charset="0"/>
              </a:rPr>
              <a:t>Log of real exchange value of country’s </a:t>
            </a:r>
            <a:r>
              <a:rPr lang="en-US" altLang="en-US" sz="1800" dirty="0" smtClean="0">
                <a:latin typeface="Calibri" panose="020F0502020204030204" pitchFamily="34" charset="0"/>
              </a:rPr>
              <a:t>currency</a:t>
            </a:r>
            <a:endParaRPr lang="en-US" altLang="en-US" sz="1800" dirty="0">
              <a:latin typeface="Calibri" panose="020F0502020204030204" pitchFamily="34" charset="0"/>
            </a:endParaRPr>
          </a:p>
        </p:txBody>
      </p:sp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6477000" y="5546725"/>
            <a:ext cx="2133600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US" altLang="en-US" sz="2000">
                <a:latin typeface="Calibri" panose="020F0502020204030204" pitchFamily="34" charset="0"/>
              </a:rPr>
              <a:t>Log of real income </a:t>
            </a:r>
          </a:p>
        </p:txBody>
      </p:sp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648200"/>
            <a:ext cx="1143000" cy="5572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Straight Connector 14"/>
          <p:cNvCxnSpPr/>
          <p:nvPr/>
        </p:nvCxnSpPr>
        <p:spPr>
          <a:xfrm flipV="1">
            <a:off x="2180304" y="3087328"/>
            <a:ext cx="6096000" cy="19957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52400" y="191869"/>
            <a:ext cx="8868005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smtClean="0">
                <a:latin typeface="Calibri" panose="020F0502020204030204" pitchFamily="34" charset="0"/>
              </a:rPr>
              <a:t>1. China’s RMB undervalued ≈ 25-36% in 2000-05</a:t>
            </a:r>
          </a:p>
          <a:p>
            <a:endParaRPr lang="en-US" sz="3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194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4" grpId="0" animBg="1"/>
      <p:bldP spid="1033" grpId="0" animBg="1"/>
      <p:bldP spid="2056" grpId="0" animBg="1"/>
      <p:bldP spid="20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en-US" sz="3200" dirty="0"/>
              <a:t>R</a:t>
            </a:r>
            <a:r>
              <a:rPr lang="en-US" altLang="en-US" sz="3200" dirty="0" smtClean="0"/>
              <a:t>eal appreciation of Chinese RMB 2005-2014</a:t>
            </a:r>
          </a:p>
        </p:txBody>
      </p:sp>
      <p:pic>
        <p:nvPicPr>
          <p:cNvPr id="3481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" y="1447800"/>
            <a:ext cx="8818563" cy="403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82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953125"/>
            <a:ext cx="26384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4563" y="6334125"/>
            <a:ext cx="18669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2" name="TextBox 3"/>
          <p:cNvSpPr txBox="1">
            <a:spLocks noChangeArrowheads="1"/>
          </p:cNvSpPr>
          <p:nvPr/>
        </p:nvSpPr>
        <p:spPr bwMode="auto">
          <a:xfrm>
            <a:off x="685800" y="6019800"/>
            <a:ext cx="4244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dirty="0"/>
              <a:t>Dooley, </a:t>
            </a:r>
            <a:r>
              <a:rPr lang="en-US" altLang="en-US" dirty="0" err="1" smtClean="0"/>
              <a:t>Folkerts</a:t>
            </a:r>
            <a:r>
              <a:rPr lang="en-US" altLang="en-US" dirty="0" smtClean="0"/>
              <a:t>-Landau, Garber </a:t>
            </a:r>
            <a:r>
              <a:rPr lang="en-US" altLang="en-US" dirty="0"/>
              <a:t>(2014)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962400" y="2133600"/>
            <a:ext cx="4572000" cy="2209800"/>
          </a:xfrm>
          <a:prstGeom prst="straightConnector1">
            <a:avLst/>
          </a:prstGeom>
          <a:ln w="76200">
            <a:solidFill>
              <a:srgbClr val="4AA1B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7606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ig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868067"/>
            <a:ext cx="7696200" cy="4227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717821"/>
              </p:ext>
            </p:extLst>
          </p:nvPr>
        </p:nvGraphicFramePr>
        <p:xfrm>
          <a:off x="685800" y="6003942"/>
          <a:ext cx="7506516" cy="854058"/>
        </p:xfrm>
        <a:graphic>
          <a:graphicData uri="http://schemas.openxmlformats.org/drawingml/2006/table">
            <a:tbl>
              <a:tblPr/>
              <a:tblGrid>
                <a:gridCol w="1748093"/>
                <a:gridCol w="2900107"/>
                <a:gridCol w="2858316"/>
              </a:tblGrid>
              <a:tr h="35382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</a:rPr>
                        <a:t>Benchmark years</a:t>
                      </a:r>
                    </a:p>
                  </a:txBody>
                  <a:tcPr marL="25653" marR="25653" marT="25653" marB="25653" anchor="ctr">
                    <a:lnL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dirty="0">
                          <a:latin typeface="Calibri" panose="020F0502020204030204" pitchFamily="34" charset="0"/>
                        </a:rPr>
                        <a:t>GDP per capita (in PPP dollars)</a:t>
                      </a:r>
                    </a:p>
                  </a:txBody>
                  <a:tcPr marL="25653" marR="25653" marT="25653" marB="25653" anchor="ctr">
                    <a:lnL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latin typeface="Calibri" panose="020F0502020204030204" pitchFamily="34" charset="0"/>
                        </a:rPr>
                        <a:t>RMB undervaluation </a:t>
                      </a:r>
                      <a:r>
                        <a:rPr lang="en-US" sz="900" dirty="0" smtClean="0">
                          <a:latin typeface="Calibri" panose="020F0502020204030204" pitchFamily="34" charset="0"/>
                        </a:rPr>
                        <a:t>(percent</a:t>
                      </a:r>
                      <a:r>
                        <a:rPr lang="en-US" sz="900" dirty="0"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25653" marR="25653" marT="25653" marB="25653" anchor="ctr">
                    <a:lnL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</a:tr>
              <a:tr h="250119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</a:rPr>
                        <a:t>2005</a:t>
                      </a:r>
                    </a:p>
                  </a:txBody>
                  <a:tcPr marL="25653" marR="25653" marT="25653" marB="25653" anchor="ctr">
                    <a:lnL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</a:rPr>
                        <a:t>4,802</a:t>
                      </a:r>
                    </a:p>
                  </a:txBody>
                  <a:tcPr marL="25653" marR="25653" marT="25653" marB="25653">
                    <a:lnL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</a:rPr>
                        <a:t>-34.5</a:t>
                      </a:r>
                    </a:p>
                  </a:txBody>
                  <a:tcPr marL="25653" marR="25653" marT="25653" marB="25653">
                    <a:lnL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0119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25653" marR="25653" marT="25653" marB="25653" anchor="ctr">
                    <a:lnL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</a:rPr>
                        <a:t>10,057</a:t>
                      </a:r>
                    </a:p>
                  </a:txBody>
                  <a:tcPr marL="25653" marR="25653" marT="25653" marB="25653">
                    <a:lnL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</a:rPr>
                        <a:t>-9.7</a:t>
                      </a:r>
                    </a:p>
                  </a:txBody>
                  <a:tcPr marL="25653" marR="25653" marT="25653" marB="25653">
                    <a:lnL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082675" y="1981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V="1">
            <a:off x="5290766" y="3755447"/>
            <a:ext cx="195633" cy="68785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pic>
        <p:nvPicPr>
          <p:cNvPr id="9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6318" y="4447698"/>
            <a:ext cx="1143000" cy="5572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Connector 9"/>
          <p:cNvCxnSpPr/>
          <p:nvPr/>
        </p:nvCxnSpPr>
        <p:spPr>
          <a:xfrm flipV="1">
            <a:off x="1905000" y="2858667"/>
            <a:ext cx="6096000" cy="179356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457200" y="741402"/>
            <a:ext cx="82296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altLang="en-US" sz="3000" dirty="0" smtClean="0">
                <a:latin typeface="Calibri" panose="020F0502020204030204" pitchFamily="34" charset="0"/>
              </a:rPr>
              <a:t>estimated by PPP adjusted for Balassa-Samuelson</a:t>
            </a:r>
            <a:endParaRPr lang="en-US" altLang="en-US" dirty="0">
              <a:latin typeface="Calibri" panose="020F05020202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3615" y="152400"/>
            <a:ext cx="8186985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smtClean="0">
                <a:latin typeface="Calibri" panose="020F0502020204030204" pitchFamily="34" charset="0"/>
              </a:rPr>
              <a:t>RMB undervaluation disappeared by 2011-14</a:t>
            </a:r>
            <a:endParaRPr lang="en-US" sz="3400" dirty="0">
              <a:latin typeface="Calibri" panose="020F0502020204030204" pitchFamily="34" charset="0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228600" y="1447800"/>
            <a:ext cx="87630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err="1" smtClean="0">
                <a:latin typeface="Calibri" panose="020F0502020204030204" pitchFamily="34" charset="0"/>
              </a:rPr>
              <a:t>M.Kessler</a:t>
            </a:r>
            <a:r>
              <a:rPr lang="en-US" sz="2000" dirty="0" smtClean="0">
                <a:latin typeface="Calibri" panose="020F0502020204030204" pitchFamily="34" charset="0"/>
              </a:rPr>
              <a:t> &amp; </a:t>
            </a:r>
            <a:r>
              <a:rPr lang="en-US" sz="2000" dirty="0" err="1" smtClean="0">
                <a:latin typeface="Calibri" panose="020F0502020204030204" pitchFamily="34" charset="0"/>
              </a:rPr>
              <a:t>A.Subramanian</a:t>
            </a:r>
            <a:r>
              <a:rPr lang="en-US" sz="2000" dirty="0" smtClean="0">
                <a:latin typeface="Calibri" panose="020F0502020204030204" pitchFamily="34" charset="0"/>
              </a:rPr>
              <a:t>, PIIE, May 2014</a:t>
            </a:r>
            <a:br>
              <a:rPr lang="en-US" sz="2000" dirty="0" smtClean="0">
                <a:latin typeface="Calibri" panose="020F0502020204030204" pitchFamily="34" charset="0"/>
              </a:rPr>
            </a:br>
            <a:r>
              <a:rPr lang="en-US" sz="2000" dirty="0" smtClean="0">
                <a:latin typeface="Calibri" panose="020F0502020204030204" pitchFamily="34" charset="0"/>
              </a:rPr>
              <a:t>“Is the Renminbi Still Undervalued? Not According to New PPP Estimates”</a:t>
            </a:r>
            <a:br>
              <a:rPr lang="en-US" sz="2000" dirty="0" smtClean="0">
                <a:latin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29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381000"/>
            <a:ext cx="8763000" cy="1143000"/>
          </a:xfrm>
        </p:spPr>
        <p:txBody>
          <a:bodyPr>
            <a:normAutofit fontScale="70000" lnSpcReduction="20000"/>
          </a:bodyPr>
          <a:lstStyle/>
          <a:p>
            <a:pPr algn="ctr">
              <a:buFontTx/>
              <a:buNone/>
            </a:pPr>
            <a:r>
              <a:rPr lang="en-US" altLang="en-US" sz="4900" dirty="0" smtClean="0"/>
              <a:t>2. China’s trade &amp; CA surpluses peaked in 2007,</a:t>
            </a:r>
            <a:br>
              <a:rPr lang="en-US" altLang="en-US" sz="4900" dirty="0" smtClean="0"/>
            </a:br>
            <a:r>
              <a:rPr lang="en-US" altLang="en-US" sz="1500" dirty="0" smtClean="0"/>
              <a:t/>
            </a:r>
            <a:br>
              <a:rPr lang="en-US" altLang="en-US" sz="1500" dirty="0" smtClean="0"/>
            </a:br>
            <a:r>
              <a:rPr lang="en-US" altLang="en-US" sz="4600" dirty="0" smtClean="0"/>
              <a:t>and then fell to 2% of GDP.</a:t>
            </a:r>
          </a:p>
        </p:txBody>
      </p:sp>
      <p:sp>
        <p:nvSpPr>
          <p:cNvPr id="26628" name="AutoShape 8" descr="http://www.rba.gov.au/publications/bulletin/2013/jun/images/graph-0613-3-01.gif"/>
          <p:cNvSpPr>
            <a:spLocks noChangeAspect="1" noChangeArrowheads="1"/>
          </p:cNvSpPr>
          <p:nvPr/>
        </p:nvSpPr>
        <p:spPr bwMode="auto">
          <a:xfrm>
            <a:off x="63500" y="-136525"/>
            <a:ext cx="4591050" cy="376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+mn-lt"/>
            </a:endParaRPr>
          </a:p>
        </p:txBody>
      </p:sp>
      <p:pic>
        <p:nvPicPr>
          <p:cNvPr id="26629" name="Picture 10" descr="http://www.rba.gov.au/publications/bulletin/2013/jun/images/graph-0613-3-0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24000"/>
            <a:ext cx="7620000" cy="4236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334000" y="5605228"/>
            <a:ext cx="2805576" cy="26161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Source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Reserve Bank of Australia (June 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2013)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5029200" y="2971800"/>
            <a:ext cx="990600" cy="762000"/>
          </a:xfrm>
          <a:prstGeom prst="straightConnector1">
            <a:avLst/>
          </a:prstGeom>
          <a:ln w="76200">
            <a:solidFill>
              <a:srgbClr val="00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172200" y="3032125"/>
            <a:ext cx="1676400" cy="685800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3" name="TextBox 17"/>
          <p:cNvSpPr txBox="1">
            <a:spLocks noChangeArrowheads="1"/>
          </p:cNvSpPr>
          <p:nvPr/>
        </p:nvSpPr>
        <p:spPr bwMode="auto">
          <a:xfrm>
            <a:off x="100642" y="6096000"/>
            <a:ext cx="8509958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00" dirty="0">
                <a:latin typeface="+mn-lt"/>
              </a:rPr>
              <a:t>China runs a deficit in primary products, offset by a surplus in manufactures.</a:t>
            </a:r>
          </a:p>
        </p:txBody>
      </p:sp>
    </p:spTree>
    <p:extLst>
      <p:ext uri="{BB962C8B-B14F-4D97-AF65-F5344CB8AC3E}">
        <p14:creationId xmlns:p14="http://schemas.microsoft.com/office/powerpoint/2010/main" val="4252797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hina Foreign Exchange Reserve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90600"/>
            <a:ext cx="8763000" cy="4565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83344" y="196468"/>
            <a:ext cx="8991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dirty="0" smtClean="0">
                <a:latin typeface="Calibri" panose="020F0502020204030204" pitchFamily="34" charset="0"/>
              </a:rPr>
              <a:t>3. China’s forex reserves peaked in June 2014,</a:t>
            </a:r>
            <a:endParaRPr lang="en-US" sz="3400" dirty="0">
              <a:latin typeface="Calibri" panose="020F0502020204030204" pitchFamily="34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5715000" y="1711035"/>
            <a:ext cx="1371600" cy="955965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343400" y="2732782"/>
            <a:ext cx="3657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alibri" panose="020F0502020204030204" pitchFamily="34" charset="0"/>
              </a:rPr>
              <a:t>then fell by $ 1 tr. through Jan. 2017.</a:t>
            </a:r>
            <a:endParaRPr lang="en-US" sz="32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9983" y="5715000"/>
            <a:ext cx="8469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Calibri" panose="020F0502020204030204" pitchFamily="34" charset="0"/>
              </a:rPr>
              <a:t>PBoC</a:t>
            </a:r>
            <a:r>
              <a:rPr lang="en-US" sz="2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 stopped intervening to push down the RMB. The opposite.</a:t>
            </a:r>
            <a:endParaRPr lang="en-US" sz="24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6243" y="5213732"/>
            <a:ext cx="15852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</a:t>
            </a:r>
            <a:r>
              <a:rPr lang="en-US" sz="1400" dirty="0" smtClean="0"/>
              <a:t>hrough Sept. 2017</a:t>
            </a:r>
            <a:endParaRPr lang="en-US" sz="1400" dirty="0"/>
          </a:p>
        </p:txBody>
      </p:sp>
      <p:sp>
        <p:nvSpPr>
          <p:cNvPr id="3" name="Rectangle 2"/>
          <p:cNvSpPr/>
          <p:nvPr/>
        </p:nvSpPr>
        <p:spPr>
          <a:xfrm>
            <a:off x="152400" y="6248400"/>
            <a:ext cx="883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Frankel, "Chinese currency manipulation not a problem," </a:t>
            </a:r>
            <a:r>
              <a:rPr lang="en-US" i="1" dirty="0" smtClean="0"/>
              <a:t>East </a:t>
            </a:r>
            <a:r>
              <a:rPr lang="en-US" i="1" dirty="0"/>
              <a:t>Asia Forum</a:t>
            </a:r>
            <a:r>
              <a:rPr lang="en-US" dirty="0"/>
              <a:t>, March 9, 2015.  </a:t>
            </a:r>
          </a:p>
        </p:txBody>
      </p:sp>
    </p:spTree>
    <p:extLst>
      <p:ext uri="{BB962C8B-B14F-4D97-AF65-F5344CB8AC3E}">
        <p14:creationId xmlns:p14="http://schemas.microsoft.com/office/powerpoint/2010/main" val="139141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912" y="838200"/>
            <a:ext cx="4300688" cy="23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3875536"/>
            <a:ext cx="868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"Assessing China's Exchange Rate Regime," </a:t>
            </a:r>
            <a:r>
              <a:rPr lang="en-US" dirty="0" smtClean="0"/>
              <a:t>with Shang-Jin </a:t>
            </a:r>
            <a:r>
              <a:rPr lang="en-US" dirty="0"/>
              <a:t>Wei, </a:t>
            </a:r>
            <a:r>
              <a:rPr lang="en-US" i="1" dirty="0"/>
              <a:t>Economic Policy</a:t>
            </a:r>
            <a:r>
              <a:rPr lang="en-US" dirty="0"/>
              <a:t>, 2007.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408936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"The Renminbi Since 2005</a:t>
            </a:r>
            <a:r>
              <a:rPr lang="en-US" dirty="0" smtClean="0"/>
              <a:t>," </a:t>
            </a:r>
            <a:r>
              <a:rPr lang="en-US" dirty="0"/>
              <a:t>in </a:t>
            </a:r>
            <a:r>
              <a:rPr lang="en-US" i="1" dirty="0"/>
              <a:t>The US-Sino Currency Dispute: New Insights from Economics, Politics and Law</a:t>
            </a:r>
            <a:r>
              <a:rPr lang="en-US" dirty="0"/>
              <a:t>, edited by </a:t>
            </a:r>
            <a:r>
              <a:rPr lang="en-US" dirty="0" smtClean="0"/>
              <a:t>S. </a:t>
            </a:r>
            <a:r>
              <a:rPr lang="en-US" dirty="0"/>
              <a:t>Evenett (</a:t>
            </a:r>
            <a:r>
              <a:rPr lang="en-US" dirty="0" smtClean="0"/>
              <a:t>CEPR: </a:t>
            </a:r>
            <a:r>
              <a:rPr lang="en-US" dirty="0"/>
              <a:t>London) 2010, 51-60.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5562600"/>
            <a:ext cx="861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"Congress, China, and Currency Manipulation," </a:t>
            </a:r>
            <a:r>
              <a:rPr lang="en-US" i="1" dirty="0"/>
              <a:t>China-US Focus</a:t>
            </a:r>
            <a:r>
              <a:rPr lang="en-US" dirty="0"/>
              <a:t>, vol. 6, </a:t>
            </a:r>
            <a:r>
              <a:rPr lang="en-US" dirty="0" smtClean="0"/>
              <a:t>April </a:t>
            </a:r>
            <a:r>
              <a:rPr lang="en-US" dirty="0"/>
              <a:t>2015, </a:t>
            </a:r>
            <a:r>
              <a:rPr lang="en-US" dirty="0" smtClean="0"/>
              <a:t>36-38.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447800" y="5126900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"China Adjusts," </a:t>
            </a:r>
            <a:r>
              <a:rPr lang="en-US" i="1" dirty="0"/>
              <a:t>Project Syndicate</a:t>
            </a:r>
            <a:r>
              <a:rPr lang="en-US" dirty="0"/>
              <a:t>, March 23, 2012.</a:t>
            </a:r>
          </a:p>
        </p:txBody>
      </p:sp>
      <p:sp>
        <p:nvSpPr>
          <p:cNvPr id="2" name="Rectangle 1"/>
          <p:cNvSpPr/>
          <p:nvPr/>
        </p:nvSpPr>
        <p:spPr>
          <a:xfrm>
            <a:off x="1219200" y="6096000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“Mnuchin’s </a:t>
            </a:r>
            <a:r>
              <a:rPr lang="en-US" dirty="0" err="1" smtClean="0"/>
              <a:t>Mission,”in</a:t>
            </a:r>
            <a:r>
              <a:rPr lang="en-US" dirty="0"/>
              <a:t> </a:t>
            </a:r>
            <a:r>
              <a:rPr lang="en-US" i="1" dirty="0"/>
              <a:t>Nikkei Asian Review,</a:t>
            </a:r>
            <a:r>
              <a:rPr lang="en-US" dirty="0"/>
              <a:t> March 23, 2017.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47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914400"/>
            <a:ext cx="8596030" cy="762000"/>
          </a:xfrm>
        </p:spPr>
        <p:txBody>
          <a:bodyPr>
            <a:normAutofit fontScale="90000"/>
          </a:bodyPr>
          <a:lstStyle/>
          <a:p>
            <a:r>
              <a:rPr lang="en-US" altLang="en-US" sz="3600" dirty="0" smtClean="0"/>
              <a:t>China’s Current Account peaked in 2007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sz="3100" dirty="0" smtClean="0"/>
              <a:t>at 10% of GDP and then fell to 2% of GDP.</a:t>
            </a:r>
            <a:br>
              <a:rPr lang="en-US" altLang="en-US" sz="3100" dirty="0" smtClean="0"/>
            </a:br>
            <a:endParaRPr lang="en-US" sz="3100" dirty="0"/>
          </a:p>
        </p:txBody>
      </p:sp>
      <p:pic>
        <p:nvPicPr>
          <p:cNvPr id="2050" name="Picture 2" descr="China Current Account to GD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05000"/>
            <a:ext cx="8596031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6172200" y="2895600"/>
            <a:ext cx="914400" cy="1600200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071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298</Words>
  <Application>Microsoft Office PowerPoint</Application>
  <PresentationFormat>On-screen Show (4:3)</PresentationFormat>
  <Paragraphs>54</Paragraphs>
  <Slides>10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Document</vt:lpstr>
      <vt:lpstr>Chinese surpluses &amp;  currency valuation, 2004-2017  Jeffrey Frankel,  Harpel Professor of Capital Formation &amp; Growth Harvard Kennedy School</vt:lpstr>
      <vt:lpstr>China adjusts</vt:lpstr>
      <vt:lpstr>PowerPoint Presentation</vt:lpstr>
      <vt:lpstr>Real appreciation of Chinese RMB 2005-2014</vt:lpstr>
      <vt:lpstr>PowerPoint Presentation</vt:lpstr>
      <vt:lpstr>PowerPoint Presentation</vt:lpstr>
      <vt:lpstr>PowerPoint Presentation</vt:lpstr>
      <vt:lpstr>PowerPoint Presentation</vt:lpstr>
      <vt:lpstr>China’s Current Account peaked in 2007 at 10% of GDP and then fell to 2% of GDP. </vt:lpstr>
      <vt:lpstr>PowerPoint Presentation</vt:lpstr>
    </vt:vector>
  </TitlesOfParts>
  <Company>Harvard Kennedy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32</cp:revision>
  <cp:lastPrinted>2017-11-01T02:09:09Z</cp:lastPrinted>
  <dcterms:created xsi:type="dcterms:W3CDTF">2017-11-01T00:36:25Z</dcterms:created>
  <dcterms:modified xsi:type="dcterms:W3CDTF">2017-11-02T15:33:43Z</dcterms:modified>
</cp:coreProperties>
</file>