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76" r:id="rId3"/>
    <p:sldId id="277" r:id="rId4"/>
    <p:sldId id="265" r:id="rId5"/>
    <p:sldId id="272" r:id="rId6"/>
    <p:sldId id="271" r:id="rId7"/>
    <p:sldId id="260" r:id="rId8"/>
    <p:sldId id="274" r:id="rId9"/>
    <p:sldId id="482" r:id="rId10"/>
    <p:sldId id="483" r:id="rId11"/>
    <p:sldId id="270" r:id="rId12"/>
    <p:sldId id="268" r:id="rId13"/>
    <p:sldId id="264" r:id="rId14"/>
    <p:sldId id="269" r:id="rId15"/>
    <p:sldId id="258" r:id="rId16"/>
    <p:sldId id="259" r:id="rId17"/>
    <p:sldId id="481" r:id="rId18"/>
    <p:sldId id="278" r:id="rId19"/>
    <p:sldId id="279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1EAA807-4044-4819-B720-241E10E0C947}" v="1" dt="2026-05-13T14:31:25.157"/>
    <p1510:client id="{B21A2A80-9530-4347-8262-F767FA8F3CB8}" v="54" dt="2026-05-13T14:39:35.73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84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59E44F4-BDFC-4661-A782-33C0251BF658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7F128F-28D7-4493-97B1-ACA94BB826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59563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F128F-28D7-4493-97B1-ACA94BB8266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6252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F128F-28D7-4493-97B1-ACA94BB8266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087620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E7F128F-28D7-4493-97B1-ACA94BB82663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74874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832D5FA-7A9A-497F-B7DA-531383A5B72A}" type="slidenum">
              <a:rPr lang="en-US" altLang="en-US" smtClean="0"/>
              <a:pPr>
                <a:defRPr/>
              </a:pPr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9088478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36EBF3-0990-30FD-D41C-63564A491B0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DF7950-CF2D-1379-9C36-B058529FB91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EFD0D12-28B5-5F1B-236D-EF73CF4A5C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D581-E1D5-499F-8397-1D13C07FDB32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381817D-DA10-FD46-E5BB-562FCDEDA1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E81FB1-C373-A30B-C378-601454920B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064F0-E68E-4EED-B7F6-121C41C35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76762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37F342-E44E-1204-9F73-51DB1F417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08AAB4-1AE4-1E14-DA9C-176804E2626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F45ADA-3BBC-3A54-9089-BCBA93A025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D581-E1D5-499F-8397-1D13C07FDB32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4D154E2-2CC0-09F2-FA4B-C178802411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7B1A65-08B5-A08A-E0B1-1245C97B6F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064F0-E68E-4EED-B7F6-121C41C35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30571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7A4BC8F-6718-91D3-BD42-ECD01243A55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056770E-F8A9-E476-57F0-102319DFB1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F4ED2A-7CE7-0179-96B7-B7C9BE29C3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D581-E1D5-499F-8397-1D13C07FDB32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EC4082-00AA-1656-6319-5518A575F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3087207-3250-BF77-7FB5-AA9B78D49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064F0-E68E-4EED-B7F6-121C41C35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191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69369E-D9CB-611F-5958-392C54B659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D12785D-B615-3D19-CC92-93DA7E40F1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89CDE-B6C9-19E9-1BAB-5A24B52157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D581-E1D5-499F-8397-1D13C07FDB32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9671FC-E1CD-946F-F1F7-536A6A1A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ABDAF-D3A4-03C1-E0E8-DF82A0B714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064F0-E68E-4EED-B7F6-121C41C35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4401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06E9F-ABC5-A6B5-60DB-EC3F0588C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2CA0D7-32B1-2C38-80F8-BA51E98D87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74CD1E-6606-4160-05D3-678935CDBE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D581-E1D5-499F-8397-1D13C07FDB32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C3FEA6C-8144-E3D5-1421-E50F2D86ED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F562A8-A294-67E0-8E61-3F6AAD092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064F0-E68E-4EED-B7F6-121C41C35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7856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BBFA5A-F2FE-D68E-8DA4-5F1883CEC5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47D2AD5-74B3-DB47-3999-3E4E68D46F1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B463F4C-0031-AFBF-D033-9A3307BF7EB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D5A1A0-7753-70CB-980C-CEB6082F7F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D581-E1D5-499F-8397-1D13C07FDB32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8F90B7-1576-1078-80AB-D8A4CBCB7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52B07D-1EA3-9E02-809F-024CEE9B23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064F0-E68E-4EED-B7F6-121C41C35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6549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E17911-0C13-1E1F-68DB-191572DBC9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1786A7-F2AC-E581-4C02-761635FD02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B5FEB18-92CD-9847-E764-878123A909B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8CD01C5-3C02-3744-31E9-372DB05962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2ABFE9-483D-569B-90E2-4C461551FF9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CD32B9B-C14F-5F28-18F5-9C9554FC20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D581-E1D5-499F-8397-1D13C07FDB32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492524-555A-0CE6-0C49-59A1D091D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B1E5A5-C16B-6208-F3F7-92E329EC19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064F0-E68E-4EED-B7F6-121C41C35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5351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896D12-2FF6-6CFB-9C94-F6E84EA7A9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A811F9-4B82-01F7-E025-996CDA135E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D581-E1D5-499F-8397-1D13C07FDB32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DA93120-E097-498B-0A0C-29AA4E154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CF8008A-ADCB-7072-D14B-161811E0C4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064F0-E68E-4EED-B7F6-121C41C35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5445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03A1E45-A318-3DD6-32C8-6E10E8E509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D581-E1D5-499F-8397-1D13C07FDB32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5A85100-555E-BEF9-0A42-D7CD097728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61D8CCB-C3A4-EA5D-5D87-A56BA5F05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064F0-E68E-4EED-B7F6-121C41C35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5975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A89E5-D714-9C5D-8235-A48933B070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AF1F7-05B5-E602-BF21-CDE5F4FF45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3034B6C-E7F6-A1EE-49D1-3CC32F8FC2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97ED51C-916F-EBD0-1D67-C8956CF023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D581-E1D5-499F-8397-1D13C07FDB32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6AFD977-C943-C981-A11F-B5FDA9C58F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B4F681-B631-AC2B-40BA-5D9778F47A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064F0-E68E-4EED-B7F6-121C41C35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84096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E4287A-B51B-CB1F-2156-327CFDDCD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8DE116-119A-02EE-4CE6-65C3CFCBD6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C2261DF-4BA6-3030-2C97-E6F4004B4B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D66B19-ACF0-C659-0D3F-AD362CCA8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3AD581-E1D5-499F-8397-1D13C07FDB32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720038-08BF-7861-6850-FB45F2EFCB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E52007-5497-D92F-0DB7-4448A1CDB2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1064F0-E68E-4EED-B7F6-121C41C35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62786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5092F44-EF53-7E64-9620-BDAE6DA9A5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8B5B7BA-1FF7-A98E-4051-50934E2381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02826D5-9D9F-968B-8C43-F87CBAEF7E1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13AD581-E1D5-499F-8397-1D13C07FDB32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68E6F7-C965-532F-5043-23493A48937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7ABC22-8D30-6CBE-1512-7A25369C9F1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E1064F0-E68E-4EED-B7F6-121C41C357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60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bs.edu/faculty/Pages/item.aspx?num=67299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heguardian.com/us-news/2026/mar/13/trump-tariffs-poll" TargetMode="External"/><Relationship Id="rId2" Type="http://schemas.openxmlformats.org/officeDocument/2006/relationships/hyperlink" Target="http://www.cfr.org/articles/cfr-poll-shows-americans-across-party-lines-tie-tariffs-to-affordability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iie.com/blogs/realtime-economic-issues-watch/pandemic-adds-momentum-deglobalization-trend" TargetMode="Externa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taxfoundation.org/research/all/federal/trump-tariffs-trade-war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hyperlink" Target="https://sites.google.com/view/pskrzypczynski/home/average-effective-tariff-rate-in-the-u-s" TargetMode="Externa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C195F-51F3-4CB6-FF2F-D4ABA050E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95663"/>
            <a:ext cx="9144000" cy="2743200"/>
          </a:xfrm>
        </p:spPr>
        <p:txBody>
          <a:bodyPr>
            <a:normAutofit fontScale="90000"/>
          </a:bodyPr>
          <a:lstStyle/>
          <a:p>
            <a:r>
              <a:rPr lang="en-US"/>
              <a:t>Panel on Tariffs and Trade Wars</a:t>
            </a:r>
            <a:br>
              <a:rPr lang="en-US"/>
            </a:br>
            <a:br>
              <a:rPr lang="en-US"/>
            </a:br>
            <a:br>
              <a:rPr lang="en-US"/>
            </a:br>
            <a:br>
              <a:rPr lang="en-US"/>
            </a:br>
            <a:r>
              <a:rPr lang="en-US"/>
              <a:t>Trump, Tariffs, and Trade Wars</a:t>
            </a:r>
            <a:br>
              <a:rPr lang="en-US"/>
            </a:br>
            <a:br>
              <a:rPr lang="en-US"/>
            </a:br>
            <a:r>
              <a:rPr lang="en-US"/>
              <a:t>Jeffrey Frankel</a:t>
            </a:r>
            <a:br>
              <a:rPr lang="en-US"/>
            </a:br>
            <a:r>
              <a:rPr lang="en-US"/>
              <a:t>Harvard University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1DD7D16-47BA-E16C-9727-078904CA80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68250"/>
            <a:ext cx="9144000" cy="1443792"/>
          </a:xfrm>
        </p:spPr>
        <p:txBody>
          <a:bodyPr>
            <a:noAutofit/>
          </a:bodyPr>
          <a:lstStyle/>
          <a:p>
            <a:r>
              <a:rPr lang="en-US" sz="2800" b="1"/>
              <a:t>London International Macro Conference</a:t>
            </a:r>
            <a:r>
              <a:rPr lang="en-US" sz="2800"/>
              <a:t> </a:t>
            </a:r>
            <a:br>
              <a:rPr lang="en-US" sz="800"/>
            </a:br>
            <a:br>
              <a:rPr lang="en-US" sz="800"/>
            </a:br>
            <a:r>
              <a:rPr lang="en-US" sz="2800"/>
              <a:t>London School of Economics</a:t>
            </a:r>
          </a:p>
          <a:p>
            <a:r>
              <a:rPr lang="en-US" sz="2800"/>
              <a:t>14-15 May, 2026</a:t>
            </a:r>
          </a:p>
        </p:txBody>
      </p:sp>
    </p:spTree>
    <p:extLst>
      <p:ext uri="{BB962C8B-B14F-4D97-AF65-F5344CB8AC3E}">
        <p14:creationId xmlns:p14="http://schemas.microsoft.com/office/powerpoint/2010/main" val="4375277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2336" y="1624262"/>
            <a:ext cx="8428383" cy="403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itle 6">
            <a:extLst>
              <a:ext uri="{FF2B5EF4-FFF2-40B4-BE49-F238E27FC236}">
                <a16:creationId xmlns:a16="http://schemas.microsoft.com/office/drawing/2014/main" id="{1FEAAE63-4221-2099-66FB-1540060973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80" y="316999"/>
            <a:ext cx="11006488" cy="1325563"/>
          </a:xfrm>
        </p:spPr>
        <p:txBody>
          <a:bodyPr>
            <a:normAutofit/>
          </a:bodyPr>
          <a:lstStyle/>
          <a:p>
            <a:r>
              <a:rPr lang="en-US" sz="3000" dirty="0"/>
              <a:t>Tariffs imposed by Trump 1 in 2017 raised prices of the affected goods</a:t>
            </a: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713F3B8A-3826-4D98-5264-C339BD285872}"/>
              </a:ext>
            </a:extLst>
          </p:cNvPr>
          <p:cNvCxnSpPr>
            <a:cxnSpLocks/>
          </p:cNvCxnSpPr>
          <p:nvPr/>
        </p:nvCxnSpPr>
        <p:spPr>
          <a:xfrm flipV="1">
            <a:off x="7331256" y="2069432"/>
            <a:ext cx="1880121" cy="150795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C3A870D6-A891-1742-846D-3E8685ECCE90}"/>
              </a:ext>
            </a:extLst>
          </p:cNvPr>
          <p:cNvSpPr txBox="1"/>
          <p:nvPr/>
        </p:nvSpPr>
        <p:spPr>
          <a:xfrm>
            <a:off x="2093492" y="6067115"/>
            <a:ext cx="772427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b="0" i="0" dirty="0">
                <a:solidFill>
                  <a:srgbClr val="353C3F"/>
                </a:solidFill>
                <a:effectLst/>
                <a:latin typeface="ff-more-web-pro"/>
              </a:rPr>
              <a:t>Mary Amiti, Stephen J. Redding, and David E. Weinstein. 2019. "The Impact of the 2018 Tariffs on Prices and Welfare." </a:t>
            </a:r>
            <a:r>
              <a:rPr lang="en-US" sz="1600" b="0" i="1" dirty="0">
                <a:solidFill>
                  <a:srgbClr val="353C3F"/>
                </a:solidFill>
                <a:effectLst/>
                <a:latin typeface="ff-more-web-pro"/>
              </a:rPr>
              <a:t>Journal of Economic Perspectives</a:t>
            </a:r>
            <a:r>
              <a:rPr lang="en-US" sz="1600" b="0" i="0" dirty="0">
                <a:solidFill>
                  <a:srgbClr val="353C3F"/>
                </a:solidFill>
                <a:effectLst/>
                <a:latin typeface="ff-more-web-pro"/>
              </a:rPr>
              <a:t> 33 (4): 187–210</a:t>
            </a:r>
            <a:r>
              <a:rPr lang="en-US" sz="1600" b="1" i="0" dirty="0">
                <a:solidFill>
                  <a:srgbClr val="668E9E"/>
                </a:solidFill>
                <a:effectLst/>
                <a:latin typeface="jaf-bernino-sans"/>
              </a:rPr>
              <a:t>.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66745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E68817-8630-7779-8C44-7E968CF3BD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291" y="4658"/>
            <a:ext cx="12134044" cy="1064652"/>
          </a:xfrm>
          <a:solidFill>
            <a:schemeClr val="bg1"/>
          </a:solidFill>
        </p:spPr>
        <p:txBody>
          <a:bodyPr>
            <a:normAutofit/>
          </a:bodyPr>
          <a:lstStyle/>
          <a:p>
            <a:pPr algn="ctr"/>
            <a:r>
              <a:rPr lang="en-US" sz="2900" dirty="0"/>
              <a:t>Trump 2  tariffs were partly passed through to consumers, starting April 2025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0F5D762-ADF9-E514-9659-A08CF7DE48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8191" y="1021799"/>
            <a:ext cx="9147050" cy="4978478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F0C8B975-7AD1-AF17-4CC2-663EB35F6CA9}"/>
              </a:ext>
            </a:extLst>
          </p:cNvPr>
          <p:cNvSpPr txBox="1"/>
          <p:nvPr/>
        </p:nvSpPr>
        <p:spPr>
          <a:xfrm>
            <a:off x="1009583" y="5952766"/>
            <a:ext cx="9626333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fontAlgn="base">
              <a:buNone/>
            </a:pPr>
            <a:r>
              <a:rPr lang="en-US" b="0" i="0" dirty="0">
                <a:effectLst/>
                <a:latin typeface="Open Sans" panose="020B0606030504020204" pitchFamily="34" charset="0"/>
              </a:rPr>
              <a:t>Source: Alberto Cavallo, Paola Llamas &amp; Franco Vazquez, </a:t>
            </a:r>
            <a:r>
              <a:rPr lang="en-US" b="0" i="0" dirty="0">
                <a:effectLst/>
                <a:latin typeface="Open Sans" panose="020B06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“Tracking the Short-Run Price Impact of U.S. Tariffs,” HBS Working Paper</a:t>
            </a:r>
            <a:r>
              <a:rPr lang="en-US" dirty="0">
                <a:latin typeface="Open Sans" panose="020B0606030504020204" pitchFamily="34" charset="0"/>
              </a:rPr>
              <a:t>,</a:t>
            </a:r>
            <a:r>
              <a:rPr lang="en-US" b="0" i="0" dirty="0">
                <a:effectLst/>
                <a:latin typeface="Open Sans" panose="020B0606030504020204" pitchFamily="34" charset="0"/>
              </a:rPr>
              <a:t> 2026.           </a:t>
            </a:r>
            <a:r>
              <a:rPr lang="en-US" b="0" i="0" dirty="0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Data from 01/01/24 to 09/08/25.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8F566F4-9965-B48F-0290-20573C446AE4}"/>
              </a:ext>
            </a:extLst>
          </p:cNvPr>
          <p:cNvSpPr txBox="1"/>
          <p:nvPr/>
        </p:nvSpPr>
        <p:spPr>
          <a:xfrm>
            <a:off x="8033275" y="2783557"/>
            <a:ext cx="452448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not just to imports per se, 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F708F7B-A1A6-16B4-FF09-D6A7F1358D3C}"/>
              </a:ext>
            </a:extLst>
          </p:cNvPr>
          <p:cNvCxnSpPr>
            <a:cxnSpLocks/>
          </p:cNvCxnSpPr>
          <p:nvPr/>
        </p:nvCxnSpPr>
        <p:spPr>
          <a:xfrm flipV="1">
            <a:off x="3782832" y="3209659"/>
            <a:ext cx="532494" cy="92457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C15B1D0D-A08A-0E86-045D-3AF12A85626A}"/>
              </a:ext>
            </a:extLst>
          </p:cNvPr>
          <p:cNvCxnSpPr>
            <a:cxnSpLocks/>
          </p:cNvCxnSpPr>
          <p:nvPr/>
        </p:nvCxnSpPr>
        <p:spPr>
          <a:xfrm flipV="1">
            <a:off x="3609474" y="3014389"/>
            <a:ext cx="697056" cy="65755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0413B3D1-A41D-975B-39C2-D51951E3D2F3}"/>
              </a:ext>
            </a:extLst>
          </p:cNvPr>
          <p:cNvSpPr txBox="1"/>
          <p:nvPr/>
        </p:nvSpPr>
        <p:spPr>
          <a:xfrm>
            <a:off x="8057855" y="3417742"/>
            <a:ext cx="45244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/>
              <a:t>but also to prices of </a:t>
            </a:r>
            <a:br>
              <a:rPr lang="en-US" sz="2400"/>
            </a:br>
            <a:r>
              <a:rPr lang="en-US" sz="2400"/>
              <a:t>domestic substitutes,</a:t>
            </a:r>
            <a:endParaRPr lang="en-US"/>
          </a:p>
          <a:p>
            <a:endParaRPr lang="en-US"/>
          </a:p>
          <a:p>
            <a:r>
              <a:rPr lang="en-US" sz="2400"/>
              <a:t>especially relative to trend.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DE11A68-8FD2-F38D-EECA-6A45F46881B9}"/>
              </a:ext>
            </a:extLst>
          </p:cNvPr>
          <p:cNvSpPr txBox="1"/>
          <p:nvPr/>
        </p:nvSpPr>
        <p:spPr>
          <a:xfrm>
            <a:off x="3080085" y="761817"/>
            <a:ext cx="62885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Retail price responses to the 2025 tariffs</a:t>
            </a:r>
          </a:p>
        </p:txBody>
      </p:sp>
    </p:spTree>
    <p:extLst>
      <p:ext uri="{BB962C8B-B14F-4D97-AF65-F5344CB8AC3E}">
        <p14:creationId xmlns:p14="http://schemas.microsoft.com/office/powerpoint/2010/main" val="2374451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1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81CE74-215D-F39A-3DAD-D49CDF7810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386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2800" dirty="0"/>
              <a:t>Mary Amiti, Chris Flanagan, Sebastian Heise, &amp; David E. Weinstein. </a:t>
            </a:r>
            <a:br>
              <a:rPr lang="en-US" sz="2800" dirty="0"/>
            </a:br>
            <a:r>
              <a:rPr lang="en-US" sz="2800" dirty="0"/>
              <a:t>“Who Is Paying for the 2025 US Tariffs?” FRBNY, Feb. 2026.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26C2D0-F3E0-AFC1-2FCF-E367BCED26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6470" y="4473340"/>
            <a:ext cx="11049000" cy="3584720"/>
          </a:xfrm>
        </p:spPr>
        <p:txBody>
          <a:bodyPr>
            <a:normAutofit/>
          </a:bodyPr>
          <a:lstStyle/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About 90% of the costs from the tariffs imposed in 2025 </a:t>
            </a:r>
            <a:b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were paid by U.S. importing households &amp; businesses.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Only 4% paid was by foreign exporters in China or elsewhere.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 businesses absorb most of the cost, in the short run, out of profits.</a:t>
            </a:r>
          </a:p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tariffs had contributed about 0.7 % points to the CPI by Sept 2025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574F02D-EF30-995C-A9B2-494F7ED4A6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02431"/>
            <a:ext cx="9882352" cy="229656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5A4EA4-DD60-E7F9-7AB9-A86E210B8A33}"/>
              </a:ext>
            </a:extLst>
          </p:cNvPr>
          <p:cNvSpPr txBox="1"/>
          <p:nvPr/>
        </p:nvSpPr>
        <p:spPr>
          <a:xfrm>
            <a:off x="629265" y="3801977"/>
            <a:ext cx="105156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800"/>
              <a:t>Sources: Authors’ calculations; U.S. Census Bureau, Foreign Trade Statistics. Notes: The results are estimated on a sample of monthly data at the 10-digit Harmonized Tariff Schedule (HTS)-country level from 2023m1 to 2025m11, with all variables in twelve-month log changes. The dependent variable is the log change in import prices (proxied by unit values), exclusive of tariffs (i.e., foreign export prices). The independent variable is the twelve-month log change in (1 + tariff rate). We interact this variable with a dummy variable equal to 1 for September/October 2025 and another dummy equal to 1 for November 2025. The regression includes HTS10 product fixed effects and country-date fixed effects.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7FA6B8A-9C44-5794-C06E-AF82DDCE5F46}"/>
              </a:ext>
            </a:extLst>
          </p:cNvPr>
          <p:cNvSpPr/>
          <p:nvPr/>
        </p:nvSpPr>
        <p:spPr>
          <a:xfrm>
            <a:off x="6184490" y="2133602"/>
            <a:ext cx="3795252" cy="17698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7640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E6DFF466-C762-2EA6-FA54-97CBC9E15D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58176"/>
            <a:ext cx="10515600" cy="5239269"/>
          </a:xfrm>
        </p:spPr>
        <p:txBody>
          <a:bodyPr>
            <a:normAutofit/>
          </a:bodyPr>
          <a:lstStyle/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If little or none of tariff incidence is falling on foreign exporters,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doesn’t that mean that the US has no monopoly power 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international trade, the optimal tariff is 0?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do we believe that?  We don’t normally think of the US as a small, price-taking country.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E.g., changes in the $ exchange rate are absorbed by the foreign exporter, no cost passed through to consumer in the 1</a:t>
            </a:r>
            <a:r>
              <a:rPr lang="en-US" baseline="30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year.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Itskhoki &amp; Mukhin, 2026, “The Optimal Macro Tariff”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optimal tariff is small: 9%. Not 35%.</a:t>
            </a:r>
          </a:p>
          <a:p>
            <a:pPr lvl="1">
              <a:lnSpc>
                <a:spcPct val="120000"/>
              </a:lnSpc>
              <a:spcBef>
                <a:spcPts val="0"/>
              </a:spcBef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But that is due to the effect of dollar liabilities. 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/>
              <a:t>Trump tariff should still force Chinese firms to accept lower prices.</a:t>
            </a:r>
          </a:p>
          <a:p>
            <a:endParaRPr lang="en-US" dirty="0"/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59F67F4F-DF64-54ED-5191-0A4731ADC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14523"/>
            <a:ext cx="10515600" cy="994493"/>
          </a:xfrm>
        </p:spPr>
        <p:txBody>
          <a:bodyPr>
            <a:normAutofit/>
          </a:bodyPr>
          <a:lstStyle/>
          <a:p>
            <a:r>
              <a:rPr lang="en-US" sz="3600"/>
              <a:t>Question</a:t>
            </a:r>
          </a:p>
        </p:txBody>
      </p:sp>
    </p:spTree>
    <p:extLst>
      <p:ext uri="{BB962C8B-B14F-4D97-AF65-F5344CB8AC3E}">
        <p14:creationId xmlns:p14="http://schemas.microsoft.com/office/powerpoint/2010/main" val="4479947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7843FC-BC7D-B978-3D59-98C6B49258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91845"/>
            <a:ext cx="10515600" cy="1768475"/>
          </a:xfrm>
        </p:spPr>
        <p:txBody>
          <a:bodyPr>
            <a:normAutofit/>
          </a:bodyPr>
          <a:lstStyle/>
          <a:p>
            <a:r>
              <a:rPr lang="en-US" sz="3200"/>
              <a:t>Do voters understand that tariffs hurt them?</a:t>
            </a:r>
            <a:br>
              <a:rPr lang="en-US" sz="3200"/>
            </a:br>
            <a:br>
              <a:rPr lang="en-US" sz="3200"/>
            </a:br>
            <a:r>
              <a:rPr lang="en-US" sz="3200"/>
              <a:t>Surveys find a majority oppose tariffs.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5CD816B-DBA5-4C56-6215-31017CEC07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298256"/>
            <a:ext cx="10515600" cy="4297680"/>
          </a:xfrm>
        </p:spPr>
        <p:txBody>
          <a:bodyPr>
            <a:normAutofit/>
          </a:bodyPr>
          <a:lstStyle/>
          <a:p>
            <a:r>
              <a:rPr lang="en-US" dirty="0"/>
              <a:t> “65 % of Americans think Trump’s tariffs are hurting affordability … even a majority of Republicans” </a:t>
            </a:r>
            <a:r>
              <a:rPr lang="en-US" sz="3200" dirty="0"/>
              <a:t>   </a:t>
            </a:r>
            <a:r>
              <a:rPr lang="en-US" sz="1800" dirty="0"/>
              <a:t>CFR: 2/18/2026   </a:t>
            </a:r>
            <a:r>
              <a:rPr lang="en-US" sz="100" u="sng" dirty="0">
                <a:hlinkClick r:id="rId2"/>
              </a:rPr>
              <a:t>www.cfr.org/articles/cfr-poll-shows-americans-across-party-lines-tie-tariffs-to-affordability</a:t>
            </a:r>
            <a:r>
              <a:rPr lang="en-US" sz="100" dirty="0"/>
              <a:t> </a:t>
            </a:r>
            <a:br>
              <a:rPr lang="en-US" sz="1100" dirty="0"/>
            </a:br>
            <a:endParaRPr lang="en-US" sz="1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endParaRPr lang="en-US" sz="100" dirty="0"/>
          </a:p>
          <a:p>
            <a:r>
              <a:rPr lang="en-US" sz="100" dirty="0"/>
              <a:t>7/10 Americans say Trump tariffs have cost them money</a:t>
            </a:r>
            <a:br>
              <a:rPr lang="en-US" sz="100" dirty="0"/>
            </a:br>
            <a:r>
              <a:rPr lang="en-US" sz="100" dirty="0"/>
              <a:t>--“Exclusive survey finds negative economic impacts,” </a:t>
            </a:r>
            <a:r>
              <a:rPr lang="en-US" sz="100" i="1" dirty="0"/>
              <a:t>The Guardian: 3/13/2026  </a:t>
            </a:r>
            <a:r>
              <a:rPr lang="en-US" sz="100" dirty="0"/>
              <a:t> </a:t>
            </a:r>
            <a:r>
              <a:rPr lang="en-US" sz="100" dirty="0">
                <a:hlinkClick r:id="rId3"/>
              </a:rPr>
              <a:t>www.theguardian.com/us-news/2026/mar/13/trump-tariffs-poll</a:t>
            </a:r>
            <a:br>
              <a:rPr lang="en-US" sz="100" dirty="0"/>
            </a:br>
            <a:endParaRPr lang="en-US" sz="100" dirty="0"/>
          </a:p>
          <a:p>
            <a:r>
              <a:rPr lang="en-US" sz="100" dirty="0"/>
              <a:t>A majority of all voters (72%) say Trump’s tariffs have had a negative rather than a positive impact and 67% said tariffs aren’t the right solution for improving the economy -- The Harris Poll 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5317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17391B-BDEC-8C89-EC19-116123A388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0116" y="76369"/>
            <a:ext cx="10515600" cy="982409"/>
          </a:xfrm>
        </p:spPr>
        <p:txBody>
          <a:bodyPr>
            <a:normAutofit/>
          </a:bodyPr>
          <a:lstStyle/>
          <a:p>
            <a:r>
              <a:rPr lang="en-US" sz="2800"/>
              <a:t>53% of Americans think tariffs raise the cost of living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2AB5EEF-4070-264B-8AAF-C8BBB21D80C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46740" y="860063"/>
            <a:ext cx="9370183" cy="502809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4A154A0-E889-E8F8-A7C9-AAE916DF7AE7}"/>
              </a:ext>
            </a:extLst>
          </p:cNvPr>
          <p:cNvSpPr txBox="1"/>
          <p:nvPr/>
        </p:nvSpPr>
        <p:spPr>
          <a:xfrm>
            <a:off x="641684" y="5896699"/>
            <a:ext cx="1095675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/>
              <a:t>“The 2025 US Tariffs: Perceptions, Understanding, and Policy Views”</a:t>
            </a:r>
          </a:p>
          <a:p>
            <a:pPr algn="ctr"/>
            <a:r>
              <a:rPr lang="en-US" sz="2000"/>
              <a:t>Stefanie Stantcheva &amp; Gregory Tham, October 2025</a:t>
            </a: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D6242E64-CB28-2467-9730-D9AA591ADD8F}"/>
              </a:ext>
            </a:extLst>
          </p:cNvPr>
          <p:cNvSpPr/>
          <p:nvPr/>
        </p:nvSpPr>
        <p:spPr>
          <a:xfrm>
            <a:off x="2320284" y="4739147"/>
            <a:ext cx="7049858" cy="560439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97310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B3ACDA-DB63-46B5-8D8C-2300C47E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081" y="6514715"/>
            <a:ext cx="12159919" cy="646331"/>
          </a:xfrm>
        </p:spPr>
        <p:txBody>
          <a:bodyPr>
            <a:noAutofit/>
          </a:bodyPr>
          <a:lstStyle/>
          <a:p>
            <a:pPr algn="ctr"/>
            <a:r>
              <a:rPr lang="en-US" sz="1500"/>
              <a:t>“Exclusive survey finds negative economic impacts felt across party lines as White House doubles down on tariffs,” The Guardian, 3/13/2026</a:t>
            </a:r>
            <a:r>
              <a:rPr lang="en-US" sz="1400" i="1"/>
              <a:t>. </a:t>
            </a:r>
            <a:r>
              <a:rPr lang="en-US" sz="1400"/>
              <a:t>www.theguardian.com/us-news/2026/mar/13/trump-tariffs-poll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22EC341-3AAF-0962-9804-AEAF343899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65618" y="2049910"/>
            <a:ext cx="9573058" cy="440851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A7BE6BD-0380-36F9-F503-D7652B2AFF4E}"/>
              </a:ext>
            </a:extLst>
          </p:cNvPr>
          <p:cNvSpPr txBox="1"/>
          <p:nvPr/>
        </p:nvSpPr>
        <p:spPr>
          <a:xfrm>
            <a:off x="0" y="234028"/>
            <a:ext cx="1230429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>
                <a:latin typeface="Aptos" panose="020B0004020202020204" pitchFamily="34" charset="0"/>
                <a:cs typeface="Times New Roman" panose="02020603050405020304" pitchFamily="18" charset="0"/>
              </a:rPr>
              <a:t>A</a:t>
            </a:r>
            <a:r>
              <a:rPr lang="en-US" sz="2800"/>
              <a:t> majority of Americans disapprove of Trump’s tariffs.</a:t>
            </a:r>
            <a:br>
              <a:rPr lang="en-US" sz="1200"/>
            </a:br>
            <a:r>
              <a:rPr lang="en-US" sz="1200"/>
              <a:t>  </a:t>
            </a:r>
          </a:p>
          <a:p>
            <a:pPr algn="ctr"/>
            <a:r>
              <a:rPr lang="en-US" sz="2400"/>
              <a:t>Partisan divide: A vast majority of Democrats (81%) &amp; independents (68%) agreed </a:t>
            </a:r>
            <a:br>
              <a:rPr lang="en-US" sz="2400"/>
            </a:br>
            <a:r>
              <a:rPr lang="en-US" sz="2400"/>
              <a:t>that tariffs aren’t the right solution for the economy, compared with 53% of Republicans</a:t>
            </a:r>
            <a:r>
              <a:rPr lang="en-US" sz="240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.</a:t>
            </a:r>
            <a:endParaRPr lang="en-US" sz="24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F24B3790-6F22-4410-8E34-1948B18ADDF7}"/>
              </a:ext>
            </a:extLst>
          </p:cNvPr>
          <p:cNvSpPr txBox="1">
            <a:spLocks/>
          </p:cNvSpPr>
          <p:nvPr/>
        </p:nvSpPr>
        <p:spPr>
          <a:xfrm>
            <a:off x="2695072" y="5518295"/>
            <a:ext cx="9697450" cy="646331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000"/>
              <a:t>Seven in 10 Americans say Trump tariffs have cost them more money</a:t>
            </a:r>
            <a:r>
              <a:rPr lang="en-US" sz="1500"/>
              <a:t>, </a:t>
            </a:r>
            <a:endParaRPr lang="en-US" sz="1400"/>
          </a:p>
        </p:txBody>
      </p:sp>
    </p:spTree>
    <p:extLst>
      <p:ext uri="{BB962C8B-B14F-4D97-AF65-F5344CB8AC3E}">
        <p14:creationId xmlns:p14="http://schemas.microsoft.com/office/powerpoint/2010/main" val="103412540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AE5113E7-F297-466F-B095-8B66839A84F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556084" y="1537931"/>
            <a:ext cx="9128125" cy="5423164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44D1A38F-9EA4-4A57-AB0F-967354DAA9D6}"/>
              </a:ext>
            </a:extLst>
          </p:cNvPr>
          <p:cNvSpPr txBox="1">
            <a:spLocks/>
          </p:cNvSpPr>
          <p:nvPr/>
        </p:nvSpPr>
        <p:spPr bwMode="auto">
          <a:xfrm>
            <a:off x="1524000" y="247246"/>
            <a:ext cx="9128125" cy="11588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defRPr>
            </a:lvl9pPr>
          </a:lstStyle>
          <a:p>
            <a:r>
              <a:rPr lang="en-US" sz="4800" kern="0" dirty="0">
                <a:latin typeface="Calibri" panose="020F0502020204030204" pitchFamily="34" charset="0"/>
                <a:cs typeface="Calibri" panose="020F0502020204030204" pitchFamily="34" charset="0"/>
              </a:rPr>
              <a:t>Appendix</a:t>
            </a:r>
            <a:br>
              <a:rPr lang="en-US" sz="2000" kern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2000" kern="0" dirty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kern="0" dirty="0">
                <a:latin typeface="Calibri" panose="020F0502020204030204" pitchFamily="34" charset="0"/>
                <a:cs typeface="Calibri" panose="020F0502020204030204" pitchFamily="34" charset="0"/>
              </a:rPr>
              <a:t>World trade/GDP rose in 1945-2008.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AF75B2AE-1360-4A6D-B472-1C9ECB9C000A}"/>
              </a:ext>
            </a:extLst>
          </p:cNvPr>
          <p:cNvCxnSpPr>
            <a:cxnSpLocks/>
          </p:cNvCxnSpPr>
          <p:nvPr/>
        </p:nvCxnSpPr>
        <p:spPr>
          <a:xfrm flipV="1">
            <a:off x="2819401" y="4179126"/>
            <a:ext cx="2799315" cy="1426668"/>
          </a:xfrm>
          <a:prstGeom prst="straightConnector1">
            <a:avLst/>
          </a:prstGeom>
          <a:ln w="76200">
            <a:solidFill>
              <a:srgbClr val="0032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A68913A8-BFFD-45A6-A2E5-3AC119C58222}"/>
              </a:ext>
            </a:extLst>
          </p:cNvPr>
          <p:cNvCxnSpPr>
            <a:cxnSpLocks/>
          </p:cNvCxnSpPr>
          <p:nvPr/>
        </p:nvCxnSpPr>
        <p:spPr>
          <a:xfrm flipV="1">
            <a:off x="7386493" y="2436410"/>
            <a:ext cx="2204085" cy="2516590"/>
          </a:xfrm>
          <a:prstGeom prst="straightConnector1">
            <a:avLst/>
          </a:prstGeom>
          <a:ln w="76200">
            <a:solidFill>
              <a:srgbClr val="003296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9BACBB5-B7FD-47F7-BEF2-9AED496571D5}"/>
              </a:ext>
            </a:extLst>
          </p:cNvPr>
          <p:cNvCxnSpPr>
            <a:cxnSpLocks/>
          </p:cNvCxnSpPr>
          <p:nvPr/>
        </p:nvCxnSpPr>
        <p:spPr>
          <a:xfrm>
            <a:off x="5830128" y="4179125"/>
            <a:ext cx="1212636" cy="1343902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2861D452-7BEC-4357-A35F-967306C87924}"/>
              </a:ext>
            </a:extLst>
          </p:cNvPr>
          <p:cNvSpPr txBox="1"/>
          <p:nvPr/>
        </p:nvSpPr>
        <p:spPr>
          <a:xfrm>
            <a:off x="2590800" y="3886201"/>
            <a:ext cx="24435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0032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  <a:r>
              <a:rPr lang="en-US" baseline="30000">
                <a:solidFill>
                  <a:srgbClr val="0032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</a:t>
            </a:r>
            <a:r>
              <a:rPr lang="en-US">
                <a:solidFill>
                  <a:srgbClr val="0032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Age of Globalization: 1840-1914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BB3888F-8C48-4621-9ECF-5EC6467CEDE6}"/>
              </a:ext>
            </a:extLst>
          </p:cNvPr>
          <p:cNvSpPr txBox="1"/>
          <p:nvPr/>
        </p:nvSpPr>
        <p:spPr>
          <a:xfrm>
            <a:off x="7532914" y="2819401"/>
            <a:ext cx="16110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>
                <a:solidFill>
                  <a:srgbClr val="0032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Liberalization:</a:t>
            </a:r>
          </a:p>
          <a:p>
            <a:r>
              <a:rPr lang="en-US" b="1">
                <a:solidFill>
                  <a:srgbClr val="003296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1945-2008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459C820E-716A-4114-8E57-E63DBF3EE9B3}"/>
              </a:ext>
            </a:extLst>
          </p:cNvPr>
          <p:cNvSpPr/>
          <p:nvPr/>
        </p:nvSpPr>
        <p:spPr>
          <a:xfrm>
            <a:off x="7924793" y="6599802"/>
            <a:ext cx="1254702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Doug Irwin, 2020</a:t>
            </a:r>
            <a:endParaRPr lang="en-US" sz="1200">
              <a:solidFill>
                <a:schemeClr val="accent6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BD97F57D-5529-4FE6-9E8B-8D8D2543F188}"/>
              </a:ext>
            </a:extLst>
          </p:cNvPr>
          <p:cNvSpPr txBox="1"/>
          <p:nvPr/>
        </p:nvSpPr>
        <p:spPr>
          <a:xfrm>
            <a:off x="5486400" y="3505200"/>
            <a:ext cx="15121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Inter-war</a:t>
            </a:r>
            <a:br>
              <a:rPr lang="en-US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period: </a:t>
            </a:r>
            <a:br>
              <a:rPr lang="en-US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1914-45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BC0A02D-0D9B-4A1D-B68C-B582209FD598}"/>
              </a:ext>
            </a:extLst>
          </p:cNvPr>
          <p:cNvSpPr txBox="1"/>
          <p:nvPr/>
        </p:nvSpPr>
        <p:spPr>
          <a:xfrm>
            <a:off x="4876800" y="6617526"/>
            <a:ext cx="273132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200">
                <a:latin typeface="Calibri" panose="020F0502020204030204" pitchFamily="34" charset="0"/>
                <a:cs typeface="Calibri" panose="020F0502020204030204" pitchFamily="34" charset="0"/>
              </a:rPr>
              <a:t>Data: Our World in Data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1DE2EEAE-F753-4197-9716-5F4EE0F53FB7}"/>
              </a:ext>
            </a:extLst>
          </p:cNvPr>
          <p:cNvSpPr txBox="1"/>
          <p:nvPr/>
        </p:nvSpPr>
        <p:spPr>
          <a:xfrm>
            <a:off x="9269360" y="1537931"/>
            <a:ext cx="1461654" cy="38167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sz="800" b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en-US" b="1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EBC1EE98-A1A4-E9DC-8CF0-284B851DFCAD}"/>
              </a:ext>
            </a:extLst>
          </p:cNvPr>
          <p:cNvCxnSpPr>
            <a:cxnSpLocks/>
          </p:cNvCxnSpPr>
          <p:nvPr/>
        </p:nvCxnSpPr>
        <p:spPr>
          <a:xfrm>
            <a:off x="9590578" y="2436410"/>
            <a:ext cx="884917" cy="114285"/>
          </a:xfrm>
          <a:prstGeom prst="straightConnector1">
            <a:avLst/>
          </a:prstGeom>
          <a:ln w="76200"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29050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1" grpId="0"/>
      <p:bldP spid="2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77BB6FD-A17B-4D5E-47AD-3CDE7013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5788" y="-7518"/>
            <a:ext cx="9564329" cy="1325563"/>
          </a:xfrm>
        </p:spPr>
        <p:txBody>
          <a:bodyPr>
            <a:normAutofit/>
          </a:bodyPr>
          <a:lstStyle/>
          <a:p>
            <a:r>
              <a:rPr lang="en-US" sz="3200"/>
              <a:t>     By April 12, Trump’s tariffs exceeded Smoot-Hawley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A5E7C78-231E-E9F4-9437-20B16376955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37185" y="1107441"/>
            <a:ext cx="9564329" cy="5638800"/>
          </a:xfrm>
          <a:prstGeom prst="rect">
            <a:avLst/>
          </a:prstGeom>
        </p:spPr>
      </p:pic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40EFE3AA-F358-01CF-C92E-B5722C83582B}"/>
              </a:ext>
            </a:extLst>
          </p:cNvPr>
          <p:cNvSpPr/>
          <p:nvPr/>
        </p:nvSpPr>
        <p:spPr>
          <a:xfrm>
            <a:off x="8323738" y="4323627"/>
            <a:ext cx="469232" cy="352541"/>
          </a:xfrm>
          <a:prstGeom prst="roundRect">
            <a:avLst/>
          </a:prstGeom>
          <a:noFill/>
          <a:ln w="38100">
            <a:solidFill>
              <a:srgbClr val="00206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344A4AF3-6403-1016-C24C-7778A731AACE}"/>
              </a:ext>
            </a:extLst>
          </p:cNvPr>
          <p:cNvCxnSpPr/>
          <p:nvPr/>
        </p:nvCxnSpPr>
        <p:spPr>
          <a:xfrm>
            <a:off x="2473138" y="4800434"/>
            <a:ext cx="6813754" cy="0"/>
          </a:xfrm>
          <a:prstGeom prst="line">
            <a:avLst/>
          </a:prstGeom>
          <a:ln w="38100"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69145843-4F77-04DA-DE5D-B803AB27DE91}"/>
              </a:ext>
            </a:extLst>
          </p:cNvPr>
          <p:cNvCxnSpPr>
            <a:cxnSpLocks/>
          </p:cNvCxnSpPr>
          <p:nvPr/>
        </p:nvCxnSpPr>
        <p:spPr>
          <a:xfrm flipV="1">
            <a:off x="8575040" y="4647301"/>
            <a:ext cx="0" cy="615579"/>
          </a:xfrm>
          <a:prstGeom prst="straightConnector1">
            <a:avLst/>
          </a:prstGeom>
          <a:ln w="76200">
            <a:solidFill>
              <a:srgbClr val="7030A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EA623793-F00A-1950-7FBC-728DB41AFF1C}"/>
              </a:ext>
            </a:extLst>
          </p:cNvPr>
          <p:cNvCxnSpPr>
            <a:cxnSpLocks/>
          </p:cNvCxnSpPr>
          <p:nvPr/>
        </p:nvCxnSpPr>
        <p:spPr>
          <a:xfrm>
            <a:off x="5703833" y="4482320"/>
            <a:ext cx="2010566" cy="1268239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4731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97949E-115A-B757-2A42-87A95B7785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788" y="115741"/>
            <a:ext cx="11424745" cy="1325563"/>
          </a:xfrm>
        </p:spPr>
        <p:txBody>
          <a:bodyPr>
            <a:normAutofit/>
          </a:bodyPr>
          <a:lstStyle/>
          <a:p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Applied tariffs rose more gradually in 2025 than proclaimed tariffs.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5ECE2A9F-D8A4-AD69-4DEA-286EB5C9FA0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38704" y="1492473"/>
            <a:ext cx="7714592" cy="414846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D3C31B5-32AE-85E8-3609-DB8685AC25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37715" y="1436176"/>
            <a:ext cx="4420217" cy="28579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FF14D5B1-04E3-31D8-2D94-67FFB9837A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02529" y="5871760"/>
            <a:ext cx="7587096" cy="497376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E4DE2168-5100-FDC6-E279-DE832F3903FA}"/>
              </a:ext>
            </a:extLst>
          </p:cNvPr>
          <p:cNvCxnSpPr>
            <a:cxnSpLocks/>
          </p:cNvCxnSpPr>
          <p:nvPr/>
        </p:nvCxnSpPr>
        <p:spPr>
          <a:xfrm flipV="1">
            <a:off x="3543300" y="3325090"/>
            <a:ext cx="4821382" cy="13819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96540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C0AF51-9689-AF35-64B3-415C55B47C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6581" y="5948629"/>
            <a:ext cx="11648207" cy="787945"/>
          </a:xfrm>
        </p:spPr>
        <p:txBody>
          <a:bodyPr>
            <a:normAutofit/>
          </a:bodyPr>
          <a:lstStyle/>
          <a:p>
            <a:r>
              <a:rPr lang="en-US" sz="3200"/>
              <a:t>On April 2, 2025, he announced his long-awaited “reciprocal tariffs”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23480AD-3313-3123-860D-480F0B1282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96636" y="2111989"/>
            <a:ext cx="10515600" cy="3718174"/>
          </a:xfrm>
          <a:prstGeom prst="rect">
            <a:avLst/>
          </a:prstGeom>
        </p:spPr>
      </p:pic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6557070F-B137-E0B6-DEA2-9C1FBD909450}"/>
              </a:ext>
            </a:extLst>
          </p:cNvPr>
          <p:cNvSpPr txBox="1">
            <a:spLocks/>
          </p:cNvSpPr>
          <p:nvPr/>
        </p:nvSpPr>
        <p:spPr>
          <a:xfrm>
            <a:off x="796636" y="454024"/>
            <a:ext cx="10515600" cy="1603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“Tariff” is Donald Trump’s favorite word. </a:t>
            </a:r>
            <a:r>
              <a:rPr lang="en-US" sz="100" dirty="0"/>
              <a:t> E.g., “To me, the world’s most beautiful word in the dictionary is tariffs. It’s my favorite word.” Oct. 16, 2022.</a:t>
            </a:r>
          </a:p>
          <a:p>
            <a:r>
              <a:rPr lang="en-US" dirty="0"/>
              <a:t>To give him credit, he has been more consistently in favor of tariffs than any other policy, in word as well as deed.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3546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80E9E8-D558-DCDE-2A49-73335D7B11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3189" y="365125"/>
            <a:ext cx="11193026" cy="1325563"/>
          </a:xfrm>
        </p:spPr>
        <p:txBody>
          <a:bodyPr>
            <a:normAutofit/>
          </a:bodyPr>
          <a:lstStyle/>
          <a:p>
            <a:r>
              <a:rPr lang="en-US" sz="3600"/>
              <a:t>April 2 tariff targets included Heard &amp; MacDonald Islands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315256D2-12A4-98EA-FB58-FCE520A74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18803" y="2853651"/>
            <a:ext cx="5703830" cy="319414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0B7677-2BAA-2A58-D5C9-F271393105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058" y="1967533"/>
            <a:ext cx="4896897" cy="3672673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662D39E-8F7F-74C6-4EC4-99620E226CE0}"/>
              </a:ext>
            </a:extLst>
          </p:cNvPr>
          <p:cNvSpPr txBox="1"/>
          <p:nvPr/>
        </p:nvSpPr>
        <p:spPr>
          <a:xfrm>
            <a:off x="6145157" y="1995950"/>
            <a:ext cx="51751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/>
              <a:t>which refused to be bullied.</a:t>
            </a:r>
          </a:p>
        </p:txBody>
      </p:sp>
    </p:spTree>
    <p:extLst>
      <p:ext uri="{BB962C8B-B14F-4D97-AF65-F5344CB8AC3E}">
        <p14:creationId xmlns:p14="http://schemas.microsoft.com/office/powerpoint/2010/main" val="13831949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0FC91-25B4-2FF5-8E43-0B3BCD4B22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53885"/>
            <a:ext cx="10515600" cy="1350510"/>
          </a:xfrm>
        </p:spPr>
        <p:txBody>
          <a:bodyPr>
            <a:normAutofit/>
          </a:bodyPr>
          <a:lstStyle/>
          <a:p>
            <a:r>
              <a:rPr lang="en-US" sz="900"/>
              <a:t>The average effective tariff on US imports has </a:t>
            </a:r>
            <a:r>
              <a:rPr lang="en-US" sz="900" u="sng">
                <a:hlinkClick r:id="rId3"/>
              </a:rPr>
              <a:t>risen from</a:t>
            </a:r>
            <a:r>
              <a:rPr lang="en-US" sz="900"/>
              <a:t> 2 % to 18 %, the highest since the 1930,</a:t>
            </a:r>
            <a:br>
              <a:rPr lang="en-US" sz="900"/>
            </a:br>
            <a:r>
              <a:rPr lang="en-US" sz="900"/>
              <a:t>the highest since 194  s</a:t>
            </a:r>
            <a:br>
              <a:rPr lang="en-US" sz="900"/>
            </a:br>
            <a:endParaRPr lang="en-US" sz="90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76685123-A774-C7CE-722F-05E4D5DBB8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2534652" y="2450439"/>
            <a:ext cx="4493202" cy="34266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8C65218-A15D-B5A3-AA06-D1FB92C66AC4}"/>
              </a:ext>
            </a:extLst>
          </p:cNvPr>
          <p:cNvSpPr txBox="1"/>
          <p:nvPr/>
        </p:nvSpPr>
        <p:spPr>
          <a:xfrm>
            <a:off x="5005137" y="5101392"/>
            <a:ext cx="113899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i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Source:</a:t>
            </a:r>
            <a:r>
              <a:rPr lang="en-US" sz="1200" b="0" i="1">
                <a:solidFill>
                  <a:srgbClr val="444444"/>
                </a:solidFill>
                <a:effectLst/>
                <a:latin typeface="Open Sans" panose="020B0606030504020204" pitchFamily="34" charset="0"/>
              </a:rPr>
              <a:t> </a:t>
            </a:r>
            <a:r>
              <a:rPr lang="en-US" sz="1200" b="0" i="1">
                <a:solidFill>
                  <a:srgbClr val="21759B"/>
                </a:solidFill>
                <a:effectLst/>
                <a:latin typeface="Open Sans" panose="020B0606030504020204" pitchFamily="34" charset="0"/>
                <a:hlinkClick r:id="rId5"/>
              </a:rPr>
              <a:t>Pawel Skrzcpynski</a:t>
            </a:r>
            <a:endParaRPr lang="en-US" sz="1200"/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2B8DD843-5D98-6733-5FB1-F387DFC67508}"/>
              </a:ext>
            </a:extLst>
          </p:cNvPr>
          <p:cNvSpPr txBox="1">
            <a:spLocks/>
          </p:cNvSpPr>
          <p:nvPr/>
        </p:nvSpPr>
        <p:spPr>
          <a:xfrm>
            <a:off x="147484" y="487335"/>
            <a:ext cx="11572569" cy="1198892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200" dirty="0"/>
              <a:t>The average effective US tariff shot up from 2.4 % to 16.8 %</a:t>
            </a:r>
          </a:p>
        </p:txBody>
      </p:sp>
      <p:pic>
        <p:nvPicPr>
          <p:cNvPr id="9" name="Content Placeholder 4">
            <a:extLst>
              <a:ext uri="{FF2B5EF4-FFF2-40B4-BE49-F238E27FC236}">
                <a16:creationId xmlns:a16="http://schemas.microsoft.com/office/drawing/2014/main" id="{A8ADB667-3B29-2CFE-D6DC-A01310E92C5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22456" y="1538742"/>
            <a:ext cx="8426245" cy="4842393"/>
          </a:xfrm>
          <a:prstGeom prst="rect">
            <a:avLst/>
          </a:prstGeom>
        </p:spPr>
      </p:pic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116B868D-95D2-630E-7D7D-F3CD11BA94B8}"/>
              </a:ext>
            </a:extLst>
          </p:cNvPr>
          <p:cNvCxnSpPr>
            <a:cxnSpLocks/>
          </p:cNvCxnSpPr>
          <p:nvPr/>
        </p:nvCxnSpPr>
        <p:spPr>
          <a:xfrm flipV="1">
            <a:off x="8751955" y="2734611"/>
            <a:ext cx="291984" cy="270062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Rectangle 3">
            <a:extLst>
              <a:ext uri="{FF2B5EF4-FFF2-40B4-BE49-F238E27FC236}">
                <a16:creationId xmlns:a16="http://schemas.microsoft.com/office/drawing/2014/main" id="{7396E241-7156-04DC-9353-723F14D386A5}"/>
              </a:ext>
            </a:extLst>
          </p:cNvPr>
          <p:cNvSpPr/>
          <p:nvPr/>
        </p:nvSpPr>
        <p:spPr>
          <a:xfrm>
            <a:off x="1504335" y="1587902"/>
            <a:ext cx="3854246" cy="15240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153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6A58A0-77DA-C858-5FD4-630F75C708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/>
              <a:t>We say Trump’s tariffs are unprecedented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1F328C5-224B-28BF-2939-C94E18942F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494964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The highest in 90 years</a:t>
            </a:r>
          </a:p>
          <a:p>
            <a:r>
              <a:rPr lang="en-US" sz="3000" dirty="0"/>
              <a:t>Imposed at a time of low US unemployment.</a:t>
            </a:r>
          </a:p>
          <a:p>
            <a:r>
              <a:rPr lang="en-US" sz="3000" dirty="0"/>
              <a:t>Used as an instrument for non-economic issues </a:t>
            </a:r>
          </a:p>
          <a:p>
            <a:pPr lvl="1"/>
            <a:r>
              <a:rPr lang="en-US" dirty="0"/>
              <a:t>such as the trial of Bolsonaro in Brazil,</a:t>
            </a:r>
          </a:p>
          <a:p>
            <a:pPr lvl="1"/>
            <a:r>
              <a:rPr lang="en-US" dirty="0"/>
              <a:t>forcing Colombia to accept deportees,</a:t>
            </a:r>
          </a:p>
          <a:p>
            <a:pPr lvl="1"/>
            <a:r>
              <a:rPr lang="en-US" dirty="0"/>
              <a:t>asking China to stop drug exports,</a:t>
            </a:r>
          </a:p>
          <a:p>
            <a:pPr lvl="1"/>
            <a:r>
              <a:rPr lang="en-US" dirty="0"/>
              <a:t>pressuring Canada or Denmark into territorial concessions.</a:t>
            </a:r>
          </a:p>
          <a:p>
            <a:r>
              <a:rPr lang="en-US" dirty="0"/>
              <a:t>But that used to be the norm: tariffs that were high &amp; variable, </a:t>
            </a:r>
            <a:br>
              <a:rPr lang="en-US" dirty="0"/>
            </a:br>
            <a:r>
              <a:rPr lang="en-US" dirty="0"/>
              <a:t>and subject to political vicissitudes, </a:t>
            </a:r>
          </a:p>
          <a:p>
            <a:pPr lvl="1"/>
            <a:r>
              <a:rPr lang="en-US" dirty="0"/>
              <a:t>in 19</a:t>
            </a:r>
            <a:r>
              <a:rPr lang="en-US" baseline="30000" dirty="0"/>
              <a:t>th</a:t>
            </a:r>
            <a:r>
              <a:rPr lang="en-US" dirty="0"/>
              <a:t> &amp; early  20</a:t>
            </a:r>
            <a:r>
              <a:rPr lang="en-US" baseline="30000" dirty="0"/>
              <a:t>th</a:t>
            </a:r>
            <a:r>
              <a:rPr lang="en-US" dirty="0"/>
              <a:t> centuries.</a:t>
            </a:r>
          </a:p>
          <a:p>
            <a:pPr lvl="1"/>
            <a:r>
              <a:rPr lang="en-US" dirty="0"/>
              <a:t>1945-2001 was the exception.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7790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DC5EFE-906D-1A6C-4435-63131B144D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0747"/>
            <a:ext cx="10515600" cy="1325563"/>
          </a:xfrm>
        </p:spPr>
        <p:txBody>
          <a:bodyPr/>
          <a:lstStyle/>
          <a:p>
            <a:r>
              <a:rPr lang="en-US" sz="3600"/>
              <a:t>Tariffs used to be important, </a:t>
            </a:r>
            <a:br>
              <a:rPr lang="en-US" sz="3600"/>
            </a:br>
            <a:r>
              <a:rPr lang="en-US" sz="3200"/>
              <a:t>not just economically but also politically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B253BA-9EFB-6D27-C892-16C7FC8F774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03" y="1626760"/>
            <a:ext cx="11375923" cy="4847782"/>
          </a:xfrm>
        </p:spPr>
        <p:txBody>
          <a:bodyPr>
            <a:normAutofit fontScale="85000" lnSpcReduction="20000"/>
          </a:bodyPr>
          <a:lstStyle/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1773, American colonists threw 340 chests of tea into Boston Harbor, accelerating the start of the Revolution. They were protesting the nature of British taxes on tea imports. </a:t>
            </a:r>
          </a:p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1832, South Carolina declared states rights meant it could “nullify” federal law. It was protesting -- not Northern acts with regard to slavery – but rather the high federal tariffs of 1828 &amp; 1832. </a:t>
            </a:r>
          </a:p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In 1846, Britain repealed the Corn Laws. It marked, not just the triumph of free trade, but the culmination of liberal Enlightenment-era ideals.  </a:t>
            </a:r>
          </a:p>
          <a:p>
            <a:r>
              <a:rPr lang="en-US" sz="36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1930, a Republican congress &amp; president enacted the Smoot-Hawley tariff, and others retaliated.  The collapse of global trade worsened the Great Depression and the rise of fascism in Europe.</a:t>
            </a:r>
          </a:p>
        </p:txBody>
      </p:sp>
    </p:spTree>
    <p:extLst>
      <p:ext uri="{BB962C8B-B14F-4D97-AF65-F5344CB8AC3E}">
        <p14:creationId xmlns:p14="http://schemas.microsoft.com/office/powerpoint/2010/main" val="280415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D2387-3096-27AB-EF81-B26F207F52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6404" y="-32960"/>
            <a:ext cx="9621253" cy="932416"/>
          </a:xfrm>
        </p:spPr>
        <p:txBody>
          <a:bodyPr>
            <a:normAutofit/>
          </a:bodyPr>
          <a:lstStyle/>
          <a:p>
            <a:r>
              <a:rPr lang="en-US" sz="32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 Average US Tariff Rate peaked in 1828 &amp; 1934</a:t>
            </a:r>
            <a:r>
              <a:rPr lang="en-US" sz="240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4130A52-9E7A-B4CE-A16A-C077D44B929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04647" y="1379745"/>
            <a:ext cx="9949152" cy="5032376"/>
          </a:xfrm>
          <a:prstGeom prst="rect">
            <a:avLst/>
          </a:prstGeom>
          <a:ln>
            <a:solidFill>
              <a:srgbClr val="C00000"/>
            </a:solidFill>
          </a:ln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EA5AAAC6-46F7-DD55-C780-FD5D9DC990A2}"/>
              </a:ext>
            </a:extLst>
          </p:cNvPr>
          <p:cNvCxnSpPr>
            <a:cxnSpLocks/>
          </p:cNvCxnSpPr>
          <p:nvPr/>
        </p:nvCxnSpPr>
        <p:spPr>
          <a:xfrm flipV="1">
            <a:off x="2133600" y="2454442"/>
            <a:ext cx="352926" cy="112294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3DF728BA-8E02-1D00-58C8-215403EC5901}"/>
              </a:ext>
            </a:extLst>
          </p:cNvPr>
          <p:cNvCxnSpPr>
            <a:cxnSpLocks/>
          </p:cNvCxnSpPr>
          <p:nvPr/>
        </p:nvCxnSpPr>
        <p:spPr>
          <a:xfrm flipV="1">
            <a:off x="3954380" y="3153878"/>
            <a:ext cx="184483" cy="133951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188FB276-C969-18BF-0E11-5AF45AC48861}"/>
              </a:ext>
            </a:extLst>
          </p:cNvPr>
          <p:cNvCxnSpPr>
            <a:cxnSpLocks/>
          </p:cNvCxnSpPr>
          <p:nvPr/>
        </p:nvCxnSpPr>
        <p:spPr>
          <a:xfrm flipV="1">
            <a:off x="7090611" y="2557220"/>
            <a:ext cx="139348" cy="8330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7E9542EC-80CB-9B9D-A898-6FEB1B03C1E6}"/>
              </a:ext>
            </a:extLst>
          </p:cNvPr>
          <p:cNvCxnSpPr>
            <a:cxnSpLocks/>
          </p:cNvCxnSpPr>
          <p:nvPr/>
        </p:nvCxnSpPr>
        <p:spPr>
          <a:xfrm>
            <a:off x="7907135" y="3957530"/>
            <a:ext cx="1602138" cy="1071716"/>
          </a:xfrm>
          <a:prstGeom prst="straightConnector1">
            <a:avLst/>
          </a:prstGeom>
          <a:ln w="76200">
            <a:solidFill>
              <a:schemeClr val="accent3">
                <a:lumMod val="75000"/>
              </a:schemeClr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itle 1">
            <a:extLst>
              <a:ext uri="{FF2B5EF4-FFF2-40B4-BE49-F238E27FC236}">
                <a16:creationId xmlns:a16="http://schemas.microsoft.com/office/drawing/2014/main" id="{2BF1ED87-08D8-3CB1-9009-62BAE1B16240}"/>
              </a:ext>
            </a:extLst>
          </p:cNvPr>
          <p:cNvSpPr txBox="1">
            <a:spLocks/>
          </p:cNvSpPr>
          <p:nvPr/>
        </p:nvSpPr>
        <p:spPr>
          <a:xfrm>
            <a:off x="1404647" y="678425"/>
            <a:ext cx="9621253" cy="6029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It then came way down, under rounds of negotiations.</a:t>
            </a:r>
          </a:p>
        </p:txBody>
      </p:sp>
    </p:spTree>
    <p:extLst>
      <p:ext uri="{BB962C8B-B14F-4D97-AF65-F5344CB8AC3E}">
        <p14:creationId xmlns:p14="http://schemas.microsoft.com/office/powerpoint/2010/main" val="2039260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926290-C3C2-A067-CB51-EB09FEA7F3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7E7808-2FC9-DBF3-73A3-F96C3F6791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5864" y="337927"/>
            <a:ext cx="1175211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3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Following the 1934 Reciprocal Trade Agreements Act &amp; 1948 GATT signing, multilateral trade negotiations brought tariffs way down.</a:t>
            </a:r>
            <a:r>
              <a:rPr lang="en-US" sz="1200" dirty="0"/>
              <a:t> </a:t>
            </a:r>
            <a:b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33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0AA05F-4BF8-4570-D6D1-E0443D2F01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175" y="2115387"/>
            <a:ext cx="11655392" cy="4184963"/>
          </a:xfrm>
        </p:spPr>
        <p:txBody>
          <a:bodyPr>
            <a:normAutofit fontScale="850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Two major possibilities:   </a:t>
            </a:r>
          </a:p>
          <a:p>
            <a:pPr>
              <a:lnSpc>
                <a:spcPct val="110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1) Political economy. 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Consumers’ interests are diffuse.  It’s not worth their time to get informed.  Firms’  interests are concentrated (Mancur Olsen, 1965)   =&gt; lib. needs support of firms.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But: many imports are inputs to production by firms. E.g., the auto sector can countervail steel.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 and  Gautam Nair (2026) finds Walmart, etc., potently “represent” consumers against tariffs.  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12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0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2) Many countries would not in fact gain from unilateral disarmament. 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They have some monopoly power, so the optimal tariff &gt; 0 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the non-cooperative equilibrium.  </a:t>
            </a:r>
          </a:p>
          <a:p>
            <a:pPr lvl="1">
              <a:lnSpc>
                <a:spcPct val="110000"/>
              </a:lnSpc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Brander-Spencer (1985) strategic subsidies, e.g., for Boeing vs. Airbus. </a:t>
            </a:r>
            <a:b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Both countries would be better off with a binding agreement not to subsidize. 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AC4FF900-C3FB-2A5A-443E-63599346BCF1}"/>
              </a:ext>
            </a:extLst>
          </p:cNvPr>
          <p:cNvSpPr txBox="1">
            <a:spLocks/>
          </p:cNvSpPr>
          <p:nvPr/>
        </p:nvSpPr>
        <p:spPr>
          <a:xfrm>
            <a:off x="284019" y="1343105"/>
            <a:ext cx="11752117" cy="6961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b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32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Why multilateral? </a:t>
            </a:r>
            <a:r>
              <a:rPr lang="en-US" sz="3100" dirty="0"/>
              <a:t>Why is unilateral liberalization so rare?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8F63257-5F7C-9760-7A12-CCDC65E5CDD3}"/>
              </a:ext>
            </a:extLst>
          </p:cNvPr>
          <p:cNvSpPr txBox="1"/>
          <p:nvPr/>
        </p:nvSpPr>
        <p:spPr>
          <a:xfrm>
            <a:off x="1296306" y="4223464"/>
            <a:ext cx="827156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“Incidental Representation: How Special Interests Can Advance the Public Good” </a:t>
            </a:r>
          </a:p>
        </p:txBody>
      </p:sp>
    </p:spTree>
    <p:extLst>
      <p:ext uri="{BB962C8B-B14F-4D97-AF65-F5344CB8AC3E}">
        <p14:creationId xmlns:p14="http://schemas.microsoft.com/office/powerpoint/2010/main" val="2891868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21BBC12-A041-EB29-25F5-2D8F5AAA53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57853" y="272715"/>
            <a:ext cx="7336001" cy="62885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1CF95E4-1B7D-AB4B-E78A-2E25CE3FA00C}"/>
              </a:ext>
            </a:extLst>
          </p:cNvPr>
          <p:cNvSpPr txBox="1"/>
          <p:nvPr/>
        </p:nvSpPr>
        <p:spPr>
          <a:xfrm>
            <a:off x="3769887" y="268705"/>
            <a:ext cx="8373983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Tariff receipts surged following ‘liberation day’ but have fallen back in recent months</a:t>
            </a:r>
            <a:br>
              <a:rPr lang="en-US" dirty="0"/>
            </a:br>
            <a:endParaRPr lang="en-US" sz="600" dirty="0"/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1B379D8F-C757-8BD2-48A8-F2A36A0B0CFB}"/>
              </a:ext>
            </a:extLst>
          </p:cNvPr>
          <p:cNvSpPr txBox="1">
            <a:spLocks/>
          </p:cNvSpPr>
          <p:nvPr/>
        </p:nvSpPr>
        <p:spPr>
          <a:xfrm>
            <a:off x="150020" y="975390"/>
            <a:ext cx="4357817" cy="435133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Feb.2026 - The Supreme Court ruling against the constitutionality of the Trump’s unilateral application of EEPA Act, effectively cut the weighted average applied tariff rate </a:t>
            </a:r>
            <a:br>
              <a:rPr lang="en-US" sz="2000" dirty="0"/>
            </a:br>
            <a:r>
              <a:rPr lang="en-US" sz="2000" dirty="0"/>
              <a:t>on all imports from 14.9 %, </a:t>
            </a:r>
            <a:br>
              <a:rPr lang="en-US" sz="2000" dirty="0"/>
            </a:br>
            <a:r>
              <a:rPr lang="en-US" sz="2000" dirty="0"/>
              <a:t>to 8.2 % in 2026 under the remaining Section 232 tariffs.</a:t>
            </a:r>
            <a:br>
              <a:rPr lang="en-US" sz="2000" dirty="0"/>
            </a:br>
            <a:endParaRPr lang="en-US" sz="2000" dirty="0"/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sz="2000" dirty="0"/>
              <a:t>He added a new 10 % tariff on nearly all countries under Section 122.</a:t>
            </a:r>
            <a:br>
              <a:rPr lang="en-US" sz="2000" dirty="0"/>
            </a:br>
            <a:endParaRPr lang="en-US" sz="2000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May 2026: Trade Court ruled also against the new tariff.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Trump now has to refund the money to importing firms. 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sz="2000" dirty="0"/>
              <a:t>Together with the Iran War etc., the budget deficit is exploding. </a:t>
            </a:r>
          </a:p>
        </p:txBody>
      </p:sp>
    </p:spTree>
    <p:extLst>
      <p:ext uri="{BB962C8B-B14F-4D97-AF65-F5344CB8AC3E}">
        <p14:creationId xmlns:p14="http://schemas.microsoft.com/office/powerpoint/2010/main" val="6343563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1566</Words>
  <Application>Microsoft Office PowerPoint</Application>
  <PresentationFormat>Widescreen</PresentationFormat>
  <Paragraphs>111</Paragraphs>
  <Slides>19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7" baseType="lpstr">
      <vt:lpstr>Aptos</vt:lpstr>
      <vt:lpstr>Aptos Display</vt:lpstr>
      <vt:lpstr>Arial</vt:lpstr>
      <vt:lpstr>Calibri</vt:lpstr>
      <vt:lpstr>ff-more-web-pro</vt:lpstr>
      <vt:lpstr>jaf-bernino-sans</vt:lpstr>
      <vt:lpstr>Open Sans</vt:lpstr>
      <vt:lpstr>Office Theme</vt:lpstr>
      <vt:lpstr>Panel on Tariffs and Trade Wars    Trump, Tariffs, and Trade Wars  Jeffrey Frankel Harvard University</vt:lpstr>
      <vt:lpstr>On April 2, 2025, he announced his long-awaited “reciprocal tariffs”</vt:lpstr>
      <vt:lpstr>April 2 tariff targets included Heard &amp; MacDonald Islands</vt:lpstr>
      <vt:lpstr>The average effective tariff on US imports has risen from 2 % to 18 %, the highest since the 1930, the highest since 194  s </vt:lpstr>
      <vt:lpstr>We say Trump’s tariffs are unprecedented</vt:lpstr>
      <vt:lpstr>Tariffs used to be important,  not just economically but also politically</vt:lpstr>
      <vt:lpstr>The Average US Tariff Rate peaked in 1828 &amp; 1934.</vt:lpstr>
      <vt:lpstr>Following the 1934 Reciprocal Trade Agreements Act &amp; 1948 GATT signing, multilateral trade negotiations brought tariffs way down.  </vt:lpstr>
      <vt:lpstr>PowerPoint Presentation</vt:lpstr>
      <vt:lpstr>Tariffs imposed by Trump 1 in 2017 raised prices of the affected goods</vt:lpstr>
      <vt:lpstr>Trump 2  tariffs were partly passed through to consumers, starting April 2025</vt:lpstr>
      <vt:lpstr>Mary Amiti, Chris Flanagan, Sebastian Heise, &amp; David E. Weinstein.  “Who Is Paying for the 2025 US Tariffs?” FRBNY, Feb. 2026.</vt:lpstr>
      <vt:lpstr>Question</vt:lpstr>
      <vt:lpstr>Do voters understand that tariffs hurt them?  Surveys find a majority oppose tariffs.</vt:lpstr>
      <vt:lpstr>53% of Americans think tariffs raise the cost of living</vt:lpstr>
      <vt:lpstr>“Exclusive survey finds negative economic impacts felt across party lines as White House doubles down on tariffs,” The Guardian, 3/13/2026. www.theguardian.com/us-news/2026/mar/13/trump-tariffs-poll</vt:lpstr>
      <vt:lpstr>PowerPoint Presentation</vt:lpstr>
      <vt:lpstr>     By April 12, Trump’s tariffs exceeded Smoot-Hawley</vt:lpstr>
      <vt:lpstr>Applied tariffs rose more gradually in 2025 than proclaimed tariffs.</vt:lpstr>
    </vt:vector>
  </TitlesOfParts>
  <Company>Harvard University Kennedy School of Government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Frankel, Jeffrey A.</dc:creator>
  <cp:lastModifiedBy>Frankel, Jeffrey A.</cp:lastModifiedBy>
  <cp:revision>7</cp:revision>
  <dcterms:created xsi:type="dcterms:W3CDTF">2026-05-04T00:30:39Z</dcterms:created>
  <dcterms:modified xsi:type="dcterms:W3CDTF">2026-05-13T14:42:24Z</dcterms:modified>
</cp:coreProperties>
</file>