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9" r:id="rId3"/>
    <p:sldId id="271" r:id="rId4"/>
    <p:sldId id="270" r:id="rId5"/>
    <p:sldId id="272" r:id="rId6"/>
    <p:sldId id="273" r:id="rId7"/>
    <p:sldId id="277" r:id="rId8"/>
    <p:sldId id="263" r:id="rId9"/>
    <p:sldId id="274" r:id="rId10"/>
    <p:sldId id="278" r:id="rId11"/>
    <p:sldId id="275" r:id="rId12"/>
    <p:sldId id="279" r:id="rId13"/>
    <p:sldId id="282" r:id="rId14"/>
    <p:sldId id="283" r:id="rId15"/>
    <p:sldId id="280" r:id="rId16"/>
    <p:sldId id="259" r:id="rId17"/>
    <p:sldId id="264" r:id="rId18"/>
    <p:sldId id="267" r:id="rId19"/>
    <p:sldId id="265" r:id="rId20"/>
    <p:sldId id="268" r:id="rId2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DEDEDE"/>
    <a:srgbClr val="E8E8E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26" d="100"/>
          <a:sy n="126" d="100"/>
        </p:scale>
        <p:origin x="-1194" y="-10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6242CBC4-8D34-4BAD-9F59-272ECAB7C74E}" type="datetimeFigureOut">
              <a:rPr lang="en-US" smtClean="0"/>
              <a:t>4/5/2018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390AF43-04C3-4F14-B92A-A33B5C0D71D8}" type="slidenum">
              <a:rPr lang="en-US" smtClean="0"/>
              <a:t>‹#›</a:t>
            </a:fld>
            <a:endParaRPr lang="en-US"/>
          </a:p>
        </p:txBody>
      </p:sp>
    </p:spTree>
    <p:extLst>
      <p:ext uri="{BB962C8B-B14F-4D97-AF65-F5344CB8AC3E}">
        <p14:creationId xmlns:p14="http://schemas.microsoft.com/office/powerpoint/2010/main" val="3498276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242CBC4-8D34-4BAD-9F59-272ECAB7C74E}" type="datetimeFigureOut">
              <a:rPr lang="en-US" smtClean="0"/>
              <a:t>4/5/2018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390AF43-04C3-4F14-B92A-A33B5C0D71D8}" type="slidenum">
              <a:rPr lang="en-US" smtClean="0"/>
              <a:t>‹#›</a:t>
            </a:fld>
            <a:endParaRPr lang="en-US"/>
          </a:p>
        </p:txBody>
      </p:sp>
    </p:spTree>
    <p:extLst>
      <p:ext uri="{BB962C8B-B14F-4D97-AF65-F5344CB8AC3E}">
        <p14:creationId xmlns:p14="http://schemas.microsoft.com/office/powerpoint/2010/main" val="32551960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242CBC4-8D34-4BAD-9F59-272ECAB7C74E}" type="datetimeFigureOut">
              <a:rPr lang="en-US" smtClean="0"/>
              <a:t>4/5/2018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390AF43-04C3-4F14-B92A-A33B5C0D71D8}" type="slidenum">
              <a:rPr lang="en-US" smtClean="0"/>
              <a:t>‹#›</a:t>
            </a:fld>
            <a:endParaRPr lang="en-US"/>
          </a:p>
        </p:txBody>
      </p:sp>
    </p:spTree>
    <p:extLst>
      <p:ext uri="{BB962C8B-B14F-4D97-AF65-F5344CB8AC3E}">
        <p14:creationId xmlns:p14="http://schemas.microsoft.com/office/powerpoint/2010/main" val="18681268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242CBC4-8D34-4BAD-9F59-272ECAB7C74E}" type="datetimeFigureOut">
              <a:rPr lang="en-US" smtClean="0"/>
              <a:t>4/5/2018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390AF43-04C3-4F14-B92A-A33B5C0D71D8}" type="slidenum">
              <a:rPr lang="en-US" smtClean="0"/>
              <a:t>‹#›</a:t>
            </a:fld>
            <a:endParaRPr lang="en-US"/>
          </a:p>
        </p:txBody>
      </p:sp>
    </p:spTree>
    <p:extLst>
      <p:ext uri="{BB962C8B-B14F-4D97-AF65-F5344CB8AC3E}">
        <p14:creationId xmlns:p14="http://schemas.microsoft.com/office/powerpoint/2010/main" val="240966230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242CBC4-8D34-4BAD-9F59-272ECAB7C74E}" type="datetimeFigureOut">
              <a:rPr lang="en-US" smtClean="0"/>
              <a:t>4/5/2018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390AF43-04C3-4F14-B92A-A33B5C0D71D8}" type="slidenum">
              <a:rPr lang="en-US" smtClean="0"/>
              <a:t>‹#›</a:t>
            </a:fld>
            <a:endParaRPr lang="en-US"/>
          </a:p>
        </p:txBody>
      </p:sp>
    </p:spTree>
    <p:extLst>
      <p:ext uri="{BB962C8B-B14F-4D97-AF65-F5344CB8AC3E}">
        <p14:creationId xmlns:p14="http://schemas.microsoft.com/office/powerpoint/2010/main" val="18140581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6242CBC4-8D34-4BAD-9F59-272ECAB7C74E}" type="datetimeFigureOut">
              <a:rPr lang="en-US" smtClean="0"/>
              <a:t>4/5/2018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390AF43-04C3-4F14-B92A-A33B5C0D71D8}" type="slidenum">
              <a:rPr lang="en-US" smtClean="0"/>
              <a:t>‹#›</a:t>
            </a:fld>
            <a:endParaRPr lang="en-US"/>
          </a:p>
        </p:txBody>
      </p:sp>
    </p:spTree>
    <p:extLst>
      <p:ext uri="{BB962C8B-B14F-4D97-AF65-F5344CB8AC3E}">
        <p14:creationId xmlns:p14="http://schemas.microsoft.com/office/powerpoint/2010/main" val="22704589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6242CBC4-8D34-4BAD-9F59-272ECAB7C74E}" type="datetimeFigureOut">
              <a:rPr lang="en-US" smtClean="0"/>
              <a:t>4/5/2018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390AF43-04C3-4F14-B92A-A33B5C0D71D8}" type="slidenum">
              <a:rPr lang="en-US" smtClean="0"/>
              <a:t>‹#›</a:t>
            </a:fld>
            <a:endParaRPr lang="en-US"/>
          </a:p>
        </p:txBody>
      </p:sp>
    </p:spTree>
    <p:extLst>
      <p:ext uri="{BB962C8B-B14F-4D97-AF65-F5344CB8AC3E}">
        <p14:creationId xmlns:p14="http://schemas.microsoft.com/office/powerpoint/2010/main" val="19950320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6242CBC4-8D34-4BAD-9F59-272ECAB7C74E}" type="datetimeFigureOut">
              <a:rPr lang="en-US" smtClean="0"/>
              <a:t>4/5/2018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390AF43-04C3-4F14-B92A-A33B5C0D71D8}" type="slidenum">
              <a:rPr lang="en-US" smtClean="0"/>
              <a:t>‹#›</a:t>
            </a:fld>
            <a:endParaRPr lang="en-US"/>
          </a:p>
        </p:txBody>
      </p:sp>
    </p:spTree>
    <p:extLst>
      <p:ext uri="{BB962C8B-B14F-4D97-AF65-F5344CB8AC3E}">
        <p14:creationId xmlns:p14="http://schemas.microsoft.com/office/powerpoint/2010/main" val="5257355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242CBC4-8D34-4BAD-9F59-272ECAB7C74E}" type="datetimeFigureOut">
              <a:rPr lang="en-US" smtClean="0"/>
              <a:t>4/5/2018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390AF43-04C3-4F14-B92A-A33B5C0D71D8}" type="slidenum">
              <a:rPr lang="en-US" smtClean="0"/>
              <a:t>‹#›</a:t>
            </a:fld>
            <a:endParaRPr lang="en-US"/>
          </a:p>
        </p:txBody>
      </p:sp>
    </p:spTree>
    <p:extLst>
      <p:ext uri="{BB962C8B-B14F-4D97-AF65-F5344CB8AC3E}">
        <p14:creationId xmlns:p14="http://schemas.microsoft.com/office/powerpoint/2010/main" val="131513254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242CBC4-8D34-4BAD-9F59-272ECAB7C74E}" type="datetimeFigureOut">
              <a:rPr lang="en-US" smtClean="0"/>
              <a:t>4/5/2018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390AF43-04C3-4F14-B92A-A33B5C0D71D8}" type="slidenum">
              <a:rPr lang="en-US" smtClean="0"/>
              <a:t>‹#›</a:t>
            </a:fld>
            <a:endParaRPr lang="en-US"/>
          </a:p>
        </p:txBody>
      </p:sp>
    </p:spTree>
    <p:extLst>
      <p:ext uri="{BB962C8B-B14F-4D97-AF65-F5344CB8AC3E}">
        <p14:creationId xmlns:p14="http://schemas.microsoft.com/office/powerpoint/2010/main" val="13638051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242CBC4-8D34-4BAD-9F59-272ECAB7C74E}" type="datetimeFigureOut">
              <a:rPr lang="en-US" smtClean="0"/>
              <a:t>4/5/2018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390AF43-04C3-4F14-B92A-A33B5C0D71D8}" type="slidenum">
              <a:rPr lang="en-US" smtClean="0"/>
              <a:t>‹#›</a:t>
            </a:fld>
            <a:endParaRPr lang="en-US"/>
          </a:p>
        </p:txBody>
      </p:sp>
    </p:spTree>
    <p:extLst>
      <p:ext uri="{BB962C8B-B14F-4D97-AF65-F5344CB8AC3E}">
        <p14:creationId xmlns:p14="http://schemas.microsoft.com/office/powerpoint/2010/main" val="237301246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242CBC4-8D34-4BAD-9F59-272ECAB7C74E}" type="datetimeFigureOut">
              <a:rPr lang="en-US" smtClean="0"/>
              <a:t>4/5/2018</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390AF43-04C3-4F14-B92A-A33B5C0D71D8}" type="slidenum">
              <a:rPr lang="en-US" smtClean="0"/>
              <a:t>‹#›</a:t>
            </a:fld>
            <a:endParaRPr lang="en-US"/>
          </a:p>
        </p:txBody>
      </p:sp>
    </p:spTree>
    <p:extLst>
      <p:ext uri="{BB962C8B-B14F-4D97-AF65-F5344CB8AC3E}">
        <p14:creationId xmlns:p14="http://schemas.microsoft.com/office/powerpoint/2010/main" val="170488824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 y="381001"/>
            <a:ext cx="8763000" cy="3657599"/>
          </a:xfrm>
        </p:spPr>
        <p:txBody>
          <a:bodyPr>
            <a:noAutofit/>
          </a:bodyPr>
          <a:lstStyle/>
          <a:p>
            <a:r>
              <a:rPr lang="en-US" sz="3400" dirty="0"/>
              <a:t>Comments on “</a:t>
            </a:r>
            <a:r>
              <a:rPr lang="en-US" sz="3400" i="1" dirty="0"/>
              <a:t>Macroprudential FX Regulations: Shifting the Snowbanks of FX Vulnerability</a:t>
            </a:r>
            <a:r>
              <a:rPr lang="en-US" sz="3400" dirty="0"/>
              <a:t>” </a:t>
            </a:r>
            <a:r>
              <a:rPr lang="en-US" sz="3400" dirty="0" smtClean="0"/>
              <a:t/>
            </a:r>
            <a:br>
              <a:rPr lang="en-US" sz="3400" dirty="0" smtClean="0"/>
            </a:br>
            <a:r>
              <a:rPr lang="en-US" sz="3200" dirty="0" smtClean="0"/>
              <a:t>by</a:t>
            </a:r>
            <a:r>
              <a:rPr lang="en-US" sz="3200" dirty="0"/>
              <a:t/>
            </a:r>
            <a:br>
              <a:rPr lang="en-US" sz="3200" dirty="0"/>
            </a:br>
            <a:r>
              <a:rPr lang="en-US" sz="3000" dirty="0"/>
              <a:t>Toni </a:t>
            </a:r>
            <a:r>
              <a:rPr lang="en-US" sz="3000" dirty="0" err="1"/>
              <a:t>Ahnert</a:t>
            </a:r>
            <a:r>
              <a:rPr lang="en-US" sz="3000" dirty="0"/>
              <a:t>, </a:t>
            </a:r>
            <a:r>
              <a:rPr lang="en-US" sz="3000" dirty="0" smtClean="0"/>
              <a:t>Kristin Forbes, </a:t>
            </a:r>
            <a:br>
              <a:rPr lang="en-US" sz="3000" dirty="0" smtClean="0"/>
            </a:br>
            <a:r>
              <a:rPr lang="en-US" sz="3000" dirty="0" smtClean="0"/>
              <a:t> </a:t>
            </a:r>
            <a:r>
              <a:rPr lang="en-US" sz="3000" dirty="0"/>
              <a:t>Christian </a:t>
            </a:r>
            <a:r>
              <a:rPr lang="en-US" sz="3000" dirty="0" smtClean="0"/>
              <a:t>Friedrich </a:t>
            </a:r>
            <a:r>
              <a:rPr lang="en-US" sz="3000" dirty="0" smtClean="0"/>
              <a:t>&amp; </a:t>
            </a:r>
            <a:r>
              <a:rPr lang="en-US" sz="3000" dirty="0"/>
              <a:t>Dennis </a:t>
            </a:r>
            <a:r>
              <a:rPr lang="en-US" sz="3000" dirty="0" smtClean="0"/>
              <a:t>Reinhardt.</a:t>
            </a:r>
            <a:endParaRPr lang="en-US" sz="3000" dirty="0"/>
          </a:p>
        </p:txBody>
      </p:sp>
      <p:sp>
        <p:nvSpPr>
          <p:cNvPr id="3" name="Subtitle 2"/>
          <p:cNvSpPr>
            <a:spLocks noGrp="1"/>
          </p:cNvSpPr>
          <p:nvPr>
            <p:ph type="subTitle" idx="1"/>
          </p:nvPr>
        </p:nvSpPr>
        <p:spPr>
          <a:xfrm>
            <a:off x="381000" y="3886200"/>
            <a:ext cx="8001000" cy="2438400"/>
          </a:xfrm>
        </p:spPr>
        <p:txBody>
          <a:bodyPr>
            <a:normAutofit fontScale="47500" lnSpcReduction="20000"/>
          </a:bodyPr>
          <a:lstStyle/>
          <a:p>
            <a:r>
              <a:rPr lang="en-US" sz="6700" dirty="0" smtClean="0">
                <a:solidFill>
                  <a:schemeClr val="tx1">
                    <a:lumMod val="75000"/>
                    <a:lumOff val="25000"/>
                  </a:schemeClr>
                </a:solidFill>
              </a:rPr>
              <a:t>Jeffrey Frankel</a:t>
            </a:r>
          </a:p>
          <a:p>
            <a:r>
              <a:rPr lang="en-US" sz="6700" dirty="0" smtClean="0">
                <a:solidFill>
                  <a:schemeClr val="tx1">
                    <a:lumMod val="75000"/>
                    <a:lumOff val="25000"/>
                  </a:schemeClr>
                </a:solidFill>
              </a:rPr>
              <a:t>Harvard Kennedy School</a:t>
            </a:r>
            <a:r>
              <a:rPr lang="en-US" sz="4500" dirty="0" smtClean="0">
                <a:solidFill>
                  <a:schemeClr val="tx1">
                    <a:lumMod val="75000"/>
                    <a:lumOff val="25000"/>
                  </a:schemeClr>
                </a:solidFill>
              </a:rPr>
              <a:t/>
            </a:r>
            <a:br>
              <a:rPr lang="en-US" sz="4500" dirty="0" smtClean="0">
                <a:solidFill>
                  <a:schemeClr val="tx1">
                    <a:lumMod val="75000"/>
                    <a:lumOff val="25000"/>
                  </a:schemeClr>
                </a:solidFill>
              </a:rPr>
            </a:br>
            <a:endParaRPr lang="en-US" sz="4500" dirty="0" smtClean="0">
              <a:solidFill>
                <a:schemeClr val="tx1">
                  <a:lumMod val="75000"/>
                  <a:lumOff val="25000"/>
                </a:schemeClr>
              </a:solidFill>
            </a:endParaRPr>
          </a:p>
          <a:p>
            <a:r>
              <a:rPr lang="en-US" sz="4500" dirty="0" smtClean="0">
                <a:solidFill>
                  <a:schemeClr val="tx1">
                    <a:lumMod val="75000"/>
                    <a:lumOff val="25000"/>
                  </a:schemeClr>
                </a:solidFill>
              </a:rPr>
              <a:t>NBER Conference on Capital </a:t>
            </a:r>
            <a:r>
              <a:rPr lang="en-US" sz="4500" dirty="0">
                <a:solidFill>
                  <a:schemeClr val="tx1">
                    <a:lumMod val="75000"/>
                    <a:lumOff val="25000"/>
                  </a:schemeClr>
                </a:solidFill>
              </a:rPr>
              <a:t>Flows, Currency Wars &amp;</a:t>
            </a:r>
            <a:r>
              <a:rPr lang="en-US" sz="4500" dirty="0" smtClean="0">
                <a:solidFill>
                  <a:schemeClr val="tx1">
                    <a:lumMod val="75000"/>
                    <a:lumOff val="25000"/>
                  </a:schemeClr>
                </a:solidFill>
              </a:rPr>
              <a:t> </a:t>
            </a:r>
            <a:r>
              <a:rPr lang="en-US" sz="4500" dirty="0">
                <a:solidFill>
                  <a:schemeClr val="tx1">
                    <a:lumMod val="75000"/>
                    <a:lumOff val="25000"/>
                  </a:schemeClr>
                </a:solidFill>
              </a:rPr>
              <a:t>Monetary Policy</a:t>
            </a:r>
            <a:endParaRPr lang="en-US" sz="4500" b="1" dirty="0">
              <a:solidFill>
                <a:schemeClr val="tx1">
                  <a:lumMod val="75000"/>
                  <a:lumOff val="25000"/>
                </a:schemeClr>
              </a:solidFill>
            </a:endParaRPr>
          </a:p>
          <a:p>
            <a:r>
              <a:rPr lang="en-US" sz="4500" dirty="0">
                <a:solidFill>
                  <a:schemeClr val="tx1">
                    <a:lumMod val="75000"/>
                    <a:lumOff val="25000"/>
                  </a:schemeClr>
                </a:solidFill>
              </a:rPr>
              <a:t>Emmanuel Farhi &amp;</a:t>
            </a:r>
            <a:r>
              <a:rPr lang="en-US" sz="4500" dirty="0" smtClean="0">
                <a:solidFill>
                  <a:schemeClr val="tx1">
                    <a:lumMod val="75000"/>
                    <a:lumOff val="25000"/>
                  </a:schemeClr>
                </a:solidFill>
              </a:rPr>
              <a:t> </a:t>
            </a:r>
            <a:r>
              <a:rPr lang="en-US" sz="4500" dirty="0">
                <a:solidFill>
                  <a:schemeClr val="tx1">
                    <a:lumMod val="75000"/>
                    <a:lumOff val="25000"/>
                  </a:schemeClr>
                </a:solidFill>
              </a:rPr>
              <a:t>Sebnem Kalemli-Ozcan</a:t>
            </a:r>
            <a:r>
              <a:rPr lang="en-US" sz="4500">
                <a:solidFill>
                  <a:schemeClr val="tx1">
                    <a:lumMod val="75000"/>
                    <a:lumOff val="25000"/>
                  </a:schemeClr>
                </a:solidFill>
              </a:rPr>
              <a:t>, </a:t>
            </a:r>
            <a:r>
              <a:rPr lang="en-US" sz="4500" smtClean="0">
                <a:solidFill>
                  <a:schemeClr val="tx1">
                    <a:lumMod val="75000"/>
                    <a:lumOff val="25000"/>
                  </a:schemeClr>
                </a:solidFill>
              </a:rPr>
              <a:t>Organizers,</a:t>
            </a:r>
            <a:br>
              <a:rPr lang="en-US" sz="4500" smtClean="0">
                <a:solidFill>
                  <a:schemeClr val="tx1">
                    <a:lumMod val="75000"/>
                    <a:lumOff val="25000"/>
                  </a:schemeClr>
                </a:solidFill>
              </a:rPr>
            </a:br>
            <a:r>
              <a:rPr lang="en-US" sz="4500" smtClean="0">
                <a:solidFill>
                  <a:schemeClr val="tx1">
                    <a:lumMod val="75000"/>
                    <a:lumOff val="25000"/>
                  </a:schemeClr>
                </a:solidFill>
              </a:rPr>
              <a:t>Cambridge </a:t>
            </a:r>
            <a:r>
              <a:rPr lang="en-US" sz="4500">
                <a:solidFill>
                  <a:schemeClr val="tx1">
                    <a:lumMod val="75000"/>
                    <a:lumOff val="25000"/>
                  </a:schemeClr>
                </a:solidFill>
              </a:rPr>
              <a:t>MA</a:t>
            </a:r>
            <a:r>
              <a:rPr lang="en-US" sz="4500" smtClean="0">
                <a:solidFill>
                  <a:schemeClr val="tx1">
                    <a:lumMod val="75000"/>
                    <a:lumOff val="25000"/>
                  </a:schemeClr>
                </a:solidFill>
              </a:rPr>
              <a:t>, </a:t>
            </a:r>
            <a:r>
              <a:rPr lang="en-US" sz="4500" dirty="0">
                <a:solidFill>
                  <a:schemeClr val="tx1">
                    <a:lumMod val="75000"/>
                    <a:lumOff val="25000"/>
                  </a:schemeClr>
                </a:solidFill>
              </a:rPr>
              <a:t>April 5-6, </a:t>
            </a:r>
            <a:r>
              <a:rPr lang="en-US" sz="4500" dirty="0" smtClean="0">
                <a:solidFill>
                  <a:schemeClr val="tx1">
                    <a:lumMod val="75000"/>
                    <a:lumOff val="25000"/>
                  </a:schemeClr>
                </a:solidFill>
              </a:rPr>
              <a:t>2018</a:t>
            </a:r>
            <a:endParaRPr lang="en-US" sz="4500" dirty="0">
              <a:solidFill>
                <a:schemeClr val="tx1">
                  <a:lumMod val="75000"/>
                  <a:lumOff val="25000"/>
                </a:schemeClr>
              </a:solidFill>
            </a:endParaRPr>
          </a:p>
        </p:txBody>
      </p:sp>
    </p:spTree>
    <p:extLst>
      <p:ext uri="{BB962C8B-B14F-4D97-AF65-F5344CB8AC3E}">
        <p14:creationId xmlns:p14="http://schemas.microsoft.com/office/powerpoint/2010/main" val="395150040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020762"/>
          </a:xfrm>
        </p:spPr>
        <p:txBody>
          <a:bodyPr>
            <a:normAutofit/>
          </a:bodyPr>
          <a:lstStyle/>
          <a:p>
            <a:r>
              <a:rPr lang="en-US" sz="1800" dirty="0" smtClean="0"/>
              <a:t>(2) The </a:t>
            </a:r>
            <a:r>
              <a:rPr lang="en-US" sz="1800" dirty="0"/>
              <a:t>theoretical </a:t>
            </a:r>
            <a:r>
              <a:rPr lang="en-US" sz="1800" dirty="0" smtClean="0"/>
              <a:t>model, continued</a:t>
            </a:r>
            <a:endParaRPr lang="en-US" sz="1800" dirty="0"/>
          </a:p>
        </p:txBody>
      </p:sp>
      <p:sp>
        <p:nvSpPr>
          <p:cNvPr id="3" name="Content Placeholder 2"/>
          <p:cNvSpPr>
            <a:spLocks noGrp="1"/>
          </p:cNvSpPr>
          <p:nvPr>
            <p:ph idx="1"/>
          </p:nvPr>
        </p:nvSpPr>
        <p:spPr>
          <a:xfrm>
            <a:off x="76200" y="914400"/>
            <a:ext cx="8686800" cy="6019800"/>
          </a:xfrm>
        </p:spPr>
        <p:txBody>
          <a:bodyPr>
            <a:normAutofit fontScale="62500" lnSpcReduction="20000"/>
          </a:bodyPr>
          <a:lstStyle/>
          <a:p>
            <a:r>
              <a:rPr lang="en-US" sz="3800" dirty="0" smtClean="0"/>
              <a:t>What </a:t>
            </a:r>
            <a:r>
              <a:rPr lang="en-US" sz="3800" dirty="0"/>
              <a:t>difference to the overall </a:t>
            </a:r>
            <a:r>
              <a:rPr lang="en-US" sz="3800" dirty="0" smtClean="0"/>
              <a:t>story follows from </a:t>
            </a:r>
            <a:r>
              <a:rPr lang="en-US" sz="3800" dirty="0"/>
              <a:t>the choice of how to model what is different about </a:t>
            </a:r>
            <a:r>
              <a:rPr lang="en-US" sz="3800" dirty="0" smtClean="0"/>
              <a:t>banks?   </a:t>
            </a:r>
          </a:p>
          <a:p>
            <a:pPr lvl="1"/>
            <a:r>
              <a:rPr lang="en-US" sz="3500" dirty="0" smtClean="0"/>
              <a:t>Perhaps </a:t>
            </a:r>
            <a:r>
              <a:rPr lang="en-US" sz="3500" dirty="0"/>
              <a:t>less to the predicted effects on fx liabilities </a:t>
            </a:r>
            <a:r>
              <a:rPr lang="en-US" sz="3500" dirty="0" smtClean="0"/>
              <a:t/>
            </a:r>
            <a:br>
              <a:rPr lang="en-US" sz="3500" dirty="0" smtClean="0"/>
            </a:br>
            <a:r>
              <a:rPr lang="en-US" sz="3500" dirty="0" smtClean="0"/>
              <a:t>and </a:t>
            </a:r>
            <a:r>
              <a:rPr lang="en-US" sz="3500" dirty="0"/>
              <a:t>more to the welfare implications. </a:t>
            </a:r>
            <a:endParaRPr lang="en-US" sz="3500" dirty="0" smtClean="0"/>
          </a:p>
          <a:p>
            <a:pPr lvl="1"/>
            <a:r>
              <a:rPr lang="en-US" sz="3500" dirty="0" smtClean="0"/>
              <a:t>The </a:t>
            </a:r>
            <a:r>
              <a:rPr lang="en-US" sz="3500" dirty="0"/>
              <a:t>paper </a:t>
            </a:r>
            <a:r>
              <a:rPr lang="en-US" sz="3500" dirty="0" smtClean="0"/>
              <a:t>suggests </a:t>
            </a:r>
            <a:r>
              <a:rPr lang="en-US" sz="3500" dirty="0"/>
              <a:t>that diverting lending activity from banks to other institutions could harm </a:t>
            </a:r>
            <a:r>
              <a:rPr lang="en-US" sz="3500" dirty="0" smtClean="0"/>
              <a:t>growth: </a:t>
            </a:r>
            <a:r>
              <a:rPr lang="en-US" sz="3500" dirty="0"/>
              <a:t>“tighter macroprudential FX regulations on banks could reduce TFP, as investors lend more indiscriminately and without the knowledge from banks’ screening activities.”   </a:t>
            </a:r>
            <a:endParaRPr lang="en-US" sz="3500" dirty="0" smtClean="0"/>
          </a:p>
          <a:p>
            <a:pPr lvl="1"/>
            <a:r>
              <a:rPr lang="en-US" sz="3500" dirty="0" smtClean="0"/>
              <a:t>My instinct: banks </a:t>
            </a:r>
            <a:r>
              <a:rPr lang="en-US" sz="3500" dirty="0"/>
              <a:t>carry more systemic </a:t>
            </a:r>
            <a:r>
              <a:rPr lang="en-US" sz="3500" dirty="0" smtClean="0"/>
              <a:t>risk than other channels.   </a:t>
            </a:r>
            <a:r>
              <a:rPr lang="en-US" sz="3500" dirty="0" smtClean="0"/>
              <a:t>The </a:t>
            </a:r>
            <a:r>
              <a:rPr lang="en-US" sz="3500" dirty="0" smtClean="0"/>
              <a:t>combination </a:t>
            </a:r>
            <a:r>
              <a:rPr lang="en-US" sz="3500" dirty="0"/>
              <a:t>of </a:t>
            </a:r>
            <a:r>
              <a:rPr lang="en-US" sz="3500" dirty="0" smtClean="0"/>
              <a:t>banks &amp; fx </a:t>
            </a:r>
            <a:r>
              <a:rPr lang="en-US" sz="3500" dirty="0"/>
              <a:t>liabilities </a:t>
            </a:r>
            <a:r>
              <a:rPr lang="en-US" sz="3500" dirty="0" smtClean="0"/>
              <a:t>is </a:t>
            </a:r>
            <a:r>
              <a:rPr lang="en-US" sz="3500" dirty="0"/>
              <a:t>particularly </a:t>
            </a:r>
            <a:r>
              <a:rPr lang="en-US" sz="3500" dirty="0" smtClean="0"/>
              <a:t>dangerous</a:t>
            </a:r>
            <a:r>
              <a:rPr lang="en-US" sz="3100" dirty="0" smtClean="0"/>
              <a:t>.</a:t>
            </a:r>
          </a:p>
          <a:p>
            <a:pPr lvl="1"/>
            <a:r>
              <a:rPr lang="en-US" sz="3500" dirty="0" smtClean="0"/>
              <a:t>The </a:t>
            </a:r>
            <a:r>
              <a:rPr lang="en-US" sz="3500" dirty="0"/>
              <a:t>paper </a:t>
            </a:r>
            <a:r>
              <a:rPr lang="en-US" sz="3500" dirty="0" smtClean="0"/>
              <a:t>clearly recognizes </a:t>
            </a:r>
            <a:r>
              <a:rPr lang="en-US" sz="3500" dirty="0"/>
              <a:t>the </a:t>
            </a:r>
            <a:r>
              <a:rPr lang="en-US" sz="3500" dirty="0" smtClean="0"/>
              <a:t>tradeoff in </a:t>
            </a:r>
            <a:r>
              <a:rPr lang="en-US" sz="3500" dirty="0" err="1" smtClean="0"/>
              <a:t>macropru</a:t>
            </a:r>
            <a:r>
              <a:rPr lang="en-US" sz="3500" dirty="0" smtClean="0"/>
              <a:t> FX regulation: </a:t>
            </a:r>
            <a:endParaRPr lang="en-US" sz="3500" dirty="0" smtClean="0"/>
          </a:p>
          <a:p>
            <a:pPr lvl="2"/>
            <a:r>
              <a:rPr lang="en-US" sz="2900" dirty="0" smtClean="0"/>
              <a:t>reducing </a:t>
            </a:r>
            <a:r>
              <a:rPr lang="en-US" sz="2900" dirty="0"/>
              <a:t>the cost of bank failure (when firms to which they have leant are hit by the balance sheet effect of currency </a:t>
            </a:r>
            <a:r>
              <a:rPr lang="en-US" sz="2900" dirty="0" smtClean="0"/>
              <a:t>depreciation), </a:t>
            </a:r>
            <a:r>
              <a:rPr lang="en-US" sz="2900" dirty="0"/>
              <a:t>on the one </a:t>
            </a:r>
            <a:r>
              <a:rPr lang="en-US" sz="2900" dirty="0" smtClean="0"/>
              <a:t>hand,</a:t>
            </a:r>
            <a:endParaRPr lang="en-US" sz="2900" dirty="0" smtClean="0"/>
          </a:p>
          <a:p>
            <a:pPr lvl="2"/>
            <a:r>
              <a:rPr lang="en-US" sz="2900" dirty="0" smtClean="0"/>
              <a:t>versus </a:t>
            </a:r>
            <a:r>
              <a:rPr lang="en-US" sz="2900" dirty="0"/>
              <a:t>interfering with the efficiency of bank lending, on the other </a:t>
            </a:r>
            <a:r>
              <a:rPr lang="en-US" sz="2900" dirty="0" smtClean="0"/>
              <a:t>hand.  </a:t>
            </a:r>
          </a:p>
          <a:p>
            <a:pPr lvl="2"/>
            <a:r>
              <a:rPr lang="en-US" sz="2900" dirty="0" smtClean="0"/>
              <a:t>The authors recognize shifting </a:t>
            </a:r>
            <a:r>
              <a:rPr lang="en-US" sz="2900" dirty="0" smtClean="0"/>
              <a:t>FX</a:t>
            </a:r>
            <a:r>
              <a:rPr lang="en-US" sz="2900" dirty="0" smtClean="0"/>
              <a:t> </a:t>
            </a:r>
            <a:r>
              <a:rPr lang="en-US" sz="2900" dirty="0"/>
              <a:t>risk to non-banks might reduce systemic risk. </a:t>
            </a:r>
            <a:endParaRPr lang="en-US" sz="2900" dirty="0" smtClean="0"/>
          </a:p>
          <a:p>
            <a:pPr lvl="2"/>
            <a:r>
              <a:rPr lang="en-US" sz="2900" dirty="0" smtClean="0"/>
              <a:t>But </a:t>
            </a:r>
            <a:r>
              <a:rPr lang="en-US" sz="2900" dirty="0"/>
              <a:t>perhaps what makes banks different is </a:t>
            </a:r>
            <a:r>
              <a:rPr lang="en-US" sz="2900" dirty="0" smtClean="0"/>
              <a:t>that they are the </a:t>
            </a:r>
            <a:r>
              <a:rPr lang="en-US" sz="2900" dirty="0"/>
              <a:t>payments system on which the economy </a:t>
            </a:r>
            <a:r>
              <a:rPr lang="en-US" sz="2900" dirty="0" smtClean="0"/>
              <a:t>depends, </a:t>
            </a:r>
          </a:p>
          <a:p>
            <a:pPr lvl="3"/>
            <a:r>
              <a:rPr lang="en-US" sz="2500" dirty="0" smtClean="0"/>
              <a:t>implying </a:t>
            </a:r>
            <a:r>
              <a:rPr lang="en-US" sz="2500" dirty="0"/>
              <a:t>more emphasis on the systemic risk from banking </a:t>
            </a:r>
            <a:r>
              <a:rPr lang="en-US" sz="2500" dirty="0" smtClean="0"/>
              <a:t>failures.</a:t>
            </a:r>
            <a:endParaRPr lang="en-US" sz="2500" dirty="0"/>
          </a:p>
        </p:txBody>
      </p:sp>
    </p:spTree>
    <p:extLst>
      <p:ext uri="{BB962C8B-B14F-4D97-AF65-F5344CB8AC3E}">
        <p14:creationId xmlns:p14="http://schemas.microsoft.com/office/powerpoint/2010/main" val="1561088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8" end="8"/>
                                            </p:txEl>
                                          </p:spTgt>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b="1" dirty="0" smtClean="0"/>
              <a:t>(3) The </a:t>
            </a:r>
            <a:r>
              <a:rPr lang="en-US" sz="3200" b="1" dirty="0"/>
              <a:t>data </a:t>
            </a:r>
            <a:r>
              <a:rPr lang="en-US" sz="3200" b="1" dirty="0" smtClean="0"/>
              <a:t>set</a:t>
            </a:r>
            <a:endParaRPr lang="en-US" sz="3200" b="1" dirty="0"/>
          </a:p>
        </p:txBody>
      </p:sp>
      <p:sp>
        <p:nvSpPr>
          <p:cNvPr id="3" name="Content Placeholder 2"/>
          <p:cNvSpPr>
            <a:spLocks noGrp="1"/>
          </p:cNvSpPr>
          <p:nvPr>
            <p:ph idx="1"/>
          </p:nvPr>
        </p:nvSpPr>
        <p:spPr>
          <a:xfrm>
            <a:off x="381000" y="1600200"/>
            <a:ext cx="8382000" cy="4525963"/>
          </a:xfrm>
        </p:spPr>
        <p:txBody>
          <a:bodyPr>
            <a:normAutofit fontScale="85000" lnSpcReduction="10000"/>
          </a:bodyPr>
          <a:lstStyle/>
          <a:p>
            <a:r>
              <a:rPr lang="en-US" dirty="0" smtClean="0"/>
              <a:t>The </a:t>
            </a:r>
            <a:r>
              <a:rPr lang="en-US" dirty="0"/>
              <a:t>authors </a:t>
            </a:r>
            <a:r>
              <a:rPr lang="en-US" dirty="0" smtClean="0"/>
              <a:t>put </a:t>
            </a:r>
            <a:r>
              <a:rPr lang="en-US" dirty="0"/>
              <a:t>together </a:t>
            </a:r>
            <a:r>
              <a:rPr lang="en-US" dirty="0" smtClean="0"/>
              <a:t>a </a:t>
            </a:r>
            <a:r>
              <a:rPr lang="en-US" dirty="0"/>
              <a:t>substantial data base on macroprudential fx </a:t>
            </a:r>
            <a:r>
              <a:rPr lang="en-US" dirty="0"/>
              <a:t>regulations from four </a:t>
            </a:r>
            <a:r>
              <a:rPr lang="en-US" dirty="0" smtClean="0"/>
              <a:t>sources. </a:t>
            </a:r>
            <a:endParaRPr lang="en-US" dirty="0" smtClean="0"/>
          </a:p>
          <a:p>
            <a:r>
              <a:rPr lang="en-US" dirty="0" smtClean="0"/>
              <a:t>The </a:t>
            </a:r>
            <a:r>
              <a:rPr lang="en-US" dirty="0" smtClean="0"/>
              <a:t>numbers</a:t>
            </a:r>
            <a:r>
              <a:rPr lang="en-US" dirty="0" smtClean="0"/>
              <a:t> </a:t>
            </a:r>
            <a:r>
              <a:rPr lang="en-US" dirty="0"/>
              <a:t>on the active use of fx regulations, mostly among EM economies, are revealing in themselves.  </a:t>
            </a:r>
            <a:endParaRPr lang="en-US" dirty="0" smtClean="0"/>
          </a:p>
          <a:p>
            <a:r>
              <a:rPr lang="en-US" dirty="0" smtClean="0"/>
              <a:t>They </a:t>
            </a:r>
            <a:r>
              <a:rPr lang="en-US" dirty="0"/>
              <a:t>show a strong increase in use </a:t>
            </a:r>
            <a:r>
              <a:rPr lang="en-US" dirty="0" smtClean="0"/>
              <a:t>during </a:t>
            </a:r>
            <a:r>
              <a:rPr lang="en-US" dirty="0"/>
              <a:t>2003-2007 and again during </a:t>
            </a:r>
            <a:r>
              <a:rPr lang="en-US" dirty="0" smtClean="0"/>
              <a:t>2011-13 (Figures 1-3),</a:t>
            </a:r>
          </a:p>
          <a:p>
            <a:pPr lvl="1"/>
            <a:r>
              <a:rPr lang="en-US" dirty="0" smtClean="0"/>
              <a:t>particularly </a:t>
            </a:r>
            <a:r>
              <a:rPr lang="en-US" dirty="0"/>
              <a:t>in the direction of </a:t>
            </a:r>
            <a:r>
              <a:rPr lang="en-US" dirty="0" smtClean="0"/>
              <a:t>tightening.  </a:t>
            </a:r>
          </a:p>
          <a:p>
            <a:pPr lvl="1"/>
            <a:r>
              <a:rPr lang="en-US" dirty="0" smtClean="0"/>
              <a:t>These </a:t>
            </a:r>
            <a:r>
              <a:rPr lang="en-US" dirty="0"/>
              <a:t>dates correspond closely to the two periods </a:t>
            </a:r>
            <a:r>
              <a:rPr lang="en-US" dirty="0" smtClean="0"/>
              <a:t/>
            </a:r>
            <a:br>
              <a:rPr lang="en-US" dirty="0" smtClean="0"/>
            </a:br>
            <a:r>
              <a:rPr lang="en-US" dirty="0" smtClean="0"/>
              <a:t>of </a:t>
            </a:r>
            <a:r>
              <a:rPr lang="en-US" dirty="0"/>
              <a:t>strong inflows to EMs so far this century, </a:t>
            </a:r>
            <a:endParaRPr lang="en-US" dirty="0" smtClean="0"/>
          </a:p>
          <a:p>
            <a:pPr lvl="1"/>
            <a:r>
              <a:rPr lang="en-US" dirty="0" smtClean="0"/>
              <a:t>suggesting the </a:t>
            </a:r>
            <a:r>
              <a:rPr lang="en-US" dirty="0"/>
              <a:t>measures are used </a:t>
            </a:r>
            <a:r>
              <a:rPr lang="en-US" dirty="0" smtClean="0"/>
              <a:t>counter-cyclically.</a:t>
            </a:r>
            <a:r>
              <a:rPr lang="en-US" dirty="0"/>
              <a:t> </a:t>
            </a:r>
          </a:p>
          <a:p>
            <a:endParaRPr lang="en-US" dirty="0"/>
          </a:p>
        </p:txBody>
      </p:sp>
    </p:spTree>
    <p:extLst>
      <p:ext uri="{BB962C8B-B14F-4D97-AF65-F5344CB8AC3E}">
        <p14:creationId xmlns:p14="http://schemas.microsoft.com/office/powerpoint/2010/main" val="17754328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0"/>
            <a:ext cx="8915400" cy="990600"/>
          </a:xfrm>
        </p:spPr>
        <p:txBody>
          <a:bodyPr>
            <a:noAutofit/>
          </a:bodyPr>
          <a:lstStyle/>
          <a:p>
            <a:r>
              <a:rPr lang="en-US" sz="2800" dirty="0" smtClean="0"/>
              <a:t>Changes in FX regulations, mostly among EMs</a:t>
            </a:r>
            <a:endParaRPr lang="en-US" sz="2800" dirty="0"/>
          </a:p>
        </p:txBody>
      </p:sp>
      <p:pic>
        <p:nvPicPr>
          <p:cNvPr id="1026"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533400" y="762000"/>
            <a:ext cx="8001000" cy="489847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Rectangle 3"/>
          <p:cNvSpPr/>
          <p:nvPr/>
        </p:nvSpPr>
        <p:spPr>
          <a:xfrm>
            <a:off x="228600" y="5715000"/>
            <a:ext cx="8686800" cy="954107"/>
          </a:xfrm>
          <a:prstGeom prst="rect">
            <a:avLst/>
          </a:prstGeom>
        </p:spPr>
        <p:txBody>
          <a:bodyPr wrap="square">
            <a:spAutoFit/>
          </a:bodyPr>
          <a:lstStyle/>
          <a:p>
            <a:r>
              <a:rPr lang="en-US" sz="1400" dirty="0" smtClean="0"/>
              <a:t>Figure 1: Cumulated changes in macroprudential FX regulations: by country group. This figure shows the aggregate number of changes in macroprudential regulations that have occurred in the sample (described in Section III), where changes include both loosening and tightening. The shading divides these actions into those undertaken by emerging economies (in purple) and advanced economies (in yellow)</a:t>
            </a:r>
            <a:endParaRPr lang="en-US" sz="1400" dirty="0"/>
          </a:p>
        </p:txBody>
      </p:sp>
      <p:sp>
        <p:nvSpPr>
          <p:cNvPr id="5" name="Content Placeholder 2"/>
          <p:cNvSpPr txBox="1">
            <a:spLocks/>
          </p:cNvSpPr>
          <p:nvPr/>
        </p:nvSpPr>
        <p:spPr>
          <a:xfrm>
            <a:off x="1630808" y="1219200"/>
            <a:ext cx="3931792" cy="780887"/>
          </a:xfrm>
          <a:prstGeom prst="rect">
            <a:avLst/>
          </a:prstGeom>
          <a:solidFill>
            <a:schemeClr val="bg1"/>
          </a:solidFill>
        </p:spPr>
        <p:txBody>
          <a:bodyPr vert="horz" lIns="91440" tIns="45720" rIns="91440" bIns="45720" rtlCol="0">
            <a:normAutofit lnSpcReduction="10000"/>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Font typeface="Arial" panose="020B0604020202020204" pitchFamily="34" charset="0"/>
              <a:buNone/>
            </a:pPr>
            <a:r>
              <a:rPr lang="en-US" sz="1200" dirty="0" smtClean="0"/>
              <a:t/>
            </a:r>
            <a:br>
              <a:rPr lang="en-US" sz="1200" dirty="0" smtClean="0"/>
            </a:br>
            <a:r>
              <a:rPr lang="en-US" sz="1800" dirty="0" smtClean="0"/>
              <a:t>Toni </a:t>
            </a:r>
            <a:r>
              <a:rPr lang="en-US" sz="1800" dirty="0" err="1" smtClean="0"/>
              <a:t>Ahnert</a:t>
            </a:r>
            <a:r>
              <a:rPr lang="en-US" sz="1800" dirty="0" smtClean="0"/>
              <a:t>; Kristin Forbes;  Christian Friedrich; &amp; Dennis Reinhardt (2018).</a:t>
            </a:r>
            <a:endParaRPr lang="en-US" sz="1800" dirty="0"/>
          </a:p>
        </p:txBody>
      </p:sp>
      <p:cxnSp>
        <p:nvCxnSpPr>
          <p:cNvPr id="7" name="Straight Arrow Connector 6"/>
          <p:cNvCxnSpPr/>
          <p:nvPr/>
        </p:nvCxnSpPr>
        <p:spPr>
          <a:xfrm flipV="1">
            <a:off x="3886200" y="2000087"/>
            <a:ext cx="1752600" cy="1962314"/>
          </a:xfrm>
          <a:prstGeom prst="straightConnector1">
            <a:avLst/>
          </a:prstGeom>
          <a:ln w="76200">
            <a:solidFill>
              <a:srgbClr val="7030A0"/>
            </a:solidFill>
            <a:tailEnd type="arrow"/>
          </a:ln>
        </p:spPr>
        <p:style>
          <a:lnRef idx="1">
            <a:schemeClr val="accent1"/>
          </a:lnRef>
          <a:fillRef idx="0">
            <a:schemeClr val="accent1"/>
          </a:fillRef>
          <a:effectRef idx="0">
            <a:schemeClr val="accent1"/>
          </a:effectRef>
          <a:fontRef idx="minor">
            <a:schemeClr val="tx1"/>
          </a:fontRef>
        </p:style>
      </p:cxnSp>
      <p:cxnSp>
        <p:nvCxnSpPr>
          <p:cNvPr id="8" name="Straight Arrow Connector 7"/>
          <p:cNvCxnSpPr/>
          <p:nvPr/>
        </p:nvCxnSpPr>
        <p:spPr>
          <a:xfrm flipV="1">
            <a:off x="6400800" y="838200"/>
            <a:ext cx="1676400" cy="1161887"/>
          </a:xfrm>
          <a:prstGeom prst="straightConnector1">
            <a:avLst/>
          </a:prstGeom>
          <a:ln w="76200">
            <a:solidFill>
              <a:srgbClr val="7030A0"/>
            </a:solidFill>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04945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1143000"/>
          </a:xfrm>
        </p:spPr>
        <p:txBody>
          <a:bodyPr>
            <a:normAutofit fontScale="90000"/>
          </a:bodyPr>
          <a:lstStyle/>
          <a:p>
            <a:r>
              <a:rPr lang="en-US" sz="3600" b="1" dirty="0"/>
              <a:t>And </a:t>
            </a:r>
            <a:r>
              <a:rPr lang="en-US" sz="3600" b="1" dirty="0" smtClean="0"/>
              <a:t>(4) the </a:t>
            </a:r>
            <a:r>
              <a:rPr lang="en-US" sz="3600" b="1" dirty="0"/>
              <a:t>econometric results </a:t>
            </a:r>
            <a:r>
              <a:rPr lang="en-US" sz="3600" b="1" dirty="0" smtClean="0"/>
              <a:t/>
            </a:r>
            <a:br>
              <a:rPr lang="en-US" sz="3600" b="1" dirty="0" smtClean="0"/>
            </a:br>
            <a:r>
              <a:rPr lang="en-US" sz="3600" dirty="0" smtClean="0"/>
              <a:t>matching </a:t>
            </a:r>
            <a:r>
              <a:rPr lang="en-US" sz="3600" dirty="0"/>
              <a:t>the </a:t>
            </a:r>
            <a:r>
              <a:rPr lang="en-US" sz="3600" dirty="0" smtClean="0"/>
              <a:t>theory </a:t>
            </a:r>
            <a:r>
              <a:rPr lang="en-US" sz="3600" dirty="0"/>
              <a:t>surprisingly well</a:t>
            </a:r>
            <a:r>
              <a:rPr lang="en-US" sz="3600" dirty="0" smtClean="0"/>
              <a:t>:</a:t>
            </a:r>
            <a:endParaRPr lang="en-US" dirty="0"/>
          </a:p>
        </p:txBody>
      </p:sp>
      <p:sp>
        <p:nvSpPr>
          <p:cNvPr id="3" name="Content Placeholder 2"/>
          <p:cNvSpPr>
            <a:spLocks noGrp="1"/>
          </p:cNvSpPr>
          <p:nvPr>
            <p:ph idx="1"/>
          </p:nvPr>
        </p:nvSpPr>
        <p:spPr>
          <a:xfrm>
            <a:off x="457200" y="1524000"/>
            <a:ext cx="8229600" cy="5257800"/>
          </a:xfrm>
        </p:spPr>
        <p:txBody>
          <a:bodyPr>
            <a:normAutofit fontScale="47500" lnSpcReduction="20000"/>
          </a:bodyPr>
          <a:lstStyle/>
          <a:p>
            <a:pPr marL="0" indent="0">
              <a:buNone/>
            </a:pPr>
            <a:r>
              <a:rPr lang="en-US" sz="5900" dirty="0"/>
              <a:t>F</a:t>
            </a:r>
            <a:r>
              <a:rPr lang="en-US" sz="5900" dirty="0" smtClean="0"/>
              <a:t>our </a:t>
            </a:r>
            <a:r>
              <a:rPr lang="en-US" sz="5900" dirty="0"/>
              <a:t>major sets of conclusions</a:t>
            </a:r>
            <a:r>
              <a:rPr lang="en-US" sz="2900" dirty="0"/>
              <a:t>. </a:t>
            </a:r>
            <a:endParaRPr lang="en-US" sz="2900" dirty="0" smtClean="0"/>
          </a:p>
          <a:p>
            <a:pPr marL="0" indent="0">
              <a:buNone/>
            </a:pPr>
            <a:r>
              <a:rPr lang="en-US" sz="2900" dirty="0" smtClean="0"/>
              <a:t> </a:t>
            </a:r>
          </a:p>
          <a:p>
            <a:pPr marL="0" indent="0">
              <a:buNone/>
            </a:pPr>
            <a:r>
              <a:rPr lang="en-US" sz="5900" b="1" dirty="0" smtClean="0"/>
              <a:t>FX </a:t>
            </a:r>
            <a:r>
              <a:rPr lang="en-US" sz="5900" b="1" dirty="0"/>
              <a:t>regulations on </a:t>
            </a:r>
            <a:r>
              <a:rPr lang="en-US" sz="5900" b="1" dirty="0" smtClean="0"/>
              <a:t>banks</a:t>
            </a:r>
            <a:r>
              <a:rPr lang="en-US" sz="2300" dirty="0" smtClean="0"/>
              <a:t/>
            </a:r>
            <a:br>
              <a:rPr lang="en-US" sz="2300" dirty="0" smtClean="0"/>
            </a:br>
            <a:endParaRPr lang="en-US" sz="2300" dirty="0"/>
          </a:p>
          <a:p>
            <a:pPr marL="0" lvl="0" indent="0">
              <a:buNone/>
            </a:pPr>
            <a:r>
              <a:rPr lang="en-US" sz="5100" dirty="0" smtClean="0"/>
              <a:t>1. </a:t>
            </a:r>
            <a:r>
              <a:rPr lang="en-US" sz="5100" b="1" dirty="0" smtClean="0"/>
              <a:t>reduce </a:t>
            </a:r>
            <a:r>
              <a:rPr lang="en-US" sz="5100" b="1" dirty="0"/>
              <a:t>banks’ </a:t>
            </a:r>
            <a:r>
              <a:rPr lang="en-US" sz="5100" b="1" dirty="0" smtClean="0"/>
              <a:t>fx exposure </a:t>
            </a:r>
            <a:r>
              <a:rPr lang="en-US" sz="5100" dirty="0" smtClean="0"/>
              <a:t>(substantially</a:t>
            </a:r>
            <a:r>
              <a:rPr lang="en-US" sz="5100" dirty="0"/>
              <a:t>: by about </a:t>
            </a:r>
            <a:r>
              <a:rPr lang="en-US" sz="5100" dirty="0" smtClean="0"/>
              <a:t>1/3)</a:t>
            </a:r>
            <a:endParaRPr lang="en-US" sz="5100" dirty="0"/>
          </a:p>
          <a:p>
            <a:pPr marL="0" indent="0">
              <a:buNone/>
            </a:pPr>
            <a:r>
              <a:rPr lang="en-US" sz="4600" dirty="0"/>
              <a:t>1a. with no effect on banks’ local-currency </a:t>
            </a:r>
            <a:r>
              <a:rPr lang="en-US" sz="4600" dirty="0" smtClean="0"/>
              <a:t>borrowing;</a:t>
            </a:r>
            <a:endParaRPr lang="en-US" sz="4600" dirty="0"/>
          </a:p>
          <a:p>
            <a:pPr marL="0" indent="0">
              <a:buNone/>
            </a:pPr>
            <a:r>
              <a:rPr lang="en-US" sz="4600" dirty="0"/>
              <a:t>1b. </a:t>
            </a:r>
            <a:r>
              <a:rPr lang="en-US" sz="4600" dirty="0" smtClean="0"/>
              <a:t>so </a:t>
            </a:r>
            <a:r>
              <a:rPr lang="en-US" sz="4600" dirty="0"/>
              <a:t>total bank borrowing falls.</a:t>
            </a:r>
            <a:endParaRPr lang="en-US" sz="5100" dirty="0"/>
          </a:p>
          <a:p>
            <a:pPr marL="0" lvl="0" indent="0">
              <a:buNone/>
            </a:pPr>
            <a:endParaRPr lang="en-US" sz="5100" dirty="0" smtClean="0"/>
          </a:p>
          <a:p>
            <a:pPr marL="0" lvl="0" indent="0">
              <a:buNone/>
            </a:pPr>
            <a:r>
              <a:rPr lang="en-US" sz="5100" dirty="0" smtClean="0"/>
              <a:t>2. have </a:t>
            </a:r>
            <a:r>
              <a:rPr lang="en-US" sz="5100" dirty="0"/>
              <a:t>the side-effect </a:t>
            </a:r>
            <a:r>
              <a:rPr lang="en-US" sz="5100" dirty="0" smtClean="0"/>
              <a:t>of shifting some fx </a:t>
            </a:r>
            <a:r>
              <a:rPr lang="en-US" sz="5100" dirty="0"/>
              <a:t>exposure to </a:t>
            </a:r>
            <a:r>
              <a:rPr lang="en-US" sz="5100" dirty="0" smtClean="0"/>
              <a:t>other institutions (which </a:t>
            </a:r>
            <a:r>
              <a:rPr lang="en-US" sz="5100" dirty="0"/>
              <a:t>rises by about </a:t>
            </a:r>
            <a:r>
              <a:rPr lang="en-US" sz="5100" dirty="0" smtClean="0"/>
              <a:t>1/10).</a:t>
            </a:r>
            <a:r>
              <a:rPr lang="en-US" sz="1700" dirty="0" smtClean="0"/>
              <a:t/>
            </a:r>
            <a:br>
              <a:rPr lang="en-US" sz="1700" dirty="0" smtClean="0"/>
            </a:br>
            <a:endParaRPr lang="en-US" sz="1700" dirty="0"/>
          </a:p>
          <a:p>
            <a:pPr marL="0" indent="0">
              <a:buNone/>
            </a:pPr>
            <a:r>
              <a:rPr lang="en-US" sz="4600" dirty="0" smtClean="0"/>
              <a:t>2a. </a:t>
            </a:r>
            <a:r>
              <a:rPr lang="en-US" sz="4600" dirty="0"/>
              <a:t>but with no effect on domestic-currency issuance of </a:t>
            </a:r>
            <a:r>
              <a:rPr lang="en-US" sz="4600" dirty="0" smtClean="0"/>
              <a:t>non-banks</a:t>
            </a:r>
            <a:r>
              <a:rPr lang="en-US" sz="4600" dirty="0"/>
              <a:t>;</a:t>
            </a:r>
            <a:r>
              <a:rPr lang="en-US" sz="4600" dirty="0" smtClean="0"/>
              <a:t> </a:t>
            </a:r>
          </a:p>
          <a:p>
            <a:pPr marL="0" indent="0">
              <a:buNone/>
            </a:pPr>
            <a:r>
              <a:rPr lang="en-US" sz="4600" dirty="0" smtClean="0"/>
              <a:t>2b</a:t>
            </a:r>
            <a:r>
              <a:rPr lang="en-US" sz="4600" dirty="0"/>
              <a:t>. </a:t>
            </a:r>
            <a:r>
              <a:rPr lang="en-US" sz="4600" dirty="0" smtClean="0"/>
              <a:t>so </a:t>
            </a:r>
            <a:r>
              <a:rPr lang="en-US" sz="4600" dirty="0"/>
              <a:t>total </a:t>
            </a:r>
            <a:r>
              <a:rPr lang="en-US" sz="4600" dirty="0" smtClean="0"/>
              <a:t>non-bank borrowing </a:t>
            </a:r>
            <a:r>
              <a:rPr lang="en-US" sz="4600" dirty="0"/>
              <a:t>rises</a:t>
            </a:r>
            <a:r>
              <a:rPr lang="en-US" sz="4600" dirty="0" smtClean="0"/>
              <a:t>.</a:t>
            </a:r>
          </a:p>
          <a:p>
            <a:pPr marL="0" indent="0">
              <a:buNone/>
            </a:pPr>
            <a:endParaRPr lang="en-US" b="1" dirty="0"/>
          </a:p>
          <a:p>
            <a:pPr marL="0" indent="0">
              <a:buNone/>
            </a:pPr>
            <a:r>
              <a:rPr lang="en-US" sz="4600" b="1" dirty="0" smtClean="0"/>
              <a:t>2c. Importantly</a:t>
            </a:r>
            <a:r>
              <a:rPr lang="en-US" sz="4600" b="1" dirty="0"/>
              <a:t>, the shifting is only a partial offset to banks’ exposure, </a:t>
            </a:r>
            <a:r>
              <a:rPr lang="en-US" sz="4600" b="1" dirty="0" smtClean="0"/>
              <a:t>so </a:t>
            </a:r>
            <a:r>
              <a:rPr lang="en-US" sz="4600" b="1" dirty="0"/>
              <a:t>aggregate FX borrowing in the economy </a:t>
            </a:r>
            <a:r>
              <a:rPr lang="en-US" sz="4600" b="1" dirty="0" smtClean="0"/>
              <a:t>falls. </a:t>
            </a:r>
            <a:endParaRPr lang="en-US" sz="4600" b="1" dirty="0"/>
          </a:p>
          <a:p>
            <a:pPr marL="0" indent="0">
              <a:buNone/>
            </a:pPr>
            <a:endParaRPr lang="en-US" dirty="0"/>
          </a:p>
        </p:txBody>
      </p:sp>
    </p:spTree>
    <p:extLst>
      <p:ext uri="{BB962C8B-B14F-4D97-AF65-F5344CB8AC3E}">
        <p14:creationId xmlns:p14="http://schemas.microsoft.com/office/powerpoint/2010/main" val="5800755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8" end="8"/>
                                            </p:txEl>
                                          </p:spTgt>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3">
                                            <p:txEl>
                                              <p:pRg st="11" end="1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8229600" cy="762000"/>
          </a:xfrm>
        </p:spPr>
        <p:txBody>
          <a:bodyPr>
            <a:normAutofit/>
          </a:bodyPr>
          <a:lstStyle/>
          <a:p>
            <a:r>
              <a:rPr lang="en-US" sz="1800" dirty="0"/>
              <a:t>Four major sets of </a:t>
            </a:r>
            <a:r>
              <a:rPr lang="en-US" sz="1800" dirty="0" smtClean="0"/>
              <a:t>conclusions, continued:</a:t>
            </a:r>
            <a:endParaRPr lang="en-US" sz="1800" dirty="0"/>
          </a:p>
        </p:txBody>
      </p:sp>
      <p:sp>
        <p:nvSpPr>
          <p:cNvPr id="3" name="Content Placeholder 2"/>
          <p:cNvSpPr>
            <a:spLocks noGrp="1"/>
          </p:cNvSpPr>
          <p:nvPr>
            <p:ph idx="1"/>
          </p:nvPr>
        </p:nvSpPr>
        <p:spPr>
          <a:xfrm>
            <a:off x="228600" y="1219200"/>
            <a:ext cx="8610600" cy="5257800"/>
          </a:xfrm>
        </p:spPr>
        <p:txBody>
          <a:bodyPr>
            <a:normAutofit fontScale="62500" lnSpcReduction="20000"/>
          </a:bodyPr>
          <a:lstStyle/>
          <a:p>
            <a:pPr marL="0" indent="0">
              <a:buNone/>
            </a:pPr>
            <a:r>
              <a:rPr lang="en-US" sz="4500" b="1" dirty="0" smtClean="0"/>
              <a:t>FX </a:t>
            </a:r>
            <a:r>
              <a:rPr lang="en-US" sz="4500" b="1" dirty="0"/>
              <a:t>regulations on banks:</a:t>
            </a:r>
            <a:endParaRPr lang="en-US" sz="1300" b="1" dirty="0"/>
          </a:p>
          <a:p>
            <a:pPr marL="0" indent="0">
              <a:buNone/>
            </a:pPr>
            <a:r>
              <a:rPr lang="en-US" sz="1300" dirty="0"/>
              <a:t/>
            </a:r>
            <a:br>
              <a:rPr lang="en-US" sz="1300" dirty="0"/>
            </a:br>
            <a:r>
              <a:rPr lang="en-US" sz="3800" dirty="0" smtClean="0"/>
              <a:t>3. </a:t>
            </a:r>
            <a:r>
              <a:rPr lang="en-US" sz="3800" b="1" dirty="0" smtClean="0"/>
              <a:t>reduce bank vulnerability to </a:t>
            </a:r>
            <a:r>
              <a:rPr lang="en-US" sz="3800" b="1" dirty="0"/>
              <a:t>exchange rate changes, </a:t>
            </a:r>
            <a:endParaRPr lang="en-US" sz="3800" b="1" dirty="0" smtClean="0"/>
          </a:p>
          <a:p>
            <a:pPr marL="0" indent="0">
              <a:buNone/>
            </a:pPr>
            <a:r>
              <a:rPr lang="en-US" sz="3800" dirty="0" smtClean="0"/>
              <a:t>    where </a:t>
            </a:r>
            <a:r>
              <a:rPr lang="en-US" sz="3800" dirty="0"/>
              <a:t>vulnerability is </a:t>
            </a:r>
            <a:r>
              <a:rPr lang="en-US" sz="3800" dirty="0" smtClean="0"/>
              <a:t>measured </a:t>
            </a:r>
            <a:r>
              <a:rPr lang="en-US" sz="3800" dirty="0"/>
              <a:t>by returns on their </a:t>
            </a:r>
            <a:r>
              <a:rPr lang="en-US" sz="3800" dirty="0" smtClean="0"/>
              <a:t>stocks,</a:t>
            </a:r>
            <a:endParaRPr lang="en-US" sz="3800" dirty="0"/>
          </a:p>
          <a:p>
            <a:pPr marL="0" lvl="0" indent="0">
              <a:buNone/>
            </a:pPr>
            <a:r>
              <a:rPr lang="en-US" sz="3500" dirty="0" smtClean="0"/>
              <a:t>3a</a:t>
            </a:r>
            <a:r>
              <a:rPr lang="en-US" sz="3500" dirty="0"/>
              <a:t>. but have less impact on </a:t>
            </a:r>
            <a:r>
              <a:rPr lang="en-US" sz="3500" dirty="0" smtClean="0"/>
              <a:t>others’ </a:t>
            </a:r>
            <a:r>
              <a:rPr lang="en-US" sz="3500" dirty="0"/>
              <a:t>sensitivity </a:t>
            </a:r>
            <a:r>
              <a:rPr lang="en-US" sz="3500" dirty="0" smtClean="0"/>
              <a:t>to </a:t>
            </a:r>
            <a:r>
              <a:rPr lang="en-US" sz="3500" dirty="0"/>
              <a:t>exchange rate changes</a:t>
            </a:r>
            <a:r>
              <a:rPr lang="en-US" sz="3500" dirty="0" smtClean="0"/>
              <a:t>.</a:t>
            </a:r>
            <a:r>
              <a:rPr lang="en-US" dirty="0" smtClean="0"/>
              <a:t/>
            </a:r>
            <a:br>
              <a:rPr lang="en-US" dirty="0" smtClean="0"/>
            </a:br>
            <a:endParaRPr lang="en-US" dirty="0"/>
          </a:p>
          <a:p>
            <a:pPr marL="0" lvl="0" indent="0">
              <a:buNone/>
            </a:pPr>
            <a:r>
              <a:rPr lang="en-US" sz="3800" dirty="0" smtClean="0"/>
              <a:t>4. The paper also distinguishes </a:t>
            </a:r>
            <a:r>
              <a:rPr lang="en-US" sz="3800" dirty="0"/>
              <a:t>among kinds of fx </a:t>
            </a:r>
            <a:r>
              <a:rPr lang="en-US" sz="3800" dirty="0" smtClean="0"/>
              <a:t>regulations:</a:t>
            </a:r>
          </a:p>
          <a:p>
            <a:pPr marL="0" lvl="0" indent="0">
              <a:buNone/>
            </a:pPr>
            <a:r>
              <a:rPr lang="en-US" sz="3700" dirty="0" smtClean="0"/>
              <a:t>those </a:t>
            </a:r>
            <a:r>
              <a:rPr lang="en-US" sz="3700" dirty="0"/>
              <a:t>targeting </a:t>
            </a:r>
            <a:r>
              <a:rPr lang="en-US" sz="3700" dirty="0" smtClean="0"/>
              <a:t>the </a:t>
            </a:r>
            <a:r>
              <a:rPr lang="en-US" sz="3700" dirty="0"/>
              <a:t>liability side of bank balance sheets (discouraging them from raising </a:t>
            </a:r>
            <a:r>
              <a:rPr lang="en-US" sz="3700" dirty="0" smtClean="0"/>
              <a:t>FX funds)  Vs., </a:t>
            </a:r>
            <a:r>
              <a:rPr lang="en-US" sz="3700" dirty="0" smtClean="0"/>
              <a:t>targeting the asset-side </a:t>
            </a:r>
            <a:r>
              <a:rPr lang="en-US" sz="3700" dirty="0"/>
              <a:t>(discouraging banks from lending in FX to domestic residents </a:t>
            </a:r>
            <a:r>
              <a:rPr lang="en-US" sz="3700" dirty="0" smtClean="0"/>
              <a:t>)</a:t>
            </a:r>
          </a:p>
          <a:p>
            <a:pPr lvl="1"/>
            <a:r>
              <a:rPr lang="en-US" sz="3200" dirty="0"/>
              <a:t>B</a:t>
            </a:r>
            <a:r>
              <a:rPr lang="en-US" sz="3200" dirty="0" smtClean="0"/>
              <a:t>ottom line: asset-side </a:t>
            </a:r>
            <a:r>
              <a:rPr lang="en-US" sz="3200" dirty="0"/>
              <a:t>regulations </a:t>
            </a:r>
            <a:r>
              <a:rPr lang="en-US" sz="3200" dirty="0" smtClean="0"/>
              <a:t>are more </a:t>
            </a:r>
            <a:r>
              <a:rPr lang="en-US" sz="3200" dirty="0"/>
              <a:t>successful in reducing </a:t>
            </a:r>
            <a:r>
              <a:rPr lang="en-US" sz="3200" dirty="0" smtClean="0"/>
              <a:t/>
            </a:r>
            <a:br>
              <a:rPr lang="en-US" sz="3200" dirty="0" smtClean="0"/>
            </a:br>
            <a:r>
              <a:rPr lang="en-US" sz="3200" dirty="0" smtClean="0"/>
              <a:t>a </a:t>
            </a:r>
            <a:r>
              <a:rPr lang="en-US" sz="3200" dirty="0"/>
              <a:t>country’s overall balance-sheet vulnerability to exchange </a:t>
            </a:r>
            <a:r>
              <a:rPr lang="en-US" sz="3200" dirty="0" smtClean="0"/>
              <a:t>rates.  </a:t>
            </a:r>
          </a:p>
          <a:p>
            <a:pPr lvl="1"/>
            <a:r>
              <a:rPr lang="en-US" sz="3200" dirty="0" smtClean="0"/>
              <a:t>You </a:t>
            </a:r>
            <a:r>
              <a:rPr lang="en-US" sz="3200" dirty="0"/>
              <a:t>have to discourage those notorious Hungarian Swiss-franc mortgages.</a:t>
            </a:r>
          </a:p>
          <a:p>
            <a:pPr marL="0" indent="0">
              <a:buNone/>
            </a:pPr>
            <a:r>
              <a:rPr lang="en-US" dirty="0"/>
              <a:t> </a:t>
            </a:r>
          </a:p>
          <a:p>
            <a:r>
              <a:rPr lang="en-US" sz="4500" dirty="0"/>
              <a:t>All </a:t>
            </a:r>
            <a:r>
              <a:rPr lang="en-US" sz="4500" dirty="0" smtClean="0"/>
              <a:t>are interesting </a:t>
            </a:r>
            <a:r>
              <a:rPr lang="en-US" sz="4500" dirty="0"/>
              <a:t>conclusions.  </a:t>
            </a:r>
            <a:endParaRPr lang="en-US" sz="4500" dirty="0" smtClean="0"/>
          </a:p>
          <a:p>
            <a:pPr lvl="1"/>
            <a:r>
              <a:rPr lang="en-US" sz="3800" dirty="0" smtClean="0"/>
              <a:t>Reasonable</a:t>
            </a:r>
            <a:r>
              <a:rPr lang="en-US" sz="3800" dirty="0"/>
              <a:t>, but </a:t>
            </a:r>
            <a:r>
              <a:rPr lang="en-US" sz="3800" dirty="0" smtClean="0"/>
              <a:t>not </a:t>
            </a:r>
            <a:r>
              <a:rPr lang="en-US" sz="3800" dirty="0"/>
              <a:t>a priori inevitable.</a:t>
            </a:r>
          </a:p>
          <a:p>
            <a:endParaRPr lang="en-US" dirty="0"/>
          </a:p>
        </p:txBody>
      </p:sp>
    </p:spTree>
    <p:extLst>
      <p:ext uri="{BB962C8B-B14F-4D97-AF65-F5344CB8AC3E}">
        <p14:creationId xmlns:p14="http://schemas.microsoft.com/office/powerpoint/2010/main" val="17168947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3">
                                            <p:txEl>
                                              <p:pRg st="9" end="9"/>
                                            </p:txEl>
                                          </p:spTgt>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b="1" dirty="0"/>
              <a:t>Suggestion</a:t>
            </a:r>
            <a:endParaRPr lang="en-US" sz="3200" dirty="0"/>
          </a:p>
        </p:txBody>
      </p:sp>
      <p:sp>
        <p:nvSpPr>
          <p:cNvPr id="3" name="Content Placeholder 2"/>
          <p:cNvSpPr>
            <a:spLocks noGrp="1"/>
          </p:cNvSpPr>
          <p:nvPr>
            <p:ph idx="1"/>
          </p:nvPr>
        </p:nvSpPr>
        <p:spPr>
          <a:xfrm>
            <a:off x="457200" y="2057400"/>
            <a:ext cx="8305800" cy="4068763"/>
          </a:xfrm>
        </p:spPr>
        <p:txBody>
          <a:bodyPr/>
          <a:lstStyle/>
          <a:p>
            <a:pPr marL="0" indent="0">
              <a:buNone/>
            </a:pPr>
            <a:r>
              <a:rPr lang="en-US" sz="2800" dirty="0" smtClean="0"/>
              <a:t>My </a:t>
            </a:r>
            <a:r>
              <a:rPr lang="en-US" sz="2800" dirty="0"/>
              <a:t>only substantive </a:t>
            </a:r>
            <a:r>
              <a:rPr lang="en-US" sz="2800" dirty="0" smtClean="0"/>
              <a:t>suggestion: </a:t>
            </a:r>
          </a:p>
          <a:p>
            <a:pPr marL="0" indent="0">
              <a:buNone/>
            </a:pPr>
            <a:r>
              <a:rPr lang="en-US" sz="2800" dirty="0" smtClean="0"/>
              <a:t>it </a:t>
            </a:r>
            <a:r>
              <a:rPr lang="en-US" sz="2800" dirty="0"/>
              <a:t>might be interesting to test </a:t>
            </a:r>
            <a:r>
              <a:rPr lang="en-US" sz="2800" dirty="0" smtClean="0"/>
              <a:t>whether the regulations are </a:t>
            </a:r>
            <a:r>
              <a:rPr lang="en-US" sz="2800" dirty="0"/>
              <a:t>tightened </a:t>
            </a:r>
            <a:r>
              <a:rPr lang="en-US" sz="2800" dirty="0" smtClean="0"/>
              <a:t>&amp; </a:t>
            </a:r>
            <a:r>
              <a:rPr lang="en-US" sz="2800" dirty="0"/>
              <a:t>loosened in a counter-cyclical fashion.   </a:t>
            </a:r>
            <a:r>
              <a:rPr lang="en-US" sz="2800" dirty="0" smtClean="0"/>
              <a:t/>
            </a:r>
            <a:br>
              <a:rPr lang="en-US" sz="2800" dirty="0" smtClean="0"/>
            </a:br>
            <a:endParaRPr lang="en-US" sz="2800" dirty="0" smtClean="0"/>
          </a:p>
          <a:p>
            <a:pPr marL="0" indent="0">
              <a:buNone/>
            </a:pPr>
            <a:r>
              <a:rPr lang="en-US" sz="2800" dirty="0" smtClean="0"/>
              <a:t>Figure 3 says </a:t>
            </a:r>
            <a:r>
              <a:rPr lang="en-US" sz="2800" dirty="0"/>
              <a:t>“yes</a:t>
            </a:r>
            <a:r>
              <a:rPr lang="en-US" sz="2800" dirty="0" smtClean="0"/>
              <a:t>” for 2002-14</a:t>
            </a:r>
            <a:r>
              <a:rPr lang="en-US" dirty="0" smtClean="0"/>
              <a:t>. </a:t>
            </a:r>
            <a:endParaRPr lang="en-US" dirty="0"/>
          </a:p>
        </p:txBody>
      </p:sp>
    </p:spTree>
    <p:extLst>
      <p:ext uri="{BB962C8B-B14F-4D97-AF65-F5344CB8AC3E}">
        <p14:creationId xmlns:p14="http://schemas.microsoft.com/office/powerpoint/2010/main" val="18416697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52400"/>
            <a:ext cx="9144000" cy="1143000"/>
          </a:xfrm>
        </p:spPr>
        <p:txBody>
          <a:bodyPr>
            <a:noAutofit/>
          </a:bodyPr>
          <a:lstStyle/>
          <a:p>
            <a:r>
              <a:rPr lang="en-US" sz="2800" dirty="0" smtClean="0"/>
              <a:t>FX regulations were tightened particularly during 2003-07 </a:t>
            </a:r>
            <a:br>
              <a:rPr lang="en-US" sz="2800" dirty="0" smtClean="0"/>
            </a:br>
            <a:r>
              <a:rPr lang="en-US" sz="2800" dirty="0" smtClean="0"/>
              <a:t>&amp; 2010-13, periods of capital inflow.</a:t>
            </a:r>
            <a:endParaRPr lang="en-US" sz="2800" dirty="0"/>
          </a:p>
        </p:txBody>
      </p:sp>
      <p:pic>
        <p:nvPicPr>
          <p:cNvPr id="30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99346" y="1219200"/>
            <a:ext cx="8135054" cy="38479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075"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904999" y="5067177"/>
            <a:ext cx="5410201" cy="94505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7" name="Content Placeholder 2"/>
          <p:cNvSpPr txBox="1">
            <a:spLocks/>
          </p:cNvSpPr>
          <p:nvPr/>
        </p:nvSpPr>
        <p:spPr>
          <a:xfrm>
            <a:off x="1295400" y="3867313"/>
            <a:ext cx="4388992" cy="628487"/>
          </a:xfrm>
          <a:prstGeom prst="rect">
            <a:avLst/>
          </a:prstGeom>
          <a:solidFill>
            <a:schemeClr val="bg1"/>
          </a:solidFill>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Font typeface="Arial" panose="020B0604020202020204" pitchFamily="34" charset="0"/>
              <a:buNone/>
            </a:pPr>
            <a:r>
              <a:rPr lang="en-US" sz="1200" dirty="0" smtClean="0"/>
              <a:t/>
            </a:r>
            <a:br>
              <a:rPr lang="en-US" sz="1200" dirty="0" smtClean="0"/>
            </a:br>
            <a:r>
              <a:rPr lang="en-US" sz="1800" dirty="0" err="1" smtClean="0"/>
              <a:t>Ahnert</a:t>
            </a:r>
            <a:r>
              <a:rPr lang="en-US" sz="1800" dirty="0" smtClean="0"/>
              <a:t>, Forbes</a:t>
            </a:r>
            <a:r>
              <a:rPr lang="en-US" sz="1800" dirty="0"/>
              <a:t>,</a:t>
            </a:r>
            <a:r>
              <a:rPr lang="en-US" sz="1800" dirty="0" smtClean="0"/>
              <a:t> Friedrich &amp; Reinhardt (2018)</a:t>
            </a:r>
            <a:endParaRPr lang="en-US" sz="1800" dirty="0"/>
          </a:p>
        </p:txBody>
      </p:sp>
      <p:sp>
        <p:nvSpPr>
          <p:cNvPr id="8" name="Content Placeholder 2"/>
          <p:cNvSpPr txBox="1">
            <a:spLocks/>
          </p:cNvSpPr>
          <p:nvPr/>
        </p:nvSpPr>
        <p:spPr>
          <a:xfrm>
            <a:off x="1143000" y="6096000"/>
            <a:ext cx="7589392" cy="780887"/>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Font typeface="Arial" panose="020B0604020202020204" pitchFamily="34" charset="0"/>
              <a:buNone/>
            </a:pPr>
            <a:r>
              <a:rPr lang="en-US" sz="1200" dirty="0" smtClean="0"/>
              <a:t>Figure 3: Tightening and Loosening of macroprudential FX regulations by category over time. </a:t>
            </a:r>
            <a:br>
              <a:rPr lang="en-US" sz="1200" dirty="0" smtClean="0"/>
            </a:br>
            <a:r>
              <a:rPr lang="en-US" sz="1200" dirty="0" smtClean="0"/>
              <a:t>This figure shows the tightening (positive) and loosening (negative) of macroprudential FX measures from our dataset. </a:t>
            </a:r>
            <a:br>
              <a:rPr lang="en-US" sz="1200" dirty="0" smtClean="0"/>
            </a:br>
            <a:r>
              <a:rPr lang="en-US" sz="1200" dirty="0" smtClean="0"/>
              <a:t>The shading divides the actions into those affecting bank assets (in blue) and those on bank liabilities (in red). </a:t>
            </a:r>
            <a:endParaRPr lang="en-US" sz="1200" dirty="0"/>
          </a:p>
        </p:txBody>
      </p:sp>
      <p:cxnSp>
        <p:nvCxnSpPr>
          <p:cNvPr id="6" name="Straight Arrow Connector 5"/>
          <p:cNvCxnSpPr/>
          <p:nvPr/>
        </p:nvCxnSpPr>
        <p:spPr>
          <a:xfrm flipV="1">
            <a:off x="3619499" y="1676400"/>
            <a:ext cx="1981200" cy="1371600"/>
          </a:xfrm>
          <a:prstGeom prst="straightConnector1">
            <a:avLst/>
          </a:prstGeom>
          <a:ln w="76200">
            <a:solidFill>
              <a:srgbClr val="7030A0"/>
            </a:solidFill>
            <a:tailEnd type="arrow"/>
          </a:ln>
        </p:spPr>
        <p:style>
          <a:lnRef idx="1">
            <a:schemeClr val="accent1"/>
          </a:lnRef>
          <a:fillRef idx="0">
            <a:schemeClr val="accent1"/>
          </a:fillRef>
          <a:effectRef idx="0">
            <a:schemeClr val="accent1"/>
          </a:effectRef>
          <a:fontRef idx="minor">
            <a:schemeClr val="tx1"/>
          </a:fontRef>
        </p:style>
      </p:cxnSp>
      <p:cxnSp>
        <p:nvCxnSpPr>
          <p:cNvPr id="12" name="Straight Arrow Connector 11"/>
          <p:cNvCxnSpPr/>
          <p:nvPr/>
        </p:nvCxnSpPr>
        <p:spPr>
          <a:xfrm flipV="1">
            <a:off x="6279258" y="2400300"/>
            <a:ext cx="1188342" cy="876300"/>
          </a:xfrm>
          <a:prstGeom prst="straightConnector1">
            <a:avLst/>
          </a:prstGeom>
          <a:ln w="76200">
            <a:solidFill>
              <a:srgbClr val="7030A0"/>
            </a:solidFill>
            <a:tailEnd type="arrow"/>
          </a:ln>
        </p:spPr>
        <p:style>
          <a:lnRef idx="1">
            <a:schemeClr val="accent1"/>
          </a:lnRef>
          <a:fillRef idx="0">
            <a:schemeClr val="accent1"/>
          </a:fillRef>
          <a:effectRef idx="0">
            <a:schemeClr val="accent1"/>
          </a:effectRef>
          <a:fontRef idx="minor">
            <a:schemeClr val="tx1"/>
          </a:fontRef>
        </p:style>
      </p:cxnSp>
      <p:cxnSp>
        <p:nvCxnSpPr>
          <p:cNvPr id="16" name="Straight Arrow Connector 15"/>
          <p:cNvCxnSpPr/>
          <p:nvPr/>
        </p:nvCxnSpPr>
        <p:spPr>
          <a:xfrm>
            <a:off x="5600699" y="1981200"/>
            <a:ext cx="723901" cy="2209800"/>
          </a:xfrm>
          <a:prstGeom prst="straightConnector1">
            <a:avLst/>
          </a:prstGeom>
          <a:ln w="76200">
            <a:solidFill>
              <a:srgbClr val="FF0000"/>
            </a:solidFill>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3016095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smtClean="0"/>
              <a:t>2 quibbles</a:t>
            </a:r>
            <a:endParaRPr lang="en-US" sz="3200" dirty="0"/>
          </a:p>
        </p:txBody>
      </p:sp>
      <p:sp>
        <p:nvSpPr>
          <p:cNvPr id="3" name="Content Placeholder 2"/>
          <p:cNvSpPr>
            <a:spLocks noGrp="1"/>
          </p:cNvSpPr>
          <p:nvPr>
            <p:ph idx="1"/>
          </p:nvPr>
        </p:nvSpPr>
        <p:spPr>
          <a:xfrm>
            <a:off x="609600" y="1798637"/>
            <a:ext cx="7924800" cy="4525963"/>
          </a:xfrm>
        </p:spPr>
        <p:txBody>
          <a:bodyPr>
            <a:normAutofit/>
          </a:bodyPr>
          <a:lstStyle/>
          <a:p>
            <a:pPr marL="0" indent="0">
              <a:buNone/>
            </a:pPr>
            <a:r>
              <a:rPr lang="en-US" sz="3000" dirty="0" smtClean="0"/>
              <a:t>I need to </a:t>
            </a:r>
            <a:r>
              <a:rPr lang="en-US" sz="3000" dirty="0"/>
              <a:t>find something </a:t>
            </a:r>
            <a:r>
              <a:rPr lang="en-US" sz="3000" dirty="0" smtClean="0"/>
              <a:t>with which to </a:t>
            </a:r>
            <a:r>
              <a:rPr lang="en-US" sz="3000" dirty="0"/>
              <a:t>take </a:t>
            </a:r>
            <a:r>
              <a:rPr lang="en-US" sz="3000" dirty="0" smtClean="0"/>
              <a:t>issue.</a:t>
            </a:r>
            <a:br>
              <a:rPr lang="en-US" sz="3000" dirty="0" smtClean="0"/>
            </a:br>
            <a:r>
              <a:rPr lang="en-US" sz="3000" dirty="0" smtClean="0"/>
              <a:t>  </a:t>
            </a:r>
          </a:p>
          <a:p>
            <a:pPr marL="0" indent="0">
              <a:buNone/>
            </a:pPr>
            <a:r>
              <a:rPr lang="en-US" sz="3000" dirty="0" smtClean="0"/>
              <a:t>The presentation is very clear.  </a:t>
            </a:r>
            <a:r>
              <a:rPr lang="en-US" sz="1600" dirty="0" smtClean="0"/>
              <a:t/>
            </a:r>
            <a:br>
              <a:rPr lang="en-US" sz="1600" dirty="0" smtClean="0"/>
            </a:br>
            <a:r>
              <a:rPr lang="en-US" sz="1600" dirty="0" smtClean="0"/>
              <a:t/>
            </a:r>
            <a:br>
              <a:rPr lang="en-US" sz="1600" dirty="0" smtClean="0"/>
            </a:br>
            <a:r>
              <a:rPr lang="en-US" sz="3000" dirty="0" smtClean="0"/>
              <a:t>But I </a:t>
            </a:r>
            <a:r>
              <a:rPr lang="en-US" sz="3000" dirty="0"/>
              <a:t>have two minor </a:t>
            </a:r>
            <a:r>
              <a:rPr lang="en-US" sz="3000" dirty="0" smtClean="0"/>
              <a:t>quibbles:</a:t>
            </a:r>
            <a:r>
              <a:rPr lang="en-US" sz="1000" dirty="0" smtClean="0"/>
              <a:t/>
            </a:r>
            <a:br>
              <a:rPr lang="en-US" sz="1000" dirty="0" smtClean="0"/>
            </a:br>
            <a:endParaRPr lang="en-US" sz="1000" dirty="0" smtClean="0"/>
          </a:p>
          <a:p>
            <a:pPr marL="514350" indent="-514350">
              <a:buFont typeface="+mj-lt"/>
              <a:buAutoNum type="arabicPeriod"/>
            </a:pPr>
            <a:r>
              <a:rPr lang="en-US" sz="2800" dirty="0" smtClean="0"/>
              <a:t>The text</a:t>
            </a:r>
            <a:r>
              <a:rPr lang="en-US" sz="2800" dirty="0" smtClean="0"/>
              <a:t> </a:t>
            </a:r>
            <a:r>
              <a:rPr lang="en-US" sz="2800" dirty="0"/>
              <a:t>is a bit repetitive</a:t>
            </a:r>
            <a:r>
              <a:rPr lang="en-US" sz="2800" dirty="0" smtClean="0"/>
              <a:t>.</a:t>
            </a:r>
            <a:r>
              <a:rPr lang="en-US" sz="1000" dirty="0" smtClean="0"/>
              <a:t/>
            </a:r>
            <a:br>
              <a:rPr lang="en-US" sz="1000" dirty="0" smtClean="0"/>
            </a:br>
            <a:r>
              <a:rPr lang="en-US" sz="1000" dirty="0" smtClean="0"/>
              <a:t> </a:t>
            </a:r>
          </a:p>
          <a:p>
            <a:pPr marL="514350" indent="-514350">
              <a:buFont typeface="+mj-lt"/>
              <a:buAutoNum type="arabicPeriod"/>
            </a:pPr>
            <a:r>
              <a:rPr lang="en-US" sz="2800" dirty="0" smtClean="0"/>
              <a:t>The </a:t>
            </a:r>
            <a:r>
              <a:rPr lang="en-US" sz="2800" dirty="0"/>
              <a:t>snowbank analogy. </a:t>
            </a:r>
          </a:p>
        </p:txBody>
      </p:sp>
    </p:spTree>
    <p:extLst>
      <p:ext uri="{BB962C8B-B14F-4D97-AF65-F5344CB8AC3E}">
        <p14:creationId xmlns:p14="http://schemas.microsoft.com/office/powerpoint/2010/main" val="37361039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68362"/>
          </a:xfrm>
        </p:spPr>
        <p:txBody>
          <a:bodyPr>
            <a:normAutofit/>
          </a:bodyPr>
          <a:lstStyle/>
          <a:p>
            <a:r>
              <a:rPr lang="en-US" sz="4000" dirty="0" smtClean="0"/>
              <a:t>Pushing the snow back &amp; forth</a:t>
            </a:r>
            <a:endParaRPr lang="en-US" sz="4000" dirty="0"/>
          </a:p>
        </p:txBody>
      </p:sp>
      <p:pic>
        <p:nvPicPr>
          <p:cNvPr id="4098"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838200" y="1066800"/>
            <a:ext cx="7620000" cy="565785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Rectangle 3"/>
          <p:cNvSpPr/>
          <p:nvPr/>
        </p:nvSpPr>
        <p:spPr>
          <a:xfrm>
            <a:off x="5638800" y="3997230"/>
            <a:ext cx="2743200" cy="381000"/>
          </a:xfrm>
          <a:prstGeom prst="rect">
            <a:avLst/>
          </a:prstGeom>
          <a:solidFill>
            <a:srgbClr val="E8E8E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Rectangle 5"/>
          <p:cNvSpPr/>
          <p:nvPr/>
        </p:nvSpPr>
        <p:spPr>
          <a:xfrm>
            <a:off x="5715000" y="4911630"/>
            <a:ext cx="2286000" cy="381000"/>
          </a:xfrm>
          <a:prstGeom prst="rect">
            <a:avLst/>
          </a:prstGeom>
          <a:solidFill>
            <a:srgbClr val="DEDED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5" name="Straight Connector 4"/>
          <p:cNvCxnSpPr/>
          <p:nvPr/>
        </p:nvCxnSpPr>
        <p:spPr>
          <a:xfrm>
            <a:off x="6714836" y="4038600"/>
            <a:ext cx="76200" cy="339630"/>
          </a:xfrm>
          <a:prstGeom prst="line">
            <a:avLst/>
          </a:prstGeom>
          <a:ln w="190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a:off x="7696200" y="4038600"/>
            <a:ext cx="0" cy="339630"/>
          </a:xfrm>
          <a:prstGeom prst="line">
            <a:avLst/>
          </a:prstGeom>
          <a:ln w="190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a:off x="7677728" y="4918170"/>
            <a:ext cx="76200" cy="339630"/>
          </a:xfrm>
          <a:prstGeom prst="line">
            <a:avLst/>
          </a:prstGeom>
          <a:ln w="190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a:off x="7315200" y="4953000"/>
            <a:ext cx="152400" cy="339630"/>
          </a:xfrm>
          <a:prstGeom prst="line">
            <a:avLst/>
          </a:prstGeom>
          <a:ln w="190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a:off x="5717312" y="4059384"/>
            <a:ext cx="0" cy="339630"/>
          </a:xfrm>
          <a:prstGeom prst="line">
            <a:avLst/>
          </a:prstGeom>
          <a:ln w="190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a:off x="6747168" y="4922980"/>
            <a:ext cx="0" cy="339630"/>
          </a:xfrm>
          <a:prstGeom prst="line">
            <a:avLst/>
          </a:prstGeom>
          <a:ln w="190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flipH="1">
            <a:off x="7019636" y="4911630"/>
            <a:ext cx="143164" cy="350980"/>
          </a:xfrm>
          <a:prstGeom prst="line">
            <a:avLst/>
          </a:prstGeom>
          <a:ln w="190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cxnSp>
        <p:nvCxnSpPr>
          <p:cNvPr id="22" name="Straight Connector 21"/>
          <p:cNvCxnSpPr/>
          <p:nvPr/>
        </p:nvCxnSpPr>
        <p:spPr>
          <a:xfrm flipH="1">
            <a:off x="6181436" y="4028661"/>
            <a:ext cx="143164" cy="350980"/>
          </a:xfrm>
          <a:prstGeom prst="line">
            <a:avLst/>
          </a:prstGeom>
          <a:ln w="190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829244264"/>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1143000"/>
          </a:xfrm>
        </p:spPr>
        <p:txBody>
          <a:bodyPr>
            <a:normAutofit/>
          </a:bodyPr>
          <a:lstStyle/>
          <a:p>
            <a:r>
              <a:rPr lang="en-US" sz="2400" dirty="0"/>
              <a:t>The snowbank analogy. </a:t>
            </a:r>
          </a:p>
        </p:txBody>
      </p:sp>
      <p:sp>
        <p:nvSpPr>
          <p:cNvPr id="3" name="Content Placeholder 2"/>
          <p:cNvSpPr>
            <a:spLocks noGrp="1"/>
          </p:cNvSpPr>
          <p:nvPr>
            <p:ph idx="1"/>
          </p:nvPr>
        </p:nvSpPr>
        <p:spPr>
          <a:xfrm>
            <a:off x="76200" y="990600"/>
            <a:ext cx="9067800" cy="5867400"/>
          </a:xfrm>
        </p:spPr>
        <p:txBody>
          <a:bodyPr>
            <a:normAutofit fontScale="55000" lnSpcReduction="20000"/>
          </a:bodyPr>
          <a:lstStyle/>
          <a:p>
            <a:r>
              <a:rPr lang="en-US" sz="4400" dirty="0" smtClean="0"/>
              <a:t>After </a:t>
            </a:r>
            <a:r>
              <a:rPr lang="en-US" sz="4400" dirty="0"/>
              <a:t>a snowy winter in Boston I am deeply </a:t>
            </a:r>
            <a:r>
              <a:rPr lang="en-US" sz="4400" dirty="0" smtClean="0"/>
              <a:t>sympathetic:  </a:t>
            </a:r>
          </a:p>
          <a:p>
            <a:pPr lvl="1"/>
            <a:r>
              <a:rPr lang="en-US" sz="4000" dirty="0" smtClean="0"/>
              <a:t>“</a:t>
            </a:r>
            <a:r>
              <a:rPr lang="en-US" sz="4000" dirty="0"/>
              <a:t>the snow plow inevitably pushes a portion of the snow from the road into a pile in front of your driveway—blocking the area you carefully shoveled in the morning to get out your </a:t>
            </a:r>
            <a:r>
              <a:rPr lang="en-US" sz="4000" dirty="0" smtClean="0"/>
              <a:t>car.” </a:t>
            </a:r>
            <a:r>
              <a:rPr lang="en-US" dirty="0" smtClean="0"/>
              <a:t/>
            </a:r>
            <a:br>
              <a:rPr lang="en-US" dirty="0" smtClean="0"/>
            </a:br>
            <a:endParaRPr lang="en-US" dirty="0" smtClean="0"/>
          </a:p>
          <a:p>
            <a:r>
              <a:rPr lang="en-US" sz="4400" dirty="0" smtClean="0"/>
              <a:t>But is </a:t>
            </a:r>
            <a:r>
              <a:rPr lang="en-US" sz="4400" dirty="0"/>
              <a:t>the analogy </a:t>
            </a:r>
            <a:r>
              <a:rPr lang="en-US" sz="4400" dirty="0" smtClean="0"/>
              <a:t>the </a:t>
            </a:r>
            <a:r>
              <a:rPr lang="en-US" sz="4400" dirty="0"/>
              <a:t>most </a:t>
            </a:r>
            <a:r>
              <a:rPr lang="en-US" sz="4400" dirty="0" smtClean="0"/>
              <a:t>compelling?</a:t>
            </a:r>
          </a:p>
          <a:p>
            <a:pPr lvl="1"/>
            <a:r>
              <a:rPr lang="en-US" sz="3600" dirty="0" smtClean="0"/>
              <a:t>“macroprudential </a:t>
            </a:r>
            <a:r>
              <a:rPr lang="en-US" sz="3600" dirty="0"/>
              <a:t>FX regulations on banks can also shift some vulnerability </a:t>
            </a:r>
            <a:r>
              <a:rPr lang="en-US" sz="3600" dirty="0" smtClean="0"/>
              <a:t>     to </a:t>
            </a:r>
            <a:r>
              <a:rPr lang="en-US" sz="3600" dirty="0"/>
              <a:t>currency movements to other sectors, mitigating some of the benefits</a:t>
            </a:r>
            <a:r>
              <a:rPr lang="en-US" sz="3600" dirty="0" smtClean="0"/>
              <a:t>.“</a:t>
            </a:r>
          </a:p>
          <a:p>
            <a:pPr lvl="1"/>
            <a:r>
              <a:rPr lang="en-US" sz="3600" dirty="0" smtClean="0"/>
              <a:t>Isn’t pushing </a:t>
            </a:r>
            <a:r>
              <a:rPr lang="en-US" sz="3600" dirty="0"/>
              <a:t>snow around </a:t>
            </a:r>
            <a:r>
              <a:rPr lang="en-US" sz="3600" dirty="0" smtClean="0"/>
              <a:t>a </a:t>
            </a:r>
            <a:r>
              <a:rPr lang="en-US" sz="3600" dirty="0"/>
              <a:t>less </a:t>
            </a:r>
            <a:r>
              <a:rPr lang="en-US" sz="3600" dirty="0" smtClean="0"/>
              <a:t>natural analogy </a:t>
            </a:r>
            <a:r>
              <a:rPr lang="en-US" sz="3600" dirty="0"/>
              <a:t>than, say, squeezing a </a:t>
            </a:r>
            <a:r>
              <a:rPr lang="en-US" sz="3600" dirty="0" smtClean="0"/>
              <a:t>balloon?</a:t>
            </a:r>
          </a:p>
          <a:p>
            <a:pPr lvl="1"/>
            <a:r>
              <a:rPr lang="en-US" sz="3600" dirty="0"/>
              <a:t>T</a:t>
            </a:r>
            <a:r>
              <a:rPr lang="en-US" sz="3600" dirty="0" smtClean="0"/>
              <a:t>he </a:t>
            </a:r>
            <a:r>
              <a:rPr lang="en-US" sz="3600" dirty="0"/>
              <a:t>snow bank is the obstacle that impedes the flow of auto traffic, </a:t>
            </a:r>
            <a:r>
              <a:rPr lang="en-US" sz="3600" dirty="0" smtClean="0"/>
              <a:t/>
            </a:r>
            <a:br>
              <a:rPr lang="en-US" sz="3600" dirty="0" smtClean="0"/>
            </a:br>
            <a:r>
              <a:rPr lang="en-US" sz="3600" dirty="0" smtClean="0"/>
              <a:t>just </a:t>
            </a:r>
            <a:r>
              <a:rPr lang="en-US" sz="3600" dirty="0"/>
              <a:t>as regulation impedes foreign borrowing.  </a:t>
            </a:r>
            <a:r>
              <a:rPr lang="en-US" sz="3600" dirty="0" smtClean="0"/>
              <a:t>In </a:t>
            </a:r>
            <a:r>
              <a:rPr lang="en-US" sz="3600" dirty="0"/>
              <a:t>that case the snow corresponds to the regulation, not to the </a:t>
            </a:r>
            <a:r>
              <a:rPr lang="en-US" sz="3600" dirty="0" smtClean="0"/>
              <a:t>flow </a:t>
            </a:r>
            <a:r>
              <a:rPr lang="en-US" sz="3600" dirty="0"/>
              <a:t>it impedes. </a:t>
            </a:r>
            <a:endParaRPr lang="en-US" sz="2500" dirty="0" smtClean="0"/>
          </a:p>
          <a:p>
            <a:pPr marL="457200" lvl="1" indent="0">
              <a:buNone/>
            </a:pPr>
            <a:r>
              <a:rPr lang="en-US" sz="2500" dirty="0" smtClean="0"/>
              <a:t> </a:t>
            </a:r>
          </a:p>
          <a:p>
            <a:r>
              <a:rPr lang="en-US" sz="4400" dirty="0" smtClean="0"/>
              <a:t>I question putting </a:t>
            </a:r>
            <a:r>
              <a:rPr lang="en-US" sz="4400" dirty="0"/>
              <a:t>“snow-banks” in the title of the paper. </a:t>
            </a:r>
            <a:endParaRPr lang="en-US" sz="4400" dirty="0" smtClean="0"/>
          </a:p>
          <a:p>
            <a:pPr lvl="1"/>
            <a:r>
              <a:rPr lang="en-US" sz="4000" dirty="0" smtClean="0"/>
              <a:t>I see as the </a:t>
            </a:r>
            <a:r>
              <a:rPr lang="en-US" sz="4000" dirty="0"/>
              <a:t>primary finding of the paper </a:t>
            </a:r>
            <a:r>
              <a:rPr lang="en-US" sz="4000" dirty="0" smtClean="0"/>
              <a:t>that </a:t>
            </a:r>
            <a:r>
              <a:rPr lang="en-US" sz="4000" dirty="0"/>
              <a:t>fx regulation succeeds in making </a:t>
            </a:r>
            <a:r>
              <a:rPr lang="en-US" sz="4000" dirty="0" smtClean="0"/>
              <a:t>banks + economy </a:t>
            </a:r>
            <a:r>
              <a:rPr lang="en-US" sz="4000" dirty="0"/>
              <a:t>less </a:t>
            </a:r>
            <a:r>
              <a:rPr lang="en-US" sz="4000" dirty="0" smtClean="0"/>
              <a:t>exposed </a:t>
            </a:r>
            <a:r>
              <a:rPr lang="en-US" sz="4000" dirty="0"/>
              <a:t>to exchange rate </a:t>
            </a:r>
            <a:r>
              <a:rPr lang="en-US" sz="4000" dirty="0" smtClean="0"/>
              <a:t>changes. </a:t>
            </a:r>
          </a:p>
          <a:p>
            <a:pPr lvl="2"/>
            <a:r>
              <a:rPr lang="en-US" sz="3800" dirty="0" smtClean="0"/>
              <a:t>The </a:t>
            </a:r>
            <a:r>
              <a:rPr lang="en-US" sz="3800" dirty="0"/>
              <a:t>partial shifting of </a:t>
            </a:r>
            <a:r>
              <a:rPr lang="en-US" sz="3800" dirty="0" smtClean="0"/>
              <a:t>risk </a:t>
            </a:r>
            <a:r>
              <a:rPr lang="en-US" sz="3800" dirty="0"/>
              <a:t>to non-banks </a:t>
            </a:r>
            <a:r>
              <a:rPr lang="en-US" sz="3800" dirty="0" smtClean="0"/>
              <a:t>seems </a:t>
            </a:r>
            <a:r>
              <a:rPr lang="en-US" sz="3800" dirty="0"/>
              <a:t>only a secondary finding. </a:t>
            </a:r>
            <a:endParaRPr lang="en-US" sz="3800" dirty="0" smtClean="0"/>
          </a:p>
          <a:p>
            <a:pPr lvl="3"/>
            <a:r>
              <a:rPr lang="en-US" sz="3300" dirty="0" smtClean="0"/>
              <a:t>though important. </a:t>
            </a:r>
            <a:endParaRPr lang="en-US" sz="3300" dirty="0"/>
          </a:p>
        </p:txBody>
      </p:sp>
    </p:spTree>
    <p:extLst>
      <p:ext uri="{BB962C8B-B14F-4D97-AF65-F5344CB8AC3E}">
        <p14:creationId xmlns:p14="http://schemas.microsoft.com/office/powerpoint/2010/main" val="23462641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
                                            <p:txEl>
                                              <p:pRg st="9" end="9"/>
                                            </p:txEl>
                                          </p:spTgt>
                                        </p:tgtEl>
                                        <p:attrNameLst>
                                          <p:attrName>style.visibility</p:attrName>
                                        </p:attrNameLst>
                                      </p:cBhvr>
                                      <p:to>
                                        <p:strVal val="visible"/>
                                      </p:to>
                                    </p:set>
                                  </p:childTnLst>
                                </p:cTn>
                              </p:par>
                              <p:par>
                                <p:cTn id="35" presetID="1" presetClass="entr" presetSubtype="0" fill="hold" nodeType="withEffect">
                                  <p:stCondLst>
                                    <p:cond delay="0"/>
                                  </p:stCondLst>
                                  <p:childTnLst>
                                    <p:set>
                                      <p:cBhvr>
                                        <p:cTn id="36"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76200"/>
            <a:ext cx="8839200" cy="1143000"/>
          </a:xfrm>
        </p:spPr>
        <p:txBody>
          <a:bodyPr>
            <a:normAutofit/>
          </a:bodyPr>
          <a:lstStyle/>
          <a:p>
            <a:r>
              <a:rPr lang="en-US" sz="3200" dirty="0" smtClean="0"/>
              <a:t>Overview: Research on macro-prudential regulation</a:t>
            </a:r>
            <a:endParaRPr lang="en-US" sz="3200" dirty="0"/>
          </a:p>
        </p:txBody>
      </p:sp>
      <p:sp>
        <p:nvSpPr>
          <p:cNvPr id="3" name="Content Placeholder 2"/>
          <p:cNvSpPr>
            <a:spLocks noGrp="1"/>
          </p:cNvSpPr>
          <p:nvPr>
            <p:ph idx="1"/>
          </p:nvPr>
        </p:nvSpPr>
        <p:spPr>
          <a:xfrm>
            <a:off x="152400" y="1447800"/>
            <a:ext cx="8839200" cy="5943600"/>
          </a:xfrm>
        </p:spPr>
        <p:txBody>
          <a:bodyPr>
            <a:normAutofit fontScale="55000" lnSpcReduction="20000"/>
          </a:bodyPr>
          <a:lstStyle/>
          <a:p>
            <a:r>
              <a:rPr lang="en-US" sz="4400" dirty="0" smtClean="0"/>
              <a:t>“Macroprudential” went viral after </a:t>
            </a:r>
            <a:r>
              <a:rPr lang="en-US" sz="4400" dirty="0"/>
              <a:t>the Global Financial Crisis. </a:t>
            </a:r>
            <a:r>
              <a:rPr lang="en-US" sz="1500" dirty="0" smtClean="0"/>
              <a:t/>
            </a:r>
            <a:br>
              <a:rPr lang="en-US" sz="1500" dirty="0" smtClean="0"/>
            </a:br>
            <a:endParaRPr lang="en-US" sz="1500" dirty="0" smtClean="0"/>
          </a:p>
          <a:p>
            <a:r>
              <a:rPr lang="en-US" sz="4400" dirty="0" smtClean="0"/>
              <a:t>The reason:  As </a:t>
            </a:r>
            <a:r>
              <a:rPr lang="en-US" sz="4400" dirty="0"/>
              <a:t>central bankers re-discovered that they had an additional policy goal – financial stability – they needed additional policy instruments</a:t>
            </a:r>
            <a:r>
              <a:rPr lang="en-US" sz="4400" dirty="0" smtClean="0"/>
              <a:t>.</a:t>
            </a:r>
            <a:r>
              <a:rPr lang="en-US" sz="1500" dirty="0" smtClean="0"/>
              <a:t/>
            </a:r>
            <a:br>
              <a:rPr lang="en-US" sz="1500" dirty="0" smtClean="0"/>
            </a:br>
            <a:endParaRPr lang="en-US" sz="1500" dirty="0"/>
          </a:p>
          <a:p>
            <a:r>
              <a:rPr lang="en-US" sz="4400" dirty="0" smtClean="0"/>
              <a:t>I </a:t>
            </a:r>
            <a:r>
              <a:rPr lang="en-US" sz="4400" dirty="0"/>
              <a:t>devoted my final review </a:t>
            </a:r>
            <a:r>
              <a:rPr lang="en-US" sz="4400" dirty="0" smtClean="0"/>
              <a:t>of research in </a:t>
            </a:r>
            <a:r>
              <a:rPr lang="en-US" sz="4400" dirty="0"/>
              <a:t>the IFM program </a:t>
            </a:r>
            <a:r>
              <a:rPr lang="en-US" sz="4400" dirty="0" smtClean="0"/>
              <a:t>in </a:t>
            </a:r>
            <a:r>
              <a:rPr lang="en-US" sz="4400" dirty="0"/>
              <a:t>the </a:t>
            </a:r>
            <a:r>
              <a:rPr lang="en-US" sz="4400" i="1" dirty="0"/>
              <a:t>NBER Reporter </a:t>
            </a:r>
            <a:r>
              <a:rPr lang="en-US" sz="4400" dirty="0" smtClean="0"/>
              <a:t>(2015) to international </a:t>
            </a:r>
            <a:r>
              <a:rPr lang="en-US" sz="4400" dirty="0"/>
              <a:t>macroprudential </a:t>
            </a:r>
            <a:r>
              <a:rPr lang="en-US" sz="4400" dirty="0" smtClean="0"/>
              <a:t>policy. </a:t>
            </a:r>
            <a:endParaRPr lang="en-US" sz="4400" dirty="0"/>
          </a:p>
          <a:p>
            <a:pPr marL="0" indent="0">
              <a:buNone/>
            </a:pPr>
            <a:endParaRPr lang="en-US" sz="1500" dirty="0"/>
          </a:p>
          <a:p>
            <a:r>
              <a:rPr lang="en-US" sz="4400" dirty="0"/>
              <a:t>We have had a lot of excellent work </a:t>
            </a:r>
            <a:r>
              <a:rPr lang="en-US" sz="4400" dirty="0" smtClean="0"/>
              <a:t>on </a:t>
            </a:r>
            <a:r>
              <a:rPr lang="en-US" sz="4400" dirty="0"/>
              <a:t>the </a:t>
            </a:r>
            <a:r>
              <a:rPr lang="en-US" sz="4400" dirty="0" smtClean="0"/>
              <a:t>theory, </a:t>
            </a:r>
          </a:p>
          <a:p>
            <a:pPr lvl="1"/>
            <a:r>
              <a:rPr lang="en-US" sz="3300" dirty="0" smtClean="0"/>
              <a:t>incl</a:t>
            </a:r>
            <a:r>
              <a:rPr lang="en-US" sz="3300" dirty="0"/>
              <a:t>. Javier Bianchi, &amp; Enrique Mendoza (2013), </a:t>
            </a:r>
            <a:endParaRPr lang="en-US" sz="3300" dirty="0" smtClean="0"/>
          </a:p>
          <a:p>
            <a:pPr lvl="1"/>
            <a:r>
              <a:rPr lang="en-US" sz="3300" dirty="0" smtClean="0"/>
              <a:t>Emmanuel </a:t>
            </a:r>
            <a:r>
              <a:rPr lang="en-US" sz="3300" dirty="0"/>
              <a:t>Farhi &amp; Ivan Werning (2010); </a:t>
            </a:r>
            <a:endParaRPr lang="en-US" sz="3300" dirty="0" smtClean="0"/>
          </a:p>
          <a:p>
            <a:pPr lvl="1"/>
            <a:r>
              <a:rPr lang="en-US" sz="3300" dirty="0" smtClean="0"/>
              <a:t>and </a:t>
            </a:r>
            <a:r>
              <a:rPr lang="en-US" sz="3300" dirty="0"/>
              <a:t>Anton Korinek &amp; Olivier Jeanne (2010</a:t>
            </a:r>
            <a:r>
              <a:rPr lang="en-US" sz="3300" dirty="0" smtClean="0"/>
              <a:t>);</a:t>
            </a:r>
          </a:p>
          <a:p>
            <a:pPr lvl="1"/>
            <a:r>
              <a:rPr lang="en-US" sz="3300" dirty="0" smtClean="0"/>
              <a:t>among </a:t>
            </a:r>
            <a:r>
              <a:rPr lang="en-US" sz="3300" dirty="0"/>
              <a:t>many </a:t>
            </a:r>
            <a:r>
              <a:rPr lang="en-US" sz="3300" dirty="0" smtClean="0"/>
              <a:t>others.</a:t>
            </a:r>
            <a:r>
              <a:rPr lang="en-US" sz="1500" dirty="0" smtClean="0"/>
              <a:t/>
            </a:r>
            <a:br>
              <a:rPr lang="en-US" sz="1500" dirty="0" smtClean="0"/>
            </a:br>
            <a:endParaRPr lang="en-US" sz="1500" dirty="0" smtClean="0"/>
          </a:p>
          <a:p>
            <a:r>
              <a:rPr lang="en-US" sz="4400" dirty="0" smtClean="0"/>
              <a:t>But </a:t>
            </a:r>
            <a:r>
              <a:rPr lang="en-US" sz="4400" dirty="0"/>
              <a:t>most are rather abstract </a:t>
            </a:r>
            <a:r>
              <a:rPr lang="en-US" sz="4400" dirty="0" smtClean="0"/>
              <a:t>treatments:  </a:t>
            </a:r>
          </a:p>
          <a:p>
            <a:pPr lvl="1"/>
            <a:r>
              <a:rPr lang="en-US" sz="3300" dirty="0" smtClean="0"/>
              <a:t>Often </a:t>
            </a:r>
            <a:r>
              <a:rPr lang="en-US" sz="3300" dirty="0"/>
              <a:t>all foreign loans are the </a:t>
            </a:r>
            <a:r>
              <a:rPr lang="en-US" sz="3300" dirty="0" smtClean="0"/>
              <a:t>same.  All </a:t>
            </a:r>
            <a:r>
              <a:rPr lang="en-US" sz="3300" dirty="0"/>
              <a:t>macroprudential regulations are the same.   </a:t>
            </a:r>
          </a:p>
        </p:txBody>
      </p:sp>
    </p:spTree>
    <p:extLst>
      <p:ext uri="{BB962C8B-B14F-4D97-AF65-F5344CB8AC3E}">
        <p14:creationId xmlns:p14="http://schemas.microsoft.com/office/powerpoint/2010/main" val="27830623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3">
                                            <p:txEl>
                                              <p:pRg st="7" end="7"/>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9" end="9"/>
                                            </p:txEl>
                                          </p:spTgt>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66800" y="1930400"/>
            <a:ext cx="6705600" cy="44704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6" name="Content Placeholder 2"/>
          <p:cNvSpPr txBox="1">
            <a:spLocks/>
          </p:cNvSpPr>
          <p:nvPr/>
        </p:nvSpPr>
        <p:spPr>
          <a:xfrm>
            <a:off x="457200" y="381000"/>
            <a:ext cx="8153400" cy="1219200"/>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Font typeface="Arial" panose="020B0604020202020204" pitchFamily="34" charset="0"/>
              <a:buNone/>
            </a:pPr>
            <a:r>
              <a:rPr lang="en-US" dirty="0" smtClean="0"/>
              <a:t>But taking exception to one phrase in the title</a:t>
            </a:r>
            <a:br>
              <a:rPr lang="en-US" dirty="0" smtClean="0"/>
            </a:br>
            <a:r>
              <a:rPr lang="en-US" dirty="0" smtClean="0"/>
              <a:t>is a small quibble to an excellent paper.</a:t>
            </a:r>
            <a:endParaRPr lang="en-US" dirty="0"/>
          </a:p>
        </p:txBody>
      </p:sp>
    </p:spTree>
    <p:extLst>
      <p:ext uri="{BB962C8B-B14F-4D97-AF65-F5344CB8AC3E}">
        <p14:creationId xmlns:p14="http://schemas.microsoft.com/office/powerpoint/2010/main" val="8014343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2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76200"/>
            <a:ext cx="8839200" cy="1143000"/>
          </a:xfrm>
        </p:spPr>
        <p:txBody>
          <a:bodyPr>
            <a:normAutofit/>
          </a:bodyPr>
          <a:lstStyle/>
          <a:p>
            <a:r>
              <a:rPr lang="en-US" sz="1800" dirty="0" smtClean="0"/>
              <a:t>Overview, continued</a:t>
            </a:r>
            <a:endParaRPr lang="en-US" sz="1800" dirty="0"/>
          </a:p>
        </p:txBody>
      </p:sp>
      <p:sp>
        <p:nvSpPr>
          <p:cNvPr id="3" name="Content Placeholder 2"/>
          <p:cNvSpPr>
            <a:spLocks noGrp="1"/>
          </p:cNvSpPr>
          <p:nvPr>
            <p:ph idx="1"/>
          </p:nvPr>
        </p:nvSpPr>
        <p:spPr>
          <a:xfrm>
            <a:off x="228600" y="1066800"/>
            <a:ext cx="8610600" cy="5105400"/>
          </a:xfrm>
        </p:spPr>
        <p:txBody>
          <a:bodyPr>
            <a:normAutofit/>
          </a:bodyPr>
          <a:lstStyle/>
          <a:p>
            <a:r>
              <a:rPr lang="en-US" sz="2700" dirty="0" smtClean="0"/>
              <a:t>The </a:t>
            </a:r>
            <a:r>
              <a:rPr lang="en-US" sz="2700" dirty="0"/>
              <a:t>empirical side </a:t>
            </a:r>
            <a:r>
              <a:rPr lang="en-US" sz="2700" dirty="0" smtClean="0"/>
              <a:t>lagged </a:t>
            </a:r>
            <a:r>
              <a:rPr lang="en-US" sz="2700" dirty="0"/>
              <a:t>behind. </a:t>
            </a:r>
            <a:r>
              <a:rPr lang="en-US" sz="1000" dirty="0" smtClean="0"/>
              <a:t/>
            </a:r>
            <a:br>
              <a:rPr lang="en-US" sz="1000" dirty="0" smtClean="0"/>
            </a:br>
            <a:r>
              <a:rPr lang="en-US" sz="1000" dirty="0" smtClean="0"/>
              <a:t> </a:t>
            </a:r>
          </a:p>
          <a:p>
            <a:pPr lvl="1"/>
            <a:r>
              <a:rPr lang="en-US" sz="2300" dirty="0" smtClean="0"/>
              <a:t>We should zoom </a:t>
            </a:r>
            <a:r>
              <a:rPr lang="en-US" sz="2300" dirty="0"/>
              <a:t>in on detail that is granular enough to distinguish </a:t>
            </a:r>
            <a:r>
              <a:rPr lang="en-US" sz="2300" dirty="0" smtClean="0"/>
              <a:t>various </a:t>
            </a:r>
            <a:r>
              <a:rPr lang="en-US" sz="2300" dirty="0"/>
              <a:t>macro-prudential tools from each other. </a:t>
            </a:r>
            <a:endParaRPr lang="en-US" sz="2300" dirty="0" smtClean="0"/>
          </a:p>
          <a:p>
            <a:pPr lvl="1"/>
            <a:r>
              <a:rPr lang="en-US" sz="2300" dirty="0" smtClean="0"/>
              <a:t> Countries </a:t>
            </a:r>
            <a:r>
              <a:rPr lang="en-US" sz="2300" dirty="0"/>
              <a:t>have </a:t>
            </a:r>
            <a:r>
              <a:rPr lang="en-US" sz="2300" dirty="0" smtClean="0"/>
              <a:t>experimented </a:t>
            </a:r>
            <a:r>
              <a:rPr lang="en-US" sz="2300" dirty="0"/>
              <a:t>with such specific measures </a:t>
            </a:r>
            <a:r>
              <a:rPr lang="en-US" sz="2300" dirty="0" smtClean="0"/>
              <a:t>as</a:t>
            </a:r>
          </a:p>
          <a:p>
            <a:pPr lvl="3"/>
            <a:r>
              <a:rPr lang="en-US" sz="2200" dirty="0" smtClean="0"/>
              <a:t>Countercyclical bank </a:t>
            </a:r>
            <a:r>
              <a:rPr lang="en-US" sz="2200" dirty="0"/>
              <a:t>reserve requirements, </a:t>
            </a:r>
            <a:endParaRPr lang="en-US" sz="2200" dirty="0" smtClean="0"/>
          </a:p>
          <a:p>
            <a:pPr lvl="3"/>
            <a:r>
              <a:rPr lang="en-US" sz="2200" dirty="0" smtClean="0"/>
              <a:t>currency </a:t>
            </a:r>
            <a:r>
              <a:rPr lang="en-US" sz="2200" dirty="0"/>
              <a:t>exposure limits, </a:t>
            </a:r>
            <a:endParaRPr lang="en-US" sz="2200" dirty="0" smtClean="0"/>
          </a:p>
          <a:p>
            <a:pPr lvl="3"/>
            <a:r>
              <a:rPr lang="en-US" sz="2200" dirty="0" smtClean="0"/>
              <a:t>housing </a:t>
            </a:r>
            <a:r>
              <a:rPr lang="en-US" sz="2200" dirty="0"/>
              <a:t>loan ceilings, </a:t>
            </a:r>
            <a:endParaRPr lang="en-US" sz="2200" dirty="0" smtClean="0"/>
          </a:p>
          <a:p>
            <a:pPr lvl="3"/>
            <a:r>
              <a:rPr lang="en-US" sz="2200" dirty="0" smtClean="0"/>
              <a:t>and </a:t>
            </a:r>
            <a:r>
              <a:rPr lang="en-US" sz="2200" dirty="0"/>
              <a:t>equity market margin </a:t>
            </a:r>
            <a:r>
              <a:rPr lang="en-US" sz="2200" dirty="0" smtClean="0"/>
              <a:t>requirements, </a:t>
            </a:r>
          </a:p>
          <a:p>
            <a:pPr lvl="2"/>
            <a:r>
              <a:rPr lang="en-US" sz="2300" dirty="0" smtClean="0"/>
              <a:t>often </a:t>
            </a:r>
            <a:r>
              <a:rPr lang="en-US" sz="2300" dirty="0"/>
              <a:t>trying to vary them in a counter-cyclical way. </a:t>
            </a:r>
            <a:endParaRPr lang="en-US" sz="2300" dirty="0" smtClean="0"/>
          </a:p>
          <a:p>
            <a:pPr lvl="1"/>
            <a:r>
              <a:rPr lang="en-US" sz="2300" dirty="0" smtClean="0"/>
              <a:t> </a:t>
            </a:r>
            <a:r>
              <a:rPr lang="en-US" sz="2300" dirty="0"/>
              <a:t>I want to see </a:t>
            </a:r>
            <a:r>
              <a:rPr lang="en-US" sz="2300" dirty="0" smtClean="0"/>
              <a:t>humble </a:t>
            </a:r>
            <a:r>
              <a:rPr lang="en-US" sz="2300" dirty="0"/>
              <a:t>dentists </a:t>
            </a:r>
            <a:r>
              <a:rPr lang="en-US" sz="2300" dirty="0" smtClean="0"/>
              <a:t>study how </a:t>
            </a:r>
            <a:r>
              <a:rPr lang="en-US" sz="2300" dirty="0"/>
              <a:t>these policies </a:t>
            </a:r>
            <a:r>
              <a:rPr lang="en-US" sz="2300" dirty="0" smtClean="0"/>
              <a:t/>
            </a:r>
            <a:br>
              <a:rPr lang="en-US" sz="2300" dirty="0" smtClean="0"/>
            </a:br>
            <a:r>
              <a:rPr lang="en-US" sz="2300" dirty="0" smtClean="0"/>
              <a:t>have </a:t>
            </a:r>
            <a:r>
              <a:rPr lang="en-US" sz="2300" dirty="0"/>
              <a:t>been implemented and what effects they have had.  </a:t>
            </a:r>
            <a:endParaRPr lang="en-US" sz="2300" dirty="0" smtClean="0"/>
          </a:p>
          <a:p>
            <a:pPr lvl="2"/>
            <a:r>
              <a:rPr lang="en-US" sz="2200" dirty="0" smtClean="0"/>
              <a:t>The </a:t>
            </a:r>
            <a:r>
              <a:rPr lang="en-US" sz="2200" dirty="0"/>
              <a:t>answers might </a:t>
            </a:r>
            <a:r>
              <a:rPr lang="en-US" sz="2200" dirty="0" smtClean="0"/>
              <a:t>hold </a:t>
            </a:r>
            <a:r>
              <a:rPr lang="en-US" sz="2200" dirty="0"/>
              <a:t>lessons for </a:t>
            </a:r>
            <a:r>
              <a:rPr lang="en-US" sz="2200" dirty="0" smtClean="0"/>
              <a:t>advanced </a:t>
            </a:r>
            <a:r>
              <a:rPr lang="en-US" sz="2200" dirty="0"/>
              <a:t>countries.</a:t>
            </a:r>
          </a:p>
          <a:p>
            <a:pPr marL="0" indent="0">
              <a:buNone/>
            </a:pPr>
            <a:endParaRPr lang="en-US" dirty="0"/>
          </a:p>
        </p:txBody>
      </p:sp>
    </p:spTree>
    <p:extLst>
      <p:ext uri="{BB962C8B-B14F-4D97-AF65-F5344CB8AC3E}">
        <p14:creationId xmlns:p14="http://schemas.microsoft.com/office/powerpoint/2010/main" val="15435386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1295400"/>
            <a:ext cx="8839200" cy="5334000"/>
          </a:xfrm>
        </p:spPr>
        <p:txBody>
          <a:bodyPr>
            <a:normAutofit fontScale="55000" lnSpcReduction="20000"/>
          </a:bodyPr>
          <a:lstStyle/>
          <a:p>
            <a:r>
              <a:rPr lang="en-US" sz="3800" dirty="0" smtClean="0"/>
              <a:t>The </a:t>
            </a:r>
            <a:r>
              <a:rPr lang="en-US" sz="3800" dirty="0"/>
              <a:t>body of such applied research </a:t>
            </a:r>
            <a:r>
              <a:rPr lang="en-US" sz="3800" i="1" dirty="0"/>
              <a:t>i</a:t>
            </a:r>
            <a:r>
              <a:rPr lang="en-US" sz="3800" i="1" dirty="0" smtClean="0"/>
              <a:t>s</a:t>
            </a:r>
            <a:r>
              <a:rPr lang="en-US" sz="3800" dirty="0" smtClean="0"/>
              <a:t> growing </a:t>
            </a:r>
            <a:r>
              <a:rPr lang="en-US" sz="3800" dirty="0"/>
              <a:t>rapidly, </a:t>
            </a:r>
            <a:endParaRPr lang="en-US" sz="3800" dirty="0" smtClean="0"/>
          </a:p>
          <a:p>
            <a:pPr lvl="1"/>
            <a:r>
              <a:rPr lang="en-US" sz="3300" dirty="0" smtClean="0"/>
              <a:t>as </a:t>
            </a:r>
            <a:r>
              <a:rPr lang="en-US" sz="3300" dirty="0"/>
              <a:t>surveyed in the 2017 paper </a:t>
            </a:r>
            <a:r>
              <a:rPr lang="en-US" sz="3300" dirty="0" smtClean="0"/>
              <a:t>by Cerutti</a:t>
            </a:r>
            <a:r>
              <a:rPr lang="en-US" sz="3300" dirty="0"/>
              <a:t>, </a:t>
            </a:r>
            <a:r>
              <a:rPr lang="en-US" sz="3300" dirty="0" smtClean="0"/>
              <a:t>Claessens</a:t>
            </a:r>
            <a:r>
              <a:rPr lang="en-US" sz="3300" dirty="0"/>
              <a:t>, </a:t>
            </a:r>
            <a:r>
              <a:rPr lang="en-US" sz="3300" dirty="0" smtClean="0"/>
              <a:t>&amp; Laeven,</a:t>
            </a:r>
          </a:p>
          <a:p>
            <a:pPr lvl="2"/>
            <a:r>
              <a:rPr lang="en-US" sz="2900" dirty="0" smtClean="0"/>
              <a:t>“</a:t>
            </a:r>
            <a:r>
              <a:rPr lang="en-US" sz="2900" dirty="0"/>
              <a:t>The use </a:t>
            </a:r>
            <a:r>
              <a:rPr lang="en-US" sz="2900" dirty="0" smtClean="0"/>
              <a:t>&amp; </a:t>
            </a:r>
            <a:r>
              <a:rPr lang="en-US" sz="2900" dirty="0"/>
              <a:t>effectiveness of macroprudential policies: New evidence,” </a:t>
            </a:r>
            <a:r>
              <a:rPr lang="en-US" sz="2900" i="1" dirty="0" err="1" smtClean="0"/>
              <a:t>J.Fin.Stability</a:t>
            </a:r>
            <a:r>
              <a:rPr lang="en-US" sz="2900" dirty="0" smtClean="0"/>
              <a:t>.</a:t>
            </a:r>
            <a:r>
              <a:rPr lang="en-US" dirty="0" smtClean="0"/>
              <a:t/>
            </a:r>
            <a:br>
              <a:rPr lang="en-US" dirty="0" smtClean="0"/>
            </a:br>
            <a:endParaRPr lang="en-US" dirty="0" smtClean="0"/>
          </a:p>
          <a:p>
            <a:r>
              <a:rPr lang="en-US" sz="3800" dirty="0" smtClean="0"/>
              <a:t>But most has been: </a:t>
            </a:r>
          </a:p>
          <a:p>
            <a:pPr lvl="1"/>
            <a:r>
              <a:rPr lang="en-US" sz="3200" dirty="0" smtClean="0"/>
              <a:t>(</a:t>
            </a:r>
            <a:r>
              <a:rPr lang="en-US" sz="3200" dirty="0"/>
              <a:t>i) undertaken at international agencies like the BIS </a:t>
            </a:r>
            <a:r>
              <a:rPr lang="en-US" sz="3200" dirty="0" smtClean="0"/>
              <a:t>&amp; IMF</a:t>
            </a:r>
            <a:r>
              <a:rPr lang="en-US" sz="3200" dirty="0"/>
              <a:t>, </a:t>
            </a:r>
            <a:endParaRPr lang="en-US" sz="3200" dirty="0" smtClean="0"/>
          </a:p>
          <a:p>
            <a:pPr lvl="2"/>
            <a:r>
              <a:rPr lang="en-US" sz="3000" dirty="0" smtClean="0"/>
              <a:t>not </a:t>
            </a:r>
            <a:r>
              <a:rPr lang="en-US" sz="3000" dirty="0"/>
              <a:t>by </a:t>
            </a:r>
            <a:r>
              <a:rPr lang="en-US" sz="3000" dirty="0" smtClean="0"/>
              <a:t>NBER </a:t>
            </a:r>
            <a:r>
              <a:rPr lang="en-US" sz="3000" dirty="0" smtClean="0"/>
              <a:t>members; </a:t>
            </a:r>
            <a:endParaRPr lang="en-US" sz="3000" dirty="0" smtClean="0"/>
          </a:p>
          <a:p>
            <a:pPr lvl="1"/>
            <a:r>
              <a:rPr lang="en-US" sz="3600" dirty="0" smtClean="0"/>
              <a:t>and </a:t>
            </a:r>
            <a:r>
              <a:rPr lang="en-US" sz="3600" dirty="0"/>
              <a:t>(ii) not yet published in leading journals.  </a:t>
            </a:r>
            <a:r>
              <a:rPr lang="en-US" dirty="0" smtClean="0"/>
              <a:t/>
            </a:r>
            <a:br>
              <a:rPr lang="en-US" dirty="0" smtClean="0"/>
            </a:br>
            <a:endParaRPr lang="en-US" dirty="0" smtClean="0"/>
          </a:p>
          <a:p>
            <a:r>
              <a:rPr lang="en-US" sz="3800" dirty="0" smtClean="0"/>
              <a:t>I am </a:t>
            </a:r>
            <a:r>
              <a:rPr lang="en-US" sz="3800" dirty="0"/>
              <a:t>happy </a:t>
            </a:r>
            <a:r>
              <a:rPr lang="en-US" sz="3800" dirty="0" smtClean="0"/>
              <a:t>Kristin is </a:t>
            </a:r>
            <a:r>
              <a:rPr lang="en-US" sz="3800" dirty="0"/>
              <a:t>an </a:t>
            </a:r>
            <a:r>
              <a:rPr lang="en-US" sz="3800" dirty="0" smtClean="0"/>
              <a:t>exception -- </a:t>
            </a:r>
          </a:p>
          <a:p>
            <a:pPr lvl="1"/>
            <a:r>
              <a:rPr lang="en-US" sz="3600" dirty="0" smtClean="0"/>
              <a:t>e.g., a </a:t>
            </a:r>
            <a:r>
              <a:rPr lang="en-US" sz="3600" dirty="0"/>
              <a:t>paper for </a:t>
            </a:r>
            <a:r>
              <a:rPr lang="en-US" sz="3600" dirty="0" err="1" smtClean="0"/>
              <a:t>ISoM</a:t>
            </a:r>
            <a:r>
              <a:rPr lang="en-US" sz="3600" dirty="0" smtClean="0"/>
              <a:t> </a:t>
            </a:r>
            <a:r>
              <a:rPr lang="en-US" sz="3600" dirty="0"/>
              <a:t>(with Fratzscher &amp; Straub</a:t>
            </a:r>
            <a:r>
              <a:rPr lang="en-US" sz="3600" dirty="0" smtClean="0"/>
              <a:t>),</a:t>
            </a:r>
            <a:endParaRPr lang="en-US" sz="3600" dirty="0"/>
          </a:p>
          <a:p>
            <a:pPr lvl="2"/>
            <a:r>
              <a:rPr lang="en-US" sz="2900" dirty="0"/>
              <a:t>“Capital-flow management measures: What are they good for?” </a:t>
            </a:r>
            <a:r>
              <a:rPr lang="en-US" sz="3200" dirty="0" smtClean="0"/>
              <a:t>( </a:t>
            </a:r>
            <a:r>
              <a:rPr lang="en-US" sz="3200" i="1" dirty="0"/>
              <a:t>JIE</a:t>
            </a:r>
            <a:r>
              <a:rPr lang="en-US" sz="3200" dirty="0"/>
              <a:t>, 2015</a:t>
            </a:r>
            <a:r>
              <a:rPr lang="en-US" sz="3200" dirty="0" smtClean="0"/>
              <a:t>) -- </a:t>
            </a:r>
            <a:endParaRPr lang="en-US" sz="3400" dirty="0" smtClean="0"/>
          </a:p>
          <a:p>
            <a:pPr lvl="1"/>
            <a:r>
              <a:rPr lang="en-US" sz="3600" dirty="0" smtClean="0"/>
              <a:t>leading </a:t>
            </a:r>
            <a:r>
              <a:rPr lang="en-US" sz="3600" dirty="0"/>
              <a:t>where I hope others will follow</a:t>
            </a:r>
            <a:r>
              <a:rPr lang="en-US" sz="3600" dirty="0" smtClean="0"/>
              <a:t>.</a:t>
            </a:r>
            <a:r>
              <a:rPr lang="en-US" dirty="0" smtClean="0"/>
              <a:t/>
            </a:r>
            <a:br>
              <a:rPr lang="en-US" dirty="0" smtClean="0"/>
            </a:br>
            <a:endParaRPr lang="en-US" dirty="0"/>
          </a:p>
          <a:p>
            <a:r>
              <a:rPr lang="en-US" sz="3800" dirty="0" smtClean="0"/>
              <a:t>Others include:  </a:t>
            </a:r>
          </a:p>
          <a:p>
            <a:pPr lvl="1"/>
            <a:r>
              <a:rPr lang="en-US" sz="2900" dirty="0" smtClean="0"/>
              <a:t>Federico</a:t>
            </a:r>
            <a:r>
              <a:rPr lang="en-US" sz="2900" dirty="0"/>
              <a:t>, Végh &amp; </a:t>
            </a:r>
            <a:r>
              <a:rPr lang="en-US" sz="2900" dirty="0" smtClean="0"/>
              <a:t>Vuletin, 2014, </a:t>
            </a:r>
            <a:r>
              <a:rPr lang="en-US" sz="2900" dirty="0"/>
              <a:t>“Reserve</a:t>
            </a:r>
            <a:r>
              <a:rPr lang="en-US" sz="1300" dirty="0"/>
              <a:t> </a:t>
            </a:r>
            <a:r>
              <a:rPr lang="en-US" sz="2900" dirty="0" smtClean="0"/>
              <a:t>requirement policy </a:t>
            </a:r>
            <a:r>
              <a:rPr lang="en-US" sz="2900" dirty="0"/>
              <a:t>over the </a:t>
            </a:r>
            <a:r>
              <a:rPr lang="en-US" sz="2900" dirty="0" smtClean="0"/>
              <a:t>business</a:t>
            </a:r>
            <a:r>
              <a:rPr lang="en-US" sz="1300" dirty="0" smtClean="0"/>
              <a:t> </a:t>
            </a:r>
            <a:r>
              <a:rPr lang="en-US" sz="2900" dirty="0" smtClean="0"/>
              <a:t>cycle.”</a:t>
            </a:r>
          </a:p>
          <a:p>
            <a:pPr lvl="1"/>
            <a:r>
              <a:rPr lang="en-US" sz="2900" dirty="0" err="1" smtClean="0"/>
              <a:t>Kuttner</a:t>
            </a:r>
            <a:r>
              <a:rPr lang="en-US" sz="2900" dirty="0" smtClean="0"/>
              <a:t> </a:t>
            </a:r>
            <a:r>
              <a:rPr lang="en-US" sz="2900" dirty="0"/>
              <a:t>&amp; </a:t>
            </a:r>
            <a:r>
              <a:rPr lang="en-US" sz="2900" dirty="0" smtClean="0"/>
              <a:t>Shim, 2016, “</a:t>
            </a:r>
            <a:r>
              <a:rPr lang="en-US" sz="2900" dirty="0"/>
              <a:t>Can non-interest rate policies stabilize housing markets? Evidence from a panel of 57 </a:t>
            </a:r>
            <a:r>
              <a:rPr lang="en-US" sz="2900" dirty="0" smtClean="0"/>
              <a:t>economies.”</a:t>
            </a:r>
          </a:p>
          <a:p>
            <a:pPr lvl="1"/>
            <a:r>
              <a:rPr lang="en-US" sz="2900" dirty="0" smtClean="0"/>
              <a:t>Other papers at a 2015 NBER conference in Istanbul organized by Sebnem.</a:t>
            </a:r>
          </a:p>
        </p:txBody>
      </p:sp>
      <p:sp>
        <p:nvSpPr>
          <p:cNvPr id="4" name="Title 1"/>
          <p:cNvSpPr>
            <a:spLocks noGrp="1"/>
          </p:cNvSpPr>
          <p:nvPr>
            <p:ph type="title"/>
          </p:nvPr>
        </p:nvSpPr>
        <p:spPr>
          <a:xfrm>
            <a:off x="457200" y="152400"/>
            <a:ext cx="8229600" cy="639762"/>
          </a:xfrm>
        </p:spPr>
        <p:txBody>
          <a:bodyPr>
            <a:normAutofit/>
          </a:bodyPr>
          <a:lstStyle/>
          <a:p>
            <a:r>
              <a:rPr lang="en-US" sz="1800" dirty="0" smtClean="0"/>
              <a:t>Overview, continued</a:t>
            </a:r>
            <a:endParaRPr lang="en-US" sz="1800" dirty="0"/>
          </a:p>
        </p:txBody>
      </p:sp>
    </p:spTree>
    <p:extLst>
      <p:ext uri="{BB962C8B-B14F-4D97-AF65-F5344CB8AC3E}">
        <p14:creationId xmlns:p14="http://schemas.microsoft.com/office/powerpoint/2010/main" val="34822055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8" end="8"/>
                                            </p:txEl>
                                          </p:spTgt>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3">
                                            <p:txEl>
                                              <p:pRg st="9" end="9"/>
                                            </p:txEl>
                                          </p:spTgt>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3">
                                            <p:txEl>
                                              <p:pRg st="11" end="11"/>
                                            </p:txEl>
                                          </p:spTgt>
                                        </p:tgtEl>
                                        <p:attrNameLst>
                                          <p:attrName>style.visibility</p:attrName>
                                        </p:attrNameLst>
                                      </p:cBhvr>
                                      <p:to>
                                        <p:strVal val="visible"/>
                                      </p:to>
                                    </p:set>
                                  </p:childTnLst>
                                </p:cTn>
                              </p:par>
                              <p:par>
                                <p:cTn id="39" presetID="1" presetClass="entr" presetSubtype="0" fill="hold" nodeType="withEffect">
                                  <p:stCondLst>
                                    <p:cond delay="0"/>
                                  </p:stCondLst>
                                  <p:childTnLst>
                                    <p:set>
                                      <p:cBhvr>
                                        <p:cTn id="40" dur="1" fill="hold">
                                          <p:stCondLst>
                                            <p:cond delay="0"/>
                                          </p:stCondLst>
                                        </p:cTn>
                                        <p:tgtEl>
                                          <p:spTgt spid="3">
                                            <p:txEl>
                                              <p:pRg st="12" end="12"/>
                                            </p:txEl>
                                          </p:spTgt>
                                        </p:tgtEl>
                                        <p:attrNameLst>
                                          <p:attrName>style.visibility</p:attrName>
                                        </p:attrNameLst>
                                      </p:cBhvr>
                                      <p:to>
                                        <p:strVal val="visible"/>
                                      </p:to>
                                    </p:set>
                                  </p:childTnLst>
                                </p:cTn>
                              </p:par>
                              <p:par>
                                <p:cTn id="41" presetID="1" presetClass="entr" presetSubtype="0" fill="hold" nodeType="withEffect">
                                  <p:stCondLst>
                                    <p:cond delay="0"/>
                                  </p:stCondLst>
                                  <p:childTnLst>
                                    <p:set>
                                      <p:cBhvr>
                                        <p:cTn id="42" dur="1" fill="hold">
                                          <p:stCondLst>
                                            <p:cond delay="0"/>
                                          </p:stCondLst>
                                        </p:cTn>
                                        <p:tgtEl>
                                          <p:spTgt spid="3">
                                            <p:txEl>
                                              <p:pRg st="13" end="13"/>
                                            </p:txEl>
                                          </p:spTgt>
                                        </p:tgtEl>
                                        <p:attrNameLst>
                                          <p:attrName>style.visibility</p:attrName>
                                        </p:attrNameLst>
                                      </p:cBhvr>
                                      <p:to>
                                        <p:strVal val="visible"/>
                                      </p:to>
                                    </p:set>
                                  </p:childTnLst>
                                </p:cTn>
                              </p:par>
                              <p:par>
                                <p:cTn id="43" presetID="1" presetClass="entr" presetSubtype="0" fill="hold" nodeType="withEffect">
                                  <p:stCondLst>
                                    <p:cond delay="0"/>
                                  </p:stCondLst>
                                  <p:childTnLst>
                                    <p:set>
                                      <p:cBhvr>
                                        <p:cTn id="44" dur="1" fill="hold">
                                          <p:stCondLst>
                                            <p:cond delay="0"/>
                                          </p:stCondLst>
                                        </p:cTn>
                                        <p:tgtEl>
                                          <p:spTgt spid="3">
                                            <p:txEl>
                                              <p:pRg st="14" end="1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a:t>After that </a:t>
            </a:r>
            <a:r>
              <a:rPr lang="en-US" sz="3600" dirty="0" smtClean="0"/>
              <a:t>prologue…</a:t>
            </a:r>
            <a:endParaRPr lang="en-US" sz="3600" dirty="0"/>
          </a:p>
        </p:txBody>
      </p:sp>
      <p:sp>
        <p:nvSpPr>
          <p:cNvPr id="3" name="Content Placeholder 2"/>
          <p:cNvSpPr>
            <a:spLocks noGrp="1"/>
          </p:cNvSpPr>
          <p:nvPr>
            <p:ph idx="1"/>
          </p:nvPr>
        </p:nvSpPr>
        <p:spPr>
          <a:xfrm>
            <a:off x="304800" y="1798637"/>
            <a:ext cx="8686800" cy="4525963"/>
          </a:xfrm>
        </p:spPr>
        <p:txBody>
          <a:bodyPr/>
          <a:lstStyle/>
          <a:p>
            <a:r>
              <a:rPr lang="en-US" sz="2800" dirty="0" smtClean="0"/>
              <a:t>… the </a:t>
            </a:r>
            <a:r>
              <a:rPr lang="en-US" sz="2800" dirty="0"/>
              <a:t>current paper </a:t>
            </a:r>
            <a:r>
              <a:rPr lang="en-US" sz="2800" dirty="0" smtClean="0"/>
              <a:t>by </a:t>
            </a:r>
            <a:r>
              <a:rPr lang="en-US" sz="2800" dirty="0" err="1"/>
              <a:t>Ahnert</a:t>
            </a:r>
            <a:r>
              <a:rPr lang="en-US" sz="2800" dirty="0"/>
              <a:t>, </a:t>
            </a:r>
            <a:r>
              <a:rPr lang="en-US" sz="2800" dirty="0" smtClean="0"/>
              <a:t>Forbes</a:t>
            </a:r>
            <a:r>
              <a:rPr lang="en-US" sz="2800" dirty="0"/>
              <a:t>, </a:t>
            </a:r>
            <a:r>
              <a:rPr lang="en-US" sz="2800" dirty="0" smtClean="0"/>
              <a:t>Friedrich &amp; Reinhardt is </a:t>
            </a:r>
            <a:r>
              <a:rPr lang="en-US" sz="2800" dirty="0"/>
              <a:t>exactly the sort of thing that I have in </a:t>
            </a:r>
            <a:r>
              <a:rPr lang="en-US" sz="2800" dirty="0" smtClean="0"/>
              <a:t>mind.</a:t>
            </a:r>
            <a:r>
              <a:rPr lang="en-US" sz="1050" dirty="0" smtClean="0"/>
              <a:t/>
            </a:r>
            <a:br>
              <a:rPr lang="en-US" sz="1050" dirty="0" smtClean="0"/>
            </a:br>
            <a:endParaRPr lang="en-US" sz="1050" dirty="0" smtClean="0"/>
          </a:p>
          <a:p>
            <a:r>
              <a:rPr lang="en-US" sz="2800" dirty="0" smtClean="0"/>
              <a:t>I </a:t>
            </a:r>
            <a:r>
              <a:rPr lang="en-US" sz="2800" dirty="0"/>
              <a:t>admire </a:t>
            </a:r>
            <a:r>
              <a:rPr lang="en-US" sz="2800" dirty="0" smtClean="0"/>
              <a:t>almost everything </a:t>
            </a:r>
            <a:r>
              <a:rPr lang="en-US" sz="2800" dirty="0"/>
              <a:t>about it:  </a:t>
            </a:r>
            <a:endParaRPr lang="en-US" sz="2800" dirty="0" smtClean="0"/>
          </a:p>
          <a:p>
            <a:pPr marL="971550" lvl="1" indent="-514350">
              <a:buFont typeface="+mj-lt"/>
              <a:buAutoNum type="arabicPeriod"/>
            </a:pPr>
            <a:r>
              <a:rPr lang="en-US" dirty="0" smtClean="0"/>
              <a:t>choice </a:t>
            </a:r>
            <a:r>
              <a:rPr lang="en-US" dirty="0"/>
              <a:t>of topic, </a:t>
            </a:r>
            <a:endParaRPr lang="en-US" dirty="0" smtClean="0"/>
          </a:p>
          <a:p>
            <a:pPr marL="971550" lvl="1" indent="-514350">
              <a:buFont typeface="+mj-lt"/>
              <a:buAutoNum type="arabicPeriod"/>
            </a:pPr>
            <a:r>
              <a:rPr lang="en-US" dirty="0" smtClean="0"/>
              <a:t>choice </a:t>
            </a:r>
            <a:r>
              <a:rPr lang="en-US" dirty="0"/>
              <a:t>of theoretical model, </a:t>
            </a:r>
            <a:endParaRPr lang="en-US" dirty="0" smtClean="0"/>
          </a:p>
          <a:p>
            <a:pPr marL="971550" lvl="1" indent="-514350">
              <a:buFont typeface="+mj-lt"/>
              <a:buAutoNum type="arabicPeriod"/>
            </a:pPr>
            <a:r>
              <a:rPr lang="en-US" dirty="0" smtClean="0"/>
              <a:t>data </a:t>
            </a:r>
            <a:r>
              <a:rPr lang="en-US" dirty="0"/>
              <a:t>set, </a:t>
            </a:r>
            <a:endParaRPr lang="en-US" dirty="0" smtClean="0"/>
          </a:p>
          <a:p>
            <a:pPr marL="971550" lvl="1" indent="-514350">
              <a:buFont typeface="+mj-lt"/>
              <a:buAutoNum type="arabicPeriod"/>
            </a:pPr>
            <a:r>
              <a:rPr lang="en-US" dirty="0" smtClean="0"/>
              <a:t>and </a:t>
            </a:r>
            <a:r>
              <a:rPr lang="en-US" dirty="0"/>
              <a:t>results.</a:t>
            </a:r>
          </a:p>
          <a:p>
            <a:endParaRPr lang="en-US" dirty="0"/>
          </a:p>
        </p:txBody>
      </p:sp>
    </p:spTree>
    <p:extLst>
      <p:ext uri="{BB962C8B-B14F-4D97-AF65-F5344CB8AC3E}">
        <p14:creationId xmlns:p14="http://schemas.microsoft.com/office/powerpoint/2010/main" val="5035531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1143000"/>
          </a:xfrm>
        </p:spPr>
        <p:txBody>
          <a:bodyPr>
            <a:normAutofit/>
          </a:bodyPr>
          <a:lstStyle/>
          <a:p>
            <a:r>
              <a:rPr lang="en-US" sz="3200" b="1" dirty="0" smtClean="0"/>
              <a:t>(1) </a:t>
            </a:r>
            <a:r>
              <a:rPr lang="en-US" sz="3200" b="1" dirty="0"/>
              <a:t>C</a:t>
            </a:r>
            <a:r>
              <a:rPr lang="en-US" sz="3200" b="1" dirty="0" smtClean="0"/>
              <a:t>hoice </a:t>
            </a:r>
            <a:r>
              <a:rPr lang="en-US" sz="3200" b="1" dirty="0"/>
              <a:t>of </a:t>
            </a:r>
            <a:r>
              <a:rPr lang="en-US" sz="3200" b="1" dirty="0" smtClean="0"/>
              <a:t>topic</a:t>
            </a:r>
            <a:endParaRPr lang="en-US" sz="3200" b="1" dirty="0"/>
          </a:p>
        </p:txBody>
      </p:sp>
      <p:sp>
        <p:nvSpPr>
          <p:cNvPr id="3" name="Content Placeholder 2"/>
          <p:cNvSpPr>
            <a:spLocks noGrp="1"/>
          </p:cNvSpPr>
          <p:nvPr>
            <p:ph idx="1"/>
          </p:nvPr>
        </p:nvSpPr>
        <p:spPr>
          <a:xfrm>
            <a:off x="228600" y="1219200"/>
            <a:ext cx="8458200" cy="5334000"/>
          </a:xfrm>
        </p:spPr>
        <p:txBody>
          <a:bodyPr>
            <a:normAutofit fontScale="62500" lnSpcReduction="20000"/>
          </a:bodyPr>
          <a:lstStyle/>
          <a:p>
            <a:r>
              <a:rPr lang="en-US" sz="3800" dirty="0" smtClean="0"/>
              <a:t>Macroprudential </a:t>
            </a:r>
            <a:r>
              <a:rPr lang="en-US" sz="3800" dirty="0"/>
              <a:t>FX regulations </a:t>
            </a:r>
            <a:r>
              <a:rPr lang="en-US" sz="3800" dirty="0" smtClean="0"/>
              <a:t>≡ regulations that </a:t>
            </a:r>
            <a:r>
              <a:rPr lang="en-US" sz="3800" dirty="0"/>
              <a:t>discriminate based on the currency </a:t>
            </a:r>
            <a:r>
              <a:rPr lang="en-US" sz="3800" dirty="0" smtClean="0"/>
              <a:t>denomination </a:t>
            </a:r>
            <a:r>
              <a:rPr lang="en-US" sz="3800" dirty="0"/>
              <a:t>of a capital </a:t>
            </a:r>
            <a:r>
              <a:rPr lang="en-US" sz="3800" dirty="0" smtClean="0"/>
              <a:t>transaction.  </a:t>
            </a:r>
          </a:p>
          <a:p>
            <a:pPr lvl="1"/>
            <a:r>
              <a:rPr lang="en-US" sz="3200" dirty="0" smtClean="0"/>
              <a:t>Vastly </a:t>
            </a:r>
            <a:r>
              <a:rPr lang="en-US" sz="3200" dirty="0"/>
              <a:t>understudied, despite its importance</a:t>
            </a:r>
            <a:r>
              <a:rPr lang="en-US" sz="3200" dirty="0" smtClean="0"/>
              <a:t>.</a:t>
            </a:r>
          </a:p>
          <a:p>
            <a:pPr lvl="1"/>
            <a:r>
              <a:rPr lang="en-US" sz="3200" dirty="0" smtClean="0"/>
              <a:t>Distinct from capital </a:t>
            </a:r>
            <a:r>
              <a:rPr lang="en-US" sz="3200" dirty="0" smtClean="0"/>
              <a:t>controls                          </a:t>
            </a:r>
            <a:r>
              <a:rPr lang="en-US" sz="3200" dirty="0" smtClean="0"/>
              <a:t>-- the </a:t>
            </a:r>
            <a:r>
              <a:rPr lang="en-US" sz="3200" dirty="0" smtClean="0"/>
              <a:t>authors.</a:t>
            </a:r>
            <a:r>
              <a:rPr lang="en-US" sz="1300" dirty="0" smtClean="0"/>
              <a:t/>
            </a:r>
            <a:br>
              <a:rPr lang="en-US" sz="1300" dirty="0" smtClean="0"/>
            </a:br>
            <a:endParaRPr lang="en-US" sz="1300" dirty="0"/>
          </a:p>
          <a:p>
            <a:r>
              <a:rPr lang="en-US" sz="3800" dirty="0"/>
              <a:t>Currency mismatch was </a:t>
            </a:r>
            <a:r>
              <a:rPr lang="en-US" sz="3800" dirty="0" smtClean="0"/>
              <a:t>known to raise </a:t>
            </a:r>
            <a:r>
              <a:rPr lang="en-US" sz="3800" dirty="0"/>
              <a:t>the danger of costly financial crises even before the East Asia </a:t>
            </a:r>
            <a:r>
              <a:rPr lang="en-US" sz="3800" dirty="0" smtClean="0"/>
              <a:t>crisis </a:t>
            </a:r>
            <a:r>
              <a:rPr lang="en-US" sz="3800" dirty="0"/>
              <a:t>of </a:t>
            </a:r>
            <a:r>
              <a:rPr lang="en-US" sz="3800" dirty="0" smtClean="0"/>
              <a:t>1997-98</a:t>
            </a:r>
          </a:p>
          <a:p>
            <a:pPr lvl="1"/>
            <a:r>
              <a:rPr lang="en-US" sz="3400" dirty="0" smtClean="0"/>
              <a:t>and </a:t>
            </a:r>
            <a:r>
              <a:rPr lang="en-US" sz="3400" dirty="0"/>
              <a:t>certainly after </a:t>
            </a:r>
            <a:r>
              <a:rPr lang="en-US" sz="3400" dirty="0" smtClean="0"/>
              <a:t>it.  </a:t>
            </a:r>
            <a:endParaRPr lang="en-US" sz="1300" dirty="0" smtClean="0"/>
          </a:p>
          <a:p>
            <a:pPr lvl="1"/>
            <a:endParaRPr lang="en-US" sz="1300" dirty="0" smtClean="0"/>
          </a:p>
          <a:p>
            <a:r>
              <a:rPr lang="en-US" sz="3800" dirty="0" smtClean="0"/>
              <a:t>At </a:t>
            </a:r>
            <a:r>
              <a:rPr lang="en-US" sz="3800" dirty="0"/>
              <a:t>the turn of the century, many EM countries seemed to have learned the lessons of the past crises and so reduced their shares of fx borrowing.  </a:t>
            </a:r>
            <a:endParaRPr lang="en-US" sz="3800" dirty="0" smtClean="0"/>
          </a:p>
          <a:p>
            <a:pPr lvl="1"/>
            <a:r>
              <a:rPr lang="en-US" sz="3200" dirty="0" smtClean="0"/>
              <a:t>Or </a:t>
            </a:r>
            <a:r>
              <a:rPr lang="en-US" sz="3200" dirty="0"/>
              <a:t>at least their governments did.  </a:t>
            </a:r>
            <a:endParaRPr lang="en-US" sz="3200" dirty="0" smtClean="0"/>
          </a:p>
          <a:p>
            <a:pPr lvl="1"/>
            <a:r>
              <a:rPr lang="en-US" sz="3200" dirty="0" smtClean="0"/>
              <a:t>But </a:t>
            </a:r>
            <a:r>
              <a:rPr lang="en-US" sz="3200" dirty="0"/>
              <a:t>the subject of this paper is </a:t>
            </a:r>
            <a:r>
              <a:rPr lang="en-US" sz="3200" i="1" dirty="0"/>
              <a:t>private</a:t>
            </a:r>
            <a:r>
              <a:rPr lang="en-US" sz="3200" dirty="0"/>
              <a:t> </a:t>
            </a:r>
            <a:r>
              <a:rPr lang="en-US" sz="3200" dirty="0" smtClean="0"/>
              <a:t>borrowing &amp; lending.</a:t>
            </a:r>
          </a:p>
          <a:p>
            <a:pPr lvl="2"/>
            <a:r>
              <a:rPr lang="en-US" sz="2900" dirty="0" smtClean="0"/>
              <a:t>Here </a:t>
            </a:r>
            <a:r>
              <a:rPr lang="en-US" sz="2900" dirty="0"/>
              <a:t>the problem is </a:t>
            </a:r>
            <a:r>
              <a:rPr lang="en-US" sz="2900" dirty="0" smtClean="0"/>
              <a:t>still </a:t>
            </a:r>
            <a:r>
              <a:rPr lang="en-US" sz="2900" dirty="0"/>
              <a:t>with us. </a:t>
            </a:r>
            <a:endParaRPr lang="en-US" sz="2900" dirty="0" smtClean="0"/>
          </a:p>
          <a:p>
            <a:pPr lvl="1"/>
            <a:r>
              <a:rPr lang="en-US" sz="3200" dirty="0" smtClean="0"/>
              <a:t>Currency </a:t>
            </a:r>
            <a:r>
              <a:rPr lang="en-US" sz="3200" dirty="0"/>
              <a:t>mis-match in private loans was again a big source of trouble in countries like Hungary after </a:t>
            </a:r>
            <a:r>
              <a:rPr lang="en-US" sz="3200" dirty="0" smtClean="0"/>
              <a:t>2008.</a:t>
            </a:r>
            <a:endParaRPr lang="en-US" sz="3200" dirty="0"/>
          </a:p>
        </p:txBody>
      </p:sp>
    </p:spTree>
    <p:extLst>
      <p:ext uri="{BB962C8B-B14F-4D97-AF65-F5344CB8AC3E}">
        <p14:creationId xmlns:p14="http://schemas.microsoft.com/office/powerpoint/2010/main" val="926716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7" end="7"/>
                                            </p:txEl>
                                          </p:spTgt>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3">
                                            <p:txEl>
                                              <p:pRg st="8" end="8"/>
                                            </p:txEl>
                                          </p:spTgt>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1143000"/>
          </a:xfrm>
        </p:spPr>
        <p:txBody>
          <a:bodyPr>
            <a:normAutofit/>
          </a:bodyPr>
          <a:lstStyle/>
          <a:p>
            <a:r>
              <a:rPr lang="en-US" sz="1800" dirty="0" smtClean="0"/>
              <a:t>(1) </a:t>
            </a:r>
            <a:r>
              <a:rPr lang="en-US" sz="1800" dirty="0"/>
              <a:t>C</a:t>
            </a:r>
            <a:r>
              <a:rPr lang="en-US" sz="1800" dirty="0" smtClean="0"/>
              <a:t>hoice </a:t>
            </a:r>
            <a:r>
              <a:rPr lang="en-US" sz="1800" dirty="0"/>
              <a:t>of </a:t>
            </a:r>
            <a:r>
              <a:rPr lang="en-US" sz="1800" dirty="0" smtClean="0"/>
              <a:t>topic, continued</a:t>
            </a:r>
            <a:endParaRPr lang="en-US" sz="1800" dirty="0"/>
          </a:p>
        </p:txBody>
      </p:sp>
      <p:sp>
        <p:nvSpPr>
          <p:cNvPr id="3" name="Content Placeholder 2"/>
          <p:cNvSpPr>
            <a:spLocks noGrp="1"/>
          </p:cNvSpPr>
          <p:nvPr>
            <p:ph idx="1"/>
          </p:nvPr>
        </p:nvSpPr>
        <p:spPr>
          <a:xfrm>
            <a:off x="457200" y="1371600"/>
            <a:ext cx="8229600" cy="4648200"/>
          </a:xfrm>
        </p:spPr>
        <p:txBody>
          <a:bodyPr>
            <a:normAutofit fontScale="85000" lnSpcReduction="10000"/>
          </a:bodyPr>
          <a:lstStyle/>
          <a:p>
            <a:r>
              <a:rPr lang="en-US" sz="2800" dirty="0" smtClean="0"/>
              <a:t>The dangers of </a:t>
            </a:r>
            <a:r>
              <a:rPr lang="en-US" sz="2800" dirty="0"/>
              <a:t>currency mismatch </a:t>
            </a:r>
            <a:r>
              <a:rPr lang="en-US" sz="2800" dirty="0" smtClean="0"/>
              <a:t>for the </a:t>
            </a:r>
            <a:r>
              <a:rPr lang="en-US" sz="2800" dirty="0"/>
              <a:t>balance </a:t>
            </a:r>
            <a:r>
              <a:rPr lang="en-US" sz="2800" dirty="0" smtClean="0"/>
              <a:t>sheet:  those who borrow </a:t>
            </a:r>
            <a:r>
              <a:rPr lang="en-US" sz="2800" dirty="0"/>
              <a:t>in foreign currency suffer severe losses </a:t>
            </a:r>
            <a:r>
              <a:rPr lang="en-US" sz="2800" dirty="0" smtClean="0"/>
              <a:t>when </a:t>
            </a:r>
            <a:r>
              <a:rPr lang="en-US" sz="2800" dirty="0"/>
              <a:t>the domestic currency devalues</a:t>
            </a:r>
            <a:r>
              <a:rPr lang="en-US" sz="2800" dirty="0" smtClean="0"/>
              <a:t>.</a:t>
            </a:r>
            <a:r>
              <a:rPr lang="en-US" sz="1100" dirty="0" smtClean="0"/>
              <a:t/>
            </a:r>
            <a:br>
              <a:rPr lang="en-US" sz="1100" dirty="0" smtClean="0"/>
            </a:br>
            <a:r>
              <a:rPr lang="en-US" sz="1100" dirty="0" smtClean="0"/>
              <a:t>   </a:t>
            </a:r>
          </a:p>
          <a:p>
            <a:r>
              <a:rPr lang="en-US" sz="2800" dirty="0" smtClean="0"/>
              <a:t>The </a:t>
            </a:r>
            <a:r>
              <a:rPr lang="en-US" sz="2800" dirty="0"/>
              <a:t>prior </a:t>
            </a:r>
            <a:r>
              <a:rPr lang="en-US" sz="2800" i="1" dirty="0" smtClean="0"/>
              <a:t>causes </a:t>
            </a:r>
            <a:r>
              <a:rPr lang="en-US" sz="2800" dirty="0"/>
              <a:t>of currency mismatch are less </a:t>
            </a:r>
            <a:r>
              <a:rPr lang="en-US" sz="2800" dirty="0" smtClean="0"/>
              <a:t>agreed.  </a:t>
            </a:r>
            <a:br>
              <a:rPr lang="en-US" sz="2800" dirty="0" smtClean="0"/>
            </a:br>
            <a:r>
              <a:rPr lang="en-US" sz="2800" dirty="0" smtClean="0"/>
              <a:t>My </a:t>
            </a:r>
            <a:r>
              <a:rPr lang="en-US" sz="2800" dirty="0"/>
              <a:t>list of </a:t>
            </a:r>
            <a:r>
              <a:rPr lang="en-US" sz="2800" dirty="0" smtClean="0"/>
              <a:t>determinants includes:</a:t>
            </a:r>
          </a:p>
          <a:p>
            <a:pPr lvl="1"/>
            <a:r>
              <a:rPr lang="en-US" dirty="0" smtClean="0"/>
              <a:t>original </a:t>
            </a:r>
            <a:r>
              <a:rPr lang="en-US" dirty="0"/>
              <a:t>sin, </a:t>
            </a:r>
            <a:endParaRPr lang="en-US" dirty="0" smtClean="0"/>
          </a:p>
          <a:p>
            <a:pPr lvl="1"/>
            <a:r>
              <a:rPr lang="en-US" dirty="0" smtClean="0"/>
              <a:t>the </a:t>
            </a:r>
            <a:r>
              <a:rPr lang="en-US" dirty="0"/>
              <a:t>illusory safety of an exchange rate peg, </a:t>
            </a:r>
            <a:endParaRPr lang="en-US" dirty="0" smtClean="0"/>
          </a:p>
          <a:p>
            <a:pPr lvl="1"/>
            <a:r>
              <a:rPr lang="en-US" dirty="0" smtClean="0"/>
              <a:t>moral hazard, and </a:t>
            </a:r>
          </a:p>
          <a:p>
            <a:pPr lvl="1"/>
            <a:r>
              <a:rPr lang="en-US" dirty="0"/>
              <a:t>a</a:t>
            </a:r>
            <a:r>
              <a:rPr lang="en-US" dirty="0" smtClean="0"/>
              <a:t> means of </a:t>
            </a:r>
            <a:r>
              <a:rPr lang="en-US" dirty="0"/>
              <a:t>procrastination in adjusting to a sudden </a:t>
            </a:r>
            <a:r>
              <a:rPr lang="en-US" dirty="0" smtClean="0"/>
              <a:t>stop.  </a:t>
            </a:r>
          </a:p>
          <a:p>
            <a:pPr lvl="1"/>
            <a:r>
              <a:rPr lang="en-US" dirty="0" smtClean="0"/>
              <a:t>Now</a:t>
            </a:r>
            <a:r>
              <a:rPr lang="en-US" dirty="0"/>
              <a:t>, after reading this paper, we can add macroprudential forex regulation to the list of determinants.  </a:t>
            </a:r>
          </a:p>
        </p:txBody>
      </p:sp>
    </p:spTree>
    <p:extLst>
      <p:ext uri="{BB962C8B-B14F-4D97-AF65-F5344CB8AC3E}">
        <p14:creationId xmlns:p14="http://schemas.microsoft.com/office/powerpoint/2010/main" val="15531251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152400"/>
            <a:ext cx="8229600" cy="1143000"/>
          </a:xfrm>
        </p:spPr>
        <p:txBody>
          <a:bodyPr>
            <a:noAutofit/>
          </a:bodyPr>
          <a:lstStyle/>
          <a:p>
            <a:r>
              <a:rPr lang="en-US" sz="2600" dirty="0" smtClean="0"/>
              <a:t>Limits on Foreign Currency loans </a:t>
            </a:r>
            <a:br>
              <a:rPr lang="en-US" sz="2600" dirty="0" smtClean="0"/>
            </a:br>
            <a:r>
              <a:rPr lang="en-US" sz="2600" dirty="0" smtClean="0"/>
              <a:t>and FX or countercyclical Reserve </a:t>
            </a:r>
            <a:r>
              <a:rPr lang="en-US" sz="2600" dirty="0"/>
              <a:t>R</a:t>
            </a:r>
            <a:r>
              <a:rPr lang="en-US" sz="2600" dirty="0" smtClean="0"/>
              <a:t>equirements </a:t>
            </a:r>
            <a:br>
              <a:rPr lang="en-US" sz="2600" dirty="0" smtClean="0"/>
            </a:br>
            <a:r>
              <a:rPr lang="en-US" sz="2600" dirty="0" smtClean="0"/>
              <a:t>are used by EM &amp; developing countries (2000-2013).</a:t>
            </a:r>
            <a:endParaRPr lang="en-US" sz="2600" dirty="0"/>
          </a:p>
        </p:txBody>
      </p:sp>
      <p:sp>
        <p:nvSpPr>
          <p:cNvPr id="3" name="Content Placeholder 2"/>
          <p:cNvSpPr>
            <a:spLocks noGrp="1"/>
          </p:cNvSpPr>
          <p:nvPr>
            <p:ph idx="1"/>
          </p:nvPr>
        </p:nvSpPr>
        <p:spPr>
          <a:xfrm>
            <a:off x="304800" y="6096000"/>
            <a:ext cx="8686800" cy="639763"/>
          </a:xfrm>
        </p:spPr>
        <p:txBody>
          <a:bodyPr>
            <a:noAutofit/>
          </a:bodyPr>
          <a:lstStyle/>
          <a:p>
            <a:pPr marL="0" indent="0">
              <a:buNone/>
            </a:pPr>
            <a:r>
              <a:rPr lang="en-US" sz="2000" dirty="0"/>
              <a:t>Eugenio Cerutti, Stijn </a:t>
            </a:r>
            <a:r>
              <a:rPr lang="en-US" sz="2000" dirty="0" smtClean="0"/>
              <a:t>Claessens &amp; Luc </a:t>
            </a:r>
            <a:r>
              <a:rPr lang="en-US" sz="2000" dirty="0"/>
              <a:t>Laeven, </a:t>
            </a:r>
            <a:r>
              <a:rPr lang="en-US" sz="2000" dirty="0" smtClean="0"/>
              <a:t>2017, “The </a:t>
            </a:r>
            <a:r>
              <a:rPr lang="en-US" sz="2000" dirty="0"/>
              <a:t>use and </a:t>
            </a:r>
            <a:r>
              <a:rPr lang="en-US" sz="2000" dirty="0" smtClean="0"/>
              <a:t>effectiveness </a:t>
            </a:r>
            <a:br>
              <a:rPr lang="en-US" sz="2000" dirty="0" smtClean="0"/>
            </a:br>
            <a:r>
              <a:rPr lang="en-US" sz="2000" dirty="0" smtClean="0"/>
              <a:t>of </a:t>
            </a:r>
            <a:r>
              <a:rPr lang="en-US" sz="2000" dirty="0"/>
              <a:t>macroprudential policies: New evidence,”  </a:t>
            </a:r>
            <a:r>
              <a:rPr lang="en-US" sz="2000" i="1" dirty="0" err="1" smtClean="0"/>
              <a:t>J.Fin.Stability</a:t>
            </a:r>
            <a:r>
              <a:rPr lang="en-US" sz="2000" dirty="0" smtClean="0"/>
              <a:t> (Table 2).</a:t>
            </a:r>
            <a:endParaRPr lang="en-US" sz="2000" dirty="0"/>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5898" y="1295400"/>
            <a:ext cx="6238702" cy="4114800"/>
          </a:xfrm>
          <a:prstGeom prst="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Rectangle 3"/>
          <p:cNvSpPr/>
          <p:nvPr/>
        </p:nvSpPr>
        <p:spPr>
          <a:xfrm>
            <a:off x="152400" y="5618202"/>
            <a:ext cx="7000875" cy="523220"/>
          </a:xfrm>
          <a:prstGeom prst="rect">
            <a:avLst/>
          </a:prstGeom>
        </p:spPr>
        <p:txBody>
          <a:bodyPr wrap="square">
            <a:spAutoFit/>
          </a:bodyPr>
          <a:lstStyle/>
          <a:p>
            <a:r>
              <a:rPr lang="en-US" sz="1400" dirty="0" smtClean="0"/>
              <a:t>For </a:t>
            </a:r>
            <a:r>
              <a:rPr lang="en-US" sz="1400" dirty="0"/>
              <a:t>each subgroup of countries, the frequency of use is the ratio of country-years using </a:t>
            </a:r>
            <a:r>
              <a:rPr lang="en-US" sz="1400" dirty="0" smtClean="0"/>
              <a:t/>
            </a:r>
            <a:br>
              <a:rPr lang="en-US" sz="1400" dirty="0" smtClean="0"/>
            </a:br>
            <a:r>
              <a:rPr lang="en-US" sz="1400" dirty="0" smtClean="0"/>
              <a:t>a </a:t>
            </a:r>
            <a:r>
              <a:rPr lang="en-US" sz="1400" dirty="0"/>
              <a:t>given instrument to the total number of country-years using a macroprudential </a:t>
            </a:r>
            <a:r>
              <a:rPr lang="en-US" sz="1400" dirty="0" smtClean="0"/>
              <a:t>policy. </a:t>
            </a:r>
            <a:endParaRPr lang="en-US" sz="1400" dirty="0"/>
          </a:p>
        </p:txBody>
      </p:sp>
      <p:pic>
        <p:nvPicPr>
          <p:cNvPr id="2052"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305675" y="1422767"/>
            <a:ext cx="1657350" cy="429223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053" name="Picture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477000" y="1429592"/>
            <a:ext cx="895350" cy="424733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5" name="Rounded Rectangle 4"/>
          <p:cNvSpPr/>
          <p:nvPr/>
        </p:nvSpPr>
        <p:spPr>
          <a:xfrm>
            <a:off x="152400" y="4419600"/>
            <a:ext cx="5791200" cy="457200"/>
          </a:xfrm>
          <a:prstGeom prst="roundRect">
            <a:avLst/>
          </a:prstGeom>
          <a:no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ounded Rectangle 9"/>
          <p:cNvSpPr/>
          <p:nvPr/>
        </p:nvSpPr>
        <p:spPr>
          <a:xfrm>
            <a:off x="6419272" y="3848776"/>
            <a:ext cx="2562225" cy="304800"/>
          </a:xfrm>
          <a:prstGeom prst="roundRect">
            <a:avLst/>
          </a:prstGeom>
          <a:no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ounded Rectangle 10"/>
          <p:cNvSpPr/>
          <p:nvPr/>
        </p:nvSpPr>
        <p:spPr>
          <a:xfrm>
            <a:off x="6419272" y="5414300"/>
            <a:ext cx="2562225" cy="304800"/>
          </a:xfrm>
          <a:prstGeom prst="roundRect">
            <a:avLst/>
          </a:prstGeom>
          <a:no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p:cNvSpPr/>
          <p:nvPr/>
        </p:nvSpPr>
        <p:spPr>
          <a:xfrm>
            <a:off x="85898" y="1295400"/>
            <a:ext cx="447502" cy="2286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p:cNvSpPr/>
          <p:nvPr/>
        </p:nvSpPr>
        <p:spPr>
          <a:xfrm>
            <a:off x="8458200" y="1653729"/>
            <a:ext cx="342081" cy="1143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extBox 6"/>
          <p:cNvSpPr txBox="1"/>
          <p:nvPr/>
        </p:nvSpPr>
        <p:spPr>
          <a:xfrm>
            <a:off x="2057400" y="4267200"/>
            <a:ext cx="659155" cy="707886"/>
          </a:xfrm>
          <a:prstGeom prst="rect">
            <a:avLst/>
          </a:prstGeom>
          <a:noFill/>
        </p:spPr>
        <p:txBody>
          <a:bodyPr wrap="none" rtlCol="0">
            <a:spAutoFit/>
          </a:bodyPr>
          <a:lstStyle/>
          <a:p>
            <a:r>
              <a:rPr lang="en-US" sz="2000" dirty="0" smtClean="0"/>
              <a:t>9%</a:t>
            </a:r>
            <a:r>
              <a:rPr lang="en-US" sz="4000" dirty="0" smtClean="0"/>
              <a:t>{</a:t>
            </a:r>
            <a:endParaRPr lang="en-US" sz="4000" dirty="0"/>
          </a:p>
        </p:txBody>
      </p:sp>
      <p:sp>
        <p:nvSpPr>
          <p:cNvPr id="14" name="TextBox 13"/>
          <p:cNvSpPr txBox="1"/>
          <p:nvPr/>
        </p:nvSpPr>
        <p:spPr>
          <a:xfrm>
            <a:off x="4724400" y="4267200"/>
            <a:ext cx="788999" cy="707886"/>
          </a:xfrm>
          <a:prstGeom prst="rect">
            <a:avLst/>
          </a:prstGeom>
          <a:noFill/>
        </p:spPr>
        <p:txBody>
          <a:bodyPr wrap="none" rtlCol="0">
            <a:spAutoFit/>
          </a:bodyPr>
          <a:lstStyle/>
          <a:p>
            <a:r>
              <a:rPr lang="en-US" sz="2000" dirty="0" smtClean="0"/>
              <a:t>46%</a:t>
            </a:r>
            <a:r>
              <a:rPr lang="en-US" sz="4000" dirty="0" smtClean="0"/>
              <a:t>{</a:t>
            </a:r>
            <a:endParaRPr lang="en-US" sz="4000" dirty="0"/>
          </a:p>
        </p:txBody>
      </p:sp>
      <p:sp>
        <p:nvSpPr>
          <p:cNvPr id="15" name="TextBox 14"/>
          <p:cNvSpPr txBox="1"/>
          <p:nvPr/>
        </p:nvSpPr>
        <p:spPr>
          <a:xfrm>
            <a:off x="3200400" y="4267200"/>
            <a:ext cx="788999" cy="707886"/>
          </a:xfrm>
          <a:prstGeom prst="rect">
            <a:avLst/>
          </a:prstGeom>
          <a:noFill/>
        </p:spPr>
        <p:txBody>
          <a:bodyPr wrap="none" rtlCol="0">
            <a:spAutoFit/>
          </a:bodyPr>
          <a:lstStyle/>
          <a:p>
            <a:r>
              <a:rPr lang="en-US" sz="2000" dirty="0" smtClean="0"/>
              <a:t>40%</a:t>
            </a:r>
            <a:r>
              <a:rPr lang="en-US" sz="4000" dirty="0" smtClean="0"/>
              <a:t>{</a:t>
            </a:r>
            <a:endParaRPr lang="en-US" sz="4000" dirty="0"/>
          </a:p>
        </p:txBody>
      </p:sp>
    </p:spTree>
    <p:extLst>
      <p:ext uri="{BB962C8B-B14F-4D97-AF65-F5344CB8AC3E}">
        <p14:creationId xmlns:p14="http://schemas.microsoft.com/office/powerpoint/2010/main" val="25487751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0"/>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5"/>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10" grpId="0" animBg="1"/>
      <p:bldP spid="11" grpId="0" animBg="1"/>
      <p:bldP spid="7" grpId="0"/>
      <p:bldP spid="14" grpId="0"/>
      <p:bldP spid="15"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b="1" dirty="0" smtClean="0"/>
              <a:t>(2) The theoretical model</a:t>
            </a:r>
            <a:endParaRPr lang="en-US" sz="3200" b="1" dirty="0"/>
          </a:p>
        </p:txBody>
      </p:sp>
      <p:sp>
        <p:nvSpPr>
          <p:cNvPr id="3" name="Content Placeholder 2"/>
          <p:cNvSpPr>
            <a:spLocks noGrp="1"/>
          </p:cNvSpPr>
          <p:nvPr>
            <p:ph idx="1"/>
          </p:nvPr>
        </p:nvSpPr>
        <p:spPr>
          <a:xfrm>
            <a:off x="457200" y="1600200"/>
            <a:ext cx="8229600" cy="4572000"/>
          </a:xfrm>
        </p:spPr>
        <p:txBody>
          <a:bodyPr>
            <a:normAutofit fontScale="85000" lnSpcReduction="10000"/>
          </a:bodyPr>
          <a:lstStyle/>
          <a:p>
            <a:r>
              <a:rPr lang="en-US" sz="2800" dirty="0" smtClean="0"/>
              <a:t>This application of the </a:t>
            </a:r>
            <a:r>
              <a:rPr lang="en-US" sz="2800" dirty="0" err="1"/>
              <a:t>Holmstrom</a:t>
            </a:r>
            <a:r>
              <a:rPr lang="en-US" sz="2800" dirty="0"/>
              <a:t> &amp; </a:t>
            </a:r>
            <a:r>
              <a:rPr lang="en-US" sz="2800" dirty="0" err="1"/>
              <a:t>Tirole</a:t>
            </a:r>
            <a:r>
              <a:rPr lang="en-US" sz="2800" dirty="0"/>
              <a:t> (1997) </a:t>
            </a:r>
            <a:r>
              <a:rPr lang="en-US" sz="2800" dirty="0" smtClean="0"/>
              <a:t>model is </a:t>
            </a:r>
            <a:r>
              <a:rPr lang="en-US" sz="2800" dirty="0"/>
              <a:t>new, at least to me.  </a:t>
            </a:r>
            <a:r>
              <a:rPr lang="en-US" sz="2800" dirty="0" smtClean="0"/>
              <a:t/>
            </a:r>
            <a:br>
              <a:rPr lang="en-US" sz="2800" dirty="0" smtClean="0"/>
            </a:br>
            <a:endParaRPr lang="en-US" sz="2800" dirty="0" smtClean="0"/>
          </a:p>
          <a:p>
            <a:r>
              <a:rPr lang="en-US" sz="2800" dirty="0" smtClean="0"/>
              <a:t>It is as </a:t>
            </a:r>
            <a:r>
              <a:rPr lang="en-US" sz="2800" dirty="0"/>
              <a:t>good a way as any to build in a fundamental difference between banks and other </a:t>
            </a:r>
            <a:r>
              <a:rPr lang="en-US" sz="2800" dirty="0" smtClean="0"/>
              <a:t>institutions:  </a:t>
            </a:r>
          </a:p>
          <a:p>
            <a:pPr lvl="1"/>
            <a:r>
              <a:rPr lang="en-US" sz="2400" dirty="0" smtClean="0"/>
              <a:t>banks</a:t>
            </a:r>
            <a:r>
              <a:rPr lang="en-US" sz="2400" dirty="0"/>
              <a:t>, and only they, can pay to acquire better information about the quality of the firms to which they </a:t>
            </a:r>
            <a:r>
              <a:rPr lang="en-US" sz="2400" dirty="0" smtClean="0"/>
              <a:t>lend. </a:t>
            </a:r>
            <a:br>
              <a:rPr lang="en-US" sz="2400" dirty="0" smtClean="0"/>
            </a:br>
            <a:r>
              <a:rPr lang="en-US" sz="2400" dirty="0" smtClean="0"/>
              <a:t>    </a:t>
            </a:r>
            <a:endParaRPr lang="en-US" sz="2400" dirty="0"/>
          </a:p>
          <a:p>
            <a:r>
              <a:rPr lang="en-US" sz="2800" dirty="0"/>
              <a:t>The </a:t>
            </a:r>
            <a:r>
              <a:rPr lang="en-US" sz="2800" dirty="0" smtClean="0"/>
              <a:t>theory </a:t>
            </a:r>
            <a:r>
              <a:rPr lang="en-US" sz="2800" dirty="0"/>
              <a:t>produces features of interest in their own </a:t>
            </a:r>
            <a:r>
              <a:rPr lang="en-US" sz="2800" dirty="0" smtClean="0"/>
              <a:t>right:</a:t>
            </a:r>
          </a:p>
          <a:p>
            <a:pPr lvl="1"/>
            <a:r>
              <a:rPr lang="en-US" sz="2600" dirty="0" smtClean="0"/>
              <a:t>“high-quality </a:t>
            </a:r>
            <a:r>
              <a:rPr lang="en-US" sz="2600" dirty="0"/>
              <a:t>firms receive domestic funding from banks and lower-quality firms receive foreign funding (from either </a:t>
            </a:r>
            <a:r>
              <a:rPr lang="en-US" sz="2600" dirty="0" smtClean="0"/>
              <a:t>banks</a:t>
            </a:r>
            <a:br>
              <a:rPr lang="en-US" sz="2600" dirty="0" smtClean="0"/>
            </a:br>
            <a:r>
              <a:rPr lang="en-US" sz="2600" dirty="0" smtClean="0"/>
              <a:t>or investors</a:t>
            </a:r>
            <a:r>
              <a:rPr lang="en-US" sz="2600" dirty="0"/>
              <a:t>, </a:t>
            </a:r>
            <a:r>
              <a:rPr lang="en-US" sz="2600" dirty="0" smtClean="0"/>
              <a:t>depending </a:t>
            </a:r>
            <a:r>
              <a:rPr lang="en-US" sz="2600" dirty="0"/>
              <a:t>on the </a:t>
            </a:r>
            <a:r>
              <a:rPr lang="en-US" sz="2600" dirty="0" smtClean="0"/>
              <a:t>state of </a:t>
            </a:r>
            <a:r>
              <a:rPr lang="en-US" sz="2600" dirty="0"/>
              <a:t>FX regulation</a:t>
            </a:r>
            <a:r>
              <a:rPr lang="en-US" sz="2600" dirty="0" smtClean="0"/>
              <a:t>).”</a:t>
            </a:r>
            <a:endParaRPr lang="en-US" sz="2600" dirty="0"/>
          </a:p>
        </p:txBody>
      </p:sp>
    </p:spTree>
    <p:extLst>
      <p:ext uri="{BB962C8B-B14F-4D97-AF65-F5344CB8AC3E}">
        <p14:creationId xmlns:p14="http://schemas.microsoft.com/office/powerpoint/2010/main" val="42858438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1747</TotalTime>
  <Words>595</Words>
  <Application>Microsoft Office PowerPoint</Application>
  <PresentationFormat>On-screen Show (4:3)</PresentationFormat>
  <Paragraphs>155</Paragraphs>
  <Slides>20</Slides>
  <Notes>0</Notes>
  <HiddenSlides>0</HiddenSlides>
  <MMClips>0</MMClips>
  <ScaleCrop>false</ScaleCrop>
  <HeadingPairs>
    <vt:vector size="4" baseType="variant">
      <vt:variant>
        <vt:lpstr>Theme</vt:lpstr>
      </vt:variant>
      <vt:variant>
        <vt:i4>1</vt:i4>
      </vt:variant>
      <vt:variant>
        <vt:lpstr>Slide Titles</vt:lpstr>
      </vt:variant>
      <vt:variant>
        <vt:i4>20</vt:i4>
      </vt:variant>
    </vt:vector>
  </HeadingPairs>
  <TitlesOfParts>
    <vt:vector size="21" baseType="lpstr">
      <vt:lpstr>Office Theme</vt:lpstr>
      <vt:lpstr>Comments on “Macroprudential FX Regulations: Shifting the Snowbanks of FX Vulnerability”  by Toni Ahnert, Kristin Forbes,   Christian Friedrich &amp; Dennis Reinhardt.</vt:lpstr>
      <vt:lpstr>Overview: Research on macro-prudential regulation</vt:lpstr>
      <vt:lpstr>Overview, continued</vt:lpstr>
      <vt:lpstr>Overview, continued</vt:lpstr>
      <vt:lpstr>After that prologue…</vt:lpstr>
      <vt:lpstr>(1) Choice of topic</vt:lpstr>
      <vt:lpstr>(1) Choice of topic, continued</vt:lpstr>
      <vt:lpstr>Limits on Foreign Currency loans  and FX or countercyclical Reserve Requirements  are used by EM &amp; developing countries (2000-2013).</vt:lpstr>
      <vt:lpstr>(2) The theoretical model</vt:lpstr>
      <vt:lpstr>(2) The theoretical model, continued</vt:lpstr>
      <vt:lpstr>(3) The data set</vt:lpstr>
      <vt:lpstr>Changes in FX regulations, mostly among EMs</vt:lpstr>
      <vt:lpstr>And (4) the econometric results  matching the theory surprisingly well:</vt:lpstr>
      <vt:lpstr>Four major sets of conclusions, continued:</vt:lpstr>
      <vt:lpstr>Suggestion</vt:lpstr>
      <vt:lpstr>FX regulations were tightened particularly during 2003-07  &amp; 2010-13, periods of capital inflow.</vt:lpstr>
      <vt:lpstr>2 quibbles</vt:lpstr>
      <vt:lpstr>Pushing the snow back &amp; forth</vt:lpstr>
      <vt:lpstr>The snowbank analogy. </vt:lpstr>
      <vt:lpstr>PowerPoint Presentation</vt:lpstr>
    </vt:vector>
  </TitlesOfParts>
  <Company>Harvard Kennedy School</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Dell</dc:creator>
  <cp:lastModifiedBy>itfsa</cp:lastModifiedBy>
  <cp:revision>74</cp:revision>
  <dcterms:created xsi:type="dcterms:W3CDTF">2018-04-01T18:15:24Z</dcterms:created>
  <dcterms:modified xsi:type="dcterms:W3CDTF">2018-04-05T18:29:42Z</dcterms:modified>
</cp:coreProperties>
</file>