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9" r:id="rId4"/>
    <p:sldId id="268" r:id="rId5"/>
    <p:sldId id="272" r:id="rId6"/>
    <p:sldId id="270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060AC-1E36-4206-AB9C-1642ED2BE47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0FBBD-AB3B-4026-9D2F-F4640E92E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56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63115-1D42-4446-A0DB-986A158E0D3A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7E115-2303-4B4F-835F-F91CBDBD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7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9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8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5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6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7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7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2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95E7-734E-4950-9303-D6D1889A2BC6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5D0FC-9BCB-40CE-BDB4-40D271EBE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7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"/>
            <a:ext cx="85344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Lost manufacturing jobs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2800" dirty="0"/>
              <a:t>P</a:t>
            </a:r>
            <a:r>
              <a:rPr lang="en-US" sz="2800" dirty="0" smtClean="0"/>
              <a:t>rof. Jeffrey Frankel, Harvard </a:t>
            </a:r>
            <a:r>
              <a:rPr lang="en-US" sz="2800" dirty="0" smtClean="0"/>
              <a:t>Kennedy School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638800"/>
            <a:ext cx="8382000" cy="14478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Leir</a:t>
            </a:r>
            <a:r>
              <a:rPr lang="en-US" sz="2800" dirty="0" smtClean="0"/>
              <a:t> </a:t>
            </a:r>
            <a:r>
              <a:rPr lang="en-US" sz="2800" dirty="0"/>
              <a:t>Retreat Center, </a:t>
            </a:r>
            <a:r>
              <a:rPr lang="en-US" sz="2800" dirty="0" smtClean="0"/>
              <a:t>CT, 11/3-11/4</a:t>
            </a:r>
          </a:p>
          <a:p>
            <a:r>
              <a:rPr lang="en-US" sz="2800" dirty="0"/>
              <a:t>2017 NJIT Economic/Bubble Conference;</a:t>
            </a:r>
            <a:endParaRPr lang="en-US" sz="28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79" y="2287147"/>
            <a:ext cx="6898421" cy="3123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19200" y="2287147"/>
            <a:ext cx="609600" cy="3036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82975"/>
            <a:ext cx="8686800" cy="1927225"/>
          </a:xfrm>
        </p:spPr>
        <p:txBody>
          <a:bodyPr>
            <a:noAutofit/>
          </a:bodyPr>
          <a:lstStyle/>
          <a:p>
            <a:r>
              <a:rPr lang="en-US" sz="3600" dirty="0" smtClean="0"/>
              <a:t>Consider l</a:t>
            </a:r>
            <a:r>
              <a:rPr lang="en-US" sz="3600" dirty="0" smtClean="0"/>
              <a:t>ong-term </a:t>
            </a:r>
            <a:r>
              <a:rPr lang="en-US" sz="3600" dirty="0" smtClean="0"/>
              <a:t>job loss in three </a:t>
            </a:r>
            <a:r>
              <a:rPr lang="en-US" sz="3600" dirty="0" smtClean="0"/>
              <a:t>sectors:</a:t>
            </a:r>
            <a:br>
              <a:rPr lang="en-US" sz="3600" dirty="0" smtClean="0"/>
            </a:br>
            <a:r>
              <a:rPr lang="en-US" sz="3600" dirty="0" smtClean="0"/>
              <a:t>Manufacturing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Coal, and </a:t>
            </a:r>
            <a:br>
              <a:rPr lang="en-US" sz="3600" dirty="0" smtClean="0"/>
            </a:br>
            <a:r>
              <a:rPr lang="en-US" sz="3600" dirty="0" smtClean="0"/>
              <a:t>Agriculture.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1" y="886361"/>
            <a:ext cx="7924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What does </a:t>
            </a:r>
            <a:r>
              <a:rPr lang="en-US" sz="4000" dirty="0" smtClean="0"/>
              <a:t>international trade </a:t>
            </a:r>
            <a:br>
              <a:rPr lang="en-US" sz="4000" dirty="0" smtClean="0"/>
            </a:br>
            <a:r>
              <a:rPr lang="en-US" sz="4000" dirty="0" smtClean="0"/>
              <a:t>have </a:t>
            </a:r>
            <a:r>
              <a:rPr lang="en-US" sz="4000" dirty="0" smtClean="0"/>
              <a:t>to do with US </a:t>
            </a:r>
            <a:r>
              <a:rPr lang="en-US" sz="4000" dirty="0" smtClean="0"/>
              <a:t>employment?</a:t>
            </a:r>
            <a:r>
              <a:rPr lang="en-US" sz="1000" dirty="0" smtClean="0"/>
              <a:t> </a:t>
            </a:r>
            <a:br>
              <a:rPr lang="en-US" sz="1000" dirty="0" smtClean="0"/>
            </a:br>
            <a:r>
              <a:rPr lang="en-US" sz="1000" dirty="0" smtClean="0"/>
              <a:t> </a:t>
            </a:r>
          </a:p>
          <a:p>
            <a:pPr algn="ctr"/>
            <a:r>
              <a:rPr lang="en-US" sz="4000" dirty="0" smtClean="0"/>
              <a:t>Not as much as you would think.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798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Long-term job loss in three sectors</a:t>
            </a:r>
            <a:endParaRPr lang="en-US" sz="32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sz="3400" dirty="0" smtClean="0"/>
              <a:t>Manufacturing employment has </a:t>
            </a:r>
            <a:r>
              <a:rPr lang="en-US" sz="3400" dirty="0" smtClean="0"/>
              <a:t>fallen steadily </a:t>
            </a:r>
            <a:br>
              <a:rPr lang="en-US" sz="3400" dirty="0" smtClean="0"/>
            </a:br>
            <a:r>
              <a:rPr lang="en-US" sz="3400" dirty="0" smtClean="0"/>
              <a:t>as </a:t>
            </a:r>
            <a:r>
              <a:rPr lang="en-US" sz="3400" dirty="0" smtClean="0"/>
              <a:t>a share, </a:t>
            </a:r>
            <a:r>
              <a:rPr lang="en-US" sz="3600" dirty="0" smtClean="0"/>
              <a:t>from 32% of total in</a:t>
            </a:r>
            <a:r>
              <a:rPr lang="en-US" sz="3400" dirty="0" smtClean="0"/>
              <a:t> 1950,</a:t>
            </a:r>
          </a:p>
          <a:p>
            <a:pPr lvl="1"/>
            <a:r>
              <a:rPr lang="en-US" sz="3300" dirty="0" smtClean="0"/>
              <a:t>to 10% in 1950.</a:t>
            </a:r>
          </a:p>
          <a:p>
            <a:pPr lvl="1"/>
            <a:r>
              <a:rPr lang="en-US" sz="3300" dirty="0" smtClean="0"/>
              <a:t>Similar declines in other major industrialized countries.</a:t>
            </a:r>
            <a:r>
              <a:rPr lang="en-US" sz="200" dirty="0" smtClean="0"/>
              <a:t/>
            </a:r>
            <a:br>
              <a:rPr lang="en-US" sz="200" dirty="0" smtClean="0"/>
            </a:br>
            <a:endParaRPr lang="en-US" sz="200" dirty="0"/>
          </a:p>
          <a:p>
            <a:pPr lvl="1"/>
            <a:r>
              <a:rPr lang="en-US" sz="3300" dirty="0"/>
              <a:t>M</a:t>
            </a:r>
            <a:r>
              <a:rPr lang="en-US" sz="3300" dirty="0" smtClean="0"/>
              <a:t>anufacturing </a:t>
            </a:r>
            <a:r>
              <a:rPr lang="en-US" sz="3300" dirty="0"/>
              <a:t>output </a:t>
            </a:r>
            <a:r>
              <a:rPr lang="en-US" sz="3300" dirty="0" smtClean="0"/>
              <a:t>has continued </a:t>
            </a:r>
            <a:r>
              <a:rPr lang="en-US" sz="3300" dirty="0"/>
              <a:t>to </a:t>
            </a:r>
            <a:r>
              <a:rPr lang="en-US" sz="3300" dirty="0" smtClean="0"/>
              <a:t>rise.</a:t>
            </a:r>
            <a:endParaRPr lang="en-US" sz="3300" dirty="0"/>
          </a:p>
          <a:p>
            <a:pPr lvl="1"/>
            <a:r>
              <a:rPr lang="en-US" sz="3300" dirty="0" smtClean="0"/>
              <a:t>That means </a:t>
            </a:r>
            <a:r>
              <a:rPr lang="en-US" sz="3300" dirty="0"/>
              <a:t>productivity has gone up a lot:</a:t>
            </a:r>
          </a:p>
          <a:p>
            <a:pPr lvl="2"/>
            <a:r>
              <a:rPr lang="en-US" sz="2900" dirty="0"/>
              <a:t>It takes fewer workers to </a:t>
            </a:r>
            <a:r>
              <a:rPr lang="en-US" sz="2900" dirty="0" smtClean="0"/>
              <a:t>make </a:t>
            </a:r>
            <a:r>
              <a:rPr lang="en-US" sz="2900" dirty="0"/>
              <a:t>a</a:t>
            </a:r>
            <a:r>
              <a:rPr lang="en-US" sz="2900" dirty="0" smtClean="0"/>
              <a:t>n </a:t>
            </a:r>
            <a:r>
              <a:rPr lang="en-US" sz="2900" dirty="0"/>
              <a:t>auto </a:t>
            </a:r>
            <a:r>
              <a:rPr lang="en-US" sz="2900" dirty="0" smtClean="0"/>
              <a:t>than 65 </a:t>
            </a:r>
            <a:r>
              <a:rPr lang="en-US" sz="2900" dirty="0"/>
              <a:t>years ago</a:t>
            </a:r>
            <a:r>
              <a:rPr lang="en-US" sz="2900" dirty="0" smtClean="0"/>
              <a:t>,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sz="3400" dirty="0" smtClean="0"/>
              <a:t>By analogy, farm employment fell from 90% in 1790, </a:t>
            </a:r>
          </a:p>
          <a:p>
            <a:pPr lvl="1"/>
            <a:r>
              <a:rPr lang="en-US" sz="3300" dirty="0" smtClean="0"/>
              <a:t>to </a:t>
            </a:r>
            <a:r>
              <a:rPr lang="en-US" sz="3300" dirty="0"/>
              <a:t>2% </a:t>
            </a:r>
            <a:r>
              <a:rPr lang="en-US" sz="3300" dirty="0" smtClean="0"/>
              <a:t>today.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sz="3400" dirty="0" smtClean="0"/>
              <a:t>And coal miners have fallen from 800</a:t>
            </a:r>
            <a:r>
              <a:rPr lang="en-US" sz="3400" baseline="30000" dirty="0" smtClean="0"/>
              <a:t>th</a:t>
            </a:r>
            <a:r>
              <a:rPr lang="en-US" sz="3400" dirty="0" smtClean="0"/>
              <a:t> in 1923, </a:t>
            </a:r>
          </a:p>
          <a:p>
            <a:pPr lvl="1"/>
            <a:r>
              <a:rPr lang="en-US" sz="3300" dirty="0" smtClean="0"/>
              <a:t>to 100</a:t>
            </a:r>
            <a:r>
              <a:rPr lang="en-US" sz="3300" baseline="30000" dirty="0" smtClean="0"/>
              <a:t>th</a:t>
            </a:r>
            <a:r>
              <a:rPr lang="en-US" sz="3300" dirty="0" smtClean="0"/>
              <a:t> now.</a:t>
            </a:r>
          </a:p>
        </p:txBody>
      </p:sp>
    </p:spTree>
    <p:extLst>
      <p:ext uri="{BB962C8B-B14F-4D97-AF65-F5344CB8AC3E}">
        <p14:creationId xmlns:p14="http://schemas.microsoft.com/office/powerpoint/2010/main" val="285865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Manufacturing </a:t>
            </a:r>
            <a:r>
              <a:rPr lang="en-US" sz="2800" dirty="0"/>
              <a:t>jobs were 32% of the national </a:t>
            </a:r>
            <a:r>
              <a:rPr lang="en-US" sz="2800" dirty="0" smtClean="0"/>
              <a:t>total </a:t>
            </a:r>
            <a:br>
              <a:rPr lang="en-US" sz="2800" dirty="0" smtClean="0"/>
            </a:br>
            <a:r>
              <a:rPr lang="en-US" sz="2800" dirty="0" smtClean="0"/>
              <a:t>in 1950, and had declined to 10</a:t>
            </a:r>
            <a:r>
              <a:rPr lang="en-US" sz="2800" dirty="0"/>
              <a:t>% by </a:t>
            </a:r>
            <a:r>
              <a:rPr lang="en-US" sz="2800" dirty="0" smtClean="0"/>
              <a:t>2010.</a:t>
            </a:r>
            <a:endParaRPr lang="en-US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3" y="1600200"/>
            <a:ext cx="8666166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1524000"/>
            <a:ext cx="8763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90600" y="2514600"/>
            <a:ext cx="7292529" cy="2819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72729" y="1905000"/>
            <a:ext cx="7239000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300" dirty="0"/>
              <a:t>Percent of employment in US manufacturing (1970-2012)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5867400"/>
            <a:ext cx="8534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Those jobs are not coming back.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04800" y="1608387"/>
            <a:ext cx="6507858" cy="310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3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Similar declines in other major industrialized countries</a:t>
            </a:r>
            <a:r>
              <a:rPr lang="en-US" sz="3100" dirty="0" smtClean="0"/>
              <a:t>.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84" y="1295400"/>
            <a:ext cx="8563616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6087070"/>
            <a:ext cx="883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Source:  </a:t>
            </a:r>
            <a:r>
              <a:rPr lang="en-US" sz="1600" dirty="0"/>
              <a:t>Nick </a:t>
            </a:r>
            <a:r>
              <a:rPr lang="en-US" sz="1600" dirty="0" err="1" smtClean="0"/>
              <a:t>Sargen</a:t>
            </a:r>
            <a:r>
              <a:rPr lang="en-US" sz="1600" dirty="0" smtClean="0"/>
              <a:t>, “Trade </a:t>
            </a:r>
            <a:r>
              <a:rPr lang="en-US" sz="1600" dirty="0"/>
              <a:t>Imbalances and Manufacturing Jobs: A Macro </a:t>
            </a:r>
            <a:r>
              <a:rPr lang="en-US" sz="1600" dirty="0" smtClean="0"/>
              <a:t>View,”</a:t>
            </a:r>
            <a:r>
              <a:rPr lang="en-US" sz="1600" dirty="0"/>
              <a:t> </a:t>
            </a:r>
            <a:r>
              <a:rPr lang="en-US" sz="1600" dirty="0" smtClean="0"/>
              <a:t>10/21/17.  </a:t>
            </a:r>
            <a:br>
              <a:rPr lang="en-US" sz="1600" dirty="0" smtClean="0"/>
            </a:br>
            <a:r>
              <a:rPr lang="en-US" sz="1600" dirty="0" smtClean="0"/>
              <a:t>For </a:t>
            </a:r>
            <a:r>
              <a:rPr lang="en-US" sz="1600" dirty="0"/>
              <a:t>2017 </a:t>
            </a:r>
            <a:r>
              <a:rPr lang="en-US" sz="1600" dirty="0" smtClean="0"/>
              <a:t>Conference on Financial Innovation &amp; Stability, </a:t>
            </a:r>
            <a:r>
              <a:rPr lang="en-US" sz="1600" dirty="0" err="1" smtClean="0"/>
              <a:t>Leir</a:t>
            </a:r>
            <a:r>
              <a:rPr lang="en-US" sz="1600" dirty="0" smtClean="0"/>
              <a:t> Retreat Center.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08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099" y="266832"/>
            <a:ext cx="8610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Similarly, we are not going back </a:t>
            </a:r>
            <a:r>
              <a:rPr lang="en-US" sz="2800" dirty="0" smtClean="0"/>
              <a:t>to the </a:t>
            </a:r>
            <a:r>
              <a:rPr lang="en-US" sz="2800" dirty="0" smtClean="0"/>
              <a:t>number of coal miners that were employed in </a:t>
            </a:r>
            <a:r>
              <a:rPr lang="en-US" sz="2800" dirty="0"/>
              <a:t>1923 (800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  <a:r>
              <a:rPr lang="en-US" sz="2800" dirty="0" smtClean="0"/>
              <a:t>vs. 100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).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12141"/>
            <a:ext cx="8077200" cy="5018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65663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By </a:t>
            </a:r>
            <a:r>
              <a:rPr lang="en-US" sz="800" dirty="0" err="1"/>
              <a:t>Plazak</a:t>
            </a:r>
            <a:r>
              <a:rPr lang="en-US" sz="800" dirty="0"/>
              <a:t> - Own work, CC BY-SA 4.0, https://commons.wikimedia.org/w/index.php?curid=48261916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95600" y="2590800"/>
            <a:ext cx="4427157" cy="2938446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1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Bottom line of lost manufacturing jobs.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Analogously to lost ag and coal jobs,</a:t>
            </a:r>
          </a:p>
          <a:p>
            <a:r>
              <a:rPr lang="en-US" dirty="0" smtClean="0"/>
              <a:t>they have been offset by jobs gained elsewhere, particularly services.</a:t>
            </a:r>
          </a:p>
          <a:p>
            <a:pPr lvl="1"/>
            <a:r>
              <a:rPr lang="en-US" dirty="0" smtClean="0"/>
              <a:t>with admittedly long and painful adjustment costs for some individuals &amp; communities, for all 3.</a:t>
            </a:r>
          </a:p>
          <a:p>
            <a:r>
              <a:rPr lang="en-US" dirty="0" smtClean="0"/>
              <a:t>The primary cause of the job shift is not trade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technological &amp; productivity growth.</a:t>
            </a:r>
          </a:p>
          <a:p>
            <a:pPr lvl="1"/>
            <a:r>
              <a:rPr lang="en-US" dirty="0" smtClean="0"/>
              <a:t>Indeed, in the case of ag &amp; coal, trade is a plus.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07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203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Lost manufacturing jobs  Prof. Jeffrey Frankel, Harvard Kennedy School</vt:lpstr>
      <vt:lpstr>Consider long-term job loss in three sectors: Manufacturing, Coal, and  Agriculture.</vt:lpstr>
      <vt:lpstr>Long-term job loss in three sectors</vt:lpstr>
      <vt:lpstr>Manufacturing jobs were 32% of the national total  in 1950, and had declined to 10% by 2010.</vt:lpstr>
      <vt:lpstr>Similar declines in other major industrialized countries.</vt:lpstr>
      <vt:lpstr>Similarly, we are not going back to the number of coal miners that were employed in 1923 (800th vs. 100th).</vt:lpstr>
      <vt:lpstr>Bottom line of lost manufacturing jobs.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44</cp:revision>
  <cp:lastPrinted>2017-11-02T15:38:40Z</cp:lastPrinted>
  <dcterms:created xsi:type="dcterms:W3CDTF">2017-11-01T00:36:25Z</dcterms:created>
  <dcterms:modified xsi:type="dcterms:W3CDTF">2017-11-10T18:36:06Z</dcterms:modified>
</cp:coreProperties>
</file>