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2" r:id="rId3"/>
    <p:sldId id="257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F1891-CDBF-4AB7-90F1-F180B1B5C12B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E3E45-5B95-4D17-829E-DF985D5AF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33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1A096-A360-42CD-B47B-54EC52385C20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606F3D-92B6-42D5-AD5F-D12B1DC40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252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AA2A-5EEE-4367-B09B-CEF1B9B33FE0}" type="datetime1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1839-F708-4DAF-8FCD-230938828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45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0174-32B9-41A4-A5BC-34BAD14A619F}" type="datetime1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1839-F708-4DAF-8FCD-230938828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124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3CEA-A873-45E3-9B27-9620FE8D47EF}" type="datetime1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1839-F708-4DAF-8FCD-230938828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456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F6756-0F1B-4F5C-BC5A-38210540982F}" type="datetime1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1839-F708-4DAF-8FCD-230938828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142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AA95-FF22-497F-9B0F-9CE9194A01A2}" type="datetime1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1839-F708-4DAF-8FCD-230938828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178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319E9-F98D-4E9E-944D-679822F84C1D}" type="datetime1">
              <a:rPr lang="en-US" smtClean="0"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1839-F708-4DAF-8FCD-230938828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661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0A20B-3DD3-4734-9496-08B48B813223}" type="datetime1">
              <a:rPr lang="en-US" smtClean="0"/>
              <a:t>10/29/2019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1839-F708-4DAF-8FCD-230938828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1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9A4ED-E69A-4AC4-B54E-98BF17D0289A}" type="datetime1">
              <a:rPr lang="en-US" smtClean="0"/>
              <a:t>10/29/2019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1839-F708-4DAF-8FCD-230938828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004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D0FA1-60E4-4098-A150-C6BF95BD8CC9}" type="datetime1">
              <a:rPr lang="en-US" smtClean="0"/>
              <a:t>10/29/2019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1839-F708-4DAF-8FCD-230938828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526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0157-B016-4767-AE4D-89B7AF92921F}" type="datetime1">
              <a:rPr lang="en-US" smtClean="0"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1839-F708-4DAF-8FCD-230938828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120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AA88-A03C-456A-B9CD-123360AF9D39}" type="datetime1">
              <a:rPr lang="en-US" smtClean="0"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1839-F708-4DAF-8FCD-230938828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863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F5E2E-2CA3-41F2-804B-46991AC73949}" type="datetime1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51839-F708-4DAF-8FCD-230938828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424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047750"/>
            <a:ext cx="8305800" cy="253365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sz="4000" b="1" dirty="0" smtClean="0"/>
              <a:t>Panel </a:t>
            </a:r>
            <a:r>
              <a:rPr lang="en-US" sz="4000" b="1" dirty="0"/>
              <a:t>on “International </a:t>
            </a:r>
            <a:r>
              <a:rPr lang="en-US" sz="4000" b="1" dirty="0" smtClean="0"/>
              <a:t>Experiences</a:t>
            </a:r>
            <a:br>
              <a:rPr lang="en-US" sz="4000" b="1" dirty="0" smtClean="0"/>
            </a:br>
            <a:r>
              <a:rPr lang="en-US" sz="4000" b="1" dirty="0" smtClean="0"/>
              <a:t>from </a:t>
            </a:r>
            <a:r>
              <a:rPr lang="en-US" sz="4000" b="1" dirty="0"/>
              <a:t>the USA &amp; Canada</a:t>
            </a:r>
            <a:r>
              <a:rPr lang="en-US" sz="4000" b="1" dirty="0" smtClean="0"/>
              <a:t>,”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i="1" dirty="0" smtClean="0"/>
              <a:t>Seminar on Business Cycle Dating</a:t>
            </a:r>
            <a:r>
              <a:rPr lang="en-US" sz="900" b="1" dirty="0"/>
              <a:t/>
            </a:r>
            <a:br>
              <a:rPr lang="en-US" sz="900" b="1" dirty="0"/>
            </a:br>
            <a:r>
              <a:rPr lang="en-US" sz="900" b="1" dirty="0" smtClean="0"/>
              <a:t/>
            </a:r>
            <a:br>
              <a:rPr lang="en-US" sz="900" b="1" dirty="0" smtClean="0"/>
            </a:br>
            <a:r>
              <a:rPr lang="en-US" sz="3600" b="1" dirty="0" smtClean="0"/>
              <a:t>Mexico </a:t>
            </a:r>
            <a:r>
              <a:rPr lang="en-US" sz="3600" b="1" dirty="0"/>
              <a:t>City, Oct. 30-31, 2019</a:t>
            </a:r>
            <a:r>
              <a:rPr lang="en-US" b="1" dirty="0"/>
              <a:t/>
            </a:r>
            <a:br>
              <a:rPr lang="en-US" b="1" dirty="0"/>
            </a:br>
            <a:r>
              <a:rPr lang="en-US" sz="2700" b="1" dirty="0"/>
              <a:t>CIDE </a:t>
            </a:r>
            <a:r>
              <a:rPr lang="en-US" sz="2700" dirty="0" smtClean="0"/>
              <a:t>Centro </a:t>
            </a:r>
            <a:r>
              <a:rPr lang="en-US" sz="2700" dirty="0"/>
              <a:t>de </a:t>
            </a:r>
            <a:r>
              <a:rPr lang="en-US" sz="2700" dirty="0" err="1"/>
              <a:t>Investigación</a:t>
            </a:r>
            <a:r>
              <a:rPr lang="en-US" sz="2700" dirty="0"/>
              <a:t> y </a:t>
            </a:r>
            <a:r>
              <a:rPr lang="en-US" sz="2700" dirty="0" err="1"/>
              <a:t>Docencia</a:t>
            </a:r>
            <a:r>
              <a:rPr lang="en-US" sz="2700" dirty="0"/>
              <a:t> </a:t>
            </a:r>
            <a:r>
              <a:rPr lang="en-US" sz="2700" dirty="0" err="1"/>
              <a:t>Económicas</a:t>
            </a:r>
            <a:r>
              <a:rPr lang="en-US" sz="2700" dirty="0"/>
              <a:t>, </a:t>
            </a:r>
            <a:br>
              <a:rPr lang="en-US" sz="2700" dirty="0"/>
            </a:br>
            <a:r>
              <a:rPr lang="en-US" sz="2700" dirty="0" smtClean="0"/>
              <a:t>(or </a:t>
            </a:r>
            <a:r>
              <a:rPr lang="en-US" sz="2700" dirty="0"/>
              <a:t>Center for Research and Teaching in Economics)</a:t>
            </a:r>
            <a:r>
              <a:rPr lang="en-US" sz="2700" b="1" dirty="0"/>
              <a:t>.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 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10000"/>
            <a:ext cx="7239000" cy="1752600"/>
          </a:xfrm>
        </p:spPr>
        <p:txBody>
          <a:bodyPr>
            <a:normAutofit fontScale="92500"/>
          </a:bodyPr>
          <a:lstStyle/>
          <a:p>
            <a:r>
              <a:rPr lang="en-US" sz="4300" b="1" dirty="0" smtClean="0">
                <a:solidFill>
                  <a:schemeClr val="tx1"/>
                </a:solidFill>
              </a:rPr>
              <a:t>Jeffrey Frankel</a:t>
            </a:r>
            <a:br>
              <a:rPr lang="en-US" sz="4300" b="1" dirty="0" smtClean="0">
                <a:solidFill>
                  <a:schemeClr val="tx1"/>
                </a:solidFill>
              </a:rPr>
            </a:br>
            <a:r>
              <a:rPr lang="en-US" sz="2600" b="1" dirty="0" smtClean="0">
                <a:solidFill>
                  <a:schemeClr val="tx1"/>
                </a:solidFill>
              </a:rPr>
              <a:t>Harpel Professor of Capital Formation and Growth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Harvard Kennedy School, Harvard University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5867400"/>
            <a:ext cx="5516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Views are the author’s alone, and not those of the NBER.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008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08038"/>
            <a:ext cx="7848600" cy="193516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3600" dirty="0" smtClean="0"/>
              <a:t>The official status of the NBER dates</a:t>
            </a:r>
            <a:br>
              <a:rPr lang="en-US" sz="3600" dirty="0" smtClean="0"/>
            </a:br>
            <a:r>
              <a:rPr lang="en-US" sz="3600" dirty="0" smtClean="0"/>
              <a:t>is confirmed on the website </a:t>
            </a:r>
            <a:br>
              <a:rPr lang="en-US" sz="3600" dirty="0" smtClean="0"/>
            </a:br>
            <a:r>
              <a:rPr lang="en-US" sz="3600" dirty="0" smtClean="0"/>
              <a:t>of the Bureau of Economic Analysis </a:t>
            </a:r>
            <a:br>
              <a:rPr lang="en-US" sz="3600" dirty="0" smtClean="0"/>
            </a:br>
            <a:r>
              <a:rPr lang="en-US" sz="3600" dirty="0" smtClean="0"/>
              <a:t>of the US Department of Commerce:</a:t>
            </a:r>
            <a:r>
              <a:rPr lang="en-US" sz="1600" dirty="0" smtClean="0"/>
              <a:t/>
            </a:r>
            <a:br>
              <a:rPr lang="en-US" sz="16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077200" cy="2209800"/>
          </a:xfrm>
        </p:spPr>
        <p:txBody>
          <a:bodyPr>
            <a:normAutofit fontScale="92500"/>
          </a:bodyPr>
          <a:lstStyle/>
          <a:p>
            <a:pPr marL="114300" indent="0" algn="ctr">
              <a:buNone/>
            </a:pPr>
            <a:r>
              <a:rPr lang="en-US" sz="3500" dirty="0" smtClean="0"/>
              <a:t>“</a:t>
            </a:r>
            <a:r>
              <a:rPr lang="en-US" sz="3500" dirty="0"/>
              <a:t>The designation of a recession is the province of a committee of experts at the National Bureau of Economic Research (NBER), </a:t>
            </a:r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en-US" sz="3500" dirty="0" smtClean="0"/>
              <a:t>a </a:t>
            </a:r>
            <a:r>
              <a:rPr lang="en-US" sz="3500" dirty="0"/>
              <a:t>private non-profit research organization.”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1839-F708-4DAF-8FCD-2309388284F0}" type="slidenum">
              <a:rPr lang="en-US" smtClean="0"/>
              <a:t>2</a:t>
            </a:fld>
            <a:endParaRPr lang="en-US"/>
          </a:p>
        </p:txBody>
      </p:sp>
      <p:pic>
        <p:nvPicPr>
          <p:cNvPr id="1026" name="Picture 2" descr="Image result for nber logo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582869"/>
            <a:ext cx="2057400" cy="868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2562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09600"/>
            <a:ext cx="8839200" cy="9144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Figure 1: </a:t>
            </a:r>
            <a:r>
              <a:rPr lang="en-US" sz="3600" dirty="0"/>
              <a:t>The NBER BCDC has declared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5 </a:t>
            </a:r>
            <a:r>
              <a:rPr lang="en-US" sz="3600" dirty="0"/>
              <a:t>US recessions </a:t>
            </a:r>
            <a:r>
              <a:rPr lang="en-US" sz="3600" dirty="0" smtClean="0"/>
              <a:t>since 1978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371600"/>
            <a:ext cx="7830634" cy="5283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1839-F708-4DAF-8FCD-2309388284F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904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0678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Figure 2: Italy had 3 </a:t>
            </a:r>
            <a:r>
              <a:rPr lang="en-US" sz="3200" i="1" dirty="0" smtClean="0"/>
              <a:t>separate </a:t>
            </a:r>
            <a:r>
              <a:rPr lang="en-US" sz="3200" dirty="0" smtClean="0"/>
              <a:t>recessions since 2008, </a:t>
            </a:r>
            <a:br>
              <a:rPr lang="en-US" sz="3200" dirty="0" smtClean="0"/>
            </a:br>
            <a:r>
              <a:rPr lang="en-US" sz="2800" dirty="0" smtClean="0"/>
              <a:t>according to the 2-quarter-negative-GDP rule</a:t>
            </a:r>
            <a:r>
              <a:rPr lang="en-US" sz="400" dirty="0" smtClean="0"/>
              <a:t/>
            </a:r>
            <a:br>
              <a:rPr lang="en-US" sz="400" dirty="0" smtClean="0"/>
            </a:br>
            <a:r>
              <a:rPr lang="en-US" sz="400" dirty="0" smtClean="0"/>
              <a:t/>
            </a:r>
            <a:br>
              <a:rPr lang="en-US" sz="400" dirty="0" smtClean="0"/>
            </a:br>
            <a:r>
              <a:rPr lang="en-US" sz="2400" dirty="0" smtClean="0"/>
              <a:t>even as GDP remained far below the 2009 peak.</a:t>
            </a:r>
            <a:endParaRPr lang="en-US" sz="32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39000" contrast="7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40" y="1676400"/>
            <a:ext cx="866151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1839-F708-4DAF-8FCD-2309388284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746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458200" cy="487362"/>
          </a:xfrm>
        </p:spPr>
        <p:txBody>
          <a:bodyPr>
            <a:noAutofit/>
          </a:bodyPr>
          <a:lstStyle/>
          <a:p>
            <a:r>
              <a:rPr lang="en-US" sz="3600" dirty="0"/>
              <a:t>Dates of the </a:t>
            </a:r>
            <a:r>
              <a:rPr lang="en-US" sz="3600" dirty="0" smtClean="0"/>
              <a:t>10 </a:t>
            </a:r>
            <a:r>
              <a:rPr lang="en-US" sz="3600" dirty="0" smtClean="0"/>
              <a:t>business cycle turning points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declared </a:t>
            </a:r>
            <a:r>
              <a:rPr lang="en-US" sz="2800" dirty="0"/>
              <a:t>by the </a:t>
            </a:r>
            <a:r>
              <a:rPr lang="en-US" sz="2800" dirty="0" smtClean="0"/>
              <a:t>US NBER </a:t>
            </a:r>
            <a:r>
              <a:rPr lang="en-US" sz="2800" dirty="0"/>
              <a:t>BCDC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762000"/>
            <a:ext cx="7162800" cy="655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1839-F708-4DAF-8FCD-2309388284F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228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12954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Fig.3: Japan had</a:t>
            </a:r>
            <a:r>
              <a:rPr lang="en-US" sz="3200" dirty="0"/>
              <a:t> </a:t>
            </a:r>
            <a:r>
              <a:rPr lang="en-US" sz="3200" dirty="0" smtClean="0"/>
              <a:t>6 or 7 </a:t>
            </a:r>
            <a:r>
              <a:rPr lang="en-US" sz="3200" dirty="0"/>
              <a:t>recessions between 1993 </a:t>
            </a:r>
            <a:r>
              <a:rPr lang="en-US" sz="3200" dirty="0" smtClean="0"/>
              <a:t>&amp; 2015, according to the 2-quarter-negative-GDP rule.</a:t>
            </a:r>
            <a:r>
              <a:rPr lang="en-US" sz="400" dirty="0" smtClean="0"/>
              <a:t/>
            </a:r>
            <a:br>
              <a:rPr lang="en-US" sz="400" dirty="0" smtClean="0"/>
            </a:br>
            <a:r>
              <a:rPr lang="en-US" sz="400" dirty="0" smtClean="0"/>
              <a:t/>
            </a:r>
            <a:br>
              <a:rPr lang="en-US" sz="400" dirty="0" smtClean="0"/>
            </a:br>
            <a:r>
              <a:rPr lang="en-US" sz="2700" dirty="0" smtClean="0"/>
              <a:t>(</a:t>
            </a:r>
            <a:r>
              <a:rPr lang="en-US" sz="2700" dirty="0"/>
              <a:t>G</a:t>
            </a:r>
            <a:r>
              <a:rPr lang="en-US" sz="2700" dirty="0" smtClean="0"/>
              <a:t>rowth </a:t>
            </a:r>
            <a:r>
              <a:rPr lang="en-US" sz="2700" dirty="0"/>
              <a:t>has averaged only 1% </a:t>
            </a:r>
            <a:r>
              <a:rPr lang="en-US" sz="2700" dirty="0" smtClean="0"/>
              <a:t>p.a. </a:t>
            </a:r>
            <a:r>
              <a:rPr lang="en-US" sz="2700" dirty="0"/>
              <a:t>in recent </a:t>
            </a:r>
            <a:r>
              <a:rPr lang="en-US" sz="2700" dirty="0" smtClean="0"/>
              <a:t>decades.)</a:t>
            </a:r>
            <a:r>
              <a:rPr lang="en-US" sz="400" dirty="0" smtClean="0"/>
              <a:t/>
            </a:r>
            <a:br>
              <a:rPr lang="en-US" sz="400" dirty="0" smtClean="0"/>
            </a:br>
            <a:r>
              <a:rPr lang="en-US" sz="400" dirty="0" smtClean="0"/>
              <a:t/>
            </a:r>
            <a:br>
              <a:rPr lang="en-US" sz="400" dirty="0" smtClean="0"/>
            </a:br>
            <a:r>
              <a:rPr lang="en-US" sz="2900" dirty="0"/>
              <a:t>B</a:t>
            </a:r>
            <a:r>
              <a:rPr lang="en-US" sz="2900" dirty="0" smtClean="0"/>
              <a:t>ut Japan’s government panel does not follow that rule.</a:t>
            </a:r>
            <a:endParaRPr lang="en-US" sz="29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36000" contrast="7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133600"/>
            <a:ext cx="8591453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51839-F708-4DAF-8FCD-2309388284F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627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82</Words>
  <Application>Microsoft Office PowerPoint</Application>
  <PresentationFormat>On-screen Show (4:3)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 Panel on “International Experiences from the USA &amp; Canada,” Seminar on Business Cycle Dating  Mexico City, Oct. 30-31, 2019 CIDE Centro de Investigación y Docencia Económicas,  (or Center for Research and Teaching in Economics).   </vt:lpstr>
      <vt:lpstr>The official status of the NBER dates is confirmed on the website  of the Bureau of Economic Analysis  of the US Department of Commerce: </vt:lpstr>
      <vt:lpstr>Figure 1: The NBER BCDC has declared  5 US recessions since 1978 </vt:lpstr>
      <vt:lpstr>Figure 2: Italy had 3 separate recessions since 2008,  according to the 2-quarter-negative-GDP rule  even as GDP remained far below the 2009 peak.</vt:lpstr>
      <vt:lpstr>Dates of the 10 business cycle turning points declared by the US NBER BCDC</vt:lpstr>
      <vt:lpstr>Fig.3: Japan had 6 or 7 recessions between 1993 &amp; 2015, according to the 2-quarter-negative-GDP rule.  (Growth has averaged only 1% p.a. in recent decades.)  But Japan’s government panel does not follow that rule.</vt:lpstr>
    </vt:vector>
  </TitlesOfParts>
  <Company>Harvard Kennedy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Panel on “International Experiences from the USA &amp; Canada,” Seminar on Business Cycle Dating  Mexico City, Oct. 30-31, 2019 CIDE (Centro de Investigación y Docencia Económicas,  or Center for Research and Teaching in Economics).</dc:title>
  <dc:creator>Dell</dc:creator>
  <cp:lastModifiedBy>Frankel, Jeffrey A.</cp:lastModifiedBy>
  <cp:revision>24</cp:revision>
  <cp:lastPrinted>2019-10-27T19:14:38Z</cp:lastPrinted>
  <dcterms:created xsi:type="dcterms:W3CDTF">2019-10-27T18:16:11Z</dcterms:created>
  <dcterms:modified xsi:type="dcterms:W3CDTF">2019-10-29T21:11:09Z</dcterms:modified>
</cp:coreProperties>
</file>